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4320" r:id="rId4"/>
  </p:sldMasterIdLst>
  <p:notesMasterIdLst>
    <p:notesMasterId r:id="rId21"/>
  </p:notesMasterIdLst>
  <p:handoutMasterIdLst>
    <p:handoutMasterId r:id="rId22"/>
  </p:handoutMasterIdLst>
  <p:sldIdLst>
    <p:sldId id="369" r:id="rId5"/>
    <p:sldId id="371" r:id="rId6"/>
    <p:sldId id="336" r:id="rId7"/>
    <p:sldId id="335" r:id="rId8"/>
    <p:sldId id="337" r:id="rId9"/>
    <p:sldId id="338" r:id="rId10"/>
    <p:sldId id="340" r:id="rId11"/>
    <p:sldId id="342" r:id="rId12"/>
    <p:sldId id="343" r:id="rId13"/>
    <p:sldId id="344" r:id="rId14"/>
    <p:sldId id="345" r:id="rId15"/>
    <p:sldId id="348" r:id="rId16"/>
    <p:sldId id="359" r:id="rId17"/>
    <p:sldId id="360" r:id="rId18"/>
    <p:sldId id="350" r:id="rId19"/>
    <p:sldId id="370" r:id="rId20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000099"/>
    <a:srgbClr val="FF9933"/>
    <a:srgbClr val="898989"/>
    <a:srgbClr val="9966FF"/>
    <a:srgbClr val="EAEAEA"/>
    <a:srgbClr val="FF99FF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132" autoAdjust="0"/>
    <p:restoredTop sz="92254" autoAdjust="0"/>
  </p:normalViewPr>
  <p:slideViewPr>
    <p:cSldViewPr snapToGrid="0">
      <p:cViewPr>
        <p:scale>
          <a:sx n="82" d="100"/>
          <a:sy n="82" d="100"/>
        </p:scale>
        <p:origin x="-558" y="216"/>
      </p:cViewPr>
      <p:guideLst>
        <p:guide orient="horz" pos="716"/>
        <p:guide pos="1863"/>
        <p:guide pos="3121"/>
        <p:guide pos="6104"/>
        <p:guide pos="1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34" d="100"/>
          <a:sy n="34" d="100"/>
        </p:scale>
        <p:origin x="-2131" y="-67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76D5D-2B52-43FA-85C0-A848BC8DBF8B}" type="datetimeFigureOut">
              <a:rPr kumimoji="1" lang="ja-JP" altLang="en-US" smtClean="0"/>
              <a:pPr/>
              <a:t>2014/8/26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B318AE-7565-4008-B42B-2C313051117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6222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746125"/>
            <a:ext cx="5381625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E8339B2C-931A-4946-AED1-AD29AF50D0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899806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12788" y="747713"/>
            <a:ext cx="5381625" cy="372586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01EF74-F430-4ECE-8A4C-916DFB779469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564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4943" y="2207934"/>
            <a:ext cx="8420100" cy="1470025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424119" y="6360739"/>
            <a:ext cx="2311400" cy="365125"/>
          </a:xfr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4AE8EEB2-B738-4C54-8CC4-540FE155F39D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  <a:prstGeom prst="rect">
            <a:avLst/>
          </a:prstGeom>
        </p:spPr>
        <p:txBody>
          <a:bodyPr anchor="ctr"/>
          <a:lstStyle>
            <a:lvl1pPr algn="l">
              <a:defRPr sz="2800" b="1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  <a:prstGeom prst="rect">
            <a:avLst/>
          </a:prstGeom>
        </p:spPr>
        <p:txBody>
          <a:bodyPr rtlCol="0" anchor="ctr">
            <a:normAutofit/>
          </a:bodyPr>
          <a:lstStyle>
            <a:lvl1pPr marL="0" indent="0">
              <a:buNone/>
              <a:defRPr sz="32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4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 smtClean="0"/>
              <a:t>マスター テキストの書式設定</a:t>
            </a: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470616" y="6407234"/>
            <a:ext cx="2311400" cy="365125"/>
          </a:xfr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4D49EF5E-81B8-443E-A57C-2E9FDAE674E1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470616" y="6407234"/>
            <a:ext cx="2311400" cy="365125"/>
          </a:xfrm>
        </p:spPr>
        <p:txBody>
          <a:bodyPr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C802B4B1-DBBC-4586-8281-08D7A9FEC2CE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77389" y="274655"/>
            <a:ext cx="2414588" cy="5851525"/>
          </a:xfrm>
          <a:prstGeom prst="rect">
            <a:avLst/>
          </a:prstGeom>
        </p:spPr>
        <p:txBody>
          <a:bodyPr vert="eaVert"/>
          <a:lstStyle>
            <a:lvl1pPr>
              <a:defRPr sz="36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33630" y="274655"/>
            <a:ext cx="7078663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470616" y="6407234"/>
            <a:ext cx="231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B4A59-4162-4D51-B9E6-E6FEA25CAE6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5781" y="274638"/>
            <a:ext cx="8915400" cy="1143000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01612" y="6407234"/>
            <a:ext cx="2311400" cy="365125"/>
          </a:xfr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2668C2E6-77AB-4E21-A63E-A569FFD63CDE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300" y="315686"/>
            <a:ext cx="8915400" cy="5810477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01612" y="6407234"/>
            <a:ext cx="2311400" cy="365125"/>
          </a:xfr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2668C2E6-77AB-4E21-A63E-A569FFD63CDE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5742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17"/>
            <a:ext cx="8420100" cy="1362075"/>
          </a:xfrm>
          <a:prstGeom prst="rect">
            <a:avLst/>
          </a:prstGeom>
        </p:spPr>
        <p:txBody>
          <a:bodyPr anchor="ctr"/>
          <a:lstStyle>
            <a:lvl1pPr algn="l">
              <a:defRPr sz="4000" b="1" cap="all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17110" y="6407234"/>
            <a:ext cx="2311400" cy="365125"/>
          </a:xfr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236EC0CF-EC1F-4C91-A18F-64500BD6805F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18129" y="1600206"/>
            <a:ext cx="4746625" cy="4525963"/>
          </a:xfrm>
          <a:prstGeom prst="rect">
            <a:avLst/>
          </a:prstGeom>
        </p:spPr>
        <p:txBody>
          <a:bodyPr anchor="ctr"/>
          <a:lstStyle>
            <a:lvl1pPr>
              <a:defRPr sz="28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>
              <a:defRPr sz="24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>
              <a:defRPr sz="20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>
              <a:defRPr sz="18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>
              <a:defRPr sz="18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854" y="1600206"/>
            <a:ext cx="4746625" cy="4525963"/>
          </a:xfrm>
          <a:prstGeom prst="rect">
            <a:avLst/>
          </a:prstGeom>
        </p:spPr>
        <p:txBody>
          <a:bodyPr anchor="ctr"/>
          <a:lstStyle>
            <a:lvl1pPr>
              <a:defRPr sz="28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>
              <a:defRPr sz="24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>
              <a:defRPr sz="20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>
              <a:defRPr sz="18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>
              <a:defRPr sz="18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470616" y="6407234"/>
            <a:ext cx="2311400" cy="365125"/>
          </a:xfr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CCC02C0B-50C5-4D71-A8BA-882F92989298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9E28A-DF66-467D-9E6C-B5A708CD4DB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599338"/>
            <a:ext cx="8915400" cy="1143000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470616" y="6407234"/>
            <a:ext cx="231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8795F-08DE-41AB-8663-D8D4CB9752C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470616" y="6407234"/>
            <a:ext cx="231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4844C-23F5-48B5-97E8-D542273A708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  <a:prstGeom prst="rect">
            <a:avLst/>
          </a:prstGeom>
        </p:spPr>
        <p:txBody>
          <a:bodyPr anchor="ctr"/>
          <a:lstStyle>
            <a:lvl1pPr algn="l">
              <a:defRPr sz="2000" b="1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2" y="273067"/>
            <a:ext cx="5537729" cy="5853113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>
              <a:defRPr sz="28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>
              <a:defRPr sz="24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>
              <a:defRPr sz="20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>
              <a:defRPr sz="20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400"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455118" y="6407234"/>
            <a:ext cx="2311400" cy="365125"/>
          </a:xfrm>
        </p:spPr>
        <p:txBody>
          <a:bodyPr anchor="ctr"/>
          <a:lstStyle>
            <a:lvl1pPr>
              <a:defRPr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>
              <a:defRPr/>
            </a:pPr>
            <a:fld id="{E5693E42-E06F-4FDA-A7C6-BA13B14335D2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94600" y="6407234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fld id="{AABE660D-BFD2-477F-B9F4-18A5E3068C7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grpSp>
        <p:nvGrpSpPr>
          <p:cNvPr id="1029" name="Group 14"/>
          <p:cNvGrpSpPr>
            <a:grpSpLocks noChangeAspect="1"/>
          </p:cNvGrpSpPr>
          <p:nvPr userDrawn="1"/>
        </p:nvGrpSpPr>
        <p:grpSpPr bwMode="auto">
          <a:xfrm>
            <a:off x="217147" y="6420262"/>
            <a:ext cx="1004888" cy="328613"/>
            <a:chOff x="1323" y="6005"/>
            <a:chExt cx="1454" cy="440"/>
          </a:xfrm>
        </p:grpSpPr>
        <p:pic>
          <p:nvPicPr>
            <p:cNvPr id="1030" name="Picture 12" descr="osaka_logo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1323" y="6005"/>
              <a:ext cx="606" cy="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1" name="Picture 13" descr="osaka_CL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1913" y="6073"/>
              <a:ext cx="864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67" r:id="rId1"/>
    <p:sldLayoutId id="2147485268" r:id="rId2"/>
    <p:sldLayoutId id="2147485278" r:id="rId3"/>
    <p:sldLayoutId id="2147485269" r:id="rId4"/>
    <p:sldLayoutId id="2147485270" r:id="rId5"/>
    <p:sldLayoutId id="2147485271" r:id="rId6"/>
    <p:sldLayoutId id="2147485272" r:id="rId7"/>
    <p:sldLayoutId id="2147485273" r:id="rId8"/>
    <p:sldLayoutId id="2147485274" r:id="rId9"/>
    <p:sldLayoutId id="2147485275" r:id="rId10"/>
    <p:sldLayoutId id="2147485276" r:id="rId11"/>
    <p:sldLayoutId id="2147485277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05440" y="1916832"/>
            <a:ext cx="9800560" cy="2016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5"/>
            <a:r>
              <a:rPr lang="en-US" altLang="ja-JP" sz="2800" b="1" dirty="0" smtClean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</a:rPr>
              <a:t>2025</a:t>
            </a:r>
            <a:r>
              <a:rPr lang="ja-JP" altLang="en-US" sz="2800" b="1" dirty="0" smtClean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</a:rPr>
              <a:t>年に向けた医療提供体制の改革について</a:t>
            </a:r>
            <a:endParaRPr lang="en-US" altLang="ja-JP" sz="2800" b="1" dirty="0" smtClean="0">
              <a:solidFill>
                <a:prstClr val="black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 defTabSz="914125"/>
            <a:r>
              <a:rPr lang="ja-JP" altLang="en-US" sz="2800" b="1" dirty="0" smtClean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</a:rPr>
              <a:t>（医療介護総合確保推進法等について）</a:t>
            </a:r>
            <a:endParaRPr lang="en-US" altLang="ja-JP" sz="2800" b="1" dirty="0">
              <a:solidFill>
                <a:prstClr val="black"/>
              </a:solidFill>
              <a:latin typeface="メイリオ" pitchFamily="50" charset="-128"/>
              <a:ea typeface="メイリオ" pitchFamily="50" charset="-128"/>
            </a:endParaRPr>
          </a:p>
          <a:p>
            <a:pPr algn="ctr" defTabSz="914125"/>
            <a:endParaRPr lang="en-US" altLang="ja-JP" sz="2000" b="1" dirty="0" smtClean="0">
              <a:solidFill>
                <a:prstClr val="black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992560" y="5847655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/>
              <a:t>平成２６年</a:t>
            </a:r>
            <a:r>
              <a:rPr lang="ja-JP" altLang="en-US" sz="2400" dirty="0" smtClean="0"/>
              <a:t>９</a:t>
            </a:r>
            <a:r>
              <a:rPr kumimoji="1" lang="ja-JP" altLang="en-US" sz="2400" dirty="0" smtClean="0"/>
              <a:t>月</a:t>
            </a:r>
            <a:r>
              <a:rPr lang="ja-JP" altLang="en-US" sz="2400" dirty="0" smtClean="0"/>
              <a:t>１</a:t>
            </a:r>
            <a:r>
              <a:rPr kumimoji="1" lang="ja-JP" altLang="en-US" sz="2400" dirty="0" smtClean="0"/>
              <a:t>日</a:t>
            </a:r>
            <a:endParaRPr kumimoji="1" lang="en-US" altLang="ja-JP" sz="2400" dirty="0" smtClean="0"/>
          </a:p>
          <a:p>
            <a:pPr algn="ctr"/>
            <a:r>
              <a:rPr kumimoji="1" lang="ja-JP" altLang="en-US" sz="2400" dirty="0" smtClean="0"/>
              <a:t>保健医療企画課　</a:t>
            </a:r>
            <a:endParaRPr kumimoji="1" lang="en-US" altLang="ja-JP" sz="2400" dirty="0" smtClean="0"/>
          </a:p>
        </p:txBody>
      </p:sp>
    </p:spTree>
    <p:extLst>
      <p:ext uri="{BB962C8B-B14F-4D97-AF65-F5344CB8AC3E}">
        <p14:creationId xmlns:p14="http://schemas.microsoft.com/office/powerpoint/2010/main" val="291255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95" y="197101"/>
            <a:ext cx="8915400" cy="810289"/>
          </a:xfrm>
          <a:solidFill>
            <a:srgbClr val="CCCCFF"/>
          </a:solidFill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1" lang="ja-JP" altLang="en-US" dirty="0" smtClean="0"/>
              <a:t>今回の改正の概要１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 bwMode="auto">
          <a:xfrm>
            <a:off x="56457" y="1115878"/>
            <a:ext cx="9757175" cy="5121434"/>
          </a:xfrm>
          <a:prstGeom prst="rect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</p:spPr>
        <p:txBody>
          <a:bodyPr lIns="68415" tIns="34208" rIns="68415" bIns="34208" rtlCol="0" anchor="ctr" anchorCtr="0"/>
          <a:lstStyle/>
          <a:p>
            <a:pPr>
              <a:lnSpc>
                <a:spcPct val="114000"/>
              </a:lnSpc>
              <a:spcBef>
                <a:spcPts val="0"/>
              </a:spcBef>
            </a:pPr>
            <a:endParaRPr lang="en-US" altLang="ja-JP" sz="2800" dirty="0">
              <a:solidFill>
                <a:srgbClr val="00B05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ja-JP" altLang="en-US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新た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な基金の</a:t>
            </a:r>
            <a:r>
              <a:rPr lang="ja-JP" altLang="en-US" sz="3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創設と医療・介護の連携強化</a:t>
            </a:r>
            <a:r>
              <a:rPr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（地域介護施設整備促進法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等関係）</a:t>
            </a:r>
          </a:p>
          <a:p>
            <a:pPr marL="1255713" lvl="1" indent="-798513">
              <a:lnSpc>
                <a:spcPct val="114000"/>
              </a:lnSpc>
              <a:spcBef>
                <a:spcPts val="0"/>
              </a:spcBef>
            </a:pPr>
            <a:r>
              <a:rPr lang="ja-JP" altLang="en-US" sz="28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　都道府県</a:t>
            </a:r>
            <a:r>
              <a:rPr lang="ja-JP" altLang="en-US" sz="28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の事業計画に記載した医療・介護の</a:t>
            </a:r>
            <a:r>
              <a:rPr lang="ja-JP" altLang="en-US" sz="28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</a:t>
            </a:r>
            <a:r>
              <a:rPr lang="en-US" altLang="ja-JP" sz="28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28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en-US" altLang="ja-JP" sz="28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8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病床</a:t>
            </a:r>
            <a:r>
              <a:rPr lang="ja-JP" altLang="en-US" sz="28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の機能分化・連携</a:t>
            </a:r>
            <a:r>
              <a:rPr lang="ja-JP" altLang="en-US" sz="28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、在宅医療・介護の推進等）の</a:t>
            </a:r>
            <a:r>
              <a:rPr lang="ja-JP" altLang="en-US" sz="28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ため</a:t>
            </a:r>
            <a:r>
              <a:rPr lang="ja-JP" altLang="en-US" sz="28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、消費税</a:t>
            </a:r>
            <a:r>
              <a:rPr lang="ja-JP" altLang="en-US" sz="28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増収分を活用した新たな基金</a:t>
            </a:r>
            <a:r>
              <a:rPr lang="ja-JP" altLang="en-US" sz="28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en-US" altLang="ja-JP" sz="28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28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8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都道府県</a:t>
            </a:r>
            <a:r>
              <a:rPr lang="ja-JP" altLang="en-US" sz="28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r>
              <a:rPr lang="ja-JP" altLang="en-US" sz="28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設置　</a:t>
            </a:r>
            <a:endParaRPr lang="en-US" altLang="ja-JP" sz="2800" dirty="0" smtClean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255713" lvl="1" indent="-798513">
              <a:lnSpc>
                <a:spcPct val="114000"/>
              </a:lnSpc>
              <a:spcBef>
                <a:spcPts val="0"/>
              </a:spcBef>
            </a:pPr>
            <a:r>
              <a:rPr lang="ja-JP" altLang="en-US" sz="28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　医療と介護の連携を強化するため、厚生労働大臣が基本的な方針を策定　</a:t>
            </a:r>
            <a:endParaRPr lang="en-US" altLang="ja-JP" sz="28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/>
              <a:t>８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92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95" y="197101"/>
            <a:ext cx="8915400" cy="810289"/>
          </a:xfrm>
          <a:solidFill>
            <a:srgbClr val="CCCCFF"/>
          </a:solidFill>
        </p:spPr>
        <p:txBody>
          <a:bodyPr/>
          <a:lstStyle/>
          <a:p>
            <a:r>
              <a:rPr kumimoji="1" lang="ja-JP" altLang="en-US" dirty="0" smtClean="0"/>
              <a:t>今回の改正の概要２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 bwMode="auto">
          <a:xfrm>
            <a:off x="56457" y="1115878"/>
            <a:ext cx="9757175" cy="5121434"/>
          </a:xfrm>
          <a:prstGeom prst="rect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</p:spPr>
        <p:txBody>
          <a:bodyPr lIns="68415" tIns="34208" rIns="68415" bIns="34208" rtlCol="0" anchor="ctr" anchorCtr="0"/>
          <a:lstStyle/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ja-JP" altLang="en-US" sz="3200" spc="-1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地域における効率的かつ効果的な医療提供体制の確保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（医療法関係）</a:t>
            </a:r>
          </a:p>
          <a:p>
            <a:pPr marL="1162050" lvl="1" indent="-704850">
              <a:lnSpc>
                <a:spcPct val="114000"/>
              </a:lnSpc>
              <a:spcBef>
                <a:spcPts val="0"/>
              </a:spcBef>
            </a:pP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　医療機関が都道府県知事に病床の医療機能（高度急性期、急性期、回復期、慢性期）等を報告し、</a:t>
            </a:r>
            <a:r>
              <a:rPr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都道府県は、それをもとに地域医療構想</a:t>
            </a:r>
            <a:r>
              <a:rPr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ビジョン</a:t>
            </a:r>
            <a:r>
              <a:rPr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（地域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の医療提供体制の将来のあるべき</a:t>
            </a: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姿）を</a:t>
            </a:r>
            <a:r>
              <a:rPr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医療計画において策定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162050" lvl="1" indent="-704850">
              <a:lnSpc>
                <a:spcPct val="114000"/>
              </a:lnSpc>
              <a:spcBef>
                <a:spcPts val="0"/>
              </a:spcBef>
            </a:pPr>
            <a:r>
              <a:rPr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　医師確保支援を行う地域医療支援センターの機能を法律に位置付け</a:t>
            </a:r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 smtClean="0"/>
              <a:t>９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840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16689" y="181650"/>
            <a:ext cx="9164492" cy="918730"/>
          </a:xfrm>
          <a:solidFill>
            <a:srgbClr val="CCCCFF"/>
          </a:solidFill>
        </p:spPr>
        <p:txBody>
          <a:bodyPr/>
          <a:lstStyle/>
          <a:p>
            <a:r>
              <a:rPr lang="ja-JP" altLang="en-US" dirty="0"/>
              <a:t>医療計画の実効性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358815" y="1255364"/>
            <a:ext cx="9343123" cy="5176434"/>
          </a:xfrm>
          <a:solidFill>
            <a:srgbClr val="CCCCFF"/>
          </a:solidFill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ja-JP" altLang="en-US" dirty="0" smtClean="0">
                <a:solidFill>
                  <a:prstClr val="black"/>
                </a:solidFill>
              </a:rPr>
              <a:t>１</a:t>
            </a:r>
            <a:r>
              <a:rPr lang="ja-JP" altLang="en-US" dirty="0">
                <a:solidFill>
                  <a:prstClr val="black"/>
                </a:solidFill>
              </a:rPr>
              <a:t>　病床機能報告制度</a:t>
            </a:r>
            <a:endParaRPr lang="en-US" altLang="ja-JP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prstClr val="black"/>
                </a:solidFill>
              </a:rPr>
              <a:t>２　地域医療</a:t>
            </a:r>
            <a:r>
              <a:rPr lang="ja-JP" altLang="en-US" dirty="0" smtClean="0">
                <a:solidFill>
                  <a:prstClr val="black"/>
                </a:solidFill>
              </a:rPr>
              <a:t>構想</a:t>
            </a:r>
            <a:endParaRPr lang="en-US" altLang="ja-JP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prstClr val="black"/>
                </a:solidFill>
              </a:rPr>
              <a:t>　</a:t>
            </a:r>
            <a:r>
              <a:rPr lang="ja-JP" altLang="en-US" dirty="0" smtClean="0">
                <a:solidFill>
                  <a:prstClr val="black"/>
                </a:solidFill>
              </a:rPr>
              <a:t>　　　　（</a:t>
            </a:r>
            <a:r>
              <a:rPr lang="ja-JP" altLang="en-US" dirty="0">
                <a:solidFill>
                  <a:prstClr val="black"/>
                </a:solidFill>
              </a:rPr>
              <a:t>ビジョン）</a:t>
            </a:r>
            <a:endParaRPr lang="en-US" altLang="ja-JP" dirty="0">
              <a:solidFill>
                <a:prstClr val="black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ja-JP" altLang="en-US" dirty="0">
                <a:solidFill>
                  <a:prstClr val="black"/>
                </a:solidFill>
              </a:rPr>
              <a:t>３　協議の場</a:t>
            </a:r>
            <a:endParaRPr lang="en-US" altLang="ja-JP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prstClr val="black"/>
                </a:solidFill>
              </a:rPr>
              <a:t>４　新たな</a:t>
            </a:r>
            <a:r>
              <a:rPr lang="ja-JP" altLang="en-US" dirty="0" smtClean="0">
                <a:solidFill>
                  <a:prstClr val="black"/>
                </a:solidFill>
              </a:rPr>
              <a:t>基金</a:t>
            </a:r>
            <a:endParaRPr lang="en-US" altLang="ja-JP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ja-JP" altLang="en-US" dirty="0">
                <a:solidFill>
                  <a:prstClr val="black"/>
                </a:solidFill>
              </a:rPr>
              <a:t>　</a:t>
            </a:r>
            <a:r>
              <a:rPr lang="ja-JP" altLang="en-US" dirty="0" smtClean="0">
                <a:solidFill>
                  <a:prstClr val="black"/>
                </a:solidFill>
              </a:rPr>
              <a:t>　　（</a:t>
            </a:r>
            <a:r>
              <a:rPr lang="ja-JP" altLang="en-US" dirty="0">
                <a:solidFill>
                  <a:prstClr val="black"/>
                </a:solidFill>
              </a:rPr>
              <a:t>財政支援制度）</a:t>
            </a:r>
            <a:endParaRPr lang="en-US" altLang="ja-JP" dirty="0">
              <a:solidFill>
                <a:prstClr val="black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ja-JP" altLang="en-US" dirty="0">
                <a:solidFill>
                  <a:prstClr val="black"/>
                </a:solidFill>
              </a:rPr>
              <a:t>５　知事の権限</a:t>
            </a:r>
            <a:r>
              <a:rPr lang="ja-JP" altLang="en-US" dirty="0" smtClean="0">
                <a:solidFill>
                  <a:prstClr val="black"/>
                </a:solidFill>
              </a:rPr>
              <a:t>強化</a:t>
            </a:r>
            <a:endParaRPr lang="en-US" altLang="ja-JP" dirty="0" smtClean="0">
              <a:solidFill>
                <a:prstClr val="black"/>
              </a:solidFill>
            </a:endParaRPr>
          </a:p>
          <a:p>
            <a:pPr marL="400050" lvl="1" indent="0">
              <a:buNone/>
            </a:pPr>
            <a:endParaRPr kumimoji="1" lang="ja-JP" altLang="en-US" sz="2000" dirty="0"/>
          </a:p>
        </p:txBody>
      </p:sp>
      <p:sp>
        <p:nvSpPr>
          <p:cNvPr id="2" name="角丸四角形 1"/>
          <p:cNvSpPr/>
          <p:nvPr/>
        </p:nvSpPr>
        <p:spPr bwMode="auto">
          <a:xfrm>
            <a:off x="4791919" y="1377387"/>
            <a:ext cx="4780344" cy="4977114"/>
          </a:xfrm>
          <a:prstGeom prst="roundRect">
            <a:avLst>
              <a:gd name="adj" fmla="val 6401"/>
            </a:avLst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72000" bIns="82800" rtlCol="0" anchor="ctr"/>
          <a:lstStyle/>
          <a:p>
            <a:pPr indent="-57150" eaLnBrk="0" hangingPunct="0">
              <a:spcBef>
                <a:spcPct val="20000"/>
              </a:spcBef>
            </a:pP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・医療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計画において病床数等を</a:t>
            </a: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正確に</a:t>
            </a:r>
            <a:endParaRPr lang="en-US" altLang="ja-JP" sz="20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57150" eaLnBrk="0" hangingPunct="0">
              <a:spcBef>
                <a:spcPct val="20000"/>
              </a:spcBef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推計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するために、医療機関</a:t>
            </a: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ごとに報</a:t>
            </a:r>
            <a:endParaRPr lang="en-US" altLang="ja-JP" sz="20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57150" eaLnBrk="0" hangingPunct="0">
              <a:spcBef>
                <a:spcPct val="20000"/>
              </a:spcBef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告を求め、それを基に中長期将来推</a:t>
            </a:r>
            <a:endParaRPr lang="en-US" altLang="ja-JP" sz="20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57150" eaLnBrk="0" hangingPunct="0">
              <a:spcBef>
                <a:spcPct val="20000"/>
              </a:spcBef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計であるビジョンを定める。</a:t>
            </a:r>
            <a:endParaRPr lang="en-US" altLang="ja-JP" sz="20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57150" eaLnBrk="0" hangingPunct="0">
              <a:spcBef>
                <a:spcPct val="20000"/>
              </a:spcBef>
            </a:pP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・実効性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を高めるために、二次</a:t>
            </a: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医療圏</a:t>
            </a:r>
            <a:endParaRPr lang="en-US" altLang="ja-JP" sz="20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57150" eaLnBrk="0" hangingPunct="0">
              <a:spcBef>
                <a:spcPct val="20000"/>
              </a:spcBef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ごとに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医療現場の人等から</a:t>
            </a: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なる協議</a:t>
            </a:r>
            <a:endParaRPr lang="en-US" altLang="ja-JP" sz="20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57150" eaLnBrk="0" hangingPunct="0">
              <a:spcBef>
                <a:spcPct val="20000"/>
              </a:spcBef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場を設けて議論する。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57150" eaLnBrk="0" hangingPunct="0">
              <a:spcBef>
                <a:spcPct val="20000"/>
              </a:spcBef>
            </a:pP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・進め方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としては、医療機関の</a:t>
            </a: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自主的</a:t>
            </a:r>
            <a:endParaRPr lang="en-US" altLang="ja-JP" sz="20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57150" eaLnBrk="0" hangingPunct="0">
              <a:spcBef>
                <a:spcPct val="20000"/>
              </a:spcBef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取り組みと医療機関相互の</a:t>
            </a: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協議す</a:t>
            </a:r>
            <a:endParaRPr lang="en-US" altLang="ja-JP" sz="20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57150" eaLnBrk="0" hangingPunct="0">
              <a:spcBef>
                <a:spcPct val="20000"/>
              </a:spcBef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err="1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る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ことを基本とする。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57150" eaLnBrk="0" hangingPunct="0">
              <a:spcBef>
                <a:spcPct val="20000"/>
              </a:spcBef>
            </a:pP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・必要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な手段には基金を遣いつつ</a:t>
            </a: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、非　</a:t>
            </a:r>
            <a:endParaRPr lang="en-US" altLang="ja-JP" sz="20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57150" eaLnBrk="0" hangingPunct="0">
              <a:spcBef>
                <a:spcPct val="20000"/>
              </a:spcBef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合理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な場合には知事が権限を</a:t>
            </a:r>
            <a:r>
              <a:rPr lang="ja-JP" altLang="en-US" sz="2000" dirty="0" err="1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行使す</a:t>
            </a:r>
            <a:endParaRPr lang="en-US" altLang="ja-JP" sz="20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indent="-57150" eaLnBrk="0" hangingPunct="0">
              <a:spcBef>
                <a:spcPct val="20000"/>
              </a:spcBef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る。　</a:t>
            </a:r>
            <a:endParaRPr kumimoji="1" lang="ja-JP" altLang="en-US" b="1" u="wavyDbl" dirty="0" smtClean="0">
              <a:solidFill>
                <a:prstClr val="black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 smtClean="0"/>
              <a:t>１０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0911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9768" y="265233"/>
            <a:ext cx="9193723" cy="773858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>
              <a:lnSpc>
                <a:spcPts val="4300"/>
              </a:lnSpc>
            </a:pPr>
            <a:r>
              <a:rPr lang="ja-JP" altLang="en-US" sz="3600" dirty="0" smtClean="0"/>
              <a:t>医療機能の分化・連携に係る取組みの流れ</a:t>
            </a:r>
            <a:endParaRPr kumimoji="1" lang="ja-JP" altLang="en-US" sz="3600" dirty="0"/>
          </a:p>
        </p:txBody>
      </p:sp>
      <p:sp>
        <p:nvSpPr>
          <p:cNvPr id="39" name="下矢印 38"/>
          <p:cNvSpPr/>
          <p:nvPr/>
        </p:nvSpPr>
        <p:spPr>
          <a:xfrm>
            <a:off x="2826742" y="2256145"/>
            <a:ext cx="733876" cy="334661"/>
          </a:xfrm>
          <a:prstGeom prst="downArrow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0" name="下矢印 39"/>
          <p:cNvSpPr/>
          <p:nvPr/>
        </p:nvSpPr>
        <p:spPr>
          <a:xfrm>
            <a:off x="2798606" y="3799972"/>
            <a:ext cx="733876" cy="270224"/>
          </a:xfrm>
          <a:prstGeom prst="downArrow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112543" y="4156365"/>
            <a:ext cx="6205129" cy="1080654"/>
          </a:xfrm>
          <a:prstGeom prst="rect">
            <a:avLst/>
          </a:prstGeom>
          <a:solidFill>
            <a:srgbClr val="B0FF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医療機関</a:t>
            </a:r>
            <a:r>
              <a:rPr lang="ja-JP" altLang="en-US" sz="24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に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よる自主的な</a:t>
            </a:r>
            <a:r>
              <a:rPr lang="en-US" altLang="ja-JP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機能分化・連携の推進</a:t>
            </a:r>
            <a:endParaRPr lang="en-US" altLang="ja-JP" sz="240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112542" y="1205345"/>
            <a:ext cx="6205131" cy="9559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病床機能報告制度の</a:t>
            </a:r>
            <a:r>
              <a:rPr lang="ja-JP" altLang="en-US" sz="24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運用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開始</a:t>
            </a:r>
            <a:r>
              <a:rPr lang="ja-JP" altLang="en-US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（平成</a:t>
            </a:r>
            <a:r>
              <a:rPr lang="en-US" altLang="ja-JP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26</a:t>
            </a:r>
            <a:r>
              <a:rPr lang="ja-JP" altLang="en-US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年度～）</a:t>
            </a:r>
            <a:endParaRPr lang="en-US" altLang="ja-JP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112543" y="2642568"/>
            <a:ext cx="6205130" cy="105660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地域医療ビジョンの策定</a:t>
            </a:r>
            <a:r>
              <a:rPr lang="ja-JP" altLang="en-US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（平成</a:t>
            </a:r>
            <a:r>
              <a:rPr lang="en-US" altLang="ja-JP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27</a:t>
            </a:r>
            <a:r>
              <a:rPr lang="ja-JP" altLang="en-US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年度～）</a:t>
            </a:r>
            <a:endParaRPr lang="en-US" altLang="ja-JP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6" name="下矢印 45"/>
          <p:cNvSpPr/>
          <p:nvPr/>
        </p:nvSpPr>
        <p:spPr>
          <a:xfrm rot="5400000">
            <a:off x="6282821" y="2486459"/>
            <a:ext cx="627111" cy="414315"/>
          </a:xfrm>
          <a:prstGeom prst="downArrow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下矢印 46"/>
          <p:cNvSpPr/>
          <p:nvPr/>
        </p:nvSpPr>
        <p:spPr>
          <a:xfrm rot="5400000">
            <a:off x="6282821" y="4445528"/>
            <a:ext cx="627111" cy="414315"/>
          </a:xfrm>
          <a:prstGeom prst="downArrow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/>
          <p:cNvSpPr/>
          <p:nvPr/>
        </p:nvSpPr>
        <p:spPr>
          <a:xfrm>
            <a:off x="6844144" y="3657588"/>
            <a:ext cx="2933391" cy="10643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診療</a:t>
            </a:r>
            <a:r>
              <a:rPr lang="ja-JP" altLang="en-US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報酬と新たな財政支援の</a:t>
            </a:r>
            <a:r>
              <a:rPr lang="ja-JP" altLang="en-US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仕組みによる機能分化・連携の支援</a:t>
            </a:r>
            <a:endParaRPr lang="en-US" altLang="ja-JP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6844144" y="4779488"/>
            <a:ext cx="2933391" cy="1322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60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【</a:t>
            </a:r>
            <a:r>
              <a:rPr lang="ja-JP" altLang="en-US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都道府県の役割の強化</a:t>
            </a:r>
            <a:r>
              <a:rPr lang="en-US" altLang="ja-JP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】</a:t>
            </a:r>
            <a:endParaRPr lang="en-US" altLang="ja-JP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「協議の場」の設置</a:t>
            </a:r>
            <a:endParaRPr lang="en-US" altLang="ja-JP" sz="140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医療計画の役割強化（介護保険の計画との一体的な策定）</a:t>
            </a:r>
            <a:endParaRPr lang="en-US" altLang="ja-JP" sz="140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lang="en-US" altLang="ja-JP" sz="16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0" name="下矢印 49"/>
          <p:cNvSpPr/>
          <p:nvPr/>
        </p:nvSpPr>
        <p:spPr>
          <a:xfrm>
            <a:off x="2826742" y="5302463"/>
            <a:ext cx="733876" cy="310568"/>
          </a:xfrm>
          <a:prstGeom prst="downArrow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020459" y="5639092"/>
            <a:ext cx="4814279" cy="116853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latin typeface="HG丸ｺﾞｼｯｸM-PRO" pitchFamily="50" charset="-128"/>
                <a:ea typeface="HG丸ｺﾞｼｯｸM-PRO" pitchFamily="50" charset="-128"/>
              </a:rPr>
              <a:t>機能</a:t>
            </a:r>
            <a:r>
              <a:rPr lang="ja-JP" altLang="en-US" sz="2400" dirty="0" smtClean="0">
                <a:latin typeface="HG丸ｺﾞｼｯｸM-PRO" pitchFamily="50" charset="-128"/>
                <a:ea typeface="HG丸ｺﾞｼｯｸM-PRO" pitchFamily="50" charset="-128"/>
              </a:rPr>
              <a:t>分化・連携を</a:t>
            </a:r>
            <a:endParaRPr lang="en-US" altLang="ja-JP" sz="24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lang="ja-JP" altLang="en-US" sz="2400" dirty="0" smtClean="0">
                <a:latin typeface="HG丸ｺﾞｼｯｸM-PRO" pitchFamily="50" charset="-128"/>
                <a:ea typeface="HG丸ｺﾞｼｯｸM-PRO" pitchFamily="50" charset="-128"/>
              </a:rPr>
              <a:t>実効的に推進</a:t>
            </a:r>
            <a:endParaRPr lang="en-US" altLang="ja-JP" sz="2400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6844144" y="1743511"/>
            <a:ext cx="2933391" cy="882472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診療又は調剤の学識経験者の団体の意見を聴く</a:t>
            </a:r>
            <a:endParaRPr kumimoji="1" lang="en-US" altLang="ja-JP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6844144" y="2670760"/>
            <a:ext cx="2933391" cy="899333"/>
          </a:xfrm>
          <a:prstGeom prst="rect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医療審議会及び市町村の</a:t>
            </a:r>
            <a:r>
              <a:rPr kumimoji="1" lang="en-US" altLang="ja-JP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kumimoji="1" lang="en-US" altLang="ja-JP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kumimoji="1" lang="ja-JP" altLang="en-US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意見を聴く</a:t>
            </a:r>
            <a:endParaRPr kumimoji="1" lang="en-US" altLang="ja-JP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 smtClean="0"/>
              <a:t>１１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1353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9768" y="265233"/>
            <a:ext cx="9193723" cy="773858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>
              <a:lnSpc>
                <a:spcPts val="4300"/>
              </a:lnSpc>
            </a:pPr>
            <a:r>
              <a:rPr lang="ja-JP" altLang="en-US" sz="3600" dirty="0" smtClean="0"/>
              <a:t>医療機関が報告する医療機能</a:t>
            </a: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445627"/>
              </p:ext>
            </p:extLst>
          </p:nvPr>
        </p:nvGraphicFramePr>
        <p:xfrm>
          <a:off x="96985" y="1398754"/>
          <a:ext cx="9649072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6833"/>
                <a:gridCol w="7252239"/>
              </a:tblGrid>
              <a:tr h="692552">
                <a:tc>
                  <a:txBody>
                    <a:bodyPr/>
                    <a:lstStyle/>
                    <a:p>
                      <a:r>
                        <a:rPr lang="ja-JP" altLang="en-US" sz="2400" b="1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高度急性期機能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ja-JP" altLang="ja-JP" sz="2400" b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急性期の患者に対し、状態の早期安定化に向けて、診療密度</a:t>
                      </a:r>
                      <a:r>
                        <a:rPr lang="ja-JP" altLang="en-US" sz="2400" b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が特に</a:t>
                      </a:r>
                      <a:r>
                        <a:rPr lang="ja-JP" altLang="ja-JP" sz="2400" b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高い医療を提供する機能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急性期機能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400" b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急性期の患者に対し、状態の早期安定化に向けて、医療を提供する機能</a:t>
                      </a:r>
                      <a:endParaRPr lang="en-US" altLang="ja-JP" sz="2400" b="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4063">
                <a:tc>
                  <a:txBody>
                    <a:bodyPr/>
                    <a:lstStyle/>
                    <a:p>
                      <a:r>
                        <a:rPr lang="ja-JP" altLang="en-US" sz="2400" b="1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回復期機能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ja-JP" altLang="en-US" sz="2400" b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急性期を経過した患者への在宅復帰に向けた医療やリハビリテーションを提供する機能。</a:t>
                      </a:r>
                      <a:endParaRPr lang="en-US" altLang="ja-JP" sz="2400" b="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indent="0"/>
                      <a:r>
                        <a:rPr lang="ja-JP" altLang="en-US" sz="2400" b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特に、急性期を経過した</a:t>
                      </a:r>
                      <a:r>
                        <a:rPr lang="ja-JP" altLang="ja-JP" sz="2400" b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脳血管疾患や大腿骨頚部骨折等の患者に対し、ＡＤＬの向上や在宅復帰を目的としたリハビリテーションを集中的に提供する機能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44583">
                <a:tc>
                  <a:txBody>
                    <a:bodyPr/>
                    <a:lstStyle/>
                    <a:p>
                      <a:r>
                        <a:rPr lang="ja-JP" altLang="en-US" sz="2400" b="1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慢性期機能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4625" indent="-174625"/>
                      <a:r>
                        <a:rPr lang="ja-JP" altLang="ja-JP" sz="24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長期にわたり療養が必要な患者を入院させる機能</a:t>
                      </a:r>
                      <a:endParaRPr lang="en-US" altLang="ja-JP" sz="240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24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長期にわたり療養が必要な重度の障害者、難病患者等を入院させる機能</a:t>
                      </a:r>
                      <a:endParaRPr kumimoji="1" lang="ja-JP" altLang="en-US" sz="240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 smtClean="0"/>
              <a:t>１２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1353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0109" y="265233"/>
            <a:ext cx="9559635" cy="1143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>
              <a:lnSpc>
                <a:spcPts val="4300"/>
              </a:lnSpc>
            </a:pPr>
            <a:r>
              <a:rPr lang="ja-JP" altLang="en-US" sz="3600" dirty="0"/>
              <a:t>医療・介護サービスの提供体制改革のための新たな財政支援</a:t>
            </a:r>
            <a:r>
              <a:rPr lang="ja-JP" altLang="en-US" sz="3600" dirty="0" smtClean="0"/>
              <a:t>制度</a:t>
            </a:r>
            <a:endParaRPr kumimoji="1" lang="ja-JP" altLang="en-US" sz="3600" dirty="0"/>
          </a:p>
        </p:txBody>
      </p:sp>
      <p:sp>
        <p:nvSpPr>
          <p:cNvPr id="5" name="角丸四角形 4"/>
          <p:cNvSpPr/>
          <p:nvPr/>
        </p:nvSpPr>
        <p:spPr>
          <a:xfrm>
            <a:off x="123986" y="2896793"/>
            <a:ext cx="9053265" cy="43893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ja-JP" altLang="en-US" sz="2400" spc="-1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都道府県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25862" y="3384933"/>
            <a:ext cx="8885590" cy="45327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ctr" anchorCtr="0"/>
          <a:lstStyle/>
          <a:p>
            <a:pPr algn="ctr"/>
            <a:r>
              <a:rPr lang="ja-JP" altLang="en-US" sz="2400" spc="-1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基金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1327399" y="6279151"/>
            <a:ext cx="8026685" cy="49571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spc="-1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事　業　者　等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5975315" y="5026661"/>
            <a:ext cx="1740149" cy="3762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spc="-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市町村</a:t>
            </a:r>
            <a:endParaRPr lang="ja-JP" altLang="en-US" sz="2000" spc="-1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276784" y="4432885"/>
            <a:ext cx="110638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2000" spc="-1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交付</a:t>
            </a:r>
            <a:endParaRPr lang="ja-JP" altLang="en-US" sz="2000" spc="-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39" name="グループ化 38"/>
          <p:cNvGrpSpPr/>
          <p:nvPr/>
        </p:nvGrpSpPr>
        <p:grpSpPr>
          <a:xfrm>
            <a:off x="6603429" y="4471000"/>
            <a:ext cx="642124" cy="462666"/>
            <a:chOff x="6603429" y="4554130"/>
            <a:chExt cx="642124" cy="462666"/>
          </a:xfrm>
          <a:solidFill>
            <a:schemeClr val="accent1">
              <a:alpha val="0"/>
            </a:schemeClr>
          </a:solidFill>
        </p:grpSpPr>
        <p:sp>
          <p:nvSpPr>
            <p:cNvPr id="11" name="上矢印 10"/>
            <p:cNvSpPr/>
            <p:nvPr/>
          </p:nvSpPr>
          <p:spPr>
            <a:xfrm>
              <a:off x="6603429" y="4554130"/>
              <a:ext cx="307586" cy="462663"/>
            </a:xfrm>
            <a:prstGeom prst="upArrow">
              <a:avLst>
                <a:gd name="adj1" fmla="val 50000"/>
                <a:gd name="adj2" fmla="val 40060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000" spc="-100" dirty="0">
                <a:solidFill>
                  <a:prstClr val="white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2" name="下矢印 11"/>
            <p:cNvSpPr/>
            <p:nvPr/>
          </p:nvSpPr>
          <p:spPr>
            <a:xfrm>
              <a:off x="6922621" y="4554130"/>
              <a:ext cx="322932" cy="462666"/>
            </a:xfrm>
            <a:prstGeom prst="downArrow">
              <a:avLst>
                <a:gd name="adj1" fmla="val 50000"/>
                <a:gd name="adj2" fmla="val 4254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000" spc="-100" dirty="0">
                <a:solidFill>
                  <a:prstClr val="white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5814807" y="5681951"/>
            <a:ext cx="795973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2000" spc="-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申請</a:t>
            </a:r>
            <a:endParaRPr lang="ja-JP" altLang="en-US" sz="2000" spc="-1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362071" y="5835840"/>
            <a:ext cx="82766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2000" spc="-1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交付</a:t>
            </a:r>
            <a:endParaRPr lang="ja-JP" altLang="en-US" sz="2000" spc="-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301932" y="3993747"/>
            <a:ext cx="3683306" cy="7701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3146" rIns="0" bIns="43146" anchor="ctr"/>
          <a:lstStyle/>
          <a:p>
            <a:pPr algn="ctr" defTabSz="86456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spc="-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①病床の機能分化・連携</a:t>
            </a:r>
            <a:endParaRPr lang="en-US" altLang="ja-JP" sz="2000" spc="-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 defTabSz="86456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000" spc="-1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③医療従事者等の確保・養成</a:t>
            </a:r>
            <a:endParaRPr lang="en-US" altLang="ja-JP" sz="2000" spc="-1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2501894" y="1502719"/>
            <a:ext cx="5076542" cy="42306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ja-JP" altLang="en-US" sz="2400" spc="-1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国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2874203" y="1958496"/>
            <a:ext cx="4311397" cy="4504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spc="-1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消費税財源活用</a:t>
            </a:r>
            <a:endParaRPr lang="ja-JP" altLang="en-US" sz="2400" spc="-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601582" y="2387586"/>
            <a:ext cx="136753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2000" spc="-1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交付</a:t>
            </a:r>
            <a:endParaRPr lang="ja-JP" altLang="en-US" sz="2000" spc="-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282752" y="2517529"/>
            <a:ext cx="2420923" cy="2590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1300"/>
              </a:lnSpc>
            </a:pPr>
            <a:r>
              <a:rPr lang="ja-JP" altLang="en-US" sz="2000" spc="-1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都道府県計画提出</a:t>
            </a:r>
          </a:p>
        </p:txBody>
      </p:sp>
      <p:grpSp>
        <p:nvGrpSpPr>
          <p:cNvPr id="24" name="グループ化 23"/>
          <p:cNvGrpSpPr/>
          <p:nvPr/>
        </p:nvGrpSpPr>
        <p:grpSpPr>
          <a:xfrm>
            <a:off x="4440247" y="2464745"/>
            <a:ext cx="1153268" cy="432048"/>
            <a:chOff x="4067944" y="2006288"/>
            <a:chExt cx="931053" cy="378326"/>
          </a:xfrm>
        </p:grpSpPr>
        <p:sp>
          <p:nvSpPr>
            <p:cNvPr id="25" name="上矢印 24"/>
            <p:cNvSpPr/>
            <p:nvPr/>
          </p:nvSpPr>
          <p:spPr>
            <a:xfrm>
              <a:off x="4067944" y="2006288"/>
              <a:ext cx="417349" cy="378324"/>
            </a:xfrm>
            <a:prstGeom prst="upArrow">
              <a:avLst>
                <a:gd name="adj1" fmla="val 44309"/>
                <a:gd name="adj2" fmla="val 4006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000" spc="-100" dirty="0">
                <a:solidFill>
                  <a:prstClr val="white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6" name="下矢印 25"/>
            <p:cNvSpPr/>
            <p:nvPr/>
          </p:nvSpPr>
          <p:spPr>
            <a:xfrm>
              <a:off x="4590862" y="2006290"/>
              <a:ext cx="408135" cy="378324"/>
            </a:xfrm>
            <a:prstGeom prst="downArrow">
              <a:avLst>
                <a:gd name="adj1" fmla="val 50000"/>
                <a:gd name="adj2" fmla="val 4254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000" spc="-100" dirty="0">
                <a:solidFill>
                  <a:prstClr val="white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28" name="下矢印 27"/>
          <p:cNvSpPr/>
          <p:nvPr/>
        </p:nvSpPr>
        <p:spPr>
          <a:xfrm>
            <a:off x="2682767" y="4810288"/>
            <a:ext cx="407742" cy="14322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000" spc="-100" dirty="0">
              <a:solidFill>
                <a:prstClr val="white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9" name="上矢印 28"/>
          <p:cNvSpPr/>
          <p:nvPr/>
        </p:nvSpPr>
        <p:spPr>
          <a:xfrm>
            <a:off x="2290131" y="4763794"/>
            <a:ext cx="389869" cy="143221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000" spc="-100" dirty="0">
              <a:solidFill>
                <a:prstClr val="white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828806" y="5083811"/>
            <a:ext cx="65625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2000" spc="-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申請</a:t>
            </a:r>
            <a:endParaRPr lang="ja-JP" altLang="en-US" sz="2000" spc="-1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972587" y="5295576"/>
            <a:ext cx="67198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2000" spc="-1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交付</a:t>
            </a:r>
            <a:endParaRPr lang="ja-JP" altLang="en-US" sz="2000" spc="-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4324028" y="3993747"/>
            <a:ext cx="4853224" cy="40806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3146" rIns="0" bIns="43146" anchor="ctr"/>
          <a:lstStyle/>
          <a:p>
            <a:pPr algn="ctr"/>
            <a:r>
              <a:rPr lang="ja-JP" altLang="en-US" sz="2000" spc="-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lang="ja-JP" altLang="en-US" sz="2000" spc="-1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在宅医療の推進・介護サービスの充実</a:t>
            </a:r>
            <a:endParaRPr lang="ja-JP" altLang="en-US" sz="2000" spc="-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3" name="下矢印 32"/>
          <p:cNvSpPr/>
          <p:nvPr/>
        </p:nvSpPr>
        <p:spPr>
          <a:xfrm>
            <a:off x="4919557" y="4625289"/>
            <a:ext cx="407742" cy="1544352"/>
          </a:xfrm>
          <a:prstGeom prst="down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000" spc="-100" dirty="0">
              <a:solidFill>
                <a:prstClr val="white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4" name="上矢印 33"/>
          <p:cNvSpPr/>
          <p:nvPr/>
        </p:nvSpPr>
        <p:spPr>
          <a:xfrm>
            <a:off x="4586231" y="4601314"/>
            <a:ext cx="389869" cy="1568333"/>
          </a:xfrm>
          <a:prstGeom prst="up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000" spc="-100" dirty="0">
              <a:solidFill>
                <a:prstClr val="white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182961" y="5038818"/>
            <a:ext cx="67198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2000" spc="-1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交付</a:t>
            </a:r>
            <a:endParaRPr lang="ja-JP" altLang="en-US" sz="2000" spc="-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5308595" y="5441068"/>
            <a:ext cx="4498624" cy="39543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3146" rIns="0" bIns="43146" anchor="ctr"/>
          <a:lstStyle/>
          <a:p>
            <a:pPr algn="ctr"/>
            <a:r>
              <a:rPr lang="ja-JP" altLang="en-US" sz="2000" spc="-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lang="ja-JP" altLang="en-US" sz="2000" spc="-1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在宅医療の推進・介護サービスの充実</a:t>
            </a:r>
            <a:endParaRPr lang="ja-JP" altLang="en-US" sz="2000" spc="-1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334068" y="4357094"/>
            <a:ext cx="1457683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2000" spc="-1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市町村</a:t>
            </a:r>
            <a:endParaRPr lang="en-US" altLang="ja-JP" sz="2000" spc="-1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2000" spc="-1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計画提出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732831" y="5097176"/>
            <a:ext cx="124871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2000" spc="-1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申請</a:t>
            </a:r>
            <a:endParaRPr lang="ja-JP" altLang="en-US" sz="2000" spc="-1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40" name="グループ化 39"/>
          <p:cNvGrpSpPr/>
          <p:nvPr/>
        </p:nvGrpSpPr>
        <p:grpSpPr>
          <a:xfrm>
            <a:off x="6600849" y="5816746"/>
            <a:ext cx="642124" cy="462666"/>
            <a:chOff x="6603429" y="4554130"/>
            <a:chExt cx="642124" cy="462666"/>
          </a:xfrm>
          <a:solidFill>
            <a:schemeClr val="accent1">
              <a:alpha val="0"/>
            </a:schemeClr>
          </a:solidFill>
        </p:grpSpPr>
        <p:sp>
          <p:nvSpPr>
            <p:cNvPr id="41" name="上矢印 40"/>
            <p:cNvSpPr/>
            <p:nvPr/>
          </p:nvSpPr>
          <p:spPr>
            <a:xfrm>
              <a:off x="6603429" y="4554130"/>
              <a:ext cx="307586" cy="462663"/>
            </a:xfrm>
            <a:prstGeom prst="upArrow">
              <a:avLst>
                <a:gd name="adj1" fmla="val 50000"/>
                <a:gd name="adj2" fmla="val 40060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000" spc="-100" dirty="0">
                <a:solidFill>
                  <a:prstClr val="white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42" name="下矢印 41"/>
            <p:cNvSpPr/>
            <p:nvPr/>
          </p:nvSpPr>
          <p:spPr>
            <a:xfrm>
              <a:off x="6922621" y="4554130"/>
              <a:ext cx="322932" cy="462666"/>
            </a:xfrm>
            <a:prstGeom prst="downArrow">
              <a:avLst>
                <a:gd name="adj1" fmla="val 50000"/>
                <a:gd name="adj2" fmla="val 42545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000" spc="-100" dirty="0">
                <a:solidFill>
                  <a:prstClr val="white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/>
              <a:t>１３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1353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656272"/>
              </p:ext>
            </p:extLst>
          </p:nvPr>
        </p:nvGraphicFramePr>
        <p:xfrm>
          <a:off x="26843" y="462985"/>
          <a:ext cx="9777540" cy="584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5272"/>
                <a:gridCol w="864096"/>
                <a:gridCol w="936104"/>
                <a:gridCol w="864096"/>
                <a:gridCol w="864096"/>
                <a:gridCol w="864096"/>
                <a:gridCol w="864096"/>
                <a:gridCol w="864096"/>
                <a:gridCol w="766562"/>
                <a:gridCol w="915026"/>
              </a:tblGrid>
              <a:tr h="22642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 smtClean="0"/>
                        <a:t>改正事項</a:t>
                      </a:r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 smtClean="0"/>
                        <a:t>７月</a:t>
                      </a:r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 smtClean="0"/>
                        <a:t>８月</a:t>
                      </a:r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 smtClean="0"/>
                        <a:t>９月</a:t>
                      </a:r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1600" dirty="0" smtClean="0">
                          <a:latin typeface="+mj-ea"/>
                          <a:ea typeface="+mj-ea"/>
                        </a:rPr>
                        <a:t>10</a:t>
                      </a:r>
                      <a:r>
                        <a:rPr kumimoji="1" lang="ja-JP" altLang="en-US" sz="1600" dirty="0" smtClean="0">
                          <a:latin typeface="+mj-ea"/>
                          <a:ea typeface="+mj-ea"/>
                        </a:rPr>
                        <a:t>月</a:t>
                      </a:r>
                      <a:endParaRPr kumimoji="1" lang="ja-JP" altLang="en-US" sz="1600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1600" dirty="0" smtClean="0">
                          <a:latin typeface="+mj-ea"/>
                          <a:ea typeface="+mj-ea"/>
                        </a:rPr>
                        <a:t>11</a:t>
                      </a:r>
                      <a:r>
                        <a:rPr kumimoji="1" lang="ja-JP" altLang="en-US" sz="1600" dirty="0" smtClean="0">
                          <a:latin typeface="+mj-ea"/>
                          <a:ea typeface="+mj-ea"/>
                        </a:rPr>
                        <a:t>月</a:t>
                      </a:r>
                      <a:endParaRPr kumimoji="1" lang="ja-JP" altLang="en-US" sz="1600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en-US" altLang="ja-JP" sz="1600" dirty="0" smtClean="0">
                          <a:latin typeface="+mj-ea"/>
                          <a:ea typeface="+mj-ea"/>
                        </a:rPr>
                        <a:t>12</a:t>
                      </a:r>
                      <a:r>
                        <a:rPr kumimoji="1" lang="ja-JP" altLang="en-US" sz="1600" dirty="0" smtClean="0">
                          <a:latin typeface="+mj-ea"/>
                          <a:ea typeface="+mj-ea"/>
                        </a:rPr>
                        <a:t>月</a:t>
                      </a:r>
                      <a:endParaRPr kumimoji="1" lang="ja-JP" altLang="en-US" sz="1600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 smtClean="0"/>
                        <a:t>１月</a:t>
                      </a:r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 smtClean="0"/>
                        <a:t>２月</a:t>
                      </a:r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1" lang="ja-JP" altLang="en-US" sz="1600" dirty="0" smtClean="0"/>
                        <a:t>３月</a:t>
                      </a:r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6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latin typeface="+mn-ea"/>
                          <a:ea typeface="+mn-ea"/>
                        </a:rPr>
                        <a:t>審議会開催予定</a:t>
                      </a:r>
                      <a:endParaRPr kumimoji="1" lang="en-US" altLang="ja-JP" b="1" dirty="0" smtClean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●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○</a:t>
                      </a:r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085">
                <a:tc>
                  <a:txBody>
                    <a:bodyPr/>
                    <a:lstStyle/>
                    <a:p>
                      <a:pPr algn="ctr"/>
                      <a:endParaRPr kumimoji="1" lang="en-US" altLang="ja-JP" b="1" dirty="0" smtClean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b="1" dirty="0" smtClean="0">
                          <a:latin typeface="+mn-ea"/>
                          <a:ea typeface="+mn-ea"/>
                        </a:rPr>
                        <a:t>基金</a:t>
                      </a:r>
                      <a:endParaRPr kumimoji="1" lang="en-US" altLang="ja-JP" b="1" dirty="0" smtClean="0">
                        <a:latin typeface="+mn-ea"/>
                        <a:ea typeface="+mn-ea"/>
                      </a:endParaRPr>
                    </a:p>
                    <a:p>
                      <a:pPr marL="0" marR="0" indent="0" algn="ctr" defTabSz="9141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1400" b="1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H26.6.25</a:t>
                      </a:r>
                      <a:r>
                        <a:rPr kumimoji="1" lang="ja-JP" altLang="en-US" sz="1400" b="1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施行）</a:t>
                      </a:r>
                      <a:endParaRPr kumimoji="1" lang="en-US" altLang="ja-JP" sz="1400" b="1" kern="1200" dirty="0" smtClean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indent="0" algn="ctr" defTabSz="9141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〔26</a:t>
                      </a:r>
                      <a:r>
                        <a:rPr kumimoji="1" lang="ja-JP" altLang="en-US" sz="1400" b="1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年度事業</a:t>
                      </a:r>
                      <a:r>
                        <a:rPr kumimoji="1" lang="en-US" altLang="ja-JP" sz="1400" b="1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〕</a:t>
                      </a:r>
                      <a:endParaRPr kumimoji="1" lang="ja-JP" altLang="en-US" sz="1400" b="1" kern="1200" dirty="0" smtClean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1" lang="ja-JP" altLang="en-US" b="1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●</a:t>
                      </a:r>
                      <a:endParaRPr kumimoji="1" lang="en-US" altLang="ja-JP" dirty="0" smtClean="0"/>
                    </a:p>
                    <a:p>
                      <a:pPr algn="ctr"/>
                      <a:endParaRPr kumimoji="1" lang="en-US" altLang="ja-JP" dirty="0" smtClean="0"/>
                    </a:p>
                    <a:p>
                      <a:pPr algn="ctr"/>
                      <a:endParaRPr kumimoji="1" lang="en-US" altLang="ja-JP" dirty="0" smtClean="0"/>
                    </a:p>
                    <a:p>
                      <a:pPr algn="ctr"/>
                      <a:endParaRPr kumimoji="1" lang="en-US" altLang="ja-JP" dirty="0" smtClean="0"/>
                    </a:p>
                    <a:p>
                      <a:pPr algn="r"/>
                      <a:r>
                        <a:rPr kumimoji="1" lang="ja-JP" altLang="en-US" dirty="0" smtClean="0"/>
                        <a:t>　　☆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●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●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☆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  <a:p>
                      <a:endParaRPr kumimoji="1" lang="en-US" altLang="ja-JP" dirty="0" smtClean="0"/>
                    </a:p>
                    <a:p>
                      <a:endParaRPr kumimoji="1" lang="en-US" altLang="ja-JP" dirty="0" smtClean="0"/>
                    </a:p>
                    <a:p>
                      <a:endParaRPr kumimoji="1" lang="en-US" altLang="ja-JP" dirty="0" smtClean="0"/>
                    </a:p>
                    <a:p>
                      <a:endParaRPr kumimoji="1" lang="en-US" altLang="ja-JP" dirty="0" smtClean="0"/>
                    </a:p>
                    <a:p>
                      <a:pPr algn="ctr"/>
                      <a:r>
                        <a:rPr kumimoji="1" lang="ja-JP" altLang="en-US" dirty="0" smtClean="0"/>
                        <a:t>☆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5794">
                <a:tc>
                  <a:txBody>
                    <a:bodyPr/>
                    <a:lstStyle/>
                    <a:p>
                      <a:pPr algn="ctr"/>
                      <a:endParaRPr kumimoji="1" lang="en-US" altLang="ja-JP" b="1" dirty="0" smtClean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b="1" dirty="0" smtClean="0">
                          <a:latin typeface="+mj-ea"/>
                          <a:ea typeface="+mj-ea"/>
                        </a:rPr>
                        <a:t>病床機能</a:t>
                      </a:r>
                      <a:endParaRPr kumimoji="1" lang="en-US" altLang="ja-JP" b="1" dirty="0" smtClean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b="1" dirty="0" smtClean="0">
                          <a:latin typeface="+mj-ea"/>
                          <a:ea typeface="+mj-ea"/>
                        </a:rPr>
                        <a:t>報告制度</a:t>
                      </a:r>
                      <a:endParaRPr kumimoji="1" lang="en-US" altLang="ja-JP" b="1" dirty="0" smtClean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400" b="1" dirty="0" smtClean="0">
                          <a:latin typeface="+mj-ea"/>
                          <a:ea typeface="+mj-ea"/>
                        </a:rPr>
                        <a:t>（</a:t>
                      </a:r>
                      <a:r>
                        <a:rPr kumimoji="1" lang="en-US" altLang="ja-JP" sz="1400" b="1" dirty="0" smtClean="0">
                          <a:latin typeface="+mj-ea"/>
                          <a:ea typeface="+mj-ea"/>
                        </a:rPr>
                        <a:t>H26.10.1</a:t>
                      </a:r>
                      <a:r>
                        <a:rPr kumimoji="1" lang="ja-JP" altLang="en-US" sz="1400" b="1" dirty="0" smtClean="0">
                          <a:latin typeface="+mj-ea"/>
                          <a:ea typeface="+mj-ea"/>
                        </a:rPr>
                        <a:t>施行）</a:t>
                      </a:r>
                      <a:endParaRPr kumimoji="1" lang="ja-JP" altLang="en-US" sz="1400" b="1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dirty="0" smtClean="0"/>
                    </a:p>
                    <a:p>
                      <a:pPr algn="ctr"/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●●</a:t>
                      </a:r>
                      <a:endParaRPr kumimoji="1" lang="en-US" altLang="ja-JP" dirty="0" smtClean="0"/>
                    </a:p>
                    <a:p>
                      <a:pPr algn="ctr"/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●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8867">
                <a:tc>
                  <a:txBody>
                    <a:bodyPr/>
                    <a:lstStyle/>
                    <a:p>
                      <a:endParaRPr kumimoji="1" lang="en-US" altLang="ja-JP" b="1" dirty="0" smtClean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b="1" dirty="0" smtClean="0">
                          <a:latin typeface="+mj-ea"/>
                          <a:ea typeface="+mj-ea"/>
                        </a:rPr>
                        <a:t>地域医療構想</a:t>
                      </a:r>
                      <a:endParaRPr kumimoji="1" lang="en-US" altLang="ja-JP" b="1" dirty="0" smtClean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b="1" dirty="0" smtClean="0">
                          <a:latin typeface="+mj-ea"/>
                          <a:ea typeface="+mj-ea"/>
                        </a:rPr>
                        <a:t>（ビジョン）</a:t>
                      </a:r>
                      <a:endParaRPr kumimoji="1" lang="en-US" altLang="ja-JP" b="1" dirty="0" smtClean="0">
                        <a:latin typeface="+mj-ea"/>
                        <a:ea typeface="+mj-ea"/>
                      </a:endParaRPr>
                    </a:p>
                    <a:p>
                      <a:pPr marL="0" marR="0" indent="0" algn="ctr" defTabSz="9141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（</a:t>
                      </a:r>
                      <a:r>
                        <a:rPr kumimoji="1" lang="en-US" altLang="ja-JP" sz="1400" b="1" kern="12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H27.4.1</a:t>
                      </a:r>
                      <a:r>
                        <a:rPr kumimoji="1" lang="ja-JP" altLang="en-US" sz="1400" b="1" kern="1200" dirty="0" smtClean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施行）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dirty="0" smtClean="0"/>
                    </a:p>
                    <a:p>
                      <a:pPr algn="ctr"/>
                      <a:r>
                        <a:rPr kumimoji="1" lang="ja-JP" altLang="en-US" dirty="0" smtClean="0"/>
                        <a:t>●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dirty="0" smtClean="0"/>
                    </a:p>
                    <a:p>
                      <a:pPr algn="ctr"/>
                      <a:r>
                        <a:rPr kumimoji="1" lang="ja-JP" altLang="en-US" dirty="0" smtClean="0"/>
                        <a:t>●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正方形/長方形 3"/>
          <p:cNvSpPr/>
          <p:nvPr/>
        </p:nvSpPr>
        <p:spPr>
          <a:xfrm>
            <a:off x="2430676" y="1622281"/>
            <a:ext cx="2117328" cy="64807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・総合確保方針の提示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  <a:p>
            <a:r>
              <a:rPr lang="ja-JP" altLang="en-US" sz="1400" b="1" dirty="0" smtClean="0">
                <a:solidFill>
                  <a:schemeClr val="tx1"/>
                </a:solidFill>
              </a:rPr>
              <a:t>・新基金に係る要綱等の</a:t>
            </a:r>
            <a:endParaRPr lang="en-US" altLang="ja-JP" sz="1400" b="1" dirty="0" smtClean="0">
              <a:solidFill>
                <a:schemeClr val="tx1"/>
              </a:solidFill>
            </a:endParaRPr>
          </a:p>
          <a:p>
            <a:r>
              <a:rPr lang="ja-JP" altLang="en-US" sz="1400" b="1" dirty="0" smtClean="0">
                <a:solidFill>
                  <a:schemeClr val="tx1"/>
                </a:solidFill>
              </a:rPr>
              <a:t>　発出</a:t>
            </a:r>
            <a:endParaRPr kumimoji="1" lang="ja-JP" altLang="en-US" sz="1400" b="1" dirty="0" smtClean="0">
              <a:solidFill>
                <a:schemeClr val="tx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880992" y="1622807"/>
            <a:ext cx="432048" cy="864096"/>
          </a:xfrm>
          <a:prstGeom prst="rect">
            <a:avLst/>
          </a:prstGeom>
          <a:solidFill>
            <a:schemeClr val="bg1"/>
          </a:solidFill>
          <a:ln w="15875" cmpd="dbl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</a:rPr>
              <a:t>内示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5755722" y="1635507"/>
            <a:ext cx="432048" cy="923404"/>
          </a:xfrm>
          <a:prstGeom prst="rect">
            <a:avLst/>
          </a:prstGeom>
          <a:solidFill>
            <a:schemeClr val="bg1"/>
          </a:solidFill>
          <a:ln w="15875" cmpd="dbl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solidFill>
                  <a:schemeClr val="tx1"/>
                </a:solidFill>
              </a:rPr>
              <a:t>交付決定</a:t>
            </a:r>
            <a:endParaRPr kumimoji="1" lang="ja-JP" altLang="en-US" sz="1400" b="1" dirty="0" smtClean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519976" y="1649332"/>
            <a:ext cx="1584176" cy="864096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 smtClean="0">
                <a:solidFill>
                  <a:schemeClr val="tx1"/>
                </a:solidFill>
              </a:rPr>
              <a:t>≪９月後半議会≫</a:t>
            </a:r>
            <a:endParaRPr lang="en-US" altLang="ja-JP" sz="1400" b="1" dirty="0" smtClean="0">
              <a:solidFill>
                <a:schemeClr val="tx1"/>
              </a:solidFill>
            </a:endParaRPr>
          </a:p>
          <a:p>
            <a:r>
              <a:rPr lang="ja-JP" altLang="en-US" sz="1400" b="1" dirty="0" smtClean="0">
                <a:solidFill>
                  <a:schemeClr val="tx1"/>
                </a:solidFill>
              </a:rPr>
              <a:t>・基金条例提出</a:t>
            </a:r>
            <a:endParaRPr lang="en-US" altLang="ja-JP" sz="1400" b="1" dirty="0" smtClean="0">
              <a:solidFill>
                <a:schemeClr val="tx1"/>
              </a:solidFill>
            </a:endParaRPr>
          </a:p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・補正予算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2820245" y="2705190"/>
            <a:ext cx="1728192" cy="305544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 smtClean="0">
                <a:solidFill>
                  <a:schemeClr val="tx1"/>
                </a:solidFill>
              </a:rPr>
              <a:t>・都道府県計画策定</a:t>
            </a:r>
            <a:endParaRPr lang="en-US" altLang="ja-JP" sz="1400" b="1" dirty="0" smtClean="0">
              <a:solidFill>
                <a:schemeClr val="tx1"/>
              </a:solidFill>
            </a:endParaRPr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7833320" y="2869537"/>
            <a:ext cx="187220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8227020" y="2485222"/>
            <a:ext cx="1224136" cy="305544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 smtClean="0">
                <a:solidFill>
                  <a:schemeClr val="tx1"/>
                </a:solidFill>
              </a:rPr>
              <a:t>・事業の執行</a:t>
            </a:r>
            <a:endParaRPr lang="en-US" altLang="ja-JP" sz="1400" b="1" dirty="0" smtClean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080320" y="3103347"/>
            <a:ext cx="1605632" cy="64807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・医療機関に対し、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　施行の案内送付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356711" y="3825559"/>
            <a:ext cx="2047304" cy="86409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・改正省令公布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  <a:p>
            <a:r>
              <a:rPr lang="ja-JP" altLang="en-US" sz="1400" b="1" dirty="0" smtClean="0">
                <a:solidFill>
                  <a:schemeClr val="tx1"/>
                </a:solidFill>
              </a:rPr>
              <a:t>・施行通知発出</a:t>
            </a:r>
            <a:endParaRPr lang="en-US" altLang="ja-JP" sz="1400" b="1" dirty="0" smtClean="0">
              <a:solidFill>
                <a:schemeClr val="tx1"/>
              </a:solidFill>
            </a:endParaRPr>
          </a:p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・医療機関の入力様式を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　専用ＨＰに掲載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4880992" y="3086949"/>
            <a:ext cx="432048" cy="552369"/>
          </a:xfrm>
          <a:prstGeom prst="rect">
            <a:avLst/>
          </a:prstGeom>
          <a:solidFill>
            <a:schemeClr val="bg1"/>
          </a:solidFill>
          <a:ln w="15875" cmpd="dbl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</a:rPr>
              <a:t>施行</a:t>
            </a:r>
            <a:endParaRPr kumimoji="1" lang="ja-JP" altLang="en-US" sz="1400" b="1" dirty="0" smtClean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155727" y="3727420"/>
            <a:ext cx="2260612" cy="108012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・医療機関は</a:t>
            </a:r>
            <a:r>
              <a:rPr kumimoji="1" lang="en-US" altLang="ja-JP" sz="1400" b="1" dirty="0" smtClean="0">
                <a:solidFill>
                  <a:schemeClr val="tx1"/>
                </a:solidFill>
              </a:rPr>
              <a:t>10</a:t>
            </a:r>
            <a:r>
              <a:rPr kumimoji="1" lang="ja-JP" altLang="en-US" sz="1400" b="1" dirty="0" smtClean="0">
                <a:solidFill>
                  <a:schemeClr val="tx1"/>
                </a:solidFill>
              </a:rPr>
              <a:t>月末日まで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  <a:p>
            <a:r>
              <a:rPr lang="ja-JP" altLang="en-US" sz="1400" b="1" dirty="0">
                <a:solidFill>
                  <a:schemeClr val="tx1"/>
                </a:solidFill>
              </a:rPr>
              <a:t>　</a:t>
            </a:r>
            <a:r>
              <a:rPr kumimoji="1" lang="ja-JP" altLang="en-US" sz="1400" b="1" dirty="0" smtClean="0">
                <a:solidFill>
                  <a:schemeClr val="tx1"/>
                </a:solidFill>
              </a:rPr>
              <a:t>に府に報告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  <a:p>
            <a:r>
              <a:rPr lang="ja-JP" altLang="en-US" sz="1400" b="1" dirty="0" smtClean="0">
                <a:solidFill>
                  <a:schemeClr val="tx1"/>
                </a:solidFill>
              </a:rPr>
              <a:t>・報告する内容は国が管理</a:t>
            </a:r>
            <a:endParaRPr lang="en-US" altLang="ja-JP" sz="1400" b="1" dirty="0" smtClean="0">
              <a:solidFill>
                <a:schemeClr val="tx1"/>
              </a:solidFill>
            </a:endParaRPr>
          </a:p>
          <a:p>
            <a:r>
              <a:rPr lang="ja-JP" altLang="en-US" sz="1400" b="1" dirty="0">
                <a:solidFill>
                  <a:schemeClr val="tx1"/>
                </a:solidFill>
              </a:rPr>
              <a:t>　</a:t>
            </a:r>
            <a:r>
              <a:rPr lang="ja-JP" altLang="en-US" sz="1400" b="1" dirty="0" smtClean="0">
                <a:solidFill>
                  <a:schemeClr val="tx1"/>
                </a:solidFill>
              </a:rPr>
              <a:t>する全国共通サーバで都　</a:t>
            </a:r>
            <a:endParaRPr lang="en-US" altLang="ja-JP" sz="1400" b="1" dirty="0" smtClean="0">
              <a:solidFill>
                <a:schemeClr val="tx1"/>
              </a:solidFill>
            </a:endParaRPr>
          </a:p>
          <a:p>
            <a:r>
              <a:rPr lang="ja-JP" altLang="en-US" sz="1400" b="1" dirty="0">
                <a:solidFill>
                  <a:schemeClr val="tx1"/>
                </a:solidFill>
              </a:rPr>
              <a:t>　</a:t>
            </a:r>
            <a:r>
              <a:rPr lang="ja-JP" altLang="en-US" sz="1400" b="1" dirty="0" smtClean="0">
                <a:solidFill>
                  <a:schemeClr val="tx1"/>
                </a:solidFill>
              </a:rPr>
              <a:t>道府県別に集計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528373" y="3099383"/>
            <a:ext cx="2260612" cy="67347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・府県別に集計された報告内容をＤＶＤ等の電子媒体記録で提供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073756" y="5803817"/>
            <a:ext cx="1648160" cy="45744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 smtClean="0">
                <a:solidFill>
                  <a:schemeClr val="tx1"/>
                </a:solidFill>
              </a:rPr>
              <a:t>・ガイドライン発出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173978" y="5675236"/>
            <a:ext cx="1636192" cy="5939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 smtClean="0">
                <a:solidFill>
                  <a:schemeClr val="tx1"/>
                </a:solidFill>
              </a:rPr>
              <a:t>・報告書公表</a:t>
            </a:r>
            <a:endParaRPr lang="en-US" altLang="ja-JP" sz="1400" b="1" dirty="0" smtClean="0">
              <a:solidFill>
                <a:schemeClr val="tx1"/>
              </a:solidFill>
            </a:endParaRPr>
          </a:p>
          <a:p>
            <a:r>
              <a:rPr kumimoji="1" lang="ja-JP" altLang="en-US" sz="1400" b="1" dirty="0" smtClean="0">
                <a:solidFill>
                  <a:schemeClr val="tx1"/>
                </a:solidFill>
              </a:rPr>
              <a:t>（ガイドライン関係）</a:t>
            </a:r>
            <a:endParaRPr kumimoji="1" lang="en-US" altLang="ja-JP" sz="1400" b="1" dirty="0" smtClean="0">
              <a:solidFill>
                <a:schemeClr val="tx1"/>
              </a:solidFill>
            </a:endParaRPr>
          </a:p>
        </p:txBody>
      </p:sp>
      <p:cxnSp>
        <p:nvCxnSpPr>
          <p:cNvPr id="19" name="直線矢印コネクタ 18"/>
          <p:cNvCxnSpPr/>
          <p:nvPr/>
        </p:nvCxnSpPr>
        <p:spPr>
          <a:xfrm>
            <a:off x="4173612" y="5347816"/>
            <a:ext cx="416944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3902797" y="4989229"/>
            <a:ext cx="4057848" cy="294984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1">
                <a:lumMod val="75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 smtClean="0">
                <a:solidFill>
                  <a:schemeClr val="tx1"/>
                </a:solidFill>
              </a:rPr>
              <a:t>（地域医療構想策定ガイドライン検討会（仮称））</a:t>
            </a:r>
            <a:endParaRPr lang="en-US" altLang="ja-JP" sz="1400" b="1" dirty="0" smtClean="0">
              <a:solidFill>
                <a:schemeClr val="tx1"/>
              </a:solidFill>
            </a:endParaRPr>
          </a:p>
        </p:txBody>
      </p:sp>
      <p:cxnSp>
        <p:nvCxnSpPr>
          <p:cNvPr id="25" name="直線コネクタ 24"/>
          <p:cNvCxnSpPr/>
          <p:nvPr/>
        </p:nvCxnSpPr>
        <p:spPr>
          <a:xfrm flipH="1">
            <a:off x="7809510" y="5463251"/>
            <a:ext cx="616860" cy="294376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 flipH="1">
            <a:off x="8758978" y="5463251"/>
            <a:ext cx="442896" cy="333750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 flipH="1">
            <a:off x="4010298" y="3412969"/>
            <a:ext cx="244754" cy="420552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flipH="1" flipV="1">
            <a:off x="6992074" y="3257150"/>
            <a:ext cx="536728" cy="69795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43385" y="134212"/>
            <a:ext cx="9757175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5"/>
            <a:r>
              <a:rPr lang="ja-JP" altLang="en-US" sz="1500" b="1" dirty="0" smtClean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</a:rPr>
              <a:t>平成２６年度のスケジュール見込み（医療提供体制に関する改正事業）</a:t>
            </a:r>
            <a:endParaRPr lang="en-US" altLang="ja-JP" sz="1500" b="1" dirty="0" smtClean="0">
              <a:solidFill>
                <a:prstClr val="black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 flipH="1" flipV="1">
            <a:off x="5380359" y="3569868"/>
            <a:ext cx="581574" cy="134402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/>
        </p:nvSpPr>
        <p:spPr>
          <a:xfrm>
            <a:off x="1633414" y="6489960"/>
            <a:ext cx="2376884" cy="260648"/>
          </a:xfrm>
          <a:prstGeom prst="rect">
            <a:avLst/>
          </a:prstGeom>
          <a:noFill/>
          <a:ln w="9525">
            <a:solidFill>
              <a:schemeClr val="accent1">
                <a:lumMod val="75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 smtClean="0">
                <a:solidFill>
                  <a:schemeClr val="tx1"/>
                </a:solidFill>
              </a:rPr>
              <a:t>●：国の対応　　☆：府の対応</a:t>
            </a:r>
          </a:p>
        </p:txBody>
      </p:sp>
      <p:cxnSp>
        <p:nvCxnSpPr>
          <p:cNvPr id="31" name="直線コネクタ 30"/>
          <p:cNvCxnSpPr/>
          <p:nvPr/>
        </p:nvCxnSpPr>
        <p:spPr>
          <a:xfrm flipH="1">
            <a:off x="3685952" y="3239642"/>
            <a:ext cx="258938" cy="35017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8927775" y="1064359"/>
            <a:ext cx="826262" cy="305544"/>
          </a:xfrm>
          <a:prstGeom prst="rect">
            <a:avLst/>
          </a:prstGeom>
          <a:noFill/>
          <a:ln w="15875">
            <a:solidFill>
              <a:schemeClr val="accent1">
                <a:lumMod val="75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+mj-ea"/>
                <a:ea typeface="+mj-ea"/>
              </a:rPr>
              <a:t>（予 定）</a:t>
            </a:r>
            <a:endParaRPr lang="en-US" altLang="ja-JP" sz="1200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 smtClean="0"/>
              <a:t>１４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316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15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6131" y="1213658"/>
            <a:ext cx="9443258" cy="4257244"/>
          </a:xfrm>
          <a:solidFill>
            <a:srgbClr val="CCCCFF"/>
          </a:solidFill>
        </p:spPr>
        <p:txBody>
          <a:bodyPr/>
          <a:lstStyle/>
          <a:p>
            <a:r>
              <a:rPr lang="ja-JP" altLang="en-US" dirty="0"/>
              <a:t>地域における医療及び介護</a:t>
            </a:r>
            <a:r>
              <a:rPr lang="ja-JP" altLang="en-US" dirty="0" smtClean="0"/>
              <a:t>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総合的</a:t>
            </a:r>
            <a:r>
              <a:rPr lang="ja-JP" altLang="en-US" dirty="0"/>
              <a:t>な確保</a:t>
            </a:r>
            <a:r>
              <a:rPr lang="ja-JP" altLang="en-US" dirty="0" smtClean="0"/>
              <a:t>を推進</a:t>
            </a:r>
            <a:r>
              <a:rPr lang="ja-JP" altLang="en-US" dirty="0"/>
              <a:t>するための</a:t>
            </a:r>
            <a:br>
              <a:rPr lang="ja-JP" altLang="en-US" dirty="0"/>
            </a:br>
            <a:r>
              <a:rPr lang="ja-JP" altLang="en-US" dirty="0"/>
              <a:t>関係法律の整備等に関する</a:t>
            </a:r>
            <a:r>
              <a:rPr lang="ja-JP" altLang="en-US" dirty="0" smtClean="0"/>
              <a:t>法律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zh-CN" altLang="en-US" sz="3600" dirty="0" smtClean="0"/>
              <a:t>平成</a:t>
            </a:r>
            <a:r>
              <a:rPr lang="en-US" altLang="ja-JP" sz="3600" dirty="0" smtClean="0"/>
              <a:t>26</a:t>
            </a:r>
            <a:r>
              <a:rPr lang="zh-CN" altLang="en-US" sz="3600" dirty="0" smtClean="0"/>
              <a:t>年</a:t>
            </a:r>
            <a:r>
              <a:rPr lang="zh-CN" altLang="en-US" sz="3600" dirty="0"/>
              <a:t>法律</a:t>
            </a:r>
            <a:r>
              <a:rPr lang="zh-CN" altLang="en-US" sz="3600" dirty="0" smtClean="0"/>
              <a:t>第</a:t>
            </a:r>
            <a:r>
              <a:rPr lang="en-US" altLang="ja-JP" sz="3600" dirty="0" smtClean="0"/>
              <a:t>83</a:t>
            </a:r>
            <a:r>
              <a:rPr lang="zh-CN" altLang="en-US" sz="3600" dirty="0" smtClean="0"/>
              <a:t>号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/>
              <a:t>１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4198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>
          <a:xfrm>
            <a:off x="495300" y="1301858"/>
            <a:ext cx="8915400" cy="3719593"/>
          </a:xfrm>
          <a:solidFill>
            <a:srgbClr val="CCCCFF"/>
          </a:solidFill>
        </p:spPr>
        <p:txBody>
          <a:bodyPr/>
          <a:lstStyle/>
          <a:p>
            <a:pPr marL="806450" indent="-806450">
              <a:buNone/>
            </a:pPr>
            <a:r>
              <a:rPr lang="ja-JP" altLang="en-US" sz="2800" dirty="0" smtClean="0"/>
              <a:t>１　地域</a:t>
            </a:r>
            <a:r>
              <a:rPr lang="ja-JP" altLang="en-US" sz="2800" dirty="0"/>
              <a:t>における医療及び介護の</a:t>
            </a:r>
            <a:r>
              <a:rPr lang="ja-JP" altLang="en-US" sz="2800" dirty="0" smtClean="0"/>
              <a:t>総合的</a:t>
            </a:r>
            <a:r>
              <a:rPr lang="ja-JP" altLang="en-US" sz="2800" dirty="0"/>
              <a:t>な確保の促進に関する法律</a:t>
            </a:r>
            <a:br>
              <a:rPr lang="ja-JP" altLang="en-US" sz="2800" dirty="0"/>
            </a:br>
            <a:r>
              <a:rPr lang="ja-JP" altLang="en-US" sz="2800" dirty="0"/>
              <a:t>（旧　地域における公的介護施設等</a:t>
            </a:r>
            <a:r>
              <a:rPr lang="ja-JP" altLang="en-US" sz="2800" dirty="0" smtClean="0"/>
              <a:t>の計画的な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整備</a:t>
            </a:r>
            <a:r>
              <a:rPr lang="ja-JP" altLang="en-US" sz="2800" dirty="0"/>
              <a:t>等の促進に関する法律</a:t>
            </a:r>
            <a:r>
              <a:rPr lang="ja-JP" altLang="en-US" sz="2800" dirty="0" smtClean="0"/>
              <a:t>）</a:t>
            </a:r>
            <a:endParaRPr lang="en-US" altLang="ja-JP" sz="2800" dirty="0" smtClean="0"/>
          </a:p>
          <a:p>
            <a:pPr marL="806450" indent="-806450">
              <a:buNone/>
            </a:pPr>
            <a:r>
              <a:rPr lang="ja-JP" altLang="en-US" sz="2800" dirty="0" smtClean="0"/>
              <a:t>２</a:t>
            </a:r>
            <a:r>
              <a:rPr lang="ja-JP" altLang="en-US" sz="2800" dirty="0"/>
              <a:t>　医</a:t>
            </a:r>
            <a:r>
              <a:rPr lang="ja-JP" altLang="en-US" sz="2800" dirty="0" smtClean="0"/>
              <a:t>療法</a:t>
            </a:r>
            <a:endParaRPr lang="en-US" altLang="ja-JP" sz="2800" dirty="0" smtClean="0"/>
          </a:p>
          <a:p>
            <a:pPr marL="806450" indent="-806450">
              <a:buNone/>
            </a:pPr>
            <a:r>
              <a:rPr lang="ja-JP" altLang="en-US" sz="2800" dirty="0" smtClean="0"/>
              <a:t>３</a:t>
            </a:r>
            <a:r>
              <a:rPr lang="ja-JP" altLang="en-US" sz="2800" dirty="0"/>
              <a:t>　介護</a:t>
            </a:r>
            <a:r>
              <a:rPr lang="ja-JP" altLang="en-US" sz="2800" dirty="0" smtClean="0"/>
              <a:t>保険法</a:t>
            </a:r>
            <a:endParaRPr lang="en-US" altLang="ja-JP" sz="2800" dirty="0" smtClean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/>
              <a:t>２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6322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>
          <a:solidFill>
            <a:srgbClr val="CCCCFF"/>
          </a:solidFill>
        </p:spPr>
        <p:txBody>
          <a:bodyPr/>
          <a:lstStyle/>
          <a:p>
            <a:pPr marL="806450" indent="-806450">
              <a:buNone/>
            </a:pPr>
            <a:r>
              <a:rPr lang="ja-JP" altLang="en-US" sz="2800" dirty="0" smtClean="0"/>
              <a:t>４</a:t>
            </a:r>
            <a:r>
              <a:rPr lang="ja-JP" altLang="en-US" sz="2800" dirty="0"/>
              <a:t>　保健師助産師</a:t>
            </a:r>
            <a:r>
              <a:rPr lang="ja-JP" altLang="en-US" sz="2800" dirty="0" smtClean="0"/>
              <a:t>看護師法</a:t>
            </a:r>
            <a:endParaRPr lang="en-US" altLang="ja-JP" sz="2800" dirty="0" smtClean="0"/>
          </a:p>
          <a:p>
            <a:pPr marL="806450" indent="-806450">
              <a:buNone/>
            </a:pPr>
            <a:r>
              <a:rPr lang="ja-JP" altLang="en-US" sz="2800" dirty="0" smtClean="0"/>
              <a:t>５</a:t>
            </a:r>
            <a:r>
              <a:rPr lang="ja-JP" altLang="en-US" sz="2800" dirty="0"/>
              <a:t>　看護師等の人材確保の促進に関する</a:t>
            </a:r>
            <a:r>
              <a:rPr lang="ja-JP" altLang="en-US" sz="2800" dirty="0" smtClean="0"/>
              <a:t>法律</a:t>
            </a:r>
            <a:endParaRPr lang="en-US" altLang="ja-JP" sz="2800" dirty="0" smtClean="0"/>
          </a:p>
          <a:p>
            <a:pPr marL="806450" indent="-806450">
              <a:buNone/>
            </a:pPr>
            <a:r>
              <a:rPr lang="ja-JP" altLang="en-US" sz="2800" dirty="0" smtClean="0"/>
              <a:t>６</a:t>
            </a:r>
            <a:r>
              <a:rPr lang="ja-JP" altLang="en-US" sz="2800" dirty="0"/>
              <a:t>　歯科</a:t>
            </a:r>
            <a:r>
              <a:rPr lang="ja-JP" altLang="en-US" sz="2800" dirty="0" smtClean="0"/>
              <a:t>衛生士法</a:t>
            </a:r>
            <a:endParaRPr lang="en-US" altLang="ja-JP" sz="2800" dirty="0" smtClean="0"/>
          </a:p>
          <a:p>
            <a:pPr marL="806450" indent="-806450">
              <a:buNone/>
            </a:pPr>
            <a:r>
              <a:rPr lang="ja-JP" altLang="en-US" sz="2800" dirty="0" smtClean="0"/>
              <a:t>７</a:t>
            </a:r>
            <a:r>
              <a:rPr lang="ja-JP" altLang="en-US" sz="2800" dirty="0"/>
              <a:t>　診療放射線</a:t>
            </a:r>
            <a:r>
              <a:rPr lang="ja-JP" altLang="en-US" sz="2800" dirty="0" smtClean="0"/>
              <a:t>技師法</a:t>
            </a:r>
            <a:endParaRPr lang="en-US" altLang="ja-JP" sz="2800" dirty="0" smtClean="0"/>
          </a:p>
          <a:p>
            <a:pPr marL="806450" indent="-806450">
              <a:buNone/>
            </a:pPr>
            <a:r>
              <a:rPr lang="ja-JP" altLang="en-US" sz="2800" dirty="0" smtClean="0"/>
              <a:t>８</a:t>
            </a:r>
            <a:r>
              <a:rPr lang="ja-JP" altLang="en-US" sz="2800" dirty="0"/>
              <a:t>　歯科</a:t>
            </a:r>
            <a:r>
              <a:rPr lang="ja-JP" altLang="en-US" sz="2800" dirty="0" smtClean="0"/>
              <a:t>技工士法</a:t>
            </a:r>
            <a:endParaRPr lang="en-US" altLang="ja-JP" sz="2800" dirty="0" smtClean="0"/>
          </a:p>
          <a:p>
            <a:pPr marL="806450" indent="-806450">
              <a:buNone/>
            </a:pPr>
            <a:r>
              <a:rPr lang="ja-JP" altLang="en-US" sz="2800" dirty="0" smtClean="0"/>
              <a:t>９</a:t>
            </a:r>
            <a:r>
              <a:rPr lang="ja-JP" altLang="en-US" sz="2800" dirty="0"/>
              <a:t>　歯科技工士法の一部を改正する</a:t>
            </a:r>
            <a:r>
              <a:rPr lang="ja-JP" altLang="en-US" sz="2800" dirty="0" smtClean="0"/>
              <a:t>法律</a:t>
            </a:r>
            <a:endParaRPr lang="en-US" altLang="ja-JP" sz="2800" dirty="0" smtClean="0"/>
          </a:p>
          <a:p>
            <a:pPr marL="806450" indent="-806450">
              <a:buNone/>
            </a:pPr>
            <a:r>
              <a:rPr lang="en-US" altLang="ja-JP" sz="2800" dirty="0" smtClean="0"/>
              <a:t>10</a:t>
            </a:r>
            <a:r>
              <a:rPr lang="ja-JP" altLang="en-US" sz="2800" dirty="0" smtClean="0"/>
              <a:t>  臨床</a:t>
            </a:r>
            <a:r>
              <a:rPr lang="ja-JP" altLang="en-US" sz="2800" dirty="0"/>
              <a:t>検査技師等に関する</a:t>
            </a:r>
            <a:r>
              <a:rPr lang="ja-JP" altLang="en-US" sz="2800" dirty="0" smtClean="0"/>
              <a:t>法律</a:t>
            </a:r>
            <a:endParaRPr lang="en-US" altLang="ja-JP" sz="2800" dirty="0" smtClean="0"/>
          </a:p>
          <a:p>
            <a:pPr marL="806450" indent="-806450">
              <a:buAutoNum type="arabicPlain" startAt="11"/>
            </a:pPr>
            <a:r>
              <a:rPr lang="ja-JP" altLang="en-US" sz="2800" dirty="0" smtClean="0"/>
              <a:t>外国</a:t>
            </a:r>
            <a:r>
              <a:rPr lang="ja-JP" altLang="en-US" sz="2800" dirty="0"/>
              <a:t>医師等が行う</a:t>
            </a:r>
            <a:r>
              <a:rPr lang="ja-JP" altLang="en-US" sz="2800" dirty="0" smtClean="0"/>
              <a:t>臨床修練</a:t>
            </a:r>
            <a:r>
              <a:rPr lang="ja-JP" altLang="en-US" sz="2800" dirty="0"/>
              <a:t>に</a:t>
            </a:r>
            <a:r>
              <a:rPr lang="ja-JP" altLang="en-US" sz="2800" dirty="0" smtClean="0"/>
              <a:t>係る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医師法第</a:t>
            </a:r>
            <a:r>
              <a:rPr lang="en-US" altLang="ja-JP" sz="2800" dirty="0" smtClean="0"/>
              <a:t>17</a:t>
            </a:r>
            <a:r>
              <a:rPr lang="ja-JP" altLang="en-US" sz="2800" dirty="0" smtClean="0"/>
              <a:t>条</a:t>
            </a:r>
            <a:r>
              <a:rPr lang="ja-JP" altLang="en-US" sz="2800" dirty="0"/>
              <a:t>等の特例等に関する</a:t>
            </a:r>
            <a:r>
              <a:rPr lang="ja-JP" altLang="en-US" sz="2800" dirty="0" smtClean="0"/>
              <a:t>法律</a:t>
            </a:r>
            <a:endParaRPr lang="en-US" altLang="ja-JP" sz="2800" dirty="0" smtClean="0"/>
          </a:p>
          <a:p>
            <a:pPr marL="806450" indent="-806450">
              <a:buAutoNum type="arabicPlain" startAt="11"/>
            </a:pPr>
            <a:r>
              <a:rPr lang="ja-JP" altLang="en-US" sz="2800" dirty="0" smtClean="0"/>
              <a:t>社会</a:t>
            </a:r>
            <a:r>
              <a:rPr lang="ja-JP" altLang="en-US" sz="2800" dirty="0"/>
              <a:t>福祉士及び介護福祉士等の一部を改正</a:t>
            </a:r>
            <a:r>
              <a:rPr lang="ja-JP" altLang="en-US" sz="2800" dirty="0" smtClean="0"/>
              <a:t>する法律</a:t>
            </a:r>
            <a:endParaRPr kumimoji="1" lang="ja-JP" altLang="en-US" sz="28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/>
              <a:t>３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190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>
          <a:solidFill>
            <a:srgbClr val="CCCCFF"/>
          </a:solidFill>
        </p:spPr>
        <p:txBody>
          <a:bodyPr/>
          <a:lstStyle/>
          <a:p>
            <a:pPr marL="712788" indent="-712788">
              <a:buNone/>
            </a:pPr>
            <a:r>
              <a:rPr lang="en-US" altLang="ja-JP" sz="2800" dirty="0"/>
              <a:t>13 </a:t>
            </a:r>
            <a:r>
              <a:rPr lang="ja-JP" altLang="en-US" sz="2800" dirty="0"/>
              <a:t>健康保険法等の一部を改正する</a:t>
            </a:r>
            <a:r>
              <a:rPr lang="ja-JP" altLang="en-US" sz="2800" dirty="0" smtClean="0"/>
              <a:t>法律</a:t>
            </a:r>
            <a:endParaRPr lang="en-US" altLang="ja-JP" sz="2800" dirty="0" smtClean="0"/>
          </a:p>
          <a:p>
            <a:pPr marL="712788" indent="-712788">
              <a:buNone/>
            </a:pPr>
            <a:r>
              <a:rPr lang="en-US" altLang="ja-JP" sz="2800" dirty="0" smtClean="0"/>
              <a:t>14 </a:t>
            </a:r>
            <a:r>
              <a:rPr lang="ja-JP" altLang="en-US" sz="2800" dirty="0"/>
              <a:t>国民健康</a:t>
            </a:r>
            <a:r>
              <a:rPr lang="ja-JP" altLang="en-US" sz="2800" dirty="0" smtClean="0"/>
              <a:t>保険法</a:t>
            </a:r>
            <a:endParaRPr lang="en-US" altLang="ja-JP" sz="2800" dirty="0" smtClean="0"/>
          </a:p>
          <a:p>
            <a:pPr marL="712788" indent="-712788">
              <a:buNone/>
            </a:pPr>
            <a:r>
              <a:rPr lang="en-US" altLang="ja-JP" sz="2800" dirty="0" smtClean="0"/>
              <a:t>15 </a:t>
            </a:r>
            <a:r>
              <a:rPr lang="ja-JP" altLang="en-US" sz="2800" dirty="0"/>
              <a:t>高齢者の医療の確保に関する</a:t>
            </a:r>
            <a:r>
              <a:rPr lang="ja-JP" altLang="en-US" sz="2800" dirty="0" smtClean="0"/>
              <a:t>法律</a:t>
            </a:r>
            <a:endParaRPr lang="en-US" altLang="ja-JP" sz="2800" dirty="0" smtClean="0"/>
          </a:p>
          <a:p>
            <a:pPr marL="712788" indent="-712788">
              <a:buNone/>
            </a:pPr>
            <a:r>
              <a:rPr lang="en-US" altLang="ja-JP" sz="2800" dirty="0" smtClean="0"/>
              <a:t>16 </a:t>
            </a:r>
            <a:r>
              <a:rPr lang="ja-JP" altLang="en-US" sz="2800" dirty="0"/>
              <a:t>健康保険法等一部を改正する法律附則</a:t>
            </a:r>
            <a:r>
              <a:rPr lang="ja-JP" altLang="en-US" sz="2800" dirty="0" smtClean="0"/>
              <a:t>第</a:t>
            </a:r>
            <a:r>
              <a:rPr lang="en-US" altLang="ja-JP" sz="2800" dirty="0" smtClean="0"/>
              <a:t>38</a:t>
            </a:r>
            <a:r>
              <a:rPr lang="ja-JP" altLang="en-US" sz="2800" dirty="0" smtClean="0"/>
              <a:t>条の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規定</a:t>
            </a:r>
            <a:r>
              <a:rPr lang="ja-JP" altLang="en-US" sz="2800" dirty="0"/>
              <a:t>によりなおその効力を有するものと</a:t>
            </a:r>
            <a:r>
              <a:rPr lang="ja-JP" altLang="en-US" sz="2800" dirty="0" smtClean="0"/>
              <a:t>された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同法</a:t>
            </a:r>
            <a:r>
              <a:rPr lang="ja-JP" altLang="en-US" sz="2800" dirty="0"/>
              <a:t>第７条の規定による改正前の老人</a:t>
            </a:r>
            <a:r>
              <a:rPr lang="ja-JP" altLang="en-US" sz="2800" dirty="0" smtClean="0"/>
              <a:t>保健法</a:t>
            </a:r>
            <a:endParaRPr lang="en-US" altLang="ja-JP" sz="2800" dirty="0" smtClean="0"/>
          </a:p>
          <a:p>
            <a:pPr marL="712788" indent="-712788">
              <a:buNone/>
            </a:pPr>
            <a:r>
              <a:rPr lang="en-US" altLang="ja-JP" sz="2800" dirty="0" smtClean="0"/>
              <a:t>17 </a:t>
            </a:r>
            <a:r>
              <a:rPr lang="ja-JP" altLang="en-US" sz="2800" dirty="0"/>
              <a:t>生活</a:t>
            </a:r>
            <a:r>
              <a:rPr lang="ja-JP" altLang="en-US" sz="2800" dirty="0" smtClean="0"/>
              <a:t>保護法</a:t>
            </a:r>
            <a:endParaRPr lang="en-US" altLang="ja-JP" sz="2800" dirty="0" smtClean="0"/>
          </a:p>
          <a:p>
            <a:pPr marL="712788" indent="-712788">
              <a:buNone/>
            </a:pPr>
            <a:r>
              <a:rPr lang="en-US" altLang="ja-JP" sz="2800" dirty="0" smtClean="0"/>
              <a:t>18 </a:t>
            </a:r>
            <a:r>
              <a:rPr lang="ja-JP" altLang="en-US" sz="2800" dirty="0"/>
              <a:t>老人</a:t>
            </a:r>
            <a:r>
              <a:rPr lang="ja-JP" altLang="en-US" sz="2800" dirty="0" smtClean="0"/>
              <a:t>福祉法</a:t>
            </a:r>
            <a:endParaRPr lang="en-US" altLang="ja-JP" sz="2800" dirty="0" smtClean="0"/>
          </a:p>
          <a:p>
            <a:pPr marL="712788" indent="-712788">
              <a:buNone/>
            </a:pPr>
            <a:r>
              <a:rPr lang="en-US" altLang="ja-JP" sz="2800" dirty="0" smtClean="0"/>
              <a:t>19 </a:t>
            </a:r>
            <a:r>
              <a:rPr lang="ja-JP" altLang="en-US" sz="2800" dirty="0"/>
              <a:t>良質な医療を提供する体制の確立を図るための</a:t>
            </a:r>
            <a:br>
              <a:rPr lang="ja-JP" altLang="en-US" sz="2800" dirty="0"/>
            </a:br>
            <a:r>
              <a:rPr lang="ja-JP" altLang="en-US" sz="2800" dirty="0" smtClean="0"/>
              <a:t>医</a:t>
            </a:r>
            <a:r>
              <a:rPr lang="ja-JP" altLang="en-US" sz="2800" dirty="0"/>
              <a:t>療法等の一部を改</a:t>
            </a:r>
            <a:r>
              <a:rPr lang="ja-JP" altLang="en-US" sz="2800" dirty="0" smtClean="0"/>
              <a:t>正する法律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/>
              <a:t>４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5976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5781" y="274638"/>
            <a:ext cx="8915400" cy="732752"/>
          </a:xfrm>
          <a:solidFill>
            <a:srgbClr val="CCCCFF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 sz="3600" dirty="0">
                <a:solidFill>
                  <a:prstClr val="black"/>
                </a:solidFill>
              </a:rPr>
              <a:t>医療・介護サービス</a:t>
            </a:r>
            <a:r>
              <a:rPr lang="ja-JP" altLang="en-US" sz="3600" dirty="0" smtClean="0">
                <a:solidFill>
                  <a:prstClr val="black"/>
                </a:solidFill>
              </a:rPr>
              <a:t>の提供体制改革の背景</a:t>
            </a:r>
            <a:endParaRPr kumimoji="1" lang="ja-JP" altLang="en-US" sz="3600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306534"/>
              </p:ext>
            </p:extLst>
          </p:nvPr>
        </p:nvGraphicFramePr>
        <p:xfrm>
          <a:off x="148523" y="1875289"/>
          <a:ext cx="9546954" cy="26324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6386"/>
                <a:gridCol w="1870275"/>
                <a:gridCol w="1832580"/>
                <a:gridCol w="1848830"/>
                <a:gridCol w="1798883"/>
              </a:tblGrid>
              <a:tr h="5851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kumimoji="1" lang="ja-JP" altLang="en-US" sz="2300" baseline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9061" marR="99061" marT="36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23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2012</a:t>
                      </a:r>
                      <a:r>
                        <a:rPr kumimoji="1" lang="ja-JP" altLang="en-US" sz="23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</a:t>
                      </a:r>
                      <a:endParaRPr kumimoji="1" lang="ja-JP" altLang="en-US" sz="2300" baseline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9061" marR="99061" marT="36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23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2015</a:t>
                      </a:r>
                      <a:r>
                        <a:rPr kumimoji="1" lang="ja-JP" altLang="en-US" sz="23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</a:t>
                      </a:r>
                      <a:endParaRPr kumimoji="1" lang="ja-JP" altLang="en-US" sz="2300" baseline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9061" marR="99061" marT="36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23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2025</a:t>
                      </a:r>
                      <a:r>
                        <a:rPr kumimoji="1" lang="ja-JP" altLang="en-US" sz="23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</a:t>
                      </a:r>
                      <a:endParaRPr kumimoji="1" lang="ja-JP" altLang="en-US" sz="2300" baseline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9061" marR="99061" marT="36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23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2055</a:t>
                      </a:r>
                      <a:r>
                        <a:rPr kumimoji="1" lang="ja-JP" altLang="en-US" sz="23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</a:t>
                      </a:r>
                      <a:endParaRPr kumimoji="1" lang="ja-JP" altLang="en-US" sz="2300" baseline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9061" marR="99061" marT="36000" marB="0" anchor="ctr"/>
                </a:tc>
              </a:tr>
              <a:tr h="10870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3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65</a:t>
                      </a:r>
                      <a:r>
                        <a:rPr kumimoji="1" lang="ja-JP" altLang="en-US" sz="23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歳以上人口</a:t>
                      </a:r>
                      <a:endParaRPr kumimoji="1" lang="en-US" altLang="ja-JP" sz="2300" baseline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3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（割合）</a:t>
                      </a:r>
                    </a:p>
                  </a:txBody>
                  <a:tcPr marL="99061" marR="99061" marT="36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3,058</a:t>
                      </a: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万人</a:t>
                      </a:r>
                      <a:endParaRPr kumimoji="1" lang="en-US" altLang="ja-JP" sz="2300" spc="0" baseline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</a:t>
                      </a:r>
                      <a:r>
                        <a:rPr kumimoji="1" lang="en-US" altLang="ja-JP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24.0%</a:t>
                      </a: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kumimoji="1" lang="ja-JP" altLang="en-US" sz="2300" spc="0" baseline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9061" marR="99061" marT="36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3,395</a:t>
                      </a: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万人</a:t>
                      </a:r>
                      <a:endParaRPr kumimoji="1" lang="en-US" altLang="ja-JP" sz="2300" spc="0" baseline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</a:t>
                      </a:r>
                      <a:r>
                        <a:rPr kumimoji="1" lang="en-US" altLang="ja-JP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26.8%</a:t>
                      </a: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kumimoji="1" lang="ja-JP" altLang="en-US" sz="2300" spc="0" baseline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9061" marR="99061" marT="36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2300" spc="0" baseline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3,657</a:t>
                      </a:r>
                      <a:r>
                        <a:rPr kumimoji="1" lang="ja-JP" altLang="en-US" sz="2300" spc="0" baseline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万人</a:t>
                      </a:r>
                      <a:endParaRPr kumimoji="1" lang="en-US" altLang="ja-JP" sz="2300" spc="0" baseline="0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</a:t>
                      </a:r>
                      <a:r>
                        <a:rPr kumimoji="1" lang="en-US" altLang="ja-JP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30.3%</a:t>
                      </a: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kumimoji="1" lang="ja-JP" altLang="en-US" sz="2300" spc="0" baseline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9061" marR="99061" marT="36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3,626</a:t>
                      </a: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万人</a:t>
                      </a:r>
                      <a:endParaRPr kumimoji="1" lang="en-US" altLang="ja-JP" sz="2300" spc="0" baseline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</a:t>
                      </a:r>
                      <a:r>
                        <a:rPr kumimoji="1" lang="en-US" altLang="ja-JP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39.4%</a:t>
                      </a: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kumimoji="1" lang="ja-JP" altLang="en-US" sz="2300" spc="0" baseline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9061" marR="99061" marT="36000" marB="0" anchor="ctr"/>
                </a:tc>
              </a:tr>
              <a:tr h="9602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23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75</a:t>
                      </a:r>
                      <a:r>
                        <a:rPr kumimoji="1" lang="ja-JP" altLang="en-US" sz="23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歳以上人口</a:t>
                      </a:r>
                      <a:endParaRPr kumimoji="1" lang="en-US" altLang="ja-JP" sz="2300" baseline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23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（割合）</a:t>
                      </a:r>
                      <a:endParaRPr kumimoji="1" lang="ja-JP" altLang="en-US" sz="2300" baseline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9061" marR="99061" marT="36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1,511</a:t>
                      </a: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万人</a:t>
                      </a:r>
                      <a:endParaRPr kumimoji="1" lang="en-US" altLang="ja-JP" sz="2300" spc="0" baseline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</a:t>
                      </a:r>
                      <a:r>
                        <a:rPr kumimoji="1" lang="en-US" altLang="ja-JP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11.8%</a:t>
                      </a: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kumimoji="1" lang="ja-JP" altLang="en-US" sz="2300" spc="0" baseline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9061" marR="99061" marT="36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1,646</a:t>
                      </a: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万人</a:t>
                      </a:r>
                      <a:endParaRPr kumimoji="1" lang="en-US" altLang="ja-JP" sz="2300" spc="0" baseline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</a:t>
                      </a:r>
                      <a:r>
                        <a:rPr kumimoji="1" lang="en-US" altLang="ja-JP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13.0%</a:t>
                      </a: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kumimoji="1" lang="ja-JP" altLang="en-US" sz="2300" spc="0" baseline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9061" marR="99061" marT="36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2,179</a:t>
                      </a: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万人</a:t>
                      </a:r>
                      <a:endParaRPr kumimoji="1" lang="en-US" altLang="ja-JP" sz="2300" spc="0" baseline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</a:t>
                      </a:r>
                      <a:r>
                        <a:rPr kumimoji="1" lang="en-US" altLang="ja-JP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18.1%</a:t>
                      </a: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kumimoji="1" lang="ja-JP" altLang="en-US" sz="2300" spc="0" baseline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9061" marR="99061" marT="3600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en-US" altLang="ja-JP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2,401</a:t>
                      </a: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万人</a:t>
                      </a:r>
                      <a:endParaRPr kumimoji="1" lang="en-US" altLang="ja-JP" sz="2300" spc="0" baseline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</a:t>
                      </a:r>
                      <a:r>
                        <a:rPr kumimoji="1" lang="en-US" altLang="ja-JP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26.1%</a:t>
                      </a:r>
                      <a:r>
                        <a:rPr kumimoji="1" lang="ja-JP" altLang="en-US" sz="2300" spc="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kumimoji="1" lang="ja-JP" altLang="en-US" sz="2300" spc="0" baseline="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99061" marR="99061" marT="36000" marB="0" anchor="ctr"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475504" y="4921874"/>
            <a:ext cx="8769007" cy="129266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4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認知症</a:t>
            </a:r>
            <a:r>
              <a:rPr lang="ja-JP" altLang="en-US" sz="24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高齢者数</a:t>
            </a:r>
            <a:r>
              <a:rPr lang="en-US" altLang="ja-JP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日常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生活自立度</a:t>
            </a:r>
            <a:r>
              <a:rPr lang="en-US" altLang="ja-JP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Ⅱ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以上の</a:t>
            </a:r>
            <a:r>
              <a:rPr lang="ja-JP" altLang="en-US" sz="20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高齢者数）</a:t>
            </a:r>
            <a:r>
              <a:rPr lang="ja-JP" altLang="en-US" sz="24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の推計</a:t>
            </a:r>
            <a:endParaRPr lang="en-US" altLang="ja-JP" sz="2400" dirty="0" smtClean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en-US" altLang="ja-JP" sz="24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ヒラギノ丸ゴ ProN W4"/>
              </a:rPr>
              <a:t>2010</a:t>
            </a:r>
            <a:r>
              <a:rPr lang="ja-JP" altLang="en-US" sz="24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ヒラギノ丸ゴ ProN W4"/>
              </a:rPr>
              <a:t>年　</a:t>
            </a:r>
            <a:r>
              <a:rPr lang="en-US" altLang="ja-JP" sz="24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ヒラギノ丸ゴ ProN W4"/>
              </a:rPr>
              <a:t>280</a:t>
            </a:r>
            <a:r>
              <a:rPr lang="ja-JP" altLang="en-US" sz="24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ヒラギノ丸ゴ ProN W4"/>
              </a:rPr>
              <a:t>万人</a:t>
            </a:r>
            <a:r>
              <a:rPr lang="ja-JP" altLang="en-US" sz="28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ヒラギノ丸ゴ ProN W4"/>
              </a:rPr>
              <a:t>　⇒　</a:t>
            </a:r>
            <a:r>
              <a:rPr lang="en-US" altLang="ja-JP" sz="24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ヒラギノ丸ゴ ProN W4"/>
              </a:rPr>
              <a:t>2025</a:t>
            </a:r>
            <a:r>
              <a:rPr lang="ja-JP" altLang="en-US" sz="24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ヒラギノ丸ゴ ProN W4"/>
              </a:rPr>
              <a:t>年　</a:t>
            </a:r>
            <a:r>
              <a:rPr lang="en-US" altLang="ja-JP" sz="24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ヒラギノ丸ゴ ProN W4"/>
              </a:rPr>
              <a:t>470</a:t>
            </a:r>
            <a:r>
              <a:rPr lang="ja-JP" altLang="en-US" sz="24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ヒラギノ丸ゴ ProN W4"/>
              </a:rPr>
              <a:t>万人</a:t>
            </a:r>
            <a:endParaRPr lang="en-US" altLang="ja-JP" sz="24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  <a:cs typeface="ヒラギノ丸ゴ ProN W4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127289" y="1291544"/>
            <a:ext cx="3775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8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今後の高齢化の見込み</a:t>
            </a:r>
            <a:endParaRPr lang="ja-JP" altLang="en-US" sz="2800" b="1" dirty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  <a:cs typeface="ヒラギノ丸ゴ ProN W4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/>
              <a:t>５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102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665781" y="274638"/>
            <a:ext cx="8915400" cy="732752"/>
          </a:xfrm>
          <a:prstGeom prst="rect">
            <a:avLst/>
          </a:prstGeom>
          <a:solidFill>
            <a:srgbClr val="CCCCFF"/>
          </a:solidFill>
        </p:spPr>
        <p:txBody>
          <a:bodyPr anchor="ctr"/>
          <a:lstStyle/>
          <a:p>
            <a:pPr lvl="0" algn="ctr" eaLnBrk="0" hangingPunct="0">
              <a:lnSpc>
                <a:spcPct val="90000"/>
              </a:lnSpc>
            </a:pPr>
            <a:r>
              <a:rPr lang="ja-JP" altLang="en-US" sz="3600" dirty="0" smtClean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j-cs"/>
              </a:rPr>
              <a:t>医療・介護サービスの提供体制改革の背景</a:t>
            </a:r>
            <a:endParaRPr kumimoji="1" lang="ja-JP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344" y="1375563"/>
            <a:ext cx="9514390" cy="4573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/>
              <a:t>６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665781" y="526942"/>
            <a:ext cx="8915400" cy="890696"/>
          </a:xfrm>
          <a:solidFill>
            <a:srgbClr val="CCCCFF"/>
          </a:solidFill>
        </p:spPr>
        <p:txBody>
          <a:bodyPr/>
          <a:lstStyle/>
          <a:p>
            <a:r>
              <a:rPr lang="ja-JP" altLang="en-US" dirty="0"/>
              <a:t>医療法の役割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0481" y="1863666"/>
            <a:ext cx="9562455" cy="4525963"/>
          </a:xfrm>
        </p:spPr>
        <p:txBody>
          <a:bodyPr/>
          <a:lstStyle/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ja-JP" altLang="en-US" dirty="0"/>
              <a:t>１　衛生</a:t>
            </a:r>
            <a:r>
              <a:rPr lang="ja-JP" altLang="en-US" dirty="0" smtClean="0"/>
              <a:t>ルール←昭和</a:t>
            </a:r>
            <a:r>
              <a:rPr lang="en-US" altLang="ja-JP" dirty="0" smtClean="0"/>
              <a:t>23</a:t>
            </a:r>
            <a:r>
              <a:rPr lang="ja-JP" altLang="en-US" dirty="0" smtClean="0"/>
              <a:t>年</a:t>
            </a:r>
            <a:r>
              <a:rPr lang="ja-JP" altLang="en-US" dirty="0"/>
              <a:t>の制定当時の</a:t>
            </a:r>
            <a:r>
              <a:rPr lang="ja-JP" altLang="en-US" dirty="0" smtClean="0"/>
              <a:t>考え方</a:t>
            </a:r>
            <a:endParaRPr lang="en-US" altLang="ja-JP" dirty="0" smtClean="0"/>
          </a:p>
          <a:p>
            <a:pPr marL="3579813" indent="-3579813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ja-JP" altLang="en-US" dirty="0" smtClean="0"/>
              <a:t>２</a:t>
            </a:r>
            <a:r>
              <a:rPr lang="ja-JP" altLang="en-US" dirty="0"/>
              <a:t>　量的</a:t>
            </a:r>
            <a:r>
              <a:rPr lang="ja-JP" altLang="en-US" dirty="0" smtClean="0"/>
              <a:t>調整機能←昭和</a:t>
            </a:r>
            <a:r>
              <a:rPr lang="en-US" altLang="ja-JP" dirty="0" smtClean="0"/>
              <a:t>60</a:t>
            </a:r>
            <a:r>
              <a:rPr lang="ja-JP" altLang="en-US" dirty="0" smtClean="0"/>
              <a:t>年改正で医療計画規定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病床規制で都市</a:t>
            </a:r>
            <a:r>
              <a:rPr lang="ja-JP" altLang="en-US" dirty="0"/>
              <a:t>への集中を</a:t>
            </a:r>
            <a:r>
              <a:rPr lang="ja-JP" altLang="en-US" dirty="0" smtClean="0"/>
              <a:t>防ぐ</a:t>
            </a:r>
            <a:endParaRPr lang="en-US" altLang="ja-JP" dirty="0" smtClean="0"/>
          </a:p>
          <a:p>
            <a:pPr marL="5284788" indent="-5284788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ja-JP" altLang="en-US" dirty="0" smtClean="0"/>
              <a:t>３</a:t>
            </a:r>
            <a:r>
              <a:rPr lang="ja-JP" altLang="en-US" dirty="0"/>
              <a:t>　受診の流れ・役割</a:t>
            </a:r>
            <a:r>
              <a:rPr lang="ja-JP" altLang="en-US" dirty="0" smtClean="0"/>
              <a:t>分担←平成</a:t>
            </a:r>
            <a:r>
              <a:rPr lang="en-US" altLang="ja-JP" dirty="0" smtClean="0"/>
              <a:t>18</a:t>
            </a:r>
            <a:r>
              <a:rPr lang="ja-JP" altLang="en-US" dirty="0" smtClean="0"/>
              <a:t>年</a:t>
            </a:r>
            <a:r>
              <a:rPr lang="ja-JP" altLang="en-US" dirty="0"/>
              <a:t>の法改正</a:t>
            </a:r>
            <a:r>
              <a:rPr lang="ja-JP" altLang="en-US" dirty="0" smtClean="0"/>
              <a:t>で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４</a:t>
            </a:r>
            <a:r>
              <a:rPr lang="ja-JP" altLang="en-US" dirty="0"/>
              <a:t>疾病５</a:t>
            </a:r>
            <a:r>
              <a:rPr lang="ja-JP" altLang="en-US" dirty="0" smtClean="0"/>
              <a:t>事業を規定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平成</a:t>
            </a:r>
            <a:r>
              <a:rPr lang="en-US" altLang="ja-JP" dirty="0" smtClean="0"/>
              <a:t>25</a:t>
            </a:r>
            <a:r>
              <a:rPr lang="ja-JP" altLang="en-US" dirty="0" smtClean="0"/>
              <a:t>年度</a:t>
            </a:r>
            <a:r>
              <a:rPr lang="ja-JP" altLang="en-US" dirty="0"/>
              <a:t>から</a:t>
            </a:r>
            <a:r>
              <a:rPr lang="ja-JP" altLang="en-US" dirty="0" smtClean="0"/>
              <a:t>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５</a:t>
            </a:r>
            <a:r>
              <a:rPr lang="ja-JP" altLang="en-US" dirty="0"/>
              <a:t>疾病５事業＋</a:t>
            </a:r>
            <a:r>
              <a:rPr lang="ja-JP" altLang="en-US" dirty="0" smtClean="0"/>
              <a:t>在宅</a:t>
            </a: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/>
              <a:t>７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874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>
          <a:noFill/>
        </a:ln>
      </a:spPr>
      <a:bodyPr tIns="72000" bIns="82800"/>
      <a:lstStyle>
        <a:defPPr>
          <a:spcBef>
            <a:spcPct val="50000"/>
          </a:spcBef>
          <a:defRPr b="1" u="wavyDbl" dirty="0" smtClean="0">
            <a:solidFill>
              <a:prstClr val="black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  <a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400C4E36D8F2B499E593F9ACB2D5376" ma:contentTypeVersion="0" ma:contentTypeDescription="新しいドキュメントを作成します。" ma:contentTypeScope="" ma:versionID="8b6bfe78f48cf605d1b105b95b1281ab">
  <xsd:schema xmlns:xsd="http://www.w3.org/2001/XMLSchema" xmlns:p="http://schemas.microsoft.com/office/2006/metadata/properties" targetNamespace="http://schemas.microsoft.com/office/2006/metadata/properties" ma:root="true" ma:fieldsID="f4cff559f9a06213828a8956bc5bb22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0FB09E78-ADF5-43C7-8820-0049F84C4A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D798877E-A747-412F-A050-7B02889D54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8F6DF1-0FC6-424F-8E84-507E683D94A5}">
  <ds:schemaRefs>
    <ds:schemaRef ds:uri="http://purl.org/dc/elements/1.1/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14706</TotalTime>
  <Words>775</Words>
  <Application>Microsoft Office PowerPoint</Application>
  <PresentationFormat>A4 210 x 297 mm</PresentationFormat>
  <Paragraphs>223</Paragraphs>
  <Slides>16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2_Office ​​テーマ</vt:lpstr>
      <vt:lpstr>PowerPoint プレゼンテーション</vt:lpstr>
      <vt:lpstr>PowerPoint プレゼンテーション</vt:lpstr>
      <vt:lpstr>地域における医療及び介護の 総合的な確保を推進するための 関係法律の整備等に関する法律  平成26年法律第83号</vt:lpstr>
      <vt:lpstr>PowerPoint プレゼンテーション</vt:lpstr>
      <vt:lpstr>PowerPoint プレゼンテーション</vt:lpstr>
      <vt:lpstr>PowerPoint プレゼンテーション</vt:lpstr>
      <vt:lpstr>医療・介護サービスの提供体制改革の背景</vt:lpstr>
      <vt:lpstr>PowerPoint プレゼンテーション</vt:lpstr>
      <vt:lpstr>医療法の役割</vt:lpstr>
      <vt:lpstr>今回の改正の概要１</vt:lpstr>
      <vt:lpstr>今回の改正の概要２</vt:lpstr>
      <vt:lpstr>医療計画の実効性</vt:lpstr>
      <vt:lpstr>医療機能の分化・連携に係る取組みの流れ</vt:lpstr>
      <vt:lpstr>医療機関が報告する医療機能</vt:lpstr>
      <vt:lpstr>医療・介護サービスの提供体制改革のための新たな財政支援制度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大阪府職員端末機１７年度１２月調達</dc:creator>
  <cp:lastModifiedBy>大阪府庁</cp:lastModifiedBy>
  <cp:revision>792</cp:revision>
  <cp:lastPrinted>2014-08-26T07:50:26Z</cp:lastPrinted>
  <dcterms:created xsi:type="dcterms:W3CDTF">2010-05-14T00:52:40Z</dcterms:created>
  <dcterms:modified xsi:type="dcterms:W3CDTF">2014-08-26T07:50:29Z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0x010100E400C4E36D8F2B499E593F9ACB2D5376</vt:lpwstr>
  </property>
</Properties>
</file>