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80" r:id="rId2"/>
    <p:sldId id="413" r:id="rId3"/>
    <p:sldId id="462" r:id="rId4"/>
    <p:sldId id="463" r:id="rId5"/>
    <p:sldId id="414" r:id="rId6"/>
    <p:sldId id="417" r:id="rId7"/>
    <p:sldId id="415" r:id="rId8"/>
    <p:sldId id="445" r:id="rId9"/>
    <p:sldId id="428" r:id="rId10"/>
    <p:sldId id="416" r:id="rId11"/>
    <p:sldId id="421" r:id="rId12"/>
    <p:sldId id="345" r:id="rId13"/>
    <p:sldId id="472" r:id="rId14"/>
    <p:sldId id="395" r:id="rId15"/>
    <p:sldId id="383" r:id="rId16"/>
    <p:sldId id="454" r:id="rId17"/>
    <p:sldId id="429" r:id="rId18"/>
    <p:sldId id="356" r:id="rId19"/>
    <p:sldId id="446" r:id="rId20"/>
    <p:sldId id="400" r:id="rId21"/>
    <p:sldId id="431" r:id="rId22"/>
    <p:sldId id="385" r:id="rId23"/>
    <p:sldId id="437" r:id="rId24"/>
    <p:sldId id="386" r:id="rId25"/>
    <p:sldId id="457" r:id="rId26"/>
    <p:sldId id="292" r:id="rId27"/>
    <p:sldId id="438" r:id="rId28"/>
    <p:sldId id="390" r:id="rId29"/>
    <p:sldId id="296" r:id="rId30"/>
    <p:sldId id="427" r:id="rId31"/>
    <p:sldId id="328" r:id="rId32"/>
    <p:sldId id="317" r:id="rId33"/>
    <p:sldId id="448" r:id="rId34"/>
    <p:sldId id="290" r:id="rId35"/>
    <p:sldId id="471" r:id="rId36"/>
    <p:sldId id="434" r:id="rId37"/>
    <p:sldId id="465" r:id="rId38"/>
    <p:sldId id="435" r:id="rId39"/>
    <p:sldId id="466" r:id="rId40"/>
    <p:sldId id="464" r:id="rId41"/>
    <p:sldId id="467" r:id="rId42"/>
    <p:sldId id="468" r:id="rId43"/>
    <p:sldId id="443" r:id="rId44"/>
    <p:sldId id="449" r:id="rId45"/>
    <p:sldId id="469" r:id="rId46"/>
    <p:sldId id="473" r:id="rId47"/>
    <p:sldId id="470" r:id="rId4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井　章太" initials="中井　章太" lastIdx="12" clrIdx="0">
    <p:extLst>
      <p:ext uri="{19B8F6BF-5375-455C-9EA6-DF929625EA0E}">
        <p15:presenceInfo xmlns:p15="http://schemas.microsoft.com/office/powerpoint/2012/main" userId="S-1-5-21-161959346-1900351369-444732941-133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82585" autoAdjust="0"/>
  </p:normalViewPr>
  <p:slideViewPr>
    <p:cSldViewPr snapToGrid="0">
      <p:cViewPr varScale="1">
        <p:scale>
          <a:sx n="61" d="100"/>
          <a:sy n="61" d="100"/>
        </p:scale>
        <p:origin x="1728" y="78"/>
      </p:cViewPr>
      <p:guideLst/>
    </p:cSldViewPr>
  </p:slideViewPr>
  <p:outlineViewPr>
    <p:cViewPr>
      <p:scale>
        <a:sx n="33" d="100"/>
        <a:sy n="33" d="100"/>
      </p:scale>
      <p:origin x="0" y="-2712"/>
    </p:cViewPr>
  </p:outlineViewPr>
  <p:notesTextViewPr>
    <p:cViewPr>
      <p:scale>
        <a:sx n="1" d="1"/>
        <a:sy n="1" d="1"/>
      </p:scale>
      <p:origin x="0" y="0"/>
    </p:cViewPr>
  </p:notesTextViewPr>
  <p:notesViewPr>
    <p:cSldViewPr snapToGrid="0">
      <p:cViewPr varScale="1">
        <p:scale>
          <a:sx n="50" d="100"/>
          <a:sy n="50" d="100"/>
        </p:scale>
        <p:origin x="289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501\d11130$\doc\060_&#12473;&#12510;&#12540;&#12488;&#12471;&#12486;&#12451;\11_&#30693;&#20107;&#65288;&#30693;&#20107;&#20250;&#35211;&#12289;&#35347;&#31034;&#23550;&#24540;&#21547;&#12416;&#65289;\20200108_&#30693;&#20107;&#35352;&#32773;&#20250;&#35211;&#65288;&#65299;&#12388;&#12398;&#12524;&#12473;&#65289;\&#32032;&#26448;\PPC&#29992;&#32025;&#20351;&#29992;&#37327;&#65288;A4&#25563;&#31639;&#6528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売上高</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6A-4605-8B62-30A466C88BB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6A-4605-8B62-30A466C88BB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16A-4605-8B62-30A466C88BB0}"/>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16A-4605-8B62-30A466C88BB0}"/>
              </c:ext>
            </c:extLst>
          </c:dPt>
          <c:dLbls>
            <c:dLbl>
              <c:idx val="0"/>
              <c:layout/>
              <c:tx>
                <c:rich>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游ゴシック" panose="020B0400000000000000" pitchFamily="50" charset="-128"/>
                        <a:ea typeface="游ゴシック" panose="020B0400000000000000" pitchFamily="50" charset="-128"/>
                        <a:cs typeface="+mn-cs"/>
                      </a:defRPr>
                    </a:pPr>
                    <a:fld id="{CB02CB85-4CB2-4764-BFF3-12BD107E23F2}" type="PERCENTAGE">
                      <a:rPr lang="en-US" altLang="ja-JP" sz="2400">
                        <a:solidFill>
                          <a:schemeClr val="tx1"/>
                        </a:solidFill>
                      </a:rPr>
                      <a:pPr>
                        <a:defRPr sz="1800" b="0">
                          <a:latin typeface="游ゴシック" panose="020B0400000000000000" pitchFamily="50" charset="-128"/>
                          <a:ea typeface="游ゴシック" panose="020B0400000000000000" pitchFamily="50"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游ゴシック" panose="020B0400000000000000" pitchFamily="50" charset="-128"/>
                      <a:ea typeface="游ゴシック" panose="020B0400000000000000" pitchFamily="50" charset="-128"/>
                      <a:cs typeface="+mn-cs"/>
                    </a:defRPr>
                  </a:pPr>
                  <a:endParaRPr lang="ja-JP"/>
                </a:p>
              </c:txPr>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16A-4605-8B62-30A466C88BB0}"/>
                </c:ext>
              </c:extLst>
            </c:dLbl>
            <c:dLbl>
              <c:idx val="1"/>
              <c:layout/>
              <c:tx>
                <c:rich>
                  <a:bodyPr/>
                  <a:lstStyle/>
                  <a:p>
                    <a:fld id="{69507BB8-BA1B-45F5-BC4C-2413DDC29FEF}" type="PERCENTAGE">
                      <a:rPr lang="en-US" altLang="ja-JP" sz="2400">
                        <a:solidFill>
                          <a:schemeClr val="tx1"/>
                        </a:solidFill>
                      </a:rPr>
                      <a:pPr/>
                      <a:t>[パーセンテージ]</a:t>
                    </a:fld>
                    <a:endParaRPr lang="ja-JP" alt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16A-4605-8B62-30A466C88BB0}"/>
                </c:ext>
              </c:extLst>
            </c:dLbl>
            <c:dLbl>
              <c:idx val="3"/>
              <c:delete val="1"/>
              <c:extLst>
                <c:ext xmlns:c15="http://schemas.microsoft.com/office/drawing/2012/chart" uri="{CE6537A1-D6FC-4f65-9D91-7224C49458BB}"/>
                <c:ext xmlns:c16="http://schemas.microsoft.com/office/drawing/2014/chart" uri="{C3380CC4-5D6E-409C-BE32-E72D297353CC}">
                  <c16:uniqueId val="{00000007-C16A-4605-8B62-30A466C88BB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游ゴシック" panose="020B0400000000000000" pitchFamily="50" charset="-128"/>
                    <a:ea typeface="游ゴシック" panose="020B0400000000000000"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Sheet1!$A$2:$A$5</c:f>
              <c:numCache>
                <c:formatCode>General</c:formatCode>
                <c:ptCount val="4"/>
              </c:numCache>
            </c:numRef>
          </c:cat>
          <c:val>
            <c:numRef>
              <c:f>Sheet1!$B$2:$B$5</c:f>
              <c:numCache>
                <c:formatCode>General</c:formatCode>
                <c:ptCount val="4"/>
                <c:pt idx="0">
                  <c:v>2.7</c:v>
                </c:pt>
                <c:pt idx="1">
                  <c:v>3.3</c:v>
                </c:pt>
                <c:pt idx="2">
                  <c:v>4</c:v>
                </c:pt>
                <c:pt idx="3">
                  <c:v>0</c:v>
                </c:pt>
              </c:numCache>
            </c:numRef>
          </c:val>
          <c:extLst>
            <c:ext xmlns:c16="http://schemas.microsoft.com/office/drawing/2014/chart" uri="{C3380CC4-5D6E-409C-BE32-E72D297353CC}">
              <c16:uniqueId val="{00000008-C16A-4605-8B62-30A466C88BB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sz="900" b="1" dirty="0">
                <a:solidFill>
                  <a:schemeClr val="tx1"/>
                </a:solidFill>
              </a:rPr>
              <a:t>コピー</a:t>
            </a:r>
            <a:r>
              <a:rPr lang="en-US" sz="900" b="1" dirty="0">
                <a:solidFill>
                  <a:schemeClr val="tx1"/>
                </a:solidFill>
              </a:rPr>
              <a:t>(PPC)</a:t>
            </a:r>
            <a:r>
              <a:rPr lang="ja-JP" sz="900" b="1" dirty="0">
                <a:solidFill>
                  <a:schemeClr val="tx1"/>
                </a:solidFill>
              </a:rPr>
              <a:t>用紙使</a:t>
            </a:r>
            <a:r>
              <a:rPr lang="ja-JP" sz="900" b="1" dirty="0" smtClean="0">
                <a:solidFill>
                  <a:schemeClr val="tx1"/>
                </a:solidFill>
              </a:rPr>
              <a:t>用量</a:t>
            </a:r>
            <a:endParaRPr lang="en-US" altLang="ja-JP" sz="900" b="1" dirty="0" smtClean="0">
              <a:solidFill>
                <a:schemeClr val="tx1"/>
              </a:solidFill>
            </a:endParaRPr>
          </a:p>
          <a:p>
            <a:pPr>
              <a:defRPr sz="1050">
                <a:solidFill>
                  <a:schemeClr val="tx1"/>
                </a:solidFill>
              </a:defRPr>
            </a:pPr>
            <a:r>
              <a:rPr lang="ja-JP" sz="900" b="1" dirty="0" smtClean="0">
                <a:solidFill>
                  <a:schemeClr val="tx1"/>
                </a:solidFill>
              </a:rPr>
              <a:t>（</a:t>
            </a:r>
            <a:r>
              <a:rPr lang="en-US" sz="900" b="1" dirty="0">
                <a:solidFill>
                  <a:schemeClr val="tx1"/>
                </a:solidFill>
              </a:rPr>
              <a:t>A4</a:t>
            </a:r>
            <a:r>
              <a:rPr lang="ja-JP" sz="900" b="1" dirty="0">
                <a:solidFill>
                  <a:schemeClr val="tx1"/>
                </a:solidFill>
              </a:rPr>
              <a:t>換算</a:t>
            </a:r>
            <a:r>
              <a:rPr lang="ja-JP" sz="900" b="1" dirty="0" smtClean="0">
                <a:solidFill>
                  <a:schemeClr val="tx1"/>
                </a:solidFill>
              </a:rPr>
              <a:t>）</a:t>
            </a:r>
            <a:r>
              <a:rPr lang="ja-JP" altLang="en-US" sz="900" b="1" dirty="0" smtClean="0">
                <a:solidFill>
                  <a:schemeClr val="tx1"/>
                </a:solidFill>
              </a:rPr>
              <a:t>大阪府</a:t>
            </a:r>
            <a:endParaRPr lang="ja-JP" sz="900" b="1" dirty="0">
              <a:solidFill>
                <a:schemeClr val="tx1"/>
              </a:solidFill>
            </a:endParaRPr>
          </a:p>
        </c:rich>
      </c:tx>
      <c:layout>
        <c:manualLayout>
          <c:xMode val="edge"/>
          <c:yMode val="edge"/>
          <c:x val="0.31774194595334115"/>
          <c:y val="8.1960953050761343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Sheet1!$A$2</c:f>
              <c:strCache>
                <c:ptCount val="1"/>
                <c:pt idx="0">
                  <c:v>コピー(PPC)用紙使用量（A4換算）</c:v>
                </c:pt>
              </c:strCache>
            </c:strRef>
          </c:tx>
          <c:spPr>
            <a:solidFill>
              <a:schemeClr val="accent1"/>
            </a:solidFill>
            <a:ln>
              <a:noFill/>
            </a:ln>
            <a:effectLst/>
          </c:spPr>
          <c:invertIfNegative val="0"/>
          <c:cat>
            <c:strRef>
              <c:f>Sheet1!$B$1:$F$1</c:f>
              <c:strCache>
                <c:ptCount val="5"/>
                <c:pt idx="0">
                  <c:v>平成25年度</c:v>
                </c:pt>
                <c:pt idx="1">
                  <c:v>平成26年度</c:v>
                </c:pt>
                <c:pt idx="2">
                  <c:v>平成27年度</c:v>
                </c:pt>
                <c:pt idx="3">
                  <c:v>平成28年度</c:v>
                </c:pt>
                <c:pt idx="4">
                  <c:v>平成29年度</c:v>
                </c:pt>
              </c:strCache>
            </c:strRef>
          </c:cat>
          <c:val>
            <c:numRef>
              <c:f>Sheet1!$B$2:$F$2</c:f>
              <c:numCache>
                <c:formatCode>#,##0</c:formatCode>
                <c:ptCount val="5"/>
                <c:pt idx="0">
                  <c:v>104326595</c:v>
                </c:pt>
                <c:pt idx="1">
                  <c:v>106772614</c:v>
                </c:pt>
                <c:pt idx="2">
                  <c:v>109757596</c:v>
                </c:pt>
                <c:pt idx="3">
                  <c:v>111801332</c:v>
                </c:pt>
                <c:pt idx="4">
                  <c:v>109106144</c:v>
                </c:pt>
              </c:numCache>
            </c:numRef>
          </c:val>
          <c:extLst>
            <c:ext xmlns:c16="http://schemas.microsoft.com/office/drawing/2014/chart" uri="{C3380CC4-5D6E-409C-BE32-E72D297353CC}">
              <c16:uniqueId val="{00000000-625C-4FD4-A90C-D277B9361FA3}"/>
            </c:ext>
          </c:extLst>
        </c:ser>
        <c:dLbls>
          <c:showLegendKey val="0"/>
          <c:showVal val="0"/>
          <c:showCatName val="0"/>
          <c:showSerName val="0"/>
          <c:showPercent val="0"/>
          <c:showBubbleSize val="0"/>
        </c:dLbls>
        <c:gapWidth val="150"/>
        <c:overlap val="-40"/>
        <c:axId val="287590031"/>
        <c:axId val="287591279"/>
      </c:barChart>
      <c:catAx>
        <c:axId val="28759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87591279"/>
        <c:crosses val="autoZero"/>
        <c:auto val="1"/>
        <c:lblAlgn val="ctr"/>
        <c:lblOffset val="100"/>
        <c:noMultiLvlLbl val="0"/>
      </c:catAx>
      <c:valAx>
        <c:axId val="287591279"/>
        <c:scaling>
          <c:orientation val="minMax"/>
          <c:min val="10200000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87590031"/>
        <c:crosses val="autoZero"/>
        <c:crossBetween val="between"/>
        <c:dispUnits>
          <c:builtInUnit val="hundredMillions"/>
          <c:dispUnitsLbl>
            <c:layout>
              <c:manualLayout>
                <c:xMode val="edge"/>
                <c:yMode val="edge"/>
                <c:x val="0.34135796212309966"/>
                <c:y val="0.19469135264302953"/>
              </c:manualLayout>
            </c:layout>
            <c:spPr>
              <a:noFill/>
              <a:ln>
                <a:noFill/>
              </a:ln>
              <a:effectLst/>
            </c:spPr>
            <c:txPr>
              <a:bodyPr rot="0" spcFirstLastPara="1" vertOverflow="ellipsis" vert="eaVert"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ispUnitsLbl>
        </c:dispUnits>
      </c:valAx>
      <c:spPr>
        <a:noFill/>
        <a:ln>
          <a:noFill/>
        </a:ln>
        <a:effectLst/>
      </c:spPr>
    </c:plotArea>
    <c:plotVisOnly val="1"/>
    <c:dispBlanksAs val="gap"/>
    <c:showDLblsOverMax val="0"/>
  </c:chart>
  <c:spPr>
    <a:solidFill>
      <a:srgbClr val="FEFEFF"/>
    </a:solid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81326D7-F794-4CA1-A19A-9F871B0D850E}" type="datetimeFigureOut">
              <a:rPr kumimoji="1" lang="ja-JP" altLang="en-US" smtClean="0"/>
              <a:t>2020/2/10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D7581A7-0B58-4501-B0DC-A1646B61C357}" type="slidenum">
              <a:rPr kumimoji="1" lang="ja-JP" altLang="en-US" smtClean="0"/>
              <a:t>‹#›</a:t>
            </a:fld>
            <a:endParaRPr kumimoji="1" lang="ja-JP" altLang="en-US"/>
          </a:p>
        </p:txBody>
      </p:sp>
    </p:spTree>
    <p:extLst>
      <p:ext uri="{BB962C8B-B14F-4D97-AF65-F5344CB8AC3E}">
        <p14:creationId xmlns:p14="http://schemas.microsoft.com/office/powerpoint/2010/main" val="30525883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EBBE4F-1FD2-4F7A-A46A-B42F060799AA}" type="slidenum">
              <a:rPr kumimoji="1" lang="ja-JP" altLang="en-US" smtClean="0"/>
              <a:t>10</a:t>
            </a:fld>
            <a:endParaRPr kumimoji="1" lang="ja-JP" altLang="en-US"/>
          </a:p>
        </p:txBody>
      </p:sp>
    </p:spTree>
    <p:extLst>
      <p:ext uri="{BB962C8B-B14F-4D97-AF65-F5344CB8AC3E}">
        <p14:creationId xmlns:p14="http://schemas.microsoft.com/office/powerpoint/2010/main" val="274243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30</a:t>
            </a:fld>
            <a:endParaRPr kumimoji="1" lang="ja-JP" altLang="en-US"/>
          </a:p>
        </p:txBody>
      </p:sp>
    </p:spTree>
    <p:extLst>
      <p:ext uri="{BB962C8B-B14F-4D97-AF65-F5344CB8AC3E}">
        <p14:creationId xmlns:p14="http://schemas.microsoft.com/office/powerpoint/2010/main" val="163231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31</a:t>
            </a:fld>
            <a:endParaRPr kumimoji="1" lang="ja-JP" altLang="en-US"/>
          </a:p>
        </p:txBody>
      </p:sp>
    </p:spTree>
    <p:extLst>
      <p:ext uri="{BB962C8B-B14F-4D97-AF65-F5344CB8AC3E}">
        <p14:creationId xmlns:p14="http://schemas.microsoft.com/office/powerpoint/2010/main" val="3362743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32</a:t>
            </a:fld>
            <a:endParaRPr kumimoji="1" lang="ja-JP" altLang="en-US"/>
          </a:p>
        </p:txBody>
      </p:sp>
    </p:spTree>
    <p:extLst>
      <p:ext uri="{BB962C8B-B14F-4D97-AF65-F5344CB8AC3E}">
        <p14:creationId xmlns:p14="http://schemas.microsoft.com/office/powerpoint/2010/main" val="397969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33</a:t>
            </a:fld>
            <a:endParaRPr kumimoji="1" lang="ja-JP" altLang="en-US"/>
          </a:p>
        </p:txBody>
      </p:sp>
    </p:spTree>
    <p:extLst>
      <p:ext uri="{BB962C8B-B14F-4D97-AF65-F5344CB8AC3E}">
        <p14:creationId xmlns:p14="http://schemas.microsoft.com/office/powerpoint/2010/main" val="20262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34</a:t>
            </a:fld>
            <a:endParaRPr kumimoji="1" lang="ja-JP" altLang="en-US"/>
          </a:p>
        </p:txBody>
      </p:sp>
    </p:spTree>
    <p:extLst>
      <p:ext uri="{BB962C8B-B14F-4D97-AF65-F5344CB8AC3E}">
        <p14:creationId xmlns:p14="http://schemas.microsoft.com/office/powerpoint/2010/main" val="130301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35</a:t>
            </a:fld>
            <a:endParaRPr kumimoji="1" lang="ja-JP" altLang="en-US"/>
          </a:p>
        </p:txBody>
      </p:sp>
    </p:spTree>
    <p:extLst>
      <p:ext uri="{BB962C8B-B14F-4D97-AF65-F5344CB8AC3E}">
        <p14:creationId xmlns:p14="http://schemas.microsoft.com/office/powerpoint/2010/main" val="388557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36</a:t>
            </a:fld>
            <a:endParaRPr kumimoji="1" lang="ja-JP" altLang="en-US"/>
          </a:p>
        </p:txBody>
      </p:sp>
    </p:spTree>
    <p:extLst>
      <p:ext uri="{BB962C8B-B14F-4D97-AF65-F5344CB8AC3E}">
        <p14:creationId xmlns:p14="http://schemas.microsoft.com/office/powerpoint/2010/main" val="226765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37</a:t>
            </a:fld>
            <a:endParaRPr kumimoji="1" lang="ja-JP" altLang="en-US"/>
          </a:p>
        </p:txBody>
      </p:sp>
    </p:spTree>
    <p:extLst>
      <p:ext uri="{BB962C8B-B14F-4D97-AF65-F5344CB8AC3E}">
        <p14:creationId xmlns:p14="http://schemas.microsoft.com/office/powerpoint/2010/main" val="143863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38</a:t>
            </a:fld>
            <a:endParaRPr kumimoji="1" lang="ja-JP" altLang="en-US"/>
          </a:p>
        </p:txBody>
      </p:sp>
    </p:spTree>
    <p:extLst>
      <p:ext uri="{BB962C8B-B14F-4D97-AF65-F5344CB8AC3E}">
        <p14:creationId xmlns:p14="http://schemas.microsoft.com/office/powerpoint/2010/main" val="122926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39</a:t>
            </a:fld>
            <a:endParaRPr kumimoji="1" lang="ja-JP" altLang="en-US"/>
          </a:p>
        </p:txBody>
      </p:sp>
    </p:spTree>
    <p:extLst>
      <p:ext uri="{BB962C8B-B14F-4D97-AF65-F5344CB8AC3E}">
        <p14:creationId xmlns:p14="http://schemas.microsoft.com/office/powerpoint/2010/main" val="394114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22</a:t>
            </a:fld>
            <a:endParaRPr kumimoji="1" lang="ja-JP" altLang="en-US"/>
          </a:p>
        </p:txBody>
      </p:sp>
    </p:spTree>
    <p:extLst>
      <p:ext uri="{BB962C8B-B14F-4D97-AF65-F5344CB8AC3E}">
        <p14:creationId xmlns:p14="http://schemas.microsoft.com/office/powerpoint/2010/main" val="3161471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40</a:t>
            </a:fld>
            <a:endParaRPr kumimoji="1" lang="ja-JP" altLang="en-US"/>
          </a:p>
        </p:txBody>
      </p:sp>
    </p:spTree>
    <p:extLst>
      <p:ext uri="{BB962C8B-B14F-4D97-AF65-F5344CB8AC3E}">
        <p14:creationId xmlns:p14="http://schemas.microsoft.com/office/powerpoint/2010/main" val="19378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55563"/>
            <a:ext cx="5365750" cy="4024312"/>
          </a:xfrm>
        </p:spPr>
      </p:sp>
      <p:sp>
        <p:nvSpPr>
          <p:cNvPr id="3" name="ノート プレースホルダー 2"/>
          <p:cNvSpPr>
            <a:spLocks noGrp="1"/>
          </p:cNvSpPr>
          <p:nvPr>
            <p:ph type="body" idx="1"/>
          </p:nvPr>
        </p:nvSpPr>
        <p:spPr>
          <a:xfrm>
            <a:off x="295508" y="4233752"/>
            <a:ext cx="6100094" cy="6464761"/>
          </a:xfrm>
        </p:spPr>
        <p:txBody>
          <a:bodyPr>
            <a:noAutofit/>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pPr defTabSz="906445">
              <a:defRPr/>
            </a:pPr>
            <a:fld id="{0B1C575A-FA3C-4170-BDE2-E20A38399392}" type="slidenum">
              <a:rPr lang="en-US">
                <a:solidFill>
                  <a:prstClr val="black"/>
                </a:solidFill>
                <a:latin typeface="Trebuchet MS" panose="020B0603020202020204" pitchFamily="34" charset="0"/>
              </a:rPr>
              <a:pPr defTabSz="906445">
                <a:defRPr/>
              </a:pPr>
              <a:t>41</a:t>
            </a:fld>
            <a:endParaRPr lang="en-US"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2604177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5B2B2C9-FF5F-4DAC-9488-974A3F16BDF3}" type="slidenum">
              <a:rPr kumimoji="1" lang="ja-JP" altLang="en-US" smtClean="0"/>
              <a:t>47</a:t>
            </a:fld>
            <a:endParaRPr kumimoji="1" lang="ja-JP" altLang="en-US"/>
          </a:p>
        </p:txBody>
      </p:sp>
    </p:spTree>
    <p:extLst>
      <p:ext uri="{BB962C8B-B14F-4D97-AF65-F5344CB8AC3E}">
        <p14:creationId xmlns:p14="http://schemas.microsoft.com/office/powerpoint/2010/main" val="377992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23</a:t>
            </a:fld>
            <a:endParaRPr kumimoji="1" lang="ja-JP" altLang="en-US"/>
          </a:p>
        </p:txBody>
      </p:sp>
    </p:spTree>
    <p:extLst>
      <p:ext uri="{BB962C8B-B14F-4D97-AF65-F5344CB8AC3E}">
        <p14:creationId xmlns:p14="http://schemas.microsoft.com/office/powerpoint/2010/main" val="233635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24</a:t>
            </a:fld>
            <a:endParaRPr kumimoji="1" lang="ja-JP" altLang="en-US"/>
          </a:p>
        </p:txBody>
      </p:sp>
    </p:spTree>
    <p:extLst>
      <p:ext uri="{BB962C8B-B14F-4D97-AF65-F5344CB8AC3E}">
        <p14:creationId xmlns:p14="http://schemas.microsoft.com/office/powerpoint/2010/main" val="69486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25</a:t>
            </a:fld>
            <a:endParaRPr kumimoji="1" lang="ja-JP" altLang="en-US"/>
          </a:p>
        </p:txBody>
      </p:sp>
    </p:spTree>
    <p:extLst>
      <p:ext uri="{BB962C8B-B14F-4D97-AF65-F5344CB8AC3E}">
        <p14:creationId xmlns:p14="http://schemas.microsoft.com/office/powerpoint/2010/main" val="219327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26</a:t>
            </a:fld>
            <a:endParaRPr kumimoji="1" lang="ja-JP" altLang="en-US"/>
          </a:p>
        </p:txBody>
      </p:sp>
    </p:spTree>
    <p:extLst>
      <p:ext uri="{BB962C8B-B14F-4D97-AF65-F5344CB8AC3E}">
        <p14:creationId xmlns:p14="http://schemas.microsoft.com/office/powerpoint/2010/main" val="144466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27</a:t>
            </a:fld>
            <a:endParaRPr kumimoji="1" lang="ja-JP" altLang="en-US"/>
          </a:p>
        </p:txBody>
      </p:sp>
    </p:spTree>
    <p:extLst>
      <p:ext uri="{BB962C8B-B14F-4D97-AF65-F5344CB8AC3E}">
        <p14:creationId xmlns:p14="http://schemas.microsoft.com/office/powerpoint/2010/main" val="38937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28</a:t>
            </a:fld>
            <a:endParaRPr kumimoji="1" lang="ja-JP" altLang="en-US"/>
          </a:p>
        </p:txBody>
      </p:sp>
    </p:spTree>
    <p:extLst>
      <p:ext uri="{BB962C8B-B14F-4D97-AF65-F5344CB8AC3E}">
        <p14:creationId xmlns:p14="http://schemas.microsoft.com/office/powerpoint/2010/main" val="220344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D7581A7-0B58-4501-B0DC-A1646B61C357}" type="slidenum">
              <a:rPr kumimoji="1" lang="ja-JP" altLang="en-US" smtClean="0"/>
              <a:t>29</a:t>
            </a:fld>
            <a:endParaRPr kumimoji="1" lang="ja-JP" altLang="en-US"/>
          </a:p>
        </p:txBody>
      </p:sp>
    </p:spTree>
    <p:extLst>
      <p:ext uri="{BB962C8B-B14F-4D97-AF65-F5344CB8AC3E}">
        <p14:creationId xmlns:p14="http://schemas.microsoft.com/office/powerpoint/2010/main" val="154319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6EBE02-7C14-499E-875C-FF3662D2643A}" type="datetime1">
              <a:rPr kumimoji="1" lang="ja-JP" altLang="en-US" smtClean="0"/>
              <a:t>2020/2/10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26213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2296AD-5564-469D-9118-4310FAB361B6}" type="datetime1">
              <a:rPr kumimoji="1" lang="ja-JP" altLang="en-US" smtClean="0"/>
              <a:t>2020/2/10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24629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898247-F202-4877-AF14-94384E5D2866}" type="datetime1">
              <a:rPr kumimoji="1" lang="ja-JP" altLang="en-US" smtClean="0"/>
              <a:t>2020/2/10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178398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820BC2-D5AC-4C3A-8F37-97023CB6D112}" type="datetime1">
              <a:rPr kumimoji="1" lang="ja-JP" altLang="en-US" smtClean="0"/>
              <a:t>2020/2/10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321161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880219-AFCB-496A-8B04-25F82A4AFF2D}" type="datetime1">
              <a:rPr kumimoji="1" lang="ja-JP" altLang="en-US" smtClean="0"/>
              <a:t>2020/2/10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143184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D85397-AC18-4655-ABCB-5F939741FB68}" type="datetime1">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96453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751529-94D9-4A77-B762-1C436F97DC82}" type="datetime1">
              <a:rPr kumimoji="1" lang="ja-JP" altLang="en-US" smtClean="0"/>
              <a:t>2020/2/10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298329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C250C5-2551-495C-B2FA-3C90DA307727}" type="datetime1">
              <a:rPr kumimoji="1" lang="ja-JP" altLang="en-US" smtClean="0"/>
              <a:t>2020/2/10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156112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7BC03-0115-4673-A95D-34195D6DB9E6}" type="datetime1">
              <a:rPr kumimoji="1" lang="ja-JP" altLang="en-US" smtClean="0"/>
              <a:t>2020/2/10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305817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C73A9D-A0E6-4CEE-B010-2189DC112E28}" type="datetime1">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300950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B741D-F913-48C2-BD67-96F72A1BCCFA}" type="datetime1">
              <a:rPr kumimoji="1" lang="ja-JP" altLang="en-US" smtClean="0"/>
              <a:t>2020/2/10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401324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33367-B8B0-40D7-8A73-A87AF7B8818D}" type="datetime1">
              <a:rPr kumimoji="1" lang="ja-JP" altLang="en-US" smtClean="0"/>
              <a:t>2020/2/10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2934080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notesSlide" Target="../notesSlides/notesSlide21.xml"/><Relationship Id="rId12" Type="http://schemas.openxmlformats.org/officeDocument/2006/relationships/image" Target="../media/image1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tags" Target="../tags/tag4.xml"/><Relationship Id="rId10" Type="http://schemas.openxmlformats.org/officeDocument/2006/relationships/oleObject" Target="../embeddings/oleObject3.bin"/><Relationship Id="rId4" Type="http://schemas.openxmlformats.org/officeDocument/2006/relationships/tags" Target="../tags/tag3.xml"/><Relationship Id="rId9"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7545" y="2418716"/>
            <a:ext cx="7691529" cy="646331"/>
          </a:xfrm>
          <a:prstGeom prst="rect">
            <a:avLst/>
          </a:prstGeom>
          <a:noFill/>
        </p:spPr>
        <p:txBody>
          <a:bodyPr wrap="none" rtlCol="0">
            <a:spAutoFit/>
          </a:bodyPr>
          <a:lstStyle/>
          <a:p>
            <a:pPr algn="ctr"/>
            <a:r>
              <a:rPr kumimoji="1" lang="ja-JP" altLang="en-US" sz="3600" dirty="0">
                <a:latin typeface="Meiryo UI" panose="020B0604030504040204" pitchFamily="50" charset="-128"/>
                <a:ea typeface="Meiryo UI" panose="020B0604030504040204" pitchFamily="50" charset="-128"/>
              </a:rPr>
              <a:t>令和元年度の活動実績と今後の</a:t>
            </a:r>
            <a:r>
              <a:rPr kumimoji="1" lang="ja-JP" altLang="en-US" sz="3600" dirty="0" smtClean="0">
                <a:latin typeface="Meiryo UI" panose="020B0604030504040204" pitchFamily="50" charset="-128"/>
                <a:ea typeface="Meiryo UI" panose="020B0604030504040204" pitchFamily="50" charset="-128"/>
              </a:rPr>
              <a:t>取組み</a:t>
            </a:r>
            <a:endParaRPr kumimoji="1" lang="en-US" altLang="ja-JP"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413765" y="176438"/>
            <a:ext cx="2730235" cy="523220"/>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2.10</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大阪スマートシティ戦略会議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801184" y="4905939"/>
            <a:ext cx="3961341" cy="461665"/>
          </a:xfrm>
          <a:prstGeom prst="rect">
            <a:avLst/>
          </a:prstGeom>
          <a:noFill/>
        </p:spPr>
        <p:txBody>
          <a:bodyPr wrap="none" rtlCol="0">
            <a:spAutoFit/>
          </a:bodyPr>
          <a:lstStyle/>
          <a:p>
            <a:pPr defTabSz="914400"/>
            <a:r>
              <a:rPr kumimoji="1" lang="ja-JP" altLang="en-US" sz="2400" dirty="0">
                <a:solidFill>
                  <a:prstClr val="black"/>
                </a:solidFill>
                <a:latin typeface="Meiryo UI" panose="020B0604030504040204" pitchFamily="50" charset="-128"/>
                <a:ea typeface="Meiryo UI" panose="020B0604030504040204" pitchFamily="50" charset="-128"/>
              </a:rPr>
              <a:t>スマートシティ戦略タスクフォース</a:t>
            </a:r>
          </a:p>
        </p:txBody>
      </p:sp>
      <p:sp>
        <p:nvSpPr>
          <p:cNvPr id="8" name="テキスト ボックス 7"/>
          <p:cNvSpPr txBox="1"/>
          <p:nvPr/>
        </p:nvSpPr>
        <p:spPr>
          <a:xfrm>
            <a:off x="7211319" y="838203"/>
            <a:ext cx="1646605" cy="369332"/>
          </a:xfrm>
          <a:prstGeom prst="rect">
            <a:avLst/>
          </a:prstGeom>
          <a:noFill/>
          <a:ln>
            <a:solidFill>
              <a:schemeClr val="tx1"/>
            </a:solidFill>
          </a:ln>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　資料４－１　</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4028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592749" y="1464096"/>
            <a:ext cx="7472708" cy="1162379"/>
          </a:xfrm>
          <a:prstGeom prst="rect">
            <a:avLst/>
          </a:prstGeom>
          <a:solidFill>
            <a:schemeClr val="accent4">
              <a:lumMod val="60000"/>
              <a:lumOff val="4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ホームベース 19"/>
          <p:cNvSpPr/>
          <p:nvPr/>
        </p:nvSpPr>
        <p:spPr>
          <a:xfrm>
            <a:off x="1801838" y="1602539"/>
            <a:ext cx="4376232" cy="882406"/>
          </a:xfrm>
          <a:prstGeom prst="homePlate">
            <a:avLst>
              <a:gd name="adj" fmla="val 3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ホームベース 25"/>
          <p:cNvSpPr/>
          <p:nvPr/>
        </p:nvSpPr>
        <p:spPr>
          <a:xfrm>
            <a:off x="7098574" y="2717101"/>
            <a:ext cx="1964140" cy="3807223"/>
          </a:xfrm>
          <a:prstGeom prst="homePlate">
            <a:avLst>
              <a:gd name="adj" fmla="val 1412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4F7C13FC-3934-4200-9B01-6DBE13CC4945}"/>
              </a:ext>
            </a:extLst>
          </p:cNvPr>
          <p:cNvSpPr/>
          <p:nvPr/>
        </p:nvSpPr>
        <p:spPr>
          <a:xfrm>
            <a:off x="1616024" y="2717101"/>
            <a:ext cx="5409950" cy="37809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EDB020B-3630-4826-98DC-681149B2D4FB}"/>
              </a:ext>
            </a:extLst>
          </p:cNvPr>
          <p:cNvSpPr/>
          <p:nvPr/>
        </p:nvSpPr>
        <p:spPr>
          <a:xfrm>
            <a:off x="1616024" y="3788230"/>
            <a:ext cx="3613635" cy="27212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BB21F5D1-4575-4A28-A5F0-C4BD91F589A4}"/>
              </a:ext>
            </a:extLst>
          </p:cNvPr>
          <p:cNvSpPr/>
          <p:nvPr/>
        </p:nvSpPr>
        <p:spPr>
          <a:xfrm>
            <a:off x="1615755" y="5034534"/>
            <a:ext cx="1870779" cy="147495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335802F5-A81F-4E81-840C-B7EEE9424618}"/>
              </a:ext>
            </a:extLst>
          </p:cNvPr>
          <p:cNvSpPr/>
          <p:nvPr/>
        </p:nvSpPr>
        <p:spPr>
          <a:xfrm rot="19585926">
            <a:off x="1327455" y="4175007"/>
            <a:ext cx="6121670" cy="739239"/>
          </a:xfrm>
          <a:prstGeom prst="rightArrow">
            <a:avLst>
              <a:gd name="adj1" fmla="val 56706"/>
              <a:gd name="adj2" fmla="val 74362"/>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732679" y="5139856"/>
            <a:ext cx="1831209"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住民が利便性を実感</a:t>
            </a:r>
            <a:endParaRPr lang="en-US" altLang="ja-JP" sz="1400" b="1" dirty="0">
              <a:latin typeface="Meiryo UI" panose="020B0604030504040204" pitchFamily="50" charset="-128"/>
              <a:ea typeface="Meiryo UI" panose="020B0604030504040204" pitchFamily="50" charset="-128"/>
            </a:endParaRPr>
          </a:p>
          <a:p>
            <a:r>
              <a:rPr lang="ja-JP" altLang="en-US" sz="1400" b="1" spc="-80" dirty="0">
                <a:latin typeface="Meiryo UI" panose="020B0604030504040204" pitchFamily="50" charset="-128"/>
                <a:ea typeface="Meiryo UI" panose="020B0604030504040204" pitchFamily="50" charset="-128"/>
              </a:rPr>
              <a:t>できる行政</a:t>
            </a:r>
            <a:r>
              <a:rPr lang="ja-JP" altLang="en-US" sz="1400" b="1" spc="-80" dirty="0" smtClean="0">
                <a:latin typeface="Meiryo UI" panose="020B0604030504040204" pitchFamily="50" charset="-128"/>
                <a:ea typeface="Meiryo UI" panose="020B0604030504040204" pitchFamily="50" charset="-128"/>
              </a:rPr>
              <a:t>サービスなどについて、技術的にすぐ</a:t>
            </a:r>
            <a:endParaRPr lang="en-US" altLang="ja-JP" sz="1400" b="1" spc="-8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できることから実践</a:t>
            </a:r>
          </a:p>
        </p:txBody>
      </p:sp>
      <p:sp>
        <p:nvSpPr>
          <p:cNvPr id="5" name="正方形/長方形 4"/>
          <p:cNvSpPr/>
          <p:nvPr/>
        </p:nvSpPr>
        <p:spPr>
          <a:xfrm>
            <a:off x="1951209" y="4015442"/>
            <a:ext cx="3132000"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実用段階に近く、都市</a:t>
            </a:r>
            <a:r>
              <a:rPr kumimoji="1" lang="ja-JP" altLang="en-US" sz="1400" b="1" dirty="0" smtClean="0">
                <a:latin typeface="Meiryo UI" panose="020B0604030504040204" pitchFamily="50" charset="-128"/>
                <a:ea typeface="Meiryo UI" panose="020B0604030504040204" pitchFamily="50" charset="-128"/>
              </a:rPr>
              <a:t>課題の解決に資するテクノロジー</a:t>
            </a:r>
            <a:r>
              <a:rPr kumimoji="1" lang="ja-JP" altLang="en-US" sz="1400" b="1" dirty="0">
                <a:latin typeface="Meiryo UI" panose="020B0604030504040204" pitchFamily="50" charset="-128"/>
                <a:ea typeface="Meiryo UI" panose="020B0604030504040204" pitchFamily="50" charset="-128"/>
              </a:rPr>
              <a:t>を</a:t>
            </a:r>
            <a:r>
              <a:rPr kumimoji="1" lang="ja-JP" altLang="en-US" sz="1400" b="1" dirty="0" smtClean="0">
                <a:latin typeface="Meiryo UI" panose="020B0604030504040204" pitchFamily="50" charset="-128"/>
                <a:ea typeface="Meiryo UI" panose="020B0604030504040204" pitchFamily="50" charset="-128"/>
              </a:rPr>
              <a:t>、府内</a:t>
            </a:r>
            <a:r>
              <a:rPr kumimoji="1" lang="ja-JP" altLang="en-US" sz="1400" b="1" dirty="0">
                <a:latin typeface="Meiryo UI" panose="020B0604030504040204" pitchFamily="50" charset="-128"/>
                <a:ea typeface="Meiryo UI" panose="020B0604030504040204" pitchFamily="50" charset="-128"/>
              </a:rPr>
              <a:t>の</a:t>
            </a:r>
            <a:r>
              <a:rPr kumimoji="1" lang="ja-JP" altLang="en-US" sz="1400" b="1" dirty="0" smtClean="0">
                <a:latin typeface="Meiryo UI" panose="020B0604030504040204" pitchFamily="50" charset="-128"/>
                <a:ea typeface="Meiryo UI" panose="020B0604030504040204" pitchFamily="50" charset="-128"/>
              </a:rPr>
              <a:t>フィールドで実証実験を通じて先行事例</a:t>
            </a:r>
            <a:r>
              <a:rPr kumimoji="1" lang="ja-JP" altLang="en-US" sz="1400" b="1" dirty="0">
                <a:latin typeface="Meiryo UI" panose="020B0604030504040204" pitchFamily="50" charset="-128"/>
                <a:ea typeface="Meiryo UI" panose="020B0604030504040204" pitchFamily="50" charset="-128"/>
              </a:rPr>
              <a:t>を蓄積</a:t>
            </a:r>
            <a:endParaRPr kumimoji="1" lang="en-US" altLang="ja-JP" sz="14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2304098" y="2819021"/>
            <a:ext cx="3055617" cy="738664"/>
          </a:xfrm>
          <a:prstGeom prst="rect">
            <a:avLst/>
          </a:prstGeom>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実証から実装、また府内での横展開を通じて、都市全体</a:t>
            </a:r>
            <a:r>
              <a:rPr kumimoji="1" lang="ja-JP" altLang="en-US" sz="1400" b="1" dirty="0" smtClean="0">
                <a:latin typeface="Meiryo UI" panose="020B0604030504040204" pitchFamily="50" charset="-128"/>
                <a:ea typeface="Meiryo UI" panose="020B0604030504040204" pitchFamily="50" charset="-128"/>
              </a:rPr>
              <a:t>の利便性向上を図り、</a:t>
            </a:r>
            <a:r>
              <a:rPr lang="ja-JP" altLang="en-US" sz="1400" b="1" dirty="0" smtClean="0">
                <a:latin typeface="Meiryo UI" panose="020B0604030504040204" pitchFamily="50" charset="-128"/>
                <a:ea typeface="Meiryo UI" panose="020B0604030504040204" pitchFamily="50" charset="-128"/>
              </a:rPr>
              <a:t>万博</a:t>
            </a:r>
            <a:r>
              <a:rPr lang="ja-JP" altLang="en-US" sz="1400" b="1" dirty="0">
                <a:latin typeface="Meiryo UI" panose="020B0604030504040204" pitchFamily="50" charset="-128"/>
                <a:ea typeface="Meiryo UI" panose="020B0604030504040204" pitchFamily="50" charset="-128"/>
              </a:rPr>
              <a:t>開催を支える都市基盤を確立</a:t>
            </a:r>
            <a:endParaRPr kumimoji="1" lang="en-US" altLang="ja-JP" sz="14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400300B6-7B9F-4DEF-98F0-DAAE47DE0231}"/>
              </a:ext>
            </a:extLst>
          </p:cNvPr>
          <p:cNvSpPr txBox="1"/>
          <p:nvPr/>
        </p:nvSpPr>
        <p:spPr>
          <a:xfrm>
            <a:off x="1685652" y="915460"/>
            <a:ext cx="7278836" cy="461665"/>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第</a:t>
            </a:r>
            <a:r>
              <a:rPr lang="en-US" altLang="ja-JP" sz="1200" b="1" dirty="0">
                <a:solidFill>
                  <a:prstClr val="black"/>
                </a:solidFill>
                <a:latin typeface="Meiryo UI" panose="020B0604030504040204" pitchFamily="50" charset="-128"/>
                <a:ea typeface="Meiryo UI" panose="020B0604030504040204" pitchFamily="50" charset="-128"/>
              </a:rPr>
              <a:t>1</a:t>
            </a:r>
            <a:r>
              <a:rPr lang="ja-JP" altLang="en-US" sz="1200" b="1" dirty="0">
                <a:solidFill>
                  <a:prstClr val="black"/>
                </a:solidFill>
                <a:latin typeface="Meiryo UI" panose="020B0604030504040204" pitchFamily="50" charset="-128"/>
                <a:ea typeface="Meiryo UI" panose="020B0604030504040204" pitchFamily="50" charset="-128"/>
              </a:rPr>
              <a:t>フェーズ                    　　第</a:t>
            </a:r>
            <a:r>
              <a:rPr lang="en-US" altLang="ja-JP" sz="1200" b="1" dirty="0">
                <a:solidFill>
                  <a:prstClr val="black"/>
                </a:solidFill>
                <a:latin typeface="Meiryo UI" panose="020B0604030504040204" pitchFamily="50" charset="-128"/>
                <a:ea typeface="Meiryo UI" panose="020B0604030504040204" pitchFamily="50" charset="-128"/>
              </a:rPr>
              <a:t>2</a:t>
            </a:r>
            <a:r>
              <a:rPr lang="ja-JP" altLang="en-US" sz="1200" b="1" dirty="0">
                <a:solidFill>
                  <a:prstClr val="black"/>
                </a:solidFill>
                <a:latin typeface="Meiryo UI" panose="020B0604030504040204" pitchFamily="50" charset="-128"/>
                <a:ea typeface="Meiryo UI" panose="020B0604030504040204" pitchFamily="50" charset="-128"/>
              </a:rPr>
              <a:t>フェーズ　　　　　　　　　　　第</a:t>
            </a:r>
            <a:r>
              <a:rPr lang="en-US" altLang="ja-JP" sz="1200" b="1" dirty="0">
                <a:solidFill>
                  <a:prstClr val="black"/>
                </a:solidFill>
                <a:latin typeface="Meiryo UI" panose="020B0604030504040204" pitchFamily="50" charset="-128"/>
                <a:ea typeface="Meiryo UI" panose="020B0604030504040204" pitchFamily="50" charset="-128"/>
              </a:rPr>
              <a:t>3</a:t>
            </a:r>
            <a:r>
              <a:rPr lang="ja-JP" altLang="en-US" sz="1200" b="1" dirty="0">
                <a:solidFill>
                  <a:prstClr val="black"/>
                </a:solidFill>
                <a:latin typeface="Meiryo UI" panose="020B0604030504040204" pitchFamily="50" charset="-128"/>
                <a:ea typeface="Meiryo UI" panose="020B0604030504040204" pitchFamily="50" charset="-128"/>
              </a:rPr>
              <a:t>フェーズ　　　　　　　　　　 　 将来像</a:t>
            </a:r>
            <a:endParaRPr lang="en-US" altLang="ja-JP" sz="1200" b="1"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2020/2021</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2022/2023</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2024/2025</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2025</a:t>
            </a:r>
            <a:r>
              <a:rPr lang="ja-JP" altLang="en-US" sz="1200" dirty="0">
                <a:solidFill>
                  <a:prstClr val="black"/>
                </a:solidFill>
                <a:latin typeface="Meiryo UI" panose="020B0604030504040204" pitchFamily="50" charset="-128"/>
                <a:ea typeface="Meiryo UI" panose="020B0604030504040204" pitchFamily="50" charset="-128"/>
              </a:rPr>
              <a:t>～）　</a:t>
            </a:r>
          </a:p>
        </p:txBody>
      </p:sp>
      <p:sp>
        <p:nvSpPr>
          <p:cNvPr id="38" name="円/楕円 9"/>
          <p:cNvSpPr/>
          <p:nvPr/>
        </p:nvSpPr>
        <p:spPr>
          <a:xfrm>
            <a:off x="6268793" y="1586082"/>
            <a:ext cx="1654255" cy="715250"/>
          </a:xfrm>
          <a:prstGeom prst="ellipse">
            <a:avLst/>
          </a:prstGeom>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6186017" y="1627258"/>
            <a:ext cx="1868351" cy="553998"/>
          </a:xfrm>
          <a:prstGeom prst="rect">
            <a:avLst/>
          </a:prstGeom>
        </p:spPr>
        <p:txBody>
          <a:bodyPr wrap="square">
            <a:spAutoFit/>
          </a:bodyPr>
          <a:lstStyle/>
          <a:p>
            <a:pPr algn="ctr"/>
            <a:r>
              <a:rPr lang="en-US" altLang="ja-JP" sz="1500" b="1" dirty="0">
                <a:solidFill>
                  <a:prstClr val="black"/>
                </a:solidFill>
                <a:latin typeface="Meiryo UI" panose="020B0604030504040204" pitchFamily="50" charset="-128"/>
                <a:ea typeface="Meiryo UI" panose="020B0604030504040204" pitchFamily="50" charset="-128"/>
              </a:rPr>
              <a:t>2025</a:t>
            </a:r>
            <a:r>
              <a:rPr lang="ja-JP" altLang="en-US" sz="1500" b="1" dirty="0">
                <a:solidFill>
                  <a:prstClr val="black"/>
                </a:solidFill>
                <a:latin typeface="Meiryo UI" panose="020B0604030504040204" pitchFamily="50" charset="-128"/>
                <a:ea typeface="Meiryo UI" panose="020B0604030504040204" pitchFamily="50" charset="-128"/>
              </a:rPr>
              <a:t>年</a:t>
            </a:r>
            <a:endParaRPr lang="en-US" altLang="ja-JP" sz="1500" b="1" dirty="0">
              <a:solidFill>
                <a:prstClr val="black"/>
              </a:solidFill>
              <a:latin typeface="Meiryo UI" panose="020B0604030504040204" pitchFamily="50" charset="-128"/>
              <a:ea typeface="Meiryo UI" panose="020B0604030504040204" pitchFamily="50" charset="-128"/>
            </a:endParaRPr>
          </a:p>
          <a:p>
            <a:pPr algn="ctr"/>
            <a:r>
              <a:rPr lang="ja-JP" altLang="en-US" sz="1500" b="1" dirty="0">
                <a:solidFill>
                  <a:prstClr val="black"/>
                </a:solidFill>
                <a:latin typeface="Meiryo UI" panose="020B0604030504040204" pitchFamily="50" charset="-128"/>
                <a:ea typeface="Meiryo UI" panose="020B0604030504040204" pitchFamily="50" charset="-128"/>
              </a:rPr>
              <a:t>大阪・関西万博</a:t>
            </a:r>
            <a:endParaRPr lang="en-US" altLang="ja-JP" sz="1500" b="1" dirty="0">
              <a:solidFill>
                <a:prstClr val="black"/>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6169118" y="2313278"/>
            <a:ext cx="1868351" cy="276999"/>
          </a:xfrm>
          <a:prstGeom prst="rect">
            <a:avLst/>
          </a:prstGeom>
        </p:spPr>
        <p:txBody>
          <a:bodyPr wrap="square">
            <a:sp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（デモンストレーション）</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1575196" y="1796806"/>
            <a:ext cx="4627592" cy="523220"/>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企業・アカデミアによる研究開発・実証</a:t>
            </a:r>
            <a:r>
              <a:rPr lang="ja-JP" altLang="en-US" sz="1400" b="1" dirty="0" smtClean="0">
                <a:latin typeface="Meiryo UI" panose="020B0604030504040204" pitchFamily="50" charset="-128"/>
                <a:ea typeface="Meiryo UI" panose="020B0604030504040204" pitchFamily="50" charset="-128"/>
              </a:rPr>
              <a:t>実験等を</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大胆な規制</a:t>
            </a:r>
            <a:r>
              <a:rPr lang="ja-JP" altLang="en-US" sz="1400" b="1" dirty="0" smtClean="0">
                <a:latin typeface="Meiryo UI" panose="020B0604030504040204" pitchFamily="50" charset="-128"/>
                <a:ea typeface="Meiryo UI" panose="020B0604030504040204" pitchFamily="50" charset="-128"/>
              </a:rPr>
              <a:t>緩和で</a:t>
            </a:r>
            <a:r>
              <a:rPr lang="ja-JP" altLang="en-US" sz="1400" b="1" dirty="0">
                <a:latin typeface="Meiryo UI" panose="020B0604030504040204" pitchFamily="50" charset="-128"/>
                <a:ea typeface="Meiryo UI" panose="020B0604030504040204" pitchFamily="50" charset="-128"/>
              </a:rPr>
              <a:t>加速度的に推進</a:t>
            </a:r>
            <a:endParaRPr lang="en-US" altLang="ja-JP" sz="1200" dirty="0">
              <a:latin typeface="Meiryo UI" panose="020B0604030504040204" pitchFamily="50" charset="-128"/>
              <a:ea typeface="Meiryo UI" panose="020B0604030504040204" pitchFamily="50" charset="-128"/>
            </a:endParaRPr>
          </a:p>
        </p:txBody>
      </p:sp>
      <p:cxnSp>
        <p:nvCxnSpPr>
          <p:cNvPr id="42" name="直線コネクタ 41"/>
          <p:cNvCxnSpPr/>
          <p:nvPr/>
        </p:nvCxnSpPr>
        <p:spPr>
          <a:xfrm>
            <a:off x="1584680" y="1339845"/>
            <a:ext cx="74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山形 22"/>
          <p:cNvSpPr/>
          <p:nvPr/>
        </p:nvSpPr>
        <p:spPr>
          <a:xfrm>
            <a:off x="8122394" y="16395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山形 47"/>
          <p:cNvSpPr/>
          <p:nvPr/>
        </p:nvSpPr>
        <p:spPr>
          <a:xfrm>
            <a:off x="8327432" y="16395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山形 48"/>
          <p:cNvSpPr/>
          <p:nvPr/>
        </p:nvSpPr>
        <p:spPr>
          <a:xfrm>
            <a:off x="8527959" y="16395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山形 50"/>
          <p:cNvSpPr/>
          <p:nvPr/>
        </p:nvSpPr>
        <p:spPr>
          <a:xfrm>
            <a:off x="7920544" y="16395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山形 51"/>
          <p:cNvSpPr/>
          <p:nvPr/>
        </p:nvSpPr>
        <p:spPr>
          <a:xfrm>
            <a:off x="8740320" y="16395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正方形/長方形 53"/>
          <p:cNvSpPr/>
          <p:nvPr/>
        </p:nvSpPr>
        <p:spPr>
          <a:xfrm>
            <a:off x="7381517" y="3838510"/>
            <a:ext cx="1519978" cy="954107"/>
          </a:xfrm>
          <a:prstGeom prst="rect">
            <a:avLst/>
          </a:prstGeom>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万博のレガシーとして、最先端技術の都市への実装を大阪が先導</a:t>
            </a:r>
            <a:endParaRPr kumimoji="1" lang="en-US" altLang="ja-JP" sz="14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8044154" y="1888029"/>
            <a:ext cx="1021303" cy="323165"/>
          </a:xfrm>
          <a:prstGeom prst="rect">
            <a:avLst/>
          </a:prstGeom>
        </p:spPr>
        <p:txBody>
          <a:bodyPr wrap="square">
            <a:spAutoFit/>
          </a:bodyPr>
          <a:lstStyle/>
          <a:p>
            <a:r>
              <a:rPr lang="ja-JP" altLang="en-US" sz="1500" b="1" dirty="0">
                <a:latin typeface="Meiryo UI" panose="020B0604030504040204" pitchFamily="50" charset="-128"/>
                <a:ea typeface="Meiryo UI" panose="020B0604030504040204" pitchFamily="50" charset="-128"/>
              </a:rPr>
              <a:t>実用化へ</a:t>
            </a:r>
            <a:endParaRPr kumimoji="1" lang="en-US" altLang="ja-JP" sz="1500" b="1" dirty="0">
              <a:latin typeface="Meiryo UI" panose="020B0604030504040204" pitchFamily="50" charset="-128"/>
              <a:ea typeface="Meiryo UI" panose="020B0604030504040204" pitchFamily="50" charset="-128"/>
            </a:endParaRPr>
          </a:p>
        </p:txBody>
      </p:sp>
      <p:sp>
        <p:nvSpPr>
          <p:cNvPr id="6" name="角丸四角形 5"/>
          <p:cNvSpPr/>
          <p:nvPr/>
        </p:nvSpPr>
        <p:spPr>
          <a:xfrm>
            <a:off x="6881558" y="2745161"/>
            <a:ext cx="360040" cy="3461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スマートシティ</a:t>
            </a:r>
            <a:r>
              <a:rPr kumimoji="1" lang="ja-JP" altLang="en-US" b="1" dirty="0" smtClean="0">
                <a:solidFill>
                  <a:schemeClr val="bg1"/>
                </a:solidFill>
              </a:rPr>
              <a:t>の基盤の確立</a:t>
            </a:r>
            <a:endParaRPr kumimoji="1" lang="ja-JP" altLang="en-US" b="1" dirty="0">
              <a:solidFill>
                <a:schemeClr val="bg1"/>
              </a:solidFill>
            </a:endParaRPr>
          </a:p>
        </p:txBody>
      </p:sp>
      <p:grpSp>
        <p:nvGrpSpPr>
          <p:cNvPr id="66" name="グループ化 65">
            <a:extLst>
              <a:ext uri="{FF2B5EF4-FFF2-40B4-BE49-F238E27FC236}">
                <a16:creationId xmlns:a16="http://schemas.microsoft.com/office/drawing/2014/main" id="{6ACC9874-E87B-43F2-B689-C5CCD6CFFBE0}"/>
              </a:ext>
            </a:extLst>
          </p:cNvPr>
          <p:cNvGrpSpPr>
            <a:grpSpLocks noChangeAspect="1"/>
          </p:cNvGrpSpPr>
          <p:nvPr/>
        </p:nvGrpSpPr>
        <p:grpSpPr>
          <a:xfrm rot="699491">
            <a:off x="7716626" y="2241988"/>
            <a:ext cx="1404467" cy="1574422"/>
            <a:chOff x="3454638" y="612779"/>
            <a:chExt cx="2796836" cy="3135281"/>
          </a:xfrm>
        </p:grpSpPr>
        <p:sp>
          <p:nvSpPr>
            <p:cNvPr id="67" name="フリーフォーム: 図形 5">
              <a:extLst>
                <a:ext uri="{FF2B5EF4-FFF2-40B4-BE49-F238E27FC236}">
                  <a16:creationId xmlns:a16="http://schemas.microsoft.com/office/drawing/2014/main" id="{6A2610E8-4DDC-410C-9897-724F3B9D24BA}"/>
                </a:ext>
              </a:extLst>
            </p:cNvPr>
            <p:cNvSpPr/>
            <p:nvPr/>
          </p:nvSpPr>
          <p:spPr>
            <a:xfrm rot="240000">
              <a:off x="4474223" y="2056849"/>
              <a:ext cx="1490133" cy="1490134"/>
            </a:xfrm>
            <a:custGeom>
              <a:avLst/>
              <a:gdLst>
                <a:gd name="connsiteX0" fmla="*/ 1057703 w 1490133"/>
                <a:gd name="connsiteY0" fmla="*/ 237585 h 1490133"/>
                <a:gd name="connsiteX1" fmla="*/ 1173611 w 1490133"/>
                <a:gd name="connsiteY1" fmla="*/ 140320 h 1490133"/>
                <a:gd name="connsiteX2" fmla="*/ 1266209 w 1490133"/>
                <a:gd name="connsiteY2" fmla="*/ 218019 h 1490133"/>
                <a:gd name="connsiteX3" fmla="*/ 1190550 w 1490133"/>
                <a:gd name="connsiteY3" fmla="*/ 349057 h 1490133"/>
                <a:gd name="connsiteX4" fmla="*/ 1310763 w 1490133"/>
                <a:gd name="connsiteY4" fmla="*/ 557272 h 1490133"/>
                <a:gd name="connsiteX5" fmla="*/ 1462074 w 1490133"/>
                <a:gd name="connsiteY5" fmla="*/ 557268 h 1490133"/>
                <a:gd name="connsiteX6" fmla="*/ 1483064 w 1490133"/>
                <a:gd name="connsiteY6" fmla="*/ 676309 h 1490133"/>
                <a:gd name="connsiteX7" fmla="*/ 1340877 w 1490133"/>
                <a:gd name="connsiteY7" fmla="*/ 728057 h 1490133"/>
                <a:gd name="connsiteX8" fmla="*/ 1299128 w 1490133"/>
                <a:gd name="connsiteY8" fmla="*/ 964830 h 1490133"/>
                <a:gd name="connsiteX9" fmla="*/ 1415041 w 1490133"/>
                <a:gd name="connsiteY9" fmla="*/ 1062088 h 1490133"/>
                <a:gd name="connsiteX10" fmla="*/ 1354602 w 1490133"/>
                <a:gd name="connsiteY10" fmla="*/ 1166771 h 1490133"/>
                <a:gd name="connsiteX11" fmla="*/ 1212418 w 1490133"/>
                <a:gd name="connsiteY11" fmla="*/ 1115016 h 1490133"/>
                <a:gd name="connsiteX12" fmla="*/ 1028241 w 1490133"/>
                <a:gd name="connsiteY12" fmla="*/ 1269559 h 1490133"/>
                <a:gd name="connsiteX13" fmla="*/ 1054519 w 1490133"/>
                <a:gd name="connsiteY13" fmla="*/ 1418570 h 1490133"/>
                <a:gd name="connsiteX14" fmla="*/ 940932 w 1490133"/>
                <a:gd name="connsiteY14" fmla="*/ 1459913 h 1490133"/>
                <a:gd name="connsiteX15" fmla="*/ 865279 w 1490133"/>
                <a:gd name="connsiteY15" fmla="*/ 1328871 h 1490133"/>
                <a:gd name="connsiteX16" fmla="*/ 624853 w 1490133"/>
                <a:gd name="connsiteY16" fmla="*/ 1328871 h 1490133"/>
                <a:gd name="connsiteX17" fmla="*/ 549201 w 1490133"/>
                <a:gd name="connsiteY17" fmla="*/ 1459913 h 1490133"/>
                <a:gd name="connsiteX18" fmla="*/ 435614 w 1490133"/>
                <a:gd name="connsiteY18" fmla="*/ 1418570 h 1490133"/>
                <a:gd name="connsiteX19" fmla="*/ 461892 w 1490133"/>
                <a:gd name="connsiteY19" fmla="*/ 1269558 h 1490133"/>
                <a:gd name="connsiteX20" fmla="*/ 277715 w 1490133"/>
                <a:gd name="connsiteY20" fmla="*/ 1115015 h 1490133"/>
                <a:gd name="connsiteX21" fmla="*/ 135531 w 1490133"/>
                <a:gd name="connsiteY21" fmla="*/ 1166771 h 1490133"/>
                <a:gd name="connsiteX22" fmla="*/ 75092 w 1490133"/>
                <a:gd name="connsiteY22" fmla="*/ 1062088 h 1490133"/>
                <a:gd name="connsiteX23" fmla="*/ 191006 w 1490133"/>
                <a:gd name="connsiteY23" fmla="*/ 964830 h 1490133"/>
                <a:gd name="connsiteX24" fmla="*/ 149256 w 1490133"/>
                <a:gd name="connsiteY24" fmla="*/ 728057 h 1490133"/>
                <a:gd name="connsiteX25" fmla="*/ 7069 w 1490133"/>
                <a:gd name="connsiteY25" fmla="*/ 676309 h 1490133"/>
                <a:gd name="connsiteX26" fmla="*/ 28059 w 1490133"/>
                <a:gd name="connsiteY26" fmla="*/ 557268 h 1490133"/>
                <a:gd name="connsiteX27" fmla="*/ 179370 w 1490133"/>
                <a:gd name="connsiteY27" fmla="*/ 557271 h 1490133"/>
                <a:gd name="connsiteX28" fmla="*/ 299583 w 1490133"/>
                <a:gd name="connsiteY28" fmla="*/ 349056 h 1490133"/>
                <a:gd name="connsiteX29" fmla="*/ 223924 w 1490133"/>
                <a:gd name="connsiteY29" fmla="*/ 218019 h 1490133"/>
                <a:gd name="connsiteX30" fmla="*/ 316522 w 1490133"/>
                <a:gd name="connsiteY30" fmla="*/ 140320 h 1490133"/>
                <a:gd name="connsiteX31" fmla="*/ 432430 w 1490133"/>
                <a:gd name="connsiteY31" fmla="*/ 237585 h 1490133"/>
                <a:gd name="connsiteX32" fmla="*/ 658356 w 1490133"/>
                <a:gd name="connsiteY32" fmla="*/ 155355 h 1490133"/>
                <a:gd name="connsiteX33" fmla="*/ 684628 w 1490133"/>
                <a:gd name="connsiteY33" fmla="*/ 6341 h 1490133"/>
                <a:gd name="connsiteX34" fmla="*/ 805505 w 1490133"/>
                <a:gd name="connsiteY34" fmla="*/ 6341 h 1490133"/>
                <a:gd name="connsiteX35" fmla="*/ 831776 w 1490133"/>
                <a:gd name="connsiteY35" fmla="*/ 155354 h 1490133"/>
                <a:gd name="connsiteX36" fmla="*/ 1057702 w 1490133"/>
                <a:gd name="connsiteY36" fmla="*/ 237584 h 1490133"/>
                <a:gd name="connsiteX37" fmla="*/ 1057703 w 1490133"/>
                <a:gd name="connsiteY37" fmla="*/ 237585 h 149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0133" h="1490133">
                  <a:moveTo>
                    <a:pt x="1057703" y="237585"/>
                  </a:moveTo>
                  <a:lnTo>
                    <a:pt x="1173611" y="140320"/>
                  </a:lnTo>
                  <a:lnTo>
                    <a:pt x="1266209" y="218019"/>
                  </a:lnTo>
                  <a:lnTo>
                    <a:pt x="1190550" y="349057"/>
                  </a:lnTo>
                  <a:cubicBezTo>
                    <a:pt x="1244348" y="409576"/>
                    <a:pt x="1285251" y="480422"/>
                    <a:pt x="1310763" y="557272"/>
                  </a:cubicBezTo>
                  <a:lnTo>
                    <a:pt x="1462074" y="557268"/>
                  </a:lnTo>
                  <a:lnTo>
                    <a:pt x="1483064" y="676309"/>
                  </a:lnTo>
                  <a:lnTo>
                    <a:pt x="1340877" y="728057"/>
                  </a:lnTo>
                  <a:cubicBezTo>
                    <a:pt x="1343188" y="808998"/>
                    <a:pt x="1328982" y="889561"/>
                    <a:pt x="1299128" y="964830"/>
                  </a:cubicBezTo>
                  <a:lnTo>
                    <a:pt x="1415041" y="1062088"/>
                  </a:lnTo>
                  <a:lnTo>
                    <a:pt x="1354602" y="1166771"/>
                  </a:lnTo>
                  <a:lnTo>
                    <a:pt x="1212418" y="1115016"/>
                  </a:lnTo>
                  <a:cubicBezTo>
                    <a:pt x="1162160" y="1178506"/>
                    <a:pt x="1099493" y="1231089"/>
                    <a:pt x="1028241" y="1269559"/>
                  </a:cubicBezTo>
                  <a:lnTo>
                    <a:pt x="1054519" y="1418570"/>
                  </a:lnTo>
                  <a:lnTo>
                    <a:pt x="940932" y="1459913"/>
                  </a:lnTo>
                  <a:lnTo>
                    <a:pt x="865279" y="1328871"/>
                  </a:lnTo>
                  <a:cubicBezTo>
                    <a:pt x="785969" y="1345202"/>
                    <a:pt x="704163" y="1345202"/>
                    <a:pt x="624853" y="1328871"/>
                  </a:cubicBezTo>
                  <a:lnTo>
                    <a:pt x="549201" y="1459913"/>
                  </a:lnTo>
                  <a:lnTo>
                    <a:pt x="435614" y="1418570"/>
                  </a:lnTo>
                  <a:lnTo>
                    <a:pt x="461892" y="1269558"/>
                  </a:lnTo>
                  <a:cubicBezTo>
                    <a:pt x="390640" y="1231089"/>
                    <a:pt x="327973" y="1178505"/>
                    <a:pt x="277715" y="1115015"/>
                  </a:cubicBezTo>
                  <a:lnTo>
                    <a:pt x="135531" y="1166771"/>
                  </a:lnTo>
                  <a:lnTo>
                    <a:pt x="75092" y="1062088"/>
                  </a:lnTo>
                  <a:lnTo>
                    <a:pt x="191006" y="964830"/>
                  </a:lnTo>
                  <a:cubicBezTo>
                    <a:pt x="161151" y="889561"/>
                    <a:pt x="146946" y="808998"/>
                    <a:pt x="149256" y="728057"/>
                  </a:cubicBezTo>
                  <a:lnTo>
                    <a:pt x="7069" y="676309"/>
                  </a:lnTo>
                  <a:lnTo>
                    <a:pt x="28059" y="557268"/>
                  </a:lnTo>
                  <a:lnTo>
                    <a:pt x="179370" y="557271"/>
                  </a:lnTo>
                  <a:cubicBezTo>
                    <a:pt x="204882" y="480421"/>
                    <a:pt x="245785" y="409575"/>
                    <a:pt x="299583" y="349056"/>
                  </a:cubicBezTo>
                  <a:lnTo>
                    <a:pt x="223924" y="218019"/>
                  </a:lnTo>
                  <a:lnTo>
                    <a:pt x="316522" y="140320"/>
                  </a:lnTo>
                  <a:lnTo>
                    <a:pt x="432430" y="237585"/>
                  </a:lnTo>
                  <a:cubicBezTo>
                    <a:pt x="501371" y="195113"/>
                    <a:pt x="578244" y="167134"/>
                    <a:pt x="658356" y="155355"/>
                  </a:cubicBezTo>
                  <a:lnTo>
                    <a:pt x="684628" y="6341"/>
                  </a:lnTo>
                  <a:lnTo>
                    <a:pt x="805505" y="6341"/>
                  </a:lnTo>
                  <a:lnTo>
                    <a:pt x="831776" y="155354"/>
                  </a:lnTo>
                  <a:cubicBezTo>
                    <a:pt x="911889" y="167134"/>
                    <a:pt x="988761" y="195113"/>
                    <a:pt x="1057702" y="237584"/>
                  </a:cubicBezTo>
                  <a:lnTo>
                    <a:pt x="1057703" y="237585"/>
                  </a:lnTo>
                  <a:close/>
                </a:path>
              </a:pathLst>
            </a:custGeom>
            <a:ln>
              <a:solidFill>
                <a:schemeClr val="bg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7363" tIns="366837" rIns="317363" bIns="392897"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dirty="0"/>
            </a:p>
          </p:txBody>
        </p:sp>
        <p:sp>
          <p:nvSpPr>
            <p:cNvPr id="68" name="フリーフォーム: 図形 6">
              <a:extLst>
                <a:ext uri="{FF2B5EF4-FFF2-40B4-BE49-F238E27FC236}">
                  <a16:creationId xmlns:a16="http://schemas.microsoft.com/office/drawing/2014/main" id="{3FCD6A9D-7A62-45E3-A02C-0A7FD8342783}"/>
                </a:ext>
              </a:extLst>
            </p:cNvPr>
            <p:cNvSpPr/>
            <p:nvPr/>
          </p:nvSpPr>
          <p:spPr>
            <a:xfrm>
              <a:off x="3646565" y="1586653"/>
              <a:ext cx="1083733" cy="1083733"/>
            </a:xfrm>
            <a:custGeom>
              <a:avLst/>
              <a:gdLst>
                <a:gd name="connsiteX0" fmla="*/ 810900 w 1083733"/>
                <a:gd name="connsiteY0" fmla="*/ 274482 h 1083733"/>
                <a:gd name="connsiteX1" fmla="*/ 970787 w 1083733"/>
                <a:gd name="connsiteY1" fmla="*/ 226295 h 1083733"/>
                <a:gd name="connsiteX2" fmla="*/ 1029620 w 1083733"/>
                <a:gd name="connsiteY2" fmla="*/ 328196 h 1083733"/>
                <a:gd name="connsiteX3" fmla="*/ 907945 w 1083733"/>
                <a:gd name="connsiteY3" fmla="*/ 442569 h 1083733"/>
                <a:gd name="connsiteX4" fmla="*/ 907945 w 1083733"/>
                <a:gd name="connsiteY4" fmla="*/ 641164 h 1083733"/>
                <a:gd name="connsiteX5" fmla="*/ 1029620 w 1083733"/>
                <a:gd name="connsiteY5" fmla="*/ 755537 h 1083733"/>
                <a:gd name="connsiteX6" fmla="*/ 970787 w 1083733"/>
                <a:gd name="connsiteY6" fmla="*/ 857438 h 1083733"/>
                <a:gd name="connsiteX7" fmla="*/ 810900 w 1083733"/>
                <a:gd name="connsiteY7" fmla="*/ 809251 h 1083733"/>
                <a:gd name="connsiteX8" fmla="*/ 638911 w 1083733"/>
                <a:gd name="connsiteY8" fmla="*/ 908549 h 1083733"/>
                <a:gd name="connsiteX9" fmla="*/ 600699 w 1083733"/>
                <a:gd name="connsiteY9" fmla="*/ 1071108 h 1083733"/>
                <a:gd name="connsiteX10" fmla="*/ 483034 w 1083733"/>
                <a:gd name="connsiteY10" fmla="*/ 1071108 h 1083733"/>
                <a:gd name="connsiteX11" fmla="*/ 444821 w 1083733"/>
                <a:gd name="connsiteY11" fmla="*/ 908549 h 1083733"/>
                <a:gd name="connsiteX12" fmla="*/ 272832 w 1083733"/>
                <a:gd name="connsiteY12" fmla="*/ 809251 h 1083733"/>
                <a:gd name="connsiteX13" fmla="*/ 112946 w 1083733"/>
                <a:gd name="connsiteY13" fmla="*/ 857438 h 1083733"/>
                <a:gd name="connsiteX14" fmla="*/ 54113 w 1083733"/>
                <a:gd name="connsiteY14" fmla="*/ 755537 h 1083733"/>
                <a:gd name="connsiteX15" fmla="*/ 175788 w 1083733"/>
                <a:gd name="connsiteY15" fmla="*/ 641164 h 1083733"/>
                <a:gd name="connsiteX16" fmla="*/ 175788 w 1083733"/>
                <a:gd name="connsiteY16" fmla="*/ 442569 h 1083733"/>
                <a:gd name="connsiteX17" fmla="*/ 54113 w 1083733"/>
                <a:gd name="connsiteY17" fmla="*/ 328196 h 1083733"/>
                <a:gd name="connsiteX18" fmla="*/ 112946 w 1083733"/>
                <a:gd name="connsiteY18" fmla="*/ 226295 h 1083733"/>
                <a:gd name="connsiteX19" fmla="*/ 272833 w 1083733"/>
                <a:gd name="connsiteY19" fmla="*/ 274482 h 1083733"/>
                <a:gd name="connsiteX20" fmla="*/ 444822 w 1083733"/>
                <a:gd name="connsiteY20" fmla="*/ 175184 h 1083733"/>
                <a:gd name="connsiteX21" fmla="*/ 483034 w 1083733"/>
                <a:gd name="connsiteY21" fmla="*/ 12625 h 1083733"/>
                <a:gd name="connsiteX22" fmla="*/ 600699 w 1083733"/>
                <a:gd name="connsiteY22" fmla="*/ 12625 h 1083733"/>
                <a:gd name="connsiteX23" fmla="*/ 638912 w 1083733"/>
                <a:gd name="connsiteY23" fmla="*/ 175184 h 1083733"/>
                <a:gd name="connsiteX24" fmla="*/ 810901 w 1083733"/>
                <a:gd name="connsiteY24" fmla="*/ 274482 h 1083733"/>
                <a:gd name="connsiteX25" fmla="*/ 810900 w 1083733"/>
                <a:gd name="connsiteY25" fmla="*/ 274482 h 10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3733" h="1083733">
                  <a:moveTo>
                    <a:pt x="810900" y="274482"/>
                  </a:moveTo>
                  <a:lnTo>
                    <a:pt x="970787" y="226295"/>
                  </a:lnTo>
                  <a:lnTo>
                    <a:pt x="1029620" y="328196"/>
                  </a:lnTo>
                  <a:lnTo>
                    <a:pt x="907945" y="442569"/>
                  </a:lnTo>
                  <a:cubicBezTo>
                    <a:pt x="925582" y="507593"/>
                    <a:pt x="925582" y="576141"/>
                    <a:pt x="907945" y="641164"/>
                  </a:cubicBezTo>
                  <a:lnTo>
                    <a:pt x="1029620" y="755537"/>
                  </a:lnTo>
                  <a:lnTo>
                    <a:pt x="970787" y="857438"/>
                  </a:lnTo>
                  <a:lnTo>
                    <a:pt x="810900" y="809251"/>
                  </a:lnTo>
                  <a:cubicBezTo>
                    <a:pt x="763407" y="857037"/>
                    <a:pt x="704042" y="891311"/>
                    <a:pt x="638911" y="908549"/>
                  </a:cubicBezTo>
                  <a:lnTo>
                    <a:pt x="600699" y="1071108"/>
                  </a:lnTo>
                  <a:lnTo>
                    <a:pt x="483034" y="1071108"/>
                  </a:lnTo>
                  <a:lnTo>
                    <a:pt x="444821" y="908549"/>
                  </a:lnTo>
                  <a:cubicBezTo>
                    <a:pt x="379690" y="891312"/>
                    <a:pt x="320326" y="857038"/>
                    <a:pt x="272832" y="809251"/>
                  </a:cubicBezTo>
                  <a:lnTo>
                    <a:pt x="112946" y="857438"/>
                  </a:lnTo>
                  <a:lnTo>
                    <a:pt x="54113" y="755537"/>
                  </a:lnTo>
                  <a:lnTo>
                    <a:pt x="175788" y="641164"/>
                  </a:lnTo>
                  <a:cubicBezTo>
                    <a:pt x="158151" y="576140"/>
                    <a:pt x="158151" y="507592"/>
                    <a:pt x="175788" y="442569"/>
                  </a:cubicBezTo>
                  <a:lnTo>
                    <a:pt x="54113" y="328196"/>
                  </a:lnTo>
                  <a:lnTo>
                    <a:pt x="112946" y="226295"/>
                  </a:lnTo>
                  <a:lnTo>
                    <a:pt x="272833" y="274482"/>
                  </a:lnTo>
                  <a:cubicBezTo>
                    <a:pt x="320326" y="226696"/>
                    <a:pt x="379691" y="192422"/>
                    <a:pt x="444822" y="175184"/>
                  </a:cubicBezTo>
                  <a:lnTo>
                    <a:pt x="483034" y="12625"/>
                  </a:lnTo>
                  <a:lnTo>
                    <a:pt x="600699" y="12625"/>
                  </a:lnTo>
                  <a:lnTo>
                    <a:pt x="638912" y="175184"/>
                  </a:lnTo>
                  <a:cubicBezTo>
                    <a:pt x="704043" y="192421"/>
                    <a:pt x="763407" y="226695"/>
                    <a:pt x="810901" y="274482"/>
                  </a:cubicBezTo>
                  <a:lnTo>
                    <a:pt x="810900" y="274482"/>
                  </a:lnTo>
                  <a:close/>
                </a:path>
              </a:pathLst>
            </a:custGeom>
            <a:solidFill>
              <a:srgbClr val="37C5E1"/>
            </a:solidFill>
            <a:ln>
              <a:solidFill>
                <a:schemeClr val="bg1"/>
              </a:solidFill>
            </a:ln>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282993" tIns="284642" rIns="282993" bIns="284642"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p:txBody>
        </p:sp>
        <p:sp>
          <p:nvSpPr>
            <p:cNvPr id="69" name="フリーフォーム: 図形 7">
              <a:extLst>
                <a:ext uri="{FF2B5EF4-FFF2-40B4-BE49-F238E27FC236}">
                  <a16:creationId xmlns:a16="http://schemas.microsoft.com/office/drawing/2014/main" id="{C2485FED-74DD-4D12-891B-237F8B8AC6F7}"/>
                </a:ext>
              </a:extLst>
            </p:cNvPr>
            <p:cNvSpPr/>
            <p:nvPr/>
          </p:nvSpPr>
          <p:spPr>
            <a:xfrm rot="21360000">
              <a:off x="4104748" y="719667"/>
              <a:ext cx="1300481" cy="1300480"/>
            </a:xfrm>
            <a:custGeom>
              <a:avLst/>
              <a:gdLst>
                <a:gd name="connsiteX0" fmla="*/ 794516 w 1061837"/>
                <a:gd name="connsiteY0" fmla="*/ 268936 h 1061837"/>
                <a:gd name="connsiteX1" fmla="*/ 951173 w 1061837"/>
                <a:gd name="connsiteY1" fmla="*/ 221723 h 1061837"/>
                <a:gd name="connsiteX2" fmla="*/ 1008817 w 1061837"/>
                <a:gd name="connsiteY2" fmla="*/ 321565 h 1061837"/>
                <a:gd name="connsiteX3" fmla="*/ 889601 w 1061837"/>
                <a:gd name="connsiteY3" fmla="*/ 433627 h 1061837"/>
                <a:gd name="connsiteX4" fmla="*/ 889601 w 1061837"/>
                <a:gd name="connsiteY4" fmla="*/ 628210 h 1061837"/>
                <a:gd name="connsiteX5" fmla="*/ 1008817 w 1061837"/>
                <a:gd name="connsiteY5" fmla="*/ 740272 h 1061837"/>
                <a:gd name="connsiteX6" fmla="*/ 951173 w 1061837"/>
                <a:gd name="connsiteY6" fmla="*/ 840114 h 1061837"/>
                <a:gd name="connsiteX7" fmla="*/ 794516 w 1061837"/>
                <a:gd name="connsiteY7" fmla="*/ 792901 h 1061837"/>
                <a:gd name="connsiteX8" fmla="*/ 626002 w 1061837"/>
                <a:gd name="connsiteY8" fmla="*/ 890192 h 1061837"/>
                <a:gd name="connsiteX9" fmla="*/ 588562 w 1061837"/>
                <a:gd name="connsiteY9" fmla="*/ 1049468 h 1061837"/>
                <a:gd name="connsiteX10" fmla="*/ 473275 w 1061837"/>
                <a:gd name="connsiteY10" fmla="*/ 1049468 h 1061837"/>
                <a:gd name="connsiteX11" fmla="*/ 435834 w 1061837"/>
                <a:gd name="connsiteY11" fmla="*/ 890192 h 1061837"/>
                <a:gd name="connsiteX12" fmla="*/ 267320 w 1061837"/>
                <a:gd name="connsiteY12" fmla="*/ 792901 h 1061837"/>
                <a:gd name="connsiteX13" fmla="*/ 110664 w 1061837"/>
                <a:gd name="connsiteY13" fmla="*/ 840114 h 1061837"/>
                <a:gd name="connsiteX14" fmla="*/ 53020 w 1061837"/>
                <a:gd name="connsiteY14" fmla="*/ 740272 h 1061837"/>
                <a:gd name="connsiteX15" fmla="*/ 172236 w 1061837"/>
                <a:gd name="connsiteY15" fmla="*/ 628210 h 1061837"/>
                <a:gd name="connsiteX16" fmla="*/ 172236 w 1061837"/>
                <a:gd name="connsiteY16" fmla="*/ 433627 h 1061837"/>
                <a:gd name="connsiteX17" fmla="*/ 53020 w 1061837"/>
                <a:gd name="connsiteY17" fmla="*/ 321565 h 1061837"/>
                <a:gd name="connsiteX18" fmla="*/ 110664 w 1061837"/>
                <a:gd name="connsiteY18" fmla="*/ 221723 h 1061837"/>
                <a:gd name="connsiteX19" fmla="*/ 267321 w 1061837"/>
                <a:gd name="connsiteY19" fmla="*/ 268936 h 1061837"/>
                <a:gd name="connsiteX20" fmla="*/ 435835 w 1061837"/>
                <a:gd name="connsiteY20" fmla="*/ 171645 h 1061837"/>
                <a:gd name="connsiteX21" fmla="*/ 473275 w 1061837"/>
                <a:gd name="connsiteY21" fmla="*/ 12369 h 1061837"/>
                <a:gd name="connsiteX22" fmla="*/ 588562 w 1061837"/>
                <a:gd name="connsiteY22" fmla="*/ 12369 h 1061837"/>
                <a:gd name="connsiteX23" fmla="*/ 626003 w 1061837"/>
                <a:gd name="connsiteY23" fmla="*/ 171645 h 1061837"/>
                <a:gd name="connsiteX24" fmla="*/ 794517 w 1061837"/>
                <a:gd name="connsiteY24" fmla="*/ 268936 h 1061837"/>
                <a:gd name="connsiteX25" fmla="*/ 794516 w 1061837"/>
                <a:gd name="connsiteY25" fmla="*/ 268936 h 10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61837" h="1061837">
                  <a:moveTo>
                    <a:pt x="683448" y="268595"/>
                  </a:moveTo>
                  <a:lnTo>
                    <a:pt x="797022" y="198254"/>
                  </a:lnTo>
                  <a:lnTo>
                    <a:pt x="863583" y="264815"/>
                  </a:lnTo>
                  <a:lnTo>
                    <a:pt x="793242" y="378389"/>
                  </a:lnTo>
                  <a:cubicBezTo>
                    <a:pt x="820335" y="424983"/>
                    <a:pt x="834528" y="477953"/>
                    <a:pt x="834362" y="531851"/>
                  </a:cubicBezTo>
                  <a:lnTo>
                    <a:pt x="952066" y="595038"/>
                  </a:lnTo>
                  <a:lnTo>
                    <a:pt x="927703" y="685963"/>
                  </a:lnTo>
                  <a:lnTo>
                    <a:pt x="794174" y="681833"/>
                  </a:lnTo>
                  <a:cubicBezTo>
                    <a:pt x="767369" y="728593"/>
                    <a:pt x="728592" y="767369"/>
                    <a:pt x="681832" y="794175"/>
                  </a:cubicBezTo>
                  <a:lnTo>
                    <a:pt x="685963" y="927704"/>
                  </a:lnTo>
                  <a:lnTo>
                    <a:pt x="595039" y="952067"/>
                  </a:lnTo>
                  <a:lnTo>
                    <a:pt x="531851" y="834362"/>
                  </a:lnTo>
                  <a:cubicBezTo>
                    <a:pt x="477953" y="834528"/>
                    <a:pt x="424983" y="820334"/>
                    <a:pt x="378389" y="793242"/>
                  </a:cubicBezTo>
                  <a:lnTo>
                    <a:pt x="264815" y="863583"/>
                  </a:lnTo>
                  <a:lnTo>
                    <a:pt x="198254" y="797022"/>
                  </a:lnTo>
                  <a:lnTo>
                    <a:pt x="268595" y="683448"/>
                  </a:lnTo>
                  <a:cubicBezTo>
                    <a:pt x="241502" y="636854"/>
                    <a:pt x="227309" y="583884"/>
                    <a:pt x="227475" y="529986"/>
                  </a:cubicBezTo>
                  <a:lnTo>
                    <a:pt x="109771" y="466799"/>
                  </a:lnTo>
                  <a:lnTo>
                    <a:pt x="134134" y="375874"/>
                  </a:lnTo>
                  <a:lnTo>
                    <a:pt x="267663" y="380004"/>
                  </a:lnTo>
                  <a:cubicBezTo>
                    <a:pt x="294468" y="333244"/>
                    <a:pt x="333245" y="294468"/>
                    <a:pt x="380005" y="267662"/>
                  </a:cubicBezTo>
                  <a:lnTo>
                    <a:pt x="375874" y="134133"/>
                  </a:lnTo>
                  <a:lnTo>
                    <a:pt x="466798" y="109770"/>
                  </a:lnTo>
                  <a:lnTo>
                    <a:pt x="529986" y="227475"/>
                  </a:lnTo>
                  <a:cubicBezTo>
                    <a:pt x="583884" y="227309"/>
                    <a:pt x="636854" y="241503"/>
                    <a:pt x="683448" y="268595"/>
                  </a:cubicBezTo>
                  <a:lnTo>
                    <a:pt x="683448" y="268595"/>
                  </a:lnTo>
                  <a:close/>
                </a:path>
              </a:pathLst>
            </a:custGeom>
            <a:solidFill>
              <a:srgbClr val="07EF2E"/>
            </a:solidFill>
            <a:ln>
              <a:solidFill>
                <a:schemeClr val="bg1"/>
              </a:solidFill>
            </a:ln>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363644" tIns="363644" rIns="363644" bIns="363644"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dirty="0"/>
            </a:p>
          </p:txBody>
        </p:sp>
        <p:sp>
          <p:nvSpPr>
            <p:cNvPr id="70" name="矢印: 環状 8">
              <a:extLst>
                <a:ext uri="{FF2B5EF4-FFF2-40B4-BE49-F238E27FC236}">
                  <a16:creationId xmlns:a16="http://schemas.microsoft.com/office/drawing/2014/main" id="{49BA62C6-A448-4F4D-9B8C-5B5295A98769}"/>
                </a:ext>
              </a:extLst>
            </p:cNvPr>
            <p:cNvSpPr/>
            <p:nvPr/>
          </p:nvSpPr>
          <p:spPr>
            <a:xfrm rot="1860000">
              <a:off x="4344104" y="1840690"/>
              <a:ext cx="1907370" cy="1907370"/>
            </a:xfrm>
            <a:prstGeom prst="circularArrow">
              <a:avLst>
                <a:gd name="adj1" fmla="val 4687"/>
                <a:gd name="adj2" fmla="val 299029"/>
                <a:gd name="adj3" fmla="val 2465550"/>
                <a:gd name="adj4" fmla="val 15974972"/>
                <a:gd name="adj5" fmla="val 5469"/>
              </a:avLst>
            </a:prstGeom>
            <a:ln>
              <a:solidFill>
                <a:schemeClr val="bg1"/>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1" name="図形 70">
              <a:extLst>
                <a:ext uri="{FF2B5EF4-FFF2-40B4-BE49-F238E27FC236}">
                  <a16:creationId xmlns:a16="http://schemas.microsoft.com/office/drawing/2014/main" id="{BC178B00-F177-453C-A9FE-4AAD431B17DF}"/>
                </a:ext>
              </a:extLst>
            </p:cNvPr>
            <p:cNvSpPr/>
            <p:nvPr/>
          </p:nvSpPr>
          <p:spPr>
            <a:xfrm rot="20640000">
              <a:off x="3454638" y="1353237"/>
              <a:ext cx="1385823" cy="1385823"/>
            </a:xfrm>
            <a:prstGeom prst="leftCircularArrow">
              <a:avLst>
                <a:gd name="adj1" fmla="val 6452"/>
                <a:gd name="adj2" fmla="val 429999"/>
                <a:gd name="adj3" fmla="val 10489124"/>
                <a:gd name="adj4" fmla="val 14837806"/>
                <a:gd name="adj5" fmla="val 7527"/>
              </a:avLst>
            </a:prstGeom>
            <a:solidFill>
              <a:srgbClr val="37C5E1"/>
            </a:solidFill>
            <a:ln>
              <a:solidFill>
                <a:schemeClr val="bg1"/>
              </a:solidFill>
            </a:ln>
          </p:spPr>
          <p:style>
            <a:lnRef idx="0">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sp>
        <p:sp>
          <p:nvSpPr>
            <p:cNvPr id="72" name="矢印: 環状 10">
              <a:extLst>
                <a:ext uri="{FF2B5EF4-FFF2-40B4-BE49-F238E27FC236}">
                  <a16:creationId xmlns:a16="http://schemas.microsoft.com/office/drawing/2014/main" id="{93C9B3FF-954E-402D-A253-458A2FE1617E}"/>
                </a:ext>
              </a:extLst>
            </p:cNvPr>
            <p:cNvSpPr/>
            <p:nvPr/>
          </p:nvSpPr>
          <p:spPr>
            <a:xfrm rot="6900000">
              <a:off x="3978456" y="612779"/>
              <a:ext cx="1494197" cy="1494197"/>
            </a:xfrm>
            <a:prstGeom prst="circularArrow">
              <a:avLst>
                <a:gd name="adj1" fmla="val 5984"/>
                <a:gd name="adj2" fmla="val 394124"/>
                <a:gd name="adj3" fmla="val 13313824"/>
                <a:gd name="adj4" fmla="val 10508221"/>
                <a:gd name="adj5" fmla="val 6981"/>
              </a:avLst>
            </a:prstGeom>
            <a:solidFill>
              <a:srgbClr val="07EF2E"/>
            </a:solidFill>
            <a:ln>
              <a:solidFill>
                <a:schemeClr val="bg1"/>
              </a:solidFill>
            </a:ln>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grpSp>
      <p:sp>
        <p:nvSpPr>
          <p:cNvPr id="73" name="正方形/長方形 72"/>
          <p:cNvSpPr/>
          <p:nvPr/>
        </p:nvSpPr>
        <p:spPr>
          <a:xfrm>
            <a:off x="87059" y="1465401"/>
            <a:ext cx="1332000" cy="1077218"/>
          </a:xfrm>
          <a:prstGeom prst="rect">
            <a:avLst/>
          </a:prstGeom>
        </p:spPr>
        <p:txBody>
          <a:bodyPr vert="horz" wrap="square">
            <a:sp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rPr>
              <a:t>万博に向けた未来社会の実験</a:t>
            </a:r>
            <a:r>
              <a:rPr lang="ja-JP" altLang="en-US" sz="1600" b="1" dirty="0">
                <a:latin typeface="Meiryo UI" panose="020B0604030504040204" pitchFamily="50" charset="-128"/>
                <a:ea typeface="Meiryo UI" panose="020B0604030504040204" pitchFamily="50" charset="-128"/>
              </a:rPr>
              <a:t>場</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夢洲）</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180937" y="5304026"/>
            <a:ext cx="1189428" cy="637849"/>
          </a:xfrm>
          <a:prstGeom prst="rect">
            <a:avLst/>
          </a:prstGeom>
        </p:spPr>
        <p:txBody>
          <a:bodyPr vert="horz" wrap="none" lIns="0" tIns="72000" rIns="0" bIns="72000">
            <a:sp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rPr>
              <a:t>大阪全体での</a:t>
            </a:r>
            <a:endParaRPr lang="en-US" altLang="ja-JP" sz="1600" b="1" dirty="0">
              <a:solidFill>
                <a:prstClr val="black"/>
              </a:solidFill>
              <a:latin typeface="Meiryo UI" panose="020B0604030504040204" pitchFamily="50" charset="-128"/>
              <a:ea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rPr>
              <a:t>スマートシティ</a:t>
            </a:r>
            <a:endParaRPr lang="en-US" altLang="ja-JP" sz="1600" b="1" dirty="0">
              <a:solidFill>
                <a:prstClr val="black"/>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335860" y="2515000"/>
            <a:ext cx="1005751" cy="547401"/>
          </a:xfrm>
          <a:prstGeom prst="rect">
            <a:avLst/>
          </a:prstGeom>
        </p:spPr>
      </p:pic>
      <p:sp>
        <p:nvSpPr>
          <p:cNvPr id="7" name="上矢印 6"/>
          <p:cNvSpPr/>
          <p:nvPr/>
        </p:nvSpPr>
        <p:spPr>
          <a:xfrm>
            <a:off x="1374559" y="2623387"/>
            <a:ext cx="496506" cy="388609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4"/>
          <a:stretch>
            <a:fillRect/>
          </a:stretch>
        </p:blipFill>
        <p:spPr>
          <a:xfrm>
            <a:off x="66908" y="3218774"/>
            <a:ext cx="1343857" cy="1966177"/>
          </a:xfrm>
          <a:prstGeom prst="rect">
            <a:avLst/>
          </a:prstGeom>
        </p:spPr>
      </p:pic>
      <p:sp>
        <p:nvSpPr>
          <p:cNvPr id="47" name="テキスト ボックス 46">
            <a:extLst>
              <a:ext uri="{FF2B5EF4-FFF2-40B4-BE49-F238E27FC236}">
                <a16:creationId xmlns:a16="http://schemas.microsoft.com/office/drawing/2014/main" id="{CE655833-3D31-41C9-BDB6-26F25605C4FF}"/>
              </a:ext>
            </a:extLst>
          </p:cNvPr>
          <p:cNvSpPr txBox="1"/>
          <p:nvPr/>
        </p:nvSpPr>
        <p:spPr>
          <a:xfrm>
            <a:off x="1445377" y="5585949"/>
            <a:ext cx="369332" cy="864000"/>
          </a:xfrm>
          <a:prstGeom prst="rect">
            <a:avLst/>
          </a:prstGeom>
          <a:noFill/>
          <a:ln>
            <a:noFill/>
          </a:ln>
        </p:spPr>
        <p:txBody>
          <a:bodyPr vert="eaVert" wrap="square" rtlCol="0" anchor="ctr">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行政ＤＸ</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9AF3687F-380C-4B9C-A1C1-9EBA91DCBE09}"/>
              </a:ext>
            </a:extLst>
          </p:cNvPr>
          <p:cNvSpPr txBox="1"/>
          <p:nvPr/>
        </p:nvSpPr>
        <p:spPr>
          <a:xfrm>
            <a:off x="1225296" y="3975698"/>
            <a:ext cx="369332" cy="1778144"/>
          </a:xfrm>
          <a:prstGeom prst="rect">
            <a:avLst/>
          </a:prstGeom>
          <a:noFill/>
          <a:ln>
            <a:noFill/>
          </a:ln>
        </p:spPr>
        <p:txBody>
          <a:bodyPr vert="eaVert" wrap="square" rtlCol="0">
            <a:spAutoFit/>
          </a:bodyPr>
          <a:lstStyle/>
          <a:p>
            <a:r>
              <a:rPr lang="ja-JP" altLang="en-US" sz="1200" b="1" spc="-100" dirty="0">
                <a:latin typeface="Meiryo UI" panose="020B0604030504040204" pitchFamily="50" charset="-128"/>
                <a:ea typeface="Meiryo UI" panose="020B0604030504040204" pitchFamily="50" charset="-128"/>
              </a:rPr>
              <a:t>取組みの対象レベル</a:t>
            </a:r>
          </a:p>
        </p:txBody>
      </p:sp>
      <p:sp>
        <p:nvSpPr>
          <p:cNvPr id="44" name="上矢印 43"/>
          <p:cNvSpPr/>
          <p:nvPr/>
        </p:nvSpPr>
        <p:spPr>
          <a:xfrm rot="5400000">
            <a:off x="4984025" y="2791440"/>
            <a:ext cx="496506" cy="7464180"/>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1A91D93E-36BE-4F04-A95B-EC2A40DD8BB5}"/>
              </a:ext>
            </a:extLst>
          </p:cNvPr>
          <p:cNvSpPr txBox="1"/>
          <p:nvPr/>
        </p:nvSpPr>
        <p:spPr>
          <a:xfrm>
            <a:off x="4706092" y="6358763"/>
            <a:ext cx="1018227" cy="323165"/>
          </a:xfrm>
          <a:prstGeom prst="rect">
            <a:avLst/>
          </a:prstGeom>
          <a:noFill/>
        </p:spPr>
        <p:txBody>
          <a:bodyPr wrap="none" rtlCol="0">
            <a:spAutoFit/>
          </a:bodyPr>
          <a:lstStyle/>
          <a:p>
            <a:r>
              <a:rPr lang="ja-JP" altLang="en-US" sz="1500" b="1" dirty="0">
                <a:solidFill>
                  <a:schemeClr val="bg1"/>
                </a:solidFill>
                <a:latin typeface="Meiryo UI" panose="020B0604030504040204" pitchFamily="50" charset="-128"/>
                <a:ea typeface="Meiryo UI" panose="020B0604030504040204" pitchFamily="50" charset="-128"/>
              </a:rPr>
              <a:t>時　間　軸</a:t>
            </a:r>
          </a:p>
        </p:txBody>
      </p:sp>
      <p:sp>
        <p:nvSpPr>
          <p:cNvPr id="45" name="テキスト ボックス 44">
            <a:extLst>
              <a:ext uri="{FF2B5EF4-FFF2-40B4-BE49-F238E27FC236}">
                <a16:creationId xmlns:a16="http://schemas.microsoft.com/office/drawing/2014/main" id="{1A91D93E-36BE-4F04-A95B-EC2A40DD8BB5}"/>
              </a:ext>
            </a:extLst>
          </p:cNvPr>
          <p:cNvSpPr txBox="1"/>
          <p:nvPr/>
        </p:nvSpPr>
        <p:spPr>
          <a:xfrm>
            <a:off x="2024464" y="6385273"/>
            <a:ext cx="595035" cy="276999"/>
          </a:xfrm>
          <a:prstGeom prst="rect">
            <a:avLst/>
          </a:prstGeom>
          <a:noFill/>
        </p:spPr>
        <p:txBody>
          <a:bodyPr wrap="none" rtlCol="0">
            <a:spAutoFit/>
          </a:bodyPr>
          <a:lstStyle/>
          <a:p>
            <a:r>
              <a:rPr lang="ja-JP" altLang="en-US" sz="1200" b="1" dirty="0">
                <a:solidFill>
                  <a:schemeClr val="bg1"/>
                </a:solidFill>
                <a:latin typeface="Meiryo UI" panose="020B0604030504040204" pitchFamily="50" charset="-128"/>
                <a:ea typeface="Meiryo UI" panose="020B0604030504040204" pitchFamily="50" charset="-128"/>
              </a:rPr>
              <a:t>当　面</a:t>
            </a:r>
          </a:p>
        </p:txBody>
      </p:sp>
      <p:sp>
        <p:nvSpPr>
          <p:cNvPr id="50" name="テキスト ボックス 49">
            <a:extLst>
              <a:ext uri="{FF2B5EF4-FFF2-40B4-BE49-F238E27FC236}">
                <a16:creationId xmlns:a16="http://schemas.microsoft.com/office/drawing/2014/main" id="{1A91D93E-36BE-4F04-A95B-EC2A40DD8BB5}"/>
              </a:ext>
            </a:extLst>
          </p:cNvPr>
          <p:cNvSpPr txBox="1"/>
          <p:nvPr/>
        </p:nvSpPr>
        <p:spPr>
          <a:xfrm>
            <a:off x="7813094" y="6381845"/>
            <a:ext cx="595035" cy="276999"/>
          </a:xfrm>
          <a:prstGeom prst="rect">
            <a:avLst/>
          </a:prstGeom>
          <a:noFill/>
        </p:spPr>
        <p:txBody>
          <a:bodyPr wrap="none" rtlCol="0">
            <a:spAutoFit/>
          </a:bodyPr>
          <a:lstStyle/>
          <a:p>
            <a:r>
              <a:rPr lang="ja-JP" altLang="en-US" sz="1200" b="1" dirty="0">
                <a:solidFill>
                  <a:schemeClr val="bg1"/>
                </a:solidFill>
                <a:latin typeface="Meiryo UI" panose="020B0604030504040204" pitchFamily="50" charset="-128"/>
                <a:ea typeface="Meiryo UI" panose="020B0604030504040204" pitchFamily="50" charset="-128"/>
              </a:rPr>
              <a:t>将　来</a:t>
            </a:r>
          </a:p>
        </p:txBody>
      </p:sp>
      <p:sp>
        <p:nvSpPr>
          <p:cNvPr id="46" name="テキスト ボックス 45">
            <a:extLst>
              <a:ext uri="{FF2B5EF4-FFF2-40B4-BE49-F238E27FC236}">
                <a16:creationId xmlns:a16="http://schemas.microsoft.com/office/drawing/2014/main" id="{CE655833-3D31-41C9-BDB6-26F25605C4FF}"/>
              </a:ext>
            </a:extLst>
          </p:cNvPr>
          <p:cNvSpPr txBox="1"/>
          <p:nvPr/>
        </p:nvSpPr>
        <p:spPr>
          <a:xfrm>
            <a:off x="1439999" y="2752609"/>
            <a:ext cx="353943" cy="948124"/>
          </a:xfrm>
          <a:prstGeom prst="rect">
            <a:avLst/>
          </a:prstGeom>
          <a:noFill/>
          <a:ln>
            <a:noFill/>
          </a:ln>
        </p:spPr>
        <p:txBody>
          <a:bodyPr vert="eaVert" wrap="square" rtlCol="0" anchor="ctr">
            <a:sp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rPr>
              <a:t>都市</a:t>
            </a:r>
            <a:r>
              <a:rPr lang="ja-JP" altLang="en-US" sz="1100" b="1" dirty="0" smtClean="0">
                <a:solidFill>
                  <a:schemeClr val="bg1"/>
                </a:solidFill>
                <a:latin typeface="Meiryo UI" panose="020B0604030504040204" pitchFamily="50" charset="-128"/>
                <a:ea typeface="Meiryo UI" panose="020B0604030504040204" pitchFamily="50" charset="-128"/>
              </a:rPr>
              <a:t>ＤＸ</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0" name="星 4 9"/>
          <p:cNvSpPr/>
          <p:nvPr/>
        </p:nvSpPr>
        <p:spPr>
          <a:xfrm>
            <a:off x="544088" y="3992366"/>
            <a:ext cx="216000" cy="216000"/>
          </a:xfrm>
          <a:prstGeom prst="star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a:stretch>
            <a:fillRect/>
          </a:stretch>
        </p:blipFill>
        <p:spPr>
          <a:xfrm rot="18442258">
            <a:off x="49038" y="3134909"/>
            <a:ext cx="801399" cy="831569"/>
          </a:xfrm>
          <a:prstGeom prst="rect">
            <a:avLst/>
          </a:prstGeom>
        </p:spPr>
      </p:pic>
      <p:sp>
        <p:nvSpPr>
          <p:cNvPr id="8" name="スライド番号プレースホルダー 7"/>
          <p:cNvSpPr>
            <a:spLocks noGrp="1"/>
          </p:cNvSpPr>
          <p:nvPr>
            <p:ph type="sldNum" sz="quarter" idx="12"/>
          </p:nvPr>
        </p:nvSpPr>
        <p:spPr>
          <a:xfrm>
            <a:off x="7065700" y="6483631"/>
            <a:ext cx="2057400" cy="365125"/>
          </a:xfrm>
        </p:spPr>
        <p:txBody>
          <a:bodyPr/>
          <a:lstStyle/>
          <a:p>
            <a:fld id="{1E9492F5-9F32-4FF7-8F08-B59CF8F2A2B6}" type="slidenum">
              <a:rPr kumimoji="1" lang="ja-JP" altLang="en-US" smtClean="0"/>
              <a:t>10</a:t>
            </a:fld>
            <a:endParaRPr kumimoji="1" lang="ja-JP" altLang="en-US" dirty="0"/>
          </a:p>
        </p:txBody>
      </p:sp>
      <p:sp>
        <p:nvSpPr>
          <p:cNvPr id="53" name="テキスト ボックス 52"/>
          <p:cNvSpPr txBox="1"/>
          <p:nvPr/>
        </p:nvSpPr>
        <p:spPr>
          <a:xfrm>
            <a:off x="100693" y="513410"/>
            <a:ext cx="8924144" cy="584775"/>
          </a:xfrm>
          <a:prstGeom prst="rect">
            <a:avLst/>
          </a:prstGeom>
          <a:noFill/>
          <a:ln>
            <a:noFill/>
          </a:ln>
        </p:spPr>
        <p:txBody>
          <a:bodyPr wrap="square"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大阪・関西万博の開催される</a:t>
            </a:r>
            <a:r>
              <a:rPr kumimoji="1" lang="en-US" altLang="ja-JP" sz="1600" dirty="0" smtClean="0">
                <a:latin typeface="Meiryo UI" panose="020B0604030504040204" pitchFamily="50" charset="-128"/>
                <a:ea typeface="Meiryo UI" panose="020B0604030504040204" pitchFamily="50" charset="-128"/>
              </a:rPr>
              <a:t>2025</a:t>
            </a:r>
            <a:r>
              <a:rPr kumimoji="1" lang="ja-JP" altLang="en-US" sz="1600" dirty="0" smtClean="0">
                <a:latin typeface="Meiryo UI" panose="020B0604030504040204" pitchFamily="50" charset="-128"/>
                <a:ea typeface="Meiryo UI" panose="020B0604030504040204" pitchFamily="50" charset="-128"/>
              </a:rPr>
              <a:t>年頃のスマートシティの基盤確立</a:t>
            </a:r>
            <a:r>
              <a:rPr kumimoji="1" lang="ja-JP" altLang="en-US" sz="1600" dirty="0">
                <a:latin typeface="Meiryo UI" panose="020B0604030504040204" pitchFamily="50" charset="-128"/>
                <a:ea typeface="Meiryo UI" panose="020B0604030504040204" pitchFamily="50" charset="-128"/>
              </a:rPr>
              <a:t>を目標に</a:t>
            </a:r>
            <a:r>
              <a:rPr kumimoji="1" lang="ja-JP" altLang="en-US" sz="1600" dirty="0" smtClean="0">
                <a:latin typeface="Meiryo UI" panose="020B0604030504040204" pitchFamily="50" charset="-128"/>
                <a:ea typeface="Meiryo UI" panose="020B0604030504040204" pitchFamily="50" charset="-128"/>
              </a:rPr>
              <a:t>、３つのフェーズに分けて、取組みを推進</a:t>
            </a:r>
            <a:endParaRPr kumimoji="1" lang="ja-JP" altLang="en-US" sz="1600" dirty="0">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168837" y="468676"/>
            <a:ext cx="8856000" cy="0"/>
          </a:xfrm>
          <a:prstGeom prst="line">
            <a:avLst/>
          </a:prstGeom>
        </p:spPr>
        <p:style>
          <a:lnRef idx="1">
            <a:schemeClr val="dk1"/>
          </a:lnRef>
          <a:fillRef idx="0">
            <a:schemeClr val="dk1"/>
          </a:fillRef>
          <a:effectRef idx="0">
            <a:schemeClr val="dk1"/>
          </a:effectRef>
          <a:fontRef idx="minor">
            <a:schemeClr val="tx1"/>
          </a:fontRef>
        </p:style>
      </p:cxnSp>
      <p:sp>
        <p:nvSpPr>
          <p:cNvPr id="59" name="テキスト ボックス 58">
            <a:extLst>
              <a:ext uri="{FF2B5EF4-FFF2-40B4-BE49-F238E27FC236}">
                <a16:creationId xmlns:a16="http://schemas.microsoft.com/office/drawing/2014/main" id="{CE655833-3D31-41C9-BDB6-26F25605C4FF}"/>
              </a:ext>
            </a:extLst>
          </p:cNvPr>
          <p:cNvSpPr txBox="1"/>
          <p:nvPr/>
        </p:nvSpPr>
        <p:spPr>
          <a:xfrm>
            <a:off x="1447215" y="3693712"/>
            <a:ext cx="369332" cy="1625377"/>
          </a:xfrm>
          <a:prstGeom prst="rect">
            <a:avLst/>
          </a:prstGeom>
          <a:noFill/>
          <a:ln>
            <a:noFill/>
          </a:ln>
        </p:spPr>
        <p:txBody>
          <a:bodyPr vert="eaVert" wrap="square" rtlCol="0" anchor="ctr">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地域</a:t>
            </a:r>
            <a:r>
              <a:rPr lang="ja-JP" altLang="en-US" sz="1200" b="1" dirty="0" smtClean="0">
                <a:solidFill>
                  <a:schemeClr val="bg1"/>
                </a:solidFill>
                <a:latin typeface="Meiryo UI" panose="020B0604030504040204" pitchFamily="50" charset="-128"/>
                <a:ea typeface="Meiryo UI" panose="020B0604030504040204" pitchFamily="50" charset="-128"/>
              </a:rPr>
              <a:t>ＤＸ／企業ＤＸ</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3644062" y="5498057"/>
            <a:ext cx="3142286" cy="749812"/>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lIns="36000" tIns="36000" rIns="36000" bIns="36000" rtlCol="0">
            <a:spAutoFit/>
          </a:bodyPr>
          <a:lstStyle/>
          <a:p>
            <a:r>
              <a:rPr kumimoji="1" lang="ja-JP" altLang="en-US" sz="1100" dirty="0" smtClean="0">
                <a:latin typeface="Meiryo UI" panose="020B0604030504040204" pitchFamily="50" charset="-128"/>
                <a:ea typeface="Meiryo UI" panose="020B0604030504040204" pitchFamily="50" charset="-128"/>
              </a:rPr>
              <a:t>都市</a:t>
            </a:r>
            <a:r>
              <a:rPr kumimoji="1" lang="en-US" altLang="ja-JP" sz="1100" dirty="0" smtClean="0">
                <a:latin typeface="Meiryo UI" panose="020B0604030504040204" pitchFamily="50" charset="-128"/>
                <a:ea typeface="Meiryo UI" panose="020B0604030504040204" pitchFamily="50" charset="-128"/>
              </a:rPr>
              <a:t>DX</a:t>
            </a:r>
            <a:r>
              <a:rPr kumimoji="1" lang="ja-JP" altLang="en-US" sz="1100" dirty="0" smtClean="0">
                <a:latin typeface="Meiryo UI" panose="020B0604030504040204" pitchFamily="50" charset="-128"/>
                <a:ea typeface="Meiryo UI" panose="020B0604030504040204" pitchFamily="50" charset="-128"/>
              </a:rPr>
              <a:t>：大阪全体のデジタル対応</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地域</a:t>
            </a:r>
            <a:r>
              <a:rPr kumimoji="1" lang="en-US" altLang="ja-JP" sz="1100" dirty="0" smtClean="0">
                <a:latin typeface="Meiryo UI" panose="020B0604030504040204" pitchFamily="50" charset="-128"/>
                <a:ea typeface="Meiryo UI" panose="020B0604030504040204" pitchFamily="50" charset="-128"/>
              </a:rPr>
              <a:t>DX</a:t>
            </a:r>
            <a:r>
              <a:rPr kumimoji="1" lang="ja-JP" altLang="en-US" sz="1100" dirty="0" smtClean="0">
                <a:latin typeface="Meiryo UI" panose="020B0604030504040204" pitchFamily="50" charset="-128"/>
                <a:ea typeface="Meiryo UI" panose="020B0604030504040204" pitchFamily="50" charset="-128"/>
              </a:rPr>
              <a:t>：地域の</a:t>
            </a:r>
            <a:r>
              <a:rPr kumimoji="1" lang="ja-JP" altLang="en-US" sz="1100" dirty="0">
                <a:latin typeface="Meiryo UI" panose="020B0604030504040204" pitchFamily="50" charset="-128"/>
                <a:ea typeface="Meiryo UI" panose="020B0604030504040204" pitchFamily="50" charset="-128"/>
              </a:rPr>
              <a:t>様々</a:t>
            </a:r>
            <a:r>
              <a:rPr kumimoji="1" lang="ja-JP" altLang="en-US" sz="1100" dirty="0" smtClean="0">
                <a:latin typeface="Meiryo UI" panose="020B0604030504040204" pitchFamily="50" charset="-128"/>
                <a:ea typeface="Meiryo UI" panose="020B0604030504040204" pitchFamily="50" charset="-128"/>
              </a:rPr>
              <a:t>なサービスなどのデジタル化対応</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企業</a:t>
            </a:r>
            <a:r>
              <a:rPr kumimoji="1" lang="en-US" altLang="ja-JP" sz="1100" dirty="0" smtClean="0">
                <a:latin typeface="Meiryo UI" panose="020B0604030504040204" pitchFamily="50" charset="-128"/>
                <a:ea typeface="Meiryo UI" panose="020B0604030504040204" pitchFamily="50" charset="-128"/>
              </a:rPr>
              <a:t>DX</a:t>
            </a:r>
            <a:r>
              <a:rPr kumimoji="1" lang="ja-JP" altLang="en-US" sz="1100" dirty="0" smtClean="0">
                <a:latin typeface="Meiryo UI" panose="020B0604030504040204" pitchFamily="50" charset="-128"/>
                <a:ea typeface="Meiryo UI" panose="020B0604030504040204" pitchFamily="50" charset="-128"/>
              </a:rPr>
              <a:t>：企業のデジタル化対応</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行政</a:t>
            </a:r>
            <a:r>
              <a:rPr kumimoji="1" lang="en-US" altLang="ja-JP" sz="1100" dirty="0" smtClean="0">
                <a:latin typeface="Meiryo UI" panose="020B0604030504040204" pitchFamily="50" charset="-128"/>
                <a:ea typeface="Meiryo UI" panose="020B0604030504040204" pitchFamily="50" charset="-128"/>
              </a:rPr>
              <a:t>DX</a:t>
            </a:r>
            <a:r>
              <a:rPr kumimoji="1" lang="ja-JP" altLang="en-US" sz="1100" dirty="0" smtClean="0">
                <a:latin typeface="Meiryo UI" panose="020B0604030504040204" pitchFamily="50" charset="-128"/>
                <a:ea typeface="Meiryo UI" panose="020B0604030504040204" pitchFamily="50" charset="-128"/>
              </a:rPr>
              <a:t>：役所のデジタル化対応</a:t>
            </a:r>
            <a:endParaRPr kumimoji="1" lang="ja-JP" altLang="en-US" sz="11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375144" y="6638240"/>
            <a:ext cx="8560355" cy="226591"/>
          </a:xfrm>
          <a:prstGeom prst="rect">
            <a:avLst/>
          </a:prstGeom>
          <a:noFill/>
          <a:ln w="19050">
            <a:noFill/>
            <a:prstDash val="sysDash"/>
          </a:ln>
        </p:spPr>
        <p:txBody>
          <a:bodyPr wrap="square" lIns="36000" tIns="36000" rIns="36000" bIns="36000" rtlCol="0">
            <a:spAutoFit/>
          </a:bodyPr>
          <a:lstStyle/>
          <a:p>
            <a:r>
              <a:rPr kumimoji="1" lang="en-US" altLang="ja-JP" sz="1000" dirty="0" smtClean="0">
                <a:latin typeface="Meiryo UI" panose="020B0604030504040204" pitchFamily="50" charset="-128"/>
                <a:ea typeface="Meiryo UI" panose="020B0604030504040204" pitchFamily="50" charset="-128"/>
              </a:rPr>
              <a:t>DX</a:t>
            </a:r>
            <a:r>
              <a:rPr kumimoji="1" lang="ja-JP" altLang="en-US" sz="1000" dirty="0" smtClean="0">
                <a:latin typeface="Meiryo UI" panose="020B0604030504040204" pitchFamily="50" charset="-128"/>
                <a:ea typeface="Meiryo UI" panose="020B0604030504040204" pitchFamily="50" charset="-128"/>
              </a:rPr>
              <a:t>：ﾃﾞｼﾞﾀﾙﾄﾗﾝｽﾌｫｰﾒｰｼｮﾝ（</a:t>
            </a:r>
            <a:r>
              <a:rPr kumimoji="1" lang="en-US" altLang="ja-JP" sz="1000" dirty="0">
                <a:latin typeface="Meiryo UI" panose="020B0604030504040204" pitchFamily="50" charset="-128"/>
                <a:ea typeface="Meiryo UI" panose="020B0604030504040204" pitchFamily="50" charset="-128"/>
              </a:rPr>
              <a:t>Digital transformation</a:t>
            </a:r>
            <a:r>
              <a:rPr kumimoji="1" lang="ja-JP" altLang="en-US" sz="1000" dirty="0" smtClean="0">
                <a:latin typeface="Meiryo UI" panose="020B0604030504040204" pitchFamily="50" charset="-128"/>
                <a:ea typeface="Meiryo UI" panose="020B0604030504040204" pitchFamily="50" charset="-128"/>
              </a:rPr>
              <a:t>）：既存</a:t>
            </a:r>
            <a:r>
              <a:rPr kumimoji="1" lang="ja-JP" altLang="en-US" sz="1000" dirty="0">
                <a:latin typeface="Meiryo UI" panose="020B0604030504040204" pitchFamily="50" charset="-128"/>
                <a:ea typeface="Meiryo UI" panose="020B0604030504040204" pitchFamily="50" charset="-128"/>
              </a:rPr>
              <a:t>の枠組みを、デジタル技術の駆使によって新たな価値を創造すること。</a:t>
            </a:r>
          </a:p>
        </p:txBody>
      </p:sp>
      <p:sp>
        <p:nvSpPr>
          <p:cNvPr id="61" name="テキスト ボックス 60"/>
          <p:cNvSpPr txBox="1"/>
          <p:nvPr/>
        </p:nvSpPr>
        <p:spPr>
          <a:xfrm>
            <a:off x="429621" y="68595"/>
            <a:ext cx="8418719" cy="400110"/>
          </a:xfrm>
          <a:prstGeom prst="rect">
            <a:avLst/>
          </a:prstGeom>
          <a:noFill/>
          <a:ln>
            <a:noFill/>
          </a:ln>
        </p:spPr>
        <p:txBody>
          <a:bodyPr wrap="square" rtlCol="0">
            <a:spAutoFit/>
          </a:bodyPr>
          <a:lstStyle/>
          <a:p>
            <a:pPr algn="ctr"/>
            <a:r>
              <a:rPr kumimoji="1" lang="en-US" altLang="ja-JP" sz="2000" b="1" dirty="0" smtClean="0">
                <a:latin typeface="Meiryo UI" panose="020B0604030504040204" pitchFamily="50" charset="-128"/>
                <a:ea typeface="Meiryo UI" panose="020B0604030504040204" pitchFamily="50" charset="-128"/>
              </a:rPr>
              <a:t>2025</a:t>
            </a:r>
            <a:r>
              <a:rPr kumimoji="1" lang="ja-JP" altLang="en-US" sz="2000" b="1" dirty="0" smtClean="0">
                <a:latin typeface="Meiryo UI" panose="020B0604030504040204" pitchFamily="50" charset="-128"/>
                <a:ea typeface="Meiryo UI" panose="020B0604030504040204" pitchFamily="50" charset="-128"/>
              </a:rPr>
              <a:t>年頃のスマートシティの基盤確立</a:t>
            </a:r>
            <a:r>
              <a:rPr kumimoji="1" lang="ja-JP" altLang="en-US" sz="2000" b="1" dirty="0">
                <a:latin typeface="Meiryo UI" panose="020B0604030504040204" pitchFamily="50" charset="-128"/>
                <a:ea typeface="Meiryo UI" panose="020B0604030504040204" pitchFamily="50" charset="-128"/>
              </a:rPr>
              <a:t>を目標に、着実なステップアップ</a:t>
            </a:r>
          </a:p>
        </p:txBody>
      </p:sp>
    </p:spTree>
    <p:extLst>
      <p:ext uri="{BB962C8B-B14F-4D97-AF65-F5344CB8AC3E}">
        <p14:creationId xmlns:p14="http://schemas.microsoft.com/office/powerpoint/2010/main" val="1921104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CD1F5623-1E43-4D07-9C88-91B8ADBD60D3}"/>
              </a:ext>
            </a:extLst>
          </p:cNvPr>
          <p:cNvSpPr/>
          <p:nvPr/>
        </p:nvSpPr>
        <p:spPr>
          <a:xfrm>
            <a:off x="2834660" y="3270995"/>
            <a:ext cx="3436758" cy="273797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0800000">
            <a:off x="6005078" y="3954309"/>
            <a:ext cx="468000" cy="1656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783858" y="3991398"/>
            <a:ext cx="468000" cy="1656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87477" y="2755770"/>
            <a:ext cx="2340000" cy="3619400"/>
          </a:xfrm>
          <a:prstGeom prst="rect">
            <a:avLst/>
          </a:prstGeom>
          <a:solidFill>
            <a:schemeClr val="accent1">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93600" y="87849"/>
            <a:ext cx="8418719" cy="461665"/>
          </a:xfrm>
          <a:prstGeom prst="rect">
            <a:avLst/>
          </a:prstGeom>
          <a:noFill/>
          <a:ln>
            <a:noFill/>
          </a:ln>
        </p:spPr>
        <p:txBody>
          <a:bodyPr wrap="square" rtlCol="0">
            <a:spAutoFit/>
          </a:bodyPr>
          <a:lstStyle/>
          <a:p>
            <a:pPr algn="ctr"/>
            <a:r>
              <a:rPr kumimoji="1" lang="ja-JP" altLang="en-US" sz="2400" b="1" dirty="0" smtClean="0">
                <a:latin typeface="Meiryo UI" panose="020B0604030504040204" pitchFamily="50" charset="-128"/>
                <a:ea typeface="Meiryo UI" panose="020B0604030504040204" pitchFamily="50" charset="-128"/>
              </a:rPr>
              <a:t>スマートシティ実現のための大阪府・大阪市の実行体制</a:t>
            </a:r>
            <a:endParaRPr kumimoji="1" lang="ja-JP" altLang="en-US" sz="24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3006868" y="2701500"/>
            <a:ext cx="3310540" cy="871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大阪府</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　　　スマートシティ</a:t>
            </a:r>
            <a:r>
              <a:rPr kumimoji="1" lang="ja-JP" altLang="en-US" sz="1400" b="1" dirty="0" smtClean="0">
                <a:solidFill>
                  <a:schemeClr val="tx1"/>
                </a:solidFill>
                <a:latin typeface="Meiryo UI" panose="020B0604030504040204" pitchFamily="50" charset="-128"/>
                <a:ea typeface="Meiryo UI" panose="020B0604030504040204" pitchFamily="50" charset="-128"/>
              </a:rPr>
              <a:t>戦略部</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en-US" altLang="ja-JP" sz="1400" b="1" dirty="0" smtClean="0">
                <a:solidFill>
                  <a:schemeClr val="tx1"/>
                </a:solidFill>
                <a:latin typeface="Meiryo UI" panose="020B0604030504040204" pitchFamily="50" charset="-128"/>
                <a:ea typeface="Meiryo UI" panose="020B0604030504040204" pitchFamily="50" charset="-128"/>
              </a:rPr>
              <a:t>2020</a:t>
            </a:r>
            <a:r>
              <a:rPr kumimoji="1" lang="ja-JP" altLang="en-US" sz="1400" b="1" dirty="0" smtClean="0">
                <a:solidFill>
                  <a:schemeClr val="tx1"/>
                </a:solidFill>
                <a:latin typeface="Meiryo UI" panose="020B0604030504040204" pitchFamily="50" charset="-128"/>
                <a:ea typeface="Meiryo UI" panose="020B0604030504040204" pitchFamily="50" charset="-128"/>
              </a:rPr>
              <a:t>年</a:t>
            </a:r>
            <a:r>
              <a:rPr kumimoji="1" lang="en-US" altLang="ja-JP" sz="1400" b="1" dirty="0" smtClean="0">
                <a:solidFill>
                  <a:schemeClr val="tx1"/>
                </a:solidFill>
                <a:latin typeface="Meiryo UI" panose="020B0604030504040204" pitchFamily="50" charset="-128"/>
                <a:ea typeface="Meiryo UI" panose="020B0604030504040204" pitchFamily="50" charset="-128"/>
              </a:rPr>
              <a:t>4</a:t>
            </a:r>
            <a:r>
              <a:rPr kumimoji="1" lang="ja-JP" altLang="en-US" sz="1400" b="1" dirty="0" smtClean="0">
                <a:solidFill>
                  <a:schemeClr val="tx1"/>
                </a:solidFill>
                <a:latin typeface="Meiryo UI" panose="020B0604030504040204" pitchFamily="50" charset="-128"/>
                <a:ea typeface="Meiryo UI" panose="020B0604030504040204" pitchFamily="50" charset="-128"/>
              </a:rPr>
              <a:t>月</a:t>
            </a:r>
            <a:r>
              <a:rPr kumimoji="1" lang="en-US" altLang="ja-JP" sz="1400" b="1" dirty="0" smtClean="0">
                <a:solidFill>
                  <a:schemeClr val="tx1"/>
                </a:solidFill>
                <a:latin typeface="Meiryo UI" panose="020B0604030504040204" pitchFamily="50" charset="-128"/>
                <a:ea typeface="Meiryo UI" panose="020B0604030504040204" pitchFamily="50" charset="-128"/>
              </a:rPr>
              <a:t>1</a:t>
            </a:r>
            <a:r>
              <a:rPr kumimoji="1" lang="ja-JP" altLang="en-US" sz="1400" b="1" dirty="0" smtClean="0">
                <a:solidFill>
                  <a:schemeClr val="tx1"/>
                </a:solidFill>
                <a:latin typeface="Meiryo UI" panose="020B0604030504040204" pitchFamily="50" charset="-128"/>
                <a:ea typeface="Meiryo UI" panose="020B0604030504040204" pitchFamily="50" charset="-128"/>
              </a:rPr>
              <a:t>日～）</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大阪市</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ICT</a:t>
            </a:r>
            <a:r>
              <a:rPr kumimoji="1" lang="ja-JP" altLang="en-US" sz="1400" b="1" dirty="0">
                <a:solidFill>
                  <a:schemeClr val="tx1"/>
                </a:solidFill>
                <a:latin typeface="Meiryo UI" panose="020B0604030504040204" pitchFamily="50" charset="-128"/>
                <a:ea typeface="Meiryo UI" panose="020B0604030504040204" pitchFamily="50" charset="-128"/>
              </a:rPr>
              <a:t>戦略室</a:t>
            </a:r>
          </a:p>
        </p:txBody>
      </p:sp>
      <p:sp>
        <p:nvSpPr>
          <p:cNvPr id="7" name="角丸四角形 6"/>
          <p:cNvSpPr/>
          <p:nvPr/>
        </p:nvSpPr>
        <p:spPr>
          <a:xfrm>
            <a:off x="3024659" y="2171461"/>
            <a:ext cx="3083479" cy="46178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大阪スマートシティ戦略会議</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563025" y="6228455"/>
            <a:ext cx="1980029"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府立大学 ・ 市立大学</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（公立大学法人大阪）</a:t>
            </a:r>
          </a:p>
        </p:txBody>
      </p:sp>
      <p:sp>
        <p:nvSpPr>
          <p:cNvPr id="21" name="テキスト ボックス 20"/>
          <p:cNvSpPr txBox="1"/>
          <p:nvPr/>
        </p:nvSpPr>
        <p:spPr>
          <a:xfrm>
            <a:off x="3913849" y="3627684"/>
            <a:ext cx="1165704"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＜テーマ例＞</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3978626689"/>
              </p:ext>
            </p:extLst>
          </p:nvPr>
        </p:nvGraphicFramePr>
        <p:xfrm>
          <a:off x="3450346" y="3990605"/>
          <a:ext cx="2307080" cy="1700685"/>
        </p:xfrm>
        <a:graphic>
          <a:graphicData uri="http://schemas.openxmlformats.org/drawingml/2006/table">
            <a:tbl>
              <a:tblPr firstRow="1" bandRow="1">
                <a:tableStyleId>{5940675A-B579-460E-94D1-54222C63F5DA}</a:tableStyleId>
              </a:tblPr>
              <a:tblGrid>
                <a:gridCol w="288385">
                  <a:extLst>
                    <a:ext uri="{9D8B030D-6E8A-4147-A177-3AD203B41FA5}">
                      <a16:colId xmlns:a16="http://schemas.microsoft.com/office/drawing/2014/main" val="3055525546"/>
                    </a:ext>
                  </a:extLst>
                </a:gridCol>
                <a:gridCol w="288385">
                  <a:extLst>
                    <a:ext uri="{9D8B030D-6E8A-4147-A177-3AD203B41FA5}">
                      <a16:colId xmlns:a16="http://schemas.microsoft.com/office/drawing/2014/main" val="3615379777"/>
                    </a:ext>
                  </a:extLst>
                </a:gridCol>
                <a:gridCol w="288385">
                  <a:extLst>
                    <a:ext uri="{9D8B030D-6E8A-4147-A177-3AD203B41FA5}">
                      <a16:colId xmlns:a16="http://schemas.microsoft.com/office/drawing/2014/main" val="2184796715"/>
                    </a:ext>
                  </a:extLst>
                </a:gridCol>
                <a:gridCol w="288385">
                  <a:extLst>
                    <a:ext uri="{9D8B030D-6E8A-4147-A177-3AD203B41FA5}">
                      <a16:colId xmlns:a16="http://schemas.microsoft.com/office/drawing/2014/main" val="3323058036"/>
                    </a:ext>
                  </a:extLst>
                </a:gridCol>
                <a:gridCol w="288385">
                  <a:extLst>
                    <a:ext uri="{9D8B030D-6E8A-4147-A177-3AD203B41FA5}">
                      <a16:colId xmlns:a16="http://schemas.microsoft.com/office/drawing/2014/main" val="3967865608"/>
                    </a:ext>
                  </a:extLst>
                </a:gridCol>
                <a:gridCol w="288385">
                  <a:extLst>
                    <a:ext uri="{9D8B030D-6E8A-4147-A177-3AD203B41FA5}">
                      <a16:colId xmlns:a16="http://schemas.microsoft.com/office/drawing/2014/main" val="1698448830"/>
                    </a:ext>
                  </a:extLst>
                </a:gridCol>
                <a:gridCol w="288385">
                  <a:extLst>
                    <a:ext uri="{9D8B030D-6E8A-4147-A177-3AD203B41FA5}">
                      <a16:colId xmlns:a16="http://schemas.microsoft.com/office/drawing/2014/main" val="3423554981"/>
                    </a:ext>
                  </a:extLst>
                </a:gridCol>
                <a:gridCol w="288385">
                  <a:extLst>
                    <a:ext uri="{9D8B030D-6E8A-4147-A177-3AD203B41FA5}">
                      <a16:colId xmlns:a16="http://schemas.microsoft.com/office/drawing/2014/main" val="3006085468"/>
                    </a:ext>
                  </a:extLst>
                </a:gridCol>
              </a:tblGrid>
              <a:tr h="1700685">
                <a:tc>
                  <a:txBody>
                    <a:bodyPr/>
                    <a:lstStyle/>
                    <a:p>
                      <a:pPr algn="ctr"/>
                      <a:r>
                        <a:rPr kumimoji="1" lang="ja-JP" altLang="en-US" sz="1200" dirty="0">
                          <a:latin typeface="Meiryo UI" panose="020B0604030504040204" pitchFamily="50" charset="-128"/>
                          <a:ea typeface="Meiryo UI" panose="020B0604030504040204" pitchFamily="50" charset="-128"/>
                        </a:rPr>
                        <a:t>行政</a:t>
                      </a:r>
                      <a:r>
                        <a:rPr kumimoji="1" lang="en-US" altLang="ja-JP" sz="1200" dirty="0">
                          <a:latin typeface="Meiryo UI" panose="020B0604030504040204" pitchFamily="50" charset="-128"/>
                          <a:ea typeface="Meiryo UI" panose="020B0604030504040204" pitchFamily="50" charset="-128"/>
                        </a:rPr>
                        <a:t>DX</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nchor="ctr">
                    <a:solidFill>
                      <a:schemeClr val="bg1">
                        <a:alpha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モビリティ</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nchor="ctr">
                    <a:solidFill>
                      <a:schemeClr val="bg1">
                        <a:alpha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データヘルス</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nchor="ctr">
                    <a:solidFill>
                      <a:schemeClr val="bg1">
                        <a:alpha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キャッシュレス</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nchor="ctr">
                    <a:solidFill>
                      <a:schemeClr val="bg1">
                        <a:alpha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観光・集客</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nchor="ctr">
                    <a:solidFill>
                      <a:schemeClr val="bg1">
                        <a:alpha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スマートスクール</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nchor="ctr">
                    <a:solidFill>
                      <a:schemeClr val="bg1">
                        <a:alpha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防災</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nchor="ctr">
                    <a:solidFill>
                      <a:schemeClr val="bg1">
                        <a:alpha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オープンデータ</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nchor="ctr">
                    <a:solidFill>
                      <a:schemeClr val="bg1">
                        <a:alpha val="60000"/>
                      </a:schemeClr>
                    </a:solidFill>
                  </a:tcPr>
                </a:tc>
                <a:extLst>
                  <a:ext uri="{0D108BD9-81ED-4DB2-BD59-A6C34878D82A}">
                    <a16:rowId xmlns:a16="http://schemas.microsoft.com/office/drawing/2014/main" val="2492198280"/>
                  </a:ext>
                </a:extLst>
              </a:tr>
            </a:tbl>
          </a:graphicData>
        </a:graphic>
      </p:graphicFrame>
      <p:sp>
        <p:nvSpPr>
          <p:cNvPr id="24" name="テキスト ボックス 23"/>
          <p:cNvSpPr txBox="1"/>
          <p:nvPr/>
        </p:nvSpPr>
        <p:spPr>
          <a:xfrm>
            <a:off x="601719" y="2760309"/>
            <a:ext cx="1611339" cy="3600986"/>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（事務局）</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スマートシティ戦略部</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200" dirty="0" smtClean="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業務改革部門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会計・税務部門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まちづくり部門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交通部門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産業振興部門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健康医療部門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福祉部門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環境部門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子育て部門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文化・観光部門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教育部門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生活インフラ部門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危機管理部門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防犯・安全部門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公民連携部門　など</a:t>
            </a:r>
            <a:endParaRPr kumimoji="1" lang="en-US" altLang="ja-JP" sz="1200" dirty="0">
              <a:latin typeface="Meiryo UI" panose="020B0604030504040204" pitchFamily="50" charset="-128"/>
              <a:ea typeface="Meiryo UI" panose="020B0604030504040204" pitchFamily="50" charset="-128"/>
            </a:endParaRPr>
          </a:p>
        </p:txBody>
      </p:sp>
      <p:sp>
        <p:nvSpPr>
          <p:cNvPr id="25" name="右矢印 24"/>
          <p:cNvSpPr/>
          <p:nvPr/>
        </p:nvSpPr>
        <p:spPr>
          <a:xfrm rot="16200000">
            <a:off x="4357749" y="5103380"/>
            <a:ext cx="390580" cy="1676689"/>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06367" y="2171460"/>
            <a:ext cx="902811" cy="307777"/>
          </a:xfrm>
          <a:prstGeom prst="rect">
            <a:avLst/>
          </a:prstGeom>
        </p:spPr>
        <p:txBody>
          <a:bodyPr wrap="none">
            <a:sp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p>
        </p:txBody>
      </p:sp>
      <p:sp>
        <p:nvSpPr>
          <p:cNvPr id="30" name="正方形/長方形 29"/>
          <p:cNvSpPr/>
          <p:nvPr/>
        </p:nvSpPr>
        <p:spPr>
          <a:xfrm>
            <a:off x="6445709" y="2160312"/>
            <a:ext cx="902811" cy="307777"/>
          </a:xfrm>
          <a:prstGeom prst="rect">
            <a:avLst/>
          </a:prstGeom>
        </p:spPr>
        <p:txBody>
          <a:bodyPr wrap="none">
            <a:sp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大阪市</a:t>
            </a:r>
            <a:r>
              <a:rPr lang="en-US" altLang="ja-JP" sz="1400" b="1" dirty="0">
                <a:latin typeface="Meiryo UI" panose="020B0604030504040204" pitchFamily="50" charset="-128"/>
                <a:ea typeface="Meiryo UI" panose="020B0604030504040204" pitchFamily="50" charset="-128"/>
              </a:rPr>
              <a:t>】</a:t>
            </a:r>
          </a:p>
        </p:txBody>
      </p:sp>
      <p:cxnSp>
        <p:nvCxnSpPr>
          <p:cNvPr id="20" name="直線コネクタ 19"/>
          <p:cNvCxnSpPr/>
          <p:nvPr/>
        </p:nvCxnSpPr>
        <p:spPr>
          <a:xfrm>
            <a:off x="174959" y="585585"/>
            <a:ext cx="8856000" cy="0"/>
          </a:xfrm>
          <a:prstGeom prst="line">
            <a:avLst/>
          </a:prstGeom>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6519068" y="2755770"/>
            <a:ext cx="2340000" cy="3619400"/>
          </a:xfrm>
          <a:prstGeom prst="rect">
            <a:avLst/>
          </a:prstGeom>
          <a:solidFill>
            <a:schemeClr val="accent1">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741018" y="2774184"/>
            <a:ext cx="1611339" cy="3600986"/>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（事務局）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ICT</a:t>
            </a:r>
            <a:r>
              <a:rPr kumimoji="1" lang="ja-JP" altLang="en-US" sz="1200" dirty="0" smtClean="0">
                <a:latin typeface="Meiryo UI" panose="020B0604030504040204" pitchFamily="50" charset="-128"/>
                <a:ea typeface="Meiryo UI" panose="020B0604030504040204" pitchFamily="50" charset="-128"/>
              </a:rPr>
              <a:t>戦略室</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200" dirty="0" smtClean="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業務改革部門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会計・税務部門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まちづくり部門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交通部門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産業振興部門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健康医療部門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福祉部門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環境部門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子育て部門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文化・観光部門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教育部門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生活インフラ部門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危機管理部門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防犯・安全部門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公民連携部門　など</a:t>
            </a:r>
            <a:endParaRPr kumimoji="1" lang="en-US" altLang="ja-JP" sz="1200" dirty="0">
              <a:latin typeface="Meiryo UI" panose="020B0604030504040204" pitchFamily="50" charset="-128"/>
              <a:ea typeface="Meiryo UI" panose="020B0604030504040204" pitchFamily="50" charset="-128"/>
            </a:endParaRPr>
          </a:p>
        </p:txBody>
      </p:sp>
      <p:sp>
        <p:nvSpPr>
          <p:cNvPr id="19" name="角丸四角形 18"/>
          <p:cNvSpPr/>
          <p:nvPr/>
        </p:nvSpPr>
        <p:spPr>
          <a:xfrm>
            <a:off x="392128" y="2463374"/>
            <a:ext cx="2340000" cy="29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342900"/>
            <a:r>
              <a:rPr lang="ja-JP" altLang="en-US" sz="1200" b="1" dirty="0" smtClean="0">
                <a:solidFill>
                  <a:schemeClr val="bg1"/>
                </a:solidFill>
                <a:latin typeface="Meiryo UI" panose="020B0604030504040204" pitchFamily="50" charset="-128"/>
                <a:ea typeface="Meiryo UI" panose="020B0604030504040204" pitchFamily="50" charset="-128"/>
              </a:rPr>
              <a:t>スマートシティ戦略本部</a:t>
            </a:r>
            <a:r>
              <a:rPr lang="ja-JP" altLang="en-US" sz="1100" b="1" dirty="0" smtClean="0">
                <a:solidFill>
                  <a:schemeClr val="bg1"/>
                </a:solidFill>
                <a:latin typeface="Meiryo UI" panose="020B0604030504040204" pitchFamily="50" charset="-128"/>
                <a:ea typeface="Meiryo UI" panose="020B0604030504040204" pitchFamily="50" charset="-128"/>
              </a:rPr>
              <a:t>（仮称）</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7" name="角丸四角形 26"/>
          <p:cNvSpPr/>
          <p:nvPr/>
        </p:nvSpPr>
        <p:spPr>
          <a:xfrm>
            <a:off x="6519068" y="2457329"/>
            <a:ext cx="2340000" cy="29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342900"/>
            <a:r>
              <a:rPr lang="ja-JP" altLang="en-US" sz="1100" b="1" dirty="0" smtClean="0">
                <a:solidFill>
                  <a:schemeClr val="bg1"/>
                </a:solidFill>
                <a:latin typeface="Meiryo UI" panose="020B0604030504040204" pitchFamily="50" charset="-128"/>
                <a:ea typeface="Meiryo UI" panose="020B0604030504040204" pitchFamily="50" charset="-128"/>
              </a:rPr>
              <a:t>スマートシティ戦略本部（仮称）</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76813" y="615939"/>
            <a:ext cx="8854146" cy="1465392"/>
          </a:xfrm>
          <a:prstGeom prst="rect">
            <a:avLst/>
          </a:prstGeom>
          <a:noFill/>
        </p:spPr>
        <p:txBody>
          <a:bodyPr wrap="square" lIns="36000" tIns="36000" rIns="36000" bIns="36000"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戦略の対象は、行政の施策のあらゆる分野にわたるため、大阪府・大阪市ともに、全庁的に推進する体制を構築する。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05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また、大阪スマートシティ戦略会議などの場を活用して、引き続き、重点的に取り組むテーマの調査・検討を行う。</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a:latin typeface="Meiryo UI" panose="020B0604030504040204" pitchFamily="50" charset="-128"/>
                <a:ea typeface="Meiryo UI" panose="020B0604030504040204" pitchFamily="50" charset="-128"/>
              </a:rPr>
              <a:t>大阪府</a:t>
            </a:r>
            <a:r>
              <a:rPr kumimoji="1" lang="ja-JP" altLang="en-US" sz="1600" dirty="0" smtClean="0">
                <a:latin typeface="Meiryo UI" panose="020B0604030504040204" pitchFamily="50" charset="-128"/>
                <a:ea typeface="Meiryo UI" panose="020B0604030504040204" pitchFamily="50" charset="-128"/>
              </a:rPr>
              <a:t>では</a:t>
            </a:r>
            <a:r>
              <a:rPr kumimoji="1" lang="en-US" altLang="ja-JP" sz="1600" dirty="0" smtClean="0">
                <a:latin typeface="Meiryo UI" panose="020B0604030504040204" pitchFamily="50" charset="-128"/>
                <a:ea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日にスマートシティ戦略部を立ち上げ、そのトップとなる部長</a:t>
            </a:r>
            <a:r>
              <a:rPr kumimoji="1" lang="ja-JP" altLang="en-US" sz="1600" dirty="0">
                <a:latin typeface="Meiryo UI" panose="020B0604030504040204" pitchFamily="50" charset="-128"/>
                <a:ea typeface="Meiryo UI" panose="020B0604030504040204" pitchFamily="50" charset="-128"/>
              </a:rPr>
              <a:t>を</a:t>
            </a:r>
            <a:r>
              <a:rPr kumimoji="1" lang="ja-JP" altLang="en-US" sz="1600" dirty="0" smtClean="0">
                <a:latin typeface="Meiryo UI" panose="020B0604030504040204" pitchFamily="50" charset="-128"/>
                <a:ea typeface="Meiryo UI" panose="020B0604030504040204" pitchFamily="50" charset="-128"/>
              </a:rPr>
              <a:t>民間より公募。</a:t>
            </a:r>
            <a:endParaRPr kumimoji="1" lang="en-US" altLang="ja-JP" sz="16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67453"/>
            <a:ext cx="2057400" cy="365125"/>
          </a:xfrm>
        </p:spPr>
        <p:txBody>
          <a:bodyPr/>
          <a:lstStyle/>
          <a:p>
            <a:fld id="{1E9492F5-9F32-4FF7-8F08-B59CF8F2A2B6}" type="slidenum">
              <a:rPr kumimoji="1" lang="ja-JP" altLang="en-US" smtClean="0"/>
              <a:t>11</a:t>
            </a:fld>
            <a:endParaRPr kumimoji="1" lang="ja-JP" altLang="en-US" dirty="0"/>
          </a:p>
        </p:txBody>
      </p:sp>
    </p:spTree>
    <p:extLst>
      <p:ext uri="{BB962C8B-B14F-4D97-AF65-F5344CB8AC3E}">
        <p14:creationId xmlns:p14="http://schemas.microsoft.com/office/powerpoint/2010/main" val="1421747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12</a:t>
            </a:fld>
            <a:endParaRPr kumimoji="1" lang="ja-JP" altLang="en-US" dirty="0"/>
          </a:p>
        </p:txBody>
      </p:sp>
      <p:sp>
        <p:nvSpPr>
          <p:cNvPr id="5" name="テキスト ボックス 4"/>
          <p:cNvSpPr txBox="1"/>
          <p:nvPr/>
        </p:nvSpPr>
        <p:spPr>
          <a:xfrm>
            <a:off x="718456" y="2024744"/>
            <a:ext cx="7709162" cy="584775"/>
          </a:xfrm>
          <a:prstGeom prst="rect">
            <a:avLst/>
          </a:prstGeom>
          <a:noFill/>
        </p:spPr>
        <p:txBody>
          <a:bodyPr wrap="none" rtlCol="0">
            <a:spAutoFit/>
          </a:bodyPr>
          <a:lstStyle/>
          <a:p>
            <a:r>
              <a:rPr kumimoji="1" lang="ja-JP" altLang="en-US" sz="3200" dirty="0">
                <a:latin typeface="Meiryo UI" panose="020B0604030504040204" pitchFamily="50" charset="-128"/>
                <a:ea typeface="Meiryo UI" panose="020B0604030504040204" pitchFamily="50" charset="-128"/>
              </a:rPr>
              <a:t>第２章　　大阪スマートシティ戦略</a:t>
            </a:r>
            <a:r>
              <a:rPr kumimoji="1" lang="ja-JP" altLang="en-US" sz="3200" dirty="0" smtClean="0">
                <a:latin typeface="Meiryo UI" panose="020B0604030504040204" pitchFamily="50" charset="-128"/>
                <a:ea typeface="Meiryo UI" panose="020B0604030504040204" pitchFamily="50" charset="-128"/>
              </a:rPr>
              <a:t>の活動実績</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5360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0799"/>
            <a:ext cx="2057400" cy="365125"/>
          </a:xfrm>
        </p:spPr>
        <p:txBody>
          <a:bodyPr/>
          <a:lstStyle/>
          <a:p>
            <a:fld id="{1E9492F5-9F32-4FF7-8F08-B59CF8F2A2B6}" type="slidenum">
              <a:rPr kumimoji="1" lang="ja-JP" altLang="en-US" smtClean="0"/>
              <a:t>13</a:t>
            </a:fld>
            <a:endParaRPr kumimoji="1" lang="ja-JP" altLang="en-US"/>
          </a:p>
        </p:txBody>
      </p:sp>
      <p:sp>
        <p:nvSpPr>
          <p:cNvPr id="6" name="テキスト ボックス 5"/>
          <p:cNvSpPr txBox="1"/>
          <p:nvPr/>
        </p:nvSpPr>
        <p:spPr>
          <a:xfrm>
            <a:off x="2013138" y="191182"/>
            <a:ext cx="4852610" cy="461665"/>
          </a:xfrm>
          <a:prstGeom prst="rect">
            <a:avLst/>
          </a:prstGeom>
          <a:noFill/>
        </p:spPr>
        <p:txBody>
          <a:bodyPr wrap="none" rtlCol="0">
            <a:spAutoFit/>
          </a:bodyPr>
          <a:lstStyle/>
          <a:p>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これまで</a:t>
            </a:r>
            <a:r>
              <a:rPr kumimoji="1"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の活動実績</a:t>
            </a: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（第２章目次）</a:t>
            </a:r>
          </a:p>
        </p:txBody>
      </p:sp>
      <p:graphicFrame>
        <p:nvGraphicFramePr>
          <p:cNvPr id="2" name="表 1"/>
          <p:cNvGraphicFramePr>
            <a:graphicFrameLocks noGrp="1"/>
          </p:cNvGraphicFramePr>
          <p:nvPr>
            <p:extLst>
              <p:ext uri="{D42A27DB-BD31-4B8C-83A1-F6EECF244321}">
                <p14:modId xmlns:p14="http://schemas.microsoft.com/office/powerpoint/2010/main" val="3943787066"/>
              </p:ext>
            </p:extLst>
          </p:nvPr>
        </p:nvGraphicFramePr>
        <p:xfrm>
          <a:off x="134897" y="820195"/>
          <a:ext cx="8873587" cy="5503255"/>
        </p:xfrm>
        <a:graphic>
          <a:graphicData uri="http://schemas.openxmlformats.org/drawingml/2006/table">
            <a:tbl>
              <a:tblPr/>
              <a:tblGrid>
                <a:gridCol w="1008925">
                  <a:extLst>
                    <a:ext uri="{9D8B030D-6E8A-4147-A177-3AD203B41FA5}">
                      <a16:colId xmlns:a16="http://schemas.microsoft.com/office/drawing/2014/main" val="2750097033"/>
                    </a:ext>
                  </a:extLst>
                </a:gridCol>
                <a:gridCol w="1283558">
                  <a:extLst>
                    <a:ext uri="{9D8B030D-6E8A-4147-A177-3AD203B41FA5}">
                      <a16:colId xmlns:a16="http://schemas.microsoft.com/office/drawing/2014/main" val="1868617019"/>
                    </a:ext>
                  </a:extLst>
                </a:gridCol>
                <a:gridCol w="2189408">
                  <a:extLst>
                    <a:ext uri="{9D8B030D-6E8A-4147-A177-3AD203B41FA5}">
                      <a16:colId xmlns:a16="http://schemas.microsoft.com/office/drawing/2014/main" val="326017253"/>
                    </a:ext>
                  </a:extLst>
                </a:gridCol>
                <a:gridCol w="3672215">
                  <a:extLst>
                    <a:ext uri="{9D8B030D-6E8A-4147-A177-3AD203B41FA5}">
                      <a16:colId xmlns:a16="http://schemas.microsoft.com/office/drawing/2014/main" val="3246880966"/>
                    </a:ext>
                  </a:extLst>
                </a:gridCol>
                <a:gridCol w="719481">
                  <a:extLst>
                    <a:ext uri="{9D8B030D-6E8A-4147-A177-3AD203B41FA5}">
                      <a16:colId xmlns:a16="http://schemas.microsoft.com/office/drawing/2014/main" val="3884255567"/>
                    </a:ext>
                  </a:extLst>
                </a:gridCol>
              </a:tblGrid>
              <a:tr h="181011">
                <a:tc gridSpan="2">
                  <a:txBody>
                    <a:bodyPr/>
                    <a:lstStyle/>
                    <a:p>
                      <a:pPr algn="ctr" rtl="0"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項目</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hMerge="1">
                  <a:txBody>
                    <a:bodyPr/>
                    <a:lstStyle/>
                    <a:p>
                      <a:endParaRPr kumimoji="1" lang="ja-JP" altLang="en-US"/>
                    </a:p>
                  </a:txBody>
                  <a:tcPr/>
                </a:tc>
                <a:tc>
                  <a:txBody>
                    <a:bodyPr/>
                    <a:lstStyle/>
                    <a:p>
                      <a:pPr algn="ctr"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内容</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a:txBody>
                    <a:bodyPr/>
                    <a:lstStyle/>
                    <a:p>
                      <a:pPr algn="ctr" rtl="0"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概要</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a:txBody>
                    <a:bodyPr/>
                    <a:lstStyle/>
                    <a:p>
                      <a:pPr algn="ctr"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資料頁</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3332670532"/>
                  </a:ext>
                </a:extLst>
              </a:tr>
              <a:tr h="181011">
                <a:tc gridSpan="5">
                  <a:txBody>
                    <a:bodyPr/>
                    <a:lstStyle/>
                    <a:p>
                      <a:pPr algn="l" rtl="0" fontAlgn="ct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市町村との連携</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20785597"/>
                  </a:ext>
                </a:extLst>
              </a:tr>
              <a:tr h="856231">
                <a:tc>
                  <a:txBody>
                    <a:bodyPr/>
                    <a:lstStyle/>
                    <a:p>
                      <a:pPr algn="l"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63" marR="5563" marT="55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取組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状況・意向調査</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①市町村における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状況調査</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②公共交通サービスの運行状況等調査</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③キャッシュレス決済状況調査</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④データヘルス調査</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①スマートフォンアプリの提供状況と</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対応について実態把握</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②市町村における交通課題と取組み内容について実態把握</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③キャッシュレス決済の導入状況について実態把握</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④データヘルスの取組み状況について実態把握</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783647277"/>
                  </a:ext>
                </a:extLst>
              </a:tr>
              <a:tr h="570639">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63" marR="5563" marT="55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 推進基盤の</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構築</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GovTech</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大阪</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推進連絡会議</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br>
                        <a:rPr lang="en-US" altLang="ja-JP" sz="1050" b="0" i="0" u="none" strike="noStrike">
                          <a:solidFill>
                            <a:srgbClr val="000000"/>
                          </a:solidFill>
                          <a:effectLst/>
                          <a:latin typeface="Meiryo UI" panose="020B0604030504040204" pitchFamily="50" charset="-128"/>
                          <a:ea typeface="Meiryo UI" panose="020B0604030504040204" pitchFamily="50" charset="-128"/>
                        </a:rPr>
                      </a:br>
                      <a:r>
                        <a:rPr lang="en-US" altLang="ja-JP" sz="1050" b="0" i="0" u="none" strike="noStrike">
                          <a:solidFill>
                            <a:srgbClr val="000000"/>
                          </a:solidFill>
                          <a:effectLst/>
                          <a:latin typeface="Meiryo UI" panose="020B0604030504040204" pitchFamily="50" charset="-128"/>
                          <a:ea typeface="Meiryo UI" panose="020B0604030504040204" pitchFamily="50" charset="-128"/>
                        </a:rPr>
                        <a:t>⑥</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ワーキンググループ</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a:solidFill>
                            <a:srgbClr val="000000"/>
                          </a:solidFill>
                          <a:effectLst/>
                          <a:latin typeface="Meiryo UI" panose="020B0604030504040204" pitchFamily="50" charset="-128"/>
                          <a:ea typeface="Meiryo UI" panose="020B0604030504040204" pitchFamily="50" charset="-128"/>
                        </a:rPr>
                        <a:t>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日に設置。府内</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の全市町村が参画</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⑥行政の</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化と地域のデジタル化をテーマに計</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回開催</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4119408"/>
                  </a:ext>
                </a:extLst>
              </a:tr>
              <a:tr h="181011">
                <a:tc gridSpan="5">
                  <a:txBody>
                    <a:bodyPr/>
                    <a:lstStyle/>
                    <a:p>
                      <a:pPr algn="l" rtl="0" fontAlgn="ct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企業等との連携</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45964460"/>
                  </a:ext>
                </a:extLst>
              </a:tr>
              <a:tr h="288988">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63" marR="5563" marT="55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対話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・情報収集</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①企業との意見交換・情報収集</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①</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78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企業</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と</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延べ</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102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件</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の意見交換を実施。情報収集に努める</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637213786"/>
                  </a:ext>
                </a:extLst>
              </a:tr>
              <a:tr h="530870">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63" marR="5563" marT="55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経済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団体や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シビック</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テッ 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との連携</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②経済団体との連携</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Code forXX</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との連携</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②大阪商工会議所や関西経済連合会等と積極的に連携</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a:t>
                      </a:r>
                      <a:r>
                        <a:rPr lang="en-US" altLang="ja-JP" sz="1050" b="0" i="0" u="none" strike="noStrike">
                          <a:solidFill>
                            <a:srgbClr val="000000"/>
                          </a:solidFill>
                          <a:effectLst/>
                          <a:latin typeface="Meiryo UI" panose="020B0604030504040204" pitchFamily="50" charset="-128"/>
                          <a:ea typeface="Meiryo UI" panose="020B0604030504040204" pitchFamily="50" charset="-128"/>
                        </a:rPr>
                        <a:t>Code for </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の協力のもとアイデアソンを開催</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[P33]</a:t>
                      </a:r>
                    </a:p>
                    <a:p>
                      <a:pPr algn="l"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再掲）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5983770"/>
                  </a:ext>
                </a:extLst>
              </a:tr>
              <a:tr h="181011">
                <a:tc gridSpan="5">
                  <a:txBody>
                    <a:bodyPr/>
                    <a:lstStyle/>
                    <a:p>
                      <a:pPr algn="l" rtl="0" fontAlgn="ctr"/>
                      <a:r>
                        <a:rPr lang="zh-TW" altLang="en-US" sz="1050" b="1" i="0" u="none" strike="noStrike" dirty="0">
                          <a:solidFill>
                            <a:srgbClr val="000000"/>
                          </a:solidFill>
                          <a:effectLst/>
                          <a:latin typeface="Meiryo UI" panose="020B0604030504040204" pitchFamily="50" charset="-128"/>
                          <a:ea typeface="Meiryo UI" panose="020B0604030504040204" pitchFamily="50" charset="-128"/>
                        </a:rPr>
                        <a:t>３．調査研究</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82444065"/>
                  </a:ext>
                </a:extLst>
              </a:tr>
              <a:tr h="530870">
                <a:tc rowSpan="3">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63" marR="5563" marT="55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市町村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調査</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①府内市町村実態調査</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①</a:t>
                      </a:r>
                      <a:r>
                        <a:rPr lang="en-US" altLang="ja-JP" sz="1050" b="0" i="0" u="none" strike="noStrike">
                          <a:solidFill>
                            <a:srgbClr val="000000"/>
                          </a:solidFill>
                          <a:effectLst/>
                          <a:latin typeface="Meiryo UI" panose="020B0604030504040204" pitchFamily="50" charset="-128"/>
                          <a:ea typeface="Meiryo UI" panose="020B0604030504040204" pitchFamily="50" charset="-128"/>
                        </a:rPr>
                        <a:t>ICT</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推進や公共交通サービスの取り組み状況について調査</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4</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sz="1050" b="0" i="0" u="none" strike="noStrike" dirty="0">
                          <a:solidFill>
                            <a:srgbClr val="000000"/>
                          </a:solidFill>
                          <a:effectLst/>
                          <a:latin typeface="Meiryo UI" panose="020B0604030504040204" pitchFamily="50" charset="-128"/>
                          <a:ea typeface="Meiryo UI" panose="020B0604030504040204" pitchFamily="50" charset="-128"/>
                        </a:rPr>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再掲）</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376686587"/>
                  </a:ext>
                </a:extLst>
              </a:tr>
              <a:tr h="570639">
                <a:tc vMerge="1">
                  <a:txBody>
                    <a:bodyPr/>
                    <a:lstStyle/>
                    <a:p>
                      <a:endParaRPr kumimoji="1" lang="ja-JP" altLang="en-US"/>
                    </a:p>
                  </a:txBody>
                  <a:tcPr/>
                </a:tc>
                <a:tc>
                  <a:txBody>
                    <a:bodyPr/>
                    <a:lstStyle/>
                    <a:p>
                      <a:pPr algn="l" rtl="0" fontAlgn="ctr"/>
                      <a:r>
                        <a:rPr lang="zh-CN" altLang="en-US" sz="1050" b="0" i="0" u="none" strike="noStrike" dirty="0" smtClean="0">
                          <a:solidFill>
                            <a:srgbClr val="000000"/>
                          </a:solidFill>
                          <a:effectLst/>
                          <a:latin typeface="Meiryo UI" panose="020B0604030504040204" pitchFamily="50" charset="-128"/>
                          <a:ea typeface="Meiryo UI" panose="020B0604030504040204" pitchFamily="50" charset="-128"/>
                        </a:rPr>
                        <a:t> 国内外</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事例調査</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②海外先進事例研究</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③国内事例調査</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②スマートシティの海外事例を扱うシンクタンクレポートなどの研究</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③国（国交省、経産省）や研究機関、先進自治体などの調査</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P2</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a:t>
                      </a:r>
                      <a:r>
                        <a:rPr lang="en-US" sz="1050" b="0" i="0" u="none" strike="noStrike" dirty="0">
                          <a:solidFill>
                            <a:srgbClr val="000000"/>
                          </a:solidFill>
                          <a:effectLst/>
                          <a:latin typeface="Meiryo UI" panose="020B0604030504040204" pitchFamily="50" charset="-128"/>
                          <a:ea typeface="Meiryo UI" panose="020B0604030504040204" pitchFamily="50" charset="-128"/>
                        </a:rPr>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29</a:t>
                      </a: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30</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905842871"/>
                  </a:ext>
                </a:extLst>
              </a:tr>
              <a:tr h="288988">
                <a:tc vMerge="1">
                  <a:txBody>
                    <a:bodyPr/>
                    <a:lstStyle/>
                    <a:p>
                      <a:endParaRPr kumimoji="1" lang="ja-JP" altLang="en-US"/>
                    </a:p>
                  </a:txBody>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国</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プロジェクト</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④国プロジェクトの調査</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④政府（各省庁）が打ち出す国プロジェクトの調査</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29</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1320782"/>
                  </a:ext>
                </a:extLst>
              </a:tr>
              <a:tr h="181011">
                <a:tc gridSpan="5">
                  <a:txBody>
                    <a:bodyPr/>
                    <a:lstStyle/>
                    <a:p>
                      <a:pPr algn="l" rtl="0" fontAlgn="ctr"/>
                      <a:r>
                        <a:rPr lang="zh-TW" altLang="en-US" sz="1050" b="1" i="0" u="none" strike="noStrike" dirty="0">
                          <a:solidFill>
                            <a:srgbClr val="000000"/>
                          </a:solidFill>
                          <a:effectLst/>
                          <a:latin typeface="Meiryo UI" panose="020B0604030504040204" pitchFamily="50" charset="-128"/>
                          <a:ea typeface="Meiryo UI" panose="020B0604030504040204" pitchFamily="50" charset="-128"/>
                        </a:rPr>
                        <a:t>４．情報発信</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98048061"/>
                  </a:ext>
                </a:extLst>
              </a:tr>
              <a:tr h="288988">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63" marR="5563" marT="55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戦略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会議の開催</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①スマートシティ戦略会議</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①３回のスマートシティ戦略会議を開催し、取組みを発信</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659400806"/>
                  </a:ext>
                </a:extLst>
              </a:tr>
              <a:tr h="671987">
                <a:tc>
                  <a:txBody>
                    <a:bodyPr/>
                    <a:lstStyle/>
                    <a:p>
                      <a:pPr algn="l" fontAlgn="t"/>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63" marR="5563" marT="55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内外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での</a:t>
                      </a:r>
                      <a:r>
                        <a:rPr lang="en-US" sz="1050" b="0" i="0" u="none" strike="noStrike" dirty="0">
                          <a:solidFill>
                            <a:srgbClr val="000000"/>
                          </a:solidFill>
                          <a:effectLst/>
                          <a:latin typeface="Meiryo UI" panose="020B0604030504040204" pitchFamily="50" charset="-128"/>
                          <a:ea typeface="Meiryo UI" panose="020B0604030504040204" pitchFamily="50" charset="-128"/>
                        </a:rPr>
                        <a:t>PR</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②知事・市長による情報発信</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③フォーラム等での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PR</a:t>
                      </a:r>
                      <a:br>
                        <a:rPr lang="en-US" altLang="ja-JP"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「スーパーシティ」構想アイデア</a:t>
                      </a: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①定例会見や民間主催の会議等で積極的に情報を発信</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②</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MaaS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社会実装推進フォーラムなどに積極参加し、講演等</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③内閣府の自治体アイデア公募へ</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日に応募</a:t>
                      </a:r>
                    </a:p>
                  </a:txBody>
                  <a:tcPr marL="66755"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a:t>
                      </a:r>
                      <a:r>
                        <a:rPr lang="en-US" sz="1050" b="0" i="0" u="none" strike="noStrike" dirty="0">
                          <a:solidFill>
                            <a:srgbClr val="000000"/>
                          </a:solidFill>
                          <a:effectLst/>
                          <a:latin typeface="Meiryo UI" panose="020B0604030504040204" pitchFamily="50" charset="-128"/>
                          <a:ea typeface="Meiryo UI" panose="020B0604030504040204" pitchFamily="50" charset="-128"/>
                        </a:rPr>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P3</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a:t>
                      </a:r>
                      <a:r>
                        <a:rPr lang="en-US" sz="1050" b="0" i="0" u="none" strike="noStrike" dirty="0">
                          <a:solidFill>
                            <a:srgbClr val="000000"/>
                          </a:solidFill>
                          <a:effectLst/>
                          <a:latin typeface="Meiryo UI" panose="020B0604030504040204" pitchFamily="50" charset="-128"/>
                          <a:ea typeface="Meiryo UI" panose="020B0604030504040204" pitchFamily="50" charset="-128"/>
                        </a:rPr>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P47(4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63" marR="5563" marT="55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412003"/>
                  </a:ext>
                </a:extLst>
              </a:tr>
            </a:tbl>
          </a:graphicData>
        </a:graphic>
      </p:graphicFrame>
    </p:spTree>
    <p:extLst>
      <p:ext uri="{BB962C8B-B14F-4D97-AF65-F5344CB8AC3E}">
        <p14:creationId xmlns:p14="http://schemas.microsoft.com/office/powerpoint/2010/main" val="3116941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8837" y="666205"/>
            <a:ext cx="8856000" cy="0"/>
          </a:xfrm>
          <a:prstGeom prst="line">
            <a:avLst/>
          </a:prstGeom>
        </p:spPr>
        <p:style>
          <a:lnRef idx="1">
            <a:schemeClr val="dk1"/>
          </a:lnRef>
          <a:fillRef idx="0">
            <a:schemeClr val="dk1"/>
          </a:fillRef>
          <a:effectRef idx="0">
            <a:schemeClr val="dk1"/>
          </a:effectRef>
          <a:fontRef idx="minor">
            <a:schemeClr val="tx1"/>
          </a:fontRef>
        </p:style>
      </p:cxnSp>
      <p:sp>
        <p:nvSpPr>
          <p:cNvPr id="5" name="テキスト ボックス 4"/>
          <p:cNvSpPr txBox="1"/>
          <p:nvPr/>
        </p:nvSpPr>
        <p:spPr>
          <a:xfrm>
            <a:off x="194963" y="174654"/>
            <a:ext cx="694453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■市町村の取組状況や意向に関する調査を実施　⇒　現状把握</a:t>
            </a:r>
          </a:p>
        </p:txBody>
      </p:sp>
      <p:sp>
        <p:nvSpPr>
          <p:cNvPr id="2" name="スライド番号プレースホルダー 1"/>
          <p:cNvSpPr>
            <a:spLocks noGrp="1"/>
          </p:cNvSpPr>
          <p:nvPr>
            <p:ph type="sldNum" sz="quarter" idx="12"/>
          </p:nvPr>
        </p:nvSpPr>
        <p:spPr>
          <a:xfrm>
            <a:off x="7036882" y="6435578"/>
            <a:ext cx="2057400" cy="365125"/>
          </a:xfrm>
        </p:spPr>
        <p:txBody>
          <a:bodyPr/>
          <a:lstStyle/>
          <a:p>
            <a:fld id="{739ADDA8-AAD5-4F77-921E-93E6F53FB8C4}" type="slidenum">
              <a:rPr kumimoji="1" lang="ja-JP" altLang="en-US" smtClean="0"/>
              <a:t>14</a:t>
            </a:fld>
            <a:endParaRPr kumimoji="1" lang="ja-JP" altLang="en-US" dirty="0"/>
          </a:p>
        </p:txBody>
      </p:sp>
      <p:sp>
        <p:nvSpPr>
          <p:cNvPr id="17" name="テキスト ボックス 16"/>
          <p:cNvSpPr txBox="1"/>
          <p:nvPr/>
        </p:nvSpPr>
        <p:spPr>
          <a:xfrm>
            <a:off x="221088" y="1716881"/>
            <a:ext cx="4377590" cy="4978286"/>
          </a:xfrm>
          <a:prstGeom prst="rect">
            <a:avLst/>
          </a:prstGeom>
          <a:noFill/>
          <a:ln>
            <a:solidFill>
              <a:schemeClr val="accent1"/>
            </a:solidFill>
          </a:ln>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■調査結果（概要）</a:t>
            </a:r>
            <a:endParaRPr kumimoji="1" lang="en-US" altLang="ja-JP" sz="1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600"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１）</a:t>
            </a:r>
            <a:r>
              <a:rPr lang="en-US" altLang="ja-JP" sz="1400" b="1" dirty="0" smtClean="0">
                <a:latin typeface="Meiryo UI" panose="020B0604030504040204" pitchFamily="50" charset="-128"/>
                <a:ea typeface="Meiryo UI" panose="020B0604030504040204" pitchFamily="50" charset="-128"/>
              </a:rPr>
              <a:t>ICT</a:t>
            </a:r>
            <a:r>
              <a:rPr lang="ja-JP" altLang="en-US" sz="1400" b="1" dirty="0" smtClean="0">
                <a:latin typeface="Meiryo UI" panose="020B0604030504040204" pitchFamily="50" charset="-128"/>
                <a:ea typeface="Meiryo UI" panose="020B0604030504040204" pitchFamily="50" charset="-128"/>
              </a:rPr>
              <a:t>を進めていくうえでの課題</a:t>
            </a:r>
            <a:endParaRPr lang="en-US" altLang="ja-JP" sz="14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課題</a:t>
            </a:r>
            <a:r>
              <a:rPr lang="ja-JP" altLang="en-US" sz="1200" dirty="0">
                <a:latin typeface="Meiryo UI" panose="020B0604030504040204" pitchFamily="50" charset="-128"/>
                <a:ea typeface="Meiryo UI" panose="020B0604030504040204" pitchFamily="50" charset="-128"/>
              </a:rPr>
              <a:t>として、財政的制約を挙げる団体が多く</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72</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、次いで人的不足、職員の</a:t>
            </a:r>
            <a:r>
              <a:rPr lang="en-US" altLang="ja-JP" sz="1200" dirty="0">
                <a:latin typeface="Meiryo UI" panose="020B0604030504040204" pitchFamily="50" charset="-128"/>
                <a:ea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rPr>
              <a:t>スキル不足を上げる自治体が目立った。</a:t>
            </a:r>
            <a:endParaRPr kumimoji="1" lang="en-US" altLang="ja-JP" sz="12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２</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自治体の提供するスマートフォンアプリ</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ほとんどの自治体でアプリは提供されており</a:t>
            </a:r>
            <a:r>
              <a:rPr lang="ja-JP" altLang="en-US" sz="1300" dirty="0" smtClean="0">
                <a:latin typeface="Meiryo UI" panose="020B0604030504040204" pitchFamily="50" charset="-128"/>
                <a:ea typeface="Meiryo UI" panose="020B0604030504040204" pitchFamily="50" charset="-128"/>
              </a:rPr>
              <a:t>、多分野</a:t>
            </a:r>
            <a:r>
              <a:rPr lang="ja-JP" altLang="en-US" sz="1300" dirty="0">
                <a:latin typeface="Meiryo UI" panose="020B0604030504040204" pitchFamily="50" charset="-128"/>
                <a:ea typeface="Meiryo UI" panose="020B0604030504040204" pitchFamily="50" charset="-128"/>
              </a:rPr>
              <a:t>のテーマを</a:t>
            </a:r>
            <a:r>
              <a:rPr lang="ja-JP" altLang="en-US" sz="1300" dirty="0" smtClean="0">
                <a:latin typeface="Meiryo UI" panose="020B0604030504040204" pitchFamily="50" charset="-128"/>
                <a:ea typeface="Meiryo UI" panose="020B0604030504040204" pitchFamily="50" charset="-128"/>
              </a:rPr>
              <a:t>一括ダウンロード</a:t>
            </a:r>
            <a:r>
              <a:rPr lang="ja-JP" altLang="en-US" sz="1300" dirty="0">
                <a:latin typeface="Meiryo UI" panose="020B0604030504040204" pitchFamily="50" charset="-128"/>
                <a:ea typeface="Meiryo UI" panose="020B0604030504040204" pitchFamily="50" charset="-128"/>
              </a:rPr>
              <a:t>できる統合型アプリの導入も進みつつある。</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ダウンロード数では、高槻市のごみアプリがトップ。ごみ分野のアプリ、統合型アプリ、また提供期間の長いアプリのダウンロード数が伸びる傾向がある。</a:t>
            </a:r>
          </a:p>
          <a:p>
            <a:endParaRPr kumimoji="1" lang="en-US" altLang="ja-JP" sz="105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３</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市町村の</a:t>
            </a:r>
            <a:r>
              <a:rPr lang="en-US" altLang="ja-JP" sz="1400" b="1" dirty="0">
                <a:latin typeface="Meiryo UI" panose="020B0604030504040204" pitchFamily="50" charset="-128"/>
                <a:ea typeface="Meiryo UI" panose="020B0604030504040204" pitchFamily="50" charset="-128"/>
              </a:rPr>
              <a:t>ICT</a:t>
            </a:r>
            <a:r>
              <a:rPr lang="ja-JP" altLang="en-US" sz="1400" b="1" dirty="0">
                <a:latin typeface="Meiryo UI" panose="020B0604030504040204" pitchFamily="50" charset="-128"/>
                <a:ea typeface="Meiryo UI" panose="020B0604030504040204" pitchFamily="50" charset="-128"/>
              </a:rPr>
              <a:t>対応の状況</a:t>
            </a:r>
            <a:endParaRPr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施設予約は約</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割の</a:t>
            </a:r>
            <a:r>
              <a:rPr lang="en-US" altLang="ja-JP" sz="1200" dirty="0">
                <a:latin typeface="Meiryo UI" panose="020B0604030504040204" pitchFamily="50" charset="-128"/>
                <a:ea typeface="Meiryo UI" panose="020B0604030504040204" pitchFamily="50" charset="-128"/>
              </a:rPr>
              <a:t>33</a:t>
            </a:r>
            <a:r>
              <a:rPr lang="ja-JP" altLang="en-US" sz="1200" dirty="0">
                <a:latin typeface="Meiryo UI" panose="020B0604030504040204" pitchFamily="50" charset="-128"/>
                <a:ea typeface="Meiryo UI" panose="020B0604030504040204" pitchFamily="50" charset="-128"/>
              </a:rPr>
              <a:t>団体で導入しているものの、電子申請はじめ、オープンデータ公開状況、携帯端末による地図情報提供などほとんどの自治体では対応できていない状況が明らかになった</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618228348"/>
              </p:ext>
            </p:extLst>
          </p:nvPr>
        </p:nvGraphicFramePr>
        <p:xfrm>
          <a:off x="330195" y="5143875"/>
          <a:ext cx="4227195" cy="1349598"/>
        </p:xfrm>
        <a:graphic>
          <a:graphicData uri="http://schemas.openxmlformats.org/drawingml/2006/table">
            <a:tbl>
              <a:tblPr firstRow="1" bandRow="1">
                <a:tableStyleId>{5940675A-B579-460E-94D1-54222C63F5DA}</a:tableStyleId>
              </a:tblPr>
              <a:tblGrid>
                <a:gridCol w="675045">
                  <a:extLst>
                    <a:ext uri="{9D8B030D-6E8A-4147-A177-3AD203B41FA5}">
                      <a16:colId xmlns:a16="http://schemas.microsoft.com/office/drawing/2014/main" val="20000"/>
                    </a:ext>
                  </a:extLst>
                </a:gridCol>
                <a:gridCol w="351535">
                  <a:extLst>
                    <a:ext uri="{9D8B030D-6E8A-4147-A177-3AD203B41FA5}">
                      <a16:colId xmlns:a16="http://schemas.microsoft.com/office/drawing/2014/main" val="20001"/>
                    </a:ext>
                  </a:extLst>
                </a:gridCol>
                <a:gridCol w="415055">
                  <a:extLst>
                    <a:ext uri="{9D8B030D-6E8A-4147-A177-3AD203B41FA5}">
                      <a16:colId xmlns:a16="http://schemas.microsoft.com/office/drawing/2014/main" val="20002"/>
                    </a:ext>
                  </a:extLst>
                </a:gridCol>
                <a:gridCol w="464260">
                  <a:extLst>
                    <a:ext uri="{9D8B030D-6E8A-4147-A177-3AD203B41FA5}">
                      <a16:colId xmlns:a16="http://schemas.microsoft.com/office/drawing/2014/main" val="20003"/>
                    </a:ext>
                  </a:extLst>
                </a:gridCol>
                <a:gridCol w="464260">
                  <a:extLst>
                    <a:ext uri="{9D8B030D-6E8A-4147-A177-3AD203B41FA5}">
                      <a16:colId xmlns:a16="http://schemas.microsoft.com/office/drawing/2014/main" val="20004"/>
                    </a:ext>
                  </a:extLst>
                </a:gridCol>
                <a:gridCol w="464260">
                  <a:extLst>
                    <a:ext uri="{9D8B030D-6E8A-4147-A177-3AD203B41FA5}">
                      <a16:colId xmlns:a16="http://schemas.microsoft.com/office/drawing/2014/main" val="20005"/>
                    </a:ext>
                  </a:extLst>
                </a:gridCol>
                <a:gridCol w="464260">
                  <a:extLst>
                    <a:ext uri="{9D8B030D-6E8A-4147-A177-3AD203B41FA5}">
                      <a16:colId xmlns:a16="http://schemas.microsoft.com/office/drawing/2014/main" val="20006"/>
                    </a:ext>
                  </a:extLst>
                </a:gridCol>
                <a:gridCol w="464260">
                  <a:extLst>
                    <a:ext uri="{9D8B030D-6E8A-4147-A177-3AD203B41FA5}">
                      <a16:colId xmlns:a16="http://schemas.microsoft.com/office/drawing/2014/main" val="20007"/>
                    </a:ext>
                  </a:extLst>
                </a:gridCol>
                <a:gridCol w="464260">
                  <a:extLst>
                    <a:ext uri="{9D8B030D-6E8A-4147-A177-3AD203B41FA5}">
                      <a16:colId xmlns:a16="http://schemas.microsoft.com/office/drawing/2014/main" val="20008"/>
                    </a:ext>
                  </a:extLst>
                </a:gridCol>
              </a:tblGrid>
              <a:tr h="763861">
                <a:tc>
                  <a:txBody>
                    <a:bodyPr/>
                    <a:lstStyle/>
                    <a:p>
                      <a:pPr algn="ctr"/>
                      <a:endParaRPr kumimoji="1" lang="ja-JP" altLang="en-US" sz="2000" b="1" dirty="0">
                        <a:latin typeface="Meiryo UI" panose="020B0604030504040204" pitchFamily="50" charset="-128"/>
                        <a:ea typeface="Meiryo UI" panose="020B0604030504040204" pitchFamily="50" charset="-128"/>
                      </a:endParaRPr>
                    </a:p>
                  </a:txBody>
                  <a:tcPr anchor="ctr" anchorCtr="1">
                    <a:solidFill>
                      <a:schemeClr val="accent1">
                        <a:lumMod val="20000"/>
                        <a:lumOff val="8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電子申請</a:t>
                      </a: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施設予約</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地図対応</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見守り</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破損通報</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多言語対応（窓口）</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00" b="1" kern="1200" dirty="0">
                          <a:latin typeface="Meiryo UI" panose="020B0604030504040204" pitchFamily="50" charset="-128"/>
                          <a:ea typeface="Meiryo UI" panose="020B0604030504040204" pitchFamily="50" charset="-128"/>
                        </a:rPr>
                        <a:t>オープンデータ</a:t>
                      </a:r>
                      <a:endParaRPr kumimoji="1" lang="ja-JP" altLang="en-US" sz="100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シビックテック</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extLst>
                  <a:ext uri="{0D108BD9-81ED-4DB2-BD59-A6C34878D82A}">
                    <a16:rowId xmlns:a16="http://schemas.microsoft.com/office/drawing/2014/main" val="10000"/>
                  </a:ext>
                </a:extLst>
              </a:tr>
              <a:tr h="311417">
                <a:tc>
                  <a:txBody>
                    <a:bodyPr/>
                    <a:lstStyle/>
                    <a:p>
                      <a:r>
                        <a:rPr kumimoji="1" lang="ja-JP" altLang="en-US" sz="1200" b="1" dirty="0">
                          <a:latin typeface="Meiryo UI" panose="020B0604030504040204" pitchFamily="50" charset="-128"/>
                          <a:ea typeface="Meiryo UI" panose="020B0604030504040204" pitchFamily="50" charset="-128"/>
                        </a:rPr>
                        <a:t>対応済</a:t>
                      </a: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２</a:t>
                      </a:r>
                      <a:endParaRPr kumimoji="1" lang="en-US" altLang="ja-JP" sz="1200" b="1" dirty="0">
                        <a:latin typeface="Meiryo UI" panose="020B0604030504040204" pitchFamily="50" charset="-128"/>
                        <a:ea typeface="Meiryo UI" panose="020B0604030504040204" pitchFamily="50" charset="-128"/>
                      </a:endParaRPr>
                    </a:p>
                  </a:txBody>
                  <a:tcPr anchor="ctr" anchorCtr="1">
                    <a:solidFill>
                      <a:schemeClr val="accent1">
                        <a:lumMod val="60000"/>
                        <a:lumOff val="4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33</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２</a:t>
                      </a: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９</a:t>
                      </a: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８</a:t>
                      </a:r>
                    </a:p>
                  </a:txBody>
                  <a:tcPr anchor="ctr" anchorCtr="1">
                    <a:solidFill>
                      <a:schemeClr val="accent1">
                        <a:lumMod val="60000"/>
                        <a:lumOff val="4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14</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1">
                        <a:lumMod val="60000"/>
                        <a:lumOff val="4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15</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６</a:t>
                      </a:r>
                    </a:p>
                  </a:txBody>
                  <a:tcPr anchor="ctr" anchorCtr="1">
                    <a:solidFill>
                      <a:schemeClr val="accent1">
                        <a:lumMod val="60000"/>
                        <a:lumOff val="40000"/>
                      </a:schemeClr>
                    </a:solidFill>
                  </a:tcPr>
                </a:tc>
                <a:extLst>
                  <a:ext uri="{0D108BD9-81ED-4DB2-BD59-A6C34878D82A}">
                    <a16:rowId xmlns:a16="http://schemas.microsoft.com/office/drawing/2014/main" val="10001"/>
                  </a:ext>
                </a:extLst>
              </a:tr>
              <a:tr h="235131">
                <a:tc>
                  <a:txBody>
                    <a:bodyPr/>
                    <a:lstStyle/>
                    <a:p>
                      <a:r>
                        <a:rPr kumimoji="1" lang="ja-JP" altLang="en-US" sz="1200" b="1" dirty="0">
                          <a:latin typeface="Meiryo UI" panose="020B0604030504040204" pitchFamily="50" charset="-128"/>
                          <a:ea typeface="Meiryo UI" panose="020B0604030504040204" pitchFamily="50" charset="-128"/>
                        </a:rPr>
                        <a:t>検討中</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３</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０</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１</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１</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５</a:t>
                      </a:r>
                    </a:p>
                  </a:txBody>
                  <a:tcPr anchor="ctr" anchorCtr="1"/>
                </a:tc>
                <a:tc>
                  <a:txBody>
                    <a:bodyPr/>
                    <a:lstStyle/>
                    <a:p>
                      <a:pPr algn="ctr"/>
                      <a:r>
                        <a:rPr kumimoji="1" lang="en-US" altLang="ja-JP" sz="1200" dirty="0">
                          <a:latin typeface="Meiryo UI" panose="020B0604030504040204" pitchFamily="50" charset="-128"/>
                          <a:ea typeface="Meiryo UI" panose="020B0604030504040204" pitchFamily="50" charset="-128"/>
                        </a:rPr>
                        <a:t>0</a:t>
                      </a:r>
                      <a:endParaRPr kumimoji="1" lang="ja-JP" altLang="en-US" sz="1200" dirty="0">
                        <a:latin typeface="Meiryo UI" panose="020B0604030504040204" pitchFamily="50" charset="-128"/>
                        <a:ea typeface="Meiryo UI" panose="020B0604030504040204" pitchFamily="50" charset="-128"/>
                      </a:endParaRP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５</a:t>
                      </a:r>
                    </a:p>
                  </a:txBody>
                  <a:tcPr anchor="ctr" anchorCtr="1"/>
                </a:tc>
                <a:tc>
                  <a:txBody>
                    <a:bodyPr/>
                    <a:lstStyle/>
                    <a:p>
                      <a:pPr algn="ctr"/>
                      <a:r>
                        <a:rPr kumimoji="1" lang="en-US" altLang="ja-JP" sz="1200" dirty="0">
                          <a:latin typeface="Meiryo UI" panose="020B0604030504040204" pitchFamily="50" charset="-128"/>
                          <a:ea typeface="Meiryo UI" panose="020B0604030504040204" pitchFamily="50" charset="-128"/>
                        </a:rPr>
                        <a:t>0</a:t>
                      </a:r>
                      <a:endParaRPr kumimoji="1" lang="ja-JP" altLang="en-US" sz="1200" dirty="0">
                        <a:latin typeface="Meiryo UI" panose="020B0604030504040204" pitchFamily="50" charset="-128"/>
                        <a:ea typeface="Meiryo UI" panose="020B0604030504040204" pitchFamily="50" charset="-128"/>
                      </a:endParaRPr>
                    </a:p>
                  </a:txBody>
                  <a:tcPr anchor="ctr" anchorCtr="1"/>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241732" y="841806"/>
            <a:ext cx="4336302" cy="33855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１）市町村における</a:t>
            </a:r>
            <a:r>
              <a:rPr kumimoji="1" lang="en-US" altLang="ja-JP" sz="1600" b="1" dirty="0">
                <a:latin typeface="Meiryo UI" panose="020B0604030504040204" pitchFamily="50" charset="-128"/>
                <a:ea typeface="Meiryo UI" panose="020B0604030504040204" pitchFamily="50" charset="-128"/>
              </a:rPr>
              <a:t>ICT</a:t>
            </a:r>
            <a:r>
              <a:rPr kumimoji="1" lang="ja-JP" altLang="en-US" sz="1600" b="1" dirty="0">
                <a:latin typeface="Meiryo UI" panose="020B0604030504040204" pitchFamily="50" charset="-128"/>
                <a:ea typeface="Meiryo UI" panose="020B0604030504040204" pitchFamily="50" charset="-128"/>
              </a:rPr>
              <a:t>状況調査</a:t>
            </a:r>
            <a:endParaRPr kumimoji="1" lang="ja-JP" altLang="en-US" sz="1600" dirty="0"/>
          </a:p>
        </p:txBody>
      </p:sp>
      <p:sp>
        <p:nvSpPr>
          <p:cNvPr id="7" name="正方形/長方形 6"/>
          <p:cNvSpPr/>
          <p:nvPr/>
        </p:nvSpPr>
        <p:spPr>
          <a:xfrm>
            <a:off x="221088" y="1207615"/>
            <a:ext cx="4377590"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調査対象：府内</a:t>
            </a:r>
            <a:r>
              <a:rPr lang="en-US" altLang="ja-JP" sz="1200" b="1" dirty="0">
                <a:latin typeface="Meiryo UI" panose="020B0604030504040204" pitchFamily="50" charset="-128"/>
                <a:ea typeface="Meiryo UI" panose="020B0604030504040204" pitchFamily="50" charset="-128"/>
              </a:rPr>
              <a:t>43</a:t>
            </a:r>
            <a:r>
              <a:rPr lang="ja-JP" altLang="en-US" sz="1200" b="1" dirty="0">
                <a:latin typeface="Meiryo UI" panose="020B0604030504040204" pitchFamily="50" charset="-128"/>
                <a:ea typeface="Meiryo UI" panose="020B0604030504040204" pitchFamily="50" charset="-128"/>
              </a:rPr>
              <a:t>全市町村（回収率</a:t>
            </a:r>
            <a:r>
              <a:rPr lang="en-US" altLang="ja-JP" sz="1200" b="1" dirty="0">
                <a:latin typeface="Meiryo UI" panose="020B0604030504040204" pitchFamily="50" charset="-128"/>
                <a:ea typeface="Meiryo UI" panose="020B0604030504040204" pitchFamily="50" charset="-128"/>
              </a:rPr>
              <a:t>100%</a:t>
            </a:r>
            <a:r>
              <a:rPr lang="ja-JP" altLang="en-US" sz="1200" b="1" dirty="0">
                <a:latin typeface="Meiryo UI" panose="020B0604030504040204" pitchFamily="50" charset="-128"/>
                <a:ea typeface="Meiryo UI" panose="020B0604030504040204" pitchFamily="50" charset="-128"/>
              </a:rPr>
              <a:t>）</a:t>
            </a:r>
            <a:endParaRPr lang="en-US" altLang="zh-TW" sz="1200" b="1"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調査期間：</a:t>
            </a:r>
            <a:r>
              <a:rPr lang="en-US" altLang="zh-TW" sz="1200" b="1" dirty="0">
                <a:latin typeface="Meiryo UI" panose="020B0604030504040204" pitchFamily="50" charset="-128"/>
                <a:ea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rPr>
              <a:t>年</a:t>
            </a:r>
            <a:r>
              <a:rPr lang="en-US" altLang="zh-TW"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月</a:t>
            </a:r>
            <a:r>
              <a:rPr lang="en-US" altLang="zh-TW"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日</a:t>
            </a:r>
            <a:r>
              <a:rPr lang="zh-TW" altLang="en-US" sz="1200" b="1" dirty="0">
                <a:latin typeface="Meiryo UI" panose="020B0604030504040204" pitchFamily="50" charset="-128"/>
                <a:ea typeface="Meiryo UI" panose="020B0604030504040204" pitchFamily="50" charset="-128"/>
              </a:rPr>
              <a:t>～</a:t>
            </a:r>
            <a:r>
              <a:rPr lang="en-US" altLang="zh-TW"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月</a:t>
            </a:r>
            <a:r>
              <a:rPr lang="en-US" altLang="zh-TW" sz="1200" b="1" dirty="0">
                <a:latin typeface="Meiryo UI" panose="020B0604030504040204" pitchFamily="50" charset="-128"/>
                <a:ea typeface="Meiryo UI" panose="020B0604030504040204" pitchFamily="50" charset="-128"/>
              </a:rPr>
              <a:t>30</a:t>
            </a:r>
            <a:r>
              <a:rPr lang="ja-JP" altLang="en-US" sz="1200" b="1" dirty="0">
                <a:latin typeface="Meiryo UI" panose="020B0604030504040204" pitchFamily="50" charset="-128"/>
                <a:ea typeface="Meiryo UI" panose="020B0604030504040204" pitchFamily="50" charset="-128"/>
              </a:rPr>
              <a:t>日</a:t>
            </a:r>
            <a:endParaRPr lang="zh-TW" altLang="en-US" sz="12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720807" y="838283"/>
            <a:ext cx="4336302" cy="33855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２）公共交通サービスの運行状況等調査</a:t>
            </a:r>
            <a:endParaRPr kumimoji="1" lang="ja-JP" altLang="en-US" sz="1600" dirty="0"/>
          </a:p>
        </p:txBody>
      </p:sp>
      <p:sp>
        <p:nvSpPr>
          <p:cNvPr id="11" name="正方形/長方形 10"/>
          <p:cNvSpPr/>
          <p:nvPr/>
        </p:nvSpPr>
        <p:spPr>
          <a:xfrm>
            <a:off x="4676233" y="1207614"/>
            <a:ext cx="4377590"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調査対象：大阪市を除く府内</a:t>
            </a:r>
            <a:r>
              <a:rPr lang="en-US" altLang="ja-JP" sz="1200" b="1" dirty="0">
                <a:latin typeface="Meiryo UI" panose="020B0604030504040204" pitchFamily="50" charset="-128"/>
                <a:ea typeface="Meiryo UI" panose="020B0604030504040204" pitchFamily="50" charset="-128"/>
              </a:rPr>
              <a:t>42</a:t>
            </a:r>
            <a:r>
              <a:rPr lang="ja-JP" altLang="en-US" sz="1200" b="1" dirty="0">
                <a:latin typeface="Meiryo UI" panose="020B0604030504040204" pitchFamily="50" charset="-128"/>
                <a:ea typeface="Meiryo UI" panose="020B0604030504040204" pitchFamily="50" charset="-128"/>
              </a:rPr>
              <a:t>市町村（回収率</a:t>
            </a:r>
            <a:r>
              <a:rPr lang="en-US" altLang="ja-JP" sz="1200" b="1" dirty="0">
                <a:latin typeface="Meiryo UI" panose="020B0604030504040204" pitchFamily="50" charset="-128"/>
                <a:ea typeface="Meiryo UI" panose="020B0604030504040204" pitchFamily="50" charset="-128"/>
              </a:rPr>
              <a:t>100%</a:t>
            </a:r>
            <a:r>
              <a:rPr lang="ja-JP" altLang="en-US" sz="1200" b="1" dirty="0">
                <a:latin typeface="Meiryo UI" panose="020B0604030504040204" pitchFamily="50" charset="-128"/>
                <a:ea typeface="Meiryo UI" panose="020B0604030504040204" pitchFamily="50" charset="-128"/>
              </a:rPr>
              <a:t>）</a:t>
            </a:r>
            <a:endParaRPr lang="en-US" altLang="zh-TW" sz="1200" b="1"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調査期間：</a:t>
            </a:r>
            <a:r>
              <a:rPr lang="en-US" altLang="ja-JP" sz="1200" b="1" dirty="0">
                <a:latin typeface="Meiryo UI" panose="020B0604030504040204" pitchFamily="50" charset="-128"/>
                <a:ea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rPr>
              <a:t>17</a:t>
            </a:r>
            <a:r>
              <a:rPr lang="ja-JP" altLang="en-US" sz="1200" b="1" dirty="0">
                <a:latin typeface="Meiryo UI" panose="020B0604030504040204" pitchFamily="50" charset="-128"/>
                <a:ea typeface="Meiryo UI" panose="020B0604030504040204" pitchFamily="50" charset="-128"/>
              </a:rPr>
              <a:t>日～</a:t>
            </a:r>
            <a:r>
              <a:rPr lang="en-US" altLang="ja-JP" sz="1200" b="1" dirty="0">
                <a:latin typeface="Meiryo UI" panose="020B0604030504040204" pitchFamily="50" charset="-128"/>
                <a:ea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rPr>
              <a:t>25</a:t>
            </a:r>
            <a:r>
              <a:rPr lang="ja-JP" altLang="en-US" sz="1200" b="1" dirty="0">
                <a:latin typeface="Meiryo UI" panose="020B0604030504040204" pitchFamily="50" charset="-128"/>
                <a:ea typeface="Meiryo UI" panose="020B0604030504040204" pitchFamily="50" charset="-128"/>
              </a:rPr>
              <a:t>日</a:t>
            </a:r>
            <a:endParaRPr lang="zh-TW" altLang="en-US" sz="12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770943" y="1716881"/>
            <a:ext cx="4286181" cy="5078313"/>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■調査結果（概要）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r>
              <a:rPr kumimoji="1" lang="ja-JP" altLang="en-US" sz="1400" b="1" dirty="0">
                <a:solidFill>
                  <a:prstClr val="black"/>
                </a:solidFill>
                <a:latin typeface="Meiryo UI" panose="020B0604030504040204" pitchFamily="50" charset="-128"/>
                <a:ea typeface="Meiryo UI" panose="020B0604030504040204" pitchFamily="50" charset="-128"/>
              </a:rPr>
              <a:t>１）コミュニティバスの運行</a:t>
            </a:r>
            <a:r>
              <a:rPr lang="ja-JP" altLang="en-US" sz="1400" b="1" dirty="0">
                <a:solidFill>
                  <a:prstClr val="black"/>
                </a:solidFill>
                <a:latin typeface="Meiryo UI" panose="020B0604030504040204" pitchFamily="50" charset="-128"/>
                <a:ea typeface="Meiryo UI" panose="020B0604030504040204" pitchFamily="50" charset="-128"/>
              </a:rPr>
              <a:t>について</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Meiryo UI" panose="020B0604030504040204" pitchFamily="50" charset="-128"/>
                <a:ea typeface="Meiryo UI" panose="020B0604030504040204" pitchFamily="50" charset="-128"/>
              </a:rPr>
              <a:t>約</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半数（</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26</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団体）の市町村でコミュニティバスを</a:t>
            </a:r>
            <a:r>
              <a:rPr lang="ja-JP" altLang="en-US" sz="1200" dirty="0">
                <a:solidFill>
                  <a:prstClr val="black"/>
                </a:solidFill>
                <a:latin typeface="Meiryo UI" panose="020B0604030504040204" pitchFamily="50" charset="-128"/>
                <a:ea typeface="Meiryo UI" panose="020B0604030504040204" pitchFamily="50" charset="-128"/>
              </a:rPr>
              <a:t>運行</a:t>
            </a:r>
            <a:endParaRPr lang="en-US" altLang="ja-JP" sz="1200" dirty="0">
              <a:solidFill>
                <a:prstClr val="black"/>
              </a:solidFill>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Meiryo UI" panose="020B0604030504040204" pitchFamily="50" charset="-128"/>
                <a:ea typeface="Meiryo UI" panose="020B0604030504040204" pitchFamily="50" charset="-128"/>
              </a:rPr>
              <a:t>利用者の減少などで効率的運営が出来ていない市町村が多い</a:t>
            </a:r>
            <a:endParaRPr lang="en-US" altLang="ja-JP" sz="1200" dirty="0">
              <a:solidFill>
                <a:prstClr val="black"/>
              </a:solidFill>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Meiryo UI" panose="020B0604030504040204" pitchFamily="50" charset="-128"/>
                <a:ea typeface="Meiryo UI" panose="020B0604030504040204" pitchFamily="50" charset="-128"/>
              </a:rPr>
              <a:t>オンデマンド交通への転換を検討している市町村も存在。</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r>
              <a:rPr kumimoji="1" lang="ja-JP" altLang="en-US" sz="1400" b="1" dirty="0">
                <a:solidFill>
                  <a:prstClr val="black"/>
                </a:solidFill>
                <a:latin typeface="Meiryo UI" panose="020B0604030504040204" pitchFamily="50" charset="-128"/>
                <a:ea typeface="Meiryo UI" panose="020B0604030504040204" pitchFamily="50" charset="-128"/>
              </a:rPr>
              <a:t>２）</a:t>
            </a:r>
            <a:r>
              <a:rPr lang="ja-JP" altLang="en-US" sz="1400" b="1" dirty="0">
                <a:solidFill>
                  <a:prstClr val="black"/>
                </a:solidFill>
                <a:latin typeface="Meiryo UI" panose="020B0604030504040204" pitchFamily="50" charset="-128"/>
                <a:ea typeface="Meiryo UI" panose="020B0604030504040204" pitchFamily="50" charset="-128"/>
              </a:rPr>
              <a:t>オンデマンド型交通の運行について</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ja-JP" sz="1200" dirty="0" smtClean="0">
                <a:solidFill>
                  <a:prstClr val="black"/>
                </a:solidFill>
                <a:latin typeface="Meiryo UI" panose="020B0604030504040204" pitchFamily="50" charset="-128"/>
                <a:ea typeface="Meiryo UI" panose="020B0604030504040204" pitchFamily="50" charset="-128"/>
              </a:rPr>
              <a:t>  4</a:t>
            </a:r>
            <a:r>
              <a:rPr lang="ja-JP" altLang="en-US" sz="1200" dirty="0">
                <a:solidFill>
                  <a:prstClr val="black"/>
                </a:solidFill>
                <a:latin typeface="Meiryo UI" panose="020B0604030504040204" pitchFamily="50" charset="-128"/>
                <a:ea typeface="Meiryo UI" panose="020B0604030504040204" pitchFamily="50" charset="-128"/>
              </a:rPr>
              <a:t>団体においてデマンド交通（タクシー）を導入</a:t>
            </a:r>
            <a:endParaRPr lang="en-US" altLang="ja-JP" sz="1200" dirty="0">
              <a:solidFill>
                <a:prstClr val="black"/>
              </a:solidFill>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smtClean="0">
                <a:solidFill>
                  <a:prstClr val="black"/>
                </a:solidFill>
                <a:latin typeface="Meiryo UI" panose="020B0604030504040204" pitchFamily="50" charset="-128"/>
                <a:ea typeface="Meiryo UI" panose="020B0604030504040204" pitchFamily="50" charset="-128"/>
              </a:rPr>
              <a:t>  ただし</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AI</a:t>
            </a:r>
            <a:r>
              <a:rPr lang="ja-JP" altLang="en-US" sz="1200" dirty="0">
                <a:solidFill>
                  <a:prstClr val="black"/>
                </a:solidFill>
                <a:latin typeface="Meiryo UI" panose="020B0604030504040204" pitchFamily="50" charset="-128"/>
                <a:ea typeface="Meiryo UI" panose="020B0604030504040204" pitchFamily="50" charset="-128"/>
              </a:rPr>
              <a:t>などの</a:t>
            </a:r>
            <a:r>
              <a:rPr lang="en-US" altLang="ja-JP" sz="1200" dirty="0">
                <a:solidFill>
                  <a:prstClr val="black"/>
                </a:solidFill>
                <a:latin typeface="Meiryo UI" panose="020B0604030504040204" pitchFamily="50" charset="-128"/>
                <a:ea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rPr>
              <a:t>技術を使っている例はない</a:t>
            </a:r>
            <a:endParaRPr lang="en-US" altLang="ja-JP" sz="1200" dirty="0">
              <a:solidFill>
                <a:prstClr val="black"/>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600" dirty="0">
              <a:solidFill>
                <a:prstClr val="black"/>
              </a:solidFill>
              <a:latin typeface="Meiryo UI" panose="020B0604030504040204" pitchFamily="50" charset="-128"/>
              <a:ea typeface="Meiryo UI" panose="020B0604030504040204" pitchFamily="50" charset="-128"/>
            </a:endParaRPr>
          </a:p>
          <a:p>
            <a:pPr lvl="0">
              <a:defRPr/>
            </a:pPr>
            <a:r>
              <a:rPr lang="ja-JP" altLang="en-US" sz="1400" b="1" dirty="0">
                <a:solidFill>
                  <a:prstClr val="black"/>
                </a:solidFill>
                <a:latin typeface="Meiryo UI" panose="020B0604030504040204" pitchFamily="50" charset="-128"/>
                <a:ea typeface="Meiryo UI" panose="020B0604030504040204" pitchFamily="50" charset="-128"/>
              </a:rPr>
              <a:t>３）路線バスの対する補助金について</a:t>
            </a:r>
            <a:endParaRPr lang="en-US" altLang="ja-JP" sz="1400" b="1" dirty="0">
              <a:solidFill>
                <a:prstClr val="black"/>
              </a:solidFill>
              <a:latin typeface="Meiryo UI" panose="020B0604030504040204" pitchFamily="50" charset="-128"/>
              <a:ea typeface="Meiryo UI" panose="020B0604030504040204" pitchFamily="50" charset="-128"/>
            </a:endParaRPr>
          </a:p>
          <a:p>
            <a:pPr marL="171450" lvl="0" indent="-171450">
              <a:buFont typeface="Wingdings" panose="05000000000000000000" pitchFamily="2" charset="2"/>
              <a:buChar char="Ø"/>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いくつ</a:t>
            </a:r>
            <a:r>
              <a:rPr lang="ja-JP" altLang="en-US" sz="1200" dirty="0">
                <a:solidFill>
                  <a:prstClr val="black"/>
                </a:solidFill>
                <a:latin typeface="Meiryo UI" panose="020B0604030504040204" pitchFamily="50" charset="-128"/>
                <a:ea typeface="Meiryo UI" panose="020B0604030504040204" pitchFamily="50" charset="-128"/>
              </a:rPr>
              <a:t>かの市町村では路線バスに対して補助金を投入しており、　</a:t>
            </a:r>
            <a:endParaRPr lang="en-US" altLang="ja-JP" sz="1200" dirty="0">
              <a:solidFill>
                <a:prstClr val="black"/>
              </a:solidFill>
              <a:latin typeface="Meiryo UI" panose="020B0604030504040204" pitchFamily="50" charset="-128"/>
              <a:ea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補助</a:t>
            </a:r>
            <a:r>
              <a:rPr lang="ja-JP" altLang="en-US" sz="1200" dirty="0">
                <a:solidFill>
                  <a:prstClr val="black"/>
                </a:solidFill>
                <a:latin typeface="Meiryo UI" panose="020B0604030504040204" pitchFamily="50" charset="-128"/>
                <a:ea typeface="Meiryo UI" panose="020B0604030504040204" pitchFamily="50" charset="-128"/>
              </a:rPr>
              <a:t>の条件も多種多様。</a:t>
            </a:r>
            <a:endParaRPr lang="en-US" altLang="ja-JP" sz="1200" dirty="0">
              <a:solidFill>
                <a:prstClr val="black"/>
              </a:solidFill>
              <a:latin typeface="Meiryo UI" panose="020B0604030504040204" pitchFamily="50" charset="-128"/>
              <a:ea typeface="Meiryo UI" panose="020B0604030504040204" pitchFamily="50" charset="-128"/>
            </a:endParaRPr>
          </a:p>
          <a:p>
            <a:pPr lvl="0">
              <a:defRPr/>
            </a:pPr>
            <a:endParaRPr lang="en-US" altLang="ja-JP" sz="600" dirty="0">
              <a:solidFill>
                <a:prstClr val="black"/>
              </a:solidFill>
              <a:latin typeface="Meiryo UI" panose="020B0604030504040204" pitchFamily="50" charset="-128"/>
              <a:ea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rPr>
              <a:t>４）公共交通全般について</a:t>
            </a:r>
            <a:endParaRPr lang="en-US" altLang="ja-JP" sz="1400" b="1" dirty="0">
              <a:solidFill>
                <a:prstClr val="black"/>
              </a:solidFill>
              <a:latin typeface="Meiryo UI" panose="020B0604030504040204" pitchFamily="50" charset="-128"/>
              <a:ea typeface="Meiryo UI" panose="020B0604030504040204" pitchFamily="50" charset="-128"/>
            </a:endParaRPr>
          </a:p>
          <a:p>
            <a:pPr marL="171450" lvl="0" indent="-171450">
              <a:buFont typeface="Wingdings" panose="05000000000000000000" pitchFamily="2" charset="2"/>
              <a:buChar char="Ø"/>
              <a:defRPr/>
            </a:pPr>
            <a:r>
              <a:rPr lang="ja-JP" altLang="en-US" sz="1200" dirty="0" smtClean="0">
                <a:solidFill>
                  <a:prstClr val="black"/>
                </a:solidFill>
                <a:latin typeface="Meiryo UI" panose="020B0604030504040204" pitchFamily="50" charset="-128"/>
                <a:ea typeface="Meiryo UI" panose="020B0604030504040204" pitchFamily="50" charset="-128"/>
              </a:rPr>
              <a:t>  高齢化</a:t>
            </a:r>
            <a:r>
              <a:rPr lang="ja-JP" altLang="en-US" sz="1200" dirty="0">
                <a:solidFill>
                  <a:prstClr val="black"/>
                </a:solidFill>
                <a:latin typeface="Meiryo UI" panose="020B0604030504040204" pitchFamily="50" charset="-128"/>
                <a:ea typeface="Meiryo UI" panose="020B0604030504040204" pitchFamily="50" charset="-128"/>
              </a:rPr>
              <a:t>などは主たる課題であり、ラストワンマイル問題の解消など</a:t>
            </a:r>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
            </a:r>
            <a:br>
              <a:rPr lang="en-US" altLang="ja-JP" sz="1200" dirty="0" smtClean="0">
                <a:solidFill>
                  <a:prstClr val="black"/>
                </a:solidFill>
                <a:latin typeface="Meiryo UI" panose="020B0604030504040204" pitchFamily="50" charset="-128"/>
                <a:ea typeface="Meiryo UI" panose="020B0604030504040204" pitchFamily="50" charset="-128"/>
              </a:rPr>
            </a:br>
            <a:r>
              <a:rPr lang="ja-JP" altLang="en-US" sz="1200" dirty="0" smtClean="0">
                <a:solidFill>
                  <a:prstClr val="black"/>
                </a:solidFill>
                <a:latin typeface="Meiryo UI" panose="020B0604030504040204" pitchFamily="50" charset="-128"/>
                <a:ea typeface="Meiryo UI" panose="020B0604030504040204" pitchFamily="50" charset="-128"/>
              </a:rPr>
              <a:t>  今後</a:t>
            </a:r>
            <a:r>
              <a:rPr lang="ja-JP" altLang="en-US" sz="1200" dirty="0">
                <a:solidFill>
                  <a:prstClr val="black"/>
                </a:solidFill>
                <a:latin typeface="Meiryo UI" panose="020B0604030504040204" pitchFamily="50" charset="-128"/>
                <a:ea typeface="Meiryo UI" panose="020B0604030504040204" pitchFamily="50" charset="-128"/>
              </a:rPr>
              <a:t>の公共交通が取り組むべき課題</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buFont typeface="Wingdings" panose="05000000000000000000" pitchFamily="2" charset="2"/>
              <a:buChar char="Ø"/>
              <a:defRPr/>
            </a:pPr>
            <a:r>
              <a:rPr lang="ja-JP" altLang="en-US" sz="1200" dirty="0" smtClean="0">
                <a:solidFill>
                  <a:prstClr val="black"/>
                </a:solidFill>
                <a:latin typeface="Meiryo UI" panose="020B0604030504040204" pitchFamily="50" charset="-128"/>
                <a:ea typeface="Meiryo UI" panose="020B0604030504040204" pitchFamily="50" charset="-128"/>
              </a:rPr>
              <a:t>  路線</a:t>
            </a:r>
            <a:r>
              <a:rPr lang="ja-JP" altLang="en-US" sz="1200" dirty="0">
                <a:solidFill>
                  <a:prstClr val="black"/>
                </a:solidFill>
                <a:latin typeface="Meiryo UI" panose="020B0604030504040204" pitchFamily="50" charset="-128"/>
                <a:ea typeface="Meiryo UI" panose="020B0604030504040204" pitchFamily="50" charset="-128"/>
              </a:rPr>
              <a:t>バスの運転手不足問題も多くあり、自動運転や</a:t>
            </a:r>
            <a:r>
              <a:rPr lang="en-US" altLang="ja-JP" sz="1200" dirty="0">
                <a:solidFill>
                  <a:prstClr val="black"/>
                </a:solidFill>
                <a:latin typeface="Meiryo UI" panose="020B0604030504040204" pitchFamily="50" charset="-128"/>
                <a:ea typeface="Meiryo UI" panose="020B0604030504040204" pitchFamily="50" charset="-128"/>
              </a:rPr>
              <a:t>AI</a:t>
            </a:r>
            <a:r>
              <a:rPr lang="ja-JP" altLang="en-US" sz="1200" dirty="0" smtClean="0">
                <a:solidFill>
                  <a:prstClr val="black"/>
                </a:solidFill>
                <a:latin typeface="Meiryo UI" panose="020B0604030504040204" pitchFamily="50" charset="-128"/>
                <a:ea typeface="Meiryo UI" panose="020B0604030504040204" pitchFamily="50" charset="-128"/>
              </a:rPr>
              <a:t>システム</a:t>
            </a:r>
            <a:r>
              <a:rPr lang="en-US" altLang="ja-JP" sz="1200" dirty="0" smtClean="0">
                <a:solidFill>
                  <a:prstClr val="black"/>
                </a:solidFill>
                <a:latin typeface="Meiryo UI" panose="020B0604030504040204" pitchFamily="50" charset="-128"/>
                <a:ea typeface="Meiryo UI" panose="020B0604030504040204" pitchFamily="50" charset="-128"/>
              </a:rPr>
              <a:t/>
            </a:r>
            <a:br>
              <a:rPr lang="en-US" altLang="ja-JP" sz="1200" dirty="0" smtClean="0">
                <a:solidFill>
                  <a:prstClr val="black"/>
                </a:solidFill>
                <a:latin typeface="Meiryo UI" panose="020B0604030504040204" pitchFamily="50" charset="-128"/>
                <a:ea typeface="Meiryo UI" panose="020B0604030504040204" pitchFamily="50" charset="-128"/>
              </a:rPr>
            </a:br>
            <a:r>
              <a:rPr lang="en-US" altLang="ja-JP"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へ</a:t>
            </a:r>
            <a:r>
              <a:rPr lang="ja-JP" altLang="en-US" sz="1200" dirty="0">
                <a:solidFill>
                  <a:prstClr val="black"/>
                </a:solidFill>
                <a:latin typeface="Meiryo UI" panose="020B0604030504040204" pitchFamily="50" charset="-128"/>
                <a:ea typeface="Meiryo UI" panose="020B0604030504040204" pitchFamily="50" charset="-128"/>
              </a:rPr>
              <a:t>のニーズも一定存在</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6" name="角丸四角形 5"/>
          <p:cNvSpPr/>
          <p:nvPr/>
        </p:nvSpPr>
        <p:spPr>
          <a:xfrm>
            <a:off x="7602582" y="174654"/>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graphicFrame>
        <p:nvGraphicFramePr>
          <p:cNvPr id="14" name="表 13"/>
          <p:cNvGraphicFramePr>
            <a:graphicFrameLocks noGrp="1"/>
          </p:cNvGraphicFramePr>
          <p:nvPr>
            <p:extLst>
              <p:ext uri="{D42A27DB-BD31-4B8C-83A1-F6EECF244321}">
                <p14:modId xmlns:p14="http://schemas.microsoft.com/office/powerpoint/2010/main" val="2544233255"/>
              </p:ext>
            </p:extLst>
          </p:nvPr>
        </p:nvGraphicFramePr>
        <p:xfrm>
          <a:off x="4956456" y="2026630"/>
          <a:ext cx="3817143" cy="1463040"/>
        </p:xfrm>
        <a:graphic>
          <a:graphicData uri="http://schemas.openxmlformats.org/drawingml/2006/table">
            <a:tbl>
              <a:tblPr firstRow="1" bandRow="1">
                <a:tableStyleId>{5940675A-B579-460E-94D1-54222C63F5DA}</a:tableStyleId>
              </a:tblPr>
              <a:tblGrid>
                <a:gridCol w="2259466">
                  <a:extLst>
                    <a:ext uri="{9D8B030D-6E8A-4147-A177-3AD203B41FA5}">
                      <a16:colId xmlns:a16="http://schemas.microsoft.com/office/drawing/2014/main" val="1679939358"/>
                    </a:ext>
                  </a:extLst>
                </a:gridCol>
                <a:gridCol w="1557677">
                  <a:extLst>
                    <a:ext uri="{9D8B030D-6E8A-4147-A177-3AD203B41FA5}">
                      <a16:colId xmlns:a16="http://schemas.microsoft.com/office/drawing/2014/main" val="706530141"/>
                    </a:ext>
                  </a:extLst>
                </a:gridCol>
              </a:tblGrid>
              <a:tr h="245945">
                <a:tc>
                  <a:txBody>
                    <a:bodyPr/>
                    <a:lstStyle/>
                    <a:p>
                      <a:pPr algn="ctr"/>
                      <a:r>
                        <a:rPr kumimoji="1" lang="ja-JP" altLang="en-US" sz="1200" b="1" dirty="0">
                          <a:latin typeface="Meiryo UI" panose="020B0604030504040204" pitchFamily="50" charset="-128"/>
                          <a:ea typeface="Meiryo UI" panose="020B0604030504040204" pitchFamily="50" charset="-128"/>
                        </a:rPr>
                        <a:t>公共交通に関する課題は？</a:t>
                      </a:r>
                    </a:p>
                  </a:txBody>
                  <a:tcPr>
                    <a:solidFill>
                      <a:schemeClr val="accent4">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団体数（比率）</a:t>
                      </a:r>
                    </a:p>
                  </a:txBody>
                  <a:tcPr>
                    <a:solidFill>
                      <a:schemeClr val="accent4">
                        <a:lumMod val="20000"/>
                        <a:lumOff val="80000"/>
                      </a:schemeClr>
                    </a:solidFill>
                  </a:tcPr>
                </a:tc>
                <a:extLst>
                  <a:ext uri="{0D108BD9-81ED-4DB2-BD59-A6C34878D82A}">
                    <a16:rowId xmlns:a16="http://schemas.microsoft.com/office/drawing/2014/main" val="1374815645"/>
                  </a:ext>
                </a:extLst>
              </a:tr>
              <a:tr h="1161990">
                <a:tc>
                  <a:txBody>
                    <a:bodyPr/>
                    <a:lstStyle/>
                    <a:p>
                      <a:r>
                        <a:rPr kumimoji="1" lang="ja-JP" altLang="en-US" sz="1200" dirty="0">
                          <a:latin typeface="Meiryo UI" panose="020B0604030504040204" pitchFamily="50" charset="-128"/>
                          <a:ea typeface="Meiryo UI" panose="020B0604030504040204" pitchFamily="50" charset="-128"/>
                        </a:rPr>
                        <a:t>① 顕著な高齢化</a:t>
                      </a:r>
                    </a:p>
                    <a:p>
                      <a:r>
                        <a:rPr kumimoji="1" lang="ja-JP" altLang="en-US" sz="1200" dirty="0">
                          <a:latin typeface="Meiryo UI" panose="020B0604030504040204" pitchFamily="50" charset="-128"/>
                          <a:ea typeface="Meiryo UI" panose="020B0604030504040204" pitchFamily="50" charset="-128"/>
                        </a:rPr>
                        <a:t>② スーパー・病院が遠い</a:t>
                      </a:r>
                    </a:p>
                    <a:p>
                      <a:r>
                        <a:rPr kumimoji="1" lang="ja-JP" altLang="en-US" sz="1200" dirty="0">
                          <a:latin typeface="Meiryo UI" panose="020B0604030504040204" pitchFamily="50" charset="-128"/>
                          <a:ea typeface="Meiryo UI" panose="020B0604030504040204" pitchFamily="50" charset="-128"/>
                        </a:rPr>
                        <a:t>③ 高低差の大きい地形</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④ 路線バスの撤退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⑤ その他</a:t>
                      </a:r>
                    </a:p>
                    <a:p>
                      <a:r>
                        <a:rPr kumimoji="1" lang="ja-JP" altLang="en-US" sz="1200" dirty="0">
                          <a:latin typeface="Meiryo UI" panose="020B0604030504040204" pitchFamily="50" charset="-128"/>
                          <a:ea typeface="Meiryo UI" panose="020B0604030504040204" pitchFamily="50" charset="-128"/>
                        </a:rPr>
                        <a:t>⑥ 特に課題なし</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52%)</a:t>
                      </a:r>
                      <a:endParaRPr kumimoji="1" lang="ja-JP" altLang="en-US"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36%)</a:t>
                      </a:r>
                      <a:endParaRPr kumimoji="1" lang="ja-JP" altLang="en-US"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36%)</a:t>
                      </a:r>
                    </a:p>
                    <a:p>
                      <a:pPr algn="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31%)</a:t>
                      </a:r>
                      <a:endParaRPr kumimoji="1" lang="ja-JP" altLang="en-US"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72022048"/>
                  </a:ext>
                </a:extLst>
              </a:tr>
            </a:tbl>
          </a:graphicData>
        </a:graphic>
      </p:graphicFrame>
    </p:spTree>
    <p:extLst>
      <p:ext uri="{BB962C8B-B14F-4D97-AF65-F5344CB8AC3E}">
        <p14:creationId xmlns:p14="http://schemas.microsoft.com/office/powerpoint/2010/main" val="987215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129AB3-1052-4066-AA27-7EF12DD532E8}"/>
              </a:ext>
            </a:extLst>
          </p:cNvPr>
          <p:cNvSpPr>
            <a:spLocks noGrp="1"/>
          </p:cNvSpPr>
          <p:nvPr>
            <p:ph type="sldNum" sz="quarter" idx="12"/>
          </p:nvPr>
        </p:nvSpPr>
        <p:spPr>
          <a:xfrm>
            <a:off x="7076773" y="6484265"/>
            <a:ext cx="2057400" cy="365125"/>
          </a:xfrm>
        </p:spPr>
        <p:txBody>
          <a:bodyPr/>
          <a:lstStyle/>
          <a:p>
            <a:fld id="{6D9193AE-A101-45E9-A319-81911888F047}" type="slidenum">
              <a:rPr kumimoji="1" lang="ja-JP" altLang="en-US" smtClean="0"/>
              <a:pPr/>
              <a:t>15</a:t>
            </a:fld>
            <a:endParaRPr kumimoji="1" lang="ja-JP" altLang="en-US"/>
          </a:p>
        </p:txBody>
      </p:sp>
      <p:cxnSp>
        <p:nvCxnSpPr>
          <p:cNvPr id="14" name="直線コネクタ 13">
            <a:extLst>
              <a:ext uri="{FF2B5EF4-FFF2-40B4-BE49-F238E27FC236}">
                <a16:creationId xmlns:a16="http://schemas.microsoft.com/office/drawing/2014/main" id="{EFB4A745-4045-444C-9B42-67800CDD26E9}"/>
              </a:ext>
            </a:extLst>
          </p:cNvPr>
          <p:cNvCxnSpPr/>
          <p:nvPr/>
        </p:nvCxnSpPr>
        <p:spPr>
          <a:xfrm>
            <a:off x="53613" y="556607"/>
            <a:ext cx="90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21ABF66-A34E-4B96-A34B-15D5A56A02D2}"/>
              </a:ext>
            </a:extLst>
          </p:cNvPr>
          <p:cNvSpPr txBox="1"/>
          <p:nvPr/>
        </p:nvSpPr>
        <p:spPr>
          <a:xfrm>
            <a:off x="3853359" y="6610829"/>
            <a:ext cx="388760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注）網掛けは、寝屋川市の市民ニーズ調査で、ニーズが高かった分野</a:t>
            </a:r>
          </a:p>
        </p:txBody>
      </p:sp>
      <p:sp>
        <p:nvSpPr>
          <p:cNvPr id="3" name="テキスト ボックス 2"/>
          <p:cNvSpPr txBox="1"/>
          <p:nvPr/>
        </p:nvSpPr>
        <p:spPr>
          <a:xfrm>
            <a:off x="260606" y="6576159"/>
            <a:ext cx="434355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〇＝独自アプリを提供、△＝パッケージアプリを提供</a:t>
            </a:r>
          </a:p>
        </p:txBody>
      </p:sp>
      <p:pic>
        <p:nvPicPr>
          <p:cNvPr id="9" name="図 8"/>
          <p:cNvPicPr>
            <a:picLocks noChangeAspect="1"/>
          </p:cNvPicPr>
          <p:nvPr/>
        </p:nvPicPr>
        <p:blipFill>
          <a:blip r:embed="rId2"/>
          <a:stretch>
            <a:fillRect/>
          </a:stretch>
        </p:blipFill>
        <p:spPr>
          <a:xfrm>
            <a:off x="352046" y="2146829"/>
            <a:ext cx="8609490" cy="4464000"/>
          </a:xfrm>
          <a:prstGeom prst="rect">
            <a:avLst/>
          </a:prstGeom>
        </p:spPr>
      </p:pic>
      <p:sp>
        <p:nvSpPr>
          <p:cNvPr id="16" name="テキスト ボックス 15"/>
          <p:cNvSpPr txBox="1"/>
          <p:nvPr/>
        </p:nvSpPr>
        <p:spPr>
          <a:xfrm>
            <a:off x="1361" y="148770"/>
            <a:ext cx="7757472"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＜つづき＞　市町村における</a:t>
            </a:r>
            <a:r>
              <a:rPr kumimoji="1" lang="en-US" altLang="ja-JP" sz="1600" b="1" dirty="0">
                <a:latin typeface="Meiryo UI" panose="020B0604030504040204" pitchFamily="50" charset="-128"/>
                <a:ea typeface="Meiryo UI" panose="020B0604030504040204" pitchFamily="50" charset="-128"/>
              </a:rPr>
              <a:t>ICT</a:t>
            </a:r>
            <a:r>
              <a:rPr kumimoji="1" lang="ja-JP" altLang="en-US" sz="1600" b="1" dirty="0">
                <a:latin typeface="Meiryo UI" panose="020B0604030504040204" pitchFamily="50" charset="-128"/>
                <a:ea typeface="Meiryo UI" panose="020B0604030504040204" pitchFamily="50" charset="-128"/>
              </a:rPr>
              <a:t>状況調査</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「スマートフォンアプリ」に関する調査結果</a:t>
            </a:r>
            <a:endParaRPr kumimoji="1" lang="ja-JP" altLang="en-US" sz="1600" dirty="0"/>
          </a:p>
        </p:txBody>
      </p:sp>
      <p:sp>
        <p:nvSpPr>
          <p:cNvPr id="2" name="テキスト ボックス 1"/>
          <p:cNvSpPr txBox="1"/>
          <p:nvPr/>
        </p:nvSpPr>
        <p:spPr>
          <a:xfrm>
            <a:off x="5516010" y="792578"/>
            <a:ext cx="3371540" cy="1115690"/>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各市町村が個別にアプリを開発することは効率的か（共同開発の可能性）</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住民ニーズとアプリサービス提供の整合はどこまで取れているか　　　　　　　　など</a:t>
            </a:r>
          </a:p>
        </p:txBody>
      </p:sp>
      <p:sp>
        <p:nvSpPr>
          <p:cNvPr id="5" name="角丸四角形 4"/>
          <p:cNvSpPr/>
          <p:nvPr/>
        </p:nvSpPr>
        <p:spPr>
          <a:xfrm>
            <a:off x="352046" y="759996"/>
            <a:ext cx="365760" cy="1188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調査結果</a:t>
            </a:r>
          </a:p>
        </p:txBody>
      </p:sp>
      <p:sp>
        <p:nvSpPr>
          <p:cNvPr id="17" name="角丸四角形 16"/>
          <p:cNvSpPr/>
          <p:nvPr/>
        </p:nvSpPr>
        <p:spPr>
          <a:xfrm>
            <a:off x="5111061" y="740126"/>
            <a:ext cx="365760" cy="1228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latin typeface="Meiryo UI" panose="020B0604030504040204" pitchFamily="50" charset="-128"/>
                <a:ea typeface="Meiryo UI" panose="020B0604030504040204" pitchFamily="50" charset="-128"/>
              </a:rPr>
              <a:t>得られた考察</a:t>
            </a:r>
          </a:p>
        </p:txBody>
      </p:sp>
      <p:sp>
        <p:nvSpPr>
          <p:cNvPr id="6" name="二等辺三角形 5"/>
          <p:cNvSpPr/>
          <p:nvPr/>
        </p:nvSpPr>
        <p:spPr>
          <a:xfrm rot="5400000">
            <a:off x="4318100" y="1245846"/>
            <a:ext cx="1035257" cy="21684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30868" y="807967"/>
            <a:ext cx="3958698" cy="1092607"/>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広報等のパッケージ型アプリが多い一方で、観光・イベントでは独自開発がほとんど。</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kumimoji="1" lang="en-US" altLang="ja-JP" sz="9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住民ニーズが高いと思われる分野でも、導入数が少ないものもある（例えば「健康」）　　　　など</a:t>
            </a:r>
          </a:p>
        </p:txBody>
      </p:sp>
      <p:sp>
        <p:nvSpPr>
          <p:cNvPr id="19" name="角丸四角形 18"/>
          <p:cNvSpPr/>
          <p:nvPr/>
        </p:nvSpPr>
        <p:spPr>
          <a:xfrm>
            <a:off x="7602582" y="96276"/>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Tree>
    <p:extLst>
      <p:ext uri="{BB962C8B-B14F-4D97-AF65-F5344CB8AC3E}">
        <p14:creationId xmlns:p14="http://schemas.microsoft.com/office/powerpoint/2010/main" val="1650869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4720808" y="1716446"/>
            <a:ext cx="4331751" cy="5062924"/>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■調査結果（概要）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endParaRPr kumimoji="1" lang="en-US" altLang="ja-JP" sz="600" b="1" dirty="0">
              <a:solidFill>
                <a:prstClr val="black"/>
              </a:solidFill>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１）レセプト（診療報酬明細書）について </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国保、生保については、多くの市町村にレセプトがありデータ化もされているが、ユニークコードが設定されていないケースあり</a:t>
            </a:r>
            <a:endParaRPr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国保・生保以外の協会けんぽ等のデータは市町村にはほぼない。 </a:t>
            </a:r>
            <a:endParaRPr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後期高齢者のデータは市町村にないケースが多い</a:t>
            </a:r>
            <a:endParaRPr lang="en-US" altLang="ja-JP" sz="14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２）レセプト（介護報酬明細書）について</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広域連合からのレセプトの情報提供は市町村によりばらつきあり</a:t>
            </a:r>
            <a:endParaRPr lang="en-US" altLang="ja-JP" sz="1200"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３）健診（法に基づくもの）について</a:t>
            </a:r>
            <a:endParaRPr lang="en-US" altLang="ja-JP" sz="1400" b="1"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妊婦、乳幼児、就学前健診については、実施しているが、結果をデータ化していない団体あり。</a:t>
            </a:r>
            <a:endParaRPr lang="en-US" altLang="ja-JP" sz="1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小中学校での検診については、実施しているが、結果をデータ化している団体は少ない。</a:t>
            </a:r>
            <a:endParaRPr lang="en-US" altLang="ja-JP" sz="1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国保については、健診が実施されていると、必ずデータ化されている</a:t>
            </a:r>
            <a:endParaRPr lang="en-US" altLang="ja-JP" sz="14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４）がん健診（国指針に基づくもの）について</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健診を実施している場合は、結果をほぼデータ化しているが、ユニークコードを設定していない団体が一部あり</a:t>
            </a:r>
          </a:p>
          <a:p>
            <a:endParaRPr lang="en-US" altLang="ja-JP" sz="5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５）健診・検診（自治体独自）について</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健診・検診を実施していても、結果をデータ化していない団体が少数あり</a:t>
            </a:r>
            <a:endParaRPr lang="en-US" altLang="ja-JP" sz="1200"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６）生活習慣指導・その他保健指導について</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指導を行っていても、結果をデータ化していない団体が少数あり</a:t>
            </a:r>
          </a:p>
        </p:txBody>
      </p:sp>
      <p:sp>
        <p:nvSpPr>
          <p:cNvPr id="4" name="スライド番号プレースホルダー 3"/>
          <p:cNvSpPr>
            <a:spLocks noGrp="1"/>
          </p:cNvSpPr>
          <p:nvPr>
            <p:ph type="sldNum" sz="quarter" idx="12"/>
          </p:nvPr>
        </p:nvSpPr>
        <p:spPr>
          <a:xfrm>
            <a:off x="7039734" y="6538913"/>
            <a:ext cx="2057400" cy="365125"/>
          </a:xfrm>
        </p:spPr>
        <p:txBody>
          <a:bodyPr/>
          <a:lstStyle/>
          <a:p>
            <a:fld id="{1E9492F5-9F32-4FF7-8F08-B59CF8F2A2B6}" type="slidenum">
              <a:rPr kumimoji="1" lang="ja-JP" altLang="en-US" smtClean="0"/>
              <a:t>16</a:t>
            </a:fld>
            <a:endParaRPr kumimoji="1" lang="ja-JP" altLang="en-US" dirty="0"/>
          </a:p>
        </p:txBody>
      </p:sp>
      <p:cxnSp>
        <p:nvCxnSpPr>
          <p:cNvPr id="5" name="直線コネクタ 4"/>
          <p:cNvCxnSpPr/>
          <p:nvPr/>
        </p:nvCxnSpPr>
        <p:spPr>
          <a:xfrm>
            <a:off x="168837" y="666205"/>
            <a:ext cx="8856000" cy="0"/>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194963" y="174654"/>
            <a:ext cx="720101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■市町村の取組状況や意向に関する調査を実施②　⇒　現状把握</a:t>
            </a:r>
          </a:p>
        </p:txBody>
      </p:sp>
      <p:sp>
        <p:nvSpPr>
          <p:cNvPr id="7" name="角丸四角形 6"/>
          <p:cNvSpPr/>
          <p:nvPr/>
        </p:nvSpPr>
        <p:spPr>
          <a:xfrm>
            <a:off x="7602582" y="174654"/>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
        <p:nvSpPr>
          <p:cNvPr id="16" name="テキスト ボックス 15"/>
          <p:cNvSpPr txBox="1"/>
          <p:nvPr/>
        </p:nvSpPr>
        <p:spPr>
          <a:xfrm>
            <a:off x="241732" y="841806"/>
            <a:ext cx="4336302" cy="33855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３）自治体におけるキャッシュレス決済状況調査</a:t>
            </a:r>
          </a:p>
        </p:txBody>
      </p:sp>
      <p:sp>
        <p:nvSpPr>
          <p:cNvPr id="17" name="正方形/長方形 16"/>
          <p:cNvSpPr/>
          <p:nvPr/>
        </p:nvSpPr>
        <p:spPr>
          <a:xfrm>
            <a:off x="221088" y="1207615"/>
            <a:ext cx="4377590"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調査対象：</a:t>
            </a:r>
            <a:r>
              <a:rPr lang="zh-CN" altLang="en-US" sz="1200" b="1" dirty="0">
                <a:latin typeface="Meiryo UI" panose="020B0604030504040204" pitchFamily="50" charset="-128"/>
                <a:ea typeface="Meiryo UI" panose="020B0604030504040204" pitchFamily="50" charset="-128"/>
              </a:rPr>
              <a:t>府内</a:t>
            </a:r>
            <a:r>
              <a:rPr lang="en-US" altLang="zh-CN" sz="1200" b="1" dirty="0">
                <a:latin typeface="Meiryo UI" panose="020B0604030504040204" pitchFamily="50" charset="-128"/>
                <a:ea typeface="Meiryo UI" panose="020B0604030504040204" pitchFamily="50" charset="-128"/>
              </a:rPr>
              <a:t>43</a:t>
            </a:r>
            <a:r>
              <a:rPr lang="zh-CN" altLang="en-US" sz="1200" b="1" dirty="0">
                <a:latin typeface="Meiryo UI" panose="020B0604030504040204" pitchFamily="50" charset="-128"/>
                <a:ea typeface="Meiryo UI" panose="020B0604030504040204" pitchFamily="50" charset="-128"/>
              </a:rPr>
              <a:t>全市町村</a:t>
            </a:r>
            <a:endParaRPr lang="en-US" altLang="ja-JP" sz="1200" b="1"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調査期間：</a:t>
            </a:r>
            <a:r>
              <a:rPr lang="en-US" altLang="zh-TW" sz="1200" b="1" dirty="0">
                <a:latin typeface="Meiryo UI" panose="020B0604030504040204" pitchFamily="50" charset="-128"/>
                <a:ea typeface="Meiryo UI" panose="020B0604030504040204" pitchFamily="50" charset="-128"/>
              </a:rPr>
              <a:t>2019</a:t>
            </a:r>
            <a:r>
              <a:rPr lang="zh-TW" altLang="en-US" sz="1200" b="1" dirty="0">
                <a:latin typeface="Meiryo UI" panose="020B0604030504040204" pitchFamily="50" charset="-128"/>
                <a:ea typeface="Meiryo UI" panose="020B0604030504040204" pitchFamily="50" charset="-128"/>
              </a:rPr>
              <a:t>年</a:t>
            </a:r>
            <a:r>
              <a:rPr lang="en-US" altLang="zh-TW" sz="1200" b="1" dirty="0">
                <a:latin typeface="Meiryo UI" panose="020B0604030504040204" pitchFamily="50" charset="-128"/>
                <a:ea typeface="Meiryo UI" panose="020B0604030504040204" pitchFamily="50" charset="-128"/>
              </a:rPr>
              <a:t>12</a:t>
            </a:r>
            <a:r>
              <a:rPr lang="zh-TW" altLang="en-US" sz="1200" b="1" dirty="0">
                <a:latin typeface="Meiryo UI" panose="020B0604030504040204" pitchFamily="50" charset="-128"/>
                <a:ea typeface="Meiryo UI" panose="020B0604030504040204" pitchFamily="50" charset="-128"/>
              </a:rPr>
              <a:t>月</a:t>
            </a:r>
            <a:r>
              <a:rPr lang="en-US" altLang="zh-TW" sz="1200" b="1" dirty="0">
                <a:latin typeface="Meiryo UI" panose="020B0604030504040204" pitchFamily="50" charset="-128"/>
                <a:ea typeface="Meiryo UI" panose="020B0604030504040204" pitchFamily="50" charset="-128"/>
              </a:rPr>
              <a:t>16</a:t>
            </a:r>
            <a:r>
              <a:rPr lang="zh-TW" altLang="en-US" sz="1200" b="1" dirty="0">
                <a:latin typeface="Meiryo UI" panose="020B0604030504040204" pitchFamily="50" charset="-128"/>
                <a:ea typeface="Meiryo UI" panose="020B0604030504040204" pitchFamily="50" charset="-128"/>
              </a:rPr>
              <a:t>日～</a:t>
            </a:r>
            <a:r>
              <a:rPr lang="en-US" altLang="zh-TW" sz="1200" b="1" dirty="0">
                <a:latin typeface="Meiryo UI" panose="020B0604030504040204" pitchFamily="50" charset="-128"/>
                <a:ea typeface="Meiryo UI" panose="020B0604030504040204" pitchFamily="50" charset="-128"/>
              </a:rPr>
              <a:t>12</a:t>
            </a:r>
            <a:r>
              <a:rPr lang="zh-TW" altLang="en-US" sz="1200" b="1" dirty="0">
                <a:latin typeface="Meiryo UI" panose="020B0604030504040204" pitchFamily="50" charset="-128"/>
                <a:ea typeface="Meiryo UI" panose="020B0604030504040204" pitchFamily="50" charset="-128"/>
              </a:rPr>
              <a:t>月</a:t>
            </a:r>
            <a:r>
              <a:rPr lang="en-US" altLang="zh-TW" sz="1200" b="1" dirty="0">
                <a:latin typeface="Meiryo UI" panose="020B0604030504040204" pitchFamily="50" charset="-128"/>
                <a:ea typeface="Meiryo UI" panose="020B0604030504040204" pitchFamily="50" charset="-128"/>
              </a:rPr>
              <a:t>20</a:t>
            </a:r>
            <a:r>
              <a:rPr lang="zh-TW" altLang="en-US" sz="1200" b="1" dirty="0">
                <a:latin typeface="Meiryo UI" panose="020B0604030504040204" pitchFamily="50" charset="-128"/>
                <a:ea typeface="Meiryo UI" panose="020B0604030504040204" pitchFamily="50" charset="-128"/>
              </a:rPr>
              <a:t>日</a:t>
            </a:r>
          </a:p>
        </p:txBody>
      </p:sp>
      <p:sp>
        <p:nvSpPr>
          <p:cNvPr id="18" name="テキスト ボックス 17"/>
          <p:cNvSpPr txBox="1"/>
          <p:nvPr/>
        </p:nvSpPr>
        <p:spPr>
          <a:xfrm>
            <a:off x="4720807" y="838283"/>
            <a:ext cx="4336302" cy="33855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４）データヘルスに関する調査</a:t>
            </a:r>
            <a:endParaRPr kumimoji="1" lang="ja-JP" altLang="en-US" sz="1600" dirty="0"/>
          </a:p>
        </p:txBody>
      </p:sp>
      <p:sp>
        <p:nvSpPr>
          <p:cNvPr id="19" name="正方形/長方形 18"/>
          <p:cNvSpPr/>
          <p:nvPr/>
        </p:nvSpPr>
        <p:spPr>
          <a:xfrm>
            <a:off x="4676233" y="1207614"/>
            <a:ext cx="4377590" cy="646331"/>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調査対象：府内</a:t>
            </a:r>
            <a:r>
              <a:rPr lang="en-US" altLang="ja-JP" sz="1200" b="1" dirty="0">
                <a:latin typeface="Meiryo UI" panose="020B0604030504040204" pitchFamily="50" charset="-128"/>
                <a:ea typeface="Meiryo UI" panose="020B0604030504040204" pitchFamily="50" charset="-128"/>
              </a:rPr>
              <a:t>43</a:t>
            </a:r>
            <a:r>
              <a:rPr lang="ja-JP" altLang="en-US" sz="1200" b="1" dirty="0">
                <a:latin typeface="Meiryo UI" panose="020B0604030504040204" pitchFamily="50" charset="-128"/>
                <a:ea typeface="Meiryo UI" panose="020B0604030504040204" pitchFamily="50" charset="-128"/>
              </a:rPr>
              <a:t>市町村＋大阪府子ども家庭センター</a:t>
            </a:r>
            <a:endParaRPr lang="en-US" altLang="ja-JP" sz="1200" b="1"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調査期間：</a:t>
            </a:r>
            <a:r>
              <a:rPr lang="en-US" altLang="ja-JP" sz="1200" b="1" dirty="0">
                <a:latin typeface="Meiryo UI" panose="020B0604030504040204" pitchFamily="50" charset="-128"/>
                <a:ea typeface="Meiryo UI" panose="020B0604030504040204" pitchFamily="50" charset="-128"/>
              </a:rPr>
              <a:t>2020</a:t>
            </a:r>
            <a:r>
              <a:rPr lang="ja-JP" altLang="en-US" sz="1200" b="1" dirty="0">
                <a:latin typeface="Meiryo UI" panose="020B0604030504040204" pitchFamily="50" charset="-128"/>
                <a:ea typeface="Meiryo UI" panose="020B0604030504040204" pitchFamily="50" charset="-128"/>
              </a:rPr>
              <a:t>年１月９日～１月</a:t>
            </a:r>
            <a:r>
              <a:rPr lang="en-US" altLang="ja-JP" sz="1200" b="1" dirty="0">
                <a:latin typeface="Meiryo UI" panose="020B0604030504040204" pitchFamily="50" charset="-128"/>
                <a:ea typeface="Meiryo UI" panose="020B0604030504040204" pitchFamily="50" charset="-128"/>
              </a:rPr>
              <a:t>20</a:t>
            </a:r>
            <a:r>
              <a:rPr lang="ja-JP" altLang="en-US" sz="1200" b="1" dirty="0">
                <a:latin typeface="Meiryo UI" panose="020B0604030504040204" pitchFamily="50" charset="-128"/>
                <a:ea typeface="Meiryo UI" panose="020B0604030504040204" pitchFamily="50" charset="-128"/>
              </a:rPr>
              <a:t>日</a:t>
            </a:r>
          </a:p>
          <a:p>
            <a:endParaRPr lang="zh-TW" altLang="en-US" sz="12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21088" y="1720872"/>
            <a:ext cx="4286181" cy="5000604"/>
          </a:xfrm>
          <a:prstGeom prst="rect">
            <a:avLst/>
          </a:prstGeom>
          <a:noFill/>
          <a:ln>
            <a:solidFill>
              <a:schemeClr val="accent1"/>
            </a:solid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■調査結果（概要）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r>
              <a:rPr lang="ja-JP" altLang="en-US" sz="1400" b="1" dirty="0">
                <a:latin typeface="Meiryo UI" panose="020B0604030504040204" pitchFamily="50" charset="-128"/>
                <a:ea typeface="Meiryo UI" panose="020B0604030504040204" pitchFamily="50" charset="-128"/>
              </a:rPr>
              <a:t>１）キャッシュレス決済の実施状況</a:t>
            </a:r>
            <a:endParaRPr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分野別でみると、手数料では四條畷市の１団体、税では</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団体、保険料では</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団体でキャッシュレス決済を実施しているという結果であった。また、なんらかのキャッシュレス決済を行っているのは、</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団体で、決済代行手数料の課題などから約</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割が依然として未導入という実態が明らかとなった。</a:t>
            </a:r>
            <a:endParaRPr lang="en-US" altLang="ja-JP" sz="14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2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２）</a:t>
            </a:r>
            <a:r>
              <a:rPr lang="ja-JP" altLang="en-US" sz="1400" b="1" dirty="0">
                <a:latin typeface="Meiryo UI" panose="020B0604030504040204" pitchFamily="50" charset="-128"/>
                <a:ea typeface="Meiryo UI" panose="020B0604030504040204" pitchFamily="50" charset="-128"/>
              </a:rPr>
              <a:t>決済手段</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四條畷市の手数料においては、窓口における</a:t>
            </a:r>
            <a:r>
              <a:rPr lang="en-US" altLang="ja-JP" sz="1400" dirty="0">
                <a:latin typeface="Meiryo UI" panose="020B0604030504040204" pitchFamily="50" charset="-128"/>
                <a:ea typeface="Meiryo UI" panose="020B0604030504040204" pitchFamily="50" charset="-128"/>
              </a:rPr>
              <a:t>QR</a:t>
            </a:r>
            <a:r>
              <a:rPr lang="ja-JP" altLang="en-US" sz="1400" dirty="0">
                <a:latin typeface="Meiryo UI" panose="020B0604030504040204" pitchFamily="50" charset="-128"/>
                <a:ea typeface="Meiryo UI" panose="020B0604030504040204" pitchFamily="50" charset="-128"/>
              </a:rPr>
              <a:t>コード決済が実施されている。税や保険料、水道料金においては、納付書に記載されている番号やバーコードなどをインターネットサイトやスマートフォンアプリで入力したり読み込んで決済する手段が主流となっている。また、大阪市では、クレジットカードをはじめとする</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種の豊富な決済手段で税の納付が可能となっている。</a:t>
            </a:r>
            <a:endParaRPr lang="en-US" altLang="ja-JP" sz="14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nvPr>
        </p:nvGraphicFramePr>
        <p:xfrm>
          <a:off x="440984" y="3606806"/>
          <a:ext cx="3937795" cy="1152119"/>
        </p:xfrm>
        <a:graphic>
          <a:graphicData uri="http://schemas.openxmlformats.org/drawingml/2006/table">
            <a:tbl>
              <a:tblPr firstRow="1" bandRow="1">
                <a:tableStyleId>{5940675A-B579-460E-94D1-54222C63F5DA}</a:tableStyleId>
              </a:tblPr>
              <a:tblGrid>
                <a:gridCol w="594035">
                  <a:extLst>
                    <a:ext uri="{9D8B030D-6E8A-4147-A177-3AD203B41FA5}">
                      <a16:colId xmlns:a16="http://schemas.microsoft.com/office/drawing/2014/main" val="20000"/>
                    </a:ext>
                  </a:extLst>
                </a:gridCol>
                <a:gridCol w="668752">
                  <a:extLst>
                    <a:ext uri="{9D8B030D-6E8A-4147-A177-3AD203B41FA5}">
                      <a16:colId xmlns:a16="http://schemas.microsoft.com/office/drawing/2014/main" val="20001"/>
                    </a:ext>
                  </a:extLst>
                </a:gridCol>
                <a:gridCol w="668752">
                  <a:extLst>
                    <a:ext uri="{9D8B030D-6E8A-4147-A177-3AD203B41FA5}">
                      <a16:colId xmlns:a16="http://schemas.microsoft.com/office/drawing/2014/main" val="20002"/>
                    </a:ext>
                  </a:extLst>
                </a:gridCol>
                <a:gridCol w="668752">
                  <a:extLst>
                    <a:ext uri="{9D8B030D-6E8A-4147-A177-3AD203B41FA5}">
                      <a16:colId xmlns:a16="http://schemas.microsoft.com/office/drawing/2014/main" val="20003"/>
                    </a:ext>
                  </a:extLst>
                </a:gridCol>
                <a:gridCol w="668752">
                  <a:extLst>
                    <a:ext uri="{9D8B030D-6E8A-4147-A177-3AD203B41FA5}">
                      <a16:colId xmlns:a16="http://schemas.microsoft.com/office/drawing/2014/main" val="20004"/>
                    </a:ext>
                  </a:extLst>
                </a:gridCol>
                <a:gridCol w="668752">
                  <a:extLst>
                    <a:ext uri="{9D8B030D-6E8A-4147-A177-3AD203B41FA5}">
                      <a16:colId xmlns:a16="http://schemas.microsoft.com/office/drawing/2014/main" val="20005"/>
                    </a:ext>
                  </a:extLst>
                </a:gridCol>
              </a:tblGrid>
              <a:tr h="684119">
                <a:tc>
                  <a:txBody>
                    <a:bodyPr/>
                    <a:lstStyle/>
                    <a:p>
                      <a:pPr algn="ctr"/>
                      <a:endParaRPr kumimoji="1" lang="ja-JP" altLang="en-US" sz="2000" b="1" dirty="0">
                        <a:latin typeface="Meiryo UI" panose="020B0604030504040204" pitchFamily="50" charset="-128"/>
                        <a:ea typeface="Meiryo UI"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施設使用料等</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50" b="1" kern="1200" dirty="0">
                          <a:solidFill>
                            <a:schemeClr val="tx1"/>
                          </a:solidFill>
                          <a:latin typeface="Meiryo UI" panose="020B0604030504040204" pitchFamily="50" charset="-128"/>
                          <a:ea typeface="Meiryo UI" panose="020B0604030504040204" pitchFamily="50" charset="-128"/>
                          <a:cs typeface="+mn-cs"/>
                        </a:rPr>
                        <a:t>手数料</a:t>
                      </a:r>
                    </a:p>
                  </a:txBody>
                  <a:tcPr vert="eaVert" anchor="ctr" anchorCtr="1">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税</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5">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保険料</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5">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水道料金</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5">
                        <a:lumMod val="20000"/>
                        <a:lumOff val="80000"/>
                      </a:schemeClr>
                    </a:solidFill>
                  </a:tcPr>
                </a:tc>
                <a:extLst>
                  <a:ext uri="{0D108BD9-81ED-4DB2-BD59-A6C34878D82A}">
                    <a16:rowId xmlns:a16="http://schemas.microsoft.com/office/drawing/2014/main" val="10000"/>
                  </a:ext>
                </a:extLst>
              </a:tr>
              <a:tr h="468000">
                <a:tc>
                  <a:txBody>
                    <a:bodyPr/>
                    <a:lstStyle/>
                    <a:p>
                      <a:r>
                        <a:rPr kumimoji="1" lang="ja-JP" altLang="en-US" sz="1200" b="1" dirty="0">
                          <a:latin typeface="Meiryo UI" panose="020B0604030504040204" pitchFamily="50" charset="-128"/>
                          <a:ea typeface="Meiryo UI" panose="020B0604030504040204" pitchFamily="50" charset="-128"/>
                        </a:rPr>
                        <a:t>実施</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1</a:t>
                      </a:r>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6">
                        <a:lumMod val="20000"/>
                        <a:lumOff val="8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12</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6">
                        <a:lumMod val="20000"/>
                        <a:lumOff val="8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12</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6">
                        <a:lumMod val="20000"/>
                        <a:lumOff val="8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7</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674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532036"/>
            <a:ext cx="2057400" cy="365125"/>
          </a:xfrm>
        </p:spPr>
        <p:txBody>
          <a:bodyPr/>
          <a:lstStyle/>
          <a:p>
            <a:fld id="{1E9492F5-9F32-4FF7-8F08-B59CF8F2A2B6}" type="slidenum">
              <a:rPr kumimoji="1" lang="ja-JP" altLang="en-US" smtClean="0"/>
              <a:t>17</a:t>
            </a:fld>
            <a:endParaRPr kumimoji="1" lang="ja-JP" altLang="en-US" dirty="0"/>
          </a:p>
        </p:txBody>
      </p:sp>
      <p:sp>
        <p:nvSpPr>
          <p:cNvPr id="5" name="正方形/長方形 4"/>
          <p:cNvSpPr/>
          <p:nvPr/>
        </p:nvSpPr>
        <p:spPr>
          <a:xfrm>
            <a:off x="209008" y="122307"/>
            <a:ext cx="8525440"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■地域でスマートシティを展開していくための推進基盤を構築</a:t>
            </a:r>
          </a:p>
        </p:txBody>
      </p:sp>
      <p:cxnSp>
        <p:nvCxnSpPr>
          <p:cNvPr id="7" name="直線コネクタ 6"/>
          <p:cNvCxnSpPr/>
          <p:nvPr/>
        </p:nvCxnSpPr>
        <p:spPr>
          <a:xfrm>
            <a:off x="261204" y="600792"/>
            <a:ext cx="8748000" cy="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p:cNvSpPr/>
          <p:nvPr/>
        </p:nvSpPr>
        <p:spPr>
          <a:xfrm>
            <a:off x="261204" y="795010"/>
            <a:ext cx="4305035" cy="584775"/>
          </a:xfrm>
          <a:prstGeom prst="rect">
            <a:avLst/>
          </a:prstGeom>
          <a:solidFill>
            <a:schemeClr val="accent1">
              <a:lumMod val="60000"/>
              <a:lumOff val="40000"/>
            </a:schemeClr>
          </a:solidFill>
          <a:ln>
            <a:solidFill>
              <a:schemeClr val="bg1">
                <a:lumMod val="50000"/>
              </a:schemeClr>
            </a:solidFill>
          </a:ln>
        </p:spPr>
        <p:txBody>
          <a:bodyPr wrap="square">
            <a:spAutoFit/>
          </a:bodyPr>
          <a:lstStyle/>
          <a:p>
            <a:pPr algn="ctr"/>
            <a:r>
              <a:rPr lang="en-US" altLang="ja-JP" sz="1600" b="1" dirty="0" err="1" smtClean="0">
                <a:latin typeface="Meiryo UI" panose="020B0604030504040204" pitchFamily="50" charset="-128"/>
                <a:ea typeface="Meiryo UI" panose="020B0604030504040204" pitchFamily="50" charset="-128"/>
              </a:rPr>
              <a:t>GovTech</a:t>
            </a:r>
            <a:r>
              <a:rPr lang="ja-JP" altLang="en-US" sz="1600" b="1" dirty="0" smtClean="0">
                <a:latin typeface="Meiryo UI" panose="020B0604030504040204" pitchFamily="50" charset="-128"/>
                <a:ea typeface="Meiryo UI" panose="020B0604030504040204" pitchFamily="50" charset="-128"/>
              </a:rPr>
              <a:t>大阪</a:t>
            </a:r>
            <a:endParaRPr lang="ja-JP" altLang="en-US" sz="1600" b="1" dirty="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（大阪</a:t>
            </a:r>
            <a:r>
              <a:rPr lang="ja-JP" altLang="en-US" sz="1600" b="1" dirty="0">
                <a:latin typeface="Meiryo UI" panose="020B0604030504040204" pitchFamily="50" charset="-128"/>
                <a:ea typeface="Meiryo UI" panose="020B0604030504040204" pitchFamily="50" charset="-128"/>
              </a:rPr>
              <a:t>市町村スマートシティ推進連絡</a:t>
            </a:r>
            <a:r>
              <a:rPr lang="ja-JP" altLang="en-US" sz="1600" b="1" dirty="0" smtClean="0">
                <a:latin typeface="Meiryo UI" panose="020B0604030504040204" pitchFamily="50" charset="-128"/>
                <a:ea typeface="Meiryo UI" panose="020B0604030504040204" pitchFamily="50" charset="-128"/>
              </a:rPr>
              <a:t>会議）</a:t>
            </a:r>
            <a:endParaRPr lang="en-US" altLang="ja-JP" sz="16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nvPr>
        </p:nvGraphicFramePr>
        <p:xfrm>
          <a:off x="296817" y="3189188"/>
          <a:ext cx="4233808" cy="3002652"/>
        </p:xfrm>
        <a:graphic>
          <a:graphicData uri="http://schemas.openxmlformats.org/drawingml/2006/table">
            <a:tbl>
              <a:tblPr firstRow="1" bandRow="1">
                <a:tableStyleId>{5940675A-B579-460E-94D1-54222C63F5DA}</a:tableStyleId>
              </a:tblPr>
              <a:tblGrid>
                <a:gridCol w="942975">
                  <a:extLst>
                    <a:ext uri="{9D8B030D-6E8A-4147-A177-3AD203B41FA5}">
                      <a16:colId xmlns:a16="http://schemas.microsoft.com/office/drawing/2014/main" val="886747811"/>
                    </a:ext>
                  </a:extLst>
                </a:gridCol>
                <a:gridCol w="3290833">
                  <a:extLst>
                    <a:ext uri="{9D8B030D-6E8A-4147-A177-3AD203B41FA5}">
                      <a16:colId xmlns:a16="http://schemas.microsoft.com/office/drawing/2014/main" val="4198919555"/>
                    </a:ext>
                  </a:extLst>
                </a:gridCol>
              </a:tblGrid>
              <a:tr h="355152">
                <a:tc>
                  <a:txBody>
                    <a:bodyPr/>
                    <a:lstStyle/>
                    <a:p>
                      <a:pPr algn="ctr"/>
                      <a:r>
                        <a:rPr kumimoji="1" lang="ja-JP" altLang="en-US" sz="1600" b="1" dirty="0">
                          <a:latin typeface="Meiryo UI" panose="020B0604030504040204" pitchFamily="50" charset="-128"/>
                          <a:ea typeface="Meiryo UI" panose="020B0604030504040204" pitchFamily="50" charset="-128"/>
                        </a:rPr>
                        <a:t>項目</a:t>
                      </a:r>
                    </a:p>
                  </a:txBody>
                  <a:tcPr>
                    <a:solidFill>
                      <a:schemeClr val="accent1">
                        <a:lumMod val="60000"/>
                        <a:lumOff val="4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内容</a:t>
                      </a:r>
                      <a:endParaRPr kumimoji="1" lang="en-US" altLang="ja-JP" sz="1600" b="1"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4018419759"/>
                  </a:ext>
                </a:extLst>
              </a:tr>
              <a:tr h="774878">
                <a:tc>
                  <a:txBody>
                    <a:bodyPr/>
                    <a:lstStyle/>
                    <a:p>
                      <a:pPr algn="ctr"/>
                      <a:r>
                        <a:rPr kumimoji="1" lang="ja-JP" altLang="en-US" sz="1400" b="1" dirty="0">
                          <a:latin typeface="Meiryo UI" panose="020B0604030504040204" pitchFamily="50" charset="-128"/>
                          <a:ea typeface="Meiryo UI" panose="020B0604030504040204" pitchFamily="50" charset="-128"/>
                        </a:rPr>
                        <a:t>構成</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メンバー</a:t>
                      </a:r>
                      <a:endParaRPr kumimoji="1" lang="en-US" altLang="ja-JP" sz="1400" b="1" dirty="0">
                        <a:latin typeface="Meiryo UI" panose="020B0604030504040204" pitchFamily="50" charset="-128"/>
                        <a:ea typeface="Meiryo UI" panose="020B0604030504040204" pitchFamily="50" charset="-128"/>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府内</a:t>
                      </a:r>
                      <a:r>
                        <a:rPr kumimoji="1" lang="en-US" altLang="ja-JP" sz="1400" dirty="0">
                          <a:latin typeface="Meiryo UI" panose="020B0604030504040204" pitchFamily="50" charset="-128"/>
                          <a:ea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rPr>
                        <a:t>市町村の</a:t>
                      </a:r>
                      <a:endParaRPr kumimoji="1" lang="en-US" altLang="ja-JP" sz="14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latin typeface="Meiryo UI" panose="020B0604030504040204" pitchFamily="50" charset="-128"/>
                          <a:ea typeface="Meiryo UI" panose="020B0604030504040204" pitchFamily="50" charset="-128"/>
                        </a:rPr>
                        <a:t>　　　スマートシティ推進担当課</a:t>
                      </a:r>
                      <a:endParaRPr kumimoji="1" lang="en-US" altLang="ja-JP" sz="14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（情報・企画担当部署等の職員）</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44097128"/>
                  </a:ext>
                </a:extLst>
              </a:tr>
              <a:tr h="548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事務局</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スマートシティ戦略準備室</a:t>
                      </a:r>
                      <a:endParaRPr kumimoji="1" lang="en-US" altLang="ja-JP" sz="1400" dirty="0">
                        <a:latin typeface="Meiryo UI" panose="020B0604030504040204" pitchFamily="50" charset="-128"/>
                        <a:ea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a:latin typeface="Meiryo UI" panose="020B0604030504040204" pitchFamily="50" charset="-128"/>
                          <a:ea typeface="Meiryo UI" panose="020B0604030504040204" pitchFamily="50" charset="-128"/>
                        </a:rPr>
                        <a:t>ICT</a:t>
                      </a:r>
                      <a:r>
                        <a:rPr kumimoji="1" lang="ja-JP" altLang="en-US" sz="1400" dirty="0">
                          <a:latin typeface="Meiryo UI" panose="020B0604030504040204" pitchFamily="50" charset="-128"/>
                          <a:ea typeface="Meiryo UI" panose="020B0604030504040204" pitchFamily="50" charset="-128"/>
                        </a:rPr>
                        <a:t>戦略室</a:t>
                      </a:r>
                    </a:p>
                  </a:txBody>
                  <a:tcPr/>
                </a:tc>
                <a:extLst>
                  <a:ext uri="{0D108BD9-81ED-4DB2-BD59-A6C34878D82A}">
                    <a16:rowId xmlns:a16="http://schemas.microsoft.com/office/drawing/2014/main" val="1921277957"/>
                  </a:ext>
                </a:extLst>
              </a:tr>
              <a:tr h="322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設置日</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日</a:t>
                      </a:r>
                    </a:p>
                  </a:txBody>
                  <a:tcPr/>
                </a:tc>
                <a:extLst>
                  <a:ext uri="{0D108BD9-81ED-4DB2-BD59-A6C34878D82A}">
                    <a16:rowId xmlns:a16="http://schemas.microsoft.com/office/drawing/2014/main" val="4070938964"/>
                  </a:ext>
                </a:extLst>
              </a:tr>
              <a:tr h="10008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開催実績</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第１回会議を９月</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日に開催</a:t>
                      </a:r>
                      <a:endParaRPr kumimoji="1" lang="en-US" altLang="ja-JP" sz="1400" dirty="0">
                        <a:latin typeface="Meiryo UI" panose="020B0604030504040204" pitchFamily="50" charset="-128"/>
                        <a:ea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府内</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団体が出席</a:t>
                      </a:r>
                      <a:endParaRPr kumimoji="1" lang="en-US" altLang="ja-JP" sz="1400" dirty="0">
                        <a:latin typeface="Meiryo UI" panose="020B0604030504040204" pitchFamily="50" charset="-128"/>
                        <a:ea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大阪スマートシティ戦略の概要や先に実施した調査結果などを報告。</a:t>
                      </a:r>
                    </a:p>
                  </a:txBody>
                  <a:tcPr/>
                </a:tc>
                <a:extLst>
                  <a:ext uri="{0D108BD9-81ED-4DB2-BD59-A6C34878D82A}">
                    <a16:rowId xmlns:a16="http://schemas.microsoft.com/office/drawing/2014/main" val="1211112654"/>
                  </a:ext>
                </a:extLst>
              </a:tr>
            </a:tbl>
          </a:graphicData>
        </a:graphic>
      </p:graphicFrame>
      <p:sp>
        <p:nvSpPr>
          <p:cNvPr id="18" name="フローチャート: 処理 17"/>
          <p:cNvSpPr/>
          <p:nvPr/>
        </p:nvSpPr>
        <p:spPr>
          <a:xfrm>
            <a:off x="4902529" y="3257220"/>
            <a:ext cx="4031627" cy="170435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構成</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希望する</a:t>
            </a:r>
            <a:r>
              <a:rPr lang="ja-JP" altLang="en-US" sz="1200" dirty="0" smtClean="0">
                <a:solidFill>
                  <a:schemeClr val="tx1"/>
                </a:solidFill>
                <a:latin typeface="Meiryo UI" panose="020B0604030504040204" pitchFamily="50" charset="-128"/>
                <a:ea typeface="Meiryo UI" panose="020B0604030504040204" pitchFamily="50" charset="-128"/>
              </a:rPr>
              <a:t>市町村</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役割</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電子窓口、電子申請、アプリ等による行政サービス</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err="1">
                <a:solidFill>
                  <a:schemeClr val="tx1"/>
                </a:solidFill>
                <a:latin typeface="Meiryo UI" panose="020B0604030504040204" pitchFamily="50" charset="-128"/>
                <a:ea typeface="Meiryo UI" panose="020B0604030504040204" pitchFamily="50" charset="-128"/>
              </a:rPr>
              <a:t>の</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化</a:t>
            </a:r>
            <a:r>
              <a:rPr kumimoji="1" lang="ja-JP" altLang="en-US" sz="1200" dirty="0" smtClean="0">
                <a:solidFill>
                  <a:schemeClr val="tx1"/>
                </a:solidFill>
                <a:latin typeface="Meiryo UI" panose="020B0604030504040204" pitchFamily="50" charset="-128"/>
                <a:ea typeface="Meiryo UI" panose="020B0604030504040204" pitchFamily="50" charset="-128"/>
              </a:rPr>
              <a:t>において</a:t>
            </a:r>
            <a:r>
              <a:rPr kumimoji="1" lang="ja-JP" altLang="en-US" sz="1200" dirty="0">
                <a:solidFill>
                  <a:schemeClr val="tx1"/>
                </a:solidFill>
                <a:latin typeface="Meiryo UI" panose="020B0604030504040204" pitchFamily="50" charset="-128"/>
                <a:ea typeface="Meiryo UI" panose="020B0604030504040204" pitchFamily="50" charset="-128"/>
              </a:rPr>
              <a:t>、情報提供、情報共有、マッチング等</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開催状況</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第１回：行政の</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化（</a:t>
            </a:r>
            <a:r>
              <a:rPr kumimoji="1" lang="en-US" altLang="ja-JP" sz="1200" dirty="0">
                <a:solidFill>
                  <a:schemeClr val="tx1"/>
                </a:solidFill>
                <a:latin typeface="Meiryo UI" panose="020B0604030504040204" pitchFamily="50" charset="-128"/>
                <a:ea typeface="Meiryo UI" panose="020B0604030504040204" pitchFamily="50" charset="-128"/>
              </a:rPr>
              <a:t>9</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19</a:t>
            </a:r>
            <a:r>
              <a:rPr kumimoji="1" lang="ja-JP" altLang="en-US" sz="1200" dirty="0">
                <a:solidFill>
                  <a:schemeClr val="tx1"/>
                </a:solidFill>
                <a:latin typeface="Meiryo UI" panose="020B0604030504040204" pitchFamily="50" charset="-128"/>
                <a:ea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第２回：統合アプリ等（</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第３回</a:t>
            </a:r>
            <a:r>
              <a:rPr kumimoji="1" lang="ja-JP" altLang="en-US"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：無償・少額サービス（</a:t>
            </a:r>
            <a:r>
              <a:rPr kumimoji="1" lang="en-US" altLang="ja-JP"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12</a:t>
            </a:r>
            <a:r>
              <a:rPr kumimoji="1" lang="ja-JP" altLang="en-US"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月</a:t>
            </a:r>
            <a:r>
              <a:rPr kumimoji="1" lang="en-US" altLang="ja-JP"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4</a:t>
            </a:r>
            <a:r>
              <a:rPr kumimoji="1" lang="ja-JP" altLang="en-US"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日）</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901387" y="3155528"/>
            <a:ext cx="4032769" cy="338554"/>
          </a:xfrm>
          <a:prstGeom prst="rect">
            <a:avLst/>
          </a:prstGeom>
          <a:solidFill>
            <a:schemeClr val="accent2">
              <a:lumMod val="40000"/>
              <a:lumOff val="60000"/>
            </a:schemeClr>
          </a:solidFill>
          <a:ln>
            <a:solidFill>
              <a:schemeClr val="accent2"/>
            </a:solidFill>
          </a:ln>
        </p:spPr>
        <p:txBody>
          <a:bodyPr wrap="square">
            <a:spAutoFit/>
          </a:bodyPr>
          <a:lstStyle/>
          <a:p>
            <a:pPr algn="ctr"/>
            <a:r>
              <a:rPr kumimoji="1" lang="ja-JP" altLang="en-US" sz="1600" b="1" dirty="0">
                <a:latin typeface="Meiryo UI" panose="020B0604030504040204" pitchFamily="50" charset="-128"/>
                <a:ea typeface="Meiryo UI" panose="020B0604030504040204" pitchFamily="50" charset="-128"/>
              </a:rPr>
              <a:t>行政の</a:t>
            </a:r>
            <a:r>
              <a:rPr kumimoji="1" lang="en-US" altLang="ja-JP" sz="1600" b="1" dirty="0">
                <a:latin typeface="Meiryo UI" panose="020B0604030504040204" pitchFamily="50" charset="-128"/>
                <a:ea typeface="Meiryo UI" panose="020B0604030504040204" pitchFamily="50" charset="-128"/>
              </a:rPr>
              <a:t>ICT</a:t>
            </a:r>
            <a:r>
              <a:rPr kumimoji="1" lang="ja-JP" altLang="en-US" sz="1600" b="1" dirty="0">
                <a:latin typeface="Meiryo UI" panose="020B0604030504040204" pitchFamily="50" charset="-128"/>
                <a:ea typeface="Meiryo UI" panose="020B0604030504040204" pitchFamily="50" charset="-128"/>
              </a:rPr>
              <a:t>化</a:t>
            </a:r>
            <a:r>
              <a:rPr kumimoji="1" lang="en-US" altLang="ja-JP" sz="1600" b="1" dirty="0">
                <a:latin typeface="Meiryo UI" panose="020B0604030504040204" pitchFamily="50" charset="-128"/>
                <a:ea typeface="Meiryo UI" panose="020B0604030504040204" pitchFamily="50" charset="-128"/>
              </a:rPr>
              <a:t>WG</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2019</a:t>
            </a:r>
            <a:r>
              <a:rPr kumimoji="1" lang="ja-JP" altLang="en-US" sz="1200" b="1" dirty="0" smtClean="0">
                <a:latin typeface="Meiryo UI" panose="020B0604030504040204" pitchFamily="50" charset="-128"/>
                <a:ea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rPr>
              <a:t>9</a:t>
            </a:r>
            <a:r>
              <a:rPr kumimoji="1" lang="ja-JP" altLang="en-US" sz="1200" b="1" dirty="0" smtClean="0">
                <a:latin typeface="Meiryo UI" panose="020B0604030504040204" pitchFamily="50" charset="-128"/>
                <a:ea typeface="Meiryo UI" panose="020B0604030504040204" pitchFamily="50" charset="-128"/>
              </a:rPr>
              <a:t>月</a:t>
            </a:r>
            <a:r>
              <a:rPr kumimoji="1" lang="en-US" altLang="ja-JP" sz="1200" b="1" dirty="0" smtClean="0">
                <a:latin typeface="Meiryo UI" panose="020B0604030504040204" pitchFamily="50" charset="-128"/>
                <a:ea typeface="Meiryo UI" panose="020B0604030504040204" pitchFamily="50" charset="-128"/>
              </a:rPr>
              <a:t>19</a:t>
            </a:r>
            <a:r>
              <a:rPr kumimoji="1" lang="ja-JP" altLang="en-US" sz="1200" b="1" dirty="0" smtClean="0">
                <a:latin typeface="Meiryo UI" panose="020B0604030504040204" pitchFamily="50" charset="-128"/>
                <a:ea typeface="Meiryo UI" panose="020B0604030504040204" pitchFamily="50" charset="-128"/>
              </a:rPr>
              <a:t>日設置</a:t>
            </a:r>
            <a:r>
              <a:rPr kumimoji="1" lang="ja-JP" altLang="en-US" sz="1200" b="1" dirty="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4885421" y="795010"/>
            <a:ext cx="4031627" cy="553998"/>
          </a:xfrm>
          <a:prstGeom prst="rect">
            <a:avLst/>
          </a:prstGeom>
          <a:solidFill>
            <a:schemeClr val="accent2">
              <a:lumMod val="40000"/>
              <a:lumOff val="60000"/>
            </a:schemeClr>
          </a:solidFill>
          <a:ln>
            <a:solidFill>
              <a:schemeClr val="bg1">
                <a:lumMod val="50000"/>
              </a:schemeClr>
            </a:solidFill>
          </a:ln>
        </p:spPr>
        <p:txBody>
          <a:bodyPr wrap="square" anchor="ctr" anchorCtr="0">
            <a:noAutofit/>
          </a:bodyPr>
          <a:lstStyle/>
          <a:p>
            <a:pPr algn="ctr"/>
            <a:r>
              <a:rPr lang="ja-JP" altLang="en-US" sz="1600" b="1" dirty="0">
                <a:latin typeface="Meiryo UI" panose="020B0604030504040204" pitchFamily="50" charset="-128"/>
                <a:ea typeface="Meiryo UI" panose="020B0604030504040204" pitchFamily="50" charset="-128"/>
              </a:rPr>
              <a:t>各種ワーキンググループ</a:t>
            </a:r>
            <a:endParaRPr lang="en-US" altLang="ja-JP" sz="16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4865349" y="1458478"/>
            <a:ext cx="4110257" cy="1600438"/>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＜設置目的＞</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大阪スマートシティ戦略会議で確認された方針や、市町村のニーズ等を踏まえて、推進連絡会議（</a:t>
            </a:r>
            <a:r>
              <a:rPr lang="en-US" altLang="ja-JP" sz="1400" dirty="0">
                <a:latin typeface="Meiryo UI" panose="020B0604030504040204" pitchFamily="50" charset="-128"/>
                <a:ea typeface="Meiryo UI" panose="020B0604030504040204" pitchFamily="50" charset="-128"/>
              </a:rPr>
              <a:t>GovTech</a:t>
            </a:r>
            <a:r>
              <a:rPr lang="ja-JP" altLang="en-US" sz="1400" dirty="0">
                <a:latin typeface="Meiryo UI" panose="020B0604030504040204" pitchFamily="50" charset="-128"/>
                <a:ea typeface="Meiryo UI" panose="020B0604030504040204" pitchFamily="50" charset="-128"/>
              </a:rPr>
              <a:t>大阪）の下部組織として、テーマ別にワーキンググループを設置。（適宜組成）</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担当者レベルでより具体的、実務的な議題を取り上げ、市町村の情報共有、マッチングの場を提供</a:t>
            </a:r>
          </a:p>
        </p:txBody>
      </p:sp>
      <p:sp>
        <p:nvSpPr>
          <p:cNvPr id="8" name="正方形/長方形 7"/>
          <p:cNvSpPr/>
          <p:nvPr/>
        </p:nvSpPr>
        <p:spPr>
          <a:xfrm>
            <a:off x="209008" y="1468879"/>
            <a:ext cx="4204904" cy="1600438"/>
          </a:xfrm>
          <a:prstGeom prst="rect">
            <a:avLst/>
          </a:prstGeom>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＜設置目的＞</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大阪府と市町村の連携によるスマートシティ化の取組みを円滑に進めるため、先進自治体の事例紹介や各自治体で共通する課題の共有等を通じて、市町村の横展開を促進し、さらなる行政サービスの向上や、都市機能の強化、ひいては住民の</a:t>
            </a:r>
            <a:r>
              <a:rPr kumimoji="1" lang="en-US" altLang="ja-JP" sz="1400" dirty="0" err="1">
                <a:latin typeface="Meiryo UI" panose="020B0604030504040204" pitchFamily="50" charset="-128"/>
                <a:ea typeface="Meiryo UI" panose="020B0604030504040204" pitchFamily="50" charset="-128"/>
              </a:rPr>
              <a:t>QoL</a:t>
            </a:r>
            <a:r>
              <a:rPr kumimoji="1" lang="ja-JP" altLang="en-US" sz="1400" dirty="0">
                <a:latin typeface="Meiryo UI" panose="020B0604030504040204" pitchFamily="50" charset="-128"/>
                <a:ea typeface="Meiryo UI" panose="020B0604030504040204" pitchFamily="50" charset="-128"/>
              </a:rPr>
              <a:t>（生活の質）の向上を目指すもの。</a:t>
            </a:r>
            <a:endParaRPr kumimoji="1" lang="en-US" altLang="ja-JP" sz="1400" dirty="0">
              <a:latin typeface="Meiryo UI" panose="020B0604030504040204" pitchFamily="50" charset="-128"/>
              <a:ea typeface="Meiryo UI" panose="020B0604030504040204" pitchFamily="50" charset="-128"/>
            </a:endParaRPr>
          </a:p>
        </p:txBody>
      </p:sp>
      <p:cxnSp>
        <p:nvCxnSpPr>
          <p:cNvPr id="10" name="直線コネクタ 9"/>
          <p:cNvCxnSpPr>
            <a:stCxn id="3" idx="3"/>
            <a:endCxn id="23" idx="1"/>
          </p:cNvCxnSpPr>
          <p:nvPr/>
        </p:nvCxnSpPr>
        <p:spPr>
          <a:xfrm flipV="1">
            <a:off x="4566239" y="1072009"/>
            <a:ext cx="319182" cy="15389"/>
          </a:xfrm>
          <a:prstGeom prst="line">
            <a:avLst/>
          </a:prstGeom>
        </p:spPr>
        <p:style>
          <a:lnRef idx="1">
            <a:schemeClr val="dk1"/>
          </a:lnRef>
          <a:fillRef idx="0">
            <a:schemeClr val="dk1"/>
          </a:fillRef>
          <a:effectRef idx="0">
            <a:schemeClr val="dk1"/>
          </a:effectRef>
          <a:fontRef idx="minor">
            <a:schemeClr val="tx1"/>
          </a:fontRef>
        </p:style>
      </p:cxnSp>
      <p:sp>
        <p:nvSpPr>
          <p:cNvPr id="25" name="フローチャート: 処理 24"/>
          <p:cNvSpPr/>
          <p:nvPr/>
        </p:nvSpPr>
        <p:spPr>
          <a:xfrm>
            <a:off x="4885421" y="5127074"/>
            <a:ext cx="4031627" cy="151237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構成</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希望する</a:t>
            </a:r>
            <a:r>
              <a:rPr lang="ja-JP" altLang="en-US" sz="1200" dirty="0" smtClean="0">
                <a:solidFill>
                  <a:schemeClr val="tx1"/>
                </a:solidFill>
                <a:latin typeface="Meiryo UI" panose="020B0604030504040204" pitchFamily="50" charset="-128"/>
                <a:ea typeface="Meiryo UI" panose="020B0604030504040204" pitchFamily="50" charset="-128"/>
              </a:rPr>
              <a:t>市町村</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役割</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を活用した地域のまちづくり（モビリティ等）の情報</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共有や企業とのマッチング　等</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開催状況</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第１回：「地域における自動運転や</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rPr>
              <a:t>AI</a:t>
            </a:r>
            <a:r>
              <a:rPr kumimoji="1" lang="ja-JP" altLang="en-US" sz="1200" dirty="0" smtClean="0">
                <a:solidFill>
                  <a:schemeClr val="tx1"/>
                </a:solidFill>
                <a:latin typeface="Meiryo UI" panose="020B0604030504040204" pitchFamily="50" charset="-128"/>
                <a:ea typeface="Meiryo UI" panose="020B0604030504040204" pitchFamily="50" charset="-128"/>
              </a:rPr>
              <a:t>オンデマンドなどの技術の活用について」（</a:t>
            </a:r>
            <a:r>
              <a:rPr kumimoji="1" lang="en-US" altLang="ja-JP" sz="1200" dirty="0" smtClean="0">
                <a:solidFill>
                  <a:schemeClr val="tx1"/>
                </a:solidFill>
                <a:latin typeface="Meiryo UI" panose="020B0604030504040204" pitchFamily="50" charset="-128"/>
                <a:ea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rPr>
              <a:t>月</a:t>
            </a:r>
            <a:r>
              <a:rPr kumimoji="1" lang="en-US" altLang="ja-JP" sz="1200" dirty="0" smtClean="0">
                <a:solidFill>
                  <a:schemeClr val="tx1"/>
                </a:solidFill>
                <a:latin typeface="Meiryo UI" panose="020B0604030504040204" pitchFamily="50" charset="-128"/>
                <a:ea typeface="Meiryo UI" panose="020B0604030504040204" pitchFamily="50" charset="-128"/>
              </a:rPr>
              <a:t>23</a:t>
            </a:r>
            <a:r>
              <a:rPr kumimoji="1" lang="ja-JP" altLang="en-US" sz="1200" dirty="0" smtClean="0">
                <a:solidFill>
                  <a:schemeClr val="tx1"/>
                </a:solidFill>
                <a:latin typeface="Meiryo UI" panose="020B0604030504040204" pitchFamily="50" charset="-128"/>
                <a:ea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4884279" y="5025383"/>
            <a:ext cx="4032769" cy="338554"/>
          </a:xfrm>
          <a:prstGeom prst="rect">
            <a:avLst/>
          </a:prstGeom>
          <a:solidFill>
            <a:schemeClr val="accent2">
              <a:lumMod val="40000"/>
              <a:lumOff val="60000"/>
            </a:schemeClr>
          </a:solidFill>
          <a:ln>
            <a:solidFill>
              <a:schemeClr val="accent2"/>
            </a:solidFill>
          </a:ln>
        </p:spPr>
        <p:txBody>
          <a:bodyPr wrap="square">
            <a:spAutoFit/>
          </a:bodyPr>
          <a:lstStyle/>
          <a:p>
            <a:pPr algn="ctr"/>
            <a:r>
              <a:rPr kumimoji="1" lang="ja-JP" altLang="en-US" sz="1600" b="1" dirty="0">
                <a:latin typeface="Meiryo UI" panose="020B0604030504040204" pitchFamily="50" charset="-128"/>
                <a:ea typeface="Meiryo UI" panose="020B0604030504040204" pitchFamily="50" charset="-128"/>
              </a:rPr>
              <a:t>地域デジタル化</a:t>
            </a:r>
            <a:r>
              <a:rPr kumimoji="1" lang="en-US" altLang="ja-JP" sz="1600" b="1" dirty="0" smtClean="0">
                <a:latin typeface="Meiryo UI" panose="020B0604030504040204" pitchFamily="50" charset="-128"/>
                <a:ea typeface="Meiryo UI" panose="020B0604030504040204" pitchFamily="50" charset="-128"/>
              </a:rPr>
              <a:t>WG</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2019</a:t>
            </a:r>
            <a:r>
              <a:rPr kumimoji="1" lang="ja-JP" altLang="en-US" sz="1200" b="1" dirty="0" smtClean="0">
                <a:latin typeface="Meiryo UI" panose="020B0604030504040204" pitchFamily="50" charset="-128"/>
                <a:ea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rPr>
              <a:t>12</a:t>
            </a:r>
            <a:r>
              <a:rPr kumimoji="1" lang="ja-JP" altLang="en-US" sz="1200" b="1" dirty="0" smtClean="0">
                <a:latin typeface="Meiryo UI" panose="020B0604030504040204" pitchFamily="50" charset="-128"/>
                <a:ea typeface="Meiryo UI" panose="020B0604030504040204" pitchFamily="50" charset="-128"/>
              </a:rPr>
              <a:t>月</a:t>
            </a:r>
            <a:r>
              <a:rPr kumimoji="1" lang="en-US" altLang="ja-JP" sz="1200" b="1" dirty="0" smtClean="0">
                <a:latin typeface="Meiryo UI" panose="020B0604030504040204" pitchFamily="50" charset="-128"/>
                <a:ea typeface="Meiryo UI" panose="020B0604030504040204" pitchFamily="50" charset="-128"/>
              </a:rPr>
              <a:t>23</a:t>
            </a:r>
            <a:r>
              <a:rPr kumimoji="1" lang="ja-JP" altLang="en-US" sz="1200" b="1" dirty="0" smtClean="0">
                <a:latin typeface="Meiryo UI" panose="020B0604030504040204" pitchFamily="50" charset="-128"/>
                <a:ea typeface="Meiryo UI" panose="020B0604030504040204" pitchFamily="50" charset="-128"/>
              </a:rPr>
              <a:t>日</a:t>
            </a:r>
            <a:r>
              <a:rPr kumimoji="1" lang="ja-JP" altLang="en-US" sz="1200" b="1" dirty="0">
                <a:latin typeface="Meiryo UI" panose="020B0604030504040204" pitchFamily="50" charset="-128"/>
                <a:ea typeface="Meiryo UI" panose="020B0604030504040204" pitchFamily="50" charset="-128"/>
              </a:rPr>
              <a:t>設置）</a:t>
            </a:r>
            <a:endParaRPr kumimoji="1" lang="en-US" altLang="ja-JP" sz="1200" b="1" dirty="0">
              <a:latin typeface="Meiryo UI" panose="020B0604030504040204" pitchFamily="50" charset="-128"/>
              <a:ea typeface="Meiryo UI" panose="020B0604030504040204" pitchFamily="50" charset="-128"/>
            </a:endParaRPr>
          </a:p>
        </p:txBody>
      </p:sp>
      <p:sp>
        <p:nvSpPr>
          <p:cNvPr id="29" name="角丸四角形 28"/>
          <p:cNvSpPr/>
          <p:nvPr/>
        </p:nvSpPr>
        <p:spPr>
          <a:xfrm>
            <a:off x="7602582" y="135465"/>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Tree>
    <p:extLst>
      <p:ext uri="{BB962C8B-B14F-4D97-AF65-F5344CB8AC3E}">
        <p14:creationId xmlns:p14="http://schemas.microsoft.com/office/powerpoint/2010/main" val="2810550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18</a:t>
            </a:fld>
            <a:endParaRPr kumimoji="1" lang="ja-JP" altLang="en-US"/>
          </a:p>
        </p:txBody>
      </p:sp>
      <p:sp>
        <p:nvSpPr>
          <p:cNvPr id="5" name="正方形/長方形 4"/>
          <p:cNvSpPr/>
          <p:nvPr/>
        </p:nvSpPr>
        <p:spPr>
          <a:xfrm>
            <a:off x="209008" y="122307"/>
            <a:ext cx="8773144" cy="400110"/>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rPr>
              <a:t>■行政</a:t>
            </a:r>
            <a:r>
              <a:rPr lang="ja-JP" altLang="en-US" sz="2000" b="1" dirty="0">
                <a:latin typeface="Meiryo UI" panose="020B0604030504040204" pitchFamily="50" charset="-128"/>
                <a:ea typeface="Meiryo UI" panose="020B0604030504040204" pitchFamily="50" charset="-128"/>
              </a:rPr>
              <a:t>の</a:t>
            </a:r>
            <a:r>
              <a:rPr lang="en-US" altLang="ja-JP" sz="2000" b="1" dirty="0">
                <a:latin typeface="Meiryo UI" panose="020B0604030504040204" pitchFamily="50" charset="-128"/>
                <a:ea typeface="Meiryo UI" panose="020B0604030504040204" pitchFamily="50" charset="-128"/>
              </a:rPr>
              <a:t>ICT</a:t>
            </a:r>
            <a:r>
              <a:rPr lang="ja-JP" altLang="en-US" sz="2000" b="1" dirty="0">
                <a:latin typeface="Meiryo UI" panose="020B0604030504040204" pitchFamily="50" charset="-128"/>
                <a:ea typeface="Meiryo UI" panose="020B0604030504040204" pitchFamily="50" charset="-128"/>
              </a:rPr>
              <a:t>化ワーキンググループの開催内容</a:t>
            </a:r>
          </a:p>
        </p:txBody>
      </p:sp>
      <p:cxnSp>
        <p:nvCxnSpPr>
          <p:cNvPr id="7" name="直線コネクタ 6"/>
          <p:cNvCxnSpPr/>
          <p:nvPr/>
        </p:nvCxnSpPr>
        <p:spPr>
          <a:xfrm>
            <a:off x="234152" y="600890"/>
            <a:ext cx="8748000" cy="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44ACFE6A-B4EA-4341-A76A-EC143E06827E}"/>
              </a:ext>
            </a:extLst>
          </p:cNvPr>
          <p:cNvSpPr/>
          <p:nvPr/>
        </p:nvSpPr>
        <p:spPr>
          <a:xfrm>
            <a:off x="312131" y="558001"/>
            <a:ext cx="8566898" cy="1708160"/>
          </a:xfrm>
          <a:prstGeom prst="rect">
            <a:avLst/>
          </a:prstGeom>
          <a:ln>
            <a:noFill/>
          </a:ln>
        </p:spPr>
        <p:txBody>
          <a:bodyPr wrap="square">
            <a:spAutoFit/>
          </a:bodyPr>
          <a:lstStyle/>
          <a:p>
            <a:pPr>
              <a:lnSpc>
                <a:spcPct val="150000"/>
              </a:lnSpc>
            </a:pPr>
            <a:r>
              <a:rPr lang="ja-JP" altLang="en-US" sz="1400" dirty="0">
                <a:latin typeface="Meiryo UI" panose="020B0604030504040204" pitchFamily="50" charset="-128"/>
                <a:ea typeface="Meiryo UI" panose="020B0604030504040204" pitchFamily="50" charset="-128"/>
              </a:rPr>
              <a:t>　「行政の</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化ワーキング」</a:t>
            </a:r>
            <a:r>
              <a:rPr lang="ja-JP" altLang="en-US" sz="1400" dirty="0" smtClean="0">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rPr>
              <a:t>開催</a:t>
            </a:r>
            <a:r>
              <a:rPr lang="ja-JP" altLang="en-US" sz="1400" dirty="0" smtClean="0">
                <a:latin typeface="Meiryo UI" panose="020B0604030504040204" pitchFamily="50" charset="-128"/>
                <a:ea typeface="Meiryo UI" panose="020B0604030504040204" pitchFamily="50" charset="-128"/>
              </a:rPr>
              <a:t>。第１回ワーキングでは府内</a:t>
            </a:r>
            <a:r>
              <a:rPr lang="ja-JP" altLang="en-US" sz="1400" dirty="0">
                <a:latin typeface="Meiryo UI" panose="020B0604030504040204" pitchFamily="50" charset="-128"/>
                <a:ea typeface="Meiryo UI" panose="020B0604030504040204" pitchFamily="50" charset="-128"/>
              </a:rPr>
              <a:t>市町村に対して行った「行政の</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化に関する</a:t>
            </a:r>
            <a:r>
              <a:rPr lang="ja-JP" altLang="en-US" sz="1400" dirty="0" smtClean="0">
                <a:latin typeface="Meiryo UI" panose="020B0604030504040204" pitchFamily="50" charset="-128"/>
                <a:ea typeface="Meiryo UI" panose="020B0604030504040204" pitchFamily="50" charset="-128"/>
              </a:rPr>
              <a:t>アン</a:t>
            </a:r>
            <a:endParaRPr lang="en-US" altLang="ja-JP" sz="1400" dirty="0" smtClean="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ケート</a:t>
            </a:r>
            <a:r>
              <a:rPr lang="ja-JP" altLang="en-US" sz="1400" dirty="0">
                <a:latin typeface="Meiryo UI" panose="020B0604030504040204" pitchFamily="50" charset="-128"/>
                <a:ea typeface="Meiryo UI" panose="020B0604030504040204" pitchFamily="50" charset="-128"/>
              </a:rPr>
              <a:t>調査」の</a:t>
            </a:r>
            <a:r>
              <a:rPr lang="ja-JP" altLang="en-US" sz="1400" dirty="0" smtClean="0">
                <a:latin typeface="Meiryo UI" panose="020B0604030504040204" pitchFamily="50" charset="-128"/>
                <a:ea typeface="Meiryo UI" panose="020B0604030504040204" pitchFamily="50" charset="-128"/>
              </a:rPr>
              <a:t>結果の報告、先進自治体の事例紹介、事業者からのサービス紹介と個別面談を行った。</a:t>
            </a:r>
            <a:endParaRPr lang="en-US" altLang="ja-JP" sz="1400" dirty="0" smtClean="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第２回ワーキングでは</a:t>
            </a:r>
            <a:r>
              <a:rPr lang="en-US" altLang="ja-JP" sz="1400" dirty="0" smtClean="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市</a:t>
            </a:r>
            <a:r>
              <a:rPr lang="en-US" altLang="ja-JP" sz="1400" dirty="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件の対話（個別面談）を実施、うち</a:t>
            </a:r>
            <a:r>
              <a:rPr lang="ja-JP" altLang="en-US" sz="1400" u="sng" dirty="0" smtClean="0">
                <a:latin typeface="Meiryo UI" panose="020B0604030504040204" pitchFamily="50" charset="-128"/>
                <a:ea typeface="Meiryo UI" panose="020B0604030504040204" pitchFamily="50" charset="-128"/>
              </a:rPr>
              <a:t>１市は</a:t>
            </a:r>
            <a:r>
              <a:rPr lang="en-US" altLang="ja-JP" sz="1400" u="sng" dirty="0" smtClean="0">
                <a:latin typeface="Meiryo UI" panose="020B0604030504040204" pitchFamily="50" charset="-128"/>
                <a:ea typeface="Meiryo UI" panose="020B0604030504040204" pitchFamily="50" charset="-128"/>
              </a:rPr>
              <a:t>R2</a:t>
            </a:r>
            <a:r>
              <a:rPr lang="ja-JP" altLang="en-US" sz="1400" u="sng" dirty="0" smtClean="0">
                <a:latin typeface="Meiryo UI" panose="020B0604030504040204" pitchFamily="50" charset="-128"/>
                <a:ea typeface="Meiryo UI" panose="020B0604030504040204" pitchFamily="50" charset="-128"/>
              </a:rPr>
              <a:t>年度で予算要求、</a:t>
            </a:r>
            <a:endParaRPr lang="en-US" altLang="ja-JP" sz="1400" u="sng" dirty="0" smtClean="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rPr>
              <a:t>４市は</a:t>
            </a:r>
            <a:r>
              <a:rPr lang="en-US" altLang="ja-JP" sz="1400" u="sng" dirty="0" smtClean="0">
                <a:latin typeface="Meiryo UI" panose="020B0604030504040204" pitchFamily="50" charset="-128"/>
                <a:ea typeface="Meiryo UI" panose="020B0604030504040204" pitchFamily="50" charset="-128"/>
              </a:rPr>
              <a:t>R3</a:t>
            </a:r>
            <a:r>
              <a:rPr lang="ja-JP" altLang="en-US" sz="1400" u="sng" dirty="0" smtClean="0">
                <a:latin typeface="Meiryo UI" panose="020B0604030504040204" pitchFamily="50" charset="-128"/>
                <a:ea typeface="Meiryo UI" panose="020B0604030504040204" pitchFamily="50" charset="-128"/>
              </a:rPr>
              <a:t>年度の予算要求に向けて統合型アプリの無料体験版の利用や、見積もり取得など検討を継続。</a:t>
            </a:r>
            <a:endParaRPr lang="en-US" altLang="ja-JP" sz="1400" u="sng" dirty="0" smtClean="0">
              <a:latin typeface="Meiryo UI" panose="020B0604030504040204" pitchFamily="50" charset="-128"/>
              <a:ea typeface="Meiryo UI" panose="020B0604030504040204" pitchFamily="50" charset="-128"/>
            </a:endParaRPr>
          </a:p>
          <a:p>
            <a:pPr>
              <a:lnSpc>
                <a:spcPct val="150000"/>
              </a:lnSpc>
            </a:pPr>
            <a:r>
              <a:rPr lang="ja-JP" altLang="en-US" sz="1400" dirty="0" smtClean="0">
                <a:latin typeface="Meiryo UI" panose="020B0604030504040204" pitchFamily="50" charset="-128"/>
                <a:ea typeface="Meiryo UI" panose="020B0604030504040204" pitchFamily="50" charset="-128"/>
              </a:rPr>
              <a:t>　第３回ワーキングでは</a:t>
            </a:r>
            <a:r>
              <a:rPr lang="ja-JP" altLang="en-US" sz="1400" u="sng" dirty="0" smtClean="0">
                <a:latin typeface="Meiryo UI" panose="020B0604030504040204" pitchFamily="50" charset="-128"/>
                <a:ea typeface="Meiryo UI" panose="020B0604030504040204" pitchFamily="50" charset="-128"/>
              </a:rPr>
              <a:t>１市が包括連携協定の締結に向けて検討。</a:t>
            </a:r>
            <a:endParaRPr lang="ja-JP" altLang="en-US" sz="1400" u="sng" dirty="0">
              <a:latin typeface="Meiryo UI" panose="020B0604030504040204" pitchFamily="50" charset="-128"/>
              <a:ea typeface="Meiryo UI" panose="020B0604030504040204" pitchFamily="50" charset="-128"/>
            </a:endParaRPr>
          </a:p>
        </p:txBody>
      </p:sp>
      <p:sp>
        <p:nvSpPr>
          <p:cNvPr id="10" name="角丸四角形 9"/>
          <p:cNvSpPr/>
          <p:nvPr/>
        </p:nvSpPr>
        <p:spPr>
          <a:xfrm>
            <a:off x="7602582" y="122402"/>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graphicFrame>
        <p:nvGraphicFramePr>
          <p:cNvPr id="2" name="表 1"/>
          <p:cNvGraphicFramePr>
            <a:graphicFrameLocks noGrp="1"/>
          </p:cNvGraphicFramePr>
          <p:nvPr>
            <p:extLst>
              <p:ext uri="{D42A27DB-BD31-4B8C-83A1-F6EECF244321}">
                <p14:modId xmlns:p14="http://schemas.microsoft.com/office/powerpoint/2010/main" val="795873472"/>
              </p:ext>
            </p:extLst>
          </p:nvPr>
        </p:nvGraphicFramePr>
        <p:xfrm>
          <a:off x="338263" y="2307166"/>
          <a:ext cx="8574385" cy="4036122"/>
        </p:xfrm>
        <a:graphic>
          <a:graphicData uri="http://schemas.openxmlformats.org/drawingml/2006/table">
            <a:tbl>
              <a:tblPr/>
              <a:tblGrid>
                <a:gridCol w="1476437">
                  <a:extLst>
                    <a:ext uri="{9D8B030D-6E8A-4147-A177-3AD203B41FA5}">
                      <a16:colId xmlns:a16="http://schemas.microsoft.com/office/drawing/2014/main" val="1119119986"/>
                    </a:ext>
                  </a:extLst>
                </a:gridCol>
                <a:gridCol w="1121683">
                  <a:extLst>
                    <a:ext uri="{9D8B030D-6E8A-4147-A177-3AD203B41FA5}">
                      <a16:colId xmlns:a16="http://schemas.microsoft.com/office/drawing/2014/main" val="1493095621"/>
                    </a:ext>
                  </a:extLst>
                </a:gridCol>
                <a:gridCol w="1752236">
                  <a:extLst>
                    <a:ext uri="{9D8B030D-6E8A-4147-A177-3AD203B41FA5}">
                      <a16:colId xmlns:a16="http://schemas.microsoft.com/office/drawing/2014/main" val="1210158207"/>
                    </a:ext>
                  </a:extLst>
                </a:gridCol>
                <a:gridCol w="4224029">
                  <a:extLst>
                    <a:ext uri="{9D8B030D-6E8A-4147-A177-3AD203B41FA5}">
                      <a16:colId xmlns:a16="http://schemas.microsoft.com/office/drawing/2014/main" val="3935061345"/>
                    </a:ext>
                  </a:extLst>
                </a:gridCol>
              </a:tblGrid>
              <a:tr h="233494">
                <a:tc>
                  <a:txBody>
                    <a:bodyPr/>
                    <a:lstStyle/>
                    <a:p>
                      <a:pPr algn="ctr"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開催状況</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参加団体</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テーマ</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議題</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217091"/>
                  </a:ext>
                </a:extLst>
              </a:tr>
              <a:tr h="1400968">
                <a:tc>
                  <a:txBody>
                    <a:bodyPr/>
                    <a:lstStyle/>
                    <a:p>
                      <a:pPr algn="ctr"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回ワーキング</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(2019.9.19</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名</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団体）</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行政の</a:t>
                      </a:r>
                      <a:r>
                        <a:rPr lang="en-US" sz="12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化</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市町村アンケート調査の結果について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月のアンケート調査について報告</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寝屋川市公式アプリ「もっと寝屋川」について</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寝屋川市</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統合型アプリの企画、住民ニーズ調査</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など</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大阪市の</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化の動向について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大阪市</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　スマホ</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の地図で確認できる保育所空き情報、</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LINE</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の無料アカウント取得、インターフェースの開発</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194226"/>
                  </a:ext>
                </a:extLst>
              </a:tr>
              <a:tr h="1400968">
                <a:tc>
                  <a:txBody>
                    <a:bodyPr/>
                    <a:lstStyle/>
                    <a:p>
                      <a:pPr algn="ctr"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第２回ワーキング</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(2019.10.8</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名</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団体</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統合型アプリ</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行政サービス汎用パッケージ</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先行団体の導入事例紹介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八尾市／四條畷市</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統合型アプリ、導入にあたっての部局調整の困難さ</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事業者によるサービス紹介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事業者</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統合型アプリ提供業者、行政サービス汎用パッケージ</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事業者からの導入効果、機能、提供価格等</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 AI</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RPA</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の動向、音声認識（</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）について</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大阪府、事業者</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大阪府の導入状況及び事業者からのサービス内容の紹介</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868105"/>
                  </a:ext>
                </a:extLst>
              </a:tr>
              <a:tr h="1000692">
                <a:tc>
                  <a:txBody>
                    <a:bodyPr/>
                    <a:lstStyle/>
                    <a:p>
                      <a:pPr algn="ctr"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回ワーキング</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(2019.12.4</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名</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団体）</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無償・少額サービス</a:t>
                      </a: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）事業者によるサービス紹介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事業者</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汎用アプリを活用し防災に取り組む先進自治体の事例や、</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SNS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を情報発信などに活用する先進自治体の事例を紹介</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SNS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を活用した取組みについて</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大阪市</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無償でできる情報発信の取組みを</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紹介</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67" marR="7267" marT="7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120528"/>
                  </a:ext>
                </a:extLst>
              </a:tr>
            </a:tbl>
          </a:graphicData>
        </a:graphic>
      </p:graphicFrame>
    </p:spTree>
    <p:extLst>
      <p:ext uri="{BB962C8B-B14F-4D97-AF65-F5344CB8AC3E}">
        <p14:creationId xmlns:p14="http://schemas.microsoft.com/office/powerpoint/2010/main" val="3634389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6314" y="153648"/>
            <a:ext cx="5266185"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■地域デジタル化ワーキンググループの開催内容</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36" name="表 35"/>
          <p:cNvGraphicFramePr>
            <a:graphicFrameLocks noGrp="1"/>
          </p:cNvGraphicFramePr>
          <p:nvPr>
            <p:extLst/>
          </p:nvPr>
        </p:nvGraphicFramePr>
        <p:xfrm>
          <a:off x="1094590" y="3452907"/>
          <a:ext cx="7027123" cy="3152130"/>
        </p:xfrm>
        <a:graphic>
          <a:graphicData uri="http://schemas.openxmlformats.org/drawingml/2006/table">
            <a:tbl>
              <a:tblPr firstRow="1" bandRow="1">
                <a:tableStyleId>{5940675A-B579-460E-94D1-54222C63F5DA}</a:tableStyleId>
              </a:tblPr>
              <a:tblGrid>
                <a:gridCol w="1617358">
                  <a:extLst>
                    <a:ext uri="{9D8B030D-6E8A-4147-A177-3AD203B41FA5}">
                      <a16:colId xmlns:a16="http://schemas.microsoft.com/office/drawing/2014/main" val="3116078649"/>
                    </a:ext>
                  </a:extLst>
                </a:gridCol>
                <a:gridCol w="5409765">
                  <a:extLst>
                    <a:ext uri="{9D8B030D-6E8A-4147-A177-3AD203B41FA5}">
                      <a16:colId xmlns:a16="http://schemas.microsoft.com/office/drawing/2014/main" val="879043881"/>
                    </a:ext>
                  </a:extLst>
                </a:gridCol>
              </a:tblGrid>
              <a:tr h="312572">
                <a:tc>
                  <a:txBody>
                    <a:bodyPr/>
                    <a:lstStyle/>
                    <a:p>
                      <a:pPr algn="ctr"/>
                      <a:r>
                        <a:rPr kumimoji="1" lang="ja-JP" altLang="en-US" sz="1400" b="1" dirty="0">
                          <a:latin typeface="Meiryo UI" panose="020B0604030504040204" pitchFamily="50" charset="-128"/>
                          <a:ea typeface="Meiryo UI" panose="020B0604030504040204" pitchFamily="50" charset="-128"/>
                        </a:rPr>
                        <a:t>開催状況</a:t>
                      </a:r>
                    </a:p>
                  </a:txBody>
                  <a:tcPr>
                    <a:solidFill>
                      <a:schemeClr val="accent1">
                        <a:lumMod val="20000"/>
                        <a:lumOff val="8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第</a:t>
                      </a: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回ワーキング</a:t>
                      </a:r>
                    </a:p>
                  </a:txBody>
                  <a:tcPr>
                    <a:solidFill>
                      <a:schemeClr val="accent1">
                        <a:lumMod val="20000"/>
                        <a:lumOff val="80000"/>
                      </a:schemeClr>
                    </a:solidFill>
                  </a:tcPr>
                </a:tc>
                <a:extLst>
                  <a:ext uri="{0D108BD9-81ED-4DB2-BD59-A6C34878D82A}">
                    <a16:rowId xmlns:a16="http://schemas.microsoft.com/office/drawing/2014/main" val="239158250"/>
                  </a:ext>
                </a:extLst>
              </a:tr>
              <a:tr h="284156">
                <a:tc>
                  <a:txBody>
                    <a:bodyPr/>
                    <a:lstStyle/>
                    <a:p>
                      <a:pPr algn="ctr"/>
                      <a:r>
                        <a:rPr kumimoji="1" lang="ja-JP" altLang="en-US" sz="1400" dirty="0">
                          <a:latin typeface="Meiryo UI" panose="020B0604030504040204" pitchFamily="50" charset="-128"/>
                          <a:ea typeface="Meiryo UI" panose="020B0604030504040204" pitchFamily="50" charset="-128"/>
                        </a:rPr>
                        <a:t>開催日</a:t>
                      </a:r>
                    </a:p>
                  </a:txBody>
                  <a:tcPr/>
                </a:tc>
                <a:tc>
                  <a:txBody>
                    <a:bodyPr/>
                    <a:lstStyle/>
                    <a:p>
                      <a:pPr algn="ctr"/>
                      <a:r>
                        <a:rPr kumimoji="1" lang="en-US" altLang="ja-JP" sz="1300" dirty="0" smtClean="0">
                          <a:latin typeface="Meiryo UI" panose="020B0604030504040204" pitchFamily="50" charset="-128"/>
                          <a:ea typeface="Meiryo UI" panose="020B0604030504040204" pitchFamily="50" charset="-128"/>
                        </a:rPr>
                        <a:t>2019</a:t>
                      </a:r>
                      <a:r>
                        <a:rPr kumimoji="1" lang="ja-JP" altLang="en-US" sz="1300" dirty="0" smtClean="0">
                          <a:latin typeface="Meiryo UI" panose="020B0604030504040204" pitchFamily="50" charset="-128"/>
                          <a:ea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rPr>
                        <a:t>12</a:t>
                      </a:r>
                      <a:r>
                        <a:rPr kumimoji="1" lang="ja-JP" altLang="en-US" sz="1300" dirty="0" smtClean="0">
                          <a:latin typeface="Meiryo UI" panose="020B0604030504040204" pitchFamily="50" charset="-128"/>
                          <a:ea typeface="Meiryo UI" panose="020B0604030504040204" pitchFamily="50" charset="-128"/>
                        </a:rPr>
                        <a:t>月</a:t>
                      </a:r>
                      <a:r>
                        <a:rPr kumimoji="1" lang="en-US" altLang="ja-JP" sz="1300" dirty="0" smtClean="0">
                          <a:latin typeface="Meiryo UI" panose="020B0604030504040204" pitchFamily="50" charset="-128"/>
                          <a:ea typeface="Meiryo UI" panose="020B0604030504040204" pitchFamily="50" charset="-128"/>
                        </a:rPr>
                        <a:t>23</a:t>
                      </a:r>
                      <a:r>
                        <a:rPr kumimoji="1" lang="ja-JP" altLang="en-US" sz="1300" dirty="0" smtClean="0">
                          <a:latin typeface="Meiryo UI" panose="020B0604030504040204" pitchFamily="50" charset="-128"/>
                          <a:ea typeface="Meiryo UI" panose="020B0604030504040204" pitchFamily="50" charset="-128"/>
                        </a:rPr>
                        <a:t>日</a:t>
                      </a:r>
                      <a:endParaRPr kumimoji="1" lang="ja-JP" altLang="en-US" sz="13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54839738"/>
                  </a:ext>
                </a:extLst>
              </a:tr>
              <a:tr h="284156">
                <a:tc>
                  <a:txBody>
                    <a:bodyPr/>
                    <a:lstStyle/>
                    <a:p>
                      <a:pPr algn="ctr"/>
                      <a:r>
                        <a:rPr kumimoji="1" lang="ja-JP" altLang="en-US" sz="1400" dirty="0">
                          <a:latin typeface="Meiryo UI" panose="020B0604030504040204" pitchFamily="50" charset="-128"/>
                          <a:ea typeface="Meiryo UI" panose="020B0604030504040204" pitchFamily="50" charset="-128"/>
                        </a:rPr>
                        <a:t>参加団体</a:t>
                      </a:r>
                    </a:p>
                  </a:txBody>
                  <a:tcPr/>
                </a:tc>
                <a:tc>
                  <a:txBody>
                    <a:bodyPr/>
                    <a:lstStyle/>
                    <a:p>
                      <a:pPr marL="0" indent="0" algn="ctr">
                        <a:buFont typeface="Wingdings" panose="05000000000000000000" pitchFamily="2" charset="2"/>
                        <a:buNone/>
                      </a:pPr>
                      <a:r>
                        <a:rPr kumimoji="1" lang="en-US" altLang="ja-JP" sz="1300" dirty="0" smtClean="0">
                          <a:latin typeface="Meiryo UI" panose="020B0604030504040204" pitchFamily="50" charset="-128"/>
                          <a:ea typeface="Meiryo UI" panose="020B0604030504040204" pitchFamily="50" charset="-128"/>
                        </a:rPr>
                        <a:t>58</a:t>
                      </a:r>
                      <a:r>
                        <a:rPr kumimoji="1" lang="ja-JP" altLang="en-US" sz="1300" dirty="0" smtClean="0">
                          <a:latin typeface="Meiryo UI" panose="020B0604030504040204" pitchFamily="50" charset="-128"/>
                          <a:ea typeface="Meiryo UI" panose="020B0604030504040204" pitchFamily="50" charset="-128"/>
                        </a:rPr>
                        <a:t>名（</a:t>
                      </a:r>
                      <a:r>
                        <a:rPr kumimoji="1" lang="en-US" altLang="ja-JP" sz="1300" dirty="0" smtClean="0">
                          <a:latin typeface="Meiryo UI" panose="020B0604030504040204" pitchFamily="50" charset="-128"/>
                          <a:ea typeface="Meiryo UI" panose="020B0604030504040204" pitchFamily="50" charset="-128"/>
                        </a:rPr>
                        <a:t>23</a:t>
                      </a:r>
                      <a:r>
                        <a:rPr kumimoji="1" lang="ja-JP" altLang="en-US" sz="1300" dirty="0" smtClean="0">
                          <a:latin typeface="Meiryo UI" panose="020B0604030504040204" pitchFamily="50" charset="-128"/>
                          <a:ea typeface="Meiryo UI" panose="020B0604030504040204" pitchFamily="50" charset="-128"/>
                        </a:rPr>
                        <a:t>団体</a:t>
                      </a:r>
                      <a:r>
                        <a:rPr kumimoji="1" lang="ja-JP" altLang="en-US" sz="130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653963404"/>
                  </a:ext>
                </a:extLst>
              </a:tr>
              <a:tr h="454650">
                <a:tc>
                  <a:txBody>
                    <a:bodyPr/>
                    <a:lstStyle/>
                    <a:p>
                      <a:pPr algn="ctr"/>
                      <a:r>
                        <a:rPr kumimoji="1" lang="ja-JP" altLang="en-US" sz="1400" dirty="0">
                          <a:latin typeface="Meiryo UI" panose="020B0604030504040204" pitchFamily="50" charset="-128"/>
                          <a:ea typeface="Meiryo UI" panose="020B0604030504040204" pitchFamily="50" charset="-128"/>
                        </a:rPr>
                        <a:t>テーマ</a:t>
                      </a:r>
                    </a:p>
                  </a:txBody>
                  <a:tcPr/>
                </a:tc>
                <a:tc>
                  <a:txBody>
                    <a:bodyPr/>
                    <a:lstStyle/>
                    <a:p>
                      <a:pPr marL="0" indent="0" algn="l">
                        <a:buFont typeface="Wingdings" panose="05000000000000000000" pitchFamily="2" charset="2"/>
                        <a:buNone/>
                      </a:pP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モビリティ</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地域における自動運転や</a:t>
                      </a:r>
                      <a:r>
                        <a:rPr kumimoji="1" lang="en-US" altLang="ja-JP" sz="1300" dirty="0" smtClean="0">
                          <a:latin typeface="Meiryo UI" panose="020B0604030504040204" pitchFamily="50" charset="-128"/>
                          <a:ea typeface="Meiryo UI" panose="020B0604030504040204" pitchFamily="50" charset="-128"/>
                        </a:rPr>
                        <a:t>AI</a:t>
                      </a:r>
                      <a:r>
                        <a:rPr kumimoji="1" lang="ja-JP" altLang="en-US" sz="1300" dirty="0" smtClean="0">
                          <a:latin typeface="Meiryo UI" panose="020B0604030504040204" pitchFamily="50" charset="-128"/>
                          <a:ea typeface="Meiryo UI" panose="020B0604030504040204" pitchFamily="50" charset="-128"/>
                        </a:rPr>
                        <a:t>オンデマンドなどの技術の活用について</a:t>
                      </a:r>
                      <a:endParaRPr kumimoji="1" lang="ja-JP" altLang="en-US" sz="13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2376687"/>
                  </a:ext>
                </a:extLst>
              </a:tr>
              <a:tr h="1685787">
                <a:tc>
                  <a:txBody>
                    <a:bodyPr/>
                    <a:lstStyle/>
                    <a:p>
                      <a:pPr algn="ctr"/>
                      <a:r>
                        <a:rPr kumimoji="1" lang="ja-JP" altLang="en-US" sz="1400" dirty="0">
                          <a:latin typeface="Meiryo UI" panose="020B0604030504040204" pitchFamily="50" charset="-128"/>
                          <a:ea typeface="Meiryo UI" panose="020B0604030504040204" pitchFamily="50" charset="-128"/>
                        </a:rPr>
                        <a:t>議題</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0" indent="0">
                        <a:buFont typeface="Wingdings" panose="05000000000000000000" pitchFamily="2" charset="2"/>
                        <a:buNone/>
                      </a:pPr>
                      <a:r>
                        <a:rPr kumimoji="1" lang="en-US" altLang="ja-JP" sz="1300" dirty="0">
                          <a:latin typeface="Meiryo UI" panose="020B0604030504040204" pitchFamily="50" charset="-128"/>
                          <a:ea typeface="Meiryo UI" panose="020B0604030504040204" pitchFamily="50" charset="-128"/>
                        </a:rPr>
                        <a:t>1</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大阪スマートシティ戦略について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大阪府</a:t>
                      </a:r>
                      <a:r>
                        <a:rPr kumimoji="1" lang="en-US" altLang="ja-JP" sz="1200" dirty="0" smtClean="0">
                          <a:latin typeface="Meiryo UI" panose="020B0604030504040204" pitchFamily="50" charset="-128"/>
                          <a:ea typeface="Meiryo UI" panose="020B0604030504040204" pitchFamily="50" charset="-128"/>
                        </a:rPr>
                        <a:t>】</a:t>
                      </a:r>
                    </a:p>
                    <a:p>
                      <a:pPr marL="0" indent="0">
                        <a:buFont typeface="Wingdings" panose="05000000000000000000" pitchFamily="2" charset="2"/>
                        <a:buNone/>
                      </a:pPr>
                      <a:endParaRPr kumimoji="1" lang="en-US" altLang="ja-JP" sz="6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2</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自動運転の動向と企業の取組みについて</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事業者</a:t>
                      </a:r>
                      <a:r>
                        <a:rPr kumimoji="1" lang="en-US"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　</a:t>
                      </a:r>
                      <a:r>
                        <a:rPr kumimoji="1" lang="ja-JP" altLang="en-US" sz="1300" dirty="0" smtClean="0">
                          <a:latin typeface="Meiryo UI" panose="020B0604030504040204" pitchFamily="50" charset="-128"/>
                          <a:ea typeface="Meiryo UI" panose="020B0604030504040204" pitchFamily="50" charset="-128"/>
                        </a:rPr>
                        <a:t>自動運転市場と、自動運転技術</a:t>
                      </a:r>
                      <a:endParaRPr kumimoji="1" lang="en-US" altLang="ja-JP" sz="1300" dirty="0" smtClean="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3)</a:t>
                      </a:r>
                      <a:r>
                        <a:rPr kumimoji="1" lang="ja-JP" altLang="en-US" sz="1300" dirty="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AI</a:t>
                      </a:r>
                      <a:r>
                        <a:rPr kumimoji="1" lang="ja-JP" altLang="en-US" sz="1300" dirty="0" smtClean="0">
                          <a:latin typeface="Meiryo UI" panose="020B0604030504040204" pitchFamily="50" charset="-128"/>
                          <a:ea typeface="Meiryo UI" panose="020B0604030504040204" pitchFamily="50" charset="-128"/>
                        </a:rPr>
                        <a:t>オンデマンド交通の動向と企業の取組みについて</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事業者</a:t>
                      </a:r>
                      <a:r>
                        <a:rPr kumimoji="1" lang="en-US"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AI</a:t>
                      </a:r>
                      <a:r>
                        <a:rPr kumimoji="1" lang="ja-JP" altLang="en-US" sz="1300" dirty="0" smtClean="0">
                          <a:latin typeface="Meiryo UI" panose="020B0604030504040204" pitchFamily="50" charset="-128"/>
                          <a:ea typeface="Meiryo UI" panose="020B0604030504040204" pitchFamily="50" charset="-128"/>
                        </a:rPr>
                        <a:t>オンデマンド技術と、サービスの内容や今後の展開</a:t>
                      </a:r>
                      <a:endParaRPr kumimoji="1" lang="en-US" altLang="ja-JP" sz="1300" dirty="0" smtClean="0">
                        <a:latin typeface="Meiryo UI" panose="020B0604030504040204" pitchFamily="50" charset="-128"/>
                        <a:ea typeface="Meiryo UI" panose="020B0604030504040204" pitchFamily="50" charset="-128"/>
                      </a:endParaRPr>
                    </a:p>
                    <a:p>
                      <a:endParaRPr kumimoji="1" lang="en-US" altLang="ja-JP" sz="600" dirty="0" smtClean="0">
                        <a:latin typeface="Meiryo UI" panose="020B0604030504040204" pitchFamily="50" charset="-128"/>
                        <a:ea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rPr>
                        <a:t>4)</a:t>
                      </a:r>
                      <a:r>
                        <a:rPr kumimoji="1" lang="ja-JP" altLang="en-US" sz="1300" dirty="0" smtClean="0">
                          <a:latin typeface="Meiryo UI" panose="020B0604030504040204" pitchFamily="50" charset="-128"/>
                          <a:ea typeface="Meiryo UI" panose="020B0604030504040204" pitchFamily="50" charset="-128"/>
                        </a:rPr>
                        <a:t>池田市伏尾台の取組みについて</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池田市</a:t>
                      </a:r>
                      <a:r>
                        <a:rPr kumimoji="1" lang="en-US" altLang="ja-JP" sz="1200" dirty="0" smtClean="0">
                          <a:latin typeface="Meiryo UI" panose="020B0604030504040204" pitchFamily="50" charset="-128"/>
                          <a:ea typeface="Meiryo UI" panose="020B0604030504040204" pitchFamily="50" charset="-128"/>
                        </a:rPr>
                        <a:t>】</a:t>
                      </a:r>
                    </a:p>
                    <a:p>
                      <a:r>
                        <a:rPr kumimoji="1" lang="ja-JP" altLang="en-US" sz="1300" dirty="0" smtClean="0">
                          <a:latin typeface="Meiryo UI" panose="020B0604030504040204" pitchFamily="50" charset="-128"/>
                          <a:ea typeface="Meiryo UI" panose="020B0604030504040204" pitchFamily="50" charset="-128"/>
                        </a:rPr>
                        <a:t>　⇒住民共助型ライドシェアの取組み</a:t>
                      </a:r>
                    </a:p>
                  </a:txBody>
                  <a:tcPr/>
                </a:tc>
                <a:extLst>
                  <a:ext uri="{0D108BD9-81ED-4DB2-BD59-A6C34878D82A}">
                    <a16:rowId xmlns:a16="http://schemas.microsoft.com/office/drawing/2014/main" val="277438032"/>
                  </a:ext>
                </a:extLst>
              </a:tr>
            </a:tbl>
          </a:graphicData>
        </a:graphic>
      </p:graphicFrame>
      <p:cxnSp>
        <p:nvCxnSpPr>
          <p:cNvPr id="14" name="直線コネクタ 13"/>
          <p:cNvCxnSpPr/>
          <p:nvPr/>
        </p:nvCxnSpPr>
        <p:spPr>
          <a:xfrm>
            <a:off x="234152" y="600890"/>
            <a:ext cx="8748000" cy="0"/>
          </a:xfrm>
          <a:prstGeom prst="line">
            <a:avLst/>
          </a:prstGeom>
        </p:spPr>
        <p:style>
          <a:lnRef idx="1">
            <a:schemeClr val="dk1"/>
          </a:lnRef>
          <a:fillRef idx="0">
            <a:schemeClr val="dk1"/>
          </a:fillRef>
          <a:effectRef idx="0">
            <a:schemeClr val="dk1"/>
          </a:effectRef>
          <a:fontRef idx="minor">
            <a:schemeClr val="tx1"/>
          </a:fontRef>
        </p:style>
      </p:cxnSp>
      <p:sp>
        <p:nvSpPr>
          <p:cNvPr id="12" name="角丸四角形 11"/>
          <p:cNvSpPr/>
          <p:nvPr/>
        </p:nvSpPr>
        <p:spPr>
          <a:xfrm>
            <a:off x="7602582" y="122402"/>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
        <p:nvSpPr>
          <p:cNvPr id="5" name="スライド番号プレースホルダー 4"/>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19</a:t>
            </a:fld>
            <a:endParaRPr kumimoji="1" lang="ja-JP" altLang="en-US" dirty="0"/>
          </a:p>
        </p:txBody>
      </p:sp>
      <p:sp>
        <p:nvSpPr>
          <p:cNvPr id="13" name="正方形/長方形 12">
            <a:extLst>
              <a:ext uri="{FF2B5EF4-FFF2-40B4-BE49-F238E27FC236}">
                <a16:creationId xmlns:a16="http://schemas.microsoft.com/office/drawing/2014/main" id="{44ACFE6A-B4EA-4341-A76A-EC143E06827E}"/>
              </a:ext>
            </a:extLst>
          </p:cNvPr>
          <p:cNvSpPr/>
          <p:nvPr/>
        </p:nvSpPr>
        <p:spPr>
          <a:xfrm>
            <a:off x="324702" y="632136"/>
            <a:ext cx="8566898" cy="2677656"/>
          </a:xfrm>
          <a:prstGeom prst="rect">
            <a:avLst/>
          </a:prstGeom>
          <a:ln>
            <a:noFill/>
          </a:ln>
        </p:spPr>
        <p:txBody>
          <a:bodyPr wrap="square">
            <a:spAutoFit/>
          </a:bodyPr>
          <a:lstStyle/>
          <a:p>
            <a:pPr lvl="0">
              <a:lnSpc>
                <a:spcPct val="150000"/>
              </a:lnSpc>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400" noProof="0" dirty="0" smtClean="0">
                <a:solidFill>
                  <a:prstClr val="black"/>
                </a:solidFill>
                <a:latin typeface="Meiryo UI" panose="020B0604030504040204" pitchFamily="50" charset="-128"/>
                <a:ea typeface="Meiryo UI" panose="020B0604030504040204" pitchFamily="50" charset="-128"/>
              </a:rPr>
              <a:t>「地域デジタル化ワーキング」を</a:t>
            </a:r>
            <a:r>
              <a:rPr lang="en-US" altLang="ja-JP" sz="1400" noProof="0" dirty="0" smtClean="0">
                <a:solidFill>
                  <a:prstClr val="black"/>
                </a:solidFill>
                <a:latin typeface="Meiryo UI" panose="020B0604030504040204" pitchFamily="50" charset="-128"/>
                <a:ea typeface="Meiryo UI" panose="020B0604030504040204" pitchFamily="50" charset="-128"/>
              </a:rPr>
              <a:t>1</a:t>
            </a:r>
            <a:r>
              <a:rPr lang="ja-JP" altLang="en-US" sz="1400" noProof="0" dirty="0" smtClean="0">
                <a:solidFill>
                  <a:prstClr val="black"/>
                </a:solidFill>
                <a:latin typeface="Meiryo UI" panose="020B0604030504040204" pitchFamily="50" charset="-128"/>
                <a:ea typeface="Meiryo UI" panose="020B0604030504040204" pitchFamily="50" charset="-128"/>
              </a:rPr>
              <a:t>回開催。第</a:t>
            </a:r>
            <a:r>
              <a:rPr lang="en-US" altLang="ja-JP" sz="1400" noProof="0" dirty="0" smtClean="0">
                <a:solidFill>
                  <a:prstClr val="black"/>
                </a:solidFill>
                <a:latin typeface="Meiryo UI" panose="020B0604030504040204" pitchFamily="50" charset="-128"/>
                <a:ea typeface="Meiryo UI" panose="020B0604030504040204" pitchFamily="50" charset="-128"/>
              </a:rPr>
              <a:t>1</a:t>
            </a:r>
            <a:r>
              <a:rPr lang="ja-JP" altLang="en-US" sz="1400" noProof="0" dirty="0" smtClean="0">
                <a:solidFill>
                  <a:prstClr val="black"/>
                </a:solidFill>
                <a:latin typeface="Meiryo UI" panose="020B0604030504040204" pitchFamily="50" charset="-128"/>
                <a:ea typeface="Meiryo UI" panose="020B0604030504040204" pitchFamily="50" charset="-128"/>
              </a:rPr>
              <a:t>回ワーキングではスマートモビリティを題材とし、自動運転と</a:t>
            </a:r>
            <a:r>
              <a:rPr lang="en-US" altLang="ja-JP" sz="1400" noProof="0" dirty="0" smtClean="0">
                <a:solidFill>
                  <a:prstClr val="black"/>
                </a:solidFill>
                <a:latin typeface="Meiryo UI" panose="020B0604030504040204" pitchFamily="50" charset="-128"/>
                <a:ea typeface="Meiryo UI" panose="020B0604030504040204" pitchFamily="50" charset="-128"/>
              </a:rPr>
              <a:t>AI</a:t>
            </a:r>
            <a:r>
              <a:rPr lang="ja-JP" altLang="en-US" sz="1400" noProof="0" dirty="0" smtClean="0">
                <a:solidFill>
                  <a:prstClr val="black"/>
                </a:solidFill>
                <a:latin typeface="Meiryo UI" panose="020B0604030504040204" pitchFamily="50" charset="-128"/>
                <a:ea typeface="Meiryo UI" panose="020B0604030504040204" pitchFamily="50" charset="-128"/>
              </a:rPr>
              <a:t>オンデマンド交通について基礎から講義を行ったほか、事業者の</a:t>
            </a:r>
            <a:r>
              <a:rPr lang="ja-JP" altLang="en-US" sz="1400" dirty="0">
                <a:solidFill>
                  <a:prstClr val="black"/>
                </a:solidFill>
                <a:latin typeface="Meiryo UI" panose="020B0604030504040204" pitchFamily="50" charset="-128"/>
                <a:ea typeface="Meiryo UI" panose="020B0604030504040204" pitchFamily="50" charset="-128"/>
              </a:rPr>
              <a:t>先進的</a:t>
            </a:r>
            <a:r>
              <a:rPr lang="ja-JP" altLang="en-US" sz="1400" dirty="0" smtClean="0">
                <a:solidFill>
                  <a:prstClr val="black"/>
                </a:solidFill>
                <a:latin typeface="Meiryo UI" panose="020B0604030504040204" pitchFamily="50" charset="-128"/>
                <a:ea typeface="Meiryo UI" panose="020B0604030504040204" pitchFamily="50" charset="-128"/>
              </a:rPr>
              <a:t>な取組みの紹介、府内市町村</a:t>
            </a:r>
            <a:r>
              <a:rPr lang="ja-JP" altLang="en-US" sz="1400" dirty="0">
                <a:solidFill>
                  <a:prstClr val="black"/>
                </a:solidFill>
                <a:latin typeface="Meiryo UI" panose="020B0604030504040204" pitchFamily="50" charset="-128"/>
                <a:ea typeface="Meiryo UI" panose="020B0604030504040204" pitchFamily="50" charset="-128"/>
              </a:rPr>
              <a:t>に対して行った「公共交通サービスの運行状況等</a:t>
            </a:r>
            <a:r>
              <a:rPr lang="ja-JP" altLang="en-US" sz="1400" dirty="0" smtClean="0">
                <a:solidFill>
                  <a:prstClr val="black"/>
                </a:solidFill>
                <a:latin typeface="Meiryo UI" panose="020B0604030504040204" pitchFamily="50" charset="-128"/>
                <a:ea typeface="Meiryo UI" panose="020B0604030504040204" pitchFamily="50" charset="-128"/>
              </a:rPr>
              <a:t>調査」の結果報告も</a:t>
            </a:r>
            <a:r>
              <a:rPr lang="ja-JP" altLang="en-US" sz="1400" dirty="0">
                <a:solidFill>
                  <a:prstClr val="black"/>
                </a:solidFill>
                <a:latin typeface="Meiryo UI" panose="020B0604030504040204" pitchFamily="50" charset="-128"/>
                <a:ea typeface="Meiryo UI" panose="020B0604030504040204" pitchFamily="50" charset="-128"/>
              </a:rPr>
              <a:t>行った。今後はスマートモビリティに限らず、「地域デジタル化ワーキング」を開催し、市町村の機運醸成や企業とのマッチングを進めていく</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lvl="0">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モビリティ分野についてはこのワーキング開催前から活動を行っており、</a:t>
            </a:r>
            <a:r>
              <a:rPr lang="en-US" altLang="ja-JP" sz="1400" u="sng" dirty="0" smtClean="0">
                <a:solidFill>
                  <a:prstClr val="black"/>
                </a:solidFill>
                <a:latin typeface="Meiryo UI" panose="020B0604030504040204" pitchFamily="50" charset="-128"/>
                <a:ea typeface="Meiryo UI" panose="020B0604030504040204" pitchFamily="50" charset="-128"/>
              </a:rPr>
              <a:t>1</a:t>
            </a:r>
            <a:r>
              <a:rPr lang="en-US" altLang="ja-JP" sz="1400" u="sng" dirty="0">
                <a:solidFill>
                  <a:prstClr val="black"/>
                </a:solidFill>
                <a:latin typeface="Meiryo UI" panose="020B0604030504040204" pitchFamily="50" charset="-128"/>
                <a:ea typeface="Meiryo UI" panose="020B0604030504040204" pitchFamily="50" charset="-128"/>
              </a:rPr>
              <a:t>3</a:t>
            </a:r>
            <a:r>
              <a:rPr lang="ja-JP" altLang="en-US" sz="1400" u="sng" dirty="0" smtClean="0">
                <a:solidFill>
                  <a:prstClr val="black"/>
                </a:solidFill>
                <a:latin typeface="Meiryo UI" panose="020B0604030504040204" pitchFamily="50" charset="-128"/>
                <a:ea typeface="Meiryo UI" panose="020B0604030504040204" pitchFamily="50" charset="-128"/>
              </a:rPr>
              <a:t>市町村との個別の意見交換を行っていく中で、そのうち１市は企業との個別ヒアリング等の具体的な動きまで進捗</a:t>
            </a:r>
            <a:r>
              <a:rPr lang="ja-JP" altLang="en-US" sz="1400" dirty="0" smtClean="0">
                <a:solidFill>
                  <a:prstClr val="black"/>
                </a:solidFill>
                <a:latin typeface="Meiryo UI" panose="020B0604030504040204" pitchFamily="50" charset="-128"/>
                <a:ea typeface="Meiryo UI" panose="020B0604030504040204" pitchFamily="50" charset="-128"/>
              </a:rPr>
              <a:t>している（他に自治体以外の案件も進捗）。</a:t>
            </a:r>
            <a:endParaRPr lang="en-US" altLang="ja-JP" sz="1400" dirty="0" smtClean="0">
              <a:solidFill>
                <a:prstClr val="black"/>
              </a:solidFill>
              <a:latin typeface="Meiryo UI" panose="020B0604030504040204" pitchFamily="50" charset="-128"/>
              <a:ea typeface="Meiryo UI" panose="020B0604030504040204" pitchFamily="50" charset="-128"/>
            </a:endParaRPr>
          </a:p>
          <a:p>
            <a:pPr lvl="0">
              <a:lnSpc>
                <a:spcPct val="150000"/>
              </a:lnSpc>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en-US" altLang="ja-JP" sz="1400" dirty="0" smtClean="0">
                <a:solidFill>
                  <a:prstClr val="black"/>
                </a:solidFill>
                <a:latin typeface="Meiryo UI" panose="020B0604030504040204" pitchFamily="50" charset="-128"/>
                <a:ea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rPr>
              <a:t>3</a:t>
            </a:r>
            <a:r>
              <a:rPr lang="ja-JP" altLang="en-US" sz="1400" dirty="0" smtClean="0">
                <a:solidFill>
                  <a:prstClr val="black"/>
                </a:solidFill>
                <a:latin typeface="Meiryo UI" panose="020B0604030504040204" pitchFamily="50" charset="-128"/>
                <a:ea typeface="Meiryo UI" panose="020B0604030504040204" pitchFamily="50" charset="-128"/>
              </a:rPr>
              <a:t>日には</a:t>
            </a:r>
            <a:r>
              <a:rPr lang="ja-JP" altLang="en-US" sz="1400" u="sng" dirty="0" smtClean="0">
                <a:solidFill>
                  <a:prstClr val="black"/>
                </a:solidFill>
                <a:latin typeface="Meiryo UI" panose="020B0604030504040204" pitchFamily="50" charset="-128"/>
                <a:ea typeface="Meiryo UI" panose="020B0604030504040204" pitchFamily="50" charset="-128"/>
              </a:rPr>
              <a:t>ソフトバンクと</a:t>
            </a:r>
            <a:r>
              <a:rPr lang="en-US" altLang="ja-JP" sz="1400" u="sng" dirty="0">
                <a:solidFill>
                  <a:prstClr val="black"/>
                </a:solidFill>
                <a:latin typeface="Meiryo UI" panose="020B0604030504040204" pitchFamily="50" charset="-128"/>
                <a:ea typeface="Meiryo UI" panose="020B0604030504040204" pitchFamily="50" charset="-128"/>
              </a:rPr>
              <a:t>MONET </a:t>
            </a:r>
            <a:r>
              <a:rPr lang="en-US" altLang="ja-JP" sz="1400" u="sng" dirty="0" smtClean="0">
                <a:solidFill>
                  <a:prstClr val="black"/>
                </a:solidFill>
                <a:latin typeface="Meiryo UI" panose="020B0604030504040204" pitchFamily="50" charset="-128"/>
                <a:ea typeface="Meiryo UI" panose="020B0604030504040204" pitchFamily="50" charset="-128"/>
              </a:rPr>
              <a:t>Technologies</a:t>
            </a:r>
            <a:r>
              <a:rPr lang="ja-JP" altLang="en-US" sz="1400" u="sng" dirty="0" smtClean="0">
                <a:solidFill>
                  <a:prstClr val="black"/>
                </a:solidFill>
                <a:latin typeface="Meiryo UI" panose="020B0604030504040204" pitchFamily="50" charset="-128"/>
                <a:ea typeface="Meiryo UI" panose="020B0604030504040204" pitchFamily="50" charset="-128"/>
              </a:rPr>
              <a:t>と包括連携</a:t>
            </a:r>
            <a:r>
              <a:rPr lang="ja-JP" altLang="en-US" sz="1400" u="sng" dirty="0">
                <a:solidFill>
                  <a:prstClr val="black"/>
                </a:solidFill>
                <a:latin typeface="Meiryo UI" panose="020B0604030504040204" pitchFamily="50" charset="-128"/>
                <a:ea typeface="Meiryo UI" panose="020B0604030504040204" pitchFamily="50" charset="-128"/>
              </a:rPr>
              <a:t>協定</a:t>
            </a:r>
            <a:r>
              <a:rPr lang="ja-JP" altLang="en-US" sz="1400" u="sng" dirty="0" smtClean="0">
                <a:solidFill>
                  <a:prstClr val="black"/>
                </a:solidFill>
                <a:latin typeface="Meiryo UI" panose="020B0604030504040204" pitchFamily="50" charset="-128"/>
                <a:ea typeface="Meiryo UI" panose="020B0604030504040204" pitchFamily="50" charset="-128"/>
              </a:rPr>
              <a:t>を締結</a:t>
            </a:r>
            <a:r>
              <a:rPr lang="ja-JP" altLang="en-US" sz="1400" dirty="0" smtClean="0">
                <a:solidFill>
                  <a:prstClr val="black"/>
                </a:solidFill>
                <a:latin typeface="Meiryo UI" panose="020B0604030504040204" pitchFamily="50" charset="-128"/>
                <a:ea typeface="Meiryo UI" panose="020B0604030504040204" pitchFamily="50" charset="-128"/>
              </a:rPr>
              <a:t>。これに基づき、大阪府内での活動を本格化させているところ。</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1904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846117225"/>
              </p:ext>
            </p:extLst>
          </p:nvPr>
        </p:nvGraphicFramePr>
        <p:xfrm>
          <a:off x="185737" y="594688"/>
          <a:ext cx="4320000" cy="606192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2460118942"/>
                    </a:ext>
                  </a:extLst>
                </a:gridCol>
                <a:gridCol w="1008000">
                  <a:extLst>
                    <a:ext uri="{9D8B030D-6E8A-4147-A177-3AD203B41FA5}">
                      <a16:colId xmlns:a16="http://schemas.microsoft.com/office/drawing/2014/main" val="2880660107"/>
                    </a:ext>
                  </a:extLst>
                </a:gridCol>
                <a:gridCol w="2448000">
                  <a:extLst>
                    <a:ext uri="{9D8B030D-6E8A-4147-A177-3AD203B41FA5}">
                      <a16:colId xmlns:a16="http://schemas.microsoft.com/office/drawing/2014/main" val="374529951"/>
                    </a:ext>
                  </a:extLst>
                </a:gridCol>
              </a:tblGrid>
              <a:tr h="176335">
                <a:tc>
                  <a:txBody>
                    <a:bodyPr/>
                    <a:lstStyle/>
                    <a:p>
                      <a:pPr algn="ctr"/>
                      <a:r>
                        <a:rPr kumimoji="1" lang="ja-JP" altLang="en-US" sz="1100" b="1" dirty="0" smtClean="0">
                          <a:latin typeface="Meiryo UI" panose="020B0604030504040204" pitchFamily="50" charset="-128"/>
                          <a:ea typeface="Meiryo UI" panose="020B0604030504040204" pitchFamily="50" charset="-128"/>
                        </a:rPr>
                        <a:t>年月</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会議等</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内容</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extLst>
                  <a:ext uri="{0D108BD9-81ED-4DB2-BD59-A6C34878D82A}">
                    <a16:rowId xmlns:a16="http://schemas.microsoft.com/office/drawing/2014/main" val="4040934201"/>
                  </a:ext>
                </a:extLst>
              </a:tr>
              <a:tr h="423045">
                <a:tc rowSpan="3">
                  <a:txBody>
                    <a:bodyPr/>
                    <a:lstStyle/>
                    <a:p>
                      <a:r>
                        <a:rPr kumimoji="1" lang="en-US" altLang="ja-JP" sz="1100" dirty="0" smtClean="0">
                          <a:latin typeface="Meiryo UI" panose="020B0604030504040204" pitchFamily="50" charset="-128"/>
                          <a:ea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rPr>
                        <a:t>年５月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zh-TW" altLang="en-US" sz="1100" dirty="0" smtClean="0">
                          <a:latin typeface="Meiryo UI" panose="020B0604030504040204" pitchFamily="50" charset="-128"/>
                          <a:ea typeface="Meiryo UI" panose="020B0604030504040204" pitchFamily="50" charset="-128"/>
                        </a:rPr>
                        <a:t>副首都推進本部会議</a:t>
                      </a:r>
                      <a:endParaRPr kumimoji="1" lang="en-US" altLang="zh-TW" sz="1100" dirty="0" smtClean="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スマートシティ戦略タスクフォース</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ＴＦ</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の組成及び大阪スマートシティ戦略会議</a:t>
                      </a:r>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の開催の方針を確認</a:t>
                      </a:r>
                    </a:p>
                  </a:txBody>
                  <a:tcPr marL="36000" marR="36000" marT="36000" marB="3600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73176267"/>
                  </a:ext>
                </a:extLst>
              </a:tr>
              <a:tr h="0">
                <a:tc vMerge="1">
                  <a:txBody>
                    <a:bodyPr/>
                    <a:lstStyle/>
                    <a:p>
                      <a:endParaRPr kumimoji="1" lang="ja-JP" altLang="en-US"/>
                    </a:p>
                  </a:txBody>
                  <a:tcPr/>
                </a:tc>
                <a:tc>
                  <a:txBody>
                    <a:bodyPr/>
                    <a:lstStyle/>
                    <a:p>
                      <a:r>
                        <a:rPr kumimoji="1" lang="en-US" altLang="ja-JP" sz="1100" dirty="0" smtClean="0">
                          <a:latin typeface="Meiryo UI" panose="020B0604030504040204" pitchFamily="50" charset="-128"/>
                          <a:ea typeface="Meiryo UI" panose="020B0604030504040204" pitchFamily="50" charset="-128"/>
                        </a:rPr>
                        <a:t>TF</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latin typeface="Meiryo UI" panose="020B0604030504040204" pitchFamily="50" charset="-128"/>
                          <a:ea typeface="Meiryo UI" panose="020B0604030504040204" pitchFamily="50" charset="-128"/>
                        </a:rPr>
                        <a:t>海外や民間等における先進事例の調査を開始</a:t>
                      </a:r>
                    </a:p>
                  </a:txBody>
                  <a:tcPr marL="36000" marR="3600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44858384"/>
                  </a:ext>
                </a:extLst>
              </a:tr>
              <a:tr h="176335">
                <a:tc vMerge="1">
                  <a:txBody>
                    <a:bodyPr/>
                    <a:lstStyle/>
                    <a:p>
                      <a:endParaRPr kumimoji="1" lang="ja-JP" altLang="en-US"/>
                    </a:p>
                  </a:txBody>
                  <a:tcPr/>
                </a:tc>
                <a:tc>
                  <a:txBody>
                    <a:bodyPr/>
                    <a:lstStyle/>
                    <a:p>
                      <a:r>
                        <a:rPr kumimoji="1" lang="en-US" altLang="ja-JP" sz="1100" dirty="0" smtClean="0">
                          <a:latin typeface="Meiryo UI" panose="020B0604030504040204" pitchFamily="50" charset="-128"/>
                          <a:ea typeface="Meiryo UI" panose="020B0604030504040204" pitchFamily="50" charset="-128"/>
                        </a:rPr>
                        <a:t>TF</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latin typeface="Meiryo UI" panose="020B0604030504040204" pitchFamily="50" charset="-128"/>
                          <a:ea typeface="Meiryo UI" panose="020B0604030504040204" pitchFamily="50" charset="-128"/>
                        </a:rPr>
                        <a:t>企業との対話を開始</a:t>
                      </a:r>
                    </a:p>
                  </a:txBody>
                  <a:tcPr marL="36000" marR="36000" marT="36000" marB="3600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34908805"/>
                  </a:ext>
                </a:extLst>
              </a:tr>
              <a:tr h="202123">
                <a:tc>
                  <a:txBody>
                    <a:bodyPr/>
                    <a:lstStyle/>
                    <a:p>
                      <a:pPr algn="l"/>
                      <a:r>
                        <a:rPr kumimoji="1" lang="ja-JP" altLang="en-US" sz="1100" dirty="0" smtClean="0">
                          <a:latin typeface="Meiryo UI" panose="020B0604030504040204" pitchFamily="50" charset="-128"/>
                          <a:ea typeface="Meiryo UI" panose="020B0604030504040204" pitchFamily="50" charset="-128"/>
                        </a:rPr>
                        <a:t>　　　　　７月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100" dirty="0" smtClean="0">
                          <a:latin typeface="Meiryo UI" panose="020B0604030504040204" pitchFamily="50" charset="-128"/>
                          <a:ea typeface="Meiryo UI" panose="020B0604030504040204" pitchFamily="50" charset="-128"/>
                        </a:rPr>
                        <a:t>大阪府</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「スマートシティ戦略準備室（プロジェクトチーム）」を設置</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3359539720"/>
                  </a:ext>
                </a:extLst>
              </a:tr>
              <a:tr h="176335">
                <a:tc rowSpan="2">
                  <a:txBody>
                    <a:bodyPr/>
                    <a:lstStyle/>
                    <a:p>
                      <a:pPr algn="l"/>
                      <a:r>
                        <a:rPr kumimoji="1" lang="ja-JP" altLang="en-US" sz="1100" dirty="0" smtClean="0">
                          <a:latin typeface="Meiryo UI" panose="020B0604030504040204" pitchFamily="50" charset="-128"/>
                          <a:ea typeface="Meiryo UI" panose="020B0604030504040204" pitchFamily="50" charset="-128"/>
                        </a:rPr>
                        <a:t>　　　　　８月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第１回開催</a:t>
                      </a:r>
                    </a:p>
                  </a:txBody>
                  <a:tcPr marL="36000" marR="36000" marT="36000" marB="3600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31029411"/>
                  </a:ext>
                </a:extLst>
              </a:tr>
              <a:tr h="176335">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TF</a:t>
                      </a:r>
                      <a:endParaRPr kumimoji="1" lang="ja-JP" altLang="en-US" sz="1100" dirty="0" smtClean="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latin typeface="Meiryo UI" panose="020B0604030504040204" pitchFamily="50" charset="-128"/>
                          <a:ea typeface="Meiryo UI" panose="020B0604030504040204" pitchFamily="50" charset="-128"/>
                        </a:rPr>
                        <a:t>市町村向け各種調査</a:t>
                      </a:r>
                    </a:p>
                  </a:txBody>
                  <a:tcPr marL="36000" marR="36000" marT="36000" marB="3600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065688515"/>
                  </a:ext>
                </a:extLst>
              </a:tr>
              <a:tr h="423045">
                <a:tc rowSpan="2">
                  <a:txBody>
                    <a:bodyPr/>
                    <a:lstStyle/>
                    <a:p>
                      <a:pPr algn="l"/>
                      <a:r>
                        <a:rPr kumimoji="1" lang="ja-JP" altLang="en-US" sz="1100" dirty="0" smtClean="0">
                          <a:latin typeface="Meiryo UI" panose="020B0604030504040204" pitchFamily="50" charset="-128"/>
                          <a:ea typeface="Meiryo UI" panose="020B0604030504040204" pitchFamily="50" charset="-128"/>
                        </a:rPr>
                        <a:t>　　　　　９月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100" dirty="0" smtClean="0">
                          <a:latin typeface="Meiryo UI" panose="020B0604030504040204" pitchFamily="50" charset="-128"/>
                          <a:ea typeface="Meiryo UI" panose="020B0604030504040204" pitchFamily="50" charset="-128"/>
                        </a:rPr>
                        <a:t>大阪府・大阪市</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100" dirty="0" err="1" smtClean="0">
                          <a:latin typeface="Meiryo UI" panose="020B0604030504040204" pitchFamily="50" charset="-128"/>
                          <a:ea typeface="Meiryo UI" panose="020B0604030504040204" pitchFamily="50" charset="-128"/>
                        </a:rPr>
                        <a:t>GovTech</a:t>
                      </a:r>
                      <a:r>
                        <a:rPr kumimoji="1" lang="ja-JP" altLang="en-US" sz="1100" dirty="0" smtClean="0">
                          <a:latin typeface="Meiryo UI" panose="020B0604030504040204" pitchFamily="50" charset="-128"/>
                          <a:ea typeface="Meiryo UI" panose="020B0604030504040204" pitchFamily="50" charset="-128"/>
                        </a:rPr>
                        <a:t>大阪（大阪市町村スマートシティ推進連絡会議）の設置</a:t>
                      </a:r>
                      <a:endParaRPr kumimoji="1" lang="en-US" altLang="ja-JP" sz="1100" dirty="0" smtClean="0">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latin typeface="Meiryo UI" panose="020B0604030504040204" pitchFamily="50" charset="-128"/>
                          <a:ea typeface="Meiryo UI" panose="020B0604030504040204" pitchFamily="50" charset="-128"/>
                        </a:rPr>
                        <a:t>市町村</a:t>
                      </a:r>
                      <a:r>
                        <a:rPr kumimoji="1" lang="en-US" altLang="ja-JP" sz="1100" dirty="0" smtClean="0">
                          <a:latin typeface="Meiryo UI" panose="020B0604030504040204" pitchFamily="50" charset="-128"/>
                          <a:ea typeface="Meiryo UI" panose="020B0604030504040204" pitchFamily="50" charset="-128"/>
                        </a:rPr>
                        <a:t>ICT</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WG</a:t>
                      </a:r>
                      <a:r>
                        <a:rPr kumimoji="1" lang="ja-JP" altLang="en-US" sz="1100" dirty="0" smtClean="0">
                          <a:latin typeface="Meiryo UI" panose="020B0604030504040204" pitchFamily="50" charset="-128"/>
                          <a:ea typeface="Meiryo UI" panose="020B0604030504040204" pitchFamily="50" charset="-128"/>
                        </a:rPr>
                        <a:t>①の開催</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46082362"/>
                  </a:ext>
                </a:extLst>
              </a:tr>
              <a:tr h="176335">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latin typeface="Meiryo UI" panose="020B0604030504040204" pitchFamily="50" charset="-128"/>
                          <a:ea typeface="Meiryo UI" panose="020B0604030504040204" pitchFamily="50" charset="-128"/>
                        </a:rPr>
                        <a:t>第２回開催</a:t>
                      </a:r>
                    </a:p>
                  </a:txBody>
                  <a:tcPr marL="36000" marR="36000" marT="36000" marB="3600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900819222"/>
                  </a:ext>
                </a:extLst>
              </a:tr>
              <a:tr h="176335">
                <a:tc rowSpan="2">
                  <a:txBody>
                    <a:bodyPr/>
                    <a:lstStyle/>
                    <a:p>
                      <a:pPr algn="l"/>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100" dirty="0" smtClean="0">
                          <a:latin typeface="Meiryo UI" panose="020B0604030504040204" pitchFamily="50" charset="-128"/>
                          <a:ea typeface="Meiryo UI" panose="020B0604030504040204" pitchFamily="50" charset="-128"/>
                        </a:rPr>
                        <a:t>大阪府・大阪市</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市町村</a:t>
                      </a:r>
                      <a:r>
                        <a:rPr kumimoji="1" lang="en-US" altLang="ja-JP" sz="1100" dirty="0" smtClean="0">
                          <a:latin typeface="Meiryo UI" panose="020B0604030504040204" pitchFamily="50" charset="-128"/>
                          <a:ea typeface="Meiryo UI" panose="020B0604030504040204" pitchFamily="50" charset="-128"/>
                        </a:rPr>
                        <a:t>ICT</a:t>
                      </a:r>
                      <a:r>
                        <a:rPr kumimoji="1" lang="ja-JP" altLang="en-US" sz="1100" dirty="0" smtClean="0">
                          <a:latin typeface="Meiryo UI" panose="020B0604030504040204" pitchFamily="50" charset="-128"/>
                          <a:ea typeface="Meiryo UI" panose="020B0604030504040204" pitchFamily="50" charset="-128"/>
                        </a:rPr>
                        <a:t>化・</a:t>
                      </a:r>
                      <a:r>
                        <a:rPr kumimoji="1" lang="en-US" altLang="ja-JP" sz="1100" dirty="0" smtClean="0">
                          <a:latin typeface="Meiryo UI" panose="020B0604030504040204" pitchFamily="50" charset="-128"/>
                          <a:ea typeface="Meiryo UI" panose="020B0604030504040204" pitchFamily="50" charset="-128"/>
                        </a:rPr>
                        <a:t>WG</a:t>
                      </a:r>
                      <a:r>
                        <a:rPr kumimoji="1" lang="ja-JP" altLang="en-US" sz="1100" dirty="0" smtClean="0">
                          <a:latin typeface="Meiryo UI" panose="020B0604030504040204" pitchFamily="50" charset="-128"/>
                          <a:ea typeface="Meiryo UI" panose="020B0604030504040204" pitchFamily="50" charset="-128"/>
                        </a:rPr>
                        <a:t>②の開催</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96478901"/>
                  </a:ext>
                </a:extLst>
              </a:tr>
              <a:tr h="176335">
                <a:tc vMerge="1">
                  <a:txBody>
                    <a:bodyPr/>
                    <a:lstStyle/>
                    <a:p>
                      <a:pPr algn="l"/>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tcPr>
                </a:tc>
                <a:tc>
                  <a:txBody>
                    <a:bodyPr/>
                    <a:lstStyle/>
                    <a:p>
                      <a:pPr marL="171450" indent="-171450">
                        <a:buFont typeface="Wingdings" panose="05000000000000000000" pitchFamily="2" charset="2"/>
                        <a:buChar char="Ø"/>
                      </a:pPr>
                      <a:r>
                        <a:rPr kumimoji="1" lang="zh-TW" altLang="en-US" sz="1100" dirty="0" smtClean="0">
                          <a:latin typeface="Meiryo UI" panose="020B0604030504040204" pitchFamily="50" charset="-128"/>
                          <a:ea typeface="Meiryo UI" panose="020B0604030504040204" pitchFamily="50" charset="-128"/>
                        </a:rPr>
                        <a:t>第３回開催</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610232939"/>
                  </a:ext>
                </a:extLst>
              </a:tr>
              <a:tr h="176335">
                <a:tc rowSpan="2">
                  <a:txBody>
                    <a:bodyPr/>
                    <a:lstStyle/>
                    <a:p>
                      <a:pPr algn="l"/>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第４回開催</a:t>
                      </a:r>
                    </a:p>
                  </a:txBody>
                  <a:tcPr marL="36000" marR="36000" marT="36000" marB="3600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91602574"/>
                  </a:ext>
                </a:extLst>
              </a:tr>
              <a:tr h="0">
                <a:tc v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大阪府・大阪市</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latin typeface="Meiryo UI" panose="020B0604030504040204" pitchFamily="50" charset="-128"/>
                          <a:ea typeface="Meiryo UI" panose="020B0604030504040204" pitchFamily="50" charset="-128"/>
                        </a:rPr>
                        <a:t>大阪スマートシティ戦略「中間とりまとめ」を公表</a:t>
                      </a:r>
                    </a:p>
                  </a:txBody>
                  <a:tcPr marL="36000" marR="36000" marT="36000" marB="3600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232169266"/>
                  </a:ext>
                </a:extLst>
              </a:tr>
              <a:tr h="299690">
                <a:tc rowSpan="3">
                  <a:txBody>
                    <a:bodyPr/>
                    <a:lstStyle/>
                    <a:p>
                      <a:pPr algn="l"/>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100" dirty="0" smtClean="0">
                          <a:latin typeface="Meiryo UI" panose="020B0604030504040204" pitchFamily="50" charset="-128"/>
                          <a:ea typeface="Meiryo UI" panose="020B0604030504040204" pitchFamily="50" charset="-128"/>
                        </a:rPr>
                        <a:t>大阪府・大阪市</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市町村</a:t>
                      </a:r>
                      <a:r>
                        <a:rPr kumimoji="1" lang="en-US" altLang="ja-JP" sz="1100" dirty="0" smtClean="0">
                          <a:latin typeface="Meiryo UI" panose="020B0604030504040204" pitchFamily="50" charset="-128"/>
                          <a:ea typeface="Meiryo UI" panose="020B0604030504040204" pitchFamily="50" charset="-128"/>
                        </a:rPr>
                        <a:t>ICT</a:t>
                      </a:r>
                      <a:r>
                        <a:rPr kumimoji="1" lang="ja-JP" altLang="en-US" sz="1100" dirty="0" smtClean="0">
                          <a:latin typeface="Meiryo UI" panose="020B0604030504040204" pitchFamily="50" charset="-128"/>
                          <a:ea typeface="Meiryo UI" panose="020B0604030504040204" pitchFamily="50" charset="-128"/>
                        </a:rPr>
                        <a:t>化・</a:t>
                      </a:r>
                      <a:r>
                        <a:rPr kumimoji="1" lang="en-US" altLang="ja-JP" sz="1100" dirty="0" smtClean="0">
                          <a:latin typeface="Meiryo UI" panose="020B0604030504040204" pitchFamily="50" charset="-128"/>
                          <a:ea typeface="Meiryo UI" panose="020B0604030504040204" pitchFamily="50" charset="-128"/>
                        </a:rPr>
                        <a:t>WG</a:t>
                      </a:r>
                      <a:r>
                        <a:rPr kumimoji="1" lang="ja-JP" altLang="en-US" sz="1100" dirty="0" smtClean="0">
                          <a:latin typeface="Meiryo UI" panose="020B0604030504040204" pitchFamily="50" charset="-128"/>
                          <a:ea typeface="Meiryo UI" panose="020B0604030504040204" pitchFamily="50" charset="-128"/>
                        </a:rPr>
                        <a:t>③の開催</a:t>
                      </a:r>
                    </a:p>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地域デジタル化・</a:t>
                      </a:r>
                      <a:r>
                        <a:rPr kumimoji="1" lang="en-US" altLang="ja-JP" sz="1100" dirty="0" smtClean="0">
                          <a:latin typeface="Meiryo UI" panose="020B0604030504040204" pitchFamily="50" charset="-128"/>
                          <a:ea typeface="Meiryo UI" panose="020B0604030504040204" pitchFamily="50" charset="-128"/>
                        </a:rPr>
                        <a:t>WG</a:t>
                      </a:r>
                      <a:r>
                        <a:rPr kumimoji="1" lang="ja-JP" altLang="en-US" sz="1100" dirty="0" smtClean="0">
                          <a:latin typeface="Meiryo UI" panose="020B0604030504040204" pitchFamily="50" charset="-128"/>
                          <a:ea typeface="Meiryo UI" panose="020B0604030504040204" pitchFamily="50" charset="-128"/>
                        </a:rPr>
                        <a:t>①の開催</a:t>
                      </a:r>
                    </a:p>
                  </a:txBody>
                  <a:tcPr marL="36000" marR="36000" marT="36000" marB="3600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39067361"/>
                  </a:ext>
                </a:extLst>
              </a:tr>
              <a:tr h="29969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大阪府</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年４月スマートシティ戦略部の設置決定（府組織条例可決）</a:t>
                      </a:r>
                    </a:p>
                  </a:txBody>
                  <a:tcPr marL="36000" marR="36000" marT="36000" marB="3600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50408836"/>
                  </a:ext>
                </a:extLst>
              </a:tr>
              <a:tr h="176335">
                <a:tc vMerge="1">
                  <a:txBody>
                    <a:bodyPr/>
                    <a:lstStyle/>
                    <a:p>
                      <a:pPr algn="l"/>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tcPr>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第５回開催</a:t>
                      </a:r>
                    </a:p>
                  </a:txBody>
                  <a:tcPr marL="36000" marR="36000" marT="36000" marB="3600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728632262"/>
                  </a:ext>
                </a:extLst>
              </a:tr>
              <a:tr h="176335">
                <a:tc rowSpan="2">
                  <a:txBody>
                    <a:bodyPr/>
                    <a:lstStyle/>
                    <a:p>
                      <a:pPr algn="l"/>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年１月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lnB w="12700" cap="flat" cmpd="sng" algn="ctr">
                      <a:solidFill>
                        <a:schemeClr val="tx1"/>
                      </a:solidFill>
                      <a:prstDash val="sysDot"/>
                      <a:round/>
                      <a:headEnd type="none" w="med" len="med"/>
                      <a:tailEnd type="none" w="med" len="med"/>
                    </a:lnB>
                  </a:tcPr>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第６回開催</a:t>
                      </a:r>
                    </a:p>
                  </a:txBody>
                  <a:tcPr marL="36000" marR="36000" marT="36000" marB="36000">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70042310"/>
                  </a:ext>
                </a:extLst>
              </a:tr>
              <a:tr h="176335">
                <a:tc vMerge="1">
                  <a:txBody>
                    <a:bodyPr/>
                    <a:lstStyle/>
                    <a:p>
                      <a:pPr algn="l"/>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100" dirty="0" smtClean="0">
                          <a:latin typeface="Meiryo UI" panose="020B0604030504040204" pitchFamily="50" charset="-128"/>
                          <a:ea typeface="Meiryo UI" panose="020B0604030504040204" pitchFamily="50" charset="-128"/>
                        </a:rPr>
                        <a:t>大阪府・大阪市</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tx1"/>
                      </a:solidFill>
                      <a:prstDash val="sysDot"/>
                      <a:round/>
                      <a:headEnd type="none" w="med" len="med"/>
                      <a:tailEnd type="none" w="med" len="med"/>
                    </a:lnT>
                  </a:tcPr>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アイディアソンの開催</a:t>
                      </a:r>
                    </a:p>
                  </a:txBody>
                  <a:tcPr marL="36000" marR="36000" marT="36000" marB="36000">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777856715"/>
                  </a:ext>
                </a:extLst>
              </a:tr>
              <a:tr h="176335">
                <a:tc>
                  <a:txBody>
                    <a:bodyPr/>
                    <a:lstStyle/>
                    <a:p>
                      <a:pPr algn="l"/>
                      <a:r>
                        <a:rPr kumimoji="1" lang="ja-JP" altLang="en-US" sz="1100" dirty="0" smtClean="0">
                          <a:latin typeface="Meiryo UI" panose="020B0604030504040204" pitchFamily="50" charset="-128"/>
                          <a:ea typeface="Meiryo UI" panose="020B0604030504040204" pitchFamily="50" charset="-128"/>
                        </a:rPr>
                        <a:t>　　　　　２月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第７回開催</a:t>
                      </a:r>
                    </a:p>
                  </a:txBody>
                  <a:tcPr marL="36000" marR="36000" marT="36000" marB="36000"/>
                </a:tc>
                <a:extLst>
                  <a:ext uri="{0D108BD9-81ED-4DB2-BD59-A6C34878D82A}">
                    <a16:rowId xmlns:a16="http://schemas.microsoft.com/office/drawing/2014/main" val="1873271457"/>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585562249"/>
              </p:ext>
            </p:extLst>
          </p:nvPr>
        </p:nvGraphicFramePr>
        <p:xfrm>
          <a:off x="4708300" y="594688"/>
          <a:ext cx="4212000" cy="4681628"/>
        </p:xfrm>
        <a:graphic>
          <a:graphicData uri="http://schemas.openxmlformats.org/drawingml/2006/table">
            <a:tbl>
              <a:tblPr firstRow="1" firstCol="1" bandRow="1">
                <a:tableStyleId>{5940675A-B579-460E-94D1-54222C63F5DA}</a:tableStyleId>
              </a:tblPr>
              <a:tblGrid>
                <a:gridCol w="540000">
                  <a:extLst>
                    <a:ext uri="{9D8B030D-6E8A-4147-A177-3AD203B41FA5}">
                      <a16:colId xmlns:a16="http://schemas.microsoft.com/office/drawing/2014/main" val="230601153"/>
                    </a:ext>
                  </a:extLst>
                </a:gridCol>
                <a:gridCol w="720000">
                  <a:extLst>
                    <a:ext uri="{9D8B030D-6E8A-4147-A177-3AD203B41FA5}">
                      <a16:colId xmlns:a16="http://schemas.microsoft.com/office/drawing/2014/main" val="2078917012"/>
                    </a:ext>
                  </a:extLst>
                </a:gridCol>
                <a:gridCol w="2952000">
                  <a:extLst>
                    <a:ext uri="{9D8B030D-6E8A-4147-A177-3AD203B41FA5}">
                      <a16:colId xmlns:a16="http://schemas.microsoft.com/office/drawing/2014/main" val="996568814"/>
                    </a:ext>
                  </a:extLst>
                </a:gridCol>
              </a:tblGrid>
              <a:tr h="159350">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rPr>
                        <a:t>回</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solidFill>
                      <a:schemeClr val="accent1">
                        <a:lumMod val="20000"/>
                        <a:lumOff val="80000"/>
                      </a:schemeClr>
                    </a:solidFill>
                  </a:tcPr>
                </a:tc>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rPr>
                        <a:t>月日</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solidFill>
                      <a:schemeClr val="accent1">
                        <a:lumMod val="20000"/>
                        <a:lumOff val="80000"/>
                      </a:schemeClr>
                    </a:solidFill>
                  </a:tcPr>
                </a:tc>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rPr>
                        <a:t>議題</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2221741755"/>
                  </a:ext>
                </a:extLst>
              </a:tr>
              <a:tr h="605241">
                <a:tc>
                  <a:txBody>
                    <a:bodyPr/>
                    <a:lstStyle/>
                    <a:p>
                      <a:pPr algn="ctr">
                        <a:spcAft>
                          <a:spcPts val="0"/>
                        </a:spcAft>
                      </a:pPr>
                      <a:r>
                        <a:rPr lang="ja-JP" sz="1100" kern="100" dirty="0" smtClean="0">
                          <a:effectLst/>
                          <a:latin typeface="Meiryo UI" panose="020B0604030504040204" pitchFamily="50" charset="-128"/>
                          <a:ea typeface="Meiryo UI" panose="020B0604030504040204" pitchFamily="50" charset="-128"/>
                        </a:rPr>
                        <a:t>第</a:t>
                      </a:r>
                      <a:r>
                        <a:rPr lang="ja-JP" altLang="en-US" sz="1100" kern="100" dirty="0">
                          <a:effectLst/>
                          <a:latin typeface="Meiryo UI" panose="020B0604030504040204" pitchFamily="50" charset="-128"/>
                          <a:ea typeface="Meiryo UI" panose="020B0604030504040204" pitchFamily="50" charset="-128"/>
                        </a:rPr>
                        <a:t>１</a:t>
                      </a:r>
                      <a:r>
                        <a:rPr lang="ja-JP" sz="1100" kern="100" dirty="0" smtClean="0">
                          <a:effectLst/>
                          <a:latin typeface="Meiryo UI" panose="020B0604030504040204" pitchFamily="50" charset="-128"/>
                          <a:ea typeface="Meiryo UI" panose="020B0604030504040204" pitchFamily="50" charset="-128"/>
                        </a:rPr>
                        <a:t>回</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８月５日</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rPr>
                        <a:t>（１）大阪スマートシティ戦略会議について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（２）大阪におけるスマートシティ戦略について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（３）自治体における</a:t>
                      </a:r>
                      <a:r>
                        <a:rPr lang="en-US" sz="1100" kern="100" dirty="0">
                          <a:effectLst/>
                          <a:latin typeface="Meiryo UI" panose="020B0604030504040204" pitchFamily="50" charset="-128"/>
                          <a:ea typeface="Meiryo UI" panose="020B0604030504040204" pitchFamily="50" charset="-128"/>
                        </a:rPr>
                        <a:t>ICT</a:t>
                      </a:r>
                      <a:r>
                        <a:rPr lang="ja-JP" sz="1100" kern="100" dirty="0">
                          <a:effectLst/>
                          <a:latin typeface="Meiryo UI" panose="020B0604030504040204" pitchFamily="50" charset="-128"/>
                          <a:ea typeface="Meiryo UI" panose="020B0604030504040204" pitchFamily="50" charset="-128"/>
                        </a:rPr>
                        <a:t>推進について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　　・四條畷市における取組み</a:t>
                      </a:r>
                    </a:p>
                    <a:p>
                      <a:pPr algn="just">
                        <a:spcAft>
                          <a:spcPts val="0"/>
                        </a:spcAft>
                      </a:pPr>
                      <a:r>
                        <a:rPr lang="ja-JP" sz="1100" kern="100" dirty="0">
                          <a:effectLst/>
                          <a:latin typeface="Meiryo UI" panose="020B0604030504040204" pitchFamily="50" charset="-128"/>
                          <a:ea typeface="Meiryo UI" panose="020B0604030504040204" pitchFamily="50" charset="-128"/>
                        </a:rPr>
                        <a:t>　　・河内長野市における取組み</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3179841939"/>
                  </a:ext>
                </a:extLst>
              </a:tr>
              <a:tr h="270822">
                <a:tc>
                  <a:txBody>
                    <a:bodyPr/>
                    <a:lstStyle/>
                    <a:p>
                      <a:pPr algn="ctr">
                        <a:spcAft>
                          <a:spcPts val="0"/>
                        </a:spcAft>
                      </a:pPr>
                      <a:r>
                        <a:rPr lang="ja-JP" sz="1100" kern="100" dirty="0" smtClean="0">
                          <a:effectLst/>
                          <a:latin typeface="Meiryo UI" panose="020B0604030504040204" pitchFamily="50" charset="-128"/>
                          <a:ea typeface="Meiryo UI" panose="020B0604030504040204" pitchFamily="50" charset="-128"/>
                        </a:rPr>
                        <a:t>第</a:t>
                      </a:r>
                      <a:r>
                        <a:rPr lang="ja-JP" altLang="en-US" sz="1100" kern="100" dirty="0" smtClean="0">
                          <a:effectLst/>
                          <a:latin typeface="Meiryo UI" panose="020B0604030504040204" pitchFamily="50" charset="-128"/>
                          <a:ea typeface="Meiryo UI" panose="020B0604030504040204" pitchFamily="50" charset="-128"/>
                        </a:rPr>
                        <a:t>２</a:t>
                      </a:r>
                      <a:r>
                        <a:rPr lang="ja-JP" sz="1100" kern="100" dirty="0" smtClean="0">
                          <a:effectLst/>
                          <a:latin typeface="Meiryo UI" panose="020B0604030504040204" pitchFamily="50" charset="-128"/>
                          <a:ea typeface="Meiryo UI" panose="020B0604030504040204" pitchFamily="50" charset="-128"/>
                        </a:rPr>
                        <a:t>回</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100" kern="100">
                          <a:effectLst/>
                          <a:latin typeface="Meiryo UI" panose="020B0604030504040204" pitchFamily="50" charset="-128"/>
                          <a:ea typeface="Meiryo UI" panose="020B0604030504040204" pitchFamily="50" charset="-128"/>
                        </a:rPr>
                        <a:t>９月</a:t>
                      </a:r>
                      <a:r>
                        <a:rPr lang="en-US" sz="1100" kern="100">
                          <a:effectLst/>
                          <a:latin typeface="Meiryo UI" panose="020B0604030504040204" pitchFamily="50" charset="-128"/>
                          <a:ea typeface="Meiryo UI" panose="020B0604030504040204" pitchFamily="50" charset="-128"/>
                        </a:rPr>
                        <a:t>27</a:t>
                      </a:r>
                      <a:r>
                        <a:rPr lang="ja-JP" sz="1100" kern="100">
                          <a:effectLst/>
                          <a:latin typeface="Meiryo UI" panose="020B0604030504040204" pitchFamily="50" charset="-128"/>
                          <a:ea typeface="Meiryo UI" panose="020B0604030504040204" pitchFamily="50" charset="-128"/>
                        </a:rPr>
                        <a:t>日</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rPr>
                        <a:t>（１）市町村の</a:t>
                      </a:r>
                      <a:r>
                        <a:rPr lang="en-US" sz="1100" kern="100" dirty="0">
                          <a:effectLst/>
                          <a:latin typeface="Meiryo UI" panose="020B0604030504040204" pitchFamily="50" charset="-128"/>
                          <a:ea typeface="Meiryo UI" panose="020B0604030504040204" pitchFamily="50" charset="-128"/>
                        </a:rPr>
                        <a:t>ICT</a:t>
                      </a:r>
                      <a:r>
                        <a:rPr lang="ja-JP" sz="1100" kern="100" dirty="0">
                          <a:effectLst/>
                          <a:latin typeface="Meiryo UI" panose="020B0604030504040204" pitchFamily="50" charset="-128"/>
                          <a:ea typeface="Meiryo UI" panose="020B0604030504040204" pitchFamily="50" charset="-128"/>
                        </a:rPr>
                        <a:t>活用に</a:t>
                      </a:r>
                      <a:r>
                        <a:rPr lang="ja-JP" sz="1100" kern="100" dirty="0" smtClean="0">
                          <a:effectLst/>
                          <a:latin typeface="Meiryo UI" panose="020B0604030504040204" pitchFamily="50" charset="-128"/>
                          <a:ea typeface="Meiryo UI" panose="020B0604030504040204" pitchFamily="50" charset="-128"/>
                        </a:rPr>
                        <a:t>ついて</a:t>
                      </a:r>
                      <a:endParaRPr lang="en-US" altLang="ja-JP" sz="1100" kern="100" dirty="0" smtClean="0">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rPr>
                        <a:t>寝屋川</a:t>
                      </a:r>
                      <a:r>
                        <a:rPr lang="ja-JP" altLang="ja-JP" sz="1100" kern="100" dirty="0" smtClean="0">
                          <a:effectLst/>
                          <a:latin typeface="Meiryo UI" panose="020B0604030504040204" pitchFamily="50" charset="-128"/>
                          <a:ea typeface="Meiryo UI" panose="020B0604030504040204" pitchFamily="50" charset="-128"/>
                        </a:rPr>
                        <a:t>市における取組み</a:t>
                      </a:r>
                      <a:endParaRPr lang="ja-JP" sz="1100" kern="100" dirty="0">
                        <a:effectLst/>
                        <a:latin typeface="Meiryo UI" panose="020B0604030504040204" pitchFamily="50" charset="-128"/>
                        <a:ea typeface="Meiryo UI" panose="020B0604030504040204" pitchFamily="50" charset="-128"/>
                      </a:endParaRPr>
                    </a:p>
                    <a:p>
                      <a:pPr algn="just">
                        <a:spcAft>
                          <a:spcPts val="0"/>
                        </a:spcAft>
                      </a:pPr>
                      <a:r>
                        <a:rPr lang="ja-JP" sz="1100" kern="100" dirty="0">
                          <a:effectLst/>
                          <a:latin typeface="Meiryo UI" panose="020B0604030504040204" pitchFamily="50" charset="-128"/>
                          <a:ea typeface="Meiryo UI" panose="020B0604030504040204" pitchFamily="50" charset="-128"/>
                        </a:rPr>
                        <a:t>（２）シビックテックとの連携について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2092629941"/>
                  </a:ext>
                </a:extLst>
              </a:tr>
              <a:tr h="382295">
                <a:tc>
                  <a:txBody>
                    <a:bodyPr/>
                    <a:lstStyle/>
                    <a:p>
                      <a:pPr algn="ctr">
                        <a:spcAft>
                          <a:spcPts val="0"/>
                        </a:spcAft>
                      </a:pPr>
                      <a:r>
                        <a:rPr lang="ja-JP" sz="1100" kern="100" dirty="0" smtClean="0">
                          <a:effectLst/>
                          <a:latin typeface="Meiryo UI" panose="020B0604030504040204" pitchFamily="50" charset="-128"/>
                          <a:ea typeface="Meiryo UI" panose="020B0604030504040204" pitchFamily="50" charset="-128"/>
                        </a:rPr>
                        <a:t>第</a:t>
                      </a:r>
                      <a:r>
                        <a:rPr lang="ja-JP" altLang="en-US" sz="1100" kern="100" dirty="0" smtClean="0">
                          <a:effectLst/>
                          <a:latin typeface="Meiryo UI" panose="020B0604030504040204" pitchFamily="50" charset="-128"/>
                          <a:ea typeface="Meiryo UI" panose="020B0604030504040204" pitchFamily="50" charset="-128"/>
                        </a:rPr>
                        <a:t>３</a:t>
                      </a:r>
                      <a:r>
                        <a:rPr lang="ja-JP" sz="1100" kern="100" dirty="0" smtClean="0">
                          <a:effectLst/>
                          <a:latin typeface="Meiryo UI" panose="020B0604030504040204" pitchFamily="50" charset="-128"/>
                          <a:ea typeface="Meiryo UI" panose="020B0604030504040204" pitchFamily="50" charset="-128"/>
                        </a:rPr>
                        <a:t>回</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en-US" sz="1100" kern="100">
                          <a:effectLst/>
                          <a:latin typeface="Meiryo UI" panose="020B0604030504040204" pitchFamily="50" charset="-128"/>
                          <a:ea typeface="Meiryo UI" panose="020B0604030504040204" pitchFamily="50" charset="-128"/>
                        </a:rPr>
                        <a:t>10</a:t>
                      </a:r>
                      <a:r>
                        <a:rPr lang="ja-JP" sz="1100" kern="100">
                          <a:effectLst/>
                          <a:latin typeface="Meiryo UI" panose="020B0604030504040204" pitchFamily="50" charset="-128"/>
                          <a:ea typeface="Meiryo UI" panose="020B0604030504040204" pitchFamily="50" charset="-128"/>
                        </a:rPr>
                        <a:t>月</a:t>
                      </a:r>
                      <a:r>
                        <a:rPr lang="en-US" sz="1100" kern="100">
                          <a:effectLst/>
                          <a:latin typeface="Meiryo UI" panose="020B0604030504040204" pitchFamily="50" charset="-128"/>
                          <a:ea typeface="Meiryo UI" panose="020B0604030504040204" pitchFamily="50" charset="-128"/>
                        </a:rPr>
                        <a:t>31</a:t>
                      </a:r>
                      <a:r>
                        <a:rPr lang="ja-JP" sz="1100" kern="100">
                          <a:effectLst/>
                          <a:latin typeface="Meiryo UI" panose="020B0604030504040204" pitchFamily="50" charset="-128"/>
                          <a:ea typeface="Meiryo UI" panose="020B0604030504040204" pitchFamily="50" charset="-128"/>
                        </a:rPr>
                        <a:t>日</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rPr>
                        <a:t>（１）大阪のスマートモビリティに</a:t>
                      </a:r>
                      <a:r>
                        <a:rPr lang="ja-JP" sz="1100" kern="100" dirty="0" smtClean="0">
                          <a:effectLst/>
                          <a:latin typeface="Meiryo UI" panose="020B0604030504040204" pitchFamily="50" charset="-128"/>
                          <a:ea typeface="Meiryo UI" panose="020B0604030504040204" pitchFamily="50" charset="-128"/>
                        </a:rPr>
                        <a:t>ついて</a:t>
                      </a:r>
                      <a:endParaRPr lang="en-US" altLang="ja-JP" sz="1100" kern="100" dirty="0" smtClean="0">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rPr>
                        <a:t>堺</a:t>
                      </a:r>
                      <a:r>
                        <a:rPr lang="ja-JP" altLang="ja-JP" sz="1100" kern="100" dirty="0" smtClean="0">
                          <a:effectLst/>
                          <a:latin typeface="Meiryo UI" panose="020B0604030504040204" pitchFamily="50" charset="-128"/>
                          <a:ea typeface="Meiryo UI" panose="020B0604030504040204" pitchFamily="50" charset="-128"/>
                        </a:rPr>
                        <a:t>市における取組み</a:t>
                      </a:r>
                      <a:endParaRPr lang="ja-JP" sz="1100" kern="100" dirty="0">
                        <a:effectLst/>
                        <a:latin typeface="Meiryo UI" panose="020B0604030504040204" pitchFamily="50" charset="-128"/>
                        <a:ea typeface="Meiryo UI" panose="020B0604030504040204" pitchFamily="50" charset="-128"/>
                      </a:endParaRPr>
                    </a:p>
                    <a:p>
                      <a:pPr algn="just">
                        <a:spcAft>
                          <a:spcPts val="0"/>
                        </a:spcAft>
                      </a:pPr>
                      <a:r>
                        <a:rPr lang="ja-JP" sz="1100" kern="100" dirty="0">
                          <a:effectLst/>
                          <a:latin typeface="Meiryo UI" panose="020B0604030504040204" pitchFamily="50" charset="-128"/>
                          <a:ea typeface="Meiryo UI" panose="020B0604030504040204" pitchFamily="50" charset="-128"/>
                        </a:rPr>
                        <a:t>（２）「スーパーシティ構想」アイディア公募へ</a:t>
                      </a:r>
                      <a:r>
                        <a:rPr lang="ja-JP" sz="1100" kern="100" dirty="0" smtClean="0">
                          <a:effectLst/>
                          <a:latin typeface="Meiryo UI" panose="020B0604030504040204" pitchFamily="50" charset="-128"/>
                          <a:ea typeface="Meiryo UI" panose="020B0604030504040204" pitchFamily="50" charset="-128"/>
                        </a:rPr>
                        <a:t>の</a:t>
                      </a:r>
                      <a:endParaRPr lang="en-US" altLang="ja-JP" sz="1100" kern="100" dirty="0" smtClean="0">
                        <a:effectLst/>
                        <a:latin typeface="Meiryo UI" panose="020B0604030504040204" pitchFamily="50" charset="-128"/>
                        <a:ea typeface="Meiryo UI" panose="020B0604030504040204" pitchFamily="50" charset="-128"/>
                      </a:endParaRPr>
                    </a:p>
                    <a:p>
                      <a:pPr algn="just">
                        <a:spcAft>
                          <a:spcPts val="0"/>
                        </a:spcAft>
                      </a:pPr>
                      <a:r>
                        <a:rPr lang="ja-JP" altLang="en-US" sz="1100" kern="100" dirty="0" smtClean="0">
                          <a:effectLst/>
                          <a:latin typeface="Meiryo UI" panose="020B0604030504040204" pitchFamily="50" charset="-128"/>
                          <a:ea typeface="Meiryo UI" panose="020B0604030504040204" pitchFamily="50" charset="-128"/>
                        </a:rPr>
                        <a:t>　　　　</a:t>
                      </a:r>
                      <a:r>
                        <a:rPr lang="ja-JP" sz="1100" kern="100" dirty="0" smtClean="0">
                          <a:effectLst/>
                          <a:latin typeface="Meiryo UI" panose="020B0604030504040204" pitchFamily="50" charset="-128"/>
                          <a:ea typeface="Meiryo UI" panose="020B0604030504040204" pitchFamily="50" charset="-128"/>
                        </a:rPr>
                        <a:t>提案</a:t>
                      </a:r>
                      <a:r>
                        <a:rPr lang="ja-JP" sz="1100" kern="100" dirty="0">
                          <a:effectLst/>
                          <a:latin typeface="Meiryo UI" panose="020B0604030504040204" pitchFamily="50" charset="-128"/>
                          <a:ea typeface="Meiryo UI" panose="020B0604030504040204" pitchFamily="50" charset="-128"/>
                        </a:rPr>
                        <a:t>について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161616710"/>
                  </a:ext>
                </a:extLst>
              </a:tr>
              <a:tr h="605241">
                <a:tc>
                  <a:txBody>
                    <a:bodyPr/>
                    <a:lstStyle/>
                    <a:p>
                      <a:pPr algn="ctr">
                        <a:spcAft>
                          <a:spcPts val="0"/>
                        </a:spcAft>
                      </a:pPr>
                      <a:r>
                        <a:rPr lang="ja-JP" sz="1100" kern="100" dirty="0" smtClean="0">
                          <a:effectLst/>
                          <a:latin typeface="Meiryo UI" panose="020B0604030504040204" pitchFamily="50" charset="-128"/>
                          <a:ea typeface="Meiryo UI" panose="020B0604030504040204" pitchFamily="50" charset="-128"/>
                        </a:rPr>
                        <a:t>第</a:t>
                      </a:r>
                      <a:r>
                        <a:rPr lang="ja-JP" altLang="en-US" sz="1100" kern="100" dirty="0" smtClean="0">
                          <a:effectLst/>
                          <a:latin typeface="Meiryo UI" panose="020B0604030504040204" pitchFamily="50" charset="-128"/>
                          <a:ea typeface="Meiryo UI" panose="020B0604030504040204" pitchFamily="50" charset="-128"/>
                        </a:rPr>
                        <a:t>４</a:t>
                      </a:r>
                      <a:r>
                        <a:rPr lang="ja-JP" sz="1100" kern="100" dirty="0" smtClean="0">
                          <a:effectLst/>
                          <a:latin typeface="Meiryo UI" panose="020B0604030504040204" pitchFamily="50" charset="-128"/>
                          <a:ea typeface="Meiryo UI" panose="020B0604030504040204" pitchFamily="50" charset="-128"/>
                        </a:rPr>
                        <a:t>回</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11</a:t>
                      </a:r>
                      <a:r>
                        <a:rPr lang="ja-JP" sz="1100" kern="100" dirty="0" smtClean="0">
                          <a:effectLst/>
                          <a:latin typeface="Meiryo UI" panose="020B0604030504040204" pitchFamily="50" charset="-128"/>
                          <a:ea typeface="Meiryo UI" panose="020B0604030504040204" pitchFamily="50" charset="-128"/>
                        </a:rPr>
                        <a:t>月</a:t>
                      </a:r>
                      <a:r>
                        <a:rPr lang="en-US" altLang="ja-JP" sz="1100" kern="100" dirty="0" smtClean="0">
                          <a:effectLst/>
                          <a:latin typeface="Meiryo UI" panose="020B0604030504040204" pitchFamily="50" charset="-128"/>
                          <a:ea typeface="Meiryo UI" panose="020B0604030504040204" pitchFamily="50" charset="-128"/>
                        </a:rPr>
                        <a:t>22</a:t>
                      </a:r>
                      <a:r>
                        <a:rPr lang="ja-JP" sz="1100" kern="100" dirty="0" smtClean="0">
                          <a:effectLst/>
                          <a:latin typeface="Meiryo UI" panose="020B0604030504040204" pitchFamily="50" charset="-128"/>
                          <a:ea typeface="Meiryo UI" panose="020B0604030504040204" pitchFamily="50" charset="-128"/>
                        </a:rPr>
                        <a:t>日</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rPr>
                        <a:t>（１）これまでの実績と今後の</a:t>
                      </a:r>
                      <a:r>
                        <a:rPr lang="ja-JP" sz="1100" kern="100" dirty="0" smtClean="0">
                          <a:effectLst/>
                          <a:latin typeface="Meiryo UI" panose="020B0604030504040204" pitchFamily="50" charset="-128"/>
                          <a:ea typeface="Meiryo UI" panose="020B0604030504040204" pitchFamily="50" charset="-128"/>
                        </a:rPr>
                        <a:t>予定</a:t>
                      </a:r>
                      <a:endParaRPr lang="en-US" altLang="ja-JP" sz="1100" kern="100" dirty="0" smtClean="0">
                        <a:effectLst/>
                        <a:latin typeface="Meiryo UI" panose="020B0604030504040204" pitchFamily="50" charset="-128"/>
                        <a:ea typeface="Meiryo UI" panose="020B0604030504040204" pitchFamily="50" charset="-128"/>
                      </a:endParaRPr>
                    </a:p>
                    <a:p>
                      <a:pPr algn="just">
                        <a:spcAft>
                          <a:spcPts val="0"/>
                        </a:spcAft>
                      </a:pPr>
                      <a:r>
                        <a:rPr lang="ja-JP" altLang="en-US" sz="1100" kern="100" dirty="0" smtClean="0">
                          <a:effectLst/>
                          <a:latin typeface="Meiryo UI" panose="020B0604030504040204" pitchFamily="50" charset="-128"/>
                          <a:ea typeface="Meiryo UI" panose="020B0604030504040204" pitchFamily="50" charset="-128"/>
                        </a:rPr>
                        <a:t>　　　　</a:t>
                      </a:r>
                      <a:r>
                        <a:rPr lang="ja-JP" sz="1100" kern="100" dirty="0" smtClean="0">
                          <a:effectLst/>
                          <a:latin typeface="Meiryo UI" panose="020B0604030504040204" pitchFamily="50" charset="-128"/>
                          <a:ea typeface="Meiryo UI" panose="020B0604030504040204" pitchFamily="50" charset="-128"/>
                        </a:rPr>
                        <a:t>（</a:t>
                      </a:r>
                      <a:r>
                        <a:rPr lang="ja-JP" sz="1100" kern="100" dirty="0">
                          <a:effectLst/>
                          <a:latin typeface="Meiryo UI" panose="020B0604030504040204" pitchFamily="50" charset="-128"/>
                          <a:ea typeface="Meiryo UI" panose="020B0604030504040204" pitchFamily="50" charset="-128"/>
                        </a:rPr>
                        <a:t>中間とりまとめ）</a:t>
                      </a:r>
                    </a:p>
                    <a:p>
                      <a:pPr algn="just">
                        <a:spcAft>
                          <a:spcPts val="0"/>
                        </a:spcAft>
                      </a:pPr>
                      <a:r>
                        <a:rPr lang="ja-JP" sz="1100" kern="100" dirty="0">
                          <a:effectLst/>
                          <a:latin typeface="Meiryo UI" panose="020B0604030504040204" pitchFamily="50" charset="-128"/>
                          <a:ea typeface="Meiryo UI" panose="020B0604030504040204" pitchFamily="50" charset="-128"/>
                        </a:rPr>
                        <a:t>（２</a:t>
                      </a:r>
                      <a:r>
                        <a:rPr lang="ja-JP" sz="1100" kern="100" dirty="0" smtClean="0">
                          <a:effectLst/>
                          <a:latin typeface="Meiryo UI" panose="020B0604030504040204" pitchFamily="50" charset="-128"/>
                          <a:ea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rPr>
                        <a:t>市町村</a:t>
                      </a:r>
                      <a:r>
                        <a:rPr lang="ja-JP" sz="1100" kern="100" dirty="0" smtClean="0">
                          <a:effectLst/>
                          <a:latin typeface="Meiryo UI" panose="020B0604030504040204" pitchFamily="50" charset="-128"/>
                          <a:ea typeface="Meiryo UI" panose="020B0604030504040204" pitchFamily="50" charset="-128"/>
                        </a:rPr>
                        <a:t>データ</a:t>
                      </a:r>
                      <a:r>
                        <a:rPr lang="ja-JP" sz="1100" kern="100" dirty="0">
                          <a:effectLst/>
                          <a:latin typeface="Meiryo UI" panose="020B0604030504040204" pitchFamily="50" charset="-128"/>
                          <a:ea typeface="Meiryo UI" panose="020B0604030504040204" pitchFamily="50" charset="-128"/>
                        </a:rPr>
                        <a:t>連携について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（３</a:t>
                      </a:r>
                      <a:r>
                        <a:rPr lang="ja-JP" sz="1100" kern="100" dirty="0" smtClean="0">
                          <a:effectLst/>
                          <a:latin typeface="Meiryo UI" panose="020B0604030504040204" pitchFamily="50" charset="-128"/>
                          <a:ea typeface="Meiryo UI" panose="020B0604030504040204" pitchFamily="50" charset="-128"/>
                        </a:rPr>
                        <a:t>）データヘルス</a:t>
                      </a:r>
                      <a:r>
                        <a:rPr lang="ja-JP" altLang="en-US" sz="1100" kern="100" dirty="0" smtClean="0">
                          <a:effectLst/>
                          <a:latin typeface="Meiryo UI" panose="020B0604030504040204" pitchFamily="50" charset="-128"/>
                          <a:ea typeface="Meiryo UI" panose="020B0604030504040204" pitchFamily="50" charset="-128"/>
                        </a:rPr>
                        <a:t>戦略</a:t>
                      </a:r>
                      <a:r>
                        <a:rPr lang="ja-JP" sz="1100" kern="100" dirty="0" smtClean="0">
                          <a:effectLst/>
                          <a:latin typeface="Meiryo UI" panose="020B0604030504040204" pitchFamily="50" charset="-128"/>
                          <a:ea typeface="Meiryo UI" panose="020B0604030504040204" pitchFamily="50" charset="-128"/>
                        </a:rPr>
                        <a:t>につ</a:t>
                      </a:r>
                      <a:r>
                        <a:rPr lang="ja-JP" sz="1100" kern="100" dirty="0">
                          <a:effectLst/>
                          <a:latin typeface="Meiryo UI" panose="020B0604030504040204" pitchFamily="50" charset="-128"/>
                          <a:ea typeface="Meiryo UI" panose="020B0604030504040204" pitchFamily="50" charset="-128"/>
                        </a:rPr>
                        <a:t>いて</a:t>
                      </a:r>
                    </a:p>
                    <a:p>
                      <a:pPr algn="just">
                        <a:spcAft>
                          <a:spcPts val="0"/>
                        </a:spcAft>
                      </a:pPr>
                      <a:r>
                        <a:rPr lang="ja-JP" sz="1100" kern="100" dirty="0">
                          <a:effectLst/>
                          <a:latin typeface="Meiryo UI" panose="020B0604030504040204" pitchFamily="50" charset="-128"/>
                          <a:ea typeface="Meiryo UI" panose="020B0604030504040204" pitchFamily="50" charset="-128"/>
                        </a:rPr>
                        <a:t>（４）その他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2725989367"/>
                  </a:ext>
                </a:extLst>
              </a:tr>
              <a:tr h="382295">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第５回</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（１）先端テクノロジーを使った「楽しいまちづくり」</a:t>
                      </a:r>
                      <a:endPar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　　　　の実現に向けて</a:t>
                      </a:r>
                    </a:p>
                    <a:p>
                      <a:pPr algn="just">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（２）キャッシュレス社会の実現に向けて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3845090114"/>
                  </a:ext>
                </a:extLst>
              </a:tr>
              <a:tr h="321908">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第６回</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１月</a:t>
                      </a:r>
                      <a:r>
                        <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（１）データヘルス戦略について</a:t>
                      </a:r>
                    </a:p>
                    <a:p>
                      <a:pPr algn="just">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（２）テクノロジーを活用したまちづくりについて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950272839"/>
                  </a:ext>
                </a:extLst>
              </a:tr>
              <a:tr h="321908">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第７回</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２月</a:t>
                      </a:r>
                      <a:r>
                        <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1195796542"/>
                  </a:ext>
                </a:extLst>
              </a:tr>
            </a:tbl>
          </a:graphicData>
        </a:graphic>
      </p:graphicFrame>
      <p:sp>
        <p:nvSpPr>
          <p:cNvPr id="10" name="テキスト ボックス 9"/>
          <p:cNvSpPr txBox="1"/>
          <p:nvPr/>
        </p:nvSpPr>
        <p:spPr>
          <a:xfrm>
            <a:off x="185737" y="176071"/>
            <a:ext cx="1361517" cy="288147"/>
          </a:xfrm>
          <a:prstGeom prst="rect">
            <a:avLst/>
          </a:prstGeom>
          <a:noFill/>
        </p:spPr>
        <p:txBody>
          <a:bodyPr wrap="none" lIns="36000" tIns="36000" rIns="36000" bIns="36000" rtlCol="0">
            <a:spAutoFit/>
          </a:bodyPr>
          <a:lstStyle/>
          <a:p>
            <a:r>
              <a:rPr kumimoji="1" lang="ja-JP" altLang="en-US" sz="1400" b="1" dirty="0" smtClean="0">
                <a:latin typeface="Meiryo UI" panose="020B0604030504040204" pitchFamily="50" charset="-128"/>
                <a:ea typeface="Meiryo UI" panose="020B0604030504040204" pitchFamily="50" charset="-128"/>
              </a:rPr>
              <a:t>■これまでの経過</a:t>
            </a:r>
            <a:endParaRPr kumimoji="1" lang="ja-JP" altLang="en-US" sz="14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546276" y="176071"/>
            <a:ext cx="4633247" cy="288147"/>
          </a:xfrm>
          <a:prstGeom prst="rect">
            <a:avLst/>
          </a:prstGeom>
          <a:noFill/>
        </p:spPr>
        <p:txBody>
          <a:bodyPr wrap="none" lIns="36000" tIns="36000" rIns="36000" bIns="36000" rtlCol="0">
            <a:spAutoFit/>
          </a:bodyPr>
          <a:lstStyle/>
          <a:p>
            <a:r>
              <a:rPr kumimoji="1" lang="ja-JP" altLang="en-US" sz="1400" b="1" dirty="0" smtClean="0">
                <a:latin typeface="Meiryo UI" panose="020B0604030504040204" pitchFamily="50" charset="-128"/>
                <a:ea typeface="Meiryo UI" panose="020B0604030504040204" pitchFamily="50" charset="-128"/>
              </a:rPr>
              <a:t>■大阪スマートシティ戦略会議（</a:t>
            </a:r>
            <a:r>
              <a:rPr kumimoji="1" lang="en-US" altLang="ja-JP" sz="1400" b="1" dirty="0" smtClean="0">
                <a:latin typeface="Meiryo UI" panose="020B0604030504040204" pitchFamily="50" charset="-128"/>
                <a:ea typeface="Meiryo UI" panose="020B0604030504040204" pitchFamily="50" charset="-128"/>
              </a:rPr>
              <a:t>SC</a:t>
            </a:r>
            <a:r>
              <a:rPr kumimoji="1" lang="ja-JP" altLang="en-US" sz="1400" b="1" dirty="0" smtClean="0">
                <a:latin typeface="Meiryo UI" panose="020B0604030504040204" pitchFamily="50" charset="-128"/>
                <a:ea typeface="Meiryo UI" panose="020B0604030504040204" pitchFamily="50" charset="-128"/>
              </a:rPr>
              <a:t>戦略会議）の開催状況</a:t>
            </a:r>
            <a:endParaRPr kumimoji="1" lang="ja-JP" altLang="en-US" sz="1400" b="1" dirty="0">
              <a:latin typeface="Meiryo UI" panose="020B0604030504040204" pitchFamily="50" charset="-128"/>
              <a:ea typeface="Meiryo UI" panose="020B0604030504040204" pitchFamily="50" charset="-128"/>
            </a:endParaRPr>
          </a:p>
        </p:txBody>
      </p:sp>
      <p:sp>
        <p:nvSpPr>
          <p:cNvPr id="12" name="スライド番号プレースホルダー 11"/>
          <p:cNvSpPr>
            <a:spLocks noGrp="1"/>
          </p:cNvSpPr>
          <p:nvPr>
            <p:ph type="sldNum" sz="quarter" idx="12"/>
          </p:nvPr>
        </p:nvSpPr>
        <p:spPr>
          <a:xfrm>
            <a:off x="7086600" y="6474045"/>
            <a:ext cx="2057400" cy="365125"/>
          </a:xfrm>
        </p:spPr>
        <p:txBody>
          <a:bodyPr/>
          <a:lstStyle/>
          <a:p>
            <a:fld id="{1E9492F5-9F32-4FF7-8F08-B59CF8F2A2B6}" type="slidenum">
              <a:rPr kumimoji="1" lang="ja-JP" altLang="en-US" smtClean="0"/>
              <a:t>2</a:t>
            </a:fld>
            <a:endParaRPr kumimoji="1" lang="ja-JP" altLang="en-US" dirty="0"/>
          </a:p>
        </p:txBody>
      </p:sp>
    </p:spTree>
    <p:extLst>
      <p:ext uri="{BB962C8B-B14F-4D97-AF65-F5344CB8AC3E}">
        <p14:creationId xmlns:p14="http://schemas.microsoft.com/office/powerpoint/2010/main" val="3769454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20</a:t>
            </a:fld>
            <a:endParaRPr kumimoji="1" lang="ja-JP" altLang="en-US" dirty="0"/>
          </a:p>
        </p:txBody>
      </p:sp>
      <p:sp>
        <p:nvSpPr>
          <p:cNvPr id="3" name="角丸四角形 2"/>
          <p:cNvSpPr/>
          <p:nvPr/>
        </p:nvSpPr>
        <p:spPr>
          <a:xfrm>
            <a:off x="3022824" y="1241504"/>
            <a:ext cx="3176725" cy="1314017"/>
          </a:xfrm>
          <a:prstGeom prst="round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n"/>
            </a:pPr>
            <a:r>
              <a:rPr kumimoji="1" lang="ja-JP" altLang="en-US" sz="1400" b="1" dirty="0" smtClean="0">
                <a:latin typeface="Meiryo UI" panose="020B0604030504040204" pitchFamily="50" charset="-128"/>
                <a:ea typeface="Meiryo UI" panose="020B0604030504040204" pitchFamily="50" charset="-128"/>
              </a:rPr>
              <a:t>市町村連絡会議（</a:t>
            </a:r>
            <a:r>
              <a:rPr kumimoji="1" lang="en-US" altLang="ja-JP" sz="1400" b="1" dirty="0" err="1" smtClean="0">
                <a:latin typeface="Meiryo UI" panose="020B0604030504040204" pitchFamily="50" charset="-128"/>
                <a:ea typeface="Meiryo UI" panose="020B0604030504040204" pitchFamily="50" charset="-128"/>
              </a:rPr>
              <a:t>GovTech</a:t>
            </a:r>
            <a:r>
              <a:rPr kumimoji="1" lang="ja-JP" altLang="en-US" sz="1400" b="1" dirty="0" smtClean="0">
                <a:latin typeface="Meiryo UI" panose="020B0604030504040204" pitchFamily="50" charset="-128"/>
                <a:ea typeface="Meiryo UI" panose="020B0604030504040204" pitchFamily="50" charset="-128"/>
              </a:rPr>
              <a:t>大阪）に</a:t>
            </a:r>
            <a:r>
              <a:rPr kumimoji="1" lang="ja-JP" altLang="en-US" sz="1400" b="1" dirty="0">
                <a:latin typeface="Meiryo UI" panose="020B0604030504040204" pitchFamily="50" charset="-128"/>
                <a:ea typeface="Meiryo UI" panose="020B0604030504040204" pitchFamily="50" charset="-128"/>
              </a:rPr>
              <a:t>おける情報共有と方向性の</a:t>
            </a:r>
            <a:r>
              <a:rPr kumimoji="1" lang="ja-JP" altLang="en-US" sz="1400" b="1" dirty="0" smtClean="0">
                <a:latin typeface="Meiryo UI" panose="020B0604030504040204" pitchFamily="50" charset="-128"/>
                <a:ea typeface="Meiryo UI" panose="020B0604030504040204" pitchFamily="50" charset="-128"/>
              </a:rPr>
              <a:t>協議</a:t>
            </a:r>
            <a:endParaRPr kumimoji="1" lang="en-US" altLang="ja-JP" sz="10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地域に応じた実証実験、社会実装の計画策定</a:t>
            </a:r>
            <a:endParaRPr kumimoji="1" lang="en-US" altLang="ja-JP" sz="1400" b="1" dirty="0">
              <a:latin typeface="Meiryo UI" panose="020B0604030504040204" pitchFamily="50" charset="-128"/>
              <a:ea typeface="Meiryo UI" panose="020B0604030504040204" pitchFamily="50" charset="-128"/>
            </a:endParaRPr>
          </a:p>
        </p:txBody>
      </p:sp>
      <p:sp>
        <p:nvSpPr>
          <p:cNvPr id="6" name="円弧 5"/>
          <p:cNvSpPr/>
          <p:nvPr/>
        </p:nvSpPr>
        <p:spPr>
          <a:xfrm rot="5400000">
            <a:off x="5262697" y="3573300"/>
            <a:ext cx="2129245" cy="2385610"/>
          </a:xfrm>
          <a:prstGeom prst="arc">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角丸四角形 6"/>
          <p:cNvSpPr/>
          <p:nvPr/>
        </p:nvSpPr>
        <p:spPr>
          <a:xfrm>
            <a:off x="242387" y="3000098"/>
            <a:ext cx="2762069" cy="1633565"/>
          </a:xfrm>
          <a:prstGeom prst="round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実証実験や調査結果に基づく持続可能なスマートシティ化の施策</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共有情報を踏まえた、各自治体における自律的取組み</a:t>
            </a:r>
            <a:endParaRPr kumimoji="1" lang="en-US" altLang="ja-JP" sz="1400" b="1" dirty="0">
              <a:latin typeface="Meiryo UI" panose="020B0604030504040204" pitchFamily="50" charset="-128"/>
              <a:ea typeface="Meiryo UI" panose="020B0604030504040204" pitchFamily="50" charset="-128"/>
            </a:endParaRPr>
          </a:p>
        </p:txBody>
      </p:sp>
      <p:sp>
        <p:nvSpPr>
          <p:cNvPr id="8" name="角丸四角形 7"/>
          <p:cNvSpPr/>
          <p:nvPr/>
        </p:nvSpPr>
        <p:spPr>
          <a:xfrm>
            <a:off x="6074229" y="3000098"/>
            <a:ext cx="2853417" cy="1633565"/>
          </a:xfrm>
          <a:prstGeom prst="round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none" rtlCol="0" anchor="ctr"/>
          <a:lstStyle/>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テーマに応じた</a:t>
            </a:r>
            <a:r>
              <a:rPr kumimoji="1" lang="en-US" altLang="ja-JP" sz="1400" b="1" dirty="0">
                <a:latin typeface="Meiryo UI" panose="020B0604030504040204" pitchFamily="50" charset="-128"/>
                <a:ea typeface="Meiryo UI" panose="020B0604030504040204" pitchFamily="50" charset="-128"/>
              </a:rPr>
              <a:t>WG</a:t>
            </a:r>
            <a:r>
              <a:rPr kumimoji="1" lang="ja-JP" altLang="en-US" sz="1400" b="1" dirty="0">
                <a:latin typeface="Meiryo UI" panose="020B0604030504040204" pitchFamily="50" charset="-128"/>
                <a:ea typeface="Meiryo UI" panose="020B0604030504040204" pitchFamily="50" charset="-128"/>
              </a:rPr>
              <a:t>の設置</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実態調査・ニーズ調査</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地域課題に応じた実証実験・</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社会実装</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共同調達や共同発注の検討等</a:t>
            </a:r>
            <a:endParaRPr kumimoji="1"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08514" y="2612839"/>
            <a:ext cx="1204233" cy="523220"/>
          </a:xfrm>
          <a:prstGeom prst="rect">
            <a:avLst/>
          </a:prstGeom>
          <a:noFill/>
        </p:spPr>
        <p:txBody>
          <a:bodyPr wrap="square" rtlCol="0">
            <a:spAutoFit/>
          </a:bodyPr>
          <a:lstStyle/>
          <a:p>
            <a:r>
              <a:rPr kumimoji="1" lang="en-US" altLang="ja-JP" sz="2800" dirty="0">
                <a:effectLst>
                  <a:outerShdw blurRad="38100" dist="38100" dir="2700000" algn="tl">
                    <a:srgbClr val="000000">
                      <a:alpha val="43137"/>
                    </a:srgbClr>
                  </a:outerShdw>
                </a:effectLst>
              </a:rPr>
              <a:t>Do</a:t>
            </a:r>
            <a:endParaRPr kumimoji="1" lang="ja-JP" altLang="en-US" sz="2800" dirty="0">
              <a:effectLst>
                <a:outerShdw blurRad="38100" dist="38100" dir="2700000" algn="tl">
                  <a:srgbClr val="000000">
                    <a:alpha val="43137"/>
                  </a:srgbClr>
                </a:outerShdw>
              </a:effectLst>
            </a:endParaRPr>
          </a:p>
        </p:txBody>
      </p:sp>
      <p:sp>
        <p:nvSpPr>
          <p:cNvPr id="10" name="テキスト ボックス 9"/>
          <p:cNvSpPr txBox="1"/>
          <p:nvPr/>
        </p:nvSpPr>
        <p:spPr>
          <a:xfrm>
            <a:off x="3000100" y="700682"/>
            <a:ext cx="1204233" cy="523220"/>
          </a:xfrm>
          <a:prstGeom prst="rect">
            <a:avLst/>
          </a:prstGeom>
          <a:noFill/>
        </p:spPr>
        <p:txBody>
          <a:bodyPr wrap="square" rtlCol="0">
            <a:spAutoFit/>
          </a:bodyPr>
          <a:lstStyle/>
          <a:p>
            <a:r>
              <a:rPr kumimoji="1" lang="en-US" altLang="ja-JP" sz="2800" dirty="0">
                <a:effectLst>
                  <a:outerShdw blurRad="38100" dist="38100" dir="2700000" algn="tl">
                    <a:srgbClr val="000000">
                      <a:alpha val="43137"/>
                    </a:srgbClr>
                  </a:outerShdw>
                </a:effectLst>
              </a:rPr>
              <a:t>Plan</a:t>
            </a:r>
            <a:endParaRPr kumimoji="1" lang="ja-JP" altLang="en-US" sz="2800" dirty="0">
              <a:effectLst>
                <a:outerShdw blurRad="38100" dist="38100" dir="2700000" algn="tl">
                  <a:srgbClr val="000000">
                    <a:alpha val="43137"/>
                  </a:srgbClr>
                </a:outerShdw>
              </a:effectLst>
            </a:endParaRPr>
          </a:p>
        </p:txBody>
      </p:sp>
      <p:sp>
        <p:nvSpPr>
          <p:cNvPr id="11" name="角丸四角形 10"/>
          <p:cNvSpPr/>
          <p:nvPr/>
        </p:nvSpPr>
        <p:spPr>
          <a:xfrm>
            <a:off x="3022824" y="5045743"/>
            <a:ext cx="3176725" cy="1306286"/>
          </a:xfrm>
          <a:prstGeom prst="round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none" rtlCol="0" anchor="ctr"/>
          <a:lstStyle/>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実証実験や調査結果の集計、分析、</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課題の抽出</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05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スマートシティ戦略</a:t>
            </a:r>
            <a:r>
              <a:rPr kumimoji="1" lang="ja-JP" altLang="en-US" sz="1400" b="1" dirty="0" smtClean="0">
                <a:latin typeface="Meiryo UI" panose="020B0604030504040204" pitchFamily="50" charset="-128"/>
                <a:ea typeface="Meiryo UI" panose="020B0604030504040204" pitchFamily="50" charset="-128"/>
              </a:rPr>
              <a:t>会議などによる</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　　公表</a:t>
            </a:r>
            <a:r>
              <a:rPr kumimoji="1" lang="ja-JP" altLang="en-US" sz="1400" b="1" dirty="0">
                <a:latin typeface="Meiryo UI" panose="020B0604030504040204" pitchFamily="50" charset="-128"/>
                <a:ea typeface="Meiryo UI" panose="020B0604030504040204" pitchFamily="50" charset="-128"/>
              </a:rPr>
              <a:t>、共有</a:t>
            </a:r>
            <a:endParaRPr kumimoji="1" lang="en-US" altLang="ja-JP" sz="1400" b="1" dirty="0">
              <a:latin typeface="Meiryo UI" panose="020B0604030504040204" pitchFamily="50" charset="-128"/>
              <a:ea typeface="Meiryo UI" panose="020B0604030504040204" pitchFamily="50" charset="-128"/>
            </a:endParaRPr>
          </a:p>
        </p:txBody>
      </p:sp>
      <p:sp>
        <p:nvSpPr>
          <p:cNvPr id="13" name="円弧 12"/>
          <p:cNvSpPr/>
          <p:nvPr/>
        </p:nvSpPr>
        <p:spPr>
          <a:xfrm rot="16200000">
            <a:off x="1732579" y="1682758"/>
            <a:ext cx="2129245" cy="2385610"/>
          </a:xfrm>
          <a:prstGeom prst="arc">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p:cNvSpPr/>
          <p:nvPr/>
        </p:nvSpPr>
        <p:spPr>
          <a:xfrm>
            <a:off x="5352016" y="1711853"/>
            <a:ext cx="2129245" cy="2385610"/>
          </a:xfrm>
          <a:prstGeom prst="arc">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p:cNvSpPr/>
          <p:nvPr/>
        </p:nvSpPr>
        <p:spPr>
          <a:xfrm rot="10800000">
            <a:off x="1712373" y="3523495"/>
            <a:ext cx="2129245" cy="2385610"/>
          </a:xfrm>
          <a:prstGeom prst="arc">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3026227" y="4633050"/>
            <a:ext cx="1204233" cy="523220"/>
          </a:xfrm>
          <a:prstGeom prst="rect">
            <a:avLst/>
          </a:prstGeom>
          <a:noFill/>
        </p:spPr>
        <p:txBody>
          <a:bodyPr wrap="square" rtlCol="0">
            <a:spAutoFit/>
          </a:bodyPr>
          <a:lstStyle/>
          <a:p>
            <a:r>
              <a:rPr kumimoji="1" lang="en-US" altLang="ja-JP" sz="2800" dirty="0">
                <a:effectLst>
                  <a:outerShdw blurRad="38100" dist="38100" dir="2700000" algn="tl">
                    <a:srgbClr val="000000">
                      <a:alpha val="43137"/>
                    </a:srgbClr>
                  </a:outerShdw>
                </a:effectLst>
              </a:rPr>
              <a:t>Check</a:t>
            </a:r>
            <a:endParaRPr kumimoji="1" lang="ja-JP" altLang="en-US" sz="2800" dirty="0">
              <a:effectLst>
                <a:outerShdw blurRad="38100" dist="38100" dir="2700000" algn="tl">
                  <a:srgbClr val="000000">
                    <a:alpha val="43137"/>
                  </a:srgbClr>
                </a:outerShdw>
              </a:effectLst>
            </a:endParaRPr>
          </a:p>
        </p:txBody>
      </p:sp>
      <p:sp>
        <p:nvSpPr>
          <p:cNvPr id="17" name="テキスト ボックス 16"/>
          <p:cNvSpPr txBox="1"/>
          <p:nvPr/>
        </p:nvSpPr>
        <p:spPr>
          <a:xfrm>
            <a:off x="269858" y="2567884"/>
            <a:ext cx="1204233" cy="523220"/>
          </a:xfrm>
          <a:prstGeom prst="rect">
            <a:avLst/>
          </a:prstGeom>
          <a:noFill/>
        </p:spPr>
        <p:txBody>
          <a:bodyPr wrap="square" rtlCol="0">
            <a:spAutoFit/>
          </a:bodyPr>
          <a:lstStyle/>
          <a:p>
            <a:r>
              <a:rPr kumimoji="1" lang="en-US" altLang="ja-JP" sz="2800" dirty="0">
                <a:effectLst>
                  <a:outerShdw blurRad="38100" dist="38100" dir="2700000" algn="tl">
                    <a:srgbClr val="000000">
                      <a:alpha val="43137"/>
                    </a:srgbClr>
                  </a:outerShdw>
                </a:effectLst>
              </a:rPr>
              <a:t>Action</a:t>
            </a:r>
          </a:p>
        </p:txBody>
      </p:sp>
      <p:sp>
        <p:nvSpPr>
          <p:cNvPr id="18" name="テキスト ボックス 17">
            <a:extLst>
              <a:ext uri="{FF2B5EF4-FFF2-40B4-BE49-F238E27FC236}">
                <a16:creationId xmlns:a16="http://schemas.microsoft.com/office/drawing/2014/main" id="{A1AA1268-3D03-47D4-A4AA-3510D0449B3C}"/>
              </a:ext>
            </a:extLst>
          </p:cNvPr>
          <p:cNvSpPr txBox="1"/>
          <p:nvPr/>
        </p:nvSpPr>
        <p:spPr>
          <a:xfrm>
            <a:off x="322893" y="164482"/>
            <a:ext cx="8603846" cy="400110"/>
          </a:xfrm>
          <a:prstGeom prst="rect">
            <a:avLst/>
          </a:prstGeom>
          <a:noFill/>
        </p:spPr>
        <p:txBody>
          <a:bodyPr wrap="square" rtlCol="0">
            <a:spAutoFit/>
          </a:bodyPr>
          <a:lstStyle/>
          <a:p>
            <a:pPr lvl="0">
              <a:defRPr/>
            </a:pPr>
            <a:r>
              <a:rPr kumimoji="1" lang="ja-JP" altLang="en-US" sz="2000" b="1" dirty="0" smtClean="0">
                <a:latin typeface="Meiryo UI" panose="020B0604030504040204" pitchFamily="50" charset="-128"/>
                <a:ea typeface="Meiryo UI" panose="020B0604030504040204" pitchFamily="50" charset="-128"/>
              </a:rPr>
              <a:t>■</a:t>
            </a:r>
            <a:r>
              <a:rPr kumimoji="1" lang="en-US" altLang="ja-JP" sz="2000" b="1" dirty="0" err="1" smtClean="0">
                <a:latin typeface="Meiryo UI" panose="020B0604030504040204" pitchFamily="50" charset="-128"/>
                <a:ea typeface="Meiryo UI" panose="020B0604030504040204" pitchFamily="50" charset="-128"/>
              </a:rPr>
              <a:t>GovTech</a:t>
            </a:r>
            <a:r>
              <a:rPr kumimoji="1" lang="ja-JP" altLang="en-US" sz="2000" b="1" dirty="0" smtClean="0">
                <a:latin typeface="Meiryo UI" panose="020B0604030504040204" pitchFamily="50" charset="-128"/>
                <a:ea typeface="Meiryo UI" panose="020B0604030504040204" pitchFamily="50" charset="-128"/>
              </a:rPr>
              <a:t>大阪に</a:t>
            </a:r>
            <a:r>
              <a:rPr kumimoji="1" lang="ja-JP" altLang="en-US" sz="2000" b="1" dirty="0">
                <a:latin typeface="Meiryo UI" panose="020B0604030504040204" pitchFamily="50" charset="-128"/>
                <a:ea typeface="Meiryo UI" panose="020B0604030504040204" pitchFamily="50" charset="-128"/>
              </a:rPr>
              <a:t>おける「</a:t>
            </a:r>
            <a:r>
              <a:rPr kumimoji="1" lang="en-US" altLang="ja-JP" sz="2000" b="1" dirty="0">
                <a:latin typeface="Meiryo UI" panose="020B0604030504040204" pitchFamily="50" charset="-128"/>
                <a:ea typeface="Meiryo UI" panose="020B0604030504040204" pitchFamily="50" charset="-128"/>
              </a:rPr>
              <a:t>PDCA</a:t>
            </a:r>
            <a:r>
              <a:rPr kumimoji="1" lang="ja-JP" altLang="en-US" sz="2000" b="1" dirty="0">
                <a:latin typeface="Meiryo UI" panose="020B0604030504040204" pitchFamily="50" charset="-128"/>
                <a:ea typeface="Meiryo UI" panose="020B0604030504040204" pitchFamily="50" charset="-128"/>
              </a:rPr>
              <a:t>」のイメージ</a:t>
            </a:r>
            <a:endPar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EFB4A745-4045-444C-9B42-67800CDD26E9}"/>
              </a:ext>
            </a:extLst>
          </p:cNvPr>
          <p:cNvCxnSpPr/>
          <p:nvPr/>
        </p:nvCxnSpPr>
        <p:spPr>
          <a:xfrm>
            <a:off x="322739" y="61721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7520125" y="134673"/>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
        <p:nvSpPr>
          <p:cNvPr id="20" name="正方形/長方形 19"/>
          <p:cNvSpPr/>
          <p:nvPr/>
        </p:nvSpPr>
        <p:spPr>
          <a:xfrm>
            <a:off x="3421233" y="3091104"/>
            <a:ext cx="2353766" cy="1524343"/>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err="1" smtClean="0">
                <a:latin typeface="Meiryo UI" panose="020B0604030504040204" pitchFamily="50" charset="-128"/>
                <a:ea typeface="Meiryo UI" panose="020B0604030504040204" pitchFamily="50" charset="-128"/>
              </a:rPr>
              <a:t>GovTech</a:t>
            </a:r>
            <a:r>
              <a:rPr kumimoji="1" lang="ja-JP" altLang="en-US" sz="1600" b="1" dirty="0" smtClean="0">
                <a:latin typeface="Meiryo UI" panose="020B0604030504040204" pitchFamily="50" charset="-128"/>
                <a:ea typeface="Meiryo UI" panose="020B0604030504040204" pitchFamily="50" charset="-128"/>
              </a:rPr>
              <a:t>大阪”</a:t>
            </a:r>
            <a:endParaRPr kumimoji="1" lang="en-US" altLang="ja-JP" sz="1600" b="1" dirty="0" smtClean="0">
              <a:latin typeface="Meiryo UI" panose="020B0604030504040204" pitchFamily="50" charset="-128"/>
              <a:ea typeface="Meiryo UI" panose="020B0604030504040204" pitchFamily="50" charset="-128"/>
            </a:endParaRPr>
          </a:p>
          <a:p>
            <a:pPr algn="ct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大阪</a:t>
            </a:r>
            <a:r>
              <a:rPr kumimoji="1" lang="ja-JP" altLang="en-US" sz="1600" b="1" dirty="0">
                <a:latin typeface="Meiryo UI" panose="020B0604030504040204" pitchFamily="50" charset="-128"/>
                <a:ea typeface="Meiryo UI" panose="020B0604030504040204" pitchFamily="50" charset="-128"/>
              </a:rPr>
              <a:t>市町村</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スマートシティ</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推進連絡</a:t>
            </a:r>
            <a:r>
              <a:rPr kumimoji="1" lang="ja-JP" altLang="en-US" sz="1600" b="1" dirty="0" smtClean="0">
                <a:latin typeface="Meiryo UI" panose="020B0604030504040204" pitchFamily="50" charset="-128"/>
                <a:ea typeface="Meiryo UI" panose="020B0604030504040204" pitchFamily="50" charset="-128"/>
              </a:rPr>
              <a:t>会議</a:t>
            </a:r>
            <a:endParaRPr kumimoji="1"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617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7567" y="97041"/>
            <a:ext cx="7576113" cy="384721"/>
          </a:xfrm>
          <a:prstGeom prst="rect">
            <a:avLst/>
          </a:prstGeom>
          <a:noFill/>
        </p:spPr>
        <p:txBody>
          <a:bodyPr wrap="none" rtlCol="0">
            <a:spAutoFit/>
          </a:bodyPr>
          <a:lstStyle/>
          <a:p>
            <a:r>
              <a:rPr kumimoji="1" lang="ja-JP" altLang="en-US" sz="1900" b="1" dirty="0">
                <a:latin typeface="Meiryo UI" panose="020B0604030504040204" pitchFamily="50" charset="-128"/>
                <a:ea typeface="Meiryo UI" panose="020B0604030504040204" pitchFamily="50" charset="-128"/>
              </a:rPr>
              <a:t>■スマートシティ分野と企業業種は相互に横断し、多様なプレイヤーが存在</a:t>
            </a:r>
          </a:p>
        </p:txBody>
      </p:sp>
      <p:cxnSp>
        <p:nvCxnSpPr>
          <p:cNvPr id="5" name="直線コネクタ 4"/>
          <p:cNvCxnSpPr/>
          <p:nvPr/>
        </p:nvCxnSpPr>
        <p:spPr>
          <a:xfrm>
            <a:off x="91441" y="575446"/>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3604103763"/>
              </p:ext>
            </p:extLst>
          </p:nvPr>
        </p:nvGraphicFramePr>
        <p:xfrm>
          <a:off x="730735" y="1825513"/>
          <a:ext cx="7964450" cy="4443610"/>
        </p:xfrm>
        <a:graphic>
          <a:graphicData uri="http://schemas.openxmlformats.org/drawingml/2006/table">
            <a:tbl>
              <a:tblPr firstRow="1" bandRow="1">
                <a:tableStyleId>{5940675A-B579-460E-94D1-54222C63F5DA}</a:tableStyleId>
              </a:tblPr>
              <a:tblGrid>
                <a:gridCol w="358041">
                  <a:extLst>
                    <a:ext uri="{9D8B030D-6E8A-4147-A177-3AD203B41FA5}">
                      <a16:colId xmlns:a16="http://schemas.microsoft.com/office/drawing/2014/main" val="1374034474"/>
                    </a:ext>
                  </a:extLst>
                </a:gridCol>
                <a:gridCol w="1476693">
                  <a:extLst>
                    <a:ext uri="{9D8B030D-6E8A-4147-A177-3AD203B41FA5}">
                      <a16:colId xmlns:a16="http://schemas.microsoft.com/office/drawing/2014/main" val="2243967260"/>
                    </a:ext>
                  </a:extLst>
                </a:gridCol>
                <a:gridCol w="395956">
                  <a:extLst>
                    <a:ext uri="{9D8B030D-6E8A-4147-A177-3AD203B41FA5}">
                      <a16:colId xmlns:a16="http://schemas.microsoft.com/office/drawing/2014/main" val="68291756"/>
                    </a:ext>
                  </a:extLst>
                </a:gridCol>
                <a:gridCol w="395956">
                  <a:extLst>
                    <a:ext uri="{9D8B030D-6E8A-4147-A177-3AD203B41FA5}">
                      <a16:colId xmlns:a16="http://schemas.microsoft.com/office/drawing/2014/main" val="4264911106"/>
                    </a:ext>
                  </a:extLst>
                </a:gridCol>
                <a:gridCol w="395956">
                  <a:extLst>
                    <a:ext uri="{9D8B030D-6E8A-4147-A177-3AD203B41FA5}">
                      <a16:colId xmlns:a16="http://schemas.microsoft.com/office/drawing/2014/main" val="2824231459"/>
                    </a:ext>
                  </a:extLst>
                </a:gridCol>
                <a:gridCol w="395956">
                  <a:extLst>
                    <a:ext uri="{9D8B030D-6E8A-4147-A177-3AD203B41FA5}">
                      <a16:colId xmlns:a16="http://schemas.microsoft.com/office/drawing/2014/main" val="1830425483"/>
                    </a:ext>
                  </a:extLst>
                </a:gridCol>
                <a:gridCol w="395956">
                  <a:extLst>
                    <a:ext uri="{9D8B030D-6E8A-4147-A177-3AD203B41FA5}">
                      <a16:colId xmlns:a16="http://schemas.microsoft.com/office/drawing/2014/main" val="1680263168"/>
                    </a:ext>
                  </a:extLst>
                </a:gridCol>
                <a:gridCol w="439046">
                  <a:extLst>
                    <a:ext uri="{9D8B030D-6E8A-4147-A177-3AD203B41FA5}">
                      <a16:colId xmlns:a16="http://schemas.microsoft.com/office/drawing/2014/main" val="2108473199"/>
                    </a:ext>
                  </a:extLst>
                </a:gridCol>
                <a:gridCol w="395956">
                  <a:extLst>
                    <a:ext uri="{9D8B030D-6E8A-4147-A177-3AD203B41FA5}">
                      <a16:colId xmlns:a16="http://schemas.microsoft.com/office/drawing/2014/main" val="4185120065"/>
                    </a:ext>
                  </a:extLst>
                </a:gridCol>
                <a:gridCol w="395956">
                  <a:extLst>
                    <a:ext uri="{9D8B030D-6E8A-4147-A177-3AD203B41FA5}">
                      <a16:colId xmlns:a16="http://schemas.microsoft.com/office/drawing/2014/main" val="415506583"/>
                    </a:ext>
                  </a:extLst>
                </a:gridCol>
                <a:gridCol w="395956">
                  <a:extLst>
                    <a:ext uri="{9D8B030D-6E8A-4147-A177-3AD203B41FA5}">
                      <a16:colId xmlns:a16="http://schemas.microsoft.com/office/drawing/2014/main" val="3073880794"/>
                    </a:ext>
                  </a:extLst>
                </a:gridCol>
                <a:gridCol w="395956">
                  <a:extLst>
                    <a:ext uri="{9D8B030D-6E8A-4147-A177-3AD203B41FA5}">
                      <a16:colId xmlns:a16="http://schemas.microsoft.com/office/drawing/2014/main" val="899590631"/>
                    </a:ext>
                  </a:extLst>
                </a:gridCol>
                <a:gridCol w="395956">
                  <a:extLst>
                    <a:ext uri="{9D8B030D-6E8A-4147-A177-3AD203B41FA5}">
                      <a16:colId xmlns:a16="http://schemas.microsoft.com/office/drawing/2014/main" val="636037005"/>
                    </a:ext>
                  </a:extLst>
                </a:gridCol>
                <a:gridCol w="395956">
                  <a:extLst>
                    <a:ext uri="{9D8B030D-6E8A-4147-A177-3AD203B41FA5}">
                      <a16:colId xmlns:a16="http://schemas.microsoft.com/office/drawing/2014/main" val="1988956463"/>
                    </a:ext>
                  </a:extLst>
                </a:gridCol>
                <a:gridCol w="395956">
                  <a:extLst>
                    <a:ext uri="{9D8B030D-6E8A-4147-A177-3AD203B41FA5}">
                      <a16:colId xmlns:a16="http://schemas.microsoft.com/office/drawing/2014/main" val="2800256978"/>
                    </a:ext>
                  </a:extLst>
                </a:gridCol>
                <a:gridCol w="395956">
                  <a:extLst>
                    <a:ext uri="{9D8B030D-6E8A-4147-A177-3AD203B41FA5}">
                      <a16:colId xmlns:a16="http://schemas.microsoft.com/office/drawing/2014/main" val="4106563089"/>
                    </a:ext>
                  </a:extLst>
                </a:gridCol>
                <a:gridCol w="543242">
                  <a:extLst>
                    <a:ext uri="{9D8B030D-6E8A-4147-A177-3AD203B41FA5}">
                      <a16:colId xmlns:a16="http://schemas.microsoft.com/office/drawing/2014/main" val="234611182"/>
                    </a:ext>
                  </a:extLst>
                </a:gridCol>
              </a:tblGrid>
              <a:tr h="372444">
                <a:tc rowSpan="2" gridSpan="2">
                  <a:txBody>
                    <a:bodyPr/>
                    <a:lstStyle/>
                    <a:p>
                      <a:endParaRPr kumimoji="1" lang="ja-JP" altLang="en-US" sz="1600" dirty="0">
                        <a:latin typeface="Meiryo UI" panose="020B0604030504040204" pitchFamily="50" charset="-128"/>
                        <a:ea typeface="Meiryo UI" panose="020B0604030504040204" pitchFamily="50" charset="-128"/>
                      </a:endParaRPr>
                    </a:p>
                  </a:txBody>
                  <a:tcPr/>
                </a:tc>
                <a:tc rowSpan="2"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gridSpan="14">
                  <a:txBody>
                    <a:bodyPr/>
                    <a:lstStyle/>
                    <a:p>
                      <a:pPr algn="ctr"/>
                      <a:r>
                        <a:rPr kumimoji="1" lang="ja-JP" altLang="en-US" sz="1600" b="1" dirty="0">
                          <a:latin typeface="Meiryo UI" panose="020B0604030504040204" pitchFamily="50" charset="-128"/>
                          <a:ea typeface="Meiryo UI" panose="020B0604030504040204" pitchFamily="50" charset="-128"/>
                        </a:rPr>
                        <a:t>企業の業種</a:t>
                      </a:r>
                      <a:endParaRPr kumimoji="1" lang="en-US" altLang="ja-JP" sz="1600" b="1" dirty="0">
                        <a:latin typeface="Meiryo UI" panose="020B0604030504040204" pitchFamily="50" charset="-128"/>
                        <a:ea typeface="Meiryo UI" panose="020B0604030504040204" pitchFamily="50" charset="-128"/>
                      </a:endParaRPr>
                    </a:p>
                  </a:txBody>
                  <a:tcPr>
                    <a:lnR w="12700" cmpd="sng">
                      <a:noFill/>
                    </a:lnR>
                    <a:solidFill>
                      <a:schemeClr val="accent1">
                        <a:lumMod val="40000"/>
                        <a:lumOff val="60000"/>
                      </a:schemeClr>
                    </a:solidFill>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h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a:lnL w="12700" cmpd="sng">
                      <a:noFill/>
                    </a:lnL>
                    <a:lnR w="12700" cmpd="sng">
                      <a:noFill/>
                    </a:lnR>
                    <a:solidFill>
                      <a:schemeClr val="accent1">
                        <a:lumMod val="40000"/>
                        <a:lumOff val="60000"/>
                      </a:schemeClr>
                    </a:solidFill>
                  </a:tcPr>
                </a:tc>
                <a:tc h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a:lnL w="12700" cmpd="sng">
                      <a:noFill/>
                    </a:lnL>
                    <a:lnR w="12700" cmpd="sng">
                      <a:noFill/>
                    </a:lnR>
                    <a:solidFill>
                      <a:schemeClr val="accent1">
                        <a:lumMod val="40000"/>
                        <a:lumOff val="60000"/>
                      </a:schemeClr>
                    </a:solidFill>
                  </a:tcPr>
                </a:tc>
                <a:tc rowSpan="2">
                  <a:txBody>
                    <a:bodyPr/>
                    <a:lstStyle/>
                    <a:p>
                      <a:pPr algn="ct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小</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計</a:t>
                      </a:r>
                      <a:endParaRPr kumimoji="1" lang="en-US" altLang="ja-JP" sz="1600" b="1" dirty="0">
                        <a:latin typeface="Meiryo UI" panose="020B0604030504040204" pitchFamily="50" charset="-128"/>
                        <a:ea typeface="Meiryo UI" panose="020B0604030504040204" pitchFamily="50" charset="-128"/>
                      </a:endParaRPr>
                    </a:p>
                  </a:txBody>
                  <a:tcPr>
                    <a:lnL w="12700" cmpd="sng">
                      <a:noFill/>
                    </a:lnL>
                    <a:solidFill>
                      <a:schemeClr val="accent1">
                        <a:lumMod val="40000"/>
                        <a:lumOff val="60000"/>
                      </a:schemeClr>
                    </a:solidFill>
                  </a:tcPr>
                </a:tc>
                <a:extLst>
                  <a:ext uri="{0D108BD9-81ED-4DB2-BD59-A6C34878D82A}">
                    <a16:rowId xmlns:a16="http://schemas.microsoft.com/office/drawing/2014/main" val="3290315118"/>
                  </a:ext>
                </a:extLst>
              </a:tr>
              <a:tr h="660240">
                <a:tc gridSpan="2"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I</a:t>
                      </a:r>
                    </a:p>
                    <a:p>
                      <a:pPr algn="ctr"/>
                      <a:r>
                        <a:rPr kumimoji="1" lang="en-US" altLang="ja-JP" sz="1400" dirty="0">
                          <a:latin typeface="Meiryo UI" panose="020B0604030504040204" pitchFamily="50" charset="-128"/>
                          <a:ea typeface="Meiryo UI" panose="020B0604030504040204" pitchFamily="50" charset="-128"/>
                        </a:rPr>
                        <a:t>T</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通信</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電機</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住宅</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地図</a:t>
                      </a:r>
                    </a:p>
                  </a:txBody>
                  <a:tcPr anchor="ctr">
                    <a:solidFill>
                      <a:schemeClr val="accent1">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自</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動</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車</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交通</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銀行</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保険</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広告</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印刷</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商社</a:t>
                      </a:r>
                      <a:endParaRPr kumimoji="1" lang="en-US" altLang="ja-JP" sz="14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ソ</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フ</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ト</a:t>
                      </a:r>
                      <a:endParaRPr kumimoji="1" lang="en-US" altLang="ja-JP" sz="12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その他</a:t>
                      </a:r>
                    </a:p>
                  </a:txBody>
                  <a:tcPr anchor="ctr">
                    <a:solidFill>
                      <a:schemeClr val="accent1">
                        <a:lumMod val="40000"/>
                        <a:lumOff val="6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2836456578"/>
                  </a:ext>
                </a:extLst>
              </a:tr>
              <a:tr h="363661">
                <a:tc rowSpan="10">
                  <a:txBody>
                    <a:bodyPr/>
                    <a:lstStyle/>
                    <a:p>
                      <a:pPr algn="ctr"/>
                      <a:r>
                        <a:rPr kumimoji="1" lang="ja-JP" altLang="en-US" sz="1600" b="1" dirty="0">
                          <a:latin typeface="Meiryo UI" panose="020B0604030504040204" pitchFamily="50" charset="-128"/>
                          <a:ea typeface="Meiryo UI" panose="020B0604030504040204" pitchFamily="50" charset="-128"/>
                        </a:rPr>
                        <a:t>対話を行った分野</a:t>
                      </a:r>
                    </a:p>
                  </a:txBody>
                  <a:tcPr vert="eaVert">
                    <a:solidFill>
                      <a:schemeClr val="accent2">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デジタルガバメント</a:t>
                      </a:r>
                    </a:p>
                  </a:txBody>
                  <a:tcPr>
                    <a:solidFill>
                      <a:schemeClr val="accent2">
                        <a:lumMod val="40000"/>
                        <a:lumOff val="60000"/>
                      </a:schemeClr>
                    </a:solid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71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3921278"/>
                  </a:ext>
                </a:extLst>
              </a:tr>
              <a:tr h="338585">
                <a:tc v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vert="eaVert">
                    <a:solidFill>
                      <a:schemeClr val="accent2">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スマートモビリティ</a:t>
                      </a:r>
                    </a:p>
                  </a:txBody>
                  <a:tcPr>
                    <a:solidFill>
                      <a:schemeClr val="accent2">
                        <a:lumMod val="40000"/>
                        <a:lumOff val="60000"/>
                      </a:schemeClr>
                    </a:solid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41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93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706231967"/>
                  </a:ext>
                </a:extLst>
              </a:tr>
              <a:tr h="338585">
                <a:tc vMerge="1">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ヘルスケアデータ</a:t>
                      </a:r>
                    </a:p>
                  </a:txBody>
                  <a:tcPr>
                    <a:solidFill>
                      <a:schemeClr val="accent2">
                        <a:lumMod val="40000"/>
                        <a:lumOff val="60000"/>
                      </a:schemeClr>
                    </a:solidFill>
                  </a:tcP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753113822"/>
                  </a:ext>
                </a:extLst>
              </a:tr>
              <a:tr h="338585">
                <a:tc vMerge="1">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キャッシュレス</a:t>
                      </a:r>
                    </a:p>
                  </a:txBody>
                  <a:tcPr>
                    <a:solidFill>
                      <a:schemeClr val="accent2">
                        <a:lumMod val="40000"/>
                        <a:lumOff val="60000"/>
                      </a:schemeClr>
                    </a:solidFill>
                  </a:tcP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88192007"/>
                  </a:ext>
                </a:extLst>
              </a:tr>
              <a:tr h="338585">
                <a:tc vMerge="1">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観光</a:t>
                      </a:r>
                    </a:p>
                  </a:txBody>
                  <a:tcPr>
                    <a:solidFill>
                      <a:schemeClr val="accent2">
                        <a:lumMod val="40000"/>
                        <a:lumOff val="60000"/>
                      </a:schemeClr>
                    </a:solidFill>
                  </a:tcP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706171432"/>
                  </a:ext>
                </a:extLst>
              </a:tr>
              <a:tr h="338585">
                <a:tc vMerge="1">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防災・防犯</a:t>
                      </a:r>
                    </a:p>
                  </a:txBody>
                  <a:tcPr>
                    <a:solidFill>
                      <a:schemeClr val="accent2">
                        <a:lumMod val="40000"/>
                        <a:lumOff val="60000"/>
                      </a:schemeClr>
                    </a:solidFill>
                  </a:tcP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505764111"/>
                  </a:ext>
                </a:extLst>
              </a:tr>
              <a:tr h="338585">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都市</a:t>
                      </a:r>
                      <a:r>
                        <a:rPr kumimoji="1" lang="en-US" altLang="ja-JP" sz="1400" dirty="0">
                          <a:latin typeface="Meiryo UI" panose="020B0604030504040204" pitchFamily="50" charset="-128"/>
                          <a:ea typeface="Meiryo UI" panose="020B0604030504040204" pitchFamily="50" charset="-128"/>
                        </a:rPr>
                        <a:t>OS</a:t>
                      </a:r>
                      <a:endParaRPr kumimoji="1" lang="ja-JP" altLang="en-US" sz="14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9</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33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73558189"/>
                  </a:ext>
                </a:extLst>
              </a:tr>
              <a:tr h="338585">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vert="eaVert"/>
                </a:tc>
                <a:tc>
                  <a:txBody>
                    <a:bodyPr/>
                    <a:lstStyle/>
                    <a:p>
                      <a:r>
                        <a:rPr kumimoji="1" lang="en-US" altLang="ja-JP" sz="1400" dirty="0" smtClean="0">
                          <a:latin typeface="Meiryo UI" panose="020B0604030504040204" pitchFamily="50" charset="-128"/>
                          <a:ea typeface="Meiryo UI" panose="020B0604030504040204" pitchFamily="50" charset="-128"/>
                        </a:rPr>
                        <a:t>5G</a:t>
                      </a:r>
                      <a:endParaRPr kumimoji="1" lang="ja-JP" altLang="en-US" sz="14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492453403"/>
                  </a:ext>
                </a:extLst>
              </a:tr>
              <a:tr h="338585">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rPr>
                        <a:t>その他</a:t>
                      </a:r>
                      <a:endParaRPr kumimoji="1" lang="ja-JP" altLang="en-US" sz="14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450381944"/>
                  </a:ext>
                </a:extLst>
              </a:tr>
              <a:tr h="338585">
                <a:tc v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vert="eaVert">
                    <a:solidFill>
                      <a:schemeClr val="accent2">
                        <a:lumMod val="40000"/>
                        <a:lumOff val="6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小計</a:t>
                      </a:r>
                    </a:p>
                  </a:txBody>
                  <a:tcPr>
                    <a:lnL w="12700" cmpd="sng">
                      <a:noFill/>
                    </a:lnL>
                    <a:solidFill>
                      <a:schemeClr val="accent2">
                        <a:lumMod val="40000"/>
                        <a:lumOff val="60000"/>
                      </a:schemeClr>
                    </a:solidFill>
                  </a:tcP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84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52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43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14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smtClean="0">
                          <a:solidFill>
                            <a:srgbClr val="000000"/>
                          </a:solidFill>
                          <a:effectLst/>
                          <a:latin typeface="Meiryo UI" panose="020B0604030504040204" pitchFamily="50" charset="-128"/>
                          <a:ea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280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41681382"/>
                  </a:ext>
                </a:extLst>
              </a:tr>
            </a:tbl>
          </a:graphicData>
        </a:graphic>
      </p:graphicFrame>
      <p:sp>
        <p:nvSpPr>
          <p:cNvPr id="8" name="テキスト ボックス 7"/>
          <p:cNvSpPr txBox="1"/>
          <p:nvPr/>
        </p:nvSpPr>
        <p:spPr>
          <a:xfrm>
            <a:off x="777805" y="630080"/>
            <a:ext cx="7835409" cy="113877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これ</a:t>
            </a:r>
            <a:r>
              <a:rPr kumimoji="1" lang="ja-JP" altLang="en-US" sz="1500" dirty="0" smtClean="0">
                <a:latin typeface="Meiryo UI" panose="020B0604030504040204" pitchFamily="50" charset="-128"/>
                <a:ea typeface="Meiryo UI" panose="020B0604030504040204" pitchFamily="50" charset="-128"/>
              </a:rPr>
              <a:t>まで</a:t>
            </a:r>
            <a:r>
              <a:rPr kumimoji="1" lang="en-US" altLang="ja-JP" sz="1500" dirty="0" smtClean="0">
                <a:latin typeface="Meiryo UI" panose="020B0604030504040204" pitchFamily="50" charset="-128"/>
                <a:ea typeface="Meiryo UI" panose="020B0604030504040204" pitchFamily="50" charset="-128"/>
              </a:rPr>
              <a:t>106</a:t>
            </a:r>
            <a:r>
              <a:rPr kumimoji="1" lang="ja-JP" altLang="en-US" sz="1500" dirty="0" smtClean="0">
                <a:latin typeface="Meiryo UI" panose="020B0604030504040204" pitchFamily="50" charset="-128"/>
                <a:ea typeface="Meiryo UI" panose="020B0604030504040204" pitchFamily="50" charset="-128"/>
              </a:rPr>
              <a:t>企業</a:t>
            </a:r>
            <a:r>
              <a:rPr kumimoji="1" lang="ja-JP" altLang="en-US" sz="1500" dirty="0">
                <a:latin typeface="Meiryo UI" panose="020B0604030504040204" pitchFamily="50" charset="-128"/>
                <a:ea typeface="Meiryo UI" panose="020B0604030504040204" pitchFamily="50" charset="-128"/>
              </a:rPr>
              <a:t>と</a:t>
            </a:r>
            <a:r>
              <a:rPr kumimoji="1" lang="ja-JP" altLang="en-US" sz="1500" dirty="0" smtClean="0">
                <a:latin typeface="Meiryo UI" panose="020B0604030504040204" pitchFamily="50" charset="-128"/>
                <a:ea typeface="Meiryo UI" panose="020B0604030504040204" pitchFamily="50" charset="-128"/>
              </a:rPr>
              <a:t>延べ</a:t>
            </a:r>
            <a:r>
              <a:rPr kumimoji="1" lang="en-US" altLang="ja-JP" sz="1500" dirty="0" smtClean="0">
                <a:latin typeface="Meiryo UI" panose="020B0604030504040204" pitchFamily="50" charset="-128"/>
                <a:ea typeface="Meiryo UI" panose="020B0604030504040204" pitchFamily="50" charset="-128"/>
              </a:rPr>
              <a:t>280</a:t>
            </a:r>
            <a:r>
              <a:rPr kumimoji="1" lang="ja-JP" altLang="en-US" sz="1500" dirty="0" smtClean="0">
                <a:latin typeface="Meiryo UI" panose="020B0604030504040204" pitchFamily="50" charset="-128"/>
                <a:ea typeface="Meiryo UI" panose="020B0604030504040204" pitchFamily="50" charset="-128"/>
              </a:rPr>
              <a:t>件の</a:t>
            </a:r>
            <a:r>
              <a:rPr kumimoji="1" lang="ja-JP" altLang="en-US" sz="1500" dirty="0">
                <a:latin typeface="Meiryo UI" panose="020B0604030504040204" pitchFamily="50" charset="-128"/>
                <a:ea typeface="Meiryo UI" panose="020B0604030504040204" pitchFamily="50" charset="-128"/>
              </a:rPr>
              <a:t>意見交換を重ね、先端テクノロジーの現状や企業ニーズ、今後の見通しなどについて情報収集を行った。</a:t>
            </a:r>
            <a:endParaRPr kumimoji="1" lang="en-US" altLang="ja-JP" sz="15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スマートモビリティの分野では、ほとんどの業種が何らかの技術やサービスを提供しており、すそ野が広い産業分野と言える。</a:t>
            </a:r>
          </a:p>
        </p:txBody>
      </p:sp>
      <p:sp>
        <p:nvSpPr>
          <p:cNvPr id="9" name="テキスト ボックス 8"/>
          <p:cNvSpPr txBox="1"/>
          <p:nvPr/>
        </p:nvSpPr>
        <p:spPr>
          <a:xfrm>
            <a:off x="809113" y="6272015"/>
            <a:ext cx="6109365"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注）企業の業種の「その他」</a:t>
            </a:r>
            <a:r>
              <a:rPr kumimoji="1" lang="ja-JP" altLang="en-US" sz="1100" dirty="0" smtClean="0">
                <a:latin typeface="Meiryo UI" panose="020B0604030504040204" pitchFamily="50" charset="-128"/>
                <a:ea typeface="Meiryo UI" panose="020B0604030504040204" pitchFamily="50" charset="-128"/>
              </a:rPr>
              <a:t>：旅行、運送、医薬</a:t>
            </a:r>
            <a:r>
              <a:rPr kumimoji="1" lang="ja-JP" altLang="en-US" sz="1100" dirty="0">
                <a:latin typeface="Meiryo UI" panose="020B0604030504040204" pitchFamily="50" charset="-128"/>
                <a:ea typeface="Meiryo UI" panose="020B0604030504040204" pitchFamily="50" charset="-128"/>
              </a:rPr>
              <a:t>、ガス、マスコミ、シンクタンク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「ソフト」はソフト開発</a:t>
            </a:r>
          </a:p>
        </p:txBody>
      </p:sp>
      <p:sp>
        <p:nvSpPr>
          <p:cNvPr id="10" name="スライド番号プレースホルダー 9"/>
          <p:cNvSpPr>
            <a:spLocks noGrp="1"/>
          </p:cNvSpPr>
          <p:nvPr>
            <p:ph type="sldNum" sz="quarter" idx="12"/>
          </p:nvPr>
        </p:nvSpPr>
        <p:spPr>
          <a:xfrm>
            <a:off x="7086600" y="6472259"/>
            <a:ext cx="2057400" cy="365125"/>
          </a:xfrm>
        </p:spPr>
        <p:txBody>
          <a:bodyPr/>
          <a:lstStyle/>
          <a:p>
            <a:fld id="{1E9492F5-9F32-4FF7-8F08-B59CF8F2A2B6}" type="slidenum">
              <a:rPr kumimoji="1" lang="ja-JP" altLang="en-US" smtClean="0"/>
              <a:t>21</a:t>
            </a:fld>
            <a:endParaRPr kumimoji="1" lang="ja-JP" altLang="en-US"/>
          </a:p>
        </p:txBody>
      </p:sp>
      <p:sp>
        <p:nvSpPr>
          <p:cNvPr id="2" name="正方形/長方形 1"/>
          <p:cNvSpPr/>
          <p:nvPr/>
        </p:nvSpPr>
        <p:spPr>
          <a:xfrm>
            <a:off x="1092921" y="3205333"/>
            <a:ext cx="7602264" cy="3600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正方形/長方形 10"/>
          <p:cNvSpPr/>
          <p:nvPr/>
        </p:nvSpPr>
        <p:spPr>
          <a:xfrm>
            <a:off x="1092921" y="2844942"/>
            <a:ext cx="7602264" cy="3600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91441" y="6583468"/>
            <a:ext cx="8869736"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一つの企業で、複数のスマートシティ分野に跨る場合がある。また同じテーマで</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回以上意見交換を行う場合があるが、表上は、</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企業</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テーマで１件とカウント</a:t>
            </a:r>
          </a:p>
        </p:txBody>
      </p:sp>
      <p:sp>
        <p:nvSpPr>
          <p:cNvPr id="13" name="角丸四角形 12"/>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spTree>
    <p:extLst>
      <p:ext uri="{BB962C8B-B14F-4D97-AF65-F5344CB8AC3E}">
        <p14:creationId xmlns:p14="http://schemas.microsoft.com/office/powerpoint/2010/main" val="2336908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矢印: 上下 15">
            <a:extLst>
              <a:ext uri="{FF2B5EF4-FFF2-40B4-BE49-F238E27FC236}">
                <a16:creationId xmlns:a16="http://schemas.microsoft.com/office/drawing/2014/main" id="{ECD8E949-FA63-4B55-A498-4B7B2190E4C7}"/>
              </a:ext>
            </a:extLst>
          </p:cNvPr>
          <p:cNvSpPr/>
          <p:nvPr/>
        </p:nvSpPr>
        <p:spPr>
          <a:xfrm>
            <a:off x="468300" y="1873000"/>
            <a:ext cx="744361" cy="4495853"/>
          </a:xfrm>
          <a:prstGeom prst="up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22</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252494866"/>
              </p:ext>
            </p:extLst>
          </p:nvPr>
        </p:nvGraphicFramePr>
        <p:xfrm>
          <a:off x="1136468" y="1708558"/>
          <a:ext cx="7406639" cy="4660307"/>
        </p:xfrm>
        <a:graphic>
          <a:graphicData uri="http://schemas.openxmlformats.org/drawingml/2006/table">
            <a:tbl>
              <a:tblPr firstRow="1" bandRow="1">
                <a:tableStyleId>{5940675A-B579-460E-94D1-54222C63F5DA}</a:tableStyleId>
              </a:tblPr>
              <a:tblGrid>
                <a:gridCol w="2518105">
                  <a:extLst>
                    <a:ext uri="{9D8B030D-6E8A-4147-A177-3AD203B41FA5}">
                      <a16:colId xmlns:a16="http://schemas.microsoft.com/office/drawing/2014/main" val="732766565"/>
                    </a:ext>
                  </a:extLst>
                </a:gridCol>
                <a:gridCol w="2501806">
                  <a:extLst>
                    <a:ext uri="{9D8B030D-6E8A-4147-A177-3AD203B41FA5}">
                      <a16:colId xmlns:a16="http://schemas.microsoft.com/office/drawing/2014/main" val="1827616320"/>
                    </a:ext>
                  </a:extLst>
                </a:gridCol>
                <a:gridCol w="2386728">
                  <a:extLst>
                    <a:ext uri="{9D8B030D-6E8A-4147-A177-3AD203B41FA5}">
                      <a16:colId xmlns:a16="http://schemas.microsoft.com/office/drawing/2014/main" val="4081859292"/>
                    </a:ext>
                  </a:extLst>
                </a:gridCol>
              </a:tblGrid>
              <a:tr h="318229">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行政</a:t>
                      </a:r>
                      <a:r>
                        <a:rPr kumimoji="1" lang="en-US" altLang="ja-JP" sz="1600" b="1" dirty="0">
                          <a:solidFill>
                            <a:schemeClr val="bg1"/>
                          </a:solidFill>
                          <a:latin typeface="Meiryo UI" panose="020B0604030504040204" pitchFamily="50" charset="-128"/>
                          <a:ea typeface="Meiryo UI" panose="020B0604030504040204" pitchFamily="50" charset="-128"/>
                        </a:rPr>
                        <a:t>DX</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2"/>
                    </a:solidFill>
                  </a:tcPr>
                </a:tc>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企業</a:t>
                      </a:r>
                      <a:r>
                        <a:rPr kumimoji="1" lang="en-US" altLang="ja-JP" sz="1600" b="1" dirty="0" smtClean="0">
                          <a:solidFill>
                            <a:schemeClr val="bg1"/>
                          </a:solidFill>
                          <a:latin typeface="Meiryo UI" panose="020B0604030504040204" pitchFamily="50" charset="-128"/>
                          <a:ea typeface="Meiryo UI" panose="020B0604030504040204" pitchFamily="50" charset="-128"/>
                        </a:rPr>
                        <a:t>DX</a:t>
                      </a:r>
                      <a:r>
                        <a:rPr kumimoji="1" lang="ja-JP" altLang="en-US" sz="1600" b="1" dirty="0" smtClean="0">
                          <a:solidFill>
                            <a:schemeClr val="bg1"/>
                          </a:solidFill>
                          <a:latin typeface="Meiryo UI" panose="020B0604030504040204" pitchFamily="50" charset="-128"/>
                          <a:ea typeface="Meiryo UI" panose="020B0604030504040204" pitchFamily="50" charset="-128"/>
                        </a:rPr>
                        <a:t>／地域</a:t>
                      </a:r>
                      <a:r>
                        <a:rPr kumimoji="1" lang="en-US" altLang="ja-JP" sz="1600" b="1" dirty="0" smtClean="0">
                          <a:solidFill>
                            <a:schemeClr val="bg1"/>
                          </a:solidFill>
                          <a:latin typeface="Meiryo UI" panose="020B0604030504040204" pitchFamily="50" charset="-128"/>
                          <a:ea typeface="Meiryo UI" panose="020B0604030504040204" pitchFamily="50" charset="-128"/>
                        </a:rPr>
                        <a:t>DX</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2"/>
                    </a:solidFill>
                  </a:tcPr>
                </a:tc>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都市</a:t>
                      </a:r>
                      <a:r>
                        <a:rPr kumimoji="1" lang="en-US" altLang="ja-JP" sz="1600" b="1" dirty="0" smtClean="0">
                          <a:solidFill>
                            <a:schemeClr val="bg1"/>
                          </a:solidFill>
                          <a:latin typeface="Meiryo UI" panose="020B0604030504040204" pitchFamily="50" charset="-128"/>
                          <a:ea typeface="Meiryo UI" panose="020B0604030504040204" pitchFamily="50" charset="-128"/>
                        </a:rPr>
                        <a:t>DX</a:t>
                      </a:r>
                      <a:r>
                        <a:rPr kumimoji="1" lang="ja-JP" altLang="en-US" sz="1600" b="1" dirty="0" smtClean="0">
                          <a:solidFill>
                            <a:schemeClr val="bg1"/>
                          </a:solidFill>
                          <a:latin typeface="Meiryo UI" panose="020B0604030504040204" pitchFamily="50" charset="-128"/>
                          <a:ea typeface="Meiryo UI" panose="020B0604030504040204" pitchFamily="50" charset="-128"/>
                        </a:rPr>
                        <a:t>（モビリティ）</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2"/>
                    </a:solidFill>
                  </a:tcPr>
                </a:tc>
                <a:extLst>
                  <a:ext uri="{0D108BD9-81ED-4DB2-BD59-A6C34878D82A}">
                    <a16:rowId xmlns:a16="http://schemas.microsoft.com/office/drawing/2014/main" val="2233931808"/>
                  </a:ext>
                </a:extLst>
              </a:tr>
              <a:tr h="4325027">
                <a:tc>
                  <a:txBody>
                    <a:bodyPr/>
                    <a:lstStyle/>
                    <a:p>
                      <a:pPr marL="171450" indent="-171450">
                        <a:buFont typeface="Wingdings" panose="05000000000000000000" pitchFamily="2" charset="2"/>
                        <a:buChar char="Ø"/>
                      </a:pP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47718145"/>
                  </a:ext>
                </a:extLst>
              </a:tr>
            </a:tbl>
          </a:graphicData>
        </a:graphic>
      </p:graphicFrame>
      <p:sp>
        <p:nvSpPr>
          <p:cNvPr id="6" name="テキスト ボックス 5"/>
          <p:cNvSpPr txBox="1"/>
          <p:nvPr/>
        </p:nvSpPr>
        <p:spPr>
          <a:xfrm>
            <a:off x="169817" y="91441"/>
            <a:ext cx="692850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■対話の内容はサービス、基盤技術、実装状況など多岐にわたる</a:t>
            </a:r>
          </a:p>
        </p:txBody>
      </p:sp>
      <p:cxnSp>
        <p:nvCxnSpPr>
          <p:cNvPr id="7" name="直線コネクタ 6"/>
          <p:cNvCxnSpPr/>
          <p:nvPr/>
        </p:nvCxnSpPr>
        <p:spPr>
          <a:xfrm>
            <a:off x="52252" y="588508"/>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79563" y="938367"/>
            <a:ext cx="7448007" cy="584775"/>
          </a:xfrm>
          <a:prstGeom prst="rect">
            <a:avLst/>
          </a:prstGeom>
        </p:spPr>
        <p:txBody>
          <a:bodyPr wrap="square">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行政</a:t>
            </a:r>
            <a:r>
              <a:rPr kumimoji="1" lang="en-US" altLang="ja-JP" sz="1600" dirty="0">
                <a:latin typeface="Meiryo UI" panose="020B0604030504040204" pitchFamily="50" charset="-128"/>
                <a:ea typeface="Meiryo UI" panose="020B0604030504040204" pitchFamily="50" charset="-128"/>
              </a:rPr>
              <a:t>DX</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企業</a:t>
            </a:r>
            <a:r>
              <a:rPr kumimoji="1" lang="en-US" altLang="ja-JP" sz="1600" dirty="0" smtClean="0">
                <a:latin typeface="Meiryo UI" panose="020B0604030504040204" pitchFamily="50" charset="-128"/>
                <a:ea typeface="Meiryo UI" panose="020B0604030504040204" pitchFamily="50" charset="-128"/>
              </a:rPr>
              <a:t>DX</a:t>
            </a:r>
            <a:r>
              <a:rPr kumimoji="1" lang="ja-JP" altLang="en-US" sz="1600" dirty="0" err="1"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都市</a:t>
            </a:r>
            <a:r>
              <a:rPr kumimoji="1" lang="en-US" altLang="ja-JP" sz="1600" dirty="0" smtClean="0">
                <a:latin typeface="Meiryo UI" panose="020B0604030504040204" pitchFamily="50" charset="-128"/>
                <a:ea typeface="Meiryo UI" panose="020B0604030504040204" pitchFamily="50" charset="-128"/>
              </a:rPr>
              <a:t>DX</a:t>
            </a:r>
            <a:r>
              <a:rPr kumimoji="1" lang="ja-JP" altLang="en-US" sz="1600" dirty="0" smtClean="0">
                <a:latin typeface="Meiryo UI" panose="020B0604030504040204" pitchFamily="50" charset="-128"/>
                <a:ea typeface="Meiryo UI" panose="020B0604030504040204" pitchFamily="50" charset="-128"/>
              </a:rPr>
              <a:t>を</a:t>
            </a:r>
            <a:r>
              <a:rPr kumimoji="1" lang="ja-JP" altLang="en-US" sz="1600" dirty="0">
                <a:latin typeface="Meiryo UI" panose="020B0604030504040204" pitchFamily="50" charset="-128"/>
                <a:ea typeface="Meiryo UI" panose="020B0604030504040204" pitchFamily="50" charset="-128"/>
              </a:rPr>
              <a:t>支えるテクノロジーやサービスについて様々な分野の企業から意見を聞くことができた。今後さらに分野と企業を広げ、戦略の具体化につなげる。</a:t>
            </a:r>
          </a:p>
        </p:txBody>
      </p:sp>
      <p:sp>
        <p:nvSpPr>
          <p:cNvPr id="2" name="テキスト ボックス 1"/>
          <p:cNvSpPr txBox="1"/>
          <p:nvPr/>
        </p:nvSpPr>
        <p:spPr>
          <a:xfrm>
            <a:off x="331049" y="2079390"/>
            <a:ext cx="677108" cy="1938992"/>
          </a:xfrm>
          <a:prstGeom prst="rect">
            <a:avLst/>
          </a:prstGeom>
          <a:noFill/>
          <a:ln>
            <a:noFill/>
          </a:ln>
        </p:spPr>
        <p:txBody>
          <a:bodyPr vert="eaVert" wrap="none" rtlCol="0">
            <a:spAutoFit/>
          </a:bodyPr>
          <a:lstStyle/>
          <a:p>
            <a:pPr algn="ctr"/>
            <a:r>
              <a:rPr kumimoji="1" lang="ja-JP" altLang="en-US" sz="1600" b="1" dirty="0">
                <a:latin typeface="Meiryo UI" panose="020B0604030504040204" pitchFamily="50" charset="-128"/>
                <a:ea typeface="Meiryo UI" panose="020B0604030504040204" pitchFamily="50" charset="-128"/>
              </a:rPr>
              <a:t>インターフェース</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（人へのサービス）</a:t>
            </a:r>
            <a:endParaRPr kumimoji="1" lang="en-US" altLang="ja-JP" sz="16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31049" y="4402399"/>
            <a:ext cx="677108" cy="1815521"/>
          </a:xfrm>
          <a:prstGeom prst="rect">
            <a:avLst/>
          </a:prstGeom>
          <a:noFill/>
          <a:ln>
            <a:noFill/>
          </a:ln>
        </p:spPr>
        <p:txBody>
          <a:bodyPr vert="eaVert" wrap="square" rtlCol="0">
            <a:spAutoFit/>
          </a:bodyPr>
          <a:lstStyle/>
          <a:p>
            <a:pPr algn="ctr"/>
            <a:r>
              <a:rPr kumimoji="1" lang="ja-JP" altLang="en-US" sz="1600" b="1" dirty="0">
                <a:latin typeface="Meiryo UI" panose="020B0604030504040204" pitchFamily="50" charset="-128"/>
                <a:ea typeface="Meiryo UI" panose="020B0604030504040204" pitchFamily="50" charset="-128"/>
              </a:rPr>
              <a:t>テクノロジー基盤</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（都市</a:t>
            </a:r>
            <a:r>
              <a:rPr kumimoji="1" lang="en-US" altLang="ja-JP" sz="1600" b="1" dirty="0">
                <a:latin typeface="Meiryo UI" panose="020B0604030504040204" pitchFamily="50" charset="-128"/>
                <a:ea typeface="Meiryo UI" panose="020B0604030504040204" pitchFamily="50" charset="-128"/>
              </a:rPr>
              <a:t>OS)</a:t>
            </a:r>
          </a:p>
        </p:txBody>
      </p:sp>
      <p:sp>
        <p:nvSpPr>
          <p:cNvPr id="3" name="正方形/長方形 2"/>
          <p:cNvSpPr/>
          <p:nvPr/>
        </p:nvSpPr>
        <p:spPr>
          <a:xfrm>
            <a:off x="1254030" y="2079390"/>
            <a:ext cx="2299063" cy="1477328"/>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行政サービス統合型アプリ</a:t>
            </a: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チャットボット</a:t>
            </a: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によるワンストップ窓口</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見守りサービス</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音声認識議事録サービス</a:t>
            </a:r>
          </a:p>
        </p:txBody>
      </p:sp>
      <p:sp>
        <p:nvSpPr>
          <p:cNvPr id="10" name="正方形/長方形 9"/>
          <p:cNvSpPr/>
          <p:nvPr/>
        </p:nvSpPr>
        <p:spPr>
          <a:xfrm>
            <a:off x="1254030" y="3888531"/>
            <a:ext cx="2299063" cy="2308324"/>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RPA</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決済プラットフォーム</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アーキテクチャー</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データドリブンマーケティング</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クラウドアプリケーションサービス</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オープンデータ</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自治体データ連携基盤</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都市</a:t>
            </a:r>
            <a:r>
              <a:rPr lang="en-US" altLang="ja-JP" sz="1200" dirty="0">
                <a:latin typeface="Meiryo UI" panose="020B0604030504040204" pitchFamily="50" charset="-128"/>
                <a:ea typeface="Meiryo UI" panose="020B0604030504040204" pitchFamily="50" charset="-128"/>
              </a:rPr>
              <a:t>OS</a:t>
            </a:r>
          </a:p>
        </p:txBody>
      </p:sp>
      <p:sp>
        <p:nvSpPr>
          <p:cNvPr id="11" name="正方形/長方形 10"/>
          <p:cNvSpPr/>
          <p:nvPr/>
        </p:nvSpPr>
        <p:spPr>
          <a:xfrm>
            <a:off x="6174377" y="2079390"/>
            <a:ext cx="2299063" cy="2308324"/>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自動運転（バス・タクシー）</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オンデマンド交通</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シェアバイク</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電動シェアスクーター</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マイクロモビリティ</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ドローン（フードデリバリー等）</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空飛ぶクルマ</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配車アプリ</a:t>
            </a:r>
            <a:endParaRPr lang="en-US" altLang="ja-JP"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6174377" y="4743967"/>
            <a:ext cx="2299063" cy="1477328"/>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ja-JP" sz="1200" dirty="0" err="1">
                <a:latin typeface="Meiryo UI" panose="020B0604030504040204" pitchFamily="50" charset="-128"/>
                <a:ea typeface="Meiryo UI" panose="020B0604030504040204" pitchFamily="50" charset="-128"/>
              </a:rPr>
              <a:t>MaaS</a:t>
            </a:r>
            <a:r>
              <a:rPr lang="ja-JP" altLang="en-US" sz="1200" dirty="0">
                <a:latin typeface="Meiryo UI" panose="020B0604030504040204" pitchFamily="50" charset="-128"/>
                <a:ea typeface="Meiryo UI" panose="020B0604030504040204" pitchFamily="50" charset="-128"/>
              </a:rPr>
              <a:t>（観光型・郊外型）</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高精度三次元位置情報</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自動運転ソフト開発</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運行ソフト開発</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顔認証システム</a:t>
            </a:r>
            <a:endParaRPr lang="en-US" altLang="ja-JP" sz="1200" dirty="0">
              <a:latin typeface="Meiryo UI" panose="020B0604030504040204" pitchFamily="50" charset="-128"/>
              <a:ea typeface="Meiryo UI" panose="020B0604030504040204" pitchFamily="50" charset="-128"/>
            </a:endParaRPr>
          </a:p>
        </p:txBody>
      </p:sp>
      <p:sp>
        <p:nvSpPr>
          <p:cNvPr id="13" name="正方形/長方形 12"/>
          <p:cNvSpPr/>
          <p:nvPr/>
        </p:nvSpPr>
        <p:spPr>
          <a:xfrm>
            <a:off x="3738145" y="2079390"/>
            <a:ext cx="2299063" cy="2031325"/>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産業用自動運転（トラック等）</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キャッシュレス</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情報</a:t>
            </a:r>
            <a:r>
              <a:rPr lang="ja-JP" altLang="en-US" sz="1200" dirty="0" smtClean="0">
                <a:latin typeface="Meiryo UI" panose="020B0604030504040204" pitchFamily="50" charset="-128"/>
                <a:ea typeface="Meiryo UI" panose="020B0604030504040204" pitchFamily="50" charset="-128"/>
              </a:rPr>
              <a:t>銀行</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データヘルス</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免税</a:t>
            </a:r>
            <a:r>
              <a:rPr lang="en-US" altLang="ja-JP" sz="1200" dirty="0">
                <a:latin typeface="Meiryo UI" panose="020B0604030504040204" pitchFamily="50" charset="-128"/>
                <a:ea typeface="Meiryo UI" panose="020B0604030504040204" pitchFamily="50" charset="-128"/>
              </a:rPr>
              <a:t>EC</a:t>
            </a:r>
            <a:r>
              <a:rPr lang="ja-JP" altLang="en-US" sz="1200" dirty="0">
                <a:latin typeface="Meiryo UI" panose="020B0604030504040204" pitchFamily="50" charset="-128"/>
                <a:ea typeface="Meiryo UI" panose="020B0604030504040204" pitchFamily="50" charset="-128"/>
              </a:rPr>
              <a:t>サービス</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リアルタイム速報</a:t>
            </a:r>
            <a:r>
              <a:rPr lang="ja-JP" altLang="en-US" sz="1200" dirty="0" smtClean="0">
                <a:latin typeface="Meiryo UI" panose="020B0604030504040204" pitchFamily="50" charset="-128"/>
                <a:ea typeface="Meiryo UI" panose="020B0604030504040204" pitchFamily="50" charset="-128"/>
              </a:rPr>
              <a:t>サービス</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楽しいまちづく</a:t>
            </a:r>
            <a:r>
              <a:rPr lang="ja-JP" altLang="en-US" sz="1200" dirty="0">
                <a:latin typeface="Meiryo UI" panose="020B0604030504040204" pitchFamily="50" charset="-128"/>
                <a:ea typeface="Meiryo UI" panose="020B0604030504040204" pitchFamily="50" charset="-128"/>
              </a:rPr>
              <a:t>り</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749036" y="4719527"/>
            <a:ext cx="2299063" cy="1477328"/>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スマートシティ</a:t>
            </a:r>
            <a:r>
              <a:rPr lang="ja-JP" altLang="en-US" sz="1200" dirty="0">
                <a:latin typeface="Meiryo UI" panose="020B0604030504040204" pitchFamily="50" charset="-128"/>
                <a:ea typeface="Meiryo UI" panose="020B0604030504040204" pitchFamily="50" charset="-128"/>
              </a:rPr>
              <a:t>構想</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官民データ連携基盤</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５</a:t>
            </a:r>
            <a:r>
              <a:rPr lang="en-US" altLang="ja-JP" sz="1200" dirty="0">
                <a:latin typeface="Meiryo UI" panose="020B0604030504040204" pitchFamily="50" charset="-128"/>
                <a:ea typeface="Meiryo UI" panose="020B0604030504040204" pitchFamily="50" charset="-128"/>
              </a:rPr>
              <a:t>G</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群衆管理</a:t>
            </a:r>
            <a:r>
              <a:rPr lang="ja-JP" altLang="en-US" sz="1200" dirty="0" smtClean="0">
                <a:latin typeface="Meiryo UI" panose="020B0604030504040204" pitchFamily="50" charset="-128"/>
                <a:ea typeface="Meiryo UI" panose="020B0604030504040204" pitchFamily="50" charset="-128"/>
              </a:rPr>
              <a:t>システム</a:t>
            </a:r>
            <a:endParaRPr lang="en-US" altLang="ja-JP" sz="1200" dirty="0" smtClean="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en-US" altLang="ja-JP" sz="1200" dirty="0" smtClean="0">
                <a:latin typeface="Meiryo UI" panose="020B0604030504040204" pitchFamily="50" charset="-128"/>
                <a:ea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rPr>
              <a:t>まちづくり</a:t>
            </a:r>
            <a:endParaRPr lang="en-US" altLang="ja-JP" sz="1200" dirty="0">
              <a:latin typeface="Meiryo UI" panose="020B0604030504040204" pitchFamily="50" charset="-128"/>
              <a:ea typeface="Meiryo UI" panose="020B0604030504040204" pitchFamily="50" charset="-128"/>
            </a:endParaRPr>
          </a:p>
        </p:txBody>
      </p:sp>
      <p:sp>
        <p:nvSpPr>
          <p:cNvPr id="15" name="角丸四角形 14"/>
          <p:cNvSpPr/>
          <p:nvPr/>
        </p:nvSpPr>
        <p:spPr>
          <a:xfrm>
            <a:off x="7602582" y="122402"/>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spTree>
    <p:extLst>
      <p:ext uri="{BB962C8B-B14F-4D97-AF65-F5344CB8AC3E}">
        <p14:creationId xmlns:p14="http://schemas.microsoft.com/office/powerpoint/2010/main" val="1232974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86575"/>
            <a:ext cx="2057400" cy="365125"/>
          </a:xfrm>
        </p:spPr>
        <p:txBody>
          <a:bodyPr/>
          <a:lstStyle/>
          <a:p>
            <a:fld id="{1E9492F5-9F32-4FF7-8F08-B59CF8F2A2B6}" type="slidenum">
              <a:rPr kumimoji="1" lang="ja-JP" altLang="en-US" smtClean="0"/>
              <a:t>23</a:t>
            </a:fld>
            <a:endParaRPr kumimoji="1" lang="ja-JP" altLang="en-US" dirty="0"/>
          </a:p>
        </p:txBody>
      </p:sp>
      <p:sp>
        <p:nvSpPr>
          <p:cNvPr id="5" name="テキスト ボックス 4"/>
          <p:cNvSpPr txBox="1"/>
          <p:nvPr/>
        </p:nvSpPr>
        <p:spPr>
          <a:xfrm>
            <a:off x="99316" y="148181"/>
            <a:ext cx="7728398"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■企業の特性や持っているテクノロジーに合わせて、さらに対話を広げる</a:t>
            </a:r>
            <a:endParaRPr kumimoji="1" lang="ja-JP" altLang="en-US" sz="20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04502" y="693012"/>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4042689823"/>
              </p:ext>
            </p:extLst>
          </p:nvPr>
        </p:nvGraphicFramePr>
        <p:xfrm>
          <a:off x="321972" y="1627365"/>
          <a:ext cx="8643672" cy="4820098"/>
        </p:xfrm>
        <a:graphic>
          <a:graphicData uri="http://schemas.openxmlformats.org/drawingml/2006/table">
            <a:tbl>
              <a:tblPr firstRow="1" bandRow="1">
                <a:tableStyleId>{5940675A-B579-460E-94D1-54222C63F5DA}</a:tableStyleId>
              </a:tblPr>
              <a:tblGrid>
                <a:gridCol w="1659249">
                  <a:extLst>
                    <a:ext uri="{9D8B030D-6E8A-4147-A177-3AD203B41FA5}">
                      <a16:colId xmlns:a16="http://schemas.microsoft.com/office/drawing/2014/main" val="4131858686"/>
                    </a:ext>
                  </a:extLst>
                </a:gridCol>
                <a:gridCol w="1653272">
                  <a:extLst>
                    <a:ext uri="{9D8B030D-6E8A-4147-A177-3AD203B41FA5}">
                      <a16:colId xmlns:a16="http://schemas.microsoft.com/office/drawing/2014/main" val="1100920206"/>
                    </a:ext>
                  </a:extLst>
                </a:gridCol>
                <a:gridCol w="1896718">
                  <a:extLst>
                    <a:ext uri="{9D8B030D-6E8A-4147-A177-3AD203B41FA5}">
                      <a16:colId xmlns:a16="http://schemas.microsoft.com/office/drawing/2014/main" val="4249876470"/>
                    </a:ext>
                  </a:extLst>
                </a:gridCol>
                <a:gridCol w="1760561">
                  <a:extLst>
                    <a:ext uri="{9D8B030D-6E8A-4147-A177-3AD203B41FA5}">
                      <a16:colId xmlns:a16="http://schemas.microsoft.com/office/drawing/2014/main" val="3852481542"/>
                    </a:ext>
                  </a:extLst>
                </a:gridCol>
                <a:gridCol w="1673872">
                  <a:extLst>
                    <a:ext uri="{9D8B030D-6E8A-4147-A177-3AD203B41FA5}">
                      <a16:colId xmlns:a16="http://schemas.microsoft.com/office/drawing/2014/main" val="2623160934"/>
                    </a:ext>
                  </a:extLst>
                </a:gridCol>
              </a:tblGrid>
              <a:tr h="355208">
                <a:tc rowSpan="3">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R="72000"/>
                </a:tc>
                <a:tc rowSpan="2">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グローバル企業</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marR="72000" anchor="ctr">
                    <a:lnB w="12700" cap="flat" cmpd="sng" algn="ctr">
                      <a:solidFill>
                        <a:schemeClr val="tx1"/>
                      </a:solidFill>
                      <a:prstDash val="dash"/>
                      <a:round/>
                      <a:headEnd type="none" w="med" len="med"/>
                      <a:tailEnd type="none" w="med" len="med"/>
                    </a:lnB>
                    <a:solidFill>
                      <a:schemeClr val="accent1">
                        <a:lumMod val="20000"/>
                        <a:lumOff val="80000"/>
                      </a:schemeClr>
                    </a:solidFill>
                  </a:tcPr>
                </a:tc>
                <a:tc gridSpan="2">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テクノロジー・サービス企業</a:t>
                      </a:r>
                    </a:p>
                  </a:txBody>
                  <a:tcPr marR="7200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marR="72000">
                    <a:lnB w="12700" cap="flat" cmpd="sng" algn="ctr">
                      <a:solidFill>
                        <a:schemeClr val="tx1"/>
                      </a:solidFill>
                      <a:prstDash val="dash"/>
                      <a:round/>
                      <a:headEnd type="none" w="med" len="med"/>
                      <a:tailEnd type="none" w="med" len="med"/>
                    </a:lnB>
                    <a:solidFill>
                      <a:schemeClr val="accent1">
                        <a:lumMod val="20000"/>
                        <a:lumOff val="80000"/>
                      </a:schemeClr>
                    </a:solidFill>
                  </a:tcPr>
                </a:tc>
                <a:tc rowSpan="2">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スタートアップ等</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marR="72000" anchor="ctr">
                    <a:lnB w="12700" cap="flat" cmpd="sng" algn="ctr">
                      <a:solidFill>
                        <a:schemeClr val="tx1"/>
                      </a:solidFill>
                      <a:prstDash val="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04356804"/>
                  </a:ext>
                </a:extLst>
              </a:tr>
              <a:tr h="35520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marR="72000"/>
                </a:tc>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marR="72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全国規模の企業</a:t>
                      </a:r>
                    </a:p>
                  </a:txBody>
                  <a:tcPr marR="72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大阪発の企業</a:t>
                      </a:r>
                    </a:p>
                  </a:txBody>
                  <a:tcPr marR="72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v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marR="72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2086528"/>
                  </a:ext>
                </a:extLst>
              </a:tr>
              <a:tr h="452082">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世界展開の企業、外資系企業</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R="72000">
                    <a:lnT w="12700"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日本全国にサービス展開する企業</a:t>
                      </a:r>
                    </a:p>
                  </a:txBody>
                  <a:tcPr marR="72000">
                    <a:lnT w="12700"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大阪本社又は大阪創業の企業</a:t>
                      </a:r>
                    </a:p>
                  </a:txBody>
                  <a:tcPr marR="72000">
                    <a:lnT w="12700"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スタートアップ（</a:t>
                      </a:r>
                      <a:r>
                        <a:rPr kumimoji="1" lang="ja-JP" altLang="en-US" sz="1100" dirty="0" smtClean="0">
                          <a:solidFill>
                            <a:schemeClr val="tx1"/>
                          </a:solidFill>
                          <a:latin typeface="Meiryo UI" panose="020B0604030504040204" pitchFamily="50" charset="-128"/>
                          <a:ea typeface="Meiryo UI" panose="020B0604030504040204" pitchFamily="50" charset="-128"/>
                        </a:rPr>
                        <a:t>ベンチャー含む）</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lnT w="12700" cap="flat" cmpd="sng" algn="ctr">
                      <a:solidFill>
                        <a:schemeClr val="tx1"/>
                      </a:solidFill>
                      <a:prstDash val="dash"/>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419410728"/>
                  </a:ext>
                </a:extLst>
              </a:tr>
              <a:tr h="904541">
                <a:tc>
                  <a:txBody>
                    <a:bodyPr/>
                    <a:lstStyle/>
                    <a:p>
                      <a:r>
                        <a:rPr kumimoji="1" lang="en-US" altLang="ja-JP" sz="1600" dirty="0">
                          <a:solidFill>
                            <a:schemeClr val="tx1"/>
                          </a:solidFill>
                          <a:latin typeface="Meiryo UI" panose="020B0604030504040204" pitchFamily="50" charset="-128"/>
                          <a:ea typeface="Meiryo UI" panose="020B0604030504040204" pitchFamily="50" charset="-128"/>
                        </a:rPr>
                        <a:t>IT</a:t>
                      </a:r>
                      <a:r>
                        <a:rPr kumimoji="1" lang="ja-JP" altLang="en-US" sz="1600" dirty="0">
                          <a:solidFill>
                            <a:schemeClr val="tx1"/>
                          </a:solidFill>
                          <a:latin typeface="Meiryo UI" panose="020B0604030504040204" pitchFamily="50" charset="-128"/>
                          <a:ea typeface="Meiryo UI" panose="020B0604030504040204" pitchFamily="50" charset="-128"/>
                        </a:rPr>
                        <a:t>・情報通信</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電機、デジタル</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marR="72000">
                    <a:solidFill>
                      <a:schemeClr val="accent2">
                        <a:lumMod val="20000"/>
                        <a:lumOff val="80000"/>
                      </a:schemeClr>
                    </a:solid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マイクロソフト、アクセンチュア</a:t>
                      </a:r>
                      <a:r>
                        <a:rPr kumimoji="1" lang="ja-JP" altLang="en-US" sz="1100" dirty="0">
                          <a:solidFill>
                            <a:schemeClr val="tx1"/>
                          </a:solidFill>
                          <a:latin typeface="Meiryo UI" panose="020B0604030504040204" pitchFamily="50" charset="-128"/>
                          <a:ea typeface="Meiryo UI" panose="020B0604030504040204" pitchFamily="50" charset="-128"/>
                        </a:rPr>
                        <a:t>、シスコシステムズ</a:t>
                      </a:r>
                      <a:r>
                        <a:rPr kumimoji="1" lang="ja-JP" altLang="en-US" sz="1100" dirty="0" smtClean="0">
                          <a:solidFill>
                            <a:schemeClr val="tx1"/>
                          </a:solidFill>
                          <a:latin typeface="Meiryo UI" panose="020B0604030504040204" pitchFamily="50" charset="-128"/>
                          <a:ea typeface="Meiryo UI" panose="020B0604030504040204" pitchFamily="50" charset="-128"/>
                        </a:rPr>
                        <a:t>、セールスフォース</a:t>
                      </a:r>
                      <a:r>
                        <a:rPr kumimoji="1" lang="ja-JP" altLang="en-US" sz="1100" dirty="0">
                          <a:solidFill>
                            <a:schemeClr val="tx1"/>
                          </a:solidFill>
                          <a:latin typeface="Meiryo UI" panose="020B0604030504040204" pitchFamily="50" charset="-128"/>
                          <a:ea typeface="Meiryo UI" panose="020B0604030504040204" pitchFamily="50" charset="-128"/>
                        </a:rPr>
                        <a:t>・ドットコム</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IBM</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Google</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ダッソー・システムズ、</a:t>
                      </a:r>
                      <a:r>
                        <a:rPr kumimoji="1" lang="en-US" altLang="ja-JP" sz="1100" dirty="0" smtClean="0">
                          <a:solidFill>
                            <a:schemeClr val="tx1"/>
                          </a:solidFill>
                          <a:latin typeface="Meiryo UI" panose="020B0604030504040204" pitchFamily="50" charset="-128"/>
                          <a:ea typeface="Meiryo UI" panose="020B0604030504040204" pitchFamily="50" charset="-128"/>
                        </a:rPr>
                        <a:t>VANTIQ</a:t>
                      </a:r>
                      <a:r>
                        <a:rPr kumimoji="1" lang="ja-JP" altLang="en-US" sz="1100" baseline="0" dirty="0" smtClean="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NEC</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富士通、東芝、</a:t>
                      </a:r>
                      <a:r>
                        <a:rPr kumimoji="1" lang="ja-JP" altLang="en-US" sz="1100" dirty="0" smtClean="0">
                          <a:solidFill>
                            <a:schemeClr val="tx1"/>
                          </a:solidFill>
                          <a:latin typeface="Meiryo UI" panose="020B0604030504040204" pitchFamily="50" charset="-128"/>
                          <a:ea typeface="Meiryo UI" panose="020B0604030504040204" pitchFamily="50" charset="-128"/>
                        </a:rPr>
                        <a:t>日立、ソニー、</a:t>
                      </a:r>
                      <a:r>
                        <a:rPr kumimoji="1" lang="en-US" altLang="ja-JP" sz="1100" dirty="0" smtClean="0">
                          <a:solidFill>
                            <a:schemeClr val="tx1"/>
                          </a:solidFill>
                          <a:latin typeface="Meiryo UI" panose="020B0604030504040204" pitchFamily="50" charset="-128"/>
                          <a:ea typeface="Meiryo UI" panose="020B0604030504040204" pitchFamily="50" charset="-128"/>
                        </a:rPr>
                        <a:t>NTT</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NTT</a:t>
                      </a:r>
                      <a:r>
                        <a:rPr kumimoji="1" lang="ja-JP" altLang="en-US" sz="1100" dirty="0" smtClean="0">
                          <a:solidFill>
                            <a:schemeClr val="tx1"/>
                          </a:solidFill>
                          <a:latin typeface="Meiryo UI" panose="020B0604030504040204" pitchFamily="50" charset="-128"/>
                          <a:ea typeface="Meiryo UI" panose="020B0604030504040204" pitchFamily="50" charset="-128"/>
                        </a:rPr>
                        <a:t>データ、</a:t>
                      </a:r>
                      <a:r>
                        <a:rPr kumimoji="1" lang="en-US" altLang="ja-JP" sz="1100" dirty="0" smtClean="0">
                          <a:solidFill>
                            <a:schemeClr val="tx1"/>
                          </a:solidFill>
                          <a:latin typeface="Meiryo UI" panose="020B0604030504040204" pitchFamily="50" charset="-128"/>
                          <a:ea typeface="Meiryo UI" panose="020B0604030504040204" pitchFamily="50" charset="-128"/>
                        </a:rPr>
                        <a:t>docomo</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KDDI</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ソフトバンク、</a:t>
                      </a:r>
                      <a:r>
                        <a:rPr kumimoji="1" lang="ja-JP" altLang="en-US" sz="1100" dirty="0" smtClean="0">
                          <a:solidFill>
                            <a:schemeClr val="tx1"/>
                          </a:solidFill>
                          <a:latin typeface="Meiryo UI" panose="020B0604030504040204" pitchFamily="50" charset="-128"/>
                          <a:ea typeface="Meiryo UI" panose="020B0604030504040204" pitchFamily="50" charset="-128"/>
                        </a:rPr>
                        <a:t>楽天、</a:t>
                      </a:r>
                      <a:r>
                        <a:rPr kumimoji="1" lang="en-US" altLang="ja-JP" sz="1100" dirty="0" err="1" smtClean="0">
                          <a:solidFill>
                            <a:schemeClr val="tx1"/>
                          </a:solidFill>
                          <a:latin typeface="Meiryo UI" panose="020B0604030504040204" pitchFamily="50" charset="-128"/>
                          <a:ea typeface="Meiryo UI" panose="020B0604030504040204" pitchFamily="50" charset="-128"/>
                        </a:rPr>
                        <a:t>DeNA</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日本ユニシス、パスコ、バスキュール</a:t>
                      </a:r>
                      <a:r>
                        <a:rPr kumimoji="1" lang="ja-JP" altLang="en-US" sz="1100" baseline="0" dirty="0" smtClean="0">
                          <a:solidFill>
                            <a:schemeClr val="tx1"/>
                          </a:solidFill>
                          <a:latin typeface="Meiryo UI" panose="020B0604030504040204" pitchFamily="50" charset="-128"/>
                          <a:ea typeface="Meiryo UI" panose="020B0604030504040204" pitchFamily="50" charset="-128"/>
                        </a:rPr>
                        <a:t>　など</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NTT</a:t>
                      </a:r>
                      <a:r>
                        <a:rPr kumimoji="1" lang="ja-JP" altLang="en-US" sz="1100" dirty="0">
                          <a:solidFill>
                            <a:schemeClr val="tx1"/>
                          </a:solidFill>
                          <a:latin typeface="Meiryo UI" panose="020B0604030504040204" pitchFamily="50" charset="-128"/>
                          <a:ea typeface="Meiryo UI" panose="020B0604030504040204" pitchFamily="50" charset="-128"/>
                        </a:rPr>
                        <a:t>西日本、住友電気工業、</a:t>
                      </a:r>
                      <a:r>
                        <a:rPr kumimoji="1" lang="en-US" altLang="ja-JP" sz="1100" dirty="0">
                          <a:solidFill>
                            <a:schemeClr val="tx1"/>
                          </a:solidFill>
                          <a:latin typeface="Meiryo UI" panose="020B0604030504040204" pitchFamily="50" charset="-128"/>
                          <a:ea typeface="Meiryo UI" panose="020B0604030504040204" pitchFamily="50" charset="-128"/>
                        </a:rPr>
                        <a:t>Panasonic</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ダイキン工業</a:t>
                      </a:r>
                      <a:r>
                        <a:rPr kumimoji="1" lang="ja-JP" altLang="en-US" sz="1100" dirty="0" smtClean="0">
                          <a:solidFill>
                            <a:schemeClr val="tx1"/>
                          </a:solidFill>
                          <a:latin typeface="Meiryo UI" panose="020B0604030504040204" pitchFamily="50" charset="-128"/>
                          <a:ea typeface="Meiryo UI" panose="020B0604030504040204" pitchFamily="50" charset="-128"/>
                        </a:rPr>
                        <a:t>、ダイフク、キーエンス、シャープ、オプテージ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アドバンスメディア、</a:t>
                      </a:r>
                      <a:r>
                        <a:rPr kumimoji="1" lang="en-US" altLang="ja-JP" sz="1100" dirty="0">
                          <a:solidFill>
                            <a:schemeClr val="tx1"/>
                          </a:solidFill>
                          <a:latin typeface="Meiryo UI" panose="020B0604030504040204" pitchFamily="50" charset="-128"/>
                          <a:ea typeface="Meiryo UI" panose="020B0604030504040204" pitchFamily="50" charset="-128"/>
                        </a:rPr>
                        <a:t>Uhuru</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バスキュール、スペクティ</a:t>
                      </a: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グラファー、ダイナミックマップ基盤、アイサンテクノロジー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extLst>
                  <a:ext uri="{0D108BD9-81ED-4DB2-BD59-A6C34878D82A}">
                    <a16:rowId xmlns:a16="http://schemas.microsoft.com/office/drawing/2014/main" val="3571127087"/>
                  </a:ext>
                </a:extLst>
              </a:tr>
              <a:tr h="904541">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交通・モビリティ</a:t>
                      </a:r>
                    </a:p>
                  </a:txBody>
                  <a:tcPr marR="72000">
                    <a:solidFill>
                      <a:schemeClr val="accent2">
                        <a:lumMod val="20000"/>
                        <a:lumOff val="80000"/>
                      </a:schemeClr>
                    </a:solidFill>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Uber</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WAYMO</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NAVYA</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アウディ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トヨタ、ホンダ、日産、マツダ、オムロン</a:t>
                      </a:r>
                      <a:r>
                        <a:rPr kumimoji="1" lang="en-US" altLang="ja-JP" sz="1100" dirty="0" smtClean="0">
                          <a:solidFill>
                            <a:schemeClr val="tx1"/>
                          </a:solidFill>
                          <a:latin typeface="Meiryo UI" panose="020B0604030504040204" pitchFamily="50" charset="-128"/>
                          <a:ea typeface="Meiryo UI" panose="020B0604030504040204" pitchFamily="50" charset="-128"/>
                        </a:rPr>
                        <a:t>,ANA</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コマツ、クボタ、ヤンマー、など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ダイハツ、</a:t>
                      </a:r>
                      <a:r>
                        <a:rPr kumimoji="1" lang="en-US" altLang="ja-JP" sz="1100" dirty="0" smtClean="0">
                          <a:solidFill>
                            <a:schemeClr val="tx1"/>
                          </a:solidFill>
                          <a:latin typeface="Meiryo UI" panose="020B0604030504040204" pitchFamily="50" charset="-128"/>
                          <a:ea typeface="Meiryo UI" panose="020B0604030504040204" pitchFamily="50" charset="-128"/>
                        </a:rPr>
                        <a:t>JR</a:t>
                      </a:r>
                      <a:r>
                        <a:rPr kumimoji="1" lang="ja-JP" altLang="en-US" sz="1100" dirty="0">
                          <a:solidFill>
                            <a:schemeClr val="tx1"/>
                          </a:solidFill>
                          <a:latin typeface="Meiryo UI" panose="020B0604030504040204" pitchFamily="50" charset="-128"/>
                          <a:ea typeface="Meiryo UI" panose="020B0604030504040204" pitchFamily="50" charset="-128"/>
                        </a:rPr>
                        <a:t>西日本、近鉄、阪急・阪神、南海、京阪、</a:t>
                      </a:r>
                      <a:r>
                        <a:rPr kumimoji="1" lang="en-US" altLang="ja-JP" sz="1100" dirty="0">
                          <a:solidFill>
                            <a:schemeClr val="tx1"/>
                          </a:solidFill>
                          <a:latin typeface="Meiryo UI" panose="020B0604030504040204" pitchFamily="50" charset="-128"/>
                          <a:ea typeface="Meiryo UI" panose="020B0604030504040204" pitchFamily="50" charset="-128"/>
                        </a:rPr>
                        <a:t>Osaka</a:t>
                      </a:r>
                      <a:r>
                        <a:rPr kumimoji="1" lang="en-US" altLang="ja-JP" sz="1100" baseline="0" dirty="0">
                          <a:solidFill>
                            <a:schemeClr val="tx1"/>
                          </a:solidFill>
                          <a:latin typeface="Meiryo UI" panose="020B0604030504040204" pitchFamily="50" charset="-128"/>
                          <a:ea typeface="Meiryo UI" panose="020B0604030504040204" pitchFamily="50" charset="-128"/>
                        </a:rPr>
                        <a:t> Metro</a:t>
                      </a:r>
                      <a:r>
                        <a:rPr kumimoji="1" lang="ja-JP" altLang="en-US" sz="1100" baseline="0" dirty="0" err="1">
                          <a:solidFill>
                            <a:schemeClr val="tx1"/>
                          </a:solidFill>
                          <a:latin typeface="Meiryo UI" panose="020B0604030504040204" pitchFamily="50" charset="-128"/>
                          <a:ea typeface="Meiryo UI" panose="020B0604030504040204" pitchFamily="50" charset="-128"/>
                        </a:rPr>
                        <a:t>、</a:t>
                      </a:r>
                      <a:r>
                        <a:rPr kumimoji="1" lang="ja-JP" altLang="en-US" sz="1100" baseline="0" dirty="0">
                          <a:solidFill>
                            <a:schemeClr val="tx1"/>
                          </a:solidFill>
                          <a:latin typeface="Meiryo UI" panose="020B0604030504040204" pitchFamily="50" charset="-128"/>
                          <a:ea typeface="Meiryo UI" panose="020B0604030504040204" pitchFamily="50" charset="-128"/>
                        </a:rPr>
                        <a:t>大阪シティバス</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WILLER</a:t>
                      </a:r>
                      <a:r>
                        <a:rPr kumimoji="1" lang="ja-JP" altLang="en-US" sz="1100" baseline="0" dirty="0" smtClean="0">
                          <a:solidFill>
                            <a:schemeClr val="tx1"/>
                          </a:solidFill>
                          <a:latin typeface="Meiryo UI" panose="020B0604030504040204" pitchFamily="50" charset="-128"/>
                          <a:ea typeface="Meiryo UI" panose="020B0604030504040204" pitchFamily="50" charset="-128"/>
                        </a:rPr>
                        <a:t>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MONET Technologies </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ZMP</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err="1" smtClean="0">
                          <a:solidFill>
                            <a:schemeClr val="tx1"/>
                          </a:solidFill>
                          <a:latin typeface="Meiryo UI" panose="020B0604030504040204" pitchFamily="50" charset="-128"/>
                          <a:ea typeface="Meiryo UI" panose="020B0604030504040204" pitchFamily="50" charset="-128"/>
                        </a:rPr>
                        <a:t>TierⅣ</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LUUP</a:t>
                      </a:r>
                      <a:r>
                        <a:rPr kumimoji="1" lang="ja-JP" altLang="en-US" sz="1100" dirty="0" err="1" smtClean="0">
                          <a:solidFill>
                            <a:schemeClr val="tx1"/>
                          </a:solidFill>
                          <a:latin typeface="Meiryo UI" panose="020B0604030504040204" pitchFamily="50" charset="-128"/>
                          <a:ea typeface="Meiryo UI" panose="020B0604030504040204" pitchFamily="50" charset="-128"/>
                        </a:rPr>
                        <a:t>、</a:t>
                      </a:r>
                      <a:endParaRPr kumimoji="1" lang="ja-JP" altLang="en-US"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ジョルダン、</a:t>
                      </a:r>
                      <a:r>
                        <a:rPr kumimoji="1" lang="en-US" altLang="ja-JP" sz="1100" dirty="0" smtClean="0">
                          <a:solidFill>
                            <a:schemeClr val="tx1"/>
                          </a:solidFill>
                          <a:latin typeface="Meiryo UI" panose="020B0604030504040204" pitchFamily="50" charset="-128"/>
                          <a:ea typeface="Meiryo UI" panose="020B0604030504040204" pitchFamily="50" charset="-128"/>
                        </a:rPr>
                        <a:t>SB</a:t>
                      </a:r>
                      <a:r>
                        <a:rPr kumimoji="1" lang="ja-JP" altLang="en-US" sz="1100" dirty="0" smtClean="0">
                          <a:solidFill>
                            <a:schemeClr val="tx1"/>
                          </a:solidFill>
                          <a:latin typeface="Meiryo UI" panose="020B0604030504040204" pitchFamily="50" charset="-128"/>
                          <a:ea typeface="Meiryo UI" panose="020B0604030504040204" pitchFamily="50" charset="-128"/>
                        </a:rPr>
                        <a:t>ドライブ、</a:t>
                      </a:r>
                      <a:r>
                        <a:rPr kumimoji="1" lang="en-US" altLang="ja-JP" sz="1100" dirty="0" smtClean="0">
                          <a:solidFill>
                            <a:schemeClr val="tx1"/>
                          </a:solidFill>
                          <a:latin typeface="Meiryo UI" panose="020B0604030504040204" pitchFamily="50" charset="-128"/>
                          <a:ea typeface="Meiryo UI" panose="020B0604030504040204" pitchFamily="50" charset="-128"/>
                        </a:rPr>
                        <a:t>Via Mobility Japan</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先進モビリティ、ヴァル研究所　など</a:t>
                      </a:r>
                    </a:p>
                  </a:txBody>
                  <a:tcPr marR="72000"/>
                </a:tc>
                <a:extLst>
                  <a:ext uri="{0D108BD9-81ED-4DB2-BD59-A6C34878D82A}">
                    <a16:rowId xmlns:a16="http://schemas.microsoft.com/office/drawing/2014/main" val="1402028479"/>
                  </a:ext>
                </a:extLst>
              </a:tr>
              <a:tr h="741427">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商社・コンサル</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金融・保険</a:t>
                      </a:r>
                    </a:p>
                  </a:txBody>
                  <a:tcPr marR="72000">
                    <a:solidFill>
                      <a:schemeClr val="accent2">
                        <a:lumMod val="20000"/>
                        <a:lumOff val="80000"/>
                      </a:schemeClr>
                    </a:solid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デロイトトーマツ　など</a:t>
                      </a:r>
                    </a:p>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野村総研、日本総研、三菱</a:t>
                      </a:r>
                      <a:r>
                        <a:rPr kumimoji="1" lang="en-US" altLang="ja-JP" sz="1100" dirty="0" smtClean="0">
                          <a:solidFill>
                            <a:schemeClr val="tx1"/>
                          </a:solidFill>
                          <a:latin typeface="Meiryo UI" panose="020B0604030504040204" pitchFamily="50" charset="-128"/>
                          <a:ea typeface="Meiryo UI" panose="020B0604030504040204" pitchFamily="50" charset="-128"/>
                        </a:rPr>
                        <a:t>UFJ</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みずほ、損保ジャパン 三井物産、博報堂、三菱商事、丸紅、電通　など</a:t>
                      </a:r>
                    </a:p>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オリックス、三井</a:t>
                      </a:r>
                      <a:r>
                        <a:rPr kumimoji="1" lang="ja-JP" altLang="en-US" sz="1100" dirty="0" smtClean="0">
                          <a:solidFill>
                            <a:schemeClr val="tx1"/>
                          </a:solidFill>
                          <a:latin typeface="Meiryo UI" panose="020B0604030504040204" pitchFamily="50" charset="-128"/>
                          <a:ea typeface="Meiryo UI" panose="020B0604030504040204" pitchFamily="50" charset="-128"/>
                        </a:rPr>
                        <a:t>住友、りそな、住友</a:t>
                      </a:r>
                      <a:r>
                        <a:rPr kumimoji="1" lang="ja-JP" altLang="en-US" sz="1100" dirty="0">
                          <a:solidFill>
                            <a:schemeClr val="tx1"/>
                          </a:solidFill>
                          <a:latin typeface="Meiryo UI" panose="020B0604030504040204" pitchFamily="50" charset="-128"/>
                          <a:ea typeface="Meiryo UI" panose="020B0604030504040204" pitchFamily="50" charset="-128"/>
                        </a:rPr>
                        <a:t>商事、</a:t>
                      </a:r>
                      <a:r>
                        <a:rPr kumimoji="1" lang="ja-JP" altLang="en-US" sz="1100" dirty="0" smtClean="0">
                          <a:solidFill>
                            <a:schemeClr val="tx1"/>
                          </a:solidFill>
                          <a:latin typeface="Meiryo UI" panose="020B0604030504040204" pitchFamily="50" charset="-128"/>
                          <a:ea typeface="Meiryo UI" panose="020B0604030504040204" pitchFamily="50" charset="-128"/>
                        </a:rPr>
                        <a:t>伊藤忠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endParaRPr kumimoji="1" lang="ja-JP" altLang="en-US" dirty="0">
                        <a:solidFill>
                          <a:schemeClr val="tx1"/>
                        </a:solidFill>
                      </a:endParaRPr>
                    </a:p>
                  </a:txBody>
                  <a:tcPr marR="72000"/>
                </a:tc>
                <a:extLst>
                  <a:ext uri="{0D108BD9-81ED-4DB2-BD59-A6C34878D82A}">
                    <a16:rowId xmlns:a16="http://schemas.microsoft.com/office/drawing/2014/main" val="772042233"/>
                  </a:ext>
                </a:extLst>
              </a:tr>
              <a:tr h="711062">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その他</a:t>
                      </a:r>
                      <a:r>
                        <a:rPr kumimoji="1" lang="ja-JP" altLang="en-US" sz="1200" dirty="0">
                          <a:solidFill>
                            <a:schemeClr val="tx1"/>
                          </a:solidFill>
                          <a:latin typeface="Meiryo UI" panose="020B0604030504040204" pitchFamily="50" charset="-128"/>
                          <a:ea typeface="Meiryo UI" panose="020B0604030504040204" pitchFamily="50" charset="-128"/>
                        </a:rPr>
                        <a:t>（不動産、</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印刷、医療、製薬等）</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R="72000">
                    <a:solidFill>
                      <a:schemeClr val="accent2">
                        <a:lumMod val="20000"/>
                        <a:lumOff val="80000"/>
                      </a:schemeClr>
                    </a:solid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エムシードゥコー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dirty="0" smtClean="0">
                          <a:solidFill>
                            <a:schemeClr val="tx1"/>
                          </a:solidFill>
                          <a:latin typeface="Meiryo UI" panose="020B0604030504040204" pitchFamily="50" charset="-128"/>
                          <a:ea typeface="Meiryo UI" panose="020B0604030504040204" pitchFamily="50" charset="-128"/>
                        </a:rPr>
                        <a:t>日建設計総合研究所</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凸版印刷、富士フィルム、</a:t>
                      </a:r>
                      <a:r>
                        <a:rPr kumimoji="1" lang="en-US" altLang="ja-JP" sz="1100" dirty="0" smtClean="0">
                          <a:solidFill>
                            <a:schemeClr val="tx1"/>
                          </a:solidFill>
                          <a:latin typeface="Meiryo UI" panose="020B0604030504040204" pitchFamily="50" charset="-128"/>
                          <a:ea typeface="Meiryo UI" panose="020B0604030504040204" pitchFamily="50" charset="-128"/>
                        </a:rPr>
                        <a:t>JTB</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タニタ　など</a:t>
                      </a:r>
                    </a:p>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大阪ガス、大和ハウス工業</a:t>
                      </a:r>
                      <a:r>
                        <a:rPr kumimoji="1" lang="ja-JP" altLang="en-US" sz="1100" dirty="0" smtClean="0">
                          <a:solidFill>
                            <a:schemeClr val="tx1"/>
                          </a:solidFill>
                          <a:latin typeface="Meiryo UI" panose="020B0604030504040204" pitchFamily="50" charset="-128"/>
                          <a:ea typeface="Meiryo UI" panose="020B0604030504040204" pitchFamily="50" charset="-128"/>
                        </a:rPr>
                        <a:t>、積水ハウス、塩野義</a:t>
                      </a:r>
                      <a:r>
                        <a:rPr kumimoji="1" lang="ja-JP" altLang="en-US" sz="1100" dirty="0">
                          <a:solidFill>
                            <a:schemeClr val="tx1"/>
                          </a:solidFill>
                          <a:latin typeface="Meiryo UI" panose="020B0604030504040204" pitchFamily="50" charset="-128"/>
                          <a:ea typeface="Meiryo UI" panose="020B0604030504040204" pitchFamily="50" charset="-128"/>
                        </a:rPr>
                        <a:t>製薬、大日本</a:t>
                      </a:r>
                      <a:r>
                        <a:rPr kumimoji="1" lang="ja-JP" altLang="en-US" sz="1100" dirty="0" smtClean="0">
                          <a:solidFill>
                            <a:schemeClr val="tx1"/>
                          </a:solidFill>
                          <a:latin typeface="Meiryo UI" panose="020B0604030504040204" pitchFamily="50" charset="-128"/>
                          <a:ea typeface="Meiryo UI" panose="020B0604030504040204" pitchFamily="50" charset="-128"/>
                        </a:rPr>
                        <a:t>印刷、関西電力、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アイカサ、</a:t>
                      </a:r>
                      <a:r>
                        <a:rPr kumimoji="1" lang="en-US" altLang="ja-JP" sz="1100" dirty="0" smtClean="0">
                          <a:solidFill>
                            <a:schemeClr val="tx1"/>
                          </a:solidFill>
                          <a:latin typeface="Meiryo UI" panose="020B0604030504040204" pitchFamily="50" charset="-128"/>
                          <a:ea typeface="Meiryo UI" panose="020B0604030504040204" pitchFamily="50" charset="-128"/>
                        </a:rPr>
                        <a:t>Mellow,</a:t>
                      </a:r>
                    </a:p>
                    <a:p>
                      <a:r>
                        <a:rPr kumimoji="1" lang="ja-JP" altLang="en-US" sz="1100" dirty="0" smtClean="0">
                          <a:solidFill>
                            <a:schemeClr val="tx1"/>
                          </a:solidFill>
                          <a:latin typeface="Meiryo UI" panose="020B0604030504040204" pitchFamily="50" charset="-128"/>
                          <a:ea typeface="Meiryo UI" panose="020B0604030504040204" pitchFamily="50" charset="-128"/>
                        </a:rPr>
                        <a:t>リアルワールドデータ</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旭化成ファーマ　など</a:t>
                      </a:r>
                    </a:p>
                    <a:p>
                      <a:endParaRPr kumimoji="1" lang="ja-JP" altLang="en-US" dirty="0">
                        <a:solidFill>
                          <a:schemeClr val="tx1"/>
                        </a:solidFill>
                        <a:latin typeface="Meiryo UI" panose="020B0604030504040204" pitchFamily="50" charset="-128"/>
                        <a:ea typeface="Meiryo UI" panose="020B0604030504040204" pitchFamily="50" charset="-128"/>
                      </a:endParaRPr>
                    </a:p>
                  </a:txBody>
                  <a:tcPr marR="72000"/>
                </a:tc>
                <a:extLst>
                  <a:ext uri="{0D108BD9-81ED-4DB2-BD59-A6C34878D82A}">
                    <a16:rowId xmlns:a16="http://schemas.microsoft.com/office/drawing/2014/main" val="1327056077"/>
                  </a:ext>
                </a:extLst>
              </a:tr>
            </a:tbl>
          </a:graphicData>
        </a:graphic>
      </p:graphicFrame>
      <p:sp>
        <p:nvSpPr>
          <p:cNvPr id="8" name="テキスト ボックス 7"/>
          <p:cNvSpPr txBox="1"/>
          <p:nvPr/>
        </p:nvSpPr>
        <p:spPr>
          <a:xfrm>
            <a:off x="476217" y="6389380"/>
            <a:ext cx="8667783" cy="430887"/>
          </a:xfrm>
          <a:prstGeom prst="rect">
            <a:avLst/>
          </a:prstGeom>
          <a:noFill/>
        </p:spPr>
        <p:txBody>
          <a:bodyPr wrap="square" rtlCol="0">
            <a:spAutoFit/>
          </a:bodyPr>
          <a:lstStyle/>
          <a:p>
            <a:r>
              <a:rPr kumimoji="1" lang="ja-JP" altLang="en-US" sz="1050" dirty="0"/>
              <a:t>注</a:t>
            </a:r>
            <a:r>
              <a:rPr kumimoji="1" lang="ja-JP" altLang="en-US" sz="1050" dirty="0" smtClean="0"/>
              <a:t>）上記表は、スマートシティの分野でテクノロジーやサービスを展開する主な企業について、これ</a:t>
            </a:r>
            <a:r>
              <a:rPr kumimoji="1" lang="ja-JP" altLang="en-US" sz="1050" dirty="0"/>
              <a:t>まで対話をした</a:t>
            </a:r>
            <a:r>
              <a:rPr kumimoji="1" lang="ja-JP" altLang="en-US" sz="1050" dirty="0" smtClean="0"/>
              <a:t>企業を含めて一定の</a:t>
            </a:r>
            <a:endParaRPr kumimoji="1" lang="en-US" altLang="ja-JP" sz="1050" dirty="0" smtClean="0"/>
          </a:p>
          <a:p>
            <a:r>
              <a:rPr kumimoji="1" lang="ja-JP" altLang="en-US" sz="1050" dirty="0"/>
              <a:t>　</a:t>
            </a:r>
            <a:r>
              <a:rPr kumimoji="1" lang="ja-JP" altLang="en-US" sz="1050" dirty="0" smtClean="0"/>
              <a:t>　要件</a:t>
            </a:r>
            <a:r>
              <a:rPr kumimoji="1" lang="ja-JP" altLang="en-US" sz="1050" dirty="0"/>
              <a:t>で事務局が便宜的に</a:t>
            </a:r>
            <a:r>
              <a:rPr kumimoji="1" lang="ja-JP" altLang="en-US" sz="1050" dirty="0" smtClean="0"/>
              <a:t>整理したもの。なお、全国</a:t>
            </a:r>
            <a:r>
              <a:rPr kumimoji="1" lang="ja-JP" altLang="en-US" sz="1050" dirty="0"/>
              <a:t>規模の企業であっても、大阪本社・大阪創業の企業は「大阪発の企業」に分類</a:t>
            </a:r>
            <a:endParaRPr kumimoji="1" lang="en-US" altLang="ja-JP" sz="1050" dirty="0"/>
          </a:p>
        </p:txBody>
      </p:sp>
      <p:sp>
        <p:nvSpPr>
          <p:cNvPr id="10" name="角丸四角形 9"/>
          <p:cNvSpPr/>
          <p:nvPr/>
        </p:nvSpPr>
        <p:spPr>
          <a:xfrm>
            <a:off x="7602582" y="174654"/>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sp>
        <p:nvSpPr>
          <p:cNvPr id="3" name="正方形/長方形 2"/>
          <p:cNvSpPr/>
          <p:nvPr/>
        </p:nvSpPr>
        <p:spPr>
          <a:xfrm>
            <a:off x="570865" y="895826"/>
            <a:ext cx="8241299" cy="584775"/>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今後</a:t>
            </a:r>
            <a:r>
              <a:rPr lang="ja-JP" altLang="en-US" sz="1600" dirty="0">
                <a:latin typeface="Meiryo UI" panose="020B0604030504040204" pitchFamily="50" charset="-128"/>
                <a:ea typeface="Meiryo UI" panose="020B0604030504040204" pitchFamily="50" charset="-128"/>
              </a:rPr>
              <a:t>も、世界の先端を行くグローバル企業</a:t>
            </a:r>
            <a:r>
              <a:rPr lang="ja-JP" altLang="en-US" sz="1600" dirty="0" smtClean="0">
                <a:latin typeface="Meiryo UI" panose="020B0604030504040204" pitchFamily="50" charset="-128"/>
                <a:ea typeface="Meiryo UI" panose="020B0604030504040204" pitchFamily="50" charset="-128"/>
              </a:rPr>
              <a:t>、高い</a:t>
            </a:r>
            <a:r>
              <a:rPr lang="ja-JP" altLang="en-US" sz="1600" dirty="0">
                <a:latin typeface="Meiryo UI" panose="020B0604030504040204" pitchFamily="50" charset="-128"/>
                <a:ea typeface="Meiryo UI" panose="020B0604030504040204" pitchFamily="50" charset="-128"/>
              </a:rPr>
              <a:t>商品開発力で活躍するテクノロジー・サービス企業（全国規模、大阪発）</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様々な</a:t>
            </a:r>
            <a:r>
              <a:rPr lang="ja-JP" altLang="en-US" sz="1600" dirty="0" smtClean="0">
                <a:latin typeface="Meiryo UI" panose="020B0604030504040204" pitchFamily="50" charset="-128"/>
                <a:ea typeface="Meiryo UI" panose="020B0604030504040204" pitchFamily="50" charset="-128"/>
              </a:rPr>
              <a:t>スタートアップと</a:t>
            </a:r>
            <a:r>
              <a:rPr lang="ja-JP" altLang="en-US" sz="1600" dirty="0">
                <a:latin typeface="Meiryo UI" panose="020B0604030504040204" pitchFamily="50" charset="-128"/>
                <a:ea typeface="Meiryo UI" panose="020B0604030504040204" pitchFamily="50" charset="-128"/>
              </a:rPr>
              <a:t>の対話を広げ、関係づくりを深めて</a:t>
            </a:r>
            <a:r>
              <a:rPr lang="ja-JP" altLang="en-US" sz="1600" dirty="0" smtClean="0">
                <a:latin typeface="Meiryo UI" panose="020B0604030504040204" pitchFamily="50" charset="-128"/>
                <a:ea typeface="Meiryo UI" panose="020B0604030504040204" pitchFamily="50" charset="-128"/>
              </a:rPr>
              <a:t>いく</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831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ホームベース 18"/>
          <p:cNvSpPr/>
          <p:nvPr/>
        </p:nvSpPr>
        <p:spPr>
          <a:xfrm rot="16200000" flipH="1">
            <a:off x="4011007" y="-140747"/>
            <a:ext cx="1264012" cy="4842503"/>
          </a:xfrm>
          <a:prstGeom prst="homePlate">
            <a:avLst>
              <a:gd name="adj" fmla="val 29979"/>
            </a:avLst>
          </a:prstGeom>
          <a:solidFill>
            <a:schemeClr val="accent1">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dirty="0"/>
          </a:p>
        </p:txBody>
      </p:sp>
      <p:sp>
        <p:nvSpPr>
          <p:cNvPr id="4" name="スライド番号プレースホルダー 3"/>
          <p:cNvSpPr>
            <a:spLocks noGrp="1"/>
          </p:cNvSpPr>
          <p:nvPr>
            <p:ph type="sldNum" sz="quarter" idx="12"/>
          </p:nvPr>
        </p:nvSpPr>
        <p:spPr>
          <a:xfrm>
            <a:off x="7047411" y="6477225"/>
            <a:ext cx="2057400" cy="365125"/>
          </a:xfrm>
        </p:spPr>
        <p:txBody>
          <a:bodyPr/>
          <a:lstStyle/>
          <a:p>
            <a:fld id="{1E9492F5-9F32-4FF7-8F08-B59CF8F2A2B6}" type="slidenum">
              <a:rPr kumimoji="1" lang="ja-JP" altLang="en-US" smtClean="0"/>
              <a:t>24</a:t>
            </a:fld>
            <a:endParaRPr kumimoji="1" lang="ja-JP" altLang="en-US" dirty="0"/>
          </a:p>
        </p:txBody>
      </p:sp>
      <p:sp>
        <p:nvSpPr>
          <p:cNvPr id="14" name="ホームベース 13"/>
          <p:cNvSpPr/>
          <p:nvPr/>
        </p:nvSpPr>
        <p:spPr>
          <a:xfrm>
            <a:off x="929566" y="3021847"/>
            <a:ext cx="2913552" cy="2120079"/>
          </a:xfrm>
          <a:prstGeom prst="homePlate">
            <a:avLst>
              <a:gd name="adj" fmla="val 25354"/>
            </a:avLst>
          </a:prstGeom>
          <a:solidFill>
            <a:schemeClr val="accent1">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大阪の</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サービス提供企業</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p:txBody>
      </p:sp>
      <p:sp>
        <p:nvSpPr>
          <p:cNvPr id="16" name="ホームベース 15"/>
          <p:cNvSpPr/>
          <p:nvPr/>
        </p:nvSpPr>
        <p:spPr>
          <a:xfrm flipH="1">
            <a:off x="5486825" y="3037948"/>
            <a:ext cx="2913561" cy="2120079"/>
          </a:xfrm>
          <a:prstGeom prst="homePlate">
            <a:avLst>
              <a:gd name="adj" fmla="val 22178"/>
            </a:avLst>
          </a:prstGeom>
          <a:solidFill>
            <a:schemeClr val="accent1">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海外や</a:t>
            </a:r>
            <a:r>
              <a:rPr kumimoji="1" lang="ja-JP" altLang="en-US" b="1" dirty="0" smtClean="0">
                <a:latin typeface="Meiryo UI" panose="020B0604030504040204" pitchFamily="50" charset="-128"/>
                <a:ea typeface="Meiryo UI" panose="020B0604030504040204" pitchFamily="50" charset="-128"/>
              </a:rPr>
              <a:t>域外等の</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テクノロジー企業</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endParaRPr kumimoji="1" lang="ja-JP" altLang="en-US" b="1" dirty="0">
              <a:latin typeface="Meiryo UI" panose="020B0604030504040204" pitchFamily="50" charset="-128"/>
              <a:ea typeface="Meiryo UI" panose="020B0604030504040204" pitchFamily="50" charset="-128"/>
            </a:endParaRPr>
          </a:p>
        </p:txBody>
      </p:sp>
      <p:sp>
        <p:nvSpPr>
          <p:cNvPr id="17" name="ホームベース 16"/>
          <p:cNvSpPr/>
          <p:nvPr/>
        </p:nvSpPr>
        <p:spPr>
          <a:xfrm rot="5400000" flipH="1">
            <a:off x="4022119" y="3523526"/>
            <a:ext cx="1241787" cy="4842503"/>
          </a:xfrm>
          <a:prstGeom prst="homePlate">
            <a:avLst>
              <a:gd name="adj" fmla="val 29979"/>
            </a:avLst>
          </a:prstGeom>
          <a:solidFill>
            <a:schemeClr val="accent1">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dirty="0"/>
          </a:p>
        </p:txBody>
      </p:sp>
      <p:sp>
        <p:nvSpPr>
          <p:cNvPr id="18" name="テキスト ボックス 17"/>
          <p:cNvSpPr txBox="1"/>
          <p:nvPr/>
        </p:nvSpPr>
        <p:spPr>
          <a:xfrm>
            <a:off x="6191123" y="3983562"/>
            <a:ext cx="1896382"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プラットフォーマー、通信キャリア、データ基盤、ネットワーク、</a:t>
            </a:r>
            <a:r>
              <a:rPr kumimoji="1" lang="en-US" altLang="ja-JP" sz="1100" dirty="0" err="1">
                <a:latin typeface="Meiryo UI" panose="020B0604030504040204" pitchFamily="50" charset="-128"/>
                <a:ea typeface="Meiryo UI" panose="020B0604030504040204" pitchFamily="50" charset="-128"/>
              </a:rPr>
              <a:t>MaaS</a:t>
            </a:r>
            <a:r>
              <a:rPr kumimoji="1" lang="ja-JP" altLang="en-US" sz="1100" dirty="0">
                <a:latin typeface="Meiryo UI" panose="020B0604030504040204" pitchFamily="50" charset="-128"/>
                <a:ea typeface="Meiryo UI" panose="020B0604030504040204" pitchFamily="50" charset="-128"/>
              </a:rPr>
              <a:t>　など</a:t>
            </a:r>
          </a:p>
        </p:txBody>
      </p:sp>
      <p:sp>
        <p:nvSpPr>
          <p:cNvPr id="20" name="楕円 19"/>
          <p:cNvSpPr/>
          <p:nvPr/>
        </p:nvSpPr>
        <p:spPr>
          <a:xfrm>
            <a:off x="3496222" y="2462084"/>
            <a:ext cx="2259874" cy="3021131"/>
          </a:xfrm>
          <a:prstGeom prst="ellipse">
            <a:avLst/>
          </a:prstGeom>
          <a:solidFill>
            <a:schemeClr val="accent2">
              <a:lumMod val="60000"/>
              <a:lumOff val="40000"/>
              <a:alpha val="69000"/>
            </a:schemeClr>
          </a:solidFill>
          <a:ln w="57150">
            <a:solidFill>
              <a:schemeClr val="accent2">
                <a:lumMod val="50000"/>
              </a:schemeClr>
            </a:solid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lnSpc>
                <a:spcPct val="150000"/>
              </a:lnSpc>
            </a:pPr>
            <a:r>
              <a:rPr kumimoji="1" lang="ja-JP" altLang="en-US"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大阪における</a:t>
            </a:r>
            <a:endParaRPr kumimoji="1" lang="en-US" altLang="ja-JP"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ct val="150000"/>
              </a:lnSpc>
            </a:pPr>
            <a:r>
              <a:rPr kumimoji="1" lang="ja-JP" altLang="en-US" sz="2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a:t>
            </a:r>
            <a:endParaRPr kumimoji="1" lang="en-US" altLang="ja-JP"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ct val="150000"/>
              </a:lnSpc>
            </a:pPr>
            <a:r>
              <a:rPr kumimoji="1" lang="ja-JP" altLang="en-US"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の解決</a:t>
            </a:r>
          </a:p>
        </p:txBody>
      </p:sp>
      <p:sp>
        <p:nvSpPr>
          <p:cNvPr id="22" name="テキスト ボックス 21"/>
          <p:cNvSpPr txBox="1"/>
          <p:nvPr/>
        </p:nvSpPr>
        <p:spPr>
          <a:xfrm>
            <a:off x="117567" y="97041"/>
            <a:ext cx="6540573" cy="384721"/>
          </a:xfrm>
          <a:prstGeom prst="rect">
            <a:avLst/>
          </a:prstGeom>
          <a:noFill/>
        </p:spPr>
        <p:txBody>
          <a:bodyPr wrap="none" rtlCol="0">
            <a:spAutoFit/>
          </a:bodyPr>
          <a:lstStyle/>
          <a:p>
            <a:r>
              <a:rPr kumimoji="1" lang="ja-JP" altLang="en-US" sz="1900" b="1" dirty="0">
                <a:latin typeface="Meiryo UI" panose="020B0604030504040204" pitchFamily="50" charset="-128"/>
                <a:ea typeface="Meiryo UI" panose="020B0604030504040204" pitchFamily="50" charset="-128"/>
              </a:rPr>
              <a:t>■企業と有機的な連携・協業を誘発し、大阪の社会課題を解決</a:t>
            </a:r>
          </a:p>
        </p:txBody>
      </p:sp>
      <p:cxnSp>
        <p:nvCxnSpPr>
          <p:cNvPr id="23" name="直線コネクタ 22"/>
          <p:cNvCxnSpPr/>
          <p:nvPr/>
        </p:nvCxnSpPr>
        <p:spPr>
          <a:xfrm>
            <a:off x="91441" y="575446"/>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sp>
        <p:nvSpPr>
          <p:cNvPr id="25" name="テキスト ボックス 24"/>
          <p:cNvSpPr txBox="1"/>
          <p:nvPr/>
        </p:nvSpPr>
        <p:spPr>
          <a:xfrm>
            <a:off x="2481786" y="6121476"/>
            <a:ext cx="425711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（アプリ開発、ソフト開発、自動運転、多言語翻訳、位置情報　など）</a:t>
            </a:r>
          </a:p>
        </p:txBody>
      </p:sp>
      <p:sp>
        <p:nvSpPr>
          <p:cNvPr id="26" name="大かっこ 25"/>
          <p:cNvSpPr/>
          <p:nvPr/>
        </p:nvSpPr>
        <p:spPr>
          <a:xfrm>
            <a:off x="6097890" y="3966085"/>
            <a:ext cx="1957270" cy="642018"/>
          </a:xfrm>
          <a:prstGeom prst="bracketPair">
            <a:avLst>
              <a:gd name="adj" fmla="val 123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311978" y="3985292"/>
            <a:ext cx="1896382"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物販、物流、交通、健康、医療、介護、教育、金融、防犯などのサービス事業者</a:t>
            </a:r>
            <a:endParaRPr kumimoji="1" lang="en-US" altLang="ja-JP" sz="1100" dirty="0">
              <a:latin typeface="Meiryo UI" panose="020B0604030504040204" pitchFamily="50" charset="-128"/>
              <a:ea typeface="Meiryo UI" panose="020B0604030504040204" pitchFamily="50" charset="-128"/>
            </a:endParaRPr>
          </a:p>
        </p:txBody>
      </p:sp>
      <p:sp>
        <p:nvSpPr>
          <p:cNvPr id="28" name="大かっこ 27"/>
          <p:cNvSpPr/>
          <p:nvPr/>
        </p:nvSpPr>
        <p:spPr>
          <a:xfrm>
            <a:off x="1234938" y="3983562"/>
            <a:ext cx="1957270" cy="642018"/>
          </a:xfrm>
          <a:prstGeom prst="bracketPair">
            <a:avLst>
              <a:gd name="adj" fmla="val 123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2221761" y="5754703"/>
            <a:ext cx="4671292" cy="369332"/>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rPr>
              <a:t>スタートアップ</a:t>
            </a:r>
            <a:endParaRPr kumimoji="1" lang="ja-JP" altLang="en-US"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89408" y="773522"/>
            <a:ext cx="7470820"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テクノロジーやサービス、資本力や機動力、Ｂ</a:t>
            </a:r>
            <a:r>
              <a:rPr kumimoji="1" lang="en-US" altLang="ja-JP" dirty="0">
                <a:latin typeface="Meiryo UI" panose="020B0604030504040204" pitchFamily="50" charset="-128"/>
                <a:ea typeface="Meiryo UI" panose="020B0604030504040204" pitchFamily="50" charset="-128"/>
              </a:rPr>
              <a:t>to</a:t>
            </a:r>
            <a:r>
              <a:rPr kumimoji="1" lang="ja-JP" altLang="en-US" dirty="0">
                <a:latin typeface="Meiryo UI" panose="020B0604030504040204" pitchFamily="50" charset="-128"/>
                <a:ea typeface="Meiryo UI" panose="020B0604030504040204" pitchFamily="50" charset="-128"/>
              </a:rPr>
              <a:t>ＣやＢ</a:t>
            </a:r>
            <a:r>
              <a:rPr kumimoji="1" lang="en-US" altLang="ja-JP" dirty="0">
                <a:latin typeface="Meiryo UI" panose="020B0604030504040204" pitchFamily="50" charset="-128"/>
                <a:ea typeface="Meiryo UI" panose="020B0604030504040204" pitchFamily="50" charset="-128"/>
              </a:rPr>
              <a:t>to</a:t>
            </a:r>
            <a:r>
              <a:rPr kumimoji="1" lang="ja-JP" altLang="en-US" dirty="0">
                <a:latin typeface="Meiryo UI" panose="020B0604030504040204" pitchFamily="50" charset="-128"/>
                <a:ea typeface="Meiryo UI" panose="020B0604030504040204" pitchFamily="50" charset="-128"/>
              </a:rPr>
              <a:t>Ｂなど、各企業が持つソリューションや特性に合わせて連携を図り、最も効果的な協業体制を構築する。</a:t>
            </a:r>
          </a:p>
        </p:txBody>
      </p:sp>
      <p:sp>
        <p:nvSpPr>
          <p:cNvPr id="31" name="テキスト ボックス 30"/>
          <p:cNvSpPr txBox="1"/>
          <p:nvPr/>
        </p:nvSpPr>
        <p:spPr>
          <a:xfrm>
            <a:off x="2514454" y="2137756"/>
            <a:ext cx="4257116"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（アイデアソンのコーディネート、産官学民連携の仕組みづくり</a:t>
            </a:r>
            <a:r>
              <a:rPr kumimoji="1" lang="ja-JP" altLang="en-US" sz="1100" dirty="0">
                <a:latin typeface="Meiryo UI" panose="020B0604030504040204" pitchFamily="50" charset="-128"/>
                <a:ea typeface="Meiryo UI" panose="020B0604030504040204" pitchFamily="50" charset="-128"/>
              </a:rPr>
              <a:t>　など）</a:t>
            </a:r>
          </a:p>
        </p:txBody>
      </p:sp>
      <p:sp>
        <p:nvSpPr>
          <p:cNvPr id="32" name="テキスト ボックス 31"/>
          <p:cNvSpPr txBox="1"/>
          <p:nvPr/>
        </p:nvSpPr>
        <p:spPr>
          <a:xfrm>
            <a:off x="2092914" y="1651987"/>
            <a:ext cx="4850691" cy="538609"/>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rPr>
              <a:t>シビックテック</a:t>
            </a:r>
            <a:r>
              <a:rPr kumimoji="1" lang="en-US" altLang="ja-JP" sz="1400" b="1" dirty="0" smtClean="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住民</a:t>
            </a:r>
            <a:r>
              <a:rPr lang="ja-JP" altLang="en-US" sz="1100" dirty="0" smtClean="0">
                <a:latin typeface="Meiryo UI" panose="020B0604030504040204" pitchFamily="50" charset="-128"/>
                <a:ea typeface="Meiryo UI" panose="020B0604030504040204" pitchFamily="50" charset="-128"/>
              </a:rPr>
              <a:t>自身が</a:t>
            </a:r>
            <a:r>
              <a:rPr lang="en-US" altLang="ja-JP" sz="1100" dirty="0" smtClean="0">
                <a:latin typeface="Meiryo UI" panose="020B0604030504040204" pitchFamily="50" charset="-128"/>
                <a:ea typeface="Meiryo UI" panose="020B0604030504040204" pitchFamily="50" charset="-128"/>
              </a:rPr>
              <a:t>ICT</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活用して</a:t>
            </a:r>
            <a:r>
              <a:rPr lang="ja-JP" altLang="en-US" sz="1100" dirty="0" smtClean="0">
                <a:latin typeface="Meiryo UI" panose="020B0604030504040204" pitchFamily="50" charset="-128"/>
                <a:ea typeface="Meiryo UI" panose="020B0604030504040204" pitchFamily="50" charset="-128"/>
              </a:rPr>
              <a:t>、社会</a:t>
            </a:r>
            <a:r>
              <a:rPr lang="ja-JP" altLang="en-US" sz="1100" dirty="0">
                <a:latin typeface="Meiryo UI" panose="020B0604030504040204" pitchFamily="50" charset="-128"/>
                <a:ea typeface="Meiryo UI" panose="020B0604030504040204" pitchFamily="50" charset="-128"/>
              </a:rPr>
              <a:t>課題を解決する</a:t>
            </a:r>
            <a:r>
              <a:rPr lang="ja-JP" altLang="en-US" sz="1100" dirty="0" smtClean="0">
                <a:latin typeface="Meiryo UI" panose="020B0604030504040204" pitchFamily="50" charset="-128"/>
                <a:ea typeface="Meiryo UI" panose="020B0604030504040204" pitchFamily="50" charset="-128"/>
              </a:rPr>
              <a:t>取り組み、または団体</a:t>
            </a:r>
            <a:endParaRPr kumimoji="1" lang="ja-JP" altLang="en-US"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7882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16751" y="675790"/>
            <a:ext cx="7468711" cy="624786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■大阪スマートシティ・アイデアソンの開催</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rPr>
              <a:t>1</a:t>
            </a:r>
            <a:r>
              <a:rPr lang="ja-JP" altLang="en-US" sz="1600" b="1" dirty="0" smtClean="0">
                <a:latin typeface="Meiryo UI" panose="020B0604030504040204" pitchFamily="50" charset="-128"/>
                <a:ea typeface="Meiryo UI" panose="020B0604030504040204" pitchFamily="50" charset="-128"/>
              </a:rPr>
              <a:t>月</a:t>
            </a:r>
            <a:r>
              <a:rPr lang="en-US" altLang="ja-JP" sz="1600" b="1" dirty="0" smtClean="0">
                <a:latin typeface="Meiryo UI" panose="020B0604030504040204" pitchFamily="50" charset="-128"/>
                <a:ea typeface="Meiryo UI" panose="020B0604030504040204" pitchFamily="50" charset="-128"/>
              </a:rPr>
              <a:t>31</a:t>
            </a:r>
            <a:r>
              <a:rPr lang="ja-JP" altLang="en-US" sz="1600" b="1" dirty="0" smtClean="0">
                <a:latin typeface="Meiryo UI" panose="020B0604030504040204" pitchFamily="50" charset="-128"/>
                <a:ea typeface="Meiryo UI" panose="020B0604030504040204" pitchFamily="50" charset="-128"/>
              </a:rPr>
              <a:t>日）</a:t>
            </a:r>
            <a:endParaRPr lang="en-US" altLang="ja-JP" sz="1600" b="1"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目的</a:t>
            </a:r>
            <a:r>
              <a:rPr lang="en-US" altLang="ja-JP" sz="1600" b="1"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大阪</a:t>
            </a:r>
            <a:r>
              <a:rPr kumimoji="1" lang="ja-JP" altLang="en-US" sz="1600" dirty="0">
                <a:latin typeface="Meiryo UI" panose="020B0604030504040204" pitchFamily="50" charset="-128"/>
                <a:ea typeface="Meiryo UI" panose="020B0604030504040204" pitchFamily="50" charset="-128"/>
              </a:rPr>
              <a:t>府内のオープンデータを活用したサービスやプロダクト、活用方法について</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実務</a:t>
            </a:r>
            <a:r>
              <a:rPr lang="ja-JP" altLang="en-US" sz="1600" dirty="0">
                <a:latin typeface="Meiryo UI" panose="020B0604030504040204" pitchFamily="50" charset="-128"/>
                <a:ea typeface="Meiryo UI" panose="020B0604030504040204" pitchFamily="50" charset="-128"/>
              </a:rPr>
              <a:t>レベルの自治体職員、企業担当者の意見交換により、あるべき自治体間のデータ</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連携モデル、</a:t>
            </a:r>
            <a:r>
              <a:rPr kumimoji="1" lang="ja-JP" altLang="en-US" sz="1600" dirty="0">
                <a:latin typeface="Meiryo UI" panose="020B0604030504040204" pitchFamily="50" charset="-128"/>
                <a:ea typeface="Meiryo UI" panose="020B0604030504040204" pitchFamily="50" charset="-128"/>
              </a:rPr>
              <a:t>効果的なオープンデータの活用方法などのアイデア創出をめざす</a:t>
            </a:r>
            <a:endParaRPr kumimoji="1"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参加者</a:t>
            </a:r>
            <a:r>
              <a:rPr kumimoji="1" lang="en-US" altLang="ja-JP" sz="1600" b="1"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大阪府内市町村</a:t>
            </a:r>
            <a:r>
              <a:rPr kumimoji="1" lang="ja-JP" altLang="en-US" sz="1600" dirty="0" smtClean="0">
                <a:latin typeface="Meiryo UI" panose="020B0604030504040204" pitchFamily="50" charset="-128"/>
                <a:ea typeface="Meiryo UI" panose="020B0604030504040204" pitchFamily="50" charset="-128"/>
              </a:rPr>
              <a:t>職員、</a:t>
            </a:r>
            <a:r>
              <a:rPr kumimoji="1" lang="ja-JP" altLang="en-US" sz="1600" dirty="0">
                <a:latin typeface="Meiryo UI" panose="020B0604030504040204" pitchFamily="50" charset="-128"/>
                <a:ea typeface="Meiryo UI" panose="020B0604030504040204" pitchFamily="50" charset="-128"/>
              </a:rPr>
              <a:t>企業</a:t>
            </a:r>
            <a:r>
              <a:rPr kumimoji="1" lang="ja-JP" altLang="en-US" sz="1600" dirty="0" smtClean="0">
                <a:latin typeface="Meiryo UI" panose="020B0604030504040204" pitchFamily="50" charset="-128"/>
                <a:ea typeface="Meiryo UI" panose="020B0604030504040204" pitchFamily="50" charset="-128"/>
              </a:rPr>
              <a:t>担当者（約</a:t>
            </a:r>
            <a:r>
              <a:rPr kumimoji="1" lang="en-US" altLang="ja-JP" sz="1600" dirty="0" smtClean="0">
                <a:latin typeface="Meiryo UI" panose="020B0604030504040204" pitchFamily="50" charset="-128"/>
                <a:ea typeface="Meiryo UI" panose="020B0604030504040204" pitchFamily="50" charset="-128"/>
              </a:rPr>
              <a:t>20</a:t>
            </a:r>
            <a:r>
              <a:rPr kumimoji="1" lang="ja-JP" altLang="en-US" sz="1600" dirty="0" smtClean="0">
                <a:latin typeface="Meiryo UI" panose="020B0604030504040204" pitchFamily="50" charset="-128"/>
                <a:ea typeface="Meiryo UI" panose="020B0604030504040204" pitchFamily="50" charset="-128"/>
              </a:rPr>
              <a:t>名ずつ）</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協力</a:t>
            </a: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Code for </a:t>
            </a:r>
            <a:r>
              <a:rPr lang="en-US" altLang="ja-JP" sz="1600" dirty="0" smtClean="0">
                <a:latin typeface="Meiryo UI" panose="020B0604030504040204" pitchFamily="50" charset="-128"/>
                <a:ea typeface="Meiryo UI" panose="020B0604030504040204" pitchFamily="50" charset="-128"/>
              </a:rPr>
              <a:t>Osaka</a:t>
            </a:r>
            <a:r>
              <a:rPr lang="ja-JP" altLang="en-US" sz="1600" dirty="0" err="1">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Code</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for Japan</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大阪市立大学　阿多教授（研究室）</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内容</a:t>
            </a:r>
            <a:r>
              <a:rPr kumimoji="1" lang="en-US" altLang="ja-JP"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 </a:t>
            </a:r>
            <a:r>
              <a:rPr lang="ja-JP" altLang="en-US" sz="1400" dirty="0" smtClean="0">
                <a:latin typeface="Meiryo UI" panose="020B0604030504040204" pitchFamily="50" charset="-128"/>
                <a:ea typeface="Meiryo UI" panose="020B0604030504040204" pitchFamily="50" charset="-128"/>
              </a:rPr>
              <a:t>インプット</a:t>
            </a:r>
            <a:r>
              <a:rPr lang="ja-JP" altLang="en-US" sz="1400" dirty="0">
                <a:latin typeface="Meiryo UI" panose="020B0604030504040204" pitchFamily="50" charset="-128"/>
                <a:ea typeface="Meiryo UI" panose="020B0604030504040204" pitchFamily="50" charset="-128"/>
              </a:rPr>
              <a:t>タイム</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・（オープンデータ、統計の活用例、データ連携プラットフォーム紹介）</a:t>
            </a:r>
            <a:endParaRPr kumimoji="1" lang="en-US" altLang="ja-JP" sz="14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 </a:t>
            </a:r>
            <a:r>
              <a:rPr lang="ja-JP" altLang="en-US" sz="1400" dirty="0" smtClean="0">
                <a:latin typeface="Meiryo UI" panose="020B0604030504040204" pitchFamily="50" charset="-128"/>
                <a:ea typeface="Meiryo UI" panose="020B0604030504040204" pitchFamily="50" charset="-128"/>
              </a:rPr>
              <a:t>アイスブレイク、アイデア出し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・あなたの街のいけてるところ、いやなところ、リソース、街にあるデータ</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最近見た、聞いたサービスやプロダクトは？</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をよりよい街にするために必要な事業・サービス・プロダクトは？　</a:t>
            </a:r>
            <a:endParaRPr lang="en-US" altLang="ja-JP" sz="14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③ </a:t>
            </a:r>
            <a:r>
              <a:rPr lang="ja-JP" altLang="en-US" sz="1400" dirty="0" smtClean="0">
                <a:latin typeface="Meiryo UI" panose="020B0604030504040204" pitchFamily="50" charset="-128"/>
                <a:ea typeface="Meiryo UI" panose="020B0604030504040204" pitchFamily="50" charset="-128"/>
              </a:rPr>
              <a:t>アイデアのブラッシュアップ、チームでのアイデア集約</a:t>
            </a:r>
            <a:endParaRPr lang="en-US" altLang="ja-JP" sz="14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④ </a:t>
            </a:r>
            <a:r>
              <a:rPr lang="ja-JP" altLang="en-US" sz="1400" dirty="0" smtClean="0">
                <a:latin typeface="Meiryo UI" panose="020B0604030504040204" pitchFamily="50" charset="-128"/>
                <a:ea typeface="Meiryo UI" panose="020B0604030504040204" pitchFamily="50" charset="-128"/>
              </a:rPr>
              <a:t>チーム成果発表</a:t>
            </a:r>
            <a:endParaRPr lang="en-US" altLang="ja-JP" sz="14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⑤ </a:t>
            </a:r>
            <a:r>
              <a:rPr lang="ja-JP" altLang="en-US" sz="1400" dirty="0" smtClean="0">
                <a:latin typeface="Meiryo UI" panose="020B0604030504040204" pitchFamily="50" charset="-128"/>
                <a:ea typeface="Meiryo UI" panose="020B0604030504040204" pitchFamily="50" charset="-128"/>
              </a:rPr>
              <a:t>審査発表、表彰式、発表講評</a:t>
            </a: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優秀賞</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：スマート渋滞予想（</a:t>
            </a:r>
            <a:r>
              <a:rPr kumimoji="1" lang="ja-JP" altLang="en-US" sz="1600" dirty="0" err="1">
                <a:latin typeface="Meiryo UI" panose="020B0604030504040204" pitchFamily="50" charset="-128"/>
                <a:ea typeface="Meiryo UI" panose="020B0604030504040204" pitchFamily="50" charset="-128"/>
              </a:rPr>
              <a:t>すま</a:t>
            </a:r>
            <a:r>
              <a:rPr kumimoji="1" lang="ja-JP" altLang="en-US" sz="1600" dirty="0">
                <a:latin typeface="Meiryo UI" panose="020B0604030504040204" pitchFamily="50" charset="-128"/>
                <a:ea typeface="Meiryo UI" panose="020B0604030504040204" pitchFamily="50" charset="-128"/>
              </a:rPr>
              <a:t>ーとにおいで！</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イベント主体等がイベント情報を蓄積・公開することで、</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イベント参加者や近隣者がスマホやカーナビで渋滞情報や最適な移動手段を選択可能に</a:t>
            </a:r>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86600" y="6497757"/>
            <a:ext cx="2057400" cy="365125"/>
          </a:xfrm>
        </p:spPr>
        <p:txBody>
          <a:bodyPr/>
          <a:lstStyle/>
          <a:p>
            <a:fld id="{1E9492F5-9F32-4FF7-8F08-B59CF8F2A2B6}" type="slidenum">
              <a:rPr kumimoji="1" lang="ja-JP" altLang="en-US" smtClean="0"/>
              <a:t>25</a:t>
            </a:fld>
            <a:endParaRPr kumimoji="1" lang="ja-JP" altLang="en-US"/>
          </a:p>
        </p:txBody>
      </p:sp>
      <p:cxnSp>
        <p:nvCxnSpPr>
          <p:cNvPr id="5" name="直線コネクタ 4"/>
          <p:cNvCxnSpPr/>
          <p:nvPr/>
        </p:nvCxnSpPr>
        <p:spPr>
          <a:xfrm>
            <a:off x="91441" y="601572"/>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94963" y="174654"/>
            <a:ext cx="6906058"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■企業</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シビックテックとの連携でアイデアを創出（アイデアソン）</a:t>
            </a:r>
            <a:endParaRPr kumimoji="1" lang="ja-JP" altLang="en-US" sz="2000" b="1" dirty="0">
              <a:latin typeface="Meiryo UI" panose="020B0604030504040204" pitchFamily="50" charset="-128"/>
              <a:ea typeface="Meiryo UI" panose="020B0604030504040204" pitchFamily="50" charset="-128"/>
            </a:endParaRPr>
          </a:p>
        </p:txBody>
      </p:sp>
      <p:sp>
        <p:nvSpPr>
          <p:cNvPr id="15" name="角丸四角形 14"/>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5607" y="4110920"/>
            <a:ext cx="3030828" cy="2273121"/>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670" y="2308682"/>
            <a:ext cx="3030828" cy="2273121"/>
          </a:xfrm>
          <a:prstGeom prst="rect">
            <a:avLst/>
          </a:prstGeom>
        </p:spPr>
      </p:pic>
    </p:spTree>
    <p:extLst>
      <p:ext uri="{BB962C8B-B14F-4D97-AF65-F5344CB8AC3E}">
        <p14:creationId xmlns:p14="http://schemas.microsoft.com/office/powerpoint/2010/main" val="3394590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4353" y="83214"/>
            <a:ext cx="6678431"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■海外では都市単位、企業との協業による推進がスタンダード</a:t>
            </a:r>
          </a:p>
        </p:txBody>
      </p:sp>
      <p:cxnSp>
        <p:nvCxnSpPr>
          <p:cNvPr id="6" name="直線コネクタ 5"/>
          <p:cNvCxnSpPr/>
          <p:nvPr/>
        </p:nvCxnSpPr>
        <p:spPr>
          <a:xfrm flipV="1">
            <a:off x="161290" y="574764"/>
            <a:ext cx="878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1284212894"/>
              </p:ext>
            </p:extLst>
          </p:nvPr>
        </p:nvGraphicFramePr>
        <p:xfrm>
          <a:off x="213542" y="2511256"/>
          <a:ext cx="2990430" cy="3882303"/>
        </p:xfrm>
        <a:graphic>
          <a:graphicData uri="http://schemas.openxmlformats.org/drawingml/2006/table">
            <a:tbl>
              <a:tblPr firstRow="1" bandRow="1">
                <a:tableStyleId>{5940675A-B579-460E-94D1-54222C63F5DA}</a:tableStyleId>
              </a:tblPr>
              <a:tblGrid>
                <a:gridCol w="298954">
                  <a:extLst>
                    <a:ext uri="{9D8B030D-6E8A-4147-A177-3AD203B41FA5}">
                      <a16:colId xmlns:a16="http://schemas.microsoft.com/office/drawing/2014/main" val="2442957384"/>
                    </a:ext>
                  </a:extLst>
                </a:gridCol>
                <a:gridCol w="609138">
                  <a:extLst>
                    <a:ext uri="{9D8B030D-6E8A-4147-A177-3AD203B41FA5}">
                      <a16:colId xmlns:a16="http://schemas.microsoft.com/office/drawing/2014/main" val="4119768545"/>
                    </a:ext>
                  </a:extLst>
                </a:gridCol>
                <a:gridCol w="2082338">
                  <a:extLst>
                    <a:ext uri="{9D8B030D-6E8A-4147-A177-3AD203B41FA5}">
                      <a16:colId xmlns:a16="http://schemas.microsoft.com/office/drawing/2014/main" val="3189570669"/>
                    </a:ext>
                  </a:extLst>
                </a:gridCol>
              </a:tblGrid>
              <a:tr h="297258">
                <a:tc gridSpan="2">
                  <a:txBody>
                    <a:bodyPr/>
                    <a:lstStyle/>
                    <a:p>
                      <a:endParaRPr kumimoji="1" lang="ja-JP" altLang="en-US" sz="1200" dirty="0">
                        <a:latin typeface="Meiryo UI" panose="020B0604030504040204" pitchFamily="50" charset="-128"/>
                        <a:ea typeface="Meiryo UI" panose="020B0604030504040204" pitchFamily="50" charset="-128"/>
                      </a:endParaRPr>
                    </a:p>
                  </a:txBody>
                  <a:tcPr marL="72000" marR="72000">
                    <a:solidFill>
                      <a:schemeClr val="bg1"/>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スマートシティ都市</a:t>
                      </a:r>
                    </a:p>
                  </a:txBody>
                  <a:tcPr marL="72000" marR="72000">
                    <a:solidFill>
                      <a:schemeClr val="accent1">
                        <a:lumMod val="20000"/>
                        <a:lumOff val="80000"/>
                      </a:schemeClr>
                    </a:solidFill>
                  </a:tcPr>
                </a:tc>
                <a:extLst>
                  <a:ext uri="{0D108BD9-81ED-4DB2-BD59-A6C34878D82A}">
                    <a16:rowId xmlns:a16="http://schemas.microsoft.com/office/drawing/2014/main" val="9554762"/>
                  </a:ext>
                </a:extLst>
              </a:tr>
              <a:tr h="1164085">
                <a:tc rowSpan="4">
                  <a:txBody>
                    <a:bodyPr/>
                    <a:lstStyle/>
                    <a:p>
                      <a:pPr algn="ctr"/>
                      <a:r>
                        <a:rPr kumimoji="1" lang="ja-JP" altLang="en-US" sz="1200" b="1" dirty="0">
                          <a:latin typeface="Meiryo UI" panose="020B0604030504040204" pitchFamily="50" charset="-128"/>
                          <a:ea typeface="Meiryo UI" panose="020B0604030504040204" pitchFamily="50" charset="-128"/>
                        </a:rPr>
                        <a:t>スマートシティの推進主体</a:t>
                      </a:r>
                    </a:p>
                  </a:txBody>
                  <a:tcPr marL="72000" marR="72000" vert="eaVert" anchor="ctr" anchorCtr="1">
                    <a:solidFill>
                      <a:schemeClr val="accent4">
                        <a:lumMod val="40000"/>
                        <a:lumOff val="60000"/>
                      </a:schemeClr>
                    </a:solidFill>
                  </a:tcPr>
                </a:tc>
                <a:tc>
                  <a:txBody>
                    <a:bodyPr/>
                    <a:lstStyle/>
                    <a:p>
                      <a:r>
                        <a:rPr kumimoji="1" lang="ja-JP" altLang="en-US" sz="1200" b="1" dirty="0">
                          <a:latin typeface="Meiryo UI" panose="020B0604030504040204" pitchFamily="50" charset="-128"/>
                          <a:ea typeface="Meiryo UI" panose="020B0604030504040204" pitchFamily="50" charset="-128"/>
                        </a:rPr>
                        <a:t>国</a:t>
                      </a:r>
                    </a:p>
                  </a:txBody>
                  <a:tcPr marL="72000" marR="72000">
                    <a:solidFill>
                      <a:schemeClr val="accent4">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・シンガポール（</a:t>
                      </a:r>
                      <a:r>
                        <a:rPr kumimoji="1" lang="en-US" altLang="ja-JP" sz="1050" dirty="0">
                          <a:latin typeface="Meiryo UI" panose="020B0604030504040204" pitchFamily="50" charset="-128"/>
                          <a:ea typeface="Meiryo UI" panose="020B0604030504040204" pitchFamily="50" charset="-128"/>
                        </a:rPr>
                        <a:t>Smart Nation</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・エストニア（</a:t>
                      </a:r>
                      <a:r>
                        <a:rPr kumimoji="1" lang="en-US" altLang="ja-JP" sz="1050" dirty="0">
                          <a:latin typeface="Meiryo UI" panose="020B0604030504040204" pitchFamily="50" charset="-128"/>
                          <a:ea typeface="Meiryo UI" panose="020B0604030504040204" pitchFamily="50" charset="-128"/>
                        </a:rPr>
                        <a:t>X-Road</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・インド（</a:t>
                      </a:r>
                      <a:r>
                        <a:rPr kumimoji="1" lang="en-US" altLang="ja-JP" sz="1050" dirty="0">
                          <a:latin typeface="Meiryo UI" panose="020B0604030504040204" pitchFamily="50" charset="-128"/>
                          <a:ea typeface="Meiryo UI" panose="020B0604030504040204" pitchFamily="50" charset="-128"/>
                        </a:rPr>
                        <a:t>Smart City Mission</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・ドバイ</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Dubai Smart City initiative</a:t>
                      </a:r>
                      <a:r>
                        <a:rPr kumimoji="1" lang="ja-JP" altLang="en-US" sz="8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・杭州市</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・雄安新区（北京）</a:t>
                      </a:r>
                    </a:p>
                  </a:txBody>
                  <a:tcPr marL="72000" marR="72000">
                    <a:solidFill>
                      <a:schemeClr val="bg1"/>
                    </a:solidFill>
                  </a:tcPr>
                </a:tc>
                <a:extLst>
                  <a:ext uri="{0D108BD9-81ED-4DB2-BD59-A6C34878D82A}">
                    <a16:rowId xmlns:a16="http://schemas.microsoft.com/office/drawing/2014/main" val="1887919291"/>
                  </a:ext>
                </a:extLst>
              </a:tr>
              <a:tr h="632655">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a:latin typeface="Meiryo UI" panose="020B0604030504040204" pitchFamily="50" charset="-128"/>
                          <a:ea typeface="Meiryo UI" panose="020B0604030504040204" pitchFamily="50" charset="-128"/>
                        </a:rPr>
                        <a:t>自治体</a:t>
                      </a:r>
                    </a:p>
                  </a:txBody>
                  <a:tcPr marL="72000" marR="72000">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・サンフランシスコ</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SF Open Data</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・サンアントニオ（</a:t>
                      </a:r>
                      <a:r>
                        <a:rPr kumimoji="1" lang="en-US" altLang="ja-JP" sz="1050" dirty="0">
                          <a:latin typeface="Meiryo UI" panose="020B0604030504040204" pitchFamily="50" charset="-128"/>
                          <a:ea typeface="Meiryo UI" panose="020B0604030504040204" pitchFamily="50" charset="-128"/>
                        </a:rPr>
                        <a:t>Mayor’s Di2</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・ボストン</a:t>
                      </a:r>
                      <a:endParaRPr kumimoji="1" lang="en-US" altLang="ja-JP" sz="1050" dirty="0">
                        <a:latin typeface="Meiryo UI" panose="020B0604030504040204" pitchFamily="50" charset="-128"/>
                        <a:ea typeface="Meiryo UI" panose="020B0604030504040204" pitchFamily="50" charset="-128"/>
                      </a:endParaRPr>
                    </a:p>
                  </a:txBody>
                  <a:tcPr marL="72000" marR="7200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732838849"/>
                  </a:ext>
                </a:extLst>
              </a:tr>
              <a:tr h="1164085">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a:latin typeface="Meiryo UI" panose="020B0604030504040204" pitchFamily="50" charset="-128"/>
                          <a:ea typeface="Meiryo UI" panose="020B0604030504040204" pitchFamily="50" charset="-128"/>
                        </a:rPr>
                        <a:t>企業</a:t>
                      </a:r>
                    </a:p>
                  </a:txBody>
                  <a:tcPr marL="72000" marR="72000">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・バルセロナ</a:t>
                      </a:r>
                      <a:r>
                        <a:rPr kumimoji="1" lang="ja-JP" altLang="en-US" sz="900" dirty="0">
                          <a:latin typeface="Meiryo UI" panose="020B0604030504040204" pitchFamily="50" charset="-128"/>
                          <a:ea typeface="Meiryo UI" panose="020B0604030504040204" pitchFamily="50" charset="-128"/>
                        </a:rPr>
                        <a:t>（バルセロナスマートシティ</a:t>
                      </a:r>
                      <a:r>
                        <a:rPr kumimoji="1" lang="en-US" altLang="ja-JP" sz="90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・ブリストル（</a:t>
                      </a:r>
                      <a:r>
                        <a:rPr kumimoji="1" lang="en-US" altLang="ja-JP" sz="1050" dirty="0">
                          <a:latin typeface="Meiryo UI" panose="020B0604030504040204" pitchFamily="50" charset="-128"/>
                          <a:ea typeface="Meiryo UI" panose="020B0604030504040204" pitchFamily="50" charset="-128"/>
                        </a:rPr>
                        <a:t>Bristol is Open</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・サンタンデール</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Smart Santander</a:t>
                      </a: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・ベルリン</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Deutschland Digital</a:t>
                      </a:r>
                      <a:r>
                        <a:rPr kumimoji="1" lang="ja-JP" altLang="en-US" sz="90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・ヘルシンキ（</a:t>
                      </a:r>
                      <a:r>
                        <a:rPr kumimoji="1" lang="en-US" altLang="ja-JP" sz="1050" dirty="0" err="1">
                          <a:latin typeface="Meiryo UI" panose="020B0604030504040204" pitchFamily="50" charset="-128"/>
                          <a:ea typeface="Meiryo UI" panose="020B0604030504040204" pitchFamily="50" charset="-128"/>
                        </a:rPr>
                        <a:t>MaaS</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・トロント（サイドウォーク・ラボ）</a:t>
                      </a:r>
                    </a:p>
                  </a:txBody>
                  <a:tcPr marL="72000" marR="7200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964993757"/>
                  </a:ext>
                </a:extLst>
              </a:tr>
              <a:tr h="62422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100" b="1" dirty="0">
                          <a:latin typeface="Meiryo UI" panose="020B0604030504040204" pitchFamily="50" charset="-128"/>
                          <a:ea typeface="Meiryo UI" panose="020B0604030504040204" pitchFamily="50" charset="-128"/>
                        </a:rPr>
                        <a:t>コンソー</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シアム</a:t>
                      </a:r>
                    </a:p>
                  </a:txBody>
                  <a:tcPr marL="72000" marR="72000">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・コペンハーゲン</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City Exchange)</a:t>
                      </a:r>
                    </a:p>
                    <a:p>
                      <a:r>
                        <a:rPr kumimoji="1" lang="ja-JP" altLang="en-US" sz="1050" dirty="0">
                          <a:latin typeface="Meiryo UI" panose="020B0604030504040204" pitchFamily="50" charset="-128"/>
                          <a:ea typeface="Meiryo UI" panose="020B0604030504040204" pitchFamily="50" charset="-128"/>
                        </a:rPr>
                        <a:t>・マンチェスター</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Corridor Manchester)</a:t>
                      </a:r>
                      <a:endParaRPr kumimoji="1" lang="en-US" altLang="ja-JP" sz="9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・アムステルダム（</a:t>
                      </a:r>
                      <a:r>
                        <a:rPr kumimoji="1" lang="en-US" altLang="ja-JP" sz="1000" dirty="0">
                          <a:latin typeface="Meiryo UI" panose="020B0604030504040204" pitchFamily="50" charset="-128"/>
                          <a:ea typeface="Meiryo UI" panose="020B0604030504040204" pitchFamily="50" charset="-128"/>
                        </a:rPr>
                        <a:t>ASC</a:t>
                      </a:r>
                      <a:r>
                        <a:rPr kumimoji="1" lang="ja-JP" altLang="en-US" sz="1000" dirty="0">
                          <a:latin typeface="Meiryo UI" panose="020B0604030504040204" pitchFamily="50" charset="-128"/>
                          <a:ea typeface="Meiryo UI" panose="020B0604030504040204" pitchFamily="50" charset="-128"/>
                        </a:rPr>
                        <a:t>）</a:t>
                      </a:r>
                    </a:p>
                  </a:txBody>
                  <a:tcPr marL="72000" marR="7200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445859475"/>
                  </a:ext>
                </a:extLst>
              </a:tr>
            </a:tbl>
          </a:graphicData>
        </a:graphic>
      </p:graphicFrame>
      <p:sp>
        <p:nvSpPr>
          <p:cNvPr id="9" name="テキスト ボックス 8"/>
          <p:cNvSpPr txBox="1"/>
          <p:nvPr/>
        </p:nvSpPr>
        <p:spPr>
          <a:xfrm>
            <a:off x="898002" y="720857"/>
            <a:ext cx="7686785" cy="126188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海外のスマートシティでは、自治体が、企業や大学と連携してコンソーシアム組成し、都市単位で取り組むケースが標準的。</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0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大阪のスマートシティは、これらの世界諸都市の成功事例を参考に公民連携を重視し、すぐに実装できるサービスを積極的に取り入れていく。</a:t>
            </a:r>
          </a:p>
        </p:txBody>
      </p:sp>
      <p:sp>
        <p:nvSpPr>
          <p:cNvPr id="29" name="テキスト ボックス 28"/>
          <p:cNvSpPr txBox="1"/>
          <p:nvPr/>
        </p:nvSpPr>
        <p:spPr>
          <a:xfrm>
            <a:off x="3269287" y="2133769"/>
            <a:ext cx="108234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□具体事例</a:t>
            </a:r>
          </a:p>
        </p:txBody>
      </p:sp>
      <p:sp>
        <p:nvSpPr>
          <p:cNvPr id="17" name="角丸四角形 16"/>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graphicFrame>
        <p:nvGraphicFramePr>
          <p:cNvPr id="20" name="コンテンツ プレースホルダー 4"/>
          <p:cNvGraphicFramePr>
            <a:graphicFrameLocks noGrp="1"/>
          </p:cNvGraphicFramePr>
          <p:nvPr>
            <p:ph idx="1"/>
            <p:extLst>
              <p:ext uri="{D42A27DB-BD31-4B8C-83A1-F6EECF244321}">
                <p14:modId xmlns:p14="http://schemas.microsoft.com/office/powerpoint/2010/main" val="2111935245"/>
              </p:ext>
            </p:extLst>
          </p:nvPr>
        </p:nvGraphicFramePr>
        <p:xfrm>
          <a:off x="3337002" y="2501382"/>
          <a:ext cx="5699729" cy="3916680"/>
        </p:xfrm>
        <a:graphic>
          <a:graphicData uri="http://schemas.openxmlformats.org/drawingml/2006/table">
            <a:tbl>
              <a:tblPr firstRow="1" bandRow="1">
                <a:tableStyleId>{5940675A-B579-460E-94D1-54222C63F5DA}</a:tableStyleId>
              </a:tblPr>
              <a:tblGrid>
                <a:gridCol w="649572">
                  <a:extLst>
                    <a:ext uri="{9D8B030D-6E8A-4147-A177-3AD203B41FA5}">
                      <a16:colId xmlns:a16="http://schemas.microsoft.com/office/drawing/2014/main" val="20001"/>
                    </a:ext>
                  </a:extLst>
                </a:gridCol>
                <a:gridCol w="1254716">
                  <a:extLst>
                    <a:ext uri="{9D8B030D-6E8A-4147-A177-3AD203B41FA5}">
                      <a16:colId xmlns:a16="http://schemas.microsoft.com/office/drawing/2014/main" val="20002"/>
                    </a:ext>
                  </a:extLst>
                </a:gridCol>
                <a:gridCol w="2664823">
                  <a:extLst>
                    <a:ext uri="{9D8B030D-6E8A-4147-A177-3AD203B41FA5}">
                      <a16:colId xmlns:a16="http://schemas.microsoft.com/office/drawing/2014/main" val="20003"/>
                    </a:ext>
                  </a:extLst>
                </a:gridCol>
                <a:gridCol w="1130618">
                  <a:extLst>
                    <a:ext uri="{9D8B030D-6E8A-4147-A177-3AD203B41FA5}">
                      <a16:colId xmlns:a16="http://schemas.microsoft.com/office/drawing/2014/main" val="20004"/>
                    </a:ext>
                  </a:extLst>
                </a:gridCol>
              </a:tblGrid>
              <a:tr h="157068">
                <a:tc>
                  <a:txBody>
                    <a:bodyPr/>
                    <a:lstStyle/>
                    <a:p>
                      <a:pPr algn="ctr"/>
                      <a:r>
                        <a:rPr kumimoji="1" lang="ja-JP" altLang="en-US" sz="1100" b="1" dirty="0">
                          <a:latin typeface="Meiryo UI" panose="020B0604030504040204" pitchFamily="50" charset="-128"/>
                          <a:ea typeface="Meiryo UI" panose="020B0604030504040204" pitchFamily="50" charset="-128"/>
                        </a:rPr>
                        <a:t>都市</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プロジェクト概要</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特徴</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参加機関</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00947">
                <a:tc rowSpan="3">
                  <a:txBody>
                    <a:bodyPr/>
                    <a:lstStyle/>
                    <a:p>
                      <a:endParaRPr kumimoji="1" lang="en-US" altLang="ja-JP" sz="105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ボストン</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u="none" dirty="0">
                          <a:latin typeface="Meiryo UI" panose="020B0604030504040204" pitchFamily="50" charset="-128"/>
                          <a:ea typeface="Meiryo UI" panose="020B0604030504040204" pitchFamily="50" charset="-128"/>
                        </a:rPr>
                        <a:t>スマートパーキング</a:t>
                      </a:r>
                    </a:p>
                  </a:txBody>
                  <a:tcPr>
                    <a:lnT w="28575"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道路に埋め込まれたセンサーで路上の駐車スペースの使用状況がわかる</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スマートフォンアプリで駐車スペースを確認</a:t>
                      </a:r>
                    </a:p>
                  </a:txBody>
                  <a:tcP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a:t>
                      </a:r>
                      <a:r>
                        <a:rPr kumimoji="1" lang="en-US" altLang="ja-JP" sz="1050" dirty="0" err="1">
                          <a:latin typeface="Meiryo UI" panose="020B0604030504040204" pitchFamily="50" charset="-128"/>
                          <a:ea typeface="Meiryo UI" panose="020B0604030504040204" pitchFamily="50" charset="-128"/>
                        </a:rPr>
                        <a:t>Streetline</a:t>
                      </a:r>
                      <a:r>
                        <a:rPr kumimoji="1" lang="ja-JP" altLang="en-US" sz="1050" dirty="0">
                          <a:latin typeface="Meiryo UI" panose="020B0604030504040204" pitchFamily="50" charset="-128"/>
                          <a:ea typeface="Meiryo UI" panose="020B0604030504040204" pitchFamily="50" charset="-128"/>
                        </a:rPr>
                        <a:t>社</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18448">
                <a:tc vMerge="1">
                  <a:txBody>
                    <a:bodyPr/>
                    <a:lstStyle/>
                    <a:p>
                      <a:endParaRPr kumimoji="1" lang="ja-JP" altLang="en-US" sz="1100"/>
                    </a:p>
                  </a:txBody>
                  <a:tcPr/>
                </a:tc>
                <a:tc>
                  <a:txBody>
                    <a:bodyPr/>
                    <a:lstStyle/>
                    <a:p>
                      <a:r>
                        <a:rPr kumimoji="1" lang="ja-JP" altLang="en-US" sz="1050" u="none" dirty="0">
                          <a:latin typeface="Meiryo UI" panose="020B0604030504040204" pitchFamily="50" charset="-128"/>
                          <a:ea typeface="Meiryo UI" panose="020B0604030504040204" pitchFamily="50" charset="-128"/>
                        </a:rPr>
                        <a:t>交通渋滞回避情報</a:t>
                      </a:r>
                    </a:p>
                  </a:txBody>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目的地までの最短時間ルートを電光掲示板に表示</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人工衛星を使用して渋滞状況を分析，目的地までの所要時間を毎分更新</a:t>
                      </a:r>
                    </a:p>
                  </a:txBody>
                  <a:tcPr/>
                </a:tc>
                <a:tc>
                  <a:txBody>
                    <a:bodyPr/>
                    <a:lstStyle/>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All Traffic </a:t>
                      </a:r>
                      <a:r>
                        <a:rPr kumimoji="1" lang="ja-JP" altLang="en-US" sz="1050" dirty="0">
                          <a:latin typeface="Meiryo UI" panose="020B0604030504040204" pitchFamily="50" charset="-128"/>
                          <a:ea typeface="Meiryo UI" panose="020B0604030504040204" pitchFamily="50" charset="-128"/>
                        </a:rPr>
                        <a:t>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Solutions</a:t>
                      </a:r>
                      <a:r>
                        <a:rPr kumimoji="1" lang="ja-JP" altLang="en-US" sz="1050" dirty="0">
                          <a:latin typeface="Meiryo UI" panose="020B0604030504040204" pitchFamily="50" charset="-128"/>
                          <a:ea typeface="Meiryo UI" panose="020B0604030504040204" pitchFamily="50" charset="-128"/>
                        </a:rPr>
                        <a:t>社</a:t>
                      </a:r>
                    </a:p>
                  </a:txBody>
                  <a:tcPr/>
                </a:tc>
                <a:extLst>
                  <a:ext uri="{0D108BD9-81ED-4DB2-BD59-A6C34878D82A}">
                    <a16:rowId xmlns:a16="http://schemas.microsoft.com/office/drawing/2014/main" val="10002"/>
                  </a:ext>
                </a:extLst>
              </a:tr>
              <a:tr h="513961">
                <a:tc vMerge="1">
                  <a:txBody>
                    <a:bodyPr/>
                    <a:lstStyle/>
                    <a:p>
                      <a:endParaRPr kumimoji="1" lang="ja-JP" altLang="en-US" sz="1100"/>
                    </a:p>
                  </a:txBody>
                  <a:tcPr/>
                </a:tc>
                <a:tc>
                  <a:txBody>
                    <a:bodyPr/>
                    <a:lstStyle/>
                    <a:p>
                      <a:r>
                        <a:rPr kumimoji="1" lang="ja-JP" altLang="en-US" sz="1050" u="none" dirty="0">
                          <a:latin typeface="Meiryo UI" panose="020B0604030504040204" pitchFamily="50" charset="-128"/>
                          <a:ea typeface="Meiryo UI" panose="020B0604030504040204" pitchFamily="50" charset="-128"/>
                        </a:rPr>
                        <a:t>道路状態通知アプリ（</a:t>
                      </a:r>
                      <a:r>
                        <a:rPr kumimoji="1" lang="en-US" altLang="ja-JP" sz="1050" u="none" dirty="0">
                          <a:latin typeface="Meiryo UI" panose="020B0604030504040204" pitchFamily="50" charset="-128"/>
                          <a:ea typeface="Meiryo UI" panose="020B0604030504040204" pitchFamily="50" charset="-128"/>
                        </a:rPr>
                        <a:t>Street Bump)</a:t>
                      </a:r>
                      <a:endParaRPr kumimoji="1" lang="ja-JP" altLang="en-US" sz="1050" u="none" dirty="0">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ドライバーはアプリを起動，携帯電話を車内ホルダーに設置</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アプリが舗装状態によって生じる衝撃を分析，陥没などを検知すると自治体に通知</a:t>
                      </a:r>
                    </a:p>
                  </a:txBody>
                  <a:tcPr>
                    <a:lnB w="28575"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・ボストン大学</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4259">
                <a:tc rowSpan="2">
                  <a:txBody>
                    <a:bodyPr/>
                    <a:lstStyle/>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サンフランシスコ</a:t>
                      </a:r>
                    </a:p>
                    <a:p>
                      <a:endParaRPr kumimoji="1" lang="ja-JP" altLang="en-US" sz="11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都市データのオープン化</a:t>
                      </a:r>
                    </a:p>
                    <a:p>
                      <a:endParaRPr kumimoji="1" lang="ja-JP" altLang="en-US" sz="1050" u="sng"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パーキングメーターは空き場所数に応じて価格が変動され、リアルタイムに確認できる</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利便性高く，様々な企業がデータを活用し，交通機関，地域環境，リサイクル，犯罪情報に関するサービス提供を開始</a:t>
                      </a:r>
                      <a:endParaRPr kumimoji="1" lang="en-US" altLang="ja-JP" sz="105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Cisco</a:t>
                      </a:r>
                      <a:r>
                        <a:rPr kumimoji="1" lang="ja-JP" altLang="en-US" sz="1050" dirty="0">
                          <a:latin typeface="Meiryo UI" panose="020B0604030504040204" pitchFamily="50" charset="-128"/>
                          <a:ea typeface="Meiryo UI" panose="020B0604030504040204" pitchFamily="50" charset="-128"/>
                        </a:rPr>
                        <a:t>社</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62827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都市データの３</a:t>
                      </a:r>
                      <a:r>
                        <a:rPr kumimoji="1" lang="en-US" altLang="ja-JP" sz="1050" dirty="0">
                          <a:latin typeface="Meiryo UI" panose="020B0604030504040204" pitchFamily="50" charset="-128"/>
                          <a:ea typeface="Meiryo UI" panose="020B0604030504040204" pitchFamily="50" charset="-128"/>
                        </a:rPr>
                        <a:t>D</a:t>
                      </a:r>
                      <a:r>
                        <a:rPr kumimoji="1" lang="ja-JP" altLang="en-US" sz="1050" dirty="0">
                          <a:latin typeface="Meiryo UI" panose="020B0604030504040204" pitchFamily="50" charset="-128"/>
                          <a:ea typeface="Meiryo UI" panose="020B0604030504040204" pitchFamily="50" charset="-128"/>
                        </a:rPr>
                        <a:t>モデリングとオープンデータ化</a:t>
                      </a:r>
                    </a:p>
                  </a:txBody>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都市データを省エネに活用。自治体や企業等に省エネの設備投資を促す</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消費電力，交通量などのデータをクラウド上で分析，</a:t>
                      </a:r>
                      <a:r>
                        <a:rPr kumimoji="1" lang="en-US" altLang="ja-JP" sz="1050" dirty="0">
                          <a:latin typeface="Meiryo UI" panose="020B0604030504040204" pitchFamily="50" charset="-128"/>
                          <a:ea typeface="Meiryo UI" panose="020B0604030504040204" pitchFamily="50" charset="-128"/>
                        </a:rPr>
                        <a:t>3D</a:t>
                      </a:r>
                      <a:r>
                        <a:rPr kumimoji="1" lang="ja-JP" altLang="en-US" sz="1050" dirty="0">
                          <a:latin typeface="Meiryo UI" panose="020B0604030504040204" pitchFamily="50" charset="-128"/>
                          <a:ea typeface="Meiryo UI" panose="020B0604030504040204" pitchFamily="50" charset="-128"/>
                        </a:rPr>
                        <a:t>地図で可視化</a:t>
                      </a:r>
                    </a:p>
                  </a:txBody>
                  <a:tcPr/>
                </a:tc>
                <a:tc>
                  <a:txBody>
                    <a:bodyPr/>
                    <a:lstStyle/>
                    <a:p>
                      <a:r>
                        <a:rPr kumimoji="1" lang="ja-JP" altLang="en-US" sz="1050" dirty="0">
                          <a:latin typeface="Meiryo UI" panose="020B0604030504040204" pitchFamily="50" charset="-128"/>
                          <a:ea typeface="Meiryo UI" panose="020B0604030504040204" pitchFamily="50" charset="-128"/>
                        </a:rPr>
                        <a:t>・</a:t>
                      </a:r>
                      <a:r>
                        <a:rPr kumimoji="1" lang="en-US" altLang="ja-JP" sz="1050" dirty="0" err="1">
                          <a:latin typeface="Meiryo UI" panose="020B0604030504040204" pitchFamily="50" charset="-128"/>
                          <a:ea typeface="Meiryo UI" panose="020B0604030504040204" pitchFamily="50" charset="-128"/>
                        </a:rPr>
                        <a:t>CityZenith</a:t>
                      </a:r>
                      <a:r>
                        <a:rPr kumimoji="1" lang="ja-JP" altLang="en-US" sz="1050" dirty="0">
                          <a:latin typeface="Meiryo UI" panose="020B0604030504040204" pitchFamily="50" charset="-128"/>
                          <a:ea typeface="Meiryo UI" panose="020B0604030504040204" pitchFamily="50" charset="-128"/>
                        </a:rPr>
                        <a:t>社</a:t>
                      </a:r>
                    </a:p>
                  </a:txBody>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174353" y="2138705"/>
            <a:ext cx="206338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■各都市のスマートシティ</a:t>
            </a:r>
          </a:p>
        </p:txBody>
      </p:sp>
      <p:sp>
        <p:nvSpPr>
          <p:cNvPr id="3" name="スライド番号プレースホルダー 2"/>
          <p:cNvSpPr>
            <a:spLocks noGrp="1"/>
          </p:cNvSpPr>
          <p:nvPr>
            <p:ph type="sldNum" sz="quarter" idx="12"/>
          </p:nvPr>
        </p:nvSpPr>
        <p:spPr>
          <a:xfrm>
            <a:off x="7086600" y="6477898"/>
            <a:ext cx="2057400" cy="365125"/>
          </a:xfrm>
        </p:spPr>
        <p:txBody>
          <a:bodyPr/>
          <a:lstStyle/>
          <a:p>
            <a:fld id="{1E9492F5-9F32-4FF7-8F08-B59CF8F2A2B6}" type="slidenum">
              <a:rPr kumimoji="1" lang="ja-JP" altLang="en-US" smtClean="0"/>
              <a:t>26</a:t>
            </a:fld>
            <a:endParaRPr kumimoji="1" lang="ja-JP" altLang="en-US"/>
          </a:p>
        </p:txBody>
      </p:sp>
    </p:spTree>
    <p:extLst>
      <p:ext uri="{BB962C8B-B14F-4D97-AF65-F5344CB8AC3E}">
        <p14:creationId xmlns:p14="http://schemas.microsoft.com/office/powerpoint/2010/main" val="123565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87890" y="6385989"/>
            <a:ext cx="2057400" cy="365125"/>
          </a:xfrm>
        </p:spPr>
        <p:txBody>
          <a:bodyPr/>
          <a:lstStyle/>
          <a:p>
            <a:fld id="{1E9492F5-9F32-4FF7-8F08-B59CF8F2A2B6}" type="slidenum">
              <a:rPr kumimoji="1" lang="ja-JP" altLang="en-US" smtClean="0"/>
              <a:t>27</a:t>
            </a:fld>
            <a:endParaRPr kumimoji="1" lang="ja-JP" altLang="en-US"/>
          </a:p>
        </p:txBody>
      </p:sp>
      <p:sp>
        <p:nvSpPr>
          <p:cNvPr id="5" name="角丸四角形 4"/>
          <p:cNvSpPr/>
          <p:nvPr/>
        </p:nvSpPr>
        <p:spPr>
          <a:xfrm>
            <a:off x="7772400" y="97041"/>
            <a:ext cx="1332411"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sp>
        <p:nvSpPr>
          <p:cNvPr id="6" name="正方形/長方形 5"/>
          <p:cNvSpPr/>
          <p:nvPr/>
        </p:nvSpPr>
        <p:spPr>
          <a:xfrm>
            <a:off x="148227" y="83214"/>
            <a:ext cx="7516801" cy="384721"/>
          </a:xfrm>
          <a:prstGeom prst="rect">
            <a:avLst/>
          </a:prstGeom>
        </p:spPr>
        <p:txBody>
          <a:bodyPr wrap="none">
            <a:spAutoFit/>
          </a:bodyPr>
          <a:lstStyle/>
          <a:p>
            <a:r>
              <a:rPr lang="ja-JP" altLang="en-US" sz="1900" b="1" dirty="0">
                <a:latin typeface="Meiryo UI" panose="020B0604030504040204" pitchFamily="50" charset="-128"/>
                <a:ea typeface="Meiryo UI" panose="020B0604030504040204" pitchFamily="50" charset="-128"/>
              </a:rPr>
              <a:t>■国内外の事例や府内の実態調査を踏まえ、大阪のスマートシティを計画</a:t>
            </a:r>
          </a:p>
        </p:txBody>
      </p:sp>
      <p:cxnSp>
        <p:nvCxnSpPr>
          <p:cNvPr id="7" name="直線コネクタ 6"/>
          <p:cNvCxnSpPr/>
          <p:nvPr/>
        </p:nvCxnSpPr>
        <p:spPr>
          <a:xfrm flipV="1">
            <a:off x="161290" y="574764"/>
            <a:ext cx="878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921593618"/>
              </p:ext>
            </p:extLst>
          </p:nvPr>
        </p:nvGraphicFramePr>
        <p:xfrm>
          <a:off x="358456" y="850964"/>
          <a:ext cx="8389667" cy="5105760"/>
        </p:xfrm>
        <a:graphic>
          <a:graphicData uri="http://schemas.openxmlformats.org/drawingml/2006/table">
            <a:tbl>
              <a:tblPr firstRow="1" bandRow="1">
                <a:tableStyleId>{5940675A-B579-460E-94D1-54222C63F5DA}</a:tableStyleId>
              </a:tblPr>
              <a:tblGrid>
                <a:gridCol w="1612012">
                  <a:extLst>
                    <a:ext uri="{9D8B030D-6E8A-4147-A177-3AD203B41FA5}">
                      <a16:colId xmlns:a16="http://schemas.microsoft.com/office/drawing/2014/main" val="4177509740"/>
                    </a:ext>
                  </a:extLst>
                </a:gridCol>
                <a:gridCol w="4005329">
                  <a:extLst>
                    <a:ext uri="{9D8B030D-6E8A-4147-A177-3AD203B41FA5}">
                      <a16:colId xmlns:a16="http://schemas.microsoft.com/office/drawing/2014/main" val="2902887641"/>
                    </a:ext>
                  </a:extLst>
                </a:gridCol>
                <a:gridCol w="2772326">
                  <a:extLst>
                    <a:ext uri="{9D8B030D-6E8A-4147-A177-3AD203B41FA5}">
                      <a16:colId xmlns:a16="http://schemas.microsoft.com/office/drawing/2014/main" val="984799272"/>
                    </a:ext>
                  </a:extLst>
                </a:gridCol>
              </a:tblGrid>
              <a:tr h="319473">
                <a:tc>
                  <a:txBody>
                    <a:bodyPr/>
                    <a:lstStyle/>
                    <a:p>
                      <a:pPr algn="ctr"/>
                      <a:r>
                        <a:rPr kumimoji="1" lang="ja-JP" altLang="en-US" sz="1400" b="1" dirty="0">
                          <a:latin typeface="Meiryo UI" panose="020B0604030504040204" pitchFamily="50" charset="-128"/>
                          <a:ea typeface="Meiryo UI" panose="020B0604030504040204" pitchFamily="50" charset="-128"/>
                        </a:rPr>
                        <a:t>分野</a:t>
                      </a:r>
                    </a:p>
                  </a:txBody>
                  <a:tcPr>
                    <a:solidFill>
                      <a:schemeClr val="accent1">
                        <a:lumMod val="40000"/>
                        <a:lumOff val="6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rPr>
                        <a:t>調査</a:t>
                      </a:r>
                      <a:r>
                        <a:rPr kumimoji="1" lang="ja-JP" altLang="en-US" sz="1400" b="1" dirty="0">
                          <a:latin typeface="Meiryo UI" panose="020B0604030504040204" pitchFamily="50" charset="-128"/>
                          <a:ea typeface="Meiryo UI" panose="020B0604030504040204" pitchFamily="50" charset="-128"/>
                        </a:rPr>
                        <a:t>で得られた考察</a:t>
                      </a:r>
                    </a:p>
                  </a:txBody>
                  <a:tcPr>
                    <a:solidFill>
                      <a:schemeClr val="accent1">
                        <a:lumMod val="40000"/>
                        <a:lumOff val="6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調査結果を踏まえた取り組み</a:t>
                      </a:r>
                    </a:p>
                  </a:txBody>
                  <a:tcPr>
                    <a:solidFill>
                      <a:schemeClr val="accent1">
                        <a:lumMod val="40000"/>
                        <a:lumOff val="60000"/>
                      </a:schemeClr>
                    </a:solidFill>
                  </a:tcPr>
                </a:tc>
                <a:extLst>
                  <a:ext uri="{0D108BD9-81ED-4DB2-BD59-A6C34878D82A}">
                    <a16:rowId xmlns:a16="http://schemas.microsoft.com/office/drawing/2014/main" val="1645002408"/>
                  </a:ext>
                </a:extLst>
              </a:tr>
              <a:tr h="1757099">
                <a:tc>
                  <a:txBody>
                    <a:bodyPr/>
                    <a:lstStyle/>
                    <a:p>
                      <a:r>
                        <a:rPr kumimoji="1" lang="ja-JP" altLang="en-US" sz="1400" dirty="0">
                          <a:latin typeface="Meiryo UI" panose="020B0604030504040204" pitchFamily="50" charset="-128"/>
                          <a:ea typeface="Meiryo UI" panose="020B0604030504040204" pitchFamily="50" charset="-128"/>
                        </a:rPr>
                        <a:t>①行政の</a:t>
                      </a:r>
                      <a:r>
                        <a:rPr kumimoji="1" lang="en-US" altLang="ja-JP" sz="1400" dirty="0">
                          <a:latin typeface="Meiryo UI" panose="020B0604030504040204" pitchFamily="50" charset="-128"/>
                          <a:ea typeface="Meiryo UI" panose="020B0604030504040204" pitchFamily="50" charset="-128"/>
                        </a:rPr>
                        <a:t>ICT</a:t>
                      </a:r>
                      <a:r>
                        <a:rPr kumimoji="1" lang="ja-JP" altLang="en-US" sz="1400" dirty="0">
                          <a:latin typeface="Meiryo UI" panose="020B0604030504040204" pitchFamily="50" charset="-128"/>
                          <a:ea typeface="Meiryo UI" panose="020B0604030504040204" pitchFamily="50" charset="-128"/>
                        </a:rPr>
                        <a:t>化</a:t>
                      </a:r>
                      <a:endParaRPr kumimoji="1" lang="en-US" altLang="ja-JP" sz="14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市町村実態調査</a:t>
                      </a:r>
                      <a:r>
                        <a:rPr kumimoji="1" lang="en-US" altLang="ja-JP" sz="11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[2019.8.1</a:t>
                      </a:r>
                      <a:r>
                        <a:rPr kumimoji="1" lang="ja-JP" altLang="en-US" sz="1100" dirty="0" smtClean="0">
                          <a:latin typeface="Meiryo UI" panose="020B0604030504040204" pitchFamily="50" charset="-128"/>
                          <a:ea typeface="Meiryo UI" panose="020B0604030504040204" pitchFamily="50" charset="-128"/>
                        </a:rPr>
                        <a:t>発出</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285750" indent="-285750" algn="l">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財政的課題に次いで、専門人材の不足が深刻であり、全体の底上げには</a:t>
                      </a:r>
                      <a:r>
                        <a:rPr kumimoji="1" lang="ja-JP" altLang="en-US" sz="1400" dirty="0">
                          <a:solidFill>
                            <a:schemeClr val="tx1"/>
                          </a:solidFill>
                          <a:latin typeface="Meiryo UI" panose="020B0604030504040204" pitchFamily="50" charset="-128"/>
                          <a:ea typeface="Meiryo UI" panose="020B0604030504040204" pitchFamily="50" charset="-128"/>
                        </a:rPr>
                        <a:t>人材支援が必須</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endParaRPr kumimoji="1" lang="en-US" altLang="ja-JP" sz="10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en-US" altLang="ja-JP" sz="1400" dirty="0">
                          <a:latin typeface="Meiryo UI" panose="020B0604030504040204" pitchFamily="50" charset="-128"/>
                          <a:ea typeface="Meiryo UI" panose="020B0604030504040204" pitchFamily="50" charset="-128"/>
                        </a:rPr>
                        <a:t>ICT</a:t>
                      </a:r>
                      <a:r>
                        <a:rPr kumimoji="1" lang="ja-JP" altLang="en-US" sz="1400" dirty="0">
                          <a:latin typeface="Meiryo UI" panose="020B0604030504040204" pitchFamily="50" charset="-128"/>
                          <a:ea typeface="Meiryo UI" panose="020B0604030504040204" pitchFamily="50" charset="-128"/>
                        </a:rPr>
                        <a:t>を活用した行政サービスの先行的導入例は一部の自治体に留まっている</a:t>
                      </a:r>
                    </a:p>
                    <a:p>
                      <a:pPr marL="285750" indent="-285750" algn="l">
                        <a:buFont typeface="Wingdings" panose="05000000000000000000" pitchFamily="2" charset="2"/>
                        <a:buChar char="n"/>
                      </a:pPr>
                      <a:endParaRPr kumimoji="1" lang="en-US" altLang="ja-JP" sz="10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システムやアプリサービスをそれぞれで開発し、非効率になっている可能性</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大阪市町村スマートシティ推進連絡会議（</a:t>
                      </a:r>
                      <a:r>
                        <a:rPr kumimoji="1" lang="en-US" altLang="ja-JP" sz="1400" dirty="0" err="1">
                          <a:latin typeface="Meiryo UI" panose="020B0604030504040204" pitchFamily="50" charset="-128"/>
                          <a:ea typeface="Meiryo UI" panose="020B0604030504040204" pitchFamily="50" charset="-128"/>
                        </a:rPr>
                        <a:t>GovTech</a:t>
                      </a:r>
                      <a:r>
                        <a:rPr kumimoji="1" lang="ja-JP" altLang="en-US" sz="1400" dirty="0">
                          <a:latin typeface="Meiryo UI" panose="020B0604030504040204" pitchFamily="50" charset="-128"/>
                          <a:ea typeface="Meiryo UI" panose="020B0604030504040204" pitchFamily="50" charset="-128"/>
                        </a:rPr>
                        <a:t>大阪）及び</a:t>
                      </a:r>
                      <a:r>
                        <a:rPr kumimoji="1" lang="en-US" altLang="ja-JP" sz="1400" dirty="0">
                          <a:latin typeface="Meiryo UI" panose="020B0604030504040204" pitchFamily="50" charset="-128"/>
                          <a:ea typeface="Meiryo UI" panose="020B0604030504040204" pitchFamily="50" charset="-128"/>
                        </a:rPr>
                        <a:t>WG</a:t>
                      </a:r>
                      <a:r>
                        <a:rPr kumimoji="1" lang="ja-JP" altLang="en-US" sz="1400" dirty="0">
                          <a:latin typeface="Meiryo UI" panose="020B0604030504040204" pitchFamily="50" charset="-128"/>
                          <a:ea typeface="Meiryo UI" panose="020B0604030504040204" pitchFamily="50" charset="-128"/>
                        </a:rPr>
                        <a:t>を設置し、課題の共有、共同研究・共同開発、企業を始めとする人材支援策の検討など</a:t>
                      </a:r>
                    </a:p>
                  </a:txBody>
                  <a:tcPr/>
                </a:tc>
                <a:extLst>
                  <a:ext uri="{0D108BD9-81ED-4DB2-BD59-A6C34878D82A}">
                    <a16:rowId xmlns:a16="http://schemas.microsoft.com/office/drawing/2014/main" val="876316147"/>
                  </a:ext>
                </a:extLst>
              </a:tr>
              <a:tr h="1230868">
                <a:tc>
                  <a:txBody>
                    <a:bodyPr/>
                    <a:lstStyle/>
                    <a:p>
                      <a:r>
                        <a:rPr kumimoji="1" lang="ja-JP" altLang="en-US" sz="1400" dirty="0">
                          <a:latin typeface="Meiryo UI" panose="020B0604030504040204" pitchFamily="50" charset="-128"/>
                          <a:ea typeface="Meiryo UI" panose="020B0604030504040204" pitchFamily="50" charset="-128"/>
                        </a:rPr>
                        <a:t>②移動・モビリティ</a:t>
                      </a:r>
                      <a:endParaRPr kumimoji="1" lang="en-US" altLang="ja-JP" sz="14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（市町村実態調査</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[2019.10.17</a:t>
                      </a:r>
                      <a:r>
                        <a:rPr kumimoji="1" lang="ja-JP" altLang="en-US" sz="1100" dirty="0" smtClean="0">
                          <a:latin typeface="Meiryo UI" panose="020B0604030504040204" pitchFamily="50" charset="-128"/>
                          <a:ea typeface="Meiryo UI" panose="020B0604030504040204" pitchFamily="50" charset="-128"/>
                        </a:rPr>
                        <a:t>発出</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285750" indent="-285750">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大阪の郊外やニュータウンでは、①高齢化が顕著で、②高低差が大きく、③路線バスの撤退が</a:t>
                      </a:r>
                      <a:r>
                        <a:rPr kumimoji="1" lang="ja-JP" altLang="en-US" sz="1400" dirty="0" smtClean="0">
                          <a:latin typeface="Meiryo UI" panose="020B0604030504040204" pitchFamily="50" charset="-128"/>
                          <a:ea typeface="Meiryo UI" panose="020B0604030504040204" pitchFamily="50" charset="-128"/>
                        </a:rPr>
                        <a:t>進む</a:t>
                      </a:r>
                      <a:endParaRPr kumimoji="1" lang="en-US" altLang="ja-JP" sz="1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結果として、鉄道駅やスーパー、病院など日常生活に欠かせない場所へのアクセスが困難になっている（ラストマイル／ファーストマイル問題）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オンデマンド交通の企業協業や先行自治体の横展開の検討</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92151296"/>
                  </a:ext>
                </a:extLst>
              </a:tr>
              <a:tr h="543103">
                <a:tc>
                  <a:txBody>
                    <a:bodyPr/>
                    <a:lstStyle/>
                    <a:p>
                      <a:r>
                        <a:rPr kumimoji="1" lang="ja-JP" altLang="en-US" sz="1400" dirty="0" smtClean="0">
                          <a:latin typeface="Meiryo UI" panose="020B0604030504040204" pitchFamily="50" charset="-128"/>
                          <a:ea typeface="Meiryo UI" panose="020B0604030504040204" pitchFamily="50" charset="-128"/>
                        </a:rPr>
                        <a:t>③キャッシュレス</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（市町村実態調査）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[2019.12.16</a:t>
                      </a:r>
                      <a:r>
                        <a:rPr kumimoji="1" lang="ja-JP" altLang="en-US" sz="1100" dirty="0" smtClean="0">
                          <a:latin typeface="Meiryo UI" panose="020B0604030504040204" pitchFamily="50" charset="-128"/>
                          <a:ea typeface="Meiryo UI" panose="020B0604030504040204" pitchFamily="50" charset="-128"/>
                        </a:rPr>
                        <a:t>発出</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285750" indent="-285750">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税や保険料、水道料については、一定キャッシュレス化が進んでいるが、施設の利用料や各種申請における手数料等については、ほとんど進んでいない。</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marL="285750" indent="-285750">
                        <a:buFont typeface="Wingdings" panose="05000000000000000000" pitchFamily="2" charset="2"/>
                        <a:buChar char="Ø"/>
                      </a:pPr>
                      <a:r>
                        <a:rPr kumimoji="1" lang="en-US" altLang="ja-JP" sz="1400" dirty="0" smtClean="0">
                          <a:latin typeface="Meiryo UI" panose="020B0604030504040204" pitchFamily="50" charset="-128"/>
                          <a:ea typeface="Meiryo UI" panose="020B0604030504040204" pitchFamily="50" charset="-128"/>
                        </a:rPr>
                        <a:t>WG</a:t>
                      </a:r>
                      <a:r>
                        <a:rPr kumimoji="1" lang="ja-JP" altLang="en-US" sz="1400" dirty="0" smtClean="0">
                          <a:latin typeface="Meiryo UI" panose="020B0604030504040204" pitchFamily="50" charset="-128"/>
                          <a:ea typeface="Meiryo UI" panose="020B0604030504040204" pitchFamily="50" charset="-128"/>
                        </a:rPr>
                        <a:t>を設置し、課題の共有、事業者とのマッチングの場の提供など</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97608074"/>
                  </a:ext>
                </a:extLst>
              </a:tr>
              <a:tr h="543103">
                <a:tc>
                  <a:txBody>
                    <a:bodyPr/>
                    <a:lstStyle/>
                    <a:p>
                      <a:r>
                        <a:rPr kumimoji="1" lang="ja-JP" altLang="en-US" sz="1400" dirty="0" smtClean="0">
                          <a:latin typeface="Meiryo UI" panose="020B0604030504040204" pitchFamily="50" charset="-128"/>
                          <a:ea typeface="Meiryo UI" panose="020B0604030504040204" pitchFamily="50" charset="-128"/>
                        </a:rPr>
                        <a:t>④データヘルス</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（市町村実態調査）</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[2020.1.9</a:t>
                      </a:r>
                      <a:r>
                        <a:rPr kumimoji="1" lang="ja-JP" altLang="en-US" sz="1100" dirty="0" smtClean="0">
                          <a:latin typeface="Meiryo UI" panose="020B0604030504040204" pitchFamily="50" charset="-128"/>
                          <a:ea typeface="Meiryo UI" panose="020B0604030504040204" pitchFamily="50" charset="-128"/>
                        </a:rPr>
                        <a:t>発出</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endParaRPr>
                    </a:p>
                    <a:p>
                      <a:endParaRPr kumimoji="1" lang="ja-JP" altLang="en-US" sz="1100" dirty="0" smtClean="0">
                        <a:latin typeface="Meiryo UI" panose="020B0604030504040204" pitchFamily="50" charset="-128"/>
                        <a:ea typeface="Meiryo UI" panose="020B0604030504040204" pitchFamily="50" charset="-128"/>
                      </a:endParaRPr>
                    </a:p>
                  </a:txBody>
                  <a:tcPr/>
                </a:tc>
                <a:tc>
                  <a:txBody>
                    <a:bodyPr/>
                    <a:lstStyle/>
                    <a:p>
                      <a:pPr marL="0" indent="0">
                        <a:buFont typeface="Wingdings" panose="05000000000000000000" pitchFamily="2" charset="2"/>
                        <a:buNone/>
                      </a:pPr>
                      <a:r>
                        <a:rPr kumimoji="1" lang="ja-JP" altLang="en-US" sz="1400" dirty="0" smtClean="0">
                          <a:latin typeface="Meiryo UI" panose="020B0604030504040204" pitchFamily="50" charset="-128"/>
                          <a:ea typeface="Meiryo UI" panose="020B0604030504040204" pitchFamily="50" charset="-128"/>
                        </a:rPr>
                        <a:t>■　国保については、健診が実施されていると、必ず　　</a:t>
                      </a:r>
                      <a:endParaRPr kumimoji="1" lang="en-US" altLang="ja-JP" sz="1400" dirty="0" smtClean="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400" dirty="0" smtClean="0">
                          <a:latin typeface="Meiryo UI" panose="020B0604030504040204" pitchFamily="50" charset="-128"/>
                          <a:ea typeface="Meiryo UI" panose="020B0604030504040204" pitchFamily="50" charset="-128"/>
                        </a:rPr>
                        <a:t>　　</a:t>
                      </a:r>
                      <a:r>
                        <a:rPr kumimoji="1" lang="ja-JP" altLang="en-US" sz="1400" baseline="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データ化されているが、それ以外の健診・検診では</a:t>
                      </a:r>
                      <a:endParaRPr kumimoji="1" lang="en-US" altLang="ja-JP" sz="1400" dirty="0" smtClean="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400" dirty="0" smtClean="0">
                          <a:latin typeface="Meiryo UI" panose="020B0604030504040204" pitchFamily="50" charset="-128"/>
                          <a:ea typeface="Meiryo UI" panose="020B0604030504040204" pitchFamily="50" charset="-128"/>
                        </a:rPr>
                        <a:t>　　</a:t>
                      </a:r>
                      <a:r>
                        <a:rPr kumimoji="1" lang="ja-JP" altLang="en-US" sz="1400" baseline="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データ化されていないケースもあり、活用状況も自</a:t>
                      </a:r>
                      <a:endParaRPr kumimoji="1" lang="en-US" altLang="ja-JP" sz="1400" dirty="0" smtClean="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400" dirty="0" smtClean="0">
                          <a:latin typeface="Meiryo UI" panose="020B0604030504040204" pitchFamily="50" charset="-128"/>
                          <a:ea typeface="Meiryo UI" panose="020B0604030504040204" pitchFamily="50" charset="-128"/>
                        </a:rPr>
                        <a:t>　　　治体によってばらつきがある。</a:t>
                      </a:r>
                    </a:p>
                  </a:txBody>
                  <a:tcPr/>
                </a:tc>
                <a:tc>
                  <a:txBody>
                    <a:bodyPr/>
                    <a:lstStyle/>
                    <a:p>
                      <a:pPr marL="285750" indent="-285750">
                        <a:buFont typeface="Wingdings" panose="05000000000000000000" pitchFamily="2" charset="2"/>
                        <a:buChar char="Ø"/>
                      </a:pPr>
                      <a:r>
                        <a:rPr kumimoji="1" lang="ja-JP" altLang="en-US" sz="1400" dirty="0" smtClean="0">
                          <a:latin typeface="Meiryo UI" panose="020B0604030504040204" pitchFamily="50" charset="-128"/>
                          <a:ea typeface="Meiryo UI" panose="020B0604030504040204" pitchFamily="50" charset="-128"/>
                        </a:rPr>
                        <a:t>生涯にわたる健康づくりを進め、健康寿命の延伸をめざすことを目標に、データの利活用の方針の検討。</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0972101"/>
                  </a:ext>
                </a:extLst>
              </a:tr>
            </a:tbl>
          </a:graphicData>
        </a:graphic>
      </p:graphicFrame>
      <p:sp>
        <p:nvSpPr>
          <p:cNvPr id="9" name="下矢印 8"/>
          <p:cNvSpPr/>
          <p:nvPr/>
        </p:nvSpPr>
        <p:spPr>
          <a:xfrm rot="16200000">
            <a:off x="959671" y="6193660"/>
            <a:ext cx="493670" cy="652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532588" y="6319663"/>
            <a:ext cx="408637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今後さらに、分野ごとの調査・研究を進める</a:t>
            </a:r>
          </a:p>
        </p:txBody>
      </p:sp>
    </p:spTree>
    <p:extLst>
      <p:ext uri="{BB962C8B-B14F-4D97-AF65-F5344CB8AC3E}">
        <p14:creationId xmlns:p14="http://schemas.microsoft.com/office/powerpoint/2010/main" val="2434836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28</a:t>
            </a:fld>
            <a:endParaRPr kumimoji="1" lang="ja-JP" altLang="en-US" dirty="0"/>
          </a:p>
        </p:txBody>
      </p:sp>
      <p:sp>
        <p:nvSpPr>
          <p:cNvPr id="6" name="正方形/長方形 5"/>
          <p:cNvSpPr/>
          <p:nvPr/>
        </p:nvSpPr>
        <p:spPr>
          <a:xfrm>
            <a:off x="148227" y="1532586"/>
            <a:ext cx="8902700" cy="43532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772400" y="97041"/>
            <a:ext cx="1332411"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sp>
        <p:nvSpPr>
          <p:cNvPr id="8" name="正方形/長方形 7"/>
          <p:cNvSpPr/>
          <p:nvPr/>
        </p:nvSpPr>
        <p:spPr>
          <a:xfrm>
            <a:off x="148227" y="83214"/>
            <a:ext cx="6017994" cy="384721"/>
          </a:xfrm>
          <a:prstGeom prst="rect">
            <a:avLst/>
          </a:prstGeom>
        </p:spPr>
        <p:txBody>
          <a:bodyPr wrap="none">
            <a:spAutoFit/>
          </a:bodyPr>
          <a:lstStyle/>
          <a:p>
            <a:r>
              <a:rPr lang="ja-JP" altLang="en-US" sz="1900" b="1" dirty="0">
                <a:latin typeface="Meiryo UI" panose="020B0604030504040204" pitchFamily="50" charset="-128"/>
                <a:ea typeface="Meiryo UI" panose="020B0604030504040204" pitchFamily="50" charset="-128"/>
              </a:rPr>
              <a:t>＜つづき＞　市町村実態調査の結果（専門人材の不足）</a:t>
            </a:r>
          </a:p>
        </p:txBody>
      </p:sp>
      <p:cxnSp>
        <p:nvCxnSpPr>
          <p:cNvPr id="9" name="直線コネクタ 8"/>
          <p:cNvCxnSpPr/>
          <p:nvPr/>
        </p:nvCxnSpPr>
        <p:spPr>
          <a:xfrm flipV="1">
            <a:off x="161290" y="574764"/>
            <a:ext cx="8784000" cy="0"/>
          </a:xfrm>
          <a:prstGeom prst="line">
            <a:avLst/>
          </a:prstGeom>
        </p:spPr>
        <p:style>
          <a:lnRef idx="1">
            <a:schemeClr val="dk1"/>
          </a:lnRef>
          <a:fillRef idx="0">
            <a:schemeClr val="dk1"/>
          </a:fillRef>
          <a:effectRef idx="0">
            <a:schemeClr val="dk1"/>
          </a:effectRef>
          <a:fontRef idx="minor">
            <a:schemeClr val="tx1"/>
          </a:fontRef>
        </p:style>
      </p:cxnSp>
      <p:pic>
        <p:nvPicPr>
          <p:cNvPr id="2" name="図 1"/>
          <p:cNvPicPr>
            <a:picLocks noChangeAspect="1"/>
          </p:cNvPicPr>
          <p:nvPr/>
        </p:nvPicPr>
        <p:blipFill>
          <a:blip r:embed="rId3"/>
          <a:stretch>
            <a:fillRect/>
          </a:stretch>
        </p:blipFill>
        <p:spPr>
          <a:xfrm>
            <a:off x="167244" y="1767237"/>
            <a:ext cx="8892000" cy="3828584"/>
          </a:xfrm>
          <a:prstGeom prst="rect">
            <a:avLst/>
          </a:prstGeom>
        </p:spPr>
      </p:pic>
      <p:sp>
        <p:nvSpPr>
          <p:cNvPr id="11" name="テキスト ボックス 10">
            <a:extLst>
              <a:ext uri="{FF2B5EF4-FFF2-40B4-BE49-F238E27FC236}">
                <a16:creationId xmlns:a16="http://schemas.microsoft.com/office/drawing/2014/main" id="{6BF321AB-D8E2-4BE5-9B63-B398D60DEC4E}"/>
              </a:ext>
            </a:extLst>
          </p:cNvPr>
          <p:cNvSpPr txBox="1"/>
          <p:nvPr/>
        </p:nvSpPr>
        <p:spPr>
          <a:xfrm>
            <a:off x="1490183" y="1632239"/>
            <a:ext cx="618092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dirty="0">
                <a:latin typeface="Meiryo UI" panose="020B0604030504040204" pitchFamily="50" charset="-128"/>
                <a:ea typeface="Meiryo UI" panose="020B0604030504040204" pitchFamily="50" charset="-128"/>
              </a:rPr>
              <a:t>ICT</a:t>
            </a:r>
            <a:r>
              <a:rPr kumimoji="1" lang="ja-JP" altLang="en-US" sz="2400" b="1" dirty="0">
                <a:latin typeface="Meiryo UI" panose="020B0604030504040204" pitchFamily="50" charset="-128"/>
                <a:ea typeface="Meiryo UI" panose="020B0604030504040204" pitchFamily="50" charset="-128"/>
              </a:rPr>
              <a:t>を活用・検討する担い手</a:t>
            </a:r>
            <a:r>
              <a:rPr kumimoji="1" lang="ja-JP" altLang="en-US" sz="2400" b="1" dirty="0" smtClean="0">
                <a:latin typeface="Meiryo UI" panose="020B0604030504040204" pitchFamily="50" charset="-128"/>
                <a:ea typeface="Meiryo UI" panose="020B0604030504040204" pitchFamily="50" charset="-128"/>
              </a:rPr>
              <a:t>の不足</a:t>
            </a:r>
            <a:endPar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BD7C4614-E1EA-46BF-A674-1B49CAA7812A}"/>
              </a:ext>
            </a:extLst>
          </p:cNvPr>
          <p:cNvCxnSpPr/>
          <p:nvPr/>
        </p:nvCxnSpPr>
        <p:spPr>
          <a:xfrm>
            <a:off x="324860" y="2093904"/>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48227" y="5982033"/>
            <a:ext cx="2866490"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第２回大阪スマートシティ戦略</a:t>
            </a:r>
            <a:r>
              <a:rPr lang="ja-JP" altLang="en-US" sz="1200" dirty="0" smtClean="0">
                <a:latin typeface="Meiryo UI" panose="020B0604030504040204" pitchFamily="50" charset="-128"/>
                <a:ea typeface="Meiryo UI" panose="020B0604030504040204" pitchFamily="50" charset="-128"/>
              </a:rPr>
              <a:t>会議　資料</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2860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522347"/>
            <a:ext cx="2057400" cy="365125"/>
          </a:xfrm>
        </p:spPr>
        <p:txBody>
          <a:bodyPr/>
          <a:lstStyle/>
          <a:p>
            <a:fld id="{1E9492F5-9F32-4FF7-8F08-B59CF8F2A2B6}" type="slidenum">
              <a:rPr kumimoji="1" lang="ja-JP" altLang="en-US" smtClean="0"/>
              <a:t>29</a:t>
            </a:fld>
            <a:endParaRPr kumimoji="1" lang="ja-JP" altLang="en-US" dirty="0"/>
          </a:p>
        </p:txBody>
      </p:sp>
      <p:sp>
        <p:nvSpPr>
          <p:cNvPr id="6" name="正方形/長方形 5"/>
          <p:cNvSpPr/>
          <p:nvPr/>
        </p:nvSpPr>
        <p:spPr>
          <a:xfrm>
            <a:off x="219138" y="231139"/>
            <a:ext cx="7462299" cy="384721"/>
          </a:xfrm>
          <a:prstGeom prst="rect">
            <a:avLst/>
          </a:prstGeom>
        </p:spPr>
        <p:txBody>
          <a:bodyPr wrap="none">
            <a:spAutoFit/>
          </a:bodyPr>
          <a:lstStyle/>
          <a:p>
            <a:r>
              <a:rPr lang="ja-JP" altLang="en-US" sz="1900" b="1" dirty="0">
                <a:latin typeface="Meiryo UI" panose="020B0604030504040204" pitchFamily="50" charset="-128"/>
                <a:ea typeface="Meiryo UI" panose="020B0604030504040204" pitchFamily="50" charset="-128"/>
              </a:rPr>
              <a:t>■</a:t>
            </a:r>
            <a:r>
              <a:rPr lang="ja-JP" altLang="en-US" sz="1900" b="1" dirty="0" smtClean="0">
                <a:latin typeface="Meiryo UI" panose="020B0604030504040204" pitchFamily="50" charset="-128"/>
                <a:ea typeface="Meiryo UI" panose="020B0604030504040204" pitchFamily="50" charset="-128"/>
              </a:rPr>
              <a:t>国と</a:t>
            </a:r>
            <a:r>
              <a:rPr lang="ja-JP" altLang="en-US" sz="1900" b="1" dirty="0">
                <a:latin typeface="Meiryo UI" panose="020B0604030504040204" pitchFamily="50" charset="-128"/>
                <a:ea typeface="Meiryo UI" panose="020B0604030504040204" pitchFamily="50" charset="-128"/>
              </a:rPr>
              <a:t>の意見交換により、先進事例の情報</a:t>
            </a:r>
            <a:r>
              <a:rPr lang="ja-JP" altLang="en-US" sz="1900" b="1" dirty="0" smtClean="0">
                <a:latin typeface="Meiryo UI" panose="020B0604030504040204" pitchFamily="50" charset="-128"/>
                <a:ea typeface="Meiryo UI" panose="020B0604030504040204" pitchFamily="50" charset="-128"/>
              </a:rPr>
              <a:t>収集や国プロジェクトの把握</a:t>
            </a:r>
            <a:endParaRPr lang="en-US" altLang="ja-JP" sz="1900" b="1" dirty="0" smtClean="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161290" y="613953"/>
            <a:ext cx="8676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514906562"/>
              </p:ext>
            </p:extLst>
          </p:nvPr>
        </p:nvGraphicFramePr>
        <p:xfrm>
          <a:off x="161290" y="3631333"/>
          <a:ext cx="8837290" cy="2855413"/>
        </p:xfrm>
        <a:graphic>
          <a:graphicData uri="http://schemas.openxmlformats.org/drawingml/2006/table">
            <a:tbl>
              <a:tblPr firstRow="1" bandRow="1">
                <a:tableStyleId>{5940675A-B579-460E-94D1-54222C63F5DA}</a:tableStyleId>
              </a:tblPr>
              <a:tblGrid>
                <a:gridCol w="2099903">
                  <a:extLst>
                    <a:ext uri="{9D8B030D-6E8A-4147-A177-3AD203B41FA5}">
                      <a16:colId xmlns:a16="http://schemas.microsoft.com/office/drawing/2014/main" val="2296633323"/>
                    </a:ext>
                  </a:extLst>
                </a:gridCol>
                <a:gridCol w="3840647">
                  <a:extLst>
                    <a:ext uri="{9D8B030D-6E8A-4147-A177-3AD203B41FA5}">
                      <a16:colId xmlns:a16="http://schemas.microsoft.com/office/drawing/2014/main" val="507967473"/>
                    </a:ext>
                  </a:extLst>
                </a:gridCol>
                <a:gridCol w="990051">
                  <a:extLst>
                    <a:ext uri="{9D8B030D-6E8A-4147-A177-3AD203B41FA5}">
                      <a16:colId xmlns:a16="http://schemas.microsoft.com/office/drawing/2014/main" val="3028291880"/>
                    </a:ext>
                  </a:extLst>
                </a:gridCol>
                <a:gridCol w="1906689">
                  <a:extLst>
                    <a:ext uri="{9D8B030D-6E8A-4147-A177-3AD203B41FA5}">
                      <a16:colId xmlns:a16="http://schemas.microsoft.com/office/drawing/2014/main" val="4010239502"/>
                    </a:ext>
                  </a:extLst>
                </a:gridCol>
              </a:tblGrid>
              <a:tr h="282454">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報告書</a:t>
                      </a:r>
                    </a:p>
                  </a:txBody>
                  <a:tcPr>
                    <a:solidFill>
                      <a:schemeClr val="accent1">
                        <a:lumMod val="20000"/>
                        <a:lumOff val="80000"/>
                      </a:schemeClr>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目的等（スマートシティ関連）</a:t>
                      </a:r>
                    </a:p>
                  </a:txBody>
                  <a:tcPr>
                    <a:solidFill>
                      <a:schemeClr val="accent1">
                        <a:lumMod val="20000"/>
                        <a:lumOff val="80000"/>
                      </a:schemeClr>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担当省庁</a:t>
                      </a:r>
                    </a:p>
                  </a:txBody>
                  <a:tcPr>
                    <a:lnR w="9525" cap="flat" cmpd="sng" algn="ctr">
                      <a:solidFill>
                        <a:schemeClr val="tx1"/>
                      </a:solidFill>
                      <a:prstDash val="sysDot"/>
                      <a:round/>
                      <a:headEnd type="none" w="med" len="med"/>
                      <a:tailEnd type="none" w="med" len="med"/>
                    </a:lnR>
                    <a:solidFill>
                      <a:schemeClr val="accent1">
                        <a:lumMod val="20000"/>
                        <a:lumOff val="80000"/>
                      </a:schemeClr>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会議名等</a:t>
                      </a:r>
                    </a:p>
                  </a:txBody>
                  <a:tcPr>
                    <a:lnL w="9525" cap="flat" cmpd="sng" algn="ctr">
                      <a:solidFill>
                        <a:schemeClr val="tx1"/>
                      </a:solidFill>
                      <a:prstDash val="sysDot"/>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2348684428"/>
                  </a:ext>
                </a:extLst>
              </a:tr>
              <a:tr h="677891">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「スマートシティの実現に向けて」（中間とりまとめ）</a:t>
                      </a:r>
                    </a:p>
                  </a:txBody>
                  <a:tcPr anchor="ctr"/>
                </a:tc>
                <a:tc>
                  <a:txBody>
                    <a:bodyP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まちづくりという</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総合行政</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を担う立場から、スマートシティの全体像を描き、目指すべき将来像、今後の取組みの方向性を示す</a:t>
                      </a: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国土交通省</a:t>
                      </a:r>
                    </a:p>
                  </a:txBody>
                  <a:tcPr anchor="ctr">
                    <a:lnR w="9525" cap="flat" cmpd="sng" algn="ctr">
                      <a:solidFill>
                        <a:schemeClr val="tx1"/>
                      </a:solidFill>
                      <a:prstDash val="sysDot"/>
                      <a:round/>
                      <a:headEnd type="none" w="med" len="med"/>
                      <a:tailEnd type="none" w="med" len="med"/>
                    </a:lnR>
                  </a:tcPr>
                </a:tc>
                <a:tc>
                  <a:txBody>
                    <a:bodyPr/>
                    <a:lstStyle/>
                    <a:p>
                      <a:pPr algn="ctr"/>
                      <a:r>
                        <a:rPr kumimoji="1" lang="ja-JP" altLang="en-US" sz="1200" dirty="0" err="1">
                          <a:solidFill>
                            <a:schemeClr val="tx1"/>
                          </a:solidFill>
                          <a:latin typeface="Meiryo UI" panose="020B0604030504040204" pitchFamily="50" charset="-128"/>
                          <a:ea typeface="Meiryo UI"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456176669"/>
                  </a:ext>
                </a:extLst>
              </a:tr>
              <a:tr h="677891">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err="1">
                          <a:solidFill>
                            <a:schemeClr val="tx1"/>
                          </a:solidFill>
                          <a:latin typeface="Meiryo UI" panose="020B0604030504040204" pitchFamily="50" charset="-128"/>
                          <a:ea typeface="Meiryo UI" panose="020B0604030504040204" pitchFamily="50" charset="-128"/>
                        </a:rPr>
                        <a:t>IoT</a:t>
                      </a:r>
                      <a:r>
                        <a:rPr kumimoji="1" lang="ja-JP" altLang="en-US" sz="1200" dirty="0">
                          <a:solidFill>
                            <a:schemeClr val="tx1"/>
                          </a:solidFill>
                          <a:latin typeface="Meiryo UI" panose="020B0604030504040204" pitchFamily="50" charset="-128"/>
                          <a:ea typeface="Meiryo UI" panose="020B0604030504040204" pitchFamily="50" charset="-128"/>
                        </a:rPr>
                        <a:t>や</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が可能とする新しいモビリティサービスに関する研究会」中間整理</a:t>
                      </a:r>
                    </a:p>
                  </a:txBody>
                  <a:tcPr anchor="ctr"/>
                </a:tc>
                <a:tc>
                  <a:txBody>
                    <a:bodyP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新しいモビリティサービスを活性化させるため、デジタル投資促進とデータ連携・利活用拡大のための基盤整備など</a:t>
                      </a:r>
                      <a:r>
                        <a:rPr kumimoji="1" lang="ja-JP" altLang="en-US" sz="1200" baseline="0" dirty="0">
                          <a:solidFill>
                            <a:schemeClr val="tx1"/>
                          </a:solidFill>
                          <a:latin typeface="Meiryo UI" panose="020B0604030504040204" pitchFamily="50" charset="-128"/>
                          <a:ea typeface="Meiryo UI" panose="020B0604030504040204" pitchFamily="50" charset="-128"/>
                        </a:rPr>
                        <a:t>を目指す</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経済産業省</a:t>
                      </a:r>
                    </a:p>
                  </a:txBody>
                  <a:tcPr anchor="ctr">
                    <a:lnR w="9525" cap="flat" cmpd="sng" algn="ctr">
                      <a:solidFill>
                        <a:schemeClr val="tx1"/>
                      </a:solidFill>
                      <a:prstDash val="sysDot"/>
                      <a:round/>
                      <a:headEnd type="none" w="med" len="med"/>
                      <a:tailEnd type="none" w="med" len="med"/>
                    </a:lnR>
                  </a:tcPr>
                </a:tc>
                <a:tc>
                  <a:txBody>
                    <a:bodyPr/>
                    <a:lstStyle/>
                    <a:p>
                      <a:r>
                        <a:rPr kumimoji="1" lang="en-US" altLang="ja-JP" sz="1200" dirty="0" err="1">
                          <a:solidFill>
                            <a:schemeClr val="tx1"/>
                          </a:solidFill>
                          <a:latin typeface="Meiryo UI" panose="020B0604030504040204" pitchFamily="50" charset="-128"/>
                          <a:ea typeface="Meiryo UI" panose="020B0604030504040204" pitchFamily="50" charset="-128"/>
                        </a:rPr>
                        <a:t>IoT</a:t>
                      </a:r>
                      <a:r>
                        <a:rPr kumimoji="1" lang="ja-JP" altLang="en-US" sz="1200" dirty="0">
                          <a:solidFill>
                            <a:schemeClr val="tx1"/>
                          </a:solidFill>
                          <a:latin typeface="Meiryo UI" panose="020B0604030504040204" pitchFamily="50" charset="-128"/>
                          <a:ea typeface="Meiryo UI" panose="020B0604030504040204" pitchFamily="50" charset="-128"/>
                        </a:rPr>
                        <a:t>や</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が可能とする新しいモビリティサービスに関する研究会</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65556947"/>
                  </a:ext>
                </a:extLst>
              </a:tr>
              <a:tr h="539286">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スマートシティ検討</a:t>
                      </a:r>
                      <a:r>
                        <a:rPr kumimoji="1" lang="en-US" altLang="ja-JP" sz="1200" dirty="0">
                          <a:solidFill>
                            <a:schemeClr val="tx1"/>
                          </a:solidFill>
                          <a:latin typeface="Meiryo UI" panose="020B0604030504040204" pitchFamily="50" charset="-128"/>
                          <a:ea typeface="Meiryo UI" panose="020B0604030504040204" pitchFamily="50" charset="-128"/>
                        </a:rPr>
                        <a:t>WG</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Meiryo UI" panose="020B0604030504040204" pitchFamily="50" charset="-128"/>
                          <a:ea typeface="Meiryo UI" panose="020B0604030504040204" pitchFamily="50" charset="-128"/>
                        </a:rPr>
                        <a:t>データを利活用したスマートシティに要求される事項等について、より専門的な観点から検討を行う</a:t>
                      </a: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総務省</a:t>
                      </a: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ＩＣＴ街づくり推進会議</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988831475"/>
                  </a:ext>
                </a:extLst>
              </a:tr>
              <a:tr h="677891">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「スーパーシティ」構想の実現に向けて（最終報告）</a:t>
                      </a:r>
                    </a:p>
                  </a:txBody>
                  <a:tcPr anchor="ctr"/>
                </a:tc>
                <a:tc>
                  <a:txBody>
                    <a:bodyPr/>
                    <a:lstStyle/>
                    <a:p>
                      <a:pPr marL="285750" indent="-2857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第四次産業革命を先行的に体現する最先端都市となる「スーパーシティ」の構想を実現する</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内閣府</a:t>
                      </a: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「スーパーシティ」構想の実現に向けた有識者懇談会</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52547369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712260810"/>
              </p:ext>
            </p:extLst>
          </p:nvPr>
        </p:nvGraphicFramePr>
        <p:xfrm>
          <a:off x="161290" y="824703"/>
          <a:ext cx="8837290" cy="2595880"/>
        </p:xfrm>
        <a:graphic>
          <a:graphicData uri="http://schemas.openxmlformats.org/drawingml/2006/table">
            <a:tbl>
              <a:tblPr firstRow="1" bandRow="1">
                <a:tableStyleId>{5940675A-B579-460E-94D1-54222C63F5DA}</a:tableStyleId>
              </a:tblPr>
              <a:tblGrid>
                <a:gridCol w="1852853">
                  <a:extLst>
                    <a:ext uri="{9D8B030D-6E8A-4147-A177-3AD203B41FA5}">
                      <a16:colId xmlns:a16="http://schemas.microsoft.com/office/drawing/2014/main" val="1479078417"/>
                    </a:ext>
                  </a:extLst>
                </a:gridCol>
                <a:gridCol w="1264699">
                  <a:extLst>
                    <a:ext uri="{9D8B030D-6E8A-4147-A177-3AD203B41FA5}">
                      <a16:colId xmlns:a16="http://schemas.microsoft.com/office/drawing/2014/main" val="2778321246"/>
                    </a:ext>
                  </a:extLst>
                </a:gridCol>
                <a:gridCol w="5719738">
                  <a:extLst>
                    <a:ext uri="{9D8B030D-6E8A-4147-A177-3AD203B41FA5}">
                      <a16:colId xmlns:a16="http://schemas.microsoft.com/office/drawing/2014/main" val="1561515573"/>
                    </a:ext>
                  </a:extLst>
                </a:gridCol>
              </a:tblGrid>
              <a:tr h="370840">
                <a:tc>
                  <a:txBody>
                    <a:bodyPr/>
                    <a:lstStyle/>
                    <a:p>
                      <a:pPr algn="ctr"/>
                      <a:r>
                        <a:rPr kumimoji="1" lang="ja-JP" altLang="en-US" sz="1400" b="1" dirty="0" smtClean="0">
                          <a:latin typeface="Meiryo UI" panose="020B0604030504040204" pitchFamily="50" charset="-128"/>
                          <a:ea typeface="Meiryo UI" panose="020B0604030504040204" pitchFamily="50" charset="-128"/>
                        </a:rPr>
                        <a:t>機関</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調査日</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調査内容</a:t>
                      </a:r>
                    </a:p>
                  </a:txBody>
                  <a:tcPr>
                    <a:solidFill>
                      <a:schemeClr val="accent1">
                        <a:lumMod val="20000"/>
                        <a:lumOff val="80000"/>
                      </a:schemeClr>
                    </a:solidFill>
                  </a:tcPr>
                </a:tc>
                <a:extLst>
                  <a:ext uri="{0D108BD9-81ED-4DB2-BD59-A6C34878D82A}">
                    <a16:rowId xmlns:a16="http://schemas.microsoft.com/office/drawing/2014/main" val="42260322"/>
                  </a:ext>
                </a:extLst>
              </a:tr>
              <a:tr h="370840">
                <a:tc rowSpan="3">
                  <a:txBody>
                    <a:bodyPr/>
                    <a:lstStyle/>
                    <a:p>
                      <a:r>
                        <a:rPr kumimoji="1" lang="ja-JP" altLang="en-US" sz="1400" dirty="0">
                          <a:latin typeface="Meiryo UI" panose="020B0604030504040204" pitchFamily="50" charset="-128"/>
                          <a:ea typeface="Meiryo UI" panose="020B0604030504040204" pitchFamily="50" charset="-128"/>
                        </a:rPr>
                        <a:t>国土交通省</a:t>
                      </a: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2019.4.25</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スマートモビリティチャレンジなどの取り組みについて情報収集</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434238"/>
                  </a:ext>
                </a:extLst>
              </a:tr>
              <a:tr h="37084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2019.8.6</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地域公共交通の観点からの</a:t>
                      </a:r>
                      <a:r>
                        <a:rPr kumimoji="1" lang="en-US" altLang="ja-JP" sz="1400" dirty="0" err="1">
                          <a:latin typeface="Meiryo UI" panose="020B0604030504040204" pitchFamily="50" charset="-128"/>
                          <a:ea typeface="Meiryo UI" panose="020B0604030504040204" pitchFamily="50" charset="-128"/>
                        </a:rPr>
                        <a:t>MaaS</a:t>
                      </a:r>
                      <a:r>
                        <a:rPr kumimoji="1" lang="ja-JP" altLang="en-US" sz="1400" dirty="0">
                          <a:latin typeface="Meiryo UI" panose="020B0604030504040204" pitchFamily="50" charset="-128"/>
                          <a:ea typeface="Meiryo UI" panose="020B0604030504040204" pitchFamily="50" charset="-128"/>
                        </a:rPr>
                        <a:t>などについて情報収集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873692"/>
                  </a:ext>
                </a:extLst>
              </a:tr>
              <a:tr h="37084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2019.12.4</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データを活用したまちづくりについて情報収集</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893075"/>
                  </a:ext>
                </a:extLst>
              </a:tr>
              <a:tr h="370840">
                <a:tc rowSpan="2">
                  <a:txBody>
                    <a:bodyPr/>
                    <a:lstStyle/>
                    <a:p>
                      <a:r>
                        <a:rPr kumimoji="1" lang="ja-JP" altLang="en-US" sz="1400" dirty="0">
                          <a:latin typeface="Meiryo UI" panose="020B0604030504040204" pitchFamily="50" charset="-128"/>
                          <a:ea typeface="Meiryo UI" panose="020B0604030504040204" pitchFamily="50" charset="-128"/>
                        </a:rPr>
                        <a:t>経済産業省</a:t>
                      </a:r>
                    </a:p>
                  </a:txBody>
                  <a:tcPr>
                    <a:lnR w="12700" cap="flat" cmpd="sng" algn="ctr">
                      <a:solidFill>
                        <a:schemeClr val="tx1"/>
                      </a:solidFill>
                      <a:prstDash val="solid"/>
                      <a:round/>
                      <a:headEnd type="none" w="med" len="med"/>
                      <a:tailEnd type="none" w="med" len="med"/>
                    </a:lnR>
                  </a:tcPr>
                </a:tc>
                <a:tc>
                  <a:txBody>
                    <a:bodyPr/>
                    <a:lstStyle/>
                    <a:p>
                      <a:pPr algn="r"/>
                      <a:r>
                        <a:rPr kumimoji="1" lang="en-US" altLang="ja-JP" sz="1400" dirty="0">
                          <a:latin typeface="Meiryo UI" panose="020B0604030504040204" pitchFamily="50" charset="-128"/>
                          <a:ea typeface="Meiryo UI" panose="020B0604030504040204" pitchFamily="50" charset="-128"/>
                        </a:rPr>
                        <a:t>2019.4.25</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スマートモビリティチャレンジなどの取り組みについて情報収集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556463"/>
                  </a:ext>
                </a:extLst>
              </a:tr>
              <a:tr h="37084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a:latin typeface="Meiryo UI" panose="020B0604030504040204" pitchFamily="50" charset="-128"/>
                          <a:ea typeface="Meiryo UI" panose="020B0604030504040204" pitchFamily="50" charset="-128"/>
                        </a:rPr>
                        <a:t>2019.8.6</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err="1">
                          <a:latin typeface="Meiryo UI" panose="020B0604030504040204" pitchFamily="50" charset="-128"/>
                          <a:ea typeface="Meiryo UI" panose="020B0604030504040204" pitchFamily="50" charset="-128"/>
                        </a:rPr>
                        <a:t>MaaS</a:t>
                      </a:r>
                      <a:r>
                        <a:rPr kumimoji="1" lang="ja-JP" altLang="en-US" sz="1400" dirty="0">
                          <a:latin typeface="Meiryo UI" panose="020B0604030504040204" pitchFamily="50" charset="-128"/>
                          <a:ea typeface="Meiryo UI" panose="020B0604030504040204" pitchFamily="50" charset="-128"/>
                        </a:rPr>
                        <a:t>研究やマルチモーダルに関する取り組みなどについて情報収集</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093283"/>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国立循環器病センター</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2019.11.13</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rPr>
                        <a:t>データヘルスの取組みについて情報収集</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00041682"/>
                  </a:ext>
                </a:extLst>
              </a:tr>
            </a:tbl>
          </a:graphicData>
        </a:graphic>
      </p:graphicFrame>
      <p:sp>
        <p:nvSpPr>
          <p:cNvPr id="9" name="角丸四角形 8"/>
          <p:cNvSpPr/>
          <p:nvPr/>
        </p:nvSpPr>
        <p:spPr>
          <a:xfrm>
            <a:off x="7733210"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spTree>
    <p:extLst>
      <p:ext uri="{BB962C8B-B14F-4D97-AF65-F5344CB8AC3E}">
        <p14:creationId xmlns:p14="http://schemas.microsoft.com/office/powerpoint/2010/main" val="2155525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84025" y="6352727"/>
            <a:ext cx="2057400" cy="365125"/>
          </a:xfrm>
        </p:spPr>
        <p:txBody>
          <a:bodyPr/>
          <a:lstStyle/>
          <a:p>
            <a:fld id="{905F4B7C-9A42-4727-B38E-711510C3B07A}" type="slidenum">
              <a:rPr kumimoji="1" lang="ja-JP" altLang="en-US" smtClean="0"/>
              <a:t>3</a:t>
            </a:fld>
            <a:endParaRPr kumimoji="1" lang="ja-JP" altLang="en-US"/>
          </a:p>
        </p:txBody>
      </p:sp>
      <p:sp>
        <p:nvSpPr>
          <p:cNvPr id="3" name="正方形/長方形 2"/>
          <p:cNvSpPr/>
          <p:nvPr/>
        </p:nvSpPr>
        <p:spPr>
          <a:xfrm>
            <a:off x="938321" y="68476"/>
            <a:ext cx="7621116" cy="461665"/>
          </a:xfrm>
          <a:prstGeom prst="rect">
            <a:avLst/>
          </a:prstGeom>
        </p:spPr>
        <p:txBody>
          <a:bodyPr wrap="square">
            <a:spAutoFit/>
          </a:bodyPr>
          <a:lstStyle/>
          <a:p>
            <a:pPr algn="ctr"/>
            <a:r>
              <a:rPr lang="ja-JP" altLang="en-US" sz="2400" b="1" dirty="0" smtClean="0">
                <a:latin typeface="Meiryo UI" panose="020B0604030504040204" pitchFamily="50" charset="-128"/>
                <a:ea typeface="Meiryo UI" panose="020B0604030504040204" pitchFamily="50" charset="-128"/>
              </a:rPr>
              <a:t>分野別の進捗チェックリストと今後想定されるテーマ</a:t>
            </a:r>
            <a:endParaRPr lang="ja-JP" altLang="en-US" sz="24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nvPr>
        </p:nvGraphicFramePr>
        <p:xfrm>
          <a:off x="468058" y="719695"/>
          <a:ext cx="8173818" cy="5395064"/>
        </p:xfrm>
        <a:graphic>
          <a:graphicData uri="http://schemas.openxmlformats.org/drawingml/2006/table">
            <a:tbl>
              <a:tblPr firstRow="1" bandRow="1">
                <a:tableStyleId>{5940675A-B579-460E-94D1-54222C63F5DA}</a:tableStyleId>
              </a:tblPr>
              <a:tblGrid>
                <a:gridCol w="1613218">
                  <a:extLst>
                    <a:ext uri="{9D8B030D-6E8A-4147-A177-3AD203B41FA5}">
                      <a16:colId xmlns:a16="http://schemas.microsoft.com/office/drawing/2014/main" val="4252433102"/>
                    </a:ext>
                  </a:extLst>
                </a:gridCol>
                <a:gridCol w="1835468">
                  <a:extLst>
                    <a:ext uri="{9D8B030D-6E8A-4147-A177-3AD203B41FA5}">
                      <a16:colId xmlns:a16="http://schemas.microsoft.com/office/drawing/2014/main" val="658969818"/>
                    </a:ext>
                  </a:extLst>
                </a:gridCol>
                <a:gridCol w="1181283">
                  <a:extLst>
                    <a:ext uri="{9D8B030D-6E8A-4147-A177-3AD203B41FA5}">
                      <a16:colId xmlns:a16="http://schemas.microsoft.com/office/drawing/2014/main" val="3564893672"/>
                    </a:ext>
                  </a:extLst>
                </a:gridCol>
                <a:gridCol w="1181283">
                  <a:extLst>
                    <a:ext uri="{9D8B030D-6E8A-4147-A177-3AD203B41FA5}">
                      <a16:colId xmlns:a16="http://schemas.microsoft.com/office/drawing/2014/main" val="1440016330"/>
                    </a:ext>
                  </a:extLst>
                </a:gridCol>
                <a:gridCol w="1181283">
                  <a:extLst>
                    <a:ext uri="{9D8B030D-6E8A-4147-A177-3AD203B41FA5}">
                      <a16:colId xmlns:a16="http://schemas.microsoft.com/office/drawing/2014/main" val="3549290798"/>
                    </a:ext>
                  </a:extLst>
                </a:gridCol>
                <a:gridCol w="1181283">
                  <a:extLst>
                    <a:ext uri="{9D8B030D-6E8A-4147-A177-3AD203B41FA5}">
                      <a16:colId xmlns:a16="http://schemas.microsoft.com/office/drawing/2014/main" val="1768503136"/>
                    </a:ext>
                  </a:extLst>
                </a:gridCol>
              </a:tblGrid>
              <a:tr h="304904">
                <a:tc rowSpan="2" gridSpan="2">
                  <a:txBody>
                    <a:bodyPr/>
                    <a:lstStyle/>
                    <a:p>
                      <a:r>
                        <a:rPr kumimoji="1" lang="ja-JP" altLang="en-US" sz="1400" dirty="0" smtClean="0">
                          <a:latin typeface="Meiryo UI" panose="020B0604030504040204" pitchFamily="50" charset="-128"/>
                          <a:ea typeface="Meiryo UI" panose="020B0604030504040204" pitchFamily="50" charset="-128"/>
                        </a:rPr>
                        <a:t>項目</a:t>
                      </a:r>
                      <a:endParaRPr kumimoji="1" lang="ja-JP" altLang="en-US" sz="1400" dirty="0">
                        <a:latin typeface="Meiryo UI" panose="020B0604030504040204" pitchFamily="50" charset="-128"/>
                        <a:ea typeface="Meiryo UI" panose="020B0604030504040204" pitchFamily="50" charset="-128"/>
                      </a:endParaRPr>
                    </a:p>
                  </a:txBody>
                  <a:tcPr anchor="ctr" anchorCtr="1"/>
                </a:tc>
                <a:tc rowSpan="2" hMerge="1">
                  <a:txBody>
                    <a:bodyPr/>
                    <a:lstStyle/>
                    <a:p>
                      <a:endParaRPr kumimoji="1" lang="ja-JP" altLang="en-US"/>
                    </a:p>
                  </a:txBody>
                  <a:tcPr/>
                </a:tc>
                <a:tc gridSpan="4">
                  <a:txBody>
                    <a:bodyPr/>
                    <a:lstStyle/>
                    <a:p>
                      <a:pPr algn="ctr"/>
                      <a:r>
                        <a:rPr kumimoji="1" lang="ja-JP" altLang="en-US" sz="1400" dirty="0" smtClean="0">
                          <a:latin typeface="Meiryo UI" panose="020B0604030504040204" pitchFamily="50" charset="-128"/>
                          <a:ea typeface="Meiryo UI" panose="020B0604030504040204" pitchFamily="50" charset="-128"/>
                        </a:rPr>
                        <a:t>進捗度</a:t>
                      </a:r>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25216910"/>
                  </a:ext>
                </a:extLst>
              </a:tr>
              <a:tr h="304904">
                <a:tc gridSpan="2"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nchorCtr="1"/>
                </a:tc>
                <a:tc hMerge="1"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400" dirty="0" smtClean="0">
                          <a:latin typeface="Meiryo UI" panose="020B0604030504040204" pitchFamily="50" charset="-128"/>
                          <a:ea typeface="Meiryo UI" panose="020B0604030504040204" pitchFamily="50" charset="-128"/>
                        </a:rPr>
                        <a:t>①調査着手</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②市町村</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実態把握</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③先行事例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の調査</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④大阪の</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戦略策定</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9863211"/>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１．モビリティ</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r>
                        <a:rPr kumimoji="1" lang="en-US" altLang="ja-JP" sz="1200" dirty="0" smtClean="0">
                          <a:latin typeface="Meiryo UI" panose="020B0604030504040204" pitchFamily="50" charset="-128"/>
                          <a:ea typeface="Meiryo UI" panose="020B0604030504040204" pitchFamily="50" charset="-128"/>
                        </a:rPr>
                        <a:t>AI</a:t>
                      </a:r>
                      <a:r>
                        <a:rPr kumimoji="1" lang="ja-JP" altLang="en-US" sz="1200" dirty="0" smtClean="0">
                          <a:latin typeface="Meiryo UI" panose="020B0604030504040204" pitchFamily="50" charset="-128"/>
                          <a:ea typeface="Meiryo UI" panose="020B0604030504040204" pitchFamily="50" charset="-128"/>
                        </a:rPr>
                        <a:t>オンデマンド・自動運転</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extLst>
                  <a:ext uri="{0D108BD9-81ED-4DB2-BD59-A6C34878D82A}">
                    <a16:rowId xmlns:a16="http://schemas.microsoft.com/office/drawing/2014/main" val="1833132728"/>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２．非公道実験</a:t>
                      </a:r>
                      <a:endParaRPr kumimoji="1" lang="en-US" altLang="ja-JP" sz="1400" dirty="0" smtClean="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産業現場の自動運転</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extLst>
                  <a:ext uri="{0D108BD9-81ED-4DB2-BD59-A6C34878D82A}">
                    <a16:rowId xmlns:a16="http://schemas.microsoft.com/office/drawing/2014/main" val="112849520"/>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３．データヘルス</a:t>
                      </a:r>
                      <a:endParaRPr kumimoji="1" lang="en-US" altLang="ja-JP" sz="1400" dirty="0" smtClean="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extLst>
                  <a:ext uri="{0D108BD9-81ED-4DB2-BD59-A6C34878D82A}">
                    <a16:rowId xmlns:a16="http://schemas.microsoft.com/office/drawing/2014/main" val="1790835473"/>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４．市町村</a:t>
                      </a:r>
                      <a:r>
                        <a:rPr kumimoji="1" lang="en-US" altLang="ja-JP" sz="1400" dirty="0" smtClean="0">
                          <a:latin typeface="Meiryo UI" panose="020B0604030504040204" pitchFamily="50" charset="-128"/>
                          <a:ea typeface="Meiryo UI" panose="020B0604030504040204" pitchFamily="50" charset="-128"/>
                        </a:rPr>
                        <a:t>ICT</a:t>
                      </a:r>
                      <a:r>
                        <a:rPr kumimoji="1" lang="ja-JP" altLang="en-US" sz="1400" dirty="0" smtClean="0">
                          <a:latin typeface="Meiryo UI" panose="020B0604030504040204" pitchFamily="50" charset="-128"/>
                          <a:ea typeface="Meiryo UI" panose="020B0604030504040204" pitchFamily="50" charset="-128"/>
                        </a:rPr>
                        <a:t>化</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電子申請、チャットボット等</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74598202"/>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５．オープンデータ</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13372879"/>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６．楽しいまちづくり</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データテイメント等</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49792879"/>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７．キャッシュレス</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65361688"/>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８．防災</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58356958"/>
                  </a:ext>
                </a:extLst>
              </a:tr>
              <a:tr h="215226">
                <a:tc>
                  <a:txBody>
                    <a:bodyPr/>
                    <a:lstStyle/>
                    <a:p>
                      <a:r>
                        <a:rPr kumimoji="1" lang="ja-JP" altLang="en-US" sz="1400" dirty="0" smtClean="0">
                          <a:latin typeface="Meiryo UI" panose="020B0604030504040204" pitchFamily="50" charset="-128"/>
                          <a:ea typeface="Meiryo UI" panose="020B0604030504040204" pitchFamily="50" charset="-128"/>
                        </a:rPr>
                        <a:t>９．教育</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〇</a:t>
                      </a:r>
                      <a:endParaRPr kumimoji="1" lang="ja-JP" altLang="en-US" sz="140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61425441"/>
                  </a:ext>
                </a:extLst>
              </a:tr>
              <a:tr h="215226">
                <a:tc>
                  <a:txBody>
                    <a:bodyPr/>
                    <a:lstStyle/>
                    <a:p>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保育・子育て</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11800239"/>
                  </a:ext>
                </a:extLst>
              </a:tr>
              <a:tr h="215226">
                <a:tc>
                  <a:txBody>
                    <a:bodyPr/>
                    <a:lstStyle/>
                    <a:p>
                      <a:r>
                        <a:rPr kumimoji="1" lang="en-US" altLang="ja-JP" sz="1400" dirty="0" smtClean="0">
                          <a:latin typeface="Meiryo UI" panose="020B0604030504040204" pitchFamily="50" charset="-128"/>
                          <a:ea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rPr>
                        <a:t>インフラ</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smtClean="0">
                          <a:latin typeface="Meiryo UI" panose="020B0604030504040204" pitchFamily="50" charset="-128"/>
                          <a:ea typeface="Meiryo UI" panose="020B0604030504040204" pitchFamily="50" charset="-128"/>
                        </a:rPr>
                        <a:t>上下水道・廃棄物</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3160222"/>
                  </a:ext>
                </a:extLst>
              </a:tr>
              <a:tr h="215226">
                <a:tc>
                  <a:txBody>
                    <a:bodyPr/>
                    <a:lstStyle/>
                    <a:p>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ドローン</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88931564"/>
                  </a:ext>
                </a:extLst>
              </a:tr>
              <a:tr h="215226">
                <a:tc>
                  <a:txBody>
                    <a:bodyPr/>
                    <a:lstStyle/>
                    <a:p>
                      <a:r>
                        <a:rPr kumimoji="1" lang="en-US" altLang="ja-JP" sz="1400" dirty="0" smtClean="0">
                          <a:latin typeface="Meiryo UI" panose="020B0604030504040204" pitchFamily="50" charset="-128"/>
                          <a:ea typeface="Meiryo UI" panose="020B0604030504040204" pitchFamily="50" charset="-128"/>
                        </a:rPr>
                        <a:t>13.</a:t>
                      </a:r>
                      <a:r>
                        <a:rPr kumimoji="1" lang="ja-JP" altLang="en-US" sz="1400" dirty="0" smtClean="0">
                          <a:latin typeface="Meiryo UI" panose="020B0604030504040204" pitchFamily="50" charset="-128"/>
                          <a:ea typeface="Meiryo UI" panose="020B0604030504040204" pitchFamily="50" charset="-128"/>
                        </a:rPr>
                        <a:t>産業</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smtClean="0">
                          <a:latin typeface="Meiryo UI" panose="020B0604030504040204" pitchFamily="50" charset="-128"/>
                          <a:ea typeface="Meiryo UI" panose="020B0604030504040204" pitchFamily="50" charset="-128"/>
                        </a:rPr>
                        <a:t>製造業、金融等</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26579990"/>
                  </a:ext>
                </a:extLst>
              </a:tr>
              <a:tr h="215226">
                <a:tc>
                  <a:txBody>
                    <a:bodyPr/>
                    <a:lstStyle/>
                    <a:p>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農業</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32083565"/>
                  </a:ext>
                </a:extLst>
              </a:tr>
              <a:tr h="230907">
                <a:tc>
                  <a:txBody>
                    <a:bodyPr/>
                    <a:lstStyle/>
                    <a:p>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エネルギー</a:t>
                      </a:r>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6884092"/>
                  </a:ext>
                </a:extLst>
              </a:tr>
            </a:tbl>
          </a:graphicData>
        </a:graphic>
      </p:graphicFrame>
      <p:sp>
        <p:nvSpPr>
          <p:cNvPr id="5" name="正方形/長方形 4"/>
          <p:cNvSpPr/>
          <p:nvPr/>
        </p:nvSpPr>
        <p:spPr>
          <a:xfrm>
            <a:off x="468058" y="6492079"/>
            <a:ext cx="7444667" cy="369332"/>
          </a:xfrm>
          <a:prstGeom prst="rect">
            <a:avLst/>
          </a:prstGeom>
        </p:spPr>
        <p:txBody>
          <a:bodyPr wrap="none">
            <a:spAutoFit/>
          </a:bodyPr>
          <a:lstStyle/>
          <a:p>
            <a:r>
              <a:rPr lang="ja-JP" altLang="en-US" dirty="0" smtClean="0">
                <a:latin typeface="Meiryo UI" panose="020B0604030504040204" pitchFamily="50" charset="-128"/>
                <a:ea typeface="Meiryo UI" panose="020B0604030504040204" pitchFamily="50" charset="-128"/>
              </a:rPr>
              <a:t>■今後、分野が多岐にわたっていくことから、部局との連携協業も併せて取り組む</a:t>
            </a:r>
            <a:endParaRPr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rot="5400000">
            <a:off x="672863" y="6118754"/>
            <a:ext cx="530915"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cxnSp>
        <p:nvCxnSpPr>
          <p:cNvPr id="8" name="直線矢印コネクタ 7"/>
          <p:cNvCxnSpPr/>
          <p:nvPr/>
        </p:nvCxnSpPr>
        <p:spPr>
          <a:xfrm>
            <a:off x="3931919" y="610880"/>
            <a:ext cx="4644000" cy="0"/>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683583" y="6124456"/>
            <a:ext cx="3031599" cy="276999"/>
          </a:xfrm>
          <a:prstGeom prst="rect">
            <a:avLst/>
          </a:prstGeom>
        </p:spPr>
        <p:txBody>
          <a:bodyPr vert="horz" wrap="none">
            <a:spAutoFit/>
          </a:bodyPr>
          <a:lstStyle/>
          <a:p>
            <a:r>
              <a:rPr lang="ja-JP" altLang="en-US" sz="1200" dirty="0" smtClean="0">
                <a:latin typeface="Meiryo UI" panose="020B0604030504040204" pitchFamily="50" charset="-128"/>
                <a:ea typeface="Meiryo UI" panose="020B0604030504040204" pitchFamily="50" charset="-128"/>
              </a:rPr>
              <a:t>△：具体的なプロジェクト等の検討をさらに行う</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3712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522347"/>
            <a:ext cx="2057400" cy="365125"/>
          </a:xfrm>
        </p:spPr>
        <p:txBody>
          <a:bodyPr/>
          <a:lstStyle/>
          <a:p>
            <a:fld id="{1E9492F5-9F32-4FF7-8F08-B59CF8F2A2B6}" type="slidenum">
              <a:rPr kumimoji="1" lang="ja-JP" altLang="en-US" smtClean="0"/>
              <a:t>30</a:t>
            </a:fld>
            <a:endParaRPr kumimoji="1" lang="ja-JP" altLang="en-US"/>
          </a:p>
        </p:txBody>
      </p:sp>
      <p:sp>
        <p:nvSpPr>
          <p:cNvPr id="6" name="正方形/長方形 5"/>
          <p:cNvSpPr/>
          <p:nvPr/>
        </p:nvSpPr>
        <p:spPr>
          <a:xfrm>
            <a:off x="219138" y="231139"/>
            <a:ext cx="6234399" cy="384721"/>
          </a:xfrm>
          <a:prstGeom prst="rect">
            <a:avLst/>
          </a:prstGeom>
        </p:spPr>
        <p:txBody>
          <a:bodyPr wrap="none">
            <a:spAutoFit/>
          </a:bodyPr>
          <a:lstStyle/>
          <a:p>
            <a:r>
              <a:rPr lang="ja-JP" altLang="en-US" sz="1900" b="1" dirty="0" smtClean="0">
                <a:latin typeface="Meiryo UI" panose="020B0604030504040204" pitchFamily="50" charset="-128"/>
                <a:ea typeface="Meiryo UI" panose="020B0604030504040204" pitchFamily="50" charset="-128"/>
              </a:rPr>
              <a:t>■東京都等との</a:t>
            </a:r>
            <a:r>
              <a:rPr lang="ja-JP" altLang="en-US" sz="1900" b="1" dirty="0">
                <a:latin typeface="Meiryo UI" panose="020B0604030504040204" pitchFamily="50" charset="-128"/>
                <a:ea typeface="Meiryo UI" panose="020B0604030504040204" pitchFamily="50" charset="-128"/>
              </a:rPr>
              <a:t>先進</a:t>
            </a:r>
            <a:r>
              <a:rPr lang="ja-JP" altLang="en-US" sz="1900" b="1" dirty="0" smtClean="0">
                <a:latin typeface="Meiryo UI" panose="020B0604030504040204" pitchFamily="50" charset="-128"/>
                <a:ea typeface="Meiryo UI" panose="020B0604030504040204" pitchFamily="50" charset="-128"/>
              </a:rPr>
              <a:t>自治体との連携、先進事例の情報収集</a:t>
            </a:r>
            <a:endParaRPr lang="ja-JP" altLang="en-US" sz="19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161290" y="613953"/>
            <a:ext cx="8676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1871293325"/>
              </p:ext>
            </p:extLst>
          </p:nvPr>
        </p:nvGraphicFramePr>
        <p:xfrm>
          <a:off x="161290" y="1216524"/>
          <a:ext cx="8837290" cy="2372360"/>
        </p:xfrm>
        <a:graphic>
          <a:graphicData uri="http://schemas.openxmlformats.org/drawingml/2006/table">
            <a:tbl>
              <a:tblPr firstRow="1" bandRow="1">
                <a:tableStyleId>{5940675A-B579-460E-94D1-54222C63F5DA}</a:tableStyleId>
              </a:tblPr>
              <a:tblGrid>
                <a:gridCol w="1976603">
                  <a:extLst>
                    <a:ext uri="{9D8B030D-6E8A-4147-A177-3AD203B41FA5}">
                      <a16:colId xmlns:a16="http://schemas.microsoft.com/office/drawing/2014/main" val="1479078417"/>
                    </a:ext>
                  </a:extLst>
                </a:gridCol>
                <a:gridCol w="1275008">
                  <a:extLst>
                    <a:ext uri="{9D8B030D-6E8A-4147-A177-3AD203B41FA5}">
                      <a16:colId xmlns:a16="http://schemas.microsoft.com/office/drawing/2014/main" val="2778321246"/>
                    </a:ext>
                  </a:extLst>
                </a:gridCol>
                <a:gridCol w="5585679">
                  <a:extLst>
                    <a:ext uri="{9D8B030D-6E8A-4147-A177-3AD203B41FA5}">
                      <a16:colId xmlns:a16="http://schemas.microsoft.com/office/drawing/2014/main" val="1561515573"/>
                    </a:ext>
                  </a:extLst>
                </a:gridCol>
              </a:tblGrid>
              <a:tr h="370840">
                <a:tc>
                  <a:txBody>
                    <a:bodyPr/>
                    <a:lstStyle/>
                    <a:p>
                      <a:pPr algn="ctr"/>
                      <a:r>
                        <a:rPr kumimoji="1" lang="ja-JP" altLang="en-US" sz="1400" b="1" dirty="0" smtClean="0">
                          <a:latin typeface="Meiryo UI" panose="020B0604030504040204" pitchFamily="50" charset="-128"/>
                          <a:ea typeface="Meiryo UI" panose="020B0604030504040204" pitchFamily="50" charset="-128"/>
                        </a:rPr>
                        <a:t>項目</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調査日</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調査内容</a:t>
                      </a:r>
                    </a:p>
                  </a:txBody>
                  <a:tcPr>
                    <a:solidFill>
                      <a:schemeClr val="accent1">
                        <a:lumMod val="20000"/>
                        <a:lumOff val="80000"/>
                      </a:schemeClr>
                    </a:solidFill>
                  </a:tcPr>
                </a:tc>
                <a:extLst>
                  <a:ext uri="{0D108BD9-81ED-4DB2-BD59-A6C34878D82A}">
                    <a16:rowId xmlns:a16="http://schemas.microsoft.com/office/drawing/2014/main" val="42260322"/>
                  </a:ext>
                </a:extLst>
              </a:tr>
              <a:tr h="370840">
                <a:tc rowSpan="3">
                  <a:txBody>
                    <a:bodyPr/>
                    <a:lstStyle/>
                    <a:p>
                      <a:r>
                        <a:rPr kumimoji="1" lang="ja-JP" altLang="en-US" sz="1400" dirty="0" smtClean="0">
                          <a:latin typeface="Meiryo UI" panose="020B0604030504040204" pitchFamily="50" charset="-128"/>
                          <a:ea typeface="Meiryo UI" panose="020B0604030504040204" pitchFamily="50" charset="-128"/>
                        </a:rPr>
                        <a:t>先進事例の収集</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2019.8.6</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都の</a:t>
                      </a:r>
                      <a:r>
                        <a:rPr kumimoji="1" lang="en-US" altLang="ja-JP" sz="1400" dirty="0" smtClean="0">
                          <a:latin typeface="Meiryo UI" panose="020B0604030504040204" pitchFamily="50" charset="-128"/>
                          <a:ea typeface="Meiryo UI" panose="020B0604030504040204" pitchFamily="50" charset="-128"/>
                        </a:rPr>
                        <a:t>society5.0</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err="1" smtClean="0">
                          <a:latin typeface="Meiryo UI" panose="020B0604030504040204" pitchFamily="50" charset="-128"/>
                          <a:ea typeface="Meiryo UI" panose="020B0604030504040204" pitchFamily="50" charset="-128"/>
                        </a:rPr>
                        <a:t>MaaS</a:t>
                      </a:r>
                      <a:r>
                        <a:rPr kumimoji="1" lang="ja-JP" altLang="en-US" sz="1400" dirty="0" smtClean="0">
                          <a:latin typeface="Meiryo UI" panose="020B0604030504040204" pitchFamily="50" charset="-128"/>
                          <a:ea typeface="Meiryo UI" panose="020B0604030504040204" pitchFamily="50" charset="-128"/>
                        </a:rPr>
                        <a:t>などの取組み、組織体制についての情報収集</a:t>
                      </a:r>
                      <a:endParaRPr kumimoji="1" lang="en-US" altLang="ja-JP" sz="1400" dirty="0" smtClean="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434238"/>
                  </a:ext>
                </a:extLst>
              </a:tr>
              <a:tr h="37084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2019.11.8</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zh-TW" sz="1400" dirty="0" smtClean="0">
                          <a:latin typeface="Meiryo UI" panose="020B0604030504040204" pitchFamily="50" charset="-128"/>
                          <a:ea typeface="Meiryo UI" panose="020B0604030504040204" pitchFamily="50" charset="-128"/>
                        </a:rPr>
                        <a:t>TOKYO Data Highway </a:t>
                      </a:r>
                      <a:r>
                        <a:rPr kumimoji="1" lang="zh-TW" altLang="en-US" sz="1400" dirty="0" smtClean="0">
                          <a:latin typeface="Meiryo UI" panose="020B0604030504040204" pitchFamily="50" charset="-128"/>
                          <a:ea typeface="Meiryo UI" panose="020B0604030504040204" pitchFamily="50" charset="-128"/>
                        </a:rPr>
                        <a:t>基本戦略</a:t>
                      </a:r>
                      <a:r>
                        <a:rPr kumimoji="1" lang="ja-JP" altLang="en-US" sz="1400" dirty="0" smtClean="0">
                          <a:latin typeface="Meiryo UI" panose="020B0604030504040204" pitchFamily="50" charset="-128"/>
                          <a:ea typeface="Meiryo UI" panose="020B0604030504040204" pitchFamily="50" charset="-128"/>
                        </a:rPr>
                        <a:t>（５</a:t>
                      </a:r>
                      <a:r>
                        <a:rPr kumimoji="1" lang="en-US" altLang="ja-JP" sz="1400" dirty="0" smtClean="0">
                          <a:latin typeface="Meiryo UI" panose="020B0604030504040204" pitchFamily="50" charset="-128"/>
                          <a:ea typeface="Meiryo UI" panose="020B0604030504040204" pitchFamily="50" charset="-128"/>
                        </a:rPr>
                        <a:t>G</a:t>
                      </a:r>
                      <a:r>
                        <a:rPr kumimoji="1" lang="ja-JP" altLang="en-US" sz="1400" dirty="0" smtClean="0">
                          <a:latin typeface="Meiryo UI" panose="020B0604030504040204" pitchFamily="50" charset="-128"/>
                          <a:ea typeface="Meiryo UI" panose="020B0604030504040204" pitchFamily="50" charset="-128"/>
                        </a:rPr>
                        <a:t>）についての情報集</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873692"/>
                  </a:ext>
                </a:extLst>
              </a:tr>
              <a:tr h="37084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2019.12.18</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都のキャッシュレス（３つのレス）の取組みについての情報収集</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893075"/>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東京・大阪連携会議</a:t>
                      </a:r>
                      <a:endParaRPr kumimoji="1" lang="ja-JP" altLang="en-US" sz="1400"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2019.11.26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東京五輪、大阪・関西万博というメガイベントを最大限活かし、スマートシティの実現に向け、東京・大阪で連携して日本の成長を牽引していくことを確認。</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556463"/>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第５回戦略会議</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2019.12.26</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rPr>
                        <a:t>戦略会議のゲストとして、東京都のキャッシュレスの取組みを発表。</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00041682"/>
                  </a:ext>
                </a:extLst>
              </a:tr>
            </a:tbl>
          </a:graphicData>
        </a:graphic>
      </p:graphicFrame>
      <p:sp>
        <p:nvSpPr>
          <p:cNvPr id="5" name="テキスト ボックス 4"/>
          <p:cNvSpPr txBox="1"/>
          <p:nvPr/>
        </p:nvSpPr>
        <p:spPr>
          <a:xfrm>
            <a:off x="161290" y="886678"/>
            <a:ext cx="5396051"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■東京都</a:t>
            </a:r>
            <a:endParaRPr kumimoji="1" lang="ja-JP" altLang="en-US" sz="1400" b="1" dirty="0">
              <a:latin typeface="Meiryo UI" panose="020B0604030504040204" pitchFamily="50" charset="-128"/>
              <a:ea typeface="Meiryo UI" panose="020B0604030504040204" pitchFamily="50" charset="-128"/>
            </a:endParaRPr>
          </a:p>
        </p:txBody>
      </p:sp>
      <p:sp>
        <p:nvSpPr>
          <p:cNvPr id="15" name="角丸四角形 14"/>
          <p:cNvSpPr/>
          <p:nvPr/>
        </p:nvSpPr>
        <p:spPr>
          <a:xfrm>
            <a:off x="7733210"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sp>
        <p:nvSpPr>
          <p:cNvPr id="16" name="テキスト ボックス 15"/>
          <p:cNvSpPr txBox="1"/>
          <p:nvPr/>
        </p:nvSpPr>
        <p:spPr>
          <a:xfrm>
            <a:off x="161290" y="3834609"/>
            <a:ext cx="5396051"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加古川</a:t>
            </a:r>
            <a:endParaRPr kumimoji="1" lang="ja-JP" altLang="en-US" sz="14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161290" y="5222681"/>
            <a:ext cx="5396051"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高松</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490395438"/>
              </p:ext>
            </p:extLst>
          </p:nvPr>
        </p:nvGraphicFramePr>
        <p:xfrm>
          <a:off x="161290" y="4144214"/>
          <a:ext cx="8837290" cy="741680"/>
        </p:xfrm>
        <a:graphic>
          <a:graphicData uri="http://schemas.openxmlformats.org/drawingml/2006/table">
            <a:tbl>
              <a:tblPr firstRow="1" bandRow="1">
                <a:tableStyleId>{5940675A-B579-460E-94D1-54222C63F5DA}</a:tableStyleId>
              </a:tblPr>
              <a:tblGrid>
                <a:gridCol w="1976603">
                  <a:extLst>
                    <a:ext uri="{9D8B030D-6E8A-4147-A177-3AD203B41FA5}">
                      <a16:colId xmlns:a16="http://schemas.microsoft.com/office/drawing/2014/main" val="3256120393"/>
                    </a:ext>
                  </a:extLst>
                </a:gridCol>
                <a:gridCol w="1275008">
                  <a:extLst>
                    <a:ext uri="{9D8B030D-6E8A-4147-A177-3AD203B41FA5}">
                      <a16:colId xmlns:a16="http://schemas.microsoft.com/office/drawing/2014/main" val="4075432763"/>
                    </a:ext>
                  </a:extLst>
                </a:gridCol>
                <a:gridCol w="5585679">
                  <a:extLst>
                    <a:ext uri="{9D8B030D-6E8A-4147-A177-3AD203B41FA5}">
                      <a16:colId xmlns:a16="http://schemas.microsoft.com/office/drawing/2014/main" val="2415540810"/>
                    </a:ext>
                  </a:extLst>
                </a:gridCol>
              </a:tblGrid>
              <a:tr h="370840">
                <a:tc>
                  <a:txBody>
                    <a:bodyPr/>
                    <a:lstStyle/>
                    <a:p>
                      <a:pPr algn="ctr"/>
                      <a:r>
                        <a:rPr kumimoji="1" lang="ja-JP" altLang="en-US" sz="1400" b="1" dirty="0" smtClean="0">
                          <a:latin typeface="Meiryo UI" panose="020B0604030504040204" pitchFamily="50" charset="-128"/>
                          <a:ea typeface="Meiryo UI" panose="020B0604030504040204" pitchFamily="50" charset="-128"/>
                        </a:rPr>
                        <a:t>項目</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調査日</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調査内容</a:t>
                      </a:r>
                    </a:p>
                  </a:txBody>
                  <a:tcPr>
                    <a:solidFill>
                      <a:schemeClr val="accent1">
                        <a:lumMod val="20000"/>
                        <a:lumOff val="80000"/>
                      </a:schemeClr>
                    </a:solidFill>
                  </a:tcPr>
                </a:tc>
                <a:extLst>
                  <a:ext uri="{0D108BD9-81ED-4DB2-BD59-A6C34878D82A}">
                    <a16:rowId xmlns:a16="http://schemas.microsoft.com/office/drawing/2014/main" val="2125744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先進事例の収集</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2019.9.20</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都市</a:t>
                      </a:r>
                      <a:r>
                        <a:rPr kumimoji="1" lang="en-US" altLang="ja-JP" sz="1400" dirty="0" smtClean="0">
                          <a:latin typeface="Meiryo UI" panose="020B0604030504040204" pitchFamily="50" charset="-128"/>
                          <a:ea typeface="Meiryo UI" panose="020B0604030504040204" pitchFamily="50" charset="-128"/>
                        </a:rPr>
                        <a:t>OS</a:t>
                      </a:r>
                      <a:r>
                        <a:rPr kumimoji="1" lang="ja-JP" altLang="en-US" sz="1400" dirty="0" smtClean="0">
                          <a:latin typeface="Meiryo UI" panose="020B0604030504040204" pitchFamily="50" charset="-128"/>
                          <a:ea typeface="Meiryo UI" panose="020B0604030504040204" pitchFamily="50" charset="-128"/>
                        </a:rPr>
                        <a:t>（データ利活用型スマートシティ）についての情報収集</a:t>
                      </a:r>
                      <a:endParaRPr kumimoji="1" lang="en-US" altLang="ja-JP" sz="1400" dirty="0" smtClean="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469631"/>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291193821"/>
              </p:ext>
            </p:extLst>
          </p:nvPr>
        </p:nvGraphicFramePr>
        <p:xfrm>
          <a:off x="161290" y="5572680"/>
          <a:ext cx="8837290" cy="741680"/>
        </p:xfrm>
        <a:graphic>
          <a:graphicData uri="http://schemas.openxmlformats.org/drawingml/2006/table">
            <a:tbl>
              <a:tblPr firstRow="1" bandRow="1">
                <a:tableStyleId>{5940675A-B579-460E-94D1-54222C63F5DA}</a:tableStyleId>
              </a:tblPr>
              <a:tblGrid>
                <a:gridCol w="1976603">
                  <a:extLst>
                    <a:ext uri="{9D8B030D-6E8A-4147-A177-3AD203B41FA5}">
                      <a16:colId xmlns:a16="http://schemas.microsoft.com/office/drawing/2014/main" val="3256120393"/>
                    </a:ext>
                  </a:extLst>
                </a:gridCol>
                <a:gridCol w="1275008">
                  <a:extLst>
                    <a:ext uri="{9D8B030D-6E8A-4147-A177-3AD203B41FA5}">
                      <a16:colId xmlns:a16="http://schemas.microsoft.com/office/drawing/2014/main" val="4075432763"/>
                    </a:ext>
                  </a:extLst>
                </a:gridCol>
                <a:gridCol w="5585679">
                  <a:extLst>
                    <a:ext uri="{9D8B030D-6E8A-4147-A177-3AD203B41FA5}">
                      <a16:colId xmlns:a16="http://schemas.microsoft.com/office/drawing/2014/main" val="2415540810"/>
                    </a:ext>
                  </a:extLst>
                </a:gridCol>
              </a:tblGrid>
              <a:tr h="370840">
                <a:tc>
                  <a:txBody>
                    <a:bodyPr/>
                    <a:lstStyle/>
                    <a:p>
                      <a:pPr algn="ctr"/>
                      <a:r>
                        <a:rPr kumimoji="1" lang="ja-JP" altLang="en-US" sz="1400" b="1" dirty="0" smtClean="0">
                          <a:latin typeface="Meiryo UI" panose="020B0604030504040204" pitchFamily="50" charset="-128"/>
                          <a:ea typeface="Meiryo UI" panose="020B0604030504040204" pitchFamily="50" charset="-128"/>
                        </a:rPr>
                        <a:t>項目</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調査日</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調査内容</a:t>
                      </a:r>
                    </a:p>
                  </a:txBody>
                  <a:tcPr>
                    <a:solidFill>
                      <a:schemeClr val="accent1">
                        <a:lumMod val="20000"/>
                        <a:lumOff val="80000"/>
                      </a:schemeClr>
                    </a:solidFill>
                  </a:tcPr>
                </a:tc>
                <a:extLst>
                  <a:ext uri="{0D108BD9-81ED-4DB2-BD59-A6C34878D82A}">
                    <a16:rowId xmlns:a16="http://schemas.microsoft.com/office/drawing/2014/main" val="2125744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先進事例の収集</a:t>
                      </a: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rPr>
                        <a:t>2019.9.25</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rPr>
                        <a:t>都市</a:t>
                      </a:r>
                      <a:r>
                        <a:rPr kumimoji="1" lang="en-US" altLang="ja-JP" sz="1400" dirty="0" smtClean="0">
                          <a:latin typeface="Meiryo UI" panose="020B0604030504040204" pitchFamily="50" charset="-128"/>
                          <a:ea typeface="Meiryo UI" panose="020B0604030504040204" pitchFamily="50" charset="-128"/>
                        </a:rPr>
                        <a:t>OS</a:t>
                      </a:r>
                      <a:r>
                        <a:rPr kumimoji="1" lang="ja-JP" altLang="en-US" sz="1400" dirty="0" smtClean="0">
                          <a:latin typeface="Meiryo UI" panose="020B0604030504040204" pitchFamily="50" charset="-128"/>
                          <a:ea typeface="Meiryo UI" panose="020B0604030504040204" pitchFamily="50" charset="-128"/>
                        </a:rPr>
                        <a:t>（スマートシティたかまつ推進プラン）についての情報収集</a:t>
                      </a:r>
                      <a:endParaRPr kumimoji="1" lang="en-US" altLang="ja-JP" sz="1400" dirty="0" smtClean="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469631"/>
                  </a:ext>
                </a:extLst>
              </a:tr>
            </a:tbl>
          </a:graphicData>
        </a:graphic>
      </p:graphicFrame>
    </p:spTree>
    <p:extLst>
      <p:ext uri="{BB962C8B-B14F-4D97-AF65-F5344CB8AC3E}">
        <p14:creationId xmlns:p14="http://schemas.microsoft.com/office/powerpoint/2010/main" val="3159601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31</a:t>
            </a:fld>
            <a:endParaRPr kumimoji="1" lang="ja-JP" altLang="en-US"/>
          </a:p>
        </p:txBody>
      </p:sp>
      <p:sp>
        <p:nvSpPr>
          <p:cNvPr id="5" name="テキスト ボックス 4">
            <a:extLst>
              <a:ext uri="{FF2B5EF4-FFF2-40B4-BE49-F238E27FC236}">
                <a16:creationId xmlns:a16="http://schemas.microsoft.com/office/drawing/2014/main" id="{A1AA1268-3D03-47D4-A4AA-3510D0449B3C}"/>
              </a:ext>
            </a:extLst>
          </p:cNvPr>
          <p:cNvSpPr txBox="1"/>
          <p:nvPr/>
        </p:nvSpPr>
        <p:spPr>
          <a:xfrm>
            <a:off x="89629" y="98212"/>
            <a:ext cx="7486830"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1" noProof="0" dirty="0">
                <a:latin typeface="Meiryo UI" panose="020B0604030504040204" pitchFamily="50" charset="-128"/>
                <a:ea typeface="Meiryo UI" panose="020B0604030504040204" pitchFamily="50" charset="-128"/>
              </a:rPr>
              <a:t>■</a:t>
            </a:r>
            <a:r>
              <a:rPr kumimoji="1" lang="ja-JP" altLang="en-US" sz="2000" b="1" noProof="0" dirty="0" smtClean="0">
                <a:latin typeface="Meiryo UI" panose="020B0604030504040204" pitchFamily="50" charset="-128"/>
                <a:ea typeface="Meiryo UI" panose="020B0604030504040204" pitchFamily="50" charset="-128"/>
              </a:rPr>
              <a:t>過去６回スマートシティ</a:t>
            </a:r>
            <a:r>
              <a:rPr kumimoji="1" lang="ja-JP" altLang="en-US" sz="2000" b="1" noProof="0" dirty="0">
                <a:latin typeface="Meiryo UI" panose="020B0604030504040204" pitchFamily="50" charset="-128"/>
                <a:ea typeface="Meiryo UI" panose="020B0604030504040204" pitchFamily="50" charset="-128"/>
              </a:rPr>
              <a:t>戦略会議を開催し、取り組みを内外に発信</a:t>
            </a:r>
            <a:endPar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52330" y="561024"/>
            <a:ext cx="8856617" cy="0"/>
          </a:xfrm>
          <a:prstGeom prst="line">
            <a:avLst/>
          </a:prstGeom>
        </p:spPr>
        <p:style>
          <a:lnRef idx="1">
            <a:schemeClr val="dk1"/>
          </a:lnRef>
          <a:fillRef idx="0">
            <a:schemeClr val="dk1"/>
          </a:fillRef>
          <a:effectRef idx="0">
            <a:schemeClr val="dk1"/>
          </a:effectRef>
          <a:fontRef idx="minor">
            <a:schemeClr val="tx1"/>
          </a:fontRef>
        </p:style>
      </p:cxnSp>
      <p:sp>
        <p:nvSpPr>
          <p:cNvPr id="8" name="角丸四角形 7"/>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4.</a:t>
            </a:r>
            <a:r>
              <a:rPr kumimoji="1" lang="ja-JP" altLang="en-US" sz="1600" b="1" dirty="0">
                <a:solidFill>
                  <a:schemeClr val="bg1"/>
                </a:solidFill>
                <a:latin typeface="Meiryo UI" panose="020B0604030504040204" pitchFamily="50" charset="-128"/>
                <a:ea typeface="Meiryo UI" panose="020B0604030504040204" pitchFamily="50" charset="-128"/>
              </a:rPr>
              <a:t>情報発信</a:t>
            </a:r>
          </a:p>
        </p:txBody>
      </p:sp>
      <p:graphicFrame>
        <p:nvGraphicFramePr>
          <p:cNvPr id="9" name="表 8"/>
          <p:cNvGraphicFramePr>
            <a:graphicFrameLocks noGrp="1"/>
          </p:cNvGraphicFramePr>
          <p:nvPr>
            <p:extLst>
              <p:ext uri="{D42A27DB-BD31-4B8C-83A1-F6EECF244321}">
                <p14:modId xmlns:p14="http://schemas.microsoft.com/office/powerpoint/2010/main" val="3585050114"/>
              </p:ext>
            </p:extLst>
          </p:nvPr>
        </p:nvGraphicFramePr>
        <p:xfrm>
          <a:off x="121588" y="718042"/>
          <a:ext cx="8877091" cy="5561372"/>
        </p:xfrm>
        <a:graphic>
          <a:graphicData uri="http://schemas.openxmlformats.org/drawingml/2006/table">
            <a:tbl>
              <a:tblPr/>
              <a:tblGrid>
                <a:gridCol w="956896">
                  <a:extLst>
                    <a:ext uri="{9D8B030D-6E8A-4147-A177-3AD203B41FA5}">
                      <a16:colId xmlns:a16="http://schemas.microsoft.com/office/drawing/2014/main" val="2848879974"/>
                    </a:ext>
                  </a:extLst>
                </a:gridCol>
                <a:gridCol w="1625317">
                  <a:extLst>
                    <a:ext uri="{9D8B030D-6E8A-4147-A177-3AD203B41FA5}">
                      <a16:colId xmlns:a16="http://schemas.microsoft.com/office/drawing/2014/main" val="1091345152"/>
                    </a:ext>
                  </a:extLst>
                </a:gridCol>
                <a:gridCol w="1547921">
                  <a:extLst>
                    <a:ext uri="{9D8B030D-6E8A-4147-A177-3AD203B41FA5}">
                      <a16:colId xmlns:a16="http://schemas.microsoft.com/office/drawing/2014/main" val="4181677808"/>
                    </a:ext>
                  </a:extLst>
                </a:gridCol>
                <a:gridCol w="2251521">
                  <a:extLst>
                    <a:ext uri="{9D8B030D-6E8A-4147-A177-3AD203B41FA5}">
                      <a16:colId xmlns:a16="http://schemas.microsoft.com/office/drawing/2014/main" val="3290964185"/>
                    </a:ext>
                  </a:extLst>
                </a:gridCol>
                <a:gridCol w="2495436">
                  <a:extLst>
                    <a:ext uri="{9D8B030D-6E8A-4147-A177-3AD203B41FA5}">
                      <a16:colId xmlns:a16="http://schemas.microsoft.com/office/drawing/2014/main" val="4196834693"/>
                    </a:ext>
                  </a:extLst>
                </a:gridCol>
              </a:tblGrid>
              <a:tr h="461605">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テーマ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主</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な</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出席者（ゲスト</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主</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な論点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　確認</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された方向性</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361272"/>
                  </a:ext>
                </a:extLst>
              </a:tr>
              <a:tr h="760128">
                <a:tc>
                  <a:txBody>
                    <a:bodyPr/>
                    <a:lstStyle/>
                    <a:p>
                      <a:pPr algn="ctr"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第１回会議</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(2019</a:t>
                      </a:r>
                      <a:r>
                        <a:rPr lang="en-US" sz="900" b="1" i="0" u="none" strike="noStrike" dirty="0" smtClean="0">
                          <a:solidFill>
                            <a:srgbClr val="000000"/>
                          </a:solidFill>
                          <a:effectLst/>
                          <a:latin typeface="Meiryo UI" panose="020B0604030504040204" pitchFamily="50" charset="-128"/>
                          <a:ea typeface="Meiryo UI" panose="020B0604030504040204" pitchFamily="50" charset="-128"/>
                        </a:rPr>
                        <a:t>.8.5</a:t>
                      </a:r>
                      <a:r>
                        <a:rPr lang="en-US" sz="900" b="1"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■大阪におけるスマートシティ戦略</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■自治体における</a:t>
                      </a:r>
                      <a:r>
                        <a:rPr lang="en-US" altLang="ja-JP" sz="8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推進</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●河内長野市長</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●四條畷市長</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・大阪スマートシティ戦略会議の基本姿勢や取り組むテーマ、今後のスケジュール</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・市町村における</a:t>
                      </a:r>
                      <a:r>
                        <a:rPr lang="en-US" altLang="ja-JP" sz="8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推進</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・先進自治体の事例紹介</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・万博までの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年間で何を実現するかに重点を置くとともに、戦略推進のための体制づくりを検討（知事）</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・大阪城東部地区（森之宮）における新大学のキャンパスプランと連携したスマートシティについて検討（知事・市長）</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844591"/>
                  </a:ext>
                </a:extLst>
              </a:tr>
              <a:tr h="608102">
                <a:tc>
                  <a:txBody>
                    <a:bodyPr/>
                    <a:lstStyle/>
                    <a:p>
                      <a:pPr algn="ctr"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第２回会議</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(2019</a:t>
                      </a:r>
                      <a:r>
                        <a:rPr lang="en-US" sz="900" b="1" i="0" u="none" strike="noStrike" dirty="0" smtClean="0">
                          <a:solidFill>
                            <a:srgbClr val="000000"/>
                          </a:solidFill>
                          <a:effectLst/>
                          <a:latin typeface="Meiryo UI" panose="020B0604030504040204" pitchFamily="50" charset="-128"/>
                          <a:ea typeface="Meiryo UI" panose="020B0604030504040204" pitchFamily="50" charset="-128"/>
                        </a:rPr>
                        <a:t>.9.27</a:t>
                      </a:r>
                      <a:r>
                        <a:rPr lang="en-US" sz="900" b="1"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■市町村の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活用</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■シビックテックとの連携</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●寝屋川市長</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Code for Japan</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・市町村における</a:t>
                      </a:r>
                      <a:r>
                        <a:rPr lang="en-US" altLang="ja-JP" sz="8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推進</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・先進自治体の事例紹介</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・シビックテックとの連携</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・コードフォージャパンの取組み紹介</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・市町村のＩＣＴ化に向けて、連絡会議などの場を活用しつつ、大阪府・市で、強力にバックアップ</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・シビックテックとの連携について、大阪府・市でのアイディアソン実施に向けて検討を進める</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493751"/>
                  </a:ext>
                </a:extLst>
              </a:tr>
              <a:tr h="912154">
                <a:tc>
                  <a:txBody>
                    <a:bodyPr/>
                    <a:lstStyle/>
                    <a:p>
                      <a:pPr algn="ctr"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第３回会議</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(2019</a:t>
                      </a:r>
                      <a:r>
                        <a:rPr lang="en-US" sz="900" b="1" i="0" u="none" strike="noStrike" dirty="0" smtClean="0">
                          <a:solidFill>
                            <a:srgbClr val="000000"/>
                          </a:solidFill>
                          <a:effectLst/>
                          <a:latin typeface="Meiryo UI" panose="020B0604030504040204" pitchFamily="50" charset="-128"/>
                          <a:ea typeface="Meiryo UI" panose="020B0604030504040204" pitchFamily="50" charset="-128"/>
                        </a:rPr>
                        <a:t>.10.31</a:t>
                      </a:r>
                      <a:r>
                        <a:rPr lang="en-US" sz="900" b="1"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■大阪のスマートモビリティ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■スーパーシティ構想アイデア公募</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●堺市長</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Osaka</a:t>
                      </a: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Metro</a:t>
                      </a:r>
                      <a:br>
                        <a:rPr lang="en-US" altLang="ja-JP"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●WILLER</a:t>
                      </a:r>
                      <a:br>
                        <a:rPr lang="en-US" altLang="ja-JP"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エムシードゥコー</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・スマートモビリティ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・大阪の移動課題の整理</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・先進企業の紹介</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・「スーパーシティ構想」アイディア公募</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・スマートモビリティについて、ラストワンマイルの課題解決に向けた取組みを推進</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・モビリティ技術の実用化・産業化を図るため、企業に対して、実証フィールドを積極的に提供</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MaaS</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について、大阪全体のプラットフォームづくりなどを念頭に検討</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49206"/>
                  </a:ext>
                </a:extLst>
              </a:tr>
              <a:tr h="912154">
                <a:tc>
                  <a:txBody>
                    <a:bodyPr/>
                    <a:lstStyle/>
                    <a:p>
                      <a:pPr algn="ctr"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第４回会議</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(2019</a:t>
                      </a:r>
                      <a:r>
                        <a:rPr lang="en-US" sz="900" b="1" i="0" u="none" strike="noStrike" dirty="0" smtClean="0">
                          <a:solidFill>
                            <a:srgbClr val="000000"/>
                          </a:solidFill>
                          <a:effectLst/>
                          <a:latin typeface="Meiryo UI" panose="020B0604030504040204" pitchFamily="50" charset="-128"/>
                          <a:ea typeface="Meiryo UI" panose="020B0604030504040204" pitchFamily="50" charset="-128"/>
                        </a:rPr>
                        <a:t>.11.22</a:t>
                      </a:r>
                      <a:r>
                        <a:rPr lang="en-US" sz="900" b="1"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■中間とりまとめ</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■市町村データ連携</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■データヘルス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●大阪大学大学院招へい准</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教授（尼崎市部長）</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・活動実績と今後の取組み（中間取りまとめ）</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・市町村データ連携について</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・データヘルス戦略について</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・中間とりまとめを基に、来年度の実行体制・予算・仕組みについて、準備を進める。</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・市町村データ連携については、まずは市町村横断のデータ連携から取り組む。</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・データヘルス戦略については、健康寿命延伸に向けて、市町村の実態の調査を行う。</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19469"/>
                  </a:ext>
                </a:extLst>
              </a:tr>
              <a:tr h="1064179">
                <a:tc>
                  <a:txBody>
                    <a:bodyPr/>
                    <a:lstStyle/>
                    <a:p>
                      <a:pPr algn="ctr"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第５回会議</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(2019</a:t>
                      </a:r>
                      <a:r>
                        <a:rPr lang="en-US" sz="900" b="1" i="0" u="none" strike="noStrike" dirty="0" smtClean="0">
                          <a:solidFill>
                            <a:srgbClr val="000000"/>
                          </a:solidFill>
                          <a:effectLst/>
                          <a:latin typeface="Meiryo UI" panose="020B0604030504040204" pitchFamily="50" charset="-128"/>
                          <a:ea typeface="Meiryo UI" panose="020B0604030504040204" pitchFamily="50" charset="-128"/>
                        </a:rPr>
                        <a:t>.12.26</a:t>
                      </a:r>
                      <a:r>
                        <a:rPr lang="en-US" sz="900" b="1"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■楽しいまちづくり</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■キャッシュレス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●バスキュール</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●東京都都政改革担当部長、</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会計制度担当部長</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先端テクノロジーを使った「楽しいまちづくり」</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・キャッシュレス社会の実現に向けて</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・第</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回東京・大阪連携会議の報告（アセット開放）</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・楽しいまちづくりについて、大阪の観光資源への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活用プランを民間から募る。</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・大規模集客施設でのキャッシュレスや、行政手続き３レス（はんこレス・ペーパーレス・キャッシュレス）を重点的に推進。</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・５Ｇについては、府市アセットの活用策などについて検討する。</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219853"/>
                  </a:ext>
                </a:extLst>
              </a:tr>
              <a:tr h="456076">
                <a:tc>
                  <a:txBody>
                    <a:bodyPr/>
                    <a:lstStyle/>
                    <a:p>
                      <a:pPr algn="ctr"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第６回会議</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(2020</a:t>
                      </a:r>
                      <a:r>
                        <a:rPr lang="en-US" sz="900" b="1" i="0" u="none" strike="noStrike" dirty="0" smtClean="0">
                          <a:solidFill>
                            <a:srgbClr val="000000"/>
                          </a:solidFill>
                          <a:effectLst/>
                          <a:latin typeface="Meiryo UI" panose="020B0604030504040204" pitchFamily="50" charset="-128"/>
                          <a:ea typeface="Meiryo UI" panose="020B0604030504040204" pitchFamily="50" charset="-128"/>
                        </a:rPr>
                        <a:t>.1.28</a:t>
                      </a:r>
                      <a:r>
                        <a:rPr lang="en-US" sz="900" b="1"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■データヘルス戦略について</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■テクノロジーを活用したまちづくり</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●大阪大学大学院招へい准</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教授（尼崎市部長）</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●日建設計総合研究所理事</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・データヘルス戦略</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・市町村調査結果の報告</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・テクノロジーを活用したまちづくり</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694560"/>
                  </a:ext>
                </a:extLst>
              </a:tr>
              <a:tr h="386974">
                <a:tc>
                  <a:txBody>
                    <a:bodyPr/>
                    <a:lstStyle/>
                    <a:p>
                      <a:pPr algn="ctr"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回会議</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1" i="0" u="none" strike="noStrike" dirty="0" smtClean="0">
                          <a:solidFill>
                            <a:srgbClr val="000000"/>
                          </a:solidFill>
                          <a:effectLst/>
                          <a:latin typeface="Meiryo UI" panose="020B0604030504040204" pitchFamily="50" charset="-128"/>
                          <a:ea typeface="Meiryo UI" panose="020B0604030504040204" pitchFamily="50" charset="-128"/>
                        </a:rPr>
                        <a:t>(2020.</a:t>
                      </a:r>
                      <a:r>
                        <a:rPr lang="en-US" sz="900" b="1" i="0" u="none" strike="noStrike" dirty="0" smtClean="0">
                          <a:solidFill>
                            <a:srgbClr val="000000"/>
                          </a:solidFill>
                          <a:effectLst/>
                          <a:latin typeface="Meiryo UI" panose="020B0604030504040204" pitchFamily="50" charset="-128"/>
                          <a:ea typeface="Meiryo UI" panose="020B0604030504040204" pitchFamily="50" charset="-128"/>
                        </a:rPr>
                        <a:t>2.10</a:t>
                      </a:r>
                      <a:r>
                        <a:rPr lang="en-US" sz="900" b="1"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873085"/>
                  </a:ext>
                </a:extLst>
              </a:tr>
            </a:tbl>
          </a:graphicData>
        </a:graphic>
      </p:graphicFrame>
    </p:spTree>
    <p:extLst>
      <p:ext uri="{BB962C8B-B14F-4D97-AF65-F5344CB8AC3E}">
        <p14:creationId xmlns:p14="http://schemas.microsoft.com/office/powerpoint/2010/main" val="2212181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613343"/>
            <a:ext cx="2057400" cy="244657"/>
          </a:xfrm>
        </p:spPr>
        <p:txBody>
          <a:bodyPr/>
          <a:lstStyle/>
          <a:p>
            <a:fld id="{1E9492F5-9F32-4FF7-8F08-B59CF8F2A2B6}" type="slidenum">
              <a:rPr kumimoji="1" lang="ja-JP" altLang="en-US" smtClean="0"/>
              <a:t>32</a:t>
            </a:fld>
            <a:endParaRPr kumimoji="1" lang="ja-JP" altLang="en-US" dirty="0"/>
          </a:p>
        </p:txBody>
      </p:sp>
      <p:sp>
        <p:nvSpPr>
          <p:cNvPr id="6" name="正方形/長方形 5"/>
          <p:cNvSpPr/>
          <p:nvPr/>
        </p:nvSpPr>
        <p:spPr>
          <a:xfrm>
            <a:off x="136796" y="122310"/>
            <a:ext cx="6476453"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■知事、市長みずから大阪のスマートシティを内外でアピール</a:t>
            </a:r>
          </a:p>
        </p:txBody>
      </p:sp>
      <p:cxnSp>
        <p:nvCxnSpPr>
          <p:cNvPr id="7" name="直線コネクタ 6"/>
          <p:cNvCxnSpPr/>
          <p:nvPr/>
        </p:nvCxnSpPr>
        <p:spPr>
          <a:xfrm flipV="1">
            <a:off x="161290" y="613953"/>
            <a:ext cx="8676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153355756"/>
              </p:ext>
            </p:extLst>
          </p:nvPr>
        </p:nvGraphicFramePr>
        <p:xfrm>
          <a:off x="161290" y="1149166"/>
          <a:ext cx="4356826" cy="5621316"/>
        </p:xfrm>
        <a:graphic>
          <a:graphicData uri="http://schemas.openxmlformats.org/drawingml/2006/table">
            <a:tbl>
              <a:tblPr firstRow="1" bandRow="1">
                <a:tableStyleId>{5940675A-B579-460E-94D1-54222C63F5DA}</a:tableStyleId>
              </a:tblPr>
              <a:tblGrid>
                <a:gridCol w="1308418">
                  <a:extLst>
                    <a:ext uri="{9D8B030D-6E8A-4147-A177-3AD203B41FA5}">
                      <a16:colId xmlns:a16="http://schemas.microsoft.com/office/drawing/2014/main" val="1658444125"/>
                    </a:ext>
                  </a:extLst>
                </a:gridCol>
                <a:gridCol w="3048408">
                  <a:extLst>
                    <a:ext uri="{9D8B030D-6E8A-4147-A177-3AD203B41FA5}">
                      <a16:colId xmlns:a16="http://schemas.microsoft.com/office/drawing/2014/main" val="3877731422"/>
                    </a:ext>
                  </a:extLst>
                </a:gridCol>
              </a:tblGrid>
              <a:tr h="358951">
                <a:tc>
                  <a:txBody>
                    <a:bodyPr/>
                    <a:lstStyle/>
                    <a:p>
                      <a:pPr algn="ctr"/>
                      <a:r>
                        <a:rPr kumimoji="1" lang="ja-JP" altLang="en-US" sz="1400" b="1" dirty="0">
                          <a:latin typeface="Meiryo UI" panose="020B0604030504040204" pitchFamily="50" charset="-128"/>
                          <a:ea typeface="Meiryo UI" panose="020B0604030504040204" pitchFamily="50" charset="-128"/>
                        </a:rPr>
                        <a:t>発言場所</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主な内容</a:t>
                      </a:r>
                    </a:p>
                  </a:txBody>
                  <a:tcPr>
                    <a:solidFill>
                      <a:schemeClr val="accent1">
                        <a:lumMod val="20000"/>
                        <a:lumOff val="80000"/>
                      </a:schemeClr>
                    </a:solidFill>
                  </a:tcPr>
                </a:tc>
                <a:extLst>
                  <a:ext uri="{0D108BD9-81ED-4DB2-BD59-A6C34878D82A}">
                    <a16:rowId xmlns:a16="http://schemas.microsoft.com/office/drawing/2014/main" val="718876418"/>
                  </a:ext>
                </a:extLst>
              </a:tr>
              <a:tr h="2307978">
                <a:tc>
                  <a:txBody>
                    <a:bodyPr/>
                    <a:lstStyle/>
                    <a:p>
                      <a:r>
                        <a:rPr kumimoji="1" lang="ja-JP" altLang="en-US" sz="1400" dirty="0">
                          <a:latin typeface="Meiryo UI" panose="020B0604030504040204" pitchFamily="50" charset="-128"/>
                          <a:ea typeface="Meiryo UI" panose="020B0604030504040204" pitchFamily="50" charset="-128"/>
                        </a:rPr>
                        <a:t>定例</a:t>
                      </a:r>
                      <a:r>
                        <a:rPr kumimoji="1" lang="ja-JP" altLang="en-US" sz="1400" dirty="0" smtClean="0">
                          <a:latin typeface="Meiryo UI" panose="020B0604030504040204" pitchFamily="50" charset="-128"/>
                          <a:ea typeface="Meiryo UI" panose="020B0604030504040204" pitchFamily="50" charset="-128"/>
                        </a:rPr>
                        <a:t>会見</a:t>
                      </a:r>
                      <a:endParaRPr kumimoji="1" lang="en-US" altLang="ja-JP" sz="14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準備室立ち上げ</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[2019.7.24]</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現場でいかにスマートシティ化を実践していくのか。そして、そこに様々な技術や民間の力というのを最大限活用した仕組みをつくっていきたい</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住民サービス向上と都市戦略ビジョンというのを二つの軸にしながら、このスマートシティ戦略タスクフォースで、具体的に民間とも協力しながら進めていきたい</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市民、府民の皆さんが少しでも生活が便利になったねと思ってもらえるような、そういったものを着実に目指していきたいと。地に足がついたスマートシティ戦略というのをやっていきたい</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430326"/>
                  </a:ext>
                </a:extLst>
              </a:tr>
              <a:tr h="1262130">
                <a:tc>
                  <a:txBody>
                    <a:bodyPr/>
                    <a:lstStyle/>
                    <a:p>
                      <a:r>
                        <a:rPr kumimoji="1" lang="ja-JP" altLang="en-US" sz="1400" dirty="0" smtClean="0">
                          <a:latin typeface="Meiryo UI" panose="020B0604030504040204" pitchFamily="50" charset="-128"/>
                          <a:ea typeface="Meiryo UI" panose="020B0604030504040204" pitchFamily="50" charset="-128"/>
                        </a:rPr>
                        <a:t>定例会見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部長公募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[2019.12.24]</a:t>
                      </a:r>
                      <a:endParaRPr kumimoji="1" lang="ja-JP" altLang="en-US" sz="12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大阪スマートシティ戦略の実現に向け、その司令塔となり関連施策・事業を推進する組織として、スマートシティ戦略部を令和２年４月１日に設置する</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スマートシティ戦略部の部長について、最先端技術の専門知識等が求められることから、民間企業等において管理職などの組織でマネジメント経験のある方を募集する</a:t>
                      </a:r>
                      <a:endParaRPr kumimoji="1" lang="ja-JP" altLang="en-US" sz="12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774278"/>
                  </a:ext>
                </a:extLst>
              </a:tr>
              <a:tr h="1399907">
                <a:tc>
                  <a:txBody>
                    <a:bodyPr/>
                    <a:lstStyle/>
                    <a:p>
                      <a:r>
                        <a:rPr kumimoji="1" lang="ja-JP" altLang="en-US" sz="1400" dirty="0" smtClean="0">
                          <a:latin typeface="Meiryo UI" panose="020B0604030504040204" pitchFamily="50" charset="-128"/>
                          <a:ea typeface="Meiryo UI" panose="020B0604030504040204" pitchFamily="50" charset="-128"/>
                        </a:rPr>
                        <a:t>定例会見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３つのレスの推進</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[2020.1.8]</a:t>
                      </a:r>
                      <a:endParaRPr kumimoji="1" lang="ja-JP" altLang="en-US" sz="1200" dirty="0" smtClean="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はんこレス：窓口等の手続きにおいて法令上の制約がある「はんこ」以外は、全て見直すことをめざす</a:t>
                      </a: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ペーパーレス：府が主催、および庁内で実施する全ての会議、打合せでのペーパーレス化をめざす</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キャッシュレスの先進都市をめざす</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051228"/>
                  </a:ext>
                </a:extLst>
              </a:tr>
            </a:tbl>
          </a:graphicData>
        </a:graphic>
      </p:graphicFrame>
      <p:sp>
        <p:nvSpPr>
          <p:cNvPr id="5" name="テキスト ボックス 4"/>
          <p:cNvSpPr txBox="1"/>
          <p:nvPr/>
        </p:nvSpPr>
        <p:spPr>
          <a:xfrm>
            <a:off x="161290" y="766644"/>
            <a:ext cx="2536272"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■吉村知事による情報発信</a:t>
            </a:r>
          </a:p>
        </p:txBody>
      </p:sp>
      <p:graphicFrame>
        <p:nvGraphicFramePr>
          <p:cNvPr id="10" name="表 9"/>
          <p:cNvGraphicFramePr>
            <a:graphicFrameLocks noGrp="1"/>
          </p:cNvGraphicFramePr>
          <p:nvPr>
            <p:extLst>
              <p:ext uri="{D42A27DB-BD31-4B8C-83A1-F6EECF244321}">
                <p14:modId xmlns:p14="http://schemas.microsoft.com/office/powerpoint/2010/main" val="894687225"/>
              </p:ext>
            </p:extLst>
          </p:nvPr>
        </p:nvGraphicFramePr>
        <p:xfrm>
          <a:off x="4648036" y="1160155"/>
          <a:ext cx="4281593" cy="4439998"/>
        </p:xfrm>
        <a:graphic>
          <a:graphicData uri="http://schemas.openxmlformats.org/drawingml/2006/table">
            <a:tbl>
              <a:tblPr firstRow="1" bandRow="1">
                <a:tableStyleId>{5940675A-B579-460E-94D1-54222C63F5DA}</a:tableStyleId>
              </a:tblPr>
              <a:tblGrid>
                <a:gridCol w="1308418">
                  <a:extLst>
                    <a:ext uri="{9D8B030D-6E8A-4147-A177-3AD203B41FA5}">
                      <a16:colId xmlns:a16="http://schemas.microsoft.com/office/drawing/2014/main" val="1658444125"/>
                    </a:ext>
                  </a:extLst>
                </a:gridCol>
                <a:gridCol w="2973175">
                  <a:extLst>
                    <a:ext uri="{9D8B030D-6E8A-4147-A177-3AD203B41FA5}">
                      <a16:colId xmlns:a16="http://schemas.microsoft.com/office/drawing/2014/main" val="3877731422"/>
                    </a:ext>
                  </a:extLst>
                </a:gridCol>
              </a:tblGrid>
              <a:tr h="328281">
                <a:tc>
                  <a:txBody>
                    <a:bodyPr/>
                    <a:lstStyle/>
                    <a:p>
                      <a:pPr algn="ctr"/>
                      <a:r>
                        <a:rPr kumimoji="1" lang="ja-JP" altLang="en-US" sz="1400" b="1" dirty="0">
                          <a:latin typeface="Meiryo UI" panose="020B0604030504040204" pitchFamily="50" charset="-128"/>
                          <a:ea typeface="Meiryo UI" panose="020B0604030504040204" pitchFamily="50" charset="-128"/>
                        </a:rPr>
                        <a:t>発言場所</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主な内容</a:t>
                      </a:r>
                    </a:p>
                  </a:txBody>
                  <a:tcPr>
                    <a:solidFill>
                      <a:schemeClr val="accent1">
                        <a:lumMod val="20000"/>
                        <a:lumOff val="80000"/>
                      </a:schemeClr>
                    </a:solidFill>
                  </a:tcPr>
                </a:tc>
                <a:extLst>
                  <a:ext uri="{0D108BD9-81ED-4DB2-BD59-A6C34878D82A}">
                    <a16:rowId xmlns:a16="http://schemas.microsoft.com/office/drawing/2014/main" val="718876418"/>
                  </a:ext>
                </a:extLst>
              </a:tr>
              <a:tr h="689390">
                <a:tc>
                  <a:txBody>
                    <a:bodyPr/>
                    <a:lstStyle/>
                    <a:p>
                      <a:r>
                        <a:rPr kumimoji="1" lang="ja-JP" altLang="en-US" sz="1400" dirty="0">
                          <a:latin typeface="Meiryo UI" panose="020B0604030504040204" pitchFamily="50" charset="-128"/>
                          <a:ea typeface="Meiryo UI" panose="020B0604030504040204" pitchFamily="50" charset="-128"/>
                        </a:rPr>
                        <a:t>施策方針演説</a:t>
                      </a:r>
                      <a:endParaRPr kumimoji="1" lang="en-US" altLang="ja-JP" sz="14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[2019.5.23]</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171450" indent="-171450">
                        <a:buFont typeface="Arial" panose="020B0604020202020204" pitchFamily="34" charset="0"/>
                        <a:buChar char="•"/>
                      </a:pPr>
                      <a:r>
                        <a:rPr kumimoji="1" lang="en-US" altLang="ja-JP" sz="1200" dirty="0" err="1">
                          <a:latin typeface="Meiryo UI" panose="020B0604030504040204" pitchFamily="50" charset="-128"/>
                          <a:ea typeface="Meiryo UI" panose="020B0604030504040204" pitchFamily="50" charset="-128"/>
                        </a:rPr>
                        <a:t>IoT</a:t>
                      </a:r>
                      <a:r>
                        <a:rPr kumimoji="1" lang="ja-JP" altLang="en-US" sz="1200" dirty="0">
                          <a:latin typeface="Meiryo UI" panose="020B0604030504040204" pitchFamily="50" charset="-128"/>
                          <a:ea typeface="Meiryo UI" panose="020B0604030504040204" pitchFamily="50" charset="-128"/>
                        </a:rPr>
                        <a:t>や</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など、先端技術の実装を官民連携で進め、世界におけるスマートシティの先進地の地位をめざします。</a:t>
                      </a:r>
                    </a:p>
                  </a:txBody>
                  <a:tcPr/>
                </a:tc>
                <a:extLst>
                  <a:ext uri="{0D108BD9-81ED-4DB2-BD59-A6C34878D82A}">
                    <a16:rowId xmlns:a16="http://schemas.microsoft.com/office/drawing/2014/main" val="4063961087"/>
                  </a:ext>
                </a:extLst>
              </a:tr>
              <a:tr h="3422327">
                <a:tc>
                  <a:txBody>
                    <a:bodyPr/>
                    <a:lstStyle/>
                    <a:p>
                      <a:r>
                        <a:rPr kumimoji="1" lang="ja-JP" altLang="en-US" sz="1400" dirty="0">
                          <a:latin typeface="Meiryo UI" panose="020B0604030504040204" pitchFamily="50" charset="-128"/>
                          <a:ea typeface="Meiryo UI" panose="020B0604030504040204" pitchFamily="50" charset="-128"/>
                        </a:rPr>
                        <a:t>国家戦略特区</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特別区域諮問会議</a:t>
                      </a:r>
                      <a:endParaRPr kumimoji="1" lang="en-US" altLang="ja-JP" sz="14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（スーパーシティ構想）</a:t>
                      </a:r>
                      <a:endParaRPr kumimoji="1" lang="en-US" altLang="ja-JP" sz="11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[2019.9.30]</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阪では都心部、大阪駅北側のうめきた地区や臨海部、夢洲において大阪の成長を牽引する東西二極の一極としての世界で存在感を発揮する都市を目指したまちづくりを進めている。まずは、グリーンフィールドを生かしたまちづくりを進めるに当たり、うめきた地区の空間を実証フィールドとして、最先端技術の導入に向けた発信をしていく。</a:t>
                      </a:r>
                    </a:p>
                    <a:p>
                      <a:pPr marL="171450" indent="-171450">
                        <a:buFont typeface="Arial" panose="020B0604020202020204" pitchFamily="34" charset="0"/>
                        <a:buChar char="•"/>
                      </a:pP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その上で、夢洲では</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年、万博において未来社会の実験場として幅広く最先端の技術を経験できる場を創出していく。</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その後、万博での成果を生かして、夢洲において非日常空間を形成するまちづくりを進めるとともに、スーパーシティを実現することで、世界に誇る魅力ある国際拠点の国際観光拠点を形成していきたい。</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430326"/>
                  </a:ext>
                </a:extLst>
              </a:tr>
            </a:tbl>
          </a:graphicData>
        </a:graphic>
      </p:graphicFrame>
      <p:sp>
        <p:nvSpPr>
          <p:cNvPr id="13" name="テキスト ボックス 12"/>
          <p:cNvSpPr txBox="1"/>
          <p:nvPr/>
        </p:nvSpPr>
        <p:spPr>
          <a:xfrm>
            <a:off x="4648036" y="797421"/>
            <a:ext cx="2536272"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■松井市長による情報発信</a:t>
            </a:r>
          </a:p>
        </p:txBody>
      </p:sp>
      <p:sp>
        <p:nvSpPr>
          <p:cNvPr id="9" name="角丸四角形 8"/>
          <p:cNvSpPr/>
          <p:nvPr/>
        </p:nvSpPr>
        <p:spPr>
          <a:xfrm>
            <a:off x="7733210"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４</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情報発信</a:t>
            </a:r>
          </a:p>
        </p:txBody>
      </p:sp>
    </p:spTree>
    <p:extLst>
      <p:ext uri="{BB962C8B-B14F-4D97-AF65-F5344CB8AC3E}">
        <p14:creationId xmlns:p14="http://schemas.microsoft.com/office/powerpoint/2010/main" val="3739323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44931" y="6504828"/>
            <a:ext cx="2057400" cy="365125"/>
          </a:xfrm>
        </p:spPr>
        <p:txBody>
          <a:bodyPr/>
          <a:lstStyle/>
          <a:p>
            <a:fld id="{1E9492F5-9F32-4FF7-8F08-B59CF8F2A2B6}" type="slidenum">
              <a:rPr kumimoji="1" lang="ja-JP" altLang="en-US" smtClean="0"/>
              <a:t>33</a:t>
            </a:fld>
            <a:endParaRPr kumimoji="1" lang="ja-JP" altLang="en-US" dirty="0"/>
          </a:p>
        </p:txBody>
      </p:sp>
      <p:sp>
        <p:nvSpPr>
          <p:cNvPr id="6" name="正方形/長方形 5"/>
          <p:cNvSpPr/>
          <p:nvPr/>
        </p:nvSpPr>
        <p:spPr>
          <a:xfrm>
            <a:off x="154257" y="94702"/>
            <a:ext cx="7624203" cy="384721"/>
          </a:xfrm>
          <a:prstGeom prst="rect">
            <a:avLst/>
          </a:prstGeom>
        </p:spPr>
        <p:txBody>
          <a:bodyPr wrap="none">
            <a:spAutoFit/>
          </a:bodyPr>
          <a:lstStyle/>
          <a:p>
            <a:r>
              <a:rPr lang="ja-JP" altLang="en-US" sz="1900" b="1" dirty="0">
                <a:latin typeface="Meiryo UI" panose="020B0604030504040204" pitchFamily="50" charset="-128"/>
                <a:ea typeface="Meiryo UI" panose="020B0604030504040204" pitchFamily="50" charset="-128"/>
              </a:rPr>
              <a:t>■民間フォーラム参加や経済界との連携を深め、大阪のスマートシティを</a:t>
            </a:r>
            <a:r>
              <a:rPr lang="en-US" altLang="ja-JP" sz="1900" b="1" dirty="0">
                <a:latin typeface="Meiryo UI" panose="020B0604030504040204" pitchFamily="50" charset="-128"/>
                <a:ea typeface="Meiryo UI" panose="020B0604030504040204" pitchFamily="50" charset="-128"/>
              </a:rPr>
              <a:t>PR</a:t>
            </a:r>
            <a:endParaRPr lang="ja-JP" altLang="en-US" sz="19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187728" y="562069"/>
            <a:ext cx="8676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37395101"/>
              </p:ext>
            </p:extLst>
          </p:nvPr>
        </p:nvGraphicFramePr>
        <p:xfrm>
          <a:off x="187728" y="873362"/>
          <a:ext cx="8814603" cy="3315204"/>
        </p:xfrm>
        <a:graphic>
          <a:graphicData uri="http://schemas.openxmlformats.org/drawingml/2006/table">
            <a:tbl>
              <a:tblPr firstRow="1" bandRow="1">
                <a:tableStyleId>{5940675A-B579-460E-94D1-54222C63F5DA}</a:tableStyleId>
              </a:tblPr>
              <a:tblGrid>
                <a:gridCol w="2993354">
                  <a:extLst>
                    <a:ext uri="{9D8B030D-6E8A-4147-A177-3AD203B41FA5}">
                      <a16:colId xmlns:a16="http://schemas.microsoft.com/office/drawing/2014/main" val="2445498916"/>
                    </a:ext>
                  </a:extLst>
                </a:gridCol>
                <a:gridCol w="1970467">
                  <a:extLst>
                    <a:ext uri="{9D8B030D-6E8A-4147-A177-3AD203B41FA5}">
                      <a16:colId xmlns:a16="http://schemas.microsoft.com/office/drawing/2014/main" val="4126219240"/>
                    </a:ext>
                  </a:extLst>
                </a:gridCol>
                <a:gridCol w="3850782">
                  <a:extLst>
                    <a:ext uri="{9D8B030D-6E8A-4147-A177-3AD203B41FA5}">
                      <a16:colId xmlns:a16="http://schemas.microsoft.com/office/drawing/2014/main" val="3877731422"/>
                    </a:ext>
                  </a:extLst>
                </a:gridCol>
              </a:tblGrid>
              <a:tr h="263445">
                <a:tc>
                  <a:txBody>
                    <a:bodyPr/>
                    <a:lstStyle/>
                    <a:p>
                      <a:pPr algn="ctr"/>
                      <a:r>
                        <a:rPr kumimoji="1" lang="ja-JP" altLang="en-US" sz="1400" b="1" dirty="0">
                          <a:latin typeface="Meiryo UI" panose="020B0604030504040204" pitchFamily="50" charset="-128"/>
                          <a:ea typeface="Meiryo UI" panose="020B0604030504040204" pitchFamily="50" charset="-128"/>
                        </a:rPr>
                        <a:t>会議等の名称</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日程・場所</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発信内容</a:t>
                      </a:r>
                    </a:p>
                  </a:txBody>
                  <a:tcPr>
                    <a:solidFill>
                      <a:schemeClr val="accent1">
                        <a:lumMod val="20000"/>
                        <a:lumOff val="80000"/>
                      </a:schemeClr>
                    </a:solidFill>
                  </a:tcPr>
                </a:tc>
                <a:extLst>
                  <a:ext uri="{0D108BD9-81ED-4DB2-BD59-A6C34878D82A}">
                    <a16:rowId xmlns:a16="http://schemas.microsoft.com/office/drawing/2014/main" val="718876418"/>
                  </a:ext>
                </a:extLst>
              </a:tr>
              <a:tr h="237101">
                <a:tc rowSpan="2">
                  <a:txBody>
                    <a:bodyPr/>
                    <a:lstStyle/>
                    <a:p>
                      <a:r>
                        <a:rPr kumimoji="1" lang="en-US" altLang="ja-JP" sz="1200" b="1" dirty="0">
                          <a:latin typeface="Meiryo UI" panose="020B0604030504040204" pitchFamily="50" charset="-128"/>
                          <a:ea typeface="Meiryo UI" panose="020B0604030504040204" pitchFamily="50" charset="-128"/>
                        </a:rPr>
                        <a:t>MaaS</a:t>
                      </a:r>
                      <a:r>
                        <a:rPr kumimoji="1" lang="ja-JP" altLang="en-US" sz="1200" b="1" dirty="0">
                          <a:latin typeface="Meiryo UI" panose="020B0604030504040204" pitchFamily="50" charset="-128"/>
                          <a:ea typeface="Meiryo UI" panose="020B0604030504040204" pitchFamily="50" charset="-128"/>
                        </a:rPr>
                        <a:t>社会実装推進</a:t>
                      </a:r>
                      <a:r>
                        <a:rPr kumimoji="1" lang="ja-JP" altLang="en-US" sz="1200" b="1" dirty="0" smtClean="0">
                          <a:latin typeface="Meiryo UI" panose="020B0604030504040204" pitchFamily="50" charset="-128"/>
                          <a:ea typeface="Meiryo UI" panose="020B0604030504040204" pitchFamily="50" charset="-128"/>
                        </a:rPr>
                        <a:t>フォーラム　第１回例会</a:t>
                      </a:r>
                      <a:endParaRPr kumimoji="1" lang="en-US" altLang="ja-JP" sz="12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主催：大阪商工会議所</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rPr>
                        <a:t>日</a:t>
                      </a:r>
                    </a:p>
                  </a:txBody>
                  <a:tcPr>
                    <a:lnB w="12700" cap="flat" cmpd="sng" algn="ctr">
                      <a:solidFill>
                        <a:schemeClr val="tx1"/>
                      </a:solidFill>
                      <a:prstDash val="dash"/>
                      <a:round/>
                      <a:headEnd type="none" w="med" len="med"/>
                      <a:tailEnd type="none" w="med" len="med"/>
                    </a:lnB>
                  </a:tcPr>
                </a:tc>
                <a:tc rowSpan="2">
                  <a:txBody>
                    <a:bodyPr/>
                    <a:lstStyle/>
                    <a:p>
                      <a:r>
                        <a:rPr kumimoji="1" lang="ja-JP" altLang="en-US" sz="1200" b="1" dirty="0">
                          <a:latin typeface="Meiryo UI" panose="020B0604030504040204" pitchFamily="50" charset="-128"/>
                          <a:ea typeface="Meiryo UI" panose="020B0604030504040204" pitchFamily="50" charset="-128"/>
                        </a:rPr>
                        <a:t>＜講演内容</a:t>
                      </a:r>
                      <a:r>
                        <a:rPr kumimoji="1" lang="ja-JP" altLang="en-US" sz="1200" b="1"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大阪</a:t>
                      </a:r>
                      <a:r>
                        <a:rPr kumimoji="1" lang="ja-JP" altLang="en-US" sz="1100" dirty="0">
                          <a:latin typeface="Meiryo UI" panose="020B0604030504040204" pitchFamily="50" charset="-128"/>
                          <a:ea typeface="Meiryo UI" panose="020B0604030504040204" pitchFamily="50" charset="-128"/>
                        </a:rPr>
                        <a:t>スマートシティ戦略会議に</a:t>
                      </a:r>
                      <a:r>
                        <a:rPr kumimoji="1" lang="ja-JP" altLang="en-US" sz="1100" dirty="0" smtClean="0">
                          <a:latin typeface="Meiryo UI" panose="020B0604030504040204" pitchFamily="50" charset="-128"/>
                          <a:ea typeface="Meiryo UI" panose="020B0604030504040204" pitchFamily="50" charset="-128"/>
                        </a:rPr>
                        <a:t>ついて</a:t>
                      </a:r>
                      <a:endParaRPr kumimoji="1" lang="en-US" altLang="ja-JP" sz="8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＜主な出席者＞　</a:t>
                      </a:r>
                      <a:r>
                        <a:rPr kumimoji="1" lang="ja-JP" altLang="en-US" sz="1100" dirty="0">
                          <a:latin typeface="Meiryo UI" panose="020B0604030504040204" pitchFamily="50" charset="-128"/>
                          <a:ea typeface="Meiryo UI" panose="020B0604030504040204" pitchFamily="50" charset="-128"/>
                        </a:rPr>
                        <a:t>交通事業者、通信事業者等</a:t>
                      </a:r>
                      <a:endParaRPr kumimoji="1" lang="en-US" altLang="ja-JP"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56351016"/>
                  </a:ext>
                </a:extLst>
              </a:tr>
              <a:tr h="223928">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大阪商工会議</a:t>
                      </a:r>
                      <a:r>
                        <a:rPr kumimoji="1" lang="ja-JP" altLang="en-US" sz="1100" dirty="0" smtClean="0">
                          <a:latin typeface="Meiryo UI" panose="020B0604030504040204" pitchFamily="50" charset="-128"/>
                          <a:ea typeface="Meiryo UI" panose="020B0604030504040204" pitchFamily="50" charset="-128"/>
                        </a:rPr>
                        <a:t>所会議室</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vMerge="1">
                  <a:txBody>
                    <a:bodyPr/>
                    <a:lstStyle/>
                    <a:p>
                      <a:endParaRPr kumimoji="1" lang="ja-JP" altLang="en-US" dirty="0"/>
                    </a:p>
                  </a:txBody>
                  <a:tcPr/>
                </a:tc>
                <a:extLst>
                  <a:ext uri="{0D108BD9-81ED-4DB2-BD59-A6C34878D82A}">
                    <a16:rowId xmlns:a16="http://schemas.microsoft.com/office/drawing/2014/main" val="577350636"/>
                  </a:ext>
                </a:extLst>
              </a:tr>
              <a:tr h="237101">
                <a:tc rowSpan="2">
                  <a:txBody>
                    <a:bodyPr/>
                    <a:lstStyle/>
                    <a:p>
                      <a:r>
                        <a:rPr kumimoji="1" lang="ja-JP" altLang="en-US" sz="1200" b="1" dirty="0">
                          <a:latin typeface="Meiryo UI" panose="020B0604030504040204" pitchFamily="50" charset="-128"/>
                          <a:ea typeface="Meiryo UI" panose="020B0604030504040204" pitchFamily="50" charset="-128"/>
                        </a:rPr>
                        <a:t>自動運転、ＭａａＳの</a:t>
                      </a:r>
                      <a:r>
                        <a:rPr kumimoji="1" lang="ja-JP" altLang="en-US" sz="1200" b="1" dirty="0" smtClean="0">
                          <a:latin typeface="Meiryo UI" panose="020B0604030504040204" pitchFamily="50" charset="-128"/>
                          <a:ea typeface="Meiryo UI" panose="020B0604030504040204" pitchFamily="50" charset="-128"/>
                        </a:rPr>
                        <a:t>最前線</a:t>
                      </a:r>
                      <a:endParaRPr kumimoji="1" lang="en-US" altLang="ja-JP" sz="12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主催：原財団</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日</a:t>
                      </a:r>
                    </a:p>
                  </a:txBody>
                  <a:tcPr>
                    <a:lnB w="12700" cap="flat" cmpd="sng" algn="ctr">
                      <a:solidFill>
                        <a:schemeClr val="tx1"/>
                      </a:solidFill>
                      <a:prstDash val="dash"/>
                      <a:round/>
                      <a:headEnd type="none" w="med" len="med"/>
                      <a:tailEnd type="none" w="med" len="med"/>
                    </a:lnB>
                  </a:tcPr>
                </a:tc>
                <a:tc rowSpan="2">
                  <a:txBody>
                    <a:bodyPr/>
                    <a:lstStyle/>
                    <a:p>
                      <a:r>
                        <a:rPr kumimoji="1" lang="ja-JP" altLang="en-US" sz="1200" b="1" dirty="0">
                          <a:latin typeface="Meiryo UI" panose="020B0604030504040204" pitchFamily="50" charset="-128"/>
                          <a:ea typeface="Meiryo UI" panose="020B0604030504040204" pitchFamily="50" charset="-128"/>
                        </a:rPr>
                        <a:t>＜講演内容</a:t>
                      </a:r>
                      <a:r>
                        <a:rPr kumimoji="1" lang="ja-JP" altLang="en-US" sz="1200" b="1"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大阪</a:t>
                      </a:r>
                      <a:r>
                        <a:rPr kumimoji="1" lang="ja-JP" altLang="en-US" sz="1100" dirty="0">
                          <a:latin typeface="Meiryo UI" panose="020B0604030504040204" pitchFamily="50" charset="-128"/>
                          <a:ea typeface="Meiryo UI" panose="020B0604030504040204" pitchFamily="50" charset="-128"/>
                        </a:rPr>
                        <a:t>におけるＭａａＳ・自動運転の実現</a:t>
                      </a:r>
                      <a:r>
                        <a:rPr kumimoji="1" lang="ja-JP" altLang="en-US" sz="1100" dirty="0" smtClean="0">
                          <a:latin typeface="Meiryo UI" panose="020B0604030504040204" pitchFamily="50" charset="-128"/>
                          <a:ea typeface="Meiryo UI" panose="020B0604030504040204" pitchFamily="50" charset="-128"/>
                        </a:rPr>
                        <a:t>に</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向けた</a:t>
                      </a:r>
                      <a:r>
                        <a:rPr kumimoji="1" lang="ja-JP" altLang="en-US" sz="1100" dirty="0">
                          <a:latin typeface="Meiryo UI" panose="020B0604030504040204" pitchFamily="50" charset="-128"/>
                          <a:ea typeface="Meiryo UI" panose="020B0604030504040204" pitchFamily="50" charset="-128"/>
                        </a:rPr>
                        <a:t>取組について</a:t>
                      </a:r>
                      <a:endParaRPr kumimoji="1" lang="en-US" altLang="ja-JP" sz="1100" dirty="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主な出席者＞　</a:t>
                      </a:r>
                      <a:r>
                        <a:rPr kumimoji="1" lang="ja-JP" altLang="en-US" sz="1100" dirty="0">
                          <a:latin typeface="Meiryo UI" panose="020B0604030504040204" pitchFamily="50" charset="-128"/>
                          <a:ea typeface="Meiryo UI" panose="020B0604030504040204" pitchFamily="50" charset="-128"/>
                        </a:rPr>
                        <a:t>各省庁、自治体、民間企業等</a:t>
                      </a:r>
                      <a:endParaRPr kumimoji="1" lang="en-US" altLang="ja-JP"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050210"/>
                  </a:ext>
                </a:extLst>
              </a:tr>
              <a:tr h="362237">
                <a:tc v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アイビーホール青山</a:t>
                      </a:r>
                      <a:r>
                        <a:rPr kumimoji="1" lang="ja-JP" altLang="en-US" sz="1100" dirty="0">
                          <a:latin typeface="Meiryo UI" panose="020B0604030504040204" pitchFamily="50" charset="-128"/>
                          <a:ea typeface="Meiryo UI" panose="020B0604030504040204" pitchFamily="50" charset="-128"/>
                        </a:rPr>
                        <a:t>会館</a:t>
                      </a:r>
                      <a:endParaRPr kumimoji="1" lang="en-US" altLang="ja-JP" sz="11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（東京都渋谷区）</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474780140"/>
                  </a:ext>
                </a:extLst>
              </a:tr>
              <a:tr h="237101">
                <a:tc rowSpan="2">
                  <a:txBody>
                    <a:bodyPr/>
                    <a:lstStyle/>
                    <a:p>
                      <a:r>
                        <a:rPr kumimoji="1" lang="ja-JP" altLang="en-US" sz="1200" b="1" dirty="0">
                          <a:latin typeface="Meiryo UI" panose="020B0604030504040204" pitchFamily="50" charset="-128"/>
                          <a:ea typeface="Meiryo UI" panose="020B0604030504040204" pitchFamily="50" charset="-128"/>
                        </a:rPr>
                        <a:t>フランスと日本の「人々の暮らしやすさ」に重点を置いたスマートシティ構想</a:t>
                      </a:r>
                      <a:r>
                        <a:rPr kumimoji="1" lang="ja-JP" altLang="en-US" sz="1200" b="1" dirty="0" smtClean="0">
                          <a:latin typeface="Meiryo UI" panose="020B0604030504040204" pitchFamily="50" charset="-128"/>
                          <a:ea typeface="Meiryo UI" panose="020B0604030504040204" pitchFamily="50" charset="-128"/>
                        </a:rPr>
                        <a:t>シンポジウム</a:t>
                      </a:r>
                      <a:endParaRPr kumimoji="1" lang="en-US" altLang="ja-JP" sz="8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主催：在日フランス大使館対外貿易委員会</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rPr>
                        <a:t>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rowSpan="2">
                  <a:txBody>
                    <a:bodyPr/>
                    <a:lstStyle/>
                    <a:p>
                      <a:r>
                        <a:rPr kumimoji="1" lang="ja-JP" altLang="en-US" sz="1200" b="1" dirty="0">
                          <a:latin typeface="Meiryo UI" panose="020B0604030504040204" pitchFamily="50" charset="-128"/>
                          <a:ea typeface="Meiryo UI" panose="020B0604030504040204" pitchFamily="50" charset="-128"/>
                        </a:rPr>
                        <a:t>＜講演内容</a:t>
                      </a:r>
                      <a:r>
                        <a:rPr kumimoji="1" lang="ja-JP" altLang="en-US" sz="1200" b="1"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Smart </a:t>
                      </a:r>
                      <a:r>
                        <a:rPr kumimoji="1" lang="en-US" altLang="ja-JP" sz="1100" dirty="0">
                          <a:latin typeface="Meiryo UI" panose="020B0604030504040204" pitchFamily="50" charset="-128"/>
                          <a:ea typeface="Meiryo UI" panose="020B0604030504040204" pitchFamily="50" charset="-128"/>
                        </a:rPr>
                        <a:t>City Strategy at</a:t>
                      </a:r>
                      <a:r>
                        <a:rPr kumimoji="1" lang="en-US" altLang="ja-JP" sz="1100" baseline="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Osaka</a:t>
                      </a:r>
                    </a:p>
                    <a:p>
                      <a:endParaRPr kumimoji="1" lang="en-US" altLang="ja-JP" sz="800"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主な出席者＞　</a:t>
                      </a:r>
                      <a:r>
                        <a:rPr kumimoji="1" lang="ja-JP" altLang="en-US" sz="1100" dirty="0">
                          <a:latin typeface="Meiryo UI" panose="020B0604030504040204" pitchFamily="50" charset="-128"/>
                          <a:ea typeface="Meiryo UI" panose="020B0604030504040204" pitchFamily="50" charset="-128"/>
                        </a:rPr>
                        <a:t>官公庁、経済界、政府関係者など</a:t>
                      </a:r>
                      <a:endParaRPr kumimoji="1" lang="en-US" altLang="ja-JP"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1486160"/>
                  </a:ext>
                </a:extLst>
              </a:tr>
              <a:tr h="302962">
                <a:tc vMerge="1">
                  <a:txBody>
                    <a:bodyPr/>
                    <a:lstStyle/>
                    <a:p>
                      <a:endParaRPr kumimoji="1" lang="ja-JP" altLang="en-US"/>
                    </a:p>
                  </a:txBody>
                  <a:tcPr/>
                </a:tc>
                <a:tc>
                  <a:txBody>
                    <a:bodyPr/>
                    <a:lstStyle/>
                    <a:p>
                      <a:r>
                        <a:rPr kumimoji="1" lang="ja-JP" altLang="en-US" sz="1100" dirty="0">
                          <a:latin typeface="Meiryo UI" panose="020B0604030504040204" pitchFamily="50" charset="-128"/>
                          <a:ea typeface="Meiryo UI" panose="020B0604030504040204" pitchFamily="50" charset="-128"/>
                        </a:rPr>
                        <a:t>フランス</a:t>
                      </a:r>
                      <a:r>
                        <a:rPr kumimoji="1" lang="ja-JP" altLang="en-US" sz="1100" dirty="0" smtClean="0">
                          <a:latin typeface="Meiryo UI" panose="020B0604030504040204" pitchFamily="50" charset="-128"/>
                          <a:ea typeface="Meiryo UI" panose="020B0604030504040204" pitchFamily="50" charset="-128"/>
                        </a:rPr>
                        <a:t>大使館</a:t>
                      </a:r>
                      <a:r>
                        <a:rPr kumimoji="1" lang="ja-JP" altLang="en-US" sz="1050" dirty="0" smtClean="0">
                          <a:latin typeface="Meiryo UI" panose="020B0604030504040204" pitchFamily="50" charset="-128"/>
                          <a:ea typeface="Meiryo UI" panose="020B0604030504040204" pitchFamily="50" charset="-128"/>
                        </a:rPr>
                        <a:t>（東京都港区</a:t>
                      </a:r>
                      <a:r>
                        <a:rPr kumimoji="1" lang="ja-JP" altLang="en-US" sz="1050" dirty="0">
                          <a:latin typeface="Meiryo UI" panose="020B0604030504040204" pitchFamily="50" charset="-128"/>
                          <a:ea typeface="Meiryo UI" panose="020B0604030504040204" pitchFamily="50" charset="-128"/>
                        </a:rPr>
                        <a:t>）</a:t>
                      </a:r>
                    </a:p>
                  </a:txBody>
                  <a:tcPr>
                    <a:lnT w="12700" cap="flat" cmpd="sng" algn="ctr">
                      <a:solidFill>
                        <a:schemeClr val="tx1"/>
                      </a:solidFill>
                      <a:prstDash val="dash"/>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1066785755"/>
                  </a:ext>
                </a:extLst>
              </a:tr>
              <a:tr h="23710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社会実装推進フォーラム　第４回例会</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主催：大阪商工会議所</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rPr>
                        <a:t>2020</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日</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＜講演内容＞</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大阪スマートシティ戦略について</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＜主な出席者＞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交通事業者、通信事業者等</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2091822790"/>
                  </a:ext>
                </a:extLst>
              </a:tr>
              <a:tr h="223928">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大阪商工</a:t>
                      </a:r>
                      <a:r>
                        <a:rPr kumimoji="1" lang="ja-JP" altLang="en-US" sz="1100" dirty="0" smtClean="0">
                          <a:latin typeface="Meiryo UI" panose="020B0604030504040204" pitchFamily="50" charset="-128"/>
                          <a:ea typeface="Meiryo UI" panose="020B0604030504040204" pitchFamily="50" charset="-128"/>
                        </a:rPr>
                        <a:t>会議所ホール</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3883165214"/>
                  </a:ext>
                </a:extLst>
              </a:tr>
              <a:tr h="23710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フェア </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in SOMPO</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関西パーク</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主催：損害保険ジャパン日本興亜株式会社</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rPr>
                        <a:t>2020</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rPr>
                        <a:t>日</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＜講演内容＞</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大阪スマートシティ戦略におけるモビリティ分野の</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方向性について</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＜主な出席者＞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交通事業者、通信事業者等</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356184926"/>
                  </a:ext>
                </a:extLst>
              </a:tr>
              <a:tr h="35102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損保ジャパン肥後橋ビル</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1693802226"/>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797620486"/>
              </p:ext>
            </p:extLst>
          </p:nvPr>
        </p:nvGraphicFramePr>
        <p:xfrm>
          <a:off x="187728" y="4475605"/>
          <a:ext cx="8814603" cy="2342471"/>
        </p:xfrm>
        <a:graphic>
          <a:graphicData uri="http://schemas.openxmlformats.org/drawingml/2006/table">
            <a:tbl>
              <a:tblPr firstRow="1" bandRow="1">
                <a:tableStyleId>{5940675A-B579-460E-94D1-54222C63F5DA}</a:tableStyleId>
              </a:tblPr>
              <a:tblGrid>
                <a:gridCol w="1473647">
                  <a:extLst>
                    <a:ext uri="{9D8B030D-6E8A-4147-A177-3AD203B41FA5}">
                      <a16:colId xmlns:a16="http://schemas.microsoft.com/office/drawing/2014/main" val="734555090"/>
                    </a:ext>
                  </a:extLst>
                </a:gridCol>
                <a:gridCol w="1481070">
                  <a:extLst>
                    <a:ext uri="{9D8B030D-6E8A-4147-A177-3AD203B41FA5}">
                      <a16:colId xmlns:a16="http://schemas.microsoft.com/office/drawing/2014/main" val="2918684192"/>
                    </a:ext>
                  </a:extLst>
                </a:gridCol>
                <a:gridCol w="5859886">
                  <a:extLst>
                    <a:ext uri="{9D8B030D-6E8A-4147-A177-3AD203B41FA5}">
                      <a16:colId xmlns:a16="http://schemas.microsoft.com/office/drawing/2014/main" val="2794955828"/>
                    </a:ext>
                  </a:extLst>
                </a:gridCol>
              </a:tblGrid>
              <a:tr h="253589">
                <a:tc>
                  <a:txBody>
                    <a:bodyPr/>
                    <a:lstStyle/>
                    <a:p>
                      <a:pPr algn="ctr"/>
                      <a:r>
                        <a:rPr kumimoji="1" lang="ja-JP" altLang="en-US" sz="1400" b="1" dirty="0">
                          <a:latin typeface="Meiryo UI" panose="020B0604030504040204" pitchFamily="50" charset="-128"/>
                          <a:ea typeface="Meiryo UI" panose="020B0604030504040204" pitchFamily="50" charset="-128"/>
                        </a:rPr>
                        <a:t>団体名</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分野・テーマ</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連携内容</a:t>
                      </a:r>
                    </a:p>
                  </a:txBody>
                  <a:tcPr>
                    <a:solidFill>
                      <a:schemeClr val="accent1">
                        <a:lumMod val="20000"/>
                        <a:lumOff val="80000"/>
                      </a:schemeClr>
                    </a:solidFill>
                  </a:tcPr>
                </a:tc>
                <a:extLst>
                  <a:ext uri="{0D108BD9-81ED-4DB2-BD59-A6C34878D82A}">
                    <a16:rowId xmlns:a16="http://schemas.microsoft.com/office/drawing/2014/main" val="3060341054"/>
                  </a:ext>
                </a:extLst>
              </a:tr>
              <a:tr h="532536">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大阪商工会議所</a:t>
                      </a: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スーパーシティ構想</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err="1">
                          <a:solidFill>
                            <a:schemeClr val="tx1"/>
                          </a:solidFill>
                          <a:latin typeface="Meiryo UI" panose="020B0604030504040204" pitchFamily="50" charset="-128"/>
                          <a:ea typeface="Meiryo UI" panose="020B0604030504040204" pitchFamily="50" charset="-128"/>
                        </a:rPr>
                        <a:t>MaaS</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スーパーシティ・自治体アイディア公募時のアイディア確認・意見交換</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大阪におけるスーパーシティのあり方に関する提言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err="1">
                          <a:solidFill>
                            <a:schemeClr val="tx1"/>
                          </a:solidFill>
                          <a:latin typeface="Meiryo UI" panose="020B0604030504040204" pitchFamily="50" charset="-128"/>
                          <a:ea typeface="Meiryo UI" panose="020B0604030504040204" pitchFamily="50" charset="-128"/>
                        </a:rPr>
                        <a:t>MaaS</a:t>
                      </a:r>
                      <a:r>
                        <a:rPr kumimoji="1" lang="ja-JP" altLang="en-US" sz="1200" dirty="0">
                          <a:solidFill>
                            <a:schemeClr val="tx1"/>
                          </a:solidFill>
                          <a:latin typeface="Meiryo UI" panose="020B0604030504040204" pitchFamily="50" charset="-128"/>
                          <a:ea typeface="Meiryo UI" panose="020B0604030504040204" pitchFamily="50" charset="-128"/>
                        </a:rPr>
                        <a:t>フォーラムへのオブザーバー参加</a:t>
                      </a:r>
                    </a:p>
                  </a:txBody>
                  <a:tcPr/>
                </a:tc>
                <a:extLst>
                  <a:ext uri="{0D108BD9-81ED-4DB2-BD59-A6C34878D82A}">
                    <a16:rowId xmlns:a16="http://schemas.microsoft.com/office/drawing/2014/main" val="2324760341"/>
                  </a:ext>
                </a:extLst>
              </a:tr>
              <a:tr h="68469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関西経済連合会</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スーパーシティ構想</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都市</a:t>
                      </a:r>
                      <a:r>
                        <a:rPr kumimoji="1" lang="en-US" altLang="ja-JP" sz="1200" dirty="0">
                          <a:solidFill>
                            <a:schemeClr val="tx1"/>
                          </a:solidFill>
                          <a:latin typeface="Meiryo UI" panose="020B0604030504040204" pitchFamily="50" charset="-128"/>
                          <a:ea typeface="Meiryo UI" panose="020B0604030504040204" pitchFamily="50" charset="-128"/>
                        </a:rPr>
                        <a:t>OS</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スーパーシティ・自治体アイディア公募時のアイディア確認・意見交換</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夢洲まちづくり基本計画への提案</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rPr>
                        <a:t>OS</a:t>
                      </a:r>
                      <a:r>
                        <a:rPr kumimoji="1" lang="ja-JP" altLang="en-US" sz="1200" dirty="0" smtClean="0">
                          <a:solidFill>
                            <a:schemeClr val="tx1"/>
                          </a:solidFill>
                          <a:latin typeface="Meiryo UI" panose="020B0604030504040204" pitchFamily="50" charset="-128"/>
                          <a:ea typeface="Meiryo UI" panose="020B0604030504040204" pitchFamily="50" charset="-128"/>
                        </a:rPr>
                        <a:t>（官民</a:t>
                      </a:r>
                      <a:r>
                        <a:rPr kumimoji="1" lang="ja-JP" altLang="en-US" sz="1200" dirty="0">
                          <a:solidFill>
                            <a:schemeClr val="tx1"/>
                          </a:solidFill>
                          <a:latin typeface="Meiryo UI" panose="020B0604030504040204" pitchFamily="50" charset="-128"/>
                          <a:ea typeface="Meiryo UI" panose="020B0604030504040204" pitchFamily="50" charset="-128"/>
                        </a:rPr>
                        <a:t>連携</a:t>
                      </a:r>
                      <a:r>
                        <a:rPr kumimoji="1" lang="ja-JP" altLang="en-US" sz="1200" dirty="0" smtClean="0">
                          <a:solidFill>
                            <a:schemeClr val="tx1"/>
                          </a:solidFill>
                          <a:latin typeface="Meiryo UI" panose="020B0604030504040204" pitchFamily="50" charset="-128"/>
                          <a:ea typeface="Meiryo UI" panose="020B0604030504040204" pitchFamily="50" charset="-128"/>
                        </a:rPr>
                        <a:t>データプラットフォーム）の</a:t>
                      </a:r>
                      <a:r>
                        <a:rPr kumimoji="1" lang="ja-JP" altLang="en-US" sz="1200" dirty="0">
                          <a:solidFill>
                            <a:schemeClr val="tx1"/>
                          </a:solidFill>
                          <a:latin typeface="Meiryo UI" panose="020B0604030504040204" pitchFamily="50" charset="-128"/>
                          <a:ea typeface="Meiryo UI" panose="020B0604030504040204" pitchFamily="50" charset="-128"/>
                        </a:rPr>
                        <a:t>検討に</a:t>
                      </a:r>
                      <a:r>
                        <a:rPr kumimoji="1" lang="ja-JP" altLang="en-US" sz="1200" dirty="0" smtClean="0">
                          <a:solidFill>
                            <a:schemeClr val="tx1"/>
                          </a:solidFill>
                          <a:latin typeface="Meiryo UI" panose="020B0604030504040204" pitchFamily="50" charset="-128"/>
                          <a:ea typeface="Meiryo UI" panose="020B0604030504040204" pitchFamily="50" charset="-128"/>
                        </a:rPr>
                        <a:t>向けた情報共有</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都市</a:t>
                      </a:r>
                      <a:r>
                        <a:rPr kumimoji="1" lang="en-US" altLang="ja-JP" sz="1200" dirty="0" smtClean="0">
                          <a:solidFill>
                            <a:schemeClr val="tx1"/>
                          </a:solidFill>
                          <a:latin typeface="Meiryo UI" panose="020B0604030504040204" pitchFamily="50" charset="-128"/>
                          <a:ea typeface="Meiryo UI" panose="020B0604030504040204" pitchFamily="50" charset="-128"/>
                        </a:rPr>
                        <a:t>OS</a:t>
                      </a:r>
                      <a:r>
                        <a:rPr kumimoji="1" lang="ja-JP" altLang="en-US" sz="1200" dirty="0" smtClean="0">
                          <a:solidFill>
                            <a:schemeClr val="tx1"/>
                          </a:solidFill>
                          <a:latin typeface="Meiryo UI" panose="020B0604030504040204" pitchFamily="50" charset="-128"/>
                          <a:ea typeface="Meiryo UI" panose="020B0604030504040204" pitchFamily="50" charset="-128"/>
                        </a:rPr>
                        <a:t>ワーキングへのオブザーバー参加</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864766"/>
                  </a:ext>
                </a:extLst>
              </a:tr>
              <a:tr h="22823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関西経済同友会</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スーパーシティ構想</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スーパーシティ・自治体アイディア公募時のアイディア確認</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9307933"/>
                  </a:ext>
                </a:extLst>
              </a:tr>
              <a:tr h="300311">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産業競争力懇談会</a:t>
                      </a: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都市</a:t>
                      </a:r>
                      <a:r>
                        <a:rPr kumimoji="1" lang="en-US" altLang="ja-JP" sz="1200" dirty="0">
                          <a:solidFill>
                            <a:schemeClr val="tx1"/>
                          </a:solidFill>
                          <a:latin typeface="Meiryo UI" panose="020B0604030504040204" pitchFamily="50" charset="-128"/>
                          <a:ea typeface="Meiryo UI" panose="020B0604030504040204" pitchFamily="50" charset="-128"/>
                        </a:rPr>
                        <a:t>OS</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デジタルスマートシティに関する情報共有</a:t>
                      </a:r>
                    </a:p>
                  </a:txBody>
                  <a:tcPr anchor="ctr"/>
                </a:tc>
                <a:extLst>
                  <a:ext uri="{0D108BD9-81ED-4DB2-BD59-A6C34878D82A}">
                    <a16:rowId xmlns:a16="http://schemas.microsoft.com/office/drawing/2014/main" val="4054805746"/>
                  </a:ext>
                </a:extLst>
              </a:tr>
            </a:tbl>
          </a:graphicData>
        </a:graphic>
      </p:graphicFrame>
      <p:sp>
        <p:nvSpPr>
          <p:cNvPr id="2" name="テキスト ボックス 1"/>
          <p:cNvSpPr txBox="1"/>
          <p:nvPr/>
        </p:nvSpPr>
        <p:spPr>
          <a:xfrm>
            <a:off x="187728" y="586323"/>
            <a:ext cx="4366901" cy="338554"/>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600" b="1" dirty="0">
                <a:latin typeface="Meiryo UI" panose="020B0604030504040204" pitchFamily="50" charset="-128"/>
                <a:ea typeface="Meiryo UI" panose="020B0604030504040204" pitchFamily="50" charset="-128"/>
              </a:rPr>
              <a:t>関係機関におけるフォーラム等への参加／ＰＲ</a:t>
            </a:r>
          </a:p>
        </p:txBody>
      </p:sp>
      <p:sp>
        <p:nvSpPr>
          <p:cNvPr id="10" name="テキスト ボックス 9"/>
          <p:cNvSpPr txBox="1"/>
          <p:nvPr/>
        </p:nvSpPr>
        <p:spPr>
          <a:xfrm>
            <a:off x="187728" y="4175643"/>
            <a:ext cx="2037737" cy="338554"/>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600" b="1" dirty="0">
                <a:latin typeface="Meiryo UI" panose="020B0604030504040204" pitchFamily="50" charset="-128"/>
                <a:ea typeface="Meiryo UI" panose="020B0604030504040204" pitchFamily="50" charset="-128"/>
              </a:rPr>
              <a:t>経済界等との連携</a:t>
            </a:r>
          </a:p>
        </p:txBody>
      </p:sp>
      <p:sp>
        <p:nvSpPr>
          <p:cNvPr id="11" name="角丸四角形 10"/>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4.</a:t>
            </a:r>
            <a:r>
              <a:rPr kumimoji="1" lang="ja-JP" altLang="en-US" sz="1600" b="1" dirty="0">
                <a:solidFill>
                  <a:schemeClr val="bg1"/>
                </a:solidFill>
                <a:latin typeface="Meiryo UI" panose="020B0604030504040204" pitchFamily="50" charset="-128"/>
                <a:ea typeface="Meiryo UI" panose="020B0604030504040204" pitchFamily="50" charset="-128"/>
              </a:rPr>
              <a:t>情報発信</a:t>
            </a:r>
          </a:p>
        </p:txBody>
      </p:sp>
    </p:spTree>
    <p:extLst>
      <p:ext uri="{BB962C8B-B14F-4D97-AF65-F5344CB8AC3E}">
        <p14:creationId xmlns:p14="http://schemas.microsoft.com/office/powerpoint/2010/main" val="2684483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34</a:t>
            </a:fld>
            <a:endParaRPr kumimoji="1" lang="ja-JP" altLang="en-US"/>
          </a:p>
        </p:txBody>
      </p:sp>
      <p:sp>
        <p:nvSpPr>
          <p:cNvPr id="5" name="正方形/長方形 4"/>
          <p:cNvSpPr/>
          <p:nvPr/>
        </p:nvSpPr>
        <p:spPr>
          <a:xfrm>
            <a:off x="1924727" y="2395248"/>
            <a:ext cx="5431295" cy="646331"/>
          </a:xfrm>
          <a:prstGeom prst="rect">
            <a:avLst/>
          </a:prstGeom>
        </p:spPr>
        <p:txBody>
          <a:bodyPr wrap="none">
            <a:spAutoFit/>
          </a:bodyPr>
          <a:lstStyle/>
          <a:p>
            <a:r>
              <a:rPr lang="ja-JP" altLang="en-US" sz="3600" dirty="0">
                <a:latin typeface="Meiryo UI" panose="020B0604030504040204" pitchFamily="50" charset="-128"/>
                <a:ea typeface="Meiryo UI" panose="020B0604030504040204" pitchFamily="50" charset="-128"/>
              </a:rPr>
              <a:t>第３章　今後の取組み予定</a:t>
            </a:r>
          </a:p>
        </p:txBody>
      </p:sp>
    </p:spTree>
    <p:extLst>
      <p:ext uri="{BB962C8B-B14F-4D97-AF65-F5344CB8AC3E}">
        <p14:creationId xmlns:p14="http://schemas.microsoft.com/office/powerpoint/2010/main" val="2038133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9726"/>
            <a:ext cx="2057400" cy="365125"/>
          </a:xfrm>
        </p:spPr>
        <p:txBody>
          <a:bodyPr/>
          <a:lstStyle/>
          <a:p>
            <a:fld id="{1E9492F5-9F32-4FF7-8F08-B59CF8F2A2B6}" type="slidenum">
              <a:rPr kumimoji="1" lang="ja-JP" altLang="en-US" smtClean="0"/>
              <a:t>35</a:t>
            </a:fld>
            <a:endParaRPr kumimoji="1" lang="ja-JP" altLang="en-US" dirty="0"/>
          </a:p>
        </p:txBody>
      </p:sp>
      <p:cxnSp>
        <p:nvCxnSpPr>
          <p:cNvPr id="5" name="直線コネクタ 4"/>
          <p:cNvCxnSpPr/>
          <p:nvPr/>
        </p:nvCxnSpPr>
        <p:spPr>
          <a:xfrm>
            <a:off x="154579" y="589189"/>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959310" y="102944"/>
            <a:ext cx="2577950"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今後の取組み一覧</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741448539"/>
              </p:ext>
            </p:extLst>
          </p:nvPr>
        </p:nvGraphicFramePr>
        <p:xfrm>
          <a:off x="420098" y="698416"/>
          <a:ext cx="8066034" cy="6087120"/>
        </p:xfrm>
        <a:graphic>
          <a:graphicData uri="http://schemas.openxmlformats.org/drawingml/2006/table">
            <a:tbl>
              <a:tblPr firstRow="1" bandRow="1">
                <a:tableStyleId>{5940675A-B579-460E-94D1-54222C63F5DA}</a:tableStyleId>
              </a:tblPr>
              <a:tblGrid>
                <a:gridCol w="2266125">
                  <a:extLst>
                    <a:ext uri="{9D8B030D-6E8A-4147-A177-3AD203B41FA5}">
                      <a16:colId xmlns:a16="http://schemas.microsoft.com/office/drawing/2014/main" val="3727957849"/>
                    </a:ext>
                  </a:extLst>
                </a:gridCol>
                <a:gridCol w="4205232">
                  <a:extLst>
                    <a:ext uri="{9D8B030D-6E8A-4147-A177-3AD203B41FA5}">
                      <a16:colId xmlns:a16="http://schemas.microsoft.com/office/drawing/2014/main" val="4084270433"/>
                    </a:ext>
                  </a:extLst>
                </a:gridCol>
                <a:gridCol w="1594677">
                  <a:extLst>
                    <a:ext uri="{9D8B030D-6E8A-4147-A177-3AD203B41FA5}">
                      <a16:colId xmlns:a16="http://schemas.microsoft.com/office/drawing/2014/main" val="1735011440"/>
                    </a:ext>
                  </a:extLst>
                </a:gridCol>
              </a:tblGrid>
              <a:tr h="240706">
                <a:tc>
                  <a:txBody>
                    <a:bodyPr/>
                    <a:lstStyle/>
                    <a:p>
                      <a:pPr algn="ctr"/>
                      <a:r>
                        <a:rPr kumimoji="1" lang="ja-JP" altLang="en-US" sz="1400" b="1" dirty="0">
                          <a:latin typeface="Meiryo UI" panose="020B0604030504040204" pitchFamily="50" charset="-128"/>
                          <a:ea typeface="Meiryo UI" panose="020B0604030504040204" pitchFamily="50" charset="-128"/>
                        </a:rPr>
                        <a:t>項目</a:t>
                      </a:r>
                    </a:p>
                  </a:txBody>
                  <a:tcPr marT="36000" marB="36000">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内容</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備考</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78219396"/>
                  </a:ext>
                </a:extLst>
              </a:tr>
              <a:tr h="526236">
                <a:tc rowSpan="2">
                  <a:txBody>
                    <a:bodyPr/>
                    <a:lstStyle/>
                    <a:p>
                      <a:r>
                        <a:rPr kumimoji="1" lang="ja-JP" altLang="en-US" sz="1300" dirty="0" smtClean="0">
                          <a:latin typeface="Meiryo UI" panose="020B0604030504040204" pitchFamily="50" charset="-128"/>
                          <a:ea typeface="Meiryo UI" panose="020B0604030504040204" pitchFamily="50" charset="-128"/>
                        </a:rPr>
                        <a:t>１）</a:t>
                      </a:r>
                      <a:r>
                        <a:rPr kumimoji="1" lang="en-US" altLang="ja-JP" sz="1300" dirty="0" err="1" smtClean="0">
                          <a:latin typeface="Meiryo UI" panose="020B0604030504040204" pitchFamily="50" charset="-128"/>
                          <a:ea typeface="Meiryo UI" panose="020B0604030504040204" pitchFamily="50" charset="-128"/>
                        </a:rPr>
                        <a:t>GovTech</a:t>
                      </a:r>
                      <a:r>
                        <a:rPr kumimoji="1" lang="ja-JP" altLang="en-US" sz="1300" dirty="0" smtClean="0">
                          <a:latin typeface="Meiryo UI" panose="020B0604030504040204" pitchFamily="50" charset="-128"/>
                          <a:ea typeface="Meiryo UI" panose="020B0604030504040204" pitchFamily="50" charset="-128"/>
                        </a:rPr>
                        <a:t>大阪</a:t>
                      </a:r>
                    </a:p>
                    <a:p>
                      <a:r>
                        <a:rPr kumimoji="1" lang="ja-JP" altLang="en-US" sz="1400" dirty="0" smtClean="0">
                          <a:latin typeface="Meiryo UI" panose="020B0604030504040204" pitchFamily="50" charset="-128"/>
                          <a:ea typeface="Meiryo UI" panose="020B0604030504040204" pitchFamily="50" charset="-128"/>
                        </a:rPr>
                        <a:t>　　（大阪市町村スマートシ</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ティ推進連絡会議）</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を通じた市町村</a:t>
                      </a:r>
                      <a:r>
                        <a:rPr kumimoji="1" lang="ja-JP" altLang="en-US" sz="1300" dirty="0">
                          <a:latin typeface="Meiryo UI" panose="020B0604030504040204" pitchFamily="50" charset="-128"/>
                          <a:ea typeface="Meiryo UI" panose="020B0604030504040204" pitchFamily="50" charset="-128"/>
                        </a:rPr>
                        <a:t>支援</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300" dirty="0">
                          <a:latin typeface="Meiryo UI" panose="020B0604030504040204" pitchFamily="50" charset="-128"/>
                          <a:ea typeface="Meiryo UI" panose="020B0604030504040204" pitchFamily="50" charset="-128"/>
                        </a:rPr>
                        <a:t>①　</a:t>
                      </a:r>
                      <a:r>
                        <a:rPr kumimoji="1" lang="en-US" altLang="ja-JP" sz="1300" dirty="0" err="1" smtClean="0">
                          <a:latin typeface="Meiryo UI" panose="020B0604030504040204" pitchFamily="50" charset="-128"/>
                          <a:ea typeface="Meiryo UI" panose="020B0604030504040204" pitchFamily="50" charset="-128"/>
                        </a:rPr>
                        <a:t>GovTech</a:t>
                      </a:r>
                      <a:r>
                        <a:rPr kumimoji="1" lang="ja-JP" altLang="en-US" sz="1300" dirty="0" smtClean="0">
                          <a:latin typeface="Meiryo UI" panose="020B0604030504040204" pitchFamily="50" charset="-128"/>
                          <a:ea typeface="Meiryo UI" panose="020B0604030504040204" pitchFamily="50" charset="-128"/>
                        </a:rPr>
                        <a:t>大阪（市町村連絡会議）の活用</a:t>
                      </a:r>
                      <a:endParaRPr kumimoji="1" lang="en-US" altLang="ja-JP" sz="1300" dirty="0">
                        <a:latin typeface="Meiryo UI" panose="020B0604030504040204" pitchFamily="50" charset="-128"/>
                        <a:ea typeface="Meiryo UI" panose="020B0604030504040204" pitchFamily="50" charset="-128"/>
                      </a:endParaRPr>
                    </a:p>
                    <a:p>
                      <a:r>
                        <a:rPr kumimoji="1" lang="ja-JP" altLang="en-US" sz="1300" baseline="0" dirty="0">
                          <a:latin typeface="Meiryo UI" panose="020B0604030504040204" pitchFamily="50" charset="-128"/>
                          <a:ea typeface="Meiryo UI" panose="020B0604030504040204" pitchFamily="50" charset="-128"/>
                        </a:rPr>
                        <a:t>　</a:t>
                      </a:r>
                      <a:r>
                        <a:rPr kumimoji="1" lang="en-US" altLang="ja-JP" sz="1300" baseline="0" dirty="0" smtClean="0">
                          <a:latin typeface="Meiryo UI" panose="020B0604030504040204" pitchFamily="50" charset="-128"/>
                          <a:ea typeface="Meiryo UI" panose="020B0604030504040204" pitchFamily="50" charset="-128"/>
                        </a:rPr>
                        <a:t>a)</a:t>
                      </a:r>
                      <a:r>
                        <a:rPr kumimoji="1" lang="ja-JP" altLang="en-US" sz="1300" baseline="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情報</a:t>
                      </a:r>
                      <a:r>
                        <a:rPr kumimoji="1" lang="ja-JP" altLang="en-US" sz="1300" dirty="0">
                          <a:latin typeface="Meiryo UI" panose="020B0604030504040204" pitchFamily="50" charset="-128"/>
                          <a:ea typeface="Meiryo UI" panose="020B0604030504040204" pitchFamily="50" charset="-128"/>
                        </a:rPr>
                        <a:t>共有、事例報告、方針確認</a:t>
                      </a:r>
                      <a:r>
                        <a:rPr kumimoji="1" lang="ja-JP" altLang="en-US" sz="1300" dirty="0" smtClean="0">
                          <a:latin typeface="Meiryo UI" panose="020B0604030504040204" pitchFamily="50" charset="-128"/>
                          <a:ea typeface="Meiryo UI" panose="020B0604030504040204" pitchFamily="50" charset="-128"/>
                        </a:rPr>
                        <a:t>等</a:t>
                      </a:r>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b)</a:t>
                      </a:r>
                      <a:r>
                        <a:rPr kumimoji="1" lang="ja-JP" altLang="en-US" sz="1300" dirty="0" smtClean="0">
                          <a:latin typeface="Meiryo UI" panose="020B0604030504040204" pitchFamily="50" charset="-128"/>
                          <a:ea typeface="Meiryo UI" panose="020B0604030504040204" pitchFamily="50" charset="-128"/>
                        </a:rPr>
                        <a:t>　先行自治体の横展開の支援</a:t>
                      </a:r>
                      <a:endParaRPr kumimoji="1" lang="en-US" altLang="ja-JP" sz="130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継続・追加（</a:t>
                      </a:r>
                      <a:r>
                        <a:rPr kumimoji="1" lang="en-US" altLang="ja-JP" sz="1300" dirty="0" smtClean="0">
                          <a:latin typeface="Meiryo UI" panose="020B0604030504040204" pitchFamily="50" charset="-128"/>
                          <a:ea typeface="Meiryo UI" panose="020B0604030504040204" pitchFamily="50" charset="-128"/>
                        </a:rPr>
                        <a:t>P36</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6125642"/>
                  </a:ext>
                </a:extLst>
              </a:tr>
              <a:tr h="21331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300" dirty="0">
                          <a:latin typeface="Meiryo UI" panose="020B0604030504040204" pitchFamily="50" charset="-128"/>
                          <a:ea typeface="Meiryo UI" panose="020B0604030504040204" pitchFamily="50" charset="-128"/>
                        </a:rPr>
                        <a:t>②　ワーキンググループの</a:t>
                      </a:r>
                      <a:r>
                        <a:rPr kumimoji="1" lang="ja-JP" altLang="en-US" sz="1300" dirty="0" smtClean="0">
                          <a:latin typeface="Meiryo UI" panose="020B0604030504040204" pitchFamily="50" charset="-128"/>
                          <a:ea typeface="Meiryo UI" panose="020B0604030504040204" pitchFamily="50" charset="-128"/>
                        </a:rPr>
                        <a:t>開催</a:t>
                      </a:r>
                      <a:endParaRPr kumimoji="1" lang="ja-JP" altLang="en-US" sz="13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tcPr>
                </a:tc>
                <a:tc vMerge="1">
                  <a:txBody>
                    <a:bodyPr/>
                    <a:lstStyle/>
                    <a:p>
                      <a:endParaRPr kumimoji="1" lang="en-US" altLang="ja-JP" sz="1300" dirty="0" smtClean="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8899213"/>
                  </a:ext>
                </a:extLst>
              </a:tr>
              <a:tr h="526236">
                <a:tc>
                  <a:txBody>
                    <a:bodyPr/>
                    <a:lstStyle/>
                    <a:p>
                      <a:r>
                        <a:rPr kumimoji="1" lang="ja-JP" altLang="en-US" sz="1300" dirty="0">
                          <a:latin typeface="Meiryo UI" panose="020B0604030504040204" pitchFamily="50" charset="-128"/>
                          <a:ea typeface="Meiryo UI" panose="020B0604030504040204" pitchFamily="50" charset="-128"/>
                        </a:rPr>
                        <a:t>２）コンソーシアムの構築</a:t>
                      </a:r>
                    </a:p>
                  </a:txBody>
                  <a:tcPr anchor="ctr"/>
                </a:tc>
                <a:tc>
                  <a:txBody>
                    <a:bodyPr/>
                    <a:lstStyle/>
                    <a:p>
                      <a:pPr marL="342900" indent="-342900">
                        <a:buFont typeface="+mj-ea"/>
                        <a:buAutoNum type="circleNumDbPlain"/>
                      </a:pPr>
                      <a:r>
                        <a:rPr kumimoji="1" lang="ja-JP" altLang="en-US" sz="1300" dirty="0" smtClean="0">
                          <a:latin typeface="Meiryo UI" panose="020B0604030504040204" pitchFamily="50" charset="-128"/>
                          <a:ea typeface="Meiryo UI" panose="020B0604030504040204" pitchFamily="50" charset="-128"/>
                        </a:rPr>
                        <a:t>市町村</a:t>
                      </a:r>
                      <a:r>
                        <a:rPr kumimoji="1" lang="ja-JP" altLang="en-US" sz="1300" dirty="0">
                          <a:latin typeface="Meiryo UI" panose="020B0604030504040204" pitchFamily="50" charset="-128"/>
                          <a:ea typeface="Meiryo UI" panose="020B0604030504040204" pitchFamily="50" charset="-128"/>
                        </a:rPr>
                        <a:t>、企業、シビックテック、府大・市大などの参画によるコンソーシアムの組成</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技術支援や人材支援等の具体的取組みの検討</a:t>
                      </a:r>
                    </a:p>
                  </a:txBody>
                  <a:tcPr marT="36000" marB="36000"/>
                </a:tc>
                <a:tc>
                  <a:txBody>
                    <a:bodyPr/>
                    <a:lstStyle/>
                    <a:p>
                      <a:r>
                        <a:rPr kumimoji="1" lang="ja-JP" altLang="en-US" sz="1300" dirty="0" smtClean="0">
                          <a:latin typeface="Meiryo UI" panose="020B0604030504040204" pitchFamily="50" charset="-128"/>
                          <a:ea typeface="Meiryo UI" panose="020B0604030504040204" pitchFamily="50" charset="-128"/>
                        </a:rPr>
                        <a:t>継続・追加（</a:t>
                      </a:r>
                      <a:r>
                        <a:rPr kumimoji="1" lang="en-US" altLang="ja-JP" sz="1300" dirty="0" smtClean="0">
                          <a:latin typeface="Meiryo UI" panose="020B0604030504040204" pitchFamily="50" charset="-128"/>
                          <a:ea typeface="Meiryo UI" panose="020B0604030504040204" pitchFamily="50" charset="-128"/>
                        </a:rPr>
                        <a:t>P38</a:t>
                      </a:r>
                      <a:r>
                        <a:rPr kumimoji="1" lang="ja-JP" altLang="en-US"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txBody>
                  <a:tcPr marT="36000" marB="36000" anchor="ctr"/>
                </a:tc>
                <a:extLst>
                  <a:ext uri="{0D108BD9-81ED-4DB2-BD59-A6C34878D82A}">
                    <a16:rowId xmlns:a16="http://schemas.microsoft.com/office/drawing/2014/main" val="3827586382"/>
                  </a:ext>
                </a:extLst>
              </a:tr>
              <a:tr h="526236">
                <a:tc>
                  <a:txBody>
                    <a:bodyPr/>
                    <a:lstStyle/>
                    <a:p>
                      <a:r>
                        <a:rPr kumimoji="1" lang="ja-JP" altLang="en-US" sz="1300" dirty="0">
                          <a:latin typeface="Meiryo UI" panose="020B0604030504040204" pitchFamily="50" charset="-128"/>
                          <a:ea typeface="Meiryo UI" panose="020B0604030504040204" pitchFamily="50" charset="-128"/>
                        </a:rPr>
                        <a:t>３）企業との対話</a:t>
                      </a:r>
                    </a:p>
                  </a:txBody>
                  <a:tcPr anchor="ctr"/>
                </a:tc>
                <a:tc>
                  <a:txBody>
                    <a:bodyPr/>
                    <a:lstStyle/>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すでに対話が始まっている企業との具体的なマッチングに向けての協議</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新規企業の対話先の発掘</a:t>
                      </a:r>
                      <a:endParaRPr kumimoji="1" lang="en-US" altLang="ja-JP" sz="13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solid"/>
                      <a:round/>
                      <a:headEnd type="none" w="med" len="med"/>
                      <a:tailEnd type="none" w="med" len="med"/>
                    </a:lnB>
                  </a:tcPr>
                </a:tc>
                <a:tc>
                  <a:txBody>
                    <a:bodyPr/>
                    <a:lstStyle/>
                    <a:p>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継続・追加</a:t>
                      </a:r>
                      <a:endParaRPr kumimoji="1" lang="en-US" altLang="ja-JP" sz="13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600745"/>
                  </a:ext>
                </a:extLst>
              </a:tr>
              <a:tr h="526236">
                <a:tc>
                  <a:txBody>
                    <a:bodyPr/>
                    <a:lstStyle/>
                    <a:p>
                      <a:r>
                        <a:rPr kumimoji="1" lang="ja-JP" altLang="en-US" sz="1300" dirty="0">
                          <a:latin typeface="Meiryo UI" panose="020B0604030504040204" pitchFamily="50" charset="-128"/>
                          <a:ea typeface="Meiryo UI" panose="020B0604030504040204" pitchFamily="50" charset="-128"/>
                        </a:rPr>
                        <a:t>４）調査・分析</a:t>
                      </a:r>
                    </a:p>
                  </a:txBody>
                  <a:tcPr anchor="ctr"/>
                </a:tc>
                <a:tc>
                  <a:txBody>
                    <a:bodyPr/>
                    <a:lstStyle/>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追加で検討を進める分野（防災、健康、教育等）における市町村の実態調査</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国内外先進事例のさらなる調査</a:t>
                      </a:r>
                      <a:endParaRPr kumimoji="1" lang="en-US" altLang="ja-JP" sz="13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継続・追加</a:t>
                      </a:r>
                      <a:endParaRPr kumimoji="1" lang="en-US" altLang="ja-JP" sz="1300" dirty="0">
                        <a:latin typeface="Meiryo UI" panose="020B0604030504040204" pitchFamily="50" charset="-128"/>
                        <a:ea typeface="Meiryo UI" panose="020B0604030504040204" pitchFamily="50" charset="-128"/>
                      </a:endParaRPr>
                    </a:p>
                    <a:p>
                      <a:endParaRPr kumimoji="1" lang="ja-JP" altLang="en-US" sz="13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481180"/>
                  </a:ext>
                </a:extLst>
              </a:tr>
              <a:tr h="526236">
                <a:tc>
                  <a:txBody>
                    <a:bodyPr/>
                    <a:lstStyle/>
                    <a:p>
                      <a:r>
                        <a:rPr kumimoji="1" lang="ja-JP" altLang="en-US" sz="1300" dirty="0">
                          <a:latin typeface="Meiryo UI" panose="020B0604030504040204" pitchFamily="50" charset="-128"/>
                          <a:ea typeface="Meiryo UI" panose="020B0604030504040204" pitchFamily="50" charset="-128"/>
                        </a:rPr>
                        <a:t>５）情報発信</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300" dirty="0">
                          <a:latin typeface="Meiryo UI" panose="020B0604030504040204" pitchFamily="50" charset="-128"/>
                          <a:ea typeface="Meiryo UI" panose="020B0604030504040204" pitchFamily="50" charset="-128"/>
                        </a:rPr>
                        <a:t>大阪スマートシティ戦略会議の開催</a:t>
                      </a: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スマートシティ関係機関への参画</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ホームページ等の作成／ダッシュボードの</a:t>
                      </a:r>
                      <a:r>
                        <a:rPr kumimoji="1" lang="ja-JP" altLang="en-US" sz="1300" dirty="0" smtClean="0">
                          <a:latin typeface="Meiryo UI" panose="020B0604030504040204" pitchFamily="50" charset="-128"/>
                          <a:ea typeface="Meiryo UI" panose="020B0604030504040204" pitchFamily="50" charset="-128"/>
                        </a:rPr>
                        <a:t>具体化検討</a:t>
                      </a:r>
                      <a:endParaRPr kumimoji="1" lang="en-US" altLang="ja-JP" sz="13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継続・追加</a:t>
                      </a:r>
                      <a:endParaRPr kumimoji="1" lang="en-US" altLang="ja-JP" sz="1300" dirty="0">
                        <a:latin typeface="Meiryo UI" panose="020B0604030504040204" pitchFamily="50" charset="-128"/>
                        <a:ea typeface="Meiryo UI" panose="020B0604030504040204" pitchFamily="50" charset="-128"/>
                      </a:endParaRPr>
                    </a:p>
                    <a:p>
                      <a:endParaRPr kumimoji="1" lang="ja-JP" altLang="en-US" sz="13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74012"/>
                  </a:ext>
                </a:extLst>
              </a:tr>
              <a:tr h="213318">
                <a:tc rowSpan="7">
                  <a:txBody>
                    <a:bodyPr/>
                    <a:lstStyle/>
                    <a:p>
                      <a:r>
                        <a:rPr kumimoji="1" lang="ja-JP" altLang="en-US" sz="1300" dirty="0">
                          <a:latin typeface="Meiryo UI" panose="020B0604030504040204" pitchFamily="50" charset="-128"/>
                          <a:ea typeface="Meiryo UI" panose="020B0604030504040204" pitchFamily="50" charset="-128"/>
                        </a:rPr>
                        <a:t>６</a:t>
                      </a:r>
                      <a:r>
                        <a:rPr kumimoji="1" lang="ja-JP" altLang="en-US" sz="1300" dirty="0" smtClean="0">
                          <a:latin typeface="Meiryo UI" panose="020B0604030504040204" pitchFamily="50" charset="-128"/>
                          <a:ea typeface="Meiryo UI" panose="020B0604030504040204" pitchFamily="50" charset="-128"/>
                        </a:rPr>
                        <a:t>）当面取り組むテーマ</a:t>
                      </a:r>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smtClean="0">
                          <a:latin typeface="Meiryo UI" panose="020B0604030504040204" pitchFamily="50" charset="-128"/>
                          <a:ea typeface="Meiryo UI" panose="020B0604030504040204" pitchFamily="50" charset="-128"/>
                        </a:rPr>
                        <a:t>①</a:t>
                      </a:r>
                      <a:r>
                        <a:rPr kumimoji="1" lang="ja-JP" altLang="en-US" sz="1300" baseline="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当面のテーマ</a:t>
                      </a:r>
                      <a:endParaRPr kumimoji="1" lang="ja-JP" altLang="en-US" sz="13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P39</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369406"/>
                  </a:ext>
                </a:extLst>
              </a:tr>
              <a:tr h="213318">
                <a:tc vMerge="1">
                  <a:txBody>
                    <a:bodyPr/>
                    <a:lstStyle/>
                    <a:p>
                      <a:endParaRPr kumimoji="1" lang="ja-JP" altLang="en-US"/>
                    </a:p>
                  </a:txBody>
                  <a:tcPr/>
                </a:tc>
                <a:tc>
                  <a:txBody>
                    <a:bodyPr/>
                    <a:lstStyle/>
                    <a:p>
                      <a:r>
                        <a:rPr kumimoji="1" lang="ja-JP" altLang="en-US" sz="1300" dirty="0" smtClean="0">
                          <a:latin typeface="Meiryo UI" panose="020B0604030504040204" pitchFamily="50" charset="-128"/>
                          <a:ea typeface="Meiryo UI" panose="020B0604030504040204" pitchFamily="50" charset="-128"/>
                        </a:rPr>
                        <a:t>②　</a:t>
                      </a:r>
                      <a:r>
                        <a:rPr kumimoji="1" lang="en-US" altLang="ja-JP" sz="1300" dirty="0" smtClean="0">
                          <a:latin typeface="Meiryo UI" panose="020B0604030504040204" pitchFamily="50" charset="-128"/>
                          <a:ea typeface="Meiryo UI" panose="020B0604030504040204" pitchFamily="50" charset="-128"/>
                        </a:rPr>
                        <a:t>AI</a:t>
                      </a:r>
                      <a:r>
                        <a:rPr kumimoji="1" lang="ja-JP" altLang="en-US" sz="1300" dirty="0" smtClean="0">
                          <a:latin typeface="Meiryo UI" panose="020B0604030504040204" pitchFamily="50" charset="-128"/>
                          <a:ea typeface="Meiryo UI" panose="020B0604030504040204" pitchFamily="50" charset="-128"/>
                        </a:rPr>
                        <a:t>オンデマンド交通</a:t>
                      </a:r>
                      <a:endParaRPr kumimoji="1" lang="ja-JP" altLang="en-US" sz="130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継続・追加（</a:t>
                      </a:r>
                      <a:r>
                        <a:rPr kumimoji="1" lang="en-US" altLang="ja-JP" sz="1300" dirty="0" smtClean="0">
                          <a:latin typeface="Meiryo UI" panose="020B0604030504040204" pitchFamily="50" charset="-128"/>
                          <a:ea typeface="Meiryo UI" panose="020B0604030504040204" pitchFamily="50" charset="-128"/>
                        </a:rPr>
                        <a:t>P40</a:t>
                      </a:r>
                      <a:r>
                        <a:rPr kumimoji="1" lang="ja-JP" altLang="en-US" sz="1300" dirty="0" smtClean="0">
                          <a:latin typeface="Meiryo UI" panose="020B0604030504040204" pitchFamily="50" charset="-128"/>
                          <a:ea typeface="Meiryo UI" panose="020B0604030504040204" pitchFamily="50" charset="-128"/>
                        </a:rPr>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542083"/>
                  </a:ext>
                </a:extLst>
              </a:tr>
              <a:tr h="213318">
                <a:tc vMerge="1">
                  <a:txBody>
                    <a:bodyPr/>
                    <a:lstStyle/>
                    <a:p>
                      <a:endParaRPr kumimoji="1" lang="ja-JP" altLang="en-US"/>
                    </a:p>
                  </a:txBody>
                  <a:tcPr/>
                </a:tc>
                <a:tc>
                  <a:txBody>
                    <a:bodyPr/>
                    <a:lstStyle/>
                    <a:p>
                      <a:r>
                        <a:rPr kumimoji="1" lang="ja-JP" altLang="en-US" sz="1300" dirty="0" smtClean="0">
                          <a:latin typeface="Meiryo UI" panose="020B0604030504040204" pitchFamily="50" charset="-128"/>
                          <a:ea typeface="Meiryo UI" panose="020B0604030504040204" pitchFamily="50" charset="-128"/>
                        </a:rPr>
                        <a:t>③　産業現場における自動運転化支援</a:t>
                      </a:r>
                      <a:endParaRPr kumimoji="1" lang="ja-JP" altLang="en-US" sz="130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継続・追加（</a:t>
                      </a:r>
                      <a:r>
                        <a:rPr kumimoji="1" lang="en-US" altLang="ja-JP" sz="1300" dirty="0" smtClean="0">
                          <a:latin typeface="Meiryo UI" panose="020B0604030504040204" pitchFamily="50" charset="-128"/>
                          <a:ea typeface="Meiryo UI" panose="020B0604030504040204" pitchFamily="50" charset="-128"/>
                        </a:rPr>
                        <a:t>P42</a:t>
                      </a:r>
                      <a:r>
                        <a:rPr kumimoji="1" lang="ja-JP" altLang="en-US" sz="1300" dirty="0" smtClean="0">
                          <a:latin typeface="Meiryo UI" panose="020B0604030504040204" pitchFamily="50" charset="-128"/>
                          <a:ea typeface="Meiryo UI" panose="020B0604030504040204" pitchFamily="50" charset="-128"/>
                        </a:rPr>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487748"/>
                  </a:ext>
                </a:extLst>
              </a:tr>
              <a:tr h="213318">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④　データヘルス</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P43</a:t>
                      </a:r>
                      <a:r>
                        <a:rPr kumimoji="1" lang="ja-JP" altLang="en-US" sz="1300" dirty="0" smtClean="0">
                          <a:latin typeface="Meiryo UI" panose="020B0604030504040204" pitchFamily="50" charset="-128"/>
                          <a:ea typeface="Meiryo UI" panose="020B0604030504040204" pitchFamily="50" charset="-128"/>
                        </a:rPr>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449955"/>
                  </a:ext>
                </a:extLst>
              </a:tr>
              <a:tr h="21331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300" dirty="0" smtClean="0">
                          <a:latin typeface="Meiryo UI" panose="020B0604030504040204" pitchFamily="50" charset="-128"/>
                          <a:ea typeface="Meiryo UI" panose="020B0604030504040204" pitchFamily="50" charset="-128"/>
                        </a:rPr>
                        <a:t>⑤　楽しいまちづくり（データテインメント）</a:t>
                      </a: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P44</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170504"/>
                  </a:ext>
                </a:extLst>
              </a:tr>
              <a:tr h="213318">
                <a:tc vMerge="1">
                  <a:txBody>
                    <a:bodyPr/>
                    <a:lstStyle/>
                    <a:p>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smtClean="0">
                          <a:latin typeface="Meiryo UI" panose="020B0604030504040204" pitchFamily="50" charset="-128"/>
                          <a:ea typeface="Meiryo UI" panose="020B0604030504040204" pitchFamily="50" charset="-128"/>
                        </a:rPr>
                        <a:t>⑥　まちのキャッシュレス化</a:t>
                      </a: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P45</a:t>
                      </a:r>
                      <a:r>
                        <a:rPr kumimoji="1" lang="ja-JP" altLang="en-US" sz="1300" dirty="0" smtClean="0">
                          <a:latin typeface="Meiryo UI" panose="020B0604030504040204" pitchFamily="50" charset="-128"/>
                          <a:ea typeface="Meiryo UI" panose="020B0604030504040204" pitchFamily="50" charset="-128"/>
                        </a:rPr>
                        <a:t>）</a:t>
                      </a: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023918"/>
                  </a:ext>
                </a:extLst>
              </a:tr>
              <a:tr h="213318">
                <a:tc vMerge="1">
                  <a:txBody>
                    <a:bodyPr/>
                    <a:lstStyle/>
                    <a:p>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smtClean="0">
                          <a:latin typeface="Meiryo UI" panose="020B0604030504040204" pitchFamily="50" charset="-128"/>
                          <a:ea typeface="Meiryo UI" panose="020B0604030504040204" pitchFamily="50" charset="-128"/>
                        </a:rPr>
                        <a:t>⑦  ３つのレス（はんこレス、ペーパーレス、キャッスレス）推進</a:t>
                      </a: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P46</a:t>
                      </a:r>
                      <a:r>
                        <a:rPr kumimoji="1" lang="ja-JP" altLang="en-US" sz="1300" dirty="0" smtClean="0">
                          <a:latin typeface="Meiryo UI" panose="020B0604030504040204" pitchFamily="50" charset="-128"/>
                          <a:ea typeface="Meiryo UI" panose="020B0604030504040204" pitchFamily="50" charset="-128"/>
                        </a:rPr>
                        <a:t>）</a:t>
                      </a: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465880"/>
                  </a:ext>
                </a:extLst>
              </a:tr>
              <a:tr h="213318">
                <a:tc>
                  <a:txBody>
                    <a:bodyPr/>
                    <a:lstStyle/>
                    <a:p>
                      <a:r>
                        <a:rPr kumimoji="1" lang="ja-JP" altLang="en-US" sz="1300" dirty="0" smtClean="0">
                          <a:latin typeface="Meiryo UI" panose="020B0604030504040204" pitchFamily="50" charset="-128"/>
                          <a:ea typeface="Meiryo UI" panose="020B0604030504040204" pitchFamily="50" charset="-128"/>
                        </a:rPr>
                        <a:t>７）スーパーシティ構想</a:t>
                      </a:r>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pPr marL="0" indent="0">
                        <a:buNone/>
                      </a:pPr>
                      <a:r>
                        <a:rPr kumimoji="1" lang="ja-JP" altLang="en-US" sz="1300" baseline="0" dirty="0" smtClean="0">
                          <a:latin typeface="Meiryo UI" panose="020B0604030504040204" pitchFamily="50" charset="-128"/>
                          <a:ea typeface="Meiryo UI" panose="020B0604030504040204" pitchFamily="50" charset="-128"/>
                        </a:rPr>
                        <a:t>①  国の法制化に合わせ、うめきた、夢洲での取組みを検討</a:t>
                      </a:r>
                      <a:endParaRPr kumimoji="1" lang="ja-JP" altLang="en-US" sz="1300" dirty="0" smtClean="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継続（</a:t>
                      </a:r>
                      <a:r>
                        <a:rPr kumimoji="1" lang="en-US" altLang="ja-JP" sz="1300" dirty="0" smtClean="0">
                          <a:latin typeface="Meiryo UI" panose="020B0604030504040204" pitchFamily="50" charset="-128"/>
                          <a:ea typeface="Meiryo UI" panose="020B0604030504040204" pitchFamily="50" charset="-128"/>
                        </a:rPr>
                        <a:t>P47</a:t>
                      </a:r>
                      <a:r>
                        <a:rPr kumimoji="1" lang="ja-JP" altLang="en-US" sz="1300" dirty="0" smtClean="0">
                          <a:latin typeface="Meiryo UI" panose="020B0604030504040204" pitchFamily="50" charset="-128"/>
                          <a:ea typeface="Meiryo UI" panose="020B0604030504040204" pitchFamily="50" charset="-128"/>
                        </a:rPr>
                        <a:t>）</a:t>
                      </a:r>
                    </a:p>
                  </a:txBody>
                  <a:tcPr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69068718"/>
                  </a:ext>
                </a:extLst>
              </a:tr>
            </a:tbl>
          </a:graphicData>
        </a:graphic>
      </p:graphicFrame>
    </p:spTree>
    <p:extLst>
      <p:ext uri="{BB962C8B-B14F-4D97-AF65-F5344CB8AC3E}">
        <p14:creationId xmlns:p14="http://schemas.microsoft.com/office/powerpoint/2010/main" val="1023672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91441" y="549320"/>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31033" y="77790"/>
            <a:ext cx="8729632" cy="461665"/>
          </a:xfrm>
          <a:prstGeom prst="rect">
            <a:avLst/>
          </a:prstGeom>
          <a:noFill/>
        </p:spPr>
        <p:txBody>
          <a:bodyPr wrap="square" rtlCol="0">
            <a:spAutoFit/>
          </a:bodyPr>
          <a:lstStyle/>
          <a:p>
            <a:r>
              <a:rPr kumimoji="1" lang="en-US" altLang="ja-JP" sz="2400" b="1" dirty="0" smtClean="0">
                <a:latin typeface="Meiryo UI" panose="020B0604030504040204" pitchFamily="50" charset="-128"/>
                <a:ea typeface="Meiryo UI" panose="020B0604030504040204" pitchFamily="50" charset="-128"/>
              </a:rPr>
              <a:t>1) - </a:t>
            </a:r>
            <a:r>
              <a:rPr kumimoji="1" lang="ja-JP" altLang="en-US" sz="2400" b="1" dirty="0">
                <a:latin typeface="Meiryo UI" panose="020B0604030504040204" pitchFamily="50" charset="-128"/>
                <a:ea typeface="Meiryo UI" panose="020B0604030504040204" pitchFamily="50" charset="-128"/>
              </a:rPr>
              <a:t>①</a:t>
            </a:r>
            <a:r>
              <a:rPr kumimoji="1" lang="ja-JP" altLang="en-US" sz="2400" b="1" dirty="0" smtClean="0">
                <a:latin typeface="Meiryo UI" panose="020B0604030504040204" pitchFamily="50" charset="-128"/>
                <a:ea typeface="Meiryo UI" panose="020B0604030504040204" pitchFamily="50" charset="-128"/>
              </a:rPr>
              <a:t> 今後の取組み　</a:t>
            </a:r>
            <a:r>
              <a:rPr kumimoji="1" lang="en-US" altLang="ja-JP" sz="2000" b="1" dirty="0">
                <a:latin typeface="Meiryo UI" panose="020B0604030504040204" pitchFamily="50" charset="-128"/>
                <a:ea typeface="Meiryo UI" panose="020B0604030504040204" pitchFamily="50" charset="-128"/>
              </a:rPr>
              <a:t>【</a:t>
            </a:r>
            <a:r>
              <a:rPr kumimoji="1" lang="en-US" altLang="ja-JP" sz="2000" b="1" dirty="0" err="1">
                <a:latin typeface="Meiryo UI" panose="020B0604030504040204" pitchFamily="50" charset="-128"/>
                <a:ea typeface="Meiryo UI" panose="020B0604030504040204" pitchFamily="50" charset="-128"/>
              </a:rPr>
              <a:t>GovTech</a:t>
            </a:r>
            <a:r>
              <a:rPr kumimoji="1" lang="ja-JP" altLang="en-US" sz="2000" b="1" dirty="0" smtClean="0">
                <a:latin typeface="Meiryo UI" panose="020B0604030504040204" pitchFamily="50" charset="-128"/>
                <a:ea typeface="Meiryo UI" panose="020B0604030504040204" pitchFamily="50" charset="-128"/>
              </a:rPr>
              <a:t>大阪を</a:t>
            </a:r>
            <a:r>
              <a:rPr kumimoji="1" lang="ja-JP" altLang="en-US" sz="2000" b="1" dirty="0">
                <a:latin typeface="Meiryo UI" panose="020B0604030504040204" pitchFamily="50" charset="-128"/>
                <a:ea typeface="Meiryo UI" panose="020B0604030504040204" pitchFamily="50" charset="-128"/>
              </a:rPr>
              <a:t>通じた</a:t>
            </a:r>
            <a:r>
              <a:rPr kumimoji="1" lang="ja-JP" altLang="en-US" sz="2000" b="1" dirty="0" smtClean="0">
                <a:latin typeface="Meiryo UI" panose="020B0604030504040204" pitchFamily="50" charset="-128"/>
                <a:ea typeface="Meiryo UI" panose="020B0604030504040204" pitchFamily="50" charset="-128"/>
              </a:rPr>
              <a:t>先行事例</a:t>
            </a:r>
            <a:r>
              <a:rPr kumimoji="1" lang="ja-JP" altLang="en-US" sz="2000" b="1" dirty="0">
                <a:latin typeface="Meiryo UI" panose="020B0604030504040204" pitchFamily="50" charset="-128"/>
                <a:ea typeface="Meiryo UI" panose="020B0604030504040204" pitchFamily="50" charset="-128"/>
              </a:rPr>
              <a:t>の横</a:t>
            </a:r>
            <a:r>
              <a:rPr kumimoji="1" lang="ja-JP" altLang="en-US" sz="2000" b="1" dirty="0" smtClean="0">
                <a:latin typeface="Meiryo UI" panose="020B0604030504040204" pitchFamily="50" charset="-128"/>
                <a:ea typeface="Meiryo UI" panose="020B0604030504040204" pitchFamily="50" charset="-128"/>
              </a:rPr>
              <a:t>展開</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3" name="角丸四角形 2"/>
          <p:cNvSpPr/>
          <p:nvPr/>
        </p:nvSpPr>
        <p:spPr>
          <a:xfrm>
            <a:off x="227219" y="718855"/>
            <a:ext cx="3688951" cy="39188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先行導入団体（例示）</a:t>
            </a:r>
          </a:p>
        </p:txBody>
      </p:sp>
      <p:graphicFrame>
        <p:nvGraphicFramePr>
          <p:cNvPr id="8" name="表 7"/>
          <p:cNvGraphicFramePr>
            <a:graphicFrameLocks noGrp="1"/>
          </p:cNvGraphicFramePr>
          <p:nvPr>
            <p:extLst>
              <p:ext uri="{D42A27DB-BD31-4B8C-83A1-F6EECF244321}">
                <p14:modId xmlns:p14="http://schemas.microsoft.com/office/powerpoint/2010/main" val="4057569156"/>
              </p:ext>
            </p:extLst>
          </p:nvPr>
        </p:nvGraphicFramePr>
        <p:xfrm>
          <a:off x="227219" y="1186818"/>
          <a:ext cx="3747902" cy="5419984"/>
        </p:xfrm>
        <a:graphic>
          <a:graphicData uri="http://schemas.openxmlformats.org/drawingml/2006/table">
            <a:tbl>
              <a:tblPr firstRow="1" bandRow="1">
                <a:tableStyleId>{5940675A-B579-460E-94D1-54222C63F5DA}</a:tableStyleId>
              </a:tblPr>
              <a:tblGrid>
                <a:gridCol w="871273">
                  <a:extLst>
                    <a:ext uri="{9D8B030D-6E8A-4147-A177-3AD203B41FA5}">
                      <a16:colId xmlns:a16="http://schemas.microsoft.com/office/drawing/2014/main" val="4021685607"/>
                    </a:ext>
                  </a:extLst>
                </a:gridCol>
                <a:gridCol w="969929">
                  <a:extLst>
                    <a:ext uri="{9D8B030D-6E8A-4147-A177-3AD203B41FA5}">
                      <a16:colId xmlns:a16="http://schemas.microsoft.com/office/drawing/2014/main" val="3499966333"/>
                    </a:ext>
                  </a:extLst>
                </a:gridCol>
                <a:gridCol w="1906700">
                  <a:extLst>
                    <a:ext uri="{9D8B030D-6E8A-4147-A177-3AD203B41FA5}">
                      <a16:colId xmlns:a16="http://schemas.microsoft.com/office/drawing/2014/main" val="543143260"/>
                    </a:ext>
                  </a:extLst>
                </a:gridCol>
              </a:tblGrid>
              <a:tr h="319345">
                <a:tc>
                  <a:txBody>
                    <a:bodyPr/>
                    <a:lstStyle/>
                    <a:p>
                      <a:pPr algn="ctr"/>
                      <a:r>
                        <a:rPr kumimoji="1" lang="ja-JP" altLang="en-US" sz="1400" b="1" dirty="0">
                          <a:latin typeface="Meiryo UI" panose="020B0604030504040204" pitchFamily="50" charset="-128"/>
                          <a:ea typeface="Meiryo UI" panose="020B0604030504040204" pitchFamily="50" charset="-128"/>
                        </a:rPr>
                        <a:t>分野</a:t>
                      </a:r>
                    </a:p>
                  </a:txBody>
                  <a:tcPr>
                    <a:solidFill>
                      <a:schemeClr val="accent2">
                        <a:lumMod val="60000"/>
                        <a:lumOff val="4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市町村</a:t>
                      </a:r>
                    </a:p>
                  </a:txBody>
                  <a:tcPr>
                    <a:solidFill>
                      <a:schemeClr val="accent2">
                        <a:lumMod val="60000"/>
                        <a:lumOff val="4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先進取組み</a:t>
                      </a:r>
                    </a:p>
                  </a:txBody>
                  <a:tcPr>
                    <a:solidFill>
                      <a:schemeClr val="accent2">
                        <a:lumMod val="60000"/>
                        <a:lumOff val="40000"/>
                      </a:schemeClr>
                    </a:solidFill>
                  </a:tcPr>
                </a:tc>
                <a:extLst>
                  <a:ext uri="{0D108BD9-81ED-4DB2-BD59-A6C34878D82A}">
                    <a16:rowId xmlns:a16="http://schemas.microsoft.com/office/drawing/2014/main" val="3056299311"/>
                  </a:ext>
                </a:extLst>
              </a:tr>
              <a:tr h="602339">
                <a:tc rowSpan="2">
                  <a:txBody>
                    <a:bodyPr/>
                    <a:lstStyle/>
                    <a:p>
                      <a:r>
                        <a:rPr kumimoji="1" lang="ja-JP" altLang="en-US" sz="1200" dirty="0">
                          <a:latin typeface="Meiryo UI" panose="020B0604030504040204" pitchFamily="50" charset="-128"/>
                          <a:ea typeface="Meiryo UI" panose="020B0604030504040204" pitchFamily="50" charset="-128"/>
                        </a:rPr>
                        <a:t>統合アプリ</a:t>
                      </a:r>
                    </a:p>
                  </a:txBody>
                  <a:tcPr/>
                </a:tc>
                <a:tc>
                  <a:txBody>
                    <a:bodyPr/>
                    <a:lstStyle/>
                    <a:p>
                      <a:r>
                        <a:rPr kumimoji="1" lang="ja-JP" altLang="en-US" sz="1200" dirty="0">
                          <a:latin typeface="Meiryo UI" panose="020B0604030504040204" pitchFamily="50" charset="-128"/>
                          <a:ea typeface="Meiryo UI" panose="020B0604030504040204" pitchFamily="50" charset="-128"/>
                        </a:rPr>
                        <a:t>寝屋川市</a:t>
                      </a:r>
                    </a:p>
                  </a:txBody>
                  <a:tcPr/>
                </a:tc>
                <a:tc>
                  <a:txBody>
                    <a:bodyPr/>
                    <a:lstStyle/>
                    <a:p>
                      <a:r>
                        <a:rPr kumimoji="1" lang="ja-JP" altLang="en-US" sz="1200" dirty="0">
                          <a:latin typeface="Meiryo UI" panose="020B0604030504040204" pitchFamily="50" charset="-128"/>
                          <a:ea typeface="Meiryo UI" panose="020B0604030504040204" pitchFamily="50" charset="-128"/>
                        </a:rPr>
                        <a:t>住民ニーズの調査結果に基づくアプリサービスの設計</a:t>
                      </a:r>
                    </a:p>
                  </a:txBody>
                  <a:tcPr/>
                </a:tc>
                <a:extLst>
                  <a:ext uri="{0D108BD9-81ED-4DB2-BD59-A6C34878D82A}">
                    <a16:rowId xmlns:a16="http://schemas.microsoft.com/office/drawing/2014/main" val="1631186253"/>
                  </a:ext>
                </a:extLst>
              </a:tr>
              <a:tr h="602339">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八尾市</a:t>
                      </a:r>
                    </a:p>
                  </a:txBody>
                  <a:tcPr/>
                </a:tc>
                <a:tc>
                  <a:txBody>
                    <a:bodyPr/>
                    <a:lstStyle/>
                    <a:p>
                      <a:r>
                        <a:rPr kumimoji="1" lang="ja-JP" altLang="en-US" sz="1200" dirty="0">
                          <a:latin typeface="Meiryo UI" panose="020B0604030504040204" pitchFamily="50" charset="-128"/>
                          <a:ea typeface="Meiryo UI" panose="020B0604030504040204" pitchFamily="50" charset="-128"/>
                        </a:rPr>
                        <a:t>別々の所属で検討されていたアプリの統合</a:t>
                      </a:r>
                    </a:p>
                  </a:txBody>
                  <a:tcPr/>
                </a:tc>
                <a:extLst>
                  <a:ext uri="{0D108BD9-81ED-4DB2-BD59-A6C34878D82A}">
                    <a16:rowId xmlns:a16="http://schemas.microsoft.com/office/drawing/2014/main" val="1982868430"/>
                  </a:ext>
                </a:extLst>
              </a:tr>
              <a:tr h="602339">
                <a:tc>
                  <a:txBody>
                    <a:bodyPr/>
                    <a:lstStyle/>
                    <a:p>
                      <a:r>
                        <a:rPr kumimoji="1" lang="ja-JP" altLang="en-US" sz="1200" dirty="0">
                          <a:latin typeface="Meiryo UI" panose="020B0604030504040204" pitchFamily="50" charset="-128"/>
                          <a:ea typeface="Meiryo UI" panose="020B0604030504040204" pitchFamily="50" charset="-128"/>
                        </a:rPr>
                        <a:t>電子申請</a:t>
                      </a:r>
                    </a:p>
                  </a:txBody>
                  <a:tcPr/>
                </a:tc>
                <a:tc>
                  <a:txBody>
                    <a:bodyPr/>
                    <a:lstStyle/>
                    <a:p>
                      <a:r>
                        <a:rPr kumimoji="1" lang="ja-JP" altLang="en-US" sz="1200" dirty="0">
                          <a:latin typeface="Meiryo UI" panose="020B0604030504040204" pitchFamily="50" charset="-128"/>
                          <a:ea typeface="Meiryo UI" panose="020B0604030504040204" pitchFamily="50" charset="-128"/>
                        </a:rPr>
                        <a:t>四條畷市</a:t>
                      </a:r>
                    </a:p>
                  </a:txBody>
                  <a:tcPr/>
                </a:tc>
                <a:tc>
                  <a:txBody>
                    <a:bodyPr/>
                    <a:lstStyle/>
                    <a:p>
                      <a:r>
                        <a:rPr kumimoji="1" lang="ja-JP" altLang="en-US" sz="1200" dirty="0">
                          <a:latin typeface="Meiryo UI" panose="020B0604030504040204" pitchFamily="50" charset="-128"/>
                          <a:ea typeface="Meiryo UI" panose="020B0604030504040204" pitchFamily="50" charset="-128"/>
                        </a:rPr>
                        <a:t>自宅からの住民票交付を可能にしたシステムの導入</a:t>
                      </a:r>
                    </a:p>
                  </a:txBody>
                  <a:tcPr/>
                </a:tc>
                <a:extLst>
                  <a:ext uri="{0D108BD9-81ED-4DB2-BD59-A6C34878D82A}">
                    <a16:rowId xmlns:a16="http://schemas.microsoft.com/office/drawing/2014/main" val="1859740788"/>
                  </a:ext>
                </a:extLst>
              </a:tr>
              <a:tr h="771043">
                <a:tc rowSpan="2">
                  <a:txBody>
                    <a:bodyPr/>
                    <a:lstStyle/>
                    <a:p>
                      <a:r>
                        <a:rPr kumimoji="1" lang="ja-JP" altLang="en-US" sz="1200" dirty="0">
                          <a:latin typeface="Meiryo UI" panose="020B0604030504040204" pitchFamily="50" charset="-128"/>
                          <a:ea typeface="Meiryo UI" panose="020B0604030504040204" pitchFamily="50" charset="-128"/>
                        </a:rPr>
                        <a:t>デジタル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マップ検索</a:t>
                      </a:r>
                    </a:p>
                  </a:txBody>
                  <a:tcPr/>
                </a:tc>
                <a:tc>
                  <a:txBody>
                    <a:bodyPr/>
                    <a:lstStyle/>
                    <a:p>
                      <a:r>
                        <a:rPr kumimoji="1" lang="ja-JP" altLang="en-US" sz="1200" dirty="0">
                          <a:latin typeface="Meiryo UI" panose="020B0604030504040204" pitchFamily="50" charset="-128"/>
                          <a:ea typeface="Meiryo UI" panose="020B0604030504040204" pitchFamily="50" charset="-128"/>
                        </a:rPr>
                        <a:t>大阪市</a:t>
                      </a:r>
                    </a:p>
                  </a:txBody>
                  <a:tcPr/>
                </a:tc>
                <a:tc>
                  <a:txBody>
                    <a:bodyPr/>
                    <a:lstStyle/>
                    <a:p>
                      <a:r>
                        <a:rPr kumimoji="1" lang="ja-JP" altLang="en-US" sz="1200" dirty="0">
                          <a:latin typeface="Meiryo UI" panose="020B0604030504040204" pitchFamily="50" charset="-128"/>
                          <a:ea typeface="Meiryo UI" panose="020B0604030504040204" pitchFamily="50" charset="-128"/>
                        </a:rPr>
                        <a:t>スマホ等のマップ上で保育所の空き情報を検索（絞込み）</a:t>
                      </a:r>
                    </a:p>
                  </a:txBody>
                  <a:tcPr/>
                </a:tc>
                <a:extLst>
                  <a:ext uri="{0D108BD9-81ED-4DB2-BD59-A6C34878D82A}">
                    <a16:rowId xmlns:a16="http://schemas.microsoft.com/office/drawing/2014/main" val="2659892876"/>
                  </a:ext>
                </a:extLst>
              </a:tr>
              <a:tr h="602339">
                <a:tc v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豊中市</a:t>
                      </a:r>
                    </a:p>
                  </a:txBody>
                  <a:tcPr/>
                </a:tc>
                <a:tc>
                  <a:txBody>
                    <a:bodyPr/>
                    <a:lstStyle/>
                    <a:p>
                      <a:r>
                        <a:rPr kumimoji="1" lang="ja-JP" altLang="en-US" sz="1200" dirty="0">
                          <a:latin typeface="Meiryo UI" panose="020B0604030504040204" pitchFamily="50" charset="-128"/>
                          <a:ea typeface="Meiryo UI" panose="020B0604030504040204" pitchFamily="50" charset="-128"/>
                        </a:rPr>
                        <a:t>スマホ等で赤ちゃん駅マップ公表</a:t>
                      </a:r>
                    </a:p>
                  </a:txBody>
                  <a:tcPr/>
                </a:tc>
                <a:extLst>
                  <a:ext uri="{0D108BD9-81ED-4DB2-BD59-A6C34878D82A}">
                    <a16:rowId xmlns:a16="http://schemas.microsoft.com/office/drawing/2014/main" val="3210550711"/>
                  </a:ext>
                </a:extLst>
              </a:tr>
              <a:tr h="771043">
                <a:tc>
                  <a:txBody>
                    <a:bodyPr/>
                    <a:lstStyle/>
                    <a:p>
                      <a:r>
                        <a:rPr kumimoji="1" lang="ja-JP" altLang="en-US" sz="1200" dirty="0">
                          <a:latin typeface="Meiryo UI" panose="020B0604030504040204" pitchFamily="50" charset="-128"/>
                          <a:ea typeface="Meiryo UI" panose="020B0604030504040204" pitchFamily="50" charset="-128"/>
                        </a:rPr>
                        <a:t>ＢＰＲ</a:t>
                      </a:r>
                    </a:p>
                  </a:txBody>
                  <a:tcPr/>
                </a:tc>
                <a:tc>
                  <a:txBody>
                    <a:bodyPr/>
                    <a:lstStyle/>
                    <a:p>
                      <a:r>
                        <a:rPr kumimoji="1" lang="ja-JP" altLang="en-US" sz="1200" dirty="0">
                          <a:latin typeface="Meiryo UI" panose="020B0604030504040204" pitchFamily="50" charset="-128"/>
                          <a:ea typeface="Meiryo UI" panose="020B0604030504040204" pitchFamily="50" charset="-128"/>
                        </a:rPr>
                        <a:t>泉大津市</a:t>
                      </a:r>
                    </a:p>
                  </a:txBody>
                  <a:tcPr/>
                </a:tc>
                <a:tc>
                  <a:txBody>
                    <a:bodyPr/>
                    <a:lstStyle/>
                    <a:p>
                      <a:r>
                        <a:rPr kumimoji="1" lang="ja-JP" altLang="en-US" sz="1200" dirty="0" smtClean="0">
                          <a:latin typeface="Meiryo UI" panose="020B0604030504040204" pitchFamily="50" charset="-128"/>
                          <a:ea typeface="Meiryo UI" panose="020B0604030504040204" pitchFamily="50" charset="-128"/>
                        </a:rPr>
                        <a:t>業務内容を精査し、コア業務・ノンコア業務に分類。業務改革から住民サービス向上へ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0328569"/>
                  </a:ext>
                </a:extLst>
              </a:tr>
              <a:tr h="301170">
                <a:tc>
                  <a:txBody>
                    <a:bodyPr/>
                    <a:lstStyle/>
                    <a:p>
                      <a:r>
                        <a:rPr kumimoji="1" lang="ja-JP" altLang="en-US" sz="1100" dirty="0">
                          <a:latin typeface="Meiryo UI" panose="020B0604030504040204" pitchFamily="50" charset="-128"/>
                          <a:ea typeface="Meiryo UI" panose="020B0604030504040204" pitchFamily="50" charset="-128"/>
                        </a:rPr>
                        <a:t>シビックテック</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枚方市</a:t>
                      </a:r>
                    </a:p>
                  </a:txBody>
                  <a:tcPr/>
                </a:tc>
                <a:tc>
                  <a:txBody>
                    <a:bodyPr/>
                    <a:lstStyle/>
                    <a:p>
                      <a:r>
                        <a:rPr kumimoji="1" lang="ja-JP" altLang="en-US" sz="1200" dirty="0">
                          <a:latin typeface="Meiryo UI" panose="020B0604030504040204" pitchFamily="50" charset="-128"/>
                          <a:ea typeface="Meiryo UI" panose="020B0604030504040204" pitchFamily="50" charset="-128"/>
                        </a:rPr>
                        <a:t>シビックテック（大学）との連携によるアプリ開発</a:t>
                      </a:r>
                    </a:p>
                  </a:txBody>
                  <a:tcPr/>
                </a:tc>
                <a:extLst>
                  <a:ext uri="{0D108BD9-81ED-4DB2-BD59-A6C34878D82A}">
                    <a16:rowId xmlns:a16="http://schemas.microsoft.com/office/drawing/2014/main" val="3017911932"/>
                  </a:ext>
                </a:extLst>
              </a:tr>
              <a:tr h="301170">
                <a:tc>
                  <a:txBody>
                    <a:bodyPr/>
                    <a:lstStyle/>
                    <a:p>
                      <a:r>
                        <a:rPr kumimoji="1" lang="ja-JP" altLang="en-US" sz="1200" dirty="0" smtClean="0">
                          <a:latin typeface="Meiryo UI" panose="020B0604030504040204" pitchFamily="50" charset="-128"/>
                          <a:ea typeface="Meiryo UI" panose="020B0604030504040204" pitchFamily="50" charset="-128"/>
                        </a:rPr>
                        <a:t>モビリティ</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河内長野市</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住民主体での地域の移動課題解消への</a:t>
                      </a:r>
                      <a:r>
                        <a:rPr kumimoji="1" lang="en-US" altLang="ja-JP" sz="1200" dirty="0" smtClean="0">
                          <a:latin typeface="Meiryo UI" panose="020B0604030504040204" pitchFamily="50" charset="-128"/>
                          <a:ea typeface="Meiryo UI" panose="020B0604030504040204" pitchFamily="50" charset="-128"/>
                        </a:rPr>
                        <a:t>AI</a:t>
                      </a:r>
                      <a:r>
                        <a:rPr kumimoji="1" lang="ja-JP" altLang="en-US" sz="1200" dirty="0" smtClean="0">
                          <a:latin typeface="Meiryo UI" panose="020B0604030504040204" pitchFamily="50" charset="-128"/>
                          <a:ea typeface="Meiryo UI" panose="020B0604030504040204" pitchFamily="50" charset="-128"/>
                        </a:rPr>
                        <a:t>オンデマンド交通の取組み</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30542055"/>
                  </a:ext>
                </a:extLst>
              </a:tr>
            </a:tbl>
          </a:graphicData>
        </a:graphic>
      </p:graphicFrame>
      <p:sp>
        <p:nvSpPr>
          <p:cNvPr id="12" name="正方形/長方形 11"/>
          <p:cNvSpPr/>
          <p:nvPr/>
        </p:nvSpPr>
        <p:spPr>
          <a:xfrm>
            <a:off x="4490295" y="1192912"/>
            <a:ext cx="1656588" cy="541395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角丸四角形 12"/>
          <p:cNvSpPr/>
          <p:nvPr/>
        </p:nvSpPr>
        <p:spPr>
          <a:xfrm>
            <a:off x="6662057" y="1033054"/>
            <a:ext cx="2312126" cy="1162595"/>
          </a:xfrm>
          <a:prstGeom prst="round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a:latin typeface="Meiryo UI" panose="020B0604030504040204" pitchFamily="50" charset="-128"/>
                <a:ea typeface="Meiryo UI" panose="020B0604030504040204" pitchFamily="50" charset="-128"/>
              </a:rPr>
              <a:t>A</a:t>
            </a:r>
            <a:r>
              <a:rPr kumimoji="1" lang="ja-JP" altLang="en-US" sz="1400" b="1" dirty="0">
                <a:latin typeface="Meiryo UI" panose="020B0604030504040204" pitchFamily="50" charset="-128"/>
                <a:ea typeface="Meiryo UI" panose="020B0604030504040204" pitchFamily="50" charset="-128"/>
              </a:rPr>
              <a:t>）そのまま横展開</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先行団体の成功している取り組みを他の市町村でも導入（横展開）</a:t>
            </a:r>
          </a:p>
        </p:txBody>
      </p:sp>
      <p:sp>
        <p:nvSpPr>
          <p:cNvPr id="14" name="角丸四角形 13"/>
          <p:cNvSpPr/>
          <p:nvPr/>
        </p:nvSpPr>
        <p:spPr>
          <a:xfrm>
            <a:off x="6662057" y="2447517"/>
            <a:ext cx="2312126" cy="1162595"/>
          </a:xfrm>
          <a:prstGeom prst="round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a:latin typeface="Meiryo UI" panose="020B0604030504040204" pitchFamily="50" charset="-128"/>
                <a:ea typeface="Meiryo UI" panose="020B0604030504040204" pitchFamily="50" charset="-128"/>
              </a:rPr>
              <a:t>B</a:t>
            </a:r>
            <a:r>
              <a:rPr kumimoji="1" lang="ja-JP" altLang="en-US" sz="1400" b="1" dirty="0">
                <a:latin typeface="Meiryo UI" panose="020B0604030504040204" pitchFamily="50" charset="-128"/>
                <a:ea typeface="Meiryo UI" panose="020B0604030504040204" pitchFamily="50" charset="-128"/>
              </a:rPr>
              <a:t>）カスタマイズ進化</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先行団体が委託する事業をベースに、地域課題に応じたカスタマイズ</a:t>
            </a:r>
          </a:p>
        </p:txBody>
      </p:sp>
      <p:sp>
        <p:nvSpPr>
          <p:cNvPr id="15" name="角丸四角形 14"/>
          <p:cNvSpPr/>
          <p:nvPr/>
        </p:nvSpPr>
        <p:spPr>
          <a:xfrm>
            <a:off x="4460818" y="999078"/>
            <a:ext cx="1715541" cy="628152"/>
          </a:xfrm>
          <a:prstGeom prst="roundRect">
            <a:avLst>
              <a:gd name="adj" fmla="val 803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err="1" smtClean="0">
                <a:solidFill>
                  <a:schemeClr val="bg1"/>
                </a:solidFill>
                <a:latin typeface="Meiryo UI" panose="020B0604030504040204" pitchFamily="50" charset="-128"/>
                <a:ea typeface="Meiryo UI" panose="020B0604030504040204" pitchFamily="50" charset="-128"/>
              </a:rPr>
              <a:t>GovTech</a:t>
            </a:r>
            <a:r>
              <a:rPr kumimoji="1" lang="ja-JP" altLang="en-US" sz="1600" b="1" dirty="0" smtClean="0">
                <a:solidFill>
                  <a:schemeClr val="bg1"/>
                </a:solidFill>
                <a:latin typeface="Meiryo UI" panose="020B0604030504040204" pitchFamily="50" charset="-128"/>
                <a:ea typeface="Meiryo UI" panose="020B0604030504040204" pitchFamily="50" charset="-128"/>
              </a:rPr>
              <a:t>大阪</a:t>
            </a:r>
          </a:p>
        </p:txBody>
      </p:sp>
      <p:sp>
        <p:nvSpPr>
          <p:cNvPr id="16" name="角丸四角形 15"/>
          <p:cNvSpPr/>
          <p:nvPr/>
        </p:nvSpPr>
        <p:spPr>
          <a:xfrm>
            <a:off x="4624989" y="2002803"/>
            <a:ext cx="1421239" cy="7099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Meiryo UI" panose="020B0604030504040204" pitchFamily="50" charset="-128"/>
                <a:ea typeface="Meiryo UI" panose="020B0604030504040204" pitchFamily="50" charset="-128"/>
              </a:rPr>
              <a:t>テーマ別</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ctr"/>
            <a:r>
              <a:rPr kumimoji="1" lang="ja-JP" altLang="en-US" sz="1300" dirty="0" smtClean="0">
                <a:solidFill>
                  <a:schemeClr val="tx1"/>
                </a:solidFill>
                <a:latin typeface="Meiryo UI" panose="020B0604030504040204" pitchFamily="50" charset="-128"/>
                <a:ea typeface="Meiryo UI" panose="020B0604030504040204" pitchFamily="50" charset="-128"/>
              </a:rPr>
              <a:t>ワーキンググループ</a:t>
            </a:r>
            <a:endParaRPr kumimoji="1" lang="ja-JP" altLang="en-US" sz="1300"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6662057" y="3848343"/>
            <a:ext cx="2312126" cy="1162595"/>
          </a:xfrm>
          <a:prstGeom prst="round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a:latin typeface="Meiryo UI" panose="020B0604030504040204" pitchFamily="50" charset="-128"/>
                <a:ea typeface="Meiryo UI" panose="020B0604030504040204" pitchFamily="50" charset="-128"/>
              </a:rPr>
              <a:t>C</a:t>
            </a:r>
            <a:r>
              <a:rPr kumimoji="1" lang="ja-JP" altLang="en-US" sz="1400" b="1" dirty="0">
                <a:latin typeface="Meiryo UI" panose="020B0604030504040204" pitchFamily="50" charset="-128"/>
                <a:ea typeface="Meiryo UI" panose="020B0604030504040204" pitchFamily="50" charset="-128"/>
              </a:rPr>
              <a:t>）共同発注</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先行導入システムをベースに、２以上の団体が共同発注し、それぞれのコストを低減</a:t>
            </a:r>
          </a:p>
        </p:txBody>
      </p:sp>
      <p:sp>
        <p:nvSpPr>
          <p:cNvPr id="18" name="角丸四角形 17"/>
          <p:cNvSpPr/>
          <p:nvPr/>
        </p:nvSpPr>
        <p:spPr>
          <a:xfrm>
            <a:off x="6662057" y="5277393"/>
            <a:ext cx="2312126" cy="1162595"/>
          </a:xfrm>
          <a:prstGeom prst="round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a:latin typeface="Meiryo UI" panose="020B0604030504040204" pitchFamily="50" charset="-128"/>
                <a:ea typeface="Meiryo UI" panose="020B0604030504040204" pitchFamily="50" charset="-128"/>
              </a:rPr>
              <a:t>D</a:t>
            </a:r>
            <a:r>
              <a:rPr kumimoji="1" lang="ja-JP" altLang="en-US" sz="1400" b="1" dirty="0">
                <a:latin typeface="Meiryo UI" panose="020B0604030504040204" pitchFamily="50" charset="-128"/>
                <a:ea typeface="Meiryo UI" panose="020B0604030504040204" pitchFamily="50" charset="-128"/>
              </a:rPr>
              <a:t>）広域化・最適化</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広域で共通化した方が住民サービスの向上につながるものをサービス統合</a:t>
            </a:r>
          </a:p>
        </p:txBody>
      </p:sp>
      <p:sp>
        <p:nvSpPr>
          <p:cNvPr id="21" name="テキスト ボックス 20"/>
          <p:cNvSpPr txBox="1"/>
          <p:nvPr/>
        </p:nvSpPr>
        <p:spPr>
          <a:xfrm>
            <a:off x="4593752" y="3219462"/>
            <a:ext cx="1370888" cy="2462213"/>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課題の共有</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情報の共有</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相互支援</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自律的連携</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共同発注</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など</a:t>
            </a:r>
            <a:endParaRPr kumimoji="1" lang="en-US" altLang="ja-JP" sz="1400" dirty="0">
              <a:latin typeface="Meiryo UI" panose="020B0604030504040204" pitchFamily="50" charset="-128"/>
              <a:ea typeface="Meiryo UI" panose="020B0604030504040204" pitchFamily="50" charset="-128"/>
            </a:endParaRPr>
          </a:p>
        </p:txBody>
      </p:sp>
      <p:sp>
        <p:nvSpPr>
          <p:cNvPr id="22" name="二等辺三角形 21"/>
          <p:cNvSpPr/>
          <p:nvPr/>
        </p:nvSpPr>
        <p:spPr>
          <a:xfrm rot="5400000">
            <a:off x="1604483" y="3686026"/>
            <a:ext cx="5290489" cy="33229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3776245" y="3737808"/>
            <a:ext cx="5290489" cy="33229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4"/>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36</a:t>
            </a:fld>
            <a:endParaRPr kumimoji="1" lang="ja-JP" altLang="en-US" dirty="0"/>
          </a:p>
        </p:txBody>
      </p:sp>
    </p:spTree>
    <p:extLst>
      <p:ext uri="{BB962C8B-B14F-4D97-AF65-F5344CB8AC3E}">
        <p14:creationId xmlns:p14="http://schemas.microsoft.com/office/powerpoint/2010/main" val="2155141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2500" y="6332597"/>
            <a:ext cx="2057400" cy="365125"/>
          </a:xfrm>
        </p:spPr>
        <p:txBody>
          <a:bodyPr/>
          <a:lstStyle/>
          <a:p>
            <a:fld id="{905F4B7C-9A42-4727-B38E-711510C3B07A}" type="slidenum">
              <a:rPr kumimoji="1" lang="ja-JP" altLang="en-US" smtClean="0"/>
              <a:t>37</a:t>
            </a:fld>
            <a:endParaRPr kumimoji="1" lang="ja-JP" altLang="en-US"/>
          </a:p>
        </p:txBody>
      </p:sp>
      <p:sp>
        <p:nvSpPr>
          <p:cNvPr id="5" name="正方形/長方形 4"/>
          <p:cNvSpPr/>
          <p:nvPr/>
        </p:nvSpPr>
        <p:spPr>
          <a:xfrm>
            <a:off x="156756" y="122307"/>
            <a:ext cx="8773144" cy="400110"/>
          </a:xfrm>
          <a:prstGeom prst="rect">
            <a:avLst/>
          </a:prstGeom>
        </p:spPr>
        <p:txBody>
          <a:bodyPr wrap="square">
            <a:spAutoFit/>
          </a:body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　大阪市</a:t>
            </a:r>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行政オンラインシステムの構築・運用</a:t>
            </a:r>
            <a:endParaRPr lang="ja-JP" altLang="en-US" sz="20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234152" y="600890"/>
            <a:ext cx="8748000"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91441" y="712566"/>
            <a:ext cx="8948057" cy="200374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0650" y="713915"/>
            <a:ext cx="8782849" cy="5982013"/>
          </a:xfrm>
          <a:prstGeom prst="rect">
            <a:avLst/>
          </a:prstGeom>
          <a:noFill/>
        </p:spPr>
        <p:txBody>
          <a:bodyPr wrap="square" lIns="36000" tIns="36000" rIns="36000" bIns="36000"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29</a:t>
            </a:r>
            <a:r>
              <a:rPr kumimoji="1" lang="ja-JP" altLang="en-US" sz="1600" dirty="0" smtClean="0">
                <a:latin typeface="Meiryo UI" panose="020B0604030504040204" pitchFamily="50" charset="-128"/>
                <a:ea typeface="Meiryo UI" panose="020B0604030504040204" pitchFamily="50" charset="-128"/>
              </a:rPr>
              <a:t>年度</a:t>
            </a:r>
            <a:r>
              <a:rPr kumimoji="1" lang="ja-JP" altLang="en-US" sz="1600" dirty="0">
                <a:latin typeface="Meiryo UI" panose="020B0604030504040204" pitchFamily="50" charset="-128"/>
                <a:ea typeface="Meiryo UI" panose="020B0604030504040204" pitchFamily="50" charset="-128"/>
              </a:rPr>
              <a:t>　「行政手続きのオンライン化に向けた業務特性にかかる</a:t>
            </a:r>
            <a:r>
              <a:rPr kumimoji="1" lang="ja-JP" altLang="en-US" sz="1600" dirty="0" smtClean="0">
                <a:latin typeface="Meiryo UI" panose="020B0604030504040204" pitchFamily="50" charset="-128"/>
                <a:ea typeface="Meiryo UI" panose="020B0604030504040204" pitchFamily="50" charset="-128"/>
              </a:rPr>
              <a:t>調査」　手続き全数調査実施</a:t>
            </a: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endParaRPr kumimoji="1"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年度</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行政オンラインシステム開発事業者　調達事務</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令和元年度　行政オンラインシステム開発事業者決定　→　開発着手</a:t>
            </a: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行政オンラインシステム手数料</a:t>
            </a:r>
            <a:r>
              <a:rPr kumimoji="1" lang="ja-JP" altLang="en-US" sz="1600" dirty="0">
                <a:latin typeface="Meiryo UI" panose="020B0604030504040204" pitchFamily="50" charset="-128"/>
                <a:ea typeface="Meiryo UI" panose="020B0604030504040204" pitchFamily="50" charset="-128"/>
              </a:rPr>
              <a:t>等決済処理サービス</a:t>
            </a:r>
            <a:r>
              <a:rPr kumimoji="1" lang="ja-JP" altLang="en-US" sz="1600" dirty="0" smtClean="0">
                <a:latin typeface="Meiryo UI" panose="020B0604030504040204" pitchFamily="50" charset="-128"/>
                <a:ea typeface="Meiryo UI" panose="020B0604030504040204" pitchFamily="50" charset="-128"/>
              </a:rPr>
              <a:t>提供事業者　調達</a:t>
            </a:r>
            <a:endParaRPr kumimoji="1"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令和２年８月　行政オンラインシステム運用開始</a:t>
            </a: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rPr>
              <a:t>　・令和２年度中に申請可能になる予定の主な手続き</a:t>
            </a: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rPr>
              <a:t>　　　住民票の写し交付請求、こども医療費助成資格認定申請、要介護・要支援認定申請</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rPr>
              <a:t>　　　　　ほか、令和２年度中に約</a:t>
            </a:r>
            <a:r>
              <a:rPr kumimoji="1" lang="en-US" altLang="ja-JP" sz="1600" dirty="0" smtClean="0">
                <a:latin typeface="Meiryo UI" panose="020B0604030504040204" pitchFamily="50" charset="-128"/>
                <a:ea typeface="Meiryo UI" panose="020B0604030504040204" pitchFamily="50" charset="-128"/>
              </a:rPr>
              <a:t>200</a:t>
            </a:r>
            <a:r>
              <a:rPr kumimoji="1" lang="ja-JP" altLang="en-US" sz="1600" dirty="0" smtClean="0">
                <a:latin typeface="Meiryo UI" panose="020B0604030504040204" pitchFamily="50" charset="-128"/>
                <a:ea typeface="Meiryo UI" panose="020B0604030504040204" pitchFamily="50" charset="-128"/>
              </a:rPr>
              <a:t>手続きをオンライン化</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rPr>
              <a:t>　・　令和５年度までに約</a:t>
            </a:r>
            <a:r>
              <a:rPr kumimoji="1" lang="en-US" altLang="ja-JP" sz="1600" dirty="0" smtClean="0">
                <a:latin typeface="Meiryo UI" panose="020B0604030504040204" pitchFamily="50" charset="-128"/>
                <a:ea typeface="Meiryo UI" panose="020B0604030504040204" pitchFamily="50" charset="-128"/>
              </a:rPr>
              <a:t>600</a:t>
            </a:r>
            <a:r>
              <a:rPr kumimoji="1" lang="ja-JP" altLang="en-US" sz="1600" dirty="0" smtClean="0">
                <a:latin typeface="Meiryo UI" panose="020B0604030504040204" pitchFamily="50" charset="-128"/>
                <a:ea typeface="Meiryo UI" panose="020B0604030504040204" pitchFamily="50" charset="-128"/>
              </a:rPr>
              <a:t>手続きをオンライン化対応予定</a:t>
            </a:r>
            <a:r>
              <a:rPr kumimoji="1" lang="en-US" altLang="ja-JP" sz="1600" dirty="0" smtClean="0">
                <a:latin typeface="Meiryo UI" panose="020B0604030504040204" pitchFamily="50" charset="-128"/>
                <a:ea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rPr>
              <a:t>　　　　　　　　　　　　　　　　　　　　　　　　　　　　　　　　　　　　　　　　（令和２年度予算　８</a:t>
            </a:r>
            <a:r>
              <a:rPr kumimoji="1" lang="en-US" altLang="ja-JP" sz="1600" dirty="0" smtClean="0">
                <a:latin typeface="Meiryo UI" panose="020B0604030504040204" pitchFamily="50" charset="-128"/>
                <a:ea typeface="Meiryo UI" panose="020B0604030504040204" pitchFamily="50" charset="-128"/>
              </a:rPr>
              <a:t>,600</a:t>
            </a:r>
            <a:r>
              <a:rPr kumimoji="1" lang="ja-JP" altLang="en-US" sz="1600" dirty="0" smtClean="0">
                <a:latin typeface="Meiryo UI" panose="020B0604030504040204" pitchFamily="50" charset="-128"/>
                <a:ea typeface="Meiryo UI" panose="020B0604030504040204" pitchFamily="50" charset="-128"/>
              </a:rPr>
              <a:t>万円）</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39" name="グラフ 38"/>
          <p:cNvGraphicFramePr/>
          <p:nvPr>
            <p:extLst/>
          </p:nvPr>
        </p:nvGraphicFramePr>
        <p:xfrm>
          <a:off x="310352" y="839982"/>
          <a:ext cx="1768863" cy="1793995"/>
        </p:xfrm>
        <a:graphic>
          <a:graphicData uri="http://schemas.openxmlformats.org/drawingml/2006/chart">
            <c:chart xmlns:c="http://schemas.openxmlformats.org/drawingml/2006/chart" xmlns:r="http://schemas.openxmlformats.org/officeDocument/2006/relationships" r:id="rId3"/>
          </a:graphicData>
        </a:graphic>
      </p:graphicFrame>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83" y="1180248"/>
            <a:ext cx="536997" cy="536997"/>
          </a:xfrm>
          <a:prstGeom prst="rect">
            <a:avLst/>
          </a:prstGeom>
        </p:spPr>
      </p:pic>
      <p:sp>
        <p:nvSpPr>
          <p:cNvPr id="41" name="テキスト ボックス 40"/>
          <p:cNvSpPr txBox="1"/>
          <p:nvPr/>
        </p:nvSpPr>
        <p:spPr>
          <a:xfrm>
            <a:off x="2433602" y="1423569"/>
            <a:ext cx="1620957" cy="307777"/>
          </a:xfrm>
          <a:prstGeom prst="rect">
            <a:avLst/>
          </a:prstGeom>
          <a:noFill/>
        </p:spPr>
        <p:txBody>
          <a:bodyPr wrap="none" rtlCol="0">
            <a:spAutoFit/>
          </a:bodyPr>
          <a:lstStyle/>
          <a:p>
            <a:r>
              <a:rPr kumimoji="1" lang="ja-JP" altLang="en-US" sz="1400" dirty="0" smtClean="0">
                <a:latin typeface="游ゴシック" panose="020B0400000000000000" pitchFamily="50" charset="-128"/>
                <a:ea typeface="游ゴシック" panose="020B0400000000000000" pitchFamily="50" charset="-128"/>
              </a:rPr>
              <a:t>オンラインで完結</a:t>
            </a:r>
            <a:endParaRPr kumimoji="1" lang="ja-JP" altLang="en-US" sz="1400" dirty="0">
              <a:latin typeface="游ゴシック" panose="020B0400000000000000" pitchFamily="50" charset="-128"/>
              <a:ea typeface="游ゴシック" panose="020B0400000000000000" pitchFamily="50" charset="-128"/>
            </a:endParaRPr>
          </a:p>
        </p:txBody>
      </p:sp>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7068" y="2168805"/>
            <a:ext cx="720080" cy="392444"/>
          </a:xfrm>
          <a:prstGeom prst="rect">
            <a:avLst/>
          </a:prstGeom>
        </p:spPr>
      </p:pic>
      <p:sp>
        <p:nvSpPr>
          <p:cNvPr id="43" name="テキスト ボックス 42"/>
          <p:cNvSpPr txBox="1"/>
          <p:nvPr/>
        </p:nvSpPr>
        <p:spPr>
          <a:xfrm>
            <a:off x="2586357" y="2190532"/>
            <a:ext cx="2441694" cy="338554"/>
          </a:xfrm>
          <a:prstGeom prst="rect">
            <a:avLst/>
          </a:prstGeom>
          <a:noFill/>
        </p:spPr>
        <p:txBody>
          <a:bodyPr wrap="none" rtlCol="0">
            <a:spAutoFit/>
          </a:bodyPr>
          <a:lstStyle/>
          <a:p>
            <a:r>
              <a:rPr kumimoji="1" lang="ja-JP" altLang="en-US" sz="1600" dirty="0" smtClean="0">
                <a:latin typeface="游ゴシック" panose="020B0400000000000000" pitchFamily="50" charset="-128"/>
                <a:ea typeface="游ゴシック" panose="020B0400000000000000" pitchFamily="50" charset="-128"/>
              </a:rPr>
              <a:t>郵送交付導入で来庁不要</a:t>
            </a:r>
            <a:endParaRPr kumimoji="1" lang="ja-JP" altLang="en-US" sz="1600" dirty="0">
              <a:latin typeface="游ゴシック" panose="020B0400000000000000" pitchFamily="50" charset="-128"/>
              <a:ea typeface="游ゴシック" panose="020B0400000000000000" pitchFamily="50" charset="-128"/>
            </a:endParaRPr>
          </a:p>
        </p:txBody>
      </p:sp>
      <p:sp>
        <p:nvSpPr>
          <p:cNvPr id="44" name="テキスト ボックス 43"/>
          <p:cNvSpPr txBox="1"/>
          <p:nvPr/>
        </p:nvSpPr>
        <p:spPr>
          <a:xfrm>
            <a:off x="5240322" y="1208707"/>
            <a:ext cx="3689578" cy="1200329"/>
          </a:xfrm>
          <a:prstGeom prst="rect">
            <a:avLst/>
          </a:prstGeom>
          <a:noFill/>
          <a:ln>
            <a:solidFill>
              <a:schemeClr val="accent1"/>
            </a:solidFill>
          </a:ln>
        </p:spPr>
        <p:txBody>
          <a:bodyPr wrap="square" rtlCol="0">
            <a:spAutoFit/>
          </a:bodyPr>
          <a:lstStyle/>
          <a:p>
            <a:r>
              <a:rPr kumimoji="1" lang="ja-JP" altLang="en-US" dirty="0"/>
              <a:t>全</a:t>
            </a:r>
            <a:r>
              <a:rPr kumimoji="1" lang="ja-JP" altLang="en-US" dirty="0" smtClean="0"/>
              <a:t>手続きのうち、</a:t>
            </a:r>
            <a:endParaRPr kumimoji="1" lang="en-US" altLang="ja-JP" dirty="0" smtClean="0"/>
          </a:p>
          <a:p>
            <a:r>
              <a:rPr lang="ja-JP" altLang="en-US" dirty="0" smtClean="0">
                <a:latin typeface="游ゴシック" panose="020B0400000000000000" pitchFamily="50" charset="-128"/>
              </a:rPr>
              <a:t>約</a:t>
            </a:r>
            <a:r>
              <a:rPr lang="en-US" altLang="ja-JP" dirty="0">
                <a:latin typeface="游ゴシック" panose="020B0400000000000000" pitchFamily="50" charset="-128"/>
              </a:rPr>
              <a:t>27</a:t>
            </a:r>
            <a:r>
              <a:rPr lang="ja-JP" altLang="en-US" dirty="0">
                <a:latin typeface="游ゴシック" panose="020B0400000000000000" pitchFamily="50" charset="-128"/>
              </a:rPr>
              <a:t>％がオンライン上で</a:t>
            </a:r>
            <a:r>
              <a:rPr lang="ja-JP" altLang="en-US" dirty="0" smtClean="0">
                <a:latin typeface="游ゴシック" panose="020B0400000000000000" pitchFamily="50" charset="-128"/>
              </a:rPr>
              <a:t>完結できる余地、約</a:t>
            </a:r>
            <a:r>
              <a:rPr lang="en-US" altLang="ja-JP" dirty="0" smtClean="0">
                <a:latin typeface="游ゴシック" panose="020B0400000000000000" pitchFamily="50" charset="-128"/>
              </a:rPr>
              <a:t>33</a:t>
            </a:r>
            <a:r>
              <a:rPr lang="ja-JP" altLang="en-US" dirty="0" smtClean="0">
                <a:latin typeface="游ゴシック" panose="020B0400000000000000" pitchFamily="50" charset="-128"/>
              </a:rPr>
              <a:t>％が郵送交付で来庁不要、計</a:t>
            </a:r>
            <a:r>
              <a:rPr lang="en-US" altLang="ja-JP" dirty="0" smtClean="0">
                <a:latin typeface="游ゴシック" panose="020B0400000000000000" pitchFamily="50" charset="-128"/>
              </a:rPr>
              <a:t>60</a:t>
            </a:r>
            <a:r>
              <a:rPr lang="ja-JP" altLang="en-US" dirty="0" smtClean="0">
                <a:latin typeface="游ゴシック" panose="020B0400000000000000" pitchFamily="50" charset="-128"/>
              </a:rPr>
              <a:t>％が導入効果あり</a:t>
            </a:r>
            <a:endParaRPr kumimoji="1" lang="ja-JP" altLang="en-US" dirty="0"/>
          </a:p>
        </p:txBody>
      </p:sp>
      <p:cxnSp>
        <p:nvCxnSpPr>
          <p:cNvPr id="45" name="直線コネクタ 44"/>
          <p:cNvCxnSpPr/>
          <p:nvPr/>
        </p:nvCxnSpPr>
        <p:spPr bwMode="auto">
          <a:xfrm>
            <a:off x="1882827" y="1756197"/>
            <a:ext cx="2072492" cy="1126"/>
          </a:xfrm>
          <a:prstGeom prst="line">
            <a:avLst/>
          </a:prstGeom>
          <a:solidFill>
            <a:schemeClr val="bg1"/>
          </a:solidFill>
          <a:ln w="95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コネクタ 47"/>
          <p:cNvCxnSpPr/>
          <p:nvPr/>
        </p:nvCxnSpPr>
        <p:spPr bwMode="auto">
          <a:xfrm>
            <a:off x="1787068" y="2609141"/>
            <a:ext cx="3089732" cy="24319"/>
          </a:xfrm>
          <a:prstGeom prst="line">
            <a:avLst/>
          </a:prstGeom>
          <a:solidFill>
            <a:schemeClr val="bg1"/>
          </a:solidFill>
          <a:ln w="95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正方形/長方形 50"/>
          <p:cNvSpPr/>
          <p:nvPr/>
        </p:nvSpPr>
        <p:spPr>
          <a:xfrm>
            <a:off x="69299" y="4991099"/>
            <a:ext cx="8948057" cy="175841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下矢印 51"/>
          <p:cNvSpPr/>
          <p:nvPr/>
        </p:nvSpPr>
        <p:spPr>
          <a:xfrm>
            <a:off x="7743825" y="3000375"/>
            <a:ext cx="990600" cy="168345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bwMode="auto">
          <a:xfrm>
            <a:off x="1495425" y="2333625"/>
            <a:ext cx="291643" cy="275516"/>
          </a:xfrm>
          <a:prstGeom prst="line">
            <a:avLst/>
          </a:prstGeom>
          <a:solidFill>
            <a:schemeClr val="bg1"/>
          </a:solidFill>
          <a:ln w="95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238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91441" y="627698"/>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35071" y="881816"/>
            <a:ext cx="8652021" cy="1219171"/>
          </a:xfrm>
          <a:prstGeom prst="rect">
            <a:avLst/>
          </a:prstGeom>
          <a:noFill/>
        </p:spPr>
        <p:txBody>
          <a:bodyPr wrap="square" lIns="36000" tIns="36000" rIns="36000" bIns="36000"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大阪府と府内市町村とで</a:t>
            </a:r>
            <a:r>
              <a:rPr kumimoji="1" lang="ja-JP" altLang="en-US" sz="1600" dirty="0">
                <a:latin typeface="Meiryo UI" panose="020B0604030504040204" pitchFamily="50" charset="-128"/>
                <a:ea typeface="Meiryo UI" panose="020B0604030504040204" pitchFamily="50" charset="-128"/>
              </a:rPr>
              <a:t>組織</a:t>
            </a:r>
            <a:r>
              <a:rPr kumimoji="1" lang="ja-JP" altLang="en-US" sz="1600" dirty="0" smtClean="0">
                <a:latin typeface="Meiryo UI" panose="020B0604030504040204" pitchFamily="50" charset="-128"/>
                <a:ea typeface="Meiryo UI" panose="020B0604030504040204" pitchFamily="50" charset="-128"/>
              </a:rPr>
              <a:t>する</a:t>
            </a:r>
            <a:r>
              <a:rPr kumimoji="1" lang="en-US" altLang="ja-JP" sz="1600" dirty="0" err="1" smtClean="0">
                <a:latin typeface="Meiryo UI" panose="020B0604030504040204" pitchFamily="50" charset="-128"/>
                <a:ea typeface="Meiryo UI" panose="020B0604030504040204" pitchFamily="50" charset="-128"/>
              </a:rPr>
              <a:t>GovTech</a:t>
            </a:r>
            <a:r>
              <a:rPr kumimoji="1" lang="ja-JP" altLang="en-US" sz="1600" dirty="0" smtClean="0">
                <a:latin typeface="Meiryo UI" panose="020B0604030504040204" pitchFamily="50" charset="-128"/>
                <a:ea typeface="Meiryo UI" panose="020B0604030504040204" pitchFamily="50" charset="-128"/>
              </a:rPr>
              <a:t>大阪（大阪市町村スマートシティ推進連絡会議）を、</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シビックテックや大学、企業との連携を行うインフラとして活用する。</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en-US" altLang="ja-JP" sz="1600" dirty="0" err="1">
                <a:latin typeface="Meiryo UI" panose="020B0604030504040204" pitchFamily="50" charset="-128"/>
                <a:ea typeface="Meiryo UI" panose="020B0604030504040204" pitchFamily="50" charset="-128"/>
              </a:rPr>
              <a:t>GovTech</a:t>
            </a:r>
            <a:r>
              <a:rPr kumimoji="1" lang="ja-JP" altLang="en-US" sz="1600" dirty="0" smtClean="0">
                <a:latin typeface="Meiryo UI" panose="020B0604030504040204" pitchFamily="50" charset="-128"/>
                <a:ea typeface="Meiryo UI" panose="020B0604030504040204" pitchFamily="50" charset="-128"/>
              </a:rPr>
              <a:t>大阪におけるアイディアソンなどの開催を積み重ね、将来的には、</a:t>
            </a:r>
            <a:r>
              <a:rPr kumimoji="1" lang="ja-JP" altLang="en-US" sz="1600" dirty="0">
                <a:latin typeface="Meiryo UI" panose="020B0604030504040204" pitchFamily="50" charset="-128"/>
                <a:ea typeface="Meiryo UI" panose="020B0604030504040204" pitchFamily="50" charset="-128"/>
              </a:rPr>
              <a:t>シビックテックや大学、</a:t>
            </a:r>
            <a:r>
              <a:rPr kumimoji="1" lang="ja-JP" altLang="en-US" sz="1600" dirty="0" smtClean="0">
                <a:latin typeface="Meiryo UI" panose="020B0604030504040204" pitchFamily="50" charset="-128"/>
                <a:ea typeface="Meiryo UI" panose="020B0604030504040204" pitchFamily="50" charset="-128"/>
              </a:rPr>
              <a:t>企業との人材交流などを行うコンソーシアムの構築をめざす。</a:t>
            </a:r>
            <a:endParaRPr kumimoji="1" lang="ja-JP" altLang="en-US" sz="1600" dirty="0">
              <a:latin typeface="Meiryo UI" panose="020B0604030504040204" pitchFamily="50" charset="-128"/>
              <a:ea typeface="Meiryo UI" panose="020B0604030504040204" pitchFamily="50" charset="-128"/>
            </a:endParaRPr>
          </a:p>
        </p:txBody>
      </p:sp>
      <p:sp>
        <p:nvSpPr>
          <p:cNvPr id="22" name="楕円 21"/>
          <p:cNvSpPr/>
          <p:nvPr/>
        </p:nvSpPr>
        <p:spPr>
          <a:xfrm>
            <a:off x="2716089" y="3141740"/>
            <a:ext cx="4343530" cy="149361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906577" y="4140955"/>
            <a:ext cx="1946148" cy="27895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kumimoji="1" lang="ja-JP" altLang="en-US" sz="1200" dirty="0" smtClean="0">
                <a:latin typeface="Meiryo UI" panose="020B0604030504040204" pitchFamily="50" charset="-128"/>
                <a:ea typeface="Meiryo UI" panose="020B0604030504040204" pitchFamily="50" charset="-128"/>
              </a:rPr>
              <a:t>構成：大阪府・府内</a:t>
            </a:r>
            <a:r>
              <a:rPr kumimoji="1" lang="en-US" altLang="ja-JP" sz="1200" dirty="0" smtClean="0">
                <a:latin typeface="Meiryo UI" panose="020B0604030504040204" pitchFamily="50" charset="-128"/>
                <a:ea typeface="Meiryo UI" panose="020B0604030504040204" pitchFamily="50" charset="-128"/>
              </a:rPr>
              <a:t>43</a:t>
            </a:r>
            <a:r>
              <a:rPr kumimoji="1" lang="ja-JP" altLang="en-US" sz="1200" dirty="0" smtClean="0">
                <a:latin typeface="Meiryo UI" panose="020B0604030504040204" pitchFamily="50" charset="-128"/>
                <a:ea typeface="Meiryo UI" panose="020B0604030504040204" pitchFamily="50" charset="-128"/>
              </a:rPr>
              <a:t>市町村</a:t>
            </a:r>
            <a:endParaRPr kumimoji="1" lang="en-US" altLang="ja-JP" sz="1050" dirty="0" smtClean="0">
              <a:latin typeface="Meiryo UI" panose="020B0604030504040204" pitchFamily="50" charset="-128"/>
              <a:ea typeface="Meiryo UI" panose="020B0604030504040204" pitchFamily="50" charset="-128"/>
            </a:endParaRPr>
          </a:p>
        </p:txBody>
      </p:sp>
      <p:sp>
        <p:nvSpPr>
          <p:cNvPr id="25" name="正方形/長方形 24"/>
          <p:cNvSpPr/>
          <p:nvPr/>
        </p:nvSpPr>
        <p:spPr>
          <a:xfrm>
            <a:off x="3904402" y="2828026"/>
            <a:ext cx="1800000" cy="504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smtClean="0">
                <a:latin typeface="Meiryo UI" panose="020B0604030504040204" pitchFamily="50" charset="-128"/>
                <a:ea typeface="Meiryo UI" panose="020B0604030504040204" pitchFamily="50" charset="-128"/>
              </a:rPr>
              <a:t>シビックテック</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Code for ××</a:t>
            </a:r>
            <a:r>
              <a:rPr kumimoji="1" lang="ja-JP" altLang="en-US" sz="1200" b="1" dirty="0" smtClean="0">
                <a:latin typeface="Meiryo UI" panose="020B0604030504040204" pitchFamily="50" charset="-128"/>
                <a:ea typeface="Meiryo UI" panose="020B0604030504040204" pitchFamily="50" charset="-128"/>
              </a:rPr>
              <a:t>　等）</a:t>
            </a:r>
            <a:endParaRPr kumimoji="1" lang="ja-JP" altLang="en-US" sz="1200"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6081390" y="3373064"/>
            <a:ext cx="1906848" cy="86097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企業</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大企業／中小企業</a:t>
            </a:r>
            <a:endParaRPr kumimoji="1" lang="en-US" altLang="ja-JP" sz="11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外資系企業／スタートアップ</a:t>
            </a:r>
            <a:endParaRPr kumimoji="1" lang="en-US" altLang="ja-JP" sz="11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経済団体　等</a:t>
            </a:r>
            <a:endParaRPr kumimoji="1" lang="en-US" altLang="ja-JP" sz="1100" b="1"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3904402" y="4088815"/>
            <a:ext cx="1708505" cy="6928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400" b="1" dirty="0" smtClean="0">
                <a:latin typeface="Meiryo UI" panose="020B0604030504040204" pitchFamily="50" charset="-128"/>
                <a:ea typeface="Meiryo UI" panose="020B0604030504040204" pitchFamily="50" charset="-128"/>
              </a:rPr>
              <a:t>大学・研究機関</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（府立大学・市立大学等）</a:t>
            </a:r>
            <a:endParaRPr kumimoji="1" lang="en-US" altLang="ja-JP" sz="1200" b="1" dirty="0" smtClean="0">
              <a:latin typeface="Meiryo UI" panose="020B0604030504040204" pitchFamily="50" charset="-128"/>
              <a:ea typeface="Meiryo UI" panose="020B0604030504040204" pitchFamily="50" charset="-128"/>
            </a:endParaRPr>
          </a:p>
        </p:txBody>
      </p:sp>
      <p:sp>
        <p:nvSpPr>
          <p:cNvPr id="31" name="角丸四角形 30"/>
          <p:cNvSpPr/>
          <p:nvPr/>
        </p:nvSpPr>
        <p:spPr>
          <a:xfrm>
            <a:off x="785611" y="2403114"/>
            <a:ext cx="7637172" cy="2983989"/>
          </a:xfrm>
          <a:prstGeom prst="roundRect">
            <a:avLst>
              <a:gd name="adj" fmla="val 55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891766" y="4349935"/>
            <a:ext cx="2596534"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・地域課題やソリューションを共有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・市町村間で連携</a:t>
            </a:r>
            <a:endParaRPr kumimoji="1" lang="ja-JP" altLang="en-US" sz="1100" dirty="0">
              <a:latin typeface="Meiryo UI" panose="020B0604030504040204" pitchFamily="50" charset="-128"/>
              <a:ea typeface="Meiryo UI" panose="020B0604030504040204" pitchFamily="50" charset="-128"/>
            </a:endParaRPr>
          </a:p>
        </p:txBody>
      </p:sp>
      <p:sp>
        <p:nvSpPr>
          <p:cNvPr id="33" name="角丸四角形 32"/>
          <p:cNvSpPr/>
          <p:nvPr/>
        </p:nvSpPr>
        <p:spPr>
          <a:xfrm>
            <a:off x="955392" y="5872388"/>
            <a:ext cx="7146339" cy="396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コンソーシアムの構築をめざす</a:t>
            </a:r>
            <a:endParaRPr kumimoji="1" lang="ja-JP" altLang="en-US" sz="16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794295" y="4223568"/>
            <a:ext cx="1420599"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先端</a:t>
            </a:r>
            <a:r>
              <a:rPr kumimoji="1" lang="ja-JP" altLang="en-US" sz="1100" dirty="0" smtClean="0">
                <a:latin typeface="Meiryo UI" panose="020B0604030504040204" pitchFamily="50" charset="-128"/>
                <a:ea typeface="Meiryo UI" panose="020B0604030504040204" pitchFamily="50" charset="-128"/>
              </a:rPr>
              <a:t>技術の協力や</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人材的な支援など</a:t>
            </a:r>
            <a:endParaRPr kumimoji="1" lang="ja-JP" altLang="en-US" sz="11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955904" y="3343551"/>
            <a:ext cx="1696996"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専門人材の派遣や仕様書発注の助言など</a:t>
            </a:r>
            <a:endParaRPr kumimoji="1" lang="ja-JP" altLang="en-US" sz="11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947927" y="4821216"/>
            <a:ext cx="1696996"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技術的・専門的なサポートや学生を含めた協業など</a:t>
            </a:r>
            <a:endParaRPr kumimoji="1" lang="ja-JP" altLang="en-US" sz="1100" dirty="0">
              <a:latin typeface="Meiryo UI" panose="020B0604030504040204" pitchFamily="50" charset="-128"/>
              <a:ea typeface="Meiryo UI" panose="020B0604030504040204" pitchFamily="50" charset="-128"/>
            </a:endParaRPr>
          </a:p>
        </p:txBody>
      </p:sp>
      <p:sp>
        <p:nvSpPr>
          <p:cNvPr id="37" name="正方形/長方形 36"/>
          <p:cNvSpPr/>
          <p:nvPr/>
        </p:nvSpPr>
        <p:spPr>
          <a:xfrm>
            <a:off x="1051207" y="3379210"/>
            <a:ext cx="1976078" cy="738664"/>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en-US" altLang="ja-JP" sz="1400" b="1" dirty="0" err="1" smtClean="0">
                <a:latin typeface="Meiryo UI" panose="020B0604030504040204" pitchFamily="50" charset="-128"/>
                <a:ea typeface="Meiryo UI" panose="020B0604030504040204" pitchFamily="50" charset="-128"/>
              </a:rPr>
              <a:t>GovTech</a:t>
            </a:r>
            <a:r>
              <a:rPr kumimoji="1" lang="ja-JP" altLang="en-US" sz="1400" b="1" dirty="0" smtClean="0">
                <a:latin typeface="Meiryo UI" panose="020B0604030504040204" pitchFamily="50" charset="-128"/>
                <a:ea typeface="Meiryo UI" panose="020B0604030504040204" pitchFamily="50" charset="-128"/>
              </a:rPr>
              <a:t>大阪</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大阪市町村スマートシティ推進連絡会議</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p:txBody>
      </p:sp>
      <p:sp>
        <p:nvSpPr>
          <p:cNvPr id="38" name="二等辺三角形 37"/>
          <p:cNvSpPr/>
          <p:nvPr/>
        </p:nvSpPr>
        <p:spPr>
          <a:xfrm rot="10800000">
            <a:off x="2716089" y="5466145"/>
            <a:ext cx="3365300" cy="344528"/>
          </a:xfrm>
          <a:prstGeom prs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9" name="テキスト ボックス 38"/>
          <p:cNvSpPr txBox="1"/>
          <p:nvPr/>
        </p:nvSpPr>
        <p:spPr>
          <a:xfrm>
            <a:off x="2571324" y="5496114"/>
            <a:ext cx="365482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アイデアソンをはじめ、着手可能な取組みから始める</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87710" y="91638"/>
            <a:ext cx="5589992"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２</a:t>
            </a:r>
            <a:r>
              <a:rPr kumimoji="1" lang="en-US" altLang="ja-JP" sz="2400" b="1"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今後の</a:t>
            </a:r>
            <a:r>
              <a:rPr kumimoji="1" lang="ja-JP" altLang="en-US" sz="2400" b="1" dirty="0" smtClean="0">
                <a:latin typeface="Meiryo UI" panose="020B0604030504040204" pitchFamily="50" charset="-128"/>
                <a:ea typeface="Meiryo UI" panose="020B0604030504040204" pitchFamily="50" charset="-128"/>
              </a:rPr>
              <a:t>取組み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コンソーシアムの構築</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73451" y="6492875"/>
            <a:ext cx="2057400" cy="365125"/>
          </a:xfrm>
        </p:spPr>
        <p:txBody>
          <a:bodyPr/>
          <a:lstStyle/>
          <a:p>
            <a:fld id="{1E9492F5-9F32-4FF7-8F08-B59CF8F2A2B6}" type="slidenum">
              <a:rPr kumimoji="1" lang="ja-JP" altLang="en-US" smtClean="0"/>
              <a:t>38</a:t>
            </a:fld>
            <a:endParaRPr kumimoji="1" lang="ja-JP" altLang="en-US"/>
          </a:p>
        </p:txBody>
      </p:sp>
    </p:spTree>
    <p:extLst>
      <p:ext uri="{BB962C8B-B14F-4D97-AF65-F5344CB8AC3E}">
        <p14:creationId xmlns:p14="http://schemas.microsoft.com/office/powerpoint/2010/main" val="408662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68836" y="493173"/>
            <a:ext cx="8856000" cy="0"/>
          </a:xfrm>
          <a:prstGeom prst="line">
            <a:avLst/>
          </a:prstGeom>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160082" y="499024"/>
            <a:ext cx="8864754" cy="811367"/>
          </a:xfrm>
          <a:prstGeom prst="rect">
            <a:avLst/>
          </a:prstGeom>
        </p:spPr>
        <p:txBody>
          <a:bodyPr wrap="square" lIns="36000" tIns="36000" rIns="36000" bIns="3600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戦略の対象は行政のあらゆる分野にわたるが、住民の</a:t>
            </a:r>
            <a:r>
              <a:rPr lang="en-US" altLang="ja-JP" sz="1600" dirty="0" err="1">
                <a:latin typeface="Meiryo UI" panose="020B0604030504040204" pitchFamily="50" charset="-128"/>
                <a:ea typeface="Meiryo UI" panose="020B0604030504040204" pitchFamily="50" charset="-128"/>
              </a:rPr>
              <a:t>QoL</a:t>
            </a:r>
            <a:r>
              <a:rPr lang="ja-JP" altLang="en-US" sz="1600" dirty="0" smtClean="0">
                <a:latin typeface="Meiryo UI" panose="020B0604030504040204" pitchFamily="50" charset="-128"/>
                <a:ea typeface="Meiryo UI" panose="020B0604030504040204" pitchFamily="50" charset="-128"/>
              </a:rPr>
              <a:t>向上にめざし効率的</a:t>
            </a:r>
            <a:r>
              <a:rPr lang="ja-JP" altLang="en-US" sz="1600" dirty="0">
                <a:latin typeface="Meiryo UI" panose="020B0604030504040204" pitchFamily="50" charset="-128"/>
                <a:ea typeface="Meiryo UI" panose="020B0604030504040204" pitchFamily="50" charset="-128"/>
              </a:rPr>
              <a:t>・効果的に取組みを進める</a:t>
            </a:r>
            <a:r>
              <a:rPr lang="ja-JP" altLang="en-US" sz="1600" dirty="0" smtClean="0">
                <a:latin typeface="Meiryo UI" panose="020B0604030504040204" pitchFamily="50" charset="-128"/>
                <a:ea typeface="Meiryo UI" panose="020B0604030504040204" pitchFamily="50" charset="-128"/>
              </a:rPr>
              <a:t>ため当面取り組むテーマを</a:t>
            </a:r>
            <a:r>
              <a:rPr lang="ja-JP" altLang="en-US" sz="1600" dirty="0">
                <a:latin typeface="Meiryo UI" panose="020B0604030504040204" pitchFamily="50" charset="-128"/>
                <a:ea typeface="Meiryo UI" panose="020B0604030504040204" pitchFamily="50" charset="-128"/>
              </a:rPr>
              <a:t>設定</a:t>
            </a:r>
            <a:r>
              <a:rPr lang="ja-JP" altLang="en-US" sz="1600" dirty="0" smtClean="0">
                <a:latin typeface="Meiryo UI" panose="020B0604030504040204" pitchFamily="50" charset="-128"/>
                <a:ea typeface="Meiryo UI" panose="020B0604030504040204" pitchFamily="50" charset="-128"/>
              </a:rPr>
              <a:t>。行政自ら</a:t>
            </a:r>
            <a:r>
              <a:rPr lang="ja-JP" altLang="en-US" sz="1600" dirty="0">
                <a:latin typeface="Meiryo UI" panose="020B0604030504040204" pitchFamily="50" charset="-128"/>
                <a:ea typeface="Meiryo UI" panose="020B0604030504040204" pitchFamily="50" charset="-128"/>
              </a:rPr>
              <a:t>のＤＸ。さらに地域のＤＸを推進し、企業のＤＸと相まって、都市全体のＤＸへと</a:t>
            </a:r>
            <a:r>
              <a:rPr lang="ja-JP" altLang="en-US" sz="1600" dirty="0" smtClean="0">
                <a:latin typeface="Meiryo UI" panose="020B0604030504040204" pitchFamily="50" charset="-128"/>
                <a:ea typeface="Meiryo UI" panose="020B0604030504040204" pitchFamily="50" charset="-128"/>
              </a:rPr>
              <a:t>つなげていく。</a:t>
            </a:r>
            <a:endParaRPr lang="en-US" altLang="ja-JP" sz="1600" dirty="0" smtClean="0">
              <a:latin typeface="Meiryo UI" panose="020B0604030504040204" pitchFamily="50" charset="-128"/>
              <a:ea typeface="Meiryo UI" panose="020B0604030504040204" pitchFamily="50" charset="-128"/>
            </a:endParaRPr>
          </a:p>
        </p:txBody>
      </p:sp>
      <p:graphicFrame>
        <p:nvGraphicFramePr>
          <p:cNvPr id="3" name="表 3">
            <a:extLst>
              <a:ext uri="{FF2B5EF4-FFF2-40B4-BE49-F238E27FC236}">
                <a16:creationId xmlns:a16="http://schemas.microsoft.com/office/drawing/2014/main" id="{B655572F-7DDE-422F-9C3C-A37A7CA1F754}"/>
              </a:ext>
            </a:extLst>
          </p:cNvPr>
          <p:cNvGraphicFramePr>
            <a:graphicFrameLocks noGrp="1"/>
          </p:cNvGraphicFramePr>
          <p:nvPr>
            <p:extLst>
              <p:ext uri="{D42A27DB-BD31-4B8C-83A1-F6EECF244321}">
                <p14:modId xmlns:p14="http://schemas.microsoft.com/office/powerpoint/2010/main" val="1120869788"/>
              </p:ext>
            </p:extLst>
          </p:nvPr>
        </p:nvGraphicFramePr>
        <p:xfrm>
          <a:off x="47766" y="1464591"/>
          <a:ext cx="9056401" cy="5329495"/>
        </p:xfrm>
        <a:graphic>
          <a:graphicData uri="http://schemas.openxmlformats.org/drawingml/2006/table">
            <a:tbl>
              <a:tblPr firstRow="1" bandRow="1">
                <a:tableStyleId>{5C22544A-7EE6-4342-B048-85BDC9FD1C3A}</a:tableStyleId>
              </a:tblPr>
              <a:tblGrid>
                <a:gridCol w="2785323">
                  <a:extLst>
                    <a:ext uri="{9D8B030D-6E8A-4147-A177-3AD203B41FA5}">
                      <a16:colId xmlns:a16="http://schemas.microsoft.com/office/drawing/2014/main" val="827226060"/>
                    </a:ext>
                  </a:extLst>
                </a:gridCol>
                <a:gridCol w="6271078">
                  <a:extLst>
                    <a:ext uri="{9D8B030D-6E8A-4147-A177-3AD203B41FA5}">
                      <a16:colId xmlns:a16="http://schemas.microsoft.com/office/drawing/2014/main" val="3542554439"/>
                    </a:ext>
                  </a:extLst>
                </a:gridCol>
              </a:tblGrid>
              <a:tr h="482710">
                <a:tc>
                  <a:txBody>
                    <a:bodyPr/>
                    <a:lstStyle/>
                    <a:p>
                      <a:pPr algn="ctr"/>
                      <a:r>
                        <a:rPr kumimoji="1" lang="ja-JP" altLang="en-US" sz="1600" dirty="0" smtClean="0">
                          <a:solidFill>
                            <a:schemeClr val="tx1"/>
                          </a:solidFill>
                        </a:rPr>
                        <a:t>当面のテーマ</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solidFill>
                            <a:schemeClr val="tx1"/>
                          </a:solidFill>
                        </a:rPr>
                        <a:t>当面の取組み（まずは何をどうするか）</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893464"/>
                  </a:ext>
                </a:extLst>
              </a:tr>
              <a:tr h="536777">
                <a:tc>
                  <a:txBody>
                    <a:bodyPr/>
                    <a:lstStyle/>
                    <a:p>
                      <a:r>
                        <a:rPr kumimoji="1" lang="en-US" altLang="ja-JP" sz="1400" b="1" dirty="0" smtClean="0">
                          <a:latin typeface="Meiryo UI" panose="020B0604030504040204" pitchFamily="50" charset="-128"/>
                          <a:ea typeface="Meiryo UI" panose="020B0604030504040204" pitchFamily="50" charset="-128"/>
                        </a:rPr>
                        <a:t>AI</a:t>
                      </a:r>
                      <a:r>
                        <a:rPr kumimoji="1" lang="ja-JP" altLang="en-US" sz="1400" b="1" dirty="0" smtClean="0">
                          <a:latin typeface="Meiryo UI" panose="020B0604030504040204" pitchFamily="50" charset="-128"/>
                          <a:ea typeface="Meiryo UI" panose="020B0604030504040204" pitchFamily="50" charset="-128"/>
                        </a:rPr>
                        <a:t>オンデマンド交通</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200"/>
                        </a:spcBef>
                      </a:pPr>
                      <a:r>
                        <a:rPr kumimoji="1" lang="ja-JP" altLang="en-US" sz="1300" dirty="0" smtClean="0">
                          <a:latin typeface="Meiryo UI" panose="020B0604030504040204" pitchFamily="50" charset="-128"/>
                          <a:ea typeface="Meiryo UI" panose="020B0604030504040204" pitchFamily="50" charset="-128"/>
                        </a:rPr>
                        <a:t>■まず</a:t>
                      </a:r>
                      <a:r>
                        <a:rPr kumimoji="1" lang="ja-JP" altLang="en-US" sz="1300" u="none" dirty="0" smtClean="0">
                          <a:latin typeface="Meiryo UI" panose="020B0604030504040204" pitchFamily="50" charset="-128"/>
                          <a:ea typeface="Meiryo UI" panose="020B0604030504040204" pitchFamily="50" charset="-128"/>
                        </a:rPr>
                        <a:t>、</a:t>
                      </a:r>
                      <a:r>
                        <a:rPr kumimoji="1" lang="ja-JP" altLang="en-US" sz="1300" u="sng" dirty="0" smtClean="0">
                          <a:latin typeface="Meiryo UI" panose="020B0604030504040204" pitchFamily="50" charset="-128"/>
                          <a:ea typeface="Meiryo UI" panose="020B0604030504040204" pitchFamily="50" charset="-128"/>
                        </a:rPr>
                        <a:t>条件の整った市町村にて先行事例を作り、それを府内全域に横展開</a:t>
                      </a:r>
                      <a:r>
                        <a:rPr kumimoji="1" lang="ja-JP" altLang="en-US" sz="1300" dirty="0" smtClean="0">
                          <a:latin typeface="Meiryo UI" panose="020B0604030504040204" pitchFamily="50" charset="-128"/>
                          <a:ea typeface="Meiryo UI" panose="020B0604030504040204" pitchFamily="50" charset="-128"/>
                        </a:rPr>
                        <a:t>していく。</a:t>
                      </a:r>
                    </a:p>
                    <a:p>
                      <a:pPr>
                        <a:spcBef>
                          <a:spcPts val="200"/>
                        </a:spcBef>
                      </a:pPr>
                      <a:r>
                        <a:rPr kumimoji="1" lang="ja-JP" altLang="en-US" sz="1300" dirty="0" smtClean="0">
                          <a:latin typeface="Meiryo UI" panose="020B0604030504040204" pitchFamily="50" charset="-128"/>
                          <a:ea typeface="Meiryo UI" panose="020B0604030504040204" pitchFamily="50" charset="-128"/>
                        </a:rPr>
                        <a:t>■自動運転化についても、技術開発や法整備の状況等をふまえつつ、早期実現をめざす。</a:t>
                      </a:r>
                      <a:endParaRPr kumimoji="1" lang="ja-JP" altLang="en-US" sz="13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202692"/>
                  </a:ext>
                </a:extLst>
              </a:tr>
              <a:tr h="812985">
                <a:tc>
                  <a:txBody>
                    <a:bodyPr/>
                    <a:lstStyle/>
                    <a:p>
                      <a:r>
                        <a:rPr kumimoji="1" lang="ja-JP" altLang="en-US" sz="1400" b="1" dirty="0" smtClean="0">
                          <a:latin typeface="Meiryo UI" panose="020B0604030504040204" pitchFamily="50" charset="-128"/>
                          <a:ea typeface="Meiryo UI" panose="020B0604030504040204" pitchFamily="50" charset="-128"/>
                        </a:rPr>
                        <a:t>産業現場における自動運転化支援</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200"/>
                        </a:spcBef>
                      </a:pPr>
                      <a:r>
                        <a:rPr kumimoji="1" lang="ja-JP" altLang="en-US" sz="1300" dirty="0" smtClean="0">
                          <a:latin typeface="Meiryo UI" panose="020B0604030504040204" pitchFamily="50" charset="-128"/>
                          <a:ea typeface="Meiryo UI" panose="020B0604030504040204" pitchFamily="50" charset="-128"/>
                        </a:rPr>
                        <a:t>■実証実験フィールドを持たない企業への技術開発支援として、大阪府市や府内市町村が</a:t>
                      </a:r>
                      <a:endParaRPr kumimoji="1" lang="en-US" altLang="ja-JP" sz="1300" dirty="0" smtClean="0">
                        <a:latin typeface="Meiryo UI" panose="020B0604030504040204" pitchFamily="50" charset="-128"/>
                        <a:ea typeface="Meiryo UI" panose="020B0604030504040204" pitchFamily="50" charset="-128"/>
                      </a:endParaRPr>
                    </a:p>
                    <a:p>
                      <a:pPr>
                        <a:spcBef>
                          <a:spcPts val="200"/>
                        </a:spcBef>
                      </a:pPr>
                      <a:r>
                        <a:rPr kumimoji="1" lang="ja-JP" altLang="en-US" sz="1300" dirty="0" smtClean="0">
                          <a:latin typeface="Meiryo UI" panose="020B0604030504040204" pitchFamily="50" charset="-128"/>
                          <a:ea typeface="Meiryo UI" panose="020B0604030504040204" pitchFamily="50" charset="-128"/>
                        </a:rPr>
                        <a:t>　　持つ公有地等を開放し、企業等に非公道の実証実験フィールドの提供を行う。</a:t>
                      </a:r>
                      <a:endParaRPr kumimoji="1" lang="en-US" altLang="ja-JP" sz="1300" dirty="0" smtClean="0">
                        <a:latin typeface="Meiryo UI" panose="020B0604030504040204" pitchFamily="50" charset="-128"/>
                        <a:ea typeface="Meiryo UI" panose="020B0604030504040204" pitchFamily="50" charset="-128"/>
                      </a:endParaRPr>
                    </a:p>
                    <a:p>
                      <a:pPr>
                        <a:spcBef>
                          <a:spcPts val="200"/>
                        </a:spcBef>
                      </a:pPr>
                      <a:r>
                        <a:rPr kumimoji="1" lang="ja-JP" altLang="en-US" sz="1300" dirty="0" smtClean="0">
                          <a:latin typeface="Meiryo UI" panose="020B0604030504040204" pitchFamily="50" charset="-128"/>
                          <a:ea typeface="Meiryo UI" panose="020B0604030504040204" pitchFamily="50" charset="-128"/>
                        </a:rPr>
                        <a:t>■そのため、</a:t>
                      </a:r>
                      <a:r>
                        <a:rPr kumimoji="1" lang="ja-JP" altLang="en-US" sz="1300" u="sng" dirty="0" smtClean="0">
                          <a:latin typeface="Meiryo UI" panose="020B0604030504040204" pitchFamily="50" charset="-128"/>
                          <a:ea typeface="Meiryo UI" panose="020B0604030504040204" pitchFamily="50" charset="-128"/>
                        </a:rPr>
                        <a:t>新たな実証実験フィールドの掘り起こしと企業への</a:t>
                      </a:r>
                      <a:r>
                        <a:rPr kumimoji="1" lang="en-US" altLang="ja-JP" sz="1300" u="sng" dirty="0" smtClean="0">
                          <a:latin typeface="Meiryo UI" panose="020B0604030504040204" pitchFamily="50" charset="-128"/>
                          <a:ea typeface="Meiryo UI" panose="020B0604030504040204" pitchFamily="50" charset="-128"/>
                        </a:rPr>
                        <a:t>PR</a:t>
                      </a:r>
                      <a:r>
                        <a:rPr kumimoji="1" lang="ja-JP" altLang="en-US" sz="1300" dirty="0" smtClean="0">
                          <a:latin typeface="Meiryo UI" panose="020B0604030504040204" pitchFamily="50" charset="-128"/>
                          <a:ea typeface="Meiryo UI" panose="020B0604030504040204" pitchFamily="50" charset="-128"/>
                        </a:rPr>
                        <a:t>を行っていく。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286214"/>
                  </a:ext>
                </a:extLst>
              </a:tr>
              <a:tr h="536777">
                <a:tc>
                  <a:txBody>
                    <a:bodyPr/>
                    <a:lstStyle/>
                    <a:p>
                      <a:r>
                        <a:rPr kumimoji="1" lang="ja-JP" altLang="en-US" sz="1400" b="1" dirty="0" smtClean="0">
                          <a:latin typeface="Meiryo UI" panose="020B0604030504040204" pitchFamily="50" charset="-128"/>
                          <a:ea typeface="Meiryo UI" panose="020B0604030504040204" pitchFamily="50" charset="-128"/>
                        </a:rPr>
                        <a:t>データヘルス</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200"/>
                        </a:spcBef>
                      </a:pPr>
                      <a:r>
                        <a:rPr kumimoji="1" lang="ja-JP" altLang="en-US" sz="1300" dirty="0" smtClean="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ライフステージを</a:t>
                      </a:r>
                      <a:r>
                        <a:rPr kumimoji="1" lang="ja-JP" altLang="en-US" sz="1300" dirty="0" smtClean="0">
                          <a:latin typeface="Meiryo UI" panose="020B0604030504040204" pitchFamily="50" charset="-128"/>
                          <a:ea typeface="Meiryo UI" panose="020B0604030504040204" pitchFamily="50" charset="-128"/>
                        </a:rPr>
                        <a:t>通じたデータの活用による健康づくり</a:t>
                      </a:r>
                      <a:endParaRPr kumimoji="1" lang="en-US" altLang="ja-JP" sz="13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400713"/>
                  </a:ext>
                </a:extLst>
              </a:tr>
              <a:tr h="1004464">
                <a:tc>
                  <a:txBody>
                    <a:bodyPr/>
                    <a:lstStyle/>
                    <a:p>
                      <a:r>
                        <a:rPr kumimoji="1" lang="ja-JP" altLang="en-US" sz="1400" b="1" dirty="0" smtClean="0">
                          <a:latin typeface="Meiryo UI" panose="020B0604030504040204" pitchFamily="50" charset="-128"/>
                          <a:ea typeface="Meiryo UI" panose="020B0604030504040204" pitchFamily="50" charset="-128"/>
                        </a:rPr>
                        <a:t>楽しい</a:t>
                      </a:r>
                      <a:r>
                        <a:rPr kumimoji="1" lang="ja-JP" altLang="en-US" sz="1400" b="1" dirty="0">
                          <a:latin typeface="Meiryo UI" panose="020B0604030504040204" pitchFamily="50" charset="-128"/>
                          <a:ea typeface="Meiryo UI" panose="020B0604030504040204" pitchFamily="50" charset="-128"/>
                        </a:rPr>
                        <a:t>まちづくり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200"/>
                        </a:spcBef>
                      </a:pP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rPr>
                        <a:t>VR</a:t>
                      </a:r>
                      <a:r>
                        <a:rPr kumimoji="1" lang="ja-JP" altLang="en-US" sz="1300" dirty="0" smtClean="0">
                          <a:latin typeface="Meiryo UI" panose="020B0604030504040204" pitchFamily="50" charset="-128"/>
                          <a:ea typeface="Meiryo UI" panose="020B0604030504040204" pitchFamily="50" charset="-128"/>
                        </a:rPr>
                        <a:t>（仮想現実）や</a:t>
                      </a:r>
                      <a:r>
                        <a:rPr kumimoji="1" lang="en-US" altLang="ja-JP" sz="1300" dirty="0" smtClean="0">
                          <a:latin typeface="Meiryo UI" panose="020B0604030504040204" pitchFamily="50" charset="-128"/>
                          <a:ea typeface="Meiryo UI" panose="020B0604030504040204" pitchFamily="50" charset="-128"/>
                        </a:rPr>
                        <a:t>AR</a:t>
                      </a:r>
                      <a:r>
                        <a:rPr kumimoji="1" lang="ja-JP" altLang="en-US" sz="1300" dirty="0" smtClean="0">
                          <a:latin typeface="Meiryo UI" panose="020B0604030504040204" pitchFamily="50" charset="-128"/>
                          <a:ea typeface="Meiryo UI" panose="020B0604030504040204" pitchFamily="50" charset="-128"/>
                        </a:rPr>
                        <a:t>（拡張現実）は、建物や土地の形状に影響をさせないことから、</a:t>
                      </a:r>
                      <a:endParaRPr kumimoji="1" lang="en-US" altLang="ja-JP" sz="1300" dirty="0" smtClean="0">
                        <a:latin typeface="Meiryo UI" panose="020B0604030504040204" pitchFamily="50" charset="-128"/>
                        <a:ea typeface="Meiryo UI" panose="020B0604030504040204" pitchFamily="50" charset="-128"/>
                      </a:endParaRPr>
                    </a:p>
                    <a:p>
                      <a:pPr>
                        <a:spcBef>
                          <a:spcPts val="200"/>
                        </a:spcBef>
                      </a:pPr>
                      <a:r>
                        <a:rPr kumimoji="1" lang="ja-JP" altLang="en-US" sz="1300" dirty="0" smtClean="0">
                          <a:latin typeface="Meiryo UI" panose="020B0604030504040204" pitchFamily="50" charset="-128"/>
                          <a:ea typeface="Meiryo UI" panose="020B0604030504040204" pitchFamily="50" charset="-128"/>
                        </a:rPr>
                        <a:t>　　文化資源等の活用にあたって課題となる規制等のハードルを下げることにつながる。</a:t>
                      </a:r>
                    </a:p>
                    <a:p>
                      <a:pPr>
                        <a:spcBef>
                          <a:spcPts val="200"/>
                        </a:spcBef>
                      </a:pPr>
                      <a:r>
                        <a:rPr kumimoji="1" lang="ja-JP" altLang="en-US" sz="1300" dirty="0" smtClean="0">
                          <a:latin typeface="Meiryo UI" panose="020B0604030504040204" pitchFamily="50" charset="-128"/>
                          <a:ea typeface="Meiryo UI" panose="020B0604030504040204" pitchFamily="50" charset="-128"/>
                        </a:rPr>
                        <a:t>■テクノロジーをコンテンツ化し、フィールドを活用するプレーヤーを大阪に呼び込むため、事業者</a:t>
                      </a:r>
                      <a:endParaRPr kumimoji="1" lang="en-US" altLang="ja-JP" sz="1300" dirty="0" smtClean="0">
                        <a:latin typeface="Meiryo UI" panose="020B0604030504040204" pitchFamily="50" charset="-128"/>
                        <a:ea typeface="Meiryo UI" panose="020B0604030504040204" pitchFamily="50" charset="-128"/>
                      </a:endParaRPr>
                    </a:p>
                    <a:p>
                      <a:pPr>
                        <a:spcBef>
                          <a:spcPts val="200"/>
                        </a:spcBef>
                      </a:pPr>
                      <a:r>
                        <a:rPr kumimoji="1" lang="ja-JP" altLang="en-US" sz="1300" dirty="0" smtClean="0">
                          <a:latin typeface="Meiryo UI" panose="020B0604030504040204" pitchFamily="50" charset="-128"/>
                          <a:ea typeface="Meiryo UI" panose="020B0604030504040204" pitchFamily="50" charset="-128"/>
                        </a:rPr>
                        <a:t>　　の提案を汲み取り、</a:t>
                      </a:r>
                      <a:r>
                        <a:rPr kumimoji="1" lang="ja-JP" altLang="en-US" sz="1300" u="sng" dirty="0" smtClean="0">
                          <a:latin typeface="Meiryo UI" panose="020B0604030504040204" pitchFamily="50" charset="-128"/>
                          <a:ea typeface="Meiryo UI" panose="020B0604030504040204" pitchFamily="50" charset="-128"/>
                        </a:rPr>
                        <a:t>マッチングや規制緩和等により事業展開を後押しする環境を整備</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139077"/>
                  </a:ext>
                </a:extLst>
              </a:tr>
              <a:tr h="951318">
                <a:tc>
                  <a:txBody>
                    <a:bodyPr/>
                    <a:lstStyle/>
                    <a:p>
                      <a:r>
                        <a:rPr kumimoji="1" lang="ja-JP" altLang="en-US" sz="1400" b="1" dirty="0" smtClean="0">
                          <a:latin typeface="Meiryo UI" panose="020B0604030504040204" pitchFamily="50" charset="-128"/>
                          <a:ea typeface="Meiryo UI" panose="020B0604030504040204" pitchFamily="50" charset="-128"/>
                        </a:rPr>
                        <a:t>まちのキャッシュレス</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spcBef>
                          <a:spcPts val="200"/>
                        </a:spcBef>
                        <a:buFont typeface="Wingdings" panose="05000000000000000000" pitchFamily="2" charset="2"/>
                        <a:buChar char="n"/>
                      </a:pPr>
                      <a:r>
                        <a:rPr kumimoji="1" lang="ja-JP" altLang="en-US" sz="1300" dirty="0" smtClean="0">
                          <a:latin typeface="Meiryo UI" panose="020B0604030504040204" pitchFamily="50" charset="-128"/>
                          <a:ea typeface="Meiryo UI" panose="020B0604030504040204" pitchFamily="50" charset="-128"/>
                        </a:rPr>
                        <a:t>消費者ニーズに幅広く対応していくためには、クレジットカード決済だけでなく、複数の決済手段を導入することが望ましい。</a:t>
                      </a:r>
                    </a:p>
                    <a:p>
                      <a:pPr marL="285750" indent="-285750">
                        <a:spcBef>
                          <a:spcPts val="200"/>
                        </a:spcBef>
                        <a:buFont typeface="Wingdings" panose="05000000000000000000" pitchFamily="2" charset="2"/>
                        <a:buChar char="n"/>
                      </a:pPr>
                      <a:r>
                        <a:rPr kumimoji="1" lang="ja-JP" altLang="en-US" sz="1300" dirty="0" smtClean="0">
                          <a:latin typeface="Meiryo UI" panose="020B0604030504040204" pitchFamily="50" charset="-128"/>
                          <a:ea typeface="Meiryo UI" panose="020B0604030504040204" pitchFamily="50" charset="-128"/>
                        </a:rPr>
                        <a:t>そのため、</a:t>
                      </a:r>
                      <a:r>
                        <a:rPr kumimoji="1" lang="ja-JP" altLang="en-US" sz="1300" u="sng" dirty="0" smtClean="0">
                          <a:latin typeface="Meiryo UI" panose="020B0604030504040204" pitchFamily="50" charset="-128"/>
                          <a:ea typeface="Meiryo UI" panose="020B0604030504040204" pitchFamily="50" charset="-128"/>
                        </a:rPr>
                        <a:t>タクシー事業者や中小企業、キャッシュレス事業者等とも連携しながら、啓発活動をはじめ、キャッシュレス化推進のための取組みを進める。</a:t>
                      </a:r>
                      <a:endParaRPr kumimoji="1" lang="en-US" altLang="ja-JP" sz="1300" u="sng"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763440"/>
                  </a:ext>
                </a:extLst>
              </a:tr>
              <a:tr h="1004464">
                <a:tc>
                  <a:txBody>
                    <a:bodyPr/>
                    <a:lstStyle/>
                    <a:p>
                      <a:r>
                        <a:rPr kumimoji="1" lang="ja-JP" altLang="en-US" sz="1400" b="1" dirty="0" smtClean="0">
                          <a:latin typeface="Meiryo UI" panose="020B0604030504040204" pitchFamily="50" charset="-128"/>
                          <a:ea typeface="Meiryo UI" panose="020B0604030504040204" pitchFamily="50" charset="-128"/>
                        </a:rPr>
                        <a:t>３つのレス推進</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04975" indent="-1704975">
                        <a:spcBef>
                          <a:spcPts val="200"/>
                        </a:spcBef>
                      </a:pPr>
                      <a:r>
                        <a:rPr kumimoji="1" lang="ja-JP" altLang="en-US" sz="1300" dirty="0" smtClean="0">
                          <a:solidFill>
                            <a:schemeClr val="tx1"/>
                          </a:solidFill>
                          <a:latin typeface="Meiryo UI" panose="020B0604030504040204" pitchFamily="50" charset="-128"/>
                          <a:ea typeface="Meiryo UI" panose="020B0604030504040204" pitchFamily="50" charset="-128"/>
                        </a:rPr>
                        <a:t>■　</a:t>
                      </a:r>
                      <a:r>
                        <a:rPr kumimoji="1" lang="ja-JP" altLang="en-US" sz="1300" u="sng" dirty="0" smtClean="0">
                          <a:solidFill>
                            <a:schemeClr val="tx1"/>
                          </a:solidFill>
                          <a:latin typeface="Meiryo UI" panose="020B0604030504040204" pitchFamily="50" charset="-128"/>
                          <a:ea typeface="Meiryo UI" panose="020B0604030504040204" pitchFamily="50" charset="-128"/>
                        </a:rPr>
                        <a:t>はんこレス、ペーパーレスは令和１～２年度にかけて全庁的な業務フローの棚卸し</a:t>
                      </a:r>
                      <a:endParaRPr kumimoji="1" lang="en-US" altLang="ja-JP" sz="1300" u="sng" dirty="0" smtClean="0">
                        <a:solidFill>
                          <a:schemeClr val="tx1"/>
                        </a:solidFill>
                        <a:latin typeface="Meiryo UI" panose="020B0604030504040204" pitchFamily="50" charset="-128"/>
                        <a:ea typeface="Meiryo UI" panose="020B0604030504040204" pitchFamily="50" charset="-128"/>
                      </a:endParaRPr>
                    </a:p>
                    <a:p>
                      <a:pPr marL="1704975" indent="-1704975">
                        <a:spcBef>
                          <a:spcPts val="200"/>
                        </a:spcBef>
                      </a:pPr>
                      <a:r>
                        <a:rPr kumimoji="1" lang="ja-JP" altLang="en-US" sz="1300" dirty="0" smtClean="0">
                          <a:solidFill>
                            <a:schemeClr val="tx1"/>
                          </a:solidFill>
                          <a:latin typeface="Meiryo UI" panose="020B0604030504040204" pitchFamily="50" charset="-128"/>
                          <a:ea typeface="Meiryo UI" panose="020B0604030504040204" pitchFamily="50" charset="-128"/>
                        </a:rPr>
                        <a:t>　　</a:t>
                      </a:r>
                      <a:r>
                        <a:rPr kumimoji="1" lang="ja-JP" altLang="en-US" sz="1300" baseline="0" dirty="0" smtClean="0">
                          <a:solidFill>
                            <a:schemeClr val="tx1"/>
                          </a:solidFill>
                          <a:latin typeface="Meiryo UI" panose="020B0604030504040204" pitchFamily="50" charset="-128"/>
                          <a:ea typeface="Meiryo UI" panose="020B0604030504040204" pitchFamily="50" charset="-128"/>
                        </a:rPr>
                        <a:t> </a:t>
                      </a:r>
                      <a:r>
                        <a:rPr kumimoji="1" lang="ja-JP" altLang="en-US" sz="1300" u="sng" dirty="0" smtClean="0">
                          <a:solidFill>
                            <a:schemeClr val="tx1"/>
                          </a:solidFill>
                          <a:latin typeface="Meiryo UI" panose="020B0604030504040204" pitchFamily="50" charset="-128"/>
                          <a:ea typeface="Meiryo UI" panose="020B0604030504040204" pitchFamily="50" charset="-128"/>
                        </a:rPr>
                        <a:t>や検証</a:t>
                      </a:r>
                      <a:r>
                        <a:rPr kumimoji="1" lang="en-US" altLang="ja-JP" sz="1300" u="sng" dirty="0" smtClean="0">
                          <a:solidFill>
                            <a:schemeClr val="tx1"/>
                          </a:solidFill>
                          <a:latin typeface="Meiryo UI" panose="020B0604030504040204" pitchFamily="50" charset="-128"/>
                          <a:ea typeface="Meiryo UI" panose="020B0604030504040204" pitchFamily="50" charset="-128"/>
                        </a:rPr>
                        <a:t>(BPR)</a:t>
                      </a:r>
                      <a:r>
                        <a:rPr kumimoji="1" lang="ja-JP" altLang="en-US" sz="1300" u="sng" dirty="0" smtClean="0">
                          <a:solidFill>
                            <a:schemeClr val="tx1"/>
                          </a:solidFill>
                          <a:latin typeface="Meiryo UI" panose="020B0604030504040204" pitchFamily="50" charset="-128"/>
                          <a:ea typeface="Meiryo UI" panose="020B0604030504040204" pitchFamily="50" charset="-128"/>
                        </a:rPr>
                        <a:t>を行い、並行して、できるところから導入を始める。</a:t>
                      </a:r>
                      <a:endParaRPr kumimoji="1" lang="en-US" altLang="ja-JP" sz="1300" u="sng" dirty="0" smtClean="0">
                        <a:solidFill>
                          <a:schemeClr val="tx1"/>
                        </a:solidFill>
                        <a:latin typeface="Meiryo UI" panose="020B0604030504040204" pitchFamily="50" charset="-128"/>
                        <a:ea typeface="Meiryo UI" panose="020B0604030504040204" pitchFamily="50" charset="-128"/>
                      </a:endParaRPr>
                    </a:p>
                    <a:p>
                      <a:pPr>
                        <a:spcBef>
                          <a:spcPts val="200"/>
                        </a:spcBef>
                      </a:pPr>
                      <a:r>
                        <a:rPr kumimoji="1" lang="ja-JP" altLang="en-US" sz="1300" dirty="0" smtClean="0">
                          <a:solidFill>
                            <a:schemeClr val="tx1"/>
                          </a:solidFill>
                          <a:latin typeface="Meiryo UI" panose="020B0604030504040204" pitchFamily="50" charset="-128"/>
                          <a:ea typeface="Meiryo UI" panose="020B0604030504040204" pitchFamily="50" charset="-128"/>
                        </a:rPr>
                        <a:t>■ </a:t>
                      </a:r>
                      <a:r>
                        <a:rPr kumimoji="1" lang="ja-JP" altLang="en-US" sz="1300" u="sng" dirty="0" smtClean="0">
                          <a:solidFill>
                            <a:schemeClr val="tx1"/>
                          </a:solidFill>
                          <a:latin typeface="Meiryo UI" panose="020B0604030504040204" pitchFamily="50" charset="-128"/>
                          <a:ea typeface="Meiryo UI" panose="020B0604030504040204" pitchFamily="50" charset="-128"/>
                        </a:rPr>
                        <a:t>キャッシュレスは、大規模集客施設からキャッシュレスの導入促進</a:t>
                      </a:r>
                      <a:r>
                        <a:rPr kumimoji="1" lang="ja-JP" altLang="en-US" sz="1300" dirty="0" smtClean="0">
                          <a:solidFill>
                            <a:schemeClr val="tx1"/>
                          </a:solidFill>
                          <a:latin typeface="Meiryo UI" panose="020B0604030504040204" pitchFamily="50" charset="-128"/>
                          <a:ea typeface="Meiryo UI" panose="020B0604030504040204" pitchFamily="50" charset="-128"/>
                        </a:rPr>
                        <a:t>に加え、手数料等</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a:spcBef>
                          <a:spcPts val="200"/>
                        </a:spcBef>
                      </a:pPr>
                      <a:r>
                        <a:rPr kumimoji="1" lang="ja-JP" altLang="en-US" sz="1300" dirty="0" smtClean="0">
                          <a:solidFill>
                            <a:schemeClr val="tx1"/>
                          </a:solidFill>
                          <a:latin typeface="Meiryo UI" panose="020B0604030504040204" pitchFamily="50" charset="-128"/>
                          <a:ea typeface="Meiryo UI" panose="020B0604030504040204" pitchFamily="50" charset="-128"/>
                        </a:rPr>
                        <a:t>　　</a:t>
                      </a:r>
                      <a:r>
                        <a:rPr kumimoji="1" lang="ja-JP" altLang="en-US" sz="1300" baseline="0" dirty="0" smtClean="0">
                          <a:solidFill>
                            <a:schemeClr val="tx1"/>
                          </a:solidFill>
                          <a:latin typeface="Meiryo UI" panose="020B0604030504040204" pitchFamily="50" charset="-128"/>
                          <a:ea typeface="Meiryo UI" panose="020B0604030504040204" pitchFamily="50" charset="-128"/>
                        </a:rPr>
                        <a:t> </a:t>
                      </a:r>
                      <a:r>
                        <a:rPr kumimoji="1" lang="ja-JP" altLang="en-US" sz="1300" dirty="0" smtClean="0">
                          <a:solidFill>
                            <a:schemeClr val="tx1"/>
                          </a:solidFill>
                          <a:latin typeface="Meiryo UI" panose="020B0604030504040204" pitchFamily="50" charset="-128"/>
                          <a:ea typeface="Meiryo UI" panose="020B0604030504040204" pitchFamily="50" charset="-128"/>
                        </a:rPr>
                        <a:t>では、</a:t>
                      </a:r>
                      <a:r>
                        <a:rPr kumimoji="1" lang="ja-JP" altLang="en-US" sz="1300" u="sng" dirty="0" smtClean="0">
                          <a:solidFill>
                            <a:schemeClr val="tx1"/>
                          </a:solidFill>
                          <a:latin typeface="Meiryo UI" panose="020B0604030504040204" pitchFamily="50" charset="-128"/>
                          <a:ea typeface="Meiryo UI" panose="020B0604030504040204" pitchFamily="50" charset="-128"/>
                        </a:rPr>
                        <a:t>先進自治体並みの導入に向けたロードマップ</a:t>
                      </a:r>
                      <a:r>
                        <a:rPr kumimoji="1" lang="ja-JP" altLang="en-US" sz="1300" dirty="0" smtClean="0">
                          <a:solidFill>
                            <a:schemeClr val="tx1"/>
                          </a:solidFill>
                          <a:latin typeface="Meiryo UI" panose="020B0604030504040204" pitchFamily="50" charset="-128"/>
                          <a:ea typeface="Meiryo UI" panose="020B0604030504040204" pitchFamily="50" charset="-128"/>
                        </a:rPr>
                        <a:t>を作成する。</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770819"/>
                  </a:ext>
                </a:extLst>
              </a:tr>
            </a:tbl>
          </a:graphicData>
        </a:graphic>
      </p:graphicFrame>
      <p:sp>
        <p:nvSpPr>
          <p:cNvPr id="46" name="テキスト ボックス 45"/>
          <p:cNvSpPr txBox="1"/>
          <p:nvPr/>
        </p:nvSpPr>
        <p:spPr>
          <a:xfrm>
            <a:off x="121984" y="27972"/>
            <a:ext cx="7935338"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６</a:t>
            </a:r>
            <a:r>
              <a:rPr kumimoji="1" lang="en-US" altLang="ja-JP" sz="2400" b="1" dirty="0">
                <a:latin typeface="Meiryo UI" panose="020B0604030504040204" pitchFamily="50" charset="-128"/>
                <a:ea typeface="Meiryo UI" panose="020B0604030504040204" pitchFamily="50" charset="-128"/>
              </a:rPr>
              <a:t>) - </a:t>
            </a:r>
            <a:r>
              <a:rPr kumimoji="1" lang="ja-JP" altLang="en-US" sz="2400" b="1" dirty="0" smtClean="0">
                <a:latin typeface="Meiryo UI" panose="020B0604030504040204" pitchFamily="50" charset="-128"/>
                <a:ea typeface="Meiryo UI" panose="020B0604030504040204" pitchFamily="50" charset="-128"/>
              </a:rPr>
              <a:t>①  当面取り組むテーマ 一覧</a:t>
            </a:r>
            <a:endParaRPr kumimoji="1" lang="ja-JP" altLang="en-US" sz="20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13033" y="6428961"/>
            <a:ext cx="2057400" cy="365125"/>
          </a:xfrm>
        </p:spPr>
        <p:txBody>
          <a:bodyPr/>
          <a:lstStyle/>
          <a:p>
            <a:fld id="{1E9492F5-9F32-4FF7-8F08-B59CF8F2A2B6}" type="slidenum">
              <a:rPr kumimoji="1" lang="ja-JP" altLang="en-US" smtClean="0"/>
              <a:t>39</a:t>
            </a:fld>
            <a:endParaRPr kumimoji="1" lang="ja-JP" altLang="en-US" dirty="0"/>
          </a:p>
        </p:txBody>
      </p:sp>
    </p:spTree>
    <p:extLst>
      <p:ext uri="{BB962C8B-B14F-4D97-AF65-F5344CB8AC3E}">
        <p14:creationId xmlns:p14="http://schemas.microsoft.com/office/powerpoint/2010/main" val="119882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4</a:t>
            </a:fld>
            <a:endParaRPr kumimoji="1" lang="ja-JP" altLang="en-US"/>
          </a:p>
        </p:txBody>
      </p:sp>
      <p:sp>
        <p:nvSpPr>
          <p:cNvPr id="5" name="テキスト ボックス 4"/>
          <p:cNvSpPr txBox="1"/>
          <p:nvPr/>
        </p:nvSpPr>
        <p:spPr>
          <a:xfrm>
            <a:off x="3971109" y="470265"/>
            <a:ext cx="1210588"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目　　次</a:t>
            </a:r>
          </a:p>
        </p:txBody>
      </p:sp>
      <p:sp>
        <p:nvSpPr>
          <p:cNvPr id="6" name="テキスト ボックス 5"/>
          <p:cNvSpPr txBox="1"/>
          <p:nvPr/>
        </p:nvSpPr>
        <p:spPr>
          <a:xfrm>
            <a:off x="2388499" y="1514802"/>
            <a:ext cx="4777270" cy="4185761"/>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第</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章　</a:t>
            </a:r>
            <a:r>
              <a:rPr kumimoji="1" lang="ja-JP" altLang="en-US" b="1" dirty="0" smtClean="0">
                <a:latin typeface="Meiryo UI" panose="020B0604030504040204" pitchFamily="50" charset="-128"/>
                <a:ea typeface="Meiryo UI" panose="020B0604030504040204" pitchFamily="50" charset="-128"/>
              </a:rPr>
              <a:t>大阪スマートシティ戦略の概要</a:t>
            </a:r>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大阪スマートシティ戦略がめ</a:t>
            </a:r>
            <a:r>
              <a:rPr kumimoji="1" lang="ja-JP" altLang="en-US" sz="1600" dirty="0">
                <a:latin typeface="Meiryo UI" panose="020B0604030504040204" pitchFamily="50" charset="-128"/>
                <a:ea typeface="Meiryo UI" panose="020B0604030504040204" pitchFamily="50" charset="-128"/>
              </a:rPr>
              <a:t>ざ</a:t>
            </a:r>
            <a:r>
              <a:rPr kumimoji="1" lang="ja-JP" altLang="en-US" sz="1600" dirty="0" smtClean="0">
                <a:latin typeface="Meiryo UI" panose="020B0604030504040204" pitchFamily="50" charset="-128"/>
                <a:ea typeface="Meiryo UI" panose="020B0604030504040204" pitchFamily="50" charset="-128"/>
              </a:rPr>
              <a:t>すもの</a:t>
            </a:r>
            <a:r>
              <a:rPr kumimoji="1" lang="ja-JP" altLang="en-US" sz="1600" b="1" dirty="0" smtClean="0">
                <a:latin typeface="Meiryo UI" panose="020B0604030504040204" pitchFamily="50" charset="-128"/>
                <a:ea typeface="Meiryo UI" panose="020B0604030504040204" pitchFamily="50" charset="-128"/>
              </a:rPr>
              <a:t>　</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戦略推進の３つの</a:t>
            </a:r>
            <a:r>
              <a:rPr kumimoji="1" lang="ja-JP" altLang="en-US" sz="1600" dirty="0">
                <a:latin typeface="Meiryo UI" panose="020B0604030504040204" pitchFamily="50" charset="-128"/>
                <a:ea typeface="Meiryo UI" panose="020B0604030504040204" pitchFamily="50" charset="-128"/>
              </a:rPr>
              <a:t>基本姿勢</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地域</a:t>
            </a:r>
            <a:r>
              <a:rPr kumimoji="1" lang="ja-JP" altLang="en-US" sz="1600" dirty="0">
                <a:latin typeface="Meiryo UI" panose="020B0604030504040204" pitchFamily="50" charset="-128"/>
                <a:ea typeface="Meiryo UI" panose="020B0604030504040204" pitchFamily="50" charset="-128"/>
              </a:rPr>
              <a:t>課題解決に向けて、地域の多様な主体と協働</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 スマートシティの基盤確立</a:t>
            </a:r>
            <a:r>
              <a:rPr kumimoji="1" lang="ja-JP" altLang="en-US" sz="1600" dirty="0">
                <a:latin typeface="Meiryo UI" panose="020B0604030504040204" pitchFamily="50" charset="-128"/>
                <a:ea typeface="Meiryo UI" panose="020B0604030504040204" pitchFamily="50" charset="-128"/>
              </a:rPr>
              <a:t>に向けたステップアップ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スマートシティ</a:t>
            </a:r>
            <a:r>
              <a:rPr kumimoji="1" lang="ja-JP" altLang="en-US" sz="1600" dirty="0">
                <a:latin typeface="Meiryo UI" panose="020B0604030504040204" pitchFamily="50" charset="-128"/>
                <a:ea typeface="Meiryo UI" panose="020B0604030504040204" pitchFamily="50" charset="-128"/>
              </a:rPr>
              <a:t>実現のため</a:t>
            </a:r>
            <a:r>
              <a:rPr kumimoji="1" lang="ja-JP" altLang="en-US" sz="1600" dirty="0" smtClean="0">
                <a:latin typeface="Meiryo UI" panose="020B0604030504040204" pitchFamily="50" charset="-128"/>
                <a:ea typeface="Meiryo UI" panose="020B0604030504040204" pitchFamily="50" charset="-128"/>
              </a:rPr>
              <a:t>の実行体制</a:t>
            </a:r>
            <a:endParaRPr kumimoji="1" lang="en-US" altLang="ja-JP" sz="160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a:t>
            </a: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章　大阪スマートシティ戦略</a:t>
            </a:r>
            <a:r>
              <a:rPr kumimoji="1" lang="ja-JP" altLang="en-US" b="1" dirty="0" smtClean="0">
                <a:latin typeface="Meiryo UI" panose="020B0604030504040204" pitchFamily="50" charset="-128"/>
                <a:ea typeface="Meiryo UI" panose="020B0604030504040204" pitchFamily="50" charset="-128"/>
              </a:rPr>
              <a:t>の</a:t>
            </a:r>
            <a:r>
              <a:rPr kumimoji="1" lang="ja-JP" altLang="en-US" b="1" dirty="0">
                <a:latin typeface="Meiryo UI" panose="020B0604030504040204" pitchFamily="50" charset="-128"/>
                <a:ea typeface="Meiryo UI" panose="020B0604030504040204" pitchFamily="50" charset="-128"/>
              </a:rPr>
              <a:t>活動</a:t>
            </a:r>
            <a:r>
              <a:rPr kumimoji="1" lang="ja-JP" altLang="en-US" b="1" dirty="0" smtClean="0">
                <a:latin typeface="Meiryo UI" panose="020B0604030504040204" pitchFamily="50" charset="-128"/>
                <a:ea typeface="Meiryo UI" panose="020B0604030504040204" pitchFamily="50" charset="-128"/>
              </a:rPr>
              <a:t>実績</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市町村</a:t>
            </a:r>
            <a:r>
              <a:rPr kumimoji="1" lang="ja-JP" altLang="en-US" sz="1600" dirty="0">
                <a:latin typeface="Meiryo UI" panose="020B0604030504040204" pitchFamily="50" charset="-128"/>
                <a:ea typeface="Meiryo UI" panose="020B0604030504040204" pitchFamily="50" charset="-128"/>
              </a:rPr>
              <a:t>との連携（調査と体制構築）</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企業</a:t>
            </a:r>
            <a:r>
              <a:rPr kumimoji="1" lang="ja-JP" altLang="en-US" sz="1600" dirty="0">
                <a:latin typeface="Meiryo UI" panose="020B0604030504040204" pitchFamily="50" charset="-128"/>
                <a:ea typeface="Meiryo UI" panose="020B0604030504040204" pitchFamily="50" charset="-128"/>
              </a:rPr>
              <a:t>との連携（対話）</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調査</a:t>
            </a:r>
            <a:r>
              <a:rPr kumimoji="1" lang="ja-JP" altLang="en-US" sz="1600" dirty="0">
                <a:latin typeface="Meiryo UI" panose="020B0604030504040204" pitchFamily="50" charset="-128"/>
                <a:ea typeface="Meiryo UI" panose="020B0604030504040204" pitchFamily="50" charset="-128"/>
              </a:rPr>
              <a:t>・研究（国内外の事例調査）</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情報</a:t>
            </a:r>
            <a:r>
              <a:rPr kumimoji="1" lang="ja-JP" altLang="en-US" sz="1600" dirty="0">
                <a:latin typeface="Meiryo UI" panose="020B0604030504040204" pitchFamily="50" charset="-128"/>
                <a:ea typeface="Meiryo UI" panose="020B0604030504040204" pitchFamily="50" charset="-128"/>
              </a:rPr>
              <a:t>発信（戦略会議等）</a:t>
            </a:r>
            <a:endParaRPr kumimoji="1" lang="en-US" altLang="ja-JP" sz="160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章　</a:t>
            </a:r>
            <a:r>
              <a:rPr kumimoji="1" lang="ja-JP" altLang="en-US" b="1" dirty="0" smtClean="0">
                <a:latin typeface="Meiryo UI" panose="020B0604030504040204" pitchFamily="50" charset="-128"/>
                <a:ea typeface="Meiryo UI" panose="020B0604030504040204" pitchFamily="50" charset="-128"/>
              </a:rPr>
              <a:t>今後の取組み予定</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今後の取組み一覧</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当面取り組むテーマ</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6882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91441" y="601572"/>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a:xfrm>
            <a:off x="7032829" y="6432082"/>
            <a:ext cx="2057400" cy="365125"/>
          </a:xfrm>
        </p:spPr>
        <p:txBody>
          <a:bodyPr/>
          <a:lstStyle/>
          <a:p>
            <a:fld id="{1E9492F5-9F32-4FF7-8F08-B59CF8F2A2B6}" type="slidenum">
              <a:rPr kumimoji="1" lang="ja-JP" altLang="en-US" smtClean="0"/>
              <a:t>40</a:t>
            </a:fld>
            <a:endParaRPr kumimoji="1" lang="ja-JP" altLang="en-US" dirty="0"/>
          </a:p>
        </p:txBody>
      </p:sp>
      <p:sp>
        <p:nvSpPr>
          <p:cNvPr id="9" name="正方形/長方形 8"/>
          <p:cNvSpPr/>
          <p:nvPr/>
        </p:nvSpPr>
        <p:spPr>
          <a:xfrm>
            <a:off x="106056" y="3287187"/>
            <a:ext cx="4428000" cy="2172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正方形/長方形 9"/>
          <p:cNvSpPr/>
          <p:nvPr/>
        </p:nvSpPr>
        <p:spPr>
          <a:xfrm>
            <a:off x="4638596" y="3287187"/>
            <a:ext cx="4428000" cy="2172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81DA27BF-EE7E-49B7-9299-17FD35D5998F}"/>
              </a:ext>
            </a:extLst>
          </p:cNvPr>
          <p:cNvSpPr txBox="1"/>
          <p:nvPr/>
        </p:nvSpPr>
        <p:spPr>
          <a:xfrm>
            <a:off x="53062" y="3332615"/>
            <a:ext cx="4320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＜河内長野市の取組み＞</a:t>
            </a:r>
          </a:p>
        </p:txBody>
      </p:sp>
      <p:sp>
        <p:nvSpPr>
          <p:cNvPr id="12" name="テキスト ボックス 11">
            <a:extLst>
              <a:ext uri="{FF2B5EF4-FFF2-40B4-BE49-F238E27FC236}">
                <a16:creationId xmlns:a16="http://schemas.microsoft.com/office/drawing/2014/main" id="{81DA27BF-EE7E-49B7-9299-17FD35D5998F}"/>
              </a:ext>
            </a:extLst>
          </p:cNvPr>
          <p:cNvSpPr txBox="1"/>
          <p:nvPr/>
        </p:nvSpPr>
        <p:spPr>
          <a:xfrm>
            <a:off x="4583701" y="3331780"/>
            <a:ext cx="4320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＜堺市の取組み＞</a:t>
            </a:r>
          </a:p>
        </p:txBody>
      </p:sp>
      <p:sp>
        <p:nvSpPr>
          <p:cNvPr id="13" name="テキスト ボックス 12"/>
          <p:cNvSpPr txBox="1"/>
          <p:nvPr/>
        </p:nvSpPr>
        <p:spPr>
          <a:xfrm>
            <a:off x="68114" y="63048"/>
            <a:ext cx="6143028"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取組みテーマ　</a:t>
            </a:r>
            <a:r>
              <a:rPr kumimoji="1" lang="en-US" altLang="ja-JP" sz="2400" b="1" dirty="0" smtClean="0">
                <a:latin typeface="Meiryo UI" panose="020B0604030504040204" pitchFamily="50" charset="-128"/>
                <a:ea typeface="Meiryo UI" panose="020B0604030504040204" pitchFamily="50" charset="-128"/>
              </a:rPr>
              <a:t>【AI</a:t>
            </a:r>
            <a:r>
              <a:rPr kumimoji="1" lang="ja-JP" altLang="en-US" sz="2400" b="1" dirty="0">
                <a:latin typeface="Meiryo UI" panose="020B0604030504040204" pitchFamily="50" charset="-128"/>
                <a:ea typeface="Meiryo UI" panose="020B0604030504040204" pitchFamily="50" charset="-128"/>
              </a:rPr>
              <a:t>オンデマンド</a:t>
            </a:r>
            <a:r>
              <a:rPr kumimoji="1" lang="ja-JP" altLang="en-US" sz="2400" b="1" dirty="0" smtClean="0">
                <a:latin typeface="Meiryo UI" panose="020B0604030504040204" pitchFamily="50" charset="-128"/>
                <a:ea typeface="Meiryo UI" panose="020B0604030504040204" pitchFamily="50" charset="-128"/>
              </a:rPr>
              <a:t>交通</a:t>
            </a:r>
            <a:r>
              <a:rPr kumimoji="1" lang="en-US" altLang="ja-JP" sz="2400" b="1" dirty="0" smtClean="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0431A-EADB-4BBC-8860-387DE4AF9487}"/>
              </a:ext>
            </a:extLst>
          </p:cNvPr>
          <p:cNvSpPr txBox="1"/>
          <p:nvPr/>
        </p:nvSpPr>
        <p:spPr>
          <a:xfrm>
            <a:off x="195044" y="3583218"/>
            <a:ext cx="4225762" cy="1482901"/>
          </a:xfrm>
          <a:prstGeom prst="rect">
            <a:avLst/>
          </a:prstGeom>
          <a:noFill/>
        </p:spPr>
        <p:txBody>
          <a:bodyPr wrap="square" lIns="72000" tIns="36000" rIns="72000" bIns="0" rtlCol="0">
            <a:spAutoFit/>
          </a:bodyPr>
          <a:lstStyle/>
          <a:p>
            <a:pPr marL="180975" indent="-180975">
              <a:spcAft>
                <a:spcPts val="600"/>
              </a:spcAft>
            </a:pPr>
            <a:r>
              <a:rPr lang="ja-JP" altLang="en-US" sz="1200" dirty="0">
                <a:latin typeface="Meiryo UI" panose="020B0604030504040204" pitchFamily="50" charset="-128"/>
                <a:ea typeface="Meiryo UI" panose="020B0604030504040204" pitchFamily="50" charset="-128"/>
              </a:rPr>
              <a:t>〇 ニュータウンである南花台では、住民の高齢化や坂が多い地形からニュータウン内の移動が非常に困難であり、日々の買い物も難しくなってきている。</a:t>
            </a:r>
            <a:endParaRPr lang="en-US" altLang="ja-JP" sz="1200" dirty="0">
              <a:latin typeface="Meiryo UI" panose="020B0604030504040204" pitchFamily="50" charset="-128"/>
              <a:ea typeface="Meiryo UI" panose="020B0604030504040204" pitchFamily="50" charset="-128"/>
            </a:endParaRPr>
          </a:p>
          <a:p>
            <a:pPr marL="180975" indent="-180975">
              <a:spcAft>
                <a:spcPts val="600"/>
              </a:spcAft>
            </a:pPr>
            <a:r>
              <a:rPr lang="ja-JP" altLang="en-US" sz="1200" dirty="0">
                <a:latin typeface="Meiryo UI" panose="020B0604030504040204" pitchFamily="50" charset="-128"/>
                <a:ea typeface="Meiryo UI" panose="020B0604030504040204" pitchFamily="50" charset="-128"/>
              </a:rPr>
              <a:t>〇 住民の移動問題の解消のため地域住民主体の運営組織を立ち上げ、まずは手動運転の</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オンデマンド走行を行う（</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日～）。採算性を高め、運営の自立化を目指している。</a:t>
            </a:r>
            <a:endParaRPr lang="en-US" altLang="ja-JP" sz="1200" dirty="0">
              <a:latin typeface="Meiryo UI" panose="020B0604030504040204" pitchFamily="50" charset="-128"/>
              <a:ea typeface="Meiryo UI" panose="020B0604030504040204" pitchFamily="50" charset="-128"/>
            </a:endParaRPr>
          </a:p>
          <a:p>
            <a:pPr marL="180975" indent="-180975">
              <a:spcAft>
                <a:spcPts val="600"/>
              </a:spcAft>
            </a:pPr>
            <a:r>
              <a:rPr lang="ja-JP" altLang="en-US" sz="1200" dirty="0">
                <a:latin typeface="Meiryo UI" panose="020B0604030504040204" pitchFamily="50" charset="-128"/>
                <a:ea typeface="Meiryo UI" panose="020B0604030504040204" pitchFamily="50" charset="-128"/>
              </a:rPr>
              <a:t>〇車両は７人乗りの電動ゴルフカート、予約にはアプリと電話を活用。</a:t>
            </a:r>
            <a:endParaRPr lang="en-US" altLang="ja-JP" sz="1200" dirty="0">
              <a:latin typeface="Meiryo UI" panose="020B0604030504040204" pitchFamily="50" charset="-128"/>
              <a:ea typeface="Meiryo UI" panose="020B0604030504040204" pitchFamily="50" charset="-128"/>
            </a:endParaRPr>
          </a:p>
        </p:txBody>
      </p:sp>
      <p:sp>
        <p:nvSpPr>
          <p:cNvPr id="3" name="角丸四角形 2"/>
          <p:cNvSpPr/>
          <p:nvPr/>
        </p:nvSpPr>
        <p:spPr>
          <a:xfrm>
            <a:off x="53062" y="2763989"/>
            <a:ext cx="4501329" cy="565660"/>
          </a:xfrm>
          <a:prstGeom prst="roundRect">
            <a:avLst/>
          </a:prstGeom>
          <a:ln w="317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住民主体で地域課題に</a:t>
            </a:r>
            <a:r>
              <a:rPr kumimoji="1" lang="ja-JP" altLang="en-US" dirty="0" smtClean="0"/>
              <a:t>取り組む</a:t>
            </a:r>
            <a:r>
              <a:rPr kumimoji="1" lang="ja-JP" altLang="en-US" dirty="0"/>
              <a:t>例</a:t>
            </a:r>
          </a:p>
        </p:txBody>
      </p:sp>
      <p:sp>
        <p:nvSpPr>
          <p:cNvPr id="16" name="角丸四角形 15"/>
          <p:cNvSpPr/>
          <p:nvPr/>
        </p:nvSpPr>
        <p:spPr>
          <a:xfrm>
            <a:off x="4609286" y="2763989"/>
            <a:ext cx="4501329" cy="568626"/>
          </a:xfrm>
          <a:prstGeom prst="roundRect">
            <a:avLst/>
          </a:prstGeom>
          <a:ln w="317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企業の実証実験ニーズと地域ニーズを</a:t>
            </a:r>
            <a:endParaRPr kumimoji="1" lang="en-US" altLang="ja-JP" dirty="0"/>
          </a:p>
          <a:p>
            <a:pPr algn="ctr"/>
            <a:r>
              <a:rPr kumimoji="1" lang="ja-JP" altLang="en-US" dirty="0"/>
              <a:t>合わせて地域課題に</a:t>
            </a:r>
            <a:r>
              <a:rPr kumimoji="1" lang="ja-JP" altLang="en-US" dirty="0" smtClean="0"/>
              <a:t>取り組む</a:t>
            </a:r>
            <a:r>
              <a:rPr kumimoji="1" lang="ja-JP" altLang="en-US" dirty="0"/>
              <a:t>例</a:t>
            </a:r>
          </a:p>
        </p:txBody>
      </p:sp>
      <p:sp>
        <p:nvSpPr>
          <p:cNvPr id="17" name="テキスト ボックス 16">
            <a:extLst>
              <a:ext uri="{FF2B5EF4-FFF2-40B4-BE49-F238E27FC236}">
                <a16:creationId xmlns:a16="http://schemas.microsoft.com/office/drawing/2014/main" id="{1780431A-EADB-4BBC-8860-387DE4AF9487}"/>
              </a:ext>
            </a:extLst>
          </p:cNvPr>
          <p:cNvSpPr txBox="1"/>
          <p:nvPr/>
        </p:nvSpPr>
        <p:spPr>
          <a:xfrm>
            <a:off x="4727584" y="3578373"/>
            <a:ext cx="4225762" cy="1929177"/>
          </a:xfrm>
          <a:prstGeom prst="rect">
            <a:avLst/>
          </a:prstGeom>
          <a:noFill/>
        </p:spPr>
        <p:txBody>
          <a:bodyPr wrap="square" lIns="72000" tIns="36000" rIns="72000" bIns="0" rtlCol="0">
            <a:spAutoFit/>
          </a:bodyPr>
          <a:lstStyle/>
          <a:p>
            <a:pPr marL="180975" indent="-180975">
              <a:spcAft>
                <a:spcPts val="600"/>
              </a:spcAft>
            </a:pPr>
            <a:r>
              <a:rPr lang="ja-JP" altLang="en-US" sz="1200" dirty="0">
                <a:latin typeface="Meiryo UI" panose="020B0604030504040204" pitchFamily="50" charset="-128"/>
                <a:ea typeface="Meiryo UI" panose="020B0604030504040204" pitchFamily="50" charset="-128"/>
              </a:rPr>
              <a:t>〇 泉北ニュータウンでは、ニュータウン内の起伏が激しく、移動が困難。かつ、駅から</a:t>
            </a:r>
            <a:r>
              <a:rPr lang="en-US" altLang="ja-JP" sz="1200" dirty="0">
                <a:latin typeface="Meiryo UI" panose="020B0604030504040204" pitchFamily="50" charset="-128"/>
                <a:ea typeface="Meiryo UI" panose="020B0604030504040204" pitchFamily="50" charset="-128"/>
              </a:rPr>
              <a:t>800</a:t>
            </a:r>
            <a:r>
              <a:rPr lang="ja-JP" altLang="en-US" sz="1200" dirty="0" smtClean="0">
                <a:latin typeface="Meiryo UI" panose="020B0604030504040204" pitchFamily="50" charset="-128"/>
                <a:ea typeface="Meiryo UI" panose="020B0604030504040204" pitchFamily="50" charset="-128"/>
              </a:rPr>
              <a:t>メートル圏外</a:t>
            </a:r>
            <a:r>
              <a:rPr lang="ja-JP" altLang="en-US" sz="1200" dirty="0">
                <a:latin typeface="Meiryo UI" panose="020B0604030504040204" pitchFamily="50" charset="-128"/>
                <a:ea typeface="Meiryo UI" panose="020B0604030504040204" pitchFamily="50" charset="-128"/>
              </a:rPr>
              <a:t>に住む人が多く、高齢化も進むことから、地域における移動問題が深刻化。</a:t>
            </a:r>
            <a:endParaRPr lang="en-US" altLang="ja-JP" sz="1200" dirty="0">
              <a:latin typeface="Meiryo UI" panose="020B0604030504040204" pitchFamily="50" charset="-128"/>
              <a:ea typeface="Meiryo UI" panose="020B0604030504040204" pitchFamily="50" charset="-128"/>
            </a:endParaRPr>
          </a:p>
          <a:p>
            <a:pPr marL="180975" indent="-180975">
              <a:spcAft>
                <a:spcPts val="600"/>
              </a:spcAft>
            </a:pPr>
            <a:r>
              <a:rPr lang="ja-JP" altLang="en-US" sz="1200" dirty="0">
                <a:latin typeface="Meiryo UI" panose="020B0604030504040204" pitchFamily="50" charset="-128"/>
                <a:ea typeface="Meiryo UI" panose="020B0604030504040204" pitchFamily="50" charset="-128"/>
              </a:rPr>
              <a:t>〇 このラストワンマイル問題を次世代モビリティで支援することとし、自動運転の実証実験を泉北ニュータウンでも特に高齢化率の高い槇塚台地域にて行った（</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endParaRPr>
          </a:p>
          <a:p>
            <a:pPr marL="180975" indent="-180975">
              <a:spcAft>
                <a:spcPts val="600"/>
              </a:spcAft>
            </a:pPr>
            <a:r>
              <a:rPr lang="ja-JP" altLang="en-US" sz="1200" dirty="0">
                <a:latin typeface="Meiryo UI" panose="020B0604030504040204" pitchFamily="50" charset="-128"/>
                <a:ea typeface="Meiryo UI" panose="020B0604030504040204" pitchFamily="50" charset="-128"/>
              </a:rPr>
              <a:t>〇車両は２人乗りの小型モビリティ。ワイヤレス充電システム等の技術実験も行った。実証実験の効果を検証し、ビジネス化を目指す。</a:t>
            </a:r>
          </a:p>
          <a:p>
            <a:pPr marL="180975" indent="-180975">
              <a:spcAft>
                <a:spcPts val="600"/>
              </a:spcAft>
            </a:pPr>
            <a:endParaRPr lang="en-US" altLang="ja-JP" sz="1200" dirty="0">
              <a:latin typeface="Meiryo UI" panose="020B0604030504040204" pitchFamily="50" charset="-128"/>
              <a:ea typeface="Meiryo UI" panose="020B0604030504040204" pitchFamily="50" charset="-128"/>
            </a:endParaRPr>
          </a:p>
        </p:txBody>
      </p:sp>
      <p:sp>
        <p:nvSpPr>
          <p:cNvPr id="22" name="楕円 21"/>
          <p:cNvSpPr/>
          <p:nvPr/>
        </p:nvSpPr>
        <p:spPr>
          <a:xfrm>
            <a:off x="1822550" y="5665041"/>
            <a:ext cx="5573471" cy="1014925"/>
          </a:xfrm>
          <a:prstGeom prst="ellipse">
            <a:avLst/>
          </a:prstGeom>
          <a:solidFill>
            <a:schemeClr val="accent1">
              <a:lumMod val="40000"/>
              <a:lumOff val="6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こういった先行事例を増やしていき、府内市町村へそれぞれ横展開</a:t>
            </a:r>
          </a:p>
        </p:txBody>
      </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21827" y="5539947"/>
            <a:ext cx="1517671" cy="553156"/>
          </a:xfrm>
          <a:prstGeom prst="rect">
            <a:avLst/>
          </a:prstGeom>
        </p:spPr>
      </p:pic>
      <p:pic>
        <p:nvPicPr>
          <p:cNvPr id="2" name="図 1"/>
          <p:cNvPicPr>
            <a:picLocks noChangeAspect="1"/>
          </p:cNvPicPr>
          <p:nvPr/>
        </p:nvPicPr>
        <p:blipFill>
          <a:blip r:embed="rId4"/>
          <a:stretch>
            <a:fillRect/>
          </a:stretch>
        </p:blipFill>
        <p:spPr>
          <a:xfrm>
            <a:off x="106056" y="5476830"/>
            <a:ext cx="1342820" cy="892433"/>
          </a:xfrm>
          <a:prstGeom prst="rect">
            <a:avLst/>
          </a:prstGeom>
        </p:spPr>
      </p:pic>
      <p:sp>
        <p:nvSpPr>
          <p:cNvPr id="20" name="テキスト ボックス 19"/>
          <p:cNvSpPr txBox="1"/>
          <p:nvPr/>
        </p:nvSpPr>
        <p:spPr>
          <a:xfrm>
            <a:off x="219862" y="712565"/>
            <a:ext cx="8667230" cy="1550031"/>
          </a:xfrm>
          <a:prstGeom prst="rect">
            <a:avLst/>
          </a:prstGeom>
          <a:noFill/>
        </p:spPr>
        <p:txBody>
          <a:bodyPr wrap="square" lIns="36000" tIns="36000" rIns="36000" bIns="36000" rtlCol="0">
            <a:spAutoFit/>
          </a:bodyPr>
          <a:lstStyle/>
          <a:p>
            <a:pPr marL="285750" indent="-285750">
              <a:buFont typeface="Wingdings" panose="05000000000000000000" pitchFamily="2" charset="2"/>
              <a:buChar char="n"/>
            </a:pPr>
            <a:r>
              <a:rPr kumimoji="1" lang="ja-JP" altLang="en-US" sz="1600" dirty="0">
                <a:latin typeface="Meiryo UI" panose="020B0604030504040204" pitchFamily="50" charset="-128"/>
                <a:ea typeface="Meiryo UI" panose="020B0604030504040204" pitchFamily="50" charset="-128"/>
              </a:rPr>
              <a:t>高齢化の</a:t>
            </a:r>
            <a:r>
              <a:rPr kumimoji="1" lang="ja-JP" altLang="en-US" sz="1600" dirty="0" smtClean="0">
                <a:latin typeface="Meiryo UI" panose="020B0604030504040204" pitchFamily="50" charset="-128"/>
                <a:ea typeface="Meiryo UI" panose="020B0604030504040204" pitchFamily="50" charset="-128"/>
              </a:rPr>
              <a:t>進行などに</a:t>
            </a:r>
            <a:r>
              <a:rPr kumimoji="1" lang="ja-JP" altLang="en-US" sz="1600" dirty="0">
                <a:latin typeface="Meiryo UI" panose="020B0604030504040204" pitchFamily="50" charset="-128"/>
                <a:ea typeface="Meiryo UI" panose="020B0604030504040204" pitchFamily="50" charset="-128"/>
              </a:rPr>
              <a:t>より、特に中山間地や坂道の多いニュータウン</a:t>
            </a:r>
            <a:r>
              <a:rPr kumimoji="1" lang="ja-JP" altLang="en-US" sz="1600" dirty="0" smtClean="0">
                <a:latin typeface="Meiryo UI" panose="020B0604030504040204" pitchFamily="50" charset="-128"/>
                <a:ea typeface="Meiryo UI" panose="020B0604030504040204" pitchFamily="50" charset="-128"/>
              </a:rPr>
              <a:t>にてラストワンマイル</a:t>
            </a:r>
            <a:r>
              <a:rPr kumimoji="1" lang="ja-JP" altLang="en-US" sz="1600" dirty="0">
                <a:latin typeface="Meiryo UI" panose="020B0604030504040204" pitchFamily="50" charset="-128"/>
                <a:ea typeface="Meiryo UI" panose="020B0604030504040204" pitchFamily="50" charset="-128"/>
              </a:rPr>
              <a:t>問題</a:t>
            </a:r>
            <a:r>
              <a:rPr kumimoji="1" lang="ja-JP" altLang="en-US" sz="1600" dirty="0" smtClean="0">
                <a:latin typeface="Meiryo UI" panose="020B0604030504040204" pitchFamily="50" charset="-128"/>
                <a:ea typeface="Meiryo UI" panose="020B0604030504040204" pitchFamily="50" charset="-128"/>
              </a:rPr>
              <a:t>が発生。</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a:latin typeface="Meiryo UI" panose="020B0604030504040204" pitchFamily="50" charset="-128"/>
                <a:ea typeface="Meiryo UI" panose="020B0604030504040204" pitchFamily="50" charset="-128"/>
              </a:rPr>
              <a:t>特に地方で</a:t>
            </a:r>
            <a:r>
              <a:rPr kumimoji="1" lang="ja-JP" altLang="en-US" sz="1600" dirty="0" smtClean="0">
                <a:latin typeface="Meiryo UI" panose="020B0604030504040204" pitchFamily="50" charset="-128"/>
                <a:ea typeface="Meiryo UI" panose="020B0604030504040204" pitchFamily="50" charset="-128"/>
              </a:rPr>
              <a:t>は路線バスの廃止などにより、</a:t>
            </a:r>
            <a:r>
              <a:rPr kumimoji="1" lang="ja-JP" altLang="en-US" sz="1600" dirty="0">
                <a:latin typeface="Meiryo UI" panose="020B0604030504040204" pitchFamily="50" charset="-128"/>
                <a:ea typeface="Meiryo UI" panose="020B0604030504040204" pitchFamily="50" charset="-128"/>
              </a:rPr>
              <a:t>今後ラストワンマイル問題はますます</a:t>
            </a:r>
            <a:r>
              <a:rPr kumimoji="1" lang="ja-JP" altLang="en-US" sz="1600" dirty="0" smtClean="0">
                <a:latin typeface="Meiryo UI" panose="020B0604030504040204" pitchFamily="50" charset="-128"/>
                <a:ea typeface="Meiryo UI" panose="020B0604030504040204" pitchFamily="50" charset="-128"/>
              </a:rPr>
              <a:t>深刻化すると予想される。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このため、効率的な運行や、交通事業者の人手不足に対応する、</a:t>
            </a:r>
            <a:r>
              <a:rPr kumimoji="1" lang="en-US" altLang="ja-JP" sz="1600" dirty="0" smtClean="0">
                <a:latin typeface="Meiryo UI" panose="020B0604030504040204" pitchFamily="50" charset="-128"/>
                <a:ea typeface="Meiryo UI" panose="020B0604030504040204" pitchFamily="50" charset="-128"/>
              </a:rPr>
              <a:t>AI</a:t>
            </a:r>
            <a:r>
              <a:rPr kumimoji="1" lang="ja-JP" altLang="en-US" sz="1600" dirty="0" smtClean="0">
                <a:latin typeface="Meiryo UI" panose="020B0604030504040204" pitchFamily="50" charset="-128"/>
                <a:ea typeface="Meiryo UI" panose="020B0604030504040204" pitchFamily="50" charset="-128"/>
              </a:rPr>
              <a:t>オンデマンド交通を導入することにより、ラストワンマイル問題の解消をめざす。まずは、条件の整った市町村にて先行事例を作り、それを府内全域に横展開して</a:t>
            </a:r>
            <a:r>
              <a:rPr kumimoji="1" lang="ja-JP" altLang="en-US" sz="1600" dirty="0">
                <a:latin typeface="Meiryo UI" panose="020B0604030504040204" pitchFamily="50" charset="-128"/>
                <a:ea typeface="Meiryo UI" panose="020B0604030504040204" pitchFamily="50" charset="-128"/>
              </a:rPr>
              <a:t>いく</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a:latin typeface="Meiryo UI" panose="020B0604030504040204" pitchFamily="50" charset="-128"/>
                <a:ea typeface="Meiryo UI" panose="020B0604030504040204" pitchFamily="50" charset="-128"/>
              </a:rPr>
              <a:t>自動</a:t>
            </a:r>
            <a:r>
              <a:rPr kumimoji="1" lang="ja-JP" altLang="en-US" sz="1600" dirty="0" smtClean="0">
                <a:latin typeface="Meiryo UI" panose="020B0604030504040204" pitchFamily="50" charset="-128"/>
                <a:ea typeface="Meiryo UI" panose="020B0604030504040204" pitchFamily="50" charset="-128"/>
              </a:rPr>
              <a:t>運転化についても、技術</a:t>
            </a:r>
            <a:r>
              <a:rPr kumimoji="1" lang="ja-JP" altLang="en-US" sz="1600" dirty="0">
                <a:latin typeface="Meiryo UI" panose="020B0604030504040204" pitchFamily="50" charset="-128"/>
                <a:ea typeface="Meiryo UI" panose="020B0604030504040204" pitchFamily="50" charset="-128"/>
              </a:rPr>
              <a:t>開発や法整備の状況、地域のニーズ等を</a:t>
            </a:r>
            <a:r>
              <a:rPr kumimoji="1" lang="ja-JP" altLang="en-US" sz="1600" dirty="0" smtClean="0">
                <a:latin typeface="Meiryo UI" panose="020B0604030504040204" pitchFamily="50" charset="-128"/>
                <a:ea typeface="Meiryo UI" panose="020B0604030504040204" pitchFamily="50" charset="-128"/>
              </a:rPr>
              <a:t>ふまえつつ、早期実現をめざす。</a:t>
            </a:r>
            <a:endParaRPr kumimoji="1" lang="en-US" altLang="ja-JP" sz="16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678967" y="2400421"/>
            <a:ext cx="3644723" cy="369332"/>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rPr>
              <a:t>先行</a:t>
            </a:r>
            <a:r>
              <a:rPr kumimoji="1" lang="ja-JP" altLang="en-US" b="1" dirty="0">
                <a:latin typeface="Meiryo UI" panose="020B0604030504040204" pitchFamily="50" charset="-128"/>
                <a:ea typeface="Meiryo UI" panose="020B0604030504040204" pitchFamily="50" charset="-128"/>
              </a:rPr>
              <a:t>事例</a:t>
            </a:r>
            <a:r>
              <a:rPr kumimoji="1" lang="ja-JP" altLang="en-US" b="1" dirty="0" smtClean="0">
                <a:latin typeface="Meiryo UI" panose="020B0604030504040204" pitchFamily="50" charset="-128"/>
                <a:ea typeface="Meiryo UI" panose="020B0604030504040204" pitchFamily="50" charset="-128"/>
              </a:rPr>
              <a:t>の例</a:t>
            </a:r>
            <a:endParaRPr kumimoji="1" lang="ja-JP" altLang="en-US"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91441" y="712566"/>
            <a:ext cx="8948057" cy="159352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08120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336285" y="6248270"/>
            <a:ext cx="7587333" cy="584645"/>
          </a:xfrm>
          <a:prstGeom prst="round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8" name="think-cell Slide" r:id="rId8" imgW="592" imgH="595" progId="TCLayout.ActiveDocument.1">
                  <p:embed/>
                </p:oleObj>
              </mc:Choice>
              <mc:Fallback>
                <p:oleObj name="think-cell Slide" r:id="rId8" imgW="592" imgH="595" progId="TCLayout.ActiveDocument.1">
                  <p:embed/>
                  <p:pic>
                    <p:nvPicPr>
                      <p:cNvPr id="4" name="Object 3" hidden="1"/>
                      <p:cNvPicPr/>
                      <p:nvPr/>
                    </p:nvPicPr>
                    <p:blipFill>
                      <a:blip/>
                      <a:stretch>
                        <a:fillRect/>
                      </a:stretch>
                    </p:blipFill>
                    <p:spPr>
                      <a:xfrm>
                        <a:off x="1588" y="1588"/>
                        <a:ext cx="1588" cy="1588"/>
                      </a:xfrm>
                      <a:prstGeom prst="rect">
                        <a:avLst/>
                      </a:prstGeom>
                    </p:spPr>
                  </p:pic>
                </p:oleObj>
              </mc:Fallback>
            </mc:AlternateContent>
          </a:graphicData>
        </a:graphic>
      </p:graphicFrame>
      <p:sp>
        <p:nvSpPr>
          <p:cNvPr id="26" name="Rectangle 25" hidden="1"/>
          <p:cNvSpPr/>
          <p:nvPr>
            <p:custDataLst>
              <p:tags r:id="rId3"/>
            </p:custDataLst>
          </p:nvPr>
        </p:nvSpPr>
        <p:spPr>
          <a:xfrm>
            <a:off x="0" y="0"/>
            <a:ext cx="158750" cy="158750"/>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en-US" sz="2215" b="0" i="0" u="none" strike="noStrike" kern="1200" cap="none" spc="0" normalizeH="0" baseline="0" noProof="0" dirty="0">
              <a:ln>
                <a:noFill/>
              </a:ln>
              <a:solidFill>
                <a:srgbClr val="000000"/>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113" name="V 字形矢印 112"/>
          <p:cNvSpPr/>
          <p:nvPr/>
        </p:nvSpPr>
        <p:spPr>
          <a:xfrm>
            <a:off x="2150296" y="3249860"/>
            <a:ext cx="5614438" cy="751624"/>
          </a:xfrm>
          <a:prstGeom prst="notchedRightArrow">
            <a:avLst/>
          </a:prstGeom>
          <a:solidFill>
            <a:srgbClr val="FDE3F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7" name="V 字形矢印 6"/>
          <p:cNvSpPr/>
          <p:nvPr/>
        </p:nvSpPr>
        <p:spPr>
          <a:xfrm>
            <a:off x="3012553" y="2450676"/>
            <a:ext cx="4753281" cy="764394"/>
          </a:xfrm>
          <a:prstGeom prst="notchedRightArrow">
            <a:avLst/>
          </a:prstGeom>
          <a:solidFill>
            <a:srgbClr val="FDE3F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99" name="ee4pHeader1"/>
          <p:cNvSpPr txBox="1"/>
          <p:nvPr/>
        </p:nvSpPr>
        <p:spPr>
          <a:xfrm>
            <a:off x="7827622" y="2125051"/>
            <a:ext cx="972000" cy="1876434"/>
          </a:xfrm>
          <a:prstGeom prst="rect">
            <a:avLst/>
          </a:prstGeom>
          <a:solidFill>
            <a:srgbClr val="EEE89A"/>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noAutofit/>
          </a:bodyPr>
          <a:lstStyle>
            <a:defPPr>
              <a:defRPr lang="en-US"/>
            </a:defPPr>
            <a:lvl1pPr>
              <a:defRPr kumimoji="1" sz="1200">
                <a:solidFill>
                  <a:schemeClr val="bg1"/>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3"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srgbClr val="000000"/>
              </a:solidFill>
              <a:effectLst/>
              <a:uLnTx/>
              <a:uFillTx/>
              <a:latin typeface="Trebuchet MS"/>
              <a:ea typeface="Meiryo UI"/>
              <a:cs typeface="+mn-cs"/>
            </a:endParaRPr>
          </a:p>
        </p:txBody>
      </p:sp>
      <p:sp>
        <p:nvSpPr>
          <p:cNvPr id="270" name="Rectangle 144"/>
          <p:cNvSpPr/>
          <p:nvPr/>
        </p:nvSpPr>
        <p:spPr>
          <a:xfrm>
            <a:off x="220290" y="2463958"/>
            <a:ext cx="572757" cy="751112"/>
          </a:xfrm>
          <a:prstGeom prst="rect">
            <a:avLst/>
          </a:prstGeom>
          <a:solidFill>
            <a:srgbClr val="9665ED"/>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eaVert"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Trebuchet MS"/>
                <a:ea typeface="Meiryo UI"/>
                <a:cs typeface="Arial" pitchFamily="34" charset="0"/>
              </a:rPr>
              <a:t>交通が</a:t>
            </a:r>
            <a:r>
              <a:rPr kumimoji="1" lang="en-US" altLang="ja-JP" sz="1050" b="1" i="0" u="none" strike="noStrike" kern="1200" cap="none" spc="0" normalizeH="0" baseline="0" noProof="0" dirty="0">
                <a:ln>
                  <a:noFill/>
                </a:ln>
                <a:solidFill>
                  <a:srgbClr val="FFFFFF"/>
                </a:solidFill>
                <a:effectLst/>
                <a:uLnTx/>
                <a:uFillTx/>
                <a:latin typeface="Trebuchet MS"/>
                <a:ea typeface="Meiryo UI"/>
                <a:cs typeface="Arial" pitchFamily="34" charset="0"/>
              </a:rPr>
              <a:t/>
            </a:r>
            <a:br>
              <a:rPr kumimoji="1" lang="en-US" altLang="ja-JP" sz="1050" b="1" i="0" u="none" strike="noStrike" kern="1200" cap="none" spc="0" normalizeH="0" baseline="0" noProof="0" dirty="0">
                <a:ln>
                  <a:noFill/>
                </a:ln>
                <a:solidFill>
                  <a:srgbClr val="FFFFFF"/>
                </a:solidFill>
                <a:effectLst/>
                <a:uLnTx/>
                <a:uFillTx/>
                <a:latin typeface="Trebuchet MS"/>
                <a:ea typeface="Meiryo UI"/>
                <a:cs typeface="Arial" pitchFamily="34" charset="0"/>
              </a:rPr>
            </a:br>
            <a:r>
              <a:rPr kumimoji="1" lang="ja-JP" altLang="en-US" sz="1050" b="1" i="0" u="none" strike="noStrike" kern="1200" cap="none" spc="0" normalizeH="0" baseline="0" noProof="0" dirty="0">
                <a:ln>
                  <a:noFill/>
                </a:ln>
                <a:solidFill>
                  <a:srgbClr val="FFFFFF"/>
                </a:solidFill>
                <a:effectLst/>
                <a:uLnTx/>
                <a:uFillTx/>
                <a:latin typeface="Trebuchet MS"/>
                <a:ea typeface="Meiryo UI"/>
                <a:cs typeface="Arial" pitchFamily="34" charset="0"/>
              </a:rPr>
              <a:t>つながる</a:t>
            </a:r>
            <a:endParaRPr kumimoji="1" lang="en-US" sz="1050" b="1" i="0" u="none" strike="noStrike" kern="1200" cap="none" spc="0" normalizeH="0" baseline="0" noProof="0" dirty="0">
              <a:ln>
                <a:noFill/>
              </a:ln>
              <a:solidFill>
                <a:srgbClr val="FFFFFF"/>
              </a:solidFill>
              <a:effectLst/>
              <a:uLnTx/>
              <a:uFillTx/>
              <a:latin typeface="Trebuchet MS"/>
              <a:ea typeface="Meiryo UI"/>
              <a:cs typeface="Arial" pitchFamily="34" charset="0"/>
            </a:endParaRPr>
          </a:p>
        </p:txBody>
      </p:sp>
      <p:sp>
        <p:nvSpPr>
          <p:cNvPr id="282" name="Rectangle 145"/>
          <p:cNvSpPr/>
          <p:nvPr/>
        </p:nvSpPr>
        <p:spPr>
          <a:xfrm>
            <a:off x="220290" y="3249860"/>
            <a:ext cx="572757" cy="790097"/>
          </a:xfrm>
          <a:prstGeom prst="rect">
            <a:avLst/>
          </a:prstGeom>
          <a:solidFill>
            <a:srgbClr val="00B050"/>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Trebuchet MS"/>
                <a:ea typeface="Meiryo UI"/>
                <a:cs typeface="Arial" pitchFamily="34" charset="0"/>
              </a:rPr>
              <a:t>安全･安心が</a:t>
            </a:r>
            <a:r>
              <a:rPr kumimoji="1" lang="en-US" altLang="ja-JP" sz="1050" b="1" i="0" u="none" strike="noStrike" kern="1200" cap="none" spc="0" normalizeH="0" baseline="0" noProof="0" dirty="0">
                <a:ln>
                  <a:noFill/>
                </a:ln>
                <a:solidFill>
                  <a:srgbClr val="FFFFFF"/>
                </a:solidFill>
                <a:effectLst/>
                <a:uLnTx/>
                <a:uFillTx/>
                <a:latin typeface="Trebuchet MS"/>
                <a:ea typeface="Meiryo UI"/>
                <a:cs typeface="Arial" pitchFamily="34" charset="0"/>
              </a:rPr>
              <a:t/>
            </a:r>
            <a:br>
              <a:rPr kumimoji="1" lang="en-US" altLang="ja-JP" sz="1050" b="1" i="0" u="none" strike="noStrike" kern="1200" cap="none" spc="0" normalizeH="0" baseline="0" noProof="0" dirty="0">
                <a:ln>
                  <a:noFill/>
                </a:ln>
                <a:solidFill>
                  <a:srgbClr val="FFFFFF"/>
                </a:solidFill>
                <a:effectLst/>
                <a:uLnTx/>
                <a:uFillTx/>
                <a:latin typeface="Trebuchet MS"/>
                <a:ea typeface="Meiryo UI"/>
                <a:cs typeface="Arial" pitchFamily="34" charset="0"/>
              </a:rPr>
            </a:br>
            <a:r>
              <a:rPr kumimoji="1" lang="ja-JP" altLang="en-US" sz="1050" b="1" i="0" u="none" strike="noStrike" kern="1200" cap="none" spc="0" normalizeH="0" baseline="0" noProof="0" dirty="0">
                <a:ln>
                  <a:noFill/>
                </a:ln>
                <a:solidFill>
                  <a:srgbClr val="FFFFFF"/>
                </a:solidFill>
                <a:effectLst/>
                <a:uLnTx/>
                <a:uFillTx/>
                <a:latin typeface="Trebuchet MS"/>
                <a:ea typeface="Meiryo UI"/>
                <a:cs typeface="Arial" pitchFamily="34" charset="0"/>
              </a:rPr>
              <a:t>つながる</a:t>
            </a:r>
            <a:endParaRPr kumimoji="1" lang="en-US" sz="1050" b="1" i="0" u="none" strike="noStrike" kern="1200" cap="none" spc="0" normalizeH="0" baseline="0" noProof="0" dirty="0">
              <a:ln>
                <a:noFill/>
              </a:ln>
              <a:solidFill>
                <a:srgbClr val="FFFFFF"/>
              </a:solidFill>
              <a:effectLst/>
              <a:uLnTx/>
              <a:uFillTx/>
              <a:latin typeface="Trebuchet MS"/>
              <a:ea typeface="Meiryo UI"/>
              <a:cs typeface="Arial" pitchFamily="34" charset="0"/>
            </a:endParaRPr>
          </a:p>
        </p:txBody>
      </p:sp>
      <p:sp>
        <p:nvSpPr>
          <p:cNvPr id="225" name="Rectangle 17"/>
          <p:cNvSpPr/>
          <p:nvPr/>
        </p:nvSpPr>
        <p:spPr>
          <a:xfrm>
            <a:off x="859348" y="2463957"/>
            <a:ext cx="1151016" cy="751113"/>
          </a:xfrm>
          <a:prstGeom prst="rect">
            <a:avLst/>
          </a:prstGeom>
          <a:solidFill>
            <a:srgbClr val="2269B0"/>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Trebuchet MS"/>
                <a:ea typeface="Meiryo UI"/>
                <a:cs typeface="Arial" pitchFamily="34" charset="0"/>
              </a:rPr>
              <a:t>移動のパーソナル</a:t>
            </a:r>
            <a:r>
              <a:rPr kumimoji="1" lang="en-US" altLang="ja-JP" sz="1100" b="1" i="0" u="none" strike="noStrike" kern="1200" cap="none" spc="0" normalizeH="0" baseline="0" noProof="0" dirty="0">
                <a:ln>
                  <a:noFill/>
                </a:ln>
                <a:solidFill>
                  <a:srgbClr val="FFFFFF"/>
                </a:solidFill>
                <a:effectLst/>
                <a:uLnTx/>
                <a:uFillTx/>
                <a:latin typeface="Trebuchet MS"/>
                <a:ea typeface="Meiryo UI"/>
                <a:cs typeface="Arial" pitchFamily="34" charset="0"/>
              </a:rPr>
              <a:t/>
            </a:r>
            <a:br>
              <a:rPr kumimoji="1" lang="en-US" altLang="ja-JP" sz="1100" b="1" i="0" u="none" strike="noStrike" kern="1200" cap="none" spc="0" normalizeH="0" baseline="0" noProof="0" dirty="0">
                <a:ln>
                  <a:noFill/>
                </a:ln>
                <a:solidFill>
                  <a:srgbClr val="FFFFFF"/>
                </a:solidFill>
                <a:effectLst/>
                <a:uLnTx/>
                <a:uFillTx/>
                <a:latin typeface="Trebuchet MS"/>
                <a:ea typeface="Meiryo UI"/>
                <a:cs typeface="Arial" pitchFamily="34" charset="0"/>
              </a:rPr>
            </a:br>
            <a:r>
              <a:rPr kumimoji="1" lang="ja-JP" altLang="en-US" sz="1100" b="1" i="0" u="none" strike="noStrike" kern="1200" cap="none" spc="0" normalizeH="0" baseline="0" noProof="0" dirty="0">
                <a:ln>
                  <a:noFill/>
                </a:ln>
                <a:solidFill>
                  <a:srgbClr val="FFFFFF"/>
                </a:solidFill>
                <a:effectLst/>
                <a:uLnTx/>
                <a:uFillTx/>
                <a:latin typeface="Trebuchet MS"/>
                <a:ea typeface="Meiryo UI"/>
                <a:cs typeface="Arial" pitchFamily="34" charset="0"/>
              </a:rPr>
              <a:t>化・毛細化</a:t>
            </a:r>
            <a:endParaRPr kumimoji="1" lang="en-US" sz="1100" b="1" i="0" u="none" strike="noStrike" kern="1200" cap="none" spc="0" normalizeH="0" baseline="0" noProof="0" dirty="0">
              <a:ln>
                <a:noFill/>
              </a:ln>
              <a:solidFill>
                <a:srgbClr val="FFFFFF"/>
              </a:solidFill>
              <a:effectLst/>
              <a:uLnTx/>
              <a:uFillTx/>
              <a:latin typeface="Trebuchet MS"/>
              <a:ea typeface="Meiryo UI"/>
              <a:cs typeface="Arial" pitchFamily="34" charset="0"/>
            </a:endParaRPr>
          </a:p>
        </p:txBody>
      </p:sp>
      <p:sp>
        <p:nvSpPr>
          <p:cNvPr id="256" name="Rectangle 79"/>
          <p:cNvSpPr/>
          <p:nvPr/>
        </p:nvSpPr>
        <p:spPr>
          <a:xfrm>
            <a:off x="859348" y="3251012"/>
            <a:ext cx="1151016" cy="783051"/>
          </a:xfrm>
          <a:prstGeom prst="rect">
            <a:avLst/>
          </a:prstGeom>
          <a:solidFill>
            <a:srgbClr val="2269B0"/>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Trebuchet MS"/>
                <a:ea typeface="Meiryo UI"/>
                <a:cs typeface="Arial" pitchFamily="34" charset="0"/>
              </a:rPr>
              <a:t>交通の自動化</a:t>
            </a:r>
            <a:r>
              <a:rPr kumimoji="1" lang="en-US" altLang="ja-JP" sz="1100" b="1" i="0" u="none" strike="noStrike" kern="1200" cap="none" spc="0" normalizeH="0" baseline="0" noProof="0" dirty="0">
                <a:ln>
                  <a:noFill/>
                </a:ln>
                <a:solidFill>
                  <a:srgbClr val="FFFFFF"/>
                </a:solidFill>
                <a:effectLst/>
                <a:uLnTx/>
                <a:uFillTx/>
                <a:latin typeface="Trebuchet MS"/>
                <a:ea typeface="Meiryo UI"/>
                <a:cs typeface="Arial" pitchFamily="34" charset="0"/>
              </a:rPr>
              <a:t>/</a:t>
            </a:r>
            <a:br>
              <a:rPr kumimoji="1" lang="en-US" altLang="ja-JP" sz="1100" b="1" i="0" u="none" strike="noStrike" kern="1200" cap="none" spc="0" normalizeH="0" baseline="0" noProof="0" dirty="0">
                <a:ln>
                  <a:noFill/>
                </a:ln>
                <a:solidFill>
                  <a:srgbClr val="FFFFFF"/>
                </a:solidFill>
                <a:effectLst/>
                <a:uLnTx/>
                <a:uFillTx/>
                <a:latin typeface="Trebuchet MS"/>
                <a:ea typeface="Meiryo UI"/>
                <a:cs typeface="Arial" pitchFamily="34" charset="0"/>
              </a:rPr>
            </a:br>
            <a:r>
              <a:rPr kumimoji="1" lang="ja-JP" altLang="en-US" sz="1100" b="1" i="0" u="none" strike="noStrike" kern="1200" cap="none" spc="0" normalizeH="0" baseline="0" noProof="0" dirty="0">
                <a:ln>
                  <a:noFill/>
                </a:ln>
                <a:solidFill>
                  <a:srgbClr val="FFFFFF"/>
                </a:solidFill>
                <a:effectLst/>
                <a:uLnTx/>
                <a:uFillTx/>
                <a:latin typeface="Trebuchet MS"/>
                <a:ea typeface="Meiryo UI"/>
                <a:cs typeface="Arial" pitchFamily="34" charset="0"/>
              </a:rPr>
              <a:t>事故防止</a:t>
            </a:r>
            <a:endParaRPr kumimoji="1" lang="en-US" sz="1100" b="1" i="0" u="none" strike="noStrike" kern="1200" cap="none" spc="0" normalizeH="0" baseline="0" noProof="0" dirty="0">
              <a:ln>
                <a:noFill/>
              </a:ln>
              <a:solidFill>
                <a:srgbClr val="FFFFFF"/>
              </a:solidFill>
              <a:effectLst/>
              <a:uLnTx/>
              <a:uFillTx/>
              <a:latin typeface="Trebuchet MS"/>
              <a:ea typeface="Meiryo UI"/>
              <a:cs typeface="Arial" pitchFamily="34" charset="0"/>
            </a:endParaRPr>
          </a:p>
        </p:txBody>
      </p:sp>
      <p:cxnSp>
        <p:nvCxnSpPr>
          <p:cNvPr id="326" name="Straight Connector 21"/>
          <p:cNvCxnSpPr/>
          <p:nvPr/>
        </p:nvCxnSpPr>
        <p:spPr>
          <a:xfrm>
            <a:off x="1110562" y="3201637"/>
            <a:ext cx="7928936" cy="0"/>
          </a:xfrm>
          <a:prstGeom prst="line">
            <a:avLst/>
          </a:prstGeom>
          <a:ln w="9525">
            <a:solidFill>
              <a:schemeClr val="bg2"/>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40071" y="2138117"/>
            <a:ext cx="888932" cy="257960"/>
          </a:xfrm>
          <a:prstGeom prst="rect">
            <a:avLst/>
          </a:prstGeom>
          <a:solidFill>
            <a:srgbClr val="297FD5"/>
          </a:solidFill>
        </p:spPr>
        <p:txBody>
          <a:bodyPr wrap="none" tIns="90000" bIns="9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Trebuchet MS"/>
                <a:ea typeface="Meiryo UI"/>
                <a:cs typeface="Arial" pitchFamily="34" charset="0"/>
              </a:rPr>
              <a:t>2019</a:t>
            </a:r>
          </a:p>
        </p:txBody>
      </p:sp>
      <p:sp>
        <p:nvSpPr>
          <p:cNvPr id="14" name="TextBox 13"/>
          <p:cNvSpPr txBox="1"/>
          <p:nvPr/>
        </p:nvSpPr>
        <p:spPr>
          <a:xfrm>
            <a:off x="3012553" y="2138117"/>
            <a:ext cx="888932" cy="257960"/>
          </a:xfrm>
          <a:prstGeom prst="rect">
            <a:avLst/>
          </a:prstGeom>
          <a:solidFill>
            <a:srgbClr val="297FD5"/>
          </a:solidFill>
        </p:spPr>
        <p:txBody>
          <a:bodyPr wrap="none" tIns="90000" bIns="9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Trebuchet MS"/>
                <a:ea typeface="Meiryo UI"/>
                <a:cs typeface="Arial" pitchFamily="34" charset="0"/>
              </a:rPr>
              <a:t>2020</a:t>
            </a:r>
          </a:p>
        </p:txBody>
      </p:sp>
      <p:sp>
        <p:nvSpPr>
          <p:cNvPr id="16" name="TextBox 15"/>
          <p:cNvSpPr txBox="1"/>
          <p:nvPr/>
        </p:nvSpPr>
        <p:spPr>
          <a:xfrm>
            <a:off x="3985034" y="2138117"/>
            <a:ext cx="888932" cy="257960"/>
          </a:xfrm>
          <a:prstGeom prst="rect">
            <a:avLst/>
          </a:prstGeom>
          <a:solidFill>
            <a:srgbClr val="297FD5"/>
          </a:solidFill>
        </p:spPr>
        <p:txBody>
          <a:bodyPr wrap="none" tIns="90000" bIns="9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Trebuchet MS"/>
                <a:ea typeface="Meiryo UI"/>
                <a:cs typeface="Arial" pitchFamily="34" charset="0"/>
              </a:rPr>
              <a:t>2021</a:t>
            </a:r>
          </a:p>
        </p:txBody>
      </p:sp>
      <p:sp>
        <p:nvSpPr>
          <p:cNvPr id="17" name="TextBox 16"/>
          <p:cNvSpPr txBox="1"/>
          <p:nvPr/>
        </p:nvSpPr>
        <p:spPr>
          <a:xfrm>
            <a:off x="4957515" y="2138117"/>
            <a:ext cx="888932" cy="257960"/>
          </a:xfrm>
          <a:prstGeom prst="rect">
            <a:avLst/>
          </a:prstGeom>
          <a:solidFill>
            <a:srgbClr val="297FD5"/>
          </a:solidFill>
        </p:spPr>
        <p:txBody>
          <a:bodyPr wrap="none" tIns="90000" bIns="9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Trebuchet MS"/>
                <a:ea typeface="Meiryo UI"/>
                <a:cs typeface="Arial" pitchFamily="34" charset="0"/>
              </a:rPr>
              <a:t>2022</a:t>
            </a:r>
          </a:p>
        </p:txBody>
      </p:sp>
      <p:sp>
        <p:nvSpPr>
          <p:cNvPr id="18" name="TextBox 17"/>
          <p:cNvSpPr txBox="1"/>
          <p:nvPr/>
        </p:nvSpPr>
        <p:spPr>
          <a:xfrm>
            <a:off x="5930000" y="2138117"/>
            <a:ext cx="888932" cy="257960"/>
          </a:xfrm>
          <a:prstGeom prst="rect">
            <a:avLst/>
          </a:prstGeom>
          <a:solidFill>
            <a:srgbClr val="297FD5"/>
          </a:solidFill>
        </p:spPr>
        <p:txBody>
          <a:bodyPr wrap="none" tIns="90000" bIns="9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Trebuchet MS"/>
                <a:ea typeface="Meiryo UI"/>
                <a:cs typeface="Arial" pitchFamily="34" charset="0"/>
              </a:rPr>
              <a:t>2023</a:t>
            </a:r>
          </a:p>
        </p:txBody>
      </p:sp>
      <p:sp>
        <p:nvSpPr>
          <p:cNvPr id="19" name="TextBox 18"/>
          <p:cNvSpPr txBox="1"/>
          <p:nvPr/>
        </p:nvSpPr>
        <p:spPr>
          <a:xfrm>
            <a:off x="6902478" y="2138117"/>
            <a:ext cx="888932" cy="257960"/>
          </a:xfrm>
          <a:prstGeom prst="rect">
            <a:avLst/>
          </a:prstGeom>
          <a:solidFill>
            <a:srgbClr val="297FD5"/>
          </a:solidFill>
        </p:spPr>
        <p:txBody>
          <a:bodyPr wrap="none" tIns="90000" bIns="9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Trebuchet MS"/>
                <a:ea typeface="Meiryo UI"/>
                <a:cs typeface="Arial" pitchFamily="34" charset="0"/>
              </a:rPr>
              <a:t>2024</a:t>
            </a:r>
          </a:p>
        </p:txBody>
      </p:sp>
      <p:sp>
        <p:nvSpPr>
          <p:cNvPr id="20" name="TextBox 19"/>
          <p:cNvSpPr txBox="1"/>
          <p:nvPr/>
        </p:nvSpPr>
        <p:spPr>
          <a:xfrm>
            <a:off x="7874963" y="2138117"/>
            <a:ext cx="888932" cy="257960"/>
          </a:xfrm>
          <a:prstGeom prst="rect">
            <a:avLst/>
          </a:prstGeom>
          <a:solidFill>
            <a:srgbClr val="297FD5"/>
          </a:solidFill>
        </p:spPr>
        <p:txBody>
          <a:bodyPr wrap="none" tIns="90000" bIns="9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Trebuchet MS"/>
                <a:ea typeface="Meiryo UI"/>
                <a:cs typeface="Arial" pitchFamily="34" charset="0"/>
              </a:rPr>
              <a:t>2025</a:t>
            </a:r>
          </a:p>
        </p:txBody>
      </p:sp>
      <p:sp>
        <p:nvSpPr>
          <p:cNvPr id="119" name="TextBox 118"/>
          <p:cNvSpPr txBox="1"/>
          <p:nvPr/>
        </p:nvSpPr>
        <p:spPr>
          <a:xfrm>
            <a:off x="8540935" y="2556654"/>
            <a:ext cx="574686" cy="117060"/>
          </a:xfrm>
          <a:prstGeom prst="rect">
            <a:avLst/>
          </a:prstGeom>
          <a:noFill/>
        </p:spPr>
        <p:txBody>
          <a:bodyPr wrap="none" lIns="0" tIns="0" rIns="0" bIns="0" rtlCol="0" anchor="ctr">
            <a:no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rebuchet MS"/>
                <a:ea typeface="Meiryo UI"/>
                <a:cs typeface="Arial" pitchFamily="34" charset="0"/>
              </a:rPr>
              <a:t>・・・</a:t>
            </a: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302" name="Oval 104"/>
          <p:cNvSpPr/>
          <p:nvPr/>
        </p:nvSpPr>
        <p:spPr>
          <a:xfrm>
            <a:off x="4344076" y="2599368"/>
            <a:ext cx="205690" cy="178232"/>
          </a:xfrm>
          <a:prstGeom prst="ellipse">
            <a:avLst/>
          </a:prstGeom>
          <a:solidFill>
            <a:srgbClr val="E71C57"/>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292" name="Isosceles Triangle 79"/>
          <p:cNvSpPr>
            <a:spLocks noChangeAspect="1"/>
          </p:cNvSpPr>
          <p:nvPr/>
        </p:nvSpPr>
        <p:spPr>
          <a:xfrm>
            <a:off x="3365327" y="2569828"/>
            <a:ext cx="221828" cy="207772"/>
          </a:xfrm>
          <a:prstGeom prst="triangle">
            <a:avLst/>
          </a:prstGeom>
          <a:solidFill>
            <a:srgbClr val="29BA74"/>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330" name="TextBox 80"/>
          <p:cNvSpPr txBox="1"/>
          <p:nvPr/>
        </p:nvSpPr>
        <p:spPr>
          <a:xfrm>
            <a:off x="2040071" y="3670533"/>
            <a:ext cx="888932" cy="28053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rebuchet MS"/>
                <a:ea typeface="Meiryo UI"/>
                <a:cs typeface="Arial" pitchFamily="34" charset="0"/>
              </a:rPr>
              <a:t>バス自動運転</a:t>
            </a:r>
            <a:r>
              <a:rPr kumimoji="1" lang="en-US" altLang="ja-JP" sz="1100" b="0" i="0" u="none" strike="noStrike" kern="1200" cap="none" spc="0" normalizeH="0" baseline="0" noProof="0" dirty="0">
                <a:ln>
                  <a:noFill/>
                </a:ln>
                <a:solidFill>
                  <a:srgbClr val="000000"/>
                </a:solidFill>
                <a:effectLst/>
                <a:uLnTx/>
                <a:uFillTx/>
                <a:latin typeface="Trebuchet MS"/>
                <a:ea typeface="Meiryo UI"/>
                <a:cs typeface="Arial" pitchFamily="34" charset="0"/>
              </a:rPr>
              <a:t/>
            </a:r>
            <a:br>
              <a:rPr kumimoji="1" lang="en-US" altLang="ja-JP" sz="1100" b="0" i="0" u="none" strike="noStrike" kern="1200" cap="none" spc="0" normalizeH="0" baseline="0" noProof="0" dirty="0">
                <a:ln>
                  <a:noFill/>
                </a:ln>
                <a:solidFill>
                  <a:srgbClr val="000000"/>
                </a:solidFill>
                <a:effectLst/>
                <a:uLnTx/>
                <a:uFillTx/>
                <a:latin typeface="Trebuchet MS"/>
                <a:ea typeface="Meiryo UI"/>
                <a:cs typeface="Arial" pitchFamily="34" charset="0"/>
              </a:rPr>
            </a:br>
            <a:r>
              <a:rPr kumimoji="1" lang="ja-JP" altLang="en-US" sz="1100" b="0" i="0" u="none" strike="noStrike" kern="1200" cap="none" spc="0" normalizeH="0" baseline="0" noProof="0" dirty="0">
                <a:ln>
                  <a:noFill/>
                </a:ln>
                <a:solidFill>
                  <a:srgbClr val="000000"/>
                </a:solidFill>
                <a:effectLst/>
                <a:uLnTx/>
                <a:uFillTx/>
                <a:latin typeface="Trebuchet MS"/>
                <a:ea typeface="Meiryo UI"/>
                <a:cs typeface="Arial" pitchFamily="34" charset="0"/>
              </a:rPr>
              <a:t>実証実験</a:t>
            </a:r>
            <a:endParaRPr kumimoji="1" lang="en-US" altLang="ja-JP" sz="11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338" name="TextBox 119"/>
          <p:cNvSpPr txBox="1"/>
          <p:nvPr/>
        </p:nvSpPr>
        <p:spPr>
          <a:xfrm>
            <a:off x="7901862" y="3582788"/>
            <a:ext cx="1240659" cy="28053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バス、タクシー、地下鉄</a:t>
            </a:r>
            <a:r>
              <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rPr>
              <a:t/>
            </a:r>
            <a:br>
              <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rPr>
            </a:br>
            <a:r>
              <a:rPr kumimoji="1" lang="ja-JP" alt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自動運転実用化</a:t>
            </a:r>
            <a:endPar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1" 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a:t>
            </a:r>
            <a:r>
              <a:rPr kumimoji="1" lang="ja-JP" alt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一部地域</a:t>
            </a:r>
            <a:r>
              <a:rPr kumimoji="1" 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a:t>
            </a:r>
          </a:p>
        </p:txBody>
      </p:sp>
      <p:sp>
        <p:nvSpPr>
          <p:cNvPr id="333" name="TextBox 80"/>
          <p:cNvSpPr txBox="1"/>
          <p:nvPr/>
        </p:nvSpPr>
        <p:spPr>
          <a:xfrm>
            <a:off x="5730636" y="3649372"/>
            <a:ext cx="1065832" cy="28053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rebuchet MS"/>
                <a:ea typeface="Meiryo UI"/>
                <a:cs typeface="Arial" pitchFamily="34" charset="0"/>
              </a:rPr>
              <a:t>タクシー自動運転</a:t>
            </a:r>
            <a:r>
              <a:rPr kumimoji="1" lang="en-US" altLang="ja-JP" sz="1100" b="0" i="0" u="none" strike="noStrike" kern="1200" cap="none" spc="0" normalizeH="0" baseline="0" noProof="0" dirty="0">
                <a:ln>
                  <a:noFill/>
                </a:ln>
                <a:solidFill>
                  <a:srgbClr val="000000"/>
                </a:solidFill>
                <a:effectLst/>
                <a:uLnTx/>
                <a:uFillTx/>
                <a:latin typeface="Trebuchet MS"/>
                <a:ea typeface="Meiryo UI"/>
                <a:cs typeface="Arial" pitchFamily="34" charset="0"/>
              </a:rPr>
              <a:t/>
            </a:r>
            <a:br>
              <a:rPr kumimoji="1" lang="en-US" altLang="ja-JP" sz="1100" b="0" i="0" u="none" strike="noStrike" kern="1200" cap="none" spc="0" normalizeH="0" baseline="0" noProof="0" dirty="0">
                <a:ln>
                  <a:noFill/>
                </a:ln>
                <a:solidFill>
                  <a:srgbClr val="000000"/>
                </a:solidFill>
                <a:effectLst/>
                <a:uLnTx/>
                <a:uFillTx/>
                <a:latin typeface="Trebuchet MS"/>
                <a:ea typeface="Meiryo UI"/>
                <a:cs typeface="Arial" pitchFamily="34" charset="0"/>
              </a:rPr>
            </a:br>
            <a:r>
              <a:rPr kumimoji="1" lang="ja-JP" altLang="en-US" sz="1100" b="0" i="0" u="none" strike="noStrike" kern="1200" cap="none" spc="0" normalizeH="0" baseline="0" noProof="0" dirty="0">
                <a:ln>
                  <a:noFill/>
                </a:ln>
                <a:solidFill>
                  <a:srgbClr val="000000"/>
                </a:solidFill>
                <a:effectLst/>
                <a:uLnTx/>
                <a:uFillTx/>
                <a:latin typeface="Trebuchet MS"/>
                <a:ea typeface="Meiryo UI"/>
                <a:cs typeface="Arial" pitchFamily="34" charset="0"/>
              </a:rPr>
              <a:t>実証実験</a:t>
            </a:r>
            <a:endParaRPr kumimoji="1" lang="en-US" sz="11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336" name="TextBox 80"/>
          <p:cNvSpPr txBox="1"/>
          <p:nvPr/>
        </p:nvSpPr>
        <p:spPr>
          <a:xfrm>
            <a:off x="6893270" y="3582788"/>
            <a:ext cx="888932" cy="280536"/>
          </a:xfrm>
          <a:prstGeom prst="rect">
            <a:avLst/>
          </a:prstGeom>
          <a:noFill/>
        </p:spPr>
        <p:txBody>
          <a:bodyPr wrap="none" lIns="0" tIns="0" rIns="0" bIns="0" rtlCol="0" anchor="t">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地下鉄自動運転</a:t>
            </a:r>
            <a:r>
              <a:rPr kumimoji="1" lang="en-US" altLang="ja-JP"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
            </a:r>
            <a:br>
              <a:rPr kumimoji="1" lang="en-US" altLang="ja-JP"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br>
            <a:r>
              <a:rPr kumimoji="1" lang="ja-JP" altLang="en-US"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実証実験 </a:t>
            </a:r>
            <a:r>
              <a:rPr kumimoji="1" lang="en-US" altLang="ja-JP"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
            </a:r>
            <a:br>
              <a:rPr kumimoji="1" lang="en-US" altLang="ja-JP"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br>
            <a:r>
              <a:rPr kumimoji="1" lang="en-US" altLang="ja-JP"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a:t>
            </a:r>
            <a:r>
              <a:rPr kumimoji="1" lang="ja-JP" altLang="en-US"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阿波座</a:t>
            </a:r>
            <a:r>
              <a:rPr kumimoji="1" lang="en-US" altLang="ja-JP"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a:t>
            </a:r>
            <a:r>
              <a:rPr kumimoji="1" lang="ja-JP" altLang="en-US"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夢洲など</a:t>
            </a:r>
            <a:r>
              <a:rPr kumimoji="1" lang="en-US" altLang="ja-JP" sz="1100" b="0" i="0" u="none" strike="noStrike" kern="1200" cap="none" spc="0" normalizeH="0" baseline="0" noProof="0" dirty="0" smtClean="0">
                <a:ln>
                  <a:noFill/>
                </a:ln>
                <a:solidFill>
                  <a:srgbClr val="000000"/>
                </a:solidFill>
                <a:effectLst/>
                <a:uLnTx/>
                <a:uFillTx/>
                <a:latin typeface="Trebuchet MS"/>
                <a:ea typeface="Meiryo UI"/>
                <a:cs typeface="Arial" pitchFamily="34" charset="0"/>
              </a:rPr>
              <a:t>)</a:t>
            </a:r>
            <a:endParaRPr kumimoji="1" lang="en-US" altLang="ja-JP" sz="11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102" name="TextBox 80"/>
          <p:cNvSpPr txBox="1"/>
          <p:nvPr/>
        </p:nvSpPr>
        <p:spPr>
          <a:xfrm>
            <a:off x="7692586" y="2500307"/>
            <a:ext cx="1164348" cy="535448"/>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E71C57"/>
                </a:solidFill>
                <a:effectLst/>
                <a:uLnTx/>
                <a:uFillTx/>
                <a:latin typeface="Trebuchet MS"/>
                <a:ea typeface="Meiryo UI"/>
                <a:cs typeface="Arial" pitchFamily="34" charset="0"/>
              </a:rPr>
              <a:t>2025</a:t>
            </a:r>
            <a:r>
              <a:rPr kumimoji="1" lang="ja-JP" altLang="en-US" sz="1400" b="1" i="0" u="none" strike="noStrike" kern="1200" cap="none" spc="0" normalizeH="0" baseline="0" noProof="0" dirty="0" smtClean="0">
                <a:ln>
                  <a:noFill/>
                </a:ln>
                <a:solidFill>
                  <a:srgbClr val="E71C57"/>
                </a:solidFill>
                <a:effectLst/>
                <a:uLnTx/>
                <a:uFillTx/>
                <a:latin typeface="Trebuchet MS"/>
                <a:ea typeface="Meiryo UI"/>
                <a:cs typeface="Arial" pitchFamily="34" charset="0"/>
              </a:rPr>
              <a:t>年</a:t>
            </a:r>
            <a:endParaRPr kumimoji="1" lang="en-US" altLang="ja-JP" sz="1400" b="1" i="0" u="none" strike="noStrike" kern="1200" cap="none" spc="0" normalizeH="0" baseline="0" noProof="0" dirty="0" smtClean="0">
              <a:ln>
                <a:noFill/>
              </a:ln>
              <a:solidFill>
                <a:srgbClr val="E71C57"/>
              </a:solidFill>
              <a:effectLst/>
              <a:uLnTx/>
              <a:uFillTx/>
              <a:latin typeface="Trebuchet MS"/>
              <a:ea typeface="Meiryo UI"/>
              <a:cs typeface="Arial" pitchFamily="34" charset="0"/>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E71C57"/>
                </a:solidFill>
                <a:effectLst/>
                <a:uLnTx/>
                <a:uFillTx/>
                <a:latin typeface="Trebuchet MS"/>
                <a:ea typeface="Meiryo UI"/>
                <a:cs typeface="Arial" pitchFamily="34" charset="0"/>
              </a:rPr>
              <a:t>大阪</a:t>
            </a:r>
            <a:r>
              <a:rPr kumimoji="1" lang="ja-JP" altLang="en-US" sz="1400" b="1" i="0" u="none" strike="noStrike" kern="1200" cap="none" spc="0" normalizeH="0" baseline="0" noProof="0" dirty="0">
                <a:ln>
                  <a:noFill/>
                </a:ln>
                <a:solidFill>
                  <a:srgbClr val="E71C57"/>
                </a:solidFill>
                <a:effectLst/>
                <a:uLnTx/>
                <a:uFillTx/>
                <a:latin typeface="Trebuchet MS"/>
                <a:ea typeface="Meiryo UI"/>
                <a:cs typeface="Arial" pitchFamily="34" charset="0"/>
              </a:rPr>
              <a:t>・関西万博</a:t>
            </a:r>
            <a:endParaRPr kumimoji="1" lang="en-US" sz="1400" b="1" i="0" u="none" strike="noStrike" kern="1200" cap="none" spc="0" normalizeH="0" baseline="0" noProof="0" dirty="0">
              <a:ln>
                <a:noFill/>
              </a:ln>
              <a:solidFill>
                <a:srgbClr val="E71C57"/>
              </a:solidFill>
              <a:effectLst/>
              <a:uLnTx/>
              <a:uFillTx/>
              <a:latin typeface="Trebuchet MS"/>
              <a:ea typeface="Meiryo UI"/>
              <a:cs typeface="Arial" pitchFamily="34" charset="0"/>
            </a:endParaRPr>
          </a:p>
        </p:txBody>
      </p:sp>
      <p:sp>
        <p:nvSpPr>
          <p:cNvPr id="126" name="TextBox 105"/>
          <p:cNvSpPr txBox="1"/>
          <p:nvPr/>
        </p:nvSpPr>
        <p:spPr>
          <a:xfrm>
            <a:off x="2754381" y="2845108"/>
            <a:ext cx="1104810" cy="28053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Trebuchet MS"/>
                <a:ea typeface="Meiryo UI"/>
                <a:cs typeface="Arial" pitchFamily="34" charset="0"/>
              </a:rPr>
              <a:t>オンデマンド交通の</a:t>
            </a:r>
            <a:r>
              <a:rPr kumimoji="1" lang="en-US" altLang="ja-JP" sz="1000" b="0" i="0" u="none" strike="noStrike" kern="1200" cap="none" spc="0" normalizeH="0" baseline="0" noProof="0" dirty="0">
                <a:ln>
                  <a:noFill/>
                </a:ln>
                <a:solidFill>
                  <a:srgbClr val="000000"/>
                </a:solidFill>
                <a:effectLst/>
                <a:uLnTx/>
                <a:uFillTx/>
                <a:latin typeface="Trebuchet MS"/>
                <a:ea typeface="Meiryo UI"/>
                <a:cs typeface="Arial" pitchFamily="34" charset="0"/>
              </a:rPr>
              <a:t/>
            </a:r>
            <a:br>
              <a:rPr kumimoji="1" lang="en-US" altLang="ja-JP" sz="1000" b="0" i="0" u="none" strike="noStrike" kern="1200" cap="none" spc="0" normalizeH="0" baseline="0" noProof="0" dirty="0">
                <a:ln>
                  <a:noFill/>
                </a:ln>
                <a:solidFill>
                  <a:srgbClr val="000000"/>
                </a:solidFill>
                <a:effectLst/>
                <a:uLnTx/>
                <a:uFillTx/>
                <a:latin typeface="Trebuchet MS"/>
                <a:ea typeface="Meiryo UI"/>
                <a:cs typeface="Arial" pitchFamily="34" charset="0"/>
              </a:rPr>
            </a:br>
            <a:r>
              <a:rPr kumimoji="1" lang="ja-JP" altLang="en-US" sz="1000" b="0" i="0" u="none" strike="noStrike" kern="1200" cap="none" spc="0" normalizeH="0" baseline="0" noProof="0" dirty="0">
                <a:ln>
                  <a:noFill/>
                </a:ln>
                <a:solidFill>
                  <a:srgbClr val="000000"/>
                </a:solidFill>
                <a:effectLst/>
                <a:uLnTx/>
                <a:uFillTx/>
                <a:latin typeface="Trebuchet MS"/>
                <a:ea typeface="Meiryo UI"/>
                <a:cs typeface="Arial" pitchFamily="34" charset="0"/>
              </a:rPr>
              <a:t>実証実験</a:t>
            </a:r>
            <a:endParaRPr kumimoji="1" lang="en-US" altLang="ja-JP" sz="10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127" name="TextBox 105"/>
          <p:cNvSpPr txBox="1"/>
          <p:nvPr/>
        </p:nvSpPr>
        <p:spPr>
          <a:xfrm>
            <a:off x="3859191" y="2846329"/>
            <a:ext cx="1302970" cy="28053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Trebuchet MS"/>
                <a:ea typeface="Meiryo UI"/>
                <a:cs typeface="Arial" pitchFamily="34" charset="0"/>
              </a:rPr>
              <a:t>オンデマンド交通の</a:t>
            </a:r>
            <a:r>
              <a:rPr kumimoji="1" lang="en-US" altLang="ja-JP" sz="1000" b="0" i="0" u="none" strike="noStrike" kern="1200" cap="none" spc="0" normalizeH="0" baseline="0" noProof="0" dirty="0">
                <a:ln>
                  <a:noFill/>
                </a:ln>
                <a:solidFill>
                  <a:srgbClr val="000000"/>
                </a:solidFill>
                <a:effectLst/>
                <a:uLnTx/>
                <a:uFillTx/>
                <a:latin typeface="Trebuchet MS"/>
                <a:ea typeface="Meiryo UI"/>
                <a:cs typeface="Arial" pitchFamily="34" charset="0"/>
              </a:rPr>
              <a:t/>
            </a:r>
            <a:br>
              <a:rPr kumimoji="1" lang="en-US" altLang="ja-JP" sz="1000" b="0" i="0" u="none" strike="noStrike" kern="1200" cap="none" spc="0" normalizeH="0" baseline="0" noProof="0" dirty="0">
                <a:ln>
                  <a:noFill/>
                </a:ln>
                <a:solidFill>
                  <a:srgbClr val="000000"/>
                </a:solidFill>
                <a:effectLst/>
                <a:uLnTx/>
                <a:uFillTx/>
                <a:latin typeface="Trebuchet MS"/>
                <a:ea typeface="Meiryo UI"/>
                <a:cs typeface="Arial" pitchFamily="34" charset="0"/>
              </a:rPr>
            </a:br>
            <a:r>
              <a:rPr kumimoji="1" lang="ja-JP" altLang="en-US" sz="1000" b="0" i="0" u="none" strike="noStrike" kern="1200" cap="none" spc="0" normalizeH="0" baseline="0" noProof="0" dirty="0">
                <a:ln>
                  <a:noFill/>
                </a:ln>
                <a:solidFill>
                  <a:srgbClr val="000000"/>
                </a:solidFill>
                <a:effectLst/>
                <a:uLnTx/>
                <a:uFillTx/>
                <a:latin typeface="Trebuchet MS"/>
                <a:ea typeface="Meiryo UI"/>
                <a:cs typeface="Arial" pitchFamily="34" charset="0"/>
              </a:rPr>
              <a:t>一部地域での実用化</a:t>
            </a:r>
            <a:endParaRPr kumimoji="1" lang="en-US" altLang="ja-JP" sz="10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134" name="TextBox 119"/>
          <p:cNvSpPr txBox="1"/>
          <p:nvPr/>
        </p:nvSpPr>
        <p:spPr>
          <a:xfrm>
            <a:off x="2940341" y="3582788"/>
            <a:ext cx="1092974" cy="28053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バス自動運転</a:t>
            </a:r>
            <a:r>
              <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rPr>
              <a:t/>
            </a:r>
            <a:br>
              <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rPr>
            </a:br>
            <a:r>
              <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rPr>
              <a:t>(</a:t>
            </a:r>
            <a:r>
              <a:rPr kumimoji="1" lang="ja-JP" alt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運転手あり</a:t>
            </a:r>
            <a:r>
              <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rPr>
              <a:t>)</a:t>
            </a:r>
            <a:r>
              <a:rPr kumimoji="1" lang="ja-JP" alt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の</a:t>
            </a:r>
            <a:r>
              <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rPr>
              <a:t/>
            </a:r>
            <a:br>
              <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rPr>
            </a:br>
            <a:r>
              <a:rPr kumimoji="1" lang="ja-JP" altLang="en-US" sz="1050" b="0" i="0" u="none" strike="noStrike" kern="1200" cap="none" spc="0" normalizeH="0" baseline="0" noProof="0" dirty="0">
                <a:ln>
                  <a:noFill/>
                </a:ln>
                <a:solidFill>
                  <a:srgbClr val="000000"/>
                </a:solidFill>
                <a:effectLst/>
                <a:uLnTx/>
                <a:uFillTx/>
                <a:latin typeface="Trebuchet MS"/>
                <a:ea typeface="Meiryo UI"/>
                <a:cs typeface="Arial" pitchFamily="34" charset="0"/>
              </a:rPr>
              <a:t>営業路線への導入</a:t>
            </a:r>
            <a:endParaRPr kumimoji="1" lang="en-US" altLang="ja-JP" sz="105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graphicFrame>
        <p:nvGraphicFramePr>
          <p:cNvPr id="151" name="Object 150" hidden="1"/>
          <p:cNvGraphicFramePr>
            <a:graphicFrameLocks noChangeAspect="1"/>
          </p:cNvGraphicFramePr>
          <p:nvPr>
            <p:custDataLst>
              <p:tags r:id="rId4"/>
            </p:custDataLst>
            <p:ext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2099" name="think-cell Slide" r:id="rId9" imgW="270" imgH="270" progId="TCLayout.ActiveDocument.1">
                  <p:embed/>
                </p:oleObj>
              </mc:Choice>
              <mc:Fallback>
                <p:oleObj name="think-cell Slide" r:id="rId9" imgW="270" imgH="270" progId="TCLayout.ActiveDocument.1">
                  <p:embed/>
                  <p:pic>
                    <p:nvPicPr>
                      <p:cNvPr id="151" name="Object 150" hidden="1"/>
                      <p:cNvPicPr/>
                      <p:nvPr/>
                    </p:nvPicPr>
                    <p:blipFill>
                      <a:blip/>
                      <a:stretch>
                        <a:fillRect/>
                      </a:stretch>
                    </p:blipFill>
                    <p:spPr>
                      <a:xfrm>
                        <a:off x="1466" y="265235"/>
                        <a:ext cx="1466" cy="1466"/>
                      </a:xfrm>
                      <a:prstGeom prst="rect">
                        <a:avLst/>
                      </a:prstGeom>
                    </p:spPr>
                  </p:pic>
                </p:oleObj>
              </mc:Fallback>
            </mc:AlternateContent>
          </a:graphicData>
        </a:graphic>
      </p:graphicFrame>
      <p:graphicFrame>
        <p:nvGraphicFramePr>
          <p:cNvPr id="157" name="Object 156" hidden="1"/>
          <p:cNvGraphicFramePr>
            <a:graphicFrameLocks noChangeAspect="1"/>
          </p:cNvGraphicFramePr>
          <p:nvPr>
            <p:custDataLst>
              <p:tags r:id="rId5"/>
            </p:custDataLst>
            <p:ext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2100" name="think-cell Slide" r:id="rId10" imgW="270" imgH="270" progId="TCLayout.ActiveDocument.1">
                  <p:embed/>
                </p:oleObj>
              </mc:Choice>
              <mc:Fallback>
                <p:oleObj name="think-cell Slide" r:id="rId10" imgW="270" imgH="270" progId="TCLayout.ActiveDocument.1">
                  <p:embed/>
                  <p:pic>
                    <p:nvPicPr>
                      <p:cNvPr id="157" name="Object 156" hidden="1"/>
                      <p:cNvPicPr/>
                      <p:nvPr/>
                    </p:nvPicPr>
                    <p:blipFill>
                      <a:blip/>
                      <a:stretch>
                        <a:fillRect/>
                      </a:stretch>
                    </p:blipFill>
                    <p:spPr>
                      <a:xfrm>
                        <a:off x="1466" y="265235"/>
                        <a:ext cx="1466" cy="1466"/>
                      </a:xfrm>
                      <a:prstGeom prst="rect">
                        <a:avLst/>
                      </a:prstGeom>
                    </p:spPr>
                  </p:pic>
                </p:oleObj>
              </mc:Fallback>
            </mc:AlternateContent>
          </a:graphicData>
        </a:graphic>
      </p:graphicFrame>
      <p:sp>
        <p:nvSpPr>
          <p:cNvPr id="140" name="正方形/長方形 139"/>
          <p:cNvSpPr/>
          <p:nvPr/>
        </p:nvSpPr>
        <p:spPr>
          <a:xfrm>
            <a:off x="149144" y="139570"/>
            <a:ext cx="8994855" cy="400110"/>
          </a:xfrm>
          <a:prstGeom prst="rect">
            <a:avLst/>
          </a:prstGeom>
        </p:spPr>
        <p:txBody>
          <a:bodyPr wrap="square">
            <a:spAutoFit/>
          </a:body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Osaka</a:t>
            </a:r>
            <a:r>
              <a:rPr lang="ja-JP" altLang="en-US" sz="2000" b="1" dirty="0" smtClean="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Metro</a:t>
            </a:r>
            <a:r>
              <a:rPr lang="ja-JP" altLang="en-US" sz="2000" b="1" dirty="0" smtClean="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Group</a:t>
            </a:r>
            <a:r>
              <a:rPr lang="ja-JP" altLang="en-US" sz="2000" b="1" dirty="0" smtClean="0">
                <a:latin typeface="Meiryo UI" panose="020B0604030504040204" pitchFamily="50" charset="-128"/>
                <a:ea typeface="Meiryo UI" panose="020B0604030504040204" pitchFamily="50" charset="-128"/>
              </a:rPr>
              <a:t>の取組み（自動運転等）</a:t>
            </a:r>
            <a:endParaRPr lang="ja-JP" altLang="en-US" b="1" dirty="0">
              <a:latin typeface="Meiryo UI" panose="020B0604030504040204" pitchFamily="50" charset="-128"/>
              <a:ea typeface="Meiryo UI" panose="020B0604030504040204" pitchFamily="50" charset="-128"/>
            </a:endParaRPr>
          </a:p>
        </p:txBody>
      </p:sp>
      <p:cxnSp>
        <p:nvCxnSpPr>
          <p:cNvPr id="143" name="直線コネクタ 142"/>
          <p:cNvCxnSpPr/>
          <p:nvPr/>
        </p:nvCxnSpPr>
        <p:spPr>
          <a:xfrm>
            <a:off x="125881" y="591932"/>
            <a:ext cx="8712000" cy="0"/>
          </a:xfrm>
          <a:prstGeom prst="line">
            <a:avLst/>
          </a:prstGeom>
        </p:spPr>
        <p:style>
          <a:lnRef idx="1">
            <a:schemeClr val="dk1"/>
          </a:lnRef>
          <a:fillRef idx="0">
            <a:schemeClr val="dk1"/>
          </a:fillRef>
          <a:effectRef idx="0">
            <a:schemeClr val="dk1"/>
          </a:effectRef>
          <a:fontRef idx="minor">
            <a:schemeClr val="tx1"/>
          </a:fontRef>
        </p:style>
      </p:cxnSp>
      <p:sp>
        <p:nvSpPr>
          <p:cNvPr id="152" name="テキスト ボックス 151"/>
          <p:cNvSpPr txBox="1"/>
          <p:nvPr/>
        </p:nvSpPr>
        <p:spPr>
          <a:xfrm>
            <a:off x="540347" y="658380"/>
            <a:ext cx="7883067" cy="1303809"/>
          </a:xfrm>
          <a:prstGeom prst="rect">
            <a:avLst/>
          </a:prstGeom>
          <a:noFill/>
        </p:spPr>
        <p:txBody>
          <a:bodyPr wrap="square" lIns="36000" tIns="36000" rIns="36000" bIns="36000"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大阪</a:t>
            </a:r>
            <a:r>
              <a:rPr kumimoji="1" lang="ja-JP" altLang="en-US" sz="1600" dirty="0">
                <a:latin typeface="Meiryo UI" panose="020B0604030504040204" pitchFamily="50" charset="-128"/>
                <a:ea typeface="Meiryo UI" panose="020B0604030504040204" pitchFamily="50" charset="-128"/>
              </a:rPr>
              <a:t>メトログループは①交通がつながる　②安全・安心がつながる　③情報がつながる　④技術基盤でささえる、をコンセプトとして、大規模な都市型</a:t>
            </a:r>
            <a:r>
              <a:rPr kumimoji="1" lang="en-US" altLang="ja-JP" sz="1600" dirty="0">
                <a:latin typeface="Meiryo UI" panose="020B0604030504040204" pitchFamily="50" charset="-128"/>
                <a:ea typeface="Meiryo UI" panose="020B0604030504040204" pitchFamily="50" charset="-128"/>
              </a:rPr>
              <a:t>MaaS</a:t>
            </a:r>
            <a:r>
              <a:rPr kumimoji="1" lang="ja-JP" altLang="en-US" sz="1600" dirty="0">
                <a:latin typeface="Meiryo UI" panose="020B0604030504040204" pitchFamily="50" charset="-128"/>
                <a:ea typeface="Meiryo UI" panose="020B0604030504040204" pitchFamily="50" charset="-128"/>
              </a:rPr>
              <a:t>を世界に先駆けて大阪で実現</a:t>
            </a:r>
            <a:r>
              <a:rPr kumimoji="1" lang="ja-JP" altLang="en-US" sz="1600" dirty="0" smtClean="0">
                <a:latin typeface="Meiryo UI" panose="020B0604030504040204" pitchFamily="50" charset="-128"/>
                <a:ea typeface="Meiryo UI" panose="020B0604030504040204" pitchFamily="50" charset="-128"/>
              </a:rPr>
              <a:t>し、次</a:t>
            </a:r>
            <a:r>
              <a:rPr kumimoji="1" lang="ja-JP" altLang="en-US" sz="1600" dirty="0">
                <a:latin typeface="Meiryo UI" panose="020B0604030504040204" pitchFamily="50" charset="-128"/>
                <a:ea typeface="Meiryo UI" panose="020B0604030504040204" pitchFamily="50" charset="-128"/>
              </a:rPr>
              <a:t>世代型の社会システムを</a:t>
            </a:r>
            <a:r>
              <a:rPr kumimoji="1" lang="ja-JP" altLang="en-US" sz="1600" dirty="0" smtClean="0">
                <a:latin typeface="Meiryo UI" panose="020B0604030504040204" pitchFamily="50" charset="-128"/>
                <a:ea typeface="Meiryo UI" panose="020B0604030504040204" pitchFamily="50" charset="-128"/>
              </a:rPr>
              <a:t>構築することをめざしている</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大阪都市型</a:t>
            </a:r>
            <a:r>
              <a:rPr kumimoji="1" lang="en-US" altLang="ja-JP" sz="1600" dirty="0" smtClean="0">
                <a:latin typeface="Meiryo UI" panose="020B0604030504040204" pitchFamily="50" charset="-128"/>
                <a:ea typeface="Meiryo UI" panose="020B0604030504040204" pitchFamily="50" charset="-128"/>
              </a:rPr>
              <a:t>MaaS】</a:t>
            </a: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その取組みとして、</a:t>
            </a:r>
            <a:r>
              <a:rPr kumimoji="1" lang="en-US" altLang="ja-JP" sz="1600" dirty="0" smtClean="0">
                <a:latin typeface="Meiryo UI" panose="020B0604030504040204" pitchFamily="50" charset="-128"/>
                <a:ea typeface="Meiryo UI" panose="020B0604030504040204" pitchFamily="50" charset="-128"/>
              </a:rPr>
              <a:t>2019</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12</a:t>
            </a:r>
            <a:r>
              <a:rPr kumimoji="1" lang="ja-JP" altLang="en-US" sz="1600" dirty="0" smtClean="0">
                <a:latin typeface="Meiryo UI" panose="020B0604030504040204" pitchFamily="50" charset="-128"/>
                <a:ea typeface="Meiryo UI" panose="020B0604030504040204" pitchFamily="50" charset="-128"/>
              </a:rPr>
              <a:t>月と</a:t>
            </a:r>
            <a:r>
              <a:rPr kumimoji="1" lang="en-US" altLang="ja-JP" sz="1600" dirty="0" smtClean="0">
                <a:latin typeface="Meiryo UI" panose="020B0604030504040204" pitchFamily="50" charset="-128"/>
                <a:ea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月に自動運転の実証実験を行った。</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この実験の結果を踏まえ、自動運転バスの実用化に向けての検討を開始。</a:t>
            </a:r>
            <a:endParaRPr kumimoji="1" lang="ja-JP" altLang="en-US" sz="1600" dirty="0">
              <a:latin typeface="Meiryo UI" panose="020B0604030504040204" pitchFamily="50" charset="-128"/>
              <a:ea typeface="Meiryo UI" panose="020B0604030504040204" pitchFamily="50" charset="-128"/>
            </a:endParaRPr>
          </a:p>
        </p:txBody>
      </p:sp>
      <p:sp>
        <p:nvSpPr>
          <p:cNvPr id="191" name="Isosceles Triangle 79"/>
          <p:cNvSpPr>
            <a:spLocks noChangeAspect="1"/>
          </p:cNvSpPr>
          <p:nvPr/>
        </p:nvSpPr>
        <p:spPr>
          <a:xfrm>
            <a:off x="2373623" y="3315511"/>
            <a:ext cx="221828" cy="207772"/>
          </a:xfrm>
          <a:prstGeom prst="triangle">
            <a:avLst/>
          </a:prstGeom>
          <a:solidFill>
            <a:srgbClr val="29BA74"/>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192" name="Oval 104"/>
          <p:cNvSpPr/>
          <p:nvPr/>
        </p:nvSpPr>
        <p:spPr>
          <a:xfrm>
            <a:off x="3352289" y="3344064"/>
            <a:ext cx="205690" cy="178232"/>
          </a:xfrm>
          <a:prstGeom prst="ellipse">
            <a:avLst/>
          </a:prstGeom>
          <a:solidFill>
            <a:srgbClr val="E71C57"/>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193" name="Isosceles Triangle 79"/>
          <p:cNvSpPr>
            <a:spLocks noChangeAspect="1"/>
          </p:cNvSpPr>
          <p:nvPr/>
        </p:nvSpPr>
        <p:spPr>
          <a:xfrm>
            <a:off x="6263552" y="3308794"/>
            <a:ext cx="221828" cy="207772"/>
          </a:xfrm>
          <a:prstGeom prst="triangle">
            <a:avLst/>
          </a:prstGeom>
          <a:solidFill>
            <a:srgbClr val="29BA74"/>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194" name="Isosceles Triangle 79"/>
          <p:cNvSpPr>
            <a:spLocks noChangeAspect="1"/>
          </p:cNvSpPr>
          <p:nvPr/>
        </p:nvSpPr>
        <p:spPr>
          <a:xfrm>
            <a:off x="7226080" y="3304974"/>
            <a:ext cx="221828" cy="207772"/>
          </a:xfrm>
          <a:prstGeom prst="triangle">
            <a:avLst/>
          </a:prstGeom>
          <a:solidFill>
            <a:srgbClr val="29BA74"/>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195" name="Oval 104"/>
          <p:cNvSpPr/>
          <p:nvPr/>
        </p:nvSpPr>
        <p:spPr>
          <a:xfrm>
            <a:off x="8210777" y="3344064"/>
            <a:ext cx="205690" cy="178232"/>
          </a:xfrm>
          <a:prstGeom prst="ellipse">
            <a:avLst/>
          </a:prstGeom>
          <a:solidFill>
            <a:srgbClr val="E71C57"/>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000000"/>
              </a:solidFill>
              <a:effectLst/>
              <a:uLnTx/>
              <a:uFillTx/>
              <a:latin typeface="Trebuchet MS"/>
              <a:ea typeface="Meiryo UI"/>
              <a:cs typeface="Arial" pitchFamily="34" charset="0"/>
            </a:endParaRPr>
          </a:p>
        </p:txBody>
      </p:sp>
      <p:sp>
        <p:nvSpPr>
          <p:cNvPr id="23" name="正方形/長方形 22"/>
          <p:cNvSpPr/>
          <p:nvPr/>
        </p:nvSpPr>
        <p:spPr>
          <a:xfrm>
            <a:off x="140065" y="2094636"/>
            <a:ext cx="1790074" cy="271026"/>
          </a:xfrm>
          <a:prstGeom prst="rect">
            <a:avLst/>
          </a:prstGeom>
          <a:ln w="3492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b="1" dirty="0" smtClean="0"/>
              <a:t>取組みロードマップ</a:t>
            </a:r>
            <a:endParaRPr kumimoji="1" lang="ja-JP" altLang="en-US" sz="1200" b="1" dirty="0"/>
          </a:p>
        </p:txBody>
      </p:sp>
      <p:sp>
        <p:nvSpPr>
          <p:cNvPr id="196" name="正方形/長方形 195"/>
          <p:cNvSpPr/>
          <p:nvPr/>
        </p:nvSpPr>
        <p:spPr>
          <a:xfrm>
            <a:off x="215524" y="4231931"/>
            <a:ext cx="4128552" cy="32832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b="1" dirty="0" smtClean="0"/>
              <a:t>自動</a:t>
            </a:r>
            <a:r>
              <a:rPr kumimoji="1" lang="ja-JP" altLang="en-US" sz="1600" b="1" dirty="0"/>
              <a:t>運転</a:t>
            </a:r>
            <a:r>
              <a:rPr kumimoji="1" lang="ja-JP" altLang="en-US" sz="1600" b="1" dirty="0" smtClean="0"/>
              <a:t>の実証実験　</a:t>
            </a:r>
            <a:r>
              <a:rPr kumimoji="1" lang="en-US" altLang="ja-JP" sz="1600" b="1" dirty="0" smtClean="0"/>
              <a:t>※SB</a:t>
            </a:r>
            <a:r>
              <a:rPr kumimoji="1" lang="ja-JP" altLang="en-US" sz="1600" b="1" dirty="0" smtClean="0"/>
              <a:t>ドライブと実施</a:t>
            </a:r>
            <a:endParaRPr kumimoji="1" lang="ja-JP" altLang="en-US" sz="1600" b="1" dirty="0"/>
          </a:p>
        </p:txBody>
      </p:sp>
      <p:sp>
        <p:nvSpPr>
          <p:cNvPr id="24" name="テキスト ボックス 23"/>
          <p:cNvSpPr txBox="1"/>
          <p:nvPr/>
        </p:nvSpPr>
        <p:spPr>
          <a:xfrm>
            <a:off x="29495" y="4573870"/>
            <a:ext cx="5032147" cy="954107"/>
          </a:xfrm>
          <a:prstGeom prst="rect">
            <a:avLst/>
          </a:prstGeom>
          <a:noFill/>
        </p:spPr>
        <p:txBody>
          <a:bodyPr wrap="none" rtlCol="0">
            <a:spAutoFit/>
          </a:bodyPr>
          <a:lstStyle/>
          <a:p>
            <a:r>
              <a:rPr kumimoji="1" lang="ja-JP" altLang="en-US" sz="1400" dirty="0" smtClean="0"/>
              <a:t>➊ </a:t>
            </a:r>
            <a:r>
              <a:rPr kumimoji="1" lang="en-US" altLang="ja-JP" sz="1400" dirty="0" smtClean="0"/>
              <a:t>2019</a:t>
            </a:r>
            <a:r>
              <a:rPr kumimoji="1" lang="ja-JP" altLang="en-US" sz="1400" dirty="0" smtClean="0"/>
              <a:t>年</a:t>
            </a:r>
            <a:r>
              <a:rPr kumimoji="1" lang="en-US" altLang="ja-JP" sz="1400" dirty="0" smtClean="0"/>
              <a:t>12</a:t>
            </a:r>
            <a:r>
              <a:rPr kumimoji="1" lang="ja-JP" altLang="en-US" sz="1400" dirty="0" smtClean="0"/>
              <a:t>月</a:t>
            </a:r>
            <a:r>
              <a:rPr kumimoji="1" lang="en-US" altLang="ja-JP" sz="1400" dirty="0" smtClean="0"/>
              <a:t>17</a:t>
            </a:r>
            <a:r>
              <a:rPr kumimoji="1" lang="ja-JP" altLang="en-US" sz="1400" dirty="0" smtClean="0"/>
              <a:t>日～</a:t>
            </a:r>
            <a:r>
              <a:rPr kumimoji="1" lang="en-US" altLang="ja-JP" sz="1400" dirty="0" smtClean="0"/>
              <a:t>12</a:t>
            </a:r>
            <a:r>
              <a:rPr kumimoji="1" lang="ja-JP" altLang="en-US" sz="1400" dirty="0" smtClean="0"/>
              <a:t>月</a:t>
            </a:r>
            <a:r>
              <a:rPr kumimoji="1" lang="en-US" altLang="ja-JP" sz="1400" dirty="0" smtClean="0"/>
              <a:t>18</a:t>
            </a:r>
            <a:r>
              <a:rPr kumimoji="1" lang="ja-JP" altLang="en-US" sz="1400" dirty="0" smtClean="0"/>
              <a:t>日</a:t>
            </a:r>
            <a:endParaRPr kumimoji="1" lang="en-US" altLang="ja-JP" sz="1400" dirty="0" smtClean="0"/>
          </a:p>
          <a:p>
            <a:r>
              <a:rPr kumimoji="1" lang="ja-JP" altLang="en-US" sz="1400" dirty="0" smtClean="0"/>
              <a:t>　グランフロント大阪周辺（うめきた地区西側：道路占用）</a:t>
            </a:r>
            <a:endParaRPr kumimoji="1" lang="en-US" altLang="ja-JP" sz="1400" dirty="0" smtClean="0"/>
          </a:p>
          <a:p>
            <a:r>
              <a:rPr kumimoji="1" lang="ja-JP" altLang="en-US" sz="1400" dirty="0"/>
              <a:t>　</a:t>
            </a:r>
            <a:r>
              <a:rPr kumimoji="1" lang="ja-JP" altLang="en-US" sz="1400" dirty="0" smtClean="0"/>
              <a:t>　・</a:t>
            </a:r>
            <a:r>
              <a:rPr kumimoji="1" lang="en-US" altLang="ja-JP" sz="1400" dirty="0" smtClean="0"/>
              <a:t>NAVYA</a:t>
            </a:r>
            <a:r>
              <a:rPr kumimoji="1" lang="ja-JP" altLang="en-US" sz="1400" dirty="0" smtClean="0"/>
              <a:t>社製</a:t>
            </a:r>
            <a:r>
              <a:rPr kumimoji="1" lang="en-US" altLang="ja-JP" sz="1400" dirty="0" smtClean="0"/>
              <a:t>ARMA</a:t>
            </a:r>
            <a:r>
              <a:rPr kumimoji="1" lang="ja-JP" altLang="en-US" sz="1400" dirty="0" smtClean="0"/>
              <a:t>（自動運転車）</a:t>
            </a:r>
            <a:endParaRPr kumimoji="1" lang="en-US" altLang="ja-JP" sz="1400" dirty="0" smtClean="0"/>
          </a:p>
          <a:p>
            <a:r>
              <a:rPr kumimoji="1" lang="ja-JP" altLang="en-US" sz="1400" dirty="0"/>
              <a:t>　</a:t>
            </a:r>
            <a:r>
              <a:rPr kumimoji="1" lang="ja-JP" altLang="en-US" sz="1400" dirty="0" smtClean="0"/>
              <a:t>　・約</a:t>
            </a:r>
            <a:r>
              <a:rPr kumimoji="1" lang="en-US" altLang="ja-JP" sz="1400" dirty="0" smtClean="0"/>
              <a:t>300</a:t>
            </a:r>
            <a:r>
              <a:rPr kumimoji="1" lang="ja-JP" altLang="en-US" sz="1400" dirty="0" smtClean="0"/>
              <a:t>メートルの区間を時速</a:t>
            </a:r>
            <a:r>
              <a:rPr kumimoji="1" lang="en-US" altLang="ja-JP" sz="1400" dirty="0" smtClean="0"/>
              <a:t>10</a:t>
            </a:r>
            <a:r>
              <a:rPr kumimoji="1" lang="ja-JP" altLang="en-US" sz="1400" dirty="0" smtClean="0"/>
              <a:t>キロで走行</a:t>
            </a:r>
            <a:endParaRPr kumimoji="1" lang="ja-JP" altLang="en-US" sz="1400" dirty="0"/>
          </a:p>
        </p:txBody>
      </p:sp>
      <p:sp>
        <p:nvSpPr>
          <p:cNvPr id="197" name="テキスト ボックス 196"/>
          <p:cNvSpPr txBox="1"/>
          <p:nvPr/>
        </p:nvSpPr>
        <p:spPr>
          <a:xfrm>
            <a:off x="5413405" y="4479790"/>
            <a:ext cx="3419526" cy="1169551"/>
          </a:xfrm>
          <a:prstGeom prst="rect">
            <a:avLst/>
          </a:prstGeom>
          <a:noFill/>
        </p:spPr>
        <p:txBody>
          <a:bodyPr wrap="none" rtlCol="0">
            <a:spAutoFit/>
          </a:bodyPr>
          <a:lstStyle/>
          <a:p>
            <a:r>
              <a:rPr kumimoji="1" lang="ja-JP" altLang="en-US" sz="1400" dirty="0"/>
              <a:t>❷</a:t>
            </a:r>
            <a:r>
              <a:rPr kumimoji="1" lang="ja-JP" altLang="en-US" sz="1400" dirty="0" smtClean="0"/>
              <a:t> </a:t>
            </a:r>
            <a:r>
              <a:rPr kumimoji="1" lang="en-US" altLang="ja-JP" sz="1400" dirty="0" smtClean="0"/>
              <a:t>2019</a:t>
            </a:r>
            <a:r>
              <a:rPr kumimoji="1" lang="ja-JP" altLang="en-US" sz="1400" dirty="0" smtClean="0"/>
              <a:t>年</a:t>
            </a:r>
            <a:r>
              <a:rPr kumimoji="1" lang="en-US" altLang="ja-JP" sz="1400" dirty="0" smtClean="0"/>
              <a:t>12</a:t>
            </a:r>
            <a:r>
              <a:rPr kumimoji="1" lang="ja-JP" altLang="en-US" sz="1400" dirty="0" smtClean="0"/>
              <a:t>月</a:t>
            </a:r>
            <a:r>
              <a:rPr kumimoji="1" lang="en-US" altLang="ja-JP" sz="1400" dirty="0"/>
              <a:t>23</a:t>
            </a:r>
            <a:r>
              <a:rPr kumimoji="1" lang="ja-JP" altLang="en-US" sz="1400" dirty="0" smtClean="0"/>
              <a:t>日～</a:t>
            </a:r>
            <a:r>
              <a:rPr kumimoji="1" lang="en-US" altLang="ja-JP" sz="1400" dirty="0" smtClean="0"/>
              <a:t>2020</a:t>
            </a:r>
            <a:r>
              <a:rPr kumimoji="1" lang="ja-JP" altLang="en-US" sz="1400" dirty="0" smtClean="0"/>
              <a:t>年</a:t>
            </a:r>
            <a:r>
              <a:rPr kumimoji="1" lang="en-US" altLang="ja-JP" sz="1400" dirty="0" smtClean="0"/>
              <a:t>1</a:t>
            </a:r>
            <a:r>
              <a:rPr kumimoji="1" lang="ja-JP" altLang="en-US" sz="1400" dirty="0" smtClean="0"/>
              <a:t>月</a:t>
            </a:r>
            <a:r>
              <a:rPr kumimoji="1" lang="en-US" altLang="ja-JP" sz="1400" dirty="0" smtClean="0"/>
              <a:t>19</a:t>
            </a:r>
            <a:r>
              <a:rPr kumimoji="1" lang="ja-JP" altLang="en-US" sz="1400" dirty="0" smtClean="0"/>
              <a:t>日</a:t>
            </a:r>
            <a:endParaRPr kumimoji="1" lang="en-US" altLang="ja-JP" sz="1400" dirty="0" smtClean="0"/>
          </a:p>
          <a:p>
            <a:r>
              <a:rPr kumimoji="1" lang="ja-JP" altLang="en-US" sz="1400" dirty="0" smtClean="0"/>
              <a:t>　夢洲・咲州・舞洲（公道）</a:t>
            </a:r>
            <a:endParaRPr kumimoji="1" lang="en-US" altLang="ja-JP" sz="1400" dirty="0" smtClean="0"/>
          </a:p>
          <a:p>
            <a:r>
              <a:rPr kumimoji="1" lang="ja-JP" altLang="en-US" sz="1400" dirty="0"/>
              <a:t>　</a:t>
            </a:r>
            <a:r>
              <a:rPr kumimoji="1" lang="ja-JP" altLang="en-US" sz="1400" dirty="0" smtClean="0"/>
              <a:t>・日野ポンチョ改造車（バス）</a:t>
            </a:r>
            <a:endParaRPr kumimoji="1" lang="en-US" altLang="ja-JP" sz="1400" dirty="0" smtClean="0"/>
          </a:p>
          <a:p>
            <a:r>
              <a:rPr kumimoji="1" lang="ja-JP" altLang="en-US" sz="1400" dirty="0"/>
              <a:t>　</a:t>
            </a:r>
            <a:r>
              <a:rPr kumimoji="1" lang="ja-JP" altLang="en-US" sz="1400" dirty="0" smtClean="0"/>
              <a:t>・約７キロの区間を時速</a:t>
            </a:r>
            <a:r>
              <a:rPr kumimoji="1" lang="en-US" altLang="ja-JP" sz="1400" dirty="0"/>
              <a:t>4</a:t>
            </a:r>
            <a:r>
              <a:rPr kumimoji="1" lang="en-US" altLang="ja-JP" sz="1400" dirty="0" smtClean="0"/>
              <a:t>0</a:t>
            </a:r>
            <a:r>
              <a:rPr kumimoji="1" lang="ja-JP" altLang="en-US" sz="1400" dirty="0" smtClean="0"/>
              <a:t>キロで走行</a:t>
            </a:r>
            <a:endParaRPr kumimoji="1" lang="en-US" altLang="ja-JP" sz="1400" dirty="0" smtClean="0"/>
          </a:p>
          <a:p>
            <a:r>
              <a:rPr kumimoji="1" lang="ja-JP" altLang="en-US" sz="1400" dirty="0"/>
              <a:t>　</a:t>
            </a:r>
            <a:r>
              <a:rPr kumimoji="1" lang="ja-JP" altLang="en-US" sz="1400" dirty="0" smtClean="0"/>
              <a:t>・信号制御連携あり</a:t>
            </a:r>
            <a:endParaRPr kumimoji="1" lang="ja-JP" altLang="en-US" sz="1400" dirty="0"/>
          </a:p>
        </p:txBody>
      </p:sp>
      <p:sp>
        <p:nvSpPr>
          <p:cNvPr id="25" name="テキスト ボックス 24"/>
          <p:cNvSpPr txBox="1"/>
          <p:nvPr/>
        </p:nvSpPr>
        <p:spPr>
          <a:xfrm>
            <a:off x="1358988" y="6263466"/>
            <a:ext cx="7587333" cy="584775"/>
          </a:xfrm>
          <a:prstGeom prst="rect">
            <a:avLst/>
          </a:prstGeom>
          <a:noFill/>
        </p:spPr>
        <p:txBody>
          <a:bodyPr wrap="none" rtlCol="0">
            <a:spAutoFit/>
          </a:bodyPr>
          <a:lstStyle/>
          <a:p>
            <a:r>
              <a:rPr kumimoji="1" lang="ja-JP" altLang="en-US" sz="1600" dirty="0" smtClean="0"/>
              <a:t>自動運転バスについては、</a:t>
            </a:r>
            <a:r>
              <a:rPr kumimoji="1" lang="en-US" altLang="ja-JP" sz="1600" dirty="0" smtClean="0"/>
              <a:t>2020</a:t>
            </a:r>
            <a:r>
              <a:rPr kumimoji="1" lang="ja-JP" altLang="en-US" sz="1600" dirty="0" smtClean="0"/>
              <a:t>年湾岸部４路線にて、</a:t>
            </a:r>
            <a:r>
              <a:rPr kumimoji="1" lang="en-US" altLang="ja-JP" sz="1600" dirty="0" smtClean="0"/>
              <a:t>2024</a:t>
            </a:r>
            <a:r>
              <a:rPr kumimoji="1" lang="ja-JP" altLang="en-US" sz="1600" dirty="0" smtClean="0"/>
              <a:t>年</a:t>
            </a:r>
            <a:r>
              <a:rPr kumimoji="1" lang="en-US" altLang="ja-JP" sz="1600" dirty="0" smtClean="0"/>
              <a:t>20</a:t>
            </a:r>
            <a:r>
              <a:rPr kumimoji="1" lang="ja-JP" altLang="en-US" sz="1600" dirty="0" smtClean="0"/>
              <a:t>路線にて導入予定</a:t>
            </a:r>
            <a:endParaRPr kumimoji="1" lang="en-US" altLang="ja-JP" sz="1600" dirty="0" smtClean="0"/>
          </a:p>
          <a:p>
            <a:r>
              <a:rPr kumimoji="1" lang="ja-JP" altLang="en-US" sz="1600" dirty="0" smtClean="0"/>
              <a:t>（中期経営計画）</a:t>
            </a:r>
            <a:endParaRPr kumimoji="1" lang="ja-JP" altLang="en-US" sz="1600" dirty="0"/>
          </a:p>
        </p:txBody>
      </p:sp>
      <p:sp>
        <p:nvSpPr>
          <p:cNvPr id="27" name="右矢印 26"/>
          <p:cNvSpPr/>
          <p:nvPr/>
        </p:nvSpPr>
        <p:spPr>
          <a:xfrm>
            <a:off x="385498" y="6234918"/>
            <a:ext cx="815098" cy="623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11"/>
          <a:stretch>
            <a:fillRect/>
          </a:stretch>
        </p:blipFill>
        <p:spPr>
          <a:xfrm>
            <a:off x="4061485" y="5266204"/>
            <a:ext cx="1340496" cy="729522"/>
          </a:xfrm>
          <a:prstGeom prst="rect">
            <a:avLst/>
          </a:prstGeom>
        </p:spPr>
      </p:pic>
      <p:pic>
        <p:nvPicPr>
          <p:cNvPr id="30" name="図 29"/>
          <p:cNvPicPr>
            <a:picLocks noChangeAspect="1"/>
          </p:cNvPicPr>
          <p:nvPr/>
        </p:nvPicPr>
        <p:blipFill>
          <a:blip r:embed="rId12"/>
          <a:stretch>
            <a:fillRect/>
          </a:stretch>
        </p:blipFill>
        <p:spPr>
          <a:xfrm>
            <a:off x="7996680" y="5403940"/>
            <a:ext cx="1088509" cy="792434"/>
          </a:xfrm>
          <a:prstGeom prst="rect">
            <a:avLst/>
          </a:prstGeom>
        </p:spPr>
      </p:pic>
      <p:sp>
        <p:nvSpPr>
          <p:cNvPr id="2" name="スライド番号プレースホルダー 1"/>
          <p:cNvSpPr>
            <a:spLocks noGrp="1"/>
          </p:cNvSpPr>
          <p:nvPr>
            <p:ph type="sldNum" sz="quarter" idx="12"/>
          </p:nvPr>
        </p:nvSpPr>
        <p:spPr>
          <a:xfrm>
            <a:off x="7123168" y="6573491"/>
            <a:ext cx="2057400" cy="365125"/>
          </a:xfrm>
        </p:spPr>
        <p:txBody>
          <a:bodyPr/>
          <a:lstStyle/>
          <a:p>
            <a:fld id="{905F4B7C-9A42-4727-B38E-711510C3B07A}" type="slidenum">
              <a:rPr kumimoji="1" lang="ja-JP" altLang="en-US" smtClean="0"/>
              <a:t>41</a:t>
            </a:fld>
            <a:endParaRPr kumimoji="1" lang="ja-JP" altLang="en-US" dirty="0"/>
          </a:p>
        </p:txBody>
      </p:sp>
    </p:spTree>
    <p:extLst>
      <p:ext uri="{BB962C8B-B14F-4D97-AF65-F5344CB8AC3E}">
        <p14:creationId xmlns:p14="http://schemas.microsoft.com/office/powerpoint/2010/main" val="1511684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2220" y="74472"/>
            <a:ext cx="8061822" cy="461665"/>
          </a:xfrm>
          <a:prstGeom prst="rect">
            <a:avLst/>
          </a:prstGeom>
          <a:noFill/>
        </p:spPr>
        <p:txBody>
          <a:bodyPr wrap="none" rtlCol="0">
            <a:spAutoFit/>
          </a:bodyPr>
          <a:lstStyle/>
          <a:p>
            <a:pPr lvl="0">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６</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③</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400" b="1" dirty="0">
                <a:latin typeface="Meiryo UI" panose="020B0604030504040204" pitchFamily="50" charset="-128"/>
                <a:ea typeface="Meiryo UI" panose="020B0604030504040204" pitchFamily="50" charset="-128"/>
              </a:rPr>
              <a:t>取組みテーマ</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産業</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現場における自動運転化</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a:t>
            </a:r>
            <a:r>
              <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 name="直線コネクタ 6"/>
          <p:cNvCxnSpPr/>
          <p:nvPr/>
        </p:nvCxnSpPr>
        <p:spPr>
          <a:xfrm>
            <a:off x="91441" y="601572"/>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stretch>
            <a:fillRect/>
          </a:stretch>
        </p:blipFill>
        <p:spPr>
          <a:xfrm>
            <a:off x="155404" y="3665882"/>
            <a:ext cx="4405677" cy="2860402"/>
          </a:xfrm>
          <a:prstGeom prst="rect">
            <a:avLst/>
          </a:prstGeom>
        </p:spPr>
      </p:pic>
      <p:pic>
        <p:nvPicPr>
          <p:cNvPr id="6" name="図 5"/>
          <p:cNvPicPr>
            <a:picLocks noChangeAspect="1"/>
          </p:cNvPicPr>
          <p:nvPr/>
        </p:nvPicPr>
        <p:blipFill>
          <a:blip r:embed="rId3"/>
          <a:stretch>
            <a:fillRect/>
          </a:stretch>
        </p:blipFill>
        <p:spPr>
          <a:xfrm>
            <a:off x="5069652" y="3664715"/>
            <a:ext cx="3827703" cy="2860402"/>
          </a:xfrm>
          <a:prstGeom prst="rect">
            <a:avLst/>
          </a:prstGeom>
        </p:spPr>
      </p:pic>
      <p:sp>
        <p:nvSpPr>
          <p:cNvPr id="8" name="テキスト ボックス 7"/>
          <p:cNvSpPr txBox="1"/>
          <p:nvPr/>
        </p:nvSpPr>
        <p:spPr>
          <a:xfrm>
            <a:off x="5297786" y="3155205"/>
            <a:ext cx="337143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＜研究開発が進む未来型モビリティ＞</a:t>
            </a:r>
          </a:p>
        </p:txBody>
      </p:sp>
      <p:sp>
        <p:nvSpPr>
          <p:cNvPr id="10" name="スライド番号プレースホルダー 9"/>
          <p:cNvSpPr>
            <a:spLocks noGrp="1"/>
          </p:cNvSpPr>
          <p:nvPr>
            <p:ph type="sldNum" sz="quarter" idx="12"/>
          </p:nvPr>
        </p:nvSpPr>
        <p:spPr>
          <a:xfrm>
            <a:off x="6998122" y="6614328"/>
            <a:ext cx="2057400" cy="18256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9492F5-9F32-4FF7-8F08-B59CF8F2A2B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2" name="テキスト ボックス 11"/>
          <p:cNvSpPr txBox="1"/>
          <p:nvPr/>
        </p:nvSpPr>
        <p:spPr>
          <a:xfrm>
            <a:off x="442631" y="3155205"/>
            <a:ext cx="380585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＜府市が持つ公的フィールド（非公道）＞</a:t>
            </a:r>
          </a:p>
        </p:txBody>
      </p:sp>
      <p:sp>
        <p:nvSpPr>
          <p:cNvPr id="14" name="テキスト ボックス 13"/>
          <p:cNvSpPr txBox="1"/>
          <p:nvPr/>
        </p:nvSpPr>
        <p:spPr>
          <a:xfrm>
            <a:off x="4507977" y="4711363"/>
            <a:ext cx="65434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4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1" name="直線コネクタ 20"/>
          <p:cNvCxnSpPr/>
          <p:nvPr/>
        </p:nvCxnSpPr>
        <p:spPr>
          <a:xfrm>
            <a:off x="142718" y="2922028"/>
            <a:ext cx="885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35071" y="881816"/>
            <a:ext cx="8652021" cy="1550031"/>
          </a:xfrm>
          <a:prstGeom prst="rect">
            <a:avLst/>
          </a:prstGeom>
          <a:noFill/>
        </p:spPr>
        <p:txBody>
          <a:bodyPr wrap="square" lIns="36000" tIns="36000" rIns="36000" bIns="36000"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技術</a:t>
            </a:r>
            <a:r>
              <a:rPr kumimoji="1" lang="ja-JP" altLang="en-US" sz="1600" dirty="0">
                <a:latin typeface="Meiryo UI" panose="020B0604030504040204" pitchFamily="50" charset="-128"/>
                <a:ea typeface="Meiryo UI" panose="020B0604030504040204" pitchFamily="50" charset="-128"/>
              </a:rPr>
              <a:t>を開発する企業等は</a:t>
            </a:r>
            <a:r>
              <a:rPr kumimoji="1" lang="ja-JP" altLang="en-US" sz="1600" dirty="0" smtClean="0">
                <a:latin typeface="Meiryo UI" panose="020B0604030504040204" pitchFamily="50" charset="-128"/>
                <a:ea typeface="Meiryo UI" panose="020B0604030504040204" pitchFamily="50" charset="-128"/>
              </a:rPr>
              <a:t>、実証実験フィールド</a:t>
            </a:r>
            <a:r>
              <a:rPr kumimoji="1" lang="ja-JP" altLang="en-US" sz="1600" dirty="0">
                <a:latin typeface="Meiryo UI" panose="020B0604030504040204" pitchFamily="50" charset="-128"/>
                <a:ea typeface="Meiryo UI" panose="020B0604030504040204" pitchFamily="50" charset="-128"/>
              </a:rPr>
              <a:t>を持たない場合が多い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また</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企業</a:t>
            </a:r>
            <a:r>
              <a:rPr kumimoji="1" lang="ja-JP" altLang="en-US" sz="1600" dirty="0">
                <a:latin typeface="Meiryo UI" panose="020B0604030504040204" pitchFamily="50" charset="-128"/>
                <a:ea typeface="Meiryo UI" panose="020B0604030504040204" pitchFamily="50" charset="-128"/>
              </a:rPr>
              <a:t>等が行っている公道における実証実験は、許可等の関係から数日間のみ行われることが多く</a:t>
            </a:r>
            <a:r>
              <a:rPr kumimoji="1" lang="ja-JP" altLang="en-US" sz="1600" dirty="0" smtClean="0">
                <a:latin typeface="Meiryo UI" panose="020B0604030504040204" pitchFamily="50" charset="-128"/>
                <a:ea typeface="Meiryo UI" panose="020B0604030504040204" pitchFamily="50" charset="-128"/>
              </a:rPr>
              <a:t>、実証実験により得られる</a:t>
            </a:r>
            <a:r>
              <a:rPr kumimoji="1" lang="ja-JP" altLang="en-US" sz="1600" dirty="0">
                <a:latin typeface="Meiryo UI" panose="020B0604030504040204" pitchFamily="50" charset="-128"/>
                <a:ea typeface="Meiryo UI" panose="020B0604030504040204" pitchFamily="50" charset="-128"/>
              </a:rPr>
              <a:t>効果が小さい場合が多い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この</a:t>
            </a:r>
            <a:r>
              <a:rPr kumimoji="1" lang="ja-JP" altLang="en-US" sz="1600" dirty="0">
                <a:latin typeface="Meiryo UI" panose="020B0604030504040204" pitchFamily="50" charset="-128"/>
                <a:ea typeface="Meiryo UI" panose="020B0604030504040204" pitchFamily="50" charset="-128"/>
              </a:rPr>
              <a:t>対応</a:t>
            </a:r>
            <a:r>
              <a:rPr kumimoji="1" lang="ja-JP" altLang="en-US" sz="1600" dirty="0" smtClean="0">
                <a:latin typeface="Meiryo UI" panose="020B0604030504040204" pitchFamily="50" charset="-128"/>
                <a:ea typeface="Meiryo UI" panose="020B0604030504040204" pitchFamily="50" charset="-128"/>
              </a:rPr>
              <a:t>とし</a:t>
            </a:r>
            <a:r>
              <a:rPr kumimoji="1" lang="ja-JP" altLang="en-US" sz="1600" dirty="0">
                <a:latin typeface="Meiryo UI" panose="020B0604030504040204" pitchFamily="50" charset="-128"/>
                <a:ea typeface="Meiryo UI" panose="020B0604030504040204" pitchFamily="50" charset="-128"/>
              </a:rPr>
              <a:t>て</a:t>
            </a:r>
            <a:r>
              <a:rPr kumimoji="1" lang="ja-JP" altLang="en-US" sz="1600" dirty="0" smtClean="0">
                <a:latin typeface="Meiryo UI" panose="020B0604030504040204" pitchFamily="50" charset="-128"/>
                <a:ea typeface="Meiryo UI" panose="020B0604030504040204" pitchFamily="50" charset="-128"/>
              </a:rPr>
              <a:t>企業</a:t>
            </a:r>
            <a:r>
              <a:rPr kumimoji="1" lang="ja-JP" altLang="en-US" sz="1600" dirty="0">
                <a:latin typeface="Meiryo UI" panose="020B0604030504040204" pitchFamily="50" charset="-128"/>
                <a:ea typeface="Meiryo UI" panose="020B0604030504040204" pitchFamily="50" charset="-128"/>
              </a:rPr>
              <a:t>等が充実した実証実験を行うことができるよう、大阪府</a:t>
            </a:r>
            <a:r>
              <a:rPr kumimoji="1" lang="ja-JP" altLang="en-US" sz="1600" dirty="0" smtClean="0">
                <a:latin typeface="Meiryo UI" panose="020B0604030504040204" pitchFamily="50" charset="-128"/>
                <a:ea typeface="Meiryo UI" panose="020B0604030504040204" pitchFamily="50" charset="-128"/>
              </a:rPr>
              <a:t>市などの公</a:t>
            </a:r>
            <a:r>
              <a:rPr kumimoji="1" lang="ja-JP" altLang="en-US" sz="1600" dirty="0">
                <a:latin typeface="Meiryo UI" panose="020B0604030504040204" pitchFamily="50" charset="-128"/>
                <a:ea typeface="Meiryo UI" panose="020B0604030504040204" pitchFamily="50" charset="-128"/>
              </a:rPr>
              <a:t>有地等を有効活用する形で、企業等に非公道の実証実験フィールドの提供を行って</a:t>
            </a:r>
            <a:r>
              <a:rPr kumimoji="1" lang="ja-JP" altLang="en-US" sz="1600" dirty="0" smtClean="0">
                <a:latin typeface="Meiryo UI" panose="020B0604030504040204" pitchFamily="50" charset="-128"/>
                <a:ea typeface="Meiryo UI" panose="020B0604030504040204" pitchFamily="50" charset="-128"/>
              </a:rPr>
              <a:t>いく必要がある。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そのため、企業等に対する</a:t>
            </a:r>
            <a:r>
              <a:rPr kumimoji="1" lang="en-US" altLang="ja-JP" sz="1600" dirty="0" smtClean="0">
                <a:latin typeface="Meiryo UI" panose="020B0604030504040204" pitchFamily="50" charset="-128"/>
                <a:ea typeface="Meiryo UI" panose="020B0604030504040204" pitchFamily="50" charset="-128"/>
              </a:rPr>
              <a:t>PR</a:t>
            </a:r>
            <a:r>
              <a:rPr kumimoji="1" lang="ja-JP" altLang="en-US" sz="1600" dirty="0" smtClean="0">
                <a:latin typeface="Meiryo UI" panose="020B0604030504040204" pitchFamily="50" charset="-128"/>
                <a:ea typeface="Meiryo UI" panose="020B0604030504040204" pitchFamily="50" charset="-128"/>
              </a:rPr>
              <a:t>や、新たな実証実験フィールドの掘り起こしを行っていく。</a:t>
            </a:r>
            <a:endParaRPr kumimoji="1" lang="ja-JP" altLang="en-US" sz="1600" dirty="0">
              <a:latin typeface="Meiryo UI" panose="020B0604030504040204" pitchFamily="50" charset="-128"/>
              <a:ea typeface="Meiryo UI" panose="020B0604030504040204" pitchFamily="50" charset="-128"/>
            </a:endParaRPr>
          </a:p>
        </p:txBody>
      </p:sp>
      <p:sp>
        <p:nvSpPr>
          <p:cNvPr id="15" name="正方形/長方形 14"/>
          <p:cNvSpPr/>
          <p:nvPr/>
        </p:nvSpPr>
        <p:spPr>
          <a:xfrm>
            <a:off x="91441" y="796544"/>
            <a:ext cx="8948057" cy="1727715"/>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59370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43</a:t>
            </a:fld>
            <a:endParaRPr kumimoji="1" lang="ja-JP" altLang="en-US" dirty="0"/>
          </a:p>
        </p:txBody>
      </p:sp>
      <p:cxnSp>
        <p:nvCxnSpPr>
          <p:cNvPr id="6" name="直線コネクタ 5"/>
          <p:cNvCxnSpPr/>
          <p:nvPr/>
        </p:nvCxnSpPr>
        <p:spPr>
          <a:xfrm>
            <a:off x="91441" y="627698"/>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978794" y="1339403"/>
            <a:ext cx="7250806" cy="449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本日</a:t>
            </a:r>
            <a:r>
              <a:rPr kumimoji="1" lang="ja-JP" altLang="en-US" dirty="0" smtClean="0"/>
              <a:t>の議論を踏まえ、戦略案に反映</a:t>
            </a:r>
            <a:endParaRPr kumimoji="1" lang="ja-JP" altLang="en-US" dirty="0"/>
          </a:p>
        </p:txBody>
      </p:sp>
      <p:sp>
        <p:nvSpPr>
          <p:cNvPr id="9" name="テキスト ボックス 8"/>
          <p:cNvSpPr txBox="1"/>
          <p:nvPr/>
        </p:nvSpPr>
        <p:spPr>
          <a:xfrm>
            <a:off x="0" y="67493"/>
            <a:ext cx="9633397"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④</a:t>
            </a:r>
            <a:r>
              <a:rPr kumimoji="1" lang="en-US" altLang="ja-JP" sz="2400" b="1" dirty="0" smtClean="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取組みテーマ</a:t>
            </a:r>
            <a:r>
              <a:rPr kumimoji="1" lang="ja-JP" altLang="en-US" sz="24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データヘルス（</a:t>
            </a:r>
            <a:r>
              <a:rPr kumimoji="1" lang="ja-JP" altLang="en-US" sz="2000" b="1" dirty="0">
                <a:latin typeface="Meiryo UI" panose="020B0604030504040204" pitchFamily="50" charset="-128"/>
                <a:ea typeface="Meiryo UI" panose="020B0604030504040204" pitchFamily="50" charset="-128"/>
              </a:rPr>
              <a:t>データの活用による住民の</a:t>
            </a:r>
            <a:r>
              <a:rPr kumimoji="1" lang="ja-JP" altLang="en-US" sz="2000" b="1" dirty="0" smtClean="0">
                <a:latin typeface="Meiryo UI" panose="020B0604030504040204" pitchFamily="50" charset="-128"/>
                <a:ea typeface="Meiryo UI" panose="020B0604030504040204" pitchFamily="50" charset="-128"/>
              </a:rPr>
              <a:t>健康づくり）</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7836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87122" y="2291171"/>
            <a:ext cx="8748000" cy="2880000"/>
          </a:xfrm>
          <a:prstGeom prst="roundRect">
            <a:avLst>
              <a:gd name="adj" fmla="val 8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91441" y="627698"/>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 y="55526"/>
            <a:ext cx="8603087"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⑤</a:t>
            </a:r>
            <a:r>
              <a:rPr kumimoji="1" lang="en-US" altLang="ja-JP" sz="2400" b="1" dirty="0" smtClean="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取組みテーマ</a:t>
            </a:r>
            <a:r>
              <a:rPr kumimoji="1" lang="ja-JP" altLang="en-US" sz="24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楽しいまちづくり（まちの演出）</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19862" y="712565"/>
            <a:ext cx="8667230" cy="1550031"/>
          </a:xfrm>
          <a:prstGeom prst="rect">
            <a:avLst/>
          </a:prstGeom>
          <a:noFill/>
        </p:spPr>
        <p:txBody>
          <a:bodyPr wrap="square" lIns="36000" tIns="36000" rIns="36000" bIns="36000"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都市</a:t>
            </a:r>
            <a:r>
              <a:rPr kumimoji="1" lang="ja-JP" altLang="en-US" sz="1600" dirty="0">
                <a:latin typeface="Meiryo UI" panose="020B0604030504040204" pitchFamily="50" charset="-128"/>
                <a:ea typeface="Meiryo UI" panose="020B0604030504040204" pitchFamily="50" charset="-128"/>
              </a:rPr>
              <a:t>が有する価値を実感として具現化するものがまちの</a:t>
            </a:r>
            <a:r>
              <a:rPr kumimoji="1" lang="ja-JP" altLang="en-US" sz="1600" dirty="0" smtClean="0">
                <a:latin typeface="Meiryo UI" panose="020B0604030504040204" pitchFamily="50" charset="-128"/>
                <a:ea typeface="Meiryo UI" panose="020B0604030504040204" pitchFamily="50" charset="-128"/>
              </a:rPr>
              <a:t>楽しさ。世界の都市間競争を勝ち抜くうえでも、文化資源や都市そのものを演出し、まちの楽しさを充実させることは重要。</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例えば</a:t>
            </a:r>
            <a:r>
              <a:rPr kumimoji="1" lang="en-US" altLang="ja-JP" sz="1600" dirty="0" smtClean="0">
                <a:latin typeface="Meiryo UI" panose="020B0604030504040204" pitchFamily="50" charset="-128"/>
                <a:ea typeface="Meiryo UI" panose="020B0604030504040204" pitchFamily="50" charset="-128"/>
              </a:rPr>
              <a:t>VR</a:t>
            </a:r>
            <a:r>
              <a:rPr kumimoji="1" lang="ja-JP" altLang="en-US" sz="1600" dirty="0" smtClean="0">
                <a:latin typeface="Meiryo UI" panose="020B0604030504040204" pitchFamily="50" charset="-128"/>
                <a:ea typeface="Meiryo UI" panose="020B0604030504040204" pitchFamily="50" charset="-128"/>
              </a:rPr>
              <a:t>（仮想現実）や</a:t>
            </a:r>
            <a:r>
              <a:rPr kumimoji="1" lang="en-US" altLang="ja-JP" sz="1600" dirty="0" smtClean="0">
                <a:latin typeface="Meiryo UI" panose="020B0604030504040204" pitchFamily="50" charset="-128"/>
                <a:ea typeface="Meiryo UI" panose="020B0604030504040204" pitchFamily="50" charset="-128"/>
              </a:rPr>
              <a:t>AR</a:t>
            </a:r>
            <a:r>
              <a:rPr kumimoji="1" lang="ja-JP" altLang="en-US" sz="1600" dirty="0" smtClean="0">
                <a:latin typeface="Meiryo UI" panose="020B0604030504040204" pitchFamily="50" charset="-128"/>
                <a:ea typeface="Meiryo UI" panose="020B0604030504040204" pitchFamily="50" charset="-128"/>
              </a:rPr>
              <a:t>（拡張現実）は</a:t>
            </a:r>
            <a:r>
              <a:rPr kumimoji="1" lang="ja-JP" altLang="en-US" sz="1600" dirty="0">
                <a:latin typeface="Meiryo UI" panose="020B0604030504040204" pitchFamily="50" charset="-128"/>
                <a:ea typeface="Meiryo UI" panose="020B0604030504040204" pitchFamily="50" charset="-128"/>
              </a:rPr>
              <a:t>、建物や土地の形状に影響をさせないことから</a:t>
            </a:r>
            <a:r>
              <a:rPr kumimoji="1" lang="ja-JP" altLang="en-US" sz="1600" dirty="0" smtClean="0">
                <a:latin typeface="Meiryo UI" panose="020B0604030504040204" pitchFamily="50" charset="-128"/>
                <a:ea typeface="Meiryo UI" panose="020B0604030504040204" pitchFamily="50" charset="-128"/>
              </a:rPr>
              <a:t>、文化資源等の活用にあたって課題となる規制</a:t>
            </a:r>
            <a:r>
              <a:rPr kumimoji="1" lang="ja-JP" altLang="en-US" sz="1600" dirty="0">
                <a:latin typeface="Meiryo UI" panose="020B0604030504040204" pitchFamily="50" charset="-128"/>
                <a:ea typeface="Meiryo UI" panose="020B0604030504040204" pitchFamily="50" charset="-128"/>
              </a:rPr>
              <a:t>等のハードルを</a:t>
            </a:r>
            <a:r>
              <a:rPr kumimoji="1" lang="ja-JP" altLang="en-US" sz="1600" dirty="0" smtClean="0">
                <a:latin typeface="Meiryo UI" panose="020B0604030504040204" pitchFamily="50" charset="-128"/>
                <a:ea typeface="Meiryo UI" panose="020B0604030504040204" pitchFamily="50" charset="-128"/>
              </a:rPr>
              <a:t>下げることにつながる。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こうしたテクノロジー</a:t>
            </a:r>
            <a:r>
              <a:rPr kumimoji="1" lang="ja-JP" altLang="en-US" sz="1600" dirty="0">
                <a:latin typeface="Meiryo UI" panose="020B0604030504040204" pitchFamily="50" charset="-128"/>
                <a:ea typeface="Meiryo UI" panose="020B0604030504040204" pitchFamily="50" charset="-128"/>
              </a:rPr>
              <a:t>をコンテンツ化し、事業主体となってフィールドを活用するプレーヤー</a:t>
            </a:r>
            <a:r>
              <a:rPr kumimoji="1" lang="ja-JP" altLang="en-US" sz="1600" dirty="0" smtClean="0">
                <a:latin typeface="Meiryo UI" panose="020B0604030504040204" pitchFamily="50" charset="-128"/>
                <a:ea typeface="Meiryo UI" panose="020B0604030504040204" pitchFamily="50" charset="-128"/>
              </a:rPr>
              <a:t>を大阪に呼び込むため、事業者の提案</a:t>
            </a:r>
            <a:r>
              <a:rPr kumimoji="1" lang="ja-JP" altLang="en-US" sz="1600" dirty="0">
                <a:latin typeface="Meiryo UI" panose="020B0604030504040204" pitchFamily="50" charset="-128"/>
                <a:ea typeface="Meiryo UI" panose="020B0604030504040204" pitchFamily="50" charset="-128"/>
              </a:rPr>
              <a:t>を汲み取り、マッチングや規制緩和等により事業展開を後押しする環境を整える</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8" name="正方形/長方形 17"/>
          <p:cNvSpPr/>
          <p:nvPr/>
        </p:nvSpPr>
        <p:spPr>
          <a:xfrm>
            <a:off x="500205" y="5832729"/>
            <a:ext cx="4248000" cy="338554"/>
          </a:xfrm>
          <a:prstGeom prst="rect">
            <a:avLst/>
          </a:prstGeom>
          <a:noFill/>
        </p:spPr>
        <p:txBody>
          <a:bodyPr wrap="square" anchor="ctr">
            <a:spAutoFit/>
          </a:bodyPr>
          <a:lstStyle/>
          <a:p>
            <a:r>
              <a:rPr kumimoji="1" lang="ja-JP" altLang="en-US" sz="1600" b="1" dirty="0" smtClean="0">
                <a:solidFill>
                  <a:srgbClr val="21A242"/>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rPr>
              <a:t>◆文化施設の利便性と鑑賞機会の向上</a:t>
            </a:r>
            <a:endParaRPr lang="en-US" altLang="zh-TW" sz="1600" b="1" dirty="0">
              <a:solidFill>
                <a:srgbClr val="21A242"/>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endParaRPr>
          </a:p>
        </p:txBody>
      </p:sp>
      <p:pic>
        <p:nvPicPr>
          <p:cNvPr id="20" name="irc_mi" descr="http://www.goodlucktoyama.jp/Matsukawa/tewokakete/RiverCafe.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469"/>
          <a:stretch/>
        </p:blipFill>
        <p:spPr bwMode="auto">
          <a:xfrm>
            <a:off x="765699" y="2843694"/>
            <a:ext cx="1365603" cy="106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9" descr="https://encrypted-tbn0.gstatic.com/images?q=tbn:ANd9GcRRsoh5WtFRMjch1HamEsn1q2TAQfBxiMIJ7yWda2C9QK-DX2X-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922" y="2843696"/>
            <a:ext cx="1512925" cy="10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rc_mi" descr="http://www.epochtimes.jp/jp/2010/05/img/m3624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774"/>
          <a:stretch/>
        </p:blipFill>
        <p:spPr bwMode="auto">
          <a:xfrm>
            <a:off x="774265" y="3965059"/>
            <a:ext cx="1743249" cy="93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rc_mi" descr="http://i-radio.cocolog-nifty.com/photos/uncategorized/2011/01/27/012811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963" y="3978790"/>
            <a:ext cx="1194448" cy="92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p:cNvSpPr/>
          <p:nvPr/>
        </p:nvSpPr>
        <p:spPr>
          <a:xfrm>
            <a:off x="417141" y="2415820"/>
            <a:ext cx="3843732" cy="338554"/>
          </a:xfrm>
          <a:prstGeom prst="rect">
            <a:avLst/>
          </a:prstGeom>
          <a:solidFill>
            <a:schemeClr val="accent1">
              <a:lumMod val="20000"/>
              <a:lumOff val="80000"/>
            </a:schemeClr>
          </a:solidFill>
          <a:ln w="19050">
            <a:noFill/>
          </a:ln>
        </p:spPr>
        <p:txBody>
          <a:bodyPr wrap="square">
            <a:spAutoFit/>
          </a:bodyPr>
          <a:lstStyle/>
          <a:p>
            <a:pPr algn="ctr" defTabSz="457200"/>
            <a:r>
              <a:rPr kumimoji="0" lang="ja-JP" altLang="en-US" sz="1600" b="1" dirty="0">
                <a:solidFill>
                  <a:prstClr val="black"/>
                </a:solidFill>
                <a:latin typeface="Meiryo UI" panose="020B0604030504040204" pitchFamily="50" charset="-128"/>
                <a:ea typeface="Meiryo UI" panose="020B0604030504040204" pitchFamily="50" charset="-128"/>
              </a:rPr>
              <a:t>各都市は資源をフル活用し「楽しさ」を演出</a:t>
            </a:r>
          </a:p>
        </p:txBody>
      </p:sp>
      <p:pic>
        <p:nvPicPr>
          <p:cNvPr id="28" name="図 27"/>
          <p:cNvPicPr>
            <a:picLocks noChangeAspect="1"/>
          </p:cNvPicPr>
          <p:nvPr/>
        </p:nvPicPr>
        <p:blipFill>
          <a:blip r:embed="rId6"/>
          <a:stretch>
            <a:fillRect/>
          </a:stretch>
        </p:blipFill>
        <p:spPr>
          <a:xfrm>
            <a:off x="4806323" y="2831967"/>
            <a:ext cx="3534240" cy="2069013"/>
          </a:xfrm>
          <a:prstGeom prst="rect">
            <a:avLst/>
          </a:prstGeom>
        </p:spPr>
      </p:pic>
      <p:sp>
        <p:nvSpPr>
          <p:cNvPr id="31" name="正方形/長方形 30"/>
          <p:cNvSpPr/>
          <p:nvPr/>
        </p:nvSpPr>
        <p:spPr>
          <a:xfrm>
            <a:off x="4676263" y="2414137"/>
            <a:ext cx="3816000" cy="338554"/>
          </a:xfrm>
          <a:prstGeom prst="rect">
            <a:avLst/>
          </a:prstGeom>
          <a:solidFill>
            <a:schemeClr val="accent1">
              <a:lumMod val="20000"/>
              <a:lumOff val="80000"/>
            </a:schemeClr>
          </a:solidFill>
          <a:ln w="19050">
            <a:noFill/>
          </a:ln>
        </p:spPr>
        <p:txBody>
          <a:bodyPr wrap="square">
            <a:spAutoFit/>
          </a:bodyPr>
          <a:lstStyle/>
          <a:p>
            <a:pPr algn="ctr" defTabSz="457200"/>
            <a:r>
              <a:rPr kumimoji="0" lang="ja-JP" altLang="en-US" sz="1600" b="1" dirty="0">
                <a:solidFill>
                  <a:prstClr val="black"/>
                </a:solidFill>
                <a:latin typeface="Meiryo UI" panose="020B0604030504040204" pitchFamily="50" charset="-128"/>
                <a:ea typeface="Meiryo UI" panose="020B0604030504040204" pitchFamily="50" charset="-128"/>
              </a:rPr>
              <a:t>「楽しいまちづくり」に向けて大阪が持つ資源</a:t>
            </a:r>
          </a:p>
        </p:txBody>
      </p:sp>
      <p:sp>
        <p:nvSpPr>
          <p:cNvPr id="32" name="テキスト ボックス 31"/>
          <p:cNvSpPr txBox="1"/>
          <p:nvPr/>
        </p:nvSpPr>
        <p:spPr>
          <a:xfrm>
            <a:off x="1560330" y="4967765"/>
            <a:ext cx="7313815" cy="215444"/>
          </a:xfrm>
          <a:prstGeom prst="rect">
            <a:avLst/>
          </a:prstGeom>
          <a:noFill/>
        </p:spPr>
        <p:txBody>
          <a:bodyPr wrap="square" rtlCol="0">
            <a:spAutoFit/>
          </a:bodyPr>
          <a:lstStyle/>
          <a:p>
            <a:r>
              <a:rPr lang="ja-JP" altLang="en-US" sz="800" dirty="0">
                <a:solidFill>
                  <a:prstClr val="black"/>
                </a:solidFill>
                <a:latin typeface="Meiryo UI" panose="020B0604030504040204" pitchFamily="50" charset="-128"/>
                <a:ea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rPr>
              <a:t>回</a:t>
            </a:r>
            <a:r>
              <a:rPr lang="zh-TW" altLang="en-US" sz="800" dirty="0">
                <a:solidFill>
                  <a:prstClr val="black"/>
                </a:solidFill>
                <a:latin typeface="Meiryo UI" panose="020B0604030504040204" pitchFamily="50" charset="-128"/>
                <a:ea typeface="Meiryo UI" panose="020B0604030504040204" pitchFamily="50" charset="-128"/>
              </a:rPr>
              <a:t>大阪府市規制改革会議</a:t>
            </a:r>
            <a:r>
              <a:rPr lang="ja-JP" altLang="en-US" sz="800" dirty="0">
                <a:solidFill>
                  <a:prstClr val="black"/>
                </a:solidFill>
                <a:latin typeface="Meiryo UI" panose="020B0604030504040204" pitchFamily="50" charset="-128"/>
                <a:ea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rPr>
              <a:t>2013.12</a:t>
            </a:r>
            <a:r>
              <a:rPr lang="ja-JP" altLang="en-US" sz="800" dirty="0">
                <a:solidFill>
                  <a:prstClr val="black"/>
                </a:solidFill>
                <a:latin typeface="Meiryo UI" panose="020B0604030504040204" pitchFamily="50" charset="-128"/>
                <a:ea typeface="Meiryo UI" panose="020B0604030504040204" pitchFamily="50" charset="-128"/>
              </a:rPr>
              <a:t>）　第一次提言「楽しいまちづくり」の</a:t>
            </a:r>
            <a:r>
              <a:rPr lang="ja-JP" altLang="en-US" sz="800" dirty="0" smtClean="0">
                <a:solidFill>
                  <a:prstClr val="black"/>
                </a:solidFill>
                <a:latin typeface="Meiryo UI" panose="020B0604030504040204" pitchFamily="50" charset="-128"/>
                <a:ea typeface="Meiryo UI" panose="020B0604030504040204" pitchFamily="50" charset="-128"/>
              </a:rPr>
              <a:t>指摘　　</a:t>
            </a:r>
            <a:r>
              <a:rPr lang="en-US" altLang="ja-JP" sz="800" dirty="0" smtClean="0">
                <a:solidFill>
                  <a:prstClr val="black"/>
                </a:solidFill>
                <a:latin typeface="Meiryo UI" panose="020B0604030504040204" pitchFamily="50" charset="-128"/>
                <a:ea typeface="Meiryo UI" panose="020B0604030504040204" pitchFamily="50" charset="-128"/>
              </a:rPr>
              <a:t>http</a:t>
            </a:r>
            <a:r>
              <a:rPr lang="en-US" altLang="ja-JP" sz="800" dirty="0">
                <a:solidFill>
                  <a:prstClr val="black"/>
                </a:solidFill>
                <a:latin typeface="Meiryo UI" panose="020B0604030504040204" pitchFamily="50" charset="-128"/>
                <a:ea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rPr>
              <a:t>www.pref.osaka.lg.jp/gyokaku/kisei-kaikaku/saishuu.html</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 name="二等辺三角形 1"/>
          <p:cNvSpPr/>
          <p:nvPr/>
        </p:nvSpPr>
        <p:spPr>
          <a:xfrm flipV="1">
            <a:off x="1657351" y="5255900"/>
            <a:ext cx="5848349" cy="469735"/>
          </a:xfrm>
          <a:prstGeom prst="triangle">
            <a:avLst>
              <a:gd name="adj" fmla="val 49286"/>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944821" y="5286295"/>
            <a:ext cx="5232602" cy="338554"/>
          </a:xfrm>
          <a:prstGeom prst="rect">
            <a:avLst/>
          </a:prstGeom>
          <a:noFill/>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テクノロジーを</a:t>
            </a:r>
            <a:r>
              <a:rPr lang="ja-JP" altLang="en-US" sz="1600" b="1" dirty="0" smtClean="0">
                <a:latin typeface="Meiryo UI" panose="020B0604030504040204" pitchFamily="50" charset="-128"/>
                <a:ea typeface="Meiryo UI" panose="020B0604030504040204" pitchFamily="50" charset="-128"/>
              </a:rPr>
              <a:t>使った「楽しいまちづくり」の戦略領域</a:t>
            </a:r>
            <a:endParaRPr lang="en-US" altLang="ja-JP" sz="1600" b="1" dirty="0" smtClean="0">
              <a:latin typeface="Meiryo UI" panose="020B0604030504040204" pitchFamily="50" charset="-128"/>
              <a:ea typeface="Meiryo UI" panose="020B0604030504040204" pitchFamily="50" charset="-128"/>
            </a:endParaRPr>
          </a:p>
        </p:txBody>
      </p:sp>
      <p:sp>
        <p:nvSpPr>
          <p:cNvPr id="39" name="正方形/長方形 38"/>
          <p:cNvSpPr/>
          <p:nvPr/>
        </p:nvSpPr>
        <p:spPr>
          <a:xfrm>
            <a:off x="4548180" y="5832729"/>
            <a:ext cx="4248000" cy="338554"/>
          </a:xfrm>
          <a:prstGeom prst="rect">
            <a:avLst/>
          </a:prstGeom>
          <a:noFill/>
        </p:spPr>
        <p:txBody>
          <a:bodyPr wrap="square" anchor="ctr">
            <a:spAutoFit/>
          </a:bodyPr>
          <a:lstStyle/>
          <a:p>
            <a:r>
              <a:rPr kumimoji="1" lang="ja-JP" altLang="en-US" sz="1600" b="1" dirty="0" smtClean="0">
                <a:solidFill>
                  <a:srgbClr val="7030A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rPr>
              <a:t>◆</a:t>
            </a:r>
            <a:r>
              <a:rPr kumimoji="1" lang="ja-JP" altLang="en-US" sz="1600" b="1" dirty="0">
                <a:solidFill>
                  <a:srgbClr val="7030A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rPr>
              <a:t>空間が持つ歴史物語のテクノロジーによる</a:t>
            </a:r>
            <a:r>
              <a:rPr kumimoji="1" lang="ja-JP" altLang="en-US" sz="1600" b="1" dirty="0" smtClean="0">
                <a:solidFill>
                  <a:srgbClr val="7030A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rPr>
              <a:t>再現</a:t>
            </a:r>
            <a:endParaRPr kumimoji="1" lang="en-US" altLang="ja-JP" sz="1600" b="1" dirty="0">
              <a:solidFill>
                <a:srgbClr val="7030A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endParaRPr>
          </a:p>
        </p:txBody>
      </p:sp>
      <p:sp>
        <p:nvSpPr>
          <p:cNvPr id="41" name="正方形/長方形 40"/>
          <p:cNvSpPr/>
          <p:nvPr/>
        </p:nvSpPr>
        <p:spPr>
          <a:xfrm>
            <a:off x="494321" y="6333795"/>
            <a:ext cx="4248000" cy="338554"/>
          </a:xfrm>
          <a:prstGeom prst="rect">
            <a:avLst/>
          </a:prstGeom>
          <a:noFill/>
        </p:spPr>
        <p:txBody>
          <a:bodyPr wrap="square" anchor="ctr">
            <a:spAutoFit/>
          </a:bodyPr>
          <a:lstStyle/>
          <a:p>
            <a:r>
              <a:rPr kumimoji="1" lang="ja-JP" altLang="en-US" sz="1600" b="1" dirty="0" smtClean="0">
                <a:solidFill>
                  <a:srgbClr val="FF0000"/>
                </a:solidFill>
                <a:effectLst>
                  <a:outerShdw blurRad="38100" dist="38100" dir="2700000" algn="tl">
                    <a:srgbClr val="000000">
                      <a:alpha val="43137"/>
                    </a:srgbClr>
                  </a:outerShdw>
                  <a:reflection blurRad="6350" stA="60000" endA="900" endPos="58000" dir="5400000" sy="-100000" algn="bl" rotWithShape="0"/>
                </a:effectLst>
                <a:latin typeface="Meiryo UI" panose="020B0604030504040204" pitchFamily="50" charset="-128"/>
                <a:ea typeface="Meiryo UI" panose="020B0604030504040204" pitchFamily="50" charset="-128"/>
              </a:rPr>
              <a:t>◆</a:t>
            </a:r>
            <a:r>
              <a:rPr kumimoji="1" lang="ja-JP" altLang="en-US" sz="1600" b="1" dirty="0">
                <a:solidFill>
                  <a:srgbClr val="FF0000"/>
                </a:solidFill>
                <a:effectLst>
                  <a:outerShdw blurRad="38100" dist="38100" dir="2700000" algn="tl">
                    <a:srgbClr val="000000">
                      <a:alpha val="43137"/>
                    </a:srgbClr>
                  </a:outerShdw>
                  <a:reflection blurRad="6350" stA="60000" endA="900" endPos="58000" dir="5400000" sy="-100000" algn="bl" rotWithShape="0"/>
                </a:effectLst>
                <a:latin typeface="Meiryo UI" panose="020B0604030504040204" pitchFamily="50" charset="-128"/>
                <a:ea typeface="Meiryo UI" panose="020B0604030504040204" pitchFamily="50" charset="-128"/>
              </a:rPr>
              <a:t>「新しいカタチ」の</a:t>
            </a:r>
            <a:r>
              <a:rPr kumimoji="1" lang="ja-JP" altLang="en-US" sz="1600" b="1" dirty="0" smtClean="0">
                <a:solidFill>
                  <a:srgbClr val="FF000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rPr>
              <a:t>エンターテイメント</a:t>
            </a:r>
            <a:endParaRPr kumimoji="1" lang="en-US" altLang="ja-JP" sz="1600" b="1" dirty="0">
              <a:solidFill>
                <a:srgbClr val="FF000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endParaRPr>
          </a:p>
        </p:txBody>
      </p:sp>
      <p:sp>
        <p:nvSpPr>
          <p:cNvPr id="42" name="正方形/長方形 41"/>
          <p:cNvSpPr/>
          <p:nvPr/>
        </p:nvSpPr>
        <p:spPr>
          <a:xfrm>
            <a:off x="4541489" y="6333795"/>
            <a:ext cx="4248000" cy="338554"/>
          </a:xfrm>
          <a:prstGeom prst="rect">
            <a:avLst/>
          </a:prstGeom>
          <a:noFill/>
        </p:spPr>
        <p:txBody>
          <a:bodyPr wrap="square" anchor="ctr">
            <a:spAutoFit/>
          </a:bodyPr>
          <a:lstStyle/>
          <a:p>
            <a:r>
              <a:rPr kumimoji="1" lang="ja-JP" altLang="en-US" sz="1600" b="1" dirty="0" smtClean="0">
                <a:solidFill>
                  <a:srgbClr val="FFC00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rPr>
              <a:t>◆</a:t>
            </a:r>
            <a:r>
              <a:rPr kumimoji="1" lang="ja-JP" altLang="en-US" sz="1600" b="1" dirty="0">
                <a:solidFill>
                  <a:srgbClr val="FFC00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rPr>
              <a:t>音や光による日常の街並み・景観の</a:t>
            </a:r>
            <a:r>
              <a:rPr kumimoji="1" lang="ja-JP" altLang="en-US" sz="1600" b="1" dirty="0" smtClean="0">
                <a:solidFill>
                  <a:srgbClr val="FFC00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rPr>
              <a:t>演出</a:t>
            </a:r>
            <a:endParaRPr lang="en-US" altLang="zh-TW" sz="1600" b="1" dirty="0">
              <a:solidFill>
                <a:srgbClr val="FFC000"/>
              </a:solidFill>
              <a:effectLst>
                <a:outerShdw blurRad="38100" dist="38100" dir="2700000" algn="tl">
                  <a:srgbClr val="000000">
                    <a:alpha val="43137"/>
                  </a:srgbClr>
                </a:outerShdw>
                <a:reflection blurRad="6350" stA="55000" endA="50" endPos="85000" dir="5400000" sy="-100000" algn="bl" rotWithShape="0"/>
              </a:effectLst>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24822" y="6455678"/>
            <a:ext cx="2057400" cy="365125"/>
          </a:xfrm>
        </p:spPr>
        <p:txBody>
          <a:bodyPr/>
          <a:lstStyle/>
          <a:p>
            <a:fld id="{1E9492F5-9F32-4FF7-8F08-B59CF8F2A2B6}" type="slidenum">
              <a:rPr kumimoji="1" lang="ja-JP" altLang="en-US" smtClean="0"/>
              <a:t>44</a:t>
            </a:fld>
            <a:endParaRPr kumimoji="1" lang="ja-JP" altLang="en-US" dirty="0"/>
          </a:p>
        </p:txBody>
      </p:sp>
    </p:spTree>
    <p:extLst>
      <p:ext uri="{BB962C8B-B14F-4D97-AF65-F5344CB8AC3E}">
        <p14:creationId xmlns:p14="http://schemas.microsoft.com/office/powerpoint/2010/main" val="942297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45</a:t>
            </a:fld>
            <a:endParaRPr kumimoji="1" lang="ja-JP" altLang="en-US" dirty="0"/>
          </a:p>
        </p:txBody>
      </p:sp>
      <p:cxnSp>
        <p:nvCxnSpPr>
          <p:cNvPr id="6" name="直線コネクタ 5"/>
          <p:cNvCxnSpPr/>
          <p:nvPr/>
        </p:nvCxnSpPr>
        <p:spPr>
          <a:xfrm>
            <a:off x="91441" y="627698"/>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0" y="55526"/>
            <a:ext cx="7315200"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⑥</a:t>
            </a:r>
            <a:r>
              <a:rPr kumimoji="1" lang="en-US" altLang="ja-JP" sz="2400" b="1" dirty="0" smtClean="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取組みテーマ</a:t>
            </a:r>
            <a:r>
              <a:rPr kumimoji="1" lang="ja-JP" altLang="en-US" sz="24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まちのキャッシュレス</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19862" y="712565"/>
            <a:ext cx="8667230" cy="1796252"/>
          </a:xfrm>
          <a:prstGeom prst="rect">
            <a:avLst/>
          </a:prstGeom>
          <a:noFill/>
          <a:ln>
            <a:noFill/>
          </a:ln>
        </p:spPr>
        <p:txBody>
          <a:bodyPr wrap="square" lIns="36000" tIns="36000" rIns="36000" bIns="36000" rtlCol="0">
            <a:spAutoFit/>
          </a:bodyPr>
          <a:lstStyle/>
          <a:p>
            <a:pPr marL="285750" indent="-285750">
              <a:buFont typeface="Wingdings" panose="05000000000000000000" pitchFamily="2" charset="2"/>
              <a:buChar char="n"/>
            </a:pPr>
            <a:r>
              <a:rPr kumimoji="1" lang="ja-JP" altLang="en-US" sz="1600" dirty="0">
                <a:latin typeface="Meiryo UI" panose="020B0604030504040204" pitchFamily="50" charset="-128"/>
                <a:ea typeface="Meiryo UI" panose="020B0604030504040204" pitchFamily="50" charset="-128"/>
              </a:rPr>
              <a:t>世界的なキャッシュレス化の流れを踏まえ、社会全体の生産性が向上し、消費者と事業者がそれぞれ付加価値を享受できる社会の実現を目指すことが</a:t>
            </a:r>
            <a:r>
              <a:rPr kumimoji="1" lang="ja-JP" altLang="en-US" sz="1600" dirty="0" smtClean="0">
                <a:latin typeface="Meiryo UI" panose="020B0604030504040204" pitchFamily="50" charset="-128"/>
                <a:ea typeface="Meiryo UI" panose="020B0604030504040204" pitchFamily="50" charset="-128"/>
              </a:rPr>
              <a:t>必要。</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我が国のキャッシュレス決済比率は約</a:t>
            </a:r>
            <a:r>
              <a:rPr kumimoji="1" lang="en-US" altLang="ja-JP" sz="1600" dirty="0" smtClean="0">
                <a:latin typeface="Meiryo UI" panose="020B0604030504040204" pitchFamily="50" charset="-128"/>
                <a:ea typeface="Meiryo UI" panose="020B0604030504040204" pitchFamily="50" charset="-128"/>
              </a:rPr>
              <a:t>20</a:t>
            </a:r>
            <a:r>
              <a:rPr kumimoji="1" lang="ja-JP" altLang="en-US" sz="1600" dirty="0" smtClean="0">
                <a:latin typeface="Meiryo UI" panose="020B0604030504040204" pitchFamily="50" charset="-128"/>
                <a:ea typeface="Meiryo UI" panose="020B0604030504040204" pitchFamily="50" charset="-128"/>
              </a:rPr>
              <a:t>％であるのに対し、世界</a:t>
            </a:r>
            <a:r>
              <a:rPr kumimoji="1" lang="ja-JP" altLang="en-US" sz="1600" dirty="0">
                <a:latin typeface="Meiryo UI" panose="020B0604030504040204" pitchFamily="50" charset="-128"/>
                <a:ea typeface="Meiryo UI" panose="020B0604030504040204" pitchFamily="50" charset="-128"/>
              </a:rPr>
              <a:t>のキャッシュレス</a:t>
            </a:r>
            <a:r>
              <a:rPr kumimoji="1" lang="ja-JP" altLang="en-US" sz="1600" dirty="0" smtClean="0">
                <a:latin typeface="Meiryo UI" panose="020B0604030504040204" pitchFamily="50" charset="-128"/>
                <a:ea typeface="Meiryo UI" panose="020B0604030504040204" pitchFamily="50" charset="-128"/>
              </a:rPr>
              <a:t>先進国は</a:t>
            </a:r>
            <a:r>
              <a:rPr kumimoji="1" lang="en-US" altLang="ja-JP" sz="1600" dirty="0" smtClean="0">
                <a:latin typeface="Meiryo UI" panose="020B0604030504040204" pitchFamily="50" charset="-128"/>
                <a:ea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60</a:t>
            </a:r>
            <a:r>
              <a:rPr kumimoji="1" lang="ja-JP" altLang="en-US" sz="1600" dirty="0">
                <a:latin typeface="Meiryo UI" panose="020B0604030504040204" pitchFamily="50" charset="-128"/>
                <a:ea typeface="Meiryo UI" panose="020B0604030504040204" pitchFamily="50" charset="-128"/>
              </a:rPr>
              <a:t>％台であり、訪日外国人旅行者が不便を感じていることが</a:t>
            </a:r>
            <a:r>
              <a:rPr kumimoji="1" lang="ja-JP" altLang="en-US" sz="1600" dirty="0" smtClean="0">
                <a:latin typeface="Meiryo UI" panose="020B0604030504040204" pitchFamily="50" charset="-128"/>
                <a:ea typeface="Meiryo UI" panose="020B0604030504040204" pitchFamily="50" charset="-128"/>
              </a:rPr>
              <a:t>多い状況にある。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a:latin typeface="Meiryo UI" panose="020B0604030504040204" pitchFamily="50" charset="-128"/>
                <a:ea typeface="Meiryo UI" panose="020B0604030504040204" pitchFamily="50" charset="-128"/>
              </a:rPr>
              <a:t>消費者ニーズに幅広く</a:t>
            </a:r>
            <a:r>
              <a:rPr kumimoji="1" lang="ja-JP" altLang="en-US" sz="1600" dirty="0" smtClean="0">
                <a:latin typeface="Meiryo UI" panose="020B0604030504040204" pitchFamily="50" charset="-128"/>
                <a:ea typeface="Meiryo UI" panose="020B0604030504040204" pitchFamily="50" charset="-128"/>
              </a:rPr>
              <a:t>対応</a:t>
            </a:r>
            <a:r>
              <a:rPr kumimoji="1" lang="ja-JP" altLang="en-US" sz="1600" dirty="0">
                <a:latin typeface="Meiryo UI" panose="020B0604030504040204" pitchFamily="50" charset="-128"/>
                <a:ea typeface="Meiryo UI" panose="020B0604030504040204" pitchFamily="50" charset="-128"/>
              </a:rPr>
              <a:t>するうえ</a:t>
            </a:r>
            <a:r>
              <a:rPr kumimoji="1" lang="ja-JP" altLang="en-US" sz="1600" dirty="0" smtClean="0">
                <a:latin typeface="Meiryo UI" panose="020B0604030504040204" pitchFamily="50" charset="-128"/>
                <a:ea typeface="Meiryo UI" panose="020B0604030504040204" pitchFamily="50" charset="-128"/>
              </a:rPr>
              <a:t>では、クレジットカードだけでなく、複数</a:t>
            </a:r>
            <a:r>
              <a:rPr kumimoji="1" lang="ja-JP" altLang="en-US" sz="1600" dirty="0">
                <a:latin typeface="Meiryo UI" panose="020B0604030504040204" pitchFamily="50" charset="-128"/>
                <a:ea typeface="Meiryo UI" panose="020B0604030504040204" pitchFamily="50" charset="-128"/>
              </a:rPr>
              <a:t>の決済</a:t>
            </a:r>
            <a:r>
              <a:rPr kumimoji="1" lang="ja-JP" altLang="en-US" sz="1600" dirty="0" smtClean="0">
                <a:latin typeface="Meiryo UI" panose="020B0604030504040204" pitchFamily="50" charset="-128"/>
                <a:ea typeface="Meiryo UI" panose="020B0604030504040204" pitchFamily="50" charset="-128"/>
              </a:rPr>
              <a:t>手段の導入が</a:t>
            </a:r>
            <a:r>
              <a:rPr kumimoji="1" lang="ja-JP" altLang="en-US" sz="1600" dirty="0">
                <a:latin typeface="Meiryo UI" panose="020B0604030504040204" pitchFamily="50" charset="-128"/>
                <a:ea typeface="Meiryo UI" panose="020B0604030504040204" pitchFamily="50" charset="-128"/>
              </a:rPr>
              <a:t>望ましい。</a:t>
            </a: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そのため、タクシー事</a:t>
            </a:r>
            <a:r>
              <a:rPr kumimoji="1" lang="ja-JP" altLang="en-US" sz="1600" dirty="0">
                <a:latin typeface="Meiryo UI" panose="020B0604030504040204" pitchFamily="50" charset="-128"/>
                <a:ea typeface="Meiryo UI" panose="020B0604030504040204" pitchFamily="50" charset="-128"/>
              </a:rPr>
              <a:t>業者や中</a:t>
            </a:r>
            <a:r>
              <a:rPr kumimoji="1" lang="ja-JP" altLang="en-US" sz="1600" dirty="0" smtClean="0">
                <a:latin typeface="Meiryo UI" panose="020B0604030504040204" pitchFamily="50" charset="-128"/>
                <a:ea typeface="Meiryo UI" panose="020B0604030504040204" pitchFamily="50" charset="-128"/>
              </a:rPr>
              <a:t>小企業などの課題を把握しながら、国やキャッシュレス事</a:t>
            </a:r>
            <a:r>
              <a:rPr kumimoji="1" lang="ja-JP" altLang="en-US" sz="1600" dirty="0">
                <a:latin typeface="Meiryo UI" panose="020B0604030504040204" pitchFamily="50" charset="-128"/>
                <a:ea typeface="Meiryo UI" panose="020B0604030504040204" pitchFamily="50" charset="-128"/>
              </a:rPr>
              <a:t>業者等とも連携</a:t>
            </a:r>
            <a:r>
              <a:rPr kumimoji="1" lang="ja-JP" altLang="en-US" sz="1600" dirty="0" smtClean="0">
                <a:latin typeface="Meiryo UI" panose="020B0604030504040204" pitchFamily="50" charset="-128"/>
                <a:ea typeface="Meiryo UI" panose="020B0604030504040204" pitchFamily="50" charset="-128"/>
              </a:rPr>
              <a:t>し、</a:t>
            </a:r>
            <a:r>
              <a:rPr kumimoji="1" lang="ja-JP" altLang="en-US" sz="1600" dirty="0">
                <a:latin typeface="Meiryo UI" panose="020B0604030504040204" pitchFamily="50" charset="-128"/>
                <a:ea typeface="Meiryo UI" panose="020B0604030504040204" pitchFamily="50" charset="-128"/>
              </a:rPr>
              <a:t>啓発活動をはじめ、キャッシュレス化推進のための</a:t>
            </a:r>
            <a:r>
              <a:rPr kumimoji="1" lang="ja-JP" altLang="en-US" sz="1600" dirty="0" smtClean="0">
                <a:latin typeface="Meiryo UI" panose="020B0604030504040204" pitchFamily="50" charset="-128"/>
                <a:ea typeface="Meiryo UI" panose="020B0604030504040204" pitchFamily="50" charset="-128"/>
              </a:rPr>
              <a:t>取組み</a:t>
            </a:r>
            <a:r>
              <a:rPr kumimoji="1" lang="ja-JP" altLang="en-US" sz="1600" dirty="0">
                <a:latin typeface="Meiryo UI" panose="020B0604030504040204" pitchFamily="50" charset="-128"/>
                <a:ea typeface="Meiryo UI" panose="020B0604030504040204" pitchFamily="50" charset="-128"/>
              </a:rPr>
              <a:t>を進める。</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310014" y="3335629"/>
          <a:ext cx="4081682" cy="3339809"/>
        </p:xfrm>
        <a:graphic>
          <a:graphicData uri="http://schemas.openxmlformats.org/drawingml/2006/table">
            <a:tbl>
              <a:tblPr/>
              <a:tblGrid>
                <a:gridCol w="619025">
                  <a:extLst>
                    <a:ext uri="{9D8B030D-6E8A-4147-A177-3AD203B41FA5}">
                      <a16:colId xmlns:a16="http://schemas.microsoft.com/office/drawing/2014/main" val="4016381575"/>
                    </a:ext>
                  </a:extLst>
                </a:gridCol>
                <a:gridCol w="850005">
                  <a:extLst>
                    <a:ext uri="{9D8B030D-6E8A-4147-A177-3AD203B41FA5}">
                      <a16:colId xmlns:a16="http://schemas.microsoft.com/office/drawing/2014/main" val="1351977393"/>
                    </a:ext>
                  </a:extLst>
                </a:gridCol>
                <a:gridCol w="2612652">
                  <a:extLst>
                    <a:ext uri="{9D8B030D-6E8A-4147-A177-3AD203B41FA5}">
                      <a16:colId xmlns:a16="http://schemas.microsoft.com/office/drawing/2014/main" val="3884748112"/>
                    </a:ext>
                  </a:extLst>
                </a:gridCol>
              </a:tblGrid>
              <a:tr h="421350">
                <a:tc rowSpan="4">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消費者</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購買における</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利便性向上</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現金の煩わしさの軽減、決済スピードの向上、</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取引場所・時間の自由さ</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941892"/>
                  </a:ext>
                </a:extLst>
              </a:tr>
              <a:tr h="252000">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お得感</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ポイント、割引、キャンペーン</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02646"/>
                  </a:ext>
                </a:extLst>
              </a:tr>
              <a:tr h="252000">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安全性の確保</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現金の紛失・盗難リスクの軽減</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423005"/>
                  </a:ext>
                </a:extLst>
              </a:tr>
              <a:tr h="252000">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データ利活用</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消費管理が可能（自分、家族・・・）</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437070"/>
                  </a:ext>
                </a:extLst>
              </a:tr>
              <a:tr h="158400">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0956729"/>
                  </a:ext>
                </a:extLst>
              </a:tr>
              <a:tr h="279887">
                <a:tc rowSpan="3">
                  <a:txBody>
                    <a:bodyPr/>
                    <a:lstStyle/>
                    <a:p>
                      <a:pPr algn="ctr"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事業者</a:t>
                      </a:r>
                      <a:br>
                        <a:rPr lang="zh-TW" altLang="en-US" sz="11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（小売等）</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売上増</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売上単価の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向上、売上機会の増加、</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新たな顧客の獲得（インバウンド等）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392142"/>
                  </a:ext>
                </a:extLst>
              </a:tr>
              <a:tr h="399245">
                <a:tc vMerge="1">
                  <a:txBody>
                    <a:bodyPr/>
                    <a:lstStyle/>
                    <a:p>
                      <a:endParaRPr kumimoji="1" lang="ja-JP" altLang="en-US"/>
                    </a:p>
                  </a:txBody>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人件費</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手間の削減</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業務改革（人手不足対応</a:t>
                      </a:r>
                      <a:r>
                        <a:rPr lang="zh-TW" altLang="en-US"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金銭受け渡し時間の短縮、</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犯罪防止など安全性確保</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186956"/>
                  </a:ext>
                </a:extLst>
              </a:tr>
              <a:tr h="255581">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データ利活用</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売上管理、記録保管の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簡易化、</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マーケティングの高度化</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025385"/>
                  </a:ext>
                </a:extLst>
              </a:tr>
              <a:tr h="88342">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03804"/>
                  </a:ext>
                </a:extLst>
              </a:tr>
              <a:tr h="248279">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取引の透明化</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脱税、マネーロンダリングの抑制効果</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227627"/>
                  </a:ext>
                </a:extLst>
              </a:tr>
              <a:tr h="360000">
                <a:tc grid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出典：クレジットカードデータ 利用に</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係る</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ＡＰＩ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連携に関する検討会資料（第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回）を基に作成</a:t>
                      </a:r>
                    </a:p>
                  </a:txBody>
                  <a:tcPr marL="9084" marR="9084" marT="908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58858814"/>
                  </a:ext>
                </a:extLst>
              </a:tr>
            </a:tbl>
          </a:graphicData>
        </a:graphic>
      </p:graphicFrame>
      <p:sp>
        <p:nvSpPr>
          <p:cNvPr id="2" name="角丸四角形 1"/>
          <p:cNvSpPr/>
          <p:nvPr/>
        </p:nvSpPr>
        <p:spPr>
          <a:xfrm>
            <a:off x="8050905" y="3335629"/>
            <a:ext cx="746974" cy="333755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tx1"/>
                </a:solidFill>
              </a:rPr>
              <a:t>キャッシュレス先進都市へ</a:t>
            </a:r>
            <a:endParaRPr kumimoji="1" lang="ja-JP" altLang="en-US" b="1" dirty="0">
              <a:solidFill>
                <a:schemeClr val="tx1"/>
              </a:solidFill>
            </a:endParaRPr>
          </a:p>
        </p:txBody>
      </p:sp>
      <p:sp>
        <p:nvSpPr>
          <p:cNvPr id="12" name="テキスト ボックス 11"/>
          <p:cNvSpPr txBox="1"/>
          <p:nvPr/>
        </p:nvSpPr>
        <p:spPr>
          <a:xfrm>
            <a:off x="528493" y="2966297"/>
            <a:ext cx="3644723" cy="369332"/>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rPr>
              <a:t>キャッシュレスのメリット</a:t>
            </a:r>
            <a:endParaRPr kumimoji="1" lang="ja-JP" altLang="en-US" b="1" dirty="0">
              <a:latin typeface="Meiryo UI" panose="020B0604030504040204" pitchFamily="50" charset="-128"/>
              <a:ea typeface="Meiryo UI" panose="020B0604030504040204" pitchFamily="50" charset="-128"/>
            </a:endParaRPr>
          </a:p>
        </p:txBody>
      </p:sp>
      <p:sp>
        <p:nvSpPr>
          <p:cNvPr id="13" name="下矢印 12"/>
          <p:cNvSpPr/>
          <p:nvPr/>
        </p:nvSpPr>
        <p:spPr>
          <a:xfrm rot="16200000">
            <a:off x="5989475" y="3046724"/>
            <a:ext cx="463652" cy="345170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楕円 13"/>
          <p:cNvSpPr/>
          <p:nvPr/>
        </p:nvSpPr>
        <p:spPr>
          <a:xfrm>
            <a:off x="4495446" y="3052280"/>
            <a:ext cx="3451709" cy="1717162"/>
          </a:xfrm>
          <a:prstGeom prst="ellipse">
            <a:avLst/>
          </a:prstGeom>
          <a:solidFill>
            <a:schemeClr val="accent1">
              <a:lumMod val="40000"/>
              <a:lumOff val="6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t>キャッシュレス化には</a:t>
            </a:r>
            <a:endParaRPr kumimoji="1" lang="en-US" altLang="ja-JP" sz="1600" dirty="0" smtClean="0"/>
          </a:p>
          <a:p>
            <a:pPr algn="ctr"/>
            <a:r>
              <a:rPr kumimoji="1" lang="ja-JP" altLang="en-US" sz="1600" dirty="0" smtClean="0"/>
              <a:t>手数料などのデメリットを上回るメリットがある</a:t>
            </a:r>
            <a:endParaRPr kumimoji="1" lang="en-US" altLang="ja-JP" sz="1600" dirty="0" smtClean="0"/>
          </a:p>
          <a:p>
            <a:pPr algn="ctr"/>
            <a:endParaRPr kumimoji="1" lang="en-US" altLang="ja-JP" sz="1600" b="1" dirty="0" smtClean="0"/>
          </a:p>
          <a:p>
            <a:pPr algn="ctr"/>
            <a:r>
              <a:rPr kumimoji="1" lang="ja-JP" altLang="en-US" sz="2400" b="1" dirty="0" smtClean="0"/>
              <a:t>啓発活動にて</a:t>
            </a:r>
            <a:r>
              <a:rPr kumimoji="1" lang="en-US" altLang="ja-JP" sz="2400" b="1" dirty="0" smtClean="0"/>
              <a:t>PR</a:t>
            </a:r>
            <a:endParaRPr kumimoji="1" lang="ja-JP" altLang="en-US" sz="2400" b="1" dirty="0"/>
          </a:p>
        </p:txBody>
      </p:sp>
      <p:sp>
        <p:nvSpPr>
          <p:cNvPr id="3" name="下矢印 2"/>
          <p:cNvSpPr/>
          <p:nvPr/>
        </p:nvSpPr>
        <p:spPr>
          <a:xfrm>
            <a:off x="5841373" y="3985932"/>
            <a:ext cx="759853" cy="238179"/>
          </a:xfrm>
          <a:prstGeom prst="downArrow">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5" name="楕円 14"/>
          <p:cNvSpPr/>
          <p:nvPr/>
        </p:nvSpPr>
        <p:spPr>
          <a:xfrm>
            <a:off x="4495446" y="4844513"/>
            <a:ext cx="3451709" cy="1717162"/>
          </a:xfrm>
          <a:prstGeom prst="ellipse">
            <a:avLst/>
          </a:prstGeom>
          <a:solidFill>
            <a:schemeClr val="accent1">
              <a:lumMod val="40000"/>
              <a:lumOff val="6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smtClean="0"/>
              <a:t>キャッシュレス事業者等にも働きかけ、大阪での連携した取組みを実現</a:t>
            </a:r>
            <a:endParaRPr kumimoji="1" lang="en-US" altLang="ja-JP" sz="1600" b="1" dirty="0" smtClean="0"/>
          </a:p>
          <a:p>
            <a:pPr algn="ctr"/>
            <a:endParaRPr kumimoji="1" lang="en-US" altLang="ja-JP" sz="1600" dirty="0"/>
          </a:p>
          <a:p>
            <a:pPr algn="ctr"/>
            <a:r>
              <a:rPr kumimoji="1" lang="ja-JP" altLang="en-US" sz="1400" dirty="0" smtClean="0"/>
              <a:t>大阪のキャッシュレス化の流れを作ることが必要</a:t>
            </a:r>
            <a:endParaRPr kumimoji="1" lang="en-US" altLang="ja-JP" sz="1400" dirty="0" smtClean="0"/>
          </a:p>
        </p:txBody>
      </p:sp>
      <p:sp>
        <p:nvSpPr>
          <p:cNvPr id="17" name="下矢印 16"/>
          <p:cNvSpPr/>
          <p:nvPr/>
        </p:nvSpPr>
        <p:spPr>
          <a:xfrm rot="10800000">
            <a:off x="5841373" y="5712582"/>
            <a:ext cx="759853" cy="238179"/>
          </a:xfrm>
          <a:prstGeom prst="downArrow">
            <a:avLst/>
          </a:prstGeom>
          <a:solidFill>
            <a:srgbClr val="FF0000"/>
          </a:solidFill>
          <a:ln>
            <a:solidFill>
              <a:srgbClr val="FF0000">
                <a:alpha val="96000"/>
              </a:srgb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5" name="正方形/長方形 4"/>
          <p:cNvSpPr/>
          <p:nvPr/>
        </p:nvSpPr>
        <p:spPr>
          <a:xfrm>
            <a:off x="91441" y="712565"/>
            <a:ext cx="8948057" cy="204247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69012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411227190"/>
              </p:ext>
            </p:extLst>
          </p:nvPr>
        </p:nvGraphicFramePr>
        <p:xfrm>
          <a:off x="7060645" y="1825096"/>
          <a:ext cx="2002751" cy="274705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60645" y="6478664"/>
            <a:ext cx="2057400" cy="361347"/>
          </a:xfrm>
        </p:spPr>
        <p:txBody>
          <a:bodyPr/>
          <a:lstStyle/>
          <a:p>
            <a:fld id="{1E9492F5-9F32-4FF7-8F08-B59CF8F2A2B6}" type="slidenum">
              <a:rPr kumimoji="1" lang="ja-JP" altLang="en-US" smtClean="0"/>
              <a:t>46</a:t>
            </a:fld>
            <a:endParaRPr kumimoji="1" lang="ja-JP" altLang="en-US" dirty="0"/>
          </a:p>
        </p:txBody>
      </p:sp>
      <p:sp>
        <p:nvSpPr>
          <p:cNvPr id="20" name="テキスト ボックス 19"/>
          <p:cNvSpPr txBox="1"/>
          <p:nvPr/>
        </p:nvSpPr>
        <p:spPr>
          <a:xfrm>
            <a:off x="112054" y="4477440"/>
            <a:ext cx="8944547" cy="33855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今後の取組み方向性</a:t>
            </a:r>
          </a:p>
        </p:txBody>
      </p:sp>
      <p:sp>
        <p:nvSpPr>
          <p:cNvPr id="28" name="テキスト ボックス 27"/>
          <p:cNvSpPr txBox="1"/>
          <p:nvPr/>
        </p:nvSpPr>
        <p:spPr>
          <a:xfrm>
            <a:off x="7333922" y="3767043"/>
            <a:ext cx="648000" cy="261610"/>
          </a:xfrm>
          <a:prstGeom prst="rect">
            <a:avLst/>
          </a:prstGeom>
          <a:solidFill>
            <a:srgbClr val="FEFEFF"/>
          </a:solidFill>
        </p:spPr>
        <p:txBody>
          <a:bodyPr wrap="square" rtlCol="0">
            <a:spAutoFit/>
          </a:bodyPr>
          <a:lstStyle/>
          <a:p>
            <a:pPr algn="r"/>
            <a:r>
              <a:rPr kumimoji="1" lang="ja-JP" altLang="en-US" sz="1100" dirty="0">
                <a:latin typeface="Meiryo UI" panose="020B0604030504040204" pitchFamily="50" charset="-128"/>
                <a:ea typeface="Meiryo UI" panose="020B0604030504040204" pitchFamily="50" charset="-128"/>
              </a:rPr>
              <a:t>０</a:t>
            </a:r>
          </a:p>
        </p:txBody>
      </p:sp>
      <p:sp>
        <p:nvSpPr>
          <p:cNvPr id="42" name="テキスト ボックス 41">
            <a:extLst>
              <a:ext uri="{FF2B5EF4-FFF2-40B4-BE49-F238E27FC236}">
                <a16:creationId xmlns:a16="http://schemas.microsoft.com/office/drawing/2014/main" id="{4ED54DBD-9C1F-4713-B48D-A2F779A51157}"/>
              </a:ext>
            </a:extLst>
          </p:cNvPr>
          <p:cNvSpPr txBox="1"/>
          <p:nvPr/>
        </p:nvSpPr>
        <p:spPr>
          <a:xfrm>
            <a:off x="2258294" y="4807958"/>
            <a:ext cx="6731999" cy="754053"/>
          </a:xfrm>
          <a:prstGeom prst="rect">
            <a:avLst/>
          </a:prstGeom>
          <a:noFill/>
          <a:ln w="25400">
            <a:noFill/>
            <a:prstDash val="solid"/>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u="sng" dirty="0">
                <a:latin typeface="Meiryo UI" panose="020B0604030504040204" pitchFamily="50" charset="-128"/>
                <a:ea typeface="Meiryo UI" panose="020B0604030504040204" pitchFamily="50" charset="-128"/>
              </a:rPr>
              <a:t>窓口等の手続きにおいて法令上の制約がある「はんこ」以外は、全て見直すこと</a:t>
            </a:r>
            <a:r>
              <a:rPr kumimoji="1" lang="ja-JP" altLang="en-US" sz="1200" u="sng" dirty="0" smtClean="0">
                <a:latin typeface="Meiryo UI" panose="020B0604030504040204" pitchFamily="50" charset="-128"/>
                <a:ea typeface="Meiryo UI" panose="020B0604030504040204" pitchFamily="50" charset="-128"/>
              </a:rPr>
              <a:t>をめざす</a:t>
            </a:r>
            <a:endParaRPr kumimoji="1" lang="en-US" altLang="ja-JP" sz="1200" u="sng" dirty="0">
              <a:latin typeface="Meiryo UI" panose="020B0604030504040204" pitchFamily="50" charset="-128"/>
              <a:ea typeface="Meiryo UI" panose="020B0604030504040204" pitchFamily="50" charset="-128"/>
            </a:endParaRPr>
          </a:p>
          <a:p>
            <a:pPr marL="214308" indent="-214308">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「３つのレス」を含む手続きのオンライン化を進める。そのためには、意識改革、仕事の見直し（</a:t>
            </a:r>
            <a:r>
              <a:rPr kumimoji="1" lang="en-US" altLang="ja-JP" sz="1100" dirty="0">
                <a:latin typeface="Meiryo UI" panose="020B0604030504040204" pitchFamily="50" charset="-128"/>
                <a:ea typeface="Meiryo UI" panose="020B0604030504040204" pitchFamily="50" charset="-128"/>
              </a:rPr>
              <a:t>BPR</a:t>
            </a:r>
            <a:r>
              <a:rPr kumimoji="1" lang="ja-JP" altLang="en-US" sz="1100" dirty="0">
                <a:latin typeface="Meiryo UI" panose="020B0604030504040204" pitchFamily="50" charset="-128"/>
                <a:ea typeface="Meiryo UI" panose="020B0604030504040204" pitchFamily="50" charset="-128"/>
              </a:rPr>
              <a:t>）が</a:t>
            </a:r>
            <a:r>
              <a:rPr kumimoji="1" lang="ja-JP" altLang="en-US" sz="1100" dirty="0" smtClean="0">
                <a:latin typeface="Meiryo UI" panose="020B0604030504040204" pitchFamily="50" charset="-128"/>
                <a:ea typeface="Meiryo UI" panose="020B0604030504040204" pitchFamily="50" charset="-128"/>
              </a:rPr>
              <a:t>必要</a:t>
            </a:r>
            <a:endParaRPr kumimoji="1" lang="en-US" altLang="ja-JP" sz="1100" dirty="0">
              <a:latin typeface="Meiryo UI" panose="020B0604030504040204" pitchFamily="50" charset="-128"/>
              <a:ea typeface="Meiryo UI" panose="020B0604030504040204" pitchFamily="50" charset="-128"/>
            </a:endParaRPr>
          </a:p>
          <a:p>
            <a:pPr marL="214308" indent="-214308">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まずは、庁内の現状調査、先行自治体等の事例調査を</a:t>
            </a:r>
            <a:r>
              <a:rPr kumimoji="1" lang="ja-JP" altLang="en-US" sz="1100" dirty="0" smtClean="0">
                <a:latin typeface="Meiryo UI" panose="020B0604030504040204" pitchFamily="50" charset="-128"/>
                <a:ea typeface="Meiryo UI" panose="020B0604030504040204" pitchFamily="50" charset="-128"/>
              </a:rPr>
              <a:t>行う（大阪市：手続き全数調査実施済（</a:t>
            </a:r>
            <a:r>
              <a:rPr kumimoji="1" lang="en-US" altLang="ja-JP" sz="1100" dirty="0" smtClean="0">
                <a:latin typeface="Meiryo UI" panose="020B0604030504040204" pitchFamily="50" charset="-128"/>
                <a:ea typeface="Meiryo UI" panose="020B0604030504040204" pitchFamily="50" charset="-128"/>
              </a:rPr>
              <a:t>H29</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a:t>
            </a:r>
            <a:r>
              <a:rPr kumimoji="1" lang="en-US" altLang="ja-JP" sz="900" dirty="0"/>
              <a:t>BPR</a:t>
            </a:r>
            <a:r>
              <a:rPr kumimoji="1" lang="ja-JP" altLang="en-US" sz="900" dirty="0">
                <a:latin typeface="Meiryo UI" panose="020B0604030504040204" pitchFamily="50" charset="-128"/>
                <a:ea typeface="Meiryo UI" panose="020B0604030504040204" pitchFamily="50" charset="-128"/>
              </a:rPr>
              <a:t>（</a:t>
            </a:r>
            <a:r>
              <a:rPr kumimoji="1" lang="en-US" altLang="ja-JP" sz="900" dirty="0"/>
              <a:t>Business Process Re-engineering</a:t>
            </a:r>
            <a:r>
              <a:rPr kumimoji="1" lang="ja-JP" altLang="en-US" sz="900" dirty="0">
                <a:latin typeface="Meiryo UI" panose="020B0604030504040204" pitchFamily="50" charset="-128"/>
                <a:ea typeface="Meiryo UI" panose="020B0604030504040204" pitchFamily="50" charset="-128"/>
              </a:rPr>
              <a:t>：業務改革）業務フロー等の見直しによる業務の効率化</a:t>
            </a:r>
            <a:endParaRPr kumimoji="1" lang="ja-JP" altLang="en-US" sz="105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090A493F-2FF7-4D34-A716-30B02D2C4F25}"/>
              </a:ext>
            </a:extLst>
          </p:cNvPr>
          <p:cNvSpPr txBox="1"/>
          <p:nvPr/>
        </p:nvSpPr>
        <p:spPr>
          <a:xfrm>
            <a:off x="2258292" y="5595224"/>
            <a:ext cx="6732001" cy="513066"/>
          </a:xfrm>
          <a:prstGeom prst="rect">
            <a:avLst/>
          </a:prstGeom>
          <a:noFill/>
          <a:ln w="25400">
            <a:noFill/>
            <a:prstDash val="solid"/>
          </a:ln>
        </p:spPr>
        <p:txBody>
          <a:bodyPr wrap="square" rtlCol="0">
            <a:noAutofit/>
          </a:body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u="sng" dirty="0" smtClean="0">
                <a:latin typeface="Meiryo UI" panose="020B0604030504040204" pitchFamily="50" charset="-128"/>
                <a:ea typeface="Meiryo UI" panose="020B0604030504040204" pitchFamily="50" charset="-128"/>
              </a:rPr>
              <a:t>府市が</a:t>
            </a:r>
            <a:r>
              <a:rPr kumimoji="1" lang="ja-JP" altLang="en-US" sz="1200" u="sng" dirty="0">
                <a:latin typeface="Meiryo UI" panose="020B0604030504040204" pitchFamily="50" charset="-128"/>
                <a:ea typeface="Meiryo UI" panose="020B0604030504040204" pitchFamily="50" charset="-128"/>
              </a:rPr>
              <a:t>主催、および庁内で実施する全ての会議、打合せでのペーパーレス化をめざす</a:t>
            </a:r>
            <a:endParaRPr kumimoji="1" lang="en-US" altLang="ja-JP" sz="1200" u="sng" dirty="0">
              <a:latin typeface="Meiryo UI" panose="020B0604030504040204" pitchFamily="50" charset="-128"/>
              <a:ea typeface="Meiryo UI" panose="020B0604030504040204" pitchFamily="50" charset="-128"/>
            </a:endParaRPr>
          </a:p>
          <a:p>
            <a:pPr marL="214308" indent="-214308">
              <a:buFont typeface="Wingdings" panose="05000000000000000000" pitchFamily="2" charset="2"/>
              <a:buChar char="Ø"/>
            </a:pPr>
            <a:r>
              <a:rPr kumimoji="1" lang="ja-JP" altLang="en-US" sz="1000" dirty="0">
                <a:latin typeface="Meiryo UI" panose="020B0604030504040204" pitchFamily="50" charset="-128"/>
                <a:ea typeface="Meiryo UI" panose="020B0604030504040204" pitchFamily="50" charset="-128"/>
              </a:rPr>
              <a:t>まずは、</a:t>
            </a:r>
            <a:r>
              <a:rPr kumimoji="1" lang="ja-JP" altLang="en-US" sz="1000" dirty="0" smtClean="0">
                <a:latin typeface="Meiryo UI" panose="020B0604030504040204" pitchFamily="50" charset="-128"/>
                <a:ea typeface="Meiryo UI" panose="020B0604030504040204" pitchFamily="50" charset="-128"/>
              </a:rPr>
              <a:t>知事・市長が</a:t>
            </a:r>
            <a:r>
              <a:rPr kumimoji="1" lang="ja-JP" altLang="en-US" sz="1000" dirty="0">
                <a:latin typeface="Meiryo UI" panose="020B0604030504040204" pitchFamily="50" charset="-128"/>
                <a:ea typeface="Meiryo UI" panose="020B0604030504040204" pitchFamily="50" charset="-128"/>
              </a:rPr>
              <a:t>出席する会議でのペーパーレス化をできるところから試行実施するとともに、並行して現状調査を実施</a:t>
            </a:r>
            <a:endParaRPr kumimoji="1" lang="en-US" altLang="ja-JP" sz="10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F94BC84D-09DC-4CF4-9E57-7C718721BCE1}"/>
              </a:ext>
            </a:extLst>
          </p:cNvPr>
          <p:cNvSpPr txBox="1"/>
          <p:nvPr/>
        </p:nvSpPr>
        <p:spPr>
          <a:xfrm>
            <a:off x="2252652" y="6091833"/>
            <a:ext cx="6732000" cy="748178"/>
          </a:xfrm>
          <a:prstGeom prst="rect">
            <a:avLst/>
          </a:prstGeom>
          <a:noFill/>
          <a:ln w="25400">
            <a:noFill/>
            <a:prstDash val="solid"/>
          </a:ln>
        </p:spPr>
        <p:txBody>
          <a:bodyPr wrap="square" rtlCol="0">
            <a:noAutofit/>
          </a:bodyPr>
          <a:lstStyle/>
          <a:p>
            <a:r>
              <a:rPr kumimoji="1" lang="ja-JP" altLang="en-US" sz="1350" dirty="0">
                <a:latin typeface="Meiryo UI" panose="020B0604030504040204" pitchFamily="50" charset="-128"/>
                <a:ea typeface="Meiryo UI" panose="020B0604030504040204" pitchFamily="50" charset="-128"/>
              </a:rPr>
              <a:t>★　</a:t>
            </a:r>
            <a:r>
              <a:rPr kumimoji="1" lang="ja-JP" altLang="en-US" sz="1200" u="sng" dirty="0">
                <a:latin typeface="Meiryo UI" panose="020B0604030504040204" pitchFamily="50" charset="-128"/>
                <a:ea typeface="Meiryo UI" panose="020B0604030504040204" pitchFamily="50" charset="-128"/>
              </a:rPr>
              <a:t>キャッシュレスの先進都市をめざす</a:t>
            </a:r>
            <a:endParaRPr kumimoji="1" lang="en-US" altLang="ja-JP" sz="1200" u="sng" dirty="0">
              <a:latin typeface="Meiryo UI" panose="020B0604030504040204" pitchFamily="50" charset="-128"/>
              <a:ea typeface="Meiryo UI" panose="020B0604030504040204" pitchFamily="50" charset="-128"/>
            </a:endParaRPr>
          </a:p>
          <a:p>
            <a:pPr marL="214308" indent="-214308">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まずは、特にインバウンドに効果的な府の大規模集客施設から検討開始</a:t>
            </a:r>
            <a:endParaRPr kumimoji="1" lang="en-US" altLang="ja-JP" sz="1100" dirty="0">
              <a:latin typeface="Meiryo UI" panose="020B0604030504040204" pitchFamily="50" charset="-128"/>
              <a:ea typeface="Meiryo UI" panose="020B0604030504040204" pitchFamily="50" charset="-128"/>
            </a:endParaRPr>
          </a:p>
          <a:p>
            <a:pPr marL="214308" indent="-214308">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手数料等のキャッシュレス（先進自治体並みの導入をめざす。特に件数等の多いものから）</a:t>
            </a:r>
            <a:endParaRPr kumimoji="1" lang="en-US" altLang="ja-JP" sz="1100" dirty="0">
              <a:latin typeface="Meiryo UI" panose="020B0604030504040204" pitchFamily="50" charset="-128"/>
              <a:ea typeface="Meiryo UI" panose="020B0604030504040204" pitchFamily="50" charset="-128"/>
            </a:endParaRPr>
          </a:p>
        </p:txBody>
      </p:sp>
      <p:sp>
        <p:nvSpPr>
          <p:cNvPr id="18" name="角丸四角形 17"/>
          <p:cNvSpPr/>
          <p:nvPr/>
        </p:nvSpPr>
        <p:spPr>
          <a:xfrm>
            <a:off x="6737691" y="2181143"/>
            <a:ext cx="323654" cy="213765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latin typeface="Meiryo UI" panose="020B0604030504040204" pitchFamily="50" charset="-128"/>
                <a:ea typeface="Meiryo UI" panose="020B0604030504040204" pitchFamily="50" charset="-128"/>
              </a:rPr>
              <a:t>業　務　改　革</a:t>
            </a:r>
          </a:p>
        </p:txBody>
      </p:sp>
      <p:sp>
        <p:nvSpPr>
          <p:cNvPr id="19" name="角丸四角形 18"/>
          <p:cNvSpPr/>
          <p:nvPr/>
        </p:nvSpPr>
        <p:spPr>
          <a:xfrm>
            <a:off x="7104439" y="2187743"/>
            <a:ext cx="304056" cy="213765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Meiryo UI" panose="020B0604030504040204" pitchFamily="50" charset="-128"/>
                <a:ea typeface="Meiryo UI" panose="020B0604030504040204" pitchFamily="50" charset="-128"/>
              </a:rPr>
              <a:t>住民の利便性</a:t>
            </a:r>
            <a:r>
              <a:rPr kumimoji="1" lang="ja-JP" altLang="en-US" sz="1400" b="1" dirty="0">
                <a:latin typeface="Meiryo UI" panose="020B0604030504040204" pitchFamily="50" charset="-128"/>
                <a:ea typeface="Meiryo UI" panose="020B0604030504040204" pitchFamily="50" charset="-128"/>
              </a:rPr>
              <a:t>の向上</a:t>
            </a:r>
          </a:p>
        </p:txBody>
      </p:sp>
      <p:sp>
        <p:nvSpPr>
          <p:cNvPr id="11" name="テキスト ボックス 10"/>
          <p:cNvSpPr txBox="1"/>
          <p:nvPr/>
        </p:nvSpPr>
        <p:spPr>
          <a:xfrm>
            <a:off x="88744" y="1708310"/>
            <a:ext cx="8944547" cy="33855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これまでの取組み</a:t>
            </a:r>
            <a:endParaRPr kumimoji="1" lang="ja-JP" altLang="en-US" sz="1600" b="1" dirty="0">
              <a:latin typeface="Meiryo UI" panose="020B0604030504040204" pitchFamily="50" charset="-128"/>
              <a:ea typeface="Meiryo UI" panose="020B0604030504040204" pitchFamily="50" charset="-128"/>
            </a:endParaRPr>
          </a:p>
        </p:txBody>
      </p:sp>
      <p:pic>
        <p:nvPicPr>
          <p:cNvPr id="47" name="図 46"/>
          <p:cNvPicPr>
            <a:picLocks noChangeAspect="1"/>
          </p:cNvPicPr>
          <p:nvPr/>
        </p:nvPicPr>
        <p:blipFill>
          <a:blip r:embed="rId3"/>
          <a:stretch>
            <a:fillRect/>
          </a:stretch>
        </p:blipFill>
        <p:spPr>
          <a:xfrm>
            <a:off x="7964583" y="3675681"/>
            <a:ext cx="976724" cy="140075"/>
          </a:xfrm>
          <a:prstGeom prst="rect">
            <a:avLst/>
          </a:prstGeom>
        </p:spPr>
      </p:pic>
      <p:sp>
        <p:nvSpPr>
          <p:cNvPr id="41" name="正方形/長方形 40">
            <a:extLst>
              <a:ext uri="{FF2B5EF4-FFF2-40B4-BE49-F238E27FC236}">
                <a16:creationId xmlns:a16="http://schemas.microsoft.com/office/drawing/2014/main" id="{35DCB6F9-BC41-4CB0-9F72-199D33776F85}"/>
              </a:ext>
            </a:extLst>
          </p:cNvPr>
          <p:cNvSpPr/>
          <p:nvPr/>
        </p:nvSpPr>
        <p:spPr>
          <a:xfrm>
            <a:off x="99841" y="4853180"/>
            <a:ext cx="2170663" cy="6769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b="1" dirty="0" smtClean="0">
                <a:latin typeface="Meiryo UI" panose="020B0604030504040204" pitchFamily="50" charset="-128"/>
                <a:ea typeface="Meiryo UI" panose="020B0604030504040204" pitchFamily="50" charset="-128"/>
              </a:rPr>
              <a:t>はんこレス</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業務改革・窓口改革</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3" name="正方形/長方形 42"/>
          <p:cNvSpPr/>
          <p:nvPr/>
        </p:nvSpPr>
        <p:spPr>
          <a:xfrm>
            <a:off x="100300" y="5533918"/>
            <a:ext cx="2170204" cy="570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b="1" dirty="0" smtClean="0"/>
              <a:t>ペーパーレス</a:t>
            </a:r>
            <a:endParaRPr kumimoji="1" lang="en-US" altLang="ja-JP" sz="1200" b="1" dirty="0" smtClean="0"/>
          </a:p>
          <a:p>
            <a:pPr algn="ctr"/>
            <a:r>
              <a:rPr kumimoji="1" lang="en-US" altLang="ja-JP" sz="1100" b="1" dirty="0" smtClean="0"/>
              <a:t>【</a:t>
            </a:r>
            <a:r>
              <a:rPr kumimoji="1" lang="ja-JP" altLang="en-US" sz="1100" b="1" dirty="0"/>
              <a:t>会議のペーパーレス</a:t>
            </a:r>
            <a:r>
              <a:rPr kumimoji="1" lang="ja-JP" altLang="en-US" sz="1100" b="1" dirty="0" smtClean="0"/>
              <a:t>・</a:t>
            </a:r>
            <a:endParaRPr kumimoji="1" lang="en-US" altLang="ja-JP" sz="1100" b="1" dirty="0" smtClean="0"/>
          </a:p>
          <a:p>
            <a:pPr algn="ctr"/>
            <a:r>
              <a:rPr kumimoji="1" lang="ja-JP" altLang="en-US" sz="1100" b="1" dirty="0" smtClean="0"/>
              <a:t>効率化</a:t>
            </a:r>
            <a:r>
              <a:rPr kumimoji="1" lang="en-US" altLang="ja-JP" sz="1100" b="1" dirty="0"/>
              <a:t>】</a:t>
            </a:r>
            <a:endParaRPr kumimoji="1" lang="ja-JP" altLang="en-US" sz="1100" b="1" dirty="0"/>
          </a:p>
        </p:txBody>
      </p:sp>
      <p:sp>
        <p:nvSpPr>
          <p:cNvPr id="45" name="正方形/長方形 44">
            <a:extLst>
              <a:ext uri="{FF2B5EF4-FFF2-40B4-BE49-F238E27FC236}">
                <a16:creationId xmlns:a16="http://schemas.microsoft.com/office/drawing/2014/main" id="{71033AEA-62AF-465C-943A-600CFD8EBE51}"/>
              </a:ext>
            </a:extLst>
          </p:cNvPr>
          <p:cNvSpPr/>
          <p:nvPr/>
        </p:nvSpPr>
        <p:spPr>
          <a:xfrm>
            <a:off x="99842" y="6105496"/>
            <a:ext cx="2170662" cy="6769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b="1" dirty="0" smtClean="0"/>
              <a:t>キャッシュレス</a:t>
            </a:r>
            <a:endParaRPr kumimoji="1" lang="en-US" altLang="ja-JP" sz="1200" b="1" dirty="0" smtClean="0"/>
          </a:p>
          <a:p>
            <a:pPr algn="ctr"/>
            <a:r>
              <a:rPr kumimoji="1" lang="en-US" altLang="ja-JP" sz="1100" b="1" dirty="0" smtClean="0"/>
              <a:t>【</a:t>
            </a:r>
            <a:r>
              <a:rPr kumimoji="1" lang="ja-JP" altLang="en-US" sz="1100" b="1" dirty="0"/>
              <a:t>集客施設・手数料等</a:t>
            </a:r>
            <a:r>
              <a:rPr kumimoji="1" lang="en-US" altLang="ja-JP" sz="1100" b="1" dirty="0"/>
              <a:t>】</a:t>
            </a:r>
            <a:endParaRPr kumimoji="1" lang="ja-JP" altLang="en-US" sz="1100" b="1" dirty="0"/>
          </a:p>
        </p:txBody>
      </p:sp>
      <p:sp>
        <p:nvSpPr>
          <p:cNvPr id="48" name="正方形/長方形 47">
            <a:extLst>
              <a:ext uri="{FF2B5EF4-FFF2-40B4-BE49-F238E27FC236}">
                <a16:creationId xmlns:a16="http://schemas.microsoft.com/office/drawing/2014/main" id="{35DCB6F9-BC41-4CB0-9F72-199D33776F85}"/>
              </a:ext>
            </a:extLst>
          </p:cNvPr>
          <p:cNvSpPr/>
          <p:nvPr/>
        </p:nvSpPr>
        <p:spPr>
          <a:xfrm>
            <a:off x="65712" y="2079692"/>
            <a:ext cx="1152869" cy="7125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b="1" dirty="0" smtClean="0">
                <a:latin typeface="Meiryo UI" panose="020B0604030504040204" pitchFamily="50" charset="-128"/>
                <a:ea typeface="Meiryo UI" panose="020B0604030504040204" pitchFamily="50" charset="-128"/>
              </a:rPr>
              <a:t>はんこレス</a:t>
            </a:r>
            <a:endParaRPr kumimoji="1" lang="en-US" altLang="ja-JP" sz="1200" b="1" dirty="0" smtClean="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4ED54DBD-9C1F-4713-B48D-A2F779A51157}"/>
              </a:ext>
            </a:extLst>
          </p:cNvPr>
          <p:cNvSpPr txBox="1"/>
          <p:nvPr/>
        </p:nvSpPr>
        <p:spPr>
          <a:xfrm>
            <a:off x="1203925" y="2059928"/>
            <a:ext cx="5676940" cy="800219"/>
          </a:xfrm>
          <a:prstGeom prst="rect">
            <a:avLst/>
          </a:prstGeom>
          <a:noFill/>
          <a:ln w="25400">
            <a:noFill/>
            <a:prstDash val="solid"/>
          </a:ln>
        </p:spPr>
        <p:txBody>
          <a:bodyPr wrap="square" rtlCol="0">
            <a:spAutoFit/>
          </a:bodyPr>
          <a:lstStyle/>
          <a:p>
            <a:pPr lvl="0">
              <a:defRPr/>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電子</a:t>
            </a:r>
            <a:r>
              <a:rPr lang="ja-JP" altLang="en-US" sz="1100" dirty="0">
                <a:latin typeface="Meiryo UI" panose="020B0604030504040204" pitchFamily="50" charset="-128"/>
                <a:ea typeface="Meiryo UI" panose="020B0604030504040204" pitchFamily="50" charset="-128"/>
              </a:rPr>
              <a:t>決裁の導入（平成</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電子</a:t>
            </a:r>
            <a:r>
              <a:rPr lang="ja-JP" altLang="en-US" sz="1100" dirty="0">
                <a:solidFill>
                  <a:prstClr val="black"/>
                </a:solidFill>
                <a:latin typeface="Meiryo UI" panose="020B0604030504040204" pitchFamily="50" charset="-128"/>
                <a:ea typeface="Meiryo UI" panose="020B0604030504040204" pitchFamily="50" charset="-128"/>
              </a:rPr>
              <a:t>決裁のスリム化（働き方改革第２弾にて実施中</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lvl="0">
              <a:defRPr/>
            </a:pP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市</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「行政手続きのオンライン化に向けた業務特性にかかる調査</a:t>
            </a:r>
            <a:r>
              <a:rPr lang="ja-JP" altLang="en-US" sz="1100" dirty="0" smtClean="0">
                <a:solidFill>
                  <a:prstClr val="black"/>
                </a:solidFill>
                <a:latin typeface="Meiryo UI" panose="020B0604030504040204" pitchFamily="50" charset="-128"/>
                <a:ea typeface="Meiryo UI" panose="020B0604030504040204" pitchFamily="50" charset="-128"/>
              </a:rPr>
              <a:t>」で手続き</a:t>
            </a:r>
            <a:r>
              <a:rPr lang="ja-JP" altLang="en-US" sz="1100" dirty="0">
                <a:solidFill>
                  <a:prstClr val="black"/>
                </a:solidFill>
                <a:latin typeface="Meiryo UI" panose="020B0604030504040204" pitchFamily="50" charset="-128"/>
                <a:ea typeface="Meiryo UI" panose="020B0604030504040204" pitchFamily="50" charset="-128"/>
              </a:rPr>
              <a:t>全数調査</a:t>
            </a:r>
            <a:r>
              <a:rPr lang="ja-JP" altLang="en-US" sz="1100" dirty="0" smtClean="0">
                <a:solidFill>
                  <a:prstClr val="black"/>
                </a:solidFill>
                <a:latin typeface="Meiryo UI" panose="020B0604030504040204" pitchFamily="50" charset="-128"/>
                <a:ea typeface="Meiryo UI" panose="020B0604030504040204" pitchFamily="50" charset="-128"/>
              </a:rPr>
              <a:t>実施</a:t>
            </a:r>
            <a:r>
              <a:rPr lang="en-US" altLang="ja-JP" sz="1100" dirty="0" smtClean="0">
                <a:solidFill>
                  <a:prstClr val="black"/>
                </a:solidFill>
                <a:latin typeface="Meiryo UI" panose="020B0604030504040204" pitchFamily="50" charset="-128"/>
                <a:ea typeface="Meiryo UI" panose="020B0604030504040204" pitchFamily="50" charset="-128"/>
              </a:rPr>
              <a:t>(H29)</a:t>
            </a:r>
            <a:endParaRPr lang="en-US" altLang="ja-JP" sz="1100" dirty="0">
              <a:solidFill>
                <a:prstClr val="black"/>
              </a:solidFill>
              <a:latin typeface="Meiryo UI" panose="020B0604030504040204" pitchFamily="50" charset="-128"/>
              <a:ea typeface="Meiryo UI" panose="020B0604030504040204" pitchFamily="50" charset="-128"/>
            </a:endParaRPr>
          </a:p>
          <a:p>
            <a:pPr lvl="0">
              <a:defRPr/>
            </a:pP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⇒庁内の</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一部の手続きでは押印が残る（報告など）</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lvl="0">
              <a:defRPr/>
            </a:pP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⇒府民・市民</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・企業からの申請手続きには押印が必要</a:t>
            </a:r>
          </a:p>
        </p:txBody>
      </p:sp>
      <p:sp>
        <p:nvSpPr>
          <p:cNvPr id="50" name="正方形/長方形 49">
            <a:extLst>
              <a:ext uri="{FF2B5EF4-FFF2-40B4-BE49-F238E27FC236}">
                <a16:creationId xmlns:a16="http://schemas.microsoft.com/office/drawing/2014/main" id="{35DCB6F9-BC41-4CB0-9F72-199D33776F85}"/>
              </a:ext>
            </a:extLst>
          </p:cNvPr>
          <p:cNvSpPr/>
          <p:nvPr/>
        </p:nvSpPr>
        <p:spPr>
          <a:xfrm>
            <a:off x="65712" y="2781126"/>
            <a:ext cx="1152869" cy="6056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000"/>
              </a:lnSpc>
            </a:pPr>
            <a:r>
              <a:rPr kumimoji="1" lang="ja-JP" altLang="en-US" sz="1200" b="1" dirty="0">
                <a:solidFill>
                  <a:srgbClr val="FFFFFF"/>
                </a:solidFill>
                <a:latin typeface="Meiryo UI" panose="020B0604030504040204" pitchFamily="50" charset="-128"/>
                <a:ea typeface="Meiryo UI" panose="020B0604030504040204" pitchFamily="50" charset="-128"/>
              </a:rPr>
              <a:t>ペーパー</a:t>
            </a:r>
            <a:endParaRPr kumimoji="1" lang="en-US" altLang="ja-JP" sz="1200" b="1" dirty="0">
              <a:solidFill>
                <a:srgbClr val="FFFFFF"/>
              </a:solidFill>
              <a:latin typeface="Meiryo UI" panose="020B0604030504040204" pitchFamily="50" charset="-128"/>
              <a:ea typeface="Meiryo UI" panose="020B0604030504040204" pitchFamily="50" charset="-128"/>
            </a:endParaRPr>
          </a:p>
          <a:p>
            <a:pPr algn="ctr">
              <a:lnSpc>
                <a:spcPts val="2000"/>
              </a:lnSpc>
            </a:pPr>
            <a:r>
              <a:rPr kumimoji="1" lang="ja-JP" altLang="en-US" sz="1200" b="1" dirty="0">
                <a:solidFill>
                  <a:srgbClr val="FFFFFF"/>
                </a:solidFill>
                <a:latin typeface="Meiryo UI" panose="020B0604030504040204" pitchFamily="50" charset="-128"/>
                <a:ea typeface="Meiryo UI" panose="020B0604030504040204" pitchFamily="50" charset="-128"/>
              </a:rPr>
              <a:t>レス</a:t>
            </a:r>
          </a:p>
        </p:txBody>
      </p:sp>
      <p:sp>
        <p:nvSpPr>
          <p:cNvPr id="51" name="正方形/長方形 50">
            <a:extLst>
              <a:ext uri="{FF2B5EF4-FFF2-40B4-BE49-F238E27FC236}">
                <a16:creationId xmlns:a16="http://schemas.microsoft.com/office/drawing/2014/main" id="{35DCB6F9-BC41-4CB0-9F72-199D33776F85}"/>
              </a:ext>
            </a:extLst>
          </p:cNvPr>
          <p:cNvSpPr/>
          <p:nvPr/>
        </p:nvSpPr>
        <p:spPr>
          <a:xfrm>
            <a:off x="65712" y="3385858"/>
            <a:ext cx="1152869" cy="9170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000"/>
              </a:lnSpc>
            </a:pPr>
            <a:r>
              <a:rPr kumimoji="1" lang="ja-JP" altLang="en-US" sz="1200" b="1" dirty="0">
                <a:solidFill>
                  <a:srgbClr val="FFFFFF"/>
                </a:solidFill>
                <a:latin typeface="Meiryo UI" panose="020B0604030504040204" pitchFamily="50" charset="-128"/>
                <a:ea typeface="Meiryo UI" panose="020B0604030504040204" pitchFamily="50" charset="-128"/>
              </a:rPr>
              <a:t>キャッシュ</a:t>
            </a:r>
            <a:endParaRPr kumimoji="1" lang="en-US" altLang="ja-JP" sz="1200" b="1" dirty="0">
              <a:solidFill>
                <a:srgbClr val="FFFFFF"/>
              </a:solidFill>
              <a:latin typeface="Meiryo UI" panose="020B0604030504040204" pitchFamily="50" charset="-128"/>
              <a:ea typeface="Meiryo UI" panose="020B0604030504040204" pitchFamily="50" charset="-128"/>
            </a:endParaRPr>
          </a:p>
          <a:p>
            <a:pPr algn="ctr">
              <a:lnSpc>
                <a:spcPts val="2000"/>
              </a:lnSpc>
            </a:pPr>
            <a:r>
              <a:rPr kumimoji="1" lang="ja-JP" altLang="en-US" sz="1200" b="1" dirty="0">
                <a:solidFill>
                  <a:srgbClr val="FFFFFF"/>
                </a:solidFill>
                <a:latin typeface="Meiryo UI" panose="020B0604030504040204" pitchFamily="50" charset="-128"/>
                <a:ea typeface="Meiryo UI" panose="020B0604030504040204" pitchFamily="50" charset="-128"/>
              </a:rPr>
              <a:t>レス</a:t>
            </a:r>
          </a:p>
        </p:txBody>
      </p:sp>
      <p:sp>
        <p:nvSpPr>
          <p:cNvPr id="52" name="テキスト ボックス 51">
            <a:extLst>
              <a:ext uri="{FF2B5EF4-FFF2-40B4-BE49-F238E27FC236}">
                <a16:creationId xmlns:a16="http://schemas.microsoft.com/office/drawing/2014/main" id="{4ED54DBD-9C1F-4713-B48D-A2F779A51157}"/>
              </a:ext>
            </a:extLst>
          </p:cNvPr>
          <p:cNvSpPr txBox="1"/>
          <p:nvPr/>
        </p:nvSpPr>
        <p:spPr>
          <a:xfrm>
            <a:off x="1182846" y="2811247"/>
            <a:ext cx="4897335" cy="615553"/>
          </a:xfrm>
          <a:prstGeom prst="rect">
            <a:avLst/>
          </a:prstGeom>
          <a:noFill/>
          <a:ln w="25400">
            <a:noFill/>
            <a:prstDash val="solid"/>
          </a:ln>
        </p:spPr>
        <p:txBody>
          <a:bodyPr wrap="square" rtlCol="0">
            <a:spAutoFit/>
          </a:bodyPr>
          <a:lstStyle/>
          <a:p>
            <a:pPr lvl="0">
              <a:defRPr/>
            </a:pPr>
            <a:r>
              <a:rPr lang="ja-JP" altLang="en-US" sz="1100" dirty="0" smtClean="0">
                <a:solidFill>
                  <a:prstClr val="black"/>
                </a:solidFill>
                <a:latin typeface="Meiryo UI" panose="020B0604030504040204" pitchFamily="50" charset="-128"/>
                <a:ea typeface="Meiryo UI" panose="020B0604030504040204" pitchFamily="50" charset="-128"/>
              </a:rPr>
              <a:t>庁内</a:t>
            </a:r>
            <a:r>
              <a:rPr lang="ja-JP" altLang="en-US" sz="1100" dirty="0">
                <a:solidFill>
                  <a:prstClr val="black"/>
                </a:solidFill>
                <a:latin typeface="Meiryo UI" panose="020B0604030504040204" pitchFamily="50" charset="-128"/>
                <a:ea typeface="Meiryo UI" panose="020B0604030504040204" pitchFamily="50" charset="-128"/>
              </a:rPr>
              <a:t>の会議ではペーパーレスを推奨</a:t>
            </a:r>
            <a:endParaRPr lang="en-US" altLang="ja-JP" sz="1100" dirty="0">
              <a:solidFill>
                <a:prstClr val="black"/>
              </a:solidFill>
              <a:latin typeface="Meiryo UI" panose="020B0604030504040204" pitchFamily="50" charset="-128"/>
              <a:ea typeface="Meiryo UI" panose="020B0604030504040204" pitchFamily="50" charset="-128"/>
            </a:endParaRPr>
          </a:p>
          <a:p>
            <a:pPr lvl="0">
              <a:defRPr/>
            </a:pPr>
            <a:r>
              <a:rPr lang="ja-JP" altLang="en-US" sz="1100" dirty="0">
                <a:solidFill>
                  <a:prstClr val="black"/>
                </a:solidFill>
                <a:latin typeface="Meiryo UI" panose="020B0604030504040204" pitchFamily="50" charset="-128"/>
                <a:ea typeface="Meiryo UI" panose="020B0604030504040204" pitchFamily="50" charset="-128"/>
              </a:rPr>
              <a:t>（例：大阪スマートシティ戦略会議、次長会議など）</a:t>
            </a:r>
            <a:endParaRPr lang="en-US" altLang="ja-JP" sz="1100" dirty="0">
              <a:solidFill>
                <a:prstClr val="black"/>
              </a:solidFill>
              <a:latin typeface="Meiryo UI" panose="020B0604030504040204" pitchFamily="50" charset="-128"/>
              <a:ea typeface="Meiryo UI" panose="020B0604030504040204" pitchFamily="50" charset="-128"/>
            </a:endParaRPr>
          </a:p>
          <a:p>
            <a:pPr lvl="0">
              <a:defRPr/>
            </a:pP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⇒しかし、紙を使用する会議も多い（例：部長会議、戦略本部会議など）</a:t>
            </a:r>
          </a:p>
        </p:txBody>
      </p:sp>
      <p:sp>
        <p:nvSpPr>
          <p:cNvPr id="53" name="テキスト ボックス 52">
            <a:extLst>
              <a:ext uri="{FF2B5EF4-FFF2-40B4-BE49-F238E27FC236}">
                <a16:creationId xmlns:a16="http://schemas.microsoft.com/office/drawing/2014/main" id="{4ED54DBD-9C1F-4713-B48D-A2F779A51157}"/>
              </a:ext>
            </a:extLst>
          </p:cNvPr>
          <p:cNvSpPr txBox="1"/>
          <p:nvPr/>
        </p:nvSpPr>
        <p:spPr>
          <a:xfrm>
            <a:off x="1182846" y="3394796"/>
            <a:ext cx="4897335" cy="954107"/>
          </a:xfrm>
          <a:prstGeom prst="rect">
            <a:avLst/>
          </a:prstGeom>
          <a:noFill/>
          <a:ln w="25400">
            <a:noFill/>
            <a:prstDash val="solid"/>
          </a:ln>
        </p:spPr>
        <p:txBody>
          <a:bodyPr wrap="square" rtlCol="0">
            <a:spAutoFit/>
          </a:bodyPr>
          <a:lstStyle/>
          <a:p>
            <a:pPr lvl="0">
              <a:defRPr/>
            </a:pPr>
            <a:r>
              <a:rPr lang="ja-JP" altLang="en-US" sz="1100" dirty="0">
                <a:solidFill>
                  <a:prstClr val="black"/>
                </a:solidFill>
                <a:latin typeface="Meiryo UI" panose="020B0604030504040204" pitchFamily="50" charset="-128"/>
                <a:ea typeface="Meiryo UI" panose="020B0604030504040204" pitchFamily="50" charset="-128"/>
              </a:rPr>
              <a:t>利用料金：一部</a:t>
            </a:r>
            <a:r>
              <a:rPr lang="ja-JP" altLang="en-US" sz="1100" dirty="0" smtClean="0">
                <a:solidFill>
                  <a:prstClr val="black"/>
                </a:solidFill>
                <a:latin typeface="Meiryo UI" panose="020B0604030504040204" pitchFamily="50" charset="-128"/>
                <a:ea typeface="Meiryo UI" panose="020B0604030504040204" pitchFamily="50" charset="-128"/>
              </a:rPr>
              <a:t>の施設</a:t>
            </a:r>
            <a:r>
              <a:rPr lang="ja-JP" altLang="en-US" sz="1100" dirty="0">
                <a:solidFill>
                  <a:prstClr val="black"/>
                </a:solidFill>
                <a:latin typeface="Meiryo UI" panose="020B0604030504040204" pitchFamily="50" charset="-128"/>
                <a:ea typeface="Meiryo UI" panose="020B0604030504040204" pitchFamily="50" charset="-128"/>
              </a:rPr>
              <a:t>のみ導入</a:t>
            </a:r>
            <a:endParaRPr lang="en-US" altLang="ja-JP" sz="1100" dirty="0">
              <a:solidFill>
                <a:prstClr val="black"/>
              </a:solidFill>
              <a:latin typeface="Meiryo UI" panose="020B0604030504040204" pitchFamily="50" charset="-128"/>
              <a:ea typeface="Meiryo UI" panose="020B0604030504040204" pitchFamily="50" charset="-128"/>
            </a:endParaRPr>
          </a:p>
          <a:p>
            <a:pPr lvl="0">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（万博記念公園における太陽の塔事前予約など）</a:t>
            </a:r>
            <a:endParaRPr lang="en-US" altLang="ja-JP" sz="1100" dirty="0">
              <a:solidFill>
                <a:prstClr val="black"/>
              </a:solidFill>
              <a:latin typeface="Meiryo UI" panose="020B0604030504040204" pitchFamily="50" charset="-128"/>
              <a:ea typeface="Meiryo UI" panose="020B0604030504040204" pitchFamily="50" charset="-128"/>
            </a:endParaRPr>
          </a:p>
          <a:p>
            <a:pPr lvl="0">
              <a:defRPr/>
            </a:pPr>
            <a:r>
              <a:rPr lang="ja-JP" altLang="en-US" sz="1100" spc="-80" dirty="0">
                <a:solidFill>
                  <a:prstClr val="black"/>
                </a:solidFill>
                <a:latin typeface="Meiryo UI" panose="020B0604030504040204" pitchFamily="50" charset="-128"/>
                <a:ea typeface="Meiryo UI" panose="020B0604030504040204" pitchFamily="50" charset="-128"/>
              </a:rPr>
              <a:t>手数料・税など：インターネット申請手続き</a:t>
            </a:r>
            <a:r>
              <a:rPr lang="ja-JP" altLang="en-US" sz="1100" spc="-80" dirty="0">
                <a:latin typeface="Meiryo UI" panose="020B0604030504040204" pitchFamily="50" charset="-128"/>
                <a:ea typeface="Meiryo UI" panose="020B0604030504040204" pitchFamily="50" charset="-128"/>
              </a:rPr>
              <a:t>（寄附の申込みなど</a:t>
            </a:r>
            <a:r>
              <a:rPr lang="ja-JP" altLang="en-US" sz="1100" spc="-80" dirty="0" smtClean="0">
                <a:latin typeface="Meiryo UI" panose="020B0604030504040204" pitchFamily="50" charset="-128"/>
                <a:ea typeface="Meiryo UI" panose="020B0604030504040204" pitchFamily="50" charset="-128"/>
              </a:rPr>
              <a:t>）</a:t>
            </a:r>
            <a:endParaRPr lang="en-US" altLang="ja-JP" sz="1100" spc="-80" dirty="0" smtClean="0">
              <a:latin typeface="Meiryo UI" panose="020B0604030504040204" pitchFamily="50" charset="-128"/>
              <a:ea typeface="Meiryo UI" panose="020B0604030504040204" pitchFamily="50" charset="-128"/>
            </a:endParaRPr>
          </a:p>
          <a:p>
            <a:pPr lvl="0">
              <a:defRPr/>
            </a:pPr>
            <a:r>
              <a:rPr lang="ja-JP" altLang="en-US" sz="1100" spc="-80" dirty="0" smtClean="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や税納付手続きの一部で導入</a:t>
            </a:r>
            <a:endParaRPr lang="en-US" altLang="ja-JP" sz="1100" dirty="0" smtClean="0">
              <a:solidFill>
                <a:prstClr val="black"/>
              </a:solidFill>
              <a:latin typeface="Meiryo UI" panose="020B0604030504040204" pitchFamily="50" charset="-128"/>
              <a:ea typeface="Meiryo UI" panose="020B0604030504040204" pitchFamily="50" charset="-128"/>
            </a:endParaRPr>
          </a:p>
          <a:p>
            <a:pPr lvl="0">
              <a:defRPr/>
            </a:pP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一部の施設、手続きに留まっている</a:t>
            </a:r>
          </a:p>
        </p:txBody>
      </p:sp>
      <p:sp>
        <p:nvSpPr>
          <p:cNvPr id="26" name="テキスト ボックス 25"/>
          <p:cNvSpPr txBox="1"/>
          <p:nvPr/>
        </p:nvSpPr>
        <p:spPr>
          <a:xfrm>
            <a:off x="0" y="29283"/>
            <a:ext cx="61740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⑦</a:t>
            </a:r>
            <a:r>
              <a:rPr kumimoji="1" lang="en-US" altLang="ja-JP" sz="2400" b="1" dirty="0" smtClean="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　取組みテーマ</a:t>
            </a:r>
            <a:r>
              <a:rPr kumimoji="1" lang="ja-JP" altLang="en-US" sz="24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３つ</a:t>
            </a:r>
            <a:r>
              <a:rPr kumimoji="1" lang="ja-JP" altLang="en-US" sz="2000" b="1" dirty="0">
                <a:latin typeface="Meiryo UI" panose="020B0604030504040204" pitchFamily="50" charset="-128"/>
                <a:ea typeface="Meiryo UI" panose="020B0604030504040204" pitchFamily="50" charset="-128"/>
              </a:rPr>
              <a:t>の</a:t>
            </a:r>
            <a:r>
              <a:rPr kumimoji="1" lang="ja-JP" altLang="en-US" sz="2000" b="1" dirty="0" smtClean="0">
                <a:latin typeface="Meiryo UI" panose="020B0604030504040204" pitchFamily="50" charset="-128"/>
                <a:ea typeface="Meiryo UI" panose="020B0604030504040204" pitchFamily="50" charset="-128"/>
              </a:rPr>
              <a:t>レス推進</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88744" y="461345"/>
            <a:ext cx="9029301" cy="129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■先導的な取組みとして、大阪市で令和</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年度に新たな行政オンラインシステムの運用を開始するとともに、令和</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年度に予定されている大阪府の電子申請含めたシステムの更新に向けて、電子認証、キャッシュレスに対応したシステムの運用を目指す</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これ</a:t>
            </a:r>
            <a:r>
              <a:rPr kumimoji="1" lang="ja-JP" altLang="en-US" sz="1400" dirty="0">
                <a:solidFill>
                  <a:schemeClr val="tx1"/>
                </a:solidFill>
                <a:latin typeface="Meiryo UI" panose="020B0604030504040204" pitchFamily="50" charset="-128"/>
                <a:ea typeface="Meiryo UI" panose="020B0604030504040204" pitchFamily="50" charset="-128"/>
              </a:rPr>
              <a:t>に先立ち、まずは「３つのレス」（キャッシュレス、はんこレス、ペーパーレス）を推進し、府の申請手続き等の</a:t>
            </a:r>
            <a:r>
              <a:rPr kumimoji="1" lang="en-US" altLang="ja-JP" sz="1400" dirty="0">
                <a:solidFill>
                  <a:schemeClr val="tx1"/>
                </a:solidFill>
                <a:latin typeface="Meiryo UI" panose="020B0604030504040204" pitchFamily="50" charset="-128"/>
                <a:ea typeface="Meiryo UI" panose="020B0604030504040204" pitchFamily="50" charset="-128"/>
              </a:rPr>
              <a:t>BPR</a:t>
            </a:r>
            <a:r>
              <a:rPr kumimoji="1" lang="ja-JP" altLang="en-US" sz="1400" dirty="0">
                <a:solidFill>
                  <a:schemeClr val="tx1"/>
                </a:solidFill>
                <a:latin typeface="Meiryo UI" panose="020B0604030504040204" pitchFamily="50" charset="-128"/>
                <a:ea typeface="Meiryo UI" panose="020B0604030504040204" pitchFamily="50" charset="-128"/>
              </a:rPr>
              <a:t>調査を令和</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年度から行い、府民の負担軽減、利便性向上、職員の業務効率化の観点から点検を行う。</a:t>
            </a:r>
          </a:p>
        </p:txBody>
      </p:sp>
      <p:sp>
        <p:nvSpPr>
          <p:cNvPr id="16" name="右矢印 15"/>
          <p:cNvSpPr/>
          <p:nvPr/>
        </p:nvSpPr>
        <p:spPr>
          <a:xfrm>
            <a:off x="6434904" y="2269205"/>
            <a:ext cx="249628" cy="201803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29" name="直線コネクタ 28"/>
          <p:cNvCxnSpPr/>
          <p:nvPr/>
        </p:nvCxnSpPr>
        <p:spPr>
          <a:xfrm>
            <a:off x="115339" y="528134"/>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96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rotWithShape="1">
          <a:blip r:embed="rId3"/>
          <a:srcRect l="8061" t="50509" r="47895" b="6676"/>
          <a:stretch/>
        </p:blipFill>
        <p:spPr>
          <a:xfrm>
            <a:off x="5247801" y="3557108"/>
            <a:ext cx="2087210" cy="1299132"/>
          </a:xfrm>
          <a:prstGeom prst="rect">
            <a:avLst/>
          </a:prstGeom>
          <a:ln>
            <a:noFill/>
          </a:ln>
          <a:effectLst>
            <a:softEdge rad="50800"/>
          </a:effectLst>
        </p:spPr>
      </p:pic>
      <p:sp>
        <p:nvSpPr>
          <p:cNvPr id="80" name="正方形/長方形 79"/>
          <p:cNvSpPr/>
          <p:nvPr/>
        </p:nvSpPr>
        <p:spPr>
          <a:xfrm>
            <a:off x="144866" y="487873"/>
            <a:ext cx="8849696" cy="305853"/>
          </a:xfrm>
          <a:prstGeom prst="rect">
            <a:avLst/>
          </a:prstGeom>
          <a:solidFill>
            <a:srgbClr val="0033CC"/>
          </a:solidFill>
        </p:spPr>
        <p:txBody>
          <a:bodyPr wrap="square">
            <a:spAutoFit/>
          </a:bodyPr>
          <a:lstStyle/>
          <a:p>
            <a:pPr indent="-130969" eaLnBrk="0" fontAlgn="base" hangingPunct="0">
              <a:lnSpc>
                <a:spcPct val="90000"/>
              </a:lnSpc>
              <a:spcBef>
                <a:spcPct val="0"/>
              </a:spcBef>
              <a:spcAft>
                <a:spcPct val="0"/>
              </a:spcAft>
            </a:pPr>
            <a:r>
              <a:rPr lang="ja-JP" altLang="en-US" sz="1500" b="1" dirty="0">
                <a:solidFill>
                  <a:schemeClr val="bg1"/>
                </a:solidFill>
                <a:latin typeface="メイリオ" panose="020B0604030504040204" pitchFamily="50" charset="-128"/>
                <a:ea typeface="メイリオ" panose="020B0604030504040204" pitchFamily="50" charset="-128"/>
              </a:rPr>
              <a:t>大阪でのスーパーシティ　　～グリーンフィールドで展開するまちづくりを核に～</a:t>
            </a:r>
            <a:endParaRPr lang="en-US" altLang="ja-JP" sz="1500" dirty="0">
              <a:solidFill>
                <a:schemeClr val="bg1"/>
              </a:solidFill>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132404" y="861857"/>
            <a:ext cx="8914685" cy="1129084"/>
            <a:chOff x="152266" y="1172732"/>
            <a:chExt cx="8933621" cy="1219945"/>
          </a:xfrm>
        </p:grpSpPr>
        <p:sp>
          <p:nvSpPr>
            <p:cNvPr id="6" name="正方形/長方形 5"/>
            <p:cNvSpPr/>
            <p:nvPr/>
          </p:nvSpPr>
          <p:spPr>
            <a:xfrm>
              <a:off x="222383" y="1235669"/>
              <a:ext cx="8465154" cy="279307"/>
            </a:xfrm>
            <a:prstGeom prst="rect">
              <a:avLst/>
            </a:prstGeom>
          </p:spPr>
          <p:txBody>
            <a:bodyPr wrap="square">
              <a:spAutoFit/>
            </a:bodyPr>
            <a:lstStyle/>
            <a:p>
              <a:pPr indent="-130969" eaLnBrk="0" fontAlgn="base" hangingPunct="0">
                <a:lnSpc>
                  <a:spcPct val="90000"/>
                </a:lnSpc>
                <a:spcBef>
                  <a:spcPct val="0"/>
                </a:spcBef>
                <a:spcAft>
                  <a:spcPct val="0"/>
                </a:spcAft>
              </a:pPr>
              <a:r>
                <a:rPr lang="ja-JP" altLang="en-US" sz="1350" b="1" u="sng" dirty="0">
                  <a:latin typeface="メイリオ" panose="020B0604030504040204" pitchFamily="50" charset="-128"/>
                  <a:ea typeface="メイリオ" panose="020B0604030504040204" pitchFamily="50" charset="-128"/>
                </a:rPr>
                <a:t>■課題と将来像</a:t>
              </a:r>
              <a:endParaRPr lang="en-US" altLang="ja-JP" sz="1350" u="sng" dirty="0">
                <a:latin typeface="メイリオ" panose="020B0604030504040204" pitchFamily="50" charset="-128"/>
                <a:ea typeface="メイリオ" panose="020B0604030504040204" pitchFamily="50" charset="-128"/>
              </a:endParaRPr>
            </a:p>
          </p:txBody>
        </p:sp>
        <p:sp>
          <p:nvSpPr>
            <p:cNvPr id="25" name="二等辺三角形 24"/>
            <p:cNvSpPr/>
            <p:nvPr/>
          </p:nvSpPr>
          <p:spPr>
            <a:xfrm rot="5400000">
              <a:off x="3734177" y="1730398"/>
              <a:ext cx="659780" cy="18548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26" name="角丸四角形 25"/>
            <p:cNvSpPr/>
            <p:nvPr/>
          </p:nvSpPr>
          <p:spPr>
            <a:xfrm>
              <a:off x="220031" y="1482399"/>
              <a:ext cx="3707980" cy="728396"/>
            </a:xfrm>
            <a:prstGeom prst="roundRect">
              <a:avLst>
                <a:gd name="adj" fmla="val 640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課題</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ja-JP" sz="1050" b="1" dirty="0">
                  <a:solidFill>
                    <a:schemeClr val="tx1"/>
                  </a:solidFill>
                  <a:latin typeface="メイリオ" panose="020B0604030504040204" pitchFamily="50" charset="-128"/>
                  <a:ea typeface="メイリオ" panose="020B0604030504040204" pitchFamily="50" charset="-128"/>
                </a:rPr>
                <a:t>・国際観光拠点の形成</a:t>
              </a:r>
              <a:r>
                <a:rPr lang="ja-JP" altLang="en-US" sz="1050" b="1" dirty="0">
                  <a:solidFill>
                    <a:schemeClr val="tx1"/>
                  </a:solidFill>
                  <a:latin typeface="メイリオ" panose="020B0604030504040204" pitchFamily="50" charset="-128"/>
                  <a:ea typeface="メイリオ" panose="020B0604030504040204" pitchFamily="50" charset="-128"/>
                </a:rPr>
                <a:t>：</a:t>
              </a:r>
              <a:r>
                <a:rPr lang="ja-JP" altLang="ja-JP" sz="1050" dirty="0">
                  <a:solidFill>
                    <a:schemeClr val="tx1"/>
                  </a:solidFill>
                  <a:latin typeface="メイリオ" panose="020B0604030504040204" pitchFamily="50" charset="-128"/>
                  <a:ea typeface="メイリオ" panose="020B0604030504040204" pitchFamily="50" charset="-128"/>
                </a:rPr>
                <a:t>来訪者の利便性</a:t>
              </a:r>
              <a:r>
                <a:rPr lang="ja-JP" altLang="en-US" sz="1050" dirty="0">
                  <a:solidFill>
                    <a:schemeClr val="tx1"/>
                  </a:solidFill>
                  <a:latin typeface="メイリオ" panose="020B0604030504040204" pitchFamily="50" charset="-128"/>
                  <a:ea typeface="メイリオ" panose="020B0604030504040204" pitchFamily="50" charset="-128"/>
                </a:rPr>
                <a:t>・</a:t>
              </a:r>
              <a:r>
                <a:rPr lang="ja-JP" altLang="ja-JP" sz="1050" dirty="0">
                  <a:solidFill>
                    <a:schemeClr val="tx1"/>
                  </a:solidFill>
                  <a:latin typeface="メイリオ" panose="020B0604030504040204" pitchFamily="50" charset="-128"/>
                  <a:ea typeface="メイリオ" panose="020B0604030504040204" pitchFamily="50" charset="-128"/>
                </a:rPr>
                <a:t>安全性</a:t>
              </a:r>
              <a:r>
                <a:rPr lang="ja-JP" altLang="en-US" sz="1050" dirty="0">
                  <a:solidFill>
                    <a:schemeClr val="tx1"/>
                  </a:solidFill>
                  <a:latin typeface="メイリオ" panose="020B0604030504040204" pitchFamily="50" charset="-128"/>
                  <a:ea typeface="メイリオ" panose="020B0604030504040204" pitchFamily="50" charset="-128"/>
                </a:rPr>
                <a:t>確保等</a:t>
              </a:r>
              <a:endParaRPr lang="ja-JP" altLang="ja-JP" sz="1050" dirty="0">
                <a:solidFill>
                  <a:schemeClr val="tx1"/>
                </a:solidFill>
                <a:latin typeface="メイリオ" panose="020B0604030504040204" pitchFamily="50" charset="-128"/>
                <a:ea typeface="メイリオ" panose="020B0604030504040204" pitchFamily="50" charset="-128"/>
              </a:endParaRPr>
            </a:p>
            <a:p>
              <a:r>
                <a:rPr lang="ja-JP"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新産業創出の促進：</a:t>
              </a:r>
              <a:r>
                <a:rPr lang="ja-JP" altLang="ja-JP" sz="1050" dirty="0">
                  <a:solidFill>
                    <a:schemeClr val="tx1"/>
                  </a:solidFill>
                  <a:latin typeface="メイリオ" panose="020B0604030504040204" pitchFamily="50" charset="-128"/>
                  <a:ea typeface="メイリオ" panose="020B0604030504040204" pitchFamily="50" charset="-128"/>
                </a:rPr>
                <a:t>世界からの人材・技術の集積・交流</a:t>
              </a:r>
              <a:r>
                <a:rPr lang="ja-JP" altLang="en-US" sz="1050" dirty="0">
                  <a:solidFill>
                    <a:schemeClr val="tx1"/>
                  </a:solidFill>
                  <a:latin typeface="メイリオ" panose="020B0604030504040204" pitchFamily="50" charset="-128"/>
                  <a:ea typeface="メイリオ" panose="020B0604030504040204" pitchFamily="50" charset="-128"/>
                </a:rPr>
                <a:t>等</a:t>
              </a:r>
              <a:endParaRPr lang="ja-JP" altLang="ja-JP" sz="1050" dirty="0">
                <a:solidFill>
                  <a:schemeClr val="tx1"/>
                </a:solidFill>
              </a:endParaRPr>
            </a:p>
            <a:p>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4168485" y="1475664"/>
              <a:ext cx="768674" cy="648461"/>
            </a:xfrm>
            <a:prstGeom prst="rect">
              <a:avLst/>
            </a:prstGeom>
            <a:solidFill>
              <a:srgbClr val="FF0000"/>
            </a:solidFill>
          </p:spPr>
          <p:txBody>
            <a:bodyPr vert="horz" wrap="square" rtlCol="0" anchor="ctr" anchorCtr="1">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スーパー</a:t>
              </a:r>
              <a:endParaRPr lang="en-US" altLang="ja-JP" sz="1100" b="1" dirty="0">
                <a:solidFill>
                  <a:schemeClr val="bg1"/>
                </a:solidFill>
                <a:latin typeface="メイリオ" panose="020B0604030504040204" pitchFamily="50" charset="-128"/>
                <a:ea typeface="メイリオ" panose="020B0604030504040204" pitchFamily="50" charset="-128"/>
              </a:endParaRPr>
            </a:p>
            <a:p>
              <a:pPr algn="ctr"/>
              <a:r>
                <a:rPr lang="ja-JP" altLang="en-US" sz="1100" b="1" dirty="0">
                  <a:solidFill>
                    <a:schemeClr val="bg1"/>
                  </a:solidFill>
                  <a:latin typeface="メイリオ" panose="020B0604030504040204" pitchFamily="50" charset="-128"/>
                  <a:ea typeface="メイリオ" panose="020B0604030504040204" pitchFamily="50" charset="-128"/>
                </a:rPr>
                <a:t>シティ</a:t>
              </a:r>
              <a:endParaRPr lang="en-US" altLang="ja-JP" sz="1100" b="1" dirty="0">
                <a:solidFill>
                  <a:schemeClr val="bg1"/>
                </a:solidFill>
                <a:latin typeface="メイリオ" panose="020B0604030504040204" pitchFamily="50" charset="-128"/>
                <a:ea typeface="メイリオ" panose="020B0604030504040204" pitchFamily="50" charset="-128"/>
              </a:endParaRPr>
            </a:p>
            <a:p>
              <a:pPr algn="ctr"/>
              <a:r>
                <a:rPr lang="ja-JP" altLang="en-US" sz="1100" b="1" dirty="0">
                  <a:solidFill>
                    <a:schemeClr val="bg1"/>
                  </a:solidFill>
                  <a:latin typeface="メイリオ" panose="020B0604030504040204" pitchFamily="50" charset="-128"/>
                  <a:ea typeface="メイリオ" panose="020B0604030504040204" pitchFamily="50" charset="-128"/>
                </a:rPr>
                <a:t>活用</a:t>
              </a:r>
            </a:p>
          </p:txBody>
        </p:sp>
        <p:sp>
          <p:nvSpPr>
            <p:cNvPr id="30" name="角丸四角形 29"/>
            <p:cNvSpPr/>
            <p:nvPr/>
          </p:nvSpPr>
          <p:spPr>
            <a:xfrm>
              <a:off x="5211347" y="1257925"/>
              <a:ext cx="2445330" cy="1115285"/>
            </a:xfrm>
            <a:prstGeom prst="roundRect">
              <a:avLst>
                <a:gd name="adj" fmla="val 6406"/>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大阪・関西の都市力の向上</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8047942" y="1501520"/>
              <a:ext cx="1011638" cy="648143"/>
            </a:xfrm>
            <a:prstGeom prst="roundRect">
              <a:avLst>
                <a:gd name="adj" fmla="val 6406"/>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日本全国・</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r>
                <a:rPr lang="ja-JP" altLang="en-US" sz="1200" b="1" dirty="0">
                  <a:solidFill>
                    <a:schemeClr val="tx1"/>
                  </a:solidFill>
                  <a:latin typeface="メイリオ" panose="020B0604030504040204" pitchFamily="50" charset="-128"/>
                  <a:ea typeface="メイリオ" panose="020B0604030504040204" pitchFamily="50" charset="-128"/>
                </a:rPr>
                <a:t>世界に</a:t>
              </a: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r>
                <a:rPr lang="ja-JP" altLang="en-US" sz="1200" b="1" dirty="0">
                  <a:solidFill>
                    <a:schemeClr val="tx1"/>
                  </a:solidFill>
                  <a:latin typeface="メイリオ" panose="020B0604030504040204" pitchFamily="50" charset="-128"/>
                  <a:ea typeface="メイリオ" panose="020B0604030504040204" pitchFamily="50" charset="-128"/>
                </a:rPr>
                <a:t>波及効果</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5264147" y="1500483"/>
              <a:ext cx="965134" cy="416457"/>
            </a:xfrm>
            <a:prstGeom prst="roundRect">
              <a:avLst>
                <a:gd name="adj" fmla="val 640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050" dirty="0">
                  <a:solidFill>
                    <a:schemeClr val="tx1"/>
                  </a:solidFill>
                  <a:latin typeface="メイリオ" panose="020B0604030504040204" pitchFamily="50" charset="-128"/>
                  <a:ea typeface="メイリオ" panose="020B0604030504040204" pitchFamily="50" charset="-128"/>
                </a:rPr>
                <a:t>新たなビジネスモデル</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33" name="角丸四角形 32"/>
            <p:cNvSpPr/>
            <p:nvPr/>
          </p:nvSpPr>
          <p:spPr>
            <a:xfrm>
              <a:off x="6337037" y="1482608"/>
              <a:ext cx="1329347" cy="429911"/>
            </a:xfrm>
            <a:prstGeom prst="roundRect">
              <a:avLst>
                <a:gd name="adj" fmla="val 640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050" dirty="0">
                  <a:solidFill>
                    <a:schemeClr val="tx1"/>
                  </a:solidFill>
                  <a:latin typeface="メイリオ" panose="020B0604030504040204" pitchFamily="50" charset="-128"/>
                  <a:ea typeface="メイリオ" panose="020B0604030504040204" pitchFamily="50" charset="-128"/>
                </a:rPr>
                <a:t>スタートアップエコシステムの</a:t>
              </a:r>
              <a:r>
                <a:rPr lang="ja-JP" altLang="en-US" sz="1050" dirty="0" smtClean="0">
                  <a:solidFill>
                    <a:schemeClr val="tx1"/>
                  </a:solidFill>
                  <a:latin typeface="メイリオ" panose="020B0604030504040204" pitchFamily="50" charset="-128"/>
                  <a:ea typeface="メイリオ" panose="020B0604030504040204" pitchFamily="50" charset="-128"/>
                </a:rPr>
                <a:t>構築強化</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5189812" y="1987238"/>
              <a:ext cx="2500771" cy="268475"/>
            </a:xfrm>
            <a:prstGeom prst="roundRect">
              <a:avLst>
                <a:gd name="adj" fmla="val 640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050" dirty="0">
                  <a:solidFill>
                    <a:schemeClr val="tx1"/>
                  </a:solidFill>
                  <a:latin typeface="メイリオ" panose="020B0604030504040204" pitchFamily="50" charset="-128"/>
                  <a:ea typeface="メイリオ" panose="020B0604030504040204" pitchFamily="50" charset="-128"/>
                </a:rPr>
                <a:t>「働き、学び、遊び、楽しむ」未来都市</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81" name="二等辺三角形 80"/>
            <p:cNvSpPr/>
            <p:nvPr/>
          </p:nvSpPr>
          <p:spPr>
            <a:xfrm rot="5400000">
              <a:off x="7559385" y="1670700"/>
              <a:ext cx="659780" cy="18548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2" name="角丸四角形 1"/>
            <p:cNvSpPr/>
            <p:nvPr/>
          </p:nvSpPr>
          <p:spPr>
            <a:xfrm>
              <a:off x="152266" y="1172732"/>
              <a:ext cx="8933621" cy="12199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 name="二等辺三角形 56"/>
            <p:cNvSpPr/>
            <p:nvPr/>
          </p:nvSpPr>
          <p:spPr>
            <a:xfrm rot="5400000">
              <a:off x="4751309" y="1677514"/>
              <a:ext cx="659780" cy="18548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grpSp>
      <p:grpSp>
        <p:nvGrpSpPr>
          <p:cNvPr id="7" name="グループ化 6"/>
          <p:cNvGrpSpPr/>
          <p:nvPr/>
        </p:nvGrpSpPr>
        <p:grpSpPr>
          <a:xfrm>
            <a:off x="102904" y="4909072"/>
            <a:ext cx="8933621" cy="1457757"/>
            <a:chOff x="153897" y="4576607"/>
            <a:chExt cx="8933621" cy="533819"/>
          </a:xfrm>
        </p:grpSpPr>
        <p:sp>
          <p:nvSpPr>
            <p:cNvPr id="50" name="正方形/長方形 49"/>
            <p:cNvSpPr/>
            <p:nvPr/>
          </p:nvSpPr>
          <p:spPr>
            <a:xfrm>
              <a:off x="207330" y="4595408"/>
              <a:ext cx="1621473" cy="99450"/>
            </a:xfrm>
            <a:prstGeom prst="rect">
              <a:avLst/>
            </a:prstGeom>
          </p:spPr>
          <p:txBody>
            <a:bodyPr wrap="square">
              <a:spAutoFit/>
            </a:bodyPr>
            <a:lstStyle/>
            <a:p>
              <a:pPr indent="-130969" eaLnBrk="0" fontAlgn="base" hangingPunct="0">
                <a:lnSpc>
                  <a:spcPct val="90000"/>
                </a:lnSpc>
                <a:spcBef>
                  <a:spcPct val="0"/>
                </a:spcBef>
                <a:spcAft>
                  <a:spcPct val="0"/>
                </a:spcAft>
              </a:pPr>
              <a:r>
                <a:rPr lang="ja-JP" altLang="en-US" sz="1350" b="1" u="sng" dirty="0">
                  <a:latin typeface="メイリオ" panose="020B0604030504040204" pitchFamily="50" charset="-128"/>
                  <a:ea typeface="メイリオ" panose="020B0604030504040204" pitchFamily="50" charset="-128"/>
                </a:rPr>
                <a:t>■取り組み内容</a:t>
              </a:r>
              <a:endParaRPr lang="en-US" altLang="ja-JP" sz="1350" u="sng" dirty="0">
                <a:latin typeface="メイリオ" panose="020B0604030504040204" pitchFamily="50" charset="-128"/>
                <a:ea typeface="メイリオ" panose="020B0604030504040204" pitchFamily="50" charset="-128"/>
              </a:endParaRPr>
            </a:p>
          </p:txBody>
        </p:sp>
        <p:sp>
          <p:nvSpPr>
            <p:cNvPr id="56" name="角丸四角形 55"/>
            <p:cNvSpPr/>
            <p:nvPr/>
          </p:nvSpPr>
          <p:spPr>
            <a:xfrm>
              <a:off x="207330" y="4701022"/>
              <a:ext cx="882525" cy="368262"/>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rPr>
                <a:t>移動</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000" b="1" dirty="0" smtClean="0">
                  <a:solidFill>
                    <a:schemeClr val="tx1"/>
                  </a:solidFill>
                  <a:latin typeface="メイリオ" panose="020B0604030504040204" pitchFamily="50" charset="-128"/>
                  <a:ea typeface="メイリオ" panose="020B0604030504040204" pitchFamily="50" charset="-128"/>
                </a:rPr>
                <a:t>自動運転、空飛ぶｸﾙﾏ、</a:t>
              </a:r>
              <a:r>
                <a:rPr lang="en-US" altLang="ja-JP" sz="1000" b="1" dirty="0" err="1" smtClean="0">
                  <a:solidFill>
                    <a:schemeClr val="tx1"/>
                  </a:solidFill>
                  <a:latin typeface="メイリオ" panose="020B0604030504040204" pitchFamily="50" charset="-128"/>
                  <a:ea typeface="メイリオ" panose="020B0604030504040204" pitchFamily="50" charset="-128"/>
                </a:rPr>
                <a:t>MaaS</a:t>
              </a:r>
              <a:r>
                <a:rPr lang="ja-JP" altLang="en-US" sz="1000" b="1" dirty="0" smtClean="0">
                  <a:solidFill>
                    <a:schemeClr val="tx1"/>
                  </a:solidFill>
                  <a:latin typeface="メイリオ" panose="020B0604030504040204" pitchFamily="50" charset="-128"/>
                  <a:ea typeface="メイリオ" panose="020B0604030504040204" pitchFamily="50" charset="-128"/>
                </a:rPr>
                <a:t>による交通運行等</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8" name="角丸四角形 57"/>
            <p:cNvSpPr/>
            <p:nvPr/>
          </p:nvSpPr>
          <p:spPr>
            <a:xfrm>
              <a:off x="1161555" y="4707012"/>
              <a:ext cx="705389" cy="371681"/>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rPr>
                <a:t>物流</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endParaRPr lang="en-US" altLang="ja-JP" sz="1200" b="1" dirty="0">
                <a:solidFill>
                  <a:schemeClr val="tx1"/>
                </a:solidFill>
                <a:latin typeface="メイリオ" panose="020B0604030504040204" pitchFamily="50" charset="-128"/>
                <a:ea typeface="メイリオ" panose="020B0604030504040204" pitchFamily="50" charset="-128"/>
              </a:endParaRPr>
            </a:p>
            <a:p>
              <a:pPr algn="ctr"/>
              <a:r>
                <a:rPr lang="ja-JP" altLang="en-US" sz="1000" b="1" dirty="0" smtClean="0">
                  <a:solidFill>
                    <a:schemeClr val="tx1"/>
                  </a:solidFill>
                  <a:latin typeface="メイリオ" panose="020B0604030504040204" pitchFamily="50" charset="-128"/>
                  <a:ea typeface="メイリオ" panose="020B0604030504040204" pitchFamily="50" charset="-128"/>
                </a:rPr>
                <a:t>ﾄﾞﾛｰﾝ配送等</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59" name="角丸四角形 58"/>
            <p:cNvSpPr/>
            <p:nvPr/>
          </p:nvSpPr>
          <p:spPr>
            <a:xfrm>
              <a:off x="1893562" y="4704018"/>
              <a:ext cx="1142579" cy="370351"/>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施設管理</a:t>
              </a:r>
              <a:r>
                <a:rPr lang="ja-JP" altLang="en-US" sz="1200" b="1" dirty="0" smtClean="0">
                  <a:solidFill>
                    <a:schemeClr val="tx1"/>
                  </a:solidFill>
                  <a:latin typeface="メイリオ" panose="020B0604030504040204" pitchFamily="50" charset="-128"/>
                  <a:ea typeface="メイリオ" panose="020B0604030504040204" pitchFamily="50" charset="-128"/>
                </a:rPr>
                <a:t>・</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rPr>
                <a:t>利用</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ﾄﾞﾛｰﾝによる</a:t>
              </a:r>
              <a:endParaRPr lang="en-US" altLang="ja-JP" sz="10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建物点検、待ち時間</a:t>
              </a:r>
              <a:r>
                <a:rPr lang="ja-JP" altLang="en-US" sz="1000" b="1" smtClean="0">
                  <a:solidFill>
                    <a:schemeClr val="tx1"/>
                  </a:solidFill>
                  <a:latin typeface="メイリオ" panose="020B0604030504040204" pitchFamily="50" charset="-128"/>
                  <a:ea typeface="メイリオ" panose="020B0604030504040204" pitchFamily="50" charset="-128"/>
                </a:rPr>
                <a:t>ｾﾞﾛ、</a:t>
              </a:r>
              <a:r>
                <a:rPr lang="ja-JP" altLang="en-US" sz="1000" b="1" dirty="0">
                  <a:solidFill>
                    <a:schemeClr val="tx1"/>
                  </a:solidFill>
                  <a:latin typeface="メイリオ" panose="020B0604030504040204" pitchFamily="50" charset="-128"/>
                  <a:ea typeface="メイリオ" panose="020B0604030504040204" pitchFamily="50" charset="-128"/>
                </a:rPr>
                <a:t>ｷ</a:t>
              </a:r>
              <a:r>
                <a:rPr lang="ja-JP" altLang="en-US" sz="1000" b="1" smtClean="0">
                  <a:solidFill>
                    <a:schemeClr val="tx1"/>
                  </a:solidFill>
                  <a:latin typeface="メイリオ" panose="020B0604030504040204" pitchFamily="50" charset="-128"/>
                  <a:ea typeface="メイリオ" panose="020B0604030504040204" pitchFamily="50" charset="-128"/>
                </a:rPr>
                <a:t>ｬｯｼｭﾚｽ</a:t>
              </a:r>
              <a:r>
                <a:rPr lang="ja-JP" altLang="en-US" sz="1000" b="1" dirty="0" smtClean="0">
                  <a:solidFill>
                    <a:schemeClr val="tx1"/>
                  </a:solidFill>
                  <a:latin typeface="メイリオ" panose="020B0604030504040204" pitchFamily="50" charset="-128"/>
                  <a:ea typeface="メイリオ" panose="020B0604030504040204" pitchFamily="50" charset="-128"/>
                </a:rPr>
                <a:t>等</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66" name="角丸四角形 65"/>
            <p:cNvSpPr/>
            <p:nvPr/>
          </p:nvSpPr>
          <p:spPr>
            <a:xfrm>
              <a:off x="3107841" y="4697227"/>
              <a:ext cx="1063337" cy="371752"/>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rPr>
                <a:t>防災</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被災状況などの</a:t>
              </a:r>
              <a:endParaRPr lang="en-US" altLang="ja-JP" sz="10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把握・情報発信・避難誘導等</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67" name="角丸四角形 66"/>
            <p:cNvSpPr/>
            <p:nvPr/>
          </p:nvSpPr>
          <p:spPr>
            <a:xfrm>
              <a:off x="4225696" y="4698541"/>
              <a:ext cx="805371" cy="370438"/>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rPr>
                <a:t>防犯</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ﾄﾞﾛｰﾝ等に</a:t>
              </a:r>
              <a:endParaRPr lang="en-US" altLang="ja-JP" sz="10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よる監視ｼｽﾃﾑ等</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70" name="角丸四角形 69"/>
            <p:cNvSpPr/>
            <p:nvPr/>
          </p:nvSpPr>
          <p:spPr>
            <a:xfrm>
              <a:off x="5139490" y="4698162"/>
              <a:ext cx="923150" cy="376288"/>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rPr>
                <a:t>医療</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ｱﾝﾁｴｲｼﾞﾝｸﾞ</a:t>
              </a:r>
              <a:r>
                <a:rPr lang="ja-JP" altLang="ja-JP" sz="1000" b="1" dirty="0" smtClean="0">
                  <a:solidFill>
                    <a:schemeClr val="tx1"/>
                  </a:solidFill>
                  <a:latin typeface="メイリオ" panose="020B0604030504040204" pitchFamily="50" charset="-128"/>
                  <a:ea typeface="メイリオ" panose="020B0604030504040204" pitchFamily="50" charset="-128"/>
                </a:rPr>
                <a:t>（</a:t>
              </a:r>
              <a:r>
                <a:rPr lang="ja-JP" altLang="ja-JP" sz="1000" b="1">
                  <a:solidFill>
                    <a:schemeClr val="tx1"/>
                  </a:solidFill>
                  <a:latin typeface="メイリオ" panose="020B0604030504040204" pitchFamily="50" charset="-128"/>
                  <a:ea typeface="メイリオ" panose="020B0604030504040204" pitchFamily="50" charset="-128"/>
                </a:rPr>
                <a:t>医療</a:t>
              </a:r>
              <a:r>
                <a:rPr lang="ja-JP" altLang="ja-JP" sz="1000" b="1" smtClean="0">
                  <a:solidFill>
                    <a:schemeClr val="tx1"/>
                  </a:solidFill>
                  <a:latin typeface="メイリオ" panose="020B0604030504040204" pitchFamily="50" charset="-128"/>
                  <a:ea typeface="メイリオ" panose="020B0604030504040204" pitchFamily="50" charset="-128"/>
                </a:rPr>
                <a:t>・</a:t>
              </a:r>
              <a:r>
                <a:rPr lang="ja-JP" altLang="en-US" sz="1000" b="1" smtClean="0">
                  <a:solidFill>
                    <a:schemeClr val="tx1"/>
                  </a:solidFill>
                  <a:latin typeface="メイリオ" panose="020B0604030504040204" pitchFamily="50" charset="-128"/>
                  <a:ea typeface="メイリオ" panose="020B0604030504040204" pitchFamily="50" charset="-128"/>
                </a:rPr>
                <a:t>ｴﾝﾀﾒ</a:t>
              </a:r>
              <a:r>
                <a:rPr lang="ja-JP" altLang="ja-JP" sz="1000" b="1" dirty="0" smtClean="0">
                  <a:solidFill>
                    <a:schemeClr val="tx1"/>
                  </a:solidFill>
                  <a:latin typeface="メイリオ" panose="020B0604030504040204" pitchFamily="50" charset="-128"/>
                  <a:ea typeface="メイリオ" panose="020B0604030504040204" pitchFamily="50" charset="-128"/>
                </a:rPr>
                <a:t>の</a:t>
              </a:r>
              <a:r>
                <a:rPr lang="ja-JP" altLang="ja-JP" sz="1000" b="1" dirty="0">
                  <a:solidFill>
                    <a:schemeClr val="tx1"/>
                  </a:solidFill>
                  <a:latin typeface="メイリオ" panose="020B0604030504040204" pitchFamily="50" charset="-128"/>
                  <a:ea typeface="メイリオ" panose="020B0604030504040204" pitchFamily="50" charset="-128"/>
                </a:rPr>
                <a:t>融合</a:t>
              </a:r>
              <a:r>
                <a:rPr lang="ja-JP" altLang="ja-JP" sz="1000" b="1" dirty="0" smtClean="0">
                  <a:solidFill>
                    <a:schemeClr val="tx1"/>
                  </a:solidFill>
                  <a:latin typeface="メイリオ" panose="020B0604030504040204" pitchFamily="50" charset="-128"/>
                  <a:ea typeface="メイリオ" panose="020B0604030504040204" pitchFamily="50" charset="-128"/>
                </a:rPr>
                <a:t>）</a:t>
              </a:r>
              <a:r>
                <a:rPr lang="ja-JP" altLang="en-US" sz="1000" b="1" dirty="0" smtClean="0">
                  <a:solidFill>
                    <a:schemeClr val="tx1"/>
                  </a:solidFill>
                  <a:latin typeface="メイリオ" panose="020B0604030504040204" pitchFamily="50" charset="-128"/>
                  <a:ea typeface="メイリオ" panose="020B0604030504040204" pitchFamily="50" charset="-128"/>
                </a:rPr>
                <a:t>等</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72" name="角丸四角形 71"/>
            <p:cNvSpPr/>
            <p:nvPr/>
          </p:nvSpPr>
          <p:spPr>
            <a:xfrm>
              <a:off x="6130980" y="4698657"/>
              <a:ext cx="1014782" cy="370322"/>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rPr>
                <a:t>エネルギー</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rPr>
                <a:t>・水</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ﾋﾞｯｸﾞﾃﾞｰﾀ活用による効率的な</a:t>
              </a:r>
              <a:r>
                <a:rPr lang="ja-JP" altLang="en-US" sz="1000" b="1" dirty="0">
                  <a:solidFill>
                    <a:schemeClr val="tx1"/>
                  </a:solidFill>
                  <a:latin typeface="メイリオ" panose="020B0604030504040204" pitchFamily="50" charset="-128"/>
                  <a:ea typeface="メイリオ" panose="020B0604030504040204" pitchFamily="50" charset="-128"/>
                </a:rPr>
                <a:t>供給</a:t>
              </a:r>
              <a:r>
                <a:rPr lang="ja-JP" altLang="en-US" sz="1000" b="1" dirty="0" smtClean="0">
                  <a:solidFill>
                    <a:schemeClr val="tx1"/>
                  </a:solidFill>
                  <a:latin typeface="メイリオ" panose="020B0604030504040204" pitchFamily="50" charset="-128"/>
                  <a:ea typeface="メイリオ" panose="020B0604030504040204" pitchFamily="50" charset="-128"/>
                </a:rPr>
                <a:t>等</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74" name="角丸四角形 73"/>
            <p:cNvSpPr/>
            <p:nvPr/>
          </p:nvSpPr>
          <p:spPr>
            <a:xfrm>
              <a:off x="7195428" y="4704383"/>
              <a:ext cx="849195" cy="364596"/>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rPr>
                <a:t>環境</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rPr>
                <a:t>・ごみ</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ja-JP" altLang="en-US" sz="1000" b="1" dirty="0" smtClean="0">
                  <a:solidFill>
                    <a:schemeClr val="tx1"/>
                  </a:solidFill>
                  <a:latin typeface="メイリオ" panose="020B0604030504040204" pitchFamily="50" charset="-128"/>
                  <a:ea typeface="メイリオ" panose="020B0604030504040204" pitchFamily="50" charset="-128"/>
                </a:rPr>
                <a:t>食品ﾛｽ低減、ごみ発生低減等</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75" name="角丸四角形 74"/>
            <p:cNvSpPr/>
            <p:nvPr/>
          </p:nvSpPr>
          <p:spPr>
            <a:xfrm>
              <a:off x="8094289" y="4697936"/>
              <a:ext cx="885235" cy="376740"/>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rPr>
                <a:t>エンタメ</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rPr>
                <a:t>・アート</a:t>
              </a:r>
              <a:endParaRPr lang="en-US" altLang="ja-JP" sz="1200" b="1" dirty="0" smtClean="0">
                <a:solidFill>
                  <a:schemeClr val="tx1"/>
                </a:solidFill>
                <a:latin typeface="メイリオ" panose="020B0604030504040204" pitchFamily="50" charset="-128"/>
                <a:ea typeface="メイリオ" panose="020B0604030504040204" pitchFamily="50" charset="-128"/>
              </a:endParaRPr>
            </a:p>
            <a:p>
              <a:pPr algn="ctr">
                <a:lnSpc>
                  <a:spcPts val="1200"/>
                </a:lnSpc>
              </a:pPr>
              <a:r>
                <a:rPr lang="en-US" altLang="ja-JP" sz="1000" b="1" dirty="0" smtClean="0">
                  <a:solidFill>
                    <a:schemeClr val="tx1"/>
                  </a:solidFill>
                  <a:latin typeface="メイリオ" panose="020B0604030504040204" pitchFamily="50" charset="-128"/>
                  <a:ea typeface="メイリオ" panose="020B0604030504040204" pitchFamily="50" charset="-128"/>
                </a:rPr>
                <a:t>ICT</a:t>
              </a:r>
              <a:r>
                <a:rPr lang="ja-JP" altLang="en-US" sz="1000" b="1" dirty="0" smtClean="0">
                  <a:solidFill>
                    <a:schemeClr val="tx1"/>
                  </a:solidFill>
                  <a:latin typeface="メイリオ" panose="020B0604030504040204" pitchFamily="50" charset="-128"/>
                  <a:ea typeface="メイリオ" panose="020B0604030504040204" pitchFamily="50" charset="-128"/>
                </a:rPr>
                <a:t>活用による参加型ｴﾝﾀﾒ･ｱｰﾄ等</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61" name="角丸四角形 60"/>
            <p:cNvSpPr/>
            <p:nvPr/>
          </p:nvSpPr>
          <p:spPr>
            <a:xfrm>
              <a:off x="153897" y="4576607"/>
              <a:ext cx="8933621" cy="533819"/>
            </a:xfrm>
            <a:prstGeom prst="roundRect">
              <a:avLst>
                <a:gd name="adj" fmla="val 96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8" name="グループ化 7"/>
          <p:cNvGrpSpPr/>
          <p:nvPr/>
        </p:nvGrpSpPr>
        <p:grpSpPr>
          <a:xfrm>
            <a:off x="197401" y="6463427"/>
            <a:ext cx="7070897" cy="251485"/>
            <a:chOff x="158178" y="5425327"/>
            <a:chExt cx="7070897" cy="284463"/>
          </a:xfrm>
        </p:grpSpPr>
        <p:sp>
          <p:nvSpPr>
            <p:cNvPr id="76" name="正方形/長方形 75"/>
            <p:cNvSpPr/>
            <p:nvPr/>
          </p:nvSpPr>
          <p:spPr>
            <a:xfrm>
              <a:off x="158178" y="5425327"/>
              <a:ext cx="1266454" cy="279307"/>
            </a:xfrm>
            <a:prstGeom prst="rect">
              <a:avLst/>
            </a:prstGeom>
          </p:spPr>
          <p:txBody>
            <a:bodyPr wrap="square">
              <a:spAutoFit/>
            </a:bodyPr>
            <a:lstStyle/>
            <a:p>
              <a:pPr indent="-130969" eaLnBrk="0" fontAlgn="base" hangingPunct="0">
                <a:lnSpc>
                  <a:spcPct val="90000"/>
                </a:lnSpc>
                <a:spcBef>
                  <a:spcPct val="0"/>
                </a:spcBef>
                <a:spcAft>
                  <a:spcPct val="0"/>
                </a:spcAft>
              </a:pPr>
              <a:r>
                <a:rPr lang="ja-JP" altLang="en-US" sz="1350" b="1" u="sng" dirty="0">
                  <a:latin typeface="メイリオ" panose="020B0604030504040204" pitchFamily="50" charset="-128"/>
                  <a:ea typeface="メイリオ" panose="020B0604030504040204" pitchFamily="50" charset="-128"/>
                </a:rPr>
                <a:t>■検討体制</a:t>
              </a:r>
              <a:endParaRPr lang="en-US" altLang="ja-JP" sz="1350" u="sng" dirty="0">
                <a:latin typeface="メイリオ" panose="020B0604030504040204" pitchFamily="50" charset="-128"/>
                <a:ea typeface="メイリオ" panose="020B0604030504040204" pitchFamily="50" charset="-128"/>
              </a:endParaRPr>
            </a:p>
          </p:txBody>
        </p:sp>
        <p:sp>
          <p:nvSpPr>
            <p:cNvPr id="77" name="角丸四角形 76"/>
            <p:cNvSpPr/>
            <p:nvPr/>
          </p:nvSpPr>
          <p:spPr>
            <a:xfrm>
              <a:off x="2362725" y="5449860"/>
              <a:ext cx="1360211" cy="259930"/>
            </a:xfrm>
            <a:prstGeom prst="roundRect">
              <a:avLst>
                <a:gd name="adj" fmla="val 640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大阪府・大阪市</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78" name="角丸四角形 77"/>
            <p:cNvSpPr/>
            <p:nvPr/>
          </p:nvSpPr>
          <p:spPr>
            <a:xfrm>
              <a:off x="5868864" y="5435016"/>
              <a:ext cx="1360211" cy="259930"/>
            </a:xfrm>
            <a:prstGeom prst="roundRect">
              <a:avLst>
                <a:gd name="adj" fmla="val 6406"/>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経済界</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79" name="十字形 78"/>
            <p:cNvSpPr/>
            <p:nvPr/>
          </p:nvSpPr>
          <p:spPr>
            <a:xfrm>
              <a:off x="4499413" y="5431573"/>
              <a:ext cx="268580" cy="268700"/>
            </a:xfrm>
            <a:prstGeom prst="plus">
              <a:avLst>
                <a:gd name="adj" fmla="val 39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62" name="角丸四角形 61"/>
          <p:cNvSpPr/>
          <p:nvPr/>
        </p:nvSpPr>
        <p:spPr>
          <a:xfrm>
            <a:off x="87217" y="6430237"/>
            <a:ext cx="8933621" cy="3395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5" name="グループ化 4"/>
          <p:cNvGrpSpPr/>
          <p:nvPr/>
        </p:nvGrpSpPr>
        <p:grpSpPr>
          <a:xfrm>
            <a:off x="44648" y="2030383"/>
            <a:ext cx="8957967" cy="2838773"/>
            <a:chOff x="127921" y="2507632"/>
            <a:chExt cx="8957967" cy="1835607"/>
          </a:xfrm>
        </p:grpSpPr>
        <p:sp>
          <p:nvSpPr>
            <p:cNvPr id="35" name="円/楕円 30"/>
            <p:cNvSpPr/>
            <p:nvPr/>
          </p:nvSpPr>
          <p:spPr>
            <a:xfrm>
              <a:off x="407855" y="2980282"/>
              <a:ext cx="1506971" cy="377800"/>
            </a:xfrm>
            <a:prstGeom prst="ellipse">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105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うめきた地区での試み</a:t>
              </a:r>
              <a:endParaRPr lang="en-US" altLang="ja-JP"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6" name="円/楕円 31"/>
            <p:cNvSpPr/>
            <p:nvPr/>
          </p:nvSpPr>
          <p:spPr>
            <a:xfrm>
              <a:off x="3258902" y="2916392"/>
              <a:ext cx="2170302" cy="466915"/>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大阪・関西万博</a:t>
              </a:r>
              <a:endParaRPr lang="en-US" altLang="ja-JP"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8" name="円/楕円 32"/>
            <p:cNvSpPr/>
            <p:nvPr/>
          </p:nvSpPr>
          <p:spPr>
            <a:xfrm>
              <a:off x="6342865" y="2785765"/>
              <a:ext cx="2269829" cy="616416"/>
            </a:xfrm>
            <a:prstGeom prst="ellipse">
              <a:avLst/>
            </a:prstGeom>
            <a:solidFill>
              <a:srgbClr val="FFEA93"/>
            </a:solidFill>
            <a:ln>
              <a:noFill/>
            </a:ln>
            <a:effectLst/>
          </p:spPr>
          <p:txBody>
            <a:bodyPr wrap="none" lIns="41471" tIns="20735" rIns="41471" bIns="20735" anchor="ct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夢洲</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まちづくり</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38"/>
            <p:cNvSpPr/>
            <p:nvPr/>
          </p:nvSpPr>
          <p:spPr>
            <a:xfrm>
              <a:off x="127921" y="3329722"/>
              <a:ext cx="2866592" cy="345134"/>
            </a:xfrm>
            <a:prstGeom prst="roundRect">
              <a:avLst>
                <a:gd name="adj" fmla="val 640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最先端技術の導入に向けた試みを発信</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40" name="角丸四角形 39"/>
            <p:cNvSpPr/>
            <p:nvPr/>
          </p:nvSpPr>
          <p:spPr>
            <a:xfrm>
              <a:off x="3001917" y="3348616"/>
              <a:ext cx="2559257" cy="217346"/>
            </a:xfrm>
            <a:prstGeom prst="roundRect">
              <a:avLst>
                <a:gd name="adj" fmla="val 640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最先端技術を経験できる場を提供</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42" name="角丸四角形 41"/>
            <p:cNvSpPr/>
            <p:nvPr/>
          </p:nvSpPr>
          <p:spPr>
            <a:xfrm>
              <a:off x="6037794" y="3363313"/>
              <a:ext cx="2915984" cy="221826"/>
            </a:xfrm>
            <a:prstGeom prst="roundRect">
              <a:avLst>
                <a:gd name="adj" fmla="val 640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gn="ctr"/>
              <a:r>
                <a:rPr lang="ja-JP" altLang="en-US" sz="1200" b="1" dirty="0">
                  <a:solidFill>
                    <a:schemeClr val="tx1"/>
                  </a:solidFill>
                  <a:latin typeface="メイリオ" panose="020B0604030504040204" pitchFamily="50" charset="-128"/>
                  <a:ea typeface="メイリオ" panose="020B0604030504040204" pitchFamily="50" charset="-128"/>
                </a:rPr>
                <a:t>世界に誇る魅力ある</a:t>
              </a:r>
              <a:r>
                <a:rPr lang="ja-JP" altLang="en-US" sz="1200" b="1" dirty="0" smtClean="0">
                  <a:solidFill>
                    <a:schemeClr val="tx1"/>
                  </a:solidFill>
                  <a:latin typeface="メイリオ" panose="020B0604030504040204" pitchFamily="50" charset="-128"/>
                  <a:ea typeface="メイリオ" panose="020B0604030504040204" pitchFamily="50" charset="-128"/>
                </a:rPr>
                <a:t>国際観光拠点</a:t>
              </a:r>
              <a:r>
                <a:rPr lang="ja-JP" altLang="en-US" sz="1200" b="1" dirty="0">
                  <a:solidFill>
                    <a:schemeClr val="tx1"/>
                  </a:solidFill>
                  <a:latin typeface="メイリオ" panose="020B0604030504040204" pitchFamily="50" charset="-128"/>
                  <a:ea typeface="メイリオ" panose="020B0604030504040204" pitchFamily="50" charset="-128"/>
                </a:rPr>
                <a:t>を形成</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3348" y="3523508"/>
              <a:ext cx="2071623" cy="811379"/>
            </a:xfrm>
            <a:prstGeom prst="rect">
              <a:avLst/>
            </a:prstGeom>
            <a:effectLst>
              <a:softEdge rad="38100"/>
            </a:effectLst>
          </p:spPr>
        </p:pic>
        <p:sp>
          <p:nvSpPr>
            <p:cNvPr id="45" name="正方形/長方形 44"/>
            <p:cNvSpPr/>
            <p:nvPr/>
          </p:nvSpPr>
          <p:spPr>
            <a:xfrm>
              <a:off x="223228" y="2533732"/>
              <a:ext cx="8465154" cy="180605"/>
            </a:xfrm>
            <a:prstGeom prst="rect">
              <a:avLst/>
            </a:prstGeom>
          </p:spPr>
          <p:txBody>
            <a:bodyPr wrap="square">
              <a:spAutoFit/>
            </a:bodyPr>
            <a:lstStyle/>
            <a:p>
              <a:pPr indent="-130969" eaLnBrk="0" fontAlgn="base" hangingPunct="0">
                <a:lnSpc>
                  <a:spcPct val="90000"/>
                </a:lnSpc>
                <a:spcBef>
                  <a:spcPct val="0"/>
                </a:spcBef>
                <a:spcAft>
                  <a:spcPct val="0"/>
                </a:spcAft>
              </a:pPr>
              <a:r>
                <a:rPr lang="ja-JP" altLang="en-US" sz="1350" b="1" u="sng" dirty="0">
                  <a:latin typeface="メイリオ" panose="020B0604030504040204" pitchFamily="50" charset="-128"/>
                  <a:ea typeface="メイリオ" panose="020B0604030504040204" pitchFamily="50" charset="-128"/>
                </a:rPr>
                <a:t>■スーパーシティのフィールドと実現ステップ</a:t>
              </a:r>
              <a:endParaRPr lang="en-US" altLang="ja-JP" sz="1350" b="1" u="sng" dirty="0">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248837" y="3557712"/>
              <a:ext cx="1269235" cy="194039"/>
            </a:xfrm>
            <a:prstGeom prst="rect">
              <a:avLst/>
            </a:prstGeom>
            <a:solidFill>
              <a:srgbClr val="00B050"/>
            </a:solidFill>
          </p:spPr>
          <p:txBody>
            <a:bodyPr vert="horz" wrap="square" rtlCol="0" anchor="ctr" anchorCtr="1">
              <a:spAutoFit/>
            </a:bodyPr>
            <a:lstStyle/>
            <a:p>
              <a:pPr algn="just"/>
              <a:r>
                <a:rPr lang="ja-JP" altLang="en-US" sz="1350" b="1" dirty="0">
                  <a:solidFill>
                    <a:schemeClr val="bg1"/>
                  </a:solidFill>
                  <a:latin typeface="メイリオ" panose="020B0604030504040204" pitchFamily="50" charset="-128"/>
                  <a:ea typeface="メイリオ" panose="020B0604030504040204" pitchFamily="50" charset="-128"/>
                </a:rPr>
                <a:t>うめきた</a:t>
              </a:r>
              <a:r>
                <a:rPr lang="en-US" altLang="ja-JP" sz="1350" b="1" dirty="0">
                  <a:solidFill>
                    <a:schemeClr val="bg1"/>
                  </a:solidFill>
                  <a:latin typeface="メイリオ" panose="020B0604030504040204" pitchFamily="50" charset="-128"/>
                  <a:ea typeface="メイリオ" panose="020B0604030504040204" pitchFamily="50" charset="-128"/>
                </a:rPr>
                <a:t>2</a:t>
              </a:r>
              <a:r>
                <a:rPr lang="ja-JP" altLang="en-US" sz="1350" b="1" dirty="0">
                  <a:solidFill>
                    <a:schemeClr val="bg1"/>
                  </a:solidFill>
                  <a:latin typeface="メイリオ" panose="020B0604030504040204" pitchFamily="50" charset="-128"/>
                  <a:ea typeface="メイリオ" panose="020B0604030504040204" pitchFamily="50" charset="-128"/>
                </a:rPr>
                <a:t>期</a:t>
              </a:r>
            </a:p>
          </p:txBody>
        </p:sp>
        <p:sp>
          <p:nvSpPr>
            <p:cNvPr id="49" name="テキスト ボックス 48"/>
            <p:cNvSpPr txBox="1"/>
            <p:nvPr/>
          </p:nvSpPr>
          <p:spPr>
            <a:xfrm>
              <a:off x="4554753" y="3566802"/>
              <a:ext cx="653826" cy="194039"/>
            </a:xfrm>
            <a:prstGeom prst="rect">
              <a:avLst/>
            </a:prstGeom>
            <a:solidFill>
              <a:srgbClr val="31489F"/>
            </a:solidFill>
          </p:spPr>
          <p:txBody>
            <a:bodyPr vert="horz" wrap="square" rtlCol="0" anchor="ctr" anchorCtr="1">
              <a:spAutoFit/>
            </a:bodyPr>
            <a:lstStyle/>
            <a:p>
              <a:pPr algn="just"/>
              <a:r>
                <a:rPr lang="ja-JP" altLang="en-US" sz="1350" b="1" dirty="0">
                  <a:solidFill>
                    <a:schemeClr val="bg1"/>
                  </a:solidFill>
                  <a:latin typeface="メイリオ" panose="020B0604030504040204" pitchFamily="50" charset="-128"/>
                  <a:ea typeface="メイリオ" panose="020B0604030504040204" pitchFamily="50" charset="-128"/>
                </a:rPr>
                <a:t>夢洲</a:t>
              </a:r>
            </a:p>
          </p:txBody>
        </p:sp>
        <p:sp>
          <p:nvSpPr>
            <p:cNvPr id="51" name="正方形/長方形 50"/>
            <p:cNvSpPr/>
            <p:nvPr/>
          </p:nvSpPr>
          <p:spPr>
            <a:xfrm>
              <a:off x="1940189" y="2771085"/>
              <a:ext cx="389098" cy="137038"/>
            </a:xfrm>
            <a:prstGeom prst="rect">
              <a:avLst/>
            </a:prstGeom>
            <a:ln w="6350">
              <a:solidFill>
                <a:schemeClr val="tx1"/>
              </a:solidFill>
            </a:ln>
          </p:spPr>
          <p:txBody>
            <a:bodyPr wrap="square" lIns="27000" tIns="27000" rIns="27000" bIns="0">
              <a:spAutoFit/>
            </a:bodyPr>
            <a:lstStyle/>
            <a:p>
              <a:pPr algn="ctr"/>
              <a:r>
                <a:rPr lang="ja-JP" altLang="en-US" sz="1200" b="1" dirty="0">
                  <a:latin typeface="メイリオ" panose="020B0604030504040204" pitchFamily="50" charset="-128"/>
                  <a:ea typeface="メイリオ" panose="020B0604030504040204" pitchFamily="50" charset="-128"/>
                </a:rPr>
                <a:t>発信</a:t>
              </a:r>
              <a:endParaRPr lang="en-US" altLang="ja-JP" sz="1200" b="1" dirty="0">
                <a:latin typeface="メイリオ" panose="020B0604030504040204" pitchFamily="50" charset="-128"/>
                <a:ea typeface="メイリオ" panose="020B0604030504040204" pitchFamily="50" charset="-128"/>
              </a:endParaRPr>
            </a:p>
          </p:txBody>
        </p:sp>
        <p:sp>
          <p:nvSpPr>
            <p:cNvPr id="52" name="正方形/長方形 51"/>
            <p:cNvSpPr/>
            <p:nvPr/>
          </p:nvSpPr>
          <p:spPr>
            <a:xfrm>
              <a:off x="5115386" y="2790472"/>
              <a:ext cx="529347" cy="137758"/>
            </a:xfrm>
            <a:prstGeom prst="rect">
              <a:avLst/>
            </a:prstGeom>
            <a:ln w="6350">
              <a:solidFill>
                <a:schemeClr val="tx1"/>
              </a:solidFill>
            </a:ln>
          </p:spPr>
          <p:txBody>
            <a:bodyPr wrap="square" lIns="27000" tIns="27000" rIns="27000" bIns="0">
              <a:spAutoFit/>
            </a:bodyPr>
            <a:lstStyle/>
            <a:p>
              <a:pPr algn="ctr"/>
              <a:r>
                <a:rPr lang="ja-JP" altLang="en-US" sz="1200" b="1" dirty="0">
                  <a:latin typeface="メイリオ" panose="020B0604030504040204" pitchFamily="50" charset="-128"/>
                  <a:ea typeface="メイリオ" panose="020B0604030504040204" pitchFamily="50" charset="-128"/>
                </a:rPr>
                <a:t>実験</a:t>
              </a:r>
              <a:endParaRPr lang="en-US" altLang="ja-JP" sz="1200" b="1" dirty="0">
                <a:latin typeface="メイリオ" panose="020B0604030504040204" pitchFamily="50" charset="-128"/>
                <a:ea typeface="メイリオ" panose="020B0604030504040204" pitchFamily="50" charset="-128"/>
              </a:endParaRPr>
            </a:p>
          </p:txBody>
        </p:sp>
        <p:sp>
          <p:nvSpPr>
            <p:cNvPr id="53" name="正方形/長方形 52"/>
            <p:cNvSpPr/>
            <p:nvPr/>
          </p:nvSpPr>
          <p:spPr>
            <a:xfrm>
              <a:off x="8355740" y="2754762"/>
              <a:ext cx="580485" cy="152762"/>
            </a:xfrm>
            <a:prstGeom prst="rect">
              <a:avLst/>
            </a:prstGeom>
            <a:ln w="6350">
              <a:solidFill>
                <a:schemeClr val="tx1"/>
              </a:solidFill>
            </a:ln>
          </p:spPr>
          <p:txBody>
            <a:bodyPr wrap="square" lIns="27000" tIns="27000" rIns="27000" bIns="0">
              <a:spAutoFit/>
            </a:bodyPr>
            <a:lstStyle/>
            <a:p>
              <a:pPr algn="ctr"/>
              <a:r>
                <a:rPr lang="ja-JP" altLang="en-US" sz="1350" b="1" dirty="0">
                  <a:latin typeface="メイリオ" panose="020B0604030504040204" pitchFamily="50" charset="-128"/>
                  <a:ea typeface="メイリオ" panose="020B0604030504040204" pitchFamily="50" charset="-128"/>
                </a:rPr>
                <a:t>実現</a:t>
              </a:r>
              <a:endParaRPr lang="en-US" altLang="ja-JP" sz="1350" b="1" dirty="0">
                <a:latin typeface="メイリオ" panose="020B0604030504040204" pitchFamily="50" charset="-128"/>
                <a:ea typeface="メイリオ" panose="020B0604030504040204" pitchFamily="50" charset="-128"/>
              </a:endParaRPr>
            </a:p>
          </p:txBody>
        </p:sp>
        <p:sp>
          <p:nvSpPr>
            <p:cNvPr id="82" name="二等辺三角形 81"/>
            <p:cNvSpPr/>
            <p:nvPr/>
          </p:nvSpPr>
          <p:spPr>
            <a:xfrm rot="5400000">
              <a:off x="2352361" y="2980468"/>
              <a:ext cx="541188" cy="21433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b="1"/>
            </a:p>
          </p:txBody>
        </p:sp>
        <p:sp>
          <p:nvSpPr>
            <p:cNvPr id="83" name="二等辺三角形 82"/>
            <p:cNvSpPr/>
            <p:nvPr/>
          </p:nvSpPr>
          <p:spPr>
            <a:xfrm rot="5400000">
              <a:off x="5677100" y="3031827"/>
              <a:ext cx="585993" cy="13539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b="1"/>
            </a:p>
          </p:txBody>
        </p:sp>
        <p:sp>
          <p:nvSpPr>
            <p:cNvPr id="84" name="正方形/長方形 83"/>
            <p:cNvSpPr/>
            <p:nvPr/>
          </p:nvSpPr>
          <p:spPr>
            <a:xfrm>
              <a:off x="2716812" y="2749710"/>
              <a:ext cx="614271" cy="149261"/>
            </a:xfrm>
            <a:prstGeom prst="rect">
              <a:avLst/>
            </a:prstGeom>
          </p:spPr>
          <p:txBody>
            <a:bodyPr wrap="none">
              <a:spAutoFit/>
            </a:bodyPr>
            <a:lstStyle/>
            <a:p>
              <a:pPr algn="ctr"/>
              <a:r>
                <a:rPr lang="en-US" altLang="ja-JP" sz="900" b="1" dirty="0">
                  <a:latin typeface="メイリオ" panose="020B0604030504040204" pitchFamily="50" charset="-128"/>
                  <a:ea typeface="メイリオ" panose="020B0604030504040204" pitchFamily="50" charset="-128"/>
                </a:rPr>
                <a:t>2025</a:t>
              </a:r>
              <a:r>
                <a:rPr lang="ja-JP" altLang="en-US" sz="900" b="1" dirty="0">
                  <a:latin typeface="メイリオ" panose="020B0604030504040204" pitchFamily="50" charset="-128"/>
                  <a:ea typeface="メイリオ" panose="020B0604030504040204" pitchFamily="50" charset="-128"/>
                </a:rPr>
                <a:t>年</a:t>
              </a:r>
              <a:endParaRPr lang="en-US" altLang="ja-JP" sz="900" b="1" dirty="0">
                <a:latin typeface="メイリオ" panose="020B0604030504040204" pitchFamily="50" charset="-128"/>
                <a:ea typeface="メイリオ" panose="020B0604030504040204" pitchFamily="50" charset="-128"/>
              </a:endParaRPr>
            </a:p>
          </p:txBody>
        </p:sp>
        <p:sp>
          <p:nvSpPr>
            <p:cNvPr id="85" name="正方形/長方形 84"/>
            <p:cNvSpPr/>
            <p:nvPr/>
          </p:nvSpPr>
          <p:spPr>
            <a:xfrm>
              <a:off x="5869671" y="2718546"/>
              <a:ext cx="530915" cy="149261"/>
            </a:xfrm>
            <a:prstGeom prst="rect">
              <a:avLst/>
            </a:prstGeom>
          </p:spPr>
          <p:txBody>
            <a:bodyPr wrap="none">
              <a:spAutoFit/>
            </a:bodyPr>
            <a:lstStyle/>
            <a:p>
              <a:pPr algn="ctr"/>
              <a:r>
                <a:rPr lang="ja-JP" altLang="en-US" sz="900" b="1" dirty="0">
                  <a:latin typeface="メイリオ" panose="020B0604030504040204" pitchFamily="50" charset="-128"/>
                  <a:ea typeface="メイリオ" panose="020B0604030504040204" pitchFamily="50" charset="-128"/>
                </a:rPr>
                <a:t>万博後</a:t>
              </a:r>
              <a:endParaRPr lang="en-US" altLang="ja-JP" sz="900" b="1" dirty="0">
                <a:latin typeface="メイリオ" panose="020B0604030504040204" pitchFamily="50" charset="-128"/>
                <a:ea typeface="メイリオ" panose="020B0604030504040204" pitchFamily="50" charset="-128"/>
              </a:endParaRPr>
            </a:p>
          </p:txBody>
        </p:sp>
        <p:sp>
          <p:nvSpPr>
            <p:cNvPr id="86" name="正方形/長方形 85"/>
            <p:cNvSpPr/>
            <p:nvPr/>
          </p:nvSpPr>
          <p:spPr>
            <a:xfrm>
              <a:off x="3644784" y="2680390"/>
              <a:ext cx="1542425" cy="253743"/>
            </a:xfrm>
            <a:prstGeom prst="rect">
              <a:avLst/>
            </a:prstGeom>
          </p:spPr>
          <p:txBody>
            <a:bodyPr wrap="square">
              <a:spAutoFit/>
            </a:bodyPr>
            <a:lstStyle/>
            <a:p>
              <a:pPr>
                <a:tabLst>
                  <a:tab pos="600745" algn="l"/>
                </a:tabLst>
                <a:defRPr/>
              </a:pPr>
              <a:r>
                <a:rPr lang="ja-JP" altLang="en-US" sz="105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未来社会の実験場</a:t>
              </a:r>
              <a:endParaRPr lang="en-US" altLang="ja-JP" sz="105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tabLst>
                  <a:tab pos="600745" algn="l"/>
                </a:tabLst>
                <a:defRPr/>
              </a:pPr>
              <a:r>
                <a:rPr lang="ja-JP" altLang="en-US" sz="9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9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People’s Living Lab</a:t>
              </a:r>
              <a:r>
                <a:rPr lang="ja-JP" altLang="en-US" sz="9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9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7" name="正方形/長方形 86"/>
            <p:cNvSpPr/>
            <p:nvPr/>
          </p:nvSpPr>
          <p:spPr>
            <a:xfrm>
              <a:off x="6510988" y="2538181"/>
              <a:ext cx="2044499" cy="303497"/>
            </a:xfrm>
            <a:prstGeom prst="rect">
              <a:avLst/>
            </a:prstGeom>
          </p:spPr>
          <p:txBody>
            <a:bodyPr wrap="square">
              <a:spAutoFit/>
            </a:bodyPr>
            <a:lstStyle/>
            <a:p>
              <a:pPr algn="ctr"/>
              <a:r>
                <a:rPr lang="en-US" altLang="ja-JP" sz="1400" b="1"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SMART RESORT</a:t>
              </a:r>
              <a:r>
                <a:rPr lang="ja-JP" altLang="en-US" sz="1400" b="1"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 </a:t>
              </a:r>
              <a:r>
                <a:rPr lang="en-US" altLang="ja-JP" sz="1400" b="1"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CITY</a:t>
              </a:r>
            </a:p>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夢と創造</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出会える未来都市</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162624" y="2507632"/>
              <a:ext cx="8923264" cy="1835607"/>
            </a:xfrm>
            <a:prstGeom prst="roundRect">
              <a:avLst>
                <a:gd name="adj" fmla="val 100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p>
          </p:txBody>
        </p:sp>
        <p:sp>
          <p:nvSpPr>
            <p:cNvPr id="63" name="正方形/長方形 62"/>
            <p:cNvSpPr/>
            <p:nvPr/>
          </p:nvSpPr>
          <p:spPr>
            <a:xfrm>
              <a:off x="192691" y="2711959"/>
              <a:ext cx="1610008" cy="223891"/>
            </a:xfrm>
            <a:prstGeom prst="rect">
              <a:avLst/>
            </a:prstGeom>
          </p:spPr>
          <p:txBody>
            <a:bodyPr wrap="square">
              <a:spAutoFit/>
            </a:bodyPr>
            <a:lstStyle/>
            <a:p>
              <a:pPr>
                <a:tabLst>
                  <a:tab pos="600745" algn="l"/>
                </a:tabLst>
                <a:defRPr/>
              </a:pPr>
              <a:r>
                <a:rPr lang="ja-JP" altLang="en-US" sz="825" b="1" dirty="0">
                  <a:latin typeface="メイリオ" panose="020B0604030504040204" pitchFamily="50" charset="-128"/>
                  <a:ea typeface="メイリオ" panose="020B0604030504040204" pitchFamily="50" charset="-128"/>
                </a:rPr>
                <a:t>希望の杜 </a:t>
              </a:r>
              <a:r>
                <a:rPr lang="en-US" altLang="ja-JP" sz="825" b="1" dirty="0">
                  <a:latin typeface="メイリオ" panose="020B0604030504040204" pitchFamily="50" charset="-128"/>
                  <a:ea typeface="メイリオ" panose="020B0604030504040204" pitchFamily="50" charset="-128"/>
                </a:rPr>
                <a:t>Osaka</a:t>
              </a:r>
              <a:r>
                <a:rPr lang="ja-JP" altLang="en-US" sz="825" b="1" dirty="0">
                  <a:latin typeface="メイリオ" panose="020B0604030504040204" pitchFamily="50" charset="-128"/>
                  <a:ea typeface="メイリオ" panose="020B0604030504040204" pitchFamily="50" charset="-128"/>
                </a:rPr>
                <a:t> </a:t>
              </a:r>
              <a:endParaRPr lang="en-US" altLang="ja-JP" sz="825" b="1" dirty="0">
                <a:latin typeface="メイリオ" panose="020B0604030504040204" pitchFamily="50" charset="-128"/>
                <a:ea typeface="メイリオ" panose="020B0604030504040204" pitchFamily="50" charset="-128"/>
              </a:endParaRPr>
            </a:p>
            <a:p>
              <a:pPr>
                <a:tabLst>
                  <a:tab pos="600745" algn="l"/>
                </a:tabLst>
                <a:defRPr/>
              </a:pPr>
              <a:r>
                <a:rPr lang="en-US" altLang="ja-JP" sz="825" b="1" dirty="0">
                  <a:latin typeface="メイリオ" panose="020B0604030504040204" pitchFamily="50" charset="-128"/>
                  <a:ea typeface="メイリオ" panose="020B0604030504040204" pitchFamily="50" charset="-128"/>
                </a:rPr>
                <a:t>MIDORI</a:t>
              </a:r>
              <a:r>
                <a:rPr lang="ja-JP" altLang="en-US" sz="825" b="1" dirty="0">
                  <a:latin typeface="メイリオ" panose="020B0604030504040204" pitchFamily="50" charset="-128"/>
                  <a:ea typeface="メイリオ" panose="020B0604030504040204" pitchFamily="50" charset="-128"/>
                </a:rPr>
                <a:t> </a:t>
              </a:r>
              <a:r>
                <a:rPr lang="en-US" altLang="ja-JP" sz="825" b="1" dirty="0">
                  <a:latin typeface="メイリオ" panose="020B0604030504040204" pitchFamily="50" charset="-128"/>
                  <a:ea typeface="メイリオ" panose="020B0604030504040204" pitchFamily="50" charset="-128"/>
                </a:rPr>
                <a:t>LIFE</a:t>
              </a:r>
              <a:r>
                <a:rPr lang="ja-JP" altLang="en-US" sz="825" b="1" dirty="0">
                  <a:latin typeface="メイリオ" panose="020B0604030504040204" pitchFamily="50" charset="-128"/>
                  <a:ea typeface="メイリオ" panose="020B0604030504040204" pitchFamily="50" charset="-128"/>
                </a:rPr>
                <a:t> </a:t>
              </a:r>
              <a:r>
                <a:rPr lang="en-US" altLang="ja-JP" sz="825" b="1" dirty="0">
                  <a:latin typeface="メイリオ" panose="020B0604030504040204" pitchFamily="50" charset="-128"/>
                  <a:ea typeface="メイリオ" panose="020B0604030504040204" pitchFamily="50" charset="-128"/>
                </a:rPr>
                <a:t>2070</a:t>
              </a:r>
              <a:r>
                <a:rPr lang="ja-JP" altLang="en-US" sz="825" b="1" dirty="0">
                  <a:latin typeface="メイリオ" panose="020B0604030504040204" pitchFamily="50" charset="-128"/>
                  <a:ea typeface="メイリオ" panose="020B0604030504040204" pitchFamily="50" charset="-128"/>
                </a:rPr>
                <a:t> の創造</a:t>
              </a:r>
              <a:endParaRPr lang="en-US" altLang="ja-JP" sz="825" b="1" dirty="0">
                <a:latin typeface="メイリオ" panose="020B0604030504040204" pitchFamily="50" charset="-128"/>
                <a:ea typeface="メイリオ"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fld id="{905F4B7C-9A42-4727-B38E-711510C3B07A}" type="slidenum">
              <a:rPr kumimoji="1" lang="ja-JP" altLang="en-US" smtClean="0"/>
              <a:t>47</a:t>
            </a:fld>
            <a:endParaRPr kumimoji="1" lang="ja-JP" altLang="en-US"/>
          </a:p>
        </p:txBody>
      </p:sp>
      <p:sp>
        <p:nvSpPr>
          <p:cNvPr id="65" name="テキスト ボックス 64"/>
          <p:cNvSpPr txBox="1"/>
          <p:nvPr/>
        </p:nvSpPr>
        <p:spPr>
          <a:xfrm>
            <a:off x="0" y="29283"/>
            <a:ext cx="6174076"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７）スーパーシティ構想</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244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5</a:t>
            </a:fld>
            <a:endParaRPr kumimoji="1" lang="ja-JP" altLang="en-US" dirty="0"/>
          </a:p>
        </p:txBody>
      </p:sp>
      <p:sp>
        <p:nvSpPr>
          <p:cNvPr id="5" name="テキスト ボックス 4"/>
          <p:cNvSpPr txBox="1"/>
          <p:nvPr/>
        </p:nvSpPr>
        <p:spPr>
          <a:xfrm>
            <a:off x="799604" y="2552008"/>
            <a:ext cx="7726795" cy="646331"/>
          </a:xfrm>
          <a:prstGeom prst="rect">
            <a:avLst/>
          </a:prstGeom>
          <a:noFill/>
        </p:spPr>
        <p:txBody>
          <a:bodyPr wrap="none" rtlCol="0">
            <a:spAutoFit/>
          </a:bodyPr>
          <a:lstStyle/>
          <a:p>
            <a:r>
              <a:rPr kumimoji="1" lang="ja-JP" altLang="en-US" sz="3600" dirty="0">
                <a:latin typeface="Meiryo UI" panose="020B0604030504040204" pitchFamily="50" charset="-128"/>
                <a:ea typeface="Meiryo UI" panose="020B0604030504040204" pitchFamily="50" charset="-128"/>
              </a:rPr>
              <a:t>第１章　　</a:t>
            </a:r>
            <a:r>
              <a:rPr kumimoji="1" lang="ja-JP" altLang="en-US" sz="3600" dirty="0" smtClean="0">
                <a:latin typeface="Meiryo UI" panose="020B0604030504040204" pitchFamily="50" charset="-128"/>
                <a:ea typeface="Meiryo UI" panose="020B0604030504040204" pitchFamily="50" charset="-128"/>
              </a:rPr>
              <a:t>大阪スマートシティ戦略の概要</a:t>
            </a:r>
            <a:endParaRPr kumimoji="1" lang="ja-JP" alt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24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山形 1"/>
          <p:cNvSpPr/>
          <p:nvPr/>
        </p:nvSpPr>
        <p:spPr>
          <a:xfrm>
            <a:off x="603839" y="4798592"/>
            <a:ext cx="6480000" cy="1800000"/>
          </a:xfrm>
          <a:prstGeom prst="chevron">
            <a:avLst>
              <a:gd name="adj" fmla="val 230"/>
            </a:avLst>
          </a:prstGeom>
        </p:spPr>
        <p:style>
          <a:lnRef idx="2">
            <a:schemeClr val="accent1">
              <a:shade val="50000"/>
            </a:schemeClr>
          </a:lnRef>
          <a:fillRef idx="1">
            <a:schemeClr val="accent1"/>
          </a:fillRef>
          <a:effectRef idx="0">
            <a:schemeClr val="accent1"/>
          </a:effectRef>
          <a:fontRef idx="minor">
            <a:schemeClr val="lt1"/>
          </a:fontRef>
        </p:style>
        <p:txBody>
          <a:bodyPr lIns="66462" tIns="166154" rIns="66462" bIns="166154" rtlCol="0" anchor="t" anchorCtr="0"/>
          <a:lstStyle/>
          <a:p>
            <a:pPr algn="ctr"/>
            <a:r>
              <a:rPr lang="ja-JP" altLang="en-US" sz="1600" b="1" dirty="0">
                <a:latin typeface="Meiryo UI" panose="020B0604030504040204" pitchFamily="50" charset="-128"/>
                <a:ea typeface="Meiryo UI" panose="020B0604030504040204" pitchFamily="50" charset="-128"/>
              </a:rPr>
              <a:t>大阪府域全体の取組み</a:t>
            </a:r>
            <a:endParaRPr lang="ja-JP" altLang="en-US" sz="1600" dirty="0">
              <a:latin typeface="Meiryo UI" panose="020B0604030504040204" pitchFamily="50" charset="-128"/>
              <a:ea typeface="Meiryo UI" panose="020B0604030504040204" pitchFamily="50" charset="-128"/>
            </a:endParaRPr>
          </a:p>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35" name="山形 34"/>
          <p:cNvSpPr/>
          <p:nvPr/>
        </p:nvSpPr>
        <p:spPr>
          <a:xfrm>
            <a:off x="603839" y="2689877"/>
            <a:ext cx="6480000" cy="1800000"/>
          </a:xfrm>
          <a:prstGeom prst="chevron">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66462" tIns="166154" rIns="66462" bIns="166154" rtlCol="0" anchor="t" anchorCtr="0"/>
          <a:lstStyle/>
          <a:p>
            <a:pPr algn="ctr"/>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年大阪</a:t>
            </a:r>
            <a:r>
              <a:rPr lang="ja-JP" altLang="en-US" sz="1600" b="1" dirty="0">
                <a:latin typeface="Meiryo UI" panose="020B0604030504040204" pitchFamily="50" charset="-128"/>
                <a:ea typeface="Meiryo UI" panose="020B0604030504040204" pitchFamily="50" charset="-128"/>
              </a:rPr>
              <a:t>・関西万博に向けた取組み</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7780194" y="2689877"/>
            <a:ext cx="704510" cy="3798096"/>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662" b="1" dirty="0">
                <a:solidFill>
                  <a:schemeClr val="bg1"/>
                </a:solidFill>
                <a:latin typeface="Meiryo UI" panose="020B0604030504040204" pitchFamily="50" charset="-128"/>
                <a:ea typeface="Meiryo UI" panose="020B0604030504040204" pitchFamily="50" charset="-128"/>
              </a:rPr>
              <a:t>大阪モデルのスマートシティの実現</a:t>
            </a:r>
            <a:endParaRPr lang="en-US" altLang="ja-JP" sz="1662"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72016" y="3367808"/>
            <a:ext cx="6143645" cy="832817"/>
          </a:xfrm>
          <a:prstGeom prst="roundRect">
            <a:avLst>
              <a:gd name="adj" fmla="val 8152"/>
            </a:avLst>
          </a:prstGeom>
          <a:solidFill>
            <a:srgbClr val="FFFF99"/>
          </a:solidFill>
        </p:spPr>
        <p:style>
          <a:lnRef idx="2">
            <a:schemeClr val="dk1"/>
          </a:lnRef>
          <a:fillRef idx="1">
            <a:schemeClr val="lt1"/>
          </a:fillRef>
          <a:effectRef idx="0">
            <a:schemeClr val="dk1"/>
          </a:effectRef>
          <a:fontRef idx="minor">
            <a:schemeClr val="dk1"/>
          </a:fontRef>
        </p:style>
        <p:txBody>
          <a:bodyPr wrap="square" lIns="180000" tIns="180000" rIns="180000" bIns="180000" rtlCol="0" anchor="t" anchorCtr="0">
            <a:spAutoFit/>
          </a:bodyPr>
          <a:lstStyle/>
          <a:p>
            <a:r>
              <a:rPr lang="ja-JP" altLang="en-US" sz="1400" dirty="0">
                <a:latin typeface="Meiryo UI" panose="020B0604030504040204" pitchFamily="50" charset="-128"/>
                <a:ea typeface="Meiryo UI" panose="020B0604030504040204" pitchFamily="50" charset="-128"/>
              </a:rPr>
              <a:t>２０２５年大阪・関西万博に向け、大胆な規制緩和</a:t>
            </a:r>
            <a:r>
              <a:rPr lang="ja-JP" altLang="en-US" sz="1400" dirty="0" smtClean="0">
                <a:latin typeface="Meiryo UI" panose="020B0604030504040204" pitchFamily="50" charset="-128"/>
                <a:ea typeface="Meiryo UI" panose="020B0604030504040204" pitchFamily="50" charset="-128"/>
              </a:rPr>
              <a:t>等を</a:t>
            </a:r>
            <a:r>
              <a:rPr lang="ja-JP" altLang="en-US" sz="1400" dirty="0">
                <a:latin typeface="Meiryo UI" panose="020B0604030504040204" pitchFamily="50" charset="-128"/>
                <a:ea typeface="Meiryo UI" panose="020B0604030504040204" pitchFamily="50" charset="-128"/>
              </a:rPr>
              <a:t>活用することにより、「未来社会の実験場」にふさわしい</a:t>
            </a:r>
            <a:r>
              <a:rPr lang="ja-JP" altLang="en-US" sz="1400" dirty="0" smtClean="0">
                <a:latin typeface="Meiryo UI" panose="020B0604030504040204" pitchFamily="50" charset="-128"/>
                <a:ea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rPr>
              <a:t>に類のない最先端技術を実証・実装。</a:t>
            </a:r>
            <a:endParaRPr lang="en-US" altLang="ja-JP" sz="1400" dirty="0">
              <a:latin typeface="Meiryo UI" panose="020B0604030504040204" pitchFamily="50" charset="-128"/>
              <a:ea typeface="Meiryo UI" panose="020B0604030504040204" pitchFamily="50" charset="-128"/>
            </a:endParaRPr>
          </a:p>
        </p:txBody>
      </p:sp>
      <p:sp>
        <p:nvSpPr>
          <p:cNvPr id="39" name="角丸四角形 38"/>
          <p:cNvSpPr/>
          <p:nvPr/>
        </p:nvSpPr>
        <p:spPr>
          <a:xfrm>
            <a:off x="772016" y="5363988"/>
            <a:ext cx="6143645" cy="1058678"/>
          </a:xfrm>
          <a:prstGeom prst="roundRect">
            <a:avLst>
              <a:gd name="adj" fmla="val 8152"/>
            </a:avLst>
          </a:prstGeom>
          <a:solidFill>
            <a:srgbClr val="FFFF99"/>
          </a:solidFill>
        </p:spPr>
        <p:style>
          <a:lnRef idx="2">
            <a:schemeClr val="dk1"/>
          </a:lnRef>
          <a:fillRef idx="1">
            <a:schemeClr val="lt1"/>
          </a:fillRef>
          <a:effectRef idx="0">
            <a:schemeClr val="dk1"/>
          </a:effectRef>
          <a:fontRef idx="minor">
            <a:schemeClr val="dk1"/>
          </a:fontRef>
        </p:style>
        <p:txBody>
          <a:bodyPr wrap="square" lIns="180000" tIns="180000" rIns="180000" bIns="180000" rtlCol="0" anchor="t" anchorCtr="0">
            <a:spAutoFit/>
          </a:bodyPr>
          <a:lstStyle/>
          <a:p>
            <a:r>
              <a:rPr lang="ja-JP" altLang="en-US" sz="1400" dirty="0">
                <a:latin typeface="Meiryo UI" panose="020B0604030504040204" pitchFamily="50" charset="-128"/>
                <a:ea typeface="Meiryo UI" panose="020B0604030504040204" pitchFamily="50" charset="-128"/>
              </a:rPr>
              <a:t>住民生活の質（Ｑｏ</a:t>
            </a:r>
            <a:r>
              <a:rPr lang="en-US" altLang="ja-JP" sz="1400" dirty="0">
                <a:latin typeface="Meiryo UI" panose="020B0604030504040204" pitchFamily="50" charset="-128"/>
                <a:ea typeface="Meiryo UI" panose="020B0604030504040204" pitchFamily="50" charset="-128"/>
              </a:rPr>
              <a:t>L</a:t>
            </a:r>
            <a:r>
              <a:rPr lang="ja-JP" altLang="en-US" sz="1400" dirty="0">
                <a:latin typeface="Meiryo UI" panose="020B0604030504040204" pitchFamily="50" charset="-128"/>
                <a:ea typeface="Meiryo UI" panose="020B0604030504040204" pitchFamily="50" charset="-128"/>
              </a:rPr>
              <a:t>）の向上や都市機能の強化を</a:t>
            </a:r>
            <a:r>
              <a:rPr lang="ja-JP" altLang="en-US" sz="1400" dirty="0" smtClean="0">
                <a:latin typeface="Meiryo UI" panose="020B0604030504040204" pitchFamily="50" charset="-128"/>
                <a:ea typeface="Meiryo UI" panose="020B0604030504040204" pitchFamily="50" charset="-128"/>
              </a:rPr>
              <a:t>図っていく</a:t>
            </a:r>
            <a:r>
              <a:rPr lang="ja-JP" altLang="en-US" sz="1400" dirty="0">
                <a:latin typeface="Meiryo UI" panose="020B0604030504040204" pitchFamily="50" charset="-128"/>
                <a:ea typeface="Meiryo UI" panose="020B0604030504040204" pitchFamily="50" charset="-128"/>
              </a:rPr>
              <a:t>ため</a:t>
            </a:r>
            <a:r>
              <a:rPr lang="ja-JP" altLang="en-US" sz="1400" dirty="0" smtClean="0">
                <a:latin typeface="Meiryo UI" panose="020B0604030504040204" pitchFamily="50" charset="-128"/>
                <a:ea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rPr>
              <a:t>の先進都市等の事例も参考にしながら</a:t>
            </a:r>
            <a:r>
              <a:rPr lang="ja-JP" altLang="en-US" sz="1400" dirty="0" smtClean="0">
                <a:latin typeface="Meiryo UI" panose="020B0604030504040204" pitchFamily="50" charset="-128"/>
                <a:ea typeface="Meiryo UI" panose="020B0604030504040204" pitchFamily="50" charset="-128"/>
              </a:rPr>
              <a:t>先端技術</a:t>
            </a:r>
            <a:r>
              <a:rPr lang="ja-JP" altLang="en-US" sz="1400" dirty="0">
                <a:latin typeface="Meiryo UI" panose="020B0604030504040204" pitchFamily="50" charset="-128"/>
                <a:ea typeface="Meiryo UI" panose="020B0604030504040204" pitchFamily="50" charset="-128"/>
              </a:rPr>
              <a:t>を積極的に</a:t>
            </a:r>
            <a:r>
              <a:rPr lang="ja-JP" altLang="en-US" sz="1400" dirty="0" smtClean="0">
                <a:latin typeface="Meiryo UI" panose="020B0604030504040204" pitchFamily="50" charset="-128"/>
                <a:ea typeface="Meiryo UI" panose="020B0604030504040204" pitchFamily="50" charset="-128"/>
              </a:rPr>
              <a:t>活用し</a:t>
            </a:r>
            <a:r>
              <a:rPr lang="ja-JP" altLang="en-US" sz="1400" dirty="0">
                <a:latin typeface="Meiryo UI" panose="020B0604030504040204" pitchFamily="50" charset="-128"/>
                <a:ea typeface="Meiryo UI" panose="020B0604030504040204" pitchFamily="50" charset="-128"/>
              </a:rPr>
              <a:t>、スマートシティの基盤を確立。</a:t>
            </a:r>
            <a:endParaRPr lang="en-US" altLang="ja-JP" sz="1400" dirty="0">
              <a:latin typeface="Meiryo UI" panose="020B0604030504040204" pitchFamily="50" charset="-128"/>
              <a:ea typeface="Meiryo UI" panose="020B0604030504040204" pitchFamily="50" charset="-128"/>
            </a:endParaRPr>
          </a:p>
        </p:txBody>
      </p:sp>
      <p:sp>
        <p:nvSpPr>
          <p:cNvPr id="3" name="二等辺三角形 2"/>
          <p:cNvSpPr/>
          <p:nvPr/>
        </p:nvSpPr>
        <p:spPr>
          <a:xfrm rot="5400000">
            <a:off x="5938016" y="4493042"/>
            <a:ext cx="2988000" cy="360000"/>
          </a:xfrm>
          <a:prstGeom prst="triangl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68836" y="789631"/>
            <a:ext cx="8842375" cy="1508105"/>
          </a:xfrm>
          <a:prstGeom prst="rect">
            <a:avLst/>
          </a:prstGeom>
          <a:noFill/>
          <a:ln w="28575" cmpd="sng">
            <a:noFill/>
            <a:prstDash val="solid"/>
          </a:ln>
        </p:spPr>
        <p:txBody>
          <a:bodyPr wrap="square"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大阪スマートシティ戦略では、最先端技術のショーケースとなる</a:t>
            </a:r>
            <a:r>
              <a:rPr kumimoji="1" lang="en-US" altLang="ja-JP" sz="1600" dirty="0" smtClean="0">
                <a:latin typeface="Meiryo UI" panose="020B0604030504040204" pitchFamily="50" charset="-128"/>
                <a:ea typeface="Meiryo UI" panose="020B0604030504040204" pitchFamily="50" charset="-128"/>
              </a:rPr>
              <a:t>2025</a:t>
            </a:r>
            <a:r>
              <a:rPr kumimoji="1" lang="ja-JP" altLang="en-US" sz="1600" dirty="0" smtClean="0">
                <a:latin typeface="Meiryo UI" panose="020B0604030504040204" pitchFamily="50" charset="-128"/>
                <a:ea typeface="Meiryo UI" panose="020B0604030504040204" pitchFamily="50" charset="-128"/>
              </a:rPr>
              <a:t>年大阪</a:t>
            </a:r>
            <a:r>
              <a:rPr kumimoji="1" lang="ja-JP" altLang="en-US" sz="1600" dirty="0">
                <a:latin typeface="Meiryo UI" panose="020B0604030504040204" pitchFamily="50" charset="-128"/>
                <a:ea typeface="Meiryo UI" panose="020B0604030504040204" pitchFamily="50" charset="-128"/>
              </a:rPr>
              <a:t>・関西</a:t>
            </a:r>
            <a:r>
              <a:rPr kumimoji="1" lang="ja-JP" altLang="en-US" sz="1600" dirty="0" smtClean="0">
                <a:latin typeface="Meiryo UI" panose="020B0604030504040204" pitchFamily="50" charset="-128"/>
                <a:ea typeface="Meiryo UI" panose="020B0604030504040204" pitchFamily="50" charset="-128"/>
              </a:rPr>
              <a:t>万博を大きなインパクトとしながら、府域全体で先端技術による利便性を住民に実感してもらえるような都市をめざす。</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そのため、</a:t>
            </a:r>
            <a:r>
              <a:rPr kumimoji="1" lang="en-US" altLang="ja-JP" sz="1600" dirty="0" smtClean="0">
                <a:latin typeface="Meiryo UI" panose="020B0604030504040204" pitchFamily="50" charset="-128"/>
                <a:ea typeface="Meiryo UI" panose="020B0604030504040204" pitchFamily="50" charset="-128"/>
              </a:rPr>
              <a:t>2025</a:t>
            </a:r>
            <a:r>
              <a:rPr kumimoji="1" lang="ja-JP" altLang="en-US" sz="1600" dirty="0" smtClean="0">
                <a:latin typeface="Meiryo UI" panose="020B0604030504040204" pitchFamily="50" charset="-128"/>
                <a:ea typeface="Meiryo UI" panose="020B0604030504040204" pitchFamily="50" charset="-128"/>
              </a:rPr>
              <a:t>年大阪・関西万博に向け、世界に類のない最先端技術を活用した取組みと、府域全体で先端技術の利便性を住民に実感してもらえるような取組みの二つの取組みを両輪として、大阪モデルのスマートシティを実現する。</a:t>
            </a:r>
            <a:endParaRPr kumimoji="1" lang="en-US" altLang="ja-JP" sz="1600" dirty="0" smtClean="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168836" y="728703"/>
            <a:ext cx="8856000" cy="0"/>
          </a:xfrm>
          <a:prstGeom prst="line">
            <a:avLst/>
          </a:prstGeom>
        </p:spPr>
        <p:style>
          <a:lnRef idx="1">
            <a:schemeClr val="dk1"/>
          </a:lnRef>
          <a:fillRef idx="0">
            <a:schemeClr val="dk1"/>
          </a:fillRef>
          <a:effectRef idx="0">
            <a:schemeClr val="dk1"/>
          </a:effectRef>
          <a:fontRef idx="minor">
            <a:schemeClr val="tx1"/>
          </a:fontRef>
        </p:style>
      </p:cxnSp>
      <p:sp>
        <p:nvSpPr>
          <p:cNvPr id="19" name="正方形/長方形 18"/>
          <p:cNvSpPr/>
          <p:nvPr/>
        </p:nvSpPr>
        <p:spPr>
          <a:xfrm>
            <a:off x="1151885" y="151535"/>
            <a:ext cx="6811954" cy="461665"/>
          </a:xfrm>
          <a:prstGeom prst="rect">
            <a:avLst/>
          </a:prstGeom>
        </p:spPr>
        <p:txBody>
          <a:bodyPr wrap="square">
            <a:spAutoFit/>
          </a:bodyPr>
          <a:lstStyle/>
          <a:p>
            <a:pPr algn="ctr"/>
            <a:r>
              <a:rPr lang="ja-JP" altLang="en-US" sz="2400" b="1" dirty="0" smtClean="0">
                <a:latin typeface="Meiryo UI" panose="020B0604030504040204" pitchFamily="50" charset="-128"/>
                <a:ea typeface="Meiryo UI" panose="020B0604030504040204" pitchFamily="50" charset="-128"/>
              </a:rPr>
              <a:t>大阪スマートシティ戦略がめ</a:t>
            </a:r>
            <a:r>
              <a:rPr lang="ja-JP" altLang="en-US" sz="2400" b="1" dirty="0">
                <a:latin typeface="Meiryo UI" panose="020B0604030504040204" pitchFamily="50" charset="-128"/>
                <a:ea typeface="Meiryo UI" panose="020B0604030504040204" pitchFamily="50" charset="-128"/>
              </a:rPr>
              <a:t>ざ</a:t>
            </a:r>
            <a:r>
              <a:rPr lang="ja-JP" altLang="en-US" sz="2400" b="1" dirty="0" smtClean="0">
                <a:latin typeface="Meiryo UI" panose="020B0604030504040204" pitchFamily="50" charset="-128"/>
                <a:ea typeface="Meiryo UI" panose="020B0604030504040204" pitchFamily="50" charset="-128"/>
              </a:rPr>
              <a:t>すもの</a:t>
            </a:r>
            <a:endParaRPr lang="en-US" altLang="ja-JP" sz="24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83839" y="6492875"/>
            <a:ext cx="2057400" cy="365125"/>
          </a:xfrm>
        </p:spPr>
        <p:txBody>
          <a:bodyPr/>
          <a:lstStyle/>
          <a:p>
            <a:fld id="{1E9492F5-9F32-4FF7-8F08-B59CF8F2A2B6}" type="slidenum">
              <a:rPr kumimoji="1" lang="ja-JP" altLang="en-US" smtClean="0"/>
              <a:t>6</a:t>
            </a:fld>
            <a:endParaRPr kumimoji="1" lang="ja-JP" altLang="en-US"/>
          </a:p>
        </p:txBody>
      </p:sp>
    </p:spTree>
    <p:extLst>
      <p:ext uri="{BB962C8B-B14F-4D97-AF65-F5344CB8AC3E}">
        <p14:creationId xmlns:p14="http://schemas.microsoft.com/office/powerpoint/2010/main" val="201336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60634" y="90530"/>
            <a:ext cx="6811954" cy="461665"/>
          </a:xfrm>
          <a:prstGeom prst="rect">
            <a:avLst/>
          </a:prstGeom>
        </p:spPr>
        <p:txBody>
          <a:bodyPr wrap="square">
            <a:spAutoFit/>
          </a:bodyPr>
          <a:lstStyle/>
          <a:p>
            <a:pPr algn="ctr"/>
            <a:r>
              <a:rPr lang="ja-JP" altLang="en-US" sz="2400" b="1" dirty="0" smtClean="0">
                <a:latin typeface="Meiryo UI" panose="020B0604030504040204" pitchFamily="50" charset="-128"/>
                <a:ea typeface="Meiryo UI" panose="020B0604030504040204" pitchFamily="50" charset="-128"/>
              </a:rPr>
              <a:t>戦略推進の３つの基本</a:t>
            </a:r>
            <a:r>
              <a:rPr lang="ja-JP" altLang="en-US" sz="2400" b="1" dirty="0">
                <a:latin typeface="Meiryo UI" panose="020B0604030504040204" pitchFamily="50" charset="-128"/>
                <a:ea typeface="Meiryo UI" panose="020B0604030504040204" pitchFamily="50" charset="-128"/>
              </a:rPr>
              <a:t>姿勢</a:t>
            </a:r>
            <a:endParaRPr lang="en-US" altLang="ja-JP" sz="24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332504" y="1265540"/>
            <a:ext cx="1842654" cy="0"/>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2535377" y="1265540"/>
            <a:ext cx="6408000" cy="0"/>
          </a:xfrm>
          <a:prstGeom prst="line">
            <a:avLst/>
          </a:prstGeom>
        </p:spPr>
        <p:style>
          <a:lnRef idx="1">
            <a:schemeClr val="dk1"/>
          </a:lnRef>
          <a:fillRef idx="0">
            <a:schemeClr val="dk1"/>
          </a:fillRef>
          <a:effectRef idx="0">
            <a:schemeClr val="dk1"/>
          </a:effectRef>
          <a:fontRef idx="minor">
            <a:schemeClr val="tx1"/>
          </a:fontRef>
        </p:style>
      </p:cxnSp>
      <p:sp>
        <p:nvSpPr>
          <p:cNvPr id="22" name="スライド番号プレースホルダー 3"/>
          <p:cNvSpPr>
            <a:spLocks noGrp="1"/>
          </p:cNvSpPr>
          <p:nvPr>
            <p:ph type="sldNum" sz="quarter" idx="12"/>
          </p:nvPr>
        </p:nvSpPr>
        <p:spPr>
          <a:xfrm>
            <a:off x="7086600" y="6492875"/>
            <a:ext cx="2057400" cy="365125"/>
          </a:xfrm>
        </p:spPr>
        <p:txBody>
          <a:bodyPr/>
          <a:lstStyle/>
          <a:p>
            <a:fld id="{16CAA1F7-03B4-4FB3-9DB5-91F3A0C0A1B4}" type="slidenum">
              <a:rPr lang="ja-JP" altLang="en-US" smtClean="0"/>
              <a:pPr/>
              <a:t>7</a:t>
            </a:fld>
            <a:endParaRPr lang="ja-JP" altLang="en-US" dirty="0"/>
          </a:p>
        </p:txBody>
      </p:sp>
      <p:sp>
        <p:nvSpPr>
          <p:cNvPr id="23" name="正方形/長方形 22"/>
          <p:cNvSpPr/>
          <p:nvPr/>
        </p:nvSpPr>
        <p:spPr>
          <a:xfrm>
            <a:off x="332504" y="1423767"/>
            <a:ext cx="1842654" cy="142224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住民</a:t>
            </a:r>
            <a:r>
              <a:rPr kumimoji="1" lang="en-US" altLang="ja-JP" b="1" dirty="0" err="1">
                <a:solidFill>
                  <a:schemeClr val="bg1"/>
                </a:solidFill>
                <a:latin typeface="Meiryo UI" panose="020B0604030504040204" pitchFamily="50" charset="-128"/>
                <a:ea typeface="Meiryo UI" panose="020B0604030504040204" pitchFamily="50" charset="-128"/>
              </a:rPr>
              <a:t>QoL</a:t>
            </a:r>
            <a:r>
              <a:rPr kumimoji="1" lang="ja-JP" altLang="en-US" b="1" dirty="0">
                <a:solidFill>
                  <a:schemeClr val="bg1"/>
                </a:solidFill>
                <a:latin typeface="Meiryo UI" panose="020B0604030504040204" pitchFamily="50" charset="-128"/>
                <a:ea typeface="Meiryo UI" panose="020B0604030504040204" pitchFamily="50" charset="-128"/>
              </a:rPr>
              <a:t>の向上</a:t>
            </a:r>
          </a:p>
        </p:txBody>
      </p:sp>
      <p:sp>
        <p:nvSpPr>
          <p:cNvPr id="24" name="正方形/長方形 23"/>
          <p:cNvSpPr/>
          <p:nvPr/>
        </p:nvSpPr>
        <p:spPr>
          <a:xfrm>
            <a:off x="332504" y="3027513"/>
            <a:ext cx="1842654" cy="142224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公民連携</a:t>
            </a:r>
            <a:endParaRPr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（マッチング）</a:t>
            </a:r>
          </a:p>
        </p:txBody>
      </p:sp>
      <p:sp>
        <p:nvSpPr>
          <p:cNvPr id="25" name="正方形/長方形 24"/>
          <p:cNvSpPr/>
          <p:nvPr/>
        </p:nvSpPr>
        <p:spPr>
          <a:xfrm>
            <a:off x="331870" y="4697096"/>
            <a:ext cx="1842654" cy="142224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社会実装</a:t>
            </a:r>
          </a:p>
        </p:txBody>
      </p:sp>
      <p:sp>
        <p:nvSpPr>
          <p:cNvPr id="26" name="正方形/長方形 25"/>
          <p:cNvSpPr/>
          <p:nvPr/>
        </p:nvSpPr>
        <p:spPr>
          <a:xfrm>
            <a:off x="2438389" y="1368347"/>
            <a:ext cx="6504987" cy="1508105"/>
          </a:xfrm>
          <a:prstGeom prst="rect">
            <a:avLst/>
          </a:prstGeom>
        </p:spPr>
        <p:txBody>
          <a:bodyPr wrap="square">
            <a:spAutoFit/>
          </a:bodyPr>
          <a:lstStyle/>
          <a:p>
            <a:pPr marL="285750" indent="-285750">
              <a:buFont typeface="Wingdings" panose="05000000000000000000" pitchFamily="2" charset="2"/>
              <a:buChar char="n"/>
            </a:pP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住民が実感できるかたちで、「生活の質（</a:t>
            </a:r>
            <a:r>
              <a:rPr lang="en-US" altLang="ja-JP" b="1" u="sng"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QoL</a:t>
            </a:r>
            <a:r>
              <a:rPr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の向上」をめざすことが主目的</a:t>
            </a:r>
          </a:p>
          <a:p>
            <a:endParaRPr lang="ja-JP" altLang="en-US"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住民や地域が抱える具体的な課題に対して、技術で何ができるかを考える。</a:t>
            </a: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技術ありきではなく、課題解決ありきのアプローチにより、住民が実感できるかたちで生活を変える。</a:t>
            </a:r>
          </a:p>
        </p:txBody>
      </p:sp>
      <p:sp>
        <p:nvSpPr>
          <p:cNvPr id="27" name="正方形/長方形 26"/>
          <p:cNvSpPr/>
          <p:nvPr/>
        </p:nvSpPr>
        <p:spPr>
          <a:xfrm>
            <a:off x="2438390" y="3027513"/>
            <a:ext cx="6375302" cy="1485022"/>
          </a:xfrm>
          <a:prstGeom prst="rect">
            <a:avLst/>
          </a:prstGeom>
        </p:spPr>
        <p:txBody>
          <a:bodyPr wrap="square">
            <a:spAutoFit/>
          </a:bodyPr>
          <a:lstStyle/>
          <a:p>
            <a:pPr marL="285750" indent="-285750">
              <a:buFont typeface="Wingdings" panose="05000000000000000000" pitchFamily="2" charset="2"/>
              <a:buChar char="n"/>
            </a:pP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公民連携による「民間企業との協業」が大前提</a:t>
            </a:r>
          </a:p>
          <a:p>
            <a:endParaRPr lang="ja-JP" altLang="en-US"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自治体だけでは解決しえない社会課題について、企業が持つ先進テクノロジーやアイデアと連携し、新たな解決策を見出す。</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lang="ja-JP" altLang="en-US"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自治体と企業が“</a:t>
            </a:r>
            <a:r>
              <a:rPr lang="en-US" altLang="ja-JP" sz="1600" dirty="0" err="1">
                <a:latin typeface="Meiryo UI" panose="020B0604030504040204" pitchFamily="50" charset="-128"/>
                <a:ea typeface="Meiryo UI" panose="020B0604030504040204" pitchFamily="50" charset="-128"/>
              </a:rPr>
              <a:t>WinWin</a:t>
            </a:r>
            <a:r>
              <a:rPr lang="ja-JP" altLang="en-US" sz="1600" dirty="0">
                <a:latin typeface="Meiryo UI" panose="020B0604030504040204" pitchFamily="50" charset="-128"/>
                <a:ea typeface="Meiryo UI" panose="020B0604030504040204" pitchFamily="50" charset="-128"/>
              </a:rPr>
              <a:t>”となるようなマッチングを積極的に繋ぐ。</a:t>
            </a:r>
            <a:endParaRPr lang="ja-JP" altLang="en-US" dirty="0">
              <a:latin typeface="Meiryo UI" panose="020B0604030504040204" pitchFamily="50" charset="-128"/>
              <a:ea typeface="Meiryo UI" panose="020B0604030504040204" pitchFamily="50" charset="-128"/>
            </a:endParaRPr>
          </a:p>
        </p:txBody>
      </p:sp>
      <p:sp>
        <p:nvSpPr>
          <p:cNvPr id="28" name="正方形/長方形 27"/>
          <p:cNvSpPr/>
          <p:nvPr/>
        </p:nvSpPr>
        <p:spPr>
          <a:xfrm>
            <a:off x="2423902" y="4692111"/>
            <a:ext cx="6389790" cy="2108269"/>
          </a:xfrm>
          <a:prstGeom prst="rect">
            <a:avLst/>
          </a:prstGeom>
        </p:spPr>
        <p:txBody>
          <a:bodyPr wrap="square">
            <a:spAutoFit/>
          </a:bodyPr>
          <a:lstStyle/>
          <a:p>
            <a:pPr marL="285750" indent="-285750">
              <a:buFont typeface="Wingdings" panose="05000000000000000000" pitchFamily="2" charset="2"/>
              <a:buChar char="n"/>
            </a:pP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「技術実験」に留まらず、「社会実装」まで追求する</a:t>
            </a:r>
            <a:endParaRPr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何のためにやるのか、目的意識を明確化し、社会実装・産業化に向けた取組みを重視。</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lang="ja-JP" altLang="en-US"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その際、万博は大きなインパクト。万博に向けた官民の動きを最大限活用</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万博に向け、規制緩和等を活用し、最先端の取組みを推進。先端技術　　</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の利便性を活用した住民の生活の質（</a:t>
            </a:r>
            <a:r>
              <a:rPr lang="en-US" altLang="ja-JP" sz="1600" dirty="0" err="1" smtClean="0">
                <a:latin typeface="Meiryo UI" panose="020B0604030504040204" pitchFamily="50" charset="-128"/>
                <a:ea typeface="Meiryo UI" panose="020B0604030504040204" pitchFamily="50" charset="-128"/>
              </a:rPr>
              <a:t>QoL</a:t>
            </a:r>
            <a:r>
              <a:rPr lang="ja-JP" altLang="en-US" sz="1600" dirty="0" smtClean="0">
                <a:latin typeface="Meiryo UI" panose="020B0604030504040204" pitchFamily="50" charset="-128"/>
                <a:ea typeface="Meiryo UI" panose="020B0604030504040204" pitchFamily="50" charset="-128"/>
              </a:rPr>
              <a:t>）の向上・都市機能の強化</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を目指す。</a:t>
            </a:r>
            <a:endParaRPr lang="ja-JP" altLang="en-US" sz="16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31871" y="703256"/>
            <a:ext cx="6221330" cy="338554"/>
          </a:xfrm>
          <a:prstGeom prst="rect">
            <a:avLst/>
          </a:prstGeom>
          <a:noFill/>
          <a:ln w="28575" cmpd="sng">
            <a:noFill/>
            <a:prstDash val="solid"/>
          </a:ln>
        </p:spPr>
        <p:txBody>
          <a:bodyPr wrap="square" rtlCol="0">
            <a:spAutoFit/>
          </a:bodyPr>
          <a:lstStyle/>
          <a:p>
            <a:pPr marL="285750" indent="-285750">
              <a:buFont typeface="Wingdings" panose="05000000000000000000" pitchFamily="2" charset="2"/>
              <a:buChar char="n"/>
            </a:pPr>
            <a:r>
              <a:rPr kumimoji="1" lang="ja-JP" altLang="en-US" sz="1600" dirty="0" smtClean="0">
                <a:latin typeface="Meiryo UI" panose="020B0604030504040204" pitchFamily="50" charset="-128"/>
                <a:ea typeface="Meiryo UI" panose="020B0604030504040204" pitchFamily="50" charset="-128"/>
              </a:rPr>
              <a:t>３つの基本姿勢に基づき、現場を重視した実践的な取組みを推進</a:t>
            </a:r>
            <a:endParaRPr kumimoji="1"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193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3190505" y="2666915"/>
            <a:ext cx="2314740" cy="341028"/>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角丸四角形 8"/>
          <p:cNvSpPr/>
          <p:nvPr/>
        </p:nvSpPr>
        <p:spPr>
          <a:xfrm>
            <a:off x="155025" y="2664577"/>
            <a:ext cx="2444956" cy="356034"/>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6BF321AB-D8E2-4BE5-9B63-B398D60DEC4E}"/>
              </a:ext>
            </a:extLst>
          </p:cNvPr>
          <p:cNvSpPr txBox="1"/>
          <p:nvPr/>
        </p:nvSpPr>
        <p:spPr>
          <a:xfrm>
            <a:off x="286787" y="68267"/>
            <a:ext cx="8686795" cy="400110"/>
          </a:xfrm>
          <a:prstGeom prst="rect">
            <a:avLst/>
          </a:prstGeom>
          <a:noFill/>
          <a:ln>
            <a:no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「地域」を</a:t>
            </a:r>
            <a:r>
              <a:rPr kumimoji="1" lang="ja-JP" altLang="en-US" sz="2000" b="1" dirty="0" smtClean="0">
                <a:latin typeface="Meiryo UI" panose="020B0604030504040204" pitchFamily="50" charset="-128"/>
                <a:ea typeface="Meiryo UI" panose="020B0604030504040204" pitchFamily="50" charset="-128"/>
              </a:rPr>
              <a:t>重視：地域課題解決に向けて、地域の多様な主体と協働</a:t>
            </a:r>
            <a:endParaRPr kumimoji="1" lang="ja-JP" altLang="en-US" sz="20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3645" y="539964"/>
            <a:ext cx="9060257" cy="2062103"/>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u="sng" dirty="0" smtClean="0">
                <a:latin typeface="Meiryo UI" panose="020B0604030504040204" pitchFamily="50" charset="-128"/>
                <a:ea typeface="Meiryo UI" panose="020B0604030504040204" pitchFamily="50" charset="-128"/>
              </a:rPr>
              <a:t>「地域」として、ニュータウンなど市町村の中の一定エリアに着目</a:t>
            </a:r>
            <a:r>
              <a:rPr lang="ja-JP" altLang="en-US" sz="1600" dirty="0" smtClean="0">
                <a:latin typeface="Meiryo UI" panose="020B0604030504040204" pitchFamily="50" charset="-128"/>
                <a:ea typeface="Meiryo UI" panose="020B0604030504040204" pitchFamily="50" charset="-128"/>
              </a:rPr>
              <a:t>すると、都心</a:t>
            </a:r>
            <a:r>
              <a:rPr lang="ja-JP" altLang="en-US" sz="1600" dirty="0">
                <a:latin typeface="Meiryo UI" panose="020B0604030504040204" pitchFamily="50" charset="-128"/>
                <a:ea typeface="Meiryo UI" panose="020B0604030504040204" pitchFamily="50" charset="-128"/>
              </a:rPr>
              <a:t>、郊外、中山間地などの立地</a:t>
            </a:r>
            <a:r>
              <a:rPr lang="ja-JP" altLang="en-US" sz="1600" dirty="0" smtClean="0">
                <a:latin typeface="Meiryo UI" panose="020B0604030504040204" pitchFamily="50" charset="-128"/>
                <a:ea typeface="Meiryo UI" panose="020B0604030504040204" pitchFamily="50" charset="-128"/>
              </a:rPr>
              <a:t>やまち</a:t>
            </a:r>
            <a:r>
              <a:rPr lang="ja-JP" altLang="en-US" sz="1600" dirty="0">
                <a:latin typeface="Meiryo UI" panose="020B0604030504040204" pitchFamily="50" charset="-128"/>
                <a:ea typeface="Meiryo UI" panose="020B0604030504040204" pitchFamily="50" charset="-128"/>
              </a:rPr>
              <a:t>の成り立ちなど</a:t>
            </a:r>
            <a:r>
              <a:rPr lang="ja-JP" altLang="en-US" sz="1600" dirty="0" smtClean="0">
                <a:latin typeface="Meiryo UI" panose="020B0604030504040204" pitchFamily="50" charset="-128"/>
                <a:ea typeface="Meiryo UI" panose="020B0604030504040204" pitchFamily="50" charset="-128"/>
              </a:rPr>
              <a:t>の地域特性に</a:t>
            </a:r>
            <a:r>
              <a:rPr lang="ja-JP" altLang="en-US" sz="1600" dirty="0">
                <a:latin typeface="Meiryo UI" panose="020B0604030504040204" pitchFamily="50" charset="-128"/>
                <a:ea typeface="Meiryo UI" panose="020B0604030504040204" pitchFamily="50" charset="-128"/>
              </a:rPr>
              <a:t>より、地域</a:t>
            </a:r>
            <a:r>
              <a:rPr lang="ja-JP" altLang="en-US" sz="1600" dirty="0" smtClean="0">
                <a:latin typeface="Meiryo UI" panose="020B0604030504040204" pitchFamily="50" charset="-128"/>
                <a:ea typeface="Meiryo UI" panose="020B0604030504040204" pitchFamily="50" charset="-128"/>
              </a:rPr>
              <a:t>が抱える課題</a:t>
            </a:r>
            <a:r>
              <a:rPr lang="ja-JP" altLang="en-US" sz="1600" dirty="0">
                <a:latin typeface="Meiryo UI" panose="020B0604030504040204" pitchFamily="50" charset="-128"/>
                <a:ea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rPr>
              <a:t>多様であり、講じるべき対策も異なってくる。</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そこ</a:t>
            </a:r>
            <a:r>
              <a:rPr lang="ja-JP" altLang="en-US" sz="1600" dirty="0">
                <a:latin typeface="Meiryo UI" panose="020B0604030504040204" pitchFamily="50" charset="-128"/>
                <a:ea typeface="Meiryo UI" panose="020B0604030504040204" pitchFamily="50" charset="-128"/>
              </a:rPr>
              <a:t>で、地域課題解決を中心としつつ、具体的な課題に応じて</a:t>
            </a:r>
            <a:r>
              <a:rPr lang="ja-JP" altLang="en-US" sz="1600" dirty="0" smtClean="0">
                <a:latin typeface="Meiryo UI" panose="020B0604030504040204" pitchFamily="50" charset="-128"/>
                <a:ea typeface="Meiryo UI" panose="020B0604030504040204" pitchFamily="50" charset="-128"/>
              </a:rPr>
              <a:t>、府域や市町村といった行政区単位、その中の一定エリア（地域）単位など、最適</a:t>
            </a:r>
            <a:r>
              <a:rPr lang="ja-JP" altLang="en-US" sz="1600" dirty="0">
                <a:latin typeface="Meiryo UI" panose="020B0604030504040204" pitchFamily="50" charset="-128"/>
                <a:ea typeface="Meiryo UI" panose="020B0604030504040204" pitchFamily="50" charset="-128"/>
              </a:rPr>
              <a:t>な規模</a:t>
            </a:r>
            <a:r>
              <a:rPr lang="ja-JP" altLang="en-US" sz="1600" dirty="0" smtClean="0">
                <a:latin typeface="Meiryo UI" panose="020B0604030504040204" pitchFamily="50" charset="-128"/>
                <a:ea typeface="Meiryo UI" panose="020B0604030504040204" pitchFamily="50" charset="-128"/>
              </a:rPr>
              <a:t>で先端</a:t>
            </a:r>
            <a:r>
              <a:rPr lang="ja-JP" altLang="en-US" sz="1600" dirty="0">
                <a:latin typeface="Meiryo UI" panose="020B0604030504040204" pitchFamily="50" charset="-128"/>
                <a:ea typeface="Meiryo UI" panose="020B0604030504040204" pitchFamily="50" charset="-128"/>
              </a:rPr>
              <a:t>技術を</a:t>
            </a:r>
            <a:r>
              <a:rPr lang="ja-JP" altLang="en-US" sz="1600" dirty="0" smtClean="0">
                <a:latin typeface="Meiryo UI" panose="020B0604030504040204" pitchFamily="50" charset="-128"/>
                <a:ea typeface="Meiryo UI" panose="020B0604030504040204" pitchFamily="50" charset="-128"/>
              </a:rPr>
              <a:t>活用した取組みを進める。</a:t>
            </a:r>
            <a:endParaRPr lang="ja-JP" altLang="en-US"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ja-JP" altLang="en-US"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そのため、</a:t>
            </a:r>
            <a:r>
              <a:rPr lang="ja-JP" altLang="en-US" sz="1600" u="sng" dirty="0">
                <a:latin typeface="Meiryo UI" panose="020B0604030504040204" pitchFamily="50" charset="-128"/>
                <a:ea typeface="Meiryo UI" panose="020B0604030504040204" pitchFamily="50" charset="-128"/>
              </a:rPr>
              <a:t>地域課題のソリューションの担い手を確保（推進基盤を構築）し、課題解決に資する先端技術を活かすことで、課題・住民ニーズに応じたソリューションを提供</a:t>
            </a:r>
            <a:r>
              <a:rPr lang="ja-JP" altLang="en-US" sz="1600" dirty="0">
                <a:latin typeface="Meiryo UI" panose="020B0604030504040204" pitchFamily="50" charset="-128"/>
                <a:ea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155774" y="528447"/>
            <a:ext cx="8856000" cy="0"/>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7070170" y="6492875"/>
            <a:ext cx="2057400" cy="365125"/>
          </a:xfrm>
        </p:spPr>
        <p:txBody>
          <a:bodyPr/>
          <a:lstStyle/>
          <a:p>
            <a:fld id="{1E9492F5-9F32-4FF7-8F08-B59CF8F2A2B6}" type="slidenum">
              <a:rPr kumimoji="1" lang="ja-JP" altLang="en-US" smtClean="0"/>
              <a:t>8</a:t>
            </a:fld>
            <a:endParaRPr kumimoji="1" lang="ja-JP" altLang="en-US" dirty="0"/>
          </a:p>
        </p:txBody>
      </p:sp>
      <p:sp>
        <p:nvSpPr>
          <p:cNvPr id="3" name="正方形/長方形 2">
            <a:extLst>
              <a:ext uri="{FF2B5EF4-FFF2-40B4-BE49-F238E27FC236}">
                <a16:creationId xmlns:a16="http://schemas.microsoft.com/office/drawing/2014/main" id="{AE008C31-C28D-4DFF-9483-09371BBAB1DC}"/>
              </a:ext>
            </a:extLst>
          </p:cNvPr>
          <p:cNvSpPr/>
          <p:nvPr/>
        </p:nvSpPr>
        <p:spPr>
          <a:xfrm>
            <a:off x="236522" y="6449152"/>
            <a:ext cx="8821527" cy="415498"/>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　シビックテック（</a:t>
            </a:r>
            <a:r>
              <a:rPr lang="en-US" altLang="ja-JP" sz="1000" dirty="0">
                <a:latin typeface="Meiryo UI" panose="020B0604030504040204" pitchFamily="50" charset="-128"/>
                <a:ea typeface="Meiryo UI" panose="020B0604030504040204" pitchFamily="50" charset="-128"/>
              </a:rPr>
              <a:t>Civic Tech</a:t>
            </a:r>
            <a:r>
              <a:rPr lang="ja-JP" altLang="en-US" sz="1000" dirty="0">
                <a:latin typeface="Meiryo UI" panose="020B0604030504040204" pitchFamily="50" charset="-128"/>
                <a:ea typeface="Meiryo UI" panose="020B0604030504040204" pitchFamily="50" charset="-128"/>
              </a:rPr>
              <a:t>）とは・・</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シビック（</a:t>
            </a:r>
            <a:r>
              <a:rPr lang="en-US" altLang="ja-JP" sz="1000" dirty="0">
                <a:latin typeface="Meiryo UI" panose="020B0604030504040204" pitchFamily="50" charset="-128"/>
                <a:ea typeface="Meiryo UI" panose="020B0604030504040204" pitchFamily="50" charset="-128"/>
              </a:rPr>
              <a:t>Civic</a:t>
            </a:r>
            <a:r>
              <a:rPr lang="ja-JP" altLang="en-US" sz="1000" dirty="0">
                <a:latin typeface="Meiryo UI" panose="020B0604030504040204" pitchFamily="50" charset="-128"/>
                <a:ea typeface="Meiryo UI" panose="020B0604030504040204" pitchFamily="50" charset="-128"/>
              </a:rPr>
              <a:t>：市民）とテック（</a:t>
            </a:r>
            <a:r>
              <a:rPr lang="en-US" altLang="ja-JP" sz="1000" dirty="0">
                <a:latin typeface="Meiryo UI" panose="020B0604030504040204" pitchFamily="50" charset="-128"/>
                <a:ea typeface="Meiryo UI" panose="020B0604030504040204" pitchFamily="50" charset="-128"/>
              </a:rPr>
              <a:t>Tech</a:t>
            </a:r>
            <a:r>
              <a:rPr lang="ja-JP" altLang="en-US" sz="1000" dirty="0">
                <a:latin typeface="Meiryo UI" panose="020B0604030504040204" pitchFamily="50" charset="-128"/>
                <a:ea typeface="Meiryo UI" panose="020B0604030504040204" pitchFamily="50" charset="-128"/>
              </a:rPr>
              <a:t>：テクノロジー）をかけあわせた造語。市民自身が、テクノロジーを活用して、行政</a:t>
            </a:r>
            <a:r>
              <a:rPr lang="ja-JP" altLang="en-US" sz="1000" dirty="0" smtClean="0">
                <a:latin typeface="Meiryo UI" panose="020B0604030504040204" pitchFamily="50" charset="-128"/>
                <a:ea typeface="Meiryo UI" panose="020B0604030504040204" pitchFamily="50" charset="-128"/>
              </a:rPr>
              <a:t>サービス</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の</a:t>
            </a:r>
            <a:r>
              <a:rPr lang="ja-JP" altLang="en-US" sz="1000" dirty="0">
                <a:latin typeface="Meiryo UI" panose="020B0604030504040204" pitchFamily="50" charset="-128"/>
                <a:ea typeface="Meiryo UI" panose="020B0604030504040204" pitchFamily="50" charset="-128"/>
              </a:rPr>
              <a:t>問題やや社会課題を解決する取り組み。</a:t>
            </a:r>
          </a:p>
        </p:txBody>
      </p:sp>
      <p:sp>
        <p:nvSpPr>
          <p:cNvPr id="38" name="角丸四角形 37"/>
          <p:cNvSpPr/>
          <p:nvPr/>
        </p:nvSpPr>
        <p:spPr>
          <a:xfrm>
            <a:off x="3171868" y="3408920"/>
            <a:ext cx="2333377" cy="2434202"/>
          </a:xfrm>
          <a:prstGeom prst="roundRect">
            <a:avLst>
              <a:gd name="adj"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95"/>
          <p:cNvSpPr/>
          <p:nvPr/>
        </p:nvSpPr>
        <p:spPr bwMode="auto">
          <a:xfrm>
            <a:off x="5600871" y="3527090"/>
            <a:ext cx="1010525" cy="1725912"/>
          </a:xfrm>
          <a:prstGeom prst="leftRightArrow">
            <a:avLst>
              <a:gd name="adj1" fmla="val 59025"/>
              <a:gd name="adj2" fmla="val 21900"/>
            </a:avLst>
          </a:prstGeom>
          <a:solidFill>
            <a:schemeClr val="accent2">
              <a:lumMod val="40000"/>
              <a:lumOff val="60000"/>
              <a:alpha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lIns="0" tIns="0" rIns="0" bIns="0" rtlCol="0" anchor="ctr" anchorCtr="1">
            <a:noAutofit/>
          </a:bodyPr>
          <a:lstStyle/>
          <a:p>
            <a:pPr marL="57150" lvl="2" algn="ctr" defTabSz="400050">
              <a:spcAft>
                <a:spcPct val="15000"/>
              </a:spcAft>
            </a:pPr>
            <a:endParaRPr lang="ja-JP" altLang="en-US" b="1" dirty="0">
              <a:latin typeface="Meiryo UI" panose="020B0604030504040204" pitchFamily="50" charset="-128"/>
              <a:ea typeface="Meiryo UI" panose="020B0604030504040204" pitchFamily="50" charset="-128"/>
            </a:endParaRPr>
          </a:p>
        </p:txBody>
      </p:sp>
      <p:sp>
        <p:nvSpPr>
          <p:cNvPr id="42" name="正方形/長方形 41"/>
          <p:cNvSpPr/>
          <p:nvPr/>
        </p:nvSpPr>
        <p:spPr>
          <a:xfrm>
            <a:off x="3443885" y="3027025"/>
            <a:ext cx="1777784" cy="693268"/>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地域課題に対する</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ソリューションの担い手</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（推進基盤）</a:t>
            </a:r>
          </a:p>
        </p:txBody>
      </p:sp>
      <p:sp>
        <p:nvSpPr>
          <p:cNvPr id="43" name="角丸四角形 42"/>
          <p:cNvSpPr/>
          <p:nvPr/>
        </p:nvSpPr>
        <p:spPr>
          <a:xfrm>
            <a:off x="502039" y="3419045"/>
            <a:ext cx="1505540" cy="2365171"/>
          </a:xfrm>
          <a:prstGeom prst="roundRect">
            <a:avLst>
              <a:gd name="adj" fmla="val 15218"/>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4" name="テキスト ボックス 43"/>
          <p:cNvSpPr txBox="1"/>
          <p:nvPr/>
        </p:nvSpPr>
        <p:spPr>
          <a:xfrm>
            <a:off x="606035" y="3305233"/>
            <a:ext cx="1191942" cy="523220"/>
          </a:xfrm>
          <a:prstGeom prst="rect">
            <a:avLst/>
          </a:prstGeom>
          <a:solidFill>
            <a:schemeClr val="accent5">
              <a:lumMod val="20000"/>
              <a:lumOff val="80000"/>
            </a:schemeClr>
          </a:solidFill>
          <a:ln>
            <a:solidFill>
              <a:schemeClr val="accent1"/>
            </a:solidFill>
          </a:ln>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地域課題</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住民</a:t>
            </a:r>
            <a:r>
              <a:rPr kumimoji="1" lang="ja-JP" altLang="en-US" sz="1400" b="1" dirty="0">
                <a:latin typeface="Meiryo UI" panose="020B0604030504040204" pitchFamily="50" charset="-128"/>
                <a:ea typeface="Meiryo UI" panose="020B0604030504040204" pitchFamily="50" charset="-128"/>
              </a:rPr>
              <a:t>ニーズ</a:t>
            </a:r>
          </a:p>
        </p:txBody>
      </p:sp>
      <p:sp>
        <p:nvSpPr>
          <p:cNvPr id="45" name="角丸四角形 44"/>
          <p:cNvSpPr/>
          <p:nvPr/>
        </p:nvSpPr>
        <p:spPr>
          <a:xfrm>
            <a:off x="4591712" y="3817441"/>
            <a:ext cx="423773" cy="1875657"/>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b="1" dirty="0">
                <a:latin typeface="Meiryo UI" panose="020B0604030504040204" pitchFamily="50" charset="-128"/>
                <a:ea typeface="Meiryo UI" panose="020B0604030504040204" pitchFamily="50" charset="-128"/>
              </a:rPr>
              <a:t>地元企業</a:t>
            </a:r>
          </a:p>
        </p:txBody>
      </p:sp>
      <p:sp>
        <p:nvSpPr>
          <p:cNvPr id="46" name="角丸四角形 45"/>
          <p:cNvSpPr/>
          <p:nvPr/>
        </p:nvSpPr>
        <p:spPr>
          <a:xfrm>
            <a:off x="4152337" y="3817441"/>
            <a:ext cx="375601" cy="1875657"/>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b="1" dirty="0">
                <a:latin typeface="Meiryo UI" panose="020B0604030504040204" pitchFamily="50" charset="-128"/>
                <a:ea typeface="Meiryo UI" panose="020B0604030504040204" pitchFamily="50" charset="-128"/>
              </a:rPr>
              <a:t>地域団体</a:t>
            </a:r>
          </a:p>
        </p:txBody>
      </p:sp>
      <p:sp>
        <p:nvSpPr>
          <p:cNvPr id="47" name="角丸四角形 46"/>
          <p:cNvSpPr/>
          <p:nvPr/>
        </p:nvSpPr>
        <p:spPr>
          <a:xfrm>
            <a:off x="5065709" y="3806056"/>
            <a:ext cx="408512" cy="1887042"/>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b="1" dirty="0">
                <a:latin typeface="Meiryo UI" panose="020B0604030504040204" pitchFamily="50" charset="-128"/>
                <a:ea typeface="Meiryo UI" panose="020B0604030504040204" pitchFamily="50" charset="-128"/>
              </a:rPr>
              <a:t>シビックテック</a:t>
            </a:r>
          </a:p>
        </p:txBody>
      </p:sp>
      <p:sp>
        <p:nvSpPr>
          <p:cNvPr id="48" name="テキスト ボックス 47"/>
          <p:cNvSpPr txBox="1"/>
          <p:nvPr/>
        </p:nvSpPr>
        <p:spPr>
          <a:xfrm>
            <a:off x="544397" y="4067344"/>
            <a:ext cx="1505540" cy="1438855"/>
          </a:xfrm>
          <a:prstGeom prst="rect">
            <a:avLst/>
          </a:prstGeom>
          <a:noFill/>
        </p:spPr>
        <p:txBody>
          <a:bodyPr wrap="none" rtlCol="0">
            <a:spAutoFit/>
          </a:bodyPr>
          <a:lstStyle/>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交通弱者</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健康寿命の延伸</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教育・子育て</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増加する自然災害</a:t>
            </a:r>
            <a:endParaRPr kumimoji="1" lang="en-US" altLang="ja-JP" sz="8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人手不足</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急増するインバウンド</a:t>
            </a:r>
            <a:endParaRPr kumimoji="1" lang="en-US" altLang="ja-JP" sz="8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煩雑な行政手続き</a:t>
            </a:r>
          </a:p>
        </p:txBody>
      </p:sp>
      <p:sp>
        <p:nvSpPr>
          <p:cNvPr id="49" name="正方形/長方形 48"/>
          <p:cNvSpPr/>
          <p:nvPr/>
        </p:nvSpPr>
        <p:spPr>
          <a:xfrm>
            <a:off x="6684799" y="3363655"/>
            <a:ext cx="2131406" cy="24223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正方形/長方形 49"/>
          <p:cNvSpPr/>
          <p:nvPr/>
        </p:nvSpPr>
        <p:spPr>
          <a:xfrm>
            <a:off x="6867577" y="2972714"/>
            <a:ext cx="1844130" cy="482326"/>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課題解決に資する</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先端技術企業</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1" name="角丸四角形 50"/>
          <p:cNvSpPr/>
          <p:nvPr/>
        </p:nvSpPr>
        <p:spPr>
          <a:xfrm>
            <a:off x="6851059" y="3494146"/>
            <a:ext cx="1800000" cy="28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グローバル企業</a:t>
            </a:r>
          </a:p>
        </p:txBody>
      </p:sp>
      <p:sp>
        <p:nvSpPr>
          <p:cNvPr id="52" name="角丸四角形 51"/>
          <p:cNvSpPr/>
          <p:nvPr/>
        </p:nvSpPr>
        <p:spPr>
          <a:xfrm>
            <a:off x="6892624" y="5006165"/>
            <a:ext cx="1800000" cy="28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smtClean="0">
                <a:latin typeface="Meiryo UI" panose="020B0604030504040204" pitchFamily="50" charset="-128"/>
                <a:ea typeface="Meiryo UI" panose="020B0604030504040204" pitchFamily="50" charset="-128"/>
              </a:rPr>
              <a:t>スタートアップ</a:t>
            </a:r>
            <a:endParaRPr kumimoji="1" lang="ja-JP" altLang="en-US" sz="1400" b="1" dirty="0">
              <a:latin typeface="Meiryo UI" panose="020B0604030504040204" pitchFamily="50" charset="-128"/>
              <a:ea typeface="Meiryo UI" panose="020B0604030504040204" pitchFamily="50" charset="-128"/>
            </a:endParaRPr>
          </a:p>
        </p:txBody>
      </p:sp>
      <p:sp>
        <p:nvSpPr>
          <p:cNvPr id="53" name="角丸四角形 52"/>
          <p:cNvSpPr/>
          <p:nvPr/>
        </p:nvSpPr>
        <p:spPr>
          <a:xfrm>
            <a:off x="6878769" y="4190028"/>
            <a:ext cx="1800000" cy="28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テクノロジー企業</a:t>
            </a:r>
          </a:p>
        </p:txBody>
      </p:sp>
      <p:sp>
        <p:nvSpPr>
          <p:cNvPr id="54" name="テキスト ボックス 53"/>
          <p:cNvSpPr txBox="1"/>
          <p:nvPr/>
        </p:nvSpPr>
        <p:spPr>
          <a:xfrm>
            <a:off x="6853037" y="3787923"/>
            <a:ext cx="1972457"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プラットフォーマー、データ基盤、ネットワーク、</a:t>
            </a:r>
            <a:r>
              <a:rPr kumimoji="1" lang="en-US" altLang="ja-JP" sz="1100" dirty="0" err="1">
                <a:latin typeface="Meiryo UI" panose="020B0604030504040204" pitchFamily="50" charset="-128"/>
                <a:ea typeface="Meiryo UI" panose="020B0604030504040204" pitchFamily="50" charset="-128"/>
              </a:rPr>
              <a:t>MaaS</a:t>
            </a:r>
            <a:r>
              <a:rPr kumimoji="1" lang="ja-JP" altLang="en-US" sz="1100" dirty="0">
                <a:latin typeface="Meiryo UI" panose="020B0604030504040204" pitchFamily="50" charset="-128"/>
                <a:ea typeface="Meiryo UI" panose="020B0604030504040204" pitchFamily="50" charset="-128"/>
              </a:rPr>
              <a:t>　等</a:t>
            </a:r>
          </a:p>
        </p:txBody>
      </p:sp>
      <p:sp>
        <p:nvSpPr>
          <p:cNvPr id="55" name="テキスト ボックス 54"/>
          <p:cNvSpPr txBox="1"/>
          <p:nvPr/>
        </p:nvSpPr>
        <p:spPr>
          <a:xfrm>
            <a:off x="6889995" y="2651672"/>
            <a:ext cx="185499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海外や域外からも誘引</a:t>
            </a:r>
          </a:p>
        </p:txBody>
      </p:sp>
      <p:sp>
        <p:nvSpPr>
          <p:cNvPr id="56" name="テキスト ボックス 55"/>
          <p:cNvSpPr txBox="1"/>
          <p:nvPr/>
        </p:nvSpPr>
        <p:spPr>
          <a:xfrm>
            <a:off x="3364440" y="2660287"/>
            <a:ext cx="2010487"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地域のリソースを結集</a:t>
            </a:r>
          </a:p>
        </p:txBody>
      </p:sp>
      <p:pic>
        <p:nvPicPr>
          <p:cNvPr id="57" name="図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195" y="5277274"/>
            <a:ext cx="586079" cy="586079"/>
          </a:xfrm>
          <a:prstGeom prst="rect">
            <a:avLst/>
          </a:prstGeom>
        </p:spPr>
      </p:pic>
      <p:sp>
        <p:nvSpPr>
          <p:cNvPr id="58" name="テキスト ボックス 57"/>
          <p:cNvSpPr txBox="1"/>
          <p:nvPr/>
        </p:nvSpPr>
        <p:spPr>
          <a:xfrm>
            <a:off x="6831265" y="4494129"/>
            <a:ext cx="1972457"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デジタル技術、センシング技術、</a:t>
            </a:r>
            <a:r>
              <a:rPr kumimoji="1" lang="en-US" altLang="ja-JP" sz="1100" dirty="0">
                <a:latin typeface="Meiryo UI" panose="020B0604030504040204" pitchFamily="50" charset="-128"/>
                <a:ea typeface="Meiryo UI" panose="020B0604030504040204" pitchFamily="50" charset="-128"/>
              </a:rPr>
              <a:t>AI</a:t>
            </a:r>
            <a:r>
              <a:rPr kumimoji="1" lang="ja-JP" altLang="en-US" sz="1100" dirty="0" err="1">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５</a:t>
            </a:r>
            <a:r>
              <a:rPr kumimoji="1" lang="en-US" altLang="ja-JP" sz="1100" dirty="0">
                <a:latin typeface="Meiryo UI" panose="020B0604030504040204" pitchFamily="50" charset="-128"/>
                <a:ea typeface="Meiryo UI" panose="020B0604030504040204" pitchFamily="50" charset="-128"/>
              </a:rPr>
              <a:t>G</a:t>
            </a:r>
            <a:r>
              <a:rPr kumimoji="1" lang="ja-JP" altLang="en-US" sz="1100" dirty="0" err="1">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３</a:t>
            </a:r>
            <a:r>
              <a:rPr kumimoji="1" lang="en-US" altLang="ja-JP" sz="1100" dirty="0">
                <a:latin typeface="Meiryo UI" panose="020B0604030504040204" pitchFamily="50" charset="-128"/>
                <a:ea typeface="Meiryo UI" panose="020B0604030504040204" pitchFamily="50" charset="-128"/>
              </a:rPr>
              <a:t>D</a:t>
            </a:r>
            <a:r>
              <a:rPr kumimoji="1" lang="ja-JP" altLang="en-US" sz="1100" dirty="0">
                <a:latin typeface="Meiryo UI" panose="020B0604030504040204" pitchFamily="50" charset="-128"/>
                <a:ea typeface="Meiryo UI" panose="020B0604030504040204" pitchFamily="50" charset="-128"/>
              </a:rPr>
              <a:t>　等</a:t>
            </a:r>
          </a:p>
        </p:txBody>
      </p:sp>
      <p:sp>
        <p:nvSpPr>
          <p:cNvPr id="59" name="テキスト ボックス 58"/>
          <p:cNvSpPr txBox="1"/>
          <p:nvPr/>
        </p:nvSpPr>
        <p:spPr>
          <a:xfrm>
            <a:off x="6853035" y="5295663"/>
            <a:ext cx="2052000" cy="421072"/>
          </a:xfrm>
          <a:prstGeom prst="rect">
            <a:avLst/>
          </a:prstGeom>
          <a:noFill/>
        </p:spPr>
        <p:txBody>
          <a:bodyPr wrap="square" lIns="36000" tIns="36000" rIns="36000" bIns="36000" rtlCol="0">
            <a:spAutoFit/>
          </a:bodyPr>
          <a:lstStyle/>
          <a:p>
            <a:r>
              <a:rPr kumimoji="1" lang="ja-JP" altLang="en-US" sz="1100" dirty="0">
                <a:latin typeface="Meiryo UI" panose="020B0604030504040204" pitchFamily="50" charset="-128"/>
                <a:ea typeface="Meiryo UI" panose="020B0604030504040204" pitchFamily="50" charset="-128"/>
              </a:rPr>
              <a:t>アプリ開発、ソフト開発、自動運転、多言語翻訳、位置情報　等</a:t>
            </a:r>
          </a:p>
        </p:txBody>
      </p:sp>
      <p:sp>
        <p:nvSpPr>
          <p:cNvPr id="60" name="角丸四角形 19">
            <a:extLst>
              <a:ext uri="{FF2B5EF4-FFF2-40B4-BE49-F238E27FC236}">
                <a16:creationId xmlns:a16="http://schemas.microsoft.com/office/drawing/2014/main" id="{72696338-C2E0-433B-80D6-76A81AC1D729}"/>
              </a:ext>
            </a:extLst>
          </p:cNvPr>
          <p:cNvSpPr/>
          <p:nvPr/>
        </p:nvSpPr>
        <p:spPr>
          <a:xfrm>
            <a:off x="3190581" y="3814796"/>
            <a:ext cx="908313" cy="1878302"/>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b="1" dirty="0">
                <a:latin typeface="Meiryo UI" panose="020B0604030504040204" pitchFamily="50" charset="-128"/>
                <a:ea typeface="Meiryo UI" panose="020B0604030504040204" pitchFamily="50" charset="-128"/>
              </a:rPr>
              <a:t>市町村</a:t>
            </a:r>
          </a:p>
        </p:txBody>
      </p:sp>
      <p:sp>
        <p:nvSpPr>
          <p:cNvPr id="61" name="矢印: 左 1">
            <a:extLst>
              <a:ext uri="{FF2B5EF4-FFF2-40B4-BE49-F238E27FC236}">
                <a16:creationId xmlns:a16="http://schemas.microsoft.com/office/drawing/2014/main" id="{5E663A0A-2480-42A1-9AA6-D604107F2C69}"/>
              </a:ext>
            </a:extLst>
          </p:cNvPr>
          <p:cNvSpPr/>
          <p:nvPr/>
        </p:nvSpPr>
        <p:spPr>
          <a:xfrm>
            <a:off x="2042140" y="3855408"/>
            <a:ext cx="900000" cy="1928808"/>
          </a:xfrm>
          <a:prstGeom prst="leftArrow">
            <a:avLst>
              <a:gd name="adj1" fmla="val 49694"/>
              <a:gd name="adj2" fmla="val 57458"/>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62DDA0D9-439B-4B5B-9503-A1D9B59DCB0D}"/>
              </a:ext>
            </a:extLst>
          </p:cNvPr>
          <p:cNvSpPr txBox="1"/>
          <p:nvPr/>
        </p:nvSpPr>
        <p:spPr>
          <a:xfrm>
            <a:off x="2101812" y="3268250"/>
            <a:ext cx="955443" cy="626701"/>
          </a:xfrm>
          <a:prstGeom prst="rect">
            <a:avLst/>
          </a:prstGeom>
          <a:noFill/>
        </p:spPr>
        <p:txBody>
          <a:bodyPr wrap="square" lIns="36000" tIns="36000" rIns="36000" bIns="36000" rtlCol="0">
            <a:spAutoFit/>
          </a:bodyPr>
          <a:lstStyle/>
          <a:p>
            <a:pPr algn="ctr"/>
            <a:r>
              <a:rPr kumimoji="1" lang="ja-JP" altLang="en-US" sz="1200" b="1" dirty="0" smtClean="0">
                <a:latin typeface="Meiryo UI" panose="020B0604030504040204" pitchFamily="50" charset="-128"/>
                <a:ea typeface="Meiryo UI" panose="020B0604030504040204" pitchFamily="50" charset="-128"/>
              </a:rPr>
              <a:t>課題・ニーズ</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に即した</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ソリューション</a:t>
            </a:r>
            <a:endParaRPr kumimoji="1" lang="ja-JP" altLang="en-US" sz="1200" b="1" dirty="0">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0C4C7F2F-30E3-4790-A785-89B7B01D3583}"/>
              </a:ext>
            </a:extLst>
          </p:cNvPr>
          <p:cNvSpPr/>
          <p:nvPr/>
        </p:nvSpPr>
        <p:spPr>
          <a:xfrm>
            <a:off x="5579437" y="4136656"/>
            <a:ext cx="1016532" cy="489365"/>
          </a:xfrm>
          <a:prstGeom prst="rect">
            <a:avLst/>
          </a:prstGeom>
        </p:spPr>
        <p:txBody>
          <a:bodyPr wrap="square">
            <a:spAutoFit/>
          </a:bodyPr>
          <a:lstStyle/>
          <a:p>
            <a:pPr marL="57150" lvl="2" algn="ctr" defTabSz="400050">
              <a:spcAft>
                <a:spcPct val="15000"/>
              </a:spcAft>
            </a:pPr>
            <a:r>
              <a:rPr lang="ja-JP" altLang="en-US" sz="1200" b="1" dirty="0" smtClean="0">
                <a:latin typeface="Meiryo UI" panose="020B0604030504040204" pitchFamily="50" charset="-128"/>
                <a:ea typeface="Meiryo UI" panose="020B0604030504040204" pitchFamily="50" charset="-128"/>
              </a:rPr>
              <a:t>大阪府が</a:t>
            </a:r>
            <a:endParaRPr lang="en-US" altLang="ja-JP" sz="1200" b="1" dirty="0" smtClean="0">
              <a:latin typeface="Meiryo UI" panose="020B0604030504040204" pitchFamily="50" charset="-128"/>
              <a:ea typeface="Meiryo UI" panose="020B0604030504040204" pitchFamily="50" charset="-128"/>
            </a:endParaRPr>
          </a:p>
          <a:p>
            <a:pPr marL="57150" lvl="2" algn="ctr" defTabSz="400050">
              <a:spcAft>
                <a:spcPct val="15000"/>
              </a:spcAft>
            </a:pPr>
            <a:r>
              <a:rPr lang="ja-JP" altLang="en-US" sz="1200" b="1" dirty="0" smtClean="0">
                <a:latin typeface="Meiryo UI" panose="020B0604030504040204" pitchFamily="50" charset="-128"/>
                <a:ea typeface="Meiryo UI" panose="020B0604030504040204" pitchFamily="50" charset="-128"/>
              </a:rPr>
              <a:t>マッチング</a:t>
            </a:r>
            <a:endParaRPr lang="ja-JP" altLang="en-US" sz="1200" b="1"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BA13EC54-C0DF-4CB0-A962-31602531533F}"/>
              </a:ext>
            </a:extLst>
          </p:cNvPr>
          <p:cNvSpPr txBox="1"/>
          <p:nvPr/>
        </p:nvSpPr>
        <p:spPr>
          <a:xfrm>
            <a:off x="2187373" y="4384072"/>
            <a:ext cx="1004422" cy="919089"/>
          </a:xfrm>
          <a:prstGeom prst="rect">
            <a:avLst/>
          </a:prstGeom>
          <a:noFill/>
        </p:spPr>
        <p:txBody>
          <a:bodyPr wrap="square" lIns="36000" tIns="36000" rIns="36000" bIns="36000" rtlCol="0">
            <a:spAutoFit/>
          </a:bodyPr>
          <a:lstStyle/>
          <a:p>
            <a:r>
              <a:rPr kumimoji="1" lang="ja-JP" altLang="en-US" sz="1100" dirty="0" smtClean="0">
                <a:latin typeface="Meiryo UI" panose="020B0604030504040204" pitchFamily="50" charset="-128"/>
                <a:ea typeface="Meiryo UI" panose="020B0604030504040204" pitchFamily="50" charset="-128"/>
              </a:rPr>
              <a:t>モビリティ</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ヘルスケア</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キャッシュレス</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自治体アプリ</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など</a:t>
            </a:r>
            <a:endParaRPr kumimoji="1" lang="en-US" altLang="ja-JP" sz="1100" dirty="0">
              <a:latin typeface="Meiryo UI" panose="020B0604030504040204" pitchFamily="50" charset="-128"/>
              <a:ea typeface="Meiryo UI" panose="020B0604030504040204" pitchFamily="50" charset="-128"/>
            </a:endParaRPr>
          </a:p>
        </p:txBody>
      </p:sp>
      <p:sp>
        <p:nvSpPr>
          <p:cNvPr id="4" name="二等辺三角形 3"/>
          <p:cNvSpPr/>
          <p:nvPr/>
        </p:nvSpPr>
        <p:spPr>
          <a:xfrm rot="10800000">
            <a:off x="3242345" y="5911402"/>
            <a:ext cx="2206263" cy="21376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047435" y="6116303"/>
            <a:ext cx="4508499"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地域や行政をデジタル技術にふさわしい形に変革（</a:t>
            </a:r>
            <a:r>
              <a:rPr lang="en-US" altLang="ja-JP" sz="1400" b="1" dirty="0" smtClean="0">
                <a:latin typeface="Meiryo UI" panose="020B0604030504040204" pitchFamily="50" charset="-128"/>
                <a:ea typeface="Meiryo UI" panose="020B0604030504040204" pitchFamily="50" charset="-128"/>
              </a:rPr>
              <a:t>DX</a:t>
            </a:r>
            <a:r>
              <a:rPr lang="ja-JP" altLang="en-US"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381076" y="2676999"/>
            <a:ext cx="1992853"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rPr>
              <a:t>地域課題</a:t>
            </a:r>
            <a:r>
              <a:rPr lang="ja-JP" altLang="en-US" sz="1600" b="1" dirty="0">
                <a:latin typeface="Meiryo UI" panose="020B0604030504040204" pitchFamily="50" charset="-128"/>
                <a:ea typeface="Meiryo UI" panose="020B0604030504040204" pitchFamily="50" charset="-128"/>
              </a:rPr>
              <a:t>解決を中心</a:t>
            </a:r>
            <a:endParaRPr lang="ja-JP" altLang="en-US" sz="1600" dirty="0"/>
          </a:p>
        </p:txBody>
      </p:sp>
      <p:sp>
        <p:nvSpPr>
          <p:cNvPr id="40" name="正方形/長方形 39"/>
          <p:cNvSpPr/>
          <p:nvPr/>
        </p:nvSpPr>
        <p:spPr>
          <a:xfrm>
            <a:off x="155774" y="3033569"/>
            <a:ext cx="2419252" cy="276999"/>
          </a:xfrm>
          <a:prstGeom prst="rect">
            <a:avLst/>
          </a:prstGeom>
        </p:spPr>
        <p:txBody>
          <a:bodyPr wrap="none">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地域＝市町村の中の一定のエリア</a:t>
            </a:r>
            <a:endParaRPr lang="ja-JP" altLang="en-US" sz="1200" dirty="0"/>
          </a:p>
        </p:txBody>
      </p:sp>
    </p:spTree>
    <p:extLst>
      <p:ext uri="{BB962C8B-B14F-4D97-AF65-F5344CB8AC3E}">
        <p14:creationId xmlns:p14="http://schemas.microsoft.com/office/powerpoint/2010/main" val="1252270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1E9492F5-9F32-4FF7-8F08-B59CF8F2A2B6}" type="slidenum">
              <a:rPr kumimoji="1" lang="ja-JP" altLang="en-US" smtClean="0"/>
              <a:t>9</a:t>
            </a:fld>
            <a:endParaRPr kumimoji="1" lang="ja-JP" altLang="en-US"/>
          </a:p>
        </p:txBody>
      </p:sp>
      <p:sp>
        <p:nvSpPr>
          <p:cNvPr id="3" name="テキスト ボックス 2">
            <a:extLst>
              <a:ext uri="{FF2B5EF4-FFF2-40B4-BE49-F238E27FC236}">
                <a16:creationId xmlns:a16="http://schemas.microsoft.com/office/drawing/2014/main" id="{A1AA1268-3D03-47D4-A4AA-3510D0449B3C}"/>
              </a:ext>
            </a:extLst>
          </p:cNvPr>
          <p:cNvSpPr txBox="1"/>
          <p:nvPr/>
        </p:nvSpPr>
        <p:spPr>
          <a:xfrm>
            <a:off x="322739" y="113802"/>
            <a:ext cx="8603846" cy="430887"/>
          </a:xfrm>
          <a:prstGeom prst="rect">
            <a:avLst/>
          </a:prstGeom>
          <a:noFill/>
        </p:spPr>
        <p:txBody>
          <a:bodyPr wrap="square" rtlCol="0">
            <a:spAutoFit/>
          </a:bodyPr>
          <a:lstStyle/>
          <a:p>
            <a:pPr lvl="0" algn="ctr">
              <a:defRPr/>
            </a:pPr>
            <a:r>
              <a:rPr kumimoji="1" lang="ja-JP" altLang="en-US" sz="2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府内の先行事例（河内長野市）と府域展開のイメージ</a:t>
            </a:r>
          </a:p>
        </p:txBody>
      </p:sp>
      <p:cxnSp>
        <p:nvCxnSpPr>
          <p:cNvPr id="5" name="直線コネクタ 4">
            <a:extLst>
              <a:ext uri="{FF2B5EF4-FFF2-40B4-BE49-F238E27FC236}">
                <a16:creationId xmlns:a16="http://schemas.microsoft.com/office/drawing/2014/main" id="{EFB4A745-4045-444C-9B42-67800CDD26E9}"/>
              </a:ext>
            </a:extLst>
          </p:cNvPr>
          <p:cNvCxnSpPr/>
          <p:nvPr/>
        </p:nvCxnSpPr>
        <p:spPr>
          <a:xfrm>
            <a:off x="322739" y="595797"/>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287685" y="2762306"/>
            <a:ext cx="1360298" cy="46529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社会課題を把握し、グランドデザインを描く</a:t>
            </a:r>
          </a:p>
        </p:txBody>
      </p:sp>
      <p:sp>
        <p:nvSpPr>
          <p:cNvPr id="11" name="正方形/長方形 10"/>
          <p:cNvSpPr/>
          <p:nvPr/>
        </p:nvSpPr>
        <p:spPr>
          <a:xfrm>
            <a:off x="1284647" y="2044763"/>
            <a:ext cx="1360298" cy="33337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行政</a:t>
            </a:r>
            <a:endParaRPr kumimoji="1" lang="ja-JP" altLang="en-US" sz="14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3177516" y="2294845"/>
            <a:ext cx="2381863" cy="26997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地元企業や地域団体</a:t>
            </a:r>
          </a:p>
        </p:txBody>
      </p:sp>
      <p:sp>
        <p:nvSpPr>
          <p:cNvPr id="13" name="正方形/長方形 12"/>
          <p:cNvSpPr/>
          <p:nvPr/>
        </p:nvSpPr>
        <p:spPr>
          <a:xfrm>
            <a:off x="6091949" y="2296570"/>
            <a:ext cx="2687889" cy="26824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先端技術企業</a:t>
            </a:r>
            <a:endParaRPr kumimoji="1" lang="ja-JP" altLang="en-US"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3187303" y="2953395"/>
            <a:ext cx="1081890"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乗降場所として、駐車場を無償貸与</a:t>
            </a:r>
          </a:p>
        </p:txBody>
      </p:sp>
      <p:sp>
        <p:nvSpPr>
          <p:cNvPr id="20" name="正方形/長方形 19"/>
          <p:cNvSpPr/>
          <p:nvPr/>
        </p:nvSpPr>
        <p:spPr>
          <a:xfrm>
            <a:off x="4331815" y="2939359"/>
            <a:ext cx="1201173"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運行管理を担い、自立運営を図る</a:t>
            </a:r>
          </a:p>
        </p:txBody>
      </p:sp>
      <p:sp>
        <p:nvSpPr>
          <p:cNvPr id="25" name="正方形/長方形 24"/>
          <p:cNvSpPr/>
          <p:nvPr/>
        </p:nvSpPr>
        <p:spPr>
          <a:xfrm>
            <a:off x="6066155" y="2954449"/>
            <a:ext cx="837787"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自動運転車両の提供</a:t>
            </a:r>
          </a:p>
        </p:txBody>
      </p:sp>
      <p:sp>
        <p:nvSpPr>
          <p:cNvPr id="26" name="正方形/長方形 25"/>
          <p:cNvSpPr/>
          <p:nvPr/>
        </p:nvSpPr>
        <p:spPr>
          <a:xfrm>
            <a:off x="7013891" y="2939359"/>
            <a:ext cx="828000"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運行バスシステムの技術</a:t>
            </a:r>
          </a:p>
        </p:txBody>
      </p:sp>
      <p:sp>
        <p:nvSpPr>
          <p:cNvPr id="27" name="正方形/長方形 26"/>
          <p:cNvSpPr/>
          <p:nvPr/>
        </p:nvSpPr>
        <p:spPr>
          <a:xfrm>
            <a:off x="7951839" y="2946148"/>
            <a:ext cx="828000"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グリーンスローモビリティの提案</a:t>
            </a:r>
          </a:p>
        </p:txBody>
      </p:sp>
      <p:sp>
        <p:nvSpPr>
          <p:cNvPr id="28" name="テキスト ボックス 27"/>
          <p:cNvSpPr txBox="1"/>
          <p:nvPr/>
        </p:nvSpPr>
        <p:spPr>
          <a:xfrm>
            <a:off x="2589130" y="2586655"/>
            <a:ext cx="612668"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a:t>
            </a:r>
            <a:endParaRPr kumimoji="1" lang="ja-JP" altLang="en-US" sz="40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518554" y="2570083"/>
            <a:ext cx="612668"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a:t>
            </a:r>
            <a:endParaRPr kumimoji="1" lang="ja-JP" altLang="en-US" sz="4000" b="1" dirty="0">
              <a:latin typeface="Meiryo UI" panose="020B0604030504040204" pitchFamily="50" charset="-128"/>
              <a:ea typeface="Meiryo UI" panose="020B0604030504040204" pitchFamily="50" charset="-128"/>
            </a:endParaRPr>
          </a:p>
        </p:txBody>
      </p:sp>
      <p:sp>
        <p:nvSpPr>
          <p:cNvPr id="7" name="角丸四角形 6"/>
          <p:cNvSpPr/>
          <p:nvPr/>
        </p:nvSpPr>
        <p:spPr>
          <a:xfrm>
            <a:off x="1271639" y="2405687"/>
            <a:ext cx="1373306" cy="371936"/>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河内長野市</a:t>
            </a:r>
          </a:p>
        </p:txBody>
      </p:sp>
      <p:sp>
        <p:nvSpPr>
          <p:cNvPr id="9" name="角丸四角形 8"/>
          <p:cNvSpPr/>
          <p:nvPr/>
        </p:nvSpPr>
        <p:spPr>
          <a:xfrm>
            <a:off x="4330366" y="2680521"/>
            <a:ext cx="1231588"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社会福祉協議会</a:t>
            </a:r>
          </a:p>
        </p:txBody>
      </p:sp>
      <p:sp>
        <p:nvSpPr>
          <p:cNvPr id="10" name="角丸四角形 9"/>
          <p:cNvSpPr/>
          <p:nvPr/>
        </p:nvSpPr>
        <p:spPr>
          <a:xfrm>
            <a:off x="3177516" y="2676361"/>
            <a:ext cx="1081890"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コノミヤ</a:t>
            </a:r>
          </a:p>
        </p:txBody>
      </p:sp>
      <p:sp>
        <p:nvSpPr>
          <p:cNvPr id="14" name="角丸四角形 13"/>
          <p:cNvSpPr/>
          <p:nvPr/>
        </p:nvSpPr>
        <p:spPr>
          <a:xfrm>
            <a:off x="6066156" y="2667576"/>
            <a:ext cx="828000"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ヤマハ</a:t>
            </a:r>
          </a:p>
        </p:txBody>
      </p:sp>
      <p:sp>
        <p:nvSpPr>
          <p:cNvPr id="17" name="角丸四角形 16"/>
          <p:cNvSpPr/>
          <p:nvPr/>
        </p:nvSpPr>
        <p:spPr>
          <a:xfrm>
            <a:off x="7004104" y="2667394"/>
            <a:ext cx="828000"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200" b="1" dirty="0" err="1">
                <a:latin typeface="Meiryo UI" panose="020B0604030504040204" pitchFamily="50" charset="-128"/>
                <a:ea typeface="Meiryo UI" panose="020B0604030504040204" pitchFamily="50" charset="-128"/>
              </a:rPr>
              <a:t>docomo</a:t>
            </a:r>
            <a:endParaRPr kumimoji="1" lang="ja-JP" altLang="en-US" sz="1200" b="1" dirty="0">
              <a:latin typeface="Meiryo UI" panose="020B0604030504040204" pitchFamily="50" charset="-128"/>
              <a:ea typeface="Meiryo UI" panose="020B0604030504040204" pitchFamily="50" charset="-128"/>
            </a:endParaRPr>
          </a:p>
        </p:txBody>
      </p:sp>
      <p:sp>
        <p:nvSpPr>
          <p:cNvPr id="18" name="角丸四角形 17"/>
          <p:cNvSpPr/>
          <p:nvPr/>
        </p:nvSpPr>
        <p:spPr>
          <a:xfrm>
            <a:off x="7951839" y="2661897"/>
            <a:ext cx="828000"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関西電力</a:t>
            </a:r>
          </a:p>
        </p:txBody>
      </p:sp>
      <p:pic>
        <p:nvPicPr>
          <p:cNvPr id="43" name="図 42"/>
          <p:cNvPicPr>
            <a:picLocks noChangeAspect="1"/>
          </p:cNvPicPr>
          <p:nvPr/>
        </p:nvPicPr>
        <p:blipFill>
          <a:blip r:embed="rId2"/>
          <a:stretch>
            <a:fillRect/>
          </a:stretch>
        </p:blipFill>
        <p:spPr>
          <a:xfrm>
            <a:off x="4183274" y="4280632"/>
            <a:ext cx="3745252" cy="2494900"/>
          </a:xfrm>
          <a:prstGeom prst="rect">
            <a:avLst/>
          </a:prstGeom>
        </p:spPr>
      </p:pic>
      <p:sp>
        <p:nvSpPr>
          <p:cNvPr id="44" name="楕円 43"/>
          <p:cNvSpPr/>
          <p:nvPr/>
        </p:nvSpPr>
        <p:spPr>
          <a:xfrm>
            <a:off x="1438372" y="653944"/>
            <a:ext cx="7203352" cy="7959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住民の高齢化や人手不足による公共交通の</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縮小に伴う移動課題（</a:t>
            </a:r>
            <a:r>
              <a:rPr kumimoji="1" lang="ja-JP" altLang="en-US" b="1" dirty="0" smtClean="0">
                <a:solidFill>
                  <a:schemeClr val="tx1"/>
                </a:solidFill>
                <a:latin typeface="Meiryo UI" panose="020B0604030504040204" pitchFamily="50" charset="-128"/>
                <a:ea typeface="Meiryo UI" panose="020B0604030504040204" pitchFamily="50" charset="-128"/>
              </a:rPr>
              <a:t>ラストワンマイル問題）</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45" name="直線コネクタ 44">
            <a:extLst>
              <a:ext uri="{FF2B5EF4-FFF2-40B4-BE49-F238E27FC236}">
                <a16:creationId xmlns:a16="http://schemas.microsoft.com/office/drawing/2014/main" id="{EFB4A745-4045-444C-9B42-67800CDD26E9}"/>
              </a:ext>
            </a:extLst>
          </p:cNvPr>
          <p:cNvCxnSpPr/>
          <p:nvPr/>
        </p:nvCxnSpPr>
        <p:spPr>
          <a:xfrm flipV="1">
            <a:off x="261184" y="4174124"/>
            <a:ext cx="8518655" cy="11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215349" y="4650542"/>
            <a:ext cx="3638194" cy="1638910"/>
          </a:xfrm>
          <a:prstGeom prst="rect">
            <a:avLst/>
          </a:prstGeom>
          <a:noFill/>
        </p:spPr>
        <p:txBody>
          <a:bodyPr wrap="square" rtlCol="0">
            <a:spAutoFit/>
          </a:bodyPr>
          <a:lstStyle/>
          <a:p>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成功事例の府域展開</a:t>
            </a:r>
            <a:r>
              <a:rPr kumimoji="1" lang="en-US" altLang="ja-JP"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marL="285750" indent="-285750">
              <a:spcBef>
                <a:spcPts val="300"/>
              </a:spcBef>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大阪のスマートシティ戦略では、「地域の推進基盤」と「企業の先端技術」を融合させる“地域単位のスマートシティ”を府域で展開し、大阪全体のスマートシティ化を目指す！</a:t>
            </a:r>
          </a:p>
        </p:txBody>
      </p:sp>
      <p:sp>
        <p:nvSpPr>
          <p:cNvPr id="47" name="楕円 46"/>
          <p:cNvSpPr/>
          <p:nvPr/>
        </p:nvSpPr>
        <p:spPr>
          <a:xfrm>
            <a:off x="1483286" y="613731"/>
            <a:ext cx="587829" cy="101490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地域課題</a:t>
            </a:r>
          </a:p>
        </p:txBody>
      </p:sp>
      <p:sp>
        <p:nvSpPr>
          <p:cNvPr id="48" name="二等辺三角形 47"/>
          <p:cNvSpPr/>
          <p:nvPr/>
        </p:nvSpPr>
        <p:spPr>
          <a:xfrm>
            <a:off x="2300722" y="1496866"/>
            <a:ext cx="5771888" cy="2085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806190" y="1722363"/>
            <a:ext cx="5083443" cy="584775"/>
          </a:xfrm>
          <a:prstGeom prst="rect">
            <a:avLst/>
          </a:prstGeom>
          <a:noFill/>
        </p:spPr>
        <p:txBody>
          <a:bodyPr wrap="none" rtlCol="0">
            <a:spAutoFit/>
          </a:bodyPr>
          <a:lstStyle/>
          <a:p>
            <a:pPr algn="ctr"/>
            <a:r>
              <a:rPr kumimoji="1" lang="ja-JP" altLang="en-US" sz="1600" b="1" dirty="0"/>
              <a:t>自動運転と</a:t>
            </a:r>
            <a:r>
              <a:rPr kumimoji="1" lang="en-US" altLang="ja-JP" sz="1600" b="1" dirty="0"/>
              <a:t>AI</a:t>
            </a:r>
            <a:r>
              <a:rPr kumimoji="1" lang="ja-JP" altLang="en-US" sz="1600" b="1" dirty="0"/>
              <a:t>運行システムを使った地域</a:t>
            </a:r>
            <a:r>
              <a:rPr kumimoji="1" lang="ja-JP" altLang="en-US" sz="1600" b="1" dirty="0" smtClean="0"/>
              <a:t>モビリティの</a:t>
            </a:r>
            <a:endParaRPr kumimoji="1" lang="en-US" altLang="ja-JP" sz="1600" b="1" dirty="0" smtClean="0"/>
          </a:p>
          <a:p>
            <a:pPr algn="ctr"/>
            <a:r>
              <a:rPr kumimoji="1" lang="ja-JP" altLang="en-US" sz="1600" b="1" dirty="0" smtClean="0"/>
              <a:t>社会実装を見据えた実証事業をスタート</a:t>
            </a:r>
            <a:endParaRPr kumimoji="1" lang="ja-JP" altLang="en-US" sz="1600" b="1" dirty="0"/>
          </a:p>
        </p:txBody>
      </p:sp>
      <p:sp>
        <p:nvSpPr>
          <p:cNvPr id="50" name="下矢印 49"/>
          <p:cNvSpPr/>
          <p:nvPr/>
        </p:nvSpPr>
        <p:spPr>
          <a:xfrm>
            <a:off x="305844" y="4071132"/>
            <a:ext cx="770709" cy="4610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239698" y="3840510"/>
            <a:ext cx="5673348"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国の実証事業にも採択（「近未来技術等社会実装事業」及び「グリーンスローモビリティ導入実証事業」）</a:t>
            </a:r>
          </a:p>
        </p:txBody>
      </p:sp>
      <p:sp>
        <p:nvSpPr>
          <p:cNvPr id="52" name="テキスト ボックス 51"/>
          <p:cNvSpPr txBox="1"/>
          <p:nvPr/>
        </p:nvSpPr>
        <p:spPr>
          <a:xfrm>
            <a:off x="246773" y="790849"/>
            <a:ext cx="800219" cy="3347436"/>
          </a:xfrm>
          <a:prstGeom prst="rect">
            <a:avLst/>
          </a:prstGeom>
          <a:noFill/>
        </p:spPr>
        <p:txBody>
          <a:bodyPr vert="eaVert" wrap="square" rtlCol="0">
            <a:spAutoFit/>
          </a:bodyPr>
          <a:lstStyle/>
          <a:p>
            <a:r>
              <a:rPr kumimoji="1" lang="ja-JP" altLang="en-US" sz="2000" b="1" dirty="0">
                <a:latin typeface="Meiryo UI" panose="020B0604030504040204" pitchFamily="50" charset="-128"/>
                <a:ea typeface="Meiryo UI" panose="020B0604030504040204" pitchFamily="50" charset="-128"/>
              </a:rPr>
              <a:t>河内長野市南花台に</a:t>
            </a:r>
            <a:r>
              <a:rPr kumimoji="1" lang="ja-JP" altLang="en-US" sz="2000" b="1" dirty="0" smtClean="0">
                <a:latin typeface="Meiryo UI" panose="020B0604030504040204" pitchFamily="50" charset="-128"/>
                <a:ea typeface="Meiryo UI" panose="020B0604030504040204" pitchFamily="50" charset="-128"/>
              </a:rPr>
              <a:t>おける</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地域</a:t>
            </a:r>
            <a:r>
              <a:rPr kumimoji="1" lang="ja-JP" altLang="en-US" sz="2000" b="1" dirty="0">
                <a:latin typeface="Meiryo UI" panose="020B0604030504040204" pitchFamily="50" charset="-128"/>
                <a:ea typeface="Meiryo UI" panose="020B0604030504040204" pitchFamily="50" charset="-128"/>
              </a:rPr>
              <a:t>モビリティの取り組み</a:t>
            </a:r>
          </a:p>
        </p:txBody>
      </p:sp>
      <p:sp>
        <p:nvSpPr>
          <p:cNvPr id="36" name="正方形/長方形 35"/>
          <p:cNvSpPr/>
          <p:nvPr/>
        </p:nvSpPr>
        <p:spPr>
          <a:xfrm>
            <a:off x="1284648" y="3619411"/>
            <a:ext cx="1360297" cy="41177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smtClean="0">
                <a:latin typeface="Meiryo UI" panose="020B0604030504040204" pitchFamily="50" charset="-128"/>
                <a:ea typeface="Meiryo UI" panose="020B0604030504040204" pitchFamily="50" charset="-128"/>
              </a:rPr>
              <a:t>実証事業を総合的にサポート</a:t>
            </a:r>
            <a:endParaRPr kumimoji="1" lang="ja-JP" altLang="en-US" sz="1100" dirty="0">
              <a:latin typeface="Meiryo UI" panose="020B0604030504040204" pitchFamily="50" charset="-128"/>
              <a:ea typeface="Meiryo UI" panose="020B0604030504040204" pitchFamily="50" charset="-128"/>
            </a:endParaRPr>
          </a:p>
        </p:txBody>
      </p:sp>
      <p:sp>
        <p:nvSpPr>
          <p:cNvPr id="38" name="角丸四角形 37"/>
          <p:cNvSpPr/>
          <p:nvPr/>
        </p:nvSpPr>
        <p:spPr>
          <a:xfrm>
            <a:off x="1284647" y="3289286"/>
            <a:ext cx="1360298" cy="351508"/>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大阪府</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76865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w4afYvSTZe6uwSrDDWR3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ABeam_PPT_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8060</TotalTime>
  <Words>9870</Words>
  <Application>Microsoft Office PowerPoint</Application>
  <PresentationFormat>画面に合わせる (4:3)</PresentationFormat>
  <Paragraphs>1863</Paragraphs>
  <Slides>47</Slides>
  <Notes>22</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60" baseType="lpstr">
      <vt:lpstr>Meiryo UI</vt:lpstr>
      <vt:lpstr>メイリオ</vt:lpstr>
      <vt:lpstr>小塚ゴシック Pro H</vt:lpstr>
      <vt:lpstr>游ゴシック</vt:lpstr>
      <vt:lpstr>游ゴシック Light</vt:lpstr>
      <vt:lpstr>Arial</vt:lpstr>
      <vt:lpstr>Calibri</vt:lpstr>
      <vt:lpstr>Calibri Light</vt:lpstr>
      <vt:lpstr>Times New Roman</vt:lpstr>
      <vt:lpstr>Trebuchet MS</vt:lpstr>
      <vt:lpstr>Wingdings</vt:lpstr>
      <vt:lpstr>Office テーマ</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原口　晶野</dc:creator>
  <cp:lastModifiedBy>中井　章太</cp:lastModifiedBy>
  <cp:revision>243</cp:revision>
  <cp:lastPrinted>2020-02-09T09:51:12Z</cp:lastPrinted>
  <dcterms:created xsi:type="dcterms:W3CDTF">2019-11-06T00:15:27Z</dcterms:created>
  <dcterms:modified xsi:type="dcterms:W3CDTF">2020-02-10T08:17:36Z</dcterms:modified>
</cp:coreProperties>
</file>