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429" r:id="rId4"/>
    <p:sldId id="430" r:id="rId5"/>
    <p:sldId id="433" r:id="rId6"/>
    <p:sldId id="417" r:id="rId7"/>
    <p:sldId id="263" r:id="rId8"/>
    <p:sldId id="418" r:id="rId9"/>
    <p:sldId id="434" r:id="rId10"/>
    <p:sldId id="435" r:id="rId11"/>
    <p:sldId id="423" r:id="rId12"/>
    <p:sldId id="424" r:id="rId13"/>
    <p:sldId id="411"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33" autoAdjust="0"/>
  </p:normalViewPr>
  <p:slideViewPr>
    <p:cSldViewPr snapToGrid="0">
      <p:cViewPr varScale="1">
        <p:scale>
          <a:sx n="69" d="100"/>
          <a:sy n="69" d="100"/>
        </p:scale>
        <p:origin x="576" y="78"/>
      </p:cViewPr>
      <p:guideLst/>
    </p:cSldViewPr>
  </p:slideViewPr>
  <p:notesTextViewPr>
    <p:cViewPr>
      <p:scale>
        <a:sx n="1" d="1"/>
        <a:sy n="1" d="1"/>
      </p:scale>
      <p:origin x="0" y="0"/>
    </p:cViewPr>
  </p:notesTextViewPr>
  <p:sorterViewPr>
    <p:cViewPr>
      <p:scale>
        <a:sx n="100" d="100"/>
        <a:sy n="100" d="100"/>
      </p:scale>
      <p:origin x="0" y="-24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017F6-A6EC-4C3D-8BB1-67ACE099EFBB}"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D4A75-D081-4776-A1DC-BDA6513C0EBA}" type="slidenum">
              <a:rPr kumimoji="1" lang="ja-JP" altLang="en-US" smtClean="0"/>
              <a:t>‹#›</a:t>
            </a:fld>
            <a:endParaRPr kumimoji="1" lang="ja-JP" altLang="en-US"/>
          </a:p>
        </p:txBody>
      </p:sp>
    </p:spTree>
    <p:extLst>
      <p:ext uri="{BB962C8B-B14F-4D97-AF65-F5344CB8AC3E}">
        <p14:creationId xmlns:p14="http://schemas.microsoft.com/office/powerpoint/2010/main" val="26456745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22963" cy="3332162"/>
          </a:xfrm>
        </p:spPr>
      </p:sp>
      <p:sp>
        <p:nvSpPr>
          <p:cNvPr id="3" name="ノート プレースホルダー 2"/>
          <p:cNvSpPr>
            <a:spLocks noGrp="1"/>
          </p:cNvSpPr>
          <p:nvPr>
            <p:ph type="body" idx="1"/>
          </p:nvPr>
        </p:nvSpPr>
        <p:spPr/>
        <p:txBody>
          <a:bodyPr/>
          <a:lstStyle/>
          <a:p>
            <a:r>
              <a:rPr kumimoji="1" lang="ja-JP" altLang="en-US" dirty="0"/>
              <a:t>これは、市民の肥満の割合を示したグラフです</a:t>
            </a:r>
            <a:endParaRPr kumimoji="1" lang="en-US" altLang="ja-JP" dirty="0"/>
          </a:p>
          <a:p>
            <a:r>
              <a:rPr kumimoji="1" lang="en-US" altLang="ja-JP" dirty="0"/>
              <a:t>20</a:t>
            </a:r>
            <a:r>
              <a:rPr kumimoji="1" lang="ja-JP" altLang="en-US" dirty="0"/>
              <a:t>代で男性の</a:t>
            </a:r>
            <a:r>
              <a:rPr kumimoji="1" lang="en-US" altLang="ja-JP" dirty="0"/>
              <a:t>4</a:t>
            </a:r>
            <a:r>
              <a:rPr kumimoji="1" lang="ja-JP" altLang="en-US" dirty="0"/>
              <a:t>人に</a:t>
            </a:r>
            <a:r>
              <a:rPr kumimoji="1" lang="en-US" altLang="ja-JP" dirty="0"/>
              <a:t>1</a:t>
            </a:r>
            <a:r>
              <a:rPr kumimoji="1" lang="ja-JP" altLang="en-US" dirty="0"/>
              <a:t>人、</a:t>
            </a:r>
            <a:r>
              <a:rPr kumimoji="1" lang="en-US" altLang="ja-JP" dirty="0"/>
              <a:t>40</a:t>
            </a:r>
            <a:r>
              <a:rPr kumimoji="1" lang="ja-JP" altLang="en-US" dirty="0"/>
              <a:t>代では</a:t>
            </a:r>
            <a:r>
              <a:rPr kumimoji="1" lang="en-US" altLang="ja-JP" dirty="0"/>
              <a:t>2</a:t>
            </a:r>
            <a:r>
              <a:rPr kumimoji="1" lang="ja-JP" altLang="en-US" dirty="0"/>
              <a:t>人に</a:t>
            </a:r>
            <a:r>
              <a:rPr kumimoji="1" lang="en-US" altLang="ja-JP" dirty="0"/>
              <a:t>1</a:t>
            </a:r>
            <a:r>
              <a:rPr kumimoji="1" lang="ja-JP" altLang="en-US" dirty="0"/>
              <a:t>人が肥満です。つまり、先ほどのような脳梗塞や心筋梗塞の予備軍がたくさんいらっしゃるということ。</a:t>
            </a:r>
            <a:endParaRPr kumimoji="1" lang="en-US" altLang="ja-JP" dirty="0"/>
          </a:p>
          <a:p>
            <a:r>
              <a:rPr kumimoji="1" lang="ja-JP" altLang="en-US" dirty="0"/>
              <a:t>高校生までに、小さいころから、当たり前のように、偏らずに食べること、ゲームやパソコンばかりでなく適度に体を動かすことなど、望ましい生活習慣を身につけてもらうよう、教育現場と協力して進めていくことが必要だということがわかりました。</a:t>
            </a:r>
            <a:endParaRPr kumimoji="1" lang="en-US" altLang="ja-JP" dirty="0"/>
          </a:p>
          <a:p>
            <a:endParaRPr kumimoji="1" lang="en-US" altLang="ja-JP" dirty="0"/>
          </a:p>
          <a:p>
            <a:r>
              <a:rPr lang="ja-JP" altLang="en-US" dirty="0"/>
              <a:t>でも、生活習慣ができるのは子どものころです。</a:t>
            </a:r>
            <a:endParaRPr lang="en-US" altLang="ja-JP" dirty="0"/>
          </a:p>
          <a:p>
            <a:r>
              <a:rPr lang="ja-JP" altLang="en-US" dirty="0"/>
              <a:t>そこで、子どもたちの実態を掴むため、市独自に尼っこ健診を始めました。</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A0C0F3-7AE1-4CEA-BD6A-07BD586F018D}" type="slidenum">
              <a:rPr kumimoji="1" lang="ja-JP" altLang="en-US" sz="1800" b="0" i="0" u="none" strike="noStrike" kern="0" cap="none" spc="0" normalizeH="0" baseline="0" noProof="0" smtClean="0">
                <a:ln>
                  <a:noFill/>
                </a:ln>
                <a:solidFill>
                  <a:sysClr val="windowText" lastClr="000000"/>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0" cap="none" spc="0" normalizeH="0" baseline="0" noProof="0">
              <a:ln>
                <a:noFill/>
              </a:ln>
              <a:solidFill>
                <a:sysClr val="windowText" lastClr="00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8385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スライド イメージ プレースホルダー 1">
            <a:extLst>
              <a:ext uri="{FF2B5EF4-FFF2-40B4-BE49-F238E27FC236}">
                <a16:creationId xmlns:a16="http://schemas.microsoft.com/office/drawing/2014/main" id="{0C133A6E-4EEC-4592-9494-B85D5206CCDB}"/>
              </a:ext>
            </a:extLst>
          </p:cNvPr>
          <p:cNvSpPr>
            <a:spLocks noGrp="1" noRot="1" noChangeAspect="1" noTextEdit="1"/>
          </p:cNvSpPr>
          <p:nvPr>
            <p:ph type="sldImg"/>
          </p:nvPr>
        </p:nvSpPr>
        <p:spPr bwMode="auto">
          <a:xfrm>
            <a:off x="-239713" y="798513"/>
            <a:ext cx="7096126"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ノート プレースホルダー 2">
            <a:extLst>
              <a:ext uri="{FF2B5EF4-FFF2-40B4-BE49-F238E27FC236}">
                <a16:creationId xmlns:a16="http://schemas.microsoft.com/office/drawing/2014/main" id="{97682396-2256-4589-B021-89E99ED97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latin typeface="Arial" panose="020B0604020202020204" pitchFamily="34" charset="0"/>
              <a:ea typeface="ＭＳ Ｐ明朝" panose="02020600040205080304" pitchFamily="18" charset="-128"/>
            </a:endParaRPr>
          </a:p>
        </p:txBody>
      </p:sp>
      <p:sp>
        <p:nvSpPr>
          <p:cNvPr id="311300" name="スライド番号プレースホルダー 3">
            <a:extLst>
              <a:ext uri="{FF2B5EF4-FFF2-40B4-BE49-F238E27FC236}">
                <a16:creationId xmlns:a16="http://schemas.microsoft.com/office/drawing/2014/main" id="{D9CFF8D9-8765-46FC-AD79-4098A6757481}"/>
              </a:ext>
            </a:extLst>
          </p:cNvPr>
          <p:cNvSpPr txBox="1">
            <a:spLocks noGrp="1"/>
          </p:cNvSpPr>
          <p:nvPr/>
        </p:nvSpPr>
        <p:spPr bwMode="auto">
          <a:xfrm>
            <a:off x="3747368" y="10111552"/>
            <a:ext cx="2866806" cy="53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FCFBE72-18EA-4BAF-B27B-9AB1B7927579}"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スライド番号プレースホルダー 1"/>
          <p:cNvSpPr>
            <a:spLocks noGrp="1"/>
          </p:cNvSpPr>
          <p:nvPr>
            <p:ph type="sldNum" sz="quarter" idx="10"/>
          </p:nvPr>
        </p:nvSpPr>
        <p:spPr/>
        <p:txBody>
          <a:bodyPr/>
          <a:lstStyle/>
          <a:p>
            <a:fld id="{C4295BCA-FF08-4780-A361-FB50E06BCFE4}" type="slidenum">
              <a:rPr kumimoji="1" lang="ja-JP" altLang="en-US" smtClean="0"/>
              <a:t>13</a:t>
            </a:fld>
            <a:endParaRPr kumimoji="1" lang="ja-JP" altLang="en-US"/>
          </a:p>
        </p:txBody>
      </p:sp>
      <p:sp>
        <p:nvSpPr>
          <p:cNvPr id="3" name="ヘッダー プレースホルダー 2"/>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221301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8903B5-E56B-4A54-8F36-ECF09DE4E8D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E81C37-E89F-40BA-A0A2-9F9761FCE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E1EA711-81D4-412A-99C0-C6F812DE5CC0}"/>
              </a:ext>
            </a:extLst>
          </p:cNvPr>
          <p:cNvSpPr>
            <a:spLocks noGrp="1"/>
          </p:cNvSpPr>
          <p:nvPr>
            <p:ph type="dt" sz="half" idx="10"/>
          </p:nvPr>
        </p:nvSpPr>
        <p:spPr/>
        <p:txBody>
          <a:bodyPr/>
          <a:lstStyle/>
          <a:p>
            <a:fld id="{61D63429-914B-4B89-9C76-D769091F18D3}" type="datetime1">
              <a:rPr kumimoji="1" lang="ja-JP" altLang="en-US" smtClean="0"/>
              <a:t>2020/1/27</a:t>
            </a:fld>
            <a:endParaRPr kumimoji="1" lang="ja-JP" altLang="en-US"/>
          </a:p>
        </p:txBody>
      </p:sp>
      <p:sp>
        <p:nvSpPr>
          <p:cNvPr id="5" name="フッター プレースホルダー 4">
            <a:extLst>
              <a:ext uri="{FF2B5EF4-FFF2-40B4-BE49-F238E27FC236}">
                <a16:creationId xmlns:a16="http://schemas.microsoft.com/office/drawing/2014/main" id="{2D7DEDD4-9ED4-4FCF-B783-9B179912C2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9AFA2F-BD0B-4F89-A155-1AC043A4E080}"/>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226562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1A6A71-8899-4359-BADC-231D67E5864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5AAF44-FE31-44EE-AE4E-39B964FED4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035110-829E-4A50-B381-A104C3A46DED}"/>
              </a:ext>
            </a:extLst>
          </p:cNvPr>
          <p:cNvSpPr>
            <a:spLocks noGrp="1"/>
          </p:cNvSpPr>
          <p:nvPr>
            <p:ph type="dt" sz="half" idx="10"/>
          </p:nvPr>
        </p:nvSpPr>
        <p:spPr/>
        <p:txBody>
          <a:bodyPr/>
          <a:lstStyle/>
          <a:p>
            <a:fld id="{D0008F58-5C3A-4C60-A767-63C305CE3C78}" type="datetime1">
              <a:rPr kumimoji="1" lang="ja-JP" altLang="en-US" smtClean="0"/>
              <a:t>2020/1/27</a:t>
            </a:fld>
            <a:endParaRPr kumimoji="1" lang="ja-JP" altLang="en-US"/>
          </a:p>
        </p:txBody>
      </p:sp>
      <p:sp>
        <p:nvSpPr>
          <p:cNvPr id="5" name="フッター プレースホルダー 4">
            <a:extLst>
              <a:ext uri="{FF2B5EF4-FFF2-40B4-BE49-F238E27FC236}">
                <a16:creationId xmlns:a16="http://schemas.microsoft.com/office/drawing/2014/main" id="{94232857-68A9-4E63-B4A2-CE4F86D1EC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A19209-F425-4EEC-A55C-B46C6D6D6177}"/>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172090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F55B9E2-D98E-4A9C-9B67-4EC16302301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65B5CD6-DA31-4327-BF23-B156BFF0B4A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7A6135-46CD-4AC3-98BC-91B2C1B24C5D}"/>
              </a:ext>
            </a:extLst>
          </p:cNvPr>
          <p:cNvSpPr>
            <a:spLocks noGrp="1"/>
          </p:cNvSpPr>
          <p:nvPr>
            <p:ph type="dt" sz="half" idx="10"/>
          </p:nvPr>
        </p:nvSpPr>
        <p:spPr/>
        <p:txBody>
          <a:bodyPr/>
          <a:lstStyle/>
          <a:p>
            <a:fld id="{65C9EDA5-62EC-4B70-9183-A547F2EA6E4B}" type="datetime1">
              <a:rPr kumimoji="1" lang="ja-JP" altLang="en-US" smtClean="0"/>
              <a:t>2020/1/27</a:t>
            </a:fld>
            <a:endParaRPr kumimoji="1" lang="ja-JP" altLang="en-US"/>
          </a:p>
        </p:txBody>
      </p:sp>
      <p:sp>
        <p:nvSpPr>
          <p:cNvPr id="5" name="フッター プレースホルダー 4">
            <a:extLst>
              <a:ext uri="{FF2B5EF4-FFF2-40B4-BE49-F238E27FC236}">
                <a16:creationId xmlns:a16="http://schemas.microsoft.com/office/drawing/2014/main" id="{3F4E5FFC-FEC3-41BC-ABF8-E1D95B2219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D7D138-DE8C-47D8-88A5-732B00DCDDB8}"/>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167205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E8A96-02C4-482A-B8E7-B9CE41A259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0E79B6-41C6-4860-ABCB-BDDE836ACF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02154A-3B77-415E-9681-13AEA4F8BA42}"/>
              </a:ext>
            </a:extLst>
          </p:cNvPr>
          <p:cNvSpPr>
            <a:spLocks noGrp="1"/>
          </p:cNvSpPr>
          <p:nvPr>
            <p:ph type="dt" sz="half" idx="10"/>
          </p:nvPr>
        </p:nvSpPr>
        <p:spPr/>
        <p:txBody>
          <a:bodyPr/>
          <a:lstStyle/>
          <a:p>
            <a:fld id="{DD116E35-1EEE-482D-9675-074BC0714A36}" type="datetime1">
              <a:rPr kumimoji="1" lang="ja-JP" altLang="en-US" smtClean="0"/>
              <a:t>2020/1/27</a:t>
            </a:fld>
            <a:endParaRPr kumimoji="1" lang="ja-JP" altLang="en-US"/>
          </a:p>
        </p:txBody>
      </p:sp>
      <p:sp>
        <p:nvSpPr>
          <p:cNvPr id="5" name="フッター プレースホルダー 4">
            <a:extLst>
              <a:ext uri="{FF2B5EF4-FFF2-40B4-BE49-F238E27FC236}">
                <a16:creationId xmlns:a16="http://schemas.microsoft.com/office/drawing/2014/main" id="{302D1D0A-7E12-46A8-9E6F-FA5547F147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647640-CB6B-4E7B-9C3D-50CCDFD452A7}"/>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250958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C8802B-1994-4B31-8D1A-B7F4CCA71BE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3FF856-B199-433D-A236-90EE1DFE26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59C78C7-8E8C-4CA8-A052-0C8E5A6F29A6}"/>
              </a:ext>
            </a:extLst>
          </p:cNvPr>
          <p:cNvSpPr>
            <a:spLocks noGrp="1"/>
          </p:cNvSpPr>
          <p:nvPr>
            <p:ph type="dt" sz="half" idx="10"/>
          </p:nvPr>
        </p:nvSpPr>
        <p:spPr/>
        <p:txBody>
          <a:bodyPr/>
          <a:lstStyle/>
          <a:p>
            <a:fld id="{F28E4557-46E7-47C5-BAF1-D271789DBD31}" type="datetime1">
              <a:rPr kumimoji="1" lang="ja-JP" altLang="en-US" smtClean="0"/>
              <a:t>2020/1/27</a:t>
            </a:fld>
            <a:endParaRPr kumimoji="1" lang="ja-JP" altLang="en-US"/>
          </a:p>
        </p:txBody>
      </p:sp>
      <p:sp>
        <p:nvSpPr>
          <p:cNvPr id="5" name="フッター プレースホルダー 4">
            <a:extLst>
              <a:ext uri="{FF2B5EF4-FFF2-40B4-BE49-F238E27FC236}">
                <a16:creationId xmlns:a16="http://schemas.microsoft.com/office/drawing/2014/main" id="{191DCB85-2A37-4D3F-AC79-528CC0EDE6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571864-B753-4C68-9441-6D2C6DDB63AE}"/>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176730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A7AB6-1879-4D89-B741-94F3F1AEF8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EA244A-5003-4B36-9040-54D1848C9D4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801E0D-FB70-4429-9348-475A9D6F96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CAB9A9F-A718-42CE-BBE6-590B7B4D9C07}"/>
              </a:ext>
            </a:extLst>
          </p:cNvPr>
          <p:cNvSpPr>
            <a:spLocks noGrp="1"/>
          </p:cNvSpPr>
          <p:nvPr>
            <p:ph type="dt" sz="half" idx="10"/>
          </p:nvPr>
        </p:nvSpPr>
        <p:spPr/>
        <p:txBody>
          <a:bodyPr/>
          <a:lstStyle/>
          <a:p>
            <a:fld id="{3E8E4DFC-2EA6-4778-B7A8-90BC2440E43F}" type="datetime1">
              <a:rPr kumimoji="1" lang="ja-JP" altLang="en-US" smtClean="0"/>
              <a:t>2020/1/27</a:t>
            </a:fld>
            <a:endParaRPr kumimoji="1" lang="ja-JP" altLang="en-US"/>
          </a:p>
        </p:txBody>
      </p:sp>
      <p:sp>
        <p:nvSpPr>
          <p:cNvPr id="6" name="フッター プレースホルダー 5">
            <a:extLst>
              <a:ext uri="{FF2B5EF4-FFF2-40B4-BE49-F238E27FC236}">
                <a16:creationId xmlns:a16="http://schemas.microsoft.com/office/drawing/2014/main" id="{BC2C42F9-1E66-47AA-9C85-66A47ECA54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126AEF-142D-4E38-B8AE-1127A9ADD383}"/>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77027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B0C7C-B887-4071-A423-3E61D97B8A2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A5C319-3AB5-46D3-8B99-3ABBF3B1C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58CDABB-14E0-4F9F-9659-9B495362D33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57A5D25-8ACD-44BA-9E76-00712BE36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B093065-2347-4925-A493-154E8059F9D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01BC95-D783-4BCA-B18C-9BD4525BDDA1}"/>
              </a:ext>
            </a:extLst>
          </p:cNvPr>
          <p:cNvSpPr>
            <a:spLocks noGrp="1"/>
          </p:cNvSpPr>
          <p:nvPr>
            <p:ph type="dt" sz="half" idx="10"/>
          </p:nvPr>
        </p:nvSpPr>
        <p:spPr/>
        <p:txBody>
          <a:bodyPr/>
          <a:lstStyle/>
          <a:p>
            <a:fld id="{203E8CF3-80E7-43AD-BC12-D00303670EEB}" type="datetime1">
              <a:rPr kumimoji="1" lang="ja-JP" altLang="en-US" smtClean="0"/>
              <a:t>2020/1/27</a:t>
            </a:fld>
            <a:endParaRPr kumimoji="1" lang="ja-JP" altLang="en-US"/>
          </a:p>
        </p:txBody>
      </p:sp>
      <p:sp>
        <p:nvSpPr>
          <p:cNvPr id="8" name="フッター プレースホルダー 7">
            <a:extLst>
              <a:ext uri="{FF2B5EF4-FFF2-40B4-BE49-F238E27FC236}">
                <a16:creationId xmlns:a16="http://schemas.microsoft.com/office/drawing/2014/main" id="{DABA4FF8-859F-45E0-A6AE-234AECBA6C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F52D601-460C-4B11-870B-C46FDBC5D2C0}"/>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1119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E29439-BBE8-411B-A441-B1E1BD51CCF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2718DE7-0688-4999-89EF-033AEC500537}"/>
              </a:ext>
            </a:extLst>
          </p:cNvPr>
          <p:cNvSpPr>
            <a:spLocks noGrp="1"/>
          </p:cNvSpPr>
          <p:nvPr>
            <p:ph type="dt" sz="half" idx="10"/>
          </p:nvPr>
        </p:nvSpPr>
        <p:spPr/>
        <p:txBody>
          <a:bodyPr/>
          <a:lstStyle/>
          <a:p>
            <a:fld id="{DF19D592-CCA6-4C98-B630-0C31A1E04F69}" type="datetime1">
              <a:rPr kumimoji="1" lang="ja-JP" altLang="en-US" smtClean="0"/>
              <a:t>2020/1/27</a:t>
            </a:fld>
            <a:endParaRPr kumimoji="1" lang="ja-JP" altLang="en-US"/>
          </a:p>
        </p:txBody>
      </p:sp>
      <p:sp>
        <p:nvSpPr>
          <p:cNvPr id="4" name="フッター プレースホルダー 3">
            <a:extLst>
              <a:ext uri="{FF2B5EF4-FFF2-40B4-BE49-F238E27FC236}">
                <a16:creationId xmlns:a16="http://schemas.microsoft.com/office/drawing/2014/main" id="{A2C3585E-DB64-4E2E-8813-611703C8D5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732F90A-D22C-43D0-9FB4-18975D866EC3}"/>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128499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038B2E9-8762-446B-B91B-328657693A03}"/>
              </a:ext>
            </a:extLst>
          </p:cNvPr>
          <p:cNvSpPr>
            <a:spLocks noGrp="1"/>
          </p:cNvSpPr>
          <p:nvPr>
            <p:ph type="dt" sz="half" idx="10"/>
          </p:nvPr>
        </p:nvSpPr>
        <p:spPr/>
        <p:txBody>
          <a:bodyPr/>
          <a:lstStyle/>
          <a:p>
            <a:fld id="{A603A171-28F5-4ABD-9F97-43C2AF976F6D}" type="datetime1">
              <a:rPr kumimoji="1" lang="ja-JP" altLang="en-US" smtClean="0"/>
              <a:t>2020/1/27</a:t>
            </a:fld>
            <a:endParaRPr kumimoji="1" lang="ja-JP" altLang="en-US"/>
          </a:p>
        </p:txBody>
      </p:sp>
      <p:sp>
        <p:nvSpPr>
          <p:cNvPr id="3" name="フッター プレースホルダー 2">
            <a:extLst>
              <a:ext uri="{FF2B5EF4-FFF2-40B4-BE49-F238E27FC236}">
                <a16:creationId xmlns:a16="http://schemas.microsoft.com/office/drawing/2014/main" id="{9792A56E-7EFC-4E1D-86AC-B4E253821A4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C291C2-EA2D-46B7-9A37-20E0411EBBC6}"/>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269183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8EB750-450B-4B03-864B-D6510C6D75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E31055-C001-494B-8769-F2D0E3F38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A1D2D7F-F95C-49D0-AB62-9F04434B0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2D6510-9D56-483E-ABD4-6AC5AF26F4D1}"/>
              </a:ext>
            </a:extLst>
          </p:cNvPr>
          <p:cNvSpPr>
            <a:spLocks noGrp="1"/>
          </p:cNvSpPr>
          <p:nvPr>
            <p:ph type="dt" sz="half" idx="10"/>
          </p:nvPr>
        </p:nvSpPr>
        <p:spPr/>
        <p:txBody>
          <a:bodyPr/>
          <a:lstStyle/>
          <a:p>
            <a:fld id="{F304C03A-8D55-45A2-AD25-9F683A4239B2}" type="datetime1">
              <a:rPr kumimoji="1" lang="ja-JP" altLang="en-US" smtClean="0"/>
              <a:t>2020/1/27</a:t>
            </a:fld>
            <a:endParaRPr kumimoji="1" lang="ja-JP" altLang="en-US"/>
          </a:p>
        </p:txBody>
      </p:sp>
      <p:sp>
        <p:nvSpPr>
          <p:cNvPr id="6" name="フッター プレースホルダー 5">
            <a:extLst>
              <a:ext uri="{FF2B5EF4-FFF2-40B4-BE49-F238E27FC236}">
                <a16:creationId xmlns:a16="http://schemas.microsoft.com/office/drawing/2014/main" id="{C85E8823-3F80-4915-B280-F90708AF09A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12ECB3-5D93-41C8-89F9-8C5E0A734270}"/>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337957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5EDB0A-764B-486E-82F1-015BBC67969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F28B53-7263-4CF8-91C0-EB4125890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27C4B81-2A5D-467A-9A70-7775C821F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709819-967A-424D-9C56-E85BC847CA52}"/>
              </a:ext>
            </a:extLst>
          </p:cNvPr>
          <p:cNvSpPr>
            <a:spLocks noGrp="1"/>
          </p:cNvSpPr>
          <p:nvPr>
            <p:ph type="dt" sz="half" idx="10"/>
          </p:nvPr>
        </p:nvSpPr>
        <p:spPr/>
        <p:txBody>
          <a:bodyPr/>
          <a:lstStyle/>
          <a:p>
            <a:fld id="{82BCEABD-7139-43C5-BFD7-7114D89B2660}" type="datetime1">
              <a:rPr kumimoji="1" lang="ja-JP" altLang="en-US" smtClean="0"/>
              <a:t>2020/1/27</a:t>
            </a:fld>
            <a:endParaRPr kumimoji="1" lang="ja-JP" altLang="en-US"/>
          </a:p>
        </p:txBody>
      </p:sp>
      <p:sp>
        <p:nvSpPr>
          <p:cNvPr id="6" name="フッター プレースホルダー 5">
            <a:extLst>
              <a:ext uri="{FF2B5EF4-FFF2-40B4-BE49-F238E27FC236}">
                <a16:creationId xmlns:a16="http://schemas.microsoft.com/office/drawing/2014/main" id="{AB875137-404D-4115-9399-62AD8705F6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7F5F1A-CEC9-4EA8-B1B2-183391ECE5CD}"/>
              </a:ext>
            </a:extLst>
          </p:cNvPr>
          <p:cNvSpPr>
            <a:spLocks noGrp="1"/>
          </p:cNvSpPr>
          <p:nvPr>
            <p:ph type="sldNum" sz="quarter" idx="12"/>
          </p:nvPr>
        </p:nvSpPr>
        <p:spPr/>
        <p:txBody>
          <a:body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347892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24A0AAD-5EB8-44D0-80F8-7192D0CF4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074434-3E9D-47F6-9B85-3108E0BCD4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9D4250-0A15-41BD-9D75-209799BB2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B921C-1610-4D76-A5E4-0A814C5FCC9C}" type="datetime1">
              <a:rPr kumimoji="1" lang="ja-JP" altLang="en-US" smtClean="0"/>
              <a:t>2020/1/27</a:t>
            </a:fld>
            <a:endParaRPr kumimoji="1" lang="ja-JP" altLang="en-US"/>
          </a:p>
        </p:txBody>
      </p:sp>
      <p:sp>
        <p:nvSpPr>
          <p:cNvPr id="5" name="フッター プレースホルダー 4">
            <a:extLst>
              <a:ext uri="{FF2B5EF4-FFF2-40B4-BE49-F238E27FC236}">
                <a16:creationId xmlns:a16="http://schemas.microsoft.com/office/drawing/2014/main" id="{A6F36E6E-36F5-4F8F-8864-5D566CF97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C69076-494F-41D9-AFAA-D103B68CA7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6A1AF-E1AC-4472-9CC3-5D0F3A6CA33B}" type="slidenum">
              <a:rPr kumimoji="1" lang="ja-JP" altLang="en-US" smtClean="0"/>
              <a:t>‹#›</a:t>
            </a:fld>
            <a:endParaRPr kumimoji="1" lang="ja-JP" altLang="en-US"/>
          </a:p>
        </p:txBody>
      </p:sp>
    </p:spTree>
    <p:extLst>
      <p:ext uri="{BB962C8B-B14F-4D97-AF65-F5344CB8AC3E}">
        <p14:creationId xmlns:p14="http://schemas.microsoft.com/office/powerpoint/2010/main" val="332723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3027FA-F5F5-437B-A7FE-0EB8B3B3A466}"/>
              </a:ext>
            </a:extLst>
          </p:cNvPr>
          <p:cNvSpPr>
            <a:spLocks noGrp="1"/>
          </p:cNvSpPr>
          <p:nvPr>
            <p:ph type="ctrTitle"/>
          </p:nvPr>
        </p:nvSpPr>
        <p:spPr>
          <a:xfrm>
            <a:off x="1395258" y="1454872"/>
            <a:ext cx="9144000" cy="2387600"/>
          </a:xfrm>
        </p:spPr>
        <p:txBody>
          <a:bodyPr>
            <a:normAutofit fontScale="90000"/>
          </a:bodyPr>
          <a:lstStyle/>
          <a:p>
            <a:r>
              <a:rPr kumimoji="1" lang="en-US" altLang="ja-JP" b="1" dirty="0" smtClean="0">
                <a:latin typeface="+mn-ea"/>
                <a:ea typeface="+mn-ea"/>
              </a:rPr>
              <a:t>【</a:t>
            </a:r>
            <a:r>
              <a:rPr kumimoji="1" lang="ja-JP" altLang="en-US" b="1" dirty="0" smtClean="0">
                <a:latin typeface="+mn-ea"/>
                <a:ea typeface="+mn-ea"/>
              </a:rPr>
              <a:t>提言</a:t>
            </a:r>
            <a:r>
              <a:rPr kumimoji="1" lang="en-US" altLang="ja-JP" b="1" dirty="0" smtClean="0">
                <a:latin typeface="+mn-ea"/>
                <a:ea typeface="+mn-ea"/>
              </a:rPr>
              <a:t>】</a:t>
            </a:r>
            <a:br>
              <a:rPr kumimoji="1" lang="en-US" altLang="ja-JP" b="1" dirty="0" smtClean="0">
                <a:latin typeface="+mn-ea"/>
                <a:ea typeface="+mn-ea"/>
              </a:rPr>
            </a:br>
            <a:r>
              <a:rPr kumimoji="1" lang="ja-JP" altLang="en-US" b="1" dirty="0" smtClean="0">
                <a:latin typeface="+mn-ea"/>
                <a:ea typeface="+mn-ea"/>
              </a:rPr>
              <a:t>大阪の現状評価と</a:t>
            </a:r>
            <a:r>
              <a:rPr kumimoji="1" lang="en-US" altLang="ja-JP" b="1" dirty="0" smtClean="0">
                <a:latin typeface="+mn-ea"/>
                <a:ea typeface="+mn-ea"/>
              </a:rPr>
              <a:t/>
            </a:r>
            <a:br>
              <a:rPr kumimoji="1" lang="en-US" altLang="ja-JP" b="1" dirty="0" smtClean="0">
                <a:latin typeface="+mn-ea"/>
                <a:ea typeface="+mn-ea"/>
              </a:rPr>
            </a:br>
            <a:r>
              <a:rPr lang="ja-JP" altLang="en-US" b="1" dirty="0">
                <a:latin typeface="+mn-ea"/>
                <a:ea typeface="+mn-ea"/>
              </a:rPr>
              <a:t>今後</a:t>
            </a:r>
            <a:r>
              <a:rPr lang="ja-JP" altLang="en-US" b="1" dirty="0" smtClean="0">
                <a:latin typeface="+mn-ea"/>
                <a:ea typeface="+mn-ea"/>
              </a:rPr>
              <a:t>の</a:t>
            </a:r>
            <a:r>
              <a:rPr lang="ja-JP" altLang="en-US" b="1" dirty="0">
                <a:latin typeface="+mn-ea"/>
                <a:ea typeface="+mn-ea"/>
              </a:rPr>
              <a:t>方向性</a:t>
            </a:r>
            <a:r>
              <a:rPr lang="ja-JP" altLang="en-US" b="1" dirty="0" smtClean="0">
                <a:latin typeface="+mn-ea"/>
                <a:ea typeface="+mn-ea"/>
              </a:rPr>
              <a:t>について</a:t>
            </a:r>
            <a:endParaRPr kumimoji="1" lang="ja-JP" altLang="en-US" b="1" dirty="0">
              <a:latin typeface="+mn-ea"/>
              <a:ea typeface="+mn-ea"/>
            </a:endParaRPr>
          </a:p>
        </p:txBody>
      </p:sp>
      <p:sp>
        <p:nvSpPr>
          <p:cNvPr id="3" name="サブタイトル 2"/>
          <p:cNvSpPr>
            <a:spLocks noGrp="1"/>
          </p:cNvSpPr>
          <p:nvPr>
            <p:ph type="subTitle" idx="1"/>
          </p:nvPr>
        </p:nvSpPr>
        <p:spPr>
          <a:xfrm>
            <a:off x="1395258" y="4546478"/>
            <a:ext cx="9144000" cy="1655762"/>
          </a:xfrm>
        </p:spPr>
        <p:txBody>
          <a:bodyPr>
            <a:normAutofit fontScale="92500" lnSpcReduction="20000"/>
          </a:bodyPr>
          <a:lstStyle/>
          <a:p>
            <a:r>
              <a:rPr kumimoji="1" lang="ja-JP" altLang="en-US" sz="5200" b="1" dirty="0"/>
              <a:t>野口　緑</a:t>
            </a:r>
            <a:endParaRPr kumimoji="1" lang="en-US" altLang="ja-JP" sz="5200" b="1" dirty="0"/>
          </a:p>
          <a:p>
            <a:r>
              <a:rPr kumimoji="1" lang="ja-JP" altLang="en-US" sz="4200" b="1" dirty="0"/>
              <a:t>尼崎市</a:t>
            </a:r>
            <a:r>
              <a:rPr kumimoji="1" lang="en-US" altLang="ja-JP" sz="4200" b="1" dirty="0"/>
              <a:t>/</a:t>
            </a:r>
            <a:r>
              <a:rPr kumimoji="1" lang="ja-JP" altLang="en-US" sz="4200" b="1" dirty="0"/>
              <a:t>大阪大学大学院公衆衛生学</a:t>
            </a:r>
            <a:endParaRPr kumimoji="1" lang="en-US" altLang="ja-JP" sz="4200" b="1" dirty="0"/>
          </a:p>
          <a:p>
            <a:r>
              <a:rPr lang="en-US" altLang="ja-JP" sz="2800" b="1" dirty="0"/>
              <a:t>noguchi@pbhel.med.osaka-u.ac.jp</a:t>
            </a:r>
            <a:endParaRPr kumimoji="1" lang="ja-JP" altLang="en-US" sz="2800" b="1" dirty="0"/>
          </a:p>
        </p:txBody>
      </p:sp>
      <p:sp>
        <p:nvSpPr>
          <p:cNvPr id="4" name="正方形/長方形 3">
            <a:extLst>
              <a:ext uri="{FF2B5EF4-FFF2-40B4-BE49-F238E27FC236}">
                <a16:creationId xmlns:a16="http://schemas.microsoft.com/office/drawing/2014/main" id="{D28EA7B1-C497-4E49-822A-69381499C7F8}"/>
              </a:ext>
            </a:extLst>
          </p:cNvPr>
          <p:cNvSpPr/>
          <p:nvPr/>
        </p:nvSpPr>
        <p:spPr>
          <a:xfrm>
            <a:off x="852893" y="333428"/>
            <a:ext cx="10228730" cy="769441"/>
          </a:xfrm>
          <a:prstGeom prst="rect">
            <a:avLst/>
          </a:prstGeom>
        </p:spPr>
        <p:txBody>
          <a:bodyPr wrap="square">
            <a:spAutoFit/>
          </a:bodyPr>
          <a:lstStyle/>
          <a:p>
            <a:pPr algn="ctr"/>
            <a:r>
              <a:rPr lang="ja-JP" altLang="en-US" sz="4400" b="1" dirty="0">
                <a:latin typeface="ＭＳ Ｐゴシック" panose="020B0600070205080204" pitchFamily="50" charset="-128"/>
                <a:ea typeface="ＭＳ Ｐゴシック" panose="020B0600070205080204" pitchFamily="50" charset="-128"/>
              </a:rPr>
              <a:t>スマートシティ戦略会議　</a:t>
            </a:r>
            <a:r>
              <a:rPr lang="ja-JP" altLang="en-US" sz="4400" b="1" dirty="0" smtClean="0">
                <a:latin typeface="ＭＳ Ｐゴシック" panose="020B0600070205080204" pitchFamily="50" charset="-128"/>
                <a:ea typeface="ＭＳ Ｐゴシック" panose="020B0600070205080204" pitchFamily="50" charset="-128"/>
              </a:rPr>
              <a:t>第</a:t>
            </a:r>
            <a:r>
              <a:rPr lang="en-US" altLang="ja-JP" sz="4400" b="1" dirty="0">
                <a:latin typeface="ＭＳ Ｐゴシック" panose="020B0600070205080204" pitchFamily="50" charset="-128"/>
                <a:ea typeface="ＭＳ Ｐゴシック" panose="020B0600070205080204" pitchFamily="50" charset="-128"/>
              </a:rPr>
              <a:t>6</a:t>
            </a:r>
            <a:r>
              <a:rPr lang="ja-JP" altLang="en-US" sz="4400" b="1" dirty="0" smtClean="0">
                <a:latin typeface="ＭＳ Ｐゴシック" panose="020B0600070205080204" pitchFamily="50" charset="-128"/>
                <a:ea typeface="ＭＳ Ｐゴシック" panose="020B0600070205080204" pitchFamily="50" charset="-128"/>
              </a:rPr>
              <a:t>回</a:t>
            </a:r>
            <a:endParaRPr lang="ja-JP" altLang="en-US" sz="4400" dirty="0"/>
          </a:p>
        </p:txBody>
      </p:sp>
      <p:sp>
        <p:nvSpPr>
          <p:cNvPr id="5" name="スライド番号プレースホルダー 4"/>
          <p:cNvSpPr>
            <a:spLocks noGrp="1"/>
          </p:cNvSpPr>
          <p:nvPr>
            <p:ph type="sldNum" sz="quarter" idx="12"/>
          </p:nvPr>
        </p:nvSpPr>
        <p:spPr/>
        <p:txBody>
          <a:bodyPr/>
          <a:lstStyle/>
          <a:p>
            <a:fld id="{9096A1AF-E1AC-4472-9CC3-5D0F3A6CA33B}" type="slidenum">
              <a:rPr kumimoji="1" lang="ja-JP" altLang="en-US" smtClean="0"/>
              <a:t>1</a:t>
            </a:fld>
            <a:endParaRPr kumimoji="1" lang="ja-JP" altLang="en-US"/>
          </a:p>
        </p:txBody>
      </p:sp>
      <p:sp>
        <p:nvSpPr>
          <p:cNvPr id="6" name="テキスト ボックス 5"/>
          <p:cNvSpPr txBox="1"/>
          <p:nvPr/>
        </p:nvSpPr>
        <p:spPr>
          <a:xfrm>
            <a:off x="9461765" y="-47480"/>
            <a:ext cx="2730235"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2020.1.28</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第６回大阪スマートシティ戦略会議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0792246" y="475740"/>
            <a:ext cx="1184940" cy="369332"/>
          </a:xfrm>
          <a:prstGeom prst="rect">
            <a:avLst/>
          </a:prstGeom>
          <a:noFill/>
          <a:ln>
            <a:solidFill>
              <a:schemeClr val="tx1"/>
            </a:solidFill>
          </a:ln>
        </p:spPr>
        <p:txBody>
          <a:bodyPr wrap="none" rtlCol="0" anchor="ctr">
            <a:spAutoFit/>
          </a:bodyPr>
          <a:lstStyle/>
          <a:p>
            <a:r>
              <a:rPr kumimoji="1"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資料５</a:t>
            </a:r>
            <a:r>
              <a:rPr kumimoji="1"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981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FA7782B-81DD-46EB-A594-C53DDF5866B1}"/>
              </a:ext>
            </a:extLst>
          </p:cNvPr>
          <p:cNvSpPr/>
          <p:nvPr/>
        </p:nvSpPr>
        <p:spPr>
          <a:xfrm>
            <a:off x="254954" y="415321"/>
            <a:ext cx="9417963" cy="646331"/>
          </a:xfrm>
          <a:prstGeom prst="rect">
            <a:avLst/>
          </a:prstGeom>
        </p:spPr>
        <p:txBody>
          <a:bodyPr wrap="none">
            <a:spAutoFit/>
          </a:bodyPr>
          <a:lstStyle/>
          <a:p>
            <a:r>
              <a:rPr lang="ja-JP" altLang="en-US" sz="3600" b="1" dirty="0" smtClean="0"/>
              <a:t>●「</a:t>
            </a:r>
            <a:r>
              <a:rPr lang="ja-JP" altLang="en-US" sz="3600" b="1" dirty="0"/>
              <a:t>行動したくなる解釈」ができる保健指導</a:t>
            </a:r>
            <a:endParaRPr lang="en-US" altLang="ja-JP" sz="3600" b="1" dirty="0"/>
          </a:p>
        </p:txBody>
      </p:sp>
      <p:sp>
        <p:nvSpPr>
          <p:cNvPr id="3" name="テキスト ボックス 2">
            <a:extLst>
              <a:ext uri="{FF2B5EF4-FFF2-40B4-BE49-F238E27FC236}">
                <a16:creationId xmlns:a16="http://schemas.microsoft.com/office/drawing/2014/main" id="{BA5A8EDD-73CA-4971-B290-6140F8A2C4A3}"/>
              </a:ext>
            </a:extLst>
          </p:cNvPr>
          <p:cNvSpPr txBox="1"/>
          <p:nvPr/>
        </p:nvSpPr>
        <p:spPr>
          <a:xfrm>
            <a:off x="690275" y="2424424"/>
            <a:ext cx="9741611" cy="523220"/>
          </a:xfrm>
          <a:prstGeom prst="rect">
            <a:avLst/>
          </a:prstGeom>
          <a:noFill/>
          <a:ln>
            <a:solidFill>
              <a:schemeClr val="tx1"/>
            </a:solidFill>
          </a:ln>
        </p:spPr>
        <p:txBody>
          <a:bodyPr wrap="square" rtlCol="0" anchor="ctr" anchorCtr="0">
            <a:spAutoFit/>
          </a:bodyPr>
          <a:lstStyle/>
          <a:p>
            <a:r>
              <a:rPr kumimoji="1" lang="ja-JP" altLang="en-US" sz="2400" b="1" dirty="0"/>
              <a:t>「行動したくなる解釈」の提供　指標２</a:t>
            </a:r>
            <a:r>
              <a:rPr lang="ja-JP" altLang="en-US" sz="2400" b="1" dirty="0"/>
              <a:t>　　</a:t>
            </a:r>
            <a:r>
              <a:rPr lang="ja-JP" altLang="en-US" sz="2800" b="1" dirty="0">
                <a:solidFill>
                  <a:srgbClr val="0000FF"/>
                </a:solidFill>
              </a:rPr>
              <a:t>データ改善率</a:t>
            </a:r>
            <a:endParaRPr kumimoji="1" lang="en-US" altLang="ja-JP" sz="2000" b="1" dirty="0">
              <a:solidFill>
                <a:srgbClr val="0000FF"/>
              </a:solidFill>
            </a:endParaRPr>
          </a:p>
        </p:txBody>
      </p:sp>
      <p:sp>
        <p:nvSpPr>
          <p:cNvPr id="4" name="テキスト ボックス 3">
            <a:extLst>
              <a:ext uri="{FF2B5EF4-FFF2-40B4-BE49-F238E27FC236}">
                <a16:creationId xmlns:a16="http://schemas.microsoft.com/office/drawing/2014/main" id="{81EB00A1-C85E-49A8-825B-757C9A8A8607}"/>
              </a:ext>
            </a:extLst>
          </p:cNvPr>
          <p:cNvSpPr txBox="1"/>
          <p:nvPr/>
        </p:nvSpPr>
        <p:spPr>
          <a:xfrm>
            <a:off x="690277" y="3469676"/>
            <a:ext cx="9741609" cy="523220"/>
          </a:xfrm>
          <a:prstGeom prst="rect">
            <a:avLst/>
          </a:prstGeom>
          <a:noFill/>
          <a:ln>
            <a:solidFill>
              <a:schemeClr val="tx1"/>
            </a:solidFill>
          </a:ln>
        </p:spPr>
        <p:txBody>
          <a:bodyPr wrap="square" rtlCol="0" anchor="ctr" anchorCtr="0">
            <a:spAutoFit/>
          </a:bodyPr>
          <a:lstStyle/>
          <a:p>
            <a:r>
              <a:rPr kumimoji="1" lang="ja-JP" altLang="en-US" sz="2400" b="1" dirty="0"/>
              <a:t>「行動したくなる解釈」の提供　</a:t>
            </a:r>
            <a:r>
              <a:rPr kumimoji="1" lang="ja-JP" altLang="en-US" sz="2400" b="1" dirty="0" smtClean="0"/>
              <a:t>指標３</a:t>
            </a:r>
            <a:r>
              <a:rPr lang="ja-JP" altLang="en-US" sz="2400" b="1" dirty="0"/>
              <a:t>　　</a:t>
            </a:r>
            <a:r>
              <a:rPr lang="ja-JP" altLang="en-US" sz="2800" b="1" dirty="0">
                <a:solidFill>
                  <a:srgbClr val="0000FF"/>
                </a:solidFill>
              </a:rPr>
              <a:t>継続健診受診率</a:t>
            </a:r>
            <a:endParaRPr kumimoji="1" lang="en-US" altLang="ja-JP" sz="2000" b="1" dirty="0">
              <a:solidFill>
                <a:srgbClr val="0000FF"/>
              </a:solidFill>
            </a:endParaRPr>
          </a:p>
        </p:txBody>
      </p:sp>
      <p:sp>
        <p:nvSpPr>
          <p:cNvPr id="10" name="テキスト ボックス 9">
            <a:extLst>
              <a:ext uri="{FF2B5EF4-FFF2-40B4-BE49-F238E27FC236}">
                <a16:creationId xmlns:a16="http://schemas.microsoft.com/office/drawing/2014/main" id="{06F07060-4DD7-4364-A65A-A77AD8C36209}"/>
              </a:ext>
            </a:extLst>
          </p:cNvPr>
          <p:cNvSpPr txBox="1"/>
          <p:nvPr/>
        </p:nvSpPr>
        <p:spPr>
          <a:xfrm>
            <a:off x="690277" y="1388642"/>
            <a:ext cx="9741610" cy="523220"/>
          </a:xfrm>
          <a:prstGeom prst="rect">
            <a:avLst/>
          </a:prstGeom>
          <a:noFill/>
          <a:ln>
            <a:solidFill>
              <a:schemeClr val="tx1"/>
            </a:solidFill>
          </a:ln>
        </p:spPr>
        <p:txBody>
          <a:bodyPr wrap="square" rtlCol="0" anchor="ctr" anchorCtr="0">
            <a:spAutoFit/>
          </a:bodyPr>
          <a:lstStyle/>
          <a:p>
            <a:r>
              <a:rPr kumimoji="1" lang="ja-JP" altLang="en-US" sz="2400" b="1" dirty="0"/>
              <a:t>「行動したくなる解釈」の提供　指標１</a:t>
            </a:r>
            <a:r>
              <a:rPr lang="ja-JP" altLang="en-US" sz="2400" b="1" dirty="0"/>
              <a:t>　　</a:t>
            </a:r>
            <a:r>
              <a:rPr lang="ja-JP" altLang="en-US" sz="2800" b="1" dirty="0">
                <a:solidFill>
                  <a:srgbClr val="0000FF"/>
                </a:solidFill>
              </a:rPr>
              <a:t>特定</a:t>
            </a:r>
            <a:r>
              <a:rPr kumimoji="1" lang="ja-JP" altLang="en-US" sz="2800" b="1" dirty="0">
                <a:solidFill>
                  <a:srgbClr val="0000FF"/>
                </a:solidFill>
              </a:rPr>
              <a:t>保健</a:t>
            </a:r>
            <a:r>
              <a:rPr kumimoji="1" lang="ja-JP" altLang="en-US" sz="2800" b="1" dirty="0" smtClean="0">
                <a:solidFill>
                  <a:srgbClr val="0000FF"/>
                </a:solidFill>
              </a:rPr>
              <a:t>指導実施率</a:t>
            </a:r>
            <a:r>
              <a:rPr kumimoji="1" lang="ja-JP" altLang="en-US" sz="2800" b="1" dirty="0"/>
              <a:t>　</a:t>
            </a:r>
            <a:endParaRPr kumimoji="1" lang="en-US" altLang="ja-JP" sz="2000" b="1" dirty="0"/>
          </a:p>
        </p:txBody>
      </p:sp>
      <p:sp>
        <p:nvSpPr>
          <p:cNvPr id="11" name="正方形/長方形 10">
            <a:extLst>
              <a:ext uri="{FF2B5EF4-FFF2-40B4-BE49-F238E27FC236}">
                <a16:creationId xmlns:a16="http://schemas.microsoft.com/office/drawing/2014/main" id="{DB28CDF6-2352-459E-B232-269E77941B4A}"/>
              </a:ext>
            </a:extLst>
          </p:cNvPr>
          <p:cNvSpPr/>
          <p:nvPr/>
        </p:nvSpPr>
        <p:spPr>
          <a:xfrm>
            <a:off x="6769994" y="1961676"/>
            <a:ext cx="4254322" cy="412934"/>
          </a:xfrm>
          <a:prstGeom prst="rect">
            <a:avLst/>
          </a:prstGeom>
        </p:spPr>
        <p:txBody>
          <a:bodyPr wrap="square">
            <a:spAutoFit/>
          </a:bodyPr>
          <a:lstStyle/>
          <a:p>
            <a:pPr>
              <a:lnSpc>
                <a:spcPts val="25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現状　／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15.8</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DB28CDF6-2352-459E-B232-269E77941B4A}"/>
              </a:ext>
            </a:extLst>
          </p:cNvPr>
          <p:cNvSpPr/>
          <p:nvPr/>
        </p:nvSpPr>
        <p:spPr>
          <a:xfrm>
            <a:off x="6769994" y="2997458"/>
            <a:ext cx="4254320" cy="412934"/>
          </a:xfrm>
          <a:prstGeom prst="rect">
            <a:avLst/>
          </a:prstGeom>
        </p:spPr>
        <p:txBody>
          <a:bodyPr wrap="square">
            <a:spAutoFit/>
          </a:bodyPr>
          <a:lstStyle/>
          <a:p>
            <a:pPr>
              <a:lnSpc>
                <a:spcPts val="25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未測定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B28CDF6-2352-459E-B232-269E77941B4A}"/>
              </a:ext>
            </a:extLst>
          </p:cNvPr>
          <p:cNvSpPr/>
          <p:nvPr/>
        </p:nvSpPr>
        <p:spPr>
          <a:xfrm>
            <a:off x="6769994" y="4072946"/>
            <a:ext cx="1356575" cy="412934"/>
          </a:xfrm>
          <a:prstGeom prst="rect">
            <a:avLst/>
          </a:prstGeom>
        </p:spPr>
        <p:txBody>
          <a:bodyPr wrap="square">
            <a:spAutoFit/>
          </a:bodyPr>
          <a:lstStyle/>
          <a:p>
            <a:pPr>
              <a:lnSpc>
                <a:spcPts val="25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未測定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右大かっこ 4"/>
          <p:cNvSpPr/>
          <p:nvPr/>
        </p:nvSpPr>
        <p:spPr>
          <a:xfrm>
            <a:off x="10431886" y="2678806"/>
            <a:ext cx="270458" cy="1094704"/>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a:stCxn id="5" idx="2"/>
          </p:cNvCxnSpPr>
          <p:nvPr/>
        </p:nvCxnSpPr>
        <p:spPr>
          <a:xfrm flipV="1">
            <a:off x="10702344" y="3219718"/>
            <a:ext cx="334850" cy="64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11024314" y="3191046"/>
            <a:ext cx="0" cy="1097619"/>
          </a:xfrm>
          <a:prstGeom prst="straightConnector1">
            <a:avLst/>
          </a:prstGeom>
          <a:ln w="5715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8860665" y="4321369"/>
            <a:ext cx="2936383" cy="1200329"/>
          </a:xfrm>
          <a:prstGeom prst="rect">
            <a:avLst/>
          </a:prstGeom>
          <a:noFill/>
        </p:spPr>
        <p:txBody>
          <a:bodyPr wrap="square" rtlCol="0">
            <a:spAutoFit/>
          </a:bodyPr>
          <a:lstStyle/>
          <a:p>
            <a:r>
              <a:rPr lang="ja-JP" altLang="en-US" sz="2400" b="1" dirty="0" smtClean="0">
                <a:solidFill>
                  <a:srgbClr val="0000FF"/>
                </a:solidFill>
              </a:rPr>
              <a:t>継続的に個人を評価できるデータ管理のしくみが必要</a:t>
            </a:r>
            <a:endParaRPr kumimoji="1" lang="ja-JP" altLang="en-US" sz="2400" b="1" dirty="0">
              <a:solidFill>
                <a:srgbClr val="0000FF"/>
              </a:solidFill>
            </a:endParaRPr>
          </a:p>
        </p:txBody>
      </p:sp>
      <p:sp>
        <p:nvSpPr>
          <p:cNvPr id="23" name="テキスト ボックス 22">
            <a:extLst>
              <a:ext uri="{FF2B5EF4-FFF2-40B4-BE49-F238E27FC236}">
                <a16:creationId xmlns:a16="http://schemas.microsoft.com/office/drawing/2014/main" id="{06F07060-4DD7-4364-A65A-A77AD8C36209}"/>
              </a:ext>
            </a:extLst>
          </p:cNvPr>
          <p:cNvSpPr txBox="1"/>
          <p:nvPr/>
        </p:nvSpPr>
        <p:spPr>
          <a:xfrm>
            <a:off x="690275" y="5581091"/>
            <a:ext cx="11261319" cy="892552"/>
          </a:xfrm>
          <a:prstGeom prst="rect">
            <a:avLst/>
          </a:prstGeom>
          <a:noFill/>
          <a:ln>
            <a:solidFill>
              <a:schemeClr val="tx1"/>
            </a:solidFill>
          </a:ln>
        </p:spPr>
        <p:txBody>
          <a:bodyPr wrap="square" rtlCol="0" anchor="ctr" anchorCtr="0">
            <a:spAutoFit/>
          </a:bodyPr>
          <a:lstStyle/>
          <a:p>
            <a:r>
              <a:rPr kumimoji="1" lang="ja-JP" altLang="en-US" sz="2400" b="1" dirty="0"/>
              <a:t>「行動したくなる解釈」の提供　</a:t>
            </a:r>
            <a:r>
              <a:rPr kumimoji="1" lang="ja-JP" altLang="en-US" sz="2400" b="1" dirty="0" smtClean="0"/>
              <a:t>指標４</a:t>
            </a:r>
            <a:r>
              <a:rPr lang="ja-JP" altLang="en-US" sz="2400" b="1" dirty="0"/>
              <a:t>　　</a:t>
            </a:r>
            <a:r>
              <a:rPr lang="ja-JP" altLang="en-US" sz="2400" b="1" dirty="0" smtClean="0">
                <a:solidFill>
                  <a:srgbClr val="0000FF"/>
                </a:solidFill>
              </a:rPr>
              <a:t>データとエビデンスを活用した</a:t>
            </a:r>
            <a:endParaRPr lang="en-US" altLang="ja-JP" sz="2400" b="1" dirty="0" smtClean="0">
              <a:solidFill>
                <a:srgbClr val="0000FF"/>
              </a:solidFill>
            </a:endParaRPr>
          </a:p>
          <a:p>
            <a:r>
              <a:rPr lang="ja-JP" altLang="en-US" sz="2400" b="1" dirty="0">
                <a:solidFill>
                  <a:srgbClr val="0000FF"/>
                </a:solidFill>
              </a:rPr>
              <a:t>　</a:t>
            </a:r>
            <a:r>
              <a:rPr lang="ja-JP" altLang="en-US" sz="2400" b="1" dirty="0" smtClean="0">
                <a:solidFill>
                  <a:srgbClr val="0000FF"/>
                </a:solidFill>
              </a:rPr>
              <a:t>　　　　　　　　　　　　　　　　保健指導スキル向上プログラムの参加割合</a:t>
            </a:r>
            <a:r>
              <a:rPr kumimoji="1" lang="ja-JP" altLang="en-US" sz="2800" b="1" dirty="0"/>
              <a:t>　</a:t>
            </a:r>
            <a:endParaRPr kumimoji="1" lang="en-US" altLang="ja-JP" sz="2000" b="1" dirty="0"/>
          </a:p>
        </p:txBody>
      </p:sp>
      <p:sp>
        <p:nvSpPr>
          <p:cNvPr id="6" name="スライド番号プレースホルダー 5"/>
          <p:cNvSpPr>
            <a:spLocks noGrp="1"/>
          </p:cNvSpPr>
          <p:nvPr>
            <p:ph type="sldNum" sz="quarter" idx="12"/>
          </p:nvPr>
        </p:nvSpPr>
        <p:spPr/>
        <p:txBody>
          <a:bodyPr/>
          <a:lstStyle/>
          <a:p>
            <a:fld id="{9096A1AF-E1AC-4472-9CC3-5D0F3A6CA33B}" type="slidenum">
              <a:rPr kumimoji="1" lang="ja-JP" altLang="en-US" smtClean="0"/>
              <a:t>10</a:t>
            </a:fld>
            <a:endParaRPr kumimoji="1" lang="ja-JP" altLang="en-US"/>
          </a:p>
        </p:txBody>
      </p:sp>
    </p:spTree>
    <p:extLst>
      <p:ext uri="{BB962C8B-B14F-4D97-AF65-F5344CB8AC3E}">
        <p14:creationId xmlns:p14="http://schemas.microsoft.com/office/powerpoint/2010/main" val="122691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3808" y="427306"/>
            <a:ext cx="9041219" cy="646331"/>
          </a:xfrm>
          <a:prstGeom prst="rect">
            <a:avLst/>
          </a:prstGeom>
        </p:spPr>
        <p:txBody>
          <a:bodyPr wrap="square">
            <a:spAutoFit/>
          </a:bodyPr>
          <a:lstStyle/>
          <a:p>
            <a:r>
              <a:rPr lang="ja-JP" altLang="en-US" sz="3600" b="1" dirty="0"/>
              <a:t>●行動化を継続するためのまちの健康環境</a:t>
            </a:r>
          </a:p>
        </p:txBody>
      </p:sp>
      <p:sp>
        <p:nvSpPr>
          <p:cNvPr id="3" name="正方形/長方形 2">
            <a:extLst>
              <a:ext uri="{FF2B5EF4-FFF2-40B4-BE49-F238E27FC236}">
                <a16:creationId xmlns:a16="http://schemas.microsoft.com/office/drawing/2014/main" id="{DB296A7A-7D96-4DDA-888F-057F15B39E97}"/>
              </a:ext>
            </a:extLst>
          </p:cNvPr>
          <p:cNvSpPr/>
          <p:nvPr/>
        </p:nvSpPr>
        <p:spPr>
          <a:xfrm>
            <a:off x="687574" y="1442969"/>
            <a:ext cx="11035552" cy="923330"/>
          </a:xfrm>
          <a:prstGeom prst="rect">
            <a:avLst/>
          </a:prstGeom>
          <a:ln>
            <a:solidFill>
              <a:schemeClr val="tx1"/>
            </a:solidFill>
          </a:ln>
        </p:spPr>
        <p:txBody>
          <a:bodyPr wrap="square">
            <a:spAutoFit/>
          </a:bodyPr>
          <a:lstStyle/>
          <a:p>
            <a:r>
              <a:rPr lang="ja-JP" altLang="en-US" dirty="0">
                <a:latin typeface="MeiryoUI"/>
              </a:rPr>
              <a:t>「</a:t>
            </a:r>
            <a:r>
              <a:rPr lang="en-US" altLang="ja-JP" dirty="0">
                <a:latin typeface="MeiryoUI"/>
              </a:rPr>
              <a:t>…</a:t>
            </a:r>
            <a:r>
              <a:rPr lang="ja-JP" altLang="en-US" dirty="0">
                <a:latin typeface="MeiryoUI"/>
              </a:rPr>
              <a:t>現⾏システム（医療保険や介護保険の枠組みの中）のプレイヤー以外の参⼊と協⼒による、　　　　</a:t>
            </a:r>
            <a:r>
              <a:rPr lang="ja-JP" altLang="en-US" b="1" dirty="0">
                <a:latin typeface="MeiryoUI"/>
              </a:rPr>
              <a:t>新しいサービスやまちづくりを実現する</a:t>
            </a:r>
            <a:r>
              <a:rPr lang="ja-JP" altLang="en-US" dirty="0">
                <a:latin typeface="MeiryoUI"/>
              </a:rPr>
              <a:t>。そのため、必要があれば障害となっている不合理な規制を緩和したり実状に合った柔軟で適切な制度運⽤により、⺠間活⼒を発揮できる環境を整える。」</a:t>
            </a:r>
            <a:endParaRPr lang="ja-JP" altLang="en-US" dirty="0"/>
          </a:p>
        </p:txBody>
      </p:sp>
      <p:sp>
        <p:nvSpPr>
          <p:cNvPr id="4" name="テキスト ボックス 3">
            <a:extLst>
              <a:ext uri="{FF2B5EF4-FFF2-40B4-BE49-F238E27FC236}">
                <a16:creationId xmlns:a16="http://schemas.microsoft.com/office/drawing/2014/main" id="{60D03EFA-5BFE-414A-AFAA-D5776EF7430C}"/>
              </a:ext>
            </a:extLst>
          </p:cNvPr>
          <p:cNvSpPr txBox="1"/>
          <p:nvPr/>
        </p:nvSpPr>
        <p:spPr>
          <a:xfrm>
            <a:off x="373808" y="1073637"/>
            <a:ext cx="1339702" cy="369332"/>
          </a:xfrm>
          <a:prstGeom prst="rect">
            <a:avLst/>
          </a:prstGeom>
          <a:noFill/>
        </p:spPr>
        <p:txBody>
          <a:bodyPr wrap="square" rtlCol="0">
            <a:spAutoFit/>
          </a:bodyPr>
          <a:lstStyle/>
          <a:p>
            <a:r>
              <a:rPr kumimoji="1" lang="ja-JP" altLang="en-US" dirty="0"/>
              <a:t>提言では、</a:t>
            </a:r>
          </a:p>
        </p:txBody>
      </p:sp>
      <p:pic>
        <p:nvPicPr>
          <p:cNvPr id="5" name="図 4">
            <a:extLst>
              <a:ext uri="{FF2B5EF4-FFF2-40B4-BE49-F238E27FC236}">
                <a16:creationId xmlns:a16="http://schemas.microsoft.com/office/drawing/2014/main" id="{9DA67264-47B0-4F50-8BBB-C1DF6B707CD1}"/>
              </a:ext>
            </a:extLst>
          </p:cNvPr>
          <p:cNvPicPr>
            <a:picLocks noChangeAspect="1"/>
          </p:cNvPicPr>
          <p:nvPr/>
        </p:nvPicPr>
        <p:blipFill>
          <a:blip r:embed="rId2"/>
          <a:stretch>
            <a:fillRect/>
          </a:stretch>
        </p:blipFill>
        <p:spPr>
          <a:xfrm>
            <a:off x="373808" y="3601034"/>
            <a:ext cx="4522547" cy="3130994"/>
          </a:xfrm>
          <a:prstGeom prst="rect">
            <a:avLst/>
          </a:prstGeom>
        </p:spPr>
      </p:pic>
      <p:sp>
        <p:nvSpPr>
          <p:cNvPr id="6" name="正方形/長方形 5">
            <a:extLst>
              <a:ext uri="{FF2B5EF4-FFF2-40B4-BE49-F238E27FC236}">
                <a16:creationId xmlns:a16="http://schemas.microsoft.com/office/drawing/2014/main" id="{4731343E-D05F-4120-B262-41D80D443A40}"/>
              </a:ext>
            </a:extLst>
          </p:cNvPr>
          <p:cNvSpPr/>
          <p:nvPr/>
        </p:nvSpPr>
        <p:spPr>
          <a:xfrm>
            <a:off x="100355" y="3036937"/>
            <a:ext cx="11927472" cy="338554"/>
          </a:xfrm>
          <a:prstGeom prst="rect">
            <a:avLst/>
          </a:prstGeom>
        </p:spPr>
        <p:txBody>
          <a:bodyPr wrap="square">
            <a:spAutoFit/>
          </a:bodyPr>
          <a:lstStyle/>
          <a:p>
            <a:pPr marL="133350" algn="just">
              <a:spcAft>
                <a:spcPts val="0"/>
              </a:spcAft>
            </a:pPr>
            <a:r>
              <a:rPr lang="ja-JP" altLang="ja-JP" sz="1600" kern="100" dirty="0">
                <a:latin typeface="Meiryo UI" panose="020B0604030504040204" pitchFamily="50" charset="-128"/>
                <a:ea typeface="Meiryo UI" panose="020B0604030504040204" pitchFamily="50" charset="-128"/>
              </a:rPr>
              <a:t>公的統計</a:t>
            </a:r>
            <a:r>
              <a:rPr lang="ja-JP" altLang="en-US" sz="1600" kern="100" dirty="0">
                <a:latin typeface="Meiryo UI" panose="020B0604030504040204" pitchFamily="50" charset="-128"/>
                <a:ea typeface="Meiryo UI" panose="020B0604030504040204" pitchFamily="50" charset="-128"/>
              </a:rPr>
              <a:t>や、</a:t>
            </a:r>
            <a:r>
              <a:rPr lang="ja-JP" altLang="ja-JP" sz="1600" kern="100" dirty="0">
                <a:latin typeface="Meiryo UI" panose="020B0604030504040204" pitchFamily="50" charset="-128"/>
                <a:ea typeface="Meiryo UI" panose="020B0604030504040204" pitchFamily="50" charset="-128"/>
              </a:rPr>
              <a:t>健診データ等</a:t>
            </a:r>
            <a:r>
              <a:rPr lang="en-US" altLang="ja-JP" sz="1600" kern="100" dirty="0">
                <a:latin typeface="Meiryo UI" panose="020B0604030504040204" pitchFamily="50" charset="-128"/>
                <a:ea typeface="Meiryo UI" panose="020B0604030504040204" pitchFamily="50" charset="-128"/>
              </a:rPr>
              <a:t>KDB</a:t>
            </a:r>
            <a:r>
              <a:rPr lang="ja-JP" altLang="en-US" sz="1600" kern="100" dirty="0">
                <a:latin typeface="Meiryo UI" panose="020B0604030504040204" pitchFamily="50" charset="-128"/>
                <a:ea typeface="Meiryo UI" panose="020B0604030504040204" pitchFamily="50" charset="-128"/>
              </a:rPr>
              <a:t>システム上</a:t>
            </a:r>
            <a:r>
              <a:rPr lang="ja-JP" altLang="ja-JP" sz="1600" kern="100" dirty="0">
                <a:latin typeface="Meiryo UI" panose="020B0604030504040204" pitchFamily="50" charset="-128"/>
                <a:ea typeface="Meiryo UI" panose="020B0604030504040204" pitchFamily="50" charset="-128"/>
              </a:rPr>
              <a:t>の指標を地図上で重ね合わせ、健康指標の地域差や特徴等を「見える化」するツール</a:t>
            </a:r>
            <a:r>
              <a:rPr lang="ja-JP" altLang="en-US" sz="1600" kern="100" dirty="0">
                <a:latin typeface="Meiryo UI" panose="020B0604030504040204" pitchFamily="50" charset="-128"/>
                <a:ea typeface="Meiryo UI" panose="020B0604030504040204" pitchFamily="50" charset="-128"/>
              </a:rPr>
              <a:t>を</a:t>
            </a:r>
            <a:r>
              <a:rPr lang="en-US" altLang="ja-JP" sz="1600" kern="100" dirty="0">
                <a:latin typeface="Meiryo UI" panose="020B0604030504040204" pitchFamily="50" charset="-128"/>
                <a:ea typeface="Meiryo UI" panose="020B0604030504040204" pitchFamily="50" charset="-128"/>
              </a:rPr>
              <a:t>H30</a:t>
            </a:r>
            <a:r>
              <a:rPr lang="ja-JP" altLang="en-US" sz="1600" kern="100" dirty="0">
                <a:latin typeface="Meiryo UI" panose="020B0604030504040204" pitchFamily="50" charset="-128"/>
                <a:ea typeface="Meiryo UI" panose="020B0604030504040204" pitchFamily="50" charset="-128"/>
              </a:rPr>
              <a:t>に開発</a:t>
            </a:r>
            <a:endParaRPr lang="en-US" altLang="ja-JP" sz="1600" kern="1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FBE44C0-B063-4DD6-85C1-8416ADCAD6B3}"/>
              </a:ext>
            </a:extLst>
          </p:cNvPr>
          <p:cNvSpPr txBox="1"/>
          <p:nvPr/>
        </p:nvSpPr>
        <p:spPr>
          <a:xfrm>
            <a:off x="100355" y="2452161"/>
            <a:ext cx="2411506" cy="369332"/>
          </a:xfrm>
          <a:prstGeom prst="rect">
            <a:avLst/>
          </a:prstGeom>
          <a:noFill/>
          <a:ln>
            <a:noFill/>
          </a:ln>
        </p:spPr>
        <p:txBody>
          <a:bodyPr wrap="square" rtlCol="0">
            <a:spAutoFit/>
          </a:bodyPr>
          <a:lstStyle/>
          <a:p>
            <a:pPr algn="ctr"/>
            <a:r>
              <a:rPr kumimoji="1" lang="ja-JP" altLang="en-US" b="1" dirty="0">
                <a:solidFill>
                  <a:srgbClr val="0000FF"/>
                </a:solidFill>
              </a:rPr>
              <a:t>●　現在の取り組み</a:t>
            </a:r>
          </a:p>
        </p:txBody>
      </p:sp>
      <p:sp>
        <p:nvSpPr>
          <p:cNvPr id="9" name="正方形/長方形 8">
            <a:extLst>
              <a:ext uri="{FF2B5EF4-FFF2-40B4-BE49-F238E27FC236}">
                <a16:creationId xmlns:a16="http://schemas.microsoft.com/office/drawing/2014/main" id="{EC8C5B51-330E-4815-8A22-77C135E14D19}"/>
              </a:ext>
            </a:extLst>
          </p:cNvPr>
          <p:cNvSpPr/>
          <p:nvPr/>
        </p:nvSpPr>
        <p:spPr>
          <a:xfrm>
            <a:off x="4301999" y="2740652"/>
            <a:ext cx="4487126" cy="369332"/>
          </a:xfrm>
          <a:prstGeom prst="rect">
            <a:avLst/>
          </a:prstGeom>
        </p:spPr>
        <p:txBody>
          <a:bodyPr wrap="none">
            <a:spAutoFit/>
          </a:bodyPr>
          <a:lstStyle/>
          <a:p>
            <a:pPr algn="ctr">
              <a:spcAft>
                <a:spcPts val="0"/>
              </a:spcAft>
            </a:pPr>
            <a:r>
              <a:rPr lang="ja-JP" altLang="en-US" b="1" kern="100" dirty="0">
                <a:latin typeface="Meiryo UI" panose="020B0604030504040204" pitchFamily="50" charset="-128"/>
                <a:ea typeface="Meiryo UI" panose="020B0604030504040204" pitchFamily="50" charset="-128"/>
              </a:rPr>
              <a:t>①</a:t>
            </a:r>
            <a:r>
              <a:rPr lang="ja-JP" altLang="ja-JP" b="1" kern="100" dirty="0">
                <a:latin typeface="Meiryo UI" panose="020B0604030504040204" pitchFamily="50" charset="-128"/>
                <a:ea typeface="Meiryo UI" panose="020B0604030504040204" pitchFamily="50" charset="-128"/>
              </a:rPr>
              <a:t>市町村・地域差見える化支援ツール</a:t>
            </a:r>
            <a:r>
              <a:rPr lang="ja-JP" altLang="en-US" b="1" kern="100" dirty="0">
                <a:latin typeface="Meiryo UI" panose="020B0604030504040204" pitchFamily="50" charset="-128"/>
                <a:ea typeface="Meiryo UI" panose="020B0604030504040204" pitchFamily="50" charset="-128"/>
              </a:rPr>
              <a:t>の開発</a:t>
            </a:r>
            <a:endParaRPr lang="ja-JP"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BF142F8F-E75C-48A1-9186-22FB0D0278DA}"/>
              </a:ext>
            </a:extLst>
          </p:cNvPr>
          <p:cNvSpPr/>
          <p:nvPr/>
        </p:nvSpPr>
        <p:spPr>
          <a:xfrm>
            <a:off x="299374" y="2762019"/>
            <a:ext cx="3877985" cy="369332"/>
          </a:xfrm>
          <a:prstGeom prst="rect">
            <a:avLst/>
          </a:prstGeom>
        </p:spPr>
        <p:txBody>
          <a:bodyPr wrap="none">
            <a:spAutoFit/>
          </a:bodyPr>
          <a:lstStyle/>
          <a:p>
            <a:r>
              <a:rPr lang="ja-JP" altLang="en-US" b="1" dirty="0"/>
              <a:t>国民健康保険ヘルスアップ支援事業</a:t>
            </a:r>
          </a:p>
        </p:txBody>
      </p:sp>
      <p:sp>
        <p:nvSpPr>
          <p:cNvPr id="11" name="矢印: 右 10">
            <a:extLst>
              <a:ext uri="{FF2B5EF4-FFF2-40B4-BE49-F238E27FC236}">
                <a16:creationId xmlns:a16="http://schemas.microsoft.com/office/drawing/2014/main" id="{D27E59D7-6310-4448-8458-03B6AA75A4E2}"/>
              </a:ext>
            </a:extLst>
          </p:cNvPr>
          <p:cNvSpPr/>
          <p:nvPr/>
        </p:nvSpPr>
        <p:spPr>
          <a:xfrm>
            <a:off x="4972148" y="4426145"/>
            <a:ext cx="627530" cy="78889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4DCA208-4871-4019-B797-85CB22F0775B}"/>
              </a:ext>
            </a:extLst>
          </p:cNvPr>
          <p:cNvSpPr txBox="1"/>
          <p:nvPr/>
        </p:nvSpPr>
        <p:spPr>
          <a:xfrm>
            <a:off x="5675471" y="3723652"/>
            <a:ext cx="5468470" cy="646331"/>
          </a:xfrm>
          <a:prstGeom prst="rect">
            <a:avLst/>
          </a:prstGeom>
          <a:noFill/>
        </p:spPr>
        <p:txBody>
          <a:bodyPr wrap="square" rtlCol="0">
            <a:spAutoFit/>
          </a:bodyPr>
          <a:lstStyle/>
          <a:p>
            <a:r>
              <a:rPr kumimoji="1" lang="ja-JP" altLang="en-US" dirty="0">
                <a:latin typeface="+mn-ea"/>
              </a:rPr>
              <a:t>市町村が</a:t>
            </a:r>
            <a:r>
              <a:rPr lang="ja-JP" altLang="en-US" dirty="0">
                <a:latin typeface="+mn-ea"/>
              </a:rPr>
              <a:t>各地域の課題に対応した</a:t>
            </a:r>
            <a:endParaRPr lang="en-US" altLang="ja-JP" dirty="0">
              <a:latin typeface="+mn-ea"/>
            </a:endParaRPr>
          </a:p>
          <a:p>
            <a:r>
              <a:rPr lang="ja-JP" altLang="en-US" dirty="0">
                <a:latin typeface="+mn-ea"/>
              </a:rPr>
              <a:t>効果的・効率的な施策展開を</a:t>
            </a:r>
            <a:r>
              <a:rPr kumimoji="1" lang="ja-JP" altLang="en-US" dirty="0">
                <a:latin typeface="+mn-ea"/>
              </a:rPr>
              <a:t>支援用に作成された</a:t>
            </a:r>
            <a:endParaRPr kumimoji="1" lang="en-US" altLang="ja-JP" dirty="0">
              <a:latin typeface="+mn-ea"/>
            </a:endParaRPr>
          </a:p>
        </p:txBody>
      </p:sp>
      <p:sp>
        <p:nvSpPr>
          <p:cNvPr id="13" name="テキスト ボックス 12">
            <a:extLst>
              <a:ext uri="{FF2B5EF4-FFF2-40B4-BE49-F238E27FC236}">
                <a16:creationId xmlns:a16="http://schemas.microsoft.com/office/drawing/2014/main" id="{A3BF0102-6CF8-450A-8BA5-D6168CAE45D3}"/>
              </a:ext>
            </a:extLst>
          </p:cNvPr>
          <p:cNvSpPr txBox="1"/>
          <p:nvPr/>
        </p:nvSpPr>
        <p:spPr>
          <a:xfrm>
            <a:off x="5693400" y="4537868"/>
            <a:ext cx="6029726" cy="1754326"/>
          </a:xfrm>
          <a:prstGeom prst="rect">
            <a:avLst/>
          </a:prstGeom>
          <a:noFill/>
        </p:spPr>
        <p:txBody>
          <a:bodyPr wrap="square" rtlCol="0">
            <a:spAutoFit/>
          </a:bodyPr>
          <a:lstStyle/>
          <a:p>
            <a:r>
              <a:rPr kumimoji="1" lang="ja-JP" altLang="en-US" b="1" dirty="0">
                <a:solidFill>
                  <a:srgbClr val="0000FF"/>
                </a:solidFill>
              </a:rPr>
              <a:t>地域ごとに</a:t>
            </a:r>
            <a:endParaRPr kumimoji="1" lang="en-US" altLang="ja-JP" b="1" dirty="0">
              <a:solidFill>
                <a:srgbClr val="0000FF"/>
              </a:solidFill>
            </a:endParaRPr>
          </a:p>
          <a:p>
            <a:r>
              <a:rPr kumimoji="1" lang="ja-JP" altLang="en-US" b="1" dirty="0">
                <a:solidFill>
                  <a:srgbClr val="0000FF"/>
                </a:solidFill>
              </a:rPr>
              <a:t>起こしてほしい健康行動・解決すべき課題項目が異なるはず</a:t>
            </a:r>
            <a:endParaRPr kumimoji="1" lang="en-US" altLang="ja-JP" b="1" dirty="0">
              <a:solidFill>
                <a:srgbClr val="0000FF"/>
              </a:solidFill>
            </a:endParaRPr>
          </a:p>
          <a:p>
            <a:endParaRPr kumimoji="1" lang="en-US" altLang="ja-JP" b="1" dirty="0"/>
          </a:p>
          <a:p>
            <a:r>
              <a:rPr lang="ja-JP" altLang="en-US" b="1" dirty="0"/>
              <a:t>大阪府全域を捉えた「健康行動をつなぐ環境づくり」　分析ツールとして利活用が可能</a:t>
            </a:r>
            <a:endParaRPr kumimoji="1" lang="ja-JP" altLang="en-US" b="1" dirty="0"/>
          </a:p>
        </p:txBody>
      </p:sp>
      <p:sp>
        <p:nvSpPr>
          <p:cNvPr id="14" name="スライド番号プレースホルダー 13"/>
          <p:cNvSpPr>
            <a:spLocks noGrp="1"/>
          </p:cNvSpPr>
          <p:nvPr>
            <p:ph type="sldNum" sz="quarter" idx="12"/>
          </p:nvPr>
        </p:nvSpPr>
        <p:spPr/>
        <p:txBody>
          <a:bodyPr/>
          <a:lstStyle/>
          <a:p>
            <a:fld id="{9096A1AF-E1AC-4472-9CC3-5D0F3A6CA33B}" type="slidenum">
              <a:rPr kumimoji="1" lang="ja-JP" altLang="en-US" smtClean="0"/>
              <a:t>11</a:t>
            </a:fld>
            <a:endParaRPr kumimoji="1" lang="ja-JP" altLang="en-US"/>
          </a:p>
        </p:txBody>
      </p:sp>
    </p:spTree>
    <p:extLst>
      <p:ext uri="{BB962C8B-B14F-4D97-AF65-F5344CB8AC3E}">
        <p14:creationId xmlns:p14="http://schemas.microsoft.com/office/powerpoint/2010/main" val="297828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1493B6-BF99-4FB8-86A0-4AFE0108FE00}"/>
              </a:ext>
            </a:extLst>
          </p:cNvPr>
          <p:cNvSpPr txBox="1"/>
          <p:nvPr/>
        </p:nvSpPr>
        <p:spPr>
          <a:xfrm>
            <a:off x="950258" y="1981200"/>
            <a:ext cx="10838330" cy="2308324"/>
          </a:xfrm>
          <a:prstGeom prst="rect">
            <a:avLst/>
          </a:prstGeom>
          <a:noFill/>
        </p:spPr>
        <p:txBody>
          <a:bodyPr wrap="square" rtlCol="0">
            <a:spAutoFit/>
          </a:bodyPr>
          <a:lstStyle/>
          <a:p>
            <a:r>
              <a:rPr kumimoji="1" lang="ja-JP" altLang="en-US" sz="4800" b="1" dirty="0"/>
              <a:t>新たな取組みの軸として</a:t>
            </a:r>
            <a:endParaRPr kumimoji="1" lang="en-US" altLang="ja-JP" sz="4800" b="1" dirty="0"/>
          </a:p>
          <a:p>
            <a:r>
              <a:rPr kumimoji="1" lang="ja-JP" altLang="en-US" sz="4800" b="1" dirty="0"/>
              <a:t>ライフステージを貫いた</a:t>
            </a:r>
            <a:endParaRPr kumimoji="1" lang="en-US" altLang="ja-JP" sz="4800" b="1" dirty="0"/>
          </a:p>
          <a:p>
            <a:r>
              <a:rPr kumimoji="1" lang="ja-JP" altLang="en-US" sz="4800" b="1" dirty="0"/>
              <a:t>「パブリックヘルス・ストラテジー」</a:t>
            </a:r>
          </a:p>
        </p:txBody>
      </p:sp>
      <p:sp>
        <p:nvSpPr>
          <p:cNvPr id="3" name="スライド番号プレースホルダー 2"/>
          <p:cNvSpPr>
            <a:spLocks noGrp="1"/>
          </p:cNvSpPr>
          <p:nvPr>
            <p:ph type="sldNum" sz="quarter" idx="12"/>
          </p:nvPr>
        </p:nvSpPr>
        <p:spPr/>
        <p:txBody>
          <a:bodyPr/>
          <a:lstStyle/>
          <a:p>
            <a:fld id="{9096A1AF-E1AC-4472-9CC3-5D0F3A6CA33B}" type="slidenum">
              <a:rPr kumimoji="1" lang="ja-JP" altLang="en-US" smtClean="0"/>
              <a:t>12</a:t>
            </a:fld>
            <a:endParaRPr kumimoji="1" lang="ja-JP" altLang="en-US"/>
          </a:p>
        </p:txBody>
      </p:sp>
    </p:spTree>
    <p:extLst>
      <p:ext uri="{BB962C8B-B14F-4D97-AF65-F5344CB8AC3E}">
        <p14:creationId xmlns:p14="http://schemas.microsoft.com/office/powerpoint/2010/main" val="52770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AutoShape 38">
            <a:extLst>
              <a:ext uri="{FF2B5EF4-FFF2-40B4-BE49-F238E27FC236}">
                <a16:creationId xmlns:a16="http://schemas.microsoft.com/office/drawing/2014/main" id="{CA501A18-39D5-4CEF-AFB8-53C1D99B69C8}"/>
              </a:ext>
            </a:extLst>
          </p:cNvPr>
          <p:cNvSpPr>
            <a:spLocks noChangeArrowheads="1"/>
          </p:cNvSpPr>
          <p:nvPr/>
        </p:nvSpPr>
        <p:spPr bwMode="auto">
          <a:xfrm>
            <a:off x="342900" y="115410"/>
            <a:ext cx="10372725" cy="6501353"/>
          </a:xfrm>
          <a:prstGeom prst="roundRect">
            <a:avLst>
              <a:gd name="adj" fmla="val 8079"/>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7571" name="AutoShape 23">
            <a:extLst>
              <a:ext uri="{FF2B5EF4-FFF2-40B4-BE49-F238E27FC236}">
                <a16:creationId xmlns:a16="http://schemas.microsoft.com/office/drawing/2014/main" id="{83C6F40E-4E0C-4714-A8F0-508384EEA87F}"/>
              </a:ext>
            </a:extLst>
          </p:cNvPr>
          <p:cNvSpPr>
            <a:spLocks noChangeArrowheads="1"/>
          </p:cNvSpPr>
          <p:nvPr/>
        </p:nvSpPr>
        <p:spPr bwMode="auto">
          <a:xfrm>
            <a:off x="4695479" y="433272"/>
            <a:ext cx="5681486" cy="5160672"/>
          </a:xfrm>
          <a:prstGeom prst="roundRect">
            <a:avLst>
              <a:gd name="adj" fmla="val 7123"/>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7572" name="AutoShape 21">
            <a:extLst>
              <a:ext uri="{FF2B5EF4-FFF2-40B4-BE49-F238E27FC236}">
                <a16:creationId xmlns:a16="http://schemas.microsoft.com/office/drawing/2014/main" id="{5834C1BF-17CC-4A4B-8EB5-558D7626B4E1}"/>
              </a:ext>
            </a:extLst>
          </p:cNvPr>
          <p:cNvSpPr>
            <a:spLocks noChangeArrowheads="1"/>
          </p:cNvSpPr>
          <p:nvPr/>
        </p:nvSpPr>
        <p:spPr bwMode="auto">
          <a:xfrm>
            <a:off x="4822486" y="584550"/>
            <a:ext cx="2784037" cy="928400"/>
          </a:xfrm>
          <a:prstGeom prst="leftRightArrow">
            <a:avLst>
              <a:gd name="adj1" fmla="val 64827"/>
              <a:gd name="adj2" fmla="val 36743"/>
            </a:avLst>
          </a:prstGeom>
          <a:solidFill>
            <a:schemeClr val="tx1"/>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6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医療費</a:t>
            </a:r>
            <a:r>
              <a:rPr kumimoji="1" lang="en-US" altLang="ja-JP" sz="16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a:t>
            </a:r>
            <a:r>
              <a:rPr kumimoji="1" lang="ja-JP" altLang="en-US" sz="16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国保、後期高齢）</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6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生保医療扶助費</a:t>
            </a:r>
          </a:p>
        </p:txBody>
      </p:sp>
      <p:sp>
        <p:nvSpPr>
          <p:cNvPr id="237573" name="Text Box 4">
            <a:extLst>
              <a:ext uri="{FF2B5EF4-FFF2-40B4-BE49-F238E27FC236}">
                <a16:creationId xmlns:a16="http://schemas.microsoft.com/office/drawing/2014/main" id="{A32966A0-75F5-43B9-8585-96738A3C3E14}"/>
              </a:ext>
            </a:extLst>
          </p:cNvPr>
          <p:cNvSpPr txBox="1">
            <a:spLocks noChangeArrowheads="1"/>
          </p:cNvSpPr>
          <p:nvPr/>
        </p:nvSpPr>
        <p:spPr bwMode="auto">
          <a:xfrm>
            <a:off x="1441238" y="1498841"/>
            <a:ext cx="1562470" cy="38163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不健康な</a:t>
            </a:r>
            <a:endPar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生活習慣</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・食べすぎ</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・運動不足</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・飲酒</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・喫煙</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237574" name="Text Box 5">
            <a:extLst>
              <a:ext uri="{FF2B5EF4-FFF2-40B4-BE49-F238E27FC236}">
                <a16:creationId xmlns:a16="http://schemas.microsoft.com/office/drawing/2014/main" id="{4D5F79EA-7295-4878-89AC-1156D68EDEE0}"/>
              </a:ext>
            </a:extLst>
          </p:cNvPr>
          <p:cNvSpPr txBox="1">
            <a:spLocks noChangeArrowheads="1"/>
          </p:cNvSpPr>
          <p:nvPr/>
        </p:nvSpPr>
        <p:spPr bwMode="auto">
          <a:xfrm>
            <a:off x="3134961" y="1519299"/>
            <a:ext cx="1486583" cy="38163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予備群</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・高血糖</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・高血圧</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LDL</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コレステロール</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・高中性脂肪、低</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HDL</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コレステロール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237575" name="Text Box 6">
            <a:extLst>
              <a:ext uri="{FF2B5EF4-FFF2-40B4-BE49-F238E27FC236}">
                <a16:creationId xmlns:a16="http://schemas.microsoft.com/office/drawing/2014/main" id="{E63C43D5-7139-46DD-9DEB-1D47B01B33BD}"/>
              </a:ext>
            </a:extLst>
          </p:cNvPr>
          <p:cNvSpPr txBox="1">
            <a:spLocks noChangeArrowheads="1"/>
          </p:cNvSpPr>
          <p:nvPr/>
        </p:nvSpPr>
        <p:spPr bwMode="auto">
          <a:xfrm>
            <a:off x="4783421" y="1497073"/>
            <a:ext cx="1469796" cy="3852864"/>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生活習慣病</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・糖尿病</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・高血圧症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・脂質異常症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237576" name="Text Box 7">
            <a:extLst>
              <a:ext uri="{FF2B5EF4-FFF2-40B4-BE49-F238E27FC236}">
                <a16:creationId xmlns:a16="http://schemas.microsoft.com/office/drawing/2014/main" id="{DD333EE3-1060-4D77-A1D4-FF8C65ACD2D6}"/>
              </a:ext>
            </a:extLst>
          </p:cNvPr>
          <p:cNvSpPr txBox="1">
            <a:spLocks noChangeArrowheads="1"/>
          </p:cNvSpPr>
          <p:nvPr/>
        </p:nvSpPr>
        <p:spPr bwMode="auto">
          <a:xfrm>
            <a:off x="6467066" y="1439923"/>
            <a:ext cx="1731304" cy="3960813"/>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重症化・</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合併症</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・心筋梗塞・狭心症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・脳卒中</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（脳出血・脳梗塞）</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・糖尿病の合併症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（網膜症、腎臓機能低下（人工透析等）</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など</a:t>
            </a:r>
          </a:p>
        </p:txBody>
      </p:sp>
      <p:sp>
        <p:nvSpPr>
          <p:cNvPr id="237577" name="Text Box 8">
            <a:extLst>
              <a:ext uri="{FF2B5EF4-FFF2-40B4-BE49-F238E27FC236}">
                <a16:creationId xmlns:a16="http://schemas.microsoft.com/office/drawing/2014/main" id="{6C871761-A42D-4032-849F-DEAF9FFA2FA0}"/>
              </a:ext>
            </a:extLst>
          </p:cNvPr>
          <p:cNvSpPr txBox="1">
            <a:spLocks noChangeArrowheads="1"/>
          </p:cNvSpPr>
          <p:nvPr/>
        </p:nvSpPr>
        <p:spPr bwMode="auto">
          <a:xfrm>
            <a:off x="8427878" y="1439923"/>
            <a:ext cx="1550230" cy="3975102"/>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生活機能の　低下・</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要介護状態</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・半身麻痺、下肢切断、人工透析など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日常生活における支障</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・認知症</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237578" name="Text Box 9">
            <a:extLst>
              <a:ext uri="{FF2B5EF4-FFF2-40B4-BE49-F238E27FC236}">
                <a16:creationId xmlns:a16="http://schemas.microsoft.com/office/drawing/2014/main" id="{38AED8EA-3A11-4574-936A-6ADE4F7A240C}"/>
              </a:ext>
            </a:extLst>
          </p:cNvPr>
          <p:cNvSpPr txBox="1">
            <a:spLocks noChangeArrowheads="1"/>
          </p:cNvSpPr>
          <p:nvPr/>
        </p:nvSpPr>
        <p:spPr bwMode="auto">
          <a:xfrm>
            <a:off x="10846806" y="1324100"/>
            <a:ext cx="889474" cy="388937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死亡</a:t>
            </a:r>
          </a:p>
        </p:txBody>
      </p:sp>
      <p:sp>
        <p:nvSpPr>
          <p:cNvPr id="237579" name="AutoShape 22">
            <a:extLst>
              <a:ext uri="{FF2B5EF4-FFF2-40B4-BE49-F238E27FC236}">
                <a16:creationId xmlns:a16="http://schemas.microsoft.com/office/drawing/2014/main" id="{EE751161-9663-4372-AB45-8D3F5814C804}"/>
              </a:ext>
            </a:extLst>
          </p:cNvPr>
          <p:cNvSpPr>
            <a:spLocks noChangeArrowheads="1"/>
          </p:cNvSpPr>
          <p:nvPr/>
        </p:nvSpPr>
        <p:spPr bwMode="auto">
          <a:xfrm>
            <a:off x="7613318" y="576323"/>
            <a:ext cx="2231217" cy="936627"/>
          </a:xfrm>
          <a:prstGeom prst="leftRightArrow">
            <a:avLst>
              <a:gd name="adj1" fmla="val 64745"/>
              <a:gd name="adj2" fmla="val 39284"/>
            </a:avLst>
          </a:prstGeom>
          <a:solidFill>
            <a:schemeClr val="tx1"/>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介護給付</a:t>
            </a:r>
            <a:endParaRPr kumimoji="1" lang="en-US" altLang="ja-JP"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rPr>
              <a:t>自立支援医療</a:t>
            </a:r>
          </a:p>
        </p:txBody>
      </p:sp>
      <p:sp>
        <p:nvSpPr>
          <p:cNvPr id="237580" name="AutoShape 24">
            <a:extLst>
              <a:ext uri="{FF2B5EF4-FFF2-40B4-BE49-F238E27FC236}">
                <a16:creationId xmlns:a16="http://schemas.microsoft.com/office/drawing/2014/main" id="{6E4EE0D1-1B7D-4D3F-A563-B61F093E8F5E}"/>
              </a:ext>
            </a:extLst>
          </p:cNvPr>
          <p:cNvSpPr>
            <a:spLocks noChangeArrowheads="1"/>
          </p:cNvSpPr>
          <p:nvPr/>
        </p:nvSpPr>
        <p:spPr bwMode="auto">
          <a:xfrm>
            <a:off x="1227390" y="2106029"/>
            <a:ext cx="9670614" cy="928399"/>
          </a:xfrm>
          <a:prstGeom prst="rightArrow">
            <a:avLst>
              <a:gd name="adj1" fmla="val 42657"/>
              <a:gd name="adj2" fmla="val 69550"/>
            </a:avLst>
          </a:prstGeom>
          <a:solidFill>
            <a:srgbClr val="0000FF"/>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生活習慣病の重症化</a:t>
            </a:r>
          </a:p>
        </p:txBody>
      </p:sp>
      <p:sp>
        <p:nvSpPr>
          <p:cNvPr id="237581" name="AutoShape 30">
            <a:extLst>
              <a:ext uri="{FF2B5EF4-FFF2-40B4-BE49-F238E27FC236}">
                <a16:creationId xmlns:a16="http://schemas.microsoft.com/office/drawing/2014/main" id="{BBC4304E-FD5C-41C3-BE99-B14409DD4D7E}"/>
              </a:ext>
            </a:extLst>
          </p:cNvPr>
          <p:cNvSpPr>
            <a:spLocks noChangeArrowheads="1"/>
          </p:cNvSpPr>
          <p:nvPr/>
        </p:nvSpPr>
        <p:spPr bwMode="auto">
          <a:xfrm>
            <a:off x="5152124" y="212224"/>
            <a:ext cx="4494194" cy="3559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00" i="0" u="none" strike="noStrike" kern="1200" cap="none" spc="0" normalizeH="0" baseline="0" noProof="0" dirty="0">
                <a:ln>
                  <a:noFill/>
                </a:ln>
                <a:effectLst/>
                <a:uLnTx/>
                <a:uFillTx/>
                <a:latin typeface="HGS創英角ｺﾞｼｯｸUB" panose="020B0900000000000000" pitchFamily="50" charset="-128"/>
                <a:ea typeface="HGS創英角ｺﾞｼｯｸUB" panose="020B0900000000000000" pitchFamily="50" charset="-128"/>
              </a:rPr>
              <a:t>生活習慣病対策の結果＝財政構造に影響</a:t>
            </a:r>
          </a:p>
        </p:txBody>
      </p:sp>
      <p:sp>
        <p:nvSpPr>
          <p:cNvPr id="237582" name="AutoShape 33">
            <a:extLst>
              <a:ext uri="{FF2B5EF4-FFF2-40B4-BE49-F238E27FC236}">
                <a16:creationId xmlns:a16="http://schemas.microsoft.com/office/drawing/2014/main" id="{F3D22B32-C60A-4E97-BF40-454D0B195F1D}"/>
              </a:ext>
            </a:extLst>
          </p:cNvPr>
          <p:cNvSpPr>
            <a:spLocks noChangeArrowheads="1"/>
          </p:cNvSpPr>
          <p:nvPr/>
        </p:nvSpPr>
        <p:spPr bwMode="auto">
          <a:xfrm>
            <a:off x="1394550" y="5372163"/>
            <a:ext cx="2491650" cy="395159"/>
          </a:xfrm>
          <a:prstGeom prst="roundRect">
            <a:avLst>
              <a:gd name="adj" fmla="val 16667"/>
            </a:avLst>
          </a:prstGeom>
          <a:solidFill>
            <a:srgbClr val="FF0066"/>
          </a:solidFill>
          <a:ln w="19050">
            <a:solidFill>
              <a:schemeClr val="bg1"/>
            </a:solidFill>
            <a:round/>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None/>
              <a:defRPr/>
            </a:pPr>
            <a:r>
              <a:rPr lang="ja-JP" altLang="en-US" sz="2000" b="1" dirty="0">
                <a:solidFill>
                  <a:prstClr val="white"/>
                </a:solidFill>
              </a:rPr>
              <a:t>子ども・青少年</a:t>
            </a:r>
          </a:p>
        </p:txBody>
      </p:sp>
      <p:sp>
        <p:nvSpPr>
          <p:cNvPr id="237584" name="AutoShape 35">
            <a:extLst>
              <a:ext uri="{FF2B5EF4-FFF2-40B4-BE49-F238E27FC236}">
                <a16:creationId xmlns:a16="http://schemas.microsoft.com/office/drawing/2014/main" id="{20191214-462E-421A-BD71-08D3F40631AC}"/>
              </a:ext>
            </a:extLst>
          </p:cNvPr>
          <p:cNvSpPr>
            <a:spLocks noChangeArrowheads="1"/>
          </p:cNvSpPr>
          <p:nvPr/>
        </p:nvSpPr>
        <p:spPr bwMode="auto">
          <a:xfrm>
            <a:off x="2283620" y="5760352"/>
            <a:ext cx="5600640" cy="390186"/>
          </a:xfrm>
          <a:prstGeom prst="roundRect">
            <a:avLst>
              <a:gd name="adj" fmla="val 16667"/>
            </a:avLst>
          </a:prstGeom>
          <a:solidFill>
            <a:srgbClr val="FF0066"/>
          </a:solidFill>
          <a:ln w="19050">
            <a:solidFill>
              <a:schemeClr val="bg1"/>
            </a:solidFill>
            <a:round/>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50" charset="-128"/>
                <a:cs typeface="+mn-cs"/>
              </a:rPr>
              <a:t>成人</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37585" name="AutoShape 36">
            <a:extLst>
              <a:ext uri="{FF2B5EF4-FFF2-40B4-BE49-F238E27FC236}">
                <a16:creationId xmlns:a16="http://schemas.microsoft.com/office/drawing/2014/main" id="{EFA5A3E9-6BF3-42EB-A040-03776E366341}"/>
              </a:ext>
            </a:extLst>
          </p:cNvPr>
          <p:cNvSpPr>
            <a:spLocks noChangeArrowheads="1"/>
          </p:cNvSpPr>
          <p:nvPr/>
        </p:nvSpPr>
        <p:spPr bwMode="auto">
          <a:xfrm>
            <a:off x="3134961" y="6105464"/>
            <a:ext cx="6843147" cy="352425"/>
          </a:xfrm>
          <a:prstGeom prst="roundRect">
            <a:avLst>
              <a:gd name="adj" fmla="val 16667"/>
            </a:avLst>
          </a:prstGeom>
          <a:solidFill>
            <a:srgbClr val="FF0066"/>
          </a:solidFill>
          <a:ln w="19050">
            <a:solidFill>
              <a:schemeClr val="bg1"/>
            </a:solidFill>
            <a:round/>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50" charset="-128"/>
                <a:cs typeface="+mn-cs"/>
              </a:rPr>
              <a:t>高齢者</a:t>
            </a:r>
            <a:endParaRPr kumimoji="1" lang="ja-JP" alt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37587" name="AutoShape 39">
            <a:extLst>
              <a:ext uri="{FF2B5EF4-FFF2-40B4-BE49-F238E27FC236}">
                <a16:creationId xmlns:a16="http://schemas.microsoft.com/office/drawing/2014/main" id="{BD063D40-07F6-47F7-A48E-4D7DC1DB4635}"/>
              </a:ext>
            </a:extLst>
          </p:cNvPr>
          <p:cNvSpPr>
            <a:spLocks noChangeArrowheads="1"/>
          </p:cNvSpPr>
          <p:nvPr/>
        </p:nvSpPr>
        <p:spPr bwMode="auto">
          <a:xfrm>
            <a:off x="250584" y="6456393"/>
            <a:ext cx="6912216" cy="360363"/>
          </a:xfrm>
          <a:prstGeom prst="roundRect">
            <a:avLst>
              <a:gd name="adj" fmla="val 16667"/>
            </a:avLst>
          </a:prstGeom>
          <a:solidFill>
            <a:srgbClr val="FF0066"/>
          </a:solidFill>
          <a:ln w="19050">
            <a:solidFill>
              <a:schemeClr val="bg1"/>
            </a:solidFill>
            <a:round/>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まちの環境・ポピュレーションアプローチ（健康産業・学習機会・啓発）</a:t>
            </a:r>
          </a:p>
        </p:txBody>
      </p:sp>
      <p:sp>
        <p:nvSpPr>
          <p:cNvPr id="29" name="Text Box 4">
            <a:extLst>
              <a:ext uri="{FF2B5EF4-FFF2-40B4-BE49-F238E27FC236}">
                <a16:creationId xmlns:a16="http://schemas.microsoft.com/office/drawing/2014/main" id="{EE6DD3E7-0162-470E-84AE-D72DA1EA6B2F}"/>
              </a:ext>
            </a:extLst>
          </p:cNvPr>
          <p:cNvSpPr txBox="1">
            <a:spLocks noChangeArrowheads="1"/>
          </p:cNvSpPr>
          <p:nvPr/>
        </p:nvSpPr>
        <p:spPr bwMode="auto">
          <a:xfrm>
            <a:off x="688230" y="1498841"/>
            <a:ext cx="539159" cy="3816350"/>
          </a:xfrm>
          <a:prstGeom prst="rect">
            <a:avLst/>
          </a:prstGeom>
          <a:solidFill>
            <a:srgbClr val="FFFFFF"/>
          </a:solidFill>
          <a:ln w="9525">
            <a:solidFill>
              <a:srgbClr val="000000"/>
            </a:solidFill>
            <a:miter lim="800000"/>
            <a:headEnd/>
            <a:tailEnd/>
          </a:ln>
        </p:spPr>
        <p:txBody>
          <a:bodyPr vert="wordArtVertRtl" anchor="ctr" anchorCtr="0"/>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800" dirty="0">
                <a:solidFill>
                  <a:prstClr val="black"/>
                </a:solidFill>
                <a:latin typeface="HGP創英角ｺﾞｼｯｸUB" panose="020B0900000000000000" pitchFamily="50" charset="-128"/>
                <a:ea typeface="HGP創英角ｺﾞｼｯｸUB" panose="020B0900000000000000" pitchFamily="50" charset="-128"/>
                <a:cs typeface="+mn-cs"/>
              </a:rPr>
              <a:t>生活（仕事）内容・生活リズム</a:t>
            </a: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976F27AE-E3AE-435D-847B-241198F3CE8F}"/>
              </a:ext>
            </a:extLst>
          </p:cNvPr>
          <p:cNvSpPr txBox="1"/>
          <p:nvPr/>
        </p:nvSpPr>
        <p:spPr>
          <a:xfrm>
            <a:off x="250584" y="299430"/>
            <a:ext cx="406607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kumimoji="1" lang="ja-JP" altLang="en-US" b="1" dirty="0"/>
              <a:t>全庁体制で取り組む</a:t>
            </a:r>
            <a:endParaRPr kumimoji="1" lang="en-US" altLang="ja-JP" b="1" dirty="0"/>
          </a:p>
          <a:p>
            <a:r>
              <a:rPr kumimoji="1" lang="ja-JP" altLang="en-US" b="1" dirty="0"/>
              <a:t>ライフステージを貫くヘルスケアの考え方</a:t>
            </a:r>
          </a:p>
        </p:txBody>
      </p:sp>
      <p:sp>
        <p:nvSpPr>
          <p:cNvPr id="3" name="スライド番号プレースホルダー 2"/>
          <p:cNvSpPr>
            <a:spLocks noGrp="1"/>
          </p:cNvSpPr>
          <p:nvPr>
            <p:ph type="sldNum" sz="quarter" idx="12"/>
          </p:nvPr>
        </p:nvSpPr>
        <p:spPr/>
        <p:txBody>
          <a:bodyPr/>
          <a:lstStyle/>
          <a:p>
            <a:fld id="{9096A1AF-E1AC-4472-9CC3-5D0F3A6CA33B}" type="slidenum">
              <a:rPr kumimoji="1" lang="ja-JP" altLang="en-US" smtClean="0"/>
              <a:t>13</a:t>
            </a:fld>
            <a:endParaRPr kumimoji="1" lang="ja-JP" altLang="en-US"/>
          </a:p>
        </p:txBody>
      </p:sp>
    </p:spTree>
    <p:extLst>
      <p:ext uri="{BB962C8B-B14F-4D97-AF65-F5344CB8AC3E}">
        <p14:creationId xmlns:p14="http://schemas.microsoft.com/office/powerpoint/2010/main" val="310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randombar(horizontal)">
                                      <p:cBhvr>
                                        <p:cTn id="7" dur="500"/>
                                        <p:tgtEl>
                                          <p:spTgt spid="23757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7579"/>
                                        </p:tgtEl>
                                        <p:attrNameLst>
                                          <p:attrName>style.visibility</p:attrName>
                                        </p:attrNameLst>
                                      </p:cBhvr>
                                      <p:to>
                                        <p:strVal val="visible"/>
                                      </p:to>
                                    </p:set>
                                    <p:animEffect transition="in" filter="randombar(horizontal)">
                                      <p:cBhvr>
                                        <p:cTn id="10" dur="500"/>
                                        <p:tgtEl>
                                          <p:spTgt spid="23757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37582"/>
                                        </p:tgtEl>
                                        <p:attrNameLst>
                                          <p:attrName>style.visibility</p:attrName>
                                        </p:attrNameLst>
                                      </p:cBhvr>
                                      <p:to>
                                        <p:strVal val="visible"/>
                                      </p:to>
                                    </p:set>
                                    <p:animEffect transition="in" filter="randombar(horizontal)">
                                      <p:cBhvr>
                                        <p:cTn id="15" dur="500"/>
                                        <p:tgtEl>
                                          <p:spTgt spid="23758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7584"/>
                                        </p:tgtEl>
                                        <p:attrNameLst>
                                          <p:attrName>style.visibility</p:attrName>
                                        </p:attrNameLst>
                                      </p:cBhvr>
                                      <p:to>
                                        <p:strVal val="visible"/>
                                      </p:to>
                                    </p:set>
                                    <p:animEffect transition="in" filter="randombar(horizontal)">
                                      <p:cBhvr>
                                        <p:cTn id="20" dur="500"/>
                                        <p:tgtEl>
                                          <p:spTgt spid="23758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7585"/>
                                        </p:tgtEl>
                                        <p:attrNameLst>
                                          <p:attrName>style.visibility</p:attrName>
                                        </p:attrNameLst>
                                      </p:cBhvr>
                                      <p:to>
                                        <p:strVal val="visible"/>
                                      </p:to>
                                    </p:set>
                                    <p:animEffect transition="in" filter="randombar(horizontal)">
                                      <p:cBhvr>
                                        <p:cTn id="23" dur="500"/>
                                        <p:tgtEl>
                                          <p:spTgt spid="23758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7587"/>
                                        </p:tgtEl>
                                        <p:attrNameLst>
                                          <p:attrName>style.visibility</p:attrName>
                                        </p:attrNameLst>
                                      </p:cBhvr>
                                      <p:to>
                                        <p:strVal val="visible"/>
                                      </p:to>
                                    </p:set>
                                    <p:animEffect transition="in" filter="randombar(horizontal)">
                                      <p:cBhvr>
                                        <p:cTn id="28" dur="500"/>
                                        <p:tgtEl>
                                          <p:spTgt spid="23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9" grpId="0" animBg="1"/>
      <p:bldP spid="237582" grpId="0" animBg="1"/>
      <p:bldP spid="237584" grpId="0" animBg="1"/>
      <p:bldP spid="237585" grpId="0" animBg="1"/>
      <p:bldP spid="23758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15234" y="59296"/>
            <a:ext cx="7713863" cy="461665"/>
          </a:xfrm>
          <a:prstGeom prst="rect">
            <a:avLst/>
          </a:prstGeom>
          <a:noFill/>
        </p:spPr>
        <p:txBody>
          <a:bodyPr wrap="square" rtlCol="0">
            <a:spAutoFit/>
          </a:bodyPr>
          <a:lstStyle/>
          <a:p>
            <a:r>
              <a:rPr kumimoji="1" lang="ja-JP" altLang="en-US" sz="2400" b="1" dirty="0"/>
              <a:t>府民の健康実態はどのようになって</a:t>
            </a:r>
            <a:r>
              <a:rPr kumimoji="1" lang="ja-JP" altLang="en-US" sz="2400" b="1"/>
              <a:t>いるのでしょうか</a:t>
            </a:r>
            <a:endParaRPr kumimoji="1" lang="ja-JP" altLang="en-US" sz="2400" b="1" dirty="0"/>
          </a:p>
        </p:txBody>
      </p:sp>
      <p:grpSp>
        <p:nvGrpSpPr>
          <p:cNvPr id="9" name="グループ化 8">
            <a:extLst>
              <a:ext uri="{FF2B5EF4-FFF2-40B4-BE49-F238E27FC236}">
                <a16:creationId xmlns:a16="http://schemas.microsoft.com/office/drawing/2014/main" id="{B6F7D098-8F4A-4C88-8036-95E1D44D15DE}"/>
              </a:ext>
            </a:extLst>
          </p:cNvPr>
          <p:cNvGrpSpPr/>
          <p:nvPr/>
        </p:nvGrpSpPr>
        <p:grpSpPr>
          <a:xfrm>
            <a:off x="113541" y="524626"/>
            <a:ext cx="5849378" cy="5106555"/>
            <a:chOff x="1569826" y="1856027"/>
            <a:chExt cx="2683105" cy="3455966"/>
          </a:xfrm>
        </p:grpSpPr>
        <p:sp>
          <p:nvSpPr>
            <p:cNvPr id="2" name="Text Box 4">
              <a:extLst>
                <a:ext uri="{FF2B5EF4-FFF2-40B4-BE49-F238E27FC236}">
                  <a16:creationId xmlns:a16="http://schemas.microsoft.com/office/drawing/2014/main" id="{C23C0E49-10D0-40B6-AAA7-0CEE7DEE3F28}"/>
                </a:ext>
              </a:extLst>
            </p:cNvPr>
            <p:cNvSpPr txBox="1">
              <a:spLocks noChangeArrowheads="1"/>
            </p:cNvSpPr>
            <p:nvPr/>
          </p:nvSpPr>
          <p:spPr bwMode="auto">
            <a:xfrm>
              <a:off x="1569826" y="1856028"/>
              <a:ext cx="915469" cy="345596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不健康な</a:t>
              </a:r>
              <a:endParaRPr kumimoji="1" lang="en-US" altLang="ja-JP"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生活習慣</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（有所見率）</a:t>
              </a: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腹囲</a:t>
              </a: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男 </a:t>
              </a:r>
              <a:r>
                <a:rPr lang="en-US" altLang="ja-JP" sz="1400" dirty="0">
                  <a:solidFill>
                    <a:prstClr val="black"/>
                  </a:solidFill>
                </a:rPr>
                <a:t>52.5%</a:t>
              </a:r>
              <a:r>
                <a:rPr lang="ja-JP" altLang="en-US" sz="1400" dirty="0">
                  <a:solidFill>
                    <a:prstClr val="black"/>
                  </a:solidFill>
                </a:rPr>
                <a:t>　女 </a:t>
              </a:r>
              <a:r>
                <a:rPr lang="en-US" altLang="ja-JP" sz="1400" dirty="0">
                  <a:solidFill>
                    <a:prstClr val="black"/>
                  </a:solidFill>
                </a:rPr>
                <a:t>17.0%</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 </a:t>
              </a:r>
              <a:r>
                <a:rPr kumimoji="1" lang="en-US" altLang="ja-JP" sz="1400" i="0" u="none" strike="noStrike" kern="1200" cap="none" spc="0" normalizeH="0" baseline="0" noProof="0" dirty="0">
                  <a:ln>
                    <a:noFill/>
                  </a:ln>
                  <a:solidFill>
                    <a:prstClr val="black"/>
                  </a:solidFill>
                  <a:effectLst/>
                  <a:uLnTx/>
                  <a:uFillTx/>
                </a:rPr>
                <a:t>BMI</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noProof="0" dirty="0">
                  <a:solidFill>
                    <a:prstClr val="black"/>
                  </a:solidFill>
                </a:rPr>
                <a:t> </a:t>
              </a:r>
              <a:r>
                <a:rPr kumimoji="1" lang="en-US" altLang="ja-JP" sz="1400" i="0" u="none" strike="noStrike" kern="1200" cap="none" spc="0" normalizeH="0" baseline="0" noProof="0" dirty="0">
                  <a:ln>
                    <a:noFill/>
                  </a:ln>
                  <a:solidFill>
                    <a:prstClr val="black"/>
                  </a:solidFill>
                  <a:effectLst/>
                  <a:uLnTx/>
                  <a:uFillTx/>
                </a:rPr>
                <a:t> </a:t>
              </a:r>
              <a:r>
                <a:rPr kumimoji="1" lang="ja-JP" altLang="en-US" sz="1400" i="0" u="none" strike="noStrike" kern="1200" cap="none" spc="0" normalizeH="0" baseline="0" noProof="0" dirty="0">
                  <a:ln>
                    <a:noFill/>
                  </a:ln>
                  <a:solidFill>
                    <a:prstClr val="black"/>
                  </a:solidFill>
                  <a:effectLst/>
                  <a:uLnTx/>
                  <a:uFillTx/>
                </a:rPr>
                <a:t>男 </a:t>
              </a:r>
              <a:r>
                <a:rPr kumimoji="1" lang="en-US" altLang="ja-JP" sz="1400" i="0" u="none" strike="noStrike" kern="1200" cap="none" spc="0" normalizeH="0" baseline="0" noProof="0" dirty="0">
                  <a:ln>
                    <a:noFill/>
                  </a:ln>
                  <a:solidFill>
                    <a:prstClr val="black"/>
                  </a:solidFill>
                  <a:effectLst/>
                  <a:uLnTx/>
                  <a:uFillTx/>
                </a:rPr>
                <a:t>30.5%</a:t>
              </a:r>
              <a:r>
                <a:rPr kumimoji="1" lang="ja-JP" altLang="en-US" sz="1400" i="0" u="none" strike="noStrike" kern="1200" cap="none" spc="0" normalizeH="0" baseline="0" noProof="0" dirty="0">
                  <a:ln>
                    <a:noFill/>
                  </a:ln>
                  <a:solidFill>
                    <a:prstClr val="black"/>
                  </a:solidFill>
                  <a:effectLst/>
                  <a:uLnTx/>
                  <a:uFillTx/>
                </a:rPr>
                <a:t>　女 </a:t>
              </a:r>
              <a:r>
                <a:rPr kumimoji="1" lang="en-US" altLang="ja-JP" sz="1400" i="0" u="none" strike="noStrike" kern="1200" cap="none" spc="0" normalizeH="0" baseline="0" noProof="0" dirty="0">
                  <a:ln>
                    <a:noFill/>
                  </a:ln>
                  <a:solidFill>
                    <a:prstClr val="black"/>
                  </a:solidFill>
                  <a:effectLst/>
                  <a:uLnTx/>
                  <a:uFillTx/>
                </a:rPr>
                <a:t>19.3%</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特定健診受診率</a:t>
              </a: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lang="en-US" altLang="ja-JP" sz="1400" dirty="0">
                  <a:solidFill>
                    <a:prstClr val="black"/>
                  </a:solidFill>
                </a:rPr>
                <a:t>30.0%(42</a:t>
              </a:r>
              <a:r>
                <a:rPr lang="ja-JP" altLang="en-US" sz="1400" dirty="0">
                  <a:solidFill>
                    <a:prstClr val="black"/>
                  </a:solidFill>
                </a:rPr>
                <a:t>位</a:t>
              </a:r>
              <a:r>
                <a:rPr lang="en-US" altLang="ja-JP" sz="1400" dirty="0">
                  <a:solidFill>
                    <a:prstClr val="black"/>
                  </a:solidFill>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a:t>
              </a:r>
              <a:r>
                <a:rPr kumimoji="1" lang="ja-JP" altLang="en-US" sz="1400" i="0" u="none" strike="noStrike" kern="1200" cap="none" spc="0" normalizeH="0" baseline="0" noProof="0" dirty="0">
                  <a:ln>
                    <a:noFill/>
                  </a:ln>
                  <a:solidFill>
                    <a:prstClr val="black"/>
                  </a:solidFill>
                  <a:effectLst/>
                  <a:uLnTx/>
                  <a:uFillTx/>
                </a:rPr>
                <a:t>特定保健指導実施率</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lang="en-US" altLang="ja-JP" sz="1400" dirty="0">
                  <a:solidFill>
                    <a:prstClr val="black"/>
                  </a:solidFill>
                </a:rPr>
                <a:t>15.8%(42</a:t>
              </a:r>
              <a:r>
                <a:rPr lang="ja-JP" altLang="en-US" sz="1400" dirty="0">
                  <a:solidFill>
                    <a:prstClr val="black"/>
                  </a:solidFill>
                </a:rPr>
                <a:t>位</a:t>
              </a:r>
              <a:r>
                <a:rPr lang="en-US" altLang="ja-JP" sz="1400" dirty="0">
                  <a:solidFill>
                    <a:prstClr val="black"/>
                  </a:solidFill>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i="0" u="none" strike="noStrike" kern="1200" cap="none" spc="0" normalizeH="0" baseline="0" noProof="0" dirty="0">
                <a:ln>
                  <a:noFill/>
                </a:ln>
                <a:solidFill>
                  <a:prstClr val="black"/>
                </a:solidFill>
                <a:effectLst/>
                <a:uLnTx/>
                <a:uFillTx/>
              </a:endParaRPr>
            </a:p>
          </p:txBody>
        </p:sp>
        <p:sp>
          <p:nvSpPr>
            <p:cNvPr id="3" name="Text Box 5">
              <a:extLst>
                <a:ext uri="{FF2B5EF4-FFF2-40B4-BE49-F238E27FC236}">
                  <a16:creationId xmlns:a16="http://schemas.microsoft.com/office/drawing/2014/main" id="{B8D312C4-E93C-47EF-B9B1-54C1B5B5F4FF}"/>
                </a:ext>
              </a:extLst>
            </p:cNvPr>
            <p:cNvSpPr txBox="1">
              <a:spLocks noChangeArrowheads="1"/>
            </p:cNvSpPr>
            <p:nvPr/>
          </p:nvSpPr>
          <p:spPr bwMode="auto">
            <a:xfrm>
              <a:off x="2542480" y="1856027"/>
              <a:ext cx="877489" cy="3455966"/>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予備群</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u="none" strike="noStrike" kern="1200" cap="none" spc="0" normalizeH="0" baseline="0" noProof="0" dirty="0">
                  <a:ln>
                    <a:noFill/>
                  </a:ln>
                  <a:solidFill>
                    <a:prstClr val="black"/>
                  </a:solidFill>
                  <a:effectLst/>
                  <a:uLnTx/>
                  <a:uFillTx/>
                </a:rPr>
                <a:t>（有所見率）</a:t>
              </a: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血圧　</a:t>
              </a: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400" dirty="0">
                  <a:solidFill>
                    <a:prstClr val="black"/>
                  </a:solidFill>
                </a:rPr>
                <a:t>   </a:t>
              </a:r>
              <a:r>
                <a:rPr lang="ja-JP" altLang="en-US" sz="1400" dirty="0">
                  <a:solidFill>
                    <a:prstClr val="black"/>
                  </a:solidFill>
                </a:rPr>
                <a:t>男 </a:t>
              </a:r>
              <a:r>
                <a:rPr lang="en-US" altLang="ja-JP" sz="1400" dirty="0">
                  <a:solidFill>
                    <a:prstClr val="black"/>
                  </a:solidFill>
                </a:rPr>
                <a:t>31.0%</a:t>
              </a:r>
              <a:r>
                <a:rPr lang="ja-JP" altLang="en-US" sz="1400" dirty="0">
                  <a:solidFill>
                    <a:prstClr val="black"/>
                  </a:solidFill>
                </a:rPr>
                <a:t>　女 </a:t>
              </a:r>
              <a:r>
                <a:rPr lang="en-US" altLang="ja-JP" sz="1400" dirty="0">
                  <a:solidFill>
                    <a:prstClr val="black"/>
                  </a:solidFill>
                </a:rPr>
                <a:t>23.6%</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u="none" strike="noStrike" kern="1200" cap="none" spc="0" normalizeH="0" baseline="0" noProof="0" dirty="0">
                  <a:ln>
                    <a:noFill/>
                  </a:ln>
                  <a:solidFill>
                    <a:prstClr val="black"/>
                  </a:solidFill>
                  <a:effectLst/>
                  <a:uLnTx/>
                  <a:uFillTx/>
                </a:rPr>
                <a:t>○ 血糖</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400" dirty="0">
                  <a:solidFill>
                    <a:prstClr val="black"/>
                  </a:solidFill>
                </a:rPr>
                <a:t>   </a:t>
              </a:r>
              <a:r>
                <a:rPr lang="ja-JP" altLang="en-US" sz="1400" dirty="0">
                  <a:solidFill>
                    <a:prstClr val="black"/>
                  </a:solidFill>
                </a:rPr>
                <a:t>男 </a:t>
              </a:r>
              <a:r>
                <a:rPr lang="en-US" altLang="ja-JP" sz="1400" dirty="0">
                  <a:solidFill>
                    <a:prstClr val="black"/>
                  </a:solidFill>
                </a:rPr>
                <a:t>22.4%</a:t>
              </a:r>
              <a:r>
                <a:rPr lang="ja-JP" altLang="en-US" sz="1400" dirty="0">
                  <a:solidFill>
                    <a:prstClr val="black"/>
                  </a:solidFill>
                </a:rPr>
                <a:t>　女 </a:t>
              </a:r>
              <a:r>
                <a:rPr lang="en-US" altLang="ja-JP" sz="1400" dirty="0">
                  <a:solidFill>
                    <a:prstClr val="black"/>
                  </a:solidFill>
                </a:rPr>
                <a:t>10.9%</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en-US" altLang="ja-JP" sz="1400" u="none" strike="noStrike" kern="1200" cap="none" spc="0" normalizeH="0" baseline="0" noProof="0" dirty="0">
                  <a:ln>
                    <a:noFill/>
                  </a:ln>
                  <a:solidFill>
                    <a:prstClr val="black"/>
                  </a:solidFill>
                  <a:effectLst/>
                  <a:uLnTx/>
                  <a:uFillTx/>
                </a:rPr>
                <a:t>LDL</a:t>
              </a:r>
              <a:r>
                <a:rPr kumimoji="1" lang="ja-JP" altLang="en-US" sz="1400" u="none" strike="noStrike" kern="1200" cap="none" spc="0" normalizeH="0" baseline="0" noProof="0" dirty="0">
                  <a:ln>
                    <a:noFill/>
                  </a:ln>
                  <a:solidFill>
                    <a:prstClr val="black"/>
                  </a:solidFill>
                  <a:effectLst/>
                  <a:uLnTx/>
                  <a:uFillTx/>
                </a:rPr>
                <a:t>コレステロール</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u="none" strike="noStrike" kern="1200" cap="none" spc="0" normalizeH="0" baseline="0" noProof="0" dirty="0">
                  <a:ln>
                    <a:noFill/>
                  </a:ln>
                  <a:solidFill>
                    <a:prstClr val="black"/>
                  </a:solidFill>
                  <a:effectLst/>
                  <a:uLnTx/>
                  <a:uFillTx/>
                </a:rPr>
                <a:t>　男 </a:t>
              </a:r>
              <a:r>
                <a:rPr kumimoji="1" lang="en-US" altLang="ja-JP" sz="1400" u="none" strike="noStrike" kern="1200" cap="none" spc="0" normalizeH="0" baseline="0" noProof="0" dirty="0">
                  <a:ln>
                    <a:noFill/>
                  </a:ln>
                  <a:solidFill>
                    <a:prstClr val="black"/>
                  </a:solidFill>
                  <a:effectLst/>
                  <a:uLnTx/>
                  <a:uFillTx/>
                </a:rPr>
                <a:t>25.2%</a:t>
              </a:r>
              <a:r>
                <a:rPr kumimoji="1" lang="ja-JP" altLang="en-US" sz="1400" u="none" strike="noStrike" kern="1200" cap="none" spc="0" normalizeH="0" baseline="0" noProof="0" dirty="0">
                  <a:ln>
                    <a:noFill/>
                  </a:ln>
                  <a:solidFill>
                    <a:prstClr val="black"/>
                  </a:solidFill>
                  <a:effectLst/>
                  <a:uLnTx/>
                  <a:uFillTx/>
                </a:rPr>
                <a:t>　</a:t>
              </a:r>
              <a:r>
                <a:rPr lang="ja-JP" altLang="en-US" sz="1400" dirty="0">
                  <a:solidFill>
                    <a:prstClr val="black"/>
                  </a:solidFill>
                </a:rPr>
                <a:t>女 </a:t>
              </a:r>
              <a:r>
                <a:rPr lang="en-US" altLang="ja-JP" sz="1400" dirty="0">
                  <a:solidFill>
                    <a:prstClr val="black"/>
                  </a:solidFill>
                </a:rPr>
                <a:t>32.8%</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ja-JP" altLang="en-US" sz="1400" u="none" strike="noStrike" kern="1200" cap="none" spc="0" normalizeH="0" baseline="0" noProof="0" dirty="0">
                  <a:ln>
                    <a:noFill/>
                  </a:ln>
                  <a:solidFill>
                    <a:prstClr val="black"/>
                  </a:solidFill>
                  <a:effectLst/>
                  <a:uLnTx/>
                  <a:uFillTx/>
                </a:rPr>
                <a:t>中性脂肪</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男 </a:t>
              </a:r>
              <a:r>
                <a:rPr lang="en-US" altLang="ja-JP" sz="1400" dirty="0">
                  <a:solidFill>
                    <a:prstClr val="black"/>
                  </a:solidFill>
                </a:rPr>
                <a:t>27.8%</a:t>
              </a:r>
              <a:r>
                <a:rPr lang="ja-JP" altLang="en-US" sz="1400" dirty="0">
                  <a:solidFill>
                    <a:prstClr val="black"/>
                  </a:solidFill>
                </a:rPr>
                <a:t>　女 </a:t>
              </a:r>
              <a:r>
                <a:rPr lang="en-US" altLang="ja-JP" sz="1400" dirty="0">
                  <a:solidFill>
                    <a:prstClr val="black"/>
                  </a:solidFill>
                </a:rPr>
                <a:t>14.9%</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en-US" altLang="ja-JP" sz="1400" u="none" strike="noStrike" kern="1200" cap="none" spc="0" normalizeH="0" baseline="0" noProof="0" dirty="0">
                  <a:ln>
                    <a:noFill/>
                  </a:ln>
                  <a:solidFill>
                    <a:prstClr val="black"/>
                  </a:solidFill>
                  <a:effectLst/>
                  <a:uLnTx/>
                  <a:uFillTx/>
                </a:rPr>
                <a:t>HDL</a:t>
              </a:r>
              <a:r>
                <a:rPr kumimoji="1" lang="ja-JP" altLang="en-US" sz="1400" u="none" strike="noStrike" kern="1200" cap="none" spc="0" normalizeH="0" baseline="0" noProof="0" dirty="0">
                  <a:ln>
                    <a:noFill/>
                  </a:ln>
                  <a:solidFill>
                    <a:prstClr val="black"/>
                  </a:solidFill>
                  <a:effectLst/>
                  <a:uLnTx/>
                  <a:uFillTx/>
                </a:rPr>
                <a:t>コレステロール</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男 </a:t>
              </a:r>
              <a:r>
                <a:rPr lang="en-US" altLang="ja-JP" sz="1400" dirty="0">
                  <a:solidFill>
                    <a:prstClr val="black"/>
                  </a:solidFill>
                </a:rPr>
                <a:t>8.6%</a:t>
              </a:r>
              <a:r>
                <a:rPr lang="ja-JP" altLang="en-US" sz="1400" dirty="0">
                  <a:solidFill>
                    <a:prstClr val="black"/>
                  </a:solidFill>
                </a:rPr>
                <a:t>　　女 </a:t>
              </a:r>
              <a:r>
                <a:rPr lang="en-US" altLang="ja-JP" sz="1400" dirty="0">
                  <a:solidFill>
                    <a:prstClr val="black"/>
                  </a:solidFill>
                </a:rPr>
                <a:t>38.7%</a:t>
              </a:r>
              <a:r>
                <a:rPr kumimoji="1" lang="ja-JP" altLang="en-US" sz="1400" u="none" strike="noStrike" kern="1200" cap="none" spc="0" normalizeH="0" baseline="0" noProof="0" dirty="0">
                  <a:ln>
                    <a:noFill/>
                  </a:ln>
                  <a:solidFill>
                    <a:prstClr val="black"/>
                  </a:solidFill>
                  <a:effectLst/>
                  <a:uLnTx/>
                  <a:uFillTx/>
                </a:rPr>
                <a:t>  </a:t>
              </a:r>
              <a:endParaRPr kumimoji="1" lang="en-US" altLang="ja-JP" sz="14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メタボ該当率</a:t>
              </a: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u="none" strike="noStrike" kern="1200" cap="none" spc="0" normalizeH="0" baseline="0" noProof="0" dirty="0">
                  <a:ln>
                    <a:noFill/>
                  </a:ln>
                  <a:solidFill>
                    <a:prstClr val="black"/>
                  </a:solidFill>
                  <a:effectLst/>
                  <a:uLnTx/>
                  <a:uFillTx/>
                </a:rPr>
                <a:t>　</a:t>
              </a:r>
              <a:r>
                <a:rPr kumimoji="1" lang="ja-JP" altLang="en-US" sz="1400" u="none" strike="noStrike" kern="1200" cap="none" spc="0" normalizeH="0" noProof="0" dirty="0">
                  <a:ln>
                    <a:noFill/>
                  </a:ln>
                  <a:solidFill>
                    <a:prstClr val="black"/>
                  </a:solidFill>
                  <a:effectLst/>
                  <a:uLnTx/>
                  <a:uFillTx/>
                </a:rPr>
                <a:t>男 </a:t>
              </a:r>
              <a:r>
                <a:rPr kumimoji="1" lang="en-US" altLang="ja-JP" sz="1400" u="none" strike="noStrike" kern="1200" cap="none" spc="0" normalizeH="0" noProof="0" dirty="0">
                  <a:ln>
                    <a:noFill/>
                  </a:ln>
                  <a:solidFill>
                    <a:prstClr val="black"/>
                  </a:solidFill>
                  <a:effectLst/>
                  <a:uLnTx/>
                  <a:uFillTx/>
                </a:rPr>
                <a:t>28.5%</a:t>
              </a:r>
              <a:r>
                <a:rPr kumimoji="1" lang="ja-JP" altLang="en-US" sz="1400" u="none" strike="noStrike" kern="1200" cap="none" spc="0" normalizeH="0" noProof="0" dirty="0">
                  <a:ln>
                    <a:noFill/>
                  </a:ln>
                  <a:solidFill>
                    <a:prstClr val="black"/>
                  </a:solidFill>
                  <a:effectLst/>
                  <a:uLnTx/>
                  <a:uFillTx/>
                </a:rPr>
                <a:t>　女 </a:t>
              </a:r>
              <a:r>
                <a:rPr kumimoji="1" lang="en-US" altLang="ja-JP" sz="1400" u="none" strike="noStrike" kern="1200" cap="none" spc="0" normalizeH="0" noProof="0" dirty="0">
                  <a:ln>
                    <a:noFill/>
                  </a:ln>
                  <a:solidFill>
                    <a:prstClr val="black"/>
                  </a:solidFill>
                  <a:effectLst/>
                  <a:uLnTx/>
                  <a:uFillTx/>
                </a:rPr>
                <a:t>9.1%</a:t>
              </a:r>
              <a:r>
                <a:rPr kumimoji="1" lang="ja-JP" altLang="en-US" sz="1400" u="none" strike="noStrike" kern="1200" cap="none" spc="0" normalizeH="0" baseline="0" noProof="0" dirty="0">
                  <a:ln>
                    <a:noFill/>
                  </a:ln>
                  <a:solidFill>
                    <a:prstClr val="black"/>
                  </a:solidFill>
                  <a:effectLst/>
                  <a:uLnTx/>
                  <a:uFillTx/>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endParaRPr>
            </a:p>
          </p:txBody>
        </p:sp>
        <p:sp>
          <p:nvSpPr>
            <p:cNvPr id="4" name="Text Box 6">
              <a:extLst>
                <a:ext uri="{FF2B5EF4-FFF2-40B4-BE49-F238E27FC236}">
                  <a16:creationId xmlns:a16="http://schemas.microsoft.com/office/drawing/2014/main" id="{332F2FA4-FFF7-4469-A0F2-766D4B7AFAFA}"/>
                </a:ext>
              </a:extLst>
            </p:cNvPr>
            <p:cNvSpPr txBox="1">
              <a:spLocks noChangeArrowheads="1"/>
            </p:cNvSpPr>
            <p:nvPr/>
          </p:nvSpPr>
          <p:spPr bwMode="auto">
            <a:xfrm>
              <a:off x="3462396" y="1864587"/>
              <a:ext cx="790535" cy="3447406"/>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生活習慣病</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（罹患率）</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noProof="0" dirty="0">
                  <a:solidFill>
                    <a:prstClr val="black"/>
                  </a:solidFill>
                </a:rPr>
                <a:t>○ 糖尿病</a:t>
              </a:r>
              <a:endParaRPr lang="en-US" altLang="ja-JP" sz="1400" noProof="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ja-JP" sz="1400" dirty="0">
                  <a:solidFill>
                    <a:prstClr val="black"/>
                  </a:solidFill>
                </a:rPr>
                <a:t>  </a:t>
              </a:r>
              <a:r>
                <a:rPr lang="ja-JP" altLang="en-US" sz="1400" dirty="0">
                  <a:solidFill>
                    <a:prstClr val="black"/>
                  </a:solidFill>
                </a:rPr>
                <a:t>男 </a:t>
              </a:r>
              <a:r>
                <a:rPr lang="en-US" altLang="ja-JP" sz="1400" dirty="0">
                  <a:solidFill>
                    <a:prstClr val="black"/>
                  </a:solidFill>
                </a:rPr>
                <a:t>6.5%</a:t>
              </a:r>
              <a:r>
                <a:rPr lang="ja-JP" altLang="en-US" sz="1400" dirty="0">
                  <a:solidFill>
                    <a:prstClr val="black"/>
                  </a:solidFill>
                </a:rPr>
                <a:t>　女 </a:t>
              </a:r>
              <a:r>
                <a:rPr lang="en-US" altLang="ja-JP" sz="1400" dirty="0">
                  <a:solidFill>
                    <a:prstClr val="black"/>
                  </a:solidFill>
                </a:rPr>
                <a:t>3.1%</a:t>
              </a:r>
              <a:endParaRPr kumimoji="1" lang="ja-JP" altLang="en-US"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ja-JP" altLang="en-US" sz="1400" i="0" u="none" strike="noStrike" kern="1200" cap="none" spc="0" normalizeH="0" baseline="0" noProof="0" dirty="0">
                  <a:ln>
                    <a:noFill/>
                  </a:ln>
                  <a:solidFill>
                    <a:prstClr val="black"/>
                  </a:solidFill>
                  <a:effectLst/>
                  <a:uLnTx/>
                  <a:uFillTx/>
                </a:rPr>
                <a:t>高血圧症</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男 </a:t>
              </a:r>
              <a:r>
                <a:rPr lang="en-US" altLang="ja-JP" sz="1400" dirty="0">
                  <a:solidFill>
                    <a:prstClr val="black"/>
                  </a:solidFill>
                </a:rPr>
                <a:t>7.1%</a:t>
              </a:r>
              <a:r>
                <a:rPr lang="ja-JP" altLang="en-US" sz="1400" dirty="0">
                  <a:solidFill>
                    <a:prstClr val="black"/>
                  </a:solidFill>
                </a:rPr>
                <a:t>　女 </a:t>
              </a:r>
              <a:r>
                <a:rPr lang="en-US" altLang="ja-JP" sz="1400" dirty="0">
                  <a:solidFill>
                    <a:prstClr val="black"/>
                  </a:solidFill>
                </a:rPr>
                <a:t>4.7%</a:t>
              </a:r>
              <a:endParaRPr kumimoji="1" lang="ja-JP" altLang="en-US"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ja-JP" altLang="en-US" sz="1400" i="0" u="none" strike="noStrike" kern="1200" cap="none" spc="0" normalizeH="0" baseline="0" noProof="0" dirty="0">
                  <a:ln>
                    <a:noFill/>
                  </a:ln>
                  <a:solidFill>
                    <a:prstClr val="black"/>
                  </a:solidFill>
                  <a:effectLst/>
                  <a:uLnTx/>
                  <a:uFillTx/>
                </a:rPr>
                <a:t>脂質異常症</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男 </a:t>
              </a:r>
              <a:r>
                <a:rPr lang="en-US" altLang="ja-JP" sz="1400" dirty="0">
                  <a:solidFill>
                    <a:prstClr val="black"/>
                  </a:solidFill>
                </a:rPr>
                <a:t>3.4%</a:t>
              </a:r>
              <a:r>
                <a:rPr lang="ja-JP" altLang="en-US" sz="1400" dirty="0">
                  <a:solidFill>
                    <a:prstClr val="black"/>
                  </a:solidFill>
                </a:rPr>
                <a:t>　女 </a:t>
              </a:r>
              <a:r>
                <a:rPr lang="en-US" altLang="ja-JP" sz="1400" dirty="0">
                  <a:solidFill>
                    <a:prstClr val="black"/>
                  </a:solidFill>
                </a:rPr>
                <a:t>5.6%</a:t>
              </a:r>
              <a:r>
                <a:rPr kumimoji="1" lang="ja-JP" altLang="en-US" sz="1600" i="0" u="none" strike="noStrike" kern="1200" cap="none" spc="0" normalizeH="0" baseline="0" noProof="0" dirty="0">
                  <a:ln>
                    <a:noFill/>
                  </a:ln>
                  <a:solidFill>
                    <a:prstClr val="black"/>
                  </a:solidFill>
                  <a:effectLst/>
                  <a:uLnTx/>
                  <a:uFillTx/>
                </a:rPr>
                <a:t>　             　</a:t>
              </a:r>
            </a:p>
          </p:txBody>
        </p:sp>
      </p:grpSp>
      <p:sp>
        <p:nvSpPr>
          <p:cNvPr id="11" name="Text Box 7">
            <a:extLst>
              <a:ext uri="{FF2B5EF4-FFF2-40B4-BE49-F238E27FC236}">
                <a16:creationId xmlns:a16="http://schemas.microsoft.com/office/drawing/2014/main" id="{23171595-B312-436E-890F-4CF249509B5A}"/>
              </a:ext>
            </a:extLst>
          </p:cNvPr>
          <p:cNvSpPr txBox="1">
            <a:spLocks noChangeArrowheads="1"/>
          </p:cNvSpPr>
          <p:nvPr/>
        </p:nvSpPr>
        <p:spPr bwMode="auto">
          <a:xfrm>
            <a:off x="6026524" y="537274"/>
            <a:ext cx="2111433" cy="5093908"/>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重症化・</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合併症</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a:t>
            </a:r>
            <a:r>
              <a:rPr kumimoji="1" lang="ja-JP" altLang="en-US" sz="1400" i="0" strike="noStrike" kern="1200" cap="none" spc="0" normalizeH="0" baseline="0" noProof="0" dirty="0">
                <a:ln>
                  <a:noFill/>
                </a:ln>
                <a:solidFill>
                  <a:prstClr val="black"/>
                </a:solidFill>
                <a:effectLst/>
                <a:uLnTx/>
                <a:uFillTx/>
              </a:rPr>
              <a:t>推計患者数</a:t>
            </a:r>
            <a:r>
              <a:rPr kumimoji="1" lang="ja-JP" altLang="en-US" sz="1400" i="0" u="none" strike="noStrike" kern="1200" cap="none" spc="0" normalizeH="0" baseline="0" noProof="0" dirty="0">
                <a:ln>
                  <a:noFill/>
                </a:ln>
                <a:solidFill>
                  <a:prstClr val="black"/>
                </a:solidFill>
                <a:effectLst/>
                <a:uLnTx/>
                <a:uFillTx/>
              </a:rPr>
              <a:t>）</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ja-JP" altLang="en-US" sz="1400" i="0" u="none" strike="noStrike" kern="1200" cap="none" spc="0" normalizeH="0" baseline="0" noProof="0" dirty="0">
                <a:ln>
                  <a:noFill/>
                </a:ln>
                <a:solidFill>
                  <a:prstClr val="black"/>
                </a:solidFill>
                <a:effectLst/>
                <a:uLnTx/>
                <a:uFillTx/>
              </a:rPr>
              <a:t>急性心筋梗塞　</a:t>
            </a:r>
            <a:r>
              <a:rPr kumimoji="1" lang="en-US" altLang="ja-JP" sz="1400" i="0" u="none" strike="noStrike" kern="1200" cap="none" spc="0" normalizeH="0" baseline="0" noProof="0" dirty="0">
                <a:ln>
                  <a:noFill/>
                </a:ln>
                <a:solidFill>
                  <a:prstClr val="black"/>
                </a:solidFill>
                <a:effectLst/>
                <a:uLnTx/>
                <a:uFillTx/>
              </a:rPr>
              <a:t>0.5</a:t>
            </a:r>
            <a:r>
              <a:rPr kumimoji="1" lang="ja-JP" altLang="en-US" sz="900" i="0" u="none" strike="noStrike" kern="1200" cap="none" spc="0" normalizeH="0" baseline="0" noProof="0" dirty="0">
                <a:ln>
                  <a:noFill/>
                </a:ln>
                <a:solidFill>
                  <a:prstClr val="black"/>
                </a:solidFill>
                <a:effectLst/>
                <a:uLnTx/>
                <a:uFillTx/>
              </a:rPr>
              <a:t>千人</a:t>
            </a:r>
            <a:endParaRPr kumimoji="1" lang="en-US" altLang="ja-JP" sz="9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ja-JP" altLang="en-US" sz="1400" i="0" strike="noStrike" kern="1200" cap="none" spc="0" normalizeH="0" baseline="0" noProof="0" dirty="0">
                <a:ln>
                  <a:noFill/>
                </a:ln>
                <a:solidFill>
                  <a:prstClr val="black"/>
                </a:solidFill>
                <a:effectLst/>
                <a:uLnTx/>
                <a:uFillTx/>
              </a:rPr>
              <a:t>狭心症　　　　　 </a:t>
            </a:r>
            <a:r>
              <a:rPr kumimoji="1" lang="en-US" altLang="ja-JP" sz="1400" i="0" strike="noStrike" kern="1200" cap="none" spc="0" normalizeH="0" baseline="0" noProof="0" dirty="0">
                <a:ln>
                  <a:noFill/>
                </a:ln>
                <a:solidFill>
                  <a:prstClr val="black"/>
                </a:solidFill>
                <a:effectLst/>
                <a:uLnTx/>
                <a:uFillTx/>
              </a:rPr>
              <a:t>2.8</a:t>
            </a:r>
            <a:r>
              <a:rPr kumimoji="1" lang="ja-JP" altLang="en-US" sz="900" i="0" strike="noStrike" kern="1200" cap="none" spc="0" normalizeH="0" baseline="0" noProof="0" dirty="0">
                <a:ln>
                  <a:noFill/>
                </a:ln>
                <a:solidFill>
                  <a:prstClr val="black"/>
                </a:solidFill>
                <a:effectLst/>
                <a:uLnTx/>
                <a:uFillTx/>
              </a:rPr>
              <a:t>千人</a:t>
            </a: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脳出血　　</a:t>
            </a:r>
            <a:r>
              <a:rPr kumimoji="1" lang="ja-JP" altLang="en-US" sz="1400" i="0" u="none" strike="noStrike" kern="1200" cap="none" spc="0" normalizeH="0" baseline="0" noProof="0" dirty="0">
                <a:ln>
                  <a:noFill/>
                </a:ln>
                <a:solidFill>
                  <a:prstClr val="black"/>
                </a:solidFill>
                <a:effectLst/>
                <a:uLnTx/>
                <a:uFillTx/>
              </a:rPr>
              <a:t>　      </a:t>
            </a:r>
            <a:r>
              <a:rPr kumimoji="1" lang="en-US" altLang="ja-JP" sz="1400" i="0" u="none" strike="noStrike" kern="1200" cap="none" spc="0" normalizeH="0" baseline="0" noProof="0" dirty="0">
                <a:ln>
                  <a:noFill/>
                </a:ln>
                <a:solidFill>
                  <a:prstClr val="black"/>
                </a:solidFill>
                <a:effectLst/>
                <a:uLnTx/>
                <a:uFillTx/>
              </a:rPr>
              <a:t>4.6</a:t>
            </a:r>
            <a:r>
              <a:rPr kumimoji="1" lang="ja-JP" altLang="en-US" sz="900" i="0" u="none" strike="noStrike" kern="1200" cap="none" spc="0" normalizeH="0" baseline="0" noProof="0" dirty="0">
                <a:ln>
                  <a:noFill/>
                </a:ln>
                <a:solidFill>
                  <a:prstClr val="black"/>
                </a:solidFill>
                <a:effectLst/>
                <a:uLnTx/>
                <a:uFillTx/>
              </a:rPr>
              <a:t>千人</a:t>
            </a:r>
            <a:endParaRPr kumimoji="1" lang="en-US" altLang="ja-JP" sz="900" i="0" u="none" strike="noStrike" kern="1200" cap="none" spc="0" normalizeH="0" baseline="0" noProof="0" dirty="0">
              <a:ln>
                <a:noFill/>
              </a:ln>
              <a:solidFill>
                <a:prstClr val="black"/>
              </a:solidFill>
              <a:effectLst/>
              <a:uLnTx/>
              <a:uFillTx/>
            </a:endParaRPr>
          </a:p>
          <a:p>
            <a:pPr lvl="0" eaLnBrk="1" hangingPunct="1">
              <a:spcBef>
                <a:spcPct val="0"/>
              </a:spcBef>
              <a:buNone/>
              <a:defRPr/>
            </a:pPr>
            <a:r>
              <a:rPr lang="ja-JP" altLang="en-US" sz="1400" noProof="0" dirty="0">
                <a:solidFill>
                  <a:prstClr val="black"/>
                </a:solidFill>
              </a:rPr>
              <a:t>○ </a:t>
            </a:r>
            <a:r>
              <a:rPr kumimoji="1" lang="ja-JP" altLang="en-US" sz="1400" i="0" u="none" strike="noStrike" kern="1200" cap="none" spc="0" normalizeH="0" baseline="0" noProof="0" dirty="0">
                <a:ln>
                  <a:noFill/>
                </a:ln>
                <a:solidFill>
                  <a:prstClr val="black"/>
                </a:solidFill>
                <a:effectLst/>
                <a:uLnTx/>
                <a:uFillTx/>
              </a:rPr>
              <a:t>脳梗塞　　　　  </a:t>
            </a:r>
            <a:r>
              <a:rPr lang="en-US" altLang="ja-JP" sz="1400" dirty="0">
                <a:solidFill>
                  <a:prstClr val="black"/>
                </a:solidFill>
              </a:rPr>
              <a:t>11.6</a:t>
            </a:r>
            <a:r>
              <a:rPr lang="ja-JP" altLang="en-US" sz="900" dirty="0">
                <a:solidFill>
                  <a:prstClr val="black"/>
                </a:solidFill>
              </a:rPr>
              <a:t>千人</a:t>
            </a:r>
            <a:endParaRPr kumimoji="1" lang="ja-JP" altLang="en-US" sz="9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a:t>
            </a:r>
            <a:r>
              <a:rPr kumimoji="1" lang="ja-JP" altLang="en-US" sz="1400" i="0" u="none" strike="noStrike" kern="1200" cap="none" spc="0" normalizeH="0" baseline="0" noProof="0" dirty="0">
                <a:ln>
                  <a:noFill/>
                </a:ln>
                <a:solidFill>
                  <a:prstClr val="black"/>
                </a:solidFill>
                <a:effectLst/>
                <a:uLnTx/>
                <a:uFillTx/>
              </a:rPr>
              <a:t>糖尿病合併症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 ・網膜症　糖尿病腎症</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solidFill>
                  <a:prstClr val="black"/>
                </a:solidFill>
              </a:rPr>
              <a:t>○ 人工透析</a:t>
            </a:r>
            <a:endParaRPr lang="en-US" altLang="ja-JP" sz="1400" dirty="0">
              <a:solidFill>
                <a:prstClr val="black"/>
              </a:solidFill>
            </a:endParaRPr>
          </a:p>
          <a:p>
            <a:pPr eaLnBrk="1" hangingPunct="1">
              <a:spcBef>
                <a:spcPct val="0"/>
              </a:spcBef>
              <a:buNone/>
              <a:defRPr/>
            </a:pPr>
            <a:r>
              <a:rPr lang="ja-JP" altLang="en-US" sz="1400" dirty="0">
                <a:solidFill>
                  <a:prstClr val="black"/>
                </a:solidFill>
              </a:rPr>
              <a:t> ・慢性透析患者数</a:t>
            </a:r>
            <a:endParaRPr lang="en-US" altLang="ja-JP" sz="1400" dirty="0">
              <a:solidFill>
                <a:prstClr val="black"/>
              </a:solidFill>
            </a:endParaRPr>
          </a:p>
          <a:p>
            <a:pPr lvl="0" eaLnBrk="1" hangingPunct="1">
              <a:spcBef>
                <a:spcPct val="0"/>
              </a:spcBef>
              <a:buNone/>
              <a:defRPr/>
            </a:pPr>
            <a:r>
              <a:rPr lang="ja-JP" altLang="en-US" sz="1400" dirty="0">
                <a:solidFill>
                  <a:prstClr val="black"/>
                </a:solidFill>
              </a:rPr>
              <a:t>　　</a:t>
            </a:r>
            <a:r>
              <a:rPr lang="en-US" altLang="ja-JP" sz="1400" dirty="0">
                <a:solidFill>
                  <a:prstClr val="black"/>
                </a:solidFill>
              </a:rPr>
              <a:t> 23,458</a:t>
            </a:r>
            <a:r>
              <a:rPr lang="ja-JP" altLang="en-US" sz="1400" dirty="0">
                <a:solidFill>
                  <a:prstClr val="black"/>
                </a:solidFill>
              </a:rPr>
              <a:t>人</a:t>
            </a:r>
          </a:p>
          <a:p>
            <a:pPr lvl="0" eaLnBrk="1" hangingPunct="1">
              <a:spcBef>
                <a:spcPct val="0"/>
              </a:spcBef>
              <a:buNone/>
              <a:defRPr/>
            </a:pPr>
            <a:r>
              <a:rPr lang="ja-JP" altLang="en-US" sz="1400" dirty="0">
                <a:solidFill>
                  <a:prstClr val="black"/>
                </a:solidFill>
              </a:rPr>
              <a:t> ・新規透析導入患者数</a:t>
            </a:r>
          </a:p>
          <a:p>
            <a:pPr lvl="0" eaLnBrk="1" hangingPunct="1">
              <a:spcBef>
                <a:spcPct val="0"/>
              </a:spcBef>
              <a:buNone/>
              <a:defRPr/>
            </a:pPr>
            <a:r>
              <a:rPr lang="ja-JP" altLang="en-US" sz="1400" dirty="0">
                <a:solidFill>
                  <a:prstClr val="black"/>
                </a:solidFill>
              </a:rPr>
              <a:t>　　  </a:t>
            </a:r>
            <a:r>
              <a:rPr lang="en-US" altLang="ja-JP" sz="1400" dirty="0">
                <a:solidFill>
                  <a:prstClr val="black"/>
                </a:solidFill>
              </a:rPr>
              <a:t>2,788</a:t>
            </a:r>
            <a:r>
              <a:rPr lang="ja-JP" altLang="en-US" sz="1400" dirty="0">
                <a:solidFill>
                  <a:prstClr val="black"/>
                </a:solidFill>
              </a:rPr>
              <a:t>人</a:t>
            </a:r>
          </a:p>
          <a:p>
            <a:pPr lvl="0" eaLnBrk="1" hangingPunct="1">
              <a:spcBef>
                <a:spcPct val="0"/>
              </a:spcBef>
              <a:buNone/>
              <a:defRPr/>
            </a:pPr>
            <a:r>
              <a:rPr lang="ja-JP" altLang="en-US" sz="1400" dirty="0">
                <a:solidFill>
                  <a:prstClr val="black"/>
                </a:solidFill>
              </a:rPr>
              <a:t>　</a:t>
            </a:r>
            <a:r>
              <a:rPr lang="ja-JP" altLang="en-US" sz="1100" dirty="0">
                <a:solidFill>
                  <a:prstClr val="black"/>
                </a:solidFill>
              </a:rPr>
              <a:t>うち糖尿病性腎症によるもの</a:t>
            </a:r>
          </a:p>
          <a:p>
            <a:pPr lvl="0" eaLnBrk="1" hangingPunct="1">
              <a:spcBef>
                <a:spcPct val="0"/>
              </a:spcBef>
              <a:buNone/>
              <a:defRPr/>
            </a:pPr>
            <a:r>
              <a:rPr lang="ja-JP" altLang="en-US" sz="1400" dirty="0">
                <a:solidFill>
                  <a:prstClr val="black"/>
                </a:solidFill>
              </a:rPr>
              <a:t>　　  </a:t>
            </a:r>
            <a:r>
              <a:rPr lang="en-US" altLang="ja-JP" sz="1400" dirty="0">
                <a:solidFill>
                  <a:prstClr val="black"/>
                </a:solidFill>
              </a:rPr>
              <a:t>1,174</a:t>
            </a:r>
            <a:r>
              <a:rPr lang="ja-JP" altLang="en-US" sz="1400" dirty="0">
                <a:solidFill>
                  <a:prstClr val="black"/>
                </a:solidFill>
              </a:rPr>
              <a:t>人</a:t>
            </a:r>
            <a:r>
              <a:rPr lang="en-US" altLang="ja-JP" sz="1400" dirty="0">
                <a:solidFill>
                  <a:prstClr val="black"/>
                </a:solidFill>
              </a:rPr>
              <a:t> </a:t>
            </a:r>
          </a:p>
        </p:txBody>
      </p:sp>
      <p:sp>
        <p:nvSpPr>
          <p:cNvPr id="12" name="Text Box 8">
            <a:extLst>
              <a:ext uri="{FF2B5EF4-FFF2-40B4-BE49-F238E27FC236}">
                <a16:creationId xmlns:a16="http://schemas.microsoft.com/office/drawing/2014/main" id="{89BA8A77-15B6-4399-9DC3-65E212BA2A5F}"/>
              </a:ext>
            </a:extLst>
          </p:cNvPr>
          <p:cNvSpPr txBox="1">
            <a:spLocks noChangeArrowheads="1"/>
          </p:cNvSpPr>
          <p:nvPr/>
        </p:nvSpPr>
        <p:spPr bwMode="auto">
          <a:xfrm>
            <a:off x="8201562" y="537274"/>
            <a:ext cx="1983525" cy="509390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生活機能の低下・</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要介護状態</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sz="1400" dirty="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lvl="0" eaLnBrk="1" hangingPunct="1">
              <a:spcBef>
                <a:spcPct val="0"/>
              </a:spcBef>
              <a:buNone/>
              <a:defRPr/>
            </a:pPr>
            <a:r>
              <a:rPr kumimoji="1" lang="ja-JP" altLang="en-US" sz="1400" i="0" u="none" strike="noStrike" kern="1200" cap="none" spc="0" normalizeH="0" baseline="0" noProof="0" dirty="0" smtClean="0">
                <a:ln>
                  <a:noFill/>
                </a:ln>
                <a:solidFill>
                  <a:prstClr val="black"/>
                </a:solidFill>
                <a:effectLst/>
                <a:uLnTx/>
                <a:uFillTx/>
              </a:rPr>
              <a:t>・</a:t>
            </a:r>
            <a:r>
              <a:rPr lang="en-US" altLang="ja-JP" sz="1400" dirty="0">
                <a:solidFill>
                  <a:prstClr val="black"/>
                </a:solidFill>
              </a:rPr>
              <a:t>65</a:t>
            </a:r>
            <a:r>
              <a:rPr lang="ja-JP" altLang="en-US" sz="1400" dirty="0">
                <a:solidFill>
                  <a:prstClr val="black"/>
                </a:solidFill>
              </a:rPr>
              <a:t>歳</a:t>
            </a:r>
            <a:r>
              <a:rPr lang="ja-JP" altLang="en-US" sz="1400" dirty="0" smtClean="0">
                <a:solidFill>
                  <a:prstClr val="black"/>
                </a:solidFill>
              </a:rPr>
              <a:t>以上</a:t>
            </a:r>
            <a:r>
              <a:rPr lang="zh-TW" altLang="en-US" sz="1400" dirty="0" smtClean="0">
                <a:solidFill>
                  <a:prstClr val="black"/>
                </a:solidFill>
              </a:rPr>
              <a:t>第</a:t>
            </a:r>
            <a:r>
              <a:rPr lang="en-US" altLang="zh-TW" sz="1400" dirty="0" smtClean="0">
                <a:solidFill>
                  <a:prstClr val="black"/>
                </a:solidFill>
              </a:rPr>
              <a:t>1</a:t>
            </a:r>
            <a:r>
              <a:rPr lang="zh-TW" altLang="en-US" sz="1400" dirty="0" smtClean="0">
                <a:solidFill>
                  <a:prstClr val="black"/>
                </a:solidFill>
              </a:rPr>
              <a:t>号</a:t>
            </a:r>
            <a:r>
              <a:rPr lang="zh-TW" altLang="en-US" sz="1400" dirty="0">
                <a:solidFill>
                  <a:prstClr val="black"/>
                </a:solidFill>
              </a:rPr>
              <a:t>要介護（要支援）認定率</a:t>
            </a:r>
            <a:r>
              <a:rPr lang="ja-JP" altLang="en-US" sz="1400" dirty="0">
                <a:solidFill>
                  <a:prstClr val="black"/>
                </a:solidFill>
              </a:rPr>
              <a:t>　</a:t>
            </a:r>
            <a:r>
              <a:rPr lang="en-US" altLang="ja-JP" sz="1400" dirty="0" smtClean="0">
                <a:solidFill>
                  <a:prstClr val="black"/>
                </a:solidFill>
              </a:rPr>
              <a:t>22%</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第</a:t>
            </a:r>
            <a:r>
              <a:rPr kumimoji="1" lang="en-US" altLang="ja-JP" sz="1400" i="0" u="none" strike="noStrike" kern="1200" cap="none" spc="0" normalizeH="0" baseline="0" noProof="0" dirty="0">
                <a:ln>
                  <a:noFill/>
                </a:ln>
                <a:solidFill>
                  <a:prstClr val="black"/>
                </a:solidFill>
                <a:effectLst/>
                <a:uLnTx/>
                <a:uFillTx/>
              </a:rPr>
              <a:t>2</a:t>
            </a:r>
            <a:r>
              <a:rPr kumimoji="1" lang="ja-JP" altLang="en-US" sz="1400" i="0" u="none" strike="noStrike" kern="1200" cap="none" spc="0" normalizeH="0" baseline="0" noProof="0" dirty="0">
                <a:ln>
                  <a:noFill/>
                </a:ln>
                <a:solidFill>
                  <a:prstClr val="black"/>
                </a:solidFill>
                <a:effectLst/>
                <a:uLnTx/>
                <a:uFillTx/>
              </a:rPr>
              <a:t>号被保険者</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要介護原因疾患</a:t>
            </a:r>
            <a:endParaRPr kumimoji="1" lang="en-US" altLang="ja-JP"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4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rPr>
              <a:t>・</a:t>
            </a:r>
            <a:r>
              <a:rPr kumimoji="1" lang="ja-JP" altLang="en-US" sz="1400" i="0" u="none" strike="noStrike" kern="1200" cap="none" spc="0" normalizeH="0" baseline="0" noProof="0" dirty="0" smtClean="0">
                <a:ln>
                  <a:noFill/>
                </a:ln>
                <a:solidFill>
                  <a:prstClr val="black"/>
                </a:solidFill>
                <a:effectLst/>
                <a:uLnTx/>
                <a:uFillTx/>
              </a:rPr>
              <a:t>認知症</a:t>
            </a:r>
            <a:r>
              <a:rPr lang="ja-JP" altLang="en-US" sz="1400" noProof="0" dirty="0" smtClean="0">
                <a:solidFill>
                  <a:prstClr val="black"/>
                </a:solidFill>
              </a:rPr>
              <a:t>有病</a:t>
            </a:r>
            <a:r>
              <a:rPr lang="ja-JP" altLang="en-US" sz="1400" dirty="0" smtClean="0">
                <a:solidFill>
                  <a:prstClr val="black"/>
                </a:solidFill>
              </a:rPr>
              <a:t>率</a:t>
            </a:r>
            <a:endParaRPr lang="en-US" altLang="ja-JP" sz="1400" dirty="0" smtClean="0">
              <a:solidFill>
                <a:prstClr val="black"/>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i="0" u="none" strike="noStrike" kern="1200" cap="none" spc="0" normalizeH="0" baseline="0" noProof="0" dirty="0" smtClean="0">
                <a:ln>
                  <a:noFill/>
                </a:ln>
                <a:solidFill>
                  <a:prstClr val="black"/>
                </a:solidFill>
                <a:effectLst/>
                <a:uLnTx/>
                <a:uFillTx/>
              </a:rPr>
              <a:t>16.6%</a:t>
            </a:r>
            <a:r>
              <a:rPr kumimoji="1" lang="ja-JP" altLang="en-US" sz="1400" i="0" u="none" strike="noStrike" kern="1200" cap="none" spc="0" normalizeH="0" baseline="0" noProof="0" dirty="0" smtClean="0">
                <a:ln>
                  <a:noFill/>
                </a:ln>
                <a:solidFill>
                  <a:prstClr val="black"/>
                </a:solidFill>
                <a:effectLst/>
                <a:uLnTx/>
                <a:uFillTx/>
              </a:rPr>
              <a:t>（推計）</a:t>
            </a:r>
            <a:endParaRPr kumimoji="1" lang="ja-JP" altLang="en-US" sz="1400" i="0" u="none" strike="noStrike" kern="1200" cap="none" spc="0" normalizeH="0" baseline="0" noProof="0" dirty="0">
              <a:ln>
                <a:noFill/>
              </a:ln>
              <a:solidFill>
                <a:prstClr val="black"/>
              </a:solidFill>
              <a:effectLst/>
              <a:uLnTx/>
              <a:uFillTx/>
            </a:endParaRPr>
          </a:p>
        </p:txBody>
      </p:sp>
      <p:sp>
        <p:nvSpPr>
          <p:cNvPr id="13" name="フローチャート: 処理 12"/>
          <p:cNvSpPr/>
          <p:nvPr/>
        </p:nvSpPr>
        <p:spPr>
          <a:xfrm>
            <a:off x="10248692" y="540326"/>
            <a:ext cx="1847211" cy="5090855"/>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b="1" dirty="0">
                <a:solidFill>
                  <a:schemeClr val="tx1"/>
                </a:solidFill>
                <a:latin typeface="HGP創英角ｺﾞｼｯｸUB" panose="020B0900000000000000" pitchFamily="50" charset="-128"/>
                <a:ea typeface="HGP創英角ｺﾞｼｯｸUB" panose="020B0900000000000000" pitchFamily="50" charset="-128"/>
              </a:rPr>
              <a:t>死亡</a:t>
            </a:r>
            <a:endParaRPr kumimoji="1" lang="en-US" altLang="ja-JP" b="1" dirty="0">
              <a:solidFill>
                <a:schemeClr val="tx1"/>
              </a:solidFill>
              <a:latin typeface="HGP創英角ｺﾞｼｯｸUB" panose="020B0900000000000000" pitchFamily="50" charset="-128"/>
              <a:ea typeface="HGP創英角ｺﾞｼｯｸUB" panose="020B0900000000000000" pitchFamily="50" charset="-128"/>
            </a:endParaRPr>
          </a:p>
          <a:p>
            <a:endParaRPr kumimoji="1" lang="en-US" altLang="ja-JP" b="1" dirty="0">
              <a:solidFill>
                <a:schemeClr val="tx1"/>
              </a:solidFill>
            </a:endParaRPr>
          </a:p>
          <a:p>
            <a:endParaRPr kumimoji="1" lang="en-US" altLang="ja-JP" b="1"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健康寿命</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男 </a:t>
            </a:r>
            <a:r>
              <a:rPr lang="en-US" altLang="ja-JP" sz="1400" dirty="0">
                <a:solidFill>
                  <a:schemeClr val="tx1"/>
                </a:solidFill>
                <a:latin typeface="ＭＳ Ｐゴシック" panose="020B0600070205080204" pitchFamily="50" charset="-128"/>
                <a:ea typeface="ＭＳ Ｐゴシック" panose="020B0600070205080204" pitchFamily="50" charset="-128"/>
              </a:rPr>
              <a:t>71.50</a:t>
            </a:r>
            <a:r>
              <a:rPr lang="ja-JP" altLang="en-US" sz="1400" dirty="0">
                <a:solidFill>
                  <a:schemeClr val="tx1"/>
                </a:solidFill>
                <a:latin typeface="ＭＳ Ｐゴシック" panose="020B0600070205080204" pitchFamily="50" charset="-128"/>
                <a:ea typeface="ＭＳ Ｐゴシック" panose="020B0600070205080204" pitchFamily="50" charset="-128"/>
              </a:rPr>
              <a:t>歳</a:t>
            </a:r>
            <a:r>
              <a:rPr lang="en-US" altLang="ja-JP" sz="1400" dirty="0">
                <a:solidFill>
                  <a:schemeClr val="tx1"/>
                </a:solidFill>
                <a:latin typeface="ＭＳ Ｐゴシック" panose="020B0600070205080204" pitchFamily="50" charset="-128"/>
                <a:ea typeface="ＭＳ Ｐゴシック" panose="020B0600070205080204" pitchFamily="50" charset="-128"/>
              </a:rPr>
              <a:t>(39</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ja-JP" altLang="en-US" sz="1400" dirty="0">
                <a:solidFill>
                  <a:schemeClr val="tx1"/>
                </a:solidFill>
                <a:latin typeface="ＭＳ Ｐゴシック" panose="020B0600070205080204" pitchFamily="50" charset="-128"/>
                <a:ea typeface="ＭＳ Ｐゴシック" panose="020B0600070205080204" pitchFamily="50" charset="-128"/>
              </a:rPr>
              <a:t>　女 </a:t>
            </a:r>
            <a:r>
              <a:rPr lang="en-US" altLang="ja-JP" sz="1400" dirty="0">
                <a:solidFill>
                  <a:schemeClr val="tx1"/>
                </a:solidFill>
                <a:latin typeface="ＭＳ Ｐゴシック" panose="020B0600070205080204" pitchFamily="50" charset="-128"/>
                <a:ea typeface="ＭＳ Ｐゴシック" panose="020B0600070205080204" pitchFamily="50" charset="-128"/>
              </a:rPr>
              <a:t>74.46</a:t>
            </a:r>
            <a:r>
              <a:rPr lang="ja-JP" altLang="en-US" sz="1400" dirty="0">
                <a:solidFill>
                  <a:schemeClr val="tx1"/>
                </a:solidFill>
                <a:latin typeface="ＭＳ Ｐゴシック" panose="020B0600070205080204" pitchFamily="50" charset="-128"/>
                <a:ea typeface="ＭＳ Ｐゴシック" panose="020B0600070205080204" pitchFamily="50" charset="-128"/>
              </a:rPr>
              <a:t>歳</a:t>
            </a:r>
            <a:r>
              <a:rPr lang="en-US" altLang="ja-JP" sz="1400" dirty="0">
                <a:solidFill>
                  <a:schemeClr val="tx1"/>
                </a:solidFill>
                <a:latin typeface="ＭＳ Ｐゴシック" panose="020B0600070205080204" pitchFamily="50" charset="-128"/>
                <a:ea typeface="ＭＳ Ｐゴシック" panose="020B0600070205080204" pitchFamily="50" charset="-128"/>
              </a:rPr>
              <a:t>(34</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ja-JP" altLang="en-US" sz="1400" dirty="0">
                <a:solidFill>
                  <a:schemeClr val="tx1"/>
                </a:solidFill>
                <a:latin typeface="ＭＳ Ｐゴシック" panose="020B0600070205080204" pitchFamily="50" charset="-128"/>
                <a:ea typeface="ＭＳ Ｐゴシック" panose="020B0600070205080204" pitchFamily="50" charset="-128"/>
              </a:rPr>
              <a:t>○ 平均寿命</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男 </a:t>
            </a:r>
            <a:r>
              <a:rPr lang="en-US" altLang="ja-JP" sz="1400" dirty="0">
                <a:solidFill>
                  <a:schemeClr val="tx1"/>
                </a:solidFill>
                <a:latin typeface="ＭＳ Ｐゴシック" panose="020B0600070205080204" pitchFamily="50" charset="-128"/>
                <a:ea typeface="ＭＳ Ｐゴシック" panose="020B0600070205080204" pitchFamily="50" charset="-128"/>
              </a:rPr>
              <a:t>80.23</a:t>
            </a:r>
            <a:r>
              <a:rPr lang="ja-JP" altLang="en-US" sz="1400" dirty="0">
                <a:solidFill>
                  <a:schemeClr val="tx1"/>
                </a:solidFill>
                <a:latin typeface="ＭＳ Ｐゴシック" panose="020B0600070205080204" pitchFamily="50" charset="-128"/>
                <a:ea typeface="ＭＳ Ｐゴシック" panose="020B0600070205080204" pitchFamily="50" charset="-128"/>
              </a:rPr>
              <a:t>歳</a:t>
            </a:r>
            <a:r>
              <a:rPr lang="en-US" altLang="ja-JP" sz="1400" dirty="0">
                <a:solidFill>
                  <a:schemeClr val="tx1"/>
                </a:solidFill>
                <a:latin typeface="ＭＳ Ｐゴシック" panose="020B0600070205080204" pitchFamily="50" charset="-128"/>
                <a:ea typeface="ＭＳ Ｐゴシック" panose="020B0600070205080204" pitchFamily="50" charset="-128"/>
              </a:rPr>
              <a:t>(38</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ja-JP" altLang="en-US" sz="1400" dirty="0">
                <a:solidFill>
                  <a:schemeClr val="tx1"/>
                </a:solidFill>
                <a:latin typeface="ＭＳ Ｐゴシック" panose="020B0600070205080204" pitchFamily="50" charset="-128"/>
                <a:ea typeface="ＭＳ Ｐゴシック" panose="020B0600070205080204" pitchFamily="50" charset="-128"/>
              </a:rPr>
              <a:t>　女 </a:t>
            </a:r>
            <a:r>
              <a:rPr lang="en-US" altLang="ja-JP" sz="1400" dirty="0">
                <a:solidFill>
                  <a:schemeClr val="tx1"/>
                </a:solidFill>
                <a:latin typeface="ＭＳ Ｐゴシック" panose="020B0600070205080204" pitchFamily="50" charset="-128"/>
                <a:ea typeface="ＭＳ Ｐゴシック" panose="020B0600070205080204" pitchFamily="50" charset="-128"/>
              </a:rPr>
              <a:t>86.73</a:t>
            </a:r>
            <a:r>
              <a:rPr lang="ja-JP" altLang="en-US" sz="1400" dirty="0">
                <a:solidFill>
                  <a:schemeClr val="tx1"/>
                </a:solidFill>
                <a:latin typeface="ＭＳ Ｐゴシック" panose="020B0600070205080204" pitchFamily="50" charset="-128"/>
                <a:ea typeface="ＭＳ Ｐゴシック" panose="020B0600070205080204" pitchFamily="50" charset="-128"/>
              </a:rPr>
              <a:t>歳</a:t>
            </a:r>
            <a:r>
              <a:rPr lang="en-US" altLang="ja-JP" sz="1400" dirty="0">
                <a:solidFill>
                  <a:schemeClr val="tx1"/>
                </a:solidFill>
                <a:latin typeface="ＭＳ Ｐゴシック" panose="020B0600070205080204" pitchFamily="50" charset="-128"/>
                <a:ea typeface="ＭＳ Ｐゴシック" panose="020B0600070205080204" pitchFamily="50" charset="-128"/>
              </a:rPr>
              <a:t>(38</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年齢調整死亡率</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400" dirty="0">
                <a:solidFill>
                  <a:schemeClr val="tx1"/>
                </a:solidFill>
                <a:latin typeface="ＭＳ Ｐゴシック" panose="020B0600070205080204" pitchFamily="50" charset="-128"/>
                <a:ea typeface="ＭＳ Ｐゴシック" panose="020B0600070205080204" pitchFamily="50" charset="-128"/>
              </a:rPr>
              <a:t>・脳梗塞 </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男 </a:t>
            </a:r>
            <a:r>
              <a:rPr lang="en-US" altLang="ja-JP" sz="1400" dirty="0">
                <a:solidFill>
                  <a:schemeClr val="tx1"/>
                </a:solidFill>
                <a:latin typeface="ＭＳ Ｐゴシック" panose="020B0600070205080204" pitchFamily="50" charset="-128"/>
                <a:ea typeface="ＭＳ Ｐゴシック" panose="020B0600070205080204" pitchFamily="50" charset="-128"/>
              </a:rPr>
              <a:t>17.1 (30</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女  </a:t>
            </a:r>
            <a:r>
              <a:rPr lang="en-US" altLang="ja-JP" sz="1400" dirty="0">
                <a:solidFill>
                  <a:schemeClr val="tx1"/>
                </a:solidFill>
                <a:latin typeface="ＭＳ Ｐゴシック" panose="020B0600070205080204" pitchFamily="50" charset="-128"/>
                <a:ea typeface="ＭＳ Ｐゴシック" panose="020B0600070205080204" pitchFamily="50" charset="-128"/>
              </a:rPr>
              <a:t>7.9 (41</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・脳血管疾患</a:t>
            </a:r>
            <a:endParaRPr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男 </a:t>
            </a:r>
            <a:r>
              <a:rPr lang="en-US" altLang="ja-JP" sz="1400" dirty="0">
                <a:solidFill>
                  <a:schemeClr val="tx1"/>
                </a:solidFill>
                <a:latin typeface="ＭＳ Ｐゴシック" panose="020B0600070205080204" pitchFamily="50" charset="-128"/>
                <a:ea typeface="ＭＳ Ｐゴシック" panose="020B0600070205080204" pitchFamily="50" charset="-128"/>
              </a:rPr>
              <a:t>33.2 (43</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女 </a:t>
            </a:r>
            <a:r>
              <a:rPr lang="en-US" altLang="ja-JP" sz="1400" dirty="0">
                <a:solidFill>
                  <a:schemeClr val="tx1"/>
                </a:solidFill>
                <a:latin typeface="ＭＳ Ｐゴシック" panose="020B0600070205080204" pitchFamily="50" charset="-128"/>
                <a:ea typeface="ＭＳ Ｐゴシック" panose="020B0600070205080204" pitchFamily="50" charset="-128"/>
              </a:rPr>
              <a:t>16.6 (47</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ja-JP" altLang="en-US" sz="14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400" dirty="0">
                <a:solidFill>
                  <a:schemeClr val="tx1"/>
                </a:solidFill>
                <a:latin typeface="ＭＳ Ｐゴシック" panose="020B0600070205080204" pitchFamily="50" charset="-128"/>
                <a:ea typeface="ＭＳ Ｐゴシック" panose="020B0600070205080204" pitchFamily="50" charset="-128"/>
              </a:rPr>
              <a:t>急性心筋梗塞</a:t>
            </a:r>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lang="ja-JP" altLang="en-US" sz="1400" dirty="0">
                <a:solidFill>
                  <a:schemeClr val="tx1"/>
                </a:solidFill>
                <a:latin typeface="ＭＳ Ｐゴシック" panose="020B0600070205080204" pitchFamily="50" charset="-128"/>
                <a:ea typeface="ＭＳ Ｐゴシック" panose="020B0600070205080204" pitchFamily="50" charset="-128"/>
              </a:rPr>
              <a:t>  男 </a:t>
            </a:r>
            <a:r>
              <a:rPr lang="en-US" altLang="ja-JP" sz="1400" dirty="0">
                <a:solidFill>
                  <a:schemeClr val="tx1"/>
                </a:solidFill>
                <a:latin typeface="ＭＳ Ｐゴシック" panose="020B0600070205080204" pitchFamily="50" charset="-128"/>
                <a:ea typeface="ＭＳ Ｐゴシック" panose="020B0600070205080204" pitchFamily="50" charset="-128"/>
              </a:rPr>
              <a:t>13.3 (32</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r>
              <a:rPr lang="en-US" altLang="ja-JP" sz="1400" dirty="0">
                <a:solidFill>
                  <a:schemeClr val="tx1"/>
                </a:solidFill>
                <a:latin typeface="ＭＳ Ｐゴシック" panose="020B0600070205080204" pitchFamily="50" charset="-128"/>
                <a:ea typeface="ＭＳ Ｐゴシック" panose="020B0600070205080204" pitchFamily="50" charset="-128"/>
              </a:rPr>
              <a:t>  </a:t>
            </a:r>
            <a:r>
              <a:rPr lang="ja-JP" altLang="en-US" sz="1400" dirty="0">
                <a:solidFill>
                  <a:schemeClr val="tx1"/>
                </a:solidFill>
                <a:latin typeface="ＭＳ Ｐゴシック" panose="020B0600070205080204" pitchFamily="50" charset="-128"/>
                <a:ea typeface="ＭＳ Ｐゴシック" panose="020B0600070205080204" pitchFamily="50" charset="-128"/>
              </a:rPr>
              <a:t>女  </a:t>
            </a:r>
            <a:r>
              <a:rPr lang="en-US" altLang="ja-JP" sz="1400" dirty="0">
                <a:solidFill>
                  <a:schemeClr val="tx1"/>
                </a:solidFill>
                <a:latin typeface="ＭＳ Ｐゴシック" panose="020B0600070205080204" pitchFamily="50" charset="-128"/>
                <a:ea typeface="ＭＳ Ｐゴシック" panose="020B0600070205080204" pitchFamily="50" charset="-128"/>
              </a:rPr>
              <a:t>5.0 (34</a:t>
            </a:r>
            <a:r>
              <a:rPr lang="ja-JP" altLang="en-US" sz="1400" dirty="0">
                <a:solidFill>
                  <a:schemeClr val="tx1"/>
                </a:solidFill>
                <a:latin typeface="ＭＳ Ｐゴシック" panose="020B0600070205080204" pitchFamily="50" charset="-128"/>
                <a:ea typeface="ＭＳ Ｐゴシック" panose="020B0600070205080204" pitchFamily="50" charset="-128"/>
              </a:rPr>
              <a:t>位</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p>
          <a:p>
            <a:endParaRPr kumimoji="1" lang="ja-JP" altLang="en-US" b="1" dirty="0">
              <a:solidFill>
                <a:schemeClr val="tx1"/>
              </a:solidFill>
            </a:endParaRPr>
          </a:p>
        </p:txBody>
      </p:sp>
      <p:sp>
        <p:nvSpPr>
          <p:cNvPr id="5" name="テキスト ボックス 4"/>
          <p:cNvSpPr txBox="1"/>
          <p:nvPr/>
        </p:nvSpPr>
        <p:spPr>
          <a:xfrm>
            <a:off x="53341" y="5685904"/>
            <a:ext cx="2055994" cy="630942"/>
          </a:xfrm>
          <a:prstGeom prst="rect">
            <a:avLst/>
          </a:prstGeom>
          <a:noFill/>
        </p:spPr>
        <p:txBody>
          <a:bodyPr wrap="square" rtlCol="0">
            <a:spAutoFit/>
          </a:bodyPr>
          <a:lstStyle/>
          <a:p>
            <a:r>
              <a:rPr kumimoji="1" lang="en-US" altLang="ja-JP" sz="700" dirty="0"/>
              <a:t>※</a:t>
            </a:r>
            <a:r>
              <a:rPr kumimoji="1" lang="ja-JP" altLang="en-US" sz="700" dirty="0"/>
              <a:t>腹囲</a:t>
            </a:r>
            <a:r>
              <a:rPr lang="ja-JP" altLang="en-US" sz="700" dirty="0"/>
              <a:t>等</a:t>
            </a:r>
            <a:r>
              <a:rPr kumimoji="1" lang="ja-JP" altLang="en-US" sz="700" dirty="0"/>
              <a:t>：市町村国保</a:t>
            </a:r>
            <a:r>
              <a:rPr lang="ja-JP" altLang="en-US" sz="700" dirty="0"/>
              <a:t>の</a:t>
            </a:r>
            <a:r>
              <a:rPr kumimoji="1" lang="ja-JP" altLang="en-US" sz="700" dirty="0"/>
              <a:t>特定健診データ</a:t>
            </a:r>
            <a:r>
              <a:rPr kumimoji="1" lang="en-US" altLang="ja-JP" sz="700" dirty="0"/>
              <a:t>(H28)</a:t>
            </a:r>
            <a:endParaRPr kumimoji="1" lang="ja-JP" altLang="en-US" sz="700" dirty="0"/>
          </a:p>
          <a:p>
            <a:r>
              <a:rPr lang="en-US" altLang="ja-JP" sz="700" dirty="0"/>
              <a:t>※</a:t>
            </a:r>
            <a:r>
              <a:rPr lang="ja-JP" altLang="en-US" sz="700" dirty="0"/>
              <a:t>受診率等：市町村国保</a:t>
            </a:r>
            <a:r>
              <a:rPr lang="en-US" altLang="ja-JP" sz="700" dirty="0"/>
              <a:t>(H28</a:t>
            </a:r>
            <a:r>
              <a:rPr lang="ja-JP" altLang="en-US" sz="700" dirty="0"/>
              <a:t>・国保中央会</a:t>
            </a:r>
            <a:r>
              <a:rPr lang="en-US" altLang="ja-JP" sz="700" dirty="0"/>
              <a:t>)</a:t>
            </a:r>
            <a:endParaRPr lang="ja-JP" altLang="en-US" sz="700" dirty="0"/>
          </a:p>
          <a:p>
            <a:endParaRPr kumimoji="1" lang="ja-JP" altLang="en-US" sz="700" dirty="0"/>
          </a:p>
          <a:p>
            <a:r>
              <a:rPr lang="ja-JP" altLang="en-US" sz="700" dirty="0"/>
              <a:t>・腹囲：男≧</a:t>
            </a:r>
            <a:r>
              <a:rPr lang="en-US" altLang="ja-JP" sz="700" dirty="0"/>
              <a:t>85cm</a:t>
            </a:r>
            <a:r>
              <a:rPr lang="ja-JP" altLang="en-US" sz="700" dirty="0" err="1"/>
              <a:t>、</a:t>
            </a:r>
            <a:r>
              <a:rPr lang="ja-JP" altLang="en-US" sz="700" dirty="0"/>
              <a:t>女≧</a:t>
            </a:r>
            <a:r>
              <a:rPr lang="en-US" altLang="ja-JP" sz="700" dirty="0"/>
              <a:t>90cm</a:t>
            </a:r>
            <a:endParaRPr lang="ja-JP" altLang="en-US" sz="700" dirty="0"/>
          </a:p>
          <a:p>
            <a:r>
              <a:rPr kumimoji="1" lang="ja-JP" altLang="en-US" sz="700" dirty="0"/>
              <a:t>・</a:t>
            </a:r>
            <a:r>
              <a:rPr kumimoji="1" lang="en-US" altLang="ja-JP" sz="700" dirty="0"/>
              <a:t>BMI</a:t>
            </a:r>
            <a:r>
              <a:rPr kumimoji="1" lang="ja-JP" altLang="en-US" sz="700" dirty="0"/>
              <a:t>：≧</a:t>
            </a:r>
            <a:r>
              <a:rPr kumimoji="1" lang="en-US" altLang="ja-JP" sz="700" dirty="0"/>
              <a:t>25kg/</a:t>
            </a:r>
            <a:r>
              <a:rPr kumimoji="1" lang="ja-JP" altLang="en-US" sz="700" dirty="0"/>
              <a:t>㎡</a:t>
            </a:r>
          </a:p>
        </p:txBody>
      </p:sp>
      <p:sp>
        <p:nvSpPr>
          <p:cNvPr id="14" name="テキスト ボックス 13"/>
          <p:cNvSpPr txBox="1"/>
          <p:nvPr/>
        </p:nvSpPr>
        <p:spPr>
          <a:xfrm>
            <a:off x="2129390" y="5685904"/>
            <a:ext cx="2146747" cy="1061829"/>
          </a:xfrm>
          <a:prstGeom prst="rect">
            <a:avLst/>
          </a:prstGeom>
          <a:noFill/>
        </p:spPr>
        <p:txBody>
          <a:bodyPr wrap="square" rtlCol="0">
            <a:spAutoFit/>
          </a:bodyPr>
          <a:lstStyle/>
          <a:p>
            <a:r>
              <a:rPr kumimoji="1" lang="en-US" altLang="ja-JP" sz="700" dirty="0"/>
              <a:t>※</a:t>
            </a:r>
            <a:r>
              <a:rPr kumimoji="1" lang="ja-JP" altLang="en-US" sz="700" dirty="0"/>
              <a:t>血圧等：市町村国保の特定健診データ</a:t>
            </a:r>
            <a:r>
              <a:rPr kumimoji="1" lang="en-US" altLang="ja-JP" sz="700" dirty="0"/>
              <a:t>(H28)</a:t>
            </a:r>
          </a:p>
          <a:p>
            <a:r>
              <a:rPr lang="en-US" altLang="ja-JP" sz="700" dirty="0"/>
              <a:t>※</a:t>
            </a:r>
            <a:r>
              <a:rPr lang="ja-JP" altLang="en-US" sz="700" dirty="0"/>
              <a:t>メタボ該当：市町村国保</a:t>
            </a:r>
            <a:r>
              <a:rPr lang="en-US" altLang="ja-JP" sz="700" dirty="0"/>
              <a:t>(H28</a:t>
            </a:r>
            <a:r>
              <a:rPr lang="ja-JP" altLang="en-US" sz="700" dirty="0"/>
              <a:t>・国保中央会</a:t>
            </a:r>
            <a:r>
              <a:rPr lang="en-US" altLang="ja-JP" sz="700" dirty="0"/>
              <a:t>)</a:t>
            </a:r>
          </a:p>
          <a:p>
            <a:endParaRPr lang="en-US" altLang="ja-JP" sz="700" dirty="0"/>
          </a:p>
          <a:p>
            <a:r>
              <a:rPr lang="ja-JP" altLang="en-US" sz="700" dirty="0"/>
              <a:t>・血圧：収縮期血圧≧</a:t>
            </a:r>
            <a:r>
              <a:rPr lang="en-US" altLang="ja-JP" sz="700" dirty="0"/>
              <a:t>140mmHg</a:t>
            </a:r>
            <a:r>
              <a:rPr lang="ja-JP" altLang="en-US" sz="500" dirty="0"/>
              <a:t>あるいは</a:t>
            </a:r>
          </a:p>
          <a:p>
            <a:r>
              <a:rPr kumimoji="1" lang="ja-JP" altLang="en-US" sz="700" dirty="0"/>
              <a:t>　拡張期血圧≧</a:t>
            </a:r>
            <a:r>
              <a:rPr kumimoji="1" lang="en-US" altLang="ja-JP" sz="700" dirty="0"/>
              <a:t>90mmHg</a:t>
            </a:r>
          </a:p>
          <a:p>
            <a:r>
              <a:rPr lang="ja-JP" altLang="en-US" sz="700" dirty="0"/>
              <a:t>・血糖：空腹時血糖≧</a:t>
            </a:r>
            <a:r>
              <a:rPr lang="en-US" altLang="ja-JP" sz="700" dirty="0"/>
              <a:t>110mg/dl</a:t>
            </a:r>
          </a:p>
          <a:p>
            <a:r>
              <a:rPr kumimoji="1" lang="ja-JP" altLang="en-US" sz="700" dirty="0"/>
              <a:t>・</a:t>
            </a:r>
            <a:r>
              <a:rPr kumimoji="1" lang="en-US" altLang="ja-JP" sz="700" dirty="0"/>
              <a:t>LDL</a:t>
            </a:r>
            <a:r>
              <a:rPr kumimoji="1" lang="ja-JP" altLang="en-US" sz="500" dirty="0"/>
              <a:t>コレステロール</a:t>
            </a:r>
            <a:r>
              <a:rPr kumimoji="1" lang="ja-JP" altLang="en-US" sz="700" dirty="0"/>
              <a:t>：≧</a:t>
            </a:r>
            <a:r>
              <a:rPr kumimoji="1" lang="en-US" altLang="ja-JP" sz="700" dirty="0"/>
              <a:t>140mg/dl</a:t>
            </a:r>
          </a:p>
          <a:p>
            <a:r>
              <a:rPr lang="ja-JP" altLang="en-US" sz="700" dirty="0"/>
              <a:t>・中性脂肪：≧</a:t>
            </a:r>
            <a:r>
              <a:rPr lang="en-US" altLang="ja-JP" sz="700" dirty="0"/>
              <a:t>150mg/dl</a:t>
            </a:r>
          </a:p>
          <a:p>
            <a:r>
              <a:rPr kumimoji="1" lang="ja-JP" altLang="en-US" sz="700" dirty="0"/>
              <a:t>・</a:t>
            </a:r>
            <a:r>
              <a:rPr kumimoji="1" lang="en-US" altLang="ja-JP" sz="700" dirty="0"/>
              <a:t>HDL</a:t>
            </a:r>
            <a:r>
              <a:rPr kumimoji="1" lang="ja-JP" altLang="en-US" sz="500" dirty="0"/>
              <a:t>コレステロール</a:t>
            </a:r>
            <a:r>
              <a:rPr kumimoji="1" lang="ja-JP" altLang="en-US" sz="700" dirty="0"/>
              <a:t>：</a:t>
            </a:r>
            <a:r>
              <a:rPr kumimoji="1" lang="en-US" altLang="ja-JP" sz="700" dirty="0"/>
              <a:t>&lt;40mg/dl</a:t>
            </a:r>
          </a:p>
        </p:txBody>
      </p:sp>
      <p:sp>
        <p:nvSpPr>
          <p:cNvPr id="16" name="テキスト ボックス 15"/>
          <p:cNvSpPr txBox="1"/>
          <p:nvPr/>
        </p:nvSpPr>
        <p:spPr>
          <a:xfrm>
            <a:off x="4146997" y="5685904"/>
            <a:ext cx="2037549" cy="738664"/>
          </a:xfrm>
          <a:prstGeom prst="rect">
            <a:avLst/>
          </a:prstGeom>
          <a:noFill/>
        </p:spPr>
        <p:txBody>
          <a:bodyPr wrap="square" rtlCol="0">
            <a:spAutoFit/>
          </a:bodyPr>
          <a:lstStyle/>
          <a:p>
            <a:r>
              <a:rPr kumimoji="1" lang="en-US" altLang="ja-JP" sz="700" dirty="0"/>
              <a:t>※</a:t>
            </a:r>
            <a:r>
              <a:rPr kumimoji="1" lang="ja-JP" altLang="en-US" sz="700" dirty="0"/>
              <a:t>血圧等：市町村国保の特定健診データ</a:t>
            </a:r>
            <a:r>
              <a:rPr kumimoji="1" lang="en-US" altLang="ja-JP" sz="700" dirty="0"/>
              <a:t>(H28)</a:t>
            </a:r>
            <a:endParaRPr kumimoji="1" lang="ja-JP" altLang="en-US" sz="700" dirty="0"/>
          </a:p>
          <a:p>
            <a:endParaRPr lang="ja-JP" altLang="en-US" sz="700" dirty="0"/>
          </a:p>
          <a:p>
            <a:r>
              <a:rPr lang="ja-JP" altLang="en-US" sz="700" dirty="0"/>
              <a:t>・糖尿病：</a:t>
            </a:r>
            <a:r>
              <a:rPr lang="en-US" altLang="ja-JP" sz="700" dirty="0"/>
              <a:t>HbA1c</a:t>
            </a:r>
            <a:r>
              <a:rPr lang="ja-JP" altLang="en-US" sz="700" dirty="0"/>
              <a:t>≧</a:t>
            </a:r>
            <a:r>
              <a:rPr lang="en-US" altLang="ja-JP" sz="700" dirty="0"/>
              <a:t>7%</a:t>
            </a:r>
            <a:endParaRPr lang="ja-JP" altLang="en-US" sz="700" dirty="0"/>
          </a:p>
          <a:p>
            <a:r>
              <a:rPr lang="ja-JP" altLang="en-US" sz="700" dirty="0"/>
              <a:t>・高血圧症：収縮期血圧≧</a:t>
            </a:r>
            <a:r>
              <a:rPr lang="en-US" altLang="ja-JP" sz="700" dirty="0"/>
              <a:t>160mmHg</a:t>
            </a:r>
            <a:r>
              <a:rPr lang="ja-JP" altLang="en-US" sz="500" dirty="0"/>
              <a:t>あるいは</a:t>
            </a:r>
          </a:p>
          <a:p>
            <a:r>
              <a:rPr lang="ja-JP" altLang="en-US" sz="700" dirty="0"/>
              <a:t>　拡張期血圧≧</a:t>
            </a:r>
            <a:r>
              <a:rPr lang="en-US" altLang="ja-JP" sz="700" dirty="0"/>
              <a:t>100mmHg</a:t>
            </a:r>
          </a:p>
          <a:p>
            <a:r>
              <a:rPr lang="ja-JP" altLang="en-US" sz="700" dirty="0"/>
              <a:t>・脂質異常症：</a:t>
            </a:r>
            <a:r>
              <a:rPr lang="en-US" altLang="ja-JP" sz="700" dirty="0"/>
              <a:t>LDL</a:t>
            </a:r>
            <a:r>
              <a:rPr lang="ja-JP" altLang="en-US" sz="500" dirty="0"/>
              <a:t>コレステロール</a:t>
            </a:r>
            <a:r>
              <a:rPr lang="ja-JP" altLang="en-US" sz="700" dirty="0"/>
              <a:t>≧</a:t>
            </a:r>
            <a:r>
              <a:rPr lang="en-US" altLang="ja-JP" sz="700" dirty="0"/>
              <a:t>180mg/dl</a:t>
            </a:r>
            <a:endParaRPr lang="ja-JP" altLang="en-US" sz="700" dirty="0"/>
          </a:p>
        </p:txBody>
      </p:sp>
      <p:sp>
        <p:nvSpPr>
          <p:cNvPr id="17" name="テキスト ボックス 16"/>
          <p:cNvSpPr txBox="1"/>
          <p:nvPr/>
        </p:nvSpPr>
        <p:spPr>
          <a:xfrm>
            <a:off x="6100408" y="5679667"/>
            <a:ext cx="2101154" cy="415498"/>
          </a:xfrm>
          <a:prstGeom prst="rect">
            <a:avLst/>
          </a:prstGeom>
          <a:noFill/>
        </p:spPr>
        <p:txBody>
          <a:bodyPr wrap="square" rtlCol="0">
            <a:spAutoFit/>
          </a:bodyPr>
          <a:lstStyle/>
          <a:p>
            <a:r>
              <a:rPr kumimoji="1" lang="en-US" altLang="ja-JP" sz="700" dirty="0"/>
              <a:t>※</a:t>
            </a:r>
            <a:r>
              <a:rPr kumimoji="1" lang="ja-JP" altLang="en-US" sz="700" dirty="0"/>
              <a:t>推計患者数～脳梗塞：</a:t>
            </a:r>
            <a:r>
              <a:rPr kumimoji="1" lang="ja-JP" altLang="en-US" sz="700" dirty="0" smtClean="0"/>
              <a:t>患者調査</a:t>
            </a:r>
            <a:r>
              <a:rPr kumimoji="1" lang="en-US" altLang="ja-JP" sz="700" dirty="0"/>
              <a:t>(H29</a:t>
            </a:r>
            <a:r>
              <a:rPr kumimoji="1" lang="ja-JP" altLang="en-US" sz="700" dirty="0"/>
              <a:t> 厚労省</a:t>
            </a:r>
            <a:r>
              <a:rPr kumimoji="1" lang="en-US" altLang="ja-JP" sz="700" dirty="0"/>
              <a:t>)</a:t>
            </a:r>
            <a:endParaRPr kumimoji="1" lang="ja-JP" altLang="en-US" sz="700" dirty="0"/>
          </a:p>
          <a:p>
            <a:r>
              <a:rPr lang="en-US" altLang="ja-JP" sz="700" dirty="0"/>
              <a:t>※</a:t>
            </a:r>
            <a:r>
              <a:rPr lang="ja-JP" altLang="en-US" sz="700" dirty="0"/>
              <a:t>透析：わが国の慢性透析療法の現況</a:t>
            </a:r>
          </a:p>
          <a:p>
            <a:r>
              <a:rPr lang="en-US" altLang="ja-JP" sz="700" dirty="0"/>
              <a:t>(</a:t>
            </a:r>
            <a:r>
              <a:rPr lang="en-US" altLang="ja-JP" sz="700" dirty="0">
                <a:sym typeface="Wingdings" panose="05000000000000000000" pitchFamily="2" charset="2"/>
              </a:rPr>
              <a:t>H29</a:t>
            </a:r>
            <a:r>
              <a:rPr lang="ja-JP" altLang="en-US" sz="700" dirty="0">
                <a:sym typeface="Wingdings" panose="05000000000000000000" pitchFamily="2" charset="2"/>
              </a:rPr>
              <a:t>・日本透析医学会</a:t>
            </a:r>
            <a:r>
              <a:rPr lang="en-US" altLang="ja-JP" sz="700" dirty="0">
                <a:sym typeface="Wingdings" panose="05000000000000000000" pitchFamily="2" charset="2"/>
              </a:rPr>
              <a:t>)</a:t>
            </a:r>
            <a:endParaRPr lang="ja-JP" altLang="en-US" sz="700" dirty="0"/>
          </a:p>
        </p:txBody>
      </p:sp>
      <p:sp>
        <p:nvSpPr>
          <p:cNvPr id="18" name="テキスト ボックス 17"/>
          <p:cNvSpPr txBox="1"/>
          <p:nvPr/>
        </p:nvSpPr>
        <p:spPr>
          <a:xfrm>
            <a:off x="10185220" y="5679667"/>
            <a:ext cx="2101154" cy="415498"/>
          </a:xfrm>
          <a:prstGeom prst="rect">
            <a:avLst/>
          </a:prstGeom>
          <a:noFill/>
        </p:spPr>
        <p:txBody>
          <a:bodyPr wrap="square" rtlCol="0">
            <a:spAutoFit/>
          </a:bodyPr>
          <a:lstStyle/>
          <a:p>
            <a:r>
              <a:rPr kumimoji="1" lang="en-US" altLang="ja-JP" sz="700" dirty="0"/>
              <a:t>※</a:t>
            </a:r>
            <a:r>
              <a:rPr kumimoji="1" lang="ja-JP" altLang="en-US" sz="700" dirty="0"/>
              <a:t>健康寿命：厚労科研報告書</a:t>
            </a:r>
            <a:r>
              <a:rPr kumimoji="1" lang="en-US" altLang="ja-JP" sz="700" dirty="0"/>
              <a:t>(H28)</a:t>
            </a:r>
          </a:p>
          <a:p>
            <a:r>
              <a:rPr lang="en-US" altLang="ja-JP" sz="700" dirty="0"/>
              <a:t>※</a:t>
            </a:r>
            <a:r>
              <a:rPr lang="ja-JP" altLang="en-US" sz="700" dirty="0"/>
              <a:t>平均寿命：完全生命表</a:t>
            </a:r>
            <a:r>
              <a:rPr lang="en-US" altLang="ja-JP" sz="700" dirty="0"/>
              <a:t>(H27)</a:t>
            </a:r>
          </a:p>
          <a:p>
            <a:r>
              <a:rPr lang="en-US" altLang="ja-JP" sz="700" dirty="0"/>
              <a:t>※</a:t>
            </a:r>
            <a:r>
              <a:rPr lang="ja-JP" altLang="en-US" sz="700" dirty="0"/>
              <a:t>年齢調整死亡率：人口動態特殊統計</a:t>
            </a:r>
            <a:r>
              <a:rPr lang="en-US" altLang="ja-JP" sz="700" dirty="0"/>
              <a:t>(H29)</a:t>
            </a:r>
            <a:endParaRPr lang="ja-JP" altLang="en-US" sz="700" dirty="0"/>
          </a:p>
        </p:txBody>
      </p:sp>
      <p:sp>
        <p:nvSpPr>
          <p:cNvPr id="6" name="正方形/長方形 5"/>
          <p:cNvSpPr/>
          <p:nvPr/>
        </p:nvSpPr>
        <p:spPr>
          <a:xfrm>
            <a:off x="1617363" y="704274"/>
            <a:ext cx="442356" cy="2173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国保</a:t>
            </a:r>
          </a:p>
        </p:txBody>
      </p:sp>
      <p:sp>
        <p:nvSpPr>
          <p:cNvPr id="19" name="正方形/長方形 18"/>
          <p:cNvSpPr/>
          <p:nvPr/>
        </p:nvSpPr>
        <p:spPr>
          <a:xfrm>
            <a:off x="3620548" y="704274"/>
            <a:ext cx="442356" cy="2173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国保</a:t>
            </a:r>
          </a:p>
        </p:txBody>
      </p:sp>
      <p:sp>
        <p:nvSpPr>
          <p:cNvPr id="20" name="正方形/長方形 19"/>
          <p:cNvSpPr/>
          <p:nvPr/>
        </p:nvSpPr>
        <p:spPr>
          <a:xfrm>
            <a:off x="5497454" y="704274"/>
            <a:ext cx="442356" cy="2173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国保</a:t>
            </a:r>
          </a:p>
        </p:txBody>
      </p:sp>
      <p:sp>
        <p:nvSpPr>
          <p:cNvPr id="21" name="正方形/長方形 20"/>
          <p:cNvSpPr/>
          <p:nvPr/>
        </p:nvSpPr>
        <p:spPr>
          <a:xfrm>
            <a:off x="7598159" y="708795"/>
            <a:ext cx="442356" cy="2173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府民</a:t>
            </a:r>
          </a:p>
        </p:txBody>
      </p:sp>
      <p:sp>
        <p:nvSpPr>
          <p:cNvPr id="22" name="正方形/長方形 21"/>
          <p:cNvSpPr/>
          <p:nvPr/>
        </p:nvSpPr>
        <p:spPr>
          <a:xfrm>
            <a:off x="9714324" y="921658"/>
            <a:ext cx="442356" cy="2173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府民</a:t>
            </a:r>
          </a:p>
        </p:txBody>
      </p:sp>
      <p:sp>
        <p:nvSpPr>
          <p:cNvPr id="23" name="正方形/長方形 22"/>
          <p:cNvSpPr/>
          <p:nvPr/>
        </p:nvSpPr>
        <p:spPr>
          <a:xfrm>
            <a:off x="11590924" y="818533"/>
            <a:ext cx="442356" cy="21738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府民</a:t>
            </a:r>
          </a:p>
        </p:txBody>
      </p:sp>
      <p:sp>
        <p:nvSpPr>
          <p:cNvPr id="24" name="AutoShape 24">
            <a:extLst>
              <a:ext uri="{FF2B5EF4-FFF2-40B4-BE49-F238E27FC236}">
                <a16:creationId xmlns:a16="http://schemas.microsoft.com/office/drawing/2014/main" id="{3616A852-4B48-4881-8E38-8B94310B93FF}"/>
              </a:ext>
            </a:extLst>
          </p:cNvPr>
          <p:cNvSpPr>
            <a:spLocks noChangeArrowheads="1"/>
          </p:cNvSpPr>
          <p:nvPr/>
        </p:nvSpPr>
        <p:spPr bwMode="auto">
          <a:xfrm>
            <a:off x="356044" y="1226818"/>
            <a:ext cx="9860845" cy="910732"/>
          </a:xfrm>
          <a:prstGeom prst="rightArrow">
            <a:avLst>
              <a:gd name="adj1" fmla="val 42657"/>
              <a:gd name="adj2" fmla="val 69550"/>
            </a:avLst>
          </a:prstGeom>
          <a:solidFill>
            <a:srgbClr val="0000FF"/>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生活習慣病の重症化</a:t>
            </a:r>
          </a:p>
        </p:txBody>
      </p:sp>
      <p:sp>
        <p:nvSpPr>
          <p:cNvPr id="7" name="スライド番号プレースホルダー 6"/>
          <p:cNvSpPr>
            <a:spLocks noGrp="1"/>
          </p:cNvSpPr>
          <p:nvPr>
            <p:ph type="sldNum" sz="quarter" idx="12"/>
          </p:nvPr>
        </p:nvSpPr>
        <p:spPr/>
        <p:txBody>
          <a:bodyPr/>
          <a:lstStyle/>
          <a:p>
            <a:fld id="{9096A1AF-E1AC-4472-9CC3-5D0F3A6CA33B}" type="slidenum">
              <a:rPr kumimoji="1" lang="ja-JP" altLang="en-US" smtClean="0"/>
              <a:t>2</a:t>
            </a:fld>
            <a:endParaRPr kumimoji="1" lang="ja-JP" altLang="en-US"/>
          </a:p>
        </p:txBody>
      </p:sp>
      <p:sp>
        <p:nvSpPr>
          <p:cNvPr id="25" name="テキスト ボックス 24"/>
          <p:cNvSpPr txBox="1"/>
          <p:nvPr/>
        </p:nvSpPr>
        <p:spPr>
          <a:xfrm>
            <a:off x="8168204" y="5679667"/>
            <a:ext cx="2101154" cy="630942"/>
          </a:xfrm>
          <a:prstGeom prst="rect">
            <a:avLst/>
          </a:prstGeom>
          <a:noFill/>
        </p:spPr>
        <p:txBody>
          <a:bodyPr wrap="square" rtlCol="0">
            <a:spAutoFit/>
          </a:bodyPr>
          <a:lstStyle/>
          <a:p>
            <a:r>
              <a:rPr kumimoji="1" lang="en-US" altLang="ja-JP" sz="700" dirty="0" smtClean="0"/>
              <a:t>※</a:t>
            </a:r>
            <a:r>
              <a:rPr lang="en-US" altLang="ja-JP" sz="700" dirty="0" smtClean="0"/>
              <a:t>65</a:t>
            </a:r>
            <a:r>
              <a:rPr lang="ja-JP" altLang="en-US" sz="700" dirty="0" smtClean="0"/>
              <a:t>歳以上第</a:t>
            </a:r>
            <a:r>
              <a:rPr lang="en-US" altLang="ja-JP" sz="700" dirty="0" smtClean="0"/>
              <a:t>1</a:t>
            </a:r>
            <a:r>
              <a:rPr lang="ja-JP" altLang="en-US" sz="700" dirty="0" smtClean="0"/>
              <a:t>号要介護（要支援）認定率：</a:t>
            </a:r>
            <a:endParaRPr lang="en-US" altLang="ja-JP" sz="700" dirty="0" smtClean="0"/>
          </a:p>
          <a:p>
            <a:r>
              <a:rPr lang="ja-JP" altLang="en-US" sz="700" dirty="0" smtClean="0"/>
              <a:t>大阪府</a:t>
            </a:r>
            <a:r>
              <a:rPr lang="ja-JP" altLang="en-US" sz="700" dirty="0"/>
              <a:t>福祉部「介護保険制度の運営状況について</a:t>
            </a:r>
            <a:r>
              <a:rPr lang="ja-JP" altLang="en-US" sz="700" dirty="0" smtClean="0"/>
              <a:t>」（</a:t>
            </a:r>
            <a:r>
              <a:rPr lang="en-US" altLang="ja-JP" sz="700" dirty="0" smtClean="0"/>
              <a:t>R</a:t>
            </a:r>
            <a:r>
              <a:rPr lang="ja-JP" altLang="en-US" sz="700" dirty="0" smtClean="0"/>
              <a:t>元</a:t>
            </a:r>
            <a:r>
              <a:rPr lang="en-US" altLang="ja-JP" sz="700" dirty="0" smtClean="0"/>
              <a:t>.8</a:t>
            </a:r>
            <a:r>
              <a:rPr lang="ja-JP" altLang="en-US" sz="700" dirty="0" smtClean="0"/>
              <a:t>時点より算出）</a:t>
            </a:r>
            <a:endParaRPr lang="en-US" altLang="ja-JP" sz="700" dirty="0" smtClean="0"/>
          </a:p>
          <a:p>
            <a:r>
              <a:rPr lang="en-US" altLang="ja-JP" sz="700" dirty="0" smtClean="0"/>
              <a:t>※</a:t>
            </a:r>
            <a:r>
              <a:rPr lang="ja-JP" altLang="en-US" sz="700" dirty="0" smtClean="0"/>
              <a:t>認知症有病率：</a:t>
            </a:r>
            <a:endParaRPr lang="en-US" altLang="ja-JP" sz="700" dirty="0" smtClean="0"/>
          </a:p>
          <a:p>
            <a:r>
              <a:rPr lang="ja-JP" altLang="en-US" sz="700" dirty="0"/>
              <a:t>「大阪府高齢者計画</a:t>
            </a:r>
            <a:r>
              <a:rPr lang="en-US" altLang="ja-JP" sz="700" dirty="0"/>
              <a:t>2018</a:t>
            </a:r>
            <a:r>
              <a:rPr lang="ja-JP" altLang="en-US" sz="700" dirty="0"/>
              <a:t>」</a:t>
            </a:r>
          </a:p>
        </p:txBody>
      </p:sp>
    </p:spTree>
    <p:extLst>
      <p:ext uri="{BB962C8B-B14F-4D97-AF65-F5344CB8AC3E}">
        <p14:creationId xmlns:p14="http://schemas.microsoft.com/office/powerpoint/2010/main" val="144045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50" y="0"/>
            <a:ext cx="10576875" cy="665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539292" y="133350"/>
            <a:ext cx="6166308"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ysClr val="windowText" lastClr="000000"/>
                </a:solidFill>
                <a:effectLst/>
                <a:uLnTx/>
                <a:uFillTx/>
                <a:latin typeface="Arial"/>
                <a:ea typeface="ＭＳ Ｐゴシック"/>
                <a:cs typeface="+mn-cs"/>
              </a:rPr>
              <a:t>尼崎市の年代ごとの肥満割合（男女別）</a:t>
            </a:r>
            <a:endParaRPr kumimoji="1" lang="ja-JP" altLang="en-US" sz="2400" b="0" i="0" u="none" strike="noStrike" kern="0" cap="none" spc="0" normalizeH="0" baseline="0" noProof="0" dirty="0">
              <a:ln>
                <a:noFill/>
              </a:ln>
              <a:solidFill>
                <a:sysClr val="windowText" lastClr="000000"/>
              </a:solidFill>
              <a:effectLst/>
              <a:uLnTx/>
              <a:uFillTx/>
              <a:latin typeface="Arial"/>
              <a:ea typeface="ＭＳ Ｐゴシック"/>
              <a:cs typeface="+mn-cs"/>
            </a:endParaRPr>
          </a:p>
        </p:txBody>
      </p:sp>
      <p:sp>
        <p:nvSpPr>
          <p:cNvPr id="6" name="円/楕円 5"/>
          <p:cNvSpPr/>
          <p:nvPr/>
        </p:nvSpPr>
        <p:spPr bwMode="auto">
          <a:xfrm>
            <a:off x="6724650" y="1200150"/>
            <a:ext cx="838200" cy="857250"/>
          </a:xfrm>
          <a:prstGeom prst="ellipse">
            <a:avLst/>
          </a:prstGeom>
          <a:noFill/>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2400" b="1" i="0" u="none" strike="noStrike" kern="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 name="テキスト ボックス 6"/>
          <p:cNvSpPr txBox="1"/>
          <p:nvPr/>
        </p:nvSpPr>
        <p:spPr>
          <a:xfrm>
            <a:off x="7258050" y="2533650"/>
            <a:ext cx="20585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srgbClr val="0070C0"/>
                </a:solidFill>
                <a:effectLst/>
                <a:uLnTx/>
                <a:uFillTx/>
                <a:latin typeface="Arial"/>
                <a:ea typeface="ＭＳ Ｐゴシック"/>
                <a:cs typeface="+mn-cs"/>
              </a:rPr>
              <a:t>40</a:t>
            </a:r>
            <a:r>
              <a:rPr kumimoji="1" lang="ja-JP" altLang="en-US" sz="2000" b="0" i="0" u="none" strike="noStrike" kern="0" cap="none" spc="0" normalizeH="0" baseline="0" noProof="0" dirty="0">
                <a:ln>
                  <a:noFill/>
                </a:ln>
                <a:solidFill>
                  <a:srgbClr val="0070C0"/>
                </a:solidFill>
                <a:effectLst/>
                <a:uLnTx/>
                <a:uFillTx/>
                <a:latin typeface="Arial"/>
                <a:ea typeface="ＭＳ Ｐゴシック"/>
                <a:cs typeface="+mn-cs"/>
              </a:rPr>
              <a:t>代男性では、</a:t>
            </a:r>
            <a:endParaRPr kumimoji="1" lang="en-US" altLang="ja-JP" sz="2000" b="0" i="0" u="none" strike="noStrike" kern="0" cap="none" spc="0" normalizeH="0" baseline="0" noProof="0" dirty="0">
              <a:ln>
                <a:noFill/>
              </a:ln>
              <a:solidFill>
                <a:srgbClr val="0070C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0070C0"/>
                </a:solidFill>
                <a:effectLst/>
                <a:uLnTx/>
                <a:uFillTx/>
                <a:latin typeface="Arial"/>
                <a:ea typeface="ＭＳ Ｐゴシック"/>
                <a:cs typeface="+mn-cs"/>
              </a:rPr>
              <a:t>２人に１人が肥満</a:t>
            </a:r>
          </a:p>
        </p:txBody>
      </p:sp>
      <p:cxnSp>
        <p:nvCxnSpPr>
          <p:cNvPr id="10" name="直線矢印コネクタ 9"/>
          <p:cNvCxnSpPr/>
          <p:nvPr/>
        </p:nvCxnSpPr>
        <p:spPr bwMode="auto">
          <a:xfrm flipH="1" flipV="1">
            <a:off x="7562850" y="2057400"/>
            <a:ext cx="266700" cy="419100"/>
          </a:xfrm>
          <a:prstGeom prst="straightConnector1">
            <a:avLst/>
          </a:prstGeom>
          <a:ln w="38100">
            <a:solidFill>
              <a:srgbClr val="FF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1657004" y="2887593"/>
            <a:ext cx="393088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uLnTx/>
                <a:uFillTx/>
                <a:latin typeface="Arial"/>
                <a:ea typeface="ＭＳ Ｐゴシック"/>
                <a:cs typeface="+mn-cs"/>
              </a:rPr>
              <a:t>高校生までに、</a:t>
            </a:r>
            <a:endParaRPr kumimoji="0" lang="en-US" altLang="ja-JP" sz="2000" b="1" i="0" u="none" strike="noStrike" kern="0" cap="none" spc="0" normalizeH="0" baseline="0" noProof="0" dirty="0">
              <a:ln>
                <a:noFill/>
              </a:ln>
              <a:solidFill>
                <a:srgbClr val="FF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uLnTx/>
                <a:uFillTx/>
                <a:latin typeface="Arial"/>
                <a:ea typeface="ＭＳ Ｐゴシック"/>
                <a:cs typeface="+mn-cs"/>
              </a:rPr>
              <a:t>望ましい生活習慣教育が必要！？</a:t>
            </a:r>
            <a:endParaRPr kumimoji="1" lang="ja-JP" altLang="en-US" sz="2000" b="1" i="0" u="none" strike="noStrike" kern="0" cap="none" spc="0" normalizeH="0" baseline="0" noProof="0" dirty="0">
              <a:ln>
                <a:noFill/>
              </a:ln>
              <a:solidFill>
                <a:srgbClr val="FF0000"/>
              </a:solidFill>
              <a:effectLst/>
              <a:uLnTx/>
              <a:uFillTx/>
              <a:latin typeface="Arial"/>
              <a:ea typeface="ＭＳ Ｐゴシック"/>
              <a:cs typeface="+mn-cs"/>
            </a:endParaRPr>
          </a:p>
        </p:txBody>
      </p:sp>
      <p:sp>
        <p:nvSpPr>
          <p:cNvPr id="3" name="スライド番号プレースホルダー 2"/>
          <p:cNvSpPr>
            <a:spLocks noGrp="1"/>
          </p:cNvSpPr>
          <p:nvPr>
            <p:ph type="sldNum" sz="quarter" idx="12"/>
          </p:nvPr>
        </p:nvSpPr>
        <p:spPr/>
        <p:txBody>
          <a:bodyPr/>
          <a:lstStyle/>
          <a:p>
            <a:fld id="{9096A1AF-E1AC-4472-9CC3-5D0F3A6CA33B}" type="slidenum">
              <a:rPr kumimoji="1" lang="ja-JP" altLang="en-US" smtClean="0"/>
              <a:t>3</a:t>
            </a:fld>
            <a:endParaRPr kumimoji="1" lang="ja-JP" altLang="en-US"/>
          </a:p>
        </p:txBody>
      </p:sp>
    </p:spTree>
    <p:extLst>
      <p:ext uri="{BB962C8B-B14F-4D97-AF65-F5344CB8AC3E}">
        <p14:creationId xmlns:p14="http://schemas.microsoft.com/office/powerpoint/2010/main" val="168013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グラフ 1"/>
          <p:cNvGraphicFramePr>
            <a:graphicFrameLocks/>
          </p:cNvGraphicFramePr>
          <p:nvPr/>
        </p:nvGraphicFramePr>
        <p:xfrm>
          <a:off x="1094282" y="339518"/>
          <a:ext cx="9548734" cy="5756223"/>
        </p:xfrm>
        <a:graphic>
          <a:graphicData uri="http://schemas.openxmlformats.org/presentationml/2006/ole">
            <mc:AlternateContent xmlns:mc="http://schemas.openxmlformats.org/markup-compatibility/2006">
              <mc:Choice xmlns:v="urn:schemas-microsoft-com:vml" Requires="v">
                <p:oleObj spid="_x0000_s1036" name="Chart" r:id="rId3" imgW="7529213" imgH="4645555" progId="Excel.Chart.8">
                  <p:embed/>
                </p:oleObj>
              </mc:Choice>
              <mc:Fallback>
                <p:oleObj name="Chart" r:id="rId3" imgW="7529213" imgH="4645555" progId="Excel.Chart.8">
                  <p:embed/>
                  <p:pic>
                    <p:nvPicPr>
                      <p:cNvPr id="14338" name="グラフ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 y="339518"/>
                        <a:ext cx="9548734" cy="5756223"/>
                      </a:xfrm>
                      <a:prstGeom prst="rect">
                        <a:avLst/>
                      </a:prstGeom>
                      <a:solidFill>
                        <a:schemeClr val="tx1"/>
                      </a:solidFill>
                      <a:ln>
                        <a:noFill/>
                      </a:ln>
                    </p:spPr>
                  </p:pic>
                </p:oleObj>
              </mc:Fallback>
            </mc:AlternateContent>
          </a:graphicData>
        </a:graphic>
      </p:graphicFrame>
      <p:sp>
        <p:nvSpPr>
          <p:cNvPr id="14339" name="正方形/長方形 2"/>
          <p:cNvSpPr>
            <a:spLocks noChangeArrowheads="1"/>
          </p:cNvSpPr>
          <p:nvPr/>
        </p:nvSpPr>
        <p:spPr bwMode="auto">
          <a:xfrm>
            <a:off x="8297510" y="821620"/>
            <a:ext cx="1039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P</a:t>
            </a:r>
            <a:r>
              <a:rPr kumimoji="1" lang="ja-JP" alt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1" lang="en-US" altLang="ja-JP"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0.001</a:t>
            </a:r>
            <a:endParaRPr kumimoji="1" lang="ja-JP" altLang="en-US" sz="1600" b="0"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4340" name="テキスト ボックス 3"/>
          <p:cNvSpPr txBox="1">
            <a:spLocks noChangeArrowheads="1"/>
          </p:cNvSpPr>
          <p:nvPr/>
        </p:nvSpPr>
        <p:spPr bwMode="auto">
          <a:xfrm>
            <a:off x="2424761" y="6095741"/>
            <a:ext cx="727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肥満があると子どものうちから血圧高値に・・・</a:t>
            </a:r>
          </a:p>
        </p:txBody>
      </p:sp>
      <p:sp>
        <p:nvSpPr>
          <p:cNvPr id="2" name="テキスト ボックス 1">
            <a:extLst>
              <a:ext uri="{FF2B5EF4-FFF2-40B4-BE49-F238E27FC236}">
                <a16:creationId xmlns:a16="http://schemas.microsoft.com/office/drawing/2014/main" id="{46C6F70F-BC37-4844-827D-0D08B585A69E}"/>
              </a:ext>
            </a:extLst>
          </p:cNvPr>
          <p:cNvSpPr txBox="1"/>
          <p:nvPr/>
        </p:nvSpPr>
        <p:spPr>
          <a:xfrm>
            <a:off x="10044586" y="6357678"/>
            <a:ext cx="1965983" cy="369332"/>
          </a:xfrm>
          <a:prstGeom prst="rect">
            <a:avLst/>
          </a:prstGeom>
          <a:noFill/>
        </p:spPr>
        <p:txBody>
          <a:bodyPr wrap="square" rtlCol="0">
            <a:spAutoFit/>
          </a:bodyPr>
          <a:lstStyle/>
          <a:p>
            <a:r>
              <a:rPr kumimoji="1" lang="ja-JP" altLang="en-US" dirty="0"/>
              <a:t>尼崎市資料</a:t>
            </a:r>
          </a:p>
        </p:txBody>
      </p:sp>
      <p:sp>
        <p:nvSpPr>
          <p:cNvPr id="3" name="スライド番号プレースホルダー 2"/>
          <p:cNvSpPr>
            <a:spLocks noGrp="1"/>
          </p:cNvSpPr>
          <p:nvPr>
            <p:ph type="sldNum" sz="quarter" idx="12"/>
          </p:nvPr>
        </p:nvSpPr>
        <p:spPr/>
        <p:txBody>
          <a:bodyPr/>
          <a:lstStyle/>
          <a:p>
            <a:fld id="{9096A1AF-E1AC-4472-9CC3-5D0F3A6CA33B}" type="slidenum">
              <a:rPr kumimoji="1" lang="ja-JP" altLang="en-US" smtClean="0"/>
              <a:t>4</a:t>
            </a:fld>
            <a:endParaRPr kumimoji="1" lang="ja-JP" altLang="en-US"/>
          </a:p>
        </p:txBody>
      </p:sp>
    </p:spTree>
    <p:extLst>
      <p:ext uri="{BB962C8B-B14F-4D97-AF65-F5344CB8AC3E}">
        <p14:creationId xmlns:p14="http://schemas.microsoft.com/office/powerpoint/2010/main" val="325668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4"/>
          <p:cNvSpPr txBox="1"/>
          <p:nvPr/>
        </p:nvSpPr>
        <p:spPr>
          <a:xfrm>
            <a:off x="2135560" y="964461"/>
            <a:ext cx="7992888" cy="513986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ts val="600"/>
              </a:spcBef>
            </a:pPr>
            <a:endParaRPr lang="en-US" altLang="ja-JP" dirty="0">
              <a:latin typeface="Meiryo UI" pitchFamily="50" charset="-128"/>
              <a:ea typeface="Meiryo UI" pitchFamily="50" charset="-128"/>
              <a:cs typeface="Meiryo UI" pitchFamily="50" charset="-128"/>
            </a:endParaRPr>
          </a:p>
          <a:p>
            <a:pPr marL="382588" indent="-382588">
              <a:spcBef>
                <a:spcPts val="600"/>
              </a:spcBef>
            </a:pPr>
            <a:r>
              <a:rPr lang="ja-JP" altLang="en-US" dirty="0">
                <a:latin typeface="Meiryo UI" pitchFamily="50" charset="-128"/>
                <a:ea typeface="Meiryo UI" pitchFamily="50" charset="-128"/>
                <a:cs typeface="Meiryo UI" pitchFamily="50" charset="-128"/>
              </a:rPr>
              <a:t>●　府民や患者自身が、健康維持と予防、疾病管理の重要性に気づき、行動を変革する。そのため、行政は啓発の中心的役割を担い、民間と協力して重要性を伝える。</a:t>
            </a:r>
            <a:endParaRPr lang="en-US" altLang="ja-JP" dirty="0">
              <a:latin typeface="Meiryo UI" pitchFamily="50" charset="-128"/>
              <a:ea typeface="Meiryo UI" pitchFamily="50" charset="-128"/>
              <a:cs typeface="Meiryo UI" pitchFamily="50" charset="-128"/>
            </a:endParaRPr>
          </a:p>
          <a:p>
            <a:pPr marL="382588" indent="-382588">
              <a:spcBef>
                <a:spcPts val="600"/>
              </a:spcBef>
            </a:pPr>
            <a:endParaRPr lang="en-US" altLang="ja-JP" dirty="0">
              <a:latin typeface="Meiryo UI" pitchFamily="50" charset="-128"/>
              <a:ea typeface="Meiryo UI" pitchFamily="50" charset="-128"/>
              <a:cs typeface="Meiryo UI" pitchFamily="50" charset="-128"/>
            </a:endParaRPr>
          </a:p>
          <a:p>
            <a:pPr marL="382588" indent="-382588">
              <a:spcBef>
                <a:spcPts val="600"/>
              </a:spcBef>
            </a:pPr>
            <a:r>
              <a:rPr lang="ja-JP" altLang="en-US" dirty="0">
                <a:latin typeface="Meiryo UI" pitchFamily="50" charset="-128"/>
                <a:ea typeface="Meiryo UI" pitchFamily="50" charset="-128"/>
                <a:cs typeface="Meiryo UI" pitchFamily="50" charset="-128"/>
              </a:rPr>
              <a:t>●　民間が活力を発揮する。そのため、保健医療資源の効率的配分を実現するガバナンスを強化するとともに、生産性の向上、持続可能性を生かす環境整備を行う。</a:t>
            </a:r>
            <a:endParaRPr lang="en-US" altLang="ja-JP" dirty="0">
              <a:latin typeface="Meiryo UI" pitchFamily="50" charset="-128"/>
              <a:ea typeface="Meiryo UI" pitchFamily="50" charset="-128"/>
              <a:cs typeface="Meiryo UI" pitchFamily="50" charset="-128"/>
            </a:endParaRPr>
          </a:p>
          <a:p>
            <a:pPr marL="382588" indent="-382588">
              <a:spcBef>
                <a:spcPts val="600"/>
              </a:spcBef>
            </a:pPr>
            <a:endParaRPr lang="en-US" altLang="ja-JP" dirty="0">
              <a:latin typeface="Meiryo UI" pitchFamily="50" charset="-128"/>
              <a:ea typeface="Meiryo UI" pitchFamily="50" charset="-128"/>
              <a:cs typeface="Meiryo UI" pitchFamily="50" charset="-128"/>
            </a:endParaRPr>
          </a:p>
          <a:p>
            <a:pPr marL="382588" indent="-382588">
              <a:spcBef>
                <a:spcPts val="600"/>
              </a:spcBef>
            </a:pPr>
            <a:r>
              <a:rPr lang="ja-JP" altLang="en-US" dirty="0">
                <a:latin typeface="Meiryo UI" pitchFamily="50" charset="-128"/>
                <a:ea typeface="Meiryo UI" pitchFamily="50" charset="-128"/>
                <a:cs typeface="Meiryo UI" pitchFamily="50" charset="-128"/>
              </a:rPr>
              <a:t>●　変革によるメリットを実証する。そのため、データを活用し、健康づくりや医療のアウトカムを「見える化」し、効果と経済合理性を実証する科学的根拠を明らかにする。</a:t>
            </a:r>
            <a:endParaRPr lang="en-US" altLang="ja-JP" dirty="0">
              <a:latin typeface="Meiryo UI" pitchFamily="50" charset="-128"/>
              <a:ea typeface="Meiryo UI" pitchFamily="50" charset="-128"/>
              <a:cs typeface="Meiryo UI" pitchFamily="50" charset="-128"/>
            </a:endParaRPr>
          </a:p>
          <a:p>
            <a:pPr marL="382588" indent="-382588">
              <a:spcBef>
                <a:spcPts val="600"/>
              </a:spcBef>
            </a:pPr>
            <a:endParaRPr lang="en-US" altLang="ja-JP" dirty="0">
              <a:latin typeface="Meiryo UI" pitchFamily="50" charset="-128"/>
              <a:ea typeface="Meiryo UI" pitchFamily="50" charset="-128"/>
              <a:cs typeface="Meiryo UI" pitchFamily="50" charset="-128"/>
            </a:endParaRPr>
          </a:p>
          <a:p>
            <a:pPr marL="382588" indent="-382588">
              <a:spcBef>
                <a:spcPts val="600"/>
              </a:spcBef>
            </a:pPr>
            <a:r>
              <a:rPr lang="ja-JP" altLang="en-US" dirty="0">
                <a:latin typeface="Meiryo UI" pitchFamily="50" charset="-128"/>
                <a:ea typeface="Meiryo UI" pitchFamily="50" charset="-128"/>
                <a:cs typeface="Meiryo UI" pitchFamily="50" charset="-128"/>
              </a:rPr>
              <a:t>●　“規模の経済”、“範囲の経済”に着目して、医療機関や介護サービス提供事業者の増益モデルへの転換を促すとともに、現行システム（医療保険や介護保険の枠組みの中）のプレイヤー以外の参入と協力による、新しいサービスやまちづくりを実現する。そのため、必要があれば障害となっている不合理な規制を緩和したり実状に合った柔軟で適切な制度運用により、民間活力を発揮できる環境を整える。</a:t>
            </a:r>
            <a:endParaRPr lang="en-US" altLang="ja-JP" dirty="0">
              <a:latin typeface="Meiryo UI" pitchFamily="50" charset="-128"/>
              <a:ea typeface="Meiryo UI" pitchFamily="50" charset="-128"/>
              <a:cs typeface="Meiryo UI" pitchFamily="50" charset="-128"/>
            </a:endParaRPr>
          </a:p>
          <a:p>
            <a:pPr>
              <a:spcBef>
                <a:spcPts val="600"/>
              </a:spcBef>
            </a:pPr>
            <a:endParaRPr lang="en-US" altLang="ja-JP"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1524000" y="14435"/>
            <a:ext cx="91440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ja-JP"/>
            </a:defPPr>
            <a:lvl1pPr>
              <a:spcBef>
                <a:spcPts val="1200"/>
              </a:spcBef>
              <a:defRPr b="1" u="sng">
                <a:solidFill>
                  <a:schemeClr val="lt1"/>
                </a:solidFill>
                <a:latin typeface="Meiryo UI" pitchFamily="50" charset="-128"/>
                <a:ea typeface="Meiryo UI" pitchFamily="50" charset="-128"/>
                <a:cs typeface="Meiryo UI"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t>７－２．戦略の基本方針</a:t>
            </a:r>
            <a:endParaRPr lang="en-US" altLang="ja-JP" dirty="0"/>
          </a:p>
        </p:txBody>
      </p:sp>
      <p:sp>
        <p:nvSpPr>
          <p:cNvPr id="5" name="テキスト ボックス 4"/>
          <p:cNvSpPr txBox="1"/>
          <p:nvPr/>
        </p:nvSpPr>
        <p:spPr>
          <a:xfrm>
            <a:off x="1775520" y="548680"/>
            <a:ext cx="8712388" cy="369332"/>
          </a:xfrm>
          <a:prstGeom prst="rect">
            <a:avLst/>
          </a:prstGeom>
          <a:noFill/>
        </p:spPr>
        <p:txBody>
          <a:bodyPr wrap="square" rtlCol="0">
            <a:spAutoFit/>
          </a:bodyPr>
          <a:lstStyle/>
          <a:p>
            <a:pPr>
              <a:spcBef>
                <a:spcPts val="1200"/>
              </a:spcBef>
            </a:pPr>
            <a:r>
              <a:rPr lang="en-US" altLang="ja-JP" u="sng" dirty="0">
                <a:latin typeface="Meiryo UI" pitchFamily="50" charset="-128"/>
                <a:ea typeface="Meiryo UI" pitchFamily="50" charset="-128"/>
                <a:cs typeface="Meiryo UI" pitchFamily="50" charset="-128"/>
              </a:rPr>
              <a:t>《</a:t>
            </a:r>
            <a:r>
              <a:rPr lang="ja-JP" altLang="en-US" u="sng" dirty="0">
                <a:latin typeface="Meiryo UI" pitchFamily="50" charset="-128"/>
                <a:ea typeface="Meiryo UI" pitchFamily="50" charset="-128"/>
                <a:cs typeface="Meiryo UI" pitchFamily="50" charset="-128"/>
              </a:rPr>
              <a:t>基本的な考え方：現行システムのメリットを維持しつつ、新たなヘルスケアシステムへ</a:t>
            </a:r>
            <a:r>
              <a:rPr lang="en-US" altLang="ja-JP" u="sng" dirty="0">
                <a:latin typeface="Meiryo UI" pitchFamily="50" charset="-128"/>
                <a:ea typeface="Meiryo UI" pitchFamily="50" charset="-128"/>
                <a:cs typeface="Meiryo UI" pitchFamily="50" charset="-128"/>
              </a:rPr>
              <a:t>》</a:t>
            </a:r>
          </a:p>
        </p:txBody>
      </p:sp>
      <p:sp>
        <p:nvSpPr>
          <p:cNvPr id="6" name="テキスト ボックス 5"/>
          <p:cNvSpPr txBox="1"/>
          <p:nvPr/>
        </p:nvSpPr>
        <p:spPr>
          <a:xfrm>
            <a:off x="7439892" y="5981502"/>
            <a:ext cx="4752108" cy="338554"/>
          </a:xfrm>
          <a:prstGeom prst="rect">
            <a:avLst/>
          </a:prstGeom>
          <a:noFill/>
        </p:spPr>
        <p:txBody>
          <a:bodyPr wrap="square" rtlCol="0">
            <a:spAutoFit/>
          </a:bodyPr>
          <a:lstStyle/>
          <a:p>
            <a:pPr>
              <a:defRPr/>
            </a:pPr>
            <a:r>
              <a:rPr lang="ja-JP" altLang="en-US" sz="1600" dirty="0">
                <a:latin typeface="Meiryo UI" panose="020B0604030504040204" pitchFamily="50" charset="-128"/>
                <a:ea typeface="Meiryo UI" panose="020B0604030504040204" pitchFamily="50" charset="-128"/>
              </a:rPr>
              <a:t>平成</a:t>
            </a:r>
            <a:r>
              <a:rPr lang="en-US" altLang="ja-JP" sz="1600" dirty="0">
                <a:latin typeface="Meiryo UI" panose="020B0604030504040204" pitchFamily="50" charset="-128"/>
                <a:ea typeface="Meiryo UI" panose="020B0604030504040204" pitchFamily="50" charset="-128"/>
              </a:rPr>
              <a:t>26</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月「</a:t>
            </a:r>
            <a:r>
              <a:rPr lang="ja-JP" altLang="en-US" sz="1600" dirty="0" smtClean="0">
                <a:solidFill>
                  <a:prstClr val="black"/>
                </a:solidFill>
                <a:latin typeface="Meiryo UI" panose="020B0604030504040204" pitchFamily="50" charset="-128"/>
                <a:ea typeface="Meiryo UI" panose="020B0604030504040204" pitchFamily="50" charset="-128"/>
              </a:rPr>
              <a:t>大阪府</a:t>
            </a:r>
            <a:r>
              <a:rPr lang="ja-JP" altLang="en-US" sz="1600" dirty="0">
                <a:solidFill>
                  <a:prstClr val="black"/>
                </a:solidFill>
                <a:latin typeface="Meiryo UI" panose="020B0604030504040204" pitchFamily="50" charset="-128"/>
                <a:ea typeface="Meiryo UI" panose="020B0604030504040204" pitchFamily="50" charset="-128"/>
              </a:rPr>
              <a:t>市医療戦略会議　</a:t>
            </a:r>
            <a:r>
              <a:rPr lang="ja-JP" altLang="en-US" sz="1600" dirty="0" smtClean="0">
                <a:solidFill>
                  <a:prstClr val="black"/>
                </a:solidFill>
                <a:latin typeface="Meiryo UI" panose="020B0604030504040204" pitchFamily="50" charset="-128"/>
                <a:ea typeface="Meiryo UI" panose="020B0604030504040204" pitchFamily="50" charset="-128"/>
              </a:rPr>
              <a:t>提言」より</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096A1AF-E1AC-4472-9CC3-5D0F3A6CA33B}" type="slidenum">
              <a:rPr kumimoji="1" lang="ja-JP" altLang="en-US" smtClean="0"/>
              <a:t>5</a:t>
            </a:fld>
            <a:endParaRPr kumimoji="1" lang="ja-JP" altLang="en-US"/>
          </a:p>
        </p:txBody>
      </p:sp>
    </p:spTree>
    <p:extLst>
      <p:ext uri="{BB962C8B-B14F-4D97-AF65-F5344CB8AC3E}">
        <p14:creationId xmlns:p14="http://schemas.microsoft.com/office/powerpoint/2010/main" val="317249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287DEB3-66FC-418F-9763-1DC870501A8B}"/>
              </a:ext>
            </a:extLst>
          </p:cNvPr>
          <p:cNvSpPr/>
          <p:nvPr/>
        </p:nvSpPr>
        <p:spPr>
          <a:xfrm>
            <a:off x="414800" y="726085"/>
            <a:ext cx="11301414" cy="461665"/>
          </a:xfrm>
          <a:prstGeom prst="rect">
            <a:avLst/>
          </a:prstGeom>
          <a:ln>
            <a:solidFill>
              <a:schemeClr val="tx1"/>
            </a:solidFill>
          </a:ln>
        </p:spPr>
        <p:txBody>
          <a:bodyPr wrap="square">
            <a:spAutoFit/>
          </a:bodyPr>
          <a:lstStyle/>
          <a:p>
            <a:r>
              <a:rPr lang="ja-JP" altLang="en-US" sz="2400" b="1" dirty="0">
                <a:latin typeface="MeiryoUI"/>
              </a:rPr>
              <a:t>● 府⺠⾃⾝が、健康維持と予防、疾病管理の重要性に気づき、⾏動を変⾰する。</a:t>
            </a:r>
            <a:endParaRPr lang="ja-JP" altLang="en-US" sz="2400" b="1" dirty="0"/>
          </a:p>
        </p:txBody>
      </p:sp>
      <p:sp>
        <p:nvSpPr>
          <p:cNvPr id="4" name="正方形/長方形 3"/>
          <p:cNvSpPr/>
          <p:nvPr/>
        </p:nvSpPr>
        <p:spPr>
          <a:xfrm>
            <a:off x="782127" y="1638817"/>
            <a:ext cx="1716656" cy="9747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t>府民自身</a:t>
            </a:r>
          </a:p>
        </p:txBody>
      </p:sp>
      <p:sp>
        <p:nvSpPr>
          <p:cNvPr id="8" name="正方形/長方形 7"/>
          <p:cNvSpPr/>
          <p:nvPr/>
        </p:nvSpPr>
        <p:spPr>
          <a:xfrm>
            <a:off x="7343953" y="1638817"/>
            <a:ext cx="1716656" cy="97478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t>行動を変革</a:t>
            </a:r>
          </a:p>
        </p:txBody>
      </p:sp>
      <p:sp>
        <p:nvSpPr>
          <p:cNvPr id="9" name="正方形/長方形 8"/>
          <p:cNvSpPr/>
          <p:nvPr/>
        </p:nvSpPr>
        <p:spPr>
          <a:xfrm>
            <a:off x="9788104" y="1627931"/>
            <a:ext cx="1716656" cy="97478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t>健康寿命</a:t>
            </a:r>
            <a:endParaRPr kumimoji="1" lang="en-US" altLang="ja-JP" sz="2400" b="1" dirty="0"/>
          </a:p>
          <a:p>
            <a:pPr algn="ctr"/>
            <a:r>
              <a:rPr lang="ja-JP" altLang="en-US" sz="2400" b="1" dirty="0"/>
              <a:t>延伸</a:t>
            </a:r>
            <a:endParaRPr kumimoji="1" lang="ja-JP" altLang="en-US" sz="2400" b="1" dirty="0"/>
          </a:p>
        </p:txBody>
      </p:sp>
      <p:sp>
        <p:nvSpPr>
          <p:cNvPr id="10" name="正方形/長方形 9"/>
          <p:cNvSpPr/>
          <p:nvPr/>
        </p:nvSpPr>
        <p:spPr>
          <a:xfrm>
            <a:off x="9431135" y="3032932"/>
            <a:ext cx="2467968" cy="97478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t>医療費・介護費</a:t>
            </a:r>
            <a:endParaRPr kumimoji="1" lang="en-US" altLang="ja-JP" sz="2400" b="1" dirty="0"/>
          </a:p>
          <a:p>
            <a:pPr algn="ctr"/>
            <a:r>
              <a:rPr kumimoji="1" lang="ja-JP" altLang="en-US" sz="2400" b="1" dirty="0"/>
              <a:t>適正化</a:t>
            </a:r>
          </a:p>
        </p:txBody>
      </p:sp>
      <p:sp>
        <p:nvSpPr>
          <p:cNvPr id="11" name="下矢印 10"/>
          <p:cNvSpPr/>
          <p:nvPr/>
        </p:nvSpPr>
        <p:spPr>
          <a:xfrm>
            <a:off x="10288435" y="2613602"/>
            <a:ext cx="715993" cy="39265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cxnSp>
        <p:nvCxnSpPr>
          <p:cNvPr id="13" name="直線矢印コネクタ 12"/>
          <p:cNvCxnSpPr>
            <a:stCxn id="4" idx="3"/>
            <a:endCxn id="8" idx="1"/>
          </p:cNvCxnSpPr>
          <p:nvPr/>
        </p:nvCxnSpPr>
        <p:spPr>
          <a:xfrm>
            <a:off x="2498783" y="2126210"/>
            <a:ext cx="4845170" cy="0"/>
          </a:xfrm>
          <a:prstGeom prst="straightConnector1">
            <a:avLst/>
          </a:prstGeom>
          <a:ln w="57150">
            <a:prstDash val="sysDot"/>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23334" y="3306971"/>
            <a:ext cx="1854679" cy="461665"/>
          </a:xfrm>
          <a:prstGeom prst="rect">
            <a:avLst/>
          </a:prstGeom>
          <a:noFill/>
        </p:spPr>
        <p:txBody>
          <a:bodyPr wrap="square" rtlCol="0">
            <a:spAutoFit/>
          </a:bodyPr>
          <a:lstStyle/>
          <a:p>
            <a:r>
              <a:rPr kumimoji="1" lang="ja-JP" altLang="en-US" sz="2400" b="1" dirty="0"/>
              <a:t>★何を　</a:t>
            </a:r>
            <a:endParaRPr kumimoji="1" lang="en-US" altLang="ja-JP" sz="2400" b="1" dirty="0"/>
          </a:p>
        </p:txBody>
      </p:sp>
      <p:sp>
        <p:nvSpPr>
          <p:cNvPr id="15" name="テキスト ボックス 14"/>
          <p:cNvSpPr txBox="1"/>
          <p:nvPr/>
        </p:nvSpPr>
        <p:spPr>
          <a:xfrm>
            <a:off x="523109" y="4492294"/>
            <a:ext cx="2199737" cy="461665"/>
          </a:xfrm>
          <a:prstGeom prst="rect">
            <a:avLst/>
          </a:prstGeom>
          <a:noFill/>
        </p:spPr>
        <p:txBody>
          <a:bodyPr wrap="square" rtlCol="0">
            <a:spAutoFit/>
          </a:bodyPr>
          <a:lstStyle/>
          <a:p>
            <a:r>
              <a:rPr kumimoji="1" lang="ja-JP" altLang="en-US" sz="2400" b="1" dirty="0"/>
              <a:t>★どのように　</a:t>
            </a:r>
          </a:p>
        </p:txBody>
      </p:sp>
      <p:sp>
        <p:nvSpPr>
          <p:cNvPr id="17" name="テキスト ボックス 16"/>
          <p:cNvSpPr txBox="1"/>
          <p:nvPr/>
        </p:nvSpPr>
        <p:spPr>
          <a:xfrm>
            <a:off x="3002549" y="3006257"/>
            <a:ext cx="2976994" cy="830997"/>
          </a:xfrm>
          <a:prstGeom prst="rect">
            <a:avLst/>
          </a:prstGeom>
          <a:noFill/>
          <a:ln w="38100">
            <a:solidFill>
              <a:srgbClr val="FFC000"/>
            </a:solidFill>
          </a:ln>
        </p:spPr>
        <p:txBody>
          <a:bodyPr wrap="square" rtlCol="0">
            <a:spAutoFit/>
          </a:bodyPr>
          <a:lstStyle/>
          <a:p>
            <a:r>
              <a:rPr kumimoji="1" lang="ja-JP" altLang="en-US" sz="2400" b="1" dirty="0">
                <a:solidFill>
                  <a:srgbClr val="0000FF"/>
                </a:solidFill>
              </a:rPr>
              <a:t>何が自分の将来の</a:t>
            </a:r>
            <a:endParaRPr kumimoji="1" lang="en-US" altLang="ja-JP" sz="2400" b="1" dirty="0">
              <a:solidFill>
                <a:srgbClr val="0000FF"/>
              </a:solidFill>
            </a:endParaRPr>
          </a:p>
          <a:p>
            <a:r>
              <a:rPr kumimoji="1" lang="ja-JP" altLang="en-US" sz="2400" b="1" dirty="0">
                <a:solidFill>
                  <a:srgbClr val="0000FF"/>
                </a:solidFill>
              </a:rPr>
              <a:t>リスクや危険因子か</a:t>
            </a:r>
          </a:p>
        </p:txBody>
      </p:sp>
      <p:sp>
        <p:nvSpPr>
          <p:cNvPr id="19" name="テキスト ボックス 18"/>
          <p:cNvSpPr txBox="1"/>
          <p:nvPr/>
        </p:nvSpPr>
        <p:spPr>
          <a:xfrm>
            <a:off x="3016926" y="4280545"/>
            <a:ext cx="2948239" cy="830997"/>
          </a:xfrm>
          <a:prstGeom prst="rect">
            <a:avLst/>
          </a:prstGeom>
          <a:noFill/>
          <a:ln w="38100">
            <a:solidFill>
              <a:srgbClr val="FFC000"/>
            </a:solidFill>
          </a:ln>
        </p:spPr>
        <p:txBody>
          <a:bodyPr wrap="square" rtlCol="0">
            <a:spAutoFit/>
          </a:bodyPr>
          <a:lstStyle/>
          <a:p>
            <a:r>
              <a:rPr kumimoji="1" lang="ja-JP" altLang="en-US" sz="2400" b="1" dirty="0">
                <a:solidFill>
                  <a:srgbClr val="0000FF"/>
                </a:solidFill>
              </a:rPr>
              <a:t>どれがリスクに　　関係する生活習慣か</a:t>
            </a:r>
          </a:p>
        </p:txBody>
      </p:sp>
      <p:cxnSp>
        <p:nvCxnSpPr>
          <p:cNvPr id="22" name="直線矢印コネクタ 21"/>
          <p:cNvCxnSpPr/>
          <p:nvPr/>
        </p:nvCxnSpPr>
        <p:spPr>
          <a:xfrm flipV="1">
            <a:off x="1924100" y="3466344"/>
            <a:ext cx="1058231" cy="4461"/>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4" idx="2"/>
          </p:cNvCxnSpPr>
          <p:nvPr/>
        </p:nvCxnSpPr>
        <p:spPr>
          <a:xfrm>
            <a:off x="1640455" y="2613602"/>
            <a:ext cx="0" cy="629319"/>
          </a:xfrm>
          <a:prstGeom prst="straightConnector1">
            <a:avLst/>
          </a:prstGeom>
          <a:ln w="76200">
            <a:solidFill>
              <a:srgbClr val="FF0000"/>
            </a:solidFill>
            <a:prstDash val="soli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2549903" y="4696043"/>
            <a:ext cx="414299" cy="10237"/>
          </a:xfrm>
          <a:prstGeom prst="straightConnector1">
            <a:avLst/>
          </a:prstGeom>
          <a:ln w="57150">
            <a:prstDash val="solid"/>
            <a:tailEnd type="arrow"/>
          </a:ln>
        </p:spPr>
        <p:style>
          <a:lnRef idx="1">
            <a:schemeClr val="accent1"/>
          </a:lnRef>
          <a:fillRef idx="0">
            <a:schemeClr val="accent1"/>
          </a:fillRef>
          <a:effectRef idx="0">
            <a:schemeClr val="accent1"/>
          </a:effectRef>
          <a:fontRef idx="minor">
            <a:schemeClr val="tx1"/>
          </a:fontRef>
        </p:style>
      </p:cxnSp>
      <p:sp>
        <p:nvSpPr>
          <p:cNvPr id="32" name="下矢印 31"/>
          <p:cNvSpPr/>
          <p:nvPr/>
        </p:nvSpPr>
        <p:spPr>
          <a:xfrm>
            <a:off x="4172513" y="3837254"/>
            <a:ext cx="653143" cy="443291"/>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cxnSp>
        <p:nvCxnSpPr>
          <p:cNvPr id="33" name="直線矢印コネクタ 32"/>
          <p:cNvCxnSpPr>
            <a:stCxn id="8" idx="3"/>
            <a:endCxn id="9" idx="1"/>
          </p:cNvCxnSpPr>
          <p:nvPr/>
        </p:nvCxnSpPr>
        <p:spPr>
          <a:xfrm flipV="1">
            <a:off x="9060609" y="2115324"/>
            <a:ext cx="727495" cy="108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6339435" y="3006257"/>
            <a:ext cx="1382588" cy="834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データ</a:t>
            </a:r>
          </a:p>
        </p:txBody>
      </p:sp>
      <p:sp>
        <p:nvSpPr>
          <p:cNvPr id="41" name="正方形/長方形 40"/>
          <p:cNvSpPr/>
          <p:nvPr/>
        </p:nvSpPr>
        <p:spPr>
          <a:xfrm>
            <a:off x="5872738" y="3922452"/>
            <a:ext cx="2329543" cy="369332"/>
          </a:xfrm>
          <a:prstGeom prst="rect">
            <a:avLst/>
          </a:prstGeom>
        </p:spPr>
        <p:txBody>
          <a:bodyPr wrap="square">
            <a:spAutoFit/>
          </a:bodyPr>
          <a:lstStyle/>
          <a:p>
            <a:pPr algn="ctr"/>
            <a:r>
              <a:rPr lang="ja-JP" altLang="en-US" b="1" dirty="0"/>
              <a:t>（健診・レセプト）</a:t>
            </a:r>
          </a:p>
        </p:txBody>
      </p:sp>
      <p:cxnSp>
        <p:nvCxnSpPr>
          <p:cNvPr id="43" name="直線コネクタ 42"/>
          <p:cNvCxnSpPr>
            <a:stCxn id="17" idx="3"/>
            <a:endCxn id="40" idx="1"/>
          </p:cNvCxnSpPr>
          <p:nvPr/>
        </p:nvCxnSpPr>
        <p:spPr>
          <a:xfrm>
            <a:off x="5979543" y="3421756"/>
            <a:ext cx="359892" cy="16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6339435" y="4473809"/>
            <a:ext cx="1382588" cy="834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データの解釈</a:t>
            </a:r>
            <a:endParaRPr kumimoji="1" lang="ja-JP" altLang="en-US" sz="2400" b="1" dirty="0"/>
          </a:p>
        </p:txBody>
      </p:sp>
      <p:cxnSp>
        <p:nvCxnSpPr>
          <p:cNvPr id="45" name="直線コネクタ 44"/>
          <p:cNvCxnSpPr>
            <a:endCxn id="44" idx="1"/>
          </p:cNvCxnSpPr>
          <p:nvPr/>
        </p:nvCxnSpPr>
        <p:spPr>
          <a:xfrm>
            <a:off x="5979543" y="4889308"/>
            <a:ext cx="359892" cy="16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5872738" y="5376022"/>
            <a:ext cx="2329543" cy="369332"/>
          </a:xfrm>
          <a:prstGeom prst="rect">
            <a:avLst/>
          </a:prstGeom>
        </p:spPr>
        <p:txBody>
          <a:bodyPr wrap="square">
            <a:spAutoFit/>
          </a:bodyPr>
          <a:lstStyle/>
          <a:p>
            <a:pPr algn="ctr"/>
            <a:r>
              <a:rPr lang="ja-JP" altLang="en-US" b="1" dirty="0"/>
              <a:t>（保健指導）</a:t>
            </a:r>
          </a:p>
        </p:txBody>
      </p:sp>
      <p:sp>
        <p:nvSpPr>
          <p:cNvPr id="47" name="右大かっこ 46"/>
          <p:cNvSpPr/>
          <p:nvPr/>
        </p:nvSpPr>
        <p:spPr>
          <a:xfrm>
            <a:off x="7722023" y="3421755"/>
            <a:ext cx="388647" cy="1467553"/>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8" name="直線矢印コネクタ 47"/>
          <p:cNvCxnSpPr/>
          <p:nvPr/>
        </p:nvCxnSpPr>
        <p:spPr>
          <a:xfrm flipH="1" flipV="1">
            <a:off x="8572807" y="2591830"/>
            <a:ext cx="1848" cy="1587262"/>
          </a:xfrm>
          <a:prstGeom prst="straightConnector1">
            <a:avLst/>
          </a:prstGeom>
          <a:ln w="76200">
            <a:solidFill>
              <a:srgbClr val="FF0000"/>
            </a:solidFill>
            <a:prstDash val="solid"/>
            <a:tailEnd type="arrow" w="lg" len="med"/>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47" idx="2"/>
          </p:cNvCxnSpPr>
          <p:nvPr/>
        </p:nvCxnSpPr>
        <p:spPr>
          <a:xfrm flipV="1">
            <a:off x="8110670" y="4146435"/>
            <a:ext cx="483909" cy="90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6159489" y="2850529"/>
            <a:ext cx="1788782" cy="2894825"/>
          </a:xfrm>
          <a:prstGeom prst="rect">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B027102E-CF83-4F74-8A44-6FCF27D2E7B7}"/>
              </a:ext>
            </a:extLst>
          </p:cNvPr>
          <p:cNvSpPr/>
          <p:nvPr/>
        </p:nvSpPr>
        <p:spPr>
          <a:xfrm>
            <a:off x="243376" y="93820"/>
            <a:ext cx="11644262" cy="646331"/>
          </a:xfrm>
          <a:prstGeom prst="rect">
            <a:avLst/>
          </a:prstGeom>
        </p:spPr>
        <p:txBody>
          <a:bodyPr wrap="square">
            <a:spAutoFit/>
          </a:bodyPr>
          <a:lstStyle/>
          <a:p>
            <a:r>
              <a:rPr lang="ja-JP" altLang="en-US" b="1" dirty="0">
                <a:latin typeface="MeiryoUI"/>
              </a:rPr>
              <a:t>戦略の基本方針</a:t>
            </a:r>
            <a:endParaRPr lang="en-US" altLang="ja-JP" b="1" dirty="0">
              <a:latin typeface="MeiryoUI"/>
            </a:endParaRPr>
          </a:p>
          <a:p>
            <a:r>
              <a:rPr lang="en-US" altLang="ja-JP" b="1" dirty="0">
                <a:latin typeface="MeiryoUI"/>
              </a:rPr>
              <a:t>《</a:t>
            </a:r>
            <a:r>
              <a:rPr lang="ja-JP" altLang="en-US" b="1" dirty="0">
                <a:latin typeface="MeiryoUI"/>
              </a:rPr>
              <a:t>基本的な考え⽅：現⾏システムのメリットを維持しつつ、新たなヘルスケアシステムへ</a:t>
            </a:r>
            <a:r>
              <a:rPr lang="en-US" altLang="ja-JP" b="1" dirty="0">
                <a:latin typeface="MeiryoUI"/>
              </a:rPr>
              <a:t>》</a:t>
            </a:r>
            <a:endParaRPr lang="ja-JP" altLang="en-US" b="1" dirty="0"/>
          </a:p>
        </p:txBody>
      </p:sp>
      <p:sp>
        <p:nvSpPr>
          <p:cNvPr id="54" name="正方形/長方形 53"/>
          <p:cNvSpPr/>
          <p:nvPr/>
        </p:nvSpPr>
        <p:spPr>
          <a:xfrm>
            <a:off x="6014180" y="6109845"/>
            <a:ext cx="2033097" cy="63119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kumimoji="1" lang="ja-JP" altLang="en-US" sz="2400" b="1" dirty="0"/>
              <a:t>行政の支援</a:t>
            </a:r>
          </a:p>
        </p:txBody>
      </p:sp>
      <p:sp>
        <p:nvSpPr>
          <p:cNvPr id="55" name="上矢印 54"/>
          <p:cNvSpPr/>
          <p:nvPr/>
        </p:nvSpPr>
        <p:spPr>
          <a:xfrm>
            <a:off x="6681740" y="5745354"/>
            <a:ext cx="744279" cy="364491"/>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964202" y="5114412"/>
            <a:ext cx="1995987" cy="523220"/>
          </a:xfrm>
          <a:prstGeom prst="rect">
            <a:avLst/>
          </a:prstGeom>
          <a:noFill/>
        </p:spPr>
        <p:txBody>
          <a:bodyPr wrap="square" rtlCol="0">
            <a:spAutoFit/>
          </a:bodyPr>
          <a:lstStyle/>
          <a:p>
            <a:r>
              <a:rPr kumimoji="1" lang="ja-JP" altLang="en-US" sz="2800" b="1" dirty="0">
                <a:solidFill>
                  <a:srgbClr val="FF0000"/>
                </a:solidFill>
                <a:latin typeface="+mn-ea"/>
              </a:rPr>
              <a:t>がわかる。</a:t>
            </a:r>
          </a:p>
        </p:txBody>
      </p:sp>
      <p:sp>
        <p:nvSpPr>
          <p:cNvPr id="61" name="テキスト ボックス 60"/>
          <p:cNvSpPr txBox="1"/>
          <p:nvPr/>
        </p:nvSpPr>
        <p:spPr>
          <a:xfrm>
            <a:off x="214424" y="5551392"/>
            <a:ext cx="1339702" cy="369332"/>
          </a:xfrm>
          <a:prstGeom prst="rect">
            <a:avLst/>
          </a:prstGeom>
          <a:noFill/>
        </p:spPr>
        <p:txBody>
          <a:bodyPr wrap="square" rtlCol="0">
            <a:spAutoFit/>
          </a:bodyPr>
          <a:lstStyle/>
          <a:p>
            <a:r>
              <a:rPr kumimoji="1" lang="ja-JP" altLang="en-US" dirty="0"/>
              <a:t>提言では、</a:t>
            </a:r>
          </a:p>
        </p:txBody>
      </p:sp>
      <p:sp>
        <p:nvSpPr>
          <p:cNvPr id="62" name="テキスト ボックス 61"/>
          <p:cNvSpPr txBox="1"/>
          <p:nvPr/>
        </p:nvSpPr>
        <p:spPr>
          <a:xfrm>
            <a:off x="4007783" y="6108818"/>
            <a:ext cx="1635745" cy="646331"/>
          </a:xfrm>
          <a:prstGeom prst="rect">
            <a:avLst/>
          </a:prstGeom>
          <a:noFill/>
          <a:ln>
            <a:noFill/>
          </a:ln>
        </p:spPr>
        <p:txBody>
          <a:bodyPr wrap="square" rtlCol="0">
            <a:spAutoFit/>
          </a:bodyPr>
          <a:lstStyle/>
          <a:p>
            <a:r>
              <a:rPr kumimoji="1" lang="ja-JP" altLang="en-US" b="1" dirty="0"/>
              <a:t>健康行動理論に基づくと</a:t>
            </a:r>
            <a:r>
              <a:rPr kumimoji="1" lang="en-US" altLang="ja-JP" b="1" dirty="0"/>
              <a:t>…</a:t>
            </a:r>
            <a:endParaRPr kumimoji="1" lang="ja-JP" altLang="en-US" b="1" dirty="0"/>
          </a:p>
        </p:txBody>
      </p:sp>
      <p:cxnSp>
        <p:nvCxnSpPr>
          <p:cNvPr id="64" name="直線矢印コネクタ 63"/>
          <p:cNvCxnSpPr>
            <a:stCxn id="62" idx="3"/>
            <a:endCxn id="54" idx="1"/>
          </p:cNvCxnSpPr>
          <p:nvPr/>
        </p:nvCxnSpPr>
        <p:spPr>
          <a:xfrm flipV="1">
            <a:off x="5643528" y="6425444"/>
            <a:ext cx="370652" cy="65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四角形吹き出し 66"/>
          <p:cNvSpPr/>
          <p:nvPr/>
        </p:nvSpPr>
        <p:spPr>
          <a:xfrm>
            <a:off x="364193" y="5883767"/>
            <a:ext cx="3396006" cy="848045"/>
          </a:xfrm>
          <a:prstGeom prst="wedgeRectCallout">
            <a:avLst>
              <a:gd name="adj1" fmla="val 57945"/>
              <a:gd name="adj2" fmla="val 3243"/>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a:t>
            </a:r>
            <a:r>
              <a:rPr lang="en-US" altLang="ja-JP" dirty="0">
                <a:solidFill>
                  <a:schemeClr val="tx1"/>
                </a:solidFill>
              </a:rPr>
              <a:t>…</a:t>
            </a:r>
            <a:r>
              <a:rPr lang="ja-JP" altLang="en-US" dirty="0">
                <a:solidFill>
                  <a:schemeClr val="tx1"/>
                </a:solidFill>
              </a:rPr>
              <a:t>そのため行政は</a:t>
            </a:r>
            <a:r>
              <a:rPr lang="ja-JP" altLang="en-US" b="1" dirty="0">
                <a:solidFill>
                  <a:schemeClr val="tx1"/>
                </a:solidFill>
              </a:rPr>
              <a:t>啓発</a:t>
            </a:r>
            <a:r>
              <a:rPr lang="ja-JP" altLang="en-US" dirty="0">
                <a:solidFill>
                  <a:schemeClr val="tx1"/>
                </a:solidFill>
              </a:rPr>
              <a:t>の中心的な役割を担い民間と協力して重要性を</a:t>
            </a:r>
            <a:r>
              <a:rPr lang="ja-JP" altLang="en-US" b="1" dirty="0">
                <a:solidFill>
                  <a:schemeClr val="tx1"/>
                </a:solidFill>
              </a:rPr>
              <a:t>伝える</a:t>
            </a:r>
            <a:r>
              <a:rPr lang="ja-JP" altLang="en-US" dirty="0">
                <a:solidFill>
                  <a:schemeClr val="tx1"/>
                </a:solidFill>
              </a:rPr>
              <a:t>。」</a:t>
            </a:r>
          </a:p>
        </p:txBody>
      </p:sp>
      <p:sp>
        <p:nvSpPr>
          <p:cNvPr id="69" name="四角形吹き出し 68"/>
          <p:cNvSpPr/>
          <p:nvPr/>
        </p:nvSpPr>
        <p:spPr>
          <a:xfrm>
            <a:off x="8227224" y="4696043"/>
            <a:ext cx="3861996" cy="2024590"/>
          </a:xfrm>
          <a:prstGeom prst="wedgeRectCallout">
            <a:avLst>
              <a:gd name="adj1" fmla="val -54737"/>
              <a:gd name="adj2" fmla="val 32025"/>
            </a:avLst>
          </a:prstGeom>
          <a:ln/>
        </p:spPr>
        <p:style>
          <a:lnRef idx="0">
            <a:schemeClr val="dk1"/>
          </a:lnRef>
          <a:fillRef idx="3">
            <a:schemeClr val="dk1"/>
          </a:fillRef>
          <a:effectRef idx="3">
            <a:schemeClr val="dk1"/>
          </a:effectRef>
          <a:fontRef idx="minor">
            <a:schemeClr val="lt1"/>
          </a:fontRef>
        </p:style>
        <p:txBody>
          <a:bodyPr rtlCol="0" anchor="ctr"/>
          <a:lstStyle/>
          <a:p>
            <a:r>
              <a:rPr kumimoji="1" lang="ja-JP" altLang="en-US" dirty="0">
                <a:solidFill>
                  <a:schemeClr val="bg1"/>
                </a:solidFill>
              </a:rPr>
              <a:t>・「自分が見えるデータ」の提供</a:t>
            </a:r>
            <a:endParaRPr kumimoji="1" lang="en-US" altLang="ja-JP" dirty="0">
              <a:solidFill>
                <a:schemeClr val="bg1"/>
              </a:solidFill>
            </a:endParaRPr>
          </a:p>
          <a:p>
            <a:r>
              <a:rPr lang="ja-JP" altLang="en-US" dirty="0">
                <a:solidFill>
                  <a:schemeClr val="bg1"/>
                </a:solidFill>
              </a:rPr>
              <a:t>・「変化」や「違い」が判るデータ</a:t>
            </a:r>
            <a:endParaRPr kumimoji="1" lang="en-US" altLang="ja-JP" dirty="0">
              <a:solidFill>
                <a:schemeClr val="bg1"/>
              </a:solidFill>
            </a:endParaRPr>
          </a:p>
          <a:p>
            <a:r>
              <a:rPr lang="ja-JP" altLang="en-US" dirty="0">
                <a:solidFill>
                  <a:schemeClr val="bg1"/>
                </a:solidFill>
              </a:rPr>
              <a:t>・効果的なデータ提供タイミング</a:t>
            </a:r>
            <a:endParaRPr kumimoji="1" lang="en-US" altLang="ja-JP" dirty="0">
              <a:solidFill>
                <a:schemeClr val="bg1"/>
              </a:solidFill>
            </a:endParaRPr>
          </a:p>
          <a:p>
            <a:r>
              <a:rPr lang="ja-JP" altLang="en-US" dirty="0">
                <a:solidFill>
                  <a:schemeClr val="bg1"/>
                </a:solidFill>
              </a:rPr>
              <a:t>・「行動したくなる解釈」を提供</a:t>
            </a:r>
            <a:endParaRPr lang="en-US" altLang="ja-JP" dirty="0">
              <a:solidFill>
                <a:schemeClr val="bg1"/>
              </a:solidFill>
            </a:endParaRPr>
          </a:p>
          <a:p>
            <a:r>
              <a:rPr lang="ja-JP" altLang="en-US" dirty="0">
                <a:solidFill>
                  <a:schemeClr val="bg1"/>
                </a:solidFill>
              </a:rPr>
              <a:t>　　できる保健指導</a:t>
            </a:r>
            <a:endParaRPr lang="en-US" altLang="ja-JP" dirty="0">
              <a:solidFill>
                <a:schemeClr val="bg1"/>
              </a:solidFill>
            </a:endParaRPr>
          </a:p>
          <a:p>
            <a:r>
              <a:rPr kumimoji="1" lang="ja-JP" altLang="en-US" dirty="0">
                <a:solidFill>
                  <a:schemeClr val="bg1"/>
                </a:solidFill>
              </a:rPr>
              <a:t>・行動化を継続するための</a:t>
            </a:r>
            <a:r>
              <a:rPr lang="ja-JP" altLang="en-US" dirty="0">
                <a:solidFill>
                  <a:schemeClr val="bg1"/>
                </a:solidFill>
              </a:rPr>
              <a:t>まちの</a:t>
            </a:r>
            <a:endParaRPr lang="en-US" altLang="ja-JP" dirty="0">
              <a:solidFill>
                <a:schemeClr val="bg1"/>
              </a:solidFill>
            </a:endParaRPr>
          </a:p>
          <a:p>
            <a:r>
              <a:rPr kumimoji="1" lang="ja-JP" altLang="en-US" dirty="0">
                <a:solidFill>
                  <a:schemeClr val="bg1"/>
                </a:solidFill>
              </a:rPr>
              <a:t>　健康環境</a:t>
            </a:r>
          </a:p>
        </p:txBody>
      </p:sp>
      <p:sp>
        <p:nvSpPr>
          <p:cNvPr id="2" name="正方形/長方形 1">
            <a:extLst>
              <a:ext uri="{FF2B5EF4-FFF2-40B4-BE49-F238E27FC236}">
                <a16:creationId xmlns:a16="http://schemas.microsoft.com/office/drawing/2014/main" id="{A443C79F-F8BF-47D6-8212-9E356DC7B098}"/>
              </a:ext>
            </a:extLst>
          </p:cNvPr>
          <p:cNvSpPr/>
          <p:nvPr/>
        </p:nvSpPr>
        <p:spPr>
          <a:xfrm>
            <a:off x="7581113" y="1205450"/>
            <a:ext cx="4859022" cy="400110"/>
          </a:xfrm>
          <a:prstGeom prst="rect">
            <a:avLst/>
          </a:prstGeom>
        </p:spPr>
        <p:txBody>
          <a:bodyPr wrap="none">
            <a:spAutoFit/>
          </a:bodyPr>
          <a:lstStyle/>
          <a:p>
            <a:r>
              <a:rPr lang="ja-JP" altLang="en-US" sz="2000" b="1" dirty="0">
                <a:solidFill>
                  <a:srgbClr val="000000"/>
                </a:solidFill>
                <a:latin typeface="MeiryoUI"/>
              </a:rPr>
              <a:t>● 「変⾰によるメリットを実証する。」</a:t>
            </a:r>
            <a:endParaRPr lang="ja-JP" altLang="en-US" sz="2000" b="1" dirty="0"/>
          </a:p>
        </p:txBody>
      </p:sp>
      <p:sp>
        <p:nvSpPr>
          <p:cNvPr id="5" name="スライド番号プレースホルダー 4"/>
          <p:cNvSpPr>
            <a:spLocks noGrp="1"/>
          </p:cNvSpPr>
          <p:nvPr>
            <p:ph type="sldNum" sz="quarter" idx="12"/>
          </p:nvPr>
        </p:nvSpPr>
        <p:spPr/>
        <p:txBody>
          <a:bodyPr/>
          <a:lstStyle/>
          <a:p>
            <a:fld id="{9096A1AF-E1AC-4472-9CC3-5D0F3A6CA33B}" type="slidenum">
              <a:rPr kumimoji="1" lang="ja-JP" altLang="en-US" smtClean="0"/>
              <a:t>6</a:t>
            </a:fld>
            <a:endParaRPr kumimoji="1" lang="ja-JP" altLang="en-US"/>
          </a:p>
        </p:txBody>
      </p:sp>
    </p:spTree>
    <p:extLst>
      <p:ext uri="{BB962C8B-B14F-4D97-AF65-F5344CB8AC3E}">
        <p14:creationId xmlns:p14="http://schemas.microsoft.com/office/powerpoint/2010/main" val="352322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287DEB3-66FC-418F-9763-1DC870501A8B}"/>
              </a:ext>
            </a:extLst>
          </p:cNvPr>
          <p:cNvSpPr/>
          <p:nvPr/>
        </p:nvSpPr>
        <p:spPr>
          <a:xfrm>
            <a:off x="445293" y="873552"/>
            <a:ext cx="11301414" cy="461665"/>
          </a:xfrm>
          <a:prstGeom prst="rect">
            <a:avLst/>
          </a:prstGeom>
          <a:ln>
            <a:solidFill>
              <a:schemeClr val="tx1"/>
            </a:solidFill>
          </a:ln>
        </p:spPr>
        <p:txBody>
          <a:bodyPr wrap="square">
            <a:spAutoFit/>
          </a:bodyPr>
          <a:lstStyle/>
          <a:p>
            <a:r>
              <a:rPr lang="ja-JP" altLang="en-US" sz="2400" b="1" dirty="0">
                <a:solidFill>
                  <a:srgbClr val="000000"/>
                </a:solidFill>
                <a:latin typeface="MeiryoUI"/>
              </a:rPr>
              <a:t>● 府⺠⾃⾝が、健康維持と予防、疾病管理の重要性に気づき、⾏動を変⾰する。</a:t>
            </a:r>
            <a:endParaRPr lang="ja-JP" altLang="en-US" sz="2400" b="1" dirty="0"/>
          </a:p>
        </p:txBody>
      </p:sp>
      <p:grpSp>
        <p:nvGrpSpPr>
          <p:cNvPr id="12" name="グループ化 11">
            <a:extLst>
              <a:ext uri="{FF2B5EF4-FFF2-40B4-BE49-F238E27FC236}">
                <a16:creationId xmlns:a16="http://schemas.microsoft.com/office/drawing/2014/main" id="{261CE88C-D6B9-4682-99A8-25743A48F94A}"/>
              </a:ext>
            </a:extLst>
          </p:cNvPr>
          <p:cNvGrpSpPr/>
          <p:nvPr/>
        </p:nvGrpSpPr>
        <p:grpSpPr>
          <a:xfrm>
            <a:off x="677642" y="2081635"/>
            <a:ext cx="10629900" cy="4157799"/>
            <a:chOff x="854414" y="1871676"/>
            <a:chExt cx="10629900" cy="4250831"/>
          </a:xfrm>
        </p:grpSpPr>
        <p:grpSp>
          <p:nvGrpSpPr>
            <p:cNvPr id="9" name="グループ化 8">
              <a:extLst>
                <a:ext uri="{FF2B5EF4-FFF2-40B4-BE49-F238E27FC236}">
                  <a16:creationId xmlns:a16="http://schemas.microsoft.com/office/drawing/2014/main" id="{B6F7D098-8F4A-4C88-8036-95E1D44D15DE}"/>
                </a:ext>
              </a:extLst>
            </p:cNvPr>
            <p:cNvGrpSpPr/>
            <p:nvPr/>
          </p:nvGrpSpPr>
          <p:grpSpPr>
            <a:xfrm>
              <a:off x="1626976" y="2055811"/>
              <a:ext cx="9000088" cy="3975102"/>
              <a:chOff x="1569826" y="1797110"/>
              <a:chExt cx="9000088" cy="3975102"/>
            </a:xfrm>
          </p:grpSpPr>
          <p:sp>
            <p:nvSpPr>
              <p:cNvPr id="2" name="Text Box 4">
                <a:extLst>
                  <a:ext uri="{FF2B5EF4-FFF2-40B4-BE49-F238E27FC236}">
                    <a16:creationId xmlns:a16="http://schemas.microsoft.com/office/drawing/2014/main" id="{C23C0E49-10D0-40B6-AAA7-0CEE7DEE3F28}"/>
                  </a:ext>
                </a:extLst>
              </p:cNvPr>
              <p:cNvSpPr txBox="1">
                <a:spLocks noChangeArrowheads="1"/>
              </p:cNvSpPr>
              <p:nvPr/>
            </p:nvSpPr>
            <p:spPr bwMode="auto">
              <a:xfrm>
                <a:off x="1569826" y="1856028"/>
                <a:ext cx="1562470" cy="38163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不健康な</a:t>
                </a:r>
                <a:endPar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生活習慣</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・食べすぎ</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・運動不足</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・飲酒</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・喫煙</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3" name="Text Box 5">
                <a:extLst>
                  <a:ext uri="{FF2B5EF4-FFF2-40B4-BE49-F238E27FC236}">
                    <a16:creationId xmlns:a16="http://schemas.microsoft.com/office/drawing/2014/main" id="{B8D312C4-E93C-47EF-B9B1-54C1B5B5F4FF}"/>
                  </a:ext>
                </a:extLst>
              </p:cNvPr>
              <p:cNvSpPr txBox="1">
                <a:spLocks noChangeArrowheads="1"/>
              </p:cNvSpPr>
              <p:nvPr/>
            </p:nvSpPr>
            <p:spPr bwMode="auto">
              <a:xfrm>
                <a:off x="3263549" y="1876486"/>
                <a:ext cx="1486583" cy="38163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予備群</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・高血糖</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・高血圧</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LDL</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コレステロール</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・高中性脂肪、低</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HDL</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コレステロール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4" name="Text Box 6">
                <a:extLst>
                  <a:ext uri="{FF2B5EF4-FFF2-40B4-BE49-F238E27FC236}">
                    <a16:creationId xmlns:a16="http://schemas.microsoft.com/office/drawing/2014/main" id="{332F2FA4-FFF7-4469-A0F2-766D4B7AFAFA}"/>
                  </a:ext>
                </a:extLst>
              </p:cNvPr>
              <p:cNvSpPr txBox="1">
                <a:spLocks noChangeArrowheads="1"/>
              </p:cNvSpPr>
              <p:nvPr/>
            </p:nvSpPr>
            <p:spPr bwMode="auto">
              <a:xfrm>
                <a:off x="4912009" y="1854260"/>
                <a:ext cx="1469796" cy="3852864"/>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生活習慣病</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・糖尿病</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・高血圧症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・脂質異常症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5" name="Text Box 7">
                <a:extLst>
                  <a:ext uri="{FF2B5EF4-FFF2-40B4-BE49-F238E27FC236}">
                    <a16:creationId xmlns:a16="http://schemas.microsoft.com/office/drawing/2014/main" id="{23171595-B312-436E-890F-4CF249509B5A}"/>
                  </a:ext>
                </a:extLst>
              </p:cNvPr>
              <p:cNvSpPr txBox="1">
                <a:spLocks noChangeArrowheads="1"/>
              </p:cNvSpPr>
              <p:nvPr/>
            </p:nvSpPr>
            <p:spPr bwMode="auto">
              <a:xfrm>
                <a:off x="6595654" y="1797110"/>
                <a:ext cx="1731304" cy="3960813"/>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重症化・</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合併症</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・心筋梗塞・狭心症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・脳卒中</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（脳出血・脳梗塞）</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・糖尿病の合併症</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（網膜症、腎臓機能低下（人工透析等）</a:t>
                </a: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など</a:t>
                </a:r>
              </a:p>
            </p:txBody>
          </p:sp>
          <p:sp>
            <p:nvSpPr>
              <p:cNvPr id="6" name="Text Box 8">
                <a:extLst>
                  <a:ext uri="{FF2B5EF4-FFF2-40B4-BE49-F238E27FC236}">
                    <a16:creationId xmlns:a16="http://schemas.microsoft.com/office/drawing/2014/main" id="{89BA8A77-15B6-4399-9DC3-65E212BA2A5F}"/>
                  </a:ext>
                </a:extLst>
              </p:cNvPr>
              <p:cNvSpPr txBox="1">
                <a:spLocks noChangeArrowheads="1"/>
              </p:cNvSpPr>
              <p:nvPr/>
            </p:nvSpPr>
            <p:spPr bwMode="auto">
              <a:xfrm>
                <a:off x="8556466" y="1797110"/>
                <a:ext cx="2013448" cy="3975102"/>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生活機能の低下・</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要介護状態</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半身麻痺、下肢切断、人工透析など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・日常生活における　支障</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・認知症</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など</a:t>
                </a:r>
              </a:p>
            </p:txBody>
          </p:sp>
          <p:sp>
            <p:nvSpPr>
              <p:cNvPr id="7" name="AutoShape 24">
                <a:extLst>
                  <a:ext uri="{FF2B5EF4-FFF2-40B4-BE49-F238E27FC236}">
                    <a16:creationId xmlns:a16="http://schemas.microsoft.com/office/drawing/2014/main" id="{CEF543A0-21C6-4111-B279-0AC6CA8F8269}"/>
                  </a:ext>
                </a:extLst>
              </p:cNvPr>
              <p:cNvSpPr>
                <a:spLocks noChangeArrowheads="1"/>
              </p:cNvSpPr>
              <p:nvPr/>
            </p:nvSpPr>
            <p:spPr bwMode="auto">
              <a:xfrm>
                <a:off x="1654515" y="2306187"/>
                <a:ext cx="8915399" cy="793399"/>
              </a:xfrm>
              <a:prstGeom prst="rightArrow">
                <a:avLst>
                  <a:gd name="adj1" fmla="val 42657"/>
                  <a:gd name="adj2" fmla="val 63388"/>
                </a:avLst>
              </a:prstGeom>
              <a:solidFill>
                <a:srgbClr val="0000FF"/>
              </a:solidFill>
              <a:ln w="9525">
                <a:solidFill>
                  <a:schemeClr val="tx1"/>
                </a:solidFill>
                <a:miter lim="800000"/>
                <a:headEnd/>
                <a:tailEnd/>
              </a:ln>
              <a:effec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生活習慣病の重症化</a:t>
                </a:r>
              </a:p>
            </p:txBody>
          </p:sp>
        </p:grpSp>
        <p:sp>
          <p:nvSpPr>
            <p:cNvPr id="10" name="正方形/長方形 9">
              <a:extLst>
                <a:ext uri="{FF2B5EF4-FFF2-40B4-BE49-F238E27FC236}">
                  <a16:creationId xmlns:a16="http://schemas.microsoft.com/office/drawing/2014/main" id="{CA4A3657-6F97-411F-BFD6-159D1A69F01A}"/>
                </a:ext>
              </a:extLst>
            </p:cNvPr>
            <p:cNvSpPr/>
            <p:nvPr/>
          </p:nvSpPr>
          <p:spPr>
            <a:xfrm>
              <a:off x="854414" y="1871676"/>
              <a:ext cx="10629900" cy="425083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grpSp>
      <p:sp>
        <p:nvSpPr>
          <p:cNvPr id="11" name="正方形/長方形 10">
            <a:extLst>
              <a:ext uri="{FF2B5EF4-FFF2-40B4-BE49-F238E27FC236}">
                <a16:creationId xmlns:a16="http://schemas.microsoft.com/office/drawing/2014/main" id="{B027102E-CF83-4F74-8A44-6FCF27D2E7B7}"/>
              </a:ext>
            </a:extLst>
          </p:cNvPr>
          <p:cNvSpPr/>
          <p:nvPr/>
        </p:nvSpPr>
        <p:spPr>
          <a:xfrm>
            <a:off x="273869" y="154078"/>
            <a:ext cx="11644262" cy="646331"/>
          </a:xfrm>
          <a:prstGeom prst="rect">
            <a:avLst/>
          </a:prstGeom>
        </p:spPr>
        <p:txBody>
          <a:bodyPr wrap="square">
            <a:spAutoFit/>
          </a:bodyPr>
          <a:lstStyle/>
          <a:p>
            <a:r>
              <a:rPr lang="ja-JP" altLang="en-US" b="1" dirty="0">
                <a:latin typeface="MeiryoUI"/>
              </a:rPr>
              <a:t>戦略の基本方針</a:t>
            </a:r>
            <a:endParaRPr lang="en-US" altLang="ja-JP" b="1" dirty="0">
              <a:latin typeface="MeiryoUI"/>
            </a:endParaRPr>
          </a:p>
          <a:p>
            <a:r>
              <a:rPr lang="en-US" altLang="ja-JP" b="1" dirty="0">
                <a:latin typeface="MeiryoUI"/>
              </a:rPr>
              <a:t>《</a:t>
            </a:r>
            <a:r>
              <a:rPr lang="ja-JP" altLang="en-US" b="1" dirty="0">
                <a:latin typeface="MeiryoUI"/>
              </a:rPr>
              <a:t>基本的な考え⽅：現⾏システムのメリットを維持しつつ、新たなヘルスケアシステムへ</a:t>
            </a:r>
            <a:r>
              <a:rPr lang="en-US" altLang="ja-JP" b="1" dirty="0">
                <a:latin typeface="MeiryoUI"/>
              </a:rPr>
              <a:t>》</a:t>
            </a:r>
            <a:endParaRPr lang="ja-JP" altLang="en-US" b="1" dirty="0"/>
          </a:p>
        </p:txBody>
      </p:sp>
      <p:sp>
        <p:nvSpPr>
          <p:cNvPr id="13" name="矢印: 下 12">
            <a:extLst>
              <a:ext uri="{FF2B5EF4-FFF2-40B4-BE49-F238E27FC236}">
                <a16:creationId xmlns:a16="http://schemas.microsoft.com/office/drawing/2014/main" id="{CE1BADED-8AE3-4DF9-9A9C-4E5AC05A99BA}"/>
              </a:ext>
            </a:extLst>
          </p:cNvPr>
          <p:cNvSpPr/>
          <p:nvPr/>
        </p:nvSpPr>
        <p:spPr>
          <a:xfrm>
            <a:off x="849974" y="1408360"/>
            <a:ext cx="1182529" cy="67327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C0B9D0A-7AD1-40E8-AA4C-F56398571D39}"/>
              </a:ext>
            </a:extLst>
          </p:cNvPr>
          <p:cNvSpPr txBox="1"/>
          <p:nvPr/>
        </p:nvSpPr>
        <p:spPr>
          <a:xfrm>
            <a:off x="1861079" y="1391055"/>
            <a:ext cx="9885628" cy="707886"/>
          </a:xfrm>
          <a:prstGeom prst="rect">
            <a:avLst/>
          </a:prstGeom>
          <a:noFill/>
        </p:spPr>
        <p:txBody>
          <a:bodyPr wrap="square" rtlCol="0">
            <a:spAutoFit/>
          </a:bodyPr>
          <a:lstStyle/>
          <a:p>
            <a:r>
              <a:rPr lang="ja-JP" altLang="en-US" sz="2000" b="1" dirty="0">
                <a:solidFill>
                  <a:srgbClr val="0000FF"/>
                </a:solidFill>
              </a:rPr>
              <a:t>「病気の有無」でなく</a:t>
            </a:r>
            <a:r>
              <a:rPr kumimoji="1" lang="ja-JP" altLang="en-US" sz="2000" b="1" dirty="0">
                <a:solidFill>
                  <a:srgbClr val="0000FF"/>
                </a:solidFill>
              </a:rPr>
              <a:t>「自分は今どの段階か」「これから何が起こるか」</a:t>
            </a:r>
            <a:endParaRPr kumimoji="1" lang="en-US" altLang="ja-JP" sz="2000" b="1" dirty="0">
              <a:solidFill>
                <a:srgbClr val="0000FF"/>
              </a:solidFill>
            </a:endParaRPr>
          </a:p>
          <a:p>
            <a:r>
              <a:rPr lang="ja-JP" altLang="en-US" sz="2000" b="1" dirty="0">
                <a:solidFill>
                  <a:srgbClr val="0000FF"/>
                </a:solidFill>
              </a:rPr>
              <a:t>　</a:t>
            </a:r>
            <a:r>
              <a:rPr kumimoji="1" lang="ja-JP" altLang="en-US" sz="2000" b="1" dirty="0">
                <a:solidFill>
                  <a:srgbClr val="0000FF"/>
                </a:solidFill>
              </a:rPr>
              <a:t>がわかるための</a:t>
            </a:r>
            <a:r>
              <a:rPr lang="ja-JP" altLang="en-US" sz="2000" b="1" dirty="0">
                <a:solidFill>
                  <a:srgbClr val="FF0000"/>
                </a:solidFill>
              </a:rPr>
              <a:t>「自分の見える</a:t>
            </a:r>
            <a:r>
              <a:rPr kumimoji="1" lang="ja-JP" altLang="en-US" sz="2000" b="1" dirty="0">
                <a:solidFill>
                  <a:srgbClr val="FF0000"/>
                </a:solidFill>
              </a:rPr>
              <a:t>化」（データと解釈；保健指導）</a:t>
            </a:r>
            <a:r>
              <a:rPr kumimoji="1" lang="ja-JP" altLang="en-US" sz="2000" b="1" dirty="0">
                <a:solidFill>
                  <a:srgbClr val="0000FF"/>
                </a:solidFill>
              </a:rPr>
              <a:t>が行動を変革</a:t>
            </a:r>
            <a:endParaRPr kumimoji="1" lang="ja-JP" altLang="en-US" sz="2000" dirty="0">
              <a:solidFill>
                <a:srgbClr val="0000FF"/>
              </a:solidFill>
            </a:endParaRPr>
          </a:p>
        </p:txBody>
      </p:sp>
      <p:sp>
        <p:nvSpPr>
          <p:cNvPr id="15" name="テキスト ボックス 14">
            <a:extLst>
              <a:ext uri="{FF2B5EF4-FFF2-40B4-BE49-F238E27FC236}">
                <a16:creationId xmlns:a16="http://schemas.microsoft.com/office/drawing/2014/main" id="{A5F34E02-C5F1-45FE-9117-FB958B453087}"/>
              </a:ext>
            </a:extLst>
          </p:cNvPr>
          <p:cNvSpPr txBox="1"/>
          <p:nvPr/>
        </p:nvSpPr>
        <p:spPr>
          <a:xfrm>
            <a:off x="330857" y="6367089"/>
            <a:ext cx="11780461" cy="369332"/>
          </a:xfrm>
          <a:prstGeom prst="rect">
            <a:avLst/>
          </a:prstGeom>
          <a:noFill/>
        </p:spPr>
        <p:txBody>
          <a:bodyPr wrap="square" rtlCol="0">
            <a:spAutoFit/>
          </a:bodyPr>
          <a:lstStyle/>
          <a:p>
            <a:r>
              <a:rPr lang="ja-JP" altLang="en-US" b="1" dirty="0"/>
              <a:t>〇がん対策は今のところ「早期発見（みつける）→治療（かかる）」の戦略しかない（生活習慣病と別戦略）</a:t>
            </a:r>
            <a:endParaRPr kumimoji="1" lang="ja-JP" altLang="en-US" dirty="0"/>
          </a:p>
        </p:txBody>
      </p:sp>
      <p:sp>
        <p:nvSpPr>
          <p:cNvPr id="16" name="スライド番号プレースホルダー 15"/>
          <p:cNvSpPr>
            <a:spLocks noGrp="1"/>
          </p:cNvSpPr>
          <p:nvPr>
            <p:ph type="sldNum" sz="quarter" idx="12"/>
          </p:nvPr>
        </p:nvSpPr>
        <p:spPr/>
        <p:txBody>
          <a:bodyPr/>
          <a:lstStyle/>
          <a:p>
            <a:fld id="{9096A1AF-E1AC-4472-9CC3-5D0F3A6CA33B}" type="slidenum">
              <a:rPr kumimoji="1" lang="ja-JP" altLang="en-US" smtClean="0"/>
              <a:t>7</a:t>
            </a:fld>
            <a:endParaRPr kumimoji="1" lang="ja-JP" altLang="en-US"/>
          </a:p>
        </p:txBody>
      </p:sp>
    </p:spTree>
    <p:extLst>
      <p:ext uri="{BB962C8B-B14F-4D97-AF65-F5344CB8AC3E}">
        <p14:creationId xmlns:p14="http://schemas.microsoft.com/office/powerpoint/2010/main" val="320892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7712" y="5666864"/>
            <a:ext cx="9041219" cy="646331"/>
          </a:xfrm>
          <a:prstGeom prst="rect">
            <a:avLst/>
          </a:prstGeom>
        </p:spPr>
        <p:txBody>
          <a:bodyPr wrap="square">
            <a:spAutoFit/>
          </a:bodyPr>
          <a:lstStyle/>
          <a:p>
            <a:r>
              <a:rPr lang="ja-JP" altLang="en-US" sz="3600" b="1" dirty="0"/>
              <a:t>●行動化を継続するためのまちの健康環境</a:t>
            </a:r>
          </a:p>
        </p:txBody>
      </p:sp>
      <p:sp>
        <p:nvSpPr>
          <p:cNvPr id="3" name="正方形/長方形 2"/>
          <p:cNvSpPr/>
          <p:nvPr/>
        </p:nvSpPr>
        <p:spPr>
          <a:xfrm>
            <a:off x="297712" y="2072161"/>
            <a:ext cx="7109639" cy="646331"/>
          </a:xfrm>
          <a:prstGeom prst="rect">
            <a:avLst/>
          </a:prstGeom>
          <a:ln>
            <a:noFill/>
          </a:ln>
        </p:spPr>
        <p:txBody>
          <a:bodyPr wrap="none">
            <a:spAutoFit/>
          </a:bodyPr>
          <a:lstStyle/>
          <a:p>
            <a:r>
              <a:rPr lang="ja-JP" altLang="en-US" sz="3600" b="1" dirty="0"/>
              <a:t>●「自分が見えるデータ」の提供</a:t>
            </a:r>
            <a:endParaRPr lang="en-US" altLang="ja-JP" sz="3600" b="1" dirty="0"/>
          </a:p>
        </p:txBody>
      </p:sp>
      <p:sp>
        <p:nvSpPr>
          <p:cNvPr id="4" name="正方形/長方形 3"/>
          <p:cNvSpPr/>
          <p:nvPr/>
        </p:nvSpPr>
        <p:spPr>
          <a:xfrm>
            <a:off x="871453" y="3797414"/>
            <a:ext cx="11166053" cy="646331"/>
          </a:xfrm>
          <a:prstGeom prst="rect">
            <a:avLst/>
          </a:prstGeom>
        </p:spPr>
        <p:txBody>
          <a:bodyPr wrap="square">
            <a:spAutoFit/>
          </a:bodyPr>
          <a:lstStyle/>
          <a:p>
            <a:r>
              <a:rPr lang="en-US" altLang="ja-JP" sz="3600" b="1" dirty="0"/>
              <a:t>‐</a:t>
            </a:r>
            <a:r>
              <a:rPr lang="ja-JP" altLang="en-US" sz="3600" b="1" dirty="0"/>
              <a:t>効果的なデータ提供タイミング</a:t>
            </a:r>
            <a:endParaRPr lang="en-US" altLang="ja-JP" sz="3600" b="1" dirty="0"/>
          </a:p>
        </p:txBody>
      </p:sp>
      <p:sp>
        <p:nvSpPr>
          <p:cNvPr id="5" name="正方形/長方形 4"/>
          <p:cNvSpPr/>
          <p:nvPr/>
        </p:nvSpPr>
        <p:spPr>
          <a:xfrm>
            <a:off x="299037" y="4732139"/>
            <a:ext cx="10745481" cy="646331"/>
          </a:xfrm>
          <a:prstGeom prst="rect">
            <a:avLst/>
          </a:prstGeom>
        </p:spPr>
        <p:txBody>
          <a:bodyPr wrap="square">
            <a:spAutoFit/>
          </a:bodyPr>
          <a:lstStyle/>
          <a:p>
            <a:r>
              <a:rPr lang="ja-JP" altLang="en-US" sz="3600" b="1" dirty="0"/>
              <a:t>●「行動したくなる解釈」を提供できる保健指導</a:t>
            </a:r>
            <a:endParaRPr lang="en-US" altLang="ja-JP" sz="3600" b="1" dirty="0"/>
          </a:p>
        </p:txBody>
      </p:sp>
      <p:sp>
        <p:nvSpPr>
          <p:cNvPr id="6" name="テキスト ボックス 5"/>
          <p:cNvSpPr txBox="1"/>
          <p:nvPr/>
        </p:nvSpPr>
        <p:spPr>
          <a:xfrm>
            <a:off x="297712" y="297712"/>
            <a:ext cx="11621386" cy="138499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kumimoji="1" lang="ja-JP" altLang="en-US" sz="4000" b="1" dirty="0">
                <a:solidFill>
                  <a:schemeClr val="bg1"/>
                </a:solidFill>
              </a:rPr>
              <a:t>府民が行動を変革できるようにするため必要な</a:t>
            </a:r>
            <a:endParaRPr kumimoji="1" lang="en-US" altLang="ja-JP" sz="4000" b="1" dirty="0">
              <a:solidFill>
                <a:schemeClr val="bg1"/>
              </a:solidFill>
            </a:endParaRPr>
          </a:p>
          <a:p>
            <a:pPr algn="ctr"/>
            <a:r>
              <a:rPr kumimoji="1" lang="ja-JP" altLang="en-US" sz="4400" b="1" dirty="0">
                <a:solidFill>
                  <a:schemeClr val="bg1"/>
                </a:solidFill>
              </a:rPr>
              <a:t>行政の支援</a:t>
            </a:r>
          </a:p>
        </p:txBody>
      </p:sp>
      <p:sp>
        <p:nvSpPr>
          <p:cNvPr id="7" name="正方形/長方形 6"/>
          <p:cNvSpPr/>
          <p:nvPr/>
        </p:nvSpPr>
        <p:spPr>
          <a:xfrm>
            <a:off x="871453" y="2905826"/>
            <a:ext cx="9417963" cy="646331"/>
          </a:xfrm>
          <a:prstGeom prst="rect">
            <a:avLst/>
          </a:prstGeom>
        </p:spPr>
        <p:txBody>
          <a:bodyPr wrap="none">
            <a:spAutoFit/>
          </a:bodyPr>
          <a:lstStyle/>
          <a:p>
            <a:r>
              <a:rPr lang="en-US" altLang="ja-JP" sz="3600" b="1" dirty="0"/>
              <a:t>‐</a:t>
            </a:r>
            <a:r>
              <a:rPr lang="ja-JP" altLang="en-US" sz="3600" b="1" dirty="0"/>
              <a:t>自分の「変化」や他との「違い」が分かる</a:t>
            </a:r>
            <a:endParaRPr lang="en-US" altLang="ja-JP" sz="3600" b="1" dirty="0"/>
          </a:p>
        </p:txBody>
      </p:sp>
      <p:sp>
        <p:nvSpPr>
          <p:cNvPr id="8" name="スライド番号プレースホルダー 7"/>
          <p:cNvSpPr>
            <a:spLocks noGrp="1"/>
          </p:cNvSpPr>
          <p:nvPr>
            <p:ph type="sldNum" sz="quarter" idx="12"/>
          </p:nvPr>
        </p:nvSpPr>
        <p:spPr/>
        <p:txBody>
          <a:bodyPr/>
          <a:lstStyle/>
          <a:p>
            <a:fld id="{9096A1AF-E1AC-4472-9CC3-5D0F3A6CA33B}" type="slidenum">
              <a:rPr kumimoji="1" lang="ja-JP" altLang="en-US" smtClean="0"/>
              <a:t>8</a:t>
            </a:fld>
            <a:endParaRPr kumimoji="1" lang="ja-JP" altLang="en-US"/>
          </a:p>
        </p:txBody>
      </p:sp>
    </p:spTree>
    <p:extLst>
      <p:ext uri="{BB962C8B-B14F-4D97-AF65-F5344CB8AC3E}">
        <p14:creationId xmlns:p14="http://schemas.microsoft.com/office/powerpoint/2010/main" val="65662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3284" y="296524"/>
            <a:ext cx="7109639" cy="646331"/>
          </a:xfrm>
          <a:prstGeom prst="rect">
            <a:avLst/>
          </a:prstGeom>
        </p:spPr>
        <p:txBody>
          <a:bodyPr wrap="none">
            <a:spAutoFit/>
          </a:bodyPr>
          <a:lstStyle/>
          <a:p>
            <a:r>
              <a:rPr lang="ja-JP" altLang="en-US" sz="3600" b="1" dirty="0"/>
              <a:t>●「自分が見えるデータ」の提供</a:t>
            </a:r>
            <a:endParaRPr lang="en-US" altLang="ja-JP" sz="3600" b="1" dirty="0"/>
          </a:p>
        </p:txBody>
      </p:sp>
      <p:sp>
        <p:nvSpPr>
          <p:cNvPr id="5" name="テキスト ボックス 4">
            <a:extLst>
              <a:ext uri="{FF2B5EF4-FFF2-40B4-BE49-F238E27FC236}">
                <a16:creationId xmlns:a16="http://schemas.microsoft.com/office/drawing/2014/main" id="{EADFF32D-2EDF-4DDD-AF83-6E0D2384467F}"/>
              </a:ext>
            </a:extLst>
          </p:cNvPr>
          <p:cNvSpPr txBox="1"/>
          <p:nvPr/>
        </p:nvSpPr>
        <p:spPr>
          <a:xfrm>
            <a:off x="707390" y="999097"/>
            <a:ext cx="10408023" cy="523220"/>
          </a:xfrm>
          <a:prstGeom prst="rect">
            <a:avLst/>
          </a:prstGeom>
          <a:noFill/>
          <a:ln>
            <a:solidFill>
              <a:schemeClr val="tx1"/>
            </a:solidFill>
          </a:ln>
        </p:spPr>
        <p:txBody>
          <a:bodyPr wrap="square" rtlCol="0">
            <a:spAutoFit/>
          </a:bodyPr>
          <a:lstStyle/>
          <a:p>
            <a:r>
              <a:rPr kumimoji="1" lang="ja-JP" altLang="en-US" sz="2400" b="1" dirty="0"/>
              <a:t>「自分の体の見える化」できているか指標１</a:t>
            </a:r>
            <a:r>
              <a:rPr lang="ja-JP" altLang="en-US" sz="2400" b="1" dirty="0"/>
              <a:t>　　</a:t>
            </a:r>
            <a:r>
              <a:rPr lang="ja-JP" altLang="en-US" sz="2800" b="1" dirty="0">
                <a:solidFill>
                  <a:srgbClr val="0000FF"/>
                </a:solidFill>
              </a:rPr>
              <a:t>特定</a:t>
            </a:r>
            <a:r>
              <a:rPr kumimoji="1" lang="ja-JP" altLang="en-US" sz="2800" b="1" dirty="0">
                <a:solidFill>
                  <a:srgbClr val="0000FF"/>
                </a:solidFill>
              </a:rPr>
              <a:t>健診受診率</a:t>
            </a:r>
            <a:r>
              <a:rPr kumimoji="1" lang="ja-JP" altLang="en-US" sz="2800" b="1" dirty="0"/>
              <a:t>　</a:t>
            </a:r>
            <a:endParaRPr kumimoji="1" lang="en-US" altLang="ja-JP" sz="2000" b="1" dirty="0"/>
          </a:p>
        </p:txBody>
      </p:sp>
      <p:sp>
        <p:nvSpPr>
          <p:cNvPr id="6" name="正方形/長方形 5">
            <a:extLst>
              <a:ext uri="{FF2B5EF4-FFF2-40B4-BE49-F238E27FC236}">
                <a16:creationId xmlns:a16="http://schemas.microsoft.com/office/drawing/2014/main" id="{DB28CDF6-2352-459E-B232-269E77941B4A}"/>
              </a:ext>
            </a:extLst>
          </p:cNvPr>
          <p:cNvSpPr/>
          <p:nvPr/>
        </p:nvSpPr>
        <p:spPr>
          <a:xfrm>
            <a:off x="5460641" y="1513106"/>
            <a:ext cx="6413679" cy="412934"/>
          </a:xfrm>
          <a:prstGeom prst="rect">
            <a:avLst/>
          </a:prstGeom>
        </p:spPr>
        <p:txBody>
          <a:bodyPr wrap="square">
            <a:spAutoFit/>
          </a:bodyPr>
          <a:lstStyle/>
          <a:p>
            <a:pPr>
              <a:lnSpc>
                <a:spcPts val="25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現状　／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30.3</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dirty="0">
                <a:latin typeface="Meiryo UI" panose="020B0604030504040204" pitchFamily="50" charset="-128"/>
                <a:ea typeface="Meiryo UI" panose="020B0604030504040204" pitchFamily="50" charset="-128"/>
                <a:cs typeface="Meiryo UI" panose="020B0604030504040204" pitchFamily="50" charset="-128"/>
              </a:rPr>
              <a:t>42</a:t>
            </a:r>
            <a:r>
              <a:rPr lang="ja-JP" altLang="en-US" dirty="0">
                <a:latin typeface="Meiryo UI" panose="020B0604030504040204" pitchFamily="50" charset="-128"/>
                <a:ea typeface="Meiryo UI" panose="020B0604030504040204" pitchFamily="50" charset="-128"/>
                <a:cs typeface="Meiryo UI" panose="020B0604030504040204" pitchFamily="50" charset="-128"/>
              </a:rPr>
              <a:t>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）全国平均受診率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37.2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D309B449-5207-4C02-B585-87E1D899F0B6}"/>
              </a:ext>
            </a:extLst>
          </p:cNvPr>
          <p:cNvSpPr txBox="1"/>
          <p:nvPr/>
        </p:nvSpPr>
        <p:spPr>
          <a:xfrm>
            <a:off x="707390" y="1947342"/>
            <a:ext cx="10408023" cy="523220"/>
          </a:xfrm>
          <a:prstGeom prst="rect">
            <a:avLst/>
          </a:prstGeom>
          <a:noFill/>
          <a:ln>
            <a:solidFill>
              <a:schemeClr val="tx1"/>
            </a:solidFill>
          </a:ln>
        </p:spPr>
        <p:txBody>
          <a:bodyPr wrap="square" rtlCol="0">
            <a:spAutoFit/>
          </a:bodyPr>
          <a:lstStyle/>
          <a:p>
            <a:r>
              <a:rPr kumimoji="1" lang="ja-JP" altLang="en-US" sz="2400" b="1" dirty="0"/>
              <a:t>「自分の体の見える化」できているか指標２</a:t>
            </a:r>
            <a:r>
              <a:rPr lang="ja-JP" altLang="en-US" sz="2400" b="1" dirty="0"/>
              <a:t>　</a:t>
            </a:r>
            <a:r>
              <a:rPr lang="ja-JP" altLang="en-US" sz="2400" b="1" dirty="0" smtClean="0"/>
              <a:t>　</a:t>
            </a:r>
            <a:r>
              <a:rPr lang="ja-JP" altLang="en-US" sz="2800" b="1" dirty="0" smtClean="0">
                <a:solidFill>
                  <a:srgbClr val="0000FF"/>
                </a:solidFill>
              </a:rPr>
              <a:t>データ提供可能環境</a:t>
            </a:r>
            <a:endParaRPr kumimoji="1" lang="en-US" altLang="ja-JP" sz="2000" b="1" dirty="0">
              <a:solidFill>
                <a:srgbClr val="0000FF"/>
              </a:solidFill>
            </a:endParaRPr>
          </a:p>
        </p:txBody>
      </p:sp>
      <p:sp>
        <p:nvSpPr>
          <p:cNvPr id="9" name="正方形/長方形 8"/>
          <p:cNvSpPr/>
          <p:nvPr/>
        </p:nvSpPr>
        <p:spPr>
          <a:xfrm>
            <a:off x="114939" y="3046130"/>
            <a:ext cx="12187952" cy="646331"/>
          </a:xfrm>
          <a:prstGeom prst="rect">
            <a:avLst/>
          </a:prstGeom>
        </p:spPr>
        <p:txBody>
          <a:bodyPr wrap="none">
            <a:spAutoFit/>
          </a:bodyPr>
          <a:lstStyle/>
          <a:p>
            <a:r>
              <a:rPr lang="en-US" altLang="ja-JP" sz="3600" b="1" dirty="0"/>
              <a:t>‐</a:t>
            </a:r>
            <a:r>
              <a:rPr lang="ja-JP" altLang="en-US" sz="3600" b="1" dirty="0"/>
              <a:t>自分の「変化」や他との「違い」が分かるデータ提供</a:t>
            </a:r>
            <a:endParaRPr lang="en-US" altLang="ja-JP" sz="3600" b="1" dirty="0"/>
          </a:p>
        </p:txBody>
      </p:sp>
      <p:sp>
        <p:nvSpPr>
          <p:cNvPr id="10" name="正方形/長方形 9">
            <a:extLst>
              <a:ext uri="{FF2B5EF4-FFF2-40B4-BE49-F238E27FC236}">
                <a16:creationId xmlns:a16="http://schemas.microsoft.com/office/drawing/2014/main" id="{1EE64ACD-536F-4107-ABD7-718BE0EFF793}"/>
              </a:ext>
            </a:extLst>
          </p:cNvPr>
          <p:cNvSpPr/>
          <p:nvPr/>
        </p:nvSpPr>
        <p:spPr>
          <a:xfrm>
            <a:off x="114939" y="4808775"/>
            <a:ext cx="11166053" cy="646331"/>
          </a:xfrm>
          <a:prstGeom prst="rect">
            <a:avLst/>
          </a:prstGeom>
        </p:spPr>
        <p:txBody>
          <a:bodyPr wrap="square">
            <a:spAutoFit/>
          </a:bodyPr>
          <a:lstStyle/>
          <a:p>
            <a:r>
              <a:rPr lang="en-US" altLang="ja-JP" sz="3600" b="1" dirty="0"/>
              <a:t>‐</a:t>
            </a:r>
            <a:r>
              <a:rPr lang="ja-JP" altLang="en-US" sz="3600" b="1" dirty="0"/>
              <a:t>効果的なデータ提供タイミング</a:t>
            </a:r>
            <a:endParaRPr lang="en-US" altLang="ja-JP" sz="3600" b="1" dirty="0"/>
          </a:p>
        </p:txBody>
      </p:sp>
      <p:sp>
        <p:nvSpPr>
          <p:cNvPr id="12" name="正方形/長方形 11">
            <a:extLst>
              <a:ext uri="{FF2B5EF4-FFF2-40B4-BE49-F238E27FC236}">
                <a16:creationId xmlns:a16="http://schemas.microsoft.com/office/drawing/2014/main" id="{DB28CDF6-2352-459E-B232-269E77941B4A}"/>
              </a:ext>
            </a:extLst>
          </p:cNvPr>
          <p:cNvSpPr/>
          <p:nvPr/>
        </p:nvSpPr>
        <p:spPr>
          <a:xfrm>
            <a:off x="5460640" y="2498675"/>
            <a:ext cx="5654773" cy="383695"/>
          </a:xfrm>
          <a:prstGeom prst="rect">
            <a:avLst/>
          </a:prstGeom>
        </p:spPr>
        <p:txBody>
          <a:bodyPr wrap="square">
            <a:spAutoFit/>
          </a:bodyPr>
          <a:lstStyle/>
          <a:p>
            <a:pPr>
              <a:lnSpc>
                <a:spcPts val="25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今回実施したアンケートがベースライン</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EADFF32D-2EDF-4DDD-AF83-6E0D2384467F}"/>
              </a:ext>
            </a:extLst>
          </p:cNvPr>
          <p:cNvSpPr txBox="1"/>
          <p:nvPr/>
        </p:nvSpPr>
        <p:spPr>
          <a:xfrm>
            <a:off x="707390" y="3767705"/>
            <a:ext cx="5113861" cy="461665"/>
          </a:xfrm>
          <a:prstGeom prst="rect">
            <a:avLst/>
          </a:prstGeom>
          <a:noFill/>
          <a:ln>
            <a:solidFill>
              <a:schemeClr val="tx1"/>
            </a:solidFill>
          </a:ln>
        </p:spPr>
        <p:txBody>
          <a:bodyPr wrap="square" rtlCol="0">
            <a:spAutoFit/>
          </a:bodyPr>
          <a:lstStyle/>
          <a:p>
            <a:r>
              <a:rPr kumimoji="1" lang="ja-JP" altLang="en-US" sz="2400" b="1" dirty="0"/>
              <a:t>「自分の体の見える化</a:t>
            </a:r>
            <a:r>
              <a:rPr kumimoji="1" lang="ja-JP" altLang="en-US" sz="2400" b="1" dirty="0" smtClean="0"/>
              <a:t>」に向けて</a:t>
            </a:r>
            <a:endParaRPr kumimoji="1" lang="en-US" altLang="ja-JP" sz="2000" b="1" dirty="0"/>
          </a:p>
        </p:txBody>
      </p:sp>
      <p:sp>
        <p:nvSpPr>
          <p:cNvPr id="15" name="正方形/長方形 14">
            <a:extLst>
              <a:ext uri="{FF2B5EF4-FFF2-40B4-BE49-F238E27FC236}">
                <a16:creationId xmlns:a16="http://schemas.microsoft.com/office/drawing/2014/main" id="{DB28CDF6-2352-459E-B232-269E77941B4A}"/>
              </a:ext>
            </a:extLst>
          </p:cNvPr>
          <p:cNvSpPr/>
          <p:nvPr/>
        </p:nvSpPr>
        <p:spPr>
          <a:xfrm>
            <a:off x="5911401" y="3754640"/>
            <a:ext cx="5654773" cy="1054135"/>
          </a:xfrm>
          <a:prstGeom prst="rect">
            <a:avLst/>
          </a:prstGeom>
        </p:spPr>
        <p:txBody>
          <a:bodyPr wrap="square">
            <a:spAutoFit/>
          </a:bodyPr>
          <a:lstStyle/>
          <a:p>
            <a:pPr>
              <a:lnSpc>
                <a:spcPts val="2500"/>
              </a:lnSpc>
            </a:pPr>
            <a:r>
              <a:rPr lang="ja-JP" altLang="en-US" sz="20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「マイデータバンク・おおさか」（仮）</a:t>
            </a:r>
            <a:r>
              <a:rPr lang="ja-JP" altLang="en-US"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「これまでのデータも、どこで受けたデータも、知りたいときにいつでも。」</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EADFF32D-2EDF-4DDD-AF83-6E0D2384467F}"/>
              </a:ext>
            </a:extLst>
          </p:cNvPr>
          <p:cNvSpPr txBox="1"/>
          <p:nvPr/>
        </p:nvSpPr>
        <p:spPr>
          <a:xfrm>
            <a:off x="707390" y="5428611"/>
            <a:ext cx="5113861" cy="461665"/>
          </a:xfrm>
          <a:prstGeom prst="rect">
            <a:avLst/>
          </a:prstGeom>
          <a:noFill/>
          <a:ln>
            <a:solidFill>
              <a:schemeClr val="tx1"/>
            </a:solidFill>
          </a:ln>
        </p:spPr>
        <p:txBody>
          <a:bodyPr wrap="square" rtlCol="0">
            <a:spAutoFit/>
          </a:bodyPr>
          <a:lstStyle/>
          <a:p>
            <a:r>
              <a:rPr kumimoji="1" lang="ja-JP" altLang="en-US" sz="2400" b="1" dirty="0"/>
              <a:t>「自分の体の見える化</a:t>
            </a:r>
            <a:r>
              <a:rPr kumimoji="1" lang="ja-JP" altLang="en-US" sz="2400" b="1" dirty="0" smtClean="0"/>
              <a:t>」に向けて</a:t>
            </a:r>
            <a:endParaRPr kumimoji="1" lang="en-US" altLang="ja-JP" sz="2000" b="1" dirty="0"/>
          </a:p>
        </p:txBody>
      </p:sp>
      <p:sp>
        <p:nvSpPr>
          <p:cNvPr id="17" name="正方形/長方形 16">
            <a:extLst>
              <a:ext uri="{FF2B5EF4-FFF2-40B4-BE49-F238E27FC236}">
                <a16:creationId xmlns:a16="http://schemas.microsoft.com/office/drawing/2014/main" id="{DB28CDF6-2352-459E-B232-269E77941B4A}"/>
              </a:ext>
            </a:extLst>
          </p:cNvPr>
          <p:cNvSpPr/>
          <p:nvPr/>
        </p:nvSpPr>
        <p:spPr>
          <a:xfrm>
            <a:off x="5911401" y="5415546"/>
            <a:ext cx="5654773" cy="733534"/>
          </a:xfrm>
          <a:prstGeom prst="rect">
            <a:avLst/>
          </a:prstGeom>
        </p:spPr>
        <p:txBody>
          <a:bodyPr wrap="square">
            <a:spAutoFit/>
          </a:bodyPr>
          <a:lstStyle/>
          <a:p>
            <a:pPr>
              <a:lnSpc>
                <a:spcPts val="2500"/>
              </a:lnSpc>
            </a:pPr>
            <a:r>
              <a:rPr lang="ja-JP" altLang="en-US" sz="20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健診後、できるだけ早くわかる体制、しくみ</a:t>
            </a:r>
            <a:endParaRPr lang="en-US" altLang="ja-JP" sz="20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は、健診後</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か月かかっている市町村が多数</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096A1AF-E1AC-4472-9CC3-5D0F3A6CA33B}" type="slidenum">
              <a:rPr kumimoji="1" lang="ja-JP" altLang="en-US" smtClean="0"/>
              <a:t>9</a:t>
            </a:fld>
            <a:endParaRPr kumimoji="1" lang="ja-JP" altLang="en-US"/>
          </a:p>
        </p:txBody>
      </p:sp>
    </p:spTree>
    <p:extLst>
      <p:ext uri="{BB962C8B-B14F-4D97-AF65-F5344CB8AC3E}">
        <p14:creationId xmlns:p14="http://schemas.microsoft.com/office/powerpoint/2010/main" val="10956501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ワイド画面</PresentationFormat>
  <Paragraphs>391</Paragraphs>
  <Slides>13</Slides>
  <Notes>2</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7" baseType="lpstr">
      <vt:lpstr>HGP創英角ｺﾞｼｯｸUB</vt:lpstr>
      <vt:lpstr>HGS創英角ｺﾞｼｯｸUB</vt:lpstr>
      <vt:lpstr>Meiryo UI</vt:lpstr>
      <vt:lpstr>MeiryoUI</vt:lpstr>
      <vt:lpstr>ＭＳ Ｐゴシック</vt:lpstr>
      <vt:lpstr>ＭＳ Ｐ明朝</vt:lpstr>
      <vt:lpstr>ＭＳ ゴシック</vt:lpstr>
      <vt:lpstr>游ゴシック</vt:lpstr>
      <vt:lpstr>游ゴシック Light</vt:lpstr>
      <vt:lpstr>Arial</vt:lpstr>
      <vt:lpstr>Times New Roman</vt:lpstr>
      <vt:lpstr>Wingdings</vt:lpstr>
      <vt:lpstr>Office テーマ</vt:lpstr>
      <vt:lpstr>Chart</vt:lpstr>
      <vt:lpstr>【提言】 大阪の現状評価と 今後の方向性について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【提言】 大阪の現状評価と 今後の方向性について</dc:title>
  <cp:lastModifiedBy>上野　久美子</cp:lastModifiedBy>
  <cp:revision>1</cp:revision>
  <dcterms:modified xsi:type="dcterms:W3CDTF">2020-01-27T13:03:36Z</dcterms:modified>
</cp:coreProperties>
</file>