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theme/themeOverride1.xml" ContentType="application/vnd.openxmlformats-officedocument.themeOverride+xml"/>
  <Override PartName="/ppt/charts/chart3.xml" ContentType="application/vnd.openxmlformats-officedocument.drawingml.chart+xml"/>
  <Override PartName="/ppt/theme/themeOverride2.xml" ContentType="application/vnd.openxmlformats-officedocument.themeOverr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4.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rts/chart5.xml" ContentType="application/vnd.openxmlformats-officedocument.drawingml.chart+xml"/>
  <Override PartName="/ppt/charts/style2.xml" ContentType="application/vnd.ms-office.chartstyle+xml"/>
  <Override PartName="/ppt/charts/colors2.xml" ContentType="application/vnd.ms-office.chartcolorstyle+xml"/>
  <Override PartName="/ppt/charts/chart6.xml" ContentType="application/vnd.openxmlformats-officedocument.drawingml.chart+xml"/>
  <Override PartName="/ppt/charts/style3.xml" ContentType="application/vnd.ms-office.chartstyle+xml"/>
  <Override PartName="/ppt/charts/colors3.xml" ContentType="application/vnd.ms-office.chartcolorstyle+xml"/>
  <Override PartName="/ppt/charts/chart7.xml" ContentType="application/vnd.openxmlformats-officedocument.drawingml.chart+xml"/>
  <Override PartName="/ppt/charts/style4.xml" ContentType="application/vnd.ms-office.chartstyle+xml"/>
  <Override PartName="/ppt/charts/colors4.xml" ContentType="application/vnd.ms-office.chartcolorstyle+xml"/>
  <Override PartName="/ppt/charts/chart8.xml" ContentType="application/vnd.openxmlformats-officedocument.drawingml.chart+xml"/>
  <Override PartName="/ppt/charts/style5.xml" ContentType="application/vnd.ms-office.chartstyle+xml"/>
  <Override PartName="/ppt/charts/colors5.xml" ContentType="application/vnd.ms-office.chartcolorstyle+xml"/>
  <Override PartName="/ppt/charts/chart9.xml" ContentType="application/vnd.openxmlformats-officedocument.drawingml.chart+xml"/>
  <Override PartName="/ppt/charts/style6.xml" ContentType="application/vnd.ms-office.chartstyle+xml"/>
  <Override PartName="/ppt/charts/colors6.xml" ContentType="application/vnd.ms-office.chartcolorstyl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 id="2147483756" r:id="rId2"/>
  </p:sldMasterIdLst>
  <p:notesMasterIdLst>
    <p:notesMasterId r:id="rId13"/>
  </p:notesMasterIdLst>
  <p:handoutMasterIdLst>
    <p:handoutMasterId r:id="rId14"/>
  </p:handoutMasterIdLst>
  <p:sldIdLst>
    <p:sldId id="328" r:id="rId3"/>
    <p:sldId id="361" r:id="rId4"/>
    <p:sldId id="367" r:id="rId5"/>
    <p:sldId id="368" r:id="rId6"/>
    <p:sldId id="372" r:id="rId7"/>
    <p:sldId id="354" r:id="rId8"/>
    <p:sldId id="355" r:id="rId9"/>
    <p:sldId id="369" r:id="rId10"/>
    <p:sldId id="370" r:id="rId11"/>
    <p:sldId id="371" r:id="rId12"/>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71F31"/>
    <a:srgbClr val="EFA9EF"/>
    <a:srgbClr val="FFCC99"/>
    <a:srgbClr val="E6E6E6"/>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17292A2E-F333-43FB-9621-5CBBE7FDCDCB}" styleName="淡色スタイル 2 - アクセント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ED083AE6-46FA-4A59-8FB0-9F97EB10719F}" styleName="淡色スタイル 3 - アクセント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4495" autoAdjust="0"/>
  </p:normalViewPr>
  <p:slideViewPr>
    <p:cSldViewPr>
      <p:cViewPr varScale="1">
        <p:scale>
          <a:sx n="54" d="100"/>
          <a:sy n="54" d="100"/>
        </p:scale>
        <p:origin x="1866"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p:cViewPr>
        <p:scale>
          <a:sx n="66" d="100"/>
          <a:sy n="66" d="100"/>
        </p:scale>
        <p:origin x="2646" y="-85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______.xlsx"/></Relationships>
</file>

<file path=ppt/charts/_rels/chart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themeOverride" Target="../theme/themeOverride1.xml"/><Relationship Id="rId4" Type="http://schemas.openxmlformats.org/officeDocument/2006/relationships/package" Target="../embeddings/Microsoft_Excel_______1.xlsx"/></Relationships>
</file>

<file path=ppt/charts/_rels/chart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themeOverride" Target="../theme/themeOverride2.xml"/><Relationship Id="rId4" Type="http://schemas.openxmlformats.org/officeDocument/2006/relationships/package" Target="../embeddings/Microsoft_Excel_______2.xlsx"/></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______3.xlsx"/><Relationship Id="rId2" Type="http://schemas.microsoft.com/office/2011/relationships/chartColorStyle" Target="colors1.xml"/><Relationship Id="rId1" Type="http://schemas.microsoft.com/office/2011/relationships/chartStyle" Target="style1.xml"/></Relationships>
</file>

<file path=ppt/charts/_rels/chart5.xml.rels><?xml version="1.0" encoding="UTF-8" standalone="yes"?>
<Relationships xmlns="http://schemas.openxmlformats.org/package/2006/relationships"><Relationship Id="rId3" Type="http://schemas.openxmlformats.org/officeDocument/2006/relationships/oleObject" Target="file:///\\APFF001C\OA-fa0020$\&#12518;&#12540;&#12470;&#20316;&#26989;&#29992;&#12501;&#12457;&#12523;&#12480;\&#9315;&#32102;&#20184;&#25285;&#24403;\&#9733;&#12473;&#12510;&#12540;&#12488;&#12471;&#12486;&#12451;&#25126;&#30053;&#20250;&#35696;\02_&#31532;&#65302;&#22238;_20200128\02_&#20250;&#35696;&#36039;&#26009;\&#12464;&#12521;&#12501;&#12398;&#20803;.xlsx" TargetMode="External"/><Relationship Id="rId2" Type="http://schemas.microsoft.com/office/2011/relationships/chartColorStyle" Target="colors2.xml"/><Relationship Id="rId1" Type="http://schemas.microsoft.com/office/2011/relationships/chartStyle" Target="style2.xml"/></Relationships>
</file>

<file path=ppt/charts/_rels/chart6.xml.rels><?xml version="1.0" encoding="UTF-8" standalone="yes"?>
<Relationships xmlns="http://schemas.openxmlformats.org/package/2006/relationships"><Relationship Id="rId3" Type="http://schemas.openxmlformats.org/officeDocument/2006/relationships/oleObject" Target="file:///\\APFF001C\OA-fa0020$\&#12518;&#12540;&#12470;&#20316;&#26989;&#29992;&#12501;&#12457;&#12523;&#12480;\&#9315;&#32102;&#20184;&#25285;&#24403;\&#9733;&#12473;&#12510;&#12540;&#12488;&#12471;&#12486;&#12451;&#25126;&#30053;&#20250;&#35696;\02_&#31532;&#65302;&#22238;_20200128\02_&#20250;&#35696;&#36039;&#26009;\&#12464;&#12521;&#12501;&#12398;&#20803;.xlsx" TargetMode="External"/><Relationship Id="rId2" Type="http://schemas.microsoft.com/office/2011/relationships/chartColorStyle" Target="colors3.xml"/><Relationship Id="rId1" Type="http://schemas.microsoft.com/office/2011/relationships/chartStyle" Target="style3.xml"/></Relationships>
</file>

<file path=ppt/charts/_rels/chart7.xml.rels><?xml version="1.0" encoding="UTF-8" standalone="yes"?>
<Relationships xmlns="http://schemas.openxmlformats.org/package/2006/relationships"><Relationship Id="rId3" Type="http://schemas.openxmlformats.org/officeDocument/2006/relationships/oleObject" Target="file:///\\APFF001C\OA-fa0020$\&#12518;&#12540;&#12470;&#20316;&#26989;&#29992;&#12501;&#12457;&#12523;&#12480;\&#9315;&#32102;&#20184;&#25285;&#24403;\&#9733;&#12473;&#12510;&#12540;&#12488;&#12471;&#12486;&#12451;&#25126;&#30053;&#20250;&#35696;\02_&#31532;&#65302;&#22238;_20200128\02_&#20250;&#35696;&#36039;&#26009;\&#12464;&#12521;&#12501;&#12398;&#20803;.xlsx" TargetMode="External"/><Relationship Id="rId2" Type="http://schemas.microsoft.com/office/2011/relationships/chartColorStyle" Target="colors4.xml"/><Relationship Id="rId1" Type="http://schemas.microsoft.com/office/2011/relationships/chartStyle" Target="style4.xml"/></Relationships>
</file>

<file path=ppt/charts/_rels/chart8.xml.rels><?xml version="1.0" encoding="UTF-8" standalone="yes"?>
<Relationships xmlns="http://schemas.openxmlformats.org/package/2006/relationships"><Relationship Id="rId3" Type="http://schemas.openxmlformats.org/officeDocument/2006/relationships/oleObject" Target="file:///\\APFF001C\OA-fa0020$\&#12518;&#12540;&#12470;&#20316;&#26989;&#29992;&#12501;&#12457;&#12523;&#12480;\&#9315;&#32102;&#20184;&#25285;&#24403;\&#9733;&#12473;&#12510;&#12540;&#12488;&#12471;&#12486;&#12451;&#25126;&#30053;&#20250;&#35696;\02_&#31532;&#65302;&#22238;_20200128\02_&#20250;&#35696;&#36039;&#26009;\&#12464;&#12521;&#12501;&#12398;&#20803;.xlsx" TargetMode="External"/><Relationship Id="rId2" Type="http://schemas.microsoft.com/office/2011/relationships/chartColorStyle" Target="colors5.xml"/><Relationship Id="rId1" Type="http://schemas.microsoft.com/office/2011/relationships/chartStyle" Target="style5.xml"/></Relationships>
</file>

<file path=ppt/charts/_rels/chart9.xml.rels><?xml version="1.0" encoding="UTF-8" standalone="yes"?>
<Relationships xmlns="http://schemas.openxmlformats.org/package/2006/relationships"><Relationship Id="rId3" Type="http://schemas.openxmlformats.org/officeDocument/2006/relationships/oleObject" Target="file:///\\APFF001C\OA-fa0020$\&#12518;&#12540;&#12470;&#20316;&#26989;&#29992;&#12501;&#12457;&#12523;&#12480;\&#9315;&#32102;&#20184;&#25285;&#24403;\&#9733;&#12473;&#12510;&#12540;&#12488;&#12471;&#12486;&#12451;&#25126;&#30053;&#20250;&#35696;\02_&#31532;&#65302;&#22238;_20200128\02_&#20250;&#35696;&#36039;&#26009;\&#12464;&#12521;&#12501;&#12398;&#20803;.xlsx" TargetMode="External"/><Relationship Id="rId2" Type="http://schemas.microsoft.com/office/2011/relationships/chartColorStyle" Target="colors6.xml"/><Relationship Id="rId1" Type="http://schemas.microsoft.com/office/2011/relationships/chartStyle" Target="style6.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8.8829010523361063E-2"/>
          <c:y val="3.1680585381372785E-2"/>
          <c:w val="0.68041014873140848"/>
          <c:h val="0.85155219233959389"/>
        </c:manualLayout>
      </c:layout>
      <c:lineChart>
        <c:grouping val="standard"/>
        <c:varyColors val="0"/>
        <c:ser>
          <c:idx val="0"/>
          <c:order val="0"/>
          <c:tx>
            <c:strRef>
              <c:f>Sheet1!$B$1</c:f>
              <c:strCache>
                <c:ptCount val="1"/>
                <c:pt idx="0">
                  <c:v>男性 大阪市</c:v>
                </c:pt>
              </c:strCache>
            </c:strRef>
          </c:tx>
          <c:spPr>
            <a:ln w="25400"/>
          </c:spPr>
          <c:marker>
            <c:symbol val="circle"/>
            <c:size val="5"/>
          </c:marker>
          <c:dLbls>
            <c:dLbl>
              <c:idx val="0"/>
              <c:layout>
                <c:manualLayout>
                  <c:x val="-4.5894263217097862E-3"/>
                  <c:y val="3.824721128608923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12D5-4354-9B60-6B0200022996}"/>
                </c:ext>
              </c:extLst>
            </c:dLbl>
            <c:dLbl>
              <c:idx val="1"/>
              <c:layout>
                <c:manualLayout>
                  <c:x val="-1.7091930167256745E-2"/>
                  <c:y val="5.53107629223124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12D5-4354-9B60-6B0200022996}"/>
                </c:ext>
              </c:extLst>
            </c:dLbl>
            <c:dLbl>
              <c:idx val="2"/>
              <c:layout>
                <c:manualLayout>
                  <c:x val="-6.6341298352234112E-3"/>
                  <c:y val="4.699064132135000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12D5-4354-9B60-6B0200022996}"/>
                </c:ext>
              </c:extLst>
            </c:dLbl>
            <c:dLbl>
              <c:idx val="3"/>
              <c:layout>
                <c:manualLayout>
                  <c:x val="0"/>
                  <c:y val="5.016287105525952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12D5-4354-9B60-6B0200022996}"/>
                </c:ext>
              </c:extLst>
            </c:dLbl>
            <c:dLbl>
              <c:idx val="4"/>
              <c:layout>
                <c:manualLayout>
                  <c:x val="-1.1517538454439627E-2"/>
                  <c:y val="5.082142509964040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12D5-4354-9B60-6B0200022996}"/>
                </c:ext>
              </c:extLst>
            </c:dLbl>
            <c:dLbl>
              <c:idx val="5"/>
              <c:tx>
                <c:rich>
                  <a:bodyPr/>
                  <a:lstStyle/>
                  <a:p>
                    <a:r>
                      <a:rPr lang="en-US" altLang="ja-JP"/>
                      <a:t>77.65</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12D5-4354-9B60-6B0200022996}"/>
                </c:ext>
              </c:extLst>
            </c:dLbl>
            <c:spPr>
              <a:noFill/>
              <a:ln>
                <a:noFill/>
              </a:ln>
              <a:effectLst/>
            </c:spPr>
            <c:txPr>
              <a:bodyPr/>
              <a:lstStyle/>
              <a:p>
                <a:pPr>
                  <a:defRPr sz="900" b="1">
                    <a:latin typeface="+mj-ea"/>
                    <a:ea typeface="+mj-ea"/>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Sheet1!$A$2:$A$4</c:f>
              <c:strCache>
                <c:ptCount val="3"/>
                <c:pt idx="0">
                  <c:v>平成22年</c:v>
                </c:pt>
                <c:pt idx="1">
                  <c:v>25</c:v>
                </c:pt>
                <c:pt idx="2">
                  <c:v>27</c:v>
                </c:pt>
              </c:strCache>
            </c:strRef>
          </c:cat>
          <c:val>
            <c:numRef>
              <c:f>Sheet1!$B$2:$B$4</c:f>
              <c:numCache>
                <c:formatCode>General</c:formatCode>
                <c:ptCount val="3"/>
                <c:pt idx="0">
                  <c:v>76.12</c:v>
                </c:pt>
                <c:pt idx="1">
                  <c:v>76.739999999999995</c:v>
                </c:pt>
                <c:pt idx="2">
                  <c:v>77.14</c:v>
                </c:pt>
              </c:numCache>
            </c:numRef>
          </c:val>
          <c:smooth val="0"/>
          <c:extLst>
            <c:ext xmlns:c16="http://schemas.microsoft.com/office/drawing/2014/chart" uri="{C3380CC4-5D6E-409C-BE32-E72D297353CC}">
              <c16:uniqueId val="{00000006-12D5-4354-9B60-6B0200022996}"/>
            </c:ext>
          </c:extLst>
        </c:ser>
        <c:ser>
          <c:idx val="1"/>
          <c:order val="1"/>
          <c:tx>
            <c:strRef>
              <c:f>Sheet1!$C$1</c:f>
              <c:strCache>
                <c:ptCount val="1"/>
                <c:pt idx="0">
                  <c:v>【男性 全国】</c:v>
                </c:pt>
              </c:strCache>
            </c:strRef>
          </c:tx>
          <c:spPr>
            <a:ln w="25400">
              <a:solidFill>
                <a:schemeClr val="accent5">
                  <a:lumMod val="75000"/>
                </a:schemeClr>
              </a:solidFill>
              <a:prstDash val="sysDash"/>
            </a:ln>
          </c:spPr>
          <c:marker>
            <c:symbol val="circle"/>
            <c:size val="5"/>
            <c:spPr>
              <a:solidFill>
                <a:schemeClr val="accent5">
                  <a:lumMod val="75000"/>
                </a:schemeClr>
              </a:solidFill>
              <a:ln w="6350">
                <a:solidFill>
                  <a:srgbClr val="4BACC6">
                    <a:lumMod val="75000"/>
                  </a:srgbClr>
                </a:solidFill>
              </a:ln>
            </c:spPr>
          </c:marker>
          <c:dLbls>
            <c:dLbl>
              <c:idx val="0"/>
              <c:layout>
                <c:manualLayout>
                  <c:x val="-4.9900199600798403E-2"/>
                  <c:y val="-4.2089093701996982E-2"/>
                </c:manualLayout>
              </c:layout>
              <c:tx>
                <c:rich>
                  <a:bodyPr/>
                  <a:lstStyle/>
                  <a:p>
                    <a:r>
                      <a:rPr lang="en-US" altLang="ja-JP"/>
                      <a:t>【</a:t>
                    </a:r>
                    <a:fld id="{27649AB8-A203-4F33-8D50-05A8A13209EC}" type="VALUE">
                      <a:rPr lang="en-US" altLang="ja-JP"/>
                      <a:pPr/>
                      <a:t>[値]</a:t>
                    </a:fld>
                    <a:r>
                      <a:rPr lang="en-US" altLang="ja-JP"/>
                      <a:t>】</a:t>
                    </a:r>
                  </a:p>
                </c:rich>
              </c:tx>
              <c:dLblPos val="r"/>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7-12D5-4354-9B60-6B0200022996}"/>
                </c:ext>
              </c:extLst>
            </c:dLbl>
            <c:dLbl>
              <c:idx val="1"/>
              <c:layout>
                <c:manualLayout>
                  <c:x val="-1.2641383898868928E-2"/>
                  <c:y val="7.0660522273425499E-3"/>
                </c:manualLayout>
              </c:layout>
              <c:tx>
                <c:rich>
                  <a:bodyPr/>
                  <a:lstStyle/>
                  <a:p>
                    <a:r>
                      <a:rPr lang="en-US" altLang="ja-JP"/>
                      <a:t>【</a:t>
                    </a:r>
                    <a:fld id="{579B722C-E09A-461D-8902-4E6BA985F458}" type="VALUE">
                      <a:rPr lang="en-US" altLang="ja-JP"/>
                      <a:pPr/>
                      <a:t>[値]</a:t>
                    </a:fld>
                    <a:r>
                      <a:rPr lang="en-US" altLang="ja-JP"/>
                      <a:t>】</a:t>
                    </a:r>
                  </a:p>
                </c:rich>
              </c:tx>
              <c:dLblPos val="r"/>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8-12D5-4354-9B60-6B0200022996}"/>
                </c:ext>
              </c:extLst>
            </c:dLbl>
            <c:dLbl>
              <c:idx val="3"/>
              <c:delete val="1"/>
              <c:extLst>
                <c:ext xmlns:c15="http://schemas.microsoft.com/office/drawing/2012/chart" uri="{CE6537A1-D6FC-4f65-9D91-7224C49458BB}"/>
                <c:ext xmlns:c16="http://schemas.microsoft.com/office/drawing/2014/chart" uri="{C3380CC4-5D6E-409C-BE32-E72D297353CC}">
                  <c16:uniqueId val="{00000009-12D5-4354-9B60-6B0200022996}"/>
                </c:ext>
              </c:extLst>
            </c:dLbl>
            <c:dLbl>
              <c:idx val="4"/>
              <c:delete val="1"/>
              <c:extLst>
                <c:ext xmlns:c15="http://schemas.microsoft.com/office/drawing/2012/chart" uri="{CE6537A1-D6FC-4f65-9D91-7224C49458BB}"/>
                <c:ext xmlns:c16="http://schemas.microsoft.com/office/drawing/2014/chart" uri="{C3380CC4-5D6E-409C-BE32-E72D297353CC}">
                  <c16:uniqueId val="{0000000A-12D5-4354-9B60-6B0200022996}"/>
                </c:ext>
              </c:extLst>
            </c:dLbl>
            <c:dLbl>
              <c:idx val="5"/>
              <c:spPr/>
              <c:txPr>
                <a:bodyPr/>
                <a:lstStyle/>
                <a:p>
                  <a:pPr>
                    <a:defRPr sz="900">
                      <a:latin typeface="+mj-ea"/>
                      <a:ea typeface="+mj-ea"/>
                    </a:defRPr>
                  </a:pPr>
                  <a:endParaRPr lang="ja-JP"/>
                </a:p>
              </c:txPr>
              <c:dLblPos val="t"/>
              <c:showLegendKey val="0"/>
              <c:showVal val="1"/>
              <c:showCatName val="0"/>
              <c:showSerName val="0"/>
              <c:showPercent val="0"/>
              <c:showBubbleSize val="0"/>
              <c:extLst>
                <c:ext xmlns:c16="http://schemas.microsoft.com/office/drawing/2014/chart" uri="{C3380CC4-5D6E-409C-BE32-E72D297353CC}">
                  <c16:uniqueId val="{00000000-A1F7-4D14-B9BB-B3FCC9DCAC51}"/>
                </c:ext>
              </c:extLst>
            </c:dLbl>
            <c:spPr>
              <a:noFill/>
              <a:ln>
                <a:noFill/>
              </a:ln>
              <a:effectLst/>
            </c:spPr>
            <c:txPr>
              <a:bodyPr/>
              <a:lstStyle/>
              <a:p>
                <a:pPr>
                  <a:defRPr sz="900">
                    <a:latin typeface="+mj-ea"/>
                    <a:ea typeface="+mj-ea"/>
                  </a:defRPr>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Sheet1!$A$2:$A$4</c:f>
              <c:strCache>
                <c:ptCount val="3"/>
                <c:pt idx="0">
                  <c:v>平成22年</c:v>
                </c:pt>
                <c:pt idx="1">
                  <c:v>25</c:v>
                </c:pt>
                <c:pt idx="2">
                  <c:v>27</c:v>
                </c:pt>
              </c:strCache>
            </c:strRef>
          </c:cat>
          <c:val>
            <c:numRef>
              <c:f>Sheet1!$C$2:$C$4</c:f>
              <c:numCache>
                <c:formatCode>General</c:formatCode>
                <c:ptCount val="3"/>
                <c:pt idx="0">
                  <c:v>78.17</c:v>
                </c:pt>
                <c:pt idx="1">
                  <c:v>78.72</c:v>
                </c:pt>
              </c:numCache>
            </c:numRef>
          </c:val>
          <c:smooth val="0"/>
          <c:extLst>
            <c:ext xmlns:c16="http://schemas.microsoft.com/office/drawing/2014/chart" uri="{C3380CC4-5D6E-409C-BE32-E72D297353CC}">
              <c16:uniqueId val="{0000000C-12D5-4354-9B60-6B0200022996}"/>
            </c:ext>
          </c:extLst>
        </c:ser>
        <c:ser>
          <c:idx val="2"/>
          <c:order val="2"/>
          <c:tx>
            <c:strRef>
              <c:f>Sheet1!$D$1</c:f>
              <c:strCache>
                <c:ptCount val="1"/>
                <c:pt idx="0">
                  <c:v>女性 大阪市</c:v>
                </c:pt>
              </c:strCache>
            </c:strRef>
          </c:tx>
          <c:spPr>
            <a:ln w="25400">
              <a:solidFill>
                <a:srgbClr val="FF0000"/>
              </a:solidFill>
              <a:prstDash val="solid"/>
            </a:ln>
          </c:spPr>
          <c:marker>
            <c:symbol val="triangle"/>
            <c:size val="7"/>
            <c:spPr>
              <a:solidFill>
                <a:srgbClr val="FF0000"/>
              </a:solidFill>
              <a:ln>
                <a:solidFill>
                  <a:srgbClr val="FF0000"/>
                </a:solidFill>
              </a:ln>
            </c:spPr>
          </c:marker>
          <c:dLbls>
            <c:dLbl>
              <c:idx val="0"/>
              <c:layout>
                <c:manualLayout>
                  <c:x val="2.6613439787092482E-3"/>
                  <c:y val="4.088005128391211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D-12D5-4354-9B60-6B0200022996}"/>
                </c:ext>
              </c:extLst>
            </c:dLbl>
            <c:dLbl>
              <c:idx val="1"/>
              <c:layout>
                <c:manualLayout>
                  <c:x val="-2.3073433186121196E-2"/>
                  <c:y val="5.3871814410295489E-2"/>
                </c:manualLayout>
              </c:layout>
              <c:tx>
                <c:rich>
                  <a:bodyPr/>
                  <a:lstStyle/>
                  <a:p>
                    <a:r>
                      <a:rPr lang="en-US" altLang="en-US">
                        <a:latin typeface="+mj-ea"/>
                        <a:ea typeface="+mj-ea"/>
                      </a:rPr>
                      <a:t>82.12</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E-12D5-4354-9B60-6B0200022996}"/>
                </c:ext>
              </c:extLst>
            </c:dLbl>
            <c:dLbl>
              <c:idx val="2"/>
              <c:layout>
                <c:manualLayout>
                  <c:x val="-4.4764061891219277E-17"/>
                  <c:y val="1.795735129068463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F-12D5-4354-9B60-6B0200022996}"/>
                </c:ext>
              </c:extLst>
            </c:dLbl>
            <c:dLbl>
              <c:idx val="3"/>
              <c:layout>
                <c:manualLayout>
                  <c:x val="-9.7668172384324323E-3"/>
                  <c:y val="5.836139169472503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0-12D5-4354-9B60-6B0200022996}"/>
                </c:ext>
              </c:extLst>
            </c:dLbl>
            <c:dLbl>
              <c:idx val="4"/>
              <c:layout>
                <c:manualLayout>
                  <c:x val="-1.4650225857648639E-2"/>
                  <c:y val="6.734006734006733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1-12D5-4354-9B60-6B0200022996}"/>
                </c:ext>
              </c:extLst>
            </c:dLbl>
            <c:dLbl>
              <c:idx val="5"/>
              <c:layout>
                <c:manualLayout>
                  <c:x val="8.9528123782438554E-17"/>
                  <c:y val="-8.9786756453423128E-3"/>
                </c:manualLayout>
              </c:layout>
              <c:tx>
                <c:rich>
                  <a:bodyPr/>
                  <a:lstStyle/>
                  <a:p>
                    <a:r>
                      <a:rPr lang="en-US" altLang="ja-JP"/>
                      <a:t>85.38</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2-12D5-4354-9B60-6B0200022996}"/>
                </c:ext>
              </c:extLst>
            </c:dLbl>
            <c:spPr>
              <a:noFill/>
              <a:ln>
                <a:noFill/>
              </a:ln>
              <a:effectLst/>
            </c:spPr>
            <c:txPr>
              <a:bodyPr/>
              <a:lstStyle/>
              <a:p>
                <a:pPr>
                  <a:defRPr sz="900" b="1">
                    <a:latin typeface="+mj-ea"/>
                    <a:ea typeface="+mj-ea"/>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Sheet1!$A$2:$A$4</c:f>
              <c:strCache>
                <c:ptCount val="3"/>
                <c:pt idx="0">
                  <c:v>平成22年</c:v>
                </c:pt>
                <c:pt idx="1">
                  <c:v>25</c:v>
                </c:pt>
                <c:pt idx="2">
                  <c:v>27</c:v>
                </c:pt>
              </c:strCache>
            </c:strRef>
          </c:cat>
          <c:val>
            <c:numRef>
              <c:f>Sheet1!$D$2:$D$4</c:f>
              <c:numCache>
                <c:formatCode>General</c:formatCode>
                <c:ptCount val="3"/>
                <c:pt idx="0">
                  <c:v>81.86</c:v>
                </c:pt>
                <c:pt idx="1">
                  <c:v>82.12</c:v>
                </c:pt>
                <c:pt idx="2">
                  <c:v>82.63</c:v>
                </c:pt>
              </c:numCache>
            </c:numRef>
          </c:val>
          <c:smooth val="0"/>
          <c:extLst>
            <c:ext xmlns:c16="http://schemas.microsoft.com/office/drawing/2014/chart" uri="{C3380CC4-5D6E-409C-BE32-E72D297353CC}">
              <c16:uniqueId val="{00000013-12D5-4354-9B60-6B0200022996}"/>
            </c:ext>
          </c:extLst>
        </c:ser>
        <c:ser>
          <c:idx val="3"/>
          <c:order val="3"/>
          <c:tx>
            <c:strRef>
              <c:f>Sheet1!$E$1</c:f>
              <c:strCache>
                <c:ptCount val="1"/>
                <c:pt idx="0">
                  <c:v>【女性 全国】</c:v>
                </c:pt>
              </c:strCache>
            </c:strRef>
          </c:tx>
          <c:spPr>
            <a:ln w="25400">
              <a:solidFill>
                <a:srgbClr val="FF0000"/>
              </a:solidFill>
              <a:prstDash val="sysDash"/>
            </a:ln>
          </c:spPr>
          <c:marker>
            <c:symbol val="triangle"/>
            <c:size val="7"/>
            <c:spPr>
              <a:solidFill>
                <a:srgbClr val="FF0000"/>
              </a:solidFill>
              <a:ln>
                <a:solidFill>
                  <a:srgbClr val="FF0000"/>
                </a:solidFill>
              </a:ln>
            </c:spPr>
          </c:marker>
          <c:dLbls>
            <c:dLbl>
              <c:idx val="0"/>
              <c:tx>
                <c:rich>
                  <a:bodyPr/>
                  <a:lstStyle/>
                  <a:p>
                    <a:r>
                      <a:rPr lang="en-US" altLang="ja-JP"/>
                      <a:t>【</a:t>
                    </a:r>
                    <a:fld id="{11ED1F46-1285-4595-A830-31AE4B918466}" type="VALUE">
                      <a:rPr lang="en-US" altLang="ja-JP"/>
                      <a:pPr/>
                      <a:t>[値]</a:t>
                    </a:fld>
                    <a:r>
                      <a:rPr lang="en-US" altLang="ja-JP"/>
                      <a:t>】</a:t>
                    </a:r>
                  </a:p>
                </c:rich>
              </c:tx>
              <c:dLblPos val="t"/>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14-12D5-4354-9B60-6B0200022996}"/>
                </c:ext>
              </c:extLst>
            </c:dLbl>
            <c:dLbl>
              <c:idx val="1"/>
              <c:tx>
                <c:rich>
                  <a:bodyPr/>
                  <a:lstStyle/>
                  <a:p>
                    <a:r>
                      <a:rPr lang="en-US" altLang="ja-JP"/>
                      <a:t>【</a:t>
                    </a:r>
                    <a:fld id="{62081C8D-B110-41E9-B349-AA2B0C36831C}" type="VALUE">
                      <a:rPr lang="en-US" altLang="ja-JP"/>
                      <a:pPr/>
                      <a:t>[値]</a:t>
                    </a:fld>
                    <a:r>
                      <a:rPr lang="en-US" altLang="ja-JP"/>
                      <a:t>】</a:t>
                    </a:r>
                  </a:p>
                </c:rich>
              </c:tx>
              <c:dLblPos val="t"/>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15-12D5-4354-9B60-6B0200022996}"/>
                </c:ext>
              </c:extLst>
            </c:dLbl>
            <c:dLbl>
              <c:idx val="3"/>
              <c:delete val="1"/>
              <c:extLst>
                <c:ext xmlns:c15="http://schemas.microsoft.com/office/drawing/2012/chart" uri="{CE6537A1-D6FC-4f65-9D91-7224C49458BB}"/>
                <c:ext xmlns:c16="http://schemas.microsoft.com/office/drawing/2014/chart" uri="{C3380CC4-5D6E-409C-BE32-E72D297353CC}">
                  <c16:uniqueId val="{00000016-12D5-4354-9B60-6B0200022996}"/>
                </c:ext>
              </c:extLst>
            </c:dLbl>
            <c:dLbl>
              <c:idx val="4"/>
              <c:delete val="1"/>
              <c:extLst>
                <c:ext xmlns:c15="http://schemas.microsoft.com/office/drawing/2012/chart" uri="{CE6537A1-D6FC-4f65-9D91-7224C49458BB}"/>
                <c:ext xmlns:c16="http://schemas.microsoft.com/office/drawing/2014/chart" uri="{C3380CC4-5D6E-409C-BE32-E72D297353CC}">
                  <c16:uniqueId val="{00000017-12D5-4354-9B60-6B0200022996}"/>
                </c:ext>
              </c:extLst>
            </c:dLbl>
            <c:dLbl>
              <c:idx val="5"/>
              <c:numFmt formatCode="#,##0.00_);\(#,##0.00\)" sourceLinked="0"/>
              <c:spPr/>
              <c:txPr>
                <a:bodyPr/>
                <a:lstStyle/>
                <a:p>
                  <a:pPr>
                    <a:defRPr sz="900">
                      <a:latin typeface="+mj-ea"/>
                      <a:ea typeface="+mj-ea"/>
                    </a:defRPr>
                  </a:pPr>
                  <a:endParaRPr lang="ja-JP"/>
                </a:p>
              </c:txPr>
              <c:dLblPos val="t"/>
              <c:showLegendKey val="0"/>
              <c:showVal val="1"/>
              <c:showCatName val="0"/>
              <c:showSerName val="0"/>
              <c:showPercent val="0"/>
              <c:showBubbleSize val="0"/>
              <c:extLst>
                <c:ext xmlns:c16="http://schemas.microsoft.com/office/drawing/2014/chart" uri="{C3380CC4-5D6E-409C-BE32-E72D297353CC}">
                  <c16:uniqueId val="{00000001-A1F7-4D14-B9BB-B3FCC9DCAC51}"/>
                </c:ext>
              </c:extLst>
            </c:dLbl>
            <c:spPr>
              <a:noFill/>
              <a:ln>
                <a:noFill/>
              </a:ln>
              <a:effectLst/>
            </c:spPr>
            <c:txPr>
              <a:bodyPr/>
              <a:lstStyle/>
              <a:p>
                <a:pPr>
                  <a:defRPr sz="900">
                    <a:latin typeface="+mj-ea"/>
                    <a:ea typeface="+mj-ea"/>
                  </a:defRPr>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Sheet1!$A$2:$A$4</c:f>
              <c:strCache>
                <c:ptCount val="3"/>
                <c:pt idx="0">
                  <c:v>平成22年</c:v>
                </c:pt>
                <c:pt idx="1">
                  <c:v>25</c:v>
                </c:pt>
                <c:pt idx="2">
                  <c:v>27</c:v>
                </c:pt>
              </c:strCache>
            </c:strRef>
          </c:cat>
          <c:val>
            <c:numRef>
              <c:f>Sheet1!$E$2:$E$4</c:f>
              <c:numCache>
                <c:formatCode>General</c:formatCode>
                <c:ptCount val="3"/>
                <c:pt idx="0">
                  <c:v>83.16</c:v>
                </c:pt>
                <c:pt idx="1">
                  <c:v>83.37</c:v>
                </c:pt>
              </c:numCache>
            </c:numRef>
          </c:val>
          <c:smooth val="0"/>
          <c:extLst>
            <c:ext xmlns:c16="http://schemas.microsoft.com/office/drawing/2014/chart" uri="{C3380CC4-5D6E-409C-BE32-E72D297353CC}">
              <c16:uniqueId val="{00000019-12D5-4354-9B60-6B0200022996}"/>
            </c:ext>
          </c:extLst>
        </c:ser>
        <c:dLbls>
          <c:showLegendKey val="0"/>
          <c:showVal val="0"/>
          <c:showCatName val="0"/>
          <c:showSerName val="0"/>
          <c:showPercent val="0"/>
          <c:showBubbleSize val="0"/>
        </c:dLbls>
        <c:marker val="1"/>
        <c:smooth val="0"/>
        <c:axId val="389124624"/>
        <c:axId val="389125016"/>
      </c:lineChart>
      <c:catAx>
        <c:axId val="389124624"/>
        <c:scaling>
          <c:orientation val="minMax"/>
        </c:scaling>
        <c:delete val="0"/>
        <c:axPos val="b"/>
        <c:numFmt formatCode="General" sourceLinked="0"/>
        <c:majorTickMark val="out"/>
        <c:minorTickMark val="none"/>
        <c:tickLblPos val="nextTo"/>
        <c:txPr>
          <a:bodyPr/>
          <a:lstStyle/>
          <a:p>
            <a:pPr>
              <a:defRPr sz="1000">
                <a:latin typeface="ＭＳ Ｐゴシック" panose="020B0600070205080204" pitchFamily="50" charset="-128"/>
                <a:ea typeface="ＭＳ Ｐゴシック" panose="020B0600070205080204" pitchFamily="50" charset="-128"/>
              </a:defRPr>
            </a:pPr>
            <a:endParaRPr lang="ja-JP"/>
          </a:p>
        </c:txPr>
        <c:crossAx val="389125016"/>
        <c:crosses val="autoZero"/>
        <c:auto val="1"/>
        <c:lblAlgn val="ctr"/>
        <c:lblOffset val="100"/>
        <c:noMultiLvlLbl val="0"/>
      </c:catAx>
      <c:valAx>
        <c:axId val="389125016"/>
        <c:scaling>
          <c:orientation val="minMax"/>
          <c:max val="90"/>
          <c:min val="75"/>
        </c:scaling>
        <c:delete val="0"/>
        <c:axPos val="l"/>
        <c:minorGridlines/>
        <c:numFmt formatCode="General" sourceLinked="1"/>
        <c:majorTickMark val="out"/>
        <c:minorTickMark val="none"/>
        <c:tickLblPos val="nextTo"/>
        <c:txPr>
          <a:bodyPr/>
          <a:lstStyle/>
          <a:p>
            <a:pPr>
              <a:defRPr sz="1000">
                <a:latin typeface="ＭＳ Ｐゴシック" panose="020B0600070205080204" pitchFamily="50" charset="-128"/>
                <a:ea typeface="ＭＳ Ｐゴシック" panose="020B0600070205080204" pitchFamily="50" charset="-128"/>
              </a:defRPr>
            </a:pPr>
            <a:endParaRPr lang="ja-JP"/>
          </a:p>
        </c:txPr>
        <c:crossAx val="389124624"/>
        <c:crosses val="autoZero"/>
        <c:crossBetween val="between"/>
        <c:majorUnit val="5"/>
        <c:minorUnit val="5"/>
      </c:valAx>
    </c:plotArea>
    <c:legend>
      <c:legendPos val="r"/>
      <c:layout>
        <c:manualLayout>
          <c:xMode val="edge"/>
          <c:yMode val="edge"/>
          <c:x val="0.76902327209098875"/>
          <c:y val="0.2389497777424327"/>
          <c:w val="0.22959490063742033"/>
          <c:h val="0.48947851215568478"/>
        </c:manualLayout>
      </c:layout>
      <c:overlay val="0"/>
      <c:txPr>
        <a:bodyPr/>
        <a:lstStyle/>
        <a:p>
          <a:pPr>
            <a:defRPr sz="900">
              <a:latin typeface="ＭＳ Ｐゴシック" panose="020B0600070205080204" pitchFamily="50" charset="-128"/>
              <a:ea typeface="ＭＳ Ｐゴシック" panose="020B0600070205080204" pitchFamily="50" charset="-128"/>
            </a:defRPr>
          </a:pPr>
          <a:endParaRPr lang="ja-JP"/>
        </a:p>
      </c:txPr>
    </c:legend>
    <c:plotVisOnly val="1"/>
    <c:dispBlanksAs val="gap"/>
    <c:showDLblsOverMax val="0"/>
  </c:chart>
  <c:spPr>
    <a:ln>
      <a:noFill/>
    </a:ln>
  </c:sp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1"/>
    </mc:Choice>
    <mc:Fallback>
      <c:style val="1"/>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20587721989296792"/>
          <c:y val="6.003689194023161E-2"/>
          <c:w val="0.64399393257660975"/>
          <c:h val="0.81424520210835716"/>
        </c:manualLayout>
      </c:layout>
      <c:pieChart>
        <c:varyColors val="1"/>
        <c:ser>
          <c:idx val="0"/>
          <c:order val="0"/>
          <c:tx>
            <c:strRef>
              <c:f>Sheet1!$B$1</c:f>
              <c:strCache>
                <c:ptCount val="1"/>
                <c:pt idx="0">
                  <c:v>列1</c:v>
                </c:pt>
              </c:strCache>
            </c:strRef>
          </c:tx>
          <c:spPr>
            <a:ln>
              <a:solidFill>
                <a:sysClr val="windowText" lastClr="000000"/>
              </a:solidFill>
            </a:ln>
          </c:spPr>
          <c:dPt>
            <c:idx val="0"/>
            <c:bubble3D val="0"/>
            <c:spPr>
              <a:pattFill prst="pct50">
                <a:fgClr>
                  <a:srgbClr val="FF0000"/>
                </a:fgClr>
                <a:bgClr>
                  <a:sysClr val="window" lastClr="FFFFFF"/>
                </a:bgClr>
              </a:pattFill>
              <a:ln w="9525">
                <a:solidFill>
                  <a:sysClr val="windowText" lastClr="000000"/>
                </a:solidFill>
              </a:ln>
            </c:spPr>
            <c:extLst>
              <c:ext xmlns:c16="http://schemas.microsoft.com/office/drawing/2014/chart" uri="{C3380CC4-5D6E-409C-BE32-E72D297353CC}">
                <c16:uniqueId val="{00000001-541C-48AB-A367-1A280209D962}"/>
              </c:ext>
            </c:extLst>
          </c:dPt>
          <c:dPt>
            <c:idx val="1"/>
            <c:bubble3D val="0"/>
            <c:spPr>
              <a:pattFill prst="pct90">
                <a:fgClr>
                  <a:srgbClr val="FFC000"/>
                </a:fgClr>
                <a:bgClr>
                  <a:sysClr val="window" lastClr="FFFFFF"/>
                </a:bgClr>
              </a:pattFill>
              <a:ln w="9525">
                <a:solidFill>
                  <a:sysClr val="windowText" lastClr="000000"/>
                </a:solidFill>
              </a:ln>
            </c:spPr>
            <c:extLst>
              <c:ext xmlns:c16="http://schemas.microsoft.com/office/drawing/2014/chart" uri="{C3380CC4-5D6E-409C-BE32-E72D297353CC}">
                <c16:uniqueId val="{00000003-541C-48AB-A367-1A280209D962}"/>
              </c:ext>
            </c:extLst>
          </c:dPt>
          <c:dPt>
            <c:idx val="2"/>
            <c:bubble3D val="0"/>
            <c:spPr>
              <a:pattFill prst="dkHorz">
                <a:fgClr>
                  <a:srgbClr val="00B0F0"/>
                </a:fgClr>
                <a:bgClr>
                  <a:sysClr val="window" lastClr="FFFFFF"/>
                </a:bgClr>
              </a:pattFill>
              <a:ln>
                <a:solidFill>
                  <a:sysClr val="windowText" lastClr="000000"/>
                </a:solidFill>
              </a:ln>
            </c:spPr>
            <c:extLst>
              <c:ext xmlns:c16="http://schemas.microsoft.com/office/drawing/2014/chart" uri="{C3380CC4-5D6E-409C-BE32-E72D297353CC}">
                <c16:uniqueId val="{00000005-541C-48AB-A367-1A280209D962}"/>
              </c:ext>
            </c:extLst>
          </c:dPt>
          <c:dPt>
            <c:idx val="3"/>
            <c:bubble3D val="0"/>
            <c:spPr>
              <a:pattFill prst="trellis">
                <a:fgClr>
                  <a:srgbClr val="C00000"/>
                </a:fgClr>
                <a:bgClr>
                  <a:sysClr val="window" lastClr="FFFFFF"/>
                </a:bgClr>
              </a:pattFill>
              <a:ln w="9525">
                <a:solidFill>
                  <a:sysClr val="windowText" lastClr="000000"/>
                </a:solidFill>
              </a:ln>
            </c:spPr>
            <c:extLst>
              <c:ext xmlns:c16="http://schemas.microsoft.com/office/drawing/2014/chart" uri="{C3380CC4-5D6E-409C-BE32-E72D297353CC}">
                <c16:uniqueId val="{00000007-541C-48AB-A367-1A280209D962}"/>
              </c:ext>
            </c:extLst>
          </c:dPt>
          <c:dPt>
            <c:idx val="4"/>
            <c:bubble3D val="0"/>
            <c:spPr>
              <a:solidFill>
                <a:sysClr val="window" lastClr="FFFFFF">
                  <a:lumMod val="85000"/>
                </a:sysClr>
              </a:solidFill>
              <a:ln>
                <a:solidFill>
                  <a:sysClr val="windowText" lastClr="000000"/>
                </a:solidFill>
              </a:ln>
            </c:spPr>
            <c:extLst>
              <c:ext xmlns:c16="http://schemas.microsoft.com/office/drawing/2014/chart" uri="{C3380CC4-5D6E-409C-BE32-E72D297353CC}">
                <c16:uniqueId val="{00000009-541C-48AB-A367-1A280209D962}"/>
              </c:ext>
            </c:extLst>
          </c:dPt>
          <c:dPt>
            <c:idx val="5"/>
            <c:bubble3D val="0"/>
            <c:spPr>
              <a:pattFill prst="dkVert">
                <a:fgClr>
                  <a:srgbClr val="EFA9EF"/>
                </a:fgClr>
                <a:bgClr>
                  <a:sysClr val="window" lastClr="FFFFFF"/>
                </a:bgClr>
              </a:pattFill>
              <a:ln>
                <a:solidFill>
                  <a:sysClr val="windowText" lastClr="000000"/>
                </a:solidFill>
              </a:ln>
            </c:spPr>
            <c:extLst>
              <c:ext xmlns:c16="http://schemas.microsoft.com/office/drawing/2014/chart" uri="{C3380CC4-5D6E-409C-BE32-E72D297353CC}">
                <c16:uniqueId val="{0000000B-541C-48AB-A367-1A280209D962}"/>
              </c:ext>
            </c:extLst>
          </c:dPt>
          <c:dPt>
            <c:idx val="6"/>
            <c:bubble3D val="0"/>
            <c:spPr>
              <a:solidFill>
                <a:sysClr val="window" lastClr="FFFFFF"/>
              </a:solidFill>
              <a:ln>
                <a:solidFill>
                  <a:sysClr val="windowText" lastClr="000000"/>
                </a:solidFill>
              </a:ln>
            </c:spPr>
            <c:extLst>
              <c:ext xmlns:c16="http://schemas.microsoft.com/office/drawing/2014/chart" uri="{C3380CC4-5D6E-409C-BE32-E72D297353CC}">
                <c16:uniqueId val="{0000000D-541C-48AB-A367-1A280209D962}"/>
              </c:ext>
            </c:extLst>
          </c:dPt>
          <c:dPt>
            <c:idx val="7"/>
            <c:bubble3D val="0"/>
            <c:spPr>
              <a:pattFill prst="pct10">
                <a:fgClr>
                  <a:srgbClr val="FF3399"/>
                </a:fgClr>
                <a:bgClr>
                  <a:srgbClr val="FFCCFF"/>
                </a:bgClr>
              </a:pattFill>
              <a:ln>
                <a:solidFill>
                  <a:sysClr val="windowText" lastClr="000000"/>
                </a:solidFill>
              </a:ln>
            </c:spPr>
            <c:extLst>
              <c:ext xmlns:c16="http://schemas.microsoft.com/office/drawing/2014/chart" uri="{C3380CC4-5D6E-409C-BE32-E72D297353CC}">
                <c16:uniqueId val="{0000000F-541C-48AB-A367-1A280209D962}"/>
              </c:ext>
            </c:extLst>
          </c:dPt>
          <c:dPt>
            <c:idx val="8"/>
            <c:bubble3D val="0"/>
            <c:spPr>
              <a:blipFill>
                <a:blip xmlns:r="http://schemas.openxmlformats.org/officeDocument/2006/relationships" r:embed="rId2"/>
                <a:tile tx="0" ty="0" sx="100000" sy="100000" flip="none" algn="tl"/>
              </a:blipFill>
              <a:ln>
                <a:solidFill>
                  <a:sysClr val="windowText" lastClr="000000"/>
                </a:solidFill>
              </a:ln>
            </c:spPr>
            <c:extLst>
              <c:ext xmlns:c16="http://schemas.microsoft.com/office/drawing/2014/chart" uri="{C3380CC4-5D6E-409C-BE32-E72D297353CC}">
                <c16:uniqueId val="{00000011-541C-48AB-A367-1A280209D962}"/>
              </c:ext>
            </c:extLst>
          </c:dPt>
          <c:dPt>
            <c:idx val="9"/>
            <c:bubble3D val="0"/>
            <c:spPr>
              <a:blipFill>
                <a:blip xmlns:r="http://schemas.openxmlformats.org/officeDocument/2006/relationships" r:embed="rId3"/>
                <a:tile tx="0" ty="0" sx="100000" sy="100000" flip="none" algn="tl"/>
              </a:blipFill>
              <a:ln>
                <a:solidFill>
                  <a:sysClr val="windowText" lastClr="000000"/>
                </a:solidFill>
              </a:ln>
            </c:spPr>
            <c:extLst>
              <c:ext xmlns:c16="http://schemas.microsoft.com/office/drawing/2014/chart" uri="{C3380CC4-5D6E-409C-BE32-E72D297353CC}">
                <c16:uniqueId val="{00000013-541C-48AB-A367-1A280209D962}"/>
              </c:ext>
            </c:extLst>
          </c:dPt>
          <c:dPt>
            <c:idx val="10"/>
            <c:bubble3D val="0"/>
            <c:spPr>
              <a:pattFill prst="dotDmnd">
                <a:fgClr>
                  <a:srgbClr val="C00000"/>
                </a:fgClr>
                <a:bgClr>
                  <a:sysClr val="window" lastClr="FFFFFF"/>
                </a:bgClr>
              </a:pattFill>
              <a:ln>
                <a:solidFill>
                  <a:sysClr val="windowText" lastClr="000000"/>
                </a:solidFill>
              </a:ln>
            </c:spPr>
            <c:extLst>
              <c:ext xmlns:c16="http://schemas.microsoft.com/office/drawing/2014/chart" uri="{C3380CC4-5D6E-409C-BE32-E72D297353CC}">
                <c16:uniqueId val="{00000015-541C-48AB-A367-1A280209D962}"/>
              </c:ext>
            </c:extLst>
          </c:dPt>
          <c:dLbls>
            <c:dLbl>
              <c:idx val="0"/>
              <c:layout>
                <c:manualLayout>
                  <c:x val="-5.6395093727126831E-2"/>
                  <c:y val="-9.5970762275405224E-3"/>
                </c:manualLayout>
              </c:layout>
              <c:tx>
                <c:rich>
                  <a:bodyPr/>
                  <a:lstStyle/>
                  <a:p>
                    <a:r>
                      <a:rPr lang="ja-JP" altLang="en-US" baseline="0" dirty="0"/>
                      <a:t>がん
</a:t>
                    </a:r>
                    <a:fld id="{B2F8EB25-2928-4427-96A7-5A5422C8237D}" type="PERCENTAGE">
                      <a:rPr lang="en-US" altLang="ja-JP" baseline="0"/>
                      <a:pPr/>
                      <a:t>[パーセンテージ]</a:t>
                    </a:fld>
                    <a:endParaRPr lang="ja-JP" altLang="en-US" baseline="0" dirty="0"/>
                  </a:p>
                </c:rich>
              </c:tx>
              <c:showLegendKey val="0"/>
              <c:showVal val="0"/>
              <c:showCatName val="1"/>
              <c:showSerName val="0"/>
              <c:showPercent val="1"/>
              <c:showBubbleSize val="0"/>
              <c:extLst>
                <c:ext xmlns:c15="http://schemas.microsoft.com/office/drawing/2012/chart" uri="{CE6537A1-D6FC-4f65-9D91-7224C49458BB}">
                  <c15:layout>
                    <c:manualLayout>
                      <c:w val="0.18079728670279849"/>
                      <c:h val="0.19813902572523262"/>
                    </c:manualLayout>
                  </c15:layout>
                  <c15:dlblFieldTable/>
                  <c15:showDataLabelsRange val="0"/>
                </c:ext>
                <c:ext xmlns:c16="http://schemas.microsoft.com/office/drawing/2014/chart" uri="{C3380CC4-5D6E-409C-BE32-E72D297353CC}">
                  <c16:uniqueId val="{00000001-541C-48AB-A367-1A280209D962}"/>
                </c:ext>
              </c:extLst>
            </c:dLbl>
            <c:dLbl>
              <c:idx val="1"/>
              <c:layout>
                <c:manualLayout>
                  <c:x val="-4.5433399030563688E-3"/>
                  <c:y val="-4.7754375530644877E-2"/>
                </c:manualLayout>
              </c:layou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3-541C-48AB-A367-1A280209D962}"/>
                </c:ext>
              </c:extLst>
            </c:dLbl>
            <c:dLbl>
              <c:idx val="2"/>
              <c:layout>
                <c:manualLayout>
                  <c:x val="-9.4217935923001043E-3"/>
                  <c:y val="0"/>
                </c:manualLayout>
              </c:layou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5-541C-48AB-A367-1A280209D962}"/>
                </c:ext>
              </c:extLst>
            </c:dLbl>
            <c:dLbl>
              <c:idx val="3"/>
              <c:layout>
                <c:manualLayout>
                  <c:x val="9.513483737840607E-2"/>
                  <c:y val="5.1157330764682873E-3"/>
                </c:manualLayout>
              </c:layout>
              <c:showLegendKey val="0"/>
              <c:showVal val="0"/>
              <c:showCatName val="1"/>
              <c:showSerName val="0"/>
              <c:showPercent val="1"/>
              <c:showBubbleSize val="0"/>
              <c:extLst>
                <c:ext xmlns:c15="http://schemas.microsoft.com/office/drawing/2012/chart" uri="{CE6537A1-D6FC-4f65-9D91-7224C49458BB}">
                  <c15:layout>
                    <c:manualLayout>
                      <c:w val="0.24025490735782415"/>
                      <c:h val="0.14268904688637937"/>
                    </c:manualLayout>
                  </c15:layout>
                </c:ext>
                <c:ext xmlns:c16="http://schemas.microsoft.com/office/drawing/2014/chart" uri="{C3380CC4-5D6E-409C-BE32-E72D297353CC}">
                  <c16:uniqueId val="{00000007-541C-48AB-A367-1A280209D962}"/>
                </c:ext>
              </c:extLst>
            </c:dLbl>
            <c:dLbl>
              <c:idx val="4"/>
              <c:layout>
                <c:manualLayout>
                  <c:x val="1.8851722033854441E-2"/>
                  <c:y val="-1.2260225809040251E-2"/>
                </c:manualLayout>
              </c:layout>
              <c:tx>
                <c:rich>
                  <a:bodyPr/>
                  <a:lstStyle/>
                  <a:p>
                    <a:fld id="{043A3EB0-8E8D-4A93-9038-87EF1BA36B0C}" type="CATEGORYNAME">
                      <a:rPr lang="ja-JP" altLang="en-US"/>
                      <a:pPr/>
                      <a:t>[分類名]</a:t>
                    </a:fld>
                    <a:endParaRPr lang="ja-JP" altLang="en-US"/>
                  </a:p>
                </c:rich>
              </c:tx>
              <c:showLegendKey val="0"/>
              <c:showVal val="0"/>
              <c:showCatName val="1"/>
              <c:showSerName val="0"/>
              <c:showPercent val="1"/>
              <c:showBubbleSize val="0"/>
              <c:extLst>
                <c:ext xmlns:c15="http://schemas.microsoft.com/office/drawing/2012/chart" uri="{CE6537A1-D6FC-4f65-9D91-7224C49458BB}">
                  <c15:layout>
                    <c:manualLayout>
                      <c:w val="0.1078695758764403"/>
                      <c:h val="5.6923918992884508E-2"/>
                    </c:manualLayout>
                  </c15:layout>
                  <c15:dlblFieldTable/>
                  <c15:showDataLabelsRange val="0"/>
                </c:ext>
                <c:ext xmlns:c16="http://schemas.microsoft.com/office/drawing/2014/chart" uri="{C3380CC4-5D6E-409C-BE32-E72D297353CC}">
                  <c16:uniqueId val="{00000009-541C-48AB-A367-1A280209D962}"/>
                </c:ext>
              </c:extLst>
            </c:dLbl>
            <c:dLbl>
              <c:idx val="5"/>
              <c:layout>
                <c:manualLayout>
                  <c:x val="7.9015132703088645E-2"/>
                  <c:y val="-8.0769145325070221E-3"/>
                </c:manualLayout>
              </c:layout>
              <c:tx>
                <c:rich>
                  <a:bodyPr/>
                  <a:lstStyle/>
                  <a:p>
                    <a:fld id="{E3E5AB4C-9581-48D4-A708-D10BF1F0E09C}" type="CATEGORYNAME">
                      <a:rPr lang="ja-JP" altLang="en-US"/>
                      <a:pPr/>
                      <a:t>[分類名]</a:t>
                    </a:fld>
                    <a:endParaRPr lang="ja-JP" altLang="en-US"/>
                  </a:p>
                </c:rich>
              </c:tx>
              <c:showLegendKey val="0"/>
              <c:showVal val="0"/>
              <c:showCatName val="1"/>
              <c:showSerName val="0"/>
              <c:showPercent val="1"/>
              <c:showBubbleSize val="0"/>
              <c:extLst>
                <c:ext xmlns:c15="http://schemas.microsoft.com/office/drawing/2012/chart" uri="{CE6537A1-D6FC-4f65-9D91-7224C49458BB}">
                  <c15:layout>
                    <c:manualLayout>
                      <c:w val="0.2353518019122334"/>
                      <c:h val="9.4143404488232066E-2"/>
                    </c:manualLayout>
                  </c15:layout>
                  <c15:dlblFieldTable/>
                  <c15:showDataLabelsRange val="0"/>
                </c:ext>
                <c:ext xmlns:c16="http://schemas.microsoft.com/office/drawing/2014/chart" uri="{C3380CC4-5D6E-409C-BE32-E72D297353CC}">
                  <c16:uniqueId val="{0000000B-541C-48AB-A367-1A280209D962}"/>
                </c:ext>
              </c:extLst>
            </c:dLbl>
            <c:dLbl>
              <c:idx val="6"/>
              <c:layout>
                <c:manualLayout>
                  <c:x val="2.1352222826352855E-2"/>
                  <c:y val="1.9827091009575675E-2"/>
                </c:manualLayout>
              </c:layout>
              <c:tx>
                <c:rich>
                  <a:bodyPr/>
                  <a:lstStyle/>
                  <a:p>
                    <a:fld id="{B890D06F-9AE1-44BE-B6AB-42A5517C62A4}" type="CATEGORYNAME">
                      <a:rPr lang="ja-JP" altLang="en-US"/>
                      <a:pPr/>
                      <a:t>[分類名]</a:t>
                    </a:fld>
                    <a:endParaRPr lang="ja-JP" altLang="en-US"/>
                  </a:p>
                </c:rich>
              </c:tx>
              <c:showLegendKey val="0"/>
              <c:showVal val="0"/>
              <c:showCatName val="1"/>
              <c:showSerName val="0"/>
              <c:showPercent val="1"/>
              <c:showBubbleSize val="0"/>
              <c:extLst>
                <c:ext xmlns:c15="http://schemas.microsoft.com/office/drawing/2012/chart" uri="{CE6537A1-D6FC-4f65-9D91-7224C49458BB}">
                  <c15:layout>
                    <c:manualLayout>
                      <c:w val="0.19612650159352782"/>
                      <c:h val="9.4143404488232066E-2"/>
                    </c:manualLayout>
                  </c15:layout>
                  <c15:dlblFieldTable/>
                  <c15:showDataLabelsRange val="0"/>
                </c:ext>
                <c:ext xmlns:c16="http://schemas.microsoft.com/office/drawing/2014/chart" uri="{C3380CC4-5D6E-409C-BE32-E72D297353CC}">
                  <c16:uniqueId val="{0000000D-541C-48AB-A367-1A280209D962}"/>
                </c:ext>
              </c:extLst>
            </c:dLbl>
            <c:dLbl>
              <c:idx val="7"/>
              <c:layout>
                <c:manualLayout>
                  <c:x val="1.6221903447182391E-3"/>
                  <c:y val="1.3302165125335835E-2"/>
                </c:manualLayout>
              </c:layout>
              <c:tx>
                <c:rich>
                  <a:bodyPr/>
                  <a:lstStyle/>
                  <a:p>
                    <a:fld id="{09DC84EF-4F60-4AD1-9D51-514501DBC120}" type="CATEGORYNAME">
                      <a:rPr lang="ja-JP" altLang="en-US"/>
                      <a:pPr/>
                      <a:t>[分類名]</a:t>
                    </a:fld>
                    <a:endParaRPr lang="ja-JP" altLang="en-US"/>
                  </a:p>
                </c:rich>
              </c:tx>
              <c:showLegendKey val="0"/>
              <c:showVal val="0"/>
              <c:showCatName val="1"/>
              <c:showSerName val="0"/>
              <c:showPercent val="1"/>
              <c:showBubbleSize val="0"/>
              <c:extLst>
                <c:ext xmlns:c15="http://schemas.microsoft.com/office/drawing/2012/chart" uri="{CE6537A1-D6FC-4f65-9D91-7224C49458BB}">
                  <c15:layout>
                    <c:manualLayout>
                      <c:w val="0.14947617566231539"/>
                      <c:h val="7.7155729168791862E-2"/>
                    </c:manualLayout>
                  </c15:layout>
                  <c15:dlblFieldTable/>
                  <c15:showDataLabelsRange val="0"/>
                </c:ext>
                <c:ext xmlns:c16="http://schemas.microsoft.com/office/drawing/2014/chart" uri="{C3380CC4-5D6E-409C-BE32-E72D297353CC}">
                  <c16:uniqueId val="{0000000F-541C-48AB-A367-1A280209D962}"/>
                </c:ext>
              </c:extLst>
            </c:dLbl>
            <c:dLbl>
              <c:idx val="8"/>
              <c:layout>
                <c:manualLayout>
                  <c:x val="1.9046726822765852E-2"/>
                  <c:y val="-1.4262420514927671E-2"/>
                </c:manualLayout>
              </c:layout>
              <c:tx>
                <c:rich>
                  <a:bodyPr/>
                  <a:lstStyle/>
                  <a:p>
                    <a:fld id="{1EA43AC1-E75F-410F-A6FC-4CB869FEE116}" type="CATEGORYNAME">
                      <a:rPr lang="zh-TW" altLang="en-US"/>
                      <a:pPr/>
                      <a:t>[分類名]</a:t>
                    </a:fld>
                    <a:endParaRPr lang="ja-JP" altLang="en-US"/>
                  </a:p>
                </c:rich>
              </c:tx>
              <c:showLegendKey val="0"/>
              <c:showVal val="0"/>
              <c:showCatName val="1"/>
              <c:showSerName val="0"/>
              <c:showPercent val="1"/>
              <c:showBubbleSize val="0"/>
              <c:extLst>
                <c:ext xmlns:c15="http://schemas.microsoft.com/office/drawing/2012/chart" uri="{CE6537A1-D6FC-4f65-9D91-7224C49458BB}">
                  <c15:layout>
                    <c:manualLayout>
                      <c:w val="0.16398854223688547"/>
                      <c:h val="0.10658398880339705"/>
                    </c:manualLayout>
                  </c15:layout>
                  <c15:dlblFieldTable/>
                  <c15:showDataLabelsRange val="0"/>
                </c:ext>
                <c:ext xmlns:c16="http://schemas.microsoft.com/office/drawing/2014/chart" uri="{C3380CC4-5D6E-409C-BE32-E72D297353CC}">
                  <c16:uniqueId val="{00000011-541C-48AB-A367-1A280209D962}"/>
                </c:ext>
              </c:extLst>
            </c:dLbl>
            <c:dLbl>
              <c:idx val="9"/>
              <c:layout>
                <c:manualLayout>
                  <c:x val="1.3252654200241304E-2"/>
                  <c:y val="-1.7704152345614919E-2"/>
                </c:manualLayout>
              </c:layout>
              <c:tx>
                <c:rich>
                  <a:bodyPr/>
                  <a:lstStyle/>
                  <a:p>
                    <a:fld id="{56A610CE-E90E-4601-9976-38C1FD2CF65A}" type="CATEGORYNAME">
                      <a:rPr lang="zh-TW" altLang="en-US"/>
                      <a:pPr/>
                      <a:t>[分類名]</a:t>
                    </a:fld>
                    <a:endParaRPr lang="ja-JP" altLang="en-US"/>
                  </a:p>
                </c:rich>
              </c:tx>
              <c:showLegendKey val="0"/>
              <c:showVal val="0"/>
              <c:showCatName val="1"/>
              <c:showSerName val="0"/>
              <c:showPercent val="1"/>
              <c:showBubbleSize val="0"/>
              <c:extLst>
                <c:ext xmlns:c15="http://schemas.microsoft.com/office/drawing/2012/chart" uri="{CE6537A1-D6FC-4f65-9D91-7224C49458BB}">
                  <c15:layout>
                    <c:manualLayout>
                      <c:w val="0.15779810077329745"/>
                      <c:h val="9.9813707315104833E-2"/>
                    </c:manualLayout>
                  </c15:layout>
                  <c15:dlblFieldTable/>
                  <c15:showDataLabelsRange val="0"/>
                </c:ext>
                <c:ext xmlns:c16="http://schemas.microsoft.com/office/drawing/2014/chart" uri="{C3380CC4-5D6E-409C-BE32-E72D297353CC}">
                  <c16:uniqueId val="{00000013-541C-48AB-A367-1A280209D962}"/>
                </c:ext>
              </c:extLst>
            </c:dLbl>
            <c:dLbl>
              <c:idx val="10"/>
              <c:layout>
                <c:manualLayout>
                  <c:x val="2.4691700922119763E-2"/>
                  <c:y val="-1.1231099376693417E-2"/>
                </c:manualLayout>
              </c:layout>
              <c:tx>
                <c:rich>
                  <a:bodyPr/>
                  <a:lstStyle/>
                  <a:p>
                    <a:fld id="{8459B9A4-FCC2-4E99-82A3-4AE33B0E7BE0}" type="CATEGORYNAME">
                      <a:rPr lang="ja-JP" altLang="en-US"/>
                      <a:pPr/>
                      <a:t>[分類名]</a:t>
                    </a:fld>
                    <a:endParaRPr lang="ja-JP" altLang="en-US"/>
                  </a:p>
                </c:rich>
              </c:tx>
              <c:showLegendKey val="0"/>
              <c:showVal val="0"/>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15-541C-48AB-A367-1A280209D962}"/>
                </c:ext>
              </c:extLst>
            </c:dLbl>
            <c:numFmt formatCode="0.0%" sourceLinked="0"/>
            <c:spPr>
              <a:noFill/>
              <a:ln>
                <a:noFill/>
              </a:ln>
              <a:effectLst/>
            </c:spPr>
            <c:txPr>
              <a:bodyPr/>
              <a:lstStyle/>
              <a:p>
                <a:pPr>
                  <a:defRPr sz="800">
                    <a:latin typeface="HG丸ｺﾞｼｯｸM-PRO" panose="020F0600000000000000" pitchFamily="50" charset="-128"/>
                    <a:ea typeface="HG丸ｺﾞｼｯｸM-PRO" panose="020F0600000000000000" pitchFamily="50" charset="-128"/>
                  </a:defRPr>
                </a:pPr>
                <a:endParaRPr lang="ja-JP"/>
              </a:p>
            </c:txPr>
            <c:showLegendKey val="0"/>
            <c:showVal val="0"/>
            <c:showCatName val="1"/>
            <c:showSerName val="0"/>
            <c:showPercent val="1"/>
            <c:showBubbleSize val="0"/>
            <c:showLeaderLines val="0"/>
            <c:extLst>
              <c:ext xmlns:c15="http://schemas.microsoft.com/office/drawing/2012/chart" uri="{CE6537A1-D6FC-4f65-9D91-7224C49458BB}"/>
            </c:extLst>
          </c:dLbls>
          <c:cat>
            <c:strRef>
              <c:f>Sheet1!$A$2:$A$12</c:f>
              <c:strCache>
                <c:ptCount val="11"/>
                <c:pt idx="0">
                  <c:v>悪性新生物</c:v>
                </c:pt>
                <c:pt idx="1">
                  <c:v>心疾患</c:v>
                </c:pt>
                <c:pt idx="2">
                  <c:v>肺炎</c:v>
                </c:pt>
                <c:pt idx="3">
                  <c:v>脳血管疾患</c:v>
                </c:pt>
                <c:pt idx="4">
                  <c:v>老衰</c:v>
                </c:pt>
                <c:pt idx="5">
                  <c:v>誤嚥性肺炎</c:v>
                </c:pt>
                <c:pt idx="6">
                  <c:v>不慮の事故</c:v>
                </c:pt>
                <c:pt idx="7">
                  <c:v>肝疾患</c:v>
                </c:pt>
                <c:pt idx="8">
                  <c:v>腎不全</c:v>
                </c:pt>
                <c:pt idx="9">
                  <c:v>自殺</c:v>
                </c:pt>
                <c:pt idx="10">
                  <c:v>その他</c:v>
                </c:pt>
              </c:strCache>
            </c:strRef>
          </c:cat>
          <c:val>
            <c:numRef>
              <c:f>Sheet1!$B$2:$B$12</c:f>
              <c:numCache>
                <c:formatCode>General</c:formatCode>
                <c:ptCount val="11"/>
                <c:pt idx="0">
                  <c:v>29.1</c:v>
                </c:pt>
                <c:pt idx="1">
                  <c:v>14.9</c:v>
                </c:pt>
                <c:pt idx="2">
                  <c:v>8.9</c:v>
                </c:pt>
                <c:pt idx="3">
                  <c:v>6.9</c:v>
                </c:pt>
                <c:pt idx="4">
                  <c:v>4.4000000000000004</c:v>
                </c:pt>
                <c:pt idx="5">
                  <c:v>3.2</c:v>
                </c:pt>
                <c:pt idx="6">
                  <c:v>3</c:v>
                </c:pt>
                <c:pt idx="7">
                  <c:v>2.2000000000000002</c:v>
                </c:pt>
                <c:pt idx="8">
                  <c:v>1.9</c:v>
                </c:pt>
                <c:pt idx="9">
                  <c:v>1.9</c:v>
                </c:pt>
                <c:pt idx="10">
                  <c:v>23.600000000000012</c:v>
                </c:pt>
              </c:numCache>
            </c:numRef>
          </c:val>
          <c:extLst>
            <c:ext xmlns:c16="http://schemas.microsoft.com/office/drawing/2014/chart" uri="{C3380CC4-5D6E-409C-BE32-E72D297353CC}">
              <c16:uniqueId val="{00000016-541C-48AB-A367-1A280209D962}"/>
            </c:ext>
          </c:extLst>
        </c:ser>
        <c:dLbls>
          <c:showLegendKey val="0"/>
          <c:showVal val="0"/>
          <c:showCatName val="1"/>
          <c:showSerName val="0"/>
          <c:showPercent val="1"/>
          <c:showBubbleSize val="0"/>
          <c:showLeaderLines val="0"/>
        </c:dLbls>
        <c:firstSliceAng val="0"/>
      </c:pieChart>
    </c:plotArea>
    <c:plotVisOnly val="1"/>
    <c:dispBlanksAs val="zero"/>
    <c:showDLblsOverMax val="0"/>
  </c:chart>
  <c:spPr>
    <a:ln>
      <a:noFill/>
    </a:ln>
  </c:spPr>
  <c:externalData r:id="rId4">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1"/>
    </mc:Choice>
    <mc:Fallback>
      <c:style val="1"/>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8517607746930617"/>
          <c:y val="9.2750612417088832E-2"/>
          <c:w val="0.66761311944620239"/>
          <c:h val="0.78508908092109964"/>
        </c:manualLayout>
      </c:layout>
      <c:pieChart>
        <c:varyColors val="1"/>
        <c:ser>
          <c:idx val="0"/>
          <c:order val="0"/>
          <c:tx>
            <c:strRef>
              <c:f>Sheet1!$B$1</c:f>
              <c:strCache>
                <c:ptCount val="1"/>
                <c:pt idx="0">
                  <c:v>列1</c:v>
                </c:pt>
              </c:strCache>
            </c:strRef>
          </c:tx>
          <c:spPr>
            <a:ln>
              <a:solidFill>
                <a:sysClr val="window" lastClr="FFFFFF">
                  <a:lumMod val="50000"/>
                </a:sysClr>
              </a:solidFill>
              <a:prstDash val="solid"/>
            </a:ln>
          </c:spPr>
          <c:dPt>
            <c:idx val="0"/>
            <c:bubble3D val="0"/>
            <c:spPr>
              <a:pattFill prst="pct50">
                <a:fgClr>
                  <a:srgbClr val="FF0000"/>
                </a:fgClr>
                <a:bgClr>
                  <a:sysClr val="window" lastClr="FFFFFF"/>
                </a:bgClr>
              </a:pattFill>
              <a:ln>
                <a:solidFill>
                  <a:sysClr val="window" lastClr="FFFFFF">
                    <a:lumMod val="50000"/>
                  </a:sysClr>
                </a:solidFill>
                <a:prstDash val="solid"/>
              </a:ln>
            </c:spPr>
            <c:extLst>
              <c:ext xmlns:c16="http://schemas.microsoft.com/office/drawing/2014/chart" uri="{C3380CC4-5D6E-409C-BE32-E72D297353CC}">
                <c16:uniqueId val="{00000001-05CD-4CE2-BE7B-524D5A5F6B87}"/>
              </c:ext>
            </c:extLst>
          </c:dPt>
          <c:dPt>
            <c:idx val="1"/>
            <c:bubble3D val="0"/>
            <c:spPr>
              <a:pattFill prst="pct90">
                <a:fgClr>
                  <a:srgbClr val="FFC000"/>
                </a:fgClr>
                <a:bgClr>
                  <a:sysClr val="window" lastClr="FFFFFF"/>
                </a:bgClr>
              </a:pattFill>
              <a:ln>
                <a:solidFill>
                  <a:sysClr val="window" lastClr="FFFFFF">
                    <a:lumMod val="50000"/>
                  </a:sysClr>
                </a:solidFill>
                <a:prstDash val="solid"/>
              </a:ln>
            </c:spPr>
            <c:extLst>
              <c:ext xmlns:c16="http://schemas.microsoft.com/office/drawing/2014/chart" uri="{C3380CC4-5D6E-409C-BE32-E72D297353CC}">
                <c16:uniqueId val="{00000003-05CD-4CE2-BE7B-524D5A5F6B87}"/>
              </c:ext>
            </c:extLst>
          </c:dPt>
          <c:dPt>
            <c:idx val="2"/>
            <c:bubble3D val="0"/>
            <c:spPr>
              <a:pattFill prst="trellis">
                <a:fgClr>
                  <a:srgbClr val="C00000"/>
                </a:fgClr>
                <a:bgClr>
                  <a:sysClr val="window" lastClr="FFFFFF"/>
                </a:bgClr>
              </a:pattFill>
              <a:ln>
                <a:solidFill>
                  <a:sysClr val="window" lastClr="FFFFFF">
                    <a:lumMod val="50000"/>
                  </a:sysClr>
                </a:solidFill>
                <a:prstDash val="solid"/>
              </a:ln>
            </c:spPr>
            <c:extLst>
              <c:ext xmlns:c16="http://schemas.microsoft.com/office/drawing/2014/chart" uri="{C3380CC4-5D6E-409C-BE32-E72D297353CC}">
                <c16:uniqueId val="{00000005-05CD-4CE2-BE7B-524D5A5F6B87}"/>
              </c:ext>
            </c:extLst>
          </c:dPt>
          <c:dPt>
            <c:idx val="3"/>
            <c:bubble3D val="0"/>
            <c:spPr>
              <a:solidFill>
                <a:sysClr val="window" lastClr="FFFFFF">
                  <a:lumMod val="85000"/>
                </a:sysClr>
              </a:solidFill>
              <a:ln>
                <a:solidFill>
                  <a:sysClr val="window" lastClr="FFFFFF">
                    <a:lumMod val="50000"/>
                  </a:sysClr>
                </a:solidFill>
                <a:prstDash val="solid"/>
              </a:ln>
            </c:spPr>
            <c:extLst>
              <c:ext xmlns:c16="http://schemas.microsoft.com/office/drawing/2014/chart" uri="{C3380CC4-5D6E-409C-BE32-E72D297353CC}">
                <c16:uniqueId val="{00000007-05CD-4CE2-BE7B-524D5A5F6B87}"/>
              </c:ext>
            </c:extLst>
          </c:dPt>
          <c:dPt>
            <c:idx val="4"/>
            <c:bubble3D val="0"/>
            <c:spPr>
              <a:pattFill prst="dkHorz">
                <a:fgClr>
                  <a:srgbClr val="00B0F0"/>
                </a:fgClr>
                <a:bgClr>
                  <a:sysClr val="window" lastClr="FFFFFF"/>
                </a:bgClr>
              </a:pattFill>
              <a:ln>
                <a:solidFill>
                  <a:sysClr val="window" lastClr="FFFFFF">
                    <a:lumMod val="50000"/>
                  </a:sysClr>
                </a:solidFill>
                <a:prstDash val="solid"/>
              </a:ln>
            </c:spPr>
            <c:extLst>
              <c:ext xmlns:c16="http://schemas.microsoft.com/office/drawing/2014/chart" uri="{C3380CC4-5D6E-409C-BE32-E72D297353CC}">
                <c16:uniqueId val="{00000009-05CD-4CE2-BE7B-524D5A5F6B87}"/>
              </c:ext>
            </c:extLst>
          </c:dPt>
          <c:dPt>
            <c:idx val="5"/>
            <c:bubble3D val="0"/>
            <c:spPr>
              <a:solidFill>
                <a:sysClr val="window" lastClr="FFFFFF"/>
              </a:solidFill>
              <a:ln>
                <a:solidFill>
                  <a:sysClr val="window" lastClr="FFFFFF">
                    <a:lumMod val="50000"/>
                  </a:sysClr>
                </a:solidFill>
                <a:prstDash val="solid"/>
              </a:ln>
            </c:spPr>
            <c:extLst>
              <c:ext xmlns:c16="http://schemas.microsoft.com/office/drawing/2014/chart" uri="{C3380CC4-5D6E-409C-BE32-E72D297353CC}">
                <c16:uniqueId val="{0000000B-05CD-4CE2-BE7B-524D5A5F6B87}"/>
              </c:ext>
            </c:extLst>
          </c:dPt>
          <c:dPt>
            <c:idx val="6"/>
            <c:bubble3D val="0"/>
            <c:spPr>
              <a:pattFill prst="dkVert">
                <a:fgClr>
                  <a:srgbClr val="EFA9EF"/>
                </a:fgClr>
                <a:bgClr>
                  <a:sysClr val="window" lastClr="FFFFFF"/>
                </a:bgClr>
              </a:pattFill>
              <a:ln>
                <a:solidFill>
                  <a:sysClr val="window" lastClr="FFFFFF">
                    <a:lumMod val="50000"/>
                  </a:sysClr>
                </a:solidFill>
                <a:prstDash val="solid"/>
              </a:ln>
            </c:spPr>
            <c:extLst>
              <c:ext xmlns:c16="http://schemas.microsoft.com/office/drawing/2014/chart" uri="{C3380CC4-5D6E-409C-BE32-E72D297353CC}">
                <c16:uniqueId val="{0000000D-05CD-4CE2-BE7B-524D5A5F6B87}"/>
              </c:ext>
            </c:extLst>
          </c:dPt>
          <c:dPt>
            <c:idx val="7"/>
            <c:bubble3D val="0"/>
            <c:spPr>
              <a:blipFill>
                <a:blip xmlns:r="http://schemas.openxmlformats.org/officeDocument/2006/relationships" r:embed="rId2"/>
                <a:tile tx="0" ty="0" sx="100000" sy="100000" flip="none" algn="tl"/>
              </a:blipFill>
              <a:ln>
                <a:solidFill>
                  <a:sysClr val="window" lastClr="FFFFFF">
                    <a:lumMod val="50000"/>
                  </a:sysClr>
                </a:solidFill>
                <a:prstDash val="solid"/>
              </a:ln>
            </c:spPr>
            <c:extLst>
              <c:ext xmlns:c16="http://schemas.microsoft.com/office/drawing/2014/chart" uri="{C3380CC4-5D6E-409C-BE32-E72D297353CC}">
                <c16:uniqueId val="{0000000F-05CD-4CE2-BE7B-524D5A5F6B87}"/>
              </c:ext>
            </c:extLst>
          </c:dPt>
          <c:dPt>
            <c:idx val="8"/>
            <c:bubble3D val="0"/>
            <c:spPr>
              <a:blipFill>
                <a:blip xmlns:r="http://schemas.openxmlformats.org/officeDocument/2006/relationships" r:embed="rId3"/>
                <a:tile tx="0" ty="0" sx="100000" sy="100000" flip="none" algn="tl"/>
              </a:blipFill>
              <a:ln>
                <a:solidFill>
                  <a:sysClr val="window" lastClr="FFFFFF">
                    <a:lumMod val="50000"/>
                  </a:sysClr>
                </a:solidFill>
                <a:prstDash val="solid"/>
              </a:ln>
            </c:spPr>
            <c:extLst>
              <c:ext xmlns:c16="http://schemas.microsoft.com/office/drawing/2014/chart" uri="{C3380CC4-5D6E-409C-BE32-E72D297353CC}">
                <c16:uniqueId val="{00000011-05CD-4CE2-BE7B-524D5A5F6B87}"/>
              </c:ext>
            </c:extLst>
          </c:dPt>
          <c:dPt>
            <c:idx val="9"/>
            <c:bubble3D val="0"/>
            <c:spPr>
              <a:pattFill prst="solidDmnd">
                <a:fgClr>
                  <a:srgbClr val="002060"/>
                </a:fgClr>
                <a:bgClr>
                  <a:sysClr val="window" lastClr="FFFFFF"/>
                </a:bgClr>
              </a:pattFill>
              <a:ln>
                <a:solidFill>
                  <a:sysClr val="window" lastClr="FFFFFF">
                    <a:lumMod val="50000"/>
                  </a:sysClr>
                </a:solidFill>
                <a:prstDash val="solid"/>
              </a:ln>
            </c:spPr>
            <c:extLst>
              <c:ext xmlns:c16="http://schemas.microsoft.com/office/drawing/2014/chart" uri="{C3380CC4-5D6E-409C-BE32-E72D297353CC}">
                <c16:uniqueId val="{00000013-05CD-4CE2-BE7B-524D5A5F6B87}"/>
              </c:ext>
            </c:extLst>
          </c:dPt>
          <c:dPt>
            <c:idx val="10"/>
            <c:bubble3D val="0"/>
            <c:spPr>
              <a:pattFill prst="dotDmnd">
                <a:fgClr>
                  <a:srgbClr val="C00000"/>
                </a:fgClr>
                <a:bgClr>
                  <a:sysClr val="window" lastClr="FFFFFF"/>
                </a:bgClr>
              </a:pattFill>
              <a:ln>
                <a:solidFill>
                  <a:sysClr val="window" lastClr="FFFFFF">
                    <a:lumMod val="50000"/>
                  </a:sysClr>
                </a:solidFill>
                <a:prstDash val="solid"/>
              </a:ln>
            </c:spPr>
            <c:extLst>
              <c:ext xmlns:c16="http://schemas.microsoft.com/office/drawing/2014/chart" uri="{C3380CC4-5D6E-409C-BE32-E72D297353CC}">
                <c16:uniqueId val="{00000015-05CD-4CE2-BE7B-524D5A5F6B87}"/>
              </c:ext>
            </c:extLst>
          </c:dPt>
          <c:dLbls>
            <c:dLbl>
              <c:idx val="0"/>
              <c:layout>
                <c:manualLayout>
                  <c:x val="-3.5873457126342115E-2"/>
                  <c:y val="4.4260005426257493E-2"/>
                </c:manualLayout>
              </c:layout>
              <c:tx>
                <c:rich>
                  <a:bodyPr/>
                  <a:lstStyle/>
                  <a:p>
                    <a:r>
                      <a:rPr lang="ja-JP" altLang="en-US" baseline="0"/>
                      <a:t>がん
</a:t>
                    </a:r>
                    <a:fld id="{90C7016D-76DC-4B77-BE7A-AD4B86EF52C4}" type="PERCENTAGE">
                      <a:rPr lang="en-US" altLang="ja-JP" baseline="0"/>
                      <a:pPr/>
                      <a:t>[パーセンテージ]</a:t>
                    </a:fld>
                    <a:endParaRPr lang="ja-JP" altLang="en-US" baseline="0"/>
                  </a:p>
                </c:rich>
              </c:tx>
              <c:showLegendKey val="0"/>
              <c:showVal val="0"/>
              <c:showCatName val="1"/>
              <c:showSerName val="0"/>
              <c:showPercent val="1"/>
              <c:showBubbleSize val="0"/>
              <c:extLst>
                <c:ext xmlns:c15="http://schemas.microsoft.com/office/drawing/2012/chart" uri="{CE6537A1-D6FC-4f65-9D91-7224C49458BB}">
                  <c15:layout>
                    <c:manualLayout>
                      <c:w val="0.21012072539573887"/>
                      <c:h val="0.15863286526115025"/>
                    </c:manualLayout>
                  </c15:layout>
                  <c15:dlblFieldTable/>
                  <c15:showDataLabelsRange val="0"/>
                </c:ext>
                <c:ext xmlns:c16="http://schemas.microsoft.com/office/drawing/2014/chart" uri="{C3380CC4-5D6E-409C-BE32-E72D297353CC}">
                  <c16:uniqueId val="{00000001-05CD-4CE2-BE7B-524D5A5F6B87}"/>
                </c:ext>
              </c:extLst>
            </c:dLbl>
            <c:dLbl>
              <c:idx val="1"/>
              <c:layout>
                <c:manualLayout>
                  <c:x val="-3.5790883282447006E-2"/>
                  <c:y val="1.9873839299499225E-2"/>
                </c:manualLayout>
              </c:layou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3-05CD-4CE2-BE7B-524D5A5F6B87}"/>
                </c:ext>
              </c:extLst>
            </c:dLbl>
            <c:dLbl>
              <c:idx val="2"/>
              <c:layout>
                <c:manualLayout>
                  <c:x val="1.3870198226148787E-2"/>
                  <c:y val="-1.165843510994043E-16"/>
                </c:manualLayout>
              </c:layout>
              <c:showLegendKey val="0"/>
              <c:showVal val="0"/>
              <c:showCatName val="1"/>
              <c:showSerName val="0"/>
              <c:showPercent val="1"/>
              <c:showBubbleSize val="0"/>
              <c:extLst>
                <c:ext xmlns:c15="http://schemas.microsoft.com/office/drawing/2012/chart" uri="{CE6537A1-D6FC-4f65-9D91-7224C49458BB}">
                  <c15:layout>
                    <c:manualLayout>
                      <c:w val="0.20903362231747946"/>
                      <c:h val="0.19438863323946773"/>
                    </c:manualLayout>
                  </c15:layout>
                </c:ext>
                <c:ext xmlns:c16="http://schemas.microsoft.com/office/drawing/2014/chart" uri="{C3380CC4-5D6E-409C-BE32-E72D297353CC}">
                  <c16:uniqueId val="{00000005-05CD-4CE2-BE7B-524D5A5F6B87}"/>
                </c:ext>
              </c:extLst>
            </c:dLbl>
            <c:dLbl>
              <c:idx val="3"/>
              <c:layout>
                <c:manualLayout>
                  <c:x val="0.10631778170585819"/>
                  <c:y val="-5.602461457023652E-3"/>
                </c:manualLayout>
              </c:layout>
              <c:showLegendKey val="0"/>
              <c:showVal val="0"/>
              <c:showCatName val="1"/>
              <c:showSerName val="0"/>
              <c:showPercent val="1"/>
              <c:showBubbleSize val="0"/>
              <c:extLst>
                <c:ext xmlns:c15="http://schemas.microsoft.com/office/drawing/2012/chart" uri="{CE6537A1-D6FC-4f65-9D91-7224C49458BB}">
                  <c15:layout>
                    <c:manualLayout>
                      <c:w val="0.24874431954077972"/>
                      <c:h val="0.18114406779661016"/>
                    </c:manualLayout>
                  </c15:layout>
                </c:ext>
                <c:ext xmlns:c16="http://schemas.microsoft.com/office/drawing/2014/chart" uri="{C3380CC4-5D6E-409C-BE32-E72D297353CC}">
                  <c16:uniqueId val="{00000007-05CD-4CE2-BE7B-524D5A5F6B87}"/>
                </c:ext>
              </c:extLst>
            </c:dLbl>
            <c:dLbl>
              <c:idx val="4"/>
              <c:layout>
                <c:manualLayout>
                  <c:x val="-2.4825468245041216E-3"/>
                  <c:y val="2.2364410331061457E-2"/>
                </c:manualLayout>
              </c:layou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9-05CD-4CE2-BE7B-524D5A5F6B87}"/>
                </c:ext>
              </c:extLst>
            </c:dLbl>
            <c:dLbl>
              <c:idx val="5"/>
              <c:layout>
                <c:manualLayout>
                  <c:x val="4.9970142895618692E-2"/>
                  <c:y val="1.772274034443826E-2"/>
                </c:manualLayout>
              </c:layout>
              <c:tx>
                <c:rich>
                  <a:bodyPr/>
                  <a:lstStyle/>
                  <a:p>
                    <a:fld id="{A81817AD-EEBF-4A46-82DE-548CB544897B}" type="CATEGORYNAME">
                      <a:rPr lang="ja-JP" altLang="en-US"/>
                      <a:pPr/>
                      <a:t>[分類名]</a:t>
                    </a:fld>
                    <a:endParaRPr lang="ja-JP" altLang="en-US"/>
                  </a:p>
                </c:rich>
              </c:tx>
              <c:showLegendKey val="0"/>
              <c:showVal val="0"/>
              <c:showCatName val="1"/>
              <c:showSerName val="0"/>
              <c:showPercent val="1"/>
              <c:showBubbleSize val="0"/>
              <c:extLst>
                <c:ext xmlns:c15="http://schemas.microsoft.com/office/drawing/2012/chart" uri="{CE6537A1-D6FC-4f65-9D91-7224C49458BB}">
                  <c15:layout>
                    <c:manualLayout>
                      <c:w val="0.2296101411145659"/>
                      <c:h val="0.11422263393546395"/>
                    </c:manualLayout>
                  </c15:layout>
                  <c15:dlblFieldTable/>
                  <c15:showDataLabelsRange val="0"/>
                </c:ext>
                <c:ext xmlns:c16="http://schemas.microsoft.com/office/drawing/2014/chart" uri="{C3380CC4-5D6E-409C-BE32-E72D297353CC}">
                  <c16:uniqueId val="{0000000B-05CD-4CE2-BE7B-524D5A5F6B87}"/>
                </c:ext>
              </c:extLst>
            </c:dLbl>
            <c:dLbl>
              <c:idx val="6"/>
              <c:layout>
                <c:manualLayout>
                  <c:x val="4.4627940217914816E-2"/>
                  <c:y val="2.9239566389706498E-2"/>
                </c:manualLayout>
              </c:layout>
              <c:tx>
                <c:rich>
                  <a:bodyPr/>
                  <a:lstStyle/>
                  <a:p>
                    <a:fld id="{4AF7FE0C-792A-4A5B-A2A9-F1B67EEF16A2}" type="CATEGORYNAME">
                      <a:rPr lang="ja-JP" altLang="en-US"/>
                      <a:pPr/>
                      <a:t>[分類名]</a:t>
                    </a:fld>
                    <a:endParaRPr lang="ja-JP" altLang="en-US"/>
                  </a:p>
                </c:rich>
              </c:tx>
              <c:showLegendKey val="0"/>
              <c:showVal val="0"/>
              <c:showCatName val="1"/>
              <c:showSerName val="0"/>
              <c:showPercent val="1"/>
              <c:showBubbleSize val="0"/>
              <c:extLst>
                <c:ext xmlns:c15="http://schemas.microsoft.com/office/drawing/2012/chart" uri="{CE6537A1-D6FC-4f65-9D91-7224C49458BB}">
                  <c15:layout>
                    <c:manualLayout>
                      <c:w val="0.23889895154081978"/>
                      <c:h val="6.3770824259154507E-2"/>
                    </c:manualLayout>
                  </c15:layout>
                  <c15:dlblFieldTable/>
                  <c15:showDataLabelsRange val="0"/>
                </c:ext>
                <c:ext xmlns:c16="http://schemas.microsoft.com/office/drawing/2014/chart" uri="{C3380CC4-5D6E-409C-BE32-E72D297353CC}">
                  <c16:uniqueId val="{0000000D-05CD-4CE2-BE7B-524D5A5F6B87}"/>
                </c:ext>
              </c:extLst>
            </c:dLbl>
            <c:dLbl>
              <c:idx val="7"/>
              <c:layout>
                <c:manualLayout>
                  <c:x val="-1.7897762779652545E-2"/>
                  <c:y val="2.0809898762654669E-2"/>
                </c:manualLayout>
              </c:layout>
              <c:tx>
                <c:rich>
                  <a:bodyPr/>
                  <a:lstStyle/>
                  <a:p>
                    <a:fld id="{24E0BA29-9585-4044-86C6-5EC1D0E8911F}" type="CATEGORYNAME">
                      <a:rPr lang="ja-JP" altLang="en-US"/>
                      <a:pPr/>
                      <a:t>[分類名]</a:t>
                    </a:fld>
                    <a:endParaRPr lang="ja-JP" altLang="en-US"/>
                  </a:p>
                </c:rich>
              </c:tx>
              <c:showLegendKey val="0"/>
              <c:showVal val="0"/>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F-05CD-4CE2-BE7B-524D5A5F6B87}"/>
                </c:ext>
              </c:extLst>
            </c:dLbl>
            <c:dLbl>
              <c:idx val="8"/>
              <c:layout>
                <c:manualLayout>
                  <c:x val="3.6934820841278235E-2"/>
                  <c:y val="-2.3664262186837101E-3"/>
                </c:manualLayout>
              </c:layout>
              <c:tx>
                <c:rich>
                  <a:bodyPr/>
                  <a:lstStyle/>
                  <a:p>
                    <a:fld id="{7212CA85-56DC-4A99-A862-BB9B92DE0ACF}" type="CATEGORYNAME">
                      <a:rPr lang="ja-JP" altLang="en-US"/>
                      <a:pPr/>
                      <a:t>[分類名]</a:t>
                    </a:fld>
                    <a:endParaRPr lang="ja-JP" altLang="en-US"/>
                  </a:p>
                </c:rich>
              </c:tx>
              <c:showLegendKey val="0"/>
              <c:showVal val="0"/>
              <c:showCatName val="1"/>
              <c:showSerName val="0"/>
              <c:showPercent val="1"/>
              <c:showBubbleSize val="0"/>
              <c:extLst>
                <c:ext xmlns:c15="http://schemas.microsoft.com/office/drawing/2012/chart" uri="{CE6537A1-D6FC-4f65-9D91-7224C49458BB}">
                  <c15:layout>
                    <c:manualLayout>
                      <c:w val="0.20569241808179861"/>
                      <c:h val="0.15014005602240896"/>
                    </c:manualLayout>
                  </c15:layout>
                  <c15:dlblFieldTable/>
                  <c15:showDataLabelsRange val="0"/>
                </c:ext>
                <c:ext xmlns:c16="http://schemas.microsoft.com/office/drawing/2014/chart" uri="{C3380CC4-5D6E-409C-BE32-E72D297353CC}">
                  <c16:uniqueId val="{00000011-05CD-4CE2-BE7B-524D5A5F6B87}"/>
                </c:ext>
              </c:extLst>
            </c:dLbl>
            <c:dLbl>
              <c:idx val="9"/>
              <c:layout>
                <c:manualLayout>
                  <c:x val="4.4255444830616587E-2"/>
                  <c:y val="-2.5829056600895971E-2"/>
                </c:manualLayout>
              </c:layout>
              <c:tx>
                <c:rich>
                  <a:bodyPr/>
                  <a:lstStyle/>
                  <a:p>
                    <a:fld id="{09E03D8A-6B02-45C9-BDAD-B93A8AA8A43D}" type="CATEGORYNAME">
                      <a:rPr lang="ja-JP" altLang="en-US"/>
                      <a:pPr/>
                      <a:t>[分類名]</a:t>
                    </a:fld>
                    <a:endParaRPr lang="ja-JP" altLang="en-US"/>
                  </a:p>
                </c:rich>
              </c:tx>
              <c:showLegendKey val="0"/>
              <c:showVal val="0"/>
              <c:showCatName val="1"/>
              <c:showSerName val="0"/>
              <c:showPercent val="1"/>
              <c:showBubbleSize val="0"/>
              <c:extLst>
                <c:ext xmlns:c15="http://schemas.microsoft.com/office/drawing/2012/chart" uri="{CE6537A1-D6FC-4f65-9D91-7224C49458BB}">
                  <c15:layout>
                    <c:manualLayout>
                      <c:w val="0.25889543199715853"/>
                      <c:h val="0.13333312400109271"/>
                    </c:manualLayout>
                  </c15:layout>
                  <c15:dlblFieldTable/>
                  <c15:showDataLabelsRange val="0"/>
                </c:ext>
                <c:ext xmlns:c16="http://schemas.microsoft.com/office/drawing/2014/chart" uri="{C3380CC4-5D6E-409C-BE32-E72D297353CC}">
                  <c16:uniqueId val="{00000013-05CD-4CE2-BE7B-524D5A5F6B87}"/>
                </c:ext>
              </c:extLst>
            </c:dLbl>
            <c:dLbl>
              <c:idx val="10"/>
              <c:layout>
                <c:manualLayout>
                  <c:x val="4.3942318738500144E-2"/>
                  <c:y val="1.0069917730871902E-2"/>
                </c:manualLayout>
              </c:layout>
              <c:tx>
                <c:rich>
                  <a:bodyPr/>
                  <a:lstStyle/>
                  <a:p>
                    <a:fld id="{62745765-503E-4AB8-83C9-7E806DA08A44}" type="CATEGORYNAME">
                      <a:rPr lang="ja-JP" altLang="en-US"/>
                      <a:pPr/>
                      <a:t>[分類名]</a:t>
                    </a:fld>
                    <a:endParaRPr lang="ja-JP" altLang="en-US"/>
                  </a:p>
                </c:rich>
              </c:tx>
              <c:showLegendKey val="0"/>
              <c:showVal val="0"/>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15-05CD-4CE2-BE7B-524D5A5F6B87}"/>
                </c:ext>
              </c:extLst>
            </c:dLbl>
            <c:numFmt formatCode="0.0%" sourceLinked="0"/>
            <c:spPr>
              <a:noFill/>
              <a:ln>
                <a:noFill/>
              </a:ln>
              <a:effectLst/>
            </c:spPr>
            <c:txPr>
              <a:bodyPr/>
              <a:lstStyle/>
              <a:p>
                <a:pPr>
                  <a:defRPr sz="800" b="0">
                    <a:latin typeface="HG丸ｺﾞｼｯｸM-PRO" panose="020F0600000000000000" pitchFamily="50" charset="-128"/>
                    <a:ea typeface="HG丸ｺﾞｼｯｸM-PRO" panose="020F0600000000000000" pitchFamily="50" charset="-128"/>
                  </a:defRPr>
                </a:pPr>
                <a:endParaRPr lang="ja-JP"/>
              </a:p>
            </c:txPr>
            <c:showLegendKey val="0"/>
            <c:showVal val="0"/>
            <c:showCatName val="1"/>
            <c:showSerName val="0"/>
            <c:showPercent val="1"/>
            <c:showBubbleSize val="0"/>
            <c:showLeaderLines val="0"/>
            <c:extLst>
              <c:ext xmlns:c15="http://schemas.microsoft.com/office/drawing/2012/chart" uri="{CE6537A1-D6FC-4f65-9D91-7224C49458BB}"/>
            </c:extLst>
          </c:dLbls>
          <c:cat>
            <c:strRef>
              <c:f>Sheet1!$A$2:$A$12</c:f>
              <c:strCache>
                <c:ptCount val="11"/>
                <c:pt idx="0">
                  <c:v>悪性新生物</c:v>
                </c:pt>
                <c:pt idx="1">
                  <c:v>心疾患</c:v>
                </c:pt>
                <c:pt idx="2">
                  <c:v>脳血管疾患</c:v>
                </c:pt>
                <c:pt idx="3">
                  <c:v>老衰</c:v>
                </c:pt>
                <c:pt idx="4">
                  <c:v>肺炎</c:v>
                </c:pt>
                <c:pt idx="5">
                  <c:v>不慮の事故</c:v>
                </c:pt>
                <c:pt idx="6">
                  <c:v>誤嚥性肺炎</c:v>
                </c:pt>
                <c:pt idx="7">
                  <c:v>腎不全</c:v>
                </c:pt>
                <c:pt idx="8">
                  <c:v>自殺</c:v>
                </c:pt>
                <c:pt idx="9">
                  <c:v>血管性等の認知症</c:v>
                </c:pt>
                <c:pt idx="10">
                  <c:v>その他</c:v>
                </c:pt>
              </c:strCache>
            </c:strRef>
          </c:cat>
          <c:val>
            <c:numRef>
              <c:f>Sheet1!$B$2:$B$12</c:f>
              <c:numCache>
                <c:formatCode>General</c:formatCode>
                <c:ptCount val="11"/>
                <c:pt idx="0">
                  <c:v>27.9</c:v>
                </c:pt>
                <c:pt idx="1">
                  <c:v>15.3</c:v>
                </c:pt>
                <c:pt idx="2">
                  <c:v>8.1999999999999993</c:v>
                </c:pt>
                <c:pt idx="3">
                  <c:v>7.6</c:v>
                </c:pt>
                <c:pt idx="4">
                  <c:v>7.2</c:v>
                </c:pt>
                <c:pt idx="5">
                  <c:v>3</c:v>
                </c:pt>
                <c:pt idx="6">
                  <c:v>2.7</c:v>
                </c:pt>
                <c:pt idx="7">
                  <c:v>1.9</c:v>
                </c:pt>
                <c:pt idx="8">
                  <c:v>1.5</c:v>
                </c:pt>
                <c:pt idx="9">
                  <c:v>1.5</c:v>
                </c:pt>
                <c:pt idx="10">
                  <c:v>23.199999999999992</c:v>
                </c:pt>
              </c:numCache>
            </c:numRef>
          </c:val>
          <c:extLst>
            <c:ext xmlns:c16="http://schemas.microsoft.com/office/drawing/2014/chart" uri="{C3380CC4-5D6E-409C-BE32-E72D297353CC}">
              <c16:uniqueId val="{00000016-05CD-4CE2-BE7B-524D5A5F6B87}"/>
            </c:ext>
          </c:extLst>
        </c:ser>
        <c:dLbls>
          <c:showLegendKey val="0"/>
          <c:showVal val="0"/>
          <c:showCatName val="1"/>
          <c:showSerName val="0"/>
          <c:showPercent val="1"/>
          <c:showBubbleSize val="0"/>
          <c:showLeaderLines val="0"/>
        </c:dLbls>
        <c:firstSliceAng val="0"/>
      </c:pieChart>
    </c:plotArea>
    <c:plotVisOnly val="1"/>
    <c:dispBlanksAs val="zero"/>
    <c:showDLblsOverMax val="0"/>
  </c:chart>
  <c:spPr>
    <a:ln>
      <a:noFill/>
    </a:ln>
  </c:spPr>
  <c:externalData r:id="rId4">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dPt>
            <c:idx val="0"/>
            <c:bubble3D val="0"/>
            <c:spPr>
              <a:solidFill>
                <a:schemeClr val="accent1"/>
              </a:solidFill>
              <a:ln w="19050">
                <a:solidFill>
                  <a:schemeClr val="lt1"/>
                </a:solidFill>
              </a:ln>
              <a:effectLst/>
            </c:spPr>
            <c:extLst>
              <c:ext xmlns:c16="http://schemas.microsoft.com/office/drawing/2014/chart" uri="{C3380CC4-5D6E-409C-BE32-E72D297353CC}">
                <c16:uniqueId val="{00000001-B884-485F-9442-B645104CA98F}"/>
              </c:ext>
            </c:extLst>
          </c:dPt>
          <c:dPt>
            <c:idx val="1"/>
            <c:bubble3D val="0"/>
            <c:spPr>
              <a:pattFill prst="pct75">
                <a:fgClr>
                  <a:srgbClr val="FFC000"/>
                </a:fgClr>
                <a:bgClr>
                  <a:schemeClr val="bg1"/>
                </a:bgClr>
              </a:pattFill>
              <a:ln w="19050">
                <a:solidFill>
                  <a:schemeClr val="lt1"/>
                </a:solidFill>
              </a:ln>
              <a:effectLst/>
            </c:spPr>
            <c:extLst>
              <c:ext xmlns:c16="http://schemas.microsoft.com/office/drawing/2014/chart" uri="{C3380CC4-5D6E-409C-BE32-E72D297353CC}">
                <c16:uniqueId val="{00000003-B884-485F-9442-B645104CA98F}"/>
              </c:ext>
            </c:extLst>
          </c:dPt>
          <c:dPt>
            <c:idx val="2"/>
            <c:bubble3D val="0"/>
            <c:spPr>
              <a:pattFill prst="dkHorz">
                <a:fgClr>
                  <a:srgbClr val="00B0F0"/>
                </a:fgClr>
                <a:bgClr>
                  <a:schemeClr val="bg1"/>
                </a:bgClr>
              </a:pattFill>
              <a:ln w="19050">
                <a:solidFill>
                  <a:schemeClr val="lt1"/>
                </a:solidFill>
              </a:ln>
              <a:effectLst/>
            </c:spPr>
            <c:extLst>
              <c:ext xmlns:c16="http://schemas.microsoft.com/office/drawing/2014/chart" uri="{C3380CC4-5D6E-409C-BE32-E72D297353CC}">
                <c16:uniqueId val="{00000005-B884-485F-9442-B645104CA98F}"/>
              </c:ext>
            </c:extLst>
          </c:dPt>
          <c:dPt>
            <c:idx val="3"/>
            <c:bubble3D val="0"/>
            <c:spPr>
              <a:pattFill prst="pct90">
                <a:fgClr>
                  <a:srgbClr val="C00000"/>
                </a:fgClr>
                <a:bgClr>
                  <a:schemeClr val="bg1"/>
                </a:bgClr>
              </a:pattFill>
              <a:ln w="19050">
                <a:solidFill>
                  <a:schemeClr val="lt1"/>
                </a:solidFill>
              </a:ln>
              <a:effectLst/>
            </c:spPr>
            <c:extLst>
              <c:ext xmlns:c16="http://schemas.microsoft.com/office/drawing/2014/chart" uri="{C3380CC4-5D6E-409C-BE32-E72D297353CC}">
                <c16:uniqueId val="{00000007-B884-485F-9442-B645104CA98F}"/>
              </c:ext>
            </c:extLst>
          </c:dPt>
          <c:dPt>
            <c:idx val="4"/>
            <c:bubble3D val="0"/>
            <c:spPr>
              <a:pattFill prst="dkVert">
                <a:fgClr>
                  <a:srgbClr val="7030A0"/>
                </a:fgClr>
                <a:bgClr>
                  <a:schemeClr val="bg1"/>
                </a:bgClr>
              </a:pattFill>
              <a:ln w="19050">
                <a:solidFill>
                  <a:schemeClr val="lt1"/>
                </a:solidFill>
              </a:ln>
              <a:effectLst/>
            </c:spPr>
            <c:extLst>
              <c:ext xmlns:c16="http://schemas.microsoft.com/office/drawing/2014/chart" uri="{C3380CC4-5D6E-409C-BE32-E72D297353CC}">
                <c16:uniqueId val="{00000009-B884-485F-9442-B645104CA98F}"/>
              </c:ext>
            </c:extLst>
          </c:dPt>
          <c:dPt>
            <c:idx val="5"/>
            <c:bubble3D val="0"/>
            <c:spPr>
              <a:pattFill prst="smGrid">
                <a:fgClr>
                  <a:srgbClr val="FF0000"/>
                </a:fgClr>
                <a:bgClr>
                  <a:schemeClr val="bg1"/>
                </a:bgClr>
              </a:pattFill>
              <a:ln w="19050">
                <a:solidFill>
                  <a:schemeClr val="lt1"/>
                </a:solidFill>
              </a:ln>
              <a:effectLst/>
            </c:spPr>
            <c:extLst>
              <c:ext xmlns:c16="http://schemas.microsoft.com/office/drawing/2014/chart" uri="{C3380CC4-5D6E-409C-BE32-E72D297353CC}">
                <c16:uniqueId val="{0000000B-B884-485F-9442-B645104CA98F}"/>
              </c:ext>
            </c:extLst>
          </c:dPt>
          <c:dPt>
            <c:idx val="6"/>
            <c:bubble3D val="0"/>
            <c:spPr>
              <a:pattFill prst="pct40">
                <a:fgClr>
                  <a:srgbClr val="7030A0"/>
                </a:fgClr>
                <a:bgClr>
                  <a:schemeClr val="bg1"/>
                </a:bgClr>
              </a:pattFill>
              <a:ln w="19050">
                <a:solidFill>
                  <a:schemeClr val="lt1"/>
                </a:solidFill>
              </a:ln>
              <a:effectLst/>
            </c:spPr>
            <c:extLst>
              <c:ext xmlns:c16="http://schemas.microsoft.com/office/drawing/2014/chart" uri="{C3380CC4-5D6E-409C-BE32-E72D297353CC}">
                <c16:uniqueId val="{0000000D-B884-485F-9442-B645104CA98F}"/>
              </c:ext>
            </c:extLst>
          </c:dPt>
          <c:dPt>
            <c:idx val="7"/>
            <c:bubble3D val="0"/>
            <c:spPr>
              <a:pattFill prst="lgCheck">
                <a:fgClr>
                  <a:schemeClr val="accent1"/>
                </a:fgClr>
                <a:bgClr>
                  <a:schemeClr val="bg1"/>
                </a:bgClr>
              </a:pattFill>
              <a:ln w="19050">
                <a:solidFill>
                  <a:schemeClr val="lt1"/>
                </a:solidFill>
              </a:ln>
              <a:effectLst/>
            </c:spPr>
            <c:extLst>
              <c:ext xmlns:c16="http://schemas.microsoft.com/office/drawing/2014/chart" uri="{C3380CC4-5D6E-409C-BE32-E72D297353CC}">
                <c16:uniqueId val="{0000000F-B884-485F-9442-B645104CA98F}"/>
              </c:ext>
            </c:extLst>
          </c:dPt>
          <c:dPt>
            <c:idx val="8"/>
            <c:bubble3D val="0"/>
            <c:spPr>
              <a:solidFill>
                <a:schemeClr val="accent5">
                  <a:lumMod val="80000"/>
                  <a:lumOff val="20000"/>
                </a:schemeClr>
              </a:solidFill>
              <a:ln w="19050">
                <a:solidFill>
                  <a:schemeClr val="lt1"/>
                </a:solidFill>
              </a:ln>
              <a:effectLst/>
            </c:spPr>
            <c:extLst>
              <c:ext xmlns:c16="http://schemas.microsoft.com/office/drawing/2014/chart" uri="{C3380CC4-5D6E-409C-BE32-E72D297353CC}">
                <c16:uniqueId val="{00000011-B884-485F-9442-B645104CA98F}"/>
              </c:ext>
            </c:extLst>
          </c:dPt>
          <c:dPt>
            <c:idx val="9"/>
            <c:bubble3D val="0"/>
            <c:spPr>
              <a:pattFill prst="pct75">
                <a:fgClr>
                  <a:schemeClr val="accent5">
                    <a:lumMod val="60000"/>
                    <a:lumOff val="40000"/>
                  </a:schemeClr>
                </a:fgClr>
                <a:bgClr>
                  <a:schemeClr val="bg1"/>
                </a:bgClr>
              </a:pattFill>
              <a:ln w="19050">
                <a:solidFill>
                  <a:schemeClr val="lt1"/>
                </a:solidFill>
              </a:ln>
              <a:effectLst/>
            </c:spPr>
            <c:extLst>
              <c:ext xmlns:c16="http://schemas.microsoft.com/office/drawing/2014/chart" uri="{C3380CC4-5D6E-409C-BE32-E72D297353CC}">
                <c16:uniqueId val="{00000013-B884-485F-9442-B645104CA98F}"/>
              </c:ext>
            </c:extLst>
          </c:dPt>
          <c:dLbls>
            <c:dLbl>
              <c:idx val="1"/>
              <c:layout>
                <c:manualLayout>
                  <c:x val="-7.894558205500514E-2"/>
                  <c:y val="4.4736035458110029E-2"/>
                </c:manualLayout>
              </c:layou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3-B884-485F-9442-B645104CA98F}"/>
                </c:ext>
              </c:extLst>
            </c:dLbl>
            <c:dLbl>
              <c:idx val="2"/>
              <c:layout>
                <c:manualLayout>
                  <c:x val="8.7457381060795543E-3"/>
                  <c:y val="6.5127194037467542E-2"/>
                </c:manualLayout>
              </c:layout>
              <c:spPr>
                <a:noFill/>
                <a:ln>
                  <a:noFill/>
                </a:ln>
                <a:effectLst/>
              </c:spPr>
              <c:txPr>
                <a:bodyPr rot="0" spcFirstLastPara="1" vertOverflow="ellipsis" vert="horz" wrap="square" anchor="ctr" anchorCtr="1"/>
                <a:lstStyle/>
                <a:p>
                  <a:pPr>
                    <a:defRPr sz="1600" b="0" i="0" u="none" strike="noStrike" kern="1200" baseline="0">
                      <a:solidFill>
                        <a:schemeClr val="tx1"/>
                      </a:solidFill>
                      <a:latin typeface="Meiryo UI" panose="020B0604030504040204" pitchFamily="50" charset="-128"/>
                      <a:ea typeface="Meiryo UI" panose="020B0604030504040204" pitchFamily="50" charset="-128"/>
                      <a:cs typeface="+mn-cs"/>
                    </a:defRPr>
                  </a:pPr>
                  <a:endParaRPr lang="ja-JP"/>
                </a:p>
              </c:txPr>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5-B884-485F-9442-B645104CA98F}"/>
                </c:ext>
              </c:extLst>
            </c:dLbl>
            <c:dLbl>
              <c:idx val="3"/>
              <c:layout>
                <c:manualLayout>
                  <c:x val="-0.11271614551605652"/>
                  <c:y val="-0.21028236274325013"/>
                </c:manualLayout>
              </c:layout>
              <c:spPr>
                <a:noFill/>
                <a:ln>
                  <a:noFill/>
                </a:ln>
                <a:effectLst/>
              </c:spPr>
              <c:txPr>
                <a:bodyPr rot="0" spcFirstLastPara="1" vertOverflow="ellipsis" vert="horz" wrap="square" anchor="ctr" anchorCtr="1"/>
                <a:lstStyle/>
                <a:p>
                  <a:pPr>
                    <a:defRPr sz="1600" b="0" i="0" u="none" strike="noStrike" kern="1200" baseline="0">
                      <a:solidFill>
                        <a:schemeClr val="bg1"/>
                      </a:solidFill>
                      <a:latin typeface="Meiryo UI" panose="020B0604030504040204" pitchFamily="50" charset="-128"/>
                      <a:ea typeface="Meiryo UI" panose="020B0604030504040204" pitchFamily="50" charset="-128"/>
                      <a:cs typeface="+mn-cs"/>
                    </a:defRPr>
                  </a:pPr>
                  <a:endParaRPr lang="ja-JP"/>
                </a:p>
              </c:txPr>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7-B884-485F-9442-B645104CA98F}"/>
                </c:ext>
              </c:extLst>
            </c:dLbl>
            <c:dLbl>
              <c:idx val="5"/>
              <c:spPr>
                <a:noFill/>
                <a:ln>
                  <a:noFill/>
                </a:ln>
                <a:effectLst/>
              </c:spPr>
              <c:txPr>
                <a:bodyPr rot="0" spcFirstLastPara="1" vertOverflow="ellipsis" vert="horz" wrap="square" anchor="ctr" anchorCtr="1"/>
                <a:lstStyle/>
                <a:p>
                  <a:pPr>
                    <a:defRPr sz="1600" b="0" i="0" u="none" strike="noStrike" kern="1200" baseline="0">
                      <a:solidFill>
                        <a:schemeClr val="tx1"/>
                      </a:solidFill>
                      <a:latin typeface="Meiryo UI" panose="020B0604030504040204" pitchFamily="50" charset="-128"/>
                      <a:ea typeface="Meiryo UI" panose="020B0604030504040204" pitchFamily="50" charset="-128"/>
                      <a:cs typeface="+mn-cs"/>
                    </a:defRPr>
                  </a:pPr>
                  <a:endParaRPr lang="ja-JP"/>
                </a:p>
              </c:txPr>
              <c:showLegendKey val="0"/>
              <c:showVal val="1"/>
              <c:showCatName val="1"/>
              <c:showSerName val="0"/>
              <c:showPercent val="0"/>
              <c:showBubbleSize val="0"/>
              <c:extLst>
                <c:ext xmlns:c16="http://schemas.microsoft.com/office/drawing/2014/chart" uri="{C3380CC4-5D6E-409C-BE32-E72D297353CC}">
                  <c16:uniqueId val="{0000000B-B884-485F-9442-B645104CA98F}"/>
                </c:ext>
              </c:extLst>
            </c:dLbl>
            <c:dLbl>
              <c:idx val="6"/>
              <c:layout>
                <c:manualLayout>
                  <c:x val="0.13076665161885603"/>
                  <c:y val="1.8837120953319533E-2"/>
                </c:manualLayout>
              </c:layou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D-B884-485F-9442-B645104CA98F}"/>
                </c:ext>
              </c:extLst>
            </c:dLbl>
            <c:dLbl>
              <c:idx val="7"/>
              <c:layout>
                <c:manualLayout>
                  <c:x val="4.4707753456730169E-3"/>
                  <c:y val="-1.5459259325251742E-2"/>
                </c:manualLayout>
              </c:layout>
              <c:showLegendKey val="0"/>
              <c:showVal val="1"/>
              <c:showCatName val="1"/>
              <c:showSerName val="0"/>
              <c:showPercent val="0"/>
              <c:showBubbleSize val="0"/>
              <c:extLst>
                <c:ext xmlns:c15="http://schemas.microsoft.com/office/drawing/2012/chart" uri="{CE6537A1-D6FC-4f65-9D91-7224C49458BB}">
                  <c15:layout>
                    <c:manualLayout>
                      <c:w val="0.21456352486563424"/>
                      <c:h val="0.25957378435917611"/>
                    </c:manualLayout>
                  </c15:layout>
                </c:ext>
                <c:ext xmlns:c16="http://schemas.microsoft.com/office/drawing/2014/chart" uri="{C3380CC4-5D6E-409C-BE32-E72D297353CC}">
                  <c16:uniqueId val="{0000000F-B884-485F-9442-B645104CA98F}"/>
                </c:ext>
              </c:extLst>
            </c:dLbl>
            <c:dLbl>
              <c:idx val="8"/>
              <c:delete val="1"/>
              <c:extLst>
                <c:ext xmlns:c15="http://schemas.microsoft.com/office/drawing/2012/chart" uri="{CE6537A1-D6FC-4f65-9D91-7224C49458BB}"/>
                <c:ext xmlns:c16="http://schemas.microsoft.com/office/drawing/2014/chart" uri="{C3380CC4-5D6E-409C-BE32-E72D297353CC}">
                  <c16:uniqueId val="{00000011-B884-485F-9442-B645104CA98F}"/>
                </c:ext>
              </c:extLst>
            </c:dLbl>
            <c:dLbl>
              <c:idx val="9"/>
              <c:spPr>
                <a:noFill/>
                <a:ln>
                  <a:noFill/>
                </a:ln>
                <a:effectLst/>
              </c:spPr>
              <c:txPr>
                <a:bodyPr rot="0" spcFirstLastPara="1" vertOverflow="ellipsis" vert="horz" wrap="square" anchor="ctr" anchorCtr="1"/>
                <a:lstStyle/>
                <a:p>
                  <a:pPr>
                    <a:defRPr sz="1600" b="0" i="0" u="none" strike="noStrike" kern="1200" baseline="0">
                      <a:solidFill>
                        <a:schemeClr val="bg1"/>
                      </a:solidFill>
                      <a:latin typeface="Meiryo UI" panose="020B0604030504040204" pitchFamily="50" charset="-128"/>
                      <a:ea typeface="Meiryo UI" panose="020B0604030504040204" pitchFamily="50" charset="-128"/>
                      <a:cs typeface="+mn-cs"/>
                    </a:defRPr>
                  </a:pPr>
                  <a:endParaRPr lang="ja-JP"/>
                </a:p>
              </c:txPr>
              <c:showLegendKey val="0"/>
              <c:showVal val="1"/>
              <c:showCatName val="1"/>
              <c:showSerName val="0"/>
              <c:showPercent val="0"/>
              <c:showBubbleSize val="0"/>
              <c:extLst>
                <c:ext xmlns:c16="http://schemas.microsoft.com/office/drawing/2014/chart" uri="{C3380CC4-5D6E-409C-BE32-E72D297353CC}">
                  <c16:uniqueId val="{00000013-B884-485F-9442-B645104CA98F}"/>
                </c:ext>
              </c:extLst>
            </c:dLbl>
            <c:spPr>
              <a:noFill/>
              <a:ln>
                <a:noFill/>
              </a:ln>
              <a:effectLst/>
            </c:spPr>
            <c:txPr>
              <a:bodyPr rot="0" spcFirstLastPara="1" vertOverflow="ellipsis" vert="horz" wrap="square" anchor="ctr" anchorCtr="1"/>
              <a:lstStyle/>
              <a:p>
                <a:pPr>
                  <a:defRPr sz="160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endParaRPr lang="ja-JP"/>
              </a:p>
            </c:txPr>
            <c:showLegendKey val="0"/>
            <c:showVal val="1"/>
            <c:showCatName val="1"/>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 総計'!$C$33:$L$33</c:f>
              <c:strCache>
                <c:ptCount val="10"/>
                <c:pt idx="0">
                  <c:v>調査研究</c:v>
                </c:pt>
                <c:pt idx="1">
                  <c:v>地区管理</c:v>
                </c:pt>
                <c:pt idx="2">
                  <c:v>家庭訪問</c:v>
                </c:pt>
                <c:pt idx="3">
                  <c:v>保健指導</c:v>
                </c:pt>
                <c:pt idx="4">
                  <c:v>健康相談</c:v>
                </c:pt>
                <c:pt idx="5">
                  <c:v>健康診査</c:v>
                </c:pt>
                <c:pt idx="6">
                  <c:v>健康教育</c:v>
                </c:pt>
                <c:pt idx="7">
                  <c:v>地区                                                                                                                                                                                                                                   組織活動</c:v>
                </c:pt>
                <c:pt idx="8">
                  <c:v>予防接種</c:v>
                </c:pt>
                <c:pt idx="9">
                  <c:v>その他</c:v>
                </c:pt>
              </c:strCache>
            </c:strRef>
          </c:cat>
          <c:val>
            <c:numRef>
              <c:f>' 総計'!$C$34:$L$34</c:f>
              <c:numCache>
                <c:formatCode>0.0%</c:formatCode>
                <c:ptCount val="10"/>
                <c:pt idx="0">
                  <c:v>2.8395292593880171E-3</c:v>
                </c:pt>
                <c:pt idx="1">
                  <c:v>0.11481785596401549</c:v>
                </c:pt>
                <c:pt idx="2">
                  <c:v>0.145544857032055</c:v>
                </c:pt>
                <c:pt idx="3">
                  <c:v>0.34300885933128933</c:v>
                </c:pt>
                <c:pt idx="4">
                  <c:v>2.3285708727677535E-2</c:v>
                </c:pt>
                <c:pt idx="5">
                  <c:v>8.6737421669781267E-2</c:v>
                </c:pt>
                <c:pt idx="6">
                  <c:v>0.10028166247692294</c:v>
                </c:pt>
                <c:pt idx="7">
                  <c:v>1.6354747253657504E-2</c:v>
                </c:pt>
                <c:pt idx="8">
                  <c:v>1.3711318081243795E-3</c:v>
                </c:pt>
                <c:pt idx="9">
                  <c:v>0.16575822647708863</c:v>
                </c:pt>
              </c:numCache>
            </c:numRef>
          </c:val>
          <c:extLst>
            <c:ext xmlns:c16="http://schemas.microsoft.com/office/drawing/2014/chart" uri="{C3380CC4-5D6E-409C-BE32-E72D297353CC}">
              <c16:uniqueId val="{00000014-B884-485F-9442-B645104CA98F}"/>
            </c:ext>
          </c:extLst>
        </c:ser>
        <c:dLbls>
          <c:showLegendKey val="0"/>
          <c:showVal val="1"/>
          <c:showCatName val="1"/>
          <c:showSerName val="0"/>
          <c:showPercent val="0"/>
          <c:showBubbleSize val="0"/>
          <c:showLeaderLines val="1"/>
        </c:dLbls>
        <c:firstSliceAng val="0"/>
      </c:pieChart>
      <c:spPr>
        <a:noFill/>
        <a:ln>
          <a:noFill/>
        </a:ln>
        <a:effectLst/>
      </c:spPr>
    </c:plotArea>
    <c:plotVisOnly val="1"/>
    <c:dispBlanksAs val="gap"/>
    <c:showDLblsOverMax val="0"/>
  </c:chart>
  <c:spPr>
    <a:solidFill>
      <a:schemeClr val="bg1"/>
    </a:solidFill>
    <a:ln w="3175" cap="flat" cmpd="sng" algn="ctr">
      <a:noFill/>
      <a:round/>
    </a:ln>
    <a:effectLst/>
  </c:spPr>
  <c:txPr>
    <a:bodyPr/>
    <a:lstStyle/>
    <a:p>
      <a:pPr>
        <a:defRPr baseline="0">
          <a:ea typeface="HG丸ｺﾞｼｯｸM-PRO" panose="020F0600000000000000" pitchFamily="50" charset="-128"/>
        </a:defRPr>
      </a:pPr>
      <a:endParaRPr lang="ja-JP"/>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1.7321984065262589E-2"/>
          <c:y val="0.21418650793650792"/>
          <c:w val="0.96535603186947483"/>
          <c:h val="0.64722222222222225"/>
        </c:manualLayout>
      </c:layout>
      <c:lineChart>
        <c:grouping val="standard"/>
        <c:varyColors val="0"/>
        <c:ser>
          <c:idx val="0"/>
          <c:order val="0"/>
          <c:tx>
            <c:strRef>
              <c:f>'Sheet2 (2)'!$B$1</c:f>
              <c:strCache>
                <c:ptCount val="1"/>
                <c:pt idx="0">
                  <c:v>Ⅰ</c:v>
                </c:pt>
              </c:strCache>
            </c:strRef>
          </c:tx>
          <c:spPr>
            <a:ln w="28575" cap="rnd">
              <a:solidFill>
                <a:schemeClr val="tx1"/>
              </a:solidFill>
              <a:round/>
            </a:ln>
            <a:effectLst/>
          </c:spPr>
          <c:marker>
            <c:symbol val="circle"/>
            <c:size val="5"/>
            <c:spPr>
              <a:solidFill>
                <a:schemeClr val="accent1"/>
              </a:solidFill>
              <a:ln w="9525">
                <a:solidFill>
                  <a:schemeClr val="tx1"/>
                </a:solidFill>
              </a:ln>
              <a:effectLst/>
            </c:spPr>
          </c:marker>
          <c:dLbls>
            <c:dLbl>
              <c:idx val="0"/>
              <c:layout>
                <c:manualLayout>
                  <c:x val="-2.9919790658180838E-2"/>
                  <c:y val="-0.11907142857142858"/>
                </c:manualLayout>
              </c:layout>
              <c:tx>
                <c:rich>
                  <a:bodyPr/>
                  <a:lstStyle/>
                  <a:p>
                    <a:fld id="{EDF147D6-F3B8-4C8F-BECF-53FC1A601E66}" type="VALUE">
                      <a:rPr lang="en-US" altLang="ja-JP" smtClean="0"/>
                      <a:pPr/>
                      <a:t>[値]</a:t>
                    </a:fld>
                    <a:r>
                      <a:rPr lang="en-US" altLang="ja-JP" dirty="0" smtClean="0"/>
                      <a:t>(359</a:t>
                    </a:r>
                    <a:r>
                      <a:rPr lang="ja-JP" altLang="en-US" dirty="0" smtClean="0"/>
                      <a:t>人</a:t>
                    </a:r>
                    <a:r>
                      <a:rPr lang="en-US" altLang="ja-JP" dirty="0" smtClean="0"/>
                      <a:t>)</a:t>
                    </a:r>
                  </a:p>
                </c:rich>
              </c:tx>
              <c:dLblPos val="r"/>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9C03-4786-8454-C488A0FE1F8A}"/>
                </c:ext>
              </c:extLst>
            </c:dLbl>
            <c:dLbl>
              <c:idx val="1"/>
              <c:tx>
                <c:rich>
                  <a:bodyPr/>
                  <a:lstStyle/>
                  <a:p>
                    <a:fld id="{62421834-A5A2-4DFA-862B-3C4F3803F2D6}" type="VALUE">
                      <a:rPr lang="en-US" altLang="ja-JP" smtClean="0"/>
                      <a:pPr/>
                      <a:t>[値]</a:t>
                    </a:fld>
                    <a:r>
                      <a:rPr lang="en-US" altLang="ja-JP" smtClean="0"/>
                      <a:t>(282</a:t>
                    </a:r>
                    <a:r>
                      <a:rPr lang="ja-JP" altLang="en-US" smtClean="0"/>
                      <a:t>人</a:t>
                    </a:r>
                    <a:r>
                      <a:rPr lang="en-US" altLang="ja-JP" smtClean="0"/>
                      <a:t>)</a:t>
                    </a:r>
                  </a:p>
                </c:rich>
              </c:tx>
              <c:dLblPos val="t"/>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2-9C03-4786-8454-C488A0FE1F8A}"/>
                </c:ext>
              </c:extLst>
            </c:dLbl>
            <c:dLbl>
              <c:idx val="2"/>
              <c:tx>
                <c:rich>
                  <a:bodyPr/>
                  <a:lstStyle/>
                  <a:p>
                    <a:fld id="{79A0B215-4CC3-4DE8-A3A2-F5EAC78C198C}" type="VALUE">
                      <a:rPr lang="en-US" altLang="ja-JP" smtClean="0"/>
                      <a:pPr/>
                      <a:t>[値]</a:t>
                    </a:fld>
                    <a:r>
                      <a:rPr lang="en-US" altLang="ja-JP" smtClean="0"/>
                      <a:t>(253</a:t>
                    </a:r>
                    <a:r>
                      <a:rPr lang="ja-JP" altLang="en-US" smtClean="0"/>
                      <a:t>人</a:t>
                    </a:r>
                    <a:r>
                      <a:rPr lang="en-US" altLang="ja-JP" smtClean="0"/>
                      <a:t>)</a:t>
                    </a:r>
                  </a:p>
                </c:rich>
              </c:tx>
              <c:dLblPos val="t"/>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3-9C03-4786-8454-C488A0FE1F8A}"/>
                </c:ext>
              </c:extLst>
            </c:dLbl>
            <c:dLbl>
              <c:idx val="3"/>
              <c:tx>
                <c:rich>
                  <a:bodyPr/>
                  <a:lstStyle/>
                  <a:p>
                    <a:fld id="{DC302409-EA3F-4B4E-BBF0-A890F258CDD1}" type="VALUE">
                      <a:rPr lang="en-US" altLang="ja-JP" smtClean="0"/>
                      <a:pPr/>
                      <a:t>[値]</a:t>
                    </a:fld>
                    <a:r>
                      <a:rPr lang="en-US" altLang="ja-JP" smtClean="0"/>
                      <a:t>(253</a:t>
                    </a:r>
                    <a:r>
                      <a:rPr lang="ja-JP" altLang="en-US" smtClean="0"/>
                      <a:t>人</a:t>
                    </a:r>
                    <a:r>
                      <a:rPr lang="en-US" altLang="ja-JP" smtClean="0"/>
                      <a:t>)</a:t>
                    </a:r>
                  </a:p>
                </c:rich>
              </c:tx>
              <c:dLblPos val="t"/>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4-9C03-4786-8454-C488A0FE1F8A}"/>
                </c:ext>
              </c:extLst>
            </c:dLbl>
            <c:spPr>
              <a:noFill/>
              <a:ln>
                <a:noFill/>
              </a:ln>
              <a:effectLst/>
            </c:spPr>
            <c:txPr>
              <a:bodyPr rot="0" spcFirstLastPara="1" vertOverflow="ellipsis" vert="horz" wrap="square" anchor="ctr" anchorCtr="1"/>
              <a:lstStyle/>
              <a:p>
                <a:pPr>
                  <a:defRPr sz="1600" b="0" i="0" u="none" strike="noStrike" kern="1200" baseline="0">
                    <a:solidFill>
                      <a:schemeClr val="tx1">
                        <a:lumMod val="75000"/>
                        <a:lumOff val="25000"/>
                      </a:schemeClr>
                    </a:solidFill>
                    <a:latin typeface="ＭＳ ゴシック" panose="020B0609070205080204" pitchFamily="49" charset="-128"/>
                    <a:ea typeface="ＭＳ ゴシック" panose="020B0609070205080204" pitchFamily="49" charset="-128"/>
                    <a:cs typeface="+mn-cs"/>
                  </a:defRPr>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'Sheet2 (2)'!$A$2:$A$5</c:f>
              <c:strCache>
                <c:ptCount val="4"/>
                <c:pt idx="0">
                  <c:v>H26</c:v>
                </c:pt>
                <c:pt idx="1">
                  <c:v>H27</c:v>
                </c:pt>
                <c:pt idx="2">
                  <c:v>H28</c:v>
                </c:pt>
                <c:pt idx="3">
                  <c:v>H29</c:v>
                </c:pt>
              </c:strCache>
            </c:strRef>
          </c:cat>
          <c:val>
            <c:numRef>
              <c:f>'Sheet2 (2)'!$B$2:$B$5</c:f>
              <c:numCache>
                <c:formatCode>0.0%</c:formatCode>
                <c:ptCount val="4"/>
                <c:pt idx="0">
                  <c:v>0.189</c:v>
                </c:pt>
                <c:pt idx="1">
                  <c:v>0.153</c:v>
                </c:pt>
                <c:pt idx="2">
                  <c:v>0.14000000000000001</c:v>
                </c:pt>
                <c:pt idx="3">
                  <c:v>0.13600000000000001</c:v>
                </c:pt>
              </c:numCache>
            </c:numRef>
          </c:val>
          <c:smooth val="0"/>
          <c:extLst>
            <c:ext xmlns:c16="http://schemas.microsoft.com/office/drawing/2014/chart" uri="{C3380CC4-5D6E-409C-BE32-E72D297353CC}">
              <c16:uniqueId val="{00000000-9C03-4786-8454-C488A0FE1F8A}"/>
            </c:ext>
          </c:extLst>
        </c:ser>
        <c:dLbls>
          <c:showLegendKey val="0"/>
          <c:showVal val="0"/>
          <c:showCatName val="0"/>
          <c:showSerName val="0"/>
          <c:showPercent val="0"/>
          <c:showBubbleSize val="0"/>
        </c:dLbls>
        <c:marker val="1"/>
        <c:smooth val="0"/>
        <c:axId val="273617152"/>
        <c:axId val="273610488"/>
      </c:lineChart>
      <c:catAx>
        <c:axId val="273617152"/>
        <c:scaling>
          <c:orientation val="minMax"/>
        </c:scaling>
        <c:delete val="1"/>
        <c:axPos val="b"/>
        <c:numFmt formatCode="General" sourceLinked="1"/>
        <c:majorTickMark val="none"/>
        <c:minorTickMark val="none"/>
        <c:tickLblPos val="nextTo"/>
        <c:crossAx val="273610488"/>
        <c:crosses val="autoZero"/>
        <c:auto val="1"/>
        <c:lblAlgn val="ctr"/>
        <c:lblOffset val="100"/>
        <c:noMultiLvlLbl val="0"/>
      </c:catAx>
      <c:valAx>
        <c:axId val="273610488"/>
        <c:scaling>
          <c:orientation val="minMax"/>
          <c:min val="0.1"/>
        </c:scaling>
        <c:delete val="1"/>
        <c:axPos val="l"/>
        <c:majorGridlines>
          <c:spPr>
            <a:ln w="9525" cap="flat" cmpd="sng" algn="ctr">
              <a:noFill/>
              <a:round/>
            </a:ln>
            <a:effectLst/>
          </c:spPr>
        </c:majorGridlines>
        <c:numFmt formatCode="0.0%" sourceLinked="1"/>
        <c:majorTickMark val="none"/>
        <c:minorTickMark val="none"/>
        <c:tickLblPos val="nextTo"/>
        <c:crossAx val="273617152"/>
        <c:crosses val="autoZero"/>
        <c:crossBetween val="between"/>
        <c:majorUnit val="5.000000000000001E-2"/>
      </c:valAx>
      <c:spPr>
        <a:noFill/>
        <a:ln>
          <a:noFill/>
        </a:ln>
        <a:effectLst/>
      </c:spPr>
    </c:plotArea>
    <c:plotVisOnly val="1"/>
    <c:dispBlanksAs val="gap"/>
    <c:showDLblsOverMax val="0"/>
  </c:chart>
  <c:spPr>
    <a:noFill/>
    <a:ln>
      <a:noFill/>
    </a:ln>
    <a:effectLst/>
  </c:spPr>
  <c:txPr>
    <a:bodyPr/>
    <a:lstStyle/>
    <a:p>
      <a:pPr>
        <a:defRPr sz="1800">
          <a:latin typeface="ＭＳ ゴシック" panose="020B0609070205080204" pitchFamily="49" charset="-128"/>
          <a:ea typeface="ＭＳ ゴシック" panose="020B0609070205080204" pitchFamily="49" charset="-128"/>
        </a:defRPr>
      </a:pPr>
      <a:endParaRPr lang="ja-JP"/>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1.847883597883598E-2"/>
          <c:y val="4.7037037037037037E-2"/>
          <c:w val="0.96304232804232803"/>
          <c:h val="0.74129629629629634"/>
        </c:manualLayout>
      </c:layout>
      <c:lineChart>
        <c:grouping val="standard"/>
        <c:varyColors val="0"/>
        <c:ser>
          <c:idx val="0"/>
          <c:order val="0"/>
          <c:tx>
            <c:strRef>
              <c:f>'Sheet2 (2)'!$C$1</c:f>
              <c:strCache>
                <c:ptCount val="1"/>
                <c:pt idx="0">
                  <c:v>Ⅱ</c:v>
                </c:pt>
              </c:strCache>
            </c:strRef>
          </c:tx>
          <c:spPr>
            <a:ln w="28575" cap="rnd">
              <a:solidFill>
                <a:schemeClr val="tx1"/>
              </a:solidFill>
              <a:round/>
            </a:ln>
            <a:effectLst/>
          </c:spPr>
          <c:marker>
            <c:symbol val="circle"/>
            <c:size val="5"/>
            <c:spPr>
              <a:solidFill>
                <a:schemeClr val="accent1"/>
              </a:solidFill>
              <a:ln w="9525">
                <a:solidFill>
                  <a:schemeClr val="tx1"/>
                </a:solidFill>
              </a:ln>
              <a:effectLst/>
            </c:spPr>
          </c:marker>
          <c:dLbls>
            <c:dLbl>
              <c:idx val="0"/>
              <c:layout>
                <c:manualLayout>
                  <c:x val="-4.5621693121693126E-3"/>
                  <c:y val="-0.19285185185185186"/>
                </c:manualLayout>
              </c:layout>
              <c:tx>
                <c:rich>
                  <a:bodyPr/>
                  <a:lstStyle/>
                  <a:p>
                    <a:fld id="{C61DFBB7-CFBB-4809-A575-FD6A5B447172}" type="VALUE">
                      <a:rPr lang="en-US" altLang="ja-JP" smtClean="0"/>
                      <a:pPr/>
                      <a:t>[値]</a:t>
                    </a:fld>
                    <a:r>
                      <a:rPr lang="en-US" altLang="ja-JP" smtClean="0"/>
                      <a:t>(87</a:t>
                    </a:r>
                    <a:r>
                      <a:rPr lang="ja-JP" altLang="en-US" smtClean="0"/>
                      <a:t>人</a:t>
                    </a:r>
                    <a:r>
                      <a:rPr lang="en-US" altLang="ja-JP" smtClean="0"/>
                      <a:t>)</a:t>
                    </a:r>
                  </a:p>
                </c:rich>
              </c:tx>
              <c:dLblPos val="r"/>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5FBE-4D64-AD2A-757BD8E0D381}"/>
                </c:ext>
              </c:extLst>
            </c:dLbl>
            <c:dLbl>
              <c:idx val="1"/>
              <c:tx>
                <c:rich>
                  <a:bodyPr/>
                  <a:lstStyle/>
                  <a:p>
                    <a:fld id="{9372C38E-D146-4059-A3D7-F28B08AF2AEF}" type="VALUE">
                      <a:rPr lang="en-US" altLang="ja-JP" smtClean="0"/>
                      <a:pPr/>
                      <a:t>[値]</a:t>
                    </a:fld>
                    <a:r>
                      <a:rPr lang="en-US" altLang="ja-JP" smtClean="0"/>
                      <a:t>(75</a:t>
                    </a:r>
                    <a:r>
                      <a:rPr lang="ja-JP" altLang="en-US" smtClean="0"/>
                      <a:t>人</a:t>
                    </a:r>
                    <a:r>
                      <a:rPr lang="en-US" altLang="ja-JP" smtClean="0"/>
                      <a:t>)</a:t>
                    </a:r>
                  </a:p>
                </c:rich>
              </c:tx>
              <c:dLblPos val="t"/>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2-5FBE-4D64-AD2A-757BD8E0D381}"/>
                </c:ext>
              </c:extLst>
            </c:dLbl>
            <c:dLbl>
              <c:idx val="2"/>
              <c:tx>
                <c:rich>
                  <a:bodyPr/>
                  <a:lstStyle/>
                  <a:p>
                    <a:fld id="{5984D2AD-E8E9-46C4-A236-12ECAB1B728B}" type="VALUE">
                      <a:rPr lang="en-US" altLang="ja-JP" smtClean="0"/>
                      <a:pPr/>
                      <a:t>[値]</a:t>
                    </a:fld>
                    <a:r>
                      <a:rPr lang="en-US" altLang="ja-JP" smtClean="0"/>
                      <a:t>(75</a:t>
                    </a:r>
                    <a:r>
                      <a:rPr lang="ja-JP" altLang="en-US" smtClean="0"/>
                      <a:t>人</a:t>
                    </a:r>
                    <a:r>
                      <a:rPr lang="en-US" altLang="ja-JP" smtClean="0"/>
                      <a:t>)</a:t>
                    </a:r>
                  </a:p>
                </c:rich>
              </c:tx>
              <c:dLblPos val="t"/>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3-5FBE-4D64-AD2A-757BD8E0D381}"/>
                </c:ext>
              </c:extLst>
            </c:dLbl>
            <c:dLbl>
              <c:idx val="3"/>
              <c:tx>
                <c:rich>
                  <a:bodyPr/>
                  <a:lstStyle/>
                  <a:p>
                    <a:fld id="{75D3C405-E716-4FD2-A73A-496AE6D63DC7}" type="VALUE">
                      <a:rPr lang="en-US" altLang="ja-JP" smtClean="0"/>
                      <a:pPr/>
                      <a:t>[値]</a:t>
                    </a:fld>
                    <a:r>
                      <a:rPr lang="en-US" altLang="ja-JP" smtClean="0"/>
                      <a:t>(72</a:t>
                    </a:r>
                    <a:r>
                      <a:rPr lang="ja-JP" altLang="en-US" smtClean="0"/>
                      <a:t>人</a:t>
                    </a:r>
                    <a:r>
                      <a:rPr lang="en-US" altLang="ja-JP" smtClean="0"/>
                      <a:t>)</a:t>
                    </a:r>
                  </a:p>
                </c:rich>
              </c:tx>
              <c:dLblPos val="t"/>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4-5FBE-4D64-AD2A-757BD8E0D381}"/>
                </c:ext>
              </c:extLst>
            </c:dLbl>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solidFill>
                    <a:latin typeface="ＭＳ ゴシック" panose="020B0609070205080204" pitchFamily="49" charset="-128"/>
                    <a:ea typeface="ＭＳ ゴシック" panose="020B0609070205080204" pitchFamily="49" charset="-128"/>
                    <a:cs typeface="+mn-cs"/>
                  </a:defRPr>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'Sheet2 (2)'!$A$2:$A$5</c:f>
              <c:strCache>
                <c:ptCount val="4"/>
                <c:pt idx="0">
                  <c:v>H26</c:v>
                </c:pt>
                <c:pt idx="1">
                  <c:v>H27</c:v>
                </c:pt>
                <c:pt idx="2">
                  <c:v>H28</c:v>
                </c:pt>
                <c:pt idx="3">
                  <c:v>H29</c:v>
                </c:pt>
              </c:strCache>
            </c:strRef>
          </c:cat>
          <c:val>
            <c:numRef>
              <c:f>'Sheet2 (2)'!$C$2:$C$5</c:f>
              <c:numCache>
                <c:formatCode>0.0%</c:formatCode>
                <c:ptCount val="4"/>
                <c:pt idx="0">
                  <c:v>0.156</c:v>
                </c:pt>
                <c:pt idx="1">
                  <c:v>0.127</c:v>
                </c:pt>
                <c:pt idx="2">
                  <c:v>0.126</c:v>
                </c:pt>
                <c:pt idx="3">
                  <c:v>0.115</c:v>
                </c:pt>
              </c:numCache>
            </c:numRef>
          </c:val>
          <c:smooth val="0"/>
          <c:extLst>
            <c:ext xmlns:c16="http://schemas.microsoft.com/office/drawing/2014/chart" uri="{C3380CC4-5D6E-409C-BE32-E72D297353CC}">
              <c16:uniqueId val="{00000000-5FBE-4D64-AD2A-757BD8E0D381}"/>
            </c:ext>
          </c:extLst>
        </c:ser>
        <c:dLbls>
          <c:showLegendKey val="0"/>
          <c:showVal val="0"/>
          <c:showCatName val="0"/>
          <c:showSerName val="0"/>
          <c:showPercent val="0"/>
          <c:showBubbleSize val="0"/>
        </c:dLbls>
        <c:marker val="1"/>
        <c:smooth val="0"/>
        <c:axId val="273609704"/>
        <c:axId val="323130016"/>
      </c:lineChart>
      <c:catAx>
        <c:axId val="273609704"/>
        <c:scaling>
          <c:orientation val="minMax"/>
        </c:scaling>
        <c:delete val="1"/>
        <c:axPos val="b"/>
        <c:numFmt formatCode="General" sourceLinked="1"/>
        <c:majorTickMark val="none"/>
        <c:minorTickMark val="none"/>
        <c:tickLblPos val="nextTo"/>
        <c:crossAx val="323130016"/>
        <c:crosses val="autoZero"/>
        <c:auto val="1"/>
        <c:lblAlgn val="ctr"/>
        <c:lblOffset val="100"/>
        <c:noMultiLvlLbl val="0"/>
      </c:catAx>
      <c:valAx>
        <c:axId val="323130016"/>
        <c:scaling>
          <c:orientation val="minMax"/>
          <c:max val="0.2"/>
          <c:min val="0.1"/>
        </c:scaling>
        <c:delete val="1"/>
        <c:axPos val="l"/>
        <c:majorGridlines>
          <c:spPr>
            <a:ln w="9525" cap="flat" cmpd="sng" algn="ctr">
              <a:noFill/>
              <a:round/>
            </a:ln>
            <a:effectLst/>
          </c:spPr>
        </c:majorGridlines>
        <c:numFmt formatCode="0.0%" sourceLinked="1"/>
        <c:majorTickMark val="none"/>
        <c:minorTickMark val="none"/>
        <c:tickLblPos val="nextTo"/>
        <c:crossAx val="273609704"/>
        <c:crosses val="autoZero"/>
        <c:crossBetween val="between"/>
        <c:majorUnit val="5.000000000000001E-2"/>
      </c:valAx>
      <c:spPr>
        <a:noFill/>
        <a:ln>
          <a:noFill/>
        </a:ln>
        <a:effectLst/>
      </c:spPr>
    </c:plotArea>
    <c:plotVisOnly val="1"/>
    <c:dispBlanksAs val="gap"/>
    <c:showDLblsOverMax val="0"/>
  </c:chart>
  <c:spPr>
    <a:noFill/>
    <a:ln>
      <a:noFill/>
    </a:ln>
    <a:effectLst/>
  </c:spPr>
  <c:txPr>
    <a:bodyPr/>
    <a:lstStyle/>
    <a:p>
      <a:pPr>
        <a:defRPr>
          <a:solidFill>
            <a:schemeClr val="tx1"/>
          </a:solidFill>
          <a:latin typeface="ＭＳ ゴシック" panose="020B0609070205080204" pitchFamily="49" charset="-128"/>
          <a:ea typeface="ＭＳ ゴシック" panose="020B0609070205080204" pitchFamily="49" charset="-128"/>
        </a:defRPr>
      </a:pPr>
      <a:endParaRPr lang="ja-JP"/>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1.6798941798941799E-2"/>
          <c:y val="1.1759259259259259E-2"/>
          <c:w val="0.96304232804232803"/>
          <c:h val="0.74129629629629634"/>
        </c:manualLayout>
      </c:layout>
      <c:lineChart>
        <c:grouping val="standard"/>
        <c:varyColors val="0"/>
        <c:ser>
          <c:idx val="0"/>
          <c:order val="0"/>
          <c:tx>
            <c:strRef>
              <c:f>'Sheet2 (2)'!$D$1</c:f>
              <c:strCache>
                <c:ptCount val="1"/>
                <c:pt idx="0">
                  <c:v>Ⅲ</c:v>
                </c:pt>
              </c:strCache>
            </c:strRef>
          </c:tx>
          <c:spPr>
            <a:ln w="28575" cap="rnd">
              <a:solidFill>
                <a:schemeClr val="tx1"/>
              </a:solidFill>
              <a:round/>
            </a:ln>
            <a:effectLst/>
          </c:spPr>
          <c:marker>
            <c:symbol val="circle"/>
            <c:size val="5"/>
            <c:spPr>
              <a:solidFill>
                <a:schemeClr val="accent1"/>
              </a:solidFill>
              <a:ln w="9525">
                <a:solidFill>
                  <a:schemeClr val="tx1"/>
                </a:solidFill>
              </a:ln>
              <a:effectLst/>
            </c:spPr>
          </c:marker>
          <c:dLbls>
            <c:dLbl>
              <c:idx val="0"/>
              <c:layout>
                <c:manualLayout>
                  <c:x val="-2.2678571428571444E-2"/>
                  <c:y val="0.27695426065378653"/>
                </c:manualLayout>
              </c:layout>
              <c:tx>
                <c:rich>
                  <a:bodyPr/>
                  <a:lstStyle/>
                  <a:p>
                    <a:fld id="{0F54F323-894D-42E2-B616-373B29F878A1}" type="VALUE">
                      <a:rPr lang="en-US" altLang="ja-JP" smtClean="0"/>
                      <a:pPr/>
                      <a:t>[値]</a:t>
                    </a:fld>
                    <a:r>
                      <a:rPr lang="en-US" altLang="ja-JP" smtClean="0"/>
                      <a:t>(43</a:t>
                    </a:r>
                    <a:r>
                      <a:rPr lang="ja-JP" altLang="en-US" smtClean="0"/>
                      <a:t>人</a:t>
                    </a:r>
                    <a:r>
                      <a:rPr lang="en-US" altLang="ja-JP" smtClean="0"/>
                      <a:t>)</a:t>
                    </a:r>
                  </a:p>
                </c:rich>
              </c:tx>
              <c:dLblPos val="r"/>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562C-47A8-A256-04AB61010731}"/>
                </c:ext>
              </c:extLst>
            </c:dLbl>
            <c:dLbl>
              <c:idx val="1"/>
              <c:layout>
                <c:manualLayout>
                  <c:x val="-5.1236772486772483E-2"/>
                  <c:y val="-0.2046111111111111"/>
                </c:manualLayout>
              </c:layout>
              <c:tx>
                <c:rich>
                  <a:bodyPr/>
                  <a:lstStyle/>
                  <a:p>
                    <a:fld id="{43E6C46C-5C9A-47DF-8CE1-19A800A3F59B}" type="VALUE">
                      <a:rPr lang="en-US" altLang="ja-JP" smtClean="0"/>
                      <a:pPr/>
                      <a:t>[値]</a:t>
                    </a:fld>
                    <a:r>
                      <a:rPr lang="en-US" altLang="ja-JP" smtClean="0"/>
                      <a:t>(31</a:t>
                    </a:r>
                    <a:r>
                      <a:rPr lang="ja-JP" altLang="en-US" smtClean="0"/>
                      <a:t>人</a:t>
                    </a:r>
                    <a:r>
                      <a:rPr lang="en-US" altLang="ja-JP" smtClean="0"/>
                      <a:t>)</a:t>
                    </a:r>
                  </a:p>
                </c:rich>
              </c:tx>
              <c:dLblPos val="r"/>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2-562C-47A8-A256-04AB61010731}"/>
                </c:ext>
              </c:extLst>
            </c:dLbl>
            <c:dLbl>
              <c:idx val="2"/>
              <c:tx>
                <c:rich>
                  <a:bodyPr/>
                  <a:lstStyle/>
                  <a:p>
                    <a:fld id="{DCED072B-C9DD-4DF1-BF54-A944832B8069}" type="VALUE">
                      <a:rPr lang="en-US" altLang="ja-JP" smtClean="0"/>
                      <a:pPr/>
                      <a:t>[値]</a:t>
                    </a:fld>
                    <a:r>
                      <a:rPr lang="en-US" altLang="ja-JP" smtClean="0"/>
                      <a:t>(37</a:t>
                    </a:r>
                    <a:r>
                      <a:rPr lang="ja-JP" altLang="en-US" smtClean="0"/>
                      <a:t>人</a:t>
                    </a:r>
                    <a:r>
                      <a:rPr lang="en-US" altLang="ja-JP" smtClean="0"/>
                      <a:t>)</a:t>
                    </a:r>
                  </a:p>
                </c:rich>
              </c:tx>
              <c:dLblPos val="t"/>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3-562C-47A8-A256-04AB61010731}"/>
                </c:ext>
              </c:extLst>
            </c:dLbl>
            <c:dLbl>
              <c:idx val="3"/>
              <c:tx>
                <c:rich>
                  <a:bodyPr/>
                  <a:lstStyle/>
                  <a:p>
                    <a:fld id="{E505B6DC-4CBD-45C2-B8AF-C7800B3AC5F2}" type="VALUE">
                      <a:rPr lang="en-US" altLang="ja-JP" smtClean="0"/>
                      <a:pPr/>
                      <a:t>[値]</a:t>
                    </a:fld>
                    <a:r>
                      <a:rPr lang="en-US" altLang="ja-JP" smtClean="0"/>
                      <a:t>(28</a:t>
                    </a:r>
                    <a:r>
                      <a:rPr lang="ja-JP" altLang="en-US" smtClean="0"/>
                      <a:t>人</a:t>
                    </a:r>
                    <a:r>
                      <a:rPr lang="en-US" altLang="ja-JP" smtClean="0"/>
                      <a:t>)</a:t>
                    </a:r>
                  </a:p>
                </c:rich>
              </c:tx>
              <c:dLblPos val="t"/>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4-562C-47A8-A256-04AB61010731}"/>
                </c:ext>
              </c:extLst>
            </c:dLbl>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solidFill>
                    <a:latin typeface="ＭＳ ゴシック" panose="020B0609070205080204" pitchFamily="49" charset="-128"/>
                    <a:ea typeface="ＭＳ ゴシック" panose="020B0609070205080204" pitchFamily="49" charset="-128"/>
                    <a:cs typeface="+mn-cs"/>
                  </a:defRPr>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noFill/>
                      <a:round/>
                    </a:ln>
                    <a:effectLst/>
                  </c:spPr>
                </c15:leaderLines>
              </c:ext>
            </c:extLst>
          </c:dLbls>
          <c:cat>
            <c:strRef>
              <c:f>'Sheet2 (2)'!$A$2:$A$5</c:f>
              <c:strCache>
                <c:ptCount val="4"/>
                <c:pt idx="0">
                  <c:v>H26</c:v>
                </c:pt>
                <c:pt idx="1">
                  <c:v>H27</c:v>
                </c:pt>
                <c:pt idx="2">
                  <c:v>H28</c:v>
                </c:pt>
                <c:pt idx="3">
                  <c:v>H29</c:v>
                </c:pt>
              </c:strCache>
            </c:strRef>
          </c:cat>
          <c:val>
            <c:numRef>
              <c:f>'Sheet2 (2)'!$D$2:$D$5</c:f>
              <c:numCache>
                <c:formatCode>0.0%</c:formatCode>
                <c:ptCount val="4"/>
                <c:pt idx="0">
                  <c:v>0.187</c:v>
                </c:pt>
                <c:pt idx="1">
                  <c:v>0.114</c:v>
                </c:pt>
                <c:pt idx="2">
                  <c:v>0.123</c:v>
                </c:pt>
                <c:pt idx="3">
                  <c:v>0.10299999999999999</c:v>
                </c:pt>
              </c:numCache>
            </c:numRef>
          </c:val>
          <c:smooth val="0"/>
          <c:extLst>
            <c:ext xmlns:c16="http://schemas.microsoft.com/office/drawing/2014/chart" uri="{C3380CC4-5D6E-409C-BE32-E72D297353CC}">
              <c16:uniqueId val="{00000000-562C-47A8-A256-04AB61010731}"/>
            </c:ext>
          </c:extLst>
        </c:ser>
        <c:dLbls>
          <c:showLegendKey val="0"/>
          <c:showVal val="0"/>
          <c:showCatName val="0"/>
          <c:showSerName val="0"/>
          <c:showPercent val="0"/>
          <c:showBubbleSize val="0"/>
        </c:dLbls>
        <c:marker val="1"/>
        <c:smooth val="0"/>
        <c:axId val="323124528"/>
        <c:axId val="323129624"/>
      </c:lineChart>
      <c:catAx>
        <c:axId val="323124528"/>
        <c:scaling>
          <c:orientation val="minMax"/>
        </c:scaling>
        <c:delete val="1"/>
        <c:axPos val="b"/>
        <c:numFmt formatCode="General" sourceLinked="1"/>
        <c:majorTickMark val="none"/>
        <c:minorTickMark val="none"/>
        <c:tickLblPos val="nextTo"/>
        <c:crossAx val="323129624"/>
        <c:crosses val="autoZero"/>
        <c:auto val="1"/>
        <c:lblAlgn val="ctr"/>
        <c:lblOffset val="100"/>
        <c:noMultiLvlLbl val="0"/>
      </c:catAx>
      <c:valAx>
        <c:axId val="323129624"/>
        <c:scaling>
          <c:orientation val="minMax"/>
          <c:max val="0.2"/>
          <c:min val="0"/>
        </c:scaling>
        <c:delete val="1"/>
        <c:axPos val="l"/>
        <c:majorGridlines>
          <c:spPr>
            <a:ln w="9525" cap="flat" cmpd="sng" algn="ctr">
              <a:noFill/>
              <a:round/>
            </a:ln>
            <a:effectLst/>
          </c:spPr>
        </c:majorGridlines>
        <c:numFmt formatCode="0.0%" sourceLinked="1"/>
        <c:majorTickMark val="none"/>
        <c:minorTickMark val="none"/>
        <c:tickLblPos val="nextTo"/>
        <c:crossAx val="323124528"/>
        <c:crosses val="autoZero"/>
        <c:crossBetween val="between"/>
        <c:majorUnit val="0.1"/>
      </c:valAx>
      <c:spPr>
        <a:noFill/>
        <a:ln>
          <a:noFill/>
        </a:ln>
        <a:effectLst/>
      </c:spPr>
    </c:plotArea>
    <c:plotVisOnly val="1"/>
    <c:dispBlanksAs val="gap"/>
    <c:showDLblsOverMax val="0"/>
  </c:chart>
  <c:spPr>
    <a:noFill/>
    <a:ln>
      <a:noFill/>
    </a:ln>
    <a:effectLst/>
  </c:spPr>
  <c:txPr>
    <a:bodyPr/>
    <a:lstStyle/>
    <a:p>
      <a:pPr>
        <a:defRPr>
          <a:solidFill>
            <a:schemeClr val="tx1"/>
          </a:solidFill>
          <a:latin typeface="ＭＳ ゴシック" panose="020B0609070205080204" pitchFamily="49" charset="-128"/>
          <a:ea typeface="ＭＳ ゴシック" panose="020B0609070205080204" pitchFamily="49" charset="-128"/>
        </a:defRPr>
      </a:pPr>
      <a:endParaRPr lang="ja-JP"/>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3.3597883597883599E-2"/>
          <c:y val="0"/>
          <c:w val="0.96304232804232803"/>
          <c:h val="0.7785562565386932"/>
        </c:manualLayout>
      </c:layout>
      <c:lineChart>
        <c:grouping val="standard"/>
        <c:varyColors val="0"/>
        <c:ser>
          <c:idx val="0"/>
          <c:order val="0"/>
          <c:tx>
            <c:strRef>
              <c:f>'Sheet2 (2)'!$E$1</c:f>
              <c:strCache>
                <c:ptCount val="1"/>
                <c:pt idx="0">
                  <c:v>Ⅳ</c:v>
                </c:pt>
              </c:strCache>
            </c:strRef>
          </c:tx>
          <c:spPr>
            <a:ln w="28575" cap="rnd">
              <a:solidFill>
                <a:schemeClr val="tx1"/>
              </a:solidFill>
              <a:round/>
            </a:ln>
            <a:effectLst/>
          </c:spPr>
          <c:marker>
            <c:symbol val="circle"/>
            <c:size val="5"/>
            <c:spPr>
              <a:solidFill>
                <a:schemeClr val="accent1"/>
              </a:solidFill>
              <a:ln w="9525">
                <a:solidFill>
                  <a:schemeClr val="tx1"/>
                </a:solidFill>
              </a:ln>
              <a:effectLst/>
            </c:spPr>
          </c:marker>
          <c:dLbls>
            <c:dLbl>
              <c:idx val="0"/>
              <c:layout>
                <c:manualLayout>
                  <c:x val="-4.929113756613758E-2"/>
                  <c:y val="0.32770908325815479"/>
                </c:manualLayout>
              </c:layout>
              <c:tx>
                <c:rich>
                  <a:bodyPr/>
                  <a:lstStyle/>
                  <a:p>
                    <a:fld id="{509CB181-9BC9-4DAA-BD5C-40CA98EAD095}" type="VALUE">
                      <a:rPr lang="en-US" altLang="ja-JP" smtClean="0"/>
                      <a:pPr/>
                      <a:t>[値]</a:t>
                    </a:fld>
                    <a:r>
                      <a:rPr lang="en-US" altLang="ja-JP" smtClean="0"/>
                      <a:t>(15</a:t>
                    </a:r>
                    <a:r>
                      <a:rPr lang="ja-JP" altLang="en-US" smtClean="0"/>
                      <a:t>人</a:t>
                    </a:r>
                    <a:r>
                      <a:rPr lang="en-US" altLang="ja-JP" smtClean="0"/>
                      <a:t>)</a:t>
                    </a:r>
                  </a:p>
                </c:rich>
              </c:tx>
              <c:dLblPos val="r"/>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4F8E-4869-825A-5D4CE84B9660}"/>
                </c:ext>
              </c:extLst>
            </c:dLbl>
            <c:dLbl>
              <c:idx val="1"/>
              <c:tx>
                <c:rich>
                  <a:bodyPr/>
                  <a:lstStyle/>
                  <a:p>
                    <a:fld id="{8B99AA29-2922-4A6F-8698-FC11BC4B2F5D}" type="VALUE">
                      <a:rPr lang="en-US" altLang="ja-JP" smtClean="0"/>
                      <a:pPr/>
                      <a:t>[値]</a:t>
                    </a:fld>
                    <a:r>
                      <a:rPr lang="en-US" altLang="ja-JP" smtClean="0"/>
                      <a:t>(3</a:t>
                    </a:r>
                    <a:r>
                      <a:rPr lang="ja-JP" altLang="en-US" smtClean="0"/>
                      <a:t>人</a:t>
                    </a:r>
                    <a:r>
                      <a:rPr lang="en-US" altLang="ja-JP" smtClean="0"/>
                      <a:t>)</a:t>
                    </a:r>
                  </a:p>
                </c:rich>
              </c:tx>
              <c:dLblPos val="t"/>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2-4F8E-4869-825A-5D4CE84B9660}"/>
                </c:ext>
              </c:extLst>
            </c:dLbl>
            <c:dLbl>
              <c:idx val="2"/>
              <c:tx>
                <c:rich>
                  <a:bodyPr/>
                  <a:lstStyle/>
                  <a:p>
                    <a:fld id="{A7C74387-D266-4FA5-BDF1-90D0FF7B7A35}" type="VALUE">
                      <a:rPr lang="en-US" altLang="ja-JP" smtClean="0"/>
                      <a:pPr/>
                      <a:t>[値]</a:t>
                    </a:fld>
                    <a:r>
                      <a:rPr lang="en-US" altLang="ja-JP" smtClean="0"/>
                      <a:t>(9</a:t>
                    </a:r>
                    <a:r>
                      <a:rPr lang="ja-JP" altLang="en-US" smtClean="0"/>
                      <a:t>人</a:t>
                    </a:r>
                    <a:r>
                      <a:rPr lang="en-US" altLang="ja-JP" smtClean="0"/>
                      <a:t>)</a:t>
                    </a:r>
                  </a:p>
                </c:rich>
              </c:tx>
              <c:dLblPos val="t"/>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3-4F8E-4869-825A-5D4CE84B9660}"/>
                </c:ext>
              </c:extLst>
            </c:dLbl>
            <c:dLbl>
              <c:idx val="3"/>
              <c:tx>
                <c:rich>
                  <a:bodyPr/>
                  <a:lstStyle/>
                  <a:p>
                    <a:fld id="{87345BC6-3CFF-4524-A78A-CD034C829743}" type="VALUE">
                      <a:rPr lang="en-US" altLang="ja-JP" smtClean="0"/>
                      <a:pPr/>
                      <a:t>[値]</a:t>
                    </a:fld>
                    <a:r>
                      <a:rPr lang="en-US" altLang="ja-JP" smtClean="0"/>
                      <a:t>(8</a:t>
                    </a:r>
                    <a:r>
                      <a:rPr lang="ja-JP" altLang="en-US" smtClean="0"/>
                      <a:t>人</a:t>
                    </a:r>
                    <a:r>
                      <a:rPr lang="en-US" altLang="ja-JP" smtClean="0"/>
                      <a:t>)</a:t>
                    </a:r>
                  </a:p>
                </c:rich>
              </c:tx>
              <c:dLblPos val="t"/>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4-4F8E-4869-825A-5D4CE84B9660}"/>
                </c:ext>
              </c:extLst>
            </c:dLbl>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solidFill>
                    <a:latin typeface="ＭＳ ゴシック" panose="020B0609070205080204" pitchFamily="49" charset="-128"/>
                    <a:ea typeface="ＭＳ ゴシック" panose="020B0609070205080204" pitchFamily="49" charset="-128"/>
                    <a:cs typeface="+mn-cs"/>
                  </a:defRPr>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'Sheet2 (2)'!$A$2:$A$5</c:f>
              <c:strCache>
                <c:ptCount val="4"/>
                <c:pt idx="0">
                  <c:v>H26</c:v>
                </c:pt>
                <c:pt idx="1">
                  <c:v>H27</c:v>
                </c:pt>
                <c:pt idx="2">
                  <c:v>H28</c:v>
                </c:pt>
                <c:pt idx="3">
                  <c:v>H29</c:v>
                </c:pt>
              </c:strCache>
            </c:strRef>
          </c:cat>
          <c:val>
            <c:numRef>
              <c:f>'Sheet2 (2)'!$E$2:$E$5</c:f>
              <c:numCache>
                <c:formatCode>0.0%</c:formatCode>
                <c:ptCount val="4"/>
                <c:pt idx="0">
                  <c:v>0.16300000000000001</c:v>
                </c:pt>
                <c:pt idx="1">
                  <c:v>2.7E-2</c:v>
                </c:pt>
                <c:pt idx="2">
                  <c:v>7.3999999999999996E-2</c:v>
                </c:pt>
                <c:pt idx="3">
                  <c:v>5.8000000000000003E-2</c:v>
                </c:pt>
              </c:numCache>
            </c:numRef>
          </c:val>
          <c:smooth val="0"/>
          <c:extLst>
            <c:ext xmlns:c16="http://schemas.microsoft.com/office/drawing/2014/chart" uri="{C3380CC4-5D6E-409C-BE32-E72D297353CC}">
              <c16:uniqueId val="{00000000-4F8E-4869-825A-5D4CE84B9660}"/>
            </c:ext>
          </c:extLst>
        </c:ser>
        <c:dLbls>
          <c:showLegendKey val="0"/>
          <c:showVal val="0"/>
          <c:showCatName val="0"/>
          <c:showSerName val="0"/>
          <c:showPercent val="0"/>
          <c:showBubbleSize val="0"/>
        </c:dLbls>
        <c:marker val="1"/>
        <c:smooth val="0"/>
        <c:axId val="323125312"/>
        <c:axId val="323124920"/>
      </c:lineChart>
      <c:catAx>
        <c:axId val="323125312"/>
        <c:scaling>
          <c:orientation val="minMax"/>
        </c:scaling>
        <c:delete val="1"/>
        <c:axPos val="b"/>
        <c:numFmt formatCode="General" sourceLinked="1"/>
        <c:majorTickMark val="none"/>
        <c:minorTickMark val="none"/>
        <c:tickLblPos val="nextTo"/>
        <c:crossAx val="323124920"/>
        <c:crosses val="autoZero"/>
        <c:auto val="1"/>
        <c:lblAlgn val="ctr"/>
        <c:lblOffset val="100"/>
        <c:noMultiLvlLbl val="0"/>
      </c:catAx>
      <c:valAx>
        <c:axId val="323124920"/>
        <c:scaling>
          <c:orientation val="minMax"/>
          <c:max val="0.2"/>
          <c:min val="0"/>
        </c:scaling>
        <c:delete val="1"/>
        <c:axPos val="l"/>
        <c:majorGridlines>
          <c:spPr>
            <a:ln w="9525" cap="flat" cmpd="sng" algn="ctr">
              <a:noFill/>
              <a:round/>
            </a:ln>
            <a:effectLst/>
          </c:spPr>
        </c:majorGridlines>
        <c:numFmt formatCode="0.0%" sourceLinked="1"/>
        <c:majorTickMark val="none"/>
        <c:minorTickMark val="none"/>
        <c:tickLblPos val="nextTo"/>
        <c:crossAx val="323125312"/>
        <c:crosses val="autoZero"/>
        <c:crossBetween val="between"/>
        <c:majorUnit val="0.1"/>
      </c:valAx>
      <c:spPr>
        <a:noFill/>
        <a:ln>
          <a:noFill/>
        </a:ln>
        <a:effectLst/>
      </c:spPr>
    </c:plotArea>
    <c:plotVisOnly val="1"/>
    <c:dispBlanksAs val="gap"/>
    <c:showDLblsOverMax val="0"/>
  </c:chart>
  <c:spPr>
    <a:noFill/>
    <a:ln>
      <a:noFill/>
    </a:ln>
    <a:effectLst/>
  </c:spPr>
  <c:txPr>
    <a:bodyPr/>
    <a:lstStyle/>
    <a:p>
      <a:pPr>
        <a:defRPr>
          <a:solidFill>
            <a:schemeClr val="tx1"/>
          </a:solidFill>
          <a:latin typeface="ＭＳ ゴシック" panose="020B0609070205080204" pitchFamily="49" charset="-128"/>
          <a:ea typeface="ＭＳ ゴシック" panose="020B0609070205080204" pitchFamily="49" charset="-128"/>
        </a:defRPr>
      </a:pPr>
      <a:endParaRPr lang="ja-JP"/>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1.7321957671957672E-2"/>
          <c:y val="0.22064825553530723"/>
          <c:w val="0.96535603186947483"/>
          <c:h val="0.48197865718844524"/>
        </c:manualLayout>
      </c:layout>
      <c:lineChart>
        <c:grouping val="standard"/>
        <c:varyColors val="0"/>
        <c:ser>
          <c:idx val="0"/>
          <c:order val="0"/>
          <c:tx>
            <c:strRef>
              <c:f>'Sheet2 (2)'!$F$1</c:f>
              <c:strCache>
                <c:ptCount val="1"/>
                <c:pt idx="0">
                  <c:v>総計</c:v>
                </c:pt>
              </c:strCache>
            </c:strRef>
          </c:tx>
          <c:spPr>
            <a:ln w="38100" cap="rnd">
              <a:solidFill>
                <a:schemeClr val="tx1"/>
              </a:solidFill>
              <a:round/>
            </a:ln>
            <a:effectLst/>
          </c:spPr>
          <c:marker>
            <c:symbol val="circle"/>
            <c:size val="5"/>
            <c:spPr>
              <a:solidFill>
                <a:schemeClr val="accent1"/>
              </a:solidFill>
              <a:ln w="38100">
                <a:solidFill>
                  <a:schemeClr val="tx1"/>
                </a:solidFill>
              </a:ln>
              <a:effectLst/>
            </c:spPr>
          </c:marker>
          <c:dLbls>
            <c:dLbl>
              <c:idx val="0"/>
              <c:layout>
                <c:manualLayout>
                  <c:x val="-8.5530423280423436E-3"/>
                  <c:y val="-0.16238047138047138"/>
                </c:manualLayout>
              </c:layout>
              <c:tx>
                <c:rich>
                  <a:bodyPr/>
                  <a:lstStyle/>
                  <a:p>
                    <a:fld id="{068B3FB6-89BE-498D-9DE8-E522C3AD727A}" type="VALUE">
                      <a:rPr lang="en-US" altLang="ja-JP" smtClean="0"/>
                      <a:pPr/>
                      <a:t>[値]</a:t>
                    </a:fld>
                    <a:r>
                      <a:rPr lang="en-US" altLang="ja-JP" dirty="0" smtClean="0"/>
                      <a:t>(504</a:t>
                    </a:r>
                    <a:r>
                      <a:rPr lang="ja-JP" altLang="en-US" dirty="0" smtClean="0"/>
                      <a:t>人</a:t>
                    </a:r>
                    <a:r>
                      <a:rPr lang="en-US" altLang="ja-JP" dirty="0" smtClean="0"/>
                      <a:t>)</a:t>
                    </a:r>
                  </a:p>
                </c:rich>
              </c:tx>
              <c:dLblPos val="r"/>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D856-4B4A-9581-9ABE08C8DA75}"/>
                </c:ext>
              </c:extLst>
            </c:dLbl>
            <c:dLbl>
              <c:idx val="1"/>
              <c:layout>
                <c:manualLayout>
                  <c:x val="-8.1474867724867728E-2"/>
                  <c:y val="-0.18601010101010104"/>
                </c:manualLayout>
              </c:layout>
              <c:tx>
                <c:rich>
                  <a:bodyPr/>
                  <a:lstStyle/>
                  <a:p>
                    <a:fld id="{005E8AF1-153D-4A4B-BE60-254859068674}" type="VALUE">
                      <a:rPr lang="en-US" altLang="ja-JP" smtClean="0"/>
                      <a:pPr/>
                      <a:t>[値]</a:t>
                    </a:fld>
                    <a:r>
                      <a:rPr lang="en-US" altLang="ja-JP" smtClean="0"/>
                      <a:t>(391</a:t>
                    </a:r>
                    <a:r>
                      <a:rPr lang="ja-JP" altLang="en-US" smtClean="0"/>
                      <a:t>人</a:t>
                    </a:r>
                    <a:r>
                      <a:rPr lang="en-US" altLang="ja-JP" smtClean="0"/>
                      <a:t>)</a:t>
                    </a:r>
                  </a:p>
                </c:rich>
              </c:tx>
              <c:dLblPos val="r"/>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2-D856-4B4A-9581-9ABE08C8DA75}"/>
                </c:ext>
              </c:extLst>
            </c:dLbl>
            <c:dLbl>
              <c:idx val="2"/>
              <c:tx>
                <c:rich>
                  <a:bodyPr/>
                  <a:lstStyle/>
                  <a:p>
                    <a:fld id="{580286C8-0A0F-4815-86A7-04DEB6EBBA1A}" type="VALUE">
                      <a:rPr lang="en-US" altLang="ja-JP" smtClean="0"/>
                      <a:pPr/>
                      <a:t>[値]</a:t>
                    </a:fld>
                    <a:r>
                      <a:rPr lang="en-US" altLang="ja-JP" smtClean="0"/>
                      <a:t>(374</a:t>
                    </a:r>
                    <a:r>
                      <a:rPr lang="ja-JP" altLang="en-US" smtClean="0"/>
                      <a:t>人</a:t>
                    </a:r>
                    <a:r>
                      <a:rPr lang="en-US" altLang="ja-JP" smtClean="0"/>
                      <a:t>)</a:t>
                    </a:r>
                  </a:p>
                </c:rich>
              </c:tx>
              <c:dLblPos val="t"/>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3-D856-4B4A-9581-9ABE08C8DA75}"/>
                </c:ext>
              </c:extLst>
            </c:dLbl>
            <c:dLbl>
              <c:idx val="3"/>
              <c:tx>
                <c:rich>
                  <a:bodyPr/>
                  <a:lstStyle/>
                  <a:p>
                    <a:fld id="{DA9B5A4D-A70E-460C-A37B-3604B3E2974D}" type="VALUE">
                      <a:rPr lang="en-US" altLang="ja-JP" smtClean="0"/>
                      <a:pPr/>
                      <a:t>[値]</a:t>
                    </a:fld>
                    <a:r>
                      <a:rPr lang="en-US" altLang="ja-JP" smtClean="0"/>
                      <a:t>(361</a:t>
                    </a:r>
                    <a:r>
                      <a:rPr lang="ja-JP" altLang="en-US" smtClean="0"/>
                      <a:t>人</a:t>
                    </a:r>
                    <a:r>
                      <a:rPr lang="en-US" altLang="ja-JP" smtClean="0"/>
                      <a:t>)</a:t>
                    </a:r>
                  </a:p>
                </c:rich>
              </c:tx>
              <c:dLblPos val="t"/>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4-D856-4B4A-9581-9ABE08C8DA75}"/>
                </c:ext>
              </c:extLst>
            </c:dLbl>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solidFill>
                    <a:latin typeface="ＭＳ ゴシック" panose="020B0609070205080204" pitchFamily="49" charset="-128"/>
                    <a:ea typeface="ＭＳ ゴシック" panose="020B0609070205080204" pitchFamily="49" charset="-128"/>
                    <a:cs typeface="+mn-cs"/>
                  </a:defRPr>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noFill/>
                      <a:round/>
                    </a:ln>
                    <a:effectLst/>
                  </c:spPr>
                </c15:leaderLines>
              </c:ext>
            </c:extLst>
          </c:dLbls>
          <c:cat>
            <c:strRef>
              <c:f>'Sheet2 (2)'!$A$2:$A$5</c:f>
              <c:strCache>
                <c:ptCount val="4"/>
                <c:pt idx="0">
                  <c:v>H26</c:v>
                </c:pt>
                <c:pt idx="1">
                  <c:v>H27</c:v>
                </c:pt>
                <c:pt idx="2">
                  <c:v>H28</c:v>
                </c:pt>
                <c:pt idx="3">
                  <c:v>H29</c:v>
                </c:pt>
              </c:strCache>
            </c:strRef>
          </c:cat>
          <c:val>
            <c:numRef>
              <c:f>'Sheet2 (2)'!$F$2:$F$5</c:f>
              <c:numCache>
                <c:formatCode>0.0%</c:formatCode>
                <c:ptCount val="4"/>
                <c:pt idx="0">
                  <c:v>0.182</c:v>
                </c:pt>
                <c:pt idx="1">
                  <c:v>0.13900000000000001</c:v>
                </c:pt>
                <c:pt idx="2">
                  <c:v>0.13200000000000001</c:v>
                </c:pt>
                <c:pt idx="3">
                  <c:v>0.124</c:v>
                </c:pt>
              </c:numCache>
            </c:numRef>
          </c:val>
          <c:smooth val="0"/>
          <c:extLst>
            <c:ext xmlns:c16="http://schemas.microsoft.com/office/drawing/2014/chart" uri="{C3380CC4-5D6E-409C-BE32-E72D297353CC}">
              <c16:uniqueId val="{00000000-D856-4B4A-9581-9ABE08C8DA75}"/>
            </c:ext>
          </c:extLst>
        </c:ser>
        <c:dLbls>
          <c:showLegendKey val="0"/>
          <c:showVal val="0"/>
          <c:showCatName val="0"/>
          <c:showSerName val="0"/>
          <c:showPercent val="0"/>
          <c:showBubbleSize val="0"/>
        </c:dLbls>
        <c:marker val="1"/>
        <c:smooth val="0"/>
        <c:axId val="323130408"/>
        <c:axId val="323125704"/>
      </c:lineChart>
      <c:catAx>
        <c:axId val="323130408"/>
        <c:scaling>
          <c:orientation val="minMax"/>
        </c:scaling>
        <c:delete val="0"/>
        <c:axPos val="b"/>
        <c:numFmt formatCode="General" sourceLinked="1"/>
        <c:majorTickMark val="none"/>
        <c:minorTickMark val="none"/>
        <c:tickLblPos val="nextTo"/>
        <c:spPr>
          <a:noFill/>
          <a:ln w="9525" cap="flat" cmpd="sng" algn="ctr">
            <a:noFill/>
            <a:round/>
          </a:ln>
          <a:effectLst/>
        </c:spPr>
        <c:txPr>
          <a:bodyPr rot="-60000000" spcFirstLastPara="1" vertOverflow="ellipsis" vert="horz" wrap="square" anchor="ctr" anchorCtr="1"/>
          <a:lstStyle/>
          <a:p>
            <a:pPr>
              <a:defRPr sz="1600" b="0" i="0" u="none" strike="noStrike" kern="1200" baseline="0">
                <a:solidFill>
                  <a:schemeClr val="tx1"/>
                </a:solidFill>
                <a:latin typeface="ＭＳ ゴシック" panose="020B0609070205080204" pitchFamily="49" charset="-128"/>
                <a:ea typeface="ＭＳ ゴシック" panose="020B0609070205080204" pitchFamily="49" charset="-128"/>
                <a:cs typeface="+mn-cs"/>
              </a:defRPr>
            </a:pPr>
            <a:endParaRPr lang="ja-JP"/>
          </a:p>
        </c:txPr>
        <c:crossAx val="323125704"/>
        <c:crosses val="autoZero"/>
        <c:auto val="1"/>
        <c:lblAlgn val="ctr"/>
        <c:lblOffset val="100"/>
        <c:noMultiLvlLbl val="0"/>
      </c:catAx>
      <c:valAx>
        <c:axId val="323125704"/>
        <c:scaling>
          <c:orientation val="minMax"/>
          <c:max val="0.2"/>
          <c:min val="0.1"/>
        </c:scaling>
        <c:delete val="1"/>
        <c:axPos val="l"/>
        <c:majorGridlines>
          <c:spPr>
            <a:ln w="9525" cap="flat" cmpd="sng" algn="ctr">
              <a:noFill/>
              <a:round/>
            </a:ln>
            <a:effectLst/>
          </c:spPr>
        </c:majorGridlines>
        <c:numFmt formatCode="0.0%" sourceLinked="1"/>
        <c:majorTickMark val="none"/>
        <c:minorTickMark val="none"/>
        <c:tickLblPos val="nextTo"/>
        <c:crossAx val="323130408"/>
        <c:crosses val="autoZero"/>
        <c:crossBetween val="between"/>
        <c:majorUnit val="5.000000000000001E-2"/>
      </c:valAx>
      <c:spPr>
        <a:noFill/>
        <a:ln>
          <a:noFill/>
        </a:ln>
        <a:effectLst/>
      </c:spPr>
    </c:plotArea>
    <c:plotVisOnly val="1"/>
    <c:dispBlanksAs val="gap"/>
    <c:showDLblsOverMax val="0"/>
  </c:chart>
  <c:spPr>
    <a:noFill/>
    <a:ln>
      <a:noFill/>
    </a:ln>
    <a:effectLst/>
  </c:spPr>
  <c:txPr>
    <a:bodyPr/>
    <a:lstStyle/>
    <a:p>
      <a:pPr>
        <a:defRPr>
          <a:solidFill>
            <a:schemeClr val="tx1"/>
          </a:solidFill>
          <a:latin typeface="ＭＳ ゴシック" panose="020B0609070205080204" pitchFamily="49" charset="-128"/>
          <a:ea typeface="ＭＳ ゴシック" panose="020B0609070205080204" pitchFamily="49" charset="-128"/>
        </a:defRPr>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50529" cy="497524"/>
          </a:xfrm>
          <a:prstGeom prst="rect">
            <a:avLst/>
          </a:prstGeom>
        </p:spPr>
        <p:txBody>
          <a:bodyPr vert="horz" lIns="91550" tIns="45774" rIns="91550" bIns="45774"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5082" y="0"/>
            <a:ext cx="2950529" cy="497524"/>
          </a:xfrm>
          <a:prstGeom prst="rect">
            <a:avLst/>
          </a:prstGeom>
        </p:spPr>
        <p:txBody>
          <a:bodyPr vert="horz" lIns="91550" tIns="45774" rIns="91550" bIns="45774" rtlCol="0"/>
          <a:lstStyle>
            <a:lvl1pPr algn="r">
              <a:defRPr sz="1200"/>
            </a:lvl1pPr>
          </a:lstStyle>
          <a:p>
            <a:fld id="{E0E6F79B-E718-4FA7-906A-7A81E134E85D}" type="datetimeFigureOut">
              <a:rPr kumimoji="1" lang="ja-JP" altLang="en-US" smtClean="0"/>
              <a:t>2020/1/27</a:t>
            </a:fld>
            <a:endParaRPr kumimoji="1" lang="ja-JP" altLang="en-US"/>
          </a:p>
        </p:txBody>
      </p:sp>
      <p:sp>
        <p:nvSpPr>
          <p:cNvPr id="4" name="フッター プレースホルダー 3"/>
          <p:cNvSpPr>
            <a:spLocks noGrp="1"/>
          </p:cNvSpPr>
          <p:nvPr>
            <p:ph type="ftr" sz="quarter" idx="2"/>
          </p:nvPr>
        </p:nvSpPr>
        <p:spPr>
          <a:xfrm>
            <a:off x="1" y="9441814"/>
            <a:ext cx="2950529" cy="497524"/>
          </a:xfrm>
          <a:prstGeom prst="rect">
            <a:avLst/>
          </a:prstGeom>
        </p:spPr>
        <p:txBody>
          <a:bodyPr vert="horz" lIns="91550" tIns="45774" rIns="91550" bIns="45774"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5082" y="9441814"/>
            <a:ext cx="2950529" cy="497524"/>
          </a:xfrm>
          <a:prstGeom prst="rect">
            <a:avLst/>
          </a:prstGeom>
        </p:spPr>
        <p:txBody>
          <a:bodyPr vert="horz" lIns="91550" tIns="45774" rIns="91550" bIns="45774" rtlCol="0" anchor="b"/>
          <a:lstStyle>
            <a:lvl1pPr algn="r">
              <a:defRPr sz="1200"/>
            </a:lvl1pPr>
          </a:lstStyle>
          <a:p>
            <a:fld id="{31B272EA-8824-47C2-BC56-20111D31A9B4}" type="slidenum">
              <a:rPr kumimoji="1" lang="ja-JP" altLang="en-US" smtClean="0"/>
              <a:t>‹#›</a:t>
            </a:fld>
            <a:endParaRPr kumimoji="1" lang="ja-JP" altLang="en-US"/>
          </a:p>
        </p:txBody>
      </p:sp>
    </p:spTree>
    <p:extLst>
      <p:ext uri="{BB962C8B-B14F-4D97-AF65-F5344CB8AC3E}">
        <p14:creationId xmlns:p14="http://schemas.microsoft.com/office/powerpoint/2010/main" val="176279530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13" tIns="45705" rIns="91413" bIns="45705"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41" y="0"/>
            <a:ext cx="2949575" cy="496888"/>
          </a:xfrm>
          <a:prstGeom prst="rect">
            <a:avLst/>
          </a:prstGeom>
        </p:spPr>
        <p:txBody>
          <a:bodyPr vert="horz" lIns="91413" tIns="45705" rIns="91413" bIns="45705" rtlCol="0"/>
          <a:lstStyle>
            <a:lvl1pPr algn="r">
              <a:defRPr sz="1200"/>
            </a:lvl1pPr>
          </a:lstStyle>
          <a:p>
            <a:fld id="{E82ABEED-3BD0-458E-A7F4-B37B9D759185}" type="datetimeFigureOut">
              <a:rPr kumimoji="1" lang="ja-JP" altLang="en-US" smtClean="0"/>
              <a:t>2020/1/27</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13" tIns="45705" rIns="91413" bIns="45705" rtlCol="0" anchor="ctr"/>
          <a:lstStyle/>
          <a:p>
            <a:endParaRPr lang="ja-JP" altLang="en-US"/>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13" tIns="45705" rIns="91413" bIns="45705"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6887"/>
          </a:xfrm>
          <a:prstGeom prst="rect">
            <a:avLst/>
          </a:prstGeom>
        </p:spPr>
        <p:txBody>
          <a:bodyPr vert="horz" lIns="91413" tIns="45705" rIns="91413" bIns="45705"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41" y="9440863"/>
            <a:ext cx="2949575" cy="496887"/>
          </a:xfrm>
          <a:prstGeom prst="rect">
            <a:avLst/>
          </a:prstGeom>
        </p:spPr>
        <p:txBody>
          <a:bodyPr vert="horz" lIns="91413" tIns="45705" rIns="91413" bIns="45705" rtlCol="0" anchor="b"/>
          <a:lstStyle>
            <a:lvl1pPr algn="r">
              <a:defRPr sz="1200"/>
            </a:lvl1pPr>
          </a:lstStyle>
          <a:p>
            <a:fld id="{FBE0EB4C-D728-4E14-B8DF-ABE35CADA493}" type="slidenum">
              <a:rPr kumimoji="1" lang="ja-JP" altLang="en-US" smtClean="0"/>
              <a:t>‹#›</a:t>
            </a:fld>
            <a:endParaRPr kumimoji="1" lang="ja-JP" altLang="en-US"/>
          </a:p>
        </p:txBody>
      </p:sp>
    </p:spTree>
    <p:extLst>
      <p:ext uri="{BB962C8B-B14F-4D97-AF65-F5344CB8AC3E}">
        <p14:creationId xmlns:p14="http://schemas.microsoft.com/office/powerpoint/2010/main" val="1371020773"/>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smtClean="0"/>
              <a:t>大阪市の現状と取組み状況をご説明します。</a:t>
            </a:r>
            <a:endParaRPr kumimoji="1" lang="ja-JP" altLang="en-US" dirty="0"/>
          </a:p>
        </p:txBody>
      </p:sp>
      <p:sp>
        <p:nvSpPr>
          <p:cNvPr id="4" name="スライド番号プレースホルダー 3"/>
          <p:cNvSpPr>
            <a:spLocks noGrp="1"/>
          </p:cNvSpPr>
          <p:nvPr>
            <p:ph type="sldNum" sz="quarter" idx="10"/>
          </p:nvPr>
        </p:nvSpPr>
        <p:spPr/>
        <p:txBody>
          <a:bodyPr/>
          <a:lstStyle/>
          <a:p>
            <a:fld id="{FBE0EB4C-D728-4E14-B8DF-ABE35CADA493}" type="slidenum">
              <a:rPr kumimoji="1" lang="ja-JP" altLang="en-US" smtClean="0"/>
              <a:t>1</a:t>
            </a:fld>
            <a:endParaRPr kumimoji="1" lang="ja-JP" altLang="en-US"/>
          </a:p>
        </p:txBody>
      </p:sp>
    </p:spTree>
    <p:extLst>
      <p:ext uri="{BB962C8B-B14F-4D97-AF65-F5344CB8AC3E}">
        <p14:creationId xmlns:p14="http://schemas.microsoft.com/office/powerpoint/2010/main" val="206201541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dirty="0" smtClean="0"/>
              <a:t>最後</a:t>
            </a:r>
            <a:r>
              <a:rPr lang="en-US" altLang="ja-JP" b="1" i="1" u="sng" dirty="0" smtClean="0">
                <a:solidFill>
                  <a:srgbClr val="FF0000"/>
                </a:solidFill>
              </a:rPr>
              <a:t>9</a:t>
            </a:r>
            <a:r>
              <a:rPr lang="ja-JP" altLang="en-US" dirty="0" smtClean="0"/>
              <a:t>ページでございますが、</a:t>
            </a:r>
            <a:endParaRPr lang="en-US" altLang="ja-JP" dirty="0" smtClean="0"/>
          </a:p>
          <a:p>
            <a:r>
              <a:rPr lang="ja-JP" altLang="en-US" dirty="0" smtClean="0"/>
              <a:t>重複・頻回受診者健康教育啓発事業の取組結果です。</a:t>
            </a:r>
            <a:endParaRPr lang="en-US" altLang="ja-JP" dirty="0" smtClean="0"/>
          </a:p>
          <a:p>
            <a:r>
              <a:rPr lang="ja-JP" altLang="en-US" dirty="0" smtClean="0"/>
              <a:t>平成３０年度に平野区でモデル実施をした結果、</a:t>
            </a:r>
            <a:endParaRPr lang="en-US" altLang="ja-JP" dirty="0" smtClean="0"/>
          </a:p>
          <a:p>
            <a:r>
              <a:rPr lang="ja-JP" altLang="en-US" dirty="0" smtClean="0"/>
              <a:t>月額医療費が約３万円の減少が見られ、総額約２００万円の削減が見込まれました。</a:t>
            </a:r>
            <a:endParaRPr lang="en-US" altLang="ja-JP" dirty="0" smtClean="0"/>
          </a:p>
          <a:p>
            <a:r>
              <a:rPr lang="ja-JP" altLang="en-US" dirty="0" smtClean="0"/>
              <a:t>よって、令和元年度より、全区展開しております。</a:t>
            </a:r>
            <a:endParaRPr lang="en-US" altLang="ja-JP" dirty="0" smtClean="0"/>
          </a:p>
          <a:p>
            <a:endParaRPr lang="en-US" altLang="ja-JP" dirty="0" smtClean="0"/>
          </a:p>
          <a:p>
            <a:r>
              <a:rPr lang="ja-JP" altLang="en-US" dirty="0" smtClean="0"/>
              <a:t>つづいて、後発医薬品、いわゆるジェネリック差額通知の取組結果ですが、</a:t>
            </a:r>
            <a:endParaRPr lang="en-US" altLang="ja-JP" dirty="0" smtClean="0"/>
          </a:p>
          <a:p>
            <a:r>
              <a:rPr lang="ja-JP" altLang="en-US" dirty="0" smtClean="0"/>
              <a:t>平成２９年度に約９７，０００件を送付した結果、効果額として約２億９千万円、</a:t>
            </a:r>
            <a:endParaRPr lang="en-US" altLang="ja-JP" dirty="0" smtClean="0"/>
          </a:p>
          <a:p>
            <a:r>
              <a:rPr lang="ja-JP" altLang="en-US" dirty="0" smtClean="0"/>
              <a:t>使用割合６７．７％と、平成２８年度と比較し、３．６％増加しているところでございます。</a:t>
            </a:r>
            <a:endParaRPr lang="en-US" altLang="ja-JP" dirty="0" smtClean="0"/>
          </a:p>
          <a:p>
            <a:r>
              <a:rPr lang="ja-JP" altLang="en-US" dirty="0" smtClean="0"/>
              <a:t>なお、次年度からは、切り替え差額が１００円以上安くなる方に拡大し、実施する予定です。</a:t>
            </a:r>
            <a:endParaRPr lang="en-US" altLang="ja-JP" dirty="0" smtClean="0"/>
          </a:p>
          <a:p>
            <a:endParaRPr lang="en-US" altLang="ja-JP" dirty="0" smtClean="0"/>
          </a:p>
          <a:p>
            <a:r>
              <a:rPr lang="ja-JP" altLang="en-US" dirty="0" smtClean="0"/>
              <a:t>以上です。</a:t>
            </a:r>
            <a:endParaRPr lang="en-US" altLang="ja-JP" dirty="0" smtClean="0"/>
          </a:p>
          <a:p>
            <a:endParaRPr lang="en-US" altLang="ja-JP" dirty="0" smtClean="0"/>
          </a:p>
          <a:p>
            <a:endParaRPr lang="en-US" altLang="ja-JP" dirty="0" smtClean="0"/>
          </a:p>
          <a:p>
            <a:r>
              <a:rPr lang="ja-JP" altLang="en-US" dirty="0" smtClean="0"/>
              <a:t>（</a:t>
            </a:r>
            <a:r>
              <a:rPr lang="en-US" altLang="ja-JP" dirty="0" smtClean="0"/>
              <a:t>Q&amp;A</a:t>
            </a:r>
            <a:r>
              <a:rPr lang="ja-JP" altLang="en-US" dirty="0" smtClean="0"/>
              <a:t>）</a:t>
            </a:r>
            <a:endParaRPr lang="en-US" altLang="ja-JP" dirty="0" smtClean="0"/>
          </a:p>
          <a:p>
            <a:r>
              <a:rPr lang="en-US" altLang="ja-JP" dirty="0" smtClean="0"/>
              <a:t>Q1:</a:t>
            </a:r>
            <a:r>
              <a:rPr lang="ja-JP" altLang="en-US" dirty="0" smtClean="0"/>
              <a:t>訪問指導に関して、区ごとの分析等はできないのか。</a:t>
            </a:r>
            <a:endParaRPr lang="en-US" altLang="ja-JP" dirty="0" smtClean="0"/>
          </a:p>
          <a:p>
            <a:r>
              <a:rPr lang="en-US" altLang="ja-JP" dirty="0" smtClean="0"/>
              <a:t>Q1:</a:t>
            </a:r>
            <a:r>
              <a:rPr lang="ja-JP" altLang="en-US" dirty="0" smtClean="0"/>
              <a:t>訪問指導は、平成</a:t>
            </a:r>
            <a:r>
              <a:rPr lang="en-US" altLang="ja-JP" dirty="0" smtClean="0"/>
              <a:t>28</a:t>
            </a:r>
            <a:r>
              <a:rPr lang="ja-JP" altLang="en-US" dirty="0" smtClean="0"/>
              <a:t>～</a:t>
            </a:r>
            <a:r>
              <a:rPr lang="en-US" altLang="ja-JP" dirty="0" smtClean="0"/>
              <a:t>30</a:t>
            </a:r>
            <a:r>
              <a:rPr lang="ja-JP" altLang="en-US" dirty="0" smtClean="0"/>
              <a:t>年度までモデル事業により</a:t>
            </a:r>
            <a:endParaRPr lang="en-US" altLang="ja-JP" dirty="0" smtClean="0"/>
          </a:p>
          <a:p>
            <a:r>
              <a:rPr lang="ja-JP" altLang="en-US" dirty="0" smtClean="0"/>
              <a:t>　　　１区単位で実施してきたため、実施してきた区のみデータ分析はできる。</a:t>
            </a:r>
            <a:endParaRPr lang="en-US" altLang="ja-JP" dirty="0" smtClean="0"/>
          </a:p>
          <a:p>
            <a:r>
              <a:rPr lang="ja-JP" altLang="en-US" dirty="0" smtClean="0"/>
              <a:t>　　　また、今年度より全区単位で実施しているため、</a:t>
            </a:r>
            <a:endParaRPr lang="en-US" altLang="ja-JP" dirty="0" smtClean="0"/>
          </a:p>
          <a:p>
            <a:r>
              <a:rPr lang="ja-JP" altLang="en-US" dirty="0" smtClean="0"/>
              <a:t>　　　今後は、服薬情報などのレセプトデータを蓄積し、区ごとでの</a:t>
            </a:r>
            <a:endParaRPr lang="en-US" altLang="ja-JP" dirty="0" smtClean="0"/>
          </a:p>
          <a:p>
            <a:r>
              <a:rPr lang="ja-JP" altLang="en-US" dirty="0" smtClean="0"/>
              <a:t>　　　分析を実施を行うことを考えている。</a:t>
            </a:r>
            <a:endParaRPr lang="en-US" altLang="ja-JP" dirty="0" smtClean="0"/>
          </a:p>
          <a:p>
            <a:endParaRPr lang="ja-JP" altLang="ja-JP" dirty="0"/>
          </a:p>
        </p:txBody>
      </p:sp>
      <p:sp>
        <p:nvSpPr>
          <p:cNvPr id="4" name="スライド番号プレースホルダー 3"/>
          <p:cNvSpPr>
            <a:spLocks noGrp="1"/>
          </p:cNvSpPr>
          <p:nvPr>
            <p:ph type="sldNum" sz="quarter" idx="10"/>
          </p:nvPr>
        </p:nvSpPr>
        <p:spPr/>
        <p:txBody>
          <a:bodyPr/>
          <a:lstStyle/>
          <a:p>
            <a:fld id="{FBE0EB4C-D728-4E14-B8DF-ABE35CADA493}" type="slidenum">
              <a:rPr kumimoji="1" lang="ja-JP" altLang="en-US" smtClean="0"/>
              <a:t>10</a:t>
            </a:fld>
            <a:endParaRPr kumimoji="1" lang="ja-JP" altLang="en-US"/>
          </a:p>
        </p:txBody>
      </p:sp>
    </p:spTree>
    <p:extLst>
      <p:ext uri="{BB962C8B-B14F-4D97-AF65-F5344CB8AC3E}">
        <p14:creationId xmlns:p14="http://schemas.microsoft.com/office/powerpoint/2010/main" val="39570005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defTabSz="915496">
              <a:defRPr/>
            </a:pPr>
            <a:r>
              <a:rPr lang="ja-JP" altLang="en-US" u="sng" dirty="0" smtClean="0"/>
              <a:t>健康寿命の年次推移　（大阪市・全国）</a:t>
            </a:r>
          </a:p>
          <a:p>
            <a:pPr defTabSz="915496">
              <a:defRPr/>
            </a:pPr>
            <a:endParaRPr lang="ja-JP" altLang="en-US" dirty="0" smtClean="0"/>
          </a:p>
          <a:p>
            <a:pPr defTabSz="915496">
              <a:defRPr/>
            </a:pPr>
            <a:r>
              <a:rPr lang="ja-JP" altLang="en-US" dirty="0" smtClean="0"/>
              <a:t>上段は、健康寿命の年次推移を大阪市、全国と比較したグラフです。</a:t>
            </a:r>
          </a:p>
          <a:p>
            <a:pPr defTabSz="915496">
              <a:defRPr/>
            </a:pPr>
            <a:r>
              <a:rPr lang="ja-JP" altLang="en-US" dirty="0" smtClean="0"/>
              <a:t>健康寿命とは、「健康上の問題で日常生活が制限されることがなく生活できる期間」と定義されています。</a:t>
            </a:r>
          </a:p>
          <a:p>
            <a:pPr defTabSz="915496">
              <a:defRPr/>
            </a:pPr>
            <a:r>
              <a:rPr lang="ja-JP" altLang="en-US" dirty="0" smtClean="0"/>
              <a:t>大阪市は、健康寿命は年々延びてきており、平成</a:t>
            </a:r>
            <a:r>
              <a:rPr lang="en-US" altLang="ja-JP" dirty="0" smtClean="0"/>
              <a:t>22</a:t>
            </a:r>
            <a:r>
              <a:rPr lang="ja-JP" altLang="en-US" dirty="0" smtClean="0"/>
              <a:t>年と</a:t>
            </a:r>
            <a:r>
              <a:rPr lang="en-US" altLang="ja-JP" dirty="0" smtClean="0"/>
              <a:t>27</a:t>
            </a:r>
            <a:r>
              <a:rPr lang="ja-JP" altLang="en-US" dirty="0" smtClean="0"/>
              <a:t>年を比較すると、男性で</a:t>
            </a:r>
            <a:r>
              <a:rPr lang="en-US" altLang="ja-JP" dirty="0" smtClean="0"/>
              <a:t>1.02</a:t>
            </a:r>
            <a:r>
              <a:rPr lang="ja-JP" altLang="en-US" dirty="0" smtClean="0"/>
              <a:t>年、女性で</a:t>
            </a:r>
            <a:r>
              <a:rPr lang="en-US" altLang="ja-JP" dirty="0" smtClean="0"/>
              <a:t>0.77</a:t>
            </a:r>
            <a:r>
              <a:rPr lang="ja-JP" altLang="en-US" dirty="0" smtClean="0"/>
              <a:t>年延びています。</a:t>
            </a:r>
          </a:p>
          <a:p>
            <a:pPr defTabSz="915496">
              <a:defRPr/>
            </a:pPr>
            <a:r>
              <a:rPr lang="ja-JP" altLang="en-US" dirty="0" smtClean="0"/>
              <a:t>しかし、全国の健康寿命より下回っている状況です。</a:t>
            </a:r>
          </a:p>
          <a:p>
            <a:pPr defTabSz="915496">
              <a:defRPr/>
            </a:pPr>
            <a:endParaRPr lang="ja-JP" altLang="en-US" dirty="0" smtClean="0"/>
          </a:p>
          <a:p>
            <a:pPr defTabSz="915496">
              <a:defRPr/>
            </a:pPr>
            <a:r>
              <a:rPr lang="en-US" altLang="ja-JP" dirty="0" smtClean="0"/>
              <a:t>※</a:t>
            </a:r>
            <a:r>
              <a:rPr lang="ja-JP" altLang="en-US" dirty="0" smtClean="0"/>
              <a:t>算出方法は、介護保険のデータから、要介護度２以上を不健康、それ以外を健康として、厚生労働科学健康寿命研究による「健康寿命算定プログラム」を使用し、健康寿命を算定。</a:t>
            </a:r>
          </a:p>
          <a:p>
            <a:pPr defTabSz="915496">
              <a:defRPr/>
            </a:pPr>
            <a:r>
              <a:rPr lang="ja-JP" altLang="en-US" dirty="0" smtClean="0"/>
              <a:t>　 国は、国民生活基礎調査のデータを用いて健康寿命を算出しているが、大阪市ではこのデータを用いることができない。</a:t>
            </a:r>
          </a:p>
          <a:p>
            <a:pPr defTabSz="915496">
              <a:defRPr/>
            </a:pPr>
            <a:r>
              <a:rPr lang="ja-JP" altLang="en-US" dirty="0" smtClean="0"/>
              <a:t>   この算出方法による国のデータは、平成</a:t>
            </a:r>
            <a:r>
              <a:rPr lang="en-US" altLang="ja-JP" dirty="0" smtClean="0"/>
              <a:t>27</a:t>
            </a:r>
            <a:r>
              <a:rPr lang="ja-JP" altLang="en-US" dirty="0" smtClean="0"/>
              <a:t>年未発表。</a:t>
            </a:r>
          </a:p>
          <a:p>
            <a:pPr defTabSz="915496">
              <a:defRPr/>
            </a:pPr>
            <a:endParaRPr lang="ja-JP" altLang="en-US" dirty="0" smtClean="0"/>
          </a:p>
          <a:p>
            <a:pPr defTabSz="915496">
              <a:defRPr/>
            </a:pPr>
            <a:r>
              <a:rPr lang="ja-JP" altLang="en-US" u="sng" dirty="0" smtClean="0"/>
              <a:t>死因別死亡割合（大阪市・全国）</a:t>
            </a:r>
          </a:p>
          <a:p>
            <a:pPr defTabSz="915496">
              <a:defRPr/>
            </a:pPr>
            <a:endParaRPr lang="ja-JP" altLang="en-US" dirty="0" smtClean="0"/>
          </a:p>
          <a:p>
            <a:pPr defTabSz="915496">
              <a:defRPr/>
            </a:pPr>
            <a:r>
              <a:rPr lang="ja-JP" altLang="en-US" dirty="0" smtClean="0"/>
              <a:t>下段は、死因別死亡割合の大阪市と全国のグラフです。</a:t>
            </a:r>
          </a:p>
          <a:p>
            <a:pPr defTabSz="915496">
              <a:defRPr/>
            </a:pPr>
            <a:r>
              <a:rPr lang="ja-JP" altLang="en-US" dirty="0" smtClean="0"/>
              <a:t>平成</a:t>
            </a:r>
            <a:r>
              <a:rPr lang="en-US" altLang="ja-JP" dirty="0" smtClean="0"/>
              <a:t>29</a:t>
            </a:r>
            <a:r>
              <a:rPr lang="ja-JP" altLang="en-US" dirty="0" smtClean="0"/>
              <a:t>年の大阪市の死亡順位は、</a:t>
            </a:r>
            <a:r>
              <a:rPr lang="en-US" altLang="ja-JP" dirty="0" smtClean="0"/>
              <a:t>1</a:t>
            </a:r>
            <a:r>
              <a:rPr lang="ja-JP" altLang="en-US" dirty="0" smtClean="0"/>
              <a:t>位がん、</a:t>
            </a:r>
            <a:r>
              <a:rPr lang="en-US" altLang="ja-JP" dirty="0" smtClean="0"/>
              <a:t>2</a:t>
            </a:r>
            <a:r>
              <a:rPr lang="ja-JP" altLang="en-US" dirty="0" smtClean="0"/>
              <a:t>位心疾患、</a:t>
            </a:r>
            <a:r>
              <a:rPr lang="en-US" altLang="ja-JP" dirty="0" smtClean="0"/>
              <a:t>3</a:t>
            </a:r>
            <a:r>
              <a:rPr lang="ja-JP" altLang="en-US" dirty="0" smtClean="0"/>
              <a:t>位肺炎、</a:t>
            </a:r>
            <a:r>
              <a:rPr lang="en-US" altLang="ja-JP" dirty="0" smtClean="0"/>
              <a:t>4</a:t>
            </a:r>
            <a:r>
              <a:rPr lang="ja-JP" altLang="en-US" dirty="0" smtClean="0"/>
              <a:t>位脳血管疾患となっています。</a:t>
            </a:r>
          </a:p>
          <a:p>
            <a:pPr defTabSz="915496">
              <a:defRPr/>
            </a:pPr>
            <a:r>
              <a:rPr lang="ja-JP" altLang="en-US" dirty="0" smtClean="0"/>
              <a:t>上位のがん、心疾患、脳血管疾患は生活習慣病であり、その３つの疾患を合わせた死亡割合は、全国と同様に全体の約</a:t>
            </a:r>
            <a:r>
              <a:rPr lang="en-US" altLang="ja-JP" dirty="0" smtClean="0"/>
              <a:t>5</a:t>
            </a:r>
            <a:r>
              <a:rPr lang="ja-JP" altLang="en-US" dirty="0" smtClean="0"/>
              <a:t>割を占めている状況です。</a:t>
            </a:r>
          </a:p>
          <a:p>
            <a:pPr defTabSz="915496">
              <a:defRPr/>
            </a:pPr>
            <a:endParaRPr lang="en-US" altLang="ja-JP" dirty="0"/>
          </a:p>
        </p:txBody>
      </p:sp>
      <p:sp>
        <p:nvSpPr>
          <p:cNvPr id="4" name="スライド番号プレースホルダー 3"/>
          <p:cNvSpPr>
            <a:spLocks noGrp="1"/>
          </p:cNvSpPr>
          <p:nvPr>
            <p:ph type="sldNum" sz="quarter" idx="10"/>
          </p:nvPr>
        </p:nvSpPr>
        <p:spPr/>
        <p:txBody>
          <a:bodyPr/>
          <a:lstStyle/>
          <a:p>
            <a:fld id="{9FB0B4B2-7156-43BB-90FC-E78F834EDE65}" type="slidenum">
              <a:rPr kumimoji="1" lang="ja-JP" altLang="en-US" smtClean="0"/>
              <a:pPr/>
              <a:t>2</a:t>
            </a:fld>
            <a:endParaRPr kumimoji="1" lang="ja-JP" altLang="en-US"/>
          </a:p>
        </p:txBody>
      </p:sp>
    </p:spTree>
    <p:extLst>
      <p:ext uri="{BB962C8B-B14F-4D97-AF65-F5344CB8AC3E}">
        <p14:creationId xmlns:p14="http://schemas.microsoft.com/office/powerpoint/2010/main" val="29868887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dirty="0" smtClean="0"/>
              <a:t>大阪市におけるデータの活用ですが、大阪市民は約</a:t>
            </a:r>
            <a:r>
              <a:rPr lang="en-US" altLang="ja-JP" dirty="0" smtClean="0"/>
              <a:t>273</a:t>
            </a:r>
            <a:r>
              <a:rPr lang="ja-JP" altLang="en-US" dirty="0" smtClean="0"/>
              <a:t>万人ですが、健診データやレセプトデータは各保険者が掌握している形になっております。</a:t>
            </a:r>
            <a:endParaRPr lang="en-US" altLang="ja-JP" dirty="0" smtClean="0"/>
          </a:p>
          <a:p>
            <a:r>
              <a:rPr lang="ja-JP" altLang="en-US" dirty="0" smtClean="0"/>
              <a:t>従いまして、現在大阪市が保有しているレセプトデータとしては、市民の</a:t>
            </a:r>
            <a:r>
              <a:rPr lang="en-US" altLang="ja-JP" dirty="0" smtClean="0"/>
              <a:t>23.2</a:t>
            </a:r>
            <a:r>
              <a:rPr lang="ja-JP" altLang="en-US" dirty="0" smtClean="0"/>
              <a:t>％にあたる国保の方と、市民の</a:t>
            </a:r>
            <a:r>
              <a:rPr lang="en-US" altLang="ja-JP" dirty="0" smtClean="0"/>
              <a:t>4.7</a:t>
            </a:r>
            <a:r>
              <a:rPr lang="ja-JP" altLang="en-US" dirty="0" smtClean="0"/>
              <a:t>％にあたる生活保護受給者のデータとなります。</a:t>
            </a:r>
            <a:endParaRPr lang="en-US" altLang="ja-JP" dirty="0" smtClean="0"/>
          </a:p>
          <a:p>
            <a:r>
              <a:rPr lang="ja-JP" altLang="en-US" dirty="0" smtClean="0"/>
              <a:t>また、健診データとしては、国保及び生活保護受給者で健診を受けられた約</a:t>
            </a:r>
            <a:r>
              <a:rPr lang="en-US" altLang="ja-JP" dirty="0" smtClean="0"/>
              <a:t>9</a:t>
            </a:r>
            <a:r>
              <a:rPr lang="ja-JP" altLang="en-US" dirty="0" smtClean="0"/>
              <a:t>万２千人のデータとなります。（市民の約</a:t>
            </a:r>
            <a:r>
              <a:rPr lang="en-US" altLang="ja-JP" dirty="0" smtClean="0"/>
              <a:t>3</a:t>
            </a:r>
            <a:r>
              <a:rPr lang="ja-JP" altLang="en-US" dirty="0" smtClean="0"/>
              <a:t>％）</a:t>
            </a:r>
            <a:endParaRPr lang="en-US" altLang="ja-JP" dirty="0" smtClean="0"/>
          </a:p>
          <a:p>
            <a:endParaRPr lang="en-US" altLang="ja-JP" dirty="0" smtClean="0"/>
          </a:p>
          <a:p>
            <a:r>
              <a:rPr lang="ja-JP" altLang="en-US" dirty="0" smtClean="0"/>
              <a:t>これらの方に対して、現在生活習慣病重症化予防の取り組みとして、中段に記載しております３つの</a:t>
            </a:r>
            <a:r>
              <a:rPr lang="ja-JP" altLang="en-US" b="1" i="1" u="sng" dirty="0" smtClean="0">
                <a:solidFill>
                  <a:srgbClr val="FF0000"/>
                </a:solidFill>
              </a:rPr>
              <a:t>二重線</a:t>
            </a:r>
            <a:r>
              <a:rPr lang="ja-JP" altLang="en-US" dirty="0" smtClean="0"/>
              <a:t>四角囲みの事業を実施しております。</a:t>
            </a:r>
            <a:endParaRPr lang="en-US" altLang="ja-JP" dirty="0" smtClean="0"/>
          </a:p>
          <a:p>
            <a:r>
              <a:rPr lang="ja-JP" altLang="en-US" dirty="0" smtClean="0"/>
              <a:t>内容につきましては、次ページで説明いたします。</a:t>
            </a:r>
            <a:endParaRPr lang="en-US" altLang="ja-JP" dirty="0" smtClean="0"/>
          </a:p>
          <a:p>
            <a:endParaRPr lang="en-US" altLang="ja-JP" dirty="0" smtClean="0"/>
          </a:p>
          <a:p>
            <a:r>
              <a:rPr lang="en-US" altLang="ja-JP" sz="900" dirty="0">
                <a:solidFill>
                  <a:schemeClr val="tx2">
                    <a:lumMod val="60000"/>
                    <a:lumOff val="40000"/>
                  </a:schemeClr>
                </a:solidFill>
              </a:rPr>
              <a:t>Q</a:t>
            </a:r>
          </a:p>
          <a:p>
            <a:r>
              <a:rPr lang="ja-JP" altLang="en-US" sz="900" dirty="0">
                <a:solidFill>
                  <a:schemeClr val="tx2">
                    <a:lumMod val="60000"/>
                    <a:lumOff val="40000"/>
                  </a:schemeClr>
                </a:solidFill>
              </a:rPr>
              <a:t>なぜ、高血圧・糖尿病・腎機能低下の３種類のみなのか</a:t>
            </a:r>
            <a:endParaRPr lang="en-US" altLang="ja-JP" sz="900" dirty="0">
              <a:solidFill>
                <a:schemeClr val="tx2">
                  <a:lumMod val="60000"/>
                  <a:lumOff val="40000"/>
                </a:schemeClr>
              </a:solidFill>
            </a:endParaRPr>
          </a:p>
          <a:p>
            <a:r>
              <a:rPr lang="en-US" altLang="ja-JP" sz="900" dirty="0">
                <a:solidFill>
                  <a:schemeClr val="tx2">
                    <a:lumMod val="60000"/>
                    <a:lumOff val="40000"/>
                  </a:schemeClr>
                </a:solidFill>
              </a:rPr>
              <a:t>A</a:t>
            </a:r>
          </a:p>
          <a:p>
            <a:r>
              <a:rPr lang="ja-JP" altLang="en-US" sz="900" dirty="0">
                <a:solidFill>
                  <a:schemeClr val="tx2">
                    <a:lumMod val="60000"/>
                    <a:lumOff val="40000"/>
                  </a:schemeClr>
                </a:solidFill>
              </a:rPr>
              <a:t>本市国保の医療費の４割を占めるのが、生活習慣病であり、その上位３疾患にあたるのが、高血圧・糖尿病・腎機能低下であること。また、本市国保の方の特徴として、医療機関への受診は国に比べて低いにも関わらず、一人当たりの医療費は国より高くなっており、軽いうちに受診するのではなく、重症化してからしか受診されない</a:t>
            </a:r>
            <a:r>
              <a:rPr lang="en-US" altLang="ja-JP" sz="900" dirty="0">
                <a:solidFill>
                  <a:schemeClr val="tx2">
                    <a:lumMod val="60000"/>
                    <a:lumOff val="40000"/>
                  </a:schemeClr>
                </a:solidFill>
              </a:rPr>
              <a:t>…</a:t>
            </a:r>
            <a:r>
              <a:rPr lang="ja-JP" altLang="en-US" sz="900" dirty="0">
                <a:solidFill>
                  <a:schemeClr val="tx2">
                    <a:lumMod val="60000"/>
                    <a:lumOff val="40000"/>
                  </a:schemeClr>
                </a:solidFill>
              </a:rPr>
              <a:t>ということが、懸念されることから、この３疾患に対し、実施しているものでございます。</a:t>
            </a:r>
            <a:endParaRPr lang="en-US" altLang="ja-JP" sz="900" dirty="0">
              <a:solidFill>
                <a:schemeClr val="tx2">
                  <a:lumMod val="60000"/>
                  <a:lumOff val="40000"/>
                </a:schemeClr>
              </a:solidFill>
            </a:endParaRPr>
          </a:p>
        </p:txBody>
      </p:sp>
      <p:sp>
        <p:nvSpPr>
          <p:cNvPr id="4" name="スライド番号プレースホルダー 3"/>
          <p:cNvSpPr>
            <a:spLocks noGrp="1"/>
          </p:cNvSpPr>
          <p:nvPr>
            <p:ph type="sldNum" sz="quarter" idx="10"/>
          </p:nvPr>
        </p:nvSpPr>
        <p:spPr/>
        <p:txBody>
          <a:bodyPr/>
          <a:lstStyle/>
          <a:p>
            <a:fld id="{FBE0EB4C-D728-4E14-B8DF-ABE35CADA493}" type="slidenum">
              <a:rPr kumimoji="1" lang="ja-JP" altLang="en-US" smtClean="0"/>
              <a:t>3</a:t>
            </a:fld>
            <a:endParaRPr kumimoji="1" lang="ja-JP" altLang="en-US"/>
          </a:p>
        </p:txBody>
      </p:sp>
    </p:spTree>
    <p:extLst>
      <p:ext uri="{BB962C8B-B14F-4D97-AF65-F5344CB8AC3E}">
        <p14:creationId xmlns:p14="http://schemas.microsoft.com/office/powerpoint/2010/main" val="21132773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sz="1100" dirty="0"/>
              <a:t>先ほどのデータを使用して実施している事業でございます。</a:t>
            </a:r>
            <a:endParaRPr lang="en-US" altLang="ja-JP" sz="1100" dirty="0"/>
          </a:p>
          <a:p>
            <a:r>
              <a:rPr lang="ja-JP" altLang="en-US" sz="1100" dirty="0"/>
              <a:t>大きく５点あります。</a:t>
            </a:r>
            <a:endParaRPr lang="en-US" altLang="ja-JP" sz="1100" dirty="0"/>
          </a:p>
          <a:p>
            <a:endParaRPr lang="en-US" altLang="ja-JP" sz="1100" dirty="0"/>
          </a:p>
          <a:p>
            <a:r>
              <a:rPr lang="ja-JP" altLang="en-US" sz="1100" dirty="0"/>
              <a:t>１つ目・２つ目の●印でございますが、健診を受診された結果をもとに、そこに記載しております対象者を抽出し、高血圧・糖尿病また、腎機能低下の方への重症化予防を目的に、区保健師による受診勧奨・保健指導を実施しております。</a:t>
            </a:r>
            <a:endParaRPr lang="en-US" altLang="ja-JP" sz="1100" dirty="0"/>
          </a:p>
          <a:p>
            <a:endParaRPr lang="en-US" altLang="ja-JP" sz="1100" dirty="0"/>
          </a:p>
          <a:p>
            <a:r>
              <a:rPr lang="ja-JP" altLang="en-US" sz="1100" dirty="0"/>
              <a:t>中段以降３つの●印は、国保の委託事業として実施しておりますが、</a:t>
            </a:r>
            <a:endParaRPr lang="en-US" altLang="ja-JP" sz="1100" dirty="0"/>
          </a:p>
          <a:p>
            <a:r>
              <a:rPr lang="ja-JP" altLang="en-US" sz="1100" dirty="0"/>
              <a:t>まず、●印３つ目は、糖尿病性腎症重症化予防でございます。</a:t>
            </a:r>
            <a:endParaRPr lang="en-US" altLang="ja-JP" sz="1100" dirty="0"/>
          </a:p>
          <a:p>
            <a:r>
              <a:rPr lang="ja-JP" altLang="en-US" sz="1100" dirty="0"/>
              <a:t>健診受診後翌年に、糖尿病性腎症の疑いがあるにも関わらず、糖尿病の受療に繋がっていない方を対象に、</a:t>
            </a:r>
            <a:endParaRPr lang="en-US" altLang="ja-JP" sz="1100" dirty="0"/>
          </a:p>
          <a:p>
            <a:r>
              <a:rPr lang="ja-JP" altLang="en-US" sz="1100" dirty="0"/>
              <a:t>受診勧奨案内、および、希望者へ６か月の保健指導を行うものでございます。</a:t>
            </a:r>
            <a:endParaRPr lang="en-US" altLang="ja-JP" sz="1100" dirty="0"/>
          </a:p>
          <a:p>
            <a:endParaRPr lang="en-US" altLang="ja-JP" sz="1100" dirty="0"/>
          </a:p>
          <a:p>
            <a:r>
              <a:rPr lang="ja-JP" altLang="en-US" sz="1100" dirty="0"/>
              <a:t>４つ目は、重複・頻回受診者健康教育啓発事業です。</a:t>
            </a:r>
            <a:endParaRPr lang="en-US" altLang="ja-JP" sz="1100" dirty="0"/>
          </a:p>
          <a:p>
            <a:r>
              <a:rPr lang="ja-JP" altLang="en-US" sz="1100" dirty="0"/>
              <a:t>委託事業として、国保加入者のうち、重複・頻回受診者にリーフレットを年２回送付し、</a:t>
            </a:r>
            <a:endParaRPr lang="en-US" altLang="ja-JP" sz="1100" dirty="0"/>
          </a:p>
          <a:p>
            <a:r>
              <a:rPr lang="ja-JP" altLang="en-US" sz="1100" dirty="0"/>
              <a:t>さらに、重複服薬者、多剤服薬者に服薬情報を年１回送付しています。</a:t>
            </a:r>
            <a:endParaRPr lang="en-US" altLang="ja-JP" sz="1100" dirty="0"/>
          </a:p>
          <a:p>
            <a:r>
              <a:rPr lang="ja-JP" altLang="en-US" sz="1100" dirty="0"/>
              <a:t>加えて、重複傾向がより多い方に対し、保健師・薬剤師が電話・訪問による教育指導を行っています。</a:t>
            </a:r>
            <a:endParaRPr lang="en-US" altLang="ja-JP" sz="1100" dirty="0"/>
          </a:p>
          <a:p>
            <a:endParaRPr lang="en-US" altLang="ja-JP" sz="1100" dirty="0"/>
          </a:p>
          <a:p>
            <a:r>
              <a:rPr lang="ja-JP" altLang="en-US" sz="1100" dirty="0"/>
              <a:t>５つ目は、後発医薬品、いわゆるジェネリック差額通知です。</a:t>
            </a:r>
            <a:endParaRPr lang="en-US" altLang="ja-JP" sz="1100" dirty="0"/>
          </a:p>
          <a:p>
            <a:r>
              <a:rPr lang="ja-JP" altLang="en-US" sz="1100" dirty="0"/>
              <a:t>ジェネリックを使われていない方を抽出し、切り替えた場合の差額、ようは、ジェネリック</a:t>
            </a:r>
            <a:r>
              <a:rPr lang="ja-JP" altLang="en-US" sz="1100" b="1" i="1" u="sng" dirty="0">
                <a:solidFill>
                  <a:srgbClr val="FF0000"/>
                </a:solidFill>
              </a:rPr>
              <a:t>を</a:t>
            </a:r>
            <a:r>
              <a:rPr lang="ja-JP" altLang="en-US" sz="1100" dirty="0"/>
              <a:t>使うと</a:t>
            </a:r>
            <a:endParaRPr lang="en-US" altLang="ja-JP" sz="1100" dirty="0"/>
          </a:p>
          <a:p>
            <a:r>
              <a:rPr lang="ja-JP" altLang="en-US" sz="1100" dirty="0"/>
              <a:t>これだけ安くなりますよ、というお手紙を年３回、</a:t>
            </a:r>
            <a:r>
              <a:rPr lang="en-US" altLang="ja-JP" sz="1100" dirty="0"/>
              <a:t>300</a:t>
            </a:r>
            <a:r>
              <a:rPr lang="ja-JP" altLang="en-US" sz="1100" dirty="0"/>
              <a:t>円以上安くなる方に送付しております。</a:t>
            </a:r>
            <a:endParaRPr lang="en-US" altLang="ja-JP" sz="1100" dirty="0"/>
          </a:p>
          <a:p>
            <a:endParaRPr lang="en-US" altLang="ja-JP" sz="1100" dirty="0"/>
          </a:p>
          <a:p>
            <a:endParaRPr lang="en-US" altLang="ja-JP" sz="1100" dirty="0"/>
          </a:p>
          <a:p>
            <a:endParaRPr lang="en-US" altLang="ja-JP" sz="1100" dirty="0"/>
          </a:p>
          <a:p>
            <a:r>
              <a:rPr lang="en-US" altLang="ja-JP" sz="1100" dirty="0"/>
              <a:t>Q</a:t>
            </a:r>
          </a:p>
          <a:p>
            <a:r>
              <a:rPr lang="ja-JP" altLang="en-US" sz="1100" dirty="0"/>
              <a:t>平成２４年ごろからの実施しかないが、特定健診等は平成２０年度から開始されている</a:t>
            </a:r>
            <a:endParaRPr lang="en-US" altLang="ja-JP" sz="1100" dirty="0"/>
          </a:p>
          <a:p>
            <a:r>
              <a:rPr lang="ja-JP" altLang="en-US" sz="1100" dirty="0"/>
              <a:t>それまではどうしていたのか</a:t>
            </a:r>
            <a:endParaRPr lang="en-US" altLang="ja-JP" sz="1100" dirty="0"/>
          </a:p>
          <a:p>
            <a:r>
              <a:rPr lang="en-US" altLang="ja-JP" sz="1100" dirty="0"/>
              <a:t>A</a:t>
            </a:r>
          </a:p>
          <a:p>
            <a:r>
              <a:rPr lang="ja-JP" altLang="en-US" sz="1100" dirty="0"/>
              <a:t>保険者ごとの健診開始後、緊急に受診を要する方への訪問等、保健指導、受診勧奨を実施しておりました。</a:t>
            </a:r>
            <a:endParaRPr lang="en-US" altLang="ja-JP" sz="1100" dirty="0"/>
          </a:p>
          <a:p>
            <a:r>
              <a:rPr lang="ja-JP" altLang="en-US" sz="1100" dirty="0"/>
              <a:t>平成２４年１０月からは、それに加えて、特定保健指導の対象となる方であっても、大阪市の独自基準として、</a:t>
            </a:r>
            <a:endParaRPr lang="en-US" altLang="ja-JP" sz="1100" dirty="0"/>
          </a:p>
          <a:p>
            <a:r>
              <a:rPr lang="ja-JP" altLang="en-US" sz="1100" dirty="0"/>
              <a:t>受診勧奨優先と判断した方へ、</a:t>
            </a:r>
            <a:r>
              <a:rPr lang="ja-JP" altLang="en-US" sz="1100" b="1" i="1" u="sng" dirty="0">
                <a:solidFill>
                  <a:srgbClr val="FF0000"/>
                </a:solidFill>
              </a:rPr>
              <a:t>区</a:t>
            </a:r>
            <a:r>
              <a:rPr lang="ja-JP" altLang="en-US" sz="1100" dirty="0"/>
              <a:t>保健師による指導を開始しました。</a:t>
            </a:r>
            <a:endParaRPr lang="en-US" altLang="ja-JP" sz="1100" dirty="0"/>
          </a:p>
          <a:p>
            <a:r>
              <a:rPr lang="ja-JP" altLang="en-US" sz="1100" dirty="0"/>
              <a:t>さらに、対象者の拡大を行い、平成２７年度からは、現在の対象者へ保健指導を実施しているところでございます。</a:t>
            </a:r>
            <a:endParaRPr lang="en-US" altLang="ja-JP" sz="1100" dirty="0"/>
          </a:p>
          <a:p>
            <a:endParaRPr lang="ja-JP" altLang="ja-JP" sz="1100" dirty="0"/>
          </a:p>
        </p:txBody>
      </p:sp>
      <p:sp>
        <p:nvSpPr>
          <p:cNvPr id="4" name="スライド番号プレースホルダー 3"/>
          <p:cNvSpPr>
            <a:spLocks noGrp="1"/>
          </p:cNvSpPr>
          <p:nvPr>
            <p:ph type="sldNum" sz="quarter" idx="10"/>
          </p:nvPr>
        </p:nvSpPr>
        <p:spPr/>
        <p:txBody>
          <a:bodyPr/>
          <a:lstStyle/>
          <a:p>
            <a:fld id="{FBE0EB4C-D728-4E14-B8DF-ABE35CADA493}" type="slidenum">
              <a:rPr kumimoji="1" lang="ja-JP" altLang="en-US" smtClean="0"/>
              <a:t>4</a:t>
            </a:fld>
            <a:endParaRPr kumimoji="1" lang="ja-JP" altLang="en-US"/>
          </a:p>
        </p:txBody>
      </p:sp>
    </p:spTree>
    <p:extLst>
      <p:ext uri="{BB962C8B-B14F-4D97-AF65-F5344CB8AC3E}">
        <p14:creationId xmlns:p14="http://schemas.microsoft.com/office/powerpoint/2010/main" val="28676436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u="sng" dirty="0" smtClean="0"/>
              <a:t>大阪市における個人の生活習慣改善を目的とした保健師活動</a:t>
            </a:r>
            <a:endParaRPr kumimoji="1" lang="en-US" altLang="ja-JP" u="sng" dirty="0" smtClean="0"/>
          </a:p>
          <a:p>
            <a:endParaRPr kumimoji="1" lang="en-US" altLang="ja-JP" u="sng" dirty="0" smtClean="0"/>
          </a:p>
          <a:p>
            <a:r>
              <a:rPr kumimoji="1" lang="ja-JP" altLang="en-US" u="none" dirty="0" smtClean="0"/>
              <a:t>こちらは、大阪市における、個人の生活習慣改善を目的とした保健師活動の状況です。</a:t>
            </a:r>
            <a:endParaRPr kumimoji="1" lang="en-US" altLang="ja-JP" u="none" dirty="0" smtClean="0"/>
          </a:p>
          <a:p>
            <a:r>
              <a:rPr kumimoji="1" lang="ja-JP" altLang="en-US" u="none" dirty="0" smtClean="0"/>
              <a:t>大阪市の保健師総数は、</a:t>
            </a:r>
            <a:r>
              <a:rPr kumimoji="1" lang="en-US" altLang="ja-JP" u="none" dirty="0" smtClean="0"/>
              <a:t>374</a:t>
            </a:r>
            <a:r>
              <a:rPr kumimoji="1" lang="ja-JP" altLang="en-US" u="none" dirty="0" smtClean="0"/>
              <a:t>名となっております。</a:t>
            </a:r>
            <a:endParaRPr kumimoji="1" lang="en-US" altLang="ja-JP" u="none" dirty="0" smtClean="0"/>
          </a:p>
          <a:p>
            <a:r>
              <a:rPr kumimoji="1" lang="ja-JP" altLang="en-US" u="none" dirty="0" smtClean="0"/>
              <a:t>そのうち、</a:t>
            </a:r>
            <a:r>
              <a:rPr kumimoji="1" lang="en-US" altLang="ja-JP" u="none" dirty="0" smtClean="0"/>
              <a:t>24</a:t>
            </a:r>
            <a:r>
              <a:rPr kumimoji="1" lang="ja-JP" altLang="en-US" u="none" dirty="0" smtClean="0"/>
              <a:t>の区役所に配属されている保健師は合計</a:t>
            </a:r>
            <a:r>
              <a:rPr kumimoji="1" lang="en-US" altLang="ja-JP" u="none" dirty="0" smtClean="0"/>
              <a:t>292</a:t>
            </a:r>
            <a:r>
              <a:rPr kumimoji="1" lang="ja-JP" altLang="en-US" u="none" dirty="0" smtClean="0"/>
              <a:t>名で、そのうち福祉分野を除く、保健分野で活動する保健師は</a:t>
            </a:r>
            <a:r>
              <a:rPr kumimoji="1" lang="en-US" altLang="ja-JP" u="none" dirty="0" smtClean="0"/>
              <a:t>237</a:t>
            </a:r>
            <a:r>
              <a:rPr kumimoji="1" lang="ja-JP" altLang="en-US" u="none" dirty="0" smtClean="0"/>
              <a:t>名で、保健師総数の</a:t>
            </a:r>
            <a:r>
              <a:rPr kumimoji="1" lang="en-US" altLang="ja-JP" u="none" dirty="0" smtClean="0"/>
              <a:t>63.4</a:t>
            </a:r>
            <a:r>
              <a:rPr kumimoji="1" lang="ja-JP" altLang="en-US" u="none" dirty="0" smtClean="0"/>
              <a:t>％を占めております。</a:t>
            </a:r>
            <a:endParaRPr kumimoji="1" lang="en-US" altLang="ja-JP" u="none" dirty="0" smtClean="0"/>
          </a:p>
          <a:p>
            <a:endParaRPr kumimoji="1" lang="en-US" altLang="ja-JP" u="none" dirty="0" smtClean="0"/>
          </a:p>
          <a:p>
            <a:r>
              <a:rPr kumimoji="1" lang="ja-JP" altLang="en-US" u="none" dirty="0" smtClean="0"/>
              <a:t>この円グラフは、平成</a:t>
            </a:r>
            <a:r>
              <a:rPr kumimoji="1" lang="en-US" altLang="ja-JP" u="none" dirty="0" smtClean="0"/>
              <a:t>30</a:t>
            </a:r>
            <a:r>
              <a:rPr kumimoji="1" lang="ja-JP" altLang="en-US" u="none" dirty="0" smtClean="0"/>
              <a:t>年度の区役所保健分野に所属する保健師の活動実績を表しています。</a:t>
            </a:r>
            <a:endParaRPr kumimoji="1" lang="en-US" altLang="ja-JP" u="none" dirty="0" smtClean="0"/>
          </a:p>
          <a:p>
            <a:r>
              <a:rPr kumimoji="1" lang="ja-JP" altLang="en-US" u="none" dirty="0" smtClean="0"/>
              <a:t>右上から順に、地区管理が全体の</a:t>
            </a:r>
            <a:r>
              <a:rPr kumimoji="1" lang="en-US" altLang="ja-JP" u="none" dirty="0" smtClean="0"/>
              <a:t>11.5%</a:t>
            </a:r>
            <a:r>
              <a:rPr kumimoji="1" lang="ja-JP" altLang="en-US" u="none" dirty="0" err="1" smtClean="0"/>
              <a:t>、</a:t>
            </a:r>
            <a:r>
              <a:rPr kumimoji="1" lang="ja-JP" altLang="en-US" u="none" dirty="0" smtClean="0"/>
              <a:t>家庭訪問が</a:t>
            </a:r>
            <a:r>
              <a:rPr kumimoji="1" lang="en-US" altLang="ja-JP" u="none" dirty="0" smtClean="0"/>
              <a:t>14.6</a:t>
            </a:r>
            <a:r>
              <a:rPr kumimoji="1" lang="ja-JP" altLang="en-US" u="none" dirty="0" smtClean="0"/>
              <a:t>％、保健指導が</a:t>
            </a:r>
            <a:r>
              <a:rPr kumimoji="1" lang="en-US" altLang="ja-JP" u="none" dirty="0" smtClean="0"/>
              <a:t>34.3%</a:t>
            </a:r>
            <a:r>
              <a:rPr kumimoji="1" lang="ja-JP" altLang="en-US" u="none" dirty="0" smtClean="0"/>
              <a:t>を占めています。</a:t>
            </a:r>
            <a:endParaRPr kumimoji="1" lang="en-US" altLang="ja-JP" u="none" dirty="0" smtClean="0"/>
          </a:p>
          <a:p>
            <a:r>
              <a:rPr kumimoji="1" lang="ja-JP" altLang="en-US" u="none" dirty="0" smtClean="0"/>
              <a:t>地区管理とは、地域診断やデータ分析等の活動を表しておりますが、地域診断やデータ分析をした結果、それに基づくデータを、家庭訪問や保健指導等の場で活用しています。</a:t>
            </a:r>
            <a:endParaRPr kumimoji="1" lang="en-US" altLang="ja-JP" u="none" dirty="0" smtClean="0"/>
          </a:p>
          <a:p>
            <a:r>
              <a:rPr kumimoji="1" lang="ja-JP" altLang="en-US" u="none" dirty="0" smtClean="0"/>
              <a:t>また、生活習慣病予防に関する活動については、</a:t>
            </a:r>
            <a:endParaRPr kumimoji="1" lang="en-US" altLang="ja-JP" u="none" dirty="0" smtClean="0"/>
          </a:p>
          <a:p>
            <a:r>
              <a:rPr kumimoji="1" lang="ja-JP" altLang="en-US" u="none" dirty="0" smtClean="0"/>
              <a:t>家庭訪問全体のうち、</a:t>
            </a:r>
            <a:r>
              <a:rPr kumimoji="1" lang="en-US" altLang="ja-JP" u="none" dirty="0" smtClean="0"/>
              <a:t>1160</a:t>
            </a:r>
            <a:r>
              <a:rPr kumimoji="1" lang="ja-JP" altLang="en-US" u="none" dirty="0" smtClean="0"/>
              <a:t>件で</a:t>
            </a:r>
            <a:r>
              <a:rPr kumimoji="1" lang="en-US" altLang="ja-JP" u="none" dirty="0" smtClean="0"/>
              <a:t>4.5%</a:t>
            </a:r>
            <a:r>
              <a:rPr kumimoji="1" lang="ja-JP" altLang="en-US" u="none" dirty="0" smtClean="0"/>
              <a:t>を占めており、①保健師からの保健指導では、電話</a:t>
            </a:r>
            <a:r>
              <a:rPr kumimoji="1" lang="en-US" altLang="ja-JP" u="none" dirty="0" smtClean="0"/>
              <a:t>2,226</a:t>
            </a:r>
            <a:r>
              <a:rPr kumimoji="1" lang="ja-JP" altLang="en-US" u="none" dirty="0" smtClean="0"/>
              <a:t>件で</a:t>
            </a:r>
            <a:r>
              <a:rPr kumimoji="1" lang="en-US" altLang="ja-JP" u="none" dirty="0" smtClean="0"/>
              <a:t>4.3%</a:t>
            </a:r>
            <a:r>
              <a:rPr kumimoji="1" lang="ja-JP" altLang="en-US" u="none" dirty="0" err="1" smtClean="0"/>
              <a:t>、</a:t>
            </a:r>
            <a:r>
              <a:rPr kumimoji="1" lang="ja-JP" altLang="en-US" u="none" dirty="0" smtClean="0"/>
              <a:t>面接</a:t>
            </a:r>
            <a:r>
              <a:rPr kumimoji="1" lang="en-US" altLang="ja-JP" u="none" dirty="0" smtClean="0"/>
              <a:t>112</a:t>
            </a:r>
            <a:r>
              <a:rPr kumimoji="1" lang="ja-JP" altLang="en-US" u="none" dirty="0" smtClean="0"/>
              <a:t>件で</a:t>
            </a:r>
            <a:r>
              <a:rPr kumimoji="1" lang="en-US" altLang="ja-JP" u="none" dirty="0" smtClean="0"/>
              <a:t>0.9%</a:t>
            </a:r>
            <a:r>
              <a:rPr kumimoji="1" lang="ja-JP" altLang="en-US" u="none" dirty="0" err="1" smtClean="0"/>
              <a:t>、</a:t>
            </a:r>
            <a:r>
              <a:rPr kumimoji="1" lang="ja-JP" altLang="en-US" u="none" dirty="0" smtClean="0"/>
              <a:t>②住民からの相談では、電話</a:t>
            </a:r>
            <a:r>
              <a:rPr kumimoji="1" lang="en-US" altLang="ja-JP" u="none" dirty="0" smtClean="0"/>
              <a:t>733</a:t>
            </a:r>
            <a:r>
              <a:rPr kumimoji="1" lang="ja-JP" altLang="en-US" u="none" dirty="0" smtClean="0"/>
              <a:t>件で</a:t>
            </a:r>
            <a:r>
              <a:rPr kumimoji="1" lang="en-US" altLang="ja-JP" u="none" dirty="0" smtClean="0"/>
              <a:t>2.9%</a:t>
            </a:r>
            <a:r>
              <a:rPr kumimoji="1" lang="ja-JP" altLang="en-US" u="none" dirty="0" err="1" smtClean="0"/>
              <a:t>、</a:t>
            </a:r>
            <a:r>
              <a:rPr kumimoji="1" lang="ja-JP" altLang="en-US" u="none" dirty="0" smtClean="0"/>
              <a:t>面接</a:t>
            </a:r>
            <a:r>
              <a:rPr kumimoji="1" lang="en-US" altLang="ja-JP" u="none" dirty="0" smtClean="0"/>
              <a:t>4,748</a:t>
            </a:r>
            <a:r>
              <a:rPr kumimoji="1" lang="ja-JP" altLang="en-US" u="none" dirty="0" smtClean="0"/>
              <a:t>件で</a:t>
            </a:r>
            <a:r>
              <a:rPr kumimoji="1" lang="en-US" altLang="ja-JP" u="none" dirty="0" smtClean="0"/>
              <a:t>6.4%</a:t>
            </a:r>
            <a:r>
              <a:rPr kumimoji="1" lang="ja-JP" altLang="en-US" u="none" dirty="0" smtClean="0"/>
              <a:t>を占めております。</a:t>
            </a:r>
            <a:endParaRPr kumimoji="1" lang="en-US" altLang="ja-JP" u="none" dirty="0" smtClean="0"/>
          </a:p>
          <a:p>
            <a:endParaRPr kumimoji="1" lang="en-US" altLang="ja-JP" u="none" dirty="0" smtClean="0"/>
          </a:p>
          <a:p>
            <a:endParaRPr kumimoji="1" lang="ja-JP" altLang="en-US"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FBE0EB4C-D728-4E14-B8DF-ABE35CADA493}" type="slidenum">
              <a:rPr kumimoji="1" lang="ja-JP" altLang="en-US" smtClean="0"/>
              <a:t>5</a:t>
            </a:fld>
            <a:endParaRPr kumimoji="1" lang="ja-JP" altLang="en-US"/>
          </a:p>
        </p:txBody>
      </p:sp>
    </p:spTree>
    <p:extLst>
      <p:ext uri="{BB962C8B-B14F-4D97-AF65-F5344CB8AC3E}">
        <p14:creationId xmlns:p14="http://schemas.microsoft.com/office/powerpoint/2010/main" val="42754789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u="sng" dirty="0" smtClean="0"/>
              <a:t>各区における取組例</a:t>
            </a:r>
            <a:endParaRPr kumimoji="1" lang="en-US" altLang="ja-JP" u="sng" dirty="0" smtClean="0"/>
          </a:p>
          <a:p>
            <a:endParaRPr kumimoji="1" lang="en-US" altLang="ja-JP" dirty="0" smtClean="0"/>
          </a:p>
          <a:p>
            <a:r>
              <a:rPr kumimoji="1" lang="ja-JP" altLang="en-US" dirty="0" smtClean="0"/>
              <a:t>各区における取組例を紹介します。</a:t>
            </a:r>
            <a:endParaRPr kumimoji="1" lang="en-US" altLang="ja-JP" dirty="0" smtClean="0"/>
          </a:p>
          <a:p>
            <a:r>
              <a:rPr kumimoji="1" lang="ja-JP" altLang="en-US" dirty="0" smtClean="0"/>
              <a:t>こちらはＫ区における取り組みとなります。</a:t>
            </a:r>
            <a:endParaRPr kumimoji="1" lang="en-US" altLang="ja-JP" dirty="0" smtClean="0"/>
          </a:p>
          <a:p>
            <a:endParaRPr kumimoji="1" lang="en-US" altLang="ja-JP" dirty="0" smtClean="0"/>
          </a:p>
          <a:p>
            <a:r>
              <a:rPr kumimoji="1" lang="ja-JP" altLang="en-US" dirty="0" smtClean="0"/>
              <a:t>上段の平成</a:t>
            </a:r>
            <a:r>
              <a:rPr kumimoji="1" lang="en-US" altLang="ja-JP" dirty="0" smtClean="0"/>
              <a:t>28</a:t>
            </a:r>
            <a:r>
              <a:rPr kumimoji="1" lang="ja-JP" altLang="en-US" dirty="0" smtClean="0"/>
              <a:t>年の年齢調整死亡率をご覧ください。Ｋ区では、大阪市平均よりも死亡率が、悪性新生物（がん）</a:t>
            </a:r>
            <a:r>
              <a:rPr kumimoji="1" lang="ja-JP" altLang="en-US" smtClean="0"/>
              <a:t>は男女、</a:t>
            </a:r>
            <a:r>
              <a:rPr kumimoji="1" lang="ja-JP" altLang="en-US" dirty="0" smtClean="0"/>
              <a:t>心疾患、脳血管疾患</a:t>
            </a:r>
            <a:r>
              <a:rPr kumimoji="1" lang="ja-JP" altLang="en-US" smtClean="0"/>
              <a:t>は女性が</a:t>
            </a:r>
            <a:r>
              <a:rPr kumimoji="1" lang="ja-JP" altLang="en-US" dirty="0" smtClean="0"/>
              <a:t>高くなっています。</a:t>
            </a:r>
            <a:endParaRPr kumimoji="1" lang="en-US" altLang="ja-JP" dirty="0" smtClean="0"/>
          </a:p>
          <a:p>
            <a:r>
              <a:rPr kumimoji="1" lang="ja-JP" altLang="en-US" dirty="0" smtClean="0"/>
              <a:t>中段のグラフは、大阪市国保の特定健診受診率の年次推移となります。</a:t>
            </a:r>
            <a:endParaRPr kumimoji="1" lang="en-US" altLang="ja-JP" dirty="0" smtClean="0"/>
          </a:p>
          <a:p>
            <a:r>
              <a:rPr kumimoji="1" lang="ja-JP" altLang="en-US" dirty="0" smtClean="0"/>
              <a:t>下段のグラフは、大阪市国保の特定健診の高血圧症有病者割合の年次推移となります。</a:t>
            </a:r>
            <a:endParaRPr kumimoji="1" lang="en-US" altLang="ja-JP" dirty="0" smtClean="0"/>
          </a:p>
          <a:p>
            <a:r>
              <a:rPr kumimoji="1" lang="ja-JP" altLang="en-US" dirty="0" smtClean="0"/>
              <a:t>大阪市平均と比較し、高血圧有病者割合が高いことがわかります。</a:t>
            </a:r>
            <a:endParaRPr kumimoji="1" lang="en-US" altLang="ja-JP" dirty="0" smtClean="0"/>
          </a:p>
          <a:p>
            <a:endParaRPr kumimoji="1" lang="en-US" altLang="ja-JP" dirty="0" smtClean="0"/>
          </a:p>
          <a:p>
            <a:r>
              <a:rPr kumimoji="1" lang="ja-JP" altLang="en-US" dirty="0" smtClean="0"/>
              <a:t>このＫ区において、「まちかど健康キャンペーン」という取り組みを実施しました。</a:t>
            </a:r>
          </a:p>
          <a:p>
            <a:r>
              <a:rPr kumimoji="1" lang="ja-JP" altLang="en-US" dirty="0" smtClean="0"/>
              <a:t>特定健診受診率の向上と生活習慣病予防・健康意識の向上を目的として、平成</a:t>
            </a:r>
            <a:r>
              <a:rPr kumimoji="1" lang="en-US" altLang="ja-JP" dirty="0" smtClean="0"/>
              <a:t>27</a:t>
            </a:r>
            <a:r>
              <a:rPr kumimoji="1" lang="ja-JP" altLang="en-US" dirty="0" smtClean="0"/>
              <a:t>年度に区内</a:t>
            </a:r>
            <a:r>
              <a:rPr kumimoji="1" lang="en-US" altLang="ja-JP" dirty="0" smtClean="0"/>
              <a:t>5</a:t>
            </a:r>
            <a:r>
              <a:rPr kumimoji="1" lang="ja-JP" altLang="en-US" dirty="0" smtClean="0"/>
              <a:t>か所のスーパーで血管年齢の測定を実施しました。</a:t>
            </a:r>
            <a:endParaRPr kumimoji="1" lang="en-US" altLang="ja-JP" dirty="0" smtClean="0"/>
          </a:p>
          <a:p>
            <a:r>
              <a:rPr kumimoji="1" lang="ja-JP" altLang="en-US" dirty="0" smtClean="0"/>
              <a:t>参加者は</a:t>
            </a:r>
            <a:r>
              <a:rPr kumimoji="1" lang="en-US" altLang="ja-JP" dirty="0" smtClean="0"/>
              <a:t>449</a:t>
            </a:r>
            <a:r>
              <a:rPr kumimoji="1" lang="ja-JP" altLang="en-US" dirty="0" smtClean="0"/>
              <a:t>名で、そのうち</a:t>
            </a:r>
            <a:r>
              <a:rPr kumimoji="1" lang="en-US" altLang="ja-JP" dirty="0" smtClean="0"/>
              <a:t>25.4</a:t>
            </a:r>
            <a:r>
              <a:rPr kumimoji="1" lang="ja-JP" altLang="en-US" dirty="0" smtClean="0"/>
              <a:t>％は、子育て世代・壮年期層となっておりました。</a:t>
            </a:r>
            <a:endParaRPr kumimoji="1" lang="en-US" altLang="ja-JP" dirty="0" smtClean="0"/>
          </a:p>
          <a:p>
            <a:r>
              <a:rPr kumimoji="1" lang="ja-JP" altLang="en-US" dirty="0" smtClean="0"/>
              <a:t>取り組みの結果、キャンペーンを実施した平成</a:t>
            </a:r>
            <a:r>
              <a:rPr kumimoji="1" lang="en-US" altLang="ja-JP" dirty="0" smtClean="0"/>
              <a:t>27</a:t>
            </a:r>
            <a:r>
              <a:rPr kumimoji="1" lang="ja-JP" altLang="en-US" dirty="0" smtClean="0"/>
              <a:t>年度と平成</a:t>
            </a:r>
            <a:r>
              <a:rPr kumimoji="1" lang="en-US" altLang="ja-JP" dirty="0" smtClean="0"/>
              <a:t>29</a:t>
            </a:r>
            <a:r>
              <a:rPr kumimoji="1" lang="ja-JP" altLang="en-US" dirty="0" smtClean="0"/>
              <a:t>年度の特定健診受診率を比較すると、男性で</a:t>
            </a:r>
            <a:r>
              <a:rPr kumimoji="1" lang="en-US" altLang="ja-JP" dirty="0" smtClean="0"/>
              <a:t>1.0</a:t>
            </a:r>
            <a:r>
              <a:rPr kumimoji="1" lang="ja-JP" altLang="en-US" dirty="0" smtClean="0"/>
              <a:t>ポイント、女性で</a:t>
            </a:r>
            <a:r>
              <a:rPr kumimoji="1" lang="en-US" altLang="ja-JP" dirty="0" smtClean="0"/>
              <a:t>1.2</a:t>
            </a:r>
            <a:r>
              <a:rPr kumimoji="1" lang="ja-JP" altLang="en-US" dirty="0" smtClean="0"/>
              <a:t>ポイント上昇していました。</a:t>
            </a:r>
            <a:endParaRPr kumimoji="1" lang="en-US" altLang="ja-JP"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FBE0EB4C-D728-4E14-B8DF-ABE35CADA493}" type="slidenum">
              <a:rPr kumimoji="1" lang="ja-JP" altLang="en-US" smtClean="0"/>
              <a:t>6</a:t>
            </a:fld>
            <a:endParaRPr kumimoji="1" lang="ja-JP" altLang="en-US"/>
          </a:p>
        </p:txBody>
      </p:sp>
    </p:spTree>
    <p:extLst>
      <p:ext uri="{BB962C8B-B14F-4D97-AF65-F5344CB8AC3E}">
        <p14:creationId xmlns:p14="http://schemas.microsoft.com/office/powerpoint/2010/main" val="42252524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u="sng" dirty="0" smtClean="0"/>
              <a:t>各区における取組例</a:t>
            </a:r>
          </a:p>
          <a:p>
            <a:endParaRPr kumimoji="1" lang="ja-JP" altLang="en-US" dirty="0" smtClean="0"/>
          </a:p>
          <a:p>
            <a:r>
              <a:rPr kumimoji="1" lang="ja-JP" altLang="en-US" dirty="0" smtClean="0"/>
              <a:t>次にＭ区における取り組みを紹介します。</a:t>
            </a:r>
          </a:p>
          <a:p>
            <a:r>
              <a:rPr kumimoji="1" lang="ja-JP" altLang="en-US" dirty="0" smtClean="0"/>
              <a:t>さきほどのスライドと同様で、</a:t>
            </a:r>
            <a:endParaRPr kumimoji="1" lang="en-US" altLang="ja-JP" dirty="0" smtClean="0"/>
          </a:p>
          <a:p>
            <a:r>
              <a:rPr kumimoji="1" lang="ja-JP" altLang="en-US" dirty="0" smtClean="0"/>
              <a:t>上段が、平成</a:t>
            </a:r>
            <a:r>
              <a:rPr kumimoji="1" lang="en-US" altLang="ja-JP" dirty="0" smtClean="0"/>
              <a:t>28</a:t>
            </a:r>
            <a:r>
              <a:rPr kumimoji="1" lang="ja-JP" altLang="en-US" dirty="0" smtClean="0"/>
              <a:t>年の年齢調整死亡率となります。Ｍ区では、大阪市平均よりも、悪性新生物（がん）、心疾患、脳血管疾患すべての死亡率について、男女とも高くなっています。</a:t>
            </a:r>
          </a:p>
          <a:p>
            <a:r>
              <a:rPr kumimoji="1" lang="ja-JP" altLang="en-US" dirty="0" smtClean="0"/>
              <a:t>中段のグラフは、大阪市国保の特定健診受診率の年次推移で、大阪市平均よりも受診率が低くなっております。</a:t>
            </a:r>
          </a:p>
          <a:p>
            <a:r>
              <a:rPr kumimoji="1" lang="ja-JP" altLang="en-US" dirty="0" smtClean="0"/>
              <a:t>下段のグラフは、大阪市国保の特定健診の糖尿病有病者割合の年次推移で、大阪市平均と比較し、糖尿病有病者割合がわずかに高いことがわかります。</a:t>
            </a:r>
          </a:p>
          <a:p>
            <a:endParaRPr kumimoji="1" lang="ja-JP" altLang="en-US" dirty="0" smtClean="0"/>
          </a:p>
          <a:p>
            <a:r>
              <a:rPr kumimoji="1" lang="ja-JP" altLang="en-US" dirty="0" smtClean="0"/>
              <a:t>このＭ区における取り組みとして、健康づくり月間を設定しました。</a:t>
            </a:r>
          </a:p>
          <a:p>
            <a:r>
              <a:rPr kumimoji="1" lang="ja-JP" altLang="en-US" dirty="0" smtClean="0"/>
              <a:t>平成</a:t>
            </a:r>
            <a:r>
              <a:rPr kumimoji="1" lang="en-US" altLang="ja-JP" dirty="0" smtClean="0"/>
              <a:t>26</a:t>
            </a:r>
            <a:r>
              <a:rPr kumimoji="1" lang="ja-JP" altLang="en-US" dirty="0" smtClean="0"/>
              <a:t>年度から、健康づくり月間中に、公的機関だけでなく、各種団体、企業等からも健康づくりのきっかけになる取り組みを募集し、また募集にあたっては、</a:t>
            </a:r>
            <a:r>
              <a:rPr kumimoji="1" lang="en-US" altLang="ja-JP" dirty="0" smtClean="0"/>
              <a:t>M</a:t>
            </a:r>
            <a:r>
              <a:rPr kumimoji="1" lang="ja-JP" altLang="en-US" dirty="0" smtClean="0"/>
              <a:t>区における地域診断の結果や区の健康課題を、協力団体や企業に説明し、協力依頼を行いました。</a:t>
            </a:r>
          </a:p>
          <a:p>
            <a:r>
              <a:rPr kumimoji="1" lang="ja-JP" altLang="en-US" dirty="0" smtClean="0"/>
              <a:t>平成</a:t>
            </a:r>
            <a:r>
              <a:rPr kumimoji="1" lang="en-US" altLang="ja-JP" dirty="0" smtClean="0"/>
              <a:t>29</a:t>
            </a:r>
            <a:r>
              <a:rPr kumimoji="1" lang="ja-JP" altLang="en-US" dirty="0" smtClean="0"/>
              <a:t>年度の実績として、</a:t>
            </a:r>
            <a:r>
              <a:rPr kumimoji="1" lang="en-US" altLang="ja-JP" dirty="0" smtClean="0"/>
              <a:t>25</a:t>
            </a:r>
            <a:r>
              <a:rPr kumimoji="1" lang="ja-JP" altLang="en-US" dirty="0" smtClean="0"/>
              <a:t>団体・企業の協力があり、参加者数は</a:t>
            </a:r>
            <a:r>
              <a:rPr kumimoji="1" lang="en-US" altLang="ja-JP" dirty="0" smtClean="0"/>
              <a:t>2,216</a:t>
            </a:r>
            <a:r>
              <a:rPr kumimoji="1" lang="ja-JP" altLang="en-US" dirty="0" smtClean="0"/>
              <a:t>人で初年度の平成</a:t>
            </a:r>
            <a:r>
              <a:rPr kumimoji="1" lang="en-US" altLang="ja-JP" dirty="0" smtClean="0"/>
              <a:t>26</a:t>
            </a:r>
            <a:r>
              <a:rPr kumimoji="1" lang="ja-JP" altLang="en-US" dirty="0" smtClean="0"/>
              <a:t>年度と比較し</a:t>
            </a:r>
            <a:r>
              <a:rPr kumimoji="1" lang="en-US" altLang="ja-JP" dirty="0" smtClean="0"/>
              <a:t>1.5</a:t>
            </a:r>
            <a:r>
              <a:rPr kumimoji="1" lang="ja-JP" altLang="en-US" dirty="0" smtClean="0"/>
              <a:t>倍に増加しました。</a:t>
            </a:r>
            <a:endParaRPr kumimoji="1" lang="en-US" altLang="ja-JP" dirty="0" smtClean="0"/>
          </a:p>
          <a:p>
            <a:r>
              <a:rPr kumimoji="1" lang="ja-JP" altLang="en-US" dirty="0" smtClean="0"/>
              <a:t>結果として、取り組み当初の平成</a:t>
            </a:r>
            <a:r>
              <a:rPr kumimoji="1" lang="en-US" altLang="ja-JP" dirty="0" smtClean="0"/>
              <a:t>26</a:t>
            </a:r>
            <a:r>
              <a:rPr kumimoji="1" lang="ja-JP" altLang="en-US" dirty="0" smtClean="0"/>
              <a:t>年度と平成</a:t>
            </a:r>
            <a:r>
              <a:rPr kumimoji="1" lang="en-US" altLang="ja-JP" dirty="0" smtClean="0"/>
              <a:t>29</a:t>
            </a:r>
            <a:r>
              <a:rPr kumimoji="1" lang="ja-JP" altLang="en-US" dirty="0" smtClean="0"/>
              <a:t>年度の特定健診受診率を比較すると、男性で</a:t>
            </a:r>
            <a:r>
              <a:rPr kumimoji="1" lang="en-US" altLang="ja-JP" dirty="0" smtClean="0"/>
              <a:t>3.1</a:t>
            </a:r>
            <a:r>
              <a:rPr kumimoji="1" lang="ja-JP" altLang="en-US" dirty="0" smtClean="0"/>
              <a:t>ポイント、女性で</a:t>
            </a:r>
            <a:r>
              <a:rPr kumimoji="1" lang="en-US" altLang="ja-JP" dirty="0" smtClean="0"/>
              <a:t>3.5</a:t>
            </a:r>
            <a:r>
              <a:rPr kumimoji="1" lang="ja-JP" altLang="en-US" dirty="0" smtClean="0"/>
              <a:t>ポイント上昇していました。</a:t>
            </a:r>
          </a:p>
          <a:p>
            <a:endParaRPr kumimoji="1" lang="ja-JP" altLang="en-US"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FBE0EB4C-D728-4E14-B8DF-ABE35CADA493}" type="slidenum">
              <a:rPr kumimoji="1" lang="ja-JP" altLang="en-US" smtClean="0"/>
              <a:t>7</a:t>
            </a:fld>
            <a:endParaRPr kumimoji="1" lang="ja-JP" altLang="en-US"/>
          </a:p>
        </p:txBody>
      </p:sp>
    </p:spTree>
    <p:extLst>
      <p:ext uri="{BB962C8B-B14F-4D97-AF65-F5344CB8AC3E}">
        <p14:creationId xmlns:p14="http://schemas.microsoft.com/office/powerpoint/2010/main" val="60729265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次に、それぞれの事業の評価をご報告します。</a:t>
            </a:r>
            <a:endParaRPr kumimoji="1" lang="en-US" altLang="ja-JP" dirty="0" smtClean="0"/>
          </a:p>
          <a:p>
            <a:r>
              <a:rPr kumimoji="1" lang="ja-JP" altLang="en-US" dirty="0" smtClean="0"/>
              <a:t>まず、高血圧・糖尿病・腎機能低下の方へのアプローチによる効果ですが、</a:t>
            </a:r>
            <a:endParaRPr kumimoji="1" lang="en-US" altLang="ja-JP" dirty="0" smtClean="0"/>
          </a:p>
          <a:p>
            <a:r>
              <a:rPr kumimoji="1" lang="ja-JP" altLang="en-US" dirty="0" smtClean="0"/>
              <a:t>国保特定健診の方のデータにはなりますが、保健師フォローの翌年の健診結果を見ますと、検査値が改善しており、</a:t>
            </a:r>
            <a:endParaRPr kumimoji="1" lang="en-US" altLang="ja-JP" dirty="0" smtClean="0"/>
          </a:p>
          <a:p>
            <a:r>
              <a:rPr kumimoji="1" lang="ja-JP" altLang="en-US" dirty="0" smtClean="0"/>
              <a:t>医療機関への受診や、生活習慣の改善など、ご本人の行動変容があったことがうかがえます。</a:t>
            </a:r>
            <a:endParaRPr kumimoji="1" lang="ja-JP" altLang="en-US" dirty="0"/>
          </a:p>
        </p:txBody>
      </p:sp>
      <p:sp>
        <p:nvSpPr>
          <p:cNvPr id="4" name="スライド番号プレースホルダー 3"/>
          <p:cNvSpPr>
            <a:spLocks noGrp="1"/>
          </p:cNvSpPr>
          <p:nvPr>
            <p:ph type="sldNum" sz="quarter" idx="10"/>
          </p:nvPr>
        </p:nvSpPr>
        <p:spPr/>
        <p:txBody>
          <a:bodyPr/>
          <a:lstStyle/>
          <a:p>
            <a:fld id="{FBE0EB4C-D728-4E14-B8DF-ABE35CADA493}" type="slidenum">
              <a:rPr kumimoji="1" lang="ja-JP" altLang="en-US" smtClean="0"/>
              <a:t>8</a:t>
            </a:fld>
            <a:endParaRPr kumimoji="1" lang="ja-JP" altLang="en-US"/>
          </a:p>
        </p:txBody>
      </p:sp>
    </p:spTree>
    <p:extLst>
      <p:ext uri="{BB962C8B-B14F-4D97-AF65-F5344CB8AC3E}">
        <p14:creationId xmlns:p14="http://schemas.microsoft.com/office/powerpoint/2010/main" val="64950288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糖尿病性腎症重症化予防事業につきましては、</a:t>
            </a:r>
            <a:endParaRPr kumimoji="1" lang="en-US" altLang="ja-JP" dirty="0" smtClean="0"/>
          </a:p>
          <a:p>
            <a:endParaRPr kumimoji="1" lang="en-US" altLang="ja-JP" dirty="0" smtClean="0"/>
          </a:p>
          <a:p>
            <a:r>
              <a:rPr kumimoji="1" lang="ja-JP" altLang="en-US" dirty="0" smtClean="0"/>
              <a:t>慢性腎臓病のステージごとに、糖尿病での受診をされていない方の割合を示しております。</a:t>
            </a:r>
            <a:endParaRPr kumimoji="1" lang="en-US" altLang="ja-JP" dirty="0" smtClean="0"/>
          </a:p>
          <a:p>
            <a:r>
              <a:rPr kumimoji="1" lang="ja-JP" altLang="en-US" dirty="0" smtClean="0"/>
              <a:t>事業が平成２７年度から実施しておりますので、年度ごとにばらつきはありますが、</a:t>
            </a:r>
            <a:endParaRPr kumimoji="1" lang="en-US" altLang="ja-JP" dirty="0" smtClean="0"/>
          </a:p>
          <a:p>
            <a:r>
              <a:rPr kumimoji="1" lang="ja-JP" altLang="en-US" dirty="0" smtClean="0"/>
              <a:t>平成</a:t>
            </a:r>
            <a:r>
              <a:rPr kumimoji="1" lang="en-US" altLang="ja-JP" dirty="0" smtClean="0"/>
              <a:t>26</a:t>
            </a:r>
            <a:r>
              <a:rPr kumimoji="1" lang="ja-JP" altLang="en-US" dirty="0" smtClean="0"/>
              <a:t>年から比べると、徐々に未治療者割合は減っている状況でございます。</a:t>
            </a:r>
            <a:endParaRPr kumimoji="1" lang="en-US" altLang="ja-JP" dirty="0" smtClean="0"/>
          </a:p>
          <a:p>
            <a:endParaRPr lang="en-US" altLang="ja-JP" dirty="0" smtClean="0"/>
          </a:p>
          <a:p>
            <a:endParaRPr lang="en-US" altLang="ja-JP" dirty="0" smtClean="0"/>
          </a:p>
          <a:p>
            <a:r>
              <a:rPr lang="ja-JP" altLang="en-US" dirty="0" smtClean="0"/>
              <a:t>（特に、</a:t>
            </a:r>
            <a:r>
              <a:rPr lang="en-US" altLang="ja-JP" dirty="0" smtClean="0"/>
              <a:t>Ⅳ</a:t>
            </a:r>
            <a:r>
              <a:rPr lang="ja-JP" altLang="en-US" dirty="0" smtClean="0"/>
              <a:t>期の方の未治療率は低下しています）</a:t>
            </a:r>
            <a:endParaRPr kumimoji="1" lang="ja-JP" altLang="en-US" dirty="0"/>
          </a:p>
        </p:txBody>
      </p:sp>
      <p:sp>
        <p:nvSpPr>
          <p:cNvPr id="4" name="スライド番号プレースホルダー 3"/>
          <p:cNvSpPr>
            <a:spLocks noGrp="1"/>
          </p:cNvSpPr>
          <p:nvPr>
            <p:ph type="sldNum" sz="quarter" idx="10"/>
          </p:nvPr>
        </p:nvSpPr>
        <p:spPr/>
        <p:txBody>
          <a:bodyPr/>
          <a:lstStyle/>
          <a:p>
            <a:fld id="{FBE0EB4C-D728-4E14-B8DF-ABE35CADA493}" type="slidenum">
              <a:rPr kumimoji="1" lang="ja-JP" altLang="en-US" smtClean="0"/>
              <a:t>9</a:t>
            </a:fld>
            <a:endParaRPr kumimoji="1" lang="ja-JP" altLang="en-US"/>
          </a:p>
        </p:txBody>
      </p:sp>
    </p:spTree>
    <p:extLst>
      <p:ext uri="{BB962C8B-B14F-4D97-AF65-F5344CB8AC3E}">
        <p14:creationId xmlns:p14="http://schemas.microsoft.com/office/powerpoint/2010/main" val="31107650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0EAA0572-9792-400A-A2DB-C7D9E1D80ECB}" type="datetime1">
              <a:rPr kumimoji="1" lang="ja-JP" altLang="en-US" smtClean="0"/>
              <a:t>2020/1/27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092162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0B26B65D-730C-4FFC-8620-2572C06BE7B0}" type="datetime1">
              <a:rPr kumimoji="1" lang="ja-JP" altLang="en-US" smtClean="0"/>
              <a:t>2020/1/27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29141975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10;縦書きテキスト">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2302"/>
            <a:ext cx="1971675" cy="575989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28650" y="412302"/>
            <a:ext cx="5800725" cy="5759898"/>
          </a:xfrm>
        </p:spPr>
        <p:txBody>
          <a:bodyPr vert="eaVert" lIns="45720" tIns="0" rIns="45720" bIns="0"/>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8A27A13B-2DAE-4DE1-A3E1-E85B68286A43}" type="datetime1">
              <a:rPr kumimoji="1" lang="ja-JP" altLang="en-US" smtClean="0"/>
              <a:t>2020/1/27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156875446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BEDF2E4D-E5B2-4892-9AFC-21908E837661}" type="datetime1">
              <a:rPr kumimoji="1" lang="ja-JP" altLang="en-US" smtClean="0"/>
              <a:t>2020/1/27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DAB26B7-A0CF-4C7B-8A0B-7D09C2E24D66}" type="slidenum">
              <a:rPr kumimoji="1" lang="ja-JP" altLang="en-US" smtClean="0"/>
              <a:t>‹#›</a:t>
            </a:fld>
            <a:endParaRPr kumimoji="1" lang="ja-JP" altLang="en-US"/>
          </a:p>
        </p:txBody>
      </p:sp>
    </p:spTree>
    <p:extLst>
      <p:ext uri="{BB962C8B-B14F-4D97-AF65-F5344CB8AC3E}">
        <p14:creationId xmlns:p14="http://schemas.microsoft.com/office/powerpoint/2010/main" val="63044396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B8EA8B1-41AC-44D3-B142-0FBFB4E0E6BE}" type="datetime1">
              <a:rPr kumimoji="1" lang="ja-JP" altLang="en-US" smtClean="0"/>
              <a:t>2020/1/27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DAB26B7-A0CF-4C7B-8A0B-7D09C2E24D66}" type="slidenum">
              <a:rPr kumimoji="1" lang="ja-JP" altLang="en-US" smtClean="0"/>
              <a:t>‹#›</a:t>
            </a:fld>
            <a:endParaRPr kumimoji="1" lang="ja-JP" altLang="en-US"/>
          </a:p>
        </p:txBody>
      </p:sp>
    </p:spTree>
    <p:extLst>
      <p:ext uri="{BB962C8B-B14F-4D97-AF65-F5344CB8AC3E}">
        <p14:creationId xmlns:p14="http://schemas.microsoft.com/office/powerpoint/2010/main" val="15861937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8"/>
            <a:ext cx="78867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CC79A6A2-46B1-4A4A-88AD-8C0C8EA1655F}" type="datetime1">
              <a:rPr kumimoji="1" lang="ja-JP" altLang="en-US" smtClean="0"/>
              <a:t>2020/1/27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DAB26B7-A0CF-4C7B-8A0B-7D09C2E24D66}" type="slidenum">
              <a:rPr kumimoji="1" lang="ja-JP" altLang="en-US" smtClean="0"/>
              <a:t>‹#›</a:t>
            </a:fld>
            <a:endParaRPr kumimoji="1" lang="ja-JP" altLang="en-US"/>
          </a:p>
        </p:txBody>
      </p:sp>
    </p:spTree>
    <p:extLst>
      <p:ext uri="{BB962C8B-B14F-4D97-AF65-F5344CB8AC3E}">
        <p14:creationId xmlns:p14="http://schemas.microsoft.com/office/powerpoint/2010/main" val="85170850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628650" y="1825625"/>
            <a:ext cx="386715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825625"/>
            <a:ext cx="386715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134692D6-DCE6-4BF0-9D6B-77810235810C}" type="datetime1">
              <a:rPr kumimoji="1" lang="ja-JP" altLang="en-US" smtClean="0"/>
              <a:t>2020/1/27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DAB26B7-A0CF-4C7B-8A0B-7D09C2E24D66}" type="slidenum">
              <a:rPr kumimoji="1" lang="ja-JP" altLang="en-US" smtClean="0"/>
              <a:t>‹#›</a:t>
            </a:fld>
            <a:endParaRPr kumimoji="1" lang="ja-JP" altLang="en-US"/>
          </a:p>
        </p:txBody>
      </p:sp>
    </p:spTree>
    <p:extLst>
      <p:ext uri="{BB962C8B-B14F-4D97-AF65-F5344CB8AC3E}">
        <p14:creationId xmlns:p14="http://schemas.microsoft.com/office/powerpoint/2010/main" val="17644920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365125"/>
            <a:ext cx="78867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630238" y="2505075"/>
            <a:ext cx="386873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29150" y="2505075"/>
            <a:ext cx="38877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1DABE97D-4A17-4635-8275-5C7D227F2589}" type="datetime1">
              <a:rPr kumimoji="1" lang="ja-JP" altLang="en-US" smtClean="0"/>
              <a:t>2020/1/27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4DAB26B7-A0CF-4C7B-8A0B-7D09C2E24D66}" type="slidenum">
              <a:rPr kumimoji="1" lang="ja-JP" altLang="en-US" smtClean="0"/>
              <a:t>‹#›</a:t>
            </a:fld>
            <a:endParaRPr kumimoji="1" lang="ja-JP" altLang="en-US"/>
          </a:p>
        </p:txBody>
      </p:sp>
    </p:spTree>
    <p:extLst>
      <p:ext uri="{BB962C8B-B14F-4D97-AF65-F5344CB8AC3E}">
        <p14:creationId xmlns:p14="http://schemas.microsoft.com/office/powerpoint/2010/main" val="23584690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42F993F9-4942-4B55-9E68-B3ED169C1FA7}" type="datetime1">
              <a:rPr kumimoji="1" lang="ja-JP" altLang="en-US" smtClean="0"/>
              <a:t>2020/1/27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4DAB26B7-A0CF-4C7B-8A0B-7D09C2E24D66}" type="slidenum">
              <a:rPr kumimoji="1" lang="ja-JP" altLang="en-US" smtClean="0"/>
              <a:t>‹#›</a:t>
            </a:fld>
            <a:endParaRPr kumimoji="1" lang="ja-JP" altLang="en-US"/>
          </a:p>
        </p:txBody>
      </p:sp>
    </p:spTree>
    <p:extLst>
      <p:ext uri="{BB962C8B-B14F-4D97-AF65-F5344CB8AC3E}">
        <p14:creationId xmlns:p14="http://schemas.microsoft.com/office/powerpoint/2010/main" val="108113394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A63D517-E6D3-4650-9C55-F93906E23829}" type="datetime1">
              <a:rPr kumimoji="1" lang="ja-JP" altLang="en-US" smtClean="0"/>
              <a:t>2020/1/27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4DAB26B7-A0CF-4C7B-8A0B-7D09C2E24D66}" type="slidenum">
              <a:rPr kumimoji="1" lang="ja-JP" altLang="en-US" smtClean="0"/>
              <a:t>‹#›</a:t>
            </a:fld>
            <a:endParaRPr kumimoji="1" lang="ja-JP" altLang="en-US"/>
          </a:p>
        </p:txBody>
      </p:sp>
    </p:spTree>
    <p:extLst>
      <p:ext uri="{BB962C8B-B14F-4D97-AF65-F5344CB8AC3E}">
        <p14:creationId xmlns:p14="http://schemas.microsoft.com/office/powerpoint/2010/main" val="311517028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27123D49-27EC-435C-BD43-932DD927821F}" type="datetime1">
              <a:rPr kumimoji="1" lang="ja-JP" altLang="en-US" smtClean="0"/>
              <a:t>2020/1/27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DAB26B7-A0CF-4C7B-8A0B-7D09C2E24D66}" type="slidenum">
              <a:rPr kumimoji="1" lang="ja-JP" altLang="en-US" smtClean="0"/>
              <a:t>‹#›</a:t>
            </a:fld>
            <a:endParaRPr kumimoji="1" lang="ja-JP" altLang="en-US"/>
          </a:p>
        </p:txBody>
      </p:sp>
    </p:spTree>
    <p:extLst>
      <p:ext uri="{BB962C8B-B14F-4D97-AF65-F5344CB8AC3E}">
        <p14:creationId xmlns:p14="http://schemas.microsoft.com/office/powerpoint/2010/main" val="41088311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0BE571C6-AF66-4267-A9A3-C996A892F02C}" type="datetime1">
              <a:rPr kumimoji="1" lang="ja-JP" altLang="en-US" smtClean="0"/>
              <a:t>2020/1/27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Tree>
    <p:extLst>
      <p:ext uri="{BB962C8B-B14F-4D97-AF65-F5344CB8AC3E}">
        <p14:creationId xmlns:p14="http://schemas.microsoft.com/office/powerpoint/2010/main" val="369211259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A38C7C96-626D-476A-A40A-1558DF929730}" type="datetime1">
              <a:rPr kumimoji="1" lang="ja-JP" altLang="en-US" smtClean="0"/>
              <a:t>2020/1/27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DAB26B7-A0CF-4C7B-8A0B-7D09C2E24D66}" type="slidenum">
              <a:rPr kumimoji="1" lang="ja-JP" altLang="en-US" smtClean="0"/>
              <a:t>‹#›</a:t>
            </a:fld>
            <a:endParaRPr kumimoji="1" lang="ja-JP" altLang="en-US"/>
          </a:p>
        </p:txBody>
      </p:sp>
    </p:spTree>
    <p:extLst>
      <p:ext uri="{BB962C8B-B14F-4D97-AF65-F5344CB8AC3E}">
        <p14:creationId xmlns:p14="http://schemas.microsoft.com/office/powerpoint/2010/main" val="37059116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08FCC11-DC15-4576-879F-A0E8E1CA56AE}" type="datetime1">
              <a:rPr kumimoji="1" lang="ja-JP" altLang="en-US" smtClean="0"/>
              <a:t>2020/1/27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DAB26B7-A0CF-4C7B-8A0B-7D09C2E24D66}" type="slidenum">
              <a:rPr kumimoji="1" lang="ja-JP" altLang="en-US" smtClean="0"/>
              <a:t>‹#›</a:t>
            </a:fld>
            <a:endParaRPr kumimoji="1" lang="ja-JP" altLang="en-US"/>
          </a:p>
        </p:txBody>
      </p:sp>
    </p:spTree>
    <p:extLst>
      <p:ext uri="{BB962C8B-B14F-4D97-AF65-F5344CB8AC3E}">
        <p14:creationId xmlns:p14="http://schemas.microsoft.com/office/powerpoint/2010/main" val="193788918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43675" y="365125"/>
            <a:ext cx="1971675"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628650" y="365125"/>
            <a:ext cx="5762625"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70AB804-F762-4C57-AD96-2D3F13C3DBF4}" type="datetime1">
              <a:rPr kumimoji="1" lang="ja-JP" altLang="en-US" smtClean="0"/>
              <a:t>2020/1/27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DAB26B7-A0CF-4C7B-8A0B-7D09C2E24D66}" type="slidenum">
              <a:rPr kumimoji="1" lang="ja-JP" altLang="en-US" smtClean="0"/>
              <a:t>‹#›</a:t>
            </a:fld>
            <a:endParaRPr kumimoji="1" lang="ja-JP" altLang="en-US"/>
          </a:p>
        </p:txBody>
      </p:sp>
    </p:spTree>
    <p:extLst>
      <p:ext uri="{BB962C8B-B14F-4D97-AF65-F5344CB8AC3E}">
        <p14:creationId xmlns:p14="http://schemas.microsoft.com/office/powerpoint/2010/main" val="983993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8000" b="0">
                <a:solidFill>
                  <a:schemeClr val="tx1">
                    <a:lumMod val="85000"/>
                    <a:lumOff val="15000"/>
                  </a:schemeClr>
                </a:solidFill>
              </a:defRPr>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B20FAD29-62F9-40DB-8D52-640A62677A83}" type="datetime1">
              <a:rPr kumimoji="1" lang="ja-JP" altLang="en-US" smtClean="0"/>
              <a:t>2020/1/27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338834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822960" y="1845735"/>
            <a:ext cx="3703320" cy="4023359"/>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63440" y="1845735"/>
            <a:ext cx="3703320" cy="402336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BFA52285-D063-437B-BA41-6C788F964AC9}" type="datetime1">
              <a:rPr kumimoji="1" lang="ja-JP" altLang="en-US" smtClean="0"/>
              <a:t>2020/1/27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10249134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822960" y="2582335"/>
            <a:ext cx="3703320" cy="328676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63440" y="2582334"/>
            <a:ext cx="3703320" cy="328676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877E6ABA-CB7B-4D50-8389-6778D7B12E2F}" type="datetime1">
              <a:rPr kumimoji="1" lang="ja-JP" altLang="en-US" smtClean="0"/>
              <a:t>2020/1/27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17249964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72A1E170-9F21-49CB-891B-E766AC5C4A1C}" type="datetime1">
              <a:rPr kumimoji="1" lang="ja-JP" altLang="en-US" smtClean="0"/>
              <a:t>2020/1/27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33651029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5" name="Rectangle 4"/>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DCF129B4-CE74-4A47-A427-9E028346C797}" type="datetime1">
              <a:rPr kumimoji="1" lang="ja-JP" altLang="en-US" smtClean="0"/>
              <a:t>2020/1/27</a:t>
            </a:fld>
            <a:endParaRPr kumimoji="1" lang="ja-JP" alt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kumimoji="1" lang="ja-JP" altLang="en-US"/>
          </a:p>
        </p:txBody>
      </p:sp>
      <p:sp>
        <p:nvSpPr>
          <p:cNvPr id="9" name="Slide Number Placeholder 8"/>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26909541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10;コンテンツ">
    <p:spTree>
      <p:nvGrpSpPr>
        <p:cNvPr id="1" name=""/>
        <p:cNvGrpSpPr/>
        <p:nvPr/>
      </p:nvGrpSpPr>
      <p:grpSpPr>
        <a:xfrm>
          <a:off x="0" y="0"/>
          <a:ext cx="0" cy="0"/>
          <a:chOff x="0" y="0"/>
          <a:chExt cx="0" cy="0"/>
        </a:xfrm>
      </p:grpSpPr>
      <p:sp>
        <p:nvSpPr>
          <p:cNvPr id="8" name="Rectangle 7"/>
          <p:cNvSpPr/>
          <p:nvPr/>
        </p:nvSpPr>
        <p:spPr>
          <a:xfrm>
            <a:off x="13"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3600" b="0">
                <a:solidFill>
                  <a:srgbClr val="FFFFFF"/>
                </a:solidFill>
              </a:defRPr>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600450" y="731520"/>
            <a:ext cx="4869180" cy="525780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a:xfrm>
            <a:off x="349134" y="6459786"/>
            <a:ext cx="1963883" cy="365125"/>
          </a:xfrm>
        </p:spPr>
        <p:txBody>
          <a:bodyPr/>
          <a:lstStyle>
            <a:lvl1pPr algn="l">
              <a:defRPr/>
            </a:lvl1pPr>
          </a:lstStyle>
          <a:p>
            <a:fld id="{4128D4E2-EB93-45DF-AE89-8B2FA82A83F8}" type="datetime1">
              <a:rPr kumimoji="1" lang="ja-JP" altLang="en-US" smtClean="0"/>
              <a:t>2020/1/27</a:t>
            </a:fld>
            <a:endParaRPr kumimoji="1" lang="ja-JP" altLang="en-US"/>
          </a:p>
        </p:txBody>
      </p:sp>
      <p:sp>
        <p:nvSpPr>
          <p:cNvPr id="6" name="Footer Placeholder 5"/>
          <p:cNvSpPr>
            <a:spLocks noGrp="1"/>
          </p:cNvSpPr>
          <p:nvPr>
            <p:ph type="ftr" sz="quarter" idx="11"/>
          </p:nvPr>
        </p:nvSpPr>
        <p:spPr>
          <a:xfrm>
            <a:off x="3600450" y="6459786"/>
            <a:ext cx="3486150" cy="365125"/>
          </a:xfrm>
        </p:spPr>
        <p:txBody>
          <a:bodyPr/>
          <a:lstStyle>
            <a:lvl1pPr algn="l">
              <a:defRPr>
                <a:solidFill>
                  <a:schemeClr val="tx2"/>
                </a:solidFill>
              </a:defRPr>
            </a:lvl1pPr>
          </a:lstStyle>
          <a:p>
            <a:endParaRPr kumimoji="1" lang="ja-JP" alt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12292878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8" name="Rectangle 7"/>
          <p:cNvSpPr/>
          <p:nvPr/>
        </p:nvSpPr>
        <p:spPr>
          <a:xfrm>
            <a:off x="0" y="4953000"/>
            <a:ext cx="9141619"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491507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9520" cy="822960"/>
          </a:xfrm>
        </p:spPr>
        <p:txBody>
          <a:bodyPr tIns="0" bIns="0" anchor="b">
            <a:noAutofit/>
          </a:bodyPr>
          <a:lstStyle>
            <a:lvl1pPr>
              <a:defRPr sz="3600" b="0">
                <a:solidFill>
                  <a:srgbClr val="FFFFFF"/>
                </a:solidFill>
              </a:defRPr>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12" y="0"/>
            <a:ext cx="9143989"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822960"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4E5261AE-8551-490C-8238-FE13F718B75F}" type="datetime1">
              <a:rPr kumimoji="1" lang="ja-JP" altLang="en-US" smtClean="0"/>
              <a:t>2020/1/27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21683484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6400800"/>
            <a:ext cx="9144001"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9144001"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4"/>
            <a:ext cx="7543800" cy="1450757"/>
          </a:xfrm>
          <a:prstGeom prst="rect">
            <a:avLst/>
          </a:prstGeom>
        </p:spPr>
        <p:txBody>
          <a:bodyPr vert="horz" lIns="91440" tIns="45720" rIns="91440" bIns="45720" rtlCol="0" anchor="b">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22959" y="1845734"/>
            <a:ext cx="7543801" cy="4023360"/>
          </a:xfrm>
          <a:prstGeom prst="rect">
            <a:avLst/>
          </a:prstGeom>
        </p:spPr>
        <p:txBody>
          <a:bodyPr vert="horz" lIns="0" tIns="45720" rIns="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822961" y="6459786"/>
            <a:ext cx="1854203" cy="365125"/>
          </a:xfrm>
          <a:prstGeom prst="rect">
            <a:avLst/>
          </a:prstGeom>
        </p:spPr>
        <p:txBody>
          <a:bodyPr vert="horz" lIns="91440" tIns="45720" rIns="91440" bIns="45720" rtlCol="0" anchor="ctr"/>
          <a:lstStyle>
            <a:lvl1pPr algn="l">
              <a:defRPr sz="900">
                <a:solidFill>
                  <a:srgbClr val="FFFFFF"/>
                </a:solidFill>
              </a:defRPr>
            </a:lvl1pPr>
          </a:lstStyle>
          <a:p>
            <a:fld id="{B536F1DC-EFB1-455D-8807-249FEA26D87A}" type="datetime1">
              <a:rPr kumimoji="1" lang="ja-JP" altLang="en-US" smtClean="0"/>
              <a:t>2020/1/27</a:t>
            </a:fld>
            <a:endParaRPr kumimoji="1" lang="ja-JP" altLang="en-US"/>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kumimoji="1" lang="ja-JP" altLang="en-US"/>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1050">
                <a:solidFill>
                  <a:srgbClr val="FFFFFF"/>
                </a:solidFill>
              </a:defRPr>
            </a:lvl1pPr>
          </a:lstStyle>
          <a:p>
            <a:fld id="{D2D8002D-B5B0-4BAC-B1F6-782DDCCE6D9C}" type="slidenum">
              <a:rPr kumimoji="1" lang="ja-JP" altLang="en-US" smtClean="0"/>
              <a:t>‹#›</a:t>
            </a:fld>
            <a:endParaRPr kumimoji="1" lang="ja-JP" altLang="en-US"/>
          </a:p>
        </p:txBody>
      </p:sp>
      <p:cxnSp>
        <p:nvCxnSpPr>
          <p:cNvPr id="10" name="Straight Connector 9"/>
          <p:cNvCxnSpPr/>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75313226"/>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hf hdr="0" ftr="0" dt="0"/>
  <p:txStyles>
    <p:titleStyle>
      <a:lvl1pPr algn="l" defTabSz="914400" rtl="0" eaLnBrk="1" latinLnBrk="0" hangingPunct="1">
        <a:lnSpc>
          <a:spcPct val="85000"/>
        </a:lnSpc>
        <a:spcBef>
          <a:spcPct val="0"/>
        </a:spcBef>
        <a:buNone/>
        <a:defRPr kumimoji="1"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587FABA-C591-42F2-845E-C6D15CAD37C5}" type="datetime1">
              <a:rPr kumimoji="1" lang="ja-JP" altLang="en-US" smtClean="0"/>
              <a:t>2020/1/27</a:t>
            </a:fld>
            <a:endParaRPr kumimoji="1" lang="ja-JP" altLang="en-US"/>
          </a:p>
        </p:txBody>
      </p:sp>
      <p:sp>
        <p:nvSpPr>
          <p:cNvPr id="5" name="フッター プレースホルダー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r>
              <a:rPr kumimoji="1" lang="ja-JP" altLang="en-US" dirty="0" smtClean="0"/>
              <a:t>１</a:t>
            </a:r>
            <a:endParaRPr kumimoji="1" lang="ja-JP" altLang="en-US" dirty="0"/>
          </a:p>
        </p:txBody>
      </p:sp>
    </p:spTree>
    <p:extLst>
      <p:ext uri="{BB962C8B-B14F-4D97-AF65-F5344CB8AC3E}">
        <p14:creationId xmlns:p14="http://schemas.microsoft.com/office/powerpoint/2010/main" val="4161100876"/>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7.xml"/><Relationship Id="rId5" Type="http://schemas.openxmlformats.org/officeDocument/2006/relationships/chart" Target="../charts/chart3.xml"/><Relationship Id="rId4" Type="http://schemas.openxmlformats.org/officeDocument/2006/relationships/chart" Target="../charts/char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6.xml"/><Relationship Id="rId1" Type="http://schemas.openxmlformats.org/officeDocument/2006/relationships/slideLayout" Target="../slideLayouts/slideLayout7.xml"/><Relationship Id="rId4" Type="http://schemas.openxmlformats.org/officeDocument/2006/relationships/image" Target="../media/image4.emf"/></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7.xml"/><Relationship Id="rId4" Type="http://schemas.openxmlformats.org/officeDocument/2006/relationships/image" Target="../media/image6.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hart" Target="../charts/chart5.xml"/><Relationship Id="rId7" Type="http://schemas.openxmlformats.org/officeDocument/2006/relationships/chart" Target="../charts/chart9.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chart" Target="../charts/chart8.xml"/><Relationship Id="rId5" Type="http://schemas.openxmlformats.org/officeDocument/2006/relationships/chart" Target="../charts/chart7.xml"/><Relationship Id="rId4" Type="http://schemas.openxmlformats.org/officeDocument/2006/relationships/chart" Target="../charts/char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2771799" y="4896411"/>
            <a:ext cx="5701603" cy="576064"/>
          </a:xfrm>
        </p:spPr>
        <p:txBody>
          <a:bodyPr>
            <a:normAutofit/>
          </a:bodyPr>
          <a:lstStyle/>
          <a:p>
            <a:pPr algn="r"/>
            <a:r>
              <a:rPr lang="ja-JP" altLang="en-US" dirty="0" smtClean="0"/>
              <a:t>　</a:t>
            </a:r>
            <a:r>
              <a:rPr lang="ja-JP" altLang="en-US" dirty="0" smtClean="0">
                <a:latin typeface="HGPｺﾞｼｯｸE" panose="020B0900000000000000" pitchFamily="50" charset="-128"/>
                <a:ea typeface="HGPｺﾞｼｯｸE" panose="020B0900000000000000" pitchFamily="50" charset="-128"/>
              </a:rPr>
              <a:t>大阪市　健康局　</a:t>
            </a:r>
            <a:endParaRPr lang="en-US" altLang="ja-JP" dirty="0">
              <a:latin typeface="HGPｺﾞｼｯｸE" panose="020B0900000000000000" pitchFamily="50" charset="-128"/>
              <a:ea typeface="HGPｺﾞｼｯｸE" panose="020B0900000000000000" pitchFamily="50" charset="-128"/>
            </a:endParaRPr>
          </a:p>
          <a:p>
            <a:pPr algn="r"/>
            <a:endParaRPr lang="ja-JP" altLang="en-US" dirty="0"/>
          </a:p>
        </p:txBody>
      </p:sp>
      <p:sp>
        <p:nvSpPr>
          <p:cNvPr id="5" name="サブタイトル 2"/>
          <p:cNvSpPr txBox="1">
            <a:spLocks/>
          </p:cNvSpPr>
          <p:nvPr/>
        </p:nvSpPr>
        <p:spPr>
          <a:xfrm>
            <a:off x="3059831" y="5472475"/>
            <a:ext cx="5413571" cy="449552"/>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None/>
              <a:defRPr kumimoji="1" sz="2400" kern="1200" cap="all" spc="200" baseline="0">
                <a:solidFill>
                  <a:schemeClr val="tx2"/>
                </a:solidFill>
                <a:latin typeface="+mj-lt"/>
                <a:ea typeface="+mn-ea"/>
                <a:cs typeface="+mn-cs"/>
              </a:defRPr>
            </a:lvl1pPr>
            <a:lvl2pPr marL="457200" indent="0" algn="ctr" defTabSz="914400" rtl="0" eaLnBrk="1" latinLnBrk="0" hangingPunct="1">
              <a:lnSpc>
                <a:spcPct val="90000"/>
              </a:lnSpc>
              <a:spcBef>
                <a:spcPts val="200"/>
              </a:spcBef>
              <a:spcAft>
                <a:spcPts val="400"/>
              </a:spcAft>
              <a:buClr>
                <a:schemeClr val="accent1"/>
              </a:buClr>
              <a:buFont typeface="Calibri" pitchFamily="34" charset="0"/>
              <a:buNone/>
              <a:defRPr kumimoji="1" sz="2400" kern="1200">
                <a:solidFill>
                  <a:schemeClr val="tx1">
                    <a:lumMod val="75000"/>
                    <a:lumOff val="25000"/>
                  </a:schemeClr>
                </a:solidFill>
                <a:latin typeface="+mn-lt"/>
                <a:ea typeface="+mn-ea"/>
                <a:cs typeface="+mn-cs"/>
              </a:defRPr>
            </a:lvl2pPr>
            <a:lvl3pPr marL="914400" indent="0" algn="ctr" defTabSz="914400" rtl="0" eaLnBrk="1" latinLnBrk="0" hangingPunct="1">
              <a:lnSpc>
                <a:spcPct val="90000"/>
              </a:lnSpc>
              <a:spcBef>
                <a:spcPts val="200"/>
              </a:spcBef>
              <a:spcAft>
                <a:spcPts val="400"/>
              </a:spcAft>
              <a:buClr>
                <a:schemeClr val="accent1"/>
              </a:buClr>
              <a:buFont typeface="Calibri" pitchFamily="34" charset="0"/>
              <a:buNone/>
              <a:defRPr kumimoji="1" sz="2400" kern="1200">
                <a:solidFill>
                  <a:schemeClr val="tx1">
                    <a:lumMod val="75000"/>
                    <a:lumOff val="25000"/>
                  </a:schemeClr>
                </a:solidFill>
                <a:latin typeface="+mn-lt"/>
                <a:ea typeface="+mn-ea"/>
                <a:cs typeface="+mn-cs"/>
              </a:defRPr>
            </a:lvl3pPr>
            <a:lvl4pPr marL="1371600" indent="0" algn="ctr" defTabSz="914400" rtl="0" eaLnBrk="1" latinLnBrk="0" hangingPunct="1">
              <a:lnSpc>
                <a:spcPct val="90000"/>
              </a:lnSpc>
              <a:spcBef>
                <a:spcPts val="200"/>
              </a:spcBef>
              <a:spcAft>
                <a:spcPts val="400"/>
              </a:spcAft>
              <a:buClr>
                <a:schemeClr val="accent1"/>
              </a:buClr>
              <a:buFont typeface="Calibri" pitchFamily="34" charset="0"/>
              <a:buNone/>
              <a:defRPr kumimoji="1" sz="2000" kern="1200">
                <a:solidFill>
                  <a:schemeClr val="tx1">
                    <a:lumMod val="75000"/>
                    <a:lumOff val="25000"/>
                  </a:schemeClr>
                </a:solidFill>
                <a:latin typeface="+mn-lt"/>
                <a:ea typeface="+mn-ea"/>
                <a:cs typeface="+mn-cs"/>
              </a:defRPr>
            </a:lvl4pPr>
            <a:lvl5pPr marL="1828800" indent="0" algn="ctr" defTabSz="914400" rtl="0" eaLnBrk="1" latinLnBrk="0" hangingPunct="1">
              <a:lnSpc>
                <a:spcPct val="90000"/>
              </a:lnSpc>
              <a:spcBef>
                <a:spcPts val="200"/>
              </a:spcBef>
              <a:spcAft>
                <a:spcPts val="400"/>
              </a:spcAft>
              <a:buClr>
                <a:schemeClr val="accent1"/>
              </a:buClr>
              <a:buFont typeface="Calibri" pitchFamily="34" charset="0"/>
              <a:buNone/>
              <a:defRPr kumimoji="1" sz="2000" kern="1200">
                <a:solidFill>
                  <a:schemeClr val="tx1">
                    <a:lumMod val="75000"/>
                    <a:lumOff val="25000"/>
                  </a:schemeClr>
                </a:solidFill>
                <a:latin typeface="+mn-lt"/>
                <a:ea typeface="+mn-ea"/>
                <a:cs typeface="+mn-cs"/>
              </a:defRPr>
            </a:lvl5pPr>
            <a:lvl6pPr marL="2286000" indent="0" algn="ctr" defTabSz="914400" rtl="0" eaLnBrk="1" latinLnBrk="0" hangingPunct="1">
              <a:lnSpc>
                <a:spcPct val="90000"/>
              </a:lnSpc>
              <a:spcBef>
                <a:spcPts val="200"/>
              </a:spcBef>
              <a:spcAft>
                <a:spcPts val="400"/>
              </a:spcAft>
              <a:buClr>
                <a:schemeClr val="accent1"/>
              </a:buClr>
              <a:buFont typeface="Calibri" pitchFamily="34" charset="0"/>
              <a:buNone/>
              <a:defRPr kumimoji="1" sz="2000" kern="1200">
                <a:solidFill>
                  <a:schemeClr val="tx1">
                    <a:lumMod val="75000"/>
                    <a:lumOff val="25000"/>
                  </a:schemeClr>
                </a:solidFill>
                <a:latin typeface="+mn-lt"/>
                <a:ea typeface="+mn-ea"/>
                <a:cs typeface="+mn-cs"/>
              </a:defRPr>
            </a:lvl6pPr>
            <a:lvl7pPr marL="2743200" indent="0" algn="ctr" defTabSz="914400" rtl="0" eaLnBrk="1" latinLnBrk="0" hangingPunct="1">
              <a:lnSpc>
                <a:spcPct val="90000"/>
              </a:lnSpc>
              <a:spcBef>
                <a:spcPts val="200"/>
              </a:spcBef>
              <a:spcAft>
                <a:spcPts val="400"/>
              </a:spcAft>
              <a:buClr>
                <a:schemeClr val="accent1"/>
              </a:buClr>
              <a:buFont typeface="Calibri" pitchFamily="34" charset="0"/>
              <a:buNone/>
              <a:defRPr kumimoji="1" sz="2000" kern="1200">
                <a:solidFill>
                  <a:schemeClr val="tx1">
                    <a:lumMod val="75000"/>
                    <a:lumOff val="25000"/>
                  </a:schemeClr>
                </a:solidFill>
                <a:latin typeface="+mn-lt"/>
                <a:ea typeface="+mn-ea"/>
                <a:cs typeface="+mn-cs"/>
              </a:defRPr>
            </a:lvl7pPr>
            <a:lvl8pPr marL="3200400" indent="0" algn="ctr" defTabSz="914400" rtl="0" eaLnBrk="1" latinLnBrk="0" hangingPunct="1">
              <a:lnSpc>
                <a:spcPct val="90000"/>
              </a:lnSpc>
              <a:spcBef>
                <a:spcPts val="200"/>
              </a:spcBef>
              <a:spcAft>
                <a:spcPts val="400"/>
              </a:spcAft>
              <a:buClr>
                <a:schemeClr val="accent1"/>
              </a:buClr>
              <a:buFont typeface="Calibri" pitchFamily="34" charset="0"/>
              <a:buNone/>
              <a:defRPr kumimoji="1" sz="2000" kern="1200">
                <a:solidFill>
                  <a:schemeClr val="tx1">
                    <a:lumMod val="75000"/>
                    <a:lumOff val="25000"/>
                  </a:schemeClr>
                </a:solidFill>
                <a:latin typeface="+mn-lt"/>
                <a:ea typeface="+mn-ea"/>
                <a:cs typeface="+mn-cs"/>
              </a:defRPr>
            </a:lvl8pPr>
            <a:lvl9pPr marL="3657600" indent="0" algn="ctr" defTabSz="914400" rtl="0" eaLnBrk="1" latinLnBrk="0" hangingPunct="1">
              <a:lnSpc>
                <a:spcPct val="90000"/>
              </a:lnSpc>
              <a:spcBef>
                <a:spcPts val="200"/>
              </a:spcBef>
              <a:spcAft>
                <a:spcPts val="400"/>
              </a:spcAft>
              <a:buClr>
                <a:schemeClr val="accent1"/>
              </a:buClr>
              <a:buFont typeface="Calibri" pitchFamily="34" charset="0"/>
              <a:buNone/>
              <a:defRPr kumimoji="1" sz="2000" kern="1200">
                <a:solidFill>
                  <a:schemeClr val="tx1">
                    <a:lumMod val="75000"/>
                    <a:lumOff val="25000"/>
                  </a:schemeClr>
                </a:solidFill>
                <a:latin typeface="+mn-lt"/>
                <a:ea typeface="+mn-ea"/>
                <a:cs typeface="+mn-cs"/>
              </a:defRPr>
            </a:lvl9pPr>
          </a:lstStyle>
          <a:p>
            <a:pPr algn="r"/>
            <a:r>
              <a:rPr lang="ja-JP" altLang="en-US" dirty="0" smtClean="0"/>
              <a:t>　　</a:t>
            </a:r>
            <a:r>
              <a:rPr lang="zh-TW" altLang="en-US" dirty="0" smtClean="0">
                <a:latin typeface="HGPｺﾞｼｯｸE" panose="020B0900000000000000" pitchFamily="50" charset="-128"/>
                <a:ea typeface="HGPｺﾞｼｯｸE" panose="020B0900000000000000" pitchFamily="50" charset="-128"/>
              </a:rPr>
              <a:t>福祉局</a:t>
            </a:r>
          </a:p>
          <a:p>
            <a:pPr algn="r"/>
            <a:endParaRPr lang="ja-JP" altLang="en-US" dirty="0"/>
          </a:p>
        </p:txBody>
      </p:sp>
      <p:sp>
        <p:nvSpPr>
          <p:cNvPr id="7" name="タイトル 1"/>
          <p:cNvSpPr txBox="1">
            <a:spLocks/>
          </p:cNvSpPr>
          <p:nvPr/>
        </p:nvSpPr>
        <p:spPr>
          <a:xfrm>
            <a:off x="827584" y="1560409"/>
            <a:ext cx="9178747" cy="1344737"/>
          </a:xfrm>
          <a:prstGeom prst="rect">
            <a:avLst/>
          </a:prstGeom>
        </p:spPr>
        <p:txBody>
          <a:bodyPr vert="horz" lIns="91440" tIns="45720" rIns="91440" bIns="45720" rtlCol="0" anchor="b">
            <a:normAutofit fontScale="97500"/>
          </a:bodyPr>
          <a:lstStyle>
            <a:lvl1pPr algn="l" defTabSz="914400" rtl="0" eaLnBrk="1" latinLnBrk="0" hangingPunct="1">
              <a:lnSpc>
                <a:spcPct val="85000"/>
              </a:lnSpc>
              <a:spcBef>
                <a:spcPct val="0"/>
              </a:spcBef>
              <a:buNone/>
              <a:defRPr kumimoji="1" sz="8000" kern="1200" spc="-50" baseline="0">
                <a:solidFill>
                  <a:schemeClr val="tx1">
                    <a:lumMod val="85000"/>
                    <a:lumOff val="15000"/>
                  </a:schemeClr>
                </a:solidFill>
                <a:latin typeface="+mj-lt"/>
                <a:ea typeface="+mj-ea"/>
                <a:cs typeface="+mj-cs"/>
              </a:defRPr>
            </a:lvl1pPr>
          </a:lstStyle>
          <a:p>
            <a:r>
              <a:rPr lang="ja-JP" altLang="en-US" sz="4000" dirty="0" smtClean="0">
                <a:solidFill>
                  <a:schemeClr val="accent2">
                    <a:lumMod val="50000"/>
                  </a:schemeClr>
                </a:solidFill>
                <a:effectLst>
                  <a:outerShdw blurRad="38100" dist="38100" dir="2700000" algn="tl">
                    <a:srgbClr val="000000">
                      <a:alpha val="43137"/>
                    </a:srgbClr>
                  </a:outerShdw>
                </a:effectLst>
              </a:rPr>
              <a:t>　　大阪市の現状と取組み状況</a:t>
            </a:r>
            <a:r>
              <a:rPr lang="ja-JP" altLang="en-US" sz="4100" dirty="0" smtClean="0">
                <a:solidFill>
                  <a:schemeClr val="accent2">
                    <a:lumMod val="50000"/>
                  </a:schemeClr>
                </a:solidFill>
                <a:effectLst>
                  <a:outerShdw blurRad="38100" dist="38100" dir="2700000" algn="tl">
                    <a:srgbClr val="000000">
                      <a:alpha val="43137"/>
                    </a:srgbClr>
                  </a:outerShdw>
                </a:effectLst>
              </a:rPr>
              <a:t>　</a:t>
            </a:r>
            <a:endParaRPr lang="ja-JP" altLang="en-US" sz="4100" dirty="0">
              <a:solidFill>
                <a:schemeClr val="accent2">
                  <a:lumMod val="50000"/>
                </a:schemeClr>
              </a:solidFill>
              <a:effectLst>
                <a:outerShdw blurRad="38100" dist="38100" dir="2700000" algn="tl">
                  <a:srgbClr val="000000">
                    <a:alpha val="43137"/>
                  </a:srgbClr>
                </a:outerShdw>
              </a:effectLst>
            </a:endParaRPr>
          </a:p>
        </p:txBody>
      </p:sp>
      <p:sp>
        <p:nvSpPr>
          <p:cNvPr id="6" name="テキスト ボックス 5"/>
          <p:cNvSpPr txBox="1"/>
          <p:nvPr/>
        </p:nvSpPr>
        <p:spPr>
          <a:xfrm>
            <a:off x="6413765" y="115803"/>
            <a:ext cx="2730235" cy="523220"/>
          </a:xfrm>
          <a:prstGeom prst="rect">
            <a:avLst/>
          </a:prstGeom>
          <a:noFill/>
        </p:spPr>
        <p:txBody>
          <a:bodyPr wrap="none" rtlCol="0">
            <a:spAutoFit/>
          </a:bodyPr>
          <a:lstStyle/>
          <a:p>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2020.1.28</a:t>
            </a:r>
            <a:endParaRPr kumimoji="1"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第６回大阪スマートシティ戦略会議</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テキスト ボックス 8"/>
          <p:cNvSpPr txBox="1"/>
          <p:nvPr/>
        </p:nvSpPr>
        <p:spPr>
          <a:xfrm>
            <a:off x="7765552" y="639023"/>
            <a:ext cx="1184940" cy="369332"/>
          </a:xfrm>
          <a:prstGeom prst="rect">
            <a:avLst/>
          </a:prstGeom>
          <a:noFill/>
          <a:ln>
            <a:solidFill>
              <a:schemeClr val="tx1"/>
            </a:solidFill>
          </a:ln>
        </p:spPr>
        <p:txBody>
          <a:bodyPr wrap="none" rtlCol="0" anchor="ctr">
            <a:spAutoFit/>
          </a:bodyPr>
          <a:lstStyle/>
          <a:p>
            <a:r>
              <a:rPr kumimoji="1" lang="ja-JP" altLang="en-US" dirty="0" smtClean="0">
                <a:latin typeface="Meiryo UI" panose="020B0604030504040204" pitchFamily="50" charset="-128"/>
                <a:ea typeface="Meiryo UI" panose="020B0604030504040204" pitchFamily="50" charset="-128"/>
              </a:rPr>
              <a:t>　資料３　</a:t>
            </a:r>
            <a:endParaRPr kumimoji="1" lang="ja-JP" altLang="en-US"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13327703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角丸四角形 21"/>
          <p:cNvSpPr/>
          <p:nvPr/>
        </p:nvSpPr>
        <p:spPr>
          <a:xfrm>
            <a:off x="745722" y="1354585"/>
            <a:ext cx="7686134" cy="1079613"/>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sp>
        <p:nvSpPr>
          <p:cNvPr id="3" name="テキスト ボックス 2"/>
          <p:cNvSpPr txBox="1"/>
          <p:nvPr/>
        </p:nvSpPr>
        <p:spPr>
          <a:xfrm>
            <a:off x="72008" y="188640"/>
            <a:ext cx="7560840" cy="461665"/>
          </a:xfrm>
          <a:prstGeom prst="rect">
            <a:avLst/>
          </a:prstGeom>
          <a:noFill/>
        </p:spPr>
        <p:txBody>
          <a:bodyPr wrap="square" rtlCol="0">
            <a:spAutoFit/>
          </a:bodyPr>
          <a:lstStyle/>
          <a:p>
            <a:r>
              <a:rPr lang="ja-JP" altLang="en-US" sz="2400" dirty="0" smtClean="0"/>
              <a:t>●　</a:t>
            </a:r>
            <a:r>
              <a:rPr lang="ja-JP" altLang="ja-JP" sz="2400" dirty="0" smtClean="0"/>
              <a:t>重複</a:t>
            </a:r>
            <a:r>
              <a:rPr lang="ja-JP" altLang="ja-JP" sz="2400" dirty="0"/>
              <a:t>・頻回受診者健康教育</a:t>
            </a:r>
            <a:r>
              <a:rPr lang="ja-JP" altLang="ja-JP" sz="2400" dirty="0" smtClean="0"/>
              <a:t>啓発</a:t>
            </a:r>
            <a:r>
              <a:rPr lang="ja-JP" altLang="en-US" sz="2400" dirty="0" smtClean="0"/>
              <a:t>事業（国保）</a:t>
            </a:r>
            <a:endParaRPr kumimoji="1" lang="ja-JP" altLang="en-US" sz="2400" dirty="0"/>
          </a:p>
        </p:txBody>
      </p:sp>
      <p:sp>
        <p:nvSpPr>
          <p:cNvPr id="13" name="テキスト ボックス 12"/>
          <p:cNvSpPr txBox="1"/>
          <p:nvPr/>
        </p:nvSpPr>
        <p:spPr>
          <a:xfrm>
            <a:off x="621758" y="719903"/>
            <a:ext cx="7513838" cy="369332"/>
          </a:xfrm>
          <a:prstGeom prst="rect">
            <a:avLst/>
          </a:prstGeom>
          <a:noFill/>
        </p:spPr>
        <p:txBody>
          <a:bodyPr wrap="square" rtlCol="0">
            <a:spAutoFit/>
          </a:bodyPr>
          <a:lstStyle/>
          <a:p>
            <a:r>
              <a:rPr lang="ja-JP" altLang="en-US" dirty="0" smtClean="0"/>
              <a:t>レセプト情報により服薬（受診）状況等を確認し、改善状況を検証</a:t>
            </a:r>
            <a:endParaRPr kumimoji="1" lang="ja-JP" altLang="en-US" dirty="0"/>
          </a:p>
        </p:txBody>
      </p:sp>
      <p:sp>
        <p:nvSpPr>
          <p:cNvPr id="11" name="楕円 10"/>
          <p:cNvSpPr/>
          <p:nvPr/>
        </p:nvSpPr>
        <p:spPr>
          <a:xfrm>
            <a:off x="8697822" y="6453336"/>
            <a:ext cx="338674" cy="332656"/>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en-US" altLang="ja-JP" sz="1600" dirty="0" smtClean="0">
                <a:solidFill>
                  <a:schemeClr val="tx1"/>
                </a:solidFill>
              </a:rPr>
              <a:t>9</a:t>
            </a:r>
            <a:endParaRPr kumimoji="1" lang="ja-JP" altLang="en-US" sz="1600" dirty="0">
              <a:solidFill>
                <a:schemeClr val="tx1"/>
              </a:solidFill>
            </a:endParaRPr>
          </a:p>
        </p:txBody>
      </p:sp>
      <p:sp>
        <p:nvSpPr>
          <p:cNvPr id="18" name="テキスト ボックス 17"/>
          <p:cNvSpPr txBox="1"/>
          <p:nvPr/>
        </p:nvSpPr>
        <p:spPr>
          <a:xfrm>
            <a:off x="3529471" y="2055758"/>
            <a:ext cx="4932000" cy="369332"/>
          </a:xfrm>
          <a:prstGeom prst="rect">
            <a:avLst/>
          </a:prstGeom>
          <a:noFill/>
        </p:spPr>
        <p:txBody>
          <a:bodyPr wrap="square" rtlCol="0">
            <a:spAutoFit/>
          </a:bodyPr>
          <a:lstStyle/>
          <a:p>
            <a:r>
              <a:rPr lang="ja-JP" altLang="en-US" dirty="0"/>
              <a:t>　</a:t>
            </a:r>
            <a:r>
              <a:rPr lang="ja-JP" altLang="en-US" dirty="0" smtClean="0"/>
              <a:t>　　　⇒　医療費総額　約２０</a:t>
            </a:r>
            <a:r>
              <a:rPr lang="ja-JP" altLang="en-US" dirty="0"/>
              <a:t>０</a:t>
            </a:r>
            <a:r>
              <a:rPr lang="ja-JP" altLang="en-US" dirty="0" smtClean="0"/>
              <a:t>万円の削減見込</a:t>
            </a:r>
            <a:endParaRPr kumimoji="1" lang="ja-JP" altLang="en-US" dirty="0"/>
          </a:p>
        </p:txBody>
      </p:sp>
      <p:sp>
        <p:nvSpPr>
          <p:cNvPr id="20" name="テキスト ボックス 19"/>
          <p:cNvSpPr txBox="1"/>
          <p:nvPr/>
        </p:nvSpPr>
        <p:spPr>
          <a:xfrm>
            <a:off x="819820" y="1664540"/>
            <a:ext cx="6128444" cy="369332"/>
          </a:xfrm>
          <a:prstGeom prst="rect">
            <a:avLst/>
          </a:prstGeom>
          <a:noFill/>
        </p:spPr>
        <p:txBody>
          <a:bodyPr wrap="square" rtlCol="0">
            <a:spAutoFit/>
          </a:bodyPr>
          <a:lstStyle/>
          <a:p>
            <a:r>
              <a:rPr lang="ja-JP" altLang="en-US" dirty="0"/>
              <a:t>　</a:t>
            </a:r>
            <a:r>
              <a:rPr lang="ja-JP" altLang="en-US" dirty="0" smtClean="0"/>
              <a:t>◇指導を行った５</a:t>
            </a:r>
            <a:r>
              <a:rPr lang="ja-JP" altLang="en-US" dirty="0"/>
              <a:t>６</a:t>
            </a:r>
            <a:r>
              <a:rPr lang="ja-JP" altLang="en-US" dirty="0" smtClean="0"/>
              <a:t>％（９人中５人）に改善傾向がみられ、</a:t>
            </a:r>
            <a:endParaRPr kumimoji="1" lang="ja-JP" altLang="en-US" dirty="0"/>
          </a:p>
        </p:txBody>
      </p:sp>
      <p:sp>
        <p:nvSpPr>
          <p:cNvPr id="4" name="角丸四角形 3"/>
          <p:cNvSpPr/>
          <p:nvPr/>
        </p:nvSpPr>
        <p:spPr>
          <a:xfrm>
            <a:off x="1188112" y="1232492"/>
            <a:ext cx="4392000" cy="32400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rPr>
              <a:t>平成３０年度モデル事業（平野区）　</a:t>
            </a:r>
            <a:r>
              <a:rPr lang="ja-JP" altLang="en-US" dirty="0" smtClean="0">
                <a:solidFill>
                  <a:schemeClr val="tx1"/>
                </a:solidFill>
              </a:rPr>
              <a:t>実績</a:t>
            </a:r>
            <a:endParaRPr kumimoji="1" lang="ja-JP" altLang="en-US" dirty="0">
              <a:solidFill>
                <a:schemeClr val="tx1"/>
              </a:solidFill>
            </a:endParaRPr>
          </a:p>
        </p:txBody>
      </p:sp>
      <p:sp>
        <p:nvSpPr>
          <p:cNvPr id="21" name="テキスト ボックス 20"/>
          <p:cNvSpPr txBox="1"/>
          <p:nvPr/>
        </p:nvSpPr>
        <p:spPr>
          <a:xfrm>
            <a:off x="819820" y="2036990"/>
            <a:ext cx="5796000" cy="369332"/>
          </a:xfrm>
          <a:prstGeom prst="rect">
            <a:avLst/>
          </a:prstGeom>
          <a:noFill/>
        </p:spPr>
        <p:txBody>
          <a:bodyPr wrap="square" rtlCol="0">
            <a:spAutoFit/>
          </a:bodyPr>
          <a:lstStyle/>
          <a:p>
            <a:r>
              <a:rPr lang="ja-JP" altLang="en-US" dirty="0"/>
              <a:t>　</a:t>
            </a:r>
            <a:r>
              <a:rPr lang="ja-JP" altLang="en-US" dirty="0" smtClean="0"/>
              <a:t>　月額医療費が約３万円の減少</a:t>
            </a:r>
            <a:endParaRPr kumimoji="1" lang="en-US" altLang="ja-JP" dirty="0" smtClean="0"/>
          </a:p>
        </p:txBody>
      </p:sp>
      <p:sp>
        <p:nvSpPr>
          <p:cNvPr id="5" name="右矢印 4"/>
          <p:cNvSpPr/>
          <p:nvPr/>
        </p:nvSpPr>
        <p:spPr>
          <a:xfrm>
            <a:off x="6413446" y="2617014"/>
            <a:ext cx="319658" cy="33866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テキスト ボックス 22"/>
          <p:cNvSpPr txBox="1"/>
          <p:nvPr/>
        </p:nvSpPr>
        <p:spPr>
          <a:xfrm>
            <a:off x="6776068" y="2492896"/>
            <a:ext cx="1612356" cy="584775"/>
          </a:xfrm>
          <a:prstGeom prst="rect">
            <a:avLst/>
          </a:prstGeom>
          <a:solidFill>
            <a:schemeClr val="bg1"/>
          </a:solidFill>
        </p:spPr>
        <p:txBody>
          <a:bodyPr wrap="square" rtlCol="0">
            <a:spAutoFit/>
          </a:bodyPr>
          <a:lstStyle/>
          <a:p>
            <a:r>
              <a:rPr lang="ja-JP" altLang="en-US" sz="1600" dirty="0" smtClean="0"/>
              <a:t>令和元年度より全区展開</a:t>
            </a:r>
            <a:endParaRPr kumimoji="1" lang="ja-JP" altLang="en-US" sz="1600" dirty="0"/>
          </a:p>
        </p:txBody>
      </p:sp>
      <p:sp>
        <p:nvSpPr>
          <p:cNvPr id="25" name="テキスト ボックス 24"/>
          <p:cNvSpPr txBox="1"/>
          <p:nvPr/>
        </p:nvSpPr>
        <p:spPr>
          <a:xfrm>
            <a:off x="72008" y="3284984"/>
            <a:ext cx="7884368" cy="461665"/>
          </a:xfrm>
          <a:prstGeom prst="rect">
            <a:avLst/>
          </a:prstGeom>
          <a:noFill/>
        </p:spPr>
        <p:txBody>
          <a:bodyPr wrap="square" rtlCol="0">
            <a:spAutoFit/>
          </a:bodyPr>
          <a:lstStyle/>
          <a:p>
            <a:r>
              <a:rPr lang="ja-JP" altLang="en-US" sz="2400" dirty="0" smtClean="0"/>
              <a:t>●　後発医</a:t>
            </a:r>
            <a:r>
              <a:rPr lang="ja-JP" altLang="en-US" sz="2400" dirty="0"/>
              <a:t>薬品（ジェネリック医薬品）差額通知（</a:t>
            </a:r>
            <a:r>
              <a:rPr lang="ja-JP" altLang="en-US" sz="2400" dirty="0" smtClean="0"/>
              <a:t>国保）</a:t>
            </a:r>
            <a:endParaRPr kumimoji="1" lang="ja-JP" altLang="en-US" sz="2400" dirty="0"/>
          </a:p>
        </p:txBody>
      </p:sp>
      <p:sp>
        <p:nvSpPr>
          <p:cNvPr id="26" name="テキスト ボックス 25"/>
          <p:cNvSpPr txBox="1"/>
          <p:nvPr/>
        </p:nvSpPr>
        <p:spPr>
          <a:xfrm>
            <a:off x="859761" y="4655419"/>
            <a:ext cx="7572095" cy="1446550"/>
          </a:xfrm>
          <a:prstGeom prst="rect">
            <a:avLst/>
          </a:prstGeom>
          <a:noFill/>
        </p:spPr>
        <p:txBody>
          <a:bodyPr wrap="square" rtlCol="0">
            <a:spAutoFit/>
          </a:bodyPr>
          <a:lstStyle/>
          <a:p>
            <a:r>
              <a:rPr kumimoji="1" lang="ja-JP" altLang="en-US" dirty="0" smtClean="0"/>
              <a:t>◇送付数</a:t>
            </a:r>
            <a:r>
              <a:rPr kumimoji="1" lang="ja-JP" altLang="en-US" dirty="0"/>
              <a:t>　</a:t>
            </a:r>
            <a:r>
              <a:rPr kumimoji="1" lang="en-US" altLang="ja-JP" dirty="0" smtClean="0"/>
              <a:t> </a:t>
            </a:r>
            <a:r>
              <a:rPr kumimoji="1" lang="ja-JP" altLang="en-US" dirty="0" smtClean="0"/>
              <a:t>　：　約９７，０００件</a:t>
            </a:r>
            <a:endParaRPr kumimoji="1" lang="en-US" altLang="ja-JP" dirty="0" smtClean="0"/>
          </a:p>
          <a:p>
            <a:endParaRPr kumimoji="1" lang="en-US" altLang="ja-JP" sz="800" dirty="0" smtClean="0"/>
          </a:p>
          <a:p>
            <a:r>
              <a:rPr kumimoji="1" lang="ja-JP" altLang="en-US" dirty="0" smtClean="0"/>
              <a:t>◇</a:t>
            </a:r>
            <a:r>
              <a:rPr kumimoji="1" lang="ja-JP" altLang="en-US" dirty="0"/>
              <a:t>効果</a:t>
            </a:r>
            <a:r>
              <a:rPr kumimoji="1" lang="ja-JP" altLang="en-US" dirty="0" smtClean="0"/>
              <a:t>額　</a:t>
            </a:r>
            <a:r>
              <a:rPr kumimoji="1" lang="ja-JP" altLang="en-US" dirty="0"/>
              <a:t>　 </a:t>
            </a:r>
            <a:r>
              <a:rPr kumimoji="1" lang="ja-JP" altLang="en-US" dirty="0" smtClean="0"/>
              <a:t>：　約２億９千万円</a:t>
            </a:r>
            <a:endParaRPr kumimoji="1" lang="en-US" altLang="ja-JP" dirty="0" smtClean="0"/>
          </a:p>
          <a:p>
            <a:r>
              <a:rPr kumimoji="1" lang="ja-JP" altLang="en-US" dirty="0" smtClean="0"/>
              <a:t>　　　　　　　　</a:t>
            </a:r>
            <a:r>
              <a:rPr kumimoji="1" lang="ja-JP" altLang="en-US" dirty="0"/>
              <a:t>　</a:t>
            </a:r>
            <a:r>
              <a:rPr kumimoji="1" lang="ja-JP" altLang="en-US" dirty="0" smtClean="0"/>
              <a:t>　（</a:t>
            </a:r>
            <a:r>
              <a:rPr lang="ja-JP" altLang="en-US" dirty="0" smtClean="0">
                <a:latin typeface="+mn-ea"/>
              </a:rPr>
              <a:t>対象者</a:t>
            </a:r>
            <a:r>
              <a:rPr lang="ja-JP" altLang="en-US" dirty="0">
                <a:latin typeface="+mn-ea"/>
              </a:rPr>
              <a:t>が先発医薬品から後発医薬品に切り替えた</a:t>
            </a:r>
            <a:r>
              <a:rPr lang="ja-JP" altLang="en-US" dirty="0" smtClean="0">
                <a:latin typeface="+mn-ea"/>
              </a:rPr>
              <a:t>差額）</a:t>
            </a:r>
            <a:endParaRPr lang="en-US" altLang="ja-JP" dirty="0" smtClean="0">
              <a:latin typeface="+mn-ea"/>
            </a:endParaRPr>
          </a:p>
          <a:p>
            <a:endParaRPr kumimoji="1" lang="en-US" altLang="ja-JP" sz="800" dirty="0">
              <a:latin typeface="+mn-ea"/>
            </a:endParaRPr>
          </a:p>
          <a:p>
            <a:r>
              <a:rPr kumimoji="1" lang="ja-JP" altLang="en-US" dirty="0"/>
              <a:t>◇使用割合　：　６７．７％（平成３０年３月審査分</a:t>
            </a:r>
            <a:r>
              <a:rPr kumimoji="1" lang="ja-JP" altLang="en-US" dirty="0" smtClean="0"/>
              <a:t>）</a:t>
            </a:r>
            <a:endParaRPr kumimoji="1" lang="en-US" altLang="ja-JP" dirty="0"/>
          </a:p>
        </p:txBody>
      </p:sp>
      <p:sp>
        <p:nvSpPr>
          <p:cNvPr id="27" name="テキスト ボックス 26"/>
          <p:cNvSpPr txBox="1"/>
          <p:nvPr/>
        </p:nvSpPr>
        <p:spPr>
          <a:xfrm>
            <a:off x="607470" y="3790172"/>
            <a:ext cx="5548706" cy="369332"/>
          </a:xfrm>
          <a:prstGeom prst="rect">
            <a:avLst/>
          </a:prstGeom>
          <a:noFill/>
        </p:spPr>
        <p:txBody>
          <a:bodyPr wrap="square" rtlCol="0">
            <a:spAutoFit/>
          </a:bodyPr>
          <a:lstStyle/>
          <a:p>
            <a:r>
              <a:rPr kumimoji="1" lang="ja-JP" altLang="en-US" dirty="0" smtClean="0"/>
              <a:t>レセプト情報により送付後の効果額・使用割合を検証</a:t>
            </a:r>
            <a:endParaRPr kumimoji="1" lang="en-US" altLang="ja-JP" dirty="0" smtClean="0"/>
          </a:p>
        </p:txBody>
      </p:sp>
      <p:sp>
        <p:nvSpPr>
          <p:cNvPr id="28" name="角丸四角形 27"/>
          <p:cNvSpPr/>
          <p:nvPr/>
        </p:nvSpPr>
        <p:spPr>
          <a:xfrm>
            <a:off x="710451" y="4389825"/>
            <a:ext cx="7505381" cy="1775479"/>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sp>
        <p:nvSpPr>
          <p:cNvPr id="29" name="角丸四角形 28"/>
          <p:cNvSpPr/>
          <p:nvPr/>
        </p:nvSpPr>
        <p:spPr>
          <a:xfrm>
            <a:off x="1023234" y="4283502"/>
            <a:ext cx="2700000" cy="25200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solidFill>
                  <a:schemeClr val="tx1"/>
                </a:solidFill>
              </a:rPr>
              <a:t>平成２９年度</a:t>
            </a:r>
            <a:r>
              <a:rPr lang="ja-JP" altLang="en-US" dirty="0">
                <a:solidFill>
                  <a:schemeClr val="tx1"/>
                </a:solidFill>
              </a:rPr>
              <a:t>　</a:t>
            </a:r>
            <a:r>
              <a:rPr lang="ja-JP" altLang="en-US" dirty="0" smtClean="0">
                <a:solidFill>
                  <a:schemeClr val="tx1"/>
                </a:solidFill>
              </a:rPr>
              <a:t>実績</a:t>
            </a:r>
            <a:endParaRPr kumimoji="1" lang="ja-JP" altLang="en-US" dirty="0">
              <a:solidFill>
                <a:schemeClr val="tx1"/>
              </a:solidFill>
            </a:endParaRPr>
          </a:p>
        </p:txBody>
      </p:sp>
    </p:spTree>
    <p:extLst>
      <p:ext uri="{BB962C8B-B14F-4D97-AF65-F5344CB8AC3E}">
        <p14:creationId xmlns:p14="http://schemas.microsoft.com/office/powerpoint/2010/main" val="294744615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0" name="グラフ 19"/>
          <p:cNvGraphicFramePr/>
          <p:nvPr>
            <p:extLst>
              <p:ext uri="{D42A27DB-BD31-4B8C-83A1-F6EECF244321}">
                <p14:modId xmlns:p14="http://schemas.microsoft.com/office/powerpoint/2010/main" val="550374532"/>
              </p:ext>
            </p:extLst>
          </p:nvPr>
        </p:nvGraphicFramePr>
        <p:xfrm>
          <a:off x="604292" y="1069106"/>
          <a:ext cx="4772926" cy="2245786"/>
        </p:xfrm>
        <a:graphic>
          <a:graphicData uri="http://schemas.openxmlformats.org/drawingml/2006/chart">
            <c:chart xmlns:c="http://schemas.openxmlformats.org/drawingml/2006/chart" xmlns:r="http://schemas.openxmlformats.org/officeDocument/2006/relationships" r:id="rId3"/>
          </a:graphicData>
        </a:graphic>
      </p:graphicFrame>
      <p:sp>
        <p:nvSpPr>
          <p:cNvPr id="14" name="タイトル 2"/>
          <p:cNvSpPr txBox="1">
            <a:spLocks/>
          </p:cNvSpPr>
          <p:nvPr/>
        </p:nvSpPr>
        <p:spPr>
          <a:xfrm>
            <a:off x="0" y="1"/>
            <a:ext cx="9144000" cy="727754"/>
          </a:xfrm>
          <a:prstGeom prst="rect">
            <a:avLst/>
          </a:prstGeom>
          <a:solidFill>
            <a:schemeClr val="accent2">
              <a:lumMod val="20000"/>
              <a:lumOff val="80000"/>
            </a:schemeClr>
          </a:solidFill>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defRPr/>
            </a:pPr>
            <a:r>
              <a:rPr lang="ja-JP" altLang="en-US" sz="3200" dirty="0" smtClean="0">
                <a:effectLst>
                  <a:outerShdw blurRad="38100" dist="38100" dir="2700000" algn="tl">
                    <a:srgbClr val="000000">
                      <a:alpha val="43137"/>
                    </a:srgbClr>
                  </a:outerShdw>
                </a:effectLst>
              </a:rPr>
              <a:t>大阪市の現状</a:t>
            </a:r>
            <a:endParaRPr lang="ja-JP" altLang="en-US" sz="3200" dirty="0">
              <a:effectLst>
                <a:outerShdw blurRad="38100" dist="38100" dir="2700000" algn="tl">
                  <a:srgbClr val="000000">
                    <a:alpha val="43137"/>
                  </a:srgbClr>
                </a:outerShdw>
              </a:effectLst>
              <a:latin typeface="+mj-ea"/>
            </a:endParaRPr>
          </a:p>
        </p:txBody>
      </p:sp>
      <p:sp>
        <p:nvSpPr>
          <p:cNvPr id="25" name="楕円 24"/>
          <p:cNvSpPr/>
          <p:nvPr/>
        </p:nvSpPr>
        <p:spPr>
          <a:xfrm>
            <a:off x="8697822" y="6453336"/>
            <a:ext cx="338674" cy="332656"/>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en-US" altLang="ja-JP" sz="1600" dirty="0" smtClean="0">
                <a:solidFill>
                  <a:schemeClr val="tx1"/>
                </a:solidFill>
              </a:rPr>
              <a:t>1</a:t>
            </a:r>
            <a:endParaRPr kumimoji="1" lang="ja-JP" altLang="en-US" sz="1600" dirty="0">
              <a:solidFill>
                <a:schemeClr val="tx1"/>
              </a:solidFill>
            </a:endParaRPr>
          </a:p>
        </p:txBody>
      </p:sp>
      <p:sp>
        <p:nvSpPr>
          <p:cNvPr id="9" name="テキスト ボックス 8"/>
          <p:cNvSpPr txBox="1"/>
          <p:nvPr/>
        </p:nvSpPr>
        <p:spPr>
          <a:xfrm>
            <a:off x="1546672" y="3637193"/>
            <a:ext cx="1677490" cy="276999"/>
          </a:xfrm>
          <a:prstGeom prst="rect">
            <a:avLst/>
          </a:prstGeom>
          <a:noFill/>
        </p:spPr>
        <p:txBody>
          <a:bodyPr wrap="square" rtlCol="0">
            <a:spAutoFit/>
          </a:bodyPr>
          <a:lstStyle/>
          <a:p>
            <a:r>
              <a:rPr kumimoji="1" lang="en-US" altLang="ja-JP" sz="1200" b="1" dirty="0" smtClean="0">
                <a:latin typeface="+mj-ea"/>
                <a:ea typeface="+mj-ea"/>
              </a:rPr>
              <a:t>【</a:t>
            </a:r>
            <a:r>
              <a:rPr kumimoji="1" lang="ja-JP" altLang="en-US" sz="1200" b="1" dirty="0" smtClean="0">
                <a:latin typeface="+mj-ea"/>
                <a:ea typeface="+mj-ea"/>
              </a:rPr>
              <a:t>　大阪市　</a:t>
            </a:r>
            <a:r>
              <a:rPr kumimoji="1" lang="en-US" altLang="ja-JP" sz="1200" b="1" dirty="0" smtClean="0">
                <a:latin typeface="+mj-ea"/>
                <a:ea typeface="+mj-ea"/>
              </a:rPr>
              <a:t>】</a:t>
            </a:r>
            <a:endParaRPr kumimoji="1" lang="ja-JP" altLang="en-US" sz="1200" b="1" dirty="0">
              <a:latin typeface="+mj-ea"/>
              <a:ea typeface="+mj-ea"/>
            </a:endParaRPr>
          </a:p>
        </p:txBody>
      </p:sp>
      <p:sp>
        <p:nvSpPr>
          <p:cNvPr id="10" name="テキスト ボックス 9"/>
          <p:cNvSpPr txBox="1"/>
          <p:nvPr/>
        </p:nvSpPr>
        <p:spPr>
          <a:xfrm>
            <a:off x="5211501" y="3637193"/>
            <a:ext cx="1304715" cy="276999"/>
          </a:xfrm>
          <a:prstGeom prst="rect">
            <a:avLst/>
          </a:prstGeom>
          <a:noFill/>
        </p:spPr>
        <p:txBody>
          <a:bodyPr wrap="square" rtlCol="0">
            <a:spAutoFit/>
          </a:bodyPr>
          <a:lstStyle/>
          <a:p>
            <a:r>
              <a:rPr kumimoji="1" lang="en-US" altLang="ja-JP" sz="1200" b="1" dirty="0" smtClean="0">
                <a:latin typeface="+mj-ea"/>
                <a:ea typeface="+mj-ea"/>
              </a:rPr>
              <a:t>【</a:t>
            </a:r>
            <a:r>
              <a:rPr kumimoji="1" lang="ja-JP" altLang="en-US" sz="1200" b="1" dirty="0" smtClean="0">
                <a:latin typeface="+mj-ea"/>
                <a:ea typeface="+mj-ea"/>
              </a:rPr>
              <a:t>　全国　</a:t>
            </a:r>
            <a:r>
              <a:rPr kumimoji="1" lang="en-US" altLang="ja-JP" sz="1200" b="1" dirty="0" smtClean="0">
                <a:latin typeface="+mj-ea"/>
                <a:ea typeface="+mj-ea"/>
              </a:rPr>
              <a:t>】</a:t>
            </a:r>
            <a:endParaRPr kumimoji="1" lang="ja-JP" altLang="en-US" sz="1200" b="1" dirty="0">
              <a:latin typeface="+mj-ea"/>
              <a:ea typeface="+mj-ea"/>
            </a:endParaRPr>
          </a:p>
        </p:txBody>
      </p:sp>
      <p:grpSp>
        <p:nvGrpSpPr>
          <p:cNvPr id="4" name="グループ化 3"/>
          <p:cNvGrpSpPr/>
          <p:nvPr/>
        </p:nvGrpSpPr>
        <p:grpSpPr>
          <a:xfrm>
            <a:off x="805910" y="3637193"/>
            <a:ext cx="7532180" cy="2283732"/>
            <a:chOff x="-1674" y="1671850"/>
            <a:chExt cx="8729817" cy="3582168"/>
          </a:xfrm>
        </p:grpSpPr>
        <p:graphicFrame>
          <p:nvGraphicFramePr>
            <p:cNvPr id="16" name="グラフ 15"/>
            <p:cNvGraphicFramePr/>
            <p:nvPr>
              <p:extLst>
                <p:ext uri="{D42A27DB-BD31-4B8C-83A1-F6EECF244321}">
                  <p14:modId xmlns:p14="http://schemas.microsoft.com/office/powerpoint/2010/main" val="1969777974"/>
                </p:ext>
              </p:extLst>
            </p:nvPr>
          </p:nvGraphicFramePr>
          <p:xfrm>
            <a:off x="-1674" y="1794296"/>
            <a:ext cx="5022112" cy="3459722"/>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7" name="グラフ 16"/>
            <p:cNvGraphicFramePr/>
            <p:nvPr>
              <p:extLst>
                <p:ext uri="{D42A27DB-BD31-4B8C-83A1-F6EECF244321}">
                  <p14:modId xmlns:p14="http://schemas.microsoft.com/office/powerpoint/2010/main" val="3419830864"/>
                </p:ext>
              </p:extLst>
            </p:nvPr>
          </p:nvGraphicFramePr>
          <p:xfrm>
            <a:off x="4407662" y="1671850"/>
            <a:ext cx="4320481" cy="3496804"/>
          </p:xfrm>
          <a:graphic>
            <a:graphicData uri="http://schemas.openxmlformats.org/drawingml/2006/chart">
              <c:chart xmlns:c="http://schemas.openxmlformats.org/drawingml/2006/chart" xmlns:r="http://schemas.openxmlformats.org/officeDocument/2006/relationships" r:id="rId5"/>
            </a:graphicData>
          </a:graphic>
        </p:graphicFrame>
      </p:grpSp>
      <p:sp>
        <p:nvSpPr>
          <p:cNvPr id="18" name="Rectangle 6"/>
          <p:cNvSpPr>
            <a:spLocks noChangeArrowheads="1"/>
          </p:cNvSpPr>
          <p:nvPr/>
        </p:nvSpPr>
        <p:spPr bwMode="auto">
          <a:xfrm>
            <a:off x="564873" y="5942391"/>
            <a:ext cx="8471623" cy="307777"/>
          </a:xfrm>
          <a:prstGeom prst="rect">
            <a:avLst/>
          </a:prstGeom>
          <a:noFill/>
          <a:ln w="9525">
            <a:noFill/>
            <a:miter lim="800000"/>
            <a:headEnd/>
            <a:tailEnd/>
          </a:ln>
        </p:spPr>
        <p:txBody>
          <a:bodyPr wrap="square">
            <a:spAutoFit/>
          </a:bodyPr>
          <a:lstStyle/>
          <a:p>
            <a:r>
              <a:rPr lang="ja-JP" altLang="en-US" sz="1400" dirty="0" smtClean="0">
                <a:latin typeface="HG丸ｺﾞｼｯｸM-PRO" pitchFamily="50" charset="-128"/>
                <a:ea typeface="HG丸ｺﾞｼｯｸM-PRO" pitchFamily="50" charset="-128"/>
              </a:rPr>
              <a:t>全国と同様に生活習慣病（がん・心疾患・脳血管疾患）による死亡が死因の約</a:t>
            </a:r>
            <a:r>
              <a:rPr lang="ja-JP" altLang="en-US" sz="1400" dirty="0">
                <a:latin typeface="HG丸ｺﾞｼｯｸM-PRO" pitchFamily="50" charset="-128"/>
                <a:ea typeface="HG丸ｺﾞｼｯｸM-PRO" pitchFamily="50" charset="-128"/>
              </a:rPr>
              <a:t>５</a:t>
            </a:r>
            <a:r>
              <a:rPr lang="ja-JP" altLang="en-US" sz="1400" dirty="0" smtClean="0">
                <a:latin typeface="HG丸ｺﾞｼｯｸM-PRO" pitchFamily="50" charset="-128"/>
                <a:ea typeface="HG丸ｺﾞｼｯｸM-PRO" pitchFamily="50" charset="-128"/>
              </a:rPr>
              <a:t>割</a:t>
            </a:r>
            <a:r>
              <a:rPr lang="ja-JP" altLang="en-US" sz="1400" dirty="0">
                <a:latin typeface="HG丸ｺﾞｼｯｸM-PRO" pitchFamily="50" charset="-128"/>
                <a:ea typeface="HG丸ｺﾞｼｯｸM-PRO" pitchFamily="50" charset="-128"/>
              </a:rPr>
              <a:t>を占めて</a:t>
            </a:r>
            <a:r>
              <a:rPr lang="ja-JP" altLang="en-US" sz="1400" dirty="0" smtClean="0">
                <a:latin typeface="HG丸ｺﾞｼｯｸM-PRO" pitchFamily="50" charset="-128"/>
                <a:ea typeface="HG丸ｺﾞｼｯｸM-PRO" pitchFamily="50" charset="-128"/>
              </a:rPr>
              <a:t>いる。</a:t>
            </a:r>
            <a:endParaRPr lang="en-US" altLang="ja-JP" sz="1400" dirty="0">
              <a:latin typeface="HG丸ｺﾞｼｯｸM-PRO" pitchFamily="50" charset="-128"/>
              <a:ea typeface="HG丸ｺﾞｼｯｸM-PRO" pitchFamily="50" charset="-128"/>
            </a:endParaRPr>
          </a:p>
        </p:txBody>
      </p:sp>
      <p:sp>
        <p:nvSpPr>
          <p:cNvPr id="19" name="Text Box 4"/>
          <p:cNvSpPr txBox="1">
            <a:spLocks noChangeArrowheads="1"/>
          </p:cNvSpPr>
          <p:nvPr/>
        </p:nvSpPr>
        <p:spPr bwMode="auto">
          <a:xfrm>
            <a:off x="7308304" y="5589240"/>
            <a:ext cx="1815750" cy="221210"/>
          </a:xfrm>
          <a:prstGeom prst="rect">
            <a:avLst/>
          </a:prstGeom>
          <a:noFill/>
          <a:ln w="9525">
            <a:noFill/>
            <a:miter lim="800000"/>
            <a:headEnd/>
            <a:tailEnd/>
          </a:ln>
        </p:spPr>
        <p:txBody>
          <a:bodyPr wrap="square">
            <a:spAutoFit/>
          </a:bodyPr>
          <a:lstStyle/>
          <a:p>
            <a:pPr algn="r"/>
            <a:r>
              <a:rPr lang="ja-JP" altLang="en-US" sz="800" dirty="0" smtClean="0">
                <a:latin typeface="HG丸ｺﾞｼｯｸM-PRO" panose="020F0600000000000000" pitchFamily="50" charset="-128"/>
                <a:ea typeface="HG丸ｺﾞｼｯｸM-PRO" panose="020F0600000000000000" pitchFamily="50" charset="-128"/>
              </a:rPr>
              <a:t>資料：平成</a:t>
            </a:r>
            <a:r>
              <a:rPr lang="en-US" altLang="ja-JP" sz="800" dirty="0" smtClean="0">
                <a:latin typeface="HG丸ｺﾞｼｯｸM-PRO" panose="020F0600000000000000" pitchFamily="50" charset="-128"/>
                <a:ea typeface="HG丸ｺﾞｼｯｸM-PRO" panose="020F0600000000000000" pitchFamily="50" charset="-128"/>
              </a:rPr>
              <a:t>29</a:t>
            </a:r>
            <a:r>
              <a:rPr lang="ja-JP" altLang="en-US" sz="800" dirty="0" smtClean="0">
                <a:latin typeface="HG丸ｺﾞｼｯｸM-PRO" panose="020F0600000000000000" pitchFamily="50" charset="-128"/>
                <a:ea typeface="HG丸ｺﾞｼｯｸM-PRO" panose="020F0600000000000000" pitchFamily="50" charset="-128"/>
              </a:rPr>
              <a:t>年 人口動態</a:t>
            </a:r>
            <a:r>
              <a:rPr lang="ja-JP" altLang="en-US" sz="800" dirty="0">
                <a:latin typeface="HG丸ｺﾞｼｯｸM-PRO" panose="020F0600000000000000" pitchFamily="50" charset="-128"/>
                <a:ea typeface="HG丸ｺﾞｼｯｸM-PRO" panose="020F0600000000000000" pitchFamily="50" charset="-128"/>
              </a:rPr>
              <a:t>統計　</a:t>
            </a:r>
          </a:p>
        </p:txBody>
      </p:sp>
      <p:sp>
        <p:nvSpPr>
          <p:cNvPr id="6" name="正方形/長方形 5"/>
          <p:cNvSpPr/>
          <p:nvPr/>
        </p:nvSpPr>
        <p:spPr>
          <a:xfrm>
            <a:off x="323842" y="714182"/>
            <a:ext cx="3775393" cy="338554"/>
          </a:xfrm>
          <a:prstGeom prst="rect">
            <a:avLst/>
          </a:prstGeom>
          <a:solidFill>
            <a:schemeClr val="bg1"/>
          </a:solidFill>
          <a:ln>
            <a:solidFill>
              <a:schemeClr val="tx1"/>
            </a:solidFill>
          </a:ln>
        </p:spPr>
        <p:txBody>
          <a:bodyPr wrap="none">
            <a:spAutoFit/>
          </a:bodyPr>
          <a:lstStyle/>
          <a:p>
            <a:r>
              <a:rPr lang="ja-JP" altLang="ja-JP" sz="1600" dirty="0">
                <a:solidFill>
                  <a:srgbClr val="000000"/>
                </a:solidFill>
                <a:cs typeface="Times New Roman" panose="02020603050405020304" pitchFamily="18" charset="0"/>
              </a:rPr>
              <a:t>健康寿命の年次推移（年）（大阪市・全国）</a:t>
            </a:r>
            <a:endParaRPr lang="ja-JP" altLang="en-US" sz="1600" dirty="0"/>
          </a:p>
        </p:txBody>
      </p:sp>
      <p:sp>
        <p:nvSpPr>
          <p:cNvPr id="21" name="正方形/長方形 20"/>
          <p:cNvSpPr/>
          <p:nvPr/>
        </p:nvSpPr>
        <p:spPr>
          <a:xfrm>
            <a:off x="323842" y="3310572"/>
            <a:ext cx="2954655" cy="338554"/>
          </a:xfrm>
          <a:prstGeom prst="rect">
            <a:avLst/>
          </a:prstGeom>
          <a:ln>
            <a:solidFill>
              <a:schemeClr val="tx1"/>
            </a:solidFill>
          </a:ln>
        </p:spPr>
        <p:txBody>
          <a:bodyPr wrap="none">
            <a:spAutoFit/>
          </a:bodyPr>
          <a:lstStyle/>
          <a:p>
            <a:r>
              <a:rPr lang="ja-JP" altLang="en-US" sz="1600" dirty="0" smtClean="0">
                <a:solidFill>
                  <a:srgbClr val="000000"/>
                </a:solidFill>
                <a:cs typeface="Times New Roman" panose="02020603050405020304" pitchFamily="18" charset="0"/>
              </a:rPr>
              <a:t>死因別死亡割合</a:t>
            </a:r>
            <a:r>
              <a:rPr lang="ja-JP" altLang="ja-JP" sz="1600" dirty="0" smtClean="0">
                <a:solidFill>
                  <a:srgbClr val="000000"/>
                </a:solidFill>
                <a:cs typeface="Times New Roman" panose="02020603050405020304" pitchFamily="18" charset="0"/>
              </a:rPr>
              <a:t>（</a:t>
            </a:r>
            <a:r>
              <a:rPr lang="ja-JP" altLang="ja-JP" sz="1600" dirty="0">
                <a:solidFill>
                  <a:srgbClr val="000000"/>
                </a:solidFill>
                <a:cs typeface="Times New Roman" panose="02020603050405020304" pitchFamily="18" charset="0"/>
              </a:rPr>
              <a:t>大阪市・全国）</a:t>
            </a:r>
            <a:endParaRPr lang="ja-JP" altLang="en-US" sz="1600" dirty="0"/>
          </a:p>
        </p:txBody>
      </p:sp>
      <p:sp>
        <p:nvSpPr>
          <p:cNvPr id="7" name="テキスト ボックス 6"/>
          <p:cNvSpPr txBox="1"/>
          <p:nvPr/>
        </p:nvSpPr>
        <p:spPr>
          <a:xfrm>
            <a:off x="5559961" y="2028749"/>
            <a:ext cx="2469638" cy="261610"/>
          </a:xfrm>
          <a:prstGeom prst="rect">
            <a:avLst/>
          </a:prstGeom>
          <a:noFill/>
        </p:spPr>
        <p:txBody>
          <a:bodyPr wrap="square" rtlCol="0">
            <a:spAutoFit/>
          </a:bodyPr>
          <a:lstStyle/>
          <a:p>
            <a:r>
              <a:rPr kumimoji="1" lang="en-US" altLang="ja-JP" sz="1100" dirty="0"/>
              <a:t>※</a:t>
            </a:r>
            <a:r>
              <a:rPr kumimoji="1" lang="ja-JP" altLang="en-US" sz="1100" dirty="0"/>
              <a:t>国の平成</a:t>
            </a:r>
            <a:r>
              <a:rPr kumimoji="1" lang="en-US" altLang="ja-JP" sz="1100" dirty="0"/>
              <a:t>27</a:t>
            </a:r>
            <a:r>
              <a:rPr kumimoji="1" lang="ja-JP" altLang="en-US" sz="1100" dirty="0"/>
              <a:t>年のデータは未発表</a:t>
            </a:r>
          </a:p>
        </p:txBody>
      </p:sp>
      <p:sp>
        <p:nvSpPr>
          <p:cNvPr id="23" name="テキスト ボックス 19"/>
          <p:cNvSpPr txBox="1"/>
          <p:nvPr/>
        </p:nvSpPr>
        <p:spPr>
          <a:xfrm>
            <a:off x="5413217" y="2308068"/>
            <a:ext cx="3623279" cy="712951"/>
          </a:xfrm>
          <a:prstGeom prst="rect">
            <a:avLst/>
          </a:prstGeom>
          <a:solidFill>
            <a:sysClr val="window" lastClr="FFFFFF"/>
          </a:solidFill>
          <a:ln w="6350">
            <a:noFill/>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indent="101600" algn="just">
              <a:spcAft>
                <a:spcPts val="0"/>
              </a:spcAft>
            </a:pPr>
            <a:r>
              <a:rPr lang="ja-JP" sz="600" kern="100" dirty="0" smtClean="0">
                <a:solidFill>
                  <a:srgbClr val="000000"/>
                </a:solidFill>
                <a:effectLst/>
                <a:latin typeface="Century" panose="02040604050505020304" pitchFamily="18" charset="0"/>
                <a:ea typeface="ＭＳ Ｐゴシック" panose="020B0600070205080204" pitchFamily="50" charset="-128"/>
                <a:cs typeface="Times New Roman" panose="02020603050405020304" pitchFamily="18" charset="0"/>
              </a:rPr>
              <a:t>＜</a:t>
            </a:r>
            <a:r>
              <a:rPr lang="ja-JP" sz="600" kern="100" dirty="0">
                <a:solidFill>
                  <a:srgbClr val="000000"/>
                </a:solidFill>
                <a:effectLst/>
                <a:latin typeface="Century" panose="02040604050505020304" pitchFamily="18" charset="0"/>
                <a:ea typeface="ＭＳ Ｐゴシック" panose="020B0600070205080204" pitchFamily="50" charset="-128"/>
                <a:cs typeface="Times New Roman" panose="02020603050405020304" pitchFamily="18" charset="0"/>
              </a:rPr>
              <a:t>大阪市</a:t>
            </a:r>
            <a:r>
              <a:rPr lang="ja-JP" sz="600" kern="100" dirty="0" smtClean="0">
                <a:solidFill>
                  <a:srgbClr val="000000"/>
                </a:solidFill>
                <a:effectLst/>
                <a:latin typeface="Century" panose="02040604050505020304" pitchFamily="18" charset="0"/>
                <a:ea typeface="ＭＳ Ｐゴシック" panose="020B0600070205080204" pitchFamily="50" charset="-128"/>
                <a:cs typeface="Times New Roman" panose="02020603050405020304" pitchFamily="18" charset="0"/>
              </a:rPr>
              <a:t>＞</a:t>
            </a:r>
            <a:r>
              <a:rPr lang="ja-JP" altLang="en-US" sz="600" kern="100" dirty="0" smtClean="0">
                <a:solidFill>
                  <a:srgbClr val="000000"/>
                </a:solidFill>
                <a:effectLst/>
                <a:latin typeface="Century" panose="02040604050505020304" pitchFamily="18" charset="0"/>
                <a:ea typeface="ＭＳ Ｐゴシック" panose="020B0600070205080204" pitchFamily="50" charset="-128"/>
                <a:cs typeface="Times New Roman" panose="02020603050405020304" pitchFamily="18" charset="0"/>
              </a:rPr>
              <a:t> </a:t>
            </a:r>
            <a:r>
              <a:rPr lang="ja-JP" sz="600" kern="100" dirty="0" smtClean="0">
                <a:solidFill>
                  <a:srgbClr val="000000"/>
                </a:solidFill>
                <a:effectLst/>
                <a:latin typeface="Century" panose="02040604050505020304" pitchFamily="18" charset="0"/>
                <a:ea typeface="ＭＳ Ｐゴシック" panose="020B0600070205080204" pitchFamily="50" charset="-128"/>
                <a:cs typeface="Times New Roman" panose="02020603050405020304" pitchFamily="18" charset="0"/>
              </a:rPr>
              <a:t>厚生</a:t>
            </a:r>
            <a:r>
              <a:rPr lang="ja-JP" sz="600" kern="100" dirty="0">
                <a:solidFill>
                  <a:srgbClr val="000000"/>
                </a:solidFill>
                <a:effectLst/>
                <a:latin typeface="Century" panose="02040604050505020304" pitchFamily="18" charset="0"/>
                <a:ea typeface="ＭＳ Ｐゴシック" panose="020B0600070205080204" pitchFamily="50" charset="-128"/>
                <a:cs typeface="Times New Roman" panose="02020603050405020304" pitchFamily="18" charset="0"/>
              </a:rPr>
              <a:t>労働科学　健康寿命研究による「健康寿命算定プログラム」で</a:t>
            </a:r>
            <a:r>
              <a:rPr lang="ja-JP" sz="600" kern="100" dirty="0" smtClean="0">
                <a:solidFill>
                  <a:srgbClr val="000000"/>
                </a:solidFill>
                <a:effectLst/>
                <a:latin typeface="Century" panose="02040604050505020304" pitchFamily="18" charset="0"/>
                <a:ea typeface="ＭＳ Ｐゴシック" panose="020B0600070205080204" pitchFamily="50" charset="-128"/>
                <a:cs typeface="Times New Roman" panose="02020603050405020304" pitchFamily="18" charset="0"/>
              </a:rPr>
              <a:t>算定</a:t>
            </a:r>
            <a:endParaRPr lang="en-US" altLang="ja-JP" sz="600" kern="100" dirty="0">
              <a:latin typeface="Century" panose="02040604050505020304" pitchFamily="18" charset="0"/>
              <a:ea typeface="ＭＳ 明朝" panose="02020609040205080304" pitchFamily="17" charset="-128"/>
              <a:cs typeface="Times New Roman" panose="02020603050405020304" pitchFamily="18" charset="0"/>
            </a:endParaRPr>
          </a:p>
          <a:p>
            <a:pPr indent="101600" algn="just">
              <a:spcAft>
                <a:spcPts val="0"/>
              </a:spcAft>
            </a:pPr>
            <a:r>
              <a:rPr lang="ja-JP" altLang="en-US" sz="600" kern="100" dirty="0" smtClean="0">
                <a:solidFill>
                  <a:srgbClr val="000000"/>
                </a:solidFill>
                <a:effectLst/>
                <a:latin typeface="Century" panose="02040604050505020304" pitchFamily="18" charset="0"/>
                <a:ea typeface="ＭＳ Ｐゴシック" panose="020B0600070205080204" pitchFamily="50" charset="-128"/>
                <a:cs typeface="Times New Roman" panose="02020603050405020304" pitchFamily="18" charset="0"/>
              </a:rPr>
              <a:t>　　　　　　　　</a:t>
            </a:r>
            <a:r>
              <a:rPr lang="ja-JP" sz="600" kern="100" dirty="0" smtClean="0">
                <a:solidFill>
                  <a:srgbClr val="000000"/>
                </a:solidFill>
                <a:effectLst/>
                <a:latin typeface="Century" panose="02040604050505020304" pitchFamily="18" charset="0"/>
                <a:ea typeface="ＭＳ Ｐゴシック" panose="020B0600070205080204" pitchFamily="50" charset="-128"/>
                <a:cs typeface="Times New Roman" panose="02020603050405020304" pitchFamily="18" charset="0"/>
              </a:rPr>
              <a:t>使用</a:t>
            </a:r>
            <a:r>
              <a:rPr lang="ja-JP" sz="600" kern="100" dirty="0">
                <a:solidFill>
                  <a:srgbClr val="000000"/>
                </a:solidFill>
                <a:effectLst/>
                <a:latin typeface="Century" panose="02040604050505020304" pitchFamily="18" charset="0"/>
                <a:ea typeface="ＭＳ Ｐゴシック" panose="020B0600070205080204" pitchFamily="50" charset="-128"/>
                <a:cs typeface="Times New Roman" panose="02020603050405020304" pitchFamily="18" charset="0"/>
              </a:rPr>
              <a:t>データ　　人口：各年の</a:t>
            </a:r>
            <a:r>
              <a:rPr lang="en-US" sz="600" kern="100" dirty="0">
                <a:solidFill>
                  <a:srgbClr val="000000"/>
                </a:solidFill>
                <a:effectLst/>
                <a:latin typeface="Century" panose="02040604050505020304" pitchFamily="18" charset="0"/>
                <a:ea typeface="ＭＳ Ｐゴシック" panose="020B0600070205080204" pitchFamily="50" charset="-128"/>
                <a:cs typeface="Times New Roman" panose="02020603050405020304" pitchFamily="18" charset="0"/>
              </a:rPr>
              <a:t>10</a:t>
            </a:r>
            <a:r>
              <a:rPr lang="ja-JP" sz="600" kern="100" dirty="0">
                <a:solidFill>
                  <a:srgbClr val="000000"/>
                </a:solidFill>
                <a:effectLst/>
                <a:latin typeface="Century" panose="02040604050505020304" pitchFamily="18" charset="0"/>
                <a:ea typeface="ＭＳ Ｐゴシック" panose="020B0600070205080204" pitchFamily="50" charset="-128"/>
                <a:cs typeface="Times New Roman" panose="02020603050405020304" pitchFamily="18" charset="0"/>
              </a:rPr>
              <a:t>月１日現在の</a:t>
            </a:r>
            <a:r>
              <a:rPr lang="ja-JP" sz="600" kern="100" dirty="0" smtClean="0">
                <a:solidFill>
                  <a:srgbClr val="000000"/>
                </a:solidFill>
                <a:effectLst/>
                <a:latin typeface="Century" panose="02040604050505020304" pitchFamily="18" charset="0"/>
                <a:ea typeface="ＭＳ Ｐゴシック" panose="020B0600070205080204" pitchFamily="50" charset="-128"/>
                <a:cs typeface="Times New Roman" panose="02020603050405020304" pitchFamily="18" charset="0"/>
              </a:rPr>
              <a:t>総人口</a:t>
            </a:r>
            <a:endParaRPr lang="en-US" altLang="ja-JP" sz="600" kern="100" dirty="0">
              <a:latin typeface="Century" panose="02040604050505020304" pitchFamily="18" charset="0"/>
              <a:ea typeface="ＭＳ 明朝" panose="02020609040205080304" pitchFamily="17" charset="-128"/>
              <a:cs typeface="Times New Roman" panose="02020603050405020304" pitchFamily="18" charset="0"/>
            </a:endParaRPr>
          </a:p>
          <a:p>
            <a:pPr indent="101600" algn="just">
              <a:spcAft>
                <a:spcPts val="0"/>
              </a:spcAft>
            </a:pPr>
            <a:r>
              <a:rPr lang="ja-JP" altLang="en-US" sz="600" kern="100" dirty="0" smtClean="0">
                <a:solidFill>
                  <a:srgbClr val="000000"/>
                </a:solidFill>
                <a:effectLst/>
                <a:latin typeface="Century" panose="02040604050505020304" pitchFamily="18" charset="0"/>
                <a:ea typeface="ＭＳ Ｐゴシック" panose="020B0600070205080204" pitchFamily="50" charset="-128"/>
                <a:cs typeface="Times New Roman" panose="02020603050405020304" pitchFamily="18" charset="0"/>
              </a:rPr>
              <a:t>　　　　　　　　</a:t>
            </a:r>
            <a:r>
              <a:rPr lang="ja-JP" sz="600" kern="100" dirty="0" smtClean="0">
                <a:solidFill>
                  <a:srgbClr val="000000"/>
                </a:solidFill>
                <a:effectLst/>
                <a:latin typeface="Century" panose="02040604050505020304" pitchFamily="18" charset="0"/>
                <a:ea typeface="ＭＳ Ｐゴシック" panose="020B0600070205080204" pitchFamily="50" charset="-128"/>
                <a:cs typeface="Times New Roman" panose="02020603050405020304" pitchFamily="18" charset="0"/>
              </a:rPr>
              <a:t>年齢階級別介護保険被</a:t>
            </a:r>
            <a:r>
              <a:rPr lang="ja-JP" sz="600" kern="100" dirty="0">
                <a:solidFill>
                  <a:srgbClr val="000000"/>
                </a:solidFill>
                <a:effectLst/>
                <a:latin typeface="Century" panose="02040604050505020304" pitchFamily="18" charset="0"/>
                <a:ea typeface="ＭＳ Ｐゴシック" panose="020B0600070205080204" pitchFamily="50" charset="-128"/>
                <a:cs typeface="Times New Roman" panose="02020603050405020304" pitchFamily="18" charset="0"/>
              </a:rPr>
              <a:t>保険者数・認定者数：各年９月末</a:t>
            </a:r>
            <a:r>
              <a:rPr lang="ja-JP" sz="600" kern="100" dirty="0" smtClean="0">
                <a:solidFill>
                  <a:srgbClr val="000000"/>
                </a:solidFill>
                <a:effectLst/>
                <a:latin typeface="Century" panose="02040604050505020304" pitchFamily="18" charset="0"/>
                <a:ea typeface="ＭＳ Ｐゴシック" panose="020B0600070205080204" pitchFamily="50" charset="-128"/>
                <a:cs typeface="Times New Roman" panose="02020603050405020304" pitchFamily="18" charset="0"/>
              </a:rPr>
              <a:t>現在</a:t>
            </a:r>
            <a:endParaRPr lang="en-US" altLang="ja-JP" sz="600" kern="100" dirty="0">
              <a:latin typeface="Century" panose="02040604050505020304" pitchFamily="18" charset="0"/>
              <a:ea typeface="ＭＳ 明朝" panose="02020609040205080304" pitchFamily="17" charset="-128"/>
              <a:cs typeface="Times New Roman" panose="02020603050405020304" pitchFamily="18" charset="0"/>
            </a:endParaRPr>
          </a:p>
          <a:p>
            <a:pPr indent="101600" algn="just">
              <a:spcAft>
                <a:spcPts val="0"/>
              </a:spcAft>
            </a:pPr>
            <a:r>
              <a:rPr lang="ja-JP" sz="600" kern="100" dirty="0" smtClean="0">
                <a:solidFill>
                  <a:srgbClr val="000000"/>
                </a:solidFill>
                <a:effectLst/>
                <a:latin typeface="Century" panose="02040604050505020304" pitchFamily="18" charset="0"/>
                <a:ea typeface="ＭＳ Ｐゴシック" panose="020B0600070205080204" pitchFamily="50" charset="-128"/>
                <a:cs typeface="Times New Roman" panose="02020603050405020304" pitchFamily="18" charset="0"/>
              </a:rPr>
              <a:t>＜</a:t>
            </a:r>
            <a:r>
              <a:rPr lang="ja-JP" sz="600" kern="100" dirty="0">
                <a:solidFill>
                  <a:srgbClr val="000000"/>
                </a:solidFill>
                <a:effectLst/>
                <a:latin typeface="Century" panose="02040604050505020304" pitchFamily="18" charset="0"/>
                <a:ea typeface="ＭＳ Ｐゴシック" panose="020B0600070205080204" pitchFamily="50" charset="-128"/>
                <a:cs typeface="Times New Roman" panose="02020603050405020304" pitchFamily="18" charset="0"/>
              </a:rPr>
              <a:t>国＞　</a:t>
            </a:r>
            <a:r>
              <a:rPr lang="ja-JP" altLang="en-US" sz="600" kern="100" dirty="0" smtClean="0">
                <a:solidFill>
                  <a:srgbClr val="000000"/>
                </a:solidFill>
                <a:effectLst/>
                <a:latin typeface="Century" panose="02040604050505020304" pitchFamily="18" charset="0"/>
                <a:ea typeface="ＭＳ Ｐゴシック" panose="020B0600070205080204" pitchFamily="50" charset="-128"/>
                <a:cs typeface="Times New Roman" panose="02020603050405020304" pitchFamily="18" charset="0"/>
              </a:rPr>
              <a:t>　</a:t>
            </a:r>
            <a:r>
              <a:rPr lang="ja-JP" sz="600" kern="100" dirty="0">
                <a:solidFill>
                  <a:srgbClr val="000000"/>
                </a:solidFill>
                <a:effectLst/>
                <a:latin typeface="Century" panose="02040604050505020304" pitchFamily="18" charset="0"/>
                <a:ea typeface="ＭＳ Ｐゴシック" panose="020B0600070205080204" pitchFamily="50" charset="-128"/>
                <a:cs typeface="Times New Roman" panose="02020603050405020304" pitchFamily="18" charset="0"/>
              </a:rPr>
              <a:t>　 厚生労働科学研究費補助金（循環器疾患・糖尿病等生活習慣病対策総合研究事業</a:t>
            </a:r>
            <a:r>
              <a:rPr lang="ja-JP" sz="600" kern="100" dirty="0" smtClean="0">
                <a:solidFill>
                  <a:srgbClr val="000000"/>
                </a:solidFill>
                <a:effectLst/>
                <a:latin typeface="Century" panose="02040604050505020304" pitchFamily="18" charset="0"/>
                <a:ea typeface="ＭＳ Ｐゴシック" panose="020B0600070205080204" pitchFamily="50" charset="-128"/>
                <a:cs typeface="Times New Roman" panose="02020603050405020304" pitchFamily="18" charset="0"/>
              </a:rPr>
              <a:t>）</a:t>
            </a:r>
            <a:endParaRPr lang="en-US" altLang="ja-JP" sz="600" kern="100" dirty="0" smtClean="0">
              <a:solidFill>
                <a:srgbClr val="000000"/>
              </a:solidFill>
              <a:effectLst/>
              <a:latin typeface="Century" panose="02040604050505020304" pitchFamily="18" charset="0"/>
              <a:ea typeface="ＭＳ Ｐゴシック" panose="020B0600070205080204" pitchFamily="50" charset="-128"/>
              <a:cs typeface="Times New Roman" panose="02020603050405020304" pitchFamily="18" charset="0"/>
            </a:endParaRPr>
          </a:p>
          <a:p>
            <a:pPr indent="101600" algn="just">
              <a:spcAft>
                <a:spcPts val="0"/>
              </a:spcAft>
            </a:pPr>
            <a:r>
              <a:rPr lang="ja-JP" altLang="en-US" sz="600" kern="100" dirty="0">
                <a:solidFill>
                  <a:srgbClr val="000000"/>
                </a:solidFill>
                <a:latin typeface="Century" panose="02040604050505020304" pitchFamily="18" charset="0"/>
                <a:ea typeface="ＭＳ Ｐゴシック" panose="020B0600070205080204" pitchFamily="50" charset="-128"/>
                <a:cs typeface="Times New Roman" panose="02020603050405020304" pitchFamily="18" charset="0"/>
              </a:rPr>
              <a:t>　</a:t>
            </a:r>
            <a:r>
              <a:rPr lang="ja-JP" altLang="en-US" sz="600" kern="100" dirty="0" smtClean="0">
                <a:solidFill>
                  <a:srgbClr val="000000"/>
                </a:solidFill>
                <a:latin typeface="Century" panose="02040604050505020304" pitchFamily="18" charset="0"/>
                <a:ea typeface="ＭＳ Ｐゴシック" panose="020B0600070205080204" pitchFamily="50" charset="-128"/>
                <a:cs typeface="Times New Roman" panose="02020603050405020304" pitchFamily="18" charset="0"/>
              </a:rPr>
              <a:t>　　　　　　　</a:t>
            </a:r>
            <a:r>
              <a:rPr lang="ja-JP" sz="600" kern="100" dirty="0" smtClean="0">
                <a:solidFill>
                  <a:srgbClr val="000000"/>
                </a:solidFill>
                <a:effectLst/>
                <a:latin typeface="Century" panose="02040604050505020304" pitchFamily="18" charset="0"/>
                <a:ea typeface="ＭＳ Ｐゴシック" panose="020B0600070205080204" pitchFamily="50" charset="-128"/>
                <a:cs typeface="Times New Roman" panose="02020603050405020304" pitchFamily="18" charset="0"/>
              </a:rPr>
              <a:t>分担研究報告書</a:t>
            </a:r>
            <a:endParaRPr lang="en-US" altLang="ja-JP" sz="600" kern="100" dirty="0" smtClean="0">
              <a:solidFill>
                <a:srgbClr val="000000"/>
              </a:solidFill>
              <a:effectLst/>
              <a:latin typeface="Century" panose="02040604050505020304" pitchFamily="18" charset="0"/>
              <a:ea typeface="ＭＳ Ｐゴシック" panose="020B0600070205080204" pitchFamily="50" charset="-128"/>
              <a:cs typeface="Times New Roman" panose="02020603050405020304" pitchFamily="18" charset="0"/>
            </a:endParaRPr>
          </a:p>
          <a:p>
            <a:pPr indent="101600" algn="just">
              <a:spcAft>
                <a:spcPts val="0"/>
              </a:spcAft>
            </a:pPr>
            <a:r>
              <a:rPr lang="ja-JP" altLang="en-US" sz="600" kern="100" dirty="0">
                <a:solidFill>
                  <a:srgbClr val="000000"/>
                </a:solidFill>
                <a:latin typeface="Century" panose="02040604050505020304" pitchFamily="18" charset="0"/>
                <a:ea typeface="ＭＳ Ｐゴシック" panose="020B0600070205080204" pitchFamily="50" charset="-128"/>
                <a:cs typeface="Times New Roman" panose="02020603050405020304" pitchFamily="18" charset="0"/>
              </a:rPr>
              <a:t>　</a:t>
            </a:r>
            <a:r>
              <a:rPr lang="ja-JP" altLang="en-US" sz="600" kern="100" dirty="0" smtClean="0">
                <a:solidFill>
                  <a:srgbClr val="000000"/>
                </a:solidFill>
                <a:latin typeface="Century" panose="02040604050505020304" pitchFamily="18" charset="0"/>
                <a:ea typeface="ＭＳ Ｐゴシック" panose="020B0600070205080204" pitchFamily="50" charset="-128"/>
                <a:cs typeface="Times New Roman" panose="02020603050405020304" pitchFamily="18" charset="0"/>
              </a:rPr>
              <a:t>　　　　　　　</a:t>
            </a:r>
            <a:r>
              <a:rPr lang="ja-JP" sz="600" kern="100" dirty="0" smtClean="0">
                <a:solidFill>
                  <a:srgbClr val="000000"/>
                </a:solidFill>
                <a:effectLst/>
                <a:latin typeface="Century" panose="02040604050505020304" pitchFamily="18" charset="0"/>
                <a:ea typeface="ＭＳ Ｐゴシック" panose="020B0600070205080204" pitchFamily="50" charset="-128"/>
                <a:cs typeface="Times New Roman" panose="02020603050405020304" pitchFamily="18" charset="0"/>
              </a:rPr>
              <a:t>健康</a:t>
            </a:r>
            <a:r>
              <a:rPr lang="ja-JP" sz="600" kern="100" dirty="0">
                <a:solidFill>
                  <a:srgbClr val="000000"/>
                </a:solidFill>
                <a:effectLst/>
                <a:latin typeface="Century" panose="02040604050505020304" pitchFamily="18" charset="0"/>
                <a:ea typeface="ＭＳ Ｐゴシック" panose="020B0600070205080204" pitchFamily="50" charset="-128"/>
                <a:cs typeface="Times New Roman" panose="02020603050405020304" pitchFamily="18" charset="0"/>
              </a:rPr>
              <a:t>寿命の指標に関する研究</a:t>
            </a:r>
            <a:r>
              <a:rPr lang="en-US" sz="600" kern="100" dirty="0">
                <a:solidFill>
                  <a:srgbClr val="000000"/>
                </a:solidFill>
                <a:effectLst/>
                <a:latin typeface="Century" panose="02040604050505020304" pitchFamily="18" charset="0"/>
                <a:ea typeface="ＭＳ Ｐゴシック" panose="020B0600070205080204" pitchFamily="50" charset="-128"/>
                <a:cs typeface="Times New Roman" panose="02020603050405020304" pitchFamily="18" charset="0"/>
              </a:rPr>
              <a:t>-</a:t>
            </a:r>
            <a:r>
              <a:rPr lang="ja-JP" sz="600" kern="100" dirty="0">
                <a:solidFill>
                  <a:srgbClr val="000000"/>
                </a:solidFill>
                <a:effectLst/>
                <a:latin typeface="Century" panose="02040604050505020304" pitchFamily="18" charset="0"/>
                <a:ea typeface="ＭＳ Ｐゴシック" panose="020B0600070205080204" pitchFamily="50" charset="-128"/>
                <a:cs typeface="Times New Roman" panose="02020603050405020304" pitchFamily="18" charset="0"/>
              </a:rPr>
              <a:t>健康日本</a:t>
            </a:r>
            <a:r>
              <a:rPr lang="en-US" sz="600" kern="100" dirty="0">
                <a:solidFill>
                  <a:srgbClr val="000000"/>
                </a:solidFill>
                <a:effectLst/>
                <a:latin typeface="Century" panose="02040604050505020304" pitchFamily="18" charset="0"/>
                <a:ea typeface="ＭＳ Ｐゴシック" panose="020B0600070205080204" pitchFamily="50" charset="-128"/>
                <a:cs typeface="Times New Roman" panose="02020603050405020304" pitchFamily="18" charset="0"/>
              </a:rPr>
              <a:t>21</a:t>
            </a:r>
            <a:r>
              <a:rPr lang="ja-JP" sz="600" kern="100" dirty="0">
                <a:solidFill>
                  <a:srgbClr val="000000"/>
                </a:solidFill>
                <a:effectLst/>
                <a:latin typeface="Century" panose="02040604050505020304" pitchFamily="18" charset="0"/>
                <a:ea typeface="ＭＳ Ｐゴシック" panose="020B0600070205080204" pitchFamily="50" charset="-128"/>
                <a:cs typeface="Times New Roman" panose="02020603050405020304" pitchFamily="18" charset="0"/>
              </a:rPr>
              <a:t>（第二次）等の健康寿命の検討</a:t>
            </a:r>
            <a:r>
              <a:rPr lang="en-US" sz="600" kern="100" dirty="0">
                <a:solidFill>
                  <a:srgbClr val="000000"/>
                </a:solidFill>
                <a:effectLst/>
                <a:latin typeface="Century" panose="02040604050505020304" pitchFamily="18" charset="0"/>
                <a:ea typeface="ＭＳ Ｐゴシック" panose="020B0600070205080204" pitchFamily="50" charset="-128"/>
                <a:cs typeface="Times New Roman" panose="02020603050405020304" pitchFamily="18" charset="0"/>
              </a:rPr>
              <a:t>-</a:t>
            </a:r>
            <a:endParaRPr lang="ja-JP" sz="60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Tree>
    <p:extLst>
      <p:ext uri="{BB962C8B-B14F-4D97-AF65-F5344CB8AC3E}">
        <p14:creationId xmlns:p14="http://schemas.microsoft.com/office/powerpoint/2010/main" val="15275835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137314" y="1196752"/>
            <a:ext cx="8928992" cy="1744614"/>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p:cNvSpPr>
            <a:spLocks noGrp="1"/>
          </p:cNvSpPr>
          <p:nvPr>
            <p:ph type="title"/>
          </p:nvPr>
        </p:nvSpPr>
        <p:spPr>
          <a:xfrm>
            <a:off x="0" y="0"/>
            <a:ext cx="9144000" cy="812800"/>
          </a:xfrm>
          <a:solidFill>
            <a:schemeClr val="accent2">
              <a:lumMod val="20000"/>
              <a:lumOff val="80000"/>
            </a:schemeClr>
          </a:solidFill>
        </p:spPr>
        <p:txBody>
          <a:bodyPr anchor="ctr">
            <a:normAutofit/>
          </a:bodyPr>
          <a:lstStyle/>
          <a:p>
            <a:pPr algn="ctr"/>
            <a:r>
              <a:rPr lang="ja-JP" altLang="en-US" sz="3200" dirty="0">
                <a:latin typeface="+mn-ea"/>
                <a:ea typeface="+mn-ea"/>
              </a:rPr>
              <a:t>大阪市</a:t>
            </a:r>
            <a:r>
              <a:rPr lang="ja-JP" altLang="en-US" sz="3200" dirty="0" smtClean="0">
                <a:latin typeface="+mn-ea"/>
                <a:ea typeface="+mn-ea"/>
              </a:rPr>
              <a:t>におけ</a:t>
            </a:r>
            <a:r>
              <a:rPr lang="ja-JP" altLang="en-US" sz="3200" dirty="0">
                <a:latin typeface="+mn-ea"/>
                <a:ea typeface="+mn-ea"/>
              </a:rPr>
              <a:t>る</a:t>
            </a:r>
            <a:r>
              <a:rPr lang="ja-JP" altLang="en-US" sz="3200" dirty="0" smtClean="0">
                <a:latin typeface="+mn-ea"/>
                <a:ea typeface="+mn-ea"/>
              </a:rPr>
              <a:t>データの活用</a:t>
            </a:r>
            <a:endParaRPr kumimoji="1" lang="ja-JP" altLang="en-US" sz="3200" dirty="0">
              <a:latin typeface="+mn-ea"/>
              <a:ea typeface="+mn-ea"/>
            </a:endParaRPr>
          </a:p>
        </p:txBody>
      </p:sp>
      <p:sp>
        <p:nvSpPr>
          <p:cNvPr id="14" name="テキスト ボックス 13"/>
          <p:cNvSpPr txBox="1"/>
          <p:nvPr/>
        </p:nvSpPr>
        <p:spPr>
          <a:xfrm>
            <a:off x="207852" y="836712"/>
            <a:ext cx="2685662" cy="418097"/>
          </a:xfrm>
          <a:prstGeom prst="rect">
            <a:avLst/>
          </a:prstGeom>
          <a:noFill/>
        </p:spPr>
        <p:txBody>
          <a:bodyPr wrap="square" rtlCol="0">
            <a:noAutofit/>
          </a:bodyPr>
          <a:lstStyle/>
          <a:p>
            <a:r>
              <a:rPr kumimoji="1" lang="ja-JP" altLang="en-US" dirty="0" smtClean="0"/>
              <a:t>大阪市民（</a:t>
            </a:r>
            <a:r>
              <a:rPr kumimoji="1" lang="en-US" altLang="ja-JP" dirty="0" smtClean="0"/>
              <a:t>273</a:t>
            </a:r>
            <a:r>
              <a:rPr kumimoji="1" lang="ja-JP" altLang="en-US" dirty="0" smtClean="0"/>
              <a:t>万人）</a:t>
            </a:r>
            <a:endParaRPr kumimoji="1" lang="ja-JP" altLang="en-US" dirty="0"/>
          </a:p>
        </p:txBody>
      </p:sp>
      <p:sp>
        <p:nvSpPr>
          <p:cNvPr id="6" name="角丸四角形 5"/>
          <p:cNvSpPr/>
          <p:nvPr/>
        </p:nvSpPr>
        <p:spPr>
          <a:xfrm>
            <a:off x="4283967" y="1265727"/>
            <a:ext cx="2073075" cy="156277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kumimoji="1" lang="en-US" altLang="ja-JP" sz="1600" b="1" dirty="0" smtClean="0"/>
              <a:t>【</a:t>
            </a:r>
            <a:r>
              <a:rPr kumimoji="1" lang="ja-JP" altLang="en-US" sz="1600" b="1" dirty="0" smtClean="0"/>
              <a:t>国保</a:t>
            </a:r>
            <a:r>
              <a:rPr kumimoji="1" lang="en-US" altLang="ja-JP" sz="1600" b="1" dirty="0" smtClean="0"/>
              <a:t>】</a:t>
            </a:r>
            <a:r>
              <a:rPr kumimoji="1" lang="ja-JP" altLang="en-US" sz="1600" b="1" dirty="0" smtClean="0"/>
              <a:t>　</a:t>
            </a:r>
            <a:endParaRPr kumimoji="1" lang="en-US" altLang="ja-JP" sz="1600" b="1" dirty="0" smtClean="0"/>
          </a:p>
          <a:p>
            <a:pPr algn="ctr"/>
            <a:r>
              <a:rPr kumimoji="1" lang="en-US" altLang="ja-JP" sz="1600" b="1" dirty="0" smtClean="0"/>
              <a:t>63</a:t>
            </a:r>
            <a:r>
              <a:rPr kumimoji="1" lang="ja-JP" altLang="en-US" sz="1600" b="1" dirty="0" smtClean="0"/>
              <a:t>万人（</a:t>
            </a:r>
            <a:r>
              <a:rPr kumimoji="1" lang="en-US" altLang="ja-JP" sz="1600" b="1" dirty="0" smtClean="0"/>
              <a:t>23.2</a:t>
            </a:r>
            <a:r>
              <a:rPr kumimoji="1" lang="ja-JP" altLang="en-US" sz="1600" b="1" dirty="0" smtClean="0"/>
              <a:t>％）</a:t>
            </a:r>
            <a:endParaRPr kumimoji="1" lang="en-US" altLang="ja-JP" sz="1600" b="1" dirty="0" smtClean="0"/>
          </a:p>
          <a:p>
            <a:pPr algn="r"/>
            <a:r>
              <a:rPr kumimoji="1" lang="en-US" altLang="ja-JP" sz="1600" b="1" dirty="0" smtClean="0"/>
              <a:t>H31.3</a:t>
            </a:r>
            <a:r>
              <a:rPr kumimoji="1" lang="ja-JP" altLang="en-US" sz="1600" b="1" dirty="0" smtClean="0"/>
              <a:t>末</a:t>
            </a:r>
            <a:endParaRPr kumimoji="1" lang="ja-JP" altLang="en-US" sz="1600" b="1" dirty="0"/>
          </a:p>
        </p:txBody>
      </p:sp>
      <p:sp>
        <p:nvSpPr>
          <p:cNvPr id="18" name="角丸四角形 17"/>
          <p:cNvSpPr/>
          <p:nvPr/>
        </p:nvSpPr>
        <p:spPr>
          <a:xfrm>
            <a:off x="6413009" y="1265727"/>
            <a:ext cx="1023269" cy="156277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kumimoji="1" lang="en-US" altLang="ja-JP" sz="1600" b="1" dirty="0" smtClean="0"/>
              <a:t>【</a:t>
            </a:r>
            <a:r>
              <a:rPr kumimoji="1" lang="ja-JP" altLang="en-US" sz="1600" b="1" dirty="0" smtClean="0"/>
              <a:t>生保</a:t>
            </a:r>
            <a:r>
              <a:rPr kumimoji="1" lang="en-US" altLang="ja-JP" sz="1600" b="1" dirty="0" smtClean="0"/>
              <a:t>】</a:t>
            </a:r>
            <a:r>
              <a:rPr kumimoji="1" lang="ja-JP" altLang="en-US" sz="1600" b="1" dirty="0" smtClean="0"/>
              <a:t>　</a:t>
            </a:r>
            <a:endParaRPr kumimoji="1" lang="en-US" altLang="ja-JP" sz="1600" b="1" dirty="0" smtClean="0"/>
          </a:p>
          <a:p>
            <a:pPr algn="ctr"/>
            <a:r>
              <a:rPr kumimoji="1" lang="en-US" altLang="ja-JP" sz="1600" b="1" dirty="0" smtClean="0"/>
              <a:t>13</a:t>
            </a:r>
            <a:r>
              <a:rPr kumimoji="1" lang="ja-JP" altLang="en-US" sz="1600" b="1" dirty="0" smtClean="0"/>
              <a:t>万人</a:t>
            </a:r>
            <a:endParaRPr kumimoji="1" lang="en-US" altLang="ja-JP" sz="1600" b="1" dirty="0" smtClean="0"/>
          </a:p>
          <a:p>
            <a:pPr algn="ctr"/>
            <a:r>
              <a:rPr kumimoji="1" lang="ja-JP" altLang="en-US" sz="1600" b="1" dirty="0" smtClean="0"/>
              <a:t>（</a:t>
            </a:r>
            <a:r>
              <a:rPr kumimoji="1" lang="en-US" altLang="ja-JP" sz="1600" b="1" dirty="0" smtClean="0"/>
              <a:t>4.7</a:t>
            </a:r>
            <a:r>
              <a:rPr kumimoji="1" lang="ja-JP" altLang="en-US" sz="1600" b="1" dirty="0" smtClean="0"/>
              <a:t>％）</a:t>
            </a:r>
            <a:endParaRPr kumimoji="1" lang="en-US" altLang="ja-JP" sz="1600" b="1" dirty="0" smtClean="0"/>
          </a:p>
          <a:p>
            <a:pPr algn="r"/>
            <a:r>
              <a:rPr kumimoji="1" lang="en-US" altLang="ja-JP" sz="1600" b="1" dirty="0" smtClean="0"/>
              <a:t>H31.4.1</a:t>
            </a:r>
            <a:endParaRPr kumimoji="1" lang="ja-JP" altLang="en-US" sz="1600" b="1" dirty="0"/>
          </a:p>
        </p:txBody>
      </p:sp>
      <p:sp>
        <p:nvSpPr>
          <p:cNvPr id="9" name="正方形/長方形 8"/>
          <p:cNvSpPr/>
          <p:nvPr/>
        </p:nvSpPr>
        <p:spPr>
          <a:xfrm>
            <a:off x="246735" y="4001032"/>
            <a:ext cx="2461697" cy="1057588"/>
          </a:xfrm>
          <a:prstGeom prst="rect">
            <a:avLst/>
          </a:prstGeom>
          <a:ln w="38100" cmpd="dbl"/>
        </p:spPr>
        <p:style>
          <a:lnRef idx="2">
            <a:schemeClr val="accent6"/>
          </a:lnRef>
          <a:fillRef idx="1">
            <a:schemeClr val="lt1"/>
          </a:fillRef>
          <a:effectRef idx="0">
            <a:schemeClr val="accent6"/>
          </a:effectRef>
          <a:fontRef idx="minor">
            <a:schemeClr val="dk1"/>
          </a:fontRef>
        </p:style>
        <p:txBody>
          <a:bodyPr lIns="72000" tIns="36000" rIns="72000" bIns="36000" rtlCol="0" anchor="ctr">
            <a:spAutoFit/>
          </a:bodyPr>
          <a:lstStyle/>
          <a:p>
            <a:r>
              <a:rPr kumimoji="1" lang="ja-JP" altLang="en-US" sz="1600" dirty="0" smtClean="0"/>
              <a:t>　・重複・頻回受診対策</a:t>
            </a:r>
            <a:endParaRPr kumimoji="1" lang="en-US" altLang="ja-JP" sz="1600" dirty="0" smtClean="0"/>
          </a:p>
          <a:p>
            <a:r>
              <a:rPr kumimoji="1" lang="ja-JP" altLang="en-US" sz="1600" dirty="0"/>
              <a:t>　</a:t>
            </a:r>
            <a:r>
              <a:rPr kumimoji="1" lang="ja-JP" altLang="en-US" sz="1600" dirty="0" smtClean="0"/>
              <a:t>　　約</a:t>
            </a:r>
            <a:r>
              <a:rPr kumimoji="1" lang="en-US" altLang="ja-JP" sz="1600" dirty="0" smtClean="0"/>
              <a:t>2,400</a:t>
            </a:r>
            <a:r>
              <a:rPr kumimoji="1" lang="ja-JP" altLang="en-US" sz="1600" dirty="0" smtClean="0"/>
              <a:t>件／年</a:t>
            </a:r>
            <a:endParaRPr kumimoji="1" lang="en-US" altLang="ja-JP" sz="1600" dirty="0" smtClean="0"/>
          </a:p>
          <a:p>
            <a:r>
              <a:rPr kumimoji="1" lang="ja-JP" altLang="en-US" sz="1600" dirty="0" smtClean="0"/>
              <a:t>　・ジェネリック差額通知</a:t>
            </a:r>
            <a:endParaRPr kumimoji="1" lang="en-US" altLang="ja-JP" sz="1600" dirty="0" smtClean="0"/>
          </a:p>
          <a:p>
            <a:r>
              <a:rPr kumimoji="1" lang="ja-JP" altLang="en-US" sz="1600" dirty="0"/>
              <a:t>　</a:t>
            </a:r>
            <a:r>
              <a:rPr kumimoji="1" lang="ja-JP" altLang="en-US" sz="1600" dirty="0" smtClean="0"/>
              <a:t>　　約</a:t>
            </a:r>
            <a:r>
              <a:rPr kumimoji="1" lang="en-US" altLang="ja-JP" sz="1600" dirty="0" smtClean="0"/>
              <a:t>105,000</a:t>
            </a:r>
            <a:r>
              <a:rPr kumimoji="1" lang="ja-JP" altLang="en-US" sz="1600" dirty="0" smtClean="0"/>
              <a:t>件／年</a:t>
            </a:r>
            <a:endParaRPr kumimoji="1" lang="ja-JP" altLang="en-US" sz="1600" dirty="0"/>
          </a:p>
        </p:txBody>
      </p:sp>
      <p:sp>
        <p:nvSpPr>
          <p:cNvPr id="24" name="正方形/長方形 23"/>
          <p:cNvSpPr/>
          <p:nvPr/>
        </p:nvSpPr>
        <p:spPr>
          <a:xfrm>
            <a:off x="4928904" y="4055738"/>
            <a:ext cx="2008281" cy="1057588"/>
          </a:xfrm>
          <a:prstGeom prst="rect">
            <a:avLst/>
          </a:prstGeom>
          <a:ln w="38100" cmpd="dbl"/>
        </p:spPr>
        <p:style>
          <a:lnRef idx="2">
            <a:schemeClr val="accent6"/>
          </a:lnRef>
          <a:fillRef idx="1">
            <a:schemeClr val="lt1"/>
          </a:fillRef>
          <a:effectRef idx="0">
            <a:schemeClr val="accent6"/>
          </a:effectRef>
          <a:fontRef idx="minor">
            <a:schemeClr val="dk1"/>
          </a:fontRef>
        </p:style>
        <p:txBody>
          <a:bodyPr wrap="square" lIns="72000" tIns="36000" rIns="72000" bIns="36000" rtlCol="0" anchor="ctr">
            <a:spAutoFit/>
          </a:bodyPr>
          <a:lstStyle/>
          <a:p>
            <a:r>
              <a:rPr kumimoji="1" lang="ja-JP" altLang="en-US" sz="1600" dirty="0" smtClean="0"/>
              <a:t>　・</a:t>
            </a:r>
            <a:r>
              <a:rPr kumimoji="1" lang="ja-JP" altLang="en-US" sz="1600" u="sng" dirty="0" smtClean="0"/>
              <a:t>高血圧・糖尿病</a:t>
            </a:r>
            <a:endParaRPr kumimoji="1" lang="en-US" altLang="ja-JP" sz="1600" u="sng" dirty="0" smtClean="0"/>
          </a:p>
          <a:p>
            <a:r>
              <a:rPr kumimoji="1" lang="ja-JP" altLang="en-US" sz="1600" dirty="0" smtClean="0"/>
              <a:t>　・</a:t>
            </a:r>
            <a:r>
              <a:rPr kumimoji="1" lang="ja-JP" altLang="en-US" sz="1600" u="sng" dirty="0" smtClean="0"/>
              <a:t>腎機能低下者</a:t>
            </a:r>
            <a:endParaRPr kumimoji="1" lang="en-US" altLang="ja-JP" sz="1600" u="sng" dirty="0" smtClean="0"/>
          </a:p>
          <a:p>
            <a:r>
              <a:rPr kumimoji="1" lang="ja-JP" altLang="en-US" sz="1600" dirty="0"/>
              <a:t>　</a:t>
            </a:r>
            <a:r>
              <a:rPr kumimoji="1" lang="ja-JP" altLang="en-US" sz="1600" dirty="0" smtClean="0"/>
              <a:t>　　重症化予防（</a:t>
            </a:r>
            <a:r>
              <a:rPr kumimoji="1" lang="en-US" altLang="ja-JP" sz="1600" u="sng" dirty="0" smtClean="0"/>
              <a:t>※</a:t>
            </a:r>
            <a:r>
              <a:rPr kumimoji="1" lang="ja-JP" altLang="en-US" sz="1600" dirty="0" smtClean="0"/>
              <a:t>）</a:t>
            </a:r>
            <a:endParaRPr kumimoji="1" lang="en-US" altLang="ja-JP" sz="1600" dirty="0" smtClean="0"/>
          </a:p>
          <a:p>
            <a:pPr algn="ctr"/>
            <a:r>
              <a:rPr kumimoji="1" lang="ja-JP" altLang="en-US" sz="1600" dirty="0" smtClean="0">
                <a:solidFill>
                  <a:srgbClr val="FF0000"/>
                </a:solidFill>
              </a:rPr>
              <a:t>対象約</a:t>
            </a:r>
            <a:r>
              <a:rPr kumimoji="1" lang="en-US" altLang="ja-JP" sz="1600" dirty="0" smtClean="0">
                <a:solidFill>
                  <a:srgbClr val="FF0000"/>
                </a:solidFill>
              </a:rPr>
              <a:t>4,000</a:t>
            </a:r>
            <a:r>
              <a:rPr kumimoji="1" lang="ja-JP" altLang="en-US" sz="1600" dirty="0" smtClean="0">
                <a:solidFill>
                  <a:srgbClr val="FF0000"/>
                </a:solidFill>
              </a:rPr>
              <a:t>人</a:t>
            </a:r>
            <a:endParaRPr kumimoji="1" lang="en-US" altLang="ja-JP" sz="1600" dirty="0"/>
          </a:p>
        </p:txBody>
      </p:sp>
      <p:sp>
        <p:nvSpPr>
          <p:cNvPr id="25" name="正方形/長方形 24"/>
          <p:cNvSpPr/>
          <p:nvPr/>
        </p:nvSpPr>
        <p:spPr>
          <a:xfrm>
            <a:off x="2907762" y="4074194"/>
            <a:ext cx="1664238" cy="811367"/>
          </a:xfrm>
          <a:prstGeom prst="rect">
            <a:avLst/>
          </a:prstGeom>
          <a:ln w="38100" cmpd="dbl"/>
        </p:spPr>
        <p:style>
          <a:lnRef idx="2">
            <a:schemeClr val="accent6"/>
          </a:lnRef>
          <a:fillRef idx="1">
            <a:schemeClr val="lt1"/>
          </a:fillRef>
          <a:effectRef idx="0">
            <a:schemeClr val="accent6"/>
          </a:effectRef>
          <a:fontRef idx="minor">
            <a:schemeClr val="dk1"/>
          </a:fontRef>
        </p:style>
        <p:txBody>
          <a:bodyPr wrap="square" lIns="72000" tIns="36000" rIns="72000" bIns="36000" rtlCol="0" anchor="ctr">
            <a:spAutoFit/>
          </a:bodyPr>
          <a:lstStyle/>
          <a:p>
            <a:r>
              <a:rPr kumimoji="1" lang="ja-JP" altLang="en-US" sz="1600" dirty="0" smtClean="0"/>
              <a:t>糖尿病性腎症</a:t>
            </a:r>
            <a:endParaRPr kumimoji="1" lang="en-US" altLang="ja-JP" sz="1600" dirty="0" smtClean="0"/>
          </a:p>
          <a:p>
            <a:r>
              <a:rPr kumimoji="1" lang="ja-JP" altLang="en-US" sz="1600" dirty="0"/>
              <a:t>　</a:t>
            </a:r>
            <a:r>
              <a:rPr kumimoji="1" lang="ja-JP" altLang="en-US" sz="1600" dirty="0" smtClean="0"/>
              <a:t>　　重症化予防</a:t>
            </a:r>
            <a:endParaRPr kumimoji="1" lang="en-US" altLang="ja-JP" sz="1600" dirty="0" smtClean="0"/>
          </a:p>
          <a:p>
            <a:pPr algn="ctr"/>
            <a:r>
              <a:rPr kumimoji="1" lang="ja-JP" altLang="en-US" sz="1600" dirty="0" smtClean="0">
                <a:solidFill>
                  <a:srgbClr val="FF0000"/>
                </a:solidFill>
              </a:rPr>
              <a:t>対象約</a:t>
            </a:r>
            <a:r>
              <a:rPr kumimoji="1" lang="en-US" altLang="ja-JP" sz="1600" dirty="0" smtClean="0">
                <a:solidFill>
                  <a:srgbClr val="FF0000"/>
                </a:solidFill>
              </a:rPr>
              <a:t>540</a:t>
            </a:r>
            <a:r>
              <a:rPr kumimoji="1" lang="ja-JP" altLang="en-US" sz="1600" dirty="0" smtClean="0">
                <a:solidFill>
                  <a:srgbClr val="FF0000"/>
                </a:solidFill>
              </a:rPr>
              <a:t>人</a:t>
            </a:r>
            <a:endParaRPr kumimoji="1" lang="en-US" altLang="ja-JP" sz="1600" dirty="0"/>
          </a:p>
        </p:txBody>
      </p:sp>
      <p:sp>
        <p:nvSpPr>
          <p:cNvPr id="27" name="テキスト ボックス 26"/>
          <p:cNvSpPr txBox="1"/>
          <p:nvPr/>
        </p:nvSpPr>
        <p:spPr>
          <a:xfrm>
            <a:off x="7236296" y="4593401"/>
            <a:ext cx="1806075" cy="523220"/>
          </a:xfrm>
          <a:prstGeom prst="rect">
            <a:avLst/>
          </a:prstGeom>
          <a:noFill/>
          <a:ln w="19050">
            <a:solidFill>
              <a:schemeClr val="tx1"/>
            </a:solidFill>
          </a:ln>
        </p:spPr>
        <p:txBody>
          <a:bodyPr wrap="square" rtlCol="0">
            <a:spAutoFit/>
          </a:bodyPr>
          <a:lstStyle/>
          <a:p>
            <a:r>
              <a:rPr lang="ja-JP" altLang="en-US" sz="1400" dirty="0" smtClean="0"/>
              <a:t>各区の保健師による</a:t>
            </a:r>
            <a:endParaRPr lang="en-US" altLang="ja-JP" sz="1400" dirty="0" smtClean="0"/>
          </a:p>
          <a:p>
            <a:r>
              <a:rPr lang="ja-JP" altLang="en-US" sz="1400" dirty="0" smtClean="0"/>
              <a:t>指導等を実施</a:t>
            </a:r>
            <a:endParaRPr kumimoji="1" lang="ja-JP" altLang="en-US" sz="1400" dirty="0"/>
          </a:p>
        </p:txBody>
      </p:sp>
      <p:sp>
        <p:nvSpPr>
          <p:cNvPr id="29" name="角丸四角形 28"/>
          <p:cNvSpPr/>
          <p:nvPr/>
        </p:nvSpPr>
        <p:spPr>
          <a:xfrm>
            <a:off x="207853" y="1262283"/>
            <a:ext cx="4004107" cy="1566221"/>
          </a:xfrm>
          <a:prstGeom prst="roundRect">
            <a:avLst/>
          </a:prstGeom>
        </p:spPr>
        <p:style>
          <a:lnRef idx="2">
            <a:schemeClr val="accent6"/>
          </a:lnRef>
          <a:fillRef idx="1">
            <a:schemeClr val="lt1"/>
          </a:fillRef>
          <a:effectRef idx="0">
            <a:schemeClr val="accent6"/>
          </a:effectRef>
          <a:fontRef idx="minor">
            <a:schemeClr val="dk1"/>
          </a:fontRef>
        </p:style>
        <p:txBody>
          <a:bodyPr rtlCol="0" anchor="t" anchorCtr="0"/>
          <a:lstStyle/>
          <a:p>
            <a:r>
              <a:rPr kumimoji="1" lang="en-US" altLang="ja-JP" sz="1600" dirty="0" smtClean="0"/>
              <a:t>【</a:t>
            </a:r>
            <a:r>
              <a:rPr kumimoji="1" lang="ja-JP" altLang="en-US" sz="1600" dirty="0" smtClean="0"/>
              <a:t>その他保険</a:t>
            </a:r>
            <a:r>
              <a:rPr kumimoji="1" lang="en-US" altLang="ja-JP" sz="1600" dirty="0" smtClean="0"/>
              <a:t>】</a:t>
            </a:r>
          </a:p>
          <a:p>
            <a:r>
              <a:rPr kumimoji="1" lang="ja-JP" altLang="en-US" sz="1500" dirty="0" smtClean="0"/>
              <a:t>（協会けんぽ、各健康保険組合、共済組合等）</a:t>
            </a:r>
            <a:endParaRPr kumimoji="1" lang="en-US" altLang="ja-JP" sz="1500" dirty="0" smtClean="0"/>
          </a:p>
          <a:p>
            <a:r>
              <a:rPr kumimoji="1" lang="ja-JP" altLang="en-US" sz="1500" dirty="0" smtClean="0"/>
              <a:t>　</a:t>
            </a:r>
            <a:endParaRPr kumimoji="1" lang="en-US" altLang="ja-JP" sz="1500" dirty="0" smtClean="0"/>
          </a:p>
          <a:p>
            <a:pPr algn="ctr"/>
            <a:r>
              <a:rPr kumimoji="1" lang="en-US" altLang="ja-JP" sz="1600" b="1" dirty="0" smtClean="0"/>
              <a:t>165</a:t>
            </a:r>
            <a:r>
              <a:rPr kumimoji="1" lang="ja-JP" altLang="en-US" sz="1600" b="1" dirty="0" smtClean="0"/>
              <a:t>万人（</a:t>
            </a:r>
            <a:r>
              <a:rPr kumimoji="1" lang="en-US" altLang="ja-JP" sz="1600" b="1" dirty="0" smtClean="0"/>
              <a:t>60.4</a:t>
            </a:r>
            <a:r>
              <a:rPr kumimoji="1" lang="ja-JP" altLang="en-US" sz="1600" b="1" dirty="0" smtClean="0"/>
              <a:t>％）</a:t>
            </a:r>
            <a:endParaRPr kumimoji="1" lang="en-US" altLang="ja-JP" sz="1600" b="1" dirty="0"/>
          </a:p>
          <a:p>
            <a:pPr algn="ctr"/>
            <a:r>
              <a:rPr kumimoji="1" lang="ja-JP" altLang="en-US" sz="1600" dirty="0" smtClean="0"/>
              <a:t>　　　　　　　</a:t>
            </a:r>
            <a:r>
              <a:rPr kumimoji="1" lang="en-US" altLang="ja-JP" sz="1600" dirty="0" smtClean="0"/>
              <a:t>H31.3</a:t>
            </a:r>
            <a:r>
              <a:rPr kumimoji="1" lang="ja-JP" altLang="en-US" sz="1600" dirty="0" smtClean="0"/>
              <a:t>末</a:t>
            </a:r>
            <a:endParaRPr kumimoji="1" lang="en-US" altLang="ja-JP" sz="1600" dirty="0"/>
          </a:p>
          <a:p>
            <a:endParaRPr kumimoji="1" lang="ja-JP" altLang="en-US" sz="1600" dirty="0"/>
          </a:p>
        </p:txBody>
      </p:sp>
      <p:sp>
        <p:nvSpPr>
          <p:cNvPr id="22" name="下矢印 21"/>
          <p:cNvSpPr/>
          <p:nvPr/>
        </p:nvSpPr>
        <p:spPr>
          <a:xfrm rot="20188034">
            <a:off x="5407835" y="2702453"/>
            <a:ext cx="234871" cy="1350144"/>
          </a:xfrm>
          <a:prstGeom prst="down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下矢印 25"/>
          <p:cNvSpPr/>
          <p:nvPr/>
        </p:nvSpPr>
        <p:spPr>
          <a:xfrm rot="1622894">
            <a:off x="6282022" y="2677748"/>
            <a:ext cx="214694" cy="1392957"/>
          </a:xfrm>
          <a:prstGeom prst="down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角丸四角形 29"/>
          <p:cNvSpPr/>
          <p:nvPr/>
        </p:nvSpPr>
        <p:spPr>
          <a:xfrm>
            <a:off x="7498735" y="1265727"/>
            <a:ext cx="1465753" cy="1562778"/>
          </a:xfrm>
          <a:prstGeom prst="roundRect">
            <a:avLst/>
          </a:prstGeom>
        </p:spPr>
        <p:style>
          <a:lnRef idx="2">
            <a:schemeClr val="dk1"/>
          </a:lnRef>
          <a:fillRef idx="1">
            <a:schemeClr val="lt1"/>
          </a:fillRef>
          <a:effectRef idx="0">
            <a:schemeClr val="dk1"/>
          </a:effectRef>
          <a:fontRef idx="minor">
            <a:schemeClr val="dk1"/>
          </a:fontRef>
        </p:style>
        <p:txBody>
          <a:bodyPr rtlCol="0" anchor="t" anchorCtr="0"/>
          <a:lstStyle/>
          <a:p>
            <a:r>
              <a:rPr kumimoji="1" lang="en-US" altLang="ja-JP" sz="1600" dirty="0" smtClean="0"/>
              <a:t>【</a:t>
            </a:r>
            <a:r>
              <a:rPr kumimoji="1" lang="ja-JP" altLang="en-US" sz="1600" dirty="0" smtClean="0"/>
              <a:t>後期高齢者</a:t>
            </a:r>
            <a:endParaRPr kumimoji="1" lang="en-US" altLang="ja-JP" sz="1600" dirty="0" smtClean="0"/>
          </a:p>
          <a:p>
            <a:r>
              <a:rPr kumimoji="1" lang="ja-JP" altLang="en-US" sz="1600" dirty="0" smtClean="0"/>
              <a:t>  医療</a:t>
            </a:r>
            <a:r>
              <a:rPr kumimoji="1" lang="en-US" altLang="ja-JP" sz="1600" dirty="0" smtClean="0"/>
              <a:t>】</a:t>
            </a:r>
            <a:r>
              <a:rPr kumimoji="1" lang="ja-JP" altLang="en-US" sz="1600" dirty="0" smtClean="0"/>
              <a:t>　</a:t>
            </a:r>
            <a:endParaRPr kumimoji="1" lang="en-US" altLang="ja-JP" sz="1600" dirty="0" smtClean="0"/>
          </a:p>
          <a:p>
            <a:pPr algn="ctr"/>
            <a:r>
              <a:rPr kumimoji="1" lang="en-US" altLang="ja-JP" sz="1600" dirty="0" smtClean="0"/>
              <a:t>32</a:t>
            </a:r>
            <a:r>
              <a:rPr kumimoji="1" lang="ja-JP" altLang="en-US" sz="1600" dirty="0" smtClean="0"/>
              <a:t>万人</a:t>
            </a:r>
            <a:endParaRPr kumimoji="1" lang="en-US" altLang="ja-JP" sz="1600" dirty="0" smtClean="0"/>
          </a:p>
          <a:p>
            <a:pPr algn="ctr"/>
            <a:r>
              <a:rPr kumimoji="1" lang="ja-JP" altLang="en-US" sz="1600" dirty="0" smtClean="0"/>
              <a:t>（</a:t>
            </a:r>
            <a:r>
              <a:rPr kumimoji="1" lang="en-US" altLang="ja-JP" sz="1600" dirty="0" smtClean="0"/>
              <a:t>11.7</a:t>
            </a:r>
            <a:r>
              <a:rPr kumimoji="1" lang="ja-JP" altLang="en-US" sz="1600" dirty="0" smtClean="0"/>
              <a:t>％）</a:t>
            </a:r>
            <a:endParaRPr kumimoji="1" lang="en-US" altLang="ja-JP" sz="1600" dirty="0" smtClean="0"/>
          </a:p>
          <a:p>
            <a:pPr algn="r"/>
            <a:r>
              <a:rPr kumimoji="1" lang="en-US" altLang="ja-JP" sz="1600" dirty="0" smtClean="0"/>
              <a:t>H31.3</a:t>
            </a:r>
            <a:r>
              <a:rPr kumimoji="1" lang="ja-JP" altLang="en-US" sz="1600" dirty="0" smtClean="0"/>
              <a:t>末</a:t>
            </a:r>
            <a:endParaRPr kumimoji="1" lang="ja-JP" altLang="en-US" sz="1600" dirty="0"/>
          </a:p>
        </p:txBody>
      </p:sp>
      <p:sp>
        <p:nvSpPr>
          <p:cNvPr id="23" name="下矢印 22"/>
          <p:cNvSpPr/>
          <p:nvPr/>
        </p:nvSpPr>
        <p:spPr>
          <a:xfrm rot="2119403">
            <a:off x="4164581" y="2566039"/>
            <a:ext cx="281748" cy="1571343"/>
          </a:xfrm>
          <a:prstGeom prst="down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正方形/長方形 34"/>
          <p:cNvSpPr/>
          <p:nvPr/>
        </p:nvSpPr>
        <p:spPr>
          <a:xfrm>
            <a:off x="3563888" y="3068845"/>
            <a:ext cx="1332000" cy="288147"/>
          </a:xfrm>
          <a:prstGeom prst="rect">
            <a:avLst/>
          </a:prstGeom>
        </p:spPr>
        <p:style>
          <a:lnRef idx="2">
            <a:schemeClr val="accent6"/>
          </a:lnRef>
          <a:fillRef idx="1">
            <a:schemeClr val="lt1"/>
          </a:fillRef>
          <a:effectRef idx="0">
            <a:schemeClr val="accent6"/>
          </a:effectRef>
          <a:fontRef idx="minor">
            <a:schemeClr val="dk1"/>
          </a:fontRef>
        </p:style>
        <p:txBody>
          <a:bodyPr wrap="square" lIns="72000" tIns="36000" rIns="72000" bIns="36000" rtlCol="0" anchor="ctr">
            <a:spAutoFit/>
          </a:bodyPr>
          <a:lstStyle/>
          <a:p>
            <a:pPr algn="ctr"/>
            <a:r>
              <a:rPr kumimoji="1" lang="ja-JP" altLang="en-US" sz="1400" b="1" dirty="0" smtClean="0"/>
              <a:t>健診データ</a:t>
            </a:r>
            <a:endParaRPr kumimoji="1" lang="en-US" altLang="ja-JP" sz="1400" dirty="0" smtClean="0"/>
          </a:p>
        </p:txBody>
      </p:sp>
      <p:sp>
        <p:nvSpPr>
          <p:cNvPr id="8" name="下矢印 7"/>
          <p:cNvSpPr/>
          <p:nvPr/>
        </p:nvSpPr>
        <p:spPr>
          <a:xfrm rot="3119543">
            <a:off x="3068373" y="1253052"/>
            <a:ext cx="328998" cy="3331582"/>
          </a:xfrm>
          <a:prstGeom prst="downArrow">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正方形/長方形 32"/>
          <p:cNvSpPr/>
          <p:nvPr/>
        </p:nvSpPr>
        <p:spPr>
          <a:xfrm>
            <a:off x="1763688" y="3284984"/>
            <a:ext cx="1368000" cy="252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lIns="72000" tIns="36000" rIns="72000" bIns="36000" rtlCol="0" anchor="ctr">
            <a:spAutoFit/>
          </a:bodyPr>
          <a:lstStyle/>
          <a:p>
            <a:pPr algn="ctr"/>
            <a:r>
              <a:rPr kumimoji="1" lang="ja-JP" altLang="en-US" sz="1400" b="1" dirty="0" smtClean="0"/>
              <a:t>レセプトデータ</a:t>
            </a:r>
            <a:endParaRPr kumimoji="1" lang="en-US" altLang="ja-JP" sz="1400" dirty="0" smtClean="0"/>
          </a:p>
        </p:txBody>
      </p:sp>
      <p:sp>
        <p:nvSpPr>
          <p:cNvPr id="28" name="正方形/長方形 27"/>
          <p:cNvSpPr/>
          <p:nvPr/>
        </p:nvSpPr>
        <p:spPr>
          <a:xfrm>
            <a:off x="179512" y="5955012"/>
            <a:ext cx="4032448" cy="288147"/>
          </a:xfrm>
          <a:prstGeom prst="rect">
            <a:avLst/>
          </a:prstGeom>
        </p:spPr>
        <p:style>
          <a:lnRef idx="2">
            <a:schemeClr val="accent6"/>
          </a:lnRef>
          <a:fillRef idx="1">
            <a:schemeClr val="lt1"/>
          </a:fillRef>
          <a:effectRef idx="0">
            <a:schemeClr val="accent6"/>
          </a:effectRef>
          <a:fontRef idx="minor">
            <a:schemeClr val="dk1"/>
          </a:fontRef>
        </p:style>
        <p:txBody>
          <a:bodyPr wrap="square" lIns="72000" tIns="36000" rIns="72000" bIns="36000" rtlCol="0" anchor="ctr">
            <a:spAutoFit/>
          </a:bodyPr>
          <a:lstStyle/>
          <a:p>
            <a:r>
              <a:rPr kumimoji="1" lang="ja-JP" altLang="en-US" sz="1400" b="1" dirty="0" smtClean="0"/>
              <a:t>健診データ（</a:t>
            </a:r>
            <a:r>
              <a:rPr kumimoji="1" lang="en-US" altLang="ja-JP" sz="1400" b="1" dirty="0" smtClean="0"/>
              <a:t>40</a:t>
            </a:r>
            <a:r>
              <a:rPr kumimoji="1" lang="ja-JP" altLang="en-US" sz="1400" b="1" dirty="0" smtClean="0"/>
              <a:t>歳～</a:t>
            </a:r>
            <a:r>
              <a:rPr kumimoji="1" lang="en-US" altLang="ja-JP" sz="1400" b="1" dirty="0" smtClean="0"/>
              <a:t>74</a:t>
            </a:r>
            <a:r>
              <a:rPr kumimoji="1" lang="ja-JP" altLang="en-US" sz="1400" b="1" dirty="0" smtClean="0"/>
              <a:t>歳）・・・ 約</a:t>
            </a:r>
            <a:r>
              <a:rPr kumimoji="1" lang="en-US" altLang="ja-JP" sz="1400" b="1" dirty="0" smtClean="0"/>
              <a:t>9.2</a:t>
            </a:r>
            <a:r>
              <a:rPr kumimoji="1" lang="ja-JP" altLang="en-US" sz="1400" b="1" dirty="0" smtClean="0"/>
              <a:t>万件／年</a:t>
            </a:r>
            <a:endParaRPr kumimoji="1" lang="en-US" altLang="ja-JP" sz="1400" dirty="0" smtClean="0"/>
          </a:p>
        </p:txBody>
      </p:sp>
      <p:sp>
        <p:nvSpPr>
          <p:cNvPr id="32" name="正方形/長方形 31"/>
          <p:cNvSpPr/>
          <p:nvPr/>
        </p:nvSpPr>
        <p:spPr>
          <a:xfrm>
            <a:off x="179512" y="5626538"/>
            <a:ext cx="4032448" cy="28814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lIns="72000" tIns="36000" rIns="72000" bIns="36000" rtlCol="0" anchor="ctr">
            <a:spAutoFit/>
          </a:bodyPr>
          <a:lstStyle/>
          <a:p>
            <a:r>
              <a:rPr kumimoji="1" lang="ja-JP" altLang="en-US" sz="1400" b="1" dirty="0" smtClean="0"/>
              <a:t>レセプトデータ</a:t>
            </a:r>
            <a:r>
              <a:rPr kumimoji="1" lang="ja-JP" altLang="en-US" sz="1400" b="1" dirty="0"/>
              <a:t>（</a:t>
            </a:r>
            <a:r>
              <a:rPr kumimoji="1" lang="en-US" altLang="ja-JP" sz="1400" b="1" dirty="0" smtClean="0"/>
              <a:t>0</a:t>
            </a:r>
            <a:r>
              <a:rPr kumimoji="1" lang="ja-JP" altLang="en-US" sz="1400" b="1" dirty="0" smtClean="0"/>
              <a:t>歳～</a:t>
            </a:r>
            <a:r>
              <a:rPr kumimoji="1" lang="en-US" altLang="ja-JP" sz="1400" b="1" dirty="0" smtClean="0"/>
              <a:t>74</a:t>
            </a:r>
            <a:r>
              <a:rPr kumimoji="1" lang="ja-JP" altLang="en-US" sz="1400" b="1" dirty="0" smtClean="0"/>
              <a:t>歳）・・・約</a:t>
            </a:r>
            <a:r>
              <a:rPr kumimoji="1" lang="en-US" altLang="ja-JP" sz="1400" b="1" dirty="0" smtClean="0"/>
              <a:t>1,000</a:t>
            </a:r>
            <a:r>
              <a:rPr kumimoji="1" lang="ja-JP" altLang="en-US" sz="1400" b="1" dirty="0" smtClean="0"/>
              <a:t>万件／年</a:t>
            </a:r>
            <a:endParaRPr kumimoji="1" lang="en-US" altLang="ja-JP" sz="1400" dirty="0" smtClean="0"/>
          </a:p>
        </p:txBody>
      </p:sp>
      <p:sp>
        <p:nvSpPr>
          <p:cNvPr id="36" name="テキスト ボックス 35"/>
          <p:cNvSpPr txBox="1"/>
          <p:nvPr/>
        </p:nvSpPr>
        <p:spPr>
          <a:xfrm>
            <a:off x="2094584" y="5247657"/>
            <a:ext cx="2016000" cy="324000"/>
          </a:xfrm>
          <a:prstGeom prst="rect">
            <a:avLst/>
          </a:prstGeom>
          <a:noFill/>
          <a:ln w="19050">
            <a:solidFill>
              <a:schemeClr val="tx1"/>
            </a:solidFill>
          </a:ln>
        </p:spPr>
        <p:txBody>
          <a:bodyPr wrap="square" rtlCol="0">
            <a:spAutoFit/>
          </a:bodyPr>
          <a:lstStyle/>
          <a:p>
            <a:pPr algn="ctr"/>
            <a:r>
              <a:rPr lang="ja-JP" altLang="en-US" sz="1600" dirty="0" smtClean="0"/>
              <a:t>委託事業</a:t>
            </a:r>
            <a:endParaRPr kumimoji="1" lang="ja-JP" altLang="en-US" sz="1600" dirty="0"/>
          </a:p>
        </p:txBody>
      </p:sp>
      <p:sp>
        <p:nvSpPr>
          <p:cNvPr id="3" name="下矢印 2"/>
          <p:cNvSpPr/>
          <p:nvPr/>
        </p:nvSpPr>
        <p:spPr>
          <a:xfrm rot="16200000">
            <a:off x="6834713" y="4777257"/>
            <a:ext cx="550471" cy="15168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下矢印 36"/>
          <p:cNvSpPr/>
          <p:nvPr/>
        </p:nvSpPr>
        <p:spPr>
          <a:xfrm>
            <a:off x="3435242" y="4919224"/>
            <a:ext cx="550471" cy="2880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8" name="正方形/長方形 37"/>
          <p:cNvSpPr/>
          <p:nvPr/>
        </p:nvSpPr>
        <p:spPr>
          <a:xfrm>
            <a:off x="4572000" y="5207224"/>
            <a:ext cx="4392488" cy="1082775"/>
          </a:xfrm>
          <a:prstGeom prst="rect">
            <a:avLst/>
          </a:prstGeom>
          <a:noFill/>
          <a:ln w="25400" cmpd="sng">
            <a:solidFill>
              <a:srgbClr val="D71F3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27000" rIns="27000" rtlCol="0" anchor="ctr" anchorCtr="0"/>
          <a:lstStyle/>
          <a:p>
            <a:r>
              <a:rPr lang="ja-JP" altLang="en-US" sz="1200" dirty="0" smtClean="0">
                <a:solidFill>
                  <a:schemeClr val="tx1"/>
                </a:solidFill>
                <a:latin typeface="ＭＳ ゴシック" panose="020B0609070205080204" pitchFamily="49" charset="-128"/>
                <a:ea typeface="ＭＳ ゴシック" panose="020B0609070205080204" pitchFamily="49" charset="-128"/>
              </a:rPr>
              <a:t>（</a:t>
            </a:r>
            <a:r>
              <a:rPr lang="en-US" altLang="ja-JP" sz="1200" dirty="0" smtClean="0">
                <a:solidFill>
                  <a:schemeClr val="tx1"/>
                </a:solidFill>
                <a:latin typeface="ＭＳ ゴシック" panose="020B0609070205080204" pitchFamily="49" charset="-128"/>
                <a:ea typeface="ＭＳ ゴシック" panose="020B0609070205080204" pitchFamily="49" charset="-128"/>
              </a:rPr>
              <a:t>※</a:t>
            </a:r>
            <a:r>
              <a:rPr lang="ja-JP" altLang="en-US" sz="1200" dirty="0" smtClean="0">
                <a:solidFill>
                  <a:schemeClr val="tx1"/>
                </a:solidFill>
                <a:latin typeface="ＭＳ ゴシック" panose="020B0609070205080204" pitchFamily="49" charset="-128"/>
                <a:ea typeface="ＭＳ ゴシック" panose="020B0609070205080204" pitchFamily="49" charset="-128"/>
              </a:rPr>
              <a:t>）高血圧・糖尿病、腎機能を重点としている理由</a:t>
            </a:r>
            <a:endParaRPr lang="en-US" altLang="ja-JP" sz="1200" dirty="0" smtClean="0">
              <a:solidFill>
                <a:schemeClr val="tx1"/>
              </a:solidFill>
              <a:latin typeface="ＭＳ ゴシック" panose="020B0609070205080204" pitchFamily="49" charset="-128"/>
              <a:ea typeface="ＭＳ ゴシック" panose="020B0609070205080204" pitchFamily="49" charset="-128"/>
            </a:endParaRPr>
          </a:p>
          <a:p>
            <a:pPr>
              <a:lnSpc>
                <a:spcPts val="800"/>
              </a:lnSpc>
            </a:pPr>
            <a:endParaRPr lang="en-US" altLang="ja-JP" sz="1200" dirty="0" smtClean="0">
              <a:solidFill>
                <a:schemeClr val="tx1"/>
              </a:solidFill>
              <a:latin typeface="ＭＳ ゴシック" panose="020B0609070205080204" pitchFamily="49" charset="-128"/>
              <a:ea typeface="ＭＳ ゴシック" panose="020B0609070205080204" pitchFamily="49" charset="-128"/>
            </a:endParaRPr>
          </a:p>
          <a:p>
            <a:r>
              <a:rPr lang="ja-JP" altLang="en-US" sz="1200" dirty="0" smtClean="0">
                <a:solidFill>
                  <a:schemeClr val="tx1"/>
                </a:solidFill>
                <a:latin typeface="ＭＳ ゴシック" panose="020B0609070205080204" pitchFamily="49" charset="-128"/>
                <a:ea typeface="ＭＳ ゴシック" panose="020B0609070205080204" pitchFamily="49" charset="-128"/>
              </a:rPr>
              <a:t>　　　市</a:t>
            </a:r>
            <a:r>
              <a:rPr lang="ja-JP" altLang="en-US" sz="1200" dirty="0">
                <a:solidFill>
                  <a:schemeClr val="tx1"/>
                </a:solidFill>
                <a:latin typeface="ＭＳ ゴシック" panose="020B0609070205080204" pitchFamily="49" charset="-128"/>
                <a:ea typeface="ＭＳ ゴシック" panose="020B0609070205080204" pitchFamily="49" charset="-128"/>
              </a:rPr>
              <a:t>国保の医療費全体に占める割合を疾病別に見ると</a:t>
            </a:r>
            <a:r>
              <a:rPr lang="ja-JP" altLang="en-US" sz="1200" dirty="0" smtClean="0">
                <a:solidFill>
                  <a:schemeClr val="tx1"/>
                </a:solidFill>
                <a:latin typeface="ＭＳ ゴシック" panose="020B0609070205080204" pitchFamily="49" charset="-128"/>
                <a:ea typeface="ＭＳ ゴシック" panose="020B0609070205080204" pitchFamily="49" charset="-128"/>
              </a:rPr>
              <a:t>、</a:t>
            </a:r>
            <a:endParaRPr lang="en-US" altLang="ja-JP" sz="1200" dirty="0" smtClean="0">
              <a:solidFill>
                <a:schemeClr val="tx1"/>
              </a:solidFill>
              <a:latin typeface="ＭＳ ゴシック" panose="020B0609070205080204" pitchFamily="49" charset="-128"/>
              <a:ea typeface="ＭＳ ゴシック" panose="020B0609070205080204" pitchFamily="49" charset="-128"/>
            </a:endParaRPr>
          </a:p>
          <a:p>
            <a:r>
              <a:rPr lang="ja-JP" altLang="en-US" sz="1200" dirty="0" smtClean="0">
                <a:solidFill>
                  <a:schemeClr val="tx1"/>
                </a:solidFill>
                <a:latin typeface="ＭＳ ゴシック" panose="020B0609070205080204" pitchFamily="49" charset="-128"/>
                <a:ea typeface="ＭＳ ゴシック" panose="020B0609070205080204" pitchFamily="49" charset="-128"/>
              </a:rPr>
              <a:t>　　　</a:t>
            </a:r>
            <a:r>
              <a:rPr lang="ja-JP" altLang="en-US" sz="1200" u="sng" dirty="0" smtClean="0">
                <a:solidFill>
                  <a:schemeClr val="tx1"/>
                </a:solidFill>
                <a:latin typeface="ＭＳ ゴシック" panose="020B0609070205080204" pitchFamily="49" charset="-128"/>
                <a:ea typeface="ＭＳ ゴシック" panose="020B0609070205080204" pitchFamily="49" charset="-128"/>
              </a:rPr>
              <a:t>糖尿病</a:t>
            </a:r>
            <a:r>
              <a:rPr lang="ja-JP" altLang="en-US" sz="1200" dirty="0">
                <a:solidFill>
                  <a:schemeClr val="tx1"/>
                </a:solidFill>
                <a:latin typeface="ＭＳ ゴシック" panose="020B0609070205080204" pitchFamily="49" charset="-128"/>
                <a:ea typeface="ＭＳ ゴシック" panose="020B0609070205080204" pitchFamily="49" charset="-128"/>
              </a:rPr>
              <a:t>・</a:t>
            </a:r>
            <a:r>
              <a:rPr lang="ja-JP" altLang="en-US" sz="1200" u="sng" dirty="0">
                <a:solidFill>
                  <a:schemeClr val="tx1"/>
                </a:solidFill>
                <a:latin typeface="ＭＳ ゴシック" panose="020B0609070205080204" pitchFamily="49" charset="-128"/>
                <a:ea typeface="ＭＳ ゴシック" panose="020B0609070205080204" pitchFamily="49" charset="-128"/>
              </a:rPr>
              <a:t>慢性腎不全（透析）</a:t>
            </a:r>
            <a:r>
              <a:rPr lang="ja-JP" altLang="en-US" sz="1200" dirty="0" smtClean="0">
                <a:solidFill>
                  <a:schemeClr val="tx1"/>
                </a:solidFill>
                <a:latin typeface="ＭＳ ゴシック" panose="020B0609070205080204" pitchFamily="49" charset="-128"/>
                <a:ea typeface="ＭＳ ゴシック" panose="020B0609070205080204" pitchFamily="49" charset="-128"/>
              </a:rPr>
              <a:t>･</a:t>
            </a:r>
            <a:r>
              <a:rPr lang="ja-JP" altLang="en-US" sz="1200" u="sng" dirty="0" smtClean="0">
                <a:solidFill>
                  <a:schemeClr val="tx1"/>
                </a:solidFill>
                <a:latin typeface="ＭＳ ゴシック" panose="020B0609070205080204" pitchFamily="49" charset="-128"/>
                <a:ea typeface="ＭＳ ゴシック" panose="020B0609070205080204" pitchFamily="49" charset="-128"/>
              </a:rPr>
              <a:t>高血圧症</a:t>
            </a:r>
            <a:r>
              <a:rPr lang="ja-JP" altLang="en-US" sz="1200" dirty="0">
                <a:solidFill>
                  <a:schemeClr val="tx1"/>
                </a:solidFill>
                <a:latin typeface="ＭＳ ゴシック" panose="020B0609070205080204" pitchFamily="49" charset="-128"/>
                <a:ea typeface="ＭＳ ゴシック" panose="020B0609070205080204" pitchFamily="49" charset="-128"/>
              </a:rPr>
              <a:t>が上位を</a:t>
            </a:r>
            <a:r>
              <a:rPr lang="ja-JP" altLang="en-US" sz="1200" dirty="0" smtClean="0">
                <a:solidFill>
                  <a:schemeClr val="tx1"/>
                </a:solidFill>
                <a:latin typeface="ＭＳ ゴシック" panose="020B0609070205080204" pitchFamily="49" charset="-128"/>
                <a:ea typeface="ＭＳ ゴシック" panose="020B0609070205080204" pitchFamily="49" charset="-128"/>
              </a:rPr>
              <a:t>占めて</a:t>
            </a:r>
            <a:endParaRPr lang="en-US" altLang="ja-JP" sz="1200" dirty="0" smtClean="0">
              <a:solidFill>
                <a:schemeClr val="tx1"/>
              </a:solidFill>
              <a:latin typeface="ＭＳ ゴシック" panose="020B0609070205080204" pitchFamily="49" charset="-128"/>
              <a:ea typeface="ＭＳ ゴシック" panose="020B0609070205080204" pitchFamily="49" charset="-128"/>
            </a:endParaRPr>
          </a:p>
          <a:p>
            <a:r>
              <a:rPr lang="ja-JP" altLang="en-US" sz="1200" dirty="0" smtClean="0">
                <a:solidFill>
                  <a:schemeClr val="tx1"/>
                </a:solidFill>
                <a:latin typeface="ＭＳ ゴシック" panose="020B0609070205080204" pitchFamily="49" charset="-128"/>
                <a:ea typeface="ＭＳ ゴシック" panose="020B0609070205080204" pitchFamily="49" charset="-128"/>
              </a:rPr>
              <a:t>　　　いるため。（約</a:t>
            </a:r>
            <a:r>
              <a:rPr lang="en-US" altLang="ja-JP" sz="1200" dirty="0" smtClean="0">
                <a:solidFill>
                  <a:schemeClr val="tx1"/>
                </a:solidFill>
                <a:latin typeface="ＭＳ ゴシック" panose="020B0609070205080204" pitchFamily="49" charset="-128"/>
                <a:ea typeface="ＭＳ ゴシック" panose="020B0609070205080204" pitchFamily="49" charset="-128"/>
              </a:rPr>
              <a:t>4</a:t>
            </a:r>
            <a:r>
              <a:rPr lang="ja-JP" altLang="en-US" sz="1200" dirty="0" smtClean="0">
                <a:solidFill>
                  <a:schemeClr val="tx1"/>
                </a:solidFill>
                <a:latin typeface="ＭＳ ゴシック" panose="020B0609070205080204" pitchFamily="49" charset="-128"/>
                <a:ea typeface="ＭＳ ゴシック" panose="020B0609070205080204" pitchFamily="49" charset="-128"/>
              </a:rPr>
              <a:t>割</a:t>
            </a:r>
            <a:r>
              <a:rPr lang="ja-JP" altLang="en-US" sz="1200" dirty="0">
                <a:solidFill>
                  <a:schemeClr val="tx1"/>
                </a:solidFill>
                <a:latin typeface="ＭＳ ゴシック" panose="020B0609070205080204" pitchFamily="49" charset="-128"/>
                <a:ea typeface="ＭＳ ゴシック" panose="020B0609070205080204" pitchFamily="49" charset="-128"/>
              </a:rPr>
              <a:t>が生活</a:t>
            </a:r>
            <a:r>
              <a:rPr lang="ja-JP" altLang="en-US" sz="1200" dirty="0" smtClean="0">
                <a:solidFill>
                  <a:schemeClr val="tx1"/>
                </a:solidFill>
                <a:latin typeface="ＭＳ ゴシック" panose="020B0609070205080204" pitchFamily="49" charset="-128"/>
                <a:ea typeface="ＭＳ ゴシック" panose="020B0609070205080204" pitchFamily="49" charset="-128"/>
              </a:rPr>
              <a:t>習慣病）</a:t>
            </a:r>
            <a:endParaRPr lang="en-US" altLang="ja-JP" sz="1200" dirty="0">
              <a:solidFill>
                <a:schemeClr val="tx1"/>
              </a:solidFill>
              <a:latin typeface="ＭＳ ゴシック" panose="020B0609070205080204" pitchFamily="49" charset="-128"/>
              <a:ea typeface="ＭＳ ゴシック" panose="020B0609070205080204" pitchFamily="49" charset="-128"/>
            </a:endParaRPr>
          </a:p>
        </p:txBody>
      </p:sp>
      <p:sp>
        <p:nvSpPr>
          <p:cNvPr id="39" name="楕円 38"/>
          <p:cNvSpPr/>
          <p:nvPr/>
        </p:nvSpPr>
        <p:spPr>
          <a:xfrm>
            <a:off x="8697822" y="6453336"/>
            <a:ext cx="338674" cy="332656"/>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en-US" altLang="ja-JP" sz="1600" dirty="0" smtClean="0">
                <a:solidFill>
                  <a:schemeClr val="tx1"/>
                </a:solidFill>
              </a:rPr>
              <a:t>2</a:t>
            </a:r>
          </a:p>
        </p:txBody>
      </p:sp>
      <p:sp>
        <p:nvSpPr>
          <p:cNvPr id="20" name="正方形/長方形 19"/>
          <p:cNvSpPr/>
          <p:nvPr/>
        </p:nvSpPr>
        <p:spPr>
          <a:xfrm>
            <a:off x="4439952" y="2161906"/>
            <a:ext cx="1788232" cy="50424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1200" dirty="0" smtClean="0"/>
              <a:t>うち健診受診　</a:t>
            </a:r>
            <a:r>
              <a:rPr kumimoji="1" lang="ja-JP" altLang="en-US" sz="1200" dirty="0" smtClean="0">
                <a:solidFill>
                  <a:srgbClr val="FF0000"/>
                </a:solidFill>
              </a:rPr>
              <a:t>約</a:t>
            </a:r>
            <a:r>
              <a:rPr kumimoji="1" lang="en-US" altLang="ja-JP" sz="1200" dirty="0" smtClean="0">
                <a:solidFill>
                  <a:srgbClr val="FF0000"/>
                </a:solidFill>
              </a:rPr>
              <a:t>9.2</a:t>
            </a:r>
            <a:r>
              <a:rPr kumimoji="1" lang="ja-JP" altLang="en-US" sz="1200" dirty="0" smtClean="0">
                <a:solidFill>
                  <a:srgbClr val="FF0000"/>
                </a:solidFill>
              </a:rPr>
              <a:t>万人</a:t>
            </a:r>
            <a:endParaRPr kumimoji="1" lang="en-US" altLang="ja-JP" sz="1200" dirty="0" smtClean="0">
              <a:solidFill>
                <a:srgbClr val="FF0000"/>
              </a:solidFill>
            </a:endParaRPr>
          </a:p>
          <a:p>
            <a:pPr algn="ctr"/>
            <a:r>
              <a:rPr kumimoji="1" lang="ja-JP" altLang="en-US" sz="1200" dirty="0" smtClean="0">
                <a:solidFill>
                  <a:srgbClr val="FF0000"/>
                </a:solidFill>
              </a:rPr>
              <a:t>国保</a:t>
            </a:r>
            <a:r>
              <a:rPr kumimoji="1" lang="en-US" altLang="ja-JP" sz="1200" dirty="0" smtClean="0">
                <a:solidFill>
                  <a:srgbClr val="FF0000"/>
                </a:solidFill>
              </a:rPr>
              <a:t>40</a:t>
            </a:r>
            <a:r>
              <a:rPr kumimoji="1" lang="ja-JP" altLang="en-US" sz="1200" dirty="0" smtClean="0">
                <a:solidFill>
                  <a:srgbClr val="FF0000"/>
                </a:solidFill>
              </a:rPr>
              <a:t>歳以上の</a:t>
            </a:r>
            <a:r>
              <a:rPr kumimoji="1" lang="en-US" altLang="ja-JP" sz="1200" dirty="0" smtClean="0">
                <a:solidFill>
                  <a:srgbClr val="FF0000"/>
                </a:solidFill>
              </a:rPr>
              <a:t>23.1</a:t>
            </a:r>
            <a:r>
              <a:rPr kumimoji="1" lang="ja-JP" altLang="en-US" sz="1200" dirty="0" smtClean="0">
                <a:solidFill>
                  <a:srgbClr val="FF0000"/>
                </a:solidFill>
              </a:rPr>
              <a:t>％</a:t>
            </a:r>
            <a:endParaRPr kumimoji="1" lang="ja-JP" altLang="en-US" sz="1200" dirty="0">
              <a:solidFill>
                <a:srgbClr val="FF0000"/>
              </a:solidFill>
            </a:endParaRPr>
          </a:p>
        </p:txBody>
      </p:sp>
      <p:sp>
        <p:nvSpPr>
          <p:cNvPr id="41" name="下矢印 40"/>
          <p:cNvSpPr/>
          <p:nvPr/>
        </p:nvSpPr>
        <p:spPr>
          <a:xfrm>
            <a:off x="2114204" y="5079848"/>
            <a:ext cx="550471" cy="144000"/>
          </a:xfrm>
          <a:prstGeom prst="downArrow">
            <a:avLst>
              <a:gd name="adj1" fmla="val 50000"/>
              <a:gd name="adj2" fmla="val 5826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正方形/長方形 30"/>
          <p:cNvSpPr/>
          <p:nvPr/>
        </p:nvSpPr>
        <p:spPr>
          <a:xfrm>
            <a:off x="5231883" y="3374226"/>
            <a:ext cx="1332000" cy="288147"/>
          </a:xfrm>
          <a:prstGeom prst="rect">
            <a:avLst/>
          </a:prstGeom>
        </p:spPr>
        <p:style>
          <a:lnRef idx="2">
            <a:schemeClr val="accent6"/>
          </a:lnRef>
          <a:fillRef idx="1">
            <a:schemeClr val="lt1"/>
          </a:fillRef>
          <a:effectRef idx="0">
            <a:schemeClr val="accent6"/>
          </a:effectRef>
          <a:fontRef idx="minor">
            <a:schemeClr val="dk1"/>
          </a:fontRef>
        </p:style>
        <p:txBody>
          <a:bodyPr wrap="square" lIns="72000" tIns="36000" rIns="72000" bIns="36000" rtlCol="0" anchor="ctr">
            <a:spAutoFit/>
          </a:bodyPr>
          <a:lstStyle/>
          <a:p>
            <a:pPr algn="ctr"/>
            <a:r>
              <a:rPr kumimoji="1" lang="ja-JP" altLang="en-US" sz="1400" b="1" dirty="0" smtClean="0"/>
              <a:t>健診データ</a:t>
            </a:r>
            <a:endParaRPr kumimoji="1" lang="en-US" altLang="ja-JP" sz="1400" dirty="0" smtClean="0"/>
          </a:p>
        </p:txBody>
      </p:sp>
      <p:sp>
        <p:nvSpPr>
          <p:cNvPr id="34" name="正方形/長方形 33"/>
          <p:cNvSpPr/>
          <p:nvPr/>
        </p:nvSpPr>
        <p:spPr>
          <a:xfrm>
            <a:off x="3708056" y="3400381"/>
            <a:ext cx="1368000" cy="252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lIns="72000" tIns="36000" rIns="72000" bIns="36000" rtlCol="0" anchor="ctr">
            <a:spAutoFit/>
          </a:bodyPr>
          <a:lstStyle/>
          <a:p>
            <a:pPr algn="ctr"/>
            <a:r>
              <a:rPr kumimoji="1" lang="ja-JP" altLang="en-US" sz="1400" b="1" dirty="0" smtClean="0"/>
              <a:t>レセプトデータ</a:t>
            </a:r>
            <a:endParaRPr kumimoji="1" lang="en-US" altLang="ja-JP" sz="1400" dirty="0" smtClean="0"/>
          </a:p>
        </p:txBody>
      </p:sp>
    </p:spTree>
    <p:extLst>
      <p:ext uri="{BB962C8B-B14F-4D97-AF65-F5344CB8AC3E}">
        <p14:creationId xmlns:p14="http://schemas.microsoft.com/office/powerpoint/2010/main" val="425095207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表 7"/>
          <p:cNvGraphicFramePr>
            <a:graphicFrameLocks noGrp="1"/>
          </p:cNvGraphicFramePr>
          <p:nvPr>
            <p:extLst/>
          </p:nvPr>
        </p:nvGraphicFramePr>
        <p:xfrm>
          <a:off x="515113" y="404664"/>
          <a:ext cx="8327607" cy="5767219"/>
        </p:xfrm>
        <a:graphic>
          <a:graphicData uri="http://schemas.openxmlformats.org/drawingml/2006/table">
            <a:tbl>
              <a:tblPr firstRow="1" bandRow="1">
                <a:tableStyleId>{9DCAF9ED-07DC-4A11-8D7F-57B35C25682E}</a:tableStyleId>
              </a:tblPr>
              <a:tblGrid>
                <a:gridCol w="373521">
                  <a:extLst>
                    <a:ext uri="{9D8B030D-6E8A-4147-A177-3AD203B41FA5}">
                      <a16:colId xmlns:a16="http://schemas.microsoft.com/office/drawing/2014/main" val="1723996029"/>
                    </a:ext>
                  </a:extLst>
                </a:gridCol>
                <a:gridCol w="7954086">
                  <a:extLst>
                    <a:ext uri="{9D8B030D-6E8A-4147-A177-3AD203B41FA5}">
                      <a16:colId xmlns:a16="http://schemas.microsoft.com/office/drawing/2014/main" val="3398365325"/>
                    </a:ext>
                  </a:extLst>
                </a:gridCol>
              </a:tblGrid>
              <a:tr h="557886">
                <a:tc gridSpan="2">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2400" b="1" dirty="0" smtClean="0"/>
                        <a:t>事業内容</a:t>
                      </a:r>
                      <a:endParaRPr kumimoji="1" lang="en-US" altLang="ja-JP" sz="2400" b="1" dirty="0" smtClean="0"/>
                    </a:p>
                  </a:txBody>
                  <a:tcPr/>
                </a:tc>
                <a:tc hMerge="1">
                  <a:txBody>
                    <a:bodyPr/>
                    <a:lstStyle/>
                    <a:p>
                      <a:endParaRPr kumimoji="1" lang="ja-JP" altLang="en-US"/>
                    </a:p>
                  </a:txBody>
                  <a:tcPr/>
                </a:tc>
                <a:extLst>
                  <a:ext uri="{0D108BD9-81ED-4DB2-BD59-A6C34878D82A}">
                    <a16:rowId xmlns:a16="http://schemas.microsoft.com/office/drawing/2014/main" val="3530970714"/>
                  </a:ext>
                </a:extLst>
              </a:tr>
              <a:tr h="412591">
                <a:tc gridSpan="2">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smtClean="0"/>
                        <a:t>●高血圧・糖尿病　重症化予防（各区保健師）</a:t>
                      </a:r>
                      <a:endParaRPr kumimoji="1" lang="en-US" altLang="ja-JP" b="1" dirty="0" smtClean="0"/>
                    </a:p>
                  </a:txBody>
                  <a:tcPr/>
                </a:tc>
                <a:tc hMerge="1">
                  <a:txBody>
                    <a:bodyPr/>
                    <a:lstStyle/>
                    <a:p>
                      <a:endParaRPr kumimoji="1" lang="ja-JP" altLang="en-US"/>
                    </a:p>
                  </a:txBody>
                  <a:tcPr/>
                </a:tc>
                <a:extLst>
                  <a:ext uri="{0D108BD9-81ED-4DB2-BD59-A6C34878D82A}">
                    <a16:rowId xmlns:a16="http://schemas.microsoft.com/office/drawing/2014/main" val="942114302"/>
                  </a:ext>
                </a:extLst>
              </a:tr>
              <a:tr h="928329">
                <a:tc>
                  <a:txBody>
                    <a:bodyPr/>
                    <a:lstStyle/>
                    <a:p>
                      <a:endParaRPr kumimoji="1" lang="ja-JP" altLang="en-US" dirty="0"/>
                    </a:p>
                  </a:txBody>
                  <a:tcPr/>
                </a:tc>
                <a:tc>
                  <a:txBody>
                    <a:bodyPr/>
                    <a:lstStyle/>
                    <a:p>
                      <a:r>
                        <a:rPr kumimoji="1" lang="ja-JP" altLang="en-US" sz="1200" dirty="0" smtClean="0"/>
                        <a:t>・内臓脂肪型肥満の有無および服薬の有無問わず</a:t>
                      </a:r>
                      <a:endParaRPr kumimoji="1" lang="en-US" altLang="ja-JP" sz="1200" dirty="0" smtClean="0"/>
                    </a:p>
                    <a:p>
                      <a:r>
                        <a:rPr kumimoji="1" lang="ja-JP" altLang="en-US" sz="1200" dirty="0" smtClean="0"/>
                        <a:t>・収縮期血圧</a:t>
                      </a:r>
                      <a:r>
                        <a:rPr kumimoji="1" lang="en-US" altLang="ja-JP" sz="1200" dirty="0" smtClean="0"/>
                        <a:t>180mmHg</a:t>
                      </a:r>
                      <a:r>
                        <a:rPr kumimoji="1" lang="ja-JP" altLang="en-US" sz="1200" dirty="0" smtClean="0"/>
                        <a:t>以上または拡張期血圧</a:t>
                      </a:r>
                      <a:r>
                        <a:rPr kumimoji="1" lang="en-US" altLang="ja-JP" sz="1200" dirty="0" smtClean="0"/>
                        <a:t>110mmHg</a:t>
                      </a:r>
                      <a:r>
                        <a:rPr kumimoji="1" lang="ja-JP" altLang="en-US" sz="1200" dirty="0" smtClean="0"/>
                        <a:t>以上</a:t>
                      </a:r>
                      <a:endParaRPr kumimoji="1" lang="en-US" altLang="ja-JP" sz="1200" dirty="0" smtClean="0"/>
                    </a:p>
                    <a:p>
                      <a:r>
                        <a:rPr kumimoji="1" lang="ja-JP" altLang="en-US" sz="1200" dirty="0" smtClean="0"/>
                        <a:t>・</a:t>
                      </a:r>
                      <a:r>
                        <a:rPr kumimoji="1" lang="en-US" altLang="ja-JP" sz="1200" dirty="0" smtClean="0"/>
                        <a:t>HbA1c7.4</a:t>
                      </a:r>
                      <a:r>
                        <a:rPr kumimoji="1" lang="ja-JP" altLang="en-US" sz="1200" dirty="0" smtClean="0"/>
                        <a:t>以上または空腹時血糖</a:t>
                      </a:r>
                      <a:r>
                        <a:rPr kumimoji="1" lang="en-US" altLang="ja-JP" sz="1200" dirty="0" smtClean="0"/>
                        <a:t>250mg/dl</a:t>
                      </a:r>
                      <a:r>
                        <a:rPr kumimoji="1" lang="ja-JP" altLang="en-US" sz="1200" dirty="0" smtClean="0"/>
                        <a:t>以上</a:t>
                      </a:r>
                    </a:p>
                    <a:p>
                      <a:r>
                        <a:rPr kumimoji="1" lang="ja-JP" altLang="en-US" sz="1200" dirty="0" smtClean="0"/>
                        <a:t>　                         　　　　   （</a:t>
                      </a:r>
                      <a:r>
                        <a:rPr kumimoji="1" lang="en-US" altLang="ja-JP" sz="1200" dirty="0" smtClean="0"/>
                        <a:t>H27.7</a:t>
                      </a:r>
                      <a:r>
                        <a:rPr kumimoji="1" lang="ja-JP" altLang="en-US" sz="1200" dirty="0" smtClean="0"/>
                        <a:t>～訪問等による保健指導・受診勧奨）</a:t>
                      </a:r>
                    </a:p>
                  </a:txBody>
                  <a:tcPr anchor="ctr"/>
                </a:tc>
                <a:extLst>
                  <a:ext uri="{0D108BD9-81ED-4DB2-BD59-A6C34878D82A}">
                    <a16:rowId xmlns:a16="http://schemas.microsoft.com/office/drawing/2014/main" val="2698270008"/>
                  </a:ext>
                </a:extLst>
              </a:tr>
              <a:tr h="412591">
                <a:tc gridSpan="2">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smtClean="0"/>
                        <a:t>●腎機能低下者　重症化予防（各区保健師）</a:t>
                      </a:r>
                      <a:endParaRPr kumimoji="1" lang="en-US" altLang="ja-JP" b="1" dirty="0" smtClean="0"/>
                    </a:p>
                  </a:txBody>
                  <a:tcPr/>
                </a:tc>
                <a:tc hMerge="1">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en-US" altLang="ja-JP" dirty="0" smtClean="0"/>
                    </a:p>
                  </a:txBody>
                  <a:tcPr/>
                </a:tc>
                <a:extLst>
                  <a:ext uri="{0D108BD9-81ED-4DB2-BD59-A6C34878D82A}">
                    <a16:rowId xmlns:a16="http://schemas.microsoft.com/office/drawing/2014/main" val="4197611590"/>
                  </a:ext>
                </a:extLst>
              </a:tr>
              <a:tr h="596297">
                <a:tc>
                  <a:txBody>
                    <a:bodyPr/>
                    <a:lstStyle/>
                    <a:p>
                      <a:endParaRPr kumimoji="1" lang="ja-JP" altLang="en-US" sz="1200" dirty="0"/>
                    </a:p>
                  </a:txBody>
                  <a:tcPr/>
                </a:tc>
                <a:tc>
                  <a:txBody>
                    <a:bodyPr/>
                    <a:lstStyle/>
                    <a:p>
                      <a:r>
                        <a:rPr kumimoji="1" lang="ja-JP" altLang="en-US" sz="1200" dirty="0" smtClean="0"/>
                        <a:t>・服薬なし者のうち</a:t>
                      </a:r>
                      <a:r>
                        <a:rPr kumimoji="1" lang="en-US" altLang="ja-JP" sz="1200" dirty="0" smtClean="0"/>
                        <a:t>eGFR60</a:t>
                      </a:r>
                      <a:r>
                        <a:rPr kumimoji="1" lang="ja-JP" altLang="en-US" sz="1200" baseline="0" dirty="0" smtClean="0"/>
                        <a:t>未満かつ尿蛋白＋以上</a:t>
                      </a:r>
                      <a:endParaRPr kumimoji="1" lang="en-US" altLang="ja-JP" sz="1200" baseline="0" dirty="0" smtClean="0"/>
                    </a:p>
                    <a:p>
                      <a:r>
                        <a:rPr kumimoji="1" lang="ja-JP" altLang="en-US" sz="1200" baseline="0" dirty="0" smtClean="0"/>
                        <a:t>　　　　　　　　　　　　　　（</a:t>
                      </a:r>
                      <a:r>
                        <a:rPr kumimoji="1" lang="en-US" altLang="ja-JP" sz="1200" baseline="0" dirty="0" smtClean="0"/>
                        <a:t>H25.7</a:t>
                      </a:r>
                      <a:r>
                        <a:rPr kumimoji="1" lang="ja-JP" altLang="en-US" sz="1200" baseline="0" dirty="0" smtClean="0"/>
                        <a:t>～訪問等による保健指導・受診勧奨）</a:t>
                      </a:r>
                      <a:endParaRPr kumimoji="1" lang="ja-JP" altLang="en-US" sz="1200" baseline="30000" dirty="0" smtClean="0"/>
                    </a:p>
                  </a:txBody>
                  <a:tcPr anchor="ctr"/>
                </a:tc>
                <a:extLst>
                  <a:ext uri="{0D108BD9-81ED-4DB2-BD59-A6C34878D82A}">
                    <a16:rowId xmlns:a16="http://schemas.microsoft.com/office/drawing/2014/main" val="1748165837"/>
                  </a:ext>
                </a:extLst>
              </a:tr>
              <a:tr h="412591">
                <a:tc gridSpan="2">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800" dirty="0" smtClean="0"/>
                        <a:t>●糖尿病性腎症　重症化予防（国保　委託実施）</a:t>
                      </a:r>
                      <a:endParaRPr kumimoji="1" lang="en-US" altLang="ja-JP" sz="1800" b="1" dirty="0" smtClean="0"/>
                    </a:p>
                  </a:txBody>
                  <a:tcPr/>
                </a:tc>
                <a:tc hMerge="1">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en-US" altLang="ja-JP" sz="1350" dirty="0" smtClean="0"/>
                    </a:p>
                  </a:txBody>
                  <a:tcPr/>
                </a:tc>
                <a:extLst>
                  <a:ext uri="{0D108BD9-81ED-4DB2-BD59-A6C34878D82A}">
                    <a16:rowId xmlns:a16="http://schemas.microsoft.com/office/drawing/2014/main" val="3832649827"/>
                  </a:ext>
                </a:extLst>
              </a:tr>
              <a:tr h="712163">
                <a:tc>
                  <a:txBody>
                    <a:bodyPr/>
                    <a:lstStyle/>
                    <a:p>
                      <a:endParaRPr kumimoji="1" lang="ja-JP" altLang="en-US"/>
                    </a:p>
                  </a:txBody>
                  <a:tcPr/>
                </a:tc>
                <a:tc>
                  <a:txBody>
                    <a:bodyPr/>
                    <a:lstStyle/>
                    <a:p>
                      <a:r>
                        <a:rPr kumimoji="1" lang="ja-JP" altLang="en-US" sz="1200" dirty="0" smtClean="0">
                          <a:latin typeface="+mn-ea"/>
                          <a:ea typeface="+mn-ea"/>
                        </a:rPr>
                        <a:t>・</a:t>
                      </a:r>
                      <a:r>
                        <a:rPr kumimoji="1" lang="en-US" altLang="ja-JP" sz="1200" dirty="0" smtClean="0">
                          <a:latin typeface="+mn-ea"/>
                          <a:ea typeface="+mn-ea"/>
                        </a:rPr>
                        <a:t>HbA1c6.5</a:t>
                      </a:r>
                      <a:r>
                        <a:rPr kumimoji="1" lang="ja-JP" altLang="en-US" sz="1200" dirty="0" smtClean="0">
                          <a:latin typeface="+mn-ea"/>
                          <a:ea typeface="+mn-ea"/>
                        </a:rPr>
                        <a:t>以上かつ尿蛋白＋以上　または　</a:t>
                      </a:r>
                      <a:r>
                        <a:rPr kumimoji="1" lang="en-US" altLang="ja-JP" sz="1200" dirty="0" smtClean="0">
                          <a:latin typeface="+mn-ea"/>
                          <a:ea typeface="+mn-ea"/>
                        </a:rPr>
                        <a:t>eGFR15</a:t>
                      </a:r>
                      <a:r>
                        <a:rPr kumimoji="1" lang="ja-JP" altLang="en-US" sz="1200" dirty="0" smtClean="0">
                          <a:latin typeface="+mn-ea"/>
                          <a:ea typeface="+mn-ea"/>
                        </a:rPr>
                        <a:t>以上</a:t>
                      </a:r>
                      <a:r>
                        <a:rPr kumimoji="1" lang="en-US" altLang="ja-JP" sz="1200" dirty="0" smtClean="0">
                          <a:latin typeface="+mn-ea"/>
                          <a:ea typeface="+mn-ea"/>
                        </a:rPr>
                        <a:t>60</a:t>
                      </a:r>
                      <a:r>
                        <a:rPr kumimoji="1" lang="ja-JP" altLang="en-US" sz="1200" dirty="0" smtClean="0">
                          <a:latin typeface="+mn-ea"/>
                          <a:ea typeface="+mn-ea"/>
                        </a:rPr>
                        <a:t>未満</a:t>
                      </a:r>
                      <a:r>
                        <a:rPr kumimoji="1" lang="en-US" altLang="ja-JP" sz="1200" dirty="0" smtClean="0">
                          <a:latin typeface="+mn-ea"/>
                          <a:ea typeface="+mn-ea"/>
                        </a:rPr>
                        <a:t> </a:t>
                      </a:r>
                      <a:r>
                        <a:rPr kumimoji="1" lang="ja-JP" altLang="en-US" sz="1200" dirty="0" smtClean="0">
                          <a:latin typeface="+mn-ea"/>
                          <a:ea typeface="+mn-ea"/>
                        </a:rPr>
                        <a:t>　</a:t>
                      </a:r>
                      <a:r>
                        <a:rPr kumimoji="1" lang="ja-JP" altLang="en-US" sz="1200" baseline="0" dirty="0" smtClean="0">
                          <a:latin typeface="+mn-ea"/>
                          <a:ea typeface="+mn-ea"/>
                        </a:rPr>
                        <a:t>（</a:t>
                      </a:r>
                      <a:r>
                        <a:rPr kumimoji="1" lang="en-US" altLang="ja-JP" sz="1200" baseline="0" dirty="0" smtClean="0">
                          <a:latin typeface="+mn-ea"/>
                          <a:ea typeface="+mn-ea"/>
                        </a:rPr>
                        <a:t>H27.8</a:t>
                      </a:r>
                      <a:r>
                        <a:rPr kumimoji="1" lang="ja-JP" altLang="en-US" sz="1200" baseline="0" dirty="0" smtClean="0">
                          <a:latin typeface="+mn-ea"/>
                          <a:ea typeface="+mn-ea"/>
                        </a:rPr>
                        <a:t>～）　　　　　</a:t>
                      </a:r>
                      <a:endParaRPr kumimoji="1" lang="en-US" altLang="ja-JP" sz="1200" baseline="0" dirty="0" smtClean="0">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aseline="0" dirty="0" smtClean="0">
                          <a:latin typeface="+mn-ea"/>
                          <a:ea typeface="+mn-ea"/>
                        </a:rPr>
                        <a:t>・</a:t>
                      </a:r>
                      <a:r>
                        <a:rPr kumimoji="1" lang="ja-JP" altLang="en-US" sz="1200" baseline="0" dirty="0" smtClean="0">
                          <a:effectLst/>
                          <a:latin typeface="+mn-ea"/>
                          <a:ea typeface="+mn-ea"/>
                        </a:rPr>
                        <a:t>空腹時血糖</a:t>
                      </a:r>
                      <a:r>
                        <a:rPr kumimoji="1" lang="en-US" altLang="ja-JP" sz="1200" baseline="0" dirty="0" smtClean="0">
                          <a:effectLst/>
                          <a:latin typeface="+mn-ea"/>
                          <a:ea typeface="+mn-ea"/>
                        </a:rPr>
                        <a:t>126mg/dl</a:t>
                      </a:r>
                      <a:r>
                        <a:rPr kumimoji="1" lang="ja-JP" altLang="en-US" sz="1200" baseline="0" dirty="0" smtClean="0">
                          <a:effectLst/>
                          <a:latin typeface="+mn-ea"/>
                          <a:ea typeface="+mn-ea"/>
                        </a:rPr>
                        <a:t>以上かつ尿蛋白＋以上　または　</a:t>
                      </a:r>
                      <a:r>
                        <a:rPr kumimoji="1" lang="en-US" altLang="ja-JP" sz="1200" baseline="0" dirty="0" smtClean="0">
                          <a:effectLst/>
                          <a:latin typeface="+mn-ea"/>
                          <a:ea typeface="+mn-ea"/>
                        </a:rPr>
                        <a:t>eGFR15</a:t>
                      </a:r>
                      <a:r>
                        <a:rPr kumimoji="1" lang="ja-JP" altLang="en-US" sz="1200" baseline="0" dirty="0" smtClean="0">
                          <a:effectLst/>
                          <a:latin typeface="+mn-ea"/>
                          <a:ea typeface="+mn-ea"/>
                        </a:rPr>
                        <a:t>以上</a:t>
                      </a:r>
                      <a:r>
                        <a:rPr kumimoji="1" lang="en-US" altLang="ja-JP" sz="1200" baseline="0" dirty="0" smtClean="0">
                          <a:effectLst/>
                          <a:latin typeface="+mn-ea"/>
                          <a:ea typeface="+mn-ea"/>
                        </a:rPr>
                        <a:t>60</a:t>
                      </a:r>
                      <a:r>
                        <a:rPr kumimoji="1" lang="ja-JP" altLang="en-US" sz="1200" baseline="0" dirty="0" smtClean="0">
                          <a:effectLst/>
                          <a:latin typeface="+mn-ea"/>
                          <a:ea typeface="+mn-ea"/>
                        </a:rPr>
                        <a:t>未満 　　（</a:t>
                      </a:r>
                      <a:r>
                        <a:rPr kumimoji="1" lang="en-US" altLang="ja-JP" sz="1200" baseline="0" dirty="0" smtClean="0">
                          <a:effectLst/>
                          <a:latin typeface="+mn-ea"/>
                          <a:ea typeface="+mn-ea"/>
                        </a:rPr>
                        <a:t>H30.8</a:t>
                      </a:r>
                      <a:r>
                        <a:rPr kumimoji="1" lang="ja-JP" altLang="en-US" sz="1200" baseline="0" dirty="0" smtClean="0">
                          <a:effectLst/>
                          <a:latin typeface="+mn-ea"/>
                          <a:ea typeface="+mn-ea"/>
                        </a:rPr>
                        <a:t>～）　　</a:t>
                      </a:r>
                      <a:endParaRPr kumimoji="1" lang="en-US" altLang="ja-JP" sz="1200" baseline="0" dirty="0" smtClean="0">
                        <a:effectLst/>
                        <a:latin typeface="+mn-ea"/>
                        <a:ea typeface="+mn-ea"/>
                      </a:endParaRPr>
                    </a:p>
                    <a:p>
                      <a:r>
                        <a:rPr kumimoji="1" lang="ja-JP" altLang="en-US" sz="1200" baseline="0" dirty="0" smtClean="0">
                          <a:effectLst/>
                          <a:latin typeface="+mn-ea"/>
                          <a:ea typeface="+mn-ea"/>
                        </a:rPr>
                        <a:t>　　　　受診勧奨案内送付、  電話による受診勧奨、希望者への</a:t>
                      </a:r>
                      <a:r>
                        <a:rPr kumimoji="1" lang="en-US" altLang="ja-JP" sz="1200" baseline="0" dirty="0" smtClean="0">
                          <a:effectLst/>
                          <a:latin typeface="+mn-ea"/>
                          <a:ea typeface="+mn-ea"/>
                        </a:rPr>
                        <a:t>6</a:t>
                      </a:r>
                      <a:r>
                        <a:rPr kumimoji="1" lang="ja-JP" altLang="en-US" sz="1200" baseline="0" dirty="0" smtClean="0">
                          <a:effectLst/>
                          <a:latin typeface="+mn-ea"/>
                          <a:ea typeface="+mn-ea"/>
                        </a:rPr>
                        <a:t>か月保健指導　　　　　</a:t>
                      </a:r>
                      <a:endParaRPr kumimoji="1" lang="en-US" altLang="ja-JP" sz="1200" baseline="0" dirty="0" smtClean="0">
                        <a:effectLst/>
                        <a:latin typeface="+mn-ea"/>
                        <a:ea typeface="+mn-ea"/>
                      </a:endParaRPr>
                    </a:p>
                  </a:txBody>
                  <a:tcPr/>
                </a:tc>
                <a:extLst>
                  <a:ext uri="{0D108BD9-81ED-4DB2-BD59-A6C34878D82A}">
                    <a16:rowId xmlns:a16="http://schemas.microsoft.com/office/drawing/2014/main" val="2176219133"/>
                  </a:ext>
                </a:extLst>
              </a:tr>
              <a:tr h="412591">
                <a:tc>
                  <a:txBody>
                    <a:bodyPr/>
                    <a:lstStyle/>
                    <a:p>
                      <a:r>
                        <a:rPr kumimoji="1" lang="ja-JP" altLang="en-US" dirty="0" smtClean="0"/>
                        <a:t>●</a:t>
                      </a:r>
                      <a:endParaRPr kumimoji="1" lang="ja-JP" altLang="en-US" dirty="0"/>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800" baseline="0" dirty="0" smtClean="0"/>
                        <a:t>重複・頻回受診者健康教育啓発事業（国保　委託実施）</a:t>
                      </a:r>
                    </a:p>
                  </a:txBody>
                  <a:tcPr/>
                </a:tc>
                <a:extLst>
                  <a:ext uri="{0D108BD9-81ED-4DB2-BD59-A6C34878D82A}">
                    <a16:rowId xmlns:a16="http://schemas.microsoft.com/office/drawing/2014/main" val="3244429408"/>
                  </a:ext>
                </a:extLst>
              </a:tr>
              <a:tr h="520366">
                <a:tc>
                  <a:txBody>
                    <a:bodyPr/>
                    <a:lstStyle/>
                    <a:p>
                      <a:endParaRPr kumimoji="1" lang="ja-JP" altLang="en-US" dirty="0"/>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00" baseline="0" dirty="0" smtClean="0"/>
                        <a:t>・重複受診者・頻回受診者へのリーフレット送付（年</a:t>
                      </a:r>
                      <a:r>
                        <a:rPr kumimoji="1" lang="en-US" altLang="ja-JP" sz="1200" baseline="0" dirty="0" smtClean="0"/>
                        <a:t>2</a:t>
                      </a:r>
                      <a:r>
                        <a:rPr kumimoji="1" lang="ja-JP" altLang="en-US" sz="1200" baseline="0" dirty="0" smtClean="0"/>
                        <a:t>回）さらに、重複服薬者・多剤服薬者へ服薬情報の送付（年</a:t>
                      </a:r>
                      <a:r>
                        <a:rPr kumimoji="1" lang="en-US" altLang="ja-JP" sz="1200" baseline="0" dirty="0" smtClean="0"/>
                        <a:t>1</a:t>
                      </a:r>
                      <a:r>
                        <a:rPr kumimoji="1" lang="ja-JP" altLang="en-US" sz="1200" baseline="0" dirty="0" smtClean="0"/>
                        <a:t>回）</a:t>
                      </a: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00" baseline="0" dirty="0" smtClean="0"/>
                        <a:t>・保健師、薬剤師による電話・訪問による教育指導</a:t>
                      </a:r>
                    </a:p>
                  </a:txBody>
                  <a:tcPr/>
                </a:tc>
                <a:extLst>
                  <a:ext uri="{0D108BD9-81ED-4DB2-BD59-A6C34878D82A}">
                    <a16:rowId xmlns:a16="http://schemas.microsoft.com/office/drawing/2014/main" val="1394142318"/>
                  </a:ext>
                </a:extLst>
              </a:tr>
              <a:tr h="412591">
                <a:tc>
                  <a:txBody>
                    <a:bodyPr/>
                    <a:lstStyle/>
                    <a:p>
                      <a:r>
                        <a:rPr kumimoji="1" lang="ja-JP" altLang="en-US" dirty="0" smtClean="0"/>
                        <a:t>●</a:t>
                      </a:r>
                      <a:endParaRPr kumimoji="1" lang="ja-JP" altLang="en-US" dirty="0"/>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800" baseline="0" dirty="0" smtClean="0"/>
                        <a:t>後発医薬品（ジェネリック医薬品）差額通知（国保　委託実施）</a:t>
                      </a:r>
                    </a:p>
                  </a:txBody>
                  <a:tcPr/>
                </a:tc>
                <a:extLst>
                  <a:ext uri="{0D108BD9-81ED-4DB2-BD59-A6C34878D82A}">
                    <a16:rowId xmlns:a16="http://schemas.microsoft.com/office/drawing/2014/main" val="2136906695"/>
                  </a:ext>
                </a:extLst>
              </a:tr>
              <a:tr h="389223">
                <a:tc>
                  <a:txBody>
                    <a:bodyPr/>
                    <a:lstStyle/>
                    <a:p>
                      <a:endParaRPr kumimoji="1" lang="ja-JP" altLang="en-US" dirty="0"/>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00" baseline="0" dirty="0" smtClean="0"/>
                        <a:t>・先発医薬品を使用している対象者への後発医薬品への切り替え差額（自己負担額</a:t>
                      </a:r>
                      <a:r>
                        <a:rPr kumimoji="1" lang="en-US" altLang="ja-JP" sz="1200" baseline="0" dirty="0" smtClean="0"/>
                        <a:t>300</a:t>
                      </a:r>
                      <a:r>
                        <a:rPr kumimoji="1" lang="ja-JP" altLang="en-US" sz="1200" baseline="0" dirty="0" smtClean="0"/>
                        <a:t>円以上の方）を通知（年</a:t>
                      </a:r>
                      <a:r>
                        <a:rPr kumimoji="1" lang="en-US" altLang="ja-JP" sz="1200" baseline="0" dirty="0" smtClean="0"/>
                        <a:t>3</a:t>
                      </a:r>
                      <a:r>
                        <a:rPr kumimoji="1" lang="ja-JP" altLang="en-US" sz="1200" baseline="0" dirty="0" smtClean="0"/>
                        <a:t>回）</a:t>
                      </a:r>
                      <a:endParaRPr kumimoji="1" lang="en-US" altLang="ja-JP" sz="1200" baseline="0" dirty="0" smtClean="0"/>
                    </a:p>
                  </a:txBody>
                  <a:tcPr/>
                </a:tc>
                <a:extLst>
                  <a:ext uri="{0D108BD9-81ED-4DB2-BD59-A6C34878D82A}">
                    <a16:rowId xmlns:a16="http://schemas.microsoft.com/office/drawing/2014/main" val="3577601904"/>
                  </a:ext>
                </a:extLst>
              </a:tr>
            </a:tbl>
          </a:graphicData>
        </a:graphic>
      </p:graphicFrame>
      <p:sp>
        <p:nvSpPr>
          <p:cNvPr id="15" name="楕円 14"/>
          <p:cNvSpPr/>
          <p:nvPr/>
        </p:nvSpPr>
        <p:spPr>
          <a:xfrm>
            <a:off x="8697822" y="6453336"/>
            <a:ext cx="338674" cy="332656"/>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en-US" altLang="ja-JP" sz="1600" dirty="0" smtClean="0">
                <a:solidFill>
                  <a:schemeClr val="tx1"/>
                </a:solidFill>
              </a:rPr>
              <a:t>3</a:t>
            </a:r>
            <a:endParaRPr kumimoji="1" lang="ja-JP" altLang="en-US" sz="1600" dirty="0">
              <a:solidFill>
                <a:schemeClr val="tx1"/>
              </a:solidFill>
            </a:endParaRPr>
          </a:p>
        </p:txBody>
      </p:sp>
    </p:spTree>
    <p:extLst>
      <p:ext uri="{BB962C8B-B14F-4D97-AF65-F5344CB8AC3E}">
        <p14:creationId xmlns:p14="http://schemas.microsoft.com/office/powerpoint/2010/main" val="56882355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1" name="直線矢印コネクタ 10"/>
          <p:cNvCxnSpPr/>
          <p:nvPr/>
        </p:nvCxnSpPr>
        <p:spPr>
          <a:xfrm>
            <a:off x="8008032" y="1402346"/>
            <a:ext cx="0" cy="2756295"/>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9" name="タイトル 1"/>
          <p:cNvSpPr txBox="1">
            <a:spLocks/>
          </p:cNvSpPr>
          <p:nvPr/>
        </p:nvSpPr>
        <p:spPr>
          <a:xfrm>
            <a:off x="0" y="0"/>
            <a:ext cx="9144000" cy="639291"/>
          </a:xfrm>
          <a:prstGeom prst="rect">
            <a:avLst/>
          </a:prstGeom>
          <a:solidFill>
            <a:schemeClr val="accent2">
              <a:lumMod val="20000"/>
              <a:lumOff val="80000"/>
            </a:schemeClr>
          </a:solidFill>
        </p:spPr>
        <p:txBody>
          <a:bodyPr vert="horz" lIns="91440" tIns="45720" rIns="91440" bIns="45720" rtlCol="0" anchor="ctr">
            <a:normAutofit fontScale="85000" lnSpcReduction="10000"/>
          </a:bodyPr>
          <a:lstStyle>
            <a:lvl1pPr algn="l" defTabSz="914400" rtl="0" eaLnBrk="1" latinLnBrk="0" hangingPunct="1">
              <a:lnSpc>
                <a:spcPct val="85000"/>
              </a:lnSpc>
              <a:spcBef>
                <a:spcPct val="0"/>
              </a:spcBef>
              <a:buNone/>
              <a:defRPr kumimoji="1" sz="4800" kern="1200" spc="-50" baseline="0">
                <a:solidFill>
                  <a:schemeClr val="tx1">
                    <a:lumMod val="75000"/>
                    <a:lumOff val="25000"/>
                  </a:schemeClr>
                </a:solidFill>
                <a:latin typeface="+mj-lt"/>
                <a:ea typeface="+mj-ea"/>
                <a:cs typeface="+mj-cs"/>
              </a:defRPr>
            </a:lvl1pPr>
          </a:lstStyle>
          <a:p>
            <a:pPr algn="ctr"/>
            <a:r>
              <a:rPr lang="ja-JP" altLang="en-US" sz="3200" dirty="0">
                <a:latin typeface="+mj-ea"/>
              </a:rPr>
              <a:t>大阪市における個人の生活習慣改善を目的とした保健師活動</a:t>
            </a:r>
          </a:p>
        </p:txBody>
      </p:sp>
      <p:graphicFrame>
        <p:nvGraphicFramePr>
          <p:cNvPr id="20" name="グラフ 19"/>
          <p:cNvGraphicFramePr>
            <a:graphicFrameLocks/>
          </p:cNvGraphicFramePr>
          <p:nvPr>
            <p:extLst/>
          </p:nvPr>
        </p:nvGraphicFramePr>
        <p:xfrm>
          <a:off x="2007200" y="1762221"/>
          <a:ext cx="5681453" cy="4377603"/>
        </p:xfrm>
        <a:graphic>
          <a:graphicData uri="http://schemas.openxmlformats.org/drawingml/2006/chart">
            <c:chart xmlns:c="http://schemas.openxmlformats.org/drawingml/2006/chart" xmlns:r="http://schemas.openxmlformats.org/officeDocument/2006/relationships" r:id="rId3"/>
          </a:graphicData>
        </a:graphic>
      </p:graphicFrame>
      <p:sp>
        <p:nvSpPr>
          <p:cNvPr id="22" name="正方形/長方形 21"/>
          <p:cNvSpPr/>
          <p:nvPr/>
        </p:nvSpPr>
        <p:spPr>
          <a:xfrm>
            <a:off x="107504" y="675176"/>
            <a:ext cx="3168352" cy="270394"/>
          </a:xfrm>
          <a:prstGeom prst="rect">
            <a:avLst/>
          </a:prstGeom>
          <a:no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600" b="1" dirty="0" smtClean="0">
                <a:solidFill>
                  <a:schemeClr val="tx1"/>
                </a:solidFill>
                <a:latin typeface="Meiryo UI" panose="020B0604030504040204" pitchFamily="50" charset="-128"/>
                <a:ea typeface="Meiryo UI" panose="020B0604030504040204" pitchFamily="50" charset="-128"/>
              </a:rPr>
              <a:t>大阪市保健師総数：</a:t>
            </a:r>
            <a:r>
              <a:rPr kumimoji="1" lang="en-US" altLang="ja-JP" sz="1600" b="1" dirty="0" smtClean="0">
                <a:solidFill>
                  <a:schemeClr val="tx1"/>
                </a:solidFill>
                <a:latin typeface="Meiryo UI" panose="020B0604030504040204" pitchFamily="50" charset="-128"/>
                <a:ea typeface="Meiryo UI" panose="020B0604030504040204" pitchFamily="50" charset="-128"/>
              </a:rPr>
              <a:t>374</a:t>
            </a:r>
            <a:r>
              <a:rPr kumimoji="1" lang="ja-JP" altLang="en-US" sz="1600" b="1" dirty="0" smtClean="0">
                <a:solidFill>
                  <a:schemeClr val="tx1"/>
                </a:solidFill>
                <a:latin typeface="Meiryo UI" panose="020B0604030504040204" pitchFamily="50" charset="-128"/>
                <a:ea typeface="Meiryo UI" panose="020B0604030504040204" pitchFamily="50" charset="-128"/>
              </a:rPr>
              <a:t>名</a:t>
            </a:r>
            <a:endParaRPr kumimoji="1" lang="ja-JP" altLang="en-US" sz="1600" b="1" dirty="0">
              <a:solidFill>
                <a:schemeClr val="tx1"/>
              </a:solidFill>
              <a:latin typeface="Meiryo UI" panose="020B0604030504040204" pitchFamily="50" charset="-128"/>
              <a:ea typeface="Meiryo UI" panose="020B0604030504040204" pitchFamily="50" charset="-128"/>
            </a:endParaRPr>
          </a:p>
        </p:txBody>
      </p:sp>
      <p:sp>
        <p:nvSpPr>
          <p:cNvPr id="23" name="正方形/長方形 22"/>
          <p:cNvSpPr/>
          <p:nvPr/>
        </p:nvSpPr>
        <p:spPr>
          <a:xfrm>
            <a:off x="738545" y="945570"/>
            <a:ext cx="2537311" cy="91355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en-US" altLang="ja-JP" sz="1600" b="1" dirty="0" smtClean="0">
                <a:solidFill>
                  <a:schemeClr val="tx1"/>
                </a:solidFill>
                <a:latin typeface="Meiryo UI" panose="020B0604030504040204" pitchFamily="50" charset="-128"/>
                <a:ea typeface="Meiryo UI" panose="020B0604030504040204" pitchFamily="50" charset="-128"/>
              </a:rPr>
              <a:t>24</a:t>
            </a:r>
            <a:r>
              <a:rPr kumimoji="1" lang="ja-JP" altLang="en-US" sz="1600" b="1" dirty="0" smtClean="0">
                <a:solidFill>
                  <a:schemeClr val="tx1"/>
                </a:solidFill>
                <a:latin typeface="Meiryo UI" panose="020B0604030504040204" pitchFamily="50" charset="-128"/>
                <a:ea typeface="Meiryo UI" panose="020B0604030504040204" pitchFamily="50" charset="-128"/>
              </a:rPr>
              <a:t>区役所：</a:t>
            </a:r>
            <a:r>
              <a:rPr kumimoji="1" lang="en-US" altLang="ja-JP" sz="1600" b="1" dirty="0" smtClean="0">
                <a:solidFill>
                  <a:schemeClr val="tx1"/>
                </a:solidFill>
                <a:latin typeface="Meiryo UI" panose="020B0604030504040204" pitchFamily="50" charset="-128"/>
                <a:ea typeface="Meiryo UI" panose="020B0604030504040204" pitchFamily="50" charset="-128"/>
              </a:rPr>
              <a:t>292</a:t>
            </a:r>
            <a:r>
              <a:rPr kumimoji="1" lang="ja-JP" altLang="en-US" sz="1600" b="1" dirty="0" smtClean="0">
                <a:solidFill>
                  <a:schemeClr val="tx1"/>
                </a:solidFill>
                <a:latin typeface="Meiryo UI" panose="020B0604030504040204" pitchFamily="50" charset="-128"/>
                <a:ea typeface="Meiryo UI" panose="020B0604030504040204" pitchFamily="50" charset="-128"/>
              </a:rPr>
              <a:t>名</a:t>
            </a:r>
            <a:endParaRPr kumimoji="1" lang="ja-JP" altLang="en-US" sz="1600" b="1" dirty="0">
              <a:solidFill>
                <a:schemeClr val="tx1"/>
              </a:solidFill>
              <a:latin typeface="Meiryo UI" panose="020B0604030504040204" pitchFamily="50" charset="-128"/>
              <a:ea typeface="Meiryo UI" panose="020B0604030504040204" pitchFamily="50" charset="-128"/>
            </a:endParaRPr>
          </a:p>
        </p:txBody>
      </p:sp>
      <p:sp>
        <p:nvSpPr>
          <p:cNvPr id="24" name="正方形/長方形 23"/>
          <p:cNvSpPr/>
          <p:nvPr/>
        </p:nvSpPr>
        <p:spPr>
          <a:xfrm>
            <a:off x="107952" y="945569"/>
            <a:ext cx="631041" cy="913553"/>
          </a:xfrm>
          <a:prstGeom prst="rect">
            <a:avLst/>
          </a:prstGeom>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400" b="1" dirty="0" smtClean="0">
                <a:solidFill>
                  <a:sysClr val="windowText" lastClr="000000"/>
                </a:solidFill>
                <a:latin typeface="Meiryo UI" panose="020B0604030504040204" pitchFamily="50" charset="-128"/>
                <a:ea typeface="Meiryo UI" panose="020B0604030504040204" pitchFamily="50" charset="-128"/>
              </a:rPr>
              <a:t>本庁保健所等</a:t>
            </a:r>
            <a:endParaRPr kumimoji="1" lang="ja-JP" altLang="en-US" sz="1400" b="1" dirty="0">
              <a:solidFill>
                <a:sysClr val="windowText" lastClr="000000"/>
              </a:solidFill>
              <a:latin typeface="Meiryo UI" panose="020B0604030504040204" pitchFamily="50" charset="-128"/>
              <a:ea typeface="Meiryo UI" panose="020B0604030504040204" pitchFamily="50" charset="-128"/>
            </a:endParaRPr>
          </a:p>
        </p:txBody>
      </p:sp>
      <p:sp>
        <p:nvSpPr>
          <p:cNvPr id="25" name="正方形/長方形 24"/>
          <p:cNvSpPr/>
          <p:nvPr/>
        </p:nvSpPr>
        <p:spPr>
          <a:xfrm>
            <a:off x="750706" y="1267363"/>
            <a:ext cx="585027" cy="5917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smtClean="0">
                <a:solidFill>
                  <a:schemeClr val="tx1"/>
                </a:solidFill>
                <a:latin typeface="Meiryo UI" panose="020B0604030504040204" pitchFamily="50" charset="-128"/>
                <a:ea typeface="Meiryo UI" panose="020B0604030504040204" pitchFamily="50" charset="-128"/>
              </a:rPr>
              <a:t>福祉</a:t>
            </a:r>
            <a:endParaRPr kumimoji="1" lang="ja-JP" altLang="en-US" sz="1600" b="1" dirty="0">
              <a:solidFill>
                <a:schemeClr val="tx1"/>
              </a:solidFill>
              <a:latin typeface="Meiryo UI" panose="020B0604030504040204" pitchFamily="50" charset="-128"/>
              <a:ea typeface="Meiryo UI" panose="020B0604030504040204" pitchFamily="50" charset="-128"/>
            </a:endParaRPr>
          </a:p>
        </p:txBody>
      </p:sp>
      <p:sp>
        <p:nvSpPr>
          <p:cNvPr id="26" name="正方形/長方形 25"/>
          <p:cNvSpPr/>
          <p:nvPr/>
        </p:nvSpPr>
        <p:spPr>
          <a:xfrm>
            <a:off x="1335734" y="1267363"/>
            <a:ext cx="1940122" cy="5917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smtClean="0">
                <a:solidFill>
                  <a:schemeClr val="tx1"/>
                </a:solidFill>
                <a:latin typeface="Meiryo UI" panose="020B0604030504040204" pitchFamily="50" charset="-128"/>
                <a:ea typeface="Meiryo UI" panose="020B0604030504040204" pitchFamily="50" charset="-128"/>
              </a:rPr>
              <a:t>保健：</a:t>
            </a:r>
            <a:r>
              <a:rPr kumimoji="1" lang="en-US" altLang="ja-JP" sz="1600" b="1" dirty="0" smtClean="0">
                <a:solidFill>
                  <a:schemeClr val="tx1"/>
                </a:solidFill>
                <a:latin typeface="Meiryo UI" panose="020B0604030504040204" pitchFamily="50" charset="-128"/>
                <a:ea typeface="Meiryo UI" panose="020B0604030504040204" pitchFamily="50" charset="-128"/>
              </a:rPr>
              <a:t>237</a:t>
            </a:r>
            <a:r>
              <a:rPr kumimoji="1" lang="ja-JP" altLang="en-US" sz="1600" b="1" dirty="0" smtClean="0">
                <a:solidFill>
                  <a:schemeClr val="tx1"/>
                </a:solidFill>
                <a:latin typeface="Meiryo UI" panose="020B0604030504040204" pitchFamily="50" charset="-128"/>
                <a:ea typeface="Meiryo UI" panose="020B0604030504040204" pitchFamily="50" charset="-128"/>
              </a:rPr>
              <a:t>名</a:t>
            </a:r>
            <a:endParaRPr kumimoji="1" lang="en-US" altLang="ja-JP" sz="1600" b="1" dirty="0" smtClean="0">
              <a:solidFill>
                <a:schemeClr val="tx1"/>
              </a:solidFill>
              <a:latin typeface="Meiryo UI" panose="020B0604030504040204" pitchFamily="50" charset="-128"/>
              <a:ea typeface="Meiryo UI" panose="020B0604030504040204" pitchFamily="50" charset="-128"/>
            </a:endParaRPr>
          </a:p>
          <a:p>
            <a:pPr algn="ctr"/>
            <a:r>
              <a:rPr lang="ja-JP" altLang="en-US" sz="1600" b="1" dirty="0" smtClean="0">
                <a:solidFill>
                  <a:schemeClr val="tx1"/>
                </a:solidFill>
                <a:latin typeface="Meiryo UI" panose="020B0604030504040204" pitchFamily="50" charset="-128"/>
                <a:ea typeface="Meiryo UI" panose="020B0604030504040204" pitchFamily="50" charset="-128"/>
              </a:rPr>
              <a:t>（</a:t>
            </a:r>
            <a:r>
              <a:rPr lang="en-US" altLang="ja-JP" sz="1600" b="1" dirty="0" smtClean="0">
                <a:solidFill>
                  <a:schemeClr val="tx1"/>
                </a:solidFill>
                <a:latin typeface="Meiryo UI" panose="020B0604030504040204" pitchFamily="50" charset="-128"/>
                <a:ea typeface="Meiryo UI" panose="020B0604030504040204" pitchFamily="50" charset="-128"/>
              </a:rPr>
              <a:t>63.4%</a:t>
            </a:r>
            <a:r>
              <a:rPr lang="ja-JP" altLang="en-US" sz="1600" b="1" dirty="0" smtClean="0">
                <a:solidFill>
                  <a:schemeClr val="tx1"/>
                </a:solidFill>
                <a:latin typeface="Meiryo UI" panose="020B0604030504040204" pitchFamily="50" charset="-128"/>
                <a:ea typeface="Meiryo UI" panose="020B0604030504040204" pitchFamily="50" charset="-128"/>
              </a:rPr>
              <a:t>）</a:t>
            </a:r>
            <a:endParaRPr kumimoji="1" lang="ja-JP" altLang="en-US" sz="1600" b="1" dirty="0">
              <a:solidFill>
                <a:schemeClr val="tx1"/>
              </a:solidFill>
              <a:latin typeface="Meiryo UI" panose="020B0604030504040204" pitchFamily="50" charset="-128"/>
              <a:ea typeface="Meiryo UI" panose="020B0604030504040204" pitchFamily="50" charset="-128"/>
            </a:endParaRPr>
          </a:p>
        </p:txBody>
      </p:sp>
      <p:sp>
        <p:nvSpPr>
          <p:cNvPr id="27" name="角丸四角形吹き出し 26"/>
          <p:cNvSpPr/>
          <p:nvPr/>
        </p:nvSpPr>
        <p:spPr>
          <a:xfrm>
            <a:off x="5549350" y="1028069"/>
            <a:ext cx="2294314" cy="511791"/>
          </a:xfrm>
          <a:prstGeom prst="wedgeRoundRectCallout">
            <a:avLst>
              <a:gd name="adj1" fmla="val -54406"/>
              <a:gd name="adj2" fmla="val 166251"/>
              <a:gd name="adj3" fmla="val 16667"/>
            </a:avLst>
          </a:prstGeom>
          <a:solidFill>
            <a:srgbClr val="FFC000"/>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smtClean="0">
                <a:solidFill>
                  <a:schemeClr val="tx1"/>
                </a:solidFill>
                <a:latin typeface="Meiryo UI" panose="020B0604030504040204" pitchFamily="50" charset="-128"/>
                <a:ea typeface="Meiryo UI" panose="020B0604030504040204" pitchFamily="50" charset="-128"/>
              </a:rPr>
              <a:t>地域診断・データ分析</a:t>
            </a:r>
            <a:endParaRPr kumimoji="1" lang="ja-JP" altLang="en-US" sz="1600" dirty="0">
              <a:solidFill>
                <a:schemeClr val="tx1"/>
              </a:solidFill>
              <a:latin typeface="Meiryo UI" panose="020B0604030504040204" pitchFamily="50" charset="-128"/>
              <a:ea typeface="Meiryo UI" panose="020B0604030504040204" pitchFamily="50" charset="-128"/>
            </a:endParaRPr>
          </a:p>
        </p:txBody>
      </p:sp>
      <p:sp>
        <p:nvSpPr>
          <p:cNvPr id="28" name="角丸四角形吹き出し 27"/>
          <p:cNvSpPr/>
          <p:nvPr/>
        </p:nvSpPr>
        <p:spPr>
          <a:xfrm>
            <a:off x="6800725" y="1928638"/>
            <a:ext cx="2294314" cy="502869"/>
          </a:xfrm>
          <a:prstGeom prst="wedgeRoundRectCallout">
            <a:avLst>
              <a:gd name="adj1" fmla="val -69839"/>
              <a:gd name="adj2" fmla="val 176676"/>
              <a:gd name="adj3" fmla="val 16667"/>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smtClean="0">
                <a:latin typeface="Meiryo UI" panose="020B0604030504040204" pitchFamily="50" charset="-128"/>
                <a:ea typeface="Meiryo UI" panose="020B0604030504040204" pitchFamily="50" charset="-128"/>
              </a:rPr>
              <a:t>生活習慣病予防</a:t>
            </a:r>
            <a:endParaRPr lang="en-US" altLang="ja-JP" sz="1600" dirty="0" smtClean="0">
              <a:latin typeface="Meiryo UI" panose="020B0604030504040204" pitchFamily="50" charset="-128"/>
              <a:ea typeface="Meiryo UI" panose="020B0604030504040204" pitchFamily="50" charset="-128"/>
            </a:endParaRPr>
          </a:p>
          <a:p>
            <a:pPr algn="ctr"/>
            <a:r>
              <a:rPr kumimoji="1" lang="en-US" altLang="ja-JP" sz="1600" dirty="0">
                <a:latin typeface="Meiryo UI" panose="020B0604030504040204" pitchFamily="50" charset="-128"/>
                <a:ea typeface="Meiryo UI" panose="020B0604030504040204" pitchFamily="50" charset="-128"/>
              </a:rPr>
              <a:t>1,160</a:t>
            </a:r>
            <a:r>
              <a:rPr kumimoji="1" lang="ja-JP" altLang="en-US" sz="1600" dirty="0" smtClean="0">
                <a:latin typeface="Meiryo UI" panose="020B0604030504040204" pitchFamily="50" charset="-128"/>
                <a:ea typeface="Meiryo UI" panose="020B0604030504040204" pitchFamily="50" charset="-128"/>
              </a:rPr>
              <a:t>件</a:t>
            </a:r>
            <a:r>
              <a:rPr lang="ja-JP" altLang="en-US" sz="1600" dirty="0" smtClean="0">
                <a:latin typeface="Meiryo UI" panose="020B0604030504040204" pitchFamily="50" charset="-128"/>
                <a:ea typeface="Meiryo UI" panose="020B0604030504040204" pitchFamily="50" charset="-128"/>
              </a:rPr>
              <a:t>（</a:t>
            </a:r>
            <a:r>
              <a:rPr lang="en-US" altLang="ja-JP" sz="1600" dirty="0" smtClean="0">
                <a:latin typeface="Meiryo UI" panose="020B0604030504040204" pitchFamily="50" charset="-128"/>
                <a:ea typeface="Meiryo UI" panose="020B0604030504040204" pitchFamily="50" charset="-128"/>
              </a:rPr>
              <a:t>4.5%</a:t>
            </a:r>
            <a:r>
              <a:rPr lang="ja-JP" altLang="en-US" sz="1600" dirty="0" smtClean="0">
                <a:latin typeface="Meiryo UI" panose="020B0604030504040204" pitchFamily="50" charset="-128"/>
                <a:ea typeface="Meiryo UI" panose="020B0604030504040204" pitchFamily="50" charset="-128"/>
              </a:rPr>
              <a:t>）</a:t>
            </a:r>
            <a:endParaRPr kumimoji="1" lang="ja-JP" altLang="en-US" sz="1600" dirty="0">
              <a:latin typeface="Meiryo UI" panose="020B0604030504040204" pitchFamily="50" charset="-128"/>
              <a:ea typeface="Meiryo UI" panose="020B0604030504040204" pitchFamily="50" charset="-128"/>
            </a:endParaRPr>
          </a:p>
        </p:txBody>
      </p:sp>
      <p:sp>
        <p:nvSpPr>
          <p:cNvPr id="29" name="角丸四角形吹き出し 28"/>
          <p:cNvSpPr/>
          <p:nvPr/>
        </p:nvSpPr>
        <p:spPr>
          <a:xfrm>
            <a:off x="6457535" y="4158641"/>
            <a:ext cx="2658789" cy="2155827"/>
          </a:xfrm>
          <a:prstGeom prst="wedgeRoundRectCallout">
            <a:avLst>
              <a:gd name="adj1" fmla="val -71320"/>
              <a:gd name="adj2" fmla="val 2131"/>
              <a:gd name="adj3" fmla="val 16667"/>
            </a:avLst>
          </a:prstGeom>
          <a:solidFill>
            <a:srgbClr val="C00000"/>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smtClean="0">
                <a:latin typeface="Meiryo UI" panose="020B0604030504040204" pitchFamily="50" charset="-128"/>
                <a:ea typeface="Meiryo UI" panose="020B0604030504040204" pitchFamily="50" charset="-128"/>
              </a:rPr>
              <a:t>生活習慣病予防</a:t>
            </a:r>
            <a:endParaRPr lang="en-US" altLang="ja-JP" sz="1600" dirty="0" smtClean="0">
              <a:latin typeface="Meiryo UI" panose="020B0604030504040204" pitchFamily="50" charset="-128"/>
              <a:ea typeface="Meiryo UI" panose="020B0604030504040204" pitchFamily="50" charset="-128"/>
            </a:endParaRPr>
          </a:p>
          <a:p>
            <a:r>
              <a:rPr lang="ja-JP" altLang="en-US" sz="1600" dirty="0" smtClean="0">
                <a:latin typeface="Meiryo UI" panose="020B0604030504040204" pitchFamily="50" charset="-128"/>
                <a:ea typeface="Meiryo UI" panose="020B0604030504040204" pitchFamily="50" charset="-128"/>
              </a:rPr>
              <a:t>①保健師からの保健指導</a:t>
            </a:r>
            <a:endParaRPr lang="en-US" altLang="ja-JP" sz="1600" dirty="0" smtClean="0">
              <a:latin typeface="Meiryo UI" panose="020B0604030504040204" pitchFamily="50" charset="-128"/>
              <a:ea typeface="Meiryo UI" panose="020B0604030504040204" pitchFamily="50" charset="-128"/>
            </a:endParaRPr>
          </a:p>
          <a:p>
            <a:r>
              <a:rPr lang="en-US" altLang="ja-JP" sz="1600" dirty="0" smtClean="0">
                <a:latin typeface="Meiryo UI" panose="020B0604030504040204" pitchFamily="50" charset="-128"/>
                <a:ea typeface="Meiryo UI" panose="020B0604030504040204" pitchFamily="50" charset="-128"/>
              </a:rPr>
              <a:t>【</a:t>
            </a:r>
            <a:r>
              <a:rPr lang="ja-JP" altLang="en-US" sz="1600" dirty="0" smtClean="0">
                <a:latin typeface="Meiryo UI" panose="020B0604030504040204" pitchFamily="50" charset="-128"/>
                <a:ea typeface="Meiryo UI" panose="020B0604030504040204" pitchFamily="50" charset="-128"/>
              </a:rPr>
              <a:t>電話</a:t>
            </a:r>
            <a:r>
              <a:rPr lang="en-US" altLang="ja-JP" sz="1600" dirty="0" smtClean="0">
                <a:latin typeface="Meiryo UI" panose="020B0604030504040204" pitchFamily="50" charset="-128"/>
                <a:ea typeface="Meiryo UI" panose="020B0604030504040204" pitchFamily="50" charset="-128"/>
              </a:rPr>
              <a:t>】2,226</a:t>
            </a:r>
            <a:r>
              <a:rPr lang="ja-JP" altLang="en-US" sz="1600" dirty="0" smtClean="0">
                <a:latin typeface="Meiryo UI" panose="020B0604030504040204" pitchFamily="50" charset="-128"/>
                <a:ea typeface="Meiryo UI" panose="020B0604030504040204" pitchFamily="50" charset="-128"/>
              </a:rPr>
              <a:t>件</a:t>
            </a:r>
            <a:r>
              <a:rPr lang="en-US" altLang="ja-JP" sz="1600" dirty="0" smtClean="0">
                <a:latin typeface="Meiryo UI" panose="020B0604030504040204" pitchFamily="50" charset="-128"/>
                <a:ea typeface="Meiryo UI" panose="020B0604030504040204" pitchFamily="50" charset="-128"/>
              </a:rPr>
              <a:t>(4.3%)</a:t>
            </a:r>
          </a:p>
          <a:p>
            <a:r>
              <a:rPr kumimoji="1" lang="en-US" altLang="ja-JP" sz="1600" dirty="0" smtClean="0">
                <a:latin typeface="Meiryo UI" panose="020B0604030504040204" pitchFamily="50" charset="-128"/>
                <a:ea typeface="Meiryo UI" panose="020B0604030504040204" pitchFamily="50" charset="-128"/>
              </a:rPr>
              <a:t>【</a:t>
            </a:r>
            <a:r>
              <a:rPr kumimoji="1" lang="ja-JP" altLang="en-US" sz="1600" dirty="0" smtClean="0">
                <a:latin typeface="Meiryo UI" panose="020B0604030504040204" pitchFamily="50" charset="-128"/>
                <a:ea typeface="Meiryo UI" panose="020B0604030504040204" pitchFamily="50" charset="-128"/>
              </a:rPr>
              <a:t>面接</a:t>
            </a:r>
            <a:r>
              <a:rPr kumimoji="1" lang="en-US" altLang="ja-JP" sz="1600" dirty="0" smtClean="0">
                <a:latin typeface="Meiryo UI" panose="020B0604030504040204" pitchFamily="50" charset="-128"/>
                <a:ea typeface="Meiryo UI" panose="020B0604030504040204" pitchFamily="50" charset="-128"/>
              </a:rPr>
              <a:t>】   112</a:t>
            </a:r>
            <a:r>
              <a:rPr kumimoji="1" lang="ja-JP" altLang="en-US" sz="1600" dirty="0" smtClean="0">
                <a:latin typeface="Meiryo UI" panose="020B0604030504040204" pitchFamily="50" charset="-128"/>
                <a:ea typeface="Meiryo UI" panose="020B0604030504040204" pitchFamily="50" charset="-128"/>
              </a:rPr>
              <a:t>件</a:t>
            </a:r>
            <a:r>
              <a:rPr kumimoji="1" lang="en-US" altLang="ja-JP" sz="1600" dirty="0" smtClean="0">
                <a:latin typeface="Meiryo UI" panose="020B0604030504040204" pitchFamily="50" charset="-128"/>
                <a:ea typeface="Meiryo UI" panose="020B0604030504040204" pitchFamily="50" charset="-128"/>
              </a:rPr>
              <a:t>(0.9%)</a:t>
            </a:r>
          </a:p>
          <a:p>
            <a:r>
              <a:rPr lang="ja-JP" altLang="en-US" sz="1600" dirty="0" smtClean="0">
                <a:latin typeface="Meiryo UI" panose="020B0604030504040204" pitchFamily="50" charset="-128"/>
                <a:ea typeface="Meiryo UI" panose="020B0604030504040204" pitchFamily="50" charset="-128"/>
              </a:rPr>
              <a:t>②住民からの相談</a:t>
            </a:r>
            <a:endParaRPr lang="en-US" altLang="ja-JP" sz="1600" dirty="0" smtClean="0">
              <a:latin typeface="Meiryo UI" panose="020B0604030504040204" pitchFamily="50" charset="-128"/>
              <a:ea typeface="Meiryo UI" panose="020B0604030504040204" pitchFamily="50" charset="-128"/>
            </a:endParaRPr>
          </a:p>
          <a:p>
            <a:r>
              <a:rPr kumimoji="1" lang="en-US" altLang="ja-JP" sz="1600" dirty="0" smtClean="0">
                <a:latin typeface="Meiryo UI" panose="020B0604030504040204" pitchFamily="50" charset="-128"/>
                <a:ea typeface="Meiryo UI" panose="020B0604030504040204" pitchFamily="50" charset="-128"/>
              </a:rPr>
              <a:t>【</a:t>
            </a:r>
            <a:r>
              <a:rPr kumimoji="1" lang="ja-JP" altLang="en-US" sz="1600" dirty="0" smtClean="0">
                <a:latin typeface="Meiryo UI" panose="020B0604030504040204" pitchFamily="50" charset="-128"/>
                <a:ea typeface="Meiryo UI" panose="020B0604030504040204" pitchFamily="50" charset="-128"/>
              </a:rPr>
              <a:t>電話</a:t>
            </a:r>
            <a:r>
              <a:rPr kumimoji="1" lang="en-US" altLang="ja-JP" sz="1600" dirty="0" smtClean="0">
                <a:latin typeface="Meiryo UI" panose="020B0604030504040204" pitchFamily="50" charset="-128"/>
                <a:ea typeface="Meiryo UI" panose="020B0604030504040204" pitchFamily="50" charset="-128"/>
              </a:rPr>
              <a:t>】   733</a:t>
            </a:r>
            <a:r>
              <a:rPr kumimoji="1" lang="ja-JP" altLang="en-US" sz="1600" dirty="0" smtClean="0">
                <a:latin typeface="Meiryo UI" panose="020B0604030504040204" pitchFamily="50" charset="-128"/>
                <a:ea typeface="Meiryo UI" panose="020B0604030504040204" pitchFamily="50" charset="-128"/>
              </a:rPr>
              <a:t>件</a:t>
            </a:r>
            <a:r>
              <a:rPr kumimoji="1" lang="en-US" altLang="ja-JP" sz="1600" dirty="0" smtClean="0">
                <a:latin typeface="Meiryo UI" panose="020B0604030504040204" pitchFamily="50" charset="-128"/>
                <a:ea typeface="Meiryo UI" panose="020B0604030504040204" pitchFamily="50" charset="-128"/>
              </a:rPr>
              <a:t>(2.9%)</a:t>
            </a:r>
          </a:p>
          <a:p>
            <a:r>
              <a:rPr lang="en-US" altLang="ja-JP" sz="1600" dirty="0" smtClean="0">
                <a:latin typeface="Meiryo UI" panose="020B0604030504040204" pitchFamily="50" charset="-128"/>
                <a:ea typeface="Meiryo UI" panose="020B0604030504040204" pitchFamily="50" charset="-128"/>
              </a:rPr>
              <a:t>【</a:t>
            </a:r>
            <a:r>
              <a:rPr lang="ja-JP" altLang="en-US" sz="1600" dirty="0" smtClean="0">
                <a:latin typeface="Meiryo UI" panose="020B0604030504040204" pitchFamily="50" charset="-128"/>
                <a:ea typeface="Meiryo UI" panose="020B0604030504040204" pitchFamily="50" charset="-128"/>
              </a:rPr>
              <a:t>面接</a:t>
            </a:r>
            <a:r>
              <a:rPr lang="en-US" altLang="ja-JP" sz="1600" dirty="0" smtClean="0">
                <a:latin typeface="Meiryo UI" panose="020B0604030504040204" pitchFamily="50" charset="-128"/>
                <a:ea typeface="Meiryo UI" panose="020B0604030504040204" pitchFamily="50" charset="-128"/>
              </a:rPr>
              <a:t>】4,748</a:t>
            </a:r>
            <a:r>
              <a:rPr lang="ja-JP" altLang="en-US" sz="1600" dirty="0" smtClean="0">
                <a:latin typeface="Meiryo UI" panose="020B0604030504040204" pitchFamily="50" charset="-128"/>
                <a:ea typeface="Meiryo UI" panose="020B0604030504040204" pitchFamily="50" charset="-128"/>
              </a:rPr>
              <a:t>件</a:t>
            </a:r>
            <a:r>
              <a:rPr lang="en-US" altLang="ja-JP" sz="1600" dirty="0" smtClean="0">
                <a:latin typeface="Meiryo UI" panose="020B0604030504040204" pitchFamily="50" charset="-128"/>
                <a:ea typeface="Meiryo UI" panose="020B0604030504040204" pitchFamily="50" charset="-128"/>
              </a:rPr>
              <a:t>(6.4%)</a:t>
            </a:r>
            <a:endParaRPr kumimoji="1" lang="ja-JP" altLang="en-US" sz="1600" dirty="0">
              <a:latin typeface="Meiryo UI" panose="020B0604030504040204" pitchFamily="50" charset="-128"/>
              <a:ea typeface="Meiryo UI" panose="020B0604030504040204" pitchFamily="50" charset="-128"/>
            </a:endParaRPr>
          </a:p>
        </p:txBody>
      </p:sp>
      <p:sp>
        <p:nvSpPr>
          <p:cNvPr id="31" name="楕円 30"/>
          <p:cNvSpPr/>
          <p:nvPr/>
        </p:nvSpPr>
        <p:spPr>
          <a:xfrm>
            <a:off x="8697822" y="6453336"/>
            <a:ext cx="338674" cy="332656"/>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en-US" altLang="ja-JP" sz="1600" dirty="0" smtClean="0">
                <a:solidFill>
                  <a:schemeClr val="tx1"/>
                </a:solidFill>
              </a:rPr>
              <a:t>4</a:t>
            </a:r>
            <a:endParaRPr kumimoji="1" lang="ja-JP" altLang="en-US" sz="1600" dirty="0">
              <a:solidFill>
                <a:schemeClr val="tx1"/>
              </a:solidFill>
            </a:endParaRPr>
          </a:p>
        </p:txBody>
      </p:sp>
      <p:sp>
        <p:nvSpPr>
          <p:cNvPr id="2" name="テキスト ボックス 1"/>
          <p:cNvSpPr txBox="1"/>
          <p:nvPr/>
        </p:nvSpPr>
        <p:spPr>
          <a:xfrm>
            <a:off x="1283597" y="6034769"/>
            <a:ext cx="5517128" cy="307777"/>
          </a:xfrm>
          <a:prstGeom prst="rect">
            <a:avLst/>
          </a:prstGeom>
          <a:noFill/>
        </p:spPr>
        <p:txBody>
          <a:bodyPr wrap="square" rtlCol="0">
            <a:spAutoFit/>
          </a:bodyPr>
          <a:lstStyle/>
          <a:p>
            <a:r>
              <a:rPr kumimoji="1" lang="ja-JP" altLang="en-US" sz="1400" dirty="0" smtClean="0"/>
              <a:t>１年間の区役所保健分野に所属する保健師の活動実績（</a:t>
            </a:r>
            <a:r>
              <a:rPr kumimoji="1" lang="en-US" altLang="ja-JP" sz="1400" dirty="0" smtClean="0"/>
              <a:t>H30</a:t>
            </a:r>
            <a:r>
              <a:rPr kumimoji="1" lang="ja-JP" altLang="en-US" sz="1400" dirty="0" smtClean="0"/>
              <a:t>年度）</a:t>
            </a:r>
            <a:endParaRPr kumimoji="1" lang="ja-JP" altLang="en-US" sz="1400" dirty="0"/>
          </a:p>
        </p:txBody>
      </p:sp>
      <p:cxnSp>
        <p:nvCxnSpPr>
          <p:cNvPr id="4" name="直線コネクタ 3"/>
          <p:cNvCxnSpPr>
            <a:stCxn id="27" idx="3"/>
          </p:cNvCxnSpPr>
          <p:nvPr/>
        </p:nvCxnSpPr>
        <p:spPr>
          <a:xfrm flipV="1">
            <a:off x="7843664" y="1283964"/>
            <a:ext cx="328736" cy="1"/>
          </a:xfrm>
          <a:prstGeom prst="line">
            <a:avLst/>
          </a:prstGeom>
          <a:ln w="19050" cap="flat" cmpd="sng" algn="ctr">
            <a:solidFill>
              <a:schemeClr val="tx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6" name="直線矢印コネクタ 5"/>
          <p:cNvCxnSpPr/>
          <p:nvPr/>
        </p:nvCxnSpPr>
        <p:spPr>
          <a:xfrm>
            <a:off x="8172400" y="1283964"/>
            <a:ext cx="0" cy="595840"/>
          </a:xfrm>
          <a:prstGeom prst="straightConnector1">
            <a:avLst/>
          </a:prstGeom>
          <a:ln>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sp>
        <p:nvSpPr>
          <p:cNvPr id="7" name="テキスト ボックス 6"/>
          <p:cNvSpPr txBox="1"/>
          <p:nvPr/>
        </p:nvSpPr>
        <p:spPr>
          <a:xfrm>
            <a:off x="8195825" y="1155014"/>
            <a:ext cx="694759" cy="738664"/>
          </a:xfrm>
          <a:prstGeom prst="rect">
            <a:avLst/>
          </a:prstGeom>
          <a:noFill/>
        </p:spPr>
        <p:txBody>
          <a:bodyPr wrap="square" rtlCol="0">
            <a:spAutoFit/>
          </a:bodyPr>
          <a:lstStyle/>
          <a:p>
            <a:r>
              <a:rPr kumimoji="1" lang="ja-JP" altLang="en-US" sz="1400" dirty="0" smtClean="0"/>
              <a:t>個別データ活用</a:t>
            </a:r>
            <a:endParaRPr kumimoji="1" lang="ja-JP" altLang="en-US" sz="1400" dirty="0"/>
          </a:p>
        </p:txBody>
      </p:sp>
      <p:cxnSp>
        <p:nvCxnSpPr>
          <p:cNvPr id="9" name="直線コネクタ 8"/>
          <p:cNvCxnSpPr/>
          <p:nvPr/>
        </p:nvCxnSpPr>
        <p:spPr>
          <a:xfrm>
            <a:off x="7843664" y="1402346"/>
            <a:ext cx="164368"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996231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図 9"/>
          <p:cNvPicPr>
            <a:picLocks noChangeAspect="1"/>
          </p:cNvPicPr>
          <p:nvPr/>
        </p:nvPicPr>
        <p:blipFill>
          <a:blip r:embed="rId3"/>
          <a:stretch>
            <a:fillRect/>
          </a:stretch>
        </p:blipFill>
        <p:spPr>
          <a:xfrm>
            <a:off x="110134" y="2820274"/>
            <a:ext cx="5060315" cy="1632351"/>
          </a:xfrm>
          <a:prstGeom prst="rect">
            <a:avLst/>
          </a:prstGeom>
        </p:spPr>
      </p:pic>
      <p:sp>
        <p:nvSpPr>
          <p:cNvPr id="16" name="タイトル 1"/>
          <p:cNvSpPr txBox="1">
            <a:spLocks/>
          </p:cNvSpPr>
          <p:nvPr/>
        </p:nvSpPr>
        <p:spPr>
          <a:xfrm>
            <a:off x="0" y="0"/>
            <a:ext cx="9144000" cy="639291"/>
          </a:xfrm>
          <a:prstGeom prst="rect">
            <a:avLst/>
          </a:prstGeom>
          <a:solidFill>
            <a:schemeClr val="accent2">
              <a:lumMod val="20000"/>
              <a:lumOff val="80000"/>
            </a:schemeClr>
          </a:solidFill>
        </p:spPr>
        <p:txBody>
          <a:bodyPr vert="horz" lIns="91440" tIns="45720" rIns="91440" bIns="45720" rtlCol="0" anchor="ctr">
            <a:normAutofit/>
          </a:bodyPr>
          <a:lstStyle>
            <a:lvl1pPr algn="l" defTabSz="914400" rtl="0" eaLnBrk="1" latinLnBrk="0" hangingPunct="1">
              <a:lnSpc>
                <a:spcPct val="85000"/>
              </a:lnSpc>
              <a:spcBef>
                <a:spcPct val="0"/>
              </a:spcBef>
              <a:buNone/>
              <a:defRPr kumimoji="1" sz="4800" kern="1200" spc="-50" baseline="0">
                <a:solidFill>
                  <a:schemeClr val="tx1">
                    <a:lumMod val="75000"/>
                    <a:lumOff val="25000"/>
                  </a:schemeClr>
                </a:solidFill>
                <a:latin typeface="+mj-lt"/>
                <a:ea typeface="+mj-ea"/>
                <a:cs typeface="+mj-cs"/>
              </a:defRPr>
            </a:lvl1pPr>
          </a:lstStyle>
          <a:p>
            <a:pPr algn="ctr"/>
            <a:r>
              <a:rPr lang="ja-JP" altLang="en-US" sz="3200" dirty="0">
                <a:latin typeface="+mj-ea"/>
              </a:rPr>
              <a:t>各区における取組例</a:t>
            </a:r>
          </a:p>
        </p:txBody>
      </p:sp>
      <p:graphicFrame>
        <p:nvGraphicFramePr>
          <p:cNvPr id="19" name="表 18"/>
          <p:cNvGraphicFramePr>
            <a:graphicFrameLocks noGrp="1"/>
          </p:cNvGraphicFramePr>
          <p:nvPr>
            <p:extLst>
              <p:ext uri="{D42A27DB-BD31-4B8C-83A1-F6EECF244321}">
                <p14:modId xmlns:p14="http://schemas.microsoft.com/office/powerpoint/2010/main" val="2918748895"/>
              </p:ext>
            </p:extLst>
          </p:nvPr>
        </p:nvGraphicFramePr>
        <p:xfrm>
          <a:off x="166601" y="704462"/>
          <a:ext cx="5933224" cy="2031468"/>
        </p:xfrm>
        <a:graphic>
          <a:graphicData uri="http://schemas.openxmlformats.org/drawingml/2006/table">
            <a:tbl>
              <a:tblPr firstRow="1" bandRow="1">
                <a:tableStyleId>{21E4AEA4-8DFA-4A89-87EB-49C32662AFE0}</a:tableStyleId>
              </a:tblPr>
              <a:tblGrid>
                <a:gridCol w="1544464">
                  <a:extLst>
                    <a:ext uri="{9D8B030D-6E8A-4147-A177-3AD203B41FA5}">
                      <a16:colId xmlns:a16="http://schemas.microsoft.com/office/drawing/2014/main" val="1931561019"/>
                    </a:ext>
                  </a:extLst>
                </a:gridCol>
                <a:gridCol w="731460">
                  <a:extLst>
                    <a:ext uri="{9D8B030D-6E8A-4147-A177-3AD203B41FA5}">
                      <a16:colId xmlns:a16="http://schemas.microsoft.com/office/drawing/2014/main" val="1465695886"/>
                    </a:ext>
                  </a:extLst>
                </a:gridCol>
                <a:gridCol w="731460">
                  <a:extLst>
                    <a:ext uri="{9D8B030D-6E8A-4147-A177-3AD203B41FA5}">
                      <a16:colId xmlns:a16="http://schemas.microsoft.com/office/drawing/2014/main" val="217376305"/>
                    </a:ext>
                  </a:extLst>
                </a:gridCol>
                <a:gridCol w="731460">
                  <a:extLst>
                    <a:ext uri="{9D8B030D-6E8A-4147-A177-3AD203B41FA5}">
                      <a16:colId xmlns:a16="http://schemas.microsoft.com/office/drawing/2014/main" val="881669551"/>
                    </a:ext>
                  </a:extLst>
                </a:gridCol>
                <a:gridCol w="731460">
                  <a:extLst>
                    <a:ext uri="{9D8B030D-6E8A-4147-A177-3AD203B41FA5}">
                      <a16:colId xmlns:a16="http://schemas.microsoft.com/office/drawing/2014/main" val="898338973"/>
                    </a:ext>
                  </a:extLst>
                </a:gridCol>
                <a:gridCol w="731460">
                  <a:extLst>
                    <a:ext uri="{9D8B030D-6E8A-4147-A177-3AD203B41FA5}">
                      <a16:colId xmlns:a16="http://schemas.microsoft.com/office/drawing/2014/main" val="1611886716"/>
                    </a:ext>
                  </a:extLst>
                </a:gridCol>
                <a:gridCol w="731460">
                  <a:extLst>
                    <a:ext uri="{9D8B030D-6E8A-4147-A177-3AD203B41FA5}">
                      <a16:colId xmlns:a16="http://schemas.microsoft.com/office/drawing/2014/main" val="3464726237"/>
                    </a:ext>
                  </a:extLst>
                </a:gridCol>
              </a:tblGrid>
              <a:tr h="620633">
                <a:tc>
                  <a:txBody>
                    <a:bodyPr/>
                    <a:lstStyle/>
                    <a:p>
                      <a:pPr algn="ctr"/>
                      <a:r>
                        <a:rPr kumimoji="1" lang="ja-JP" altLang="en-US" sz="1400" dirty="0" smtClean="0">
                          <a:latin typeface="Meiryo UI" panose="020B0604030504040204" pitchFamily="50" charset="-128"/>
                          <a:ea typeface="Meiryo UI" panose="020B0604030504040204" pitchFamily="50" charset="-128"/>
                        </a:rPr>
                        <a:t>年齢調整死亡率</a:t>
                      </a:r>
                      <a:endParaRPr kumimoji="1" lang="en-US" altLang="ja-JP" sz="1400" dirty="0" smtClean="0">
                        <a:latin typeface="Meiryo UI" panose="020B0604030504040204" pitchFamily="50" charset="-128"/>
                        <a:ea typeface="Meiryo UI" panose="020B0604030504040204" pitchFamily="50" charset="-128"/>
                      </a:endParaRPr>
                    </a:p>
                    <a:p>
                      <a:pPr algn="ctr"/>
                      <a:r>
                        <a:rPr kumimoji="1" lang="ja-JP" altLang="en-US" sz="1400" dirty="0" smtClean="0">
                          <a:latin typeface="Meiryo UI" panose="020B0604030504040204" pitchFamily="50" charset="-128"/>
                          <a:ea typeface="Meiryo UI" panose="020B0604030504040204" pitchFamily="50" charset="-128"/>
                        </a:rPr>
                        <a:t>（平成</a:t>
                      </a:r>
                      <a:r>
                        <a:rPr kumimoji="1" lang="en-US" altLang="ja-JP" sz="1400" dirty="0" smtClean="0">
                          <a:latin typeface="Meiryo UI" panose="020B0604030504040204" pitchFamily="50" charset="-128"/>
                          <a:ea typeface="Meiryo UI" panose="020B0604030504040204" pitchFamily="50" charset="-128"/>
                        </a:rPr>
                        <a:t>28</a:t>
                      </a:r>
                      <a:r>
                        <a:rPr kumimoji="1" lang="ja-JP" altLang="en-US" sz="1400" dirty="0" smtClean="0">
                          <a:latin typeface="Meiryo UI" panose="020B0604030504040204" pitchFamily="50" charset="-128"/>
                          <a:ea typeface="Meiryo UI" panose="020B0604030504040204" pitchFamily="50" charset="-128"/>
                        </a:rPr>
                        <a:t>年）</a:t>
                      </a:r>
                      <a:endParaRPr kumimoji="1" lang="en-US" altLang="ja-JP" sz="1400" dirty="0" smtClean="0">
                        <a:latin typeface="Meiryo UI" panose="020B0604030504040204" pitchFamily="50" charset="-128"/>
                        <a:ea typeface="Meiryo UI" panose="020B0604030504040204" pitchFamily="50" charset="-128"/>
                      </a:endParaRPr>
                    </a:p>
                    <a:p>
                      <a:pPr algn="ctr"/>
                      <a:endParaRPr kumimoji="1" lang="ja-JP" altLang="en-US" sz="1400" dirty="0">
                        <a:latin typeface="Meiryo UI" panose="020B0604030504040204" pitchFamily="50" charset="-128"/>
                        <a:ea typeface="Meiryo UI" panose="020B0604030504040204" pitchFamily="50" charset="-128"/>
                      </a:endParaRPr>
                    </a:p>
                  </a:txBody>
                  <a:tcPr anchor="ctr"/>
                </a:tc>
                <a:tc gridSpan="2">
                  <a:txBody>
                    <a:bodyPr/>
                    <a:lstStyle/>
                    <a:p>
                      <a:pPr algn="ctr"/>
                      <a:r>
                        <a:rPr kumimoji="1" lang="ja-JP" altLang="en-US" sz="1400" dirty="0" smtClean="0">
                          <a:latin typeface="Meiryo UI" panose="020B0604030504040204" pitchFamily="50" charset="-128"/>
                          <a:ea typeface="Meiryo UI" panose="020B0604030504040204" pitchFamily="50" charset="-128"/>
                        </a:rPr>
                        <a:t>悪性新生物</a:t>
                      </a:r>
                      <a:endParaRPr kumimoji="1" lang="ja-JP" altLang="en-US" sz="1400" dirty="0">
                        <a:latin typeface="Meiryo UI" panose="020B0604030504040204" pitchFamily="50" charset="-128"/>
                        <a:ea typeface="Meiryo UI" panose="020B0604030504040204" pitchFamily="50" charset="-128"/>
                      </a:endParaRPr>
                    </a:p>
                  </a:txBody>
                  <a:tcPr anchor="ctr"/>
                </a:tc>
                <a:tc hMerge="1">
                  <a:txBody>
                    <a:bodyPr/>
                    <a:lstStyle/>
                    <a:p>
                      <a:pPr algn="ctr"/>
                      <a:endParaRPr kumimoji="1" lang="ja-JP" altLang="en-US" dirty="0">
                        <a:latin typeface="Meiryo UI" panose="020B0604030504040204" pitchFamily="50" charset="-128"/>
                        <a:ea typeface="Meiryo UI" panose="020B0604030504040204" pitchFamily="50" charset="-128"/>
                      </a:endParaRPr>
                    </a:p>
                  </a:txBody>
                  <a:tcPr/>
                </a:tc>
                <a:tc gridSpan="2">
                  <a:txBody>
                    <a:bodyPr/>
                    <a:lstStyle/>
                    <a:p>
                      <a:pPr algn="ctr"/>
                      <a:r>
                        <a:rPr kumimoji="1" lang="ja-JP" altLang="en-US" sz="1400" dirty="0" smtClean="0">
                          <a:latin typeface="Meiryo UI" panose="020B0604030504040204" pitchFamily="50" charset="-128"/>
                          <a:ea typeface="Meiryo UI" panose="020B0604030504040204" pitchFamily="50" charset="-128"/>
                        </a:rPr>
                        <a:t>心疾患</a:t>
                      </a:r>
                      <a:endParaRPr kumimoji="1" lang="ja-JP" altLang="en-US" sz="1400" dirty="0">
                        <a:latin typeface="Meiryo UI" panose="020B0604030504040204" pitchFamily="50" charset="-128"/>
                        <a:ea typeface="Meiryo UI" panose="020B0604030504040204" pitchFamily="50" charset="-128"/>
                      </a:endParaRPr>
                    </a:p>
                  </a:txBody>
                  <a:tcPr anchor="ctr"/>
                </a:tc>
                <a:tc hMerge="1">
                  <a:txBody>
                    <a:bodyPr/>
                    <a:lstStyle/>
                    <a:p>
                      <a:pPr algn="ctr"/>
                      <a:endParaRPr kumimoji="1" lang="ja-JP" altLang="en-US" dirty="0">
                        <a:latin typeface="Meiryo UI" panose="020B0604030504040204" pitchFamily="50" charset="-128"/>
                        <a:ea typeface="Meiryo UI" panose="020B0604030504040204" pitchFamily="50" charset="-128"/>
                      </a:endParaRPr>
                    </a:p>
                  </a:txBody>
                  <a:tcPr/>
                </a:tc>
                <a:tc gridSpan="2">
                  <a:txBody>
                    <a:bodyPr/>
                    <a:lstStyle/>
                    <a:p>
                      <a:pPr algn="ctr"/>
                      <a:r>
                        <a:rPr kumimoji="1" lang="ja-JP" altLang="en-US" sz="1400" dirty="0" smtClean="0">
                          <a:latin typeface="Meiryo UI" panose="020B0604030504040204" pitchFamily="50" charset="-128"/>
                          <a:ea typeface="Meiryo UI" panose="020B0604030504040204" pitchFamily="50" charset="-128"/>
                        </a:rPr>
                        <a:t>脳血管疾患</a:t>
                      </a:r>
                      <a:endParaRPr kumimoji="1" lang="ja-JP" altLang="en-US" sz="1400" dirty="0">
                        <a:latin typeface="Meiryo UI" panose="020B0604030504040204" pitchFamily="50" charset="-128"/>
                        <a:ea typeface="Meiryo UI" panose="020B0604030504040204" pitchFamily="50" charset="-128"/>
                      </a:endParaRPr>
                    </a:p>
                  </a:txBody>
                  <a:tcPr anchor="ctr"/>
                </a:tc>
                <a:tc hMerge="1">
                  <a:txBody>
                    <a:bodyPr/>
                    <a:lstStyle/>
                    <a:p>
                      <a:pPr algn="ctr"/>
                      <a:endParaRPr kumimoji="1" lang="ja-JP" altLang="en-US"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2957603156"/>
                  </a:ext>
                </a:extLst>
              </a:tr>
              <a:tr h="324987">
                <a:tc>
                  <a:txBody>
                    <a:bodyPr/>
                    <a:lstStyle/>
                    <a:p>
                      <a:pPr algn="ctr"/>
                      <a:endParaRPr kumimoji="1" lang="ja-JP" altLang="en-US" sz="1400" dirty="0">
                        <a:latin typeface="Meiryo UI" panose="020B0604030504040204" pitchFamily="50" charset="-128"/>
                        <a:ea typeface="Meiryo UI" panose="020B0604030504040204" pitchFamily="50" charset="-128"/>
                      </a:endParaRPr>
                    </a:p>
                  </a:txBody>
                  <a:tcPr/>
                </a:tc>
                <a:tc>
                  <a:txBody>
                    <a:bodyPr/>
                    <a:lstStyle/>
                    <a:p>
                      <a:pPr algn="ctr"/>
                      <a:r>
                        <a:rPr kumimoji="1" lang="ja-JP" altLang="en-US" sz="1400" dirty="0" smtClean="0">
                          <a:latin typeface="Meiryo UI" panose="020B0604030504040204" pitchFamily="50" charset="-128"/>
                          <a:ea typeface="Meiryo UI" panose="020B0604030504040204" pitchFamily="50" charset="-128"/>
                        </a:rPr>
                        <a:t>男</a:t>
                      </a:r>
                      <a:endParaRPr kumimoji="1" lang="ja-JP" altLang="en-US" sz="1400" dirty="0">
                        <a:latin typeface="Meiryo UI" panose="020B0604030504040204" pitchFamily="50" charset="-128"/>
                        <a:ea typeface="Meiryo UI" panose="020B0604030504040204" pitchFamily="50" charset="-128"/>
                      </a:endParaRPr>
                    </a:p>
                  </a:txBody>
                  <a:tcPr/>
                </a:tc>
                <a:tc>
                  <a:txBody>
                    <a:bodyPr/>
                    <a:lstStyle/>
                    <a:p>
                      <a:pPr algn="ctr"/>
                      <a:r>
                        <a:rPr kumimoji="1" lang="ja-JP" altLang="en-US" sz="1400" dirty="0" smtClean="0">
                          <a:latin typeface="Meiryo UI" panose="020B0604030504040204" pitchFamily="50" charset="-128"/>
                          <a:ea typeface="Meiryo UI" panose="020B0604030504040204" pitchFamily="50" charset="-128"/>
                        </a:rPr>
                        <a:t>女</a:t>
                      </a:r>
                      <a:endParaRPr kumimoji="1" lang="ja-JP" altLang="en-US" sz="1400" dirty="0">
                        <a:latin typeface="Meiryo UI" panose="020B0604030504040204" pitchFamily="50" charset="-128"/>
                        <a:ea typeface="Meiryo UI" panose="020B0604030504040204" pitchFamily="50" charset="-128"/>
                      </a:endParaRPr>
                    </a:p>
                  </a:txBody>
                  <a:tcPr/>
                </a:tc>
                <a:tc>
                  <a:txBody>
                    <a:bodyPr/>
                    <a:lstStyle/>
                    <a:p>
                      <a:pPr algn="ctr"/>
                      <a:r>
                        <a:rPr kumimoji="1" lang="ja-JP" altLang="en-US" sz="1400" dirty="0" smtClean="0">
                          <a:latin typeface="Meiryo UI" panose="020B0604030504040204" pitchFamily="50" charset="-128"/>
                          <a:ea typeface="Meiryo UI" panose="020B0604030504040204" pitchFamily="50" charset="-128"/>
                        </a:rPr>
                        <a:t>男</a:t>
                      </a:r>
                      <a:endParaRPr kumimoji="1" lang="ja-JP" altLang="en-US" sz="1400" dirty="0">
                        <a:latin typeface="Meiryo UI" panose="020B0604030504040204" pitchFamily="50" charset="-128"/>
                        <a:ea typeface="Meiryo UI" panose="020B0604030504040204" pitchFamily="50" charset="-128"/>
                      </a:endParaRPr>
                    </a:p>
                  </a:txBody>
                  <a:tcPr/>
                </a:tc>
                <a:tc>
                  <a:txBody>
                    <a:bodyPr/>
                    <a:lstStyle/>
                    <a:p>
                      <a:pPr algn="ctr"/>
                      <a:r>
                        <a:rPr kumimoji="1" lang="ja-JP" altLang="en-US" sz="1400" dirty="0" smtClean="0">
                          <a:latin typeface="Meiryo UI" panose="020B0604030504040204" pitchFamily="50" charset="-128"/>
                          <a:ea typeface="Meiryo UI" panose="020B0604030504040204" pitchFamily="50" charset="-128"/>
                        </a:rPr>
                        <a:t>女</a:t>
                      </a:r>
                      <a:endParaRPr kumimoji="1" lang="ja-JP" altLang="en-US" sz="1400" dirty="0">
                        <a:latin typeface="Meiryo UI" panose="020B0604030504040204" pitchFamily="50" charset="-128"/>
                        <a:ea typeface="Meiryo UI" panose="020B0604030504040204" pitchFamily="50" charset="-128"/>
                      </a:endParaRPr>
                    </a:p>
                  </a:txBody>
                  <a:tcPr/>
                </a:tc>
                <a:tc>
                  <a:txBody>
                    <a:bodyPr/>
                    <a:lstStyle/>
                    <a:p>
                      <a:pPr algn="ctr"/>
                      <a:r>
                        <a:rPr kumimoji="1" lang="ja-JP" altLang="en-US" sz="1400" dirty="0" smtClean="0">
                          <a:latin typeface="Meiryo UI" panose="020B0604030504040204" pitchFamily="50" charset="-128"/>
                          <a:ea typeface="Meiryo UI" panose="020B0604030504040204" pitchFamily="50" charset="-128"/>
                        </a:rPr>
                        <a:t>男</a:t>
                      </a:r>
                      <a:endParaRPr kumimoji="1" lang="ja-JP" altLang="en-US" sz="1400" dirty="0">
                        <a:latin typeface="Meiryo UI" panose="020B0604030504040204" pitchFamily="50" charset="-128"/>
                        <a:ea typeface="Meiryo UI" panose="020B0604030504040204" pitchFamily="50" charset="-128"/>
                      </a:endParaRPr>
                    </a:p>
                  </a:txBody>
                  <a:tcPr/>
                </a:tc>
                <a:tc>
                  <a:txBody>
                    <a:bodyPr/>
                    <a:lstStyle/>
                    <a:p>
                      <a:pPr algn="ctr"/>
                      <a:r>
                        <a:rPr kumimoji="1" lang="ja-JP" altLang="en-US" sz="1400" dirty="0" smtClean="0">
                          <a:latin typeface="Meiryo UI" panose="020B0604030504040204" pitchFamily="50" charset="-128"/>
                          <a:ea typeface="Meiryo UI" panose="020B0604030504040204" pitchFamily="50" charset="-128"/>
                        </a:rPr>
                        <a:t>女</a:t>
                      </a:r>
                      <a:endParaRPr kumimoji="1" lang="ja-JP" altLang="en-US" sz="14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242350165"/>
                  </a:ext>
                </a:extLst>
              </a:tr>
              <a:tr h="324987">
                <a:tc>
                  <a:txBody>
                    <a:bodyPr/>
                    <a:lstStyle/>
                    <a:p>
                      <a:pPr algn="ctr"/>
                      <a:r>
                        <a:rPr kumimoji="1" lang="en-US" altLang="ja-JP" sz="1400" b="1" dirty="0" smtClean="0">
                          <a:latin typeface="Meiryo UI" panose="020B0604030504040204" pitchFamily="50" charset="-128"/>
                          <a:ea typeface="Meiryo UI" panose="020B0604030504040204" pitchFamily="50" charset="-128"/>
                        </a:rPr>
                        <a:t>K</a:t>
                      </a:r>
                      <a:r>
                        <a:rPr kumimoji="1" lang="ja-JP" altLang="en-US" sz="1400" b="1" dirty="0" smtClean="0">
                          <a:latin typeface="Meiryo UI" panose="020B0604030504040204" pitchFamily="50" charset="-128"/>
                          <a:ea typeface="Meiryo UI" panose="020B0604030504040204" pitchFamily="50" charset="-128"/>
                        </a:rPr>
                        <a:t>区</a:t>
                      </a:r>
                      <a:endParaRPr kumimoji="1" lang="ja-JP" altLang="en-US" sz="1400" b="1" dirty="0">
                        <a:latin typeface="Meiryo UI" panose="020B0604030504040204" pitchFamily="50" charset="-128"/>
                        <a:ea typeface="Meiryo UI" panose="020B0604030504040204" pitchFamily="50" charset="-128"/>
                      </a:endParaRPr>
                    </a:p>
                  </a:txBody>
                  <a:tcPr/>
                </a:tc>
                <a:tc>
                  <a:txBody>
                    <a:bodyPr/>
                    <a:lstStyle/>
                    <a:p>
                      <a:pPr algn="ctr"/>
                      <a:r>
                        <a:rPr kumimoji="1" lang="en-US" altLang="ja-JP" sz="1400" b="1" dirty="0" smtClean="0">
                          <a:solidFill>
                            <a:srgbClr val="FF0000"/>
                          </a:solidFill>
                          <a:latin typeface="Meiryo UI" panose="020B0604030504040204" pitchFamily="50" charset="-128"/>
                          <a:ea typeface="Meiryo UI" panose="020B0604030504040204" pitchFamily="50" charset="-128"/>
                        </a:rPr>
                        <a:t>191.1</a:t>
                      </a:r>
                      <a:endParaRPr kumimoji="1" lang="ja-JP" altLang="en-US" sz="1400" b="1" dirty="0">
                        <a:solidFill>
                          <a:srgbClr val="FF0000"/>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b="1" dirty="0" smtClean="0">
                          <a:solidFill>
                            <a:srgbClr val="FF0000"/>
                          </a:solidFill>
                          <a:latin typeface="Meiryo UI" panose="020B0604030504040204" pitchFamily="50" charset="-128"/>
                          <a:ea typeface="Meiryo UI" panose="020B0604030504040204" pitchFamily="50" charset="-128"/>
                        </a:rPr>
                        <a:t>111.9</a:t>
                      </a:r>
                      <a:endParaRPr kumimoji="1" lang="ja-JP" altLang="en-US" sz="1400" b="1" dirty="0">
                        <a:solidFill>
                          <a:srgbClr val="FF0000"/>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b="1" dirty="0" smtClean="0">
                          <a:solidFill>
                            <a:schemeClr val="tx1"/>
                          </a:solidFill>
                          <a:latin typeface="Meiryo UI" panose="020B0604030504040204" pitchFamily="50" charset="-128"/>
                          <a:ea typeface="Meiryo UI" panose="020B0604030504040204" pitchFamily="50" charset="-128"/>
                        </a:rPr>
                        <a:t>71.4</a:t>
                      </a:r>
                      <a:endParaRPr kumimoji="1" lang="ja-JP" altLang="en-US" sz="1400" b="1" dirty="0">
                        <a:solidFill>
                          <a:schemeClr val="tx1"/>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b="1" dirty="0" smtClean="0">
                          <a:solidFill>
                            <a:srgbClr val="FF0000"/>
                          </a:solidFill>
                          <a:latin typeface="Meiryo UI" panose="020B0604030504040204" pitchFamily="50" charset="-128"/>
                          <a:ea typeface="Meiryo UI" panose="020B0604030504040204" pitchFamily="50" charset="-128"/>
                        </a:rPr>
                        <a:t>36.7</a:t>
                      </a:r>
                      <a:endParaRPr kumimoji="1" lang="ja-JP" altLang="en-US" sz="1400" b="1" dirty="0">
                        <a:solidFill>
                          <a:srgbClr val="FF0000"/>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b="1" dirty="0" smtClean="0">
                          <a:latin typeface="Meiryo UI" panose="020B0604030504040204" pitchFamily="50" charset="-128"/>
                          <a:ea typeface="Meiryo UI" panose="020B0604030504040204" pitchFamily="50" charset="-128"/>
                        </a:rPr>
                        <a:t>30.7</a:t>
                      </a:r>
                      <a:endParaRPr kumimoji="1" lang="ja-JP" altLang="en-US" sz="1400" b="1" dirty="0">
                        <a:latin typeface="Meiryo UI" panose="020B0604030504040204" pitchFamily="50" charset="-128"/>
                        <a:ea typeface="Meiryo UI" panose="020B0604030504040204" pitchFamily="50" charset="-128"/>
                      </a:endParaRPr>
                    </a:p>
                  </a:txBody>
                  <a:tcPr/>
                </a:tc>
                <a:tc>
                  <a:txBody>
                    <a:bodyPr/>
                    <a:lstStyle/>
                    <a:p>
                      <a:pPr algn="ctr"/>
                      <a:r>
                        <a:rPr kumimoji="1" lang="en-US" altLang="ja-JP" sz="1400" b="1" dirty="0" smtClean="0">
                          <a:solidFill>
                            <a:srgbClr val="FF0000"/>
                          </a:solidFill>
                          <a:latin typeface="Meiryo UI" panose="020B0604030504040204" pitchFamily="50" charset="-128"/>
                          <a:ea typeface="Meiryo UI" panose="020B0604030504040204" pitchFamily="50" charset="-128"/>
                        </a:rPr>
                        <a:t>20.8</a:t>
                      </a:r>
                      <a:endParaRPr kumimoji="1" lang="ja-JP" altLang="en-US" sz="1400" b="1" dirty="0">
                        <a:solidFill>
                          <a:srgbClr val="FF0000"/>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3696543607"/>
                  </a:ext>
                </a:extLst>
              </a:tr>
              <a:tr h="324987">
                <a:tc>
                  <a:txBody>
                    <a:bodyPr/>
                    <a:lstStyle/>
                    <a:p>
                      <a:pPr algn="ctr"/>
                      <a:r>
                        <a:rPr kumimoji="1" lang="ja-JP" altLang="en-US" sz="1400" dirty="0" smtClean="0">
                          <a:latin typeface="Meiryo UI" panose="020B0604030504040204" pitchFamily="50" charset="-128"/>
                          <a:ea typeface="Meiryo UI" panose="020B0604030504040204" pitchFamily="50" charset="-128"/>
                        </a:rPr>
                        <a:t>大阪市</a:t>
                      </a:r>
                      <a:endParaRPr kumimoji="1" lang="ja-JP" altLang="en-US" sz="1400" dirty="0">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smtClean="0">
                          <a:latin typeface="Meiryo UI" panose="020B0604030504040204" pitchFamily="50" charset="-128"/>
                          <a:ea typeface="Meiryo UI" panose="020B0604030504040204" pitchFamily="50" charset="-128"/>
                        </a:rPr>
                        <a:t>187.5</a:t>
                      </a:r>
                      <a:endParaRPr kumimoji="1" lang="ja-JP" altLang="en-US" sz="1400" dirty="0">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smtClean="0">
                          <a:latin typeface="Meiryo UI" panose="020B0604030504040204" pitchFamily="50" charset="-128"/>
                          <a:ea typeface="Meiryo UI" panose="020B0604030504040204" pitchFamily="50" charset="-128"/>
                        </a:rPr>
                        <a:t>94.3</a:t>
                      </a:r>
                      <a:endParaRPr kumimoji="1" lang="ja-JP" altLang="en-US" sz="1400" dirty="0">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smtClean="0">
                          <a:latin typeface="Meiryo UI" panose="020B0604030504040204" pitchFamily="50" charset="-128"/>
                          <a:ea typeface="Meiryo UI" panose="020B0604030504040204" pitchFamily="50" charset="-128"/>
                        </a:rPr>
                        <a:t>73.1</a:t>
                      </a:r>
                      <a:endParaRPr kumimoji="1" lang="ja-JP" altLang="en-US" sz="1400" dirty="0">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smtClean="0">
                          <a:latin typeface="Meiryo UI" panose="020B0604030504040204" pitchFamily="50" charset="-128"/>
                          <a:ea typeface="Meiryo UI" panose="020B0604030504040204" pitchFamily="50" charset="-128"/>
                        </a:rPr>
                        <a:t>33.7</a:t>
                      </a:r>
                      <a:endParaRPr kumimoji="1" lang="ja-JP" altLang="en-US" sz="1400" dirty="0">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smtClean="0">
                          <a:latin typeface="Meiryo UI" panose="020B0604030504040204" pitchFamily="50" charset="-128"/>
                          <a:ea typeface="Meiryo UI" panose="020B0604030504040204" pitchFamily="50" charset="-128"/>
                        </a:rPr>
                        <a:t>36.9</a:t>
                      </a:r>
                      <a:endParaRPr kumimoji="1" lang="ja-JP" altLang="en-US" sz="1400" dirty="0">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smtClean="0">
                          <a:latin typeface="Meiryo UI" panose="020B0604030504040204" pitchFamily="50" charset="-128"/>
                          <a:ea typeface="Meiryo UI" panose="020B0604030504040204" pitchFamily="50" charset="-128"/>
                        </a:rPr>
                        <a:t>17.5</a:t>
                      </a:r>
                      <a:endParaRPr kumimoji="1" lang="ja-JP" altLang="en-US" sz="14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522637095"/>
                  </a:ext>
                </a:extLst>
              </a:tr>
              <a:tr h="324987">
                <a:tc>
                  <a:txBody>
                    <a:bodyPr/>
                    <a:lstStyle/>
                    <a:p>
                      <a:pPr algn="ctr"/>
                      <a:r>
                        <a:rPr kumimoji="1" lang="ja-JP" altLang="en-US" sz="1400" dirty="0" smtClean="0">
                          <a:latin typeface="Meiryo UI" panose="020B0604030504040204" pitchFamily="50" charset="-128"/>
                          <a:ea typeface="Meiryo UI" panose="020B0604030504040204" pitchFamily="50" charset="-128"/>
                        </a:rPr>
                        <a:t>国</a:t>
                      </a:r>
                      <a:endParaRPr kumimoji="1" lang="ja-JP" altLang="en-US" sz="1400" dirty="0">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smtClean="0">
                          <a:latin typeface="Meiryo UI" panose="020B0604030504040204" pitchFamily="50" charset="-128"/>
                          <a:ea typeface="Meiryo UI" panose="020B0604030504040204" pitchFamily="50" charset="-128"/>
                        </a:rPr>
                        <a:t>160.9</a:t>
                      </a:r>
                      <a:endParaRPr kumimoji="1" lang="ja-JP" altLang="en-US" sz="1400" dirty="0">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smtClean="0">
                          <a:latin typeface="Meiryo UI" panose="020B0604030504040204" pitchFamily="50" charset="-128"/>
                          <a:ea typeface="Meiryo UI" panose="020B0604030504040204" pitchFamily="50" charset="-128"/>
                        </a:rPr>
                        <a:t>86.1</a:t>
                      </a:r>
                      <a:endParaRPr kumimoji="1" lang="ja-JP" altLang="en-US" sz="1400" dirty="0">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smtClean="0">
                          <a:latin typeface="Meiryo UI" panose="020B0604030504040204" pitchFamily="50" charset="-128"/>
                          <a:ea typeface="Meiryo UI" panose="020B0604030504040204" pitchFamily="50" charset="-128"/>
                        </a:rPr>
                        <a:t>64.3</a:t>
                      </a:r>
                      <a:endParaRPr kumimoji="1" lang="ja-JP" altLang="en-US" sz="1400" dirty="0">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smtClean="0">
                          <a:latin typeface="Meiryo UI" panose="020B0604030504040204" pitchFamily="50" charset="-128"/>
                          <a:ea typeface="Meiryo UI" panose="020B0604030504040204" pitchFamily="50" charset="-128"/>
                        </a:rPr>
                        <a:t>33.2</a:t>
                      </a:r>
                      <a:endParaRPr kumimoji="1" lang="ja-JP" altLang="en-US" sz="1400" dirty="0">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smtClean="0">
                          <a:latin typeface="Meiryo UI" panose="020B0604030504040204" pitchFamily="50" charset="-128"/>
                          <a:ea typeface="Meiryo UI" panose="020B0604030504040204" pitchFamily="50" charset="-128"/>
                        </a:rPr>
                        <a:t>36.4</a:t>
                      </a:r>
                      <a:endParaRPr kumimoji="1" lang="ja-JP" altLang="en-US" sz="1400" dirty="0">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smtClean="0">
                          <a:latin typeface="Meiryo UI" panose="020B0604030504040204" pitchFamily="50" charset="-128"/>
                          <a:ea typeface="Meiryo UI" panose="020B0604030504040204" pitchFamily="50" charset="-128"/>
                        </a:rPr>
                        <a:t>20.0</a:t>
                      </a:r>
                      <a:endParaRPr kumimoji="1" lang="ja-JP" altLang="en-US" sz="14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2668124640"/>
                  </a:ext>
                </a:extLst>
              </a:tr>
            </a:tbl>
          </a:graphicData>
        </a:graphic>
      </p:graphicFrame>
      <p:sp>
        <p:nvSpPr>
          <p:cNvPr id="24" name="角丸四角形 23"/>
          <p:cNvSpPr/>
          <p:nvPr/>
        </p:nvSpPr>
        <p:spPr>
          <a:xfrm>
            <a:off x="0" y="639291"/>
            <a:ext cx="6500517" cy="5598021"/>
          </a:xfrm>
          <a:prstGeom prst="roundRect">
            <a:avLst>
              <a:gd name="adj" fmla="val 3571"/>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角丸四角形 25"/>
          <p:cNvSpPr/>
          <p:nvPr/>
        </p:nvSpPr>
        <p:spPr>
          <a:xfrm>
            <a:off x="6855458" y="806801"/>
            <a:ext cx="2195442" cy="2861717"/>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smtClean="0">
                <a:solidFill>
                  <a:schemeClr val="tx1"/>
                </a:solidFill>
                <a:latin typeface="Meiryo UI" panose="020B0604030504040204" pitchFamily="50" charset="-128"/>
                <a:ea typeface="Meiryo UI" panose="020B0604030504040204" pitchFamily="50" charset="-128"/>
              </a:rPr>
              <a:t>まちかど健康キャンペーン</a:t>
            </a:r>
            <a:endParaRPr lang="en-US" altLang="ja-JP" sz="1400" b="1" dirty="0" smtClean="0">
              <a:solidFill>
                <a:schemeClr val="tx1"/>
              </a:solidFill>
              <a:latin typeface="Meiryo UI" panose="020B0604030504040204" pitchFamily="50" charset="-128"/>
              <a:ea typeface="Meiryo UI" panose="020B0604030504040204" pitchFamily="50" charset="-128"/>
            </a:endParaRPr>
          </a:p>
          <a:p>
            <a:pPr algn="ctr"/>
            <a:endParaRPr kumimoji="1" lang="en-US" altLang="ja-JP" sz="1400" b="1" dirty="0" smtClean="0">
              <a:solidFill>
                <a:schemeClr val="tx1"/>
              </a:solidFill>
              <a:latin typeface="Meiryo UI" panose="020B0604030504040204" pitchFamily="50" charset="-128"/>
              <a:ea typeface="Meiryo UI" panose="020B0604030504040204" pitchFamily="50" charset="-128"/>
            </a:endParaRPr>
          </a:p>
          <a:p>
            <a:r>
              <a:rPr lang="ja-JP" altLang="en-US" sz="1400" dirty="0" smtClean="0">
                <a:solidFill>
                  <a:schemeClr val="tx1"/>
                </a:solidFill>
                <a:latin typeface="Meiryo UI" panose="020B0604030504040204" pitchFamily="50" charset="-128"/>
                <a:ea typeface="Meiryo UI" panose="020B0604030504040204" pitchFamily="50" charset="-128"/>
              </a:rPr>
              <a:t>特定健診受診率の向上と生活習慣病予防・健康意識の向上を目的として、平成</a:t>
            </a:r>
            <a:r>
              <a:rPr lang="en-US" altLang="ja-JP" sz="1400" dirty="0" smtClean="0">
                <a:solidFill>
                  <a:schemeClr val="tx1"/>
                </a:solidFill>
                <a:latin typeface="Meiryo UI" panose="020B0604030504040204" pitchFamily="50" charset="-128"/>
                <a:ea typeface="Meiryo UI" panose="020B0604030504040204" pitchFamily="50" charset="-128"/>
              </a:rPr>
              <a:t>27</a:t>
            </a:r>
            <a:r>
              <a:rPr lang="ja-JP" altLang="en-US" sz="1400" dirty="0" smtClean="0">
                <a:solidFill>
                  <a:schemeClr val="tx1"/>
                </a:solidFill>
                <a:latin typeface="Meiryo UI" panose="020B0604030504040204" pitchFamily="50" charset="-128"/>
                <a:ea typeface="Meiryo UI" panose="020B0604030504040204" pitchFamily="50" charset="-128"/>
              </a:rPr>
              <a:t>年度に区内</a:t>
            </a:r>
            <a:r>
              <a:rPr lang="en-US" altLang="ja-JP" sz="1400" dirty="0" smtClean="0">
                <a:solidFill>
                  <a:schemeClr val="tx1"/>
                </a:solidFill>
                <a:latin typeface="Meiryo UI" panose="020B0604030504040204" pitchFamily="50" charset="-128"/>
                <a:ea typeface="Meiryo UI" panose="020B0604030504040204" pitchFamily="50" charset="-128"/>
              </a:rPr>
              <a:t>5</a:t>
            </a:r>
            <a:r>
              <a:rPr lang="ja-JP" altLang="en-US" sz="1400" dirty="0" smtClean="0">
                <a:solidFill>
                  <a:schemeClr val="tx1"/>
                </a:solidFill>
                <a:latin typeface="Meiryo UI" panose="020B0604030504040204" pitchFamily="50" charset="-128"/>
                <a:ea typeface="Meiryo UI" panose="020B0604030504040204" pitchFamily="50" charset="-128"/>
              </a:rPr>
              <a:t>か所のスーパーで血管年齢測定を実施し、</a:t>
            </a:r>
            <a:r>
              <a:rPr lang="en-US" altLang="ja-JP" sz="1400" dirty="0" smtClean="0">
                <a:solidFill>
                  <a:schemeClr val="tx1"/>
                </a:solidFill>
                <a:latin typeface="Meiryo UI" panose="020B0604030504040204" pitchFamily="50" charset="-128"/>
                <a:ea typeface="Meiryo UI" panose="020B0604030504040204" pitchFamily="50" charset="-128"/>
              </a:rPr>
              <a:t>449</a:t>
            </a:r>
            <a:r>
              <a:rPr lang="ja-JP" altLang="en-US" sz="1400" dirty="0" smtClean="0">
                <a:solidFill>
                  <a:schemeClr val="tx1"/>
                </a:solidFill>
                <a:latin typeface="Meiryo UI" panose="020B0604030504040204" pitchFamily="50" charset="-128"/>
                <a:ea typeface="Meiryo UI" panose="020B0604030504040204" pitchFamily="50" charset="-128"/>
              </a:rPr>
              <a:t>名の参加があった。計測者のうち</a:t>
            </a:r>
            <a:r>
              <a:rPr lang="en-US" altLang="ja-JP" sz="1400" dirty="0" smtClean="0">
                <a:solidFill>
                  <a:schemeClr val="tx1"/>
                </a:solidFill>
                <a:latin typeface="Meiryo UI" panose="020B0604030504040204" pitchFamily="50" charset="-128"/>
                <a:ea typeface="Meiryo UI" panose="020B0604030504040204" pitchFamily="50" charset="-128"/>
              </a:rPr>
              <a:t>25.4</a:t>
            </a:r>
            <a:r>
              <a:rPr lang="ja-JP" altLang="en-US" sz="1400" dirty="0" smtClean="0">
                <a:solidFill>
                  <a:schemeClr val="tx1"/>
                </a:solidFill>
                <a:latin typeface="Meiryo UI" panose="020B0604030504040204" pitchFamily="50" charset="-128"/>
                <a:ea typeface="Meiryo UI" panose="020B0604030504040204" pitchFamily="50" charset="-128"/>
              </a:rPr>
              <a:t>％が子育て世代・壮年期であった。</a:t>
            </a:r>
            <a:endParaRPr kumimoji="1" lang="ja-JP" altLang="en-US" sz="1400" dirty="0">
              <a:solidFill>
                <a:schemeClr val="tx1"/>
              </a:solidFill>
              <a:latin typeface="Meiryo UI" panose="020B0604030504040204" pitchFamily="50" charset="-128"/>
              <a:ea typeface="Meiryo UI" panose="020B0604030504040204" pitchFamily="50" charset="-128"/>
            </a:endParaRPr>
          </a:p>
        </p:txBody>
      </p:sp>
      <p:sp>
        <p:nvSpPr>
          <p:cNvPr id="27" name="下矢印 26"/>
          <p:cNvSpPr/>
          <p:nvPr/>
        </p:nvSpPr>
        <p:spPr>
          <a:xfrm>
            <a:off x="7579918" y="3836029"/>
            <a:ext cx="806823" cy="31423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正方形/長方形 27"/>
          <p:cNvSpPr/>
          <p:nvPr/>
        </p:nvSpPr>
        <p:spPr>
          <a:xfrm>
            <a:off x="6913467" y="4317776"/>
            <a:ext cx="2139724" cy="1237131"/>
          </a:xfrm>
          <a:prstGeom prst="rect">
            <a:avLst/>
          </a:prstGeom>
          <a:solidFill>
            <a:schemeClr val="accent1">
              <a:lumMod val="60000"/>
              <a:lumOff val="4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400" dirty="0" smtClean="0">
                <a:solidFill>
                  <a:schemeClr val="tx1"/>
                </a:solidFill>
                <a:latin typeface="Meiryo UI" panose="020B0604030504040204" pitchFamily="50" charset="-128"/>
                <a:ea typeface="Meiryo UI" panose="020B0604030504040204" pitchFamily="50" charset="-128"/>
              </a:rPr>
              <a:t>H27</a:t>
            </a:r>
            <a:r>
              <a:rPr kumimoji="1" lang="ja-JP" altLang="en-US" sz="1400" dirty="0">
                <a:solidFill>
                  <a:schemeClr val="tx1"/>
                </a:solidFill>
                <a:latin typeface="Meiryo UI" panose="020B0604030504040204" pitchFamily="50" charset="-128"/>
                <a:ea typeface="Meiryo UI" panose="020B0604030504040204" pitchFamily="50" charset="-128"/>
              </a:rPr>
              <a:t>年度</a:t>
            </a:r>
            <a:r>
              <a:rPr kumimoji="1" lang="ja-JP" altLang="en-US" sz="1400" dirty="0" smtClean="0">
                <a:solidFill>
                  <a:schemeClr val="tx1"/>
                </a:solidFill>
                <a:latin typeface="Meiryo UI" panose="020B0604030504040204" pitchFamily="50" charset="-128"/>
                <a:ea typeface="Meiryo UI" panose="020B0604030504040204" pitchFamily="50" charset="-128"/>
              </a:rPr>
              <a:t>と</a:t>
            </a:r>
            <a:r>
              <a:rPr kumimoji="1" lang="ja-JP" altLang="en-US" sz="1400" dirty="0">
                <a:solidFill>
                  <a:schemeClr val="tx1"/>
                </a:solidFill>
                <a:latin typeface="Meiryo UI" panose="020B0604030504040204" pitchFamily="50" charset="-128"/>
                <a:ea typeface="Meiryo UI" panose="020B0604030504040204" pitchFamily="50" charset="-128"/>
              </a:rPr>
              <a:t>比較</a:t>
            </a:r>
            <a:r>
              <a:rPr kumimoji="1" lang="ja-JP" altLang="en-US" sz="1400" dirty="0" smtClean="0">
                <a:solidFill>
                  <a:schemeClr val="tx1"/>
                </a:solidFill>
                <a:latin typeface="Meiryo UI" panose="020B0604030504040204" pitchFamily="50" charset="-128"/>
                <a:ea typeface="Meiryo UI" panose="020B0604030504040204" pitchFamily="50" charset="-128"/>
              </a:rPr>
              <a:t>し</a:t>
            </a:r>
            <a:r>
              <a:rPr kumimoji="1" lang="ja-JP" altLang="en-US" sz="1400" dirty="0">
                <a:solidFill>
                  <a:schemeClr val="tx1"/>
                </a:solidFill>
                <a:latin typeface="Meiryo UI" panose="020B0604030504040204" pitchFamily="50" charset="-128"/>
                <a:ea typeface="Meiryo UI" panose="020B0604030504040204" pitchFamily="50" charset="-128"/>
              </a:rPr>
              <a:t>、</a:t>
            </a:r>
            <a:r>
              <a:rPr kumimoji="1" lang="en-US" altLang="ja-JP" sz="1400" dirty="0" smtClean="0">
                <a:solidFill>
                  <a:schemeClr val="tx1"/>
                </a:solidFill>
                <a:latin typeface="Meiryo UI" panose="020B0604030504040204" pitchFamily="50" charset="-128"/>
                <a:ea typeface="Meiryo UI" panose="020B0604030504040204" pitchFamily="50" charset="-128"/>
              </a:rPr>
              <a:t>H29</a:t>
            </a:r>
            <a:r>
              <a:rPr kumimoji="1" lang="ja-JP" altLang="en-US" sz="1400" dirty="0" smtClean="0">
                <a:solidFill>
                  <a:schemeClr val="tx1"/>
                </a:solidFill>
                <a:latin typeface="Meiryo UI" panose="020B0604030504040204" pitchFamily="50" charset="-128"/>
                <a:ea typeface="Meiryo UI" panose="020B0604030504040204" pitchFamily="50" charset="-128"/>
              </a:rPr>
              <a:t>年度の特定健診受診率は男性で</a:t>
            </a:r>
            <a:r>
              <a:rPr kumimoji="1" lang="en-US" altLang="ja-JP" sz="1400" dirty="0">
                <a:solidFill>
                  <a:schemeClr val="tx1"/>
                </a:solidFill>
                <a:latin typeface="Meiryo UI" panose="020B0604030504040204" pitchFamily="50" charset="-128"/>
                <a:ea typeface="Meiryo UI" panose="020B0604030504040204" pitchFamily="50" charset="-128"/>
              </a:rPr>
              <a:t>1.0</a:t>
            </a:r>
            <a:r>
              <a:rPr kumimoji="1" lang="ja-JP" altLang="en-US" sz="1400" dirty="0" smtClean="0">
                <a:solidFill>
                  <a:schemeClr val="tx1"/>
                </a:solidFill>
                <a:latin typeface="Meiryo UI" panose="020B0604030504040204" pitchFamily="50" charset="-128"/>
                <a:ea typeface="Meiryo UI" panose="020B0604030504040204" pitchFamily="50" charset="-128"/>
              </a:rPr>
              <a:t>ポイント、女性で</a:t>
            </a:r>
            <a:r>
              <a:rPr kumimoji="1" lang="en-US" altLang="ja-JP" sz="1400" dirty="0">
                <a:solidFill>
                  <a:schemeClr val="tx1"/>
                </a:solidFill>
                <a:latin typeface="Meiryo UI" panose="020B0604030504040204" pitchFamily="50" charset="-128"/>
                <a:ea typeface="Meiryo UI" panose="020B0604030504040204" pitchFamily="50" charset="-128"/>
              </a:rPr>
              <a:t>1.2</a:t>
            </a:r>
            <a:r>
              <a:rPr kumimoji="1" lang="ja-JP" altLang="en-US" sz="1400" dirty="0" smtClean="0">
                <a:solidFill>
                  <a:schemeClr val="tx1"/>
                </a:solidFill>
                <a:latin typeface="Meiryo UI" panose="020B0604030504040204" pitchFamily="50" charset="-128"/>
                <a:ea typeface="Meiryo UI" panose="020B0604030504040204" pitchFamily="50" charset="-128"/>
              </a:rPr>
              <a:t>ポイント上昇</a:t>
            </a:r>
            <a:endParaRPr kumimoji="1" lang="ja-JP" altLang="en-US" sz="1400" dirty="0">
              <a:solidFill>
                <a:schemeClr val="tx1"/>
              </a:solidFill>
              <a:latin typeface="Meiryo UI" panose="020B0604030504040204" pitchFamily="50" charset="-128"/>
              <a:ea typeface="Meiryo UI" panose="020B0604030504040204" pitchFamily="50" charset="-128"/>
            </a:endParaRPr>
          </a:p>
        </p:txBody>
      </p:sp>
      <p:sp>
        <p:nvSpPr>
          <p:cNvPr id="29" name="楕円 28"/>
          <p:cNvSpPr/>
          <p:nvPr/>
        </p:nvSpPr>
        <p:spPr>
          <a:xfrm>
            <a:off x="8697822" y="6453336"/>
            <a:ext cx="338674" cy="332656"/>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en-US" altLang="ja-JP" sz="1600" dirty="0" smtClean="0">
                <a:solidFill>
                  <a:schemeClr val="tx1"/>
                </a:solidFill>
              </a:rPr>
              <a:t>5</a:t>
            </a:r>
            <a:endParaRPr kumimoji="1" lang="ja-JP" altLang="en-US" sz="1600" dirty="0">
              <a:solidFill>
                <a:schemeClr val="tx1"/>
              </a:solidFill>
            </a:endParaRPr>
          </a:p>
        </p:txBody>
      </p:sp>
      <p:sp>
        <p:nvSpPr>
          <p:cNvPr id="43" name="右矢印 42"/>
          <p:cNvSpPr/>
          <p:nvPr/>
        </p:nvSpPr>
        <p:spPr>
          <a:xfrm>
            <a:off x="6582372" y="2384749"/>
            <a:ext cx="221876" cy="1986803"/>
          </a:xfrm>
          <a:prstGeom prst="rightArrow">
            <a:avLst/>
          </a:prstGeom>
          <a:solidFill>
            <a:schemeClr val="accent2"/>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p>
        </p:txBody>
      </p:sp>
      <p:pic>
        <p:nvPicPr>
          <p:cNvPr id="11" name="図 10"/>
          <p:cNvPicPr>
            <a:picLocks noChangeAspect="1"/>
          </p:cNvPicPr>
          <p:nvPr/>
        </p:nvPicPr>
        <p:blipFill>
          <a:blip r:embed="rId4"/>
          <a:stretch>
            <a:fillRect/>
          </a:stretch>
        </p:blipFill>
        <p:spPr>
          <a:xfrm>
            <a:off x="184857" y="4524908"/>
            <a:ext cx="4985592" cy="1670345"/>
          </a:xfrm>
          <a:prstGeom prst="rect">
            <a:avLst/>
          </a:prstGeom>
        </p:spPr>
      </p:pic>
      <p:sp>
        <p:nvSpPr>
          <p:cNvPr id="23" name="角丸四角形吹き出し 22"/>
          <p:cNvSpPr/>
          <p:nvPr/>
        </p:nvSpPr>
        <p:spPr>
          <a:xfrm>
            <a:off x="5140036" y="4485287"/>
            <a:ext cx="1325341" cy="1211460"/>
          </a:xfrm>
          <a:prstGeom prst="wedgeRoundRectCallout">
            <a:avLst>
              <a:gd name="adj1" fmla="val -70050"/>
              <a:gd name="adj2" fmla="val 8832"/>
              <a:gd name="adj3" fmla="val 16667"/>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smtClean="0">
                <a:latin typeface="Meiryo UI" panose="020B0604030504040204" pitchFamily="50" charset="-128"/>
                <a:ea typeface="Meiryo UI" panose="020B0604030504040204" pitchFamily="50" charset="-128"/>
              </a:rPr>
              <a:t>特定健診の結果高血圧の割合が高いまち</a:t>
            </a:r>
            <a:endParaRPr kumimoji="1" lang="ja-JP" altLang="en-US" sz="1400" dirty="0">
              <a:latin typeface="Meiryo UI" panose="020B0604030504040204" pitchFamily="50" charset="-128"/>
              <a:ea typeface="Meiryo UI" panose="020B0604030504040204" pitchFamily="50" charset="-128"/>
            </a:endParaRPr>
          </a:p>
        </p:txBody>
      </p:sp>
      <p:sp>
        <p:nvSpPr>
          <p:cNvPr id="13" name="テキスト ボックス 12"/>
          <p:cNvSpPr txBox="1"/>
          <p:nvPr/>
        </p:nvSpPr>
        <p:spPr>
          <a:xfrm>
            <a:off x="755576" y="1185386"/>
            <a:ext cx="1008112" cy="230832"/>
          </a:xfrm>
          <a:prstGeom prst="rect">
            <a:avLst/>
          </a:prstGeom>
          <a:noFill/>
        </p:spPr>
        <p:txBody>
          <a:bodyPr wrap="square" rtlCol="0">
            <a:spAutoFit/>
          </a:bodyPr>
          <a:lstStyle/>
          <a:p>
            <a:r>
              <a:rPr kumimoji="1" lang="ja-JP" altLang="en-US" sz="900" dirty="0" smtClean="0"/>
              <a:t>（人口</a:t>
            </a:r>
            <a:r>
              <a:rPr kumimoji="1" lang="en-US" altLang="ja-JP" sz="900" dirty="0" smtClean="0"/>
              <a:t>10</a:t>
            </a:r>
            <a:r>
              <a:rPr kumimoji="1" lang="ja-JP" altLang="en-US" sz="900" dirty="0" smtClean="0"/>
              <a:t>万対）</a:t>
            </a:r>
            <a:endParaRPr kumimoji="1" lang="ja-JP" altLang="en-US" sz="900" dirty="0"/>
          </a:p>
        </p:txBody>
      </p:sp>
    </p:spTree>
    <p:extLst>
      <p:ext uri="{BB962C8B-B14F-4D97-AF65-F5344CB8AC3E}">
        <p14:creationId xmlns:p14="http://schemas.microsoft.com/office/powerpoint/2010/main" val="23906662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p:cNvPicPr>
            <a:picLocks noChangeAspect="1"/>
          </p:cNvPicPr>
          <p:nvPr/>
        </p:nvPicPr>
        <p:blipFill>
          <a:blip r:embed="rId3"/>
          <a:stretch>
            <a:fillRect/>
          </a:stretch>
        </p:blipFill>
        <p:spPr>
          <a:xfrm>
            <a:off x="90899" y="2886408"/>
            <a:ext cx="5114987" cy="1518036"/>
          </a:xfrm>
          <a:prstGeom prst="rect">
            <a:avLst/>
          </a:prstGeom>
        </p:spPr>
      </p:pic>
      <p:pic>
        <p:nvPicPr>
          <p:cNvPr id="4" name="図 3"/>
          <p:cNvPicPr>
            <a:picLocks noChangeAspect="1"/>
          </p:cNvPicPr>
          <p:nvPr/>
        </p:nvPicPr>
        <p:blipFill>
          <a:blip r:embed="rId4"/>
          <a:stretch>
            <a:fillRect/>
          </a:stretch>
        </p:blipFill>
        <p:spPr>
          <a:xfrm>
            <a:off x="107504" y="4404444"/>
            <a:ext cx="4969165" cy="1664352"/>
          </a:xfrm>
          <a:prstGeom prst="rect">
            <a:avLst/>
          </a:prstGeom>
        </p:spPr>
      </p:pic>
      <p:graphicFrame>
        <p:nvGraphicFramePr>
          <p:cNvPr id="3" name="表 2"/>
          <p:cNvGraphicFramePr>
            <a:graphicFrameLocks noGrp="1"/>
          </p:cNvGraphicFramePr>
          <p:nvPr>
            <p:extLst>
              <p:ext uri="{D42A27DB-BD31-4B8C-83A1-F6EECF244321}">
                <p14:modId xmlns:p14="http://schemas.microsoft.com/office/powerpoint/2010/main" val="2818911679"/>
              </p:ext>
            </p:extLst>
          </p:nvPr>
        </p:nvGraphicFramePr>
        <p:xfrm>
          <a:off x="107504" y="862975"/>
          <a:ext cx="5890137" cy="2035908"/>
        </p:xfrm>
        <a:graphic>
          <a:graphicData uri="http://schemas.openxmlformats.org/drawingml/2006/table">
            <a:tbl>
              <a:tblPr firstRow="1" bandRow="1">
                <a:tableStyleId>{21E4AEA4-8DFA-4A89-87EB-49C32662AFE0}</a:tableStyleId>
              </a:tblPr>
              <a:tblGrid>
                <a:gridCol w="1533249">
                  <a:extLst>
                    <a:ext uri="{9D8B030D-6E8A-4147-A177-3AD203B41FA5}">
                      <a16:colId xmlns:a16="http://schemas.microsoft.com/office/drawing/2014/main" val="1931561019"/>
                    </a:ext>
                  </a:extLst>
                </a:gridCol>
                <a:gridCol w="726148">
                  <a:extLst>
                    <a:ext uri="{9D8B030D-6E8A-4147-A177-3AD203B41FA5}">
                      <a16:colId xmlns:a16="http://schemas.microsoft.com/office/drawing/2014/main" val="1465695886"/>
                    </a:ext>
                  </a:extLst>
                </a:gridCol>
                <a:gridCol w="726148">
                  <a:extLst>
                    <a:ext uri="{9D8B030D-6E8A-4147-A177-3AD203B41FA5}">
                      <a16:colId xmlns:a16="http://schemas.microsoft.com/office/drawing/2014/main" val="217376305"/>
                    </a:ext>
                  </a:extLst>
                </a:gridCol>
                <a:gridCol w="726148">
                  <a:extLst>
                    <a:ext uri="{9D8B030D-6E8A-4147-A177-3AD203B41FA5}">
                      <a16:colId xmlns:a16="http://schemas.microsoft.com/office/drawing/2014/main" val="881669551"/>
                    </a:ext>
                  </a:extLst>
                </a:gridCol>
                <a:gridCol w="726148">
                  <a:extLst>
                    <a:ext uri="{9D8B030D-6E8A-4147-A177-3AD203B41FA5}">
                      <a16:colId xmlns:a16="http://schemas.microsoft.com/office/drawing/2014/main" val="898338973"/>
                    </a:ext>
                  </a:extLst>
                </a:gridCol>
                <a:gridCol w="726148">
                  <a:extLst>
                    <a:ext uri="{9D8B030D-6E8A-4147-A177-3AD203B41FA5}">
                      <a16:colId xmlns:a16="http://schemas.microsoft.com/office/drawing/2014/main" val="1611886716"/>
                    </a:ext>
                  </a:extLst>
                </a:gridCol>
                <a:gridCol w="726148">
                  <a:extLst>
                    <a:ext uri="{9D8B030D-6E8A-4147-A177-3AD203B41FA5}">
                      <a16:colId xmlns:a16="http://schemas.microsoft.com/office/drawing/2014/main" val="3464726237"/>
                    </a:ext>
                  </a:extLst>
                </a:gridCol>
              </a:tblGrid>
              <a:tr h="582913">
                <a:tc>
                  <a:txBody>
                    <a:bodyPr/>
                    <a:lstStyle/>
                    <a:p>
                      <a:pPr algn="ctr"/>
                      <a:r>
                        <a:rPr kumimoji="1" lang="ja-JP" altLang="en-US" sz="1400" dirty="0" smtClean="0">
                          <a:latin typeface="Meiryo UI" panose="020B0604030504040204" pitchFamily="50" charset="-128"/>
                          <a:ea typeface="Meiryo UI" panose="020B0604030504040204" pitchFamily="50" charset="-128"/>
                        </a:rPr>
                        <a:t>年齢調整死亡率</a:t>
                      </a:r>
                      <a:endParaRPr kumimoji="1" lang="en-US" altLang="ja-JP" sz="1400" dirty="0" smtClean="0">
                        <a:latin typeface="Meiryo UI" panose="020B0604030504040204" pitchFamily="50" charset="-128"/>
                        <a:ea typeface="Meiryo UI" panose="020B0604030504040204" pitchFamily="50" charset="-128"/>
                      </a:endParaRPr>
                    </a:p>
                    <a:p>
                      <a:pPr algn="ctr"/>
                      <a:r>
                        <a:rPr kumimoji="1" lang="ja-JP" altLang="en-US" sz="1400" dirty="0" smtClean="0">
                          <a:latin typeface="Meiryo UI" panose="020B0604030504040204" pitchFamily="50" charset="-128"/>
                          <a:ea typeface="Meiryo UI" panose="020B0604030504040204" pitchFamily="50" charset="-128"/>
                        </a:rPr>
                        <a:t>（平成</a:t>
                      </a:r>
                      <a:r>
                        <a:rPr kumimoji="1" lang="en-US" altLang="ja-JP" sz="1400" dirty="0" smtClean="0">
                          <a:latin typeface="Meiryo UI" panose="020B0604030504040204" pitchFamily="50" charset="-128"/>
                          <a:ea typeface="Meiryo UI" panose="020B0604030504040204" pitchFamily="50" charset="-128"/>
                        </a:rPr>
                        <a:t>28</a:t>
                      </a:r>
                      <a:r>
                        <a:rPr kumimoji="1" lang="ja-JP" altLang="en-US" sz="1400" dirty="0" smtClean="0">
                          <a:latin typeface="Meiryo UI" panose="020B0604030504040204" pitchFamily="50" charset="-128"/>
                          <a:ea typeface="Meiryo UI" panose="020B0604030504040204" pitchFamily="50" charset="-128"/>
                        </a:rPr>
                        <a:t>年）</a:t>
                      </a:r>
                      <a:endParaRPr kumimoji="1" lang="en-US" altLang="ja-JP" sz="1400" dirty="0" smtClean="0">
                        <a:latin typeface="Meiryo UI" panose="020B0604030504040204" pitchFamily="50" charset="-128"/>
                        <a:ea typeface="Meiryo UI" panose="020B0604030504040204" pitchFamily="50" charset="-128"/>
                      </a:endParaRPr>
                    </a:p>
                    <a:p>
                      <a:pPr algn="ctr"/>
                      <a:endParaRPr kumimoji="1" lang="ja-JP" altLang="en-US" sz="1400" dirty="0">
                        <a:latin typeface="Meiryo UI" panose="020B0604030504040204" pitchFamily="50" charset="-128"/>
                        <a:ea typeface="Meiryo UI" panose="020B0604030504040204" pitchFamily="50" charset="-128"/>
                      </a:endParaRPr>
                    </a:p>
                  </a:txBody>
                  <a:tcPr marL="68580" marR="68580" marT="34290" marB="34290" anchor="ctr"/>
                </a:tc>
                <a:tc gridSpan="2">
                  <a:txBody>
                    <a:bodyPr/>
                    <a:lstStyle/>
                    <a:p>
                      <a:pPr algn="ctr"/>
                      <a:r>
                        <a:rPr kumimoji="1" lang="ja-JP" altLang="en-US" sz="1400" dirty="0" smtClean="0">
                          <a:latin typeface="Meiryo UI" panose="020B0604030504040204" pitchFamily="50" charset="-128"/>
                          <a:ea typeface="Meiryo UI" panose="020B0604030504040204" pitchFamily="50" charset="-128"/>
                        </a:rPr>
                        <a:t>悪性新生物</a:t>
                      </a:r>
                      <a:endParaRPr kumimoji="1" lang="ja-JP" altLang="en-US" sz="1400" dirty="0">
                        <a:latin typeface="Meiryo UI" panose="020B0604030504040204" pitchFamily="50" charset="-128"/>
                        <a:ea typeface="Meiryo UI" panose="020B0604030504040204" pitchFamily="50" charset="-128"/>
                      </a:endParaRPr>
                    </a:p>
                  </a:txBody>
                  <a:tcPr marL="68580" marR="68580" marT="34290" marB="34290" anchor="ctr"/>
                </a:tc>
                <a:tc hMerge="1">
                  <a:txBody>
                    <a:bodyPr/>
                    <a:lstStyle/>
                    <a:p>
                      <a:pPr algn="ctr"/>
                      <a:endParaRPr kumimoji="1" lang="ja-JP" altLang="en-US" dirty="0">
                        <a:latin typeface="Meiryo UI" panose="020B0604030504040204" pitchFamily="50" charset="-128"/>
                        <a:ea typeface="Meiryo UI" panose="020B0604030504040204" pitchFamily="50" charset="-128"/>
                      </a:endParaRPr>
                    </a:p>
                  </a:txBody>
                  <a:tcPr/>
                </a:tc>
                <a:tc gridSpan="2">
                  <a:txBody>
                    <a:bodyPr/>
                    <a:lstStyle/>
                    <a:p>
                      <a:pPr algn="ctr"/>
                      <a:r>
                        <a:rPr kumimoji="1" lang="ja-JP" altLang="en-US" sz="1400" dirty="0" smtClean="0">
                          <a:latin typeface="Meiryo UI" panose="020B0604030504040204" pitchFamily="50" charset="-128"/>
                          <a:ea typeface="Meiryo UI" panose="020B0604030504040204" pitchFamily="50" charset="-128"/>
                        </a:rPr>
                        <a:t>心疾患</a:t>
                      </a:r>
                      <a:endParaRPr kumimoji="1" lang="ja-JP" altLang="en-US" sz="1400" dirty="0">
                        <a:latin typeface="Meiryo UI" panose="020B0604030504040204" pitchFamily="50" charset="-128"/>
                        <a:ea typeface="Meiryo UI" panose="020B0604030504040204" pitchFamily="50" charset="-128"/>
                      </a:endParaRPr>
                    </a:p>
                  </a:txBody>
                  <a:tcPr marL="68580" marR="68580" marT="34290" marB="34290" anchor="ctr"/>
                </a:tc>
                <a:tc hMerge="1">
                  <a:txBody>
                    <a:bodyPr/>
                    <a:lstStyle/>
                    <a:p>
                      <a:pPr algn="ctr"/>
                      <a:endParaRPr kumimoji="1" lang="ja-JP" altLang="en-US" dirty="0">
                        <a:latin typeface="Meiryo UI" panose="020B0604030504040204" pitchFamily="50" charset="-128"/>
                        <a:ea typeface="Meiryo UI" panose="020B0604030504040204" pitchFamily="50" charset="-128"/>
                      </a:endParaRPr>
                    </a:p>
                  </a:txBody>
                  <a:tcPr/>
                </a:tc>
                <a:tc gridSpan="2">
                  <a:txBody>
                    <a:bodyPr/>
                    <a:lstStyle/>
                    <a:p>
                      <a:pPr algn="ctr"/>
                      <a:r>
                        <a:rPr kumimoji="1" lang="ja-JP" altLang="en-US" sz="1400" dirty="0" smtClean="0">
                          <a:latin typeface="Meiryo UI" panose="020B0604030504040204" pitchFamily="50" charset="-128"/>
                          <a:ea typeface="Meiryo UI" panose="020B0604030504040204" pitchFamily="50" charset="-128"/>
                        </a:rPr>
                        <a:t>脳血管疾患</a:t>
                      </a:r>
                      <a:endParaRPr kumimoji="1" lang="ja-JP" altLang="en-US" sz="1400" dirty="0">
                        <a:latin typeface="Meiryo UI" panose="020B0604030504040204" pitchFamily="50" charset="-128"/>
                        <a:ea typeface="Meiryo UI" panose="020B0604030504040204" pitchFamily="50" charset="-128"/>
                      </a:endParaRPr>
                    </a:p>
                  </a:txBody>
                  <a:tcPr marL="68580" marR="68580" marT="34290" marB="34290" anchor="ctr"/>
                </a:tc>
                <a:tc hMerge="1">
                  <a:txBody>
                    <a:bodyPr/>
                    <a:lstStyle/>
                    <a:p>
                      <a:pPr algn="ctr"/>
                      <a:endParaRPr kumimoji="1" lang="ja-JP" altLang="en-US"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2957603156"/>
                  </a:ext>
                </a:extLst>
              </a:tr>
              <a:tr h="331812">
                <a:tc>
                  <a:txBody>
                    <a:bodyPr/>
                    <a:lstStyle/>
                    <a:p>
                      <a:pPr algn="ctr"/>
                      <a:endParaRPr kumimoji="1" lang="ja-JP" altLang="en-US" sz="1400" dirty="0">
                        <a:latin typeface="Meiryo UI" panose="020B0604030504040204" pitchFamily="50" charset="-128"/>
                        <a:ea typeface="Meiryo UI" panose="020B0604030504040204" pitchFamily="50" charset="-128"/>
                      </a:endParaRPr>
                    </a:p>
                  </a:txBody>
                  <a:tcPr marL="68580" marR="68580" marT="34290" marB="34290"/>
                </a:tc>
                <a:tc>
                  <a:txBody>
                    <a:bodyPr/>
                    <a:lstStyle/>
                    <a:p>
                      <a:pPr algn="ctr"/>
                      <a:r>
                        <a:rPr kumimoji="1" lang="ja-JP" altLang="en-US" sz="1400" dirty="0" smtClean="0">
                          <a:latin typeface="Meiryo UI" panose="020B0604030504040204" pitchFamily="50" charset="-128"/>
                          <a:ea typeface="Meiryo UI" panose="020B0604030504040204" pitchFamily="50" charset="-128"/>
                        </a:rPr>
                        <a:t>男</a:t>
                      </a:r>
                      <a:endParaRPr kumimoji="1" lang="ja-JP" altLang="en-US" sz="1400" dirty="0">
                        <a:latin typeface="Meiryo UI" panose="020B0604030504040204" pitchFamily="50" charset="-128"/>
                        <a:ea typeface="Meiryo UI" panose="020B0604030504040204" pitchFamily="50" charset="-128"/>
                      </a:endParaRPr>
                    </a:p>
                  </a:txBody>
                  <a:tcPr marL="68580" marR="68580" marT="34290" marB="34290"/>
                </a:tc>
                <a:tc>
                  <a:txBody>
                    <a:bodyPr/>
                    <a:lstStyle/>
                    <a:p>
                      <a:pPr algn="ctr"/>
                      <a:r>
                        <a:rPr kumimoji="1" lang="ja-JP" altLang="en-US" sz="1400" dirty="0" smtClean="0">
                          <a:latin typeface="Meiryo UI" panose="020B0604030504040204" pitchFamily="50" charset="-128"/>
                          <a:ea typeface="Meiryo UI" panose="020B0604030504040204" pitchFamily="50" charset="-128"/>
                        </a:rPr>
                        <a:t>女</a:t>
                      </a:r>
                      <a:endParaRPr kumimoji="1" lang="ja-JP" altLang="en-US" sz="1400" dirty="0">
                        <a:latin typeface="Meiryo UI" panose="020B0604030504040204" pitchFamily="50" charset="-128"/>
                        <a:ea typeface="Meiryo UI" panose="020B0604030504040204" pitchFamily="50" charset="-128"/>
                      </a:endParaRPr>
                    </a:p>
                  </a:txBody>
                  <a:tcPr marL="68580" marR="68580" marT="34290" marB="34290"/>
                </a:tc>
                <a:tc>
                  <a:txBody>
                    <a:bodyPr/>
                    <a:lstStyle/>
                    <a:p>
                      <a:pPr algn="ctr"/>
                      <a:r>
                        <a:rPr kumimoji="1" lang="ja-JP" altLang="en-US" sz="1400" dirty="0" smtClean="0">
                          <a:latin typeface="Meiryo UI" panose="020B0604030504040204" pitchFamily="50" charset="-128"/>
                          <a:ea typeface="Meiryo UI" panose="020B0604030504040204" pitchFamily="50" charset="-128"/>
                        </a:rPr>
                        <a:t>男</a:t>
                      </a:r>
                      <a:endParaRPr kumimoji="1" lang="ja-JP" altLang="en-US" sz="1400" dirty="0">
                        <a:latin typeface="Meiryo UI" panose="020B0604030504040204" pitchFamily="50" charset="-128"/>
                        <a:ea typeface="Meiryo UI" panose="020B0604030504040204" pitchFamily="50" charset="-128"/>
                      </a:endParaRPr>
                    </a:p>
                  </a:txBody>
                  <a:tcPr marL="68580" marR="68580" marT="34290" marB="34290"/>
                </a:tc>
                <a:tc>
                  <a:txBody>
                    <a:bodyPr/>
                    <a:lstStyle/>
                    <a:p>
                      <a:pPr algn="ctr"/>
                      <a:r>
                        <a:rPr kumimoji="1" lang="ja-JP" altLang="en-US" sz="1400" dirty="0" smtClean="0">
                          <a:latin typeface="Meiryo UI" panose="020B0604030504040204" pitchFamily="50" charset="-128"/>
                          <a:ea typeface="Meiryo UI" panose="020B0604030504040204" pitchFamily="50" charset="-128"/>
                        </a:rPr>
                        <a:t>女</a:t>
                      </a:r>
                      <a:endParaRPr kumimoji="1" lang="ja-JP" altLang="en-US" sz="1400" dirty="0">
                        <a:latin typeface="Meiryo UI" panose="020B0604030504040204" pitchFamily="50" charset="-128"/>
                        <a:ea typeface="Meiryo UI" panose="020B0604030504040204" pitchFamily="50" charset="-128"/>
                      </a:endParaRPr>
                    </a:p>
                  </a:txBody>
                  <a:tcPr marL="68580" marR="68580" marT="34290" marB="34290"/>
                </a:tc>
                <a:tc>
                  <a:txBody>
                    <a:bodyPr/>
                    <a:lstStyle/>
                    <a:p>
                      <a:pPr algn="ctr"/>
                      <a:r>
                        <a:rPr kumimoji="1" lang="ja-JP" altLang="en-US" sz="1400" dirty="0" smtClean="0">
                          <a:latin typeface="Meiryo UI" panose="020B0604030504040204" pitchFamily="50" charset="-128"/>
                          <a:ea typeface="Meiryo UI" panose="020B0604030504040204" pitchFamily="50" charset="-128"/>
                        </a:rPr>
                        <a:t>男</a:t>
                      </a:r>
                      <a:endParaRPr kumimoji="1" lang="ja-JP" altLang="en-US" sz="1400" dirty="0">
                        <a:latin typeface="Meiryo UI" panose="020B0604030504040204" pitchFamily="50" charset="-128"/>
                        <a:ea typeface="Meiryo UI" panose="020B0604030504040204" pitchFamily="50" charset="-128"/>
                      </a:endParaRPr>
                    </a:p>
                  </a:txBody>
                  <a:tcPr marL="68580" marR="68580" marT="34290" marB="34290"/>
                </a:tc>
                <a:tc>
                  <a:txBody>
                    <a:bodyPr/>
                    <a:lstStyle/>
                    <a:p>
                      <a:pPr algn="ctr"/>
                      <a:r>
                        <a:rPr kumimoji="1" lang="ja-JP" altLang="en-US" sz="1400" dirty="0" smtClean="0">
                          <a:latin typeface="Meiryo UI" panose="020B0604030504040204" pitchFamily="50" charset="-128"/>
                          <a:ea typeface="Meiryo UI" panose="020B0604030504040204" pitchFamily="50" charset="-128"/>
                        </a:rPr>
                        <a:t>女</a:t>
                      </a:r>
                      <a:endParaRPr kumimoji="1" lang="ja-JP" altLang="en-US" sz="1400" dirty="0">
                        <a:latin typeface="Meiryo UI" panose="020B0604030504040204" pitchFamily="50" charset="-128"/>
                        <a:ea typeface="Meiryo UI" panose="020B0604030504040204" pitchFamily="50" charset="-128"/>
                      </a:endParaRPr>
                    </a:p>
                  </a:txBody>
                  <a:tcPr marL="68580" marR="68580" marT="34290" marB="34290"/>
                </a:tc>
                <a:extLst>
                  <a:ext uri="{0D108BD9-81ED-4DB2-BD59-A6C34878D82A}">
                    <a16:rowId xmlns:a16="http://schemas.microsoft.com/office/drawing/2014/main" val="1242350165"/>
                  </a:ext>
                </a:extLst>
              </a:tr>
              <a:tr h="331812">
                <a:tc>
                  <a:txBody>
                    <a:bodyPr/>
                    <a:lstStyle/>
                    <a:p>
                      <a:pPr algn="ctr"/>
                      <a:r>
                        <a:rPr kumimoji="1" lang="ja-JP" altLang="en-US" sz="1400" b="1" dirty="0" smtClean="0">
                          <a:latin typeface="Meiryo UI" panose="020B0604030504040204" pitchFamily="50" charset="-128"/>
                          <a:ea typeface="Meiryo UI" panose="020B0604030504040204" pitchFamily="50" charset="-128"/>
                        </a:rPr>
                        <a:t>Ｍ区</a:t>
                      </a:r>
                      <a:endParaRPr kumimoji="1" lang="ja-JP" altLang="en-US" sz="1400" b="1" dirty="0">
                        <a:latin typeface="Meiryo UI" panose="020B0604030504040204" pitchFamily="50" charset="-128"/>
                        <a:ea typeface="Meiryo UI" panose="020B0604030504040204" pitchFamily="50" charset="-128"/>
                      </a:endParaRPr>
                    </a:p>
                  </a:txBody>
                  <a:tcPr marL="68580" marR="68580" marT="34290" marB="34290"/>
                </a:tc>
                <a:tc>
                  <a:txBody>
                    <a:bodyPr/>
                    <a:lstStyle/>
                    <a:p>
                      <a:pPr algn="ctr"/>
                      <a:r>
                        <a:rPr kumimoji="1" lang="en-US" altLang="ja-JP" sz="1400" b="1" dirty="0" smtClean="0">
                          <a:solidFill>
                            <a:srgbClr val="FF0000"/>
                          </a:solidFill>
                          <a:latin typeface="Meiryo UI" panose="020B0604030504040204" pitchFamily="50" charset="-128"/>
                          <a:ea typeface="Meiryo UI" panose="020B0604030504040204" pitchFamily="50" charset="-128"/>
                        </a:rPr>
                        <a:t>206.3</a:t>
                      </a:r>
                      <a:endParaRPr kumimoji="1" lang="ja-JP" altLang="en-US" sz="1400" b="1" dirty="0">
                        <a:solidFill>
                          <a:srgbClr val="FF0000"/>
                        </a:solidFill>
                        <a:latin typeface="Meiryo UI" panose="020B0604030504040204" pitchFamily="50" charset="-128"/>
                        <a:ea typeface="Meiryo UI" panose="020B0604030504040204" pitchFamily="50" charset="-128"/>
                      </a:endParaRPr>
                    </a:p>
                  </a:txBody>
                  <a:tcPr marL="68580" marR="68580" marT="34290" marB="34290"/>
                </a:tc>
                <a:tc>
                  <a:txBody>
                    <a:bodyPr/>
                    <a:lstStyle/>
                    <a:p>
                      <a:pPr algn="ctr"/>
                      <a:r>
                        <a:rPr kumimoji="1" lang="en-US" altLang="ja-JP" sz="1400" b="1" dirty="0" smtClean="0">
                          <a:solidFill>
                            <a:srgbClr val="FF0000"/>
                          </a:solidFill>
                          <a:latin typeface="Meiryo UI" panose="020B0604030504040204" pitchFamily="50" charset="-128"/>
                          <a:ea typeface="Meiryo UI" panose="020B0604030504040204" pitchFamily="50" charset="-128"/>
                        </a:rPr>
                        <a:t>95.3</a:t>
                      </a:r>
                      <a:endParaRPr kumimoji="1" lang="ja-JP" altLang="en-US" sz="1400" b="1" dirty="0">
                        <a:solidFill>
                          <a:srgbClr val="FF0000"/>
                        </a:solidFill>
                        <a:latin typeface="Meiryo UI" panose="020B0604030504040204" pitchFamily="50" charset="-128"/>
                        <a:ea typeface="Meiryo UI" panose="020B0604030504040204" pitchFamily="50" charset="-128"/>
                      </a:endParaRPr>
                    </a:p>
                  </a:txBody>
                  <a:tcPr marL="68580" marR="68580" marT="34290" marB="34290"/>
                </a:tc>
                <a:tc>
                  <a:txBody>
                    <a:bodyPr/>
                    <a:lstStyle/>
                    <a:p>
                      <a:pPr algn="ctr"/>
                      <a:r>
                        <a:rPr kumimoji="1" lang="en-US" altLang="ja-JP" sz="1400" b="1" dirty="0" smtClean="0">
                          <a:solidFill>
                            <a:srgbClr val="FF0000"/>
                          </a:solidFill>
                          <a:latin typeface="Meiryo UI" panose="020B0604030504040204" pitchFamily="50" charset="-128"/>
                          <a:ea typeface="Meiryo UI" panose="020B0604030504040204" pitchFamily="50" charset="-128"/>
                        </a:rPr>
                        <a:t>76.3</a:t>
                      </a:r>
                      <a:endParaRPr kumimoji="1" lang="ja-JP" altLang="en-US" sz="1400" b="1" dirty="0">
                        <a:solidFill>
                          <a:srgbClr val="FF0000"/>
                        </a:solidFill>
                        <a:latin typeface="Meiryo UI" panose="020B0604030504040204" pitchFamily="50" charset="-128"/>
                        <a:ea typeface="Meiryo UI" panose="020B0604030504040204" pitchFamily="50" charset="-128"/>
                      </a:endParaRPr>
                    </a:p>
                  </a:txBody>
                  <a:tcPr marL="68580" marR="68580" marT="34290" marB="34290"/>
                </a:tc>
                <a:tc>
                  <a:txBody>
                    <a:bodyPr/>
                    <a:lstStyle/>
                    <a:p>
                      <a:pPr algn="ctr"/>
                      <a:r>
                        <a:rPr kumimoji="1" lang="en-US" altLang="ja-JP" sz="1400" b="1" dirty="0" smtClean="0">
                          <a:solidFill>
                            <a:srgbClr val="FF0000"/>
                          </a:solidFill>
                          <a:latin typeface="Meiryo UI" panose="020B0604030504040204" pitchFamily="50" charset="-128"/>
                          <a:ea typeface="Meiryo UI" panose="020B0604030504040204" pitchFamily="50" charset="-128"/>
                        </a:rPr>
                        <a:t>38.0</a:t>
                      </a:r>
                      <a:endParaRPr kumimoji="1" lang="ja-JP" altLang="en-US" sz="1400" b="1" dirty="0">
                        <a:solidFill>
                          <a:srgbClr val="FF0000"/>
                        </a:solidFill>
                        <a:latin typeface="Meiryo UI" panose="020B0604030504040204" pitchFamily="50" charset="-128"/>
                        <a:ea typeface="Meiryo UI" panose="020B0604030504040204" pitchFamily="50" charset="-128"/>
                      </a:endParaRPr>
                    </a:p>
                  </a:txBody>
                  <a:tcPr marL="68580" marR="68580" marT="34290" marB="34290"/>
                </a:tc>
                <a:tc>
                  <a:txBody>
                    <a:bodyPr/>
                    <a:lstStyle/>
                    <a:p>
                      <a:pPr algn="ctr"/>
                      <a:r>
                        <a:rPr kumimoji="1" lang="en-US" altLang="ja-JP" sz="1400" b="1" dirty="0" smtClean="0">
                          <a:solidFill>
                            <a:srgbClr val="FF0000"/>
                          </a:solidFill>
                          <a:latin typeface="Meiryo UI" panose="020B0604030504040204" pitchFamily="50" charset="-128"/>
                          <a:ea typeface="Meiryo UI" panose="020B0604030504040204" pitchFamily="50" charset="-128"/>
                        </a:rPr>
                        <a:t>39.9</a:t>
                      </a:r>
                      <a:endParaRPr kumimoji="1" lang="ja-JP" altLang="en-US" sz="1400" b="1" dirty="0">
                        <a:solidFill>
                          <a:srgbClr val="FF0000"/>
                        </a:solidFill>
                        <a:latin typeface="Meiryo UI" panose="020B0604030504040204" pitchFamily="50" charset="-128"/>
                        <a:ea typeface="Meiryo UI" panose="020B0604030504040204" pitchFamily="50" charset="-128"/>
                      </a:endParaRPr>
                    </a:p>
                  </a:txBody>
                  <a:tcPr marL="68580" marR="68580" marT="34290" marB="34290"/>
                </a:tc>
                <a:tc>
                  <a:txBody>
                    <a:bodyPr/>
                    <a:lstStyle/>
                    <a:p>
                      <a:pPr algn="ctr"/>
                      <a:r>
                        <a:rPr kumimoji="1" lang="en-US" altLang="ja-JP" sz="1400" b="1" dirty="0" smtClean="0">
                          <a:solidFill>
                            <a:srgbClr val="FF0000"/>
                          </a:solidFill>
                          <a:latin typeface="Meiryo UI" panose="020B0604030504040204" pitchFamily="50" charset="-128"/>
                          <a:ea typeface="Meiryo UI" panose="020B0604030504040204" pitchFamily="50" charset="-128"/>
                        </a:rPr>
                        <a:t>24.1</a:t>
                      </a:r>
                      <a:endParaRPr kumimoji="1" lang="ja-JP" altLang="en-US" sz="1400" b="1" dirty="0">
                        <a:solidFill>
                          <a:srgbClr val="FF0000"/>
                        </a:solidFill>
                        <a:latin typeface="Meiryo UI" panose="020B0604030504040204" pitchFamily="50" charset="-128"/>
                        <a:ea typeface="Meiryo UI" panose="020B0604030504040204" pitchFamily="50" charset="-128"/>
                      </a:endParaRPr>
                    </a:p>
                  </a:txBody>
                  <a:tcPr marL="68580" marR="68580" marT="34290" marB="34290"/>
                </a:tc>
                <a:extLst>
                  <a:ext uri="{0D108BD9-81ED-4DB2-BD59-A6C34878D82A}">
                    <a16:rowId xmlns:a16="http://schemas.microsoft.com/office/drawing/2014/main" val="3696543607"/>
                  </a:ext>
                </a:extLst>
              </a:tr>
              <a:tr h="331812">
                <a:tc>
                  <a:txBody>
                    <a:bodyPr/>
                    <a:lstStyle/>
                    <a:p>
                      <a:pPr algn="ctr"/>
                      <a:r>
                        <a:rPr kumimoji="1" lang="ja-JP" altLang="en-US" sz="1400" dirty="0" smtClean="0">
                          <a:latin typeface="Meiryo UI" panose="020B0604030504040204" pitchFamily="50" charset="-128"/>
                          <a:ea typeface="Meiryo UI" panose="020B0604030504040204" pitchFamily="50" charset="-128"/>
                        </a:rPr>
                        <a:t>大阪市</a:t>
                      </a:r>
                      <a:endParaRPr kumimoji="1" lang="ja-JP" altLang="en-US" sz="1400" dirty="0">
                        <a:latin typeface="Meiryo UI" panose="020B0604030504040204" pitchFamily="50" charset="-128"/>
                        <a:ea typeface="Meiryo UI" panose="020B0604030504040204" pitchFamily="50" charset="-128"/>
                      </a:endParaRPr>
                    </a:p>
                  </a:txBody>
                  <a:tcPr marL="68580" marR="68580" marT="34290" marB="34290"/>
                </a:tc>
                <a:tc>
                  <a:txBody>
                    <a:bodyPr/>
                    <a:lstStyle/>
                    <a:p>
                      <a:pPr algn="ctr"/>
                      <a:r>
                        <a:rPr kumimoji="1" lang="en-US" altLang="ja-JP" sz="1400" dirty="0" smtClean="0">
                          <a:latin typeface="Meiryo UI" panose="020B0604030504040204" pitchFamily="50" charset="-128"/>
                          <a:ea typeface="Meiryo UI" panose="020B0604030504040204" pitchFamily="50" charset="-128"/>
                        </a:rPr>
                        <a:t>187.5</a:t>
                      </a:r>
                      <a:endParaRPr kumimoji="1" lang="ja-JP" altLang="en-US" sz="1400" dirty="0">
                        <a:latin typeface="Meiryo UI" panose="020B0604030504040204" pitchFamily="50" charset="-128"/>
                        <a:ea typeface="Meiryo UI" panose="020B0604030504040204" pitchFamily="50" charset="-128"/>
                      </a:endParaRPr>
                    </a:p>
                  </a:txBody>
                  <a:tcPr marL="68580" marR="68580" marT="34290" marB="34290"/>
                </a:tc>
                <a:tc>
                  <a:txBody>
                    <a:bodyPr/>
                    <a:lstStyle/>
                    <a:p>
                      <a:pPr algn="ctr"/>
                      <a:r>
                        <a:rPr kumimoji="1" lang="en-US" altLang="ja-JP" sz="1400" dirty="0" smtClean="0">
                          <a:latin typeface="Meiryo UI" panose="020B0604030504040204" pitchFamily="50" charset="-128"/>
                          <a:ea typeface="Meiryo UI" panose="020B0604030504040204" pitchFamily="50" charset="-128"/>
                        </a:rPr>
                        <a:t>94.3</a:t>
                      </a:r>
                      <a:endParaRPr kumimoji="1" lang="ja-JP" altLang="en-US" sz="1400" dirty="0">
                        <a:latin typeface="Meiryo UI" panose="020B0604030504040204" pitchFamily="50" charset="-128"/>
                        <a:ea typeface="Meiryo UI" panose="020B0604030504040204" pitchFamily="50" charset="-128"/>
                      </a:endParaRPr>
                    </a:p>
                  </a:txBody>
                  <a:tcPr marL="68580" marR="68580" marT="34290" marB="34290"/>
                </a:tc>
                <a:tc>
                  <a:txBody>
                    <a:bodyPr/>
                    <a:lstStyle/>
                    <a:p>
                      <a:pPr algn="ctr"/>
                      <a:r>
                        <a:rPr kumimoji="1" lang="en-US" altLang="ja-JP" sz="1400" dirty="0" smtClean="0">
                          <a:latin typeface="Meiryo UI" panose="020B0604030504040204" pitchFamily="50" charset="-128"/>
                          <a:ea typeface="Meiryo UI" panose="020B0604030504040204" pitchFamily="50" charset="-128"/>
                        </a:rPr>
                        <a:t>73.1</a:t>
                      </a:r>
                      <a:endParaRPr kumimoji="1" lang="ja-JP" altLang="en-US" sz="1400" dirty="0">
                        <a:latin typeface="Meiryo UI" panose="020B0604030504040204" pitchFamily="50" charset="-128"/>
                        <a:ea typeface="Meiryo UI" panose="020B0604030504040204" pitchFamily="50" charset="-128"/>
                      </a:endParaRPr>
                    </a:p>
                  </a:txBody>
                  <a:tcPr marL="68580" marR="68580" marT="34290" marB="34290"/>
                </a:tc>
                <a:tc>
                  <a:txBody>
                    <a:bodyPr/>
                    <a:lstStyle/>
                    <a:p>
                      <a:pPr algn="ctr"/>
                      <a:r>
                        <a:rPr kumimoji="1" lang="en-US" altLang="ja-JP" sz="1400" dirty="0" smtClean="0">
                          <a:latin typeface="Meiryo UI" panose="020B0604030504040204" pitchFamily="50" charset="-128"/>
                          <a:ea typeface="Meiryo UI" panose="020B0604030504040204" pitchFamily="50" charset="-128"/>
                        </a:rPr>
                        <a:t>33.7</a:t>
                      </a:r>
                      <a:endParaRPr kumimoji="1" lang="ja-JP" altLang="en-US" sz="1400" dirty="0">
                        <a:latin typeface="Meiryo UI" panose="020B0604030504040204" pitchFamily="50" charset="-128"/>
                        <a:ea typeface="Meiryo UI" panose="020B0604030504040204" pitchFamily="50" charset="-128"/>
                      </a:endParaRPr>
                    </a:p>
                  </a:txBody>
                  <a:tcPr marL="68580" marR="68580" marT="34290" marB="34290"/>
                </a:tc>
                <a:tc>
                  <a:txBody>
                    <a:bodyPr/>
                    <a:lstStyle/>
                    <a:p>
                      <a:pPr algn="ctr"/>
                      <a:r>
                        <a:rPr kumimoji="1" lang="en-US" altLang="ja-JP" sz="1400" dirty="0" smtClean="0">
                          <a:latin typeface="Meiryo UI" panose="020B0604030504040204" pitchFamily="50" charset="-128"/>
                          <a:ea typeface="Meiryo UI" panose="020B0604030504040204" pitchFamily="50" charset="-128"/>
                        </a:rPr>
                        <a:t>36.9</a:t>
                      </a:r>
                      <a:endParaRPr kumimoji="1" lang="ja-JP" altLang="en-US" sz="1400" dirty="0">
                        <a:latin typeface="Meiryo UI" panose="020B0604030504040204" pitchFamily="50" charset="-128"/>
                        <a:ea typeface="Meiryo UI" panose="020B0604030504040204" pitchFamily="50" charset="-128"/>
                      </a:endParaRPr>
                    </a:p>
                  </a:txBody>
                  <a:tcPr marL="68580" marR="68580" marT="34290" marB="34290"/>
                </a:tc>
                <a:tc>
                  <a:txBody>
                    <a:bodyPr/>
                    <a:lstStyle/>
                    <a:p>
                      <a:pPr algn="ctr"/>
                      <a:r>
                        <a:rPr kumimoji="1" lang="en-US" altLang="ja-JP" sz="1400" dirty="0" smtClean="0">
                          <a:latin typeface="Meiryo UI" panose="020B0604030504040204" pitchFamily="50" charset="-128"/>
                          <a:ea typeface="Meiryo UI" panose="020B0604030504040204" pitchFamily="50" charset="-128"/>
                        </a:rPr>
                        <a:t>17.5</a:t>
                      </a:r>
                      <a:endParaRPr kumimoji="1" lang="ja-JP" altLang="en-US" sz="1400" dirty="0">
                        <a:latin typeface="Meiryo UI" panose="020B0604030504040204" pitchFamily="50" charset="-128"/>
                        <a:ea typeface="Meiryo UI" panose="020B0604030504040204" pitchFamily="50" charset="-128"/>
                      </a:endParaRPr>
                    </a:p>
                  </a:txBody>
                  <a:tcPr marL="68580" marR="68580" marT="34290" marB="34290"/>
                </a:tc>
                <a:extLst>
                  <a:ext uri="{0D108BD9-81ED-4DB2-BD59-A6C34878D82A}">
                    <a16:rowId xmlns:a16="http://schemas.microsoft.com/office/drawing/2014/main" val="1522637095"/>
                  </a:ext>
                </a:extLst>
              </a:tr>
              <a:tr h="331812">
                <a:tc>
                  <a:txBody>
                    <a:bodyPr/>
                    <a:lstStyle/>
                    <a:p>
                      <a:pPr algn="ctr"/>
                      <a:r>
                        <a:rPr kumimoji="1" lang="ja-JP" altLang="en-US" sz="1400" dirty="0" smtClean="0">
                          <a:latin typeface="Meiryo UI" panose="020B0604030504040204" pitchFamily="50" charset="-128"/>
                          <a:ea typeface="Meiryo UI" panose="020B0604030504040204" pitchFamily="50" charset="-128"/>
                        </a:rPr>
                        <a:t>国</a:t>
                      </a:r>
                      <a:endParaRPr kumimoji="1" lang="ja-JP" altLang="en-US" sz="1400" dirty="0">
                        <a:latin typeface="Meiryo UI" panose="020B0604030504040204" pitchFamily="50" charset="-128"/>
                        <a:ea typeface="Meiryo UI" panose="020B0604030504040204" pitchFamily="50" charset="-128"/>
                      </a:endParaRPr>
                    </a:p>
                  </a:txBody>
                  <a:tcPr marL="68580" marR="68580" marT="34290" marB="34290"/>
                </a:tc>
                <a:tc>
                  <a:txBody>
                    <a:bodyPr/>
                    <a:lstStyle/>
                    <a:p>
                      <a:pPr algn="ctr"/>
                      <a:r>
                        <a:rPr kumimoji="1" lang="en-US" altLang="ja-JP" sz="1400" dirty="0" smtClean="0">
                          <a:latin typeface="Meiryo UI" panose="020B0604030504040204" pitchFamily="50" charset="-128"/>
                          <a:ea typeface="Meiryo UI" panose="020B0604030504040204" pitchFamily="50" charset="-128"/>
                        </a:rPr>
                        <a:t>160.9</a:t>
                      </a:r>
                      <a:endParaRPr kumimoji="1" lang="ja-JP" altLang="en-US" sz="1400" dirty="0">
                        <a:latin typeface="Meiryo UI" panose="020B0604030504040204" pitchFamily="50" charset="-128"/>
                        <a:ea typeface="Meiryo UI" panose="020B0604030504040204" pitchFamily="50" charset="-128"/>
                      </a:endParaRPr>
                    </a:p>
                  </a:txBody>
                  <a:tcPr marL="68580" marR="68580" marT="34290" marB="34290"/>
                </a:tc>
                <a:tc>
                  <a:txBody>
                    <a:bodyPr/>
                    <a:lstStyle/>
                    <a:p>
                      <a:pPr algn="ctr"/>
                      <a:r>
                        <a:rPr kumimoji="1" lang="en-US" altLang="ja-JP" sz="1400" dirty="0" smtClean="0">
                          <a:latin typeface="Meiryo UI" panose="020B0604030504040204" pitchFamily="50" charset="-128"/>
                          <a:ea typeface="Meiryo UI" panose="020B0604030504040204" pitchFamily="50" charset="-128"/>
                        </a:rPr>
                        <a:t>86.1</a:t>
                      </a:r>
                      <a:endParaRPr kumimoji="1" lang="ja-JP" altLang="en-US" sz="1400" dirty="0">
                        <a:latin typeface="Meiryo UI" panose="020B0604030504040204" pitchFamily="50" charset="-128"/>
                        <a:ea typeface="Meiryo UI" panose="020B0604030504040204" pitchFamily="50" charset="-128"/>
                      </a:endParaRPr>
                    </a:p>
                  </a:txBody>
                  <a:tcPr marL="68580" marR="68580" marT="34290" marB="34290"/>
                </a:tc>
                <a:tc>
                  <a:txBody>
                    <a:bodyPr/>
                    <a:lstStyle/>
                    <a:p>
                      <a:pPr algn="ctr"/>
                      <a:r>
                        <a:rPr kumimoji="1" lang="en-US" altLang="ja-JP" sz="1400" dirty="0" smtClean="0">
                          <a:latin typeface="Meiryo UI" panose="020B0604030504040204" pitchFamily="50" charset="-128"/>
                          <a:ea typeface="Meiryo UI" panose="020B0604030504040204" pitchFamily="50" charset="-128"/>
                        </a:rPr>
                        <a:t>64.3</a:t>
                      </a:r>
                      <a:endParaRPr kumimoji="1" lang="ja-JP" altLang="en-US" sz="1400" dirty="0">
                        <a:latin typeface="Meiryo UI" panose="020B0604030504040204" pitchFamily="50" charset="-128"/>
                        <a:ea typeface="Meiryo UI" panose="020B0604030504040204" pitchFamily="50" charset="-128"/>
                      </a:endParaRPr>
                    </a:p>
                  </a:txBody>
                  <a:tcPr marL="68580" marR="68580" marT="34290" marB="34290"/>
                </a:tc>
                <a:tc>
                  <a:txBody>
                    <a:bodyPr/>
                    <a:lstStyle/>
                    <a:p>
                      <a:pPr algn="ctr"/>
                      <a:r>
                        <a:rPr kumimoji="1" lang="en-US" altLang="ja-JP" sz="1400" dirty="0" smtClean="0">
                          <a:latin typeface="Meiryo UI" panose="020B0604030504040204" pitchFamily="50" charset="-128"/>
                          <a:ea typeface="Meiryo UI" panose="020B0604030504040204" pitchFamily="50" charset="-128"/>
                        </a:rPr>
                        <a:t>33.2</a:t>
                      </a:r>
                      <a:endParaRPr kumimoji="1" lang="ja-JP" altLang="en-US" sz="1400" dirty="0">
                        <a:latin typeface="Meiryo UI" panose="020B0604030504040204" pitchFamily="50" charset="-128"/>
                        <a:ea typeface="Meiryo UI" panose="020B0604030504040204" pitchFamily="50" charset="-128"/>
                      </a:endParaRPr>
                    </a:p>
                  </a:txBody>
                  <a:tcPr marL="68580" marR="68580" marT="34290" marB="34290"/>
                </a:tc>
                <a:tc>
                  <a:txBody>
                    <a:bodyPr/>
                    <a:lstStyle/>
                    <a:p>
                      <a:pPr algn="ctr"/>
                      <a:r>
                        <a:rPr kumimoji="1" lang="en-US" altLang="ja-JP" sz="1400" dirty="0" smtClean="0">
                          <a:latin typeface="Meiryo UI" panose="020B0604030504040204" pitchFamily="50" charset="-128"/>
                          <a:ea typeface="Meiryo UI" panose="020B0604030504040204" pitchFamily="50" charset="-128"/>
                        </a:rPr>
                        <a:t>36.4</a:t>
                      </a:r>
                      <a:endParaRPr kumimoji="1" lang="ja-JP" altLang="en-US" sz="1400" dirty="0">
                        <a:latin typeface="Meiryo UI" panose="020B0604030504040204" pitchFamily="50" charset="-128"/>
                        <a:ea typeface="Meiryo UI" panose="020B0604030504040204" pitchFamily="50" charset="-128"/>
                      </a:endParaRPr>
                    </a:p>
                  </a:txBody>
                  <a:tcPr marL="68580" marR="68580" marT="34290" marB="34290"/>
                </a:tc>
                <a:tc>
                  <a:txBody>
                    <a:bodyPr/>
                    <a:lstStyle/>
                    <a:p>
                      <a:pPr algn="ctr"/>
                      <a:r>
                        <a:rPr kumimoji="1" lang="en-US" altLang="ja-JP" sz="1400" dirty="0" smtClean="0">
                          <a:latin typeface="Meiryo UI" panose="020B0604030504040204" pitchFamily="50" charset="-128"/>
                          <a:ea typeface="Meiryo UI" panose="020B0604030504040204" pitchFamily="50" charset="-128"/>
                        </a:rPr>
                        <a:t>20.0</a:t>
                      </a:r>
                      <a:endParaRPr kumimoji="1" lang="ja-JP" altLang="en-US" sz="1400" dirty="0">
                        <a:latin typeface="Meiryo UI" panose="020B0604030504040204" pitchFamily="50" charset="-128"/>
                        <a:ea typeface="Meiryo UI" panose="020B0604030504040204" pitchFamily="50" charset="-128"/>
                      </a:endParaRPr>
                    </a:p>
                  </a:txBody>
                  <a:tcPr marL="68580" marR="68580" marT="34290" marB="34290"/>
                </a:tc>
                <a:extLst>
                  <a:ext uri="{0D108BD9-81ED-4DB2-BD59-A6C34878D82A}">
                    <a16:rowId xmlns:a16="http://schemas.microsoft.com/office/drawing/2014/main" val="2668124640"/>
                  </a:ext>
                </a:extLst>
              </a:tr>
            </a:tbl>
          </a:graphicData>
        </a:graphic>
      </p:graphicFrame>
      <p:sp>
        <p:nvSpPr>
          <p:cNvPr id="6" name="角丸四角形吹き出し 5"/>
          <p:cNvSpPr/>
          <p:nvPr/>
        </p:nvSpPr>
        <p:spPr>
          <a:xfrm>
            <a:off x="4928812" y="2996820"/>
            <a:ext cx="1399796" cy="716056"/>
          </a:xfrm>
          <a:prstGeom prst="wedgeRoundRectCallout">
            <a:avLst>
              <a:gd name="adj1" fmla="val -61679"/>
              <a:gd name="adj2" fmla="val 30862"/>
              <a:gd name="adj3" fmla="val 16667"/>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350" dirty="0">
                <a:latin typeface="Meiryo UI" panose="020B0604030504040204" pitchFamily="50" charset="-128"/>
                <a:ea typeface="Meiryo UI" panose="020B0604030504040204" pitchFamily="50" charset="-128"/>
              </a:rPr>
              <a:t>特定健診の</a:t>
            </a:r>
            <a:endParaRPr lang="en-US" altLang="ja-JP" sz="1350" dirty="0">
              <a:latin typeface="Meiryo UI" panose="020B0604030504040204" pitchFamily="50" charset="-128"/>
              <a:ea typeface="Meiryo UI" panose="020B0604030504040204" pitchFamily="50" charset="-128"/>
            </a:endParaRPr>
          </a:p>
          <a:p>
            <a:pPr algn="ctr"/>
            <a:r>
              <a:rPr lang="ja-JP" altLang="en-US" sz="1350" dirty="0">
                <a:latin typeface="Meiryo UI" panose="020B0604030504040204" pitchFamily="50" charset="-128"/>
                <a:ea typeface="Meiryo UI" panose="020B0604030504040204" pitchFamily="50" charset="-128"/>
              </a:rPr>
              <a:t>受診率が低い</a:t>
            </a:r>
            <a:endParaRPr kumimoji="1" lang="ja-JP" altLang="en-US" sz="1350" dirty="0">
              <a:latin typeface="Meiryo UI" panose="020B0604030504040204" pitchFamily="50" charset="-128"/>
              <a:ea typeface="Meiryo UI" panose="020B0604030504040204" pitchFamily="50" charset="-128"/>
            </a:endParaRPr>
          </a:p>
        </p:txBody>
      </p:sp>
      <p:sp>
        <p:nvSpPr>
          <p:cNvPr id="7" name="角丸四角形吹き出し 6"/>
          <p:cNvSpPr/>
          <p:nvPr/>
        </p:nvSpPr>
        <p:spPr>
          <a:xfrm>
            <a:off x="5076669" y="4557515"/>
            <a:ext cx="1221535" cy="878622"/>
          </a:xfrm>
          <a:prstGeom prst="wedgeRoundRectCallout">
            <a:avLst>
              <a:gd name="adj1" fmla="val -62983"/>
              <a:gd name="adj2" fmla="val 27385"/>
              <a:gd name="adj3" fmla="val 16667"/>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350" dirty="0">
                <a:latin typeface="Meiryo UI" panose="020B0604030504040204" pitchFamily="50" charset="-128"/>
                <a:ea typeface="Meiryo UI" panose="020B0604030504040204" pitchFamily="50" charset="-128"/>
              </a:rPr>
              <a:t>特定健診の結果糖尿病の割合がわずかに高い</a:t>
            </a:r>
            <a:endParaRPr kumimoji="1" lang="ja-JP" altLang="en-US" sz="1350" dirty="0">
              <a:latin typeface="Meiryo UI" panose="020B0604030504040204" pitchFamily="50" charset="-128"/>
              <a:ea typeface="Meiryo UI" panose="020B0604030504040204" pitchFamily="50" charset="-128"/>
            </a:endParaRPr>
          </a:p>
        </p:txBody>
      </p:sp>
      <p:sp>
        <p:nvSpPr>
          <p:cNvPr id="8" name="右矢印 7"/>
          <p:cNvSpPr/>
          <p:nvPr/>
        </p:nvSpPr>
        <p:spPr>
          <a:xfrm>
            <a:off x="6416288" y="2384749"/>
            <a:ext cx="221876" cy="1986803"/>
          </a:xfrm>
          <a:prstGeom prst="rightArrow">
            <a:avLst/>
          </a:prstGeom>
          <a:solidFill>
            <a:schemeClr val="accent2"/>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p>
        </p:txBody>
      </p:sp>
      <p:sp>
        <p:nvSpPr>
          <p:cNvPr id="13" name="角丸四角形 12"/>
          <p:cNvSpPr/>
          <p:nvPr/>
        </p:nvSpPr>
        <p:spPr>
          <a:xfrm>
            <a:off x="6733538" y="740378"/>
            <a:ext cx="2337091" cy="3288741"/>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b="1" dirty="0" smtClean="0">
                <a:solidFill>
                  <a:schemeClr val="tx1"/>
                </a:solidFill>
                <a:latin typeface="Meiryo UI" panose="020B0604030504040204" pitchFamily="50" charset="-128"/>
                <a:ea typeface="Meiryo UI" panose="020B0604030504040204" pitchFamily="50" charset="-128"/>
              </a:rPr>
              <a:t>　　健康づくり</a:t>
            </a:r>
            <a:r>
              <a:rPr lang="ja-JP" altLang="en-US" sz="1400" b="1" dirty="0">
                <a:solidFill>
                  <a:schemeClr val="tx1"/>
                </a:solidFill>
                <a:latin typeface="Meiryo UI" panose="020B0604030504040204" pitchFamily="50" charset="-128"/>
                <a:ea typeface="Meiryo UI" panose="020B0604030504040204" pitchFamily="50" charset="-128"/>
              </a:rPr>
              <a:t>月間の設定</a:t>
            </a:r>
            <a:endParaRPr lang="en-US" altLang="ja-JP" sz="1400" b="1" dirty="0">
              <a:solidFill>
                <a:schemeClr val="tx1"/>
              </a:solidFill>
              <a:latin typeface="Meiryo UI" panose="020B0604030504040204" pitchFamily="50" charset="-128"/>
              <a:ea typeface="Meiryo UI" panose="020B0604030504040204" pitchFamily="50" charset="-128"/>
            </a:endParaRPr>
          </a:p>
          <a:p>
            <a:endParaRPr lang="en-US" altLang="ja-JP" sz="1400" b="1" dirty="0">
              <a:solidFill>
                <a:schemeClr val="tx1"/>
              </a:solidFill>
              <a:latin typeface="Meiryo UI" panose="020B0604030504040204" pitchFamily="50" charset="-128"/>
              <a:ea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rPr>
              <a:t>平成</a:t>
            </a:r>
            <a:r>
              <a:rPr lang="en-US" altLang="ja-JP" sz="1400" dirty="0">
                <a:solidFill>
                  <a:schemeClr val="tx1"/>
                </a:solidFill>
                <a:latin typeface="Meiryo UI" panose="020B0604030504040204" pitchFamily="50" charset="-128"/>
                <a:ea typeface="Meiryo UI" panose="020B0604030504040204" pitchFamily="50" charset="-128"/>
              </a:rPr>
              <a:t>26</a:t>
            </a:r>
            <a:r>
              <a:rPr lang="ja-JP" altLang="en-US" sz="1400" dirty="0">
                <a:solidFill>
                  <a:schemeClr val="tx1"/>
                </a:solidFill>
                <a:latin typeface="Meiryo UI" panose="020B0604030504040204" pitchFamily="50" charset="-128"/>
                <a:ea typeface="Meiryo UI" panose="020B0604030504040204" pitchFamily="50" charset="-128"/>
              </a:rPr>
              <a:t>年度から、健康づくり月間中に公的機関だけでなく、各種団体、企業等からも健康づくりのきっかけになる取り組みを募集</a:t>
            </a:r>
            <a:r>
              <a:rPr lang="ja-JP" altLang="en-US" sz="1400" dirty="0" smtClean="0">
                <a:solidFill>
                  <a:schemeClr val="tx1"/>
                </a:solidFill>
                <a:latin typeface="Meiryo UI" panose="020B0604030504040204" pitchFamily="50" charset="-128"/>
                <a:ea typeface="Meiryo UI" panose="020B0604030504040204" pitchFamily="50" charset="-128"/>
              </a:rPr>
              <a:t>。</a:t>
            </a:r>
            <a:r>
              <a:rPr lang="en-US" altLang="ja-JP" sz="1400" dirty="0" smtClean="0">
                <a:solidFill>
                  <a:schemeClr val="tx1"/>
                </a:solidFill>
                <a:latin typeface="Meiryo UI" panose="020B0604030504040204" pitchFamily="50" charset="-128"/>
                <a:ea typeface="Meiryo UI" panose="020B0604030504040204" pitchFamily="50" charset="-128"/>
              </a:rPr>
              <a:t>M</a:t>
            </a:r>
            <a:r>
              <a:rPr lang="ja-JP" altLang="en-US" sz="1400" dirty="0" smtClean="0">
                <a:solidFill>
                  <a:schemeClr val="tx1"/>
                </a:solidFill>
                <a:latin typeface="Meiryo UI" panose="020B0604030504040204" pitchFamily="50" charset="-128"/>
                <a:ea typeface="Meiryo UI" panose="020B0604030504040204" pitchFamily="50" charset="-128"/>
              </a:rPr>
              <a:t>区</a:t>
            </a:r>
            <a:r>
              <a:rPr lang="ja-JP" altLang="en-US" sz="1400" dirty="0">
                <a:solidFill>
                  <a:schemeClr val="tx1"/>
                </a:solidFill>
                <a:latin typeface="Meiryo UI" panose="020B0604030504040204" pitchFamily="50" charset="-128"/>
                <a:ea typeface="Meiryo UI" panose="020B0604030504040204" pitchFamily="50" charset="-128"/>
              </a:rPr>
              <a:t>の地域診断結果・健康課題を協力団体や企業に説明。</a:t>
            </a:r>
            <a:endParaRPr lang="en-US" altLang="ja-JP" sz="1400" dirty="0">
              <a:solidFill>
                <a:schemeClr val="tx1"/>
              </a:solidFill>
              <a:latin typeface="Meiryo UI" panose="020B0604030504040204" pitchFamily="50" charset="-128"/>
              <a:ea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rPr>
              <a:t>平成</a:t>
            </a:r>
            <a:r>
              <a:rPr lang="en-US" altLang="ja-JP" sz="1400" dirty="0">
                <a:solidFill>
                  <a:schemeClr val="tx1"/>
                </a:solidFill>
                <a:latin typeface="Meiryo UI" panose="020B0604030504040204" pitchFamily="50" charset="-128"/>
                <a:ea typeface="Meiryo UI" panose="020B0604030504040204" pitchFamily="50" charset="-128"/>
              </a:rPr>
              <a:t>29</a:t>
            </a:r>
            <a:r>
              <a:rPr lang="ja-JP" altLang="en-US" sz="1400" dirty="0">
                <a:solidFill>
                  <a:schemeClr val="tx1"/>
                </a:solidFill>
                <a:latin typeface="Meiryo UI" panose="020B0604030504040204" pitchFamily="50" charset="-128"/>
                <a:ea typeface="Meiryo UI" panose="020B0604030504040204" pitchFamily="50" charset="-128"/>
              </a:rPr>
              <a:t>年度</a:t>
            </a:r>
            <a:r>
              <a:rPr lang="en-US" altLang="ja-JP" sz="1400" dirty="0">
                <a:solidFill>
                  <a:schemeClr val="tx1"/>
                </a:solidFill>
                <a:latin typeface="Meiryo UI" panose="020B0604030504040204" pitchFamily="50" charset="-128"/>
                <a:ea typeface="Meiryo UI" panose="020B0604030504040204" pitchFamily="50" charset="-128"/>
              </a:rPr>
              <a:t>25</a:t>
            </a:r>
            <a:r>
              <a:rPr lang="ja-JP" altLang="en-US" sz="1400" dirty="0">
                <a:solidFill>
                  <a:schemeClr val="tx1"/>
                </a:solidFill>
                <a:latin typeface="Meiryo UI" panose="020B0604030504040204" pitchFamily="50" charset="-128"/>
                <a:ea typeface="Meiryo UI" panose="020B0604030504040204" pitchFamily="50" charset="-128"/>
              </a:rPr>
              <a:t>団体・企業の協力あり。参加者数は</a:t>
            </a:r>
            <a:r>
              <a:rPr lang="en-US" altLang="ja-JP" sz="1400" dirty="0">
                <a:solidFill>
                  <a:schemeClr val="tx1"/>
                </a:solidFill>
                <a:latin typeface="Meiryo UI" panose="020B0604030504040204" pitchFamily="50" charset="-128"/>
                <a:ea typeface="Meiryo UI" panose="020B0604030504040204" pitchFamily="50" charset="-128"/>
              </a:rPr>
              <a:t>2,216</a:t>
            </a:r>
            <a:r>
              <a:rPr lang="ja-JP" altLang="en-US" sz="1400" dirty="0">
                <a:solidFill>
                  <a:schemeClr val="tx1"/>
                </a:solidFill>
                <a:latin typeface="Meiryo UI" panose="020B0604030504040204" pitchFamily="50" charset="-128"/>
                <a:ea typeface="Meiryo UI" panose="020B0604030504040204" pitchFamily="50" charset="-128"/>
              </a:rPr>
              <a:t>人で初年度より</a:t>
            </a:r>
            <a:r>
              <a:rPr lang="en-US" altLang="ja-JP" sz="1400" dirty="0">
                <a:solidFill>
                  <a:schemeClr val="tx1"/>
                </a:solidFill>
                <a:latin typeface="Meiryo UI" panose="020B0604030504040204" pitchFamily="50" charset="-128"/>
                <a:ea typeface="Meiryo UI" panose="020B0604030504040204" pitchFamily="50" charset="-128"/>
              </a:rPr>
              <a:t>1.5</a:t>
            </a:r>
            <a:r>
              <a:rPr lang="ja-JP" altLang="en-US" sz="1400" dirty="0">
                <a:solidFill>
                  <a:schemeClr val="tx1"/>
                </a:solidFill>
                <a:latin typeface="Meiryo UI" panose="020B0604030504040204" pitchFamily="50" charset="-128"/>
                <a:ea typeface="Meiryo UI" panose="020B0604030504040204" pitchFamily="50" charset="-128"/>
              </a:rPr>
              <a:t>倍に増加。</a:t>
            </a:r>
            <a:endParaRPr kumimoji="1" lang="ja-JP" altLang="en-US" sz="1400" dirty="0">
              <a:solidFill>
                <a:schemeClr val="tx1"/>
              </a:solidFill>
              <a:latin typeface="Meiryo UI" panose="020B0604030504040204" pitchFamily="50" charset="-128"/>
              <a:ea typeface="Meiryo UI" panose="020B0604030504040204" pitchFamily="50" charset="-128"/>
            </a:endParaRPr>
          </a:p>
        </p:txBody>
      </p:sp>
      <p:sp>
        <p:nvSpPr>
          <p:cNvPr id="14" name="正方形/長方形 13"/>
          <p:cNvSpPr/>
          <p:nvPr/>
        </p:nvSpPr>
        <p:spPr>
          <a:xfrm>
            <a:off x="6739962" y="4544750"/>
            <a:ext cx="2236186" cy="1168851"/>
          </a:xfrm>
          <a:prstGeom prst="rect">
            <a:avLst/>
          </a:prstGeom>
          <a:solidFill>
            <a:schemeClr val="accent1">
              <a:lumMod val="60000"/>
              <a:lumOff val="4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a:solidFill>
                  <a:schemeClr val="tx1"/>
                </a:solidFill>
                <a:latin typeface="Meiryo UI" panose="020B0604030504040204" pitchFamily="50" charset="-128"/>
                <a:ea typeface="Meiryo UI" panose="020B0604030504040204" pitchFamily="50" charset="-128"/>
              </a:rPr>
              <a:t>取り組み当初の</a:t>
            </a:r>
            <a:r>
              <a:rPr kumimoji="1" lang="en-US" altLang="ja-JP" sz="1400" dirty="0">
                <a:solidFill>
                  <a:schemeClr val="tx1"/>
                </a:solidFill>
                <a:latin typeface="Meiryo UI" panose="020B0604030504040204" pitchFamily="50" charset="-128"/>
                <a:ea typeface="Meiryo UI" panose="020B0604030504040204" pitchFamily="50" charset="-128"/>
              </a:rPr>
              <a:t>H26</a:t>
            </a:r>
            <a:r>
              <a:rPr kumimoji="1" lang="ja-JP" altLang="en-US" sz="1400" dirty="0">
                <a:solidFill>
                  <a:schemeClr val="tx1"/>
                </a:solidFill>
                <a:latin typeface="Meiryo UI" panose="020B0604030504040204" pitchFamily="50" charset="-128"/>
                <a:ea typeface="Meiryo UI" panose="020B0604030504040204" pitchFamily="50" charset="-128"/>
              </a:rPr>
              <a:t>年度と比較し、</a:t>
            </a:r>
            <a:r>
              <a:rPr kumimoji="1" lang="en-US" altLang="ja-JP" sz="1400" dirty="0">
                <a:solidFill>
                  <a:schemeClr val="tx1"/>
                </a:solidFill>
                <a:latin typeface="Meiryo UI" panose="020B0604030504040204" pitchFamily="50" charset="-128"/>
                <a:ea typeface="Meiryo UI" panose="020B0604030504040204" pitchFamily="50" charset="-128"/>
              </a:rPr>
              <a:t>H29</a:t>
            </a:r>
            <a:r>
              <a:rPr kumimoji="1" lang="ja-JP" altLang="en-US" sz="1400" dirty="0">
                <a:solidFill>
                  <a:schemeClr val="tx1"/>
                </a:solidFill>
                <a:latin typeface="Meiryo UI" panose="020B0604030504040204" pitchFamily="50" charset="-128"/>
                <a:ea typeface="Meiryo UI" panose="020B0604030504040204" pitchFamily="50" charset="-128"/>
              </a:rPr>
              <a:t>年度の特定健診受診率は男性で</a:t>
            </a:r>
            <a:r>
              <a:rPr kumimoji="1" lang="en-US" altLang="ja-JP" sz="1400" dirty="0">
                <a:solidFill>
                  <a:schemeClr val="tx1"/>
                </a:solidFill>
                <a:latin typeface="Meiryo UI" panose="020B0604030504040204" pitchFamily="50" charset="-128"/>
                <a:ea typeface="Meiryo UI" panose="020B0604030504040204" pitchFamily="50" charset="-128"/>
              </a:rPr>
              <a:t>3.1</a:t>
            </a:r>
            <a:r>
              <a:rPr kumimoji="1" lang="ja-JP" altLang="en-US" sz="1400" dirty="0">
                <a:solidFill>
                  <a:schemeClr val="tx1"/>
                </a:solidFill>
                <a:latin typeface="Meiryo UI" panose="020B0604030504040204" pitchFamily="50" charset="-128"/>
                <a:ea typeface="Meiryo UI" panose="020B0604030504040204" pitchFamily="50" charset="-128"/>
              </a:rPr>
              <a:t>ポイント、女性で</a:t>
            </a:r>
            <a:r>
              <a:rPr lang="en-US" altLang="ja-JP" sz="1400" dirty="0">
                <a:solidFill>
                  <a:schemeClr val="tx1"/>
                </a:solidFill>
                <a:latin typeface="Meiryo UI" panose="020B0604030504040204" pitchFamily="50" charset="-128"/>
                <a:ea typeface="Meiryo UI" panose="020B0604030504040204" pitchFamily="50" charset="-128"/>
              </a:rPr>
              <a:t>3.5</a:t>
            </a:r>
            <a:r>
              <a:rPr kumimoji="1" lang="ja-JP" altLang="en-US" sz="1400" dirty="0">
                <a:solidFill>
                  <a:schemeClr val="tx1"/>
                </a:solidFill>
                <a:latin typeface="Meiryo UI" panose="020B0604030504040204" pitchFamily="50" charset="-128"/>
                <a:ea typeface="Meiryo UI" panose="020B0604030504040204" pitchFamily="50" charset="-128"/>
              </a:rPr>
              <a:t>ポイント上昇</a:t>
            </a:r>
          </a:p>
        </p:txBody>
      </p:sp>
      <p:sp>
        <p:nvSpPr>
          <p:cNvPr id="15" name="下矢印 14"/>
          <p:cNvSpPr/>
          <p:nvPr/>
        </p:nvSpPr>
        <p:spPr>
          <a:xfrm>
            <a:off x="7468160" y="4169096"/>
            <a:ext cx="605117" cy="23567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p>
        </p:txBody>
      </p:sp>
      <p:sp>
        <p:nvSpPr>
          <p:cNvPr id="16" name="タイトル 1"/>
          <p:cNvSpPr txBox="1">
            <a:spLocks/>
          </p:cNvSpPr>
          <p:nvPr/>
        </p:nvSpPr>
        <p:spPr>
          <a:xfrm>
            <a:off x="0" y="0"/>
            <a:ext cx="9144000" cy="639291"/>
          </a:xfrm>
          <a:prstGeom prst="rect">
            <a:avLst/>
          </a:prstGeom>
          <a:solidFill>
            <a:schemeClr val="accent2">
              <a:lumMod val="20000"/>
              <a:lumOff val="80000"/>
            </a:schemeClr>
          </a:solidFill>
        </p:spPr>
        <p:txBody>
          <a:bodyPr vert="horz" lIns="91440" tIns="45720" rIns="91440" bIns="45720" rtlCol="0" anchor="ctr">
            <a:normAutofit/>
          </a:bodyPr>
          <a:lstStyle>
            <a:lvl1pPr algn="l" defTabSz="914400" rtl="0" eaLnBrk="1" latinLnBrk="0" hangingPunct="1">
              <a:lnSpc>
                <a:spcPct val="85000"/>
              </a:lnSpc>
              <a:spcBef>
                <a:spcPct val="0"/>
              </a:spcBef>
              <a:buNone/>
              <a:defRPr kumimoji="1" sz="4800" kern="1200" spc="-50" baseline="0">
                <a:solidFill>
                  <a:schemeClr val="tx1">
                    <a:lumMod val="75000"/>
                    <a:lumOff val="25000"/>
                  </a:schemeClr>
                </a:solidFill>
                <a:latin typeface="+mj-lt"/>
                <a:ea typeface="+mj-ea"/>
                <a:cs typeface="+mj-cs"/>
              </a:defRPr>
            </a:lvl1pPr>
          </a:lstStyle>
          <a:p>
            <a:pPr algn="ctr"/>
            <a:r>
              <a:rPr lang="ja-JP" altLang="en-US" sz="3200" dirty="0">
                <a:latin typeface="+mj-ea"/>
              </a:rPr>
              <a:t>各区における取組例</a:t>
            </a:r>
          </a:p>
        </p:txBody>
      </p:sp>
      <p:sp>
        <p:nvSpPr>
          <p:cNvPr id="17" name="角丸四角形 16"/>
          <p:cNvSpPr/>
          <p:nvPr/>
        </p:nvSpPr>
        <p:spPr>
          <a:xfrm>
            <a:off x="0" y="639291"/>
            <a:ext cx="6355047" cy="5598021"/>
          </a:xfrm>
          <a:prstGeom prst="roundRect">
            <a:avLst>
              <a:gd name="adj" fmla="val 3571"/>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楕円 17"/>
          <p:cNvSpPr/>
          <p:nvPr/>
        </p:nvSpPr>
        <p:spPr>
          <a:xfrm>
            <a:off x="8697822" y="6453336"/>
            <a:ext cx="338674" cy="332656"/>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en-US" altLang="ja-JP" sz="1600" dirty="0" smtClean="0">
                <a:solidFill>
                  <a:schemeClr val="tx1"/>
                </a:solidFill>
              </a:rPr>
              <a:t>6</a:t>
            </a:r>
            <a:endParaRPr kumimoji="1" lang="ja-JP" altLang="en-US" sz="1600" dirty="0">
              <a:solidFill>
                <a:schemeClr val="tx1"/>
              </a:solidFill>
            </a:endParaRPr>
          </a:p>
        </p:txBody>
      </p:sp>
      <p:sp>
        <p:nvSpPr>
          <p:cNvPr id="5" name="テキスト ボックス 4"/>
          <p:cNvSpPr txBox="1"/>
          <p:nvPr/>
        </p:nvSpPr>
        <p:spPr>
          <a:xfrm>
            <a:off x="755576" y="1324893"/>
            <a:ext cx="1008112" cy="230832"/>
          </a:xfrm>
          <a:prstGeom prst="rect">
            <a:avLst/>
          </a:prstGeom>
          <a:noFill/>
        </p:spPr>
        <p:txBody>
          <a:bodyPr wrap="square" rtlCol="0">
            <a:spAutoFit/>
          </a:bodyPr>
          <a:lstStyle/>
          <a:p>
            <a:r>
              <a:rPr kumimoji="1" lang="ja-JP" altLang="en-US" sz="900" dirty="0" smtClean="0"/>
              <a:t>（人口</a:t>
            </a:r>
            <a:r>
              <a:rPr kumimoji="1" lang="en-US" altLang="ja-JP" sz="900" dirty="0" smtClean="0"/>
              <a:t>10</a:t>
            </a:r>
            <a:r>
              <a:rPr kumimoji="1" lang="ja-JP" altLang="en-US" sz="900" dirty="0" smtClean="0"/>
              <a:t>万対）</a:t>
            </a:r>
            <a:endParaRPr kumimoji="1" lang="ja-JP" altLang="en-US" sz="900" dirty="0"/>
          </a:p>
        </p:txBody>
      </p:sp>
    </p:spTree>
    <p:extLst>
      <p:ext uri="{BB962C8B-B14F-4D97-AF65-F5344CB8AC3E}">
        <p14:creationId xmlns:p14="http://schemas.microsoft.com/office/powerpoint/2010/main" val="28322891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角丸四角形 6"/>
          <p:cNvSpPr/>
          <p:nvPr/>
        </p:nvSpPr>
        <p:spPr>
          <a:xfrm>
            <a:off x="544153" y="1011610"/>
            <a:ext cx="7980176" cy="612068"/>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r>
              <a:rPr kumimoji="1" lang="ja-JP" altLang="en-US" dirty="0" smtClean="0">
                <a:solidFill>
                  <a:schemeClr val="accent2">
                    <a:lumMod val="50000"/>
                  </a:schemeClr>
                </a:solidFill>
              </a:rPr>
              <a:t>平成</a:t>
            </a:r>
            <a:r>
              <a:rPr kumimoji="1" lang="en-US" altLang="ja-JP" dirty="0" smtClean="0">
                <a:solidFill>
                  <a:schemeClr val="accent2">
                    <a:lumMod val="50000"/>
                  </a:schemeClr>
                </a:solidFill>
              </a:rPr>
              <a:t>27</a:t>
            </a:r>
            <a:r>
              <a:rPr kumimoji="1" lang="ja-JP" altLang="en-US" dirty="0" smtClean="0">
                <a:solidFill>
                  <a:schemeClr val="accent2">
                    <a:lumMod val="50000"/>
                  </a:schemeClr>
                </a:solidFill>
              </a:rPr>
              <a:t>年度の受診勧奨対象者で翌年も</a:t>
            </a:r>
            <a:r>
              <a:rPr kumimoji="1" lang="zh-TW" altLang="en-US" dirty="0" smtClean="0">
                <a:solidFill>
                  <a:schemeClr val="accent2">
                    <a:lumMod val="50000"/>
                  </a:schemeClr>
                </a:solidFill>
                <a:latin typeface="ＭＳ Ｐゴシック" panose="020B0600070205080204" pitchFamily="50" charset="-128"/>
                <a:ea typeface="ＭＳ Ｐゴシック" panose="020B0600070205080204" pitchFamily="50" charset="-128"/>
              </a:rPr>
              <a:t>特定健康診査</a:t>
            </a:r>
            <a:r>
              <a:rPr kumimoji="1" lang="ja-JP" altLang="en-US" dirty="0" smtClean="0">
                <a:solidFill>
                  <a:schemeClr val="accent2">
                    <a:lumMod val="50000"/>
                  </a:schemeClr>
                </a:solidFill>
              </a:rPr>
              <a:t>を受けた方</a:t>
            </a:r>
            <a:r>
              <a:rPr lang="ja-JP" altLang="en-US" dirty="0" smtClean="0">
                <a:solidFill>
                  <a:schemeClr val="accent2">
                    <a:lumMod val="50000"/>
                  </a:schemeClr>
                </a:solidFill>
              </a:rPr>
              <a:t>の健診結果比較</a:t>
            </a:r>
            <a:endParaRPr lang="en-US" altLang="ja-JP" dirty="0">
              <a:solidFill>
                <a:schemeClr val="accent2">
                  <a:lumMod val="50000"/>
                </a:schemeClr>
              </a:solidFill>
            </a:endParaRPr>
          </a:p>
        </p:txBody>
      </p:sp>
      <p:grpSp>
        <p:nvGrpSpPr>
          <p:cNvPr id="4" name="グループ化 3"/>
          <p:cNvGrpSpPr/>
          <p:nvPr/>
        </p:nvGrpSpPr>
        <p:grpSpPr>
          <a:xfrm>
            <a:off x="559480" y="1841565"/>
            <a:ext cx="8402020" cy="4176464"/>
            <a:chOff x="887827" y="1603425"/>
            <a:chExt cx="7888176" cy="3655060"/>
          </a:xfrm>
        </p:grpSpPr>
        <p:sp>
          <p:nvSpPr>
            <p:cNvPr id="9" name="角丸四角形 8"/>
            <p:cNvSpPr/>
            <p:nvPr/>
          </p:nvSpPr>
          <p:spPr>
            <a:xfrm>
              <a:off x="1129961" y="3328169"/>
              <a:ext cx="2116010" cy="827454"/>
            </a:xfrm>
            <a:prstGeom prst="round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solidFill>
                    <a:schemeClr val="bg1"/>
                  </a:solidFill>
                </a:rPr>
                <a:t>血圧</a:t>
              </a:r>
              <a:r>
                <a:rPr kumimoji="1" lang="ja-JP" altLang="en-US" sz="1600" b="1" dirty="0" smtClean="0">
                  <a:solidFill>
                    <a:schemeClr val="bg1"/>
                  </a:solidFill>
                </a:rPr>
                <a:t>（</a:t>
              </a:r>
              <a:r>
                <a:rPr kumimoji="1" lang="en-US" altLang="ja-JP" sz="1600" b="1" dirty="0" smtClean="0">
                  <a:solidFill>
                    <a:schemeClr val="bg1"/>
                  </a:solidFill>
                </a:rPr>
                <a:t>530</a:t>
              </a:r>
              <a:r>
                <a:rPr kumimoji="1" lang="ja-JP" altLang="en-US" sz="1600" b="1" dirty="0" smtClean="0">
                  <a:solidFill>
                    <a:schemeClr val="bg1"/>
                  </a:solidFill>
                </a:rPr>
                <a:t>人）</a:t>
              </a:r>
              <a:endParaRPr kumimoji="1" lang="en-US" altLang="ja-JP" sz="1600" b="1" dirty="0" smtClean="0">
                <a:solidFill>
                  <a:schemeClr val="bg1"/>
                </a:solidFill>
              </a:endParaRPr>
            </a:p>
            <a:p>
              <a:pPr algn="ctr"/>
              <a:r>
                <a:rPr lang="ja-JP" altLang="en-US" sz="1200" dirty="0" smtClean="0">
                  <a:solidFill>
                    <a:schemeClr val="bg1"/>
                  </a:solidFill>
                </a:rPr>
                <a:t>収縮期血圧</a:t>
              </a:r>
              <a:r>
                <a:rPr lang="en-US" altLang="ja-JP" sz="1200" dirty="0" smtClean="0">
                  <a:solidFill>
                    <a:schemeClr val="bg1"/>
                  </a:solidFill>
                </a:rPr>
                <a:t>180</a:t>
              </a:r>
              <a:r>
                <a:rPr lang="ja-JP" altLang="en-US" sz="1200" dirty="0" smtClean="0">
                  <a:solidFill>
                    <a:schemeClr val="bg1"/>
                  </a:solidFill>
                </a:rPr>
                <a:t>㎜</a:t>
              </a:r>
              <a:r>
                <a:rPr lang="en-US" altLang="ja-JP" sz="1200" dirty="0" smtClean="0">
                  <a:solidFill>
                    <a:schemeClr val="bg1"/>
                  </a:solidFill>
                </a:rPr>
                <a:t>Hg</a:t>
              </a:r>
              <a:r>
                <a:rPr lang="ja-JP" altLang="en-US" sz="1200" dirty="0" smtClean="0">
                  <a:solidFill>
                    <a:schemeClr val="bg1"/>
                  </a:solidFill>
                </a:rPr>
                <a:t>以上</a:t>
              </a:r>
              <a:endParaRPr lang="en-US" altLang="ja-JP" sz="1200" dirty="0" smtClean="0">
                <a:solidFill>
                  <a:schemeClr val="bg1"/>
                </a:solidFill>
              </a:endParaRPr>
            </a:p>
            <a:p>
              <a:pPr algn="ctr"/>
              <a:r>
                <a:rPr lang="ja-JP" altLang="en-US" sz="1200" dirty="0" smtClean="0">
                  <a:solidFill>
                    <a:schemeClr val="bg1"/>
                  </a:solidFill>
                </a:rPr>
                <a:t>または</a:t>
              </a:r>
              <a:endParaRPr lang="en-US" altLang="ja-JP" sz="1200" dirty="0" smtClean="0">
                <a:solidFill>
                  <a:schemeClr val="bg1"/>
                </a:solidFill>
              </a:endParaRPr>
            </a:p>
            <a:p>
              <a:pPr algn="ctr"/>
              <a:r>
                <a:rPr kumimoji="1" lang="ja-JP" altLang="en-US" sz="1200" dirty="0">
                  <a:solidFill>
                    <a:schemeClr val="bg1"/>
                  </a:solidFill>
                </a:rPr>
                <a:t>拡張期</a:t>
              </a:r>
              <a:r>
                <a:rPr kumimoji="1" lang="ja-JP" altLang="en-US" sz="1200" dirty="0" smtClean="0">
                  <a:solidFill>
                    <a:schemeClr val="bg1"/>
                  </a:solidFill>
                </a:rPr>
                <a:t>血圧</a:t>
              </a:r>
              <a:r>
                <a:rPr kumimoji="1" lang="en-US" altLang="ja-JP" sz="1200" dirty="0" smtClean="0">
                  <a:solidFill>
                    <a:schemeClr val="bg1"/>
                  </a:solidFill>
                </a:rPr>
                <a:t>110</a:t>
              </a:r>
              <a:r>
                <a:rPr kumimoji="1" lang="ja-JP" altLang="en-US" sz="1200" dirty="0" smtClean="0">
                  <a:solidFill>
                    <a:schemeClr val="bg1"/>
                  </a:solidFill>
                </a:rPr>
                <a:t>㎜</a:t>
              </a:r>
              <a:r>
                <a:rPr kumimoji="1" lang="en-US" altLang="ja-JP" sz="1200" dirty="0" smtClean="0">
                  <a:solidFill>
                    <a:schemeClr val="bg1"/>
                  </a:solidFill>
                </a:rPr>
                <a:t>Hg</a:t>
              </a:r>
              <a:r>
                <a:rPr kumimoji="1" lang="ja-JP" altLang="en-US" sz="1200" dirty="0" smtClean="0">
                  <a:solidFill>
                    <a:schemeClr val="bg1"/>
                  </a:solidFill>
                </a:rPr>
                <a:t>以上</a:t>
              </a:r>
              <a:endParaRPr kumimoji="1" lang="ja-JP" altLang="en-US" sz="1200" dirty="0">
                <a:solidFill>
                  <a:schemeClr val="bg1"/>
                </a:solidFill>
              </a:endParaRPr>
            </a:p>
          </p:txBody>
        </p:sp>
        <p:sp>
          <p:nvSpPr>
            <p:cNvPr id="11" name="正方形/長方形 10"/>
            <p:cNvSpPr/>
            <p:nvPr/>
          </p:nvSpPr>
          <p:spPr>
            <a:xfrm>
              <a:off x="3449698" y="3254332"/>
              <a:ext cx="1728192" cy="491450"/>
            </a:xfrm>
            <a:prstGeom prst="rect">
              <a:avLst/>
            </a:prstGeom>
            <a:no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chemeClr val="tx1"/>
                  </a:solidFill>
                </a:rPr>
                <a:t>収縮期血圧平均値</a:t>
              </a:r>
              <a:endParaRPr kumimoji="1" lang="en-US" altLang="ja-JP" sz="1200" dirty="0" smtClean="0">
                <a:solidFill>
                  <a:schemeClr val="tx1"/>
                </a:solidFill>
              </a:endParaRPr>
            </a:p>
            <a:p>
              <a:pPr algn="ctr"/>
              <a:r>
                <a:rPr lang="en-US" altLang="ja-JP" b="1" dirty="0" smtClean="0">
                  <a:solidFill>
                    <a:schemeClr val="tx1"/>
                  </a:solidFill>
                </a:rPr>
                <a:t>179.7</a:t>
              </a:r>
              <a:r>
                <a:rPr lang="en-US" altLang="ja-JP" sz="1400" dirty="0" smtClean="0">
                  <a:solidFill>
                    <a:schemeClr val="tx1"/>
                  </a:solidFill>
                </a:rPr>
                <a:t>±16.6</a:t>
              </a:r>
              <a:endParaRPr kumimoji="1" lang="ja-JP" altLang="en-US" sz="1400" dirty="0">
                <a:solidFill>
                  <a:schemeClr val="tx1"/>
                </a:solidFill>
              </a:endParaRPr>
            </a:p>
          </p:txBody>
        </p:sp>
        <p:sp>
          <p:nvSpPr>
            <p:cNvPr id="12" name="正方形/長方形 11"/>
            <p:cNvSpPr/>
            <p:nvPr/>
          </p:nvSpPr>
          <p:spPr>
            <a:xfrm>
              <a:off x="3429478" y="3803853"/>
              <a:ext cx="1728192" cy="503480"/>
            </a:xfrm>
            <a:prstGeom prst="rect">
              <a:avLst/>
            </a:prstGeom>
            <a:no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smtClean="0">
                  <a:solidFill>
                    <a:schemeClr val="tx1"/>
                  </a:solidFill>
                </a:rPr>
                <a:t>拡張期血圧</a:t>
              </a:r>
              <a:r>
                <a:rPr lang="ja-JP" altLang="en-US" sz="1200" dirty="0">
                  <a:solidFill>
                    <a:schemeClr val="tx1"/>
                  </a:solidFill>
                </a:rPr>
                <a:t>平均値</a:t>
              </a:r>
              <a:endParaRPr lang="en-US" altLang="ja-JP" sz="1200" dirty="0">
                <a:solidFill>
                  <a:schemeClr val="tx1"/>
                </a:solidFill>
              </a:endParaRPr>
            </a:p>
            <a:p>
              <a:pPr algn="ctr"/>
              <a:r>
                <a:rPr lang="en-US" altLang="ja-JP" b="1" dirty="0" smtClean="0">
                  <a:solidFill>
                    <a:schemeClr val="tx1"/>
                  </a:solidFill>
                </a:rPr>
                <a:t>105.2</a:t>
              </a:r>
              <a:r>
                <a:rPr lang="en-US" altLang="ja-JP" sz="1600" dirty="0" smtClean="0">
                  <a:solidFill>
                    <a:schemeClr val="tx1"/>
                  </a:solidFill>
                </a:rPr>
                <a:t>±13.3</a:t>
              </a:r>
              <a:endParaRPr kumimoji="1" lang="ja-JP" altLang="en-US" sz="1600" dirty="0"/>
            </a:p>
          </p:txBody>
        </p:sp>
        <p:sp>
          <p:nvSpPr>
            <p:cNvPr id="14" name="角丸四角形 13"/>
            <p:cNvSpPr/>
            <p:nvPr/>
          </p:nvSpPr>
          <p:spPr>
            <a:xfrm>
              <a:off x="887827" y="2175060"/>
              <a:ext cx="2369396" cy="807554"/>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solidFill>
                    <a:schemeClr val="bg1"/>
                  </a:solidFill>
                </a:rPr>
                <a:t>ＨｂＡ</a:t>
              </a:r>
              <a:r>
                <a:rPr lang="en-US" altLang="ja-JP" dirty="0" smtClean="0">
                  <a:solidFill>
                    <a:schemeClr val="bg1"/>
                  </a:solidFill>
                </a:rPr>
                <a:t>1</a:t>
              </a:r>
              <a:r>
                <a:rPr lang="ja-JP" altLang="en-US" dirty="0" err="1" smtClean="0">
                  <a:solidFill>
                    <a:schemeClr val="bg1"/>
                  </a:solidFill>
                </a:rPr>
                <a:t>ｃ</a:t>
              </a:r>
              <a:r>
                <a:rPr kumimoji="1" lang="en-US" altLang="ja-JP" dirty="0" smtClean="0">
                  <a:solidFill>
                    <a:schemeClr val="bg1"/>
                  </a:solidFill>
                </a:rPr>
                <a:t>7.4</a:t>
              </a:r>
              <a:r>
                <a:rPr kumimoji="1" lang="ja-JP" altLang="en-US" dirty="0" smtClean="0">
                  <a:solidFill>
                    <a:schemeClr val="bg1"/>
                  </a:solidFill>
                </a:rPr>
                <a:t>％以上</a:t>
              </a:r>
              <a:endParaRPr kumimoji="1" lang="en-US" altLang="ja-JP" dirty="0" smtClean="0">
                <a:solidFill>
                  <a:schemeClr val="bg1"/>
                </a:solidFill>
              </a:endParaRPr>
            </a:p>
            <a:p>
              <a:pPr algn="ctr"/>
              <a:r>
                <a:rPr kumimoji="1" lang="ja-JP" altLang="en-US" dirty="0" smtClean="0">
                  <a:solidFill>
                    <a:schemeClr val="bg1"/>
                  </a:solidFill>
                </a:rPr>
                <a:t>または空腹時血糖</a:t>
              </a:r>
              <a:r>
                <a:rPr kumimoji="1" lang="en-US" altLang="ja-JP" dirty="0" smtClean="0">
                  <a:solidFill>
                    <a:schemeClr val="bg1"/>
                  </a:solidFill>
                </a:rPr>
                <a:t>250</a:t>
              </a:r>
              <a:r>
                <a:rPr kumimoji="1" lang="ja-JP" altLang="en-US" dirty="0" smtClean="0">
                  <a:solidFill>
                    <a:schemeClr val="bg1"/>
                  </a:solidFill>
                </a:rPr>
                <a:t>以上</a:t>
              </a:r>
              <a:r>
                <a:rPr lang="ja-JP" altLang="en-US" b="1" dirty="0" smtClean="0">
                  <a:solidFill>
                    <a:schemeClr val="bg1"/>
                  </a:solidFill>
                </a:rPr>
                <a:t>（</a:t>
              </a:r>
              <a:r>
                <a:rPr lang="en-US" altLang="ja-JP" b="1" dirty="0">
                  <a:solidFill>
                    <a:schemeClr val="bg1"/>
                  </a:solidFill>
                </a:rPr>
                <a:t>1,636</a:t>
              </a:r>
              <a:r>
                <a:rPr lang="ja-JP" altLang="en-US" b="1" dirty="0">
                  <a:solidFill>
                    <a:schemeClr val="bg1"/>
                  </a:solidFill>
                </a:rPr>
                <a:t>人）</a:t>
              </a:r>
              <a:endParaRPr kumimoji="1" lang="ja-JP" altLang="en-US" b="1" dirty="0">
                <a:solidFill>
                  <a:schemeClr val="bg1"/>
                </a:solidFill>
              </a:endParaRPr>
            </a:p>
          </p:txBody>
        </p:sp>
        <p:sp>
          <p:nvSpPr>
            <p:cNvPr id="15" name="角丸四角形 14"/>
            <p:cNvSpPr/>
            <p:nvPr/>
          </p:nvSpPr>
          <p:spPr>
            <a:xfrm>
              <a:off x="1141213" y="4404030"/>
              <a:ext cx="2116010" cy="854455"/>
            </a:xfrm>
            <a:prstGeom prst="round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dirty="0" smtClean="0">
                  <a:solidFill>
                    <a:schemeClr val="bg1"/>
                  </a:solidFill>
                </a:rPr>
                <a:t>e</a:t>
              </a:r>
              <a:r>
                <a:rPr kumimoji="1" lang="ja-JP" altLang="en-US" sz="1400" dirty="0" smtClean="0">
                  <a:solidFill>
                    <a:schemeClr val="bg1"/>
                  </a:solidFill>
                </a:rPr>
                <a:t>ＧＦＲ</a:t>
              </a:r>
              <a:r>
                <a:rPr lang="en-US" altLang="ja-JP" sz="1400" dirty="0" smtClean="0">
                  <a:solidFill>
                    <a:schemeClr val="bg1"/>
                  </a:solidFill>
                </a:rPr>
                <a:t>60</a:t>
              </a:r>
              <a:r>
                <a:rPr lang="ja-JP" altLang="en-US" sz="1400" dirty="0" smtClean="0">
                  <a:solidFill>
                    <a:schemeClr val="bg1"/>
                  </a:solidFill>
                </a:rPr>
                <a:t>未満かつ</a:t>
              </a:r>
              <a:endParaRPr lang="en-US" altLang="ja-JP" sz="1400" dirty="0" smtClean="0">
                <a:solidFill>
                  <a:schemeClr val="bg1"/>
                </a:solidFill>
              </a:endParaRPr>
            </a:p>
            <a:p>
              <a:pPr algn="ctr"/>
              <a:r>
                <a:rPr lang="ja-JP" altLang="en-US" sz="1400" dirty="0" smtClean="0">
                  <a:solidFill>
                    <a:schemeClr val="bg1"/>
                  </a:solidFill>
                </a:rPr>
                <a:t>尿蛋白＋以上</a:t>
              </a:r>
              <a:endParaRPr lang="en-US" altLang="ja-JP" sz="1400" dirty="0" smtClean="0">
                <a:solidFill>
                  <a:schemeClr val="bg1"/>
                </a:solidFill>
              </a:endParaRPr>
            </a:p>
            <a:p>
              <a:pPr algn="ctr"/>
              <a:r>
                <a:rPr lang="en-US" altLang="ja-JP" sz="1100" dirty="0" smtClean="0">
                  <a:solidFill>
                    <a:schemeClr val="bg1"/>
                  </a:solidFill>
                </a:rPr>
                <a:t>(</a:t>
              </a:r>
              <a:r>
                <a:rPr lang="ja-JP" altLang="en-US" sz="1100" dirty="0" smtClean="0">
                  <a:solidFill>
                    <a:schemeClr val="bg1"/>
                  </a:solidFill>
                </a:rPr>
                <a:t>質問項目で服薬なし）</a:t>
              </a:r>
              <a:endParaRPr lang="en-US" altLang="ja-JP" sz="1100" dirty="0" smtClean="0">
                <a:solidFill>
                  <a:schemeClr val="bg1"/>
                </a:solidFill>
              </a:endParaRPr>
            </a:p>
            <a:p>
              <a:pPr algn="ctr"/>
              <a:r>
                <a:rPr lang="en-US" altLang="ja-JP" dirty="0" smtClean="0">
                  <a:solidFill>
                    <a:schemeClr val="bg1"/>
                  </a:solidFill>
                </a:rPr>
                <a:t>(</a:t>
              </a:r>
              <a:r>
                <a:rPr lang="en-US" altLang="ja-JP" b="1" dirty="0" smtClean="0">
                  <a:solidFill>
                    <a:schemeClr val="bg1"/>
                  </a:solidFill>
                </a:rPr>
                <a:t>215</a:t>
              </a:r>
              <a:r>
                <a:rPr lang="ja-JP" altLang="en-US" b="1" dirty="0" smtClean="0">
                  <a:solidFill>
                    <a:schemeClr val="bg1"/>
                  </a:solidFill>
                </a:rPr>
                <a:t>人</a:t>
              </a:r>
              <a:r>
                <a:rPr lang="en-US" altLang="ja-JP" b="1" dirty="0">
                  <a:solidFill>
                    <a:schemeClr val="bg1"/>
                  </a:solidFill>
                </a:rPr>
                <a:t>)</a:t>
              </a:r>
              <a:endParaRPr kumimoji="1" lang="en-US" altLang="ja-JP" b="1" dirty="0" smtClean="0">
                <a:solidFill>
                  <a:schemeClr val="bg1"/>
                </a:solidFill>
              </a:endParaRPr>
            </a:p>
          </p:txBody>
        </p:sp>
        <p:sp>
          <p:nvSpPr>
            <p:cNvPr id="18" name="正方形/長方形 17"/>
            <p:cNvSpPr/>
            <p:nvPr/>
          </p:nvSpPr>
          <p:spPr>
            <a:xfrm>
              <a:off x="3442508" y="1603425"/>
              <a:ext cx="1728192" cy="39172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smtClean="0">
                  <a:solidFill>
                    <a:schemeClr val="bg1"/>
                  </a:solidFill>
                </a:rPr>
                <a:t>平成</a:t>
              </a:r>
              <a:r>
                <a:rPr kumimoji="1" lang="en-US" altLang="ja-JP" sz="1600" b="1" dirty="0" smtClean="0">
                  <a:solidFill>
                    <a:schemeClr val="bg1"/>
                  </a:solidFill>
                </a:rPr>
                <a:t>27</a:t>
              </a:r>
              <a:r>
                <a:rPr kumimoji="1" lang="ja-JP" altLang="en-US" sz="1600" b="1" dirty="0" smtClean="0">
                  <a:solidFill>
                    <a:schemeClr val="bg1"/>
                  </a:solidFill>
                </a:rPr>
                <a:t>年度</a:t>
              </a:r>
              <a:endParaRPr kumimoji="1" lang="ja-JP" altLang="en-US" sz="1600" b="1" dirty="0">
                <a:solidFill>
                  <a:schemeClr val="bg1"/>
                </a:solidFill>
              </a:endParaRPr>
            </a:p>
          </p:txBody>
        </p:sp>
        <p:sp>
          <p:nvSpPr>
            <p:cNvPr id="19" name="正方形/長方形 18"/>
            <p:cNvSpPr/>
            <p:nvPr/>
          </p:nvSpPr>
          <p:spPr>
            <a:xfrm>
              <a:off x="5858711" y="1621269"/>
              <a:ext cx="1728192" cy="38802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smtClean="0"/>
                <a:t>平成</a:t>
              </a:r>
              <a:r>
                <a:rPr kumimoji="1" lang="en-US" altLang="ja-JP" sz="1600" b="1" dirty="0" smtClean="0"/>
                <a:t>28</a:t>
              </a:r>
              <a:r>
                <a:rPr kumimoji="1" lang="ja-JP" altLang="en-US" sz="1600" b="1" dirty="0" smtClean="0"/>
                <a:t>年度</a:t>
              </a:r>
              <a:endParaRPr kumimoji="1" lang="ja-JP" altLang="en-US" sz="1600" b="1" dirty="0"/>
            </a:p>
          </p:txBody>
        </p:sp>
        <p:sp>
          <p:nvSpPr>
            <p:cNvPr id="20" name="正方形/長方形 19"/>
            <p:cNvSpPr/>
            <p:nvPr/>
          </p:nvSpPr>
          <p:spPr>
            <a:xfrm>
              <a:off x="5853456" y="3812028"/>
              <a:ext cx="1728192" cy="495305"/>
            </a:xfrm>
            <a:prstGeom prst="rect">
              <a:avLst/>
            </a:prstGeom>
            <a:no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rPr>
                <a:t>拡張期血圧平均値</a:t>
              </a:r>
              <a:endParaRPr lang="en-US" altLang="ja-JP" sz="1200" dirty="0">
                <a:solidFill>
                  <a:schemeClr val="tx1"/>
                </a:solidFill>
              </a:endParaRPr>
            </a:p>
            <a:p>
              <a:pPr algn="ctr"/>
              <a:r>
                <a:rPr lang="en-US" altLang="ja-JP" b="1" dirty="0" smtClean="0">
                  <a:solidFill>
                    <a:schemeClr val="tx1"/>
                  </a:solidFill>
                </a:rPr>
                <a:t>91.1</a:t>
              </a:r>
              <a:r>
                <a:rPr lang="en-US" altLang="ja-JP" sz="1400" dirty="0" smtClean="0">
                  <a:solidFill>
                    <a:schemeClr val="tx1"/>
                  </a:solidFill>
                </a:rPr>
                <a:t>±15.7</a:t>
              </a:r>
              <a:endParaRPr kumimoji="1" lang="ja-JP" altLang="en-US" sz="1400" dirty="0">
                <a:solidFill>
                  <a:schemeClr val="tx1"/>
                </a:solidFill>
              </a:endParaRPr>
            </a:p>
          </p:txBody>
        </p:sp>
        <p:sp>
          <p:nvSpPr>
            <p:cNvPr id="21" name="正方形/長方形 20"/>
            <p:cNvSpPr/>
            <p:nvPr/>
          </p:nvSpPr>
          <p:spPr>
            <a:xfrm>
              <a:off x="5858711" y="3254332"/>
              <a:ext cx="1728192" cy="487564"/>
            </a:xfrm>
            <a:prstGeom prst="rect">
              <a:avLst/>
            </a:prstGeom>
            <a:no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chemeClr val="tx1"/>
                  </a:solidFill>
                </a:rPr>
                <a:t>収縮期血圧平均値</a:t>
              </a:r>
              <a:endParaRPr kumimoji="1" lang="en-US" altLang="ja-JP" sz="1200" dirty="0" smtClean="0">
                <a:solidFill>
                  <a:schemeClr val="tx1"/>
                </a:solidFill>
              </a:endParaRPr>
            </a:p>
            <a:p>
              <a:pPr algn="ctr"/>
              <a:r>
                <a:rPr lang="en-US" altLang="ja-JP" b="1" dirty="0" smtClean="0">
                  <a:solidFill>
                    <a:schemeClr val="tx1"/>
                  </a:solidFill>
                </a:rPr>
                <a:t>155.4</a:t>
              </a:r>
              <a:r>
                <a:rPr lang="en-US" altLang="ja-JP" sz="1400" dirty="0" smtClean="0">
                  <a:solidFill>
                    <a:schemeClr val="tx1"/>
                  </a:solidFill>
                </a:rPr>
                <a:t>±22.5</a:t>
              </a:r>
              <a:endParaRPr kumimoji="1" lang="ja-JP" altLang="en-US" sz="1400" dirty="0">
                <a:solidFill>
                  <a:schemeClr val="tx1"/>
                </a:solidFill>
              </a:endParaRPr>
            </a:p>
          </p:txBody>
        </p:sp>
        <p:sp>
          <p:nvSpPr>
            <p:cNvPr id="22" name="右矢印 21"/>
            <p:cNvSpPr/>
            <p:nvPr/>
          </p:nvSpPr>
          <p:spPr>
            <a:xfrm>
              <a:off x="5362311" y="3309839"/>
              <a:ext cx="288032" cy="364294"/>
            </a:xfrm>
            <a:prstGeom prst="rightArrow">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右矢印 22"/>
            <p:cNvSpPr/>
            <p:nvPr/>
          </p:nvSpPr>
          <p:spPr>
            <a:xfrm>
              <a:off x="5361697" y="3867019"/>
              <a:ext cx="288032" cy="364294"/>
            </a:xfrm>
            <a:prstGeom prst="rightArrow">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正方形/長方形 23"/>
            <p:cNvSpPr/>
            <p:nvPr/>
          </p:nvSpPr>
          <p:spPr>
            <a:xfrm>
              <a:off x="3449698" y="2168245"/>
              <a:ext cx="1728192" cy="756816"/>
            </a:xfrm>
            <a:prstGeom prst="rect">
              <a:avLst/>
            </a:prstGeom>
            <a:no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000" dirty="0" smtClean="0">
                  <a:solidFill>
                    <a:schemeClr val="tx1"/>
                  </a:solidFill>
                </a:rPr>
                <a:t>HbA1c</a:t>
              </a:r>
              <a:r>
                <a:rPr lang="ja-JP" altLang="en-US" sz="2000" dirty="0" smtClean="0">
                  <a:solidFill>
                    <a:schemeClr val="tx1"/>
                  </a:solidFill>
                </a:rPr>
                <a:t>平均値</a:t>
              </a:r>
              <a:endParaRPr lang="en-US" altLang="ja-JP" sz="2000" dirty="0">
                <a:solidFill>
                  <a:schemeClr val="tx1"/>
                </a:solidFill>
              </a:endParaRPr>
            </a:p>
            <a:p>
              <a:pPr algn="ctr"/>
              <a:r>
                <a:rPr lang="en-US" altLang="ja-JP" sz="2000" b="1" dirty="0" smtClean="0">
                  <a:solidFill>
                    <a:schemeClr val="tx1"/>
                  </a:solidFill>
                </a:rPr>
                <a:t>8.4</a:t>
              </a:r>
              <a:r>
                <a:rPr lang="en-US" altLang="ja-JP" sz="2000" dirty="0" smtClean="0">
                  <a:solidFill>
                    <a:schemeClr val="tx1"/>
                  </a:solidFill>
                </a:rPr>
                <a:t>±1.3</a:t>
              </a:r>
              <a:endParaRPr kumimoji="1" lang="ja-JP" altLang="en-US" sz="2000" dirty="0"/>
            </a:p>
          </p:txBody>
        </p:sp>
        <p:sp>
          <p:nvSpPr>
            <p:cNvPr id="25" name="正方形/長方形 24"/>
            <p:cNvSpPr/>
            <p:nvPr/>
          </p:nvSpPr>
          <p:spPr>
            <a:xfrm>
              <a:off x="5830391" y="4509302"/>
              <a:ext cx="1728192" cy="574781"/>
            </a:xfrm>
            <a:prstGeom prst="rect">
              <a:avLst/>
            </a:prstGeom>
            <a:no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200" dirty="0" err="1">
                  <a:solidFill>
                    <a:schemeClr val="tx1"/>
                  </a:solidFill>
                </a:rPr>
                <a:t>eGFR</a:t>
              </a:r>
              <a:r>
                <a:rPr lang="ja-JP" altLang="en-US" sz="1200" dirty="0">
                  <a:solidFill>
                    <a:schemeClr val="tx1"/>
                  </a:solidFill>
                </a:rPr>
                <a:t>平均値</a:t>
              </a:r>
              <a:endParaRPr lang="en-US" altLang="ja-JP" sz="1200" dirty="0">
                <a:solidFill>
                  <a:schemeClr val="tx1"/>
                </a:solidFill>
              </a:endParaRPr>
            </a:p>
            <a:p>
              <a:pPr algn="ctr"/>
              <a:r>
                <a:rPr lang="en-US" altLang="ja-JP" b="1" dirty="0" smtClean="0">
                  <a:solidFill>
                    <a:schemeClr val="tx1"/>
                  </a:solidFill>
                </a:rPr>
                <a:t>52.7</a:t>
              </a:r>
              <a:r>
                <a:rPr lang="en-US" altLang="ja-JP" sz="1600" dirty="0" smtClean="0">
                  <a:solidFill>
                    <a:schemeClr val="tx1"/>
                  </a:solidFill>
                </a:rPr>
                <a:t>±17.1</a:t>
              </a:r>
              <a:endParaRPr kumimoji="1" lang="ja-JP" altLang="en-US" sz="1600" dirty="0"/>
            </a:p>
          </p:txBody>
        </p:sp>
        <p:sp>
          <p:nvSpPr>
            <p:cNvPr id="26" name="正方形/長方形 25"/>
            <p:cNvSpPr/>
            <p:nvPr/>
          </p:nvSpPr>
          <p:spPr>
            <a:xfrm>
              <a:off x="5851176" y="2156665"/>
              <a:ext cx="1728192" cy="779977"/>
            </a:xfrm>
            <a:prstGeom prst="rect">
              <a:avLst/>
            </a:prstGeom>
            <a:no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rPr>
                <a:t>HbA1c</a:t>
              </a:r>
              <a:r>
                <a:rPr lang="ja-JP" altLang="en-US" dirty="0">
                  <a:solidFill>
                    <a:schemeClr val="tx1"/>
                  </a:solidFill>
                </a:rPr>
                <a:t>平均値</a:t>
              </a:r>
              <a:endParaRPr lang="en-US" altLang="ja-JP" dirty="0">
                <a:solidFill>
                  <a:schemeClr val="tx1"/>
                </a:solidFill>
              </a:endParaRPr>
            </a:p>
            <a:p>
              <a:pPr algn="ctr"/>
              <a:r>
                <a:rPr lang="en-US" altLang="ja-JP" b="1" dirty="0" smtClean="0">
                  <a:solidFill>
                    <a:schemeClr val="tx1"/>
                  </a:solidFill>
                </a:rPr>
                <a:t>7.8</a:t>
              </a:r>
              <a:r>
                <a:rPr lang="en-US" altLang="ja-JP" dirty="0" smtClean="0">
                  <a:solidFill>
                    <a:schemeClr val="tx1"/>
                  </a:solidFill>
                </a:rPr>
                <a:t>±1.3</a:t>
              </a:r>
              <a:endParaRPr kumimoji="1" lang="ja-JP" altLang="en-US" dirty="0"/>
            </a:p>
          </p:txBody>
        </p:sp>
        <p:sp>
          <p:nvSpPr>
            <p:cNvPr id="27" name="正方形/長方形 26"/>
            <p:cNvSpPr/>
            <p:nvPr/>
          </p:nvSpPr>
          <p:spPr>
            <a:xfrm>
              <a:off x="3438258" y="4524401"/>
              <a:ext cx="1728192" cy="574781"/>
            </a:xfrm>
            <a:prstGeom prst="rect">
              <a:avLst/>
            </a:prstGeom>
            <a:no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200" dirty="0" err="1" smtClean="0">
                  <a:solidFill>
                    <a:schemeClr val="tx1"/>
                  </a:solidFill>
                </a:rPr>
                <a:t>eGFR</a:t>
              </a:r>
              <a:r>
                <a:rPr lang="ja-JP" altLang="en-US" sz="1200" dirty="0" smtClean="0">
                  <a:solidFill>
                    <a:schemeClr val="tx1"/>
                  </a:solidFill>
                </a:rPr>
                <a:t>平均値</a:t>
              </a:r>
              <a:endParaRPr lang="en-US" altLang="ja-JP" sz="1200" dirty="0" smtClean="0">
                <a:solidFill>
                  <a:schemeClr val="tx1"/>
                </a:solidFill>
              </a:endParaRPr>
            </a:p>
            <a:p>
              <a:pPr algn="ctr"/>
              <a:r>
                <a:rPr lang="en-US" altLang="ja-JP" b="1" dirty="0" smtClean="0">
                  <a:solidFill>
                    <a:schemeClr val="tx1"/>
                  </a:solidFill>
                </a:rPr>
                <a:t>51.4</a:t>
              </a:r>
              <a:r>
                <a:rPr lang="en-US" altLang="ja-JP" sz="1600" dirty="0" smtClean="0">
                  <a:solidFill>
                    <a:schemeClr val="tx1"/>
                  </a:solidFill>
                </a:rPr>
                <a:t>±16.8</a:t>
              </a:r>
              <a:endParaRPr kumimoji="1" lang="ja-JP" altLang="en-US" sz="1600" dirty="0"/>
            </a:p>
          </p:txBody>
        </p:sp>
        <p:sp>
          <p:nvSpPr>
            <p:cNvPr id="28" name="右矢印 27"/>
            <p:cNvSpPr/>
            <p:nvPr/>
          </p:nvSpPr>
          <p:spPr>
            <a:xfrm>
              <a:off x="5354018" y="2383750"/>
              <a:ext cx="288032" cy="364294"/>
            </a:xfrm>
            <a:prstGeom prst="rightArrow">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右矢印 28"/>
            <p:cNvSpPr/>
            <p:nvPr/>
          </p:nvSpPr>
          <p:spPr>
            <a:xfrm>
              <a:off x="5354018" y="4596297"/>
              <a:ext cx="288032" cy="364294"/>
            </a:xfrm>
            <a:prstGeom prst="rightArrow">
              <a:avLst/>
            </a:prstGeom>
            <a:solidFill>
              <a:schemeClr val="accent3">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右中かっこ 29"/>
            <p:cNvSpPr/>
            <p:nvPr/>
          </p:nvSpPr>
          <p:spPr>
            <a:xfrm>
              <a:off x="7687526" y="2156666"/>
              <a:ext cx="371851" cy="2122029"/>
            </a:xfrm>
            <a:prstGeom prst="rightBrace">
              <a:avLst>
                <a:gd name="adj1" fmla="val 62442"/>
                <a:gd name="adj2" fmla="val 50000"/>
              </a:avLst>
            </a:prstGeom>
            <a:ln w="38100"/>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31" name="正方形/長方形 30"/>
            <p:cNvSpPr/>
            <p:nvPr/>
          </p:nvSpPr>
          <p:spPr>
            <a:xfrm>
              <a:off x="7983915" y="2872454"/>
              <a:ext cx="792088" cy="8172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latin typeface="+mj-ea"/>
                  <a:ea typeface="+mj-ea"/>
                </a:rPr>
                <a:t>改善</a:t>
              </a:r>
              <a:endParaRPr kumimoji="1" lang="en-US" altLang="ja-JP" dirty="0" smtClean="0">
                <a:solidFill>
                  <a:schemeClr val="tx1"/>
                </a:solidFill>
                <a:latin typeface="+mj-ea"/>
                <a:ea typeface="+mj-ea"/>
              </a:endParaRPr>
            </a:p>
            <a:p>
              <a:pPr algn="ctr"/>
              <a:r>
                <a:rPr lang="ja-JP" altLang="en-US" sz="1050" dirty="0" smtClean="0">
                  <a:solidFill>
                    <a:schemeClr val="tx1"/>
                  </a:solidFill>
                </a:rPr>
                <a:t>（ｐ＜</a:t>
              </a:r>
              <a:r>
                <a:rPr lang="en-US" altLang="ja-JP" sz="1050" dirty="0" smtClean="0">
                  <a:solidFill>
                    <a:schemeClr val="tx1"/>
                  </a:solidFill>
                </a:rPr>
                <a:t>0.01</a:t>
              </a:r>
              <a:r>
                <a:rPr lang="ja-JP" altLang="en-US" sz="1050" dirty="0" smtClean="0">
                  <a:solidFill>
                    <a:schemeClr val="tx1"/>
                  </a:solidFill>
                </a:rPr>
                <a:t>）</a:t>
              </a:r>
              <a:endParaRPr kumimoji="1" lang="ja-JP" altLang="en-US" sz="1050" dirty="0">
                <a:solidFill>
                  <a:schemeClr val="tx1"/>
                </a:solidFill>
              </a:endParaRPr>
            </a:p>
          </p:txBody>
        </p:sp>
        <p:sp>
          <p:nvSpPr>
            <p:cNvPr id="32" name="正方形/長方形 31"/>
            <p:cNvSpPr/>
            <p:nvPr/>
          </p:nvSpPr>
          <p:spPr>
            <a:xfrm>
              <a:off x="7705062" y="4359921"/>
              <a:ext cx="941871" cy="8172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solidFill>
                    <a:schemeClr val="tx1"/>
                  </a:solidFill>
                  <a:latin typeface="+mj-ea"/>
                  <a:ea typeface="+mj-ea"/>
                </a:rPr>
                <a:t>改善</a:t>
              </a:r>
              <a:r>
                <a:rPr kumimoji="1" lang="ja-JP" altLang="en-US" sz="1400" dirty="0" smtClean="0">
                  <a:solidFill>
                    <a:schemeClr val="tx1"/>
                  </a:solidFill>
                </a:rPr>
                <a:t>傾向</a:t>
              </a:r>
              <a:endParaRPr kumimoji="1" lang="en-US" altLang="ja-JP" sz="1400" dirty="0" smtClean="0">
                <a:solidFill>
                  <a:schemeClr val="tx1"/>
                </a:solidFill>
              </a:endParaRPr>
            </a:p>
          </p:txBody>
        </p:sp>
      </p:grpSp>
      <p:sp>
        <p:nvSpPr>
          <p:cNvPr id="3" name="正方形/長方形 2"/>
          <p:cNvSpPr/>
          <p:nvPr/>
        </p:nvSpPr>
        <p:spPr>
          <a:xfrm>
            <a:off x="4181062" y="6058303"/>
            <a:ext cx="2873582" cy="276999"/>
          </a:xfrm>
          <a:prstGeom prst="rect">
            <a:avLst/>
          </a:prstGeom>
        </p:spPr>
        <p:txBody>
          <a:bodyPr wrap="square">
            <a:spAutoFit/>
          </a:bodyPr>
          <a:lstStyle/>
          <a:p>
            <a:r>
              <a:rPr lang="ja-JP" altLang="en-US" sz="1200" dirty="0" smtClean="0"/>
              <a:t>検査</a:t>
            </a:r>
            <a:r>
              <a:rPr lang="ja-JP" altLang="en-US" sz="1200" dirty="0"/>
              <a:t>数値は</a:t>
            </a:r>
            <a:r>
              <a:rPr lang="ja-JP" altLang="en-US" sz="1200" dirty="0" smtClean="0"/>
              <a:t>「検査値の</a:t>
            </a:r>
            <a:r>
              <a:rPr lang="ja-JP" altLang="en-US" sz="1200" dirty="0"/>
              <a:t>平均</a:t>
            </a:r>
            <a:r>
              <a:rPr lang="en-US" altLang="ja-JP" sz="1200" dirty="0"/>
              <a:t>±</a:t>
            </a:r>
            <a:r>
              <a:rPr lang="ja-JP" altLang="en-US" sz="1200" dirty="0"/>
              <a:t>標準偏差</a:t>
            </a:r>
            <a:r>
              <a:rPr lang="ja-JP" altLang="en-US" sz="1200" dirty="0" smtClean="0"/>
              <a:t>」</a:t>
            </a:r>
            <a:endParaRPr lang="en-US" altLang="ja-JP" sz="1200" dirty="0" smtClean="0"/>
          </a:p>
        </p:txBody>
      </p:sp>
      <p:sp>
        <p:nvSpPr>
          <p:cNvPr id="5" name="正方形/長方形 4"/>
          <p:cNvSpPr/>
          <p:nvPr/>
        </p:nvSpPr>
        <p:spPr>
          <a:xfrm>
            <a:off x="75423" y="217659"/>
            <a:ext cx="8437430" cy="5760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smtClean="0">
                <a:solidFill>
                  <a:schemeClr val="accent2">
                    <a:lumMod val="50000"/>
                  </a:schemeClr>
                </a:solidFill>
                <a:effectLst>
                  <a:outerShdw blurRad="38100" dist="38100" dir="2700000" algn="tl">
                    <a:srgbClr val="000000">
                      <a:alpha val="43137"/>
                    </a:srgbClr>
                  </a:outerShdw>
                </a:effectLst>
              </a:rPr>
              <a:t>高血圧・糖尿病・腎機能低下の重症化予防取組の評価</a:t>
            </a:r>
            <a:endParaRPr kumimoji="1" lang="ja-JP" altLang="en-US" sz="2400" dirty="0">
              <a:solidFill>
                <a:schemeClr val="accent2">
                  <a:lumMod val="50000"/>
                </a:schemeClr>
              </a:solidFill>
              <a:effectLst>
                <a:outerShdw blurRad="38100" dist="38100" dir="2700000" algn="tl">
                  <a:srgbClr val="000000">
                    <a:alpha val="43137"/>
                  </a:srgbClr>
                </a:outerShdw>
              </a:effectLst>
            </a:endParaRPr>
          </a:p>
        </p:txBody>
      </p:sp>
      <p:sp>
        <p:nvSpPr>
          <p:cNvPr id="33" name="正方形/長方形 32"/>
          <p:cNvSpPr/>
          <p:nvPr/>
        </p:nvSpPr>
        <p:spPr>
          <a:xfrm>
            <a:off x="1698347" y="6393837"/>
            <a:ext cx="4593852" cy="504056"/>
          </a:xfrm>
          <a:prstGeom prst="rect">
            <a:avLst/>
          </a:prstGeom>
          <a:noFill/>
          <a:ln w="25400" cmpd="sng">
            <a:no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50" dirty="0" smtClean="0">
                <a:solidFill>
                  <a:schemeClr val="bg1"/>
                </a:solidFill>
              </a:rPr>
              <a:t>資料：平成</a:t>
            </a:r>
            <a:r>
              <a:rPr kumimoji="1" lang="en-US" altLang="ja-JP" sz="1050" dirty="0" smtClean="0">
                <a:solidFill>
                  <a:schemeClr val="bg1"/>
                </a:solidFill>
                <a:latin typeface="ＭＳ ゴシック" pitchFamily="49" charset="-128"/>
                <a:ea typeface="ＭＳ ゴシック" pitchFamily="49" charset="-128"/>
              </a:rPr>
              <a:t>27</a:t>
            </a:r>
            <a:r>
              <a:rPr kumimoji="1" lang="ja-JP" altLang="en-US" sz="1050" dirty="0" smtClean="0">
                <a:solidFill>
                  <a:schemeClr val="bg1"/>
                </a:solidFill>
              </a:rPr>
              <a:t>年度～平成</a:t>
            </a:r>
            <a:r>
              <a:rPr kumimoji="1" lang="en-US" altLang="ja-JP" sz="1050" dirty="0" smtClean="0">
                <a:solidFill>
                  <a:schemeClr val="bg1"/>
                </a:solidFill>
              </a:rPr>
              <a:t>28</a:t>
            </a:r>
            <a:r>
              <a:rPr kumimoji="1" lang="ja-JP" altLang="en-US" sz="1050" dirty="0" smtClean="0">
                <a:solidFill>
                  <a:schemeClr val="bg1"/>
                </a:solidFill>
              </a:rPr>
              <a:t>年度　国保特定健康診査データより算出</a:t>
            </a:r>
          </a:p>
        </p:txBody>
      </p:sp>
      <p:sp>
        <p:nvSpPr>
          <p:cNvPr id="34" name="楕円 33"/>
          <p:cNvSpPr/>
          <p:nvPr/>
        </p:nvSpPr>
        <p:spPr>
          <a:xfrm>
            <a:off x="8697822" y="6453336"/>
            <a:ext cx="338674" cy="332656"/>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600" dirty="0" smtClean="0">
                <a:solidFill>
                  <a:schemeClr val="tx1"/>
                </a:solidFill>
              </a:rPr>
              <a:t>7</a:t>
            </a:r>
            <a:endParaRPr kumimoji="1" lang="ja-JP" altLang="en-US" sz="1600" dirty="0">
              <a:solidFill>
                <a:schemeClr val="tx1"/>
              </a:solidFill>
            </a:endParaRPr>
          </a:p>
        </p:txBody>
      </p:sp>
    </p:spTree>
    <p:extLst>
      <p:ext uri="{BB962C8B-B14F-4D97-AF65-F5344CB8AC3E}">
        <p14:creationId xmlns:p14="http://schemas.microsoft.com/office/powerpoint/2010/main" val="187189668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799195" y="571894"/>
            <a:ext cx="5739114" cy="386817"/>
          </a:xfrm>
        </p:spPr>
        <p:txBody>
          <a:bodyPr anchor="ctr">
            <a:normAutofit fontScale="90000"/>
          </a:bodyPr>
          <a:lstStyle/>
          <a:p>
            <a:r>
              <a:rPr lang="ja-JP" altLang="en-US" sz="1800" dirty="0" smtClean="0">
                <a:solidFill>
                  <a:schemeClr val="accent2">
                    <a:lumMod val="50000"/>
                  </a:schemeClr>
                </a:solidFill>
                <a:latin typeface="+mj-ea"/>
              </a:rPr>
              <a:t>健診受診者のうち、</a:t>
            </a:r>
            <a:r>
              <a:rPr lang="en-US" altLang="ja-JP" sz="1800" dirty="0" smtClean="0">
                <a:solidFill>
                  <a:schemeClr val="accent2">
                    <a:lumMod val="50000"/>
                  </a:schemeClr>
                </a:solidFill>
                <a:latin typeface="+mj-ea"/>
              </a:rPr>
              <a:t>HbA1c7.4</a:t>
            </a:r>
            <a:r>
              <a:rPr lang="ja-JP" altLang="en-US" sz="1800" dirty="0" smtClean="0">
                <a:solidFill>
                  <a:schemeClr val="accent2">
                    <a:lumMod val="50000"/>
                  </a:schemeClr>
                </a:solidFill>
                <a:latin typeface="+mj-ea"/>
              </a:rPr>
              <a:t>％以上の方の、糖尿病未治療割合</a:t>
            </a:r>
            <a:endParaRPr kumimoji="1" lang="ja-JP" altLang="en-US" sz="1800" dirty="0">
              <a:solidFill>
                <a:schemeClr val="accent2">
                  <a:lumMod val="50000"/>
                </a:schemeClr>
              </a:solidFill>
              <a:latin typeface="+mj-ea"/>
            </a:endParaRPr>
          </a:p>
        </p:txBody>
      </p:sp>
      <p:sp>
        <p:nvSpPr>
          <p:cNvPr id="5" name="楕円 4"/>
          <p:cNvSpPr/>
          <p:nvPr/>
        </p:nvSpPr>
        <p:spPr>
          <a:xfrm>
            <a:off x="8697822" y="6453336"/>
            <a:ext cx="338674" cy="332656"/>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en-US" altLang="ja-JP" sz="1600" dirty="0" smtClean="0">
                <a:solidFill>
                  <a:schemeClr val="tx1"/>
                </a:solidFill>
              </a:rPr>
              <a:t>8</a:t>
            </a:r>
            <a:endParaRPr kumimoji="1" lang="ja-JP" altLang="en-US" sz="1600" dirty="0">
              <a:solidFill>
                <a:schemeClr val="tx1"/>
              </a:solidFill>
            </a:endParaRPr>
          </a:p>
        </p:txBody>
      </p:sp>
      <p:graphicFrame>
        <p:nvGraphicFramePr>
          <p:cNvPr id="10" name="グラフ 9"/>
          <p:cNvGraphicFramePr>
            <a:graphicFrameLocks/>
          </p:cNvGraphicFramePr>
          <p:nvPr>
            <p:extLst>
              <p:ext uri="{D42A27DB-BD31-4B8C-83A1-F6EECF244321}">
                <p14:modId xmlns:p14="http://schemas.microsoft.com/office/powerpoint/2010/main" val="304808947"/>
              </p:ext>
            </p:extLst>
          </p:nvPr>
        </p:nvGraphicFramePr>
        <p:xfrm>
          <a:off x="7562" y="975457"/>
          <a:ext cx="7560000" cy="10800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1" name="グラフ 10"/>
          <p:cNvGraphicFramePr>
            <a:graphicFrameLocks/>
          </p:cNvGraphicFramePr>
          <p:nvPr>
            <p:extLst>
              <p:ext uri="{D42A27DB-BD31-4B8C-83A1-F6EECF244321}">
                <p14:modId xmlns:p14="http://schemas.microsoft.com/office/powerpoint/2010/main" val="2383368893"/>
              </p:ext>
            </p:extLst>
          </p:nvPr>
        </p:nvGraphicFramePr>
        <p:xfrm>
          <a:off x="0" y="1809446"/>
          <a:ext cx="7560000" cy="10800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2" name="グラフ 11"/>
          <p:cNvGraphicFramePr>
            <a:graphicFrameLocks/>
          </p:cNvGraphicFramePr>
          <p:nvPr>
            <p:extLst>
              <p:ext uri="{D42A27DB-BD31-4B8C-83A1-F6EECF244321}">
                <p14:modId xmlns:p14="http://schemas.microsoft.com/office/powerpoint/2010/main" val="2144724039"/>
              </p:ext>
            </p:extLst>
          </p:nvPr>
        </p:nvGraphicFramePr>
        <p:xfrm>
          <a:off x="-11511" y="2770104"/>
          <a:ext cx="7560000" cy="871263"/>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13" name="グラフ 12"/>
          <p:cNvGraphicFramePr>
            <a:graphicFrameLocks/>
          </p:cNvGraphicFramePr>
          <p:nvPr>
            <p:extLst/>
          </p:nvPr>
        </p:nvGraphicFramePr>
        <p:xfrm>
          <a:off x="-59496" y="3571683"/>
          <a:ext cx="7560000" cy="1007601"/>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14" name="グラフ 13"/>
          <p:cNvGraphicFramePr>
            <a:graphicFrameLocks/>
          </p:cNvGraphicFramePr>
          <p:nvPr>
            <p:extLst/>
          </p:nvPr>
        </p:nvGraphicFramePr>
        <p:xfrm>
          <a:off x="72946" y="4322156"/>
          <a:ext cx="7560000" cy="1783957"/>
        </p:xfrm>
        <a:graphic>
          <a:graphicData uri="http://schemas.openxmlformats.org/drawingml/2006/chart">
            <c:chart xmlns:c="http://schemas.openxmlformats.org/drawingml/2006/chart" xmlns:r="http://schemas.openxmlformats.org/officeDocument/2006/relationships" r:id="rId7"/>
          </a:graphicData>
        </a:graphic>
      </p:graphicFrame>
      <p:cxnSp>
        <p:nvCxnSpPr>
          <p:cNvPr id="18" name="直線コネクタ 17"/>
          <p:cNvCxnSpPr/>
          <p:nvPr/>
        </p:nvCxnSpPr>
        <p:spPr>
          <a:xfrm>
            <a:off x="912504" y="1700808"/>
            <a:ext cx="7560000" cy="0"/>
          </a:xfrm>
          <a:prstGeom prst="line">
            <a:avLst/>
          </a:prstGeom>
          <a:ln>
            <a:noFill/>
            <a:prstDash val="dash"/>
          </a:ln>
        </p:spPr>
        <p:style>
          <a:lnRef idx="1">
            <a:schemeClr val="accent1"/>
          </a:lnRef>
          <a:fillRef idx="0">
            <a:schemeClr val="accent1"/>
          </a:fillRef>
          <a:effectRef idx="0">
            <a:schemeClr val="accent1"/>
          </a:effectRef>
          <a:fontRef idx="minor">
            <a:schemeClr val="tx1"/>
          </a:fontRef>
        </p:style>
      </p:cxnSp>
      <p:cxnSp>
        <p:nvCxnSpPr>
          <p:cNvPr id="19" name="直線コネクタ 18"/>
          <p:cNvCxnSpPr/>
          <p:nvPr/>
        </p:nvCxnSpPr>
        <p:spPr>
          <a:xfrm>
            <a:off x="912504" y="2660872"/>
            <a:ext cx="7560000"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0" name="直線コネクタ 19"/>
          <p:cNvCxnSpPr/>
          <p:nvPr/>
        </p:nvCxnSpPr>
        <p:spPr>
          <a:xfrm>
            <a:off x="872905" y="3386498"/>
            <a:ext cx="7560000"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3" name="直線コネクタ 22"/>
          <p:cNvCxnSpPr/>
          <p:nvPr/>
        </p:nvCxnSpPr>
        <p:spPr>
          <a:xfrm>
            <a:off x="872905" y="5485416"/>
            <a:ext cx="6588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直線コネクタ 23"/>
          <p:cNvCxnSpPr/>
          <p:nvPr/>
        </p:nvCxnSpPr>
        <p:spPr>
          <a:xfrm>
            <a:off x="812999" y="4327126"/>
            <a:ext cx="7560000"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25" name="テキスト ボックス 24"/>
          <p:cNvSpPr txBox="1"/>
          <p:nvPr/>
        </p:nvSpPr>
        <p:spPr>
          <a:xfrm>
            <a:off x="284937" y="1117752"/>
            <a:ext cx="559108" cy="400110"/>
          </a:xfrm>
          <a:prstGeom prst="rect">
            <a:avLst/>
          </a:prstGeom>
          <a:noFill/>
        </p:spPr>
        <p:txBody>
          <a:bodyPr wrap="square" rtlCol="0">
            <a:spAutoFit/>
          </a:bodyPr>
          <a:lstStyle/>
          <a:p>
            <a:pPr algn="ctr"/>
            <a:r>
              <a:rPr kumimoji="1" lang="en-US" altLang="ja-JP" sz="2000" b="1" dirty="0"/>
              <a:t>Ⅰ</a:t>
            </a:r>
            <a:endParaRPr kumimoji="1" lang="ja-JP" altLang="en-US" sz="2000" b="1" dirty="0"/>
          </a:p>
        </p:txBody>
      </p:sp>
      <p:sp>
        <p:nvSpPr>
          <p:cNvPr id="26" name="テキスト ボックス 25"/>
          <p:cNvSpPr txBox="1"/>
          <p:nvPr/>
        </p:nvSpPr>
        <p:spPr>
          <a:xfrm>
            <a:off x="284937" y="2075110"/>
            <a:ext cx="559108" cy="400110"/>
          </a:xfrm>
          <a:prstGeom prst="rect">
            <a:avLst/>
          </a:prstGeom>
          <a:noFill/>
        </p:spPr>
        <p:txBody>
          <a:bodyPr wrap="square" rtlCol="0">
            <a:spAutoFit/>
          </a:bodyPr>
          <a:lstStyle/>
          <a:p>
            <a:pPr algn="ctr"/>
            <a:r>
              <a:rPr kumimoji="1" lang="en-US" altLang="ja-JP" sz="2000" b="1" dirty="0" smtClean="0"/>
              <a:t>Ⅱ</a:t>
            </a:r>
            <a:endParaRPr kumimoji="1" lang="ja-JP" altLang="en-US" sz="2000" b="1" dirty="0"/>
          </a:p>
        </p:txBody>
      </p:sp>
      <p:sp>
        <p:nvSpPr>
          <p:cNvPr id="27" name="テキスト ボックス 26"/>
          <p:cNvSpPr txBox="1"/>
          <p:nvPr/>
        </p:nvSpPr>
        <p:spPr>
          <a:xfrm>
            <a:off x="289213" y="2924948"/>
            <a:ext cx="559108" cy="400110"/>
          </a:xfrm>
          <a:prstGeom prst="rect">
            <a:avLst/>
          </a:prstGeom>
          <a:noFill/>
        </p:spPr>
        <p:txBody>
          <a:bodyPr wrap="square" rtlCol="0">
            <a:spAutoFit/>
          </a:bodyPr>
          <a:lstStyle/>
          <a:p>
            <a:pPr algn="ctr"/>
            <a:r>
              <a:rPr kumimoji="1" lang="en-US" altLang="ja-JP" sz="2000" b="1" dirty="0" smtClean="0"/>
              <a:t>Ⅲ</a:t>
            </a:r>
            <a:endParaRPr kumimoji="1" lang="ja-JP" altLang="en-US" sz="2000" b="1" dirty="0"/>
          </a:p>
        </p:txBody>
      </p:sp>
      <p:sp>
        <p:nvSpPr>
          <p:cNvPr id="28" name="テキスト ボックス 27"/>
          <p:cNvSpPr txBox="1"/>
          <p:nvPr/>
        </p:nvSpPr>
        <p:spPr>
          <a:xfrm>
            <a:off x="270102" y="3820382"/>
            <a:ext cx="588777" cy="409182"/>
          </a:xfrm>
          <a:prstGeom prst="rect">
            <a:avLst/>
          </a:prstGeom>
          <a:noFill/>
        </p:spPr>
        <p:txBody>
          <a:bodyPr wrap="square" rtlCol="0">
            <a:spAutoFit/>
          </a:bodyPr>
          <a:lstStyle/>
          <a:p>
            <a:pPr algn="ctr"/>
            <a:r>
              <a:rPr kumimoji="1" lang="en-US" altLang="ja-JP" sz="2000" b="1" dirty="0" smtClean="0"/>
              <a:t>Ⅳ</a:t>
            </a:r>
            <a:endParaRPr kumimoji="1" lang="ja-JP" altLang="en-US" sz="2000" b="1" dirty="0"/>
          </a:p>
        </p:txBody>
      </p:sp>
      <p:sp>
        <p:nvSpPr>
          <p:cNvPr id="29" name="テキスト ボックス 28"/>
          <p:cNvSpPr txBox="1"/>
          <p:nvPr/>
        </p:nvSpPr>
        <p:spPr>
          <a:xfrm>
            <a:off x="402964" y="4634812"/>
            <a:ext cx="343084" cy="707886"/>
          </a:xfrm>
          <a:prstGeom prst="rect">
            <a:avLst/>
          </a:prstGeom>
          <a:noFill/>
        </p:spPr>
        <p:txBody>
          <a:bodyPr wrap="square" rtlCol="0">
            <a:spAutoFit/>
          </a:bodyPr>
          <a:lstStyle/>
          <a:p>
            <a:pPr algn="ctr"/>
            <a:r>
              <a:rPr kumimoji="1" lang="ja-JP" altLang="en-US" sz="2000" b="1" dirty="0" smtClean="0"/>
              <a:t>全体</a:t>
            </a:r>
            <a:endParaRPr kumimoji="1" lang="ja-JP" altLang="en-US" sz="2000" b="1" dirty="0"/>
          </a:p>
        </p:txBody>
      </p:sp>
      <p:sp>
        <p:nvSpPr>
          <p:cNvPr id="30" name="角丸四角形 29"/>
          <p:cNvSpPr/>
          <p:nvPr/>
        </p:nvSpPr>
        <p:spPr>
          <a:xfrm>
            <a:off x="872905" y="5969222"/>
            <a:ext cx="7017802" cy="590729"/>
          </a:xfrm>
          <a:prstGeom prst="roundRect">
            <a:avLst/>
          </a:prstGeom>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r>
              <a:rPr kumimoji="1" lang="ja-JP" altLang="en-US" sz="1400" dirty="0">
                <a:solidFill>
                  <a:schemeClr val="bg1"/>
                </a:solidFill>
              </a:rPr>
              <a:t>・　</a:t>
            </a:r>
            <a:r>
              <a:rPr kumimoji="1" lang="en-US" altLang="ja-JP" sz="1400" b="1" dirty="0" smtClean="0">
                <a:solidFill>
                  <a:schemeClr val="bg1"/>
                </a:solidFill>
              </a:rPr>
              <a:t>H</a:t>
            </a:r>
            <a:r>
              <a:rPr kumimoji="1" lang="ja-JP" altLang="en-US" sz="1400" b="1" dirty="0" smtClean="0">
                <a:solidFill>
                  <a:schemeClr val="bg1"/>
                </a:solidFill>
              </a:rPr>
              <a:t>２７の事業開始後ばらつき</a:t>
            </a:r>
            <a:r>
              <a:rPr kumimoji="1" lang="ja-JP" altLang="en-US" sz="1400" b="1" dirty="0">
                <a:solidFill>
                  <a:schemeClr val="bg1"/>
                </a:solidFill>
              </a:rPr>
              <a:t>は</a:t>
            </a:r>
            <a:r>
              <a:rPr kumimoji="1" lang="ja-JP" altLang="en-US" sz="1400" b="1" dirty="0" smtClean="0">
                <a:solidFill>
                  <a:schemeClr val="bg1"/>
                </a:solidFill>
              </a:rPr>
              <a:t>あるものの未治療率は</a:t>
            </a:r>
            <a:r>
              <a:rPr kumimoji="1" lang="ja-JP" altLang="en-US" sz="1400" b="1" dirty="0">
                <a:solidFill>
                  <a:schemeClr val="bg1"/>
                </a:solidFill>
              </a:rPr>
              <a:t>減少</a:t>
            </a:r>
            <a:r>
              <a:rPr kumimoji="1" lang="ja-JP" altLang="en-US" sz="1400" b="1" dirty="0" smtClean="0">
                <a:solidFill>
                  <a:schemeClr val="bg1"/>
                </a:solidFill>
              </a:rPr>
              <a:t>傾向となっている。</a:t>
            </a:r>
            <a:endParaRPr kumimoji="1" lang="en-US" altLang="ja-JP" sz="1400" b="1" dirty="0">
              <a:solidFill>
                <a:schemeClr val="bg1"/>
              </a:solidFill>
            </a:endParaRPr>
          </a:p>
          <a:p>
            <a:r>
              <a:rPr lang="ja-JP" altLang="en-US" sz="1400" b="1" dirty="0">
                <a:solidFill>
                  <a:schemeClr val="bg1"/>
                </a:solidFill>
              </a:rPr>
              <a:t>・　特に</a:t>
            </a:r>
            <a:r>
              <a:rPr lang="en-US" altLang="ja-JP" sz="1400" b="1" dirty="0">
                <a:solidFill>
                  <a:schemeClr val="bg1"/>
                </a:solidFill>
              </a:rPr>
              <a:t>Ⅳ</a:t>
            </a:r>
            <a:r>
              <a:rPr lang="ja-JP" altLang="en-US" sz="1400" b="1" dirty="0">
                <a:solidFill>
                  <a:schemeClr val="bg1"/>
                </a:solidFill>
              </a:rPr>
              <a:t>期の</a:t>
            </a:r>
            <a:r>
              <a:rPr lang="ja-JP" altLang="en-US" sz="1400" b="1" dirty="0" smtClean="0">
                <a:solidFill>
                  <a:schemeClr val="bg1"/>
                </a:solidFill>
              </a:rPr>
              <a:t>未治療率が低下している</a:t>
            </a:r>
            <a:r>
              <a:rPr lang="ja-JP" altLang="en-US" sz="1400" b="1" dirty="0">
                <a:solidFill>
                  <a:schemeClr val="bg1"/>
                </a:solidFill>
              </a:rPr>
              <a:t>　</a:t>
            </a:r>
            <a:r>
              <a:rPr lang="ja-JP" altLang="en-US" sz="1400" b="1" dirty="0" smtClean="0">
                <a:solidFill>
                  <a:schemeClr val="bg1"/>
                </a:solidFill>
              </a:rPr>
              <a:t>。</a:t>
            </a:r>
            <a:endParaRPr lang="en-US" altLang="ja-JP" sz="1400" b="1" dirty="0">
              <a:solidFill>
                <a:schemeClr val="bg1"/>
              </a:solidFill>
            </a:endParaRPr>
          </a:p>
        </p:txBody>
      </p:sp>
      <p:sp>
        <p:nvSpPr>
          <p:cNvPr id="32" name="右矢印 3"/>
          <p:cNvSpPr/>
          <p:nvPr/>
        </p:nvSpPr>
        <p:spPr>
          <a:xfrm rot="5572955">
            <a:off x="6392941" y="2511312"/>
            <a:ext cx="3631570" cy="617601"/>
          </a:xfrm>
          <a:custGeom>
            <a:avLst/>
            <a:gdLst>
              <a:gd name="connsiteX0" fmla="*/ 0 w 3440314"/>
              <a:gd name="connsiteY0" fmla="*/ 121158 h 484632"/>
              <a:gd name="connsiteX1" fmla="*/ 3197998 w 3440314"/>
              <a:gd name="connsiteY1" fmla="*/ 121158 h 484632"/>
              <a:gd name="connsiteX2" fmla="*/ 3197998 w 3440314"/>
              <a:gd name="connsiteY2" fmla="*/ 0 h 484632"/>
              <a:gd name="connsiteX3" fmla="*/ 3440314 w 3440314"/>
              <a:gd name="connsiteY3" fmla="*/ 242316 h 484632"/>
              <a:gd name="connsiteX4" fmla="*/ 3197998 w 3440314"/>
              <a:gd name="connsiteY4" fmla="*/ 484632 h 484632"/>
              <a:gd name="connsiteX5" fmla="*/ 3197998 w 3440314"/>
              <a:gd name="connsiteY5" fmla="*/ 363474 h 484632"/>
              <a:gd name="connsiteX6" fmla="*/ 0 w 3440314"/>
              <a:gd name="connsiteY6" fmla="*/ 363474 h 484632"/>
              <a:gd name="connsiteX7" fmla="*/ 0 w 3440314"/>
              <a:gd name="connsiteY7" fmla="*/ 121158 h 484632"/>
              <a:gd name="connsiteX0" fmla="*/ 19050 w 3440314"/>
              <a:gd name="connsiteY0" fmla="*/ 273558 h 484632"/>
              <a:gd name="connsiteX1" fmla="*/ 3197998 w 3440314"/>
              <a:gd name="connsiteY1" fmla="*/ 121158 h 484632"/>
              <a:gd name="connsiteX2" fmla="*/ 3197998 w 3440314"/>
              <a:gd name="connsiteY2" fmla="*/ 0 h 484632"/>
              <a:gd name="connsiteX3" fmla="*/ 3440314 w 3440314"/>
              <a:gd name="connsiteY3" fmla="*/ 242316 h 484632"/>
              <a:gd name="connsiteX4" fmla="*/ 3197998 w 3440314"/>
              <a:gd name="connsiteY4" fmla="*/ 484632 h 484632"/>
              <a:gd name="connsiteX5" fmla="*/ 3197998 w 3440314"/>
              <a:gd name="connsiteY5" fmla="*/ 363474 h 484632"/>
              <a:gd name="connsiteX6" fmla="*/ 0 w 3440314"/>
              <a:gd name="connsiteY6" fmla="*/ 363474 h 484632"/>
              <a:gd name="connsiteX7" fmla="*/ 19050 w 3440314"/>
              <a:gd name="connsiteY7" fmla="*/ 273558 h 484632"/>
              <a:gd name="connsiteX0" fmla="*/ 19050 w 3440314"/>
              <a:gd name="connsiteY0" fmla="*/ 349758 h 484632"/>
              <a:gd name="connsiteX1" fmla="*/ 3197998 w 3440314"/>
              <a:gd name="connsiteY1" fmla="*/ 121158 h 484632"/>
              <a:gd name="connsiteX2" fmla="*/ 3197998 w 3440314"/>
              <a:gd name="connsiteY2" fmla="*/ 0 h 484632"/>
              <a:gd name="connsiteX3" fmla="*/ 3440314 w 3440314"/>
              <a:gd name="connsiteY3" fmla="*/ 242316 h 484632"/>
              <a:gd name="connsiteX4" fmla="*/ 3197998 w 3440314"/>
              <a:gd name="connsiteY4" fmla="*/ 484632 h 484632"/>
              <a:gd name="connsiteX5" fmla="*/ 3197998 w 3440314"/>
              <a:gd name="connsiteY5" fmla="*/ 363474 h 484632"/>
              <a:gd name="connsiteX6" fmla="*/ 0 w 3440314"/>
              <a:gd name="connsiteY6" fmla="*/ 363474 h 484632"/>
              <a:gd name="connsiteX7" fmla="*/ 19050 w 3440314"/>
              <a:gd name="connsiteY7" fmla="*/ 349758 h 4846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40314" h="484632">
                <a:moveTo>
                  <a:pt x="19050" y="349758"/>
                </a:moveTo>
                <a:lnTo>
                  <a:pt x="3197998" y="121158"/>
                </a:lnTo>
                <a:lnTo>
                  <a:pt x="3197998" y="0"/>
                </a:lnTo>
                <a:lnTo>
                  <a:pt x="3440314" y="242316"/>
                </a:lnTo>
                <a:lnTo>
                  <a:pt x="3197998" y="484632"/>
                </a:lnTo>
                <a:lnTo>
                  <a:pt x="3197998" y="363474"/>
                </a:lnTo>
                <a:lnTo>
                  <a:pt x="0" y="363474"/>
                </a:lnTo>
                <a:lnTo>
                  <a:pt x="19050" y="349758"/>
                </a:lnTo>
                <a:close/>
              </a:path>
            </a:pathLst>
          </a:custGeom>
          <a:ln w="28575"/>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33" name="テキスト ボックス 32"/>
          <p:cNvSpPr txBox="1"/>
          <p:nvPr/>
        </p:nvSpPr>
        <p:spPr>
          <a:xfrm>
            <a:off x="8424621" y="4313053"/>
            <a:ext cx="559108" cy="307777"/>
          </a:xfrm>
          <a:prstGeom prst="rect">
            <a:avLst/>
          </a:prstGeom>
          <a:noFill/>
        </p:spPr>
        <p:txBody>
          <a:bodyPr wrap="square" rtlCol="0">
            <a:spAutoFit/>
          </a:bodyPr>
          <a:lstStyle/>
          <a:p>
            <a:r>
              <a:rPr kumimoji="1" lang="ja-JP" altLang="en-US" sz="1400" dirty="0"/>
              <a:t>重症</a:t>
            </a:r>
          </a:p>
        </p:txBody>
      </p:sp>
      <p:cxnSp>
        <p:nvCxnSpPr>
          <p:cNvPr id="7" name="直線コネクタ 6"/>
          <p:cNvCxnSpPr/>
          <p:nvPr/>
        </p:nvCxnSpPr>
        <p:spPr>
          <a:xfrm>
            <a:off x="844045" y="1022389"/>
            <a:ext cx="0" cy="522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1" name="タイトル 1"/>
          <p:cNvSpPr txBox="1">
            <a:spLocks/>
          </p:cNvSpPr>
          <p:nvPr/>
        </p:nvSpPr>
        <p:spPr>
          <a:xfrm>
            <a:off x="-164334" y="101257"/>
            <a:ext cx="6577024" cy="487171"/>
          </a:xfrm>
          <a:prstGeom prst="rect">
            <a:avLst/>
          </a:prstGeom>
        </p:spPr>
        <p:txBody>
          <a:bodyPr vert="horz" lIns="91440" tIns="45720" rIns="91440" bIns="45720" rtlCol="0" anchor="ctr">
            <a:normAutofit/>
          </a:bodyPr>
          <a:lstStyle>
            <a:lvl1pPr algn="l" defTabSz="914400" rtl="0" eaLnBrk="1" latinLnBrk="0" hangingPunct="1">
              <a:lnSpc>
                <a:spcPct val="85000"/>
              </a:lnSpc>
              <a:spcBef>
                <a:spcPct val="0"/>
              </a:spcBef>
              <a:buNone/>
              <a:defRPr kumimoji="1" sz="4800" kern="1200" spc="-50" baseline="0">
                <a:solidFill>
                  <a:schemeClr val="tx1">
                    <a:lumMod val="75000"/>
                    <a:lumOff val="25000"/>
                  </a:schemeClr>
                </a:solidFill>
                <a:latin typeface="+mj-lt"/>
                <a:ea typeface="+mj-ea"/>
                <a:cs typeface="+mj-cs"/>
              </a:defRPr>
            </a:lvl1pPr>
          </a:lstStyle>
          <a:p>
            <a:pPr algn="ctr"/>
            <a:r>
              <a:rPr lang="ja-JP" altLang="en-US" sz="2400" dirty="0" smtClean="0">
                <a:solidFill>
                  <a:schemeClr val="accent2">
                    <a:lumMod val="50000"/>
                  </a:schemeClr>
                </a:solidFill>
                <a:effectLst>
                  <a:outerShdw blurRad="38100" dist="38100" dir="2700000" algn="tl">
                    <a:srgbClr val="000000">
                      <a:alpha val="43137"/>
                    </a:srgbClr>
                  </a:outerShdw>
                </a:effectLst>
                <a:latin typeface="+mn-ea"/>
                <a:ea typeface="+mn-ea"/>
              </a:rPr>
              <a:t>糖尿病性腎症重症化予防事業の評価</a:t>
            </a:r>
            <a:endParaRPr lang="ja-JP" altLang="en-US" sz="2400" dirty="0">
              <a:solidFill>
                <a:schemeClr val="accent2">
                  <a:lumMod val="50000"/>
                </a:schemeClr>
              </a:solidFill>
              <a:effectLst>
                <a:outerShdw blurRad="38100" dist="38100" dir="2700000" algn="tl">
                  <a:srgbClr val="000000">
                    <a:alpha val="43137"/>
                  </a:srgbClr>
                </a:outerShdw>
              </a:effectLst>
              <a:latin typeface="+mn-ea"/>
              <a:ea typeface="+mn-ea"/>
            </a:endParaRPr>
          </a:p>
        </p:txBody>
      </p:sp>
      <p:sp>
        <p:nvSpPr>
          <p:cNvPr id="3" name="テキスト ボックス 2"/>
          <p:cNvSpPr txBox="1"/>
          <p:nvPr/>
        </p:nvSpPr>
        <p:spPr>
          <a:xfrm>
            <a:off x="119578" y="587370"/>
            <a:ext cx="1107996" cy="461665"/>
          </a:xfrm>
          <a:prstGeom prst="rect">
            <a:avLst/>
          </a:prstGeom>
          <a:noFill/>
        </p:spPr>
        <p:txBody>
          <a:bodyPr wrap="none" rtlCol="0">
            <a:spAutoFit/>
          </a:bodyPr>
          <a:lstStyle/>
          <a:p>
            <a:r>
              <a:rPr kumimoji="1" lang="en-US" altLang="ja-JP" sz="1200" dirty="0" smtClean="0"/>
              <a:t>CKD</a:t>
            </a:r>
            <a:r>
              <a:rPr kumimoji="1" lang="ja-JP" altLang="en-US" sz="1200" dirty="0" smtClean="0"/>
              <a:t>分類</a:t>
            </a:r>
            <a:endParaRPr kumimoji="1" lang="en-US" altLang="ja-JP" sz="1200" dirty="0" smtClean="0"/>
          </a:p>
          <a:p>
            <a:r>
              <a:rPr kumimoji="1" lang="ja-JP" altLang="en-US" sz="1200" dirty="0"/>
              <a:t>（慢性腎臓病）</a:t>
            </a:r>
          </a:p>
        </p:txBody>
      </p:sp>
      <p:sp>
        <p:nvSpPr>
          <p:cNvPr id="4" name="テキスト ボックス 3"/>
          <p:cNvSpPr txBox="1"/>
          <p:nvPr/>
        </p:nvSpPr>
        <p:spPr>
          <a:xfrm>
            <a:off x="7264175" y="1227799"/>
            <a:ext cx="1535724" cy="600164"/>
          </a:xfrm>
          <a:prstGeom prst="rect">
            <a:avLst/>
          </a:prstGeom>
          <a:solidFill>
            <a:schemeClr val="accent3">
              <a:lumMod val="20000"/>
              <a:lumOff val="80000"/>
            </a:schemeClr>
          </a:solidFill>
        </p:spPr>
        <p:txBody>
          <a:bodyPr wrap="square" rtlCol="0">
            <a:spAutoFit/>
          </a:bodyPr>
          <a:lstStyle/>
          <a:p>
            <a:r>
              <a:rPr kumimoji="1" lang="en-US" altLang="ja-JP" sz="1100" dirty="0" smtClean="0"/>
              <a:t>Ⅰ</a:t>
            </a:r>
            <a:r>
              <a:rPr kumimoji="1" lang="ja-JP" altLang="en-US" sz="1100" dirty="0" smtClean="0"/>
              <a:t>　腎臓に障害がある</a:t>
            </a:r>
            <a:endParaRPr kumimoji="1" lang="en-US" altLang="ja-JP" sz="1100" dirty="0" smtClean="0"/>
          </a:p>
          <a:p>
            <a:r>
              <a:rPr kumimoji="1" lang="ja-JP" altLang="en-US" sz="1100" dirty="0"/>
              <a:t>　</a:t>
            </a:r>
            <a:r>
              <a:rPr kumimoji="1" lang="ja-JP" altLang="en-US" sz="1100" dirty="0" smtClean="0"/>
              <a:t>　　が働きは正常</a:t>
            </a:r>
            <a:endParaRPr kumimoji="1" lang="en-US" altLang="ja-JP" sz="1100" dirty="0" smtClean="0"/>
          </a:p>
          <a:p>
            <a:r>
              <a:rPr kumimoji="1" lang="ja-JP" altLang="en-US" sz="1100" dirty="0" smtClean="0"/>
              <a:t>　　（自覚症状なし）</a:t>
            </a:r>
            <a:endParaRPr kumimoji="1" lang="ja-JP" altLang="en-US" sz="1100" dirty="0"/>
          </a:p>
        </p:txBody>
      </p:sp>
      <p:sp>
        <p:nvSpPr>
          <p:cNvPr id="34" name="テキスト ボックス 33"/>
          <p:cNvSpPr txBox="1"/>
          <p:nvPr/>
        </p:nvSpPr>
        <p:spPr>
          <a:xfrm>
            <a:off x="7223407" y="2076198"/>
            <a:ext cx="1858568" cy="430887"/>
          </a:xfrm>
          <a:prstGeom prst="rect">
            <a:avLst/>
          </a:prstGeom>
          <a:solidFill>
            <a:schemeClr val="accent3">
              <a:lumMod val="20000"/>
              <a:lumOff val="80000"/>
            </a:schemeClr>
          </a:solidFill>
        </p:spPr>
        <p:txBody>
          <a:bodyPr wrap="square" rtlCol="0">
            <a:spAutoFit/>
          </a:bodyPr>
          <a:lstStyle/>
          <a:p>
            <a:r>
              <a:rPr kumimoji="1" lang="en-US" altLang="ja-JP" sz="1100" dirty="0"/>
              <a:t>Ⅱ</a:t>
            </a:r>
            <a:r>
              <a:rPr kumimoji="1" lang="ja-JP" altLang="en-US" sz="1100" dirty="0" smtClean="0"/>
              <a:t>　腎臓に障害があり</a:t>
            </a:r>
            <a:endParaRPr kumimoji="1" lang="en-US" altLang="ja-JP" sz="1100" dirty="0" smtClean="0"/>
          </a:p>
          <a:p>
            <a:r>
              <a:rPr kumimoji="1" lang="ja-JP" altLang="en-US" sz="1100" dirty="0"/>
              <a:t>　</a:t>
            </a:r>
            <a:r>
              <a:rPr kumimoji="1" lang="ja-JP" altLang="en-US" sz="1100" dirty="0" smtClean="0"/>
              <a:t>　　軽度の機能低下がある</a:t>
            </a:r>
            <a:endParaRPr kumimoji="1" lang="ja-JP" altLang="en-US" sz="1100" dirty="0"/>
          </a:p>
        </p:txBody>
      </p:sp>
      <p:sp>
        <p:nvSpPr>
          <p:cNvPr id="35" name="テキスト ボックス 34"/>
          <p:cNvSpPr txBox="1"/>
          <p:nvPr/>
        </p:nvSpPr>
        <p:spPr>
          <a:xfrm>
            <a:off x="7273126" y="2812418"/>
            <a:ext cx="1763369" cy="600164"/>
          </a:xfrm>
          <a:prstGeom prst="rect">
            <a:avLst/>
          </a:prstGeom>
          <a:solidFill>
            <a:schemeClr val="accent3">
              <a:lumMod val="20000"/>
              <a:lumOff val="80000"/>
            </a:schemeClr>
          </a:solidFill>
        </p:spPr>
        <p:txBody>
          <a:bodyPr wrap="square" rtlCol="0">
            <a:spAutoFit/>
          </a:bodyPr>
          <a:lstStyle/>
          <a:p>
            <a:r>
              <a:rPr kumimoji="1" lang="en-US" altLang="ja-JP" sz="1100" dirty="0"/>
              <a:t>Ⅲ</a:t>
            </a:r>
            <a:r>
              <a:rPr kumimoji="1" lang="ja-JP" altLang="en-US" sz="1100" dirty="0" smtClean="0"/>
              <a:t>　腎臓の機能が半分</a:t>
            </a:r>
            <a:endParaRPr kumimoji="1" lang="en-US" altLang="ja-JP" sz="1100" dirty="0" smtClean="0"/>
          </a:p>
          <a:p>
            <a:r>
              <a:rPr kumimoji="1" lang="ja-JP" altLang="en-US" sz="1100" dirty="0"/>
              <a:t>　</a:t>
            </a:r>
            <a:r>
              <a:rPr kumimoji="1" lang="ja-JP" altLang="en-US" sz="1100" dirty="0" smtClean="0"/>
              <a:t>　　近く低下している。</a:t>
            </a:r>
            <a:endParaRPr kumimoji="1" lang="en-US" altLang="ja-JP" sz="1100" dirty="0" smtClean="0"/>
          </a:p>
          <a:p>
            <a:r>
              <a:rPr kumimoji="1" lang="ja-JP" altLang="en-US" sz="1100" dirty="0" smtClean="0"/>
              <a:t>腎臓</a:t>
            </a:r>
            <a:r>
              <a:rPr kumimoji="1" lang="ja-JP" altLang="en-US" sz="1100" dirty="0"/>
              <a:t>専門医</a:t>
            </a:r>
            <a:r>
              <a:rPr kumimoji="1" lang="ja-JP" altLang="en-US" sz="1100" dirty="0" smtClean="0"/>
              <a:t>の</a:t>
            </a:r>
            <a:r>
              <a:rPr kumimoji="1" lang="ja-JP" altLang="en-US" sz="1100" dirty="0"/>
              <a:t>治療</a:t>
            </a:r>
            <a:r>
              <a:rPr kumimoji="1" lang="ja-JP" altLang="en-US" sz="1100" dirty="0" smtClean="0"/>
              <a:t>が</a:t>
            </a:r>
            <a:r>
              <a:rPr kumimoji="1" lang="ja-JP" altLang="en-US" sz="1100" dirty="0"/>
              <a:t>必要</a:t>
            </a:r>
            <a:endParaRPr kumimoji="1" lang="en-US" altLang="ja-JP" sz="1100" dirty="0" smtClean="0"/>
          </a:p>
        </p:txBody>
      </p:sp>
      <p:sp>
        <p:nvSpPr>
          <p:cNvPr id="36" name="テキスト ボックス 35"/>
          <p:cNvSpPr txBox="1"/>
          <p:nvPr/>
        </p:nvSpPr>
        <p:spPr>
          <a:xfrm>
            <a:off x="7273126" y="3649857"/>
            <a:ext cx="1718887" cy="600164"/>
          </a:xfrm>
          <a:prstGeom prst="rect">
            <a:avLst/>
          </a:prstGeom>
          <a:solidFill>
            <a:schemeClr val="accent3">
              <a:lumMod val="20000"/>
              <a:lumOff val="80000"/>
            </a:schemeClr>
          </a:solidFill>
        </p:spPr>
        <p:txBody>
          <a:bodyPr wrap="square" rtlCol="0">
            <a:spAutoFit/>
          </a:bodyPr>
          <a:lstStyle/>
          <a:p>
            <a:r>
              <a:rPr kumimoji="1" lang="en-US" altLang="ja-JP" sz="1100" dirty="0"/>
              <a:t>Ⅳ</a:t>
            </a:r>
            <a:r>
              <a:rPr kumimoji="1" lang="ja-JP" altLang="en-US" sz="1100" dirty="0" smtClean="0"/>
              <a:t>　腎臓の機能は、</a:t>
            </a:r>
            <a:endParaRPr kumimoji="1" lang="en-US" altLang="ja-JP" sz="1100" dirty="0" smtClean="0"/>
          </a:p>
          <a:p>
            <a:r>
              <a:rPr kumimoji="1" lang="ja-JP" altLang="en-US" sz="1100" dirty="0"/>
              <a:t>　</a:t>
            </a:r>
            <a:r>
              <a:rPr kumimoji="1" lang="ja-JP" altLang="en-US" sz="1100" dirty="0" smtClean="0"/>
              <a:t>　約</a:t>
            </a:r>
            <a:r>
              <a:rPr kumimoji="1" lang="en-US" altLang="ja-JP" sz="1100" dirty="0" smtClean="0"/>
              <a:t>30</a:t>
            </a:r>
            <a:r>
              <a:rPr kumimoji="1" lang="ja-JP" altLang="en-US" sz="1100" dirty="0" smtClean="0"/>
              <a:t>％以下に低下し、</a:t>
            </a:r>
            <a:endParaRPr kumimoji="1" lang="en-US" altLang="ja-JP" sz="1100" dirty="0" smtClean="0"/>
          </a:p>
          <a:p>
            <a:r>
              <a:rPr kumimoji="1" lang="ja-JP" altLang="en-US" sz="1100" dirty="0"/>
              <a:t>　</a:t>
            </a:r>
            <a:r>
              <a:rPr kumimoji="1" lang="ja-JP" altLang="en-US" sz="1100" dirty="0" smtClean="0"/>
              <a:t>　機能回復は困難。</a:t>
            </a:r>
            <a:endParaRPr kumimoji="1" lang="ja-JP" altLang="en-US" sz="1100" dirty="0"/>
          </a:p>
        </p:txBody>
      </p:sp>
      <p:sp>
        <p:nvSpPr>
          <p:cNvPr id="37" name="テキスト ボックス 36"/>
          <p:cNvSpPr txBox="1"/>
          <p:nvPr/>
        </p:nvSpPr>
        <p:spPr>
          <a:xfrm>
            <a:off x="7690505" y="4628342"/>
            <a:ext cx="894286" cy="307777"/>
          </a:xfrm>
          <a:prstGeom prst="rect">
            <a:avLst/>
          </a:prstGeom>
          <a:solidFill>
            <a:schemeClr val="accent3">
              <a:lumMod val="20000"/>
              <a:lumOff val="80000"/>
            </a:schemeClr>
          </a:solidFill>
        </p:spPr>
        <p:txBody>
          <a:bodyPr wrap="square" rtlCol="0">
            <a:spAutoFit/>
          </a:bodyPr>
          <a:lstStyle/>
          <a:p>
            <a:pPr algn="ctr"/>
            <a:r>
              <a:rPr kumimoji="1" lang="ja-JP" altLang="en-US" sz="1400" b="1" dirty="0" smtClean="0"/>
              <a:t>透　析</a:t>
            </a:r>
            <a:endParaRPr kumimoji="1" lang="ja-JP" altLang="en-US" sz="1400" b="1" dirty="0"/>
          </a:p>
        </p:txBody>
      </p:sp>
      <p:sp>
        <p:nvSpPr>
          <p:cNvPr id="38" name="テキスト ボックス 37"/>
          <p:cNvSpPr txBox="1"/>
          <p:nvPr/>
        </p:nvSpPr>
        <p:spPr>
          <a:xfrm>
            <a:off x="8358788" y="840683"/>
            <a:ext cx="559108" cy="307777"/>
          </a:xfrm>
          <a:prstGeom prst="rect">
            <a:avLst/>
          </a:prstGeom>
          <a:noFill/>
        </p:spPr>
        <p:txBody>
          <a:bodyPr wrap="square" rtlCol="0">
            <a:spAutoFit/>
          </a:bodyPr>
          <a:lstStyle/>
          <a:p>
            <a:r>
              <a:rPr kumimoji="1" lang="ja-JP" altLang="en-US" sz="1400" dirty="0" smtClean="0"/>
              <a:t>軽</a:t>
            </a:r>
            <a:r>
              <a:rPr kumimoji="1" lang="ja-JP" altLang="en-US" sz="1400" dirty="0"/>
              <a:t>症</a:t>
            </a:r>
          </a:p>
        </p:txBody>
      </p:sp>
    </p:spTree>
    <p:extLst>
      <p:ext uri="{BB962C8B-B14F-4D97-AF65-F5344CB8AC3E}">
        <p14:creationId xmlns:p14="http://schemas.microsoft.com/office/powerpoint/2010/main" val="25507422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5"/>
                                        </p:tgtEl>
                                        <p:attrNameLst>
                                          <p:attrName>style.visibility</p:attrName>
                                        </p:attrNameLst>
                                      </p:cBhvr>
                                      <p:to>
                                        <p:strVal val="visible"/>
                                      </p:to>
                                    </p:set>
                                    <p:animEffect transition="in" filter="fade">
                                      <p:cBhvr>
                                        <p:cTn id="7" dur="500"/>
                                        <p:tgtEl>
                                          <p:spTgt spid="2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6"/>
                                        </p:tgtEl>
                                        <p:attrNameLst>
                                          <p:attrName>style.visibility</p:attrName>
                                        </p:attrNameLst>
                                      </p:cBhvr>
                                      <p:to>
                                        <p:strVal val="visible"/>
                                      </p:to>
                                    </p:set>
                                    <p:animEffect transition="in" filter="fade">
                                      <p:cBhvr>
                                        <p:cTn id="12" dur="500"/>
                                        <p:tgtEl>
                                          <p:spTgt spid="2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7"/>
                                        </p:tgtEl>
                                        <p:attrNameLst>
                                          <p:attrName>style.visibility</p:attrName>
                                        </p:attrNameLst>
                                      </p:cBhvr>
                                      <p:to>
                                        <p:strVal val="visible"/>
                                      </p:to>
                                    </p:set>
                                    <p:animEffect transition="in" filter="fade">
                                      <p:cBhvr>
                                        <p:cTn id="17" dur="500"/>
                                        <p:tgtEl>
                                          <p:spTgt spid="27"/>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8"/>
                                        </p:tgtEl>
                                        <p:attrNameLst>
                                          <p:attrName>style.visibility</p:attrName>
                                        </p:attrNameLst>
                                      </p:cBhvr>
                                      <p:to>
                                        <p:strVal val="visible"/>
                                      </p:to>
                                    </p:set>
                                    <p:animEffect transition="in" filter="fade">
                                      <p:cBhvr>
                                        <p:cTn id="22" dur="500"/>
                                        <p:tgtEl>
                                          <p:spTgt spid="28"/>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29"/>
                                        </p:tgtEl>
                                        <p:attrNameLst>
                                          <p:attrName>style.visibility</p:attrName>
                                        </p:attrNameLst>
                                      </p:cBhvr>
                                      <p:to>
                                        <p:strVal val="visible"/>
                                      </p:to>
                                    </p:set>
                                    <p:animEffect transition="in" filter="fade">
                                      <p:cBhvr>
                                        <p:cTn id="27" dur="500"/>
                                        <p:tgtEl>
                                          <p:spTgt spid="29"/>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3"/>
                                        </p:tgtEl>
                                        <p:attrNameLst>
                                          <p:attrName>style.visibility</p:attrName>
                                        </p:attrNameLst>
                                      </p:cBhvr>
                                      <p:to>
                                        <p:strVal val="visible"/>
                                      </p:to>
                                    </p:set>
                                    <p:animEffect transition="in" filter="fade">
                                      <p:cBhvr>
                                        <p:cTn id="32" dur="500"/>
                                        <p:tgtEl>
                                          <p:spTgt spid="33"/>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8"/>
                                        </p:tgtEl>
                                        <p:attrNameLst>
                                          <p:attrName>style.visibility</p:attrName>
                                        </p:attrNameLst>
                                      </p:cBhvr>
                                      <p:to>
                                        <p:strVal val="visible"/>
                                      </p:to>
                                    </p:set>
                                    <p:animEffect transition="in" filter="fade">
                                      <p:cBhvr>
                                        <p:cTn id="37" dur="500"/>
                                        <p:tgtEl>
                                          <p:spTgt spid="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p:bldP spid="26" grpId="0"/>
      <p:bldP spid="27" grpId="0"/>
      <p:bldP spid="28" grpId="0"/>
      <p:bldP spid="29" grpId="0"/>
      <p:bldP spid="33" grpId="0"/>
      <p:bldP spid="38" grpId="0"/>
    </p:bldLst>
  </p:timing>
</p:sld>
</file>

<file path=ppt/theme/theme1.xml><?xml version="1.0" encoding="utf-8"?>
<a:theme xmlns:a="http://schemas.openxmlformats.org/drawingml/2006/main" name="レトロスペクト">
  <a:themeElements>
    <a:clrScheme name="レトロスペクト">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レトロスペクト">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レトロスペクト">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spDef>
      <a:spPr>
        <a:solidFill>
          <a:schemeClr val="bg1"/>
        </a:solidFill>
        <a:ln w="3175">
          <a:solidFill>
            <a:schemeClr val="bg1"/>
          </a:solidFill>
        </a:ln>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2.xml><?xml version="1.0" encoding="utf-8"?>
<a:theme xmlns:a="http://schemas.openxmlformats.org/drawingml/2006/main" name="デザインの設定">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Retrospect</Template>
  <TotalTime>4559</TotalTime>
  <Words>2984</Words>
  <Application>Microsoft Office PowerPoint</Application>
  <PresentationFormat>画面に合わせる (4:3)</PresentationFormat>
  <Paragraphs>451</Paragraphs>
  <Slides>10</Slides>
  <Notes>10</Notes>
  <HiddenSlides>0</HiddenSlides>
  <MMClips>0</MMClips>
  <ScaleCrop>false</ScaleCrop>
  <HeadingPairs>
    <vt:vector size="6" baseType="variant">
      <vt:variant>
        <vt:lpstr>使用されているフォント</vt:lpstr>
      </vt:variant>
      <vt:variant>
        <vt:i4>13</vt:i4>
      </vt:variant>
      <vt:variant>
        <vt:lpstr>テーマ</vt:lpstr>
      </vt:variant>
      <vt:variant>
        <vt:i4>2</vt:i4>
      </vt:variant>
      <vt:variant>
        <vt:lpstr>スライド タイトル</vt:lpstr>
      </vt:variant>
      <vt:variant>
        <vt:i4>10</vt:i4>
      </vt:variant>
    </vt:vector>
  </HeadingPairs>
  <TitlesOfParts>
    <vt:vector size="25" baseType="lpstr">
      <vt:lpstr>HGPｺﾞｼｯｸE</vt:lpstr>
      <vt:lpstr>HG丸ｺﾞｼｯｸM-PRO</vt:lpstr>
      <vt:lpstr>Meiryo UI</vt:lpstr>
      <vt:lpstr>ＭＳ Ｐゴシック</vt:lpstr>
      <vt:lpstr>ＭＳ ゴシック</vt:lpstr>
      <vt:lpstr>ＭＳ 明朝</vt:lpstr>
      <vt:lpstr>游ゴシック</vt:lpstr>
      <vt:lpstr>游ゴシック Light</vt:lpstr>
      <vt:lpstr>Arial</vt:lpstr>
      <vt:lpstr>Calibri</vt:lpstr>
      <vt:lpstr>Calibri Light</vt:lpstr>
      <vt:lpstr>Century</vt:lpstr>
      <vt:lpstr>Times New Roman</vt:lpstr>
      <vt:lpstr>レトロスペクト</vt:lpstr>
      <vt:lpstr>デザインの設定</vt:lpstr>
      <vt:lpstr>PowerPoint プレゼンテーション</vt:lpstr>
      <vt:lpstr>PowerPoint プレゼンテーション</vt:lpstr>
      <vt:lpstr>大阪市におけるデータの活用</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健診受診者のうち、HbA1c7.4％以上の方の、糖尿病未治療割合</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糖尿病性腎症重症化予防　　事業の取組</dc:title>
  <dc:creator>mine-takahashi@city.osaka.lg.jp</dc:creator>
  <cp:lastModifiedBy>上野　久美子</cp:lastModifiedBy>
  <cp:revision>454</cp:revision>
  <cp:lastPrinted>2020-01-27T01:01:36Z</cp:lastPrinted>
  <dcterms:created xsi:type="dcterms:W3CDTF">2017-08-21T23:58:44Z</dcterms:created>
  <dcterms:modified xsi:type="dcterms:W3CDTF">2020-01-27T08:00:58Z</dcterms:modified>
</cp:coreProperties>
</file>