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69" r:id="rId2"/>
    <p:sldId id="361" r:id="rId3"/>
    <p:sldId id="363" r:id="rId4"/>
    <p:sldId id="345" r:id="rId5"/>
    <p:sldId id="339" r:id="rId6"/>
    <p:sldId id="346" r:id="rId7"/>
    <p:sldId id="347" r:id="rId8"/>
    <p:sldId id="348" r:id="rId9"/>
    <p:sldId id="349" r:id="rId10"/>
    <p:sldId id="350" r:id="rId11"/>
    <p:sldId id="351" r:id="rId12"/>
    <p:sldId id="352" r:id="rId13"/>
    <p:sldId id="353" r:id="rId14"/>
    <p:sldId id="354" r:id="rId15"/>
    <p:sldId id="355" r:id="rId16"/>
    <p:sldId id="356" r:id="rId17"/>
    <p:sldId id="357" r:id="rId18"/>
    <p:sldId id="358" r:id="rId19"/>
    <p:sldId id="359" r:id="rId20"/>
    <p:sldId id="364" r:id="rId21"/>
    <p:sldId id="333" r:id="rId22"/>
    <p:sldId id="324" r:id="rId23"/>
    <p:sldId id="325" r:id="rId24"/>
    <p:sldId id="326" r:id="rId25"/>
    <p:sldId id="327" r:id="rId26"/>
    <p:sldId id="329" r:id="rId27"/>
    <p:sldId id="328" r:id="rId28"/>
    <p:sldId id="330" r:id="rId29"/>
    <p:sldId id="331" r:id="rId30"/>
    <p:sldId id="332" r:id="rId31"/>
    <p:sldId id="360" r:id="rId3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岡田　敦子" initials="岡田　敦子" lastIdx="1" clrIdx="0">
    <p:extLst>
      <p:ext uri="{19B8F6BF-5375-455C-9EA6-DF929625EA0E}">
        <p15:presenceInfo xmlns:p15="http://schemas.microsoft.com/office/powerpoint/2012/main" userId="S-1-5-21-161959346-1900351369-444732941-300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CCFFFF"/>
    <a:srgbClr val="CC66FF"/>
    <a:srgbClr val="FFCC00"/>
    <a:srgbClr val="FF3300"/>
    <a:srgbClr val="FFFFCC"/>
    <a:srgbClr val="FF9900"/>
    <a:srgbClr val="FF99FF"/>
    <a:srgbClr val="FFFFFF"/>
    <a:srgbClr val="F5FD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660"/>
  </p:normalViewPr>
  <p:slideViewPr>
    <p:cSldViewPr snapToGrid="0">
      <p:cViewPr varScale="1">
        <p:scale>
          <a:sx n="69" d="100"/>
          <a:sy n="69" d="100"/>
        </p:scale>
        <p:origin x="135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7" rIns="91433" bIns="45717" rtlCol="0"/>
          <a:lstStyle>
            <a:lvl1pPr algn="r">
              <a:defRPr sz="1200"/>
            </a:lvl1pPr>
          </a:lstStyle>
          <a:p>
            <a:fld id="{CDCA7145-AB3E-41B5-841C-DBE45D3DED8A}" type="datetimeFigureOut">
              <a:rPr kumimoji="1" lang="ja-JP" altLang="en-US" smtClean="0"/>
              <a:t>2020/1/27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3" tIns="45717" rIns="91433" bIns="45717" rtlCol="0" anchor="b"/>
          <a:lstStyle>
            <a:lvl1pPr algn="r">
              <a:defRPr sz="1200"/>
            </a:lvl1pPr>
          </a:lstStyle>
          <a:p>
            <a:fld id="{318FB2F4-53C7-4DCE-8E76-354D664DB558}" type="slidenum">
              <a:rPr kumimoji="1" lang="ja-JP" altLang="en-US" smtClean="0"/>
              <a:t>‹#›</a:t>
            </a:fld>
            <a:endParaRPr kumimoji="1" lang="ja-JP" altLang="en-US"/>
          </a:p>
        </p:txBody>
      </p:sp>
    </p:spTree>
    <p:extLst>
      <p:ext uri="{BB962C8B-B14F-4D97-AF65-F5344CB8AC3E}">
        <p14:creationId xmlns:p14="http://schemas.microsoft.com/office/powerpoint/2010/main" val="29435844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18FB2F4-53C7-4DCE-8E76-354D664DB558}" type="slidenum">
              <a:rPr kumimoji="1" lang="ja-JP" altLang="en-US" smtClean="0"/>
              <a:t>1</a:t>
            </a:fld>
            <a:endParaRPr kumimoji="1" lang="ja-JP" altLang="en-US"/>
          </a:p>
        </p:txBody>
      </p:sp>
    </p:spTree>
    <p:extLst>
      <p:ext uri="{BB962C8B-B14F-4D97-AF65-F5344CB8AC3E}">
        <p14:creationId xmlns:p14="http://schemas.microsoft.com/office/powerpoint/2010/main" val="2367676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195703-8256-42B3-9F4B-6D16E8A55D53}"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395118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99B7350-850A-480A-AA9E-E9148F9ED34C}"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1541019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492BFBA-6162-4F08-AEA1-3E75D769DEFD}"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891066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38F3305-8901-49E1-8832-3443319FD6D9}"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149102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9B96496-915A-462E-A8FE-6388E92A6828}" type="datetime1">
              <a:rPr kumimoji="1" lang="ja-JP" altLang="en-US" smtClean="0"/>
              <a:t>2020/1/27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3495673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1E2F1B3-BB71-432E-9617-A28E20108B5F}" type="datetime1">
              <a:rPr kumimoji="1" lang="ja-JP" altLang="en-US" smtClean="0"/>
              <a:t>2020/1/27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133376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BAA7BDD-ADF2-4848-B0C7-572BA5EB827B}" type="datetime1">
              <a:rPr kumimoji="1" lang="ja-JP" altLang="en-US" smtClean="0"/>
              <a:t>2020/1/27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309319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9E4AED2-DD53-4697-B226-77844D27DFA8}" type="datetime1">
              <a:rPr kumimoji="1" lang="ja-JP" altLang="en-US" smtClean="0"/>
              <a:t>2020/1/27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1092763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264A9-849B-4601-8D76-B86A7A9FDD9D}" type="datetime1">
              <a:rPr kumimoji="1" lang="ja-JP" altLang="en-US" smtClean="0"/>
              <a:t>2020/1/27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4281416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0D54555-4AC7-4A12-AE11-7269C80B4DF1}" type="datetime1">
              <a:rPr kumimoji="1" lang="ja-JP" altLang="en-US" smtClean="0"/>
              <a:t>2020/1/27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3343413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3AB57A2-F08D-4E3D-98C5-8296450001C6}" type="datetime1">
              <a:rPr kumimoji="1" lang="ja-JP" altLang="en-US" smtClean="0"/>
              <a:t>2020/1/27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3305501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87E06-656B-4998-BFBB-BDA824D2DBBC}" type="datetime1">
              <a:rPr kumimoji="1" lang="ja-JP" altLang="en-US" smtClean="0"/>
              <a:t>2020/1/27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0488E3-93D0-49A6-BF57-B494844D90D5}" type="slidenum">
              <a:rPr kumimoji="1" lang="ja-JP" altLang="en-US" smtClean="0"/>
              <a:t>‹#›</a:t>
            </a:fld>
            <a:endParaRPr kumimoji="1" lang="ja-JP" altLang="en-US"/>
          </a:p>
        </p:txBody>
      </p:sp>
    </p:spTree>
    <p:extLst>
      <p:ext uri="{BB962C8B-B14F-4D97-AF65-F5344CB8AC3E}">
        <p14:creationId xmlns:p14="http://schemas.microsoft.com/office/powerpoint/2010/main" val="310152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506277" y="2653048"/>
            <a:ext cx="6298320" cy="1446550"/>
          </a:xfrm>
          <a:prstGeom prst="rect">
            <a:avLst/>
          </a:prstGeom>
          <a:noFill/>
        </p:spPr>
        <p:txBody>
          <a:bodyPr wrap="square" rtlCol="0">
            <a:spAutoFit/>
          </a:bodyPr>
          <a:lstStyle/>
          <a:p>
            <a:pPr algn="ctr"/>
            <a:r>
              <a:rPr lang="ja-JP" altLang="en-US" sz="4400" b="1" dirty="0">
                <a:latin typeface="Meiryo UI" panose="020B0604030504040204" pitchFamily="50" charset="-128"/>
                <a:ea typeface="Meiryo UI" panose="020B0604030504040204" pitchFamily="50" charset="-128"/>
              </a:rPr>
              <a:t>データヘルスに</a:t>
            </a:r>
            <a:r>
              <a:rPr lang="ja-JP" altLang="en-US" sz="4400" b="1" dirty="0" smtClean="0">
                <a:latin typeface="Meiryo UI" panose="020B0604030504040204" pitchFamily="50" charset="-128"/>
                <a:ea typeface="Meiryo UI" panose="020B0604030504040204" pitchFamily="50" charset="-128"/>
              </a:rPr>
              <a:t>関する</a:t>
            </a:r>
            <a:endParaRPr lang="en-US" altLang="ja-JP" sz="4400" b="1" dirty="0" smtClean="0">
              <a:latin typeface="Meiryo UI" panose="020B0604030504040204" pitchFamily="50" charset="-128"/>
              <a:ea typeface="Meiryo UI" panose="020B0604030504040204" pitchFamily="50" charset="-128"/>
            </a:endParaRPr>
          </a:p>
          <a:p>
            <a:pPr algn="ctr"/>
            <a:r>
              <a:rPr lang="ja-JP" altLang="en-US" sz="4400" b="1" dirty="0" smtClean="0">
                <a:latin typeface="Meiryo UI" panose="020B0604030504040204" pitchFamily="50" charset="-128"/>
                <a:ea typeface="Meiryo UI" panose="020B0604030504040204" pitchFamily="50" charset="-128"/>
              </a:rPr>
              <a:t>市町村</a:t>
            </a:r>
            <a:r>
              <a:rPr lang="ja-JP" altLang="en-US" sz="4400" b="1" dirty="0">
                <a:latin typeface="Meiryo UI" panose="020B0604030504040204" pitchFamily="50" charset="-128"/>
                <a:ea typeface="Meiryo UI" panose="020B0604030504040204" pitchFamily="50" charset="-128"/>
              </a:rPr>
              <a:t>アンケート結果</a:t>
            </a:r>
          </a:p>
        </p:txBody>
      </p:sp>
      <p:sp>
        <p:nvSpPr>
          <p:cNvPr id="5" name="テキスト ボックス 4"/>
          <p:cNvSpPr txBox="1"/>
          <p:nvPr/>
        </p:nvSpPr>
        <p:spPr>
          <a:xfrm>
            <a:off x="6220257" y="301129"/>
            <a:ext cx="2730235" cy="523220"/>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2020</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1.28</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回大阪スマートシティ戦略会議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2662639" y="5751066"/>
            <a:ext cx="3961341" cy="461665"/>
          </a:xfrm>
          <a:prstGeom prst="rect">
            <a:avLst/>
          </a:prstGeom>
          <a:noFill/>
        </p:spPr>
        <p:txBody>
          <a:bodyPr wrap="none" rtlCol="0">
            <a:spAutoFit/>
          </a:bodyPr>
          <a:lstStyle/>
          <a:p>
            <a:pPr defTabSz="914400"/>
            <a:r>
              <a:rPr kumimoji="1" lang="ja-JP" altLang="en-US" sz="2400" dirty="0" smtClean="0">
                <a:solidFill>
                  <a:prstClr val="black"/>
                </a:solidFill>
                <a:latin typeface="Meiryo UI" panose="020B0604030504040204" pitchFamily="50" charset="-128"/>
                <a:ea typeface="Meiryo UI" panose="020B0604030504040204" pitchFamily="50" charset="-128"/>
              </a:rPr>
              <a:t>スマートシティ</a:t>
            </a:r>
            <a:r>
              <a:rPr kumimoji="1" lang="ja-JP" altLang="en-US" sz="2400" dirty="0">
                <a:solidFill>
                  <a:prstClr val="black"/>
                </a:solidFill>
                <a:latin typeface="Meiryo UI" panose="020B0604030504040204" pitchFamily="50" charset="-128"/>
                <a:ea typeface="Meiryo UI" panose="020B0604030504040204" pitchFamily="50" charset="-128"/>
              </a:rPr>
              <a:t>戦略タスクフォース</a:t>
            </a:r>
          </a:p>
        </p:txBody>
      </p:sp>
      <p:sp>
        <p:nvSpPr>
          <p:cNvPr id="7" name="テキスト ボックス 6"/>
          <p:cNvSpPr txBox="1"/>
          <p:nvPr/>
        </p:nvSpPr>
        <p:spPr>
          <a:xfrm>
            <a:off x="7097051" y="902278"/>
            <a:ext cx="1646605" cy="369332"/>
          </a:xfrm>
          <a:prstGeom prst="rect">
            <a:avLst/>
          </a:prstGeom>
          <a:noFill/>
          <a:ln>
            <a:solidFill>
              <a:schemeClr val="tx1"/>
            </a:solidFill>
          </a:ln>
        </p:spPr>
        <p:txBody>
          <a:bodyPr wrap="none" rtlCol="0">
            <a:spAutoFit/>
          </a:bodyPr>
          <a:lstStyle/>
          <a:p>
            <a:r>
              <a:rPr kumimoji="1"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資料２－２</a:t>
            </a:r>
            <a:r>
              <a:rPr kumimoji="1" lang="ja-JP" altLang="en-US" dirty="0" smtClean="0">
                <a:latin typeface="Meiryo UI" panose="020B0604030504040204" pitchFamily="50" charset="-128"/>
                <a:ea typeface="Meiryo UI" panose="020B0604030504040204" pitchFamily="50" charset="-128"/>
              </a:rPr>
              <a:t>　</a:t>
            </a:r>
            <a:endParaRPr kumimoji="1" lang="ja-JP" altLang="en-US"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1</a:t>
            </a:fld>
            <a:endParaRPr kumimoji="1" lang="ja-JP" altLang="en-US"/>
          </a:p>
        </p:txBody>
      </p:sp>
    </p:spTree>
    <p:extLst>
      <p:ext uri="{BB962C8B-B14F-4D97-AF65-F5344CB8AC3E}">
        <p14:creationId xmlns:p14="http://schemas.microsoft.com/office/powerpoint/2010/main" val="9119606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74552" y="96114"/>
            <a:ext cx="4794902" cy="461665"/>
          </a:xfrm>
          <a:prstGeom prst="rect">
            <a:avLst/>
          </a:prstGeom>
        </p:spPr>
        <p:txBody>
          <a:bodyPr wrap="none">
            <a:spAutoFit/>
          </a:bodyPr>
          <a:lstStyle/>
          <a:p>
            <a:pPr algn="ctr"/>
            <a:r>
              <a:rPr kumimoji="1" lang="ja-JP" altLang="en-US" sz="2400" b="1" dirty="0">
                <a:latin typeface="Meiryo UI" panose="020B0604030504040204" pitchFamily="50" charset="-128"/>
                <a:ea typeface="Meiryo UI" panose="020B0604030504040204" pitchFamily="50" charset="-128"/>
              </a:rPr>
              <a:t>健診（法に基づくもの）について　</a:t>
            </a:r>
            <a:r>
              <a:rPr kumimoji="1" lang="ja-JP" altLang="en-US" sz="2400" b="1" dirty="0" smtClean="0">
                <a:latin typeface="Meiryo UI" panose="020B0604030504040204" pitchFamily="50" charset="-128"/>
                <a:ea typeface="Meiryo UI" panose="020B0604030504040204" pitchFamily="50" charset="-128"/>
              </a:rPr>
              <a:t>３</a:t>
            </a:r>
            <a:endParaRPr kumimoji="1" lang="en-US" altLang="ja-JP" sz="2400" b="1" dirty="0" smtClean="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10</a:t>
            </a:fld>
            <a:endParaRPr kumimoji="1" lang="ja-JP" altLang="en-US"/>
          </a:p>
        </p:txBody>
      </p:sp>
      <p:pic>
        <p:nvPicPr>
          <p:cNvPr id="4" name="図 3"/>
          <p:cNvPicPr>
            <a:picLocks noChangeAspect="1"/>
          </p:cNvPicPr>
          <p:nvPr/>
        </p:nvPicPr>
        <p:blipFill>
          <a:blip r:embed="rId2"/>
          <a:stretch>
            <a:fillRect/>
          </a:stretch>
        </p:blipFill>
        <p:spPr>
          <a:xfrm>
            <a:off x="144000" y="899338"/>
            <a:ext cx="8820000" cy="4113858"/>
          </a:xfrm>
          <a:prstGeom prst="rect">
            <a:avLst/>
          </a:prstGeom>
        </p:spPr>
      </p:pic>
    </p:spTree>
    <p:extLst>
      <p:ext uri="{BB962C8B-B14F-4D97-AF65-F5344CB8AC3E}">
        <p14:creationId xmlns:p14="http://schemas.microsoft.com/office/powerpoint/2010/main" val="1304359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89030" y="96114"/>
            <a:ext cx="5865708" cy="461665"/>
          </a:xfrm>
          <a:prstGeom prst="rect">
            <a:avLst/>
          </a:prstGeom>
        </p:spPr>
        <p:txBody>
          <a:bodyPr wrap="none">
            <a:spAutoFit/>
          </a:bodyPr>
          <a:lstStyle/>
          <a:p>
            <a:r>
              <a:rPr kumimoji="1" lang="ja-JP" altLang="en-US" sz="2400" b="1" dirty="0">
                <a:latin typeface="Meiryo UI" panose="020B0604030504040204" pitchFamily="50" charset="-128"/>
                <a:ea typeface="Meiryo UI" panose="020B0604030504040204" pitchFamily="50" charset="-128"/>
              </a:rPr>
              <a:t>がん健診（国指針に基づくもの</a:t>
            </a:r>
            <a:r>
              <a:rPr kumimoji="1" lang="ja-JP" altLang="en-US" sz="2400" b="1" dirty="0" smtClean="0">
                <a:latin typeface="Meiryo UI" panose="020B0604030504040204" pitchFamily="50" charset="-128"/>
                <a:ea typeface="Meiryo UI" panose="020B0604030504040204" pitchFamily="50" charset="-128"/>
              </a:rPr>
              <a:t>）について　</a:t>
            </a:r>
            <a:r>
              <a:rPr kumimoji="1" lang="en-US" altLang="ja-JP" sz="2400" b="1" dirty="0" smtClean="0">
                <a:latin typeface="Meiryo UI" panose="020B0604030504040204" pitchFamily="50" charset="-128"/>
                <a:ea typeface="Meiryo UI" panose="020B0604030504040204" pitchFamily="50" charset="-128"/>
              </a:rPr>
              <a:t>1</a:t>
            </a:r>
            <a:endParaRPr kumimoji="1" lang="en-US" altLang="ja-JP"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健診を実施している場合は、結果をほぼデータ化しているが、ユニークコードを設定していない団体が一部あり。</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128859" y="1955004"/>
            <a:ext cx="8820000" cy="4237966"/>
          </a:xfrm>
          <a:prstGeom prst="rect">
            <a:avLst/>
          </a:prstGeom>
        </p:spPr>
      </p:pic>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11</a:t>
            </a:fld>
            <a:endParaRPr kumimoji="1" lang="ja-JP" altLang="en-US"/>
          </a:p>
        </p:txBody>
      </p:sp>
      <p:sp>
        <p:nvSpPr>
          <p:cNvPr id="11" name="テキスト ボックス 10"/>
          <p:cNvSpPr txBox="1"/>
          <p:nvPr/>
        </p:nvSpPr>
        <p:spPr>
          <a:xfrm>
            <a:off x="6457950" y="1542751"/>
            <a:ext cx="3209925"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・データ化　〇：全部、△：一部、</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データ化していない</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・表中の斜線は対象外</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771943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589456" y="96114"/>
            <a:ext cx="5965096" cy="461665"/>
          </a:xfrm>
          <a:prstGeom prst="rect">
            <a:avLst/>
          </a:prstGeom>
        </p:spPr>
        <p:txBody>
          <a:bodyPr wrap="none">
            <a:spAutoFit/>
          </a:bodyPr>
          <a:lstStyle/>
          <a:p>
            <a:pPr algn="ctr"/>
            <a:r>
              <a:rPr kumimoji="1" lang="ja-JP" altLang="en-US" sz="2400" b="1" dirty="0">
                <a:latin typeface="Meiryo UI" panose="020B0604030504040204" pitchFamily="50" charset="-128"/>
                <a:ea typeface="Meiryo UI" panose="020B0604030504040204" pitchFamily="50" charset="-128"/>
              </a:rPr>
              <a:t>がん健診（国指針に基づくもの）について　</a:t>
            </a:r>
            <a:r>
              <a:rPr kumimoji="1" lang="ja-JP" altLang="en-US" sz="2400" b="1" dirty="0" smtClean="0">
                <a:latin typeface="Meiryo UI" panose="020B0604030504040204" pitchFamily="50" charset="-128"/>
                <a:ea typeface="Meiryo UI" panose="020B0604030504040204" pitchFamily="50" charset="-128"/>
              </a:rPr>
              <a:t>２</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pic>
        <p:nvPicPr>
          <p:cNvPr id="2" name="図 1"/>
          <p:cNvPicPr>
            <a:picLocks noChangeAspect="1"/>
          </p:cNvPicPr>
          <p:nvPr/>
        </p:nvPicPr>
        <p:blipFill>
          <a:blip r:embed="rId2"/>
          <a:stretch>
            <a:fillRect/>
          </a:stretch>
        </p:blipFill>
        <p:spPr>
          <a:xfrm>
            <a:off x="133324" y="1173331"/>
            <a:ext cx="8820000" cy="4237966"/>
          </a:xfrm>
          <a:prstGeom prst="rect">
            <a:avLst/>
          </a:prstGeom>
        </p:spPr>
      </p:pic>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12</a:t>
            </a:fld>
            <a:endParaRPr kumimoji="1" lang="ja-JP" altLang="en-US"/>
          </a:p>
        </p:txBody>
      </p:sp>
    </p:spTree>
    <p:extLst>
      <p:ext uri="{BB962C8B-B14F-4D97-AF65-F5344CB8AC3E}">
        <p14:creationId xmlns:p14="http://schemas.microsoft.com/office/powerpoint/2010/main" val="893483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589456" y="96114"/>
            <a:ext cx="5965096" cy="461665"/>
          </a:xfrm>
          <a:prstGeom prst="rect">
            <a:avLst/>
          </a:prstGeom>
        </p:spPr>
        <p:txBody>
          <a:bodyPr wrap="none">
            <a:spAutoFit/>
          </a:bodyPr>
          <a:lstStyle/>
          <a:p>
            <a:pPr algn="ctr"/>
            <a:r>
              <a:rPr kumimoji="1" lang="ja-JP" altLang="en-US" sz="2400" b="1" dirty="0">
                <a:latin typeface="Meiryo UI" panose="020B0604030504040204" pitchFamily="50" charset="-128"/>
                <a:ea typeface="Meiryo UI" panose="020B0604030504040204" pitchFamily="50" charset="-128"/>
              </a:rPr>
              <a:t>がん健診（国指針に基づくもの）について　</a:t>
            </a:r>
            <a:r>
              <a:rPr kumimoji="1" lang="ja-JP" altLang="en-US" sz="2400" b="1" dirty="0" smtClean="0">
                <a:latin typeface="Meiryo UI" panose="020B0604030504040204" pitchFamily="50" charset="-128"/>
                <a:ea typeface="Meiryo UI" panose="020B0604030504040204" pitchFamily="50" charset="-128"/>
              </a:rPr>
              <a:t>３</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13</a:t>
            </a:fld>
            <a:endParaRPr kumimoji="1" lang="ja-JP" altLang="en-US"/>
          </a:p>
        </p:txBody>
      </p:sp>
      <p:pic>
        <p:nvPicPr>
          <p:cNvPr id="4" name="図 3"/>
          <p:cNvPicPr>
            <a:picLocks noChangeAspect="1"/>
          </p:cNvPicPr>
          <p:nvPr/>
        </p:nvPicPr>
        <p:blipFill>
          <a:blip r:embed="rId2"/>
          <a:stretch>
            <a:fillRect/>
          </a:stretch>
        </p:blipFill>
        <p:spPr>
          <a:xfrm>
            <a:off x="144000" y="1059785"/>
            <a:ext cx="8820000" cy="3929974"/>
          </a:xfrm>
          <a:prstGeom prst="rect">
            <a:avLst/>
          </a:prstGeom>
        </p:spPr>
      </p:pic>
    </p:spTree>
    <p:extLst>
      <p:ext uri="{BB962C8B-B14F-4D97-AF65-F5344CB8AC3E}">
        <p14:creationId xmlns:p14="http://schemas.microsoft.com/office/powerpoint/2010/main" val="2510100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89030" y="96114"/>
            <a:ext cx="5163593" cy="461665"/>
          </a:xfrm>
          <a:prstGeom prst="rect">
            <a:avLst/>
          </a:prstGeom>
        </p:spPr>
        <p:txBody>
          <a:bodyPr wrap="none">
            <a:spAutoFit/>
          </a:bodyPr>
          <a:lstStyle/>
          <a:p>
            <a:r>
              <a:rPr kumimoji="1" lang="ja-JP" altLang="en-US" sz="2400" b="1" dirty="0">
                <a:latin typeface="Meiryo UI" panose="020B0604030504040204" pitchFamily="50" charset="-128"/>
                <a:ea typeface="Meiryo UI" panose="020B0604030504040204" pitchFamily="50" charset="-128"/>
              </a:rPr>
              <a:t>健診・検診（自治体独自</a:t>
            </a:r>
            <a:r>
              <a:rPr kumimoji="1" lang="ja-JP" altLang="en-US" sz="2400" b="1" dirty="0" smtClean="0">
                <a:latin typeface="Meiryo UI" panose="020B0604030504040204" pitchFamily="50" charset="-128"/>
                <a:ea typeface="Meiryo UI" panose="020B0604030504040204" pitchFamily="50" charset="-128"/>
              </a:rPr>
              <a:t>）について　</a:t>
            </a:r>
            <a:r>
              <a:rPr kumimoji="1" lang="en-US" altLang="ja-JP" sz="2400" b="1" dirty="0" smtClean="0">
                <a:latin typeface="Meiryo UI" panose="020B0604030504040204" pitchFamily="50" charset="-128"/>
                <a:ea typeface="Meiryo UI" panose="020B0604030504040204" pitchFamily="50" charset="-128"/>
              </a:rPr>
              <a:t>1</a:t>
            </a:r>
            <a:endParaRPr kumimoji="1" lang="en-US" altLang="ja-JP"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けんしん（</a:t>
            </a:r>
            <a:r>
              <a:rPr kumimoji="1" lang="ja-JP" altLang="en-US" sz="1400" dirty="0">
                <a:solidFill>
                  <a:schemeClr val="tx1"/>
                </a:solidFill>
                <a:latin typeface="Meiryo UI" panose="020B0604030504040204" pitchFamily="50" charset="-128"/>
                <a:ea typeface="Meiryo UI" panose="020B0604030504040204" pitchFamily="50" charset="-128"/>
              </a:rPr>
              <a:t>健診・検診</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を</a:t>
            </a:r>
            <a:r>
              <a:rPr kumimoji="1" lang="ja-JP" altLang="en-US" sz="1400" dirty="0" smtClean="0">
                <a:solidFill>
                  <a:schemeClr val="tx1"/>
                </a:solidFill>
                <a:latin typeface="Meiryo UI" panose="020B0604030504040204" pitchFamily="50" charset="-128"/>
                <a:ea typeface="Meiryo UI" panose="020B0604030504040204" pitchFamily="50" charset="-128"/>
              </a:rPr>
              <a:t>実施していても、結果をデータ化していない団体が少数あり。</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121612" y="1955004"/>
            <a:ext cx="8820000" cy="4237966"/>
          </a:xfrm>
          <a:prstGeom prst="rect">
            <a:avLst/>
          </a:prstGeom>
        </p:spPr>
      </p:pic>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14</a:t>
            </a:fld>
            <a:endParaRPr kumimoji="1" lang="ja-JP" altLang="en-US"/>
          </a:p>
        </p:txBody>
      </p:sp>
      <p:sp>
        <p:nvSpPr>
          <p:cNvPr id="11" name="テキスト ボックス 10"/>
          <p:cNvSpPr txBox="1"/>
          <p:nvPr/>
        </p:nvSpPr>
        <p:spPr>
          <a:xfrm>
            <a:off x="6457950" y="1585672"/>
            <a:ext cx="3209925"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・データ化　〇：全部、△：一部、</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データ化していない</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・表中の斜線は対象外</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1182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89030" y="96114"/>
            <a:ext cx="5262979" cy="461665"/>
          </a:xfrm>
          <a:prstGeom prst="rect">
            <a:avLst/>
          </a:prstGeom>
        </p:spPr>
        <p:txBody>
          <a:bodyPr wrap="none">
            <a:spAutoFit/>
          </a:bodyPr>
          <a:lstStyle/>
          <a:p>
            <a:r>
              <a:rPr kumimoji="1" lang="ja-JP" altLang="en-US" sz="2400" b="1" dirty="0">
                <a:latin typeface="Meiryo UI" panose="020B0604030504040204" pitchFamily="50" charset="-128"/>
                <a:ea typeface="Meiryo UI" panose="020B0604030504040204" pitchFamily="50" charset="-128"/>
              </a:rPr>
              <a:t>健診・検診（自治体独自）について　</a:t>
            </a:r>
            <a:r>
              <a:rPr kumimoji="1" lang="ja-JP" altLang="en-US" sz="2400" b="1" dirty="0" smtClean="0">
                <a:latin typeface="Meiryo UI" panose="020B0604030504040204" pitchFamily="50" charset="-128"/>
                <a:ea typeface="Meiryo UI" panose="020B0604030504040204" pitchFamily="50" charset="-128"/>
              </a:rPr>
              <a:t>２</a:t>
            </a:r>
            <a:endParaRPr kumimoji="1" lang="en-US" altLang="ja-JP"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pic>
        <p:nvPicPr>
          <p:cNvPr id="2" name="図 1"/>
          <p:cNvPicPr>
            <a:picLocks noChangeAspect="1"/>
          </p:cNvPicPr>
          <p:nvPr/>
        </p:nvPicPr>
        <p:blipFill>
          <a:blip r:embed="rId2"/>
          <a:stretch>
            <a:fillRect/>
          </a:stretch>
        </p:blipFill>
        <p:spPr>
          <a:xfrm>
            <a:off x="144000" y="1173331"/>
            <a:ext cx="8820000" cy="4237966"/>
          </a:xfrm>
          <a:prstGeom prst="rect">
            <a:avLst/>
          </a:prstGeom>
        </p:spPr>
      </p:pic>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15</a:t>
            </a:fld>
            <a:endParaRPr kumimoji="1" lang="ja-JP" altLang="en-US"/>
          </a:p>
        </p:txBody>
      </p:sp>
    </p:spTree>
    <p:extLst>
      <p:ext uri="{BB962C8B-B14F-4D97-AF65-F5344CB8AC3E}">
        <p14:creationId xmlns:p14="http://schemas.microsoft.com/office/powerpoint/2010/main" val="1351447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89030" y="96114"/>
            <a:ext cx="5262979" cy="461665"/>
          </a:xfrm>
          <a:prstGeom prst="rect">
            <a:avLst/>
          </a:prstGeom>
        </p:spPr>
        <p:txBody>
          <a:bodyPr wrap="none">
            <a:spAutoFit/>
          </a:bodyPr>
          <a:lstStyle/>
          <a:p>
            <a:r>
              <a:rPr kumimoji="1" lang="ja-JP" altLang="en-US" sz="2400" b="1" dirty="0">
                <a:latin typeface="Meiryo UI" panose="020B0604030504040204" pitchFamily="50" charset="-128"/>
                <a:ea typeface="Meiryo UI" panose="020B0604030504040204" pitchFamily="50" charset="-128"/>
              </a:rPr>
              <a:t>健診・検診（自治体独自）について　</a:t>
            </a:r>
            <a:r>
              <a:rPr kumimoji="1" lang="ja-JP" altLang="en-US" sz="2400" b="1" dirty="0" smtClean="0">
                <a:latin typeface="Meiryo UI" panose="020B0604030504040204" pitchFamily="50" charset="-128"/>
                <a:ea typeface="Meiryo UI" panose="020B0604030504040204" pitchFamily="50" charset="-128"/>
              </a:rPr>
              <a:t>３</a:t>
            </a:r>
            <a:endParaRPr kumimoji="1" lang="en-US" altLang="ja-JP"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16</a:t>
            </a:fld>
            <a:endParaRPr kumimoji="1" lang="ja-JP" altLang="en-US"/>
          </a:p>
        </p:txBody>
      </p:sp>
      <p:pic>
        <p:nvPicPr>
          <p:cNvPr id="4" name="図 3"/>
          <p:cNvPicPr>
            <a:picLocks noChangeAspect="1"/>
          </p:cNvPicPr>
          <p:nvPr/>
        </p:nvPicPr>
        <p:blipFill>
          <a:blip r:embed="rId2"/>
          <a:stretch>
            <a:fillRect/>
          </a:stretch>
        </p:blipFill>
        <p:spPr>
          <a:xfrm>
            <a:off x="180000" y="869400"/>
            <a:ext cx="8820000" cy="3934549"/>
          </a:xfrm>
          <a:prstGeom prst="rect">
            <a:avLst/>
          </a:prstGeom>
        </p:spPr>
      </p:pic>
    </p:spTree>
    <p:extLst>
      <p:ext uri="{BB962C8B-B14F-4D97-AF65-F5344CB8AC3E}">
        <p14:creationId xmlns:p14="http://schemas.microsoft.com/office/powerpoint/2010/main" val="3976764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89030" y="96114"/>
            <a:ext cx="5644494" cy="461665"/>
          </a:xfrm>
          <a:prstGeom prst="rect">
            <a:avLst/>
          </a:prstGeom>
        </p:spPr>
        <p:txBody>
          <a:bodyPr wrap="none">
            <a:spAutoFit/>
          </a:bodyPr>
          <a:lstStyle/>
          <a:p>
            <a:r>
              <a:rPr kumimoji="1" lang="ja-JP" altLang="en-US" sz="2400" b="1" dirty="0">
                <a:latin typeface="Meiryo UI" panose="020B0604030504040204" pitchFamily="50" charset="-128"/>
                <a:ea typeface="Meiryo UI" panose="020B0604030504040204" pitchFamily="50" charset="-128"/>
              </a:rPr>
              <a:t>生活習慣指導・その他保健</a:t>
            </a:r>
            <a:r>
              <a:rPr kumimoji="1" lang="ja-JP" altLang="en-US" sz="2400" b="1" dirty="0" smtClean="0">
                <a:latin typeface="Meiryo UI" panose="020B0604030504040204" pitchFamily="50" charset="-128"/>
                <a:ea typeface="Meiryo UI" panose="020B0604030504040204" pitchFamily="50" charset="-128"/>
              </a:rPr>
              <a:t>指導について</a:t>
            </a:r>
            <a:r>
              <a:rPr kumimoji="1" lang="ja-JP" altLang="en-US" sz="2400" b="1" dirty="0">
                <a:latin typeface="Meiryo UI" panose="020B0604030504040204" pitchFamily="50" charset="-128"/>
                <a:ea typeface="Meiryo UI" panose="020B0604030504040204" pitchFamily="50" charset="-128"/>
              </a:rPr>
              <a:t>　</a:t>
            </a:r>
            <a:r>
              <a:rPr kumimoji="1" lang="en-US" altLang="ja-JP" sz="2400" b="1" dirty="0">
                <a:latin typeface="Meiryo UI" panose="020B0604030504040204" pitchFamily="50" charset="-128"/>
                <a:ea typeface="Meiryo UI" panose="020B0604030504040204" pitchFamily="50" charset="-128"/>
              </a:rPr>
              <a:t>1</a:t>
            </a: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指導を行っていても、結果をデータ化していない団体が少数あり。</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113718" y="1955004"/>
            <a:ext cx="8820000" cy="4237966"/>
          </a:xfrm>
          <a:prstGeom prst="rect">
            <a:avLst/>
          </a:prstGeom>
        </p:spPr>
      </p:pic>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17</a:t>
            </a:fld>
            <a:endParaRPr kumimoji="1" lang="ja-JP" altLang="en-US"/>
          </a:p>
        </p:txBody>
      </p:sp>
      <p:sp>
        <p:nvSpPr>
          <p:cNvPr id="11" name="テキスト ボックス 10"/>
          <p:cNvSpPr txBox="1"/>
          <p:nvPr/>
        </p:nvSpPr>
        <p:spPr>
          <a:xfrm>
            <a:off x="6457950" y="1511973"/>
            <a:ext cx="3209925"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・データ化　〇：全部、△：一部、</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データ化していない</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・表中の斜線は対象外</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69395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682431" y="96114"/>
            <a:ext cx="5779146" cy="461665"/>
          </a:xfrm>
          <a:prstGeom prst="rect">
            <a:avLst/>
          </a:prstGeom>
        </p:spPr>
        <p:txBody>
          <a:bodyPr wrap="none">
            <a:spAutoFit/>
          </a:bodyPr>
          <a:lstStyle/>
          <a:p>
            <a:pPr algn="ctr"/>
            <a:r>
              <a:rPr kumimoji="1" lang="ja-JP" altLang="en-US" sz="2400" b="1" dirty="0">
                <a:latin typeface="Meiryo UI" panose="020B0604030504040204" pitchFamily="50" charset="-128"/>
                <a:ea typeface="Meiryo UI" panose="020B0604030504040204" pitchFamily="50" charset="-128"/>
              </a:rPr>
              <a:t>生活習慣指導・その他保健指導について　</a:t>
            </a:r>
            <a:r>
              <a:rPr kumimoji="1" lang="ja-JP" altLang="en-US" sz="2400" b="1" dirty="0" smtClean="0">
                <a:latin typeface="Meiryo UI" panose="020B0604030504040204" pitchFamily="50" charset="-128"/>
                <a:ea typeface="Meiryo UI" panose="020B0604030504040204" pitchFamily="50" charset="-128"/>
              </a:rPr>
              <a:t>２</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pic>
        <p:nvPicPr>
          <p:cNvPr id="2" name="図 1"/>
          <p:cNvPicPr>
            <a:picLocks noChangeAspect="1"/>
          </p:cNvPicPr>
          <p:nvPr/>
        </p:nvPicPr>
        <p:blipFill>
          <a:blip r:embed="rId2"/>
          <a:stretch>
            <a:fillRect/>
          </a:stretch>
        </p:blipFill>
        <p:spPr>
          <a:xfrm>
            <a:off x="144000" y="1173331"/>
            <a:ext cx="8820000" cy="4237966"/>
          </a:xfrm>
          <a:prstGeom prst="rect">
            <a:avLst/>
          </a:prstGeom>
        </p:spPr>
      </p:pic>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18</a:t>
            </a:fld>
            <a:endParaRPr kumimoji="1" lang="ja-JP" altLang="en-US"/>
          </a:p>
        </p:txBody>
      </p:sp>
    </p:spTree>
    <p:extLst>
      <p:ext uri="{BB962C8B-B14F-4D97-AF65-F5344CB8AC3E}">
        <p14:creationId xmlns:p14="http://schemas.microsoft.com/office/powerpoint/2010/main" val="1089459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682431" y="96114"/>
            <a:ext cx="5779146" cy="461665"/>
          </a:xfrm>
          <a:prstGeom prst="rect">
            <a:avLst/>
          </a:prstGeom>
        </p:spPr>
        <p:txBody>
          <a:bodyPr wrap="none">
            <a:spAutoFit/>
          </a:bodyPr>
          <a:lstStyle/>
          <a:p>
            <a:pPr algn="ctr"/>
            <a:r>
              <a:rPr kumimoji="1" lang="ja-JP" altLang="en-US" sz="2400" b="1" dirty="0">
                <a:latin typeface="Meiryo UI" panose="020B0604030504040204" pitchFamily="50" charset="-128"/>
                <a:ea typeface="Meiryo UI" panose="020B0604030504040204" pitchFamily="50" charset="-128"/>
              </a:rPr>
              <a:t>生活習慣指導・その他保健指導について　</a:t>
            </a:r>
            <a:r>
              <a:rPr kumimoji="1" lang="ja-JP" altLang="en-US" sz="2400" b="1" dirty="0" smtClean="0">
                <a:latin typeface="Meiryo UI" panose="020B0604030504040204" pitchFamily="50" charset="-128"/>
                <a:ea typeface="Meiryo UI" panose="020B0604030504040204" pitchFamily="50" charset="-128"/>
              </a:rPr>
              <a:t>３</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19</a:t>
            </a:fld>
            <a:endParaRPr kumimoji="1" lang="ja-JP" altLang="en-US"/>
          </a:p>
        </p:txBody>
      </p:sp>
      <p:pic>
        <p:nvPicPr>
          <p:cNvPr id="4" name="図 3"/>
          <p:cNvPicPr>
            <a:picLocks noChangeAspect="1"/>
          </p:cNvPicPr>
          <p:nvPr/>
        </p:nvPicPr>
        <p:blipFill>
          <a:blip r:embed="rId2"/>
          <a:stretch>
            <a:fillRect/>
          </a:stretch>
        </p:blipFill>
        <p:spPr>
          <a:xfrm>
            <a:off x="144000" y="721482"/>
            <a:ext cx="8820000" cy="3934549"/>
          </a:xfrm>
          <a:prstGeom prst="rect">
            <a:avLst/>
          </a:prstGeom>
        </p:spPr>
      </p:pic>
    </p:spTree>
    <p:extLst>
      <p:ext uri="{BB962C8B-B14F-4D97-AF65-F5344CB8AC3E}">
        <p14:creationId xmlns:p14="http://schemas.microsoft.com/office/powerpoint/2010/main" val="3385155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234152" y="666205"/>
            <a:ext cx="8748000" cy="0"/>
          </a:xfrm>
          <a:prstGeom prst="line">
            <a:avLst/>
          </a:prstGeom>
        </p:spPr>
        <p:style>
          <a:lnRef idx="1">
            <a:schemeClr val="dk1"/>
          </a:lnRef>
          <a:fillRef idx="0">
            <a:schemeClr val="dk1"/>
          </a:fillRef>
          <a:effectRef idx="0">
            <a:schemeClr val="dk1"/>
          </a:effectRef>
          <a:fontRef idx="minor">
            <a:schemeClr val="tx1"/>
          </a:fontRef>
        </p:style>
      </p:cxnSp>
      <p:sp>
        <p:nvSpPr>
          <p:cNvPr id="5" name="テキスト ボックス 4"/>
          <p:cNvSpPr txBox="1"/>
          <p:nvPr/>
        </p:nvSpPr>
        <p:spPr>
          <a:xfrm>
            <a:off x="3178176" y="139936"/>
            <a:ext cx="2326278" cy="461665"/>
          </a:xfrm>
          <a:prstGeom prst="rect">
            <a:avLst/>
          </a:prstGeom>
          <a:noFill/>
        </p:spPr>
        <p:txBody>
          <a:bodyPr wrap="none" rtlCol="0">
            <a:spAutoFit/>
          </a:bodyPr>
          <a:lstStyle/>
          <a:p>
            <a:r>
              <a:rPr kumimoji="1" lang="ja-JP" altLang="en-US" sz="2400" b="1" dirty="0">
                <a:latin typeface="Meiryo UI" panose="020B0604030504040204" pitchFamily="50" charset="-128"/>
                <a:ea typeface="Meiryo UI" panose="020B0604030504040204" pitchFamily="50" charset="-128"/>
              </a:rPr>
              <a:t>アンケート</a:t>
            </a:r>
            <a:r>
              <a:rPr kumimoji="1" lang="ja-JP" altLang="en-US" sz="2400" b="1" dirty="0" smtClean="0">
                <a:latin typeface="Meiryo UI" panose="020B0604030504040204" pitchFamily="50" charset="-128"/>
                <a:ea typeface="Meiryo UI" panose="020B0604030504040204" pitchFamily="50" charset="-128"/>
              </a:rPr>
              <a:t>の概要</a:t>
            </a:r>
            <a:endParaRPr kumimoji="1" lang="ja-JP" altLang="en-US" sz="24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412124" y="998660"/>
            <a:ext cx="8405305" cy="5816977"/>
          </a:xfrm>
          <a:prstGeom prst="rect">
            <a:avLst/>
          </a:prstGeom>
          <a:noFill/>
          <a:ln>
            <a:solidFill>
              <a:schemeClr val="accent1"/>
            </a:solidFill>
          </a:ln>
        </p:spPr>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■趣旨：</a:t>
            </a:r>
            <a:endParaRPr kumimoji="1" lang="en-US" altLang="ja-JP" b="1" dirty="0" smtClean="0">
              <a:latin typeface="Meiryo UI" panose="020B0604030504040204" pitchFamily="50" charset="-128"/>
              <a:ea typeface="Meiryo UI" panose="020B0604030504040204" pitchFamily="50" charset="-128"/>
            </a:endParaRPr>
          </a:p>
          <a:p>
            <a:pPr lvl="1"/>
            <a:r>
              <a:rPr lang="ja-JP" altLang="en-US" sz="1600" dirty="0" smtClean="0">
                <a:latin typeface="Meiryo UI" panose="020B0604030504040204" pitchFamily="50" charset="-128"/>
                <a:ea typeface="Meiryo UI" panose="020B0604030504040204" pitchFamily="50" charset="-128"/>
              </a:rPr>
              <a:t>市町村にデータヘルスに関する取組み状況を調査するもの。</a:t>
            </a:r>
            <a:endParaRPr kumimoji="1" lang="en-US" altLang="ja-JP" dirty="0">
              <a:latin typeface="Meiryo UI" panose="020B0604030504040204" pitchFamily="50" charset="-128"/>
              <a:ea typeface="Meiryo UI" panose="020B0604030504040204" pitchFamily="50" charset="-128"/>
            </a:endParaRPr>
          </a:p>
          <a:p>
            <a:endParaRPr kumimoji="1" lang="en-US" altLang="ja-JP" b="1" dirty="0" smtClean="0">
              <a:latin typeface="Meiryo UI" panose="020B0604030504040204" pitchFamily="50" charset="-128"/>
              <a:ea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rPr>
              <a:t>■調査対象団体：</a:t>
            </a:r>
            <a:endParaRPr kumimoji="1" lang="en-US" altLang="ja-JP" b="1" dirty="0" smtClean="0">
              <a:latin typeface="Meiryo UI" panose="020B0604030504040204" pitchFamily="50" charset="-128"/>
              <a:ea typeface="Meiryo UI" panose="020B0604030504040204" pitchFamily="50" charset="-128"/>
            </a:endParaRPr>
          </a:p>
          <a:p>
            <a:pPr lvl="1"/>
            <a:r>
              <a:rPr lang="ja-JP" altLang="en-US" sz="1600" dirty="0" smtClean="0">
                <a:latin typeface="Meiryo UI" panose="020B0604030504040204" pitchFamily="50" charset="-128"/>
                <a:ea typeface="Meiryo UI" panose="020B0604030504040204" pitchFamily="50" charset="-128"/>
              </a:rPr>
              <a:t>大阪</a:t>
            </a:r>
            <a:r>
              <a:rPr lang="ja-JP" altLang="en-US" sz="1600" dirty="0">
                <a:latin typeface="Meiryo UI" panose="020B0604030504040204" pitchFamily="50" charset="-128"/>
                <a:ea typeface="Meiryo UI" panose="020B0604030504040204" pitchFamily="50" charset="-128"/>
              </a:rPr>
              <a:t>府内市町村（４３</a:t>
            </a:r>
            <a:r>
              <a:rPr lang="ja-JP" altLang="en-US" sz="1600" dirty="0" smtClean="0">
                <a:latin typeface="Meiryo UI" panose="020B0604030504040204" pitchFamily="50" charset="-128"/>
                <a:ea typeface="Meiryo UI" panose="020B0604030504040204" pitchFamily="50" charset="-128"/>
              </a:rPr>
              <a:t>団体＋大阪府子ども家庭センター</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）：３</a:t>
            </a:r>
            <a:r>
              <a:rPr lang="ja-JP" altLang="en-US" sz="1600" dirty="0">
                <a:latin typeface="Meiryo UI" panose="020B0604030504040204" pitchFamily="50" charset="-128"/>
                <a:ea typeface="Meiryo UI" panose="020B0604030504040204" pitchFamily="50" charset="-128"/>
              </a:rPr>
              <a:t>７</a:t>
            </a:r>
            <a:r>
              <a:rPr lang="ja-JP" altLang="en-US" sz="1600" dirty="0" smtClean="0">
                <a:latin typeface="Meiryo UI" panose="020B0604030504040204" pitchFamily="50" charset="-128"/>
                <a:ea typeface="Meiryo UI" panose="020B0604030504040204" pitchFamily="50" charset="-128"/>
              </a:rPr>
              <a:t>団体から回答あり</a:t>
            </a:r>
            <a:endParaRPr lang="en-US" altLang="ja-JP" sz="1600" dirty="0" smtClean="0">
              <a:latin typeface="Meiryo UI" panose="020B0604030504040204" pitchFamily="50" charset="-128"/>
              <a:ea typeface="Meiryo UI" panose="020B0604030504040204" pitchFamily="50" charset="-128"/>
            </a:endParaRPr>
          </a:p>
          <a:p>
            <a:pPr lvl="1"/>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郡部（島本町除く）の生活保護事務を担当</a:t>
            </a:r>
            <a:endParaRPr lang="en-US" altLang="ja-JP" sz="1600" dirty="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rPr>
              <a:t>■調査期間：</a:t>
            </a:r>
            <a:endParaRPr kumimoji="1" lang="en-US" altLang="ja-JP" b="1"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令和２年１月</a:t>
            </a:r>
            <a:r>
              <a:rPr lang="ja-JP" altLang="en-US" sz="1600" dirty="0">
                <a:latin typeface="Meiryo UI" panose="020B0604030504040204" pitchFamily="50" charset="-128"/>
                <a:ea typeface="Meiryo UI" panose="020B0604030504040204" pitchFamily="50" charset="-128"/>
              </a:rPr>
              <a:t>９</a:t>
            </a:r>
            <a:r>
              <a:rPr lang="ja-JP" altLang="en-US" sz="1600" dirty="0" smtClean="0">
                <a:latin typeface="Meiryo UI" panose="020B0604030504040204" pitchFamily="50" charset="-128"/>
                <a:ea typeface="Meiryo UI" panose="020B0604030504040204" pitchFamily="50" charset="-128"/>
              </a:rPr>
              <a:t>日～１月２０日</a:t>
            </a:r>
            <a:endParaRPr lang="en-US" altLang="ja-JP" sz="1600"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rPr>
              <a:t>■設問項目：</a:t>
            </a:r>
            <a:endParaRPr kumimoji="1" lang="en-US" altLang="ja-JP" b="1" dirty="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＜その１＞</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データ</a:t>
            </a:r>
            <a:r>
              <a:rPr lang="ja-JP" altLang="en-US" sz="1600" dirty="0">
                <a:latin typeface="Meiryo UI" panose="020B0604030504040204" pitchFamily="50" charset="-128"/>
                <a:ea typeface="Meiryo UI" panose="020B0604030504040204" pitchFamily="50" charset="-128"/>
              </a:rPr>
              <a:t>の対象ごとに、</a:t>
            </a:r>
            <a:r>
              <a:rPr lang="ja-JP" altLang="en-US" sz="1600" dirty="0" smtClean="0">
                <a:latin typeface="Meiryo UI" panose="020B0604030504040204" pitchFamily="50" charset="-128"/>
                <a:ea typeface="Meiryo UI" panose="020B0604030504040204" pitchFamily="50" charset="-128"/>
              </a:rPr>
              <a:t>各種</a:t>
            </a:r>
            <a:r>
              <a:rPr lang="ja-JP" altLang="en-US" sz="1600" dirty="0">
                <a:latin typeface="Meiryo UI" panose="020B0604030504040204" pitchFamily="50" charset="-128"/>
                <a:ea typeface="Meiryo UI" panose="020B0604030504040204" pitchFamily="50" charset="-128"/>
              </a:rPr>
              <a:t>健診・検診や生活習慣指導等について</a:t>
            </a:r>
            <a:r>
              <a:rPr lang="ja-JP" altLang="en-US"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事業の実施やデータ化の状況、　　</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データの管理方法、管理件数、個人を特定できるユニークコードの設定、保存年限　等</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＜その２＞</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データの対象ごとに</a:t>
            </a:r>
            <a:r>
              <a:rPr lang="ja-JP" altLang="en-US"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活用状況、活用にあたっての外部からの助言、</a:t>
            </a:r>
            <a:r>
              <a:rPr kumimoji="1" lang="en-US" altLang="ja-JP" sz="1600" dirty="0" smtClean="0">
                <a:latin typeface="Meiryo UI" panose="020B0604030504040204" pitchFamily="50" charset="-128"/>
                <a:ea typeface="Meiryo UI" panose="020B0604030504040204" pitchFamily="50" charset="-128"/>
              </a:rPr>
              <a:t>PHR</a:t>
            </a:r>
            <a:r>
              <a:rPr kumimoji="1" lang="ja-JP" altLang="en-US" sz="1600" dirty="0" smtClean="0">
                <a:latin typeface="Meiryo UI" panose="020B0604030504040204" pitchFamily="50" charset="-128"/>
                <a:ea typeface="Meiryo UI" panose="020B0604030504040204" pitchFamily="50" charset="-128"/>
              </a:rPr>
              <a:t>の導入状況、課題、</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独自の取組み　等</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＜データの対象＞</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A</a:t>
            </a:r>
            <a:r>
              <a:rPr kumimoji="1" lang="ja-JP" altLang="en-US" sz="1600" dirty="0" smtClean="0">
                <a:latin typeface="Meiryo UI" panose="020B0604030504040204" pitchFamily="50" charset="-128"/>
                <a:ea typeface="Meiryo UI" panose="020B0604030504040204" pitchFamily="50" charset="-128"/>
              </a:rPr>
              <a:t>：妊婦、</a:t>
            </a:r>
            <a:r>
              <a:rPr kumimoji="1" lang="en-US" altLang="ja-JP" sz="1600" dirty="0" smtClean="0">
                <a:latin typeface="Meiryo UI" panose="020B0604030504040204" pitchFamily="50" charset="-128"/>
                <a:ea typeface="Meiryo UI" panose="020B0604030504040204" pitchFamily="50" charset="-128"/>
              </a:rPr>
              <a:t>B</a:t>
            </a:r>
            <a:r>
              <a:rPr kumimoji="1" lang="ja-JP" altLang="en-US" sz="1600" dirty="0" smtClean="0">
                <a:latin typeface="Meiryo UI" panose="020B0604030504040204" pitchFamily="50" charset="-128"/>
                <a:ea typeface="Meiryo UI" panose="020B0604030504040204" pitchFamily="50" charset="-128"/>
              </a:rPr>
              <a:t>：乳幼児、</a:t>
            </a:r>
            <a:r>
              <a:rPr kumimoji="1" lang="en-US" altLang="ja-JP" sz="1600" dirty="0" smtClean="0">
                <a:latin typeface="Meiryo UI" panose="020B0604030504040204" pitchFamily="50" charset="-128"/>
                <a:ea typeface="Meiryo UI" panose="020B0604030504040204" pitchFamily="50" charset="-128"/>
              </a:rPr>
              <a:t>C</a:t>
            </a:r>
            <a:r>
              <a:rPr kumimoji="1" lang="ja-JP" altLang="en-US" sz="1600" dirty="0" smtClean="0">
                <a:latin typeface="Meiryo UI" panose="020B0604030504040204" pitchFamily="50" charset="-128"/>
                <a:ea typeface="Meiryo UI" panose="020B0604030504040204" pitchFamily="50" charset="-128"/>
              </a:rPr>
              <a:t>：就学前、</a:t>
            </a:r>
            <a:r>
              <a:rPr kumimoji="1" lang="en-US" altLang="ja-JP" sz="1600" dirty="0" smtClean="0">
                <a:latin typeface="Meiryo UI" panose="020B0604030504040204" pitchFamily="50" charset="-128"/>
                <a:ea typeface="Meiryo UI" panose="020B0604030504040204" pitchFamily="50" charset="-128"/>
              </a:rPr>
              <a:t>D</a:t>
            </a:r>
            <a:r>
              <a:rPr kumimoji="1" lang="ja-JP" altLang="en-US" sz="1600" dirty="0" smtClean="0">
                <a:latin typeface="Meiryo UI" panose="020B0604030504040204" pitchFamily="50" charset="-128"/>
                <a:ea typeface="Meiryo UI" panose="020B0604030504040204" pitchFamily="50" charset="-128"/>
              </a:rPr>
              <a:t>：小中学校、</a:t>
            </a:r>
            <a:r>
              <a:rPr kumimoji="1" lang="en-US" altLang="ja-JP" sz="1600" dirty="0" smtClean="0">
                <a:latin typeface="Meiryo UI" panose="020B0604030504040204" pitchFamily="50" charset="-128"/>
                <a:ea typeface="Meiryo UI" panose="020B0604030504040204" pitchFamily="50" charset="-128"/>
              </a:rPr>
              <a:t>E</a:t>
            </a:r>
            <a:r>
              <a:rPr kumimoji="1" lang="ja-JP" altLang="en-US" sz="1600" dirty="0" smtClean="0">
                <a:latin typeface="Meiryo UI" panose="020B0604030504040204" pitchFamily="50" charset="-128"/>
                <a:ea typeface="Meiryo UI" panose="020B0604030504040204" pitchFamily="50" charset="-128"/>
              </a:rPr>
              <a:t>：高校、</a:t>
            </a:r>
            <a:r>
              <a:rPr kumimoji="1" lang="en-US" altLang="ja-JP" sz="1600" dirty="0" smtClean="0">
                <a:latin typeface="Meiryo UI" panose="020B0604030504040204" pitchFamily="50" charset="-128"/>
                <a:ea typeface="Meiryo UI" panose="020B0604030504040204" pitchFamily="50" charset="-128"/>
              </a:rPr>
              <a:t>F</a:t>
            </a:r>
            <a:r>
              <a:rPr kumimoji="1" lang="ja-JP" altLang="en-US" sz="1600" dirty="0" smtClean="0">
                <a:latin typeface="Meiryo UI" panose="020B0604030504040204" pitchFamily="50" charset="-128"/>
                <a:ea typeface="Meiryo UI" panose="020B0604030504040204" pitchFamily="50" charset="-128"/>
              </a:rPr>
              <a:t>：協会けんぽ、健康組合等</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G</a:t>
            </a:r>
            <a:r>
              <a:rPr kumimoji="1" lang="ja-JP" altLang="en-US" sz="1600" dirty="0" smtClean="0">
                <a:latin typeface="Meiryo UI" panose="020B0604030504040204" pitchFamily="50" charset="-128"/>
                <a:ea typeface="Meiryo UI" panose="020B0604030504040204" pitchFamily="50" charset="-128"/>
              </a:rPr>
              <a:t>：国保、</a:t>
            </a:r>
            <a:r>
              <a:rPr kumimoji="1" lang="en-US" altLang="ja-JP" sz="1600" dirty="0" smtClean="0">
                <a:latin typeface="Meiryo UI" panose="020B0604030504040204" pitchFamily="50" charset="-128"/>
                <a:ea typeface="Meiryo UI" panose="020B0604030504040204" pitchFamily="50" charset="-128"/>
              </a:rPr>
              <a:t>H</a:t>
            </a:r>
            <a:r>
              <a:rPr kumimoji="1" lang="ja-JP" altLang="en-US" sz="1600" dirty="0" smtClean="0">
                <a:latin typeface="Meiryo UI" panose="020B0604030504040204" pitchFamily="50" charset="-128"/>
                <a:ea typeface="Meiryo UI" panose="020B0604030504040204" pitchFamily="50" charset="-128"/>
              </a:rPr>
              <a:t>：後期高齢者、</a:t>
            </a:r>
            <a:r>
              <a:rPr kumimoji="1" lang="en-US" altLang="ja-JP" sz="1600" dirty="0" smtClean="0">
                <a:latin typeface="Meiryo UI" panose="020B0604030504040204" pitchFamily="50" charset="-128"/>
                <a:ea typeface="Meiryo UI" panose="020B0604030504040204" pitchFamily="50" charset="-128"/>
              </a:rPr>
              <a:t>I</a:t>
            </a:r>
            <a:r>
              <a:rPr kumimoji="1" lang="ja-JP" altLang="en-US" sz="1600" dirty="0" smtClean="0">
                <a:latin typeface="Meiryo UI" panose="020B0604030504040204" pitchFamily="50" charset="-128"/>
                <a:ea typeface="Meiryo UI" panose="020B0604030504040204" pitchFamily="50" charset="-128"/>
              </a:rPr>
              <a:t>生活保護、</a:t>
            </a:r>
            <a:r>
              <a:rPr kumimoji="1" lang="en-US" altLang="ja-JP" sz="1600" dirty="0" smtClean="0">
                <a:latin typeface="Meiryo UI" panose="020B0604030504040204" pitchFamily="50" charset="-128"/>
                <a:ea typeface="Meiryo UI" panose="020B0604030504040204" pitchFamily="50" charset="-128"/>
              </a:rPr>
              <a:t>J</a:t>
            </a:r>
            <a:r>
              <a:rPr kumimoji="1" lang="ja-JP" altLang="en-US" sz="1600" dirty="0" smtClean="0">
                <a:latin typeface="Meiryo UI" panose="020B0604030504040204" pitchFamily="50" charset="-128"/>
                <a:ea typeface="Meiryo UI" panose="020B0604030504040204" pitchFamily="50" charset="-128"/>
              </a:rPr>
              <a:t>：介護保険</a:t>
            </a:r>
            <a:endParaRPr kumimoji="1" lang="en-US" altLang="ja-JP" sz="1600" dirty="0" smtClean="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→本日は、</a:t>
            </a:r>
            <a:r>
              <a:rPr kumimoji="1" lang="ja-JP" altLang="en-US" dirty="0">
                <a:latin typeface="Meiryo UI" panose="020B0604030504040204" pitchFamily="50" charset="-128"/>
                <a:ea typeface="Meiryo UI" panose="020B0604030504040204" pitchFamily="50" charset="-128"/>
              </a:rPr>
              <a:t>回答があった</a:t>
            </a:r>
            <a:r>
              <a:rPr kumimoji="1" lang="ja-JP" altLang="en-US" dirty="0" smtClean="0">
                <a:latin typeface="Meiryo UI" panose="020B0604030504040204" pitchFamily="50" charset="-128"/>
                <a:ea typeface="Meiryo UI" panose="020B0604030504040204" pitchFamily="50" charset="-128"/>
              </a:rPr>
              <a:t>団体かつ一部項目の集計結果を報告</a:t>
            </a:r>
            <a:endParaRPr kumimoji="1" lang="en-US" altLang="ja-JP"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760029" y="6411530"/>
            <a:ext cx="2057400" cy="365125"/>
          </a:xfrm>
        </p:spPr>
        <p:txBody>
          <a:bodyPr/>
          <a:lstStyle/>
          <a:p>
            <a:fld id="{739ADDA8-AAD5-4F77-921E-93E6F53FB8C4}" type="slidenum">
              <a:rPr kumimoji="1" lang="ja-JP" altLang="en-US" smtClean="0"/>
              <a:t>2</a:t>
            </a:fld>
            <a:endParaRPr kumimoji="1" lang="ja-JP" altLang="en-US"/>
          </a:p>
        </p:txBody>
      </p:sp>
    </p:spTree>
    <p:extLst>
      <p:ext uri="{BB962C8B-B14F-4D97-AF65-F5344CB8AC3E}">
        <p14:creationId xmlns:p14="http://schemas.microsoft.com/office/powerpoint/2010/main" val="2533129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89030" y="96114"/>
            <a:ext cx="5565947" cy="461665"/>
          </a:xfrm>
          <a:prstGeom prst="rect">
            <a:avLst/>
          </a:prstGeom>
        </p:spPr>
        <p:txBody>
          <a:bodyPr wrap="none">
            <a:spAutoFit/>
          </a:bodyPr>
          <a:lstStyle/>
          <a:p>
            <a:pPr algn="ctr"/>
            <a:r>
              <a:rPr lang="ja-JP" altLang="en-US" sz="2400" b="1" dirty="0">
                <a:latin typeface="Meiryo UI" panose="020B0604030504040204" pitchFamily="50" charset="-128"/>
                <a:ea typeface="Meiryo UI" panose="020B0604030504040204" pitchFamily="50" charset="-128"/>
              </a:rPr>
              <a:t>データヘルスに関する市町村アンケート結果</a:t>
            </a: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20</a:t>
            </a:fld>
            <a:endParaRPr kumimoji="1" lang="ja-JP" altLang="en-US"/>
          </a:p>
        </p:txBody>
      </p:sp>
      <p:sp>
        <p:nvSpPr>
          <p:cNvPr id="10" name="正方形/長方形 9"/>
          <p:cNvSpPr/>
          <p:nvPr/>
        </p:nvSpPr>
        <p:spPr>
          <a:xfrm>
            <a:off x="2853420" y="2474699"/>
            <a:ext cx="3437159" cy="1077218"/>
          </a:xfrm>
          <a:prstGeom prst="rect">
            <a:avLst/>
          </a:prstGeom>
        </p:spPr>
        <p:txBody>
          <a:bodyPr wrap="none">
            <a:spAutoFit/>
          </a:bodyPr>
          <a:lstStyle/>
          <a:p>
            <a:r>
              <a:rPr lang="ja-JP" altLang="en-US" sz="3200" b="1" dirty="0" smtClean="0">
                <a:latin typeface="Meiryo UI" panose="020B0604030504040204" pitchFamily="50" charset="-128"/>
                <a:ea typeface="Meiryo UI" panose="020B0604030504040204" pitchFamily="50" charset="-128"/>
              </a:rPr>
              <a:t>データの対象ごとの</a:t>
            </a:r>
            <a:endParaRPr lang="en-US" altLang="ja-JP" sz="3200" b="1" dirty="0" smtClean="0">
              <a:latin typeface="Meiryo UI" panose="020B0604030504040204" pitchFamily="50" charset="-128"/>
              <a:ea typeface="Meiryo UI" panose="020B0604030504040204" pitchFamily="50" charset="-128"/>
            </a:endParaRPr>
          </a:p>
          <a:p>
            <a:r>
              <a:rPr lang="ja-JP" altLang="en-US" sz="3200" b="1" dirty="0" smtClean="0">
                <a:latin typeface="Meiryo UI" panose="020B0604030504040204" pitchFamily="50" charset="-128"/>
                <a:ea typeface="Meiryo UI" panose="020B0604030504040204" pitchFamily="50" charset="-128"/>
              </a:rPr>
              <a:t>活用状況や課題</a:t>
            </a:r>
            <a:endParaRPr lang="ja-JP" altLang="en-US" sz="3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30121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996909" y="96114"/>
            <a:ext cx="1150188" cy="461665"/>
          </a:xfrm>
          <a:prstGeom prst="rect">
            <a:avLst/>
          </a:prstGeom>
        </p:spPr>
        <p:txBody>
          <a:bodyPr wrap="none">
            <a:spAutoFit/>
          </a:bodyPr>
          <a:lstStyle/>
          <a:p>
            <a:pPr algn="ctr"/>
            <a:r>
              <a:rPr kumimoji="1" lang="en-US" altLang="ja-JP" sz="2400" b="1" dirty="0">
                <a:latin typeface="Meiryo UI" panose="020B0604030504040204" pitchFamily="50" charset="-128"/>
                <a:ea typeface="Meiryo UI" panose="020B0604030504040204" pitchFamily="50" charset="-128"/>
              </a:rPr>
              <a:t>A:</a:t>
            </a:r>
            <a:r>
              <a:rPr kumimoji="1" lang="ja-JP" altLang="en-US" sz="2400" b="1" dirty="0">
                <a:latin typeface="Meiryo UI" panose="020B0604030504040204" pitchFamily="50" charset="-128"/>
                <a:ea typeface="Meiryo UI" panose="020B0604030504040204" pitchFamily="50" charset="-128"/>
              </a:rPr>
              <a:t>妊婦</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多くの団体で、健診等結果を分析し、対象者を抽出して保健指導を行っている。</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5700" y="1821538"/>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4056890"/>
            <a:ext cx="3222357"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3" name="角丸四角形吹き出し 12"/>
          <p:cNvSpPr/>
          <p:nvPr/>
        </p:nvSpPr>
        <p:spPr>
          <a:xfrm>
            <a:off x="4007825" y="4480832"/>
            <a:ext cx="4851400" cy="1231557"/>
          </a:xfrm>
          <a:prstGeom prst="wedgeRoundRectCallout">
            <a:avLst>
              <a:gd name="adj1" fmla="val -55927"/>
              <a:gd name="adj2" fmla="val 44489"/>
              <a:gd name="adj3" fmla="val 16667"/>
            </a:avLst>
          </a:prstGeom>
          <a:solidFill>
            <a:schemeClr val="bg1"/>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その他の内容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rPr>
              <a:t>データ全般に関する課題の記載のみで、妊婦独自の記載はなし</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113718" y="5890919"/>
            <a:ext cx="8850282" cy="7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独自の取組み（データ化、分析、人材育成など）における課題</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データ全般に</a:t>
            </a:r>
            <a:r>
              <a:rPr kumimoji="1" lang="ja-JP" altLang="en-US" sz="1200" dirty="0" smtClean="0">
                <a:solidFill>
                  <a:schemeClr val="tx1"/>
                </a:solidFill>
                <a:latin typeface="Meiryo UI" panose="020B0604030504040204" pitchFamily="50" charset="-128"/>
                <a:ea typeface="Meiryo UI" panose="020B0604030504040204" pitchFamily="50" charset="-128"/>
              </a:rPr>
              <a:t>関する記載</a:t>
            </a:r>
            <a:r>
              <a:rPr kumimoji="1" lang="ja-JP" altLang="en-US" sz="1200" dirty="0">
                <a:solidFill>
                  <a:schemeClr val="tx1"/>
                </a:solidFill>
                <a:latin typeface="Meiryo UI" panose="020B0604030504040204" pitchFamily="50" charset="-128"/>
                <a:ea typeface="Meiryo UI" panose="020B0604030504040204" pitchFamily="50" charset="-128"/>
              </a:rPr>
              <a:t>のみで、妊婦独自の記載はなし</a:t>
            </a:r>
          </a:p>
        </p:txBody>
      </p:sp>
      <p:sp>
        <p:nvSpPr>
          <p:cNvPr id="5" name="スライド番号プレースホルダー 4"/>
          <p:cNvSpPr>
            <a:spLocks noGrp="1"/>
          </p:cNvSpPr>
          <p:nvPr>
            <p:ph type="sldNum" sz="quarter" idx="12"/>
          </p:nvPr>
        </p:nvSpPr>
        <p:spPr/>
        <p:txBody>
          <a:bodyPr/>
          <a:lstStyle/>
          <a:p>
            <a:fld id="{7E0488E3-93D0-49A6-BF57-B494844D90D5}" type="slidenum">
              <a:rPr kumimoji="1" lang="ja-JP" altLang="en-US" smtClean="0"/>
              <a:t>21</a:t>
            </a:fld>
            <a:endParaRPr kumimoji="1" lang="ja-JP" altLang="en-US"/>
          </a:p>
        </p:txBody>
      </p:sp>
      <p:pic>
        <p:nvPicPr>
          <p:cNvPr id="3" name="図 2"/>
          <p:cNvPicPr>
            <a:picLocks noChangeAspect="1"/>
          </p:cNvPicPr>
          <p:nvPr/>
        </p:nvPicPr>
        <p:blipFill>
          <a:blip r:embed="rId2"/>
          <a:stretch>
            <a:fillRect/>
          </a:stretch>
        </p:blipFill>
        <p:spPr>
          <a:xfrm>
            <a:off x="20925" y="2192938"/>
            <a:ext cx="9102150" cy="1800328"/>
          </a:xfrm>
          <a:prstGeom prst="rect">
            <a:avLst/>
          </a:prstGeom>
        </p:spPr>
      </p:pic>
      <p:pic>
        <p:nvPicPr>
          <p:cNvPr id="4" name="図 3"/>
          <p:cNvPicPr>
            <a:picLocks noChangeAspect="1"/>
          </p:cNvPicPr>
          <p:nvPr/>
        </p:nvPicPr>
        <p:blipFill>
          <a:blip r:embed="rId3"/>
          <a:stretch>
            <a:fillRect/>
          </a:stretch>
        </p:blipFill>
        <p:spPr>
          <a:xfrm>
            <a:off x="113718" y="4409047"/>
            <a:ext cx="3662618" cy="1375125"/>
          </a:xfrm>
          <a:prstGeom prst="rect">
            <a:avLst/>
          </a:prstGeom>
        </p:spPr>
      </p:pic>
    </p:spTree>
    <p:extLst>
      <p:ext uri="{BB962C8B-B14F-4D97-AF65-F5344CB8AC3E}">
        <p14:creationId xmlns:p14="http://schemas.microsoft.com/office/powerpoint/2010/main" val="12277326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843278" y="96114"/>
            <a:ext cx="1457450" cy="461665"/>
          </a:xfrm>
          <a:prstGeom prst="rect">
            <a:avLst/>
          </a:prstGeom>
        </p:spPr>
        <p:txBody>
          <a:bodyPr wrap="none">
            <a:spAutoFit/>
          </a:bodyPr>
          <a:lstStyle/>
          <a:p>
            <a:pPr algn="ctr"/>
            <a:r>
              <a:rPr kumimoji="1" lang="en-US" altLang="ja-JP" sz="2400" b="1" dirty="0">
                <a:latin typeface="Meiryo UI" panose="020B0604030504040204" pitchFamily="50" charset="-128"/>
                <a:ea typeface="Meiryo UI" panose="020B0604030504040204" pitchFamily="50" charset="-128"/>
              </a:rPr>
              <a:t>B:</a:t>
            </a:r>
            <a:r>
              <a:rPr kumimoji="1" lang="ja-JP" altLang="en-US" sz="2400" b="1" dirty="0">
                <a:latin typeface="Meiryo UI" panose="020B0604030504040204" pitchFamily="50" charset="-128"/>
                <a:ea typeface="Meiryo UI" panose="020B0604030504040204" pitchFamily="50" charset="-128"/>
              </a:rPr>
              <a:t>乳幼児</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多くの団体で、健診結果を分析</a:t>
            </a:r>
            <a:r>
              <a:rPr kumimoji="1" lang="ja-JP" altLang="en-US" sz="1400" dirty="0" smtClean="0">
                <a:solidFill>
                  <a:schemeClr val="tx1"/>
                </a:solidFill>
                <a:latin typeface="Meiryo UI" panose="020B0604030504040204" pitchFamily="50" charset="-128"/>
                <a:ea typeface="Meiryo UI" panose="020B0604030504040204" pitchFamily="50" charset="-128"/>
              </a:rPr>
              <a:t>しているが、指導に活用していないケースあり。</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5700" y="1821538"/>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4056890"/>
            <a:ext cx="3222357"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3" name="角丸四角形吹き出し 12"/>
          <p:cNvSpPr/>
          <p:nvPr/>
        </p:nvSpPr>
        <p:spPr>
          <a:xfrm>
            <a:off x="3972900" y="4512015"/>
            <a:ext cx="4851400" cy="1231557"/>
          </a:xfrm>
          <a:prstGeom prst="wedgeRoundRectCallout">
            <a:avLst>
              <a:gd name="adj1" fmla="val -55927"/>
              <a:gd name="adj2" fmla="val 44489"/>
              <a:gd name="adj3" fmla="val 16667"/>
            </a:avLst>
          </a:prstGeom>
          <a:solidFill>
            <a:schemeClr val="bg1"/>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その他の内容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データ全般に関する課題の記載のみで、妊婦独自の記載</a:t>
            </a:r>
            <a:r>
              <a:rPr kumimoji="1" lang="ja-JP" altLang="en-US" sz="1200" dirty="0" smtClean="0">
                <a:solidFill>
                  <a:schemeClr val="tx1"/>
                </a:solidFill>
                <a:latin typeface="Meiryo UI" panose="020B0604030504040204" pitchFamily="50" charset="-128"/>
                <a:ea typeface="Meiryo UI" panose="020B0604030504040204" pitchFamily="50" charset="-128"/>
              </a:rPr>
              <a:t>はなし</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113718" y="5890919"/>
            <a:ext cx="8850282" cy="7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独自の取組み（データ化、分析、人材育成など）における課題</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データ全般に</a:t>
            </a:r>
            <a:r>
              <a:rPr kumimoji="1" lang="ja-JP" altLang="en-US" sz="1200" dirty="0" smtClean="0">
                <a:solidFill>
                  <a:schemeClr val="tx1"/>
                </a:solidFill>
                <a:latin typeface="Meiryo UI" panose="020B0604030504040204" pitchFamily="50" charset="-128"/>
                <a:ea typeface="Meiryo UI" panose="020B0604030504040204" pitchFamily="50" charset="-128"/>
              </a:rPr>
              <a:t>関する記載</a:t>
            </a:r>
            <a:r>
              <a:rPr kumimoji="1" lang="ja-JP" altLang="en-US" sz="1200" dirty="0">
                <a:solidFill>
                  <a:schemeClr val="tx1"/>
                </a:solidFill>
                <a:latin typeface="Meiryo UI" panose="020B0604030504040204" pitchFamily="50" charset="-128"/>
                <a:ea typeface="Meiryo UI" panose="020B0604030504040204" pitchFamily="50" charset="-128"/>
              </a:rPr>
              <a:t>のみで</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乳幼児</a:t>
            </a:r>
            <a:r>
              <a:rPr kumimoji="1" lang="ja-JP" altLang="en-US" sz="1200" dirty="0" smtClean="0">
                <a:solidFill>
                  <a:schemeClr val="tx1"/>
                </a:solidFill>
                <a:latin typeface="Meiryo UI" panose="020B0604030504040204" pitchFamily="50" charset="-128"/>
                <a:ea typeface="Meiryo UI" panose="020B0604030504040204" pitchFamily="50" charset="-128"/>
              </a:rPr>
              <a:t>独自</a:t>
            </a:r>
            <a:r>
              <a:rPr kumimoji="1" lang="ja-JP" altLang="en-US" sz="1200" dirty="0">
                <a:solidFill>
                  <a:schemeClr val="tx1"/>
                </a:solidFill>
                <a:latin typeface="Meiryo UI" panose="020B0604030504040204" pitchFamily="50" charset="-128"/>
                <a:ea typeface="Meiryo UI" panose="020B0604030504040204" pitchFamily="50" charset="-128"/>
              </a:rPr>
              <a:t>の記載</a:t>
            </a:r>
            <a:r>
              <a:rPr kumimoji="1" lang="ja-JP" altLang="en-US" sz="1200" dirty="0" smtClean="0">
                <a:solidFill>
                  <a:schemeClr val="tx1"/>
                </a:solidFill>
                <a:latin typeface="Meiryo UI" panose="020B0604030504040204" pitchFamily="50" charset="-128"/>
                <a:ea typeface="Meiryo UI" panose="020B0604030504040204" pitchFamily="50" charset="-128"/>
              </a:rPr>
              <a:t>はなし</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7E0488E3-93D0-49A6-BF57-B494844D90D5}" type="slidenum">
              <a:rPr kumimoji="1" lang="ja-JP" altLang="en-US" smtClean="0"/>
              <a:t>22</a:t>
            </a:fld>
            <a:endParaRPr kumimoji="1" lang="ja-JP" altLang="en-US"/>
          </a:p>
        </p:txBody>
      </p:sp>
      <p:pic>
        <p:nvPicPr>
          <p:cNvPr id="5" name="図 4"/>
          <p:cNvPicPr>
            <a:picLocks noChangeAspect="1"/>
          </p:cNvPicPr>
          <p:nvPr/>
        </p:nvPicPr>
        <p:blipFill>
          <a:blip r:embed="rId2"/>
          <a:stretch>
            <a:fillRect/>
          </a:stretch>
        </p:blipFill>
        <p:spPr>
          <a:xfrm>
            <a:off x="20925" y="2179664"/>
            <a:ext cx="9102150" cy="1800328"/>
          </a:xfrm>
          <a:prstGeom prst="rect">
            <a:avLst/>
          </a:prstGeom>
        </p:spPr>
      </p:pic>
      <p:pic>
        <p:nvPicPr>
          <p:cNvPr id="3" name="図 2"/>
          <p:cNvPicPr>
            <a:picLocks noChangeAspect="1"/>
          </p:cNvPicPr>
          <p:nvPr/>
        </p:nvPicPr>
        <p:blipFill>
          <a:blip r:embed="rId3"/>
          <a:stretch>
            <a:fillRect/>
          </a:stretch>
        </p:blipFill>
        <p:spPr>
          <a:xfrm>
            <a:off x="113718" y="4368447"/>
            <a:ext cx="3662618" cy="1375125"/>
          </a:xfrm>
          <a:prstGeom prst="rect">
            <a:avLst/>
          </a:prstGeom>
        </p:spPr>
      </p:pic>
    </p:spTree>
    <p:extLst>
      <p:ext uri="{BB962C8B-B14F-4D97-AF65-F5344CB8AC3E}">
        <p14:creationId xmlns:p14="http://schemas.microsoft.com/office/powerpoint/2010/main" val="36384339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849690" y="96114"/>
            <a:ext cx="1444626" cy="461665"/>
          </a:xfrm>
          <a:prstGeom prst="rect">
            <a:avLst/>
          </a:prstGeom>
        </p:spPr>
        <p:txBody>
          <a:bodyPr wrap="none">
            <a:spAutoFit/>
          </a:bodyPr>
          <a:lstStyle/>
          <a:p>
            <a:pPr algn="ctr"/>
            <a:r>
              <a:rPr kumimoji="1" lang="en-US" altLang="ja-JP" sz="2400" b="1" dirty="0">
                <a:latin typeface="Meiryo UI" panose="020B0604030504040204" pitchFamily="50" charset="-128"/>
                <a:ea typeface="Meiryo UI" panose="020B0604030504040204" pitchFamily="50" charset="-128"/>
              </a:rPr>
              <a:t>C:</a:t>
            </a:r>
            <a:r>
              <a:rPr kumimoji="1" lang="ja-JP" altLang="en-US" sz="2400" b="1" dirty="0">
                <a:latin typeface="Meiryo UI" panose="020B0604030504040204" pitchFamily="50" charset="-128"/>
                <a:ea typeface="Meiryo UI" panose="020B0604030504040204" pitchFamily="50" charset="-128"/>
              </a:rPr>
              <a:t>就学前</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データを活用している団体は少ない。</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5700" y="1821538"/>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4056890"/>
            <a:ext cx="3222357"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13718" y="5890919"/>
            <a:ext cx="8850282" cy="7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a:t>
            </a:r>
            <a:r>
              <a:rPr kumimoji="1" lang="ja-JP" altLang="en-US" sz="1400" dirty="0" smtClean="0">
                <a:solidFill>
                  <a:schemeClr val="tx1"/>
                </a:solidFill>
                <a:latin typeface="Meiryo UI" panose="020B0604030504040204" pitchFamily="50" charset="-128"/>
                <a:ea typeface="Meiryo UI" panose="020B0604030504040204" pitchFamily="50" charset="-128"/>
              </a:rPr>
              <a:t>課題</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なし</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3" name="角丸四角形吹き出し 12"/>
          <p:cNvSpPr/>
          <p:nvPr/>
        </p:nvSpPr>
        <p:spPr>
          <a:xfrm>
            <a:off x="4061800" y="4448513"/>
            <a:ext cx="4851400" cy="1231557"/>
          </a:xfrm>
          <a:prstGeom prst="wedgeRoundRectCallout">
            <a:avLst>
              <a:gd name="adj1" fmla="val -55927"/>
              <a:gd name="adj2" fmla="val 44489"/>
              <a:gd name="adj3" fmla="val 16667"/>
            </a:avLst>
          </a:prstGeom>
          <a:solidFill>
            <a:schemeClr val="bg1"/>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その他の内容</a:t>
            </a:r>
            <a:r>
              <a:rPr kumimoji="1" lang="en-US" altLang="ja-JP"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記載なし</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23</a:t>
            </a:fld>
            <a:endParaRPr kumimoji="1" lang="ja-JP" altLang="en-US"/>
          </a:p>
        </p:txBody>
      </p:sp>
      <p:pic>
        <p:nvPicPr>
          <p:cNvPr id="5" name="図 4"/>
          <p:cNvPicPr>
            <a:picLocks noChangeAspect="1"/>
          </p:cNvPicPr>
          <p:nvPr/>
        </p:nvPicPr>
        <p:blipFill>
          <a:blip r:embed="rId2"/>
          <a:stretch>
            <a:fillRect/>
          </a:stretch>
        </p:blipFill>
        <p:spPr>
          <a:xfrm>
            <a:off x="180000" y="2129315"/>
            <a:ext cx="6609031" cy="1800328"/>
          </a:xfrm>
          <a:prstGeom prst="rect">
            <a:avLst/>
          </a:prstGeom>
        </p:spPr>
      </p:pic>
      <p:pic>
        <p:nvPicPr>
          <p:cNvPr id="4" name="図 3"/>
          <p:cNvPicPr>
            <a:picLocks noChangeAspect="1"/>
          </p:cNvPicPr>
          <p:nvPr/>
        </p:nvPicPr>
        <p:blipFill>
          <a:blip r:embed="rId3"/>
          <a:stretch>
            <a:fillRect/>
          </a:stretch>
        </p:blipFill>
        <p:spPr>
          <a:xfrm>
            <a:off x="180000" y="4376728"/>
            <a:ext cx="3662618" cy="1375125"/>
          </a:xfrm>
          <a:prstGeom prst="rect">
            <a:avLst/>
          </a:prstGeom>
        </p:spPr>
      </p:pic>
    </p:spTree>
    <p:extLst>
      <p:ext uri="{BB962C8B-B14F-4D97-AF65-F5344CB8AC3E}">
        <p14:creationId xmlns:p14="http://schemas.microsoft.com/office/powerpoint/2010/main" val="30819354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679772" y="96114"/>
            <a:ext cx="1784464" cy="461665"/>
          </a:xfrm>
          <a:prstGeom prst="rect">
            <a:avLst/>
          </a:prstGeom>
        </p:spPr>
        <p:txBody>
          <a:bodyPr wrap="none">
            <a:spAutoFit/>
          </a:bodyPr>
          <a:lstStyle/>
          <a:p>
            <a:pPr algn="ctr"/>
            <a:r>
              <a:rPr kumimoji="1" lang="en-US" altLang="ja-JP" sz="2400" b="1" dirty="0">
                <a:latin typeface="Meiryo UI" panose="020B0604030504040204" pitchFamily="50" charset="-128"/>
                <a:ea typeface="Meiryo UI" panose="020B0604030504040204" pitchFamily="50" charset="-128"/>
              </a:rPr>
              <a:t>D:</a:t>
            </a:r>
            <a:r>
              <a:rPr kumimoji="1" lang="ja-JP" altLang="en-US" sz="2400" b="1" dirty="0">
                <a:latin typeface="Meiryo UI" panose="020B0604030504040204" pitchFamily="50" charset="-128"/>
                <a:ea typeface="Meiryo UI" panose="020B0604030504040204" pitchFamily="50" charset="-128"/>
              </a:rPr>
              <a:t>小中学校</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データを活用している団体は少ない。</a:t>
            </a:r>
          </a:p>
        </p:txBody>
      </p:sp>
      <p:sp>
        <p:nvSpPr>
          <p:cNvPr id="7" name="テキスト ボックス 6"/>
          <p:cNvSpPr txBox="1"/>
          <p:nvPr/>
        </p:nvSpPr>
        <p:spPr>
          <a:xfrm>
            <a:off x="65700" y="1821538"/>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4056890"/>
            <a:ext cx="3289683"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13718" y="5890919"/>
            <a:ext cx="8850282" cy="7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独自の取組み（データ化、分析、人材育成など）における課題</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データを分析し検診に活用することは望ましいが、市で統一したシステムがないため各学校で工夫をして結果を集約している状況である。</a:t>
            </a:r>
          </a:p>
        </p:txBody>
      </p:sp>
      <p:sp>
        <p:nvSpPr>
          <p:cNvPr id="13" name="角丸四角形吹き出し 12"/>
          <p:cNvSpPr/>
          <p:nvPr/>
        </p:nvSpPr>
        <p:spPr>
          <a:xfrm>
            <a:off x="4061800" y="4448513"/>
            <a:ext cx="4851400" cy="1231557"/>
          </a:xfrm>
          <a:prstGeom prst="wedgeRoundRectCallout">
            <a:avLst>
              <a:gd name="adj1" fmla="val -56123"/>
              <a:gd name="adj2" fmla="val 52223"/>
              <a:gd name="adj3" fmla="val 16667"/>
            </a:avLst>
          </a:prstGeom>
          <a:solidFill>
            <a:schemeClr val="bg1"/>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その他の内容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児童生徒の健康診断の結果を電子データ化するためのシステムの導入が</a:t>
            </a:r>
            <a:r>
              <a:rPr kumimoji="1" lang="ja-JP" altLang="en-US" sz="1200" dirty="0" smtClean="0">
                <a:solidFill>
                  <a:schemeClr val="tx1"/>
                </a:solidFill>
                <a:latin typeface="Meiryo UI" panose="020B0604030504040204" pitchFamily="50" charset="-128"/>
                <a:ea typeface="Meiryo UI" panose="020B0604030504040204" pitchFamily="50" charset="-128"/>
              </a:rPr>
              <a:t>必要</a:t>
            </a:r>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24</a:t>
            </a:fld>
            <a:endParaRPr kumimoji="1" lang="ja-JP" altLang="en-US"/>
          </a:p>
        </p:txBody>
      </p:sp>
      <p:pic>
        <p:nvPicPr>
          <p:cNvPr id="4" name="図 3"/>
          <p:cNvPicPr>
            <a:picLocks noChangeAspect="1"/>
          </p:cNvPicPr>
          <p:nvPr/>
        </p:nvPicPr>
        <p:blipFill>
          <a:blip r:embed="rId2"/>
          <a:stretch>
            <a:fillRect/>
          </a:stretch>
        </p:blipFill>
        <p:spPr>
          <a:xfrm>
            <a:off x="197677" y="2202024"/>
            <a:ext cx="7288973" cy="1800328"/>
          </a:xfrm>
          <a:prstGeom prst="rect">
            <a:avLst/>
          </a:prstGeom>
        </p:spPr>
      </p:pic>
      <p:pic>
        <p:nvPicPr>
          <p:cNvPr id="3" name="図 2"/>
          <p:cNvPicPr>
            <a:picLocks noChangeAspect="1"/>
          </p:cNvPicPr>
          <p:nvPr/>
        </p:nvPicPr>
        <p:blipFill>
          <a:blip r:embed="rId3"/>
          <a:stretch>
            <a:fillRect/>
          </a:stretch>
        </p:blipFill>
        <p:spPr>
          <a:xfrm>
            <a:off x="197677" y="4410369"/>
            <a:ext cx="3662618" cy="1375125"/>
          </a:xfrm>
          <a:prstGeom prst="rect">
            <a:avLst/>
          </a:prstGeom>
        </p:spPr>
      </p:pic>
    </p:spTree>
    <p:extLst>
      <p:ext uri="{BB962C8B-B14F-4D97-AF65-F5344CB8AC3E}">
        <p14:creationId xmlns:p14="http://schemas.microsoft.com/office/powerpoint/2010/main" val="10759428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4009189" y="96114"/>
            <a:ext cx="1125629" cy="461665"/>
          </a:xfrm>
          <a:prstGeom prst="rect">
            <a:avLst/>
          </a:prstGeom>
        </p:spPr>
        <p:txBody>
          <a:bodyPr wrap="none">
            <a:spAutoFit/>
          </a:bodyPr>
          <a:lstStyle/>
          <a:p>
            <a:pPr algn="ctr"/>
            <a:r>
              <a:rPr kumimoji="1" lang="en-US" altLang="ja-JP" sz="2400" b="1" dirty="0">
                <a:latin typeface="Meiryo UI" panose="020B0604030504040204" pitchFamily="50" charset="-128"/>
                <a:ea typeface="Meiryo UI" panose="020B0604030504040204" pitchFamily="50" charset="-128"/>
              </a:rPr>
              <a:t>E:</a:t>
            </a:r>
            <a:r>
              <a:rPr kumimoji="1" lang="ja-JP" altLang="en-US" sz="2400" b="1" dirty="0">
                <a:latin typeface="Meiryo UI" panose="020B0604030504040204" pitchFamily="50" charset="-128"/>
                <a:ea typeface="Meiryo UI" panose="020B0604030504040204" pitchFamily="50" charset="-128"/>
              </a:rPr>
              <a:t>高校</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市立高校がある団体は</a:t>
            </a: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rPr>
              <a:t>市のみだが、そのうちデータ</a:t>
            </a:r>
            <a:r>
              <a:rPr kumimoji="1" lang="ja-JP" altLang="en-US" sz="1400" dirty="0">
                <a:solidFill>
                  <a:schemeClr val="tx1"/>
                </a:solidFill>
                <a:latin typeface="Meiryo UI" panose="020B0604030504040204" pitchFamily="50" charset="-128"/>
                <a:ea typeface="Meiryo UI" panose="020B0604030504040204" pitchFamily="50" charset="-128"/>
              </a:rPr>
              <a:t>を活用している団体</a:t>
            </a:r>
            <a:r>
              <a:rPr kumimoji="1" lang="ja-JP" altLang="en-US" sz="1400" dirty="0" smtClean="0">
                <a:solidFill>
                  <a:schemeClr val="tx1"/>
                </a:solidFill>
                <a:latin typeface="Meiryo UI" panose="020B0604030504040204" pitchFamily="50" charset="-128"/>
                <a:ea typeface="Meiryo UI" panose="020B0604030504040204" pitchFamily="50" charset="-128"/>
              </a:rPr>
              <a:t>はない</a:t>
            </a:r>
            <a:r>
              <a:rPr kumimoji="1" lang="ja-JP" altLang="en-US" sz="1400" dirty="0">
                <a:solidFill>
                  <a:schemeClr val="tx1"/>
                </a:solidFill>
                <a:latin typeface="Meiryo UI" panose="020B0604030504040204" pitchFamily="50" charset="-128"/>
                <a:ea typeface="Meiryo UI" panose="020B0604030504040204" pitchFamily="50" charset="-128"/>
              </a:rPr>
              <a:t>。</a:t>
            </a:r>
          </a:p>
        </p:txBody>
      </p:sp>
      <p:sp>
        <p:nvSpPr>
          <p:cNvPr id="7" name="テキスト ボックス 6"/>
          <p:cNvSpPr txBox="1"/>
          <p:nvPr/>
        </p:nvSpPr>
        <p:spPr>
          <a:xfrm>
            <a:off x="65700" y="1821538"/>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4056890"/>
            <a:ext cx="3289683"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13718" y="5890919"/>
            <a:ext cx="8850282" cy="7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a:t>
            </a:r>
            <a:r>
              <a:rPr kumimoji="1" lang="ja-JP" altLang="en-US" sz="1400" dirty="0" smtClean="0">
                <a:solidFill>
                  <a:schemeClr val="tx1"/>
                </a:solidFill>
                <a:latin typeface="Meiryo UI" panose="020B0604030504040204" pitchFamily="50" charset="-128"/>
                <a:ea typeface="Meiryo UI" panose="020B0604030504040204" pitchFamily="50" charset="-128"/>
              </a:rPr>
              <a:t>課題</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smtClean="0">
                <a:solidFill>
                  <a:schemeClr val="tx1"/>
                </a:solidFill>
                <a:latin typeface="Meiryo UI" panose="020B0604030504040204" pitchFamily="50" charset="-128"/>
                <a:ea typeface="Meiryo UI" panose="020B0604030504040204" pitchFamily="50" charset="-128"/>
              </a:rPr>
              <a:t>なし</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80000" y="2287181"/>
            <a:ext cx="468398"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なし</a:t>
            </a:r>
            <a:endParaRPr kumimoji="1" lang="ja-JP" altLang="en-US" sz="1400"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273716" y="4440230"/>
            <a:ext cx="3662618" cy="1375125"/>
          </a:xfrm>
          <a:prstGeom prst="rect">
            <a:avLst/>
          </a:prstGeom>
        </p:spPr>
      </p:pic>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25</a:t>
            </a:fld>
            <a:endParaRPr kumimoji="1" lang="ja-JP" altLang="en-US"/>
          </a:p>
        </p:txBody>
      </p:sp>
    </p:spTree>
    <p:extLst>
      <p:ext uri="{BB962C8B-B14F-4D97-AF65-F5344CB8AC3E}">
        <p14:creationId xmlns:p14="http://schemas.microsoft.com/office/powerpoint/2010/main" val="18313162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2090" y="87806"/>
            <a:ext cx="8761910" cy="461665"/>
          </a:xfrm>
          <a:prstGeom prst="rect">
            <a:avLst/>
          </a:prstGeom>
        </p:spPr>
        <p:txBody>
          <a:bodyPr wrap="square">
            <a:spAutoFit/>
          </a:bodyPr>
          <a:lstStyle/>
          <a:p>
            <a:pPr algn="ctr"/>
            <a:r>
              <a:rPr kumimoji="1" lang="en-US" altLang="ja-JP" sz="2400" b="1" dirty="0">
                <a:latin typeface="Meiryo UI" panose="020B0604030504040204" pitchFamily="50" charset="-128"/>
                <a:ea typeface="Meiryo UI" panose="020B0604030504040204" pitchFamily="50" charset="-128"/>
              </a:rPr>
              <a:t>F:</a:t>
            </a:r>
            <a:r>
              <a:rPr kumimoji="1" lang="ja-JP" altLang="en-US" sz="2400" b="1" dirty="0">
                <a:latin typeface="Meiryo UI" panose="020B0604030504040204" pitchFamily="50" charset="-128"/>
                <a:ea typeface="Meiryo UI" panose="020B0604030504040204" pitchFamily="50" charset="-128"/>
              </a:rPr>
              <a:t>協会けんぽ・健保組合</a:t>
            </a:r>
            <a:r>
              <a:rPr kumimoji="1" lang="ja-JP" altLang="en-US" sz="2400" b="1" dirty="0" smtClean="0">
                <a:latin typeface="Meiryo UI" panose="020B0604030504040204" pitchFamily="50" charset="-128"/>
                <a:ea typeface="Meiryo UI" panose="020B0604030504040204" pitchFamily="50" charset="-128"/>
              </a:rPr>
              <a:t>等に加入している住民（</a:t>
            </a:r>
            <a:r>
              <a:rPr kumimoji="1" lang="ja-JP" altLang="en-US" sz="2400" b="1" dirty="0">
                <a:latin typeface="Meiryo UI" panose="020B0604030504040204" pitchFamily="50" charset="-128"/>
                <a:ea typeface="Meiryo UI" panose="020B0604030504040204" pitchFamily="50" charset="-128"/>
              </a:rPr>
              <a:t>国保・生保以外</a:t>
            </a:r>
            <a:r>
              <a:rPr kumimoji="1" lang="ja-JP" altLang="en-US" sz="2400" b="1" dirty="0" smtClean="0">
                <a:latin typeface="Meiryo UI" panose="020B0604030504040204" pitchFamily="50" charset="-128"/>
                <a:ea typeface="Meiryo UI" panose="020B0604030504040204" pitchFamily="50" charset="-128"/>
              </a:rPr>
              <a:t>）</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データを活用している団体はあるものの、数は少ない。</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5700" y="1635404"/>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4056890"/>
            <a:ext cx="3289683"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13718" y="5890919"/>
            <a:ext cx="8850282" cy="7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独自の取組み（データ化、分析、人材育成など）における課題</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データ全般に</a:t>
            </a:r>
            <a:r>
              <a:rPr kumimoji="1" lang="ja-JP" altLang="en-US" sz="1200" dirty="0" smtClean="0">
                <a:solidFill>
                  <a:schemeClr val="tx1"/>
                </a:solidFill>
                <a:latin typeface="Meiryo UI" panose="020B0604030504040204" pitchFamily="50" charset="-128"/>
                <a:ea typeface="Meiryo UI" panose="020B0604030504040204" pitchFamily="50" charset="-128"/>
              </a:rPr>
              <a:t>関する記載</a:t>
            </a:r>
            <a:r>
              <a:rPr kumimoji="1" lang="ja-JP" altLang="en-US" sz="1200" dirty="0">
                <a:solidFill>
                  <a:schemeClr val="tx1"/>
                </a:solidFill>
                <a:latin typeface="Meiryo UI" panose="020B0604030504040204" pitchFamily="50" charset="-128"/>
                <a:ea typeface="Meiryo UI" panose="020B0604030504040204" pitchFamily="50" charset="-128"/>
              </a:rPr>
              <a:t>のみで</a:t>
            </a:r>
            <a:r>
              <a:rPr kumimoji="1" lang="ja-JP" altLang="en-US" sz="1200" dirty="0" smtClean="0">
                <a:solidFill>
                  <a:schemeClr val="tx1"/>
                </a:solidFill>
                <a:latin typeface="Meiryo UI" panose="020B0604030504040204" pitchFamily="50" charset="-128"/>
                <a:ea typeface="Meiryo UI" panose="020B0604030504040204" pitchFamily="50" charset="-128"/>
              </a:rPr>
              <a:t>、独自</a:t>
            </a:r>
            <a:r>
              <a:rPr kumimoji="1" lang="ja-JP" altLang="en-US" sz="1200" dirty="0">
                <a:solidFill>
                  <a:schemeClr val="tx1"/>
                </a:solidFill>
                <a:latin typeface="Meiryo UI" panose="020B0604030504040204" pitchFamily="50" charset="-128"/>
                <a:ea typeface="Meiryo UI" panose="020B0604030504040204" pitchFamily="50" charset="-128"/>
              </a:rPr>
              <a:t>の記載はなし</a:t>
            </a:r>
          </a:p>
        </p:txBody>
      </p:sp>
      <p:sp>
        <p:nvSpPr>
          <p:cNvPr id="13" name="角丸四角形吹き出し 12"/>
          <p:cNvSpPr/>
          <p:nvPr/>
        </p:nvSpPr>
        <p:spPr>
          <a:xfrm>
            <a:off x="4061800" y="4448513"/>
            <a:ext cx="4851400" cy="1231557"/>
          </a:xfrm>
          <a:prstGeom prst="wedgeRoundRectCallout">
            <a:avLst>
              <a:gd name="adj1" fmla="val -55927"/>
              <a:gd name="adj2" fmla="val 44489"/>
              <a:gd name="adj3" fmla="val 16667"/>
            </a:avLst>
          </a:prstGeom>
          <a:solidFill>
            <a:schemeClr val="bg1"/>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その他の内容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がん検診については、正確な精度管理が重要と考えている。そのためにはシンプルでノンカスタマイズなデータ管理を行うことが必要であることの認識を持つこと。</a:t>
            </a:r>
          </a:p>
        </p:txBody>
      </p:sp>
      <p:sp>
        <p:nvSpPr>
          <p:cNvPr id="4" name="スライド番号プレースホルダー 3"/>
          <p:cNvSpPr>
            <a:spLocks noGrp="1"/>
          </p:cNvSpPr>
          <p:nvPr>
            <p:ph type="sldNum" sz="quarter" idx="12"/>
          </p:nvPr>
        </p:nvSpPr>
        <p:spPr/>
        <p:txBody>
          <a:bodyPr/>
          <a:lstStyle/>
          <a:p>
            <a:fld id="{7E0488E3-93D0-49A6-BF57-B494844D90D5}" type="slidenum">
              <a:rPr kumimoji="1" lang="ja-JP" altLang="en-US" smtClean="0"/>
              <a:t>26</a:t>
            </a:fld>
            <a:endParaRPr kumimoji="1" lang="ja-JP" altLang="en-US"/>
          </a:p>
        </p:txBody>
      </p:sp>
      <p:pic>
        <p:nvPicPr>
          <p:cNvPr id="5" name="図 4"/>
          <p:cNvPicPr>
            <a:picLocks noChangeAspect="1"/>
          </p:cNvPicPr>
          <p:nvPr/>
        </p:nvPicPr>
        <p:blipFill>
          <a:blip r:embed="rId2"/>
          <a:stretch>
            <a:fillRect/>
          </a:stretch>
        </p:blipFill>
        <p:spPr>
          <a:xfrm>
            <a:off x="202090" y="2035591"/>
            <a:ext cx="6155737" cy="1800328"/>
          </a:xfrm>
          <a:prstGeom prst="rect">
            <a:avLst/>
          </a:prstGeom>
        </p:spPr>
      </p:pic>
      <p:pic>
        <p:nvPicPr>
          <p:cNvPr id="2" name="図 1"/>
          <p:cNvPicPr>
            <a:picLocks noChangeAspect="1"/>
          </p:cNvPicPr>
          <p:nvPr/>
        </p:nvPicPr>
        <p:blipFill>
          <a:blip r:embed="rId3"/>
          <a:stretch>
            <a:fillRect/>
          </a:stretch>
        </p:blipFill>
        <p:spPr>
          <a:xfrm>
            <a:off x="202090" y="4410369"/>
            <a:ext cx="3662618" cy="1375125"/>
          </a:xfrm>
          <a:prstGeom prst="rect">
            <a:avLst/>
          </a:prstGeom>
        </p:spPr>
      </p:pic>
    </p:spTree>
    <p:extLst>
      <p:ext uri="{BB962C8B-B14F-4D97-AF65-F5344CB8AC3E}">
        <p14:creationId xmlns:p14="http://schemas.microsoft.com/office/powerpoint/2010/main" val="3107979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989953" y="96114"/>
            <a:ext cx="1164101" cy="461665"/>
          </a:xfrm>
          <a:prstGeom prst="rect">
            <a:avLst/>
          </a:prstGeom>
        </p:spPr>
        <p:txBody>
          <a:bodyPr wrap="none">
            <a:spAutoFit/>
          </a:bodyPr>
          <a:lstStyle/>
          <a:p>
            <a:pPr algn="ctr"/>
            <a:r>
              <a:rPr kumimoji="1" lang="en-US" altLang="ja-JP" sz="2400" b="1" dirty="0">
                <a:latin typeface="Meiryo UI" panose="020B0604030504040204" pitchFamily="50" charset="-128"/>
                <a:ea typeface="Meiryo UI" panose="020B0604030504040204" pitchFamily="50" charset="-128"/>
              </a:rPr>
              <a:t>G:</a:t>
            </a:r>
            <a:r>
              <a:rPr kumimoji="1" lang="ja-JP" altLang="en-US" sz="2400" b="1" dirty="0">
                <a:latin typeface="Meiryo UI" panose="020B0604030504040204" pitchFamily="50" charset="-128"/>
                <a:ea typeface="Meiryo UI" panose="020B0604030504040204" pitchFamily="50" charset="-128"/>
              </a:rPr>
              <a:t>国保</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多くの団体で、データ分析により対象者を抽出し、保健指導等を行っている。</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5700" y="1580064"/>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4056890"/>
            <a:ext cx="3289683"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13718" y="5890919"/>
            <a:ext cx="8850282" cy="7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独自の取組み（データ化、分析、人材育成など）における課題</a:t>
            </a:r>
          </a:p>
          <a:p>
            <a:pPr marL="285750" indent="-285750">
              <a:buFont typeface="Arial" panose="020B0604020202020204" pitchFamily="34" charset="0"/>
              <a:buChar char="•"/>
            </a:pPr>
            <a:r>
              <a:rPr kumimoji="1" lang="ja-JP" altLang="en-US" sz="1050" dirty="0" smtClean="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糖尿病）重症化予防、特定健診未受診者や特定保健指導未利用者、重複・頻回受診者等独自にデータ抽出を行い受診勧奨や保健指導を行っている。データの抽出や分析、結果検証を模索している。</a:t>
            </a:r>
          </a:p>
        </p:txBody>
      </p:sp>
      <p:sp>
        <p:nvSpPr>
          <p:cNvPr id="13" name="角丸四角形吹き出し 12"/>
          <p:cNvSpPr/>
          <p:nvPr/>
        </p:nvSpPr>
        <p:spPr>
          <a:xfrm>
            <a:off x="4112600" y="4364667"/>
            <a:ext cx="4851400" cy="1474650"/>
          </a:xfrm>
          <a:prstGeom prst="wedgeRoundRectCallout">
            <a:avLst>
              <a:gd name="adj1" fmla="val -57694"/>
              <a:gd name="adj2" fmla="val 36434"/>
              <a:gd name="adj3" fmla="val 16667"/>
            </a:avLst>
          </a:prstGeom>
          <a:solidFill>
            <a:schemeClr val="bg1"/>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その他の内容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がん検診については、正確な精度管理が重要と考えている。そのためにはシンプルでノンカスタマイズなデータ管理を行うことが必要であることの認識を</a:t>
            </a:r>
            <a:r>
              <a:rPr kumimoji="1" lang="ja-JP" altLang="en-US" sz="1100" dirty="0" smtClean="0">
                <a:solidFill>
                  <a:schemeClr val="tx1"/>
                </a:solidFill>
                <a:latin typeface="Meiryo UI" panose="020B0604030504040204" pitchFamily="50" charset="-128"/>
                <a:ea typeface="Meiryo UI" panose="020B0604030504040204" pitchFamily="50" charset="-128"/>
              </a:rPr>
              <a:t>持つ</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行政組織の中で、衛生・介護・国保部門に分かれて事業を展開することにより、責任の所在が明確になり、推進しやすいことも実感していますが、一方で、「データの活用による健康課題の抽出」や、「目的の共有」に、温度差が生じてしまうため、課題と感じます。</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27</a:t>
            </a:fld>
            <a:endParaRPr kumimoji="1" lang="ja-JP" altLang="en-US"/>
          </a:p>
        </p:txBody>
      </p:sp>
      <p:pic>
        <p:nvPicPr>
          <p:cNvPr id="5" name="図 4"/>
          <p:cNvPicPr>
            <a:picLocks noChangeAspect="1"/>
          </p:cNvPicPr>
          <p:nvPr/>
        </p:nvPicPr>
        <p:blipFill>
          <a:blip r:embed="rId2"/>
          <a:stretch>
            <a:fillRect/>
          </a:stretch>
        </p:blipFill>
        <p:spPr>
          <a:xfrm>
            <a:off x="20925" y="2124236"/>
            <a:ext cx="9102150" cy="1800328"/>
          </a:xfrm>
          <a:prstGeom prst="rect">
            <a:avLst/>
          </a:prstGeom>
        </p:spPr>
      </p:pic>
      <p:pic>
        <p:nvPicPr>
          <p:cNvPr id="2" name="図 1"/>
          <p:cNvPicPr>
            <a:picLocks noChangeAspect="1"/>
          </p:cNvPicPr>
          <p:nvPr/>
        </p:nvPicPr>
        <p:blipFill>
          <a:blip r:embed="rId3"/>
          <a:stretch>
            <a:fillRect/>
          </a:stretch>
        </p:blipFill>
        <p:spPr>
          <a:xfrm>
            <a:off x="180000" y="4416269"/>
            <a:ext cx="3662618" cy="1375125"/>
          </a:xfrm>
          <a:prstGeom prst="rect">
            <a:avLst/>
          </a:prstGeom>
        </p:spPr>
      </p:pic>
    </p:spTree>
    <p:extLst>
      <p:ext uri="{BB962C8B-B14F-4D97-AF65-F5344CB8AC3E}">
        <p14:creationId xmlns:p14="http://schemas.microsoft.com/office/powerpoint/2010/main" val="22227146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23479" y="96114"/>
            <a:ext cx="2097049" cy="461665"/>
          </a:xfrm>
          <a:prstGeom prst="rect">
            <a:avLst/>
          </a:prstGeom>
        </p:spPr>
        <p:txBody>
          <a:bodyPr wrap="none">
            <a:spAutoFit/>
          </a:bodyPr>
          <a:lstStyle/>
          <a:p>
            <a:pPr algn="ctr"/>
            <a:r>
              <a:rPr kumimoji="1" lang="en-US" altLang="ja-JP" sz="2400" b="1" dirty="0">
                <a:latin typeface="Meiryo UI" panose="020B0604030504040204" pitchFamily="50" charset="-128"/>
                <a:ea typeface="Meiryo UI" panose="020B0604030504040204" pitchFamily="50" charset="-128"/>
              </a:rPr>
              <a:t>H:</a:t>
            </a:r>
            <a:r>
              <a:rPr kumimoji="1" lang="ja-JP" altLang="en-US" sz="2400" b="1" dirty="0">
                <a:latin typeface="Meiryo UI" panose="020B0604030504040204" pitchFamily="50" charset="-128"/>
                <a:ea typeface="Meiryo UI" panose="020B0604030504040204" pitchFamily="50" charset="-128"/>
              </a:rPr>
              <a:t>後期高齢者</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データを活用して</a:t>
            </a:r>
            <a:r>
              <a:rPr kumimoji="1" lang="ja-JP" altLang="en-US" sz="1400" dirty="0" smtClean="0">
                <a:solidFill>
                  <a:schemeClr val="tx1"/>
                </a:solidFill>
                <a:latin typeface="Meiryo UI" panose="020B0604030504040204" pitchFamily="50" charset="-128"/>
                <a:ea typeface="Meiryo UI" panose="020B0604030504040204" pitchFamily="50" charset="-128"/>
              </a:rPr>
              <a:t>いる団体</a:t>
            </a:r>
            <a:r>
              <a:rPr kumimoji="1" lang="ja-JP" altLang="en-US" sz="1400" dirty="0">
                <a:solidFill>
                  <a:schemeClr val="tx1"/>
                </a:solidFill>
                <a:latin typeface="Meiryo UI" panose="020B0604030504040204" pitchFamily="50" charset="-128"/>
                <a:ea typeface="Meiryo UI" panose="020B0604030504040204" pitchFamily="50" charset="-128"/>
              </a:rPr>
              <a:t>はあるものの、数は少ない。</a:t>
            </a:r>
          </a:p>
        </p:txBody>
      </p:sp>
      <p:sp>
        <p:nvSpPr>
          <p:cNvPr id="7" name="テキスト ボックス 6"/>
          <p:cNvSpPr txBox="1"/>
          <p:nvPr/>
        </p:nvSpPr>
        <p:spPr>
          <a:xfrm>
            <a:off x="65700" y="1821538"/>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4056890"/>
            <a:ext cx="3289683"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13718" y="5890919"/>
            <a:ext cx="8850282" cy="7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独自の取組み（データ化、分析、人材育成など）における課題</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現在、レセプト情報、健診の受診の有無を活用した保健指導等は行っておりませんが、高齢者の保健事業と介護予防の一体化の実施に向け活動しておりますので、今後フレイル対策として、データを活用した保健指導等に力を入れていく所存です。</a:t>
            </a:r>
          </a:p>
        </p:txBody>
      </p:sp>
      <p:sp>
        <p:nvSpPr>
          <p:cNvPr id="13" name="角丸四角形吹き出し 12"/>
          <p:cNvSpPr/>
          <p:nvPr/>
        </p:nvSpPr>
        <p:spPr>
          <a:xfrm>
            <a:off x="4061800" y="4448513"/>
            <a:ext cx="4851400" cy="1231557"/>
          </a:xfrm>
          <a:prstGeom prst="wedgeRoundRectCallout">
            <a:avLst>
              <a:gd name="adj1" fmla="val -55927"/>
              <a:gd name="adj2" fmla="val 44489"/>
              <a:gd name="adj3" fmla="val 16667"/>
            </a:avLst>
          </a:prstGeom>
          <a:solidFill>
            <a:schemeClr val="bg1"/>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その他の内容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データ全般に関する課題の記載のみで</a:t>
            </a:r>
            <a:r>
              <a:rPr kumimoji="1" lang="ja-JP" altLang="en-US" sz="1200" dirty="0" smtClean="0">
                <a:solidFill>
                  <a:schemeClr val="tx1"/>
                </a:solidFill>
                <a:latin typeface="Meiryo UI" panose="020B0604030504040204" pitchFamily="50" charset="-128"/>
                <a:ea typeface="Meiryo UI" panose="020B0604030504040204" pitchFamily="50" charset="-128"/>
              </a:rPr>
              <a:t>、後期</a:t>
            </a:r>
            <a:r>
              <a:rPr kumimoji="1" lang="ja-JP" altLang="en-US" sz="1200" dirty="0">
                <a:solidFill>
                  <a:schemeClr val="tx1"/>
                </a:solidFill>
                <a:latin typeface="Meiryo UI" panose="020B0604030504040204" pitchFamily="50" charset="-128"/>
                <a:ea typeface="Meiryo UI" panose="020B0604030504040204" pitchFamily="50" charset="-128"/>
              </a:rPr>
              <a:t>高齢者</a:t>
            </a:r>
            <a:r>
              <a:rPr kumimoji="1" lang="ja-JP" altLang="en-US" sz="1200" dirty="0" smtClean="0">
                <a:solidFill>
                  <a:schemeClr val="tx1"/>
                </a:solidFill>
                <a:latin typeface="Meiryo UI" panose="020B0604030504040204" pitchFamily="50" charset="-128"/>
                <a:ea typeface="Meiryo UI" panose="020B0604030504040204" pitchFamily="50" charset="-128"/>
              </a:rPr>
              <a:t>独自</a:t>
            </a:r>
            <a:r>
              <a:rPr kumimoji="1" lang="ja-JP" altLang="en-US" sz="1200" dirty="0">
                <a:solidFill>
                  <a:schemeClr val="tx1"/>
                </a:solidFill>
                <a:latin typeface="Meiryo UI" panose="020B0604030504040204" pitchFamily="50" charset="-128"/>
                <a:ea typeface="Meiryo UI" panose="020B0604030504040204" pitchFamily="50" charset="-128"/>
              </a:rPr>
              <a:t>の記載はなし</a:t>
            </a:r>
          </a:p>
        </p:txBody>
      </p:sp>
      <p:sp>
        <p:nvSpPr>
          <p:cNvPr id="4" name="スライド番号プレースホルダー 3"/>
          <p:cNvSpPr>
            <a:spLocks noGrp="1"/>
          </p:cNvSpPr>
          <p:nvPr>
            <p:ph type="sldNum" sz="quarter" idx="12"/>
          </p:nvPr>
        </p:nvSpPr>
        <p:spPr/>
        <p:txBody>
          <a:bodyPr/>
          <a:lstStyle/>
          <a:p>
            <a:fld id="{7E0488E3-93D0-49A6-BF57-B494844D90D5}" type="slidenum">
              <a:rPr kumimoji="1" lang="ja-JP" altLang="en-US" smtClean="0"/>
              <a:t>28</a:t>
            </a:fld>
            <a:endParaRPr kumimoji="1" lang="ja-JP" altLang="en-US"/>
          </a:p>
        </p:txBody>
      </p:sp>
      <p:pic>
        <p:nvPicPr>
          <p:cNvPr id="5" name="図 4"/>
          <p:cNvPicPr>
            <a:picLocks noChangeAspect="1"/>
          </p:cNvPicPr>
          <p:nvPr/>
        </p:nvPicPr>
        <p:blipFill>
          <a:blip r:embed="rId2"/>
          <a:stretch>
            <a:fillRect/>
          </a:stretch>
        </p:blipFill>
        <p:spPr>
          <a:xfrm>
            <a:off x="113718" y="2151138"/>
            <a:ext cx="7742267" cy="1800328"/>
          </a:xfrm>
          <a:prstGeom prst="rect">
            <a:avLst/>
          </a:prstGeom>
        </p:spPr>
      </p:pic>
      <p:pic>
        <p:nvPicPr>
          <p:cNvPr id="2" name="図 1"/>
          <p:cNvPicPr>
            <a:picLocks noChangeAspect="1"/>
          </p:cNvPicPr>
          <p:nvPr/>
        </p:nvPicPr>
        <p:blipFill>
          <a:blip r:embed="rId3"/>
          <a:stretch>
            <a:fillRect/>
          </a:stretch>
        </p:blipFill>
        <p:spPr>
          <a:xfrm>
            <a:off x="180000" y="4376728"/>
            <a:ext cx="3662618" cy="1375125"/>
          </a:xfrm>
          <a:prstGeom prst="rect">
            <a:avLst/>
          </a:prstGeom>
        </p:spPr>
      </p:pic>
    </p:spTree>
    <p:extLst>
      <p:ext uri="{BB962C8B-B14F-4D97-AF65-F5344CB8AC3E}">
        <p14:creationId xmlns:p14="http://schemas.microsoft.com/office/powerpoint/2010/main" val="23694387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723052" y="96114"/>
            <a:ext cx="1697902" cy="461665"/>
          </a:xfrm>
          <a:prstGeom prst="rect">
            <a:avLst/>
          </a:prstGeom>
        </p:spPr>
        <p:txBody>
          <a:bodyPr wrap="none">
            <a:spAutoFit/>
          </a:bodyPr>
          <a:lstStyle/>
          <a:p>
            <a:pPr algn="ctr"/>
            <a:r>
              <a:rPr kumimoji="1" lang="en-US" altLang="ja-JP" sz="2400" b="1" dirty="0">
                <a:latin typeface="Meiryo UI" panose="020B0604030504040204" pitchFamily="50" charset="-128"/>
                <a:ea typeface="Meiryo UI" panose="020B0604030504040204" pitchFamily="50" charset="-128"/>
              </a:rPr>
              <a:t>I:</a:t>
            </a:r>
            <a:r>
              <a:rPr kumimoji="1" lang="ja-JP" altLang="en-US" sz="2400" b="1" dirty="0">
                <a:latin typeface="Meiryo UI" panose="020B0604030504040204" pitchFamily="50" charset="-128"/>
                <a:ea typeface="Meiryo UI" panose="020B0604030504040204" pitchFamily="50" charset="-128"/>
              </a:rPr>
              <a:t>生活保護</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半数ほどの団体が、データを分析し、対象者を抽出して、保健指導等を行っている。</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5700" y="1566753"/>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3726188"/>
            <a:ext cx="3289683"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9" name="正方形/長方形 18"/>
          <p:cNvSpPr/>
          <p:nvPr/>
        </p:nvSpPr>
        <p:spPr>
          <a:xfrm>
            <a:off x="71933" y="5462641"/>
            <a:ext cx="8850282" cy="13110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独自の取組み（データ化、分析、人材育成など）における課題</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ノウハウや知識が乏しいため、他課や他市の取組みを参照している。知識を深めたり、認識を画一化したりするためにも、広域的な勉強会などがあれば参加したいと思います</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自治体内において、健康管理所管課が持つ健診等の検査データと生活保護所管課が持つレセプトデータの連携が別システムのため行えていない</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専門職種（保健師等）を雇用して、被保護者に対する健康施策の立案、保健指導等の実施により医療扶助費を適正化していきたいが、公募しても雇用に結びつかない。</a:t>
            </a:r>
          </a:p>
        </p:txBody>
      </p:sp>
      <p:sp>
        <p:nvSpPr>
          <p:cNvPr id="13" name="角丸四角形吹き出し 12"/>
          <p:cNvSpPr/>
          <p:nvPr/>
        </p:nvSpPr>
        <p:spPr>
          <a:xfrm>
            <a:off x="4032250" y="4177978"/>
            <a:ext cx="4851400" cy="1231557"/>
          </a:xfrm>
          <a:prstGeom prst="wedgeRoundRectCallout">
            <a:avLst>
              <a:gd name="adj1" fmla="val -55927"/>
              <a:gd name="adj2" fmla="val 44489"/>
              <a:gd name="adj3" fmla="val 16667"/>
            </a:avLst>
          </a:prstGeom>
          <a:solidFill>
            <a:schemeClr val="bg1"/>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その他の内容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生活保護受給者の特定健診受診率が低い（約５％）ため、データが不足している。</a:t>
            </a:r>
          </a:p>
        </p:txBody>
      </p:sp>
      <p:sp>
        <p:nvSpPr>
          <p:cNvPr id="4" name="スライド番号プレースホルダー 3"/>
          <p:cNvSpPr>
            <a:spLocks noGrp="1"/>
          </p:cNvSpPr>
          <p:nvPr>
            <p:ph type="sldNum" sz="quarter" idx="12"/>
          </p:nvPr>
        </p:nvSpPr>
        <p:spPr/>
        <p:txBody>
          <a:bodyPr/>
          <a:lstStyle/>
          <a:p>
            <a:fld id="{7E0488E3-93D0-49A6-BF57-B494844D90D5}" type="slidenum">
              <a:rPr kumimoji="1" lang="ja-JP" altLang="en-US" smtClean="0"/>
              <a:t>29</a:t>
            </a:fld>
            <a:endParaRPr kumimoji="1" lang="ja-JP" altLang="en-US"/>
          </a:p>
        </p:txBody>
      </p:sp>
      <p:pic>
        <p:nvPicPr>
          <p:cNvPr id="2" name="図 1"/>
          <p:cNvPicPr>
            <a:picLocks noChangeAspect="1"/>
          </p:cNvPicPr>
          <p:nvPr/>
        </p:nvPicPr>
        <p:blipFill>
          <a:blip r:embed="rId2"/>
          <a:stretch>
            <a:fillRect/>
          </a:stretch>
        </p:blipFill>
        <p:spPr>
          <a:xfrm>
            <a:off x="113718" y="1855655"/>
            <a:ext cx="8766712" cy="1800328"/>
          </a:xfrm>
          <a:prstGeom prst="rect">
            <a:avLst/>
          </a:prstGeom>
        </p:spPr>
      </p:pic>
      <p:pic>
        <p:nvPicPr>
          <p:cNvPr id="10" name="図 9"/>
          <p:cNvPicPr>
            <a:picLocks noChangeAspect="1"/>
          </p:cNvPicPr>
          <p:nvPr/>
        </p:nvPicPr>
        <p:blipFill>
          <a:blip r:embed="rId3"/>
          <a:stretch>
            <a:fillRect/>
          </a:stretch>
        </p:blipFill>
        <p:spPr>
          <a:xfrm>
            <a:off x="180000" y="4081249"/>
            <a:ext cx="3662618" cy="1375125"/>
          </a:xfrm>
          <a:prstGeom prst="rect">
            <a:avLst/>
          </a:prstGeom>
        </p:spPr>
      </p:pic>
    </p:spTree>
    <p:extLst>
      <p:ext uri="{BB962C8B-B14F-4D97-AF65-F5344CB8AC3E}">
        <p14:creationId xmlns:p14="http://schemas.microsoft.com/office/powerpoint/2010/main" val="1540757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89030" y="96114"/>
            <a:ext cx="5565947" cy="461665"/>
          </a:xfrm>
          <a:prstGeom prst="rect">
            <a:avLst/>
          </a:prstGeom>
        </p:spPr>
        <p:txBody>
          <a:bodyPr wrap="none">
            <a:spAutoFit/>
          </a:bodyPr>
          <a:lstStyle/>
          <a:p>
            <a:pPr algn="ctr"/>
            <a:r>
              <a:rPr lang="ja-JP" altLang="en-US" sz="2400" b="1" dirty="0">
                <a:latin typeface="Meiryo UI" panose="020B0604030504040204" pitchFamily="50" charset="-128"/>
                <a:ea typeface="Meiryo UI" panose="020B0604030504040204" pitchFamily="50" charset="-128"/>
              </a:rPr>
              <a:t>データヘルスに関する市町村アンケート結果</a:t>
            </a: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3</a:t>
            </a:fld>
            <a:endParaRPr kumimoji="1" lang="ja-JP" altLang="en-US"/>
          </a:p>
        </p:txBody>
      </p:sp>
      <p:sp>
        <p:nvSpPr>
          <p:cNvPr id="10" name="正方形/長方形 9"/>
          <p:cNvSpPr/>
          <p:nvPr/>
        </p:nvSpPr>
        <p:spPr>
          <a:xfrm>
            <a:off x="1789030" y="2487399"/>
            <a:ext cx="5453737" cy="2062103"/>
          </a:xfrm>
          <a:prstGeom prst="rect">
            <a:avLst/>
          </a:prstGeom>
        </p:spPr>
        <p:txBody>
          <a:bodyPr wrap="none">
            <a:spAutoFit/>
          </a:bodyPr>
          <a:lstStyle/>
          <a:p>
            <a:r>
              <a:rPr lang="ja-JP" altLang="en-US" sz="3200" b="1" dirty="0" smtClean="0">
                <a:latin typeface="Meiryo UI" panose="020B0604030504040204" pitchFamily="50" charset="-128"/>
                <a:ea typeface="Meiryo UI" panose="020B0604030504040204" pitchFamily="50" charset="-128"/>
              </a:rPr>
              <a:t>■レセプト</a:t>
            </a:r>
            <a:endParaRPr lang="en-US" altLang="ja-JP" sz="3200" b="1" dirty="0" smtClean="0">
              <a:latin typeface="Meiryo UI" panose="020B0604030504040204" pitchFamily="50" charset="-128"/>
              <a:ea typeface="Meiryo UI" panose="020B0604030504040204" pitchFamily="50" charset="-128"/>
            </a:endParaRPr>
          </a:p>
          <a:p>
            <a:r>
              <a:rPr lang="ja-JP" altLang="en-US" sz="3200" b="1" dirty="0" smtClean="0">
                <a:latin typeface="Meiryo UI" panose="020B0604030504040204" pitchFamily="50" charset="-128"/>
                <a:ea typeface="Meiryo UI" panose="020B0604030504040204" pitchFamily="50" charset="-128"/>
              </a:rPr>
              <a:t>■各種</a:t>
            </a:r>
            <a:r>
              <a:rPr lang="ja-JP" altLang="en-US" sz="3200" b="1" dirty="0" err="1" smtClean="0">
                <a:latin typeface="Meiryo UI" panose="020B0604030504040204" pitchFamily="50" charset="-128"/>
                <a:ea typeface="Meiryo UI" panose="020B0604030504040204" pitchFamily="50" charset="-128"/>
              </a:rPr>
              <a:t>けん</a:t>
            </a:r>
            <a:r>
              <a:rPr lang="ja-JP" altLang="en-US" sz="3200" b="1" dirty="0" smtClean="0">
                <a:latin typeface="Meiryo UI" panose="020B0604030504040204" pitchFamily="50" charset="-128"/>
                <a:ea typeface="Meiryo UI" panose="020B0604030504040204" pitchFamily="50" charset="-128"/>
              </a:rPr>
              <a:t>しん（健診・検診）</a:t>
            </a:r>
            <a:endParaRPr lang="en-US" altLang="ja-JP" sz="3200" b="1" dirty="0" smtClean="0">
              <a:latin typeface="Meiryo UI" panose="020B0604030504040204" pitchFamily="50" charset="-128"/>
              <a:ea typeface="Meiryo UI" panose="020B0604030504040204" pitchFamily="50" charset="-128"/>
            </a:endParaRPr>
          </a:p>
          <a:p>
            <a:r>
              <a:rPr lang="ja-JP" altLang="en-US" sz="3200" b="1" dirty="0">
                <a:latin typeface="Meiryo UI" panose="020B0604030504040204" pitchFamily="50" charset="-128"/>
                <a:ea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rPr>
              <a:t>保健指導等</a:t>
            </a:r>
            <a:endParaRPr lang="en-US" altLang="ja-JP" sz="3200" b="1" dirty="0" smtClean="0">
              <a:latin typeface="Meiryo UI" panose="020B0604030504040204" pitchFamily="50" charset="-128"/>
              <a:ea typeface="Meiryo UI" panose="020B0604030504040204" pitchFamily="50" charset="-128"/>
            </a:endParaRPr>
          </a:p>
          <a:p>
            <a:r>
              <a:rPr lang="ja-JP" altLang="en-US" sz="3200" b="1" dirty="0" smtClean="0">
                <a:latin typeface="Meiryo UI" panose="020B0604030504040204" pitchFamily="50" charset="-128"/>
                <a:ea typeface="Meiryo UI" panose="020B0604030504040204" pitchFamily="50" charset="-128"/>
              </a:rPr>
              <a:t>に関するデータ化の状況</a:t>
            </a:r>
            <a:endParaRPr lang="ja-JP" altLang="en-US" sz="3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826460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723854" y="96114"/>
            <a:ext cx="1696298" cy="461665"/>
          </a:xfrm>
          <a:prstGeom prst="rect">
            <a:avLst/>
          </a:prstGeom>
        </p:spPr>
        <p:txBody>
          <a:bodyPr wrap="none">
            <a:spAutoFit/>
          </a:bodyPr>
          <a:lstStyle/>
          <a:p>
            <a:pPr algn="ctr"/>
            <a:r>
              <a:rPr kumimoji="1" lang="en-US" altLang="ja-JP" sz="2400" b="1" dirty="0">
                <a:latin typeface="Meiryo UI" panose="020B0604030504040204" pitchFamily="50" charset="-128"/>
                <a:ea typeface="Meiryo UI" panose="020B0604030504040204" pitchFamily="50" charset="-128"/>
              </a:rPr>
              <a:t>J:</a:t>
            </a:r>
            <a:r>
              <a:rPr kumimoji="1" lang="ja-JP" altLang="en-US" sz="2400" b="1" dirty="0">
                <a:latin typeface="Meiryo UI" panose="020B0604030504040204" pitchFamily="50" charset="-128"/>
                <a:ea typeface="Meiryo UI" panose="020B0604030504040204" pitchFamily="50" charset="-128"/>
              </a:rPr>
              <a:t>介護保険</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データを活用して</a:t>
            </a:r>
            <a:r>
              <a:rPr kumimoji="1" lang="ja-JP" altLang="en-US" sz="1400" dirty="0" smtClean="0">
                <a:solidFill>
                  <a:schemeClr val="tx1"/>
                </a:solidFill>
                <a:latin typeface="Meiryo UI" panose="020B0604030504040204" pitchFamily="50" charset="-128"/>
                <a:ea typeface="Meiryo UI" panose="020B0604030504040204" pitchFamily="50" charset="-128"/>
              </a:rPr>
              <a:t>いる団体</a:t>
            </a:r>
            <a:r>
              <a:rPr kumimoji="1" lang="ja-JP" altLang="en-US" sz="1400" dirty="0">
                <a:solidFill>
                  <a:schemeClr val="tx1"/>
                </a:solidFill>
                <a:latin typeface="Meiryo UI" panose="020B0604030504040204" pitchFamily="50" charset="-128"/>
                <a:ea typeface="Meiryo UI" panose="020B0604030504040204" pitchFamily="50" charset="-128"/>
              </a:rPr>
              <a:t>はあるものの、数は少ない。</a:t>
            </a:r>
          </a:p>
        </p:txBody>
      </p:sp>
      <p:sp>
        <p:nvSpPr>
          <p:cNvPr id="7" name="テキスト ボックス 6"/>
          <p:cNvSpPr txBox="1"/>
          <p:nvPr/>
        </p:nvSpPr>
        <p:spPr>
          <a:xfrm>
            <a:off x="65700" y="1665348"/>
            <a:ext cx="2369559"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電子化された情報の活用状況</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5700" y="4056890"/>
            <a:ext cx="3222357" cy="307777"/>
          </a:xfrm>
          <a:prstGeom prst="rect">
            <a:avLst/>
          </a:prstGeom>
          <a:noFill/>
        </p:spPr>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データ活用における課題（重複回答あり）</a:t>
            </a:r>
            <a:endParaRPr kumimoji="1" lang="ja-JP" altLang="en-US" sz="14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13718" y="5890919"/>
            <a:ext cx="8850282" cy="7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Meiryo UI" panose="020B0604030504040204" pitchFamily="50" charset="-128"/>
                <a:ea typeface="Meiryo UI" panose="020B0604030504040204" pitchFamily="50" charset="-128"/>
              </a:rPr>
              <a:t>独自の取組み（データ化、分析、人材育成など）における課題</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介護報酬明細書データと他制度のデータ（診療報酬明細書データや健診・検診結果のデータ等）を含めて分析し、介護予防等の施策に活用することは今後、必要と考えているが、具体的にどのように分析し、施策に反映させていけばよいか、データ分析の知識やデータ活用のノウハウがないため、実用には至っていない。</a:t>
            </a:r>
          </a:p>
        </p:txBody>
      </p:sp>
      <p:sp>
        <p:nvSpPr>
          <p:cNvPr id="13" name="角丸四角形吹き出し 12"/>
          <p:cNvSpPr/>
          <p:nvPr/>
        </p:nvSpPr>
        <p:spPr>
          <a:xfrm>
            <a:off x="4061800" y="4448513"/>
            <a:ext cx="4851400" cy="1231557"/>
          </a:xfrm>
          <a:prstGeom prst="wedgeRoundRectCallout">
            <a:avLst>
              <a:gd name="adj1" fmla="val -55927"/>
              <a:gd name="adj2" fmla="val 44489"/>
              <a:gd name="adj3" fmla="val 16667"/>
            </a:avLst>
          </a:prstGeom>
          <a:solidFill>
            <a:schemeClr val="bg1"/>
          </a:solid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rPr>
              <a:t>その他の内容</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記載</a:t>
            </a:r>
            <a:r>
              <a:rPr kumimoji="1" lang="ja-JP" altLang="en-US" sz="1200" dirty="0" smtClean="0">
                <a:solidFill>
                  <a:schemeClr val="tx1"/>
                </a:solidFill>
                <a:latin typeface="Meiryo UI" panose="020B0604030504040204" pitchFamily="50" charset="-128"/>
                <a:ea typeface="Meiryo UI" panose="020B0604030504040204" pitchFamily="50" charset="-128"/>
              </a:rPr>
              <a:t>なし</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7E0488E3-93D0-49A6-BF57-B494844D90D5}" type="slidenum">
              <a:rPr kumimoji="1" lang="ja-JP" altLang="en-US" smtClean="0"/>
              <a:t>30</a:t>
            </a:fld>
            <a:endParaRPr kumimoji="1" lang="ja-JP" altLang="en-US"/>
          </a:p>
        </p:txBody>
      </p:sp>
      <p:pic>
        <p:nvPicPr>
          <p:cNvPr id="10" name="図 9"/>
          <p:cNvPicPr>
            <a:picLocks noChangeAspect="1"/>
          </p:cNvPicPr>
          <p:nvPr/>
        </p:nvPicPr>
        <p:blipFill>
          <a:blip r:embed="rId2"/>
          <a:stretch>
            <a:fillRect/>
          </a:stretch>
        </p:blipFill>
        <p:spPr>
          <a:xfrm>
            <a:off x="180000" y="2078550"/>
            <a:ext cx="6835679" cy="1800328"/>
          </a:xfrm>
          <a:prstGeom prst="rect">
            <a:avLst/>
          </a:prstGeom>
        </p:spPr>
      </p:pic>
      <p:pic>
        <p:nvPicPr>
          <p:cNvPr id="2" name="図 1"/>
          <p:cNvPicPr>
            <a:picLocks noChangeAspect="1"/>
          </p:cNvPicPr>
          <p:nvPr/>
        </p:nvPicPr>
        <p:blipFill>
          <a:blip r:embed="rId3"/>
          <a:stretch>
            <a:fillRect/>
          </a:stretch>
        </p:blipFill>
        <p:spPr>
          <a:xfrm>
            <a:off x="180000" y="4364667"/>
            <a:ext cx="3662618" cy="1375125"/>
          </a:xfrm>
          <a:prstGeom prst="rect">
            <a:avLst/>
          </a:prstGeom>
        </p:spPr>
      </p:pic>
    </p:spTree>
    <p:extLst>
      <p:ext uri="{BB962C8B-B14F-4D97-AF65-F5344CB8AC3E}">
        <p14:creationId xmlns:p14="http://schemas.microsoft.com/office/powerpoint/2010/main" val="11623497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9999" y="96114"/>
            <a:ext cx="4104009" cy="461665"/>
          </a:xfrm>
          <a:prstGeom prst="rect">
            <a:avLst/>
          </a:prstGeom>
        </p:spPr>
        <p:txBody>
          <a:bodyPr wrap="none">
            <a:spAutoFit/>
          </a:bodyPr>
          <a:lstStyle/>
          <a:p>
            <a:pPr algn="ctr"/>
            <a:r>
              <a:rPr kumimoji="1" lang="ja-JP" altLang="en-US" sz="2400" b="1" dirty="0">
                <a:latin typeface="Meiryo UI" panose="020B0604030504040204" pitchFamily="50" charset="-128"/>
                <a:ea typeface="Meiryo UI" panose="020B0604030504040204" pitchFamily="50" charset="-128"/>
              </a:rPr>
              <a:t>データ活用全般についての課題</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88900" y="1142554"/>
            <a:ext cx="9349034" cy="6237605"/>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＜自由記載＞</a:t>
            </a:r>
            <a:endParaRPr kumimoji="1" lang="en-US" altLang="ja-JP" sz="1600" b="1"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smtClean="0">
                <a:latin typeface="Meiryo UI" panose="020B0604030504040204" pitchFamily="50" charset="-128"/>
                <a:ea typeface="Meiryo UI" panose="020B0604030504040204" pitchFamily="50" charset="-128"/>
              </a:rPr>
              <a:t>データ</a:t>
            </a:r>
            <a:r>
              <a:rPr kumimoji="1" lang="ja-JP" altLang="en-US" sz="1600" dirty="0">
                <a:latin typeface="Meiryo UI" panose="020B0604030504040204" pitchFamily="50" charset="-128"/>
                <a:ea typeface="Meiryo UI" panose="020B0604030504040204" pitchFamily="50" charset="-128"/>
              </a:rPr>
              <a:t>を集計・分析する時間が取れない。データ集積でとどまっている</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1000"/>
              </a:lnSpc>
            </a:pPr>
            <a:endParaRPr kumimoji="1" lang="en-US" altLang="ja-JP" sz="1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事業の評価や展開を考えるにあたり、データの効果的な活用についての知識がまだまだ不足している</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marL="285750" indent="-285750">
              <a:lnSpc>
                <a:spcPts val="1000"/>
              </a:lnSpc>
              <a:buFont typeface="Wingdings" panose="05000000000000000000" pitchFamily="2" charset="2"/>
              <a:buChar char="Ø"/>
            </a:pPr>
            <a:endParaRPr kumimoji="1" lang="en-US" altLang="ja-JP" sz="1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smtClean="0">
                <a:latin typeface="Meiryo UI" panose="020B0604030504040204" pitchFamily="50" charset="-128"/>
                <a:ea typeface="Meiryo UI" panose="020B0604030504040204" pitchFamily="50" charset="-128"/>
              </a:rPr>
              <a:t>データの精度・信頼度</a:t>
            </a:r>
            <a:endParaRPr kumimoji="1" lang="en-US" altLang="ja-JP" sz="1600" dirty="0" smtClean="0">
              <a:latin typeface="Meiryo UI" panose="020B0604030504040204" pitchFamily="50" charset="-128"/>
              <a:ea typeface="Meiryo UI" panose="020B0604030504040204" pitchFamily="50" charset="-128"/>
            </a:endParaRPr>
          </a:p>
          <a:p>
            <a:pPr marL="285750" indent="-285750">
              <a:lnSpc>
                <a:spcPts val="1000"/>
              </a:lnSpc>
              <a:buFont typeface="Wingdings" panose="05000000000000000000" pitchFamily="2" charset="2"/>
              <a:buChar char="Ø"/>
            </a:pPr>
            <a:endParaRPr kumimoji="1" lang="en-US" altLang="ja-JP" sz="1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データ入力に伴う</a:t>
            </a:r>
            <a:r>
              <a:rPr kumimoji="1" lang="ja-JP" altLang="en-US" sz="1600" dirty="0" smtClean="0">
                <a:latin typeface="Meiryo UI" panose="020B0604030504040204" pitchFamily="50" charset="-128"/>
                <a:ea typeface="Meiryo UI" panose="020B0604030504040204" pitchFamily="50" charset="-128"/>
              </a:rPr>
              <a:t>人件費</a:t>
            </a:r>
            <a:endParaRPr kumimoji="1" lang="en-US" altLang="ja-JP" sz="1600" dirty="0" smtClean="0">
              <a:latin typeface="Meiryo UI" panose="020B0604030504040204" pitchFamily="50" charset="-128"/>
              <a:ea typeface="Meiryo UI" panose="020B0604030504040204" pitchFamily="50" charset="-128"/>
            </a:endParaRPr>
          </a:p>
          <a:p>
            <a:pPr marL="285750" indent="-285750">
              <a:lnSpc>
                <a:spcPts val="1000"/>
              </a:lnSpc>
              <a:buFont typeface="Wingdings" panose="05000000000000000000" pitchFamily="2" charset="2"/>
              <a:buChar char="Ø"/>
            </a:pPr>
            <a:endParaRPr kumimoji="1" lang="en-US" altLang="ja-JP" sz="1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データ化・分析を継続的に行うための人員の配置及び人材育成が課題と考える</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marL="285750" indent="-285750">
              <a:lnSpc>
                <a:spcPts val="1000"/>
              </a:lnSpc>
              <a:buFont typeface="Wingdings" panose="05000000000000000000" pitchFamily="2" charset="2"/>
              <a:buChar char="Ø"/>
            </a:pPr>
            <a:endParaRPr kumimoji="1" lang="en-US" altLang="ja-JP" sz="1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データ化や分析をした結果、市民にとって役立つのかどうか、またそれはエビデンスベースと</a:t>
            </a:r>
            <a:r>
              <a:rPr kumimoji="1" lang="ja-JP" altLang="en-US" sz="1600" dirty="0" smtClean="0">
                <a:latin typeface="Meiryo UI" panose="020B0604030504040204" pitchFamily="50" charset="-128"/>
                <a:ea typeface="Meiryo UI" panose="020B0604030504040204" pitchFamily="50" charset="-128"/>
              </a:rPr>
              <a:t>して</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十分</a:t>
            </a:r>
            <a:r>
              <a:rPr kumimoji="1" lang="ja-JP" altLang="en-US" sz="1600" dirty="0">
                <a:latin typeface="Meiryo UI" panose="020B0604030504040204" pitchFamily="50" charset="-128"/>
                <a:ea typeface="Meiryo UI" panose="020B0604030504040204" pitchFamily="50" charset="-128"/>
              </a:rPr>
              <a:t>に機能するのかという視点</a:t>
            </a:r>
            <a:r>
              <a:rPr kumimoji="1" lang="ja-JP" altLang="en-US" sz="1600" dirty="0" smtClean="0">
                <a:latin typeface="Meiryo UI" panose="020B0604030504040204" pitchFamily="50" charset="-128"/>
                <a:ea typeface="Meiryo UI" panose="020B0604030504040204" pitchFamily="50" charset="-128"/>
              </a:rPr>
              <a:t>を持ち</a:t>
            </a:r>
            <a:r>
              <a:rPr kumimoji="1" lang="ja-JP" altLang="en-US" sz="1600" dirty="0">
                <a:latin typeface="Meiryo UI" panose="020B0604030504040204" pitchFamily="50" charset="-128"/>
                <a:ea typeface="Meiryo UI" panose="020B0604030504040204" pitchFamily="50" charset="-128"/>
              </a:rPr>
              <a:t>実施することが必要である</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1000"/>
              </a:lnSpc>
            </a:pPr>
            <a:endParaRPr kumimoji="1" lang="ja-JP" altLang="en-US"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人材育成も、単にＩＣＴに強いということだけではなく、事業の全体像を把握し</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導入</a:t>
            </a:r>
            <a:r>
              <a:rPr kumimoji="1" lang="ja-JP" altLang="en-US" sz="1600" dirty="0">
                <a:latin typeface="Meiryo UI" panose="020B0604030504040204" pitchFamily="50" charset="-128"/>
                <a:ea typeface="Meiryo UI" panose="020B0604030504040204" pitchFamily="50" charset="-128"/>
              </a:rPr>
              <a:t>によりやらなくていいこと</a:t>
            </a:r>
            <a:r>
              <a:rPr kumimoji="1" lang="ja-JP" altLang="en-US" sz="1600" dirty="0" smtClean="0">
                <a:latin typeface="Meiryo UI" panose="020B0604030504040204" pitchFamily="50" charset="-128"/>
                <a:ea typeface="Meiryo UI" panose="020B0604030504040204" pitchFamily="50" charset="-128"/>
              </a:rPr>
              <a:t>と</a:t>
            </a:r>
            <a:r>
              <a:rPr kumimoji="1" lang="ja-JP" altLang="en-US" sz="1600" dirty="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やる</a:t>
            </a:r>
            <a:r>
              <a:rPr kumimoji="1" lang="ja-JP" altLang="en-US" sz="1600" dirty="0">
                <a:latin typeface="Meiryo UI" panose="020B0604030504040204" pitchFamily="50" charset="-128"/>
                <a:ea typeface="Meiryo UI" panose="020B0604030504040204" pitchFamily="50" charset="-128"/>
              </a:rPr>
              <a:t>べきことの整理を含めて事業見直しの視点で取り組める人材が必要である</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1000"/>
              </a:lnSpc>
            </a:pPr>
            <a:endParaRPr kumimoji="1" lang="ja-JP" altLang="en-US"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smtClean="0">
                <a:latin typeface="Meiryo UI" panose="020B0604030504040204" pitchFamily="50" charset="-128"/>
                <a:ea typeface="Meiryo UI" panose="020B0604030504040204" pitchFamily="50" charset="-128"/>
              </a:rPr>
              <a:t>個人</a:t>
            </a:r>
            <a:r>
              <a:rPr kumimoji="1" lang="ja-JP" altLang="en-US" sz="1600" dirty="0">
                <a:latin typeface="Meiryo UI" panose="020B0604030504040204" pitchFamily="50" charset="-128"/>
                <a:ea typeface="Meiryo UI" panose="020B0604030504040204" pitchFamily="50" charset="-128"/>
              </a:rPr>
              <a:t>情報保護に関しては常に厳重なリスク管理が必要であり、取り扱う者の慎重な対応が求められる</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marL="285750" indent="-285750">
              <a:lnSpc>
                <a:spcPts val="1000"/>
              </a:lnSpc>
              <a:buFont typeface="Wingdings" panose="05000000000000000000" pitchFamily="2" charset="2"/>
              <a:buChar char="Ø"/>
            </a:pPr>
            <a:endParaRPr kumimoji="1" lang="en-US" altLang="ja-JP" sz="1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en-US" altLang="ja-JP" sz="1600" dirty="0">
                <a:latin typeface="Meiryo UI" panose="020B0604030504040204" pitchFamily="50" charset="-128"/>
                <a:ea typeface="Meiryo UI" panose="020B0604030504040204" pitchFamily="50" charset="-128"/>
              </a:rPr>
              <a:t>PDCA</a:t>
            </a:r>
            <a:r>
              <a:rPr kumimoji="1" lang="ja-JP" altLang="en-US" sz="1600" dirty="0">
                <a:latin typeface="Meiryo UI" panose="020B0604030504040204" pitchFamily="50" charset="-128"/>
                <a:ea typeface="Meiryo UI" panose="020B0604030504040204" pitchFamily="50" charset="-128"/>
              </a:rPr>
              <a:t>サイクルを回し続けるシステム整備。データヘルス計画作成支援等にて作成時のソフト提供等</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時点</a:t>
            </a:r>
            <a:r>
              <a:rPr kumimoji="1" lang="ja-JP" altLang="en-US" sz="1600" dirty="0">
                <a:latin typeface="Meiryo UI" panose="020B0604030504040204" pitchFamily="50" charset="-128"/>
                <a:ea typeface="Meiryo UI" panose="020B0604030504040204" pitchFamily="50" charset="-128"/>
              </a:rPr>
              <a:t>の整備は行われたが、職員は研究者ではないので、以後管理し続けるシステムが必要</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1000"/>
              </a:lnSpc>
            </a:pPr>
            <a:endParaRPr kumimoji="1" lang="en-US" altLang="ja-JP" sz="1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衛生・介護・国保部門で、定期的に会議を開催していますが、会議に取れる時間が限られているため</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現在</a:t>
            </a:r>
            <a:r>
              <a:rPr kumimoji="1" lang="ja-JP" altLang="en-US" sz="1600" dirty="0">
                <a:latin typeface="Meiryo UI" panose="020B0604030504040204" pitchFamily="50" charset="-128"/>
                <a:ea typeface="Meiryo UI" panose="020B0604030504040204" pitchFamily="50" charset="-128"/>
              </a:rPr>
              <a:t>は情報共有がほとんどです。事業を展開する中での具体的な困りごとは共有し、解決策を検討しますが</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市</a:t>
            </a:r>
            <a:r>
              <a:rPr kumimoji="1" lang="ja-JP" altLang="en-US" sz="1600" dirty="0">
                <a:latin typeface="Meiryo UI" panose="020B0604030504040204" pitchFamily="50" charset="-128"/>
                <a:ea typeface="Meiryo UI" panose="020B0604030504040204" pitchFamily="50" charset="-128"/>
              </a:rPr>
              <a:t>全体の、健康課題を検討できるような会議が必要と考えます</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pPr>
              <a:lnSpc>
                <a:spcPts val="1000"/>
              </a:lnSpc>
            </a:pPr>
            <a:endParaRPr kumimoji="1" lang="en-US" altLang="ja-JP" sz="1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600" dirty="0">
                <a:latin typeface="Meiryo UI" panose="020B0604030504040204" pitchFamily="50" charset="-128"/>
                <a:ea typeface="Meiryo UI" panose="020B0604030504040204" pitchFamily="50" charset="-128"/>
              </a:rPr>
              <a:t>国保部門には、インセンティブの制度が確立し、説明会や研修会も多いですが、それ以外の部門に</a:t>
            </a:r>
            <a:r>
              <a:rPr kumimoji="1" lang="ja-JP" altLang="en-US" sz="1600" dirty="0" smtClean="0">
                <a:latin typeface="Meiryo UI" panose="020B0604030504040204" pitchFamily="50" charset="-128"/>
                <a:ea typeface="Meiryo UI" panose="020B0604030504040204" pitchFamily="50" charset="-128"/>
              </a:rPr>
              <a:t>も</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同様</a:t>
            </a:r>
            <a:r>
              <a:rPr kumimoji="1" lang="ja-JP" altLang="en-US" sz="1600" dirty="0">
                <a:latin typeface="Meiryo UI" panose="020B0604030504040204" pitchFamily="50" charset="-128"/>
                <a:ea typeface="Meiryo UI" panose="020B0604030504040204" pitchFamily="50" charset="-128"/>
              </a:rPr>
              <a:t>の説明会</a:t>
            </a:r>
            <a:r>
              <a:rPr kumimoji="1" lang="ja-JP" altLang="en-US" sz="1600" dirty="0" smtClean="0">
                <a:latin typeface="Meiryo UI" panose="020B0604030504040204" pitchFamily="50" charset="-128"/>
                <a:ea typeface="Meiryo UI" panose="020B0604030504040204" pitchFamily="50" charset="-128"/>
              </a:rPr>
              <a:t>や研修会</a:t>
            </a:r>
            <a:r>
              <a:rPr kumimoji="1" lang="ja-JP" altLang="en-US" sz="1600" dirty="0">
                <a:latin typeface="Meiryo UI" panose="020B0604030504040204" pitchFamily="50" charset="-128"/>
                <a:ea typeface="Meiryo UI" panose="020B0604030504040204" pitchFamily="50" charset="-128"/>
              </a:rPr>
              <a:t>を行うなどしていただき、行政全体が動機づけされるような支援を希望いたします。</a:t>
            </a:r>
            <a:endParaRPr kumimoji="1"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kumimoji="1" lang="en-US" altLang="ja-JP" sz="1600" dirty="0" smtClean="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31</a:t>
            </a:fld>
            <a:endParaRPr kumimoji="1" lang="ja-JP" altLang="en-US"/>
          </a:p>
        </p:txBody>
      </p:sp>
      <p:sp>
        <p:nvSpPr>
          <p:cNvPr id="10" name="テキスト ボックス 9"/>
          <p:cNvSpPr txBox="1"/>
          <p:nvPr/>
        </p:nvSpPr>
        <p:spPr>
          <a:xfrm>
            <a:off x="180000" y="540168"/>
            <a:ext cx="8280400" cy="584775"/>
          </a:xfrm>
          <a:prstGeom prst="rect">
            <a:avLst/>
          </a:prstGeom>
          <a:noFill/>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rPr>
              <a:t>＜アンケート結果＞</a:t>
            </a: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「人材</a:t>
            </a:r>
            <a:r>
              <a:rPr kumimoji="1" lang="ja-JP" altLang="en-US" sz="1600" b="1" dirty="0">
                <a:latin typeface="Meiryo UI" panose="020B0604030504040204" pitchFamily="50" charset="-128"/>
                <a:ea typeface="Meiryo UI" panose="020B0604030504040204" pitchFamily="50" charset="-128"/>
              </a:rPr>
              <a:t>の確保、知識・ノウハウの向上</a:t>
            </a:r>
            <a:r>
              <a:rPr kumimoji="1" lang="ja-JP" altLang="en-US" sz="1600" b="1" dirty="0" smtClean="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整備に伴う経費</a:t>
            </a:r>
            <a:r>
              <a:rPr kumimoji="1" lang="ja-JP" altLang="en-US" sz="1600" b="1" dirty="0" smtClean="0">
                <a:latin typeface="Meiryo UI" panose="020B0604030504040204" pitchFamily="50" charset="-128"/>
                <a:ea typeface="Meiryo UI" panose="020B0604030504040204" pitchFamily="50" charset="-128"/>
              </a:rPr>
              <a:t>」を課題と考える団体は多い</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7658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018486" y="83761"/>
            <a:ext cx="5468164" cy="461665"/>
          </a:xfrm>
          <a:prstGeom prst="rect">
            <a:avLst/>
          </a:prstGeom>
        </p:spPr>
        <p:txBody>
          <a:bodyPr wrap="none">
            <a:spAutoFit/>
          </a:bodyPr>
          <a:lstStyle/>
          <a:p>
            <a:r>
              <a:rPr kumimoji="1" lang="ja-JP" altLang="en-US" sz="2400" b="1" dirty="0">
                <a:latin typeface="Meiryo UI" panose="020B0604030504040204" pitchFamily="50" charset="-128"/>
                <a:ea typeface="Meiryo UI" panose="020B0604030504040204" pitchFamily="50" charset="-128"/>
              </a:rPr>
              <a:t>レセプト（診療</a:t>
            </a:r>
            <a:r>
              <a:rPr kumimoji="1" lang="ja-JP" altLang="en-US" sz="2400" b="1" dirty="0" smtClean="0">
                <a:latin typeface="Meiryo UI" panose="020B0604030504040204" pitchFamily="50" charset="-128"/>
                <a:ea typeface="Meiryo UI" panose="020B0604030504040204" pitchFamily="50" charset="-128"/>
              </a:rPr>
              <a:t>報酬明細書）について　１</a:t>
            </a:r>
            <a:endParaRPr kumimoji="1"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967455"/>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国保、生活保護に関しては、多くの市町村に診療報酬に関するレセプトがあり、データ化もされている。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データ化はされているが、ユニークコードが設定されていないケースがある。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国保・生保以外の協会けんぽ等のデータは市町村にはほぼない。</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後期高齢者のレセプトも市町村のないケースが多い。</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6353175" y="1671934"/>
            <a:ext cx="3209925"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・データ化　〇：全部、△：一部、</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データ化していない</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・表中の斜線は対象外</a:t>
            </a:r>
            <a:endParaRPr kumimoji="1" lang="ja-JP" altLang="en-US" sz="9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4</a:t>
            </a:fld>
            <a:endParaRPr kumimoji="1" lang="ja-JP" altLang="en-US"/>
          </a:p>
        </p:txBody>
      </p:sp>
      <p:pic>
        <p:nvPicPr>
          <p:cNvPr id="3" name="図 2"/>
          <p:cNvPicPr>
            <a:picLocks noChangeAspect="1"/>
          </p:cNvPicPr>
          <p:nvPr/>
        </p:nvPicPr>
        <p:blipFill>
          <a:blip r:embed="rId2"/>
          <a:stretch>
            <a:fillRect/>
          </a:stretch>
        </p:blipFill>
        <p:spPr>
          <a:xfrm>
            <a:off x="128859" y="2097734"/>
            <a:ext cx="8820000" cy="4441179"/>
          </a:xfrm>
          <a:prstGeom prst="rect">
            <a:avLst/>
          </a:prstGeom>
        </p:spPr>
      </p:pic>
    </p:spTree>
    <p:extLst>
      <p:ext uri="{BB962C8B-B14F-4D97-AF65-F5344CB8AC3E}">
        <p14:creationId xmlns:p14="http://schemas.microsoft.com/office/powerpoint/2010/main" val="1334720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45465" y="85371"/>
            <a:ext cx="5468164" cy="461665"/>
          </a:xfrm>
          <a:prstGeom prst="rect">
            <a:avLst/>
          </a:prstGeom>
        </p:spPr>
        <p:txBody>
          <a:bodyPr wrap="none">
            <a:spAutoFit/>
          </a:bodyPr>
          <a:lstStyle/>
          <a:p>
            <a:r>
              <a:rPr kumimoji="1" lang="ja-JP" altLang="en-US" sz="2400" b="1" dirty="0">
                <a:latin typeface="Meiryo UI" panose="020B0604030504040204" pitchFamily="50" charset="-128"/>
                <a:ea typeface="Meiryo UI" panose="020B0604030504040204" pitchFamily="50" charset="-128"/>
              </a:rPr>
              <a:t>レセプト（診療報酬明細書）について　</a:t>
            </a:r>
            <a:r>
              <a:rPr kumimoji="1" lang="ja-JP" altLang="en-US" sz="2400" b="1" dirty="0" smtClean="0">
                <a:latin typeface="Meiryo UI" panose="020B0604030504040204" pitchFamily="50" charset="-128"/>
                <a:ea typeface="Meiryo UI" panose="020B0604030504040204" pitchFamily="50" charset="-128"/>
              </a:rPr>
              <a:t>２</a:t>
            </a:r>
            <a:endParaRPr kumimoji="1"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5</a:t>
            </a:fld>
            <a:endParaRPr kumimoji="1" lang="ja-JP" altLang="en-US"/>
          </a:p>
        </p:txBody>
      </p:sp>
      <p:pic>
        <p:nvPicPr>
          <p:cNvPr id="3" name="図 2"/>
          <p:cNvPicPr>
            <a:picLocks noChangeAspect="1"/>
          </p:cNvPicPr>
          <p:nvPr/>
        </p:nvPicPr>
        <p:blipFill>
          <a:blip r:embed="rId2"/>
          <a:stretch>
            <a:fillRect/>
          </a:stretch>
        </p:blipFill>
        <p:spPr>
          <a:xfrm>
            <a:off x="144000" y="864876"/>
            <a:ext cx="8820000" cy="4224942"/>
          </a:xfrm>
          <a:prstGeom prst="rect">
            <a:avLst/>
          </a:prstGeom>
        </p:spPr>
      </p:pic>
    </p:spTree>
    <p:extLst>
      <p:ext uri="{BB962C8B-B14F-4D97-AF65-F5344CB8AC3E}">
        <p14:creationId xmlns:p14="http://schemas.microsoft.com/office/powerpoint/2010/main" val="599935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89030" y="96114"/>
            <a:ext cx="5468164" cy="461665"/>
          </a:xfrm>
          <a:prstGeom prst="rect">
            <a:avLst/>
          </a:prstGeom>
        </p:spPr>
        <p:txBody>
          <a:bodyPr wrap="none">
            <a:spAutoFit/>
          </a:bodyPr>
          <a:lstStyle/>
          <a:p>
            <a:r>
              <a:rPr kumimoji="1" lang="ja-JP" altLang="en-US" sz="2400" b="1" dirty="0">
                <a:latin typeface="Meiryo UI" panose="020B0604030504040204" pitchFamily="50" charset="-128"/>
                <a:ea typeface="Meiryo UI" panose="020B0604030504040204" pitchFamily="50" charset="-128"/>
              </a:rPr>
              <a:t>レセプト</a:t>
            </a:r>
            <a:r>
              <a:rPr kumimoji="1" lang="ja-JP" altLang="en-US" sz="2400" b="1" dirty="0" smtClean="0">
                <a:latin typeface="Meiryo UI" panose="020B0604030504040204" pitchFamily="50" charset="-128"/>
                <a:ea typeface="Meiryo UI" panose="020B0604030504040204" pitchFamily="50" charset="-128"/>
              </a:rPr>
              <a:t>（</a:t>
            </a:r>
            <a:r>
              <a:rPr kumimoji="1" lang="ja-JP" altLang="en-US" sz="2400" b="1" dirty="0">
                <a:latin typeface="Meiryo UI" panose="020B0604030504040204" pitchFamily="50" charset="-128"/>
                <a:ea typeface="Meiryo UI" panose="020B0604030504040204" pitchFamily="50" charset="-128"/>
              </a:rPr>
              <a:t>介護</a:t>
            </a:r>
            <a:r>
              <a:rPr kumimoji="1" lang="ja-JP" altLang="en-US" sz="2400" b="1" dirty="0" smtClean="0">
                <a:latin typeface="Meiryo UI" panose="020B0604030504040204" pitchFamily="50" charset="-128"/>
                <a:ea typeface="Meiryo UI" panose="020B0604030504040204" pitchFamily="50" charset="-128"/>
              </a:rPr>
              <a:t>報酬</a:t>
            </a:r>
            <a:r>
              <a:rPr kumimoji="1" lang="ja-JP" altLang="en-US" sz="2400" b="1" dirty="0">
                <a:latin typeface="Meiryo UI" panose="020B0604030504040204" pitchFamily="50" charset="-128"/>
                <a:ea typeface="Meiryo UI" panose="020B0604030504040204" pitchFamily="50" charset="-128"/>
              </a:rPr>
              <a:t>明細書）について　</a:t>
            </a:r>
            <a:r>
              <a:rPr kumimoji="1" lang="ja-JP" altLang="en-US" sz="2400" b="1" dirty="0" smtClean="0">
                <a:latin typeface="Meiryo UI" panose="020B0604030504040204" pitchFamily="50" charset="-128"/>
                <a:ea typeface="Meiryo UI" panose="020B0604030504040204" pitchFamily="50" charset="-128"/>
              </a:rPr>
              <a:t>１</a:t>
            </a:r>
            <a:endParaRPr kumimoji="1"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pic>
        <p:nvPicPr>
          <p:cNvPr id="10" name="図 9"/>
          <p:cNvPicPr>
            <a:picLocks noChangeAspect="1"/>
          </p:cNvPicPr>
          <p:nvPr/>
        </p:nvPicPr>
        <p:blipFill>
          <a:blip r:embed="rId2"/>
          <a:stretch>
            <a:fillRect/>
          </a:stretch>
        </p:blipFill>
        <p:spPr>
          <a:xfrm>
            <a:off x="128859" y="1955004"/>
            <a:ext cx="8820000" cy="4249002"/>
          </a:xfrm>
          <a:prstGeom prst="rect">
            <a:avLst/>
          </a:prstGeom>
        </p:spPr>
      </p:pic>
      <p:sp>
        <p:nvSpPr>
          <p:cNvPr id="11" name="正方形/長方形 10"/>
          <p:cNvSpPr/>
          <p:nvPr/>
        </p:nvSpPr>
        <p:spPr>
          <a:xfrm>
            <a:off x="113718" y="662256"/>
            <a:ext cx="8850282" cy="776019"/>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広域連合からのレセプトの情報提供は市町村によりばらつきがある。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en-US" altLang="ja-JP" sz="1400" dirty="0" smtClean="0">
              <a:solidFill>
                <a:schemeClr val="tx1"/>
              </a:solidFill>
              <a:latin typeface="Meiryo UI" panose="020B0604030504040204" pitchFamily="50" charset="-128"/>
              <a:ea typeface="Meiryo UI" panose="020B0604030504040204" pitchFamily="50" charset="-128"/>
            </a:endParaRPr>
          </a:p>
          <a:p>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6</a:t>
            </a:fld>
            <a:endParaRPr kumimoji="1" lang="ja-JP" altLang="en-US"/>
          </a:p>
        </p:txBody>
      </p:sp>
      <p:sp>
        <p:nvSpPr>
          <p:cNvPr id="13" name="テキスト ボックス 12"/>
          <p:cNvSpPr txBox="1"/>
          <p:nvPr/>
        </p:nvSpPr>
        <p:spPr>
          <a:xfrm>
            <a:off x="6353175" y="1585672"/>
            <a:ext cx="3209925"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・データ化　〇：全部、△：一部、</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データ化していない</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・表中の斜線は対象外</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36499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789030" y="96114"/>
            <a:ext cx="5468164" cy="461665"/>
          </a:xfrm>
          <a:prstGeom prst="rect">
            <a:avLst/>
          </a:prstGeom>
        </p:spPr>
        <p:txBody>
          <a:bodyPr wrap="none">
            <a:spAutoFit/>
          </a:bodyPr>
          <a:lstStyle/>
          <a:p>
            <a:r>
              <a:rPr kumimoji="1" lang="ja-JP" altLang="en-US" sz="2400" b="1" dirty="0">
                <a:latin typeface="Meiryo UI" panose="020B0604030504040204" pitchFamily="50" charset="-128"/>
                <a:ea typeface="Meiryo UI" panose="020B0604030504040204" pitchFamily="50" charset="-128"/>
              </a:rPr>
              <a:t>レセプト（介護報酬明細書）について　</a:t>
            </a:r>
            <a:r>
              <a:rPr kumimoji="1" lang="ja-JP" altLang="en-US" sz="2400" b="1" dirty="0" smtClean="0">
                <a:latin typeface="Meiryo UI" panose="020B0604030504040204" pitchFamily="50" charset="-128"/>
                <a:ea typeface="Meiryo UI" panose="020B0604030504040204" pitchFamily="50" charset="-128"/>
              </a:rPr>
              <a:t>２</a:t>
            </a:r>
            <a:endParaRPr kumimoji="1"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2" name="スライド番号プレースホルダー 1"/>
          <p:cNvSpPr>
            <a:spLocks noGrp="1"/>
          </p:cNvSpPr>
          <p:nvPr>
            <p:ph type="sldNum" sz="quarter" idx="12"/>
          </p:nvPr>
        </p:nvSpPr>
        <p:spPr/>
        <p:txBody>
          <a:bodyPr/>
          <a:lstStyle/>
          <a:p>
            <a:fld id="{7E0488E3-93D0-49A6-BF57-B494844D90D5}" type="slidenum">
              <a:rPr kumimoji="1" lang="ja-JP" altLang="en-US" smtClean="0"/>
              <a:t>7</a:t>
            </a:fld>
            <a:endParaRPr kumimoji="1" lang="ja-JP" altLang="en-US"/>
          </a:p>
        </p:txBody>
      </p:sp>
      <p:pic>
        <p:nvPicPr>
          <p:cNvPr id="3" name="図 2"/>
          <p:cNvPicPr>
            <a:picLocks noChangeAspect="1"/>
          </p:cNvPicPr>
          <p:nvPr/>
        </p:nvPicPr>
        <p:blipFill>
          <a:blip r:embed="rId2"/>
          <a:stretch>
            <a:fillRect/>
          </a:stretch>
        </p:blipFill>
        <p:spPr>
          <a:xfrm>
            <a:off x="180000" y="1019444"/>
            <a:ext cx="8820000" cy="4050902"/>
          </a:xfrm>
          <a:prstGeom prst="rect">
            <a:avLst/>
          </a:prstGeom>
        </p:spPr>
      </p:pic>
    </p:spTree>
    <p:extLst>
      <p:ext uri="{BB962C8B-B14F-4D97-AF65-F5344CB8AC3E}">
        <p14:creationId xmlns:p14="http://schemas.microsoft.com/office/powerpoint/2010/main" val="3874866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74552" y="96114"/>
            <a:ext cx="4794903" cy="461665"/>
          </a:xfrm>
          <a:prstGeom prst="rect">
            <a:avLst/>
          </a:prstGeom>
        </p:spPr>
        <p:txBody>
          <a:bodyPr wrap="none">
            <a:spAutoFit/>
          </a:bodyPr>
          <a:lstStyle/>
          <a:p>
            <a:pPr algn="ctr"/>
            <a:r>
              <a:rPr kumimoji="1" lang="ja-JP" altLang="en-US" sz="2400" b="1" dirty="0">
                <a:latin typeface="Meiryo UI" panose="020B0604030504040204" pitchFamily="50" charset="-128"/>
                <a:ea typeface="Meiryo UI" panose="020B0604030504040204" pitchFamily="50" charset="-128"/>
              </a:rPr>
              <a:t>健診（法に基づくもの</a:t>
            </a:r>
            <a:r>
              <a:rPr kumimoji="1" lang="ja-JP" altLang="en-US" sz="2400" b="1" dirty="0" smtClean="0">
                <a:latin typeface="Meiryo UI" panose="020B0604030504040204" pitchFamily="50" charset="-128"/>
                <a:ea typeface="Meiryo UI" panose="020B0604030504040204" pitchFamily="50" charset="-128"/>
              </a:rPr>
              <a:t>）について　１</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13718" y="662256"/>
            <a:ext cx="8850282" cy="928193"/>
          </a:xfrm>
          <a:prstGeom prst="rect">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妊婦、乳幼児、就学前健診については、実施しているが、結果をデータ化していない団体あり。</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小中学校での検診については、実施して</a:t>
            </a:r>
            <a:r>
              <a:rPr kumimoji="1" lang="ja-JP" altLang="en-US" sz="1400" dirty="0">
                <a:solidFill>
                  <a:schemeClr val="tx1"/>
                </a:solidFill>
                <a:latin typeface="Meiryo UI" panose="020B0604030504040204" pitchFamily="50" charset="-128"/>
                <a:ea typeface="Meiryo UI" panose="020B0604030504040204" pitchFamily="50" charset="-128"/>
              </a:rPr>
              <a:t>いるが、結果をデータ化</a:t>
            </a:r>
            <a:r>
              <a:rPr kumimoji="1" lang="ja-JP" altLang="en-US" sz="1400" dirty="0" smtClean="0">
                <a:solidFill>
                  <a:schemeClr val="tx1"/>
                </a:solidFill>
                <a:latin typeface="Meiryo UI" panose="020B0604030504040204" pitchFamily="50" charset="-128"/>
                <a:ea typeface="Meiryo UI" panose="020B0604030504040204" pitchFamily="50" charset="-128"/>
              </a:rPr>
              <a:t>している団体は少ない。</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kumimoji="1" lang="ja-JP" altLang="en-US" sz="1400" dirty="0" smtClean="0">
                <a:solidFill>
                  <a:schemeClr val="tx1"/>
                </a:solidFill>
                <a:latin typeface="Meiryo UI" panose="020B0604030504040204" pitchFamily="50" charset="-128"/>
                <a:ea typeface="Meiryo UI" panose="020B0604030504040204" pitchFamily="50" charset="-128"/>
              </a:rPr>
              <a:t>国保については、健診が実施されている場合は、必ずデータ化している。</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2"/>
          <a:stretch>
            <a:fillRect/>
          </a:stretch>
        </p:blipFill>
        <p:spPr>
          <a:xfrm>
            <a:off x="128859" y="2048042"/>
            <a:ext cx="8820000" cy="4431102"/>
          </a:xfrm>
          <a:prstGeom prst="rect">
            <a:avLst/>
          </a:prstGeom>
        </p:spPr>
      </p:pic>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8</a:t>
            </a:fld>
            <a:endParaRPr kumimoji="1" lang="ja-JP" altLang="en-US"/>
          </a:p>
        </p:txBody>
      </p:sp>
      <p:sp>
        <p:nvSpPr>
          <p:cNvPr id="10" name="テキスト ボックス 9"/>
          <p:cNvSpPr txBox="1"/>
          <p:nvPr/>
        </p:nvSpPr>
        <p:spPr>
          <a:xfrm>
            <a:off x="6457950" y="1678710"/>
            <a:ext cx="3209925" cy="3693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rPr>
              <a:t>・データ化　〇：全部、△：一部、</a:t>
            </a:r>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データ化していない</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・表中の斜線は対象外</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93975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74552" y="96114"/>
            <a:ext cx="4794902" cy="461665"/>
          </a:xfrm>
          <a:prstGeom prst="rect">
            <a:avLst/>
          </a:prstGeom>
        </p:spPr>
        <p:txBody>
          <a:bodyPr wrap="none">
            <a:spAutoFit/>
          </a:bodyPr>
          <a:lstStyle/>
          <a:p>
            <a:pPr algn="ctr"/>
            <a:r>
              <a:rPr kumimoji="1" lang="ja-JP" altLang="en-US" sz="2400" b="1" dirty="0">
                <a:latin typeface="Meiryo UI" panose="020B0604030504040204" pitchFamily="50" charset="-128"/>
                <a:ea typeface="Meiryo UI" panose="020B0604030504040204" pitchFamily="50" charset="-128"/>
              </a:rPr>
              <a:t>健診（法に基づくもの）について　</a:t>
            </a:r>
            <a:r>
              <a:rPr kumimoji="1" lang="ja-JP" altLang="en-US" sz="2400" b="1" dirty="0" smtClean="0">
                <a:latin typeface="Meiryo UI" panose="020B0604030504040204" pitchFamily="50" charset="-128"/>
                <a:ea typeface="Meiryo UI" panose="020B0604030504040204" pitchFamily="50" charset="-128"/>
              </a:rPr>
              <a:t>２</a:t>
            </a:r>
            <a:endParaRPr lang="ja-JP" altLang="en-US" sz="2400" b="1"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80000" y="557779"/>
            <a:ext cx="8784000" cy="0"/>
          </a:xfrm>
          <a:prstGeom prst="line">
            <a:avLst/>
          </a:prstGeom>
        </p:spPr>
        <p:style>
          <a:lnRef idx="1">
            <a:schemeClr val="dk1"/>
          </a:lnRef>
          <a:fillRef idx="0">
            <a:schemeClr val="dk1"/>
          </a:fillRef>
          <a:effectRef idx="0">
            <a:schemeClr val="dk1"/>
          </a:effectRef>
          <a:fontRef idx="minor">
            <a:schemeClr val="tx1"/>
          </a:fontRef>
        </p:style>
      </p:cxnSp>
      <p:pic>
        <p:nvPicPr>
          <p:cNvPr id="2" name="図 1"/>
          <p:cNvPicPr>
            <a:picLocks noChangeAspect="1"/>
          </p:cNvPicPr>
          <p:nvPr/>
        </p:nvPicPr>
        <p:blipFill>
          <a:blip r:embed="rId2"/>
          <a:stretch>
            <a:fillRect/>
          </a:stretch>
        </p:blipFill>
        <p:spPr>
          <a:xfrm>
            <a:off x="144000" y="1173331"/>
            <a:ext cx="8820000" cy="4431102"/>
          </a:xfrm>
          <a:prstGeom prst="rect">
            <a:avLst/>
          </a:prstGeom>
        </p:spPr>
      </p:pic>
      <p:sp>
        <p:nvSpPr>
          <p:cNvPr id="3" name="スライド番号プレースホルダー 2"/>
          <p:cNvSpPr>
            <a:spLocks noGrp="1"/>
          </p:cNvSpPr>
          <p:nvPr>
            <p:ph type="sldNum" sz="quarter" idx="12"/>
          </p:nvPr>
        </p:nvSpPr>
        <p:spPr/>
        <p:txBody>
          <a:bodyPr/>
          <a:lstStyle/>
          <a:p>
            <a:fld id="{7E0488E3-93D0-49A6-BF57-B494844D90D5}" type="slidenum">
              <a:rPr kumimoji="1" lang="ja-JP" altLang="en-US" smtClean="0"/>
              <a:t>9</a:t>
            </a:fld>
            <a:endParaRPr kumimoji="1" lang="ja-JP" altLang="en-US"/>
          </a:p>
        </p:txBody>
      </p:sp>
    </p:spTree>
    <p:extLst>
      <p:ext uri="{BB962C8B-B14F-4D97-AF65-F5344CB8AC3E}">
        <p14:creationId xmlns:p14="http://schemas.microsoft.com/office/powerpoint/2010/main" val="1113781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lumMod val="50000"/>
          </a:schemeClr>
        </a:solid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1752</Words>
  <Application>Microsoft Office PowerPoint</Application>
  <PresentationFormat>画面に合わせる (4:3)</PresentationFormat>
  <Paragraphs>223</Paragraphs>
  <Slides>31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31</vt:i4>
      </vt:variant>
    </vt:vector>
  </HeadingPairs>
  <TitlesOfParts>
    <vt:vector size="39"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廣瀬　光史</dc:creator>
  <cp:lastModifiedBy>廣瀬　光史</cp:lastModifiedBy>
  <cp:revision>2</cp:revision>
  <dcterms:modified xsi:type="dcterms:W3CDTF">2020-01-27T13:30:08Z</dcterms:modified>
</cp:coreProperties>
</file>