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2" r:id="rId2"/>
    <p:sldId id="267" r:id="rId3"/>
    <p:sldId id="269" r:id="rId4"/>
    <p:sldId id="270" r:id="rId5"/>
    <p:sldId id="268" r:id="rId6"/>
    <p:sldId id="256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___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ja-JP" sz="1400" dirty="0"/>
              <a:t>介護が必要となった主な原因（性別）　</a:t>
            </a:r>
          </a:p>
        </c:rich>
      </c:tx>
      <c:layout>
        <c:manualLayout>
          <c:xMode val="edge"/>
          <c:yMode val="edge"/>
          <c:x val="0.16497214127417334"/>
          <c:y val="1.65346211532051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2814398728784128E-2"/>
          <c:y val="9.5766703005221637E-2"/>
          <c:w val="0.87687700495771359"/>
          <c:h val="0.4761321928168595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高齢による衰弱・関節疾患・骨折・転倒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女性</c:v>
                </c:pt>
                <c:pt idx="1">
                  <c:v>男性</c:v>
                </c:pt>
              </c:strCache>
            </c:strRef>
          </c:cat>
          <c:val>
            <c:numRef>
              <c:f>Sheet1!$B$3:$B$4</c:f>
              <c:numCache>
                <c:formatCode>0.0%</c:formatCode>
                <c:ptCount val="2"/>
                <c:pt idx="0">
                  <c:v>0.42699999999999999</c:v>
                </c:pt>
                <c:pt idx="1">
                  <c:v>0.218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F-45BA-9977-ACE8BC9B7DE5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脳血管疾患（脳卒中）・心疾患・糖尿病・がん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女性</c:v>
                </c:pt>
                <c:pt idx="1">
                  <c:v>男性</c:v>
                </c:pt>
              </c:strCache>
            </c:strRef>
          </c:cat>
          <c:val>
            <c:numRef>
              <c:f>Sheet1!$C$3:$C$4</c:f>
              <c:numCache>
                <c:formatCode>0.0%</c:formatCode>
                <c:ptCount val="2"/>
                <c:pt idx="0">
                  <c:v>0.2</c:v>
                </c:pt>
                <c:pt idx="1">
                  <c:v>0.38500000000000001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9F-45BA-9977-ACE8BC9B7DE5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認知症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女性</c:v>
                </c:pt>
                <c:pt idx="1">
                  <c:v>男性</c:v>
                </c:pt>
              </c:strCache>
            </c:strRef>
          </c:cat>
          <c:val>
            <c:numRef>
              <c:f>Sheet1!$D$3:$D$4</c:f>
              <c:numCache>
                <c:formatCode>0.0%</c:formatCode>
                <c:ptCount val="2"/>
                <c:pt idx="0">
                  <c:v>0.2</c:v>
                </c:pt>
                <c:pt idx="1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9F-45BA-9977-ACE8BC9B7DE5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その他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Sheet1!$A$3:$A$4</c:f>
              <c:strCache>
                <c:ptCount val="2"/>
                <c:pt idx="0">
                  <c:v>女性</c:v>
                </c:pt>
                <c:pt idx="1">
                  <c:v>男性</c:v>
                </c:pt>
              </c:strCache>
            </c:strRef>
          </c:cat>
          <c:val>
            <c:numRef>
              <c:f>Sheet1!$E$3:$E$4</c:f>
              <c:numCache>
                <c:formatCode>0.0%</c:formatCode>
                <c:ptCount val="2"/>
                <c:pt idx="0">
                  <c:v>0.17299999999999999</c:v>
                </c:pt>
                <c:pt idx="1">
                  <c:v>0.25600000000000001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9F-45BA-9977-ACE8BC9B7D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6140160"/>
        <c:axId val="36141696"/>
      </c:barChart>
      <c:catAx>
        <c:axId val="361401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36141696"/>
        <c:crosses val="autoZero"/>
        <c:auto val="1"/>
        <c:lblAlgn val="ctr"/>
        <c:lblOffset val="100"/>
        <c:noMultiLvlLbl val="0"/>
      </c:catAx>
      <c:valAx>
        <c:axId val="36141696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ja-JP"/>
          </a:p>
        </c:txPr>
        <c:crossAx val="36140160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5.9555892132609539E-3"/>
          <c:y val="0.67308320422524337"/>
          <c:w val="0.70863925723555066"/>
          <c:h val="0.29637905471240805"/>
        </c:manualLayout>
      </c:layout>
      <c:overlay val="0"/>
      <c:txPr>
        <a:bodyPr/>
        <a:lstStyle/>
        <a:p>
          <a:pPr>
            <a:defRPr sz="1200"/>
          </a:pPr>
          <a:endParaRPr lang="ja-JP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ja-JP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200" b="1" dirty="0" smtClean="0">
                <a:solidFill>
                  <a:schemeClr val="tx1"/>
                </a:solidFill>
              </a:rPr>
              <a:t>（参考）全国</a:t>
            </a:r>
            <a:r>
              <a:rPr lang="ja-JP" altLang="en-US" sz="1200" b="1" dirty="0">
                <a:solidFill>
                  <a:schemeClr val="tx1"/>
                </a:solidFill>
              </a:rPr>
              <a:t>（平成</a:t>
            </a:r>
            <a:r>
              <a:rPr lang="en-US" altLang="ja-JP" sz="1200" b="1" dirty="0">
                <a:solidFill>
                  <a:schemeClr val="tx1"/>
                </a:solidFill>
              </a:rPr>
              <a:t>28</a:t>
            </a:r>
            <a:r>
              <a:rPr lang="ja-JP" altLang="en-US" sz="1200" b="1" dirty="0">
                <a:solidFill>
                  <a:schemeClr val="tx1"/>
                </a:solidFill>
              </a:rPr>
              <a:t>年）</a:t>
            </a:r>
          </a:p>
        </c:rich>
      </c:tx>
      <c:layout>
        <c:manualLayout>
          <c:xMode val="edge"/>
          <c:yMode val="edge"/>
          <c:x val="0.22726621388637433"/>
          <c:y val="9.228931166478963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752777777777778E-2"/>
          <c:y val="2.8736684075012727E-2"/>
          <c:w val="0.8910417760279965"/>
          <c:h val="0.9712633159249871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高齢による虚弱・関節疾患・骨折・転倒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Sheet1!$C$1</c:f>
              <c:numCache>
                <c:formatCode>0.0%</c:formatCode>
                <c:ptCount val="1"/>
                <c:pt idx="0">
                  <c:v>0.35599999999999998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30-46AF-9257-927840409E4E}"/>
            </c:ext>
          </c:extLst>
        </c:ser>
        <c:ser>
          <c:idx val="1"/>
          <c:order val="1"/>
          <c:tx>
            <c:strRef>
              <c:f>Sheet1!$B$2</c:f>
              <c:strCache>
                <c:ptCount val="1"/>
                <c:pt idx="0">
                  <c:v>脳血管疾患・心疾患・糖尿病・がん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530-46AF-9257-927840409E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Sheet1!$C$2</c:f>
              <c:numCache>
                <c:formatCode>0.0%</c:formatCode>
                <c:ptCount val="1"/>
                <c:pt idx="0">
                  <c:v>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30-46AF-9257-927840409E4E}"/>
            </c:ext>
          </c:extLst>
        </c:ser>
        <c:ser>
          <c:idx val="2"/>
          <c:order val="2"/>
          <c:tx>
            <c:strRef>
              <c:f>Sheet1!$B$3</c:f>
              <c:strCache>
                <c:ptCount val="1"/>
                <c:pt idx="0">
                  <c:v>認知症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Sheet1!$C$3</c:f>
              <c:numCache>
                <c:formatCode>0.0%</c:formatCode>
                <c:ptCount val="1"/>
                <c:pt idx="0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30-46AF-9257-927840409E4E}"/>
            </c:ext>
          </c:extLst>
        </c:ser>
        <c:ser>
          <c:idx val="3"/>
          <c:order val="3"/>
          <c:tx>
            <c:strRef>
              <c:f>Sheet1!$B$4</c:f>
              <c:strCache>
                <c:ptCount val="1"/>
                <c:pt idx="0">
                  <c:v>その他</c:v>
                </c:pt>
              </c:strCache>
            </c:strRef>
          </c:tx>
          <c:spPr>
            <a:solidFill>
              <a:srgbClr val="CC66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Sheet1!$C$4</c:f>
              <c:numCache>
                <c:formatCode>0.0%</c:formatCode>
                <c:ptCount val="1"/>
                <c:pt idx="0">
                  <c:v>0.20100000000000001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30-46AF-9257-927840409E4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66912112"/>
        <c:axId val="1566906704"/>
      </c:barChart>
      <c:catAx>
        <c:axId val="1566912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66906704"/>
        <c:crosses val="autoZero"/>
        <c:auto val="1"/>
        <c:lblAlgn val="ctr"/>
        <c:lblOffset val="100"/>
        <c:noMultiLvlLbl val="0"/>
      </c:catAx>
      <c:valAx>
        <c:axId val="15669067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6691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5CEBB-B989-4893-B981-E9292BFFCC07}" type="datetimeFigureOut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21F32-5ED3-429D-9023-E1A10ADD9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41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15988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7713" indent="-287338" algn="l" defTabSz="915988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9350" indent="-228600" algn="l" defTabSz="915988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9725" indent="-230188" algn="l" defTabSz="915988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70100" indent="-230188" algn="l" defTabSz="915988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27300" indent="-230188" defTabSz="915988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84500" indent="-230188" defTabSz="915988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41700" indent="-230188" defTabSz="915988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98900" indent="-230188" defTabSz="915988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59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3DEA2-DB17-4203-89CD-71BE1E7A99A2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59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619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888" y="1330325"/>
            <a:ext cx="6389687" cy="3595688"/>
          </a:xfrm>
          <a:ln/>
        </p:spPr>
      </p:sp>
      <p:sp>
        <p:nvSpPr>
          <p:cNvPr id="136196" name="ノート プレースホルダ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ja-JP" dirty="0"/>
              <a:t>In 2000, I worked in the health management department of the Amagasaki city</a:t>
            </a:r>
            <a:r>
              <a:rPr lang="en-US" altLang="ja-JP" baseline="0" dirty="0"/>
              <a:t> </a:t>
            </a:r>
            <a:r>
              <a:rPr lang="en-US" altLang="ja-JP" dirty="0"/>
              <a:t>staff . 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Then I thought why the</a:t>
            </a:r>
            <a:r>
              <a:rPr lang="en-US" altLang="ja-JP" baseline="0" dirty="0"/>
              <a:t> staff of Amagasaki city office suddenly died , and</a:t>
            </a:r>
            <a:r>
              <a:rPr lang="en-US" altLang="ja-JP" dirty="0"/>
              <a:t> I investigated the data of health check-up of stroke</a:t>
            </a:r>
            <a:r>
              <a:rPr lang="en-US" altLang="ja-JP" baseline="0" dirty="0"/>
              <a:t> and myocardial infarction.</a:t>
            </a:r>
            <a:r>
              <a:rPr lang="en-US" altLang="ja-JP" dirty="0"/>
              <a:t>  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 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This figure shows the actual course of stroke</a:t>
            </a:r>
            <a:r>
              <a:rPr lang="ja-JP" altLang="en-US" baseline="0" dirty="0"/>
              <a:t> </a:t>
            </a:r>
            <a:r>
              <a:rPr lang="en-US" altLang="ja-JP" dirty="0"/>
              <a:t>and myocardial infarction.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This course was common to many</a:t>
            </a:r>
            <a:r>
              <a:rPr lang="en-US" altLang="ja-JP" baseline="0" dirty="0"/>
              <a:t> staff of Amagasaki city staff of stroke and cardiovascular diseases</a:t>
            </a:r>
            <a:r>
              <a:rPr lang="en-US" altLang="ja-JP" dirty="0"/>
              <a:t>.</a:t>
            </a:r>
          </a:p>
          <a:p>
            <a:pPr>
              <a:spcBef>
                <a:spcPct val="0"/>
              </a:spcBef>
            </a:pPr>
            <a:endParaRPr lang="en-US" altLang="ja-JP" dirty="0"/>
          </a:p>
          <a:p>
            <a:pPr>
              <a:spcBef>
                <a:spcPct val="0"/>
              </a:spcBef>
            </a:pPr>
            <a:r>
              <a:rPr lang="en-US" altLang="ja-JP" dirty="0"/>
              <a:t>First,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Obesity continued for 10 years.</a:t>
            </a:r>
          </a:p>
          <a:p>
            <a:pPr>
              <a:spcBef>
                <a:spcPct val="0"/>
              </a:spcBef>
            </a:pPr>
            <a:r>
              <a:rPr lang="en-US" altLang="ja-JP" dirty="0"/>
              <a:t>After that , they</a:t>
            </a:r>
            <a:r>
              <a:rPr lang="en-US" altLang="ja-JP" baseline="0" dirty="0"/>
              <a:t> appeared  some metabolic risk factor. </a:t>
            </a:r>
          </a:p>
          <a:p>
            <a:pPr>
              <a:spcBef>
                <a:spcPct val="0"/>
              </a:spcBef>
            </a:pPr>
            <a:r>
              <a:rPr lang="en-US" altLang="ja-JP" baseline="0" dirty="0"/>
              <a:t>Moreover, if left unchanged life-style and untreated for 10 years ,they occurred  stroke and cardiovascular diseases .</a:t>
            </a:r>
          </a:p>
          <a:p>
            <a:pPr>
              <a:spcBef>
                <a:spcPct val="0"/>
              </a:spcBef>
            </a:pPr>
            <a:endParaRPr lang="en-US" altLang="ja-JP" baseline="0" dirty="0"/>
          </a:p>
          <a:p>
            <a:pPr>
              <a:spcBef>
                <a:spcPct val="0"/>
              </a:spcBef>
            </a:pPr>
            <a:endParaRPr lang="en-US" altLang="ja-JP" dirty="0"/>
          </a:p>
          <a:p>
            <a:pPr>
              <a:spcBef>
                <a:spcPct val="0"/>
              </a:spcBef>
            </a:pPr>
            <a:endParaRPr lang="en-US" altLang="ja-JP" dirty="0"/>
          </a:p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36197" name="スライド番号プレースホルダ 3"/>
          <p:cNvSpPr txBox="1">
            <a:spLocks noGrp="1"/>
          </p:cNvSpPr>
          <p:nvPr/>
        </p:nvSpPr>
        <p:spPr bwMode="auto">
          <a:xfrm>
            <a:off x="3721777" y="10985428"/>
            <a:ext cx="2841916" cy="57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8" tIns="45749" rIns="91498" bIns="45749" anchor="b"/>
          <a:lstStyle>
            <a:lvl1pPr algn="l" defTabSz="920750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7713" indent="-287338" algn="l" defTabSz="920750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9350" indent="-228600" algn="l" defTabSz="920750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9725" indent="-230188" algn="l" defTabSz="920750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70100" indent="-230188" algn="l" defTabSz="920750"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27300" indent="-230188" defTabSz="920750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84500" indent="-230188" defTabSz="920750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41700" indent="-230188" defTabSz="920750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98900" indent="-230188" defTabSz="920750" eaLnBrk="0" fontAlgn="base" hangingPunct="0">
              <a:spcBef>
                <a:spcPct val="20000"/>
              </a:spcBef>
              <a:spcAft>
                <a:spcPct val="0"/>
              </a:spcAft>
              <a:defRPr kumimoji="1" sz="3200" b="1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207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D8A0C9-30C9-46FA-B247-E2B9DCE80927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2075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098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スライド イメージ プレースホルダー 1">
            <a:extLst>
              <a:ext uri="{FF2B5EF4-FFF2-40B4-BE49-F238E27FC236}">
                <a16:creationId xmlns:a16="http://schemas.microsoft.com/office/drawing/2014/main" id="{0C133A6E-4EEC-4592-9494-B85D5206CC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39713" y="798513"/>
            <a:ext cx="7096126" cy="3992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1299" name="ノート プレースホルダー 2">
            <a:extLst>
              <a:ext uri="{FF2B5EF4-FFF2-40B4-BE49-F238E27FC236}">
                <a16:creationId xmlns:a16="http://schemas.microsoft.com/office/drawing/2014/main" id="{97682396-2256-4589-B021-89E99ED97B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  <p:sp>
        <p:nvSpPr>
          <p:cNvPr id="311300" name="スライド番号プレースホルダー 3">
            <a:extLst>
              <a:ext uri="{FF2B5EF4-FFF2-40B4-BE49-F238E27FC236}">
                <a16:creationId xmlns:a16="http://schemas.microsoft.com/office/drawing/2014/main" id="{D9CFF8D9-8765-46FC-AD79-4098A6757481}"/>
              </a:ext>
            </a:extLst>
          </p:cNvPr>
          <p:cNvSpPr txBox="1">
            <a:spLocks noGrp="1"/>
          </p:cNvSpPr>
          <p:nvPr/>
        </p:nvSpPr>
        <p:spPr bwMode="auto">
          <a:xfrm>
            <a:off x="3747368" y="10111552"/>
            <a:ext cx="2866806" cy="53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CFBE72-18EA-4BAF-B27B-9AB1B7927579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95BCA-FF08-4780-A361-FB50E06BCFE4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3" name="ヘッダー プレースホルダー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404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The most important thing is to know his or her health condition,</a:t>
            </a:r>
          </a:p>
          <a:p>
            <a:r>
              <a:rPr kumimoji="1" lang="en-US" altLang="ja-JP" dirty="0"/>
              <a:t>therefore, We </a:t>
            </a:r>
            <a:r>
              <a:rPr kumimoji="1" lang="en-US" altLang="ja-JP"/>
              <a:t>thought that people </a:t>
            </a:r>
            <a:r>
              <a:rPr kumimoji="1" lang="en-US" altLang="ja-JP" dirty="0"/>
              <a:t>should get medical checkups and health education.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664420-A266-4FA2-91A3-7343268D74C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99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2E85F-4771-4691-824C-CD5D0E9FE417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40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6FB9F-2DDA-4DF8-B4B8-A6033ED82F00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38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495D-2878-44E4-B718-0B7007AD69E9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68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D57AE-CB62-4037-8516-FEBAA7F7A434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77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03F5-59AB-4BE2-AB35-696717999DFE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0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A99-E84F-438F-83A7-6DAB2EE75912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3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C1F6-A6C3-432F-98EF-62FEC2F03A15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31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6D00-7736-43EF-87CC-BB44F0F2E769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98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BBF2D-2B44-414C-9FB0-D116242C46F1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38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01B9-8933-482C-B79F-9F55FFF9711D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42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D66D-67B9-4F68-8407-B6FC18AA47C1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91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39727-BB53-4BBB-841D-4A26C2B3BB6A}" type="datetime1">
              <a:rPr kumimoji="1" lang="ja-JP" altLang="en-US" smtClean="0"/>
              <a:t>2020/1/27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C19C6-88F5-43C6-AD3A-0E100A925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21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55519" y="2478238"/>
            <a:ext cx="68675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データヘルスについて</a:t>
            </a:r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86640" y="5751067"/>
            <a:ext cx="3961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スマートシティ戦略タスクフォース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11293" y="104925"/>
            <a:ext cx="2730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2020.1.28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第６回大阪スマートシティ戦略会議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982200" y="628145"/>
            <a:ext cx="16466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資料２－１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069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コンテンツ プレースホルダー 7"/>
          <p:cNvGraphicFramePr>
            <a:graphicFrameLocks/>
          </p:cNvGraphicFramePr>
          <p:nvPr>
            <p:extLst/>
          </p:nvPr>
        </p:nvGraphicFramePr>
        <p:xfrm>
          <a:off x="7100699" y="983344"/>
          <a:ext cx="4640179" cy="2911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グラフ 8"/>
          <p:cNvGraphicFramePr>
            <a:graphicFrameLocks/>
          </p:cNvGraphicFramePr>
          <p:nvPr/>
        </p:nvGraphicFramePr>
        <p:xfrm>
          <a:off x="8674768" y="3334262"/>
          <a:ext cx="3517232" cy="89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6" name="グループ化 15"/>
          <p:cNvGrpSpPr/>
          <p:nvPr/>
        </p:nvGrpSpPr>
        <p:grpSpPr>
          <a:xfrm>
            <a:off x="6649577" y="3913932"/>
            <a:ext cx="5281635" cy="2851550"/>
            <a:chOff x="7149703" y="1614689"/>
            <a:chExt cx="5281635" cy="2851550"/>
          </a:xfrm>
        </p:grpSpPr>
        <p:sp>
          <p:nvSpPr>
            <p:cNvPr id="5" name="正方形/長方形 4"/>
            <p:cNvSpPr/>
            <p:nvPr/>
          </p:nvSpPr>
          <p:spPr>
            <a:xfrm>
              <a:off x="9630571" y="1876299"/>
              <a:ext cx="280076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出典：厚労省　</a:t>
              </a:r>
              <a:r>
                <a:rPr kumimoji="1" lang="zh-TW" alt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人口</a:t>
              </a:r>
              <a:r>
                <a:rPr kumimoji="1" lang="zh-TW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動態統計特殊報告</a:t>
              </a:r>
              <a:endPara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graphicFrame>
          <p:nvGraphicFramePr>
            <p:cNvPr id="6" name="コンテンツ プレースホルダー 6"/>
            <p:cNvGraphicFramePr>
              <a:graphicFrameLocks/>
            </p:cNvGraphicFramePr>
            <p:nvPr>
              <p:extLst/>
            </p:nvPr>
          </p:nvGraphicFramePr>
          <p:xfrm>
            <a:off x="7299158" y="2137909"/>
            <a:ext cx="4982725" cy="2328329"/>
          </p:xfrm>
          <a:graphic>
            <a:graphicData uri="http://schemas.openxmlformats.org/drawingml/2006/table">
              <a:tbl>
                <a:tblPr firstRow="1" firstCol="1" bandRow="1">
                  <a:tableStyleId>{5C22544A-7EE6-4342-B048-85BDC9FD1C3A}</a:tableStyleId>
                </a:tblPr>
                <a:tblGrid>
                  <a:gridCol w="1993089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91364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1304798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1393474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</a:tblGrid>
                <a:tr h="524476">
                  <a:tc gridSpan="2">
                    <a:txBody>
                      <a:bodyPr/>
                      <a:lstStyle/>
                      <a:p>
                        <a:pPr algn="ctr">
                          <a:lnSpc>
                            <a:spcPct val="1000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050" b="0" kern="100" dirty="0">
                            <a:effectLst/>
                          </a:rPr>
                          <a:t>平成</a:t>
                        </a:r>
                        <a:r>
                          <a:rPr lang="en-US" sz="1050" b="0" kern="100" dirty="0">
                            <a:effectLst/>
                          </a:rPr>
                          <a:t>27</a:t>
                        </a:r>
                        <a:r>
                          <a:rPr lang="ja-JP" sz="1050" b="0" kern="100" dirty="0">
                            <a:effectLst/>
                          </a:rPr>
                          <a:t>年</a:t>
                        </a:r>
                        <a:endParaRPr lang="ja-JP" sz="1100" b="0" kern="100" dirty="0">
                          <a:effectLst/>
                        </a:endParaRPr>
                      </a:p>
                      <a:p>
                        <a:pPr algn="ctr">
                          <a:lnSpc>
                            <a:spcPct val="1000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600" b="1" kern="100" dirty="0">
                            <a:effectLst/>
                          </a:rPr>
                          <a:t>年齢調整死亡率</a:t>
                        </a:r>
                        <a:endParaRPr lang="ja-JP" sz="1200" b="1" kern="100" dirty="0">
                          <a:effectLst/>
                        </a:endParaRPr>
                      </a:p>
                      <a:p>
                        <a:pPr algn="ctr">
                          <a:lnSpc>
                            <a:spcPct val="1000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100" b="0" kern="100" dirty="0">
                            <a:effectLst/>
                          </a:rPr>
                          <a:t>(</a:t>
                        </a:r>
                        <a:r>
                          <a:rPr lang="ja-JP" sz="1100" b="0" kern="100" dirty="0">
                            <a:effectLst/>
                          </a:rPr>
                          <a:t>人口</a:t>
                        </a:r>
                        <a:r>
                          <a:rPr lang="en-US" sz="1100" b="0" kern="100" dirty="0">
                            <a:effectLst/>
                          </a:rPr>
                          <a:t>10</a:t>
                        </a:r>
                        <a:r>
                          <a:rPr lang="ja-JP" sz="1100" b="0" kern="100" dirty="0">
                            <a:effectLst/>
                          </a:rPr>
                          <a:t>万対</a:t>
                        </a:r>
                        <a:r>
                          <a:rPr lang="en-US" sz="1100" b="0" kern="100" dirty="0">
                            <a:effectLst/>
                          </a:rPr>
                          <a:t>)</a:t>
                        </a:r>
                        <a:endParaRPr lang="ja-JP" sz="1100" b="0" kern="100" dirty="0">
                          <a:effectLst/>
                          <a:latin typeface="Century"/>
                          <a:ea typeface="ＭＳ 明朝"/>
                          <a:cs typeface="Times New Roman"/>
                        </a:endParaRP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 h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600" b="1" kern="100" dirty="0">
                            <a:effectLst/>
                          </a:rPr>
                          <a:t>率</a:t>
                        </a:r>
                        <a:endParaRPr lang="ja-JP" sz="1600" b="1" kern="100" dirty="0">
                          <a:effectLst/>
                          <a:latin typeface="Century"/>
                          <a:ea typeface="ＭＳ 明朝"/>
                          <a:cs typeface="Times New Roman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ct val="1000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600" b="1" kern="100" dirty="0" smtClean="0">
                            <a:effectLst/>
                          </a:rPr>
                          <a:t>全国</a:t>
                        </a:r>
                        <a:r>
                          <a:rPr lang="ja-JP" altLang="en-US" sz="1600" b="1" kern="100" dirty="0" smtClean="0">
                            <a:effectLst/>
                          </a:rPr>
                          <a:t>順位</a:t>
                        </a:r>
                        <a:endParaRPr lang="en-US" altLang="ja-JP" sz="1600" b="1" kern="100" dirty="0" smtClean="0">
                          <a:effectLst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239123">
                  <a:tc rowSpan="2">
                    <a:txBody>
                      <a:bodyPr/>
                      <a:lstStyle/>
                      <a:p>
                        <a:pPr algn="just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400" b="0" kern="100" dirty="0">
                            <a:effectLst/>
                            <a:latin typeface="+mn-ea"/>
                            <a:ea typeface="+mn-ea"/>
                          </a:rPr>
                          <a:t>全死因</a:t>
                        </a:r>
                        <a:endParaRPr lang="ja-JP" sz="1100" b="0" kern="100" dirty="0">
                          <a:effectLst/>
                          <a:latin typeface="+mn-ea"/>
                          <a:ea typeface="+mn-ea"/>
                          <a:cs typeface="Times New Roman"/>
                        </a:endParaRP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男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516.3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8</a:t>
                        </a:r>
                        <a:r>
                          <a:rPr lang="ja-JP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74558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女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263.7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11</a:t>
                        </a:r>
                        <a:r>
                          <a:rPr lang="ja-JP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239123">
                  <a:tc rowSpan="2">
                    <a:txBody>
                      <a:bodyPr/>
                      <a:lstStyle/>
                      <a:p>
                        <a:pPr algn="just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400" b="0" kern="100" dirty="0">
                            <a:effectLst/>
                            <a:latin typeface="+mn-ea"/>
                            <a:ea typeface="+mn-ea"/>
                          </a:rPr>
                          <a:t>悪性新生物</a:t>
                        </a:r>
                        <a:endParaRPr lang="ja-JP" sz="1100" b="0" kern="100" dirty="0">
                          <a:effectLst/>
                          <a:latin typeface="+mn-ea"/>
                          <a:ea typeface="+mn-ea"/>
                          <a:cs typeface="Times New Roman"/>
                        </a:endParaRPr>
                      </a:p>
                    </a:txBody>
                    <a:tcPr marL="68580" marR="68580" marT="0" marB="0" anchor="ctr"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男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181.3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5</a:t>
                        </a:r>
                        <a:r>
                          <a:rPr lang="ja-JP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74558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女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93.0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5</a:t>
                        </a:r>
                        <a:r>
                          <a:rPr lang="ja-JP" sz="14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300489">
                  <a:tc rowSpan="2">
                    <a:txBody>
                      <a:bodyPr/>
                      <a:lstStyle/>
                      <a:p>
                        <a:pPr algn="just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400" b="0" kern="100" dirty="0">
                            <a:effectLst/>
                            <a:latin typeface="+mn-ea"/>
                            <a:ea typeface="+mn-ea"/>
                          </a:rPr>
                          <a:t>心</a:t>
                        </a:r>
                        <a:r>
                          <a:rPr lang="ja-JP" sz="1400" b="0" kern="100" dirty="0" smtClean="0">
                            <a:effectLst/>
                            <a:latin typeface="+mn-ea"/>
                            <a:ea typeface="+mn-ea"/>
                          </a:rPr>
                          <a:t>疾患</a:t>
                        </a:r>
                        <a:r>
                          <a:rPr lang="ja-JP" altLang="en-US" sz="1100" b="0" kern="100" dirty="0" smtClean="0">
                            <a:effectLst/>
                            <a:latin typeface="+mn-ea"/>
                            <a:ea typeface="+mn-ea"/>
                          </a:rPr>
                          <a:t>（急性心筋梗塞）</a:t>
                        </a:r>
                        <a:endParaRPr lang="ja-JP" sz="1600" b="0" kern="100" dirty="0">
                          <a:effectLst/>
                          <a:latin typeface="+mn-ea"/>
                          <a:ea typeface="+mn-ea"/>
                          <a:cs typeface="Times New Roman"/>
                        </a:endParaRPr>
                      </a:p>
                    </a:txBody>
                    <a:tcPr marL="68580" marR="68580" marT="0" marB="0" anchor="ctr"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男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72.9</a:t>
                        </a:r>
                        <a:r>
                          <a:rPr lang="ja-JP" alt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（</a:t>
                        </a:r>
                        <a:r>
                          <a:rPr lang="en-US" altLang="ja-JP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13.3</a:t>
                        </a:r>
                        <a:r>
                          <a:rPr lang="ja-JP" alt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）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9</a:t>
                        </a:r>
                        <a:r>
                          <a:rPr lang="ja-JP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  <a:r>
                          <a:rPr lang="ja-JP" alt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（</a:t>
                        </a:r>
                        <a:r>
                          <a:rPr lang="en-US" altLang="ja-JP" sz="1400" kern="100" dirty="0" smtClean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32</a:t>
                        </a:r>
                        <a:r>
                          <a:rPr lang="ja-JP" altLang="en-US" sz="1400" kern="100" dirty="0" smtClean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  <a:r>
                          <a:rPr lang="ja-JP" alt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）</a:t>
                        </a:r>
                        <a:endParaRPr 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230066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女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37.6</a:t>
                        </a:r>
                        <a:r>
                          <a:rPr lang="ja-JP" alt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（</a:t>
                        </a:r>
                        <a:r>
                          <a:rPr lang="en-US" altLang="ja-JP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5.0</a:t>
                        </a:r>
                        <a:r>
                          <a:rPr lang="ja-JP" altLang="en-US" sz="12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）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12</a:t>
                        </a:r>
                        <a:r>
                          <a:rPr lang="ja-JP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  <a:r>
                          <a:rPr lang="ja-JP" alt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（</a:t>
                        </a:r>
                        <a:r>
                          <a:rPr lang="en-US" altLang="ja-JP" sz="1400" kern="100" dirty="0" smtClean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34</a:t>
                        </a:r>
                        <a:r>
                          <a:rPr lang="ja-JP" altLang="en-US" sz="1400" kern="100" dirty="0" smtClean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  <a:r>
                          <a:rPr lang="ja-JP" altLang="en-US" sz="1400" kern="100" dirty="0" smtClean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）</a:t>
                        </a:r>
                        <a:endParaRPr lang="ja-JP" sz="14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  <a:tr h="224354">
                  <a:tc rowSpan="2">
                    <a:txBody>
                      <a:bodyPr/>
                      <a:lstStyle/>
                      <a:p>
                        <a:pPr algn="just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400" b="0" kern="100" dirty="0">
                            <a:effectLst/>
                            <a:latin typeface="+mn-ea"/>
                            <a:ea typeface="+mn-ea"/>
                          </a:rPr>
                          <a:t>脳血管疾患</a:t>
                        </a:r>
                        <a:endParaRPr lang="ja-JP" sz="1100" b="0" kern="100" dirty="0">
                          <a:effectLst/>
                          <a:latin typeface="+mn-ea"/>
                          <a:ea typeface="+mn-ea"/>
                          <a:cs typeface="Times New Roman"/>
                        </a:endParaRPr>
                      </a:p>
                    </a:txBody>
                    <a:tcPr marL="68580" marR="68580" marT="0" marB="0" anchor="ctr"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男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33.2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43</a:t>
                        </a:r>
                        <a:r>
                          <a:rPr lang="ja-JP" sz="1400" kern="100" dirty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7"/>
                    </a:ext>
                  </a:extLst>
                </a:tr>
                <a:tr h="174558">
                  <a:tc vMerge="1">
                    <a:txBody>
                      <a:bodyPr/>
                      <a:lstStyle/>
                      <a:p>
                        <a:endParaRPr kumimoji="1" lang="ja-JP" altLang="en-US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ja-JP" sz="1200" b="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女</a:t>
                        </a:r>
                      </a:p>
                    </a:txBody>
                    <a:tcPr marL="68580" marR="68580" marT="0" marB="0" anchor="ctr"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200" kern="100" dirty="0"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16.6</a:t>
                        </a:r>
                        <a:endPara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endParaRP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>
                          <a:lnSpc>
                            <a:spcPts val="1300"/>
                          </a:lnSpc>
                          <a:spcAft>
                            <a:spcPts val="0"/>
                          </a:spcAft>
                        </a:pPr>
                        <a:r>
                          <a:rPr lang="en-US" sz="1400" kern="100" dirty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47</a:t>
                        </a:r>
                        <a:r>
                          <a:rPr lang="ja-JP" sz="1400" kern="100" dirty="0">
                            <a:solidFill>
                              <a:srgbClr val="FF0000"/>
                            </a:solidFill>
                            <a:effectLst/>
                            <a:latin typeface="メイリオ" panose="020B0604030504040204" pitchFamily="50" charset="-128"/>
                            <a:ea typeface="メイリオ" panose="020B0604030504040204" pitchFamily="50" charset="-128"/>
                            <a:cs typeface="メイリオ" panose="020B0604030504040204" pitchFamily="50" charset="-128"/>
                          </a:rPr>
                          <a:t>位</a:t>
                        </a:r>
                      </a:p>
                    </a:txBody>
                    <a:tcPr marL="68580" marR="68580" marT="0" marB="0" anchor="ctr">
                      <a:lnL w="12700" cap="flat" cmpd="sng" algn="ctr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8"/>
                    </a:ext>
                  </a:extLst>
                </a:tr>
              </a:tbl>
            </a:graphicData>
          </a:graphic>
        </p:graphicFrame>
        <p:sp>
          <p:nvSpPr>
            <p:cNvPr id="10" name="角丸四角形 9"/>
            <p:cNvSpPr/>
            <p:nvPr/>
          </p:nvSpPr>
          <p:spPr>
            <a:xfrm>
              <a:off x="7299158" y="3503983"/>
              <a:ext cx="5089357" cy="962256"/>
            </a:xfrm>
            <a:prstGeom prst="roundRect">
              <a:avLst>
                <a:gd name="adj" fmla="val 11813"/>
              </a:avLst>
            </a:pr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7149703" y="1614689"/>
              <a:ext cx="12626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rPr>
                <a:t>死亡</a:t>
              </a: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6649577" y="653500"/>
            <a:ext cx="1262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要介護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555584" y="585196"/>
            <a:ext cx="2006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生活習慣病</a:t>
            </a:r>
          </a:p>
        </p:txBody>
      </p:sp>
      <p:sp>
        <p:nvSpPr>
          <p:cNvPr id="14" name="右矢印 13"/>
          <p:cNvSpPr/>
          <p:nvPr/>
        </p:nvSpPr>
        <p:spPr>
          <a:xfrm>
            <a:off x="4774567" y="496492"/>
            <a:ext cx="1662479" cy="70062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重症化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8424172" y="1303421"/>
            <a:ext cx="1515980" cy="649705"/>
          </a:xfrm>
          <a:prstGeom prst="roundRect">
            <a:avLst>
              <a:gd name="adj" fmla="val 11813"/>
            </a:avLst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下矢印 19"/>
          <p:cNvSpPr/>
          <p:nvPr/>
        </p:nvSpPr>
        <p:spPr>
          <a:xfrm>
            <a:off x="6690456" y="1195665"/>
            <a:ext cx="542298" cy="2558450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3" name="直線矢印コネクタ 22"/>
          <p:cNvCxnSpPr/>
          <p:nvPr/>
        </p:nvCxnSpPr>
        <p:spPr>
          <a:xfrm>
            <a:off x="4889730" y="1303421"/>
            <a:ext cx="1759847" cy="2610511"/>
          </a:xfrm>
          <a:prstGeom prst="straightConnector1">
            <a:avLst/>
          </a:prstGeom>
          <a:ln w="50800">
            <a:solidFill>
              <a:srgbClr val="FFC000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065980" y="3121808"/>
            <a:ext cx="1747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循環器疾患による死亡は全国と比較しても低位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1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救急医療体制の　充実？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106852" y="1122129"/>
            <a:ext cx="1887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要介護の原因　　として循環器疾患が課題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59079" y="152514"/>
            <a:ext cx="5745481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大阪府の健康寿命延伸に向けた課題整理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931086" y="122007"/>
            <a:ext cx="4279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4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回スマートシティ戦略会議</a:t>
            </a:r>
            <a:endParaRPr lang="en-US" altLang="ja-JP" sz="1600" b="1" dirty="0" smtClean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err="1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野口招へい准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教授資料より</a:t>
            </a:r>
            <a:r>
              <a:rPr lang="ja-JP" altLang="en-US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抜粋</a:t>
            </a: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47351" y="2093103"/>
            <a:ext cx="1378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rgbClr val="FF0000"/>
                </a:solidFill>
              </a:rPr>
              <a:t>健康寿命であれば</a:t>
            </a:r>
            <a:endParaRPr kumimoji="1" lang="en-US" altLang="ja-JP" sz="1600" b="1" dirty="0" smtClean="0">
              <a:solidFill>
                <a:srgbClr val="FF0000"/>
              </a:solidFill>
            </a:endParaRPr>
          </a:p>
          <a:p>
            <a:r>
              <a:rPr kumimoji="1" lang="ja-JP" altLang="en-US" sz="1600" b="1" dirty="0" smtClean="0">
                <a:solidFill>
                  <a:srgbClr val="FF0000"/>
                </a:solidFill>
              </a:rPr>
              <a:t>このライン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0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77" y="728680"/>
            <a:ext cx="10238284" cy="542531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3" name="テキスト ボックス 2"/>
          <p:cNvSpPr txBox="1"/>
          <p:nvPr/>
        </p:nvSpPr>
        <p:spPr>
          <a:xfrm>
            <a:off x="1546755" y="5661552"/>
            <a:ext cx="6643899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①１０年間肥満が続き、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②４０歳過ぎからリスクファクターが出現、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③リスク集積から１０年後に血管障害を起こす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74752" y="205460"/>
            <a:ext cx="10658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倒れた市職員は、このような経過をたどっていました。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B4F41F-A291-4BAB-B128-8020014C16E6}"/>
              </a:ext>
            </a:extLst>
          </p:cNvPr>
          <p:cNvSpPr txBox="1"/>
          <p:nvPr/>
        </p:nvSpPr>
        <p:spPr>
          <a:xfrm>
            <a:off x="3128683" y="4231341"/>
            <a:ext cx="11205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（脂肪肝）</a:t>
            </a:r>
            <a:endParaRPr kumimoji="1" lang="ja-JP" altLang="en-US" sz="14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213891" y="42727"/>
            <a:ext cx="4279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4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回スマートシティ戦略会議</a:t>
            </a:r>
            <a:endParaRPr lang="en-US" altLang="ja-JP" sz="1600" b="1" dirty="0" smtClean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err="1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野口招へい准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教授資料より</a:t>
            </a:r>
            <a:r>
              <a:rPr lang="ja-JP" altLang="en-US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抜粋</a:t>
            </a: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4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B5FE47-2606-4481-8BC4-E0EBC5157E65}"/>
              </a:ext>
            </a:extLst>
          </p:cNvPr>
          <p:cNvGrpSpPr/>
          <p:nvPr/>
        </p:nvGrpSpPr>
        <p:grpSpPr>
          <a:xfrm>
            <a:off x="500061" y="738654"/>
            <a:ext cx="11393380" cy="5813903"/>
            <a:chOff x="342900" y="115410"/>
            <a:chExt cx="11393380" cy="5813903"/>
          </a:xfrm>
        </p:grpSpPr>
        <p:sp>
          <p:nvSpPr>
            <p:cNvPr id="237570" name="AutoShape 38">
              <a:extLst>
                <a:ext uri="{FF2B5EF4-FFF2-40B4-BE49-F238E27FC236}">
                  <a16:creationId xmlns:a16="http://schemas.microsoft.com/office/drawing/2014/main" id="{CA501A18-39D5-4CEF-AFB8-53C1D99B6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115410"/>
              <a:ext cx="10372725" cy="5813903"/>
            </a:xfrm>
            <a:prstGeom prst="roundRect">
              <a:avLst>
                <a:gd name="adj" fmla="val 8079"/>
              </a:avLst>
            </a:prstGeom>
            <a:ln>
              <a:headEnd/>
              <a:tailEnd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7573" name="Text Box 4">
              <a:extLst>
                <a:ext uri="{FF2B5EF4-FFF2-40B4-BE49-F238E27FC236}">
                  <a16:creationId xmlns:a16="http://schemas.microsoft.com/office/drawing/2014/main" id="{A32966A0-75F5-43B9-8585-96738A3C3E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238" y="1498841"/>
              <a:ext cx="1562470" cy="3816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不健康な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生活習慣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  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・食べすぎ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  ・運動不足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  ・飲酒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  ・喫煙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　　　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など</a:t>
              </a:r>
            </a:p>
          </p:txBody>
        </p:sp>
        <p:sp>
          <p:nvSpPr>
            <p:cNvPr id="237574" name="Text Box 5">
              <a:extLst>
                <a:ext uri="{FF2B5EF4-FFF2-40B4-BE49-F238E27FC236}">
                  <a16:creationId xmlns:a16="http://schemas.microsoft.com/office/drawing/2014/main" id="{4D5F79EA-7295-4878-89AC-1156D68EDE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4961" y="1519299"/>
              <a:ext cx="1486583" cy="3816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予備群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・高血糖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・高血圧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・高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LDL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コレステロール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・高中性脂肪、低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HDL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コレステロール          　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など</a:t>
              </a:r>
            </a:p>
          </p:txBody>
        </p:sp>
        <p:sp>
          <p:nvSpPr>
            <p:cNvPr id="237575" name="Text Box 6">
              <a:extLst>
                <a:ext uri="{FF2B5EF4-FFF2-40B4-BE49-F238E27FC236}">
                  <a16:creationId xmlns:a16="http://schemas.microsoft.com/office/drawing/2014/main" id="{E63C43D5-7139-46DD-9DEB-1D47B01B33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421" y="1497073"/>
              <a:ext cx="1469796" cy="3852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生活習慣病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・糖尿病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・高血圧症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・脂質異常症　             　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など</a:t>
              </a:r>
            </a:p>
          </p:txBody>
        </p:sp>
        <p:sp>
          <p:nvSpPr>
            <p:cNvPr id="237576" name="Text Box 7">
              <a:extLst>
                <a:ext uri="{FF2B5EF4-FFF2-40B4-BE49-F238E27FC236}">
                  <a16:creationId xmlns:a16="http://schemas.microsoft.com/office/drawing/2014/main" id="{DD333EE3-1060-4D77-A1D4-FF8C65ACD2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7066" y="1439923"/>
              <a:ext cx="1731304" cy="39608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重症化・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合併症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・心筋梗塞・狭心症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・脳卒中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（脳出血・脳梗塞）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・糖尿病の合併症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（網膜症、腎臓機能低下（人工透析等）</a:t>
              </a: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　など</a:t>
              </a:r>
            </a:p>
          </p:txBody>
        </p:sp>
        <p:sp>
          <p:nvSpPr>
            <p:cNvPr id="237577" name="Text Box 8">
              <a:extLst>
                <a:ext uri="{FF2B5EF4-FFF2-40B4-BE49-F238E27FC236}">
                  <a16:creationId xmlns:a16="http://schemas.microsoft.com/office/drawing/2014/main" id="{6C871761-A42D-4032-849F-DEAF9FFA2F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27878" y="1439923"/>
              <a:ext cx="1550230" cy="39751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生活機能の　低下・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要介護状態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・半身麻痺、下肢切断、人工透析など　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日常生活における支障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・認知症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など</a:t>
              </a:r>
            </a:p>
          </p:txBody>
        </p:sp>
        <p:sp>
          <p:nvSpPr>
            <p:cNvPr id="237578" name="Text Box 9">
              <a:extLst>
                <a:ext uri="{FF2B5EF4-FFF2-40B4-BE49-F238E27FC236}">
                  <a16:creationId xmlns:a16="http://schemas.microsoft.com/office/drawing/2014/main" id="{38AED8EA-3A11-4574-936A-6ADE4F7A24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6806" y="1324100"/>
              <a:ext cx="889474" cy="3889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死亡</a:t>
              </a:r>
            </a:p>
          </p:txBody>
        </p:sp>
        <p:sp>
          <p:nvSpPr>
            <p:cNvPr id="237580" name="AutoShape 24">
              <a:extLst>
                <a:ext uri="{FF2B5EF4-FFF2-40B4-BE49-F238E27FC236}">
                  <a16:creationId xmlns:a16="http://schemas.microsoft.com/office/drawing/2014/main" id="{6E4EE0D1-1B7D-4D3F-A563-B61F093E8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390" y="2106029"/>
              <a:ext cx="9670614" cy="928399"/>
            </a:xfrm>
            <a:prstGeom prst="rightArrow">
              <a:avLst>
                <a:gd name="adj1" fmla="val 42657"/>
                <a:gd name="adj2" fmla="val 6955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rPr>
                <a:t>生活習慣病の重症化</a:t>
              </a:r>
            </a:p>
          </p:txBody>
        </p:sp>
        <p:sp>
          <p:nvSpPr>
            <p:cNvPr id="29" name="Text Box 4">
              <a:extLst>
                <a:ext uri="{FF2B5EF4-FFF2-40B4-BE49-F238E27FC236}">
                  <a16:creationId xmlns:a16="http://schemas.microsoft.com/office/drawing/2014/main" id="{EE6DD3E7-0162-470E-84AE-D72DA1EA6B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230" y="1498841"/>
              <a:ext cx="539159" cy="3816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wordArtVertRtl" anchor="ctr" anchorCtr="0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8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生活（仕事）内容・生活リズム</a:t>
              </a:r>
              <a:endPara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61C9D24-6DB4-45CF-B563-07FE3E535933}"/>
              </a:ext>
            </a:extLst>
          </p:cNvPr>
          <p:cNvSpPr txBox="1"/>
          <p:nvPr/>
        </p:nvSpPr>
        <p:spPr>
          <a:xfrm>
            <a:off x="500061" y="186858"/>
            <a:ext cx="5029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0000FF"/>
                </a:solidFill>
              </a:rPr>
              <a:t>生活習慣病の重症化プロセス</a:t>
            </a:r>
          </a:p>
        </p:txBody>
      </p:sp>
      <p:sp>
        <p:nvSpPr>
          <p:cNvPr id="17" name="AutoShape 21">
            <a:extLst>
              <a:ext uri="{FF2B5EF4-FFF2-40B4-BE49-F238E27FC236}">
                <a16:creationId xmlns:a16="http://schemas.microsoft.com/office/drawing/2014/main" id="{5834C1BF-17CC-4A4B-8EB5-558D7626B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649" y="1084679"/>
            <a:ext cx="4641528" cy="928400"/>
          </a:xfrm>
          <a:prstGeom prst="leftRightArrow">
            <a:avLst>
              <a:gd name="adj1" fmla="val 64827"/>
              <a:gd name="adj2" fmla="val 3674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データの活用</a:t>
            </a:r>
            <a:endParaRPr kumimoji="1" lang="ja-JP" altLang="en-US" sz="2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542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7179" y="560350"/>
            <a:ext cx="1216493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だから、まず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自分の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今のカラダ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を知っておくこと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　↓</a:t>
            </a:r>
            <a:endParaRPr kumimoji="1" lang="en-US" altLang="ja-JP" sz="8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データ・エビデンスに基づいた</a:t>
            </a:r>
            <a:endParaRPr kumimoji="1" lang="en-US" altLang="ja-JP" sz="7200" b="0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健診、</a:t>
            </a:r>
            <a:r>
              <a:rPr kumimoji="1" lang="ja-JP" alt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保健指導が大切！</a:t>
            </a:r>
            <a:endParaRPr kumimoji="1" lang="ja-JP" altLang="en-US" sz="6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849939" y="124563"/>
            <a:ext cx="4279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4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回スマートシティ戦略会議</a:t>
            </a:r>
            <a:endParaRPr lang="en-US" altLang="ja-JP" sz="1600" b="1" dirty="0" smtClean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 err="1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野口招へい准</a:t>
            </a:r>
            <a:r>
              <a:rPr lang="ja-JP" altLang="en-US" sz="1600" b="1" dirty="0" smtClean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教授資料より</a:t>
            </a:r>
            <a:r>
              <a:rPr lang="ja-JP" altLang="en-US" sz="1600" b="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再編集</a:t>
            </a: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06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C3C5146B-42C9-4610-B36F-03959C94C19F}"/>
              </a:ext>
            </a:extLst>
          </p:cNvPr>
          <p:cNvCxnSpPr>
            <a:cxnSpLocks/>
          </p:cNvCxnSpPr>
          <p:nvPr/>
        </p:nvCxnSpPr>
        <p:spPr>
          <a:xfrm>
            <a:off x="7593485" y="3212245"/>
            <a:ext cx="3419782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E6222987-43E4-48A9-8F38-F599F95AFAEA}"/>
              </a:ext>
            </a:extLst>
          </p:cNvPr>
          <p:cNvCxnSpPr>
            <a:cxnSpLocks/>
          </p:cNvCxnSpPr>
          <p:nvPr/>
        </p:nvCxnSpPr>
        <p:spPr>
          <a:xfrm flipV="1">
            <a:off x="3356244" y="3224665"/>
            <a:ext cx="2188770" cy="2243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/>
          <p:cNvCxnSpPr/>
          <p:nvPr/>
        </p:nvCxnSpPr>
        <p:spPr>
          <a:xfrm flipV="1">
            <a:off x="750498" y="1552755"/>
            <a:ext cx="10343072" cy="25879"/>
          </a:xfrm>
          <a:prstGeom prst="straightConnector1">
            <a:avLst/>
          </a:prstGeom>
          <a:ln w="50800">
            <a:solidFill>
              <a:schemeClr val="accent2"/>
            </a:solidFill>
            <a:headEnd w="lg" len="lg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950896" y="1175764"/>
            <a:ext cx="1138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青少年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77150" y="1134333"/>
            <a:ext cx="1138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子ども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40877" y="1178640"/>
            <a:ext cx="1138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成人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40283" y="1179276"/>
            <a:ext cx="1138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高齢者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381204" y="1180864"/>
            <a:ext cx="1388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後期高齢者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47057" y="932303"/>
            <a:ext cx="113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胎児</a:t>
            </a:r>
            <a:endParaRPr kumimoji="1" lang="en-US" altLang="ja-JP" b="1" dirty="0"/>
          </a:p>
          <a:p>
            <a:pPr algn="ctr"/>
            <a:r>
              <a:rPr lang="ja-JP" altLang="en-US" b="1" dirty="0"/>
              <a:t>（妊婦）</a:t>
            </a:r>
            <a:endParaRPr kumimoji="1" lang="ja-JP" altLang="en-US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68109" y="1804741"/>
            <a:ext cx="1370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乳幼児健診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15837" y="1777868"/>
            <a:ext cx="1028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就学前健診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45011" y="1788165"/>
            <a:ext cx="1337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学校検診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00290" y="1798027"/>
            <a:ext cx="2303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（生活習慣病健診）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503547" y="1782395"/>
            <a:ext cx="1224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特定健診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234154" y="1777868"/>
            <a:ext cx="2050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後期高齢者</a:t>
            </a:r>
            <a:r>
              <a:rPr lang="ja-JP" altLang="en-US" b="1" dirty="0">
                <a:solidFill>
                  <a:srgbClr val="0000FF"/>
                </a:solidFill>
              </a:rPr>
              <a:t>健診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3448" y="1817744"/>
            <a:ext cx="1235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妊婦健診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70593" y="2901499"/>
            <a:ext cx="119881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学校保健安全法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035719" y="2923937"/>
            <a:ext cx="242647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高齢者の医療の確保に関</a:t>
            </a:r>
            <a:r>
              <a:rPr lang="ja-JP" altLang="en-US" b="1" dirty="0"/>
              <a:t>する法律</a:t>
            </a:r>
            <a:endParaRPr kumimoji="1" lang="ja-JP" altLang="en-US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55623" y="2880895"/>
            <a:ext cx="180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（健康増進法）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374135" y="2262588"/>
            <a:ext cx="253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00FF"/>
                </a:solidFill>
              </a:rPr>
              <a:t>定期健康診断（職場）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618887" y="3292023"/>
            <a:ext cx="180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労働安全衛生法</a:t>
            </a: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9EB18DB0-F9E2-4F9D-B1FD-C7252683E0CB}"/>
              </a:ext>
            </a:extLst>
          </p:cNvPr>
          <p:cNvCxnSpPr>
            <a:cxnSpLocks/>
          </p:cNvCxnSpPr>
          <p:nvPr/>
        </p:nvCxnSpPr>
        <p:spPr>
          <a:xfrm>
            <a:off x="592050" y="3235434"/>
            <a:ext cx="2764194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1343039" y="3062437"/>
            <a:ext cx="13701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母子保健法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876F0438-90C7-4E47-B273-94390F1C38BF}"/>
              </a:ext>
            </a:extLst>
          </p:cNvPr>
          <p:cNvCxnSpPr>
            <a:cxnSpLocks/>
          </p:cNvCxnSpPr>
          <p:nvPr/>
        </p:nvCxnSpPr>
        <p:spPr>
          <a:xfrm flipV="1">
            <a:off x="5545014" y="3212245"/>
            <a:ext cx="2048471" cy="1241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7350D23-5DCA-4076-B0BE-8DA27B73BCBA}"/>
              </a:ext>
            </a:extLst>
          </p:cNvPr>
          <p:cNvSpPr txBox="1"/>
          <p:nvPr/>
        </p:nvSpPr>
        <p:spPr>
          <a:xfrm>
            <a:off x="530644" y="2775194"/>
            <a:ext cx="949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根拠法令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8E326BE-DC36-425E-B6B0-7B99ACFC851B}"/>
              </a:ext>
            </a:extLst>
          </p:cNvPr>
          <p:cNvSpPr txBox="1"/>
          <p:nvPr/>
        </p:nvSpPr>
        <p:spPr>
          <a:xfrm>
            <a:off x="613192" y="4635313"/>
            <a:ext cx="10331949" cy="83099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我が国では、法に基づく健診・検診によって、すべてのライフステージの健康データが蓄積されている</a:t>
            </a:r>
            <a:endParaRPr kumimoji="1" lang="ja-JP" altLang="en-US" sz="2400" b="1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19C6-88F5-43C6-AD3A-0E100A9257E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439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Microsoft Office PowerPoint</Application>
  <PresentationFormat>ワイド画面</PresentationFormat>
  <Paragraphs>172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20" baseType="lpstr">
      <vt:lpstr>HGP創英角ｺﾞｼｯｸUB</vt:lpstr>
      <vt:lpstr>HGP創英角ﾎﾟｯﾌﾟ体</vt:lpstr>
      <vt:lpstr>HGS創英角ｺﾞｼｯｸUB</vt:lpstr>
      <vt:lpstr>Meiryo UI</vt:lpstr>
      <vt:lpstr>ＭＳ Ｐゴシック</vt:lpstr>
      <vt:lpstr>ＭＳ Ｐ明朝</vt:lpstr>
      <vt:lpstr>ＭＳ 明朝</vt:lpstr>
      <vt:lpstr>メイリオ</vt:lpstr>
      <vt:lpstr>游ゴシック</vt:lpstr>
      <vt:lpstr>游ゴシック Light</vt:lpstr>
      <vt:lpstr>Arial</vt:lpstr>
      <vt:lpstr>Century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上野　久美子</cp:lastModifiedBy>
  <cp:revision>1</cp:revision>
  <dcterms:modified xsi:type="dcterms:W3CDTF">2020-01-27T13:02:38Z</dcterms:modified>
</cp:coreProperties>
</file>