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07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3" Type="http://schemas.openxmlformats.org/officeDocument/2006/relationships/notesMaster" Target="notesMasters/notesMaster1.xml" />
  <Relationship Id="rId7" Type="http://schemas.openxmlformats.org/officeDocument/2006/relationships/tableStyles" Target="tableStyles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theme" Target="theme/theme1.xml" />
  <Relationship Id="rId5" Type="http://schemas.openxmlformats.org/officeDocument/2006/relationships/viewProps" Target="viewProps.xml" />
  <Relationship Id="rId4" Type="http://schemas.openxmlformats.org/officeDocument/2006/relationships/presProps" Target="presProps.xml" />
</Relationships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1326D7-F794-4CA1-A19A-9F871B0D850E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581A7-0B58-4501-B0DC-A1646B61C3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588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8C5BA-5160-4905-B5E0-6FFCD3C70342}" type="datetime1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92F5-9F32-4FF7-8F08-B59CF8F2A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31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A25B3-88AD-4C3D-B1F5-2B7A91D2B980}" type="datetime1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92F5-9F32-4FF7-8F08-B59CF8F2A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95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49B47-D50B-4927-B1EA-8B17A95328A8}" type="datetime1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92F5-9F32-4FF7-8F08-B59CF8F2A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986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F32DC-A01E-411C-8254-AEF94D69FB48}" type="datetime1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92F5-9F32-4FF7-8F08-B59CF8F2A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1616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C298-AF75-4CA2-8A76-6A783BBAA875}" type="datetime1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92F5-9F32-4FF7-8F08-B59CF8F2A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844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205D-8FDF-413A-983C-5B81E555C13F}" type="datetime1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92F5-9F32-4FF7-8F08-B59CF8F2A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531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3AD7-E460-4DBF-BA66-48EE14B3A2DC}" type="datetime1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92F5-9F32-4FF7-8F08-B59CF8F2A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297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E09D-3ECC-42D8-8636-1847C26D0C1F}" type="datetime1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92F5-9F32-4FF7-8F08-B59CF8F2A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1127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D517-9B9A-4BB5-AAE9-33A88CA58424}" type="datetime1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92F5-9F32-4FF7-8F08-B59CF8F2A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8173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4ED8-4C8F-41CD-A87F-1F7BEB9E05D4}" type="datetime1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92F5-9F32-4FF7-8F08-B59CF8F2A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9504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A7C4-49B6-446D-9239-C7D53812D7A4}" type="datetime1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92F5-9F32-4FF7-8F08-B59CF8F2A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244065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83698-BB55-4357-9003-9D9D6A227221}" type="datetime1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492F5-9F32-4FF7-8F08-B59CF8F2A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4080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7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/>
          <p:cNvSpPr/>
          <p:nvPr/>
        </p:nvSpPr>
        <p:spPr>
          <a:xfrm>
            <a:off x="91441" y="112896"/>
            <a:ext cx="9144000" cy="43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来年度の府組織の概要</a:t>
            </a:r>
            <a:endParaRPr lang="ja-JP" altLang="en-US" sz="2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303748" y="1026520"/>
            <a:ext cx="6735750" cy="12464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スマートシティ戦略準備室</a:t>
            </a:r>
          </a:p>
          <a:p>
            <a:pPr>
              <a:spcBef>
                <a:spcPts val="225"/>
              </a:spcBef>
            </a:pP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■設置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：令和元年７月１６日（</a:t>
            </a:r>
            <a:r>
              <a:rPr kumimoji="1" lang="ja-JP" altLang="en-US" sz="16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総務部内のプロジェクトチーム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225"/>
              </a:spcBef>
            </a:pP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■職員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：１３名（兼務含む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303748" y="3382268"/>
            <a:ext cx="6735750" cy="27152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8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スマートシティ</a:t>
            </a:r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戦略部</a:t>
            </a:r>
          </a:p>
          <a:p>
            <a:pPr>
              <a:spcBef>
                <a:spcPts val="225"/>
              </a:spcBef>
            </a:pP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設置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：令和２年４月１日（</a:t>
            </a:r>
            <a:r>
              <a:rPr kumimoji="1" lang="ja-JP" altLang="en-US" sz="16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部局として新たに設置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225"/>
              </a:spcBef>
            </a:pP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■職員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：約７０名（予定）　</a:t>
            </a:r>
            <a:r>
              <a:rPr kumimoji="1" lang="ja-JP" altLang="en-US" sz="16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部長を民間公募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（募集期限　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日）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225"/>
              </a:spcBef>
            </a:pP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■目的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「大阪スマートシティ戦略」の実現に向けた取組の推進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09675" defTabSz="402431">
              <a:spcBef>
                <a:spcPts val="225"/>
              </a:spcBef>
              <a:buFont typeface="Wingdings" panose="05000000000000000000" pitchFamily="2" charset="2"/>
              <a:buChar char="Ø"/>
            </a:pP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デジタル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技術を活用した行政や地域のあり方の変革　　　　　　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09675" defTabSz="402431">
              <a:spcBef>
                <a:spcPts val="225"/>
              </a:spcBef>
              <a:buFont typeface="Wingdings" panose="05000000000000000000" pitchFamily="2" charset="2"/>
              <a:buChar char="Ø"/>
            </a:pP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庁内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の行政情報化及び情報セキュリティ対策の推進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09675" defTabSz="402431">
              <a:spcBef>
                <a:spcPts val="225"/>
              </a:spcBef>
              <a:buFont typeface="Wingdings" panose="05000000000000000000" pitchFamily="2" charset="2"/>
              <a:buChar char="Ø"/>
            </a:pP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府内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市町村における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ICT</a:t>
            </a:r>
            <a:r>
              <a:rPr kumimoji="1" lang="ja-JP" altLang="en-US" sz="16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の利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活用促進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09675" defTabSz="402431">
              <a:spcBef>
                <a:spcPts val="225"/>
              </a:spcBef>
              <a:buFont typeface="Wingdings" panose="05000000000000000000" pitchFamily="2" charset="2"/>
              <a:buChar char="Ø"/>
            </a:pP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ICT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を活用したモビリティやまちづくりなど地域における取組推進　　　　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09675" defTabSz="402431">
              <a:spcBef>
                <a:spcPts val="225"/>
              </a:spcBef>
              <a:buFont typeface="Wingdings" panose="05000000000000000000" pitchFamily="2" charset="2"/>
              <a:buChar char="Ø"/>
            </a:pPr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特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区制度の活用など規制緩和の促進　　ほか</a:t>
            </a:r>
          </a:p>
        </p:txBody>
      </p:sp>
      <p:sp>
        <p:nvSpPr>
          <p:cNvPr id="3" name="下矢印 2"/>
          <p:cNvSpPr/>
          <p:nvPr/>
        </p:nvSpPr>
        <p:spPr>
          <a:xfrm>
            <a:off x="5085933" y="2561261"/>
            <a:ext cx="702078" cy="4860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6" name="正方形/長方形 5"/>
          <p:cNvSpPr/>
          <p:nvPr/>
        </p:nvSpPr>
        <p:spPr>
          <a:xfrm>
            <a:off x="395536" y="1026519"/>
            <a:ext cx="1746194" cy="4860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令和元年度　　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95536" y="3385337"/>
            <a:ext cx="1746194" cy="4860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令和２年度　　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91441" y="601572"/>
            <a:ext cx="894805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9"/>
          <p:cNvSpPr txBox="1"/>
          <p:nvPr/>
        </p:nvSpPr>
        <p:spPr>
          <a:xfrm>
            <a:off x="6776044" y="53237"/>
            <a:ext cx="23679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第５回大阪スマートシティ戦略会議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7995498" y="535044"/>
            <a:ext cx="1044000" cy="3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資料８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873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