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64" r:id="rId2"/>
    <p:sldId id="525" r:id="rId3"/>
    <p:sldId id="615" r:id="rId4"/>
    <p:sldId id="607" r:id="rId5"/>
    <p:sldId id="583" r:id="rId6"/>
    <p:sldId id="584" r:id="rId7"/>
    <p:sldId id="605" r:id="rId8"/>
    <p:sldId id="587" r:id="rId9"/>
    <p:sldId id="618" r:id="rId10"/>
    <p:sldId id="619" r:id="rId11"/>
    <p:sldId id="613" r:id="rId12"/>
    <p:sldId id="614" r:id="rId13"/>
    <p:sldId id="591" r:id="rId14"/>
    <p:sldId id="621" r:id="rId15"/>
    <p:sldId id="596" r:id="rId16"/>
    <p:sldId id="622" r:id="rId17"/>
    <p:sldId id="620" r:id="rId18"/>
    <p:sldId id="623" r:id="rId19"/>
    <p:sldId id="595" r:id="rId20"/>
    <p:sldId id="581" r:id="rId21"/>
    <p:sldId id="564" r:id="rId22"/>
    <p:sldId id="590" r:id="rId23"/>
    <p:sldId id="573" r:id="rId24"/>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88" autoAdjust="0"/>
    <p:restoredTop sz="94333" autoAdjust="0"/>
  </p:normalViewPr>
  <p:slideViewPr>
    <p:cSldViewPr snapToGrid="0">
      <p:cViewPr varScale="1">
        <p:scale>
          <a:sx n="69" d="100"/>
          <a:sy n="69" d="100"/>
        </p:scale>
        <p:origin x="131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BAF9099E-B94D-4860-9BCA-BDD4C08C3B1A}" type="datetimeFigureOut">
              <a:rPr kumimoji="1" lang="ja-JP" altLang="en-US" smtClean="0"/>
              <a:t>2019/12/25</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7AF85402-093E-44D4-9616-5B2AAE56FA8F}" type="slidenum">
              <a:rPr kumimoji="1" lang="ja-JP" altLang="en-US" smtClean="0"/>
              <a:t>‹#›</a:t>
            </a:fld>
            <a:endParaRPr kumimoji="1" lang="ja-JP" altLang="en-US"/>
          </a:p>
        </p:txBody>
      </p:sp>
    </p:spTree>
    <p:extLst>
      <p:ext uri="{BB962C8B-B14F-4D97-AF65-F5344CB8AC3E}">
        <p14:creationId xmlns:p14="http://schemas.microsoft.com/office/powerpoint/2010/main" val="117091020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9B0F9AA-FDC6-48A7-B5D4-2961FF80C3B3}" type="datetime1">
              <a:rPr kumimoji="1" lang="ja-JP" altLang="en-US" smtClean="0"/>
              <a:t>2019/12/25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8A64507-C155-4F95-8498-376511543CB4}" type="slidenum">
              <a:rPr kumimoji="1" lang="ja-JP" altLang="en-US" smtClean="0"/>
              <a:t>‹#›</a:t>
            </a:fld>
            <a:endParaRPr kumimoji="1" lang="ja-JP" altLang="en-US"/>
          </a:p>
        </p:txBody>
      </p:sp>
    </p:spTree>
    <p:extLst>
      <p:ext uri="{BB962C8B-B14F-4D97-AF65-F5344CB8AC3E}">
        <p14:creationId xmlns:p14="http://schemas.microsoft.com/office/powerpoint/2010/main" val="2550863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1D92248-3C6E-4BDC-AB4C-7BFE7F140770}" type="datetime1">
              <a:rPr kumimoji="1" lang="ja-JP" altLang="en-US" smtClean="0"/>
              <a:t>2019/12/25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8A64507-C155-4F95-8498-376511543CB4}" type="slidenum">
              <a:rPr kumimoji="1" lang="ja-JP" altLang="en-US" smtClean="0"/>
              <a:t>‹#›</a:t>
            </a:fld>
            <a:endParaRPr kumimoji="1" lang="ja-JP" altLang="en-US"/>
          </a:p>
        </p:txBody>
      </p:sp>
    </p:spTree>
    <p:extLst>
      <p:ext uri="{BB962C8B-B14F-4D97-AF65-F5344CB8AC3E}">
        <p14:creationId xmlns:p14="http://schemas.microsoft.com/office/powerpoint/2010/main" val="2770588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9388A7B-ADAF-4BF0-86F9-7E13053F9776}" type="datetime1">
              <a:rPr kumimoji="1" lang="ja-JP" altLang="en-US" smtClean="0"/>
              <a:t>2019/12/25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8A64507-C155-4F95-8498-376511543CB4}" type="slidenum">
              <a:rPr kumimoji="1" lang="ja-JP" altLang="en-US" smtClean="0"/>
              <a:t>‹#›</a:t>
            </a:fld>
            <a:endParaRPr kumimoji="1" lang="ja-JP" altLang="en-US"/>
          </a:p>
        </p:txBody>
      </p:sp>
    </p:spTree>
    <p:extLst>
      <p:ext uri="{BB962C8B-B14F-4D97-AF65-F5344CB8AC3E}">
        <p14:creationId xmlns:p14="http://schemas.microsoft.com/office/powerpoint/2010/main" val="1407128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9738274-9AD7-4F43-A92C-4A0D9FBC55CA}" type="datetime1">
              <a:rPr kumimoji="1" lang="ja-JP" altLang="en-US" smtClean="0"/>
              <a:t>2019/12/25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8A64507-C155-4F95-8498-376511543CB4}" type="slidenum">
              <a:rPr kumimoji="1" lang="ja-JP" altLang="en-US" smtClean="0"/>
              <a:t>‹#›</a:t>
            </a:fld>
            <a:endParaRPr kumimoji="1" lang="ja-JP" altLang="en-US"/>
          </a:p>
        </p:txBody>
      </p:sp>
    </p:spTree>
    <p:extLst>
      <p:ext uri="{BB962C8B-B14F-4D97-AF65-F5344CB8AC3E}">
        <p14:creationId xmlns:p14="http://schemas.microsoft.com/office/powerpoint/2010/main" val="580374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A27FB61-98E8-4568-BAE4-161111E235CB}" type="datetime1">
              <a:rPr kumimoji="1" lang="ja-JP" altLang="en-US" smtClean="0"/>
              <a:t>2019/12/25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8A64507-C155-4F95-8498-376511543CB4}" type="slidenum">
              <a:rPr kumimoji="1" lang="ja-JP" altLang="en-US" smtClean="0"/>
              <a:t>‹#›</a:t>
            </a:fld>
            <a:endParaRPr kumimoji="1" lang="ja-JP" altLang="en-US"/>
          </a:p>
        </p:txBody>
      </p:sp>
    </p:spTree>
    <p:extLst>
      <p:ext uri="{BB962C8B-B14F-4D97-AF65-F5344CB8AC3E}">
        <p14:creationId xmlns:p14="http://schemas.microsoft.com/office/powerpoint/2010/main" val="2335857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285B768-268C-4B9B-ACDA-0B121E180FD5}" type="datetime1">
              <a:rPr kumimoji="1" lang="ja-JP" altLang="en-US" smtClean="0"/>
              <a:t>2019/12/25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8A64507-C155-4F95-8498-376511543CB4}" type="slidenum">
              <a:rPr kumimoji="1" lang="ja-JP" altLang="en-US" smtClean="0"/>
              <a:t>‹#›</a:t>
            </a:fld>
            <a:endParaRPr kumimoji="1" lang="ja-JP" altLang="en-US"/>
          </a:p>
        </p:txBody>
      </p:sp>
    </p:spTree>
    <p:extLst>
      <p:ext uri="{BB962C8B-B14F-4D97-AF65-F5344CB8AC3E}">
        <p14:creationId xmlns:p14="http://schemas.microsoft.com/office/powerpoint/2010/main" val="1121514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F8D267B-5F5F-4E5E-A2A3-05DDF42B90BD}" type="datetime1">
              <a:rPr kumimoji="1" lang="ja-JP" altLang="en-US" smtClean="0"/>
              <a:t>2019/12/25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8A64507-C155-4F95-8498-376511543CB4}" type="slidenum">
              <a:rPr kumimoji="1" lang="ja-JP" altLang="en-US" smtClean="0"/>
              <a:t>‹#›</a:t>
            </a:fld>
            <a:endParaRPr kumimoji="1" lang="ja-JP" altLang="en-US"/>
          </a:p>
        </p:txBody>
      </p:sp>
    </p:spTree>
    <p:extLst>
      <p:ext uri="{BB962C8B-B14F-4D97-AF65-F5344CB8AC3E}">
        <p14:creationId xmlns:p14="http://schemas.microsoft.com/office/powerpoint/2010/main" val="1026863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A433821-9C7C-48BA-B8DC-9CB85E11B41D}" type="datetime1">
              <a:rPr kumimoji="1" lang="ja-JP" altLang="en-US" smtClean="0"/>
              <a:t>2019/12/25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8A64507-C155-4F95-8498-376511543CB4}" type="slidenum">
              <a:rPr kumimoji="1" lang="ja-JP" altLang="en-US" smtClean="0"/>
              <a:t>‹#›</a:t>
            </a:fld>
            <a:endParaRPr kumimoji="1" lang="ja-JP" altLang="en-US"/>
          </a:p>
        </p:txBody>
      </p:sp>
    </p:spTree>
    <p:extLst>
      <p:ext uri="{BB962C8B-B14F-4D97-AF65-F5344CB8AC3E}">
        <p14:creationId xmlns:p14="http://schemas.microsoft.com/office/powerpoint/2010/main" val="998147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1942FE-827E-4D42-9F64-45F770BFC2A4}" type="datetime1">
              <a:rPr kumimoji="1" lang="ja-JP" altLang="en-US" smtClean="0"/>
              <a:t>2019/12/25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8A64507-C155-4F95-8498-376511543CB4}" type="slidenum">
              <a:rPr kumimoji="1" lang="ja-JP" altLang="en-US" smtClean="0"/>
              <a:t>‹#›</a:t>
            </a:fld>
            <a:endParaRPr kumimoji="1" lang="ja-JP" altLang="en-US"/>
          </a:p>
        </p:txBody>
      </p:sp>
    </p:spTree>
    <p:extLst>
      <p:ext uri="{BB962C8B-B14F-4D97-AF65-F5344CB8AC3E}">
        <p14:creationId xmlns:p14="http://schemas.microsoft.com/office/powerpoint/2010/main" val="747920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0EA41C5-5241-4399-80DB-040F8DE1D33A}" type="datetime1">
              <a:rPr kumimoji="1" lang="ja-JP" altLang="en-US" smtClean="0"/>
              <a:t>2019/12/25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8A64507-C155-4F95-8498-376511543CB4}" type="slidenum">
              <a:rPr kumimoji="1" lang="ja-JP" altLang="en-US" smtClean="0"/>
              <a:t>‹#›</a:t>
            </a:fld>
            <a:endParaRPr kumimoji="1" lang="ja-JP" altLang="en-US"/>
          </a:p>
        </p:txBody>
      </p:sp>
    </p:spTree>
    <p:extLst>
      <p:ext uri="{BB962C8B-B14F-4D97-AF65-F5344CB8AC3E}">
        <p14:creationId xmlns:p14="http://schemas.microsoft.com/office/powerpoint/2010/main" val="2994819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B252977-CADC-432B-B287-E740B778B3D4}" type="datetime1">
              <a:rPr kumimoji="1" lang="ja-JP" altLang="en-US" smtClean="0"/>
              <a:t>2019/12/25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8A64507-C155-4F95-8498-376511543CB4}" type="slidenum">
              <a:rPr kumimoji="1" lang="ja-JP" altLang="en-US" smtClean="0"/>
              <a:t>‹#›</a:t>
            </a:fld>
            <a:endParaRPr kumimoji="1" lang="ja-JP" altLang="en-US"/>
          </a:p>
        </p:txBody>
      </p:sp>
    </p:spTree>
    <p:extLst>
      <p:ext uri="{BB962C8B-B14F-4D97-AF65-F5344CB8AC3E}">
        <p14:creationId xmlns:p14="http://schemas.microsoft.com/office/powerpoint/2010/main" val="1554047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E9E9B-946F-47AB-9540-88215ABD2CDE}" type="datetime1">
              <a:rPr kumimoji="1" lang="ja-JP" altLang="en-US" smtClean="0"/>
              <a:t>2019/12/25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A64507-C155-4F95-8498-376511543CB4}" type="slidenum">
              <a:rPr kumimoji="1" lang="ja-JP" altLang="en-US" smtClean="0"/>
              <a:t>‹#›</a:t>
            </a:fld>
            <a:endParaRPr kumimoji="1" lang="ja-JP" altLang="en-US"/>
          </a:p>
        </p:txBody>
      </p:sp>
    </p:spTree>
    <p:extLst>
      <p:ext uri="{BB962C8B-B14F-4D97-AF65-F5344CB8AC3E}">
        <p14:creationId xmlns:p14="http://schemas.microsoft.com/office/powerpoint/2010/main" val="1897969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jpg"/><Relationship Id="rId4" Type="http://schemas.openxmlformats.org/officeDocument/2006/relationships/image" Target="../media/image47.png"/><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image" Target="../media/image65.png"/><Relationship Id="rId7" Type="http://schemas.openxmlformats.org/officeDocument/2006/relationships/image" Target="../media/image68.png"/><Relationship Id="rId12" Type="http://schemas.openxmlformats.org/officeDocument/2006/relationships/image" Target="../media/image72.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1.png"/><Relationship Id="rId5" Type="http://schemas.openxmlformats.org/officeDocument/2006/relationships/image" Target="../media/image66.png"/><Relationship Id="rId10" Type="http://schemas.openxmlformats.org/officeDocument/2006/relationships/image" Target="../media/image70.png"/><Relationship Id="rId4" Type="http://schemas.openxmlformats.org/officeDocument/2006/relationships/image" Target="../media/image50.png"/><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2.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625669" y="2478237"/>
            <a:ext cx="6279284" cy="1200329"/>
          </a:xfrm>
          <a:prstGeom prst="rect">
            <a:avLst/>
          </a:prstGeom>
          <a:noFill/>
        </p:spPr>
        <p:txBody>
          <a:bodyPr wrap="none" rtlCol="0">
            <a:spAutoFit/>
          </a:bodyPr>
          <a:lstStyle/>
          <a:p>
            <a:pPr algn="ctr"/>
            <a:r>
              <a:rPr kumimoji="1" lang="ja-JP" altLang="en-US" sz="3600" dirty="0" smtClean="0">
                <a:latin typeface="Meiryo UI" panose="020B0604030504040204" pitchFamily="50" charset="-128"/>
                <a:ea typeface="Meiryo UI" panose="020B0604030504040204" pitchFamily="50" charset="-128"/>
              </a:rPr>
              <a:t>先端テクノロジー</a:t>
            </a:r>
            <a:r>
              <a:rPr kumimoji="1" lang="ja-JP" altLang="en-US" sz="3600" dirty="0">
                <a:latin typeface="Meiryo UI" panose="020B0604030504040204" pitchFamily="50" charset="-128"/>
                <a:ea typeface="Meiryo UI" panose="020B0604030504040204" pitchFamily="50" charset="-128"/>
              </a:rPr>
              <a:t>を</a:t>
            </a:r>
            <a:r>
              <a:rPr kumimoji="1" lang="ja-JP" altLang="en-US" sz="3600" dirty="0" smtClean="0">
                <a:latin typeface="Meiryo UI" panose="020B0604030504040204" pitchFamily="50" charset="-128"/>
                <a:ea typeface="Meiryo UI" panose="020B0604030504040204" pitchFamily="50" charset="-128"/>
              </a:rPr>
              <a:t>使った</a:t>
            </a:r>
            <a:endParaRPr kumimoji="1" lang="en-US" altLang="ja-JP" sz="3600" dirty="0" smtClean="0">
              <a:latin typeface="Meiryo UI" panose="020B0604030504040204" pitchFamily="50" charset="-128"/>
              <a:ea typeface="Meiryo UI" panose="020B0604030504040204" pitchFamily="50" charset="-128"/>
            </a:endParaRPr>
          </a:p>
          <a:p>
            <a:pPr algn="ctr"/>
            <a:r>
              <a:rPr kumimoji="1" lang="ja-JP" altLang="en-US" sz="3600" dirty="0" smtClean="0">
                <a:latin typeface="Meiryo UI" panose="020B0604030504040204" pitchFamily="50" charset="-128"/>
                <a:ea typeface="Meiryo UI" panose="020B0604030504040204" pitchFamily="50" charset="-128"/>
              </a:rPr>
              <a:t>「</a:t>
            </a:r>
            <a:r>
              <a:rPr kumimoji="1" lang="ja-JP" altLang="en-US" sz="3600" dirty="0">
                <a:latin typeface="Meiryo UI" panose="020B0604030504040204" pitchFamily="50" charset="-128"/>
                <a:ea typeface="Meiryo UI" panose="020B0604030504040204" pitchFamily="50" charset="-128"/>
              </a:rPr>
              <a:t>楽しいまちづくり</a:t>
            </a:r>
            <a:r>
              <a:rPr kumimoji="1" lang="ja-JP" altLang="en-US" sz="3600" dirty="0" smtClean="0">
                <a:latin typeface="Meiryo UI" panose="020B0604030504040204" pitchFamily="50" charset="-128"/>
                <a:ea typeface="Meiryo UI" panose="020B0604030504040204" pitchFamily="50" charset="-128"/>
              </a:rPr>
              <a:t>」の実現に向けて</a:t>
            </a:r>
            <a:endParaRPr kumimoji="1" lang="en-US" altLang="ja-JP" sz="36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2662639" y="5751066"/>
            <a:ext cx="3961341" cy="461665"/>
          </a:xfrm>
          <a:prstGeom prst="rect">
            <a:avLst/>
          </a:prstGeom>
          <a:noFill/>
        </p:spPr>
        <p:txBody>
          <a:bodyPr wrap="none" rtlCol="0">
            <a:spAutoFit/>
          </a:bodyPr>
          <a:lstStyle/>
          <a:p>
            <a:pPr defTabSz="914400"/>
            <a:r>
              <a:rPr kumimoji="1" lang="ja-JP" altLang="en-US" sz="2400" dirty="0">
                <a:solidFill>
                  <a:prstClr val="black"/>
                </a:solidFill>
                <a:latin typeface="Meiryo UI" panose="020B0604030504040204" pitchFamily="50" charset="-128"/>
                <a:ea typeface="Meiryo UI" panose="020B0604030504040204" pitchFamily="50" charset="-128"/>
              </a:rPr>
              <a:t>スマートシティ戦略タスクフォース</a:t>
            </a:r>
          </a:p>
        </p:txBody>
      </p:sp>
      <p:sp>
        <p:nvSpPr>
          <p:cNvPr id="8" name="テキスト ボックス 9"/>
          <p:cNvSpPr txBox="1"/>
          <p:nvPr/>
        </p:nvSpPr>
        <p:spPr>
          <a:xfrm>
            <a:off x="6776044" y="53237"/>
            <a:ext cx="2367956"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12</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第５回大阪スマートシティ戦略会議</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7995498" y="535044"/>
            <a:ext cx="1044000" cy="324000"/>
          </a:xfrm>
          <a:prstGeom prst="rect">
            <a:avLst/>
          </a:prstGeom>
          <a:solidFill>
            <a:schemeClr val="bg1"/>
          </a:solidFill>
          <a:ln w="9525">
            <a:solidFill>
              <a:schemeClr val="tx1"/>
            </a:solidFill>
          </a:ln>
        </p:spPr>
        <p:style>
          <a:lnRef idx="2">
            <a:schemeClr val="dk1"/>
          </a:lnRef>
          <a:fillRef idx="1">
            <a:schemeClr val="lt1"/>
          </a:fillRef>
          <a:effectRef idx="0">
            <a:schemeClr val="dk1"/>
          </a:effectRef>
          <a:fontRef idx="minor">
            <a:schemeClr val="dk1"/>
          </a:fontRef>
        </p:style>
        <p:txBody>
          <a:bodyPr wrap="none" lIns="36000" tIns="36000" rIns="36000" bIns="36000"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資料２</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37457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19566" y="59360"/>
            <a:ext cx="8648521" cy="400110"/>
          </a:xfrm>
          <a:prstGeom prst="rect">
            <a:avLst/>
          </a:prstGeom>
        </p:spPr>
        <p:txBody>
          <a:bodyPr wrap="none">
            <a:spAutoFit/>
          </a:bodyPr>
          <a:lstStyle/>
          <a:p>
            <a:pPr defTabSz="457200"/>
            <a:r>
              <a:rPr kumimoji="0" lang="zh-TW" altLang="en-US" sz="2000" b="1" dirty="0">
                <a:latin typeface="Meiryo UI" panose="020B0604030504040204" pitchFamily="50" charset="-128"/>
                <a:ea typeface="Meiryo UI" panose="020B0604030504040204" pitchFamily="50" charset="-128"/>
              </a:rPr>
              <a:t>大阪</a:t>
            </a:r>
            <a:r>
              <a:rPr kumimoji="0" lang="ja-JP" altLang="en-US" sz="2000" b="1" dirty="0">
                <a:latin typeface="Meiryo UI" panose="020B0604030504040204" pitchFamily="50" charset="-128"/>
                <a:ea typeface="Meiryo UI" panose="020B0604030504040204" pitchFamily="50" charset="-128"/>
              </a:rPr>
              <a:t>における　「楽しいまちづくり」の検証</a:t>
            </a:r>
            <a:r>
              <a:rPr kumimoji="0" lang="ja-JP" altLang="en-US" sz="1400" b="1" dirty="0">
                <a:latin typeface="Meiryo UI" panose="020B0604030504040204" pitchFamily="50" charset="-128"/>
                <a:ea typeface="Meiryo UI" panose="020B0604030504040204" pitchFamily="50" charset="-128"/>
              </a:rPr>
              <a:t>（</a:t>
            </a:r>
            <a:r>
              <a:rPr kumimoji="0" lang="zh-TW" altLang="en-US" sz="1400" b="1" dirty="0">
                <a:latin typeface="Meiryo UI" panose="020B0604030504040204" pitchFamily="50" charset="-128"/>
                <a:ea typeface="Meiryo UI" panose="020B0604030504040204" pitchFamily="50" charset="-128"/>
              </a:rPr>
              <a:t>大阪府市規制改革会議</a:t>
            </a:r>
            <a:r>
              <a:rPr kumimoji="0" lang="ja-JP" altLang="en-US" sz="1400" b="1" dirty="0">
                <a:latin typeface="Meiryo UI" panose="020B0604030504040204" pitchFamily="50" charset="-128"/>
                <a:ea typeface="Meiryo UI" panose="020B0604030504040204" pitchFamily="50" charset="-128"/>
              </a:rPr>
              <a:t>提言</a:t>
            </a:r>
            <a:r>
              <a:rPr kumimoji="0" lang="zh-TW" altLang="en-US" sz="1400" b="1" dirty="0">
                <a:latin typeface="Meiryo UI" panose="020B0604030504040204" pitchFamily="50" charset="-128"/>
                <a:ea typeface="Meiryo UI" panose="020B0604030504040204" pitchFamily="50" charset="-128"/>
              </a:rPr>
              <a:t>（</a:t>
            </a:r>
            <a:r>
              <a:rPr kumimoji="0" lang="en-US" altLang="zh-TW" sz="1400" b="1" dirty="0">
                <a:latin typeface="Meiryo UI" panose="020B0604030504040204" pitchFamily="50" charset="-128"/>
                <a:ea typeface="Meiryo UI" panose="020B0604030504040204" pitchFamily="50" charset="-128"/>
              </a:rPr>
              <a:t>2013.12</a:t>
            </a:r>
            <a:r>
              <a:rPr kumimoji="0" lang="ja-JP" altLang="en-US" sz="1400" b="1" dirty="0">
                <a:latin typeface="Meiryo UI" panose="020B0604030504040204" pitchFamily="50" charset="-128"/>
                <a:ea typeface="Meiryo UI" panose="020B0604030504040204" pitchFamily="50" charset="-128"/>
              </a:rPr>
              <a:t>）から抜粋）</a:t>
            </a:r>
            <a:endParaRPr kumimoji="0" lang="en-US" altLang="zh-TW" sz="2000" b="1" dirty="0">
              <a:latin typeface="Meiryo UI" panose="020B0604030504040204" pitchFamily="50" charset="-128"/>
              <a:ea typeface="Meiryo UI" panose="020B0604030504040204" pitchFamily="50" charset="-128"/>
            </a:endParaRPr>
          </a:p>
        </p:txBody>
      </p:sp>
      <p:cxnSp>
        <p:nvCxnSpPr>
          <p:cNvPr id="5" name="直線コネクタ 4"/>
          <p:cNvCxnSpPr/>
          <p:nvPr/>
        </p:nvCxnSpPr>
        <p:spPr>
          <a:xfrm>
            <a:off x="294814" y="491639"/>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irc_mi" descr="http://www.goodlucktoyama.jp/Matsukawa/tewokakete/RiverCafe.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469"/>
          <a:stretch/>
        </p:blipFill>
        <p:spPr bwMode="auto">
          <a:xfrm>
            <a:off x="635962" y="4173995"/>
            <a:ext cx="1522865" cy="11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9" descr="https://encrypted-tbn0.gstatic.com/images?q=tbn:ANd9GcRRsoh5WtFRMjch1HamEsn1q2TAQfBxiMIJ7yWda2C9QK-DX2X-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8074" y="4173995"/>
            <a:ext cx="1687154" cy="11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rc_mi" descr="http://www.epochtimes.jp/jp/2010/05/img/m3624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6774"/>
          <a:stretch/>
        </p:blipFill>
        <p:spPr bwMode="auto">
          <a:xfrm>
            <a:off x="604618" y="5462020"/>
            <a:ext cx="1944000" cy="1043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rc_mi" descr="http://i-radio.cocolog-nifty.com/photos/uncategorized/2011/01/27/012811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2102" y="5479071"/>
            <a:ext cx="1332000" cy="10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正方形/長方形 9"/>
          <p:cNvSpPr/>
          <p:nvPr/>
        </p:nvSpPr>
        <p:spPr>
          <a:xfrm>
            <a:off x="200845" y="1465589"/>
            <a:ext cx="4035357" cy="2693045"/>
          </a:xfrm>
          <a:prstGeom prst="rect">
            <a:avLst/>
          </a:prstGeom>
        </p:spPr>
        <p:txBody>
          <a:bodyPr wrap="square">
            <a:spAutoFit/>
          </a:bodyPr>
          <a:lstStyle/>
          <a:p>
            <a:pPr marL="285750" indent="-285750" defTabSz="457200">
              <a:buFont typeface="Wingdings" panose="05000000000000000000" pitchFamily="2" charset="2"/>
              <a:buChar char="Ø"/>
            </a:pPr>
            <a:r>
              <a:rPr kumimoji="0" lang="ja-JP" altLang="en-US" sz="1400" dirty="0">
                <a:solidFill>
                  <a:prstClr val="black"/>
                </a:solidFill>
                <a:latin typeface="Meiryo UI" panose="020B0604030504040204" pitchFamily="50" charset="-128"/>
                <a:ea typeface="Meiryo UI" panose="020B0604030504040204" pitchFamily="50" charset="-128"/>
              </a:rPr>
              <a:t>国内外の各都市、各地域は、持てる資源をフルに活用して、「楽しさ」を演出、世界に「楽しさ」を発信している。</a:t>
            </a:r>
            <a:endParaRPr kumimoji="0" lang="en-US" altLang="ja-JP" sz="1400" dirty="0">
              <a:solidFill>
                <a:prstClr val="black"/>
              </a:solidFill>
              <a:latin typeface="Meiryo UI" panose="020B0604030504040204" pitchFamily="50" charset="-128"/>
              <a:ea typeface="Meiryo UI" panose="020B0604030504040204" pitchFamily="50" charset="-128"/>
            </a:endParaRPr>
          </a:p>
          <a:p>
            <a:pPr marL="285750" indent="-285750" defTabSz="457200">
              <a:buFont typeface="Wingdings" panose="05000000000000000000" pitchFamily="2" charset="2"/>
              <a:buChar char="Ø"/>
            </a:pPr>
            <a:endParaRPr kumimoji="0" lang="ja-JP" altLang="en-US" sz="400" dirty="0">
              <a:solidFill>
                <a:prstClr val="black"/>
              </a:solidFill>
              <a:latin typeface="Meiryo UI" panose="020B0604030504040204" pitchFamily="50" charset="-128"/>
              <a:ea typeface="Meiryo UI" panose="020B0604030504040204" pitchFamily="50" charset="-128"/>
            </a:endParaRPr>
          </a:p>
          <a:p>
            <a:pPr defTabSz="457200"/>
            <a:r>
              <a:rPr kumimoji="0" lang="ja-JP" altLang="en-US" sz="1300" dirty="0">
                <a:solidFill>
                  <a:prstClr val="black"/>
                </a:solidFill>
                <a:latin typeface="Meiryo UI" panose="020B0604030504040204" pitchFamily="50" charset="-128"/>
                <a:ea typeface="Meiryo UI" panose="020B0604030504040204" pitchFamily="50" charset="-128"/>
              </a:rPr>
              <a:t>　　① サンアントニオの水の回廊</a:t>
            </a:r>
          </a:p>
          <a:p>
            <a:pPr defTabSz="457200"/>
            <a:r>
              <a:rPr kumimoji="0" lang="ja-JP" altLang="en-US" sz="1300" dirty="0">
                <a:solidFill>
                  <a:prstClr val="black"/>
                </a:solidFill>
                <a:latin typeface="Meiryo UI" panose="020B0604030504040204" pitchFamily="50" charset="-128"/>
                <a:ea typeface="Meiryo UI" panose="020B0604030504040204" pitchFamily="50" charset="-128"/>
              </a:rPr>
              <a:t>　　② パリ・シャンゼリゼのイルミネーション、芝生化</a:t>
            </a:r>
          </a:p>
          <a:p>
            <a:pPr defTabSz="457200"/>
            <a:r>
              <a:rPr kumimoji="0" lang="ja-JP" altLang="en-US" sz="1300" dirty="0">
                <a:solidFill>
                  <a:prstClr val="black"/>
                </a:solidFill>
                <a:latin typeface="Meiryo UI" panose="020B0604030504040204" pitchFamily="50" charset="-128"/>
                <a:ea typeface="Meiryo UI" panose="020B0604030504040204" pitchFamily="50" charset="-128"/>
              </a:rPr>
              <a:t>　　③ ニューヨーク・ダウンタウンの歩行者天国　　　など</a:t>
            </a:r>
            <a:endParaRPr kumimoji="0" lang="en-US" altLang="ja-JP" sz="1300" dirty="0">
              <a:solidFill>
                <a:prstClr val="black"/>
              </a:solidFill>
              <a:latin typeface="Meiryo UI" panose="020B0604030504040204" pitchFamily="50" charset="-128"/>
              <a:ea typeface="Meiryo UI" panose="020B0604030504040204" pitchFamily="50" charset="-128"/>
            </a:endParaRPr>
          </a:p>
          <a:p>
            <a:pPr defTabSz="457200"/>
            <a:endParaRPr kumimoji="0" lang="ja-JP" altLang="en-US" sz="1100" dirty="0">
              <a:solidFill>
                <a:prstClr val="black"/>
              </a:solidFill>
              <a:latin typeface="Meiryo UI" panose="020B0604030504040204" pitchFamily="50" charset="-128"/>
              <a:ea typeface="Meiryo UI" panose="020B0604030504040204" pitchFamily="50" charset="-128"/>
            </a:endParaRPr>
          </a:p>
          <a:p>
            <a:pPr marL="285750" indent="-285750" defTabSz="457200">
              <a:buFont typeface="Wingdings" panose="05000000000000000000" pitchFamily="2" charset="2"/>
              <a:buChar char="Ø"/>
            </a:pPr>
            <a:r>
              <a:rPr kumimoji="0" lang="ja-JP" altLang="en-US" sz="1400" dirty="0">
                <a:solidFill>
                  <a:prstClr val="black"/>
                </a:solidFill>
                <a:latin typeface="Meiryo UI" panose="020B0604030504040204" pitchFamily="50" charset="-128"/>
                <a:ea typeface="Meiryo UI" panose="020B0604030504040204" pitchFamily="50" charset="-128"/>
              </a:rPr>
              <a:t>大阪もいまある資源をフル活用し、民間の「自由な活動」の中で、「楽しさ」を演出していくべき。もちろん、安全・安心や地域のブランドづくりのために一定のルールは必要だが、過度な規制は「楽しいまちづくり」のために緩和・撤廃していくことが重要。</a:t>
            </a:r>
          </a:p>
        </p:txBody>
      </p:sp>
      <p:sp>
        <p:nvSpPr>
          <p:cNvPr id="11" name="正方形/長方形 10"/>
          <p:cNvSpPr/>
          <p:nvPr/>
        </p:nvSpPr>
        <p:spPr>
          <a:xfrm>
            <a:off x="336379" y="1020479"/>
            <a:ext cx="3843732" cy="338554"/>
          </a:xfrm>
          <a:prstGeom prst="rect">
            <a:avLst/>
          </a:prstGeom>
          <a:solidFill>
            <a:schemeClr val="accent1">
              <a:lumMod val="20000"/>
              <a:lumOff val="80000"/>
            </a:schemeClr>
          </a:solidFill>
          <a:ln>
            <a:solidFill>
              <a:schemeClr val="bg1">
                <a:lumMod val="50000"/>
              </a:schemeClr>
            </a:solidFill>
          </a:ln>
        </p:spPr>
        <p:txBody>
          <a:bodyPr wrap="square">
            <a:spAutoFit/>
          </a:bodyPr>
          <a:lstStyle/>
          <a:p>
            <a:pPr algn="ctr" defTabSz="457200"/>
            <a:r>
              <a:rPr kumimoji="0" lang="ja-JP" altLang="en-US" sz="1600" b="1" dirty="0">
                <a:solidFill>
                  <a:prstClr val="black"/>
                </a:solidFill>
                <a:latin typeface="Meiryo UI" panose="020B0604030504040204" pitchFamily="50" charset="-128"/>
                <a:ea typeface="Meiryo UI" panose="020B0604030504040204" pitchFamily="50" charset="-128"/>
              </a:rPr>
              <a:t>各都市は資源をフル活用し「楽しさ」を演出</a:t>
            </a:r>
          </a:p>
        </p:txBody>
      </p:sp>
      <p:pic>
        <p:nvPicPr>
          <p:cNvPr id="12" name="図 11"/>
          <p:cNvPicPr>
            <a:picLocks noChangeAspect="1"/>
          </p:cNvPicPr>
          <p:nvPr/>
        </p:nvPicPr>
        <p:blipFill>
          <a:blip r:embed="rId6"/>
          <a:stretch>
            <a:fillRect/>
          </a:stretch>
        </p:blipFill>
        <p:spPr>
          <a:xfrm>
            <a:off x="4867436" y="4089359"/>
            <a:ext cx="4006444" cy="2345451"/>
          </a:xfrm>
          <a:prstGeom prst="rect">
            <a:avLst/>
          </a:prstGeom>
        </p:spPr>
      </p:pic>
      <p:sp>
        <p:nvSpPr>
          <p:cNvPr id="13" name="正方形/長方形 12"/>
          <p:cNvSpPr/>
          <p:nvPr/>
        </p:nvSpPr>
        <p:spPr>
          <a:xfrm>
            <a:off x="4716118" y="1020479"/>
            <a:ext cx="4226985" cy="338554"/>
          </a:xfrm>
          <a:prstGeom prst="rect">
            <a:avLst/>
          </a:prstGeom>
          <a:solidFill>
            <a:schemeClr val="accent1">
              <a:lumMod val="20000"/>
              <a:lumOff val="80000"/>
            </a:schemeClr>
          </a:solidFill>
          <a:ln>
            <a:solidFill>
              <a:schemeClr val="bg1">
                <a:lumMod val="50000"/>
              </a:schemeClr>
            </a:solidFill>
          </a:ln>
        </p:spPr>
        <p:txBody>
          <a:bodyPr wrap="square">
            <a:spAutoFit/>
          </a:bodyPr>
          <a:lstStyle/>
          <a:p>
            <a:pPr algn="ctr" defTabSz="457200"/>
            <a:r>
              <a:rPr kumimoji="0" lang="ja-JP" altLang="en-US" sz="1600" b="1" dirty="0">
                <a:solidFill>
                  <a:prstClr val="black"/>
                </a:solidFill>
                <a:latin typeface="Meiryo UI" panose="020B0604030504040204" pitchFamily="50" charset="-128"/>
                <a:ea typeface="Meiryo UI" panose="020B0604030504040204" pitchFamily="50" charset="-128"/>
              </a:rPr>
              <a:t>「楽しいまちづくり」に向けて大阪が持つ資源</a:t>
            </a:r>
          </a:p>
        </p:txBody>
      </p:sp>
      <p:sp>
        <p:nvSpPr>
          <p:cNvPr id="14" name="山形 13"/>
          <p:cNvSpPr/>
          <p:nvPr/>
        </p:nvSpPr>
        <p:spPr>
          <a:xfrm>
            <a:off x="4286115" y="1020479"/>
            <a:ext cx="324000" cy="3240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black"/>
              </a:solidFill>
            </a:endParaRPr>
          </a:p>
        </p:txBody>
      </p:sp>
      <p:sp>
        <p:nvSpPr>
          <p:cNvPr id="15" name="正方形/長方形 14"/>
          <p:cNvSpPr/>
          <p:nvPr/>
        </p:nvSpPr>
        <p:spPr>
          <a:xfrm>
            <a:off x="4716118" y="1444568"/>
            <a:ext cx="4226985" cy="2623795"/>
          </a:xfrm>
          <a:prstGeom prst="rect">
            <a:avLst/>
          </a:prstGeom>
        </p:spPr>
        <p:txBody>
          <a:bodyPr wrap="square">
            <a:spAutoFit/>
          </a:bodyPr>
          <a:lstStyle/>
          <a:p>
            <a:pPr marL="285750" indent="-285750" defTabSz="457200">
              <a:buFont typeface="Wingdings" panose="05000000000000000000" pitchFamily="2" charset="2"/>
              <a:buChar char="Ø"/>
            </a:pPr>
            <a:r>
              <a:rPr kumimoji="0" lang="ja-JP" altLang="en-US" sz="1400" dirty="0">
                <a:solidFill>
                  <a:prstClr val="black"/>
                </a:solidFill>
                <a:latin typeface="Meiryo UI" panose="020B0604030504040204" pitchFamily="50" charset="-128"/>
                <a:ea typeface="Meiryo UI" panose="020B0604030504040204" pitchFamily="50" charset="-128"/>
              </a:rPr>
              <a:t>大阪には、世界屈指の「楽しさ」の舞台となりうる資源がたくさんある。</a:t>
            </a:r>
            <a:endParaRPr kumimoji="0" lang="en-US" altLang="ja-JP" sz="1400" dirty="0">
              <a:solidFill>
                <a:prstClr val="black"/>
              </a:solidFill>
              <a:latin typeface="Meiryo UI" panose="020B0604030504040204" pitchFamily="50" charset="-128"/>
              <a:ea typeface="Meiryo UI" panose="020B0604030504040204" pitchFamily="50" charset="-128"/>
            </a:endParaRPr>
          </a:p>
          <a:p>
            <a:pPr marL="285750" indent="-285750" defTabSz="457200">
              <a:buFont typeface="Wingdings" panose="05000000000000000000" pitchFamily="2" charset="2"/>
              <a:buChar char="Ø"/>
            </a:pPr>
            <a:endParaRPr kumimoji="0" lang="ja-JP" altLang="en-US" sz="800" dirty="0">
              <a:solidFill>
                <a:prstClr val="black"/>
              </a:solidFill>
              <a:latin typeface="Meiryo UI" panose="020B0604030504040204" pitchFamily="50" charset="-128"/>
              <a:ea typeface="Meiryo UI" panose="020B0604030504040204" pitchFamily="50" charset="-128"/>
            </a:endParaRPr>
          </a:p>
          <a:p>
            <a:pPr defTabSz="457200"/>
            <a:r>
              <a:rPr kumimoji="0" lang="ja-JP" altLang="en-US" sz="1200" dirty="0">
                <a:solidFill>
                  <a:prstClr val="black"/>
                </a:solidFill>
                <a:latin typeface="Meiryo UI" panose="020B0604030504040204" pitchFamily="50" charset="-128"/>
                <a:ea typeface="Meiryo UI" panose="020B0604030504040204" pitchFamily="50" charset="-128"/>
              </a:rPr>
              <a:t> ① パリのシャンゼリゼ通りや東京の青山通りにも劣らない</a:t>
            </a:r>
            <a:r>
              <a:rPr kumimoji="0" lang="ja-JP" altLang="en-US" sz="1200" b="1" dirty="0">
                <a:solidFill>
                  <a:prstClr val="black"/>
                </a:solidFill>
                <a:latin typeface="Meiryo UI" panose="020B0604030504040204" pitchFamily="50" charset="-128"/>
                <a:ea typeface="Meiryo UI" panose="020B0604030504040204" pitchFamily="50" charset="-128"/>
              </a:rPr>
              <a:t>「御堂筋」</a:t>
            </a:r>
            <a:endParaRPr kumimoji="0" lang="en-US" altLang="ja-JP" sz="400" dirty="0">
              <a:solidFill>
                <a:prstClr val="black"/>
              </a:solidFill>
              <a:latin typeface="Meiryo UI" panose="020B0604030504040204" pitchFamily="50" charset="-128"/>
              <a:ea typeface="Meiryo UI" panose="020B0604030504040204" pitchFamily="50" charset="-128"/>
            </a:endParaRPr>
          </a:p>
          <a:p>
            <a:pPr defTabSz="457200"/>
            <a:r>
              <a:rPr kumimoji="0" lang="ja-JP" altLang="en-US" sz="1200" dirty="0">
                <a:solidFill>
                  <a:prstClr val="black"/>
                </a:solidFill>
                <a:latin typeface="Meiryo UI" panose="020B0604030504040204" pitchFamily="50" charset="-128"/>
                <a:ea typeface="Meiryo UI" panose="020B0604030504040204" pitchFamily="50" charset="-128"/>
              </a:rPr>
              <a:t> ② アメリカのサンアントニオやパリのセーヌ河川辺にも匹敵する</a:t>
            </a:r>
            <a:endParaRPr kumimoji="0" lang="en-US" altLang="ja-JP" sz="1200" dirty="0">
              <a:solidFill>
                <a:prstClr val="black"/>
              </a:solidFill>
              <a:latin typeface="Meiryo UI" panose="020B0604030504040204" pitchFamily="50" charset="-128"/>
              <a:ea typeface="Meiryo UI" panose="020B0604030504040204" pitchFamily="50" charset="-128"/>
            </a:endParaRPr>
          </a:p>
          <a:p>
            <a:pPr defTabSz="457200"/>
            <a:r>
              <a:rPr kumimoji="0" lang="en-US" altLang="ja-JP" sz="1200" dirty="0">
                <a:solidFill>
                  <a:prstClr val="black"/>
                </a:solidFill>
                <a:latin typeface="Meiryo UI" panose="020B0604030504040204" pitchFamily="50" charset="-128"/>
                <a:ea typeface="Meiryo UI" panose="020B0604030504040204" pitchFamily="50" charset="-128"/>
              </a:rPr>
              <a:t>    </a:t>
            </a:r>
            <a:r>
              <a:rPr kumimoji="0" lang="ja-JP" altLang="en-US" sz="1200" b="1" dirty="0">
                <a:solidFill>
                  <a:prstClr val="black"/>
                </a:solidFill>
                <a:latin typeface="Meiryo UI" panose="020B0604030504040204" pitchFamily="50" charset="-128"/>
                <a:ea typeface="Meiryo UI" panose="020B0604030504040204" pitchFamily="50" charset="-128"/>
              </a:rPr>
              <a:t>「都心部の水辺」</a:t>
            </a:r>
            <a:endParaRPr kumimoji="0" lang="en-US" altLang="ja-JP" sz="400" dirty="0">
              <a:solidFill>
                <a:prstClr val="black"/>
              </a:solidFill>
              <a:latin typeface="Meiryo UI" panose="020B0604030504040204" pitchFamily="50" charset="-128"/>
              <a:ea typeface="Meiryo UI" panose="020B0604030504040204" pitchFamily="50" charset="-128"/>
            </a:endParaRPr>
          </a:p>
          <a:p>
            <a:pPr defTabSz="457200"/>
            <a:r>
              <a:rPr kumimoji="0" lang="ja-JP" altLang="en-US" sz="1200" dirty="0">
                <a:solidFill>
                  <a:prstClr val="black"/>
                </a:solidFill>
                <a:latin typeface="Meiryo UI" panose="020B0604030504040204" pitchFamily="50" charset="-128"/>
                <a:ea typeface="Meiryo UI" panose="020B0604030504040204" pitchFamily="50" charset="-128"/>
              </a:rPr>
              <a:t> ③ 中之島から船場地区などに点在する、明治～昭和初期時代の</a:t>
            </a:r>
            <a:endParaRPr kumimoji="0" lang="en-US" altLang="ja-JP" sz="1200" dirty="0">
              <a:solidFill>
                <a:prstClr val="black"/>
              </a:solidFill>
              <a:latin typeface="Meiryo UI" panose="020B0604030504040204" pitchFamily="50" charset="-128"/>
              <a:ea typeface="Meiryo UI" panose="020B0604030504040204" pitchFamily="50" charset="-128"/>
            </a:endParaRPr>
          </a:p>
          <a:p>
            <a:pPr defTabSz="457200"/>
            <a:r>
              <a:rPr kumimoji="0" lang="en-US" altLang="ja-JP" sz="1200" dirty="0">
                <a:solidFill>
                  <a:prstClr val="black"/>
                </a:solidFill>
                <a:latin typeface="Meiryo UI" panose="020B0604030504040204" pitchFamily="50" charset="-128"/>
                <a:ea typeface="Meiryo UI" panose="020B0604030504040204" pitchFamily="50" charset="-128"/>
              </a:rPr>
              <a:t>    </a:t>
            </a:r>
            <a:r>
              <a:rPr kumimoji="0" lang="ja-JP" altLang="en-US" sz="1200" b="1" dirty="0">
                <a:solidFill>
                  <a:prstClr val="black"/>
                </a:solidFill>
                <a:latin typeface="Meiryo UI" panose="020B0604030504040204" pitchFamily="50" charset="-128"/>
                <a:ea typeface="Meiryo UI" panose="020B0604030504040204" pitchFamily="50" charset="-128"/>
              </a:rPr>
              <a:t>「近代建築群」</a:t>
            </a:r>
            <a:endParaRPr kumimoji="0" lang="en-US" altLang="ja-JP" sz="400" dirty="0">
              <a:solidFill>
                <a:prstClr val="black"/>
              </a:solidFill>
              <a:latin typeface="Meiryo UI" panose="020B0604030504040204" pitchFamily="50" charset="-128"/>
              <a:ea typeface="Meiryo UI" panose="020B0604030504040204" pitchFamily="50" charset="-128"/>
            </a:endParaRPr>
          </a:p>
          <a:p>
            <a:pPr defTabSz="457200"/>
            <a:r>
              <a:rPr kumimoji="0" lang="ja-JP" altLang="en-US" sz="1200" dirty="0">
                <a:solidFill>
                  <a:prstClr val="black"/>
                </a:solidFill>
                <a:latin typeface="Meiryo UI" panose="020B0604030504040204" pitchFamily="50" charset="-128"/>
                <a:ea typeface="Meiryo UI" panose="020B0604030504040204" pitchFamily="50" charset="-128"/>
              </a:rPr>
              <a:t> ④ 世界最大規模の墓などが点在する「</a:t>
            </a:r>
            <a:r>
              <a:rPr kumimoji="0" lang="ja-JP" altLang="en-US" sz="1200" b="1" dirty="0">
                <a:solidFill>
                  <a:prstClr val="black"/>
                </a:solidFill>
                <a:latin typeface="Meiryo UI" panose="020B0604030504040204" pitchFamily="50" charset="-128"/>
                <a:ea typeface="Meiryo UI" panose="020B0604030504040204" pitchFamily="50" charset="-128"/>
              </a:rPr>
              <a:t>百舌鳥・古市古墳群」 </a:t>
            </a:r>
            <a:r>
              <a:rPr kumimoji="0" lang="ja-JP" altLang="en-US" sz="1200" dirty="0">
                <a:solidFill>
                  <a:prstClr val="black"/>
                </a:solidFill>
                <a:latin typeface="Meiryo UI" panose="020B0604030504040204" pitchFamily="50" charset="-128"/>
                <a:ea typeface="Meiryo UI" panose="020B0604030504040204" pitchFamily="50" charset="-128"/>
              </a:rPr>
              <a:t>等</a:t>
            </a:r>
          </a:p>
          <a:p>
            <a:pPr marL="285750" indent="-285750" defTabSz="457200">
              <a:buFont typeface="Wingdings" panose="05000000000000000000" pitchFamily="2" charset="2"/>
              <a:buChar char="Ø"/>
            </a:pPr>
            <a:endParaRPr kumimoji="0" lang="en-US" altLang="ja-JP" sz="1050" dirty="0">
              <a:solidFill>
                <a:prstClr val="black"/>
              </a:solidFill>
              <a:latin typeface="Meiryo UI" panose="020B0604030504040204" pitchFamily="50" charset="-128"/>
              <a:ea typeface="Meiryo UI" panose="020B0604030504040204" pitchFamily="50" charset="-128"/>
            </a:endParaRPr>
          </a:p>
          <a:p>
            <a:pPr marL="285750" indent="-285750" defTabSz="457200">
              <a:buFont typeface="Wingdings" panose="05000000000000000000" pitchFamily="2" charset="2"/>
              <a:buChar char="Ø"/>
            </a:pPr>
            <a:r>
              <a:rPr kumimoji="0" lang="ja-JP" altLang="en-US" sz="1400" dirty="0">
                <a:solidFill>
                  <a:prstClr val="black"/>
                </a:solidFill>
                <a:latin typeface="Meiryo UI" panose="020B0604030504040204" pitchFamily="50" charset="-128"/>
                <a:ea typeface="Meiryo UI" panose="020B0604030504040204" pitchFamily="50" charset="-128"/>
              </a:rPr>
              <a:t>しかし、それが国内外の人に「楽しさ」を感じうる場として認められていない。それは、世界でも認められる「楽しさ」の演出がなされていないから。</a:t>
            </a:r>
          </a:p>
        </p:txBody>
      </p:sp>
      <p:sp>
        <p:nvSpPr>
          <p:cNvPr id="16" name="テキスト ボックス 15"/>
          <p:cNvSpPr txBox="1"/>
          <p:nvPr/>
        </p:nvSpPr>
        <p:spPr>
          <a:xfrm>
            <a:off x="362340" y="6617749"/>
            <a:ext cx="8511540" cy="230832"/>
          </a:xfrm>
          <a:prstGeom prst="rect">
            <a:avLst/>
          </a:prstGeom>
          <a:noFill/>
        </p:spPr>
        <p:txBody>
          <a:bodyPr wrap="square" rtlCol="0">
            <a:spAutoFit/>
          </a:bodyPr>
          <a:lstStyle/>
          <a:p>
            <a:r>
              <a:rPr lang="ja-JP" altLang="en-US" sz="900" dirty="0">
                <a:solidFill>
                  <a:prstClr val="black"/>
                </a:solidFill>
                <a:latin typeface="Meiryo UI" panose="020B0604030504040204" pitchFamily="50" charset="-128"/>
                <a:ea typeface="Meiryo UI" panose="020B0604030504040204" pitchFamily="50" charset="-128"/>
              </a:rPr>
              <a:t>出典：第</a:t>
            </a:r>
            <a:r>
              <a:rPr lang="en-US" altLang="ja-JP" sz="900" dirty="0">
                <a:solidFill>
                  <a:prstClr val="black"/>
                </a:solidFill>
                <a:latin typeface="Meiryo UI" panose="020B0604030504040204" pitchFamily="50" charset="-128"/>
                <a:ea typeface="Meiryo UI" panose="020B0604030504040204" pitchFamily="50" charset="-128"/>
              </a:rPr>
              <a:t>7</a:t>
            </a:r>
            <a:r>
              <a:rPr lang="ja-JP" altLang="en-US" sz="900" dirty="0">
                <a:solidFill>
                  <a:prstClr val="black"/>
                </a:solidFill>
                <a:latin typeface="Meiryo UI" panose="020B0604030504040204" pitchFamily="50" charset="-128"/>
                <a:ea typeface="Meiryo UI" panose="020B0604030504040204" pitchFamily="50" charset="-128"/>
              </a:rPr>
              <a:t>回</a:t>
            </a:r>
            <a:r>
              <a:rPr lang="zh-TW" altLang="en-US" sz="900" dirty="0">
                <a:solidFill>
                  <a:prstClr val="black"/>
                </a:solidFill>
                <a:latin typeface="Meiryo UI" panose="020B0604030504040204" pitchFamily="50" charset="-128"/>
                <a:ea typeface="Meiryo UI" panose="020B0604030504040204" pitchFamily="50" charset="-128"/>
              </a:rPr>
              <a:t>大阪府市規制改革会議</a:t>
            </a:r>
            <a:r>
              <a:rPr lang="ja-JP" altLang="en-US" sz="900" dirty="0">
                <a:solidFill>
                  <a:prstClr val="black"/>
                </a:solidFill>
                <a:latin typeface="Meiryo UI" panose="020B0604030504040204" pitchFamily="50" charset="-128"/>
                <a:ea typeface="Meiryo UI" panose="020B0604030504040204" pitchFamily="50" charset="-128"/>
              </a:rPr>
              <a:t>（</a:t>
            </a:r>
            <a:r>
              <a:rPr lang="en-US" altLang="ja-JP" sz="900" dirty="0">
                <a:solidFill>
                  <a:prstClr val="black"/>
                </a:solidFill>
                <a:latin typeface="Meiryo UI" panose="020B0604030504040204" pitchFamily="50" charset="-128"/>
                <a:ea typeface="Meiryo UI" panose="020B0604030504040204" pitchFamily="50" charset="-128"/>
              </a:rPr>
              <a:t>2013.12</a:t>
            </a:r>
            <a:r>
              <a:rPr lang="ja-JP" altLang="en-US" sz="900" dirty="0">
                <a:solidFill>
                  <a:prstClr val="black"/>
                </a:solidFill>
                <a:latin typeface="Meiryo UI" panose="020B0604030504040204" pitchFamily="50" charset="-128"/>
                <a:ea typeface="Meiryo UI" panose="020B0604030504040204" pitchFamily="50" charset="-128"/>
              </a:rPr>
              <a:t>）　第一次提言「楽しいまちづくり」の</a:t>
            </a:r>
            <a:r>
              <a:rPr lang="ja-JP" altLang="en-US" sz="900" dirty="0" smtClean="0">
                <a:solidFill>
                  <a:prstClr val="black"/>
                </a:solidFill>
                <a:latin typeface="Meiryo UI" panose="020B0604030504040204" pitchFamily="50" charset="-128"/>
                <a:ea typeface="Meiryo UI" panose="020B0604030504040204" pitchFamily="50" charset="-128"/>
              </a:rPr>
              <a:t>指摘　　</a:t>
            </a:r>
            <a:r>
              <a:rPr lang="en-US" altLang="ja-JP" sz="900" dirty="0" smtClean="0">
                <a:solidFill>
                  <a:prstClr val="black"/>
                </a:solidFill>
                <a:latin typeface="Meiryo UI" panose="020B0604030504040204" pitchFamily="50" charset="-128"/>
                <a:ea typeface="Meiryo UI" panose="020B0604030504040204" pitchFamily="50" charset="-128"/>
              </a:rPr>
              <a:t>http</a:t>
            </a:r>
            <a:r>
              <a:rPr lang="en-US" altLang="ja-JP" sz="900" dirty="0">
                <a:solidFill>
                  <a:prstClr val="black"/>
                </a:solidFill>
                <a:latin typeface="Meiryo UI" panose="020B0604030504040204" pitchFamily="50" charset="-128"/>
                <a:ea typeface="Meiryo UI" panose="020B0604030504040204" pitchFamily="50" charset="-128"/>
              </a:rPr>
              <a:t>://</a:t>
            </a:r>
            <a:r>
              <a:rPr lang="en-US" altLang="ja-JP" sz="900" dirty="0" smtClean="0">
                <a:solidFill>
                  <a:prstClr val="black"/>
                </a:solidFill>
                <a:latin typeface="Meiryo UI" panose="020B0604030504040204" pitchFamily="50" charset="-128"/>
                <a:ea typeface="Meiryo UI" panose="020B0604030504040204" pitchFamily="50" charset="-128"/>
              </a:rPr>
              <a:t>www.pref.osaka.lg.jp/gyokaku/kisei-kaikaku/saishuu.html</a:t>
            </a:r>
            <a:endParaRPr lang="en-US" altLang="ja-JP" sz="900" dirty="0">
              <a:solidFill>
                <a:prstClr val="black"/>
              </a:solidFill>
              <a:latin typeface="Meiryo UI" panose="020B0604030504040204" pitchFamily="50" charset="-128"/>
              <a:ea typeface="Meiryo UI" panose="020B0604030504040204" pitchFamily="50" charset="-128"/>
            </a:endParaRPr>
          </a:p>
        </p:txBody>
      </p:sp>
      <p:sp>
        <p:nvSpPr>
          <p:cNvPr id="17" name="正方形/長方形 16"/>
          <p:cNvSpPr/>
          <p:nvPr/>
        </p:nvSpPr>
        <p:spPr>
          <a:xfrm>
            <a:off x="444985" y="545325"/>
            <a:ext cx="8569975" cy="338554"/>
          </a:xfrm>
          <a:prstGeom prst="rect">
            <a:avLst/>
          </a:prstGeom>
        </p:spPr>
        <p:txBody>
          <a:bodyPr wrap="none">
            <a:spAutoFit/>
          </a:bodyPr>
          <a:lstStyle/>
          <a:p>
            <a:pPr defTabSz="457200"/>
            <a:r>
              <a:rPr kumimoji="0" lang="ja-JP" altLang="en-US" sz="1600" b="1" dirty="0">
                <a:solidFill>
                  <a:prstClr val="black"/>
                </a:solidFill>
                <a:latin typeface="Meiryo UI" panose="020B0604030504040204" pitchFamily="50" charset="-128"/>
                <a:ea typeface="Meiryo UI" panose="020B0604030504040204" pitchFamily="50" charset="-128"/>
              </a:rPr>
              <a:t>大阪には文化資源が多くあるにもかかわらず、規制などにより「楽しさ」の演出が十分に出来ていない</a:t>
            </a:r>
          </a:p>
        </p:txBody>
      </p:sp>
      <p:sp>
        <p:nvSpPr>
          <p:cNvPr id="2" name="スライド番号プレースホルダー 1">
            <a:extLst>
              <a:ext uri="{FF2B5EF4-FFF2-40B4-BE49-F238E27FC236}">
                <a16:creationId xmlns:a16="http://schemas.microsoft.com/office/drawing/2014/main" id="{556B93D6-1BBA-4A95-B741-7692B7144AB1}"/>
              </a:ext>
            </a:extLst>
          </p:cNvPr>
          <p:cNvSpPr>
            <a:spLocks noGrp="1"/>
          </p:cNvSpPr>
          <p:nvPr>
            <p:ph type="sldNum" sz="quarter" idx="12"/>
          </p:nvPr>
        </p:nvSpPr>
        <p:spPr>
          <a:xfrm>
            <a:off x="6898885" y="6435186"/>
            <a:ext cx="2057400" cy="365125"/>
          </a:xfrm>
        </p:spPr>
        <p:txBody>
          <a:bodyPr/>
          <a:lstStyle/>
          <a:p>
            <a:fld id="{28A64507-C155-4F95-8498-376511543CB4}" type="slidenum">
              <a:rPr kumimoji="1" lang="ja-JP" altLang="en-US" smtClean="0">
                <a:solidFill>
                  <a:prstClr val="black">
                    <a:tint val="75000"/>
                  </a:prstClr>
                </a:solidFill>
              </a:rPr>
              <a:pPr/>
              <a:t>10</a:t>
            </a:fld>
            <a:endParaRPr kumimoji="1" lang="ja-JP" altLang="en-US">
              <a:solidFill>
                <a:prstClr val="black">
                  <a:tint val="75000"/>
                </a:prstClr>
              </a:solidFill>
            </a:endParaRPr>
          </a:p>
        </p:txBody>
      </p:sp>
      <p:sp>
        <p:nvSpPr>
          <p:cNvPr id="18" name="正方形/長方形 17"/>
          <p:cNvSpPr/>
          <p:nvPr/>
        </p:nvSpPr>
        <p:spPr>
          <a:xfrm>
            <a:off x="184483" y="913598"/>
            <a:ext cx="8856000" cy="568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13616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208091" y="2592329"/>
            <a:ext cx="6672674" cy="1585049"/>
          </a:xfrm>
          <a:prstGeom prst="rect">
            <a:avLst/>
          </a:prstGeom>
          <a:solidFill>
            <a:schemeClr val="bg1"/>
          </a:solidFill>
          <a:ln>
            <a:solidFill>
              <a:schemeClr val="accent2"/>
            </a:solidFill>
          </a:ln>
        </p:spPr>
        <p:txBody>
          <a:bodyPr wrap="square">
            <a:spAutoFit/>
          </a:bodyPr>
          <a:lstStyle/>
          <a:p>
            <a:pPr marL="285750" indent="-285750">
              <a:buFont typeface="Arial" panose="020B0604020202020204" pitchFamily="34" charset="0"/>
              <a:buChar char="•"/>
            </a:pPr>
            <a:r>
              <a:rPr lang="ja-JP" altLang="en-US" sz="1300" dirty="0">
                <a:latin typeface="Meiryo UI" panose="020B0604030504040204" pitchFamily="50" charset="-128"/>
                <a:ea typeface="Meiryo UI" panose="020B0604030504040204" pitchFamily="50" charset="-128"/>
              </a:rPr>
              <a:t>エンターテイメントの事業者がニーズに応えて事業をより楽しめるものとするにあたって支障がある。大阪においては特に多くのダンスクラブ摘発がなされ、ダンス愛好の若者からも声が上げられている。また国民の夜型化が進み、</a:t>
            </a:r>
            <a:r>
              <a:rPr lang="ja-JP" altLang="en-US" sz="13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国際標準からみても現在の風俗営業についても</a:t>
            </a:r>
            <a:r>
              <a:rPr lang="en-US" altLang="ja-JP" sz="13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12</a:t>
            </a:r>
            <a:r>
              <a:rPr lang="ja-JP" altLang="en-US" sz="13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時</a:t>
            </a:r>
            <a:r>
              <a:rPr lang="en-US" altLang="ja-JP" sz="13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~1</a:t>
            </a:r>
            <a:r>
              <a:rPr lang="ja-JP" altLang="en-US" sz="13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時という制限は外国人がナイトライフを楽しむにあたっても、再考すべき。</a:t>
            </a:r>
            <a:endParaRPr lang="en-US" altLang="ja-JP" sz="13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ja-JP" altLang="en-US" sz="6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300" dirty="0">
                <a:latin typeface="Meiryo UI" panose="020B0604030504040204" pitchFamily="50" charset="-128"/>
                <a:ea typeface="Meiryo UI" panose="020B0604030504040204" pitchFamily="50" charset="-128"/>
              </a:rPr>
              <a:t>エンターテイメント事業者が大阪で事業をするにあたり、</a:t>
            </a:r>
            <a:r>
              <a:rPr lang="ja-JP" altLang="en-US" sz="13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火薬等の手続き、海外電気製品を日本に適合させる場合の手続きの煩雑さのほか、酒類・屋外食品販売の場内販売の制限</a:t>
            </a:r>
            <a:r>
              <a:rPr lang="ja-JP" altLang="en-US" sz="1300" dirty="0">
                <a:latin typeface="Meiryo UI" panose="020B0604030504040204" pitchFamily="50" charset="-128"/>
                <a:ea typeface="Meiryo UI" panose="020B0604030504040204" pitchFamily="50" charset="-128"/>
              </a:rPr>
              <a:t>などが他地域に比べて厳しい。</a:t>
            </a:r>
            <a:endParaRPr lang="en-US" altLang="ja-JP" sz="1300" dirty="0">
              <a:latin typeface="Meiryo UI" panose="020B0604030504040204" pitchFamily="50" charset="-128"/>
              <a:ea typeface="Meiryo UI" panose="020B0604030504040204" pitchFamily="50" charset="-128"/>
            </a:endParaRPr>
          </a:p>
        </p:txBody>
      </p:sp>
      <p:sp>
        <p:nvSpPr>
          <p:cNvPr id="5" name="正方形/長方形 4"/>
          <p:cNvSpPr/>
          <p:nvPr/>
        </p:nvSpPr>
        <p:spPr>
          <a:xfrm>
            <a:off x="2208092" y="1129072"/>
            <a:ext cx="6672674" cy="1384995"/>
          </a:xfrm>
          <a:prstGeom prst="rect">
            <a:avLst/>
          </a:prstGeom>
          <a:noFill/>
          <a:ln>
            <a:solidFill>
              <a:schemeClr val="accent2"/>
            </a:solidFill>
          </a:ln>
        </p:spPr>
        <p:txBody>
          <a:bodyPr wrap="square">
            <a:spAutoFit/>
          </a:bodyPr>
          <a:lstStyle/>
          <a:p>
            <a:pPr marL="285750" indent="-285750">
              <a:buFont typeface="Arial" panose="020B0604020202020204" pitchFamily="34" charset="0"/>
              <a:buChar char="•"/>
            </a:pPr>
            <a:r>
              <a:rPr lang="ja-JP" altLang="en-US" sz="13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海外においては、人口の少ないまちが道路や公園、河川などを活用してフェスティバルを年中通じて開催し、それが都市のイメージを形成するとともに、多くのビジター獲得に繋がっている都市が多い</a:t>
            </a:r>
            <a:r>
              <a:rPr lang="ja-JP" altLang="en-US" sz="1300" dirty="0">
                <a:latin typeface="Meiryo UI" panose="020B0604030504040204" pitchFamily="50" charset="-128"/>
                <a:ea typeface="Meiryo UI" panose="020B0604030504040204" pitchFamily="50" charset="-128"/>
              </a:rPr>
              <a:t>。また</a:t>
            </a:r>
            <a:r>
              <a:rPr lang="ja-JP" altLang="en-US" sz="1300" dirty="0" smtClean="0">
                <a:latin typeface="Meiryo UI" panose="020B0604030504040204" pitchFamily="50" charset="-128"/>
                <a:ea typeface="Meiryo UI" panose="020B0604030504040204" pitchFamily="50" charset="-128"/>
              </a:rPr>
              <a:t>ニューヨークタイムズスクエア等に</a:t>
            </a:r>
            <a:r>
              <a:rPr lang="ja-JP" altLang="en-US" sz="1300" dirty="0">
                <a:latin typeface="Meiryo UI" panose="020B0604030504040204" pitchFamily="50" charset="-128"/>
                <a:ea typeface="Meiryo UI" panose="020B0604030504040204" pitchFamily="50" charset="-128"/>
              </a:rPr>
              <a:t>おけるエリアマネジメントとして</a:t>
            </a:r>
            <a:r>
              <a:rPr lang="ja-JP" altLang="en-US" sz="1300" dirty="0" smtClean="0">
                <a:latin typeface="Meiryo UI" panose="020B0604030504040204" pitchFamily="50" charset="-128"/>
                <a:ea typeface="Meiryo UI" panose="020B0604030504040204" pitchFamily="50" charset="-128"/>
              </a:rPr>
              <a:t>地権者に</a:t>
            </a:r>
            <a:r>
              <a:rPr lang="ja-JP" altLang="en-US" sz="1300" dirty="0">
                <a:latin typeface="Meiryo UI" panose="020B0604030504040204" pitchFamily="50" charset="-128"/>
                <a:ea typeface="Meiryo UI" panose="020B0604030504040204" pitchFamily="50" charset="-128"/>
              </a:rPr>
              <a:t>よって行われている。</a:t>
            </a:r>
          </a:p>
          <a:p>
            <a:pPr marL="285750" indent="-285750">
              <a:buFont typeface="Arial" panose="020B0604020202020204" pitchFamily="34" charset="0"/>
              <a:buChar char="•"/>
            </a:pPr>
            <a:endParaRPr lang="en-US" altLang="ja-JP" sz="6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300" dirty="0" smtClean="0">
                <a:latin typeface="Meiryo UI" panose="020B0604030504040204" pitchFamily="50" charset="-128"/>
                <a:ea typeface="Meiryo UI" panose="020B0604030504040204" pitchFamily="50" charset="-128"/>
              </a:rPr>
              <a:t>大阪</a:t>
            </a:r>
            <a:r>
              <a:rPr lang="ja-JP" altLang="en-US" sz="1300" dirty="0">
                <a:latin typeface="Meiryo UI" panose="020B0604030504040204" pitchFamily="50" charset="-128"/>
                <a:ea typeface="Meiryo UI" panose="020B0604030504040204" pitchFamily="50" charset="-128"/>
              </a:rPr>
              <a:t>においても</a:t>
            </a:r>
            <a:r>
              <a:rPr lang="ja-JP" altLang="en-US" sz="13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御堂筋</a:t>
            </a:r>
            <a:r>
              <a:rPr lang="en-US" altLang="ja-JP" sz="1300" u="sng" dirty="0" err="1">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kappo</a:t>
            </a:r>
            <a:r>
              <a:rPr lang="ja-JP" altLang="en-US" sz="13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や大阪マラソンなどの行事が開催されているが、一般的に道路、河川、公園などにおいて例外的に認められていることであり、公物の開放はなかなか進んでおらず</a:t>
            </a:r>
            <a:r>
              <a:rPr lang="ja-JP" altLang="en-US" sz="1300" dirty="0">
                <a:latin typeface="Meiryo UI" panose="020B0604030504040204" pitchFamily="50" charset="-128"/>
                <a:ea typeface="Meiryo UI" panose="020B0604030504040204" pitchFamily="50" charset="-128"/>
              </a:rPr>
              <a:t>、他府県と比較して大阪は最も厳しいという声が多く聞かれる。</a:t>
            </a:r>
          </a:p>
        </p:txBody>
      </p:sp>
      <p:sp>
        <p:nvSpPr>
          <p:cNvPr id="6" name="正方形/長方形 5"/>
          <p:cNvSpPr/>
          <p:nvPr/>
        </p:nvSpPr>
        <p:spPr>
          <a:xfrm>
            <a:off x="2208090" y="4298639"/>
            <a:ext cx="6672674" cy="1169551"/>
          </a:xfrm>
          <a:prstGeom prst="rect">
            <a:avLst/>
          </a:prstGeom>
          <a:solidFill>
            <a:schemeClr val="bg1"/>
          </a:solidFill>
          <a:ln>
            <a:solidFill>
              <a:schemeClr val="accent2"/>
            </a:solidFill>
          </a:ln>
        </p:spPr>
        <p:txBody>
          <a:bodyPr wrap="square">
            <a:spAutoFit/>
          </a:bodyPr>
          <a:lstStyle/>
          <a:p>
            <a:pPr marL="285750" indent="-285750">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大阪にも明治から昭和初期の近代建築物や長屋などが、レトロな雰囲気を醸し出し、レストランやショップ、写真撮影スポットなどとして注目を集めている。しかし実際これらを</a:t>
            </a:r>
            <a:r>
              <a:rPr lang="ja-JP" altLang="en-US" sz="14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宿泊等で活用しようとすると、既存法を適用することが必要で、断念せざるをえないケースがある</a:t>
            </a:r>
            <a:r>
              <a:rPr lang="ja-JP" altLang="en-US" sz="1400" dirty="0">
                <a:latin typeface="Meiryo UI" panose="020B0604030504040204" pitchFamily="50" charset="-128"/>
                <a:ea typeface="Meiryo UI" panose="020B0604030504040204" pitchFamily="50" charset="-128"/>
              </a:rPr>
              <a:t>。</a:t>
            </a:r>
          </a:p>
          <a:p>
            <a:pPr marL="285750" indent="-285750">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また大阪城をはじめとする特別史跡（文化財）については、ビジターのための利便施設等の設置が困難であり、観光資源として活用できない。</a:t>
            </a:r>
          </a:p>
        </p:txBody>
      </p:sp>
      <p:sp>
        <p:nvSpPr>
          <p:cNvPr id="7" name="正方形/長方形 6"/>
          <p:cNvSpPr/>
          <p:nvPr/>
        </p:nvSpPr>
        <p:spPr>
          <a:xfrm>
            <a:off x="2208090" y="5559058"/>
            <a:ext cx="6672674" cy="738664"/>
          </a:xfrm>
          <a:prstGeom prst="rect">
            <a:avLst/>
          </a:prstGeom>
          <a:solidFill>
            <a:schemeClr val="bg1"/>
          </a:solidFill>
          <a:ln>
            <a:solidFill>
              <a:schemeClr val="accent2"/>
            </a:solidFill>
          </a:ln>
        </p:spPr>
        <p:txBody>
          <a:bodyPr wrap="square">
            <a:spAutoFit/>
          </a:bodyPr>
          <a:lstStyle/>
          <a:p>
            <a:pPr marL="285750" indent="-285750">
              <a:buFont typeface="Arial" panose="020B0604020202020204" pitchFamily="34" charset="0"/>
              <a:buChar char="•"/>
            </a:pPr>
            <a:r>
              <a:rPr lang="ja-JP" altLang="en-US" sz="14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東京に比較して、美術館や文化の公演などの提供の場が少ない。</a:t>
            </a:r>
            <a:r>
              <a:rPr lang="ja-JP" altLang="en-US" sz="1400" dirty="0">
                <a:latin typeface="Meiryo UI" panose="020B0604030504040204" pitchFamily="50" charset="-128"/>
                <a:ea typeface="Meiryo UI" panose="020B0604030504040204" pitchFamily="50" charset="-128"/>
              </a:rPr>
              <a:t>また芸術家・文化のなどのクリエーターが自由に表現する場というのもボリュームがない。民間が自由に文化施設を設置するということも具体化できていない</a:t>
            </a:r>
          </a:p>
        </p:txBody>
      </p:sp>
      <p:sp>
        <p:nvSpPr>
          <p:cNvPr id="8" name="正方形/長方形 7"/>
          <p:cNvSpPr/>
          <p:nvPr/>
        </p:nvSpPr>
        <p:spPr>
          <a:xfrm>
            <a:off x="2537579" y="79188"/>
            <a:ext cx="4136069" cy="461665"/>
          </a:xfrm>
          <a:prstGeom prst="rect">
            <a:avLst/>
          </a:prstGeom>
        </p:spPr>
        <p:txBody>
          <a:bodyPr wrap="none">
            <a:spAutoFit/>
          </a:bodyPr>
          <a:lstStyle/>
          <a:p>
            <a:r>
              <a:rPr lang="ja-JP" altLang="en-US" sz="2400" b="1" dirty="0">
                <a:latin typeface="Meiryo UI" panose="020B0604030504040204" pitchFamily="50" charset="-128"/>
                <a:ea typeface="Meiryo UI" panose="020B0604030504040204" pitchFamily="50" charset="-128"/>
              </a:rPr>
              <a:t>「楽しいまちづくり」に向けた課題</a:t>
            </a:r>
            <a:endParaRPr lang="en-US" altLang="zh-TW" sz="2000" b="1" dirty="0">
              <a:latin typeface="Meiryo UI" panose="020B0604030504040204" pitchFamily="50" charset="-128"/>
              <a:ea typeface="Meiryo UI" panose="020B0604030504040204" pitchFamily="50" charset="-128"/>
            </a:endParaRPr>
          </a:p>
        </p:txBody>
      </p:sp>
      <p:cxnSp>
        <p:nvCxnSpPr>
          <p:cNvPr id="9" name="直線コネクタ 8"/>
          <p:cNvCxnSpPr/>
          <p:nvPr/>
        </p:nvCxnSpPr>
        <p:spPr>
          <a:xfrm>
            <a:off x="267614" y="579758"/>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B7393B76-F010-4D17-854A-81B00A381B09}"/>
              </a:ext>
            </a:extLst>
          </p:cNvPr>
          <p:cNvSpPr>
            <a:spLocks noGrp="1"/>
          </p:cNvSpPr>
          <p:nvPr>
            <p:ph type="sldNum" sz="quarter" idx="12"/>
          </p:nvPr>
        </p:nvSpPr>
        <p:spPr>
          <a:xfrm>
            <a:off x="6954979" y="6427612"/>
            <a:ext cx="2057400" cy="365125"/>
          </a:xfrm>
        </p:spPr>
        <p:txBody>
          <a:bodyPr/>
          <a:lstStyle/>
          <a:p>
            <a:fld id="{28A64507-C155-4F95-8498-376511543CB4}" type="slidenum">
              <a:rPr kumimoji="1" lang="ja-JP" altLang="en-US" smtClean="0"/>
              <a:t>11</a:t>
            </a:fld>
            <a:endParaRPr kumimoji="1" lang="ja-JP" altLang="en-US" dirty="0"/>
          </a:p>
        </p:txBody>
      </p:sp>
      <p:sp>
        <p:nvSpPr>
          <p:cNvPr id="3" name="正方形/長方形 2">
            <a:extLst>
              <a:ext uri="{FF2B5EF4-FFF2-40B4-BE49-F238E27FC236}">
                <a16:creationId xmlns:a16="http://schemas.microsoft.com/office/drawing/2014/main" id="{43C46A3C-1AB1-49B1-A2E1-FF0AD89257F7}"/>
              </a:ext>
            </a:extLst>
          </p:cNvPr>
          <p:cNvSpPr/>
          <p:nvPr/>
        </p:nvSpPr>
        <p:spPr>
          <a:xfrm>
            <a:off x="323034" y="1129073"/>
            <a:ext cx="1820514" cy="1384995"/>
          </a:xfrm>
          <a:prstGeom prst="rect">
            <a:avLst/>
          </a:prstGeom>
          <a:solidFill>
            <a:schemeClr val="accent4">
              <a:lumMod val="60000"/>
              <a:lumOff val="40000"/>
            </a:schemeClr>
          </a:solidFill>
          <a:ln>
            <a:solidFill>
              <a:schemeClr val="accent2"/>
            </a:solidFill>
          </a:ln>
        </p:spPr>
        <p:txBody>
          <a:bodyPr wrap="square">
            <a:spAutoFit/>
          </a:bodyPr>
          <a:lstStyle/>
          <a:p>
            <a:r>
              <a:rPr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１．公共空間等にお</a:t>
            </a:r>
            <a:endParaRPr lang="en-US" altLang="ja-JP"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けるイベントの開催</a:t>
            </a:r>
            <a:endParaRPr lang="en-US" altLang="ja-JP"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やエリアマネジメント</a:t>
            </a:r>
            <a:endParaRPr lang="en-US" altLang="ja-JP"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の支障</a:t>
            </a:r>
            <a:endParaRPr lang="en-US" altLang="ja-JP" sz="15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endParaRPr lang="en-US" altLang="ja-JP"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endParaRPr lang="en-US" altLang="ja-JP"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6CEA5E81-BD4C-4EF6-9F01-6931D289A398}"/>
              </a:ext>
            </a:extLst>
          </p:cNvPr>
          <p:cNvSpPr/>
          <p:nvPr/>
        </p:nvSpPr>
        <p:spPr>
          <a:xfrm>
            <a:off x="323034" y="2596137"/>
            <a:ext cx="1820514" cy="1569660"/>
          </a:xfrm>
          <a:prstGeom prst="rect">
            <a:avLst/>
          </a:prstGeom>
          <a:solidFill>
            <a:schemeClr val="accent4">
              <a:lumMod val="60000"/>
              <a:lumOff val="40000"/>
            </a:schemeClr>
          </a:solidFill>
          <a:ln>
            <a:solidFill>
              <a:schemeClr val="accent2"/>
            </a:solidFill>
          </a:ln>
        </p:spPr>
        <p:txBody>
          <a:bodyPr wrap="square">
            <a:spAutoFit/>
          </a:bodyPr>
          <a:lstStyle/>
          <a:p>
            <a:r>
              <a:rPr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２．エンターテイメント</a:t>
            </a:r>
            <a:endParaRPr lang="en-US" altLang="ja-JP"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事業展開にあたって</a:t>
            </a:r>
            <a:endParaRPr lang="en-US" altLang="ja-JP"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の支障</a:t>
            </a:r>
            <a:endParaRPr lang="en-US" altLang="ja-JP"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endParaRPr lang="en-US" altLang="ja-JP"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endParaRPr lang="en-US" altLang="ja-JP"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endParaRPr lang="en-US" altLang="ja-JP"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endParaRPr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ABFB2A1C-9389-4C8C-9251-24B0C29F1591}"/>
              </a:ext>
            </a:extLst>
          </p:cNvPr>
          <p:cNvSpPr/>
          <p:nvPr/>
        </p:nvSpPr>
        <p:spPr>
          <a:xfrm>
            <a:off x="323035" y="4298639"/>
            <a:ext cx="1820514" cy="1169551"/>
          </a:xfrm>
          <a:prstGeom prst="rect">
            <a:avLst/>
          </a:prstGeom>
          <a:solidFill>
            <a:schemeClr val="accent4">
              <a:lumMod val="60000"/>
              <a:lumOff val="40000"/>
            </a:schemeClr>
          </a:solidFill>
          <a:ln>
            <a:solidFill>
              <a:schemeClr val="accent2"/>
            </a:solidFill>
          </a:ln>
        </p:spPr>
        <p:txBody>
          <a:bodyPr wrap="square">
            <a:spAutoFit/>
          </a:bodyPr>
          <a:lstStyle/>
          <a:p>
            <a:r>
              <a:rPr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３．近代建築など既</a:t>
            </a:r>
            <a:endParaRPr lang="en-US" altLang="ja-JP"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存施設を観光資源と</a:t>
            </a:r>
            <a:endParaRPr lang="en-US" altLang="ja-JP"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して活用できない</a:t>
            </a:r>
            <a:endParaRPr lang="en-US" altLang="ja-JP"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endParaRPr lang="en-US" altLang="ja-JP"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endParaRPr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F20ABFC5-40BA-4298-B2F9-1244BA1EF67B}"/>
              </a:ext>
            </a:extLst>
          </p:cNvPr>
          <p:cNvSpPr/>
          <p:nvPr/>
        </p:nvSpPr>
        <p:spPr>
          <a:xfrm>
            <a:off x="323034" y="5564816"/>
            <a:ext cx="1820514" cy="738664"/>
          </a:xfrm>
          <a:prstGeom prst="rect">
            <a:avLst/>
          </a:prstGeom>
          <a:solidFill>
            <a:schemeClr val="accent4">
              <a:lumMod val="60000"/>
              <a:lumOff val="40000"/>
            </a:schemeClr>
          </a:solidFill>
          <a:ln>
            <a:solidFill>
              <a:schemeClr val="accent2"/>
            </a:solidFill>
          </a:ln>
        </p:spPr>
        <p:txBody>
          <a:bodyPr wrap="square">
            <a:spAutoFit/>
          </a:bodyPr>
          <a:lstStyle/>
          <a:p>
            <a:r>
              <a:rPr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４．大阪の文化・芸</a:t>
            </a:r>
            <a:endParaRPr lang="en-US" altLang="ja-JP"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術の集積の少なさ</a:t>
            </a:r>
            <a:endParaRPr lang="en-US" altLang="ja-JP"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endParaRPr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7E19D3E6-C775-4785-80F7-BB6456CFD933}"/>
              </a:ext>
            </a:extLst>
          </p:cNvPr>
          <p:cNvSpPr txBox="1"/>
          <p:nvPr/>
        </p:nvSpPr>
        <p:spPr>
          <a:xfrm>
            <a:off x="453780" y="6471914"/>
            <a:ext cx="6061275" cy="369332"/>
          </a:xfrm>
          <a:prstGeom prst="rect">
            <a:avLst/>
          </a:prstGeom>
          <a:noFill/>
        </p:spPr>
        <p:txBody>
          <a:bodyPr wrap="none" rtlCol="0">
            <a:spAutoFit/>
          </a:bodyPr>
          <a:lstStyle/>
          <a:p>
            <a:r>
              <a:rPr kumimoji="1" lang="ja-JP" altLang="en-US" sz="900" dirty="0">
                <a:latin typeface="Meiryo UI" panose="020B0604030504040204" pitchFamily="50" charset="-128"/>
                <a:ea typeface="Meiryo UI" panose="020B0604030504040204" pitchFamily="50" charset="-128"/>
              </a:rPr>
              <a:t>出典：第</a:t>
            </a:r>
            <a:r>
              <a:rPr kumimoji="1" lang="en-US" altLang="ja-JP" sz="900" dirty="0">
                <a:latin typeface="Meiryo UI" panose="020B0604030504040204" pitchFamily="50" charset="-128"/>
                <a:ea typeface="Meiryo UI" panose="020B0604030504040204" pitchFamily="50" charset="-128"/>
              </a:rPr>
              <a:t>7</a:t>
            </a:r>
            <a:r>
              <a:rPr kumimoji="1" lang="ja-JP" altLang="en-US" sz="900" dirty="0">
                <a:latin typeface="Meiryo UI" panose="020B0604030504040204" pitchFamily="50" charset="-128"/>
                <a:ea typeface="Meiryo UI" panose="020B0604030504040204" pitchFamily="50" charset="-128"/>
              </a:rPr>
              <a:t>回</a:t>
            </a:r>
            <a:r>
              <a:rPr kumimoji="1" lang="zh-TW" altLang="en-US" sz="900" dirty="0">
                <a:latin typeface="Meiryo UI" panose="020B0604030504040204" pitchFamily="50" charset="-128"/>
                <a:ea typeface="Meiryo UI" panose="020B0604030504040204" pitchFamily="50" charset="-128"/>
              </a:rPr>
              <a:t>大阪府市規制改革会議</a:t>
            </a:r>
            <a:r>
              <a:rPr kumimoji="1" lang="ja-JP" altLang="en-US" sz="900" dirty="0">
                <a:latin typeface="Meiryo UI" panose="020B0604030504040204" pitchFamily="50" charset="-128"/>
                <a:ea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rPr>
              <a:t>2013.12</a:t>
            </a:r>
            <a:r>
              <a:rPr kumimoji="1" lang="ja-JP" altLang="en-US" sz="900" dirty="0">
                <a:latin typeface="Meiryo UI" panose="020B0604030504040204" pitchFamily="50" charset="-128"/>
                <a:ea typeface="Meiryo UI" panose="020B0604030504040204" pitchFamily="50" charset="-128"/>
              </a:rPr>
              <a:t>）　第一次提言「楽しいまちづくり」における事業者・有識者・府民からの</a:t>
            </a:r>
            <a:r>
              <a:rPr kumimoji="1" lang="ja-JP" altLang="en-US" sz="900" dirty="0" smtClean="0">
                <a:latin typeface="Meiryo UI" panose="020B0604030504040204" pitchFamily="50" charset="-128"/>
                <a:ea typeface="Meiryo UI" panose="020B0604030504040204" pitchFamily="50" charset="-128"/>
              </a:rPr>
              <a:t>指摘</a:t>
            </a:r>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a:latin typeface="Meiryo UI" panose="020B0604030504040204" pitchFamily="50" charset="-128"/>
                <a:ea typeface="Meiryo UI" panose="020B0604030504040204" pitchFamily="50" charset="-128"/>
              </a:rPr>
              <a:t>http://www.pref.osaka.lg.jp/gyokaku/kisei-kaikaku/saishuu.html</a:t>
            </a:r>
            <a:endParaRPr kumimoji="1" lang="ja-JP" altLang="en-US" sz="900" dirty="0">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0137B421-56B9-4E87-9BEE-595ABE976B1F}"/>
              </a:ext>
            </a:extLst>
          </p:cNvPr>
          <p:cNvSpPr/>
          <p:nvPr/>
        </p:nvSpPr>
        <p:spPr>
          <a:xfrm>
            <a:off x="453780" y="660531"/>
            <a:ext cx="8501045" cy="338554"/>
          </a:xfrm>
          <a:prstGeom prst="rect">
            <a:avLst/>
          </a:prstGeom>
        </p:spPr>
        <p:txBody>
          <a:bodyPr wrap="none">
            <a:spAutoFit/>
          </a:bodyPr>
          <a:lstStyle/>
          <a:p>
            <a:r>
              <a:rPr lang="ja-JP" altLang="en-US" sz="1600" b="1" dirty="0">
                <a:latin typeface="Meiryo UI" panose="020B0604030504040204" pitchFamily="50" charset="-128"/>
                <a:ea typeface="Meiryo UI" panose="020B0604030504040204" pitchFamily="50" charset="-128"/>
              </a:rPr>
              <a:t>「楽しいまちづくり」の実現のためには、規制や制約、煩雑な手続き、コンテンツ不足など課題も多い</a:t>
            </a:r>
          </a:p>
        </p:txBody>
      </p:sp>
      <p:sp>
        <p:nvSpPr>
          <p:cNvPr id="15" name="正方形/長方形 14"/>
          <p:cNvSpPr/>
          <p:nvPr/>
        </p:nvSpPr>
        <p:spPr>
          <a:xfrm>
            <a:off x="184483" y="1010582"/>
            <a:ext cx="8820000" cy="5436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78741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44938" y="533996"/>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196635" y="118216"/>
            <a:ext cx="8566769" cy="400110"/>
          </a:xfrm>
          <a:prstGeom prst="rect">
            <a:avLst/>
          </a:prstGeom>
        </p:spPr>
        <p:txBody>
          <a:bodyPr wrap="none">
            <a:spAutoFit/>
          </a:bodyPr>
          <a:lstStyle/>
          <a:p>
            <a:r>
              <a:rPr lang="ja-JP" altLang="en-US" sz="2000" b="1" dirty="0" smtClean="0">
                <a:latin typeface="Meiryo UI" panose="020B0604030504040204" pitchFamily="50" charset="-128"/>
                <a:ea typeface="Meiryo UI" panose="020B0604030504040204" pitchFamily="50" charset="-128"/>
              </a:rPr>
              <a:t>＜つづき＞　</a:t>
            </a:r>
            <a:r>
              <a:rPr lang="zh-TW" altLang="en-US" sz="2000" b="1" dirty="0" smtClean="0">
                <a:latin typeface="Meiryo UI" panose="020B0604030504040204" pitchFamily="50" charset="-128"/>
                <a:ea typeface="Meiryo UI" panose="020B0604030504040204" pitchFamily="50" charset="-128"/>
              </a:rPr>
              <a:t>規制</a:t>
            </a:r>
            <a:r>
              <a:rPr lang="zh-TW" altLang="en-US" sz="2000" b="1" dirty="0">
                <a:latin typeface="Meiryo UI" panose="020B0604030504040204" pitchFamily="50" charset="-128"/>
                <a:ea typeface="Meiryo UI" panose="020B0604030504040204" pitchFamily="50" charset="-128"/>
              </a:rPr>
              <a:t>改革</a:t>
            </a:r>
            <a:r>
              <a:rPr lang="zh-TW" altLang="en-US" sz="2000" b="1" dirty="0" smtClean="0">
                <a:latin typeface="Meiryo UI" panose="020B0604030504040204" pitchFamily="50" charset="-128"/>
                <a:ea typeface="Meiryo UI" panose="020B0604030504040204" pitchFamily="50" charset="-128"/>
              </a:rPr>
              <a:t>会議</a:t>
            </a:r>
            <a:r>
              <a:rPr lang="ja-JP" altLang="en-US" sz="2000" b="1" dirty="0" smtClean="0">
                <a:latin typeface="Meiryo UI" panose="020B0604030504040204" pitchFamily="50" charset="-128"/>
                <a:ea typeface="Meiryo UI" panose="020B0604030504040204" pitchFamily="50" charset="-128"/>
              </a:rPr>
              <a:t>で示された課題（委員提案、ヒアリング、アンケート）</a:t>
            </a:r>
            <a:endParaRPr lang="en-US" altLang="zh-TW" sz="2000" b="1" dirty="0" smtClean="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a:xfrm>
            <a:off x="6954340" y="6515200"/>
            <a:ext cx="2057400" cy="242297"/>
          </a:xfrm>
        </p:spPr>
        <p:txBody>
          <a:bodyPr/>
          <a:lstStyle/>
          <a:p>
            <a:fld id="{28A64507-C155-4F95-8498-376511543CB4}" type="slidenum">
              <a:rPr kumimoji="1" lang="ja-JP" altLang="en-US" smtClean="0"/>
              <a:t>12</a:t>
            </a:fld>
            <a:endParaRPr kumimoji="1" lang="ja-JP" altLang="en-US"/>
          </a:p>
        </p:txBody>
      </p:sp>
      <p:pic>
        <p:nvPicPr>
          <p:cNvPr id="3" name="図 2"/>
          <p:cNvPicPr>
            <a:picLocks noChangeAspect="1"/>
          </p:cNvPicPr>
          <p:nvPr/>
        </p:nvPicPr>
        <p:blipFill>
          <a:blip r:embed="rId2"/>
          <a:stretch>
            <a:fillRect/>
          </a:stretch>
        </p:blipFill>
        <p:spPr>
          <a:xfrm>
            <a:off x="423824" y="928252"/>
            <a:ext cx="8339580" cy="5351420"/>
          </a:xfrm>
          <a:prstGeom prst="rect">
            <a:avLst/>
          </a:prstGeom>
        </p:spPr>
      </p:pic>
      <p:sp>
        <p:nvSpPr>
          <p:cNvPr id="8" name="正方形/長方形 7"/>
          <p:cNvSpPr/>
          <p:nvPr/>
        </p:nvSpPr>
        <p:spPr>
          <a:xfrm>
            <a:off x="184483" y="714105"/>
            <a:ext cx="8820000" cy="567705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7E19D3E6-C775-4785-80F7-BB6456CFD933}"/>
              </a:ext>
            </a:extLst>
          </p:cNvPr>
          <p:cNvSpPr txBox="1"/>
          <p:nvPr/>
        </p:nvSpPr>
        <p:spPr>
          <a:xfrm>
            <a:off x="423824" y="6420643"/>
            <a:ext cx="5288627" cy="369332"/>
          </a:xfrm>
          <a:prstGeom prst="rect">
            <a:avLst/>
          </a:prstGeom>
          <a:noFill/>
        </p:spPr>
        <p:txBody>
          <a:bodyPr wrap="none" rtlCol="0">
            <a:spAutoFit/>
          </a:bodyPr>
          <a:lstStyle/>
          <a:p>
            <a:r>
              <a:rPr kumimoji="1" lang="ja-JP" altLang="en-US" sz="900" dirty="0">
                <a:latin typeface="Meiryo UI" panose="020B0604030504040204" pitchFamily="50" charset="-128"/>
                <a:ea typeface="Meiryo UI" panose="020B0604030504040204" pitchFamily="50" charset="-128"/>
              </a:rPr>
              <a:t>出典：第</a:t>
            </a:r>
            <a:r>
              <a:rPr kumimoji="1" lang="en-US" altLang="ja-JP" sz="900" dirty="0">
                <a:latin typeface="Meiryo UI" panose="020B0604030504040204" pitchFamily="50" charset="-128"/>
                <a:ea typeface="Meiryo UI" panose="020B0604030504040204" pitchFamily="50" charset="-128"/>
              </a:rPr>
              <a:t>7</a:t>
            </a:r>
            <a:r>
              <a:rPr kumimoji="1" lang="ja-JP" altLang="en-US" sz="900" dirty="0">
                <a:latin typeface="Meiryo UI" panose="020B0604030504040204" pitchFamily="50" charset="-128"/>
                <a:ea typeface="Meiryo UI" panose="020B0604030504040204" pitchFamily="50" charset="-128"/>
              </a:rPr>
              <a:t>回</a:t>
            </a:r>
            <a:r>
              <a:rPr kumimoji="1" lang="zh-TW" altLang="en-US" sz="900" dirty="0">
                <a:latin typeface="Meiryo UI" panose="020B0604030504040204" pitchFamily="50" charset="-128"/>
                <a:ea typeface="Meiryo UI" panose="020B0604030504040204" pitchFamily="50" charset="-128"/>
              </a:rPr>
              <a:t>大阪府市規制改革会議</a:t>
            </a:r>
            <a:r>
              <a:rPr kumimoji="1" lang="ja-JP" altLang="en-US" sz="900" dirty="0">
                <a:latin typeface="Meiryo UI" panose="020B0604030504040204" pitchFamily="50" charset="-128"/>
                <a:ea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rPr>
              <a:t>2013.12</a:t>
            </a:r>
            <a:r>
              <a:rPr kumimoji="1" lang="ja-JP" altLang="en-US" sz="900" dirty="0">
                <a:latin typeface="Meiryo UI" panose="020B0604030504040204" pitchFamily="50" charset="-128"/>
                <a:ea typeface="Meiryo UI" panose="020B0604030504040204" pitchFamily="50" charset="-128"/>
              </a:rPr>
              <a:t>）　第一次提言「楽しいまちづくり」に</a:t>
            </a:r>
            <a:r>
              <a:rPr kumimoji="1" lang="ja-JP" altLang="en-US" sz="900" dirty="0" smtClean="0">
                <a:latin typeface="Meiryo UI" panose="020B0604030504040204" pitchFamily="50" charset="-128"/>
                <a:ea typeface="Meiryo UI" panose="020B0604030504040204" pitchFamily="50" charset="-128"/>
              </a:rPr>
              <a:t>おけるアンケート結果</a:t>
            </a:r>
            <a:endParaRPr kumimoji="1" lang="en-US" altLang="ja-JP" sz="900" dirty="0" smtClean="0">
              <a:latin typeface="Meiryo UI" panose="020B0604030504040204" pitchFamily="50" charset="-128"/>
              <a:ea typeface="Meiryo UI" panose="020B0604030504040204" pitchFamily="50" charset="-128"/>
            </a:endParaRPr>
          </a:p>
          <a:p>
            <a:r>
              <a:rPr kumimoji="1" lang="en-US" altLang="ja-JP" sz="900" dirty="0">
                <a:latin typeface="Meiryo UI" panose="020B0604030504040204" pitchFamily="50" charset="-128"/>
                <a:ea typeface="Meiryo UI" panose="020B0604030504040204" pitchFamily="50" charset="-128"/>
              </a:rPr>
              <a:t>http://www.pref.osaka.lg.jp/gyokaku/kisei-kaikaku/saishuu.html</a:t>
            </a:r>
            <a:endParaRPr kumimoji="1"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34566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C8D8BFF-4470-4846-A60F-4C9E2D07C45F}"/>
              </a:ext>
            </a:extLst>
          </p:cNvPr>
          <p:cNvSpPr>
            <a:spLocks noGrp="1"/>
          </p:cNvSpPr>
          <p:nvPr>
            <p:ph type="sldNum" sz="quarter" idx="12"/>
          </p:nvPr>
        </p:nvSpPr>
        <p:spPr>
          <a:xfrm>
            <a:off x="6909232" y="6425191"/>
            <a:ext cx="2057400" cy="365125"/>
          </a:xfrm>
        </p:spPr>
        <p:txBody>
          <a:bodyPr/>
          <a:lstStyle/>
          <a:p>
            <a:fld id="{28A64507-C155-4F95-8498-376511543CB4}" type="slidenum">
              <a:rPr kumimoji="1" lang="ja-JP" altLang="en-US" smtClean="0"/>
              <a:t>13</a:t>
            </a:fld>
            <a:endParaRPr kumimoji="1" lang="ja-JP" altLang="en-US"/>
          </a:p>
        </p:txBody>
      </p:sp>
      <p:graphicFrame>
        <p:nvGraphicFramePr>
          <p:cNvPr id="5" name="表 5">
            <a:extLst>
              <a:ext uri="{FF2B5EF4-FFF2-40B4-BE49-F238E27FC236}">
                <a16:creationId xmlns:a16="http://schemas.microsoft.com/office/drawing/2014/main" id="{ADCB8F71-9E58-4C21-A2A3-1C867B6B39B8}"/>
              </a:ext>
            </a:extLst>
          </p:cNvPr>
          <p:cNvGraphicFramePr>
            <a:graphicFrameLocks noGrp="1"/>
          </p:cNvGraphicFramePr>
          <p:nvPr>
            <p:extLst>
              <p:ext uri="{D42A27DB-BD31-4B8C-83A1-F6EECF244321}">
                <p14:modId xmlns:p14="http://schemas.microsoft.com/office/powerpoint/2010/main" val="3996648495"/>
              </p:ext>
            </p:extLst>
          </p:nvPr>
        </p:nvGraphicFramePr>
        <p:xfrm>
          <a:off x="270178" y="964037"/>
          <a:ext cx="8696454" cy="4700306"/>
        </p:xfrm>
        <a:graphic>
          <a:graphicData uri="http://schemas.openxmlformats.org/drawingml/2006/table">
            <a:tbl>
              <a:tblPr firstRow="1" bandRow="1">
                <a:tableStyleId>{5940675A-B579-460E-94D1-54222C63F5DA}</a:tableStyleId>
              </a:tblPr>
              <a:tblGrid>
                <a:gridCol w="312746">
                  <a:extLst>
                    <a:ext uri="{9D8B030D-6E8A-4147-A177-3AD203B41FA5}">
                      <a16:colId xmlns:a16="http://schemas.microsoft.com/office/drawing/2014/main" val="1733874899"/>
                    </a:ext>
                  </a:extLst>
                </a:gridCol>
                <a:gridCol w="311041">
                  <a:extLst>
                    <a:ext uri="{9D8B030D-6E8A-4147-A177-3AD203B41FA5}">
                      <a16:colId xmlns:a16="http://schemas.microsoft.com/office/drawing/2014/main" val="3155890864"/>
                    </a:ext>
                  </a:extLst>
                </a:gridCol>
                <a:gridCol w="300807">
                  <a:extLst>
                    <a:ext uri="{9D8B030D-6E8A-4147-A177-3AD203B41FA5}">
                      <a16:colId xmlns:a16="http://schemas.microsoft.com/office/drawing/2014/main" val="3178842908"/>
                    </a:ext>
                  </a:extLst>
                </a:gridCol>
                <a:gridCol w="322980">
                  <a:extLst>
                    <a:ext uri="{9D8B030D-6E8A-4147-A177-3AD203B41FA5}">
                      <a16:colId xmlns:a16="http://schemas.microsoft.com/office/drawing/2014/main" val="2731944018"/>
                    </a:ext>
                  </a:extLst>
                </a:gridCol>
                <a:gridCol w="1587038">
                  <a:extLst>
                    <a:ext uri="{9D8B030D-6E8A-4147-A177-3AD203B41FA5}">
                      <a16:colId xmlns:a16="http://schemas.microsoft.com/office/drawing/2014/main" val="1219296485"/>
                    </a:ext>
                  </a:extLst>
                </a:gridCol>
                <a:gridCol w="3637464">
                  <a:extLst>
                    <a:ext uri="{9D8B030D-6E8A-4147-A177-3AD203B41FA5}">
                      <a16:colId xmlns:a16="http://schemas.microsoft.com/office/drawing/2014/main" val="1078983938"/>
                    </a:ext>
                  </a:extLst>
                </a:gridCol>
                <a:gridCol w="430775">
                  <a:extLst>
                    <a:ext uri="{9D8B030D-6E8A-4147-A177-3AD203B41FA5}">
                      <a16:colId xmlns:a16="http://schemas.microsoft.com/office/drawing/2014/main" val="45326697"/>
                    </a:ext>
                  </a:extLst>
                </a:gridCol>
                <a:gridCol w="424425">
                  <a:extLst>
                    <a:ext uri="{9D8B030D-6E8A-4147-A177-3AD203B41FA5}">
                      <a16:colId xmlns:a16="http://schemas.microsoft.com/office/drawing/2014/main" val="859413134"/>
                    </a:ext>
                  </a:extLst>
                </a:gridCol>
                <a:gridCol w="453000">
                  <a:extLst>
                    <a:ext uri="{9D8B030D-6E8A-4147-A177-3AD203B41FA5}">
                      <a16:colId xmlns:a16="http://schemas.microsoft.com/office/drawing/2014/main" val="3691937109"/>
                    </a:ext>
                  </a:extLst>
                </a:gridCol>
                <a:gridCol w="478400">
                  <a:extLst>
                    <a:ext uri="{9D8B030D-6E8A-4147-A177-3AD203B41FA5}">
                      <a16:colId xmlns:a16="http://schemas.microsoft.com/office/drawing/2014/main" val="4258971309"/>
                    </a:ext>
                  </a:extLst>
                </a:gridCol>
                <a:gridCol w="437778">
                  <a:extLst>
                    <a:ext uri="{9D8B030D-6E8A-4147-A177-3AD203B41FA5}">
                      <a16:colId xmlns:a16="http://schemas.microsoft.com/office/drawing/2014/main" val="736447300"/>
                    </a:ext>
                  </a:extLst>
                </a:gridCol>
              </a:tblGrid>
              <a:tr h="341448">
                <a:tc gridSpan="4">
                  <a:txBody>
                    <a:bodyPr/>
                    <a:lstStyle/>
                    <a:p>
                      <a:r>
                        <a:rPr kumimoji="1" lang="ja-JP" altLang="en-US" sz="1600" b="1" dirty="0" smtClean="0">
                          <a:latin typeface="Meiryo UI" panose="020B0604030504040204" pitchFamily="50" charset="-128"/>
                          <a:ea typeface="Meiryo UI" panose="020B0604030504040204" pitchFamily="50" charset="-128"/>
                        </a:rPr>
                        <a:t>タイプ</a:t>
                      </a:r>
                      <a:r>
                        <a:rPr kumimoji="1" lang="en-US" altLang="ja-JP" sz="1600" b="1" dirty="0" smtClean="0">
                          <a:latin typeface="Meiryo UI" panose="020B0604030504040204" pitchFamily="50" charset="-128"/>
                          <a:ea typeface="Meiryo UI" panose="020B0604030504040204" pitchFamily="50" charset="-128"/>
                        </a:rPr>
                        <a:t>*</a:t>
                      </a:r>
                      <a:endParaRPr kumimoji="1" lang="ja-JP" altLang="en-US" sz="1600" b="1" dirty="0">
                        <a:latin typeface="Meiryo UI" panose="020B0604030504040204" pitchFamily="50" charset="-128"/>
                        <a:ea typeface="Meiryo UI" panose="020B0604030504040204" pitchFamily="50" charset="-128"/>
                      </a:endParaRPr>
                    </a:p>
                  </a:txBody>
                  <a:tcPr marL="36000" marR="36000" anchor="ctr" anchorCtr="1">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rowSpan="2">
                  <a:txBody>
                    <a:bodyPr/>
                    <a:lstStyle/>
                    <a:p>
                      <a:r>
                        <a:rPr kumimoji="1" lang="ja-JP" altLang="en-US" sz="1600" b="1" dirty="0" smtClean="0">
                          <a:latin typeface="Meiryo UI" panose="020B0604030504040204" pitchFamily="50" charset="-128"/>
                          <a:ea typeface="Meiryo UI" panose="020B0604030504040204" pitchFamily="50" charset="-128"/>
                        </a:rPr>
                        <a:t>分野</a:t>
                      </a:r>
                      <a:endParaRPr kumimoji="1" lang="ja-JP" altLang="en-US" sz="1600" b="1" dirty="0">
                        <a:latin typeface="Meiryo UI" panose="020B0604030504040204" pitchFamily="50" charset="-128"/>
                        <a:ea typeface="Meiryo UI" panose="020B0604030504040204" pitchFamily="50" charset="-128"/>
                      </a:endParaRPr>
                    </a:p>
                  </a:txBody>
                  <a:tcPr marL="36000" marR="36000" anchor="ctr" anchorCtr="1">
                    <a:solidFill>
                      <a:schemeClr val="accent2">
                        <a:lumMod val="20000"/>
                        <a:lumOff val="80000"/>
                      </a:schemeClr>
                    </a:solidFill>
                  </a:tcPr>
                </a:tc>
                <a:tc rowSpan="2">
                  <a:txBody>
                    <a:bodyPr/>
                    <a:lstStyle/>
                    <a:p>
                      <a:pPr algn="ctr"/>
                      <a:r>
                        <a:rPr kumimoji="1" lang="ja-JP" altLang="en-US" sz="1600" b="1" dirty="0">
                          <a:latin typeface="Meiryo UI" panose="020B0604030504040204" pitchFamily="50" charset="-128"/>
                          <a:ea typeface="Meiryo UI" panose="020B0604030504040204" pitchFamily="50" charset="-128"/>
                        </a:rPr>
                        <a:t>主な</a:t>
                      </a:r>
                      <a:r>
                        <a:rPr kumimoji="1" lang="ja-JP" altLang="en-US" sz="1600" b="1" dirty="0" smtClean="0">
                          <a:latin typeface="Meiryo UI" panose="020B0604030504040204" pitchFamily="50" charset="-128"/>
                          <a:ea typeface="Meiryo UI" panose="020B0604030504040204" pitchFamily="50" charset="-128"/>
                        </a:rPr>
                        <a:t>コンテンツ</a:t>
                      </a:r>
                      <a:endParaRPr kumimoji="1" lang="en-US" altLang="ja-JP" sz="1600" b="1" dirty="0" smtClean="0">
                        <a:latin typeface="Meiryo UI" panose="020B0604030504040204" pitchFamily="50" charset="-128"/>
                        <a:ea typeface="Meiryo UI" panose="020B0604030504040204" pitchFamily="50" charset="-128"/>
                      </a:endParaRPr>
                    </a:p>
                    <a:p>
                      <a:pPr algn="ctr"/>
                      <a:r>
                        <a:rPr kumimoji="1" lang="ja-JP" altLang="en-US" sz="1600" b="1" dirty="0" smtClean="0">
                          <a:latin typeface="Meiryo UI" panose="020B0604030504040204" pitchFamily="50" charset="-128"/>
                          <a:ea typeface="Meiryo UI" panose="020B0604030504040204" pitchFamily="50" charset="-128"/>
                        </a:rPr>
                        <a:t>（フィールド例）</a:t>
                      </a:r>
                      <a:endParaRPr kumimoji="1" lang="ja-JP" altLang="en-US" sz="1600" b="1" dirty="0">
                        <a:latin typeface="Meiryo UI" panose="020B0604030504040204" pitchFamily="50" charset="-128"/>
                        <a:ea typeface="Meiryo UI" panose="020B0604030504040204" pitchFamily="50" charset="-128"/>
                      </a:endParaRPr>
                    </a:p>
                  </a:txBody>
                  <a:tcPr marL="36000" marR="36000" anchor="ctr" anchorCtr="1">
                    <a:solidFill>
                      <a:schemeClr val="accent2">
                        <a:lumMod val="20000"/>
                        <a:lumOff val="80000"/>
                      </a:schemeClr>
                    </a:solidFill>
                  </a:tcPr>
                </a:tc>
                <a:tc gridSpan="5">
                  <a:txBody>
                    <a:bodyPr/>
                    <a:lstStyle/>
                    <a:p>
                      <a:pPr algn="ctr"/>
                      <a:r>
                        <a:rPr kumimoji="1" lang="ja-JP" altLang="en-US" sz="1200" b="1" dirty="0" smtClean="0">
                          <a:latin typeface="Meiryo UI" panose="020B0604030504040204" pitchFamily="50" charset="-128"/>
                          <a:ea typeface="Meiryo UI" panose="020B0604030504040204" pitchFamily="50" charset="-128"/>
                        </a:rPr>
                        <a:t>テクノロジー例</a:t>
                      </a:r>
                      <a:endParaRPr kumimoji="1" lang="ja-JP" altLang="en-US" sz="1200" b="1" dirty="0">
                        <a:latin typeface="Meiryo UI" panose="020B0604030504040204" pitchFamily="50" charset="-128"/>
                        <a:ea typeface="Meiryo UI" panose="020B0604030504040204" pitchFamily="50" charset="-128"/>
                      </a:endParaRPr>
                    </a:p>
                  </a:txBody>
                  <a:tcPr marL="36000" marR="36000">
                    <a:solidFill>
                      <a:schemeClr val="accent2">
                        <a:lumMod val="20000"/>
                        <a:lumOff val="80000"/>
                      </a:schemeClr>
                    </a:solidFill>
                  </a:tcPr>
                </a:tc>
                <a:tc hMerge="1">
                  <a:txBody>
                    <a:bodyPr/>
                    <a:lstStyle/>
                    <a:p>
                      <a:pPr algn="ctr"/>
                      <a:endParaRPr kumimoji="1" lang="en-US" altLang="ja-JP" sz="1100" dirty="0">
                        <a:latin typeface="Meiryo UI" panose="020B0604030504040204" pitchFamily="50" charset="-128"/>
                        <a:ea typeface="Meiryo UI" panose="020B0604030504040204" pitchFamily="50" charset="-128"/>
                      </a:endParaRPr>
                    </a:p>
                  </a:txBody>
                  <a:tcPr marL="36000" marR="36000"/>
                </a:tc>
                <a:tc hMerge="1">
                  <a:txBody>
                    <a:bodyPr/>
                    <a:lstStyle/>
                    <a:p>
                      <a:pPr algn="ctr"/>
                      <a:endParaRPr kumimoji="1" lang="en-US" altLang="ja-JP" sz="1100" dirty="0">
                        <a:latin typeface="Meiryo UI" panose="020B0604030504040204" pitchFamily="50" charset="-128"/>
                        <a:ea typeface="Meiryo UI" panose="020B0604030504040204" pitchFamily="50" charset="-128"/>
                      </a:endParaRPr>
                    </a:p>
                  </a:txBody>
                  <a:tcPr marL="36000" marR="36000"/>
                </a:tc>
                <a:tc hMerge="1">
                  <a:txBody>
                    <a:bodyPr/>
                    <a:lstStyle/>
                    <a:p>
                      <a:pPr algn="ctr"/>
                      <a:endParaRPr kumimoji="1" lang="en-US" altLang="ja-JP" sz="1100" dirty="0">
                        <a:latin typeface="Meiryo UI" panose="020B0604030504040204" pitchFamily="50" charset="-128"/>
                        <a:ea typeface="Meiryo UI" panose="020B0604030504040204" pitchFamily="50" charset="-128"/>
                      </a:endParaRPr>
                    </a:p>
                  </a:txBody>
                  <a:tcPr marL="36000" marR="36000"/>
                </a:tc>
                <a:tc hMerge="1">
                  <a:txBody>
                    <a:bodyPr/>
                    <a:lstStyle/>
                    <a:p>
                      <a:pPr algn="ctr"/>
                      <a:endParaRPr kumimoji="1" lang="en-US" altLang="ja-JP" sz="1100" dirty="0">
                        <a:latin typeface="Meiryo UI" panose="020B0604030504040204" pitchFamily="50" charset="-128"/>
                        <a:ea typeface="Meiryo UI" panose="020B0604030504040204" pitchFamily="50" charset="-128"/>
                      </a:endParaRPr>
                    </a:p>
                  </a:txBody>
                  <a:tcPr marL="36000" marR="36000"/>
                </a:tc>
                <a:extLst>
                  <a:ext uri="{0D108BD9-81ED-4DB2-BD59-A6C34878D82A}">
                    <a16:rowId xmlns:a16="http://schemas.microsoft.com/office/drawing/2014/main" val="1880103679"/>
                  </a:ext>
                </a:extLst>
              </a:tr>
              <a:tr h="434571">
                <a:tc>
                  <a:txBody>
                    <a:bodyPr/>
                    <a:lstStyle/>
                    <a:p>
                      <a:r>
                        <a:rPr kumimoji="1" lang="en-US" altLang="ja-JP" sz="1600" b="1" dirty="0" smtClean="0">
                          <a:latin typeface="Meiryo UI" panose="020B0604030504040204" pitchFamily="50" charset="-128"/>
                          <a:ea typeface="Meiryo UI" panose="020B0604030504040204" pitchFamily="50" charset="-128"/>
                        </a:rPr>
                        <a:t>A</a:t>
                      </a:r>
                      <a:endParaRPr kumimoji="1" lang="ja-JP" altLang="en-US" sz="1600" b="1" dirty="0">
                        <a:latin typeface="Meiryo UI" panose="020B0604030504040204" pitchFamily="50" charset="-128"/>
                        <a:ea typeface="Meiryo UI" panose="020B0604030504040204" pitchFamily="50" charset="-128"/>
                      </a:endParaRPr>
                    </a:p>
                  </a:txBody>
                  <a:tcPr marL="36000" marR="36000" anchor="ctr" anchorCtr="1">
                    <a:lnR w="12700" cap="flat" cmpd="sng" algn="ctr">
                      <a:solidFill>
                        <a:schemeClr val="tx1"/>
                      </a:solidFill>
                      <a:prstDash val="solid"/>
                      <a:round/>
                      <a:headEnd type="none" w="med" len="med"/>
                      <a:tailEnd type="none" w="med" len="med"/>
                    </a:lnR>
                    <a:solidFill>
                      <a:schemeClr val="accent2">
                        <a:lumMod val="20000"/>
                        <a:lumOff val="80000"/>
                      </a:schemeClr>
                    </a:solidFill>
                  </a:tcPr>
                </a:tc>
                <a:tc>
                  <a:txBody>
                    <a:bodyPr/>
                    <a:lstStyle/>
                    <a:p>
                      <a:r>
                        <a:rPr kumimoji="1" lang="en-US" altLang="ja-JP" sz="1600" b="1" dirty="0" smtClean="0">
                          <a:latin typeface="Meiryo UI" panose="020B0604030504040204" pitchFamily="50" charset="-128"/>
                          <a:ea typeface="Meiryo UI" panose="020B0604030504040204" pitchFamily="50" charset="-128"/>
                        </a:rPr>
                        <a:t>B</a:t>
                      </a:r>
                      <a:endParaRPr kumimoji="1" lang="ja-JP" altLang="en-US" sz="1600" b="1" dirty="0">
                        <a:latin typeface="Meiryo UI" panose="020B0604030504040204" pitchFamily="50" charset="-128"/>
                        <a:ea typeface="Meiryo UI" panose="020B0604030504040204" pitchFamily="50" charset="-128"/>
                      </a:endParaRPr>
                    </a:p>
                  </a:txBody>
                  <a:tcPr marL="36000" marR="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2">
                        <a:lumMod val="20000"/>
                        <a:lumOff val="80000"/>
                      </a:schemeClr>
                    </a:solidFill>
                  </a:tcPr>
                </a:tc>
                <a:tc>
                  <a:txBody>
                    <a:bodyPr/>
                    <a:lstStyle/>
                    <a:p>
                      <a:r>
                        <a:rPr kumimoji="1" lang="en-US" altLang="ja-JP" sz="1600" b="1" dirty="0" smtClean="0">
                          <a:latin typeface="Meiryo UI" panose="020B0604030504040204" pitchFamily="50" charset="-128"/>
                          <a:ea typeface="Meiryo UI" panose="020B0604030504040204" pitchFamily="50" charset="-128"/>
                        </a:rPr>
                        <a:t>C</a:t>
                      </a:r>
                      <a:endParaRPr kumimoji="1" lang="ja-JP" altLang="en-US" sz="1600" b="1" dirty="0">
                        <a:latin typeface="Meiryo UI" panose="020B0604030504040204" pitchFamily="50" charset="-128"/>
                        <a:ea typeface="Meiryo UI" panose="020B0604030504040204" pitchFamily="50" charset="-128"/>
                      </a:endParaRPr>
                    </a:p>
                  </a:txBody>
                  <a:tcPr marL="36000" marR="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2">
                        <a:lumMod val="20000"/>
                        <a:lumOff val="80000"/>
                      </a:schemeClr>
                    </a:solidFill>
                  </a:tcPr>
                </a:tc>
                <a:tc>
                  <a:txBody>
                    <a:bodyPr/>
                    <a:lstStyle/>
                    <a:p>
                      <a:r>
                        <a:rPr kumimoji="1" lang="en-US" altLang="ja-JP" sz="1600" b="1" dirty="0" smtClean="0">
                          <a:latin typeface="Meiryo UI" panose="020B0604030504040204" pitchFamily="50" charset="-128"/>
                          <a:ea typeface="Meiryo UI" panose="020B0604030504040204" pitchFamily="50" charset="-128"/>
                        </a:rPr>
                        <a:t>D</a:t>
                      </a:r>
                      <a:endParaRPr kumimoji="1" lang="ja-JP" altLang="en-US" sz="1600" b="1" dirty="0">
                        <a:latin typeface="Meiryo UI" panose="020B0604030504040204" pitchFamily="50" charset="-128"/>
                        <a:ea typeface="Meiryo UI" panose="020B0604030504040204" pitchFamily="50" charset="-128"/>
                      </a:endParaRPr>
                    </a:p>
                  </a:txBody>
                  <a:tcPr marL="36000" marR="36000" anchor="ctr" anchorCtr="1">
                    <a:lnL w="12700" cap="flat" cmpd="sng" algn="ctr">
                      <a:solidFill>
                        <a:schemeClr val="tx1"/>
                      </a:solidFill>
                      <a:prstDash val="solid"/>
                      <a:round/>
                      <a:headEnd type="none" w="med" len="med"/>
                      <a:tailEnd type="none" w="med" len="med"/>
                    </a:lnL>
                    <a:solidFill>
                      <a:schemeClr val="accent2">
                        <a:lumMod val="20000"/>
                        <a:lumOff val="80000"/>
                      </a:schemeClr>
                    </a:solidFill>
                  </a:tcPr>
                </a:tc>
                <a:tc vMerge="1">
                  <a:txBody>
                    <a:bodyPr/>
                    <a:lstStyle/>
                    <a:p>
                      <a:endParaRPr kumimoji="1" lang="ja-JP" altLang="en-US" sz="1400">
                        <a:latin typeface="Meiryo UI" panose="020B0604030504040204" pitchFamily="50" charset="-128"/>
                        <a:ea typeface="Meiryo UI" panose="020B0604030504040204" pitchFamily="50" charset="-128"/>
                      </a:endParaRPr>
                    </a:p>
                  </a:txBody>
                  <a:tcPr marL="36000" marR="36000"/>
                </a:tc>
                <a:tc vMerge="1">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36000" marR="36000"/>
                </a:tc>
                <a:tc>
                  <a:txBody>
                    <a:bodyPr/>
                    <a:lstStyle/>
                    <a:p>
                      <a:pPr algn="ctr"/>
                      <a:r>
                        <a:rPr kumimoji="1" lang="ja-JP" altLang="en-US" sz="1100" b="0" dirty="0">
                          <a:latin typeface="Meiryo UI" panose="020B0604030504040204" pitchFamily="50" charset="-128"/>
                          <a:ea typeface="Meiryo UI" panose="020B0604030504040204" pitchFamily="50" charset="-128"/>
                        </a:rPr>
                        <a:t>アプリ</a:t>
                      </a:r>
                      <a:endParaRPr kumimoji="1" lang="en-US" altLang="ja-JP" sz="1100" b="0" dirty="0">
                        <a:latin typeface="Meiryo UI" panose="020B0604030504040204" pitchFamily="50" charset="-128"/>
                        <a:ea typeface="Meiryo UI" panose="020B0604030504040204" pitchFamily="50" charset="-128"/>
                      </a:endParaRPr>
                    </a:p>
                    <a:p>
                      <a:pPr algn="ctr"/>
                      <a:r>
                        <a:rPr kumimoji="1" lang="ja-JP" altLang="en-US" sz="1100" b="0" dirty="0">
                          <a:latin typeface="Meiryo UI" panose="020B0604030504040204" pitchFamily="50" charset="-128"/>
                          <a:ea typeface="Meiryo UI" panose="020B0604030504040204" pitchFamily="50" charset="-128"/>
                        </a:rPr>
                        <a:t>ガイド</a:t>
                      </a:r>
                    </a:p>
                  </a:txBody>
                  <a:tcPr marL="36000" marR="36000">
                    <a:solidFill>
                      <a:schemeClr val="accent2">
                        <a:lumMod val="20000"/>
                        <a:lumOff val="80000"/>
                      </a:schemeClr>
                    </a:solidFill>
                  </a:tcPr>
                </a:tc>
                <a:tc>
                  <a:txBody>
                    <a:bodyPr/>
                    <a:lstStyle/>
                    <a:p>
                      <a:pPr algn="ctr"/>
                      <a:r>
                        <a:rPr kumimoji="1" lang="en-US" altLang="ja-JP" sz="1100" b="0" dirty="0">
                          <a:latin typeface="Meiryo UI" panose="020B0604030504040204" pitchFamily="50" charset="-128"/>
                          <a:ea typeface="Meiryo UI" panose="020B0604030504040204" pitchFamily="50" charset="-128"/>
                        </a:rPr>
                        <a:t>AR</a:t>
                      </a:r>
                    </a:p>
                    <a:p>
                      <a:pPr algn="ctr"/>
                      <a:r>
                        <a:rPr kumimoji="1" lang="en-US" altLang="ja-JP" sz="1100" b="0" dirty="0" smtClean="0">
                          <a:latin typeface="Meiryo UI" panose="020B0604030504040204" pitchFamily="50" charset="-128"/>
                          <a:ea typeface="Meiryo UI" panose="020B0604030504040204" pitchFamily="50" charset="-128"/>
                        </a:rPr>
                        <a:t>VR</a:t>
                      </a:r>
                      <a:endParaRPr kumimoji="1" lang="en-US" altLang="ja-JP" sz="1100" b="0" dirty="0">
                        <a:latin typeface="Meiryo UI" panose="020B0604030504040204" pitchFamily="50" charset="-128"/>
                        <a:ea typeface="Meiryo UI" panose="020B0604030504040204" pitchFamily="50" charset="-128"/>
                      </a:endParaRPr>
                    </a:p>
                  </a:txBody>
                  <a:tcPr marL="36000" marR="36000">
                    <a:solidFill>
                      <a:schemeClr val="accent2">
                        <a:lumMod val="20000"/>
                        <a:lumOff val="80000"/>
                      </a:schemeClr>
                    </a:solidFill>
                  </a:tcPr>
                </a:tc>
                <a:tc>
                  <a:txBody>
                    <a:bodyPr/>
                    <a:lstStyle/>
                    <a:p>
                      <a:pPr algn="ctr"/>
                      <a:r>
                        <a:rPr kumimoji="1" lang="ja-JP" altLang="en-US" sz="1100" b="0" dirty="0" smtClean="0">
                          <a:latin typeface="Meiryo UI" panose="020B0604030504040204" pitchFamily="50" charset="-128"/>
                          <a:ea typeface="Meiryo UI" panose="020B0604030504040204" pitchFamily="50" charset="-128"/>
                        </a:rPr>
                        <a:t>ドロ</a:t>
                      </a:r>
                      <a:endParaRPr kumimoji="1" lang="en-US" altLang="ja-JP" sz="1100" b="0" dirty="0" smtClean="0">
                        <a:latin typeface="Meiryo UI" panose="020B0604030504040204" pitchFamily="50" charset="-128"/>
                        <a:ea typeface="Meiryo UI" panose="020B0604030504040204" pitchFamily="50" charset="-128"/>
                      </a:endParaRPr>
                    </a:p>
                    <a:p>
                      <a:pPr algn="ctr"/>
                      <a:r>
                        <a:rPr kumimoji="1" lang="ja-JP" altLang="en-US" sz="1100" b="0" dirty="0" err="1" smtClean="0">
                          <a:latin typeface="Meiryo UI" panose="020B0604030504040204" pitchFamily="50" charset="-128"/>
                          <a:ea typeface="Meiryo UI" panose="020B0604030504040204" pitchFamily="50" charset="-128"/>
                        </a:rPr>
                        <a:t>ー</a:t>
                      </a:r>
                      <a:r>
                        <a:rPr kumimoji="1" lang="ja-JP" altLang="en-US" sz="1100" b="0" dirty="0" smtClean="0">
                          <a:latin typeface="Meiryo UI" panose="020B0604030504040204" pitchFamily="50" charset="-128"/>
                          <a:ea typeface="Meiryo UI" panose="020B0604030504040204" pitchFamily="50" charset="-128"/>
                        </a:rPr>
                        <a:t>ン</a:t>
                      </a:r>
                      <a:endParaRPr kumimoji="1" lang="en-US" altLang="ja-JP" sz="1100" b="0" dirty="0">
                        <a:latin typeface="Meiryo UI" panose="020B0604030504040204" pitchFamily="50" charset="-128"/>
                        <a:ea typeface="Meiryo UI" panose="020B0604030504040204" pitchFamily="50" charset="-128"/>
                      </a:endParaRPr>
                    </a:p>
                  </a:txBody>
                  <a:tcPr marL="36000" marR="36000">
                    <a:solidFill>
                      <a:schemeClr val="accent2">
                        <a:lumMod val="20000"/>
                        <a:lumOff val="80000"/>
                      </a:schemeClr>
                    </a:solidFill>
                  </a:tcPr>
                </a:tc>
                <a:tc>
                  <a:txBody>
                    <a:bodyPr/>
                    <a:lstStyle/>
                    <a:p>
                      <a:pPr algn="ctr"/>
                      <a:r>
                        <a:rPr kumimoji="1" lang="ja-JP" altLang="en-US" sz="1100" b="0" dirty="0">
                          <a:latin typeface="Meiryo UI" panose="020B0604030504040204" pitchFamily="50" charset="-128"/>
                          <a:ea typeface="Meiryo UI" panose="020B0604030504040204" pitchFamily="50" charset="-128"/>
                        </a:rPr>
                        <a:t>３</a:t>
                      </a:r>
                      <a:r>
                        <a:rPr kumimoji="1" lang="en-US" altLang="ja-JP" sz="1100" b="0" dirty="0" smtClean="0">
                          <a:latin typeface="Meiryo UI" panose="020B0604030504040204" pitchFamily="50" charset="-128"/>
                          <a:ea typeface="Meiryo UI" panose="020B0604030504040204" pitchFamily="50" charset="-128"/>
                        </a:rPr>
                        <a:t>D</a:t>
                      </a:r>
                      <a:endParaRPr kumimoji="1" lang="en-US" altLang="ja-JP" sz="1100" b="0" dirty="0">
                        <a:latin typeface="Meiryo UI" panose="020B0604030504040204" pitchFamily="50" charset="-128"/>
                        <a:ea typeface="Meiryo UI" panose="020B0604030504040204" pitchFamily="50" charset="-128"/>
                      </a:endParaRPr>
                    </a:p>
                    <a:p>
                      <a:pPr algn="ctr"/>
                      <a:r>
                        <a:rPr kumimoji="1" lang="en-US" altLang="ja-JP" sz="1100" b="0" dirty="0">
                          <a:latin typeface="Meiryo UI" panose="020B0604030504040204" pitchFamily="50" charset="-128"/>
                          <a:ea typeface="Meiryo UI" panose="020B0604030504040204" pitchFamily="50" charset="-128"/>
                        </a:rPr>
                        <a:t>PM</a:t>
                      </a:r>
                    </a:p>
                  </a:txBody>
                  <a:tcPr marL="36000" marR="36000">
                    <a:solidFill>
                      <a:schemeClr val="accent2">
                        <a:lumMod val="20000"/>
                        <a:lumOff val="80000"/>
                      </a:schemeClr>
                    </a:solidFill>
                  </a:tcPr>
                </a:tc>
                <a:tc>
                  <a:txBody>
                    <a:bodyPr/>
                    <a:lstStyle/>
                    <a:p>
                      <a:pPr algn="ctr"/>
                      <a:r>
                        <a:rPr kumimoji="1" lang="ja-JP" altLang="en-US" sz="1100" b="0" dirty="0" smtClean="0">
                          <a:latin typeface="Meiryo UI" panose="020B0604030504040204" pitchFamily="50" charset="-128"/>
                          <a:ea typeface="Meiryo UI" panose="020B0604030504040204" pitchFamily="50" charset="-128"/>
                        </a:rPr>
                        <a:t>通信</a:t>
                      </a:r>
                      <a:endParaRPr kumimoji="1" lang="en-US" altLang="ja-JP" sz="1100" b="0" dirty="0" smtClean="0">
                        <a:latin typeface="Meiryo UI" panose="020B0604030504040204" pitchFamily="50" charset="-128"/>
                        <a:ea typeface="Meiryo UI" panose="020B0604030504040204" pitchFamily="50" charset="-128"/>
                      </a:endParaRPr>
                    </a:p>
                    <a:p>
                      <a:pPr algn="ctr"/>
                      <a:r>
                        <a:rPr kumimoji="1" lang="ja-JP" altLang="en-US" sz="1100" b="0" dirty="0" smtClean="0">
                          <a:latin typeface="Meiryo UI" panose="020B0604030504040204" pitchFamily="50" charset="-128"/>
                          <a:ea typeface="Meiryo UI" panose="020B0604030504040204" pitchFamily="50" charset="-128"/>
                        </a:rPr>
                        <a:t>５</a:t>
                      </a:r>
                      <a:r>
                        <a:rPr kumimoji="1" lang="en-US" altLang="ja-JP" sz="1100" b="0" dirty="0" smtClean="0">
                          <a:latin typeface="Meiryo UI" panose="020B0604030504040204" pitchFamily="50" charset="-128"/>
                          <a:ea typeface="Meiryo UI" panose="020B0604030504040204" pitchFamily="50" charset="-128"/>
                        </a:rPr>
                        <a:t>G</a:t>
                      </a:r>
                      <a:endParaRPr kumimoji="1" lang="en-US" altLang="ja-JP" sz="1100" b="0" dirty="0">
                        <a:latin typeface="Meiryo UI" panose="020B0604030504040204" pitchFamily="50" charset="-128"/>
                        <a:ea typeface="Meiryo UI" panose="020B0604030504040204" pitchFamily="50" charset="-128"/>
                      </a:endParaRPr>
                    </a:p>
                  </a:txBody>
                  <a:tcPr marL="36000" marR="36000">
                    <a:solidFill>
                      <a:schemeClr val="accent2">
                        <a:lumMod val="20000"/>
                        <a:lumOff val="80000"/>
                      </a:schemeClr>
                    </a:solidFill>
                  </a:tcPr>
                </a:tc>
                <a:extLst>
                  <a:ext uri="{0D108BD9-81ED-4DB2-BD59-A6C34878D82A}">
                    <a16:rowId xmlns:a16="http://schemas.microsoft.com/office/drawing/2014/main" val="990102636"/>
                  </a:ext>
                </a:extLst>
              </a:tr>
              <a:tr h="474055">
                <a:tc>
                  <a:txBody>
                    <a:bodyPr/>
                    <a:lstStyle/>
                    <a:p>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marL="72000" marR="72000" anchor="ctr">
                    <a:lnR w="12700" cap="flat" cmpd="sng" algn="ctr">
                      <a:solidFill>
                        <a:schemeClr val="tx1"/>
                      </a:solidFill>
                      <a:prstDash val="solid"/>
                      <a:round/>
                      <a:headEnd type="none" w="med" len="med"/>
                      <a:tailEnd type="none" w="med" len="med"/>
                    </a:lnR>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marL="72000" marR="72000" anchor="ctr">
                    <a:lnL w="12700" cap="flat" cmpd="sng" algn="ctr">
                      <a:solidFill>
                        <a:schemeClr val="tx1"/>
                      </a:solidFill>
                      <a:prstDash val="solid"/>
                      <a:round/>
                      <a:headEnd type="none" w="med" len="med"/>
                      <a:tailEnd type="none" w="med" len="med"/>
                    </a:lnL>
                  </a:tcPr>
                </a:tc>
                <a:tc>
                  <a:txBody>
                    <a:bodyPr/>
                    <a:lstStyle/>
                    <a:p>
                      <a:r>
                        <a:rPr kumimoji="1" lang="ja-JP" altLang="en-US" sz="1400" dirty="0">
                          <a:latin typeface="Meiryo UI" panose="020B0604030504040204" pitchFamily="50" charset="-128"/>
                          <a:ea typeface="Meiryo UI" panose="020B0604030504040204" pitchFamily="50" charset="-128"/>
                        </a:rPr>
                        <a:t>文化施設</a:t>
                      </a:r>
                    </a:p>
                  </a:txBody>
                  <a:tcPr marL="72000" marR="72000" anchor="ctr"/>
                </a:tc>
                <a:tc>
                  <a:txBody>
                    <a:bodyPr/>
                    <a:lstStyle/>
                    <a:p>
                      <a:r>
                        <a:rPr kumimoji="1" lang="ja-JP" altLang="en-US" sz="1200" dirty="0" smtClean="0">
                          <a:latin typeface="Meiryo UI" panose="020B0604030504040204" pitchFamily="50" charset="-128"/>
                          <a:ea typeface="Meiryo UI" panose="020B0604030504040204" pitchFamily="50" charset="-128"/>
                        </a:rPr>
                        <a:t>国際</a:t>
                      </a:r>
                      <a:r>
                        <a:rPr kumimoji="1" lang="ja-JP" altLang="en-US" sz="1200" dirty="0">
                          <a:latin typeface="Meiryo UI" panose="020B0604030504040204" pitchFamily="50" charset="-128"/>
                          <a:ea typeface="Meiryo UI" panose="020B0604030504040204" pitchFamily="50" charset="-128"/>
                        </a:rPr>
                        <a:t>美術館</a:t>
                      </a:r>
                      <a:r>
                        <a:rPr kumimoji="1" lang="ja-JP" altLang="en-US" sz="1200" dirty="0" smtClean="0">
                          <a:latin typeface="Meiryo UI" panose="020B0604030504040204" pitchFamily="50" charset="-128"/>
                          <a:ea typeface="Meiryo UI" panose="020B0604030504040204" pitchFamily="50" charset="-128"/>
                        </a:rPr>
                        <a:t>、大阪市</a:t>
                      </a:r>
                      <a:r>
                        <a:rPr kumimoji="1" lang="ja-JP" altLang="en-US" sz="1200" dirty="0">
                          <a:latin typeface="Meiryo UI" panose="020B0604030504040204" pitchFamily="50" charset="-128"/>
                          <a:ea typeface="Meiryo UI" panose="020B0604030504040204" pitchFamily="50" charset="-128"/>
                        </a:rPr>
                        <a:t>美術館、東洋陶磁美術館</a:t>
                      </a:r>
                      <a:r>
                        <a:rPr kumimoji="1" lang="ja-JP" altLang="en-US" sz="1200" dirty="0" smtClean="0">
                          <a:latin typeface="Meiryo UI" panose="020B0604030504040204" pitchFamily="50" charset="-128"/>
                          <a:ea typeface="Meiryo UI" panose="020B0604030504040204" pitchFamily="50" charset="-128"/>
                        </a:rPr>
                        <a:t>、民族学博物館、大阪</a:t>
                      </a:r>
                      <a:r>
                        <a:rPr kumimoji="1" lang="ja-JP" altLang="en-US" sz="1200" dirty="0">
                          <a:latin typeface="Meiryo UI" panose="020B0604030504040204" pitchFamily="50" charset="-128"/>
                          <a:ea typeface="Meiryo UI" panose="020B0604030504040204" pitchFamily="50" charset="-128"/>
                        </a:rPr>
                        <a:t>歴史博物館</a:t>
                      </a:r>
                      <a:r>
                        <a:rPr kumimoji="1" lang="ja-JP" altLang="en-US" sz="1200" dirty="0" smtClean="0">
                          <a:latin typeface="Meiryo UI" panose="020B0604030504040204" pitchFamily="50" charset="-128"/>
                          <a:ea typeface="Meiryo UI" panose="020B0604030504040204" pitchFamily="50" charset="-128"/>
                        </a:rPr>
                        <a:t>、自然史</a:t>
                      </a:r>
                      <a:r>
                        <a:rPr kumimoji="1" lang="ja-JP" altLang="en-US" sz="1200" dirty="0">
                          <a:latin typeface="Meiryo UI" panose="020B0604030504040204" pitchFamily="50" charset="-128"/>
                          <a:ea typeface="Meiryo UI" panose="020B0604030504040204" pitchFamily="50" charset="-128"/>
                        </a:rPr>
                        <a:t>博物館、</a:t>
                      </a:r>
                      <a:r>
                        <a:rPr kumimoji="1" lang="ja-JP" altLang="en-US" sz="1200" dirty="0" smtClean="0">
                          <a:latin typeface="Meiryo UI" panose="020B0604030504040204" pitchFamily="50" charset="-128"/>
                          <a:ea typeface="Meiryo UI" panose="020B0604030504040204" pitchFamily="50" charset="-128"/>
                        </a:rPr>
                        <a:t>科学館　等</a:t>
                      </a:r>
                      <a:endParaRPr kumimoji="1" lang="ja-JP" altLang="en-US" sz="1200" dirty="0">
                        <a:latin typeface="Meiryo UI" panose="020B0604030504040204" pitchFamily="50" charset="-128"/>
                        <a:ea typeface="Meiryo UI" panose="020B0604030504040204" pitchFamily="50" charset="-128"/>
                      </a:endParaRPr>
                    </a:p>
                  </a:txBody>
                  <a:tcPr marL="36000" marR="36000" anchor="ctr"/>
                </a:tc>
                <a:tc>
                  <a:txBody>
                    <a:bodyPr/>
                    <a:lstStyle/>
                    <a:p>
                      <a:pPr algn="ctr"/>
                      <a:r>
                        <a:rPr kumimoji="1" lang="ja-JP" altLang="en-US" sz="1400" dirty="0">
                          <a:latin typeface="Meiryo UI" panose="020B0604030504040204" pitchFamily="50" charset="-128"/>
                          <a:ea typeface="Meiryo UI" panose="020B0604030504040204" pitchFamily="50" charset="-128"/>
                        </a:rPr>
                        <a:t>●</a:t>
                      </a:r>
                    </a:p>
                  </a:txBody>
                  <a:tcPr marL="36000" marR="36000" anchor="ctr"/>
                </a:tc>
                <a:tc>
                  <a:txBody>
                    <a:bodyPr/>
                    <a:lstStyle/>
                    <a:p>
                      <a:pPr algn="ctr"/>
                      <a:r>
                        <a:rPr kumimoji="1" lang="ja-JP" altLang="en-US" sz="1400" dirty="0">
                          <a:latin typeface="Meiryo UI" panose="020B0604030504040204" pitchFamily="50" charset="-128"/>
                          <a:ea typeface="Meiryo UI" panose="020B0604030504040204" pitchFamily="50" charset="-128"/>
                        </a:rPr>
                        <a:t>●</a:t>
                      </a:r>
                    </a:p>
                  </a:txBody>
                  <a:tcPr marL="36000" marR="36000" anchor="ct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36000" marR="36000" anchor="ct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36000" marR="36000" anchor="ct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36000" marR="36000" anchor="ctr"/>
                </a:tc>
                <a:extLst>
                  <a:ext uri="{0D108BD9-81ED-4DB2-BD59-A6C34878D82A}">
                    <a16:rowId xmlns:a16="http://schemas.microsoft.com/office/drawing/2014/main" val="1691270623"/>
                  </a:ext>
                </a:extLst>
              </a:tr>
              <a:tr h="374129">
                <a:tc>
                  <a:txBody>
                    <a:bodyPr/>
                    <a:lstStyle/>
                    <a:p>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marL="72000" marR="72000" anchor="ctr">
                    <a:lnR w="12700" cap="flat" cmpd="sng" algn="ctr">
                      <a:solidFill>
                        <a:schemeClr val="tx1"/>
                      </a:solidFill>
                      <a:prstDash val="solid"/>
                      <a:round/>
                      <a:headEnd type="none" w="med" len="med"/>
                      <a:tailEnd type="none" w="med" len="med"/>
                    </a:lnR>
                  </a:tcPr>
                </a:tc>
                <a:tc>
                  <a:txBody>
                    <a:bodyPr/>
                    <a:lstStyle/>
                    <a:p>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marL="72000" marR="72000" anchor="ctr">
                    <a:lnL w="12700" cap="flat" cmpd="sng" algn="ctr">
                      <a:solidFill>
                        <a:schemeClr val="tx1"/>
                      </a:solidFill>
                      <a:prstDash val="solid"/>
                      <a:round/>
                      <a:headEnd type="none" w="med" len="med"/>
                      <a:tailEnd type="none" w="med" len="med"/>
                    </a:lnL>
                  </a:tcPr>
                </a:tc>
                <a:tc>
                  <a:txBody>
                    <a:bodyPr/>
                    <a:lstStyle/>
                    <a:p>
                      <a:r>
                        <a:rPr kumimoji="1" lang="ja-JP" altLang="en-US" sz="1400" dirty="0">
                          <a:latin typeface="Meiryo UI" panose="020B0604030504040204" pitchFamily="50" charset="-128"/>
                          <a:ea typeface="Meiryo UI" panose="020B0604030504040204" pitchFamily="50" charset="-128"/>
                        </a:rPr>
                        <a:t>史跡・名勝</a:t>
                      </a:r>
                    </a:p>
                  </a:txBody>
                  <a:tcPr marL="72000" marR="72000" anchor="ctr"/>
                </a:tc>
                <a:tc>
                  <a:txBody>
                    <a:bodyPr/>
                    <a:lstStyle/>
                    <a:p>
                      <a:r>
                        <a:rPr kumimoji="1" lang="ja-JP" altLang="en-US" sz="1200" dirty="0">
                          <a:latin typeface="Meiryo UI" panose="020B0604030504040204" pitchFamily="50" charset="-128"/>
                          <a:ea typeface="Meiryo UI" panose="020B0604030504040204" pitchFamily="50" charset="-128"/>
                        </a:rPr>
                        <a:t>大阪城、岸和田城、難波宮、</a:t>
                      </a:r>
                      <a:r>
                        <a:rPr kumimoji="1" lang="ja-JP" altLang="en-US" sz="1200" dirty="0" smtClean="0">
                          <a:latin typeface="Meiryo UI" panose="020B0604030504040204" pitchFamily="50" charset="-128"/>
                          <a:ea typeface="Meiryo UI" panose="020B0604030504040204" pitchFamily="50" charset="-128"/>
                        </a:rPr>
                        <a:t>百舌鳥・古市古墳群　等</a:t>
                      </a:r>
                      <a:endParaRPr kumimoji="1" lang="ja-JP" altLang="en-US" sz="1200" dirty="0">
                        <a:latin typeface="Meiryo UI" panose="020B0604030504040204" pitchFamily="50" charset="-128"/>
                        <a:ea typeface="Meiryo UI" panose="020B0604030504040204" pitchFamily="50" charset="-128"/>
                      </a:endParaRPr>
                    </a:p>
                  </a:txBody>
                  <a:tcPr marL="36000" marR="36000" anchor="ctr"/>
                </a:tc>
                <a:tc>
                  <a:txBody>
                    <a:bodyPr/>
                    <a:lstStyle/>
                    <a:p>
                      <a:pPr algn="ctr"/>
                      <a:r>
                        <a:rPr kumimoji="1" lang="ja-JP" altLang="en-US" sz="1400" dirty="0">
                          <a:latin typeface="Meiryo UI" panose="020B0604030504040204" pitchFamily="50" charset="-128"/>
                          <a:ea typeface="Meiryo UI" panose="020B0604030504040204" pitchFamily="50" charset="-128"/>
                        </a:rPr>
                        <a:t>●</a:t>
                      </a:r>
                    </a:p>
                  </a:txBody>
                  <a:tcPr marL="36000" marR="36000" anchor="ctr"/>
                </a:tc>
                <a:tc>
                  <a:txBody>
                    <a:bodyPr/>
                    <a:lstStyle/>
                    <a:p>
                      <a:pPr algn="ctr"/>
                      <a:r>
                        <a:rPr kumimoji="1" lang="ja-JP" altLang="en-US" sz="1400" dirty="0">
                          <a:latin typeface="Meiryo UI" panose="020B0604030504040204" pitchFamily="50" charset="-128"/>
                          <a:ea typeface="Meiryo UI" panose="020B0604030504040204" pitchFamily="50" charset="-128"/>
                        </a:rPr>
                        <a:t>●</a:t>
                      </a:r>
                    </a:p>
                  </a:txBody>
                  <a:tcPr marL="36000" marR="36000" anchor="ctr"/>
                </a:tc>
                <a:tc>
                  <a:txBody>
                    <a:bodyPr/>
                    <a:lstStyle/>
                    <a:p>
                      <a:pPr algn="ctr"/>
                      <a:r>
                        <a:rPr kumimoji="1" lang="ja-JP" altLang="en-US" sz="1400" dirty="0">
                          <a:latin typeface="Meiryo UI" panose="020B0604030504040204" pitchFamily="50" charset="-128"/>
                          <a:ea typeface="Meiryo UI" panose="020B0604030504040204" pitchFamily="50" charset="-128"/>
                        </a:rPr>
                        <a:t>●</a:t>
                      </a:r>
                    </a:p>
                  </a:txBody>
                  <a:tcPr marL="36000" marR="36000" anchor="ctr"/>
                </a:tc>
                <a:tc>
                  <a:txBody>
                    <a:bodyPr/>
                    <a:lstStyle/>
                    <a:p>
                      <a:pPr algn="ctr"/>
                      <a:r>
                        <a:rPr kumimoji="1" lang="ja-JP" altLang="en-US" sz="1400" dirty="0">
                          <a:latin typeface="Meiryo UI" panose="020B0604030504040204" pitchFamily="50" charset="-128"/>
                          <a:ea typeface="Meiryo UI" panose="020B0604030504040204" pitchFamily="50" charset="-128"/>
                        </a:rPr>
                        <a:t>●</a:t>
                      </a:r>
                    </a:p>
                  </a:txBody>
                  <a:tcPr marL="36000" marR="36000" anchor="ct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36000" marR="36000" anchor="ctr"/>
                </a:tc>
                <a:extLst>
                  <a:ext uri="{0D108BD9-81ED-4DB2-BD59-A6C34878D82A}">
                    <a16:rowId xmlns:a16="http://schemas.microsoft.com/office/drawing/2014/main" val="3876330423"/>
                  </a:ext>
                </a:extLst>
              </a:tr>
              <a:tr h="374129">
                <a:tc>
                  <a:txBody>
                    <a:bodyPr/>
                    <a:lstStyle/>
                    <a:p>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marL="72000" marR="72000" anchor="ctr">
                    <a:lnR w="12700" cap="flat" cmpd="sng" algn="ctr">
                      <a:solidFill>
                        <a:schemeClr val="tx1"/>
                      </a:solidFill>
                      <a:prstDash val="solid"/>
                      <a:round/>
                      <a:headEnd type="none" w="med" len="med"/>
                      <a:tailEnd type="none" w="med" len="med"/>
                    </a:lnR>
                  </a:tcPr>
                </a:tc>
                <a:tc>
                  <a:txBody>
                    <a:bodyPr/>
                    <a:lstStyle/>
                    <a:p>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marL="72000" marR="72000" anchor="ctr">
                    <a:lnL w="12700" cap="flat" cmpd="sng" algn="ctr">
                      <a:solidFill>
                        <a:schemeClr val="tx1"/>
                      </a:solidFill>
                      <a:prstDash val="solid"/>
                      <a:round/>
                      <a:headEnd type="none" w="med" len="med"/>
                      <a:tailEnd type="none" w="med" len="med"/>
                    </a:lnL>
                  </a:tcPr>
                </a:tc>
                <a:tc>
                  <a:txBody>
                    <a:bodyPr/>
                    <a:lstStyle/>
                    <a:p>
                      <a:r>
                        <a:rPr kumimoji="1" lang="ja-JP" altLang="en-US" sz="1400" dirty="0">
                          <a:latin typeface="Meiryo UI" panose="020B0604030504040204" pitchFamily="50" charset="-128"/>
                          <a:ea typeface="Meiryo UI" panose="020B0604030504040204" pitchFamily="50" charset="-128"/>
                        </a:rPr>
                        <a:t>神社仏閣</a:t>
                      </a:r>
                    </a:p>
                  </a:txBody>
                  <a:tcPr marL="72000" marR="72000" anchor="ctr"/>
                </a:tc>
                <a:tc>
                  <a:txBody>
                    <a:bodyPr/>
                    <a:lstStyle/>
                    <a:p>
                      <a:r>
                        <a:rPr kumimoji="1" lang="ja-JP" altLang="en-US" sz="1100" dirty="0">
                          <a:latin typeface="Meiryo UI" panose="020B0604030504040204" pitchFamily="50" charset="-128"/>
                          <a:ea typeface="Meiryo UI" panose="020B0604030504040204" pitchFamily="50" charset="-128"/>
                        </a:rPr>
                        <a:t>四天王寺</a:t>
                      </a:r>
                      <a:r>
                        <a:rPr kumimoji="1" lang="ja-JP" altLang="en-US" sz="12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大阪天満宮、住吉</a:t>
                      </a:r>
                      <a:r>
                        <a:rPr kumimoji="1" lang="ja-JP" altLang="en-US" sz="1100" dirty="0">
                          <a:latin typeface="Meiryo UI" panose="020B0604030504040204" pitchFamily="50" charset="-128"/>
                          <a:ea typeface="Meiryo UI" panose="020B0604030504040204" pitchFamily="50" charset="-128"/>
                        </a:rPr>
                        <a:t>大社</a:t>
                      </a:r>
                      <a:r>
                        <a:rPr kumimoji="1" lang="ja-JP" altLang="en-US" sz="12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生玉神社、一心寺　等</a:t>
                      </a:r>
                      <a:endParaRPr kumimoji="1" lang="ja-JP" altLang="en-US" sz="1100" dirty="0">
                        <a:latin typeface="Meiryo UI" panose="020B0604030504040204" pitchFamily="50" charset="-128"/>
                        <a:ea typeface="Meiryo UI" panose="020B0604030504040204" pitchFamily="50" charset="-128"/>
                      </a:endParaRPr>
                    </a:p>
                  </a:txBody>
                  <a:tcPr marL="36000" marR="36000" anchor="ctr"/>
                </a:tc>
                <a:tc>
                  <a:txBody>
                    <a:bodyPr/>
                    <a:lstStyle/>
                    <a:p>
                      <a:pPr algn="ctr"/>
                      <a:r>
                        <a:rPr kumimoji="1" lang="ja-JP" altLang="en-US" sz="1400" dirty="0">
                          <a:latin typeface="Meiryo UI" panose="020B0604030504040204" pitchFamily="50" charset="-128"/>
                          <a:ea typeface="Meiryo UI" panose="020B0604030504040204" pitchFamily="50" charset="-128"/>
                        </a:rPr>
                        <a:t>●</a:t>
                      </a:r>
                    </a:p>
                  </a:txBody>
                  <a:tcPr marL="36000" marR="36000" anchor="ctr"/>
                </a:tc>
                <a:tc>
                  <a:txBody>
                    <a:bodyPr/>
                    <a:lstStyle/>
                    <a:p>
                      <a:pPr algn="ctr"/>
                      <a:r>
                        <a:rPr kumimoji="1" lang="ja-JP" altLang="en-US" sz="1400" dirty="0">
                          <a:latin typeface="Meiryo UI" panose="020B0604030504040204" pitchFamily="50" charset="-128"/>
                          <a:ea typeface="Meiryo UI" panose="020B0604030504040204" pitchFamily="50" charset="-128"/>
                        </a:rPr>
                        <a:t>●</a:t>
                      </a:r>
                    </a:p>
                  </a:txBody>
                  <a:tcPr marL="36000" marR="36000" anchor="ct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36000" marR="36000" anchor="ctr"/>
                </a:tc>
                <a:tc>
                  <a:txBody>
                    <a:bodyPr/>
                    <a:lstStyle/>
                    <a:p>
                      <a:pPr algn="ctr"/>
                      <a:r>
                        <a:rPr kumimoji="1" lang="ja-JP" altLang="en-US" sz="1400" dirty="0">
                          <a:latin typeface="Meiryo UI" panose="020B0604030504040204" pitchFamily="50" charset="-128"/>
                          <a:ea typeface="Meiryo UI" panose="020B0604030504040204" pitchFamily="50" charset="-128"/>
                        </a:rPr>
                        <a:t>●</a:t>
                      </a:r>
                    </a:p>
                  </a:txBody>
                  <a:tcPr marL="36000" marR="36000" anchor="ct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36000" marR="36000" anchor="ctr"/>
                </a:tc>
                <a:extLst>
                  <a:ext uri="{0D108BD9-81ED-4DB2-BD59-A6C34878D82A}">
                    <a16:rowId xmlns:a16="http://schemas.microsoft.com/office/drawing/2014/main" val="3584731640"/>
                  </a:ext>
                </a:extLst>
              </a:tr>
              <a:tr h="374129">
                <a:tc>
                  <a:txBody>
                    <a:bodyPr/>
                    <a:lstStyle/>
                    <a:p>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marL="72000" marR="72000" anchor="ctr">
                    <a:lnR w="12700" cap="flat" cmpd="sng" algn="ctr">
                      <a:solidFill>
                        <a:schemeClr val="tx1"/>
                      </a:solidFill>
                      <a:prstDash val="solid"/>
                      <a:round/>
                      <a:headEnd type="none" w="med" len="med"/>
                      <a:tailEnd type="none" w="med" len="med"/>
                    </a:lnR>
                  </a:tcPr>
                </a:tc>
                <a:tc>
                  <a:txBody>
                    <a:bodyPr/>
                    <a:lstStyle/>
                    <a:p>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marL="72000" marR="72000" anchor="ctr">
                    <a:lnL w="12700" cap="flat" cmpd="sng" algn="ctr">
                      <a:solidFill>
                        <a:schemeClr val="tx1"/>
                      </a:solidFill>
                      <a:prstDash val="solid"/>
                      <a:round/>
                      <a:headEnd type="none" w="med" len="med"/>
                      <a:tailEnd type="none" w="med" len="med"/>
                    </a:lnL>
                  </a:tcPr>
                </a:tc>
                <a:tc>
                  <a:txBody>
                    <a:bodyPr/>
                    <a:lstStyle/>
                    <a:p>
                      <a:r>
                        <a:rPr kumimoji="1" lang="ja-JP" altLang="en-US" sz="1400" dirty="0">
                          <a:latin typeface="Meiryo UI" panose="020B0604030504040204" pitchFamily="50" charset="-128"/>
                          <a:ea typeface="Meiryo UI" panose="020B0604030504040204" pitchFamily="50" charset="-128"/>
                        </a:rPr>
                        <a:t>歴史的建造物</a:t>
                      </a:r>
                    </a:p>
                  </a:txBody>
                  <a:tcPr marL="72000" marR="72000" anchor="ctr"/>
                </a:tc>
                <a:tc>
                  <a:txBody>
                    <a:bodyPr/>
                    <a:lstStyle/>
                    <a:p>
                      <a:r>
                        <a:rPr kumimoji="1" lang="ja-JP" altLang="en-US" sz="1200" dirty="0" smtClean="0">
                          <a:latin typeface="Meiryo UI" panose="020B0604030504040204" pitchFamily="50" charset="-128"/>
                          <a:ea typeface="Meiryo UI" panose="020B0604030504040204" pitchFamily="50" charset="-128"/>
                        </a:rPr>
                        <a:t>北浜歴史的建造物群、中央</a:t>
                      </a:r>
                      <a:r>
                        <a:rPr kumimoji="1" lang="ja-JP" altLang="en-US" sz="1200" dirty="0">
                          <a:latin typeface="Meiryo UI" panose="020B0604030504040204" pitchFamily="50" charset="-128"/>
                          <a:ea typeface="Meiryo UI" panose="020B0604030504040204" pitchFamily="50" charset="-128"/>
                        </a:rPr>
                        <a:t>公会堂、中之島</a:t>
                      </a:r>
                      <a:r>
                        <a:rPr kumimoji="1" lang="ja-JP" altLang="en-US" sz="1200" dirty="0" smtClean="0">
                          <a:latin typeface="Meiryo UI" panose="020B0604030504040204" pitchFamily="50" charset="-128"/>
                          <a:ea typeface="Meiryo UI" panose="020B0604030504040204" pitchFamily="50" charset="-128"/>
                        </a:rPr>
                        <a:t>図書館　等</a:t>
                      </a:r>
                      <a:endParaRPr kumimoji="1" lang="ja-JP" altLang="en-US" sz="1200" dirty="0">
                        <a:latin typeface="Meiryo UI" panose="020B0604030504040204" pitchFamily="50" charset="-128"/>
                        <a:ea typeface="Meiryo UI" panose="020B0604030504040204" pitchFamily="50" charset="-128"/>
                      </a:endParaRPr>
                    </a:p>
                  </a:txBody>
                  <a:tcPr marL="36000" marR="36000" anchor="ctr"/>
                </a:tc>
                <a:tc>
                  <a:txBody>
                    <a:bodyPr/>
                    <a:lstStyle/>
                    <a:p>
                      <a:pPr algn="ctr"/>
                      <a:r>
                        <a:rPr kumimoji="1" lang="ja-JP" altLang="en-US" sz="1400" dirty="0">
                          <a:latin typeface="Meiryo UI" panose="020B0604030504040204" pitchFamily="50" charset="-128"/>
                          <a:ea typeface="Meiryo UI" panose="020B0604030504040204" pitchFamily="50" charset="-128"/>
                        </a:rPr>
                        <a:t>●</a:t>
                      </a:r>
                    </a:p>
                  </a:txBody>
                  <a:tcPr marL="36000" marR="36000" anchor="ctr"/>
                </a:tc>
                <a:tc>
                  <a:txBody>
                    <a:bodyPr/>
                    <a:lstStyle/>
                    <a:p>
                      <a:pPr algn="ctr"/>
                      <a:r>
                        <a:rPr kumimoji="1" lang="ja-JP" altLang="en-US" sz="1400" dirty="0">
                          <a:latin typeface="Meiryo UI" panose="020B0604030504040204" pitchFamily="50" charset="-128"/>
                          <a:ea typeface="Meiryo UI" panose="020B0604030504040204" pitchFamily="50" charset="-128"/>
                        </a:rPr>
                        <a:t>●</a:t>
                      </a:r>
                    </a:p>
                  </a:txBody>
                  <a:tcPr marL="36000" marR="36000" anchor="ct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36000" marR="36000" anchor="ctr"/>
                </a:tc>
                <a:tc>
                  <a:txBody>
                    <a:bodyPr/>
                    <a:lstStyle/>
                    <a:p>
                      <a:pPr algn="ctr"/>
                      <a:r>
                        <a:rPr kumimoji="1" lang="ja-JP" altLang="en-US" sz="1400" dirty="0">
                          <a:latin typeface="Meiryo UI" panose="020B0604030504040204" pitchFamily="50" charset="-128"/>
                          <a:ea typeface="Meiryo UI" panose="020B0604030504040204" pitchFamily="50" charset="-128"/>
                        </a:rPr>
                        <a:t>●</a:t>
                      </a:r>
                    </a:p>
                  </a:txBody>
                  <a:tcPr marL="36000" marR="36000" anchor="ct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36000" marR="36000" anchor="ctr"/>
                </a:tc>
                <a:extLst>
                  <a:ext uri="{0D108BD9-81ED-4DB2-BD59-A6C34878D82A}">
                    <a16:rowId xmlns:a16="http://schemas.microsoft.com/office/drawing/2014/main" val="1921361207"/>
                  </a:ext>
                </a:extLst>
              </a:tr>
              <a:tr h="374129">
                <a:tc>
                  <a:txBody>
                    <a:bodyPr/>
                    <a:lstStyle/>
                    <a:p>
                      <a:endParaRPr kumimoji="1" lang="ja-JP" altLang="en-US" sz="1400" dirty="0">
                        <a:latin typeface="Meiryo UI" panose="020B0604030504040204" pitchFamily="50" charset="-128"/>
                        <a:ea typeface="Meiryo UI" panose="020B0604030504040204" pitchFamily="50" charset="-128"/>
                      </a:endParaRPr>
                    </a:p>
                  </a:txBody>
                  <a:tcPr marL="72000" marR="72000" anchor="ctr">
                    <a:lnR w="12700" cap="flat" cmpd="sng" algn="ctr">
                      <a:solidFill>
                        <a:schemeClr val="tx1"/>
                      </a:solidFill>
                      <a:prstDash val="solid"/>
                      <a:round/>
                      <a:headEnd type="none" w="med" len="med"/>
                      <a:tailEnd type="none" w="med" len="med"/>
                    </a:lnR>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marL="72000" marR="72000" anchor="ctr">
                    <a:lnL w="12700" cap="flat" cmpd="sng" algn="ctr">
                      <a:solidFill>
                        <a:schemeClr val="tx1"/>
                      </a:solidFill>
                      <a:prstDash val="solid"/>
                      <a:round/>
                      <a:headEnd type="none" w="med" len="med"/>
                      <a:tailEnd type="none" w="med" len="med"/>
                    </a:lnL>
                  </a:tcPr>
                </a:tc>
                <a:tc>
                  <a:txBody>
                    <a:bodyPr/>
                    <a:lstStyle/>
                    <a:p>
                      <a:r>
                        <a:rPr kumimoji="1" lang="ja-JP" altLang="en-US" sz="1400" dirty="0">
                          <a:latin typeface="Meiryo UI" panose="020B0604030504040204" pitchFamily="50" charset="-128"/>
                          <a:ea typeface="Meiryo UI" panose="020B0604030504040204" pitchFamily="50" charset="-128"/>
                        </a:rPr>
                        <a:t>新型</a:t>
                      </a:r>
                      <a:r>
                        <a:rPr kumimoji="1" lang="ja-JP" altLang="en-US" sz="1400" dirty="0" smtClean="0">
                          <a:latin typeface="Meiryo UI" panose="020B0604030504040204" pitchFamily="50" charset="-128"/>
                          <a:ea typeface="Meiryo UI" panose="020B0604030504040204" pitchFamily="50" charset="-128"/>
                        </a:rPr>
                        <a:t>アミューズメント</a:t>
                      </a:r>
                      <a:endParaRPr kumimoji="1" lang="ja-JP" altLang="en-US" sz="1400" dirty="0">
                        <a:latin typeface="Meiryo UI" panose="020B0604030504040204" pitchFamily="50" charset="-128"/>
                        <a:ea typeface="Meiryo UI" panose="020B0604030504040204" pitchFamily="50" charset="-128"/>
                      </a:endParaRPr>
                    </a:p>
                  </a:txBody>
                  <a:tcPr marL="72000" marR="72000" anchor="ctr"/>
                </a:tc>
                <a:tc>
                  <a:txBody>
                    <a:bodyPr/>
                    <a:lstStyle/>
                    <a:p>
                      <a:r>
                        <a:rPr kumimoji="1" lang="ja-JP" altLang="en-US" sz="1200" dirty="0" smtClean="0">
                          <a:latin typeface="Meiryo UI" panose="020B0604030504040204" pitchFamily="50" charset="-128"/>
                          <a:ea typeface="Meiryo UI" panose="020B0604030504040204" pitchFamily="50" charset="-128"/>
                        </a:rPr>
                        <a:t>梅田ジョイポリス、</a:t>
                      </a:r>
                      <a:r>
                        <a:rPr kumimoji="1" lang="en-US" altLang="ja-JP" sz="1200" dirty="0" smtClean="0">
                          <a:latin typeface="Meiryo UI" panose="020B0604030504040204" pitchFamily="50" charset="-128"/>
                          <a:ea typeface="Meiryo UI" panose="020B0604030504040204" pitchFamily="50" charset="-128"/>
                        </a:rPr>
                        <a:t>VS</a:t>
                      </a:r>
                      <a:r>
                        <a:rPr kumimoji="1" lang="ja-JP" altLang="en-US" sz="1200" baseline="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PARK</a:t>
                      </a:r>
                      <a:r>
                        <a:rPr kumimoji="1" lang="ja-JP" altLang="en-US" sz="1200" dirty="0" err="1"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SEGA</a:t>
                      </a:r>
                      <a:r>
                        <a:rPr kumimoji="1" lang="ja-JP" altLang="en-US" sz="1200" baseline="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VR AREA</a:t>
                      </a:r>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ABENO</a:t>
                      </a:r>
                      <a:endParaRPr kumimoji="1" lang="ja-JP" altLang="en-US" sz="1200" dirty="0">
                        <a:latin typeface="Meiryo UI" panose="020B0604030504040204" pitchFamily="50" charset="-128"/>
                        <a:ea typeface="Meiryo UI" panose="020B0604030504040204" pitchFamily="50" charset="-128"/>
                      </a:endParaRPr>
                    </a:p>
                  </a:txBody>
                  <a:tcPr marL="36000" marR="36000" anchor="ct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36000" marR="36000" anchor="ctr"/>
                </a:tc>
                <a:tc>
                  <a:txBody>
                    <a:bodyPr/>
                    <a:lstStyle/>
                    <a:p>
                      <a:pPr algn="ctr"/>
                      <a:r>
                        <a:rPr kumimoji="1" lang="ja-JP" altLang="en-US" sz="1400" dirty="0">
                          <a:latin typeface="Meiryo UI" panose="020B0604030504040204" pitchFamily="50" charset="-128"/>
                          <a:ea typeface="Meiryo UI" panose="020B0604030504040204" pitchFamily="50" charset="-128"/>
                        </a:rPr>
                        <a:t>●</a:t>
                      </a:r>
                    </a:p>
                  </a:txBody>
                  <a:tcPr marL="36000" marR="36000" anchor="ctr"/>
                </a:tc>
                <a:tc>
                  <a:txBody>
                    <a:bodyPr/>
                    <a:lstStyle/>
                    <a:p>
                      <a:pPr algn="ctr"/>
                      <a:r>
                        <a:rPr kumimoji="1" lang="ja-JP" altLang="en-US" sz="1400" dirty="0">
                          <a:latin typeface="Meiryo UI" panose="020B0604030504040204" pitchFamily="50" charset="-128"/>
                          <a:ea typeface="Meiryo UI" panose="020B0604030504040204" pitchFamily="50" charset="-128"/>
                        </a:rPr>
                        <a:t>●</a:t>
                      </a:r>
                    </a:p>
                  </a:txBody>
                  <a:tcPr marL="36000" marR="36000" anchor="ctr"/>
                </a:tc>
                <a:tc>
                  <a:txBody>
                    <a:bodyPr/>
                    <a:lstStyle/>
                    <a:p>
                      <a:pPr algn="ctr"/>
                      <a:r>
                        <a:rPr kumimoji="1" lang="ja-JP" altLang="en-US" sz="1400" dirty="0">
                          <a:latin typeface="Meiryo UI" panose="020B0604030504040204" pitchFamily="50" charset="-128"/>
                          <a:ea typeface="Meiryo UI" panose="020B0604030504040204" pitchFamily="50" charset="-128"/>
                        </a:rPr>
                        <a:t>●</a:t>
                      </a:r>
                    </a:p>
                  </a:txBody>
                  <a:tcPr marL="36000" marR="36000" anchor="ctr"/>
                </a:tc>
                <a:tc>
                  <a:txBody>
                    <a:bodyPr/>
                    <a:lstStyle/>
                    <a:p>
                      <a:pPr algn="ctr"/>
                      <a:r>
                        <a:rPr kumimoji="1" lang="ja-JP" altLang="en-US" sz="1400" dirty="0">
                          <a:latin typeface="Meiryo UI" panose="020B0604030504040204" pitchFamily="50" charset="-128"/>
                          <a:ea typeface="Meiryo UI" panose="020B0604030504040204" pitchFamily="50" charset="-128"/>
                        </a:rPr>
                        <a:t>●</a:t>
                      </a:r>
                    </a:p>
                  </a:txBody>
                  <a:tcPr marL="36000" marR="36000" anchor="ctr"/>
                </a:tc>
                <a:extLst>
                  <a:ext uri="{0D108BD9-81ED-4DB2-BD59-A6C34878D82A}">
                    <a16:rowId xmlns:a16="http://schemas.microsoft.com/office/drawing/2014/main" val="2028781405"/>
                  </a:ext>
                </a:extLst>
              </a:tr>
              <a:tr h="374129">
                <a:tc>
                  <a:txBody>
                    <a:bodyPr/>
                    <a:lstStyle/>
                    <a:p>
                      <a:endParaRPr kumimoji="1" lang="ja-JP" altLang="en-US" sz="1400" dirty="0">
                        <a:latin typeface="Meiryo UI" panose="020B0604030504040204" pitchFamily="50" charset="-128"/>
                        <a:ea typeface="Meiryo UI" panose="020B0604030504040204" pitchFamily="50" charset="-128"/>
                      </a:endParaRPr>
                    </a:p>
                  </a:txBody>
                  <a:tcPr marL="72000" marR="72000" anchor="ctr">
                    <a:lnR w="12700" cap="flat" cmpd="sng" algn="ctr">
                      <a:solidFill>
                        <a:schemeClr val="tx1"/>
                      </a:solidFill>
                      <a:prstDash val="solid"/>
                      <a:round/>
                      <a:headEnd type="none" w="med" len="med"/>
                      <a:tailEnd type="none" w="med" len="med"/>
                    </a:lnR>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marL="72000" marR="72000" anchor="ctr">
                    <a:lnL w="12700" cap="flat" cmpd="sng" algn="ctr">
                      <a:solidFill>
                        <a:schemeClr val="tx1"/>
                      </a:solidFill>
                      <a:prstDash val="solid"/>
                      <a:round/>
                      <a:headEnd type="none" w="med" len="med"/>
                      <a:tailEnd type="none" w="med" len="med"/>
                    </a:lnL>
                  </a:tcPr>
                </a:tc>
                <a:tc>
                  <a:txBody>
                    <a:bodyPr/>
                    <a:lstStyle/>
                    <a:p>
                      <a:r>
                        <a:rPr kumimoji="1" lang="ja-JP" altLang="en-US" sz="1400" dirty="0">
                          <a:latin typeface="Meiryo UI" panose="020B0604030504040204" pitchFamily="50" charset="-128"/>
                          <a:ea typeface="Meiryo UI" panose="020B0604030504040204" pitchFamily="50" charset="-128"/>
                        </a:rPr>
                        <a:t>街区・ストリート</a:t>
                      </a:r>
                    </a:p>
                  </a:txBody>
                  <a:tcPr marL="72000" marR="72000" anchor="ctr"/>
                </a:tc>
                <a:tc>
                  <a:txBody>
                    <a:bodyPr/>
                    <a:lstStyle/>
                    <a:p>
                      <a:r>
                        <a:rPr kumimoji="1" lang="ja-JP" altLang="en-US" sz="1200" dirty="0" smtClean="0">
                          <a:latin typeface="Meiryo UI" panose="020B0604030504040204" pitchFamily="50" charset="-128"/>
                          <a:ea typeface="Meiryo UI" panose="020B0604030504040204" pitchFamily="50" charset="-128"/>
                        </a:rPr>
                        <a:t>本町、北浜</a:t>
                      </a:r>
                      <a:r>
                        <a:rPr kumimoji="1" lang="ja-JP" altLang="en-US" sz="1200" dirty="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堀江、御堂筋、天神橋筋　等</a:t>
                      </a:r>
                      <a:endParaRPr kumimoji="1" lang="ja-JP" altLang="en-US" sz="1200" dirty="0">
                        <a:latin typeface="Meiryo UI" panose="020B0604030504040204" pitchFamily="50" charset="-128"/>
                        <a:ea typeface="Meiryo UI" panose="020B0604030504040204" pitchFamily="50" charset="-128"/>
                      </a:endParaRPr>
                    </a:p>
                  </a:txBody>
                  <a:tcPr marL="36000" marR="36000" anchor="ct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36000" marR="36000" anchor="ct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36000" marR="36000" anchor="ct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36000" marR="36000" anchor="ctr"/>
                </a:tc>
                <a:tc>
                  <a:txBody>
                    <a:bodyPr/>
                    <a:lstStyle/>
                    <a:p>
                      <a:pPr algn="ctr"/>
                      <a:r>
                        <a:rPr kumimoji="1" lang="ja-JP" altLang="en-US" sz="1400" dirty="0">
                          <a:latin typeface="Meiryo UI" panose="020B0604030504040204" pitchFamily="50" charset="-128"/>
                          <a:ea typeface="Meiryo UI" panose="020B0604030504040204" pitchFamily="50" charset="-128"/>
                        </a:rPr>
                        <a:t>●</a:t>
                      </a:r>
                    </a:p>
                  </a:txBody>
                  <a:tcPr marL="36000" marR="36000" anchor="ctr"/>
                </a:tc>
                <a:tc>
                  <a:txBody>
                    <a:bodyPr/>
                    <a:lstStyle/>
                    <a:p>
                      <a:pPr algn="ctr"/>
                      <a:r>
                        <a:rPr kumimoji="1" lang="ja-JP" altLang="en-US" sz="1400" dirty="0">
                          <a:latin typeface="Meiryo UI" panose="020B0604030504040204" pitchFamily="50" charset="-128"/>
                          <a:ea typeface="Meiryo UI" panose="020B0604030504040204" pitchFamily="50" charset="-128"/>
                        </a:rPr>
                        <a:t>●</a:t>
                      </a:r>
                    </a:p>
                  </a:txBody>
                  <a:tcPr marL="36000" marR="36000" anchor="ctr"/>
                </a:tc>
                <a:extLst>
                  <a:ext uri="{0D108BD9-81ED-4DB2-BD59-A6C34878D82A}">
                    <a16:rowId xmlns:a16="http://schemas.microsoft.com/office/drawing/2014/main" val="3204372474"/>
                  </a:ext>
                </a:extLst>
              </a:tr>
              <a:tr h="374129">
                <a:tc>
                  <a:txBody>
                    <a:bodyPr/>
                    <a:lstStyle/>
                    <a:p>
                      <a:endParaRPr kumimoji="1" lang="ja-JP" altLang="en-US" sz="1400" dirty="0">
                        <a:latin typeface="Meiryo UI" panose="020B0604030504040204" pitchFamily="50" charset="-128"/>
                        <a:ea typeface="Meiryo UI" panose="020B0604030504040204" pitchFamily="50" charset="-128"/>
                      </a:endParaRPr>
                    </a:p>
                  </a:txBody>
                  <a:tcPr marL="72000" marR="72000" anchor="ctr">
                    <a:lnR w="12700" cap="flat" cmpd="sng" algn="ctr">
                      <a:solidFill>
                        <a:schemeClr val="tx1"/>
                      </a:solidFill>
                      <a:prstDash val="solid"/>
                      <a:round/>
                      <a:headEnd type="none" w="med" len="med"/>
                      <a:tailEnd type="none" w="med" len="med"/>
                    </a:lnR>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marL="72000" marR="72000" anchor="ctr">
                    <a:lnL w="12700" cap="flat" cmpd="sng" algn="ctr">
                      <a:solidFill>
                        <a:schemeClr val="tx1"/>
                      </a:solidFill>
                      <a:prstDash val="solid"/>
                      <a:round/>
                      <a:headEnd type="none" w="med" len="med"/>
                      <a:tailEnd type="none" w="med" len="med"/>
                    </a:lnL>
                  </a:tcPr>
                </a:tc>
                <a:tc>
                  <a:txBody>
                    <a:bodyPr/>
                    <a:lstStyle/>
                    <a:p>
                      <a:r>
                        <a:rPr kumimoji="1" lang="ja-JP" altLang="en-US" sz="1400" dirty="0">
                          <a:latin typeface="Meiryo UI" panose="020B0604030504040204" pitchFamily="50" charset="-128"/>
                          <a:ea typeface="Meiryo UI" panose="020B0604030504040204" pitchFamily="50" charset="-128"/>
                        </a:rPr>
                        <a:t>繁華街</a:t>
                      </a:r>
                    </a:p>
                  </a:txBody>
                  <a:tcPr marL="72000" marR="72000" anchor="ctr"/>
                </a:tc>
                <a:tc>
                  <a:txBody>
                    <a:bodyPr/>
                    <a:lstStyle/>
                    <a:p>
                      <a:r>
                        <a:rPr kumimoji="1" lang="ja-JP" altLang="en-US" sz="1200" dirty="0">
                          <a:latin typeface="Meiryo UI" panose="020B0604030504040204" pitchFamily="50" charset="-128"/>
                          <a:ea typeface="Meiryo UI" panose="020B0604030504040204" pitchFamily="50" charset="-128"/>
                        </a:rPr>
                        <a:t>梅田、心斎橋、道頓堀、新世界、阿倍野、</a:t>
                      </a:r>
                      <a:r>
                        <a:rPr kumimoji="1" lang="ja-JP" altLang="en-US" sz="1200" dirty="0" smtClean="0">
                          <a:latin typeface="Meiryo UI" panose="020B0604030504040204" pitchFamily="50" charset="-128"/>
                          <a:ea typeface="Meiryo UI" panose="020B0604030504040204" pitchFamily="50" charset="-128"/>
                        </a:rPr>
                        <a:t>福島　等</a:t>
                      </a:r>
                      <a:endParaRPr kumimoji="1" lang="ja-JP" altLang="en-US" sz="1200" dirty="0">
                        <a:latin typeface="Meiryo UI" panose="020B0604030504040204" pitchFamily="50" charset="-128"/>
                        <a:ea typeface="Meiryo UI" panose="020B0604030504040204" pitchFamily="50" charset="-128"/>
                      </a:endParaRPr>
                    </a:p>
                  </a:txBody>
                  <a:tcPr marL="36000" marR="36000" anchor="ct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36000" marR="36000" anchor="ct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36000" marR="36000" anchor="ct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36000" marR="36000" anchor="ctr"/>
                </a:tc>
                <a:tc>
                  <a:txBody>
                    <a:bodyPr/>
                    <a:lstStyle/>
                    <a:p>
                      <a:pPr algn="ctr"/>
                      <a:r>
                        <a:rPr kumimoji="1" lang="ja-JP" altLang="en-US" sz="1400" dirty="0">
                          <a:latin typeface="Meiryo UI" panose="020B0604030504040204" pitchFamily="50" charset="-128"/>
                          <a:ea typeface="Meiryo UI" panose="020B0604030504040204" pitchFamily="50" charset="-128"/>
                        </a:rPr>
                        <a:t>●</a:t>
                      </a:r>
                    </a:p>
                  </a:txBody>
                  <a:tcPr marL="36000" marR="36000" anchor="ctr"/>
                </a:tc>
                <a:tc>
                  <a:txBody>
                    <a:bodyPr/>
                    <a:lstStyle/>
                    <a:p>
                      <a:pPr algn="ctr"/>
                      <a:r>
                        <a:rPr kumimoji="1" lang="ja-JP" altLang="en-US" sz="1400" dirty="0">
                          <a:latin typeface="Meiryo UI" panose="020B0604030504040204" pitchFamily="50" charset="-128"/>
                          <a:ea typeface="Meiryo UI" panose="020B0604030504040204" pitchFamily="50" charset="-128"/>
                        </a:rPr>
                        <a:t>●</a:t>
                      </a:r>
                    </a:p>
                  </a:txBody>
                  <a:tcPr marL="36000" marR="36000" anchor="ctr"/>
                </a:tc>
                <a:extLst>
                  <a:ext uri="{0D108BD9-81ED-4DB2-BD59-A6C34878D82A}">
                    <a16:rowId xmlns:a16="http://schemas.microsoft.com/office/drawing/2014/main" val="3064668215"/>
                  </a:ext>
                </a:extLst>
              </a:tr>
              <a:tr h="374129">
                <a:tc>
                  <a:txBody>
                    <a:bodyPr/>
                    <a:lstStyle/>
                    <a:p>
                      <a:endParaRPr kumimoji="1" lang="ja-JP" altLang="en-US" sz="1400" dirty="0">
                        <a:latin typeface="Meiryo UI" panose="020B0604030504040204" pitchFamily="50" charset="-128"/>
                        <a:ea typeface="Meiryo UI" panose="020B0604030504040204" pitchFamily="50" charset="-128"/>
                      </a:endParaRPr>
                    </a:p>
                  </a:txBody>
                  <a:tcPr marL="72000" marR="72000" anchor="ctr">
                    <a:lnR w="12700" cap="flat" cmpd="sng" algn="ctr">
                      <a:solidFill>
                        <a:schemeClr val="tx1"/>
                      </a:solidFill>
                      <a:prstDash val="solid"/>
                      <a:round/>
                      <a:headEnd type="none" w="med" len="med"/>
                      <a:tailEnd type="none" w="med" len="med"/>
                    </a:lnR>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marL="72000" marR="72000" anchor="ctr">
                    <a:lnL w="12700" cap="flat" cmpd="sng" algn="ctr">
                      <a:solidFill>
                        <a:schemeClr val="tx1"/>
                      </a:solidFill>
                      <a:prstDash val="solid"/>
                      <a:round/>
                      <a:headEnd type="none" w="med" len="med"/>
                      <a:tailEnd type="none" w="med" len="med"/>
                    </a:lnL>
                  </a:tcPr>
                </a:tc>
                <a:tc>
                  <a:txBody>
                    <a:bodyPr/>
                    <a:lstStyle/>
                    <a:p>
                      <a:r>
                        <a:rPr kumimoji="1" lang="ja-JP" altLang="en-US" sz="1400" dirty="0" smtClean="0">
                          <a:latin typeface="Meiryo UI" panose="020B0604030504040204" pitchFamily="50" charset="-128"/>
                          <a:ea typeface="Meiryo UI" panose="020B0604030504040204" pitchFamily="50" charset="-128"/>
                        </a:rPr>
                        <a:t>水辺・景観</a:t>
                      </a:r>
                      <a:endParaRPr kumimoji="1" lang="ja-JP" altLang="en-US" sz="1400" dirty="0">
                        <a:latin typeface="Meiryo UI" panose="020B0604030504040204" pitchFamily="50" charset="-128"/>
                        <a:ea typeface="Meiryo UI" panose="020B0604030504040204" pitchFamily="50" charset="-128"/>
                      </a:endParaRPr>
                    </a:p>
                  </a:txBody>
                  <a:tcPr marL="72000" marR="72000" anchor="ctr"/>
                </a:tc>
                <a:tc>
                  <a:txBody>
                    <a:bodyPr/>
                    <a:lstStyle/>
                    <a:p>
                      <a:r>
                        <a:rPr kumimoji="1" lang="ja-JP" altLang="en-US" sz="1200" dirty="0" smtClean="0">
                          <a:latin typeface="Meiryo UI" panose="020B0604030504040204" pitchFamily="50" charset="-128"/>
                          <a:ea typeface="Meiryo UI" panose="020B0604030504040204" pitchFamily="50" charset="-128"/>
                        </a:rPr>
                        <a:t>道</a:t>
                      </a:r>
                      <a:r>
                        <a:rPr kumimoji="1" lang="ja-JP" altLang="en-US" sz="1200" dirty="0">
                          <a:latin typeface="Meiryo UI" panose="020B0604030504040204" pitchFamily="50" charset="-128"/>
                          <a:ea typeface="Meiryo UI" panose="020B0604030504040204" pitchFamily="50" charset="-128"/>
                        </a:rPr>
                        <a:t>頓堀川</a:t>
                      </a:r>
                      <a:r>
                        <a:rPr kumimoji="1" lang="ja-JP" altLang="en-US" sz="1200" dirty="0" smtClean="0">
                          <a:latin typeface="Meiryo UI" panose="020B0604030504040204" pitchFamily="50" charset="-128"/>
                          <a:ea typeface="Meiryo UI" panose="020B0604030504040204" pitchFamily="50" charset="-128"/>
                        </a:rPr>
                        <a:t>、堂島川、土佐堀川、八軒屋浜、天保山　等</a:t>
                      </a:r>
                      <a:endParaRPr kumimoji="1" lang="ja-JP" altLang="en-US" sz="1200" dirty="0">
                        <a:latin typeface="Meiryo UI" panose="020B0604030504040204" pitchFamily="50" charset="-128"/>
                        <a:ea typeface="Meiryo UI" panose="020B0604030504040204" pitchFamily="50" charset="-128"/>
                      </a:endParaRPr>
                    </a:p>
                  </a:txBody>
                  <a:tcPr marL="36000" marR="36000" anchor="ctr"/>
                </a:tc>
                <a:tc>
                  <a:txBody>
                    <a:bodyPr/>
                    <a:lstStyle/>
                    <a:p>
                      <a:pPr algn="ctr"/>
                      <a:endParaRPr kumimoji="1" lang="ja-JP" altLang="en-US" sz="1400">
                        <a:latin typeface="Meiryo UI" panose="020B0604030504040204" pitchFamily="50" charset="-128"/>
                        <a:ea typeface="Meiryo UI" panose="020B0604030504040204" pitchFamily="50" charset="-128"/>
                      </a:endParaRPr>
                    </a:p>
                  </a:txBody>
                  <a:tcPr marL="36000" marR="36000" anchor="ct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36000" marR="36000" anchor="ctr"/>
                </a:tc>
                <a:tc>
                  <a:txBody>
                    <a:bodyPr/>
                    <a:lstStyle/>
                    <a:p>
                      <a:pPr algn="ctr"/>
                      <a:r>
                        <a:rPr kumimoji="1" lang="ja-JP" altLang="en-US" sz="1400" dirty="0">
                          <a:latin typeface="Meiryo UI" panose="020B0604030504040204" pitchFamily="50" charset="-128"/>
                          <a:ea typeface="Meiryo UI" panose="020B0604030504040204" pitchFamily="50" charset="-128"/>
                        </a:rPr>
                        <a:t>●</a:t>
                      </a:r>
                    </a:p>
                  </a:txBody>
                  <a:tcPr marL="36000" marR="36000" anchor="ctr"/>
                </a:tc>
                <a:tc>
                  <a:txBody>
                    <a:bodyPr/>
                    <a:lstStyle/>
                    <a:p>
                      <a:pPr algn="ctr"/>
                      <a:r>
                        <a:rPr kumimoji="1" lang="ja-JP" altLang="en-US" sz="1400" dirty="0">
                          <a:latin typeface="Meiryo UI" panose="020B0604030504040204" pitchFamily="50" charset="-128"/>
                          <a:ea typeface="Meiryo UI" panose="020B0604030504040204" pitchFamily="50" charset="-128"/>
                        </a:rPr>
                        <a:t>●</a:t>
                      </a:r>
                    </a:p>
                  </a:txBody>
                  <a:tcPr marL="36000" marR="36000" anchor="ct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36000" marR="36000" anchor="ctr"/>
                </a:tc>
                <a:extLst>
                  <a:ext uri="{0D108BD9-81ED-4DB2-BD59-A6C34878D82A}">
                    <a16:rowId xmlns:a16="http://schemas.microsoft.com/office/drawing/2014/main" val="3279030972"/>
                  </a:ext>
                </a:extLst>
              </a:tr>
              <a:tr h="446446">
                <a:tc>
                  <a:txBody>
                    <a:bodyPr/>
                    <a:lstStyle/>
                    <a:p>
                      <a:endParaRPr kumimoji="1" lang="ja-JP" altLang="en-US" sz="1400" dirty="0">
                        <a:latin typeface="Meiryo UI" panose="020B0604030504040204" pitchFamily="50" charset="-128"/>
                        <a:ea typeface="Meiryo UI" panose="020B0604030504040204" pitchFamily="50" charset="-128"/>
                      </a:endParaRPr>
                    </a:p>
                  </a:txBody>
                  <a:tcPr marL="72000" marR="72000" anchor="ctr">
                    <a:lnR w="12700" cap="flat" cmpd="sng" algn="ctr">
                      <a:solidFill>
                        <a:schemeClr val="tx1"/>
                      </a:solidFill>
                      <a:prstDash val="solid"/>
                      <a:round/>
                      <a:headEnd type="none" w="med" len="med"/>
                      <a:tailEnd type="none" w="med" len="med"/>
                    </a:lnR>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marL="72000" marR="72000" anchor="ctr">
                    <a:lnL w="12700" cap="flat" cmpd="sng" algn="ctr">
                      <a:solidFill>
                        <a:schemeClr val="tx1"/>
                      </a:solidFill>
                      <a:prstDash val="solid"/>
                      <a:round/>
                      <a:headEnd type="none" w="med" len="med"/>
                      <a:tailEnd type="none" w="med" len="med"/>
                    </a:lnL>
                  </a:tcPr>
                </a:tc>
                <a:tc>
                  <a:txBody>
                    <a:bodyPr/>
                    <a:lstStyle/>
                    <a:p>
                      <a:r>
                        <a:rPr kumimoji="1" lang="ja-JP" altLang="en-US" sz="1400" dirty="0">
                          <a:latin typeface="Meiryo UI" panose="020B0604030504040204" pitchFamily="50" charset="-128"/>
                          <a:ea typeface="Meiryo UI" panose="020B0604030504040204" pitchFamily="50" charset="-128"/>
                        </a:rPr>
                        <a:t>公園・</a:t>
                      </a:r>
                      <a:r>
                        <a:rPr kumimoji="1" lang="ja-JP" altLang="en-US" sz="1400" dirty="0" smtClean="0">
                          <a:latin typeface="Meiryo UI" panose="020B0604030504040204" pitchFamily="50" charset="-128"/>
                          <a:ea typeface="Meiryo UI" panose="020B0604030504040204" pitchFamily="50" charset="-128"/>
                        </a:rPr>
                        <a:t>広場</a:t>
                      </a:r>
                      <a:endParaRPr kumimoji="1" lang="ja-JP" altLang="en-US" sz="1400" dirty="0">
                        <a:latin typeface="Meiryo UI" panose="020B0604030504040204" pitchFamily="50" charset="-128"/>
                        <a:ea typeface="Meiryo UI" panose="020B0604030504040204" pitchFamily="50" charset="-128"/>
                      </a:endParaRPr>
                    </a:p>
                  </a:txBody>
                  <a:tcPr marL="72000" marR="72000" anchor="ctr"/>
                </a:tc>
                <a:tc>
                  <a:txBody>
                    <a:bodyPr/>
                    <a:lstStyle/>
                    <a:p>
                      <a:r>
                        <a:rPr kumimoji="1" lang="ja-JP" altLang="en-US" sz="1200" dirty="0" smtClean="0">
                          <a:latin typeface="Meiryo UI" panose="020B0604030504040204" pitchFamily="50" charset="-128"/>
                          <a:ea typeface="Meiryo UI" panose="020B0604030504040204" pitchFamily="50" charset="-128"/>
                        </a:rPr>
                        <a:t>万博</a:t>
                      </a:r>
                      <a:r>
                        <a:rPr kumimoji="1" lang="ja-JP" altLang="en-US" sz="1200" dirty="0">
                          <a:latin typeface="Meiryo UI" panose="020B0604030504040204" pitchFamily="50" charset="-128"/>
                          <a:ea typeface="Meiryo UI" panose="020B0604030504040204" pitchFamily="50" charset="-128"/>
                        </a:rPr>
                        <a:t>記念公</a:t>
                      </a:r>
                      <a:r>
                        <a:rPr kumimoji="1" lang="ja-JP" altLang="en-US" sz="1200" dirty="0" smtClean="0">
                          <a:latin typeface="Meiryo UI" panose="020B0604030504040204" pitchFamily="50" charset="-128"/>
                          <a:ea typeface="Meiryo UI" panose="020B0604030504040204" pitchFamily="50" charset="-128"/>
                        </a:rPr>
                        <a:t>園、服部緑地、浜寺公園、りんくう公園、</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大阪城公園、</a:t>
                      </a:r>
                      <a:r>
                        <a:rPr kumimoji="1" lang="ja-JP" altLang="en-US" sz="1200" dirty="0">
                          <a:latin typeface="Meiryo UI" panose="020B0604030504040204" pitchFamily="50" charset="-128"/>
                          <a:ea typeface="Meiryo UI" panose="020B0604030504040204" pitchFamily="50" charset="-128"/>
                        </a:rPr>
                        <a:t>舞洲公園</a:t>
                      </a:r>
                      <a:r>
                        <a:rPr kumimoji="1" lang="ja-JP" altLang="en-US" sz="1200" dirty="0" smtClean="0">
                          <a:latin typeface="Meiryo UI" panose="020B0604030504040204" pitchFamily="50" charset="-128"/>
                          <a:ea typeface="Meiryo UI" panose="020B0604030504040204" pitchFamily="50" charset="-128"/>
                        </a:rPr>
                        <a:t>、天王寺公園、鶴見緑地　　等</a:t>
                      </a:r>
                      <a:endParaRPr kumimoji="1" lang="ja-JP" altLang="en-US" sz="1200" dirty="0">
                        <a:latin typeface="Meiryo UI" panose="020B0604030504040204" pitchFamily="50" charset="-128"/>
                        <a:ea typeface="Meiryo UI" panose="020B0604030504040204" pitchFamily="50" charset="-128"/>
                      </a:endParaRPr>
                    </a:p>
                  </a:txBody>
                  <a:tcPr marL="36000" marR="36000" anchor="ct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36000" marR="36000" anchor="ctr"/>
                </a:tc>
                <a:tc>
                  <a:txBody>
                    <a:bodyPr/>
                    <a:lstStyle/>
                    <a:p>
                      <a:pPr algn="ctr"/>
                      <a:r>
                        <a:rPr kumimoji="1" lang="ja-JP" altLang="en-US" sz="1400" dirty="0">
                          <a:latin typeface="Meiryo UI" panose="020B0604030504040204" pitchFamily="50" charset="-128"/>
                          <a:ea typeface="Meiryo UI" panose="020B0604030504040204" pitchFamily="50" charset="-128"/>
                        </a:rPr>
                        <a:t>●</a:t>
                      </a:r>
                    </a:p>
                  </a:txBody>
                  <a:tcPr marL="36000" marR="36000" anchor="ctr"/>
                </a:tc>
                <a:tc>
                  <a:txBody>
                    <a:bodyPr/>
                    <a:lstStyle/>
                    <a:p>
                      <a:pPr algn="ctr"/>
                      <a:r>
                        <a:rPr kumimoji="1" lang="ja-JP" altLang="en-US" sz="1400" dirty="0">
                          <a:latin typeface="Meiryo UI" panose="020B0604030504040204" pitchFamily="50" charset="-128"/>
                          <a:ea typeface="Meiryo UI" panose="020B0604030504040204" pitchFamily="50" charset="-128"/>
                        </a:rPr>
                        <a:t>●</a:t>
                      </a:r>
                    </a:p>
                  </a:txBody>
                  <a:tcPr marL="36000" marR="36000" anchor="ctr"/>
                </a:tc>
                <a:tc>
                  <a:txBody>
                    <a:bodyPr/>
                    <a:lstStyle/>
                    <a:p>
                      <a:pPr algn="ctr"/>
                      <a:r>
                        <a:rPr kumimoji="1" lang="ja-JP" altLang="en-US" sz="1400" dirty="0">
                          <a:latin typeface="Meiryo UI" panose="020B0604030504040204" pitchFamily="50" charset="-128"/>
                          <a:ea typeface="Meiryo UI" panose="020B0604030504040204" pitchFamily="50" charset="-128"/>
                        </a:rPr>
                        <a:t>●</a:t>
                      </a:r>
                    </a:p>
                  </a:txBody>
                  <a:tcPr marL="36000" marR="36000" anchor="ctr"/>
                </a:tc>
                <a:tc>
                  <a:txBody>
                    <a:bodyPr/>
                    <a:lstStyle/>
                    <a:p>
                      <a:pPr algn="ctr"/>
                      <a:r>
                        <a:rPr kumimoji="1" lang="ja-JP" altLang="en-US" sz="1400" dirty="0">
                          <a:latin typeface="Meiryo UI" panose="020B0604030504040204" pitchFamily="50" charset="-128"/>
                          <a:ea typeface="Meiryo UI" panose="020B0604030504040204" pitchFamily="50" charset="-128"/>
                        </a:rPr>
                        <a:t>●</a:t>
                      </a:r>
                    </a:p>
                  </a:txBody>
                  <a:tcPr marL="36000" marR="36000" anchor="ctr"/>
                </a:tc>
                <a:extLst>
                  <a:ext uri="{0D108BD9-81ED-4DB2-BD59-A6C34878D82A}">
                    <a16:rowId xmlns:a16="http://schemas.microsoft.com/office/drawing/2014/main" val="3309274586"/>
                  </a:ext>
                </a:extLst>
              </a:tr>
              <a:tr h="374129">
                <a:tc>
                  <a:txBody>
                    <a:bodyPr/>
                    <a:lstStyle/>
                    <a:p>
                      <a:endParaRPr kumimoji="1" lang="ja-JP" altLang="en-US" sz="1400" dirty="0">
                        <a:latin typeface="Meiryo UI" panose="020B0604030504040204" pitchFamily="50" charset="-128"/>
                        <a:ea typeface="Meiryo UI" panose="020B0604030504040204" pitchFamily="50" charset="-128"/>
                      </a:endParaRPr>
                    </a:p>
                  </a:txBody>
                  <a:tcPr marL="72000" marR="72000" anchor="ctr">
                    <a:lnR w="12700" cap="flat" cmpd="sng" algn="ctr">
                      <a:solidFill>
                        <a:schemeClr val="tx1"/>
                      </a:solidFill>
                      <a:prstDash val="solid"/>
                      <a:round/>
                      <a:headEnd type="none" w="med" len="med"/>
                      <a:tailEnd type="none" w="med" len="med"/>
                    </a:lnR>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marL="72000" marR="72000" anchor="ctr">
                    <a:lnL w="12700" cap="flat" cmpd="sng" algn="ctr">
                      <a:solidFill>
                        <a:schemeClr val="tx1"/>
                      </a:solidFill>
                      <a:prstDash val="solid"/>
                      <a:round/>
                      <a:headEnd type="none" w="med" len="med"/>
                      <a:tailEnd type="none" w="med" len="med"/>
                    </a:lnL>
                  </a:tcPr>
                </a:tc>
                <a:tc>
                  <a:txBody>
                    <a:bodyPr/>
                    <a:lstStyle/>
                    <a:p>
                      <a:r>
                        <a:rPr kumimoji="1" lang="ja-JP" altLang="en-US" sz="1400" dirty="0">
                          <a:latin typeface="Meiryo UI" panose="020B0604030504040204" pitchFamily="50" charset="-128"/>
                          <a:ea typeface="Meiryo UI" panose="020B0604030504040204" pitchFamily="50" charset="-128"/>
                        </a:rPr>
                        <a:t>開発地区</a:t>
                      </a:r>
                    </a:p>
                  </a:txBody>
                  <a:tcPr marL="72000" marR="72000" anchor="ctr"/>
                </a:tc>
                <a:tc>
                  <a:txBody>
                    <a:bodyPr/>
                    <a:lstStyle/>
                    <a:p>
                      <a:r>
                        <a:rPr kumimoji="1" lang="ja-JP" altLang="en-US" sz="1200" dirty="0">
                          <a:latin typeface="Meiryo UI" panose="020B0604030504040204" pitchFamily="50" charset="-128"/>
                          <a:ea typeface="Meiryo UI" panose="020B0604030504040204" pitchFamily="50" charset="-128"/>
                        </a:rPr>
                        <a:t>夢洲、うめきた２期、森之宮まちづくり地区、新</a:t>
                      </a:r>
                      <a:r>
                        <a:rPr kumimoji="1" lang="ja-JP" altLang="en-US" sz="1200" dirty="0" smtClean="0">
                          <a:latin typeface="Meiryo UI" panose="020B0604030504040204" pitchFamily="50" charset="-128"/>
                          <a:ea typeface="Meiryo UI" panose="020B0604030504040204" pitchFamily="50" charset="-128"/>
                        </a:rPr>
                        <a:t>大阪　等</a:t>
                      </a:r>
                      <a:endParaRPr kumimoji="1" lang="ja-JP" altLang="en-US" sz="1200" dirty="0">
                        <a:latin typeface="Meiryo UI" panose="020B0604030504040204" pitchFamily="50" charset="-128"/>
                        <a:ea typeface="Meiryo UI" panose="020B0604030504040204" pitchFamily="50" charset="-128"/>
                      </a:endParaRPr>
                    </a:p>
                  </a:txBody>
                  <a:tcPr marL="36000" marR="36000" anchor="ctr"/>
                </a:tc>
                <a:tc>
                  <a:txBody>
                    <a:bodyPr/>
                    <a:lstStyle/>
                    <a:p>
                      <a:pPr algn="ctr"/>
                      <a:endParaRPr kumimoji="1" lang="ja-JP" altLang="en-US" sz="1400">
                        <a:latin typeface="Meiryo UI" panose="020B0604030504040204" pitchFamily="50" charset="-128"/>
                        <a:ea typeface="Meiryo UI" panose="020B0604030504040204" pitchFamily="50" charset="-128"/>
                      </a:endParaRPr>
                    </a:p>
                  </a:txBody>
                  <a:tcPr marL="36000" marR="36000" anchor="ct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36000" marR="36000" anchor="ct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36000" marR="36000" anchor="ctr"/>
                </a:tc>
                <a:tc>
                  <a:txBody>
                    <a:bodyPr/>
                    <a:lstStyle/>
                    <a:p>
                      <a:pPr algn="ctr"/>
                      <a:r>
                        <a:rPr kumimoji="1" lang="ja-JP" altLang="en-US" sz="1400" dirty="0">
                          <a:latin typeface="Meiryo UI" panose="020B0604030504040204" pitchFamily="50" charset="-128"/>
                          <a:ea typeface="Meiryo UI" panose="020B0604030504040204" pitchFamily="50" charset="-128"/>
                        </a:rPr>
                        <a:t>●</a:t>
                      </a:r>
                    </a:p>
                  </a:txBody>
                  <a:tcPr marL="36000" marR="36000" anchor="ctr"/>
                </a:tc>
                <a:tc>
                  <a:txBody>
                    <a:bodyPr/>
                    <a:lstStyle/>
                    <a:p>
                      <a:pPr algn="ctr"/>
                      <a:r>
                        <a:rPr kumimoji="1" lang="ja-JP" altLang="en-US" sz="1400" dirty="0">
                          <a:latin typeface="Meiryo UI" panose="020B0604030504040204" pitchFamily="50" charset="-128"/>
                          <a:ea typeface="Meiryo UI" panose="020B0604030504040204" pitchFamily="50" charset="-128"/>
                        </a:rPr>
                        <a:t>●</a:t>
                      </a:r>
                    </a:p>
                  </a:txBody>
                  <a:tcPr marL="36000" marR="36000" anchor="ctr"/>
                </a:tc>
                <a:extLst>
                  <a:ext uri="{0D108BD9-81ED-4DB2-BD59-A6C34878D82A}">
                    <a16:rowId xmlns:a16="http://schemas.microsoft.com/office/drawing/2014/main" val="148184094"/>
                  </a:ext>
                </a:extLst>
              </a:tr>
            </a:tbl>
          </a:graphicData>
        </a:graphic>
      </p:graphicFrame>
      <p:sp>
        <p:nvSpPr>
          <p:cNvPr id="2" name="テキスト ボックス 1"/>
          <p:cNvSpPr txBox="1"/>
          <p:nvPr/>
        </p:nvSpPr>
        <p:spPr>
          <a:xfrm>
            <a:off x="6730486" y="5710073"/>
            <a:ext cx="1919115" cy="246221"/>
          </a:xfrm>
          <a:prstGeom prst="rect">
            <a:avLst/>
          </a:prstGeom>
          <a:noFill/>
        </p:spPr>
        <p:txBody>
          <a:bodyPr wrap="none" rtlCol="0">
            <a:spAutoFit/>
          </a:bodyPr>
          <a:lstStyle/>
          <a:p>
            <a:r>
              <a:rPr kumimoji="1" lang="ja-JP" altLang="en-US" sz="1000" dirty="0" smtClean="0">
                <a:latin typeface="Meiryo UI" panose="020B0604030504040204" pitchFamily="50" charset="-128"/>
                <a:ea typeface="Meiryo UI" panose="020B0604030504040204" pitchFamily="50" charset="-128"/>
              </a:rPr>
              <a:t>注）</a:t>
            </a:r>
            <a:r>
              <a:rPr kumimoji="1" lang="en-US" altLang="ja-JP" sz="1000" dirty="0">
                <a:latin typeface="Meiryo UI" panose="020B0604030504040204" pitchFamily="50" charset="-128"/>
                <a:ea typeface="Meiryo UI" panose="020B0604030504040204" pitchFamily="50" charset="-128"/>
              </a:rPr>
              <a:t>PM</a:t>
            </a:r>
            <a:r>
              <a:rPr kumimoji="1" lang="ja-JP" altLang="en-US" sz="1000" dirty="0">
                <a:latin typeface="Meiryo UI" panose="020B0604030504040204" pitchFamily="50" charset="-128"/>
                <a:ea typeface="Meiryo UI" panose="020B0604030504040204" pitchFamily="50" charset="-128"/>
              </a:rPr>
              <a:t>はプロジェクションマッピング</a:t>
            </a:r>
          </a:p>
        </p:txBody>
      </p:sp>
      <p:sp>
        <p:nvSpPr>
          <p:cNvPr id="6" name="テキスト ボックス 5"/>
          <p:cNvSpPr txBox="1"/>
          <p:nvPr/>
        </p:nvSpPr>
        <p:spPr>
          <a:xfrm>
            <a:off x="1115418" y="102185"/>
            <a:ext cx="7266733" cy="461665"/>
          </a:xfrm>
          <a:prstGeom prst="rect">
            <a:avLst/>
          </a:prstGeom>
          <a:noFill/>
        </p:spPr>
        <p:txBody>
          <a:bodyPr wrap="none" rtlCol="0">
            <a:spAutoFit/>
          </a:bodyPr>
          <a:lstStyle/>
          <a:p>
            <a:r>
              <a:rPr kumimoji="1" lang="ja-JP" altLang="en-US" sz="2400" b="1" dirty="0" smtClean="0">
                <a:latin typeface="Meiryo UI" panose="020B0604030504040204" pitchFamily="50" charset="-128"/>
                <a:ea typeface="Meiryo UI" panose="020B0604030504040204" pitchFamily="50" charset="-128"/>
              </a:rPr>
              <a:t>「楽しいまちづくり」のフィールドとテクノロジー（イメージ）</a:t>
            </a:r>
            <a:endParaRPr kumimoji="1" lang="ja-JP" altLang="en-US" sz="2400" b="1" dirty="0">
              <a:latin typeface="Meiryo UI" panose="020B0604030504040204" pitchFamily="50" charset="-128"/>
              <a:ea typeface="Meiryo UI" panose="020B0604030504040204" pitchFamily="50" charset="-128"/>
            </a:endParaRPr>
          </a:p>
        </p:txBody>
      </p:sp>
      <p:cxnSp>
        <p:nvCxnSpPr>
          <p:cNvPr id="7" name="直線コネクタ 6"/>
          <p:cNvCxnSpPr/>
          <p:nvPr/>
        </p:nvCxnSpPr>
        <p:spPr>
          <a:xfrm>
            <a:off x="270178" y="61629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270178" y="5699197"/>
            <a:ext cx="3289683" cy="938719"/>
          </a:xfrm>
          <a:prstGeom prst="rect">
            <a:avLst/>
          </a:prstGeom>
          <a:noFill/>
        </p:spPr>
        <p:txBody>
          <a:bodyPr wrap="none" rtlCol="0">
            <a:spAutoFit/>
          </a:bodyPr>
          <a:lstStyle/>
          <a:p>
            <a:r>
              <a:rPr kumimoji="1" lang="en-US" altLang="ja-JP" sz="1100" dirty="0" smtClean="0">
                <a:latin typeface="Meiryo UI" panose="020B0604030504040204" pitchFamily="50" charset="-128"/>
                <a:ea typeface="Meiryo UI" panose="020B0604030504040204" pitchFamily="50" charset="-128"/>
              </a:rPr>
              <a:t>* </a:t>
            </a:r>
            <a:r>
              <a:rPr kumimoji="1" lang="ja-JP" altLang="en-US" sz="1100" dirty="0" smtClean="0">
                <a:latin typeface="Meiryo UI" panose="020B0604030504040204" pitchFamily="50" charset="-128"/>
                <a:ea typeface="Meiryo UI" panose="020B0604030504040204" pitchFamily="50" charset="-128"/>
              </a:rPr>
              <a:t>タイプ別は、</a:t>
            </a:r>
            <a:r>
              <a:rPr kumimoji="1" lang="en-US" altLang="ja-JP" sz="1100" dirty="0" smtClean="0">
                <a:latin typeface="Meiryo UI" panose="020B0604030504040204" pitchFamily="50" charset="-128"/>
                <a:ea typeface="Meiryo UI" panose="020B0604030504040204" pitchFamily="50" charset="-128"/>
              </a:rPr>
              <a:t>P4</a:t>
            </a:r>
            <a:r>
              <a:rPr kumimoji="1" lang="ja-JP" altLang="en-US" sz="1100" dirty="0" smtClean="0">
                <a:latin typeface="Meiryo UI" panose="020B0604030504040204" pitchFamily="50" charset="-128"/>
                <a:ea typeface="Meiryo UI" panose="020B0604030504040204" pitchFamily="50" charset="-128"/>
              </a:rPr>
              <a:t>における四つの戦略領域で、次のとおり</a:t>
            </a:r>
            <a:endParaRPr kumimoji="1" lang="en-US" altLang="ja-JP" sz="1100" dirty="0" smtClean="0">
              <a:latin typeface="Meiryo UI" panose="020B0604030504040204" pitchFamily="50" charset="-128"/>
              <a:ea typeface="Meiryo UI" panose="020B0604030504040204" pitchFamily="50" charset="-128"/>
            </a:endParaRPr>
          </a:p>
          <a:p>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タイプ</a:t>
            </a:r>
            <a:r>
              <a:rPr kumimoji="1" lang="en-US" altLang="ja-JP" sz="1100" dirty="0" smtClean="0">
                <a:latin typeface="Meiryo UI" panose="020B0604030504040204" pitchFamily="50" charset="-128"/>
                <a:ea typeface="Meiryo UI" panose="020B0604030504040204" pitchFamily="50" charset="-128"/>
              </a:rPr>
              <a:t>A】</a:t>
            </a:r>
            <a:r>
              <a:rPr kumimoji="1" lang="ja-JP" altLang="en-US" sz="1100" dirty="0" smtClean="0">
                <a:latin typeface="Meiryo UI" panose="020B0604030504040204" pitchFamily="50" charset="-128"/>
                <a:ea typeface="Meiryo UI" panose="020B0604030504040204" pitchFamily="50" charset="-128"/>
              </a:rPr>
              <a:t>　既存の文化資源の価値最大化</a:t>
            </a:r>
            <a:endParaRPr kumimoji="1" lang="en-US" altLang="ja-JP" sz="1100" dirty="0" smtClean="0">
              <a:latin typeface="Meiryo UI" panose="020B0604030504040204" pitchFamily="50" charset="-128"/>
              <a:ea typeface="Meiryo UI" panose="020B0604030504040204" pitchFamily="50" charset="-128"/>
            </a:endParaRPr>
          </a:p>
          <a:p>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タイプ</a:t>
            </a:r>
            <a:r>
              <a:rPr kumimoji="1" lang="en-US" altLang="ja-JP" sz="1100" dirty="0" smtClean="0">
                <a:latin typeface="Meiryo UI" panose="020B0604030504040204" pitchFamily="50" charset="-128"/>
                <a:ea typeface="Meiryo UI" panose="020B0604030504040204" pitchFamily="50" charset="-128"/>
              </a:rPr>
              <a:t>B】</a:t>
            </a:r>
            <a:r>
              <a:rPr kumimoji="1" lang="ja-JP" altLang="en-US" sz="1100" dirty="0" smtClean="0">
                <a:latin typeface="Meiryo UI" panose="020B0604030504040204" pitchFamily="50" charset="-128"/>
                <a:ea typeface="Meiryo UI" panose="020B0604030504040204" pitchFamily="50" charset="-128"/>
              </a:rPr>
              <a:t>　歴史・物語による価値創造</a:t>
            </a:r>
            <a:endParaRPr kumimoji="1" lang="en-US" altLang="ja-JP" sz="1100" dirty="0" smtClean="0">
              <a:latin typeface="Meiryo UI" panose="020B0604030504040204" pitchFamily="50" charset="-128"/>
              <a:ea typeface="Meiryo UI" panose="020B0604030504040204" pitchFamily="50" charset="-128"/>
            </a:endParaRPr>
          </a:p>
          <a:p>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タイプ</a:t>
            </a:r>
            <a:r>
              <a:rPr kumimoji="1" lang="en-US" altLang="ja-JP" sz="1100" dirty="0" smtClean="0">
                <a:latin typeface="Meiryo UI" panose="020B0604030504040204" pitchFamily="50" charset="-128"/>
                <a:ea typeface="Meiryo UI" panose="020B0604030504040204" pitchFamily="50" charset="-128"/>
              </a:rPr>
              <a:t>C】</a:t>
            </a:r>
            <a:r>
              <a:rPr kumimoji="1" lang="ja-JP" altLang="en-US" sz="1100" dirty="0" smtClean="0">
                <a:latin typeface="Meiryo UI" panose="020B0604030504040204" pitchFamily="50" charset="-128"/>
                <a:ea typeface="Meiryo UI" panose="020B0604030504040204" pitchFamily="50" charset="-128"/>
              </a:rPr>
              <a:t>　テクノロジー系の新しいエンターテイメント</a:t>
            </a:r>
            <a:endParaRPr kumimoji="1" lang="en-US" altLang="ja-JP" sz="1100" dirty="0" smtClean="0">
              <a:latin typeface="Meiryo UI" panose="020B0604030504040204" pitchFamily="50" charset="-128"/>
              <a:ea typeface="Meiryo UI" panose="020B0604030504040204" pitchFamily="50" charset="-128"/>
            </a:endParaRPr>
          </a:p>
          <a:p>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タイプ</a:t>
            </a:r>
            <a:r>
              <a:rPr kumimoji="1" lang="en-US" altLang="ja-JP" sz="1100" dirty="0" smtClean="0">
                <a:latin typeface="Meiryo UI" panose="020B0604030504040204" pitchFamily="50" charset="-128"/>
                <a:ea typeface="Meiryo UI" panose="020B0604030504040204" pitchFamily="50" charset="-128"/>
              </a:rPr>
              <a:t>D】</a:t>
            </a:r>
            <a:r>
              <a:rPr kumimoji="1" lang="ja-JP" altLang="en-US" sz="1100" dirty="0" smtClean="0">
                <a:latin typeface="Meiryo UI" panose="020B0604030504040204" pitchFamily="50" charset="-128"/>
                <a:ea typeface="Meiryo UI" panose="020B0604030504040204" pitchFamily="50" charset="-128"/>
              </a:rPr>
              <a:t>　テクノロジーによる演出</a:t>
            </a:r>
            <a:endParaRPr kumimoji="1" lang="ja-JP" altLang="en-US"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22092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122974" y="6356351"/>
            <a:ext cx="2057400" cy="365125"/>
          </a:xfrm>
        </p:spPr>
        <p:txBody>
          <a:bodyPr/>
          <a:lstStyle/>
          <a:p>
            <a:fld id="{28A64507-C155-4F95-8498-376511543CB4}" type="slidenum">
              <a:rPr kumimoji="1" lang="ja-JP" altLang="en-US" smtClean="0"/>
              <a:t>14</a:t>
            </a:fld>
            <a:endParaRPr kumimoji="1" lang="ja-JP" altLang="en-US"/>
          </a:p>
        </p:txBody>
      </p:sp>
      <p:cxnSp>
        <p:nvCxnSpPr>
          <p:cNvPr id="5" name="直線コネクタ 4"/>
          <p:cNvCxnSpPr/>
          <p:nvPr/>
        </p:nvCxnSpPr>
        <p:spPr>
          <a:xfrm>
            <a:off x="195757" y="664080"/>
            <a:ext cx="87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394622" y="145783"/>
            <a:ext cx="8549135" cy="461665"/>
          </a:xfrm>
          <a:prstGeom prst="rect">
            <a:avLst/>
          </a:prstGeom>
          <a:noFill/>
        </p:spPr>
        <p:txBody>
          <a:bodyPr wrap="none" rtlCol="0">
            <a:spAutoFit/>
          </a:bodyPr>
          <a:lstStyle/>
          <a:p>
            <a:r>
              <a:rPr kumimoji="1" lang="ja-JP" altLang="en-US" sz="2400" b="1" dirty="0" smtClean="0">
                <a:latin typeface="Meiryo UI" panose="020B0604030504040204" pitchFamily="50" charset="-128"/>
                <a:ea typeface="Meiryo UI" panose="020B0604030504040204" pitchFamily="50" charset="-128"/>
              </a:rPr>
              <a:t>「楽しいまちづくり」の核となる可能性のあるフィールド例（歴史系）</a:t>
            </a:r>
            <a:endParaRPr kumimoji="1" lang="ja-JP" altLang="en-US" sz="2400" b="1" dirty="0">
              <a:latin typeface="Meiryo UI" panose="020B0604030504040204" pitchFamily="50" charset="-128"/>
              <a:ea typeface="Meiryo UI" panose="020B0604030504040204"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4174531616"/>
              </p:ext>
            </p:extLst>
          </p:nvPr>
        </p:nvGraphicFramePr>
        <p:xfrm>
          <a:off x="124624" y="756504"/>
          <a:ext cx="8822439" cy="5964973"/>
        </p:xfrm>
        <a:graphic>
          <a:graphicData uri="http://schemas.openxmlformats.org/drawingml/2006/table">
            <a:tbl>
              <a:tblPr firstRow="1" bandRow="1">
                <a:tableStyleId>{5940675A-B579-460E-94D1-54222C63F5DA}</a:tableStyleId>
              </a:tblPr>
              <a:tblGrid>
                <a:gridCol w="2940813">
                  <a:extLst>
                    <a:ext uri="{9D8B030D-6E8A-4147-A177-3AD203B41FA5}">
                      <a16:colId xmlns:a16="http://schemas.microsoft.com/office/drawing/2014/main" val="3783385733"/>
                    </a:ext>
                  </a:extLst>
                </a:gridCol>
                <a:gridCol w="2940813">
                  <a:extLst>
                    <a:ext uri="{9D8B030D-6E8A-4147-A177-3AD203B41FA5}">
                      <a16:colId xmlns:a16="http://schemas.microsoft.com/office/drawing/2014/main" val="2281024897"/>
                    </a:ext>
                  </a:extLst>
                </a:gridCol>
                <a:gridCol w="2940813">
                  <a:extLst>
                    <a:ext uri="{9D8B030D-6E8A-4147-A177-3AD203B41FA5}">
                      <a16:colId xmlns:a16="http://schemas.microsoft.com/office/drawing/2014/main" val="2758381019"/>
                    </a:ext>
                  </a:extLst>
                </a:gridCol>
              </a:tblGrid>
              <a:tr h="339826">
                <a:tc>
                  <a:txBody>
                    <a:bodyPr/>
                    <a:lstStyle/>
                    <a:p>
                      <a:pPr algn="ctr"/>
                      <a:r>
                        <a:rPr kumimoji="1" lang="ja-JP" altLang="en-US" sz="1600" b="1" dirty="0">
                          <a:latin typeface="Meiryo UI" panose="020B0604030504040204" pitchFamily="50" charset="-128"/>
                          <a:ea typeface="Meiryo UI" panose="020B0604030504040204" pitchFamily="50" charset="-128"/>
                        </a:rPr>
                        <a:t>史跡・神社仏閣</a:t>
                      </a:r>
                    </a:p>
                  </a:txBody>
                  <a:tcPr>
                    <a:solidFill>
                      <a:schemeClr val="accent6">
                        <a:lumMod val="20000"/>
                        <a:lumOff val="80000"/>
                      </a:schemeClr>
                    </a:solidFill>
                  </a:tcPr>
                </a:tc>
                <a:tc>
                  <a:txBody>
                    <a:bodyPr/>
                    <a:lstStyle/>
                    <a:p>
                      <a:pPr algn="ctr"/>
                      <a:r>
                        <a:rPr kumimoji="1" lang="ja-JP" altLang="en-US" sz="1600" b="1" dirty="0">
                          <a:latin typeface="Meiryo UI" panose="020B0604030504040204" pitchFamily="50" charset="-128"/>
                          <a:ea typeface="Meiryo UI" panose="020B0604030504040204" pitchFamily="50" charset="-128"/>
                        </a:rPr>
                        <a:t>城郭</a:t>
                      </a:r>
                    </a:p>
                  </a:txBody>
                  <a:tcPr>
                    <a:solidFill>
                      <a:schemeClr val="accent6">
                        <a:lumMod val="20000"/>
                        <a:lumOff val="80000"/>
                      </a:schemeClr>
                    </a:solidFill>
                  </a:tcPr>
                </a:tc>
                <a:tc>
                  <a:txBody>
                    <a:bodyPr/>
                    <a:lstStyle/>
                    <a:p>
                      <a:pPr algn="ctr"/>
                      <a:r>
                        <a:rPr kumimoji="1" lang="ja-JP" altLang="en-US" sz="1600" b="1" dirty="0" smtClean="0">
                          <a:latin typeface="Meiryo UI" panose="020B0604030504040204" pitchFamily="50" charset="-128"/>
                          <a:ea typeface="Meiryo UI" panose="020B0604030504040204" pitchFamily="50" charset="-128"/>
                        </a:rPr>
                        <a:t>古い町並み・歴史建造物</a:t>
                      </a:r>
                      <a:endParaRPr kumimoji="1" lang="ja-JP" altLang="en-US" sz="1600" b="1" dirty="0">
                        <a:latin typeface="Meiryo UI" panose="020B0604030504040204" pitchFamily="50" charset="-128"/>
                        <a:ea typeface="Meiryo UI" panose="020B0604030504040204" pitchFamily="50" charset="-128"/>
                      </a:endParaRPr>
                    </a:p>
                  </a:txBody>
                  <a:tcPr>
                    <a:solidFill>
                      <a:schemeClr val="accent6">
                        <a:lumMod val="20000"/>
                        <a:lumOff val="80000"/>
                      </a:schemeClr>
                    </a:solidFill>
                  </a:tcPr>
                </a:tc>
                <a:extLst>
                  <a:ext uri="{0D108BD9-81ED-4DB2-BD59-A6C34878D82A}">
                    <a16:rowId xmlns:a16="http://schemas.microsoft.com/office/drawing/2014/main" val="328506846"/>
                  </a:ext>
                </a:extLst>
              </a:tr>
              <a:tr h="1875049">
                <a:tc>
                  <a:txBody>
                    <a:bodyPr/>
                    <a:lstStyle/>
                    <a:p>
                      <a:endParaRPr kumimoji="1" lang="ja-JP" altLang="en-US" sz="1400" dirty="0">
                        <a:latin typeface="Meiryo UI" panose="020B0604030504040204" pitchFamily="50" charset="-128"/>
                        <a:ea typeface="Meiryo UI" panose="020B0604030504040204" pitchFamily="50" charset="-128"/>
                      </a:endParaRPr>
                    </a:p>
                  </a:txBody>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tc>
                <a:tc>
                  <a:txBody>
                    <a:bodyPr/>
                    <a:lstStyle/>
                    <a:p>
                      <a:endParaRPr kumimoji="1" lang="ja-JP" altLang="en-US" sz="140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295991825"/>
                  </a:ext>
                </a:extLst>
              </a:tr>
              <a:tr h="1875049">
                <a:tc>
                  <a:txBody>
                    <a:bodyPr/>
                    <a:lstStyle/>
                    <a:p>
                      <a:endParaRPr kumimoji="1" lang="ja-JP" altLang="en-US" sz="1400">
                        <a:latin typeface="Meiryo UI" panose="020B0604030504040204" pitchFamily="50" charset="-128"/>
                        <a:ea typeface="Meiryo UI" panose="020B0604030504040204" pitchFamily="50" charset="-128"/>
                      </a:endParaRPr>
                    </a:p>
                  </a:txBody>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tc>
                <a:tc>
                  <a:txBody>
                    <a:bodyPr/>
                    <a:lstStyle/>
                    <a:p>
                      <a:endParaRPr kumimoji="1" lang="ja-JP" altLang="en-US" sz="140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122597538"/>
                  </a:ext>
                </a:extLst>
              </a:tr>
              <a:tr h="1875049">
                <a:tc>
                  <a:txBody>
                    <a:bodyPr/>
                    <a:lstStyle/>
                    <a:p>
                      <a:endParaRPr kumimoji="1" lang="ja-JP" altLang="en-US" sz="1400">
                        <a:latin typeface="Meiryo UI" panose="020B0604030504040204" pitchFamily="50" charset="-128"/>
                        <a:ea typeface="Meiryo UI" panose="020B0604030504040204" pitchFamily="50" charset="-128"/>
                      </a:endParaRPr>
                    </a:p>
                  </a:txBody>
                  <a:tcPr/>
                </a:tc>
                <a:tc>
                  <a:txBody>
                    <a:bodyPr/>
                    <a:lstStyle/>
                    <a:p>
                      <a:endParaRPr kumimoji="1" lang="ja-JP" altLang="en-US" sz="1400">
                        <a:latin typeface="Meiryo UI" panose="020B0604030504040204" pitchFamily="50" charset="-128"/>
                        <a:ea typeface="Meiryo UI" panose="020B0604030504040204" pitchFamily="50" charset="-128"/>
                      </a:endParaRPr>
                    </a:p>
                  </a:txBody>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917798052"/>
                  </a:ext>
                </a:extLst>
              </a:tr>
            </a:tbl>
          </a:graphicData>
        </a:graphic>
      </p:graphicFrame>
      <p:sp>
        <p:nvSpPr>
          <p:cNvPr id="8" name="正方形/長方形 7"/>
          <p:cNvSpPr/>
          <p:nvPr/>
        </p:nvSpPr>
        <p:spPr>
          <a:xfrm>
            <a:off x="176821" y="1178680"/>
            <a:ext cx="1082348" cy="307777"/>
          </a:xfrm>
          <a:prstGeom prst="rect">
            <a:avLst/>
          </a:prstGeom>
          <a:solidFill>
            <a:schemeClr val="accent6">
              <a:lumMod val="75000"/>
            </a:schemeClr>
          </a:solidFill>
        </p:spPr>
        <p:txBody>
          <a:bodyPr wrap="none">
            <a:spAutoFit/>
          </a:bodyPr>
          <a:lstStyle/>
          <a:p>
            <a:r>
              <a:rPr lang="zh-TW" altLang="en-US" sz="1400" b="1" dirty="0">
                <a:solidFill>
                  <a:schemeClr val="bg1"/>
                </a:solidFill>
                <a:latin typeface="Meiryo UI" panose="020B0604030504040204" pitchFamily="50" charset="-128"/>
                <a:ea typeface="Meiryo UI" panose="020B0604030504040204" pitchFamily="50" charset="-128"/>
              </a:rPr>
              <a:t>仁徳天皇陵</a:t>
            </a:r>
            <a:endParaRPr lang="ja-JP" altLang="en-US" sz="1400" b="1" dirty="0">
              <a:solidFill>
                <a:schemeClr val="bg1"/>
              </a:solidFill>
              <a:latin typeface="Meiryo UI" panose="020B0604030504040204" pitchFamily="50" charset="-128"/>
              <a:ea typeface="Meiryo UI" panose="020B0604030504040204" pitchFamily="50" charset="-128"/>
            </a:endParaRPr>
          </a:p>
        </p:txBody>
      </p:sp>
      <p:sp>
        <p:nvSpPr>
          <p:cNvPr id="9" name="正方形/長方形 8"/>
          <p:cNvSpPr/>
          <p:nvPr/>
        </p:nvSpPr>
        <p:spPr>
          <a:xfrm>
            <a:off x="114563" y="1477645"/>
            <a:ext cx="2983509" cy="276999"/>
          </a:xfrm>
          <a:prstGeom prst="rect">
            <a:avLst/>
          </a:prstGeom>
        </p:spPr>
        <p:txBody>
          <a:bodyPr wrap="none">
            <a:spAutoFit/>
          </a:bodyPr>
          <a:lstStyle/>
          <a:p>
            <a:r>
              <a:rPr lang="ja-JP" altLang="en-US" sz="1200" b="1" dirty="0">
                <a:latin typeface="Meiryo UI" panose="020B0604030504040204" pitchFamily="50" charset="-128"/>
                <a:ea typeface="Meiryo UI" panose="020B0604030504040204" pitchFamily="50" charset="-128"/>
              </a:rPr>
              <a:t>世界最大級墳墓、</a:t>
            </a:r>
            <a:r>
              <a:rPr lang="en-US" altLang="ja-JP" sz="1200" b="1" dirty="0">
                <a:latin typeface="Meiryo UI" panose="020B0604030504040204" pitchFamily="50" charset="-128"/>
                <a:ea typeface="Meiryo UI" panose="020B0604030504040204" pitchFamily="50" charset="-128"/>
              </a:rPr>
              <a:t>2019</a:t>
            </a:r>
            <a:r>
              <a:rPr lang="ja-JP" altLang="en-US" sz="1200" b="1" dirty="0">
                <a:latin typeface="Meiryo UI" panose="020B0604030504040204" pitchFamily="50" charset="-128"/>
                <a:ea typeface="Meiryo UI" panose="020B0604030504040204" pitchFamily="50" charset="-128"/>
              </a:rPr>
              <a:t>年に世界遺産登録</a:t>
            </a:r>
          </a:p>
        </p:txBody>
      </p:sp>
      <p:pic>
        <p:nvPicPr>
          <p:cNvPr id="10" name="図 9"/>
          <p:cNvPicPr>
            <a:picLocks noChangeAspect="1"/>
          </p:cNvPicPr>
          <p:nvPr/>
        </p:nvPicPr>
        <p:blipFill>
          <a:blip r:embed="rId2"/>
          <a:stretch>
            <a:fillRect/>
          </a:stretch>
        </p:blipFill>
        <p:spPr>
          <a:xfrm>
            <a:off x="1906370" y="1802242"/>
            <a:ext cx="1085943" cy="811186"/>
          </a:xfrm>
          <a:prstGeom prst="rect">
            <a:avLst/>
          </a:prstGeom>
        </p:spPr>
      </p:pic>
      <p:sp>
        <p:nvSpPr>
          <p:cNvPr id="11" name="正方形/長方形 10"/>
          <p:cNvSpPr/>
          <p:nvPr/>
        </p:nvSpPr>
        <p:spPr>
          <a:xfrm>
            <a:off x="3204865" y="4894961"/>
            <a:ext cx="902811" cy="307777"/>
          </a:xfrm>
          <a:prstGeom prst="rect">
            <a:avLst/>
          </a:prstGeom>
          <a:solidFill>
            <a:schemeClr val="accent6">
              <a:lumMod val="75000"/>
            </a:schemeClr>
          </a:solidFill>
        </p:spPr>
        <p:txBody>
          <a:bodyPr wrap="none">
            <a:spAutoFit/>
          </a:bodyPr>
          <a:lstStyle/>
          <a:p>
            <a:r>
              <a:rPr lang="zh-TW" altLang="en-US" sz="1400" b="1" dirty="0">
                <a:solidFill>
                  <a:schemeClr val="bg1"/>
                </a:solidFill>
                <a:latin typeface="Meiryo UI" panose="020B0604030504040204" pitchFamily="50" charset="-128"/>
                <a:ea typeface="Meiryo UI" panose="020B0604030504040204" pitchFamily="50" charset="-128"/>
              </a:rPr>
              <a:t>岸和田城</a:t>
            </a:r>
          </a:p>
        </p:txBody>
      </p:sp>
      <p:sp>
        <p:nvSpPr>
          <p:cNvPr id="12" name="正方形/長方形 11"/>
          <p:cNvSpPr/>
          <p:nvPr/>
        </p:nvSpPr>
        <p:spPr>
          <a:xfrm>
            <a:off x="3143739" y="5214155"/>
            <a:ext cx="1967205" cy="276999"/>
          </a:xfrm>
          <a:prstGeom prst="rect">
            <a:avLst/>
          </a:prstGeom>
        </p:spPr>
        <p:txBody>
          <a:bodyPr wrap="none">
            <a:spAutoFit/>
          </a:bodyPr>
          <a:lstStyle/>
          <a:p>
            <a:r>
              <a:rPr lang="ja-JP" altLang="en-US" sz="1200" b="1" dirty="0">
                <a:latin typeface="Meiryo UI" panose="020B0604030504040204" pitchFamily="50" charset="-128"/>
                <a:ea typeface="Meiryo UI" panose="020B0604030504040204" pitchFamily="50" charset="-128"/>
              </a:rPr>
              <a:t>羽柴秀吉、紀州討伐の拠城</a:t>
            </a:r>
          </a:p>
        </p:txBody>
      </p:sp>
      <p:pic>
        <p:nvPicPr>
          <p:cNvPr id="13" name="図 12"/>
          <p:cNvPicPr>
            <a:picLocks noChangeAspect="1"/>
          </p:cNvPicPr>
          <p:nvPr/>
        </p:nvPicPr>
        <p:blipFill>
          <a:blip r:embed="rId3"/>
          <a:stretch>
            <a:fillRect/>
          </a:stretch>
        </p:blipFill>
        <p:spPr>
          <a:xfrm>
            <a:off x="4977595" y="5569009"/>
            <a:ext cx="958768" cy="719076"/>
          </a:xfrm>
          <a:prstGeom prst="rect">
            <a:avLst/>
          </a:prstGeom>
        </p:spPr>
      </p:pic>
      <p:pic>
        <p:nvPicPr>
          <p:cNvPr id="14" name="図 13"/>
          <p:cNvPicPr>
            <a:picLocks noChangeAspect="1"/>
          </p:cNvPicPr>
          <p:nvPr/>
        </p:nvPicPr>
        <p:blipFill rotWithShape="1">
          <a:blip r:embed="rId4"/>
          <a:srcRect r="19464"/>
          <a:stretch/>
        </p:blipFill>
        <p:spPr>
          <a:xfrm>
            <a:off x="4883410" y="1777910"/>
            <a:ext cx="1059864" cy="822510"/>
          </a:xfrm>
          <a:prstGeom prst="rect">
            <a:avLst/>
          </a:prstGeom>
        </p:spPr>
      </p:pic>
      <p:sp>
        <p:nvSpPr>
          <p:cNvPr id="15" name="正方形/長方形 14"/>
          <p:cNvSpPr/>
          <p:nvPr/>
        </p:nvSpPr>
        <p:spPr>
          <a:xfrm>
            <a:off x="3143739" y="1185212"/>
            <a:ext cx="1441420" cy="307777"/>
          </a:xfrm>
          <a:prstGeom prst="rect">
            <a:avLst/>
          </a:prstGeom>
          <a:solidFill>
            <a:schemeClr val="accent6">
              <a:lumMod val="75000"/>
            </a:schemeClr>
          </a:solidFill>
        </p:spPr>
        <p:txBody>
          <a:bodyPr wrap="none">
            <a:spAutoFit/>
          </a:bodyPr>
          <a:lstStyle/>
          <a:p>
            <a:r>
              <a:rPr lang="ja-JP" altLang="en-US" sz="1400" b="1" dirty="0">
                <a:solidFill>
                  <a:schemeClr val="bg1"/>
                </a:solidFill>
                <a:latin typeface="Meiryo UI" panose="020B0604030504040204" pitchFamily="50" charset="-128"/>
                <a:ea typeface="Meiryo UI" panose="020B0604030504040204" pitchFamily="50" charset="-128"/>
              </a:rPr>
              <a:t>大阪</a:t>
            </a:r>
            <a:r>
              <a:rPr lang="zh-TW" altLang="en-US" sz="1400" b="1" dirty="0">
                <a:solidFill>
                  <a:schemeClr val="bg1"/>
                </a:solidFill>
                <a:latin typeface="Meiryo UI" panose="020B0604030504040204" pitchFamily="50" charset="-128"/>
                <a:ea typeface="Meiryo UI" panose="020B0604030504040204" pitchFamily="50" charset="-128"/>
              </a:rPr>
              <a:t>城</a:t>
            </a:r>
            <a:r>
              <a:rPr lang="ja-JP" altLang="en-US" sz="1400" b="1" dirty="0">
                <a:solidFill>
                  <a:schemeClr val="bg1"/>
                </a:solidFill>
                <a:latin typeface="Meiryo UI" panose="020B0604030504040204" pitchFamily="50" charset="-128"/>
                <a:ea typeface="Meiryo UI" panose="020B0604030504040204" pitchFamily="50" charset="-128"/>
              </a:rPr>
              <a:t>（公園）</a:t>
            </a:r>
            <a:endParaRPr lang="zh-TW" altLang="en-US" sz="1400" b="1" dirty="0">
              <a:solidFill>
                <a:schemeClr val="bg1"/>
              </a:solidFill>
              <a:latin typeface="Meiryo UI" panose="020B0604030504040204" pitchFamily="50" charset="-128"/>
              <a:ea typeface="Meiryo UI" panose="020B0604030504040204" pitchFamily="50" charset="-128"/>
            </a:endParaRPr>
          </a:p>
        </p:txBody>
      </p:sp>
      <p:pic>
        <p:nvPicPr>
          <p:cNvPr id="16" name="図 15"/>
          <p:cNvPicPr>
            <a:picLocks noChangeAspect="1"/>
          </p:cNvPicPr>
          <p:nvPr/>
        </p:nvPicPr>
        <p:blipFill>
          <a:blip r:embed="rId5"/>
          <a:stretch>
            <a:fillRect/>
          </a:stretch>
        </p:blipFill>
        <p:spPr>
          <a:xfrm>
            <a:off x="4933047" y="3741165"/>
            <a:ext cx="1010227" cy="756228"/>
          </a:xfrm>
          <a:prstGeom prst="rect">
            <a:avLst/>
          </a:prstGeom>
        </p:spPr>
      </p:pic>
      <p:sp>
        <p:nvSpPr>
          <p:cNvPr id="17" name="正方形/長方形 16"/>
          <p:cNvSpPr/>
          <p:nvPr/>
        </p:nvSpPr>
        <p:spPr>
          <a:xfrm>
            <a:off x="3177389" y="3048524"/>
            <a:ext cx="723275" cy="307777"/>
          </a:xfrm>
          <a:prstGeom prst="rect">
            <a:avLst/>
          </a:prstGeom>
          <a:solidFill>
            <a:schemeClr val="accent6">
              <a:lumMod val="75000"/>
            </a:schemeClr>
          </a:solidFill>
        </p:spPr>
        <p:txBody>
          <a:bodyPr wrap="none">
            <a:spAutoFit/>
          </a:bodyPr>
          <a:lstStyle/>
          <a:p>
            <a:r>
              <a:rPr lang="ja-JP" altLang="en-US" sz="1400" b="1" dirty="0">
                <a:solidFill>
                  <a:schemeClr val="bg1"/>
                </a:solidFill>
                <a:latin typeface="Meiryo UI" panose="020B0604030504040204" pitchFamily="50" charset="-128"/>
                <a:ea typeface="Meiryo UI" panose="020B0604030504040204" pitchFamily="50" charset="-128"/>
              </a:rPr>
              <a:t>池田</a:t>
            </a:r>
            <a:r>
              <a:rPr lang="zh-TW" altLang="en-US" sz="1400" b="1" dirty="0">
                <a:solidFill>
                  <a:schemeClr val="bg1"/>
                </a:solidFill>
                <a:latin typeface="Meiryo UI" panose="020B0604030504040204" pitchFamily="50" charset="-128"/>
                <a:ea typeface="Meiryo UI" panose="020B0604030504040204" pitchFamily="50" charset="-128"/>
              </a:rPr>
              <a:t>城</a:t>
            </a:r>
          </a:p>
        </p:txBody>
      </p:sp>
      <p:sp>
        <p:nvSpPr>
          <p:cNvPr id="18" name="正方形/長方形 17">
            <a:extLst>
              <a:ext uri="{FF2B5EF4-FFF2-40B4-BE49-F238E27FC236}">
                <a16:creationId xmlns:a16="http://schemas.microsoft.com/office/drawing/2014/main" id="{D10863A8-8368-4485-A752-AA8EA5A50E26}"/>
              </a:ext>
            </a:extLst>
          </p:cNvPr>
          <p:cNvSpPr/>
          <p:nvPr/>
        </p:nvSpPr>
        <p:spPr>
          <a:xfrm>
            <a:off x="3177389" y="5484594"/>
            <a:ext cx="1812186" cy="1277273"/>
          </a:xfrm>
          <a:prstGeom prst="rect">
            <a:avLst/>
          </a:prstGeom>
        </p:spPr>
        <p:txBody>
          <a:bodyPr wrap="square">
            <a:spAutoFit/>
          </a:bodyPr>
          <a:lstStyle/>
          <a:p>
            <a:r>
              <a:rPr lang="ja-JP" altLang="en-US" sz="1100" dirty="0"/>
              <a:t>建武新政期に楠木正成の一族、和田高家が築いたといわれている。天正</a:t>
            </a:r>
            <a:r>
              <a:rPr lang="en-US" altLang="ja-JP" sz="1100" dirty="0"/>
              <a:t>13</a:t>
            </a:r>
            <a:r>
              <a:rPr lang="ja-JP" altLang="en-US" sz="1100" dirty="0"/>
              <a:t>年、羽柴秀吉は紀州根来寺討滅後、叔父小出秀政を城主とし、秀政によって城郭整備。</a:t>
            </a:r>
          </a:p>
        </p:txBody>
      </p:sp>
      <p:sp>
        <p:nvSpPr>
          <p:cNvPr id="19" name="テキスト ボックス 18">
            <a:extLst>
              <a:ext uri="{FF2B5EF4-FFF2-40B4-BE49-F238E27FC236}">
                <a16:creationId xmlns:a16="http://schemas.microsoft.com/office/drawing/2014/main" id="{A408ABCD-9EF4-404D-B5BB-7F82B2368245}"/>
              </a:ext>
            </a:extLst>
          </p:cNvPr>
          <p:cNvSpPr txBox="1"/>
          <p:nvPr/>
        </p:nvSpPr>
        <p:spPr>
          <a:xfrm>
            <a:off x="1338873" y="1164547"/>
            <a:ext cx="1082348" cy="307777"/>
          </a:xfrm>
          <a:prstGeom prst="rect">
            <a:avLst/>
          </a:prstGeom>
          <a:noFill/>
        </p:spPr>
        <p:txBody>
          <a:bodyPr wrap="none" rtlCol="0">
            <a:spAutoFit/>
          </a:bodyPr>
          <a:lstStyle/>
          <a:p>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世界遺産</a:t>
            </a:r>
            <a:r>
              <a:rPr kumimoji="1" lang="en-US" altLang="ja-JP"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6352D4CB-D524-4255-8161-9603B80605DC}"/>
              </a:ext>
            </a:extLst>
          </p:cNvPr>
          <p:cNvSpPr/>
          <p:nvPr/>
        </p:nvSpPr>
        <p:spPr>
          <a:xfrm>
            <a:off x="6087890" y="1169440"/>
            <a:ext cx="1261884" cy="307777"/>
          </a:xfrm>
          <a:prstGeom prst="rect">
            <a:avLst/>
          </a:prstGeom>
          <a:solidFill>
            <a:schemeClr val="accent6">
              <a:lumMod val="75000"/>
            </a:schemeClr>
          </a:solidFill>
        </p:spPr>
        <p:txBody>
          <a:bodyPr wrap="none">
            <a:spAutoFit/>
          </a:bodyPr>
          <a:lstStyle/>
          <a:p>
            <a:r>
              <a:rPr lang="ja-JP" altLang="en-US" sz="1400" b="1" dirty="0">
                <a:solidFill>
                  <a:schemeClr val="bg1"/>
                </a:solidFill>
                <a:latin typeface="Meiryo UI" panose="020B0604030504040204" pitchFamily="50" charset="-128"/>
                <a:ea typeface="Meiryo UI" panose="020B0604030504040204" pitchFamily="50" charset="-128"/>
              </a:rPr>
              <a:t>富田林寺内町</a:t>
            </a:r>
            <a:endParaRPr lang="zh-TW" altLang="en-US" sz="1400" b="1" dirty="0">
              <a:solidFill>
                <a:schemeClr val="bg1"/>
              </a:solidFill>
              <a:latin typeface="Meiryo UI" panose="020B0604030504040204" pitchFamily="50" charset="-128"/>
              <a:ea typeface="Meiryo UI" panose="020B0604030504040204" pitchFamily="50" charset="-128"/>
            </a:endParaRPr>
          </a:p>
        </p:txBody>
      </p:sp>
      <p:sp>
        <p:nvSpPr>
          <p:cNvPr id="22" name="正方形/長方形 21">
            <a:extLst>
              <a:ext uri="{FF2B5EF4-FFF2-40B4-BE49-F238E27FC236}">
                <a16:creationId xmlns:a16="http://schemas.microsoft.com/office/drawing/2014/main" id="{1E4F5BDF-BC80-491E-9B57-C6A58311E4A7}"/>
              </a:ext>
            </a:extLst>
          </p:cNvPr>
          <p:cNvSpPr/>
          <p:nvPr/>
        </p:nvSpPr>
        <p:spPr>
          <a:xfrm>
            <a:off x="6087890" y="4928367"/>
            <a:ext cx="1800493" cy="307777"/>
          </a:xfrm>
          <a:prstGeom prst="rect">
            <a:avLst/>
          </a:prstGeom>
          <a:solidFill>
            <a:schemeClr val="accent6">
              <a:lumMod val="75000"/>
            </a:schemeClr>
          </a:solidFill>
        </p:spPr>
        <p:txBody>
          <a:bodyPr wrap="none">
            <a:spAutoFit/>
          </a:bodyPr>
          <a:lstStyle/>
          <a:p>
            <a:r>
              <a:rPr lang="ja-JP" altLang="en-US" sz="1400" b="1" dirty="0" smtClean="0">
                <a:solidFill>
                  <a:schemeClr val="bg1"/>
                </a:solidFill>
                <a:latin typeface="Meiryo UI" panose="020B0604030504040204" pitchFamily="50" charset="-128"/>
                <a:ea typeface="Meiryo UI" panose="020B0604030504040204" pitchFamily="50" charset="-128"/>
              </a:rPr>
              <a:t>北浜歴史的建造物群</a:t>
            </a:r>
            <a:endParaRPr lang="zh-TW" altLang="en-US" sz="1400" b="1" dirty="0">
              <a:solidFill>
                <a:schemeClr val="bg1"/>
              </a:solidFill>
              <a:latin typeface="Meiryo UI" panose="020B0604030504040204" pitchFamily="50" charset="-128"/>
              <a:ea typeface="Meiryo UI" panose="020B0604030504040204" pitchFamily="50" charset="-128"/>
            </a:endParaRPr>
          </a:p>
        </p:txBody>
      </p:sp>
      <p:sp>
        <p:nvSpPr>
          <p:cNvPr id="23" name="正方形/長方形 22">
            <a:extLst>
              <a:ext uri="{FF2B5EF4-FFF2-40B4-BE49-F238E27FC236}">
                <a16:creationId xmlns:a16="http://schemas.microsoft.com/office/drawing/2014/main" id="{BB3CC11E-F9BC-47E7-BF95-9E3E1D2C9049}"/>
              </a:ext>
            </a:extLst>
          </p:cNvPr>
          <p:cNvSpPr/>
          <p:nvPr/>
        </p:nvSpPr>
        <p:spPr>
          <a:xfrm>
            <a:off x="176820" y="1767878"/>
            <a:ext cx="1754331" cy="1107996"/>
          </a:xfrm>
          <a:prstGeom prst="rect">
            <a:avLst/>
          </a:prstGeom>
        </p:spPr>
        <p:txBody>
          <a:bodyPr wrap="square">
            <a:spAutoFit/>
          </a:bodyPr>
          <a:lstStyle/>
          <a:p>
            <a:r>
              <a:rPr lang="ja-JP" altLang="en-US" sz="1100" dirty="0"/>
              <a:t>世界</a:t>
            </a:r>
            <a:r>
              <a:rPr lang="en-US" altLang="ja-JP" sz="1100" dirty="0"/>
              <a:t>3</a:t>
            </a:r>
            <a:r>
              <a:rPr lang="ja-JP" altLang="en-US" sz="1100" dirty="0"/>
              <a:t>大墳墓の一つといわれ、円と四角を合体させた前方後円墳という日本独自の形で、</a:t>
            </a:r>
            <a:r>
              <a:rPr lang="en-US" altLang="ja-JP" sz="1100" dirty="0"/>
              <a:t>5</a:t>
            </a:r>
            <a:r>
              <a:rPr lang="ja-JP" altLang="en-US" sz="1100" dirty="0"/>
              <a:t>世紀中ごろに約</a:t>
            </a:r>
            <a:r>
              <a:rPr lang="en-US" altLang="ja-JP" sz="1100" dirty="0"/>
              <a:t>20</a:t>
            </a:r>
            <a:r>
              <a:rPr lang="ja-JP" altLang="en-US" sz="1100" dirty="0"/>
              <a:t>年をかけて築造されたと推定</a:t>
            </a:r>
          </a:p>
        </p:txBody>
      </p:sp>
      <p:pic>
        <p:nvPicPr>
          <p:cNvPr id="24" name="図 23">
            <a:extLst>
              <a:ext uri="{FF2B5EF4-FFF2-40B4-BE49-F238E27FC236}">
                <a16:creationId xmlns:a16="http://schemas.microsoft.com/office/drawing/2014/main" id="{744174B5-C85C-4436-8E76-67F43F13E88C}"/>
              </a:ext>
            </a:extLst>
          </p:cNvPr>
          <p:cNvPicPr>
            <a:picLocks noChangeAspect="1"/>
          </p:cNvPicPr>
          <p:nvPr/>
        </p:nvPicPr>
        <p:blipFill>
          <a:blip r:embed="rId6"/>
          <a:stretch>
            <a:fillRect/>
          </a:stretch>
        </p:blipFill>
        <p:spPr>
          <a:xfrm>
            <a:off x="7766061" y="1777910"/>
            <a:ext cx="1113941" cy="741277"/>
          </a:xfrm>
          <a:prstGeom prst="rect">
            <a:avLst/>
          </a:prstGeom>
        </p:spPr>
      </p:pic>
      <p:sp>
        <p:nvSpPr>
          <p:cNvPr id="26" name="正方形/長方形 25"/>
          <p:cNvSpPr/>
          <p:nvPr/>
        </p:nvSpPr>
        <p:spPr>
          <a:xfrm>
            <a:off x="3124141" y="1767878"/>
            <a:ext cx="1661933" cy="938719"/>
          </a:xfrm>
          <a:prstGeom prst="rect">
            <a:avLst/>
          </a:prstGeom>
        </p:spPr>
        <p:txBody>
          <a:bodyPr wrap="square">
            <a:spAutoFit/>
          </a:bodyPr>
          <a:lstStyle/>
          <a:p>
            <a:r>
              <a:rPr lang="ja-JP" altLang="en-US" sz="1100" dirty="0"/>
              <a:t>安土桃山時代に築かれ、江戸時代に修築された日本の城。別称は錦城。国の特別史跡に指定されている。 </a:t>
            </a:r>
          </a:p>
        </p:txBody>
      </p:sp>
      <p:sp>
        <p:nvSpPr>
          <p:cNvPr id="27" name="正方形/長方形 26"/>
          <p:cNvSpPr/>
          <p:nvPr/>
        </p:nvSpPr>
        <p:spPr>
          <a:xfrm>
            <a:off x="3128343" y="1472324"/>
            <a:ext cx="2367956" cy="276999"/>
          </a:xfrm>
          <a:prstGeom prst="rect">
            <a:avLst/>
          </a:prstGeom>
        </p:spPr>
        <p:txBody>
          <a:bodyPr wrap="none">
            <a:spAutoFit/>
          </a:bodyPr>
          <a:lstStyle/>
          <a:p>
            <a:r>
              <a:rPr lang="ja-JP" altLang="en-US" sz="1200" b="1" dirty="0">
                <a:latin typeface="Meiryo UI" panose="020B0604030504040204" pitchFamily="50" charset="-128"/>
                <a:ea typeface="Meiryo UI" panose="020B0604030504040204" pitchFamily="50" charset="-128"/>
              </a:rPr>
              <a:t>姫路、名古屋と並ぶ日本の三名城</a:t>
            </a:r>
          </a:p>
        </p:txBody>
      </p:sp>
      <p:sp>
        <p:nvSpPr>
          <p:cNvPr id="28" name="正方形/長方形 27"/>
          <p:cNvSpPr/>
          <p:nvPr/>
        </p:nvSpPr>
        <p:spPr>
          <a:xfrm>
            <a:off x="3113747" y="3353453"/>
            <a:ext cx="2603598" cy="276999"/>
          </a:xfrm>
          <a:prstGeom prst="rect">
            <a:avLst/>
          </a:prstGeom>
        </p:spPr>
        <p:txBody>
          <a:bodyPr wrap="none">
            <a:spAutoFit/>
          </a:bodyPr>
          <a:lstStyle/>
          <a:p>
            <a:r>
              <a:rPr lang="ja-JP" altLang="en-US" sz="1200" b="1" dirty="0">
                <a:latin typeface="Meiryo UI" panose="020B0604030504040204" pitchFamily="50" charset="-128"/>
                <a:ea typeface="Meiryo UI" panose="020B0604030504040204" pitchFamily="50" charset="-128"/>
              </a:rPr>
              <a:t>摂津三守護のひとり、池田勝正の居城</a:t>
            </a:r>
          </a:p>
        </p:txBody>
      </p:sp>
      <p:sp>
        <p:nvSpPr>
          <p:cNvPr id="29" name="正方形/長方形 28"/>
          <p:cNvSpPr/>
          <p:nvPr/>
        </p:nvSpPr>
        <p:spPr>
          <a:xfrm>
            <a:off x="3151263" y="3681613"/>
            <a:ext cx="1755658" cy="938719"/>
          </a:xfrm>
          <a:prstGeom prst="rect">
            <a:avLst/>
          </a:prstGeom>
        </p:spPr>
        <p:txBody>
          <a:bodyPr wrap="square">
            <a:spAutoFit/>
          </a:bodyPr>
          <a:lstStyle/>
          <a:p>
            <a:r>
              <a:rPr lang="en-US" altLang="ja-JP" sz="1100" dirty="0"/>
              <a:t>1568</a:t>
            </a:r>
            <a:r>
              <a:rPr lang="ja-JP" altLang="en-US" sz="1100" dirty="0"/>
              <a:t>年、三好三人衆は織田信長に抵抗。最後まで抵抗していた池田勝正が守る「池田城攻め」が有名</a:t>
            </a:r>
          </a:p>
        </p:txBody>
      </p:sp>
      <p:sp>
        <p:nvSpPr>
          <p:cNvPr id="31" name="正方形/長方形 30">
            <a:extLst>
              <a:ext uri="{FF2B5EF4-FFF2-40B4-BE49-F238E27FC236}">
                <a16:creationId xmlns:a16="http://schemas.microsoft.com/office/drawing/2014/main" id="{DB6C3C24-C25D-46CF-B21D-33E3E64FD57B}"/>
              </a:ext>
            </a:extLst>
          </p:cNvPr>
          <p:cNvSpPr/>
          <p:nvPr/>
        </p:nvSpPr>
        <p:spPr>
          <a:xfrm>
            <a:off x="6037956" y="1743311"/>
            <a:ext cx="1711219" cy="1107996"/>
          </a:xfrm>
          <a:prstGeom prst="rect">
            <a:avLst/>
          </a:prstGeom>
        </p:spPr>
        <p:txBody>
          <a:bodyPr wrap="square">
            <a:spAutoFit/>
          </a:bodyPr>
          <a:lstStyle/>
          <a:p>
            <a:r>
              <a:rPr lang="ja-JP" altLang="en-US" sz="1100" dirty="0"/>
              <a:t>江戸時代からの町並みが残ることで知られる。国の「重要伝統的建造物群保存地区」および、旧建設省選定の「日本の道</a:t>
            </a:r>
            <a:r>
              <a:rPr lang="en-US" altLang="ja-JP" sz="1100" dirty="0"/>
              <a:t>100</a:t>
            </a:r>
            <a:r>
              <a:rPr lang="ja-JP" altLang="en-US" sz="1100" dirty="0"/>
              <a:t>選」のひとつ</a:t>
            </a:r>
          </a:p>
        </p:txBody>
      </p:sp>
      <p:sp>
        <p:nvSpPr>
          <p:cNvPr id="32" name="正方形/長方形 31">
            <a:extLst>
              <a:ext uri="{FF2B5EF4-FFF2-40B4-BE49-F238E27FC236}">
                <a16:creationId xmlns:a16="http://schemas.microsoft.com/office/drawing/2014/main" id="{DF11792E-36DC-491D-AEB6-0BBC38D1D567}"/>
              </a:ext>
            </a:extLst>
          </p:cNvPr>
          <p:cNvSpPr/>
          <p:nvPr/>
        </p:nvSpPr>
        <p:spPr>
          <a:xfrm>
            <a:off x="6021070" y="1479043"/>
            <a:ext cx="1253869" cy="276999"/>
          </a:xfrm>
          <a:prstGeom prst="rect">
            <a:avLst/>
          </a:prstGeom>
        </p:spPr>
        <p:txBody>
          <a:bodyPr wrap="none">
            <a:spAutoFit/>
          </a:bodyPr>
          <a:lstStyle/>
          <a:p>
            <a:r>
              <a:rPr lang="ja-JP" altLang="en-US" sz="1200" b="1" dirty="0">
                <a:latin typeface="Meiryo UI" panose="020B0604030504040204" pitchFamily="50" charset="-128"/>
                <a:ea typeface="Meiryo UI" panose="020B0604030504040204" pitchFamily="50" charset="-128"/>
              </a:rPr>
              <a:t>日本の道</a:t>
            </a:r>
            <a:r>
              <a:rPr lang="en-US" altLang="ja-JP" sz="1200" b="1" dirty="0">
                <a:latin typeface="Meiryo UI" panose="020B0604030504040204" pitchFamily="50" charset="-128"/>
                <a:ea typeface="Meiryo UI" panose="020B0604030504040204" pitchFamily="50" charset="-128"/>
              </a:rPr>
              <a:t>100</a:t>
            </a:r>
            <a:r>
              <a:rPr lang="ja-JP" altLang="en-US" sz="1200" b="1" dirty="0">
                <a:latin typeface="Meiryo UI" panose="020B0604030504040204" pitchFamily="50" charset="-128"/>
                <a:ea typeface="Meiryo UI" panose="020B0604030504040204" pitchFamily="50" charset="-128"/>
              </a:rPr>
              <a:t>選</a:t>
            </a:r>
          </a:p>
        </p:txBody>
      </p:sp>
      <p:sp>
        <p:nvSpPr>
          <p:cNvPr id="33" name="テキスト ボックス 32">
            <a:extLst>
              <a:ext uri="{FF2B5EF4-FFF2-40B4-BE49-F238E27FC236}">
                <a16:creationId xmlns:a16="http://schemas.microsoft.com/office/drawing/2014/main" id="{076E4C2C-3DC1-4720-9504-4A067C101B82}"/>
              </a:ext>
            </a:extLst>
          </p:cNvPr>
          <p:cNvSpPr txBox="1"/>
          <p:nvPr/>
        </p:nvSpPr>
        <p:spPr>
          <a:xfrm>
            <a:off x="4609955" y="1170993"/>
            <a:ext cx="1082348" cy="307777"/>
          </a:xfrm>
          <a:prstGeom prst="rect">
            <a:avLst/>
          </a:prstGeom>
          <a:noFill/>
        </p:spPr>
        <p:txBody>
          <a:bodyPr wrap="none" rtlCol="0">
            <a:spAutoFit/>
          </a:bodyPr>
          <a:lstStyle/>
          <a:p>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特別史跡</a:t>
            </a:r>
            <a:r>
              <a:rPr kumimoji="1" lang="en-US" altLang="ja-JP"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sp>
        <p:nvSpPr>
          <p:cNvPr id="38" name="正方形/長方形 37">
            <a:extLst>
              <a:ext uri="{FF2B5EF4-FFF2-40B4-BE49-F238E27FC236}">
                <a16:creationId xmlns:a16="http://schemas.microsoft.com/office/drawing/2014/main" id="{2490FB8D-2E75-494A-B5A3-3115C0CEA366}"/>
              </a:ext>
            </a:extLst>
          </p:cNvPr>
          <p:cNvSpPr/>
          <p:nvPr/>
        </p:nvSpPr>
        <p:spPr>
          <a:xfrm>
            <a:off x="6084627" y="5225536"/>
            <a:ext cx="2103461" cy="276999"/>
          </a:xfrm>
          <a:prstGeom prst="rect">
            <a:avLst/>
          </a:prstGeom>
        </p:spPr>
        <p:txBody>
          <a:bodyPr wrap="none">
            <a:spAutoFit/>
          </a:bodyPr>
          <a:lstStyle/>
          <a:p>
            <a:r>
              <a:rPr lang="ja-JP" altLang="en-US" sz="1200" b="1" dirty="0" smtClean="0">
                <a:latin typeface="Meiryo UI" panose="020B0604030504040204" pitchFamily="50" charset="-128"/>
                <a:ea typeface="Meiryo UI" panose="020B0604030504040204" pitchFamily="50" charset="-128"/>
              </a:rPr>
              <a:t>北浜に集積する歴史的建造物</a:t>
            </a:r>
            <a:endParaRPr lang="ja-JP" altLang="en-US" sz="1200" b="1" dirty="0">
              <a:latin typeface="Meiryo UI" panose="020B0604030504040204" pitchFamily="50" charset="-128"/>
              <a:ea typeface="Meiryo UI" panose="020B0604030504040204" pitchFamily="50" charset="-128"/>
            </a:endParaRPr>
          </a:p>
        </p:txBody>
      </p:sp>
      <p:sp>
        <p:nvSpPr>
          <p:cNvPr id="39" name="正方形/長方形 38"/>
          <p:cNvSpPr/>
          <p:nvPr/>
        </p:nvSpPr>
        <p:spPr>
          <a:xfrm>
            <a:off x="176821" y="3048524"/>
            <a:ext cx="723275" cy="307777"/>
          </a:xfrm>
          <a:prstGeom prst="rect">
            <a:avLst/>
          </a:prstGeom>
          <a:solidFill>
            <a:schemeClr val="accent6">
              <a:lumMod val="75000"/>
            </a:schemeClr>
          </a:solidFill>
        </p:spPr>
        <p:txBody>
          <a:bodyPr wrap="none">
            <a:spAutoFit/>
          </a:bodyPr>
          <a:lstStyle/>
          <a:p>
            <a:r>
              <a:rPr lang="ja-JP" altLang="en-US" sz="1400" b="1" dirty="0">
                <a:solidFill>
                  <a:schemeClr val="bg1"/>
                </a:solidFill>
                <a:latin typeface="Meiryo UI" panose="020B0604030504040204" pitchFamily="50" charset="-128"/>
                <a:ea typeface="Meiryo UI" panose="020B0604030504040204" pitchFamily="50" charset="-128"/>
              </a:rPr>
              <a:t>難波宮</a:t>
            </a:r>
          </a:p>
        </p:txBody>
      </p:sp>
      <p:sp>
        <p:nvSpPr>
          <p:cNvPr id="40" name="正方形/長方形 39"/>
          <p:cNvSpPr/>
          <p:nvPr/>
        </p:nvSpPr>
        <p:spPr>
          <a:xfrm>
            <a:off x="176821" y="4944028"/>
            <a:ext cx="902811" cy="307777"/>
          </a:xfrm>
          <a:prstGeom prst="rect">
            <a:avLst/>
          </a:prstGeom>
          <a:solidFill>
            <a:schemeClr val="accent6">
              <a:lumMod val="75000"/>
            </a:schemeClr>
          </a:solidFill>
        </p:spPr>
        <p:txBody>
          <a:bodyPr wrap="none">
            <a:spAutoFit/>
          </a:bodyPr>
          <a:lstStyle/>
          <a:p>
            <a:r>
              <a:rPr lang="ja-JP" altLang="en-US" sz="1400" b="1" dirty="0">
                <a:solidFill>
                  <a:schemeClr val="bg1"/>
                </a:solidFill>
                <a:latin typeface="Meiryo UI" panose="020B0604030504040204" pitchFamily="50" charset="-128"/>
                <a:ea typeface="Meiryo UI" panose="020B0604030504040204" pitchFamily="50" charset="-128"/>
              </a:rPr>
              <a:t>四天王寺</a:t>
            </a:r>
          </a:p>
        </p:txBody>
      </p:sp>
      <p:sp>
        <p:nvSpPr>
          <p:cNvPr id="41" name="テキスト ボックス 40">
            <a:extLst>
              <a:ext uri="{FF2B5EF4-FFF2-40B4-BE49-F238E27FC236}">
                <a16:creationId xmlns:a16="http://schemas.microsoft.com/office/drawing/2014/main" id="{A408ABCD-9EF4-404D-B5BB-7F82B2368245}"/>
              </a:ext>
            </a:extLst>
          </p:cNvPr>
          <p:cNvSpPr txBox="1"/>
          <p:nvPr/>
        </p:nvSpPr>
        <p:spPr>
          <a:xfrm>
            <a:off x="1147914" y="4943750"/>
            <a:ext cx="1620957" cy="307777"/>
          </a:xfrm>
          <a:prstGeom prst="rect">
            <a:avLst/>
          </a:prstGeom>
          <a:noFill/>
        </p:spPr>
        <p:txBody>
          <a:bodyPr wrap="none" rtlCol="0">
            <a:spAutoFit/>
          </a:bodyPr>
          <a:lstStyle/>
          <a:p>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国宝（収蔵物）</a:t>
            </a:r>
            <a:r>
              <a:rPr kumimoji="1" lang="en-US" altLang="ja-JP"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sp>
        <p:nvSpPr>
          <p:cNvPr id="42" name="テキスト ボックス 41">
            <a:extLst>
              <a:ext uri="{FF2B5EF4-FFF2-40B4-BE49-F238E27FC236}">
                <a16:creationId xmlns:a16="http://schemas.microsoft.com/office/drawing/2014/main" id="{A408ABCD-9EF4-404D-B5BB-7F82B2368245}"/>
              </a:ext>
            </a:extLst>
          </p:cNvPr>
          <p:cNvSpPr txBox="1"/>
          <p:nvPr/>
        </p:nvSpPr>
        <p:spPr>
          <a:xfrm>
            <a:off x="995761" y="3048524"/>
            <a:ext cx="723275" cy="307777"/>
          </a:xfrm>
          <a:prstGeom prst="rect">
            <a:avLst/>
          </a:prstGeom>
          <a:noFill/>
        </p:spPr>
        <p:txBody>
          <a:bodyPr wrap="none" rtlCol="0">
            <a:spAutoFit/>
          </a:bodyPr>
          <a:lstStyle/>
          <a:p>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史跡</a:t>
            </a:r>
            <a:r>
              <a:rPr kumimoji="1" lang="en-US" altLang="ja-JP"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sp>
        <p:nvSpPr>
          <p:cNvPr id="43" name="正方形/長方形 42"/>
          <p:cNvSpPr/>
          <p:nvPr/>
        </p:nvSpPr>
        <p:spPr>
          <a:xfrm>
            <a:off x="176820" y="5297358"/>
            <a:ext cx="2723823" cy="276999"/>
          </a:xfrm>
          <a:prstGeom prst="rect">
            <a:avLst/>
          </a:prstGeom>
        </p:spPr>
        <p:txBody>
          <a:bodyPr wrap="none">
            <a:spAutoFit/>
          </a:bodyPr>
          <a:lstStyle/>
          <a:p>
            <a:r>
              <a:rPr lang="ja-JP" altLang="en-US" sz="1200" b="1" dirty="0">
                <a:latin typeface="Meiryo UI" panose="020B0604030504040204" pitchFamily="50" charset="-128"/>
                <a:ea typeface="Meiryo UI" panose="020B0604030504040204" pitchFamily="50" charset="-128"/>
              </a:rPr>
              <a:t>聖徳太子建立の、日本仏法最初の官寺</a:t>
            </a:r>
          </a:p>
        </p:txBody>
      </p:sp>
      <p:sp>
        <p:nvSpPr>
          <p:cNvPr id="44" name="正方形/長方形 43"/>
          <p:cNvSpPr/>
          <p:nvPr/>
        </p:nvSpPr>
        <p:spPr>
          <a:xfrm>
            <a:off x="154194" y="3353453"/>
            <a:ext cx="2252540" cy="276999"/>
          </a:xfrm>
          <a:prstGeom prst="rect">
            <a:avLst/>
          </a:prstGeom>
        </p:spPr>
        <p:txBody>
          <a:bodyPr wrap="none">
            <a:spAutoFit/>
          </a:bodyPr>
          <a:lstStyle/>
          <a:p>
            <a:r>
              <a:rPr lang="ja-JP" altLang="en-US" sz="1200" b="1" dirty="0">
                <a:latin typeface="Meiryo UI" panose="020B0604030504040204" pitchFamily="50" charset="-128"/>
                <a:ea typeface="Meiryo UI" panose="020B0604030504040204" pitchFamily="50" charset="-128"/>
              </a:rPr>
              <a:t>古代日本の代表的な宮城・副都</a:t>
            </a:r>
          </a:p>
        </p:txBody>
      </p:sp>
      <p:pic>
        <p:nvPicPr>
          <p:cNvPr id="45" name="図 44"/>
          <p:cNvPicPr>
            <a:picLocks noChangeAspect="1"/>
          </p:cNvPicPr>
          <p:nvPr/>
        </p:nvPicPr>
        <p:blipFill>
          <a:blip r:embed="rId7"/>
          <a:stretch>
            <a:fillRect/>
          </a:stretch>
        </p:blipFill>
        <p:spPr>
          <a:xfrm>
            <a:off x="1880703" y="3846038"/>
            <a:ext cx="1111610" cy="722027"/>
          </a:xfrm>
          <a:prstGeom prst="rect">
            <a:avLst/>
          </a:prstGeom>
        </p:spPr>
      </p:pic>
      <p:pic>
        <p:nvPicPr>
          <p:cNvPr id="46" name="図 45"/>
          <p:cNvPicPr>
            <a:picLocks noChangeAspect="1"/>
          </p:cNvPicPr>
          <p:nvPr/>
        </p:nvPicPr>
        <p:blipFill>
          <a:blip r:embed="rId8"/>
          <a:stretch>
            <a:fillRect/>
          </a:stretch>
        </p:blipFill>
        <p:spPr>
          <a:xfrm>
            <a:off x="1880047" y="5728390"/>
            <a:ext cx="1087854" cy="722027"/>
          </a:xfrm>
          <a:prstGeom prst="rect">
            <a:avLst/>
          </a:prstGeom>
        </p:spPr>
      </p:pic>
      <p:sp>
        <p:nvSpPr>
          <p:cNvPr id="47" name="正方形/長方形 46">
            <a:extLst>
              <a:ext uri="{FF2B5EF4-FFF2-40B4-BE49-F238E27FC236}">
                <a16:creationId xmlns:a16="http://schemas.microsoft.com/office/drawing/2014/main" id="{6C652E25-C21E-4B8D-97B9-5B408B8EB07B}"/>
              </a:ext>
            </a:extLst>
          </p:cNvPr>
          <p:cNvSpPr/>
          <p:nvPr/>
        </p:nvSpPr>
        <p:spPr>
          <a:xfrm>
            <a:off x="154194" y="3645451"/>
            <a:ext cx="1754331" cy="1107996"/>
          </a:xfrm>
          <a:prstGeom prst="rect">
            <a:avLst/>
          </a:prstGeom>
        </p:spPr>
        <p:txBody>
          <a:bodyPr wrap="square">
            <a:spAutoFit/>
          </a:bodyPr>
          <a:lstStyle/>
          <a:p>
            <a:r>
              <a:rPr lang="ja-JP" altLang="en-US" sz="1100" dirty="0"/>
              <a:t>６～７世紀の日本を代表する宮城で、大化の改新が行われた。</a:t>
            </a:r>
            <a:endParaRPr lang="en-US" altLang="ja-JP" sz="1100" dirty="0"/>
          </a:p>
          <a:p>
            <a:r>
              <a:rPr lang="ja-JP" altLang="en-US" sz="1100" dirty="0"/>
              <a:t>大陸との交易を担う要衝であり、副都の期間も含めて長く栄えた。</a:t>
            </a:r>
          </a:p>
        </p:txBody>
      </p:sp>
      <p:sp>
        <p:nvSpPr>
          <p:cNvPr id="48" name="正方形/長方形 47">
            <a:extLst>
              <a:ext uri="{FF2B5EF4-FFF2-40B4-BE49-F238E27FC236}">
                <a16:creationId xmlns:a16="http://schemas.microsoft.com/office/drawing/2014/main" id="{85BAE6C1-D01F-4E3D-AC91-CD3E3F079BB1}"/>
              </a:ext>
            </a:extLst>
          </p:cNvPr>
          <p:cNvSpPr/>
          <p:nvPr/>
        </p:nvSpPr>
        <p:spPr>
          <a:xfrm>
            <a:off x="178564" y="5588373"/>
            <a:ext cx="1580114" cy="1107996"/>
          </a:xfrm>
          <a:prstGeom prst="rect">
            <a:avLst/>
          </a:prstGeom>
        </p:spPr>
        <p:txBody>
          <a:bodyPr wrap="square">
            <a:spAutoFit/>
          </a:bodyPr>
          <a:lstStyle/>
          <a:p>
            <a:r>
              <a:rPr lang="ja-JP" altLang="en-US" sz="1100" dirty="0">
                <a:latin typeface="+mn-ea"/>
              </a:rPr>
              <a:t>聖徳太子建立七大寺の一つとされ</a:t>
            </a:r>
            <a:r>
              <a:rPr lang="en-US" altLang="ja-JP" sz="1100" dirty="0">
                <a:latin typeface="+mn-ea"/>
              </a:rPr>
              <a:t>『</a:t>
            </a:r>
            <a:r>
              <a:rPr lang="ja-JP" altLang="en-US" sz="1100" dirty="0">
                <a:latin typeface="+mn-ea"/>
              </a:rPr>
              <a:t>日本書紀</a:t>
            </a:r>
            <a:r>
              <a:rPr lang="en-US" altLang="ja-JP" sz="1100" dirty="0">
                <a:latin typeface="+mn-ea"/>
              </a:rPr>
              <a:t>』</a:t>
            </a:r>
            <a:r>
              <a:rPr lang="ja-JP" altLang="en-US" sz="1100" dirty="0">
                <a:latin typeface="+mn-ea"/>
              </a:rPr>
              <a:t>によれば推古天皇元年（</a:t>
            </a:r>
            <a:r>
              <a:rPr lang="en-US" altLang="ja-JP" sz="1100" dirty="0">
                <a:latin typeface="+mn-ea"/>
              </a:rPr>
              <a:t>593</a:t>
            </a:r>
            <a:r>
              <a:rPr lang="ja-JP" altLang="en-US" sz="1100" dirty="0">
                <a:latin typeface="+mn-ea"/>
              </a:rPr>
              <a:t>年）に造立された日本仏法最初の官寺とされている。</a:t>
            </a:r>
          </a:p>
        </p:txBody>
      </p:sp>
      <p:pic>
        <p:nvPicPr>
          <p:cNvPr id="49" name="図 48"/>
          <p:cNvPicPr>
            <a:picLocks noChangeAspect="1"/>
          </p:cNvPicPr>
          <p:nvPr/>
        </p:nvPicPr>
        <p:blipFill rotWithShape="1">
          <a:blip r:embed="rId9"/>
          <a:srcRect l="8545" t="26454" r="10000" b="6455"/>
          <a:stretch/>
        </p:blipFill>
        <p:spPr>
          <a:xfrm>
            <a:off x="8009400" y="5556364"/>
            <a:ext cx="814097" cy="894053"/>
          </a:xfrm>
          <a:prstGeom prst="rect">
            <a:avLst/>
          </a:prstGeom>
        </p:spPr>
      </p:pic>
      <p:sp>
        <p:nvSpPr>
          <p:cNvPr id="50" name="正方形/長方形 49"/>
          <p:cNvSpPr/>
          <p:nvPr/>
        </p:nvSpPr>
        <p:spPr>
          <a:xfrm>
            <a:off x="6140146" y="5627034"/>
            <a:ext cx="1956954" cy="900246"/>
          </a:xfrm>
          <a:prstGeom prst="rect">
            <a:avLst/>
          </a:prstGeom>
        </p:spPr>
        <p:txBody>
          <a:bodyPr wrap="square">
            <a:spAutoFit/>
          </a:bodyPr>
          <a:lstStyle/>
          <a:p>
            <a:r>
              <a:rPr lang="ja-JP" altLang="en-US" sz="1050" dirty="0" smtClean="0">
                <a:latin typeface="Meiryo UI" panose="020B0604030504040204" pitchFamily="50" charset="-128"/>
                <a:ea typeface="Meiryo UI" panose="020B0604030504040204" pitchFamily="50" charset="-128"/>
              </a:rPr>
              <a:t>生駒</a:t>
            </a:r>
            <a:r>
              <a:rPr lang="ja-JP" altLang="en-US" sz="1050" dirty="0">
                <a:latin typeface="Meiryo UI" panose="020B0604030504040204" pitchFamily="50" charset="-128"/>
                <a:ea typeface="Meiryo UI" panose="020B0604030504040204" pitchFamily="50" charset="-128"/>
              </a:rPr>
              <a:t>ビルヂング</a:t>
            </a:r>
            <a:r>
              <a:rPr lang="ja-JP" altLang="en-US" sz="1050" dirty="0" smtClean="0">
                <a:latin typeface="Meiryo UI" panose="020B0604030504040204" pitchFamily="50" charset="-128"/>
                <a:ea typeface="Meiryo UI" panose="020B0604030504040204" pitchFamily="50" charset="-128"/>
              </a:rPr>
              <a:t>（有形</a:t>
            </a:r>
            <a:r>
              <a:rPr lang="ja-JP" altLang="en-US" sz="1050" dirty="0">
                <a:latin typeface="Meiryo UI" panose="020B0604030504040204" pitchFamily="50" charset="-128"/>
                <a:ea typeface="Meiryo UI" panose="020B0604030504040204" pitchFamily="50" charset="-128"/>
              </a:rPr>
              <a:t>文化財）</a:t>
            </a:r>
          </a:p>
          <a:p>
            <a:r>
              <a:rPr lang="ja-JP" altLang="en-US" sz="1050" dirty="0" smtClean="0">
                <a:latin typeface="Meiryo UI" panose="020B0604030504040204" pitchFamily="50" charset="-128"/>
                <a:ea typeface="Meiryo UI" panose="020B0604030504040204" pitchFamily="50" charset="-128"/>
              </a:rPr>
              <a:t>小西家</a:t>
            </a:r>
            <a:r>
              <a:rPr lang="ja-JP" altLang="en-US" sz="1050" dirty="0">
                <a:latin typeface="Meiryo UI" panose="020B0604030504040204" pitchFamily="50" charset="-128"/>
                <a:ea typeface="Meiryo UI" panose="020B0604030504040204" pitchFamily="50" charset="-128"/>
              </a:rPr>
              <a:t>住宅</a:t>
            </a:r>
            <a:r>
              <a:rPr lang="ja-JP" altLang="en-US" sz="1050" dirty="0" smtClean="0">
                <a:latin typeface="Meiryo UI" panose="020B0604030504040204" pitchFamily="50" charset="-128"/>
                <a:ea typeface="Meiryo UI" panose="020B0604030504040204" pitchFamily="50" charset="-128"/>
              </a:rPr>
              <a:t>（重要</a:t>
            </a:r>
            <a:r>
              <a:rPr lang="ja-JP" altLang="en-US" sz="1050" dirty="0">
                <a:latin typeface="Meiryo UI" panose="020B0604030504040204" pitchFamily="50" charset="-128"/>
                <a:ea typeface="Meiryo UI" panose="020B0604030504040204" pitchFamily="50" charset="-128"/>
              </a:rPr>
              <a:t>文化財）</a:t>
            </a:r>
          </a:p>
          <a:p>
            <a:r>
              <a:rPr lang="ja-JP" altLang="en-US" sz="1050" dirty="0" smtClean="0">
                <a:latin typeface="Meiryo UI" panose="020B0604030504040204" pitchFamily="50" charset="-128"/>
                <a:ea typeface="Meiryo UI" panose="020B0604030504040204" pitchFamily="50" charset="-128"/>
              </a:rPr>
              <a:t>新井</a:t>
            </a:r>
            <a:r>
              <a:rPr lang="ja-JP" altLang="en-US" sz="1050" dirty="0">
                <a:latin typeface="Meiryo UI" panose="020B0604030504040204" pitchFamily="50" charset="-128"/>
                <a:ea typeface="Meiryo UI" panose="020B0604030504040204" pitchFamily="50" charset="-128"/>
              </a:rPr>
              <a:t>ビル</a:t>
            </a:r>
            <a:r>
              <a:rPr lang="ja-JP" altLang="en-US" sz="1050" dirty="0" smtClean="0">
                <a:latin typeface="Meiryo UI" panose="020B0604030504040204" pitchFamily="50" charset="-128"/>
                <a:ea typeface="Meiryo UI" panose="020B0604030504040204" pitchFamily="50" charset="-128"/>
              </a:rPr>
              <a:t>（有形</a:t>
            </a:r>
            <a:r>
              <a:rPr lang="ja-JP" altLang="en-US" sz="1050" dirty="0">
                <a:latin typeface="Meiryo UI" panose="020B0604030504040204" pitchFamily="50" charset="-128"/>
                <a:ea typeface="Meiryo UI" panose="020B0604030504040204" pitchFamily="50" charset="-128"/>
              </a:rPr>
              <a:t>文化財）</a:t>
            </a:r>
          </a:p>
          <a:p>
            <a:r>
              <a:rPr lang="ja-JP" altLang="en-US" sz="1050" dirty="0" smtClean="0">
                <a:latin typeface="Meiryo UI" panose="020B0604030504040204" pitchFamily="50" charset="-128"/>
                <a:ea typeface="Meiryo UI" panose="020B0604030504040204" pitchFamily="50" charset="-128"/>
              </a:rPr>
              <a:t>伏見</a:t>
            </a:r>
            <a:r>
              <a:rPr lang="ja-JP" altLang="en-US" sz="1050" dirty="0">
                <a:latin typeface="Meiryo UI" panose="020B0604030504040204" pitchFamily="50" charset="-128"/>
                <a:ea typeface="Meiryo UI" panose="020B0604030504040204" pitchFamily="50" charset="-128"/>
              </a:rPr>
              <a:t>ビル</a:t>
            </a:r>
            <a:r>
              <a:rPr lang="ja-JP" altLang="en-US" sz="1050" dirty="0" smtClean="0">
                <a:latin typeface="Meiryo UI" panose="020B0604030504040204" pitchFamily="50" charset="-128"/>
                <a:ea typeface="Meiryo UI" panose="020B0604030504040204" pitchFamily="50" charset="-128"/>
              </a:rPr>
              <a:t>（有形</a:t>
            </a:r>
            <a:r>
              <a:rPr lang="ja-JP" altLang="en-US" sz="1050" dirty="0">
                <a:latin typeface="Meiryo UI" panose="020B0604030504040204" pitchFamily="50" charset="-128"/>
                <a:ea typeface="Meiryo UI" panose="020B0604030504040204" pitchFamily="50" charset="-128"/>
              </a:rPr>
              <a:t>文化財）</a:t>
            </a:r>
          </a:p>
          <a:p>
            <a:r>
              <a:rPr lang="ja-JP" altLang="en-US" sz="1050" dirty="0" smtClean="0">
                <a:latin typeface="Meiryo UI" panose="020B0604030504040204" pitchFamily="50" charset="-128"/>
                <a:ea typeface="Meiryo UI" panose="020B0604030504040204" pitchFamily="50" charset="-128"/>
              </a:rPr>
              <a:t>青山</a:t>
            </a:r>
            <a:r>
              <a:rPr lang="ja-JP" altLang="en-US" sz="1050" dirty="0">
                <a:latin typeface="Meiryo UI" panose="020B0604030504040204" pitchFamily="50" charset="-128"/>
                <a:ea typeface="Meiryo UI" panose="020B0604030504040204" pitchFamily="50" charset="-128"/>
              </a:rPr>
              <a:t>ビル</a:t>
            </a:r>
            <a:r>
              <a:rPr lang="ja-JP" altLang="en-US" sz="1050" dirty="0" smtClean="0">
                <a:latin typeface="Meiryo UI" panose="020B0604030504040204" pitchFamily="50" charset="-128"/>
                <a:ea typeface="Meiryo UI" panose="020B0604030504040204" pitchFamily="50" charset="-128"/>
              </a:rPr>
              <a:t>（有形</a:t>
            </a:r>
            <a:r>
              <a:rPr lang="ja-JP" altLang="en-US" sz="1050" dirty="0">
                <a:latin typeface="Meiryo UI" panose="020B0604030504040204" pitchFamily="50" charset="-128"/>
                <a:ea typeface="Meiryo UI" panose="020B0604030504040204" pitchFamily="50" charset="-128"/>
              </a:rPr>
              <a:t>文化財）</a:t>
            </a:r>
          </a:p>
        </p:txBody>
      </p:sp>
      <p:sp>
        <p:nvSpPr>
          <p:cNvPr id="52" name="正方形/長方形 51">
            <a:extLst>
              <a:ext uri="{FF2B5EF4-FFF2-40B4-BE49-F238E27FC236}">
                <a16:creationId xmlns:a16="http://schemas.microsoft.com/office/drawing/2014/main" id="{1E4F5BDF-BC80-491E-9B57-C6A58311E4A7}"/>
              </a:ext>
            </a:extLst>
          </p:cNvPr>
          <p:cNvSpPr/>
          <p:nvPr/>
        </p:nvSpPr>
        <p:spPr>
          <a:xfrm>
            <a:off x="6071004" y="3069894"/>
            <a:ext cx="902811" cy="307777"/>
          </a:xfrm>
          <a:prstGeom prst="rect">
            <a:avLst/>
          </a:prstGeom>
          <a:solidFill>
            <a:schemeClr val="accent6">
              <a:lumMod val="75000"/>
            </a:schemeClr>
          </a:solidFill>
        </p:spPr>
        <p:txBody>
          <a:bodyPr wrap="none">
            <a:spAutoFit/>
          </a:bodyPr>
          <a:lstStyle/>
          <a:p>
            <a:r>
              <a:rPr lang="ja-JP" altLang="en-US" sz="1400" b="1" dirty="0">
                <a:solidFill>
                  <a:schemeClr val="bg1"/>
                </a:solidFill>
                <a:latin typeface="Meiryo UI" panose="020B0604030504040204" pitchFamily="50" charset="-128"/>
                <a:ea typeface="Meiryo UI" panose="020B0604030504040204" pitchFamily="50" charset="-128"/>
              </a:rPr>
              <a:t>竹内街道</a:t>
            </a:r>
            <a:endParaRPr lang="zh-TW" altLang="en-US" sz="1400" b="1" dirty="0">
              <a:solidFill>
                <a:schemeClr val="bg1"/>
              </a:solidFill>
              <a:latin typeface="Meiryo UI" panose="020B0604030504040204" pitchFamily="50" charset="-128"/>
              <a:ea typeface="Meiryo UI" panose="020B0604030504040204" pitchFamily="50" charset="-128"/>
            </a:endParaRPr>
          </a:p>
        </p:txBody>
      </p:sp>
      <p:pic>
        <p:nvPicPr>
          <p:cNvPr id="53" name="図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48736" y="3510725"/>
            <a:ext cx="1125312" cy="741277"/>
          </a:xfrm>
          <a:prstGeom prst="rect">
            <a:avLst/>
          </a:prstGeom>
        </p:spPr>
      </p:pic>
      <p:sp>
        <p:nvSpPr>
          <p:cNvPr id="54" name="正方形/長方形 53">
            <a:extLst>
              <a:ext uri="{FF2B5EF4-FFF2-40B4-BE49-F238E27FC236}">
                <a16:creationId xmlns:a16="http://schemas.microsoft.com/office/drawing/2014/main" id="{16101C49-7BC8-4C23-95A1-F8E4CC4A4F44}"/>
              </a:ext>
            </a:extLst>
          </p:cNvPr>
          <p:cNvSpPr/>
          <p:nvPr/>
        </p:nvSpPr>
        <p:spPr>
          <a:xfrm>
            <a:off x="6057644" y="3652522"/>
            <a:ext cx="1614100" cy="769441"/>
          </a:xfrm>
          <a:prstGeom prst="rect">
            <a:avLst/>
          </a:prstGeom>
        </p:spPr>
        <p:txBody>
          <a:bodyPr wrap="square">
            <a:spAutoFit/>
          </a:bodyPr>
          <a:lstStyle/>
          <a:p>
            <a:r>
              <a:rPr lang="ja-JP" altLang="en-US" sz="1100" dirty="0"/>
              <a:t>大和国と河内国を結んだ古代の幹線道路の一つで、日本最古の官道といわれる。</a:t>
            </a:r>
            <a:endParaRPr lang="en-US" altLang="ja-JP" sz="1100" dirty="0"/>
          </a:p>
        </p:txBody>
      </p:sp>
      <p:sp>
        <p:nvSpPr>
          <p:cNvPr id="55" name="正方形/長方形 54">
            <a:extLst>
              <a:ext uri="{FF2B5EF4-FFF2-40B4-BE49-F238E27FC236}">
                <a16:creationId xmlns:a16="http://schemas.microsoft.com/office/drawing/2014/main" id="{155F3CEC-8026-40D5-A856-F887F3A0FE62}"/>
              </a:ext>
            </a:extLst>
          </p:cNvPr>
          <p:cNvSpPr/>
          <p:nvPr/>
        </p:nvSpPr>
        <p:spPr>
          <a:xfrm>
            <a:off x="6071004" y="4376501"/>
            <a:ext cx="2766309" cy="430887"/>
          </a:xfrm>
          <a:prstGeom prst="rect">
            <a:avLst/>
          </a:prstGeom>
        </p:spPr>
        <p:txBody>
          <a:bodyPr wrap="square">
            <a:spAutoFit/>
          </a:bodyPr>
          <a:lstStyle/>
          <a:p>
            <a:r>
              <a:rPr lang="ja-JP" altLang="en-US" sz="1100" dirty="0"/>
              <a:t>街道沿いに、応神天皇陵、仁徳天皇陵、推古天皇陵をはじめとする古墳が多数</a:t>
            </a:r>
          </a:p>
        </p:txBody>
      </p:sp>
      <p:sp>
        <p:nvSpPr>
          <p:cNvPr id="56" name="正方形/長方形 55">
            <a:extLst>
              <a:ext uri="{FF2B5EF4-FFF2-40B4-BE49-F238E27FC236}">
                <a16:creationId xmlns:a16="http://schemas.microsoft.com/office/drawing/2014/main" id="{2490FB8D-2E75-494A-B5A3-3115C0CEA366}"/>
              </a:ext>
            </a:extLst>
          </p:cNvPr>
          <p:cNvSpPr/>
          <p:nvPr/>
        </p:nvSpPr>
        <p:spPr>
          <a:xfrm>
            <a:off x="6067741" y="3367063"/>
            <a:ext cx="1249060" cy="276999"/>
          </a:xfrm>
          <a:prstGeom prst="rect">
            <a:avLst/>
          </a:prstGeom>
        </p:spPr>
        <p:txBody>
          <a:bodyPr wrap="none">
            <a:spAutoFit/>
          </a:bodyPr>
          <a:lstStyle/>
          <a:p>
            <a:r>
              <a:rPr lang="ja-JP" altLang="en-US" sz="1200" b="1" dirty="0">
                <a:latin typeface="Meiryo UI" panose="020B0604030504040204" pitchFamily="50" charset="-128"/>
                <a:ea typeface="Meiryo UI" panose="020B0604030504040204" pitchFamily="50" charset="-128"/>
              </a:rPr>
              <a:t>日本最古の官道</a:t>
            </a:r>
          </a:p>
        </p:txBody>
      </p:sp>
      <p:sp>
        <p:nvSpPr>
          <p:cNvPr id="2" name="正方形/長方形 1"/>
          <p:cNvSpPr/>
          <p:nvPr/>
        </p:nvSpPr>
        <p:spPr>
          <a:xfrm>
            <a:off x="4107676" y="4920370"/>
            <a:ext cx="1415772" cy="276999"/>
          </a:xfrm>
          <a:prstGeom prst="rect">
            <a:avLst/>
          </a:prstGeom>
        </p:spPr>
        <p:txBody>
          <a:bodyPr wrap="none">
            <a:spAutoFit/>
          </a:bodyPr>
          <a:lstStyle/>
          <a:p>
            <a:r>
              <a:rPr lang="en-US" altLang="ja-JP" sz="1200" dirty="0" smtClean="0">
                <a:latin typeface="Meiryo UI" panose="020B0604030504040204" pitchFamily="50" charset="-128"/>
                <a:ea typeface="Meiryo UI" panose="020B0604030504040204" pitchFamily="50" charset="-128"/>
              </a:rPr>
              <a:t>【</a:t>
            </a:r>
            <a:r>
              <a:rPr lang="zh-TW" altLang="en-US" sz="1200" dirty="0" smtClean="0">
                <a:latin typeface="Meiryo UI" panose="020B0604030504040204" pitchFamily="50" charset="-128"/>
                <a:ea typeface="Meiryo UI" panose="020B0604030504040204" pitchFamily="50" charset="-128"/>
              </a:rPr>
              <a:t>大阪府</a:t>
            </a:r>
            <a:r>
              <a:rPr lang="zh-TW" altLang="en-US" sz="1200" dirty="0">
                <a:latin typeface="Meiryo UI" panose="020B0604030504040204" pitchFamily="50" charset="-128"/>
                <a:ea typeface="Meiryo UI" panose="020B0604030504040204" pitchFamily="50" charset="-128"/>
              </a:rPr>
              <a:t>指定</a:t>
            </a:r>
            <a:r>
              <a:rPr lang="zh-TW" altLang="en-US" sz="1200" dirty="0" smtClean="0">
                <a:latin typeface="Meiryo UI" panose="020B0604030504040204" pitchFamily="50" charset="-128"/>
                <a:ea typeface="Meiryo UI" panose="020B0604030504040204" pitchFamily="50" charset="-128"/>
              </a:rPr>
              <a:t>史跡</a:t>
            </a:r>
            <a:r>
              <a:rPr lang="en-US" altLang="ja-JP"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06988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表 38"/>
          <p:cNvGraphicFramePr>
            <a:graphicFrameLocks noGrp="1"/>
          </p:cNvGraphicFramePr>
          <p:nvPr>
            <p:extLst>
              <p:ext uri="{D42A27DB-BD31-4B8C-83A1-F6EECF244321}">
                <p14:modId xmlns:p14="http://schemas.microsoft.com/office/powerpoint/2010/main" val="2137658554"/>
              </p:ext>
            </p:extLst>
          </p:nvPr>
        </p:nvGraphicFramePr>
        <p:xfrm>
          <a:off x="124624" y="756504"/>
          <a:ext cx="8822439" cy="5964973"/>
        </p:xfrm>
        <a:graphic>
          <a:graphicData uri="http://schemas.openxmlformats.org/drawingml/2006/table">
            <a:tbl>
              <a:tblPr firstRow="1" bandRow="1">
                <a:tableStyleId>{5940675A-B579-460E-94D1-54222C63F5DA}</a:tableStyleId>
              </a:tblPr>
              <a:tblGrid>
                <a:gridCol w="2940813">
                  <a:extLst>
                    <a:ext uri="{9D8B030D-6E8A-4147-A177-3AD203B41FA5}">
                      <a16:colId xmlns:a16="http://schemas.microsoft.com/office/drawing/2014/main" val="3783385733"/>
                    </a:ext>
                  </a:extLst>
                </a:gridCol>
                <a:gridCol w="2940813">
                  <a:extLst>
                    <a:ext uri="{9D8B030D-6E8A-4147-A177-3AD203B41FA5}">
                      <a16:colId xmlns:a16="http://schemas.microsoft.com/office/drawing/2014/main" val="2281024897"/>
                    </a:ext>
                  </a:extLst>
                </a:gridCol>
                <a:gridCol w="2940813">
                  <a:extLst>
                    <a:ext uri="{9D8B030D-6E8A-4147-A177-3AD203B41FA5}">
                      <a16:colId xmlns:a16="http://schemas.microsoft.com/office/drawing/2014/main" val="2758381019"/>
                    </a:ext>
                  </a:extLst>
                </a:gridCol>
              </a:tblGrid>
              <a:tr h="339826">
                <a:tc>
                  <a:txBody>
                    <a:bodyPr/>
                    <a:lstStyle/>
                    <a:p>
                      <a:pPr algn="ctr"/>
                      <a:r>
                        <a:rPr kumimoji="1" lang="ja-JP" altLang="en-US" sz="1600" b="1" dirty="0" smtClean="0">
                          <a:latin typeface="Meiryo UI" panose="020B0604030504040204" pitchFamily="50" charset="-128"/>
                          <a:ea typeface="Meiryo UI" panose="020B0604030504040204" pitchFamily="50" charset="-128"/>
                        </a:rPr>
                        <a:t>繁華街・ストリート</a:t>
                      </a:r>
                      <a:endParaRPr kumimoji="1" lang="ja-JP" altLang="en-US" sz="1600" b="1" dirty="0">
                        <a:latin typeface="Meiryo UI" panose="020B0604030504040204" pitchFamily="50" charset="-128"/>
                        <a:ea typeface="Meiryo UI" panose="020B0604030504040204" pitchFamily="50" charset="-128"/>
                      </a:endParaRPr>
                    </a:p>
                  </a:txBody>
                  <a:tcPr>
                    <a:solidFill>
                      <a:schemeClr val="accent6">
                        <a:lumMod val="20000"/>
                        <a:lumOff val="80000"/>
                      </a:schemeClr>
                    </a:solidFill>
                  </a:tcPr>
                </a:tc>
                <a:tc>
                  <a:txBody>
                    <a:bodyPr/>
                    <a:lstStyle/>
                    <a:p>
                      <a:pPr algn="ctr"/>
                      <a:r>
                        <a:rPr kumimoji="1" lang="ja-JP" altLang="en-US" sz="1600" b="1" dirty="0" smtClean="0">
                          <a:latin typeface="Meiryo UI" panose="020B0604030504040204" pitchFamily="50" charset="-128"/>
                          <a:ea typeface="Meiryo UI" panose="020B0604030504040204" pitchFamily="50" charset="-128"/>
                        </a:rPr>
                        <a:t>水辺・景観</a:t>
                      </a:r>
                      <a:endParaRPr kumimoji="1" lang="ja-JP" altLang="en-US" sz="1600" b="1" dirty="0">
                        <a:latin typeface="Meiryo UI" panose="020B0604030504040204" pitchFamily="50" charset="-128"/>
                        <a:ea typeface="Meiryo UI" panose="020B0604030504040204" pitchFamily="50" charset="-128"/>
                      </a:endParaRPr>
                    </a:p>
                  </a:txBody>
                  <a:tcPr>
                    <a:solidFill>
                      <a:schemeClr val="accent6">
                        <a:lumMod val="20000"/>
                        <a:lumOff val="80000"/>
                      </a:schemeClr>
                    </a:solidFill>
                  </a:tcPr>
                </a:tc>
                <a:tc>
                  <a:txBody>
                    <a:bodyPr/>
                    <a:lstStyle/>
                    <a:p>
                      <a:pPr algn="ctr"/>
                      <a:r>
                        <a:rPr kumimoji="1" lang="ja-JP" altLang="en-US" sz="1600" b="1" dirty="0" smtClean="0">
                          <a:latin typeface="Meiryo UI" panose="020B0604030504040204" pitchFamily="50" charset="-128"/>
                          <a:ea typeface="Meiryo UI" panose="020B0604030504040204" pitchFamily="50" charset="-128"/>
                        </a:rPr>
                        <a:t>開発地区</a:t>
                      </a:r>
                      <a:endParaRPr kumimoji="1" lang="ja-JP" altLang="en-US" sz="1600" b="1" dirty="0">
                        <a:latin typeface="Meiryo UI" panose="020B0604030504040204" pitchFamily="50" charset="-128"/>
                        <a:ea typeface="Meiryo UI" panose="020B0604030504040204" pitchFamily="50" charset="-128"/>
                      </a:endParaRPr>
                    </a:p>
                  </a:txBody>
                  <a:tcPr>
                    <a:solidFill>
                      <a:schemeClr val="accent6">
                        <a:lumMod val="20000"/>
                        <a:lumOff val="80000"/>
                      </a:schemeClr>
                    </a:solidFill>
                  </a:tcPr>
                </a:tc>
                <a:extLst>
                  <a:ext uri="{0D108BD9-81ED-4DB2-BD59-A6C34878D82A}">
                    <a16:rowId xmlns:a16="http://schemas.microsoft.com/office/drawing/2014/main" val="328506846"/>
                  </a:ext>
                </a:extLst>
              </a:tr>
              <a:tr h="1875049">
                <a:tc>
                  <a:txBody>
                    <a:bodyPr/>
                    <a:lstStyle/>
                    <a:p>
                      <a:endParaRPr kumimoji="1" lang="ja-JP" altLang="en-US" sz="1400" dirty="0">
                        <a:latin typeface="Meiryo UI" panose="020B0604030504040204" pitchFamily="50" charset="-128"/>
                        <a:ea typeface="Meiryo UI" panose="020B0604030504040204" pitchFamily="50" charset="-128"/>
                      </a:endParaRPr>
                    </a:p>
                  </a:txBody>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295991825"/>
                  </a:ext>
                </a:extLst>
              </a:tr>
              <a:tr h="1875049">
                <a:tc>
                  <a:txBody>
                    <a:bodyPr/>
                    <a:lstStyle/>
                    <a:p>
                      <a:endParaRPr kumimoji="1" lang="ja-JP" altLang="en-US" sz="1400" dirty="0">
                        <a:latin typeface="Meiryo UI" panose="020B0604030504040204" pitchFamily="50" charset="-128"/>
                        <a:ea typeface="Meiryo UI" panose="020B0604030504040204" pitchFamily="50" charset="-128"/>
                      </a:endParaRPr>
                    </a:p>
                  </a:txBody>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122597538"/>
                  </a:ext>
                </a:extLst>
              </a:tr>
              <a:tr h="1875049">
                <a:tc>
                  <a:txBody>
                    <a:bodyPr/>
                    <a:lstStyle/>
                    <a:p>
                      <a:endParaRPr kumimoji="1" lang="ja-JP" altLang="en-US" sz="1400">
                        <a:latin typeface="Meiryo UI" panose="020B0604030504040204" pitchFamily="50" charset="-128"/>
                        <a:ea typeface="Meiryo UI" panose="020B0604030504040204" pitchFamily="50" charset="-128"/>
                      </a:endParaRPr>
                    </a:p>
                  </a:txBody>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917798052"/>
                  </a:ext>
                </a:extLst>
              </a:tr>
            </a:tbl>
          </a:graphicData>
        </a:graphic>
      </p:graphicFrame>
      <p:sp>
        <p:nvSpPr>
          <p:cNvPr id="7" name="正方形/長方形 6"/>
          <p:cNvSpPr/>
          <p:nvPr/>
        </p:nvSpPr>
        <p:spPr>
          <a:xfrm>
            <a:off x="6078836" y="1178680"/>
            <a:ext cx="1348446" cy="307777"/>
          </a:xfrm>
          <a:prstGeom prst="rect">
            <a:avLst/>
          </a:prstGeom>
          <a:solidFill>
            <a:schemeClr val="accent6">
              <a:lumMod val="75000"/>
            </a:schemeClr>
          </a:solidFill>
        </p:spPr>
        <p:txBody>
          <a:bodyPr wrap="none">
            <a:spAutoFit/>
          </a:bodyPr>
          <a:lstStyle/>
          <a:p>
            <a:r>
              <a:rPr lang="ja-JP" altLang="en-US" sz="1400" b="1" dirty="0">
                <a:solidFill>
                  <a:schemeClr val="bg1"/>
                </a:solidFill>
                <a:latin typeface="Meiryo UI" panose="020B0604030504040204" pitchFamily="50" charset="-128"/>
                <a:ea typeface="Meiryo UI" panose="020B0604030504040204" pitchFamily="50" charset="-128"/>
              </a:rPr>
              <a:t>夢洲・ベイエリア</a:t>
            </a:r>
          </a:p>
        </p:txBody>
      </p:sp>
      <p:cxnSp>
        <p:nvCxnSpPr>
          <p:cNvPr id="10" name="直線コネクタ 9"/>
          <p:cNvCxnSpPr/>
          <p:nvPr/>
        </p:nvCxnSpPr>
        <p:spPr>
          <a:xfrm>
            <a:off x="154194" y="539389"/>
            <a:ext cx="87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正方形/長方形 30">
            <a:extLst>
              <a:ext uri="{FF2B5EF4-FFF2-40B4-BE49-F238E27FC236}">
                <a16:creationId xmlns:a16="http://schemas.microsoft.com/office/drawing/2014/main" id="{6352D4CB-D524-4255-8161-9603B80605DC}"/>
              </a:ext>
            </a:extLst>
          </p:cNvPr>
          <p:cNvSpPr/>
          <p:nvPr/>
        </p:nvSpPr>
        <p:spPr>
          <a:xfrm>
            <a:off x="3178430" y="1169440"/>
            <a:ext cx="1175322" cy="307777"/>
          </a:xfrm>
          <a:prstGeom prst="rect">
            <a:avLst/>
          </a:prstGeom>
          <a:solidFill>
            <a:schemeClr val="accent6">
              <a:lumMod val="75000"/>
            </a:schemeClr>
          </a:solidFill>
        </p:spPr>
        <p:txBody>
          <a:bodyPr wrap="none">
            <a:spAutoFit/>
          </a:bodyPr>
          <a:lstStyle/>
          <a:p>
            <a:r>
              <a:rPr lang="ja-JP" altLang="en-US" sz="1400" b="1" dirty="0">
                <a:solidFill>
                  <a:schemeClr val="bg1"/>
                </a:solidFill>
                <a:latin typeface="Meiryo UI" panose="020B0604030504040204" pitchFamily="50" charset="-128"/>
                <a:ea typeface="Meiryo UI" panose="020B0604030504040204" pitchFamily="50" charset="-128"/>
              </a:rPr>
              <a:t>大川・中之島</a:t>
            </a:r>
            <a:endParaRPr lang="zh-TW" altLang="en-US" sz="1400" b="1" dirty="0">
              <a:solidFill>
                <a:schemeClr val="bg1"/>
              </a:solidFill>
              <a:latin typeface="Meiryo UI" panose="020B0604030504040204" pitchFamily="50" charset="-128"/>
              <a:ea typeface="Meiryo UI" panose="020B0604030504040204" pitchFamily="50" charset="-128"/>
            </a:endParaRPr>
          </a:p>
        </p:txBody>
      </p:sp>
      <p:sp>
        <p:nvSpPr>
          <p:cNvPr id="34" name="正方形/長方形 33">
            <a:extLst>
              <a:ext uri="{FF2B5EF4-FFF2-40B4-BE49-F238E27FC236}">
                <a16:creationId xmlns:a16="http://schemas.microsoft.com/office/drawing/2014/main" id="{CC805D92-7040-42B4-90DD-D70415BA725C}"/>
              </a:ext>
            </a:extLst>
          </p:cNvPr>
          <p:cNvSpPr/>
          <p:nvPr/>
        </p:nvSpPr>
        <p:spPr>
          <a:xfrm>
            <a:off x="240158" y="4953798"/>
            <a:ext cx="723275" cy="307777"/>
          </a:xfrm>
          <a:prstGeom prst="rect">
            <a:avLst/>
          </a:prstGeom>
          <a:solidFill>
            <a:schemeClr val="accent6">
              <a:lumMod val="75000"/>
            </a:schemeClr>
          </a:solidFill>
        </p:spPr>
        <p:txBody>
          <a:bodyPr wrap="none">
            <a:spAutoFit/>
          </a:bodyPr>
          <a:lstStyle/>
          <a:p>
            <a:r>
              <a:rPr lang="ja-JP" altLang="en-US" sz="1400" b="1" dirty="0">
                <a:solidFill>
                  <a:schemeClr val="bg1"/>
                </a:solidFill>
                <a:latin typeface="Meiryo UI" panose="020B0604030504040204" pitchFamily="50" charset="-128"/>
                <a:ea typeface="Meiryo UI" panose="020B0604030504040204" pitchFamily="50" charset="-128"/>
              </a:rPr>
              <a:t>御堂筋</a:t>
            </a:r>
            <a:endParaRPr lang="zh-TW" altLang="en-US" sz="1400" b="1" dirty="0">
              <a:solidFill>
                <a:schemeClr val="bg1"/>
              </a:solidFill>
              <a:latin typeface="Meiryo UI" panose="020B0604030504040204" pitchFamily="50" charset="-128"/>
              <a:ea typeface="Meiryo UI" panose="020B0604030504040204" pitchFamily="50" charset="-128"/>
            </a:endParaRPr>
          </a:p>
        </p:txBody>
      </p:sp>
      <p:sp>
        <p:nvSpPr>
          <p:cNvPr id="35" name="正方形/長方形 34">
            <a:extLst>
              <a:ext uri="{FF2B5EF4-FFF2-40B4-BE49-F238E27FC236}">
                <a16:creationId xmlns:a16="http://schemas.microsoft.com/office/drawing/2014/main" id="{1E4F5BDF-BC80-491E-9B57-C6A58311E4A7}"/>
              </a:ext>
            </a:extLst>
          </p:cNvPr>
          <p:cNvSpPr/>
          <p:nvPr/>
        </p:nvSpPr>
        <p:spPr>
          <a:xfrm>
            <a:off x="199602" y="1169440"/>
            <a:ext cx="723275" cy="307777"/>
          </a:xfrm>
          <a:prstGeom prst="rect">
            <a:avLst/>
          </a:prstGeom>
          <a:solidFill>
            <a:schemeClr val="accent6">
              <a:lumMod val="75000"/>
            </a:schemeClr>
          </a:solidFill>
        </p:spPr>
        <p:txBody>
          <a:bodyPr wrap="none">
            <a:spAutoFit/>
          </a:bodyPr>
          <a:lstStyle/>
          <a:p>
            <a:r>
              <a:rPr lang="ja-JP" altLang="en-US" sz="1400" b="1" dirty="0">
                <a:solidFill>
                  <a:schemeClr val="bg1"/>
                </a:solidFill>
                <a:latin typeface="Meiryo UI" panose="020B0604030504040204" pitchFamily="50" charset="-128"/>
                <a:ea typeface="Meiryo UI" panose="020B0604030504040204" pitchFamily="50" charset="-128"/>
              </a:rPr>
              <a:t>道頓堀</a:t>
            </a:r>
            <a:endParaRPr lang="zh-TW" altLang="en-US" sz="1400" b="1" dirty="0">
              <a:solidFill>
                <a:schemeClr val="bg1"/>
              </a:solidFill>
              <a:latin typeface="Meiryo UI" panose="020B0604030504040204" pitchFamily="50" charset="-128"/>
              <a:ea typeface="Meiryo UI" panose="020B0604030504040204" pitchFamily="50" charset="-128"/>
            </a:endParaRPr>
          </a:p>
        </p:txBody>
      </p:sp>
      <p:sp>
        <p:nvSpPr>
          <p:cNvPr id="49" name="正方形/長方形 48"/>
          <p:cNvSpPr/>
          <p:nvPr/>
        </p:nvSpPr>
        <p:spPr>
          <a:xfrm>
            <a:off x="6078836" y="3046753"/>
            <a:ext cx="1071127" cy="307777"/>
          </a:xfrm>
          <a:prstGeom prst="rect">
            <a:avLst/>
          </a:prstGeom>
          <a:solidFill>
            <a:schemeClr val="accent6">
              <a:lumMod val="75000"/>
            </a:schemeClr>
          </a:solidFill>
        </p:spPr>
        <p:txBody>
          <a:bodyPr wrap="none">
            <a:spAutoFit/>
          </a:bodyPr>
          <a:lstStyle/>
          <a:p>
            <a:r>
              <a:rPr lang="ja-JP" altLang="en-US" sz="1400" b="1" dirty="0">
                <a:solidFill>
                  <a:schemeClr val="bg1"/>
                </a:solidFill>
                <a:latin typeface="Meiryo UI" panose="020B0604030504040204" pitchFamily="50" charset="-128"/>
                <a:ea typeface="Meiryo UI" panose="020B0604030504040204" pitchFamily="50" charset="-128"/>
              </a:rPr>
              <a:t>うめきた</a:t>
            </a:r>
            <a:r>
              <a:rPr lang="en-US" altLang="ja-JP" sz="1400" b="1" dirty="0">
                <a:solidFill>
                  <a:schemeClr val="bg1"/>
                </a:solidFill>
                <a:latin typeface="Meiryo UI" panose="020B0604030504040204" pitchFamily="50" charset="-128"/>
                <a:ea typeface="Meiryo UI" panose="020B0604030504040204" pitchFamily="50" charset="-128"/>
              </a:rPr>
              <a:t>2</a:t>
            </a:r>
            <a:r>
              <a:rPr lang="ja-JP" altLang="en-US" sz="1400" b="1" dirty="0">
                <a:solidFill>
                  <a:schemeClr val="bg1"/>
                </a:solidFill>
                <a:latin typeface="Meiryo UI" panose="020B0604030504040204" pitchFamily="50" charset="-128"/>
                <a:ea typeface="Meiryo UI" panose="020B0604030504040204" pitchFamily="50" charset="-128"/>
              </a:rPr>
              <a:t>期</a:t>
            </a:r>
          </a:p>
        </p:txBody>
      </p:sp>
      <p:sp>
        <p:nvSpPr>
          <p:cNvPr id="51" name="正方形/長方形 50"/>
          <p:cNvSpPr/>
          <p:nvPr/>
        </p:nvSpPr>
        <p:spPr>
          <a:xfrm>
            <a:off x="6078836" y="4944028"/>
            <a:ext cx="1810111" cy="307777"/>
          </a:xfrm>
          <a:prstGeom prst="rect">
            <a:avLst/>
          </a:prstGeom>
          <a:solidFill>
            <a:schemeClr val="accent6">
              <a:lumMod val="75000"/>
            </a:schemeClr>
          </a:solidFill>
        </p:spPr>
        <p:txBody>
          <a:bodyPr wrap="none">
            <a:spAutoFit/>
          </a:bodyPr>
          <a:lstStyle/>
          <a:p>
            <a:r>
              <a:rPr lang="ja-JP" altLang="en-US" sz="1400" b="1" dirty="0">
                <a:solidFill>
                  <a:schemeClr val="bg1"/>
                </a:solidFill>
                <a:latin typeface="Meiryo UI" panose="020B0604030504040204" pitchFamily="50" charset="-128"/>
                <a:ea typeface="Meiryo UI" panose="020B0604030504040204" pitchFamily="50" charset="-128"/>
              </a:rPr>
              <a:t>森之宮まちづくり地区</a:t>
            </a:r>
          </a:p>
        </p:txBody>
      </p:sp>
      <p:sp>
        <p:nvSpPr>
          <p:cNvPr id="50" name="正方形/長方形 49"/>
          <p:cNvSpPr/>
          <p:nvPr/>
        </p:nvSpPr>
        <p:spPr>
          <a:xfrm>
            <a:off x="6016578" y="1477645"/>
            <a:ext cx="2876108" cy="276999"/>
          </a:xfrm>
          <a:prstGeom prst="rect">
            <a:avLst/>
          </a:prstGeom>
        </p:spPr>
        <p:txBody>
          <a:bodyPr wrap="none">
            <a:spAutoFit/>
          </a:bodyPr>
          <a:lstStyle/>
          <a:p>
            <a:r>
              <a:rPr lang="en-US" altLang="ja-JP" sz="1200" b="1" dirty="0">
                <a:latin typeface="Meiryo UI" panose="020B0604030504040204" pitchFamily="50" charset="-128"/>
                <a:ea typeface="Meiryo UI" panose="020B0604030504040204" pitchFamily="50" charset="-128"/>
              </a:rPr>
              <a:t>2025</a:t>
            </a:r>
            <a:r>
              <a:rPr lang="ja-JP" altLang="en-US" sz="1200" b="1" dirty="0">
                <a:latin typeface="Meiryo UI" panose="020B0604030504040204" pitchFamily="50" charset="-128"/>
                <a:ea typeface="Meiryo UI" panose="020B0604030504040204" pitchFamily="50" charset="-128"/>
              </a:rPr>
              <a:t>年万博会場・</a:t>
            </a:r>
            <a:r>
              <a:rPr lang="en-US" altLang="ja-JP" sz="1200" b="1" dirty="0">
                <a:latin typeface="Meiryo UI" panose="020B0604030504040204" pitchFamily="50" charset="-128"/>
                <a:ea typeface="Meiryo UI" panose="020B0604030504040204" pitchFamily="50" charset="-128"/>
              </a:rPr>
              <a:t>IR</a:t>
            </a:r>
            <a:r>
              <a:rPr lang="ja-JP" altLang="en-US" sz="1200" b="1" dirty="0">
                <a:latin typeface="Meiryo UI" panose="020B0604030504040204" pitchFamily="50" charset="-128"/>
                <a:ea typeface="Meiryo UI" panose="020B0604030504040204" pitchFamily="50" charset="-128"/>
              </a:rPr>
              <a:t>誘致／西の新拠点</a:t>
            </a:r>
          </a:p>
        </p:txBody>
      </p:sp>
      <p:sp>
        <p:nvSpPr>
          <p:cNvPr id="54" name="正方形/長方形 53"/>
          <p:cNvSpPr/>
          <p:nvPr/>
        </p:nvSpPr>
        <p:spPr>
          <a:xfrm>
            <a:off x="6026639" y="3408838"/>
            <a:ext cx="2933816" cy="261610"/>
          </a:xfrm>
          <a:prstGeom prst="rect">
            <a:avLst/>
          </a:prstGeom>
        </p:spPr>
        <p:txBody>
          <a:bodyPr wrap="none">
            <a:spAutoFit/>
          </a:bodyPr>
          <a:lstStyle/>
          <a:p>
            <a:r>
              <a:rPr lang="ja-JP" altLang="en-US" sz="1100" b="1" dirty="0">
                <a:latin typeface="Meiryo UI" panose="020B0604030504040204" pitchFamily="50" charset="-128"/>
                <a:ea typeface="Meiryo UI" panose="020B0604030504040204" pitchFamily="50" charset="-128"/>
              </a:rPr>
              <a:t>「みどりとイノベーションの融合」</a:t>
            </a:r>
            <a:r>
              <a:rPr lang="en-US" altLang="ja-JP" sz="1100" b="1" dirty="0">
                <a:latin typeface="Meiryo UI" panose="020B0604030504040204" pitchFamily="50" charset="-128"/>
                <a:ea typeface="Meiryo UI" panose="020B0604030504040204" pitchFamily="50" charset="-128"/>
              </a:rPr>
              <a:t>2024</a:t>
            </a:r>
            <a:r>
              <a:rPr lang="ja-JP" altLang="en-US" sz="1100" b="1" dirty="0">
                <a:latin typeface="Meiryo UI" panose="020B0604030504040204" pitchFamily="50" charset="-128"/>
                <a:ea typeface="Meiryo UI" panose="020B0604030504040204" pitchFamily="50" charset="-128"/>
              </a:rPr>
              <a:t>年街びらき</a:t>
            </a:r>
          </a:p>
        </p:txBody>
      </p:sp>
      <p:pic>
        <p:nvPicPr>
          <p:cNvPr id="57" name="図 56"/>
          <p:cNvPicPr>
            <a:picLocks noChangeAspect="1"/>
          </p:cNvPicPr>
          <p:nvPr/>
        </p:nvPicPr>
        <p:blipFill rotWithShape="1">
          <a:blip r:embed="rId2"/>
          <a:srcRect r="11891"/>
          <a:stretch/>
        </p:blipFill>
        <p:spPr>
          <a:xfrm>
            <a:off x="4830924" y="1874408"/>
            <a:ext cx="1116000" cy="726191"/>
          </a:xfrm>
          <a:prstGeom prst="rect">
            <a:avLst/>
          </a:prstGeom>
        </p:spPr>
      </p:pic>
      <p:pic>
        <p:nvPicPr>
          <p:cNvPr id="58" name="図 57"/>
          <p:cNvPicPr>
            <a:picLocks noChangeAspect="1"/>
          </p:cNvPicPr>
          <p:nvPr/>
        </p:nvPicPr>
        <p:blipFill>
          <a:blip r:embed="rId3"/>
          <a:stretch>
            <a:fillRect/>
          </a:stretch>
        </p:blipFill>
        <p:spPr>
          <a:xfrm>
            <a:off x="7772378" y="1811846"/>
            <a:ext cx="1092957" cy="677633"/>
          </a:xfrm>
          <a:prstGeom prst="rect">
            <a:avLst/>
          </a:prstGeom>
        </p:spPr>
      </p:pic>
      <p:pic>
        <p:nvPicPr>
          <p:cNvPr id="59" name="図 58"/>
          <p:cNvPicPr>
            <a:picLocks noChangeAspect="1"/>
          </p:cNvPicPr>
          <p:nvPr/>
        </p:nvPicPr>
        <p:blipFill rotWithShape="1">
          <a:blip r:embed="rId4"/>
          <a:srcRect l="8269"/>
          <a:stretch/>
        </p:blipFill>
        <p:spPr>
          <a:xfrm>
            <a:off x="7761255" y="3964748"/>
            <a:ext cx="1092958" cy="696198"/>
          </a:xfrm>
          <a:prstGeom prst="rect">
            <a:avLst/>
          </a:prstGeom>
        </p:spPr>
      </p:pic>
      <p:pic>
        <p:nvPicPr>
          <p:cNvPr id="14" name="図 13"/>
          <p:cNvPicPr>
            <a:picLocks noChangeAspect="1"/>
          </p:cNvPicPr>
          <p:nvPr/>
        </p:nvPicPr>
        <p:blipFill>
          <a:blip r:embed="rId5"/>
          <a:stretch>
            <a:fillRect/>
          </a:stretch>
        </p:blipFill>
        <p:spPr>
          <a:xfrm>
            <a:off x="1903078" y="5662337"/>
            <a:ext cx="1095677" cy="682134"/>
          </a:xfrm>
          <a:prstGeom prst="rect">
            <a:avLst/>
          </a:prstGeom>
        </p:spPr>
      </p:pic>
      <p:pic>
        <p:nvPicPr>
          <p:cNvPr id="15" name="図 14"/>
          <p:cNvPicPr>
            <a:picLocks noChangeAspect="1"/>
          </p:cNvPicPr>
          <p:nvPr/>
        </p:nvPicPr>
        <p:blipFill>
          <a:blip r:embed="rId6"/>
          <a:stretch>
            <a:fillRect/>
          </a:stretch>
        </p:blipFill>
        <p:spPr>
          <a:xfrm>
            <a:off x="1844211" y="1901730"/>
            <a:ext cx="1058892" cy="698869"/>
          </a:xfrm>
          <a:prstGeom prst="rect">
            <a:avLst/>
          </a:prstGeom>
        </p:spPr>
      </p:pic>
      <p:sp>
        <p:nvSpPr>
          <p:cNvPr id="18" name="スライド番号プレースホルダー 17"/>
          <p:cNvSpPr>
            <a:spLocks noGrp="1"/>
          </p:cNvSpPr>
          <p:nvPr>
            <p:ph type="sldNum" sz="quarter" idx="12"/>
          </p:nvPr>
        </p:nvSpPr>
        <p:spPr>
          <a:xfrm>
            <a:off x="7172738" y="6356352"/>
            <a:ext cx="2057400" cy="365125"/>
          </a:xfrm>
        </p:spPr>
        <p:txBody>
          <a:bodyPr/>
          <a:lstStyle/>
          <a:p>
            <a:fld id="{28A64507-C155-4F95-8498-376511543CB4}" type="slidenum">
              <a:rPr kumimoji="1" lang="ja-JP" altLang="en-US" smtClean="0"/>
              <a:t>15</a:t>
            </a:fld>
            <a:endParaRPr kumimoji="1" lang="ja-JP" altLang="en-US" dirty="0"/>
          </a:p>
        </p:txBody>
      </p:sp>
      <p:sp>
        <p:nvSpPr>
          <p:cNvPr id="26" name="正方形/長方形 25">
            <a:extLst>
              <a:ext uri="{FF2B5EF4-FFF2-40B4-BE49-F238E27FC236}">
                <a16:creationId xmlns:a16="http://schemas.microsoft.com/office/drawing/2014/main" id="{DDE82EA8-5791-43CB-A771-892F1F08C97A}"/>
              </a:ext>
            </a:extLst>
          </p:cNvPr>
          <p:cNvSpPr/>
          <p:nvPr/>
        </p:nvSpPr>
        <p:spPr>
          <a:xfrm>
            <a:off x="6078835" y="1767878"/>
            <a:ext cx="1754331" cy="938719"/>
          </a:xfrm>
          <a:prstGeom prst="rect">
            <a:avLst/>
          </a:prstGeom>
        </p:spPr>
        <p:txBody>
          <a:bodyPr wrap="square">
            <a:spAutoFit/>
          </a:bodyPr>
          <a:lstStyle/>
          <a:p>
            <a:r>
              <a:rPr lang="en-US" altLang="ja-JP" sz="1100" dirty="0"/>
              <a:t>2800</a:t>
            </a:r>
            <a:r>
              <a:rPr lang="ja-JP" altLang="en-US" sz="1100" dirty="0"/>
              <a:t>万人を見込む</a:t>
            </a:r>
            <a:r>
              <a:rPr lang="en-US" altLang="ja-JP" sz="1100" dirty="0"/>
              <a:t>2025</a:t>
            </a:r>
            <a:r>
              <a:rPr lang="ja-JP" altLang="en-US" sz="1100" dirty="0"/>
              <a:t>年大阪関西万博の会場であり、年間</a:t>
            </a:r>
            <a:r>
              <a:rPr lang="en-US" altLang="ja-JP" sz="1100" dirty="0"/>
              <a:t>2200</a:t>
            </a:r>
            <a:r>
              <a:rPr lang="ja-JP" altLang="en-US" sz="1100" dirty="0"/>
              <a:t>万人を見込む</a:t>
            </a:r>
            <a:r>
              <a:rPr lang="en-US" altLang="ja-JP" sz="1100" dirty="0"/>
              <a:t>IR</a:t>
            </a:r>
            <a:r>
              <a:rPr lang="ja-JP" altLang="en-US" sz="1100" dirty="0"/>
              <a:t>誘致の候補地。総面積は</a:t>
            </a:r>
            <a:r>
              <a:rPr lang="en-US" altLang="ja-JP" sz="1100" dirty="0"/>
              <a:t>390ha</a:t>
            </a:r>
          </a:p>
        </p:txBody>
      </p:sp>
      <p:sp>
        <p:nvSpPr>
          <p:cNvPr id="3" name="正方形/長方形 2">
            <a:extLst>
              <a:ext uri="{FF2B5EF4-FFF2-40B4-BE49-F238E27FC236}">
                <a16:creationId xmlns:a16="http://schemas.microsoft.com/office/drawing/2014/main" id="{DBA9D452-0908-4BC5-9274-045C42C2E63B}"/>
              </a:ext>
            </a:extLst>
          </p:cNvPr>
          <p:cNvSpPr/>
          <p:nvPr/>
        </p:nvSpPr>
        <p:spPr>
          <a:xfrm>
            <a:off x="6098952" y="2629479"/>
            <a:ext cx="2441694" cy="261610"/>
          </a:xfrm>
          <a:prstGeom prst="rect">
            <a:avLst/>
          </a:prstGeom>
        </p:spPr>
        <p:txBody>
          <a:bodyPr wrap="none">
            <a:spAutoFit/>
          </a:bodyPr>
          <a:lstStyle/>
          <a:p>
            <a:r>
              <a:rPr lang="ja-JP" altLang="en-US" sz="1100" dirty="0"/>
              <a:t>周辺のベイエリア含めて西の拠点化</a:t>
            </a:r>
          </a:p>
        </p:txBody>
      </p:sp>
      <p:sp>
        <p:nvSpPr>
          <p:cNvPr id="27" name="正方形/長方形 26">
            <a:extLst>
              <a:ext uri="{FF2B5EF4-FFF2-40B4-BE49-F238E27FC236}">
                <a16:creationId xmlns:a16="http://schemas.microsoft.com/office/drawing/2014/main" id="{A8B38E41-B5FB-434F-B315-FC5491B89D2B}"/>
              </a:ext>
            </a:extLst>
          </p:cNvPr>
          <p:cNvSpPr/>
          <p:nvPr/>
        </p:nvSpPr>
        <p:spPr>
          <a:xfrm>
            <a:off x="6043628" y="3650403"/>
            <a:ext cx="1754331" cy="1107996"/>
          </a:xfrm>
          <a:prstGeom prst="rect">
            <a:avLst/>
          </a:prstGeom>
        </p:spPr>
        <p:txBody>
          <a:bodyPr wrap="square">
            <a:spAutoFit/>
          </a:bodyPr>
          <a:lstStyle/>
          <a:p>
            <a:r>
              <a:rPr lang="ja-JP" altLang="en-US" sz="1100" dirty="0"/>
              <a:t>大阪都心の一等地に、</a:t>
            </a:r>
            <a:r>
              <a:rPr lang="en-US" altLang="ja-JP" sz="1100" dirty="0"/>
              <a:t>4.5ha</a:t>
            </a:r>
            <a:r>
              <a:rPr lang="ja-JP" altLang="en-US" sz="1100" dirty="0"/>
              <a:t>の大規模都市公園を中心に、北部はオフィスやホテル、南部はＭＩＣＥ施設が建設され、新駅も整備される。</a:t>
            </a:r>
            <a:endParaRPr lang="en-US" altLang="ja-JP" sz="1100" dirty="0"/>
          </a:p>
        </p:txBody>
      </p:sp>
      <p:sp>
        <p:nvSpPr>
          <p:cNvPr id="29" name="正方形/長方形 28"/>
          <p:cNvSpPr/>
          <p:nvPr/>
        </p:nvSpPr>
        <p:spPr>
          <a:xfrm>
            <a:off x="6056237" y="5259691"/>
            <a:ext cx="3028393" cy="261610"/>
          </a:xfrm>
          <a:prstGeom prst="rect">
            <a:avLst/>
          </a:prstGeom>
        </p:spPr>
        <p:txBody>
          <a:bodyPr wrap="none">
            <a:spAutoFit/>
          </a:bodyPr>
          <a:lstStyle/>
          <a:p>
            <a:r>
              <a:rPr lang="ja-JP" altLang="en-US" sz="1100" b="1" dirty="0">
                <a:latin typeface="Meiryo UI" panose="020B0604030504040204" pitchFamily="50" charset="-128"/>
                <a:ea typeface="Meiryo UI" panose="020B0604030504040204" pitchFamily="50" charset="-128"/>
              </a:rPr>
              <a:t>スマートシティのチャレンジフィールド／東の新拠点</a:t>
            </a:r>
          </a:p>
        </p:txBody>
      </p:sp>
      <p:sp>
        <p:nvSpPr>
          <p:cNvPr id="40" name="正方形/長方形 39"/>
          <p:cNvSpPr/>
          <p:nvPr/>
        </p:nvSpPr>
        <p:spPr>
          <a:xfrm>
            <a:off x="3137874" y="1490879"/>
            <a:ext cx="2706190" cy="276999"/>
          </a:xfrm>
          <a:prstGeom prst="rect">
            <a:avLst/>
          </a:prstGeom>
        </p:spPr>
        <p:txBody>
          <a:bodyPr wrap="none">
            <a:spAutoFit/>
          </a:bodyPr>
          <a:lstStyle/>
          <a:p>
            <a:r>
              <a:rPr lang="ja-JP" altLang="en-US" sz="1200" b="1" dirty="0">
                <a:latin typeface="Meiryo UI" panose="020B0604030504040204" pitchFamily="50" charset="-128"/>
                <a:ea typeface="Meiryo UI" panose="020B0604030504040204" pitchFamily="50" charset="-128"/>
              </a:rPr>
              <a:t>緑と水辺と文化が交わる都心のオアシス</a:t>
            </a:r>
          </a:p>
        </p:txBody>
      </p:sp>
      <p:sp>
        <p:nvSpPr>
          <p:cNvPr id="41" name="正方形/長方形 40">
            <a:extLst>
              <a:ext uri="{FF2B5EF4-FFF2-40B4-BE49-F238E27FC236}">
                <a16:creationId xmlns:a16="http://schemas.microsoft.com/office/drawing/2014/main" id="{A8B38E41-B5FB-434F-B315-FC5491B89D2B}"/>
              </a:ext>
            </a:extLst>
          </p:cNvPr>
          <p:cNvSpPr/>
          <p:nvPr/>
        </p:nvSpPr>
        <p:spPr>
          <a:xfrm>
            <a:off x="3087019" y="1797096"/>
            <a:ext cx="1754331" cy="938719"/>
          </a:xfrm>
          <a:prstGeom prst="rect">
            <a:avLst/>
          </a:prstGeom>
        </p:spPr>
        <p:txBody>
          <a:bodyPr wrap="square">
            <a:spAutoFit/>
          </a:bodyPr>
          <a:lstStyle/>
          <a:p>
            <a:r>
              <a:rPr lang="ja-JP" altLang="en-US" sz="1100" dirty="0"/>
              <a:t>重要文化財の中央公会堂や中之島図書館、新設される中之島美術館やこどもの森などの文化施設を中核に、橋梁のライト</a:t>
            </a:r>
            <a:endParaRPr lang="en-US" altLang="ja-JP" sz="1100" dirty="0"/>
          </a:p>
        </p:txBody>
      </p:sp>
      <p:sp>
        <p:nvSpPr>
          <p:cNvPr id="5" name="正方形/長方形 4"/>
          <p:cNvSpPr/>
          <p:nvPr/>
        </p:nvSpPr>
        <p:spPr>
          <a:xfrm>
            <a:off x="3089625" y="2691520"/>
            <a:ext cx="3020291" cy="261610"/>
          </a:xfrm>
          <a:prstGeom prst="rect">
            <a:avLst/>
          </a:prstGeom>
        </p:spPr>
        <p:txBody>
          <a:bodyPr wrap="square">
            <a:spAutoFit/>
          </a:bodyPr>
          <a:lstStyle/>
          <a:p>
            <a:r>
              <a:rPr lang="ja-JP" altLang="en-US" sz="1100" dirty="0"/>
              <a:t>アップや舟運クルーズなどが楽しめる</a:t>
            </a:r>
          </a:p>
        </p:txBody>
      </p:sp>
      <p:sp>
        <p:nvSpPr>
          <p:cNvPr id="42" name="正方形/長方形 41"/>
          <p:cNvSpPr/>
          <p:nvPr/>
        </p:nvSpPr>
        <p:spPr>
          <a:xfrm>
            <a:off x="181658" y="5294739"/>
            <a:ext cx="2957861" cy="276999"/>
          </a:xfrm>
          <a:prstGeom prst="rect">
            <a:avLst/>
          </a:prstGeom>
        </p:spPr>
        <p:txBody>
          <a:bodyPr wrap="none">
            <a:spAutoFit/>
          </a:bodyPr>
          <a:lstStyle/>
          <a:p>
            <a:r>
              <a:rPr lang="ja-JP" altLang="en-US" sz="1200" b="1" dirty="0">
                <a:latin typeface="Meiryo UI" panose="020B0604030504040204" pitchFamily="50" charset="-128"/>
                <a:ea typeface="Meiryo UI" panose="020B0604030504040204" pitchFamily="50" charset="-128"/>
              </a:rPr>
              <a:t>大阪のシンボルストリート／日本の道</a:t>
            </a:r>
            <a:r>
              <a:rPr lang="en-US" altLang="ja-JP" sz="1200" b="1" dirty="0">
                <a:latin typeface="Meiryo UI" panose="020B0604030504040204" pitchFamily="50" charset="-128"/>
                <a:ea typeface="Meiryo UI" panose="020B0604030504040204" pitchFamily="50" charset="-128"/>
              </a:rPr>
              <a:t>100</a:t>
            </a:r>
            <a:r>
              <a:rPr lang="ja-JP" altLang="en-US" sz="1200" b="1" dirty="0">
                <a:latin typeface="Meiryo UI" panose="020B0604030504040204" pitchFamily="50" charset="-128"/>
                <a:ea typeface="Meiryo UI" panose="020B0604030504040204" pitchFamily="50" charset="-128"/>
              </a:rPr>
              <a:t>選</a:t>
            </a:r>
          </a:p>
        </p:txBody>
      </p:sp>
      <p:sp>
        <p:nvSpPr>
          <p:cNvPr id="43" name="正方形/長方形 42"/>
          <p:cNvSpPr/>
          <p:nvPr/>
        </p:nvSpPr>
        <p:spPr>
          <a:xfrm>
            <a:off x="101359" y="1498076"/>
            <a:ext cx="2879314" cy="261610"/>
          </a:xfrm>
          <a:prstGeom prst="rect">
            <a:avLst/>
          </a:prstGeom>
        </p:spPr>
        <p:txBody>
          <a:bodyPr wrap="none">
            <a:spAutoFit/>
          </a:bodyPr>
          <a:lstStyle/>
          <a:p>
            <a:r>
              <a:rPr lang="ja-JP" altLang="en-US" sz="1100" b="1" dirty="0">
                <a:latin typeface="Meiryo UI" panose="020B0604030504040204" pitchFamily="50" charset="-128"/>
                <a:ea typeface="Meiryo UI" panose="020B0604030504040204" pitchFamily="50" charset="-128"/>
              </a:rPr>
              <a:t>くいだおれの街。大阪・ミナミの代表的な繁華街</a:t>
            </a:r>
          </a:p>
        </p:txBody>
      </p:sp>
      <p:sp>
        <p:nvSpPr>
          <p:cNvPr id="6" name="正方形/長方形 5"/>
          <p:cNvSpPr/>
          <p:nvPr/>
        </p:nvSpPr>
        <p:spPr>
          <a:xfrm>
            <a:off x="199602" y="5594291"/>
            <a:ext cx="1721603" cy="938719"/>
          </a:xfrm>
          <a:prstGeom prst="rect">
            <a:avLst/>
          </a:prstGeom>
        </p:spPr>
        <p:txBody>
          <a:bodyPr wrap="square">
            <a:spAutoFit/>
          </a:bodyPr>
          <a:lstStyle/>
          <a:p>
            <a:r>
              <a:rPr lang="ja-JP" altLang="en-US" sz="1100" dirty="0"/>
              <a:t>大阪の中心を南北に貫く全長</a:t>
            </a:r>
            <a:r>
              <a:rPr lang="en-US" altLang="ja-JP" sz="1100" dirty="0"/>
              <a:t>4,027m</a:t>
            </a:r>
            <a:r>
              <a:rPr lang="ja-JP" altLang="en-US" sz="1100" dirty="0" err="1"/>
              <a:t>、</a:t>
            </a:r>
            <a:r>
              <a:rPr lang="ja-JP" altLang="en-US" sz="1100" dirty="0"/>
              <a:t>幅</a:t>
            </a:r>
            <a:r>
              <a:rPr lang="en-US" altLang="ja-JP" sz="1100" dirty="0"/>
              <a:t>43.6m</a:t>
            </a:r>
            <a:r>
              <a:rPr lang="ja-JP" altLang="en-US" sz="1100" dirty="0"/>
              <a:t>の大阪を代表するメインストリート。イルミネーションやオータムパー</a:t>
            </a:r>
          </a:p>
        </p:txBody>
      </p:sp>
      <p:sp>
        <p:nvSpPr>
          <p:cNvPr id="8" name="正方形/長方形 7"/>
          <p:cNvSpPr/>
          <p:nvPr/>
        </p:nvSpPr>
        <p:spPr>
          <a:xfrm>
            <a:off x="199602" y="6440229"/>
            <a:ext cx="2300630" cy="261610"/>
          </a:xfrm>
          <a:prstGeom prst="rect">
            <a:avLst/>
          </a:prstGeom>
        </p:spPr>
        <p:txBody>
          <a:bodyPr wrap="none">
            <a:spAutoFit/>
          </a:bodyPr>
          <a:lstStyle/>
          <a:p>
            <a:r>
              <a:rPr lang="ja-JP" altLang="en-US" sz="1100" dirty="0"/>
              <a:t>ティなど、様々なイベントも展開</a:t>
            </a:r>
          </a:p>
        </p:txBody>
      </p:sp>
      <p:sp>
        <p:nvSpPr>
          <p:cNvPr id="45" name="正方形/長方形 44"/>
          <p:cNvSpPr/>
          <p:nvPr/>
        </p:nvSpPr>
        <p:spPr>
          <a:xfrm>
            <a:off x="163163" y="1801449"/>
            <a:ext cx="1721603" cy="938719"/>
          </a:xfrm>
          <a:prstGeom prst="rect">
            <a:avLst/>
          </a:prstGeom>
        </p:spPr>
        <p:txBody>
          <a:bodyPr wrap="square">
            <a:spAutoFit/>
          </a:bodyPr>
          <a:lstStyle/>
          <a:p>
            <a:r>
              <a:rPr lang="ja-JP" altLang="en-US" sz="1100" dirty="0"/>
              <a:t>電飾看板が有名な橋梁付近はインスタ映えスポット。食の街を象徴する飲食店が集積し、遊歩道のとんぼりウォークも整備</a:t>
            </a:r>
          </a:p>
        </p:txBody>
      </p:sp>
      <p:sp>
        <p:nvSpPr>
          <p:cNvPr id="46" name="正方形/長方形 45"/>
          <p:cNvSpPr/>
          <p:nvPr/>
        </p:nvSpPr>
        <p:spPr>
          <a:xfrm>
            <a:off x="163163" y="2700768"/>
            <a:ext cx="2441694" cy="261610"/>
          </a:xfrm>
          <a:prstGeom prst="rect">
            <a:avLst/>
          </a:prstGeom>
        </p:spPr>
        <p:txBody>
          <a:bodyPr wrap="none">
            <a:spAutoFit/>
          </a:bodyPr>
          <a:lstStyle/>
          <a:p>
            <a:r>
              <a:rPr lang="ja-JP" altLang="en-US" sz="1100" dirty="0"/>
              <a:t>一年中にぎわう大阪ミナミの繁華街</a:t>
            </a:r>
          </a:p>
        </p:txBody>
      </p:sp>
      <p:sp>
        <p:nvSpPr>
          <p:cNvPr id="47" name="正方形/長方形 46">
            <a:extLst>
              <a:ext uri="{FF2B5EF4-FFF2-40B4-BE49-F238E27FC236}">
                <a16:creationId xmlns:a16="http://schemas.microsoft.com/office/drawing/2014/main" id="{A8B38E41-B5FB-434F-B315-FC5491B89D2B}"/>
              </a:ext>
            </a:extLst>
          </p:cNvPr>
          <p:cNvSpPr/>
          <p:nvPr/>
        </p:nvSpPr>
        <p:spPr>
          <a:xfrm>
            <a:off x="6029773" y="5475301"/>
            <a:ext cx="1812999" cy="1277273"/>
          </a:xfrm>
          <a:prstGeom prst="rect">
            <a:avLst/>
          </a:prstGeom>
        </p:spPr>
        <p:txBody>
          <a:bodyPr wrap="square">
            <a:spAutoFit/>
          </a:bodyPr>
          <a:lstStyle/>
          <a:p>
            <a:r>
              <a:rPr lang="ja-JP" altLang="en-US" sz="1100" dirty="0"/>
              <a:t>まちづくりのコンセプト（現案）</a:t>
            </a:r>
            <a:endParaRPr lang="en-US" altLang="ja-JP" sz="1100" dirty="0"/>
          </a:p>
          <a:p>
            <a:r>
              <a:rPr lang="ja-JP" altLang="en-US" sz="1100" dirty="0"/>
              <a:t>「観光集客・健康医療・人材育成・居住機能の集積により 多世代・多様な人が集い、交流をはぐくむまち」</a:t>
            </a:r>
            <a:endParaRPr lang="en-US" altLang="ja-JP" sz="1100" dirty="0"/>
          </a:p>
        </p:txBody>
      </p:sp>
      <p:pic>
        <p:nvPicPr>
          <p:cNvPr id="9" name="図 8"/>
          <p:cNvPicPr>
            <a:picLocks noChangeAspect="1"/>
          </p:cNvPicPr>
          <p:nvPr/>
        </p:nvPicPr>
        <p:blipFill>
          <a:blip r:embed="rId7"/>
          <a:stretch>
            <a:fillRect/>
          </a:stretch>
        </p:blipFill>
        <p:spPr>
          <a:xfrm>
            <a:off x="8036519" y="5574036"/>
            <a:ext cx="720223" cy="993907"/>
          </a:xfrm>
          <a:prstGeom prst="rect">
            <a:avLst/>
          </a:prstGeom>
        </p:spPr>
      </p:pic>
      <p:sp>
        <p:nvSpPr>
          <p:cNvPr id="53" name="テキスト ボックス 52"/>
          <p:cNvSpPr txBox="1"/>
          <p:nvPr/>
        </p:nvSpPr>
        <p:spPr>
          <a:xfrm>
            <a:off x="247423" y="76216"/>
            <a:ext cx="8771953" cy="461665"/>
          </a:xfrm>
          <a:prstGeom prst="rect">
            <a:avLst/>
          </a:prstGeom>
          <a:noFill/>
        </p:spPr>
        <p:txBody>
          <a:bodyPr wrap="none" rtlCol="0">
            <a:spAutoFit/>
          </a:bodyPr>
          <a:lstStyle/>
          <a:p>
            <a:r>
              <a:rPr kumimoji="1" lang="ja-JP" altLang="en-US" sz="2400" b="1" dirty="0" smtClean="0">
                <a:latin typeface="Meiryo UI" panose="020B0604030504040204" pitchFamily="50" charset="-128"/>
                <a:ea typeface="Meiryo UI" panose="020B0604030504040204" pitchFamily="50" charset="-128"/>
              </a:rPr>
              <a:t>「楽しいまちづくり」の核となる可能性のあるフィールド例（空間系）</a:t>
            </a:r>
            <a:endParaRPr kumimoji="1" lang="ja-JP" altLang="en-US" sz="2400" b="1" dirty="0">
              <a:latin typeface="Meiryo UI" panose="020B0604030504040204" pitchFamily="50" charset="-128"/>
              <a:ea typeface="Meiryo UI" panose="020B0604030504040204" pitchFamily="50" charset="-128"/>
            </a:endParaRPr>
          </a:p>
        </p:txBody>
      </p:sp>
      <p:sp>
        <p:nvSpPr>
          <p:cNvPr id="60" name="正方形/長方形 59"/>
          <p:cNvSpPr/>
          <p:nvPr/>
        </p:nvSpPr>
        <p:spPr>
          <a:xfrm>
            <a:off x="230746" y="3063145"/>
            <a:ext cx="723275" cy="307777"/>
          </a:xfrm>
          <a:prstGeom prst="rect">
            <a:avLst/>
          </a:prstGeom>
          <a:solidFill>
            <a:schemeClr val="accent6">
              <a:lumMod val="75000"/>
            </a:schemeClr>
          </a:solidFill>
        </p:spPr>
        <p:txBody>
          <a:bodyPr wrap="none">
            <a:spAutoFit/>
          </a:bodyPr>
          <a:lstStyle/>
          <a:p>
            <a:r>
              <a:rPr lang="ja-JP" altLang="en-US" sz="1400" b="1" dirty="0">
                <a:solidFill>
                  <a:schemeClr val="bg1"/>
                </a:solidFill>
                <a:latin typeface="Meiryo UI" panose="020B0604030504040204" pitchFamily="50" charset="-128"/>
                <a:ea typeface="Meiryo UI" panose="020B0604030504040204" pitchFamily="50" charset="-128"/>
              </a:rPr>
              <a:t>新世界</a:t>
            </a:r>
          </a:p>
        </p:txBody>
      </p:sp>
      <p:sp>
        <p:nvSpPr>
          <p:cNvPr id="61" name="正方形/長方形 60"/>
          <p:cNvSpPr/>
          <p:nvPr/>
        </p:nvSpPr>
        <p:spPr>
          <a:xfrm>
            <a:off x="3178430" y="3077500"/>
            <a:ext cx="1029449" cy="307777"/>
          </a:xfrm>
          <a:prstGeom prst="rect">
            <a:avLst/>
          </a:prstGeom>
          <a:solidFill>
            <a:schemeClr val="accent6">
              <a:lumMod val="75000"/>
            </a:schemeClr>
          </a:solidFill>
        </p:spPr>
        <p:txBody>
          <a:bodyPr wrap="none">
            <a:spAutoFit/>
          </a:bodyPr>
          <a:lstStyle/>
          <a:p>
            <a:r>
              <a:rPr lang="ja-JP" altLang="en-US" sz="1400" b="1" dirty="0" smtClean="0">
                <a:solidFill>
                  <a:schemeClr val="bg1"/>
                </a:solidFill>
                <a:latin typeface="Meiryo UI" panose="020B0604030504040204" pitchFamily="50" charset="-128"/>
                <a:ea typeface="Meiryo UI" panose="020B0604030504040204" pitchFamily="50" charset="-128"/>
              </a:rPr>
              <a:t>桜ノ宮公園</a:t>
            </a:r>
            <a:endParaRPr lang="ja-JP" altLang="en-US" sz="1400" b="1" dirty="0">
              <a:solidFill>
                <a:schemeClr val="bg1"/>
              </a:solidFill>
              <a:latin typeface="Meiryo UI" panose="020B0604030504040204" pitchFamily="50" charset="-128"/>
              <a:ea typeface="Meiryo UI" panose="020B0604030504040204" pitchFamily="50" charset="-128"/>
            </a:endParaRPr>
          </a:p>
        </p:txBody>
      </p:sp>
      <p:sp>
        <p:nvSpPr>
          <p:cNvPr id="62" name="正方形/長方形 61"/>
          <p:cNvSpPr/>
          <p:nvPr/>
        </p:nvSpPr>
        <p:spPr>
          <a:xfrm>
            <a:off x="3178430" y="4937973"/>
            <a:ext cx="1903085" cy="307777"/>
          </a:xfrm>
          <a:prstGeom prst="rect">
            <a:avLst/>
          </a:prstGeom>
          <a:solidFill>
            <a:schemeClr val="accent6">
              <a:lumMod val="75000"/>
            </a:schemeClr>
          </a:solidFill>
        </p:spPr>
        <p:txBody>
          <a:bodyPr wrap="none">
            <a:spAutoFit/>
          </a:bodyPr>
          <a:lstStyle/>
          <a:p>
            <a:r>
              <a:rPr lang="ja-JP" altLang="en-US" sz="1400" b="1" dirty="0" smtClean="0">
                <a:solidFill>
                  <a:schemeClr val="bg1"/>
                </a:solidFill>
                <a:latin typeface="Meiryo UI" panose="020B0604030504040204" pitchFamily="50" charset="-128"/>
                <a:ea typeface="Meiryo UI" panose="020B0604030504040204" pitchFamily="50" charset="-128"/>
              </a:rPr>
              <a:t>ＡＴＣ・ウミエール広場</a:t>
            </a:r>
            <a:endParaRPr lang="ja-JP" altLang="en-US" sz="1400" b="1" dirty="0">
              <a:solidFill>
                <a:schemeClr val="bg1"/>
              </a:solidFill>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a:blip r:embed="rId8"/>
          <a:stretch>
            <a:fillRect/>
          </a:stretch>
        </p:blipFill>
        <p:spPr>
          <a:xfrm>
            <a:off x="1738343" y="3693623"/>
            <a:ext cx="1099052" cy="825375"/>
          </a:xfrm>
          <a:prstGeom prst="rect">
            <a:avLst/>
          </a:prstGeom>
        </p:spPr>
      </p:pic>
      <p:pic>
        <p:nvPicPr>
          <p:cNvPr id="12" name="図 11"/>
          <p:cNvPicPr>
            <a:picLocks noChangeAspect="1"/>
          </p:cNvPicPr>
          <p:nvPr/>
        </p:nvPicPr>
        <p:blipFill>
          <a:blip r:embed="rId9"/>
          <a:stretch>
            <a:fillRect/>
          </a:stretch>
        </p:blipFill>
        <p:spPr>
          <a:xfrm>
            <a:off x="4798217" y="3701458"/>
            <a:ext cx="1140051" cy="749873"/>
          </a:xfrm>
          <a:prstGeom prst="rect">
            <a:avLst/>
          </a:prstGeom>
        </p:spPr>
      </p:pic>
      <p:sp>
        <p:nvSpPr>
          <p:cNvPr id="2" name="正方形/長方形 1"/>
          <p:cNvSpPr/>
          <p:nvPr/>
        </p:nvSpPr>
        <p:spPr>
          <a:xfrm>
            <a:off x="248741" y="3656851"/>
            <a:ext cx="1489602" cy="938719"/>
          </a:xfrm>
          <a:prstGeom prst="rect">
            <a:avLst/>
          </a:prstGeom>
        </p:spPr>
        <p:txBody>
          <a:bodyPr wrap="square">
            <a:spAutoFit/>
          </a:bodyPr>
          <a:lstStyle/>
          <a:p>
            <a:r>
              <a:rPr lang="ja-JP" altLang="en-US" sz="1100" dirty="0"/>
              <a:t>通天閣にジャンジャン横丁、大きなフグ提灯の看板などで有名な、大阪市南部の下町</a:t>
            </a:r>
          </a:p>
        </p:txBody>
      </p:sp>
      <p:sp>
        <p:nvSpPr>
          <p:cNvPr id="44" name="正方形/長方形 43"/>
          <p:cNvSpPr/>
          <p:nvPr/>
        </p:nvSpPr>
        <p:spPr>
          <a:xfrm>
            <a:off x="251600" y="4530141"/>
            <a:ext cx="2159566" cy="261610"/>
          </a:xfrm>
          <a:prstGeom prst="rect">
            <a:avLst/>
          </a:prstGeom>
        </p:spPr>
        <p:txBody>
          <a:bodyPr wrap="none">
            <a:spAutoFit/>
          </a:bodyPr>
          <a:lstStyle/>
          <a:p>
            <a:r>
              <a:rPr lang="ja-JP" altLang="en-US" sz="1100" dirty="0" smtClean="0"/>
              <a:t>近年、外国人観光客でにぎわう</a:t>
            </a:r>
            <a:endParaRPr lang="ja-JP" altLang="en-US" sz="1100" dirty="0"/>
          </a:p>
        </p:txBody>
      </p:sp>
      <p:sp>
        <p:nvSpPr>
          <p:cNvPr id="4" name="正方形/長方形 3"/>
          <p:cNvSpPr/>
          <p:nvPr/>
        </p:nvSpPr>
        <p:spPr>
          <a:xfrm>
            <a:off x="3165665" y="3672297"/>
            <a:ext cx="1590474" cy="1107996"/>
          </a:xfrm>
          <a:prstGeom prst="rect">
            <a:avLst/>
          </a:prstGeom>
        </p:spPr>
        <p:txBody>
          <a:bodyPr wrap="square">
            <a:spAutoFit/>
          </a:bodyPr>
          <a:lstStyle/>
          <a:p>
            <a:r>
              <a:rPr lang="ja-JP" altLang="en-US" sz="1100" dirty="0"/>
              <a:t>川沿いに造幣局、泉布観などの明治初期を代表する建物が並び、大川の流れに沿ったプロムナードには、桜並木が続く</a:t>
            </a:r>
          </a:p>
        </p:txBody>
      </p:sp>
      <p:pic>
        <p:nvPicPr>
          <p:cNvPr id="16" name="図 15"/>
          <p:cNvPicPr>
            <a:picLocks noChangeAspect="1"/>
          </p:cNvPicPr>
          <p:nvPr/>
        </p:nvPicPr>
        <p:blipFill>
          <a:blip r:embed="rId10"/>
          <a:stretch>
            <a:fillRect/>
          </a:stretch>
        </p:blipFill>
        <p:spPr>
          <a:xfrm>
            <a:off x="4872716" y="5639034"/>
            <a:ext cx="1104712" cy="729828"/>
          </a:xfrm>
          <a:prstGeom prst="rect">
            <a:avLst/>
          </a:prstGeom>
        </p:spPr>
      </p:pic>
      <p:sp>
        <p:nvSpPr>
          <p:cNvPr id="17" name="正方形/長方形 16"/>
          <p:cNvSpPr/>
          <p:nvPr/>
        </p:nvSpPr>
        <p:spPr>
          <a:xfrm>
            <a:off x="3149868" y="5546808"/>
            <a:ext cx="1775614" cy="1107996"/>
          </a:xfrm>
          <a:prstGeom prst="rect">
            <a:avLst/>
          </a:prstGeom>
        </p:spPr>
        <p:txBody>
          <a:bodyPr wrap="square">
            <a:spAutoFit/>
          </a:bodyPr>
          <a:lstStyle/>
          <a:p>
            <a:r>
              <a:rPr lang="ja-JP" altLang="en-US" sz="1100" dirty="0"/>
              <a:t>大阪南港エリアのショッピングモール「</a:t>
            </a:r>
            <a:r>
              <a:rPr lang="en-US" altLang="ja-JP" sz="1100" dirty="0"/>
              <a:t>ATC</a:t>
            </a:r>
            <a:r>
              <a:rPr lang="ja-JP" altLang="en-US" sz="1100" dirty="0"/>
              <a:t>」にある「ウミエール</a:t>
            </a:r>
            <a:r>
              <a:rPr lang="ja-JP" altLang="en-US" sz="1100" dirty="0" smtClean="0"/>
              <a:t>広場」</a:t>
            </a:r>
            <a:endParaRPr lang="en-US" altLang="ja-JP" sz="1100" dirty="0" smtClean="0"/>
          </a:p>
          <a:p>
            <a:r>
              <a:rPr lang="ja-JP" altLang="en-US" sz="1100" dirty="0" smtClean="0"/>
              <a:t>大阪</a:t>
            </a:r>
            <a:r>
              <a:rPr lang="ja-JP" altLang="en-US" sz="1100" dirty="0"/>
              <a:t>港</a:t>
            </a:r>
            <a:r>
              <a:rPr lang="ja-JP" altLang="en-US" sz="1100" dirty="0" smtClean="0"/>
              <a:t>に面し、クリスマスシーズンにはイルミネーションの演出。</a:t>
            </a:r>
            <a:endParaRPr lang="ja-JP" altLang="en-US" sz="1100" dirty="0"/>
          </a:p>
        </p:txBody>
      </p:sp>
      <p:sp>
        <p:nvSpPr>
          <p:cNvPr id="48" name="正方形/長方形 47"/>
          <p:cNvSpPr/>
          <p:nvPr/>
        </p:nvSpPr>
        <p:spPr>
          <a:xfrm>
            <a:off x="247423" y="3342033"/>
            <a:ext cx="2585964" cy="276999"/>
          </a:xfrm>
          <a:prstGeom prst="rect">
            <a:avLst/>
          </a:prstGeom>
        </p:spPr>
        <p:txBody>
          <a:bodyPr wrap="none">
            <a:spAutoFit/>
          </a:bodyPr>
          <a:lstStyle/>
          <a:p>
            <a:r>
              <a:rPr lang="ja-JP" altLang="en-US" sz="1200" b="1" dirty="0" smtClean="0">
                <a:latin typeface="Meiryo UI" panose="020B0604030504040204" pitchFamily="50" charset="-128"/>
                <a:ea typeface="Meiryo UI" panose="020B0604030504040204" pitchFamily="50" charset="-128"/>
              </a:rPr>
              <a:t>大阪の下町を象徴するレトロな観光地</a:t>
            </a:r>
            <a:endParaRPr lang="ja-JP" altLang="en-US" sz="1200" b="1" dirty="0">
              <a:latin typeface="Meiryo UI" panose="020B0604030504040204" pitchFamily="50" charset="-128"/>
              <a:ea typeface="Meiryo UI" panose="020B0604030504040204" pitchFamily="50" charset="-128"/>
            </a:endParaRPr>
          </a:p>
        </p:txBody>
      </p:sp>
      <p:sp>
        <p:nvSpPr>
          <p:cNvPr id="52" name="正方形/長方形 51"/>
          <p:cNvSpPr/>
          <p:nvPr/>
        </p:nvSpPr>
        <p:spPr>
          <a:xfrm>
            <a:off x="3133678" y="3383079"/>
            <a:ext cx="2715808" cy="276999"/>
          </a:xfrm>
          <a:prstGeom prst="rect">
            <a:avLst/>
          </a:prstGeom>
        </p:spPr>
        <p:txBody>
          <a:bodyPr wrap="none">
            <a:spAutoFit/>
          </a:bodyPr>
          <a:lstStyle/>
          <a:p>
            <a:r>
              <a:rPr lang="ja-JP" altLang="en-US" sz="1200" b="1" dirty="0">
                <a:latin typeface="Meiryo UI" panose="020B0604030504040204" pitchFamily="50" charset="-128"/>
                <a:ea typeface="Meiryo UI" panose="020B0604030504040204" pitchFamily="50" charset="-128"/>
              </a:rPr>
              <a:t>南北約</a:t>
            </a:r>
            <a:r>
              <a:rPr lang="en-US" altLang="ja-JP" sz="1200" b="1" dirty="0">
                <a:latin typeface="Meiryo UI" panose="020B0604030504040204" pitchFamily="50" charset="-128"/>
                <a:ea typeface="Meiryo UI" panose="020B0604030504040204" pitchFamily="50" charset="-128"/>
              </a:rPr>
              <a:t>4.2km</a:t>
            </a:r>
            <a:r>
              <a:rPr lang="ja-JP" altLang="en-US" sz="1200" b="1" dirty="0">
                <a:latin typeface="Meiryo UI" panose="020B0604030504040204" pitchFamily="50" charset="-128"/>
                <a:ea typeface="Meiryo UI" panose="020B0604030504040204" pitchFamily="50" charset="-128"/>
              </a:rPr>
              <a:t>に</a:t>
            </a:r>
            <a:r>
              <a:rPr lang="ja-JP" altLang="en-US" sz="1200" b="1" dirty="0" smtClean="0">
                <a:latin typeface="Meiryo UI" panose="020B0604030504040204" pitchFamily="50" charset="-128"/>
                <a:ea typeface="Meiryo UI" panose="020B0604030504040204" pitchFamily="50" charset="-128"/>
              </a:rPr>
              <a:t>およぶ河畔の憩いの場</a:t>
            </a:r>
            <a:endParaRPr lang="ja-JP" altLang="en-US" sz="1200" b="1" dirty="0">
              <a:latin typeface="Meiryo UI" panose="020B0604030504040204" pitchFamily="50" charset="-128"/>
              <a:ea typeface="Meiryo UI" panose="020B0604030504040204" pitchFamily="50" charset="-128"/>
            </a:endParaRPr>
          </a:p>
        </p:txBody>
      </p:sp>
      <p:sp>
        <p:nvSpPr>
          <p:cNvPr id="55" name="正方形/長方形 54"/>
          <p:cNvSpPr/>
          <p:nvPr/>
        </p:nvSpPr>
        <p:spPr>
          <a:xfrm>
            <a:off x="3148688" y="5277210"/>
            <a:ext cx="2377574" cy="276999"/>
          </a:xfrm>
          <a:prstGeom prst="rect">
            <a:avLst/>
          </a:prstGeom>
        </p:spPr>
        <p:txBody>
          <a:bodyPr wrap="none">
            <a:spAutoFit/>
          </a:bodyPr>
          <a:lstStyle/>
          <a:p>
            <a:r>
              <a:rPr lang="ja-JP" altLang="en-US" sz="1200" b="1" dirty="0" smtClean="0">
                <a:latin typeface="Meiryo UI" panose="020B0604030504040204" pitchFamily="50" charset="-128"/>
                <a:ea typeface="Meiryo UI" panose="020B0604030504040204" pitchFamily="50" charset="-128"/>
              </a:rPr>
              <a:t>大阪</a:t>
            </a:r>
            <a:r>
              <a:rPr lang="ja-JP" altLang="en-US" sz="1200" b="1" dirty="0">
                <a:latin typeface="Meiryo UI" panose="020B0604030504040204" pitchFamily="50" charset="-128"/>
                <a:ea typeface="Meiryo UI" panose="020B0604030504040204" pitchFamily="50" charset="-128"/>
              </a:rPr>
              <a:t>港</a:t>
            </a:r>
            <a:r>
              <a:rPr lang="ja-JP" altLang="en-US" sz="1200" b="1" dirty="0" smtClean="0">
                <a:latin typeface="Meiryo UI" panose="020B0604030504040204" pitchFamily="50" charset="-128"/>
                <a:ea typeface="Meiryo UI" panose="020B0604030504040204" pitchFamily="50" charset="-128"/>
              </a:rPr>
              <a:t>に面したベイエリアの緑地帯</a:t>
            </a:r>
            <a:endParaRPr lang="ja-JP" altLang="en-US" sz="12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67907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28A64507-C155-4F95-8498-376511543CB4}" type="slidenum">
              <a:rPr kumimoji="1" lang="ja-JP" altLang="en-US" smtClean="0">
                <a:solidFill>
                  <a:prstClr val="black">
                    <a:tint val="75000"/>
                  </a:prstClr>
                </a:solidFill>
              </a:rPr>
              <a:pPr/>
              <a:t>16</a:t>
            </a:fld>
            <a:endParaRPr kumimoji="1" lang="ja-JP" altLang="en-US">
              <a:solidFill>
                <a:prstClr val="black">
                  <a:tint val="75000"/>
                </a:prstClr>
              </a:solidFill>
            </a:endParaRPr>
          </a:p>
        </p:txBody>
      </p:sp>
      <p:sp>
        <p:nvSpPr>
          <p:cNvPr id="2" name="正方形/長方形 1"/>
          <p:cNvSpPr/>
          <p:nvPr/>
        </p:nvSpPr>
        <p:spPr>
          <a:xfrm>
            <a:off x="858771" y="580944"/>
            <a:ext cx="7470315" cy="523220"/>
          </a:xfrm>
          <a:prstGeom prst="rect">
            <a:avLst/>
          </a:prstGeom>
        </p:spPr>
        <p:txBody>
          <a:bodyPr wrap="none">
            <a:spAutoFit/>
          </a:bodyPr>
          <a:lstStyle/>
          <a:p>
            <a:pPr defTabSz="457200"/>
            <a:r>
              <a:rPr kumimoji="0" lang="ja-JP" altLang="en-US" sz="2800" b="1" dirty="0">
                <a:solidFill>
                  <a:prstClr val="black"/>
                </a:solidFill>
                <a:latin typeface="Meiryo UI" panose="020B0604030504040204" pitchFamily="50" charset="-128"/>
                <a:ea typeface="Meiryo UI" panose="020B0604030504040204" pitchFamily="50" charset="-128"/>
              </a:rPr>
              <a:t>第３章　「楽しいまちづくり」の実現に向けた取組み</a:t>
            </a:r>
          </a:p>
        </p:txBody>
      </p:sp>
      <p:sp>
        <p:nvSpPr>
          <p:cNvPr id="6" name="正方形/長方形 5"/>
          <p:cNvSpPr/>
          <p:nvPr/>
        </p:nvSpPr>
        <p:spPr>
          <a:xfrm>
            <a:off x="858771" y="1255930"/>
            <a:ext cx="7444196" cy="494865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457200">
              <a:buFont typeface="Wingdings" panose="05000000000000000000" pitchFamily="2" charset="2"/>
              <a:buChar char="Ø"/>
            </a:pPr>
            <a:r>
              <a:rPr lang="ja-JP" altLang="en-US" dirty="0" smtClean="0">
                <a:solidFill>
                  <a:prstClr val="black"/>
                </a:solidFill>
                <a:latin typeface="Meiryo UI" panose="020B0604030504040204" pitchFamily="50" charset="-128"/>
                <a:ea typeface="Meiryo UI" panose="020B0604030504040204" pitchFamily="50" charset="-128"/>
              </a:rPr>
              <a:t>テクノロジー</a:t>
            </a:r>
            <a:r>
              <a:rPr lang="ja-JP" altLang="en-US" dirty="0">
                <a:solidFill>
                  <a:prstClr val="black"/>
                </a:solidFill>
                <a:latin typeface="Meiryo UI" panose="020B0604030504040204" pitchFamily="50" charset="-128"/>
                <a:ea typeface="Meiryo UI" panose="020B0604030504040204" pitchFamily="50" charset="-128"/>
              </a:rPr>
              <a:t>を活用した「楽しいまちづくり」を実現するためには、事業主体となってフィールドとなる資源を活用するプレーヤー（事業者）を広く呼びこむことが鍵</a:t>
            </a:r>
            <a:r>
              <a:rPr lang="ja-JP" altLang="en-US" dirty="0" smtClean="0">
                <a:solidFill>
                  <a:prstClr val="black"/>
                </a:solidFill>
                <a:latin typeface="Meiryo UI" panose="020B0604030504040204" pitchFamily="50" charset="-128"/>
                <a:ea typeface="Meiryo UI" panose="020B0604030504040204" pitchFamily="50" charset="-128"/>
              </a:rPr>
              <a:t>。</a:t>
            </a:r>
            <a:endParaRPr lang="en-US" altLang="ja-JP" dirty="0" smtClean="0">
              <a:solidFill>
                <a:prstClr val="black"/>
              </a:solidFill>
              <a:latin typeface="Meiryo UI" panose="020B0604030504040204" pitchFamily="50" charset="-128"/>
              <a:ea typeface="Meiryo UI" panose="020B0604030504040204" pitchFamily="50" charset="-128"/>
            </a:endParaRPr>
          </a:p>
          <a:p>
            <a:pPr marL="285750" indent="-285750" defTabSz="457200">
              <a:buFont typeface="Wingdings" panose="05000000000000000000" pitchFamily="2" charset="2"/>
              <a:buChar char="Ø"/>
            </a:pPr>
            <a:endParaRPr lang="en-US" altLang="ja-JP" dirty="0">
              <a:solidFill>
                <a:prstClr val="black"/>
              </a:solidFill>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dirty="0" smtClean="0">
                <a:solidFill>
                  <a:prstClr val="black"/>
                </a:solidFill>
                <a:latin typeface="Meiryo UI" panose="020B0604030504040204" pitchFamily="50" charset="-128"/>
                <a:ea typeface="Meiryo UI" panose="020B0604030504040204" pitchFamily="50" charset="-128"/>
              </a:rPr>
              <a:t>大阪府には潜在化している魅力的な資源が数多くあることを</a:t>
            </a:r>
            <a:r>
              <a:rPr lang="en-US" altLang="ja-JP" dirty="0" smtClean="0">
                <a:solidFill>
                  <a:prstClr val="black"/>
                </a:solidFill>
                <a:latin typeface="Meiryo UI" panose="020B0604030504040204" pitchFamily="50" charset="-128"/>
                <a:ea typeface="Meiryo UI" panose="020B0604030504040204" pitchFamily="50" charset="-128"/>
              </a:rPr>
              <a:t>PR</a:t>
            </a:r>
            <a:r>
              <a:rPr lang="ja-JP" altLang="en-US" dirty="0" smtClean="0">
                <a:solidFill>
                  <a:prstClr val="black"/>
                </a:solidFill>
                <a:latin typeface="Meiryo UI" panose="020B0604030504040204" pitchFamily="50" charset="-128"/>
                <a:ea typeface="Meiryo UI" panose="020B0604030504040204" pitchFamily="50" charset="-128"/>
              </a:rPr>
              <a:t>し、エンターテイメントやテクノロジーの事業者から、積極的に提案を汲み取ることのできる環境を</a:t>
            </a:r>
            <a:r>
              <a:rPr lang="ja-JP" altLang="en-US" dirty="0">
                <a:solidFill>
                  <a:prstClr val="black"/>
                </a:solidFill>
                <a:latin typeface="Meiryo UI" panose="020B0604030504040204" pitchFamily="50" charset="-128"/>
                <a:ea typeface="Meiryo UI" panose="020B0604030504040204" pitchFamily="50" charset="-128"/>
              </a:rPr>
              <a:t>整える。（</a:t>
            </a:r>
            <a:r>
              <a:rPr lang="en-US" altLang="ja-JP" dirty="0">
                <a:solidFill>
                  <a:prstClr val="black"/>
                </a:solidFill>
                <a:latin typeface="Meiryo UI" panose="020B0604030504040204" pitchFamily="50" charset="-128"/>
                <a:ea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rPr>
              <a:t>　映画事業のフィルムコミッション的な役割</a:t>
            </a:r>
            <a:r>
              <a:rPr lang="ja-JP" altLang="en-US" dirty="0" smtClean="0">
                <a:solidFill>
                  <a:prstClr val="black"/>
                </a:solidFill>
                <a:latin typeface="Meiryo UI" panose="020B0604030504040204" pitchFamily="50" charset="-128"/>
                <a:ea typeface="Meiryo UI" panose="020B0604030504040204" pitchFamily="50" charset="-128"/>
              </a:rPr>
              <a:t>）</a:t>
            </a:r>
            <a:endParaRPr lang="en-US" altLang="ja-JP" dirty="0">
              <a:solidFill>
                <a:prstClr val="black"/>
              </a:solidFill>
              <a:latin typeface="Meiryo UI" panose="020B0604030504040204" pitchFamily="50" charset="-128"/>
              <a:ea typeface="Meiryo UI" panose="020B0604030504040204" pitchFamily="50" charset="-128"/>
            </a:endParaRPr>
          </a:p>
          <a:p>
            <a:pPr defTabSz="457200"/>
            <a:endParaRPr lang="en-US" altLang="ja-JP" dirty="0">
              <a:solidFill>
                <a:prstClr val="black"/>
              </a:solidFill>
              <a:latin typeface="Meiryo UI" panose="020B0604030504040204" pitchFamily="50" charset="-128"/>
              <a:ea typeface="Meiryo UI" panose="020B0604030504040204" pitchFamily="50" charset="-128"/>
            </a:endParaRPr>
          </a:p>
          <a:p>
            <a:pPr marL="285750" indent="-285750" defTabSz="457200">
              <a:buFont typeface="Wingdings" panose="05000000000000000000" pitchFamily="2" charset="2"/>
              <a:buChar char="Ø"/>
            </a:pPr>
            <a:r>
              <a:rPr lang="ja-JP" altLang="en-US" dirty="0">
                <a:solidFill>
                  <a:prstClr val="black"/>
                </a:solidFill>
                <a:latin typeface="Meiryo UI" panose="020B0604030504040204" pitchFamily="50" charset="-128"/>
                <a:ea typeface="Meiryo UI" panose="020B0604030504040204" pitchFamily="50" charset="-128"/>
              </a:rPr>
              <a:t>そして、プレーヤーを広く呼び込むためには、当然、プレーヤーが望む事業手法が実現可能となるよう、規制緩和などの環境整備を図る姿勢を示すことが</a:t>
            </a:r>
            <a:r>
              <a:rPr lang="ja-JP" altLang="en-US" dirty="0" smtClean="0">
                <a:solidFill>
                  <a:prstClr val="black"/>
                </a:solidFill>
                <a:latin typeface="Meiryo UI" panose="020B0604030504040204" pitchFamily="50" charset="-128"/>
                <a:ea typeface="Meiryo UI" panose="020B0604030504040204" pitchFamily="50" charset="-128"/>
              </a:rPr>
              <a:t>求められるため、行政改革や公民連携の部署ともタッグを組みながら、参入障壁の緩和にも努める。</a:t>
            </a:r>
            <a:endParaRPr lang="en-US" altLang="ja-JP" dirty="0">
              <a:solidFill>
                <a:prstClr val="black"/>
              </a:solidFill>
              <a:latin typeface="Meiryo UI" panose="020B0604030504040204" pitchFamily="50" charset="-128"/>
              <a:ea typeface="Meiryo UI" panose="020B0604030504040204" pitchFamily="50" charset="-128"/>
            </a:endParaRPr>
          </a:p>
          <a:p>
            <a:pPr defTabSz="457200"/>
            <a:endParaRPr lang="en-US" altLang="ja-JP" dirty="0">
              <a:solidFill>
                <a:prstClr val="black"/>
              </a:solidFill>
              <a:latin typeface="Meiryo UI" panose="020B0604030504040204" pitchFamily="50" charset="-128"/>
              <a:ea typeface="Meiryo UI" panose="020B0604030504040204" pitchFamily="50" charset="-128"/>
            </a:endParaRPr>
          </a:p>
          <a:p>
            <a:pPr marL="285750" indent="-285750" defTabSz="457200">
              <a:buFont typeface="Wingdings" panose="05000000000000000000" pitchFamily="2" charset="2"/>
              <a:buChar char="Ø"/>
            </a:pPr>
            <a:r>
              <a:rPr lang="ja-JP" altLang="en-US" dirty="0">
                <a:solidFill>
                  <a:prstClr val="black"/>
                </a:solidFill>
                <a:latin typeface="Meiryo UI" panose="020B0604030504040204" pitchFamily="50" charset="-128"/>
                <a:ea typeface="Meiryo UI" panose="020B0604030504040204" pitchFamily="50" charset="-128"/>
              </a:rPr>
              <a:t>先行事例となる社会実験の展開も参考にしながら、マッチング環境の整備に向けた検討を行い、価値を引き出す事業を展開する民間プレーヤー（事業者）を国内外から呼び込み、事業展開を後押しする。</a:t>
            </a:r>
          </a:p>
        </p:txBody>
      </p:sp>
    </p:spTree>
    <p:extLst>
      <p:ext uri="{BB962C8B-B14F-4D97-AF65-F5344CB8AC3E}">
        <p14:creationId xmlns:p14="http://schemas.microsoft.com/office/powerpoint/2010/main" val="4281908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103259" y="6384060"/>
            <a:ext cx="2057400" cy="365125"/>
          </a:xfrm>
        </p:spPr>
        <p:txBody>
          <a:bodyPr/>
          <a:lstStyle/>
          <a:p>
            <a:fld id="{28A64507-C155-4F95-8498-376511543CB4}" type="slidenum">
              <a:rPr kumimoji="1" lang="ja-JP" altLang="en-US" smtClean="0">
                <a:solidFill>
                  <a:prstClr val="black">
                    <a:tint val="75000"/>
                  </a:prstClr>
                </a:solidFill>
              </a:rPr>
              <a:pPr/>
              <a:t>17</a:t>
            </a:fld>
            <a:endParaRPr kumimoji="1" lang="ja-JP" altLang="en-US">
              <a:solidFill>
                <a:prstClr val="black">
                  <a:tint val="75000"/>
                </a:prstClr>
              </a:solidFill>
            </a:endParaRPr>
          </a:p>
        </p:txBody>
      </p:sp>
      <p:sp>
        <p:nvSpPr>
          <p:cNvPr id="5" name="正方形/長方形 4"/>
          <p:cNvSpPr/>
          <p:nvPr/>
        </p:nvSpPr>
        <p:spPr>
          <a:xfrm>
            <a:off x="1126846" y="94800"/>
            <a:ext cx="7439857" cy="461665"/>
          </a:xfrm>
          <a:prstGeom prst="rect">
            <a:avLst/>
          </a:prstGeom>
        </p:spPr>
        <p:txBody>
          <a:bodyPr wrap="none">
            <a:spAutoFit/>
          </a:bodyPr>
          <a:lstStyle/>
          <a:p>
            <a:pPr defTabSz="457200"/>
            <a:r>
              <a:rPr kumimoji="0" lang="ja-JP" altLang="en-US" sz="2400" b="1" dirty="0">
                <a:solidFill>
                  <a:prstClr val="black"/>
                </a:solidFill>
                <a:latin typeface="Meiryo UI" panose="020B0604030504040204" pitchFamily="50" charset="-128"/>
                <a:ea typeface="Meiryo UI" panose="020B0604030504040204" pitchFamily="50" charset="-128"/>
              </a:rPr>
              <a:t>「楽しいまちづくり</a:t>
            </a:r>
            <a:r>
              <a:rPr kumimoji="0" lang="ja-JP" altLang="en-US" sz="2400" b="1" dirty="0" smtClean="0">
                <a:solidFill>
                  <a:prstClr val="black"/>
                </a:solidFill>
                <a:latin typeface="Meiryo UI" panose="020B0604030504040204" pitchFamily="50" charset="-128"/>
                <a:ea typeface="Meiryo UI" panose="020B0604030504040204" pitchFamily="50" charset="-128"/>
              </a:rPr>
              <a:t>」</a:t>
            </a:r>
            <a:r>
              <a:rPr lang="ja-JP" altLang="en-US" sz="2400" b="1" dirty="0" smtClean="0">
                <a:solidFill>
                  <a:prstClr val="black"/>
                </a:solidFill>
                <a:latin typeface="Meiryo UI" panose="020B0604030504040204" pitchFamily="50" charset="-128"/>
                <a:ea typeface="Meiryo UI" panose="020B0604030504040204" pitchFamily="50" charset="-128"/>
              </a:rPr>
              <a:t>の実現に向けた２＋１</a:t>
            </a:r>
            <a:r>
              <a:rPr kumimoji="0" lang="ja-JP" altLang="en-US" sz="2400" b="1" dirty="0" smtClean="0">
                <a:solidFill>
                  <a:prstClr val="black"/>
                </a:solidFill>
                <a:latin typeface="Meiryo UI" panose="020B0604030504040204" pitchFamily="50" charset="-128"/>
                <a:ea typeface="Meiryo UI" panose="020B0604030504040204" pitchFamily="50" charset="-128"/>
              </a:rPr>
              <a:t>（テクノロジー</a:t>
            </a:r>
            <a:r>
              <a:rPr lang="ja-JP" altLang="en-US" sz="2400" b="1" dirty="0">
                <a:solidFill>
                  <a:prstClr val="black"/>
                </a:solidFill>
                <a:latin typeface="Meiryo UI" panose="020B0604030504040204" pitchFamily="50" charset="-128"/>
                <a:ea typeface="Meiryo UI" panose="020B0604030504040204" pitchFamily="50" charset="-128"/>
              </a:rPr>
              <a:t>）</a:t>
            </a:r>
            <a:endParaRPr kumimoji="0" lang="en-US" altLang="zh-TW" sz="2400" b="1" dirty="0">
              <a:solidFill>
                <a:prstClr val="black"/>
              </a:solidFill>
              <a:latin typeface="Meiryo UI" panose="020B0604030504040204" pitchFamily="50" charset="-128"/>
              <a:ea typeface="Meiryo UI" panose="020B0604030504040204" pitchFamily="50" charset="-128"/>
            </a:endParaRPr>
          </a:p>
        </p:txBody>
      </p:sp>
      <p:cxnSp>
        <p:nvCxnSpPr>
          <p:cNvPr id="6" name="直線コネクタ 5"/>
          <p:cNvCxnSpPr/>
          <p:nvPr/>
        </p:nvCxnSpPr>
        <p:spPr>
          <a:xfrm>
            <a:off x="361183" y="664033"/>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507390" y="1558851"/>
            <a:ext cx="815582" cy="4866310"/>
          </a:xfrm>
          <a:prstGeom prst="rect">
            <a:avLst/>
          </a:prstGeom>
        </p:spPr>
        <p:style>
          <a:lnRef idx="2">
            <a:schemeClr val="dk1"/>
          </a:lnRef>
          <a:fillRef idx="1">
            <a:schemeClr val="lt1"/>
          </a:fillRef>
          <a:effectRef idx="0">
            <a:schemeClr val="dk1"/>
          </a:effectRef>
          <a:fontRef idx="minor">
            <a:schemeClr val="dk1"/>
          </a:fontRef>
        </p:style>
        <p:txBody>
          <a:bodyPr vert="eaVert" rtlCol="0" anchor="ctr"/>
          <a:lstStyle/>
          <a:p>
            <a:pPr algn="ctr" defTabSz="457200"/>
            <a:r>
              <a:rPr lang="ja-JP" altLang="en-US"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都市資源をフル活用して「楽しさ」を演出</a:t>
            </a:r>
          </a:p>
        </p:txBody>
      </p:sp>
      <p:sp>
        <p:nvSpPr>
          <p:cNvPr id="3" name="テキスト ボックス 2"/>
          <p:cNvSpPr txBox="1"/>
          <p:nvPr/>
        </p:nvSpPr>
        <p:spPr>
          <a:xfrm>
            <a:off x="3809431" y="1223278"/>
            <a:ext cx="5043623" cy="1631216"/>
          </a:xfrm>
          <a:prstGeom prst="rect">
            <a:avLst/>
          </a:prstGeom>
          <a:solidFill>
            <a:schemeClr val="accent4">
              <a:lumMod val="20000"/>
              <a:lumOff val="80000"/>
            </a:schemeClr>
          </a:solidFill>
        </p:spPr>
        <p:txBody>
          <a:bodyPr wrap="square" rtlCol="0">
            <a:spAutoFit/>
          </a:bodyPr>
          <a:lstStyle/>
          <a:p>
            <a:pPr defTabSz="457200"/>
            <a:r>
              <a:rPr lang="ja-JP" altLang="en-US" b="1" dirty="0">
                <a:solidFill>
                  <a:prstClr val="black"/>
                </a:solidFill>
                <a:latin typeface="Meiryo UI" panose="020B0604030504040204" pitchFamily="50" charset="-128"/>
                <a:ea typeface="Meiryo UI" panose="020B0604030504040204" pitchFamily="50" charset="-128"/>
              </a:rPr>
              <a:t>１．潜在化している資源の掘り起こし</a:t>
            </a:r>
            <a:endParaRPr lang="en-US" altLang="ja-JP" b="1" dirty="0">
              <a:solidFill>
                <a:prstClr val="black"/>
              </a:solidFill>
              <a:latin typeface="Meiryo UI" panose="020B0604030504040204" pitchFamily="50" charset="-128"/>
              <a:ea typeface="Meiryo UI" panose="020B0604030504040204" pitchFamily="50" charset="-128"/>
            </a:endParaRPr>
          </a:p>
          <a:p>
            <a:pPr defTabSz="457200"/>
            <a:endParaRPr lang="en-US" altLang="ja-JP" sz="600" b="1" dirty="0">
              <a:solidFill>
                <a:prstClr val="black"/>
              </a:solidFill>
              <a:latin typeface="Meiryo UI" panose="020B0604030504040204" pitchFamily="50" charset="-128"/>
              <a:ea typeface="Meiryo UI" panose="020B0604030504040204" pitchFamily="50" charset="-128"/>
            </a:endParaRPr>
          </a:p>
          <a:p>
            <a:pPr marL="342900" indent="-342900">
              <a:buFont typeface="+mj-ea"/>
              <a:buAutoNum type="circleNumDbPlain"/>
            </a:pPr>
            <a:r>
              <a:rPr lang="ja-JP" altLang="en-US" sz="1600" b="1" dirty="0">
                <a:solidFill>
                  <a:prstClr val="black"/>
                </a:solidFill>
                <a:latin typeface="Meiryo UI" panose="020B0604030504040204" pitchFamily="50" charset="-128"/>
                <a:ea typeface="Meiryo UI" panose="020B0604030504040204" pitchFamily="50" charset="-128"/>
              </a:rPr>
              <a:t>文化遺産</a:t>
            </a:r>
            <a:r>
              <a:rPr lang="ja-JP" altLang="en-US" sz="1600" dirty="0">
                <a:solidFill>
                  <a:prstClr val="black"/>
                </a:solidFill>
                <a:latin typeface="Meiryo UI" panose="020B0604030504040204" pitchFamily="50" charset="-128"/>
                <a:ea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rPr>
              <a:t>百舌鳥・古市</a:t>
            </a:r>
            <a:r>
              <a:rPr lang="ja-JP" altLang="en-US" sz="1600" dirty="0">
                <a:solidFill>
                  <a:prstClr val="black"/>
                </a:solidFill>
                <a:latin typeface="Meiryo UI" panose="020B0604030504040204" pitchFamily="50" charset="-128"/>
                <a:ea typeface="Meiryo UI" panose="020B0604030504040204" pitchFamily="50" charset="-128"/>
              </a:rPr>
              <a:t>古墳群（世界遺産）や難波宮（史跡）などの文化遺産の潜在価値を引き出す</a:t>
            </a:r>
          </a:p>
          <a:p>
            <a:pPr marL="342900" indent="-342900" defTabSz="457200">
              <a:buFont typeface="+mj-ea"/>
              <a:buAutoNum type="circleNumDbPlain"/>
            </a:pPr>
            <a:endParaRPr lang="en-US" altLang="ja-JP" sz="600" b="1" dirty="0" smtClean="0">
              <a:solidFill>
                <a:prstClr val="black"/>
              </a:solidFill>
              <a:latin typeface="Meiryo UI" panose="020B0604030504040204" pitchFamily="50" charset="-128"/>
              <a:ea typeface="Meiryo UI" panose="020B0604030504040204" pitchFamily="50" charset="-128"/>
            </a:endParaRPr>
          </a:p>
          <a:p>
            <a:pPr marL="342900" indent="-342900" defTabSz="457200">
              <a:buFont typeface="+mj-ea"/>
              <a:buAutoNum type="circleNumDbPlain"/>
            </a:pPr>
            <a:r>
              <a:rPr lang="ja-JP" altLang="en-US" sz="1600" b="1" dirty="0" smtClean="0">
                <a:solidFill>
                  <a:prstClr val="black"/>
                </a:solidFill>
                <a:latin typeface="Meiryo UI" panose="020B0604030504040204" pitchFamily="50" charset="-128"/>
                <a:ea typeface="Meiryo UI" panose="020B0604030504040204" pitchFamily="50" charset="-128"/>
              </a:rPr>
              <a:t>開発</a:t>
            </a:r>
            <a:r>
              <a:rPr lang="ja-JP" altLang="en-US" sz="1600" b="1" dirty="0">
                <a:solidFill>
                  <a:prstClr val="black"/>
                </a:solidFill>
                <a:latin typeface="Meiryo UI" panose="020B0604030504040204" pitchFamily="50" charset="-128"/>
                <a:ea typeface="Meiryo UI" panose="020B0604030504040204" pitchFamily="50" charset="-128"/>
              </a:rPr>
              <a:t>地区</a:t>
            </a:r>
            <a:r>
              <a:rPr lang="ja-JP" altLang="en-US" sz="1600" dirty="0">
                <a:solidFill>
                  <a:prstClr val="black"/>
                </a:solidFill>
                <a:latin typeface="Meiryo UI" panose="020B0604030504040204" pitchFamily="50" charset="-128"/>
                <a:ea typeface="Meiryo UI" panose="020B0604030504040204" pitchFamily="50" charset="-128"/>
              </a:rPr>
              <a:t>：夢洲や、うめきた２期などの今後集客が見込める場所の魅力を更に磨き上げる</a:t>
            </a:r>
            <a:endParaRPr lang="en-US" altLang="ja-JP" sz="1600" dirty="0">
              <a:solidFill>
                <a:prstClr val="black"/>
              </a:solidFill>
              <a:latin typeface="Meiryo UI" panose="020B0604030504040204" pitchFamily="50" charset="-128"/>
              <a:ea typeface="Meiryo UI" panose="020B0604030504040204" pitchFamily="50" charset="-128"/>
            </a:endParaRPr>
          </a:p>
          <a:p>
            <a:pPr marL="342900" indent="-342900" defTabSz="457200">
              <a:buFont typeface="+mj-ea"/>
              <a:buAutoNum type="circleNumDbPlain"/>
            </a:pPr>
            <a:endParaRPr lang="en-US" altLang="ja-JP" sz="600" dirty="0">
              <a:solidFill>
                <a:prstClr val="black"/>
              </a:solidFill>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2041652" y="896785"/>
            <a:ext cx="925412" cy="646331"/>
          </a:xfrm>
          <a:prstGeom prst="rect">
            <a:avLst/>
          </a:prstGeom>
          <a:noFill/>
        </p:spPr>
        <p:txBody>
          <a:bodyPr wrap="square" rtlCol="0">
            <a:spAutoFit/>
          </a:bodyPr>
          <a:lstStyle/>
          <a:p>
            <a:pPr algn="ctr" defTabSz="457200"/>
            <a:r>
              <a:rPr lang="ja-JP" altLang="en-US" b="1">
                <a:solidFill>
                  <a:prstClr val="black"/>
                </a:solidFill>
                <a:latin typeface="Meiryo UI" panose="020B0604030504040204" pitchFamily="50" charset="-128"/>
                <a:ea typeface="Meiryo UI" panose="020B0604030504040204" pitchFamily="50" charset="-128"/>
              </a:rPr>
              <a:t>副首都大阪</a:t>
            </a:r>
            <a:endParaRPr lang="ja-JP" altLang="en-US" b="1" dirty="0">
              <a:solidFill>
                <a:prstClr val="black"/>
              </a:solidFill>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86217" y="879170"/>
            <a:ext cx="857927" cy="646331"/>
          </a:xfrm>
          <a:prstGeom prst="rect">
            <a:avLst/>
          </a:prstGeom>
          <a:noFill/>
        </p:spPr>
        <p:txBody>
          <a:bodyPr wrap="none" rtlCol="0">
            <a:spAutoFit/>
          </a:bodyPr>
          <a:lstStyle/>
          <a:p>
            <a:pPr algn="ctr" defTabSz="457200"/>
            <a:r>
              <a:rPr lang="ja-JP" altLang="en-US" b="1" dirty="0">
                <a:latin typeface="Meiryo UI" panose="020B0604030504040204" pitchFamily="50" charset="-128"/>
                <a:ea typeface="Meiryo UI" panose="020B0604030504040204" pitchFamily="50" charset="-128"/>
              </a:rPr>
              <a:t>世界の</a:t>
            </a:r>
            <a:endParaRPr lang="en-US" altLang="ja-JP" b="1" dirty="0">
              <a:latin typeface="Meiryo UI" panose="020B0604030504040204" pitchFamily="50" charset="-128"/>
              <a:ea typeface="Meiryo UI" panose="020B0604030504040204" pitchFamily="50" charset="-128"/>
            </a:endParaRPr>
          </a:p>
          <a:p>
            <a:pPr algn="ctr" defTabSz="457200"/>
            <a:r>
              <a:rPr lang="ja-JP" altLang="en-US" b="1" dirty="0" smtClean="0">
                <a:latin typeface="Meiryo UI" panose="020B0604030504040204" pitchFamily="50" charset="-128"/>
                <a:ea typeface="Meiryo UI" panose="020B0604030504040204" pitchFamily="50" charset="-128"/>
              </a:rPr>
              <a:t>都市</a:t>
            </a:r>
            <a:endParaRPr lang="ja-JP" altLang="en-US" b="1" dirty="0">
              <a:latin typeface="Meiryo UI" panose="020B0604030504040204" pitchFamily="50" charset="-128"/>
              <a:ea typeface="Meiryo UI" panose="020B0604030504040204" pitchFamily="50" charset="-128"/>
            </a:endParaRPr>
          </a:p>
        </p:txBody>
      </p:sp>
      <p:sp>
        <p:nvSpPr>
          <p:cNvPr id="12" name="二等辺三角形 11"/>
          <p:cNvSpPr/>
          <p:nvPr/>
        </p:nvSpPr>
        <p:spPr>
          <a:xfrm rot="5400000">
            <a:off x="52720" y="3879490"/>
            <a:ext cx="3477491" cy="30676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schemeClr val="tx1"/>
              </a:solidFill>
            </a:endParaRPr>
          </a:p>
        </p:txBody>
      </p:sp>
      <p:sp>
        <p:nvSpPr>
          <p:cNvPr id="16" name="テキスト ボックス 15"/>
          <p:cNvSpPr txBox="1"/>
          <p:nvPr/>
        </p:nvSpPr>
        <p:spPr>
          <a:xfrm>
            <a:off x="6070951" y="4512041"/>
            <a:ext cx="543739" cy="523220"/>
          </a:xfrm>
          <a:prstGeom prst="rect">
            <a:avLst/>
          </a:prstGeom>
          <a:noFill/>
        </p:spPr>
        <p:txBody>
          <a:bodyPr wrap="none" rtlCol="0">
            <a:spAutoFit/>
          </a:bodyPr>
          <a:lstStyle/>
          <a:p>
            <a:pPr defTabSz="457200"/>
            <a:r>
              <a:rPr lang="ja-JP" altLang="en-US" sz="2800" b="1" dirty="0">
                <a:solidFill>
                  <a:prstClr val="black"/>
                </a:solidFill>
                <a:latin typeface="Meiryo UI" panose="020B0604030504040204" pitchFamily="50" charset="-128"/>
                <a:ea typeface="Meiryo UI" panose="020B0604030504040204" pitchFamily="50" charset="-128"/>
              </a:rPr>
              <a:t>＋</a:t>
            </a:r>
          </a:p>
        </p:txBody>
      </p:sp>
      <p:sp>
        <p:nvSpPr>
          <p:cNvPr id="17" name="正方形/長方形 16"/>
          <p:cNvSpPr/>
          <p:nvPr/>
        </p:nvSpPr>
        <p:spPr>
          <a:xfrm>
            <a:off x="2096567" y="1558851"/>
            <a:ext cx="815582" cy="4866310"/>
          </a:xfrm>
          <a:prstGeom prst="rect">
            <a:avLst/>
          </a:prstGeom>
        </p:spPr>
        <p:style>
          <a:lnRef idx="2">
            <a:schemeClr val="dk1"/>
          </a:lnRef>
          <a:fillRef idx="1">
            <a:schemeClr val="lt1"/>
          </a:fillRef>
          <a:effectRef idx="0">
            <a:schemeClr val="dk1"/>
          </a:effectRef>
          <a:fontRef idx="minor">
            <a:schemeClr val="dk1"/>
          </a:fontRef>
        </p:style>
        <p:txBody>
          <a:bodyPr vert="eaVert" rtlCol="0" anchor="ctr"/>
          <a:lstStyle/>
          <a:p>
            <a:pPr algn="ctr" defTabSz="457200"/>
            <a:r>
              <a:rPr lang="ja-JP" altLang="en-US"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都市資源の価値最大化で「楽しいまち」へ</a:t>
            </a:r>
          </a:p>
        </p:txBody>
      </p:sp>
      <p:sp>
        <p:nvSpPr>
          <p:cNvPr id="18" name="テキスト ボックス 17"/>
          <p:cNvSpPr txBox="1"/>
          <p:nvPr/>
        </p:nvSpPr>
        <p:spPr>
          <a:xfrm>
            <a:off x="2945470" y="3417236"/>
            <a:ext cx="697627" cy="830997"/>
          </a:xfrm>
          <a:prstGeom prst="rect">
            <a:avLst/>
          </a:prstGeom>
          <a:noFill/>
        </p:spPr>
        <p:txBody>
          <a:bodyPr wrap="none" rtlCol="0">
            <a:spAutoFit/>
          </a:bodyPr>
          <a:lstStyle/>
          <a:p>
            <a:pPr defTabSz="457200"/>
            <a:r>
              <a:rPr lang="en-US" altLang="ja-JP" sz="4800" b="1" dirty="0">
                <a:solidFill>
                  <a:prstClr val="black"/>
                </a:solidFill>
                <a:latin typeface="Meiryo UI" panose="020B0604030504040204" pitchFamily="50" charset="-128"/>
                <a:ea typeface="Meiryo UI" panose="020B0604030504040204" pitchFamily="50" charset="-128"/>
              </a:rPr>
              <a:t>×</a:t>
            </a:r>
            <a:endParaRPr lang="ja-JP" altLang="en-US" sz="4800" b="1" dirty="0">
              <a:solidFill>
                <a:prstClr val="black"/>
              </a:solidFill>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3809431" y="3007874"/>
            <a:ext cx="5043623" cy="1538883"/>
          </a:xfrm>
          <a:prstGeom prst="rect">
            <a:avLst/>
          </a:prstGeom>
          <a:solidFill>
            <a:schemeClr val="accent4">
              <a:lumMod val="20000"/>
              <a:lumOff val="80000"/>
            </a:schemeClr>
          </a:solidFill>
        </p:spPr>
        <p:txBody>
          <a:bodyPr wrap="square" rtlCol="0">
            <a:spAutoFit/>
          </a:bodyPr>
          <a:lstStyle/>
          <a:p>
            <a:pPr defTabSz="457200"/>
            <a:r>
              <a:rPr lang="ja-JP" altLang="en-US" b="1" dirty="0">
                <a:solidFill>
                  <a:prstClr val="black"/>
                </a:solidFill>
                <a:latin typeface="Meiryo UI" panose="020B0604030504040204" pitchFamily="50" charset="-128"/>
                <a:ea typeface="Meiryo UI" panose="020B0604030504040204" pitchFamily="50" charset="-128"/>
              </a:rPr>
              <a:t>２．規制緩和による機会の創出</a:t>
            </a:r>
          </a:p>
          <a:p>
            <a:pPr defTabSz="457200"/>
            <a:endParaRPr lang="en-US" altLang="ja-JP" sz="600" b="1" dirty="0">
              <a:solidFill>
                <a:prstClr val="black"/>
              </a:solidFill>
              <a:latin typeface="Meiryo UI" panose="020B0604030504040204" pitchFamily="50" charset="-128"/>
              <a:ea typeface="Meiryo UI" panose="020B0604030504040204" pitchFamily="50" charset="-128"/>
            </a:endParaRPr>
          </a:p>
          <a:p>
            <a:pPr marL="342900" indent="-342900" defTabSz="457200">
              <a:buFont typeface="+mj-ea"/>
              <a:buAutoNum type="circleNumDbPlain"/>
            </a:pPr>
            <a:r>
              <a:rPr lang="ja-JP" altLang="en-US" sz="1600" b="1" dirty="0">
                <a:solidFill>
                  <a:prstClr val="black"/>
                </a:solidFill>
                <a:latin typeface="Meiryo UI" panose="020B0604030504040204" pitchFamily="50" charset="-128"/>
                <a:ea typeface="Meiryo UI" panose="020B0604030504040204" pitchFamily="50" charset="-128"/>
              </a:rPr>
              <a:t>ハードの規制緩和</a:t>
            </a:r>
            <a:r>
              <a:rPr lang="ja-JP" altLang="en-US" sz="1600" dirty="0">
                <a:solidFill>
                  <a:prstClr val="black"/>
                </a:solidFill>
                <a:latin typeface="Meiryo UI" panose="020B0604030504040204" pitchFamily="50" charset="-128"/>
                <a:ea typeface="Meiryo UI" panose="020B0604030504040204" pitchFamily="50" charset="-128"/>
              </a:rPr>
              <a:t>：道路、河川、公園など規制を緩和し、パブリックスペースの価値を最大化させる</a:t>
            </a:r>
            <a:endParaRPr lang="en-US" altLang="ja-JP" sz="1600" dirty="0">
              <a:solidFill>
                <a:prstClr val="black"/>
              </a:solidFill>
              <a:latin typeface="Meiryo UI" panose="020B0604030504040204" pitchFamily="50" charset="-128"/>
              <a:ea typeface="Meiryo UI" panose="020B0604030504040204" pitchFamily="50" charset="-128"/>
            </a:endParaRPr>
          </a:p>
          <a:p>
            <a:pPr marL="342900" indent="-342900" defTabSz="457200">
              <a:buFont typeface="+mj-ea"/>
              <a:buAutoNum type="circleNumDbPlain"/>
            </a:pPr>
            <a:endParaRPr lang="en-US" altLang="ja-JP" sz="600" dirty="0">
              <a:solidFill>
                <a:prstClr val="black"/>
              </a:solidFill>
              <a:latin typeface="Meiryo UI" panose="020B0604030504040204" pitchFamily="50" charset="-128"/>
              <a:ea typeface="Meiryo UI" panose="020B0604030504040204" pitchFamily="50" charset="-128"/>
            </a:endParaRPr>
          </a:p>
          <a:p>
            <a:pPr marL="342900" indent="-342900" defTabSz="457200">
              <a:buFont typeface="+mj-ea"/>
              <a:buAutoNum type="circleNumDbPlain"/>
            </a:pPr>
            <a:r>
              <a:rPr lang="ja-JP" altLang="en-US" sz="1600" b="1" dirty="0">
                <a:solidFill>
                  <a:prstClr val="black"/>
                </a:solidFill>
                <a:latin typeface="Meiryo UI" panose="020B0604030504040204" pitchFamily="50" charset="-128"/>
                <a:ea typeface="Meiryo UI" panose="020B0604030504040204" pitchFamily="50" charset="-128"/>
              </a:rPr>
              <a:t>ソフトの規制緩和</a:t>
            </a:r>
            <a:r>
              <a:rPr lang="ja-JP" altLang="en-US" sz="1600" dirty="0">
                <a:solidFill>
                  <a:prstClr val="black"/>
                </a:solidFill>
                <a:latin typeface="Meiryo UI" panose="020B0604030504040204" pitchFamily="50" charset="-128"/>
                <a:ea typeface="Meiryo UI" panose="020B0604030504040204" pitchFamily="50" charset="-128"/>
              </a:rPr>
              <a:t>：ナイタイムエコノミー（夜間市場）の導入など、事業者のビジネス機会を創出する</a:t>
            </a:r>
          </a:p>
        </p:txBody>
      </p:sp>
      <p:sp>
        <p:nvSpPr>
          <p:cNvPr id="13" name="左大かっこ 12"/>
          <p:cNvSpPr/>
          <p:nvPr/>
        </p:nvSpPr>
        <p:spPr>
          <a:xfrm>
            <a:off x="3574537" y="1292553"/>
            <a:ext cx="73152" cy="5184000"/>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defTabSz="457200"/>
            <a:endParaRPr lang="ja-JP" altLang="en-US">
              <a:solidFill>
                <a:prstClr val="black"/>
              </a:solidFill>
            </a:endParaRPr>
          </a:p>
        </p:txBody>
      </p:sp>
      <p:sp>
        <p:nvSpPr>
          <p:cNvPr id="23" name="テキスト ボックス 22"/>
          <p:cNvSpPr txBox="1"/>
          <p:nvPr/>
        </p:nvSpPr>
        <p:spPr>
          <a:xfrm>
            <a:off x="3821008" y="5030887"/>
            <a:ext cx="5043623" cy="1538883"/>
          </a:xfrm>
          <a:prstGeom prst="rect">
            <a:avLst/>
          </a:prstGeom>
          <a:solidFill>
            <a:schemeClr val="accent4">
              <a:lumMod val="60000"/>
              <a:lumOff val="40000"/>
            </a:schemeClr>
          </a:solidFill>
          <a:ln w="28575">
            <a:solidFill>
              <a:schemeClr val="accent2">
                <a:lumMod val="75000"/>
              </a:schemeClr>
            </a:solidFill>
          </a:ln>
        </p:spPr>
        <p:txBody>
          <a:bodyPr wrap="square" rtlCol="0">
            <a:spAutoFit/>
          </a:bodyPr>
          <a:lstStyle/>
          <a:p>
            <a:pPr defTabSz="457200"/>
            <a:r>
              <a:rPr lang="ja-JP" altLang="en-US" b="1" dirty="0">
                <a:solidFill>
                  <a:prstClr val="black"/>
                </a:solidFill>
                <a:latin typeface="Meiryo UI" panose="020B0604030504040204" pitchFamily="50" charset="-128"/>
                <a:ea typeface="Meiryo UI" panose="020B0604030504040204" pitchFamily="50" charset="-128"/>
              </a:rPr>
              <a:t>３</a:t>
            </a:r>
            <a:r>
              <a:rPr lang="ja-JP" altLang="en-US" b="1" dirty="0" smtClean="0">
                <a:solidFill>
                  <a:prstClr val="black"/>
                </a:solidFill>
                <a:latin typeface="Meiryo UI" panose="020B0604030504040204" pitchFamily="50" charset="-128"/>
                <a:ea typeface="Meiryo UI" panose="020B0604030504040204" pitchFamily="50" charset="-128"/>
              </a:rPr>
              <a:t>．テクノロジー</a:t>
            </a:r>
            <a:r>
              <a:rPr lang="ja-JP" altLang="en-US" b="1" dirty="0">
                <a:solidFill>
                  <a:prstClr val="black"/>
                </a:solidFill>
                <a:latin typeface="Meiryo UI" panose="020B0604030504040204" pitchFamily="50" charset="-128"/>
                <a:ea typeface="Meiryo UI" panose="020B0604030504040204" pitchFamily="50" charset="-128"/>
              </a:rPr>
              <a:t>による演出・価値創造</a:t>
            </a:r>
          </a:p>
          <a:p>
            <a:pPr defTabSz="457200"/>
            <a:endParaRPr lang="en-US" altLang="ja-JP" sz="600" b="1" dirty="0">
              <a:solidFill>
                <a:prstClr val="black"/>
              </a:solidFill>
              <a:latin typeface="Meiryo UI" panose="020B0604030504040204" pitchFamily="50" charset="-128"/>
              <a:ea typeface="Meiryo UI" panose="020B0604030504040204" pitchFamily="50" charset="-128"/>
            </a:endParaRPr>
          </a:p>
          <a:p>
            <a:pPr marL="342900" indent="-342900" defTabSz="457200">
              <a:buFont typeface="+mj-ea"/>
              <a:buAutoNum type="circleNumDbPlain"/>
            </a:pPr>
            <a:r>
              <a:rPr lang="ja-JP" altLang="en-US" sz="1600" b="1" dirty="0">
                <a:solidFill>
                  <a:prstClr val="black"/>
                </a:solidFill>
                <a:latin typeface="Meiryo UI" panose="020B0604030504040204" pitchFamily="50" charset="-128"/>
                <a:ea typeface="Meiryo UI" panose="020B0604030504040204" pitchFamily="50" charset="-128"/>
              </a:rPr>
              <a:t>施設の価値創造</a:t>
            </a:r>
            <a:r>
              <a:rPr lang="ja-JP" altLang="en-US" sz="1600" dirty="0">
                <a:solidFill>
                  <a:prstClr val="black"/>
                </a:solidFill>
                <a:latin typeface="Meiryo UI" panose="020B0604030504040204" pitchFamily="50" charset="-128"/>
                <a:ea typeface="Meiryo UI" panose="020B0604030504040204" pitchFamily="50" charset="-128"/>
              </a:rPr>
              <a:t>：美術館や博物館などの文化施設における利便性の向上と「楽しさ」の演出</a:t>
            </a:r>
            <a:endParaRPr lang="en-US" altLang="ja-JP" sz="1600" dirty="0">
              <a:solidFill>
                <a:prstClr val="black"/>
              </a:solidFill>
              <a:latin typeface="Meiryo UI" panose="020B0604030504040204" pitchFamily="50" charset="-128"/>
              <a:ea typeface="Meiryo UI" panose="020B0604030504040204" pitchFamily="50" charset="-128"/>
            </a:endParaRPr>
          </a:p>
          <a:p>
            <a:pPr marL="342900" indent="-342900" defTabSz="457200">
              <a:buFont typeface="+mj-ea"/>
              <a:buAutoNum type="circleNumDbPlain"/>
            </a:pPr>
            <a:endParaRPr lang="en-US" altLang="ja-JP" sz="600" dirty="0">
              <a:solidFill>
                <a:prstClr val="black"/>
              </a:solidFill>
              <a:latin typeface="Meiryo UI" panose="020B0604030504040204" pitchFamily="50" charset="-128"/>
              <a:ea typeface="Meiryo UI" panose="020B0604030504040204" pitchFamily="50" charset="-128"/>
            </a:endParaRPr>
          </a:p>
          <a:p>
            <a:pPr marL="342900" indent="-342900" defTabSz="457200">
              <a:buFont typeface="+mj-ea"/>
              <a:buAutoNum type="circleNumDbPlain"/>
            </a:pPr>
            <a:r>
              <a:rPr lang="ja-JP" altLang="en-US" sz="1600" b="1" dirty="0">
                <a:solidFill>
                  <a:prstClr val="black"/>
                </a:solidFill>
                <a:latin typeface="Meiryo UI" panose="020B0604030504040204" pitchFamily="50" charset="-128"/>
                <a:ea typeface="Meiryo UI" panose="020B0604030504040204" pitchFamily="50" charset="-128"/>
              </a:rPr>
              <a:t>空間の価値創造</a:t>
            </a:r>
            <a:r>
              <a:rPr lang="ja-JP" altLang="en-US" sz="1600" dirty="0" smtClean="0">
                <a:solidFill>
                  <a:prstClr val="black"/>
                </a:solidFill>
                <a:latin typeface="Meiryo UI" panose="020B0604030504040204" pitchFamily="50" charset="-128"/>
                <a:ea typeface="Meiryo UI" panose="020B0604030504040204" pitchFamily="50" charset="-128"/>
              </a:rPr>
              <a:t>：歴史遺産や文化ゾーンなど、「物語」を持つ空間を、テクノロジーで演出</a:t>
            </a:r>
            <a:endParaRPr lang="ja-JP" altLang="en-US"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04374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28A64507-C155-4F95-8498-376511543CB4}" type="slidenum">
              <a:rPr kumimoji="1" lang="ja-JP" altLang="en-US" smtClean="0"/>
              <a:t>18</a:t>
            </a:fld>
            <a:endParaRPr kumimoji="1" lang="ja-JP" altLang="en-US" dirty="0"/>
          </a:p>
        </p:txBody>
      </p:sp>
      <p:cxnSp>
        <p:nvCxnSpPr>
          <p:cNvPr id="5" name="直線コネクタ 4">
            <a:extLst>
              <a:ext uri="{FF2B5EF4-FFF2-40B4-BE49-F238E27FC236}">
                <a16:creationId xmlns:a16="http://schemas.microsoft.com/office/drawing/2014/main" id="{9F77F91A-33D0-4FF6-A1A4-04640DBAF9AF}"/>
              </a:ext>
            </a:extLst>
          </p:cNvPr>
          <p:cNvCxnSpPr/>
          <p:nvPr/>
        </p:nvCxnSpPr>
        <p:spPr>
          <a:xfrm>
            <a:off x="279239" y="63448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51C01343-1926-46F8-A22A-97EF1547F1FB}"/>
              </a:ext>
            </a:extLst>
          </p:cNvPr>
          <p:cNvSpPr txBox="1"/>
          <p:nvPr/>
        </p:nvSpPr>
        <p:spPr>
          <a:xfrm>
            <a:off x="2309902" y="91730"/>
            <a:ext cx="4373313" cy="461665"/>
          </a:xfrm>
          <a:prstGeom prst="rect">
            <a:avLst/>
          </a:prstGeom>
          <a:noFill/>
        </p:spPr>
        <p:txBody>
          <a:bodyPr wrap="none" rtlCol="0">
            <a:spAutoFit/>
          </a:bodyPr>
          <a:lstStyle/>
          <a:p>
            <a:r>
              <a:rPr kumimoji="1" lang="ja-JP" altLang="en-US" sz="2400" b="1" dirty="0" smtClean="0">
                <a:latin typeface="Meiryo UI" panose="020B0604030504040204" pitchFamily="50" charset="-128"/>
                <a:ea typeface="Meiryo UI" panose="020B0604030504040204" pitchFamily="50" charset="-128"/>
              </a:rPr>
              <a:t>「楽しいまちづくり」の</a:t>
            </a:r>
            <a:r>
              <a:rPr kumimoji="1" lang="ja-JP" altLang="en-US" sz="2400" b="1" dirty="0">
                <a:latin typeface="Meiryo UI" panose="020B0604030504040204" pitchFamily="50" charset="-128"/>
                <a:ea typeface="Meiryo UI" panose="020B0604030504040204" pitchFamily="50" charset="-128"/>
              </a:rPr>
              <a:t>事業スキーム</a:t>
            </a:r>
          </a:p>
        </p:txBody>
      </p:sp>
      <p:sp>
        <p:nvSpPr>
          <p:cNvPr id="8" name="角丸四角形 7"/>
          <p:cNvSpPr/>
          <p:nvPr/>
        </p:nvSpPr>
        <p:spPr>
          <a:xfrm>
            <a:off x="6151418" y="1357186"/>
            <a:ext cx="2670464" cy="4895375"/>
          </a:xfrm>
          <a:prstGeom prst="roundRect">
            <a:avLst>
              <a:gd name="adj" fmla="val 8163"/>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正方形/長方形 8"/>
          <p:cNvSpPr/>
          <p:nvPr/>
        </p:nvSpPr>
        <p:spPr>
          <a:xfrm>
            <a:off x="6346248" y="1169986"/>
            <a:ext cx="2280805" cy="4294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latin typeface="Meiryo UI" panose="020B0604030504040204" pitchFamily="50" charset="-128"/>
                <a:ea typeface="Meiryo UI" panose="020B0604030504040204" pitchFamily="50" charset="-128"/>
              </a:rPr>
              <a:t>事業者</a:t>
            </a:r>
            <a:endParaRPr kumimoji="1" lang="ja-JP" altLang="en-US" b="1" dirty="0">
              <a:latin typeface="Meiryo UI" panose="020B0604030504040204" pitchFamily="50" charset="-128"/>
              <a:ea typeface="Meiryo UI" panose="020B0604030504040204" pitchFamily="50" charset="-128"/>
            </a:endParaRPr>
          </a:p>
        </p:txBody>
      </p:sp>
      <p:sp>
        <p:nvSpPr>
          <p:cNvPr id="10" name="角丸四角形 9"/>
          <p:cNvSpPr/>
          <p:nvPr/>
        </p:nvSpPr>
        <p:spPr>
          <a:xfrm>
            <a:off x="407085" y="1357186"/>
            <a:ext cx="2280805" cy="4870525"/>
          </a:xfrm>
          <a:prstGeom prst="roundRect">
            <a:avLst>
              <a:gd name="adj" fmla="val 14845"/>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 name="正方形/長方形 10"/>
          <p:cNvSpPr/>
          <p:nvPr/>
        </p:nvSpPr>
        <p:spPr>
          <a:xfrm>
            <a:off x="407085" y="1169986"/>
            <a:ext cx="2280805" cy="4294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latin typeface="Meiryo UI" panose="020B0604030504040204" pitchFamily="50" charset="-128"/>
                <a:ea typeface="Meiryo UI" panose="020B0604030504040204" pitchFamily="50" charset="-128"/>
              </a:rPr>
              <a:t>実装フィールド</a:t>
            </a:r>
            <a:endParaRPr kumimoji="1" lang="ja-JP" altLang="en-US" b="1" dirty="0">
              <a:latin typeface="Meiryo UI" panose="020B0604030504040204" pitchFamily="50" charset="-128"/>
              <a:ea typeface="Meiryo UI" panose="020B0604030504040204" pitchFamily="50" charset="-128"/>
            </a:endParaRPr>
          </a:p>
        </p:txBody>
      </p:sp>
      <p:sp>
        <p:nvSpPr>
          <p:cNvPr id="16" name="四角形: 角を丸くする 6">
            <a:extLst>
              <a:ext uri="{FF2B5EF4-FFF2-40B4-BE49-F238E27FC236}">
                <a16:creationId xmlns:a16="http://schemas.microsoft.com/office/drawing/2014/main" id="{9FBC0FA2-AEAE-4A51-A4F0-BD08DCCB3F5E}"/>
              </a:ext>
            </a:extLst>
          </p:cNvPr>
          <p:cNvSpPr/>
          <p:nvPr/>
        </p:nvSpPr>
        <p:spPr>
          <a:xfrm>
            <a:off x="6322465" y="1811604"/>
            <a:ext cx="2328370" cy="1714050"/>
          </a:xfrm>
          <a:prstGeom prst="roundRect">
            <a:avLst>
              <a:gd name="adj" fmla="val 10802"/>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latin typeface="Meiryo UI" panose="020B0604030504040204" pitchFamily="50" charset="-128"/>
                <a:ea typeface="Meiryo UI" panose="020B0604030504040204" pitchFamily="50" charset="-128"/>
              </a:rPr>
              <a:t>エンターテイメント</a:t>
            </a:r>
            <a:endParaRPr kumimoji="1" lang="en-US" altLang="ja-JP" sz="1600" dirty="0" smtClean="0">
              <a:latin typeface="Meiryo UI" panose="020B0604030504040204" pitchFamily="50" charset="-128"/>
              <a:ea typeface="Meiryo UI" panose="020B0604030504040204" pitchFamily="50" charset="-128"/>
            </a:endParaRPr>
          </a:p>
          <a:p>
            <a:pPr algn="ctr"/>
            <a:r>
              <a:rPr kumimoji="1" lang="ja-JP" altLang="en-US" sz="1600" dirty="0">
                <a:latin typeface="Meiryo UI" panose="020B0604030504040204" pitchFamily="50" charset="-128"/>
                <a:ea typeface="Meiryo UI" panose="020B0604030504040204" pitchFamily="50" charset="-128"/>
              </a:rPr>
              <a:t>事</a:t>
            </a:r>
            <a:r>
              <a:rPr kumimoji="1" lang="ja-JP" altLang="en-US" sz="1600" dirty="0" smtClean="0">
                <a:latin typeface="Meiryo UI" panose="020B0604030504040204" pitchFamily="50" charset="-128"/>
                <a:ea typeface="Meiryo UI" panose="020B0604030504040204" pitchFamily="50" charset="-128"/>
              </a:rPr>
              <a:t>業者</a:t>
            </a:r>
            <a:endParaRPr kumimoji="1" lang="en-US" altLang="ja-JP" sz="1600" dirty="0" smtClean="0">
              <a:latin typeface="Meiryo UI" panose="020B0604030504040204" pitchFamily="50" charset="-128"/>
              <a:ea typeface="Meiryo UI" panose="020B0604030504040204" pitchFamily="50" charset="-128"/>
            </a:endParaRPr>
          </a:p>
          <a:p>
            <a:pPr algn="ctr"/>
            <a:endParaRPr kumimoji="1" lang="en-US" altLang="ja-JP" sz="2000" dirty="0" smtClean="0">
              <a:latin typeface="Meiryo UI" panose="020B0604030504040204" pitchFamily="50" charset="-128"/>
              <a:ea typeface="Meiryo UI" panose="020B0604030504040204" pitchFamily="50" charset="-128"/>
            </a:endParaRPr>
          </a:p>
          <a:p>
            <a:pPr algn="ctr"/>
            <a:endParaRPr kumimoji="1" lang="en-US" altLang="ja-JP" sz="1600" dirty="0" smtClean="0">
              <a:latin typeface="Meiryo UI" panose="020B0604030504040204" pitchFamily="50" charset="-128"/>
              <a:ea typeface="Meiryo UI" panose="020B0604030504040204" pitchFamily="50" charset="-128"/>
            </a:endParaRPr>
          </a:p>
          <a:p>
            <a:pPr algn="ctr"/>
            <a:endParaRPr kumimoji="1" lang="en-US" altLang="ja-JP" sz="1600" dirty="0">
              <a:latin typeface="Meiryo UI" panose="020B0604030504040204" pitchFamily="50" charset="-128"/>
              <a:ea typeface="Meiryo UI" panose="020B0604030504040204" pitchFamily="50" charset="-128"/>
            </a:endParaRPr>
          </a:p>
          <a:p>
            <a:pPr algn="ctr"/>
            <a:endParaRPr kumimoji="1" lang="ja-JP" altLang="en-US" sz="1600" dirty="0">
              <a:latin typeface="Meiryo UI" panose="020B0604030504040204" pitchFamily="50" charset="-128"/>
              <a:ea typeface="Meiryo UI" panose="020B0604030504040204" pitchFamily="50" charset="-128"/>
            </a:endParaRPr>
          </a:p>
        </p:txBody>
      </p:sp>
      <p:sp>
        <p:nvSpPr>
          <p:cNvPr id="17" name="四角形: 角を丸くする 6">
            <a:extLst>
              <a:ext uri="{FF2B5EF4-FFF2-40B4-BE49-F238E27FC236}">
                <a16:creationId xmlns:a16="http://schemas.microsoft.com/office/drawing/2014/main" id="{9FBC0FA2-AEAE-4A51-A4F0-BD08DCCB3F5E}"/>
              </a:ext>
            </a:extLst>
          </p:cNvPr>
          <p:cNvSpPr/>
          <p:nvPr/>
        </p:nvSpPr>
        <p:spPr>
          <a:xfrm>
            <a:off x="6332913" y="4165586"/>
            <a:ext cx="2328370" cy="1714050"/>
          </a:xfrm>
          <a:prstGeom prst="roundRect">
            <a:avLst>
              <a:gd name="adj" fmla="val 10802"/>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latin typeface="Meiryo UI" panose="020B0604030504040204" pitchFamily="50" charset="-128"/>
                <a:ea typeface="Meiryo UI" panose="020B0604030504040204" pitchFamily="50" charset="-128"/>
              </a:rPr>
              <a:t>テクノロジー事業者</a:t>
            </a:r>
            <a:endParaRPr kumimoji="1" lang="en-US" altLang="ja-JP" sz="1600" dirty="0" smtClean="0">
              <a:latin typeface="Meiryo UI" panose="020B0604030504040204" pitchFamily="50" charset="-128"/>
              <a:ea typeface="Meiryo UI" panose="020B0604030504040204" pitchFamily="50" charset="-128"/>
            </a:endParaRPr>
          </a:p>
          <a:p>
            <a:pPr algn="ctr"/>
            <a:r>
              <a:rPr kumimoji="1" lang="ja-JP" altLang="en-US" sz="1600" dirty="0" smtClean="0">
                <a:latin typeface="Meiryo UI" panose="020B0604030504040204" pitchFamily="50" charset="-128"/>
                <a:ea typeface="Meiryo UI" panose="020B0604030504040204" pitchFamily="50" charset="-128"/>
              </a:rPr>
              <a:t>通信インフラ</a:t>
            </a:r>
            <a:r>
              <a:rPr kumimoji="1" lang="ja-JP" altLang="en-US" sz="1600" dirty="0">
                <a:latin typeface="Meiryo UI" panose="020B0604030504040204" pitchFamily="50" charset="-128"/>
                <a:ea typeface="Meiryo UI" panose="020B0604030504040204" pitchFamily="50" charset="-128"/>
              </a:rPr>
              <a:t>事</a:t>
            </a:r>
            <a:r>
              <a:rPr kumimoji="1" lang="ja-JP" altLang="en-US" sz="1600" dirty="0" smtClean="0">
                <a:latin typeface="Meiryo UI" panose="020B0604030504040204" pitchFamily="50" charset="-128"/>
                <a:ea typeface="Meiryo UI" panose="020B0604030504040204" pitchFamily="50" charset="-128"/>
              </a:rPr>
              <a:t>業者</a:t>
            </a:r>
            <a:endParaRPr kumimoji="1" lang="en-US" altLang="ja-JP" sz="1600" dirty="0" smtClean="0">
              <a:latin typeface="Meiryo UI" panose="020B0604030504040204" pitchFamily="50" charset="-128"/>
              <a:ea typeface="Meiryo UI" panose="020B0604030504040204" pitchFamily="50" charset="-128"/>
            </a:endParaRPr>
          </a:p>
          <a:p>
            <a:pPr algn="ctr"/>
            <a:endParaRPr kumimoji="1" lang="en-US" altLang="ja-JP" sz="1600" dirty="0" smtClean="0">
              <a:latin typeface="Meiryo UI" panose="020B0604030504040204" pitchFamily="50" charset="-128"/>
              <a:ea typeface="Meiryo UI" panose="020B0604030504040204" pitchFamily="50" charset="-128"/>
            </a:endParaRPr>
          </a:p>
          <a:p>
            <a:pPr algn="ctr"/>
            <a:endParaRPr kumimoji="1" lang="en-US" altLang="ja-JP" sz="1600" dirty="0" smtClean="0">
              <a:latin typeface="Meiryo UI" panose="020B0604030504040204" pitchFamily="50" charset="-128"/>
              <a:ea typeface="Meiryo UI" panose="020B0604030504040204" pitchFamily="50" charset="-128"/>
            </a:endParaRPr>
          </a:p>
          <a:p>
            <a:pPr algn="ctr"/>
            <a:endParaRPr kumimoji="1" lang="en-US" altLang="ja-JP" sz="1600" dirty="0">
              <a:latin typeface="Meiryo UI" panose="020B0604030504040204" pitchFamily="50" charset="-128"/>
              <a:ea typeface="Meiryo UI" panose="020B0604030504040204" pitchFamily="50" charset="-128"/>
            </a:endParaRPr>
          </a:p>
          <a:p>
            <a:pPr algn="ctr"/>
            <a:endParaRPr kumimoji="1" lang="ja-JP" altLang="en-US" sz="1600" dirty="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460D3209-F08E-45B9-A55B-EB684F56BEDF}"/>
              </a:ext>
            </a:extLst>
          </p:cNvPr>
          <p:cNvSpPr txBox="1"/>
          <p:nvPr/>
        </p:nvSpPr>
        <p:spPr>
          <a:xfrm>
            <a:off x="6560306" y="4994398"/>
            <a:ext cx="1882958" cy="738664"/>
          </a:xfrm>
          <a:prstGeom prst="rect">
            <a:avLst/>
          </a:prstGeom>
          <a:noFill/>
          <a:ln>
            <a:solidFill>
              <a:schemeClr val="bg1">
                <a:lumMod val="50000"/>
              </a:schemeClr>
            </a:solidFill>
            <a:prstDash val="dash"/>
          </a:ln>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ＡＲ／</a:t>
            </a:r>
            <a:r>
              <a:rPr kumimoji="1" lang="ja-JP" altLang="en-US" sz="1050" dirty="0" smtClean="0">
                <a:latin typeface="Meiryo UI" panose="020B0604030504040204" pitchFamily="50" charset="-128"/>
                <a:ea typeface="Meiryo UI" panose="020B0604030504040204" pitchFamily="50" charset="-128"/>
              </a:rPr>
              <a:t>ＶＲ／</a:t>
            </a:r>
            <a:r>
              <a:rPr kumimoji="1" lang="ja-JP" altLang="en-US" sz="1050" dirty="0">
                <a:latin typeface="Meiryo UI" panose="020B0604030504040204" pitchFamily="50" charset="-128"/>
                <a:ea typeface="Meiryo UI" panose="020B0604030504040204" pitchFamily="50" charset="-128"/>
              </a:rPr>
              <a:t>ＭＲ</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３</a:t>
            </a:r>
            <a:r>
              <a:rPr kumimoji="1" lang="en-US" altLang="ja-JP" sz="1050" dirty="0" smtClean="0">
                <a:latin typeface="Meiryo UI" panose="020B0604030504040204" pitchFamily="50" charset="-128"/>
                <a:ea typeface="Meiryo UI" panose="020B0604030504040204" pitchFamily="50" charset="-128"/>
              </a:rPr>
              <a:t>D</a:t>
            </a:r>
            <a:r>
              <a:rPr kumimoji="1" lang="ja-JP" altLang="en-US" sz="1050" dirty="0" smtClean="0">
                <a:latin typeface="Meiryo UI" panose="020B0604030504040204" pitchFamily="50" charset="-128"/>
                <a:ea typeface="Meiryo UI" panose="020B0604030504040204" pitchFamily="50" charset="-128"/>
              </a:rPr>
              <a:t>／プロジェクションマッピング</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センシング</a:t>
            </a:r>
            <a:r>
              <a:rPr kumimoji="1" lang="ja-JP" altLang="en-US" sz="1050" dirty="0">
                <a:latin typeface="Meiryo UI" panose="020B0604030504040204" pitchFamily="50" charset="-128"/>
                <a:ea typeface="Meiryo UI" panose="020B0604030504040204" pitchFamily="50" charset="-128"/>
              </a:rPr>
              <a:t>技術</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通信</a:t>
            </a:r>
            <a:r>
              <a:rPr kumimoji="1" lang="ja-JP" altLang="en-US" sz="1050" dirty="0">
                <a:latin typeface="Meiryo UI" panose="020B0604030504040204" pitchFamily="50" charset="-128"/>
                <a:ea typeface="Meiryo UI" panose="020B0604030504040204" pitchFamily="50" charset="-128"/>
              </a:rPr>
              <a:t>インフラ</a:t>
            </a:r>
            <a:r>
              <a:rPr kumimoji="1" lang="ja-JP" altLang="en-US" sz="1050" dirty="0" smtClean="0">
                <a:latin typeface="Meiryo UI" panose="020B0604030504040204" pitchFamily="50" charset="-128"/>
                <a:ea typeface="Meiryo UI" panose="020B0604030504040204" pitchFamily="50" charset="-128"/>
              </a:rPr>
              <a:t>／５Ｇ</a:t>
            </a:r>
            <a:endParaRPr kumimoji="1" lang="en-US" altLang="ja-JP" sz="1050" dirty="0">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460D3209-F08E-45B9-A55B-EB684F56BEDF}"/>
              </a:ext>
            </a:extLst>
          </p:cNvPr>
          <p:cNvSpPr txBox="1"/>
          <p:nvPr/>
        </p:nvSpPr>
        <p:spPr>
          <a:xfrm>
            <a:off x="6559026" y="2496981"/>
            <a:ext cx="1882958" cy="738664"/>
          </a:xfrm>
          <a:prstGeom prst="rect">
            <a:avLst/>
          </a:prstGeom>
          <a:noFill/>
          <a:ln>
            <a:solidFill>
              <a:schemeClr val="bg1">
                <a:lumMod val="50000"/>
              </a:schemeClr>
            </a:solidFill>
            <a:prstDash val="dash"/>
          </a:ln>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イベント</a:t>
            </a:r>
            <a:r>
              <a:rPr kumimoji="1" lang="ja-JP" altLang="en-US" sz="1050" dirty="0" smtClean="0">
                <a:latin typeface="Meiryo UI" panose="020B0604030504040204" pitchFamily="50" charset="-128"/>
                <a:ea typeface="Meiryo UI" panose="020B0604030504040204" pitchFamily="50" charset="-128"/>
              </a:rPr>
              <a:t>企画</a:t>
            </a:r>
            <a:endParaRPr kumimoji="1" lang="ja-JP" altLang="en-US"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広告代理店</a:t>
            </a:r>
          </a:p>
          <a:p>
            <a:r>
              <a:rPr kumimoji="1" lang="ja-JP" altLang="en-US" sz="1050" dirty="0">
                <a:latin typeface="Meiryo UI" panose="020B0604030504040204" pitchFamily="50" charset="-128"/>
                <a:ea typeface="Meiryo UI" panose="020B0604030504040204" pitchFamily="50" charset="-128"/>
              </a:rPr>
              <a:t>芸能プロダクション</a:t>
            </a:r>
          </a:p>
          <a:p>
            <a:r>
              <a:rPr kumimoji="1" lang="ja-JP" altLang="en-US" sz="1050" dirty="0">
                <a:latin typeface="Meiryo UI" panose="020B0604030504040204" pitchFamily="50" charset="-128"/>
                <a:ea typeface="Meiryo UI" panose="020B0604030504040204" pitchFamily="50" charset="-128"/>
              </a:rPr>
              <a:t>舞台・音楽</a:t>
            </a:r>
          </a:p>
        </p:txBody>
      </p:sp>
      <p:sp>
        <p:nvSpPr>
          <p:cNvPr id="21" name="楕円 20"/>
          <p:cNvSpPr/>
          <p:nvPr/>
        </p:nvSpPr>
        <p:spPr>
          <a:xfrm>
            <a:off x="3769073" y="1724168"/>
            <a:ext cx="1428682" cy="3928778"/>
          </a:xfrm>
          <a:prstGeom prst="ellipse">
            <a:avLst/>
          </a:prstGeom>
          <a:ln w="57150">
            <a:solidFill>
              <a:schemeClr val="tx2"/>
            </a:solidFill>
          </a:ln>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vert="eaVert" wrap="none" rtlCol="0" anchor="ctr"/>
          <a:lstStyle/>
          <a:p>
            <a:pPr algn="ctr"/>
            <a:r>
              <a:rPr kumimoji="1" lang="ja-JP" altLang="en-US" sz="2400" dirty="0" smtClean="0">
                <a:latin typeface="Meiryo UI" panose="020B0604030504040204" pitchFamily="50" charset="-128"/>
                <a:ea typeface="Meiryo UI" panose="020B0604030504040204" pitchFamily="50" charset="-128"/>
              </a:rPr>
              <a:t>大阪スマートシティ戦略</a:t>
            </a:r>
            <a:endParaRPr kumimoji="1" lang="ja-JP" altLang="en-US" sz="2400" dirty="0">
              <a:latin typeface="Meiryo UI" panose="020B0604030504040204" pitchFamily="50" charset="-128"/>
              <a:ea typeface="Meiryo UI" panose="020B0604030504040204" pitchFamily="50" charset="-128"/>
            </a:endParaRPr>
          </a:p>
        </p:txBody>
      </p:sp>
      <p:graphicFrame>
        <p:nvGraphicFramePr>
          <p:cNvPr id="22" name="表 21"/>
          <p:cNvGraphicFramePr>
            <a:graphicFrameLocks noGrp="1"/>
          </p:cNvGraphicFramePr>
          <p:nvPr>
            <p:extLst>
              <p:ext uri="{D42A27DB-BD31-4B8C-83A1-F6EECF244321}">
                <p14:modId xmlns:p14="http://schemas.microsoft.com/office/powerpoint/2010/main" val="316708665"/>
              </p:ext>
            </p:extLst>
          </p:nvPr>
        </p:nvGraphicFramePr>
        <p:xfrm>
          <a:off x="702006" y="2745195"/>
          <a:ext cx="1652064" cy="2884878"/>
        </p:xfrm>
        <a:graphic>
          <a:graphicData uri="http://schemas.openxmlformats.org/drawingml/2006/table">
            <a:tbl>
              <a:tblPr firstRow="1" bandRow="1">
                <a:tableStyleId>{5940675A-B579-460E-94D1-54222C63F5DA}</a:tableStyleId>
              </a:tblPr>
              <a:tblGrid>
                <a:gridCol w="1652064">
                  <a:extLst>
                    <a:ext uri="{9D8B030D-6E8A-4147-A177-3AD203B41FA5}">
                      <a16:colId xmlns:a16="http://schemas.microsoft.com/office/drawing/2014/main" val="2606894531"/>
                    </a:ext>
                  </a:extLst>
                </a:gridCol>
              </a:tblGrid>
              <a:tr h="320542">
                <a:tc>
                  <a:txBody>
                    <a:bodyPr/>
                    <a:lstStyle/>
                    <a:p>
                      <a:pPr algn="ctr"/>
                      <a:r>
                        <a:rPr kumimoji="1" lang="ja-JP" altLang="en-US" sz="1400" dirty="0">
                          <a:latin typeface="Meiryo UI" panose="020B0604030504040204" pitchFamily="50" charset="-128"/>
                          <a:ea typeface="Meiryo UI" panose="020B0604030504040204" pitchFamily="50" charset="-128"/>
                        </a:rPr>
                        <a:t>文化施設</a:t>
                      </a:r>
                    </a:p>
                  </a:txBody>
                  <a:tcPr marL="72000" marR="72000" anchor="ctr"/>
                </a:tc>
                <a:extLst>
                  <a:ext uri="{0D108BD9-81ED-4DB2-BD59-A6C34878D82A}">
                    <a16:rowId xmlns:a16="http://schemas.microsoft.com/office/drawing/2014/main" val="3052530230"/>
                  </a:ext>
                </a:extLst>
              </a:tr>
              <a:tr h="320542">
                <a:tc>
                  <a:txBody>
                    <a:bodyPr/>
                    <a:lstStyle/>
                    <a:p>
                      <a:pPr algn="ctr"/>
                      <a:r>
                        <a:rPr kumimoji="1" lang="ja-JP" altLang="en-US" sz="1400" dirty="0">
                          <a:latin typeface="Meiryo UI" panose="020B0604030504040204" pitchFamily="50" charset="-128"/>
                          <a:ea typeface="Meiryo UI" panose="020B0604030504040204" pitchFamily="50" charset="-128"/>
                        </a:rPr>
                        <a:t>史跡・名勝</a:t>
                      </a:r>
                    </a:p>
                  </a:txBody>
                  <a:tcPr marL="72000" marR="72000" anchor="ctr"/>
                </a:tc>
                <a:extLst>
                  <a:ext uri="{0D108BD9-81ED-4DB2-BD59-A6C34878D82A}">
                    <a16:rowId xmlns:a16="http://schemas.microsoft.com/office/drawing/2014/main" val="1673533567"/>
                  </a:ext>
                </a:extLst>
              </a:tr>
              <a:tr h="320542">
                <a:tc>
                  <a:txBody>
                    <a:bodyPr/>
                    <a:lstStyle/>
                    <a:p>
                      <a:pPr algn="ctr"/>
                      <a:r>
                        <a:rPr kumimoji="1" lang="ja-JP" altLang="en-US" sz="1400" dirty="0">
                          <a:latin typeface="Meiryo UI" panose="020B0604030504040204" pitchFamily="50" charset="-128"/>
                          <a:ea typeface="Meiryo UI" panose="020B0604030504040204" pitchFamily="50" charset="-128"/>
                        </a:rPr>
                        <a:t>神社仏閣</a:t>
                      </a:r>
                    </a:p>
                  </a:txBody>
                  <a:tcPr marL="72000" marR="72000" anchor="ctr"/>
                </a:tc>
                <a:extLst>
                  <a:ext uri="{0D108BD9-81ED-4DB2-BD59-A6C34878D82A}">
                    <a16:rowId xmlns:a16="http://schemas.microsoft.com/office/drawing/2014/main" val="396082469"/>
                  </a:ext>
                </a:extLst>
              </a:tr>
              <a:tr h="320542">
                <a:tc>
                  <a:txBody>
                    <a:bodyPr/>
                    <a:lstStyle/>
                    <a:p>
                      <a:pPr algn="ctr"/>
                      <a:r>
                        <a:rPr kumimoji="1" lang="ja-JP" altLang="en-US" sz="1400" dirty="0">
                          <a:latin typeface="Meiryo UI" panose="020B0604030504040204" pitchFamily="50" charset="-128"/>
                          <a:ea typeface="Meiryo UI" panose="020B0604030504040204" pitchFamily="50" charset="-128"/>
                        </a:rPr>
                        <a:t>歴史的建造物</a:t>
                      </a:r>
                    </a:p>
                  </a:txBody>
                  <a:tcPr marL="72000" marR="72000" anchor="ctr"/>
                </a:tc>
                <a:extLst>
                  <a:ext uri="{0D108BD9-81ED-4DB2-BD59-A6C34878D82A}">
                    <a16:rowId xmlns:a16="http://schemas.microsoft.com/office/drawing/2014/main" val="925113540"/>
                  </a:ext>
                </a:extLst>
              </a:tr>
              <a:tr h="320542">
                <a:tc>
                  <a:txBody>
                    <a:bodyPr/>
                    <a:lstStyle/>
                    <a:p>
                      <a:pPr algn="ctr"/>
                      <a:r>
                        <a:rPr kumimoji="1" lang="ja-JP" altLang="en-US" sz="1400" dirty="0">
                          <a:latin typeface="Meiryo UI" panose="020B0604030504040204" pitchFamily="50" charset="-128"/>
                          <a:ea typeface="Meiryo UI" panose="020B0604030504040204" pitchFamily="50" charset="-128"/>
                        </a:rPr>
                        <a:t>街区・ストリート</a:t>
                      </a:r>
                    </a:p>
                  </a:txBody>
                  <a:tcPr marL="72000" marR="72000" anchor="ctr"/>
                </a:tc>
                <a:extLst>
                  <a:ext uri="{0D108BD9-81ED-4DB2-BD59-A6C34878D82A}">
                    <a16:rowId xmlns:a16="http://schemas.microsoft.com/office/drawing/2014/main" val="1235021950"/>
                  </a:ext>
                </a:extLst>
              </a:tr>
              <a:tr h="320542">
                <a:tc>
                  <a:txBody>
                    <a:bodyPr/>
                    <a:lstStyle/>
                    <a:p>
                      <a:pPr algn="ctr"/>
                      <a:r>
                        <a:rPr kumimoji="1" lang="ja-JP" altLang="en-US" sz="1400" dirty="0">
                          <a:latin typeface="Meiryo UI" panose="020B0604030504040204" pitchFamily="50" charset="-128"/>
                          <a:ea typeface="Meiryo UI" panose="020B0604030504040204" pitchFamily="50" charset="-128"/>
                        </a:rPr>
                        <a:t>繁華街</a:t>
                      </a:r>
                    </a:p>
                  </a:txBody>
                  <a:tcPr marL="72000" marR="72000" anchor="ctr"/>
                </a:tc>
                <a:extLst>
                  <a:ext uri="{0D108BD9-81ED-4DB2-BD59-A6C34878D82A}">
                    <a16:rowId xmlns:a16="http://schemas.microsoft.com/office/drawing/2014/main" val="3371121128"/>
                  </a:ext>
                </a:extLst>
              </a:tr>
              <a:tr h="320542">
                <a:tc>
                  <a:txBody>
                    <a:bodyPr/>
                    <a:lstStyle/>
                    <a:p>
                      <a:pPr algn="ctr"/>
                      <a:r>
                        <a:rPr kumimoji="1" lang="ja-JP" altLang="en-US" sz="1400" dirty="0" smtClean="0">
                          <a:latin typeface="Meiryo UI" panose="020B0604030504040204" pitchFamily="50" charset="-128"/>
                          <a:ea typeface="Meiryo UI" panose="020B0604030504040204" pitchFamily="50" charset="-128"/>
                        </a:rPr>
                        <a:t>水辺・景観</a:t>
                      </a:r>
                      <a:endParaRPr kumimoji="1" lang="ja-JP" altLang="en-US" sz="1400" dirty="0">
                        <a:latin typeface="Meiryo UI" panose="020B0604030504040204" pitchFamily="50" charset="-128"/>
                        <a:ea typeface="Meiryo UI" panose="020B0604030504040204" pitchFamily="50" charset="-128"/>
                      </a:endParaRPr>
                    </a:p>
                  </a:txBody>
                  <a:tcPr marL="72000" marR="72000" anchor="ctr"/>
                </a:tc>
                <a:extLst>
                  <a:ext uri="{0D108BD9-81ED-4DB2-BD59-A6C34878D82A}">
                    <a16:rowId xmlns:a16="http://schemas.microsoft.com/office/drawing/2014/main" val="1416433063"/>
                  </a:ext>
                </a:extLst>
              </a:tr>
              <a:tr h="320542">
                <a:tc>
                  <a:txBody>
                    <a:bodyPr/>
                    <a:lstStyle/>
                    <a:p>
                      <a:pPr algn="ctr"/>
                      <a:r>
                        <a:rPr kumimoji="1" lang="ja-JP" altLang="en-US" sz="1400" dirty="0">
                          <a:latin typeface="Meiryo UI" panose="020B0604030504040204" pitchFamily="50" charset="-128"/>
                          <a:ea typeface="Meiryo UI" panose="020B0604030504040204" pitchFamily="50" charset="-128"/>
                        </a:rPr>
                        <a:t>公園・</a:t>
                      </a:r>
                      <a:r>
                        <a:rPr kumimoji="1" lang="ja-JP" altLang="en-US" sz="1400" dirty="0" smtClean="0">
                          <a:latin typeface="Meiryo UI" panose="020B0604030504040204" pitchFamily="50" charset="-128"/>
                          <a:ea typeface="Meiryo UI" panose="020B0604030504040204" pitchFamily="50" charset="-128"/>
                        </a:rPr>
                        <a:t>広場</a:t>
                      </a:r>
                      <a:endParaRPr kumimoji="1" lang="ja-JP" altLang="en-US" sz="1400" dirty="0">
                        <a:latin typeface="Meiryo UI" panose="020B0604030504040204" pitchFamily="50" charset="-128"/>
                        <a:ea typeface="Meiryo UI" panose="020B0604030504040204" pitchFamily="50" charset="-128"/>
                      </a:endParaRPr>
                    </a:p>
                  </a:txBody>
                  <a:tcPr marL="72000" marR="72000" anchor="ctr"/>
                </a:tc>
                <a:extLst>
                  <a:ext uri="{0D108BD9-81ED-4DB2-BD59-A6C34878D82A}">
                    <a16:rowId xmlns:a16="http://schemas.microsoft.com/office/drawing/2014/main" val="3106861241"/>
                  </a:ext>
                </a:extLst>
              </a:tr>
              <a:tr h="320542">
                <a:tc>
                  <a:txBody>
                    <a:bodyPr/>
                    <a:lstStyle/>
                    <a:p>
                      <a:pPr algn="ctr"/>
                      <a:r>
                        <a:rPr kumimoji="1" lang="ja-JP" altLang="en-US" sz="1400" dirty="0">
                          <a:latin typeface="Meiryo UI" panose="020B0604030504040204" pitchFamily="50" charset="-128"/>
                          <a:ea typeface="Meiryo UI" panose="020B0604030504040204" pitchFamily="50" charset="-128"/>
                        </a:rPr>
                        <a:t>開発地区</a:t>
                      </a:r>
                    </a:p>
                  </a:txBody>
                  <a:tcPr marL="72000" marR="72000" anchor="ctr"/>
                </a:tc>
                <a:extLst>
                  <a:ext uri="{0D108BD9-81ED-4DB2-BD59-A6C34878D82A}">
                    <a16:rowId xmlns:a16="http://schemas.microsoft.com/office/drawing/2014/main" val="797556532"/>
                  </a:ext>
                </a:extLst>
              </a:tr>
            </a:tbl>
          </a:graphicData>
        </a:graphic>
      </p:graphicFrame>
      <p:sp>
        <p:nvSpPr>
          <p:cNvPr id="12" name="左矢印 11"/>
          <p:cNvSpPr/>
          <p:nvPr/>
        </p:nvSpPr>
        <p:spPr>
          <a:xfrm>
            <a:off x="5258533" y="2436428"/>
            <a:ext cx="978408" cy="1159410"/>
          </a:xfrm>
          <a:prstGeom prst="leftArrow">
            <a:avLst>
              <a:gd name="adj1" fmla="val 66729"/>
              <a:gd name="adj2" fmla="val 40088"/>
            </a:avLst>
          </a:prstGeom>
          <a:solidFill>
            <a:schemeClr val="accent2">
              <a:lumMod val="60000"/>
              <a:lumOff val="40000"/>
            </a:schemeClr>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b="1" dirty="0" smtClean="0">
                <a:solidFill>
                  <a:schemeClr val="tx1"/>
                </a:solidFill>
                <a:latin typeface="Meiryo UI" panose="020B0604030504040204" pitchFamily="50" charset="-128"/>
                <a:ea typeface="Meiryo UI" panose="020B0604030504040204" pitchFamily="50" charset="-128"/>
              </a:rPr>
              <a:t>提案</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5" name="左矢印 24"/>
          <p:cNvSpPr/>
          <p:nvPr/>
        </p:nvSpPr>
        <p:spPr>
          <a:xfrm>
            <a:off x="2577567" y="2436428"/>
            <a:ext cx="978408" cy="1159410"/>
          </a:xfrm>
          <a:prstGeom prst="leftArrow">
            <a:avLst>
              <a:gd name="adj1" fmla="val 66729"/>
              <a:gd name="adj2" fmla="val 40088"/>
            </a:avLst>
          </a:prstGeom>
          <a:solidFill>
            <a:schemeClr val="accent2">
              <a:lumMod val="60000"/>
              <a:lumOff val="40000"/>
            </a:schemeClr>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b="1" dirty="0">
                <a:solidFill>
                  <a:schemeClr val="tx1"/>
                </a:solidFill>
                <a:latin typeface="Meiryo UI" panose="020B0604030504040204" pitchFamily="50" charset="-128"/>
                <a:ea typeface="Meiryo UI" panose="020B0604030504040204" pitchFamily="50" charset="-128"/>
              </a:rPr>
              <a:t>調整</a:t>
            </a:r>
          </a:p>
        </p:txBody>
      </p:sp>
      <p:sp>
        <p:nvSpPr>
          <p:cNvPr id="26" name="左矢印 25"/>
          <p:cNvSpPr/>
          <p:nvPr/>
        </p:nvSpPr>
        <p:spPr>
          <a:xfrm rot="10800000">
            <a:off x="5283279" y="4079830"/>
            <a:ext cx="978408" cy="1159410"/>
          </a:xfrm>
          <a:prstGeom prst="leftArrow">
            <a:avLst>
              <a:gd name="adj1" fmla="val 66729"/>
              <a:gd name="adj2" fmla="val 40088"/>
            </a:avLst>
          </a:prstGeom>
          <a:solidFill>
            <a:schemeClr val="accent2">
              <a:lumMod val="60000"/>
              <a:lumOff val="40000"/>
            </a:schemeClr>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7" name="左矢印 26"/>
          <p:cNvSpPr/>
          <p:nvPr/>
        </p:nvSpPr>
        <p:spPr>
          <a:xfrm rot="10800000">
            <a:off x="2769667" y="4079830"/>
            <a:ext cx="978408" cy="1159410"/>
          </a:xfrm>
          <a:prstGeom prst="leftArrow">
            <a:avLst>
              <a:gd name="adj1" fmla="val 66729"/>
              <a:gd name="adj2" fmla="val 40088"/>
            </a:avLst>
          </a:prstGeom>
          <a:solidFill>
            <a:schemeClr val="accent2">
              <a:lumMod val="60000"/>
              <a:lumOff val="40000"/>
            </a:schemeClr>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5283279" y="4367148"/>
            <a:ext cx="825378" cy="584775"/>
          </a:xfrm>
          <a:prstGeom prst="rect">
            <a:avLst/>
          </a:prstGeom>
          <a:noFill/>
        </p:spPr>
        <p:txBody>
          <a:bodyPr wrap="square" rtlCol="0">
            <a:spAutoFit/>
          </a:bodyPr>
          <a:lstStyle/>
          <a:p>
            <a:pPr algn="ctr"/>
            <a:r>
              <a:rPr kumimoji="1" lang="ja-JP" altLang="en-US" sz="1600" b="1" dirty="0" smtClean="0">
                <a:latin typeface="Meiryo UI" panose="020B0604030504040204" pitchFamily="50" charset="-128"/>
                <a:ea typeface="Meiryo UI" panose="020B0604030504040204" pitchFamily="50" charset="-128"/>
              </a:rPr>
              <a:t>フィードバック</a:t>
            </a:r>
            <a:endParaRPr kumimoji="1" lang="ja-JP" altLang="en-US" sz="1600" b="1" dirty="0">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2769666" y="4367148"/>
            <a:ext cx="825378" cy="584775"/>
          </a:xfrm>
          <a:prstGeom prst="rect">
            <a:avLst/>
          </a:prstGeom>
          <a:noFill/>
        </p:spPr>
        <p:txBody>
          <a:bodyPr wrap="square" rtlCol="0">
            <a:spAutoFit/>
          </a:bodyPr>
          <a:lstStyle/>
          <a:p>
            <a:pPr algn="ctr"/>
            <a:r>
              <a:rPr kumimoji="1" lang="ja-JP" altLang="en-US" sz="1600" b="1" dirty="0" smtClean="0">
                <a:latin typeface="Meiryo UI" panose="020B0604030504040204" pitchFamily="50" charset="-128"/>
                <a:ea typeface="Meiryo UI" panose="020B0604030504040204" pitchFamily="50" charset="-128"/>
              </a:rPr>
              <a:t>対応を</a:t>
            </a:r>
            <a:endParaRPr kumimoji="1" lang="en-US" altLang="ja-JP" sz="1600" b="1" dirty="0" smtClean="0">
              <a:latin typeface="Meiryo UI" panose="020B0604030504040204" pitchFamily="50" charset="-128"/>
              <a:ea typeface="Meiryo UI" panose="020B0604030504040204" pitchFamily="50" charset="-128"/>
            </a:endParaRPr>
          </a:p>
          <a:p>
            <a:pPr algn="ctr"/>
            <a:r>
              <a:rPr kumimoji="1" lang="ja-JP" altLang="en-US" sz="1600" b="1" dirty="0">
                <a:latin typeface="Meiryo UI" panose="020B0604030504040204" pitchFamily="50" charset="-128"/>
                <a:ea typeface="Meiryo UI" panose="020B0604030504040204" pitchFamily="50" charset="-128"/>
              </a:rPr>
              <a:t>回答</a:t>
            </a:r>
          </a:p>
        </p:txBody>
      </p:sp>
      <p:sp>
        <p:nvSpPr>
          <p:cNvPr id="30" name="テキスト ボックス 29"/>
          <p:cNvSpPr txBox="1"/>
          <p:nvPr/>
        </p:nvSpPr>
        <p:spPr>
          <a:xfrm>
            <a:off x="692726" y="2002434"/>
            <a:ext cx="753388" cy="369332"/>
          </a:xfrm>
          <a:prstGeom prst="rect">
            <a:avLst/>
          </a:prstGeom>
          <a:solidFill>
            <a:schemeClr val="accent1">
              <a:lumMod val="20000"/>
              <a:lumOff val="80000"/>
            </a:schemeClr>
          </a:solidFill>
          <a:ln>
            <a:solidFill>
              <a:schemeClr val="bg1">
                <a:lumMod val="50000"/>
              </a:schemeClr>
            </a:solidFill>
          </a:ln>
        </p:spPr>
        <p:txBody>
          <a:bodyPr wrap="square" rtlCol="0">
            <a:spAutoFit/>
          </a:bodyPr>
          <a:lstStyle/>
          <a:p>
            <a:pPr algn="ctr"/>
            <a:r>
              <a:rPr kumimoji="1" lang="ja-JP" altLang="en-US" b="1" dirty="0" smtClean="0">
                <a:latin typeface="Meiryo UI" panose="020B0604030504040204" pitchFamily="50" charset="-128"/>
                <a:ea typeface="Meiryo UI" panose="020B0604030504040204" pitchFamily="50" charset="-128"/>
              </a:rPr>
              <a:t>行政</a:t>
            </a:r>
            <a:endParaRPr kumimoji="1" lang="ja-JP" altLang="en-US" b="1" dirty="0">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1633432" y="2002434"/>
            <a:ext cx="753388" cy="369332"/>
          </a:xfrm>
          <a:prstGeom prst="rect">
            <a:avLst/>
          </a:prstGeom>
          <a:solidFill>
            <a:schemeClr val="accent1">
              <a:lumMod val="20000"/>
              <a:lumOff val="80000"/>
            </a:schemeClr>
          </a:solidFill>
          <a:ln>
            <a:solidFill>
              <a:schemeClr val="bg1">
                <a:lumMod val="50000"/>
              </a:schemeClr>
            </a:solidFill>
          </a:ln>
        </p:spPr>
        <p:txBody>
          <a:bodyPr wrap="square" rtlCol="0">
            <a:spAutoFit/>
          </a:bodyPr>
          <a:lstStyle/>
          <a:p>
            <a:pPr algn="ctr"/>
            <a:r>
              <a:rPr kumimoji="1" lang="ja-JP" altLang="en-US" b="1" dirty="0">
                <a:latin typeface="Meiryo UI" panose="020B0604030504040204" pitchFamily="50" charset="-128"/>
                <a:ea typeface="Meiryo UI" panose="020B0604030504040204" pitchFamily="50" charset="-128"/>
              </a:rPr>
              <a:t>民間</a:t>
            </a:r>
          </a:p>
        </p:txBody>
      </p:sp>
      <p:sp>
        <p:nvSpPr>
          <p:cNvPr id="32" name="テキスト ボックス 31"/>
          <p:cNvSpPr txBox="1"/>
          <p:nvPr/>
        </p:nvSpPr>
        <p:spPr>
          <a:xfrm>
            <a:off x="3602704" y="1209010"/>
            <a:ext cx="1826141" cy="400110"/>
          </a:xfrm>
          <a:prstGeom prst="rect">
            <a:avLst/>
          </a:prstGeom>
          <a:noFill/>
        </p:spPr>
        <p:txBody>
          <a:bodyPr wrap="none" rtlCol="0">
            <a:spAutoFit/>
          </a:bodyPr>
          <a:lstStyle/>
          <a:p>
            <a:r>
              <a:rPr kumimoji="1" lang="ja-JP" altLang="en-US" sz="2000" b="1" dirty="0" smtClean="0">
                <a:latin typeface="Meiryo UI" panose="020B0604030504040204" pitchFamily="50" charset="-128"/>
                <a:ea typeface="Meiryo UI" panose="020B0604030504040204" pitchFamily="50" charset="-128"/>
              </a:rPr>
              <a:t>マッチング・企画</a:t>
            </a:r>
            <a:endParaRPr kumimoji="1" lang="ja-JP" altLang="en-US" sz="2000" b="1" dirty="0">
              <a:latin typeface="Meiryo UI" panose="020B0604030504040204" pitchFamily="50" charset="-128"/>
              <a:ea typeface="Meiryo UI" panose="020B0604030504040204" pitchFamily="50" charset="-128"/>
            </a:endParaRPr>
          </a:p>
        </p:txBody>
      </p:sp>
      <p:cxnSp>
        <p:nvCxnSpPr>
          <p:cNvPr id="35" name="直線矢印コネクタ 34"/>
          <p:cNvCxnSpPr/>
          <p:nvPr/>
        </p:nvCxnSpPr>
        <p:spPr>
          <a:xfrm>
            <a:off x="2577567" y="5879636"/>
            <a:ext cx="3684120" cy="0"/>
          </a:xfrm>
          <a:prstGeom prst="straightConnector1">
            <a:avLst/>
          </a:prstGeom>
          <a:ln w="7620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上下矢印 17"/>
          <p:cNvSpPr/>
          <p:nvPr/>
        </p:nvSpPr>
        <p:spPr>
          <a:xfrm>
            <a:off x="7019503" y="3431465"/>
            <a:ext cx="1080654" cy="775686"/>
          </a:xfrm>
          <a:prstGeom prst="upDownArrow">
            <a:avLst>
              <a:gd name="adj1" fmla="val 50000"/>
              <a:gd name="adj2" fmla="val 34615"/>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提携</a:t>
            </a:r>
          </a:p>
        </p:txBody>
      </p:sp>
      <p:sp>
        <p:nvSpPr>
          <p:cNvPr id="36" name="テキスト ボックス 35"/>
          <p:cNvSpPr txBox="1"/>
          <p:nvPr/>
        </p:nvSpPr>
        <p:spPr>
          <a:xfrm>
            <a:off x="3685239" y="5964097"/>
            <a:ext cx="1468829" cy="338554"/>
          </a:xfrm>
          <a:prstGeom prst="rect">
            <a:avLst/>
          </a:prstGeom>
          <a:noFill/>
        </p:spPr>
        <p:txBody>
          <a:bodyPr wrap="square" rtlCol="0">
            <a:spAutoFit/>
          </a:bodyPr>
          <a:lstStyle/>
          <a:p>
            <a:pPr algn="ctr"/>
            <a:r>
              <a:rPr kumimoji="1" lang="ja-JP" altLang="en-US" sz="1600" b="1" dirty="0" smtClean="0">
                <a:latin typeface="Meiryo UI" panose="020B0604030504040204" pitchFamily="50" charset="-128"/>
                <a:ea typeface="Meiryo UI" panose="020B0604030504040204" pitchFamily="50" charset="-128"/>
              </a:rPr>
              <a:t>事業として成約</a:t>
            </a:r>
            <a:endParaRPr kumimoji="1" lang="ja-JP" altLang="en-US" sz="1600" b="1" dirty="0">
              <a:latin typeface="Meiryo UI" panose="020B0604030504040204" pitchFamily="50" charset="-128"/>
              <a:ea typeface="Meiryo UI" panose="020B0604030504040204" pitchFamily="50" charset="-128"/>
            </a:endParaRPr>
          </a:p>
        </p:txBody>
      </p:sp>
      <p:pic>
        <p:nvPicPr>
          <p:cNvPr id="39" name="図 38"/>
          <p:cNvPicPr>
            <a:picLocks noChangeAspect="1"/>
          </p:cNvPicPr>
          <p:nvPr/>
        </p:nvPicPr>
        <p:blipFill rotWithShape="1">
          <a:blip r:embed="rId2"/>
          <a:srcRect l="11039" t="23275" r="6710" b="22398"/>
          <a:stretch/>
        </p:blipFill>
        <p:spPr>
          <a:xfrm>
            <a:off x="4168874" y="6304310"/>
            <a:ext cx="629080" cy="410558"/>
          </a:xfrm>
          <a:prstGeom prst="rect">
            <a:avLst/>
          </a:prstGeom>
        </p:spPr>
      </p:pic>
    </p:spTree>
    <p:extLst>
      <p:ext uri="{BB962C8B-B14F-4D97-AF65-F5344CB8AC3E}">
        <p14:creationId xmlns:p14="http://schemas.microsoft.com/office/powerpoint/2010/main" val="1404433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7762013A-467D-4C70-BCCC-1746271E13A7}"/>
              </a:ext>
            </a:extLst>
          </p:cNvPr>
          <p:cNvSpPr/>
          <p:nvPr/>
        </p:nvSpPr>
        <p:spPr>
          <a:xfrm>
            <a:off x="1158911" y="112528"/>
            <a:ext cx="6878806" cy="461665"/>
          </a:xfrm>
          <a:prstGeom prst="rect">
            <a:avLst/>
          </a:prstGeom>
        </p:spPr>
        <p:txBody>
          <a:bodyPr wrap="none">
            <a:spAutoFit/>
          </a:bodyPr>
          <a:lstStyle/>
          <a:p>
            <a:r>
              <a:rPr lang="ja-JP" altLang="en-US" sz="2400" b="1" dirty="0" smtClean="0">
                <a:latin typeface="Meiryo UI" panose="020B0604030504040204" pitchFamily="50" charset="-128"/>
                <a:ea typeface="Meiryo UI" panose="020B0604030504040204" pitchFamily="50" charset="-128"/>
              </a:rPr>
              <a:t>テクノロジーを使った「楽しいまちづくり」の活用イメージ</a:t>
            </a:r>
            <a:endParaRPr lang="en-US" altLang="zh-TW" sz="2400" b="1" dirty="0">
              <a:latin typeface="Meiryo UI" panose="020B0604030504040204" pitchFamily="50" charset="-128"/>
              <a:ea typeface="Meiryo UI" panose="020B0604030504040204" pitchFamily="50" charset="-128"/>
            </a:endParaRPr>
          </a:p>
        </p:txBody>
      </p:sp>
      <p:cxnSp>
        <p:nvCxnSpPr>
          <p:cNvPr id="6" name="直線コネクタ 5">
            <a:extLst>
              <a:ext uri="{FF2B5EF4-FFF2-40B4-BE49-F238E27FC236}">
                <a16:creationId xmlns:a16="http://schemas.microsoft.com/office/drawing/2014/main" id="{6F56BB19-DFCA-4C73-84B3-95A12E5AC7FB}"/>
              </a:ext>
            </a:extLst>
          </p:cNvPr>
          <p:cNvCxnSpPr/>
          <p:nvPr/>
        </p:nvCxnSpPr>
        <p:spPr>
          <a:xfrm>
            <a:off x="260314" y="63161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321884" y="821784"/>
            <a:ext cx="8552860" cy="646331"/>
          </a:xfrm>
          <a:prstGeom prst="rect">
            <a:avLst/>
          </a:prstGeom>
          <a:noFill/>
        </p:spPr>
        <p:txBody>
          <a:bodyPr wrap="square" rtlCol="0">
            <a:spAutoFit/>
          </a:bodyPr>
          <a:lstStyle/>
          <a:p>
            <a:r>
              <a:rPr kumimoji="1" lang="ja-JP" altLang="en-US" dirty="0" smtClean="0">
                <a:latin typeface="Meiryo UI" panose="020B0604030504040204" pitchFamily="50" charset="-128"/>
                <a:ea typeface="Meiryo UI" panose="020B0604030504040204" pitchFamily="50" charset="-128"/>
              </a:rPr>
              <a:t>大阪の「楽しいまちづくり」を実現させるために、事業者からの提案を積極的に受け入れ、既存価値の掘り起こし、規制緩和に加えて、テクノロジー</a:t>
            </a:r>
            <a:r>
              <a:rPr kumimoji="1" lang="ja-JP" altLang="en-US" dirty="0">
                <a:latin typeface="Meiryo UI" panose="020B0604030504040204" pitchFamily="50" charset="-128"/>
                <a:ea typeface="Meiryo UI" panose="020B0604030504040204" pitchFamily="50" charset="-128"/>
              </a:rPr>
              <a:t>による</a:t>
            </a:r>
            <a:r>
              <a:rPr kumimoji="1" lang="ja-JP" altLang="en-US" dirty="0" smtClean="0">
                <a:latin typeface="Meiryo UI" panose="020B0604030504040204" pitchFamily="50" charset="-128"/>
                <a:ea typeface="Meiryo UI" panose="020B0604030504040204" pitchFamily="50" charset="-128"/>
              </a:rPr>
              <a:t>演出で、プロジェクトを推進する。</a:t>
            </a:r>
            <a:endParaRPr kumimoji="1" lang="ja-JP" altLang="en-US" dirty="0">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7825730" y="2484837"/>
            <a:ext cx="800219" cy="276999"/>
          </a:xfrm>
          <a:prstGeom prst="rect">
            <a:avLst/>
          </a:prstGeom>
          <a:no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rPr>
              <a:t>八軒屋浜</a:t>
            </a:r>
            <a:endParaRPr kumimoji="1" lang="ja-JP" altLang="en-US" sz="1200" b="1" dirty="0">
              <a:latin typeface="Meiryo UI" panose="020B0604030504040204" pitchFamily="50" charset="-128"/>
              <a:ea typeface="Meiryo UI" panose="020B0604030504040204" pitchFamily="50" charset="-128"/>
            </a:endParaRPr>
          </a:p>
        </p:txBody>
      </p:sp>
      <p:sp>
        <p:nvSpPr>
          <p:cNvPr id="45" name="二等辺三角形 44"/>
          <p:cNvSpPr/>
          <p:nvPr/>
        </p:nvSpPr>
        <p:spPr>
          <a:xfrm rot="10800000">
            <a:off x="435556" y="3895226"/>
            <a:ext cx="3968008" cy="271609"/>
          </a:xfrm>
          <a:prstGeom prst="triangl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7" name="図 46"/>
          <p:cNvPicPr>
            <a:picLocks noChangeAspect="1"/>
          </p:cNvPicPr>
          <p:nvPr/>
        </p:nvPicPr>
        <p:blipFill rotWithShape="1">
          <a:blip r:embed="rId2"/>
          <a:srcRect l="7725"/>
          <a:stretch/>
        </p:blipFill>
        <p:spPr>
          <a:xfrm>
            <a:off x="4840819" y="4954104"/>
            <a:ext cx="1224389" cy="746373"/>
          </a:xfrm>
          <a:prstGeom prst="rect">
            <a:avLst/>
          </a:prstGeom>
        </p:spPr>
      </p:pic>
      <p:pic>
        <p:nvPicPr>
          <p:cNvPr id="48" name="図 47"/>
          <p:cNvPicPr>
            <a:picLocks noChangeAspect="1"/>
          </p:cNvPicPr>
          <p:nvPr/>
        </p:nvPicPr>
        <p:blipFill>
          <a:blip r:embed="rId3"/>
          <a:stretch>
            <a:fillRect/>
          </a:stretch>
        </p:blipFill>
        <p:spPr>
          <a:xfrm>
            <a:off x="7653137" y="4927885"/>
            <a:ext cx="1155613" cy="772591"/>
          </a:xfrm>
          <a:prstGeom prst="rect">
            <a:avLst/>
          </a:prstGeom>
        </p:spPr>
      </p:pic>
      <p:sp>
        <p:nvSpPr>
          <p:cNvPr id="49" name="テキスト ボックス 48"/>
          <p:cNvSpPr txBox="1"/>
          <p:nvPr/>
        </p:nvSpPr>
        <p:spPr>
          <a:xfrm>
            <a:off x="4838810" y="5815309"/>
            <a:ext cx="4038693" cy="738664"/>
          </a:xfrm>
          <a:prstGeom prst="rect">
            <a:avLst/>
          </a:prstGeom>
          <a:noFill/>
        </p:spPr>
        <p:txBody>
          <a:bodyPr wrap="square" rtlCol="0">
            <a:spAutoFit/>
          </a:bodyPr>
          <a:lstStyle/>
          <a:p>
            <a:r>
              <a:rPr kumimoji="1" lang="en-US" altLang="ja-JP" sz="1400" b="1" dirty="0" smtClean="0">
                <a:latin typeface="Meiryo UI" panose="020B0604030504040204" pitchFamily="50" charset="-128"/>
                <a:ea typeface="Meiryo UI" panose="020B0604030504040204" pitchFamily="50" charset="-128"/>
              </a:rPr>
              <a:t>VR/AR</a:t>
            </a:r>
            <a:r>
              <a:rPr kumimoji="1" lang="ja-JP" altLang="en-US" sz="1400" b="1" dirty="0" smtClean="0">
                <a:latin typeface="Meiryo UI" panose="020B0604030504040204" pitchFamily="50" charset="-128"/>
                <a:ea typeface="Meiryo UI" panose="020B0604030504040204" pitchFamily="50" charset="-128"/>
              </a:rPr>
              <a:t>やプロジェクションマッピング、センサー技術を使った音と光のシンクロなど、多様</a:t>
            </a:r>
            <a:r>
              <a:rPr kumimoji="1" lang="ja-JP" altLang="en-US" sz="1400" b="1" dirty="0">
                <a:latin typeface="Meiryo UI" panose="020B0604030504040204" pitchFamily="50" charset="-128"/>
                <a:ea typeface="Meiryo UI" panose="020B0604030504040204" pitchFamily="50" charset="-128"/>
              </a:rPr>
              <a:t>なテクノロジー</a:t>
            </a:r>
            <a:r>
              <a:rPr kumimoji="1" lang="ja-JP" altLang="en-US" sz="1400" b="1" dirty="0" smtClean="0">
                <a:latin typeface="Meiryo UI" panose="020B0604030504040204" pitchFamily="50" charset="-128"/>
                <a:ea typeface="Meiryo UI" panose="020B0604030504040204" pitchFamily="50" charset="-128"/>
              </a:rPr>
              <a:t>を駆使した新感覚のエンターテイメントと街の演出</a:t>
            </a:r>
            <a:endParaRPr kumimoji="1" lang="ja-JP" altLang="en-US" sz="1400" b="1" dirty="0">
              <a:latin typeface="Meiryo UI" panose="020B0604030504040204" pitchFamily="50" charset="-128"/>
              <a:ea typeface="Meiryo UI" panose="020B0604030504040204" pitchFamily="50" charset="-128"/>
            </a:endParaRPr>
          </a:p>
        </p:txBody>
      </p:sp>
      <p:sp>
        <p:nvSpPr>
          <p:cNvPr id="51" name="正方形/長方形 50"/>
          <p:cNvSpPr/>
          <p:nvPr/>
        </p:nvSpPr>
        <p:spPr>
          <a:xfrm>
            <a:off x="4627257" y="4511632"/>
            <a:ext cx="1577914" cy="384721"/>
          </a:xfrm>
          <a:prstGeom prst="rect">
            <a:avLst/>
          </a:prstGeom>
        </p:spPr>
        <p:txBody>
          <a:bodyPr wrap="square">
            <a:spAutoFit/>
          </a:bodyPr>
          <a:lstStyle/>
          <a:p>
            <a:pPr algn="ctr"/>
            <a:r>
              <a:rPr lang="ja-JP" altLang="en-US" sz="1000" b="1" dirty="0">
                <a:latin typeface="Meiryo UI" panose="020B0604030504040204" pitchFamily="50" charset="-128"/>
                <a:ea typeface="Meiryo UI" panose="020B0604030504040204" pitchFamily="50" charset="-128"/>
              </a:rPr>
              <a:t>シンガポール</a:t>
            </a:r>
            <a:endParaRPr lang="en-US" altLang="ja-JP" sz="1000" b="1" dirty="0">
              <a:latin typeface="Meiryo UI" panose="020B0604030504040204" pitchFamily="50" charset="-128"/>
              <a:ea typeface="Meiryo UI" panose="020B0604030504040204" pitchFamily="50" charset="-128"/>
            </a:endParaRPr>
          </a:p>
          <a:p>
            <a:pPr algn="ctr"/>
            <a:r>
              <a:rPr lang="ja-JP" altLang="en-US" sz="900" b="1" dirty="0" smtClean="0">
                <a:latin typeface="Meiryo UI" panose="020B0604030504040204" pitchFamily="50" charset="-128"/>
                <a:ea typeface="Meiryo UI" panose="020B0604030504040204" pitchFamily="50" charset="-128"/>
              </a:rPr>
              <a:t>ドラゴンフラレイク光の祭典</a:t>
            </a:r>
            <a:endParaRPr lang="ja-JP" altLang="en-US" sz="900" b="1" dirty="0">
              <a:latin typeface="Meiryo UI" panose="020B0604030504040204" pitchFamily="50" charset="-128"/>
              <a:ea typeface="Meiryo UI" panose="020B0604030504040204" pitchFamily="50" charset="-128"/>
            </a:endParaRPr>
          </a:p>
        </p:txBody>
      </p:sp>
      <p:sp>
        <p:nvSpPr>
          <p:cNvPr id="52" name="正方形/長方形 51"/>
          <p:cNvSpPr/>
          <p:nvPr/>
        </p:nvSpPr>
        <p:spPr>
          <a:xfrm>
            <a:off x="7495673" y="4498991"/>
            <a:ext cx="1495922" cy="392415"/>
          </a:xfrm>
          <a:prstGeom prst="rect">
            <a:avLst/>
          </a:prstGeom>
        </p:spPr>
        <p:txBody>
          <a:bodyPr wrap="none">
            <a:spAutoFit/>
          </a:bodyPr>
          <a:lstStyle/>
          <a:p>
            <a:pPr algn="ctr"/>
            <a:r>
              <a:rPr lang="ja-JP" altLang="en-US" sz="1050" b="1" dirty="0">
                <a:latin typeface="Meiryo UI" panose="020B0604030504040204" pitchFamily="50" charset="-128"/>
                <a:ea typeface="Meiryo UI" panose="020B0604030504040204" pitchFamily="50" charset="-128"/>
              </a:rPr>
              <a:t>豊洲ぐるり公園</a:t>
            </a:r>
            <a:endParaRPr lang="en-US" altLang="ja-JP" sz="1050" b="1" dirty="0">
              <a:latin typeface="Meiryo UI" panose="020B0604030504040204" pitchFamily="50" charset="-128"/>
              <a:ea typeface="Meiryo UI" panose="020B0604030504040204" pitchFamily="50" charset="-128"/>
            </a:endParaRPr>
          </a:p>
          <a:p>
            <a:pPr algn="ctr"/>
            <a:r>
              <a:rPr lang="en-US" altLang="ja-JP" sz="900" b="1" dirty="0">
                <a:latin typeface="Meiryo UI" panose="020B0604030504040204" pitchFamily="50" charset="-128"/>
                <a:ea typeface="Meiryo UI" panose="020B0604030504040204" pitchFamily="50" charset="-128"/>
              </a:rPr>
              <a:t>TOKYO STAR ISLAND</a:t>
            </a:r>
          </a:p>
        </p:txBody>
      </p:sp>
      <p:sp>
        <p:nvSpPr>
          <p:cNvPr id="53" name="テキスト ボックス 52"/>
          <p:cNvSpPr txBox="1"/>
          <p:nvPr/>
        </p:nvSpPr>
        <p:spPr>
          <a:xfrm>
            <a:off x="3444657" y="2506500"/>
            <a:ext cx="646331" cy="276999"/>
          </a:xfrm>
          <a:prstGeom prst="rect">
            <a:avLst/>
          </a:prstGeom>
          <a:noFill/>
        </p:spPr>
        <p:txBody>
          <a:bodyPr wrap="none" rtlCol="0">
            <a:spAutoFit/>
          </a:bodyPr>
          <a:lstStyle/>
          <a:p>
            <a:r>
              <a:rPr kumimoji="1" lang="ja-JP" altLang="en-US" sz="1200" b="1" dirty="0">
                <a:latin typeface="Meiryo UI" panose="020B0604030504040204" pitchFamily="50" charset="-128"/>
                <a:ea typeface="Meiryo UI" panose="020B0604030504040204" pitchFamily="50" charset="-128"/>
              </a:rPr>
              <a:t>難波宮</a:t>
            </a:r>
          </a:p>
        </p:txBody>
      </p:sp>
      <p:pic>
        <p:nvPicPr>
          <p:cNvPr id="54" name="図 53"/>
          <p:cNvPicPr>
            <a:picLocks noChangeAspect="1"/>
          </p:cNvPicPr>
          <p:nvPr/>
        </p:nvPicPr>
        <p:blipFill>
          <a:blip r:embed="rId4"/>
          <a:stretch>
            <a:fillRect/>
          </a:stretch>
        </p:blipFill>
        <p:spPr>
          <a:xfrm>
            <a:off x="3171092" y="2863949"/>
            <a:ext cx="1176419" cy="764122"/>
          </a:xfrm>
          <a:prstGeom prst="rect">
            <a:avLst/>
          </a:prstGeom>
        </p:spPr>
      </p:pic>
      <p:sp>
        <p:nvSpPr>
          <p:cNvPr id="56" name="テキスト ボックス 55"/>
          <p:cNvSpPr txBox="1"/>
          <p:nvPr/>
        </p:nvSpPr>
        <p:spPr>
          <a:xfrm>
            <a:off x="2103198" y="2506500"/>
            <a:ext cx="800219" cy="276999"/>
          </a:xfrm>
          <a:prstGeom prst="rect">
            <a:avLst/>
          </a:prstGeom>
          <a:no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rPr>
              <a:t>四天王寺</a:t>
            </a:r>
            <a:endParaRPr kumimoji="1" lang="ja-JP" altLang="en-US" sz="1200" b="1" dirty="0">
              <a:latin typeface="Meiryo UI" panose="020B0604030504040204" pitchFamily="50" charset="-128"/>
              <a:ea typeface="Meiryo UI" panose="020B0604030504040204" pitchFamily="50" charset="-128"/>
            </a:endParaRPr>
          </a:p>
        </p:txBody>
      </p:sp>
      <p:pic>
        <p:nvPicPr>
          <p:cNvPr id="59" name="図 58"/>
          <p:cNvPicPr>
            <a:picLocks noChangeAspect="1"/>
          </p:cNvPicPr>
          <p:nvPr/>
        </p:nvPicPr>
        <p:blipFill>
          <a:blip r:embed="rId5"/>
          <a:stretch>
            <a:fillRect/>
          </a:stretch>
        </p:blipFill>
        <p:spPr>
          <a:xfrm>
            <a:off x="1903390" y="4986599"/>
            <a:ext cx="1160299" cy="681384"/>
          </a:xfrm>
          <a:prstGeom prst="rect">
            <a:avLst/>
          </a:prstGeom>
        </p:spPr>
      </p:pic>
      <p:sp>
        <p:nvSpPr>
          <p:cNvPr id="60" name="正方形/長方形 59"/>
          <p:cNvSpPr/>
          <p:nvPr/>
        </p:nvSpPr>
        <p:spPr>
          <a:xfrm>
            <a:off x="1844270" y="4549502"/>
            <a:ext cx="1197764" cy="430887"/>
          </a:xfrm>
          <a:prstGeom prst="rect">
            <a:avLst/>
          </a:prstGeom>
        </p:spPr>
        <p:txBody>
          <a:bodyPr wrap="none">
            <a:spAutoFit/>
          </a:bodyPr>
          <a:lstStyle/>
          <a:p>
            <a:pPr algn="ctr"/>
            <a:r>
              <a:rPr lang="ja-JP" altLang="en-US" sz="1100" b="1" dirty="0">
                <a:latin typeface="Meiryo UI" panose="020B0604030504040204" pitchFamily="50" charset="-128"/>
                <a:ea typeface="Meiryo UI" panose="020B0604030504040204" pitchFamily="50" charset="-128"/>
              </a:rPr>
              <a:t>下鴨神社</a:t>
            </a:r>
            <a:endParaRPr lang="en-US" altLang="ja-JP" sz="1100" b="1" dirty="0">
              <a:latin typeface="Meiryo UI" panose="020B0604030504040204" pitchFamily="50" charset="-128"/>
              <a:ea typeface="Meiryo UI" panose="020B0604030504040204" pitchFamily="50" charset="-128"/>
            </a:endParaRPr>
          </a:p>
          <a:p>
            <a:pPr algn="ctr"/>
            <a:r>
              <a:rPr lang="ja-JP" altLang="en-US" sz="1100" b="1" dirty="0">
                <a:latin typeface="Meiryo UI" panose="020B0604030504040204" pitchFamily="50" charset="-128"/>
                <a:ea typeface="Meiryo UI" panose="020B0604030504040204" pitchFamily="50" charset="-128"/>
              </a:rPr>
              <a:t>糺の</a:t>
            </a:r>
            <a:r>
              <a:rPr lang="ja-JP" altLang="en-US" sz="1100" b="1" dirty="0" smtClean="0">
                <a:latin typeface="Meiryo UI" panose="020B0604030504040204" pitchFamily="50" charset="-128"/>
                <a:ea typeface="Meiryo UI" panose="020B0604030504040204" pitchFamily="50" charset="-128"/>
              </a:rPr>
              <a:t>森　光</a:t>
            </a:r>
            <a:r>
              <a:rPr lang="ja-JP" altLang="en-US" sz="1100" b="1" dirty="0">
                <a:latin typeface="Meiryo UI" panose="020B0604030504040204" pitchFamily="50" charset="-128"/>
                <a:ea typeface="Meiryo UI" panose="020B0604030504040204" pitchFamily="50" charset="-128"/>
              </a:rPr>
              <a:t>の祭り</a:t>
            </a:r>
            <a:endParaRPr lang="en-US" altLang="ja-JP" sz="1100" b="1" dirty="0">
              <a:latin typeface="Meiryo UI" panose="020B0604030504040204" pitchFamily="50" charset="-128"/>
              <a:ea typeface="Meiryo UI" panose="020B0604030504040204" pitchFamily="50" charset="-128"/>
            </a:endParaRPr>
          </a:p>
        </p:txBody>
      </p:sp>
      <p:sp>
        <p:nvSpPr>
          <p:cNvPr id="62" name="テキスト ボックス 61"/>
          <p:cNvSpPr txBox="1"/>
          <p:nvPr/>
        </p:nvSpPr>
        <p:spPr>
          <a:xfrm>
            <a:off x="402974" y="5801777"/>
            <a:ext cx="4063693" cy="738664"/>
          </a:xfrm>
          <a:prstGeom prst="rect">
            <a:avLst/>
          </a:prstGeom>
          <a:noFill/>
        </p:spPr>
        <p:txBody>
          <a:bodyPr wrap="square" rtlCol="0">
            <a:spAutoFit/>
          </a:bodyPr>
          <a:lstStyle/>
          <a:p>
            <a:r>
              <a:rPr kumimoji="1" lang="ja-JP" altLang="en-US" sz="1400" b="1" dirty="0">
                <a:latin typeface="Meiryo UI" panose="020B0604030504040204" pitchFamily="50" charset="-128"/>
                <a:ea typeface="Meiryo UI" panose="020B0604030504040204" pitchFamily="50" charset="-128"/>
              </a:rPr>
              <a:t>文化遺産や神社仏閣など、古代から連綿と続く歴史を、</a:t>
            </a:r>
            <a:r>
              <a:rPr kumimoji="1" lang="en-US" altLang="ja-JP" sz="1400" b="1" dirty="0">
                <a:latin typeface="Meiryo UI" panose="020B0604030504040204" pitchFamily="50" charset="-128"/>
                <a:ea typeface="Meiryo UI" panose="020B0604030504040204" pitchFamily="50" charset="-128"/>
              </a:rPr>
              <a:t>VR</a:t>
            </a:r>
            <a:r>
              <a:rPr kumimoji="1" lang="ja-JP" altLang="en-US" sz="1400" b="1" dirty="0">
                <a:latin typeface="Meiryo UI" panose="020B0604030504040204" pitchFamily="50" charset="-128"/>
                <a:ea typeface="Meiryo UI" panose="020B0604030504040204" pitchFamily="50" charset="-128"/>
              </a:rPr>
              <a:t>・</a:t>
            </a:r>
            <a:r>
              <a:rPr kumimoji="1" lang="en-US" altLang="ja-JP" sz="1400" b="1" dirty="0">
                <a:latin typeface="Meiryo UI" panose="020B0604030504040204" pitchFamily="50" charset="-128"/>
                <a:ea typeface="Meiryo UI" panose="020B0604030504040204" pitchFamily="50" charset="-128"/>
              </a:rPr>
              <a:t>AR</a:t>
            </a:r>
            <a:r>
              <a:rPr kumimoji="1" lang="ja-JP" altLang="en-US" sz="1400" b="1" dirty="0">
                <a:latin typeface="Meiryo UI" panose="020B0604030504040204" pitchFamily="50" charset="-128"/>
                <a:ea typeface="Meiryo UI" panose="020B0604030504040204" pitchFamily="50" charset="-128"/>
              </a:rPr>
              <a:t>や３</a:t>
            </a:r>
            <a:r>
              <a:rPr kumimoji="1" lang="en-US" altLang="ja-JP" sz="1400" b="1" dirty="0">
                <a:latin typeface="Meiryo UI" panose="020B0604030504040204" pitchFamily="50" charset="-128"/>
                <a:ea typeface="Meiryo UI" panose="020B0604030504040204" pitchFamily="50" charset="-128"/>
              </a:rPr>
              <a:t>D</a:t>
            </a:r>
            <a:r>
              <a:rPr kumimoji="1" lang="ja-JP" altLang="en-US" sz="1400" b="1" dirty="0">
                <a:latin typeface="Meiryo UI" panose="020B0604030504040204" pitchFamily="50" charset="-128"/>
                <a:ea typeface="Meiryo UI" panose="020B0604030504040204" pitchFamily="50" charset="-128"/>
              </a:rPr>
              <a:t>技術などの最新テクノロジーを使って、魅力ある物語として演出する。</a:t>
            </a:r>
          </a:p>
        </p:txBody>
      </p:sp>
      <p:sp>
        <p:nvSpPr>
          <p:cNvPr id="65" name="スライド番号プレースホルダー 64"/>
          <p:cNvSpPr>
            <a:spLocks noGrp="1"/>
          </p:cNvSpPr>
          <p:nvPr>
            <p:ph type="sldNum" sz="quarter" idx="12"/>
          </p:nvPr>
        </p:nvSpPr>
        <p:spPr>
          <a:xfrm>
            <a:off x="6936730" y="6436869"/>
            <a:ext cx="2057400" cy="365125"/>
          </a:xfrm>
        </p:spPr>
        <p:txBody>
          <a:bodyPr/>
          <a:lstStyle/>
          <a:p>
            <a:fld id="{28A64507-C155-4F95-8498-376511543CB4}" type="slidenum">
              <a:rPr kumimoji="1" lang="ja-JP" altLang="en-US" smtClean="0"/>
              <a:t>19</a:t>
            </a:fld>
            <a:endParaRPr kumimoji="1" lang="ja-JP" altLang="en-US" dirty="0"/>
          </a:p>
        </p:txBody>
      </p:sp>
      <p:sp>
        <p:nvSpPr>
          <p:cNvPr id="38" name="テキスト ボックス 37">
            <a:extLst>
              <a:ext uri="{FF2B5EF4-FFF2-40B4-BE49-F238E27FC236}">
                <a16:creationId xmlns:a16="http://schemas.microsoft.com/office/drawing/2014/main" id="{308353A8-CEFC-4456-8784-152A17982FC0}"/>
              </a:ext>
            </a:extLst>
          </p:cNvPr>
          <p:cNvSpPr txBox="1"/>
          <p:nvPr/>
        </p:nvSpPr>
        <p:spPr>
          <a:xfrm>
            <a:off x="1974355" y="4000705"/>
            <a:ext cx="1005403" cy="338554"/>
          </a:xfrm>
          <a:prstGeom prst="rect">
            <a:avLst/>
          </a:prstGeom>
          <a:noFill/>
        </p:spPr>
        <p:txBody>
          <a:bodyPr wrap="none" rtlCol="0">
            <a:spAutoFit/>
          </a:bodyPr>
          <a:lstStyle/>
          <a:p>
            <a:r>
              <a:rPr kumimoji="1"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活用事例</a:t>
            </a:r>
          </a:p>
        </p:txBody>
      </p:sp>
      <p:sp>
        <p:nvSpPr>
          <p:cNvPr id="50" name="正方形/長方形 49"/>
          <p:cNvSpPr/>
          <p:nvPr/>
        </p:nvSpPr>
        <p:spPr>
          <a:xfrm>
            <a:off x="412137" y="1712690"/>
            <a:ext cx="1942768" cy="69594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latin typeface="Meiryo UI" panose="020B0604030504040204" pitchFamily="50" charset="-128"/>
                <a:ea typeface="Meiryo UI" panose="020B0604030504040204" pitchFamily="50" charset="-128"/>
              </a:rPr>
              <a:t>タイプ</a:t>
            </a:r>
            <a:r>
              <a:rPr kumimoji="1" lang="en-US" altLang="ja-JP" b="1" dirty="0" smtClean="0">
                <a:latin typeface="Meiryo UI" panose="020B0604030504040204" pitchFamily="50" charset="-128"/>
                <a:ea typeface="Meiryo UI" panose="020B0604030504040204" pitchFamily="50" charset="-128"/>
              </a:rPr>
              <a:t>A</a:t>
            </a:r>
          </a:p>
          <a:p>
            <a:pPr algn="ctr"/>
            <a:r>
              <a:rPr kumimoji="1" lang="en-US" altLang="ja-JP" sz="1400" b="1" dirty="0" smtClean="0">
                <a:latin typeface="Meiryo UI" panose="020B0604030504040204" pitchFamily="50" charset="-128"/>
                <a:ea typeface="Meiryo UI" panose="020B0604030504040204" pitchFamily="50" charset="-128"/>
              </a:rPr>
              <a:t>【</a:t>
            </a:r>
            <a:r>
              <a:rPr kumimoji="1" lang="ja-JP" altLang="en-US" sz="1400" b="1" dirty="0">
                <a:latin typeface="Meiryo UI" panose="020B0604030504040204" pitchFamily="50" charset="-128"/>
                <a:ea typeface="Meiryo UI" panose="020B0604030504040204" pitchFamily="50" charset="-128"/>
              </a:rPr>
              <a:t>既存</a:t>
            </a:r>
            <a:r>
              <a:rPr kumimoji="1" lang="ja-JP" altLang="en-US" sz="1400" b="1" dirty="0" smtClean="0">
                <a:latin typeface="Meiryo UI" panose="020B0604030504040204" pitchFamily="50" charset="-128"/>
                <a:ea typeface="Meiryo UI" panose="020B0604030504040204" pitchFamily="50" charset="-128"/>
              </a:rPr>
              <a:t>の文化資源</a:t>
            </a:r>
            <a:r>
              <a:rPr kumimoji="1" lang="en-US" altLang="ja-JP" sz="1400" b="1" dirty="0" smtClean="0">
                <a:latin typeface="Meiryo UI" panose="020B0604030504040204" pitchFamily="50" charset="-128"/>
                <a:ea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endParaRPr>
          </a:p>
        </p:txBody>
      </p:sp>
      <p:sp>
        <p:nvSpPr>
          <p:cNvPr id="58" name="正方形/長方形 57"/>
          <p:cNvSpPr/>
          <p:nvPr/>
        </p:nvSpPr>
        <p:spPr>
          <a:xfrm>
            <a:off x="2465560" y="1723558"/>
            <a:ext cx="1942768" cy="67421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b="1" dirty="0" smtClean="0">
                <a:latin typeface="Meiryo UI" panose="020B0604030504040204" pitchFamily="50" charset="-128"/>
                <a:ea typeface="Meiryo UI" panose="020B0604030504040204" pitchFamily="50" charset="-128"/>
              </a:rPr>
              <a:t>タイプ</a:t>
            </a:r>
            <a:r>
              <a:rPr kumimoji="1" lang="en-US" altLang="ja-JP" b="1" dirty="0" smtClean="0">
                <a:latin typeface="Meiryo UI" panose="020B0604030504040204" pitchFamily="50" charset="-128"/>
                <a:ea typeface="Meiryo UI" panose="020B0604030504040204" pitchFamily="50" charset="-128"/>
              </a:rPr>
              <a:t>B</a:t>
            </a:r>
          </a:p>
          <a:p>
            <a:pPr algn="ctr"/>
            <a:r>
              <a:rPr kumimoji="1" lang="en-US" altLang="ja-JP" sz="1400" b="1" dirty="0" smtClean="0">
                <a:latin typeface="Meiryo UI" panose="020B0604030504040204" pitchFamily="50" charset="-128"/>
                <a:ea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rPr>
              <a:t>歴史物語の価値創造</a:t>
            </a:r>
            <a:r>
              <a:rPr kumimoji="1" lang="en-US" altLang="ja-JP" sz="1400" b="1" dirty="0" smtClean="0">
                <a:latin typeface="Meiryo UI" panose="020B0604030504040204" pitchFamily="50" charset="-128"/>
                <a:ea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endParaRPr>
          </a:p>
        </p:txBody>
      </p:sp>
      <p:pic>
        <p:nvPicPr>
          <p:cNvPr id="8" name="図 7"/>
          <p:cNvPicPr>
            <a:picLocks noChangeAspect="1"/>
          </p:cNvPicPr>
          <p:nvPr/>
        </p:nvPicPr>
        <p:blipFill>
          <a:blip r:embed="rId6"/>
          <a:stretch>
            <a:fillRect/>
          </a:stretch>
        </p:blipFill>
        <p:spPr>
          <a:xfrm>
            <a:off x="580530" y="2863949"/>
            <a:ext cx="1045641" cy="764122"/>
          </a:xfrm>
          <a:prstGeom prst="rect">
            <a:avLst/>
          </a:prstGeom>
        </p:spPr>
      </p:pic>
      <p:sp>
        <p:nvSpPr>
          <p:cNvPr id="66" name="テキスト ボックス 65"/>
          <p:cNvSpPr txBox="1"/>
          <p:nvPr/>
        </p:nvSpPr>
        <p:spPr>
          <a:xfrm>
            <a:off x="521566" y="2487247"/>
            <a:ext cx="1261884" cy="276999"/>
          </a:xfrm>
          <a:prstGeom prst="rect">
            <a:avLst/>
          </a:prstGeom>
          <a:no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rPr>
              <a:t>大阪市立美術館</a:t>
            </a:r>
            <a:endParaRPr kumimoji="1" lang="ja-JP" altLang="en-US" sz="1200" b="1" dirty="0">
              <a:latin typeface="Meiryo UI" panose="020B0604030504040204" pitchFamily="50" charset="-128"/>
              <a:ea typeface="Meiryo UI" panose="020B0604030504040204" pitchFamily="50" charset="-128"/>
            </a:endParaRPr>
          </a:p>
        </p:txBody>
      </p:sp>
      <p:pic>
        <p:nvPicPr>
          <p:cNvPr id="13" name="図 12"/>
          <p:cNvPicPr>
            <a:picLocks noChangeAspect="1"/>
          </p:cNvPicPr>
          <p:nvPr/>
        </p:nvPicPr>
        <p:blipFill>
          <a:blip r:embed="rId7"/>
          <a:stretch>
            <a:fillRect/>
          </a:stretch>
        </p:blipFill>
        <p:spPr>
          <a:xfrm>
            <a:off x="603445" y="4996494"/>
            <a:ext cx="1099939" cy="674292"/>
          </a:xfrm>
          <a:prstGeom prst="rect">
            <a:avLst/>
          </a:prstGeom>
        </p:spPr>
      </p:pic>
      <p:pic>
        <p:nvPicPr>
          <p:cNvPr id="14" name="図 13"/>
          <p:cNvPicPr>
            <a:picLocks noChangeAspect="1"/>
          </p:cNvPicPr>
          <p:nvPr/>
        </p:nvPicPr>
        <p:blipFill>
          <a:blip r:embed="rId8"/>
          <a:stretch>
            <a:fillRect/>
          </a:stretch>
        </p:blipFill>
        <p:spPr>
          <a:xfrm>
            <a:off x="1926002" y="2855328"/>
            <a:ext cx="1102110" cy="772744"/>
          </a:xfrm>
          <a:prstGeom prst="rect">
            <a:avLst/>
          </a:prstGeom>
        </p:spPr>
      </p:pic>
      <p:sp>
        <p:nvSpPr>
          <p:cNvPr id="67" name="正方形/長方形 66"/>
          <p:cNvSpPr/>
          <p:nvPr/>
        </p:nvSpPr>
        <p:spPr>
          <a:xfrm>
            <a:off x="3133057" y="4549502"/>
            <a:ext cx="1239442" cy="430887"/>
          </a:xfrm>
          <a:prstGeom prst="rect">
            <a:avLst/>
          </a:prstGeom>
        </p:spPr>
        <p:txBody>
          <a:bodyPr wrap="none">
            <a:spAutoFit/>
          </a:bodyPr>
          <a:lstStyle/>
          <a:p>
            <a:pPr algn="ctr"/>
            <a:r>
              <a:rPr lang="ja-JP" altLang="en-US" sz="1100" b="1" dirty="0">
                <a:latin typeface="Meiryo UI" panose="020B0604030504040204" pitchFamily="50" charset="-128"/>
                <a:ea typeface="Meiryo UI" panose="020B0604030504040204" pitchFamily="50" charset="-128"/>
              </a:rPr>
              <a:t>さいく</a:t>
            </a:r>
            <a:r>
              <a:rPr lang="ja-JP" altLang="en-US" sz="1100" b="1" dirty="0" err="1">
                <a:latin typeface="Meiryo UI" panose="020B0604030504040204" pitchFamily="50" charset="-128"/>
                <a:ea typeface="Meiryo UI" panose="020B0604030504040204" pitchFamily="50" charset="-128"/>
              </a:rPr>
              <a:t>う</a:t>
            </a:r>
            <a:r>
              <a:rPr lang="ja-JP" altLang="en-US" sz="1100" b="1" dirty="0">
                <a:latin typeface="Meiryo UI" panose="020B0604030504040204" pitchFamily="50" charset="-128"/>
                <a:ea typeface="Meiryo UI" panose="020B0604030504040204" pitchFamily="50" charset="-128"/>
              </a:rPr>
              <a:t>平安の</a:t>
            </a:r>
            <a:r>
              <a:rPr lang="ja-JP" altLang="en-US" sz="1100" b="1" dirty="0" smtClean="0">
                <a:latin typeface="Meiryo UI" panose="020B0604030504040204" pitchFamily="50" charset="-128"/>
                <a:ea typeface="Meiryo UI" panose="020B0604030504040204" pitchFamily="50" charset="-128"/>
              </a:rPr>
              <a:t>杜</a:t>
            </a:r>
            <a:endParaRPr lang="en-US" altLang="ja-JP" sz="1100" b="1" dirty="0" smtClean="0">
              <a:latin typeface="Meiryo UI" panose="020B0604030504040204" pitchFamily="50" charset="-128"/>
              <a:ea typeface="Meiryo UI" panose="020B0604030504040204" pitchFamily="50" charset="-128"/>
            </a:endParaRPr>
          </a:p>
          <a:p>
            <a:pPr algn="ctr"/>
            <a:r>
              <a:rPr lang="ja-JP" altLang="en-US" sz="1100" b="1" dirty="0" smtClean="0">
                <a:latin typeface="Meiryo UI" panose="020B0604030504040204" pitchFamily="50" charset="-128"/>
                <a:ea typeface="Meiryo UI" panose="020B0604030504040204" pitchFamily="50" charset="-128"/>
              </a:rPr>
              <a:t>祈年式の</a:t>
            </a:r>
            <a:r>
              <a:rPr lang="en-US" altLang="ja-JP" sz="1100" b="1" dirty="0" smtClean="0">
                <a:latin typeface="Meiryo UI" panose="020B0604030504040204" pitchFamily="50" charset="-128"/>
                <a:ea typeface="Meiryo UI" panose="020B0604030504040204" pitchFamily="50" charset="-128"/>
              </a:rPr>
              <a:t>VR</a:t>
            </a:r>
            <a:r>
              <a:rPr lang="ja-JP" altLang="en-US" sz="1100" b="1" dirty="0" smtClean="0">
                <a:latin typeface="Meiryo UI" panose="020B0604030504040204" pitchFamily="50" charset="-128"/>
                <a:ea typeface="Meiryo UI" panose="020B0604030504040204" pitchFamily="50" charset="-128"/>
              </a:rPr>
              <a:t>再現</a:t>
            </a:r>
            <a:endParaRPr lang="en-US" altLang="ja-JP" sz="1100" b="1" dirty="0">
              <a:latin typeface="Meiryo UI" panose="020B0604030504040204" pitchFamily="50" charset="-128"/>
              <a:ea typeface="Meiryo UI" panose="020B0604030504040204" pitchFamily="50" charset="-128"/>
            </a:endParaRPr>
          </a:p>
        </p:txBody>
      </p:sp>
      <p:sp>
        <p:nvSpPr>
          <p:cNvPr id="68" name="正方形/長方形 67"/>
          <p:cNvSpPr/>
          <p:nvPr/>
        </p:nvSpPr>
        <p:spPr>
          <a:xfrm>
            <a:off x="574891" y="4549502"/>
            <a:ext cx="1087156" cy="430887"/>
          </a:xfrm>
          <a:prstGeom prst="rect">
            <a:avLst/>
          </a:prstGeom>
        </p:spPr>
        <p:txBody>
          <a:bodyPr wrap="none">
            <a:spAutoFit/>
          </a:bodyPr>
          <a:lstStyle/>
          <a:p>
            <a:pPr algn="ctr"/>
            <a:r>
              <a:rPr lang="ja-JP" altLang="en-US" sz="1100" b="1" dirty="0" smtClean="0">
                <a:latin typeface="Meiryo UI" panose="020B0604030504040204" pitchFamily="50" charset="-128"/>
                <a:ea typeface="Meiryo UI" panose="020B0604030504040204" pitchFamily="50" charset="-128"/>
              </a:rPr>
              <a:t>オルセー美術館</a:t>
            </a:r>
            <a:endParaRPr lang="en-US" altLang="ja-JP" sz="1100" b="1" dirty="0" smtClean="0">
              <a:latin typeface="Meiryo UI" panose="020B0604030504040204" pitchFamily="50" charset="-128"/>
              <a:ea typeface="Meiryo UI" panose="020B0604030504040204" pitchFamily="50" charset="-128"/>
            </a:endParaRPr>
          </a:p>
          <a:p>
            <a:pPr algn="ctr"/>
            <a:r>
              <a:rPr lang="en-US" altLang="ja-JP" sz="1100" b="1" dirty="0" smtClean="0">
                <a:latin typeface="Meiryo UI" panose="020B0604030504040204" pitchFamily="50" charset="-128"/>
                <a:ea typeface="Meiryo UI" panose="020B0604030504040204" pitchFamily="50" charset="-128"/>
              </a:rPr>
              <a:t>VR</a:t>
            </a:r>
            <a:r>
              <a:rPr lang="ja-JP" altLang="en-US" sz="1100" b="1" dirty="0">
                <a:latin typeface="Meiryo UI" panose="020B0604030504040204" pitchFamily="50" charset="-128"/>
                <a:ea typeface="Meiryo UI" panose="020B0604030504040204" pitchFamily="50" charset="-128"/>
              </a:rPr>
              <a:t>　</a:t>
            </a:r>
            <a:r>
              <a:rPr lang="en-US" altLang="ja-JP" sz="1100" b="1" dirty="0" smtClean="0">
                <a:latin typeface="Meiryo UI" panose="020B0604030504040204" pitchFamily="50" charset="-128"/>
                <a:ea typeface="Meiryo UI" panose="020B0604030504040204" pitchFamily="50" charset="-128"/>
              </a:rPr>
              <a:t>ART</a:t>
            </a:r>
            <a:endParaRPr lang="en-US" altLang="ja-JP" sz="1100" b="1" dirty="0">
              <a:latin typeface="Meiryo UI" panose="020B0604030504040204" pitchFamily="50" charset="-128"/>
              <a:ea typeface="Meiryo UI" panose="020B0604030504040204" pitchFamily="50" charset="-128"/>
            </a:endParaRPr>
          </a:p>
        </p:txBody>
      </p:sp>
      <p:sp>
        <p:nvSpPr>
          <p:cNvPr id="69" name="正方形/長方形 68"/>
          <p:cNvSpPr/>
          <p:nvPr/>
        </p:nvSpPr>
        <p:spPr>
          <a:xfrm>
            <a:off x="4787718" y="1712690"/>
            <a:ext cx="1942768" cy="69594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b="1" dirty="0" smtClean="0">
                <a:latin typeface="Meiryo UI" panose="020B0604030504040204" pitchFamily="50" charset="-128"/>
                <a:ea typeface="Meiryo UI" panose="020B0604030504040204" pitchFamily="50" charset="-128"/>
              </a:rPr>
              <a:t>タイプ</a:t>
            </a:r>
            <a:r>
              <a:rPr kumimoji="1" lang="en-US" altLang="ja-JP" b="1" dirty="0">
                <a:latin typeface="Meiryo UI" panose="020B0604030504040204" pitchFamily="50" charset="-128"/>
                <a:ea typeface="Meiryo UI" panose="020B0604030504040204" pitchFamily="50" charset="-128"/>
              </a:rPr>
              <a:t>C</a:t>
            </a:r>
            <a:endParaRPr kumimoji="1" lang="en-US" altLang="ja-JP" b="1" dirty="0" smtClean="0">
              <a:latin typeface="Meiryo UI" panose="020B0604030504040204" pitchFamily="50" charset="-128"/>
              <a:ea typeface="Meiryo UI" panose="020B0604030504040204" pitchFamily="50" charset="-128"/>
            </a:endParaRPr>
          </a:p>
          <a:p>
            <a:pPr algn="ctr"/>
            <a:r>
              <a:rPr kumimoji="1" lang="en-US" altLang="ja-JP" sz="1400" b="1" dirty="0" smtClean="0">
                <a:latin typeface="Meiryo UI" panose="020B0604030504040204" pitchFamily="50" charset="-128"/>
                <a:ea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rPr>
              <a:t>新型エンターテイメント</a:t>
            </a:r>
            <a:r>
              <a:rPr kumimoji="1" lang="en-US" altLang="ja-JP" sz="1400" b="1" dirty="0" smtClean="0">
                <a:latin typeface="Meiryo UI" panose="020B0604030504040204" pitchFamily="50" charset="-128"/>
                <a:ea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endParaRPr>
          </a:p>
        </p:txBody>
      </p:sp>
      <p:sp>
        <p:nvSpPr>
          <p:cNvPr id="70" name="正方形/長方形 69"/>
          <p:cNvSpPr/>
          <p:nvPr/>
        </p:nvSpPr>
        <p:spPr>
          <a:xfrm>
            <a:off x="6841141" y="1723558"/>
            <a:ext cx="1942768" cy="67421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b="1" dirty="0" smtClean="0">
                <a:latin typeface="Meiryo UI" panose="020B0604030504040204" pitchFamily="50" charset="-128"/>
                <a:ea typeface="Meiryo UI" panose="020B0604030504040204" pitchFamily="50" charset="-128"/>
              </a:rPr>
              <a:t>タイプ</a:t>
            </a:r>
            <a:r>
              <a:rPr kumimoji="1" lang="en-US" altLang="ja-JP" b="1" dirty="0" smtClean="0">
                <a:latin typeface="Meiryo UI" panose="020B0604030504040204" pitchFamily="50" charset="-128"/>
                <a:ea typeface="Meiryo UI" panose="020B0604030504040204" pitchFamily="50" charset="-128"/>
              </a:rPr>
              <a:t>D</a:t>
            </a:r>
          </a:p>
          <a:p>
            <a:pPr algn="ctr"/>
            <a:r>
              <a:rPr kumimoji="1" lang="en-US" altLang="ja-JP" sz="1400" b="1" dirty="0" smtClean="0">
                <a:latin typeface="Meiryo UI" panose="020B0604030504040204" pitchFamily="50" charset="-128"/>
                <a:ea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rPr>
              <a:t>街の非日常の演出</a:t>
            </a:r>
            <a:r>
              <a:rPr kumimoji="1" lang="en-US" altLang="ja-JP" sz="1400" b="1" dirty="0" smtClean="0">
                <a:latin typeface="Meiryo UI" panose="020B0604030504040204" pitchFamily="50" charset="-128"/>
                <a:ea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endParaRPr>
          </a:p>
        </p:txBody>
      </p:sp>
      <p:pic>
        <p:nvPicPr>
          <p:cNvPr id="71" name="図 70"/>
          <p:cNvPicPr>
            <a:picLocks noChangeAspect="1"/>
          </p:cNvPicPr>
          <p:nvPr/>
        </p:nvPicPr>
        <p:blipFill rotWithShape="1">
          <a:blip r:embed="rId9"/>
          <a:srcRect l="8269"/>
          <a:stretch/>
        </p:blipFill>
        <p:spPr>
          <a:xfrm>
            <a:off x="4819765" y="2822146"/>
            <a:ext cx="1192899" cy="759859"/>
          </a:xfrm>
          <a:prstGeom prst="rect">
            <a:avLst/>
          </a:prstGeom>
        </p:spPr>
      </p:pic>
      <p:sp>
        <p:nvSpPr>
          <p:cNvPr id="72" name="テキスト ボックス 71"/>
          <p:cNvSpPr txBox="1"/>
          <p:nvPr/>
        </p:nvSpPr>
        <p:spPr>
          <a:xfrm>
            <a:off x="4974539" y="2484837"/>
            <a:ext cx="930063" cy="276999"/>
          </a:xfrm>
          <a:prstGeom prst="rect">
            <a:avLst/>
          </a:prstGeom>
          <a:no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rPr>
              <a:t>うめきた</a:t>
            </a:r>
            <a:r>
              <a:rPr kumimoji="1" lang="en-US" altLang="ja-JP" sz="1200" b="1" dirty="0" smtClean="0">
                <a:latin typeface="Meiryo UI" panose="020B0604030504040204" pitchFamily="50" charset="-128"/>
                <a:ea typeface="Meiryo UI" panose="020B0604030504040204" pitchFamily="50" charset="-128"/>
              </a:rPr>
              <a:t>2</a:t>
            </a:r>
            <a:r>
              <a:rPr kumimoji="1" lang="ja-JP" altLang="en-US" sz="1200" b="1" dirty="0" smtClean="0">
                <a:latin typeface="Meiryo UI" panose="020B0604030504040204" pitchFamily="50" charset="-128"/>
                <a:ea typeface="Meiryo UI" panose="020B0604030504040204" pitchFamily="50" charset="-128"/>
              </a:rPr>
              <a:t>期</a:t>
            </a:r>
            <a:endParaRPr kumimoji="1" lang="ja-JP" altLang="en-US" sz="1200" b="1" dirty="0">
              <a:latin typeface="Meiryo UI" panose="020B0604030504040204" pitchFamily="50" charset="-128"/>
              <a:ea typeface="Meiryo UI" panose="020B0604030504040204" pitchFamily="50" charset="-128"/>
            </a:endParaRPr>
          </a:p>
        </p:txBody>
      </p:sp>
      <p:sp>
        <p:nvSpPr>
          <p:cNvPr id="73" name="テキスト ボックス 72"/>
          <p:cNvSpPr txBox="1"/>
          <p:nvPr/>
        </p:nvSpPr>
        <p:spPr>
          <a:xfrm>
            <a:off x="6372934" y="2484837"/>
            <a:ext cx="821059" cy="276999"/>
          </a:xfrm>
          <a:prstGeom prst="rect">
            <a:avLst/>
          </a:prstGeom>
          <a:no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rPr>
              <a:t>アメリカ</a:t>
            </a:r>
            <a:r>
              <a:rPr kumimoji="1" lang="ja-JP" altLang="en-US" sz="1200" b="1" dirty="0">
                <a:latin typeface="Meiryo UI" panose="020B0604030504040204" pitchFamily="50" charset="-128"/>
                <a:ea typeface="Meiryo UI" panose="020B0604030504040204" pitchFamily="50" charset="-128"/>
              </a:rPr>
              <a:t>村</a:t>
            </a:r>
          </a:p>
        </p:txBody>
      </p:sp>
      <p:pic>
        <p:nvPicPr>
          <p:cNvPr id="16" name="図 15"/>
          <p:cNvPicPr>
            <a:picLocks noChangeAspect="1"/>
          </p:cNvPicPr>
          <p:nvPr/>
        </p:nvPicPr>
        <p:blipFill>
          <a:blip r:embed="rId10"/>
          <a:stretch>
            <a:fillRect/>
          </a:stretch>
        </p:blipFill>
        <p:spPr>
          <a:xfrm>
            <a:off x="7696252" y="2841519"/>
            <a:ext cx="1087657" cy="725104"/>
          </a:xfrm>
          <a:prstGeom prst="rect">
            <a:avLst/>
          </a:prstGeom>
        </p:spPr>
      </p:pic>
      <p:sp>
        <p:nvSpPr>
          <p:cNvPr id="74" name="二等辺三角形 73"/>
          <p:cNvSpPr/>
          <p:nvPr/>
        </p:nvSpPr>
        <p:spPr>
          <a:xfrm rot="10800000">
            <a:off x="4858005" y="3895226"/>
            <a:ext cx="3968008" cy="271609"/>
          </a:xfrm>
          <a:prstGeom prst="triangl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308353A8-CEFC-4456-8784-152A17982FC0}"/>
              </a:ext>
            </a:extLst>
          </p:cNvPr>
          <p:cNvSpPr txBox="1"/>
          <p:nvPr/>
        </p:nvSpPr>
        <p:spPr>
          <a:xfrm>
            <a:off x="6396804" y="4000705"/>
            <a:ext cx="1005403" cy="338554"/>
          </a:xfrm>
          <a:prstGeom prst="rect">
            <a:avLst/>
          </a:prstGeom>
          <a:noFill/>
        </p:spPr>
        <p:txBody>
          <a:bodyPr wrap="none" rtlCol="0">
            <a:spAutoFit/>
          </a:bodyPr>
          <a:lstStyle/>
          <a:p>
            <a:r>
              <a:rPr kumimoji="1"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活用事例</a:t>
            </a:r>
          </a:p>
        </p:txBody>
      </p:sp>
      <p:sp>
        <p:nvSpPr>
          <p:cNvPr id="76" name="正方形/長方形 75"/>
          <p:cNvSpPr/>
          <p:nvPr/>
        </p:nvSpPr>
        <p:spPr>
          <a:xfrm>
            <a:off x="6187419" y="4479321"/>
            <a:ext cx="1326004" cy="415498"/>
          </a:xfrm>
          <a:prstGeom prst="rect">
            <a:avLst/>
          </a:prstGeom>
        </p:spPr>
        <p:txBody>
          <a:bodyPr wrap="none">
            <a:spAutoFit/>
          </a:bodyPr>
          <a:lstStyle/>
          <a:p>
            <a:pPr algn="ctr"/>
            <a:r>
              <a:rPr lang="ja-JP" altLang="en-US" sz="1100" b="1" dirty="0" smtClean="0">
                <a:latin typeface="Meiryo UI" panose="020B0604030504040204" pitchFamily="50" charset="-128"/>
                <a:ea typeface="Meiryo UI" panose="020B0604030504040204" pitchFamily="50" charset="-128"/>
              </a:rPr>
              <a:t>渋谷</a:t>
            </a:r>
            <a:endParaRPr lang="en-US" altLang="ja-JP" sz="1100" b="1" dirty="0" smtClean="0">
              <a:latin typeface="Meiryo UI" panose="020B0604030504040204" pitchFamily="50" charset="-128"/>
              <a:ea typeface="Meiryo UI" panose="020B0604030504040204" pitchFamily="50" charset="-128"/>
            </a:endParaRPr>
          </a:p>
          <a:p>
            <a:pPr algn="ctr"/>
            <a:r>
              <a:rPr lang="ja-JP" altLang="en-US" sz="1000" b="1" dirty="0" smtClean="0">
                <a:latin typeface="Meiryo UI" panose="020B0604030504040204" pitchFamily="50" charset="-128"/>
                <a:ea typeface="Meiryo UI" panose="020B0604030504040204" pitchFamily="50" charset="-128"/>
              </a:rPr>
              <a:t>音声</a:t>
            </a:r>
            <a:r>
              <a:rPr lang="en-US" altLang="ja-JP" sz="1000" b="1" dirty="0" smtClean="0">
                <a:latin typeface="Meiryo UI" panose="020B0604030504040204" pitchFamily="50" charset="-128"/>
                <a:ea typeface="Meiryo UI" panose="020B0604030504040204" pitchFamily="50" charset="-128"/>
              </a:rPr>
              <a:t>AR</a:t>
            </a:r>
            <a:r>
              <a:rPr lang="ja-JP" altLang="en-US" sz="1000" b="1" dirty="0" smtClean="0">
                <a:latin typeface="Meiryo UI" panose="020B0604030504040204" pitchFamily="50" charset="-128"/>
                <a:ea typeface="Meiryo UI" panose="020B0604030504040204" pitchFamily="50" charset="-128"/>
              </a:rPr>
              <a:t>スパイゲーム </a:t>
            </a:r>
            <a:endParaRPr lang="en-US" altLang="ja-JP" sz="1000" b="1"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11"/>
          <a:stretch>
            <a:fillRect/>
          </a:stretch>
        </p:blipFill>
        <p:spPr>
          <a:xfrm>
            <a:off x="3284267" y="4996346"/>
            <a:ext cx="982836" cy="667947"/>
          </a:xfrm>
          <a:prstGeom prst="rect">
            <a:avLst/>
          </a:prstGeom>
        </p:spPr>
      </p:pic>
      <p:pic>
        <p:nvPicPr>
          <p:cNvPr id="3" name="図 2"/>
          <p:cNvPicPr>
            <a:picLocks noChangeAspect="1"/>
          </p:cNvPicPr>
          <p:nvPr/>
        </p:nvPicPr>
        <p:blipFill>
          <a:blip r:embed="rId12"/>
          <a:stretch>
            <a:fillRect/>
          </a:stretch>
        </p:blipFill>
        <p:spPr>
          <a:xfrm>
            <a:off x="6194280" y="2830521"/>
            <a:ext cx="1207927" cy="785780"/>
          </a:xfrm>
          <a:prstGeom prst="rect">
            <a:avLst/>
          </a:prstGeom>
        </p:spPr>
      </p:pic>
      <p:pic>
        <p:nvPicPr>
          <p:cNvPr id="7" name="図 6"/>
          <p:cNvPicPr>
            <a:picLocks noChangeAspect="1"/>
          </p:cNvPicPr>
          <p:nvPr/>
        </p:nvPicPr>
        <p:blipFill>
          <a:blip r:embed="rId13"/>
          <a:stretch>
            <a:fillRect/>
          </a:stretch>
        </p:blipFill>
        <p:spPr>
          <a:xfrm>
            <a:off x="6174133" y="4955962"/>
            <a:ext cx="1323579" cy="744514"/>
          </a:xfrm>
          <a:prstGeom prst="rect">
            <a:avLst/>
          </a:prstGeom>
        </p:spPr>
      </p:pic>
    </p:spTree>
    <p:extLst>
      <p:ext uri="{BB962C8B-B14F-4D97-AF65-F5344CB8AC3E}">
        <p14:creationId xmlns:p14="http://schemas.microsoft.com/office/powerpoint/2010/main" val="1746288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28A64507-C155-4F95-8498-376511543CB4}" type="slidenum">
              <a:rPr kumimoji="1" lang="ja-JP" altLang="en-US" smtClean="0"/>
              <a:t>2</a:t>
            </a:fld>
            <a:endParaRPr kumimoji="1" lang="ja-JP" altLang="en-US"/>
          </a:p>
        </p:txBody>
      </p:sp>
      <p:sp>
        <p:nvSpPr>
          <p:cNvPr id="5" name="テキスト ボックス 4"/>
          <p:cNvSpPr txBox="1"/>
          <p:nvPr/>
        </p:nvSpPr>
        <p:spPr>
          <a:xfrm>
            <a:off x="3920338" y="469636"/>
            <a:ext cx="1380506" cy="523220"/>
          </a:xfrm>
          <a:prstGeom prst="rect">
            <a:avLst/>
          </a:prstGeom>
          <a:noFill/>
        </p:spPr>
        <p:txBody>
          <a:bodyPr wrap="none" rtlCol="0">
            <a:spAutoFit/>
          </a:bodyPr>
          <a:lstStyle/>
          <a:p>
            <a:r>
              <a:rPr kumimoji="1" lang="ja-JP" altLang="en-US" sz="2800" b="1" dirty="0">
                <a:latin typeface="Meiryo UI" panose="020B0604030504040204" pitchFamily="50" charset="-128"/>
                <a:ea typeface="Meiryo UI" panose="020B0604030504040204" pitchFamily="50" charset="-128"/>
              </a:rPr>
              <a:t>目　　次</a:t>
            </a:r>
          </a:p>
        </p:txBody>
      </p:sp>
      <p:sp>
        <p:nvSpPr>
          <p:cNvPr id="6" name="正方形/長方形 5"/>
          <p:cNvSpPr/>
          <p:nvPr/>
        </p:nvSpPr>
        <p:spPr>
          <a:xfrm>
            <a:off x="673112" y="1308815"/>
            <a:ext cx="8124340" cy="5047536"/>
          </a:xfrm>
          <a:prstGeom prst="rect">
            <a:avLst/>
          </a:prstGeom>
        </p:spPr>
        <p:txBody>
          <a:bodyPr wrap="none">
            <a:spAutoFit/>
          </a:bodyPr>
          <a:lstStyle/>
          <a:p>
            <a:r>
              <a:rPr lang="ja-JP" altLang="en-US" sz="2000" b="1" dirty="0">
                <a:latin typeface="Meiryo UI" panose="020B0604030504040204" pitchFamily="50" charset="-128"/>
                <a:ea typeface="Meiryo UI" panose="020B0604030504040204" pitchFamily="50" charset="-128"/>
              </a:rPr>
              <a:t>第１章　「楽しいまちづくり」を演出</a:t>
            </a:r>
            <a:r>
              <a:rPr lang="ja-JP" altLang="en-US" sz="2000" b="1" dirty="0" smtClean="0">
                <a:latin typeface="Meiryo UI" panose="020B0604030504040204" pitchFamily="50" charset="-128"/>
                <a:ea typeface="Meiryo UI" panose="020B0604030504040204" pitchFamily="50" charset="-128"/>
              </a:rPr>
              <a:t>するテクノロジー</a:t>
            </a:r>
            <a:endParaRPr lang="ja-JP" altLang="en-US" sz="2000" b="1" dirty="0">
              <a:latin typeface="Meiryo UI" panose="020B0604030504040204" pitchFamily="50" charset="-128"/>
              <a:ea typeface="Meiryo UI" panose="020B0604030504040204" pitchFamily="50" charset="-128"/>
            </a:endParaRPr>
          </a:p>
          <a:p>
            <a:r>
              <a:rPr lang="ja-JP" altLang="en-US" b="1" dirty="0" smtClean="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楽しいまちづくり」</a:t>
            </a:r>
            <a:r>
              <a:rPr lang="ja-JP" altLang="en-US" b="1" dirty="0" smtClean="0">
                <a:latin typeface="Meiryo UI" panose="020B0604030504040204" pitchFamily="50" charset="-128"/>
                <a:ea typeface="Meiryo UI" panose="020B0604030504040204" pitchFamily="50" charset="-128"/>
              </a:rPr>
              <a:t>の四つの戦略領域</a:t>
            </a:r>
            <a:endParaRPr lang="en-US" altLang="ja-JP" b="1" dirty="0" smtClean="0">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タイプＡ</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　文化施設の利便性と鑑賞機会をテクノロジーで向上</a:t>
            </a:r>
          </a:p>
          <a:p>
            <a:r>
              <a:rPr lang="ja-JP" altLang="en-US" sz="1600" dirty="0" smtClean="0">
                <a:latin typeface="Meiryo UI" panose="020B0604030504040204" pitchFamily="50" charset="-128"/>
                <a:ea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タイプＢ</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　空間が持つ歴史物語</a:t>
            </a:r>
            <a:r>
              <a:rPr lang="ja-JP" altLang="en-US" sz="1600" dirty="0" smtClean="0">
                <a:latin typeface="Meiryo UI" panose="020B0604030504040204" pitchFamily="50" charset="-128"/>
                <a:ea typeface="Meiryo UI" panose="020B0604030504040204" pitchFamily="50" charset="-128"/>
              </a:rPr>
              <a:t>をテクノロジー</a:t>
            </a:r>
            <a:r>
              <a:rPr lang="ja-JP" altLang="en-US" sz="1600" dirty="0">
                <a:latin typeface="Meiryo UI" panose="020B0604030504040204" pitchFamily="50" charset="-128"/>
                <a:ea typeface="Meiryo UI" panose="020B0604030504040204" pitchFamily="50" charset="-128"/>
              </a:rPr>
              <a:t>で</a:t>
            </a:r>
            <a:r>
              <a:rPr lang="ja-JP" altLang="en-US" sz="1600" dirty="0" smtClean="0">
                <a:latin typeface="Meiryo UI" panose="020B0604030504040204" pitchFamily="50" charset="-128"/>
                <a:ea typeface="Meiryo UI" panose="020B0604030504040204" pitchFamily="50" charset="-128"/>
              </a:rPr>
              <a:t>再現</a:t>
            </a:r>
            <a:endParaRPr lang="ja-JP" altLang="en-US" sz="1600" dirty="0">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タイプＣ</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テクノロジー</a:t>
            </a:r>
            <a:r>
              <a:rPr lang="ja-JP" altLang="en-US" sz="1600" dirty="0">
                <a:latin typeface="Meiryo UI" panose="020B0604030504040204" pitchFamily="50" charset="-128"/>
                <a:ea typeface="Meiryo UI" panose="020B0604030504040204" pitchFamily="50" charset="-128"/>
              </a:rPr>
              <a:t>を駆使</a:t>
            </a:r>
            <a:r>
              <a:rPr lang="ja-JP" altLang="en-US" sz="1600" dirty="0" smtClean="0">
                <a:latin typeface="Meiryo UI" panose="020B0604030504040204" pitchFamily="50" charset="-128"/>
                <a:ea typeface="Meiryo UI" panose="020B0604030504040204" pitchFamily="50" charset="-128"/>
              </a:rPr>
              <a:t>した「新しいカタチ」の</a:t>
            </a:r>
            <a:r>
              <a:rPr lang="ja-JP" altLang="en-US" sz="1600" dirty="0">
                <a:latin typeface="Meiryo UI" panose="020B0604030504040204" pitchFamily="50" charset="-128"/>
                <a:ea typeface="Meiryo UI" panose="020B0604030504040204" pitchFamily="50" charset="-128"/>
              </a:rPr>
              <a:t>エンターテイメント</a:t>
            </a:r>
          </a:p>
          <a:p>
            <a:r>
              <a:rPr lang="ja-JP" altLang="en-US" sz="1600" dirty="0" smtClean="0">
                <a:latin typeface="Meiryo UI" panose="020B0604030504040204" pitchFamily="50" charset="-128"/>
                <a:ea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タイプＤ</a:t>
            </a:r>
            <a:r>
              <a:rPr lang="en-US" altLang="ja-JP" sz="1600" dirty="0" smtClean="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　日常の街並み・景観をテクノロジーを</a:t>
            </a:r>
            <a:r>
              <a:rPr lang="ja-JP" altLang="en-US" sz="1600" dirty="0" smtClean="0">
                <a:latin typeface="Meiryo UI" panose="020B0604030504040204" pitchFamily="50" charset="-128"/>
                <a:ea typeface="Meiryo UI" panose="020B0604030504040204" pitchFamily="50" charset="-128"/>
              </a:rPr>
              <a:t>使って街の</a:t>
            </a:r>
            <a:r>
              <a:rPr lang="ja-JP" altLang="en-US" sz="1600" dirty="0">
                <a:latin typeface="Meiryo UI" panose="020B0604030504040204" pitchFamily="50" charset="-128"/>
                <a:ea typeface="Meiryo UI" panose="020B0604030504040204" pitchFamily="50" charset="-128"/>
              </a:rPr>
              <a:t>演出</a:t>
            </a:r>
          </a:p>
          <a:p>
            <a:r>
              <a:rPr lang="ja-JP" altLang="en-US" sz="2000" dirty="0">
                <a:latin typeface="Meiryo UI" panose="020B0604030504040204" pitchFamily="50" charset="-128"/>
                <a:ea typeface="Meiryo UI" panose="020B0604030504040204" pitchFamily="50" charset="-128"/>
              </a:rPr>
              <a:t>　</a:t>
            </a:r>
            <a:endParaRPr lang="en-US" altLang="ja-JP" sz="2000" b="1" dirty="0">
              <a:latin typeface="Meiryo UI" panose="020B0604030504040204" pitchFamily="50" charset="-128"/>
              <a:ea typeface="Meiryo UI" panose="020B0604030504040204" pitchFamily="50" charset="-128"/>
            </a:endParaRPr>
          </a:p>
          <a:p>
            <a:r>
              <a:rPr lang="ja-JP" altLang="en-US" sz="2000" b="1" dirty="0">
                <a:latin typeface="Meiryo UI" panose="020B0604030504040204" pitchFamily="50" charset="-128"/>
                <a:ea typeface="Meiryo UI" panose="020B0604030504040204" pitchFamily="50" charset="-128"/>
              </a:rPr>
              <a:t>第２章　「楽しいまちづくり」に向けた大阪の課題</a:t>
            </a:r>
            <a:r>
              <a:rPr lang="ja-JP" altLang="en-US" sz="2000" b="1" dirty="0" smtClean="0">
                <a:latin typeface="Meiryo UI" panose="020B0604030504040204" pitchFamily="50" charset="-128"/>
                <a:ea typeface="Meiryo UI" panose="020B0604030504040204" pitchFamily="50" charset="-128"/>
              </a:rPr>
              <a:t>と社会</a:t>
            </a:r>
            <a:r>
              <a:rPr lang="ja-JP" altLang="en-US" sz="2000" b="1" dirty="0">
                <a:latin typeface="Meiryo UI" panose="020B0604030504040204" pitchFamily="50" charset="-128"/>
                <a:ea typeface="Meiryo UI" panose="020B0604030504040204" pitchFamily="50" charset="-128"/>
              </a:rPr>
              <a:t>実装のフィールド</a:t>
            </a:r>
            <a:r>
              <a:rPr lang="ja-JP" altLang="en-US" sz="2000" b="1" dirty="0" smtClean="0">
                <a:latin typeface="Meiryo UI" panose="020B0604030504040204" pitchFamily="50" charset="-128"/>
                <a:ea typeface="Meiryo UI" panose="020B0604030504040204" pitchFamily="50" charset="-128"/>
              </a:rPr>
              <a:t>候補</a:t>
            </a:r>
            <a:endParaRPr lang="en-US" altLang="ja-JP" sz="2000" b="1" dirty="0" smtClean="0">
              <a:latin typeface="Meiryo UI" panose="020B0604030504040204" pitchFamily="50" charset="-128"/>
              <a:ea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１</a:t>
            </a:r>
            <a:r>
              <a:rPr lang="ja-JP" altLang="en-US" dirty="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大阪</a:t>
            </a:r>
            <a:r>
              <a:rPr lang="ja-JP" altLang="en-US" dirty="0">
                <a:latin typeface="Meiryo UI" panose="020B0604030504040204" pitchFamily="50" charset="-128"/>
                <a:ea typeface="Meiryo UI" panose="020B0604030504040204" pitchFamily="50" charset="-128"/>
              </a:rPr>
              <a:t>における　「楽しいまちづくり」の検証</a:t>
            </a:r>
            <a:endParaRPr lang="en-US" altLang="ja-JP" dirty="0">
              <a:latin typeface="Meiryo UI" panose="020B0604030504040204" pitchFamily="50" charset="-128"/>
              <a:ea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rPr>
              <a:t>　２．「</a:t>
            </a:r>
            <a:r>
              <a:rPr lang="ja-JP" altLang="en-US" sz="2000" dirty="0">
                <a:latin typeface="Meiryo UI" panose="020B0604030504040204" pitchFamily="50" charset="-128"/>
                <a:ea typeface="Meiryo UI" panose="020B0604030504040204" pitchFamily="50" charset="-128"/>
              </a:rPr>
              <a:t>楽しいまちづくり」に向けた課題</a:t>
            </a:r>
          </a:p>
          <a:p>
            <a:r>
              <a:rPr lang="ja-JP" altLang="en-US" sz="2000" dirty="0" smtClean="0">
                <a:latin typeface="Meiryo UI" panose="020B0604030504040204" pitchFamily="50" charset="-128"/>
                <a:ea typeface="Meiryo UI" panose="020B0604030504040204" pitchFamily="50" charset="-128"/>
              </a:rPr>
              <a:t>　３．「</a:t>
            </a:r>
            <a:r>
              <a:rPr lang="ja-JP" altLang="en-US" sz="2000" dirty="0">
                <a:latin typeface="Meiryo UI" panose="020B0604030504040204" pitchFamily="50" charset="-128"/>
                <a:ea typeface="Meiryo UI" panose="020B0604030504040204" pitchFamily="50" charset="-128"/>
              </a:rPr>
              <a:t>楽しいまちづくり」のフィールドとテクノロジー</a:t>
            </a:r>
            <a:endParaRPr lang="en-US" altLang="ja-JP" sz="2000" dirty="0" smtClean="0">
              <a:latin typeface="Meiryo UI" panose="020B0604030504040204" pitchFamily="50" charset="-128"/>
              <a:ea typeface="Meiryo UI" panose="020B0604030504040204" pitchFamily="50" charset="-128"/>
            </a:endParaRPr>
          </a:p>
          <a:p>
            <a:endParaRPr lang="en-US" altLang="ja-JP" sz="2000" b="1" dirty="0">
              <a:latin typeface="Meiryo UI" panose="020B0604030504040204" pitchFamily="50" charset="-128"/>
              <a:ea typeface="Meiryo UI" panose="020B0604030504040204" pitchFamily="50" charset="-128"/>
            </a:endParaRPr>
          </a:p>
          <a:p>
            <a:r>
              <a:rPr lang="ja-JP" altLang="en-US" sz="2000" b="1" dirty="0">
                <a:latin typeface="Meiryo UI" panose="020B0604030504040204" pitchFamily="50" charset="-128"/>
                <a:ea typeface="Meiryo UI" panose="020B0604030504040204" pitchFamily="50" charset="-128"/>
              </a:rPr>
              <a:t>第３章　「楽しいまちづくり」の実現に向けた取組み</a:t>
            </a:r>
          </a:p>
          <a:p>
            <a:r>
              <a:rPr lang="ja-JP" altLang="en-US" dirty="0" smtClean="0">
                <a:latin typeface="Meiryo UI" panose="020B0604030504040204" pitchFamily="50" charset="-128"/>
                <a:ea typeface="Meiryo UI" panose="020B0604030504040204" pitchFamily="50" charset="-128"/>
              </a:rPr>
              <a:t>　１．「</a:t>
            </a:r>
            <a:r>
              <a:rPr lang="ja-JP" altLang="en-US" dirty="0">
                <a:latin typeface="Meiryo UI" panose="020B0604030504040204" pitchFamily="50" charset="-128"/>
                <a:ea typeface="Meiryo UI" panose="020B0604030504040204" pitchFamily="50" charset="-128"/>
              </a:rPr>
              <a:t>楽しいまちづくり」の実現に向けた２＋１（テクノロジー）</a:t>
            </a:r>
          </a:p>
          <a:p>
            <a:r>
              <a:rPr lang="ja-JP" altLang="en-US" dirty="0" smtClean="0">
                <a:latin typeface="Meiryo UI" panose="020B0604030504040204" pitchFamily="50" charset="-128"/>
                <a:ea typeface="Meiryo UI" panose="020B0604030504040204" pitchFamily="50" charset="-128"/>
              </a:rPr>
              <a:t>　２．「</a:t>
            </a:r>
            <a:r>
              <a:rPr lang="ja-JP" altLang="en-US" dirty="0">
                <a:latin typeface="Meiryo UI" panose="020B0604030504040204" pitchFamily="50" charset="-128"/>
                <a:ea typeface="Meiryo UI" panose="020B0604030504040204" pitchFamily="50" charset="-128"/>
              </a:rPr>
              <a:t>楽しいまちづくり」の事業スキーム</a:t>
            </a:r>
          </a:p>
          <a:p>
            <a:r>
              <a:rPr lang="ja-JP" altLang="en-US" dirty="0" smtClean="0">
                <a:latin typeface="Meiryo UI" panose="020B0604030504040204" pitchFamily="50" charset="-128"/>
                <a:ea typeface="Meiryo UI" panose="020B0604030504040204" pitchFamily="50" charset="-128"/>
              </a:rPr>
              <a:t>　３．テクノロジー</a:t>
            </a:r>
            <a:r>
              <a:rPr lang="ja-JP" altLang="en-US" dirty="0">
                <a:latin typeface="Meiryo UI" panose="020B0604030504040204" pitchFamily="50" charset="-128"/>
                <a:ea typeface="Meiryo UI" panose="020B0604030504040204" pitchFamily="50" charset="-128"/>
              </a:rPr>
              <a:t>を使った「楽しいまちづくり」の活用イメージ</a:t>
            </a:r>
          </a:p>
          <a:p>
            <a:r>
              <a:rPr lang="ja-JP" altLang="en-US" dirty="0" smtClean="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参考）平城宮跡歴史公園スマートチャレンジ</a:t>
            </a:r>
          </a:p>
        </p:txBody>
      </p:sp>
    </p:spTree>
    <p:extLst>
      <p:ext uri="{BB962C8B-B14F-4D97-AF65-F5344CB8AC3E}">
        <p14:creationId xmlns:p14="http://schemas.microsoft.com/office/powerpoint/2010/main" val="1163564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l="17170" t="14554" r="18876" b="5625"/>
          <a:stretch/>
        </p:blipFill>
        <p:spPr>
          <a:xfrm>
            <a:off x="443181" y="684410"/>
            <a:ext cx="8321041" cy="5839098"/>
          </a:xfrm>
          <a:prstGeom prst="rect">
            <a:avLst/>
          </a:prstGeom>
        </p:spPr>
      </p:pic>
      <p:sp>
        <p:nvSpPr>
          <p:cNvPr id="5" name="テキスト ボックス 4">
            <a:extLst>
              <a:ext uri="{FF2B5EF4-FFF2-40B4-BE49-F238E27FC236}">
                <a16:creationId xmlns:a16="http://schemas.microsoft.com/office/drawing/2014/main" id="{624F5A87-5D4F-4153-B8D5-33BDC741FE8E}"/>
              </a:ext>
            </a:extLst>
          </p:cNvPr>
          <p:cNvSpPr txBox="1"/>
          <p:nvPr/>
        </p:nvSpPr>
        <p:spPr>
          <a:xfrm>
            <a:off x="1087692" y="115314"/>
            <a:ext cx="7662675" cy="400110"/>
          </a:xfrm>
          <a:prstGeom prst="rect">
            <a:avLst/>
          </a:prstGeom>
          <a:noFill/>
        </p:spPr>
        <p:txBody>
          <a:bodyPr wrap="none" rtlCol="0">
            <a:spAutoFit/>
          </a:bodyPr>
          <a:lstStyle/>
          <a:p>
            <a:r>
              <a:rPr kumimoji="1" lang="en-US" altLang="ja-JP" sz="2000" b="1" dirty="0">
                <a:latin typeface="Meiryo UI" panose="020B0604030504040204" pitchFamily="50" charset="-128"/>
                <a:ea typeface="Meiryo UI" panose="020B0604030504040204" pitchFamily="50" charset="-128"/>
              </a:rPr>
              <a:t>【</a:t>
            </a:r>
            <a:r>
              <a:rPr kumimoji="1" lang="ja-JP" altLang="en-US" sz="2000" b="1" dirty="0">
                <a:latin typeface="Meiryo UI" panose="020B0604030504040204" pitchFamily="50" charset="-128"/>
                <a:ea typeface="Meiryo UI" panose="020B0604030504040204" pitchFamily="50" charset="-128"/>
              </a:rPr>
              <a:t>参考</a:t>
            </a:r>
            <a:r>
              <a:rPr kumimoji="1" lang="en-US" altLang="ja-JP" sz="2000" b="1" dirty="0">
                <a:latin typeface="Meiryo UI" panose="020B0604030504040204" pitchFamily="50" charset="-128"/>
                <a:ea typeface="Meiryo UI" panose="020B0604030504040204" pitchFamily="50" charset="-128"/>
              </a:rPr>
              <a:t>】</a:t>
            </a:r>
            <a:r>
              <a:rPr kumimoji="1" lang="ja-JP" altLang="en-US" sz="2000" b="1" dirty="0">
                <a:latin typeface="Meiryo UI" panose="020B0604030504040204" pitchFamily="50" charset="-128"/>
                <a:ea typeface="Meiryo UI" panose="020B0604030504040204" pitchFamily="50" charset="-128"/>
              </a:rPr>
              <a:t>　平城宮跡歴史公園スマートチャレンジ（</a:t>
            </a:r>
            <a:r>
              <a:rPr kumimoji="1" lang="en-US" altLang="ja-JP" sz="2000" b="1" dirty="0">
                <a:latin typeface="Meiryo UI" panose="020B0604030504040204" pitchFamily="50" charset="-128"/>
                <a:ea typeface="Meiryo UI" panose="020B0604030504040204" pitchFamily="50" charset="-128"/>
              </a:rPr>
              <a:t>AR</a:t>
            </a:r>
            <a:r>
              <a:rPr kumimoji="1" lang="ja-JP" altLang="en-US" sz="2000" b="1" dirty="0">
                <a:latin typeface="Meiryo UI" panose="020B0604030504040204" pitchFamily="50" charset="-128"/>
                <a:ea typeface="Meiryo UI" panose="020B0604030504040204" pitchFamily="50" charset="-128"/>
              </a:rPr>
              <a:t>による歴史体験）</a:t>
            </a:r>
          </a:p>
        </p:txBody>
      </p:sp>
      <p:cxnSp>
        <p:nvCxnSpPr>
          <p:cNvPr id="7" name="直線コネクタ 6"/>
          <p:cNvCxnSpPr/>
          <p:nvPr/>
        </p:nvCxnSpPr>
        <p:spPr>
          <a:xfrm>
            <a:off x="251847" y="569164"/>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7941A373-53CF-4C7D-95C9-A0FB78DD9D8D}"/>
              </a:ext>
            </a:extLst>
          </p:cNvPr>
          <p:cNvSpPr>
            <a:spLocks noGrp="1"/>
          </p:cNvSpPr>
          <p:nvPr>
            <p:ph type="sldNum" sz="quarter" idx="12"/>
          </p:nvPr>
        </p:nvSpPr>
        <p:spPr>
          <a:xfrm>
            <a:off x="7017040" y="6356351"/>
            <a:ext cx="2057400" cy="365125"/>
          </a:xfrm>
        </p:spPr>
        <p:txBody>
          <a:bodyPr/>
          <a:lstStyle/>
          <a:p>
            <a:fld id="{28A64507-C155-4F95-8498-376511543CB4}" type="slidenum">
              <a:rPr kumimoji="1" lang="ja-JP" altLang="en-US" smtClean="0"/>
              <a:t>20</a:t>
            </a:fld>
            <a:endParaRPr kumimoji="1" lang="ja-JP" altLang="en-US"/>
          </a:p>
        </p:txBody>
      </p:sp>
      <p:sp>
        <p:nvSpPr>
          <p:cNvPr id="3" name="正方形/長方形 2"/>
          <p:cNvSpPr/>
          <p:nvPr/>
        </p:nvSpPr>
        <p:spPr>
          <a:xfrm>
            <a:off x="596160" y="6594518"/>
            <a:ext cx="2743059" cy="253916"/>
          </a:xfrm>
          <a:prstGeom prst="rect">
            <a:avLst/>
          </a:prstGeom>
        </p:spPr>
        <p:txBody>
          <a:bodyPr wrap="none">
            <a:spAutoFit/>
          </a:bodyPr>
          <a:lstStyle/>
          <a:p>
            <a:r>
              <a:rPr lang="ja-JP" altLang="en-US" sz="1050" dirty="0" smtClean="0"/>
              <a:t>出典：</a:t>
            </a:r>
            <a:r>
              <a:rPr lang="zh-TW" altLang="en-US" sz="1050" dirty="0" smtClean="0"/>
              <a:t>国営</a:t>
            </a:r>
            <a:r>
              <a:rPr lang="zh-TW" altLang="en-US" sz="1050" dirty="0"/>
              <a:t>平城宮跡歴史</a:t>
            </a:r>
            <a:r>
              <a:rPr lang="zh-TW" altLang="en-US" sz="1050" dirty="0" smtClean="0"/>
              <a:t>公園</a:t>
            </a:r>
            <a:r>
              <a:rPr lang="ja-JP" altLang="en-US" sz="1050" dirty="0" smtClean="0"/>
              <a:t>ホームページ</a:t>
            </a:r>
            <a:endParaRPr lang="ja-JP" altLang="en-US" sz="1050" dirty="0"/>
          </a:p>
        </p:txBody>
      </p:sp>
    </p:spTree>
    <p:extLst>
      <p:ext uri="{BB962C8B-B14F-4D97-AF65-F5344CB8AC3E}">
        <p14:creationId xmlns:p14="http://schemas.microsoft.com/office/powerpoint/2010/main" val="43233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91C2BF47-85B9-4EFB-B05C-8458CB48B018}" type="slidenum">
              <a:rPr kumimoji="1" lang="ja-JP" altLang="en-US" smtClean="0"/>
              <a:pPr/>
              <a:t>21</a:t>
            </a:fld>
            <a:endParaRPr kumimoji="1" lang="ja-JP" altLang="en-US"/>
          </a:p>
        </p:txBody>
      </p:sp>
      <p:sp>
        <p:nvSpPr>
          <p:cNvPr id="4" name="テキスト ボックス 3">
            <a:extLst>
              <a:ext uri="{FF2B5EF4-FFF2-40B4-BE49-F238E27FC236}">
                <a16:creationId xmlns:a16="http://schemas.microsoft.com/office/drawing/2014/main" id="{6216C573-3DE4-4F94-973F-89080D4FAB73}"/>
              </a:ext>
            </a:extLst>
          </p:cNvPr>
          <p:cNvSpPr txBox="1"/>
          <p:nvPr/>
        </p:nvSpPr>
        <p:spPr>
          <a:xfrm>
            <a:off x="2890910" y="2412609"/>
            <a:ext cx="3433953" cy="1107996"/>
          </a:xfrm>
          <a:prstGeom prst="rect">
            <a:avLst/>
          </a:prstGeom>
          <a:noFill/>
        </p:spPr>
        <p:txBody>
          <a:bodyPr wrap="none" rtlCol="0">
            <a:spAutoFit/>
          </a:bodyPr>
          <a:lstStyle/>
          <a:p>
            <a:r>
              <a:rPr kumimoji="1" lang="en-US" altLang="ja-JP" sz="6600" dirty="0"/>
              <a:t>Appendix</a:t>
            </a:r>
            <a:endParaRPr kumimoji="1" lang="ja-JP" altLang="en-US" sz="6600" dirty="0"/>
          </a:p>
        </p:txBody>
      </p:sp>
    </p:spTree>
    <p:extLst>
      <p:ext uri="{BB962C8B-B14F-4D97-AF65-F5344CB8AC3E}">
        <p14:creationId xmlns:p14="http://schemas.microsoft.com/office/powerpoint/2010/main" val="221876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56714" y="6359405"/>
            <a:ext cx="2057400" cy="365125"/>
          </a:xfrm>
        </p:spPr>
        <p:txBody>
          <a:bodyPr/>
          <a:lstStyle/>
          <a:p>
            <a:fld id="{28A64507-C155-4F95-8498-376511543CB4}" type="slidenum">
              <a:rPr kumimoji="1" lang="ja-JP" altLang="en-US" smtClean="0"/>
              <a:t>22</a:t>
            </a:fld>
            <a:endParaRPr kumimoji="1" lang="ja-JP" altLang="en-US"/>
          </a:p>
        </p:txBody>
      </p:sp>
      <p:sp>
        <p:nvSpPr>
          <p:cNvPr id="3" name="正方形/長方形 2">
            <a:extLst>
              <a:ext uri="{FF2B5EF4-FFF2-40B4-BE49-F238E27FC236}">
                <a16:creationId xmlns:a16="http://schemas.microsoft.com/office/drawing/2014/main" id="{1C3946FD-0412-4FF1-914A-493FF3F93EF6}"/>
              </a:ext>
            </a:extLst>
          </p:cNvPr>
          <p:cNvSpPr/>
          <p:nvPr/>
        </p:nvSpPr>
        <p:spPr>
          <a:xfrm>
            <a:off x="482169" y="6525622"/>
            <a:ext cx="4572000" cy="261610"/>
          </a:xfrm>
          <a:prstGeom prst="rect">
            <a:avLst/>
          </a:prstGeom>
        </p:spPr>
        <p:txBody>
          <a:bodyPr>
            <a:spAutoFit/>
          </a:bodyPr>
          <a:lstStyle/>
          <a:p>
            <a:r>
              <a:rPr lang="en-US" altLang="ja-JP" sz="1100" dirty="0"/>
              <a:t>https://www.elecom.co.jp/pickup/column/vr_column/00003/</a:t>
            </a:r>
            <a:endParaRPr lang="ja-JP" altLang="en-US" sz="1100" dirty="0"/>
          </a:p>
        </p:txBody>
      </p:sp>
      <p:pic>
        <p:nvPicPr>
          <p:cNvPr id="6" name="図 5">
            <a:extLst>
              <a:ext uri="{FF2B5EF4-FFF2-40B4-BE49-F238E27FC236}">
                <a16:creationId xmlns:a16="http://schemas.microsoft.com/office/drawing/2014/main" id="{0A4E7205-6441-4F46-BB7A-4C8B8951C38C}"/>
              </a:ext>
            </a:extLst>
          </p:cNvPr>
          <p:cNvPicPr>
            <a:picLocks noChangeAspect="1"/>
          </p:cNvPicPr>
          <p:nvPr/>
        </p:nvPicPr>
        <p:blipFill>
          <a:blip r:embed="rId2"/>
          <a:stretch>
            <a:fillRect/>
          </a:stretch>
        </p:blipFill>
        <p:spPr>
          <a:xfrm>
            <a:off x="5149941" y="716573"/>
            <a:ext cx="3488320" cy="3494134"/>
          </a:xfrm>
          <a:prstGeom prst="rect">
            <a:avLst/>
          </a:prstGeom>
        </p:spPr>
      </p:pic>
      <p:pic>
        <p:nvPicPr>
          <p:cNvPr id="7" name="図 6">
            <a:extLst>
              <a:ext uri="{FF2B5EF4-FFF2-40B4-BE49-F238E27FC236}">
                <a16:creationId xmlns:a16="http://schemas.microsoft.com/office/drawing/2014/main" id="{47960865-EF97-470B-8693-1F927AB65F52}"/>
              </a:ext>
            </a:extLst>
          </p:cNvPr>
          <p:cNvPicPr>
            <a:picLocks noChangeAspect="1"/>
          </p:cNvPicPr>
          <p:nvPr/>
        </p:nvPicPr>
        <p:blipFill>
          <a:blip r:embed="rId3"/>
          <a:stretch>
            <a:fillRect/>
          </a:stretch>
        </p:blipFill>
        <p:spPr>
          <a:xfrm>
            <a:off x="5149941" y="4196394"/>
            <a:ext cx="3547936" cy="2460033"/>
          </a:xfrm>
          <a:prstGeom prst="rect">
            <a:avLst/>
          </a:prstGeom>
        </p:spPr>
      </p:pic>
      <p:sp>
        <p:nvSpPr>
          <p:cNvPr id="8" name="テキスト ボックス 7"/>
          <p:cNvSpPr txBox="1"/>
          <p:nvPr/>
        </p:nvSpPr>
        <p:spPr>
          <a:xfrm>
            <a:off x="3450713" y="86231"/>
            <a:ext cx="2749471" cy="461665"/>
          </a:xfrm>
          <a:prstGeom prst="rect">
            <a:avLst/>
          </a:prstGeom>
          <a:noFill/>
        </p:spPr>
        <p:txBody>
          <a:bodyPr wrap="none" rtlCol="0">
            <a:spAutoFit/>
          </a:bodyPr>
          <a:lstStyle/>
          <a:p>
            <a:r>
              <a:rPr kumimoji="1" lang="en-US" altLang="ja-JP" sz="2400" b="1" dirty="0">
                <a:latin typeface="Meiryo UI" panose="020B0604030504040204" pitchFamily="50" charset="-128"/>
                <a:ea typeface="Meiryo UI" panose="020B0604030504040204" pitchFamily="50" charset="-128"/>
              </a:rPr>
              <a:t>AR</a:t>
            </a:r>
            <a:r>
              <a:rPr kumimoji="1" lang="ja-JP" altLang="en-US" sz="2400" b="1" dirty="0">
                <a:latin typeface="Meiryo UI" panose="020B0604030504040204" pitchFamily="50" charset="-128"/>
                <a:ea typeface="Meiryo UI" panose="020B0604030504040204" pitchFamily="50" charset="-128"/>
              </a:rPr>
              <a:t>／</a:t>
            </a:r>
            <a:r>
              <a:rPr kumimoji="1" lang="en-US" altLang="ja-JP" sz="2400" b="1" dirty="0">
                <a:latin typeface="Meiryo UI" panose="020B0604030504040204" pitchFamily="50" charset="-128"/>
                <a:ea typeface="Meiryo UI" panose="020B0604030504040204" pitchFamily="50" charset="-128"/>
              </a:rPr>
              <a:t>VR</a:t>
            </a:r>
            <a:r>
              <a:rPr kumimoji="1" lang="ja-JP" altLang="en-US" sz="2400" b="1" dirty="0">
                <a:latin typeface="Meiryo UI" panose="020B0604030504040204" pitchFamily="50" charset="-128"/>
                <a:ea typeface="Meiryo UI" panose="020B0604030504040204" pitchFamily="50" charset="-128"/>
              </a:rPr>
              <a:t>／</a:t>
            </a:r>
            <a:r>
              <a:rPr kumimoji="1" lang="en-US" altLang="ja-JP" sz="2400" b="1" dirty="0">
                <a:latin typeface="Meiryo UI" panose="020B0604030504040204" pitchFamily="50" charset="-128"/>
                <a:ea typeface="Meiryo UI" panose="020B0604030504040204" pitchFamily="50" charset="-128"/>
              </a:rPr>
              <a:t>MR</a:t>
            </a:r>
            <a:r>
              <a:rPr kumimoji="1" lang="ja-JP" altLang="en-US" sz="2400" b="1" dirty="0">
                <a:latin typeface="Meiryo UI" panose="020B0604030504040204" pitchFamily="50" charset="-128"/>
                <a:ea typeface="Meiryo UI" panose="020B0604030504040204" pitchFamily="50" charset="-128"/>
              </a:rPr>
              <a:t>とは</a:t>
            </a:r>
          </a:p>
        </p:txBody>
      </p:sp>
      <p:cxnSp>
        <p:nvCxnSpPr>
          <p:cNvPr id="9" name="直線コネクタ 8"/>
          <p:cNvCxnSpPr/>
          <p:nvPr/>
        </p:nvCxnSpPr>
        <p:spPr>
          <a:xfrm>
            <a:off x="257761" y="647542"/>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386397" y="1675340"/>
            <a:ext cx="4572000" cy="954107"/>
          </a:xfrm>
          <a:prstGeom prst="rect">
            <a:avLst/>
          </a:prstGeom>
          <a:ln>
            <a:solidFill>
              <a:schemeClr val="bg1">
                <a:lumMod val="75000"/>
              </a:schemeClr>
            </a:solidFill>
          </a:ln>
        </p:spPr>
        <p:txBody>
          <a:bodyPr wrap="square">
            <a:spAutoFit/>
          </a:bodyPr>
          <a:lstStyle/>
          <a:p>
            <a:r>
              <a:rPr lang="en-US" altLang="ja-JP" sz="1400" b="1" dirty="0" smtClean="0">
                <a:latin typeface="Meiryo UI" panose="020B0604030504040204" pitchFamily="50" charset="-128"/>
                <a:ea typeface="Meiryo UI" panose="020B0604030504040204" pitchFamily="50" charset="-128"/>
              </a:rPr>
              <a:t>VR</a:t>
            </a:r>
            <a:r>
              <a:rPr lang="ja-JP" altLang="en-US" sz="1400" b="1" dirty="0" smtClean="0">
                <a:latin typeface="Meiryo UI" panose="020B0604030504040204" pitchFamily="50" charset="-128"/>
                <a:ea typeface="Meiryo UI" panose="020B0604030504040204" pitchFamily="50" charset="-128"/>
              </a:rPr>
              <a:t>（仮想現実）とは・・・</a:t>
            </a:r>
            <a:endParaRPr lang="en-US" altLang="ja-JP" sz="1400" b="1"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Virtual Reality</a:t>
            </a:r>
            <a:r>
              <a:rPr lang="ja-JP" altLang="en-US" sz="1400" dirty="0">
                <a:latin typeface="Meiryo UI" panose="020B0604030504040204" pitchFamily="50" charset="-128"/>
                <a:ea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rPr>
              <a:t>略称</a:t>
            </a:r>
            <a:endParaRPr lang="en-US" altLang="ja-JP" sz="14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コンピュータ</a:t>
            </a:r>
            <a:r>
              <a:rPr lang="ja-JP" altLang="en-US" sz="1400" dirty="0">
                <a:latin typeface="Meiryo UI" panose="020B0604030504040204" pitchFamily="50" charset="-128"/>
                <a:ea typeface="Meiryo UI" panose="020B0604030504040204" pitchFamily="50" charset="-128"/>
              </a:rPr>
              <a:t>で現実に似せた仮想世界を作り出し、あたかも現実世界にいるような感覚を体験できる</a:t>
            </a:r>
            <a:r>
              <a:rPr lang="ja-JP" altLang="en-US" sz="1400" dirty="0" smtClean="0">
                <a:latin typeface="Meiryo UI" panose="020B0604030504040204" pitchFamily="50" charset="-128"/>
                <a:ea typeface="Meiryo UI" panose="020B0604030504040204" pitchFamily="50" charset="-128"/>
              </a:rPr>
              <a:t>技術。</a:t>
            </a:r>
            <a:endParaRPr lang="ja-JP" altLang="en-US" sz="1400" dirty="0">
              <a:latin typeface="Meiryo UI" panose="020B0604030504040204" pitchFamily="50" charset="-128"/>
              <a:ea typeface="Meiryo UI" panose="020B0604030504040204" pitchFamily="50" charset="-128"/>
            </a:endParaRPr>
          </a:p>
        </p:txBody>
      </p:sp>
      <p:sp>
        <p:nvSpPr>
          <p:cNvPr id="10" name="正方形/長方形 9"/>
          <p:cNvSpPr/>
          <p:nvPr/>
        </p:nvSpPr>
        <p:spPr>
          <a:xfrm>
            <a:off x="386397" y="2949866"/>
            <a:ext cx="4572000" cy="1169551"/>
          </a:xfrm>
          <a:prstGeom prst="rect">
            <a:avLst/>
          </a:prstGeom>
          <a:ln>
            <a:solidFill>
              <a:schemeClr val="bg1">
                <a:lumMod val="75000"/>
              </a:schemeClr>
            </a:solidFill>
          </a:ln>
        </p:spPr>
        <p:txBody>
          <a:bodyPr>
            <a:spAutoFit/>
          </a:bodyPr>
          <a:lstStyle/>
          <a:p>
            <a:r>
              <a:rPr lang="en-US" altLang="ja-JP" sz="1400" b="1" dirty="0" smtClean="0">
                <a:latin typeface="Meiryo UI" panose="020B0604030504040204" pitchFamily="50" charset="-128"/>
                <a:ea typeface="Meiryo UI" panose="020B0604030504040204" pitchFamily="50" charset="-128"/>
              </a:rPr>
              <a:t>AR</a:t>
            </a:r>
            <a:r>
              <a:rPr lang="ja-JP" altLang="en-US" sz="1400" b="1" dirty="0" smtClean="0">
                <a:latin typeface="Meiryo UI" panose="020B0604030504040204" pitchFamily="50" charset="-128"/>
                <a:ea typeface="Meiryo UI" panose="020B0604030504040204" pitchFamily="50" charset="-128"/>
              </a:rPr>
              <a:t>（拡張現実）とは・・・</a:t>
            </a:r>
            <a:endParaRPr lang="en-US" altLang="ja-JP" sz="1400" b="1"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Augmented Reality</a:t>
            </a:r>
            <a:r>
              <a:rPr lang="ja-JP" altLang="en-US" sz="1400" dirty="0">
                <a:latin typeface="Meiryo UI" panose="020B0604030504040204" pitchFamily="50" charset="-128"/>
                <a:ea typeface="Meiryo UI" panose="020B0604030504040204" pitchFamily="50" charset="-128"/>
              </a:rPr>
              <a:t>」の略称</a:t>
            </a:r>
            <a:r>
              <a:rPr lang="ja-JP" altLang="en-US" sz="1400" dirty="0" smtClean="0">
                <a:latin typeface="Meiryo UI" panose="020B0604030504040204" pitchFamily="50" charset="-128"/>
                <a:ea typeface="Meiryo UI" panose="020B0604030504040204" pitchFamily="50" charset="-128"/>
              </a:rPr>
              <a:t>で。</a:t>
            </a:r>
            <a:endParaRPr lang="ja-JP" altLang="en-US" sz="1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「仮想世界に入り込む」</a:t>
            </a:r>
            <a:r>
              <a:rPr lang="en-US" altLang="ja-JP" sz="1400" dirty="0">
                <a:latin typeface="Meiryo UI" panose="020B0604030504040204" pitchFamily="50" charset="-128"/>
                <a:ea typeface="Meiryo UI" panose="020B0604030504040204" pitchFamily="50" charset="-128"/>
              </a:rPr>
              <a:t>VR</a:t>
            </a:r>
            <a:r>
              <a:rPr lang="ja-JP" altLang="en-US" sz="1400" dirty="0">
                <a:latin typeface="Meiryo UI" panose="020B0604030504040204" pitchFamily="50" charset="-128"/>
                <a:ea typeface="Meiryo UI" panose="020B0604030504040204" pitchFamily="50" charset="-128"/>
              </a:rPr>
              <a:t>に対して、</a:t>
            </a:r>
            <a:r>
              <a:rPr lang="en-US" altLang="ja-JP" sz="1400" dirty="0">
                <a:latin typeface="Meiryo UI" panose="020B0604030504040204" pitchFamily="50" charset="-128"/>
                <a:ea typeface="Meiryo UI" panose="020B0604030504040204" pitchFamily="50" charset="-128"/>
              </a:rPr>
              <a:t>AR</a:t>
            </a:r>
            <a:r>
              <a:rPr lang="ja-JP" altLang="en-US" sz="1400" dirty="0">
                <a:latin typeface="Meiryo UI" panose="020B0604030504040204" pitchFamily="50" charset="-128"/>
                <a:ea typeface="Meiryo UI" panose="020B0604030504040204" pitchFamily="50" charset="-128"/>
              </a:rPr>
              <a:t>は、「</a:t>
            </a:r>
            <a:r>
              <a:rPr lang="en-US" altLang="ja-JP" sz="1400" dirty="0">
                <a:latin typeface="Meiryo UI" panose="020B0604030504040204" pitchFamily="50" charset="-128"/>
                <a:ea typeface="Meiryo UI" panose="020B0604030504040204" pitchFamily="50" charset="-128"/>
              </a:rPr>
              <a:t>CG</a:t>
            </a:r>
            <a:r>
              <a:rPr lang="ja-JP" altLang="en-US" sz="1400" dirty="0">
                <a:latin typeface="Meiryo UI" panose="020B0604030504040204" pitchFamily="50" charset="-128"/>
                <a:ea typeface="Meiryo UI" panose="020B0604030504040204" pitchFamily="50" charset="-128"/>
              </a:rPr>
              <a:t>などで作った仮想物体を現実世界に反映（拡張）」</a:t>
            </a:r>
            <a:r>
              <a:rPr lang="ja-JP" altLang="en-US" sz="1400" dirty="0" smtClean="0">
                <a:latin typeface="Meiryo UI" panose="020B0604030504040204" pitchFamily="50" charset="-128"/>
                <a:ea typeface="Meiryo UI" panose="020B0604030504040204" pitchFamily="50" charset="-128"/>
              </a:rPr>
              <a:t>させる。ポケモン</a:t>
            </a:r>
            <a:r>
              <a:rPr lang="en-US" altLang="ja-JP" sz="1400" dirty="0" smtClean="0">
                <a:latin typeface="Meiryo UI" panose="020B0604030504040204" pitchFamily="50" charset="-128"/>
                <a:ea typeface="Meiryo UI" panose="020B0604030504040204" pitchFamily="50" charset="-128"/>
              </a:rPr>
              <a:t>GO</a:t>
            </a:r>
            <a:r>
              <a:rPr lang="ja-JP" altLang="en-US" sz="1400" dirty="0" smtClean="0">
                <a:latin typeface="Meiryo UI" panose="020B0604030504040204" pitchFamily="50" charset="-128"/>
                <a:ea typeface="Meiryo UI" panose="020B0604030504040204" pitchFamily="50" charset="-128"/>
              </a:rPr>
              <a:t>が代表例。</a:t>
            </a:r>
            <a:endParaRPr lang="ja-JP" altLang="en-US" sz="1400" dirty="0">
              <a:latin typeface="Meiryo UI" panose="020B0604030504040204" pitchFamily="50" charset="-128"/>
              <a:ea typeface="Meiryo UI" panose="020B0604030504040204" pitchFamily="50" charset="-128"/>
            </a:endParaRPr>
          </a:p>
        </p:txBody>
      </p:sp>
      <p:sp>
        <p:nvSpPr>
          <p:cNvPr id="11" name="正方形/長方形 10"/>
          <p:cNvSpPr/>
          <p:nvPr/>
        </p:nvSpPr>
        <p:spPr>
          <a:xfrm>
            <a:off x="386397" y="4445091"/>
            <a:ext cx="4572000" cy="1384995"/>
          </a:xfrm>
          <a:prstGeom prst="rect">
            <a:avLst/>
          </a:prstGeom>
          <a:ln>
            <a:solidFill>
              <a:schemeClr val="bg1">
                <a:lumMod val="75000"/>
              </a:schemeClr>
            </a:solidFill>
          </a:ln>
        </p:spPr>
        <p:txBody>
          <a:bodyPr>
            <a:spAutoFit/>
          </a:bodyPr>
          <a:lstStyle/>
          <a:p>
            <a:r>
              <a:rPr lang="en-US" altLang="ja-JP" sz="1400" b="1" dirty="0" smtClean="0">
                <a:latin typeface="Meiryo UI" panose="020B0604030504040204" pitchFamily="50" charset="-128"/>
                <a:ea typeface="Meiryo UI" panose="020B0604030504040204" pitchFamily="50" charset="-128"/>
              </a:rPr>
              <a:t>MR</a:t>
            </a:r>
            <a:r>
              <a:rPr lang="ja-JP" altLang="en-US" sz="1400" b="1" dirty="0" smtClean="0">
                <a:latin typeface="Meiryo UI" panose="020B0604030504040204" pitchFamily="50" charset="-128"/>
                <a:ea typeface="Meiryo UI" panose="020B0604030504040204" pitchFamily="50" charset="-128"/>
              </a:rPr>
              <a:t>（複合現実）とは・・・</a:t>
            </a:r>
            <a:endParaRPr lang="en-US" altLang="ja-JP" sz="1400" b="1"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Mixed Reality</a:t>
            </a:r>
            <a:r>
              <a:rPr lang="ja-JP" altLang="en-US" sz="1400" dirty="0">
                <a:latin typeface="Meiryo UI" panose="020B0604030504040204" pitchFamily="50" charset="-128"/>
                <a:ea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rPr>
              <a:t>略称。</a:t>
            </a:r>
            <a:endParaRPr lang="ja-JP" altLang="en-US" sz="1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仮想</a:t>
            </a:r>
            <a:r>
              <a:rPr lang="ja-JP" altLang="en-US" sz="1400" dirty="0">
                <a:latin typeface="Meiryo UI" panose="020B0604030504040204" pitchFamily="50" charset="-128"/>
                <a:ea typeface="Meiryo UI" panose="020B0604030504040204" pitchFamily="50" charset="-128"/>
              </a:rPr>
              <a:t>世界の情報を現実世界の重ね合わせて体験できる、仮想世界と現実世界を融合させる</a:t>
            </a:r>
            <a:r>
              <a:rPr lang="ja-JP" altLang="en-US" sz="1400" dirty="0" smtClean="0">
                <a:latin typeface="Meiryo UI" panose="020B0604030504040204" pitchFamily="50" charset="-128"/>
                <a:ea typeface="Meiryo UI" panose="020B0604030504040204" pitchFamily="50" charset="-128"/>
              </a:rPr>
              <a:t>技術。</a:t>
            </a:r>
          </a:p>
          <a:p>
            <a:pPr marL="285750" indent="-2857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現実世界と組み合わさった仮想物体などに近づいたり、触れたりといった操作を行うことができる。</a:t>
            </a:r>
            <a:endParaRPr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35068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29279" y="6426217"/>
            <a:ext cx="2057400" cy="365125"/>
          </a:xfrm>
        </p:spPr>
        <p:txBody>
          <a:bodyPr/>
          <a:lstStyle/>
          <a:p>
            <a:fld id="{28A64507-C155-4F95-8498-376511543CB4}" type="slidenum">
              <a:rPr kumimoji="1" lang="ja-JP" altLang="en-US" smtClean="0"/>
              <a:t>23</a:t>
            </a:fld>
            <a:endParaRPr kumimoji="1" lang="ja-JP" altLang="en-US"/>
          </a:p>
        </p:txBody>
      </p:sp>
      <p:sp>
        <p:nvSpPr>
          <p:cNvPr id="5" name="テキスト ボックス 4"/>
          <p:cNvSpPr txBox="1"/>
          <p:nvPr/>
        </p:nvSpPr>
        <p:spPr>
          <a:xfrm>
            <a:off x="2162241" y="134561"/>
            <a:ext cx="4867038" cy="461665"/>
          </a:xfrm>
          <a:prstGeom prst="rect">
            <a:avLst/>
          </a:prstGeom>
          <a:noFill/>
        </p:spPr>
        <p:txBody>
          <a:bodyPr wrap="none" rtlCol="0">
            <a:spAutoFit/>
          </a:bodyPr>
          <a:lstStyle/>
          <a:p>
            <a:r>
              <a:rPr kumimoji="1" lang="ja-JP" altLang="en-US" sz="2400" b="1" dirty="0">
                <a:latin typeface="Meiryo UI" panose="020B0604030504040204" pitchFamily="50" charset="-128"/>
                <a:ea typeface="Meiryo UI" panose="020B0604030504040204" pitchFamily="50" charset="-128"/>
              </a:rPr>
              <a:t>５</a:t>
            </a:r>
            <a:r>
              <a:rPr kumimoji="1" lang="en-US" altLang="ja-JP" sz="2400" b="1" dirty="0">
                <a:latin typeface="Meiryo UI" panose="020B0604030504040204" pitchFamily="50" charset="-128"/>
                <a:ea typeface="Meiryo UI" panose="020B0604030504040204" pitchFamily="50" charset="-128"/>
              </a:rPr>
              <a:t>G</a:t>
            </a:r>
            <a:r>
              <a:rPr kumimoji="1" lang="ja-JP" altLang="en-US" sz="2400" b="1" dirty="0">
                <a:latin typeface="Meiryo UI" panose="020B0604030504040204" pitchFamily="50" charset="-128"/>
                <a:ea typeface="Meiryo UI" panose="020B0604030504040204" pitchFamily="50" charset="-128"/>
              </a:rPr>
              <a:t>を使った未来のエンターテイメント</a:t>
            </a:r>
          </a:p>
        </p:txBody>
      </p:sp>
      <p:cxnSp>
        <p:nvCxnSpPr>
          <p:cNvPr id="6" name="直線コネクタ 5"/>
          <p:cNvCxnSpPr/>
          <p:nvPr/>
        </p:nvCxnSpPr>
        <p:spPr>
          <a:xfrm>
            <a:off x="257761" y="647542"/>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3418051B-6974-4EFA-AB46-110434C7653E}"/>
              </a:ext>
            </a:extLst>
          </p:cNvPr>
          <p:cNvPicPr>
            <a:picLocks noChangeAspect="1"/>
          </p:cNvPicPr>
          <p:nvPr/>
        </p:nvPicPr>
        <p:blipFill>
          <a:blip r:embed="rId2"/>
          <a:stretch>
            <a:fillRect/>
          </a:stretch>
        </p:blipFill>
        <p:spPr>
          <a:xfrm>
            <a:off x="4725520" y="3524130"/>
            <a:ext cx="3933454" cy="1180036"/>
          </a:xfrm>
          <a:prstGeom prst="rect">
            <a:avLst/>
          </a:prstGeom>
        </p:spPr>
      </p:pic>
      <p:pic>
        <p:nvPicPr>
          <p:cNvPr id="7" name="図 6">
            <a:extLst>
              <a:ext uri="{FF2B5EF4-FFF2-40B4-BE49-F238E27FC236}">
                <a16:creationId xmlns:a16="http://schemas.microsoft.com/office/drawing/2014/main" id="{522662C7-DFC8-4CAE-A109-9FA91A647990}"/>
              </a:ext>
            </a:extLst>
          </p:cNvPr>
          <p:cNvPicPr>
            <a:picLocks noChangeAspect="1"/>
          </p:cNvPicPr>
          <p:nvPr/>
        </p:nvPicPr>
        <p:blipFill>
          <a:blip r:embed="rId3"/>
          <a:stretch>
            <a:fillRect/>
          </a:stretch>
        </p:blipFill>
        <p:spPr>
          <a:xfrm>
            <a:off x="6916388" y="5560876"/>
            <a:ext cx="1775042" cy="997348"/>
          </a:xfrm>
          <a:prstGeom prst="rect">
            <a:avLst/>
          </a:prstGeom>
        </p:spPr>
      </p:pic>
      <p:sp>
        <p:nvSpPr>
          <p:cNvPr id="11" name="テキスト ボックス 10"/>
          <p:cNvSpPr txBox="1"/>
          <p:nvPr/>
        </p:nvSpPr>
        <p:spPr>
          <a:xfrm>
            <a:off x="283270" y="4963244"/>
            <a:ext cx="8624981" cy="338554"/>
          </a:xfrm>
          <a:prstGeom prst="rect">
            <a:avLst/>
          </a:prstGeom>
          <a:solidFill>
            <a:schemeClr val="accent1">
              <a:lumMod val="20000"/>
              <a:lumOff val="80000"/>
            </a:schemeClr>
          </a:solidFill>
          <a:ln>
            <a:solidFill>
              <a:schemeClr val="accent1"/>
            </a:solidFill>
          </a:ln>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　ソフトバンク　・・・　ドーム球場での試合を</a:t>
            </a:r>
            <a:r>
              <a:rPr kumimoji="1" lang="en-US" altLang="ja-JP" sz="1600" b="1" dirty="0">
                <a:latin typeface="Meiryo UI" panose="020B0604030504040204" pitchFamily="50" charset="-128"/>
                <a:ea typeface="Meiryo UI" panose="020B0604030504040204" pitchFamily="50" charset="-128"/>
              </a:rPr>
              <a:t>VR</a:t>
            </a:r>
            <a:r>
              <a:rPr kumimoji="1" lang="ja-JP" altLang="en-US" sz="1600" b="1" dirty="0">
                <a:latin typeface="Meiryo UI" panose="020B0604030504040204" pitchFamily="50" charset="-128"/>
                <a:ea typeface="Meiryo UI" panose="020B0604030504040204" pitchFamily="50" charset="-128"/>
              </a:rPr>
              <a:t>観戦</a:t>
            </a:r>
            <a:endParaRPr kumimoji="1" lang="ja-JP" altLang="en-US" sz="1600" dirty="0">
              <a:latin typeface="Meiryo UI" panose="020B0604030504040204" pitchFamily="50" charset="-128"/>
              <a:ea typeface="Meiryo UI" panose="020B0604030504040204" pitchFamily="50" charset="-128"/>
            </a:endParaRPr>
          </a:p>
        </p:txBody>
      </p:sp>
      <p:sp>
        <p:nvSpPr>
          <p:cNvPr id="12" name="正方形/長方形 11"/>
          <p:cNvSpPr/>
          <p:nvPr/>
        </p:nvSpPr>
        <p:spPr>
          <a:xfrm>
            <a:off x="308779" y="5418526"/>
            <a:ext cx="4301176" cy="1115690"/>
          </a:xfrm>
          <a:prstGeom prst="rect">
            <a:avLst/>
          </a:prstGeom>
        </p:spPr>
        <p:txBody>
          <a:bodyPr wrap="square">
            <a:spAutoFit/>
          </a:bodyPr>
          <a:lstStyle/>
          <a:p>
            <a:pPr marL="285750" indent="-285750">
              <a:buFont typeface="Wingdings" panose="05000000000000000000" pitchFamily="2" charset="2"/>
              <a:buChar char="p"/>
            </a:pPr>
            <a:r>
              <a:rPr lang="ja-JP" altLang="en-US" sz="1400" dirty="0">
                <a:latin typeface="Meiryo UI" panose="020B0604030504040204" pitchFamily="50" charset="-128"/>
                <a:ea typeface="Meiryo UI" panose="020B0604030504040204" pitchFamily="50" charset="-128"/>
              </a:rPr>
              <a:t>ヤフオクドームで</a:t>
            </a:r>
            <a:r>
              <a:rPr lang="en-US" altLang="ja-JP" sz="1400" dirty="0">
                <a:latin typeface="Meiryo UI" panose="020B0604030504040204" pitchFamily="50" charset="-128"/>
                <a:ea typeface="Meiryo UI" panose="020B0604030504040204" pitchFamily="50" charset="-128"/>
              </a:rPr>
              <a:t>5G</a:t>
            </a:r>
            <a:r>
              <a:rPr lang="ja-JP" altLang="en-US" sz="1400" dirty="0">
                <a:latin typeface="Meiryo UI" panose="020B0604030504040204" pitchFamily="50" charset="-128"/>
                <a:ea typeface="Meiryo UI" panose="020B0604030504040204" pitchFamily="50" charset="-128"/>
              </a:rPr>
              <a:t>を活用し、多視点切り替え可能な</a:t>
            </a:r>
            <a:r>
              <a:rPr lang="en-US" altLang="ja-JP" sz="1400" dirty="0">
                <a:latin typeface="Meiryo UI" panose="020B0604030504040204" pitchFamily="50" charset="-128"/>
                <a:ea typeface="Meiryo UI" panose="020B0604030504040204" pitchFamily="50" charset="-128"/>
              </a:rPr>
              <a:t>3D</a:t>
            </a:r>
            <a:r>
              <a:rPr lang="ja-JP" altLang="en-US" sz="1400" dirty="0">
                <a:latin typeface="Meiryo UI" panose="020B0604030504040204" pitchFamily="50" charset="-128"/>
                <a:ea typeface="Meiryo UI" panose="020B0604030504040204" pitchFamily="50" charset="-128"/>
              </a:rPr>
              <a:t>パノラマ映像を用いた</a:t>
            </a:r>
            <a:r>
              <a:rPr lang="en-US" altLang="ja-JP" sz="1400" dirty="0">
                <a:latin typeface="Meiryo UI" panose="020B0604030504040204" pitchFamily="50" charset="-128"/>
                <a:ea typeface="Meiryo UI" panose="020B0604030504040204" pitchFamily="50" charset="-128"/>
              </a:rPr>
              <a:t>VR</a:t>
            </a:r>
            <a:r>
              <a:rPr lang="ja-JP" altLang="en-US" sz="1400" dirty="0">
                <a:latin typeface="Meiryo UI" panose="020B0604030504040204" pitchFamily="50" charset="-128"/>
                <a:ea typeface="Meiryo UI" panose="020B0604030504040204" pitchFamily="50" charset="-128"/>
              </a:rPr>
              <a:t>試合観戦実験に成功</a:t>
            </a:r>
          </a:p>
          <a:p>
            <a:pPr marL="285750" indent="-285750">
              <a:buFont typeface="Wingdings" panose="05000000000000000000" pitchFamily="2" charset="2"/>
              <a:buChar char="p"/>
            </a:pPr>
            <a:endParaRPr lang="ja-JP" altLang="en-US" sz="105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p"/>
            </a:pPr>
            <a:r>
              <a:rPr lang="en-US" altLang="ja-JP" sz="1400" dirty="0">
                <a:latin typeface="Meiryo UI" panose="020B0604030504040204" pitchFamily="50" charset="-128"/>
                <a:ea typeface="Meiryo UI" panose="020B0604030504040204" pitchFamily="50" charset="-128"/>
              </a:rPr>
              <a:t>VR</a:t>
            </a:r>
            <a:r>
              <a:rPr lang="ja-JP" altLang="en-US" sz="1400" dirty="0">
                <a:latin typeface="Meiryo UI" panose="020B0604030504040204" pitchFamily="50" charset="-128"/>
                <a:ea typeface="Meiryo UI" panose="020B0604030504040204" pitchFamily="50" charset="-128"/>
              </a:rPr>
              <a:t>空間で観戦者同士が会話できるアプリで、新たな観戦スタイルも提案</a:t>
            </a:r>
          </a:p>
        </p:txBody>
      </p:sp>
      <p:sp>
        <p:nvSpPr>
          <p:cNvPr id="13" name="テキスト ボックス 12"/>
          <p:cNvSpPr txBox="1"/>
          <p:nvPr/>
        </p:nvSpPr>
        <p:spPr>
          <a:xfrm>
            <a:off x="283270" y="3032019"/>
            <a:ext cx="8624981" cy="338554"/>
          </a:xfrm>
          <a:prstGeom prst="rect">
            <a:avLst/>
          </a:prstGeom>
          <a:solidFill>
            <a:schemeClr val="accent1">
              <a:lumMod val="20000"/>
              <a:lumOff val="80000"/>
            </a:schemeClr>
          </a:solidFill>
          <a:ln>
            <a:solidFill>
              <a:schemeClr val="accent1"/>
            </a:solidFill>
          </a:ln>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　</a:t>
            </a:r>
            <a:r>
              <a:rPr kumimoji="1" lang="en-US" altLang="ja-JP" sz="1600" b="1" dirty="0">
                <a:latin typeface="Meiryo UI" panose="020B0604030504040204" pitchFamily="50" charset="-128"/>
                <a:ea typeface="Meiryo UI" panose="020B0604030504040204" pitchFamily="50" charset="-128"/>
              </a:rPr>
              <a:t>au</a:t>
            </a:r>
            <a:r>
              <a:rPr kumimoji="1" lang="ja-JP" altLang="en-US" sz="1600" b="1" dirty="0">
                <a:latin typeface="Meiryo UI" panose="020B0604030504040204" pitchFamily="50" charset="-128"/>
                <a:ea typeface="Meiryo UI" panose="020B0604030504040204" pitchFamily="50" charset="-128"/>
              </a:rPr>
              <a:t>　・・・　５</a:t>
            </a:r>
            <a:r>
              <a:rPr kumimoji="1" lang="en-US" altLang="ja-JP" sz="1600" b="1" dirty="0">
                <a:latin typeface="Meiryo UI" panose="020B0604030504040204" pitchFamily="50" charset="-128"/>
                <a:ea typeface="Meiryo UI" panose="020B0604030504040204" pitchFamily="50" charset="-128"/>
              </a:rPr>
              <a:t>G</a:t>
            </a:r>
            <a:r>
              <a:rPr kumimoji="1" lang="ja-JP" altLang="en-US" sz="1600" b="1" dirty="0">
                <a:latin typeface="Meiryo UI" panose="020B0604030504040204" pitchFamily="50" charset="-128"/>
                <a:ea typeface="Meiryo UI" panose="020B0604030504040204" pitchFamily="50" charset="-128"/>
              </a:rPr>
              <a:t>を想定したライド型</a:t>
            </a:r>
            <a:r>
              <a:rPr kumimoji="1" lang="en-US" altLang="ja-JP" sz="1600" b="1" dirty="0">
                <a:latin typeface="Meiryo UI" panose="020B0604030504040204" pitchFamily="50" charset="-128"/>
                <a:ea typeface="Meiryo UI" panose="020B0604030504040204" pitchFamily="50" charset="-128"/>
              </a:rPr>
              <a:t>VR</a:t>
            </a:r>
            <a:r>
              <a:rPr kumimoji="1" lang="ja-JP" altLang="en-US" sz="1600" b="1" dirty="0">
                <a:latin typeface="Meiryo UI" panose="020B0604030504040204" pitchFamily="50" charset="-128"/>
                <a:ea typeface="Meiryo UI" panose="020B0604030504040204" pitchFamily="50" charset="-128"/>
              </a:rPr>
              <a:t>　</a:t>
            </a:r>
            <a:endParaRPr kumimoji="1" lang="ja-JP" altLang="en-US" sz="1600" dirty="0">
              <a:latin typeface="Meiryo UI" panose="020B0604030504040204" pitchFamily="50" charset="-128"/>
              <a:ea typeface="Meiryo UI" panose="020B0604030504040204" pitchFamily="50" charset="-128"/>
            </a:endParaRPr>
          </a:p>
        </p:txBody>
      </p:sp>
      <p:sp>
        <p:nvSpPr>
          <p:cNvPr id="14" name="正方形/長方形 13"/>
          <p:cNvSpPr/>
          <p:nvPr/>
        </p:nvSpPr>
        <p:spPr>
          <a:xfrm>
            <a:off x="283270" y="1398951"/>
            <a:ext cx="4254891" cy="1384995"/>
          </a:xfrm>
          <a:prstGeom prst="rect">
            <a:avLst/>
          </a:prstGeom>
        </p:spPr>
        <p:txBody>
          <a:bodyPr wrap="square">
            <a:spAutoFit/>
          </a:bodyPr>
          <a:lstStyle/>
          <a:p>
            <a:pPr marL="285750" indent="-285750">
              <a:buFont typeface="Wingdings" panose="05000000000000000000" pitchFamily="2" charset="2"/>
              <a:buChar char="p"/>
            </a:pPr>
            <a:r>
              <a:rPr lang="ja-JP" altLang="en-US" sz="1400" dirty="0">
                <a:latin typeface="Meiryo UI" panose="020B0604030504040204" pitchFamily="50" charset="-128"/>
                <a:ea typeface="Meiryo UI" panose="020B0604030504040204" pitchFamily="50" charset="-128"/>
              </a:rPr>
              <a:t>ヘッドマウントディスプレイを装着して車体に乗り、車輪についたハンドリムを回すことで、ディスプレイに表示された</a:t>
            </a:r>
            <a:r>
              <a:rPr lang="en-US" altLang="ja-JP" sz="1400" dirty="0">
                <a:latin typeface="Meiryo UI" panose="020B0604030504040204" pitchFamily="50" charset="-128"/>
                <a:ea typeface="Meiryo UI" panose="020B0604030504040204" pitchFamily="50" charset="-128"/>
              </a:rPr>
              <a:t>VR</a:t>
            </a:r>
            <a:r>
              <a:rPr lang="ja-JP" altLang="en-US" sz="1400" dirty="0">
                <a:latin typeface="Meiryo UI" panose="020B0604030504040204" pitchFamily="50" charset="-128"/>
                <a:ea typeface="Meiryo UI" panose="020B0604030504040204" pitchFamily="50" charset="-128"/>
              </a:rPr>
              <a:t>内の画面を進んでいく</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「ワントゥーテン」が開発した車いす型</a:t>
            </a:r>
            <a:r>
              <a:rPr lang="en-US" altLang="ja-JP" sz="1400" dirty="0">
                <a:latin typeface="Meiryo UI" panose="020B0604030504040204" pitchFamily="50" charset="-128"/>
                <a:ea typeface="Meiryo UI" panose="020B0604030504040204" pitchFamily="50" charset="-128"/>
              </a:rPr>
              <a:t>VR</a:t>
            </a:r>
            <a:r>
              <a:rPr lang="ja-JP" altLang="en-US" sz="1400" dirty="0">
                <a:latin typeface="Meiryo UI" panose="020B0604030504040204" pitchFamily="50" charset="-128"/>
                <a:ea typeface="Meiryo UI" panose="020B0604030504040204" pitchFamily="50" charset="-128"/>
              </a:rPr>
              <a:t>レーサー「</a:t>
            </a:r>
            <a:r>
              <a:rPr lang="en-US" altLang="ja-JP" sz="1400" dirty="0">
                <a:latin typeface="Meiryo UI" panose="020B0604030504040204" pitchFamily="50" charset="-128"/>
                <a:ea typeface="Meiryo UI" panose="020B0604030504040204" pitchFamily="50" charset="-128"/>
              </a:rPr>
              <a:t>CYBER WHEEL</a:t>
            </a:r>
            <a:r>
              <a:rPr lang="ja-JP" altLang="en-US" sz="1400" dirty="0">
                <a:latin typeface="Meiryo UI" panose="020B0604030504040204" pitchFamily="50" charset="-128"/>
                <a:ea typeface="Meiryo UI" panose="020B0604030504040204" pitchFamily="50" charset="-128"/>
              </a:rPr>
              <a:t>」は、障がいの有無を問わず、誰もが車いすマラソンを楽しみながら体験できる。</a:t>
            </a:r>
          </a:p>
        </p:txBody>
      </p:sp>
      <p:pic>
        <p:nvPicPr>
          <p:cNvPr id="19" name="図 18"/>
          <p:cNvPicPr>
            <a:picLocks noChangeAspect="1"/>
          </p:cNvPicPr>
          <p:nvPr/>
        </p:nvPicPr>
        <p:blipFill>
          <a:blip r:embed="rId4"/>
          <a:stretch>
            <a:fillRect/>
          </a:stretch>
        </p:blipFill>
        <p:spPr>
          <a:xfrm>
            <a:off x="6892021" y="1841346"/>
            <a:ext cx="1799409" cy="1022664"/>
          </a:xfrm>
          <a:prstGeom prst="rect">
            <a:avLst/>
          </a:prstGeom>
        </p:spPr>
      </p:pic>
      <p:pic>
        <p:nvPicPr>
          <p:cNvPr id="21" name="図 20"/>
          <p:cNvPicPr>
            <a:picLocks noChangeAspect="1"/>
          </p:cNvPicPr>
          <p:nvPr/>
        </p:nvPicPr>
        <p:blipFill>
          <a:blip r:embed="rId5"/>
          <a:stretch>
            <a:fillRect/>
          </a:stretch>
        </p:blipFill>
        <p:spPr>
          <a:xfrm>
            <a:off x="4725520" y="1452674"/>
            <a:ext cx="2074729" cy="1383152"/>
          </a:xfrm>
          <a:prstGeom prst="rect">
            <a:avLst/>
          </a:prstGeom>
        </p:spPr>
      </p:pic>
      <p:sp>
        <p:nvSpPr>
          <p:cNvPr id="22" name="テキスト ボックス 21"/>
          <p:cNvSpPr txBox="1"/>
          <p:nvPr/>
        </p:nvSpPr>
        <p:spPr>
          <a:xfrm>
            <a:off x="283270" y="904838"/>
            <a:ext cx="8624981" cy="338554"/>
          </a:xfrm>
          <a:prstGeom prst="rect">
            <a:avLst/>
          </a:prstGeom>
          <a:solidFill>
            <a:schemeClr val="accent1">
              <a:lumMod val="20000"/>
              <a:lumOff val="80000"/>
            </a:schemeClr>
          </a:solidFill>
          <a:ln>
            <a:solidFill>
              <a:schemeClr val="accent1"/>
            </a:solidFill>
          </a:ln>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　</a:t>
            </a:r>
            <a:r>
              <a:rPr kumimoji="1" lang="en-US" altLang="ja-JP" sz="1600" b="1" dirty="0" err="1">
                <a:latin typeface="Meiryo UI" panose="020B0604030504040204" pitchFamily="50" charset="-128"/>
                <a:ea typeface="Meiryo UI" panose="020B0604030504040204" pitchFamily="50" charset="-128"/>
              </a:rPr>
              <a:t>docomo</a:t>
            </a:r>
            <a:r>
              <a:rPr kumimoji="1" lang="ja-JP" altLang="en-US" sz="1600" b="1" dirty="0">
                <a:latin typeface="Meiryo UI" panose="020B0604030504040204" pitchFamily="50" charset="-128"/>
                <a:ea typeface="Meiryo UI" panose="020B0604030504040204" pitchFamily="50" charset="-128"/>
              </a:rPr>
              <a:t>　・・・　車いすで西暦</a:t>
            </a:r>
            <a:r>
              <a:rPr kumimoji="1" lang="en-US" altLang="ja-JP" sz="1600" b="1" dirty="0">
                <a:latin typeface="Meiryo UI" panose="020B0604030504040204" pitchFamily="50" charset="-128"/>
                <a:ea typeface="Meiryo UI" panose="020B0604030504040204" pitchFamily="50" charset="-128"/>
              </a:rPr>
              <a:t>2100</a:t>
            </a:r>
            <a:r>
              <a:rPr kumimoji="1" lang="ja-JP" altLang="en-US" sz="1600" b="1" dirty="0">
                <a:latin typeface="Meiryo UI" panose="020B0604030504040204" pitchFamily="50" charset="-128"/>
                <a:ea typeface="Meiryo UI" panose="020B0604030504040204" pitchFamily="50" charset="-128"/>
              </a:rPr>
              <a:t>年の東京を走り抜ける</a:t>
            </a:r>
            <a:endParaRPr kumimoji="1" lang="ja-JP" altLang="en-US" sz="1600" dirty="0">
              <a:latin typeface="Meiryo UI" panose="020B0604030504040204" pitchFamily="50" charset="-128"/>
              <a:ea typeface="Meiryo UI" panose="020B0604030504040204" pitchFamily="50" charset="-128"/>
            </a:endParaRPr>
          </a:p>
        </p:txBody>
      </p:sp>
      <p:sp>
        <p:nvSpPr>
          <p:cNvPr id="2" name="正方形/長方形 1"/>
          <p:cNvSpPr/>
          <p:nvPr/>
        </p:nvSpPr>
        <p:spPr>
          <a:xfrm>
            <a:off x="285279" y="3560424"/>
            <a:ext cx="4103841" cy="1169551"/>
          </a:xfrm>
          <a:prstGeom prst="rect">
            <a:avLst/>
          </a:prstGeom>
        </p:spPr>
        <p:txBody>
          <a:bodyPr wrap="square">
            <a:spAutoFit/>
          </a:bodyPr>
          <a:lstStyle/>
          <a:p>
            <a:pPr marL="285750" indent="-285750">
              <a:buFont typeface="Wingdings" panose="05000000000000000000" pitchFamily="2" charset="2"/>
              <a:buChar char="p"/>
            </a:pPr>
            <a:r>
              <a:rPr lang="ja-JP" altLang="en-US" sz="1400" dirty="0">
                <a:latin typeface="Meiryo UI" panose="020B0604030504040204" pitchFamily="50" charset="-128"/>
                <a:ea typeface="Meiryo UI" panose="020B0604030504040204" pitchFamily="50" charset="-128"/>
              </a:rPr>
              <a:t>ライド型</a:t>
            </a:r>
            <a:r>
              <a:rPr lang="en-US" altLang="ja-JP" sz="1400" dirty="0">
                <a:latin typeface="Meiryo UI" panose="020B0604030504040204" pitchFamily="50" charset="-128"/>
                <a:ea typeface="Meiryo UI" panose="020B0604030504040204" pitchFamily="50" charset="-128"/>
              </a:rPr>
              <a:t>VR</a:t>
            </a:r>
            <a:r>
              <a:rPr lang="ja-JP" altLang="en-US" sz="1400" dirty="0">
                <a:latin typeface="Meiryo UI" panose="020B0604030504040204" pitchFamily="50" charset="-128"/>
                <a:ea typeface="Meiryo UI" panose="020B0604030504040204" pitchFamily="50" charset="-128"/>
              </a:rPr>
              <a:t>は、半球体スクリーン「</a:t>
            </a:r>
            <a:r>
              <a:rPr lang="en-US" altLang="ja-JP" sz="1400" dirty="0">
                <a:latin typeface="Meiryo UI" panose="020B0604030504040204" pitchFamily="50" charset="-128"/>
                <a:ea typeface="Meiryo UI" panose="020B0604030504040204" pitchFamily="50" charset="-128"/>
              </a:rPr>
              <a:t>Sphere 5.2</a:t>
            </a:r>
            <a:r>
              <a:rPr lang="ja-JP" altLang="en-US" sz="1400" dirty="0">
                <a:latin typeface="Meiryo UI" panose="020B0604030504040204" pitchFamily="50" charset="-128"/>
                <a:ea typeface="Meiryo UI" panose="020B0604030504040204" pitchFamily="50" charset="-128"/>
              </a:rPr>
              <a:t>」で</a:t>
            </a:r>
            <a:r>
              <a:rPr lang="en-US" altLang="ja-JP" sz="1400" dirty="0">
                <a:latin typeface="Meiryo UI" panose="020B0604030504040204" pitchFamily="50" charset="-128"/>
                <a:ea typeface="Meiryo UI" panose="020B0604030504040204" pitchFamily="50" charset="-128"/>
              </a:rPr>
              <a:t>SUPER GT</a:t>
            </a:r>
            <a:r>
              <a:rPr lang="ja-JP" altLang="en-US" sz="1400" dirty="0">
                <a:latin typeface="Meiryo UI" panose="020B0604030504040204" pitchFamily="50" charset="-128"/>
                <a:ea typeface="Meiryo UI" panose="020B0604030504040204" pitchFamily="50" charset="-128"/>
              </a:rPr>
              <a:t>の車内に取り付けたカメラやドローンなどで捉えた映像を、</a:t>
            </a:r>
            <a:r>
              <a:rPr lang="en-US" altLang="ja-JP" sz="1400" dirty="0">
                <a:latin typeface="Meiryo UI" panose="020B0604030504040204" pitchFamily="50" charset="-128"/>
                <a:ea typeface="Meiryo UI" panose="020B0604030504040204" pitchFamily="50" charset="-128"/>
              </a:rPr>
              <a:t>VR</a:t>
            </a:r>
            <a:r>
              <a:rPr lang="ja-JP" altLang="en-US" sz="1400" dirty="0">
                <a:latin typeface="Meiryo UI" panose="020B0604030504040204" pitchFamily="50" charset="-128"/>
                <a:ea typeface="Meiryo UI" panose="020B0604030504040204" pitchFamily="50" charset="-128"/>
              </a:rPr>
              <a:t>ゴーグルを使わずに</a:t>
            </a:r>
            <a:r>
              <a:rPr lang="en-US" altLang="ja-JP" sz="1400" dirty="0">
                <a:latin typeface="Meiryo UI" panose="020B0604030504040204" pitchFamily="50" charset="-128"/>
                <a:ea typeface="Meiryo UI" panose="020B0604030504040204" pitchFamily="50" charset="-128"/>
              </a:rPr>
              <a:t>VR</a:t>
            </a:r>
            <a:r>
              <a:rPr lang="ja-JP" altLang="en-US" sz="1400" dirty="0">
                <a:latin typeface="Meiryo UI" panose="020B0604030504040204" pitchFamily="50" charset="-128"/>
                <a:ea typeface="Meiryo UI" panose="020B0604030504040204" pitchFamily="50" charset="-128"/>
              </a:rPr>
              <a:t>体験できるようにしたもので、非日常体験ができる新たなエンタメとして提案</a:t>
            </a:r>
          </a:p>
        </p:txBody>
      </p:sp>
      <p:pic>
        <p:nvPicPr>
          <p:cNvPr id="8" name="図 7">
            <a:extLst>
              <a:ext uri="{FF2B5EF4-FFF2-40B4-BE49-F238E27FC236}">
                <a16:creationId xmlns:a16="http://schemas.microsoft.com/office/drawing/2014/main" id="{A567A910-2FBA-4B65-BE1E-810AE7F285F6}"/>
              </a:ext>
            </a:extLst>
          </p:cNvPr>
          <p:cNvPicPr>
            <a:picLocks noChangeAspect="1"/>
          </p:cNvPicPr>
          <p:nvPr/>
        </p:nvPicPr>
        <p:blipFill>
          <a:blip r:embed="rId6"/>
          <a:stretch>
            <a:fillRect/>
          </a:stretch>
        </p:blipFill>
        <p:spPr>
          <a:xfrm>
            <a:off x="4850663" y="5395417"/>
            <a:ext cx="1824441" cy="1213363"/>
          </a:xfrm>
          <a:prstGeom prst="rect">
            <a:avLst/>
          </a:prstGeom>
        </p:spPr>
      </p:pic>
    </p:spTree>
    <p:extLst>
      <p:ext uri="{BB962C8B-B14F-4D97-AF65-F5344CB8AC3E}">
        <p14:creationId xmlns:p14="http://schemas.microsoft.com/office/powerpoint/2010/main" val="3668316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889024" y="6340057"/>
            <a:ext cx="2057400" cy="365125"/>
          </a:xfrm>
        </p:spPr>
        <p:txBody>
          <a:bodyPr/>
          <a:lstStyle/>
          <a:p>
            <a:fld id="{28A64507-C155-4F95-8498-376511543CB4}" type="slidenum">
              <a:rPr kumimoji="1" lang="ja-JP" altLang="en-US" smtClean="0">
                <a:solidFill>
                  <a:prstClr val="black">
                    <a:tint val="75000"/>
                  </a:prstClr>
                </a:solidFill>
              </a:rPr>
              <a:pPr/>
              <a:t>3</a:t>
            </a:fld>
            <a:endParaRPr kumimoji="1" lang="ja-JP" altLang="en-US">
              <a:solidFill>
                <a:prstClr val="black">
                  <a:tint val="75000"/>
                </a:prstClr>
              </a:solidFill>
            </a:endParaRPr>
          </a:p>
        </p:txBody>
      </p:sp>
      <p:sp>
        <p:nvSpPr>
          <p:cNvPr id="2" name="正方形/長方形 1"/>
          <p:cNvSpPr/>
          <p:nvPr/>
        </p:nvSpPr>
        <p:spPr>
          <a:xfrm>
            <a:off x="968678" y="647038"/>
            <a:ext cx="7473521" cy="523220"/>
          </a:xfrm>
          <a:prstGeom prst="rect">
            <a:avLst/>
          </a:prstGeom>
        </p:spPr>
        <p:txBody>
          <a:bodyPr wrap="none">
            <a:spAutoFit/>
          </a:bodyPr>
          <a:lstStyle/>
          <a:p>
            <a:pPr defTabSz="457200"/>
            <a:r>
              <a:rPr kumimoji="0" lang="ja-JP" altLang="en-US" sz="2800" b="1" dirty="0">
                <a:solidFill>
                  <a:prstClr val="black"/>
                </a:solidFill>
                <a:latin typeface="Meiryo UI" panose="020B0604030504040204" pitchFamily="50" charset="-128"/>
                <a:ea typeface="Meiryo UI" panose="020B0604030504040204" pitchFamily="50" charset="-128"/>
              </a:rPr>
              <a:t>第１章　「楽しいまちづくり」を演出</a:t>
            </a:r>
            <a:r>
              <a:rPr kumimoji="0" lang="ja-JP" altLang="en-US" sz="2800" b="1" dirty="0" smtClean="0">
                <a:solidFill>
                  <a:prstClr val="black"/>
                </a:solidFill>
                <a:latin typeface="Meiryo UI" panose="020B0604030504040204" pitchFamily="50" charset="-128"/>
                <a:ea typeface="Meiryo UI" panose="020B0604030504040204" pitchFamily="50" charset="-128"/>
              </a:rPr>
              <a:t>するテクノロジー</a:t>
            </a:r>
            <a:endParaRPr kumimoji="0" lang="ja-JP" altLang="en-US" sz="2800" b="1" dirty="0">
              <a:solidFill>
                <a:prstClr val="black"/>
              </a:solidFill>
              <a:latin typeface="Meiryo UI" panose="020B0604030504040204" pitchFamily="50" charset="-128"/>
              <a:ea typeface="Meiryo UI" panose="020B0604030504040204" pitchFamily="50" charset="-128"/>
            </a:endParaRPr>
          </a:p>
        </p:txBody>
      </p:sp>
      <p:sp>
        <p:nvSpPr>
          <p:cNvPr id="6" name="正方形/長方形 5"/>
          <p:cNvSpPr/>
          <p:nvPr/>
        </p:nvSpPr>
        <p:spPr>
          <a:xfrm>
            <a:off x="679349" y="1710729"/>
            <a:ext cx="8052181" cy="436594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457200">
              <a:buFont typeface="Wingdings" panose="05000000000000000000" pitchFamily="2" charset="2"/>
              <a:buChar char="Ø"/>
            </a:pPr>
            <a:r>
              <a:rPr lang="ja-JP" altLang="en-US" sz="1700" dirty="0">
                <a:solidFill>
                  <a:prstClr val="black"/>
                </a:solidFill>
                <a:latin typeface="Meiryo UI" panose="020B0604030504040204" pitchFamily="50" charset="-128"/>
                <a:ea typeface="Meiryo UI" panose="020B0604030504040204" pitchFamily="50" charset="-128"/>
              </a:rPr>
              <a:t>世界の諸都市においては、自らの都市の資源を最大限に活かし、発信する取組みとして</a:t>
            </a:r>
            <a:r>
              <a:rPr lang="ja-JP" altLang="en-US" sz="1700" dirty="0" smtClean="0">
                <a:solidFill>
                  <a:prstClr val="black"/>
                </a:solidFill>
                <a:latin typeface="Meiryo UI" panose="020B0604030504040204" pitchFamily="50" charset="-128"/>
                <a:ea typeface="Meiryo UI" panose="020B0604030504040204" pitchFamily="50" charset="-128"/>
              </a:rPr>
              <a:t>、テクノロジー</a:t>
            </a:r>
            <a:r>
              <a:rPr lang="ja-JP" altLang="en-US" sz="1700" dirty="0">
                <a:solidFill>
                  <a:prstClr val="black"/>
                </a:solidFill>
                <a:latin typeface="Meiryo UI" panose="020B0604030504040204" pitchFamily="50" charset="-128"/>
                <a:ea typeface="Meiryo UI" panose="020B0604030504040204" pitchFamily="50" charset="-128"/>
              </a:rPr>
              <a:t>を活用した「楽しいまちづくり」に積極的にチャレンジ。</a:t>
            </a:r>
            <a:endParaRPr lang="en-US" altLang="ja-JP" sz="1700" dirty="0">
              <a:solidFill>
                <a:prstClr val="black"/>
              </a:solidFill>
              <a:latin typeface="Meiryo UI" panose="020B0604030504040204" pitchFamily="50" charset="-128"/>
              <a:ea typeface="Meiryo UI" panose="020B0604030504040204" pitchFamily="50" charset="-128"/>
            </a:endParaRPr>
          </a:p>
          <a:p>
            <a:pPr defTabSz="457200"/>
            <a:endParaRPr lang="en-US" altLang="ja-JP" sz="1700" dirty="0">
              <a:solidFill>
                <a:prstClr val="black"/>
              </a:solidFill>
              <a:latin typeface="Meiryo UI" panose="020B0604030504040204" pitchFamily="50" charset="-128"/>
              <a:ea typeface="Meiryo UI" panose="020B0604030504040204" pitchFamily="50" charset="-128"/>
            </a:endParaRPr>
          </a:p>
          <a:p>
            <a:pPr marL="285750" indent="-285750" defTabSz="457200">
              <a:buFont typeface="Wingdings" panose="05000000000000000000" pitchFamily="2" charset="2"/>
              <a:buChar char="Ø"/>
            </a:pPr>
            <a:r>
              <a:rPr lang="ja-JP" altLang="en-US" sz="1700" dirty="0">
                <a:solidFill>
                  <a:prstClr val="black"/>
                </a:solidFill>
                <a:latin typeface="Meiryo UI" panose="020B0604030504040204" pitchFamily="50" charset="-128"/>
                <a:ea typeface="Meiryo UI" panose="020B0604030504040204" pitchFamily="50" charset="-128"/>
              </a:rPr>
              <a:t>現在、世界で展開されているテクノロジーを使った「楽しいまちづくり」の戦略領域を分類すると、次の四つに分類される。</a:t>
            </a:r>
            <a:endParaRPr lang="en-US" altLang="ja-JP" sz="1700" dirty="0">
              <a:solidFill>
                <a:prstClr val="black"/>
              </a:solidFill>
              <a:latin typeface="Meiryo UI" panose="020B0604030504040204" pitchFamily="50" charset="-128"/>
              <a:ea typeface="Meiryo UI" panose="020B0604030504040204" pitchFamily="50" charset="-128"/>
            </a:endParaRPr>
          </a:p>
          <a:p>
            <a:pPr defTabSz="457200"/>
            <a:r>
              <a:rPr lang="ja-JP" altLang="en-US" sz="1600" dirty="0">
                <a:solidFill>
                  <a:prstClr val="black"/>
                </a:solidFill>
                <a:latin typeface="Meiryo UI" panose="020B0604030504040204" pitchFamily="50" charset="-128"/>
                <a:ea typeface="Meiryo UI" panose="020B0604030504040204" pitchFamily="50" charset="-128"/>
              </a:rPr>
              <a:t>　　　Ａ）既存の文化施設</a:t>
            </a:r>
            <a:r>
              <a:rPr lang="en-US" altLang="ja-JP" sz="1600" dirty="0">
                <a:solidFill>
                  <a:prstClr val="black"/>
                </a:solidFill>
                <a:latin typeface="Meiryo UI" panose="020B0604030504040204" pitchFamily="50" charset="-128"/>
                <a:ea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rPr>
              <a:t>資源</a:t>
            </a:r>
            <a:r>
              <a:rPr lang="en-US" altLang="ja-JP" sz="1600" dirty="0">
                <a:solidFill>
                  <a:prstClr val="black"/>
                </a:solidFill>
                <a:latin typeface="Meiryo UI" panose="020B0604030504040204" pitchFamily="50" charset="-128"/>
                <a:ea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rPr>
              <a:t>の価値最大化（ルーブル美術館、大英博物館等）</a:t>
            </a:r>
          </a:p>
          <a:p>
            <a:pPr defTabSz="457200"/>
            <a:r>
              <a:rPr lang="ja-JP" altLang="en-US" sz="1600" dirty="0">
                <a:solidFill>
                  <a:prstClr val="black"/>
                </a:solidFill>
                <a:latin typeface="Meiryo UI" panose="020B0604030504040204" pitchFamily="50" charset="-128"/>
                <a:ea typeface="Meiryo UI" panose="020B0604030504040204" pitchFamily="50" charset="-128"/>
              </a:rPr>
              <a:t>　　　Ｂ）歴史や物語の演出による価値創造（バーミヤン遺跡等）</a:t>
            </a:r>
            <a:endParaRPr lang="en-US" altLang="ja-JP" sz="1600" dirty="0">
              <a:solidFill>
                <a:prstClr val="black"/>
              </a:solidFill>
              <a:latin typeface="Meiryo UI" panose="020B0604030504040204" pitchFamily="50" charset="-128"/>
              <a:ea typeface="Meiryo UI" panose="020B0604030504040204" pitchFamily="50" charset="-128"/>
            </a:endParaRPr>
          </a:p>
          <a:p>
            <a:pPr defTabSz="457200"/>
            <a:r>
              <a:rPr lang="ja-JP" altLang="en-US" sz="1600" dirty="0">
                <a:solidFill>
                  <a:prstClr val="black"/>
                </a:solidFill>
                <a:latin typeface="Meiryo UI" panose="020B0604030504040204" pitchFamily="50" charset="-128"/>
                <a:ea typeface="Meiryo UI" panose="020B0604030504040204" pitchFamily="50" charset="-128"/>
              </a:rPr>
              <a:t>　　　Ｃ</a:t>
            </a:r>
            <a:r>
              <a:rPr lang="ja-JP" altLang="en-US" sz="1600" dirty="0" smtClean="0">
                <a:solidFill>
                  <a:prstClr val="black"/>
                </a:solidFill>
                <a:latin typeface="Meiryo UI" panose="020B0604030504040204" pitchFamily="50" charset="-128"/>
                <a:ea typeface="Meiryo UI" panose="020B0604030504040204" pitchFamily="50" charset="-128"/>
              </a:rPr>
              <a:t>）テクノロジー</a:t>
            </a:r>
            <a:r>
              <a:rPr lang="ja-JP" altLang="en-US" sz="1600" dirty="0">
                <a:solidFill>
                  <a:prstClr val="black"/>
                </a:solidFill>
                <a:latin typeface="Meiryo UI" panose="020B0604030504040204" pitchFamily="50" charset="-128"/>
                <a:ea typeface="Meiryo UI" panose="020B0604030504040204" pitchFamily="50" charset="-128"/>
              </a:rPr>
              <a:t>を駆使したエンターテインメント（</a:t>
            </a:r>
            <a:r>
              <a:rPr kumimoji="0" lang="ja-JP" altLang="en-US" sz="1600" dirty="0">
                <a:solidFill>
                  <a:prstClr val="black"/>
                </a:solidFill>
                <a:latin typeface="Meiryo UI" panose="020B0604030504040204" pitchFamily="50" charset="-128"/>
                <a:ea typeface="Meiryo UI" panose="020B0604030504040204" pitchFamily="50" charset="-128"/>
              </a:rPr>
              <a:t>森ビルデジタルアートミュージアム等）</a:t>
            </a:r>
            <a:endParaRPr lang="ja-JP" altLang="en-US" sz="1600" dirty="0">
              <a:solidFill>
                <a:prstClr val="black"/>
              </a:solidFill>
              <a:latin typeface="Meiryo UI" panose="020B0604030504040204" pitchFamily="50" charset="-128"/>
              <a:ea typeface="Meiryo UI" panose="020B0604030504040204" pitchFamily="50" charset="-128"/>
            </a:endParaRPr>
          </a:p>
          <a:p>
            <a:pPr defTabSz="457200"/>
            <a:r>
              <a:rPr lang="ja-JP" altLang="en-US" sz="1600" dirty="0">
                <a:solidFill>
                  <a:prstClr val="black"/>
                </a:solidFill>
                <a:latin typeface="Meiryo UI" panose="020B0604030504040204" pitchFamily="50" charset="-128"/>
                <a:ea typeface="Meiryo UI" panose="020B0604030504040204" pitchFamily="50" charset="-128"/>
              </a:rPr>
              <a:t>　　　Ｄ</a:t>
            </a:r>
            <a:r>
              <a:rPr lang="ja-JP" altLang="en-US" sz="1600" dirty="0" smtClean="0">
                <a:solidFill>
                  <a:prstClr val="black"/>
                </a:solidFill>
                <a:latin typeface="Meiryo UI" panose="020B0604030504040204" pitchFamily="50" charset="-128"/>
                <a:ea typeface="Meiryo UI" panose="020B0604030504040204" pitchFamily="50" charset="-128"/>
              </a:rPr>
              <a:t>）テクノロジー</a:t>
            </a:r>
            <a:r>
              <a:rPr lang="ja-JP" altLang="en-US" sz="1600" dirty="0">
                <a:solidFill>
                  <a:prstClr val="black"/>
                </a:solidFill>
                <a:latin typeface="Meiryo UI" panose="020B0604030504040204" pitchFamily="50" charset="-128"/>
                <a:ea typeface="Meiryo UI" panose="020B0604030504040204" pitchFamily="50" charset="-128"/>
              </a:rPr>
              <a:t>を活かした街の演出（シンガポールドラゴンフライレイク等）</a:t>
            </a:r>
            <a:endParaRPr lang="en-US" altLang="ja-JP" sz="1600" dirty="0">
              <a:solidFill>
                <a:prstClr val="black"/>
              </a:solidFill>
              <a:latin typeface="Meiryo UI" panose="020B0604030504040204" pitchFamily="50" charset="-128"/>
              <a:ea typeface="Meiryo UI" panose="020B0604030504040204" pitchFamily="50" charset="-128"/>
            </a:endParaRPr>
          </a:p>
          <a:p>
            <a:pPr defTabSz="457200"/>
            <a:endParaRPr lang="en-US" altLang="ja-JP" sz="1200" dirty="0">
              <a:solidFill>
                <a:prstClr val="black"/>
              </a:solidFill>
              <a:latin typeface="Meiryo UI" panose="020B0604030504040204" pitchFamily="50" charset="-128"/>
              <a:ea typeface="Meiryo UI" panose="020B0604030504040204" pitchFamily="50" charset="-128"/>
            </a:endParaRPr>
          </a:p>
          <a:p>
            <a:pPr marL="285750" indent="-285750" defTabSz="457200">
              <a:buFont typeface="Wingdings" panose="05000000000000000000" pitchFamily="2" charset="2"/>
              <a:buChar char="Ø"/>
            </a:pPr>
            <a:r>
              <a:rPr lang="ja-JP" altLang="en-US" sz="1700" dirty="0">
                <a:solidFill>
                  <a:prstClr val="black"/>
                </a:solidFill>
                <a:latin typeface="Meiryo UI" panose="020B0604030504040204" pitchFamily="50" charset="-128"/>
                <a:ea typeface="Meiryo UI" panose="020B0604030504040204" pitchFamily="50" charset="-128"/>
              </a:rPr>
              <a:t>都市が有する価値を実感として具現化するものが、まちの「楽しさ」。世界の都市間競争を勝ち抜く魅力の創造と、住民の生活の質（</a:t>
            </a:r>
            <a:r>
              <a:rPr lang="en-US" altLang="ja-JP" sz="1700" dirty="0">
                <a:solidFill>
                  <a:prstClr val="black"/>
                </a:solidFill>
                <a:latin typeface="Meiryo UI" panose="020B0604030504040204" pitchFamily="50" charset="-128"/>
                <a:ea typeface="Meiryo UI" panose="020B0604030504040204" pitchFamily="50" charset="-128"/>
              </a:rPr>
              <a:t>QOL</a:t>
            </a:r>
            <a:r>
              <a:rPr lang="ja-JP" altLang="en-US" sz="1700" dirty="0">
                <a:solidFill>
                  <a:prstClr val="black"/>
                </a:solidFill>
                <a:latin typeface="Meiryo UI" panose="020B0604030504040204" pitchFamily="50" charset="-128"/>
                <a:ea typeface="Meiryo UI" panose="020B0604030504040204" pitchFamily="50" charset="-128"/>
              </a:rPr>
              <a:t>）の向上を図る上でも、世界の諸都市に</a:t>
            </a:r>
            <a:r>
              <a:rPr lang="ja-JP" altLang="en-US" sz="1700" dirty="0" smtClean="0">
                <a:solidFill>
                  <a:prstClr val="black"/>
                </a:solidFill>
                <a:latin typeface="Meiryo UI" panose="020B0604030504040204" pitchFamily="50" charset="-128"/>
                <a:ea typeface="Meiryo UI" panose="020B0604030504040204" pitchFamily="50" charset="-128"/>
              </a:rPr>
              <a:t>学びながら、テクノロジー</a:t>
            </a:r>
            <a:r>
              <a:rPr lang="ja-JP" altLang="en-US" sz="1700" dirty="0">
                <a:solidFill>
                  <a:prstClr val="black"/>
                </a:solidFill>
                <a:latin typeface="Meiryo UI" panose="020B0604030504040204" pitchFamily="50" charset="-128"/>
                <a:ea typeface="Meiryo UI" panose="020B0604030504040204" pitchFamily="50" charset="-128"/>
              </a:rPr>
              <a:t>の活用に</a:t>
            </a:r>
            <a:r>
              <a:rPr lang="ja-JP" altLang="en-US" sz="1700" dirty="0" smtClean="0">
                <a:solidFill>
                  <a:prstClr val="black"/>
                </a:solidFill>
                <a:latin typeface="Meiryo UI" panose="020B0604030504040204" pitchFamily="50" charset="-128"/>
                <a:ea typeface="Meiryo UI" panose="020B0604030504040204" pitchFamily="50" charset="-128"/>
              </a:rPr>
              <a:t>より都市</a:t>
            </a:r>
            <a:r>
              <a:rPr lang="ja-JP" altLang="en-US" sz="1700" dirty="0">
                <a:solidFill>
                  <a:prstClr val="black"/>
                </a:solidFill>
                <a:latin typeface="Meiryo UI" panose="020B0604030504040204" pitchFamily="50" charset="-128"/>
                <a:ea typeface="Meiryo UI" panose="020B0604030504040204" pitchFamily="50" charset="-128"/>
              </a:rPr>
              <a:t>の価値を引き出す「楽しいまちづくり</a:t>
            </a:r>
            <a:r>
              <a:rPr lang="ja-JP" altLang="en-US" sz="1700" dirty="0" smtClean="0">
                <a:solidFill>
                  <a:prstClr val="black"/>
                </a:solidFill>
                <a:latin typeface="Meiryo UI" panose="020B0604030504040204" pitchFamily="50" charset="-128"/>
                <a:ea typeface="Meiryo UI" panose="020B0604030504040204" pitchFamily="50" charset="-128"/>
              </a:rPr>
              <a:t>」について改めて取り組んでいく</a:t>
            </a:r>
            <a:r>
              <a:rPr lang="ja-JP" altLang="en-US" sz="1700" dirty="0">
                <a:solidFill>
                  <a:prstClr val="black"/>
                </a:solidFill>
                <a:latin typeface="Meiryo UI" panose="020B0604030504040204" pitchFamily="50" charset="-128"/>
                <a:ea typeface="Meiryo UI" panose="020B0604030504040204" pitchFamily="50" charset="-128"/>
              </a:rPr>
              <a:t>ことが重要。</a:t>
            </a:r>
            <a:endParaRPr lang="en-US" altLang="ja-JP" sz="12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60890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表 42">
            <a:extLst>
              <a:ext uri="{FF2B5EF4-FFF2-40B4-BE49-F238E27FC236}">
                <a16:creationId xmlns:a16="http://schemas.microsoft.com/office/drawing/2014/main" id="{7AE2CA79-28E7-4FCF-A17F-966D71A70AC0}"/>
              </a:ext>
            </a:extLst>
          </p:cNvPr>
          <p:cNvGraphicFramePr>
            <a:graphicFrameLocks noGrp="1"/>
          </p:cNvGraphicFramePr>
          <p:nvPr>
            <p:extLst/>
          </p:nvPr>
        </p:nvGraphicFramePr>
        <p:xfrm>
          <a:off x="4704800" y="5394554"/>
          <a:ext cx="4113678" cy="1277605"/>
        </p:xfrm>
        <a:graphic>
          <a:graphicData uri="http://schemas.openxmlformats.org/drawingml/2006/table">
            <a:tbl>
              <a:tblPr firstRow="1" bandRow="1">
                <a:tableStyleId>{5940675A-B579-460E-94D1-54222C63F5DA}</a:tableStyleId>
              </a:tblPr>
              <a:tblGrid>
                <a:gridCol w="2056839">
                  <a:extLst>
                    <a:ext uri="{9D8B030D-6E8A-4147-A177-3AD203B41FA5}">
                      <a16:colId xmlns:a16="http://schemas.microsoft.com/office/drawing/2014/main" val="3803150398"/>
                    </a:ext>
                  </a:extLst>
                </a:gridCol>
                <a:gridCol w="2056839">
                  <a:extLst>
                    <a:ext uri="{9D8B030D-6E8A-4147-A177-3AD203B41FA5}">
                      <a16:colId xmlns:a16="http://schemas.microsoft.com/office/drawing/2014/main" val="2854074687"/>
                    </a:ext>
                  </a:extLst>
                </a:gridCol>
              </a:tblGrid>
              <a:tr h="1277605">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438241468"/>
                  </a:ext>
                </a:extLst>
              </a:tr>
            </a:tbl>
          </a:graphicData>
        </a:graphic>
      </p:graphicFrame>
      <p:graphicFrame>
        <p:nvGraphicFramePr>
          <p:cNvPr id="37" name="表 36"/>
          <p:cNvGraphicFramePr>
            <a:graphicFrameLocks noGrp="1"/>
          </p:cNvGraphicFramePr>
          <p:nvPr>
            <p:extLst/>
          </p:nvPr>
        </p:nvGraphicFramePr>
        <p:xfrm>
          <a:off x="4704800" y="2529799"/>
          <a:ext cx="4113678" cy="1202527"/>
        </p:xfrm>
        <a:graphic>
          <a:graphicData uri="http://schemas.openxmlformats.org/drawingml/2006/table">
            <a:tbl>
              <a:tblPr firstRow="1" bandRow="1">
                <a:tableStyleId>{5940675A-B579-460E-94D1-54222C63F5DA}</a:tableStyleId>
              </a:tblPr>
              <a:tblGrid>
                <a:gridCol w="2056839">
                  <a:extLst>
                    <a:ext uri="{9D8B030D-6E8A-4147-A177-3AD203B41FA5}">
                      <a16:colId xmlns:a16="http://schemas.microsoft.com/office/drawing/2014/main" val="3803150398"/>
                    </a:ext>
                  </a:extLst>
                </a:gridCol>
                <a:gridCol w="2056839">
                  <a:extLst>
                    <a:ext uri="{9D8B030D-6E8A-4147-A177-3AD203B41FA5}">
                      <a16:colId xmlns:a16="http://schemas.microsoft.com/office/drawing/2014/main" val="2854074687"/>
                    </a:ext>
                  </a:extLst>
                </a:gridCol>
              </a:tblGrid>
              <a:tr h="1202527">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438241468"/>
                  </a:ext>
                </a:extLst>
              </a:tr>
            </a:tbl>
          </a:graphicData>
        </a:graphic>
      </p:graphicFrame>
      <p:graphicFrame>
        <p:nvGraphicFramePr>
          <p:cNvPr id="38" name="表 37"/>
          <p:cNvGraphicFramePr>
            <a:graphicFrameLocks noGrp="1"/>
          </p:cNvGraphicFramePr>
          <p:nvPr>
            <p:extLst/>
          </p:nvPr>
        </p:nvGraphicFramePr>
        <p:xfrm>
          <a:off x="4704800" y="3927112"/>
          <a:ext cx="4113678" cy="1277605"/>
        </p:xfrm>
        <a:graphic>
          <a:graphicData uri="http://schemas.openxmlformats.org/drawingml/2006/table">
            <a:tbl>
              <a:tblPr firstRow="1" bandRow="1">
                <a:tableStyleId>{5940675A-B579-460E-94D1-54222C63F5DA}</a:tableStyleId>
              </a:tblPr>
              <a:tblGrid>
                <a:gridCol w="2056839">
                  <a:extLst>
                    <a:ext uri="{9D8B030D-6E8A-4147-A177-3AD203B41FA5}">
                      <a16:colId xmlns:a16="http://schemas.microsoft.com/office/drawing/2014/main" val="3803150398"/>
                    </a:ext>
                  </a:extLst>
                </a:gridCol>
                <a:gridCol w="2056839">
                  <a:extLst>
                    <a:ext uri="{9D8B030D-6E8A-4147-A177-3AD203B41FA5}">
                      <a16:colId xmlns:a16="http://schemas.microsoft.com/office/drawing/2014/main" val="2854074687"/>
                    </a:ext>
                  </a:extLst>
                </a:gridCol>
              </a:tblGrid>
              <a:tr h="1277605">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438241468"/>
                  </a:ext>
                </a:extLst>
              </a:tr>
            </a:tbl>
          </a:graphicData>
        </a:graphic>
      </p:graphicFrame>
      <p:graphicFrame>
        <p:nvGraphicFramePr>
          <p:cNvPr id="3" name="表 2"/>
          <p:cNvGraphicFramePr>
            <a:graphicFrameLocks noGrp="1"/>
          </p:cNvGraphicFramePr>
          <p:nvPr>
            <p:extLst/>
          </p:nvPr>
        </p:nvGraphicFramePr>
        <p:xfrm>
          <a:off x="4704800" y="1093692"/>
          <a:ext cx="4113678" cy="1277605"/>
        </p:xfrm>
        <a:graphic>
          <a:graphicData uri="http://schemas.openxmlformats.org/drawingml/2006/table">
            <a:tbl>
              <a:tblPr firstRow="1" bandRow="1">
                <a:tableStyleId>{5940675A-B579-460E-94D1-54222C63F5DA}</a:tableStyleId>
              </a:tblPr>
              <a:tblGrid>
                <a:gridCol w="2056839">
                  <a:extLst>
                    <a:ext uri="{9D8B030D-6E8A-4147-A177-3AD203B41FA5}">
                      <a16:colId xmlns:a16="http://schemas.microsoft.com/office/drawing/2014/main" val="3803150398"/>
                    </a:ext>
                  </a:extLst>
                </a:gridCol>
                <a:gridCol w="2056839">
                  <a:extLst>
                    <a:ext uri="{9D8B030D-6E8A-4147-A177-3AD203B41FA5}">
                      <a16:colId xmlns:a16="http://schemas.microsoft.com/office/drawing/2014/main" val="2854074687"/>
                    </a:ext>
                  </a:extLst>
                </a:gridCol>
              </a:tblGrid>
              <a:tr h="1277605">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438241468"/>
                  </a:ext>
                </a:extLst>
              </a:tr>
            </a:tbl>
          </a:graphicData>
        </a:graphic>
      </p:graphicFrame>
      <p:sp>
        <p:nvSpPr>
          <p:cNvPr id="4" name="スライド番号プレースホルダー 3"/>
          <p:cNvSpPr>
            <a:spLocks noGrp="1"/>
          </p:cNvSpPr>
          <p:nvPr>
            <p:ph type="sldNum" sz="quarter" idx="12"/>
          </p:nvPr>
        </p:nvSpPr>
        <p:spPr>
          <a:xfrm>
            <a:off x="7059797" y="6199492"/>
            <a:ext cx="2057400" cy="365125"/>
          </a:xfrm>
        </p:spPr>
        <p:txBody>
          <a:bodyPr/>
          <a:lstStyle/>
          <a:p>
            <a:fld id="{28A64507-C155-4F95-8498-376511543CB4}" type="slidenum">
              <a:rPr kumimoji="1" lang="ja-JP" altLang="en-US" smtClean="0"/>
              <a:t>4</a:t>
            </a:fld>
            <a:endParaRPr kumimoji="1" lang="ja-JP" altLang="en-US"/>
          </a:p>
        </p:txBody>
      </p:sp>
      <p:sp>
        <p:nvSpPr>
          <p:cNvPr id="7" name="正方形/長方形 6"/>
          <p:cNvSpPr/>
          <p:nvPr/>
        </p:nvSpPr>
        <p:spPr>
          <a:xfrm>
            <a:off x="656656" y="1082387"/>
            <a:ext cx="3811550" cy="374571"/>
          </a:xfrm>
          <a:prstGeom prst="rect">
            <a:avLst/>
          </a:prstGeom>
          <a:solidFill>
            <a:schemeClr val="accent1">
              <a:lumMod val="60000"/>
              <a:lumOff val="40000"/>
            </a:schemeClr>
          </a:solidFill>
          <a:ln>
            <a:solidFill>
              <a:schemeClr val="accent1"/>
            </a:solidFill>
          </a:ln>
        </p:spPr>
        <p:txBody>
          <a:bodyPr wrap="none">
            <a:noAutofit/>
          </a:bodyPr>
          <a:lstStyle/>
          <a:p>
            <a:r>
              <a:rPr lang="ja-JP" altLang="en-US" sz="1600" b="1" dirty="0">
                <a:latin typeface="Meiryo UI" panose="020B0604030504040204" pitchFamily="50" charset="-128"/>
                <a:ea typeface="Meiryo UI" panose="020B0604030504040204" pitchFamily="50" charset="-128"/>
              </a:rPr>
              <a:t>　■既存の</a:t>
            </a:r>
            <a:r>
              <a:rPr lang="ja-JP" altLang="en-US" sz="1600" b="1" dirty="0" smtClean="0">
                <a:latin typeface="Meiryo UI" panose="020B0604030504040204" pitchFamily="50" charset="-128"/>
                <a:ea typeface="Meiryo UI" panose="020B0604030504040204" pitchFamily="50" charset="-128"/>
              </a:rPr>
              <a:t>文化施設</a:t>
            </a:r>
            <a:r>
              <a:rPr lang="en-US" altLang="ja-JP" sz="1600" b="1" dirty="0" smtClean="0">
                <a:latin typeface="Meiryo UI" panose="020B0604030504040204" pitchFamily="50" charset="-128"/>
                <a:ea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rPr>
              <a:t>資源</a:t>
            </a:r>
            <a:r>
              <a:rPr lang="en-US" altLang="ja-JP" sz="1600" b="1" dirty="0" smtClean="0">
                <a:latin typeface="Meiryo UI" panose="020B0604030504040204" pitchFamily="50" charset="-128"/>
                <a:ea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rPr>
              <a:t>の</a:t>
            </a:r>
            <a:r>
              <a:rPr lang="ja-JP" altLang="en-US" sz="1600" b="1" dirty="0">
                <a:latin typeface="Meiryo UI" panose="020B0604030504040204" pitchFamily="50" charset="-128"/>
                <a:ea typeface="Meiryo UI" panose="020B0604030504040204" pitchFamily="50" charset="-128"/>
              </a:rPr>
              <a:t>価値最大化</a:t>
            </a:r>
          </a:p>
        </p:txBody>
      </p:sp>
      <p:sp>
        <p:nvSpPr>
          <p:cNvPr id="8" name="正方形/長方形 7"/>
          <p:cNvSpPr/>
          <p:nvPr/>
        </p:nvSpPr>
        <p:spPr>
          <a:xfrm>
            <a:off x="656656" y="3928456"/>
            <a:ext cx="3811550" cy="374571"/>
          </a:xfrm>
          <a:prstGeom prst="rect">
            <a:avLst/>
          </a:prstGeom>
          <a:solidFill>
            <a:schemeClr val="accent1">
              <a:lumMod val="60000"/>
              <a:lumOff val="40000"/>
            </a:schemeClr>
          </a:solidFill>
          <a:ln>
            <a:solidFill>
              <a:schemeClr val="accent1"/>
            </a:solidFill>
          </a:ln>
        </p:spPr>
        <p:txBody>
          <a:bodyPr wrap="none">
            <a:noAutofit/>
          </a:bodyPr>
          <a:lstStyle/>
          <a:p>
            <a:r>
              <a:rPr lang="ja-JP" altLang="en-US" sz="1600" b="1" dirty="0">
                <a:latin typeface="Meiryo UI" panose="020B0604030504040204" pitchFamily="50" charset="-128"/>
                <a:ea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rPr>
              <a:t>■テクノロジー</a:t>
            </a:r>
            <a:r>
              <a:rPr lang="ja-JP" altLang="en-US" sz="1600" b="1" dirty="0">
                <a:latin typeface="Meiryo UI" panose="020B0604030504040204" pitchFamily="50" charset="-128"/>
                <a:ea typeface="Meiryo UI" panose="020B0604030504040204" pitchFamily="50" charset="-128"/>
              </a:rPr>
              <a:t>を駆使</a:t>
            </a:r>
            <a:r>
              <a:rPr lang="ja-JP" altLang="en-US" sz="1600" b="1" dirty="0" smtClean="0">
                <a:latin typeface="Meiryo UI" panose="020B0604030504040204" pitchFamily="50" charset="-128"/>
                <a:ea typeface="Meiryo UI" panose="020B0604030504040204" pitchFamily="50" charset="-128"/>
              </a:rPr>
              <a:t>した新型エンタメ</a:t>
            </a:r>
            <a:endParaRPr lang="ja-JP" altLang="en-US" sz="1600" b="1" dirty="0">
              <a:latin typeface="Meiryo UI" panose="020B0604030504040204" pitchFamily="50" charset="-128"/>
              <a:ea typeface="Meiryo UI" panose="020B0604030504040204" pitchFamily="50" charset="-128"/>
            </a:endParaRPr>
          </a:p>
        </p:txBody>
      </p:sp>
      <p:sp>
        <p:nvSpPr>
          <p:cNvPr id="9" name="正方形/長方形 8"/>
          <p:cNvSpPr/>
          <p:nvPr/>
        </p:nvSpPr>
        <p:spPr>
          <a:xfrm>
            <a:off x="656656" y="2538749"/>
            <a:ext cx="3811550" cy="374571"/>
          </a:xfrm>
          <a:prstGeom prst="rect">
            <a:avLst/>
          </a:prstGeom>
          <a:solidFill>
            <a:schemeClr val="accent1">
              <a:lumMod val="60000"/>
              <a:lumOff val="40000"/>
            </a:schemeClr>
          </a:solidFill>
          <a:ln>
            <a:solidFill>
              <a:schemeClr val="accent1"/>
            </a:solidFill>
          </a:ln>
        </p:spPr>
        <p:txBody>
          <a:bodyPr wrap="none">
            <a:noAutofit/>
          </a:bodyPr>
          <a:lstStyle/>
          <a:p>
            <a:r>
              <a:rPr lang="ja-JP" altLang="en-US" sz="1600" b="1" dirty="0">
                <a:latin typeface="Meiryo UI" panose="020B0604030504040204" pitchFamily="50" charset="-128"/>
                <a:ea typeface="Meiryo UI" panose="020B0604030504040204" pitchFamily="50" charset="-128"/>
              </a:rPr>
              <a:t>　■歴史や物語の演出による価値創造</a:t>
            </a:r>
          </a:p>
        </p:txBody>
      </p:sp>
      <p:sp>
        <p:nvSpPr>
          <p:cNvPr id="11" name="テキスト ボックス 10"/>
          <p:cNvSpPr txBox="1"/>
          <p:nvPr/>
        </p:nvSpPr>
        <p:spPr>
          <a:xfrm>
            <a:off x="789817" y="1499860"/>
            <a:ext cx="3708000" cy="830997"/>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sz="1600" dirty="0">
                <a:latin typeface="Meiryo UI" panose="020B0604030504040204" pitchFamily="50" charset="-128"/>
                <a:ea typeface="Meiryo UI" panose="020B0604030504040204" pitchFamily="50" charset="-128"/>
              </a:rPr>
              <a:t>美術館等の文化施設にアプリ</a:t>
            </a:r>
            <a:r>
              <a:rPr kumimoji="1" lang="ja-JP" altLang="en-US" sz="1600" dirty="0" smtClean="0">
                <a:latin typeface="Meiryo UI" panose="020B0604030504040204" pitchFamily="50" charset="-128"/>
                <a:ea typeface="Meiryo UI" panose="020B0604030504040204" pitchFamily="50" charset="-128"/>
              </a:rPr>
              <a:t>や</a:t>
            </a:r>
            <a:r>
              <a:rPr kumimoji="1" lang="en-US" altLang="ja-JP" sz="1600" dirty="0" smtClean="0">
                <a:latin typeface="Meiryo UI" panose="020B0604030504040204" pitchFamily="50" charset="-128"/>
                <a:ea typeface="Meiryo UI" panose="020B0604030504040204" pitchFamily="50" charset="-128"/>
              </a:rPr>
              <a:t>AR/VR</a:t>
            </a:r>
            <a:r>
              <a:rPr kumimoji="1" lang="ja-JP" altLang="en-US" sz="1600" dirty="0" err="1"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ドローン等</a:t>
            </a:r>
            <a:r>
              <a:rPr kumimoji="1" lang="ja-JP" altLang="en-US" sz="1600" dirty="0">
                <a:latin typeface="Meiryo UI" panose="020B0604030504040204" pitchFamily="50" charset="-128"/>
                <a:ea typeface="Meiryo UI" panose="020B0604030504040204" pitchFamily="50" charset="-128"/>
              </a:rPr>
              <a:t>のテクノロジーを使って、付加価値を生み出す</a:t>
            </a:r>
            <a:endParaRPr kumimoji="1" lang="en-US" altLang="ja-JP" sz="1600" dirty="0">
              <a:latin typeface="Meiryo UI" panose="020B0604030504040204" pitchFamily="50" charset="-128"/>
              <a:ea typeface="Meiryo UI" panose="020B0604030504040204" pitchFamily="50" charset="-128"/>
            </a:endParaRPr>
          </a:p>
        </p:txBody>
      </p:sp>
      <p:sp>
        <p:nvSpPr>
          <p:cNvPr id="5" name="角丸四角形 4"/>
          <p:cNvSpPr/>
          <p:nvPr/>
        </p:nvSpPr>
        <p:spPr>
          <a:xfrm>
            <a:off x="297987" y="1064086"/>
            <a:ext cx="476851" cy="127760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タイプＡ</a:t>
            </a:r>
          </a:p>
        </p:txBody>
      </p:sp>
      <p:sp>
        <p:nvSpPr>
          <p:cNvPr id="6" name="角丸四角形 5"/>
          <p:cNvSpPr/>
          <p:nvPr/>
        </p:nvSpPr>
        <p:spPr>
          <a:xfrm>
            <a:off x="297987" y="2518698"/>
            <a:ext cx="476851" cy="127760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タイプ</a:t>
            </a:r>
            <a:r>
              <a:rPr kumimoji="1" lang="en-US" altLang="ja-JP" b="1" dirty="0">
                <a:latin typeface="Meiryo UI" panose="020B0604030504040204" pitchFamily="50" charset="-128"/>
                <a:ea typeface="Meiryo UI" panose="020B0604030504040204" pitchFamily="50" charset="-128"/>
              </a:rPr>
              <a:t>B</a:t>
            </a:r>
            <a:endParaRPr kumimoji="1" lang="ja-JP" altLang="en-US" b="1" dirty="0">
              <a:latin typeface="Meiryo UI" panose="020B0604030504040204" pitchFamily="50" charset="-128"/>
              <a:ea typeface="Meiryo UI" panose="020B0604030504040204" pitchFamily="50" charset="-128"/>
            </a:endParaRPr>
          </a:p>
        </p:txBody>
      </p:sp>
      <p:sp>
        <p:nvSpPr>
          <p:cNvPr id="10" name="角丸四角形 9"/>
          <p:cNvSpPr/>
          <p:nvPr/>
        </p:nvSpPr>
        <p:spPr>
          <a:xfrm>
            <a:off x="297987" y="3928456"/>
            <a:ext cx="476851" cy="127760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タイプ</a:t>
            </a:r>
            <a:r>
              <a:rPr kumimoji="1" lang="en-US" altLang="ja-JP" b="1" dirty="0">
                <a:latin typeface="Meiryo UI" panose="020B0604030504040204" pitchFamily="50" charset="-128"/>
                <a:ea typeface="Meiryo UI" panose="020B0604030504040204" pitchFamily="50" charset="-128"/>
              </a:rPr>
              <a:t>C</a:t>
            </a:r>
            <a:endParaRPr kumimoji="1" lang="ja-JP" altLang="en-US" b="1" dirty="0">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a:blip r:embed="rId2"/>
          <a:stretch>
            <a:fillRect/>
          </a:stretch>
        </p:blipFill>
        <p:spPr>
          <a:xfrm>
            <a:off x="4782315" y="1572738"/>
            <a:ext cx="828000" cy="618506"/>
          </a:xfrm>
          <a:prstGeom prst="rect">
            <a:avLst/>
          </a:prstGeom>
        </p:spPr>
      </p:pic>
      <p:sp>
        <p:nvSpPr>
          <p:cNvPr id="13" name="テキスト ボックス 12"/>
          <p:cNvSpPr txBox="1"/>
          <p:nvPr/>
        </p:nvSpPr>
        <p:spPr>
          <a:xfrm>
            <a:off x="5653000" y="1548530"/>
            <a:ext cx="1142774" cy="738664"/>
          </a:xfrm>
          <a:prstGeom prst="rect">
            <a:avLst/>
          </a:prstGeom>
          <a:noFill/>
        </p:spPr>
        <p:txBody>
          <a:bodyPr wrap="square" rtlCol="0">
            <a:spAutoFit/>
          </a:bodyPr>
          <a:lstStyle/>
          <a:p>
            <a:r>
              <a:rPr kumimoji="1" lang="ja-JP" altLang="en-US" sz="1050" dirty="0"/>
              <a:t>アプリによる施設や展示物の案内、多言語音声ガイド</a:t>
            </a:r>
          </a:p>
        </p:txBody>
      </p:sp>
      <p:pic>
        <p:nvPicPr>
          <p:cNvPr id="16" name="図 15"/>
          <p:cNvPicPr>
            <a:picLocks noChangeAspect="1"/>
          </p:cNvPicPr>
          <p:nvPr/>
        </p:nvPicPr>
        <p:blipFill rotWithShape="1">
          <a:blip r:embed="rId3"/>
          <a:srcRect r="19357" b="10639"/>
          <a:stretch/>
        </p:blipFill>
        <p:spPr>
          <a:xfrm>
            <a:off x="6869932" y="1591137"/>
            <a:ext cx="937194" cy="581708"/>
          </a:xfrm>
          <a:prstGeom prst="rect">
            <a:avLst/>
          </a:prstGeom>
        </p:spPr>
      </p:pic>
      <p:sp>
        <p:nvSpPr>
          <p:cNvPr id="18" name="テキスト ボックス 17"/>
          <p:cNvSpPr txBox="1"/>
          <p:nvPr/>
        </p:nvSpPr>
        <p:spPr>
          <a:xfrm>
            <a:off x="7807126" y="1560306"/>
            <a:ext cx="984078" cy="707886"/>
          </a:xfrm>
          <a:prstGeom prst="rect">
            <a:avLst/>
          </a:prstGeom>
          <a:noFill/>
        </p:spPr>
        <p:txBody>
          <a:bodyPr wrap="square" rtlCol="0">
            <a:spAutoFit/>
          </a:bodyPr>
          <a:lstStyle/>
          <a:p>
            <a:r>
              <a:rPr kumimoji="1" lang="ja-JP" altLang="en-US" sz="1000" dirty="0"/>
              <a:t>ドローンと３Ｄ技術を使ったバーチャルツアー</a:t>
            </a:r>
          </a:p>
        </p:txBody>
      </p:sp>
      <p:sp>
        <p:nvSpPr>
          <p:cNvPr id="20" name="テキスト ボックス 19"/>
          <p:cNvSpPr txBox="1"/>
          <p:nvPr/>
        </p:nvSpPr>
        <p:spPr>
          <a:xfrm>
            <a:off x="6787648" y="4024148"/>
            <a:ext cx="2003555" cy="261610"/>
          </a:xfrm>
          <a:prstGeom prst="rect">
            <a:avLst/>
          </a:prstGeom>
          <a:noFill/>
        </p:spPr>
        <p:txBody>
          <a:bodyPr wrap="square" rtlCol="0">
            <a:spAutoFit/>
          </a:bodyPr>
          <a:lstStyle/>
          <a:p>
            <a:r>
              <a:rPr kumimoji="1" lang="en-US" altLang="ja-JP" sz="1100" b="1" u="sng" dirty="0" smtClean="0">
                <a:effectLst>
                  <a:outerShdw blurRad="38100" dist="38100" dir="2700000" algn="tl">
                    <a:srgbClr val="000000">
                      <a:alpha val="43137"/>
                    </a:srgbClr>
                  </a:outerShdw>
                </a:effectLst>
              </a:rPr>
              <a:t>AR</a:t>
            </a:r>
            <a:r>
              <a:rPr kumimoji="1" lang="ja-JP" altLang="en-US" sz="1100" b="1" u="sng" dirty="0" smtClean="0">
                <a:effectLst>
                  <a:outerShdw blurRad="38100" dist="38100" dir="2700000" algn="tl">
                    <a:srgbClr val="000000">
                      <a:alpha val="43137"/>
                    </a:srgbClr>
                  </a:outerShdw>
                </a:effectLst>
              </a:rPr>
              <a:t>音声屋外スパイゲーム</a:t>
            </a:r>
            <a:endParaRPr kumimoji="1" lang="en-US" altLang="ja-JP" sz="1100" b="1" u="sng" dirty="0">
              <a:effectLst>
                <a:outerShdw blurRad="38100" dist="38100" dir="2700000" algn="tl">
                  <a:srgbClr val="000000">
                    <a:alpha val="43137"/>
                  </a:srgbClr>
                </a:outerShdw>
              </a:effectLst>
            </a:endParaRPr>
          </a:p>
        </p:txBody>
      </p:sp>
      <p:pic>
        <p:nvPicPr>
          <p:cNvPr id="21" name="図 20"/>
          <p:cNvPicPr>
            <a:picLocks noChangeAspect="1"/>
          </p:cNvPicPr>
          <p:nvPr/>
        </p:nvPicPr>
        <p:blipFill rotWithShape="1">
          <a:blip r:embed="rId4"/>
          <a:srcRect l="19215"/>
          <a:stretch/>
        </p:blipFill>
        <p:spPr>
          <a:xfrm>
            <a:off x="6811941" y="4430725"/>
            <a:ext cx="864000" cy="601595"/>
          </a:xfrm>
          <a:prstGeom prst="rect">
            <a:avLst/>
          </a:prstGeom>
        </p:spPr>
      </p:pic>
      <p:sp>
        <p:nvSpPr>
          <p:cNvPr id="23" name="テキスト ボックス 22"/>
          <p:cNvSpPr txBox="1"/>
          <p:nvPr/>
        </p:nvSpPr>
        <p:spPr>
          <a:xfrm>
            <a:off x="4690230" y="3997497"/>
            <a:ext cx="1787632" cy="430887"/>
          </a:xfrm>
          <a:prstGeom prst="rect">
            <a:avLst/>
          </a:prstGeom>
          <a:noFill/>
        </p:spPr>
        <p:txBody>
          <a:bodyPr wrap="square" rtlCol="0">
            <a:spAutoFit/>
          </a:bodyPr>
          <a:lstStyle/>
          <a:p>
            <a:r>
              <a:rPr kumimoji="1" lang="ja-JP" altLang="en-US" sz="1100" b="1" u="sng" dirty="0">
                <a:effectLst>
                  <a:outerShdw blurRad="38100" dist="38100" dir="2700000" algn="tl">
                    <a:srgbClr val="000000">
                      <a:alpha val="43137"/>
                    </a:srgbClr>
                  </a:outerShdw>
                </a:effectLst>
              </a:rPr>
              <a:t>森ビルデジタルアートミュージアム</a:t>
            </a:r>
            <a:endParaRPr kumimoji="1" lang="en-US" altLang="ja-JP" sz="800" dirty="0"/>
          </a:p>
        </p:txBody>
      </p:sp>
      <p:sp>
        <p:nvSpPr>
          <p:cNvPr id="24" name="テキスト ボックス 23"/>
          <p:cNvSpPr txBox="1"/>
          <p:nvPr/>
        </p:nvSpPr>
        <p:spPr>
          <a:xfrm>
            <a:off x="789815" y="2945062"/>
            <a:ext cx="3708000" cy="830997"/>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sz="1600" dirty="0">
                <a:latin typeface="Meiryo UI" panose="020B0604030504040204" pitchFamily="50" charset="-128"/>
                <a:ea typeface="Meiryo UI" panose="020B0604030504040204" pitchFamily="50" charset="-128"/>
              </a:rPr>
              <a:t>史跡や神社仏閣など、「物語」を持った文化的資源を</a:t>
            </a:r>
            <a:r>
              <a:rPr kumimoji="1" lang="ja-JP" altLang="en-US" sz="1600" dirty="0" smtClean="0">
                <a:latin typeface="Meiryo UI" panose="020B0604030504040204" pitchFamily="50" charset="-128"/>
                <a:ea typeface="Meiryo UI" panose="020B0604030504040204" pitchFamily="50" charset="-128"/>
              </a:rPr>
              <a:t>、音声</a:t>
            </a:r>
            <a:r>
              <a:rPr kumimoji="1" lang="en-US" altLang="ja-JP" sz="1600" dirty="0" smtClean="0">
                <a:latin typeface="Meiryo UI" panose="020B0604030504040204" pitchFamily="50" charset="-128"/>
                <a:ea typeface="Meiryo UI" panose="020B0604030504040204" pitchFamily="50" charset="-128"/>
              </a:rPr>
              <a:t>AR</a:t>
            </a:r>
            <a:r>
              <a:rPr kumimoji="1" lang="ja-JP" altLang="en-US" sz="1600" dirty="0" smtClean="0">
                <a:latin typeface="Meiryo UI" panose="020B0604030504040204" pitchFamily="50" charset="-128"/>
                <a:ea typeface="Meiryo UI" panose="020B0604030504040204" pitchFamily="50" charset="-128"/>
              </a:rPr>
              <a:t>や３</a:t>
            </a:r>
            <a:r>
              <a:rPr kumimoji="1" lang="en-US" altLang="ja-JP" sz="1600" dirty="0" smtClean="0">
                <a:latin typeface="Meiryo UI" panose="020B0604030504040204" pitchFamily="50" charset="-128"/>
                <a:ea typeface="Meiryo UI" panose="020B0604030504040204" pitchFamily="50" charset="-128"/>
              </a:rPr>
              <a:t>D</a:t>
            </a:r>
            <a:r>
              <a:rPr kumimoji="1" lang="ja-JP" altLang="en-US" sz="1600" dirty="0" err="1"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ドローン</a:t>
            </a:r>
            <a:r>
              <a:rPr kumimoji="1" lang="ja-JP" altLang="en-US" sz="1600" dirty="0">
                <a:latin typeface="Meiryo UI" panose="020B0604030504040204" pitchFamily="50" charset="-128"/>
                <a:ea typeface="Meiryo UI" panose="020B0604030504040204" pitchFamily="50" charset="-128"/>
              </a:rPr>
              <a:t>などのテクノロジーを使って再現・演出。</a:t>
            </a:r>
          </a:p>
        </p:txBody>
      </p:sp>
      <p:sp>
        <p:nvSpPr>
          <p:cNvPr id="27" name="テキスト ボックス 26"/>
          <p:cNvSpPr txBox="1"/>
          <p:nvPr/>
        </p:nvSpPr>
        <p:spPr>
          <a:xfrm>
            <a:off x="5584774" y="2958645"/>
            <a:ext cx="1116757" cy="707886"/>
          </a:xfrm>
          <a:prstGeom prst="rect">
            <a:avLst/>
          </a:prstGeom>
          <a:noFill/>
        </p:spPr>
        <p:txBody>
          <a:bodyPr wrap="square" rtlCol="0">
            <a:spAutoFit/>
          </a:bodyPr>
          <a:lstStyle/>
          <a:p>
            <a:r>
              <a:rPr kumimoji="1" lang="ja-JP" altLang="en-US" sz="1000" dirty="0"/>
              <a:t>神社にまつわる物語を、音声ＡＲを使った演出で体験</a:t>
            </a:r>
            <a:endParaRPr kumimoji="1" lang="en-US" altLang="ja-JP" sz="1000" dirty="0"/>
          </a:p>
        </p:txBody>
      </p:sp>
      <p:pic>
        <p:nvPicPr>
          <p:cNvPr id="28" name="図 27"/>
          <p:cNvPicPr>
            <a:picLocks noChangeAspect="1"/>
          </p:cNvPicPr>
          <p:nvPr/>
        </p:nvPicPr>
        <p:blipFill rotWithShape="1">
          <a:blip r:embed="rId5"/>
          <a:srcRect l="27838"/>
          <a:stretch/>
        </p:blipFill>
        <p:spPr>
          <a:xfrm>
            <a:off x="4790660" y="2965294"/>
            <a:ext cx="770020" cy="600230"/>
          </a:xfrm>
          <a:prstGeom prst="rect">
            <a:avLst/>
          </a:prstGeom>
        </p:spPr>
      </p:pic>
      <p:sp>
        <p:nvSpPr>
          <p:cNvPr id="29" name="テキスト ボックス 28"/>
          <p:cNvSpPr txBox="1"/>
          <p:nvPr/>
        </p:nvSpPr>
        <p:spPr>
          <a:xfrm>
            <a:off x="785898" y="4341545"/>
            <a:ext cx="3654593" cy="830997"/>
          </a:xfrm>
          <a:prstGeom prst="rect">
            <a:avLst/>
          </a:prstGeom>
          <a:noFill/>
        </p:spPr>
        <p:txBody>
          <a:bodyPr wrap="square" rtlCol="0">
            <a:spAutoFit/>
          </a:bodyPr>
          <a:lstStyle/>
          <a:p>
            <a:pPr marL="285750" indent="-285750">
              <a:buFont typeface="Wingdings" panose="05000000000000000000" pitchFamily="2" charset="2"/>
              <a:buChar char="Ø"/>
            </a:pPr>
            <a:r>
              <a:rPr kumimoji="1" lang="en-US" altLang="ja-JP" sz="1600" dirty="0">
                <a:latin typeface="Meiryo UI" panose="020B0604030504040204" pitchFamily="50" charset="-128"/>
                <a:ea typeface="Meiryo UI" panose="020B0604030504040204" pitchFamily="50" charset="-128"/>
              </a:rPr>
              <a:t>AR</a:t>
            </a:r>
            <a:r>
              <a:rPr kumimoji="1" lang="ja-JP" altLang="en-US" sz="1600" dirty="0">
                <a:latin typeface="Meiryo UI" panose="020B0604030504040204" pitchFamily="50" charset="-128"/>
                <a:ea typeface="Meiryo UI" panose="020B0604030504040204" pitchFamily="50" charset="-128"/>
              </a:rPr>
              <a:t>・</a:t>
            </a:r>
            <a:r>
              <a:rPr kumimoji="1" lang="en-US" altLang="ja-JP" sz="1600" dirty="0">
                <a:latin typeface="Meiryo UI" panose="020B0604030504040204" pitchFamily="50" charset="-128"/>
                <a:ea typeface="Meiryo UI" panose="020B0604030504040204" pitchFamily="50" charset="-128"/>
              </a:rPr>
              <a:t>VR</a:t>
            </a:r>
            <a:r>
              <a:rPr kumimoji="1" lang="ja-JP" altLang="en-US" sz="1600" dirty="0">
                <a:latin typeface="Meiryo UI" panose="020B0604030504040204" pitchFamily="50" charset="-128"/>
                <a:ea typeface="Meiryo UI" panose="020B0604030504040204" pitchFamily="50" charset="-128"/>
              </a:rPr>
              <a:t>やセンシング技術など、最新のテクノロジー</a:t>
            </a:r>
            <a:r>
              <a:rPr kumimoji="1" lang="ja-JP" altLang="en-US" sz="1600" dirty="0" smtClean="0">
                <a:latin typeface="Meiryo UI" panose="020B0604030504040204" pitchFamily="50" charset="-128"/>
                <a:ea typeface="Meiryo UI" panose="020B0604030504040204" pitchFamily="50" charset="-128"/>
              </a:rPr>
              <a:t>を</a:t>
            </a:r>
            <a:r>
              <a:rPr kumimoji="1" lang="ja-JP" altLang="en-US" sz="1600" dirty="0">
                <a:latin typeface="Meiryo UI" panose="020B0604030504040204" pitchFamily="50" charset="-128"/>
                <a:ea typeface="Meiryo UI" panose="020B0604030504040204" pitchFamily="50" charset="-128"/>
              </a:rPr>
              <a:t>駆使</a:t>
            </a:r>
            <a:r>
              <a:rPr kumimoji="1" lang="ja-JP" altLang="en-US" sz="1600" dirty="0" smtClean="0">
                <a:latin typeface="Meiryo UI" panose="020B0604030504040204" pitchFamily="50" charset="-128"/>
                <a:ea typeface="Meiryo UI" panose="020B0604030504040204" pitchFamily="50" charset="-128"/>
              </a:rPr>
              <a:t>した</a:t>
            </a:r>
            <a:r>
              <a:rPr kumimoji="1" lang="ja-JP" altLang="en-US" sz="1600" dirty="0">
                <a:latin typeface="Meiryo UI" panose="020B0604030504040204" pitchFamily="50" charset="-128"/>
                <a:ea typeface="Meiryo UI" panose="020B0604030504040204" pitchFamily="50" charset="-128"/>
              </a:rPr>
              <a:t>「新しいカタチ」のアミューズメント施設や体験ゲーム</a:t>
            </a:r>
          </a:p>
        </p:txBody>
      </p:sp>
      <p:sp>
        <p:nvSpPr>
          <p:cNvPr id="30" name="正方形/長方形 29"/>
          <p:cNvSpPr/>
          <p:nvPr/>
        </p:nvSpPr>
        <p:spPr>
          <a:xfrm>
            <a:off x="906342" y="138887"/>
            <a:ext cx="7423827" cy="461665"/>
          </a:xfrm>
          <a:prstGeom prst="rect">
            <a:avLst/>
          </a:prstGeom>
        </p:spPr>
        <p:txBody>
          <a:bodyPr wrap="none">
            <a:spAutoFit/>
          </a:bodyPr>
          <a:lstStyle/>
          <a:p>
            <a:r>
              <a:rPr lang="ja-JP" altLang="en-US" sz="2400" b="1" dirty="0">
                <a:latin typeface="Meiryo UI" panose="020B0604030504040204" pitchFamily="50" charset="-128"/>
                <a:ea typeface="Meiryo UI" panose="020B0604030504040204" pitchFamily="50" charset="-128"/>
              </a:rPr>
              <a:t>テクノロジーを使った「楽しいまちづくり</a:t>
            </a:r>
            <a:r>
              <a:rPr lang="ja-JP" altLang="en-US" sz="2400" b="1" dirty="0" smtClean="0">
                <a:latin typeface="Meiryo UI" panose="020B0604030504040204" pitchFamily="50" charset="-128"/>
                <a:ea typeface="Meiryo UI" panose="020B0604030504040204" pitchFamily="50" charset="-128"/>
              </a:rPr>
              <a:t>」　四つの戦略領域</a:t>
            </a:r>
            <a:endParaRPr lang="en-US" altLang="zh-TW" sz="2400" b="1" dirty="0">
              <a:latin typeface="Meiryo UI" panose="020B0604030504040204" pitchFamily="50" charset="-128"/>
              <a:ea typeface="Meiryo UI" panose="020B0604030504040204" pitchFamily="50" charset="-128"/>
            </a:endParaRPr>
          </a:p>
        </p:txBody>
      </p:sp>
      <p:cxnSp>
        <p:nvCxnSpPr>
          <p:cNvPr id="31" name="直線コネクタ 30"/>
          <p:cNvCxnSpPr/>
          <p:nvPr/>
        </p:nvCxnSpPr>
        <p:spPr>
          <a:xfrm>
            <a:off x="239394" y="644046"/>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5189631" y="746351"/>
            <a:ext cx="800219" cy="338554"/>
          </a:xfrm>
          <a:prstGeom prst="rect">
            <a:avLst/>
          </a:prstGeom>
          <a:noFill/>
        </p:spPr>
        <p:txBody>
          <a:bodyPr wrap="none" rtlCol="0">
            <a:spAutoFit/>
          </a:bodyPr>
          <a:lstStyle/>
          <a:p>
            <a:r>
              <a:rPr kumimoji="1" lang="ja-JP" altLang="en-US" sz="1600" b="1" dirty="0">
                <a:latin typeface="Meiryo UI" panose="020B0604030504040204" pitchFamily="50" charset="-128"/>
                <a:ea typeface="Meiryo UI" panose="020B0604030504040204" pitchFamily="50" charset="-128"/>
              </a:rPr>
              <a:t>①</a:t>
            </a:r>
            <a:r>
              <a:rPr kumimoji="1" lang="ja-JP" altLang="en-US" sz="1600" b="1" dirty="0" smtClean="0">
                <a:latin typeface="Meiryo UI" panose="020B0604030504040204" pitchFamily="50" charset="-128"/>
                <a:ea typeface="Meiryo UI" panose="020B0604030504040204" pitchFamily="50" charset="-128"/>
              </a:rPr>
              <a:t>施設</a:t>
            </a:r>
            <a:endParaRPr kumimoji="1" lang="ja-JP" altLang="en-US" sz="1600" b="1" dirty="0">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7077478" y="734603"/>
            <a:ext cx="1386918" cy="338554"/>
          </a:xfrm>
          <a:prstGeom prst="rect">
            <a:avLst/>
          </a:prstGeom>
          <a:noFill/>
        </p:spPr>
        <p:txBody>
          <a:bodyPr wrap="none" rtlCol="0">
            <a:spAutoFit/>
          </a:bodyPr>
          <a:lstStyle/>
          <a:p>
            <a:r>
              <a:rPr kumimoji="1" lang="ja-JP" altLang="en-US" sz="1600" b="1" dirty="0">
                <a:latin typeface="Meiryo UI" panose="020B0604030504040204" pitchFamily="50" charset="-128"/>
                <a:ea typeface="Meiryo UI" panose="020B0604030504040204" pitchFamily="50" charset="-128"/>
              </a:rPr>
              <a:t>②空間・エリア</a:t>
            </a:r>
          </a:p>
        </p:txBody>
      </p:sp>
      <p:sp>
        <p:nvSpPr>
          <p:cNvPr id="17" name="正方形/長方形 16"/>
          <p:cNvSpPr/>
          <p:nvPr/>
        </p:nvSpPr>
        <p:spPr>
          <a:xfrm>
            <a:off x="4711610" y="1155183"/>
            <a:ext cx="1261884" cy="276999"/>
          </a:xfrm>
          <a:prstGeom prst="rect">
            <a:avLst/>
          </a:prstGeom>
        </p:spPr>
        <p:txBody>
          <a:bodyPr wrap="none">
            <a:spAutoFit/>
          </a:bodyPr>
          <a:lstStyle/>
          <a:p>
            <a:r>
              <a:rPr kumimoji="1" lang="ja-JP" altLang="en-US" sz="1200" b="1" u="sng" dirty="0">
                <a:effectLst>
                  <a:outerShdw blurRad="38100" dist="38100" dir="2700000" algn="tl">
                    <a:srgbClr val="000000">
                      <a:alpha val="43137"/>
                    </a:srgbClr>
                  </a:outerShdw>
                </a:effectLst>
              </a:rPr>
              <a:t>ルーブル美術館</a:t>
            </a:r>
            <a:endParaRPr kumimoji="1" lang="en-US" altLang="ja-JP" sz="1200" b="1" u="sng" dirty="0">
              <a:effectLst>
                <a:outerShdw blurRad="38100" dist="38100" dir="2700000" algn="tl">
                  <a:srgbClr val="000000">
                    <a:alpha val="43137"/>
                  </a:srgbClr>
                </a:outerShdw>
              </a:effectLst>
            </a:endParaRPr>
          </a:p>
        </p:txBody>
      </p:sp>
      <p:sp>
        <p:nvSpPr>
          <p:cNvPr id="35" name="正方形/長方形 34"/>
          <p:cNvSpPr/>
          <p:nvPr/>
        </p:nvSpPr>
        <p:spPr>
          <a:xfrm>
            <a:off x="6761639" y="5417929"/>
            <a:ext cx="1595309" cy="430887"/>
          </a:xfrm>
          <a:prstGeom prst="rect">
            <a:avLst/>
          </a:prstGeom>
        </p:spPr>
        <p:txBody>
          <a:bodyPr wrap="none">
            <a:spAutoFit/>
          </a:bodyPr>
          <a:lstStyle/>
          <a:p>
            <a:r>
              <a:rPr kumimoji="1" lang="ja-JP" altLang="en-US" sz="1100" b="1" u="sng" dirty="0">
                <a:effectLst>
                  <a:outerShdw blurRad="38100" dist="38100" dir="2700000" algn="tl">
                    <a:srgbClr val="000000">
                      <a:alpha val="43137"/>
                    </a:srgbClr>
                  </a:outerShdw>
                </a:effectLst>
              </a:rPr>
              <a:t>シンガポール</a:t>
            </a:r>
            <a:endParaRPr kumimoji="1" lang="en-US" altLang="ja-JP" sz="1100" b="1" u="sng" dirty="0">
              <a:effectLst>
                <a:outerShdw blurRad="38100" dist="38100" dir="2700000" algn="tl">
                  <a:srgbClr val="000000">
                    <a:alpha val="43137"/>
                  </a:srgbClr>
                </a:outerShdw>
              </a:effectLst>
            </a:endParaRPr>
          </a:p>
          <a:p>
            <a:r>
              <a:rPr kumimoji="1" lang="ja-JP" altLang="en-US" sz="1100" b="1" u="sng" dirty="0">
                <a:effectLst>
                  <a:outerShdw blurRad="38100" dist="38100" dir="2700000" algn="tl">
                    <a:srgbClr val="000000">
                      <a:alpha val="43137"/>
                    </a:srgbClr>
                  </a:outerShdw>
                </a:effectLst>
              </a:rPr>
              <a:t>ドラゴンフライレイク</a:t>
            </a:r>
            <a:endParaRPr kumimoji="1" lang="en-US" altLang="ja-JP" sz="1100" b="1" u="sng" dirty="0">
              <a:effectLst>
                <a:outerShdw blurRad="38100" dist="38100" dir="2700000" algn="tl">
                  <a:srgbClr val="000000">
                    <a:alpha val="43137"/>
                  </a:srgbClr>
                </a:outerShdw>
              </a:effectLst>
            </a:endParaRPr>
          </a:p>
        </p:txBody>
      </p:sp>
      <p:sp>
        <p:nvSpPr>
          <p:cNvPr id="36" name="テキスト ボックス 35"/>
          <p:cNvSpPr txBox="1"/>
          <p:nvPr/>
        </p:nvSpPr>
        <p:spPr>
          <a:xfrm>
            <a:off x="5623754" y="5906165"/>
            <a:ext cx="1077777" cy="553998"/>
          </a:xfrm>
          <a:prstGeom prst="rect">
            <a:avLst/>
          </a:prstGeom>
          <a:noFill/>
        </p:spPr>
        <p:txBody>
          <a:bodyPr wrap="square" rtlCol="0">
            <a:spAutoFit/>
          </a:bodyPr>
          <a:lstStyle/>
          <a:p>
            <a:r>
              <a:rPr kumimoji="1" lang="ja-JP" altLang="en-US" sz="1000" dirty="0"/>
              <a:t>プロジェクションマッピングや音と光の演出</a:t>
            </a:r>
          </a:p>
        </p:txBody>
      </p:sp>
      <p:sp>
        <p:nvSpPr>
          <p:cNvPr id="39" name="テキスト ボックス 38"/>
          <p:cNvSpPr txBox="1"/>
          <p:nvPr/>
        </p:nvSpPr>
        <p:spPr>
          <a:xfrm>
            <a:off x="4701227" y="2592792"/>
            <a:ext cx="1872000" cy="261610"/>
          </a:xfrm>
          <a:prstGeom prst="rect">
            <a:avLst/>
          </a:prstGeom>
          <a:noFill/>
        </p:spPr>
        <p:txBody>
          <a:bodyPr wrap="square" rtlCol="0">
            <a:spAutoFit/>
          </a:bodyPr>
          <a:lstStyle/>
          <a:p>
            <a:r>
              <a:rPr kumimoji="1" lang="ja-JP" altLang="en-US" sz="1100" b="1" u="sng" dirty="0">
                <a:effectLst>
                  <a:outerShdw blurRad="38100" dist="38100" dir="2700000" algn="tl">
                    <a:srgbClr val="000000">
                      <a:alpha val="43137"/>
                    </a:srgbClr>
                  </a:outerShdw>
                </a:effectLst>
              </a:rPr>
              <a:t>堀越神社オトガタリ</a:t>
            </a:r>
            <a:endParaRPr kumimoji="1" lang="en-US" altLang="ja-JP" sz="1100" b="1" u="sng" dirty="0">
              <a:effectLst>
                <a:outerShdw blurRad="38100" dist="38100" dir="2700000" algn="tl">
                  <a:srgbClr val="000000">
                    <a:alpha val="43137"/>
                  </a:srgbClr>
                </a:outerShdw>
              </a:effectLst>
            </a:endParaRPr>
          </a:p>
        </p:txBody>
      </p:sp>
      <p:sp>
        <p:nvSpPr>
          <p:cNvPr id="41" name="テキスト ボックス 40"/>
          <p:cNvSpPr txBox="1"/>
          <p:nvPr/>
        </p:nvSpPr>
        <p:spPr>
          <a:xfrm>
            <a:off x="7698641" y="4417302"/>
            <a:ext cx="1077777" cy="707886"/>
          </a:xfrm>
          <a:prstGeom prst="rect">
            <a:avLst/>
          </a:prstGeom>
          <a:noFill/>
        </p:spPr>
        <p:txBody>
          <a:bodyPr wrap="square" rtlCol="0">
            <a:spAutoFit/>
          </a:bodyPr>
          <a:lstStyle/>
          <a:p>
            <a:r>
              <a:rPr kumimoji="1" lang="ja-JP" altLang="en-US" sz="1000" dirty="0"/>
              <a:t>六本木ヒルズ周辺を会場に見立てたＡＲ参加型イベント</a:t>
            </a:r>
          </a:p>
        </p:txBody>
      </p:sp>
      <p:sp>
        <p:nvSpPr>
          <p:cNvPr id="44" name="正方形/長方形 43">
            <a:extLst>
              <a:ext uri="{FF2B5EF4-FFF2-40B4-BE49-F238E27FC236}">
                <a16:creationId xmlns:a16="http://schemas.microsoft.com/office/drawing/2014/main" id="{1A14A861-A447-4BE2-B820-52DE538C519B}"/>
              </a:ext>
            </a:extLst>
          </p:cNvPr>
          <p:cNvSpPr/>
          <p:nvPr/>
        </p:nvSpPr>
        <p:spPr>
          <a:xfrm>
            <a:off x="656656" y="5367751"/>
            <a:ext cx="3811550" cy="374571"/>
          </a:xfrm>
          <a:prstGeom prst="rect">
            <a:avLst/>
          </a:prstGeom>
          <a:solidFill>
            <a:schemeClr val="accent1">
              <a:lumMod val="60000"/>
              <a:lumOff val="40000"/>
            </a:schemeClr>
          </a:solidFill>
          <a:ln>
            <a:solidFill>
              <a:schemeClr val="accent1"/>
            </a:solidFill>
          </a:ln>
        </p:spPr>
        <p:txBody>
          <a:bodyPr wrap="none">
            <a:noAutofit/>
          </a:bodyPr>
          <a:lstStyle/>
          <a:p>
            <a:r>
              <a:rPr lang="ja-JP" altLang="en-US" sz="1600" b="1" dirty="0">
                <a:latin typeface="Meiryo UI" panose="020B0604030504040204" pitchFamily="50" charset="-128"/>
                <a:ea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rPr>
              <a:t>■テクノロジー</a:t>
            </a:r>
            <a:r>
              <a:rPr lang="ja-JP" altLang="en-US" sz="1600" b="1" dirty="0">
                <a:latin typeface="Meiryo UI" panose="020B0604030504040204" pitchFamily="50" charset="-128"/>
                <a:ea typeface="Meiryo UI" panose="020B0604030504040204" pitchFamily="50" charset="-128"/>
              </a:rPr>
              <a:t>を活かした街の演出</a:t>
            </a:r>
          </a:p>
        </p:txBody>
      </p:sp>
      <p:sp>
        <p:nvSpPr>
          <p:cNvPr id="45" name="テキスト ボックス 44">
            <a:extLst>
              <a:ext uri="{FF2B5EF4-FFF2-40B4-BE49-F238E27FC236}">
                <a16:creationId xmlns:a16="http://schemas.microsoft.com/office/drawing/2014/main" id="{6364010A-796E-42BF-9054-F93458652670}"/>
              </a:ext>
            </a:extLst>
          </p:cNvPr>
          <p:cNvSpPr txBox="1"/>
          <p:nvPr/>
        </p:nvSpPr>
        <p:spPr>
          <a:xfrm>
            <a:off x="789817" y="5757514"/>
            <a:ext cx="3636820" cy="830997"/>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sz="1600" dirty="0">
                <a:latin typeface="Meiryo UI" panose="020B0604030504040204" pitchFamily="50" charset="-128"/>
                <a:ea typeface="Meiryo UI" panose="020B0604030504040204" pitchFamily="50" charset="-128"/>
              </a:rPr>
              <a:t>プロジェクションマッピングや音と光</a:t>
            </a:r>
            <a:r>
              <a:rPr kumimoji="1" lang="ja-JP" altLang="en-US" sz="1600" dirty="0" smtClean="0">
                <a:latin typeface="Meiryo UI" panose="020B0604030504040204" pitchFamily="50" charset="-128"/>
                <a:ea typeface="Meiryo UI" panose="020B0604030504040204" pitchFamily="50" charset="-128"/>
              </a:rPr>
              <a:t>のテクノロジーで、街のなかに「非日常」を演出して魅力を引き出す。</a:t>
            </a:r>
            <a:endParaRPr kumimoji="1" lang="en-US" altLang="ja-JP" sz="1600" dirty="0">
              <a:latin typeface="Meiryo UI" panose="020B0604030504040204" pitchFamily="50" charset="-128"/>
              <a:ea typeface="Meiryo UI" panose="020B0604030504040204" pitchFamily="50" charset="-128"/>
            </a:endParaRPr>
          </a:p>
        </p:txBody>
      </p:sp>
      <p:sp>
        <p:nvSpPr>
          <p:cNvPr id="46" name="角丸四角形 4">
            <a:extLst>
              <a:ext uri="{FF2B5EF4-FFF2-40B4-BE49-F238E27FC236}">
                <a16:creationId xmlns:a16="http://schemas.microsoft.com/office/drawing/2014/main" id="{F9854C9A-28D7-489F-AD30-FC7F9D3CDAA3}"/>
              </a:ext>
            </a:extLst>
          </p:cNvPr>
          <p:cNvSpPr/>
          <p:nvPr/>
        </p:nvSpPr>
        <p:spPr>
          <a:xfrm>
            <a:off x="297987" y="5349450"/>
            <a:ext cx="476851" cy="127760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タイプＤ</a:t>
            </a:r>
          </a:p>
        </p:txBody>
      </p:sp>
      <p:sp>
        <p:nvSpPr>
          <p:cNvPr id="48" name="テキスト ボックス 47">
            <a:extLst>
              <a:ext uri="{FF2B5EF4-FFF2-40B4-BE49-F238E27FC236}">
                <a16:creationId xmlns:a16="http://schemas.microsoft.com/office/drawing/2014/main" id="{A38E5DFD-D22F-4BC7-8636-5F9353A882B6}"/>
              </a:ext>
            </a:extLst>
          </p:cNvPr>
          <p:cNvSpPr txBox="1"/>
          <p:nvPr/>
        </p:nvSpPr>
        <p:spPr>
          <a:xfrm>
            <a:off x="7692488" y="5863611"/>
            <a:ext cx="1142774" cy="707886"/>
          </a:xfrm>
          <a:prstGeom prst="rect">
            <a:avLst/>
          </a:prstGeom>
          <a:noFill/>
        </p:spPr>
        <p:txBody>
          <a:bodyPr wrap="square" rtlCol="0">
            <a:spAutoFit/>
          </a:bodyPr>
          <a:lstStyle/>
          <a:p>
            <a:r>
              <a:rPr kumimoji="1" lang="ja-JP" altLang="en-US" sz="1000" dirty="0"/>
              <a:t>センサー技術を使った光の演出により湖畔を異空間に</a:t>
            </a:r>
          </a:p>
        </p:txBody>
      </p:sp>
      <p:sp>
        <p:nvSpPr>
          <p:cNvPr id="49" name="正方形/長方形 48">
            <a:extLst>
              <a:ext uri="{FF2B5EF4-FFF2-40B4-BE49-F238E27FC236}">
                <a16:creationId xmlns:a16="http://schemas.microsoft.com/office/drawing/2014/main" id="{1A856E4C-FDE3-45F8-B40F-DF46DB86C957}"/>
              </a:ext>
            </a:extLst>
          </p:cNvPr>
          <p:cNvSpPr/>
          <p:nvPr/>
        </p:nvSpPr>
        <p:spPr>
          <a:xfrm>
            <a:off x="4688016" y="5386704"/>
            <a:ext cx="1877437" cy="276999"/>
          </a:xfrm>
          <a:prstGeom prst="rect">
            <a:avLst/>
          </a:prstGeom>
        </p:spPr>
        <p:txBody>
          <a:bodyPr wrap="none">
            <a:spAutoFit/>
          </a:bodyPr>
          <a:lstStyle/>
          <a:p>
            <a:r>
              <a:rPr kumimoji="1" lang="ja-JP" altLang="en-US" sz="1200" b="1" u="sng" dirty="0" smtClean="0">
                <a:effectLst>
                  <a:outerShdw blurRad="38100" dist="38100" dir="2700000" algn="tl">
                    <a:srgbClr val="000000">
                      <a:alpha val="43137"/>
                    </a:srgbClr>
                  </a:outerShdw>
                </a:effectLst>
              </a:rPr>
              <a:t>横浜ランドマークタワー</a:t>
            </a:r>
            <a:endParaRPr kumimoji="1" lang="en-US" altLang="ja-JP" sz="1200" b="1" u="sng" dirty="0">
              <a:effectLst>
                <a:outerShdw blurRad="38100" dist="38100" dir="2700000" algn="tl">
                  <a:srgbClr val="000000">
                    <a:alpha val="43137"/>
                  </a:srgbClr>
                </a:outerShdw>
              </a:effectLst>
            </a:endParaRPr>
          </a:p>
        </p:txBody>
      </p:sp>
      <p:sp>
        <p:nvSpPr>
          <p:cNvPr id="51" name="正方形/長方形 50">
            <a:extLst>
              <a:ext uri="{FF2B5EF4-FFF2-40B4-BE49-F238E27FC236}">
                <a16:creationId xmlns:a16="http://schemas.microsoft.com/office/drawing/2014/main" id="{6FB9FAB5-3A70-4F3F-8202-BAD198CB8838}"/>
              </a:ext>
            </a:extLst>
          </p:cNvPr>
          <p:cNvSpPr/>
          <p:nvPr/>
        </p:nvSpPr>
        <p:spPr>
          <a:xfrm>
            <a:off x="6785788" y="2563678"/>
            <a:ext cx="1313180" cy="261610"/>
          </a:xfrm>
          <a:prstGeom prst="rect">
            <a:avLst/>
          </a:prstGeom>
        </p:spPr>
        <p:txBody>
          <a:bodyPr wrap="none">
            <a:spAutoFit/>
          </a:bodyPr>
          <a:lstStyle/>
          <a:p>
            <a:r>
              <a:rPr kumimoji="1" lang="ja-JP" altLang="en-US" sz="1100" b="1" u="sng" dirty="0">
                <a:effectLst>
                  <a:outerShdw blurRad="38100" dist="38100" dir="2700000" algn="tl">
                    <a:srgbClr val="000000">
                      <a:alpha val="43137"/>
                    </a:srgbClr>
                  </a:outerShdw>
                </a:effectLst>
              </a:rPr>
              <a:t>さいく</a:t>
            </a:r>
            <a:r>
              <a:rPr kumimoji="1" lang="ja-JP" altLang="en-US" sz="1100" b="1" u="sng" dirty="0" err="1">
                <a:effectLst>
                  <a:outerShdw blurRad="38100" dist="38100" dir="2700000" algn="tl">
                    <a:srgbClr val="000000">
                      <a:alpha val="43137"/>
                    </a:srgbClr>
                  </a:outerShdw>
                </a:effectLst>
              </a:rPr>
              <a:t>う</a:t>
            </a:r>
            <a:r>
              <a:rPr kumimoji="1" lang="ja-JP" altLang="en-US" sz="1100" b="1" u="sng" dirty="0">
                <a:effectLst>
                  <a:outerShdw blurRad="38100" dist="38100" dir="2700000" algn="tl">
                    <a:srgbClr val="000000">
                      <a:alpha val="43137"/>
                    </a:srgbClr>
                  </a:outerShdw>
                </a:effectLst>
              </a:rPr>
              <a:t>平安の杜</a:t>
            </a:r>
            <a:endParaRPr kumimoji="1" lang="en-US" altLang="ja-JP" sz="1100" b="1" u="sng" dirty="0">
              <a:effectLst>
                <a:outerShdw blurRad="38100" dist="38100" dir="2700000" algn="tl">
                  <a:srgbClr val="000000">
                    <a:alpha val="43137"/>
                  </a:srgbClr>
                </a:outerShdw>
              </a:effectLst>
            </a:endParaRPr>
          </a:p>
        </p:txBody>
      </p:sp>
      <p:sp>
        <p:nvSpPr>
          <p:cNvPr id="15" name="正方形/長方形 14">
            <a:extLst>
              <a:ext uri="{FF2B5EF4-FFF2-40B4-BE49-F238E27FC236}">
                <a16:creationId xmlns:a16="http://schemas.microsoft.com/office/drawing/2014/main" id="{41B6FA58-5906-4F6F-9C76-140947B567ED}"/>
              </a:ext>
            </a:extLst>
          </p:cNvPr>
          <p:cNvSpPr/>
          <p:nvPr/>
        </p:nvSpPr>
        <p:spPr>
          <a:xfrm>
            <a:off x="7770937" y="2890388"/>
            <a:ext cx="1096279" cy="707886"/>
          </a:xfrm>
          <a:prstGeom prst="rect">
            <a:avLst/>
          </a:prstGeom>
        </p:spPr>
        <p:txBody>
          <a:bodyPr wrap="square">
            <a:spAutoFit/>
          </a:bodyPr>
          <a:lstStyle/>
          <a:p>
            <a:r>
              <a:rPr lang="ja-JP" altLang="en-US" sz="1000" dirty="0"/>
              <a:t>遺跡等を３Ｇで再現し、古代の歴史をバーチャルに演出</a:t>
            </a:r>
          </a:p>
        </p:txBody>
      </p:sp>
      <p:pic>
        <p:nvPicPr>
          <p:cNvPr id="25" name="図 24">
            <a:extLst>
              <a:ext uri="{FF2B5EF4-FFF2-40B4-BE49-F238E27FC236}">
                <a16:creationId xmlns:a16="http://schemas.microsoft.com/office/drawing/2014/main" id="{954DF332-7548-418C-87CB-CDFFC9BE2365}"/>
              </a:ext>
            </a:extLst>
          </p:cNvPr>
          <p:cNvPicPr>
            <a:picLocks noChangeAspect="1"/>
          </p:cNvPicPr>
          <p:nvPr/>
        </p:nvPicPr>
        <p:blipFill>
          <a:blip r:embed="rId6"/>
          <a:stretch>
            <a:fillRect/>
          </a:stretch>
        </p:blipFill>
        <p:spPr>
          <a:xfrm>
            <a:off x="6860622" y="5872191"/>
            <a:ext cx="831866" cy="623260"/>
          </a:xfrm>
          <a:prstGeom prst="rect">
            <a:avLst/>
          </a:prstGeom>
        </p:spPr>
      </p:pic>
      <p:pic>
        <p:nvPicPr>
          <p:cNvPr id="53" name="図 52">
            <a:extLst>
              <a:ext uri="{FF2B5EF4-FFF2-40B4-BE49-F238E27FC236}">
                <a16:creationId xmlns:a16="http://schemas.microsoft.com/office/drawing/2014/main" id="{2B076C74-FA13-4578-BA0A-F79BBCC09888}"/>
              </a:ext>
            </a:extLst>
          </p:cNvPr>
          <p:cNvPicPr>
            <a:picLocks noChangeAspect="1"/>
          </p:cNvPicPr>
          <p:nvPr/>
        </p:nvPicPr>
        <p:blipFill>
          <a:blip r:embed="rId7"/>
          <a:stretch>
            <a:fillRect/>
          </a:stretch>
        </p:blipFill>
        <p:spPr>
          <a:xfrm>
            <a:off x="4781741" y="4444518"/>
            <a:ext cx="855486" cy="570324"/>
          </a:xfrm>
          <a:prstGeom prst="rect">
            <a:avLst/>
          </a:prstGeom>
        </p:spPr>
      </p:pic>
      <p:sp>
        <p:nvSpPr>
          <p:cNvPr id="26" name="正方形/長方形 25">
            <a:extLst>
              <a:ext uri="{FF2B5EF4-FFF2-40B4-BE49-F238E27FC236}">
                <a16:creationId xmlns:a16="http://schemas.microsoft.com/office/drawing/2014/main" id="{86F2844F-630E-45B6-A67C-5737E38E7BD9}"/>
              </a:ext>
            </a:extLst>
          </p:cNvPr>
          <p:cNvSpPr/>
          <p:nvPr/>
        </p:nvSpPr>
        <p:spPr>
          <a:xfrm>
            <a:off x="5623754" y="4418025"/>
            <a:ext cx="1137777" cy="738664"/>
          </a:xfrm>
          <a:prstGeom prst="rect">
            <a:avLst/>
          </a:prstGeom>
        </p:spPr>
        <p:txBody>
          <a:bodyPr wrap="square">
            <a:spAutoFit/>
          </a:bodyPr>
          <a:lstStyle/>
          <a:p>
            <a:r>
              <a:rPr lang="en-US" altLang="ja-JP" sz="1050" dirty="0"/>
              <a:t>1</a:t>
            </a:r>
            <a:r>
              <a:rPr lang="ja-JP" altLang="en-US" sz="1050" dirty="0"/>
              <a:t>万㎡</a:t>
            </a:r>
            <a:r>
              <a:rPr lang="ja-JP" altLang="en-US" sz="1050" dirty="0" smtClean="0"/>
              <a:t>の大きな施設に、光</a:t>
            </a:r>
            <a:r>
              <a:rPr lang="ja-JP" altLang="en-US" sz="1050" dirty="0"/>
              <a:t>と</a:t>
            </a:r>
            <a:r>
              <a:rPr lang="ja-JP" altLang="en-US" sz="1050" dirty="0" smtClean="0"/>
              <a:t>デジタルによる空間を演出</a:t>
            </a:r>
            <a:endParaRPr lang="ja-JP" altLang="en-US" sz="1050" dirty="0"/>
          </a:p>
        </p:txBody>
      </p:sp>
      <p:pic>
        <p:nvPicPr>
          <p:cNvPr id="33" name="図 32"/>
          <p:cNvPicPr>
            <a:picLocks noChangeAspect="1"/>
          </p:cNvPicPr>
          <p:nvPr/>
        </p:nvPicPr>
        <p:blipFill>
          <a:blip r:embed="rId8"/>
          <a:stretch>
            <a:fillRect/>
          </a:stretch>
        </p:blipFill>
        <p:spPr>
          <a:xfrm>
            <a:off x="6855274" y="2884260"/>
            <a:ext cx="915021" cy="709699"/>
          </a:xfrm>
          <a:prstGeom prst="rect">
            <a:avLst/>
          </a:prstGeom>
        </p:spPr>
      </p:pic>
      <p:sp>
        <p:nvSpPr>
          <p:cNvPr id="52" name="テキスト ボックス 51"/>
          <p:cNvSpPr txBox="1"/>
          <p:nvPr/>
        </p:nvSpPr>
        <p:spPr>
          <a:xfrm>
            <a:off x="6800572" y="1173705"/>
            <a:ext cx="1851556" cy="261610"/>
          </a:xfrm>
          <a:prstGeom prst="rect">
            <a:avLst/>
          </a:prstGeom>
          <a:noFill/>
        </p:spPr>
        <p:txBody>
          <a:bodyPr wrap="square" rtlCol="0">
            <a:spAutoFit/>
          </a:bodyPr>
          <a:lstStyle/>
          <a:p>
            <a:r>
              <a:rPr kumimoji="1" lang="ja-JP" altLang="en-US" sz="1100" b="1" u="sng" dirty="0">
                <a:effectLst>
                  <a:outerShdw blurRad="38100" dist="38100" dir="2700000" algn="tl">
                    <a:srgbClr val="000000">
                      <a:alpha val="43137"/>
                    </a:srgbClr>
                  </a:outerShdw>
                </a:effectLst>
              </a:rPr>
              <a:t>軍艦島バーチャルツアー</a:t>
            </a:r>
            <a:endParaRPr kumimoji="1" lang="en-US" altLang="ja-JP" sz="1100" b="1" u="sng" dirty="0">
              <a:effectLst>
                <a:outerShdw blurRad="38100" dist="38100" dir="2700000" algn="tl">
                  <a:srgbClr val="000000">
                    <a:alpha val="43137"/>
                  </a:srgbClr>
                </a:outerShdw>
              </a:effectLst>
            </a:endParaRPr>
          </a:p>
        </p:txBody>
      </p:sp>
      <p:pic>
        <p:nvPicPr>
          <p:cNvPr id="14" name="図 13"/>
          <p:cNvPicPr>
            <a:picLocks noChangeAspect="1"/>
          </p:cNvPicPr>
          <p:nvPr/>
        </p:nvPicPr>
        <p:blipFill rotWithShape="1">
          <a:blip r:embed="rId9"/>
          <a:srcRect l="16477" r="20454" b="6818"/>
          <a:stretch/>
        </p:blipFill>
        <p:spPr>
          <a:xfrm>
            <a:off x="4797572" y="5695630"/>
            <a:ext cx="855428" cy="789923"/>
          </a:xfrm>
          <a:prstGeom prst="rect">
            <a:avLst/>
          </a:prstGeom>
        </p:spPr>
      </p:pic>
    </p:spTree>
    <p:extLst>
      <p:ext uri="{BB962C8B-B14F-4D97-AF65-F5344CB8AC3E}">
        <p14:creationId xmlns:p14="http://schemas.microsoft.com/office/powerpoint/2010/main" val="3961266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390705C-02DF-4135-B178-798112F4C231}"/>
              </a:ext>
            </a:extLst>
          </p:cNvPr>
          <p:cNvSpPr/>
          <p:nvPr/>
        </p:nvSpPr>
        <p:spPr>
          <a:xfrm>
            <a:off x="444374" y="1427854"/>
            <a:ext cx="4050134" cy="1323439"/>
          </a:xfrm>
          <a:prstGeom prst="rect">
            <a:avLst/>
          </a:prstGeom>
        </p:spPr>
        <p:txBody>
          <a:bodyPr wrap="square">
            <a:spAutoFit/>
          </a:bodyPr>
          <a:lstStyle/>
          <a:p>
            <a:pPr>
              <a:lnSpc>
                <a:spcPts val="1600"/>
              </a:lnSpc>
            </a:pPr>
            <a:r>
              <a:rPr lang="ja-JP" altLang="en-US" sz="1100" b="1" dirty="0">
                <a:latin typeface="Meiryo UI" panose="020B0604030504040204" pitchFamily="50" charset="-128"/>
                <a:ea typeface="Meiryo UI" panose="020B0604030504040204" pitchFamily="50" charset="-128"/>
              </a:rPr>
              <a:t>＜主なサービス内容＞</a:t>
            </a:r>
            <a:endParaRPr lang="en-US" altLang="ja-JP" sz="1100" b="1" dirty="0">
              <a:latin typeface="Meiryo UI" panose="020B0604030504040204" pitchFamily="50" charset="-128"/>
              <a:ea typeface="Meiryo UI" panose="020B0604030504040204" pitchFamily="50" charset="-128"/>
            </a:endParaRPr>
          </a:p>
          <a:p>
            <a:pPr marL="171450" indent="-171450">
              <a:lnSpc>
                <a:spcPts val="1600"/>
              </a:lnSpc>
              <a:buFont typeface="Wingdings" panose="05000000000000000000" pitchFamily="2" charset="2"/>
              <a:buChar char="Ø"/>
            </a:pPr>
            <a:r>
              <a:rPr lang="en-US" altLang="ja-JP" sz="1100" dirty="0">
                <a:latin typeface="Meiryo UI" panose="020B0604030504040204" pitchFamily="50" charset="-128"/>
                <a:ea typeface="Meiryo UI" panose="020B0604030504040204" pitchFamily="50" charset="-128"/>
              </a:rPr>
              <a:t>6</a:t>
            </a:r>
            <a:r>
              <a:rPr lang="ja-JP" altLang="en-US" sz="1100" dirty="0">
                <a:latin typeface="Meiryo UI" panose="020B0604030504040204" pitchFamily="50" charset="-128"/>
                <a:ea typeface="Meiryo UI" panose="020B0604030504040204" pitchFamily="50" charset="-128"/>
              </a:rPr>
              <a:t>万㎡の展示空間を</a:t>
            </a:r>
            <a:r>
              <a:rPr lang="en-US" altLang="ja-JP" sz="1100" dirty="0">
                <a:latin typeface="Meiryo UI" panose="020B0604030504040204" pitchFamily="50" charset="-128"/>
                <a:ea typeface="Meiryo UI" panose="020B0604030504040204" pitchFamily="50" charset="-128"/>
              </a:rPr>
              <a:t>3D</a:t>
            </a:r>
            <a:r>
              <a:rPr lang="ja-JP" altLang="en-US" sz="1100" dirty="0">
                <a:latin typeface="Meiryo UI" panose="020B0604030504040204" pitchFamily="50" charset="-128"/>
                <a:ea typeface="Meiryo UI" panose="020B0604030504040204" pitchFamily="50" charset="-128"/>
              </a:rPr>
              <a:t>で分かりやすく再現</a:t>
            </a:r>
            <a:endParaRPr lang="ja-JP" altLang="en-US" sz="500" dirty="0">
              <a:latin typeface="Meiryo UI" panose="020B0604030504040204" pitchFamily="50" charset="-128"/>
              <a:ea typeface="Meiryo UI" panose="020B0604030504040204" pitchFamily="50" charset="-128"/>
            </a:endParaRPr>
          </a:p>
          <a:p>
            <a:pPr marL="171450" indent="-171450">
              <a:lnSpc>
                <a:spcPts val="1600"/>
              </a:lnSpc>
              <a:buFont typeface="Wingdings" panose="05000000000000000000" pitchFamily="2" charset="2"/>
              <a:buChar char="Ø"/>
            </a:pPr>
            <a:r>
              <a:rPr lang="ja-JP" altLang="en-US" sz="1100" dirty="0">
                <a:latin typeface="Meiryo UI" panose="020B0604030504040204" pitchFamily="50" charset="-128"/>
                <a:ea typeface="Meiryo UI" panose="020B0604030504040204" pitchFamily="50" charset="-128"/>
              </a:rPr>
              <a:t>見学コースに沿って、作品、コレクション、サービスを検索</a:t>
            </a:r>
          </a:p>
          <a:p>
            <a:pPr marL="171450" indent="-171450">
              <a:lnSpc>
                <a:spcPts val="1600"/>
              </a:lnSpc>
              <a:buFont typeface="Wingdings" panose="05000000000000000000" pitchFamily="2" charset="2"/>
              <a:buChar char="Ø"/>
            </a:pPr>
            <a:r>
              <a:rPr lang="ja-JP" altLang="en-US" sz="1100" dirty="0">
                <a:latin typeface="Meiryo UI" panose="020B0604030504040204" pitchFamily="50" charset="-128"/>
                <a:ea typeface="Meiryo UI" panose="020B0604030504040204" pitchFamily="50" charset="-128"/>
              </a:rPr>
              <a:t>来館</a:t>
            </a:r>
            <a:r>
              <a:rPr lang="ja-JP" altLang="en-US" sz="1100" dirty="0" smtClean="0">
                <a:latin typeface="Meiryo UI" panose="020B0604030504040204" pitchFamily="50" charset="-128"/>
                <a:ea typeface="Meiryo UI" panose="020B0604030504040204" pitchFamily="50" charset="-128"/>
              </a:rPr>
              <a:t>の案内</a:t>
            </a:r>
            <a:r>
              <a:rPr lang="ja-JP" altLang="en-US" sz="1100" dirty="0">
                <a:latin typeface="Meiryo UI" panose="020B0604030504040204" pitchFamily="50" charset="-128"/>
                <a:ea typeface="Meiryo UI" panose="020B0604030504040204" pitchFamily="50" charset="-128"/>
              </a:rPr>
              <a:t>や様々なイベントへのアクセス</a:t>
            </a:r>
          </a:p>
          <a:p>
            <a:pPr marL="171450" indent="-171450">
              <a:lnSpc>
                <a:spcPts val="1600"/>
              </a:lnSpc>
              <a:buFont typeface="Wingdings" panose="05000000000000000000" pitchFamily="2" charset="2"/>
              <a:buChar char="Ø"/>
            </a:pPr>
            <a:r>
              <a:rPr lang="en-US" altLang="ja-JP" sz="1100" dirty="0">
                <a:latin typeface="Meiryo UI" panose="020B0604030504040204" pitchFamily="50" charset="-128"/>
                <a:ea typeface="Meiryo UI" panose="020B0604030504040204" pitchFamily="50" charset="-128"/>
              </a:rPr>
              <a:t>600</a:t>
            </a:r>
            <a:r>
              <a:rPr lang="ja-JP" altLang="en-US" sz="1100" dirty="0">
                <a:latin typeface="Meiryo UI" panose="020B0604030504040204" pitchFamily="50" charset="-128"/>
                <a:ea typeface="Meiryo UI" panose="020B0604030504040204" pitchFamily="50" charset="-128"/>
              </a:rPr>
              <a:t>点の作品や美術館の歴史についての解説（音声ガイダンス）</a:t>
            </a:r>
          </a:p>
          <a:p>
            <a:pPr marL="171450" indent="-171450">
              <a:lnSpc>
                <a:spcPts val="1600"/>
              </a:lnSpc>
              <a:buFont typeface="Wingdings" panose="05000000000000000000" pitchFamily="2" charset="2"/>
              <a:buChar char="Ø"/>
            </a:pPr>
            <a:r>
              <a:rPr lang="ja-JP" altLang="en-US" sz="1100" dirty="0">
                <a:latin typeface="Meiryo UI" panose="020B0604030504040204" pitchFamily="50" charset="-128"/>
                <a:ea typeface="Meiryo UI" panose="020B0604030504040204" pitchFamily="50" charset="-128"/>
              </a:rPr>
              <a:t>多言語対応（フランス語</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英語</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ドイツ語</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日本語等）</a:t>
            </a:r>
          </a:p>
        </p:txBody>
      </p:sp>
      <p:pic>
        <p:nvPicPr>
          <p:cNvPr id="7" name="図 6">
            <a:extLst>
              <a:ext uri="{FF2B5EF4-FFF2-40B4-BE49-F238E27FC236}">
                <a16:creationId xmlns:a16="http://schemas.microsoft.com/office/drawing/2014/main" id="{0D120C7A-28F5-4F6B-B9A5-F55BC4A67CF5}"/>
              </a:ext>
            </a:extLst>
          </p:cNvPr>
          <p:cNvPicPr>
            <a:picLocks noChangeAspect="1"/>
          </p:cNvPicPr>
          <p:nvPr/>
        </p:nvPicPr>
        <p:blipFill>
          <a:blip r:embed="rId2"/>
          <a:stretch>
            <a:fillRect/>
          </a:stretch>
        </p:blipFill>
        <p:spPr>
          <a:xfrm>
            <a:off x="1299305" y="2807458"/>
            <a:ext cx="504000" cy="895867"/>
          </a:xfrm>
          <a:prstGeom prst="rect">
            <a:avLst/>
          </a:prstGeom>
        </p:spPr>
      </p:pic>
      <p:pic>
        <p:nvPicPr>
          <p:cNvPr id="8" name="図 7">
            <a:extLst>
              <a:ext uri="{FF2B5EF4-FFF2-40B4-BE49-F238E27FC236}">
                <a16:creationId xmlns:a16="http://schemas.microsoft.com/office/drawing/2014/main" id="{C4F61F40-7E99-404F-95F8-62EF8F7F9204}"/>
              </a:ext>
            </a:extLst>
          </p:cNvPr>
          <p:cNvPicPr>
            <a:picLocks noChangeAspect="1"/>
          </p:cNvPicPr>
          <p:nvPr/>
        </p:nvPicPr>
        <p:blipFill>
          <a:blip r:embed="rId3"/>
          <a:stretch>
            <a:fillRect/>
          </a:stretch>
        </p:blipFill>
        <p:spPr>
          <a:xfrm>
            <a:off x="2316779" y="2807457"/>
            <a:ext cx="504000" cy="895867"/>
          </a:xfrm>
          <a:prstGeom prst="rect">
            <a:avLst/>
          </a:prstGeom>
        </p:spPr>
      </p:pic>
      <p:pic>
        <p:nvPicPr>
          <p:cNvPr id="9" name="図 8">
            <a:extLst>
              <a:ext uri="{FF2B5EF4-FFF2-40B4-BE49-F238E27FC236}">
                <a16:creationId xmlns:a16="http://schemas.microsoft.com/office/drawing/2014/main" id="{008F8213-8CAA-4E78-820C-A6FE5B614AD5}"/>
              </a:ext>
            </a:extLst>
          </p:cNvPr>
          <p:cNvPicPr>
            <a:picLocks noChangeAspect="1"/>
          </p:cNvPicPr>
          <p:nvPr/>
        </p:nvPicPr>
        <p:blipFill>
          <a:blip r:embed="rId4"/>
          <a:stretch>
            <a:fillRect/>
          </a:stretch>
        </p:blipFill>
        <p:spPr>
          <a:xfrm>
            <a:off x="3366994" y="2807456"/>
            <a:ext cx="504000" cy="895867"/>
          </a:xfrm>
          <a:prstGeom prst="rect">
            <a:avLst/>
          </a:prstGeom>
        </p:spPr>
      </p:pic>
      <p:sp>
        <p:nvSpPr>
          <p:cNvPr id="10" name="テキスト ボックス 9">
            <a:extLst>
              <a:ext uri="{FF2B5EF4-FFF2-40B4-BE49-F238E27FC236}">
                <a16:creationId xmlns:a16="http://schemas.microsoft.com/office/drawing/2014/main" id="{C5CBD95A-6A94-485B-A66D-B9DEAF5FCDD3}"/>
              </a:ext>
            </a:extLst>
          </p:cNvPr>
          <p:cNvSpPr txBox="1"/>
          <p:nvPr/>
        </p:nvSpPr>
        <p:spPr>
          <a:xfrm>
            <a:off x="884196" y="2735890"/>
            <a:ext cx="474810" cy="400110"/>
          </a:xfrm>
          <a:prstGeom prst="rect">
            <a:avLst/>
          </a:prstGeom>
          <a:noFill/>
        </p:spPr>
        <p:txBody>
          <a:bodyPr wrap="none" rtlCol="0">
            <a:spAutoFit/>
          </a:bodyPr>
          <a:lstStyle/>
          <a:p>
            <a:r>
              <a:rPr kumimoji="1" lang="ja-JP" altLang="en-US"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トップ</a:t>
            </a:r>
            <a:endParaRPr kumimoji="1" lang="en-US" altLang="ja-JP"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kumimoji="1" lang="ja-JP" altLang="en-US"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画面</a:t>
            </a:r>
          </a:p>
        </p:txBody>
      </p:sp>
      <p:sp>
        <p:nvSpPr>
          <p:cNvPr id="11" name="テキスト ボックス 10">
            <a:extLst>
              <a:ext uri="{FF2B5EF4-FFF2-40B4-BE49-F238E27FC236}">
                <a16:creationId xmlns:a16="http://schemas.microsoft.com/office/drawing/2014/main" id="{6B5090A2-10FE-46BD-8451-908B9AEF0CAF}"/>
              </a:ext>
            </a:extLst>
          </p:cNvPr>
          <p:cNvSpPr txBox="1"/>
          <p:nvPr/>
        </p:nvSpPr>
        <p:spPr>
          <a:xfrm>
            <a:off x="1839469" y="2735890"/>
            <a:ext cx="441146" cy="400110"/>
          </a:xfrm>
          <a:prstGeom prst="rect">
            <a:avLst/>
          </a:prstGeom>
          <a:noFill/>
        </p:spPr>
        <p:txBody>
          <a:bodyPr wrap="none" rtlCol="0">
            <a:spAutoFit/>
          </a:bodyPr>
          <a:lstStyle/>
          <a:p>
            <a:r>
              <a:rPr kumimoji="1" lang="ja-JP" altLang="en-US"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館内</a:t>
            </a:r>
            <a:endParaRPr kumimoji="1" lang="en-US" altLang="ja-JP"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kumimoji="1" lang="ja-JP" altLang="en-US"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案内</a:t>
            </a:r>
          </a:p>
        </p:txBody>
      </p:sp>
      <p:sp>
        <p:nvSpPr>
          <p:cNvPr id="12" name="テキスト ボックス 11">
            <a:extLst>
              <a:ext uri="{FF2B5EF4-FFF2-40B4-BE49-F238E27FC236}">
                <a16:creationId xmlns:a16="http://schemas.microsoft.com/office/drawing/2014/main" id="{777EBBEF-6A3C-4654-98DD-2926699BF73D}"/>
              </a:ext>
            </a:extLst>
          </p:cNvPr>
          <p:cNvSpPr txBox="1"/>
          <p:nvPr/>
        </p:nvSpPr>
        <p:spPr>
          <a:xfrm>
            <a:off x="2855607" y="2735890"/>
            <a:ext cx="489236" cy="400110"/>
          </a:xfrm>
          <a:prstGeom prst="rect">
            <a:avLst/>
          </a:prstGeom>
          <a:noFill/>
        </p:spPr>
        <p:txBody>
          <a:bodyPr wrap="none" rtlCol="0">
            <a:spAutoFit/>
          </a:bodyPr>
          <a:lstStyle/>
          <a:p>
            <a:r>
              <a:rPr kumimoji="1" lang="ja-JP" altLang="en-US"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音声</a:t>
            </a:r>
            <a:endParaRPr kumimoji="1" lang="en-US" altLang="ja-JP"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kumimoji="1" lang="ja-JP" altLang="en-US"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ガイド</a:t>
            </a:r>
          </a:p>
        </p:txBody>
      </p:sp>
      <p:sp>
        <p:nvSpPr>
          <p:cNvPr id="20" name="正方形/長方形 19">
            <a:extLst>
              <a:ext uri="{FF2B5EF4-FFF2-40B4-BE49-F238E27FC236}">
                <a16:creationId xmlns:a16="http://schemas.microsoft.com/office/drawing/2014/main" id="{E3EACF3F-A54C-40D2-B0A7-C6283375776F}"/>
              </a:ext>
            </a:extLst>
          </p:cNvPr>
          <p:cNvSpPr/>
          <p:nvPr/>
        </p:nvSpPr>
        <p:spPr>
          <a:xfrm>
            <a:off x="473280" y="1077539"/>
            <a:ext cx="3874487" cy="307777"/>
          </a:xfrm>
          <a:prstGeom prst="rect">
            <a:avLst/>
          </a:prstGeom>
          <a:solidFill>
            <a:schemeClr val="accent4">
              <a:lumMod val="20000"/>
              <a:lumOff val="80000"/>
            </a:schemeClr>
          </a:solidFill>
          <a:ln>
            <a:solidFill>
              <a:schemeClr val="accent2"/>
            </a:solidFill>
          </a:ln>
        </p:spPr>
        <p:txBody>
          <a:bodyPr wrap="square">
            <a:spAutoFit/>
          </a:bodyPr>
          <a:lstStyle/>
          <a:p>
            <a:r>
              <a:rPr lang="ja-JP" altLang="en-US" sz="1400" b="1" dirty="0">
                <a:latin typeface="Meiryo UI" panose="020B0604030504040204" pitchFamily="50" charset="-128"/>
                <a:ea typeface="Meiryo UI" panose="020B0604030504040204" pitchFamily="50" charset="-128"/>
              </a:rPr>
              <a:t>ルーブル美術館　公式アプリ（独自型）</a:t>
            </a:r>
          </a:p>
        </p:txBody>
      </p:sp>
      <p:pic>
        <p:nvPicPr>
          <p:cNvPr id="5" name="図 4">
            <a:extLst>
              <a:ext uri="{FF2B5EF4-FFF2-40B4-BE49-F238E27FC236}">
                <a16:creationId xmlns:a16="http://schemas.microsoft.com/office/drawing/2014/main" id="{553C2AB0-4CAB-418C-BD15-F4EE4B293512}"/>
              </a:ext>
            </a:extLst>
          </p:cNvPr>
          <p:cNvPicPr>
            <a:picLocks noChangeAspect="1"/>
          </p:cNvPicPr>
          <p:nvPr/>
        </p:nvPicPr>
        <p:blipFill>
          <a:blip r:embed="rId5"/>
          <a:stretch>
            <a:fillRect/>
          </a:stretch>
        </p:blipFill>
        <p:spPr>
          <a:xfrm>
            <a:off x="3712533" y="1220774"/>
            <a:ext cx="569716" cy="569716"/>
          </a:xfrm>
          <a:prstGeom prst="rect">
            <a:avLst/>
          </a:prstGeom>
        </p:spPr>
      </p:pic>
      <p:sp>
        <p:nvSpPr>
          <p:cNvPr id="21" name="正方形/長方形 20">
            <a:extLst>
              <a:ext uri="{FF2B5EF4-FFF2-40B4-BE49-F238E27FC236}">
                <a16:creationId xmlns:a16="http://schemas.microsoft.com/office/drawing/2014/main" id="{CAF75A25-B3C6-4E15-BF92-B08AE594A8E7}"/>
              </a:ext>
            </a:extLst>
          </p:cNvPr>
          <p:cNvSpPr/>
          <p:nvPr/>
        </p:nvSpPr>
        <p:spPr>
          <a:xfrm>
            <a:off x="444374" y="3843496"/>
            <a:ext cx="3874487" cy="307777"/>
          </a:xfrm>
          <a:prstGeom prst="rect">
            <a:avLst/>
          </a:prstGeom>
          <a:solidFill>
            <a:schemeClr val="accent4">
              <a:lumMod val="20000"/>
              <a:lumOff val="80000"/>
            </a:schemeClr>
          </a:solidFill>
          <a:ln>
            <a:solidFill>
              <a:schemeClr val="accent2"/>
            </a:solidFill>
          </a:ln>
        </p:spPr>
        <p:txBody>
          <a:bodyPr wrap="square">
            <a:spAutoFit/>
          </a:bodyPr>
          <a:lstStyle/>
          <a:p>
            <a:r>
              <a:rPr lang="ja-JP" altLang="en-US" sz="1400" b="1" dirty="0">
                <a:latin typeface="Meiryo UI" panose="020B0604030504040204" pitchFamily="50" charset="-128"/>
                <a:ea typeface="Meiryo UI" panose="020B0604030504040204" pitchFamily="50" charset="-128"/>
              </a:rPr>
              <a:t>ポケット学芸員（汎用型）</a:t>
            </a:r>
          </a:p>
        </p:txBody>
      </p:sp>
      <p:pic>
        <p:nvPicPr>
          <p:cNvPr id="27" name="図 26">
            <a:extLst>
              <a:ext uri="{FF2B5EF4-FFF2-40B4-BE49-F238E27FC236}">
                <a16:creationId xmlns:a16="http://schemas.microsoft.com/office/drawing/2014/main" id="{C13B581A-5145-4E8D-A095-D4033226642B}"/>
              </a:ext>
            </a:extLst>
          </p:cNvPr>
          <p:cNvPicPr>
            <a:picLocks noChangeAspect="1"/>
          </p:cNvPicPr>
          <p:nvPr/>
        </p:nvPicPr>
        <p:blipFill rotWithShape="1">
          <a:blip r:embed="rId6"/>
          <a:srcRect l="7053" t="30360" r="8813" b="5148"/>
          <a:stretch/>
        </p:blipFill>
        <p:spPr>
          <a:xfrm>
            <a:off x="2006435" y="5680820"/>
            <a:ext cx="2155998" cy="1101767"/>
          </a:xfrm>
          <a:prstGeom prst="rect">
            <a:avLst/>
          </a:prstGeom>
        </p:spPr>
      </p:pic>
      <p:sp>
        <p:nvSpPr>
          <p:cNvPr id="28" name="正方形/長方形 27">
            <a:extLst>
              <a:ext uri="{FF2B5EF4-FFF2-40B4-BE49-F238E27FC236}">
                <a16:creationId xmlns:a16="http://schemas.microsoft.com/office/drawing/2014/main" id="{F6D8691E-CC76-41B7-8E8F-6C2191915BB4}"/>
              </a:ext>
            </a:extLst>
          </p:cNvPr>
          <p:cNvSpPr/>
          <p:nvPr/>
        </p:nvSpPr>
        <p:spPr>
          <a:xfrm>
            <a:off x="608870" y="4750428"/>
            <a:ext cx="3426620" cy="861774"/>
          </a:xfrm>
          <a:prstGeom prst="rect">
            <a:avLst/>
          </a:prstGeom>
        </p:spPr>
        <p:txBody>
          <a:bodyPr wrap="square">
            <a:spAutoFit/>
          </a:bodyPr>
          <a:lstStyle/>
          <a:p>
            <a:pPr marL="228600" indent="-228600">
              <a:buFont typeface="+mj-ea"/>
              <a:buAutoNum type="circleNumDbPlain"/>
            </a:pPr>
            <a:r>
              <a:rPr lang="ja-JP" altLang="en-US" sz="1000" dirty="0" smtClean="0">
                <a:latin typeface="Meiryo UI" panose="020B0604030504040204" pitchFamily="50" charset="-128"/>
                <a:ea typeface="Meiryo UI" panose="020B0604030504040204" pitchFamily="50" charset="-128"/>
              </a:rPr>
              <a:t>言語</a:t>
            </a:r>
            <a:r>
              <a:rPr lang="ja-JP" altLang="en-US" sz="1000" dirty="0">
                <a:latin typeface="Meiryo UI" panose="020B0604030504040204" pitchFamily="50" charset="-128"/>
                <a:ea typeface="Meiryo UI" panose="020B0604030504040204" pitchFamily="50" charset="-128"/>
              </a:rPr>
              <a:t>を選択する（</a:t>
            </a:r>
            <a:r>
              <a:rPr lang="en-US" altLang="ja-JP" sz="1000" dirty="0">
                <a:latin typeface="Meiryo UI" panose="020B0604030504040204" pitchFamily="50" charset="-128"/>
                <a:ea typeface="Meiryo UI" panose="020B0604030504040204" pitchFamily="50" charset="-128"/>
              </a:rPr>
              <a:t>12</a:t>
            </a:r>
            <a:r>
              <a:rPr lang="ja-JP" altLang="en-US" sz="1000" dirty="0">
                <a:latin typeface="Meiryo UI" panose="020B0604030504040204" pitchFamily="50" charset="-128"/>
                <a:ea typeface="Meiryo UI" panose="020B0604030504040204" pitchFamily="50" charset="-128"/>
              </a:rPr>
              <a:t>か国語に対応）</a:t>
            </a:r>
          </a:p>
          <a:p>
            <a:pPr marL="228600" indent="-228600">
              <a:buFont typeface="+mj-ea"/>
              <a:buAutoNum type="circleNumDbPlain"/>
            </a:pPr>
            <a:r>
              <a:rPr lang="ja-JP" altLang="en-US" sz="1000" dirty="0">
                <a:latin typeface="Meiryo UI" panose="020B0604030504040204" pitchFamily="50" charset="-128"/>
                <a:ea typeface="Meiryo UI" panose="020B0604030504040204" pitchFamily="50" charset="-128"/>
              </a:rPr>
              <a:t>施設を選択する（施設の解説が表示）</a:t>
            </a:r>
          </a:p>
          <a:p>
            <a:pPr marL="228600" indent="-228600">
              <a:buFont typeface="+mj-ea"/>
              <a:buAutoNum type="circleNumDbPlain"/>
            </a:pPr>
            <a:r>
              <a:rPr lang="ja-JP" altLang="en-US" sz="1000" dirty="0">
                <a:latin typeface="Meiryo UI" panose="020B0604030504040204" pitchFamily="50" charset="-128"/>
                <a:ea typeface="Meiryo UI" panose="020B0604030504040204" pitchFamily="50" charset="-128"/>
              </a:rPr>
              <a:t>対象物の番号を入力し、ガイドを選ぶ</a:t>
            </a:r>
          </a:p>
          <a:p>
            <a:pPr marL="228600" indent="-228600">
              <a:buFont typeface="+mj-ea"/>
              <a:buAutoNum type="circleNumDbPlain"/>
            </a:pPr>
            <a:r>
              <a:rPr lang="ja-JP" altLang="en-US" sz="1000" dirty="0">
                <a:latin typeface="Meiryo UI" panose="020B0604030504040204" pitchFamily="50" charset="-128"/>
                <a:ea typeface="Meiryo UI" panose="020B0604030504040204" pitchFamily="50" charset="-128"/>
              </a:rPr>
              <a:t>画像や解説文など、対象物の詳細情報が表示される。</a:t>
            </a:r>
            <a:endParaRPr lang="en-US" altLang="ja-JP" sz="1000" dirty="0">
              <a:latin typeface="Meiryo UI" panose="020B0604030504040204" pitchFamily="50" charset="-128"/>
              <a:ea typeface="Meiryo UI" panose="020B0604030504040204" pitchFamily="50" charset="-128"/>
            </a:endParaRPr>
          </a:p>
          <a:p>
            <a:pPr marL="228600" indent="-228600">
              <a:buFont typeface="+mj-ea"/>
              <a:buAutoNum type="circleNumDbPlain"/>
            </a:pPr>
            <a:r>
              <a:rPr lang="ja-JP" altLang="en-US" sz="1000" dirty="0">
                <a:latin typeface="Meiryo UI" panose="020B0604030504040204" pitchFamily="50" charset="-128"/>
                <a:ea typeface="Meiryo UI" panose="020B0604030504040204" pitchFamily="50" charset="-128"/>
              </a:rPr>
              <a:t>音声ガイドや動画による案内が再生される</a:t>
            </a:r>
          </a:p>
        </p:txBody>
      </p:sp>
      <p:pic>
        <p:nvPicPr>
          <p:cNvPr id="29" name="図 28">
            <a:extLst>
              <a:ext uri="{FF2B5EF4-FFF2-40B4-BE49-F238E27FC236}">
                <a16:creationId xmlns:a16="http://schemas.microsoft.com/office/drawing/2014/main" id="{FF7BE7C5-17DD-4605-9011-5143B7F401BA}"/>
              </a:ext>
            </a:extLst>
          </p:cNvPr>
          <p:cNvPicPr>
            <a:picLocks noChangeAspect="1"/>
          </p:cNvPicPr>
          <p:nvPr/>
        </p:nvPicPr>
        <p:blipFill rotWithShape="1">
          <a:blip r:embed="rId7"/>
          <a:srcRect l="8182" t="29889" r="72187" b="40686"/>
          <a:stretch/>
        </p:blipFill>
        <p:spPr>
          <a:xfrm>
            <a:off x="3696593" y="4718892"/>
            <a:ext cx="580346" cy="579895"/>
          </a:xfrm>
          <a:prstGeom prst="rect">
            <a:avLst/>
          </a:prstGeom>
        </p:spPr>
      </p:pic>
      <p:sp>
        <p:nvSpPr>
          <p:cNvPr id="30" name="テキスト ボックス 29">
            <a:extLst>
              <a:ext uri="{FF2B5EF4-FFF2-40B4-BE49-F238E27FC236}">
                <a16:creationId xmlns:a16="http://schemas.microsoft.com/office/drawing/2014/main" id="{A8E464DD-BE67-45DE-9F2C-6D6F5C5411AD}"/>
              </a:ext>
            </a:extLst>
          </p:cNvPr>
          <p:cNvSpPr txBox="1"/>
          <p:nvPr/>
        </p:nvSpPr>
        <p:spPr>
          <a:xfrm>
            <a:off x="528700" y="5833866"/>
            <a:ext cx="1424643" cy="861774"/>
          </a:xfrm>
          <a:prstGeom prst="rect">
            <a:avLst/>
          </a:prstGeom>
          <a:noFill/>
        </p:spPr>
        <p:txBody>
          <a:bodyPr wrap="square" rtlCol="0">
            <a:spAutoFit/>
          </a:bodyPr>
          <a:lstStyle/>
          <a:p>
            <a:pPr marL="171450" indent="-171450">
              <a:buFont typeface="Wingdings" panose="05000000000000000000" pitchFamily="2" charset="2"/>
              <a:buChar char="Ø"/>
            </a:pPr>
            <a:r>
              <a:rPr kumimoji="1" lang="ja-JP" altLang="en-US"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全国</a:t>
            </a:r>
            <a:r>
              <a:rPr kumimoji="1" lang="en-US" altLang="ja-JP"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52</a:t>
            </a:r>
            <a:r>
              <a:rPr kumimoji="1" lang="ja-JP" altLang="en-US"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施設で導入</a:t>
            </a:r>
            <a:endParaRPr kumimoji="1" lang="en-US" altLang="ja-JP"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endParaRPr kumimoji="1" lang="en-US" altLang="ja-JP"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kumimoji="1" lang="ja-JP" altLang="en-US"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（施設側の費用）</a:t>
            </a:r>
            <a:endParaRPr kumimoji="1" lang="en-US" altLang="ja-JP"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kumimoji="1" lang="ja-JP" altLang="en-US"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初期費用ゼロ円</a:t>
            </a:r>
            <a:endParaRPr kumimoji="1" lang="en-US" altLang="ja-JP"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kumimoji="1" lang="ja-JP" altLang="en-US"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月額利用料３万円 </a:t>
            </a:r>
          </a:p>
        </p:txBody>
      </p:sp>
      <p:sp>
        <p:nvSpPr>
          <p:cNvPr id="31" name="テキスト ボックス 30">
            <a:extLst>
              <a:ext uri="{FF2B5EF4-FFF2-40B4-BE49-F238E27FC236}">
                <a16:creationId xmlns:a16="http://schemas.microsoft.com/office/drawing/2014/main" id="{03880321-1232-4E21-A347-1B218DE99F75}"/>
              </a:ext>
            </a:extLst>
          </p:cNvPr>
          <p:cNvSpPr txBox="1"/>
          <p:nvPr/>
        </p:nvSpPr>
        <p:spPr>
          <a:xfrm>
            <a:off x="656904" y="54739"/>
            <a:ext cx="7598555" cy="430887"/>
          </a:xfrm>
          <a:prstGeom prst="rect">
            <a:avLst/>
          </a:prstGeom>
          <a:noFill/>
        </p:spPr>
        <p:txBody>
          <a:bodyPr wrap="none" rtlCol="0">
            <a:spAutoFit/>
          </a:bodyPr>
          <a:lstStyle/>
          <a:p>
            <a:r>
              <a:rPr kumimoji="1" lang="en-US" altLang="ja-JP" sz="2200" b="1" dirty="0">
                <a:latin typeface="Meiryo UI" panose="020B0604030504040204" pitchFamily="50" charset="-128"/>
                <a:ea typeface="Meiryo UI" panose="020B0604030504040204" pitchFamily="50" charset="-128"/>
              </a:rPr>
              <a:t>【</a:t>
            </a:r>
            <a:r>
              <a:rPr kumimoji="1" lang="ja-JP" altLang="en-US" sz="2200" b="1" dirty="0">
                <a:latin typeface="Meiryo UI" panose="020B0604030504040204" pitchFamily="50" charset="-128"/>
                <a:ea typeface="Meiryo UI" panose="020B0604030504040204" pitchFamily="50" charset="-128"/>
              </a:rPr>
              <a:t>タイプＡ</a:t>
            </a:r>
            <a:r>
              <a:rPr kumimoji="1" lang="en-US" altLang="ja-JP" sz="2200" b="1" dirty="0">
                <a:latin typeface="Meiryo UI" panose="020B0604030504040204" pitchFamily="50" charset="-128"/>
                <a:ea typeface="Meiryo UI" panose="020B0604030504040204" pitchFamily="50" charset="-128"/>
              </a:rPr>
              <a:t>】</a:t>
            </a:r>
            <a:r>
              <a:rPr kumimoji="1" lang="ja-JP" altLang="en-US" sz="2200" b="1" dirty="0">
                <a:latin typeface="Meiryo UI" panose="020B0604030504040204" pitchFamily="50" charset="-128"/>
                <a:ea typeface="Meiryo UI" panose="020B0604030504040204" pitchFamily="50" charset="-128"/>
              </a:rPr>
              <a:t>　文化施設の利便性と鑑賞機会をテクノロジーで向上</a:t>
            </a:r>
            <a:endParaRPr kumimoji="1" lang="en-US" altLang="ja-JP" sz="2200" b="1" dirty="0">
              <a:latin typeface="Meiryo UI" panose="020B0604030504040204" pitchFamily="50" charset="-128"/>
              <a:ea typeface="Meiryo UI" panose="020B0604030504040204" pitchFamily="50" charset="-128"/>
            </a:endParaRPr>
          </a:p>
        </p:txBody>
      </p:sp>
      <p:cxnSp>
        <p:nvCxnSpPr>
          <p:cNvPr id="32" name="直線コネクタ 31">
            <a:extLst>
              <a:ext uri="{FF2B5EF4-FFF2-40B4-BE49-F238E27FC236}">
                <a16:creationId xmlns:a16="http://schemas.microsoft.com/office/drawing/2014/main" id="{503B9008-EEF5-4963-8597-5F7962D1ED57}"/>
              </a:ext>
            </a:extLst>
          </p:cNvPr>
          <p:cNvCxnSpPr/>
          <p:nvPr/>
        </p:nvCxnSpPr>
        <p:spPr>
          <a:xfrm>
            <a:off x="251847" y="543038"/>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四角形: 角を丸くする 32">
            <a:extLst>
              <a:ext uri="{FF2B5EF4-FFF2-40B4-BE49-F238E27FC236}">
                <a16:creationId xmlns:a16="http://schemas.microsoft.com/office/drawing/2014/main" id="{733EA6A7-8A98-4561-B244-215B2622F8EC}"/>
              </a:ext>
            </a:extLst>
          </p:cNvPr>
          <p:cNvSpPr/>
          <p:nvPr/>
        </p:nvSpPr>
        <p:spPr>
          <a:xfrm>
            <a:off x="444374" y="664102"/>
            <a:ext cx="3903393" cy="340519"/>
          </a:xfrm>
          <a:prstGeom prst="roundRect">
            <a:avLst/>
          </a:prstGeom>
          <a:solidFill>
            <a:schemeClr val="tx2"/>
          </a:solidFill>
          <a:ln>
            <a:solidFill>
              <a:schemeClr val="tx2"/>
            </a:solidFill>
          </a:ln>
        </p:spPr>
        <p:txBody>
          <a:bodyPr wrap="square">
            <a:spAutoFit/>
          </a:bodyPr>
          <a:lstStyle/>
          <a:p>
            <a:pPr algn="ctr"/>
            <a:r>
              <a:rPr lang="ja-JP" altLang="en-US" sz="1400" b="1" dirty="0" smtClean="0">
                <a:solidFill>
                  <a:schemeClr val="bg1"/>
                </a:solidFill>
                <a:latin typeface="Meiryo UI" panose="020B0604030504040204" pitchFamily="50" charset="-128"/>
                <a:ea typeface="Meiryo UI" panose="020B0604030504040204" pitchFamily="50" charset="-128"/>
              </a:rPr>
              <a:t>１）スマートフォンアプリ</a:t>
            </a:r>
            <a:r>
              <a:rPr lang="ja-JP" altLang="en-US" sz="1400" b="1" dirty="0">
                <a:solidFill>
                  <a:schemeClr val="bg1"/>
                </a:solidFill>
                <a:latin typeface="Meiryo UI" panose="020B0604030504040204" pitchFamily="50" charset="-128"/>
                <a:ea typeface="Meiryo UI" panose="020B0604030504040204" pitchFamily="50" charset="-128"/>
              </a:rPr>
              <a:t>によるガイド</a:t>
            </a:r>
          </a:p>
        </p:txBody>
      </p:sp>
      <p:sp>
        <p:nvSpPr>
          <p:cNvPr id="34" name="四角形: 角を丸くする 33">
            <a:extLst>
              <a:ext uri="{FF2B5EF4-FFF2-40B4-BE49-F238E27FC236}">
                <a16:creationId xmlns:a16="http://schemas.microsoft.com/office/drawing/2014/main" id="{D12A55C1-C3B2-4FEE-8CAF-3452F1ECF8B5}"/>
              </a:ext>
            </a:extLst>
          </p:cNvPr>
          <p:cNvSpPr/>
          <p:nvPr/>
        </p:nvSpPr>
        <p:spPr>
          <a:xfrm>
            <a:off x="4825139" y="664102"/>
            <a:ext cx="3874487" cy="340519"/>
          </a:xfrm>
          <a:prstGeom prst="roundRect">
            <a:avLst/>
          </a:prstGeom>
          <a:solidFill>
            <a:schemeClr val="tx2"/>
          </a:solidFill>
          <a:ln>
            <a:solidFill>
              <a:schemeClr val="tx2"/>
            </a:solidFill>
          </a:ln>
        </p:spPr>
        <p:txBody>
          <a:bodyPr wrap="square">
            <a:spAutoFit/>
          </a:bodyPr>
          <a:lstStyle/>
          <a:p>
            <a:pPr algn="ctr"/>
            <a:r>
              <a:rPr lang="ja-JP" altLang="en-US" sz="1400" b="1" dirty="0" smtClean="0">
                <a:solidFill>
                  <a:schemeClr val="bg1"/>
                </a:solidFill>
                <a:latin typeface="Meiryo UI" panose="020B0604030504040204" pitchFamily="50" charset="-128"/>
                <a:ea typeface="Meiryo UI" panose="020B0604030504040204" pitchFamily="50" charset="-128"/>
              </a:rPr>
              <a:t>２）ＡＲ</a:t>
            </a:r>
            <a:r>
              <a:rPr lang="ja-JP" altLang="en-US" sz="1400" b="1" dirty="0">
                <a:solidFill>
                  <a:schemeClr val="bg1"/>
                </a:solidFill>
                <a:latin typeface="Meiryo UI" panose="020B0604030504040204" pitchFamily="50" charset="-128"/>
                <a:ea typeface="Meiryo UI" panose="020B0604030504040204" pitchFamily="50" charset="-128"/>
              </a:rPr>
              <a:t>／ＶＲによるバーチャル展示</a:t>
            </a:r>
          </a:p>
        </p:txBody>
      </p:sp>
      <p:sp>
        <p:nvSpPr>
          <p:cNvPr id="36" name="正方形/長方形 35">
            <a:extLst>
              <a:ext uri="{FF2B5EF4-FFF2-40B4-BE49-F238E27FC236}">
                <a16:creationId xmlns:a16="http://schemas.microsoft.com/office/drawing/2014/main" id="{0091B0D4-0991-4454-AEA0-6B4120A503D4}"/>
              </a:ext>
            </a:extLst>
          </p:cNvPr>
          <p:cNvSpPr/>
          <p:nvPr/>
        </p:nvSpPr>
        <p:spPr>
          <a:xfrm>
            <a:off x="4825138" y="1077539"/>
            <a:ext cx="3874487" cy="307777"/>
          </a:xfrm>
          <a:prstGeom prst="rect">
            <a:avLst/>
          </a:prstGeom>
          <a:solidFill>
            <a:schemeClr val="accent4">
              <a:lumMod val="20000"/>
              <a:lumOff val="80000"/>
            </a:schemeClr>
          </a:solidFill>
          <a:ln>
            <a:solidFill>
              <a:schemeClr val="accent2"/>
            </a:solidFill>
          </a:ln>
        </p:spPr>
        <p:txBody>
          <a:bodyPr wrap="square">
            <a:spAutoFit/>
          </a:bodyPr>
          <a:lstStyle/>
          <a:p>
            <a:r>
              <a:rPr lang="ja-JP" altLang="en-US" sz="1400" b="1" dirty="0">
                <a:latin typeface="Meiryo UI" panose="020B0604030504040204" pitchFamily="50" charset="-128"/>
                <a:ea typeface="Meiryo UI" panose="020B0604030504040204" pitchFamily="50" charset="-128"/>
              </a:rPr>
              <a:t>大英博物館　ストリートビュー</a:t>
            </a:r>
          </a:p>
        </p:txBody>
      </p:sp>
      <p:sp>
        <p:nvSpPr>
          <p:cNvPr id="2" name="正方形/長方形 1">
            <a:extLst>
              <a:ext uri="{FF2B5EF4-FFF2-40B4-BE49-F238E27FC236}">
                <a16:creationId xmlns:a16="http://schemas.microsoft.com/office/drawing/2014/main" id="{CF78B421-390D-4006-9F5A-18AA08992097}"/>
              </a:ext>
            </a:extLst>
          </p:cNvPr>
          <p:cNvSpPr/>
          <p:nvPr/>
        </p:nvSpPr>
        <p:spPr>
          <a:xfrm>
            <a:off x="4880268" y="1450700"/>
            <a:ext cx="3764225" cy="1107996"/>
          </a:xfrm>
          <a:prstGeom prst="rect">
            <a:avLst/>
          </a:prstGeom>
        </p:spPr>
        <p:txBody>
          <a:bodyPr wrap="square">
            <a:spAutoFit/>
          </a:bodyPr>
          <a:lstStyle/>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収蔵品</a:t>
            </a:r>
            <a:r>
              <a:rPr lang="en-US" altLang="ja-JP" sz="1100" dirty="0">
                <a:latin typeface="Meiryo UI" panose="020B0604030504040204" pitchFamily="50" charset="-128"/>
                <a:ea typeface="Meiryo UI" panose="020B0604030504040204" pitchFamily="50" charset="-128"/>
              </a:rPr>
              <a:t>4,500</a:t>
            </a:r>
            <a:r>
              <a:rPr lang="ja-JP" altLang="en-US" sz="1100" dirty="0">
                <a:latin typeface="Meiryo UI" panose="020B0604030504040204" pitchFamily="50" charset="-128"/>
                <a:ea typeface="Meiryo UI" panose="020B0604030504040204" pitchFamily="50" charset="-128"/>
              </a:rPr>
              <a:t>点以上が写真撮影され、歴史の回廊をヴァーチャルに歩き回って鑑賞することができる</a:t>
            </a:r>
            <a:endParaRPr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10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例えば６世紀に描かれた「女史箴図」は、脆さゆえに１年のうち数カ月しか展示されないが、こうした特別な展示品も、デジタル化されることによって、年間を通して鑑賞可能となっている。</a:t>
            </a:r>
          </a:p>
        </p:txBody>
      </p:sp>
      <p:pic>
        <p:nvPicPr>
          <p:cNvPr id="3" name="図 2">
            <a:extLst>
              <a:ext uri="{FF2B5EF4-FFF2-40B4-BE49-F238E27FC236}">
                <a16:creationId xmlns:a16="http://schemas.microsoft.com/office/drawing/2014/main" id="{3299B084-0C79-4AFA-80BA-8BE0A643AFCD}"/>
              </a:ext>
            </a:extLst>
          </p:cNvPr>
          <p:cNvPicPr>
            <a:picLocks noChangeAspect="1"/>
          </p:cNvPicPr>
          <p:nvPr/>
        </p:nvPicPr>
        <p:blipFill>
          <a:blip r:embed="rId8"/>
          <a:stretch>
            <a:fillRect/>
          </a:stretch>
        </p:blipFill>
        <p:spPr>
          <a:xfrm>
            <a:off x="4993598" y="2772097"/>
            <a:ext cx="1438839" cy="957482"/>
          </a:xfrm>
          <a:prstGeom prst="rect">
            <a:avLst/>
          </a:prstGeom>
        </p:spPr>
      </p:pic>
      <p:pic>
        <p:nvPicPr>
          <p:cNvPr id="13" name="図 12">
            <a:extLst>
              <a:ext uri="{FF2B5EF4-FFF2-40B4-BE49-F238E27FC236}">
                <a16:creationId xmlns:a16="http://schemas.microsoft.com/office/drawing/2014/main" id="{2FFEC67B-75CF-488A-9AB5-A5198385D884}"/>
              </a:ext>
            </a:extLst>
          </p:cNvPr>
          <p:cNvPicPr>
            <a:picLocks noChangeAspect="1"/>
          </p:cNvPicPr>
          <p:nvPr/>
        </p:nvPicPr>
        <p:blipFill>
          <a:blip r:embed="rId9"/>
          <a:stretch>
            <a:fillRect/>
          </a:stretch>
        </p:blipFill>
        <p:spPr>
          <a:xfrm>
            <a:off x="6664864" y="2774405"/>
            <a:ext cx="1780353" cy="955174"/>
          </a:xfrm>
          <a:prstGeom prst="rect">
            <a:avLst/>
          </a:prstGeom>
        </p:spPr>
      </p:pic>
      <p:pic>
        <p:nvPicPr>
          <p:cNvPr id="41" name="図 40">
            <a:extLst>
              <a:ext uri="{FF2B5EF4-FFF2-40B4-BE49-F238E27FC236}">
                <a16:creationId xmlns:a16="http://schemas.microsoft.com/office/drawing/2014/main" id="{D3402C58-6346-45FE-8455-BADA9B95A654}"/>
              </a:ext>
            </a:extLst>
          </p:cNvPr>
          <p:cNvPicPr>
            <a:picLocks noChangeAspect="1"/>
          </p:cNvPicPr>
          <p:nvPr/>
        </p:nvPicPr>
        <p:blipFill>
          <a:blip r:embed="rId10"/>
          <a:stretch>
            <a:fillRect/>
          </a:stretch>
        </p:blipFill>
        <p:spPr>
          <a:xfrm>
            <a:off x="5017182" y="5601462"/>
            <a:ext cx="1607127" cy="900212"/>
          </a:xfrm>
          <a:prstGeom prst="rect">
            <a:avLst/>
          </a:prstGeom>
        </p:spPr>
      </p:pic>
      <p:sp>
        <p:nvSpPr>
          <p:cNvPr id="43" name="正方形/長方形 42">
            <a:extLst>
              <a:ext uri="{FF2B5EF4-FFF2-40B4-BE49-F238E27FC236}">
                <a16:creationId xmlns:a16="http://schemas.microsoft.com/office/drawing/2014/main" id="{7917474F-B7A2-4B3B-A45F-44BE563B4D81}"/>
              </a:ext>
            </a:extLst>
          </p:cNvPr>
          <p:cNvSpPr/>
          <p:nvPr/>
        </p:nvSpPr>
        <p:spPr>
          <a:xfrm>
            <a:off x="4727620" y="3843496"/>
            <a:ext cx="3874487" cy="307777"/>
          </a:xfrm>
          <a:prstGeom prst="rect">
            <a:avLst/>
          </a:prstGeom>
          <a:solidFill>
            <a:schemeClr val="accent4">
              <a:lumMod val="20000"/>
              <a:lumOff val="80000"/>
            </a:schemeClr>
          </a:solidFill>
          <a:ln>
            <a:solidFill>
              <a:schemeClr val="accent2"/>
            </a:solidFill>
          </a:ln>
        </p:spPr>
        <p:txBody>
          <a:bodyPr wrap="square">
            <a:spAutoFit/>
          </a:bodyPr>
          <a:lstStyle/>
          <a:p>
            <a:r>
              <a:rPr lang="ja-JP" altLang="en-US" sz="1400" b="1" dirty="0">
                <a:latin typeface="Meiryo UI" panose="020B0604030504040204" pitchFamily="50" charset="-128"/>
                <a:ea typeface="Meiryo UI" panose="020B0604030504040204" pitchFamily="50" charset="-128"/>
              </a:rPr>
              <a:t>軍艦島　３Ｄプロジェクト</a:t>
            </a:r>
          </a:p>
        </p:txBody>
      </p:sp>
      <p:sp>
        <p:nvSpPr>
          <p:cNvPr id="14" name="正方形/長方形 13">
            <a:extLst>
              <a:ext uri="{FF2B5EF4-FFF2-40B4-BE49-F238E27FC236}">
                <a16:creationId xmlns:a16="http://schemas.microsoft.com/office/drawing/2014/main" id="{07DB2B52-F3C0-46AA-B872-C23385B4EC51}"/>
              </a:ext>
            </a:extLst>
          </p:cNvPr>
          <p:cNvSpPr/>
          <p:nvPr/>
        </p:nvSpPr>
        <p:spPr>
          <a:xfrm>
            <a:off x="4786456" y="4332714"/>
            <a:ext cx="3756813" cy="892552"/>
          </a:xfrm>
          <a:prstGeom prst="rect">
            <a:avLst/>
          </a:prstGeom>
        </p:spPr>
        <p:txBody>
          <a:bodyPr wrap="square">
            <a:spAutoFit/>
          </a:bodyPr>
          <a:lstStyle/>
          <a:p>
            <a:pPr marL="171450" indent="-171450">
              <a:buFont typeface="Arial" panose="020B0604020202020204" pitchFamily="34" charset="0"/>
              <a:buChar char="•"/>
            </a:pPr>
            <a:r>
              <a:rPr lang="ja-JP" altLang="en-US" sz="1100" dirty="0"/>
              <a:t>３Ｄレーザスキャナやドローンによる空撮画像から、軍艦島全体を３Ｄデータ化。普段は入島できな世界遺産の細部を、居ながらにして細部を鑑賞できる。</a:t>
            </a:r>
            <a:endParaRPr lang="en-US" altLang="ja-JP" sz="1100" dirty="0"/>
          </a:p>
          <a:p>
            <a:pPr marL="171450" indent="-171450">
              <a:buFont typeface="Arial" panose="020B0604020202020204" pitchFamily="34" charset="0"/>
              <a:buChar char="•"/>
            </a:pPr>
            <a:endParaRPr lang="en-US" altLang="ja-JP" sz="800" dirty="0"/>
          </a:p>
          <a:p>
            <a:pPr marL="171450" indent="-171450">
              <a:buFont typeface="Arial" panose="020B0604020202020204" pitchFamily="34" charset="0"/>
              <a:buChar char="•"/>
            </a:pPr>
            <a:r>
              <a:rPr lang="en-US" altLang="ja-JP" sz="1100" dirty="0"/>
              <a:t>2015</a:t>
            </a:r>
            <a:r>
              <a:rPr lang="ja-JP" altLang="en-US" sz="1100" dirty="0"/>
              <a:t>年のグッドデザイン賞を受賞</a:t>
            </a:r>
          </a:p>
        </p:txBody>
      </p:sp>
      <p:pic>
        <p:nvPicPr>
          <p:cNvPr id="17" name="図 16">
            <a:extLst>
              <a:ext uri="{FF2B5EF4-FFF2-40B4-BE49-F238E27FC236}">
                <a16:creationId xmlns:a16="http://schemas.microsoft.com/office/drawing/2014/main" id="{C9DCD89E-E93A-438D-9E91-BD72C5CB2E52}"/>
              </a:ext>
            </a:extLst>
          </p:cNvPr>
          <p:cNvPicPr>
            <a:picLocks noChangeAspect="1"/>
          </p:cNvPicPr>
          <p:nvPr/>
        </p:nvPicPr>
        <p:blipFill>
          <a:blip r:embed="rId11"/>
          <a:stretch>
            <a:fillRect/>
          </a:stretch>
        </p:blipFill>
        <p:spPr>
          <a:xfrm>
            <a:off x="6826763" y="5626387"/>
            <a:ext cx="1618454" cy="861774"/>
          </a:xfrm>
          <a:prstGeom prst="rect">
            <a:avLst/>
          </a:prstGeom>
        </p:spPr>
      </p:pic>
      <p:sp>
        <p:nvSpPr>
          <p:cNvPr id="18" name="テキスト ボックス 17">
            <a:extLst>
              <a:ext uri="{FF2B5EF4-FFF2-40B4-BE49-F238E27FC236}">
                <a16:creationId xmlns:a16="http://schemas.microsoft.com/office/drawing/2014/main" id="{0154D440-A83F-443F-AB4D-113913EE519B}"/>
              </a:ext>
            </a:extLst>
          </p:cNvPr>
          <p:cNvSpPr txBox="1"/>
          <p:nvPr/>
        </p:nvSpPr>
        <p:spPr>
          <a:xfrm>
            <a:off x="4993598" y="5336737"/>
            <a:ext cx="889987" cy="261610"/>
          </a:xfrm>
          <a:prstGeom prst="rect">
            <a:avLst/>
          </a:prstGeom>
          <a:noFill/>
        </p:spPr>
        <p:txBody>
          <a:bodyPr wrap="none" rtlCol="0">
            <a:spAutoFit/>
          </a:bodyPr>
          <a:lstStyle/>
          <a:p>
            <a:r>
              <a:rPr kumimoji="1" lang="ja-JP" altLang="en-US" sz="1100" b="1" dirty="0">
                <a:latin typeface="Meiryo UI" panose="020B0604030504040204" pitchFamily="50" charset="-128"/>
                <a:ea typeface="Meiryo UI" panose="020B0604030504040204" pitchFamily="50" charset="-128"/>
              </a:rPr>
              <a:t>軍艦島全景</a:t>
            </a:r>
          </a:p>
        </p:txBody>
      </p:sp>
      <p:sp>
        <p:nvSpPr>
          <p:cNvPr id="44" name="テキスト ボックス 43">
            <a:extLst>
              <a:ext uri="{FF2B5EF4-FFF2-40B4-BE49-F238E27FC236}">
                <a16:creationId xmlns:a16="http://schemas.microsoft.com/office/drawing/2014/main" id="{FFAEB84C-374D-44F0-8007-69C5EB5D7A96}"/>
              </a:ext>
            </a:extLst>
          </p:cNvPr>
          <p:cNvSpPr txBox="1"/>
          <p:nvPr/>
        </p:nvSpPr>
        <p:spPr>
          <a:xfrm>
            <a:off x="6762380" y="5336737"/>
            <a:ext cx="1443024" cy="261610"/>
          </a:xfrm>
          <a:prstGeom prst="rect">
            <a:avLst/>
          </a:prstGeom>
          <a:noFill/>
        </p:spPr>
        <p:txBody>
          <a:bodyPr wrap="none" rtlCol="0">
            <a:spAutoFit/>
          </a:bodyPr>
          <a:lstStyle/>
          <a:p>
            <a:r>
              <a:rPr kumimoji="1" lang="ja-JP" altLang="en-US" sz="1100" b="1" dirty="0">
                <a:latin typeface="Meiryo UI" panose="020B0604030504040204" pitchFamily="50" charset="-128"/>
                <a:ea typeface="Meiryo UI" panose="020B0604030504040204" pitchFamily="50" charset="-128"/>
              </a:rPr>
              <a:t>島内の廃墟（団地）</a:t>
            </a:r>
          </a:p>
        </p:txBody>
      </p:sp>
      <p:sp>
        <p:nvSpPr>
          <p:cNvPr id="45" name="テキスト ボックス 44">
            <a:extLst>
              <a:ext uri="{FF2B5EF4-FFF2-40B4-BE49-F238E27FC236}">
                <a16:creationId xmlns:a16="http://schemas.microsoft.com/office/drawing/2014/main" id="{33027830-74B9-4B1E-BB9D-FE37DFDD67D2}"/>
              </a:ext>
            </a:extLst>
          </p:cNvPr>
          <p:cNvSpPr txBox="1"/>
          <p:nvPr/>
        </p:nvSpPr>
        <p:spPr>
          <a:xfrm>
            <a:off x="6610181" y="2518638"/>
            <a:ext cx="1077539" cy="261610"/>
          </a:xfrm>
          <a:prstGeom prst="rect">
            <a:avLst/>
          </a:prstGeom>
          <a:noFill/>
        </p:spPr>
        <p:txBody>
          <a:bodyPr wrap="none" rtlCol="0">
            <a:spAutoFit/>
          </a:bodyPr>
          <a:lstStyle/>
          <a:p>
            <a:r>
              <a:rPr kumimoji="1" lang="ja-JP" altLang="en-US" sz="1100" b="1" dirty="0">
                <a:latin typeface="Meiryo UI" panose="020B0604030504040204" pitchFamily="50" charset="-128"/>
                <a:ea typeface="Meiryo UI" panose="020B0604030504040204" pitchFamily="50" charset="-128"/>
              </a:rPr>
              <a:t>ロゼッタストーン</a:t>
            </a:r>
          </a:p>
        </p:txBody>
      </p:sp>
      <p:sp>
        <p:nvSpPr>
          <p:cNvPr id="4" name="スライド番号プレースホルダー 3"/>
          <p:cNvSpPr>
            <a:spLocks noGrp="1"/>
          </p:cNvSpPr>
          <p:nvPr>
            <p:ph type="sldNum" sz="quarter" idx="12"/>
          </p:nvPr>
        </p:nvSpPr>
        <p:spPr>
          <a:xfrm>
            <a:off x="6732821" y="6386291"/>
            <a:ext cx="2057400" cy="365125"/>
          </a:xfrm>
        </p:spPr>
        <p:txBody>
          <a:bodyPr/>
          <a:lstStyle/>
          <a:p>
            <a:fld id="{28A64507-C155-4F95-8498-376511543CB4}" type="slidenum">
              <a:rPr kumimoji="1" lang="ja-JP" altLang="en-US" smtClean="0"/>
              <a:t>5</a:t>
            </a:fld>
            <a:endParaRPr kumimoji="1" lang="ja-JP" altLang="en-US"/>
          </a:p>
        </p:txBody>
      </p:sp>
      <p:sp>
        <p:nvSpPr>
          <p:cNvPr id="15" name="正方形/長方形 14"/>
          <p:cNvSpPr/>
          <p:nvPr/>
        </p:nvSpPr>
        <p:spPr>
          <a:xfrm>
            <a:off x="4887195" y="2513809"/>
            <a:ext cx="1337226" cy="261610"/>
          </a:xfrm>
          <a:prstGeom prst="rect">
            <a:avLst/>
          </a:prstGeom>
        </p:spPr>
        <p:txBody>
          <a:bodyPr wrap="none">
            <a:spAutoFit/>
          </a:bodyPr>
          <a:lstStyle/>
          <a:p>
            <a:r>
              <a:rPr lang="ja-JP" altLang="en-US" sz="1100" b="1" dirty="0">
                <a:latin typeface="Meiryo UI" panose="020B0604030504040204" pitchFamily="50" charset="-128"/>
                <a:ea typeface="Meiryo UI" panose="020B0604030504040204" pitchFamily="50" charset="-128"/>
              </a:rPr>
              <a:t>ラムセス二世の巨像</a:t>
            </a:r>
          </a:p>
        </p:txBody>
      </p:sp>
      <p:sp>
        <p:nvSpPr>
          <p:cNvPr id="16" name="正方形/長方形 15"/>
          <p:cNvSpPr/>
          <p:nvPr/>
        </p:nvSpPr>
        <p:spPr>
          <a:xfrm>
            <a:off x="421598" y="4239505"/>
            <a:ext cx="3926169" cy="461665"/>
          </a:xfrm>
          <a:prstGeom prst="rect">
            <a:avLst/>
          </a:prstGeom>
        </p:spPr>
        <p:txBody>
          <a:bodyPr wrap="square">
            <a:spAutoFit/>
          </a:bodyPr>
          <a:lstStyle/>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学芸員が展示物に付した解説文やナレーションを</a:t>
            </a:r>
            <a:r>
              <a:rPr lang="ja-JP" altLang="en-US" sz="1200" dirty="0" smtClean="0">
                <a:latin typeface="Meiryo UI" panose="020B0604030504040204" pitchFamily="50" charset="-128"/>
                <a:ea typeface="Meiryo UI" panose="020B0604030504040204" pitchFamily="50" charset="-128"/>
              </a:rPr>
              <a:t>、スマートフォン</a:t>
            </a:r>
            <a:r>
              <a:rPr lang="ja-JP" altLang="en-US" sz="1200" dirty="0">
                <a:latin typeface="Meiryo UI" panose="020B0604030504040204" pitchFamily="50" charset="-128"/>
                <a:ea typeface="Meiryo UI" panose="020B0604030504040204" pitchFamily="50" charset="-128"/>
              </a:rPr>
              <a:t>で楽しむことができる無料のアプリ</a:t>
            </a:r>
          </a:p>
        </p:txBody>
      </p:sp>
      <p:sp>
        <p:nvSpPr>
          <p:cNvPr id="19" name="正方形/長方形 18"/>
          <p:cNvSpPr/>
          <p:nvPr/>
        </p:nvSpPr>
        <p:spPr>
          <a:xfrm>
            <a:off x="370381" y="4752227"/>
            <a:ext cx="346249" cy="765594"/>
          </a:xfrm>
          <a:prstGeom prst="rect">
            <a:avLst/>
          </a:prstGeom>
        </p:spPr>
        <p:txBody>
          <a:bodyPr vert="eaVert" wrap="none">
            <a:spAutoFit/>
          </a:bodyPr>
          <a:lstStyle/>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使い方</a:t>
            </a:r>
            <a:r>
              <a:rPr lang="en-US" altLang="ja-JP" sz="1050" dirty="0">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2096944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03880321-1232-4E21-A347-1B218DE99F75}"/>
              </a:ext>
            </a:extLst>
          </p:cNvPr>
          <p:cNvSpPr txBox="1"/>
          <p:nvPr/>
        </p:nvSpPr>
        <p:spPr>
          <a:xfrm>
            <a:off x="721426" y="80967"/>
            <a:ext cx="7085594" cy="461665"/>
          </a:xfrm>
          <a:prstGeom prst="rect">
            <a:avLst/>
          </a:prstGeom>
          <a:noFill/>
        </p:spPr>
        <p:txBody>
          <a:bodyPr wrap="none" rtlCol="0">
            <a:spAutoFit/>
          </a:bodyPr>
          <a:lstStyle/>
          <a:p>
            <a:r>
              <a:rPr kumimoji="1" lang="en-US" altLang="ja-JP" sz="2400" b="1" dirty="0">
                <a:latin typeface="Meiryo UI" panose="020B0604030504040204" pitchFamily="50" charset="-128"/>
                <a:ea typeface="Meiryo UI" panose="020B0604030504040204" pitchFamily="50" charset="-128"/>
              </a:rPr>
              <a:t>【</a:t>
            </a:r>
            <a:r>
              <a:rPr kumimoji="1" lang="ja-JP" altLang="en-US" sz="2400" b="1" dirty="0">
                <a:latin typeface="Meiryo UI" panose="020B0604030504040204" pitchFamily="50" charset="-128"/>
                <a:ea typeface="Meiryo UI" panose="020B0604030504040204" pitchFamily="50" charset="-128"/>
              </a:rPr>
              <a:t>タイプＢ</a:t>
            </a:r>
            <a:r>
              <a:rPr kumimoji="1" lang="en-US" altLang="ja-JP" sz="2400" b="1" dirty="0">
                <a:latin typeface="Meiryo UI" panose="020B0604030504040204" pitchFamily="50" charset="-128"/>
                <a:ea typeface="Meiryo UI" panose="020B0604030504040204" pitchFamily="50" charset="-128"/>
              </a:rPr>
              <a:t>】</a:t>
            </a:r>
            <a:r>
              <a:rPr kumimoji="1" lang="ja-JP" altLang="en-US" sz="2400" b="1" dirty="0">
                <a:latin typeface="Meiryo UI" panose="020B0604030504040204" pitchFamily="50" charset="-128"/>
                <a:ea typeface="Meiryo UI" panose="020B0604030504040204" pitchFamily="50" charset="-128"/>
              </a:rPr>
              <a:t>　空間が持つ歴史物語</a:t>
            </a:r>
            <a:r>
              <a:rPr kumimoji="1" lang="ja-JP" altLang="en-US" sz="2400" b="1" dirty="0" smtClean="0">
                <a:latin typeface="Meiryo UI" panose="020B0604030504040204" pitchFamily="50" charset="-128"/>
                <a:ea typeface="Meiryo UI" panose="020B0604030504040204" pitchFamily="50" charset="-128"/>
              </a:rPr>
              <a:t>をテクノロジー</a:t>
            </a:r>
            <a:r>
              <a:rPr kumimoji="1" lang="ja-JP" altLang="en-US" sz="2400" b="1" dirty="0">
                <a:latin typeface="Meiryo UI" panose="020B0604030504040204" pitchFamily="50" charset="-128"/>
                <a:ea typeface="Meiryo UI" panose="020B0604030504040204" pitchFamily="50" charset="-128"/>
              </a:rPr>
              <a:t>で再現</a:t>
            </a:r>
            <a:endParaRPr kumimoji="1" lang="en-US" altLang="ja-JP" sz="2400" b="1" dirty="0">
              <a:latin typeface="Meiryo UI" panose="020B0604030504040204" pitchFamily="50" charset="-128"/>
              <a:ea typeface="Meiryo UI" panose="020B0604030504040204" pitchFamily="50" charset="-128"/>
            </a:endParaRPr>
          </a:p>
        </p:txBody>
      </p:sp>
      <p:cxnSp>
        <p:nvCxnSpPr>
          <p:cNvPr id="32" name="直線コネクタ 31">
            <a:extLst>
              <a:ext uri="{FF2B5EF4-FFF2-40B4-BE49-F238E27FC236}">
                <a16:creationId xmlns:a16="http://schemas.microsoft.com/office/drawing/2014/main" id="{503B9008-EEF5-4963-8597-5F7962D1ED57}"/>
              </a:ext>
            </a:extLst>
          </p:cNvPr>
          <p:cNvCxnSpPr/>
          <p:nvPr/>
        </p:nvCxnSpPr>
        <p:spPr>
          <a:xfrm>
            <a:off x="251847" y="543038"/>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四角形: 角を丸くする 32">
            <a:extLst>
              <a:ext uri="{FF2B5EF4-FFF2-40B4-BE49-F238E27FC236}">
                <a16:creationId xmlns:a16="http://schemas.microsoft.com/office/drawing/2014/main" id="{733EA6A7-8A98-4561-B244-215B2622F8EC}"/>
              </a:ext>
            </a:extLst>
          </p:cNvPr>
          <p:cNvSpPr/>
          <p:nvPr/>
        </p:nvSpPr>
        <p:spPr>
          <a:xfrm>
            <a:off x="344341" y="735122"/>
            <a:ext cx="4091082" cy="374571"/>
          </a:xfrm>
          <a:prstGeom prst="roundRect">
            <a:avLst/>
          </a:prstGeom>
          <a:solidFill>
            <a:schemeClr val="tx2"/>
          </a:solidFill>
          <a:ln>
            <a:solidFill>
              <a:schemeClr val="tx2"/>
            </a:solidFill>
          </a:ln>
        </p:spPr>
        <p:txBody>
          <a:bodyPr wrap="square">
            <a:spAutoFit/>
          </a:bodyPr>
          <a:lstStyle/>
          <a:p>
            <a:r>
              <a:rPr lang="ja-JP" altLang="en-US" sz="1600" b="1" dirty="0">
                <a:solidFill>
                  <a:schemeClr val="bg1"/>
                </a:solidFill>
                <a:latin typeface="Meiryo UI" panose="020B0604030504040204" pitchFamily="50" charset="-128"/>
                <a:ea typeface="Meiryo UI" panose="020B0604030504040204" pitchFamily="50" charset="-128"/>
              </a:rPr>
              <a:t>１）失われた遺物・遺構を立体的に再現</a:t>
            </a:r>
          </a:p>
        </p:txBody>
      </p:sp>
      <p:sp>
        <p:nvSpPr>
          <p:cNvPr id="34" name="四角形: 角を丸くする 33">
            <a:extLst>
              <a:ext uri="{FF2B5EF4-FFF2-40B4-BE49-F238E27FC236}">
                <a16:creationId xmlns:a16="http://schemas.microsoft.com/office/drawing/2014/main" id="{D12A55C1-C3B2-4FEE-8CAF-3452F1ECF8B5}"/>
              </a:ext>
            </a:extLst>
          </p:cNvPr>
          <p:cNvSpPr/>
          <p:nvPr/>
        </p:nvSpPr>
        <p:spPr>
          <a:xfrm>
            <a:off x="4704965" y="735122"/>
            <a:ext cx="4091626" cy="374571"/>
          </a:xfrm>
          <a:prstGeom prst="roundRect">
            <a:avLst/>
          </a:prstGeom>
          <a:solidFill>
            <a:schemeClr val="tx2"/>
          </a:solidFill>
          <a:ln>
            <a:solidFill>
              <a:schemeClr val="tx2"/>
            </a:solidFill>
          </a:ln>
        </p:spPr>
        <p:txBody>
          <a:bodyPr wrap="square">
            <a:spAutoFit/>
          </a:bodyPr>
          <a:lstStyle/>
          <a:p>
            <a:r>
              <a:rPr lang="en-US" altLang="ja-JP" sz="1600" b="1" dirty="0">
                <a:solidFill>
                  <a:schemeClr val="bg1"/>
                </a:solidFill>
                <a:latin typeface="Meiryo UI" panose="020B0604030504040204" pitchFamily="50" charset="-128"/>
                <a:ea typeface="Meiryo UI" panose="020B0604030504040204" pitchFamily="50" charset="-128"/>
              </a:rPr>
              <a:t>3) </a:t>
            </a:r>
            <a:r>
              <a:rPr lang="ja-JP" altLang="en-US" sz="1600" b="1" dirty="0">
                <a:solidFill>
                  <a:schemeClr val="bg1"/>
                </a:solidFill>
                <a:latin typeface="Meiryo UI" panose="020B0604030504040204" pitchFamily="50" charset="-128"/>
                <a:ea typeface="Meiryo UI" panose="020B0604030504040204" pitchFamily="50" charset="-128"/>
              </a:rPr>
              <a:t>古の史実を目の前の物語として再現</a:t>
            </a:r>
          </a:p>
        </p:txBody>
      </p:sp>
      <p:sp>
        <p:nvSpPr>
          <p:cNvPr id="2" name="スライド番号プレースホルダー 1"/>
          <p:cNvSpPr>
            <a:spLocks noGrp="1"/>
          </p:cNvSpPr>
          <p:nvPr>
            <p:ph type="sldNum" sz="quarter" idx="12"/>
          </p:nvPr>
        </p:nvSpPr>
        <p:spPr>
          <a:xfrm>
            <a:off x="6893616" y="6447484"/>
            <a:ext cx="2057400" cy="365125"/>
          </a:xfrm>
        </p:spPr>
        <p:txBody>
          <a:bodyPr/>
          <a:lstStyle/>
          <a:p>
            <a:fld id="{28A64507-C155-4F95-8498-376511543CB4}" type="slidenum">
              <a:rPr kumimoji="1" lang="ja-JP" altLang="en-US" smtClean="0"/>
              <a:t>6</a:t>
            </a:fld>
            <a:endParaRPr kumimoji="1" lang="ja-JP" altLang="en-US"/>
          </a:p>
        </p:txBody>
      </p:sp>
      <p:sp>
        <p:nvSpPr>
          <p:cNvPr id="17" name="四角形: 角を丸くする 32">
            <a:extLst>
              <a:ext uri="{FF2B5EF4-FFF2-40B4-BE49-F238E27FC236}">
                <a16:creationId xmlns:a16="http://schemas.microsoft.com/office/drawing/2014/main" id="{733EA6A7-8A98-4561-B244-215B2622F8EC}"/>
              </a:ext>
            </a:extLst>
          </p:cNvPr>
          <p:cNvSpPr/>
          <p:nvPr/>
        </p:nvSpPr>
        <p:spPr>
          <a:xfrm>
            <a:off x="4701625" y="3441603"/>
            <a:ext cx="4091082" cy="374571"/>
          </a:xfrm>
          <a:prstGeom prst="roundRect">
            <a:avLst/>
          </a:prstGeom>
          <a:solidFill>
            <a:schemeClr val="tx2"/>
          </a:solidFill>
          <a:ln>
            <a:solidFill>
              <a:schemeClr val="tx2"/>
            </a:solidFill>
          </a:ln>
        </p:spPr>
        <p:txBody>
          <a:bodyPr wrap="square">
            <a:spAutoFit/>
          </a:bodyPr>
          <a:lstStyle/>
          <a:p>
            <a:r>
              <a:rPr lang="ja-JP" altLang="en-US" sz="1600" b="1" dirty="0">
                <a:solidFill>
                  <a:schemeClr val="bg1"/>
                </a:solidFill>
                <a:latin typeface="Meiryo UI" panose="020B0604030504040204" pitchFamily="50" charset="-128"/>
                <a:ea typeface="Meiryo UI" panose="020B0604030504040204" pitchFamily="50" charset="-128"/>
              </a:rPr>
              <a:t>４</a:t>
            </a:r>
            <a:r>
              <a:rPr lang="en-US" altLang="ja-JP" sz="1600" b="1" dirty="0">
                <a:solidFill>
                  <a:schemeClr val="bg1"/>
                </a:solidFill>
                <a:latin typeface="Meiryo UI" panose="020B0604030504040204" pitchFamily="50" charset="-128"/>
                <a:ea typeface="Meiryo UI" panose="020B0604030504040204" pitchFamily="50" charset="-128"/>
              </a:rPr>
              <a:t>) </a:t>
            </a:r>
            <a:r>
              <a:rPr lang="ja-JP" altLang="en-US" sz="1600" b="1" dirty="0">
                <a:solidFill>
                  <a:schemeClr val="bg1"/>
                </a:solidFill>
                <a:latin typeface="Meiryo UI" panose="020B0604030504040204" pitchFamily="50" charset="-128"/>
                <a:ea typeface="Meiryo UI" panose="020B0604030504040204" pitchFamily="50" charset="-128"/>
              </a:rPr>
              <a:t>今は存在しない史跡をアプリＶＲで再現</a:t>
            </a:r>
          </a:p>
        </p:txBody>
      </p:sp>
      <p:pic>
        <p:nvPicPr>
          <p:cNvPr id="18" name="図 17"/>
          <p:cNvPicPr>
            <a:picLocks noChangeAspect="1"/>
          </p:cNvPicPr>
          <p:nvPr/>
        </p:nvPicPr>
        <p:blipFill>
          <a:blip r:embed="rId2"/>
          <a:stretch>
            <a:fillRect/>
          </a:stretch>
        </p:blipFill>
        <p:spPr>
          <a:xfrm>
            <a:off x="537335" y="1558252"/>
            <a:ext cx="808289" cy="732372"/>
          </a:xfrm>
          <a:prstGeom prst="rect">
            <a:avLst/>
          </a:prstGeom>
        </p:spPr>
      </p:pic>
      <p:sp>
        <p:nvSpPr>
          <p:cNvPr id="3" name="正方形/長方形 2"/>
          <p:cNvSpPr/>
          <p:nvPr/>
        </p:nvSpPr>
        <p:spPr>
          <a:xfrm>
            <a:off x="1415769" y="1547056"/>
            <a:ext cx="3007869" cy="830997"/>
          </a:xfrm>
          <a:prstGeom prst="rect">
            <a:avLst/>
          </a:prstGeom>
        </p:spPr>
        <p:txBody>
          <a:bodyPr wrap="square">
            <a:spAutoFit/>
          </a:bodyPr>
          <a:lstStyle/>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世界遺産に登録され、</a:t>
            </a:r>
            <a:r>
              <a:rPr lang="en-US" altLang="ja-JP" sz="1200" dirty="0">
                <a:latin typeface="Meiryo UI" panose="020B0604030504040204" pitchFamily="50" charset="-128"/>
                <a:ea typeface="Meiryo UI" panose="020B0604030504040204" pitchFamily="50" charset="-128"/>
              </a:rPr>
              <a:t>2001</a:t>
            </a:r>
            <a:r>
              <a:rPr lang="ja-JP" altLang="en-US" sz="1200" dirty="0">
                <a:latin typeface="Meiryo UI" panose="020B0604030504040204" pitchFamily="50" charset="-128"/>
                <a:ea typeface="Meiryo UI" panose="020B0604030504040204" pitchFamily="50" charset="-128"/>
              </a:rPr>
              <a:t>年にテロで破壊された、バーミヤン渓谷の石仏が、破壊後</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年以上を経て、プロジェクションマッピングの技術によって再現</a:t>
            </a:r>
          </a:p>
        </p:txBody>
      </p:sp>
      <p:sp>
        <p:nvSpPr>
          <p:cNvPr id="4" name="正方形/長方形 3"/>
          <p:cNvSpPr/>
          <p:nvPr/>
        </p:nvSpPr>
        <p:spPr>
          <a:xfrm>
            <a:off x="342048" y="1197562"/>
            <a:ext cx="4108600" cy="276999"/>
          </a:xfrm>
          <a:prstGeom prst="rect">
            <a:avLst/>
          </a:prstGeom>
          <a:solidFill>
            <a:schemeClr val="accent4">
              <a:lumMod val="20000"/>
              <a:lumOff val="80000"/>
            </a:schemeClr>
          </a:solidFill>
          <a:ln>
            <a:solidFill>
              <a:schemeClr val="accent2"/>
            </a:solidFill>
          </a:ln>
        </p:spPr>
        <p:txBody>
          <a:bodyPr wrap="square">
            <a:spAutoFit/>
          </a:bodyPr>
          <a:lstStyle/>
          <a:p>
            <a:pPr marL="285750" indent="-285750">
              <a:buFont typeface="Wingdings" panose="05000000000000000000" pitchFamily="2" charset="2"/>
              <a:buChar char="n"/>
            </a:pPr>
            <a:r>
              <a:rPr lang="ja-JP" altLang="en-US" sz="1200" b="1" dirty="0">
                <a:latin typeface="Meiryo UI" panose="020B0604030504040204" pitchFamily="50" charset="-128"/>
                <a:ea typeface="Meiryo UI" panose="020B0604030504040204" pitchFamily="50" charset="-128"/>
              </a:rPr>
              <a:t>バーミヤン遺跡の石仏を３Ｄ技術で再現</a:t>
            </a:r>
          </a:p>
        </p:txBody>
      </p:sp>
      <p:sp>
        <p:nvSpPr>
          <p:cNvPr id="22" name="正方形/長方形 21"/>
          <p:cNvSpPr/>
          <p:nvPr/>
        </p:nvSpPr>
        <p:spPr>
          <a:xfrm>
            <a:off x="335080" y="2396949"/>
            <a:ext cx="4088558" cy="276998"/>
          </a:xfrm>
          <a:prstGeom prst="rect">
            <a:avLst/>
          </a:prstGeom>
          <a:solidFill>
            <a:schemeClr val="accent4">
              <a:lumMod val="20000"/>
              <a:lumOff val="80000"/>
            </a:schemeClr>
          </a:solidFill>
          <a:ln>
            <a:solidFill>
              <a:schemeClr val="accent2"/>
            </a:solidFill>
          </a:ln>
        </p:spPr>
        <p:txBody>
          <a:bodyPr wrap="square">
            <a:spAutoFit/>
          </a:bodyPr>
          <a:lstStyle/>
          <a:p>
            <a:pPr marL="285750" indent="-285750">
              <a:buFont typeface="Wingdings" panose="05000000000000000000" pitchFamily="2" charset="2"/>
              <a:buChar char="n"/>
            </a:pPr>
            <a:r>
              <a:rPr lang="ja-JP" altLang="en-US" sz="1200" b="1" dirty="0">
                <a:latin typeface="Meiryo UI" panose="020B0604030504040204" pitchFamily="50" charset="-128"/>
                <a:ea typeface="Meiryo UI" panose="020B0604030504040204" pitchFamily="50" charset="-128"/>
              </a:rPr>
              <a:t>丸亀城の発掘遺構を</a:t>
            </a:r>
            <a:r>
              <a:rPr lang="en-US" altLang="ja-JP" sz="1200" b="1" dirty="0">
                <a:latin typeface="Meiryo UI" panose="020B0604030504040204" pitchFamily="50" charset="-128"/>
                <a:ea typeface="Meiryo UI" panose="020B0604030504040204" pitchFamily="50" charset="-128"/>
              </a:rPr>
              <a:t>VR</a:t>
            </a:r>
            <a:r>
              <a:rPr lang="ja-JP" altLang="en-US" sz="1200" b="1" dirty="0">
                <a:latin typeface="Meiryo UI" panose="020B0604030504040204" pitchFamily="50" charset="-128"/>
                <a:ea typeface="Meiryo UI" panose="020B0604030504040204" pitchFamily="50" charset="-128"/>
              </a:rPr>
              <a:t>で展示</a:t>
            </a:r>
          </a:p>
        </p:txBody>
      </p:sp>
      <p:pic>
        <p:nvPicPr>
          <p:cNvPr id="5" name="図 4"/>
          <p:cNvPicPr>
            <a:picLocks noChangeAspect="1"/>
          </p:cNvPicPr>
          <p:nvPr/>
        </p:nvPicPr>
        <p:blipFill>
          <a:blip r:embed="rId3"/>
          <a:stretch>
            <a:fillRect/>
          </a:stretch>
        </p:blipFill>
        <p:spPr>
          <a:xfrm>
            <a:off x="574895" y="2729644"/>
            <a:ext cx="629960" cy="784687"/>
          </a:xfrm>
          <a:prstGeom prst="rect">
            <a:avLst/>
          </a:prstGeom>
        </p:spPr>
      </p:pic>
      <p:sp>
        <p:nvSpPr>
          <p:cNvPr id="6" name="正方形/長方形 5"/>
          <p:cNvSpPr/>
          <p:nvPr/>
        </p:nvSpPr>
        <p:spPr>
          <a:xfrm>
            <a:off x="1338655" y="2764480"/>
            <a:ext cx="2965171" cy="646331"/>
          </a:xfrm>
          <a:prstGeom prst="rect">
            <a:avLst/>
          </a:prstGeom>
        </p:spPr>
        <p:txBody>
          <a:bodyPr wrap="square">
            <a:spAutoFit/>
          </a:bodyPr>
          <a:lstStyle/>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発掘調査後に埋め戻される遺構の状態を、スマホアプリをかざすことで、現場場でいつでも</a:t>
            </a:r>
            <a:r>
              <a:rPr lang="en-US" altLang="ja-JP" sz="1200" dirty="0">
                <a:latin typeface="Meiryo UI" panose="020B0604030504040204" pitchFamily="50" charset="-128"/>
                <a:ea typeface="Meiryo UI" panose="020B0604030504040204" pitchFamily="50" charset="-128"/>
              </a:rPr>
              <a:t>VR</a:t>
            </a:r>
            <a:r>
              <a:rPr lang="ja-JP" altLang="en-US" sz="1200" dirty="0">
                <a:latin typeface="Meiryo UI" panose="020B0604030504040204" pitchFamily="50" charset="-128"/>
                <a:ea typeface="Meiryo UI" panose="020B0604030504040204" pitchFamily="50" charset="-128"/>
              </a:rPr>
              <a:t>で鑑賞可能</a:t>
            </a:r>
          </a:p>
        </p:txBody>
      </p:sp>
      <p:sp>
        <p:nvSpPr>
          <p:cNvPr id="26" name="スライド番号プレースホルダー 3">
            <a:extLst>
              <a:ext uri="{FF2B5EF4-FFF2-40B4-BE49-F238E27FC236}">
                <a16:creationId xmlns:a16="http://schemas.microsoft.com/office/drawing/2014/main" id="{0478030F-B65A-49D6-B6B5-79FA589DC6E6}"/>
              </a:ext>
            </a:extLst>
          </p:cNvPr>
          <p:cNvSpPr txBox="1">
            <a:spLocks/>
          </p:cNvSpPr>
          <p:nvPr/>
        </p:nvSpPr>
        <p:spPr>
          <a:xfrm>
            <a:off x="9229006" y="6153868"/>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8A64507-C155-4F95-8498-376511543CB4}" type="slidenum">
              <a:rPr kumimoji="1" lang="ja-JP" altLang="en-US" smtClean="0"/>
              <a:pPr/>
              <a:t>6</a:t>
            </a:fld>
            <a:endParaRPr kumimoji="1" lang="ja-JP" altLang="en-US"/>
          </a:p>
        </p:txBody>
      </p:sp>
      <p:sp>
        <p:nvSpPr>
          <p:cNvPr id="37" name="正方形/長方形 36">
            <a:extLst>
              <a:ext uri="{FF2B5EF4-FFF2-40B4-BE49-F238E27FC236}">
                <a16:creationId xmlns:a16="http://schemas.microsoft.com/office/drawing/2014/main" id="{9FCD1985-307F-409F-A921-72A6B64FFBD6}"/>
              </a:ext>
            </a:extLst>
          </p:cNvPr>
          <p:cNvSpPr/>
          <p:nvPr/>
        </p:nvSpPr>
        <p:spPr>
          <a:xfrm>
            <a:off x="4643761" y="4265689"/>
            <a:ext cx="4148946" cy="754053"/>
          </a:xfrm>
          <a:prstGeom prst="rect">
            <a:avLst/>
          </a:prstGeom>
        </p:spPr>
        <p:txBody>
          <a:bodyPr wrap="square">
            <a:spAutoFit/>
          </a:bodyPr>
          <a:lstStyle/>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かつて存在した城郭や産業遺産などの史跡を、高精細かつ色鮮やかな</a:t>
            </a:r>
            <a:r>
              <a:rPr lang="en-US" altLang="ja-JP" sz="1200" dirty="0">
                <a:latin typeface="Meiryo UI" panose="020B0604030504040204" pitchFamily="50" charset="-128"/>
                <a:ea typeface="Meiryo UI" panose="020B0604030504040204" pitchFamily="50" charset="-128"/>
              </a:rPr>
              <a:t>VR</a:t>
            </a:r>
            <a:r>
              <a:rPr lang="ja-JP" altLang="en-US" sz="1200" dirty="0">
                <a:latin typeface="Meiryo UI" panose="020B0604030504040204" pitchFamily="50" charset="-128"/>
                <a:ea typeface="Meiryo UI" panose="020B0604030504040204" pitchFamily="50" charset="-128"/>
              </a:rPr>
              <a:t>で蘇らせる。</a:t>
            </a:r>
            <a:endParaRPr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7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併せて、周辺の見どころや物産店などの情報を多言語でガイド</a:t>
            </a:r>
          </a:p>
        </p:txBody>
      </p:sp>
      <p:pic>
        <p:nvPicPr>
          <p:cNvPr id="38" name="図 37">
            <a:extLst>
              <a:ext uri="{FF2B5EF4-FFF2-40B4-BE49-F238E27FC236}">
                <a16:creationId xmlns:a16="http://schemas.microsoft.com/office/drawing/2014/main" id="{8B62AAF5-7943-42EF-A14F-10DE44D6F3E4}"/>
              </a:ext>
            </a:extLst>
          </p:cNvPr>
          <p:cNvPicPr>
            <a:picLocks noChangeAspect="1"/>
          </p:cNvPicPr>
          <p:nvPr/>
        </p:nvPicPr>
        <p:blipFill rotWithShape="1">
          <a:blip r:embed="rId4"/>
          <a:srcRect l="11774" t="21307" r="14115" b="12595"/>
          <a:stretch/>
        </p:blipFill>
        <p:spPr>
          <a:xfrm>
            <a:off x="6632103" y="5328816"/>
            <a:ext cx="2160604" cy="1083407"/>
          </a:xfrm>
          <a:prstGeom prst="rect">
            <a:avLst/>
          </a:prstGeom>
        </p:spPr>
      </p:pic>
      <p:sp>
        <p:nvSpPr>
          <p:cNvPr id="39" name="正方形/長方形 38">
            <a:extLst>
              <a:ext uri="{FF2B5EF4-FFF2-40B4-BE49-F238E27FC236}">
                <a16:creationId xmlns:a16="http://schemas.microsoft.com/office/drawing/2014/main" id="{5B8AF147-1F77-4884-8D92-D59DE3DDB1FA}"/>
              </a:ext>
            </a:extLst>
          </p:cNvPr>
          <p:cNvSpPr/>
          <p:nvPr/>
        </p:nvSpPr>
        <p:spPr>
          <a:xfrm>
            <a:off x="4656937" y="5222512"/>
            <a:ext cx="2043932" cy="1169551"/>
          </a:xfrm>
          <a:prstGeom prst="rect">
            <a:avLst/>
          </a:prstGeom>
        </p:spPr>
        <p:txBody>
          <a:bodyPr wrap="square">
            <a:spAutoFit/>
          </a:bodyPr>
          <a:lstStyle/>
          <a:p>
            <a:r>
              <a:rPr lang="ja-JP" altLang="en-US" sz="1000" dirty="0"/>
              <a:t>＜主な機能＞</a:t>
            </a:r>
            <a:endParaRPr lang="en-US" altLang="ja-JP" sz="1000" dirty="0"/>
          </a:p>
          <a:p>
            <a:pPr marL="228600" indent="-228600">
              <a:buFont typeface="+mj-ea"/>
              <a:buAutoNum type="circleNumDbPlain"/>
            </a:pPr>
            <a:r>
              <a:rPr lang="ja-JP" altLang="en-US" sz="1000" dirty="0"/>
              <a:t>全国の史跡の魅力を発見</a:t>
            </a:r>
          </a:p>
          <a:p>
            <a:pPr marL="228600" indent="-228600">
              <a:buFont typeface="+mj-ea"/>
              <a:buAutoNum type="circleNumDbPlain"/>
            </a:pPr>
            <a:r>
              <a:rPr lang="ja-JP" altLang="en-US" sz="1000" dirty="0"/>
              <a:t>史跡周辺の見どころ掲載</a:t>
            </a:r>
          </a:p>
          <a:p>
            <a:pPr marL="228600" indent="-228600">
              <a:buFont typeface="+mj-ea"/>
              <a:buAutoNum type="circleNumDbPlain"/>
            </a:pPr>
            <a:r>
              <a:rPr lang="ja-JP" altLang="en-US" sz="1000" dirty="0"/>
              <a:t>古地図を片手にまちを散策</a:t>
            </a:r>
          </a:p>
          <a:p>
            <a:pPr marL="228600" indent="-228600">
              <a:buFont typeface="+mj-ea"/>
              <a:buAutoNum type="circleNumDbPlain"/>
            </a:pPr>
            <a:r>
              <a:rPr lang="ja-JP" altLang="en-US" sz="1000" dirty="0"/>
              <a:t>史跡</a:t>
            </a:r>
            <a:r>
              <a:rPr lang="en-US" altLang="ja-JP" sz="1000" dirty="0"/>
              <a:t>VR</a:t>
            </a:r>
            <a:r>
              <a:rPr lang="ja-JP" altLang="en-US" sz="1000" dirty="0"/>
              <a:t>を背景に記念撮影</a:t>
            </a:r>
          </a:p>
          <a:p>
            <a:pPr marL="228600" indent="-228600">
              <a:buFont typeface="+mj-ea"/>
              <a:buAutoNum type="circleNumDbPlain"/>
            </a:pPr>
            <a:r>
              <a:rPr lang="ja-JP" altLang="en-US" sz="1000" dirty="0"/>
              <a:t>多言語対応（日本語、英語、中国語、韓国語）</a:t>
            </a:r>
          </a:p>
        </p:txBody>
      </p:sp>
      <p:sp>
        <p:nvSpPr>
          <p:cNvPr id="44" name="テキスト ボックス 43">
            <a:extLst>
              <a:ext uri="{FF2B5EF4-FFF2-40B4-BE49-F238E27FC236}">
                <a16:creationId xmlns:a16="http://schemas.microsoft.com/office/drawing/2014/main" id="{6228FCC5-7FF5-4C31-9669-3906864D3FED}"/>
              </a:ext>
            </a:extLst>
          </p:cNvPr>
          <p:cNvSpPr txBox="1"/>
          <p:nvPr/>
        </p:nvSpPr>
        <p:spPr>
          <a:xfrm>
            <a:off x="6886900" y="5032755"/>
            <a:ext cx="1685337" cy="246221"/>
          </a:xfrm>
          <a:prstGeom prst="rect">
            <a:avLst/>
          </a:prstGeom>
          <a:noFill/>
        </p:spPr>
        <p:txBody>
          <a:bodyPr wrap="square" rtlCol="0">
            <a:spAutoFit/>
          </a:bodyPr>
          <a:lstStyle/>
          <a:p>
            <a:pPr marL="171450" indent="-171450">
              <a:buFont typeface="Wingdings" panose="05000000000000000000" pitchFamily="2" charset="2"/>
              <a:buChar char="Ø"/>
            </a:pPr>
            <a:r>
              <a:rPr kumimoji="1" lang="ja-JP" altLang="en-US"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全国</a:t>
            </a:r>
            <a:r>
              <a:rPr kumimoji="1" lang="en-US" altLang="ja-JP"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19</a:t>
            </a:r>
            <a:r>
              <a:rPr kumimoji="1" lang="ja-JP" altLang="en-US"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施設で導入</a:t>
            </a:r>
            <a:endParaRPr kumimoji="1" lang="en-US" altLang="ja-JP"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B621037C-0B92-4141-9355-F97B30983344}"/>
              </a:ext>
            </a:extLst>
          </p:cNvPr>
          <p:cNvSpPr/>
          <p:nvPr/>
        </p:nvSpPr>
        <p:spPr>
          <a:xfrm>
            <a:off x="4701626" y="3918647"/>
            <a:ext cx="4091082" cy="276999"/>
          </a:xfrm>
          <a:prstGeom prst="rect">
            <a:avLst/>
          </a:prstGeom>
          <a:solidFill>
            <a:schemeClr val="accent4">
              <a:lumMod val="20000"/>
              <a:lumOff val="80000"/>
            </a:schemeClr>
          </a:solidFill>
          <a:ln>
            <a:solidFill>
              <a:schemeClr val="accent2"/>
            </a:solidFill>
          </a:ln>
        </p:spPr>
        <p:txBody>
          <a:bodyPr wrap="square">
            <a:spAutoFit/>
          </a:bodyPr>
          <a:lstStyle/>
          <a:p>
            <a:r>
              <a:rPr lang="ja-JP" altLang="en-US" sz="1200" b="1" dirty="0">
                <a:latin typeface="Meiryo UI" panose="020B0604030504040204" pitchFamily="50" charset="-128"/>
                <a:ea typeface="Meiryo UI" panose="020B0604030504040204" pitchFamily="50" charset="-128"/>
              </a:rPr>
              <a:t>■　ストリートミュージアムアプリ（汎用型）</a:t>
            </a:r>
          </a:p>
        </p:txBody>
      </p:sp>
      <p:sp>
        <p:nvSpPr>
          <p:cNvPr id="45" name="四角形: 角を丸くする 44">
            <a:extLst>
              <a:ext uri="{FF2B5EF4-FFF2-40B4-BE49-F238E27FC236}">
                <a16:creationId xmlns:a16="http://schemas.microsoft.com/office/drawing/2014/main" id="{60F11EB0-0121-461F-BC7F-2654E285DDE1}"/>
              </a:ext>
            </a:extLst>
          </p:cNvPr>
          <p:cNvSpPr/>
          <p:nvPr/>
        </p:nvSpPr>
        <p:spPr>
          <a:xfrm>
            <a:off x="342048" y="3738533"/>
            <a:ext cx="4091082" cy="374571"/>
          </a:xfrm>
          <a:prstGeom prst="roundRect">
            <a:avLst/>
          </a:prstGeom>
          <a:solidFill>
            <a:schemeClr val="tx2"/>
          </a:solidFill>
          <a:ln>
            <a:solidFill>
              <a:schemeClr val="tx2"/>
            </a:solidFill>
          </a:ln>
        </p:spPr>
        <p:txBody>
          <a:bodyPr wrap="square">
            <a:spAutoFit/>
          </a:bodyPr>
          <a:lstStyle/>
          <a:p>
            <a:r>
              <a:rPr lang="ja-JP" altLang="en-US" sz="1600" b="1" dirty="0">
                <a:solidFill>
                  <a:schemeClr val="bg1"/>
                </a:solidFill>
                <a:latin typeface="Meiryo UI" panose="020B0604030504040204" pitchFamily="50" charset="-128"/>
                <a:ea typeface="Meiryo UI" panose="020B0604030504040204" pitchFamily="50" charset="-128"/>
              </a:rPr>
              <a:t>２</a:t>
            </a:r>
            <a:r>
              <a:rPr lang="ja-JP" altLang="en-US" sz="1600" b="1" dirty="0" smtClean="0">
                <a:solidFill>
                  <a:schemeClr val="bg1"/>
                </a:solidFill>
                <a:latin typeface="Meiryo UI" panose="020B0604030504040204" pitchFamily="50" charset="-128"/>
                <a:ea typeface="Meiryo UI" panose="020B0604030504040204" pitchFamily="50" charset="-128"/>
              </a:rPr>
              <a:t>）土地に伝わる物語</a:t>
            </a:r>
            <a:r>
              <a:rPr lang="ja-JP" altLang="en-US" sz="1600" b="1" dirty="0">
                <a:solidFill>
                  <a:schemeClr val="bg1"/>
                </a:solidFill>
                <a:latin typeface="Meiryo UI" panose="020B0604030504040204" pitchFamily="50" charset="-128"/>
                <a:ea typeface="Meiryo UI" panose="020B0604030504040204" pitchFamily="50" charset="-128"/>
              </a:rPr>
              <a:t>を音声ＡＲで再現</a:t>
            </a:r>
          </a:p>
        </p:txBody>
      </p:sp>
      <p:sp>
        <p:nvSpPr>
          <p:cNvPr id="47" name="正方形/長方形 46">
            <a:extLst>
              <a:ext uri="{FF2B5EF4-FFF2-40B4-BE49-F238E27FC236}">
                <a16:creationId xmlns:a16="http://schemas.microsoft.com/office/drawing/2014/main" id="{F2B1B35E-A826-46E6-AE47-D36D31D20B20}"/>
              </a:ext>
            </a:extLst>
          </p:cNvPr>
          <p:cNvSpPr/>
          <p:nvPr/>
        </p:nvSpPr>
        <p:spPr>
          <a:xfrm>
            <a:off x="335080" y="4197390"/>
            <a:ext cx="4088558" cy="276998"/>
          </a:xfrm>
          <a:prstGeom prst="rect">
            <a:avLst/>
          </a:prstGeom>
          <a:solidFill>
            <a:schemeClr val="accent4">
              <a:lumMod val="20000"/>
              <a:lumOff val="80000"/>
            </a:schemeClr>
          </a:solidFill>
          <a:ln>
            <a:solidFill>
              <a:schemeClr val="accent2"/>
            </a:solidFill>
          </a:ln>
        </p:spPr>
        <p:txBody>
          <a:bodyPr wrap="square">
            <a:spAutoFit/>
          </a:bodyPr>
          <a:lstStyle/>
          <a:p>
            <a:pPr marL="285750" indent="-285750">
              <a:buFont typeface="Wingdings" panose="05000000000000000000" pitchFamily="2" charset="2"/>
              <a:buChar char="n"/>
            </a:pPr>
            <a:r>
              <a:rPr lang="ja-JP" altLang="en-US" sz="1200" b="1" dirty="0" smtClean="0">
                <a:latin typeface="Meiryo UI" panose="020B0604030504040204" pitchFamily="50" charset="-128"/>
                <a:ea typeface="Meiryo UI" panose="020B0604030504040204" pitchFamily="50" charset="-128"/>
              </a:rPr>
              <a:t>オトガタリ「道の記憶」＠六本木　</a:t>
            </a:r>
            <a:endParaRPr lang="ja-JP" altLang="en-US" sz="1200"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B802118B-A84D-4232-84DE-DBB6E0A2BB60}"/>
              </a:ext>
            </a:extLst>
          </p:cNvPr>
          <p:cNvSpPr/>
          <p:nvPr/>
        </p:nvSpPr>
        <p:spPr>
          <a:xfrm>
            <a:off x="1697792" y="4597132"/>
            <a:ext cx="2772252" cy="1754326"/>
          </a:xfrm>
          <a:prstGeom prst="rect">
            <a:avLst/>
          </a:prstGeom>
        </p:spPr>
        <p:txBody>
          <a:bodyPr wrap="square">
            <a:spAutoFit/>
          </a:bodyPr>
          <a:lstStyle/>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六本木の道を舞台に、さまざまな物語が語りかけてくる回遊型音声劇。</a:t>
            </a:r>
          </a:p>
          <a:p>
            <a:pPr marL="171450" indent="-171450">
              <a:buFont typeface="Arial" panose="020B0604020202020204" pitchFamily="34" charset="0"/>
              <a:buChar char="•"/>
            </a:pPr>
            <a:endParaRPr lang="en-US" altLang="ja-JP" sz="6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smtClean="0">
                <a:latin typeface="Meiryo UI" panose="020B0604030504040204" pitchFamily="50" charset="-128"/>
                <a:ea typeface="Meiryo UI" panose="020B0604030504040204" pitchFamily="50" charset="-128"/>
              </a:rPr>
              <a:t>音声</a:t>
            </a:r>
            <a:r>
              <a:rPr lang="en-US" altLang="ja-JP" sz="1200" dirty="0">
                <a:latin typeface="Meiryo UI" panose="020B0604030504040204" pitchFamily="50" charset="-128"/>
                <a:ea typeface="Meiryo UI" panose="020B0604030504040204" pitchFamily="50" charset="-128"/>
              </a:rPr>
              <a:t>AR</a:t>
            </a:r>
            <a:r>
              <a:rPr lang="ja-JP" altLang="en-US" sz="1200" dirty="0">
                <a:latin typeface="Meiryo UI" panose="020B0604030504040204" pitchFamily="50" charset="-128"/>
                <a:ea typeface="Meiryo UI" panose="020B0604030504040204" pitchFamily="50" charset="-128"/>
              </a:rPr>
              <a:t>システムにより、現実世界に加わった新たな聴覚情報</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ja-JP" altLang="en-US" sz="6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目の前に広がる現実と実際に起きた史実と創造された物語とをオーバーラッピン</a:t>
            </a:r>
            <a:r>
              <a:rPr lang="ja-JP" altLang="en-US" sz="1200" dirty="0" err="1">
                <a:latin typeface="Meiryo UI" panose="020B0604030504040204" pitchFamily="50" charset="-128"/>
                <a:ea typeface="Meiryo UI" panose="020B0604030504040204" pitchFamily="50" charset="-128"/>
              </a:rPr>
              <a:t>グさせながら</a:t>
            </a:r>
            <a:r>
              <a:rPr lang="ja-JP" altLang="en-US" sz="1200" dirty="0">
                <a:latin typeface="Meiryo UI" panose="020B0604030504040204" pitchFamily="50" charset="-128"/>
                <a:ea typeface="Meiryo UI" panose="020B0604030504040204" pitchFamily="50" charset="-128"/>
              </a:rPr>
              <a:t>世界に没入していく、新しい物語</a:t>
            </a:r>
            <a:r>
              <a:rPr lang="ja-JP" altLang="en-US" sz="1200" dirty="0" smtClean="0">
                <a:latin typeface="Meiryo UI" panose="020B0604030504040204" pitchFamily="50" charset="-128"/>
                <a:ea typeface="Meiryo UI" panose="020B0604030504040204" pitchFamily="50" charset="-128"/>
              </a:rPr>
              <a:t>体験。</a:t>
            </a:r>
            <a:endParaRPr lang="en-US" altLang="ja-JP" sz="1200" dirty="0">
              <a:latin typeface="Meiryo UI" panose="020B0604030504040204" pitchFamily="50" charset="-128"/>
              <a:ea typeface="Meiryo UI" panose="020B0604030504040204" pitchFamily="50" charset="-128"/>
            </a:endParaRPr>
          </a:p>
        </p:txBody>
      </p:sp>
      <p:sp>
        <p:nvSpPr>
          <p:cNvPr id="29" name="正方形/長方形 28">
            <a:extLst>
              <a:ext uri="{FF2B5EF4-FFF2-40B4-BE49-F238E27FC236}">
                <a16:creationId xmlns:a16="http://schemas.microsoft.com/office/drawing/2014/main" id="{B621037C-0B92-4141-9355-F97B30983344}"/>
              </a:ext>
            </a:extLst>
          </p:cNvPr>
          <p:cNvSpPr/>
          <p:nvPr/>
        </p:nvSpPr>
        <p:spPr>
          <a:xfrm>
            <a:off x="4701625" y="1205162"/>
            <a:ext cx="4091082" cy="276999"/>
          </a:xfrm>
          <a:prstGeom prst="rect">
            <a:avLst/>
          </a:prstGeom>
          <a:solidFill>
            <a:schemeClr val="accent4">
              <a:lumMod val="20000"/>
              <a:lumOff val="80000"/>
            </a:schemeClr>
          </a:solidFill>
          <a:ln>
            <a:solidFill>
              <a:schemeClr val="accent2"/>
            </a:solidFill>
          </a:ln>
        </p:spPr>
        <p:txBody>
          <a:bodyPr wrap="square">
            <a:spAutoFit/>
          </a:bodyPr>
          <a:lstStyle/>
          <a:p>
            <a:r>
              <a:rPr lang="ja-JP" altLang="en-US" sz="1200" b="1" dirty="0">
                <a:latin typeface="Meiryo UI" panose="020B0604030504040204" pitchFamily="50" charset="-128"/>
                <a:ea typeface="Meiryo UI" panose="020B0604030504040204" pitchFamily="50" charset="-128"/>
              </a:rPr>
              <a:t>■　日本人村</a:t>
            </a:r>
            <a:r>
              <a:rPr lang="en-US" altLang="ja-JP" sz="1200" b="1" dirty="0" smtClean="0">
                <a:latin typeface="Meiryo UI" panose="020B0604030504040204" pitchFamily="50" charset="-128"/>
                <a:ea typeface="Meiryo UI" panose="020B0604030504040204" pitchFamily="50" charset="-128"/>
              </a:rPr>
              <a:t>VR</a:t>
            </a:r>
            <a:r>
              <a:rPr lang="ja-JP" altLang="en-US" sz="1200" b="1" dirty="0" smtClean="0">
                <a:latin typeface="Meiryo UI" panose="020B0604030504040204" pitchFamily="50" charset="-128"/>
                <a:ea typeface="Meiryo UI" panose="020B0604030504040204" pitchFamily="50" charset="-128"/>
              </a:rPr>
              <a:t>復元（デジタル</a:t>
            </a:r>
            <a:r>
              <a:rPr lang="ja-JP" altLang="en-US" sz="1200" b="1" dirty="0">
                <a:latin typeface="Meiryo UI" panose="020B0604030504040204" pitchFamily="50" charset="-128"/>
                <a:ea typeface="Meiryo UI" panose="020B0604030504040204" pitchFamily="50" charset="-128"/>
              </a:rPr>
              <a:t>文化</a:t>
            </a:r>
            <a:r>
              <a:rPr lang="ja-JP" altLang="en-US" sz="1200" b="1" dirty="0" smtClean="0">
                <a:latin typeface="Meiryo UI" panose="020B0604030504040204" pitchFamily="50" charset="-128"/>
                <a:ea typeface="Meiryo UI" panose="020B0604030504040204" pitchFamily="50" charset="-128"/>
              </a:rPr>
              <a:t>財）　</a:t>
            </a:r>
            <a:endParaRPr lang="ja-JP" altLang="en-US" sz="1200" b="1" dirty="0">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a:blip r:embed="rId5"/>
          <a:stretch>
            <a:fillRect/>
          </a:stretch>
        </p:blipFill>
        <p:spPr>
          <a:xfrm>
            <a:off x="7536873" y="1532186"/>
            <a:ext cx="1229948" cy="690982"/>
          </a:xfrm>
          <a:prstGeom prst="rect">
            <a:avLst/>
          </a:prstGeom>
        </p:spPr>
      </p:pic>
      <p:pic>
        <p:nvPicPr>
          <p:cNvPr id="13" name="図 12"/>
          <p:cNvPicPr>
            <a:picLocks noChangeAspect="1"/>
          </p:cNvPicPr>
          <p:nvPr/>
        </p:nvPicPr>
        <p:blipFill>
          <a:blip r:embed="rId6"/>
          <a:stretch>
            <a:fillRect/>
          </a:stretch>
        </p:blipFill>
        <p:spPr>
          <a:xfrm>
            <a:off x="7528992" y="2445572"/>
            <a:ext cx="1237828" cy="696278"/>
          </a:xfrm>
          <a:prstGeom prst="rect">
            <a:avLst/>
          </a:prstGeom>
        </p:spPr>
      </p:pic>
      <p:sp>
        <p:nvSpPr>
          <p:cNvPr id="14" name="正方形/長方形 13"/>
          <p:cNvSpPr/>
          <p:nvPr/>
        </p:nvSpPr>
        <p:spPr>
          <a:xfrm>
            <a:off x="7483647" y="2179178"/>
            <a:ext cx="1297150" cy="230832"/>
          </a:xfrm>
          <a:prstGeom prst="rect">
            <a:avLst/>
          </a:prstGeom>
        </p:spPr>
        <p:txBody>
          <a:bodyPr wrap="none">
            <a:spAutoFit/>
          </a:bodyPr>
          <a:lstStyle/>
          <a:p>
            <a:r>
              <a:rPr lang="ja-JP" altLang="en-US" sz="900" dirty="0">
                <a:latin typeface="Meiryo UI" panose="020B0604030504040204" pitchFamily="50" charset="-128"/>
                <a:ea typeface="Meiryo UI" panose="020B0604030504040204" pitchFamily="50" charset="-128"/>
              </a:rPr>
              <a:t>往時の日本人村の景色</a:t>
            </a:r>
          </a:p>
        </p:txBody>
      </p:sp>
      <p:sp>
        <p:nvSpPr>
          <p:cNvPr id="15" name="正方形/長方形 14"/>
          <p:cNvSpPr/>
          <p:nvPr/>
        </p:nvSpPr>
        <p:spPr>
          <a:xfrm>
            <a:off x="7436890" y="3123204"/>
            <a:ext cx="1082348" cy="246221"/>
          </a:xfrm>
          <a:prstGeom prst="rect">
            <a:avLst/>
          </a:prstGeom>
        </p:spPr>
        <p:txBody>
          <a:bodyPr wrap="none">
            <a:spAutoFit/>
          </a:bodyPr>
          <a:lstStyle/>
          <a:p>
            <a:r>
              <a:rPr lang="ja-JP" altLang="en-US" sz="1000" dirty="0"/>
              <a:t>山田長政と王宮</a:t>
            </a:r>
          </a:p>
        </p:txBody>
      </p:sp>
      <p:sp>
        <p:nvSpPr>
          <p:cNvPr id="16" name="正方形/長方形 15"/>
          <p:cNvSpPr/>
          <p:nvPr/>
        </p:nvSpPr>
        <p:spPr>
          <a:xfrm>
            <a:off x="4701625" y="1583511"/>
            <a:ext cx="2735265" cy="1615827"/>
          </a:xfrm>
          <a:prstGeom prst="rect">
            <a:avLst/>
          </a:prstGeom>
        </p:spPr>
        <p:txBody>
          <a:bodyPr wrap="square">
            <a:spAutoFit/>
          </a:bodyPr>
          <a:lstStyle/>
          <a:p>
            <a:pPr marL="171450" indent="-171450">
              <a:buFont typeface="Arial" panose="020B0604020202020204" pitchFamily="34" charset="0"/>
              <a:buChar char="•"/>
            </a:pPr>
            <a:r>
              <a:rPr lang="en-US" altLang="ja-JP" sz="1100" dirty="0">
                <a:latin typeface="Meiryo UI" panose="020B0604030504040204" pitchFamily="50" charset="-128"/>
                <a:ea typeface="Meiryo UI" panose="020B0604030504040204" pitchFamily="50" charset="-128"/>
              </a:rPr>
              <a:t>17</a:t>
            </a:r>
            <a:r>
              <a:rPr lang="ja-JP" altLang="en-US" sz="1100" dirty="0">
                <a:latin typeface="Meiryo UI" panose="020B0604030504040204" pitchFamily="50" charset="-128"/>
                <a:ea typeface="Meiryo UI" panose="020B0604030504040204" pitchFamily="50" charset="-128"/>
              </a:rPr>
              <a:t>世紀、アユタヤ王朝全盛の時代に日本との貿易を行うためにアユタヤ王朝と日本人で作った拠点「日本人村」の往時の街並みや港の貿易船などを高精細</a:t>
            </a:r>
            <a:r>
              <a:rPr lang="en-US" altLang="ja-JP" sz="1100" dirty="0">
                <a:latin typeface="Meiryo UI" panose="020B0604030504040204" pitchFamily="50" charset="-128"/>
                <a:ea typeface="Meiryo UI" panose="020B0604030504040204" pitchFamily="50" charset="-128"/>
              </a:rPr>
              <a:t>CG</a:t>
            </a:r>
            <a:r>
              <a:rPr lang="ja-JP" altLang="en-US" sz="1100" dirty="0">
                <a:latin typeface="Meiryo UI" panose="020B0604030504040204" pitchFamily="50" charset="-128"/>
                <a:ea typeface="Meiryo UI" panose="020B0604030504040204" pitchFamily="50" charset="-128"/>
              </a:rPr>
              <a:t>により推定</a:t>
            </a:r>
            <a:r>
              <a:rPr lang="ja-JP" altLang="en-US" sz="1100" dirty="0" smtClean="0">
                <a:latin typeface="Meiryo UI" panose="020B0604030504040204" pitchFamily="50" charset="-128"/>
                <a:ea typeface="Meiryo UI" panose="020B0604030504040204" pitchFamily="50" charset="-128"/>
              </a:rPr>
              <a:t>復元</a:t>
            </a:r>
            <a:endParaRPr lang="en-US" altLang="ja-JP" sz="11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en-US" altLang="ja-JP" sz="1100" dirty="0">
                <a:latin typeface="Meiryo UI" panose="020B0604030504040204" pitchFamily="50" charset="-128"/>
                <a:ea typeface="Meiryo UI" panose="020B0604030504040204" pitchFamily="50" charset="-128"/>
              </a:rPr>
              <a:t>GPS</a:t>
            </a:r>
            <a:r>
              <a:rPr lang="ja-JP" altLang="en-US" sz="1100" dirty="0">
                <a:latin typeface="Meiryo UI" panose="020B0604030504040204" pitchFamily="50" charset="-128"/>
                <a:ea typeface="Meiryo UI" panose="020B0604030504040204" pitchFamily="50" charset="-128"/>
              </a:rPr>
              <a:t>と連動し、その場所にあった当時の日本人村の風景が</a:t>
            </a:r>
            <a:r>
              <a:rPr lang="en-US" altLang="ja-JP" sz="1100" dirty="0">
                <a:latin typeface="Meiryo UI" panose="020B0604030504040204" pitchFamily="50" charset="-128"/>
                <a:ea typeface="Meiryo UI" panose="020B0604030504040204" pitchFamily="50" charset="-128"/>
              </a:rPr>
              <a:t>360</a:t>
            </a:r>
            <a:r>
              <a:rPr lang="ja-JP" altLang="en-US" sz="1100" dirty="0">
                <a:latin typeface="Meiryo UI" panose="020B0604030504040204" pitchFamily="50" charset="-128"/>
                <a:ea typeface="Meiryo UI" panose="020B0604030504040204" pitchFamily="50" charset="-128"/>
              </a:rPr>
              <a:t>度のパノラマ</a:t>
            </a:r>
            <a:r>
              <a:rPr lang="en-US" altLang="ja-JP" sz="1100" dirty="0">
                <a:latin typeface="Meiryo UI" panose="020B0604030504040204" pitchFamily="50" charset="-128"/>
                <a:ea typeface="Meiryo UI" panose="020B0604030504040204" pitchFamily="50" charset="-128"/>
              </a:rPr>
              <a:t>VR</a:t>
            </a:r>
            <a:r>
              <a:rPr lang="ja-JP" altLang="en-US" sz="1100" dirty="0">
                <a:latin typeface="Meiryo UI" panose="020B0604030504040204" pitchFamily="50" charset="-128"/>
                <a:ea typeface="Meiryo UI" panose="020B0604030504040204" pitchFamily="50" charset="-128"/>
              </a:rPr>
              <a:t>としてタブレットやスマートフォンに表示</a:t>
            </a:r>
          </a:p>
        </p:txBody>
      </p:sp>
      <p:sp>
        <p:nvSpPr>
          <p:cNvPr id="19" name="正方形/長方形 18"/>
          <p:cNvSpPr/>
          <p:nvPr/>
        </p:nvSpPr>
        <p:spPr>
          <a:xfrm>
            <a:off x="307563" y="6381022"/>
            <a:ext cx="1763624" cy="253916"/>
          </a:xfrm>
          <a:prstGeom prst="rect">
            <a:avLst/>
          </a:prstGeom>
        </p:spPr>
        <p:txBody>
          <a:bodyPr wrap="none">
            <a:spAutoFit/>
          </a:bodyPr>
          <a:lstStyle/>
          <a:p>
            <a:r>
              <a:rPr lang="ja-JP" altLang="en-US" sz="1050" dirty="0" smtClean="0">
                <a:latin typeface="Meiryo UI" panose="020B0604030504040204" pitchFamily="50" charset="-128"/>
                <a:ea typeface="Meiryo UI" panose="020B0604030504040204" pitchFamily="50" charset="-128"/>
              </a:rPr>
              <a:t>出典：バスキュール株式会社</a:t>
            </a:r>
            <a:endParaRPr lang="ja-JP" altLang="en-US" sz="1050" dirty="0">
              <a:latin typeface="Meiryo UI" panose="020B0604030504040204" pitchFamily="50" charset="-128"/>
              <a:ea typeface="Meiryo UI" panose="020B0604030504040204" pitchFamily="50" charset="-128"/>
            </a:endParaRPr>
          </a:p>
        </p:txBody>
      </p:sp>
      <p:pic>
        <p:nvPicPr>
          <p:cNvPr id="20" name="図 19"/>
          <p:cNvPicPr>
            <a:picLocks noChangeAspect="1"/>
          </p:cNvPicPr>
          <p:nvPr/>
        </p:nvPicPr>
        <p:blipFill>
          <a:blip r:embed="rId7"/>
          <a:stretch>
            <a:fillRect/>
          </a:stretch>
        </p:blipFill>
        <p:spPr>
          <a:xfrm>
            <a:off x="377805" y="4583669"/>
            <a:ext cx="1319986" cy="742492"/>
          </a:xfrm>
          <a:prstGeom prst="rect">
            <a:avLst/>
          </a:prstGeom>
        </p:spPr>
      </p:pic>
      <p:pic>
        <p:nvPicPr>
          <p:cNvPr id="21" name="図 20"/>
          <p:cNvPicPr>
            <a:picLocks noChangeAspect="1"/>
          </p:cNvPicPr>
          <p:nvPr/>
        </p:nvPicPr>
        <p:blipFill>
          <a:blip r:embed="rId8"/>
          <a:stretch>
            <a:fillRect/>
          </a:stretch>
        </p:blipFill>
        <p:spPr>
          <a:xfrm>
            <a:off x="371557" y="5469446"/>
            <a:ext cx="1313291" cy="738726"/>
          </a:xfrm>
          <a:prstGeom prst="rect">
            <a:avLst/>
          </a:prstGeom>
        </p:spPr>
      </p:pic>
      <p:sp>
        <p:nvSpPr>
          <p:cNvPr id="9" name="正方形/長方形 8"/>
          <p:cNvSpPr/>
          <p:nvPr/>
        </p:nvSpPr>
        <p:spPr>
          <a:xfrm>
            <a:off x="4701625" y="3140498"/>
            <a:ext cx="1172116" cy="261610"/>
          </a:xfrm>
          <a:prstGeom prst="rect">
            <a:avLst/>
          </a:prstGeom>
        </p:spPr>
        <p:txBody>
          <a:bodyPr wrap="none">
            <a:spAutoFit/>
          </a:bodyPr>
          <a:lstStyle/>
          <a:p>
            <a:r>
              <a:rPr lang="ja-JP" altLang="en-US" sz="1050" dirty="0" smtClean="0">
                <a:latin typeface="Meiryo UI" panose="020B0604030504040204" pitchFamily="50" charset="-128"/>
                <a:ea typeface="Meiryo UI" panose="020B0604030504040204" pitchFamily="50" charset="-128"/>
              </a:rPr>
              <a:t>出典：凸版</a:t>
            </a:r>
            <a:r>
              <a:rPr lang="ja-JP" altLang="en-US" sz="1050" dirty="0">
                <a:latin typeface="Meiryo UI" panose="020B0604030504040204" pitchFamily="50" charset="-128"/>
                <a:ea typeface="Meiryo UI" panose="020B0604030504040204" pitchFamily="50" charset="-128"/>
              </a:rPr>
              <a:t>印刷</a:t>
            </a:r>
          </a:p>
        </p:txBody>
      </p:sp>
    </p:spTree>
    <p:extLst>
      <p:ext uri="{BB962C8B-B14F-4D97-AF65-F5344CB8AC3E}">
        <p14:creationId xmlns:p14="http://schemas.microsoft.com/office/powerpoint/2010/main" val="722986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827938" y="6368068"/>
            <a:ext cx="2057400" cy="365125"/>
          </a:xfrm>
        </p:spPr>
        <p:txBody>
          <a:bodyPr/>
          <a:lstStyle/>
          <a:p>
            <a:fld id="{28A64507-C155-4F95-8498-376511543CB4}" type="slidenum">
              <a:rPr kumimoji="1" lang="ja-JP" altLang="en-US" smtClean="0"/>
              <a:t>7</a:t>
            </a:fld>
            <a:endParaRPr kumimoji="1" lang="ja-JP" altLang="en-US"/>
          </a:p>
        </p:txBody>
      </p:sp>
      <p:cxnSp>
        <p:nvCxnSpPr>
          <p:cNvPr id="6" name="直線コネクタ 5">
            <a:extLst>
              <a:ext uri="{FF2B5EF4-FFF2-40B4-BE49-F238E27FC236}">
                <a16:creationId xmlns:a16="http://schemas.microsoft.com/office/drawing/2014/main" id="{503B9008-EEF5-4963-8597-5F7962D1ED57}"/>
              </a:ext>
            </a:extLst>
          </p:cNvPr>
          <p:cNvCxnSpPr/>
          <p:nvPr/>
        </p:nvCxnSpPr>
        <p:spPr>
          <a:xfrm>
            <a:off x="234000" y="64002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3DADFBAE-E449-41E8-BCC7-688E69C44140}"/>
              </a:ext>
            </a:extLst>
          </p:cNvPr>
          <p:cNvSpPr txBox="1"/>
          <p:nvPr/>
        </p:nvSpPr>
        <p:spPr>
          <a:xfrm>
            <a:off x="194114" y="109635"/>
            <a:ext cx="8949886" cy="461665"/>
          </a:xfrm>
          <a:prstGeom prst="rect">
            <a:avLst/>
          </a:prstGeom>
          <a:noFill/>
        </p:spPr>
        <p:txBody>
          <a:bodyPr wrap="none" rtlCol="0">
            <a:spAutoFit/>
          </a:bodyPr>
          <a:lstStyle/>
          <a:p>
            <a:r>
              <a:rPr kumimoji="1" lang="en-US" altLang="ja-JP" sz="2400" b="1" dirty="0">
                <a:latin typeface="Meiryo UI" panose="020B0604030504040204" pitchFamily="50" charset="-128"/>
                <a:ea typeface="Meiryo UI" panose="020B0604030504040204" pitchFamily="50" charset="-128"/>
              </a:rPr>
              <a:t>【</a:t>
            </a:r>
            <a:r>
              <a:rPr kumimoji="1" lang="ja-JP" altLang="en-US" sz="2400" b="1" dirty="0">
                <a:latin typeface="Meiryo UI" panose="020B0604030504040204" pitchFamily="50" charset="-128"/>
                <a:ea typeface="Meiryo UI" panose="020B0604030504040204" pitchFamily="50" charset="-128"/>
              </a:rPr>
              <a:t>タイプＣ</a:t>
            </a:r>
            <a:r>
              <a:rPr kumimoji="1" lang="en-US" altLang="ja-JP" sz="2400" b="1" dirty="0">
                <a:latin typeface="Meiryo UI" panose="020B0604030504040204" pitchFamily="50" charset="-128"/>
                <a:ea typeface="Meiryo UI" panose="020B0604030504040204" pitchFamily="50" charset="-128"/>
              </a:rPr>
              <a:t>】</a:t>
            </a:r>
            <a:r>
              <a:rPr kumimoji="1" lang="ja-JP" altLang="en-US" sz="2400" b="1" dirty="0">
                <a:latin typeface="Meiryo UI" panose="020B0604030504040204" pitchFamily="50" charset="-128"/>
                <a:ea typeface="Meiryo UI" panose="020B0604030504040204" pitchFamily="50" charset="-128"/>
              </a:rPr>
              <a:t>　</a:t>
            </a:r>
            <a:r>
              <a:rPr kumimoji="1" lang="ja-JP" altLang="en-US" sz="2400" b="1" dirty="0" smtClean="0">
                <a:latin typeface="Meiryo UI" panose="020B0604030504040204" pitchFamily="50" charset="-128"/>
                <a:ea typeface="Meiryo UI" panose="020B0604030504040204" pitchFamily="50" charset="-128"/>
              </a:rPr>
              <a:t>テクノロジーを駆使した「新しいカタチ」のエンターテイメント</a:t>
            </a:r>
            <a:endParaRPr kumimoji="1" lang="en-US" altLang="ja-JP" sz="2400" b="1" dirty="0">
              <a:latin typeface="Meiryo UI" panose="020B0604030504040204" pitchFamily="50" charset="-128"/>
              <a:ea typeface="Meiryo UI" panose="020B0604030504040204" pitchFamily="50" charset="-128"/>
            </a:endParaRPr>
          </a:p>
        </p:txBody>
      </p:sp>
      <p:sp>
        <p:nvSpPr>
          <p:cNvPr id="8" name="四角形: 角を丸くする 32">
            <a:extLst>
              <a:ext uri="{FF2B5EF4-FFF2-40B4-BE49-F238E27FC236}">
                <a16:creationId xmlns:a16="http://schemas.microsoft.com/office/drawing/2014/main" id="{733EA6A7-8A98-4561-B244-215B2622F8EC}"/>
              </a:ext>
            </a:extLst>
          </p:cNvPr>
          <p:cNvSpPr/>
          <p:nvPr/>
        </p:nvSpPr>
        <p:spPr>
          <a:xfrm>
            <a:off x="413616" y="776687"/>
            <a:ext cx="4091082" cy="374571"/>
          </a:xfrm>
          <a:prstGeom prst="roundRect">
            <a:avLst/>
          </a:prstGeom>
          <a:solidFill>
            <a:schemeClr val="tx2"/>
          </a:solidFill>
          <a:ln>
            <a:solidFill>
              <a:schemeClr val="tx2"/>
            </a:solidFill>
          </a:ln>
        </p:spPr>
        <p:txBody>
          <a:bodyPr wrap="square">
            <a:spAutoFit/>
          </a:bodyPr>
          <a:lstStyle/>
          <a:p>
            <a:pPr algn="ctr"/>
            <a:r>
              <a:rPr lang="ja-JP" altLang="en-US" sz="1600" b="1" dirty="0" smtClean="0">
                <a:solidFill>
                  <a:schemeClr val="bg1"/>
                </a:solidFill>
                <a:latin typeface="Meiryo UI" panose="020B0604030504040204" pitchFamily="50" charset="-128"/>
                <a:ea typeface="Meiryo UI" panose="020B0604030504040204" pitchFamily="50" charset="-128"/>
              </a:rPr>
              <a:t>１）アミューズメント</a:t>
            </a:r>
            <a:r>
              <a:rPr lang="ja-JP" altLang="en-US" sz="1600" b="1" dirty="0" smtClean="0">
                <a:solidFill>
                  <a:schemeClr val="bg1"/>
                </a:solidFill>
                <a:latin typeface="Meiryo UI" panose="020B0604030504040204" pitchFamily="50" charset="-128"/>
                <a:ea typeface="Meiryo UI" panose="020B0604030504040204" pitchFamily="50" charset="-128"/>
              </a:rPr>
              <a:t>施設</a:t>
            </a:r>
            <a:endParaRPr lang="ja-JP" altLang="en-US" sz="1600" b="1" dirty="0">
              <a:solidFill>
                <a:schemeClr val="bg1"/>
              </a:solidFill>
              <a:latin typeface="Meiryo UI" panose="020B0604030504040204" pitchFamily="50" charset="-128"/>
              <a:ea typeface="Meiryo UI" panose="020B0604030504040204" pitchFamily="50" charset="-128"/>
            </a:endParaRPr>
          </a:p>
        </p:txBody>
      </p:sp>
      <p:sp>
        <p:nvSpPr>
          <p:cNvPr id="9" name="四角形: 角を丸くする 33">
            <a:extLst>
              <a:ext uri="{FF2B5EF4-FFF2-40B4-BE49-F238E27FC236}">
                <a16:creationId xmlns:a16="http://schemas.microsoft.com/office/drawing/2014/main" id="{D12A55C1-C3B2-4FEE-8CAF-3452F1ECF8B5}"/>
              </a:ext>
            </a:extLst>
          </p:cNvPr>
          <p:cNvSpPr/>
          <p:nvPr/>
        </p:nvSpPr>
        <p:spPr>
          <a:xfrm>
            <a:off x="4774240" y="776687"/>
            <a:ext cx="4091626" cy="374571"/>
          </a:xfrm>
          <a:prstGeom prst="roundRect">
            <a:avLst/>
          </a:prstGeom>
          <a:solidFill>
            <a:schemeClr val="tx2"/>
          </a:solidFill>
          <a:ln>
            <a:solidFill>
              <a:schemeClr val="tx2"/>
            </a:solidFill>
          </a:ln>
        </p:spPr>
        <p:txBody>
          <a:bodyPr wrap="square">
            <a:spAutoFit/>
          </a:bodyPr>
          <a:lstStyle/>
          <a:p>
            <a:pPr algn="ctr"/>
            <a:r>
              <a:rPr lang="ja-JP" altLang="en-US" sz="1600" b="1" dirty="0" smtClean="0">
                <a:solidFill>
                  <a:schemeClr val="bg1"/>
                </a:solidFill>
                <a:latin typeface="Meiryo UI" panose="020B0604030504040204" pitchFamily="50" charset="-128"/>
                <a:ea typeface="Meiryo UI" panose="020B0604030504040204" pitchFamily="50" charset="-128"/>
              </a:rPr>
              <a:t>２）参加型</a:t>
            </a:r>
            <a:r>
              <a:rPr lang="ja-JP" altLang="en-US" sz="1600" b="1" dirty="0" smtClean="0">
                <a:solidFill>
                  <a:schemeClr val="bg1"/>
                </a:solidFill>
                <a:latin typeface="Meiryo UI" panose="020B0604030504040204" pitchFamily="50" charset="-128"/>
                <a:ea typeface="Meiryo UI" panose="020B0604030504040204" pitchFamily="50" charset="-128"/>
              </a:rPr>
              <a:t>・体験型エンターテイメント</a:t>
            </a:r>
            <a:endParaRPr lang="ja-JP" altLang="en-US" sz="1600" b="1" dirty="0">
              <a:solidFill>
                <a:schemeClr val="bg1"/>
              </a:solidFill>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0091B0D4-0991-4454-AEA0-6B4120A503D4}"/>
              </a:ext>
            </a:extLst>
          </p:cNvPr>
          <p:cNvSpPr/>
          <p:nvPr/>
        </p:nvSpPr>
        <p:spPr>
          <a:xfrm>
            <a:off x="4790010" y="1226934"/>
            <a:ext cx="4075856" cy="276999"/>
          </a:xfrm>
          <a:prstGeom prst="rect">
            <a:avLst/>
          </a:prstGeom>
          <a:solidFill>
            <a:schemeClr val="accent4">
              <a:lumMod val="20000"/>
              <a:lumOff val="80000"/>
            </a:schemeClr>
          </a:solidFill>
          <a:ln>
            <a:solidFill>
              <a:schemeClr val="accent2"/>
            </a:solidFill>
          </a:ln>
        </p:spPr>
        <p:txBody>
          <a:bodyPr wrap="square">
            <a:spAutoFit/>
          </a:bodyPr>
          <a:lstStyle/>
          <a:p>
            <a:r>
              <a:rPr lang="ja-JP" altLang="en-US" sz="1200" b="1" dirty="0">
                <a:latin typeface="Meiryo UI" panose="020B0604030504040204" pitchFamily="50" charset="-128"/>
                <a:ea typeface="Meiryo UI" panose="020B0604030504040204" pitchFamily="50" charset="-128"/>
              </a:rPr>
              <a:t>■音声</a:t>
            </a:r>
            <a:r>
              <a:rPr lang="en-US" altLang="ja-JP" sz="1200" b="1" dirty="0">
                <a:latin typeface="Meiryo UI" panose="020B0604030504040204" pitchFamily="50" charset="-128"/>
                <a:ea typeface="Meiryo UI" panose="020B0604030504040204" pitchFamily="50" charset="-128"/>
              </a:rPr>
              <a:t>AR</a:t>
            </a:r>
            <a:r>
              <a:rPr lang="ja-JP" altLang="en-US" sz="1200" b="1" dirty="0">
                <a:latin typeface="Meiryo UI" panose="020B0604030504040204" pitchFamily="50" charset="-128"/>
                <a:ea typeface="Meiryo UI" panose="020B0604030504040204" pitchFamily="50" charset="-128"/>
              </a:rPr>
              <a:t>エージェントゲーム </a:t>
            </a:r>
            <a:r>
              <a:rPr lang="en-US" altLang="ja-JP" sz="1200" b="1" dirty="0">
                <a:latin typeface="Meiryo UI" panose="020B0604030504040204" pitchFamily="50" charset="-128"/>
                <a:ea typeface="Meiryo UI" panose="020B0604030504040204" pitchFamily="50" charset="-128"/>
              </a:rPr>
              <a:t>DIVE to </a:t>
            </a:r>
            <a:r>
              <a:rPr lang="en-US" altLang="ja-JP" sz="1200" b="1" dirty="0" smtClean="0">
                <a:latin typeface="Meiryo UI" panose="020B0604030504040204" pitchFamily="50" charset="-128"/>
                <a:ea typeface="Meiryo UI" panose="020B0604030504040204" pitchFamily="50" charset="-128"/>
              </a:rPr>
              <a:t>INGRESS</a:t>
            </a:r>
            <a:endParaRPr lang="en-US" altLang="ja-JP" sz="1200" b="1" dirty="0">
              <a:latin typeface="Meiryo UI" panose="020B0604030504040204" pitchFamily="50" charset="-128"/>
              <a:ea typeface="Meiryo UI" panose="020B0604030504040204" pitchFamily="50" charset="-128"/>
            </a:endParaRPr>
          </a:p>
        </p:txBody>
      </p:sp>
      <p:sp>
        <p:nvSpPr>
          <p:cNvPr id="11" name="正方形/長方形 10"/>
          <p:cNvSpPr/>
          <p:nvPr/>
        </p:nvSpPr>
        <p:spPr>
          <a:xfrm>
            <a:off x="411323" y="1226934"/>
            <a:ext cx="4108600" cy="276999"/>
          </a:xfrm>
          <a:prstGeom prst="rect">
            <a:avLst/>
          </a:prstGeom>
          <a:solidFill>
            <a:schemeClr val="accent4">
              <a:lumMod val="20000"/>
              <a:lumOff val="80000"/>
            </a:schemeClr>
          </a:solidFill>
          <a:ln>
            <a:solidFill>
              <a:schemeClr val="accent2"/>
            </a:solidFill>
          </a:ln>
        </p:spPr>
        <p:txBody>
          <a:bodyPr wrap="square">
            <a:spAutoFit/>
          </a:bodyPr>
          <a:lstStyle/>
          <a:p>
            <a:pPr marL="285750" indent="-285750">
              <a:buFont typeface="Wingdings" panose="05000000000000000000" pitchFamily="2" charset="2"/>
              <a:buChar char="n"/>
            </a:pPr>
            <a:r>
              <a:rPr lang="ja-JP" altLang="en-US" sz="1200" b="1" dirty="0">
                <a:latin typeface="Meiryo UI" panose="020B0604030504040204" pitchFamily="50" charset="-128"/>
                <a:ea typeface="Meiryo UI" panose="020B0604030504040204" pitchFamily="50" charset="-128"/>
              </a:rPr>
              <a:t>森ビルデジタルアートミュージアム</a:t>
            </a:r>
          </a:p>
        </p:txBody>
      </p:sp>
      <p:pic>
        <p:nvPicPr>
          <p:cNvPr id="12" name="図 11"/>
          <p:cNvPicPr>
            <a:picLocks noChangeAspect="1"/>
          </p:cNvPicPr>
          <p:nvPr/>
        </p:nvPicPr>
        <p:blipFill>
          <a:blip r:embed="rId2"/>
          <a:stretch>
            <a:fillRect/>
          </a:stretch>
        </p:blipFill>
        <p:spPr>
          <a:xfrm>
            <a:off x="411324" y="1580631"/>
            <a:ext cx="1181949" cy="787967"/>
          </a:xfrm>
          <a:prstGeom prst="rect">
            <a:avLst/>
          </a:prstGeom>
        </p:spPr>
      </p:pic>
      <p:pic>
        <p:nvPicPr>
          <p:cNvPr id="13" name="図 12">
            <a:extLst>
              <a:ext uri="{FF2B5EF4-FFF2-40B4-BE49-F238E27FC236}">
                <a16:creationId xmlns:a16="http://schemas.microsoft.com/office/drawing/2014/main" id="{FD85FB8E-CFDF-4351-8651-F622527E4C4F}"/>
              </a:ext>
            </a:extLst>
          </p:cNvPr>
          <p:cNvPicPr>
            <a:picLocks noChangeAspect="1"/>
          </p:cNvPicPr>
          <p:nvPr/>
        </p:nvPicPr>
        <p:blipFill>
          <a:blip r:embed="rId3"/>
          <a:stretch>
            <a:fillRect/>
          </a:stretch>
        </p:blipFill>
        <p:spPr>
          <a:xfrm>
            <a:off x="411323" y="2423004"/>
            <a:ext cx="1196980" cy="670309"/>
          </a:xfrm>
          <a:prstGeom prst="rect">
            <a:avLst/>
          </a:prstGeom>
        </p:spPr>
      </p:pic>
      <p:graphicFrame>
        <p:nvGraphicFramePr>
          <p:cNvPr id="14" name="表 13"/>
          <p:cNvGraphicFramePr>
            <a:graphicFrameLocks noGrp="1"/>
          </p:cNvGraphicFramePr>
          <p:nvPr>
            <p:extLst>
              <p:ext uri="{D42A27DB-BD31-4B8C-83A1-F6EECF244321}">
                <p14:modId xmlns:p14="http://schemas.microsoft.com/office/powerpoint/2010/main" val="1654722718"/>
              </p:ext>
            </p:extLst>
          </p:nvPr>
        </p:nvGraphicFramePr>
        <p:xfrm>
          <a:off x="425178" y="3151593"/>
          <a:ext cx="1768787" cy="822960"/>
        </p:xfrm>
        <a:graphic>
          <a:graphicData uri="http://schemas.openxmlformats.org/drawingml/2006/table">
            <a:tbl>
              <a:tblPr firstRow="1" bandRow="1">
                <a:tableStyleId>{5940675A-B579-460E-94D1-54222C63F5DA}</a:tableStyleId>
              </a:tblPr>
              <a:tblGrid>
                <a:gridCol w="542919">
                  <a:extLst>
                    <a:ext uri="{9D8B030D-6E8A-4147-A177-3AD203B41FA5}">
                      <a16:colId xmlns:a16="http://schemas.microsoft.com/office/drawing/2014/main" val="1570074345"/>
                    </a:ext>
                  </a:extLst>
                </a:gridCol>
                <a:gridCol w="1225868">
                  <a:extLst>
                    <a:ext uri="{9D8B030D-6E8A-4147-A177-3AD203B41FA5}">
                      <a16:colId xmlns:a16="http://schemas.microsoft.com/office/drawing/2014/main" val="4252386992"/>
                    </a:ext>
                  </a:extLst>
                </a:gridCol>
              </a:tblGrid>
              <a:tr h="0">
                <a:tc>
                  <a:txBody>
                    <a:bodyPr/>
                    <a:lstStyle/>
                    <a:p>
                      <a:r>
                        <a:rPr kumimoji="1" lang="ja-JP" altLang="en-US" sz="900" dirty="0">
                          <a:latin typeface="Meiryo UI" panose="020B0604030504040204" pitchFamily="50" charset="-128"/>
                          <a:ea typeface="Meiryo UI" panose="020B0604030504040204" pitchFamily="50" charset="-128"/>
                        </a:rPr>
                        <a:t>場所</a:t>
                      </a:r>
                    </a:p>
                  </a:txBody>
                  <a:tcPr/>
                </a:tc>
                <a:tc>
                  <a:txBody>
                    <a:bodyPr/>
                    <a:lstStyle/>
                    <a:p>
                      <a:r>
                        <a:rPr kumimoji="1" lang="ja-JP" altLang="en-US" sz="900" dirty="0">
                          <a:latin typeface="Meiryo UI" panose="020B0604030504040204" pitchFamily="50" charset="-128"/>
                          <a:ea typeface="Meiryo UI" panose="020B0604030504040204" pitchFamily="50" charset="-128"/>
                        </a:rPr>
                        <a:t>お台場パレットタウン</a:t>
                      </a:r>
                      <a:endParaRPr kumimoji="1" lang="en-US" altLang="ja-JP"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56104499"/>
                  </a:ext>
                </a:extLst>
              </a:tr>
              <a:tr h="188340">
                <a:tc>
                  <a:txBody>
                    <a:bodyPr/>
                    <a:lstStyle/>
                    <a:p>
                      <a:r>
                        <a:rPr kumimoji="1" lang="ja-JP" altLang="en-US" sz="900" dirty="0">
                          <a:latin typeface="Meiryo UI" panose="020B0604030504040204" pitchFamily="50" charset="-128"/>
                          <a:ea typeface="Meiryo UI" panose="020B0604030504040204" pitchFamily="50" charset="-128"/>
                        </a:rPr>
                        <a:t>料金</a:t>
                      </a:r>
                    </a:p>
                  </a:txBody>
                  <a:tcPr/>
                </a:tc>
                <a:tc>
                  <a:txBody>
                    <a:bodyPr/>
                    <a:lstStyle/>
                    <a:p>
                      <a:r>
                        <a:rPr kumimoji="1" lang="ja-JP" altLang="en-US" sz="900" dirty="0">
                          <a:latin typeface="Meiryo UI" panose="020B0604030504040204" pitchFamily="50" charset="-128"/>
                          <a:ea typeface="Meiryo UI" panose="020B0604030504040204" pitchFamily="50" charset="-128"/>
                        </a:rPr>
                        <a:t>大人　 </a:t>
                      </a:r>
                      <a:r>
                        <a:rPr kumimoji="1" lang="en-US" altLang="ja-JP" sz="900" dirty="0">
                          <a:latin typeface="Meiryo UI" panose="020B0604030504040204" pitchFamily="50" charset="-128"/>
                          <a:ea typeface="Meiryo UI" panose="020B0604030504040204" pitchFamily="50" charset="-128"/>
                        </a:rPr>
                        <a:t>3,200</a:t>
                      </a:r>
                      <a:r>
                        <a:rPr kumimoji="1" lang="ja-JP" altLang="en-US" sz="900" dirty="0">
                          <a:latin typeface="Meiryo UI" panose="020B0604030504040204" pitchFamily="50" charset="-128"/>
                          <a:ea typeface="Meiryo UI" panose="020B0604030504040204" pitchFamily="50" charset="-128"/>
                        </a:rPr>
                        <a:t>円</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子ども　</a:t>
                      </a:r>
                      <a:r>
                        <a:rPr kumimoji="1" lang="en-US" altLang="ja-JP" sz="900" dirty="0">
                          <a:latin typeface="Meiryo UI" panose="020B0604030504040204" pitchFamily="50" charset="-128"/>
                          <a:ea typeface="Meiryo UI" panose="020B0604030504040204" pitchFamily="50" charset="-128"/>
                        </a:rPr>
                        <a:t>1,000</a:t>
                      </a:r>
                      <a:r>
                        <a:rPr kumimoji="1" lang="ja-JP" altLang="en-US" sz="900" dirty="0">
                          <a:latin typeface="Meiryo UI" panose="020B0604030504040204" pitchFamily="50" charset="-128"/>
                          <a:ea typeface="Meiryo UI" panose="020B0604030504040204" pitchFamily="50" charset="-128"/>
                        </a:rPr>
                        <a:t>円</a:t>
                      </a:r>
                    </a:p>
                  </a:txBody>
                  <a:tcPr/>
                </a:tc>
                <a:extLst>
                  <a:ext uri="{0D108BD9-81ED-4DB2-BD59-A6C34878D82A}">
                    <a16:rowId xmlns:a16="http://schemas.microsoft.com/office/drawing/2014/main" val="1538790292"/>
                  </a:ext>
                </a:extLst>
              </a:tr>
              <a:tr h="0">
                <a:tc>
                  <a:txBody>
                    <a:bodyPr/>
                    <a:lstStyle/>
                    <a:p>
                      <a:r>
                        <a:rPr kumimoji="1" lang="ja-JP" altLang="en-US" sz="900" dirty="0">
                          <a:latin typeface="Meiryo UI" panose="020B0604030504040204" pitchFamily="50" charset="-128"/>
                          <a:ea typeface="Meiryo UI" panose="020B0604030504040204" pitchFamily="50" charset="-128"/>
                        </a:rPr>
                        <a:t>運営</a:t>
                      </a:r>
                    </a:p>
                  </a:txBody>
                  <a:tcPr/>
                </a:tc>
                <a:tc>
                  <a:txBody>
                    <a:bodyPr/>
                    <a:lstStyle/>
                    <a:p>
                      <a:r>
                        <a:rPr kumimoji="1" lang="ja-JP" altLang="en-US" sz="900" dirty="0">
                          <a:latin typeface="Meiryo UI" panose="020B0604030504040204" pitchFamily="50" charset="-128"/>
                          <a:ea typeface="Meiryo UI" panose="020B0604030504040204" pitchFamily="50" charset="-128"/>
                        </a:rPr>
                        <a:t>チームラボ</a:t>
                      </a:r>
                    </a:p>
                  </a:txBody>
                  <a:tcPr/>
                </a:tc>
                <a:extLst>
                  <a:ext uri="{0D108BD9-81ED-4DB2-BD59-A6C34878D82A}">
                    <a16:rowId xmlns:a16="http://schemas.microsoft.com/office/drawing/2014/main" val="3540157569"/>
                  </a:ext>
                </a:extLst>
              </a:tr>
            </a:tbl>
          </a:graphicData>
        </a:graphic>
      </p:graphicFrame>
      <p:sp>
        <p:nvSpPr>
          <p:cNvPr id="15" name="正方形/長方形 14"/>
          <p:cNvSpPr/>
          <p:nvPr/>
        </p:nvSpPr>
        <p:spPr>
          <a:xfrm>
            <a:off x="329691" y="4194170"/>
            <a:ext cx="4108600" cy="276999"/>
          </a:xfrm>
          <a:prstGeom prst="rect">
            <a:avLst/>
          </a:prstGeom>
          <a:solidFill>
            <a:schemeClr val="accent4">
              <a:lumMod val="20000"/>
              <a:lumOff val="80000"/>
            </a:schemeClr>
          </a:solidFill>
          <a:ln>
            <a:solidFill>
              <a:schemeClr val="accent2"/>
            </a:solidFill>
          </a:ln>
        </p:spPr>
        <p:txBody>
          <a:bodyPr wrap="square">
            <a:spAutoFit/>
          </a:bodyPr>
          <a:lstStyle/>
          <a:p>
            <a:pPr marL="285750" indent="-285750">
              <a:buFont typeface="Wingdings" panose="05000000000000000000" pitchFamily="2" charset="2"/>
              <a:buChar char="n"/>
            </a:pPr>
            <a:r>
              <a:rPr lang="en-US" altLang="ja-JP" sz="1200" b="1" dirty="0" smtClean="0">
                <a:latin typeface="Meiryo UI" panose="020B0604030504040204" pitchFamily="50" charset="-128"/>
                <a:ea typeface="Meiryo UI" panose="020B0604030504040204" pitchFamily="50" charset="-128"/>
              </a:rPr>
              <a:t>e</a:t>
            </a:r>
            <a:r>
              <a:rPr lang="ja-JP" altLang="en-US" sz="1200" b="1" dirty="0" smtClean="0">
                <a:latin typeface="Meiryo UI" panose="020B0604030504040204" pitchFamily="50" charset="-128"/>
                <a:ea typeface="Meiryo UI" panose="020B0604030504040204" pitchFamily="50" charset="-128"/>
              </a:rPr>
              <a:t>－スポーツ複合施設　</a:t>
            </a:r>
            <a:r>
              <a:rPr lang="en-US" altLang="ja-JP" sz="1200" b="1" dirty="0" smtClean="0">
                <a:latin typeface="Meiryo UI" panose="020B0604030504040204" pitchFamily="50" charset="-128"/>
                <a:ea typeface="Meiryo UI" panose="020B0604030504040204" pitchFamily="50" charset="-128"/>
              </a:rPr>
              <a:t>in</a:t>
            </a:r>
            <a:r>
              <a:rPr lang="ja-JP" altLang="en-US" sz="1200" b="1" dirty="0" smtClean="0">
                <a:latin typeface="Meiryo UI" panose="020B0604030504040204" pitchFamily="50" charset="-128"/>
                <a:ea typeface="Meiryo UI" panose="020B0604030504040204" pitchFamily="50" charset="-128"/>
              </a:rPr>
              <a:t>　エキスポシティ</a:t>
            </a:r>
            <a:endParaRPr lang="ja-JP" altLang="en-US" sz="1200" b="1" dirty="0">
              <a:latin typeface="Meiryo UI" panose="020B0604030504040204" pitchFamily="50" charset="-128"/>
              <a:ea typeface="Meiryo UI" panose="020B0604030504040204" pitchFamily="50" charset="-128"/>
            </a:endParaRPr>
          </a:p>
        </p:txBody>
      </p:sp>
      <p:pic>
        <p:nvPicPr>
          <p:cNvPr id="16" name="図 15">
            <a:extLst>
              <a:ext uri="{FF2B5EF4-FFF2-40B4-BE49-F238E27FC236}">
                <a16:creationId xmlns:a16="http://schemas.microsoft.com/office/drawing/2014/main" id="{EA3C6B99-B717-45E7-81DF-14619603A320}"/>
              </a:ext>
            </a:extLst>
          </p:cNvPr>
          <p:cNvPicPr>
            <a:picLocks noChangeAspect="1"/>
          </p:cNvPicPr>
          <p:nvPr/>
        </p:nvPicPr>
        <p:blipFill rotWithShape="1">
          <a:blip r:embed="rId4"/>
          <a:srcRect l="8949" r="24751"/>
          <a:stretch/>
        </p:blipFill>
        <p:spPr>
          <a:xfrm>
            <a:off x="5199460" y="2821310"/>
            <a:ext cx="1070793" cy="908478"/>
          </a:xfrm>
          <a:prstGeom prst="rect">
            <a:avLst/>
          </a:prstGeom>
        </p:spPr>
      </p:pic>
      <p:pic>
        <p:nvPicPr>
          <p:cNvPr id="18" name="図 17">
            <a:extLst>
              <a:ext uri="{FF2B5EF4-FFF2-40B4-BE49-F238E27FC236}">
                <a16:creationId xmlns:a16="http://schemas.microsoft.com/office/drawing/2014/main" id="{2335F9CA-0A47-4A8F-812A-EC0BB04FFB58}"/>
              </a:ext>
            </a:extLst>
          </p:cNvPr>
          <p:cNvPicPr>
            <a:picLocks noChangeAspect="1"/>
          </p:cNvPicPr>
          <p:nvPr/>
        </p:nvPicPr>
        <p:blipFill>
          <a:blip r:embed="rId5"/>
          <a:stretch>
            <a:fillRect/>
          </a:stretch>
        </p:blipFill>
        <p:spPr>
          <a:xfrm>
            <a:off x="6656497" y="2829732"/>
            <a:ext cx="1600099" cy="900056"/>
          </a:xfrm>
          <a:prstGeom prst="rect">
            <a:avLst/>
          </a:prstGeom>
        </p:spPr>
      </p:pic>
      <p:sp>
        <p:nvSpPr>
          <p:cNvPr id="19" name="正方形/長方形 18">
            <a:extLst>
              <a:ext uri="{FF2B5EF4-FFF2-40B4-BE49-F238E27FC236}">
                <a16:creationId xmlns:a16="http://schemas.microsoft.com/office/drawing/2014/main" id="{346696D2-B5F7-4FF8-B72D-EBC1E36AAC3D}"/>
              </a:ext>
            </a:extLst>
          </p:cNvPr>
          <p:cNvSpPr/>
          <p:nvPr/>
        </p:nvSpPr>
        <p:spPr>
          <a:xfrm>
            <a:off x="4795251" y="1585012"/>
            <a:ext cx="4070615" cy="261610"/>
          </a:xfrm>
          <a:prstGeom prst="rect">
            <a:avLst/>
          </a:prstGeom>
        </p:spPr>
        <p:txBody>
          <a:bodyPr wrap="square">
            <a:spAutoFit/>
          </a:bodyPr>
          <a:lstStyle/>
          <a:p>
            <a:r>
              <a:rPr lang="en-US" altLang="ja-JP" sz="1100" b="1" dirty="0"/>
              <a:t>TV</a:t>
            </a:r>
            <a:r>
              <a:rPr lang="ja-JP" altLang="en-US" sz="1100" b="1" dirty="0"/>
              <a:t>アニメ</a:t>
            </a:r>
            <a:r>
              <a:rPr lang="en-US" altLang="ja-JP" sz="1100" b="1" dirty="0"/>
              <a:t>『INGRESS』</a:t>
            </a:r>
            <a:r>
              <a:rPr lang="ja-JP" altLang="en-US" sz="1100" b="1" dirty="0"/>
              <a:t>の世界に没入できる、体験型イベント</a:t>
            </a:r>
          </a:p>
        </p:txBody>
      </p:sp>
      <p:sp>
        <p:nvSpPr>
          <p:cNvPr id="20" name="正方形/長方形 19">
            <a:extLst>
              <a:ext uri="{FF2B5EF4-FFF2-40B4-BE49-F238E27FC236}">
                <a16:creationId xmlns:a16="http://schemas.microsoft.com/office/drawing/2014/main" id="{396AFD00-46E2-4E4D-9D6B-33336EF92985}"/>
              </a:ext>
            </a:extLst>
          </p:cNvPr>
          <p:cNvSpPr/>
          <p:nvPr/>
        </p:nvSpPr>
        <p:spPr>
          <a:xfrm>
            <a:off x="4943873" y="1854602"/>
            <a:ext cx="3752359" cy="900246"/>
          </a:xfrm>
          <a:prstGeom prst="rect">
            <a:avLst/>
          </a:prstGeom>
        </p:spPr>
        <p:txBody>
          <a:bodyPr wrap="square">
            <a:spAutoFit/>
          </a:bodyPr>
          <a:lstStyle/>
          <a:p>
            <a:pPr marL="171450" indent="-171450">
              <a:buFont typeface="Arial" panose="020B0604020202020204" pitchFamily="34" charset="0"/>
              <a:buChar char="•"/>
            </a:pPr>
            <a:r>
              <a:rPr lang="ja-JP" altLang="en-US" sz="1050" dirty="0"/>
              <a:t>六本木ヒルズに仕掛けられた約</a:t>
            </a:r>
            <a:r>
              <a:rPr lang="en-US" altLang="ja-JP" sz="1050" dirty="0"/>
              <a:t>300</a:t>
            </a:r>
            <a:r>
              <a:rPr lang="ja-JP" altLang="en-US" sz="1050" dirty="0"/>
              <a:t>のターゲットを時間内に解除することに挑戦。アニメの声で送られてくる指令、参加者同士のコミュニケーション、世界中のユーザからヒント画像が送られてくるシステムなど、アニメの世界観を楽しめる演出を導入</a:t>
            </a:r>
          </a:p>
        </p:txBody>
      </p:sp>
      <p:pic>
        <p:nvPicPr>
          <p:cNvPr id="21" name="図 20"/>
          <p:cNvPicPr>
            <a:picLocks noChangeAspect="1"/>
          </p:cNvPicPr>
          <p:nvPr/>
        </p:nvPicPr>
        <p:blipFill rotWithShape="1">
          <a:blip r:embed="rId6"/>
          <a:srcRect b="15347"/>
          <a:stretch/>
        </p:blipFill>
        <p:spPr>
          <a:xfrm>
            <a:off x="3077084" y="4674940"/>
            <a:ext cx="1295121" cy="725213"/>
          </a:xfrm>
          <a:prstGeom prst="rect">
            <a:avLst/>
          </a:prstGeom>
        </p:spPr>
      </p:pic>
      <p:pic>
        <p:nvPicPr>
          <p:cNvPr id="22" name="図 21"/>
          <p:cNvPicPr>
            <a:picLocks noChangeAspect="1"/>
          </p:cNvPicPr>
          <p:nvPr/>
        </p:nvPicPr>
        <p:blipFill>
          <a:blip r:embed="rId7"/>
          <a:stretch>
            <a:fillRect/>
          </a:stretch>
        </p:blipFill>
        <p:spPr>
          <a:xfrm>
            <a:off x="3071669" y="5558617"/>
            <a:ext cx="1295121" cy="809451"/>
          </a:xfrm>
          <a:prstGeom prst="rect">
            <a:avLst/>
          </a:prstGeom>
        </p:spPr>
      </p:pic>
      <p:sp>
        <p:nvSpPr>
          <p:cNvPr id="23" name="正方形/長方形 22"/>
          <p:cNvSpPr/>
          <p:nvPr/>
        </p:nvSpPr>
        <p:spPr>
          <a:xfrm>
            <a:off x="359568" y="4566520"/>
            <a:ext cx="2672412" cy="923330"/>
          </a:xfrm>
          <a:prstGeom prst="rect">
            <a:avLst/>
          </a:prstGeom>
        </p:spPr>
        <p:txBody>
          <a:bodyPr wrap="square">
            <a:spAutoFit/>
          </a:bodyPr>
          <a:lstStyle/>
          <a:p>
            <a:pPr marL="171450" indent="-171450">
              <a:buFont typeface="Arial" panose="020B0604020202020204" pitchFamily="34" charset="0"/>
              <a:buChar char="•"/>
            </a:pPr>
            <a:r>
              <a:rPr lang="ja-JP" altLang="en-US" sz="1200" dirty="0" smtClean="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e</a:t>
            </a:r>
            <a:r>
              <a:rPr lang="ja-JP" altLang="en-US" sz="1200" dirty="0">
                <a:latin typeface="Meiryo UI" panose="020B0604030504040204" pitchFamily="50" charset="-128"/>
                <a:ea typeface="Meiryo UI" panose="020B0604030504040204" pitchFamily="50" charset="-128"/>
              </a:rPr>
              <a:t>スポーツ」をテーマにした複合</a:t>
            </a:r>
            <a:r>
              <a:rPr lang="ja-JP" altLang="en-US" sz="1200" dirty="0" smtClean="0">
                <a:latin typeface="Meiryo UI" panose="020B0604030504040204" pitchFamily="50" charset="-128"/>
                <a:ea typeface="Meiryo UI" panose="020B0604030504040204" pitchFamily="50" charset="-128"/>
              </a:rPr>
              <a:t>施設が</a:t>
            </a:r>
            <a:r>
              <a:rPr lang="en-US" altLang="ja-JP" sz="1200" dirty="0" smtClean="0">
                <a:latin typeface="Meiryo UI" panose="020B0604030504040204" pitchFamily="50" charset="-128"/>
                <a:ea typeface="Meiryo UI" panose="020B0604030504040204" pitchFamily="50" charset="-128"/>
              </a:rPr>
              <a:t>2020</a:t>
            </a:r>
            <a:r>
              <a:rPr lang="ja-JP" altLang="en-US" sz="1200" dirty="0" smtClean="0">
                <a:latin typeface="Meiryo UI" panose="020B0604030504040204" pitchFamily="50" charset="-128"/>
                <a:ea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rPr>
              <a:t>月、エキスポシティにオープン</a:t>
            </a:r>
            <a:endParaRPr lang="en-US" altLang="ja-JP" sz="12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6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延べ床面積は約</a:t>
            </a:r>
            <a:r>
              <a:rPr lang="en-US" altLang="ja-JP" sz="1200" dirty="0" smtClean="0">
                <a:latin typeface="Meiryo UI" panose="020B0604030504040204" pitchFamily="50" charset="-128"/>
                <a:ea typeface="Meiryo UI" panose="020B0604030504040204" pitchFamily="50" charset="-128"/>
              </a:rPr>
              <a:t>4816</a:t>
            </a:r>
            <a:r>
              <a:rPr lang="ja-JP" altLang="en-US" sz="1200" dirty="0" smtClean="0">
                <a:latin typeface="Meiryo UI" panose="020B0604030504040204" pitchFamily="50" charset="-128"/>
                <a:ea typeface="Meiryo UI" panose="020B0604030504040204" pitchFamily="50" charset="-128"/>
              </a:rPr>
              <a:t>㎡で、</a:t>
            </a:r>
            <a:r>
              <a:rPr lang="en-US" altLang="ja-JP" sz="1200" dirty="0" smtClean="0">
                <a:latin typeface="Meiryo UI" panose="020B0604030504040204" pitchFamily="50" charset="-128"/>
                <a:ea typeface="Meiryo UI" panose="020B0604030504040204" pitchFamily="50" charset="-128"/>
              </a:rPr>
              <a:t>e</a:t>
            </a:r>
            <a:r>
              <a:rPr lang="ja-JP" altLang="en-US" sz="1200" dirty="0">
                <a:latin typeface="Meiryo UI" panose="020B0604030504040204" pitchFamily="50" charset="-128"/>
                <a:ea typeface="Meiryo UI" panose="020B0604030504040204" pitchFamily="50" charset="-128"/>
              </a:rPr>
              <a:t>スポーツ施設</a:t>
            </a:r>
            <a:r>
              <a:rPr lang="ja-JP" altLang="en-US" sz="1200" dirty="0" smtClean="0">
                <a:latin typeface="Meiryo UI" panose="020B0604030504040204" pitchFamily="50" charset="-128"/>
                <a:ea typeface="Meiryo UI" panose="020B0604030504040204" pitchFamily="50" charset="-128"/>
              </a:rPr>
              <a:t>では国内最大級</a:t>
            </a:r>
            <a:endParaRPr lang="en-US" altLang="ja-JP" sz="1200" dirty="0" smtClean="0">
              <a:latin typeface="Meiryo UI" panose="020B0604030504040204" pitchFamily="50" charset="-128"/>
              <a:ea typeface="Meiryo UI" panose="020B0604030504040204" pitchFamily="50" charset="-128"/>
            </a:endParaRPr>
          </a:p>
        </p:txBody>
      </p:sp>
      <p:graphicFrame>
        <p:nvGraphicFramePr>
          <p:cNvPr id="24" name="表 23"/>
          <p:cNvGraphicFramePr>
            <a:graphicFrameLocks noGrp="1"/>
          </p:cNvGraphicFramePr>
          <p:nvPr>
            <p:extLst>
              <p:ext uri="{D42A27DB-BD31-4B8C-83A1-F6EECF244321}">
                <p14:modId xmlns:p14="http://schemas.microsoft.com/office/powerpoint/2010/main" val="3510346935"/>
              </p:ext>
            </p:extLst>
          </p:nvPr>
        </p:nvGraphicFramePr>
        <p:xfrm>
          <a:off x="397187" y="5605927"/>
          <a:ext cx="2422232" cy="960120"/>
        </p:xfrm>
        <a:graphic>
          <a:graphicData uri="http://schemas.openxmlformats.org/drawingml/2006/table">
            <a:tbl>
              <a:tblPr firstRow="1" bandRow="1">
                <a:tableStyleId>{5940675A-B579-460E-94D1-54222C63F5DA}</a:tableStyleId>
              </a:tblPr>
              <a:tblGrid>
                <a:gridCol w="678180">
                  <a:extLst>
                    <a:ext uri="{9D8B030D-6E8A-4147-A177-3AD203B41FA5}">
                      <a16:colId xmlns:a16="http://schemas.microsoft.com/office/drawing/2014/main" val="1570074345"/>
                    </a:ext>
                  </a:extLst>
                </a:gridCol>
                <a:gridCol w="1744052">
                  <a:extLst>
                    <a:ext uri="{9D8B030D-6E8A-4147-A177-3AD203B41FA5}">
                      <a16:colId xmlns:a16="http://schemas.microsoft.com/office/drawing/2014/main" val="4252386992"/>
                    </a:ext>
                  </a:extLst>
                </a:gridCol>
              </a:tblGrid>
              <a:tr h="209305">
                <a:tc>
                  <a:txBody>
                    <a:bodyPr/>
                    <a:lstStyle/>
                    <a:p>
                      <a:r>
                        <a:rPr kumimoji="1" lang="ja-JP" altLang="en-US" sz="900" dirty="0">
                          <a:latin typeface="Meiryo UI" panose="020B0604030504040204" pitchFamily="50" charset="-128"/>
                          <a:ea typeface="Meiryo UI" panose="020B0604030504040204" pitchFamily="50" charset="-128"/>
                        </a:rPr>
                        <a:t>場所</a:t>
                      </a:r>
                    </a:p>
                  </a:txBody>
                  <a:tcPr/>
                </a:tc>
                <a:tc>
                  <a:txBody>
                    <a:bodyPr/>
                    <a:lstStyle/>
                    <a:p>
                      <a:r>
                        <a:rPr kumimoji="1" lang="ja-JP" altLang="en-US" sz="900" dirty="0" smtClean="0">
                          <a:latin typeface="Meiryo UI" panose="020B0604030504040204" pitchFamily="50" charset="-128"/>
                          <a:ea typeface="Meiryo UI" panose="020B0604030504040204" pitchFamily="50" charset="-128"/>
                        </a:rPr>
                        <a:t>エキスポシティ</a:t>
                      </a:r>
                      <a:endParaRPr kumimoji="1" lang="en-US" altLang="ja-JP"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56104499"/>
                  </a:ext>
                </a:extLst>
              </a:tr>
              <a:tr h="460472">
                <a:tc>
                  <a:txBody>
                    <a:bodyPr/>
                    <a:lstStyle/>
                    <a:p>
                      <a:r>
                        <a:rPr kumimoji="1" lang="ja-JP" altLang="en-US" sz="900" dirty="0" smtClean="0">
                          <a:latin typeface="Meiryo UI" panose="020B0604030504040204" pitchFamily="50" charset="-128"/>
                          <a:ea typeface="Meiryo UI" panose="020B0604030504040204" pitchFamily="50" charset="-128"/>
                        </a:rPr>
                        <a:t>主要設備</a:t>
                      </a:r>
                      <a:endParaRPr kumimoji="1" lang="ja-JP" altLang="en-US" sz="900" dirty="0">
                        <a:latin typeface="Meiryo UI" panose="020B0604030504040204" pitchFamily="50" charset="-128"/>
                        <a:ea typeface="Meiryo UI" panose="020B0604030504040204" pitchFamily="50" charset="-128"/>
                      </a:endParaRPr>
                    </a:p>
                  </a:txBody>
                  <a:tcPr/>
                </a:tc>
                <a:tc>
                  <a:txBody>
                    <a:bodyPr/>
                    <a:lstStyle/>
                    <a:p>
                      <a:pPr marL="171450" indent="-171450">
                        <a:buFont typeface="Arial" panose="020B0604020202020204" pitchFamily="34" charset="0"/>
                        <a:buChar char="•"/>
                      </a:pPr>
                      <a:r>
                        <a:rPr kumimoji="1" lang="ja-JP" altLang="en-US" sz="900" dirty="0" smtClean="0">
                          <a:latin typeface="Meiryo UI" panose="020B0604030504040204" pitchFamily="50" charset="-128"/>
                          <a:ea typeface="Meiryo UI" panose="020B0604030504040204" pitchFamily="50" charset="-128"/>
                        </a:rPr>
                        <a:t>大型スクリーン付きアリーナ</a:t>
                      </a:r>
                    </a:p>
                    <a:p>
                      <a:pPr marL="171450" indent="-171450">
                        <a:buFont typeface="Arial" panose="020B0604020202020204" pitchFamily="34" charset="0"/>
                        <a:buChar char="•"/>
                      </a:pPr>
                      <a:r>
                        <a:rPr kumimoji="1" lang="ja-JP" altLang="en-US" sz="900" dirty="0" smtClean="0">
                          <a:latin typeface="Meiryo UI" panose="020B0604030504040204" pitchFamily="50" charset="-128"/>
                          <a:ea typeface="Meiryo UI" panose="020B0604030504040204" pitchFamily="50" charset="-128"/>
                        </a:rPr>
                        <a:t>仮想現実（</a:t>
                      </a:r>
                      <a:r>
                        <a:rPr kumimoji="1" lang="en-US" altLang="ja-JP" sz="900" dirty="0" smtClean="0">
                          <a:latin typeface="Meiryo UI" panose="020B0604030504040204" pitchFamily="50" charset="-128"/>
                          <a:ea typeface="Meiryo UI" panose="020B0604030504040204" pitchFamily="50" charset="-128"/>
                        </a:rPr>
                        <a:t>VR</a:t>
                      </a:r>
                      <a:r>
                        <a:rPr kumimoji="1" lang="ja-JP" altLang="en-US" sz="900" dirty="0" smtClean="0">
                          <a:latin typeface="Meiryo UI" panose="020B0604030504040204" pitchFamily="50" charset="-128"/>
                          <a:ea typeface="Meiryo UI" panose="020B0604030504040204" pitchFamily="50" charset="-128"/>
                        </a:rPr>
                        <a:t>）体験</a:t>
                      </a:r>
                    </a:p>
                    <a:p>
                      <a:pPr marL="171450" indent="-171450">
                        <a:buFont typeface="Arial" panose="020B0604020202020204" pitchFamily="34" charset="0"/>
                        <a:buChar char="•"/>
                      </a:pPr>
                      <a:r>
                        <a:rPr kumimoji="1" lang="ja-JP" altLang="en-US" sz="900" dirty="0" smtClean="0">
                          <a:latin typeface="Meiryo UI" panose="020B0604030504040204" pitchFamily="50" charset="-128"/>
                          <a:ea typeface="Meiryo UI" panose="020B0604030504040204" pitchFamily="50" charset="-128"/>
                        </a:rPr>
                        <a:t>プロゲーマーの練習見学エリア</a:t>
                      </a:r>
                      <a:endParaRPr kumimoji="1" lang="ja-JP" altLang="en-US"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538790292"/>
                  </a:ext>
                </a:extLst>
              </a:tr>
              <a:tr h="209305">
                <a:tc>
                  <a:txBody>
                    <a:bodyPr/>
                    <a:lstStyle/>
                    <a:p>
                      <a:r>
                        <a:rPr kumimoji="1" lang="ja-JP" altLang="en-US" sz="900" dirty="0">
                          <a:latin typeface="Meiryo UI" panose="020B0604030504040204" pitchFamily="50" charset="-128"/>
                          <a:ea typeface="Meiryo UI" panose="020B0604030504040204" pitchFamily="50" charset="-128"/>
                        </a:rPr>
                        <a:t>運営</a:t>
                      </a:r>
                    </a:p>
                  </a:txBody>
                  <a:tcPr/>
                </a:tc>
                <a:tc>
                  <a:txBody>
                    <a:bodyPr/>
                    <a:lstStyle/>
                    <a:p>
                      <a:r>
                        <a:rPr kumimoji="1" lang="en-US" altLang="ja-JP" sz="900" dirty="0" smtClean="0">
                          <a:latin typeface="Meiryo UI" panose="020B0604030504040204" pitchFamily="50" charset="-128"/>
                          <a:ea typeface="Meiryo UI" panose="020B0604030504040204" pitchFamily="50" charset="-128"/>
                        </a:rPr>
                        <a:t>REDEE</a:t>
                      </a:r>
                      <a:endParaRPr kumimoji="1" lang="ja-JP" altLang="en-US"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540157569"/>
                  </a:ext>
                </a:extLst>
              </a:tr>
            </a:tbl>
          </a:graphicData>
        </a:graphic>
      </p:graphicFrame>
      <p:sp>
        <p:nvSpPr>
          <p:cNvPr id="25" name="正方形/長方形 24"/>
          <p:cNvSpPr/>
          <p:nvPr/>
        </p:nvSpPr>
        <p:spPr>
          <a:xfrm>
            <a:off x="1640083" y="1591348"/>
            <a:ext cx="2824810" cy="1384995"/>
          </a:xfrm>
          <a:prstGeom prst="rect">
            <a:avLst/>
          </a:prstGeom>
        </p:spPr>
        <p:txBody>
          <a:bodyPr wrap="square">
            <a:spAutoFit/>
          </a:bodyPr>
          <a:lstStyle/>
          <a:p>
            <a:pPr marL="171450" indent="-171450">
              <a:buFont typeface="Arial" panose="020B0604020202020204" pitchFamily="34" charset="0"/>
              <a:buChar char="•"/>
            </a:pPr>
            <a:r>
              <a:rPr lang="en-US" altLang="ja-JP" sz="1100" dirty="0" smtClean="0">
                <a:latin typeface="Meiryo UI" panose="020B0604030504040204" pitchFamily="50" charset="-128"/>
                <a:ea typeface="Meiryo UI" panose="020B0604030504040204" pitchFamily="50" charset="-128"/>
              </a:rPr>
              <a:t>1.2</a:t>
            </a:r>
            <a:r>
              <a:rPr lang="ja-JP" altLang="en-US" sz="1100" dirty="0" smtClean="0">
                <a:latin typeface="Meiryo UI" panose="020B0604030504040204" pitchFamily="50" charset="-128"/>
                <a:ea typeface="Meiryo UI" panose="020B0604030504040204" pitchFamily="50" charset="-128"/>
              </a:rPr>
              <a:t>万</a:t>
            </a:r>
            <a:r>
              <a:rPr lang="en-US" altLang="ja-JP" sz="1100" dirty="0" smtClean="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と</a:t>
            </a:r>
            <a:r>
              <a:rPr lang="ja-JP" altLang="en-US" sz="1100" dirty="0" smtClean="0">
                <a:latin typeface="Meiryo UI" panose="020B0604030504040204" pitchFamily="50" charset="-128"/>
                <a:ea typeface="Meiryo UI" panose="020B0604030504040204" pitchFamily="50" charset="-128"/>
              </a:rPr>
              <a:t>いう巨大空間に、</a:t>
            </a:r>
            <a:r>
              <a:rPr lang="en-US" altLang="ja-JP" sz="1100" dirty="0">
                <a:latin typeface="Meiryo UI" panose="020B0604030504040204" pitchFamily="50" charset="-128"/>
                <a:ea typeface="Meiryo UI" panose="020B0604030504040204" pitchFamily="50" charset="-128"/>
              </a:rPr>
              <a:t>5</a:t>
            </a:r>
            <a:r>
              <a:rPr lang="ja-JP" altLang="en-US" sz="1100" dirty="0" err="1">
                <a:latin typeface="Meiryo UI" panose="020B0604030504040204" pitchFamily="50" charset="-128"/>
                <a:ea typeface="Meiryo UI" panose="020B0604030504040204" pitchFamily="50" charset="-128"/>
              </a:rPr>
              <a:t>つの</a:t>
            </a:r>
            <a:r>
              <a:rPr lang="ja-JP" altLang="en-US" sz="1100" dirty="0">
                <a:latin typeface="Meiryo UI" panose="020B0604030504040204" pitchFamily="50" charset="-128"/>
                <a:ea typeface="Meiryo UI" panose="020B0604030504040204" pitchFamily="50" charset="-128"/>
              </a:rPr>
              <a:t>世界で構成</a:t>
            </a:r>
            <a:r>
              <a:rPr lang="ja-JP" altLang="en-US" sz="1100" dirty="0" smtClean="0">
                <a:latin typeface="Meiryo UI" panose="020B0604030504040204" pitchFamily="50" charset="-128"/>
                <a:ea typeface="Meiryo UI" panose="020B0604030504040204" pitchFamily="50" charset="-128"/>
              </a:rPr>
              <a:t>された、約</a:t>
            </a:r>
            <a:r>
              <a:rPr lang="en-US" altLang="ja-JP" sz="1100" dirty="0">
                <a:latin typeface="Meiryo UI" panose="020B0604030504040204" pitchFamily="50" charset="-128"/>
                <a:ea typeface="Meiryo UI" panose="020B0604030504040204" pitchFamily="50" charset="-128"/>
              </a:rPr>
              <a:t>50</a:t>
            </a:r>
            <a:r>
              <a:rPr lang="ja-JP" altLang="en-US" sz="1100" dirty="0">
                <a:latin typeface="Meiryo UI" panose="020B0604030504040204" pitchFamily="50" charset="-128"/>
                <a:ea typeface="Meiryo UI" panose="020B0604030504040204" pitchFamily="50" charset="-128"/>
              </a:rPr>
              <a:t>作品を展示</a:t>
            </a:r>
            <a:r>
              <a:rPr lang="ja-JP" altLang="en-US" sz="1100" dirty="0" smtClean="0">
                <a:latin typeface="Meiryo UI" panose="020B0604030504040204" pitchFamily="50" charset="-128"/>
                <a:ea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8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dirty="0" smtClean="0">
                <a:latin typeface="Meiryo UI" panose="020B0604030504040204" pitchFamily="50" charset="-128"/>
                <a:ea typeface="Meiryo UI" panose="020B0604030504040204" pitchFamily="50" charset="-128"/>
              </a:rPr>
              <a:t>館内に</a:t>
            </a:r>
            <a:r>
              <a:rPr lang="ja-JP" altLang="en-US" sz="1100" dirty="0">
                <a:latin typeface="Meiryo UI" panose="020B0604030504040204" pitchFamily="50" charset="-128"/>
                <a:ea typeface="Meiryo UI" panose="020B0604030504040204" pitchFamily="50" charset="-128"/>
              </a:rPr>
              <a:t>明確な境界がなく</a:t>
            </a:r>
            <a:r>
              <a:rPr lang="ja-JP" altLang="en-US" sz="1100" dirty="0" smtClean="0">
                <a:latin typeface="Meiryo UI" panose="020B0604030504040204" pitchFamily="50" charset="-128"/>
                <a:ea typeface="Meiryo UI" panose="020B0604030504040204" pitchFamily="50" charset="-128"/>
              </a:rPr>
              <a:t>、五感</a:t>
            </a:r>
            <a:r>
              <a:rPr lang="ja-JP" altLang="en-US" sz="1100" dirty="0">
                <a:latin typeface="Meiryo UI" panose="020B0604030504040204" pitchFamily="50" charset="-128"/>
                <a:ea typeface="Meiryo UI" panose="020B0604030504040204" pitchFamily="50" charset="-128"/>
              </a:rPr>
              <a:t>でアートを感じ取ることができる体験型ミュージアム</a:t>
            </a:r>
            <a:endParaRPr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8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初年度に</a:t>
            </a:r>
            <a:r>
              <a:rPr lang="en-US" altLang="ja-JP" sz="1100" dirty="0">
                <a:latin typeface="Meiryo UI" panose="020B0604030504040204" pitchFamily="50" charset="-128"/>
                <a:ea typeface="Meiryo UI" panose="020B0604030504040204" pitchFamily="50" charset="-128"/>
              </a:rPr>
              <a:t>230</a:t>
            </a:r>
            <a:r>
              <a:rPr lang="ja-JP" altLang="en-US" sz="1100" dirty="0">
                <a:latin typeface="Meiryo UI" panose="020B0604030504040204" pitchFamily="50" charset="-128"/>
                <a:ea typeface="Meiryo UI" panose="020B0604030504040204" pitchFamily="50" charset="-128"/>
              </a:rPr>
              <a:t>万人が来場（</a:t>
            </a:r>
            <a:r>
              <a:rPr lang="en-US" altLang="ja-JP" sz="1100" dirty="0">
                <a:latin typeface="Meiryo UI" panose="020B0604030504040204" pitchFamily="50" charset="-128"/>
                <a:ea typeface="Meiryo UI" panose="020B0604030504040204" pitchFamily="50" charset="-128"/>
              </a:rPr>
              <a:t>160</a:t>
            </a:r>
            <a:r>
              <a:rPr lang="ja-JP" altLang="en-US" sz="1100" dirty="0">
                <a:latin typeface="Meiryo UI" panose="020B0604030504040204" pitchFamily="50" charset="-128"/>
                <a:ea typeface="Meiryo UI" panose="020B0604030504040204" pitchFamily="50" charset="-128"/>
              </a:rPr>
              <a:t>ヵ国超のインバウンド）</a:t>
            </a:r>
          </a:p>
        </p:txBody>
      </p:sp>
      <p:sp>
        <p:nvSpPr>
          <p:cNvPr id="26" name="正方形/長方形 25"/>
          <p:cNvSpPr/>
          <p:nvPr/>
        </p:nvSpPr>
        <p:spPr>
          <a:xfrm>
            <a:off x="2342870" y="2978313"/>
            <a:ext cx="2081566" cy="1015663"/>
          </a:xfrm>
          <a:prstGeom prst="rect">
            <a:avLst/>
          </a:prstGeom>
          <a:ln>
            <a:solidFill>
              <a:schemeClr val="bg1">
                <a:lumMod val="75000"/>
              </a:schemeClr>
            </a:solidFill>
          </a:ln>
        </p:spPr>
        <p:txBody>
          <a:bodyPr wrap="square">
            <a:spAutoFit/>
          </a:bodyPr>
          <a:lstStyle/>
          <a:p>
            <a:r>
              <a:rPr lang="en-US" altLang="ja-JP" sz="1000" dirty="0" smtClean="0"/>
              <a:t>【</a:t>
            </a:r>
            <a:r>
              <a:rPr lang="ja-JP" altLang="en-US" sz="1000" dirty="0" smtClean="0"/>
              <a:t>五つのエリア</a:t>
            </a:r>
            <a:r>
              <a:rPr lang="en-US" altLang="ja-JP" sz="1000" dirty="0" smtClean="0"/>
              <a:t>】</a:t>
            </a:r>
          </a:p>
          <a:p>
            <a:r>
              <a:rPr lang="ja-JP" altLang="en-US" sz="1000" dirty="0" smtClean="0"/>
              <a:t>「</a:t>
            </a:r>
            <a:r>
              <a:rPr lang="en-US" altLang="ja-JP" sz="1000" dirty="0"/>
              <a:t>Borderless World</a:t>
            </a:r>
            <a:r>
              <a:rPr lang="ja-JP" altLang="en-US" sz="1000" dirty="0"/>
              <a:t>」エリア</a:t>
            </a:r>
          </a:p>
          <a:p>
            <a:r>
              <a:rPr lang="ja-JP" altLang="en-US" sz="1000" dirty="0" smtClean="0"/>
              <a:t>「</a:t>
            </a:r>
            <a:r>
              <a:rPr lang="ja-JP" altLang="en-US" sz="1000" dirty="0"/>
              <a:t>ランプの森」エリア</a:t>
            </a:r>
          </a:p>
          <a:p>
            <a:r>
              <a:rPr lang="ja-JP" altLang="en-US" sz="1000" dirty="0" smtClean="0"/>
              <a:t>「</a:t>
            </a:r>
            <a:r>
              <a:rPr lang="en-US" altLang="ja-JP" sz="1000" dirty="0"/>
              <a:t>EN TEA HOUSE </a:t>
            </a:r>
            <a:r>
              <a:rPr lang="ja-JP" altLang="en-US" sz="1000" dirty="0"/>
              <a:t>幻花亭」エリア</a:t>
            </a:r>
          </a:p>
          <a:p>
            <a:r>
              <a:rPr lang="ja-JP" altLang="en-US" sz="1000" dirty="0" smtClean="0"/>
              <a:t>「</a:t>
            </a:r>
            <a:r>
              <a:rPr lang="ja-JP" altLang="en-US" sz="1000" dirty="0"/>
              <a:t>運動の森」エリア</a:t>
            </a:r>
          </a:p>
          <a:p>
            <a:r>
              <a:rPr lang="ja-JP" altLang="en-US" sz="1000" dirty="0" smtClean="0"/>
              <a:t>「</a:t>
            </a:r>
            <a:r>
              <a:rPr lang="ja-JP" altLang="en-US" sz="1000" dirty="0"/>
              <a:t>学ぶ！未来の遊園地」</a:t>
            </a:r>
            <a:r>
              <a:rPr lang="ja-JP" altLang="en-US" sz="1000" dirty="0" smtClean="0"/>
              <a:t>エリア</a:t>
            </a:r>
            <a:endParaRPr lang="ja-JP" altLang="en-US" sz="1000" dirty="0"/>
          </a:p>
        </p:txBody>
      </p:sp>
      <p:sp>
        <p:nvSpPr>
          <p:cNvPr id="27" name="正方形/長方形 26"/>
          <p:cNvSpPr/>
          <p:nvPr/>
        </p:nvSpPr>
        <p:spPr>
          <a:xfrm>
            <a:off x="4757266" y="4194170"/>
            <a:ext cx="4108600" cy="276999"/>
          </a:xfrm>
          <a:prstGeom prst="rect">
            <a:avLst/>
          </a:prstGeom>
          <a:solidFill>
            <a:schemeClr val="accent4">
              <a:lumMod val="20000"/>
              <a:lumOff val="80000"/>
            </a:schemeClr>
          </a:solidFill>
          <a:ln>
            <a:solidFill>
              <a:schemeClr val="accent2"/>
            </a:solidFill>
          </a:ln>
        </p:spPr>
        <p:txBody>
          <a:bodyPr wrap="square">
            <a:spAutoFit/>
          </a:bodyPr>
          <a:lstStyle/>
          <a:p>
            <a:pPr marL="285750" indent="-285750">
              <a:buFont typeface="Wingdings" panose="05000000000000000000" pitchFamily="2" charset="2"/>
              <a:buChar char="n"/>
            </a:pPr>
            <a:r>
              <a:rPr lang="ja-JP" altLang="en-US" sz="1200" b="1" dirty="0">
                <a:latin typeface="Meiryo UI" panose="020B0604030504040204" pitchFamily="50" charset="-128"/>
                <a:ea typeface="Meiryo UI" panose="020B0604030504040204" pitchFamily="50" charset="-128"/>
              </a:rPr>
              <a:t>リアルタイム流星観測</a:t>
            </a:r>
          </a:p>
        </p:txBody>
      </p:sp>
      <p:pic>
        <p:nvPicPr>
          <p:cNvPr id="28" name="図 27">
            <a:extLst>
              <a:ext uri="{FF2B5EF4-FFF2-40B4-BE49-F238E27FC236}">
                <a16:creationId xmlns:a16="http://schemas.microsoft.com/office/drawing/2014/main" id="{B55BA13F-BDB9-446B-A6E8-475FE9C676DC}"/>
              </a:ext>
            </a:extLst>
          </p:cNvPr>
          <p:cNvPicPr>
            <a:picLocks noChangeAspect="1"/>
          </p:cNvPicPr>
          <p:nvPr/>
        </p:nvPicPr>
        <p:blipFill>
          <a:blip r:embed="rId8"/>
          <a:stretch>
            <a:fillRect/>
          </a:stretch>
        </p:blipFill>
        <p:spPr>
          <a:xfrm>
            <a:off x="7796523" y="4674940"/>
            <a:ext cx="980351" cy="1274456"/>
          </a:xfrm>
          <a:prstGeom prst="rect">
            <a:avLst/>
          </a:prstGeom>
        </p:spPr>
      </p:pic>
      <p:sp>
        <p:nvSpPr>
          <p:cNvPr id="30" name="正方形/長方形 29">
            <a:extLst>
              <a:ext uri="{FF2B5EF4-FFF2-40B4-BE49-F238E27FC236}">
                <a16:creationId xmlns:a16="http://schemas.microsoft.com/office/drawing/2014/main" id="{2DBB697A-B3E9-48FA-932C-BDF6249EA109}"/>
              </a:ext>
            </a:extLst>
          </p:cNvPr>
          <p:cNvSpPr/>
          <p:nvPr/>
        </p:nvSpPr>
        <p:spPr>
          <a:xfrm>
            <a:off x="4757266" y="4559346"/>
            <a:ext cx="2942742" cy="1938992"/>
          </a:xfrm>
          <a:prstGeom prst="rect">
            <a:avLst/>
          </a:prstGeom>
        </p:spPr>
        <p:txBody>
          <a:bodyPr wrap="square">
            <a:spAutoFit/>
          </a:bodyPr>
          <a:lstStyle/>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リアルタイム流星観測システムで日本上空の流れ星を即時に検出し、自然現象の流れ星と演出が連動する体験型イルミネーション・アート・プロジェクト。</a:t>
            </a:r>
            <a:endParaRPr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5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自然現象と連動することで従来のイルミネーションとは異なり、いつどんな演出が起こるか誰にもわからない、スケール勝負ではないイルミネーション体験。</a:t>
            </a:r>
            <a:endParaRPr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5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「流れ星に願いを</a:t>
            </a:r>
            <a:r>
              <a:rPr lang="en-US" altLang="ja-JP" sz="1100" dirty="0">
                <a:latin typeface="Meiryo UI" panose="020B0604030504040204" pitchFamily="50" charset="-128"/>
                <a:ea typeface="Meiryo UI" panose="020B0604030504040204" pitchFamily="50" charset="-128"/>
              </a:rPr>
              <a:t>3</a:t>
            </a:r>
            <a:r>
              <a:rPr lang="ja-JP" altLang="en-US" sz="1100" dirty="0">
                <a:latin typeface="Meiryo UI" panose="020B0604030504040204" pitchFamily="50" charset="-128"/>
                <a:ea typeface="Meiryo UI" panose="020B0604030504040204" pitchFamily="50" charset="-128"/>
              </a:rPr>
              <a:t>回唱えると願いが叶う」という言い伝えをサポートするための仕組みも用意。</a:t>
            </a:r>
          </a:p>
        </p:txBody>
      </p:sp>
      <p:sp>
        <p:nvSpPr>
          <p:cNvPr id="2" name="正方形/長方形 1"/>
          <p:cNvSpPr/>
          <p:nvPr/>
        </p:nvSpPr>
        <p:spPr>
          <a:xfrm>
            <a:off x="4943873" y="3814934"/>
            <a:ext cx="1935145" cy="253916"/>
          </a:xfrm>
          <a:prstGeom prst="rect">
            <a:avLst/>
          </a:prstGeom>
        </p:spPr>
        <p:txBody>
          <a:bodyPr wrap="none">
            <a:spAutoFit/>
          </a:bodyPr>
          <a:lstStyle/>
          <a:p>
            <a:r>
              <a:rPr lang="ja-JP" altLang="en-US" sz="1050" dirty="0" smtClean="0"/>
              <a:t>出典：株式会社バスキュール</a:t>
            </a:r>
            <a:endParaRPr lang="ja-JP" altLang="en-US" sz="1050" dirty="0"/>
          </a:p>
        </p:txBody>
      </p:sp>
      <p:sp>
        <p:nvSpPr>
          <p:cNvPr id="29" name="正方形/長方形 28"/>
          <p:cNvSpPr/>
          <p:nvPr/>
        </p:nvSpPr>
        <p:spPr>
          <a:xfrm>
            <a:off x="4890091" y="6521282"/>
            <a:ext cx="2018501" cy="261610"/>
          </a:xfrm>
          <a:prstGeom prst="rect">
            <a:avLst/>
          </a:prstGeom>
        </p:spPr>
        <p:txBody>
          <a:bodyPr wrap="none">
            <a:spAutoFit/>
          </a:bodyPr>
          <a:lstStyle/>
          <a:p>
            <a:r>
              <a:rPr lang="ja-JP" altLang="en-US" sz="1100" dirty="0" smtClean="0"/>
              <a:t>出典：株式会社バスキュール</a:t>
            </a:r>
            <a:endParaRPr lang="ja-JP" altLang="en-US" sz="1100" dirty="0"/>
          </a:p>
        </p:txBody>
      </p:sp>
      <p:sp>
        <p:nvSpPr>
          <p:cNvPr id="31" name="正方形/長方形 30"/>
          <p:cNvSpPr/>
          <p:nvPr/>
        </p:nvSpPr>
        <p:spPr>
          <a:xfrm>
            <a:off x="359568" y="3955882"/>
            <a:ext cx="1313180" cy="261610"/>
          </a:xfrm>
          <a:prstGeom prst="rect">
            <a:avLst/>
          </a:prstGeom>
        </p:spPr>
        <p:txBody>
          <a:bodyPr wrap="none">
            <a:spAutoFit/>
          </a:bodyPr>
          <a:lstStyle/>
          <a:p>
            <a:r>
              <a:rPr lang="ja-JP" altLang="en-US" sz="1100" dirty="0" smtClean="0"/>
              <a:t>出典：チームラボ</a:t>
            </a:r>
            <a:endParaRPr lang="ja-JP" altLang="en-US" sz="1100" dirty="0"/>
          </a:p>
        </p:txBody>
      </p:sp>
    </p:spTree>
    <p:extLst>
      <p:ext uri="{BB962C8B-B14F-4D97-AF65-F5344CB8AC3E}">
        <p14:creationId xmlns:p14="http://schemas.microsoft.com/office/powerpoint/2010/main" val="99866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D33F79A-A97F-4EDC-83E8-F6B0AD2422E4}"/>
              </a:ext>
            </a:extLst>
          </p:cNvPr>
          <p:cNvSpPr>
            <a:spLocks noGrp="1"/>
          </p:cNvSpPr>
          <p:nvPr>
            <p:ph type="sldNum" sz="quarter" idx="12"/>
          </p:nvPr>
        </p:nvSpPr>
        <p:spPr>
          <a:xfrm>
            <a:off x="6928061" y="6422654"/>
            <a:ext cx="2057400" cy="365125"/>
          </a:xfrm>
        </p:spPr>
        <p:txBody>
          <a:bodyPr/>
          <a:lstStyle/>
          <a:p>
            <a:fld id="{28A64507-C155-4F95-8498-376511543CB4}" type="slidenum">
              <a:rPr kumimoji="1" lang="ja-JP" altLang="en-US" smtClean="0"/>
              <a:t>8</a:t>
            </a:fld>
            <a:endParaRPr kumimoji="1" lang="ja-JP" altLang="en-US"/>
          </a:p>
        </p:txBody>
      </p:sp>
      <p:sp>
        <p:nvSpPr>
          <p:cNvPr id="3" name="テキスト ボックス 2">
            <a:extLst>
              <a:ext uri="{FF2B5EF4-FFF2-40B4-BE49-F238E27FC236}">
                <a16:creationId xmlns:a16="http://schemas.microsoft.com/office/drawing/2014/main" id="{74C9E79E-8976-460F-8AB6-6269285A1EF1}"/>
              </a:ext>
            </a:extLst>
          </p:cNvPr>
          <p:cNvSpPr txBox="1"/>
          <p:nvPr/>
        </p:nvSpPr>
        <p:spPr>
          <a:xfrm>
            <a:off x="511106" y="89046"/>
            <a:ext cx="8215711" cy="461665"/>
          </a:xfrm>
          <a:prstGeom prst="rect">
            <a:avLst/>
          </a:prstGeom>
          <a:noFill/>
        </p:spPr>
        <p:txBody>
          <a:bodyPr wrap="none" rtlCol="0">
            <a:spAutoFit/>
          </a:bodyPr>
          <a:lstStyle/>
          <a:p>
            <a:r>
              <a:rPr kumimoji="1" lang="en-US" altLang="ja-JP" sz="2400" b="1" dirty="0">
                <a:latin typeface="Meiryo UI" panose="020B0604030504040204" pitchFamily="50" charset="-128"/>
                <a:ea typeface="Meiryo UI" panose="020B0604030504040204" pitchFamily="50" charset="-128"/>
              </a:rPr>
              <a:t>【</a:t>
            </a:r>
            <a:r>
              <a:rPr kumimoji="1" lang="ja-JP" altLang="en-US" sz="2400" b="1" dirty="0">
                <a:latin typeface="Meiryo UI" panose="020B0604030504040204" pitchFamily="50" charset="-128"/>
                <a:ea typeface="Meiryo UI" panose="020B0604030504040204" pitchFamily="50" charset="-128"/>
              </a:rPr>
              <a:t>タイプ</a:t>
            </a:r>
            <a:r>
              <a:rPr kumimoji="1" lang="en-US" altLang="ja-JP" sz="2400" b="1" dirty="0">
                <a:latin typeface="Meiryo UI" panose="020B0604030504040204" pitchFamily="50" charset="-128"/>
                <a:ea typeface="Meiryo UI" panose="020B0604030504040204" pitchFamily="50" charset="-128"/>
              </a:rPr>
              <a:t>D】</a:t>
            </a:r>
            <a:r>
              <a:rPr kumimoji="1" lang="ja-JP" altLang="en-US" sz="2400" b="1" dirty="0">
                <a:latin typeface="Meiryo UI" panose="020B0604030504040204" pitchFamily="50" charset="-128"/>
                <a:ea typeface="Meiryo UI" panose="020B0604030504040204" pitchFamily="50" charset="-128"/>
              </a:rPr>
              <a:t>　日常の街並み・景観をテクノロジーを使って光の演出</a:t>
            </a:r>
            <a:endParaRPr kumimoji="1" lang="en-US" altLang="ja-JP" sz="2400" b="1" dirty="0">
              <a:latin typeface="Meiryo UI" panose="020B0604030504040204" pitchFamily="50" charset="-128"/>
              <a:ea typeface="Meiryo UI" panose="020B0604030504040204" pitchFamily="50" charset="-128"/>
            </a:endParaRPr>
          </a:p>
        </p:txBody>
      </p:sp>
      <p:cxnSp>
        <p:nvCxnSpPr>
          <p:cNvPr id="5" name="直線コネクタ 4">
            <a:extLst>
              <a:ext uri="{FF2B5EF4-FFF2-40B4-BE49-F238E27FC236}">
                <a16:creationId xmlns:a16="http://schemas.microsoft.com/office/drawing/2014/main" id="{B656D602-BCE7-4DD9-B23E-4917F674A22A}"/>
              </a:ext>
            </a:extLst>
          </p:cNvPr>
          <p:cNvCxnSpPr/>
          <p:nvPr/>
        </p:nvCxnSpPr>
        <p:spPr>
          <a:xfrm>
            <a:off x="234000" y="605031"/>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827616" y="4019034"/>
            <a:ext cx="1840568" cy="307777"/>
          </a:xfrm>
          <a:prstGeom prst="rect">
            <a:avLst/>
          </a:prstGeom>
          <a:noFill/>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■さがみ湖イルミリオン</a:t>
            </a:r>
          </a:p>
        </p:txBody>
      </p:sp>
      <p:sp>
        <p:nvSpPr>
          <p:cNvPr id="14" name="四角形: 角を丸くする 32">
            <a:extLst>
              <a:ext uri="{FF2B5EF4-FFF2-40B4-BE49-F238E27FC236}">
                <a16:creationId xmlns:a16="http://schemas.microsoft.com/office/drawing/2014/main" id="{733EA6A7-8A98-4561-B244-215B2622F8EC}"/>
              </a:ext>
            </a:extLst>
          </p:cNvPr>
          <p:cNvSpPr/>
          <p:nvPr/>
        </p:nvSpPr>
        <p:spPr>
          <a:xfrm>
            <a:off x="781771" y="860313"/>
            <a:ext cx="3903393" cy="374571"/>
          </a:xfrm>
          <a:prstGeom prst="roundRect">
            <a:avLst/>
          </a:prstGeom>
          <a:solidFill>
            <a:schemeClr val="tx2"/>
          </a:solidFill>
          <a:ln>
            <a:solidFill>
              <a:schemeClr val="tx2"/>
            </a:solidFill>
          </a:ln>
        </p:spPr>
        <p:txBody>
          <a:bodyPr wrap="square">
            <a:spAutoFit/>
          </a:bodyPr>
          <a:lstStyle/>
          <a:p>
            <a:pPr algn="ctr"/>
            <a:r>
              <a:rPr lang="ja-JP" altLang="en-US" sz="1600" b="1" dirty="0" smtClean="0">
                <a:solidFill>
                  <a:schemeClr val="bg1"/>
                </a:solidFill>
                <a:latin typeface="Meiryo UI" panose="020B0604030504040204" pitchFamily="50" charset="-128"/>
                <a:ea typeface="Meiryo UI" panose="020B0604030504040204" pitchFamily="50" charset="-128"/>
              </a:rPr>
              <a:t>１）イルミネーションイベント</a:t>
            </a:r>
            <a:endParaRPr lang="ja-JP" altLang="en-US" sz="1600" b="1" dirty="0">
              <a:solidFill>
                <a:schemeClr val="bg1"/>
              </a:solidFill>
              <a:latin typeface="Meiryo UI" panose="020B0604030504040204" pitchFamily="50" charset="-128"/>
              <a:ea typeface="Meiryo UI" panose="020B0604030504040204" pitchFamily="50" charset="-128"/>
            </a:endParaRPr>
          </a:p>
        </p:txBody>
      </p:sp>
      <p:sp>
        <p:nvSpPr>
          <p:cNvPr id="15" name="四角形: 角を丸くする 33">
            <a:extLst>
              <a:ext uri="{FF2B5EF4-FFF2-40B4-BE49-F238E27FC236}">
                <a16:creationId xmlns:a16="http://schemas.microsoft.com/office/drawing/2014/main" id="{D12A55C1-C3B2-4FEE-8CAF-3452F1ECF8B5}"/>
              </a:ext>
            </a:extLst>
          </p:cNvPr>
          <p:cNvSpPr/>
          <p:nvPr/>
        </p:nvSpPr>
        <p:spPr>
          <a:xfrm>
            <a:off x="4933257" y="850056"/>
            <a:ext cx="3878772" cy="374571"/>
          </a:xfrm>
          <a:prstGeom prst="roundRect">
            <a:avLst/>
          </a:prstGeom>
          <a:solidFill>
            <a:schemeClr val="tx2"/>
          </a:solidFill>
          <a:ln>
            <a:solidFill>
              <a:schemeClr val="tx2"/>
            </a:solidFill>
          </a:ln>
        </p:spPr>
        <p:txBody>
          <a:bodyPr wrap="square">
            <a:spAutoFit/>
          </a:bodyPr>
          <a:lstStyle/>
          <a:p>
            <a:pPr algn="ctr"/>
            <a:r>
              <a:rPr lang="ja-JP" altLang="en-US" sz="1600" b="1" dirty="0" smtClean="0">
                <a:solidFill>
                  <a:schemeClr val="bg1"/>
                </a:solidFill>
                <a:latin typeface="Meiryo UI" panose="020B0604030504040204" pitchFamily="50" charset="-128"/>
                <a:ea typeface="Meiryo UI" panose="020B0604030504040204" pitchFamily="50" charset="-128"/>
              </a:rPr>
              <a:t>２）プロジェクションマッピングイベント</a:t>
            </a:r>
            <a:endParaRPr lang="ja-JP" altLang="en-US" sz="1600" b="1" dirty="0">
              <a:solidFill>
                <a:schemeClr val="bg1"/>
              </a:solidFill>
              <a:latin typeface="Meiryo UI" panose="020B0604030504040204" pitchFamily="50" charset="-128"/>
              <a:ea typeface="Meiryo UI" panose="020B0604030504040204" pitchFamily="50" charset="-128"/>
            </a:endParaRPr>
          </a:p>
        </p:txBody>
      </p:sp>
      <p:sp>
        <p:nvSpPr>
          <p:cNvPr id="2" name="正方形/長方形 1"/>
          <p:cNvSpPr/>
          <p:nvPr/>
        </p:nvSpPr>
        <p:spPr>
          <a:xfrm>
            <a:off x="307393" y="1359491"/>
            <a:ext cx="407429" cy="2337281"/>
          </a:xfrm>
          <a:prstGeom prst="rect">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600" b="1" dirty="0">
                <a:latin typeface="Meiryo UI" panose="020B0604030504040204" pitchFamily="50" charset="-128"/>
                <a:ea typeface="Meiryo UI" panose="020B0604030504040204" pitchFamily="50" charset="-128"/>
              </a:rPr>
              <a:t>公共イベント（無料）</a:t>
            </a:r>
          </a:p>
        </p:txBody>
      </p:sp>
      <p:sp>
        <p:nvSpPr>
          <p:cNvPr id="16" name="正方形/長方形 15"/>
          <p:cNvSpPr/>
          <p:nvPr/>
        </p:nvSpPr>
        <p:spPr>
          <a:xfrm>
            <a:off x="307392" y="4027281"/>
            <a:ext cx="407429" cy="2311354"/>
          </a:xfrm>
          <a:prstGeom prst="rect">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600" b="1" dirty="0">
                <a:latin typeface="Meiryo UI" panose="020B0604030504040204" pitchFamily="50" charset="-128"/>
                <a:ea typeface="Meiryo UI" panose="020B0604030504040204" pitchFamily="50" charset="-128"/>
              </a:rPr>
              <a:t>商業イベント（有料）</a:t>
            </a:r>
          </a:p>
        </p:txBody>
      </p:sp>
      <p:sp>
        <p:nvSpPr>
          <p:cNvPr id="19" name="テキスト ボックス 18"/>
          <p:cNvSpPr txBox="1"/>
          <p:nvPr/>
        </p:nvSpPr>
        <p:spPr>
          <a:xfrm>
            <a:off x="295160" y="6558996"/>
            <a:ext cx="7194598" cy="253916"/>
          </a:xfrm>
          <a:prstGeom prst="rect">
            <a:avLst/>
          </a:prstGeom>
          <a:noFill/>
        </p:spPr>
        <p:txBody>
          <a:bodyPr wrap="none" rtlCol="0">
            <a:spAutoFit/>
          </a:bodyPr>
          <a:lstStyle/>
          <a:p>
            <a:r>
              <a:rPr kumimoji="1" lang="ja-JP" altLang="en-US" sz="1050" dirty="0">
                <a:latin typeface="Meiryo UI" panose="020B0604030504040204" pitchFamily="50" charset="-128"/>
                <a:ea typeface="Meiryo UI" panose="020B0604030504040204" pitchFamily="50" charset="-128"/>
              </a:rPr>
              <a:t>出典：「乗換案内のジョルダン」　イルミネーション特集のうちランキング上位のものをピックアップ  　</a:t>
            </a:r>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「期間」は直近開催の</a:t>
            </a:r>
            <a:r>
              <a:rPr kumimoji="1" lang="ja-JP" altLang="en-US" sz="1050" dirty="0" smtClean="0">
                <a:latin typeface="Meiryo UI" panose="020B0604030504040204" pitchFamily="50" charset="-128"/>
                <a:ea typeface="Meiryo UI" panose="020B0604030504040204" pitchFamily="50" charset="-128"/>
              </a:rPr>
              <a:t>開催</a:t>
            </a:r>
            <a:r>
              <a:rPr kumimoji="1" lang="ja-JP" altLang="en-US" sz="1050" dirty="0">
                <a:latin typeface="Meiryo UI" panose="020B0604030504040204" pitchFamily="50" charset="-128"/>
                <a:ea typeface="Meiryo UI" panose="020B0604030504040204" pitchFamily="50" charset="-128"/>
              </a:rPr>
              <a:t>日程</a:t>
            </a:r>
          </a:p>
        </p:txBody>
      </p:sp>
      <p:graphicFrame>
        <p:nvGraphicFramePr>
          <p:cNvPr id="20" name="表 19"/>
          <p:cNvGraphicFramePr>
            <a:graphicFrameLocks noGrp="1"/>
          </p:cNvGraphicFramePr>
          <p:nvPr>
            <p:extLst>
              <p:ext uri="{D42A27DB-BD31-4B8C-83A1-F6EECF244321}">
                <p14:modId xmlns:p14="http://schemas.microsoft.com/office/powerpoint/2010/main" val="1657809084"/>
              </p:ext>
            </p:extLst>
          </p:nvPr>
        </p:nvGraphicFramePr>
        <p:xfrm>
          <a:off x="6257512" y="1679770"/>
          <a:ext cx="2785110" cy="777240"/>
        </p:xfrm>
        <a:graphic>
          <a:graphicData uri="http://schemas.openxmlformats.org/drawingml/2006/table">
            <a:tbl>
              <a:tblPr firstRow="1" bandRow="1">
                <a:tableStyleId>{5940675A-B579-460E-94D1-54222C63F5DA}</a:tableStyleId>
              </a:tblPr>
              <a:tblGrid>
                <a:gridCol w="509905">
                  <a:extLst>
                    <a:ext uri="{9D8B030D-6E8A-4147-A177-3AD203B41FA5}">
                      <a16:colId xmlns:a16="http://schemas.microsoft.com/office/drawing/2014/main" val="2261757364"/>
                    </a:ext>
                  </a:extLst>
                </a:gridCol>
                <a:gridCol w="2275205">
                  <a:extLst>
                    <a:ext uri="{9D8B030D-6E8A-4147-A177-3AD203B41FA5}">
                      <a16:colId xmlns:a16="http://schemas.microsoft.com/office/drawing/2014/main" val="3128962311"/>
                    </a:ext>
                  </a:extLst>
                </a:gridCol>
              </a:tblGrid>
              <a:tr h="0">
                <a:tc>
                  <a:txBody>
                    <a:bodyPr/>
                    <a:lstStyle/>
                    <a:p>
                      <a:r>
                        <a:rPr kumimoji="1" lang="ja-JP" altLang="en-US" sz="1100" dirty="0">
                          <a:latin typeface="Meiryo UI" panose="020B0604030504040204" pitchFamily="50" charset="-128"/>
                          <a:ea typeface="Meiryo UI" panose="020B0604030504040204" pitchFamily="50" charset="-128"/>
                        </a:rPr>
                        <a:t>場所</a:t>
                      </a:r>
                    </a:p>
                  </a:txBody>
                  <a:tcPr/>
                </a:tc>
                <a:tc>
                  <a:txBody>
                    <a:bodyPr/>
                    <a:lstStyle/>
                    <a:p>
                      <a:r>
                        <a:rPr kumimoji="1" lang="ja-JP" altLang="en-US" sz="1100" dirty="0" smtClean="0">
                          <a:latin typeface="Meiryo UI" panose="020B0604030504040204" pitchFamily="50" charset="-128"/>
                          <a:ea typeface="Meiryo UI" panose="020B0604030504040204" pitchFamily="50" charset="-128"/>
                        </a:rPr>
                        <a:t>シドニー　オペラハウス</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258904800"/>
                  </a:ext>
                </a:extLst>
              </a:tr>
              <a:tr h="0">
                <a:tc>
                  <a:txBody>
                    <a:bodyPr/>
                    <a:lstStyle/>
                    <a:p>
                      <a:r>
                        <a:rPr kumimoji="1" lang="ja-JP" altLang="en-US" sz="1100" dirty="0">
                          <a:latin typeface="Meiryo UI" panose="020B0604030504040204" pitchFamily="50" charset="-128"/>
                          <a:ea typeface="Meiryo UI" panose="020B0604030504040204" pitchFamily="50" charset="-128"/>
                        </a:rPr>
                        <a:t>期間</a:t>
                      </a:r>
                    </a:p>
                  </a:txBody>
                  <a:tcPr/>
                </a:tc>
                <a:tc>
                  <a:txBody>
                    <a:bodyPr/>
                    <a:lstStyle/>
                    <a:p>
                      <a:r>
                        <a:rPr kumimoji="1" lang="en-US" altLang="ja-JP" sz="1100" dirty="0" smtClean="0">
                          <a:latin typeface="Meiryo UI" panose="020B0604030504040204" pitchFamily="50" charset="-128"/>
                          <a:ea typeface="Meiryo UI" panose="020B0604030504040204" pitchFamily="50" charset="-128"/>
                        </a:rPr>
                        <a:t>5</a:t>
                      </a:r>
                      <a:r>
                        <a:rPr kumimoji="1" lang="ja-JP" altLang="en-US" sz="1100" dirty="0" smtClean="0">
                          <a:latin typeface="Meiryo UI" panose="020B0604030504040204" pitchFamily="50" charset="-128"/>
                          <a:ea typeface="Meiryo UI" panose="020B0604030504040204" pitchFamily="50" charset="-128"/>
                        </a:rPr>
                        <a:t>月～</a:t>
                      </a:r>
                      <a:r>
                        <a:rPr kumimoji="1" lang="en-US" altLang="ja-JP" sz="1100" dirty="0" smtClean="0">
                          <a:latin typeface="Meiryo UI" panose="020B0604030504040204" pitchFamily="50" charset="-128"/>
                          <a:ea typeface="Meiryo UI" panose="020B0604030504040204" pitchFamily="50" charset="-128"/>
                        </a:rPr>
                        <a:t>6</a:t>
                      </a:r>
                      <a:r>
                        <a:rPr kumimoji="1" lang="ja-JP" altLang="en-US" sz="1100" dirty="0" smtClean="0">
                          <a:latin typeface="Meiryo UI" panose="020B0604030504040204" pitchFamily="50" charset="-128"/>
                          <a:ea typeface="Meiryo UI" panose="020B0604030504040204" pitchFamily="50" charset="-128"/>
                        </a:rPr>
                        <a:t>月</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059148658"/>
                  </a:ext>
                </a:extLst>
              </a:tr>
              <a:tr h="0">
                <a:tc>
                  <a:txBody>
                    <a:bodyPr/>
                    <a:lstStyle/>
                    <a:p>
                      <a:r>
                        <a:rPr kumimoji="1" lang="ja-JP" altLang="en-US" sz="1100" dirty="0" smtClean="0">
                          <a:latin typeface="Meiryo UI" panose="020B0604030504040204" pitchFamily="50" charset="-128"/>
                          <a:ea typeface="Meiryo UI" panose="020B0604030504040204" pitchFamily="50" charset="-128"/>
                        </a:rPr>
                        <a:t>特徴</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国際的なプロジェクションマッピング祭典</a:t>
                      </a:r>
                      <a:endParaRPr kumimoji="1" lang="ja-JP" altLang="en-US"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340744298"/>
                  </a:ext>
                </a:extLst>
              </a:tr>
            </a:tbl>
          </a:graphicData>
        </a:graphic>
      </p:graphicFrame>
      <p:sp>
        <p:nvSpPr>
          <p:cNvPr id="23" name="正方形/長方形 22"/>
          <p:cNvSpPr/>
          <p:nvPr/>
        </p:nvSpPr>
        <p:spPr>
          <a:xfrm>
            <a:off x="4817156" y="4015207"/>
            <a:ext cx="3592857" cy="307777"/>
          </a:xfrm>
          <a:prstGeom prst="rect">
            <a:avLst/>
          </a:prstGeom>
        </p:spPr>
        <p:txBody>
          <a:bodyPr wrap="square">
            <a:spAutoFit/>
          </a:bodyPr>
          <a:lstStyle/>
          <a:p>
            <a:r>
              <a:rPr lang="ja-JP" altLang="en-US" sz="1400" b="1" dirty="0" smtClean="0">
                <a:latin typeface="Meiryo UI" panose="020B0604030504040204" pitchFamily="50" charset="-128"/>
                <a:ea typeface="Meiryo UI" panose="020B0604030504040204" pitchFamily="50" charset="-128"/>
              </a:rPr>
              <a:t>■ブロワ城　プロジェクションマッピング　</a:t>
            </a:r>
            <a:endParaRPr lang="ja-JP" altLang="en-US" sz="1400" b="1" dirty="0">
              <a:latin typeface="Meiryo UI" panose="020B0604030504040204" pitchFamily="50" charset="-128"/>
              <a:ea typeface="Meiryo UI" panose="020B0604030504040204" pitchFamily="50" charset="-128"/>
            </a:endParaRPr>
          </a:p>
        </p:txBody>
      </p:sp>
      <p:sp>
        <p:nvSpPr>
          <p:cNvPr id="25" name="正方形/長方形 24"/>
          <p:cNvSpPr/>
          <p:nvPr/>
        </p:nvSpPr>
        <p:spPr>
          <a:xfrm>
            <a:off x="4828784" y="1340442"/>
            <a:ext cx="2880917" cy="307777"/>
          </a:xfrm>
          <a:prstGeom prst="rect">
            <a:avLst/>
          </a:prstGeom>
        </p:spPr>
        <p:txBody>
          <a:bodyPr wrap="none">
            <a:spAutoFit/>
          </a:bodyPr>
          <a:lstStyle/>
          <a:p>
            <a:r>
              <a:rPr kumimoji="1" lang="ja-JP" altLang="en-US" sz="1400" b="1" dirty="0" smtClean="0">
                <a:latin typeface="Meiryo UI" panose="020B0604030504040204" pitchFamily="50" charset="-128"/>
                <a:ea typeface="Meiryo UI" panose="020B0604030504040204" pitchFamily="50" charset="-128"/>
              </a:rPr>
              <a:t>■シドニー　プロジェクションマッピング</a:t>
            </a:r>
            <a:endParaRPr kumimoji="1" lang="ja-JP" altLang="en-US" sz="1400" b="1" dirty="0">
              <a:latin typeface="Meiryo UI" panose="020B0604030504040204" pitchFamily="50" charset="-128"/>
              <a:ea typeface="Meiryo UI" panose="020B0604030504040204" pitchFamily="50" charset="-128"/>
            </a:endParaRPr>
          </a:p>
        </p:txBody>
      </p:sp>
      <p:sp>
        <p:nvSpPr>
          <p:cNvPr id="26" name="正方形/長方形 25"/>
          <p:cNvSpPr/>
          <p:nvPr/>
        </p:nvSpPr>
        <p:spPr>
          <a:xfrm>
            <a:off x="4806398" y="2560487"/>
            <a:ext cx="3462601" cy="307777"/>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rPr>
              <a:t>■東京</a:t>
            </a:r>
            <a:r>
              <a:rPr lang="ja-JP" altLang="en-US" sz="1400" b="1" dirty="0" smtClean="0">
                <a:latin typeface="Meiryo UI" panose="020B0604030504040204" pitchFamily="50" charset="-128"/>
                <a:ea typeface="Meiryo UI" panose="020B0604030504040204" pitchFamily="50" charset="-128"/>
              </a:rPr>
              <a:t>スカイツリータウン・ドリームクリスマス</a:t>
            </a:r>
            <a:endParaRPr lang="ja-JP" altLang="en-US" sz="1400" b="1" dirty="0">
              <a:latin typeface="Meiryo UI" panose="020B0604030504040204" pitchFamily="50" charset="-128"/>
              <a:ea typeface="Meiryo UI" panose="020B0604030504040204" pitchFamily="50" charset="-128"/>
            </a:endParaRPr>
          </a:p>
        </p:txBody>
      </p:sp>
      <p:graphicFrame>
        <p:nvGraphicFramePr>
          <p:cNvPr id="27" name="表 26"/>
          <p:cNvGraphicFramePr>
            <a:graphicFrameLocks noGrp="1"/>
          </p:cNvGraphicFramePr>
          <p:nvPr>
            <p:extLst>
              <p:ext uri="{D42A27DB-BD31-4B8C-83A1-F6EECF244321}">
                <p14:modId xmlns:p14="http://schemas.microsoft.com/office/powerpoint/2010/main" val="1847781673"/>
              </p:ext>
            </p:extLst>
          </p:nvPr>
        </p:nvGraphicFramePr>
        <p:xfrm>
          <a:off x="6265228" y="2849076"/>
          <a:ext cx="2720233" cy="944880"/>
        </p:xfrm>
        <a:graphic>
          <a:graphicData uri="http://schemas.openxmlformats.org/drawingml/2006/table">
            <a:tbl>
              <a:tblPr firstRow="1" bandRow="1">
                <a:tableStyleId>{5940675A-B579-460E-94D1-54222C63F5DA}</a:tableStyleId>
              </a:tblPr>
              <a:tblGrid>
                <a:gridCol w="509905">
                  <a:extLst>
                    <a:ext uri="{9D8B030D-6E8A-4147-A177-3AD203B41FA5}">
                      <a16:colId xmlns:a16="http://schemas.microsoft.com/office/drawing/2014/main" val="2261757364"/>
                    </a:ext>
                  </a:extLst>
                </a:gridCol>
                <a:gridCol w="2210328">
                  <a:extLst>
                    <a:ext uri="{9D8B030D-6E8A-4147-A177-3AD203B41FA5}">
                      <a16:colId xmlns:a16="http://schemas.microsoft.com/office/drawing/2014/main" val="3128962311"/>
                    </a:ext>
                  </a:extLst>
                </a:gridCol>
              </a:tblGrid>
              <a:tr h="0">
                <a:tc>
                  <a:txBody>
                    <a:bodyPr/>
                    <a:lstStyle/>
                    <a:p>
                      <a:r>
                        <a:rPr kumimoji="1" lang="ja-JP" altLang="en-US" sz="1100" dirty="0">
                          <a:latin typeface="Meiryo UI" panose="020B0604030504040204" pitchFamily="50" charset="-128"/>
                          <a:ea typeface="Meiryo UI" panose="020B0604030504040204" pitchFamily="50" charset="-128"/>
                        </a:rPr>
                        <a:t>場所</a:t>
                      </a:r>
                    </a:p>
                  </a:txBody>
                  <a:tcPr/>
                </a:tc>
                <a:tc>
                  <a:txBody>
                    <a:bodyPr/>
                    <a:lstStyle/>
                    <a:p>
                      <a:r>
                        <a:rPr kumimoji="1" lang="ja-JP" altLang="en-US" sz="1100" dirty="0">
                          <a:latin typeface="Meiryo UI" panose="020B0604030504040204" pitchFamily="50" charset="-128"/>
                          <a:ea typeface="Meiryo UI" panose="020B0604030504040204" pitchFamily="50" charset="-128"/>
                        </a:rPr>
                        <a:t>東京スカイツリータウン</a:t>
                      </a:r>
                    </a:p>
                  </a:txBody>
                  <a:tcPr/>
                </a:tc>
                <a:extLst>
                  <a:ext uri="{0D108BD9-81ED-4DB2-BD59-A6C34878D82A}">
                    <a16:rowId xmlns:a16="http://schemas.microsoft.com/office/drawing/2014/main" val="2047204093"/>
                  </a:ext>
                </a:extLst>
              </a:tr>
              <a:tr h="0">
                <a:tc>
                  <a:txBody>
                    <a:bodyPr/>
                    <a:lstStyle/>
                    <a:p>
                      <a:r>
                        <a:rPr kumimoji="1" lang="ja-JP" altLang="en-US" sz="1100" dirty="0">
                          <a:latin typeface="Meiryo UI" panose="020B0604030504040204" pitchFamily="50" charset="-128"/>
                          <a:ea typeface="Meiryo UI" panose="020B0604030504040204" pitchFamily="50" charset="-128"/>
                        </a:rPr>
                        <a:t>期間</a:t>
                      </a:r>
                    </a:p>
                  </a:txBody>
                  <a:tcPr/>
                </a:tc>
                <a:tc>
                  <a:txBody>
                    <a:bodyPr/>
                    <a:lstStyle/>
                    <a:p>
                      <a:r>
                        <a:rPr kumimoji="1" lang="en-US" altLang="ja-JP" sz="1100" dirty="0">
                          <a:latin typeface="Meiryo UI" panose="020B0604030504040204" pitchFamily="50" charset="-128"/>
                          <a:ea typeface="Meiryo UI" panose="020B0604030504040204" pitchFamily="50" charset="-128"/>
                        </a:rPr>
                        <a:t>11</a:t>
                      </a:r>
                      <a:r>
                        <a:rPr kumimoji="1" lang="ja-JP" altLang="en-US" sz="1100" dirty="0">
                          <a:latin typeface="Meiryo UI" panose="020B0604030504040204" pitchFamily="50" charset="-128"/>
                          <a:ea typeface="Meiryo UI" panose="020B0604030504040204" pitchFamily="50" charset="-128"/>
                        </a:rPr>
                        <a:t>月</a:t>
                      </a:r>
                      <a:r>
                        <a:rPr kumimoji="1" lang="en-US" altLang="ja-JP" sz="1100" dirty="0">
                          <a:latin typeface="Meiryo UI" panose="020B0604030504040204" pitchFamily="50" charset="-128"/>
                          <a:ea typeface="Meiryo UI" panose="020B0604030504040204" pitchFamily="50" charset="-128"/>
                        </a:rPr>
                        <a:t>7</a:t>
                      </a:r>
                      <a:r>
                        <a:rPr kumimoji="1" lang="ja-JP" altLang="en-US" sz="1100" dirty="0">
                          <a:latin typeface="Meiryo UI" panose="020B0604030504040204" pitchFamily="50" charset="-128"/>
                          <a:ea typeface="Meiryo UI" panose="020B0604030504040204" pitchFamily="50" charset="-128"/>
                        </a:rPr>
                        <a:t>日～</a:t>
                      </a:r>
                      <a:r>
                        <a:rPr kumimoji="1" lang="en-US" altLang="ja-JP" sz="1100" dirty="0">
                          <a:latin typeface="Meiryo UI" panose="020B0604030504040204" pitchFamily="50" charset="-128"/>
                          <a:ea typeface="Meiryo UI" panose="020B0604030504040204" pitchFamily="50" charset="-128"/>
                        </a:rPr>
                        <a:t>12</a:t>
                      </a:r>
                      <a:r>
                        <a:rPr kumimoji="1" lang="ja-JP" altLang="en-US" sz="1100" dirty="0">
                          <a:latin typeface="Meiryo UI" panose="020B0604030504040204" pitchFamily="50" charset="-128"/>
                          <a:ea typeface="Meiryo UI" panose="020B0604030504040204" pitchFamily="50" charset="-128"/>
                        </a:rPr>
                        <a:t>月</a:t>
                      </a:r>
                      <a:r>
                        <a:rPr kumimoji="1" lang="en-US" altLang="ja-JP" sz="1100" dirty="0">
                          <a:latin typeface="Meiryo UI" panose="020B0604030504040204" pitchFamily="50" charset="-128"/>
                          <a:ea typeface="Meiryo UI" panose="020B0604030504040204" pitchFamily="50" charset="-128"/>
                        </a:rPr>
                        <a:t>25</a:t>
                      </a:r>
                      <a:r>
                        <a:rPr kumimoji="1" lang="ja-JP" altLang="en-US" sz="1100" dirty="0">
                          <a:latin typeface="Meiryo UI" panose="020B0604030504040204" pitchFamily="50" charset="-128"/>
                          <a:ea typeface="Meiryo UI" panose="020B0604030504040204" pitchFamily="50" charset="-128"/>
                        </a:rPr>
                        <a:t>日</a:t>
                      </a:r>
                    </a:p>
                  </a:txBody>
                  <a:tcPr/>
                </a:tc>
                <a:extLst>
                  <a:ext uri="{0D108BD9-81ED-4DB2-BD59-A6C34878D82A}">
                    <a16:rowId xmlns:a16="http://schemas.microsoft.com/office/drawing/2014/main" val="1233701760"/>
                  </a:ext>
                </a:extLst>
              </a:tr>
              <a:tr h="0">
                <a:tc>
                  <a:txBody>
                    <a:bodyPr/>
                    <a:lstStyle/>
                    <a:p>
                      <a:r>
                        <a:rPr kumimoji="1" lang="ja-JP" altLang="en-US" sz="1100" dirty="0" smtClean="0">
                          <a:latin typeface="Meiryo UI" panose="020B0604030504040204" pitchFamily="50" charset="-128"/>
                          <a:ea typeface="Meiryo UI" panose="020B0604030504040204" pitchFamily="50" charset="-128"/>
                        </a:rPr>
                        <a:t>特徴</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rPr>
                        <a:t>スカイツリーの塔体をスクリーンにしたプロジェクションマッピング</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620961613"/>
                  </a:ext>
                </a:extLst>
              </a:tr>
            </a:tbl>
          </a:graphicData>
        </a:graphic>
      </p:graphicFrame>
      <p:graphicFrame>
        <p:nvGraphicFramePr>
          <p:cNvPr id="28" name="表 27"/>
          <p:cNvGraphicFramePr>
            <a:graphicFrameLocks noGrp="1"/>
          </p:cNvGraphicFramePr>
          <p:nvPr>
            <p:extLst>
              <p:ext uri="{D42A27DB-BD31-4B8C-83A1-F6EECF244321}">
                <p14:modId xmlns:p14="http://schemas.microsoft.com/office/powerpoint/2010/main" val="1681019658"/>
              </p:ext>
            </p:extLst>
          </p:nvPr>
        </p:nvGraphicFramePr>
        <p:xfrm>
          <a:off x="6243254" y="4317611"/>
          <a:ext cx="2637106" cy="777240"/>
        </p:xfrm>
        <a:graphic>
          <a:graphicData uri="http://schemas.openxmlformats.org/drawingml/2006/table">
            <a:tbl>
              <a:tblPr firstRow="1" bandRow="1">
                <a:tableStyleId>{5940675A-B579-460E-94D1-54222C63F5DA}</a:tableStyleId>
              </a:tblPr>
              <a:tblGrid>
                <a:gridCol w="509905">
                  <a:extLst>
                    <a:ext uri="{9D8B030D-6E8A-4147-A177-3AD203B41FA5}">
                      <a16:colId xmlns:a16="http://schemas.microsoft.com/office/drawing/2014/main" val="2261757364"/>
                    </a:ext>
                  </a:extLst>
                </a:gridCol>
                <a:gridCol w="2127201">
                  <a:extLst>
                    <a:ext uri="{9D8B030D-6E8A-4147-A177-3AD203B41FA5}">
                      <a16:colId xmlns:a16="http://schemas.microsoft.com/office/drawing/2014/main" val="3128962311"/>
                    </a:ext>
                  </a:extLst>
                </a:gridCol>
              </a:tblGrid>
              <a:tr h="0">
                <a:tc>
                  <a:txBody>
                    <a:bodyPr/>
                    <a:lstStyle/>
                    <a:p>
                      <a:r>
                        <a:rPr kumimoji="1" lang="ja-JP" altLang="en-US" sz="1100" dirty="0">
                          <a:latin typeface="Meiryo UI" panose="020B0604030504040204" pitchFamily="50" charset="-128"/>
                          <a:ea typeface="Meiryo UI" panose="020B0604030504040204" pitchFamily="50" charset="-128"/>
                        </a:rPr>
                        <a:t>場所</a:t>
                      </a:r>
                    </a:p>
                  </a:txBody>
                  <a:tcPr/>
                </a:tc>
                <a:tc>
                  <a:txBody>
                    <a:bodyPr/>
                    <a:lstStyle/>
                    <a:p>
                      <a:r>
                        <a:rPr kumimoji="1" lang="ja-JP" altLang="en-US" sz="1100" dirty="0" smtClean="0">
                          <a:latin typeface="Meiryo UI" panose="020B0604030504040204" pitchFamily="50" charset="-128"/>
                          <a:ea typeface="Meiryo UI" panose="020B0604030504040204" pitchFamily="50" charset="-128"/>
                        </a:rPr>
                        <a:t>フランス　ブロワ城</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258904800"/>
                  </a:ext>
                </a:extLst>
              </a:tr>
              <a:tr h="0">
                <a:tc>
                  <a:txBody>
                    <a:bodyPr/>
                    <a:lstStyle/>
                    <a:p>
                      <a:r>
                        <a:rPr kumimoji="1" lang="ja-JP" altLang="en-US" sz="1100" dirty="0">
                          <a:latin typeface="Meiryo UI" panose="020B0604030504040204" pitchFamily="50" charset="-128"/>
                          <a:ea typeface="Meiryo UI" panose="020B0604030504040204" pitchFamily="50" charset="-128"/>
                        </a:rPr>
                        <a:t>期間</a:t>
                      </a:r>
                    </a:p>
                  </a:txBody>
                  <a:tcPr/>
                </a:tc>
                <a:tc>
                  <a:txBody>
                    <a:bodyPr/>
                    <a:lstStyle/>
                    <a:p>
                      <a:r>
                        <a:rPr kumimoji="1" lang="ja-JP" altLang="en-US" sz="1100" dirty="0" smtClean="0">
                          <a:latin typeface="Meiryo UI" panose="020B0604030504040204" pitchFamily="50" charset="-128"/>
                          <a:ea typeface="Meiryo UI" panose="020B0604030504040204" pitchFamily="50" charset="-128"/>
                        </a:rPr>
                        <a:t>サマーシーズン</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059148658"/>
                  </a:ext>
                </a:extLst>
              </a:tr>
              <a:tr h="0">
                <a:tc>
                  <a:txBody>
                    <a:bodyPr/>
                    <a:lstStyle/>
                    <a:p>
                      <a:r>
                        <a:rPr kumimoji="1" lang="ja-JP" altLang="en-US" sz="1100" dirty="0">
                          <a:latin typeface="Meiryo UI" panose="020B0604030504040204" pitchFamily="50" charset="-128"/>
                          <a:ea typeface="Meiryo UI" panose="020B0604030504040204" pitchFamily="50" charset="-128"/>
                        </a:rPr>
                        <a:t>料金</a:t>
                      </a:r>
                    </a:p>
                  </a:txBody>
                  <a:tcPr/>
                </a:tc>
                <a:tc>
                  <a:txBody>
                    <a:bodyPr/>
                    <a:lstStyle/>
                    <a:p>
                      <a:r>
                        <a:rPr kumimoji="1" lang="ja-JP" altLang="en-US" sz="1100" dirty="0" smtClean="0">
                          <a:latin typeface="Meiryo UI" panose="020B0604030504040204" pitchFamily="50" charset="-128"/>
                          <a:ea typeface="Meiryo UI" panose="020B0604030504040204" pitchFamily="50" charset="-128"/>
                        </a:rPr>
                        <a:t>調査中</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608141536"/>
                  </a:ext>
                </a:extLst>
              </a:tr>
            </a:tbl>
          </a:graphicData>
        </a:graphic>
      </p:graphicFrame>
      <p:sp>
        <p:nvSpPr>
          <p:cNvPr id="29" name="テキスト ボックス 28"/>
          <p:cNvSpPr txBox="1"/>
          <p:nvPr/>
        </p:nvSpPr>
        <p:spPr>
          <a:xfrm>
            <a:off x="762513" y="1340442"/>
            <a:ext cx="2321469" cy="307777"/>
          </a:xfrm>
          <a:prstGeom prst="rect">
            <a:avLst/>
          </a:prstGeom>
          <a:noFill/>
        </p:spPr>
        <p:txBody>
          <a:bodyPr wrap="none" rtlCol="0">
            <a:spAutoFit/>
          </a:bodyPr>
          <a:lstStyle/>
          <a:p>
            <a:r>
              <a:rPr kumimoji="1" lang="ja-JP" altLang="en-US" sz="1400" b="1" dirty="0" smtClean="0">
                <a:latin typeface="Meiryo UI" panose="020B0604030504040204" pitchFamily="50" charset="-128"/>
                <a:ea typeface="Meiryo UI" panose="020B0604030504040204" pitchFamily="50" charset="-128"/>
              </a:rPr>
              <a:t>■ドレスデン　イルミネーション</a:t>
            </a:r>
            <a:endParaRPr kumimoji="1" lang="ja-JP" altLang="en-US" sz="1400" b="1" dirty="0">
              <a:latin typeface="Meiryo UI" panose="020B0604030504040204" pitchFamily="50" charset="-128"/>
              <a:ea typeface="Meiryo UI" panose="020B0604030504040204" pitchFamily="50" charset="-128"/>
            </a:endParaRPr>
          </a:p>
        </p:txBody>
      </p:sp>
      <p:cxnSp>
        <p:nvCxnSpPr>
          <p:cNvPr id="30" name="直線コネクタ 29">
            <a:extLst>
              <a:ext uri="{FF2B5EF4-FFF2-40B4-BE49-F238E27FC236}">
                <a16:creationId xmlns:a16="http://schemas.microsoft.com/office/drawing/2014/main" id="{B656D602-BCE7-4DD9-B23E-4917F674A22A}"/>
              </a:ext>
            </a:extLst>
          </p:cNvPr>
          <p:cNvCxnSpPr/>
          <p:nvPr/>
        </p:nvCxnSpPr>
        <p:spPr>
          <a:xfrm>
            <a:off x="302431" y="3870134"/>
            <a:ext cx="8676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B656D602-BCE7-4DD9-B23E-4917F674A22A}"/>
              </a:ext>
            </a:extLst>
          </p:cNvPr>
          <p:cNvCxnSpPr/>
          <p:nvPr/>
        </p:nvCxnSpPr>
        <p:spPr>
          <a:xfrm flipH="1">
            <a:off x="4787219" y="860318"/>
            <a:ext cx="0" cy="5652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32" name="表 31"/>
          <p:cNvGraphicFramePr>
            <a:graphicFrameLocks noGrp="1"/>
          </p:cNvGraphicFramePr>
          <p:nvPr>
            <p:extLst>
              <p:ext uri="{D42A27DB-BD31-4B8C-83A1-F6EECF244321}">
                <p14:modId xmlns:p14="http://schemas.microsoft.com/office/powerpoint/2010/main" val="786705355"/>
              </p:ext>
            </p:extLst>
          </p:nvPr>
        </p:nvGraphicFramePr>
        <p:xfrm>
          <a:off x="2137945" y="2872138"/>
          <a:ext cx="2511044" cy="777240"/>
        </p:xfrm>
        <a:graphic>
          <a:graphicData uri="http://schemas.openxmlformats.org/drawingml/2006/table">
            <a:tbl>
              <a:tblPr firstRow="1" bandRow="1">
                <a:tableStyleId>{5940675A-B579-460E-94D1-54222C63F5DA}</a:tableStyleId>
              </a:tblPr>
              <a:tblGrid>
                <a:gridCol w="509905">
                  <a:extLst>
                    <a:ext uri="{9D8B030D-6E8A-4147-A177-3AD203B41FA5}">
                      <a16:colId xmlns:a16="http://schemas.microsoft.com/office/drawing/2014/main" val="2261757364"/>
                    </a:ext>
                  </a:extLst>
                </a:gridCol>
                <a:gridCol w="2001139">
                  <a:extLst>
                    <a:ext uri="{9D8B030D-6E8A-4147-A177-3AD203B41FA5}">
                      <a16:colId xmlns:a16="http://schemas.microsoft.com/office/drawing/2014/main" val="3128962311"/>
                    </a:ext>
                  </a:extLst>
                </a:gridCol>
              </a:tblGrid>
              <a:tr h="0">
                <a:tc>
                  <a:txBody>
                    <a:bodyPr/>
                    <a:lstStyle/>
                    <a:p>
                      <a:r>
                        <a:rPr kumimoji="1" lang="ja-JP" altLang="en-US" sz="1100" dirty="0">
                          <a:latin typeface="Meiryo UI" panose="020B0604030504040204" pitchFamily="50" charset="-128"/>
                          <a:ea typeface="Meiryo UI" panose="020B0604030504040204" pitchFamily="50" charset="-128"/>
                        </a:rPr>
                        <a:t>場所</a:t>
                      </a:r>
                    </a:p>
                  </a:txBody>
                  <a:tcPr/>
                </a:tc>
                <a:tc>
                  <a:txBody>
                    <a:bodyPr/>
                    <a:lstStyle/>
                    <a:p>
                      <a:r>
                        <a:rPr kumimoji="1" lang="ja-JP" altLang="en-US" sz="1100" dirty="0">
                          <a:latin typeface="Meiryo UI" panose="020B0604030504040204" pitchFamily="50" charset="-128"/>
                          <a:ea typeface="Meiryo UI" panose="020B0604030504040204" pitchFamily="50" charset="-128"/>
                        </a:rPr>
                        <a:t>恵比寿ガーデンプレイス</a:t>
                      </a:r>
                    </a:p>
                  </a:txBody>
                  <a:tcPr/>
                </a:tc>
                <a:extLst>
                  <a:ext uri="{0D108BD9-81ED-4DB2-BD59-A6C34878D82A}">
                    <a16:rowId xmlns:a16="http://schemas.microsoft.com/office/drawing/2014/main" val="2047204093"/>
                  </a:ext>
                </a:extLst>
              </a:tr>
              <a:tr h="0">
                <a:tc>
                  <a:txBody>
                    <a:bodyPr/>
                    <a:lstStyle/>
                    <a:p>
                      <a:r>
                        <a:rPr kumimoji="1" lang="ja-JP" altLang="en-US" sz="1100" dirty="0">
                          <a:latin typeface="Meiryo UI" panose="020B0604030504040204" pitchFamily="50" charset="-128"/>
                          <a:ea typeface="Meiryo UI" panose="020B0604030504040204" pitchFamily="50" charset="-128"/>
                        </a:rPr>
                        <a:t>期間</a:t>
                      </a:r>
                    </a:p>
                  </a:txBody>
                  <a:tcPr/>
                </a:tc>
                <a:tc>
                  <a:txBody>
                    <a:bodyPr/>
                    <a:lstStyle/>
                    <a:p>
                      <a:r>
                        <a:rPr kumimoji="1" lang="en-US" altLang="ja-JP" sz="1100" dirty="0" smtClean="0">
                          <a:latin typeface="Meiryo UI" panose="020B0604030504040204" pitchFamily="50" charset="-128"/>
                          <a:ea typeface="Meiryo UI" panose="020B0604030504040204" pitchFamily="50" charset="-128"/>
                        </a:rPr>
                        <a:t>11</a:t>
                      </a:r>
                      <a:r>
                        <a:rPr kumimoji="1" lang="ja-JP" altLang="en-US" sz="1100" dirty="0" smtClean="0">
                          <a:latin typeface="Meiryo UI" panose="020B0604030504040204" pitchFamily="50" charset="-128"/>
                          <a:ea typeface="Meiryo UI" panose="020B0604030504040204" pitchFamily="50" charset="-128"/>
                        </a:rPr>
                        <a:t>月</a:t>
                      </a:r>
                      <a:r>
                        <a:rPr kumimoji="1" lang="en-US" altLang="ja-JP" sz="1100" dirty="0" smtClean="0">
                          <a:latin typeface="Meiryo UI" panose="020B0604030504040204" pitchFamily="50" charset="-128"/>
                          <a:ea typeface="Meiryo UI" panose="020B0604030504040204" pitchFamily="50" charset="-128"/>
                        </a:rPr>
                        <a:t>2</a:t>
                      </a:r>
                      <a:r>
                        <a:rPr kumimoji="1" lang="ja-JP" altLang="en-US" sz="1100" dirty="0" smtClean="0">
                          <a:latin typeface="Meiryo UI" panose="020B0604030504040204" pitchFamily="50" charset="-128"/>
                          <a:ea typeface="Meiryo UI" panose="020B0604030504040204" pitchFamily="50" charset="-128"/>
                        </a:rPr>
                        <a:t>日～</a:t>
                      </a:r>
                      <a:r>
                        <a:rPr kumimoji="1" lang="en-US" altLang="ja-JP" sz="1100" dirty="0" smtClean="0">
                          <a:latin typeface="Meiryo UI" panose="020B0604030504040204" pitchFamily="50" charset="-128"/>
                          <a:ea typeface="Meiryo UI" panose="020B0604030504040204" pitchFamily="50" charset="-128"/>
                        </a:rPr>
                        <a:t>2</a:t>
                      </a:r>
                      <a:r>
                        <a:rPr kumimoji="1" lang="ja-JP" altLang="en-US" sz="1100" dirty="0" smtClean="0">
                          <a:latin typeface="Meiryo UI" panose="020B0604030504040204" pitchFamily="50" charset="-128"/>
                          <a:ea typeface="Meiryo UI" panose="020B0604030504040204" pitchFamily="50" charset="-128"/>
                        </a:rPr>
                        <a:t>月</a:t>
                      </a:r>
                      <a:r>
                        <a:rPr kumimoji="1" lang="en-US" altLang="ja-JP" sz="1100" dirty="0" smtClean="0">
                          <a:latin typeface="Meiryo UI" panose="020B0604030504040204" pitchFamily="50" charset="-128"/>
                          <a:ea typeface="Meiryo UI" panose="020B0604030504040204" pitchFamily="50" charset="-128"/>
                        </a:rPr>
                        <a:t>24</a:t>
                      </a:r>
                      <a:r>
                        <a:rPr kumimoji="1" lang="ja-JP" altLang="en-US" sz="1100" dirty="0" smtClean="0">
                          <a:latin typeface="Meiryo UI" panose="020B0604030504040204" pitchFamily="50" charset="-128"/>
                          <a:ea typeface="Meiryo UI" panose="020B0604030504040204" pitchFamily="50" charset="-128"/>
                        </a:rPr>
                        <a:t>日</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059148658"/>
                  </a:ext>
                </a:extLst>
              </a:tr>
              <a:tr h="0">
                <a:tc>
                  <a:txBody>
                    <a:bodyPr/>
                    <a:lstStyle/>
                    <a:p>
                      <a:r>
                        <a:rPr kumimoji="1" lang="ja-JP" altLang="en-US" sz="1100" dirty="0" smtClean="0">
                          <a:latin typeface="Meiryo UI" panose="020B0604030504040204" pitchFamily="50" charset="-128"/>
                          <a:ea typeface="Meiryo UI" panose="020B0604030504040204" pitchFamily="50" charset="-128"/>
                        </a:rPr>
                        <a:t>特徴</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rPr>
                        <a:t>世界最大級のバカラシャンデリア</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628741758"/>
                  </a:ext>
                </a:extLst>
              </a:tr>
            </a:tbl>
          </a:graphicData>
        </a:graphic>
      </p:graphicFrame>
      <p:graphicFrame>
        <p:nvGraphicFramePr>
          <p:cNvPr id="33" name="表 32"/>
          <p:cNvGraphicFramePr>
            <a:graphicFrameLocks noGrp="1"/>
          </p:cNvGraphicFramePr>
          <p:nvPr>
            <p:extLst>
              <p:ext uri="{D42A27DB-BD31-4B8C-83A1-F6EECF244321}">
                <p14:modId xmlns:p14="http://schemas.microsoft.com/office/powerpoint/2010/main" val="1831205333"/>
              </p:ext>
            </p:extLst>
          </p:nvPr>
        </p:nvGraphicFramePr>
        <p:xfrm>
          <a:off x="2130229" y="1679770"/>
          <a:ext cx="2441771" cy="777240"/>
        </p:xfrm>
        <a:graphic>
          <a:graphicData uri="http://schemas.openxmlformats.org/drawingml/2006/table">
            <a:tbl>
              <a:tblPr firstRow="1" bandRow="1">
                <a:tableStyleId>{5940675A-B579-460E-94D1-54222C63F5DA}</a:tableStyleId>
              </a:tblPr>
              <a:tblGrid>
                <a:gridCol w="509905">
                  <a:extLst>
                    <a:ext uri="{9D8B030D-6E8A-4147-A177-3AD203B41FA5}">
                      <a16:colId xmlns:a16="http://schemas.microsoft.com/office/drawing/2014/main" val="2261757364"/>
                    </a:ext>
                  </a:extLst>
                </a:gridCol>
                <a:gridCol w="1931866">
                  <a:extLst>
                    <a:ext uri="{9D8B030D-6E8A-4147-A177-3AD203B41FA5}">
                      <a16:colId xmlns:a16="http://schemas.microsoft.com/office/drawing/2014/main" val="3128962311"/>
                    </a:ext>
                  </a:extLst>
                </a:gridCol>
              </a:tblGrid>
              <a:tr h="0">
                <a:tc>
                  <a:txBody>
                    <a:bodyPr/>
                    <a:lstStyle/>
                    <a:p>
                      <a:r>
                        <a:rPr kumimoji="1" lang="ja-JP" altLang="en-US" sz="1100" dirty="0">
                          <a:latin typeface="Meiryo UI" panose="020B0604030504040204" pitchFamily="50" charset="-128"/>
                          <a:ea typeface="Meiryo UI" panose="020B0604030504040204" pitchFamily="50" charset="-128"/>
                        </a:rPr>
                        <a:t>場所</a:t>
                      </a:r>
                    </a:p>
                  </a:txBody>
                  <a:tcPr/>
                </a:tc>
                <a:tc>
                  <a:txBody>
                    <a:bodyPr/>
                    <a:lstStyle/>
                    <a:p>
                      <a:r>
                        <a:rPr kumimoji="1" lang="ja-JP" altLang="en-US" sz="1100" dirty="0" smtClean="0">
                          <a:latin typeface="Meiryo UI" panose="020B0604030504040204" pitchFamily="50" charset="-128"/>
                          <a:ea typeface="Meiryo UI" panose="020B0604030504040204" pitchFamily="50" charset="-128"/>
                        </a:rPr>
                        <a:t>ドイツ　ドレスデン</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258904800"/>
                  </a:ext>
                </a:extLst>
              </a:tr>
              <a:tr h="0">
                <a:tc>
                  <a:txBody>
                    <a:bodyPr/>
                    <a:lstStyle/>
                    <a:p>
                      <a:r>
                        <a:rPr kumimoji="1" lang="ja-JP" altLang="en-US" sz="1100" dirty="0" smtClean="0">
                          <a:latin typeface="Meiryo UI" panose="020B0604030504040204" pitchFamily="50" charset="-128"/>
                          <a:ea typeface="Meiryo UI" panose="020B0604030504040204" pitchFamily="50" charset="-128"/>
                        </a:rPr>
                        <a:t>期間</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rPr>
                        <a:t>クリスマスシーズン</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15297381"/>
                  </a:ext>
                </a:extLst>
              </a:tr>
              <a:tr h="0">
                <a:tc>
                  <a:txBody>
                    <a:bodyPr/>
                    <a:lstStyle/>
                    <a:p>
                      <a:r>
                        <a:rPr kumimoji="1" lang="ja-JP" altLang="en-US" sz="1100" dirty="0" smtClean="0">
                          <a:latin typeface="Meiryo UI" panose="020B0604030504040204" pitchFamily="50" charset="-128"/>
                          <a:ea typeface="Meiryo UI" panose="020B0604030504040204" pitchFamily="50" charset="-128"/>
                        </a:rPr>
                        <a:t>特徴</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rPr>
                        <a:t>世界一大きいクリスマスピラミッド</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059148658"/>
                  </a:ext>
                </a:extLst>
              </a:tr>
            </a:tbl>
          </a:graphicData>
        </a:graphic>
      </p:graphicFrame>
      <p:graphicFrame>
        <p:nvGraphicFramePr>
          <p:cNvPr id="34" name="表 33"/>
          <p:cNvGraphicFramePr>
            <a:graphicFrameLocks noGrp="1"/>
          </p:cNvGraphicFramePr>
          <p:nvPr>
            <p:extLst>
              <p:ext uri="{D42A27DB-BD31-4B8C-83A1-F6EECF244321}">
                <p14:modId xmlns:p14="http://schemas.microsoft.com/office/powerpoint/2010/main" val="3850854645"/>
              </p:ext>
            </p:extLst>
          </p:nvPr>
        </p:nvGraphicFramePr>
        <p:xfrm>
          <a:off x="2130229" y="4360605"/>
          <a:ext cx="2441771" cy="777240"/>
        </p:xfrm>
        <a:graphic>
          <a:graphicData uri="http://schemas.openxmlformats.org/drawingml/2006/table">
            <a:tbl>
              <a:tblPr firstRow="1" bandRow="1">
                <a:tableStyleId>{5940675A-B579-460E-94D1-54222C63F5DA}</a:tableStyleId>
              </a:tblPr>
              <a:tblGrid>
                <a:gridCol w="509905">
                  <a:extLst>
                    <a:ext uri="{9D8B030D-6E8A-4147-A177-3AD203B41FA5}">
                      <a16:colId xmlns:a16="http://schemas.microsoft.com/office/drawing/2014/main" val="2261757364"/>
                    </a:ext>
                  </a:extLst>
                </a:gridCol>
                <a:gridCol w="1931866">
                  <a:extLst>
                    <a:ext uri="{9D8B030D-6E8A-4147-A177-3AD203B41FA5}">
                      <a16:colId xmlns:a16="http://schemas.microsoft.com/office/drawing/2014/main" val="3128962311"/>
                    </a:ext>
                  </a:extLst>
                </a:gridCol>
              </a:tblGrid>
              <a:tr h="0">
                <a:tc>
                  <a:txBody>
                    <a:bodyPr/>
                    <a:lstStyle/>
                    <a:p>
                      <a:r>
                        <a:rPr kumimoji="1" lang="ja-JP" altLang="en-US" sz="1100" dirty="0">
                          <a:latin typeface="Meiryo UI" panose="020B0604030504040204" pitchFamily="50" charset="-128"/>
                          <a:ea typeface="Meiryo UI" panose="020B0604030504040204" pitchFamily="50" charset="-128"/>
                        </a:rPr>
                        <a:t>場所</a:t>
                      </a:r>
                    </a:p>
                  </a:txBody>
                  <a:tcPr/>
                </a:tc>
                <a:tc>
                  <a:txBody>
                    <a:bodyPr/>
                    <a:lstStyle/>
                    <a:p>
                      <a:r>
                        <a:rPr kumimoji="1" lang="ja-JP" altLang="en-US" sz="1100" dirty="0">
                          <a:latin typeface="Meiryo UI" panose="020B0604030504040204" pitchFamily="50" charset="-128"/>
                          <a:ea typeface="Meiryo UI" panose="020B0604030504040204" pitchFamily="50" charset="-128"/>
                        </a:rPr>
                        <a:t>さがみ湖リゾート</a:t>
                      </a:r>
                    </a:p>
                  </a:txBody>
                  <a:tcPr/>
                </a:tc>
                <a:extLst>
                  <a:ext uri="{0D108BD9-81ED-4DB2-BD59-A6C34878D82A}">
                    <a16:rowId xmlns:a16="http://schemas.microsoft.com/office/drawing/2014/main" val="2047204093"/>
                  </a:ext>
                </a:extLst>
              </a:tr>
              <a:tr h="0">
                <a:tc>
                  <a:txBody>
                    <a:bodyPr/>
                    <a:lstStyle/>
                    <a:p>
                      <a:r>
                        <a:rPr kumimoji="1" lang="ja-JP" altLang="en-US" sz="1100" dirty="0">
                          <a:latin typeface="Meiryo UI" panose="020B0604030504040204" pitchFamily="50" charset="-128"/>
                          <a:ea typeface="Meiryo UI" panose="020B0604030504040204" pitchFamily="50" charset="-128"/>
                        </a:rPr>
                        <a:t>期間</a:t>
                      </a:r>
                    </a:p>
                  </a:txBody>
                  <a:tcPr/>
                </a:tc>
                <a:tc>
                  <a:txBody>
                    <a:bodyPr/>
                    <a:lstStyle/>
                    <a:p>
                      <a:r>
                        <a:rPr kumimoji="1" lang="en-US" altLang="ja-JP" sz="1100" dirty="0">
                          <a:latin typeface="Meiryo UI" panose="020B0604030504040204" pitchFamily="50" charset="-128"/>
                          <a:ea typeface="Meiryo UI" panose="020B0604030504040204" pitchFamily="50" charset="-128"/>
                        </a:rPr>
                        <a:t>11</a:t>
                      </a:r>
                      <a:r>
                        <a:rPr kumimoji="1" lang="ja-JP" altLang="en-US" sz="1100" dirty="0">
                          <a:latin typeface="Meiryo UI" panose="020B0604030504040204" pitchFamily="50" charset="-128"/>
                          <a:ea typeface="Meiryo UI" panose="020B0604030504040204" pitchFamily="50" charset="-128"/>
                        </a:rPr>
                        <a:t>月</a:t>
                      </a:r>
                      <a:r>
                        <a:rPr kumimoji="1" lang="en-US" altLang="ja-JP" sz="1100" dirty="0">
                          <a:latin typeface="Meiryo UI" panose="020B0604030504040204" pitchFamily="50" charset="-128"/>
                          <a:ea typeface="Meiryo UI" panose="020B0604030504040204" pitchFamily="50" charset="-128"/>
                        </a:rPr>
                        <a:t>2</a:t>
                      </a:r>
                      <a:r>
                        <a:rPr kumimoji="1" lang="ja-JP" altLang="en-US" sz="1100" dirty="0">
                          <a:latin typeface="Meiryo UI" panose="020B0604030504040204" pitchFamily="50" charset="-128"/>
                          <a:ea typeface="Meiryo UI" panose="020B0604030504040204" pitchFamily="50" charset="-128"/>
                        </a:rPr>
                        <a:t>日</a:t>
                      </a:r>
                      <a:r>
                        <a:rPr kumimoji="1" lang="en-US" altLang="ja-JP" sz="1100" dirty="0">
                          <a:latin typeface="Meiryo UI" panose="020B0604030504040204" pitchFamily="50" charset="-128"/>
                          <a:ea typeface="Meiryo UI" panose="020B0604030504040204" pitchFamily="50" charset="-128"/>
                        </a:rPr>
                        <a:t> 〜 4</a:t>
                      </a:r>
                      <a:r>
                        <a:rPr kumimoji="1" lang="ja-JP" altLang="en-US" sz="1100" dirty="0">
                          <a:latin typeface="Meiryo UI" panose="020B0604030504040204" pitchFamily="50" charset="-128"/>
                          <a:ea typeface="Meiryo UI" panose="020B0604030504040204" pitchFamily="50" charset="-128"/>
                        </a:rPr>
                        <a:t>月</a:t>
                      </a:r>
                      <a:r>
                        <a:rPr kumimoji="1" lang="en-US" altLang="ja-JP" sz="1100" dirty="0">
                          <a:latin typeface="Meiryo UI" panose="020B0604030504040204" pitchFamily="50" charset="-128"/>
                          <a:ea typeface="Meiryo UI" panose="020B0604030504040204" pitchFamily="50" charset="-128"/>
                        </a:rPr>
                        <a:t>5</a:t>
                      </a:r>
                      <a:r>
                        <a:rPr kumimoji="1" lang="ja-JP" altLang="en-US" sz="1100" dirty="0">
                          <a:latin typeface="Meiryo UI" panose="020B0604030504040204" pitchFamily="50" charset="-128"/>
                          <a:ea typeface="Meiryo UI" panose="020B0604030504040204" pitchFamily="50" charset="-128"/>
                        </a:rPr>
                        <a:t>日</a:t>
                      </a:r>
                    </a:p>
                  </a:txBody>
                  <a:tcPr/>
                </a:tc>
                <a:extLst>
                  <a:ext uri="{0D108BD9-81ED-4DB2-BD59-A6C34878D82A}">
                    <a16:rowId xmlns:a16="http://schemas.microsoft.com/office/drawing/2014/main" val="2059148658"/>
                  </a:ext>
                </a:extLst>
              </a:tr>
              <a:tr h="0">
                <a:tc>
                  <a:txBody>
                    <a:bodyPr/>
                    <a:lstStyle/>
                    <a:p>
                      <a:r>
                        <a:rPr kumimoji="1" lang="ja-JP" altLang="en-US" sz="1100" dirty="0">
                          <a:latin typeface="Meiryo UI" panose="020B0604030504040204" pitchFamily="50" charset="-128"/>
                          <a:ea typeface="Meiryo UI" panose="020B0604030504040204" pitchFamily="50" charset="-128"/>
                        </a:rPr>
                        <a:t>料金</a:t>
                      </a:r>
                    </a:p>
                  </a:txBody>
                  <a:tcPr/>
                </a:tc>
                <a:tc>
                  <a:txBody>
                    <a:bodyPr/>
                    <a:lstStyle/>
                    <a:p>
                      <a:r>
                        <a:rPr kumimoji="1" lang="ja-JP" altLang="en-US" sz="1050" dirty="0">
                          <a:latin typeface="Meiryo UI" panose="020B0604030504040204" pitchFamily="50" charset="-128"/>
                          <a:ea typeface="Meiryo UI" panose="020B0604030504040204" pitchFamily="50" charset="-128"/>
                        </a:rPr>
                        <a:t>大人</a:t>
                      </a:r>
                      <a:r>
                        <a:rPr kumimoji="1" lang="en-US" altLang="ja-JP" sz="1050" dirty="0">
                          <a:latin typeface="Meiryo UI" panose="020B0604030504040204" pitchFamily="50" charset="-128"/>
                          <a:ea typeface="Meiryo UI" panose="020B0604030504040204" pitchFamily="50" charset="-128"/>
                        </a:rPr>
                        <a:t>1000</a:t>
                      </a:r>
                      <a:r>
                        <a:rPr kumimoji="1" lang="ja-JP" altLang="en-US" sz="1050" dirty="0">
                          <a:latin typeface="Meiryo UI" panose="020B0604030504040204" pitchFamily="50" charset="-128"/>
                          <a:ea typeface="Meiryo UI" panose="020B0604030504040204" pitchFamily="50" charset="-128"/>
                        </a:rPr>
                        <a:t>円／こども</a:t>
                      </a:r>
                      <a:r>
                        <a:rPr kumimoji="1" lang="en-US" altLang="ja-JP" sz="1050" dirty="0">
                          <a:latin typeface="Meiryo UI" panose="020B0604030504040204" pitchFamily="50" charset="-128"/>
                          <a:ea typeface="Meiryo UI" panose="020B0604030504040204" pitchFamily="50" charset="-128"/>
                        </a:rPr>
                        <a:t>700</a:t>
                      </a:r>
                      <a:r>
                        <a:rPr kumimoji="1" lang="ja-JP" altLang="en-US" sz="1050" dirty="0">
                          <a:latin typeface="Meiryo UI" panose="020B0604030504040204" pitchFamily="50" charset="-128"/>
                          <a:ea typeface="Meiryo UI" panose="020B0604030504040204" pitchFamily="50" charset="-128"/>
                        </a:rPr>
                        <a:t>円</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93825669"/>
                  </a:ext>
                </a:extLst>
              </a:tr>
            </a:tbl>
          </a:graphicData>
        </a:graphic>
      </p:graphicFrame>
      <p:graphicFrame>
        <p:nvGraphicFramePr>
          <p:cNvPr id="35" name="表 34"/>
          <p:cNvGraphicFramePr>
            <a:graphicFrameLocks noGrp="1"/>
          </p:cNvGraphicFramePr>
          <p:nvPr>
            <p:extLst>
              <p:ext uri="{D42A27DB-BD31-4B8C-83A1-F6EECF244321}">
                <p14:modId xmlns:p14="http://schemas.microsoft.com/office/powerpoint/2010/main" val="3592620547"/>
              </p:ext>
            </p:extLst>
          </p:nvPr>
        </p:nvGraphicFramePr>
        <p:xfrm>
          <a:off x="2130229" y="5561395"/>
          <a:ext cx="2427916" cy="777240"/>
        </p:xfrm>
        <a:graphic>
          <a:graphicData uri="http://schemas.openxmlformats.org/drawingml/2006/table">
            <a:tbl>
              <a:tblPr firstRow="1" bandRow="1">
                <a:tableStyleId>{5940675A-B579-460E-94D1-54222C63F5DA}</a:tableStyleId>
              </a:tblPr>
              <a:tblGrid>
                <a:gridCol w="509905">
                  <a:extLst>
                    <a:ext uri="{9D8B030D-6E8A-4147-A177-3AD203B41FA5}">
                      <a16:colId xmlns:a16="http://schemas.microsoft.com/office/drawing/2014/main" val="2261757364"/>
                    </a:ext>
                  </a:extLst>
                </a:gridCol>
                <a:gridCol w="1918011">
                  <a:extLst>
                    <a:ext uri="{9D8B030D-6E8A-4147-A177-3AD203B41FA5}">
                      <a16:colId xmlns:a16="http://schemas.microsoft.com/office/drawing/2014/main" val="3128962311"/>
                    </a:ext>
                  </a:extLst>
                </a:gridCol>
              </a:tblGrid>
              <a:tr h="0">
                <a:tc>
                  <a:txBody>
                    <a:bodyPr/>
                    <a:lstStyle/>
                    <a:p>
                      <a:r>
                        <a:rPr kumimoji="1" lang="ja-JP" altLang="en-US" sz="1100" dirty="0">
                          <a:latin typeface="Meiryo UI" panose="020B0604030504040204" pitchFamily="50" charset="-128"/>
                          <a:ea typeface="Meiryo UI" panose="020B0604030504040204" pitchFamily="50" charset="-128"/>
                        </a:rPr>
                        <a:t>場所</a:t>
                      </a:r>
                    </a:p>
                  </a:txBody>
                  <a:tcPr/>
                </a:tc>
                <a:tc>
                  <a:txBody>
                    <a:bodyPr/>
                    <a:lstStyle/>
                    <a:p>
                      <a:r>
                        <a:rPr kumimoji="1" lang="ja-JP" altLang="en-US" sz="1100" dirty="0">
                          <a:latin typeface="Meiryo UI" panose="020B0604030504040204" pitchFamily="50" charset="-128"/>
                          <a:ea typeface="Meiryo UI" panose="020B0604030504040204" pitchFamily="50" charset="-128"/>
                        </a:rPr>
                        <a:t>神戸フルーツフ・ラワーパーク</a:t>
                      </a:r>
                    </a:p>
                  </a:txBody>
                  <a:tcPr/>
                </a:tc>
                <a:extLst>
                  <a:ext uri="{0D108BD9-81ED-4DB2-BD59-A6C34878D82A}">
                    <a16:rowId xmlns:a16="http://schemas.microsoft.com/office/drawing/2014/main" val="1258904800"/>
                  </a:ext>
                </a:extLst>
              </a:tr>
              <a:tr h="0">
                <a:tc>
                  <a:txBody>
                    <a:bodyPr/>
                    <a:lstStyle/>
                    <a:p>
                      <a:r>
                        <a:rPr kumimoji="1" lang="ja-JP" altLang="en-US" sz="1100" dirty="0">
                          <a:latin typeface="Meiryo UI" panose="020B0604030504040204" pitchFamily="50" charset="-128"/>
                          <a:ea typeface="Meiryo UI" panose="020B0604030504040204" pitchFamily="50" charset="-128"/>
                        </a:rPr>
                        <a:t>期間</a:t>
                      </a:r>
                    </a:p>
                  </a:txBody>
                  <a:tcPr/>
                </a:tc>
                <a:tc>
                  <a:txBody>
                    <a:bodyPr/>
                    <a:lstStyle/>
                    <a:p>
                      <a:r>
                        <a:rPr kumimoji="1" lang="en-US" altLang="ja-JP" sz="1100" dirty="0">
                          <a:latin typeface="Meiryo UI" panose="020B0604030504040204" pitchFamily="50" charset="-128"/>
                          <a:ea typeface="Meiryo UI" panose="020B0604030504040204" pitchFamily="50" charset="-128"/>
                        </a:rPr>
                        <a:t>11</a:t>
                      </a:r>
                      <a:r>
                        <a:rPr kumimoji="1" lang="ja-JP" altLang="en-US" sz="1100" dirty="0">
                          <a:latin typeface="Meiryo UI" panose="020B0604030504040204" pitchFamily="50" charset="-128"/>
                          <a:ea typeface="Meiryo UI" panose="020B0604030504040204" pitchFamily="50" charset="-128"/>
                        </a:rPr>
                        <a:t>月</a:t>
                      </a:r>
                      <a:r>
                        <a:rPr kumimoji="1" lang="en-US" altLang="ja-JP" sz="1100" dirty="0">
                          <a:latin typeface="Meiryo UI" panose="020B0604030504040204" pitchFamily="50" charset="-128"/>
                          <a:ea typeface="Meiryo UI" panose="020B0604030504040204" pitchFamily="50" charset="-128"/>
                        </a:rPr>
                        <a:t>1</a:t>
                      </a:r>
                      <a:r>
                        <a:rPr kumimoji="1" lang="ja-JP" altLang="en-US" sz="1100" dirty="0">
                          <a:latin typeface="Meiryo UI" panose="020B0604030504040204" pitchFamily="50" charset="-128"/>
                          <a:ea typeface="Meiryo UI" panose="020B0604030504040204" pitchFamily="50" charset="-128"/>
                        </a:rPr>
                        <a:t>日～</a:t>
                      </a:r>
                      <a:r>
                        <a:rPr kumimoji="1" lang="en-US" altLang="ja-JP" sz="1100" dirty="0">
                          <a:latin typeface="Meiryo UI" panose="020B0604030504040204" pitchFamily="50" charset="-128"/>
                          <a:ea typeface="Meiryo UI" panose="020B0604030504040204" pitchFamily="50" charset="-128"/>
                        </a:rPr>
                        <a:t>2</a:t>
                      </a:r>
                      <a:r>
                        <a:rPr kumimoji="1" lang="ja-JP" altLang="en-US" sz="1100" dirty="0">
                          <a:latin typeface="Meiryo UI" panose="020B0604030504040204" pitchFamily="50" charset="-128"/>
                          <a:ea typeface="Meiryo UI" panose="020B0604030504040204" pitchFamily="50" charset="-128"/>
                        </a:rPr>
                        <a:t>月</a:t>
                      </a:r>
                      <a:r>
                        <a:rPr kumimoji="1" lang="en-US" altLang="ja-JP" sz="1100" dirty="0">
                          <a:latin typeface="Meiryo UI" panose="020B0604030504040204" pitchFamily="50" charset="-128"/>
                          <a:ea typeface="Meiryo UI" panose="020B0604030504040204" pitchFamily="50" charset="-128"/>
                        </a:rPr>
                        <a:t>11</a:t>
                      </a:r>
                      <a:r>
                        <a:rPr kumimoji="1" lang="ja-JP" altLang="en-US" sz="1100" dirty="0">
                          <a:latin typeface="Meiryo UI" panose="020B0604030504040204" pitchFamily="50" charset="-128"/>
                          <a:ea typeface="Meiryo UI" panose="020B0604030504040204" pitchFamily="50" charset="-128"/>
                        </a:rPr>
                        <a:t>日</a:t>
                      </a:r>
                    </a:p>
                  </a:txBody>
                  <a:tcPr/>
                </a:tc>
                <a:extLst>
                  <a:ext uri="{0D108BD9-81ED-4DB2-BD59-A6C34878D82A}">
                    <a16:rowId xmlns:a16="http://schemas.microsoft.com/office/drawing/2014/main" val="2059148658"/>
                  </a:ext>
                </a:extLst>
              </a:tr>
              <a:tr h="0">
                <a:tc>
                  <a:txBody>
                    <a:bodyPr/>
                    <a:lstStyle/>
                    <a:p>
                      <a:r>
                        <a:rPr kumimoji="1" lang="ja-JP" altLang="en-US" sz="1100" dirty="0">
                          <a:latin typeface="Meiryo UI" panose="020B0604030504040204" pitchFamily="50" charset="-128"/>
                          <a:ea typeface="Meiryo UI" panose="020B0604030504040204" pitchFamily="50" charset="-128"/>
                        </a:rPr>
                        <a:t>料金</a:t>
                      </a:r>
                    </a:p>
                  </a:txBody>
                  <a:tcPr/>
                </a:tc>
                <a:tc>
                  <a:txBody>
                    <a:bodyPr/>
                    <a:lstStyle/>
                    <a:p>
                      <a:r>
                        <a:rPr kumimoji="1" lang="ja-JP" altLang="en-US" sz="1050" dirty="0">
                          <a:latin typeface="Meiryo UI" panose="020B0604030504040204" pitchFamily="50" charset="-128"/>
                          <a:ea typeface="Meiryo UI" panose="020B0604030504040204" pitchFamily="50" charset="-128"/>
                        </a:rPr>
                        <a:t>大人</a:t>
                      </a:r>
                      <a:r>
                        <a:rPr kumimoji="1" lang="en-US" altLang="ja-JP" sz="1050" dirty="0">
                          <a:latin typeface="Meiryo UI" panose="020B0604030504040204" pitchFamily="50" charset="-128"/>
                          <a:ea typeface="Meiryo UI" panose="020B0604030504040204" pitchFamily="50" charset="-128"/>
                        </a:rPr>
                        <a:t>1500</a:t>
                      </a:r>
                      <a:r>
                        <a:rPr kumimoji="1" lang="ja-JP" altLang="en-US" sz="1050" dirty="0">
                          <a:latin typeface="Meiryo UI" panose="020B0604030504040204" pitchFamily="50" charset="-128"/>
                          <a:ea typeface="Meiryo UI" panose="020B0604030504040204" pitchFamily="50" charset="-128"/>
                        </a:rPr>
                        <a:t>円／こども</a:t>
                      </a:r>
                      <a:r>
                        <a:rPr kumimoji="1" lang="en-US" altLang="ja-JP" sz="1050" dirty="0">
                          <a:latin typeface="Meiryo UI" panose="020B0604030504040204" pitchFamily="50" charset="-128"/>
                          <a:ea typeface="Meiryo UI" panose="020B0604030504040204" pitchFamily="50" charset="-128"/>
                        </a:rPr>
                        <a:t>800</a:t>
                      </a:r>
                      <a:r>
                        <a:rPr kumimoji="1" lang="ja-JP" altLang="en-US" sz="1050" dirty="0">
                          <a:latin typeface="Meiryo UI" panose="020B0604030504040204" pitchFamily="50" charset="-128"/>
                          <a:ea typeface="Meiryo UI" panose="020B0604030504040204" pitchFamily="50" charset="-128"/>
                        </a:rPr>
                        <a:t>円</a:t>
                      </a:r>
                    </a:p>
                  </a:txBody>
                  <a:tcPr/>
                </a:tc>
                <a:extLst>
                  <a:ext uri="{0D108BD9-81ED-4DB2-BD59-A6C34878D82A}">
                    <a16:rowId xmlns:a16="http://schemas.microsoft.com/office/drawing/2014/main" val="2451476738"/>
                  </a:ext>
                </a:extLst>
              </a:tr>
            </a:tbl>
          </a:graphicData>
        </a:graphic>
      </p:graphicFrame>
      <p:sp>
        <p:nvSpPr>
          <p:cNvPr id="36" name="テキスト ボックス 35"/>
          <p:cNvSpPr txBox="1"/>
          <p:nvPr/>
        </p:nvSpPr>
        <p:spPr>
          <a:xfrm>
            <a:off x="759640" y="2550272"/>
            <a:ext cx="4079963" cy="307777"/>
          </a:xfrm>
          <a:prstGeom prst="rect">
            <a:avLst/>
          </a:prstGeom>
          <a:noFill/>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■恵比寿ガーデンプレイス ウィンター・イルミネーション</a:t>
            </a:r>
          </a:p>
        </p:txBody>
      </p:sp>
      <p:pic>
        <p:nvPicPr>
          <p:cNvPr id="9" name="図 8"/>
          <p:cNvPicPr>
            <a:picLocks noChangeAspect="1"/>
          </p:cNvPicPr>
          <p:nvPr/>
        </p:nvPicPr>
        <p:blipFill>
          <a:blip r:embed="rId2"/>
          <a:stretch>
            <a:fillRect/>
          </a:stretch>
        </p:blipFill>
        <p:spPr>
          <a:xfrm>
            <a:off x="914202" y="2878545"/>
            <a:ext cx="1130903" cy="822475"/>
          </a:xfrm>
          <a:prstGeom prst="rect">
            <a:avLst/>
          </a:prstGeom>
        </p:spPr>
      </p:pic>
      <p:sp>
        <p:nvSpPr>
          <p:cNvPr id="37" name="テキスト ボックス 36"/>
          <p:cNvSpPr txBox="1"/>
          <p:nvPr/>
        </p:nvSpPr>
        <p:spPr>
          <a:xfrm>
            <a:off x="827616" y="5246485"/>
            <a:ext cx="1728358" cy="307777"/>
          </a:xfrm>
          <a:prstGeom prst="rect">
            <a:avLst/>
          </a:prstGeom>
          <a:noFill/>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■神戸イルミナージュ</a:t>
            </a:r>
          </a:p>
        </p:txBody>
      </p:sp>
      <p:pic>
        <p:nvPicPr>
          <p:cNvPr id="11" name="図 10"/>
          <p:cNvPicPr>
            <a:picLocks noChangeAspect="1"/>
          </p:cNvPicPr>
          <p:nvPr/>
        </p:nvPicPr>
        <p:blipFill>
          <a:blip r:embed="rId3"/>
          <a:stretch>
            <a:fillRect/>
          </a:stretch>
        </p:blipFill>
        <p:spPr>
          <a:xfrm>
            <a:off x="929875" y="4370338"/>
            <a:ext cx="1120188" cy="737183"/>
          </a:xfrm>
          <a:prstGeom prst="rect">
            <a:avLst/>
          </a:prstGeom>
        </p:spPr>
      </p:pic>
      <p:pic>
        <p:nvPicPr>
          <p:cNvPr id="13" name="図 12"/>
          <p:cNvPicPr>
            <a:picLocks noChangeAspect="1"/>
          </p:cNvPicPr>
          <p:nvPr/>
        </p:nvPicPr>
        <p:blipFill>
          <a:blip r:embed="rId4"/>
          <a:stretch>
            <a:fillRect/>
          </a:stretch>
        </p:blipFill>
        <p:spPr>
          <a:xfrm>
            <a:off x="915675" y="5595764"/>
            <a:ext cx="1169887" cy="697157"/>
          </a:xfrm>
          <a:prstGeom prst="rect">
            <a:avLst/>
          </a:prstGeom>
        </p:spPr>
      </p:pic>
      <p:sp>
        <p:nvSpPr>
          <p:cNvPr id="40" name="正方形/長方形 39"/>
          <p:cNvSpPr/>
          <p:nvPr/>
        </p:nvSpPr>
        <p:spPr>
          <a:xfrm>
            <a:off x="4811444" y="5264378"/>
            <a:ext cx="4156677" cy="307777"/>
          </a:xfrm>
          <a:prstGeom prst="rect">
            <a:avLst/>
          </a:prstGeom>
        </p:spPr>
        <p:txBody>
          <a:bodyPr wrap="square">
            <a:spAutoFit/>
          </a:bodyPr>
          <a:lstStyle/>
          <a:p>
            <a:r>
              <a:rPr lang="ja-JP" altLang="en-US" sz="1400" b="1" dirty="0" smtClean="0">
                <a:latin typeface="Meiryo UI" panose="020B0604030504040204" pitchFamily="50" charset="-128"/>
                <a:ea typeface="Meiryo UI" panose="020B0604030504040204" pitchFamily="50" charset="-128"/>
              </a:rPr>
              <a:t>■長崎ハウステンボス・３Ｄプロジェクションマッピング</a:t>
            </a:r>
            <a:endParaRPr lang="ja-JP" altLang="en-US" sz="1400" b="1" dirty="0">
              <a:latin typeface="Meiryo UI" panose="020B0604030504040204" pitchFamily="50" charset="-128"/>
              <a:ea typeface="Meiryo UI" panose="020B0604030504040204" pitchFamily="50" charset="-128"/>
            </a:endParaRPr>
          </a:p>
        </p:txBody>
      </p:sp>
      <p:pic>
        <p:nvPicPr>
          <p:cNvPr id="41" name="図 40"/>
          <p:cNvPicPr>
            <a:picLocks noChangeAspect="1"/>
          </p:cNvPicPr>
          <p:nvPr/>
        </p:nvPicPr>
        <p:blipFill>
          <a:blip r:embed="rId5"/>
          <a:stretch>
            <a:fillRect/>
          </a:stretch>
        </p:blipFill>
        <p:spPr>
          <a:xfrm>
            <a:off x="4892343" y="5641186"/>
            <a:ext cx="1135725" cy="696230"/>
          </a:xfrm>
          <a:prstGeom prst="rect">
            <a:avLst/>
          </a:prstGeom>
        </p:spPr>
      </p:pic>
      <p:graphicFrame>
        <p:nvGraphicFramePr>
          <p:cNvPr id="43" name="表 42"/>
          <p:cNvGraphicFramePr>
            <a:graphicFrameLocks noGrp="1"/>
          </p:cNvGraphicFramePr>
          <p:nvPr>
            <p:extLst>
              <p:ext uri="{D42A27DB-BD31-4B8C-83A1-F6EECF244321}">
                <p14:modId xmlns:p14="http://schemas.microsoft.com/office/powerpoint/2010/main" val="567505316"/>
              </p:ext>
            </p:extLst>
          </p:nvPr>
        </p:nvGraphicFramePr>
        <p:xfrm>
          <a:off x="6221491" y="5608810"/>
          <a:ext cx="2683496" cy="777240"/>
        </p:xfrm>
        <a:graphic>
          <a:graphicData uri="http://schemas.openxmlformats.org/drawingml/2006/table">
            <a:tbl>
              <a:tblPr firstRow="1" bandRow="1">
                <a:tableStyleId>{5940675A-B579-460E-94D1-54222C63F5DA}</a:tableStyleId>
              </a:tblPr>
              <a:tblGrid>
                <a:gridCol w="509905">
                  <a:extLst>
                    <a:ext uri="{9D8B030D-6E8A-4147-A177-3AD203B41FA5}">
                      <a16:colId xmlns:a16="http://schemas.microsoft.com/office/drawing/2014/main" val="2261757364"/>
                    </a:ext>
                  </a:extLst>
                </a:gridCol>
                <a:gridCol w="2173591">
                  <a:extLst>
                    <a:ext uri="{9D8B030D-6E8A-4147-A177-3AD203B41FA5}">
                      <a16:colId xmlns:a16="http://schemas.microsoft.com/office/drawing/2014/main" val="3128962311"/>
                    </a:ext>
                  </a:extLst>
                </a:gridCol>
              </a:tblGrid>
              <a:tr h="0">
                <a:tc>
                  <a:txBody>
                    <a:bodyPr/>
                    <a:lstStyle/>
                    <a:p>
                      <a:r>
                        <a:rPr kumimoji="1" lang="ja-JP" altLang="en-US" sz="1100" dirty="0">
                          <a:latin typeface="Meiryo UI" panose="020B0604030504040204" pitchFamily="50" charset="-128"/>
                          <a:ea typeface="Meiryo UI" panose="020B0604030504040204" pitchFamily="50" charset="-128"/>
                        </a:rPr>
                        <a:t>場所</a:t>
                      </a:r>
                    </a:p>
                  </a:txBody>
                  <a:tcPr/>
                </a:tc>
                <a:tc>
                  <a:txBody>
                    <a:bodyPr/>
                    <a:lstStyle/>
                    <a:p>
                      <a:r>
                        <a:rPr kumimoji="1" lang="ja-JP" altLang="en-US" sz="1100" dirty="0" smtClean="0">
                          <a:latin typeface="Meiryo UI" panose="020B0604030504040204" pitchFamily="50" charset="-128"/>
                          <a:ea typeface="Meiryo UI" panose="020B0604030504040204" pitchFamily="50" charset="-128"/>
                        </a:rPr>
                        <a:t>長崎ハウステンボス</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258904800"/>
                  </a:ext>
                </a:extLst>
              </a:tr>
              <a:tr h="0">
                <a:tc>
                  <a:txBody>
                    <a:bodyPr/>
                    <a:lstStyle/>
                    <a:p>
                      <a:r>
                        <a:rPr kumimoji="1" lang="ja-JP" altLang="en-US" sz="1100" dirty="0" smtClean="0">
                          <a:latin typeface="Meiryo UI" panose="020B0604030504040204" pitchFamily="50" charset="-128"/>
                          <a:ea typeface="Meiryo UI" panose="020B0604030504040204" pitchFamily="50" charset="-128"/>
                        </a:rPr>
                        <a:t>期間</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r>
                        <a:rPr kumimoji="1" lang="en-US" altLang="ja-JP" sz="1100" dirty="0" smtClean="0">
                          <a:latin typeface="Meiryo UI" panose="020B0604030504040204" pitchFamily="50" charset="-128"/>
                          <a:ea typeface="Meiryo UI" panose="020B0604030504040204" pitchFamily="50" charset="-128"/>
                        </a:rPr>
                        <a:t>12</a:t>
                      </a:r>
                      <a:r>
                        <a:rPr kumimoji="1" lang="ja-JP" altLang="en-US" sz="1100" dirty="0" smtClean="0">
                          <a:latin typeface="Meiryo UI" panose="020B0604030504040204" pitchFamily="50" charset="-128"/>
                          <a:ea typeface="Meiryo UI" panose="020B0604030504040204" pitchFamily="50" charset="-128"/>
                        </a:rPr>
                        <a:t>月</a:t>
                      </a:r>
                      <a:r>
                        <a:rPr kumimoji="1" lang="en-US" altLang="ja-JP" sz="1100" dirty="0" smtClean="0">
                          <a:latin typeface="Meiryo UI" panose="020B0604030504040204" pitchFamily="50" charset="-128"/>
                          <a:ea typeface="Meiryo UI" panose="020B0604030504040204" pitchFamily="50" charset="-128"/>
                        </a:rPr>
                        <a:t>25</a:t>
                      </a:r>
                      <a:r>
                        <a:rPr kumimoji="1" lang="ja-JP" altLang="en-US" sz="1100" dirty="0" smtClean="0">
                          <a:latin typeface="Meiryo UI" panose="020B0604030504040204" pitchFamily="50" charset="-128"/>
                          <a:ea typeface="Meiryo UI" panose="020B0604030504040204" pitchFamily="50" charset="-128"/>
                        </a:rPr>
                        <a:t>日～</a:t>
                      </a:r>
                      <a:r>
                        <a:rPr kumimoji="1" lang="en-US" altLang="ja-JP" sz="1100" dirty="0" smtClean="0">
                          <a:latin typeface="Meiryo UI" panose="020B0604030504040204" pitchFamily="50" charset="-128"/>
                          <a:ea typeface="Meiryo UI" panose="020B0604030504040204" pitchFamily="50" charset="-128"/>
                        </a:rPr>
                        <a:t>1</a:t>
                      </a:r>
                      <a:r>
                        <a:rPr kumimoji="1" lang="ja-JP" altLang="en-US" sz="1100" dirty="0" smtClean="0">
                          <a:latin typeface="Meiryo UI" panose="020B0604030504040204" pitchFamily="50" charset="-128"/>
                          <a:ea typeface="Meiryo UI" panose="020B0604030504040204" pitchFamily="50" charset="-128"/>
                        </a:rPr>
                        <a:t>月</a:t>
                      </a:r>
                      <a:r>
                        <a:rPr kumimoji="1" lang="en-US" altLang="ja-JP" sz="1100" dirty="0" smtClean="0">
                          <a:latin typeface="Meiryo UI" panose="020B0604030504040204" pitchFamily="50" charset="-128"/>
                          <a:ea typeface="Meiryo UI" panose="020B0604030504040204" pitchFamily="50" charset="-128"/>
                        </a:rPr>
                        <a:t>31</a:t>
                      </a:r>
                      <a:r>
                        <a:rPr kumimoji="1" lang="ja-JP" altLang="en-US" sz="1100" dirty="0" smtClean="0">
                          <a:latin typeface="Meiryo UI" panose="020B0604030504040204" pitchFamily="50" charset="-128"/>
                          <a:ea typeface="Meiryo UI" panose="020B0604030504040204" pitchFamily="50" charset="-128"/>
                        </a:rPr>
                        <a:t>日</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15297381"/>
                  </a:ext>
                </a:extLst>
              </a:tr>
              <a:tr h="0">
                <a:tc>
                  <a:txBody>
                    <a:bodyPr/>
                    <a:lstStyle/>
                    <a:p>
                      <a:r>
                        <a:rPr kumimoji="1" lang="ja-JP" altLang="en-US" sz="1100" dirty="0" smtClean="0">
                          <a:latin typeface="Meiryo UI" panose="020B0604030504040204" pitchFamily="50" charset="-128"/>
                          <a:ea typeface="Meiryo UI" panose="020B0604030504040204" pitchFamily="50" charset="-128"/>
                        </a:rPr>
                        <a:t>料金</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r>
                        <a:rPr kumimoji="1" lang="ja-JP" altLang="en-US" sz="1100" dirty="0" smtClean="0">
                          <a:latin typeface="Meiryo UI" panose="020B0604030504040204" pitchFamily="50" charset="-128"/>
                          <a:ea typeface="Meiryo UI" panose="020B0604030504040204" pitchFamily="50" charset="-128"/>
                        </a:rPr>
                        <a:t>ハウステンボス入場料に含む</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059148658"/>
                  </a:ext>
                </a:extLst>
              </a:tr>
            </a:tbl>
          </a:graphicData>
        </a:graphic>
      </p:graphicFrame>
      <p:pic>
        <p:nvPicPr>
          <p:cNvPr id="6" name="図 5"/>
          <p:cNvPicPr>
            <a:picLocks noChangeAspect="1"/>
          </p:cNvPicPr>
          <p:nvPr/>
        </p:nvPicPr>
        <p:blipFill>
          <a:blip r:embed="rId6"/>
          <a:stretch>
            <a:fillRect/>
          </a:stretch>
        </p:blipFill>
        <p:spPr>
          <a:xfrm>
            <a:off x="4955958" y="2895976"/>
            <a:ext cx="1088442" cy="817328"/>
          </a:xfrm>
          <a:prstGeom prst="rect">
            <a:avLst/>
          </a:prstGeom>
        </p:spPr>
      </p:pic>
      <p:pic>
        <p:nvPicPr>
          <p:cNvPr id="7" name="図 6"/>
          <p:cNvPicPr>
            <a:picLocks noChangeAspect="1"/>
          </p:cNvPicPr>
          <p:nvPr/>
        </p:nvPicPr>
        <p:blipFill>
          <a:blip r:embed="rId7"/>
          <a:stretch>
            <a:fillRect/>
          </a:stretch>
        </p:blipFill>
        <p:spPr>
          <a:xfrm>
            <a:off x="943896" y="1711332"/>
            <a:ext cx="1088632" cy="714117"/>
          </a:xfrm>
          <a:prstGeom prst="rect">
            <a:avLst/>
          </a:prstGeom>
        </p:spPr>
      </p:pic>
      <p:pic>
        <p:nvPicPr>
          <p:cNvPr id="17" name="図 16"/>
          <p:cNvPicPr>
            <a:picLocks noChangeAspect="1"/>
          </p:cNvPicPr>
          <p:nvPr/>
        </p:nvPicPr>
        <p:blipFill>
          <a:blip r:embed="rId8"/>
          <a:stretch>
            <a:fillRect/>
          </a:stretch>
        </p:blipFill>
        <p:spPr>
          <a:xfrm>
            <a:off x="4899096" y="1692291"/>
            <a:ext cx="1212921" cy="752199"/>
          </a:xfrm>
          <a:prstGeom prst="rect">
            <a:avLst/>
          </a:prstGeom>
        </p:spPr>
      </p:pic>
      <p:pic>
        <p:nvPicPr>
          <p:cNvPr id="18" name="図 17"/>
          <p:cNvPicPr>
            <a:picLocks noChangeAspect="1"/>
          </p:cNvPicPr>
          <p:nvPr/>
        </p:nvPicPr>
        <p:blipFill>
          <a:blip r:embed="rId9"/>
          <a:stretch>
            <a:fillRect/>
          </a:stretch>
        </p:blipFill>
        <p:spPr>
          <a:xfrm>
            <a:off x="4910920" y="4364486"/>
            <a:ext cx="1095548" cy="730365"/>
          </a:xfrm>
          <a:prstGeom prst="rect">
            <a:avLst/>
          </a:prstGeom>
        </p:spPr>
      </p:pic>
    </p:spTree>
    <p:extLst>
      <p:ext uri="{BB962C8B-B14F-4D97-AF65-F5344CB8AC3E}">
        <p14:creationId xmlns:p14="http://schemas.microsoft.com/office/powerpoint/2010/main" val="4207287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840242" y="6269868"/>
            <a:ext cx="2057400" cy="365125"/>
          </a:xfrm>
        </p:spPr>
        <p:txBody>
          <a:bodyPr/>
          <a:lstStyle/>
          <a:p>
            <a:fld id="{28A64507-C155-4F95-8498-376511543CB4}" type="slidenum">
              <a:rPr kumimoji="1" lang="ja-JP" altLang="en-US" smtClean="0">
                <a:solidFill>
                  <a:prstClr val="black">
                    <a:tint val="75000"/>
                  </a:prstClr>
                </a:solidFill>
              </a:rPr>
              <a:pPr/>
              <a:t>9</a:t>
            </a:fld>
            <a:endParaRPr kumimoji="1" lang="ja-JP" altLang="en-US">
              <a:solidFill>
                <a:prstClr val="black">
                  <a:tint val="75000"/>
                </a:prstClr>
              </a:solidFill>
            </a:endParaRPr>
          </a:p>
        </p:txBody>
      </p:sp>
      <p:sp>
        <p:nvSpPr>
          <p:cNvPr id="2" name="正方形/長方形 1"/>
          <p:cNvSpPr/>
          <p:nvPr/>
        </p:nvSpPr>
        <p:spPr>
          <a:xfrm>
            <a:off x="764707" y="446735"/>
            <a:ext cx="7614585" cy="830997"/>
          </a:xfrm>
          <a:prstGeom prst="rect">
            <a:avLst/>
          </a:prstGeom>
        </p:spPr>
        <p:txBody>
          <a:bodyPr wrap="none">
            <a:spAutoFit/>
          </a:bodyPr>
          <a:lstStyle/>
          <a:p>
            <a:pPr defTabSz="457200"/>
            <a:r>
              <a:rPr kumimoji="0" lang="ja-JP" altLang="en-US" sz="2400" b="1" dirty="0">
                <a:solidFill>
                  <a:prstClr val="black"/>
                </a:solidFill>
                <a:latin typeface="Meiryo UI" panose="020B0604030504040204" pitchFamily="50" charset="-128"/>
                <a:ea typeface="Meiryo UI" panose="020B0604030504040204" pitchFamily="50" charset="-128"/>
              </a:rPr>
              <a:t>第２章　「楽しいまちづくり」に向けた大阪の課題と</a:t>
            </a:r>
            <a:endParaRPr kumimoji="0" lang="en-US" altLang="ja-JP" sz="2400" b="1" dirty="0">
              <a:solidFill>
                <a:prstClr val="black"/>
              </a:solidFill>
              <a:latin typeface="Meiryo UI" panose="020B0604030504040204" pitchFamily="50" charset="-128"/>
              <a:ea typeface="Meiryo UI" panose="020B0604030504040204" pitchFamily="50" charset="-128"/>
            </a:endParaRPr>
          </a:p>
          <a:p>
            <a:pPr defTabSz="457200"/>
            <a:r>
              <a:rPr kumimoji="0" lang="ja-JP" altLang="en-US" sz="2400" b="1" dirty="0">
                <a:solidFill>
                  <a:prstClr val="black"/>
                </a:solidFill>
                <a:latin typeface="Meiryo UI" panose="020B0604030504040204" pitchFamily="50" charset="-128"/>
                <a:ea typeface="Meiryo UI" panose="020B0604030504040204" pitchFamily="50" charset="-128"/>
              </a:rPr>
              <a:t>　　　　　　　　　　　　　　　　　　　　社会実装のフィールド候補</a:t>
            </a:r>
          </a:p>
        </p:txBody>
      </p:sp>
      <p:sp>
        <p:nvSpPr>
          <p:cNvPr id="6" name="正方形/長方形 5"/>
          <p:cNvSpPr/>
          <p:nvPr/>
        </p:nvSpPr>
        <p:spPr>
          <a:xfrm>
            <a:off x="764707" y="1588477"/>
            <a:ext cx="7547045" cy="43867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457200">
              <a:buFont typeface="Wingdings" panose="05000000000000000000" pitchFamily="2" charset="2"/>
              <a:buChar char="Ø"/>
            </a:pPr>
            <a:r>
              <a:rPr lang="ja-JP" altLang="en-US" sz="1700" dirty="0">
                <a:solidFill>
                  <a:prstClr val="black"/>
                </a:solidFill>
                <a:latin typeface="Meiryo UI" panose="020B0604030504040204" pitchFamily="50" charset="-128"/>
                <a:ea typeface="Meiryo UI" panose="020B0604030504040204" pitchFamily="50" charset="-128"/>
              </a:rPr>
              <a:t>大阪における「楽しいまちづくり」の可能性については、既に</a:t>
            </a:r>
            <a:r>
              <a:rPr lang="en-US" altLang="ja-JP" sz="1700" dirty="0">
                <a:solidFill>
                  <a:prstClr val="black"/>
                </a:solidFill>
                <a:latin typeface="Meiryo UI" panose="020B0604030504040204" pitchFamily="50" charset="-128"/>
                <a:ea typeface="Meiryo UI" panose="020B0604030504040204" pitchFamily="50" charset="-128"/>
              </a:rPr>
              <a:t>2013</a:t>
            </a:r>
            <a:r>
              <a:rPr lang="ja-JP" altLang="en-US" sz="1700" dirty="0">
                <a:solidFill>
                  <a:prstClr val="black"/>
                </a:solidFill>
                <a:latin typeface="Meiryo UI" panose="020B0604030504040204" pitchFamily="50" charset="-128"/>
                <a:ea typeface="Meiryo UI" panose="020B0604030504040204" pitchFamily="50" charset="-128"/>
              </a:rPr>
              <a:t>年の大阪府市規制改革会議（座長：堺屋太一氏）が、「大阪には文化資源が多くあるにもかかわらず、規制などにより「楽しさ」の演出が十分に出来ていない」と指摘。世界屈指の「楽しさ」の舞台となる資源を多く有するものの、様々な規制や煩雑な手続き、コンテンツ不足等が課題とされていた。</a:t>
            </a:r>
            <a:endParaRPr lang="en-US" altLang="ja-JP" sz="1700" dirty="0">
              <a:solidFill>
                <a:prstClr val="black"/>
              </a:solidFill>
              <a:latin typeface="Meiryo UI" panose="020B0604030504040204" pitchFamily="50" charset="-128"/>
              <a:ea typeface="Meiryo UI" panose="020B0604030504040204" pitchFamily="50" charset="-128"/>
            </a:endParaRPr>
          </a:p>
          <a:p>
            <a:pPr defTabSz="457200"/>
            <a:endParaRPr lang="en-US" altLang="ja-JP" sz="1200" dirty="0">
              <a:solidFill>
                <a:prstClr val="black"/>
              </a:solidFill>
              <a:latin typeface="Meiryo UI" panose="020B0604030504040204" pitchFamily="50" charset="-128"/>
              <a:ea typeface="Meiryo UI" panose="020B0604030504040204" pitchFamily="50" charset="-128"/>
            </a:endParaRPr>
          </a:p>
          <a:p>
            <a:pPr marL="285750" indent="-285750" defTabSz="457200">
              <a:buFont typeface="Wingdings" panose="05000000000000000000" pitchFamily="2" charset="2"/>
              <a:buChar char="Ø"/>
            </a:pPr>
            <a:r>
              <a:rPr lang="ja-JP" altLang="en-US" sz="1700" dirty="0">
                <a:solidFill>
                  <a:prstClr val="black"/>
                </a:solidFill>
                <a:latin typeface="Meiryo UI" panose="020B0604030504040204" pitchFamily="50" charset="-128"/>
                <a:ea typeface="Meiryo UI" panose="020B0604030504040204" pitchFamily="50" charset="-128"/>
              </a:rPr>
              <a:t>しかし、テクノロジーの進化は、これらの課題のハードルを下げる</a:t>
            </a:r>
            <a:r>
              <a:rPr lang="ja-JP" altLang="en-US" sz="1700" dirty="0" smtClean="0">
                <a:solidFill>
                  <a:prstClr val="black"/>
                </a:solidFill>
                <a:latin typeface="Meiryo UI" panose="020B0604030504040204" pitchFamily="50" charset="-128"/>
                <a:ea typeface="Meiryo UI" panose="020B0604030504040204" pitchFamily="50" charset="-128"/>
              </a:rPr>
              <a:t>可能性がある。前章で紹介したような、例えば</a:t>
            </a:r>
            <a:r>
              <a:rPr lang="ja-JP" altLang="en-US" sz="1700" dirty="0">
                <a:solidFill>
                  <a:prstClr val="black"/>
                </a:solidFill>
                <a:latin typeface="Meiryo UI" panose="020B0604030504040204" pitchFamily="50" charset="-128"/>
                <a:ea typeface="Meiryo UI" panose="020B0604030504040204" pitchFamily="50" charset="-128"/>
              </a:rPr>
              <a:t>、</a:t>
            </a:r>
            <a:r>
              <a:rPr lang="en-US" altLang="ja-JP" sz="1700" dirty="0">
                <a:solidFill>
                  <a:prstClr val="black"/>
                </a:solidFill>
                <a:latin typeface="Meiryo UI" panose="020B0604030504040204" pitchFamily="50" charset="-128"/>
                <a:ea typeface="Meiryo UI" panose="020B0604030504040204" pitchFamily="50" charset="-128"/>
              </a:rPr>
              <a:t>VR/AR</a:t>
            </a:r>
            <a:r>
              <a:rPr lang="ja-JP" altLang="en-US" sz="1700" dirty="0">
                <a:solidFill>
                  <a:prstClr val="black"/>
                </a:solidFill>
                <a:latin typeface="Meiryo UI" panose="020B0604030504040204" pitchFamily="50" charset="-128"/>
                <a:ea typeface="Meiryo UI" panose="020B0604030504040204" pitchFamily="50" charset="-128"/>
              </a:rPr>
              <a:t>やプロジェクションマッピングは、それ自体が新たなコンテンツであるとともに、建物や土地の形状を変えないため、「楽しいまちづくり」の新たな演出手法として期待される。</a:t>
            </a:r>
            <a:endParaRPr lang="en-US" altLang="ja-JP" sz="1700" dirty="0">
              <a:solidFill>
                <a:prstClr val="black"/>
              </a:solidFill>
              <a:latin typeface="Meiryo UI" panose="020B0604030504040204" pitchFamily="50" charset="-128"/>
              <a:ea typeface="Meiryo UI" panose="020B0604030504040204" pitchFamily="50" charset="-128"/>
            </a:endParaRPr>
          </a:p>
          <a:p>
            <a:pPr defTabSz="457200"/>
            <a:endParaRPr lang="en-US" altLang="ja-JP" sz="1200" dirty="0">
              <a:solidFill>
                <a:prstClr val="black"/>
              </a:solidFill>
              <a:latin typeface="Meiryo UI" panose="020B0604030504040204" pitchFamily="50" charset="-128"/>
              <a:ea typeface="Meiryo UI" panose="020B0604030504040204" pitchFamily="50" charset="-128"/>
            </a:endParaRPr>
          </a:p>
          <a:p>
            <a:pPr marL="285750" indent="-285750" defTabSz="457200">
              <a:buFont typeface="Wingdings" panose="05000000000000000000" pitchFamily="2" charset="2"/>
              <a:buChar char="Ø"/>
            </a:pPr>
            <a:r>
              <a:rPr lang="ja-JP" altLang="en-US" sz="1700" dirty="0" smtClean="0">
                <a:solidFill>
                  <a:prstClr val="black"/>
                </a:solidFill>
                <a:latin typeface="Meiryo UI" panose="020B0604030504040204" pitchFamily="50" charset="-128"/>
                <a:ea typeface="Meiryo UI" panose="020B0604030504040204" pitchFamily="50" charset="-128"/>
              </a:rPr>
              <a:t>テクノロジー</a:t>
            </a:r>
            <a:r>
              <a:rPr lang="ja-JP" altLang="en-US" sz="1700" dirty="0">
                <a:solidFill>
                  <a:prstClr val="black"/>
                </a:solidFill>
                <a:latin typeface="Meiryo UI" panose="020B0604030504040204" pitchFamily="50" charset="-128"/>
                <a:ea typeface="Meiryo UI" panose="020B0604030504040204" pitchFamily="50" charset="-128"/>
              </a:rPr>
              <a:t>を新たな演出手法としてとらえれば、大阪には、規制改革会議の指摘のとおり、歴史的な史跡、城郭、町並み、集客力のある景観や公園など、その舞台となる資源が豊富にある。これらの資源を再評価し</a:t>
            </a:r>
            <a:r>
              <a:rPr lang="ja-JP" altLang="en-US" sz="1700" dirty="0" smtClean="0">
                <a:solidFill>
                  <a:prstClr val="black"/>
                </a:solidFill>
                <a:latin typeface="Meiryo UI" panose="020B0604030504040204" pitchFamily="50" charset="-128"/>
                <a:ea typeface="Meiryo UI" panose="020B0604030504040204" pitchFamily="50" charset="-128"/>
              </a:rPr>
              <a:t>、テクノロジー</a:t>
            </a:r>
            <a:r>
              <a:rPr lang="ja-JP" altLang="en-US" sz="1700" dirty="0">
                <a:solidFill>
                  <a:prstClr val="black"/>
                </a:solidFill>
                <a:latin typeface="Meiryo UI" panose="020B0604030504040204" pitchFamily="50" charset="-128"/>
                <a:ea typeface="Meiryo UI" panose="020B0604030504040204" pitchFamily="50" charset="-128"/>
              </a:rPr>
              <a:t>の活用フィールドとして利用を促進することにより、大阪が潜在的に有している都市の価値を最大限に引き出すことが期待できる。</a:t>
            </a:r>
            <a:endParaRPr lang="en-US" altLang="ja-JP" sz="12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1705612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8940</TotalTime>
  <Words>4608</Words>
  <Application>Microsoft Office PowerPoint</Application>
  <PresentationFormat>画面に合わせる (4:3)</PresentationFormat>
  <Paragraphs>630</Paragraphs>
  <Slides>23</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23</vt:i4>
      </vt:variant>
    </vt:vector>
  </HeadingPairs>
  <TitlesOfParts>
    <vt:vector size="32" baseType="lpstr">
      <vt:lpstr>Meiryo UI</vt:lpstr>
      <vt:lpstr>新細明體</vt:lpstr>
      <vt:lpstr>游ゴシック</vt:lpstr>
      <vt:lpstr>游ゴシック Light</vt:lpstr>
      <vt:lpstr>Arial</vt:lpstr>
      <vt:lpstr>Calibri</vt:lpstr>
      <vt:lpstr>Calibri Light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狩野　俊明</dc:creator>
  <cp:lastModifiedBy>狩野　俊明</cp:lastModifiedBy>
  <cp:revision>636</cp:revision>
  <cp:lastPrinted>2019-12-25T11:06:02Z</cp:lastPrinted>
  <dcterms:created xsi:type="dcterms:W3CDTF">2019-11-13T08:39:58Z</dcterms:created>
  <dcterms:modified xsi:type="dcterms:W3CDTF">2019-12-25T14:12:19Z</dcterms:modified>
</cp:coreProperties>
</file>