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9" r:id="rId2"/>
    <p:sldId id="270" r:id="rId3"/>
    <p:sldId id="285" r:id="rId4"/>
    <p:sldId id="305" r:id="rId5"/>
    <p:sldId id="300" r:id="rId6"/>
    <p:sldId id="303" r:id="rId7"/>
    <p:sldId id="307" r:id="rId8"/>
    <p:sldId id="312" r:id="rId9"/>
    <p:sldId id="309" r:id="rId10"/>
    <p:sldId id="306" r:id="rId11"/>
    <p:sldId id="311"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岡田　敦子" initials="岡田　敦子" lastIdx="1" clrIdx="0">
    <p:extLst>
      <p:ext uri="{19B8F6BF-5375-455C-9EA6-DF929625EA0E}">
        <p15:presenceInfo xmlns:p15="http://schemas.microsoft.com/office/powerpoint/2012/main" userId="S-1-5-21-161959346-1900351369-444732941-30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CC00"/>
    <a:srgbClr val="FF3300"/>
    <a:srgbClr val="FFFFCC"/>
    <a:srgbClr val="FF9900"/>
    <a:srgbClr val="9966FF"/>
    <a:srgbClr val="FF99FF"/>
    <a:srgbClr val="FFFFFF"/>
    <a:srgbClr val="CCFFFF"/>
    <a:srgbClr val="F5F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3" d="100"/>
          <a:sy n="73" d="100"/>
        </p:scale>
        <p:origin x="13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CDCA7145-AB3E-41B5-841C-DBE45D3DED8A}" type="datetimeFigureOut">
              <a:rPr kumimoji="1" lang="ja-JP" altLang="en-US" smtClean="0"/>
              <a:t>2019/11/21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318FB2F4-53C7-4DCE-8E76-354D664DB558}" type="slidenum">
              <a:rPr kumimoji="1" lang="ja-JP" altLang="en-US" smtClean="0"/>
              <a:t>‹#›</a:t>
            </a:fld>
            <a:endParaRPr kumimoji="1" lang="ja-JP" altLang="en-US"/>
          </a:p>
        </p:txBody>
      </p:sp>
    </p:spTree>
    <p:extLst>
      <p:ext uri="{BB962C8B-B14F-4D97-AF65-F5344CB8AC3E}">
        <p14:creationId xmlns:p14="http://schemas.microsoft.com/office/powerpoint/2010/main" val="2943584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8FB2F4-53C7-4DCE-8E76-354D664DB558}" type="slidenum">
              <a:rPr kumimoji="1" lang="ja-JP" altLang="en-US" smtClean="0"/>
              <a:t>1</a:t>
            </a:fld>
            <a:endParaRPr kumimoji="1" lang="ja-JP" altLang="en-US"/>
          </a:p>
        </p:txBody>
      </p:sp>
    </p:spTree>
    <p:extLst>
      <p:ext uri="{BB962C8B-B14F-4D97-AF65-F5344CB8AC3E}">
        <p14:creationId xmlns:p14="http://schemas.microsoft.com/office/powerpoint/2010/main" val="236767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8FB2F4-53C7-4DCE-8E76-354D664DB558}" type="slidenum">
              <a:rPr kumimoji="1" lang="ja-JP" altLang="en-US" smtClean="0"/>
              <a:t>7</a:t>
            </a:fld>
            <a:endParaRPr kumimoji="1" lang="ja-JP" altLang="en-US"/>
          </a:p>
        </p:txBody>
      </p:sp>
    </p:spTree>
    <p:extLst>
      <p:ext uri="{BB962C8B-B14F-4D97-AF65-F5344CB8AC3E}">
        <p14:creationId xmlns:p14="http://schemas.microsoft.com/office/powerpoint/2010/main" val="383659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6F73FC3-33CB-4F16-AD6E-9A4390A329BE}" type="datetime1">
              <a:rPr kumimoji="1" lang="ja-JP" altLang="en-US" smtClean="0"/>
              <a:t>2019/11/21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9511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745331-3698-45C9-84F0-E2D96691F4C8}" type="datetime1">
              <a:rPr kumimoji="1" lang="ja-JP" altLang="en-US" smtClean="0"/>
              <a:t>2019/11/21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54101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782982-AE42-4941-A5A3-DE37712D0A68}" type="datetime1">
              <a:rPr kumimoji="1" lang="ja-JP" altLang="en-US" smtClean="0"/>
              <a:t>2019/11/21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89106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2B8B10-F1B8-4BFA-B71D-489E5C7B0CA0}" type="datetime1">
              <a:rPr kumimoji="1" lang="ja-JP" altLang="en-US" smtClean="0"/>
              <a:t>2019/11/21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49102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618FF97-76B5-4D39-A9BF-2EE16B133EC5}" type="datetime1">
              <a:rPr kumimoji="1" lang="ja-JP" altLang="en-US" smtClean="0"/>
              <a:t>2019/11/21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4956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2F1EE89-5260-4A67-90FC-BEB8A4864153}" type="datetime1">
              <a:rPr kumimoji="1" lang="ja-JP" altLang="en-US" smtClean="0"/>
              <a:t>2019/11/21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33376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B16A1F-BC08-405E-A22E-53D48C8E477A}" type="datetime1">
              <a:rPr kumimoji="1" lang="ja-JP" altLang="en-US" smtClean="0"/>
              <a:t>2019/11/21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09319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1E08D32-4B6D-4EF6-9931-5BEFF1FBD65A}" type="datetime1">
              <a:rPr kumimoji="1" lang="ja-JP" altLang="en-US" smtClean="0"/>
              <a:t>2019/11/21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09276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0EA16-286A-4FA6-A103-7AD8AE9D6C24}" type="datetime1">
              <a:rPr kumimoji="1" lang="ja-JP" altLang="en-US" smtClean="0"/>
              <a:t>2019/11/21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428141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35604B-7E95-42A0-B6DC-EC2327586618}" type="datetime1">
              <a:rPr kumimoji="1" lang="ja-JP" altLang="en-US" smtClean="0"/>
              <a:t>2019/11/21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34341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5B6BAB9-CA1C-499D-A3F5-860E29D0545D}" type="datetime1">
              <a:rPr kumimoji="1" lang="ja-JP" altLang="en-US" smtClean="0"/>
              <a:t>2019/11/21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30550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9B62D-6CA3-4C0A-9A34-4F990FEFAC8B}" type="datetime1">
              <a:rPr kumimoji="1" lang="ja-JP" altLang="en-US" smtClean="0"/>
              <a:t>2019/11/21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1015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06277" y="2653048"/>
            <a:ext cx="6298320" cy="769441"/>
          </a:xfrm>
          <a:prstGeom prst="rect">
            <a:avLst/>
          </a:prstGeom>
          <a:noFill/>
        </p:spPr>
        <p:txBody>
          <a:bodyPr wrap="square" rtlCol="0">
            <a:spAutoFit/>
          </a:bodyPr>
          <a:lstStyle/>
          <a:p>
            <a:pPr algn="ctr"/>
            <a:r>
              <a:rPr kumimoji="1" lang="ja-JP" altLang="en-US" sz="4400" dirty="0" smtClean="0">
                <a:latin typeface="Meiryo UI" panose="020B0604030504040204" pitchFamily="50" charset="-128"/>
                <a:ea typeface="Meiryo UI" panose="020B0604030504040204" pitchFamily="50" charset="-128"/>
              </a:rPr>
              <a:t>データヘルス</a:t>
            </a:r>
            <a:r>
              <a:rPr kumimoji="1" lang="ja-JP" altLang="en-US" sz="4000" dirty="0" smtClean="0">
                <a:latin typeface="Meiryo UI" panose="020B0604030504040204" pitchFamily="50" charset="-128"/>
                <a:ea typeface="Meiryo UI" panose="020B0604030504040204" pitchFamily="50" charset="-128"/>
              </a:rPr>
              <a:t>戦略について</a:t>
            </a:r>
            <a:endParaRPr kumimoji="1" lang="en-US" altLang="ja-JP" sz="400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220257" y="301129"/>
            <a:ext cx="2730235"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11.22</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回大阪スマートシティ戦略会議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662639" y="5751066"/>
            <a:ext cx="3961341" cy="461665"/>
          </a:xfrm>
          <a:prstGeom prst="rect">
            <a:avLst/>
          </a:prstGeom>
          <a:noFill/>
        </p:spPr>
        <p:txBody>
          <a:bodyPr wrap="none" rtlCol="0">
            <a:spAutoFit/>
          </a:bodyPr>
          <a:lstStyle/>
          <a:p>
            <a:pPr defTabSz="914400"/>
            <a:r>
              <a:rPr kumimoji="1" lang="ja-JP" altLang="en-US" sz="2400" dirty="0" smtClean="0">
                <a:solidFill>
                  <a:prstClr val="black"/>
                </a:solidFill>
                <a:latin typeface="Meiryo UI" panose="020B0604030504040204" pitchFamily="50" charset="-128"/>
                <a:ea typeface="Meiryo UI" panose="020B0604030504040204" pitchFamily="50" charset="-128"/>
              </a:rPr>
              <a:t>スマートシティ</a:t>
            </a:r>
            <a:r>
              <a:rPr kumimoji="1" lang="ja-JP" altLang="en-US" sz="2400" dirty="0">
                <a:solidFill>
                  <a:prstClr val="black"/>
                </a:solidFill>
                <a:latin typeface="Meiryo UI" panose="020B0604030504040204" pitchFamily="50" charset="-128"/>
                <a:ea typeface="Meiryo UI" panose="020B0604030504040204" pitchFamily="50" charset="-128"/>
              </a:rPr>
              <a:t>戦略タスクフォース</a:t>
            </a:r>
          </a:p>
        </p:txBody>
      </p:sp>
      <p:sp>
        <p:nvSpPr>
          <p:cNvPr id="7" name="テキスト ボックス 6"/>
          <p:cNvSpPr txBox="1"/>
          <p:nvPr/>
        </p:nvSpPr>
        <p:spPr>
          <a:xfrm>
            <a:off x="7097051" y="902278"/>
            <a:ext cx="1184940" cy="369332"/>
          </a:xfrm>
          <a:prstGeom prst="rect">
            <a:avLst/>
          </a:prstGeom>
          <a:noFill/>
          <a:ln>
            <a:solidFill>
              <a:schemeClr val="tx1"/>
            </a:solidFill>
          </a:ln>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　資料５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196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4681" y="576295"/>
            <a:ext cx="8010032"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◆データ</a:t>
            </a:r>
            <a:r>
              <a:rPr lang="ja-JP" altLang="en-US" dirty="0">
                <a:latin typeface="Meiryo UI" panose="020B0604030504040204" pitchFamily="50" charset="-128"/>
                <a:ea typeface="Meiryo UI" panose="020B0604030504040204" pitchFamily="50" charset="-128"/>
              </a:rPr>
              <a:t>活用・分析に関し、市町村保健事業への支援を</a:t>
            </a:r>
            <a:r>
              <a:rPr lang="ja-JP" altLang="en-US" dirty="0" smtClean="0">
                <a:latin typeface="Meiryo UI" panose="020B0604030504040204" pitchFamily="50" charset="-128"/>
                <a:ea typeface="Meiryo UI" panose="020B0604030504040204" pitchFamily="50" charset="-128"/>
              </a:rPr>
              <a:t>実施</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1671" y="944637"/>
            <a:ext cx="8857537" cy="784830"/>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保健事業におけるデータ活用の環境整備</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・地域の特性がわかり、地区診断に役立つツールと保健事業の対象者の抽出が簡単にできるツールを作成・全市町村に配布（</a:t>
            </a:r>
            <a:r>
              <a:rPr lang="en-US" altLang="ja-JP" sz="1200" dirty="0">
                <a:latin typeface="Meiryo UI" panose="020B0604030504040204" pitchFamily="50" charset="-128"/>
                <a:ea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・活用に向け研修会等を通じ普及（</a:t>
            </a:r>
            <a:r>
              <a:rPr lang="en-US" altLang="ja-JP" sz="1200" dirty="0">
                <a:latin typeface="Meiryo UI" panose="020B0604030504040204" pitchFamily="50" charset="-128"/>
                <a:ea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rPr>
              <a:t>元年度～）</a:t>
            </a:r>
            <a:endParaRPr lang="en-US" altLang="ja-JP" sz="1200" dirty="0">
              <a:latin typeface="Meiryo UI" panose="020B0604030504040204" pitchFamily="50" charset="-128"/>
              <a:ea typeface="Meiryo UI" panose="020B0604030504040204" pitchFamily="50" charset="-128"/>
            </a:endParaRPr>
          </a:p>
        </p:txBody>
      </p:sp>
      <p:pic>
        <p:nvPicPr>
          <p:cNvPr id="10" name="コンテンツ プレースホルダー 5">
            <a:extLst>
              <a:ext uri="{FF2B5EF4-FFF2-40B4-BE49-F238E27FC236}">
                <a16:creationId xmlns:a16="http://schemas.microsoft.com/office/drawing/2014/main" id="{BC9D7E4E-8C38-4B6B-A25A-D9B101342B35}"/>
              </a:ext>
            </a:extLst>
          </p:cNvPr>
          <p:cNvPicPr>
            <a:picLocks noGrp="1" noChangeAspect="1"/>
          </p:cNvPicPr>
          <p:nvPr>
            <p:ph idx="1"/>
          </p:nvPr>
        </p:nvPicPr>
        <p:blipFill rotWithShape="1">
          <a:blip r:embed="rId2"/>
          <a:srcRect l="30907" t="37557" r="30611" b="17268"/>
          <a:stretch/>
        </p:blipFill>
        <p:spPr>
          <a:xfrm>
            <a:off x="933324" y="2730137"/>
            <a:ext cx="3677866" cy="2390503"/>
          </a:xfrm>
          <a:prstGeom prst="rect">
            <a:avLst/>
          </a:prstGeom>
        </p:spPr>
      </p:pic>
      <p:pic>
        <p:nvPicPr>
          <p:cNvPr id="11" name="図 10">
            <a:extLst>
              <a:ext uri="{FF2B5EF4-FFF2-40B4-BE49-F238E27FC236}">
                <a16:creationId xmlns:a16="http://schemas.microsoft.com/office/drawing/2014/main" id="{CBE503BF-FE2C-4847-B851-EF0A4BBE67C8}"/>
              </a:ext>
            </a:extLst>
          </p:cNvPr>
          <p:cNvPicPr>
            <a:picLocks noChangeAspect="1"/>
          </p:cNvPicPr>
          <p:nvPr/>
        </p:nvPicPr>
        <p:blipFill rotWithShape="1">
          <a:blip r:embed="rId3"/>
          <a:srcRect l="31101" t="37879" r="30313" b="13601"/>
          <a:stretch/>
        </p:blipFill>
        <p:spPr>
          <a:xfrm>
            <a:off x="4653922" y="2804211"/>
            <a:ext cx="3356110" cy="2264177"/>
          </a:xfrm>
          <a:prstGeom prst="rect">
            <a:avLst/>
          </a:prstGeom>
          <a:ln w="19050">
            <a:solidFill>
              <a:schemeClr val="tx1"/>
            </a:solidFill>
          </a:ln>
        </p:spPr>
      </p:pic>
      <p:graphicFrame>
        <p:nvGraphicFramePr>
          <p:cNvPr id="13" name="表 12">
            <a:extLst>
              <a:ext uri="{FF2B5EF4-FFF2-40B4-BE49-F238E27FC236}">
                <a16:creationId xmlns:a16="http://schemas.microsoft.com/office/drawing/2014/main" id="{41CDEC01-C347-43EB-AB64-AC5AB251C0FB}"/>
              </a:ext>
            </a:extLst>
          </p:cNvPr>
          <p:cNvGraphicFramePr>
            <a:graphicFrameLocks noGrp="1"/>
          </p:cNvGraphicFramePr>
          <p:nvPr>
            <p:extLst/>
          </p:nvPr>
        </p:nvGraphicFramePr>
        <p:xfrm>
          <a:off x="933323" y="1793063"/>
          <a:ext cx="7076709" cy="827513"/>
        </p:xfrm>
        <a:graphic>
          <a:graphicData uri="http://schemas.openxmlformats.org/drawingml/2006/table">
            <a:tbl>
              <a:tblPr firstRow="1" firstCol="1" bandRow="1">
                <a:tableStyleId>{5DA37D80-6434-44D0-A028-1B22A696006F}</a:tableStyleId>
              </a:tblPr>
              <a:tblGrid>
                <a:gridCol w="3657496">
                  <a:extLst>
                    <a:ext uri="{9D8B030D-6E8A-4147-A177-3AD203B41FA5}">
                      <a16:colId xmlns:a16="http://schemas.microsoft.com/office/drawing/2014/main" val="2890400101"/>
                    </a:ext>
                  </a:extLst>
                </a:gridCol>
                <a:gridCol w="3419213">
                  <a:extLst>
                    <a:ext uri="{9D8B030D-6E8A-4147-A177-3AD203B41FA5}">
                      <a16:colId xmlns:a16="http://schemas.microsoft.com/office/drawing/2014/main" val="2046348907"/>
                    </a:ext>
                  </a:extLst>
                </a:gridCol>
              </a:tblGrid>
              <a:tr h="165930">
                <a:tc>
                  <a:txBody>
                    <a:bodyPr/>
                    <a:lstStyle/>
                    <a:p>
                      <a:pPr algn="ctr">
                        <a:spcAft>
                          <a:spcPts val="0"/>
                        </a:spcAft>
                      </a:pPr>
                      <a:r>
                        <a:rPr lang="ja-JP" sz="900" kern="100" dirty="0" smtClean="0">
                          <a:effectLst/>
                          <a:latin typeface="Meiryo UI" panose="020B0604030504040204" pitchFamily="50" charset="-128"/>
                          <a:ea typeface="Meiryo UI" panose="020B0604030504040204" pitchFamily="50" charset="-128"/>
                        </a:rPr>
                        <a:t>市町村・地域差見える化支援ツール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nchor="ctr"/>
                </a:tc>
                <a:tc>
                  <a:txBody>
                    <a:bodyPr/>
                    <a:lstStyle/>
                    <a:p>
                      <a:pPr algn="ctr">
                        <a:spcAft>
                          <a:spcPts val="0"/>
                        </a:spcAft>
                      </a:pPr>
                      <a:r>
                        <a:rPr lang="ja-JP" sz="900" kern="100" dirty="0">
                          <a:effectLst/>
                          <a:latin typeface="Meiryo UI" panose="020B0604030504040204" pitchFamily="50" charset="-128"/>
                          <a:ea typeface="Meiryo UI" panose="020B0604030504040204" pitchFamily="50" charset="-128"/>
                        </a:rPr>
                        <a:t>保健事業の対象者抽出ツール</a:t>
                      </a:r>
                      <a:endParaRPr lang="ja-JP" sz="9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042286596"/>
                  </a:ext>
                </a:extLst>
              </a:tr>
              <a:tr h="661583">
                <a:tc>
                  <a:txBody>
                    <a:bodyPr/>
                    <a:lstStyle/>
                    <a:p>
                      <a:pPr marL="133350" algn="just">
                        <a:spcAft>
                          <a:spcPts val="0"/>
                        </a:spcAft>
                      </a:pPr>
                      <a:r>
                        <a:rPr lang="ja-JP" sz="800" b="0" kern="100" dirty="0">
                          <a:effectLst/>
                          <a:latin typeface="Meiryo UI" panose="020B0604030504040204" pitchFamily="50" charset="-128"/>
                          <a:ea typeface="Meiryo UI" panose="020B0604030504040204" pitchFamily="50" charset="-128"/>
                        </a:rPr>
                        <a:t>公的統計、健診データ等の指標を地図上で重ね合わせ、健康指標の地域差や特徴等</a:t>
                      </a:r>
                      <a:r>
                        <a:rPr lang="ja-JP" sz="800" b="0" kern="100" dirty="0" smtClean="0">
                          <a:effectLst/>
                          <a:latin typeface="Meiryo UI" panose="020B0604030504040204" pitchFamily="50" charset="-128"/>
                          <a:ea typeface="Meiryo UI" panose="020B0604030504040204" pitchFamily="50" charset="-128"/>
                        </a:rPr>
                        <a:t>を</a:t>
                      </a:r>
                      <a:r>
                        <a:rPr lang="ja-JP" altLang="en-US" sz="800" b="0" kern="100" dirty="0" smtClean="0">
                          <a:effectLst/>
                          <a:latin typeface="Meiryo UI" panose="020B0604030504040204" pitchFamily="50" charset="-128"/>
                          <a:ea typeface="Meiryo UI" panose="020B0604030504040204" pitchFamily="50" charset="-128"/>
                        </a:rPr>
                        <a:t>中学校区単位で</a:t>
                      </a:r>
                      <a:r>
                        <a:rPr lang="ja-JP" sz="800" b="0" kern="100" dirty="0" smtClean="0">
                          <a:effectLst/>
                          <a:latin typeface="Meiryo UI" panose="020B0604030504040204" pitchFamily="50" charset="-128"/>
                          <a:ea typeface="Meiryo UI" panose="020B0604030504040204" pitchFamily="50" charset="-128"/>
                        </a:rPr>
                        <a:t>「</a:t>
                      </a:r>
                      <a:r>
                        <a:rPr lang="ja-JP" sz="800" b="0" kern="100" dirty="0">
                          <a:effectLst/>
                          <a:latin typeface="Meiryo UI" panose="020B0604030504040204" pitchFamily="50" charset="-128"/>
                          <a:ea typeface="Meiryo UI" panose="020B0604030504040204" pitchFamily="50" charset="-128"/>
                        </a:rPr>
                        <a:t>見える化」するツール</a:t>
                      </a:r>
                      <a:endParaRPr lang="en-US" altLang="ja-JP" sz="800" b="0" kern="100" dirty="0">
                        <a:effectLst/>
                        <a:latin typeface="Meiryo UI" panose="020B0604030504040204" pitchFamily="50" charset="-128"/>
                        <a:ea typeface="Meiryo UI" panose="020B0604030504040204" pitchFamily="50" charset="-128"/>
                      </a:endParaRPr>
                    </a:p>
                    <a:p>
                      <a:pPr marL="133350" algn="just">
                        <a:spcAft>
                          <a:spcPts val="0"/>
                        </a:spcAft>
                      </a:pPr>
                      <a:endParaRPr lang="en-US" altLang="ja-JP" sz="800" b="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a:spcAft>
                          <a:spcPts val="0"/>
                        </a:spcAft>
                      </a:pPr>
                      <a:endParaRPr lang="ja-JP" sz="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nchor="ctr"/>
                </a:tc>
                <a:tc>
                  <a:txBody>
                    <a:bodyPr/>
                    <a:lstStyle/>
                    <a:p>
                      <a:pPr marL="133350" algn="just">
                        <a:lnSpc>
                          <a:spcPct val="100000"/>
                        </a:lnSpc>
                        <a:spcAft>
                          <a:spcPts val="0"/>
                        </a:spcAft>
                      </a:pPr>
                      <a:r>
                        <a:rPr lang="ja-JP" sz="800" kern="100" dirty="0">
                          <a:effectLst/>
                          <a:latin typeface="Meiryo UI" panose="020B0604030504040204" pitchFamily="50" charset="-128"/>
                          <a:ea typeface="Meiryo UI" panose="020B0604030504040204" pitchFamily="50" charset="-128"/>
                        </a:rPr>
                        <a:t>特定健診未受診者、生活習慣病の高リスク者などの市町村保健事業の対象者</a:t>
                      </a:r>
                      <a:r>
                        <a:rPr lang="ja-JP" sz="800" kern="100" dirty="0" smtClean="0">
                          <a:effectLst/>
                          <a:latin typeface="Meiryo UI" panose="020B0604030504040204" pitchFamily="50" charset="-128"/>
                          <a:ea typeface="Meiryo UI" panose="020B0604030504040204" pitchFamily="50" charset="-128"/>
                        </a:rPr>
                        <a:t>を</a:t>
                      </a:r>
                      <a:r>
                        <a:rPr lang="ja-JP" altLang="en-US" sz="800" kern="100" dirty="0" smtClean="0">
                          <a:effectLst/>
                          <a:latin typeface="Meiryo UI" panose="020B0604030504040204" pitchFamily="50" charset="-128"/>
                          <a:ea typeface="Meiryo UI" panose="020B0604030504040204" pitchFamily="50" charset="-128"/>
                        </a:rPr>
                        <a:t>各市町村の</a:t>
                      </a:r>
                      <a:r>
                        <a:rPr lang="en-US" altLang="ja-JP" sz="800" kern="100" dirty="0" smtClean="0">
                          <a:effectLst/>
                          <a:latin typeface="Meiryo UI" panose="020B0604030504040204" pitchFamily="50" charset="-128"/>
                          <a:ea typeface="Meiryo UI" panose="020B0604030504040204" pitchFamily="50" charset="-128"/>
                        </a:rPr>
                        <a:t>KDB</a:t>
                      </a:r>
                      <a:r>
                        <a:rPr lang="ja-JP" altLang="en-US" sz="800" kern="100" dirty="0" smtClean="0">
                          <a:effectLst/>
                          <a:latin typeface="Meiryo UI" panose="020B0604030504040204" pitchFamily="50" charset="-128"/>
                          <a:ea typeface="Meiryo UI" panose="020B0604030504040204" pitchFamily="50" charset="-128"/>
                        </a:rPr>
                        <a:t>データから</a:t>
                      </a:r>
                      <a:r>
                        <a:rPr lang="ja-JP" sz="800" kern="100" dirty="0" smtClean="0">
                          <a:effectLst/>
                          <a:latin typeface="Meiryo UI" panose="020B0604030504040204" pitchFamily="50" charset="-128"/>
                          <a:ea typeface="Meiryo UI" panose="020B0604030504040204" pitchFamily="50" charset="-128"/>
                        </a:rPr>
                        <a:t>細か</a:t>
                      </a:r>
                      <a:r>
                        <a:rPr lang="ja-JP" sz="800" kern="100" dirty="0">
                          <a:effectLst/>
                          <a:latin typeface="Meiryo UI" panose="020B0604030504040204" pitchFamily="50" charset="-128"/>
                          <a:ea typeface="Meiryo UI" panose="020B0604030504040204" pitchFamily="50" charset="-128"/>
                        </a:rPr>
                        <a:t>な条件設定で容易に抽出できる</a:t>
                      </a:r>
                      <a:r>
                        <a:rPr lang="ja-JP" sz="800" kern="100" dirty="0" smtClean="0">
                          <a:effectLst/>
                          <a:latin typeface="Meiryo UI" panose="020B0604030504040204" pitchFamily="50" charset="-128"/>
                          <a:ea typeface="Meiryo UI" panose="020B0604030504040204" pitchFamily="50" charset="-128"/>
                        </a:rPr>
                        <a:t>ツール</a:t>
                      </a:r>
                      <a:endParaRPr lang="en-US" altLang="ja-JP" sz="800" kern="100" dirty="0" smtClean="0">
                        <a:effectLst/>
                        <a:latin typeface="Meiryo UI" panose="020B0604030504040204" pitchFamily="50" charset="-128"/>
                        <a:ea typeface="Meiryo UI" panose="020B0604030504040204" pitchFamily="50" charset="-128"/>
                      </a:endParaRPr>
                    </a:p>
                    <a:p>
                      <a:pPr marL="133350" algn="just">
                        <a:lnSpc>
                          <a:spcPct val="100000"/>
                        </a:lnSpc>
                        <a:spcAft>
                          <a:spcPts val="0"/>
                        </a:spcAft>
                      </a:pPr>
                      <a:endParaRPr lang="en-US" altLang="ja-JP" sz="800" b="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a:lnSpc>
                          <a:spcPct val="100000"/>
                        </a:lnSpc>
                        <a:spcAft>
                          <a:spcPts val="0"/>
                        </a:spcAft>
                      </a:pPr>
                      <a:endParaRPr lang="ja-JP" sz="8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093116626"/>
                  </a:ext>
                </a:extLst>
              </a:tr>
            </a:tbl>
          </a:graphicData>
        </a:graphic>
      </p:graphicFrame>
      <p:sp>
        <p:nvSpPr>
          <p:cNvPr id="15" name="四角形: 角を丸くする 2">
            <a:extLst>
              <a:ext uri="{FF2B5EF4-FFF2-40B4-BE49-F238E27FC236}">
                <a16:creationId xmlns:a16="http://schemas.microsoft.com/office/drawing/2014/main" id="{17AB9F68-CA9F-4994-A529-B9734594B8AC}"/>
              </a:ext>
            </a:extLst>
          </p:cNvPr>
          <p:cNvSpPr/>
          <p:nvPr/>
        </p:nvSpPr>
        <p:spPr>
          <a:xfrm>
            <a:off x="5146083" y="2346973"/>
            <a:ext cx="2308014" cy="243614"/>
          </a:xfrm>
          <a:prstGeom prst="roundRect">
            <a:avLst>
              <a:gd name="adj" fmla="val 4582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25" dirty="0">
                <a:solidFill>
                  <a:schemeClr val="tx1"/>
                </a:solidFill>
                <a:latin typeface="Meiryo UI" panose="020B0604030504040204" pitchFamily="50" charset="-128"/>
                <a:ea typeface="Meiryo UI" panose="020B0604030504040204" pitchFamily="50" charset="-128"/>
              </a:rPr>
              <a:t>⇒治療中断者などが把握可能</a:t>
            </a:r>
          </a:p>
        </p:txBody>
      </p:sp>
      <p:sp>
        <p:nvSpPr>
          <p:cNvPr id="16" name="四角形: 角を丸くする 14">
            <a:extLst>
              <a:ext uri="{FF2B5EF4-FFF2-40B4-BE49-F238E27FC236}">
                <a16:creationId xmlns:a16="http://schemas.microsoft.com/office/drawing/2014/main" id="{943965DC-6D59-4E19-A47E-F4C7879D5F94}"/>
              </a:ext>
            </a:extLst>
          </p:cNvPr>
          <p:cNvSpPr/>
          <p:nvPr/>
        </p:nvSpPr>
        <p:spPr>
          <a:xfrm>
            <a:off x="1155219" y="2313952"/>
            <a:ext cx="3133579" cy="250432"/>
          </a:xfrm>
          <a:prstGeom prst="roundRect">
            <a:avLst>
              <a:gd name="adj" fmla="val 4582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⇒各地域の課題に対応した効果的・</a:t>
            </a:r>
            <a:r>
              <a:rPr kumimoji="1" lang="ja-JP" altLang="en-US" sz="825" dirty="0">
                <a:solidFill>
                  <a:schemeClr val="tx1"/>
                </a:solidFill>
                <a:latin typeface="Meiryo UI" panose="020B0604030504040204" pitchFamily="50" charset="-128"/>
                <a:ea typeface="Meiryo UI" panose="020B0604030504040204" pitchFamily="50" charset="-128"/>
              </a:rPr>
              <a:t>効率的</a:t>
            </a:r>
            <a:r>
              <a:rPr kumimoji="1" lang="ja-JP" altLang="en-US" sz="900" dirty="0">
                <a:solidFill>
                  <a:schemeClr val="tx1"/>
                </a:solidFill>
                <a:latin typeface="Meiryo UI" panose="020B0604030504040204" pitchFamily="50" charset="-128"/>
                <a:ea typeface="Meiryo UI" panose="020B0604030504040204" pitchFamily="50" charset="-128"/>
              </a:rPr>
              <a:t>な保健事業の展開</a:t>
            </a:r>
          </a:p>
        </p:txBody>
      </p:sp>
      <p:sp>
        <p:nvSpPr>
          <p:cNvPr id="17" name="テキスト ボックス 16"/>
          <p:cNvSpPr txBox="1"/>
          <p:nvPr/>
        </p:nvSpPr>
        <p:spPr>
          <a:xfrm>
            <a:off x="121671" y="5208928"/>
            <a:ext cx="8859129" cy="1561966"/>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データを活用した保健事業の質的向上支援</a:t>
            </a:r>
            <a:r>
              <a:rPr lang="en-US" altLang="ja-JP" sz="16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・効果的な保健指導を支援するためのプログラム開発とそれに必要なツールの作成、指導力向上に向けた研修会開催（</a:t>
            </a:r>
            <a:r>
              <a:rPr lang="en-US" altLang="ja-JP" sz="1200" dirty="0">
                <a:latin typeface="Meiryo UI" panose="020B0604030504040204" pitchFamily="50" charset="-128"/>
                <a:ea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市町村が研修参加し、</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市でプログラムの実施検証中（阪大公衆衛生教室（野口先生）に委託）</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・データ等を活用し課題と原因（背景）を明らかにし、対応策を検討する介入支援を学識経験者（大学医師・保健師等）とともに</a:t>
            </a:r>
            <a:r>
              <a:rPr lang="ja-JP" altLang="en-US" sz="1200" dirty="0" smtClean="0">
                <a:latin typeface="Meiryo UI" panose="020B0604030504040204" pitchFamily="50" charset="-128"/>
                <a:ea typeface="Meiryo UI" panose="020B0604030504040204" pitchFamily="50" charset="-128"/>
              </a:rPr>
              <a:t>実施</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５市町村・</a:t>
            </a:r>
            <a:r>
              <a:rPr lang="en-US" altLang="ja-JP" sz="1200" dirty="0">
                <a:latin typeface="Meiryo UI" panose="020B0604030504040204" pitchFamily="50" charset="-128"/>
                <a:ea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rPr>
              <a:t>元年度～）</a:t>
            </a:r>
          </a:p>
          <a:p>
            <a:pPr>
              <a:spcBef>
                <a:spcPts val="300"/>
              </a:spcBef>
            </a:pPr>
            <a:r>
              <a:rPr lang="ja-JP" altLang="en-US" sz="1200" dirty="0">
                <a:latin typeface="Meiryo UI" panose="020B0604030504040204" pitchFamily="50" charset="-128"/>
                <a:ea typeface="Meiryo UI" panose="020B0604030504040204" pitchFamily="50" charset="-128"/>
              </a:rPr>
              <a:t>・糖尿病性腎症重症化予防に取り組めていない市町村を中心に、アドバイザーを派遣し、データ分析等を通じた地域の糖尿病の課題</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明確化</a:t>
            </a:r>
            <a:r>
              <a:rPr lang="ja-JP" altLang="en-US" sz="1200" dirty="0">
                <a:latin typeface="Meiryo UI" panose="020B0604030504040204" pitchFamily="50" charset="-128"/>
                <a:ea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rPr>
              <a:t>、　専門医</a:t>
            </a:r>
            <a:r>
              <a:rPr lang="ja-JP" altLang="en-US" sz="1200" dirty="0">
                <a:latin typeface="Meiryo UI" panose="020B0604030504040204" pitchFamily="50" charset="-128"/>
                <a:ea typeface="Meiryo UI" panose="020B0604030504040204" pitchFamily="50" charset="-128"/>
              </a:rPr>
              <a:t>・医師会（かかりつけ医）・市町村のネットワークの構築を支援（</a:t>
            </a:r>
            <a:r>
              <a:rPr lang="en-US" altLang="ja-JP" sz="1200" dirty="0">
                <a:latin typeface="Meiryo UI" panose="020B0604030504040204" pitchFamily="50" charset="-128"/>
                <a:ea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rPr>
              <a:t>元年度～）</a:t>
            </a:r>
          </a:p>
        </p:txBody>
      </p:sp>
      <p:sp>
        <p:nvSpPr>
          <p:cNvPr id="3" name="スライド番号プレースホルダー 2"/>
          <p:cNvSpPr>
            <a:spLocks noGrp="1"/>
          </p:cNvSpPr>
          <p:nvPr>
            <p:ph type="sldNum" sz="quarter" idx="12"/>
          </p:nvPr>
        </p:nvSpPr>
        <p:spPr>
          <a:xfrm>
            <a:off x="6758396" y="6405769"/>
            <a:ext cx="2057400" cy="365125"/>
          </a:xfrm>
        </p:spPr>
        <p:txBody>
          <a:bodyPr/>
          <a:lstStyle/>
          <a:p>
            <a:fld id="{7E0488E3-93D0-49A6-BF57-B494844D90D5}" type="slidenum">
              <a:rPr kumimoji="1" lang="ja-JP" altLang="en-US" smtClean="0"/>
              <a:t>10</a:t>
            </a:fld>
            <a:endParaRPr kumimoji="1" lang="ja-JP" altLang="en-US" dirty="0"/>
          </a:p>
        </p:txBody>
      </p:sp>
      <p:sp>
        <p:nvSpPr>
          <p:cNvPr id="18" name="正方形/長方形 17"/>
          <p:cNvSpPr/>
          <p:nvPr/>
        </p:nvSpPr>
        <p:spPr>
          <a:xfrm>
            <a:off x="682962" y="96114"/>
            <a:ext cx="7778091"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大阪府の</a:t>
            </a:r>
            <a:r>
              <a:rPr lang="ja-JP" altLang="en-US" sz="2400" b="1" dirty="0" smtClean="0">
                <a:latin typeface="Meiryo UI" panose="020B0604030504040204" pitchFamily="50" charset="-128"/>
                <a:ea typeface="Meiryo UI" panose="020B0604030504040204" pitchFamily="50" charset="-128"/>
              </a:rPr>
              <a:t>取組み（データを活用した市町村保健事業支援）</a:t>
            </a:r>
            <a:endParaRPr lang="ja-JP" altLang="en-US" sz="2400" b="1"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381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13"/>
          <p:cNvSpPr/>
          <p:nvPr/>
        </p:nvSpPr>
        <p:spPr>
          <a:xfrm rot="5400000">
            <a:off x="7755465" y="653431"/>
            <a:ext cx="737488" cy="1886090"/>
          </a:xfrm>
          <a:prstGeom prst="homePlate">
            <a:avLst>
              <a:gd name="adj" fmla="val 2255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449252"/>
            <a:ext cx="2057400" cy="365125"/>
          </a:xfrm>
        </p:spPr>
        <p:txBody>
          <a:bodyPr/>
          <a:lstStyle/>
          <a:p>
            <a:fld id="{7E0488E3-93D0-49A6-BF57-B494844D90D5}" type="slidenum">
              <a:rPr kumimoji="1" lang="ja-JP" altLang="en-US" smtClean="0"/>
              <a:t>11</a:t>
            </a:fld>
            <a:endParaRPr kumimoji="1" lang="ja-JP" altLang="en-US"/>
          </a:p>
        </p:txBody>
      </p:sp>
      <p:sp>
        <p:nvSpPr>
          <p:cNvPr id="5" name="正方形/長方形 4"/>
          <p:cNvSpPr/>
          <p:nvPr/>
        </p:nvSpPr>
        <p:spPr>
          <a:xfrm>
            <a:off x="2282223" y="96114"/>
            <a:ext cx="4083169" cy="461665"/>
          </a:xfrm>
          <a:prstGeom prst="rect">
            <a:avLst/>
          </a:prstGeom>
        </p:spPr>
        <p:txBody>
          <a:bodyPr wrap="none">
            <a:spAutoFit/>
          </a:bodyPr>
          <a:lstStyle/>
          <a:p>
            <a:pPr algn="ctr"/>
            <a:r>
              <a:rPr lang="ja-JP" altLang="en-US" sz="2400" b="1" dirty="0" smtClean="0">
                <a:latin typeface="Meiryo UI" panose="020B0604030504040204" pitchFamily="50" charset="-128"/>
                <a:ea typeface="Meiryo UI" panose="020B0604030504040204" pitchFamily="50" charset="-128"/>
              </a:rPr>
              <a:t>大阪府市医療戦略会議　提言</a:t>
            </a:r>
            <a:endParaRPr lang="ja-JP" altLang="en-US" sz="24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6337633" y="199184"/>
            <a:ext cx="1104790"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2014</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rotWithShape="1">
          <a:blip r:embed="rId2"/>
          <a:srcRect l="21688" t="23483" r="22190" b="12232"/>
          <a:stretch/>
        </p:blipFill>
        <p:spPr>
          <a:xfrm>
            <a:off x="101096" y="1341573"/>
            <a:ext cx="6621944" cy="5210721"/>
          </a:xfrm>
          <a:prstGeom prst="rect">
            <a:avLst/>
          </a:prstGeom>
        </p:spPr>
      </p:pic>
      <p:sp>
        <p:nvSpPr>
          <p:cNvPr id="9" name="テキスト ボックス 8"/>
          <p:cNvSpPr txBox="1"/>
          <p:nvPr/>
        </p:nvSpPr>
        <p:spPr>
          <a:xfrm>
            <a:off x="140810" y="1341571"/>
            <a:ext cx="1754006"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■７つの具体的戦略</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04922" y="6530308"/>
            <a:ext cx="603723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凡例：全国的</a:t>
            </a:r>
            <a:r>
              <a:rPr kumimoji="1" lang="ja-JP" altLang="en-US" sz="800" dirty="0">
                <a:latin typeface="Meiryo UI" panose="020B0604030504040204" pitchFamily="50" charset="-128"/>
                <a:ea typeface="Meiryo UI" panose="020B0604030504040204" pitchFamily="50" charset="-128"/>
              </a:rPr>
              <a:t>な課題解決型の戦略：①④ ⼤阪特有の課題を⾒据えた戦略：②⑤ 新たな視点で先駆的な取組みを実現する戦略：③⑥⑦</a:t>
            </a:r>
          </a:p>
        </p:txBody>
      </p:sp>
      <p:sp>
        <p:nvSpPr>
          <p:cNvPr id="11" name="正方形/長方形 10"/>
          <p:cNvSpPr/>
          <p:nvPr/>
        </p:nvSpPr>
        <p:spPr>
          <a:xfrm>
            <a:off x="140811" y="1254578"/>
            <a:ext cx="6730251" cy="5530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181165" y="1253215"/>
            <a:ext cx="1886090" cy="738664"/>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テクノロジー（</a:t>
            </a:r>
            <a:r>
              <a:rPr kumimoji="1" lang="en-US" altLang="ja-JP" sz="1400" b="1" dirty="0" smtClean="0">
                <a:latin typeface="Meiryo UI" panose="020B0604030504040204" pitchFamily="50" charset="-128"/>
                <a:ea typeface="Meiryo UI" panose="020B0604030504040204" pitchFamily="50" charset="-128"/>
              </a:rPr>
              <a:t>ICT</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を活かすことによる効果</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例</a:t>
            </a:r>
            <a:r>
              <a:rPr kumimoji="1"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3" name="右矢印 12"/>
          <p:cNvSpPr/>
          <p:nvPr/>
        </p:nvSpPr>
        <p:spPr>
          <a:xfrm>
            <a:off x="6723040" y="2092127"/>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263869" y="2072833"/>
            <a:ext cx="1764195" cy="523220"/>
          </a:xfrm>
          <a:prstGeom prst="rect">
            <a:avLst/>
          </a:prstGeom>
          <a:solidFill>
            <a:schemeClr val="accent2"/>
          </a:solidFill>
          <a:ln>
            <a:solidFill>
              <a:schemeClr val="accent2"/>
            </a:solidFill>
          </a:ln>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健診データを活用した保健指導</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6" name="右矢印 15"/>
          <p:cNvSpPr/>
          <p:nvPr/>
        </p:nvSpPr>
        <p:spPr>
          <a:xfrm>
            <a:off x="6723040" y="2706993"/>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263869" y="2687699"/>
            <a:ext cx="1764195" cy="523220"/>
          </a:xfrm>
          <a:prstGeom prst="rect">
            <a:avLst/>
          </a:prstGeom>
          <a:noFill/>
          <a:ln>
            <a:solidFill>
              <a:schemeClr val="accent2"/>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レセプトデータ分析による疾病管理</a:t>
            </a:r>
            <a:endParaRPr kumimoji="1" lang="ja-JP" altLang="en-US" sz="1400" dirty="0">
              <a:latin typeface="Meiryo UI" panose="020B0604030504040204" pitchFamily="50" charset="-128"/>
              <a:ea typeface="Meiryo UI" panose="020B0604030504040204" pitchFamily="50" charset="-128"/>
            </a:endParaRPr>
          </a:p>
        </p:txBody>
      </p:sp>
      <p:sp>
        <p:nvSpPr>
          <p:cNvPr id="18" name="右矢印 17"/>
          <p:cNvSpPr/>
          <p:nvPr/>
        </p:nvSpPr>
        <p:spPr>
          <a:xfrm>
            <a:off x="6723040" y="3330290"/>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263869" y="3310996"/>
            <a:ext cx="1764195" cy="523220"/>
          </a:xfrm>
          <a:prstGeom prst="rect">
            <a:avLst/>
          </a:prstGeom>
          <a:noFill/>
          <a:ln>
            <a:solidFill>
              <a:schemeClr val="accent2"/>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ビックデータ解析に基づく医療政策の策定</a:t>
            </a:r>
            <a:endParaRPr kumimoji="1" lang="ja-JP" altLang="en-US" sz="1400" dirty="0">
              <a:latin typeface="Meiryo UI" panose="020B0604030504040204" pitchFamily="50" charset="-128"/>
              <a:ea typeface="Meiryo UI" panose="020B0604030504040204" pitchFamily="50" charset="-128"/>
            </a:endParaRPr>
          </a:p>
        </p:txBody>
      </p:sp>
      <p:sp>
        <p:nvSpPr>
          <p:cNvPr id="20" name="右矢印 19"/>
          <p:cNvSpPr/>
          <p:nvPr/>
        </p:nvSpPr>
        <p:spPr>
          <a:xfrm>
            <a:off x="6723040" y="5888775"/>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263869" y="5869481"/>
            <a:ext cx="1764195" cy="523220"/>
          </a:xfrm>
          <a:prstGeom prst="rect">
            <a:avLst/>
          </a:prstGeom>
          <a:noFill/>
          <a:ln>
            <a:solidFill>
              <a:schemeClr val="accent2"/>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データ</a:t>
            </a:r>
            <a:r>
              <a:rPr kumimoji="1" lang="ja-JP" altLang="en-US" sz="1400" dirty="0">
                <a:latin typeface="Meiryo UI" panose="020B0604030504040204" pitchFamily="50" charset="-128"/>
                <a:ea typeface="Meiryo UI" panose="020B0604030504040204" pitchFamily="50" charset="-128"/>
              </a:rPr>
              <a:t>基盤</a:t>
            </a:r>
            <a:r>
              <a:rPr kumimoji="1" lang="ja-JP" altLang="en-US" sz="1400" dirty="0" smtClean="0">
                <a:latin typeface="Meiryo UI" panose="020B0604030504040204" pitchFamily="50" charset="-128"/>
                <a:ea typeface="Meiryo UI" panose="020B0604030504040204" pitchFamily="50" charset="-128"/>
              </a:rPr>
              <a:t>を核としたコンソーシアムの構築</a:t>
            </a:r>
            <a:endParaRPr kumimoji="1" lang="ja-JP" altLang="en-US" sz="1400" dirty="0">
              <a:latin typeface="Meiryo UI" panose="020B0604030504040204" pitchFamily="50" charset="-128"/>
              <a:ea typeface="Meiryo UI" panose="020B0604030504040204" pitchFamily="50" charset="-128"/>
            </a:endParaRPr>
          </a:p>
        </p:txBody>
      </p:sp>
      <p:sp>
        <p:nvSpPr>
          <p:cNvPr id="22" name="右矢印 21"/>
          <p:cNvSpPr/>
          <p:nvPr/>
        </p:nvSpPr>
        <p:spPr>
          <a:xfrm>
            <a:off x="6723040" y="5233447"/>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263869" y="5214153"/>
            <a:ext cx="1764195" cy="523220"/>
          </a:xfrm>
          <a:prstGeom prst="rect">
            <a:avLst/>
          </a:prstGeom>
          <a:noFill/>
          <a:ln>
            <a:solidFill>
              <a:schemeClr val="accent2"/>
            </a:solidFill>
          </a:ln>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PHR</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遠隔医療、クラウド化など</a:t>
            </a: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全般</a:t>
            </a:r>
            <a:endParaRPr kumimoji="1" lang="ja-JP" altLang="en-US" sz="1400" dirty="0">
              <a:latin typeface="Meiryo UI" panose="020B0604030504040204" pitchFamily="50" charset="-128"/>
              <a:ea typeface="Meiryo UI" panose="020B0604030504040204" pitchFamily="50" charset="-128"/>
            </a:endParaRPr>
          </a:p>
        </p:txBody>
      </p:sp>
      <p:sp>
        <p:nvSpPr>
          <p:cNvPr id="24" name="右矢印 23"/>
          <p:cNvSpPr/>
          <p:nvPr/>
        </p:nvSpPr>
        <p:spPr>
          <a:xfrm>
            <a:off x="6723040" y="4594592"/>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263869" y="4575298"/>
            <a:ext cx="1764195" cy="523220"/>
          </a:xfrm>
          <a:prstGeom prst="rect">
            <a:avLst/>
          </a:prstGeom>
          <a:noFill/>
          <a:ln>
            <a:solidFill>
              <a:schemeClr val="accent2"/>
            </a:solidFill>
          </a:ln>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AI</a:t>
            </a:r>
            <a:r>
              <a:rPr kumimoji="1" lang="ja-JP" altLang="en-US" sz="1400" dirty="0" smtClean="0">
                <a:latin typeface="Meiryo UI" panose="020B0604030504040204" pitchFamily="50" charset="-128"/>
                <a:ea typeface="Meiryo UI" panose="020B0604030504040204" pitchFamily="50" charset="-128"/>
              </a:rPr>
              <a:t>や</a:t>
            </a:r>
            <a:r>
              <a:rPr kumimoji="1" lang="en-US" altLang="ja-JP" sz="1400" dirty="0" smtClean="0">
                <a:latin typeface="Meiryo UI" panose="020B0604030504040204" pitchFamily="50" charset="-128"/>
                <a:ea typeface="Meiryo UI" panose="020B0604030504040204" pitchFamily="50" charset="-128"/>
              </a:rPr>
              <a:t>RPA</a:t>
            </a:r>
            <a:r>
              <a:rPr kumimoji="1" lang="ja-JP" altLang="en-US" sz="1400" dirty="0" smtClean="0">
                <a:latin typeface="Meiryo UI" panose="020B0604030504040204" pitchFamily="50" charset="-128"/>
                <a:ea typeface="Meiryo UI" panose="020B0604030504040204" pitchFamily="50" charset="-128"/>
              </a:rPr>
              <a:t>を活用した病院経営の効率化</a:t>
            </a:r>
            <a:endParaRPr kumimoji="1" lang="ja-JP" altLang="en-US" sz="1400" dirty="0">
              <a:latin typeface="Meiryo UI" panose="020B0604030504040204" pitchFamily="50" charset="-128"/>
              <a:ea typeface="Meiryo UI" panose="020B0604030504040204" pitchFamily="50" charset="-128"/>
            </a:endParaRPr>
          </a:p>
        </p:txBody>
      </p:sp>
      <p:sp>
        <p:nvSpPr>
          <p:cNvPr id="26" name="右矢印 25"/>
          <p:cNvSpPr/>
          <p:nvPr/>
        </p:nvSpPr>
        <p:spPr>
          <a:xfrm>
            <a:off x="6723040" y="3966341"/>
            <a:ext cx="489204" cy="484632"/>
          </a:xfrm>
          <a:prstGeom prst="rightArrow">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263869" y="3947047"/>
            <a:ext cx="1764195" cy="523220"/>
          </a:xfrm>
          <a:prstGeom prst="rect">
            <a:avLst/>
          </a:prstGeom>
          <a:noFill/>
          <a:ln>
            <a:solidFill>
              <a:schemeClr val="accent2"/>
            </a:solidFill>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データ連携によるシームレスな医療・介護</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41018" y="706233"/>
            <a:ext cx="8318303"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先端テクノロジーを推進力に、大阪府市医療戦略会議で示された“７つの具体的戦略”を進める</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117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32858" y="2090891"/>
            <a:ext cx="6387737" cy="3477875"/>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１．データヘルス</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3</a:t>
            </a:r>
            <a:r>
              <a:rPr kumimoji="1" lang="ja-JP" altLang="en-US" sz="2000" dirty="0" err="1">
                <a:latin typeface="Meiryo UI" panose="020B0604030504040204" pitchFamily="50" charset="-128"/>
                <a:ea typeface="Meiryo UI" panose="020B0604030504040204" pitchFamily="50" charset="-128"/>
              </a:rPr>
              <a:t>つの</a:t>
            </a:r>
            <a:r>
              <a:rPr kumimoji="1" lang="ja-JP" altLang="en-US" sz="2000" dirty="0">
                <a:latin typeface="Meiryo UI" panose="020B0604030504040204" pitchFamily="50" charset="-128"/>
                <a:ea typeface="Meiryo UI" panose="020B0604030504040204" pitchFamily="50" charset="-128"/>
              </a:rPr>
              <a:t>領域</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２．データヘルス</a:t>
            </a:r>
            <a:r>
              <a:rPr kumimoji="1" lang="ja-JP" altLang="en-US" sz="2000" dirty="0">
                <a:latin typeface="Meiryo UI" panose="020B0604030504040204" pitchFamily="50" charset="-128"/>
                <a:ea typeface="Meiryo UI" panose="020B0604030504040204" pitchFamily="50" charset="-128"/>
              </a:rPr>
              <a:t>における</a:t>
            </a:r>
            <a:r>
              <a:rPr kumimoji="1" lang="en-US" altLang="ja-JP" sz="2000" dirty="0">
                <a:latin typeface="Meiryo UI" panose="020B0604030504040204" pitchFamily="50" charset="-128"/>
                <a:ea typeface="Meiryo UI" panose="020B0604030504040204" pitchFamily="50" charset="-128"/>
              </a:rPr>
              <a:t>ICT</a:t>
            </a:r>
            <a:r>
              <a:rPr kumimoji="1" lang="ja-JP" altLang="en-US" sz="2000" dirty="0">
                <a:latin typeface="Meiryo UI" panose="020B0604030504040204" pitchFamily="50" charset="-128"/>
                <a:ea typeface="Meiryo UI" panose="020B0604030504040204" pitchFamily="50" charset="-128"/>
              </a:rPr>
              <a:t>の活用例</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３．健康</a:t>
            </a:r>
            <a:r>
              <a:rPr kumimoji="1" lang="ja-JP" altLang="en-US" sz="2000" dirty="0">
                <a:latin typeface="Meiryo UI" panose="020B0604030504040204" pitchFamily="50" charset="-128"/>
                <a:ea typeface="Meiryo UI" panose="020B0604030504040204" pitchFamily="50" charset="-128"/>
              </a:rPr>
              <a:t>・医療分野における市町村の役割の拡大</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４．効果的</a:t>
            </a:r>
            <a:r>
              <a:rPr kumimoji="1" lang="ja-JP" altLang="en-US" sz="2000" dirty="0">
                <a:latin typeface="Meiryo UI" panose="020B0604030504040204" pitchFamily="50" charset="-128"/>
                <a:ea typeface="Meiryo UI" panose="020B0604030504040204" pitchFamily="50" charset="-128"/>
              </a:rPr>
              <a:t>な保健事業のアプローチ</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５．大阪市の取組み</a:t>
            </a:r>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６．大阪府の取り組み</a:t>
            </a:r>
            <a:endParaRPr kumimoji="1" lang="en-US" altLang="ja-JP" sz="200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98839" y="1240723"/>
            <a:ext cx="1596980"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目次</a:t>
            </a:r>
            <a:endParaRPr kumimoji="1" lang="ja-JP" altLang="en-US"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E0488E3-93D0-49A6-BF57-B494844D90D5}" type="slidenum">
              <a:rPr kumimoji="1" lang="ja-JP" altLang="en-US" smtClean="0"/>
              <a:t>2</a:t>
            </a:fld>
            <a:endParaRPr kumimoji="1" lang="ja-JP" altLang="en-US"/>
          </a:p>
        </p:txBody>
      </p:sp>
    </p:spTree>
    <p:extLst>
      <p:ext uri="{BB962C8B-B14F-4D97-AF65-F5344CB8AC3E}">
        <p14:creationId xmlns:p14="http://schemas.microsoft.com/office/powerpoint/2010/main" val="211837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04500" y="1221514"/>
            <a:ext cx="4515451" cy="5035563"/>
          </a:xfrm>
          <a:prstGeom prst="roundRect">
            <a:avLst>
              <a:gd name="adj" fmla="val 683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629812" y="3730164"/>
            <a:ext cx="4389097" cy="2526914"/>
          </a:xfrm>
          <a:prstGeom prst="roundRect">
            <a:avLst>
              <a:gd name="adj" fmla="val 1253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624274" y="1217149"/>
            <a:ext cx="4389097" cy="2526914"/>
          </a:xfrm>
          <a:prstGeom prst="roundRect">
            <a:avLst>
              <a:gd name="adj" fmla="val 1304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321814" y="1453986"/>
            <a:ext cx="8193536" cy="4368006"/>
            <a:chOff x="654073" y="1493175"/>
            <a:chExt cx="8193536" cy="4368006"/>
          </a:xfrm>
        </p:grpSpPr>
        <p:sp>
          <p:nvSpPr>
            <p:cNvPr id="22" name="右矢印 21"/>
            <p:cNvSpPr/>
            <p:nvPr/>
          </p:nvSpPr>
          <p:spPr>
            <a:xfrm rot="10800000">
              <a:off x="3218339" y="3791891"/>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3" name="右矢印 22"/>
            <p:cNvSpPr/>
            <p:nvPr/>
          </p:nvSpPr>
          <p:spPr>
            <a:xfrm rot="8885878">
              <a:off x="5476177" y="2492726"/>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4" name="右矢印 23"/>
            <p:cNvSpPr/>
            <p:nvPr/>
          </p:nvSpPr>
          <p:spPr>
            <a:xfrm rot="19785613">
              <a:off x="5737315" y="2840557"/>
              <a:ext cx="618186" cy="31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7" name="右矢印 26"/>
            <p:cNvSpPr/>
            <p:nvPr/>
          </p:nvSpPr>
          <p:spPr>
            <a:xfrm rot="12819574">
              <a:off x="5693399" y="4567658"/>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28" name="右矢印 27"/>
            <p:cNvSpPr/>
            <p:nvPr/>
          </p:nvSpPr>
          <p:spPr>
            <a:xfrm rot="1773518">
              <a:off x="5608223" y="4917694"/>
              <a:ext cx="618186" cy="321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948995" y="3134727"/>
              <a:ext cx="1397816"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■受診</a:t>
              </a:r>
              <a:endParaRPr lang="ja-JP" altLang="en-US" sz="14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945807" y="2126404"/>
              <a:ext cx="1761179" cy="292388"/>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■診察・治療・</a:t>
              </a:r>
              <a:r>
                <a:rPr lang="ja-JP" altLang="en-US" sz="1300" dirty="0">
                  <a:latin typeface="Meiryo UI" panose="020B0604030504040204" pitchFamily="50" charset="-128"/>
                  <a:ea typeface="Meiryo UI" panose="020B0604030504040204" pitchFamily="50" charset="-128"/>
                </a:rPr>
                <a:t>処方等</a:t>
              </a:r>
            </a:p>
          </p:txBody>
        </p:sp>
        <p:sp>
          <p:nvSpPr>
            <p:cNvPr id="40" name="テキスト ボックス 39"/>
            <p:cNvSpPr txBox="1"/>
            <p:nvPr/>
          </p:nvSpPr>
          <p:spPr>
            <a:xfrm>
              <a:off x="5917316" y="4367887"/>
              <a:ext cx="1042856"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■製品</a:t>
              </a:r>
              <a:r>
                <a:rPr lang="ja-JP" altLang="en-US" sz="1200" dirty="0">
                  <a:latin typeface="Meiryo UI" panose="020B0604030504040204" pitchFamily="50" charset="-128"/>
                  <a:ea typeface="Meiryo UI" panose="020B0604030504040204" pitchFamily="50" charset="-128"/>
                </a:rPr>
                <a:t>提供</a:t>
              </a:r>
            </a:p>
          </p:txBody>
        </p:sp>
        <p:sp>
          <p:nvSpPr>
            <p:cNvPr id="41" name="テキスト ボックス 40"/>
            <p:cNvSpPr txBox="1"/>
            <p:nvPr/>
          </p:nvSpPr>
          <p:spPr>
            <a:xfrm>
              <a:off x="5267737" y="5138433"/>
              <a:ext cx="78539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■購入</a:t>
              </a:r>
              <a:endParaRPr lang="ja-JP" altLang="en-US" sz="1400" dirty="0">
                <a:latin typeface="Meiryo UI" panose="020B0604030504040204" pitchFamily="50" charset="-128"/>
                <a:ea typeface="Meiryo UI" panose="020B0604030504040204" pitchFamily="50" charset="-128"/>
              </a:endParaRPr>
            </a:p>
          </p:txBody>
        </p:sp>
        <p:sp>
          <p:nvSpPr>
            <p:cNvPr id="42" name="右矢印 41"/>
            <p:cNvSpPr/>
            <p:nvPr/>
          </p:nvSpPr>
          <p:spPr>
            <a:xfrm rot="16200000">
              <a:off x="7393527" y="3650496"/>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497978" y="3813262"/>
              <a:ext cx="78539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■購入</a:t>
              </a:r>
              <a:endParaRPr lang="ja-JP" altLang="en-US" sz="1400" dirty="0">
                <a:latin typeface="Meiryo UI" panose="020B0604030504040204" pitchFamily="50" charset="-128"/>
                <a:ea typeface="Meiryo UI" panose="020B0604030504040204" pitchFamily="50" charset="-128"/>
              </a:endParaRPr>
            </a:p>
          </p:txBody>
        </p:sp>
        <p:sp>
          <p:nvSpPr>
            <p:cNvPr id="44" name="右矢印 43"/>
            <p:cNvSpPr/>
            <p:nvPr/>
          </p:nvSpPr>
          <p:spPr>
            <a:xfrm rot="5400000">
              <a:off x="7026676" y="3693431"/>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7818909" y="3502372"/>
              <a:ext cx="102870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■製品</a:t>
              </a:r>
              <a:r>
                <a:rPr lang="ja-JP" altLang="en-US" sz="1200" dirty="0">
                  <a:latin typeface="Meiryo UI" panose="020B0604030504040204" pitchFamily="50" charset="-128"/>
                  <a:ea typeface="Meiryo UI" panose="020B0604030504040204" pitchFamily="50" charset="-128"/>
                </a:rPr>
                <a:t>提供</a:t>
              </a:r>
            </a:p>
          </p:txBody>
        </p:sp>
        <p:sp>
          <p:nvSpPr>
            <p:cNvPr id="52" name="テキスト ボックス 51"/>
            <p:cNvSpPr txBox="1"/>
            <p:nvPr/>
          </p:nvSpPr>
          <p:spPr>
            <a:xfrm>
              <a:off x="2368845" y="2445794"/>
              <a:ext cx="2956262" cy="83869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■各種</a:t>
              </a:r>
              <a:r>
                <a:rPr kumimoji="1" lang="ja-JP" altLang="en-US" sz="1400" dirty="0" err="1">
                  <a:latin typeface="Meiryo UI" panose="020B0604030504040204" pitchFamily="50" charset="-128"/>
                  <a:ea typeface="Meiryo UI" panose="020B0604030504040204" pitchFamily="50" charset="-128"/>
                </a:rPr>
                <a:t>けん</a:t>
              </a:r>
              <a:r>
                <a:rPr kumimoji="1" lang="ja-JP" altLang="en-US" sz="1400" dirty="0">
                  <a:latin typeface="Meiryo UI" panose="020B0604030504040204" pitchFamily="50" charset="-128"/>
                  <a:ea typeface="Meiryo UI" panose="020B0604030504040204" pitchFamily="50" charset="-128"/>
                </a:rPr>
                <a:t>しん</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（妊婦健診・乳幼児健診、</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特定健診・保健指導</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市町村国保</a:t>
              </a:r>
              <a:r>
                <a:rPr kumimoji="1" lang="en-US" altLang="ja-JP" sz="70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、がん検診等）</a:t>
              </a:r>
              <a:endParaRPr kumimoji="1" lang="ja-JP" altLang="en-US" sz="105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■健康づくり施策　等</a:t>
              </a:r>
              <a:endParaRPr lang="ja-JP" altLang="en-US" sz="14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2381118" y="4207618"/>
              <a:ext cx="2160140"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けん</a:t>
              </a:r>
              <a:r>
                <a:rPr lang="ja-JP" altLang="en-US" sz="1400" dirty="0" smtClean="0">
                  <a:latin typeface="Meiryo UI" panose="020B0604030504040204" pitchFamily="50" charset="-128"/>
                  <a:ea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rPr>
                <a:t>ん</a:t>
              </a:r>
              <a:r>
                <a:rPr lang="ja-JP" altLang="en-US" sz="1400" dirty="0" smtClean="0">
                  <a:latin typeface="Meiryo UI" panose="020B0604030504040204" pitchFamily="50" charset="-128"/>
                  <a:ea typeface="Meiryo UI" panose="020B0604030504040204" pitchFamily="50" charset="-128"/>
                </a:rPr>
                <a:t>受診</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■健康づくり施策への参加</a:t>
              </a:r>
              <a:endParaRPr lang="ja-JP" altLang="en-US" sz="1400" dirty="0">
                <a:latin typeface="Meiryo UI" panose="020B0604030504040204" pitchFamily="50" charset="-128"/>
                <a:ea typeface="Meiryo UI" panose="020B0604030504040204" pitchFamily="50" charset="-128"/>
              </a:endParaRPr>
            </a:p>
          </p:txBody>
        </p:sp>
        <p:sp>
          <p:nvSpPr>
            <p:cNvPr id="46" name="右矢印 45"/>
            <p:cNvSpPr/>
            <p:nvPr/>
          </p:nvSpPr>
          <p:spPr>
            <a:xfrm>
              <a:off x="3254065" y="3372888"/>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54073" y="1493175"/>
              <a:ext cx="2111027" cy="830997"/>
            </a:xfrm>
            <a:prstGeom prst="rect">
              <a:avLst/>
            </a:prstGeom>
            <a:solidFill>
              <a:schemeClr val="bg1"/>
            </a:solidFill>
            <a:ln>
              <a:solidFill>
                <a:schemeClr val="tx1"/>
              </a:solidFill>
              <a:prstDash val="sysDash"/>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＜行政が保有するデータ＞</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・特定健診データ（国保のみ）</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・レセプトデータ（国保のみ）</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・妊婦・乳幼児健診データ　等</a:t>
              </a:r>
              <a:endParaRPr kumimoji="1" lang="en-US" altLang="ja-JP" sz="1200" dirty="0" smtClean="0">
                <a:latin typeface="Meiryo UI" panose="020B0604030504040204" pitchFamily="50" charset="-128"/>
                <a:ea typeface="Meiryo UI" panose="020B0604030504040204" pitchFamily="50" charset="-128"/>
              </a:endParaRPr>
            </a:p>
          </p:txBody>
        </p:sp>
        <p:sp>
          <p:nvSpPr>
            <p:cNvPr id="37" name="Oval 32"/>
            <p:cNvSpPr>
              <a:spLocks noChangeArrowheads="1"/>
            </p:cNvSpPr>
            <p:nvPr/>
          </p:nvSpPr>
          <p:spPr bwMode="auto">
            <a:xfrm>
              <a:off x="777680" y="3035849"/>
              <a:ext cx="1787623" cy="1607078"/>
            </a:xfrm>
            <a:prstGeom prst="ellipse">
              <a:avLst/>
            </a:prstGeom>
            <a:solidFill>
              <a:srgbClr val="FF99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FontTx/>
                <a:buNone/>
              </a:pPr>
              <a:r>
                <a:rPr lang="ja-JP" altLang="en-US" b="1" dirty="0">
                  <a:solidFill>
                    <a:schemeClr val="bg1"/>
                  </a:solidFill>
                  <a:latin typeface="Meiryo UI" panose="020B0604030504040204" pitchFamily="50" charset="-128"/>
                  <a:ea typeface="Meiryo UI" panose="020B0604030504040204" pitchFamily="50" charset="-128"/>
                </a:rPr>
                <a:t>行政</a:t>
              </a:r>
              <a:r>
                <a:rPr lang="ja-JP" altLang="en-US" b="1" dirty="0" smtClean="0">
                  <a:solidFill>
                    <a:schemeClr val="bg1"/>
                  </a:solidFill>
                  <a:latin typeface="Meiryo UI" panose="020B0604030504040204" pitchFamily="50" charset="-128"/>
                  <a:ea typeface="Meiryo UI" panose="020B0604030504040204" pitchFamily="50" charset="-128"/>
                </a:rPr>
                <a:t>機関</a:t>
              </a:r>
              <a:endParaRPr lang="en-US" altLang="ja-JP" b="1"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dirty="0" smtClean="0">
                  <a:solidFill>
                    <a:schemeClr val="bg1"/>
                  </a:solidFill>
                  <a:latin typeface="Meiryo UI" panose="020B0604030504040204" pitchFamily="50" charset="-128"/>
                  <a:ea typeface="Meiryo UI" panose="020B0604030504040204" pitchFamily="50" charset="-128"/>
                </a:rPr>
                <a:t>・都道府県</a:t>
              </a:r>
              <a:endParaRPr lang="en-US" altLang="ja-JP"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dirty="0" smtClean="0">
                  <a:solidFill>
                    <a:schemeClr val="bg1"/>
                  </a:solidFill>
                  <a:latin typeface="Meiryo UI" panose="020B0604030504040204" pitchFamily="50" charset="-128"/>
                  <a:ea typeface="Meiryo UI" panose="020B0604030504040204" pitchFamily="50" charset="-128"/>
                </a:rPr>
                <a:t>・市町村</a:t>
              </a:r>
              <a:endParaRPr lang="en-US" altLang="ja-JP"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dirty="0" smtClean="0">
                  <a:solidFill>
                    <a:schemeClr val="bg1"/>
                  </a:solidFill>
                  <a:latin typeface="Meiryo UI" panose="020B0604030504040204" pitchFamily="50" charset="-128"/>
                  <a:ea typeface="Meiryo UI" panose="020B0604030504040204" pitchFamily="50" charset="-128"/>
                </a:rPr>
                <a:t>・国</a:t>
              </a:r>
            </a:p>
          </p:txBody>
        </p:sp>
        <p:sp>
          <p:nvSpPr>
            <p:cNvPr id="39" name="Oval 30"/>
            <p:cNvSpPr>
              <a:spLocks noChangeArrowheads="1"/>
            </p:cNvSpPr>
            <p:nvPr/>
          </p:nvSpPr>
          <p:spPr bwMode="auto">
            <a:xfrm>
              <a:off x="4371830" y="3226016"/>
              <a:ext cx="1231393" cy="1169921"/>
            </a:xfrm>
            <a:prstGeom prst="ellipse">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None/>
              </a:pPr>
              <a:r>
                <a:rPr lang="ja-JP" altLang="en-US" sz="2400" dirty="0" smtClean="0">
                  <a:latin typeface="Meiryo UI" panose="020B0604030504040204" pitchFamily="50" charset="-128"/>
                  <a:ea typeface="Meiryo UI" panose="020B0604030504040204" pitchFamily="50" charset="-128"/>
                </a:rPr>
                <a:t>住民</a:t>
              </a:r>
              <a:endParaRPr lang="ja-JP" altLang="en-US" sz="2400" dirty="0">
                <a:latin typeface="Meiryo UI" panose="020B0604030504040204" pitchFamily="50" charset="-128"/>
                <a:ea typeface="Meiryo UI" panose="020B0604030504040204" pitchFamily="50" charset="-128"/>
              </a:endParaRPr>
            </a:p>
          </p:txBody>
        </p:sp>
        <p:sp>
          <p:nvSpPr>
            <p:cNvPr id="47" name="Oval 33"/>
            <p:cNvSpPr>
              <a:spLocks noChangeArrowheads="1"/>
            </p:cNvSpPr>
            <p:nvPr/>
          </p:nvSpPr>
          <p:spPr bwMode="auto">
            <a:xfrm>
              <a:off x="6541668" y="1660664"/>
              <a:ext cx="1787623" cy="1296631"/>
            </a:xfrm>
            <a:prstGeom prst="ellipse">
              <a:avLst/>
            </a:prstGeom>
            <a:solidFill>
              <a:srgbClr val="FF99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FontTx/>
                <a:buNone/>
              </a:pPr>
              <a:r>
                <a:rPr lang="ja-JP" altLang="en-US" b="1" dirty="0" smtClean="0">
                  <a:solidFill>
                    <a:schemeClr val="bg1"/>
                  </a:solidFill>
                  <a:latin typeface="Meiryo UI" panose="020B0604030504040204" pitchFamily="50" charset="-128"/>
                  <a:ea typeface="Meiryo UI" panose="020B0604030504040204" pitchFamily="50" charset="-128"/>
                </a:rPr>
                <a:t>医療機関</a:t>
              </a:r>
              <a:endParaRPr lang="en-US" altLang="ja-JP" b="1" dirty="0" smtClean="0">
                <a:solidFill>
                  <a:schemeClr val="bg1"/>
                </a:solidFill>
                <a:latin typeface="Meiryo UI" panose="020B0604030504040204" pitchFamily="50" charset="-128"/>
                <a:ea typeface="Meiryo UI" panose="020B0604030504040204" pitchFamily="50" charset="-128"/>
              </a:endParaRPr>
            </a:p>
            <a:p>
              <a:pPr>
                <a:buNone/>
              </a:pPr>
              <a:r>
                <a:rPr lang="ja-JP" altLang="en-US" dirty="0">
                  <a:solidFill>
                    <a:schemeClr val="bg1"/>
                  </a:solidFill>
                  <a:latin typeface="Meiryo UI" panose="020B0604030504040204" pitchFamily="50" charset="-128"/>
                  <a:ea typeface="Meiryo UI" panose="020B0604030504040204" pitchFamily="50" charset="-128"/>
                </a:rPr>
                <a:t>・</a:t>
              </a:r>
              <a:r>
                <a:rPr lang="ja-JP" altLang="en-US" dirty="0" smtClean="0">
                  <a:solidFill>
                    <a:schemeClr val="bg1"/>
                  </a:solidFill>
                  <a:latin typeface="Meiryo UI" panose="020B0604030504040204" pitchFamily="50" charset="-128"/>
                  <a:ea typeface="Meiryo UI" panose="020B0604030504040204" pitchFamily="50" charset="-128"/>
                </a:rPr>
                <a:t>病院、診療所</a:t>
              </a:r>
              <a:endParaRPr lang="en-US" altLang="ja-JP" dirty="0">
                <a:solidFill>
                  <a:schemeClr val="bg1"/>
                </a:solidFill>
                <a:latin typeface="Meiryo UI" panose="020B0604030504040204" pitchFamily="50" charset="-128"/>
                <a:ea typeface="Meiryo UI" panose="020B0604030504040204" pitchFamily="50" charset="-128"/>
              </a:endParaRPr>
            </a:p>
            <a:p>
              <a:pPr>
                <a:buNone/>
              </a:pPr>
              <a:r>
                <a:rPr lang="ja-JP" altLang="en-US" dirty="0" smtClean="0">
                  <a:solidFill>
                    <a:schemeClr val="bg1"/>
                  </a:solidFill>
                  <a:latin typeface="Meiryo UI" panose="020B0604030504040204" pitchFamily="50" charset="-128"/>
                  <a:ea typeface="Meiryo UI" panose="020B0604030504040204" pitchFamily="50" charset="-128"/>
                </a:rPr>
                <a:t>・薬局</a:t>
              </a:r>
              <a:endParaRPr lang="ja-JP" altLang="en-US" sz="1600" b="1" dirty="0" smtClean="0">
                <a:solidFill>
                  <a:schemeClr val="bg1"/>
                </a:solidFill>
                <a:latin typeface="Meiryo UI" panose="020B0604030504040204" pitchFamily="50" charset="-128"/>
                <a:ea typeface="Meiryo UI" panose="020B0604030504040204" pitchFamily="50" charset="-128"/>
              </a:endParaRPr>
            </a:p>
            <a:p>
              <a:pPr algn="ctr">
                <a:buFontTx/>
                <a:buNone/>
              </a:pP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48" name="Oval 34"/>
            <p:cNvSpPr>
              <a:spLocks noChangeArrowheads="1"/>
            </p:cNvSpPr>
            <p:nvPr/>
          </p:nvSpPr>
          <p:spPr bwMode="auto">
            <a:xfrm>
              <a:off x="6541668" y="4564549"/>
              <a:ext cx="1787623" cy="1296632"/>
            </a:xfrm>
            <a:prstGeom prst="ellipse">
              <a:avLst/>
            </a:prstGeom>
            <a:solidFill>
              <a:srgbClr val="FF99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FontTx/>
                <a:buNone/>
              </a:pPr>
              <a:r>
                <a:rPr lang="ja-JP" altLang="en-US" b="1" dirty="0" smtClean="0">
                  <a:solidFill>
                    <a:schemeClr val="bg1"/>
                  </a:solidFill>
                  <a:latin typeface="Meiryo UI" panose="020B0604030504040204" pitchFamily="50" charset="-128"/>
                  <a:ea typeface="Meiryo UI" panose="020B0604030504040204" pitchFamily="50" charset="-128"/>
                </a:rPr>
                <a:t>企業</a:t>
              </a:r>
              <a:endParaRPr lang="en-US" altLang="ja-JP" b="1"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sz="1100" dirty="0">
                  <a:solidFill>
                    <a:schemeClr val="bg1"/>
                  </a:solidFill>
                  <a:latin typeface="Meiryo UI" panose="020B0604030504040204" pitchFamily="50" charset="-128"/>
                  <a:ea typeface="Meiryo UI" panose="020B0604030504040204" pitchFamily="50" charset="-128"/>
                </a:rPr>
                <a:t>・製薬</a:t>
              </a:r>
            </a:p>
            <a:p>
              <a:pPr>
                <a:buFontTx/>
                <a:buNone/>
              </a:pPr>
              <a:r>
                <a:rPr lang="ja-JP" altLang="en-US" sz="1100" dirty="0">
                  <a:solidFill>
                    <a:schemeClr val="bg1"/>
                  </a:solidFill>
                  <a:latin typeface="Meiryo UI" panose="020B0604030504040204" pitchFamily="50" charset="-128"/>
                  <a:ea typeface="Meiryo UI" panose="020B0604030504040204" pitchFamily="50" charset="-128"/>
                </a:rPr>
                <a:t>・医療機器</a:t>
              </a:r>
            </a:p>
            <a:p>
              <a:pPr>
                <a:buFontTx/>
                <a:buNone/>
              </a:pPr>
              <a:r>
                <a:rPr lang="ja-JP" altLang="en-US" sz="1100" dirty="0">
                  <a:solidFill>
                    <a:schemeClr val="bg1"/>
                  </a:solidFill>
                  <a:latin typeface="Meiryo UI" panose="020B0604030504040204" pitchFamily="50" charset="-128"/>
                  <a:ea typeface="Meiryo UI" panose="020B0604030504040204" pitchFamily="50" charset="-128"/>
                </a:rPr>
                <a:t>・再生医療等製品</a:t>
              </a:r>
            </a:p>
            <a:p>
              <a:pPr>
                <a:buFontTx/>
                <a:buNone/>
              </a:pPr>
              <a:r>
                <a:rPr lang="ja-JP" altLang="en-US" sz="1100" dirty="0">
                  <a:solidFill>
                    <a:schemeClr val="bg1"/>
                  </a:solidFill>
                  <a:latin typeface="Meiryo UI" panose="020B0604030504040204" pitchFamily="50" charset="-128"/>
                  <a:ea typeface="Meiryo UI" panose="020B0604030504040204" pitchFamily="50" charset="-128"/>
                </a:rPr>
                <a:t>・ヘルスケア関連企業</a:t>
              </a:r>
            </a:p>
            <a:p>
              <a:pPr>
                <a:buFontTx/>
                <a:buNone/>
              </a:pPr>
              <a:endParaRPr lang="ja-JP" altLang="en-US" sz="1100" dirty="0">
                <a:solidFill>
                  <a:schemeClr val="bg1"/>
                </a:solidFill>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E0488E3-93D0-49A6-BF57-B494844D90D5}" type="slidenum">
              <a:rPr kumimoji="1" lang="ja-JP" altLang="en-US" smtClean="0"/>
              <a:t>3</a:t>
            </a:fld>
            <a:endParaRPr kumimoji="1" lang="ja-JP" altLang="en-US"/>
          </a:p>
        </p:txBody>
      </p:sp>
      <p:sp>
        <p:nvSpPr>
          <p:cNvPr id="5" name="テキスト ボックス 4"/>
          <p:cNvSpPr txBox="1"/>
          <p:nvPr/>
        </p:nvSpPr>
        <p:spPr>
          <a:xfrm>
            <a:off x="325870" y="5821992"/>
            <a:ext cx="2155371" cy="369332"/>
          </a:xfrm>
          <a:prstGeom prst="rect">
            <a:avLst/>
          </a:prstGeom>
          <a:noFill/>
        </p:spPr>
        <p:txBody>
          <a:bodyPr wrap="square" rtlCol="0">
            <a:spAutoFit/>
          </a:bodyPr>
          <a:lstStyle/>
          <a:p>
            <a:r>
              <a:rPr kumimoji="1" lang="ja-JP" altLang="en-US" b="1" dirty="0" smtClean="0">
                <a:solidFill>
                  <a:srgbClr val="FF9900"/>
                </a:solidFill>
                <a:latin typeface="Meiryo UI" panose="020B0604030504040204" pitchFamily="50" charset="-128"/>
                <a:ea typeface="Meiryo UI" panose="020B0604030504040204" pitchFamily="50" charset="-128"/>
              </a:rPr>
              <a:t>パブリックヘルス</a:t>
            </a:r>
            <a:endParaRPr kumimoji="1" lang="ja-JP" altLang="en-US" b="1" dirty="0">
              <a:solidFill>
                <a:srgbClr val="FF99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188842" y="1314762"/>
            <a:ext cx="955158" cy="369332"/>
          </a:xfrm>
          <a:prstGeom prst="rect">
            <a:avLst/>
          </a:prstGeom>
          <a:noFill/>
        </p:spPr>
        <p:txBody>
          <a:bodyPr wrap="square" rtlCol="0">
            <a:spAutoFit/>
          </a:bodyPr>
          <a:lstStyle/>
          <a:p>
            <a:r>
              <a:rPr kumimoji="1" lang="ja-JP" altLang="en-US" b="1" dirty="0">
                <a:solidFill>
                  <a:srgbClr val="FF9900"/>
                </a:solidFill>
                <a:latin typeface="Meiryo UI" panose="020B0604030504040204" pitchFamily="50" charset="-128"/>
                <a:ea typeface="Meiryo UI" panose="020B0604030504040204" pitchFamily="50" charset="-128"/>
              </a:rPr>
              <a:t>臨床</a:t>
            </a:r>
          </a:p>
        </p:txBody>
      </p:sp>
      <p:sp>
        <p:nvSpPr>
          <p:cNvPr id="49" name="テキスト ボックス 48"/>
          <p:cNvSpPr txBox="1"/>
          <p:nvPr/>
        </p:nvSpPr>
        <p:spPr>
          <a:xfrm>
            <a:off x="6689045" y="5875787"/>
            <a:ext cx="3193005" cy="369332"/>
          </a:xfrm>
          <a:prstGeom prst="rect">
            <a:avLst/>
          </a:prstGeom>
          <a:noFill/>
        </p:spPr>
        <p:txBody>
          <a:bodyPr wrap="square" rtlCol="0">
            <a:spAutoFit/>
          </a:bodyPr>
          <a:lstStyle/>
          <a:p>
            <a:r>
              <a:rPr kumimoji="1" lang="ja-JP" altLang="en-US" b="1" dirty="0" smtClean="0">
                <a:solidFill>
                  <a:srgbClr val="FF9900"/>
                </a:solidFill>
                <a:latin typeface="Meiryo UI" panose="020B0604030504040204" pitchFamily="50" charset="-128"/>
                <a:ea typeface="Meiryo UI" panose="020B0604030504040204" pitchFamily="50" charset="-128"/>
              </a:rPr>
              <a:t>医療・ヘルスケア産業</a:t>
            </a:r>
            <a:endParaRPr kumimoji="1" lang="ja-JP" altLang="en-US" b="1" dirty="0">
              <a:solidFill>
                <a:srgbClr val="FF9900"/>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2892694" y="96114"/>
            <a:ext cx="3358612"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データヘルスの</a:t>
            </a:r>
            <a:r>
              <a:rPr lang="en-US" altLang="ja-JP" sz="2400" b="1" dirty="0">
                <a:latin typeface="Meiryo UI" panose="020B0604030504040204" pitchFamily="50" charset="-128"/>
                <a:ea typeface="Meiryo UI" panose="020B0604030504040204" pitchFamily="50" charset="-128"/>
              </a:rPr>
              <a:t>3</a:t>
            </a:r>
            <a:r>
              <a:rPr lang="ja-JP" altLang="en-US" sz="2400" b="1" dirty="0" err="1">
                <a:latin typeface="Meiryo UI" panose="020B0604030504040204" pitchFamily="50" charset="-128"/>
                <a:ea typeface="Meiryo UI" panose="020B0604030504040204" pitchFamily="50" charset="-128"/>
              </a:rPr>
              <a:t>つの</a:t>
            </a:r>
            <a:r>
              <a:rPr lang="ja-JP" altLang="en-US" sz="2400" b="1" dirty="0">
                <a:latin typeface="Meiryo UI" panose="020B0604030504040204" pitchFamily="50" charset="-128"/>
                <a:ea typeface="Meiryo UI" panose="020B0604030504040204" pitchFamily="50" charset="-128"/>
              </a:rPr>
              <a:t>領域</a:t>
            </a:r>
          </a:p>
        </p:txBody>
      </p:sp>
      <p:cxnSp>
        <p:nvCxnSpPr>
          <p:cNvPr id="50" name="直線コネクタ 49"/>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149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E0488E3-93D0-49A6-BF57-B494844D90D5}" type="slidenum">
              <a:rPr kumimoji="1" lang="ja-JP" altLang="en-US" smtClean="0"/>
              <a:t>4</a:t>
            </a:fld>
            <a:endParaRPr kumimoji="1" lang="ja-JP" altLang="en-US"/>
          </a:p>
        </p:txBody>
      </p:sp>
      <p:sp>
        <p:nvSpPr>
          <p:cNvPr id="57" name="正方形/長方形 56"/>
          <p:cNvSpPr/>
          <p:nvPr/>
        </p:nvSpPr>
        <p:spPr>
          <a:xfrm>
            <a:off x="2010017" y="96114"/>
            <a:ext cx="5123968"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データヘルスにおける</a:t>
            </a:r>
            <a:r>
              <a:rPr lang="en-US" altLang="ja-JP" sz="2400" b="1" dirty="0">
                <a:latin typeface="Meiryo UI" panose="020B0604030504040204" pitchFamily="50" charset="-128"/>
                <a:ea typeface="Meiryo UI" panose="020B0604030504040204" pitchFamily="50" charset="-128"/>
              </a:rPr>
              <a:t>ICT</a:t>
            </a:r>
            <a:r>
              <a:rPr lang="ja-JP" altLang="en-US" sz="2400" b="1" dirty="0">
                <a:latin typeface="Meiryo UI" panose="020B0604030504040204" pitchFamily="50" charset="-128"/>
                <a:ea typeface="Meiryo UI" panose="020B0604030504040204" pitchFamily="50" charset="-128"/>
              </a:rPr>
              <a:t>技術の活用例</a:t>
            </a:r>
          </a:p>
        </p:txBody>
      </p:sp>
      <p:cxnSp>
        <p:nvCxnSpPr>
          <p:cNvPr id="61" name="直線コネクタ 60"/>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
        <p:nvSpPr>
          <p:cNvPr id="62" name="角丸四角形 61"/>
          <p:cNvSpPr/>
          <p:nvPr/>
        </p:nvSpPr>
        <p:spPr>
          <a:xfrm>
            <a:off x="104500" y="1221514"/>
            <a:ext cx="4515451" cy="5035563"/>
          </a:xfrm>
          <a:prstGeom prst="roundRect">
            <a:avLst>
              <a:gd name="adj" fmla="val 683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4629812" y="3730164"/>
            <a:ext cx="4389097" cy="2526914"/>
          </a:xfrm>
          <a:prstGeom prst="roundRect">
            <a:avLst>
              <a:gd name="adj" fmla="val 1253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4624274" y="1217149"/>
            <a:ext cx="4389097" cy="2526914"/>
          </a:xfrm>
          <a:prstGeom prst="roundRect">
            <a:avLst>
              <a:gd name="adj" fmla="val 1304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321814" y="1453986"/>
            <a:ext cx="8193536" cy="4368006"/>
            <a:chOff x="654073" y="1493175"/>
            <a:chExt cx="8193536" cy="4368006"/>
          </a:xfrm>
        </p:grpSpPr>
        <p:sp>
          <p:nvSpPr>
            <p:cNvPr id="66" name="右矢印 65"/>
            <p:cNvSpPr/>
            <p:nvPr/>
          </p:nvSpPr>
          <p:spPr>
            <a:xfrm rot="10800000">
              <a:off x="3218339" y="3713513"/>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67" name="右矢印 66"/>
            <p:cNvSpPr/>
            <p:nvPr/>
          </p:nvSpPr>
          <p:spPr>
            <a:xfrm rot="8885878">
              <a:off x="5476177" y="2492726"/>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68" name="右矢印 67"/>
            <p:cNvSpPr/>
            <p:nvPr/>
          </p:nvSpPr>
          <p:spPr>
            <a:xfrm rot="19785613">
              <a:off x="5737315" y="2840557"/>
              <a:ext cx="618186" cy="31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69" name="右矢印 68"/>
            <p:cNvSpPr/>
            <p:nvPr/>
          </p:nvSpPr>
          <p:spPr>
            <a:xfrm rot="12819574">
              <a:off x="5693399" y="4567658"/>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70" name="右矢印 69"/>
            <p:cNvSpPr/>
            <p:nvPr/>
          </p:nvSpPr>
          <p:spPr>
            <a:xfrm rot="1773518">
              <a:off x="5608223" y="4917694"/>
              <a:ext cx="618186" cy="321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948995" y="3134727"/>
              <a:ext cx="1397816"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■受診</a:t>
              </a:r>
              <a:endParaRPr lang="ja-JP" altLang="en-US" sz="14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4945807" y="2126404"/>
              <a:ext cx="1761179" cy="292388"/>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■診察・治療・</a:t>
              </a:r>
              <a:r>
                <a:rPr lang="ja-JP" altLang="en-US" sz="1300" dirty="0">
                  <a:latin typeface="Meiryo UI" panose="020B0604030504040204" pitchFamily="50" charset="-128"/>
                  <a:ea typeface="Meiryo UI" panose="020B0604030504040204" pitchFamily="50" charset="-128"/>
                </a:rPr>
                <a:t>処方等</a:t>
              </a:r>
            </a:p>
          </p:txBody>
        </p:sp>
        <p:sp>
          <p:nvSpPr>
            <p:cNvPr id="73" name="テキスト ボックス 72"/>
            <p:cNvSpPr txBox="1"/>
            <p:nvPr/>
          </p:nvSpPr>
          <p:spPr>
            <a:xfrm>
              <a:off x="5917316" y="4367887"/>
              <a:ext cx="1042856"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■製品</a:t>
              </a:r>
              <a:r>
                <a:rPr lang="ja-JP" altLang="en-US" sz="1200" dirty="0">
                  <a:latin typeface="Meiryo UI" panose="020B0604030504040204" pitchFamily="50" charset="-128"/>
                  <a:ea typeface="Meiryo UI" panose="020B0604030504040204" pitchFamily="50" charset="-128"/>
                </a:rPr>
                <a:t>提供</a:t>
              </a:r>
            </a:p>
          </p:txBody>
        </p:sp>
        <p:sp>
          <p:nvSpPr>
            <p:cNvPr id="74" name="テキスト ボックス 73"/>
            <p:cNvSpPr txBox="1"/>
            <p:nvPr/>
          </p:nvSpPr>
          <p:spPr>
            <a:xfrm>
              <a:off x="5267737" y="5138433"/>
              <a:ext cx="78539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■購入</a:t>
              </a:r>
              <a:endParaRPr lang="ja-JP" altLang="en-US" sz="1400" dirty="0">
                <a:latin typeface="Meiryo UI" panose="020B0604030504040204" pitchFamily="50" charset="-128"/>
                <a:ea typeface="Meiryo UI" panose="020B0604030504040204" pitchFamily="50" charset="-128"/>
              </a:endParaRPr>
            </a:p>
          </p:txBody>
        </p:sp>
        <p:sp>
          <p:nvSpPr>
            <p:cNvPr id="75" name="右矢印 74"/>
            <p:cNvSpPr/>
            <p:nvPr/>
          </p:nvSpPr>
          <p:spPr>
            <a:xfrm rot="16200000">
              <a:off x="7393527" y="3650496"/>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6497978" y="3813262"/>
              <a:ext cx="78539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■購入</a:t>
              </a:r>
              <a:endParaRPr lang="ja-JP" altLang="en-US" sz="1400" dirty="0">
                <a:latin typeface="Meiryo UI" panose="020B0604030504040204" pitchFamily="50" charset="-128"/>
                <a:ea typeface="Meiryo UI" panose="020B0604030504040204" pitchFamily="50" charset="-128"/>
              </a:endParaRPr>
            </a:p>
          </p:txBody>
        </p:sp>
        <p:sp>
          <p:nvSpPr>
            <p:cNvPr id="77" name="右矢印 76"/>
            <p:cNvSpPr/>
            <p:nvPr/>
          </p:nvSpPr>
          <p:spPr>
            <a:xfrm rot="5400000">
              <a:off x="7026676" y="3693431"/>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7818909" y="3502372"/>
              <a:ext cx="102870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■製品</a:t>
              </a:r>
              <a:r>
                <a:rPr lang="ja-JP" altLang="en-US" sz="1200" dirty="0">
                  <a:latin typeface="Meiryo UI" panose="020B0604030504040204" pitchFamily="50" charset="-128"/>
                  <a:ea typeface="Meiryo UI" panose="020B0604030504040204" pitchFamily="50" charset="-128"/>
                </a:rPr>
                <a:t>提供</a:t>
              </a:r>
            </a:p>
          </p:txBody>
        </p:sp>
        <p:sp>
          <p:nvSpPr>
            <p:cNvPr id="79" name="テキスト ボックス 78"/>
            <p:cNvSpPr txBox="1"/>
            <p:nvPr/>
          </p:nvSpPr>
          <p:spPr>
            <a:xfrm>
              <a:off x="2512538" y="2419668"/>
              <a:ext cx="2956262" cy="83869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■各種</a:t>
              </a:r>
              <a:r>
                <a:rPr kumimoji="1" lang="ja-JP" altLang="en-US" sz="1400" dirty="0" err="1">
                  <a:latin typeface="Meiryo UI" panose="020B0604030504040204" pitchFamily="50" charset="-128"/>
                  <a:ea typeface="Meiryo UI" panose="020B0604030504040204" pitchFamily="50" charset="-128"/>
                </a:rPr>
                <a:t>けん</a:t>
              </a:r>
              <a:r>
                <a:rPr kumimoji="1" lang="ja-JP" altLang="en-US" sz="1400" dirty="0">
                  <a:latin typeface="Meiryo UI" panose="020B0604030504040204" pitchFamily="50" charset="-128"/>
                  <a:ea typeface="Meiryo UI" panose="020B0604030504040204" pitchFamily="50" charset="-128"/>
                </a:rPr>
                <a:t>しん</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（妊婦健診・乳幼児健診、</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特定健診・保健指導</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市町村国保</a:t>
              </a:r>
              <a:r>
                <a:rPr kumimoji="1" lang="en-US" altLang="ja-JP" sz="70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、がん検診等）</a:t>
              </a:r>
              <a:endParaRPr kumimoji="1" lang="ja-JP" altLang="en-US" sz="105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■健康づくり施策　等</a:t>
              </a:r>
              <a:endParaRPr lang="ja-JP" altLang="en-US" sz="14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2524811" y="4129240"/>
              <a:ext cx="2160140"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けん</a:t>
              </a:r>
              <a:r>
                <a:rPr lang="ja-JP" altLang="en-US" sz="1400" dirty="0" smtClean="0">
                  <a:latin typeface="Meiryo UI" panose="020B0604030504040204" pitchFamily="50" charset="-128"/>
                  <a:ea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rPr>
                <a:t>ん</a:t>
              </a:r>
              <a:r>
                <a:rPr lang="ja-JP" altLang="en-US" sz="1400" dirty="0" smtClean="0">
                  <a:latin typeface="Meiryo UI" panose="020B0604030504040204" pitchFamily="50" charset="-128"/>
                  <a:ea typeface="Meiryo UI" panose="020B0604030504040204" pitchFamily="50" charset="-128"/>
                </a:rPr>
                <a:t>受診</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■健康づくり施策への参加</a:t>
              </a:r>
              <a:endParaRPr lang="ja-JP" altLang="en-US" sz="1400" dirty="0">
                <a:latin typeface="Meiryo UI" panose="020B0604030504040204" pitchFamily="50" charset="-128"/>
                <a:ea typeface="Meiryo UI" panose="020B0604030504040204" pitchFamily="50" charset="-128"/>
              </a:endParaRPr>
            </a:p>
          </p:txBody>
        </p:sp>
        <p:sp>
          <p:nvSpPr>
            <p:cNvPr id="81" name="右矢印 80"/>
            <p:cNvSpPr/>
            <p:nvPr/>
          </p:nvSpPr>
          <p:spPr>
            <a:xfrm>
              <a:off x="3254065" y="3294510"/>
              <a:ext cx="618186" cy="31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654073" y="1493175"/>
              <a:ext cx="2111027" cy="830997"/>
            </a:xfrm>
            <a:prstGeom prst="rect">
              <a:avLst/>
            </a:prstGeom>
            <a:solidFill>
              <a:schemeClr val="bg1"/>
            </a:solidFill>
            <a:ln>
              <a:solidFill>
                <a:schemeClr val="tx1"/>
              </a:solidFill>
              <a:prstDash val="sysDash"/>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＜行政が保有するデータ＞</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・特定健診データ（国保のみ）</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・レセプトデータ（国保のみ）</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・妊婦・乳幼児健診データ　等</a:t>
              </a:r>
              <a:endParaRPr kumimoji="1" lang="en-US" altLang="ja-JP" sz="1200" dirty="0" smtClean="0">
                <a:latin typeface="Meiryo UI" panose="020B0604030504040204" pitchFamily="50" charset="-128"/>
                <a:ea typeface="Meiryo UI" panose="020B0604030504040204" pitchFamily="50" charset="-128"/>
              </a:endParaRPr>
            </a:p>
          </p:txBody>
        </p:sp>
        <p:sp>
          <p:nvSpPr>
            <p:cNvPr id="83" name="Oval 32"/>
            <p:cNvSpPr>
              <a:spLocks noChangeArrowheads="1"/>
            </p:cNvSpPr>
            <p:nvPr/>
          </p:nvSpPr>
          <p:spPr bwMode="auto">
            <a:xfrm>
              <a:off x="777680" y="2957471"/>
              <a:ext cx="1787623" cy="1607078"/>
            </a:xfrm>
            <a:prstGeom prst="ellipse">
              <a:avLst/>
            </a:prstGeom>
            <a:solidFill>
              <a:srgbClr val="FF99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FontTx/>
                <a:buNone/>
              </a:pPr>
              <a:r>
                <a:rPr lang="ja-JP" altLang="en-US" b="1" dirty="0">
                  <a:solidFill>
                    <a:schemeClr val="bg1"/>
                  </a:solidFill>
                  <a:latin typeface="Meiryo UI" panose="020B0604030504040204" pitchFamily="50" charset="-128"/>
                  <a:ea typeface="Meiryo UI" panose="020B0604030504040204" pitchFamily="50" charset="-128"/>
                </a:rPr>
                <a:t>行政</a:t>
              </a:r>
              <a:r>
                <a:rPr lang="ja-JP" altLang="en-US" b="1" dirty="0" smtClean="0">
                  <a:solidFill>
                    <a:schemeClr val="bg1"/>
                  </a:solidFill>
                  <a:latin typeface="Meiryo UI" panose="020B0604030504040204" pitchFamily="50" charset="-128"/>
                  <a:ea typeface="Meiryo UI" panose="020B0604030504040204" pitchFamily="50" charset="-128"/>
                </a:rPr>
                <a:t>機関</a:t>
              </a:r>
              <a:endParaRPr lang="en-US" altLang="ja-JP" b="1"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dirty="0" smtClean="0">
                  <a:solidFill>
                    <a:schemeClr val="bg1"/>
                  </a:solidFill>
                  <a:latin typeface="Meiryo UI" panose="020B0604030504040204" pitchFamily="50" charset="-128"/>
                  <a:ea typeface="Meiryo UI" panose="020B0604030504040204" pitchFamily="50" charset="-128"/>
                </a:rPr>
                <a:t>・都道府県</a:t>
              </a:r>
              <a:endParaRPr lang="en-US" altLang="ja-JP"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dirty="0" smtClean="0">
                  <a:solidFill>
                    <a:schemeClr val="bg1"/>
                  </a:solidFill>
                  <a:latin typeface="Meiryo UI" panose="020B0604030504040204" pitchFamily="50" charset="-128"/>
                  <a:ea typeface="Meiryo UI" panose="020B0604030504040204" pitchFamily="50" charset="-128"/>
                </a:rPr>
                <a:t>・市町村</a:t>
              </a:r>
              <a:endParaRPr lang="en-US" altLang="ja-JP"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dirty="0" smtClean="0">
                  <a:solidFill>
                    <a:schemeClr val="bg1"/>
                  </a:solidFill>
                  <a:latin typeface="Meiryo UI" panose="020B0604030504040204" pitchFamily="50" charset="-128"/>
                  <a:ea typeface="Meiryo UI" panose="020B0604030504040204" pitchFamily="50" charset="-128"/>
                </a:rPr>
                <a:t>・国</a:t>
              </a:r>
            </a:p>
          </p:txBody>
        </p:sp>
        <p:sp>
          <p:nvSpPr>
            <p:cNvPr id="84" name="Oval 30"/>
            <p:cNvSpPr>
              <a:spLocks noChangeArrowheads="1"/>
            </p:cNvSpPr>
            <p:nvPr/>
          </p:nvSpPr>
          <p:spPr bwMode="auto">
            <a:xfrm>
              <a:off x="4371830" y="3108449"/>
              <a:ext cx="1231393" cy="1169921"/>
            </a:xfrm>
            <a:prstGeom prst="ellipse">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None/>
              </a:pPr>
              <a:r>
                <a:rPr lang="ja-JP" altLang="en-US" sz="2400" dirty="0" smtClean="0">
                  <a:latin typeface="Meiryo UI" panose="020B0604030504040204" pitchFamily="50" charset="-128"/>
                  <a:ea typeface="Meiryo UI" panose="020B0604030504040204" pitchFamily="50" charset="-128"/>
                </a:rPr>
                <a:t>住民</a:t>
              </a:r>
              <a:endParaRPr lang="ja-JP" altLang="en-US" sz="2400" dirty="0">
                <a:latin typeface="Meiryo UI" panose="020B0604030504040204" pitchFamily="50" charset="-128"/>
                <a:ea typeface="Meiryo UI" panose="020B0604030504040204" pitchFamily="50" charset="-128"/>
              </a:endParaRPr>
            </a:p>
          </p:txBody>
        </p:sp>
        <p:sp>
          <p:nvSpPr>
            <p:cNvPr id="85" name="Oval 33"/>
            <p:cNvSpPr>
              <a:spLocks noChangeArrowheads="1"/>
            </p:cNvSpPr>
            <p:nvPr/>
          </p:nvSpPr>
          <p:spPr bwMode="auto">
            <a:xfrm>
              <a:off x="6541668" y="1660664"/>
              <a:ext cx="1787623" cy="1296631"/>
            </a:xfrm>
            <a:prstGeom prst="ellipse">
              <a:avLst/>
            </a:prstGeom>
            <a:solidFill>
              <a:srgbClr val="FF99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FontTx/>
                <a:buNone/>
              </a:pPr>
              <a:r>
                <a:rPr lang="ja-JP" altLang="en-US" b="1" dirty="0" smtClean="0">
                  <a:solidFill>
                    <a:schemeClr val="bg1"/>
                  </a:solidFill>
                  <a:latin typeface="Meiryo UI" panose="020B0604030504040204" pitchFamily="50" charset="-128"/>
                  <a:ea typeface="Meiryo UI" panose="020B0604030504040204" pitchFamily="50" charset="-128"/>
                </a:rPr>
                <a:t>医療機関</a:t>
              </a:r>
              <a:endParaRPr lang="en-US" altLang="ja-JP" b="1" dirty="0" smtClean="0">
                <a:solidFill>
                  <a:schemeClr val="bg1"/>
                </a:solidFill>
                <a:latin typeface="Meiryo UI" panose="020B0604030504040204" pitchFamily="50" charset="-128"/>
                <a:ea typeface="Meiryo UI" panose="020B0604030504040204" pitchFamily="50" charset="-128"/>
              </a:endParaRPr>
            </a:p>
            <a:p>
              <a:pPr>
                <a:buNone/>
              </a:pPr>
              <a:r>
                <a:rPr lang="ja-JP" altLang="en-US" dirty="0">
                  <a:solidFill>
                    <a:schemeClr val="bg1"/>
                  </a:solidFill>
                  <a:latin typeface="Meiryo UI" panose="020B0604030504040204" pitchFamily="50" charset="-128"/>
                  <a:ea typeface="Meiryo UI" panose="020B0604030504040204" pitchFamily="50" charset="-128"/>
                </a:rPr>
                <a:t>・</a:t>
              </a:r>
              <a:r>
                <a:rPr lang="ja-JP" altLang="en-US" dirty="0" smtClean="0">
                  <a:solidFill>
                    <a:schemeClr val="bg1"/>
                  </a:solidFill>
                  <a:latin typeface="Meiryo UI" panose="020B0604030504040204" pitchFamily="50" charset="-128"/>
                  <a:ea typeface="Meiryo UI" panose="020B0604030504040204" pitchFamily="50" charset="-128"/>
                </a:rPr>
                <a:t>病院、診療所</a:t>
              </a:r>
              <a:endParaRPr lang="en-US" altLang="ja-JP" dirty="0">
                <a:solidFill>
                  <a:schemeClr val="bg1"/>
                </a:solidFill>
                <a:latin typeface="Meiryo UI" panose="020B0604030504040204" pitchFamily="50" charset="-128"/>
                <a:ea typeface="Meiryo UI" panose="020B0604030504040204" pitchFamily="50" charset="-128"/>
              </a:endParaRPr>
            </a:p>
            <a:p>
              <a:pPr>
                <a:buNone/>
              </a:pPr>
              <a:r>
                <a:rPr lang="ja-JP" altLang="en-US" dirty="0" smtClean="0">
                  <a:solidFill>
                    <a:schemeClr val="bg1"/>
                  </a:solidFill>
                  <a:latin typeface="Meiryo UI" panose="020B0604030504040204" pitchFamily="50" charset="-128"/>
                  <a:ea typeface="Meiryo UI" panose="020B0604030504040204" pitchFamily="50" charset="-128"/>
                </a:rPr>
                <a:t>・薬局</a:t>
              </a:r>
              <a:endParaRPr lang="ja-JP" altLang="en-US" sz="1600" b="1" dirty="0" smtClean="0">
                <a:solidFill>
                  <a:schemeClr val="bg1"/>
                </a:solidFill>
                <a:latin typeface="Meiryo UI" panose="020B0604030504040204" pitchFamily="50" charset="-128"/>
                <a:ea typeface="Meiryo UI" panose="020B0604030504040204" pitchFamily="50" charset="-128"/>
              </a:endParaRPr>
            </a:p>
            <a:p>
              <a:pPr algn="ctr">
                <a:buFontTx/>
                <a:buNone/>
              </a:pP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86" name="Oval 34"/>
            <p:cNvSpPr>
              <a:spLocks noChangeArrowheads="1"/>
            </p:cNvSpPr>
            <p:nvPr/>
          </p:nvSpPr>
          <p:spPr bwMode="auto">
            <a:xfrm>
              <a:off x="6541668" y="4564549"/>
              <a:ext cx="1787623" cy="1296632"/>
            </a:xfrm>
            <a:prstGeom prst="ellipse">
              <a:avLst/>
            </a:prstGeom>
            <a:solidFill>
              <a:srgbClr val="FF99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defPPr>
                <a:defRPr lang="ja-JP"/>
              </a:defPPr>
              <a:lvl1pPr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20000"/>
                </a:spcBef>
                <a:spcAft>
                  <a:spcPct val="0"/>
                </a:spcAft>
                <a:buChar char="•"/>
                <a:defRPr kumimoji="1" sz="1400" kern="1200">
                  <a:solidFill>
                    <a:srgbClr val="00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rgbClr val="000000"/>
                  </a:solidFill>
                  <a:latin typeface="Arial" panose="020B0604020202020204" pitchFamily="34" charset="0"/>
                  <a:ea typeface="ＭＳ Ｐゴシック" panose="020B0600070205080204" pitchFamily="50" charset="-128"/>
                  <a:cs typeface="+mn-cs"/>
                </a:defRPr>
              </a:lvl9pPr>
            </a:lstStyle>
            <a:p>
              <a:pPr algn="ctr">
                <a:buFontTx/>
                <a:buNone/>
              </a:pPr>
              <a:r>
                <a:rPr lang="ja-JP" altLang="en-US" b="1" dirty="0" smtClean="0">
                  <a:solidFill>
                    <a:schemeClr val="bg1"/>
                  </a:solidFill>
                  <a:latin typeface="Meiryo UI" panose="020B0604030504040204" pitchFamily="50" charset="-128"/>
                  <a:ea typeface="Meiryo UI" panose="020B0604030504040204" pitchFamily="50" charset="-128"/>
                </a:rPr>
                <a:t>企業</a:t>
              </a:r>
              <a:endParaRPr lang="en-US" altLang="ja-JP" b="1" dirty="0" smtClean="0">
                <a:solidFill>
                  <a:schemeClr val="bg1"/>
                </a:solidFill>
                <a:latin typeface="Meiryo UI" panose="020B0604030504040204" pitchFamily="50" charset="-128"/>
                <a:ea typeface="Meiryo UI" panose="020B0604030504040204" pitchFamily="50" charset="-128"/>
              </a:endParaRPr>
            </a:p>
            <a:p>
              <a:pPr>
                <a:buFontTx/>
                <a:buNone/>
              </a:pPr>
              <a:r>
                <a:rPr lang="ja-JP" altLang="en-US" sz="1100" dirty="0">
                  <a:solidFill>
                    <a:schemeClr val="bg1"/>
                  </a:solidFill>
                  <a:latin typeface="Meiryo UI" panose="020B0604030504040204" pitchFamily="50" charset="-128"/>
                  <a:ea typeface="Meiryo UI" panose="020B0604030504040204" pitchFamily="50" charset="-128"/>
                </a:rPr>
                <a:t>・製薬</a:t>
              </a:r>
            </a:p>
            <a:p>
              <a:pPr>
                <a:buFontTx/>
                <a:buNone/>
              </a:pPr>
              <a:r>
                <a:rPr lang="ja-JP" altLang="en-US" sz="1100" dirty="0">
                  <a:solidFill>
                    <a:schemeClr val="bg1"/>
                  </a:solidFill>
                  <a:latin typeface="Meiryo UI" panose="020B0604030504040204" pitchFamily="50" charset="-128"/>
                  <a:ea typeface="Meiryo UI" panose="020B0604030504040204" pitchFamily="50" charset="-128"/>
                </a:rPr>
                <a:t>・医療機器</a:t>
              </a:r>
            </a:p>
            <a:p>
              <a:pPr>
                <a:buFontTx/>
                <a:buNone/>
              </a:pPr>
              <a:r>
                <a:rPr lang="ja-JP" altLang="en-US" sz="1100" dirty="0">
                  <a:solidFill>
                    <a:schemeClr val="bg1"/>
                  </a:solidFill>
                  <a:latin typeface="Meiryo UI" panose="020B0604030504040204" pitchFamily="50" charset="-128"/>
                  <a:ea typeface="Meiryo UI" panose="020B0604030504040204" pitchFamily="50" charset="-128"/>
                </a:rPr>
                <a:t>・再生医療等製品</a:t>
              </a:r>
            </a:p>
            <a:p>
              <a:pPr>
                <a:buFontTx/>
                <a:buNone/>
              </a:pPr>
              <a:r>
                <a:rPr lang="ja-JP" altLang="en-US" sz="1100" dirty="0">
                  <a:solidFill>
                    <a:schemeClr val="bg1"/>
                  </a:solidFill>
                  <a:latin typeface="Meiryo UI" panose="020B0604030504040204" pitchFamily="50" charset="-128"/>
                  <a:ea typeface="Meiryo UI" panose="020B0604030504040204" pitchFamily="50" charset="-128"/>
                </a:rPr>
                <a:t>・ヘルスケア関連企業</a:t>
              </a:r>
            </a:p>
            <a:p>
              <a:pPr>
                <a:buFontTx/>
                <a:buNone/>
              </a:pPr>
              <a:endParaRPr lang="ja-JP" altLang="en-US" sz="1100" dirty="0">
                <a:solidFill>
                  <a:schemeClr val="bg1"/>
                </a:solidFill>
                <a:latin typeface="Meiryo UI" panose="020B0604030504040204" pitchFamily="50" charset="-128"/>
                <a:ea typeface="Meiryo UI" panose="020B0604030504040204" pitchFamily="50" charset="-128"/>
              </a:endParaRPr>
            </a:p>
          </p:txBody>
        </p:sp>
      </p:grpSp>
      <p:sp>
        <p:nvSpPr>
          <p:cNvPr id="87" name="テキスト ボックス 86"/>
          <p:cNvSpPr txBox="1"/>
          <p:nvPr/>
        </p:nvSpPr>
        <p:spPr>
          <a:xfrm>
            <a:off x="325870" y="5821992"/>
            <a:ext cx="2155371" cy="369332"/>
          </a:xfrm>
          <a:prstGeom prst="rect">
            <a:avLst/>
          </a:prstGeom>
          <a:noFill/>
        </p:spPr>
        <p:txBody>
          <a:bodyPr wrap="square" rtlCol="0">
            <a:spAutoFit/>
          </a:bodyPr>
          <a:lstStyle/>
          <a:p>
            <a:r>
              <a:rPr kumimoji="1" lang="ja-JP" altLang="en-US" b="1" dirty="0" smtClean="0">
                <a:solidFill>
                  <a:srgbClr val="FF9900"/>
                </a:solidFill>
                <a:latin typeface="Meiryo UI" panose="020B0604030504040204" pitchFamily="50" charset="-128"/>
                <a:ea typeface="Meiryo UI" panose="020B0604030504040204" pitchFamily="50" charset="-128"/>
              </a:rPr>
              <a:t>パブリックヘルス</a:t>
            </a:r>
            <a:endParaRPr kumimoji="1" lang="ja-JP" altLang="en-US" b="1" dirty="0">
              <a:solidFill>
                <a:srgbClr val="FF9900"/>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8188842" y="1314762"/>
            <a:ext cx="955158" cy="369332"/>
          </a:xfrm>
          <a:prstGeom prst="rect">
            <a:avLst/>
          </a:prstGeom>
          <a:noFill/>
        </p:spPr>
        <p:txBody>
          <a:bodyPr wrap="square" rtlCol="0">
            <a:spAutoFit/>
          </a:bodyPr>
          <a:lstStyle/>
          <a:p>
            <a:r>
              <a:rPr kumimoji="1" lang="ja-JP" altLang="en-US" b="1" dirty="0">
                <a:solidFill>
                  <a:srgbClr val="FF9900"/>
                </a:solidFill>
                <a:latin typeface="Meiryo UI" panose="020B0604030504040204" pitchFamily="50" charset="-128"/>
                <a:ea typeface="Meiryo UI" panose="020B0604030504040204" pitchFamily="50" charset="-128"/>
              </a:rPr>
              <a:t>臨床</a:t>
            </a:r>
          </a:p>
        </p:txBody>
      </p:sp>
      <p:grpSp>
        <p:nvGrpSpPr>
          <p:cNvPr id="38" name="グループ化 37"/>
          <p:cNvGrpSpPr/>
          <p:nvPr/>
        </p:nvGrpSpPr>
        <p:grpSpPr>
          <a:xfrm>
            <a:off x="186601" y="1112171"/>
            <a:ext cx="8605626" cy="5194543"/>
            <a:chOff x="99857" y="1007996"/>
            <a:chExt cx="8605626" cy="5194543"/>
          </a:xfrm>
        </p:grpSpPr>
        <p:sp>
          <p:nvSpPr>
            <p:cNvPr id="50" name="正方形/長方形 49"/>
            <p:cNvSpPr/>
            <p:nvPr/>
          </p:nvSpPr>
          <p:spPr>
            <a:xfrm>
              <a:off x="99857" y="1007996"/>
              <a:ext cx="8605626" cy="5194543"/>
            </a:xfrm>
            <a:prstGeom prst="rect">
              <a:avLst/>
            </a:prstGeom>
            <a:solidFill>
              <a:schemeClr val="accent1">
                <a:lumMod val="20000"/>
                <a:lumOff val="80000"/>
                <a:alpha val="5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04804" y="1042598"/>
              <a:ext cx="2767511" cy="400110"/>
            </a:xfrm>
            <a:prstGeom prst="rect">
              <a:avLst/>
            </a:prstGeom>
            <a:noFill/>
          </p:spPr>
          <p:txBody>
            <a:bodyPr wrap="square" rtlCol="0">
              <a:spAutoFit/>
            </a:bodyPr>
            <a:lstStyle/>
            <a:p>
              <a:r>
                <a:rPr kumimoji="1" lang="en-US" altLang="ja-JP" sz="2000" b="1" dirty="0">
                  <a:solidFill>
                    <a:srgbClr val="0070C0"/>
                  </a:solidFill>
                  <a:latin typeface="Meiryo UI" panose="020B0604030504040204" pitchFamily="50" charset="-128"/>
                  <a:ea typeface="Meiryo UI" panose="020B0604030504040204" pitchFamily="50" charset="-128"/>
                </a:rPr>
                <a:t>ICT</a:t>
              </a:r>
              <a:r>
                <a:rPr kumimoji="1" lang="ja-JP" altLang="en-US" sz="2000" b="1" dirty="0" smtClean="0">
                  <a:solidFill>
                    <a:srgbClr val="0070C0"/>
                  </a:solidFill>
                  <a:latin typeface="Meiryo UI" panose="020B0604030504040204" pitchFamily="50" charset="-128"/>
                  <a:ea typeface="Meiryo UI" panose="020B0604030504040204" pitchFamily="50" charset="-128"/>
                </a:rPr>
                <a:t>技術の活用</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sp>
          <p:nvSpPr>
            <p:cNvPr id="53" name="円/楕円 60"/>
            <p:cNvSpPr/>
            <p:nvPr/>
          </p:nvSpPr>
          <p:spPr>
            <a:xfrm>
              <a:off x="1876393" y="2781355"/>
              <a:ext cx="1836000" cy="61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rPr>
                <a:t>レセプトデータの</a:t>
              </a:r>
              <a:endParaRPr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蓄積・</a:t>
              </a:r>
              <a:r>
                <a:rPr lang="ja-JP" altLang="en-US" sz="1050" b="1" dirty="0">
                  <a:solidFill>
                    <a:schemeClr val="tx1"/>
                  </a:solidFill>
                  <a:latin typeface="Meiryo UI" panose="020B0604030504040204" pitchFamily="50" charset="-128"/>
                  <a:ea typeface="Meiryo UI" panose="020B0604030504040204" pitchFamily="50" charset="-128"/>
                </a:rPr>
                <a:t>分析</a:t>
              </a:r>
            </a:p>
          </p:txBody>
        </p:sp>
        <p:sp>
          <p:nvSpPr>
            <p:cNvPr id="54" name="円/楕円 56"/>
            <p:cNvSpPr/>
            <p:nvPr/>
          </p:nvSpPr>
          <p:spPr>
            <a:xfrm>
              <a:off x="1914276" y="4232933"/>
              <a:ext cx="1836000" cy="61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パーソナルヘルス</a:t>
              </a:r>
            </a:p>
            <a:p>
              <a:pPr algn="ctr"/>
              <a:r>
                <a:rPr lang="ja-JP" altLang="en-US" sz="900" b="1" dirty="0">
                  <a:solidFill>
                    <a:schemeClr val="tx1"/>
                  </a:solidFill>
                  <a:latin typeface="Meiryo UI" panose="020B0604030504040204" pitchFamily="50" charset="-128"/>
                  <a:ea typeface="Meiryo UI" panose="020B0604030504040204" pitchFamily="50" charset="-128"/>
                </a:rPr>
                <a:t>レコード（</a:t>
              </a:r>
              <a:r>
                <a:rPr lang="en-US" altLang="ja-JP" sz="900" b="1" dirty="0">
                  <a:solidFill>
                    <a:schemeClr val="tx1"/>
                  </a:solidFill>
                  <a:latin typeface="Meiryo UI" panose="020B0604030504040204" pitchFamily="50" charset="-128"/>
                  <a:ea typeface="Meiryo UI" panose="020B0604030504040204" pitchFamily="50" charset="-128"/>
                </a:rPr>
                <a:t>PHR</a:t>
              </a:r>
              <a:r>
                <a:rPr lang="ja-JP" altLang="en-US" sz="900" b="1" dirty="0">
                  <a:solidFill>
                    <a:schemeClr val="tx1"/>
                  </a:solidFill>
                  <a:latin typeface="Meiryo UI" panose="020B0604030504040204" pitchFamily="50" charset="-128"/>
                  <a:ea typeface="Meiryo UI" panose="020B0604030504040204" pitchFamily="50" charset="-128"/>
                </a:rPr>
                <a:t>）</a:t>
              </a:r>
            </a:p>
            <a:p>
              <a:pPr algn="ctr"/>
              <a:r>
                <a:rPr lang="ja-JP" altLang="en-US" sz="900" b="1" dirty="0">
                  <a:solidFill>
                    <a:schemeClr val="tx1"/>
                  </a:solidFill>
                  <a:latin typeface="Meiryo UI" panose="020B0604030504040204" pitchFamily="50" charset="-128"/>
                  <a:ea typeface="Meiryo UI" panose="020B0604030504040204" pitchFamily="50" charset="-128"/>
                </a:rPr>
                <a:t>（電子母子手帳など）</a:t>
              </a:r>
            </a:p>
          </p:txBody>
        </p:sp>
        <p:sp>
          <p:nvSpPr>
            <p:cNvPr id="55" name="円/楕円 52"/>
            <p:cNvSpPr/>
            <p:nvPr/>
          </p:nvSpPr>
          <p:spPr>
            <a:xfrm>
              <a:off x="1895073" y="3491605"/>
              <a:ext cx="1836000" cy="61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rPr>
                <a:t>健診データの</a:t>
              </a:r>
              <a:endParaRPr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蓄積・分析</a:t>
              </a:r>
              <a:endParaRPr lang="ja-JP" altLang="en-US" sz="1050" b="1" dirty="0">
                <a:solidFill>
                  <a:schemeClr val="tx1"/>
                </a:solidFill>
                <a:latin typeface="Meiryo UI" panose="020B0604030504040204" pitchFamily="50" charset="-128"/>
                <a:ea typeface="Meiryo UI" panose="020B0604030504040204" pitchFamily="50" charset="-128"/>
              </a:endParaRPr>
            </a:p>
          </p:txBody>
        </p:sp>
        <p:sp>
          <p:nvSpPr>
            <p:cNvPr id="56" name="円/楕円 52"/>
            <p:cNvSpPr/>
            <p:nvPr/>
          </p:nvSpPr>
          <p:spPr>
            <a:xfrm>
              <a:off x="5270964" y="1688432"/>
              <a:ext cx="1656000" cy="61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AI</a:t>
              </a:r>
              <a:r>
                <a:rPr lang="ja-JP" altLang="en-US" sz="1200" b="1" dirty="0" smtClean="0">
                  <a:solidFill>
                    <a:schemeClr val="tx1"/>
                  </a:solidFill>
                  <a:latin typeface="Meiryo UI" panose="020B0604030504040204" pitchFamily="50" charset="-128"/>
                  <a:ea typeface="Meiryo UI" panose="020B0604030504040204" pitchFamily="50" charset="-128"/>
                </a:rPr>
                <a:t>／遠隔診療</a:t>
              </a:r>
              <a:endParaRPr lang="ja-JP" altLang="en-US" sz="1200" b="1" dirty="0">
                <a:solidFill>
                  <a:schemeClr val="tx1"/>
                </a:solidFill>
                <a:latin typeface="Meiryo UI" panose="020B0604030504040204" pitchFamily="50" charset="-128"/>
                <a:ea typeface="Meiryo UI" panose="020B0604030504040204" pitchFamily="50" charset="-128"/>
              </a:endParaRPr>
            </a:p>
          </p:txBody>
        </p:sp>
        <p:sp>
          <p:nvSpPr>
            <p:cNvPr id="59" name="円/楕円 2"/>
            <p:cNvSpPr/>
            <p:nvPr/>
          </p:nvSpPr>
          <p:spPr>
            <a:xfrm>
              <a:off x="5301906" y="4334910"/>
              <a:ext cx="1656000" cy="61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rPr>
                <a:t>ウェアラブル</a:t>
              </a:r>
              <a:r>
                <a:rPr lang="ja-JP" altLang="en-US" sz="1050" b="1" dirty="0">
                  <a:solidFill>
                    <a:schemeClr val="tx1"/>
                  </a:solidFill>
                  <a:latin typeface="Meiryo UI" panose="020B0604030504040204" pitchFamily="50" charset="-128"/>
                  <a:ea typeface="Meiryo UI" panose="020B0604030504040204" pitchFamily="50" charset="-128"/>
                </a:rPr>
                <a:t>端末</a:t>
              </a:r>
            </a:p>
          </p:txBody>
        </p:sp>
        <p:sp>
          <p:nvSpPr>
            <p:cNvPr id="60" name="円/楕円 54"/>
            <p:cNvSpPr/>
            <p:nvPr/>
          </p:nvSpPr>
          <p:spPr>
            <a:xfrm>
              <a:off x="5307754" y="2377659"/>
              <a:ext cx="1656000" cy="61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chemeClr val="tx1"/>
                  </a:solidFill>
                  <a:latin typeface="Meiryo UI" panose="020B0604030504040204" pitchFamily="50" charset="-128"/>
                  <a:ea typeface="Meiryo UI" panose="020B0604030504040204" pitchFamily="50" charset="-128"/>
                </a:rPr>
                <a:t>電子お薬手帳</a:t>
              </a:r>
              <a:endParaRPr lang="ja-JP" altLang="en-US" sz="1000" b="1"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9069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01884" y="6356350"/>
            <a:ext cx="2057400" cy="365125"/>
          </a:xfrm>
        </p:spPr>
        <p:txBody>
          <a:bodyPr/>
          <a:lstStyle/>
          <a:p>
            <a:fld id="{7E0488E3-93D0-49A6-BF57-B494844D90D5}" type="slidenum">
              <a:rPr kumimoji="1" lang="ja-JP" altLang="en-US" smtClean="0"/>
              <a:t>5</a:t>
            </a:fld>
            <a:endParaRPr kumimoji="1" lang="ja-JP" altLang="en-US"/>
          </a:p>
        </p:txBody>
      </p:sp>
      <p:sp>
        <p:nvSpPr>
          <p:cNvPr id="8" name="テキスト ボックス 7"/>
          <p:cNvSpPr txBox="1"/>
          <p:nvPr/>
        </p:nvSpPr>
        <p:spPr>
          <a:xfrm>
            <a:off x="152588" y="767646"/>
            <a:ext cx="8991412" cy="923330"/>
          </a:xfrm>
          <a:prstGeom prst="rect">
            <a:avLst/>
          </a:prstGeom>
          <a:noFill/>
          <a:ln>
            <a:no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　高齢化が進展する中、「健康寿命の延伸」や、住み慣れた地域で暮らし続けられる「地域包括ケアシステム」構築に向け、</a:t>
            </a:r>
            <a:r>
              <a:rPr kumimoji="1" lang="ja-JP" altLang="en-US" u="sng" dirty="0" smtClean="0">
                <a:latin typeface="Meiryo UI" panose="020B0604030504040204" pitchFamily="50" charset="-128"/>
                <a:ea typeface="Meiryo UI" panose="020B0604030504040204" pitchFamily="50" charset="-128"/>
              </a:rPr>
              <a:t>診断</a:t>
            </a:r>
            <a:r>
              <a:rPr kumimoji="1" lang="ja-JP" altLang="en-US" u="sng" dirty="0">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治療などの医療サービスだけで</a:t>
            </a:r>
            <a:r>
              <a:rPr kumimoji="1" lang="ja-JP" altLang="en-US" u="sng" dirty="0">
                <a:latin typeface="Meiryo UI" panose="020B0604030504040204" pitchFamily="50" charset="-128"/>
                <a:ea typeface="Meiryo UI" panose="020B0604030504040204" pitchFamily="50" charset="-128"/>
              </a:rPr>
              <a:t>なく</a:t>
            </a:r>
            <a:r>
              <a:rPr kumimoji="1" lang="ja-JP" altLang="en-US" u="sng" dirty="0" smtClean="0">
                <a:latin typeface="Meiryo UI" panose="020B0604030504040204" pitchFamily="50" charset="-128"/>
                <a:ea typeface="Meiryo UI" panose="020B0604030504040204" pitchFamily="50" charset="-128"/>
              </a:rPr>
              <a:t>、健康維持・疾病予防等が重要となっており、市町村の役割が拡大している。</a:t>
            </a:r>
            <a:endParaRPr kumimoji="1" lang="ja-JP" altLang="en-US" u="sng" dirty="0">
              <a:latin typeface="Meiryo UI" panose="020B0604030504040204" pitchFamily="50" charset="-128"/>
              <a:ea typeface="Meiryo UI" panose="020B0604030504040204" pitchFamily="50" charset="-128"/>
            </a:endParaRPr>
          </a:p>
        </p:txBody>
      </p:sp>
      <p:sp>
        <p:nvSpPr>
          <p:cNvPr id="36" name="角丸四角形 35"/>
          <p:cNvSpPr/>
          <p:nvPr/>
        </p:nvSpPr>
        <p:spPr>
          <a:xfrm>
            <a:off x="1893069" y="3368001"/>
            <a:ext cx="2304000" cy="1666118"/>
          </a:xfrm>
          <a:prstGeom prst="roundRect">
            <a:avLst/>
          </a:prstGeom>
          <a:solidFill>
            <a:schemeClr val="accent1">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rPr>
              <a:t>■健康づくり</a:t>
            </a:r>
            <a:r>
              <a:rPr kumimoji="1" lang="ja-JP" altLang="en-US" sz="1400" b="1" dirty="0">
                <a:solidFill>
                  <a:schemeClr val="tx1"/>
                </a:solidFill>
                <a:latin typeface="Meiryo UI" panose="020B0604030504040204" pitchFamily="50" charset="-128"/>
                <a:ea typeface="Meiryo UI" panose="020B0604030504040204" pitchFamily="50" charset="-128"/>
              </a:rPr>
              <a:t>施策</a:t>
            </a:r>
          </a:p>
          <a:p>
            <a:pP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rPr>
              <a:t>■各種</a:t>
            </a:r>
            <a:r>
              <a:rPr kumimoji="1" lang="ja-JP" altLang="en-US" sz="1400" b="1" dirty="0" err="1">
                <a:solidFill>
                  <a:schemeClr val="tx1"/>
                </a:solidFill>
                <a:latin typeface="Meiryo UI" panose="020B0604030504040204" pitchFamily="50" charset="-128"/>
                <a:ea typeface="Meiryo UI" panose="020B0604030504040204" pitchFamily="50" charset="-128"/>
              </a:rPr>
              <a:t>けん</a:t>
            </a:r>
            <a:r>
              <a:rPr kumimoji="1" lang="ja-JP" altLang="en-US" sz="1400" b="1" dirty="0">
                <a:solidFill>
                  <a:schemeClr val="tx1"/>
                </a:solidFill>
                <a:latin typeface="Meiryo UI" panose="020B0604030504040204" pitchFamily="50" charset="-128"/>
                <a:ea typeface="Meiryo UI" panose="020B0604030504040204" pitchFamily="50" charset="-128"/>
              </a:rPr>
              <a:t>しん</a:t>
            </a:r>
          </a:p>
          <a:p>
            <a:pPr>
              <a:lnSpc>
                <a:spcPts val="1600"/>
              </a:lnSpc>
            </a:pPr>
            <a:r>
              <a:rPr kumimoji="1" lang="ja-JP" altLang="en-US" sz="1100" b="1" dirty="0">
                <a:solidFill>
                  <a:schemeClr val="tx1"/>
                </a:solidFill>
                <a:latin typeface="Meiryo UI" panose="020B0604030504040204" pitchFamily="50" charset="-128"/>
                <a:ea typeface="Meiryo UI" panose="020B0604030504040204" pitchFamily="50" charset="-128"/>
              </a:rPr>
              <a:t>（妊婦健診・乳幼児健診、</a:t>
            </a:r>
          </a:p>
          <a:p>
            <a:pPr>
              <a:lnSpc>
                <a:spcPts val="1600"/>
              </a:lnSpc>
            </a:pPr>
            <a:r>
              <a:rPr kumimoji="1" lang="ja-JP" altLang="en-US" sz="1100" b="1" dirty="0">
                <a:solidFill>
                  <a:schemeClr val="tx1"/>
                </a:solidFill>
                <a:latin typeface="Meiryo UI" panose="020B0604030504040204" pitchFamily="50" charset="-128"/>
                <a:ea typeface="Meiryo UI" panose="020B0604030504040204" pitchFamily="50" charset="-128"/>
              </a:rPr>
              <a:t>　 特定健診・保健指導</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市町村</a:t>
            </a:r>
            <a:r>
              <a:rPr kumimoji="1" lang="ja-JP" altLang="en-US" sz="1050" b="1" dirty="0" smtClean="0">
                <a:solidFill>
                  <a:schemeClr val="tx1"/>
                </a:solidFill>
                <a:latin typeface="Meiryo UI" panose="020B0604030504040204" pitchFamily="50" charset="-128"/>
                <a:ea typeface="Meiryo UI" panose="020B0604030504040204" pitchFamily="50" charset="-128"/>
              </a:rPr>
              <a:t>国保</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err="1" smtClean="0">
                <a:solidFill>
                  <a:schemeClr val="tx1"/>
                </a:solidFill>
                <a:latin typeface="Meiryo UI" panose="020B0604030504040204" pitchFamily="50" charset="-128"/>
                <a:ea typeface="Meiryo UI" panose="020B0604030504040204" pitchFamily="50" charset="-128"/>
              </a:rPr>
              <a:t>、</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600"/>
              </a:lnSpc>
            </a:pP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b="1" dirty="0" smtClean="0">
                <a:solidFill>
                  <a:schemeClr val="tx1"/>
                </a:solidFill>
                <a:latin typeface="Meiryo UI" panose="020B0604030504040204" pitchFamily="50" charset="-128"/>
                <a:ea typeface="Meiryo UI" panose="020B0604030504040204" pitchFamily="50" charset="-128"/>
              </a:rPr>
              <a:t>がん</a:t>
            </a:r>
            <a:r>
              <a:rPr kumimoji="1" lang="ja-JP" altLang="en-US" sz="1100" b="1" dirty="0">
                <a:solidFill>
                  <a:schemeClr val="tx1"/>
                </a:solidFill>
                <a:latin typeface="Meiryo UI" panose="020B0604030504040204" pitchFamily="50" charset="-128"/>
                <a:ea typeface="Meiryo UI" panose="020B0604030504040204" pitchFamily="50" charset="-128"/>
              </a:rPr>
              <a:t>検診 等）</a:t>
            </a:r>
          </a:p>
          <a:p>
            <a:pPr>
              <a:lnSpc>
                <a:spcPts val="16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生活</a:t>
            </a:r>
            <a:r>
              <a:rPr kumimoji="1" lang="ja-JP" altLang="en-US" sz="1400" b="1" dirty="0">
                <a:solidFill>
                  <a:schemeClr val="tx1"/>
                </a:solidFill>
                <a:latin typeface="Meiryo UI" panose="020B0604030504040204" pitchFamily="50" charset="-128"/>
                <a:ea typeface="Meiryo UI" panose="020B0604030504040204" pitchFamily="50" charset="-128"/>
              </a:rPr>
              <a:t>習慣病の重症化</a:t>
            </a:r>
            <a:r>
              <a:rPr kumimoji="1" lang="ja-JP" altLang="en-US" sz="1400" b="1" dirty="0" smtClean="0">
                <a:solidFill>
                  <a:schemeClr val="tx1"/>
                </a:solidFill>
                <a:latin typeface="Meiryo UI" panose="020B0604030504040204" pitchFamily="50" charset="-128"/>
                <a:ea typeface="Meiryo UI" panose="020B0604030504040204" pitchFamily="50" charset="-128"/>
              </a:rPr>
              <a:t>予防</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rPr>
              <a:t>など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6759418" y="3368001"/>
            <a:ext cx="2086803" cy="1666118"/>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・介護保険</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・高齢者</a:t>
            </a:r>
            <a:r>
              <a:rPr kumimoji="1" lang="ja-JP" altLang="en-US" sz="1400" dirty="0">
                <a:solidFill>
                  <a:schemeClr val="tx1"/>
                </a:solidFill>
                <a:latin typeface="Meiryo UI" panose="020B0604030504040204" pitchFamily="50" charset="-128"/>
                <a:ea typeface="Meiryo UI" panose="020B0604030504040204" pitchFamily="50" charset="-128"/>
              </a:rPr>
              <a:t>保健</a:t>
            </a:r>
            <a:r>
              <a:rPr kumimoji="1" lang="ja-JP" altLang="en-US" sz="1400" dirty="0" smtClean="0">
                <a:solidFill>
                  <a:schemeClr val="tx1"/>
                </a:solidFill>
                <a:latin typeface="Meiryo UI" panose="020B0604030504040204" pitchFamily="50" charset="-128"/>
                <a:ea typeface="Meiryo UI" panose="020B0604030504040204" pitchFamily="50" charset="-128"/>
              </a:rPr>
              <a:t>福祉施策</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965419" y="2715189"/>
            <a:ext cx="3126868" cy="461665"/>
          </a:xfrm>
          <a:prstGeom prst="rect">
            <a:avLst/>
          </a:prstGeom>
          <a:noFill/>
        </p:spPr>
        <p:txBody>
          <a:bodyPr wrap="square" rtlCol="0">
            <a:spAutoFit/>
          </a:bodyPr>
          <a:lstStyle/>
          <a:p>
            <a:r>
              <a:rPr kumimoji="1" lang="ja-JP" altLang="en-US" sz="2400" b="1" dirty="0" smtClean="0">
                <a:solidFill>
                  <a:srgbClr val="FF3300"/>
                </a:solidFill>
                <a:latin typeface="Meiryo UI" panose="020B0604030504040204" pitchFamily="50" charset="-128"/>
                <a:ea typeface="Meiryo UI" panose="020B0604030504040204" pitchFamily="50" charset="-128"/>
              </a:rPr>
              <a:t>診断・治療から予防へ</a:t>
            </a:r>
            <a:endParaRPr kumimoji="1" lang="ja-JP" altLang="en-US" sz="2400" b="1" dirty="0">
              <a:solidFill>
                <a:srgbClr val="FF3300"/>
              </a:solidFill>
              <a:latin typeface="Meiryo UI" panose="020B0604030504040204" pitchFamily="50" charset="-128"/>
              <a:ea typeface="Meiryo UI" panose="020B0604030504040204" pitchFamily="50" charset="-128"/>
            </a:endParaRPr>
          </a:p>
        </p:txBody>
      </p:sp>
      <p:sp>
        <p:nvSpPr>
          <p:cNvPr id="3" name="左矢印 2"/>
          <p:cNvSpPr/>
          <p:nvPr/>
        </p:nvSpPr>
        <p:spPr>
          <a:xfrm>
            <a:off x="2811151" y="2770053"/>
            <a:ext cx="1075891" cy="36576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矢印 19"/>
          <p:cNvSpPr/>
          <p:nvPr/>
        </p:nvSpPr>
        <p:spPr>
          <a:xfrm>
            <a:off x="6974419" y="2770053"/>
            <a:ext cx="1089431" cy="365760"/>
          </a:xfrm>
          <a:prstGeom prst="leftArrow">
            <a:avLst/>
          </a:prstGeom>
          <a:solidFill>
            <a:srgbClr val="FF0000"/>
          </a:solid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540106" y="5372069"/>
            <a:ext cx="7319178" cy="646331"/>
          </a:xfrm>
          <a:prstGeom prst="rect">
            <a:avLst/>
          </a:prstGeom>
          <a:noFill/>
          <a:ln>
            <a:solidFill>
              <a:schemeClr val="tx1"/>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健康維持・疾病</a:t>
            </a:r>
            <a:r>
              <a:rPr kumimoji="1" lang="ja-JP" altLang="en-US" b="1" dirty="0" smtClean="0">
                <a:latin typeface="Meiryo UI" panose="020B0604030504040204" pitchFamily="50" charset="-128"/>
                <a:ea typeface="Meiryo UI" panose="020B0604030504040204" pitchFamily="50" charset="-128"/>
              </a:rPr>
              <a:t>予防においては、データを活用した保健指導が効果的であり、効率化による市町村の負担軽減にも大きな効果が期待できる</a:t>
            </a:r>
            <a:endParaRPr kumimoji="1" lang="ja-JP" altLang="en-US"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2069" y="2091115"/>
            <a:ext cx="152581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健康状態に合わせ必要となる対応</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82070" y="3315514"/>
            <a:ext cx="1525818" cy="1718604"/>
          </a:xfrm>
          <a:prstGeom prst="roundRect">
            <a:avLst/>
          </a:prstGeom>
          <a:noFill/>
          <a:ln>
            <a:solidFill>
              <a:schemeClr val="tx1"/>
            </a:solidFill>
          </a:ln>
        </p:spPr>
        <p:txBody>
          <a:bodyPr wrap="square"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rPr>
              <a:t>市町村の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主な役割</a:t>
            </a:r>
            <a:endParaRPr kumimoji="1" lang="ja-JP" altLang="en-US" sz="1400" dirty="0">
              <a:latin typeface="Meiryo UI" panose="020B0604030504040204" pitchFamily="50" charset="-128"/>
              <a:ea typeface="Meiryo UI" panose="020B0604030504040204" pitchFamily="50" charset="-128"/>
            </a:endParaRPr>
          </a:p>
        </p:txBody>
      </p:sp>
      <p:sp>
        <p:nvSpPr>
          <p:cNvPr id="4" name="正方形/長方形 3"/>
          <p:cNvSpPr/>
          <p:nvPr/>
        </p:nvSpPr>
        <p:spPr>
          <a:xfrm>
            <a:off x="1893070" y="2117241"/>
            <a:ext cx="2304000" cy="461665"/>
          </a:xfrm>
          <a:prstGeom prst="rect">
            <a:avLst/>
          </a:prstGeom>
          <a:solidFill>
            <a:schemeClr val="accent2">
              <a:lumMod val="60000"/>
              <a:lumOff val="40000"/>
            </a:schemeClr>
          </a:solidFill>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健康維持・疾病予防</a:t>
            </a:r>
          </a:p>
        </p:txBody>
      </p:sp>
      <p:sp>
        <p:nvSpPr>
          <p:cNvPr id="19" name="正方形/長方形 18"/>
          <p:cNvSpPr/>
          <p:nvPr/>
        </p:nvSpPr>
        <p:spPr>
          <a:xfrm>
            <a:off x="4473474" y="2117241"/>
            <a:ext cx="1962322" cy="461665"/>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診断・治療</a:t>
            </a:r>
          </a:p>
        </p:txBody>
      </p:sp>
      <p:sp>
        <p:nvSpPr>
          <p:cNvPr id="22" name="正方形/長方形 21"/>
          <p:cNvSpPr/>
          <p:nvPr/>
        </p:nvSpPr>
        <p:spPr>
          <a:xfrm>
            <a:off x="6759418" y="2117241"/>
            <a:ext cx="2086803" cy="461665"/>
          </a:xfrm>
          <a:prstGeom prst="rect">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介護・介護</a:t>
            </a:r>
            <a:r>
              <a:rPr kumimoji="1" lang="ja-JP" altLang="en-US" dirty="0" smtClean="0">
                <a:latin typeface="Meiryo UI" panose="020B0604030504040204" pitchFamily="50" charset="-128"/>
                <a:ea typeface="Meiryo UI" panose="020B0604030504040204" pitchFamily="50" charset="-128"/>
              </a:rPr>
              <a:t>予防</a:t>
            </a:r>
            <a:r>
              <a:rPr kumimoji="1" lang="en-US" altLang="ja-JP"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5" name="角丸四角形 24"/>
          <p:cNvSpPr/>
          <p:nvPr/>
        </p:nvSpPr>
        <p:spPr>
          <a:xfrm>
            <a:off x="4473475" y="3368001"/>
            <a:ext cx="1984476" cy="1666118"/>
          </a:xfrm>
          <a:prstGeom prst="roundRect">
            <a:avLst/>
          </a:prstGeom>
          <a:solidFill>
            <a:schemeClr val="accent1">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・医療提供体制の整備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（在宅医療介護連携など）</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607887" y="96114"/>
            <a:ext cx="5928226"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健康・医療分野における市町村の役割の拡大</a:t>
            </a:r>
          </a:p>
        </p:txBody>
      </p:sp>
      <p:cxnSp>
        <p:nvCxnSpPr>
          <p:cNvPr id="21" name="直線コネクタ 20"/>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1611193" y="6256019"/>
            <a:ext cx="6074201" cy="276999"/>
          </a:xfrm>
          <a:prstGeom prst="rect">
            <a:avLst/>
          </a:prstGeom>
        </p:spPr>
        <p:txBody>
          <a:bodyPr wrap="square">
            <a:spAutoFit/>
          </a:bodyPr>
          <a:lstStyle/>
          <a:p>
            <a:r>
              <a:rPr lang="en-US" altLang="ja-JP" sz="1200" dirty="0" smtClean="0"/>
              <a:t>*  </a:t>
            </a:r>
            <a:r>
              <a:rPr lang="ja-JP" altLang="en-US" sz="1200" dirty="0" smtClean="0"/>
              <a:t>介護については、重症化を予防することにより健康</a:t>
            </a:r>
            <a:r>
              <a:rPr lang="ja-JP" altLang="en-US" sz="1200" dirty="0"/>
              <a:t>寿命を</a:t>
            </a:r>
            <a:r>
              <a:rPr lang="ja-JP" altLang="en-US" sz="1200" dirty="0" smtClean="0"/>
              <a:t>延ばすことになる</a:t>
            </a:r>
            <a:endParaRPr lang="ja-JP" altLang="en-US" sz="1200" dirty="0"/>
          </a:p>
        </p:txBody>
      </p:sp>
    </p:spTree>
    <p:extLst>
      <p:ext uri="{BB962C8B-B14F-4D97-AF65-F5344CB8AC3E}">
        <p14:creationId xmlns:p14="http://schemas.microsoft.com/office/powerpoint/2010/main" val="78661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2624588" y="3999679"/>
            <a:ext cx="4464883" cy="1846659"/>
          </a:xfrm>
          <a:prstGeom prst="rect">
            <a:avLst/>
          </a:prstGeom>
          <a:noFill/>
        </p:spPr>
        <p:txBody>
          <a:bodyPr wrap="square" rtlCol="0">
            <a:spAutoFit/>
          </a:bodyPr>
          <a:lstStyle/>
          <a:p>
            <a:r>
              <a:rPr kumimoji="1" lang="ja-JP" altLang="en-US" sz="2400" b="1" dirty="0" smtClean="0">
                <a:solidFill>
                  <a:srgbClr val="FF0066"/>
                </a:solidFill>
                <a:latin typeface="Meiryo UI" panose="020B0604030504040204" pitchFamily="50" charset="-128"/>
                <a:ea typeface="Meiryo UI" panose="020B0604030504040204" pitchFamily="50" charset="-128"/>
              </a:rPr>
              <a:t>＜尼崎市＞</a:t>
            </a:r>
            <a:endParaRPr kumimoji="1" lang="en-US" altLang="ja-JP" sz="2400" b="1" dirty="0" smtClean="0">
              <a:solidFill>
                <a:srgbClr val="FF0066"/>
              </a:solidFill>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◆データを活用し、効果的・効率的な</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保健指導を実施</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b="1" dirty="0" smtClean="0">
                <a:solidFill>
                  <a:srgbClr val="FF0000"/>
                </a:solidFill>
                <a:latin typeface="Meiryo UI" panose="020B0604030504040204" pitchFamily="50" charset="-128"/>
                <a:ea typeface="Meiryo UI" panose="020B0604030504040204" pitchFamily="50" charset="-128"/>
              </a:rPr>
              <a:t>※</a:t>
            </a:r>
            <a:r>
              <a:rPr kumimoji="1" lang="ja-JP" altLang="en-US" b="1" dirty="0" smtClean="0">
                <a:solidFill>
                  <a:srgbClr val="FF0000"/>
                </a:solidFill>
                <a:latin typeface="Meiryo UI" panose="020B0604030504040204" pitchFamily="50" charset="-128"/>
                <a:ea typeface="Meiryo UI" panose="020B0604030504040204" pitchFamily="50" charset="-128"/>
              </a:rPr>
              <a:t>後ほど詳しく</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E0488E3-93D0-49A6-BF57-B494844D90D5}" type="slidenum">
              <a:rPr kumimoji="1" lang="ja-JP" altLang="en-US" smtClean="0"/>
              <a:t>6</a:t>
            </a:fld>
            <a:endParaRPr kumimoji="1" lang="ja-JP" altLang="en-US"/>
          </a:p>
        </p:txBody>
      </p:sp>
      <p:pic>
        <p:nvPicPr>
          <p:cNvPr id="17" name="図 16"/>
          <p:cNvPicPr>
            <a:picLocks noChangeAspect="1"/>
          </p:cNvPicPr>
          <p:nvPr/>
        </p:nvPicPr>
        <p:blipFill rotWithShape="1">
          <a:blip r:embed="rId2"/>
          <a:srcRect l="6074" t="23124" r="29439" b="4033"/>
          <a:stretch/>
        </p:blipFill>
        <p:spPr>
          <a:xfrm>
            <a:off x="378000" y="815541"/>
            <a:ext cx="8388000" cy="5328000"/>
          </a:xfrm>
          <a:prstGeom prst="rect">
            <a:avLst/>
          </a:prstGeom>
        </p:spPr>
      </p:pic>
      <p:sp>
        <p:nvSpPr>
          <p:cNvPr id="5" name="テキスト ボックス 4"/>
          <p:cNvSpPr txBox="1"/>
          <p:nvPr/>
        </p:nvSpPr>
        <p:spPr>
          <a:xfrm>
            <a:off x="5924281" y="6160230"/>
            <a:ext cx="3534469"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出典：総務省「</a:t>
            </a:r>
            <a:r>
              <a:rPr kumimoji="1" lang="en-US" altLang="zh-TW" sz="1100" dirty="0" smtClean="0">
                <a:latin typeface="Meiryo UI" panose="020B0604030504040204" pitchFamily="50" charset="-128"/>
                <a:ea typeface="Meiryo UI" panose="020B0604030504040204" pitchFamily="50" charset="-128"/>
              </a:rPr>
              <a:t>ICT</a:t>
            </a:r>
            <a:r>
              <a:rPr kumimoji="1" lang="zh-TW" altLang="en-US" sz="1100" dirty="0">
                <a:latin typeface="Meiryo UI" panose="020B0604030504040204" pitchFamily="50" charset="-128"/>
                <a:ea typeface="Meiryo UI" panose="020B0604030504040204" pitchFamily="50" charset="-128"/>
              </a:rPr>
              <a:t>地域活性化事例 </a:t>
            </a:r>
            <a:r>
              <a:rPr kumimoji="1" lang="en-US" altLang="zh-TW" sz="1100" dirty="0">
                <a:latin typeface="Meiryo UI" panose="020B0604030504040204" pitchFamily="50" charset="-128"/>
                <a:ea typeface="Meiryo UI" panose="020B0604030504040204" pitchFamily="50" charset="-128"/>
              </a:rPr>
              <a:t>100</a:t>
            </a:r>
            <a:r>
              <a:rPr kumimoji="1" lang="zh-TW" altLang="en-US" sz="1100" dirty="0" smtClean="0">
                <a:latin typeface="Meiryo UI" panose="020B0604030504040204" pitchFamily="50" charset="-128"/>
                <a:ea typeface="Meiryo UI" panose="020B0604030504040204" pitchFamily="50" charset="-128"/>
              </a:rPr>
              <a:t>選</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8" name="正方形/長方形 7"/>
          <p:cNvSpPr/>
          <p:nvPr/>
        </p:nvSpPr>
        <p:spPr>
          <a:xfrm>
            <a:off x="920200" y="96114"/>
            <a:ext cx="7303602"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＜参考＞レセプト・健診データの活用例（広島県呉市）</a:t>
            </a:r>
          </a:p>
        </p:txBody>
      </p:sp>
      <p:cxnSp>
        <p:nvCxnSpPr>
          <p:cNvPr id="9" name="直線コネクタ 8"/>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279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104900" y="6036028"/>
            <a:ext cx="7162800" cy="795347"/>
          </a:xfrm>
          <a:prstGeom prst="roundRect">
            <a:avLst>
              <a:gd name="adj" fmla="val 868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5079" y="716649"/>
            <a:ext cx="3424801"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■ハイリスクアプローチ</a:t>
            </a:r>
            <a:endParaRPr lang="en-US" altLang="ja-JP" sz="2400" b="1" dirty="0" smtClean="0">
              <a:latin typeface="Meiryo UI" panose="020B0604030504040204" pitchFamily="50" charset="-128"/>
              <a:ea typeface="Meiryo UI"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7E0488E3-93D0-49A6-BF57-B494844D90D5}" type="slidenum">
              <a:rPr kumimoji="1" lang="ja-JP" altLang="en-US" smtClean="0"/>
              <a:t>7</a:t>
            </a:fld>
            <a:endParaRPr kumimoji="1" lang="ja-JP" altLang="en-US"/>
          </a:p>
        </p:txBody>
      </p:sp>
      <p:sp>
        <p:nvSpPr>
          <p:cNvPr id="12" name="テキスト ボックス 11"/>
          <p:cNvSpPr txBox="1"/>
          <p:nvPr/>
        </p:nvSpPr>
        <p:spPr>
          <a:xfrm>
            <a:off x="4850488" y="716648"/>
            <a:ext cx="4113512"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ポピュレーションアプローチ</a:t>
            </a:r>
            <a:endParaRPr lang="en-US" altLang="ja-JP" sz="2400" b="1" dirty="0" smtClean="0">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3827418" y="5686947"/>
            <a:ext cx="1489165" cy="324096"/>
          </a:xfrm>
          <a:prstGeom prst="triangl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93349" y="6043603"/>
            <a:ext cx="5985902"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ハイリスクアプローチ</a:t>
            </a:r>
            <a:r>
              <a:rPr kumimoji="1" lang="ja-JP" altLang="en-US" sz="2400" dirty="0" smtClean="0">
                <a:latin typeface="Meiryo UI" panose="020B0604030504040204" pitchFamily="50" charset="-128"/>
                <a:ea typeface="Meiryo UI" panose="020B0604030504040204" pitchFamily="50" charset="-128"/>
              </a:rPr>
              <a:t>とポピュレーションアプローチを</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適切</a:t>
            </a:r>
            <a:r>
              <a:rPr kumimoji="1" lang="ja-JP" altLang="en-US" sz="2400" dirty="0">
                <a:latin typeface="Meiryo UI" panose="020B0604030504040204" pitchFamily="50" charset="-128"/>
                <a:ea typeface="Meiryo UI" panose="020B0604030504040204" pitchFamily="50" charset="-128"/>
              </a:rPr>
              <a:t>に組み合わせて</a:t>
            </a:r>
            <a:r>
              <a:rPr kumimoji="1" lang="ja-JP" altLang="en-US" sz="2400" dirty="0" smtClean="0">
                <a:latin typeface="Meiryo UI" panose="020B0604030504040204" pitchFamily="50" charset="-128"/>
                <a:ea typeface="Meiryo UI" panose="020B0604030504040204" pitchFamily="50" charset="-128"/>
              </a:rPr>
              <a:t>、対策</a:t>
            </a:r>
            <a:r>
              <a:rPr kumimoji="1" lang="ja-JP" altLang="en-US" sz="2400" dirty="0">
                <a:latin typeface="Meiryo UI" panose="020B0604030504040204" pitchFamily="50" charset="-128"/>
                <a:ea typeface="Meiryo UI" panose="020B0604030504040204" pitchFamily="50" charset="-128"/>
              </a:rPr>
              <a:t>を進めることが</a:t>
            </a:r>
            <a:r>
              <a:rPr kumimoji="1" lang="ja-JP" altLang="en-US" sz="2400" dirty="0" smtClean="0">
                <a:latin typeface="Meiryo UI" panose="020B0604030504040204" pitchFamily="50" charset="-128"/>
                <a:ea typeface="Meiryo UI" panose="020B0604030504040204" pitchFamily="50" charset="-128"/>
              </a:rPr>
              <a:t>必要</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95079" y="1161125"/>
            <a:ext cx="4006921" cy="1323439"/>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健</a:t>
            </a:r>
            <a:r>
              <a:rPr kumimoji="1" lang="ja-JP" altLang="en-US" sz="2000" dirty="0" smtClean="0">
                <a:latin typeface="Meiryo UI" panose="020B0604030504040204" pitchFamily="50" charset="-128"/>
                <a:ea typeface="Meiryo UI" panose="020B0604030504040204" pitchFamily="50" charset="-128"/>
              </a:rPr>
              <a:t>診データやレセプトデータに</a:t>
            </a:r>
            <a:r>
              <a:rPr kumimoji="1" lang="ja-JP" altLang="en-US" sz="2000" dirty="0">
                <a:latin typeface="Meiryo UI" panose="020B0604030504040204" pitchFamily="50" charset="-128"/>
                <a:ea typeface="Meiryo UI" panose="020B0604030504040204" pitchFamily="50" charset="-128"/>
              </a:rPr>
              <a:t>より疾患の発症リスクが把握された対象者に介入し</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リスクを軽減することによって</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疾病を予防する</a:t>
            </a:r>
            <a:r>
              <a:rPr kumimoji="1" lang="ja-JP" altLang="en-US" sz="2000" dirty="0" smtClean="0">
                <a:latin typeface="Meiryo UI" panose="020B0604030504040204" pitchFamily="50" charset="-128"/>
                <a:ea typeface="Meiryo UI" panose="020B0604030504040204" pitchFamily="50" charset="-128"/>
              </a:rPr>
              <a:t>方法</a:t>
            </a:r>
            <a:endParaRPr kumimoji="1" lang="ja-JP" altLang="en-US"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850488" y="1161125"/>
            <a:ext cx="3913079" cy="1323439"/>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対象を限定せず集団全体に健康づくりの情報やサービスを提供するなどの働きかけを 行うことにより</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集団全体のリスクを低い方に誘導する方法</a:t>
            </a:r>
          </a:p>
        </p:txBody>
      </p:sp>
      <p:sp>
        <p:nvSpPr>
          <p:cNvPr id="21" name="テキスト ボックス 20"/>
          <p:cNvSpPr txBox="1"/>
          <p:nvPr/>
        </p:nvSpPr>
        <p:spPr>
          <a:xfrm>
            <a:off x="7697966" y="5548447"/>
            <a:ext cx="1454244"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参照</a:t>
            </a:r>
            <a:r>
              <a:rPr kumimoji="1" lang="ja-JP" altLang="en-US" sz="1200" dirty="0" smtClean="0">
                <a:latin typeface="Meiryo UI" panose="020B0604030504040204" pitchFamily="50" charset="-128"/>
                <a:ea typeface="Meiryo UI" panose="020B0604030504040204" pitchFamily="50" charset="-128"/>
              </a:rPr>
              <a:t>：健康日本</a:t>
            </a:r>
            <a:r>
              <a:rPr kumimoji="1" lang="en-US" altLang="ja-JP" sz="1200" dirty="0" smtClean="0">
                <a:latin typeface="Meiryo UI" panose="020B0604030504040204" pitchFamily="50" charset="-128"/>
                <a:ea typeface="Meiryo UI" panose="020B0604030504040204" pitchFamily="50" charset="-128"/>
              </a:rPr>
              <a:t>21</a:t>
            </a:r>
            <a:endParaRPr kumimoji="1" lang="ja-JP" altLang="en-US" sz="1200" dirty="0">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5199017" y="3969169"/>
            <a:ext cx="26126" cy="1164534"/>
          </a:xfrm>
          <a:prstGeom prst="line">
            <a:avLst/>
          </a:prstGeom>
        </p:spPr>
        <p:style>
          <a:lnRef idx="1">
            <a:schemeClr val="accent2"/>
          </a:lnRef>
          <a:fillRef idx="0">
            <a:schemeClr val="accent2"/>
          </a:fillRef>
          <a:effectRef idx="0">
            <a:schemeClr val="accent2"/>
          </a:effectRef>
          <a:fontRef idx="minor">
            <a:schemeClr val="tx1"/>
          </a:fontRef>
        </p:style>
      </p:cxnSp>
      <p:sp>
        <p:nvSpPr>
          <p:cNvPr id="23" name="正方形/長方形 22"/>
          <p:cNvSpPr/>
          <p:nvPr/>
        </p:nvSpPr>
        <p:spPr>
          <a:xfrm>
            <a:off x="2434236" y="96114"/>
            <a:ext cx="4275529" cy="461665"/>
          </a:xfrm>
          <a:prstGeom prst="rect">
            <a:avLst/>
          </a:prstGeom>
        </p:spPr>
        <p:txBody>
          <a:bodyPr wrap="none">
            <a:spAutoFit/>
          </a:bodyPr>
          <a:lstStyle/>
          <a:p>
            <a:pPr algn="ctr"/>
            <a:r>
              <a:rPr lang="ja-JP" altLang="en-US" sz="2400" b="1" dirty="0" smtClean="0">
                <a:latin typeface="Meiryo UI" panose="020B0604030504040204" pitchFamily="50" charset="-128"/>
                <a:ea typeface="Meiryo UI" panose="020B0604030504040204" pitchFamily="50" charset="-128"/>
              </a:rPr>
              <a:t>効果的な保健事業のアプローチ</a:t>
            </a:r>
            <a:endParaRPr lang="ja-JP" altLang="en-US" sz="2400" b="1"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grpSp>
        <p:nvGrpSpPr>
          <p:cNvPr id="3" name="グループ化 2"/>
          <p:cNvGrpSpPr/>
          <p:nvPr/>
        </p:nvGrpSpPr>
        <p:grpSpPr>
          <a:xfrm>
            <a:off x="2257425" y="2551062"/>
            <a:ext cx="4629150" cy="3095625"/>
            <a:chOff x="2257425" y="2551062"/>
            <a:chExt cx="4629150" cy="3095625"/>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25" y="2551062"/>
              <a:ext cx="4629150" cy="3095625"/>
            </a:xfrm>
            <a:prstGeom prst="rect">
              <a:avLst/>
            </a:prstGeom>
          </p:spPr>
        </p:pic>
        <p:sp>
          <p:nvSpPr>
            <p:cNvPr id="18" name="テキスト ボックス 17"/>
            <p:cNvSpPr txBox="1"/>
            <p:nvPr/>
          </p:nvSpPr>
          <p:spPr>
            <a:xfrm>
              <a:off x="3166497" y="2755775"/>
              <a:ext cx="353943" cy="1926168"/>
            </a:xfrm>
            <a:prstGeom prst="rect">
              <a:avLst/>
            </a:prstGeom>
            <a:solidFill>
              <a:schemeClr val="accent6">
                <a:lumMod val="20000"/>
                <a:lumOff val="80000"/>
              </a:schemeClr>
            </a:solidFill>
            <a:ln w="12700">
              <a:solidFill>
                <a:srgbClr val="00B050"/>
              </a:solidFill>
            </a:ln>
          </p:spPr>
          <p:txBody>
            <a:bodyPr vert="eaVert" wrap="non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ポピュレーションアプローチ</a:t>
              </a:r>
              <a:endParaRPr kumimoji="1" lang="ja-JP" altLang="en-US"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03056" y="2976804"/>
              <a:ext cx="1457764" cy="261610"/>
            </a:xfrm>
            <a:prstGeom prst="rect">
              <a:avLst/>
            </a:prstGeom>
            <a:solidFill>
              <a:schemeClr val="accent2">
                <a:lumMod val="20000"/>
                <a:lumOff val="80000"/>
              </a:schemeClr>
            </a:solidFill>
            <a:ln w="12700">
              <a:solidFill>
                <a:srgbClr val="FF0000"/>
              </a:solidFill>
            </a:ln>
          </p:spPr>
          <p:txBody>
            <a:bodyPr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ハイリスクアプローチ</a:t>
              </a:r>
              <a:endParaRPr kumimoji="1" lang="ja-JP" altLang="en-US"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79427" y="4188740"/>
              <a:ext cx="252000" cy="656590"/>
            </a:xfrm>
            <a:prstGeom prst="rect">
              <a:avLst/>
            </a:prstGeom>
            <a:solidFill>
              <a:schemeClr val="bg1"/>
            </a:solidFill>
            <a:ln>
              <a:solidFill>
                <a:schemeClr val="tx1"/>
              </a:solidFill>
            </a:ln>
          </p:spPr>
          <p:txBody>
            <a:bodyPr vert="eaVert" wrap="non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対象者数</a:t>
              </a:r>
              <a:endParaRPr kumimoji="1" lang="ja-JP" altLang="en-US" sz="11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302000" y="5188796"/>
              <a:ext cx="540000" cy="252000"/>
            </a:xfrm>
            <a:prstGeom prst="rect">
              <a:avLst/>
            </a:prstGeom>
            <a:solidFill>
              <a:schemeClr val="bg1"/>
            </a:solidFill>
            <a:ln w="9525">
              <a:solidFill>
                <a:schemeClr val="tx1"/>
              </a:solidFill>
            </a:ln>
          </p:spPr>
          <p:txBody>
            <a:bodyPr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リスク</a:t>
              </a:r>
              <a:endParaRPr kumimoji="1" lang="ja-JP" altLang="en-US" sz="1100" dirty="0">
                <a:latin typeface="Meiryo UI" panose="020B0604030504040204" pitchFamily="50" charset="-128"/>
                <a:ea typeface="Meiryo UI" panose="020B0604030504040204" pitchFamily="50" charset="-128"/>
              </a:endParaRPr>
            </a:p>
          </p:txBody>
        </p:sp>
      </p:grpSp>
      <p:sp>
        <p:nvSpPr>
          <p:cNvPr id="9" name="フリーフォーム 8"/>
          <p:cNvSpPr/>
          <p:nvPr/>
        </p:nvSpPr>
        <p:spPr>
          <a:xfrm>
            <a:off x="5212080" y="4689566"/>
            <a:ext cx="757646" cy="470263"/>
          </a:xfrm>
          <a:custGeom>
            <a:avLst/>
            <a:gdLst>
              <a:gd name="connsiteX0" fmla="*/ 0 w 757646"/>
              <a:gd name="connsiteY0" fmla="*/ 0 h 470263"/>
              <a:gd name="connsiteX1" fmla="*/ 0 w 757646"/>
              <a:gd name="connsiteY1" fmla="*/ 457200 h 470263"/>
              <a:gd name="connsiteX2" fmla="*/ 757646 w 757646"/>
              <a:gd name="connsiteY2" fmla="*/ 470263 h 470263"/>
              <a:gd name="connsiteX3" fmla="*/ 457200 w 757646"/>
              <a:gd name="connsiteY3" fmla="*/ 391885 h 470263"/>
              <a:gd name="connsiteX4" fmla="*/ 326571 w 757646"/>
              <a:gd name="connsiteY4" fmla="*/ 287383 h 470263"/>
              <a:gd name="connsiteX5" fmla="*/ 156754 w 757646"/>
              <a:gd name="connsiteY5" fmla="*/ 156754 h 470263"/>
              <a:gd name="connsiteX6" fmla="*/ 0 w 757646"/>
              <a:gd name="connsiteY6" fmla="*/ 0 h 47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646" h="470263">
                <a:moveTo>
                  <a:pt x="0" y="0"/>
                </a:moveTo>
                <a:lnTo>
                  <a:pt x="0" y="457200"/>
                </a:lnTo>
                <a:lnTo>
                  <a:pt x="757646" y="470263"/>
                </a:lnTo>
                <a:lnTo>
                  <a:pt x="457200" y="391885"/>
                </a:lnTo>
                <a:lnTo>
                  <a:pt x="326571" y="287383"/>
                </a:lnTo>
                <a:lnTo>
                  <a:pt x="156754" y="156754"/>
                </a:lnTo>
                <a:lnTo>
                  <a:pt x="0" y="0"/>
                </a:lnTo>
                <a:close/>
              </a:path>
            </a:pathLst>
          </a:custGeom>
          <a:solidFill>
            <a:srgbClr val="9966FF"/>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5199017" y="3918857"/>
            <a:ext cx="979714" cy="1227909"/>
          </a:xfrm>
          <a:custGeom>
            <a:avLst/>
            <a:gdLst>
              <a:gd name="connsiteX0" fmla="*/ 0 w 979714"/>
              <a:gd name="connsiteY0" fmla="*/ 0 h 1227909"/>
              <a:gd name="connsiteX1" fmla="*/ 13063 w 979714"/>
              <a:gd name="connsiteY1" fmla="*/ 757646 h 1227909"/>
              <a:gd name="connsiteX2" fmla="*/ 300446 w 979714"/>
              <a:gd name="connsiteY2" fmla="*/ 1031966 h 1227909"/>
              <a:gd name="connsiteX3" fmla="*/ 431074 w 979714"/>
              <a:gd name="connsiteY3" fmla="*/ 1149532 h 1227909"/>
              <a:gd name="connsiteX4" fmla="*/ 627017 w 979714"/>
              <a:gd name="connsiteY4" fmla="*/ 1201783 h 1227909"/>
              <a:gd name="connsiteX5" fmla="*/ 979714 w 979714"/>
              <a:gd name="connsiteY5" fmla="*/ 1227909 h 1227909"/>
              <a:gd name="connsiteX6" fmla="*/ 705394 w 979714"/>
              <a:gd name="connsiteY6" fmla="*/ 1110343 h 1227909"/>
              <a:gd name="connsiteX7" fmla="*/ 509452 w 979714"/>
              <a:gd name="connsiteY7" fmla="*/ 979714 h 1227909"/>
              <a:gd name="connsiteX8" fmla="*/ 418012 w 979714"/>
              <a:gd name="connsiteY8" fmla="*/ 875212 h 1227909"/>
              <a:gd name="connsiteX9" fmla="*/ 300446 w 979714"/>
              <a:gd name="connsiteY9" fmla="*/ 705394 h 1227909"/>
              <a:gd name="connsiteX10" fmla="*/ 235132 w 979714"/>
              <a:gd name="connsiteY10" fmla="*/ 483326 h 1227909"/>
              <a:gd name="connsiteX11" fmla="*/ 130629 w 979714"/>
              <a:gd name="connsiteY11" fmla="*/ 261257 h 1227909"/>
              <a:gd name="connsiteX12" fmla="*/ 0 w 979714"/>
              <a:gd name="connsiteY12"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714" h="1227909">
                <a:moveTo>
                  <a:pt x="0" y="0"/>
                </a:moveTo>
                <a:lnTo>
                  <a:pt x="13063" y="757646"/>
                </a:lnTo>
                <a:lnTo>
                  <a:pt x="300446" y="1031966"/>
                </a:lnTo>
                <a:lnTo>
                  <a:pt x="431074" y="1149532"/>
                </a:lnTo>
                <a:lnTo>
                  <a:pt x="627017" y="1201783"/>
                </a:lnTo>
                <a:lnTo>
                  <a:pt x="979714" y="1227909"/>
                </a:lnTo>
                <a:lnTo>
                  <a:pt x="705394" y="1110343"/>
                </a:lnTo>
                <a:lnTo>
                  <a:pt x="509452" y="979714"/>
                </a:lnTo>
                <a:lnTo>
                  <a:pt x="418012" y="875212"/>
                </a:lnTo>
                <a:lnTo>
                  <a:pt x="300446" y="705394"/>
                </a:lnTo>
                <a:lnTo>
                  <a:pt x="235132" y="483326"/>
                </a:lnTo>
                <a:lnTo>
                  <a:pt x="130629" y="261257"/>
                </a:lnTo>
                <a:lnTo>
                  <a:pt x="0" y="0"/>
                </a:lnTo>
                <a:close/>
              </a:path>
            </a:pathLst>
          </a:custGeom>
          <a:solidFill>
            <a:srgbClr val="CC66FF">
              <a:alpha val="33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14"/>
          <p:cNvSpPr/>
          <p:nvPr/>
        </p:nvSpPr>
        <p:spPr>
          <a:xfrm>
            <a:off x="475812" y="2756473"/>
            <a:ext cx="2361401" cy="1162594"/>
          </a:xfrm>
          <a:prstGeom prst="wedgeRectCallout">
            <a:avLst>
              <a:gd name="adj1" fmla="val 59378"/>
              <a:gd name="adj2" fmla="val -19522"/>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一般にポピュレーションアプローチは社会全体への働きかけを必要とし、効果を定量化しにくいことが</a:t>
            </a:r>
            <a:r>
              <a:rPr kumimoji="1" lang="ja-JP" altLang="en-US" sz="1400" dirty="0" smtClean="0">
                <a:solidFill>
                  <a:schemeClr val="tx1"/>
                </a:solidFill>
              </a:rPr>
              <a:t>多い。</a:t>
            </a:r>
            <a:endParaRPr kumimoji="1" lang="ja-JP" altLang="en-US" sz="1400" dirty="0">
              <a:solidFill>
                <a:schemeClr val="tx1"/>
              </a:solidFill>
            </a:endParaRPr>
          </a:p>
        </p:txBody>
      </p:sp>
      <p:sp>
        <p:nvSpPr>
          <p:cNvPr id="14" name="四角形吹き出し 13"/>
          <p:cNvSpPr/>
          <p:nvPr/>
        </p:nvSpPr>
        <p:spPr>
          <a:xfrm>
            <a:off x="6192702" y="4302414"/>
            <a:ext cx="2361401" cy="1162594"/>
          </a:xfrm>
          <a:prstGeom prst="wedgeRectCallout">
            <a:avLst>
              <a:gd name="adj1" fmla="val -59556"/>
              <a:gd name="adj2" fmla="val -22893"/>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ハイリスクアプローチは</a:t>
            </a:r>
            <a:endParaRPr kumimoji="1" lang="en-US" altLang="ja-JP" sz="1400" dirty="0" smtClean="0">
              <a:solidFill>
                <a:schemeClr val="tx1"/>
              </a:solidFill>
            </a:endParaRPr>
          </a:p>
          <a:p>
            <a:r>
              <a:rPr kumimoji="1" lang="ja-JP" altLang="en-US" sz="1400" dirty="0" smtClean="0">
                <a:solidFill>
                  <a:schemeClr val="tx1"/>
                </a:solidFill>
              </a:rPr>
              <a:t>方法論</a:t>
            </a:r>
            <a:r>
              <a:rPr kumimoji="1" lang="ja-JP" altLang="en-US" sz="1400" dirty="0">
                <a:solidFill>
                  <a:schemeClr val="tx1"/>
                </a:solidFill>
              </a:rPr>
              <a:t>も明確で対象も明確にしやすいが、影響の量は限られている。</a:t>
            </a:r>
          </a:p>
        </p:txBody>
      </p:sp>
    </p:spTree>
    <p:extLst>
      <p:ext uri="{BB962C8B-B14F-4D97-AF65-F5344CB8AC3E}">
        <p14:creationId xmlns:p14="http://schemas.microsoft.com/office/powerpoint/2010/main" val="2309336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168353" y="1333257"/>
          <a:ext cx="8851956" cy="4469339"/>
        </p:xfrm>
        <a:graphic>
          <a:graphicData uri="http://schemas.openxmlformats.org/drawingml/2006/table">
            <a:tbl>
              <a:tblPr firstRow="1" bandRow="1">
                <a:tableStyleId>{8799B23B-EC83-4686-B30A-512413B5E67A}</a:tableStyleId>
              </a:tblPr>
              <a:tblGrid>
                <a:gridCol w="162560">
                  <a:extLst>
                    <a:ext uri="{9D8B030D-6E8A-4147-A177-3AD203B41FA5}">
                      <a16:colId xmlns:a16="http://schemas.microsoft.com/office/drawing/2014/main" val="838840850"/>
                    </a:ext>
                  </a:extLst>
                </a:gridCol>
                <a:gridCol w="162560">
                  <a:extLst>
                    <a:ext uri="{9D8B030D-6E8A-4147-A177-3AD203B41FA5}">
                      <a16:colId xmlns:a16="http://schemas.microsoft.com/office/drawing/2014/main" val="1396197245"/>
                    </a:ext>
                  </a:extLst>
                </a:gridCol>
                <a:gridCol w="1070705">
                  <a:extLst>
                    <a:ext uri="{9D8B030D-6E8A-4147-A177-3AD203B41FA5}">
                      <a16:colId xmlns:a16="http://schemas.microsoft.com/office/drawing/2014/main" val="20002"/>
                    </a:ext>
                  </a:extLst>
                </a:gridCol>
                <a:gridCol w="7456131">
                  <a:extLst>
                    <a:ext uri="{9D8B030D-6E8A-4147-A177-3AD203B41FA5}">
                      <a16:colId xmlns:a16="http://schemas.microsoft.com/office/drawing/2014/main" val="2123828748"/>
                    </a:ext>
                  </a:extLst>
                </a:gridCol>
              </a:tblGrid>
              <a:tr h="321355">
                <a:tc rowSpan="4">
                  <a:txBody>
                    <a:bodyPr/>
                    <a:lstStyle/>
                    <a:p>
                      <a:pPr algn="ctr"/>
                      <a:r>
                        <a:rPr kumimoji="1" lang="ja-JP" altLang="en-US" sz="1200" b="0" dirty="0" smtClean="0">
                          <a:latin typeface="メイリオ" panose="020B0604030504040204" pitchFamily="50" charset="-128"/>
                          <a:ea typeface="メイリオ" panose="020B0604030504040204" pitchFamily="50" charset="-128"/>
                        </a:rPr>
                        <a:t>国保</a:t>
                      </a:r>
                      <a:endParaRPr kumimoji="1" lang="ja-JP" altLang="en-US" sz="1200" b="0" dirty="0">
                        <a:latin typeface="メイリオ" panose="020B0604030504040204" pitchFamily="50" charset="-128"/>
                        <a:ea typeface="メイリオ" panose="020B0604030504040204" pitchFamily="50" charset="-128"/>
                      </a:endParaRPr>
                    </a:p>
                  </a:txBody>
                  <a:tcPr marL="68580" marR="68580" marT="34290" marB="3429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anose="020B0604030504040204" pitchFamily="50" charset="-128"/>
                          <a:ea typeface="メイリオ" panose="020B0604030504040204" pitchFamily="50" charset="-128"/>
                        </a:rPr>
                        <a:t>特定健診</a:t>
                      </a:r>
                      <a:endParaRPr kumimoji="1"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0" dirty="0" smtClean="0">
                          <a:latin typeface="メイリオ" panose="020B0604030504040204" pitchFamily="50" charset="-128"/>
                          <a:ea typeface="メイリオ" panose="020B0604030504040204" pitchFamily="50" charset="-128"/>
                        </a:rPr>
                        <a:t>対象者：</a:t>
                      </a:r>
                      <a:r>
                        <a:rPr kumimoji="1" lang="en-US" altLang="ja-JP" sz="1200" b="0" dirty="0" smtClean="0">
                          <a:latin typeface="メイリオ" panose="020B0604030504040204" pitchFamily="50" charset="-128"/>
                          <a:ea typeface="メイリオ" panose="020B0604030504040204" pitchFamily="50" charset="-128"/>
                        </a:rPr>
                        <a:t>40</a:t>
                      </a:r>
                      <a:r>
                        <a:rPr kumimoji="1" lang="ja-JP" altLang="en-US" sz="1200" b="0" dirty="0" smtClean="0">
                          <a:latin typeface="メイリオ" panose="020B0604030504040204" pitchFamily="50" charset="-128"/>
                          <a:ea typeface="メイリオ" panose="020B0604030504040204" pitchFamily="50" charset="-128"/>
                        </a:rPr>
                        <a:t>歳以上（約</a:t>
                      </a:r>
                      <a:r>
                        <a:rPr kumimoji="1" lang="en-US" altLang="ja-JP" sz="1200" b="0" dirty="0" smtClean="0">
                          <a:latin typeface="メイリオ" panose="020B0604030504040204" pitchFamily="50" charset="-128"/>
                          <a:ea typeface="メイリオ" panose="020B0604030504040204" pitchFamily="50" charset="-128"/>
                        </a:rPr>
                        <a:t>40</a:t>
                      </a:r>
                      <a:r>
                        <a:rPr kumimoji="1" lang="ja-JP" altLang="en-US" sz="1200" b="0" dirty="0" smtClean="0">
                          <a:latin typeface="メイリオ" panose="020B0604030504040204" pitchFamily="50" charset="-128"/>
                          <a:ea typeface="メイリオ" panose="020B0604030504040204" pitchFamily="50" charset="-128"/>
                        </a:rPr>
                        <a:t>万人）　</a:t>
                      </a:r>
                      <a:r>
                        <a:rPr lang="ja-JP" altLang="en-US" sz="1200" b="0" dirty="0" smtClean="0">
                          <a:latin typeface="メイリオ" panose="020B0604030504040204" pitchFamily="50" charset="-128"/>
                          <a:ea typeface="メイリオ" panose="020B0604030504040204" pitchFamily="50" charset="-128"/>
                        </a:rPr>
                        <a:t>受診率：</a:t>
                      </a:r>
                      <a:r>
                        <a:rPr lang="en-US" altLang="ja-JP" sz="1200" b="0" dirty="0" smtClean="0">
                          <a:latin typeface="メイリオ" panose="020B0604030504040204" pitchFamily="50" charset="-128"/>
                          <a:ea typeface="メイリオ" panose="020B0604030504040204" pitchFamily="50" charset="-128"/>
                        </a:rPr>
                        <a:t>22.6</a:t>
                      </a:r>
                      <a:r>
                        <a:rPr lang="ja-JP" altLang="en-US" sz="1200" b="0" dirty="0" smtClean="0">
                          <a:latin typeface="メイリオ" panose="020B0604030504040204" pitchFamily="50" charset="-128"/>
                          <a:ea typeface="メイリオ" panose="020B0604030504040204" pitchFamily="50" charset="-128"/>
                        </a:rPr>
                        <a:t>％（</a:t>
                      </a:r>
                      <a:r>
                        <a:rPr lang="en-US" altLang="ja-JP" sz="1200" b="0" dirty="0" smtClean="0">
                          <a:latin typeface="メイリオ" panose="020B0604030504040204" pitchFamily="50" charset="-128"/>
                          <a:ea typeface="メイリオ" panose="020B0604030504040204" pitchFamily="50" charset="-128"/>
                        </a:rPr>
                        <a:t>H29</a:t>
                      </a:r>
                      <a:r>
                        <a:rPr lang="ja-JP" altLang="en-US" sz="1200" b="0" dirty="0" smtClean="0">
                          <a:latin typeface="メイリオ" panose="020B0604030504040204" pitchFamily="50" charset="-128"/>
                          <a:ea typeface="メイリオ" panose="020B0604030504040204" pitchFamily="50" charset="-128"/>
                        </a:rPr>
                        <a:t>年度）</a:t>
                      </a:r>
                      <a:endParaRPr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0000"/>
                  </a:ext>
                </a:extLst>
              </a:tr>
              <a:tr h="287594">
                <a:tc vMerge="1">
                  <a:txBody>
                    <a:bodyPr/>
                    <a:lstStyle/>
                    <a:p>
                      <a:endParaRPr kumimoji="1" lang="ja-JP" alt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anose="020B0604030504040204" pitchFamily="50" charset="-128"/>
                          <a:ea typeface="メイリオ" panose="020B0604030504040204" pitchFamily="50" charset="-128"/>
                        </a:rPr>
                        <a:t>特定保健指導</a:t>
                      </a:r>
                    </a:p>
                  </a:txBody>
                  <a:tcPr marL="68580" marR="68580" marT="34290" marB="34290" anchor="ctr">
                    <a:noFill/>
                  </a:tcPr>
                </a:tc>
                <a:tc>
                  <a:txBody>
                    <a:bodyPr/>
                    <a:lstStyle/>
                    <a:p>
                      <a:r>
                        <a:rPr kumimoji="1" lang="ja-JP" altLang="en-US" sz="1200" b="0" dirty="0" smtClean="0">
                          <a:latin typeface="メイリオ" panose="020B0604030504040204" pitchFamily="50" charset="-128"/>
                          <a:ea typeface="メイリオ" panose="020B0604030504040204" pitchFamily="50" charset="-128"/>
                        </a:rPr>
                        <a:t>対象者：約</a:t>
                      </a:r>
                      <a:r>
                        <a:rPr kumimoji="1" lang="en-US" altLang="ja-JP" sz="1200" b="0" dirty="0" smtClean="0">
                          <a:latin typeface="メイリオ" panose="020B0604030504040204" pitchFamily="50" charset="-128"/>
                          <a:ea typeface="メイリオ" panose="020B0604030504040204" pitchFamily="50" charset="-128"/>
                        </a:rPr>
                        <a:t>11,000</a:t>
                      </a:r>
                      <a:r>
                        <a:rPr kumimoji="1" lang="ja-JP" altLang="en-US" sz="1200" b="0" dirty="0" smtClean="0">
                          <a:latin typeface="メイリオ" panose="020B0604030504040204" pitchFamily="50" charset="-128"/>
                          <a:ea typeface="メイリオ" panose="020B0604030504040204" pitchFamily="50" charset="-128"/>
                        </a:rPr>
                        <a:t>人　</a:t>
                      </a:r>
                      <a:r>
                        <a:rPr lang="ja-JP" altLang="en-US" sz="1200" b="0" dirty="0" smtClean="0">
                          <a:latin typeface="メイリオ" panose="020B0604030504040204" pitchFamily="50" charset="-128"/>
                          <a:ea typeface="メイリオ" panose="020B0604030504040204" pitchFamily="50" charset="-128"/>
                        </a:rPr>
                        <a:t>実施率：</a:t>
                      </a:r>
                      <a:r>
                        <a:rPr lang="en-US" altLang="ja-JP" sz="1200" b="0" dirty="0" smtClean="0">
                          <a:latin typeface="メイリオ" panose="020B0604030504040204" pitchFamily="50" charset="-128"/>
                          <a:ea typeface="メイリオ" panose="020B0604030504040204" pitchFamily="50" charset="-128"/>
                        </a:rPr>
                        <a:t>6.0</a:t>
                      </a:r>
                      <a:r>
                        <a:rPr lang="ja-JP" altLang="en-US" sz="1200" b="0" dirty="0" smtClean="0">
                          <a:latin typeface="メイリオ" panose="020B0604030504040204" pitchFamily="50" charset="-128"/>
                          <a:ea typeface="メイリオ" panose="020B0604030504040204" pitchFamily="50" charset="-128"/>
                        </a:rPr>
                        <a:t>％（</a:t>
                      </a:r>
                      <a:r>
                        <a:rPr lang="en-US" altLang="ja-JP" sz="1200" b="0" dirty="0" smtClean="0">
                          <a:latin typeface="メイリオ" panose="020B0604030504040204" pitchFamily="50" charset="-128"/>
                          <a:ea typeface="メイリオ" panose="020B0604030504040204" pitchFamily="50" charset="-128"/>
                        </a:rPr>
                        <a:t>H29</a:t>
                      </a:r>
                      <a:r>
                        <a:rPr lang="ja-JP" altLang="en-US" sz="1200" b="0" dirty="0" smtClean="0">
                          <a:latin typeface="メイリオ" panose="020B0604030504040204" pitchFamily="50" charset="-128"/>
                          <a:ea typeface="メイリオ" panose="020B0604030504040204" pitchFamily="50" charset="-128"/>
                        </a:rPr>
                        <a:t>年度）</a:t>
                      </a:r>
                      <a:endParaRPr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extLst>
                  <a:ext uri="{0D108BD9-81ED-4DB2-BD59-A6C34878D82A}">
                    <a16:rowId xmlns:a16="http://schemas.microsoft.com/office/drawing/2014/main" val="10001"/>
                  </a:ext>
                </a:extLst>
              </a:tr>
              <a:tr h="1202132">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vMerge="1">
                  <a:txBody>
                    <a:bodyPr/>
                    <a:lstStyle/>
                    <a:p>
                      <a:pPr algn="l"/>
                      <a:endParaRPr kumimoji="1" lang="en-US" altLang="ja-JP" sz="1600" b="0" dirty="0" smtClean="0">
                        <a:latin typeface="メイリオ" panose="020B0604030504040204" pitchFamily="50" charset="-128"/>
                        <a:ea typeface="メイリオ" panose="020B0604030504040204"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anose="020B0604030504040204" pitchFamily="50" charset="-128"/>
                          <a:ea typeface="メイリオ" panose="020B0604030504040204" pitchFamily="50" charset="-128"/>
                        </a:rPr>
                        <a:t>高血圧症・糖尿病重症化予防（</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１）</a:t>
                      </a:r>
                      <a:endParaRPr kumimoji="1" lang="en-US" altLang="ja-JP" sz="1200" b="0" dirty="0" smtClean="0">
                        <a:latin typeface="メイリオ" panose="020B0604030504040204" pitchFamily="50" charset="-128"/>
                        <a:ea typeface="メイリオ" panose="020B0604030504040204" pitchFamily="50" charset="-128"/>
                      </a:endParaRPr>
                    </a:p>
                    <a:p>
                      <a:pPr algn="l"/>
                      <a:endParaRPr kumimoji="1"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tc>
                  <a:txBody>
                    <a:bodyPr/>
                    <a:lstStyle/>
                    <a:p>
                      <a:r>
                        <a:rPr lang="ja-JP" altLang="en-US" sz="1200" dirty="0" smtClean="0">
                          <a:latin typeface="メイリオ" panose="020B0604030504040204" pitchFamily="50" charset="-128"/>
                          <a:ea typeface="メイリオ" panose="020B0604030504040204" pitchFamily="50" charset="-128"/>
                        </a:rPr>
                        <a:t>システムにより以下の対象者を抽出し、保健師による個別フォローを実施</a:t>
                      </a:r>
                      <a:r>
                        <a:rPr lang="ja-JP" altLang="en-US" sz="1400" dirty="0" smtClean="0">
                          <a:latin typeface="メイリオ" panose="020B0604030504040204" pitchFamily="50" charset="-128"/>
                          <a:ea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対象者：</a:t>
                      </a:r>
                      <a:r>
                        <a:rPr lang="en-US" altLang="ja-JP" sz="1200" dirty="0" smtClean="0">
                          <a:latin typeface="メイリオ" panose="020B0604030504040204" pitchFamily="50" charset="-128"/>
                          <a:ea typeface="メイリオ" panose="020B0604030504040204" pitchFamily="50" charset="-128"/>
                        </a:rPr>
                        <a:t>3,952</a:t>
                      </a:r>
                      <a:r>
                        <a:rPr lang="ja-JP" altLang="en-US" sz="1200" dirty="0" smtClean="0">
                          <a:latin typeface="メイリオ" panose="020B0604030504040204" pitchFamily="50" charset="-128"/>
                          <a:ea typeface="メイリオ" panose="020B0604030504040204" pitchFamily="50" charset="-128"/>
                        </a:rPr>
                        <a:t>人（</a:t>
                      </a:r>
                      <a:r>
                        <a:rPr lang="en-US" altLang="ja-JP" sz="1200" dirty="0" smtClean="0">
                          <a:latin typeface="メイリオ" panose="020B0604030504040204" pitchFamily="50" charset="-128"/>
                          <a:ea typeface="メイリオ" panose="020B0604030504040204" pitchFamily="50" charset="-128"/>
                        </a:rPr>
                        <a:t>H30</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rPr>
                        <a:t>~R1</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rPr>
                        <a:t>月）</a:t>
                      </a:r>
                      <a:endParaRPr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p>
                      <a:endParaRPr kumimoji="1" lang="en-US" altLang="ja-JP" sz="1200" dirty="0" smtClean="0">
                        <a:latin typeface="メイリオ" panose="020B0604030504040204" pitchFamily="50" charset="-128"/>
                        <a:ea typeface="メイリオ" panose="020B0604030504040204" pitchFamily="50" charset="-128"/>
                      </a:endParaRPr>
                    </a:p>
                  </a:txBody>
                  <a:tcPr marL="68580" marR="68580" marT="34290" marB="34290" anchor="ctr">
                    <a:noFill/>
                  </a:tcPr>
                </a:tc>
                <a:extLst>
                  <a:ext uri="{0D108BD9-81ED-4DB2-BD59-A6C34878D82A}">
                    <a16:rowId xmlns:a16="http://schemas.microsoft.com/office/drawing/2014/main" val="1351255037"/>
                  </a:ext>
                </a:extLst>
              </a:tr>
              <a:tr h="1441582">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nchor="ctr"/>
                </a:tc>
                <a:tc vMerge="1">
                  <a:txBody>
                    <a:bodyPr/>
                    <a:lstStyle/>
                    <a:p>
                      <a:pPr algn="l"/>
                      <a:endParaRPr kumimoji="1" lang="en-US" altLang="ja-JP" sz="1600" b="0" dirty="0" smtClean="0">
                        <a:latin typeface="メイリオ" panose="020B0604030504040204" pitchFamily="50" charset="-128"/>
                        <a:ea typeface="メイリオ" panose="020B0604030504040204"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anose="020B0604030504040204" pitchFamily="50" charset="-128"/>
                          <a:ea typeface="メイリオ" panose="020B0604030504040204" pitchFamily="50" charset="-128"/>
                        </a:rPr>
                        <a:t>糖尿病性腎症重症化予防事業（</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１）</a:t>
                      </a:r>
                      <a:endParaRPr kumimoji="1" lang="en-US" altLang="ja-JP" sz="1200" b="0" dirty="0" smtClean="0">
                        <a:latin typeface="メイリオ" panose="020B0604030504040204" pitchFamily="50" charset="-128"/>
                        <a:ea typeface="メイリオ" panose="020B0604030504040204" pitchFamily="50" charset="-128"/>
                      </a:endParaRPr>
                    </a:p>
                    <a:p>
                      <a:pPr algn="l"/>
                      <a:endParaRPr kumimoji="1"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tc>
                  <a:txBody>
                    <a:bodyPr/>
                    <a:lstStyle/>
                    <a:p>
                      <a:r>
                        <a:rPr kumimoji="1" lang="ja-JP" altLang="en-US" sz="1200" dirty="0" smtClean="0">
                          <a:latin typeface="メイリオ" panose="020B0604030504040204" pitchFamily="50" charset="-128"/>
                          <a:ea typeface="メイリオ" panose="020B0604030504040204" pitchFamily="50" charset="-128"/>
                        </a:rPr>
                        <a:t>システムにより以下の対象者を抽出し、</a:t>
                      </a:r>
                      <a:r>
                        <a:rPr lang="ja-JP" altLang="en-US" sz="1200" dirty="0" smtClean="0">
                          <a:latin typeface="メイリオ" panose="020B0604030504040204" pitchFamily="50" charset="-128"/>
                          <a:ea typeface="メイリオ" panose="020B0604030504040204" pitchFamily="50" charset="-128"/>
                        </a:rPr>
                        <a:t>受診勧奨及び希望者への</a:t>
                      </a:r>
                      <a:r>
                        <a:rPr lang="en-US" altLang="ja-JP" sz="1200" dirty="0" smtClean="0">
                          <a:latin typeface="メイリオ" panose="020B0604030504040204" pitchFamily="50" charset="-128"/>
                          <a:ea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rPr>
                        <a:t>か月の保健指導</a:t>
                      </a: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rPr>
                        <a:t>対象者：</a:t>
                      </a:r>
                      <a:r>
                        <a:rPr lang="en-US" altLang="ja-JP" sz="1200" dirty="0" smtClean="0">
                          <a:latin typeface="メイリオ" panose="020B0604030504040204" pitchFamily="50" charset="-128"/>
                          <a:ea typeface="メイリオ" panose="020B0604030504040204" pitchFamily="50" charset="-128"/>
                        </a:rPr>
                        <a:t>537</a:t>
                      </a:r>
                      <a:r>
                        <a:rPr lang="ja-JP" altLang="en-US" sz="1200" dirty="0" smtClean="0">
                          <a:latin typeface="メイリオ" panose="020B0604030504040204" pitchFamily="50" charset="-128"/>
                          <a:ea typeface="メイリオ" panose="020B0604030504040204" pitchFamily="50" charset="-128"/>
                        </a:rPr>
                        <a:t>人、プログラム参加</a:t>
                      </a:r>
                      <a:r>
                        <a:rPr lang="en-US" altLang="ja-JP" sz="1200" dirty="0" smtClean="0">
                          <a:latin typeface="メイリオ" panose="020B0604030504040204" pitchFamily="50" charset="-128"/>
                          <a:ea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rPr>
                        <a:t>人（</a:t>
                      </a:r>
                      <a:r>
                        <a:rPr lang="en-US" altLang="ja-JP" sz="1200" dirty="0" smtClean="0">
                          <a:latin typeface="メイリオ" panose="020B0604030504040204" pitchFamily="50" charset="-128"/>
                          <a:ea typeface="メイリオ" panose="020B0604030504040204" pitchFamily="50" charset="-128"/>
                        </a:rPr>
                        <a:t>H30</a:t>
                      </a:r>
                      <a:r>
                        <a:rPr lang="ja-JP" altLang="en-US" sz="1200" dirty="0" smtClean="0">
                          <a:latin typeface="メイリオ" panose="020B0604030504040204" pitchFamily="50" charset="-128"/>
                          <a:ea typeface="メイリオ" panose="020B0604030504040204" pitchFamily="50" charset="-128"/>
                        </a:rPr>
                        <a:t>年度）</a:t>
                      </a: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メイリオ" panose="020B0604030504040204" pitchFamily="50" charset="-128"/>
                        <a:ea typeface="メイリオ" panose="020B0604030504040204" pitchFamily="50" charset="-128"/>
                      </a:endParaRPr>
                    </a:p>
                  </a:txBody>
                  <a:tcPr marL="68580" marR="68580" marT="34290" marB="34290" anchor="ctr">
                    <a:noFill/>
                  </a:tcPr>
                </a:tc>
                <a:extLst>
                  <a:ext uri="{0D108BD9-81ED-4DB2-BD59-A6C34878D82A}">
                    <a16:rowId xmlns:a16="http://schemas.microsoft.com/office/drawing/2014/main" val="10003"/>
                  </a:ext>
                </a:extLst>
              </a:tr>
              <a:tr h="541938">
                <a:tc rowSpan="2">
                  <a:txBody>
                    <a:bodyPr/>
                    <a:lstStyle/>
                    <a:p>
                      <a:pPr algn="ctr"/>
                      <a:r>
                        <a:rPr kumimoji="1" lang="ja-JP" altLang="en-US" sz="1200" b="0" dirty="0" smtClean="0">
                          <a:latin typeface="メイリオ" panose="020B0604030504040204" pitchFamily="50" charset="-128"/>
                          <a:ea typeface="メイリオ" panose="020B0604030504040204" pitchFamily="50" charset="-128"/>
                        </a:rPr>
                        <a:t>生保</a:t>
                      </a:r>
                      <a:endParaRPr kumimoji="1" lang="ja-JP" altLang="en-US" sz="1200" b="0" dirty="0">
                        <a:latin typeface="メイリオ" panose="020B0604030504040204" pitchFamily="50" charset="-128"/>
                        <a:ea typeface="メイリオ" panose="020B0604030504040204" pitchFamily="50" charset="-128"/>
                      </a:endParaRPr>
                    </a:p>
                  </a:txBody>
                  <a:tcPr marL="68580" marR="68580" marT="34290" marB="34290" anchor="ctr">
                    <a:noFill/>
                  </a:tcPr>
                </a:tc>
                <a:tc gridSpan="2">
                  <a:txBody>
                    <a:bodyPr/>
                    <a:lstStyle/>
                    <a:p>
                      <a:pPr algn="l"/>
                      <a:r>
                        <a:rPr kumimoji="1" lang="ja-JP" altLang="en-US" sz="1200" b="0" dirty="0" smtClean="0">
                          <a:latin typeface="メイリオ" panose="020B0604030504040204" pitchFamily="50" charset="-128"/>
                          <a:ea typeface="メイリオ" panose="020B0604030504040204" pitchFamily="50" charset="-128"/>
                        </a:rPr>
                        <a:t>大阪市健診</a:t>
                      </a:r>
                      <a:endParaRPr kumimoji="1" lang="en-US" altLang="ja-JP" sz="1200" b="0" dirty="0" smtClean="0">
                        <a:latin typeface="メイリオ" panose="020B0604030504040204" pitchFamily="50" charset="-128"/>
                        <a:ea typeface="メイリオ" panose="020B0604030504040204" pitchFamily="50" charset="-128"/>
                      </a:endParaRPr>
                    </a:p>
                    <a:p>
                      <a:pPr algn="l"/>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１）</a:t>
                      </a:r>
                    </a:p>
                  </a:txBody>
                  <a:tcPr marL="68580" marR="68580" marT="34290" marB="34290" anchor="ctr">
                    <a:noFill/>
                  </a:tcPr>
                </a:tc>
                <a:tc hMerge="1">
                  <a:txBody>
                    <a:bodyPr/>
                    <a:lstStyle/>
                    <a:p>
                      <a:pPr algn="l"/>
                      <a:endParaRPr kumimoji="1" lang="ja-JP" altLang="en-US" sz="1600" b="0" dirty="0" smtClean="0">
                        <a:latin typeface="メイリオ" panose="020B0604030504040204" pitchFamily="50" charset="-128"/>
                        <a:ea typeface="メイリオ" panose="020B0604030504040204" pitchFamily="50" charset="-128"/>
                      </a:endParaRPr>
                    </a:p>
                  </a:txBody>
                  <a:tcPr anchor="ctr">
                    <a:noFill/>
                  </a:tcPr>
                </a:tc>
                <a:tc>
                  <a:txBody>
                    <a:bodyPr/>
                    <a:lstStyle/>
                    <a:p>
                      <a:r>
                        <a:rPr lang="ja-JP" altLang="en-US" sz="1200" dirty="0" smtClean="0">
                          <a:latin typeface="メイリオ" panose="020B0604030504040204" pitchFamily="50" charset="-128"/>
                          <a:ea typeface="メイリオ" panose="020B0604030504040204" pitchFamily="50" charset="-128"/>
                        </a:rPr>
                        <a:t>対象者：</a:t>
                      </a:r>
                      <a:r>
                        <a:rPr lang="en-US" altLang="ja-JP" sz="1200" dirty="0" smtClean="0">
                          <a:latin typeface="メイリオ" panose="020B0604030504040204" pitchFamily="50" charset="-128"/>
                          <a:ea typeface="メイリオ" panose="020B0604030504040204" pitchFamily="50" charset="-128"/>
                        </a:rPr>
                        <a:t>40</a:t>
                      </a:r>
                      <a:r>
                        <a:rPr lang="ja-JP" altLang="en-US" sz="1200" dirty="0" smtClean="0">
                          <a:latin typeface="メイリオ" panose="020B0604030504040204" pitchFamily="50" charset="-128"/>
                          <a:ea typeface="メイリオ" panose="020B0604030504040204" pitchFamily="50" charset="-128"/>
                        </a:rPr>
                        <a:t>歳以上の方で生活保護を受給中の方（約</a:t>
                      </a:r>
                      <a:r>
                        <a:rPr lang="en-US" altLang="ja-JP" sz="1200" dirty="0" smtClean="0">
                          <a:latin typeface="メイリオ" panose="020B0604030504040204" pitchFamily="50" charset="-128"/>
                          <a:ea typeface="メイリオ" panose="020B0604030504040204" pitchFamily="50" charset="-128"/>
                        </a:rPr>
                        <a:t>12</a:t>
                      </a:r>
                      <a:r>
                        <a:rPr lang="ja-JP" altLang="en-US" sz="1200" dirty="0" smtClean="0">
                          <a:latin typeface="メイリオ" panose="020B0604030504040204" pitchFamily="50" charset="-128"/>
                          <a:ea typeface="メイリオ" panose="020B0604030504040204" pitchFamily="50" charset="-128"/>
                        </a:rPr>
                        <a:t>万人）</a:t>
                      </a:r>
                      <a:endParaRPr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anose="020B0604030504040204" pitchFamily="50" charset="-128"/>
                          <a:ea typeface="メイリオ" panose="020B0604030504040204" pitchFamily="50" charset="-128"/>
                        </a:rPr>
                        <a:t>＜高血圧症・糖尿病重症化予防　対象者：</a:t>
                      </a:r>
                      <a:r>
                        <a:rPr kumimoji="1" lang="en-US" altLang="ja-JP" sz="1200" b="0" dirty="0" smtClean="0">
                          <a:latin typeface="メイリオ" panose="020B0604030504040204" pitchFamily="50" charset="-128"/>
                          <a:ea typeface="メイリオ" panose="020B0604030504040204" pitchFamily="50" charset="-128"/>
                        </a:rPr>
                        <a:t>99</a:t>
                      </a:r>
                      <a:r>
                        <a:rPr kumimoji="1" lang="ja-JP" altLang="en-US" sz="1200" b="0" dirty="0" smtClean="0">
                          <a:latin typeface="メイリオ" panose="020B0604030504040204" pitchFamily="50" charset="-128"/>
                          <a:ea typeface="メイリオ" panose="020B0604030504040204" pitchFamily="50" charset="-128"/>
                        </a:rPr>
                        <a:t>人（</a:t>
                      </a:r>
                      <a:r>
                        <a:rPr kumimoji="1" lang="en-US" altLang="ja-JP" sz="1200" b="0" dirty="0" smtClean="0">
                          <a:latin typeface="メイリオ" panose="020B0604030504040204" pitchFamily="50" charset="-128"/>
                          <a:ea typeface="メイリオ" panose="020B0604030504040204" pitchFamily="50" charset="-128"/>
                        </a:rPr>
                        <a:t>H29</a:t>
                      </a:r>
                      <a:r>
                        <a:rPr kumimoji="1" lang="ja-JP" altLang="en-US" sz="1200" b="0" dirty="0" smtClean="0">
                          <a:latin typeface="メイリオ" panose="020B0604030504040204" pitchFamily="50" charset="-128"/>
                          <a:ea typeface="メイリオ" panose="020B0604030504040204" pitchFamily="50" charset="-128"/>
                        </a:rPr>
                        <a:t>年度）＞</a:t>
                      </a:r>
                      <a:endParaRPr kumimoji="1"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extLst>
                  <a:ext uri="{0D108BD9-81ED-4DB2-BD59-A6C34878D82A}">
                    <a16:rowId xmlns:a16="http://schemas.microsoft.com/office/drawing/2014/main" val="10004"/>
                  </a:ext>
                </a:extLst>
              </a:tr>
              <a:tr h="674738">
                <a:tc vMerge="1">
                  <a:txBody>
                    <a:bodyPr/>
                    <a:lstStyle/>
                    <a:p>
                      <a:pPr algn="ctr"/>
                      <a:endParaRPr kumimoji="1" lang="ja-JP" altLang="en-US" sz="1600" b="0" dirty="0">
                        <a:latin typeface="メイリオ" panose="020B0604030504040204" pitchFamily="50" charset="-128"/>
                        <a:ea typeface="メイリオ" panose="020B0604030504040204" pitchFamily="50" charset="-128"/>
                      </a:endParaRPr>
                    </a:p>
                  </a:txBody>
                  <a:tcPr anchor="ctr">
                    <a:noFill/>
                  </a:tcPr>
                </a:tc>
                <a:tc gridSpan="2">
                  <a:txBody>
                    <a:bodyPr/>
                    <a:lstStyle/>
                    <a:p>
                      <a:pPr algn="l"/>
                      <a:r>
                        <a:rPr kumimoji="1" lang="ja-JP" altLang="en-US" sz="1200" b="0" dirty="0" smtClean="0">
                          <a:latin typeface="メイリオ" panose="020B0604030504040204" pitchFamily="50" charset="-128"/>
                          <a:ea typeface="メイリオ" panose="020B0604030504040204" pitchFamily="50" charset="-128"/>
                        </a:rPr>
                        <a:t>被保護者健康管理支援事業</a:t>
                      </a:r>
                      <a:endParaRPr kumimoji="1" lang="en-US" altLang="ja-JP" sz="1200" b="0" dirty="0" smtClean="0">
                        <a:latin typeface="メイリオ" panose="020B0604030504040204" pitchFamily="50" charset="-128"/>
                        <a:ea typeface="メイリオ" panose="020B0604030504040204" pitchFamily="50" charset="-128"/>
                      </a:endParaRPr>
                    </a:p>
                    <a:p>
                      <a:pPr algn="l"/>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a:t>
                      </a:r>
                      <a:r>
                        <a:rPr kumimoji="1" lang="ja-JP" altLang="en-US" sz="1200" b="0" dirty="0" smtClean="0">
                          <a:latin typeface="メイリオ" panose="020B0604030504040204" pitchFamily="50" charset="-128"/>
                          <a:ea typeface="メイリオ" panose="020B0604030504040204" pitchFamily="50" charset="-128"/>
                        </a:rPr>
                        <a:t>２）</a:t>
                      </a:r>
                      <a:endParaRPr kumimoji="1" lang="en-US" altLang="ja-JP"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tc hMerge="1">
                  <a:txBody>
                    <a:bodyPr/>
                    <a:lstStyle/>
                    <a:p>
                      <a:pPr algn="l"/>
                      <a:endParaRPr kumimoji="1" lang="en-US" altLang="ja-JP" sz="1600" b="0" dirty="0" smtClean="0">
                        <a:latin typeface="メイリオ" panose="020B0604030504040204" pitchFamily="50" charset="-128"/>
                        <a:ea typeface="メイリオ" panose="020B0604030504040204" pitchFamily="50" charset="-128"/>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anose="020B0604030504040204" pitchFamily="50" charset="-128"/>
                          <a:ea typeface="メイリオ" panose="020B0604030504040204" pitchFamily="50" charset="-128"/>
                        </a:rPr>
                        <a:t>対象</a:t>
                      </a:r>
                      <a:r>
                        <a:rPr lang="ja-JP" altLang="en-US" sz="1200" dirty="0" smtClean="0">
                          <a:latin typeface="メイリオ" panose="020B0604030504040204" pitchFamily="50" charset="-128"/>
                          <a:ea typeface="メイリオ" panose="020B0604030504040204" pitchFamily="50" charset="-128"/>
                        </a:rPr>
                        <a:t>者としてレセプトから糖尿病等の生活習慣病による受診があり、重症化に至っていないと考えられる者を抽出し、支援の効果が期待しやすい</a:t>
                      </a:r>
                      <a:r>
                        <a:rPr kumimoji="1" lang="ja-JP" altLang="en-US" sz="1200" dirty="0" smtClean="0">
                          <a:latin typeface="メイリオ" panose="020B0604030504040204" pitchFamily="50" charset="-128"/>
                          <a:ea typeface="メイリオ" panose="020B0604030504040204" pitchFamily="50" charset="-128"/>
                        </a:rPr>
                        <a:t>と考えられる者へ面談・同行受診を実施</a:t>
                      </a:r>
                      <a:endParaRPr kumimoji="1" lang="en-US" altLang="ja-JP" sz="12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rPr>
                        <a:t>対象者：</a:t>
                      </a:r>
                      <a:r>
                        <a:rPr lang="en-US" altLang="ja-JP" sz="1200" dirty="0" smtClean="0">
                          <a:latin typeface="メイリオ" panose="020B0604030504040204" pitchFamily="50" charset="-128"/>
                          <a:ea typeface="メイリオ" panose="020B0604030504040204" pitchFamily="50" charset="-128"/>
                        </a:rPr>
                        <a:t>2,121</a:t>
                      </a:r>
                      <a:r>
                        <a:rPr lang="ja-JP" altLang="en-US" sz="1200" dirty="0" smtClean="0">
                          <a:latin typeface="メイリオ" panose="020B0604030504040204" pitchFamily="50" charset="-128"/>
                          <a:ea typeface="メイリオ" panose="020B0604030504040204" pitchFamily="50" charset="-128"/>
                        </a:rPr>
                        <a:t>人、支援者</a:t>
                      </a:r>
                      <a:r>
                        <a:rPr lang="en-US" altLang="ja-JP" sz="1200" dirty="0" smtClean="0">
                          <a:latin typeface="メイリオ" panose="020B0604030504040204" pitchFamily="50" charset="-128"/>
                          <a:ea typeface="メイリオ" panose="020B0604030504040204" pitchFamily="50" charset="-128"/>
                        </a:rPr>
                        <a:t>231</a:t>
                      </a:r>
                      <a:r>
                        <a:rPr lang="ja-JP" altLang="en-US" sz="1200" dirty="0" smtClean="0">
                          <a:latin typeface="メイリオ" panose="020B0604030504040204" pitchFamily="50" charset="-128"/>
                          <a:ea typeface="メイリオ" panose="020B0604030504040204" pitchFamily="50" charset="-128"/>
                        </a:rPr>
                        <a:t>人（同行受診</a:t>
                      </a:r>
                      <a:r>
                        <a:rPr lang="en-US" altLang="ja-JP" sz="1200" dirty="0" smtClean="0">
                          <a:latin typeface="メイリオ" panose="020B0604030504040204" pitchFamily="50" charset="-128"/>
                          <a:ea typeface="メイリオ" panose="020B0604030504040204" pitchFamily="50" charset="-128"/>
                        </a:rPr>
                        <a:t>57</a:t>
                      </a:r>
                      <a:r>
                        <a:rPr lang="ja-JP" altLang="en-US" sz="1200" dirty="0" smtClean="0">
                          <a:latin typeface="メイリオ" panose="020B0604030504040204" pitchFamily="50" charset="-128"/>
                          <a:ea typeface="メイリオ" panose="020B0604030504040204" pitchFamily="50" charset="-128"/>
                        </a:rPr>
                        <a:t>回）（</a:t>
                      </a:r>
                      <a:r>
                        <a:rPr lang="en-US" altLang="ja-JP" sz="1200" dirty="0" smtClean="0">
                          <a:latin typeface="メイリオ" panose="020B0604030504040204" pitchFamily="50" charset="-128"/>
                          <a:ea typeface="メイリオ" panose="020B0604030504040204" pitchFamily="50" charset="-128"/>
                        </a:rPr>
                        <a:t>H30</a:t>
                      </a:r>
                      <a:r>
                        <a:rPr lang="ja-JP" altLang="en-US" sz="1200" dirty="0" smtClean="0">
                          <a:latin typeface="メイリオ" panose="020B0604030504040204" pitchFamily="50" charset="-128"/>
                          <a:ea typeface="メイリオ" panose="020B0604030504040204" pitchFamily="50" charset="-128"/>
                        </a:rPr>
                        <a:t>年８月～</a:t>
                      </a:r>
                      <a:r>
                        <a:rPr lang="en-US" altLang="ja-JP" sz="1200" dirty="0" smtClean="0">
                          <a:latin typeface="メイリオ" panose="020B0604030504040204" pitchFamily="50" charset="-128"/>
                          <a:ea typeface="メイリオ" panose="020B0604030504040204" pitchFamily="50" charset="-128"/>
                        </a:rPr>
                        <a:t>R</a:t>
                      </a:r>
                      <a:r>
                        <a:rPr lang="ja-JP" altLang="en-US" sz="1200" dirty="0" smtClean="0">
                          <a:latin typeface="メイリオ" panose="020B0604030504040204" pitchFamily="50" charset="-128"/>
                          <a:ea typeface="メイリオ" panose="020B0604030504040204" pitchFamily="50" charset="-128"/>
                        </a:rPr>
                        <a:t>１年３月）</a:t>
                      </a:r>
                      <a:endParaRPr kumimoji="1" lang="ja-JP" altLang="en-US" sz="1200" b="0" dirty="0" smtClean="0">
                        <a:latin typeface="メイリオ" panose="020B0604030504040204" pitchFamily="50" charset="-128"/>
                        <a:ea typeface="メイリオ" panose="020B0604030504040204" pitchFamily="50" charset="-128"/>
                      </a:endParaRPr>
                    </a:p>
                  </a:txBody>
                  <a:tcPr marL="68580" marR="68580" marT="34290" marB="34290" anchor="ctr">
                    <a:noFill/>
                  </a:tcPr>
                </a:tc>
                <a:extLst>
                  <a:ext uri="{0D108BD9-81ED-4DB2-BD59-A6C34878D82A}">
                    <a16:rowId xmlns:a16="http://schemas.microsoft.com/office/drawing/2014/main" val="10005"/>
                  </a:ext>
                </a:extLst>
              </a:tr>
            </a:tbl>
          </a:graphicData>
        </a:graphic>
      </p:graphicFrame>
      <p:sp>
        <p:nvSpPr>
          <p:cNvPr id="13" name="テキスト ボックス 12"/>
          <p:cNvSpPr txBox="1"/>
          <p:nvPr/>
        </p:nvSpPr>
        <p:spPr>
          <a:xfrm>
            <a:off x="1575102" y="2495272"/>
            <a:ext cx="3072509" cy="600164"/>
          </a:xfrm>
          <a:prstGeom prst="rect">
            <a:avLst/>
          </a:prstGeom>
          <a:noFill/>
          <a:ln>
            <a:solidFill>
              <a:schemeClr val="tx2">
                <a:lumMod val="60000"/>
                <a:lumOff val="40000"/>
              </a:schemeClr>
            </a:solidFill>
            <a:prstDash val="sysDot"/>
          </a:ln>
        </p:spPr>
        <p:txBody>
          <a:bodyPr wrap="square" rtlCol="0">
            <a:spAutoFit/>
          </a:bodyPr>
          <a:lstStyle/>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収縮期血圧</a:t>
            </a:r>
            <a:r>
              <a:rPr kumimoji="1" lang="en-US" altLang="ja-JP" sz="825" dirty="0">
                <a:solidFill>
                  <a:prstClr val="black"/>
                </a:solidFill>
                <a:latin typeface="メイリオ" panose="020B0604030504040204" pitchFamily="50" charset="-128"/>
                <a:ea typeface="メイリオ" panose="020B0604030504040204" pitchFamily="50" charset="-128"/>
              </a:rPr>
              <a:t>180mmHg</a:t>
            </a:r>
            <a:r>
              <a:rPr kumimoji="1" lang="ja-JP" altLang="en-US" sz="825" dirty="0">
                <a:solidFill>
                  <a:prstClr val="black"/>
                </a:solidFill>
                <a:latin typeface="メイリオ" panose="020B0604030504040204" pitchFamily="50" charset="-128"/>
                <a:ea typeface="メイリオ" panose="020B0604030504040204" pitchFamily="50" charset="-128"/>
              </a:rPr>
              <a:t>以上または拡張期血圧</a:t>
            </a:r>
            <a:r>
              <a:rPr kumimoji="1" lang="en-US" altLang="ja-JP" sz="825" dirty="0">
                <a:solidFill>
                  <a:prstClr val="black"/>
                </a:solidFill>
                <a:latin typeface="メイリオ" panose="020B0604030504040204" pitchFamily="50" charset="-128"/>
                <a:ea typeface="メイリオ" panose="020B0604030504040204" pitchFamily="50" charset="-128"/>
              </a:rPr>
              <a:t>110mmHg</a:t>
            </a:r>
            <a:r>
              <a:rPr kumimoji="1" lang="ja-JP" altLang="en-US" sz="825" dirty="0">
                <a:solidFill>
                  <a:prstClr val="black"/>
                </a:solidFill>
                <a:latin typeface="メイリオ" panose="020B0604030504040204" pitchFamily="50" charset="-128"/>
                <a:ea typeface="メイリオ" panose="020B0604030504040204" pitchFamily="50" charset="-128"/>
              </a:rPr>
              <a:t>以上</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en-US" altLang="ja-JP" sz="825" dirty="0">
                <a:solidFill>
                  <a:prstClr val="black"/>
                </a:solidFill>
                <a:latin typeface="メイリオ" panose="020B0604030504040204" pitchFamily="50" charset="-128"/>
                <a:ea typeface="メイリオ" panose="020B0604030504040204" pitchFamily="50" charset="-128"/>
              </a:rPr>
              <a:t>HbA1c7.4%</a:t>
            </a:r>
            <a:r>
              <a:rPr kumimoji="1" lang="ja-JP" altLang="en-US" sz="825" dirty="0">
                <a:solidFill>
                  <a:prstClr val="black"/>
                </a:solidFill>
                <a:latin typeface="メイリオ" panose="020B0604030504040204" pitchFamily="50" charset="-128"/>
                <a:ea typeface="メイリオ" panose="020B0604030504040204" pitchFamily="50" charset="-128"/>
              </a:rPr>
              <a:t>以上</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空腹時血糖</a:t>
            </a:r>
            <a:r>
              <a:rPr kumimoji="1" lang="en-US" altLang="ja-JP" sz="825" dirty="0">
                <a:solidFill>
                  <a:prstClr val="black"/>
                </a:solidFill>
                <a:latin typeface="メイリオ" panose="020B0604030504040204" pitchFamily="50" charset="-128"/>
                <a:ea typeface="メイリオ" panose="020B0604030504040204" pitchFamily="50" charset="-128"/>
              </a:rPr>
              <a:t>250mg/dl</a:t>
            </a:r>
            <a:r>
              <a:rPr kumimoji="1" lang="ja-JP" altLang="en-US" sz="825" dirty="0">
                <a:solidFill>
                  <a:prstClr val="black"/>
                </a:solidFill>
                <a:latin typeface="メイリオ" panose="020B0604030504040204" pitchFamily="50" charset="-128"/>
                <a:ea typeface="メイリオ" panose="020B0604030504040204" pitchFamily="50" charset="-128"/>
              </a:rPr>
              <a:t>以上</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服薬なしのうち</a:t>
            </a:r>
            <a:r>
              <a:rPr kumimoji="1" lang="en-US" altLang="ja-JP" sz="825" dirty="0">
                <a:solidFill>
                  <a:prstClr val="black"/>
                </a:solidFill>
                <a:latin typeface="メイリオ" panose="020B0604030504040204" pitchFamily="50" charset="-128"/>
                <a:ea typeface="メイリオ" panose="020B0604030504040204" pitchFamily="50" charset="-128"/>
              </a:rPr>
              <a:t>eGFR60ml/</a:t>
            </a:r>
            <a:r>
              <a:rPr kumimoji="1" lang="ja-JP" altLang="en-US" sz="825" dirty="0">
                <a:solidFill>
                  <a:prstClr val="black"/>
                </a:solidFill>
                <a:latin typeface="メイリオ" panose="020B0604030504040204" pitchFamily="50" charset="-128"/>
                <a:ea typeface="メイリオ" panose="020B0604030504040204" pitchFamily="50" charset="-128"/>
              </a:rPr>
              <a:t>分</a:t>
            </a:r>
            <a:r>
              <a:rPr kumimoji="1" lang="en-US" altLang="ja-JP" sz="825" dirty="0">
                <a:solidFill>
                  <a:prstClr val="black"/>
                </a:solidFill>
                <a:latin typeface="メイリオ" panose="020B0604030504040204" pitchFamily="50" charset="-128"/>
                <a:ea typeface="メイリオ" panose="020B0604030504040204" pitchFamily="50" charset="-128"/>
              </a:rPr>
              <a:t>/1.73</a:t>
            </a:r>
            <a:r>
              <a:rPr kumimoji="1" lang="ja-JP" altLang="en-US" sz="825" dirty="0">
                <a:solidFill>
                  <a:prstClr val="black"/>
                </a:solidFill>
                <a:latin typeface="メイリオ" panose="020B0604030504040204" pitchFamily="50" charset="-128"/>
                <a:ea typeface="メイリオ" panose="020B0604030504040204" pitchFamily="50" charset="-128"/>
              </a:rPr>
              <a:t>㎡未満かつ尿蛋白＋以上</a:t>
            </a:r>
          </a:p>
        </p:txBody>
      </p:sp>
      <p:sp>
        <p:nvSpPr>
          <p:cNvPr id="14" name="テキスト ボックス 13"/>
          <p:cNvSpPr txBox="1"/>
          <p:nvPr/>
        </p:nvSpPr>
        <p:spPr>
          <a:xfrm>
            <a:off x="5376524" y="2501274"/>
            <a:ext cx="3478673" cy="600164"/>
          </a:xfrm>
          <a:prstGeom prst="rect">
            <a:avLst/>
          </a:prstGeom>
          <a:solidFill>
            <a:schemeClr val="accent6">
              <a:lumMod val="20000"/>
              <a:lumOff val="80000"/>
            </a:schemeClr>
          </a:solidFill>
          <a:ln>
            <a:solidFill>
              <a:schemeClr val="accent1"/>
            </a:solidFill>
            <a:prstDash val="solid"/>
          </a:ln>
        </p:spPr>
        <p:txBody>
          <a:bodyPr wrap="square" rtlCol="0">
            <a:spAutoFit/>
          </a:bodyPr>
          <a:lstStyle/>
          <a:p>
            <a:pPr defTabSz="685800"/>
            <a:r>
              <a:rPr kumimoji="1" lang="en-US" altLang="ja-JP" sz="825" dirty="0">
                <a:solidFill>
                  <a:prstClr val="black"/>
                </a:solidFill>
                <a:latin typeface="メイリオ" panose="020B0604030504040204" pitchFamily="50" charset="-128"/>
                <a:ea typeface="メイリオ" panose="020B0604030504040204" pitchFamily="50" charset="-128"/>
              </a:rPr>
              <a:t>H29</a:t>
            </a:r>
            <a:r>
              <a:rPr kumimoji="1" lang="ja-JP" altLang="en-US" sz="825" dirty="0">
                <a:solidFill>
                  <a:prstClr val="black"/>
                </a:solidFill>
                <a:latin typeface="メイリオ" panose="020B0604030504040204" pitchFamily="50" charset="-128"/>
                <a:ea typeface="メイリオ" panose="020B0604030504040204" pitchFamily="50" charset="-128"/>
              </a:rPr>
              <a:t>年度対象者（</a:t>
            </a:r>
            <a:r>
              <a:rPr kumimoji="1" lang="en-US" altLang="ja-JP" sz="825" dirty="0">
                <a:solidFill>
                  <a:prstClr val="black"/>
                </a:solidFill>
                <a:latin typeface="メイリオ" panose="020B0604030504040204" pitchFamily="50" charset="-128"/>
                <a:ea typeface="メイリオ" panose="020B0604030504040204" pitchFamily="50" charset="-128"/>
              </a:rPr>
              <a:t>4,228</a:t>
            </a:r>
            <a:r>
              <a:rPr kumimoji="1" lang="ja-JP" altLang="en-US" sz="825" dirty="0">
                <a:solidFill>
                  <a:prstClr val="black"/>
                </a:solidFill>
                <a:latin typeface="メイリオ" panose="020B0604030504040204" pitchFamily="50" charset="-128"/>
                <a:ea typeface="メイリオ" panose="020B0604030504040204" pitchFamily="50" charset="-128"/>
              </a:rPr>
              <a:t>人）の翌年の特定健診結果分析（国保）</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・収縮期血圧：</a:t>
            </a:r>
            <a:r>
              <a:rPr kumimoji="1" lang="en-US" altLang="ja-JP" sz="825" dirty="0">
                <a:solidFill>
                  <a:prstClr val="black"/>
                </a:solidFill>
                <a:latin typeface="メイリオ" panose="020B0604030504040204" pitchFamily="50" charset="-128"/>
                <a:ea typeface="メイリオ" panose="020B0604030504040204" pitchFamily="50" charset="-128"/>
              </a:rPr>
              <a:t>179.7±15.8</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153.0±22.7mmHg</a:t>
            </a: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HbA1c</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8.4±1.2</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7.8±1.3</a:t>
            </a: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eGFR:52.4±7.5</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54.5±10.2</a:t>
            </a:r>
            <a:r>
              <a:rPr kumimoji="1" lang="ja-JP" altLang="en-US" sz="825" dirty="0">
                <a:solidFill>
                  <a:prstClr val="black"/>
                </a:solidFill>
                <a:latin typeface="メイリオ" panose="020B0604030504040204" pitchFamily="50" charset="-128"/>
                <a:ea typeface="メイリオ" panose="020B0604030504040204" pitchFamily="50" charset="-128"/>
              </a:rPr>
              <a:t>　など</a:t>
            </a:r>
          </a:p>
        </p:txBody>
      </p:sp>
      <p:sp>
        <p:nvSpPr>
          <p:cNvPr id="15" name="テキスト ボックス 14"/>
          <p:cNvSpPr txBox="1"/>
          <p:nvPr/>
        </p:nvSpPr>
        <p:spPr>
          <a:xfrm>
            <a:off x="1552979" y="3801510"/>
            <a:ext cx="3823544" cy="727122"/>
          </a:xfrm>
          <a:prstGeom prst="rect">
            <a:avLst/>
          </a:prstGeom>
          <a:noFill/>
          <a:ln>
            <a:solidFill>
              <a:schemeClr val="tx2">
                <a:lumMod val="60000"/>
                <a:lumOff val="40000"/>
              </a:schemeClr>
            </a:solidFill>
            <a:prstDash val="sysDot"/>
          </a:ln>
        </p:spPr>
        <p:txBody>
          <a:bodyPr wrap="square" rtlCol="0">
            <a:spAutoFit/>
          </a:bodyPr>
          <a:lstStyle/>
          <a:p>
            <a:pPr defTabSz="685800"/>
            <a:r>
              <a:rPr kumimoji="1" lang="en-US" altLang="ja-JP" sz="825" dirty="0">
                <a:solidFill>
                  <a:prstClr val="black"/>
                </a:solidFill>
                <a:latin typeface="メイリオ" panose="020B0604030504040204" pitchFamily="50" charset="-128"/>
                <a:ea typeface="メイリオ" panose="020B0604030504040204" pitchFamily="50" charset="-128"/>
              </a:rPr>
              <a:t>HbA1c6.5%</a:t>
            </a:r>
            <a:r>
              <a:rPr kumimoji="1" lang="ja-JP" altLang="en-US" sz="825" dirty="0">
                <a:solidFill>
                  <a:prstClr val="black"/>
                </a:solidFill>
                <a:latin typeface="メイリオ" panose="020B0604030504040204" pitchFamily="50" charset="-128"/>
                <a:ea typeface="メイリオ" panose="020B0604030504040204" pitchFamily="50" charset="-128"/>
              </a:rPr>
              <a:t>以上かつ尿蛋白（</a:t>
            </a:r>
            <a:r>
              <a:rPr kumimoji="1" lang="en-US" altLang="ja-JP" sz="825" dirty="0">
                <a:solidFill>
                  <a:prstClr val="black"/>
                </a:solidFill>
                <a:latin typeface="メイリオ" panose="020B0604030504040204" pitchFamily="50" charset="-128"/>
                <a:ea typeface="メイリオ" panose="020B0604030504040204" pitchFamily="50" charset="-128"/>
              </a:rPr>
              <a:t>+</a:t>
            </a:r>
            <a:r>
              <a:rPr kumimoji="1" lang="ja-JP" altLang="en-US" sz="825" dirty="0">
                <a:solidFill>
                  <a:prstClr val="black"/>
                </a:solidFill>
                <a:latin typeface="メイリオ" panose="020B0604030504040204" pitchFamily="50" charset="-128"/>
                <a:ea typeface="メイリオ" panose="020B0604030504040204" pitchFamily="50" charset="-128"/>
              </a:rPr>
              <a:t>）以上</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en-US" altLang="ja-JP" sz="825" dirty="0">
                <a:solidFill>
                  <a:prstClr val="black"/>
                </a:solidFill>
                <a:latin typeface="メイリオ" panose="020B0604030504040204" pitchFamily="50" charset="-128"/>
                <a:ea typeface="メイリオ" panose="020B0604030504040204" pitchFamily="50" charset="-128"/>
              </a:rPr>
              <a:t>HbA1c6.5%</a:t>
            </a:r>
            <a:r>
              <a:rPr kumimoji="1" lang="ja-JP" altLang="en-US" sz="825" dirty="0">
                <a:solidFill>
                  <a:prstClr val="black"/>
                </a:solidFill>
                <a:latin typeface="メイリオ" panose="020B0604030504040204" pitchFamily="50" charset="-128"/>
                <a:ea typeface="メイリオ" panose="020B0604030504040204" pitchFamily="50" charset="-128"/>
              </a:rPr>
              <a:t>以上かつ</a:t>
            </a:r>
            <a:r>
              <a:rPr kumimoji="1" lang="en-US" altLang="ja-JP" sz="825" dirty="0">
                <a:solidFill>
                  <a:prstClr val="black"/>
                </a:solidFill>
                <a:latin typeface="メイリオ" panose="020B0604030504040204" pitchFamily="50" charset="-128"/>
                <a:ea typeface="メイリオ" panose="020B0604030504040204" pitchFamily="50" charset="-128"/>
              </a:rPr>
              <a:t> eGFR15</a:t>
            </a:r>
            <a:r>
              <a:rPr kumimoji="1" lang="ja-JP" altLang="en-US" sz="825" dirty="0">
                <a:solidFill>
                  <a:prstClr val="black"/>
                </a:solidFill>
                <a:latin typeface="メイリオ" panose="020B0604030504040204" pitchFamily="50" charset="-128"/>
                <a:ea typeface="メイリオ" panose="020B0604030504040204" pitchFamily="50" charset="-128"/>
              </a:rPr>
              <a:t>以上</a:t>
            </a:r>
            <a:r>
              <a:rPr kumimoji="1" lang="en-US" altLang="ja-JP" sz="825" dirty="0">
                <a:solidFill>
                  <a:prstClr val="black"/>
                </a:solidFill>
                <a:latin typeface="メイリオ" panose="020B0604030504040204" pitchFamily="50" charset="-128"/>
                <a:ea typeface="メイリオ" panose="020B0604030504040204" pitchFamily="50" charset="-128"/>
              </a:rPr>
              <a:t>60ml/</a:t>
            </a:r>
            <a:r>
              <a:rPr kumimoji="1" lang="ja-JP" altLang="en-US" sz="825" dirty="0">
                <a:solidFill>
                  <a:prstClr val="black"/>
                </a:solidFill>
                <a:latin typeface="メイリオ" panose="020B0604030504040204" pitchFamily="50" charset="-128"/>
                <a:ea typeface="メイリオ" panose="020B0604030504040204" pitchFamily="50" charset="-128"/>
              </a:rPr>
              <a:t>分</a:t>
            </a:r>
            <a:r>
              <a:rPr kumimoji="1" lang="en-US" altLang="ja-JP" sz="825" dirty="0">
                <a:solidFill>
                  <a:prstClr val="black"/>
                </a:solidFill>
                <a:latin typeface="メイリオ" panose="020B0604030504040204" pitchFamily="50" charset="-128"/>
                <a:ea typeface="メイリオ" panose="020B0604030504040204" pitchFamily="50" charset="-128"/>
              </a:rPr>
              <a:t>/1.73</a:t>
            </a:r>
            <a:r>
              <a:rPr kumimoji="1" lang="ja-JP" altLang="en-US" sz="825" dirty="0">
                <a:solidFill>
                  <a:prstClr val="black"/>
                </a:solidFill>
                <a:latin typeface="メイリオ" panose="020B0604030504040204" pitchFamily="50" charset="-128"/>
                <a:ea typeface="メイリオ" panose="020B0604030504040204" pitchFamily="50" charset="-128"/>
              </a:rPr>
              <a:t>㎡未満</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空腹時血糖</a:t>
            </a:r>
            <a:r>
              <a:rPr kumimoji="1" lang="en-US" altLang="ja-JP" sz="825" dirty="0">
                <a:solidFill>
                  <a:prstClr val="black"/>
                </a:solidFill>
                <a:latin typeface="メイリオ" panose="020B0604030504040204" pitchFamily="50" charset="-128"/>
                <a:ea typeface="メイリオ" panose="020B0604030504040204" pitchFamily="50" charset="-128"/>
              </a:rPr>
              <a:t>126mg/dl</a:t>
            </a:r>
            <a:r>
              <a:rPr kumimoji="1" lang="ja-JP" altLang="en-US" sz="825" dirty="0">
                <a:solidFill>
                  <a:prstClr val="black"/>
                </a:solidFill>
                <a:latin typeface="メイリオ" panose="020B0604030504040204" pitchFamily="50" charset="-128"/>
                <a:ea typeface="メイリオ" panose="020B0604030504040204" pitchFamily="50" charset="-128"/>
              </a:rPr>
              <a:t>以上かつ尿蛋白（</a:t>
            </a:r>
            <a:r>
              <a:rPr kumimoji="1" lang="en-US" altLang="ja-JP" sz="825" dirty="0">
                <a:solidFill>
                  <a:prstClr val="black"/>
                </a:solidFill>
                <a:latin typeface="メイリオ" panose="020B0604030504040204" pitchFamily="50" charset="-128"/>
                <a:ea typeface="メイリオ" panose="020B0604030504040204" pitchFamily="50" charset="-128"/>
              </a:rPr>
              <a:t>+</a:t>
            </a:r>
            <a:r>
              <a:rPr kumimoji="1" lang="ja-JP" altLang="en-US" sz="825" dirty="0">
                <a:solidFill>
                  <a:prstClr val="black"/>
                </a:solidFill>
                <a:latin typeface="メイリオ" panose="020B0604030504040204" pitchFamily="50" charset="-128"/>
                <a:ea typeface="メイリオ" panose="020B0604030504040204" pitchFamily="50" charset="-128"/>
              </a:rPr>
              <a:t>）以上</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空腹時血糖</a:t>
            </a:r>
            <a:r>
              <a:rPr kumimoji="1" lang="en-US" altLang="ja-JP" sz="825" dirty="0">
                <a:solidFill>
                  <a:prstClr val="black"/>
                </a:solidFill>
                <a:latin typeface="メイリオ" panose="020B0604030504040204" pitchFamily="50" charset="-128"/>
                <a:ea typeface="メイリオ" panose="020B0604030504040204" pitchFamily="50" charset="-128"/>
              </a:rPr>
              <a:t>126mg/dl</a:t>
            </a:r>
            <a:r>
              <a:rPr kumimoji="1" lang="ja-JP" altLang="en-US" sz="825" dirty="0">
                <a:solidFill>
                  <a:prstClr val="black"/>
                </a:solidFill>
                <a:latin typeface="メイリオ" panose="020B0604030504040204" pitchFamily="50" charset="-128"/>
                <a:ea typeface="メイリオ" panose="020B0604030504040204" pitchFamily="50" charset="-128"/>
              </a:rPr>
              <a:t>以上かつ</a:t>
            </a:r>
            <a:r>
              <a:rPr kumimoji="1" lang="en-US" altLang="ja-JP" sz="825" dirty="0">
                <a:solidFill>
                  <a:prstClr val="black"/>
                </a:solidFill>
                <a:latin typeface="メイリオ" panose="020B0604030504040204" pitchFamily="50" charset="-128"/>
                <a:ea typeface="メイリオ" panose="020B0604030504040204" pitchFamily="50" charset="-128"/>
              </a:rPr>
              <a:t>eGFR15</a:t>
            </a:r>
            <a:r>
              <a:rPr kumimoji="1" lang="ja-JP" altLang="en-US" sz="825" dirty="0">
                <a:solidFill>
                  <a:prstClr val="black"/>
                </a:solidFill>
                <a:latin typeface="メイリオ" panose="020B0604030504040204" pitchFamily="50" charset="-128"/>
                <a:ea typeface="メイリオ" panose="020B0604030504040204" pitchFamily="50" charset="-128"/>
              </a:rPr>
              <a:t>以上</a:t>
            </a:r>
            <a:r>
              <a:rPr kumimoji="1" lang="en-US" altLang="ja-JP" sz="825" dirty="0">
                <a:solidFill>
                  <a:prstClr val="black"/>
                </a:solidFill>
                <a:latin typeface="メイリオ" panose="020B0604030504040204" pitchFamily="50" charset="-128"/>
                <a:ea typeface="メイリオ" panose="020B0604030504040204" pitchFamily="50" charset="-128"/>
              </a:rPr>
              <a:t>60ml/</a:t>
            </a:r>
            <a:r>
              <a:rPr kumimoji="1" lang="ja-JP" altLang="en-US" sz="825" dirty="0">
                <a:solidFill>
                  <a:prstClr val="black"/>
                </a:solidFill>
                <a:latin typeface="メイリオ" panose="020B0604030504040204" pitchFamily="50" charset="-128"/>
                <a:ea typeface="メイリオ" panose="020B0604030504040204" pitchFamily="50" charset="-128"/>
              </a:rPr>
              <a:t>分</a:t>
            </a:r>
            <a:r>
              <a:rPr kumimoji="1" lang="en-US" altLang="ja-JP" sz="825" dirty="0">
                <a:solidFill>
                  <a:prstClr val="black"/>
                </a:solidFill>
                <a:latin typeface="メイリオ" panose="020B0604030504040204" pitchFamily="50" charset="-128"/>
                <a:ea typeface="メイリオ" panose="020B0604030504040204" pitchFamily="50" charset="-128"/>
              </a:rPr>
              <a:t>/1.73</a:t>
            </a:r>
            <a:r>
              <a:rPr kumimoji="1" lang="ja-JP" altLang="en-US" sz="825" dirty="0">
                <a:solidFill>
                  <a:prstClr val="black"/>
                </a:solidFill>
                <a:latin typeface="メイリオ" panose="020B0604030504040204" pitchFamily="50" charset="-128"/>
                <a:ea typeface="メイリオ" panose="020B0604030504040204" pitchFamily="50" charset="-128"/>
              </a:rPr>
              <a:t>㎡未満</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上記該当者のうち、直近</a:t>
            </a:r>
            <a:r>
              <a:rPr kumimoji="1" lang="en-US" altLang="ja-JP" sz="825" dirty="0">
                <a:solidFill>
                  <a:prstClr val="black"/>
                </a:solidFill>
                <a:latin typeface="メイリオ" panose="020B0604030504040204" pitchFamily="50" charset="-128"/>
                <a:ea typeface="メイリオ" panose="020B0604030504040204" pitchFamily="50" charset="-128"/>
              </a:rPr>
              <a:t>3</a:t>
            </a:r>
            <a:r>
              <a:rPr kumimoji="1" lang="ja-JP" altLang="en-US" sz="825" dirty="0">
                <a:solidFill>
                  <a:prstClr val="black"/>
                </a:solidFill>
                <a:latin typeface="メイリオ" panose="020B0604030504040204" pitchFamily="50" charset="-128"/>
                <a:ea typeface="メイリオ" panose="020B0604030504040204" pitchFamily="50" charset="-128"/>
              </a:rPr>
              <a:t>か月のレセプト確認により、糖尿病での未治療者</a:t>
            </a:r>
            <a:endParaRPr kumimoji="1" lang="en-US" altLang="ja-JP" sz="825"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376524" y="3463585"/>
            <a:ext cx="3478673" cy="727122"/>
          </a:xfrm>
          <a:prstGeom prst="rect">
            <a:avLst/>
          </a:prstGeom>
          <a:solidFill>
            <a:schemeClr val="accent6">
              <a:lumMod val="20000"/>
              <a:lumOff val="80000"/>
            </a:schemeClr>
          </a:solidFill>
          <a:ln>
            <a:solidFill>
              <a:schemeClr val="accent1"/>
            </a:solidFill>
            <a:prstDash val="solid"/>
          </a:ln>
        </p:spPr>
        <p:txBody>
          <a:bodyPr wrap="square" rtlCol="0">
            <a:spAutoFit/>
          </a:bodyPr>
          <a:lstStyle/>
          <a:p>
            <a:pPr defTabSz="685800"/>
            <a:r>
              <a:rPr kumimoji="1" lang="en-US" altLang="ja-JP" sz="825" dirty="0">
                <a:solidFill>
                  <a:prstClr val="black"/>
                </a:solidFill>
                <a:latin typeface="メイリオ" panose="020B0604030504040204" pitchFamily="50" charset="-128"/>
                <a:ea typeface="メイリオ" panose="020B0604030504040204" pitchFamily="50" charset="-128"/>
              </a:rPr>
              <a:t>H30</a:t>
            </a:r>
            <a:r>
              <a:rPr kumimoji="1" lang="ja-JP" altLang="en-US" sz="825" dirty="0">
                <a:solidFill>
                  <a:prstClr val="black"/>
                </a:solidFill>
                <a:latin typeface="メイリオ" panose="020B0604030504040204" pitchFamily="50" charset="-128"/>
                <a:ea typeface="メイリオ" panose="020B0604030504040204" pitchFamily="50" charset="-128"/>
              </a:rPr>
              <a:t>年度プログラム参加者のプログラム前後の検査値分析</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・体重：</a:t>
            </a:r>
            <a:r>
              <a:rPr kumimoji="1" lang="en-US" altLang="ja-JP" sz="825" dirty="0">
                <a:solidFill>
                  <a:prstClr val="black"/>
                </a:solidFill>
                <a:latin typeface="メイリオ" panose="020B0604030504040204" pitchFamily="50" charset="-128"/>
                <a:ea typeface="メイリオ" panose="020B0604030504040204" pitchFamily="50" charset="-128"/>
              </a:rPr>
              <a:t>65.7</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63.9</a:t>
            </a: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BMI</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22</a:t>
            </a:r>
            <a:r>
              <a:rPr kumimoji="1" lang="ja-JP" altLang="en-US" sz="825" dirty="0">
                <a:solidFill>
                  <a:prstClr val="black"/>
                </a:solidFill>
                <a:latin typeface="メイリオ" panose="020B0604030504040204" pitchFamily="50" charset="-128"/>
                <a:ea typeface="メイリオ" panose="020B0604030504040204" pitchFamily="50" charset="-128"/>
              </a:rPr>
              <a:t>以上の方を評価対象）：</a:t>
            </a:r>
            <a:r>
              <a:rPr kumimoji="1" lang="en-US" altLang="ja-JP" sz="825" dirty="0">
                <a:solidFill>
                  <a:prstClr val="black"/>
                </a:solidFill>
                <a:latin typeface="メイリオ" panose="020B0604030504040204" pitchFamily="50" charset="-128"/>
                <a:ea typeface="メイリオ" panose="020B0604030504040204" pitchFamily="50" charset="-128"/>
              </a:rPr>
              <a:t>27.1</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25.9</a:t>
            </a: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・収縮期血圧（</a:t>
            </a:r>
            <a:r>
              <a:rPr kumimoji="1" lang="en-US" altLang="ja-JP" sz="825" dirty="0">
                <a:solidFill>
                  <a:prstClr val="black"/>
                </a:solidFill>
                <a:latin typeface="メイリオ" panose="020B0604030504040204" pitchFamily="50" charset="-128"/>
                <a:ea typeface="メイリオ" panose="020B0604030504040204" pitchFamily="50" charset="-128"/>
              </a:rPr>
              <a:t>130</a:t>
            </a:r>
            <a:r>
              <a:rPr kumimoji="1" lang="ja-JP" altLang="en-US" sz="825" dirty="0">
                <a:solidFill>
                  <a:prstClr val="black"/>
                </a:solidFill>
                <a:latin typeface="メイリオ" panose="020B0604030504040204" pitchFamily="50" charset="-128"/>
                <a:ea typeface="メイリオ" panose="020B0604030504040204" pitchFamily="50" charset="-128"/>
              </a:rPr>
              <a:t>以上の方を評価対象）：</a:t>
            </a:r>
            <a:r>
              <a:rPr kumimoji="1" lang="en-US" altLang="ja-JP" sz="825" dirty="0">
                <a:solidFill>
                  <a:prstClr val="black"/>
                </a:solidFill>
                <a:latin typeface="メイリオ" panose="020B0604030504040204" pitchFamily="50" charset="-128"/>
                <a:ea typeface="メイリオ" panose="020B0604030504040204" pitchFamily="50" charset="-128"/>
              </a:rPr>
              <a:t>145.5</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130.6mmHg</a:t>
            </a: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HbA1c</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7.0</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6.5</a:t>
            </a:r>
            <a:r>
              <a:rPr kumimoji="1" lang="ja-JP" altLang="en-US" sz="825" dirty="0">
                <a:solidFill>
                  <a:prstClr val="black"/>
                </a:solidFill>
                <a:latin typeface="メイリオ" panose="020B0604030504040204" pitchFamily="50" charset="-128"/>
                <a:ea typeface="メイリオ" panose="020B0604030504040204" pitchFamily="50" charset="-128"/>
              </a:rPr>
              <a:t>　　など</a:t>
            </a:r>
          </a:p>
        </p:txBody>
      </p:sp>
      <p:sp>
        <p:nvSpPr>
          <p:cNvPr id="17" name="テキスト ボックス 16"/>
          <p:cNvSpPr txBox="1"/>
          <p:nvPr/>
        </p:nvSpPr>
        <p:spPr>
          <a:xfrm>
            <a:off x="5376524" y="4182384"/>
            <a:ext cx="3478673" cy="346249"/>
          </a:xfrm>
          <a:prstGeom prst="rect">
            <a:avLst/>
          </a:prstGeom>
          <a:solidFill>
            <a:schemeClr val="accent6">
              <a:lumMod val="20000"/>
              <a:lumOff val="80000"/>
            </a:schemeClr>
          </a:solidFill>
          <a:ln>
            <a:solidFill>
              <a:schemeClr val="accent1"/>
            </a:solidFill>
            <a:prstDash val="solid"/>
          </a:ln>
        </p:spPr>
        <p:txBody>
          <a:bodyPr wrap="square" rtlCol="0">
            <a:spAutoFit/>
          </a:bodyPr>
          <a:lstStyle/>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国保加入者　</a:t>
            </a:r>
            <a:r>
              <a:rPr kumimoji="1" lang="en-US" altLang="ja-JP" sz="825" dirty="0">
                <a:solidFill>
                  <a:prstClr val="black"/>
                </a:solidFill>
                <a:latin typeface="メイリオ" panose="020B0604030504040204" pitchFamily="50" charset="-128"/>
                <a:ea typeface="メイリオ" panose="020B0604030504040204" pitchFamily="50" charset="-128"/>
              </a:rPr>
              <a:t>HbA1c8.0%</a:t>
            </a:r>
            <a:r>
              <a:rPr kumimoji="1" lang="ja-JP" altLang="en-US" sz="825" dirty="0">
                <a:solidFill>
                  <a:prstClr val="black"/>
                </a:solidFill>
                <a:latin typeface="メイリオ" panose="020B0604030504040204" pitchFamily="50" charset="-128"/>
                <a:ea typeface="メイリオ" panose="020B0604030504040204" pitchFamily="50" charset="-128"/>
              </a:rPr>
              <a:t>以上の未治療割合</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・事業開始前　</a:t>
            </a:r>
            <a:r>
              <a:rPr kumimoji="1" lang="en-US" altLang="ja-JP" sz="825" dirty="0">
                <a:solidFill>
                  <a:prstClr val="black"/>
                </a:solidFill>
                <a:latin typeface="メイリオ" panose="020B0604030504040204" pitchFamily="50" charset="-128"/>
                <a:ea typeface="メイリオ" panose="020B0604030504040204" pitchFamily="50" charset="-128"/>
              </a:rPr>
              <a:t>17.8%</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H26</a:t>
            </a:r>
            <a:r>
              <a:rPr kumimoji="1" lang="ja-JP" altLang="en-US" sz="825" dirty="0">
                <a:solidFill>
                  <a:prstClr val="black"/>
                </a:solidFill>
                <a:latin typeface="メイリオ" panose="020B0604030504040204" pitchFamily="50" charset="-128"/>
                <a:ea typeface="メイリオ" panose="020B0604030504040204" pitchFamily="50" charset="-128"/>
              </a:rPr>
              <a:t>）→　事業開始後　</a:t>
            </a:r>
            <a:r>
              <a:rPr kumimoji="1" lang="en-US" altLang="ja-JP" sz="825" dirty="0">
                <a:solidFill>
                  <a:prstClr val="black"/>
                </a:solidFill>
                <a:latin typeface="メイリオ" panose="020B0604030504040204" pitchFamily="50" charset="-128"/>
                <a:ea typeface="メイリオ" panose="020B0604030504040204" pitchFamily="50" charset="-128"/>
              </a:rPr>
              <a:t>14.8%</a:t>
            </a:r>
            <a:r>
              <a:rPr kumimoji="1" lang="ja-JP" altLang="en-US" sz="825" dirty="0">
                <a:solidFill>
                  <a:prstClr val="black"/>
                </a:solidFill>
                <a:latin typeface="メイリオ" panose="020B0604030504040204" pitchFamily="50" charset="-128"/>
                <a:ea typeface="メイリオ" panose="020B0604030504040204" pitchFamily="50" charset="-128"/>
              </a:rPr>
              <a:t>（</a:t>
            </a:r>
            <a:r>
              <a:rPr kumimoji="1" lang="en-US" altLang="ja-JP" sz="825" dirty="0">
                <a:solidFill>
                  <a:prstClr val="black"/>
                </a:solidFill>
                <a:latin typeface="メイリオ" panose="020B0604030504040204" pitchFamily="50" charset="-128"/>
                <a:ea typeface="メイリオ" panose="020B0604030504040204" pitchFamily="50" charset="-128"/>
              </a:rPr>
              <a:t>H29</a:t>
            </a:r>
            <a:r>
              <a:rPr kumimoji="1" lang="ja-JP" altLang="en-US" sz="825" dirty="0">
                <a:solidFill>
                  <a:prstClr val="black"/>
                </a:solidFill>
                <a:latin typeface="メイリオ" panose="020B0604030504040204" pitchFamily="50" charset="-128"/>
                <a:ea typeface="メイリオ" panose="020B0604030504040204" pitchFamily="50" charset="-128"/>
              </a:rPr>
              <a:t>）</a:t>
            </a:r>
            <a:endParaRPr kumimoji="1" lang="en-US" altLang="ja-JP" sz="825"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98130" y="5877465"/>
            <a:ext cx="7827467" cy="461665"/>
          </a:xfrm>
          <a:prstGeom prst="rect">
            <a:avLst/>
          </a:prstGeom>
          <a:noFill/>
        </p:spPr>
        <p:txBody>
          <a:bodyPr wrap="square" rtlCol="0">
            <a:spAutoFit/>
          </a:bodyPr>
          <a:lstStyle/>
          <a:p>
            <a:pPr defTabSz="685800"/>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１ 健診データ等により抽出・生活習慣データを含め指導　</a:t>
            </a:r>
            <a:r>
              <a:rPr kumimoji="1" lang="ja-JP" altLang="en-US" sz="1200" dirty="0" smtClean="0">
                <a:solidFill>
                  <a:prstClr val="black"/>
                </a:solidFill>
                <a:latin typeface="メイリオ" panose="020B0604030504040204" pitchFamily="50" charset="-128"/>
                <a:ea typeface="メイリオ" panose="020B0604030504040204" pitchFamily="50" charset="-128"/>
              </a:rPr>
              <a:t>　</a:t>
            </a:r>
            <a:endParaRPr kumimoji="1" lang="en-US" altLang="ja-JP" sz="1200" dirty="0" smtClean="0">
              <a:solidFill>
                <a:prstClr val="black"/>
              </a:solidFill>
              <a:latin typeface="メイリオ" panose="020B0604030504040204" pitchFamily="50" charset="-128"/>
              <a:ea typeface="メイリオ" panose="020B0604030504040204" pitchFamily="50" charset="-128"/>
            </a:endParaRPr>
          </a:p>
          <a:p>
            <a:pPr defTabSz="685800"/>
            <a:r>
              <a:rPr kumimoji="1" lang="en-US" altLang="ja-JP" sz="1200" dirty="0" smtClean="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２ 生保レセプトデータを活用</a:t>
            </a:r>
          </a:p>
        </p:txBody>
      </p:sp>
      <p:sp>
        <p:nvSpPr>
          <p:cNvPr id="18" name="右中かっこ 17"/>
          <p:cNvSpPr/>
          <p:nvPr/>
        </p:nvSpPr>
        <p:spPr>
          <a:xfrm>
            <a:off x="7817743" y="3640869"/>
            <a:ext cx="47476" cy="211345"/>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kumimoji="1" lang="ja-JP" altLang="en-US" sz="1350">
              <a:solidFill>
                <a:prstClr val="black"/>
              </a:solidFill>
              <a:latin typeface="游ゴシック" panose="020F0502020204030204"/>
              <a:ea typeface="游ゴシック" panose="020B0400000000000000" pitchFamily="50" charset="-128"/>
            </a:endParaRPr>
          </a:p>
        </p:txBody>
      </p:sp>
      <p:sp>
        <p:nvSpPr>
          <p:cNvPr id="20" name="テキスト ボックス 19"/>
          <p:cNvSpPr txBox="1"/>
          <p:nvPr/>
        </p:nvSpPr>
        <p:spPr>
          <a:xfrm>
            <a:off x="8002695" y="3645771"/>
            <a:ext cx="703721" cy="219291"/>
          </a:xfrm>
          <a:prstGeom prst="rect">
            <a:avLst/>
          </a:prstGeom>
          <a:solidFill>
            <a:srgbClr val="FF0000"/>
          </a:solidFill>
        </p:spPr>
        <p:txBody>
          <a:bodyPr wrap="square" rtlCol="0">
            <a:spAutoFit/>
          </a:bodyPr>
          <a:lstStyle/>
          <a:p>
            <a:pPr algn="ctr" defTabSz="685800"/>
            <a:r>
              <a:rPr kumimoji="1" lang="ja-JP" altLang="en-US" sz="825" dirty="0">
                <a:solidFill>
                  <a:prstClr val="white"/>
                </a:solidFill>
                <a:latin typeface="メイリオ" panose="020B0604030504040204" pitchFamily="50" charset="-128"/>
                <a:ea typeface="メイリオ" panose="020B0604030504040204" pitchFamily="50" charset="-128"/>
              </a:rPr>
              <a:t>効果</a:t>
            </a:r>
            <a:r>
              <a:rPr kumimoji="1" lang="ja-JP" altLang="en-US" sz="825" dirty="0" smtClean="0">
                <a:solidFill>
                  <a:prstClr val="white"/>
                </a:solidFill>
                <a:latin typeface="メイリオ" panose="020B0604030504040204" pitchFamily="50" charset="-128"/>
                <a:ea typeface="メイリオ" panose="020B0604030504040204" pitchFamily="50" charset="-128"/>
              </a:rPr>
              <a:t>有</a:t>
            </a:r>
            <a:endParaRPr kumimoji="1" lang="ja-JP" altLang="en-US" sz="825" dirty="0">
              <a:solidFill>
                <a:prstClr val="white"/>
              </a:solidFill>
              <a:latin typeface="メイリオ" panose="020B0604030504040204" pitchFamily="50" charset="-128"/>
              <a:ea typeface="メイリオ" panose="020B0604030504040204" pitchFamily="50" charset="-128"/>
            </a:endParaRPr>
          </a:p>
        </p:txBody>
      </p:sp>
      <p:sp>
        <p:nvSpPr>
          <p:cNvPr id="21" name="右中かっこ 20"/>
          <p:cNvSpPr/>
          <p:nvPr/>
        </p:nvSpPr>
        <p:spPr>
          <a:xfrm>
            <a:off x="7901531" y="2649043"/>
            <a:ext cx="77427" cy="376001"/>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kumimoji="1" lang="ja-JP" altLang="en-US" sz="1350">
              <a:solidFill>
                <a:prstClr val="black"/>
              </a:solidFill>
              <a:latin typeface="游ゴシック" panose="020F0502020204030204"/>
              <a:ea typeface="游ゴシック" panose="020B0400000000000000" pitchFamily="50" charset="-128"/>
            </a:endParaRPr>
          </a:p>
        </p:txBody>
      </p:sp>
      <p:sp>
        <p:nvSpPr>
          <p:cNvPr id="22" name="テキスト ボックス 21"/>
          <p:cNvSpPr txBox="1"/>
          <p:nvPr/>
        </p:nvSpPr>
        <p:spPr>
          <a:xfrm>
            <a:off x="8093895" y="2738941"/>
            <a:ext cx="715212" cy="219291"/>
          </a:xfrm>
          <a:prstGeom prst="rect">
            <a:avLst/>
          </a:prstGeom>
          <a:solidFill>
            <a:srgbClr val="FF0000"/>
          </a:solidFill>
        </p:spPr>
        <p:txBody>
          <a:bodyPr wrap="square" rtlCol="0">
            <a:spAutoFit/>
          </a:bodyPr>
          <a:lstStyle/>
          <a:p>
            <a:pPr algn="ctr" defTabSz="685800"/>
            <a:r>
              <a:rPr kumimoji="1" lang="ja-JP" altLang="en-US" sz="825" dirty="0" smtClean="0">
                <a:solidFill>
                  <a:prstClr val="white"/>
                </a:solidFill>
                <a:latin typeface="メイリオ" panose="020B0604030504040204" pitchFamily="50" charset="-128"/>
                <a:ea typeface="メイリオ" panose="020B0604030504040204" pitchFamily="50" charset="-128"/>
              </a:rPr>
              <a:t>効果有</a:t>
            </a:r>
            <a:endParaRPr kumimoji="1" lang="ja-JP" altLang="en-US" sz="825" dirty="0">
              <a:solidFill>
                <a:prstClr val="white"/>
              </a:solidFill>
              <a:latin typeface="メイリオ" panose="020B0604030504040204" pitchFamily="50" charset="-128"/>
              <a:ea typeface="メイリオ" panose="020B0604030504040204" pitchFamily="50" charset="-128"/>
            </a:endParaRPr>
          </a:p>
        </p:txBody>
      </p:sp>
      <p:sp>
        <p:nvSpPr>
          <p:cNvPr id="24" name="スライド番号プレースホルダー 2"/>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solidFill>
                  <a:prstClr val="black">
                    <a:tint val="75000"/>
                  </a:prstClr>
                </a:solidFill>
                <a:latin typeface="Calibri" panose="020F0502020204030204"/>
              </a:rPr>
              <a:t>9</a:t>
            </a:r>
            <a:endParaRPr kumimoji="1" lang="ja-JP" altLang="en-US" dirty="0">
              <a:solidFill>
                <a:prstClr val="black">
                  <a:tint val="75000"/>
                </a:prstClr>
              </a:solidFill>
              <a:latin typeface="Calibri" panose="020F0502020204030204"/>
            </a:endParaRPr>
          </a:p>
        </p:txBody>
      </p:sp>
      <p:sp>
        <p:nvSpPr>
          <p:cNvPr id="25" name="タイトル 1"/>
          <p:cNvSpPr txBox="1">
            <a:spLocks/>
          </p:cNvSpPr>
          <p:nvPr/>
        </p:nvSpPr>
        <p:spPr>
          <a:xfrm>
            <a:off x="194480" y="868984"/>
            <a:ext cx="8772099" cy="43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特定健診結果等に基づく生活習慣病対策</a:t>
            </a:r>
          </a:p>
        </p:txBody>
      </p:sp>
      <p:sp>
        <p:nvSpPr>
          <p:cNvPr id="26" name="正方形/長方形 25"/>
          <p:cNvSpPr/>
          <p:nvPr/>
        </p:nvSpPr>
        <p:spPr>
          <a:xfrm>
            <a:off x="1872383" y="96114"/>
            <a:ext cx="5399235" cy="461665"/>
          </a:xfrm>
          <a:prstGeom prst="rect">
            <a:avLst/>
          </a:prstGeom>
        </p:spPr>
        <p:txBody>
          <a:bodyPr wrap="none">
            <a:spAutoFit/>
          </a:bodyPr>
          <a:lstStyle/>
          <a:p>
            <a:pPr algn="ctr"/>
            <a:r>
              <a:rPr lang="ja-JP" altLang="en-US" sz="2400" b="1" dirty="0">
                <a:solidFill>
                  <a:prstClr val="black"/>
                </a:solidFill>
                <a:latin typeface="Meiryo UI" panose="020B0604030504040204" pitchFamily="50" charset="-128"/>
                <a:ea typeface="Meiryo UI" panose="020B0604030504040204" pitchFamily="50" charset="-128"/>
              </a:rPr>
              <a:t>大阪市の取組み（ハイリスクアプローチ）</a:t>
            </a:r>
          </a:p>
        </p:txBody>
      </p:sp>
      <p:cxnSp>
        <p:nvCxnSpPr>
          <p:cNvPr id="27" name="直線コネクタ 26"/>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p:txBody>
          <a:bodyPr/>
          <a:lstStyle/>
          <a:p>
            <a:fld id="{7E0488E3-93D0-49A6-BF57-B494844D90D5}" type="slidenum">
              <a:rPr kumimoji="1" lang="ja-JP" altLang="en-US" smtClean="0"/>
              <a:t>8</a:t>
            </a:fld>
            <a:endParaRPr kumimoji="1" lang="ja-JP" altLang="en-US"/>
          </a:p>
        </p:txBody>
      </p:sp>
    </p:spTree>
    <p:extLst>
      <p:ext uri="{BB962C8B-B14F-4D97-AF65-F5344CB8AC3E}">
        <p14:creationId xmlns:p14="http://schemas.microsoft.com/office/powerpoint/2010/main" val="208092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67055" y="1743084"/>
            <a:ext cx="4250596" cy="1668405"/>
          </a:xfrm>
          <a:prstGeom prst="rect">
            <a:avLst/>
          </a:prstGeom>
          <a:solidFill>
            <a:schemeClr val="accent1">
              <a:lumMod val="20000"/>
              <a:lumOff val="80000"/>
            </a:schemeClr>
          </a:solidFill>
        </p:spPr>
        <p:txBody>
          <a:bodyPr wrap="square" rtlCol="0">
            <a:spAutoFit/>
          </a:bodyPr>
          <a:lstStyle/>
          <a:p>
            <a:pPr defTabSz="685800"/>
            <a:r>
              <a:rPr kumimoji="1" lang="en-US" altLang="ja-JP" sz="1350" dirty="0">
                <a:solidFill>
                  <a:prstClr val="black"/>
                </a:solidFill>
                <a:latin typeface="游ゴシック" panose="020F0502020204030204"/>
                <a:ea typeface="游ゴシック" panose="020B0400000000000000" pitchFamily="50" charset="-128"/>
              </a:rPr>
              <a:t>&lt;</a:t>
            </a:r>
            <a:r>
              <a:rPr kumimoji="1" lang="ja-JP" altLang="en-US" sz="1350" dirty="0">
                <a:solidFill>
                  <a:prstClr val="black"/>
                </a:solidFill>
                <a:latin typeface="メイリオ" panose="020B0604030504040204" pitchFamily="50" charset="-128"/>
                <a:ea typeface="メイリオ" panose="020B0604030504040204" pitchFamily="50" charset="-128"/>
              </a:rPr>
              <a:t>身体活動・運動等</a:t>
            </a:r>
            <a:r>
              <a:rPr kumimoji="1" lang="en-US" altLang="ja-JP" sz="1350" dirty="0">
                <a:solidFill>
                  <a:prstClr val="black"/>
                </a:solidFill>
                <a:latin typeface="メイリオ" panose="020B0604030504040204" pitchFamily="50" charset="-128"/>
                <a:ea typeface="メイリオ" panose="020B0604030504040204" pitchFamily="50" charset="-128"/>
              </a:rPr>
              <a:t>&gt;</a:t>
            </a:r>
            <a:endParaRPr kumimoji="1" lang="ja-JP" altLang="en-US" sz="1350" dirty="0">
              <a:solidFill>
                <a:prstClr val="black"/>
              </a:solidFill>
              <a:latin typeface="メイリオ" panose="020B0604030504040204" pitchFamily="50" charset="-128"/>
              <a:ea typeface="メイリオ" panose="020B0604030504040204" pitchFamily="50" charset="-128"/>
            </a:endParaRPr>
          </a:p>
          <a:p>
            <a:pPr defTabSz="685800"/>
            <a:endParaRPr kumimoji="1" lang="en-US" altLang="ja-JP" sz="60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身体活動や運動等に対する意識の向上を図るため、各種保健事業において、普及啓発活動を積極的に展開するとともに、実践につなげられるよう動機付けを図る。</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○健康教育（地域に出向いて実施する健康講座・各種イベント）</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健康運動指導士の活用、各区健康づくり推進協議会等との連携</a:t>
            </a:r>
            <a:endParaRPr kumimoji="1" lang="en-US" altLang="ja-JP" sz="90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○健康相談</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○リーフレット等を活用した発信</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endParaRPr kumimoji="1" lang="ja-JP" altLang="en-US" sz="1050" dirty="0">
              <a:solidFill>
                <a:prstClr val="black"/>
              </a:solidFill>
              <a:latin typeface="メイリオ" panose="020B0604030504040204" pitchFamily="50" charset="-128"/>
              <a:ea typeface="メイリオ" panose="020B0604030504040204" pitchFamily="50" charset="-128"/>
            </a:endParaRPr>
          </a:p>
          <a:p>
            <a:pPr defTabSz="685800"/>
            <a:endParaRPr kumimoji="1" lang="en-US" altLang="ja-JP" sz="825" dirty="0">
              <a:solidFill>
                <a:prstClr val="black"/>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404308" y="1743084"/>
            <a:ext cx="4150631" cy="1661993"/>
          </a:xfrm>
          <a:prstGeom prst="rect">
            <a:avLst/>
          </a:prstGeom>
          <a:solidFill>
            <a:schemeClr val="accent2">
              <a:lumMod val="20000"/>
              <a:lumOff val="80000"/>
            </a:schemeClr>
          </a:solidFill>
        </p:spPr>
        <p:txBody>
          <a:bodyPr wrap="square" rtlCol="0">
            <a:spAutoFit/>
          </a:bodyPr>
          <a:lstStyle/>
          <a:p>
            <a:pPr defTabSz="685800"/>
            <a:r>
              <a:rPr kumimoji="1" lang="en-US" altLang="ja-JP" sz="1350" dirty="0">
                <a:solidFill>
                  <a:prstClr val="black"/>
                </a:solidFill>
                <a:latin typeface="メイリオ" panose="020B0604030504040204" pitchFamily="50" charset="-128"/>
                <a:ea typeface="メイリオ" panose="020B0604030504040204" pitchFamily="50" charset="-128"/>
              </a:rPr>
              <a:t>&lt;</a:t>
            </a:r>
            <a:r>
              <a:rPr kumimoji="1" lang="ja-JP" altLang="en-US" sz="1350" dirty="0">
                <a:solidFill>
                  <a:prstClr val="black"/>
                </a:solidFill>
                <a:latin typeface="メイリオ" panose="020B0604030504040204" pitchFamily="50" charset="-128"/>
                <a:ea typeface="メイリオ" panose="020B0604030504040204" pitchFamily="50" charset="-128"/>
              </a:rPr>
              <a:t>栄養・食生活</a:t>
            </a:r>
            <a:r>
              <a:rPr kumimoji="1" lang="en-US" altLang="ja-JP" sz="1350" dirty="0">
                <a:solidFill>
                  <a:prstClr val="black"/>
                </a:solidFill>
                <a:latin typeface="メイリオ" panose="020B0604030504040204" pitchFamily="50" charset="-128"/>
                <a:ea typeface="メイリオ" panose="020B0604030504040204" pitchFamily="50" charset="-128"/>
              </a:rPr>
              <a:t>&gt;</a:t>
            </a:r>
            <a:endParaRPr kumimoji="1" lang="ja-JP" altLang="en-US" sz="1350" dirty="0">
              <a:solidFill>
                <a:prstClr val="black"/>
              </a:solidFill>
              <a:latin typeface="メイリオ" panose="020B0604030504040204" pitchFamily="50" charset="-128"/>
              <a:ea typeface="メイリオ" panose="020B0604030504040204" pitchFamily="50" charset="-128"/>
            </a:endParaRPr>
          </a:p>
          <a:p>
            <a:pPr defTabSz="685800"/>
            <a:endParaRPr kumimoji="1" lang="en-US" altLang="ja-JP" sz="60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〇適切な量と質の食事の摂取のための取り組み</a:t>
            </a: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・若い世代とその保護者に対する「食育講座」の実施</a:t>
            </a: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〇食をとりまく環境の整備</a:t>
            </a: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・栄養成分表示やヘルシーメニュー等の提供等に取り組む</a:t>
            </a: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飲食店の数の増加</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en-US" altLang="ja-JP" sz="1050" dirty="0">
                <a:solidFill>
                  <a:prstClr val="black"/>
                </a:solidFill>
                <a:latin typeface="メイリオ" panose="020B0604030504040204" pitchFamily="50" charset="-128"/>
                <a:ea typeface="メイリオ" panose="020B0604030504040204" pitchFamily="50" charset="-128"/>
              </a:rPr>
              <a:t>         ※</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株</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ぐるなびと連携した飲食店における野菜摂取量を増やす</a:t>
            </a:r>
          </a:p>
          <a:p>
            <a:pPr defTabSz="685800">
              <a:lnSpc>
                <a:spcPts val="1125"/>
              </a:lnSpc>
            </a:pPr>
            <a:r>
              <a:rPr kumimoji="1" lang="ja-JP" altLang="en-US" sz="900" dirty="0">
                <a:solidFill>
                  <a:prstClr val="black"/>
                </a:solidFill>
                <a:latin typeface="メイリオ" panose="020B0604030504040204" pitchFamily="50" charset="-128"/>
                <a:ea typeface="メイリオ" panose="020B0604030504040204" pitchFamily="50" charset="-128"/>
              </a:rPr>
              <a:t>　　　　　取り組み等</a:t>
            </a: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・イベント、講座等による栄養成分表示を参考に食を選択</a:t>
            </a: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するための活用方法の啓発</a:t>
            </a:r>
            <a:r>
              <a:rPr kumimoji="1" lang="ja-JP" altLang="en-US" sz="825" dirty="0">
                <a:solidFill>
                  <a:prstClr val="black"/>
                </a:solidFill>
                <a:latin typeface="メイリオ" panose="020B0604030504040204" pitchFamily="50" charset="-128"/>
                <a:ea typeface="メイリオ" panose="020B0604030504040204" pitchFamily="50" charset="-128"/>
              </a:rPr>
              <a:t>　</a:t>
            </a:r>
            <a:endParaRPr kumimoji="1" lang="ja-JP" altLang="en-US" sz="825" dirty="0">
              <a:solidFill>
                <a:prstClr val="black"/>
              </a:solidFill>
              <a:latin typeface="游ゴシック" panose="020F0502020204030204"/>
              <a:ea typeface="游ゴシック" panose="020B0400000000000000" pitchFamily="50" charset="-128"/>
            </a:endParaRPr>
          </a:p>
        </p:txBody>
      </p:sp>
      <p:sp>
        <p:nvSpPr>
          <p:cNvPr id="35" name="テキスト ボックス 34"/>
          <p:cNvSpPr txBox="1"/>
          <p:nvPr/>
        </p:nvSpPr>
        <p:spPr>
          <a:xfrm>
            <a:off x="404308" y="5755449"/>
            <a:ext cx="4150631" cy="815608"/>
          </a:xfrm>
          <a:prstGeom prst="rect">
            <a:avLst/>
          </a:prstGeom>
          <a:solidFill>
            <a:schemeClr val="accent1">
              <a:lumMod val="20000"/>
              <a:lumOff val="80000"/>
            </a:schemeClr>
          </a:solidFill>
        </p:spPr>
        <p:txBody>
          <a:bodyPr wrap="square" rtlCol="0">
            <a:spAutoFit/>
          </a:bodyPr>
          <a:lstStyle/>
          <a:p>
            <a:pPr defTabSz="685800"/>
            <a:r>
              <a:rPr kumimoji="1" lang="en-US" altLang="ja-JP" sz="1350" dirty="0">
                <a:solidFill>
                  <a:prstClr val="black"/>
                </a:solidFill>
                <a:latin typeface="メイリオ" panose="020B0604030504040204" pitchFamily="50" charset="-128"/>
                <a:ea typeface="メイリオ" panose="020B0604030504040204" pitchFamily="50" charset="-128"/>
              </a:rPr>
              <a:t>&lt;</a:t>
            </a:r>
            <a:r>
              <a:rPr kumimoji="1" lang="ja-JP" altLang="en-US" sz="1350" dirty="0">
                <a:solidFill>
                  <a:prstClr val="black"/>
                </a:solidFill>
                <a:latin typeface="メイリオ" panose="020B0604030504040204" pitchFamily="50" charset="-128"/>
                <a:ea typeface="メイリオ" panose="020B0604030504040204" pitchFamily="50" charset="-128"/>
              </a:rPr>
              <a:t>すこやかパートナー制度</a:t>
            </a:r>
            <a:r>
              <a:rPr kumimoji="1" lang="en-US" altLang="ja-JP" sz="1350" dirty="0">
                <a:solidFill>
                  <a:prstClr val="black"/>
                </a:solidFill>
                <a:latin typeface="メイリオ" panose="020B0604030504040204" pitchFamily="50" charset="-128"/>
                <a:ea typeface="メイリオ" panose="020B0604030504040204" pitchFamily="50" charset="-128"/>
              </a:rPr>
              <a:t>&gt;</a:t>
            </a:r>
            <a:endParaRPr kumimoji="1" lang="ja-JP" altLang="en-US" sz="1350" dirty="0">
              <a:solidFill>
                <a:prstClr val="black"/>
              </a:solidFill>
              <a:latin typeface="メイリオ" panose="020B0604030504040204" pitchFamily="50" charset="-128"/>
              <a:ea typeface="メイリオ" panose="020B0604030504040204" pitchFamily="50" charset="-128"/>
            </a:endParaRPr>
          </a:p>
          <a:p>
            <a:pPr defTabSz="685800"/>
            <a:endParaRPr kumimoji="1" lang="en-US" altLang="ja-JP" sz="60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現在</a:t>
            </a:r>
            <a:r>
              <a:rPr kumimoji="1" lang="en-US" altLang="ja-JP" sz="1050" dirty="0">
                <a:solidFill>
                  <a:prstClr val="black"/>
                </a:solidFill>
                <a:latin typeface="メイリオ" panose="020B0604030504040204" pitchFamily="50" charset="-128"/>
                <a:ea typeface="メイリオ" panose="020B0604030504040204" pitchFamily="50" charset="-128"/>
              </a:rPr>
              <a:t>278</a:t>
            </a:r>
            <a:r>
              <a:rPr kumimoji="1" lang="ja-JP" altLang="en-US" sz="1050" dirty="0">
                <a:solidFill>
                  <a:prstClr val="black"/>
                </a:solidFill>
                <a:latin typeface="メイリオ" panose="020B0604030504040204" pitchFamily="50" charset="-128"/>
                <a:ea typeface="メイリオ" panose="020B0604030504040204" pitchFamily="50" charset="-128"/>
              </a:rPr>
              <a:t>の企業、団体、</a:t>
            </a:r>
            <a:r>
              <a:rPr kumimoji="1" lang="en-US" altLang="ja-JP" sz="1050" dirty="0">
                <a:solidFill>
                  <a:prstClr val="black"/>
                </a:solidFill>
                <a:latin typeface="メイリオ" panose="020B0604030504040204" pitchFamily="50" charset="-128"/>
                <a:ea typeface="メイリオ" panose="020B0604030504040204" pitchFamily="50" charset="-128"/>
              </a:rPr>
              <a:t>NPO</a:t>
            </a:r>
            <a:r>
              <a:rPr kumimoji="1" lang="ja-JP" altLang="en-US" sz="1050" dirty="0">
                <a:solidFill>
                  <a:prstClr val="black"/>
                </a:solidFill>
                <a:latin typeface="メイリオ" panose="020B0604030504040204" pitchFamily="50" charset="-128"/>
                <a:ea typeface="メイリオ" panose="020B0604030504040204" pitchFamily="50" charset="-128"/>
              </a:rPr>
              <a:t>法人等に「すこやかパートナー」として登録　いただき、連携・協力して健康づくり運動を進めている。</a:t>
            </a:r>
          </a:p>
        </p:txBody>
      </p:sp>
      <p:sp>
        <p:nvSpPr>
          <p:cNvPr id="36" name="テキスト ボックス 35"/>
          <p:cNvSpPr txBox="1"/>
          <p:nvPr/>
        </p:nvSpPr>
        <p:spPr>
          <a:xfrm>
            <a:off x="4600044" y="5755449"/>
            <a:ext cx="4250596" cy="674544"/>
          </a:xfrm>
          <a:prstGeom prst="rect">
            <a:avLst/>
          </a:prstGeom>
          <a:solidFill>
            <a:schemeClr val="accent2">
              <a:lumMod val="20000"/>
              <a:lumOff val="80000"/>
            </a:schemeClr>
          </a:solidFill>
        </p:spPr>
        <p:txBody>
          <a:bodyPr wrap="square" rtlCol="0">
            <a:spAutoFit/>
          </a:bodyPr>
          <a:lstStyle/>
          <a:p>
            <a:pPr defTabSz="685800"/>
            <a:r>
              <a:rPr kumimoji="1" lang="en-US" altLang="ja-JP" sz="1350" dirty="0">
                <a:solidFill>
                  <a:prstClr val="black"/>
                </a:solidFill>
                <a:latin typeface="メイリオ" panose="020B0604030504040204" pitchFamily="50" charset="-128"/>
                <a:ea typeface="メイリオ" panose="020B0604030504040204" pitchFamily="50" charset="-128"/>
              </a:rPr>
              <a:t>&lt;</a:t>
            </a:r>
            <a:r>
              <a:rPr kumimoji="1" lang="ja-JP" altLang="en-US" sz="1350" dirty="0">
                <a:solidFill>
                  <a:prstClr val="black"/>
                </a:solidFill>
                <a:latin typeface="メイリオ" panose="020B0604030504040204" pitchFamily="50" charset="-128"/>
                <a:ea typeface="メイリオ" panose="020B0604030504040204" pitchFamily="50" charset="-128"/>
              </a:rPr>
              <a:t>おおさか健活マイレージアスマイルの活用</a:t>
            </a:r>
            <a:r>
              <a:rPr kumimoji="1" lang="en-US" altLang="ja-JP" sz="1350" dirty="0">
                <a:solidFill>
                  <a:prstClr val="black"/>
                </a:solidFill>
                <a:latin typeface="メイリオ" panose="020B0604030504040204" pitchFamily="50" charset="-128"/>
                <a:ea typeface="メイリオ" panose="020B0604030504040204" pitchFamily="50" charset="-128"/>
              </a:rPr>
              <a:t>&gt;</a:t>
            </a:r>
            <a:endParaRPr kumimoji="1" lang="ja-JP" altLang="en-US" sz="1350" dirty="0">
              <a:solidFill>
                <a:prstClr val="black"/>
              </a:solidFill>
              <a:latin typeface="メイリオ" panose="020B0604030504040204" pitchFamily="50" charset="-128"/>
              <a:ea typeface="メイリオ" panose="020B0604030504040204" pitchFamily="50" charset="-128"/>
            </a:endParaRPr>
          </a:p>
          <a:p>
            <a:pPr defTabSz="685800"/>
            <a:endParaRPr kumimoji="1" lang="en-US" altLang="ja-JP" sz="60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　スマホにアプリをインストールし、イベント参加や健診受診で</a:t>
            </a:r>
            <a:endParaRPr kumimoji="1" lang="en-US" altLang="ja-JP" sz="1050" dirty="0">
              <a:solidFill>
                <a:prstClr val="black"/>
              </a:solidFill>
              <a:latin typeface="メイリオ" panose="020B0604030504040204" pitchFamily="50" charset="-128"/>
              <a:ea typeface="メイリオ" panose="020B0604030504040204" pitchFamily="50" charset="-128"/>
            </a:endParaRPr>
          </a:p>
          <a:p>
            <a:pPr defTabSz="685800">
              <a:lnSpc>
                <a:spcPts val="1125"/>
              </a:lnSpc>
            </a:pPr>
            <a:r>
              <a:rPr kumimoji="1" lang="ja-JP" altLang="en-US" sz="1050" dirty="0">
                <a:solidFill>
                  <a:prstClr val="black"/>
                </a:solidFill>
                <a:latin typeface="メイリオ" panose="020B0604030504040204" pitchFamily="50" charset="-128"/>
                <a:ea typeface="メイリオ" panose="020B0604030504040204" pitchFamily="50" charset="-128"/>
              </a:rPr>
              <a:t>ポイントが貯まって電子マネーが当たるなど。　　</a:t>
            </a:r>
            <a:r>
              <a:rPr kumimoji="1" lang="en-US" altLang="ja-JP" sz="1050" dirty="0">
                <a:solidFill>
                  <a:prstClr val="black"/>
                </a:solidFill>
                <a:latin typeface="メイリオ" panose="020B0604030504040204" pitchFamily="50" charset="-128"/>
                <a:ea typeface="メイリオ" panose="020B0604030504040204" pitchFamily="50" charset="-128"/>
              </a:rPr>
              <a:t>(</a:t>
            </a:r>
            <a:r>
              <a:rPr kumimoji="1" lang="ja-JP" altLang="en-US" sz="1050" dirty="0">
                <a:solidFill>
                  <a:prstClr val="black"/>
                </a:solidFill>
                <a:latin typeface="メイリオ" panose="020B0604030504040204" pitchFamily="50" charset="-128"/>
                <a:ea typeface="メイリオ" panose="020B0604030504040204" pitchFamily="50" charset="-128"/>
              </a:rPr>
              <a:t>大阪府事業</a:t>
            </a:r>
            <a:r>
              <a:rPr kumimoji="1" lang="en-US" altLang="ja-JP" sz="1050" dirty="0">
                <a:solidFill>
                  <a:prstClr val="black"/>
                </a:solidFill>
                <a:latin typeface="メイリオ" panose="020B0604030504040204" pitchFamily="50" charset="-128"/>
                <a:ea typeface="メイリオ" panose="020B0604030504040204" pitchFamily="50" charset="-128"/>
              </a:rPr>
              <a:t>)</a:t>
            </a:r>
            <a:r>
              <a:rPr kumimoji="1" lang="ja-JP" altLang="en-US" sz="1050" dirty="0">
                <a:solidFill>
                  <a:prstClr val="black"/>
                </a:solidFill>
                <a:latin typeface="メイリオ" panose="020B0604030504040204" pitchFamily="50" charset="-128"/>
                <a:ea typeface="メイリオ" panose="020B0604030504040204" pitchFamily="50" charset="-128"/>
              </a:rPr>
              <a:t>　　　　　　　　　　　　　　　　　</a:t>
            </a:r>
          </a:p>
        </p:txBody>
      </p:sp>
      <p:sp>
        <p:nvSpPr>
          <p:cNvPr id="7" name="タイトル 1"/>
          <p:cNvSpPr txBox="1">
            <a:spLocks/>
          </p:cNvSpPr>
          <p:nvPr/>
        </p:nvSpPr>
        <p:spPr>
          <a:xfrm>
            <a:off x="619818" y="1663251"/>
            <a:ext cx="8687553" cy="5403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a:endParaRPr lang="ja-JP" altLang="en-US" sz="2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194480" y="1244297"/>
            <a:ext cx="8805298" cy="396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85800"/>
            <a:r>
              <a:rPr lang="ja-JP" altLang="en-US" sz="1600" dirty="0" smtClean="0">
                <a:solidFill>
                  <a:prstClr val="black"/>
                </a:solidFill>
                <a:latin typeface="Meiryo UI" panose="020B0604030504040204" pitchFamily="50" charset="-128"/>
                <a:ea typeface="Meiryo UI" panose="020B0604030504040204" pitchFamily="50" charset="-128"/>
              </a:rPr>
              <a:t>健康</a:t>
            </a:r>
            <a:r>
              <a:rPr lang="ja-JP" altLang="en-US" sz="1600" dirty="0">
                <a:solidFill>
                  <a:prstClr val="black"/>
                </a:solidFill>
                <a:latin typeface="Meiryo UI" panose="020B0604030504040204" pitchFamily="50" charset="-128"/>
                <a:ea typeface="Meiryo UI" panose="020B0604030504040204" pitchFamily="50" charset="-128"/>
              </a:rPr>
              <a:t>寿命に影響する要因（疾患）の発症予防とライフステージに応じた生活習慣の改善のための取組み</a:t>
            </a:r>
          </a:p>
        </p:txBody>
      </p:sp>
      <p:sp>
        <p:nvSpPr>
          <p:cNvPr id="25" name="タイトル 1"/>
          <p:cNvSpPr>
            <a:spLocks noGrp="1"/>
          </p:cNvSpPr>
          <p:nvPr>
            <p:ph type="title"/>
          </p:nvPr>
        </p:nvSpPr>
        <p:spPr>
          <a:xfrm>
            <a:off x="194480" y="868984"/>
            <a:ext cx="8772099" cy="431550"/>
          </a:xfrm>
        </p:spPr>
        <p:txBody>
          <a:bodyPr>
            <a:normAutofit/>
          </a:bodyPr>
          <a:lstStyle/>
          <a:p>
            <a:r>
              <a:rPr lang="ja-JP" altLang="en-US" sz="2400" dirty="0" smtClean="0">
                <a:latin typeface="メイリオ" panose="020B0604030504040204" pitchFamily="50" charset="-128"/>
                <a:ea typeface="メイリオ"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生活習慣病の発症予防・ライフステージに応じた生活習慣の</a:t>
            </a:r>
            <a:r>
              <a:rPr lang="ja-JP" altLang="en-US" sz="2400" dirty="0" smtClean="0">
                <a:solidFill>
                  <a:prstClr val="black"/>
                </a:solidFill>
                <a:latin typeface="Meiryo UI" panose="020B0604030504040204" pitchFamily="50" charset="-128"/>
                <a:ea typeface="Meiryo UI" panose="020B0604030504040204" pitchFamily="50" charset="-128"/>
              </a:rPr>
              <a:t>改善</a:t>
            </a:r>
            <a:endParaRPr lang="ja-JP" altLang="en-US" sz="2400" dirty="0">
              <a:latin typeface="メイリオ" panose="020B0604030504040204" pitchFamily="50" charset="-128"/>
              <a:ea typeface="メイリオ" panose="020B0604030504040204" pitchFamily="50" charset="-128"/>
            </a:endParaRPr>
          </a:p>
        </p:txBody>
      </p:sp>
      <p:sp>
        <p:nvSpPr>
          <p:cNvPr id="26" name="タイトル 1"/>
          <p:cNvSpPr txBox="1">
            <a:spLocks/>
          </p:cNvSpPr>
          <p:nvPr/>
        </p:nvSpPr>
        <p:spPr>
          <a:xfrm>
            <a:off x="194480" y="5278004"/>
            <a:ext cx="8772099" cy="431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メイリオ" panose="020B0604030504040204" pitchFamily="50" charset="-128"/>
                <a:ea typeface="メイリオ"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健康を支え、守るための地域づくり</a:t>
            </a:r>
            <a:endParaRPr lang="ja-JP" altLang="en-US" sz="2400" dirty="0">
              <a:latin typeface="メイリオ" panose="020B0604030504040204" pitchFamily="50" charset="-128"/>
              <a:ea typeface="メイリオ" panose="020B0604030504040204" pitchFamily="50" charset="-128"/>
            </a:endParaRPr>
          </a:p>
        </p:txBody>
      </p:sp>
      <p:sp>
        <p:nvSpPr>
          <p:cNvPr id="27" name="角丸四角形 26"/>
          <p:cNvSpPr/>
          <p:nvPr/>
        </p:nvSpPr>
        <p:spPr>
          <a:xfrm>
            <a:off x="636692" y="3692686"/>
            <a:ext cx="8033050" cy="1093842"/>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grpSp>
        <p:nvGrpSpPr>
          <p:cNvPr id="28" name="グループ化 27"/>
          <p:cNvGrpSpPr/>
          <p:nvPr/>
        </p:nvGrpSpPr>
        <p:grpSpPr>
          <a:xfrm>
            <a:off x="887297" y="3704710"/>
            <a:ext cx="7559515" cy="1093361"/>
            <a:chOff x="826424" y="5237635"/>
            <a:chExt cx="10079353" cy="1457814"/>
          </a:xfrm>
        </p:grpSpPr>
        <p:sp>
          <p:nvSpPr>
            <p:cNvPr id="29" name="テキスト ボックス 28"/>
            <p:cNvSpPr txBox="1"/>
            <p:nvPr/>
          </p:nvSpPr>
          <p:spPr>
            <a:xfrm>
              <a:off x="826424" y="5237635"/>
              <a:ext cx="5222366" cy="830997"/>
            </a:xfrm>
            <a:prstGeom prst="rect">
              <a:avLst/>
            </a:prstGeom>
            <a:noFill/>
          </p:spPr>
          <p:txBody>
            <a:bodyPr wrap="square" rtlCol="0">
              <a:spAutoFit/>
            </a:bodyPr>
            <a:lstStyle/>
            <a:p>
              <a:pPr defTabSz="685800"/>
              <a:r>
                <a:rPr kumimoji="1" lang="ja-JP" altLang="en-US" sz="900" b="1" dirty="0">
                  <a:solidFill>
                    <a:prstClr val="black"/>
                  </a:solidFill>
                  <a:latin typeface="メイリオ" panose="020B0604030504040204" pitchFamily="50" charset="-128"/>
                  <a:ea typeface="メイリオ" panose="020B0604030504040204" pitchFamily="50" charset="-128"/>
                </a:rPr>
                <a:t>量的データ分析</a:t>
              </a:r>
              <a:endParaRPr kumimoji="1" lang="en-US" altLang="ja-JP" sz="900" b="1"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900" dirty="0">
                  <a:solidFill>
                    <a:prstClr val="black"/>
                  </a:solidFill>
                  <a:latin typeface="メイリオ" panose="020B0604030504040204" pitchFamily="50" charset="-128"/>
                  <a:ea typeface="メイリオ" panose="020B0604030504040204" pitchFamily="50" charset="-128"/>
                </a:rPr>
                <a:t>　</a:t>
              </a:r>
              <a:r>
                <a:rPr kumimoji="1" lang="ja-JP" altLang="en-US" sz="825" dirty="0">
                  <a:solidFill>
                    <a:prstClr val="black"/>
                  </a:solidFill>
                  <a:latin typeface="メイリオ" panose="020B0604030504040204" pitchFamily="50" charset="-128"/>
                  <a:ea typeface="メイリオ" panose="020B0604030504040204" pitchFamily="50" charset="-128"/>
                </a:rPr>
                <a:t>･国勢調査　･保健衛生データ　･保健事業統計（国：</a:t>
              </a:r>
              <a:r>
                <a:rPr kumimoji="1" lang="en-US" altLang="ja-JP" sz="825" dirty="0">
                  <a:solidFill>
                    <a:prstClr val="black"/>
                  </a:solidFill>
                  <a:latin typeface="メイリオ" panose="020B0604030504040204" pitchFamily="50" charset="-128"/>
                  <a:ea typeface="メイリオ" panose="020B0604030504040204" pitchFamily="50" charset="-128"/>
                </a:rPr>
                <a:t>E-Stat</a:t>
              </a:r>
              <a:r>
                <a:rPr kumimoji="1" lang="ja-JP" altLang="en-US" sz="825" dirty="0">
                  <a:solidFill>
                    <a:prstClr val="black"/>
                  </a:solidFill>
                  <a:latin typeface="メイリオ" panose="020B0604030504040204" pitchFamily="50" charset="-128"/>
                  <a:ea typeface="メイリオ" panose="020B0604030504040204" pitchFamily="50" charset="-128"/>
                </a:rPr>
                <a:t>）</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　･庁内ポータル（保健医療対策課：</a:t>
              </a:r>
              <a:r>
                <a:rPr kumimoji="1" lang="ja-JP" altLang="en-US" sz="825" b="1" dirty="0">
                  <a:solidFill>
                    <a:srgbClr val="FF0000"/>
                  </a:solidFill>
                  <a:latin typeface="メイリオ" panose="020B0604030504040204" pitchFamily="50" charset="-128"/>
                  <a:ea typeface="メイリオ" panose="020B0604030504040204" pitchFamily="50" charset="-128"/>
                </a:rPr>
                <a:t>保健衛生データライブラリー</a:t>
              </a:r>
              <a:r>
                <a:rPr kumimoji="1" lang="ja-JP" altLang="en-US" sz="825" dirty="0">
                  <a:solidFill>
                    <a:prstClr val="black"/>
                  </a:solidFill>
                  <a:latin typeface="メイリオ" panose="020B0604030504040204" pitchFamily="50" charset="-128"/>
                  <a:ea typeface="メイリオ" panose="020B0604030504040204" pitchFamily="50" charset="-128"/>
                </a:rPr>
                <a:t>）</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　･国保システム（保険年金課：</a:t>
              </a:r>
              <a:r>
                <a:rPr kumimoji="1" lang="en-US" altLang="ja-JP" sz="825" b="1" dirty="0">
                  <a:solidFill>
                    <a:srgbClr val="FF0000"/>
                  </a:solidFill>
                  <a:latin typeface="メイリオ" panose="020B0604030504040204" pitchFamily="50" charset="-128"/>
                  <a:ea typeface="メイリオ" panose="020B0604030504040204" pitchFamily="50" charset="-128"/>
                </a:rPr>
                <a:t>KDB</a:t>
              </a:r>
              <a:r>
                <a:rPr kumimoji="1" lang="ja-JP" altLang="en-US" sz="825" b="1" dirty="0">
                  <a:solidFill>
                    <a:srgbClr val="FF0000"/>
                  </a:solidFill>
                  <a:latin typeface="メイリオ" panose="020B0604030504040204" pitchFamily="50" charset="-128"/>
                  <a:ea typeface="メイリオ" panose="020B0604030504040204" pitchFamily="50" charset="-128"/>
                </a:rPr>
                <a:t>データ</a:t>
              </a:r>
              <a:r>
                <a:rPr kumimoji="1" lang="ja-JP" altLang="en-US" sz="825" dirty="0">
                  <a:solidFill>
                    <a:prstClr val="black"/>
                  </a:solidFill>
                  <a:latin typeface="メイリオ" panose="020B0604030504040204" pitchFamily="50" charset="-128"/>
                  <a:ea typeface="メイリオ" panose="020B0604030504040204" pitchFamily="50" charset="-128"/>
                </a:rPr>
                <a:t>）･介護保険見える化システム など</a:t>
              </a:r>
            </a:p>
          </p:txBody>
        </p:sp>
        <p:sp>
          <p:nvSpPr>
            <p:cNvPr id="30" name="テキスト ボックス 29"/>
            <p:cNvSpPr txBox="1"/>
            <p:nvPr/>
          </p:nvSpPr>
          <p:spPr>
            <a:xfrm>
              <a:off x="826424" y="6033729"/>
              <a:ext cx="2925005" cy="661720"/>
            </a:xfrm>
            <a:prstGeom prst="rect">
              <a:avLst/>
            </a:prstGeom>
            <a:noFill/>
          </p:spPr>
          <p:txBody>
            <a:bodyPr wrap="square" rtlCol="0">
              <a:spAutoFit/>
            </a:bodyPr>
            <a:lstStyle/>
            <a:p>
              <a:pPr defTabSz="685800"/>
              <a:r>
                <a:rPr kumimoji="1" lang="ja-JP" altLang="en-US" sz="900" b="1" dirty="0">
                  <a:solidFill>
                    <a:prstClr val="black"/>
                  </a:solidFill>
                  <a:latin typeface="メイリオ" panose="020B0604030504040204" pitchFamily="50" charset="-128"/>
                  <a:ea typeface="メイリオ" panose="020B0604030504040204" pitchFamily="50" charset="-128"/>
                </a:rPr>
                <a:t>質的データ分析</a:t>
              </a:r>
              <a:endParaRPr kumimoji="1" lang="en-US" altLang="ja-JP" sz="900" b="1"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900" dirty="0">
                  <a:solidFill>
                    <a:prstClr val="black"/>
                  </a:solidFill>
                  <a:latin typeface="メイリオ" panose="020B0604030504040204" pitchFamily="50" charset="-128"/>
                  <a:ea typeface="メイリオ" panose="020B0604030504040204" pitchFamily="50" charset="-128"/>
                </a:rPr>
                <a:t> </a:t>
              </a:r>
              <a:r>
                <a:rPr kumimoji="1" lang="ja-JP" altLang="en-US" sz="825" dirty="0">
                  <a:solidFill>
                    <a:prstClr val="black"/>
                  </a:solidFill>
                  <a:latin typeface="メイリオ" panose="020B0604030504040204" pitchFamily="50" charset="-128"/>
                  <a:ea typeface="メイリオ" panose="020B0604030504040204" pitchFamily="50" charset="-128"/>
                </a:rPr>
                <a:t>･住民の生活の実態・地域の人の生の声</a:t>
              </a:r>
              <a:endParaRPr kumimoji="1" lang="en-US" altLang="ja-JP" sz="825"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825" dirty="0">
                  <a:solidFill>
                    <a:prstClr val="black"/>
                  </a:solidFill>
                  <a:latin typeface="メイリオ" panose="020B0604030504040204" pitchFamily="50" charset="-128"/>
                  <a:ea typeface="メイリオ" panose="020B0604030504040204" pitchFamily="50" charset="-128"/>
                </a:rPr>
                <a:t> ･地域住民へのインタビュー調査　など</a:t>
              </a:r>
            </a:p>
          </p:txBody>
        </p:sp>
        <p:sp>
          <p:nvSpPr>
            <p:cNvPr id="31" name="角丸四角形 30"/>
            <p:cNvSpPr/>
            <p:nvPr/>
          </p:nvSpPr>
          <p:spPr>
            <a:xfrm>
              <a:off x="6194287" y="5394301"/>
              <a:ext cx="479271" cy="1260903"/>
            </a:xfrm>
            <a:prstGeom prst="round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vert="eaVert" wrap="square" lIns="54000" tIns="27000" rIns="54000" bIns="27000" rtlCol="0" anchor="ctr"/>
            <a:lstStyle/>
            <a:p>
              <a:pPr algn="ctr" defTabSz="685800"/>
              <a:r>
                <a:rPr kumimoji="1" lang="ja-JP" altLang="en-US" sz="1350" b="1" dirty="0">
                  <a:solidFill>
                    <a:prstClr val="black"/>
                  </a:solidFill>
                  <a:latin typeface="Meiryo UI" panose="020B0604030504040204" pitchFamily="50" charset="-128"/>
                  <a:ea typeface="Meiryo UI" panose="020B0604030504040204" pitchFamily="50" charset="-128"/>
                </a:rPr>
                <a:t>地域診断</a:t>
              </a:r>
            </a:p>
          </p:txBody>
        </p:sp>
        <p:sp>
          <p:nvSpPr>
            <p:cNvPr id="34" name="右矢印 33"/>
            <p:cNvSpPr/>
            <p:nvPr/>
          </p:nvSpPr>
          <p:spPr>
            <a:xfrm>
              <a:off x="6686827" y="5760203"/>
              <a:ext cx="349329" cy="547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
          <p:nvSpPr>
            <p:cNvPr id="37" name="角丸四角形 36"/>
            <p:cNvSpPr/>
            <p:nvPr/>
          </p:nvSpPr>
          <p:spPr>
            <a:xfrm>
              <a:off x="7059276" y="5403278"/>
              <a:ext cx="460097" cy="1242951"/>
            </a:xfrm>
            <a:prstGeom prst="roundRect">
              <a:avLst/>
            </a:prstGeom>
            <a:solidFill>
              <a:schemeClr val="accent2">
                <a:lumMod val="40000"/>
                <a:lumOff val="60000"/>
              </a:schemeClr>
            </a:solidFill>
            <a:ln w="9525">
              <a:solidFill>
                <a:srgbClr val="00B050"/>
              </a:solidFill>
            </a:ln>
          </p:spPr>
          <p:style>
            <a:lnRef idx="2">
              <a:schemeClr val="accent1"/>
            </a:lnRef>
            <a:fillRef idx="1">
              <a:schemeClr val="lt1"/>
            </a:fillRef>
            <a:effectRef idx="0">
              <a:schemeClr val="accent1"/>
            </a:effectRef>
            <a:fontRef idx="minor">
              <a:schemeClr val="dk1"/>
            </a:fontRef>
          </p:style>
          <p:txBody>
            <a:bodyPr vert="eaVert" lIns="54000" tIns="27000" rIns="54000" bIns="27000" rtlCol="0" anchor="ctr"/>
            <a:lstStyle/>
            <a:p>
              <a:pPr algn="ctr" defTabSz="685800"/>
              <a:r>
                <a:rPr kumimoji="1" lang="ja-JP" altLang="en-US" sz="1350" b="1" dirty="0">
                  <a:solidFill>
                    <a:prstClr val="black"/>
                  </a:solidFill>
                  <a:latin typeface="Meiryo UI" panose="020B0604030504040204" pitchFamily="50" charset="-128"/>
                  <a:ea typeface="Meiryo UI" panose="020B0604030504040204" pitchFamily="50" charset="-128"/>
                </a:rPr>
                <a:t>健康課題</a:t>
              </a:r>
            </a:p>
          </p:txBody>
        </p:sp>
        <p:sp>
          <p:nvSpPr>
            <p:cNvPr id="38" name="右矢印 37"/>
            <p:cNvSpPr/>
            <p:nvPr/>
          </p:nvSpPr>
          <p:spPr>
            <a:xfrm>
              <a:off x="7580435" y="5675370"/>
              <a:ext cx="2819323" cy="660600"/>
            </a:xfrm>
            <a:prstGeom prst="rightArrow">
              <a:avLst>
                <a:gd name="adj1" fmla="val 50000"/>
                <a:gd name="adj2" fmla="val 52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
          <p:nvSpPr>
            <p:cNvPr id="39" name="角丸四角形 38"/>
            <p:cNvSpPr/>
            <p:nvPr/>
          </p:nvSpPr>
          <p:spPr>
            <a:xfrm>
              <a:off x="10454771" y="5364364"/>
              <a:ext cx="451006" cy="1276783"/>
            </a:xfrm>
            <a:prstGeom prst="roundRect">
              <a:avLst/>
            </a:prstGeom>
            <a:solidFill>
              <a:srgbClr val="DBFDFF">
                <a:alpha val="40000"/>
              </a:srgbClr>
            </a:solidFill>
            <a:ln w="9525">
              <a:solidFill>
                <a:srgbClr val="0070C0"/>
              </a:solidFill>
            </a:ln>
          </p:spPr>
          <p:style>
            <a:lnRef idx="2">
              <a:schemeClr val="accent1"/>
            </a:lnRef>
            <a:fillRef idx="1">
              <a:schemeClr val="lt1"/>
            </a:fillRef>
            <a:effectRef idx="0">
              <a:schemeClr val="accent1"/>
            </a:effectRef>
            <a:fontRef idx="minor">
              <a:schemeClr val="dk1"/>
            </a:fontRef>
          </p:style>
          <p:txBody>
            <a:bodyPr vert="eaVert" lIns="54000" tIns="27000" rIns="54000" bIns="27000" rtlCol="0" anchor="ctr"/>
            <a:lstStyle/>
            <a:p>
              <a:pPr algn="ctr" defTabSz="685800"/>
              <a:r>
                <a:rPr kumimoji="1" lang="ja-JP" altLang="en-US" sz="1050" b="1" dirty="0">
                  <a:solidFill>
                    <a:prstClr val="black"/>
                  </a:solidFill>
                  <a:latin typeface="Meiryo UI" panose="020B0604030504040204" pitchFamily="50" charset="-128"/>
                  <a:ea typeface="Meiryo UI" panose="020B0604030504040204" pitchFamily="50" charset="-128"/>
                </a:rPr>
                <a:t>あるべき姿</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7824957" y="5575741"/>
              <a:ext cx="2108655" cy="931853"/>
            </a:xfrm>
            <a:prstGeom prst="rect">
              <a:avLst/>
            </a:prstGeom>
            <a:solidFill>
              <a:schemeClr val="lt1">
                <a:alpha val="54000"/>
              </a:schemeClr>
            </a:solidFill>
          </p:spPr>
          <p:style>
            <a:lnRef idx="2">
              <a:schemeClr val="accent6"/>
            </a:lnRef>
            <a:fillRef idx="1">
              <a:schemeClr val="lt1"/>
            </a:fillRef>
            <a:effectRef idx="0">
              <a:schemeClr val="accent6"/>
            </a:effectRef>
            <a:fontRef idx="minor">
              <a:schemeClr val="dk1"/>
            </a:fontRef>
          </p:style>
          <p:txBody>
            <a:bodyPr rtlCol="0" anchor="ctr"/>
            <a:lstStyle/>
            <a:p>
              <a:pPr defTabSz="685800"/>
              <a:r>
                <a:rPr kumimoji="1" lang="ja-JP" altLang="en-US" sz="900" dirty="0">
                  <a:solidFill>
                    <a:prstClr val="black"/>
                  </a:solidFill>
                  <a:latin typeface="メイリオ" panose="020B0604030504040204" pitchFamily="50" charset="-128"/>
                  <a:ea typeface="メイリオ" panose="020B0604030504040204" pitchFamily="50" charset="-128"/>
                </a:rPr>
                <a:t>◆区・校区独自の事業の</a:t>
              </a:r>
              <a:endParaRPr kumimoji="1" lang="en-US" altLang="ja-JP" sz="900"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900">
                  <a:solidFill>
                    <a:prstClr val="black"/>
                  </a:solidFill>
                  <a:latin typeface="メイリオ" panose="020B0604030504040204" pitchFamily="50" charset="-128"/>
                  <a:ea typeface="メイリオ" panose="020B0604030504040204" pitchFamily="50" charset="-128"/>
                </a:rPr>
                <a:t>企画実施</a:t>
              </a:r>
              <a:endParaRPr kumimoji="1" lang="en-US" altLang="ja-JP" sz="900"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900" dirty="0">
                  <a:solidFill>
                    <a:prstClr val="black"/>
                  </a:solidFill>
                  <a:latin typeface="メイリオ" panose="020B0604030504040204" pitchFamily="50" charset="-128"/>
                  <a:ea typeface="メイリオ" panose="020B0604030504040204" pitchFamily="50" charset="-128"/>
                </a:rPr>
                <a:t>◆既存事業のカスタマイズ</a:t>
              </a:r>
              <a:endParaRPr kumimoji="1" lang="en-US" altLang="ja-JP" sz="900" dirty="0">
                <a:solidFill>
                  <a:prstClr val="black"/>
                </a:solidFill>
                <a:latin typeface="メイリオ" panose="020B0604030504040204" pitchFamily="50" charset="-128"/>
                <a:ea typeface="メイリオ" panose="020B0604030504040204" pitchFamily="50" charset="-128"/>
              </a:endParaRPr>
            </a:p>
            <a:p>
              <a:pPr defTabSz="685800"/>
              <a:r>
                <a:rPr kumimoji="1" lang="ja-JP" altLang="en-US" sz="900" dirty="0">
                  <a:solidFill>
                    <a:prstClr val="black"/>
                  </a:solidFill>
                  <a:latin typeface="メイリオ" panose="020B0604030504040204" pitchFamily="50" charset="-128"/>
                  <a:ea typeface="メイリオ" panose="020B0604030504040204" pitchFamily="50" charset="-128"/>
                </a:rPr>
                <a:t>　　　　　　　　など</a:t>
              </a:r>
            </a:p>
          </p:txBody>
        </p:sp>
      </p:grpSp>
      <p:sp>
        <p:nvSpPr>
          <p:cNvPr id="41" name="テキスト ボックス 40"/>
          <p:cNvSpPr txBox="1"/>
          <p:nvPr/>
        </p:nvSpPr>
        <p:spPr>
          <a:xfrm>
            <a:off x="636692" y="3504005"/>
            <a:ext cx="2120554" cy="276999"/>
          </a:xfrm>
          <a:prstGeom prst="rect">
            <a:avLst/>
          </a:prstGeom>
          <a:noFill/>
        </p:spPr>
        <p:txBody>
          <a:bodyPr wrap="square" rtlCol="0">
            <a:spAutoFit/>
          </a:bodyPr>
          <a:lstStyle/>
          <a:p>
            <a:pPr defTabSz="685800"/>
            <a:r>
              <a:rPr kumimoji="1" lang="ja-JP" altLang="en-US" sz="1200" dirty="0">
                <a:solidFill>
                  <a:prstClr val="black"/>
                </a:solidFill>
                <a:latin typeface="メイリオ" panose="020B0604030504040204" pitchFamily="50" charset="-128"/>
                <a:ea typeface="メイリオ" panose="020B0604030504040204" pitchFamily="50" charset="-128"/>
              </a:rPr>
              <a:t>＜参考：データの活用＞</a:t>
            </a:r>
          </a:p>
        </p:txBody>
      </p:sp>
      <p:sp>
        <p:nvSpPr>
          <p:cNvPr id="43" name="正方形/長方形 42"/>
          <p:cNvSpPr/>
          <p:nvPr/>
        </p:nvSpPr>
        <p:spPr>
          <a:xfrm>
            <a:off x="1534150" y="96114"/>
            <a:ext cx="6075702" cy="461665"/>
          </a:xfrm>
          <a:prstGeom prst="rect">
            <a:avLst/>
          </a:prstGeom>
        </p:spPr>
        <p:txBody>
          <a:bodyPr wrap="none">
            <a:spAutoFit/>
          </a:bodyPr>
          <a:lstStyle/>
          <a:p>
            <a:pPr algn="ctr"/>
            <a:r>
              <a:rPr lang="ja-JP" altLang="en-US" sz="2400" b="1" dirty="0">
                <a:solidFill>
                  <a:prstClr val="black"/>
                </a:solidFill>
                <a:latin typeface="Meiryo UI" panose="020B0604030504040204" pitchFamily="50" charset="-128"/>
                <a:ea typeface="Meiryo UI" panose="020B0604030504040204" pitchFamily="50" charset="-128"/>
              </a:rPr>
              <a:t>大阪市の取組み（ポピュレーションアプローチ）</a:t>
            </a:r>
          </a:p>
        </p:txBody>
      </p:sp>
      <p:cxnSp>
        <p:nvCxnSpPr>
          <p:cNvPr id="44" name="直線コネクタ 43"/>
          <p:cNvCxnSpPr/>
          <p:nvPr/>
        </p:nvCxnSpPr>
        <p:spPr>
          <a:xfrm>
            <a:off x="180000" y="557779"/>
            <a:ext cx="8784000"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p:txBody>
          <a:bodyPr/>
          <a:lstStyle/>
          <a:p>
            <a:fld id="{7E0488E3-93D0-49A6-BF57-B494844D90D5}" type="slidenum">
              <a:rPr kumimoji="1" lang="ja-JP" altLang="en-US" smtClean="0"/>
              <a:t>9</a:t>
            </a:fld>
            <a:endParaRPr kumimoji="1" lang="ja-JP" altLang="en-US"/>
          </a:p>
        </p:txBody>
      </p:sp>
    </p:spTree>
    <p:extLst>
      <p:ext uri="{BB962C8B-B14F-4D97-AF65-F5344CB8AC3E}">
        <p14:creationId xmlns:p14="http://schemas.microsoft.com/office/powerpoint/2010/main" val="15093150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50000"/>
          </a:schemeClr>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1647</Words>
  <PresentationFormat>画面に合わせる (4:3)</PresentationFormat>
  <Paragraphs>280</Paragraphs>
  <Slides>11</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HG丸ｺﾞｼｯｸM-PRO</vt:lpstr>
      <vt:lpstr>Meiryo UI</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■生活習慣病の発症予防・ライフステージに応じた生活習慣の改善</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2019-11-21T11:14:36Z</dcterms:modified>
</cp:coreProperties>
</file>