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4" r:id="rId2"/>
    <p:sldId id="271" r:id="rId3"/>
    <p:sldId id="273" r:id="rId4"/>
    <p:sldId id="272" r:id="rId5"/>
    <p:sldId id="269" r:id="rId6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6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0B8C5-32D4-4E0F-A6DB-615B6EB32B13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76E4C-C034-4460-BABF-0D6DD8E336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45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225F-934C-495E-87B8-96330F780491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01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BA80-0DE8-455B-B90C-3B30F9C3C26B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0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CB6D-071C-4AC4-9C90-C43A1F8F4636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3D72-C04C-4756-83B9-166BC5D57D24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53567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7DA070-10D2-4A6F-B789-AE2C14C7780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60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0FD6E-E84A-467B-98E4-E5B91720C418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00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9A0DB-3EAD-4562-BEB1-17D57545FE4D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89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E97B2-83CF-4E1E-9149-D9C4FA9BD76C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63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EDBB-C710-4CF5-82BC-B91F4837B8EC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10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B5F8F-98B3-4952-B081-412B8E7BA823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1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42E5-962E-467A-8D14-B2B77FC90706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6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7199B-B64A-4F1A-93B1-CAEBEEED89AA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12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76676-B638-4798-9C26-7465101317DB}" type="datetime1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DA070-10D2-4A6F-B789-AE2C14C77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39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413765" y="115803"/>
            <a:ext cx="2730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11.22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第４回大阪スマートシティ戦略会議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7532" y="2406960"/>
            <a:ext cx="5028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市町村データ連携について</a:t>
            </a:r>
            <a:endParaRPr kumimoji="1"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31911" y="5044484"/>
            <a:ext cx="3961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kumimoji="1"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</a:t>
            </a:r>
            <a:r>
              <a:rPr kumimoji="1"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戦略タスクフォース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65552" y="639023"/>
            <a:ext cx="11849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資料３　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544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9013CB-C3C5-4860-9BA1-7F9B845DC84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2028039" y="173250"/>
            <a:ext cx="5131343" cy="31591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状態の変化を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データで測定する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788F7-3F8F-4261-A322-2BA7C91F5C35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268421" y="585834"/>
            <a:ext cx="8284593" cy="6224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en-US" altLang="ja-JP" sz="1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IoT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の技術発展により、これまで難しかった「人の活動」「都市の状態」を測るデータが取得でき、かつ大量のデータを扱うことができる時代が到来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71DF8714-09A0-4B90-B80E-065E0EB95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gray">
          <a:xfrm>
            <a:off x="4475053" y="2577658"/>
            <a:ext cx="542313" cy="549355"/>
          </a:xfrm>
          <a:prstGeom prst="rect">
            <a:avLst/>
          </a:prstGeom>
        </p:spPr>
      </p:pic>
      <p:sp>
        <p:nvSpPr>
          <p:cNvPr id="47" name="四角形: 角を丸くする 14">
            <a:extLst>
              <a:ext uri="{FF2B5EF4-FFF2-40B4-BE49-F238E27FC236}">
                <a16:creationId xmlns:a16="http://schemas.microsoft.com/office/drawing/2014/main" id="{2E7F3587-6975-4EA0-9FA0-15C0531315AF}"/>
              </a:ext>
            </a:extLst>
          </p:cNvPr>
          <p:cNvSpPr/>
          <p:nvPr/>
        </p:nvSpPr>
        <p:spPr bwMode="gray">
          <a:xfrm>
            <a:off x="1966707" y="5021938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土地高低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1" name="baseline_location_city_black_48dp.png">
            <a:extLst>
              <a:ext uri="{FF2B5EF4-FFF2-40B4-BE49-F238E27FC236}">
                <a16:creationId xmlns:a16="http://schemas.microsoft.com/office/drawing/2014/main" id="{45F0A9CA-EC51-4D46-B83F-C36E0FDBAB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">
          <a:xfrm>
            <a:off x="4129422" y="5302545"/>
            <a:ext cx="683606" cy="683606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四角形: 角を丸くする 14">
            <a:extLst>
              <a:ext uri="{FF2B5EF4-FFF2-40B4-BE49-F238E27FC236}">
                <a16:creationId xmlns:a16="http://schemas.microsoft.com/office/drawing/2014/main" id="{51C19788-AAC8-4874-8AF4-C76EC5F509AE}"/>
              </a:ext>
            </a:extLst>
          </p:cNvPr>
          <p:cNvSpPr/>
          <p:nvPr/>
        </p:nvSpPr>
        <p:spPr bwMode="gray">
          <a:xfrm>
            <a:off x="1313264" y="4382252"/>
            <a:ext cx="1429550" cy="249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気象・地震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四角形: 角を丸くする 14">
            <a:extLst>
              <a:ext uri="{FF2B5EF4-FFF2-40B4-BE49-F238E27FC236}">
                <a16:creationId xmlns:a16="http://schemas.microsoft.com/office/drawing/2014/main" id="{94010F72-D5B4-4B15-9D56-BEC58E801114}"/>
              </a:ext>
            </a:extLst>
          </p:cNvPr>
          <p:cNvSpPr/>
          <p:nvPr/>
        </p:nvSpPr>
        <p:spPr bwMode="gray">
          <a:xfrm>
            <a:off x="1966707" y="5566304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建物位置・３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</a:t>
            </a:r>
          </a:p>
        </p:txBody>
      </p:sp>
      <p:sp>
        <p:nvSpPr>
          <p:cNvPr id="67" name="四角形: 角を丸くする 14">
            <a:extLst>
              <a:ext uri="{FF2B5EF4-FFF2-40B4-BE49-F238E27FC236}">
                <a16:creationId xmlns:a16="http://schemas.microsoft.com/office/drawing/2014/main" id="{99288B1C-E22B-4178-ACAE-9FE6CA2E879F}"/>
              </a:ext>
            </a:extLst>
          </p:cNvPr>
          <p:cNvSpPr/>
          <p:nvPr/>
        </p:nvSpPr>
        <p:spPr bwMode="gray">
          <a:xfrm>
            <a:off x="3795737" y="6124973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道路情報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 bwMode="gray">
          <a:xfrm>
            <a:off x="166112" y="1168949"/>
            <a:ext cx="8855192" cy="3150538"/>
            <a:chOff x="261425" y="1401986"/>
            <a:chExt cx="8855192" cy="3150538"/>
          </a:xfrm>
        </p:grpSpPr>
        <p:sp>
          <p:nvSpPr>
            <p:cNvPr id="6" name="角丸四角形 5"/>
            <p:cNvSpPr/>
            <p:nvPr/>
          </p:nvSpPr>
          <p:spPr bwMode="gray">
            <a:xfrm>
              <a:off x="261425" y="1641518"/>
              <a:ext cx="8785298" cy="2911006"/>
            </a:xfrm>
            <a:prstGeom prst="roundRect">
              <a:avLst/>
            </a:prstGeom>
            <a:noFill/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14">
              <a:extLst>
                <a:ext uri="{FF2B5EF4-FFF2-40B4-BE49-F238E27FC236}">
                  <a16:creationId xmlns:a16="http://schemas.microsoft.com/office/drawing/2014/main" id="{A830A81C-B58C-45BC-AE2A-F065A8FFF646}"/>
                </a:ext>
              </a:extLst>
            </p:cNvPr>
            <p:cNvSpPr/>
            <p:nvPr/>
          </p:nvSpPr>
          <p:spPr bwMode="gray">
            <a:xfrm>
              <a:off x="5592285" y="2769273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スマホ位置情報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E809B3E6-FD0F-4004-922A-9208B2C5A6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4034647" y="3000119"/>
              <a:ext cx="657584" cy="657584"/>
            </a:xfrm>
            <a:prstGeom prst="rect">
              <a:avLst/>
            </a:prstGeom>
          </p:spPr>
        </p:pic>
        <p:sp>
          <p:nvSpPr>
            <p:cNvPr id="38" name="四角形: 角を丸くする 14">
              <a:extLst>
                <a:ext uri="{FF2B5EF4-FFF2-40B4-BE49-F238E27FC236}">
                  <a16:creationId xmlns:a16="http://schemas.microsoft.com/office/drawing/2014/main" id="{59E4C5B0-7015-4825-820E-C7E5004F9ECF}"/>
                </a:ext>
              </a:extLst>
            </p:cNvPr>
            <p:cNvSpPr/>
            <p:nvPr/>
          </p:nvSpPr>
          <p:spPr bwMode="gray">
            <a:xfrm>
              <a:off x="5601013" y="2248290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検索履歴</a:t>
              </a:r>
              <a:endPara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" name="四角形: 角を丸くする 14">
              <a:extLst>
                <a:ext uri="{FF2B5EF4-FFF2-40B4-BE49-F238E27FC236}">
                  <a16:creationId xmlns:a16="http://schemas.microsoft.com/office/drawing/2014/main" id="{9E732EA0-E80C-4827-89DF-6DE4F56408C8}"/>
                </a:ext>
              </a:extLst>
            </p:cNvPr>
            <p:cNvSpPr/>
            <p:nvPr/>
          </p:nvSpPr>
          <p:spPr bwMode="gray">
            <a:xfrm>
              <a:off x="5601510" y="3382988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</a:p>
          </p:txBody>
        </p:sp>
        <p:sp>
          <p:nvSpPr>
            <p:cNvPr id="45" name="四角形: 角を丸くする 14">
              <a:extLst>
                <a:ext uri="{FF2B5EF4-FFF2-40B4-BE49-F238E27FC236}">
                  <a16:creationId xmlns:a16="http://schemas.microsoft.com/office/drawing/2014/main" id="{E1C6EA41-6BF3-42C4-B5EA-854A9BAAF015}"/>
                </a:ext>
              </a:extLst>
            </p:cNvPr>
            <p:cNvSpPr/>
            <p:nvPr/>
          </p:nvSpPr>
          <p:spPr bwMode="gray">
            <a:xfrm>
              <a:off x="5609217" y="400334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キャッシュレス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四角形: 角を丸くする 14">
              <a:extLst>
                <a:ext uri="{FF2B5EF4-FFF2-40B4-BE49-F238E27FC236}">
                  <a16:creationId xmlns:a16="http://schemas.microsoft.com/office/drawing/2014/main" id="{1930CBD6-EC68-4728-8BA3-F7FC7AC922D3}"/>
                </a:ext>
              </a:extLst>
            </p:cNvPr>
            <p:cNvSpPr/>
            <p:nvPr/>
          </p:nvSpPr>
          <p:spPr bwMode="gray">
            <a:xfrm>
              <a:off x="3865053" y="3765655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購入商品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59A3BEA-920A-4380-92D8-5E1A48F67854}"/>
                </a:ext>
              </a:extLst>
            </p:cNvPr>
            <p:cNvSpPr txBox="1"/>
            <p:nvPr/>
          </p:nvSpPr>
          <p:spPr bwMode="gray">
            <a:xfrm>
              <a:off x="6862110" y="4027757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決済事業者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56B21AA9-7AB3-40DF-98C7-53866D1D3AF8}"/>
                </a:ext>
              </a:extLst>
            </p:cNvPr>
            <p:cNvSpPr txBox="1"/>
            <p:nvPr/>
          </p:nvSpPr>
          <p:spPr bwMode="gray">
            <a:xfrm>
              <a:off x="3698918" y="4171581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コンビニ、スーパー等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AE315EC9-BDE7-468D-8B74-18768EFC40CA}"/>
                </a:ext>
              </a:extLst>
            </p:cNvPr>
            <p:cNvSpPr txBox="1"/>
            <p:nvPr/>
          </p:nvSpPr>
          <p:spPr bwMode="gray">
            <a:xfrm>
              <a:off x="6903202" y="1774420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ネット小売事業者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4F9F4BA5-77D4-4DC0-A84A-7BD53DCF986C}"/>
                </a:ext>
              </a:extLst>
            </p:cNvPr>
            <p:cNvSpPr txBox="1"/>
            <p:nvPr/>
          </p:nvSpPr>
          <p:spPr bwMode="gray">
            <a:xfrm>
              <a:off x="6842415" y="3439818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事業者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88E4054-C34D-4CFD-9D27-5595656A167C}"/>
                </a:ext>
              </a:extLst>
            </p:cNvPr>
            <p:cNvSpPr txBox="1"/>
            <p:nvPr/>
          </p:nvSpPr>
          <p:spPr bwMode="gray">
            <a:xfrm>
              <a:off x="7127992" y="2265861"/>
              <a:ext cx="11197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検索事業者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917E2242-947C-48DF-9148-2EA767C5A0E6}"/>
                </a:ext>
              </a:extLst>
            </p:cNvPr>
            <p:cNvSpPr txBox="1"/>
            <p:nvPr/>
          </p:nvSpPr>
          <p:spPr bwMode="gray">
            <a:xfrm>
              <a:off x="6903202" y="2720118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検索事業者</a:t>
              </a: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7884B7E7-85A0-4D43-AD46-1A7E27834ED6}"/>
                </a:ext>
              </a:extLst>
            </p:cNvPr>
            <p:cNvSpPr txBox="1"/>
            <p:nvPr/>
          </p:nvSpPr>
          <p:spPr bwMode="gray">
            <a:xfrm>
              <a:off x="7331328" y="3010176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通信事業者</a:t>
              </a: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064D2948-ED84-4409-BC39-7AF3DD7C5719}"/>
                </a:ext>
              </a:extLst>
            </p:cNvPr>
            <p:cNvSpPr txBox="1"/>
            <p:nvPr/>
          </p:nvSpPr>
          <p:spPr bwMode="gray">
            <a:xfrm>
              <a:off x="7917609" y="2718354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アプリ事業者</a:t>
              </a:r>
            </a:p>
          </p:txBody>
        </p:sp>
        <p:sp>
          <p:nvSpPr>
            <p:cNvPr id="46" name="四角形: 角を丸くする 14">
              <a:extLst>
                <a:ext uri="{FF2B5EF4-FFF2-40B4-BE49-F238E27FC236}">
                  <a16:creationId xmlns:a16="http://schemas.microsoft.com/office/drawing/2014/main" id="{F35363BB-E6BC-428A-B80A-7793FECBF6FA}"/>
                </a:ext>
              </a:extLst>
            </p:cNvPr>
            <p:cNvSpPr/>
            <p:nvPr/>
          </p:nvSpPr>
          <p:spPr bwMode="gray">
            <a:xfrm>
              <a:off x="2066309" y="177691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電気・ガス・水道使用量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115015DE-CC57-4DCC-A11E-9851D3E2D2A4}"/>
                </a:ext>
              </a:extLst>
            </p:cNvPr>
            <p:cNvSpPr txBox="1"/>
            <p:nvPr/>
          </p:nvSpPr>
          <p:spPr bwMode="gray">
            <a:xfrm>
              <a:off x="454073" y="1817536"/>
              <a:ext cx="15331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エネルギー・水道事業者</a:t>
              </a:r>
            </a:p>
          </p:txBody>
        </p:sp>
        <p:sp>
          <p:nvSpPr>
            <p:cNvPr id="52" name="四角形: 角を丸くする 14">
              <a:extLst>
                <a:ext uri="{FF2B5EF4-FFF2-40B4-BE49-F238E27FC236}">
                  <a16:creationId xmlns:a16="http://schemas.microsoft.com/office/drawing/2014/main" id="{FC0E23B9-86D8-4A45-B8BD-95CC27C9038C}"/>
                </a:ext>
              </a:extLst>
            </p:cNvPr>
            <p:cNvSpPr/>
            <p:nvPr/>
          </p:nvSpPr>
          <p:spPr bwMode="gray">
            <a:xfrm>
              <a:off x="2062020" y="2265861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診断・処方箋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4" name="四角形: 角を丸くする 14">
              <a:extLst>
                <a:ext uri="{FF2B5EF4-FFF2-40B4-BE49-F238E27FC236}">
                  <a16:creationId xmlns:a16="http://schemas.microsoft.com/office/drawing/2014/main" id="{2F7F56D1-E452-4469-BDB6-13A9555DC86E}"/>
                </a:ext>
              </a:extLst>
            </p:cNvPr>
            <p:cNvSpPr/>
            <p:nvPr/>
          </p:nvSpPr>
          <p:spPr bwMode="gray">
            <a:xfrm>
              <a:off x="2066629" y="2829486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健康診断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B2D921DE-7037-4E4B-847A-94A1862EF226}"/>
                </a:ext>
              </a:extLst>
            </p:cNvPr>
            <p:cNvSpPr txBox="1"/>
            <p:nvPr/>
          </p:nvSpPr>
          <p:spPr bwMode="gray">
            <a:xfrm>
              <a:off x="703386" y="2861730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保険者</a:t>
              </a:r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00F0F43-3C77-4619-8731-390298730784}"/>
                </a:ext>
              </a:extLst>
            </p:cNvPr>
            <p:cNvSpPr txBox="1"/>
            <p:nvPr/>
          </p:nvSpPr>
          <p:spPr bwMode="gray">
            <a:xfrm>
              <a:off x="470017" y="2301587"/>
              <a:ext cx="1533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医療機関、薬局</a:t>
              </a:r>
            </a:p>
          </p:txBody>
        </p:sp>
        <p:sp>
          <p:nvSpPr>
            <p:cNvPr id="58" name="四角形: 角を丸くする 14">
              <a:extLst>
                <a:ext uri="{FF2B5EF4-FFF2-40B4-BE49-F238E27FC236}">
                  <a16:creationId xmlns:a16="http://schemas.microsoft.com/office/drawing/2014/main" id="{3337F1AF-B391-4AFB-BC97-10E75686BAB2}"/>
                </a:ext>
              </a:extLst>
            </p:cNvPr>
            <p:cNvSpPr/>
            <p:nvPr/>
          </p:nvSpPr>
          <p:spPr bwMode="gray">
            <a:xfrm>
              <a:off x="3874210" y="2187655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防犯カメラ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9" name="四角形: 角を丸くする 58">
              <a:extLst>
                <a:ext uri="{FF2B5EF4-FFF2-40B4-BE49-F238E27FC236}">
                  <a16:creationId xmlns:a16="http://schemas.microsoft.com/office/drawing/2014/main" id="{4C73AED2-41BD-4D1E-83BE-A1644BEC6B65}"/>
                </a:ext>
              </a:extLst>
            </p:cNvPr>
            <p:cNvSpPr/>
            <p:nvPr/>
          </p:nvSpPr>
          <p:spPr bwMode="gray">
            <a:xfrm>
              <a:off x="3589215" y="1401986"/>
              <a:ext cx="1910311" cy="371748"/>
            </a:xfrm>
            <a:prstGeom prst="roundRect">
              <a:avLst/>
            </a:prstGeom>
            <a:solidFill>
              <a:schemeClr val="bg1"/>
            </a:solidFill>
            <a:ln w="698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人の活動データ</a:t>
              </a:r>
            </a:p>
          </p:txBody>
        </p:sp>
        <p:sp>
          <p:nvSpPr>
            <p:cNvPr id="64" name="四角形: 角を丸くする 14">
              <a:extLst>
                <a:ext uri="{FF2B5EF4-FFF2-40B4-BE49-F238E27FC236}">
                  <a16:creationId xmlns:a16="http://schemas.microsoft.com/office/drawing/2014/main" id="{43451C41-4434-453C-8A21-18CEAB64E4EB}"/>
                </a:ext>
              </a:extLst>
            </p:cNvPr>
            <p:cNvSpPr/>
            <p:nvPr/>
          </p:nvSpPr>
          <p:spPr bwMode="gray">
            <a:xfrm>
              <a:off x="5601013" y="174077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購入履歴</a:t>
              </a:r>
              <a:endPara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8" name="四角形: 角を丸くする 14">
              <a:extLst>
                <a:ext uri="{FF2B5EF4-FFF2-40B4-BE49-F238E27FC236}">
                  <a16:creationId xmlns:a16="http://schemas.microsoft.com/office/drawing/2014/main" id="{9CCF1490-B36C-4E6D-87DB-573F36EFF0DC}"/>
                </a:ext>
              </a:extLst>
            </p:cNvPr>
            <p:cNvSpPr/>
            <p:nvPr/>
          </p:nvSpPr>
          <p:spPr bwMode="gray">
            <a:xfrm>
              <a:off x="2062020" y="3376638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収入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3272476D-A83D-4E06-A652-3D02AD6D1139}"/>
                </a:ext>
              </a:extLst>
            </p:cNvPr>
            <p:cNvSpPr txBox="1"/>
            <p:nvPr/>
          </p:nvSpPr>
          <p:spPr bwMode="gray">
            <a:xfrm>
              <a:off x="612232" y="3409039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国、自治体</a:t>
              </a:r>
            </a:p>
          </p:txBody>
        </p:sp>
        <p:sp>
          <p:nvSpPr>
            <p:cNvPr id="72" name="四角形: 角を丸くする 14">
              <a:extLst>
                <a:ext uri="{FF2B5EF4-FFF2-40B4-BE49-F238E27FC236}">
                  <a16:creationId xmlns:a16="http://schemas.microsoft.com/office/drawing/2014/main" id="{EB0504E7-3059-4453-9CD9-3A7418F7BEC6}"/>
                </a:ext>
              </a:extLst>
            </p:cNvPr>
            <p:cNvSpPr/>
            <p:nvPr/>
          </p:nvSpPr>
          <p:spPr bwMode="gray">
            <a:xfrm>
              <a:off x="2062020" y="3998699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家族構成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35CBC8FE-A8C8-41D7-879E-9E4168B157CA}"/>
                </a:ext>
              </a:extLst>
            </p:cNvPr>
            <p:cNvSpPr txBox="1"/>
            <p:nvPr/>
          </p:nvSpPr>
          <p:spPr bwMode="gray">
            <a:xfrm>
              <a:off x="676390" y="4031295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自治体</a:t>
              </a:r>
            </a:p>
          </p:txBody>
        </p:sp>
      </p:grpSp>
      <p:sp>
        <p:nvSpPr>
          <p:cNvPr id="79" name="四角形: 角を丸くする 14">
            <a:extLst>
              <a:ext uri="{FF2B5EF4-FFF2-40B4-BE49-F238E27FC236}">
                <a16:creationId xmlns:a16="http://schemas.microsoft.com/office/drawing/2014/main" id="{AF651516-CEFC-44E9-8D7E-4566AAA0FD5D}"/>
              </a:ext>
            </a:extLst>
          </p:cNvPr>
          <p:cNvSpPr/>
          <p:nvPr/>
        </p:nvSpPr>
        <p:spPr bwMode="gray">
          <a:xfrm>
            <a:off x="5505700" y="5021938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列車位置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0" name="四角形: 角を丸くする 14">
            <a:extLst>
              <a:ext uri="{FF2B5EF4-FFF2-40B4-BE49-F238E27FC236}">
                <a16:creationId xmlns:a16="http://schemas.microsoft.com/office/drawing/2014/main" id="{C9D5A812-545B-4199-9631-F0DDE5CA8D29}"/>
              </a:ext>
            </a:extLst>
          </p:cNvPr>
          <p:cNvSpPr/>
          <p:nvPr/>
        </p:nvSpPr>
        <p:spPr bwMode="gray">
          <a:xfrm>
            <a:off x="5513904" y="6113404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消防車・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救急車位置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2" name="四角形: 角を丸くする 14">
            <a:extLst>
              <a:ext uri="{FF2B5EF4-FFF2-40B4-BE49-F238E27FC236}">
                <a16:creationId xmlns:a16="http://schemas.microsoft.com/office/drawing/2014/main" id="{4D2E2401-D177-41D9-8FC4-ED34B6B6A716}"/>
              </a:ext>
            </a:extLst>
          </p:cNvPr>
          <p:cNvSpPr/>
          <p:nvPr/>
        </p:nvSpPr>
        <p:spPr bwMode="gray">
          <a:xfrm>
            <a:off x="1966707" y="6110670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上下水道管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3" name="四角形: 角を丸くする 14">
            <a:extLst>
              <a:ext uri="{FF2B5EF4-FFF2-40B4-BE49-F238E27FC236}">
                <a16:creationId xmlns:a16="http://schemas.microsoft.com/office/drawing/2014/main" id="{FC03D417-491D-47A2-A4AF-798BD2875743}"/>
              </a:ext>
            </a:extLst>
          </p:cNvPr>
          <p:cNvSpPr/>
          <p:nvPr/>
        </p:nvSpPr>
        <p:spPr bwMode="gray">
          <a:xfrm>
            <a:off x="461983" y="6124973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河川水位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1FC6BA88-8ED7-4A55-A50B-2939CB440E01}"/>
              </a:ext>
            </a:extLst>
          </p:cNvPr>
          <p:cNvSpPr txBox="1"/>
          <p:nvPr/>
        </p:nvSpPr>
        <p:spPr bwMode="gray">
          <a:xfrm>
            <a:off x="5917615" y="928968"/>
            <a:ext cx="2859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Static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静的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)Variable(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可変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6B21AA9-7AB3-40DF-98C7-53866D1D3AF8}"/>
              </a:ext>
            </a:extLst>
          </p:cNvPr>
          <p:cNvSpPr txBox="1"/>
          <p:nvPr/>
        </p:nvSpPr>
        <p:spPr bwMode="gray">
          <a:xfrm>
            <a:off x="3620439" y="1571606"/>
            <a:ext cx="1690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自治体、商店等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7159382" y="5045771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鉄道事業者</a:t>
            </a:r>
          </a:p>
        </p:txBody>
      </p:sp>
      <p:sp>
        <p:nvSpPr>
          <p:cNvPr id="71" name="四角形: 角を丸くする 14">
            <a:extLst>
              <a:ext uri="{FF2B5EF4-FFF2-40B4-BE49-F238E27FC236}">
                <a16:creationId xmlns:a16="http://schemas.microsoft.com/office/drawing/2014/main" id="{AF651516-CEFC-44E9-8D7E-4566AAA0FD5D}"/>
              </a:ext>
            </a:extLst>
          </p:cNvPr>
          <p:cNvSpPr/>
          <p:nvPr/>
        </p:nvSpPr>
        <p:spPr bwMode="gray">
          <a:xfrm>
            <a:off x="5516494" y="5564229"/>
            <a:ext cx="1358634" cy="389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バス・タクシー位置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7159381" y="5551690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運行事業者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7093466" y="6151289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3915179" y="6473369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国・自治体</a:t>
            </a: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667191" y="6486808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846958" y="5084970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819962" y="5636822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建築事業者</a:t>
            </a:r>
          </a:p>
        </p:txBody>
      </p:sp>
      <p:sp>
        <p:nvSpPr>
          <p:cNvPr id="89" name="角丸四角形 88"/>
          <p:cNvSpPr/>
          <p:nvPr/>
        </p:nvSpPr>
        <p:spPr bwMode="gray">
          <a:xfrm>
            <a:off x="166112" y="4738349"/>
            <a:ext cx="8785298" cy="2056236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9358CA70-3BBA-464F-B5ED-208DBA47C723}"/>
              </a:ext>
            </a:extLst>
          </p:cNvPr>
          <p:cNvSpPr/>
          <p:nvPr/>
        </p:nvSpPr>
        <p:spPr bwMode="gray">
          <a:xfrm>
            <a:off x="3249371" y="4533858"/>
            <a:ext cx="2618779" cy="371748"/>
          </a:xfrm>
          <a:prstGeom prst="roundRect">
            <a:avLst/>
          </a:prstGeom>
          <a:solidFill>
            <a:schemeClr val="bg1"/>
          </a:solidFill>
          <a:ln w="698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都市の状態データ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2120811" y="6471226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988E4054-C34D-4CFD-9D27-5595656A167C}"/>
              </a:ext>
            </a:extLst>
          </p:cNvPr>
          <p:cNvSpPr txBox="1"/>
          <p:nvPr/>
        </p:nvSpPr>
        <p:spPr bwMode="gray">
          <a:xfrm>
            <a:off x="309355" y="4344750"/>
            <a:ext cx="1119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気象庁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282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9013CB-C3C5-4860-9BA1-7F9B845DC84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2028039" y="173250"/>
            <a:ext cx="5131343" cy="31591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人を中心とした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データ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保有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あり方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788F7-3F8F-4261-A322-2BA7C91F5C35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2756" y="4463432"/>
            <a:ext cx="8284593" cy="22987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現状、個人の活動データはさまざまなサービス事業者が「別々に」保有している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これらデータを有効活用し、新たな価値を創出するためには・・・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サービス事業者同士の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→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「データ連携プラットフォーム」が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②個人がデータを一か所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保有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、その活用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管理者に委託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情報銀行、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Personal Data 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Store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③巨大プラットフォーマーが蓄積　　　　 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　新規事業開発、企業買収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(M&amp;A)</a:t>
            </a:r>
          </a:p>
          <a:p>
            <a:pPr marL="0" indent="0">
              <a:buNone/>
            </a:pP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71DF8714-09A0-4B90-B80E-065E0EB95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gray">
          <a:xfrm>
            <a:off x="4475053" y="2577658"/>
            <a:ext cx="542313" cy="549355"/>
          </a:xfrm>
          <a:prstGeom prst="rect">
            <a:avLst/>
          </a:prstGeom>
        </p:spPr>
      </p:pic>
      <p:grpSp>
        <p:nvGrpSpPr>
          <p:cNvPr id="4" name="グループ化 3"/>
          <p:cNvGrpSpPr/>
          <p:nvPr/>
        </p:nvGrpSpPr>
        <p:grpSpPr bwMode="gray">
          <a:xfrm>
            <a:off x="166112" y="1168949"/>
            <a:ext cx="8855192" cy="3150538"/>
            <a:chOff x="261425" y="1401986"/>
            <a:chExt cx="8855192" cy="3150538"/>
          </a:xfrm>
        </p:grpSpPr>
        <p:sp>
          <p:nvSpPr>
            <p:cNvPr id="6" name="角丸四角形 5"/>
            <p:cNvSpPr/>
            <p:nvPr/>
          </p:nvSpPr>
          <p:spPr bwMode="gray">
            <a:xfrm>
              <a:off x="261425" y="1641518"/>
              <a:ext cx="8785298" cy="2911006"/>
            </a:xfrm>
            <a:prstGeom prst="roundRect">
              <a:avLst/>
            </a:prstGeom>
            <a:noFill/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14">
              <a:extLst>
                <a:ext uri="{FF2B5EF4-FFF2-40B4-BE49-F238E27FC236}">
                  <a16:creationId xmlns:a16="http://schemas.microsoft.com/office/drawing/2014/main" id="{A830A81C-B58C-45BC-AE2A-F065A8FFF646}"/>
                </a:ext>
              </a:extLst>
            </p:cNvPr>
            <p:cNvSpPr/>
            <p:nvPr/>
          </p:nvSpPr>
          <p:spPr bwMode="gray">
            <a:xfrm>
              <a:off x="5592285" y="2769273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スマホ位置情報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E809B3E6-FD0F-4004-922A-9208B2C5A6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4034647" y="3000119"/>
              <a:ext cx="657584" cy="657584"/>
            </a:xfrm>
            <a:prstGeom prst="rect">
              <a:avLst/>
            </a:prstGeom>
          </p:spPr>
        </p:pic>
        <p:sp>
          <p:nvSpPr>
            <p:cNvPr id="38" name="四角形: 角を丸くする 14">
              <a:extLst>
                <a:ext uri="{FF2B5EF4-FFF2-40B4-BE49-F238E27FC236}">
                  <a16:creationId xmlns:a16="http://schemas.microsoft.com/office/drawing/2014/main" id="{59E4C5B0-7015-4825-820E-C7E5004F9ECF}"/>
                </a:ext>
              </a:extLst>
            </p:cNvPr>
            <p:cNvSpPr/>
            <p:nvPr/>
          </p:nvSpPr>
          <p:spPr bwMode="gray">
            <a:xfrm>
              <a:off x="5601013" y="2248290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検索履歴</a:t>
              </a:r>
              <a:endPara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1" name="四角形: 角を丸くする 14">
              <a:extLst>
                <a:ext uri="{FF2B5EF4-FFF2-40B4-BE49-F238E27FC236}">
                  <a16:creationId xmlns:a16="http://schemas.microsoft.com/office/drawing/2014/main" id="{9E732EA0-E80C-4827-89DF-6DE4F56408C8}"/>
                </a:ext>
              </a:extLst>
            </p:cNvPr>
            <p:cNvSpPr/>
            <p:nvPr/>
          </p:nvSpPr>
          <p:spPr bwMode="gray">
            <a:xfrm>
              <a:off x="5601510" y="3382988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</a:p>
          </p:txBody>
        </p:sp>
        <p:sp>
          <p:nvSpPr>
            <p:cNvPr id="45" name="四角形: 角を丸くする 14">
              <a:extLst>
                <a:ext uri="{FF2B5EF4-FFF2-40B4-BE49-F238E27FC236}">
                  <a16:creationId xmlns:a16="http://schemas.microsoft.com/office/drawing/2014/main" id="{E1C6EA41-6BF3-42C4-B5EA-854A9BAAF015}"/>
                </a:ext>
              </a:extLst>
            </p:cNvPr>
            <p:cNvSpPr/>
            <p:nvPr/>
          </p:nvSpPr>
          <p:spPr bwMode="gray">
            <a:xfrm>
              <a:off x="5609217" y="400334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キャッシュレス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四角形: 角を丸くする 14">
              <a:extLst>
                <a:ext uri="{FF2B5EF4-FFF2-40B4-BE49-F238E27FC236}">
                  <a16:creationId xmlns:a16="http://schemas.microsoft.com/office/drawing/2014/main" id="{1930CBD6-EC68-4728-8BA3-F7FC7AC922D3}"/>
                </a:ext>
              </a:extLst>
            </p:cNvPr>
            <p:cNvSpPr/>
            <p:nvPr/>
          </p:nvSpPr>
          <p:spPr bwMode="gray">
            <a:xfrm>
              <a:off x="3865053" y="3765655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購入商品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59A3BEA-920A-4380-92D8-5E1A48F67854}"/>
                </a:ext>
              </a:extLst>
            </p:cNvPr>
            <p:cNvSpPr txBox="1"/>
            <p:nvPr/>
          </p:nvSpPr>
          <p:spPr bwMode="gray">
            <a:xfrm>
              <a:off x="6862110" y="4027757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決済事業者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56B21AA9-7AB3-40DF-98C7-53866D1D3AF8}"/>
                </a:ext>
              </a:extLst>
            </p:cNvPr>
            <p:cNvSpPr txBox="1"/>
            <p:nvPr/>
          </p:nvSpPr>
          <p:spPr bwMode="gray">
            <a:xfrm>
              <a:off x="3698918" y="4171581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コンビニ、スーパー等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AE315EC9-BDE7-468D-8B74-18768EFC40CA}"/>
                </a:ext>
              </a:extLst>
            </p:cNvPr>
            <p:cNvSpPr txBox="1"/>
            <p:nvPr/>
          </p:nvSpPr>
          <p:spPr bwMode="gray">
            <a:xfrm>
              <a:off x="6903202" y="1774420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ネット小売事業者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4F9F4BA5-77D4-4DC0-A84A-7BD53DCF986C}"/>
                </a:ext>
              </a:extLst>
            </p:cNvPr>
            <p:cNvSpPr txBox="1"/>
            <p:nvPr/>
          </p:nvSpPr>
          <p:spPr bwMode="gray">
            <a:xfrm>
              <a:off x="6842415" y="3439818"/>
              <a:ext cx="16909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事業者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88E4054-C34D-4CFD-9D27-5595656A167C}"/>
                </a:ext>
              </a:extLst>
            </p:cNvPr>
            <p:cNvSpPr txBox="1"/>
            <p:nvPr/>
          </p:nvSpPr>
          <p:spPr bwMode="gray">
            <a:xfrm>
              <a:off x="7127992" y="2265861"/>
              <a:ext cx="11197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検索事業者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917E2242-947C-48DF-9148-2EA767C5A0E6}"/>
                </a:ext>
              </a:extLst>
            </p:cNvPr>
            <p:cNvSpPr txBox="1"/>
            <p:nvPr/>
          </p:nvSpPr>
          <p:spPr bwMode="gray">
            <a:xfrm>
              <a:off x="6903202" y="2720118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検索事業者</a:t>
              </a: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7884B7E7-85A0-4D43-AD46-1A7E27834ED6}"/>
                </a:ext>
              </a:extLst>
            </p:cNvPr>
            <p:cNvSpPr txBox="1"/>
            <p:nvPr/>
          </p:nvSpPr>
          <p:spPr bwMode="gray">
            <a:xfrm>
              <a:off x="7331328" y="3010176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通信事業者</a:t>
              </a: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064D2948-ED84-4409-BC39-7AF3DD7C5719}"/>
                </a:ext>
              </a:extLst>
            </p:cNvPr>
            <p:cNvSpPr txBox="1"/>
            <p:nvPr/>
          </p:nvSpPr>
          <p:spPr bwMode="gray">
            <a:xfrm>
              <a:off x="7917609" y="2718354"/>
              <a:ext cx="1199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アプリ事業者</a:t>
              </a:r>
            </a:p>
          </p:txBody>
        </p:sp>
        <p:sp>
          <p:nvSpPr>
            <p:cNvPr id="46" name="四角形: 角を丸くする 14">
              <a:extLst>
                <a:ext uri="{FF2B5EF4-FFF2-40B4-BE49-F238E27FC236}">
                  <a16:creationId xmlns:a16="http://schemas.microsoft.com/office/drawing/2014/main" id="{F35363BB-E6BC-428A-B80A-7793FECBF6FA}"/>
                </a:ext>
              </a:extLst>
            </p:cNvPr>
            <p:cNvSpPr/>
            <p:nvPr/>
          </p:nvSpPr>
          <p:spPr bwMode="gray">
            <a:xfrm>
              <a:off x="2066309" y="177691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電気・ガス・水道使用量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115015DE-CC57-4DCC-A11E-9851D3E2D2A4}"/>
                </a:ext>
              </a:extLst>
            </p:cNvPr>
            <p:cNvSpPr txBox="1"/>
            <p:nvPr/>
          </p:nvSpPr>
          <p:spPr bwMode="gray">
            <a:xfrm>
              <a:off x="454073" y="1817536"/>
              <a:ext cx="15331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エネルギー・水道事業者</a:t>
              </a:r>
            </a:p>
          </p:txBody>
        </p:sp>
        <p:sp>
          <p:nvSpPr>
            <p:cNvPr id="52" name="四角形: 角を丸くする 14">
              <a:extLst>
                <a:ext uri="{FF2B5EF4-FFF2-40B4-BE49-F238E27FC236}">
                  <a16:creationId xmlns:a16="http://schemas.microsoft.com/office/drawing/2014/main" id="{FC0E23B9-86D8-4A45-B8BD-95CC27C9038C}"/>
                </a:ext>
              </a:extLst>
            </p:cNvPr>
            <p:cNvSpPr/>
            <p:nvPr/>
          </p:nvSpPr>
          <p:spPr bwMode="gray">
            <a:xfrm>
              <a:off x="2062020" y="2265861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診断・処方箋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4" name="四角形: 角を丸くする 14">
              <a:extLst>
                <a:ext uri="{FF2B5EF4-FFF2-40B4-BE49-F238E27FC236}">
                  <a16:creationId xmlns:a16="http://schemas.microsoft.com/office/drawing/2014/main" id="{2F7F56D1-E452-4469-BDB6-13A9555DC86E}"/>
                </a:ext>
              </a:extLst>
            </p:cNvPr>
            <p:cNvSpPr/>
            <p:nvPr/>
          </p:nvSpPr>
          <p:spPr bwMode="gray">
            <a:xfrm>
              <a:off x="2066629" y="2829486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健康診断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B2D921DE-7037-4E4B-847A-94A1862EF226}"/>
                </a:ext>
              </a:extLst>
            </p:cNvPr>
            <p:cNvSpPr txBox="1"/>
            <p:nvPr/>
          </p:nvSpPr>
          <p:spPr bwMode="gray">
            <a:xfrm>
              <a:off x="703386" y="2861730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保険者</a:t>
              </a:r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00F0F43-3C77-4619-8731-390298730784}"/>
                </a:ext>
              </a:extLst>
            </p:cNvPr>
            <p:cNvSpPr txBox="1"/>
            <p:nvPr/>
          </p:nvSpPr>
          <p:spPr bwMode="gray">
            <a:xfrm>
              <a:off x="470017" y="2301587"/>
              <a:ext cx="1533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医療機関、薬局</a:t>
              </a:r>
            </a:p>
          </p:txBody>
        </p:sp>
        <p:sp>
          <p:nvSpPr>
            <p:cNvPr id="58" name="四角形: 角を丸くする 14">
              <a:extLst>
                <a:ext uri="{FF2B5EF4-FFF2-40B4-BE49-F238E27FC236}">
                  <a16:creationId xmlns:a16="http://schemas.microsoft.com/office/drawing/2014/main" id="{3337F1AF-B391-4AFB-BC97-10E75686BAB2}"/>
                </a:ext>
              </a:extLst>
            </p:cNvPr>
            <p:cNvSpPr/>
            <p:nvPr/>
          </p:nvSpPr>
          <p:spPr bwMode="gray">
            <a:xfrm>
              <a:off x="3874210" y="2187655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防犯カメラ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9" name="四角形: 角を丸くする 58">
              <a:extLst>
                <a:ext uri="{FF2B5EF4-FFF2-40B4-BE49-F238E27FC236}">
                  <a16:creationId xmlns:a16="http://schemas.microsoft.com/office/drawing/2014/main" id="{4C73AED2-41BD-4D1E-83BE-A1644BEC6B65}"/>
                </a:ext>
              </a:extLst>
            </p:cNvPr>
            <p:cNvSpPr/>
            <p:nvPr/>
          </p:nvSpPr>
          <p:spPr bwMode="gray">
            <a:xfrm>
              <a:off x="3589215" y="1401986"/>
              <a:ext cx="1910311" cy="371748"/>
            </a:xfrm>
            <a:prstGeom prst="roundRect">
              <a:avLst/>
            </a:prstGeom>
            <a:solidFill>
              <a:schemeClr val="bg1"/>
            </a:solidFill>
            <a:ln w="698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人の活動データ</a:t>
              </a:r>
            </a:p>
          </p:txBody>
        </p:sp>
        <p:sp>
          <p:nvSpPr>
            <p:cNvPr id="64" name="四角形: 角を丸くする 14">
              <a:extLst>
                <a:ext uri="{FF2B5EF4-FFF2-40B4-BE49-F238E27FC236}">
                  <a16:creationId xmlns:a16="http://schemas.microsoft.com/office/drawing/2014/main" id="{43451C41-4434-453C-8A21-18CEAB64E4EB}"/>
                </a:ext>
              </a:extLst>
            </p:cNvPr>
            <p:cNvSpPr/>
            <p:nvPr/>
          </p:nvSpPr>
          <p:spPr bwMode="gray">
            <a:xfrm>
              <a:off x="5601013" y="1740777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購入履歴</a:t>
              </a:r>
              <a:endPara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8" name="四角形: 角を丸くする 14">
              <a:extLst>
                <a:ext uri="{FF2B5EF4-FFF2-40B4-BE49-F238E27FC236}">
                  <a16:creationId xmlns:a16="http://schemas.microsoft.com/office/drawing/2014/main" id="{9CCF1490-B36C-4E6D-87DB-573F36EFF0DC}"/>
                </a:ext>
              </a:extLst>
            </p:cNvPr>
            <p:cNvSpPr/>
            <p:nvPr/>
          </p:nvSpPr>
          <p:spPr bwMode="gray">
            <a:xfrm>
              <a:off x="2062020" y="3376638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収入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3272476D-A83D-4E06-A652-3D02AD6D1139}"/>
                </a:ext>
              </a:extLst>
            </p:cNvPr>
            <p:cNvSpPr txBox="1"/>
            <p:nvPr/>
          </p:nvSpPr>
          <p:spPr bwMode="gray">
            <a:xfrm>
              <a:off x="612232" y="3409039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国、自治体</a:t>
              </a:r>
            </a:p>
          </p:txBody>
        </p:sp>
        <p:sp>
          <p:nvSpPr>
            <p:cNvPr id="72" name="四角形: 角を丸くする 14">
              <a:extLst>
                <a:ext uri="{FF2B5EF4-FFF2-40B4-BE49-F238E27FC236}">
                  <a16:creationId xmlns:a16="http://schemas.microsoft.com/office/drawing/2014/main" id="{EB0504E7-3059-4453-9CD9-3A7418F7BEC6}"/>
                </a:ext>
              </a:extLst>
            </p:cNvPr>
            <p:cNvSpPr/>
            <p:nvPr/>
          </p:nvSpPr>
          <p:spPr bwMode="gray">
            <a:xfrm>
              <a:off x="2062020" y="3998699"/>
              <a:ext cx="1358634" cy="3890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家族構成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35CBC8FE-A8C8-41D7-879E-9E4168B157CA}"/>
                </a:ext>
              </a:extLst>
            </p:cNvPr>
            <p:cNvSpPr txBox="1"/>
            <p:nvPr/>
          </p:nvSpPr>
          <p:spPr bwMode="gray">
            <a:xfrm>
              <a:off x="676390" y="4031295"/>
              <a:ext cx="13586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自治体</a:t>
              </a: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6B21AA9-7AB3-40DF-98C7-53866D1D3AF8}"/>
              </a:ext>
            </a:extLst>
          </p:cNvPr>
          <p:cNvSpPr txBox="1"/>
          <p:nvPr/>
        </p:nvSpPr>
        <p:spPr bwMode="gray">
          <a:xfrm>
            <a:off x="3620439" y="1571606"/>
            <a:ext cx="1690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自治体、商店等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5A4DF9D8-8CE4-4602-9BB1-618B6C0EFFAD}"/>
              </a:ext>
            </a:extLst>
          </p:cNvPr>
          <p:cNvSpPr txBox="1"/>
          <p:nvPr/>
        </p:nvSpPr>
        <p:spPr bwMode="gray">
          <a:xfrm>
            <a:off x="2079866" y="611725"/>
            <a:ext cx="5027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Human Centric(</a:t>
            </a:r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人間中心</a:t>
            </a:r>
            <a:r>
              <a:rPr kumimoji="1" lang="en-US" altLang="ja-JP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なデータ保有へ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5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 bwMode="gray">
          <a:xfrm>
            <a:off x="7086600" y="6499464"/>
            <a:ext cx="2057400" cy="365125"/>
          </a:xfrm>
        </p:spPr>
        <p:txBody>
          <a:bodyPr/>
          <a:lstStyle/>
          <a:p>
            <a:fld id="{690AABC7-6DBF-42EB-8F69-903C4D306E3F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/>
        </p:nvCxnSpPr>
        <p:spPr bwMode="gray">
          <a:xfrm>
            <a:off x="382588" y="720770"/>
            <a:ext cx="84985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下矢印 22">
            <a:extLst>
              <a:ext uri="{FF2B5EF4-FFF2-40B4-BE49-F238E27FC236}">
                <a16:creationId xmlns:a16="http://schemas.microsoft.com/office/drawing/2014/main" id="{7B793028-13CA-4159-B560-72075B3EB67C}"/>
              </a:ext>
            </a:extLst>
          </p:cNvPr>
          <p:cNvSpPr/>
          <p:nvPr/>
        </p:nvSpPr>
        <p:spPr bwMode="gray">
          <a:xfrm rot="7578062">
            <a:off x="4246547" y="1881054"/>
            <a:ext cx="825226" cy="989872"/>
          </a:xfrm>
          <a:prstGeom prst="downArrow">
            <a:avLst/>
          </a:prstGeom>
          <a:solidFill>
            <a:srgbClr val="50DE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2" name="baseline_directions_walk_black_48dp.png" descr="baseline_directions_walk_black_48d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gray">
          <a:xfrm>
            <a:off x="750406" y="1693310"/>
            <a:ext cx="554000" cy="554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線"/>
          <p:cNvSpPr/>
          <p:nvPr/>
        </p:nvSpPr>
        <p:spPr bwMode="gray">
          <a:xfrm>
            <a:off x="1421092" y="1834407"/>
            <a:ext cx="465479" cy="1"/>
          </a:xfrm>
          <a:prstGeom prst="line">
            <a:avLst/>
          </a:prstGeom>
          <a:ln w="57150">
            <a:solidFill>
              <a:srgbClr val="000000"/>
            </a:solidFill>
            <a:miter lim="400000"/>
            <a:tailEnd type="triangle"/>
          </a:ln>
        </p:spPr>
        <p:txBody>
          <a:bodyPr lIns="14073" tIns="14073" rIns="14073" bIns="14073"/>
          <a:lstStyle/>
          <a:p>
            <a:endParaRPr sz="1416" dirty="0"/>
          </a:p>
        </p:txBody>
      </p:sp>
      <p:sp>
        <p:nvSpPr>
          <p:cNvPr id="35" name="線"/>
          <p:cNvSpPr/>
          <p:nvPr/>
        </p:nvSpPr>
        <p:spPr bwMode="gray">
          <a:xfrm>
            <a:off x="2722606" y="1834231"/>
            <a:ext cx="465479" cy="1"/>
          </a:xfrm>
          <a:prstGeom prst="line">
            <a:avLst/>
          </a:prstGeom>
          <a:ln w="57150">
            <a:solidFill>
              <a:srgbClr val="000000"/>
            </a:solidFill>
            <a:miter lim="400000"/>
            <a:tailEnd type="triangle"/>
          </a:ln>
        </p:spPr>
        <p:txBody>
          <a:bodyPr lIns="14073" tIns="14073" rIns="14073" bIns="14073"/>
          <a:lstStyle/>
          <a:p>
            <a:endParaRPr sz="1416" dirty="0"/>
          </a:p>
        </p:txBody>
      </p:sp>
      <p:sp>
        <p:nvSpPr>
          <p:cNvPr id="37" name="サブタイトル 2">
            <a:extLst>
              <a:ext uri="{FF2B5EF4-FFF2-40B4-BE49-F238E27FC236}">
                <a16:creationId xmlns:a16="http://schemas.microsoft.com/office/drawing/2014/main" id="{5688C561-EDFB-4DFA-848E-C45CCB91218A}"/>
              </a:ext>
            </a:extLst>
          </p:cNvPr>
          <p:cNvSpPr txBox="1">
            <a:spLocks/>
          </p:cNvSpPr>
          <p:nvPr/>
        </p:nvSpPr>
        <p:spPr bwMode="gray">
          <a:xfrm>
            <a:off x="576428" y="2336654"/>
            <a:ext cx="871605" cy="269273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活動</a:t>
            </a:r>
          </a:p>
        </p:txBody>
      </p:sp>
      <p:sp>
        <p:nvSpPr>
          <p:cNvPr id="74" name="サブタイトル 2">
            <a:extLst>
              <a:ext uri="{FF2B5EF4-FFF2-40B4-BE49-F238E27FC236}">
                <a16:creationId xmlns:a16="http://schemas.microsoft.com/office/drawing/2014/main" id="{5688C561-EDFB-4DFA-848E-C45CCB91218A}"/>
              </a:ext>
            </a:extLst>
          </p:cNvPr>
          <p:cNvSpPr txBox="1">
            <a:spLocks/>
          </p:cNvSpPr>
          <p:nvPr/>
        </p:nvSpPr>
        <p:spPr bwMode="gray">
          <a:xfrm>
            <a:off x="7065744" y="959817"/>
            <a:ext cx="871605" cy="269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</a:t>
            </a:r>
          </a:p>
        </p:txBody>
      </p:sp>
      <p:sp>
        <p:nvSpPr>
          <p:cNvPr id="82" name="サブタイトル 2">
            <a:extLst>
              <a:ext uri="{FF2B5EF4-FFF2-40B4-BE49-F238E27FC236}">
                <a16:creationId xmlns:a16="http://schemas.microsoft.com/office/drawing/2014/main" id="{5688C561-EDFB-4DFA-848E-C45CCB91218A}"/>
              </a:ext>
            </a:extLst>
          </p:cNvPr>
          <p:cNvSpPr txBox="1">
            <a:spLocks/>
          </p:cNvSpPr>
          <p:nvPr/>
        </p:nvSpPr>
        <p:spPr bwMode="gray">
          <a:xfrm>
            <a:off x="4331900" y="3982998"/>
            <a:ext cx="1378943" cy="269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アプリ開発者</a:t>
            </a:r>
          </a:p>
        </p:txBody>
      </p:sp>
      <p:sp>
        <p:nvSpPr>
          <p:cNvPr id="2" name="フローチャート: 磁気ディスク 1"/>
          <p:cNvSpPr/>
          <p:nvPr/>
        </p:nvSpPr>
        <p:spPr bwMode="gray">
          <a:xfrm>
            <a:off x="3488625" y="1546962"/>
            <a:ext cx="494887" cy="57002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 bwMode="gray">
          <a:xfrm>
            <a:off x="183685" y="4556159"/>
            <a:ext cx="856864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角丸四角形 4">
            <a:extLst>
              <a:ext uri="{FF2B5EF4-FFF2-40B4-BE49-F238E27FC236}">
                <a16:creationId xmlns:a16="http://schemas.microsoft.com/office/drawing/2014/main" id="{35943EF0-3CD5-4A8B-8195-6034C87741E5}"/>
              </a:ext>
            </a:extLst>
          </p:cNvPr>
          <p:cNvSpPr/>
          <p:nvPr/>
        </p:nvSpPr>
        <p:spPr bwMode="gray">
          <a:xfrm>
            <a:off x="4107596" y="2860173"/>
            <a:ext cx="1827553" cy="407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アプリのプログラム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68B1B90E-54F7-4BFC-A2AA-CBB527FA2AD5}"/>
              </a:ext>
            </a:extLst>
          </p:cNvPr>
          <p:cNvSpPr/>
          <p:nvPr/>
        </p:nvSpPr>
        <p:spPr bwMode="gray">
          <a:xfrm>
            <a:off x="183685" y="4659158"/>
            <a:ext cx="352240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（参考）実際の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API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のすがた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サブタイトル 2">
            <a:extLst>
              <a:ext uri="{FF2B5EF4-FFF2-40B4-BE49-F238E27FC236}">
                <a16:creationId xmlns:a16="http://schemas.microsoft.com/office/drawing/2014/main" id="{5688C561-EDFB-4DFA-848E-C45CCB91218A}"/>
              </a:ext>
            </a:extLst>
          </p:cNvPr>
          <p:cNvSpPr txBox="1">
            <a:spLocks/>
          </p:cNvSpPr>
          <p:nvPr/>
        </p:nvSpPr>
        <p:spPr bwMode="gray">
          <a:xfrm>
            <a:off x="1841719" y="2274169"/>
            <a:ext cx="951836" cy="269273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センサーが検知</a:t>
            </a:r>
          </a:p>
        </p:txBody>
      </p:sp>
      <p:sp>
        <p:nvSpPr>
          <p:cNvPr id="114" name="サブタイトル 2">
            <a:extLst>
              <a:ext uri="{FF2B5EF4-FFF2-40B4-BE49-F238E27FC236}">
                <a16:creationId xmlns:a16="http://schemas.microsoft.com/office/drawing/2014/main" id="{5688C561-EDFB-4DFA-848E-C45CCB91218A}"/>
              </a:ext>
            </a:extLst>
          </p:cNvPr>
          <p:cNvSpPr txBox="1">
            <a:spLocks/>
          </p:cNvSpPr>
          <p:nvPr/>
        </p:nvSpPr>
        <p:spPr bwMode="gray">
          <a:xfrm>
            <a:off x="7985826" y="1827096"/>
            <a:ext cx="871605" cy="230718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</a:p>
        </p:txBody>
      </p:sp>
      <p:sp>
        <p:nvSpPr>
          <p:cNvPr id="78" name="タイトル 1">
            <a:extLst>
              <a:ext uri="{FF2B5EF4-FFF2-40B4-BE49-F238E27FC236}">
                <a16:creationId xmlns:a16="http://schemas.microsoft.com/office/drawing/2014/main" id="{059013CB-C3C5-4860-9BA1-7F9B845DC84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91697" y="241665"/>
            <a:ext cx="7886700" cy="31591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取得された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データが使われるまで　～データの一生～</a:t>
            </a:r>
          </a:p>
        </p:txBody>
      </p:sp>
      <p:pic>
        <p:nvPicPr>
          <p:cNvPr id="70" name="baseline_router_black_48dp.png" descr="baseline_router_black_48dp.png">
            <a:extLst>
              <a:ext uri="{FF2B5EF4-FFF2-40B4-BE49-F238E27FC236}">
                <a16:creationId xmlns:a16="http://schemas.microsoft.com/office/drawing/2014/main" id="{7EED89BE-B097-44F7-B1E3-593CA0580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">
          <a:xfrm>
            <a:off x="1980728" y="1395192"/>
            <a:ext cx="680631" cy="680631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線">
            <a:extLst>
              <a:ext uri="{FF2B5EF4-FFF2-40B4-BE49-F238E27FC236}">
                <a16:creationId xmlns:a16="http://schemas.microsoft.com/office/drawing/2014/main" id="{2F7FFBB8-7E3D-452F-9EE5-1DDB2C9FC1D1}"/>
              </a:ext>
            </a:extLst>
          </p:cNvPr>
          <p:cNvSpPr/>
          <p:nvPr/>
        </p:nvSpPr>
        <p:spPr bwMode="gray">
          <a:xfrm flipV="1">
            <a:off x="4330322" y="1858121"/>
            <a:ext cx="2832950" cy="0"/>
          </a:xfrm>
          <a:prstGeom prst="line">
            <a:avLst/>
          </a:prstGeom>
          <a:ln w="57150">
            <a:solidFill>
              <a:srgbClr val="000000"/>
            </a:solidFill>
            <a:miter lim="400000"/>
            <a:tailEnd type="triangle"/>
          </a:ln>
        </p:spPr>
        <p:txBody>
          <a:bodyPr lIns="14073" tIns="14073" rIns="14073" bIns="14073"/>
          <a:lstStyle/>
          <a:p>
            <a:endParaRPr sz="1416" dirty="0"/>
          </a:p>
        </p:txBody>
      </p:sp>
      <p:sp>
        <p:nvSpPr>
          <p:cNvPr id="100" name="サブタイトル 2">
            <a:extLst>
              <a:ext uri="{FF2B5EF4-FFF2-40B4-BE49-F238E27FC236}">
                <a16:creationId xmlns:a16="http://schemas.microsoft.com/office/drawing/2014/main" id="{D2E82945-BCB6-470F-AD7B-A0C0A1ECFC86}"/>
              </a:ext>
            </a:extLst>
          </p:cNvPr>
          <p:cNvSpPr txBox="1">
            <a:spLocks/>
          </p:cNvSpPr>
          <p:nvPr/>
        </p:nvSpPr>
        <p:spPr bwMode="gray">
          <a:xfrm>
            <a:off x="3084132" y="2315210"/>
            <a:ext cx="1181404" cy="269273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データベースで蓄積</a:t>
            </a:r>
            <a:endParaRPr lang="ja-JP" altLang="en-US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サブタイトル 2">
            <a:extLst>
              <a:ext uri="{FF2B5EF4-FFF2-40B4-BE49-F238E27FC236}">
                <a16:creationId xmlns:a16="http://schemas.microsoft.com/office/drawing/2014/main" id="{A378B8BA-5FED-4A22-A1CA-993623AF4B50}"/>
              </a:ext>
            </a:extLst>
          </p:cNvPr>
          <p:cNvSpPr txBox="1">
            <a:spLocks/>
          </p:cNvSpPr>
          <p:nvPr/>
        </p:nvSpPr>
        <p:spPr bwMode="gray">
          <a:xfrm>
            <a:off x="5283876" y="2423393"/>
            <a:ext cx="1502262" cy="269273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データベースへ欲しいデータを要求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B318855F-FAF6-498B-AEE1-2576959C4A87}"/>
              </a:ext>
            </a:extLst>
          </p:cNvPr>
          <p:cNvSpPr/>
          <p:nvPr/>
        </p:nvSpPr>
        <p:spPr bwMode="gray">
          <a:xfrm>
            <a:off x="545329" y="3005644"/>
            <a:ext cx="2800018" cy="1417019"/>
          </a:xfrm>
          <a:prstGeom prst="wedgeRoundRectCallout">
            <a:avLst>
              <a:gd name="adj1" fmla="val 81132"/>
              <a:gd name="adj2" fmla="val -71299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これを実現する仕組みが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API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(Application Programming Interface)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2" name="baseline_phone_iphone_black_48dp.png" descr="baseline_phone_iphone_black_48dp.png">
            <a:extLst>
              <a:ext uri="{FF2B5EF4-FFF2-40B4-BE49-F238E27FC236}">
                <a16:creationId xmlns:a16="http://schemas.microsoft.com/office/drawing/2014/main" id="{3B63D347-BCEF-42BA-95AC-2794E48B6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gray">
          <a:xfrm>
            <a:off x="7195493" y="1497816"/>
            <a:ext cx="731772" cy="731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図 120">
            <a:extLst>
              <a:ext uri="{FF2B5EF4-FFF2-40B4-BE49-F238E27FC236}">
                <a16:creationId xmlns:a16="http://schemas.microsoft.com/office/drawing/2014/main" id="{DE5B6332-E70D-4E80-A542-79C59EDA47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806161" y="1992626"/>
            <a:ext cx="657584" cy="657584"/>
          </a:xfrm>
          <a:prstGeom prst="rect">
            <a:avLst/>
          </a:prstGeom>
        </p:spPr>
      </p:pic>
      <p:pic>
        <p:nvPicPr>
          <p:cNvPr id="122" name="図 121">
            <a:extLst>
              <a:ext uri="{FF2B5EF4-FFF2-40B4-BE49-F238E27FC236}">
                <a16:creationId xmlns:a16="http://schemas.microsoft.com/office/drawing/2014/main" id="{7D89D170-14AC-4399-9DDF-5C84FAA669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388" y="3304138"/>
            <a:ext cx="657584" cy="657584"/>
          </a:xfrm>
          <a:prstGeom prst="rect">
            <a:avLst/>
          </a:prstGeom>
        </p:spPr>
      </p:pic>
      <p:sp>
        <p:nvSpPr>
          <p:cNvPr id="123" name="サブタイトル 2">
            <a:extLst>
              <a:ext uri="{FF2B5EF4-FFF2-40B4-BE49-F238E27FC236}">
                <a16:creationId xmlns:a16="http://schemas.microsoft.com/office/drawing/2014/main" id="{F4D80DA5-005C-4449-B2FF-4AECDAAD1F5E}"/>
              </a:ext>
            </a:extLst>
          </p:cNvPr>
          <p:cNvSpPr txBox="1">
            <a:spLocks/>
          </p:cNvSpPr>
          <p:nvPr/>
        </p:nvSpPr>
        <p:spPr bwMode="gray">
          <a:xfrm>
            <a:off x="5225368" y="1275439"/>
            <a:ext cx="1181404" cy="269273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要求されたデータを送信</a:t>
            </a:r>
            <a:endParaRPr lang="en-US" altLang="ja-JP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4" name="サブタイトル 2">
            <a:extLst>
              <a:ext uri="{FF2B5EF4-FFF2-40B4-BE49-F238E27FC236}">
                <a16:creationId xmlns:a16="http://schemas.microsoft.com/office/drawing/2014/main" id="{C9E702B0-7127-4A24-806F-B8869AE7660E}"/>
              </a:ext>
            </a:extLst>
          </p:cNvPr>
          <p:cNvSpPr txBox="1">
            <a:spLocks/>
          </p:cNvSpPr>
          <p:nvPr/>
        </p:nvSpPr>
        <p:spPr bwMode="gray">
          <a:xfrm>
            <a:off x="7418421" y="2603480"/>
            <a:ext cx="1378943" cy="269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利用者</a:t>
            </a:r>
          </a:p>
        </p:txBody>
      </p:sp>
      <p:sp>
        <p:nvSpPr>
          <p:cNvPr id="126" name="角丸四角形 15">
            <a:extLst>
              <a:ext uri="{FF2B5EF4-FFF2-40B4-BE49-F238E27FC236}">
                <a16:creationId xmlns:a16="http://schemas.microsoft.com/office/drawing/2014/main" id="{EC6992E1-0100-4004-AF0B-3C81686BAFE1}"/>
              </a:ext>
            </a:extLst>
          </p:cNvPr>
          <p:cNvSpPr/>
          <p:nvPr/>
        </p:nvSpPr>
        <p:spPr bwMode="gray">
          <a:xfrm>
            <a:off x="6883777" y="3029448"/>
            <a:ext cx="1973654" cy="1146137"/>
          </a:xfrm>
          <a:prstGeom prst="round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サービスが</a:t>
            </a:r>
            <a:endParaRPr kumimoji="1"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提供される</a:t>
            </a:r>
          </a:p>
        </p:txBody>
      </p:sp>
      <p:pic>
        <p:nvPicPr>
          <p:cNvPr id="127" name="baseline_time_to_leave_black_48dp.png" descr="baseline_time_to_leave_black_48dp.png">
            <a:extLst>
              <a:ext uri="{FF2B5EF4-FFF2-40B4-BE49-F238E27FC236}">
                <a16:creationId xmlns:a16="http://schemas.microsoft.com/office/drawing/2014/main" id="{1B59120A-351A-4D73-9631-3AECD844C6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 bwMode="gray">
          <a:xfrm>
            <a:off x="1054913" y="954119"/>
            <a:ext cx="582083" cy="5820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baseline_subway_black_48dp.png" descr="baseline_subway_black_48dp.png">
            <a:extLst>
              <a:ext uri="{FF2B5EF4-FFF2-40B4-BE49-F238E27FC236}">
                <a16:creationId xmlns:a16="http://schemas.microsoft.com/office/drawing/2014/main" id="{6B0EF303-698C-4395-B2BE-CB12A47854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 bwMode="gray">
          <a:xfrm>
            <a:off x="183685" y="1040629"/>
            <a:ext cx="624460" cy="62445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F67281DE-10DC-4BF2-B685-727320E08019}"/>
              </a:ext>
            </a:extLst>
          </p:cNvPr>
          <p:cNvSpPr txBox="1"/>
          <p:nvPr/>
        </p:nvSpPr>
        <p:spPr bwMode="gray">
          <a:xfrm>
            <a:off x="4471629" y="2256320"/>
            <a:ext cx="660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API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65C37-5C60-42ED-ADDD-BA43E8927C2A}"/>
              </a:ext>
            </a:extLst>
          </p:cNvPr>
          <p:cNvSpPr/>
          <p:nvPr/>
        </p:nvSpPr>
        <p:spPr bwMode="gray">
          <a:xfrm>
            <a:off x="519729" y="5056235"/>
            <a:ext cx="7944016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var marker = new </a:t>
            </a:r>
            <a:r>
              <a:rPr lang="en-US" altLang="ja-JP" dirty="0" err="1"/>
              <a:t>google.maps.Marker</a:t>
            </a:r>
            <a:r>
              <a:rPr lang="en-US" altLang="ja-JP" dirty="0"/>
              <a:t>({</a:t>
            </a:r>
          </a:p>
          <a:p>
            <a:r>
              <a:rPr lang="ja-JP" altLang="en-US" dirty="0"/>
              <a:t>　</a:t>
            </a:r>
            <a:r>
              <a:rPr lang="en-US" altLang="ja-JP" dirty="0"/>
              <a:t>position: new </a:t>
            </a:r>
            <a:r>
              <a:rPr lang="en-US" altLang="ja-JP" dirty="0" err="1"/>
              <a:t>google.maps.LatLng</a:t>
            </a:r>
            <a:r>
              <a:rPr lang="en-US" altLang="ja-JP" dirty="0"/>
              <a:t>( </a:t>
            </a:r>
            <a:r>
              <a:rPr lang="en-US" altLang="ja-JP" dirty="0" err="1"/>
              <a:t>parseFloat</a:t>
            </a:r>
            <a:r>
              <a:rPr lang="en-US" altLang="ja-JP" dirty="0"/>
              <a:t>(data[0]), </a:t>
            </a:r>
            <a:r>
              <a:rPr lang="en-US" altLang="ja-JP" dirty="0" err="1"/>
              <a:t>parseFloat</a:t>
            </a:r>
            <a:r>
              <a:rPr lang="en-US" altLang="ja-JP" dirty="0"/>
              <a:t>(data[1]) ),</a:t>
            </a:r>
            <a:r>
              <a:rPr lang="ja-JP" altLang="en-US" dirty="0"/>
              <a:t>　　　　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en-US" altLang="ja-JP" dirty="0"/>
              <a:t>map: </a:t>
            </a:r>
            <a:r>
              <a:rPr lang="en-US" altLang="ja-JP" dirty="0" err="1"/>
              <a:t>mapObj</a:t>
            </a:r>
            <a:r>
              <a:rPr lang="en-US" altLang="ja-JP" dirty="0"/>
              <a:t>,					</a:t>
            </a:r>
          </a:p>
          <a:p>
            <a:r>
              <a:rPr lang="ja-JP" altLang="en-US" dirty="0"/>
              <a:t>　</a:t>
            </a:r>
            <a:r>
              <a:rPr lang="en-US" altLang="ja-JP" dirty="0"/>
              <a:t>icon: image,</a:t>
            </a:r>
          </a:p>
          <a:p>
            <a:r>
              <a:rPr lang="ja-JP" altLang="en-US" dirty="0"/>
              <a:t>　</a:t>
            </a:r>
            <a:r>
              <a:rPr lang="en-US" altLang="ja-JP" dirty="0"/>
              <a:t>title: data[2]</a:t>
            </a:r>
          </a:p>
          <a:p>
            <a:r>
              <a:rPr lang="en-US" altLang="ja-JP" dirty="0"/>
              <a:t>});</a:t>
            </a:r>
            <a:endParaRPr lang="ja-JP" altLang="en-US" dirty="0"/>
          </a:p>
        </p:txBody>
      </p:sp>
      <p:sp>
        <p:nvSpPr>
          <p:cNvPr id="131" name="角丸四角形 15">
            <a:extLst>
              <a:ext uri="{FF2B5EF4-FFF2-40B4-BE49-F238E27FC236}">
                <a16:creationId xmlns:a16="http://schemas.microsoft.com/office/drawing/2014/main" id="{9627E1F5-2B19-4691-8394-152C0C36EE97}"/>
              </a:ext>
            </a:extLst>
          </p:cNvPr>
          <p:cNvSpPr/>
          <p:nvPr/>
        </p:nvSpPr>
        <p:spPr bwMode="gray">
          <a:xfrm>
            <a:off x="3021251" y="6158836"/>
            <a:ext cx="4721442" cy="575472"/>
          </a:xfrm>
          <a:prstGeom prst="round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大阪市保育所空き状況のプログラムより、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マップ上に保育所アイコンを表示させるコード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9C3DFE6-20F4-4BA7-9AC7-63B3D4B7D79F}"/>
              </a:ext>
            </a:extLst>
          </p:cNvPr>
          <p:cNvCxnSpPr>
            <a:cxnSpLocks/>
          </p:cNvCxnSpPr>
          <p:nvPr/>
        </p:nvCxnSpPr>
        <p:spPr bwMode="gray">
          <a:xfrm>
            <a:off x="3345347" y="5699575"/>
            <a:ext cx="446081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サブタイトル 2">
            <a:extLst>
              <a:ext uri="{FF2B5EF4-FFF2-40B4-BE49-F238E27FC236}">
                <a16:creationId xmlns:a16="http://schemas.microsoft.com/office/drawing/2014/main" id="{5D9E1582-6515-403A-AD7A-5AB57F99FDA9}"/>
              </a:ext>
            </a:extLst>
          </p:cNvPr>
          <p:cNvSpPr txBox="1">
            <a:spLocks/>
          </p:cNvSpPr>
          <p:nvPr/>
        </p:nvSpPr>
        <p:spPr bwMode="gray">
          <a:xfrm>
            <a:off x="3983512" y="5819863"/>
            <a:ext cx="3148125" cy="208692"/>
          </a:xfrm>
          <a:prstGeom prst="rect">
            <a:avLst/>
          </a:prstGeom>
          <a:noFill/>
        </p:spPr>
        <p:txBody>
          <a:bodyPr vert="horz" lIns="68580" tIns="34290" rIns="68580" bIns="3429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保育所の緯度・経度のデータを要求</a:t>
            </a:r>
          </a:p>
        </p:txBody>
      </p:sp>
    </p:spTree>
    <p:extLst>
      <p:ext uri="{BB962C8B-B14F-4D97-AF65-F5344CB8AC3E}">
        <p14:creationId xmlns:p14="http://schemas.microsoft.com/office/powerpoint/2010/main" val="306152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9013CB-C3C5-4860-9BA1-7F9B845D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215" y="258304"/>
            <a:ext cx="7886700" cy="315910"/>
          </a:xfrm>
        </p:spPr>
        <p:txBody>
          <a:bodyPr>
            <a:noAutofit/>
          </a:bodyPr>
          <a:lstStyle/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大阪府市町村データ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プラットフォーム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788F7-3F8F-4261-A322-2BA7C91F5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222" y="753585"/>
            <a:ext cx="8253270" cy="1464485"/>
          </a:xfrm>
        </p:spPr>
        <p:txBody>
          <a:bodyPr>
            <a:noAutofit/>
          </a:bodyPr>
          <a:lstStyle/>
          <a:p>
            <a:pPr>
              <a:lnSpc>
                <a:spcPct val="60000"/>
              </a:lnSpc>
              <a:buFont typeface="Wingdings" panose="05000000000000000000" pitchFamily="2" charset="2"/>
              <a:buChar char="n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プログラムの共有化によって、市町村のアプリ提供やデータ分析を促進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例）赤ちゃんの駅マップ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避難所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、地域データの可視化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60000"/>
              </a:lnSpc>
              <a:buFont typeface="Wingdings" panose="05000000000000000000" pitchFamily="2" charset="2"/>
              <a:buChar char="n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アプリのコードとデータを切り離し、市町村は定型フォーマットのデータを供与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60000"/>
              </a:lnSpc>
              <a:buFont typeface="Wingdings" panose="05000000000000000000" pitchFamily="2" charset="2"/>
              <a:buChar char="n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アプリのコーディングや分析のモデル作成は大学・企業、シビックテックと連携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60000"/>
              </a:lnSpc>
              <a:buFont typeface="Wingdings" panose="05000000000000000000" pitchFamily="2" charset="2"/>
              <a:buChar char="n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連携プラットフォームのあり方を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模索しつつ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、まず実績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を生み出すプロジェクトを開始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A0FAD80-0917-451B-BBD0-202FCA851508}"/>
              </a:ext>
            </a:extLst>
          </p:cNvPr>
          <p:cNvSpPr/>
          <p:nvPr/>
        </p:nvSpPr>
        <p:spPr>
          <a:xfrm>
            <a:off x="6713081" y="5705243"/>
            <a:ext cx="1966984" cy="405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データ分析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77184BD-E4BF-4EA6-A39B-EAED55782DA4}"/>
              </a:ext>
            </a:extLst>
          </p:cNvPr>
          <p:cNvSpPr/>
          <p:nvPr/>
        </p:nvSpPr>
        <p:spPr>
          <a:xfrm>
            <a:off x="559619" y="5715103"/>
            <a:ext cx="2608885" cy="405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赤ちゃんの駅マップ</a:t>
            </a:r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A9949838-4E94-41E0-99A2-96AEE3D9AF3C}"/>
              </a:ext>
            </a:extLst>
          </p:cNvPr>
          <p:cNvSpPr/>
          <p:nvPr/>
        </p:nvSpPr>
        <p:spPr>
          <a:xfrm>
            <a:off x="7414716" y="5135406"/>
            <a:ext cx="571772" cy="49660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C37D9FA1-DB45-4028-A698-55E12F8597F8}"/>
              </a:ext>
            </a:extLst>
          </p:cNvPr>
          <p:cNvSpPr/>
          <p:nvPr/>
        </p:nvSpPr>
        <p:spPr>
          <a:xfrm>
            <a:off x="1615671" y="5122669"/>
            <a:ext cx="565521" cy="51263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14">
            <a:extLst>
              <a:ext uri="{FF2B5EF4-FFF2-40B4-BE49-F238E27FC236}">
                <a16:creationId xmlns:a16="http://schemas.microsoft.com/office/drawing/2014/main" id="{A830A81C-B58C-45BC-AE2A-F065A8FFF646}"/>
              </a:ext>
            </a:extLst>
          </p:cNvPr>
          <p:cNvSpPr/>
          <p:nvPr/>
        </p:nvSpPr>
        <p:spPr>
          <a:xfrm>
            <a:off x="491222" y="4321660"/>
            <a:ext cx="8253270" cy="4523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大阪府市町村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プラットフォーム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OS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43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52202" y="2645797"/>
            <a:ext cx="8392290" cy="1493609"/>
            <a:chOff x="491223" y="2898572"/>
            <a:chExt cx="8392290" cy="1493609"/>
          </a:xfrm>
        </p:grpSpPr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AC99E211-7721-46DE-AEF5-6FB82C04A5AB}"/>
                </a:ext>
              </a:extLst>
            </p:cNvPr>
            <p:cNvSpPr txBox="1"/>
            <p:nvPr/>
          </p:nvSpPr>
          <p:spPr>
            <a:xfrm>
              <a:off x="561579" y="4084404"/>
              <a:ext cx="2873952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赤ちゃんの駅</a:t>
              </a:r>
              <a:r>
                <a:rPr kumimoji="1"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データフォーマット</a:t>
              </a:r>
              <a:endPara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491223" y="2898572"/>
              <a:ext cx="3167563" cy="1090242"/>
              <a:chOff x="491223" y="2898572"/>
              <a:chExt cx="3167563" cy="1090242"/>
            </a:xfrm>
          </p:grpSpPr>
          <p:sp>
            <p:nvSpPr>
              <p:cNvPr id="18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811988" y="3721283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1860808" y="3714508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2954234" y="3709902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491223" y="2902606"/>
                <a:ext cx="994823" cy="8251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0" name="楕円 29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1509549" y="2917928"/>
                <a:ext cx="1055811" cy="79197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B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2602975" y="2898572"/>
                <a:ext cx="1055811" cy="79197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C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町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3995545" y="2912790"/>
              <a:ext cx="2074137" cy="1086208"/>
              <a:chOff x="491223" y="2902606"/>
              <a:chExt cx="2074137" cy="1086208"/>
            </a:xfrm>
          </p:grpSpPr>
          <p:sp>
            <p:nvSpPr>
              <p:cNvPr id="33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811988" y="3721283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1860808" y="3714508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楕円 35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491223" y="2902606"/>
                <a:ext cx="994823" cy="8251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7" name="楕円 36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1509549" y="2917928"/>
                <a:ext cx="1055811" cy="79197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B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AC99E211-7721-46DE-AEF5-6FB82C04A5AB}"/>
                </a:ext>
              </a:extLst>
            </p:cNvPr>
            <p:cNvSpPr txBox="1"/>
            <p:nvPr/>
          </p:nvSpPr>
          <p:spPr>
            <a:xfrm>
              <a:off x="3928154" y="4077889"/>
              <a:ext cx="2352176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避難所データフォーマット</a:t>
              </a:r>
              <a:endPara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40" name="グループ化 39"/>
            <p:cNvGrpSpPr/>
            <p:nvPr/>
          </p:nvGrpSpPr>
          <p:grpSpPr>
            <a:xfrm>
              <a:off x="6531337" y="2920207"/>
              <a:ext cx="2074137" cy="1086208"/>
              <a:chOff x="491223" y="2902606"/>
              <a:chExt cx="2074137" cy="1086208"/>
            </a:xfrm>
          </p:grpSpPr>
          <p:sp>
            <p:nvSpPr>
              <p:cNvPr id="41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811988" y="3721283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矢印: 下 17">
                <a:extLst>
                  <a:ext uri="{FF2B5EF4-FFF2-40B4-BE49-F238E27FC236}">
                    <a16:creationId xmlns:a16="http://schemas.microsoft.com/office/drawing/2014/main" id="{8B224B3C-70D6-4259-8F2F-D4505AC086A0}"/>
                  </a:ext>
                </a:extLst>
              </p:cNvPr>
              <p:cNvSpPr/>
              <p:nvPr/>
            </p:nvSpPr>
            <p:spPr>
              <a:xfrm>
                <a:off x="1860808" y="3714508"/>
                <a:ext cx="353291" cy="267531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楕円 42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491223" y="2902606"/>
                <a:ext cx="994823" cy="8251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B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" name="楕円 43">
                <a:extLst>
                  <a:ext uri="{FF2B5EF4-FFF2-40B4-BE49-F238E27FC236}">
                    <a16:creationId xmlns:a16="http://schemas.microsoft.com/office/drawing/2014/main" id="{384FE72F-8BA9-4CC7-89A1-7C236D8F4F2C}"/>
                  </a:ext>
                </a:extLst>
              </p:cNvPr>
              <p:cNvSpPr/>
              <p:nvPr/>
            </p:nvSpPr>
            <p:spPr>
              <a:xfrm>
                <a:off x="1509549" y="2917928"/>
                <a:ext cx="1055811" cy="79197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D</a:t>
                </a:r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市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データ</a:t>
                </a:r>
                <a:endParaRPr kumimoji="1" lang="en-US" altLang="ja-JP" sz="17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AC99E211-7721-46DE-AEF5-6FB82C04A5AB}"/>
                </a:ext>
              </a:extLst>
            </p:cNvPr>
            <p:cNvSpPr txBox="1"/>
            <p:nvPr/>
          </p:nvSpPr>
          <p:spPr>
            <a:xfrm>
              <a:off x="6531337" y="4060364"/>
              <a:ext cx="2352176" cy="30777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統計データ</a:t>
              </a:r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数値</a:t>
              </a:r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6" name="角丸四角形 45"/>
          <p:cNvSpPr/>
          <p:nvPr/>
        </p:nvSpPr>
        <p:spPr>
          <a:xfrm>
            <a:off x="261425" y="2459435"/>
            <a:ext cx="8641275" cy="2533107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矢印: 下 13">
            <a:extLst>
              <a:ext uri="{FF2B5EF4-FFF2-40B4-BE49-F238E27FC236}">
                <a16:creationId xmlns:a16="http://schemas.microsoft.com/office/drawing/2014/main" id="{C37D9FA1-DB45-4028-A698-55E12F8597F8}"/>
              </a:ext>
            </a:extLst>
          </p:cNvPr>
          <p:cNvSpPr/>
          <p:nvPr/>
        </p:nvSpPr>
        <p:spPr>
          <a:xfrm>
            <a:off x="4568585" y="5122669"/>
            <a:ext cx="565521" cy="51263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: 角を丸くする 9">
            <a:extLst>
              <a:ext uri="{FF2B5EF4-FFF2-40B4-BE49-F238E27FC236}">
                <a16:creationId xmlns:a16="http://schemas.microsoft.com/office/drawing/2014/main" id="{577184BD-E4BF-4EA6-A39B-EAED55782DA4}"/>
              </a:ext>
            </a:extLst>
          </p:cNvPr>
          <p:cNvSpPr/>
          <p:nvPr/>
        </p:nvSpPr>
        <p:spPr>
          <a:xfrm>
            <a:off x="3546904" y="5715103"/>
            <a:ext cx="2608885" cy="405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避難所マップ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199146" y="5102767"/>
            <a:ext cx="660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API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189713" y="5148151"/>
            <a:ext cx="660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API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8047787" y="5174796"/>
            <a:ext cx="660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API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306727" y="6364736"/>
            <a:ext cx="6545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※OSA43…Osaka </a:t>
            </a:r>
            <a:r>
              <a:rPr kumimoji="1" lang="en-US" altLang="ja-JP" dirty="0" err="1" smtClean="0"/>
              <a:t>Smartcity</a:t>
            </a:r>
            <a:r>
              <a:rPr kumimoji="1" lang="en-US" altLang="ja-JP" dirty="0" smtClean="0"/>
              <a:t> Application platform 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大阪府内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43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市町村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A070-10D2-4A6F-B789-AE2C14C7780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95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862</TotalTime>
  <Words>474</Words>
  <PresentationFormat>画面に合わせる (4:3)</PresentationFormat>
  <Paragraphs>150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Meiryo UI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状態の変化をデータで測定する</vt:lpstr>
      <vt:lpstr>人を中心としたデータ保有のあり方</vt:lpstr>
      <vt:lpstr>取得されたデータが使われるまで　～データの一生～</vt:lpstr>
      <vt:lpstr>大阪府市町村データ連携プラットフォーム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2019-11-07T15:21:03Z</cp:lastPrinted>
  <dcterms:created xsi:type="dcterms:W3CDTF">2019-10-27T04:39:02Z</dcterms:created>
  <dcterms:modified xsi:type="dcterms:W3CDTF">2019-11-21T10:06:53Z</dcterms:modified>
</cp:coreProperties>
</file>