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0" r:id="rId2"/>
    <p:sldId id="392" r:id="rId3"/>
    <p:sldId id="344" r:id="rId4"/>
    <p:sldId id="346" r:id="rId5"/>
    <p:sldId id="332" r:id="rId6"/>
    <p:sldId id="334" r:id="rId7"/>
    <p:sldId id="388" r:id="rId8"/>
    <p:sldId id="380" r:id="rId9"/>
    <p:sldId id="404" r:id="rId10"/>
    <p:sldId id="345" r:id="rId11"/>
    <p:sldId id="343" r:id="rId12"/>
    <p:sldId id="395" r:id="rId13"/>
    <p:sldId id="383" r:id="rId14"/>
    <p:sldId id="403" r:id="rId15"/>
    <p:sldId id="356" r:id="rId16"/>
    <p:sldId id="400" r:id="rId17"/>
    <p:sldId id="270" r:id="rId18"/>
    <p:sldId id="385" r:id="rId19"/>
    <p:sldId id="407" r:id="rId20"/>
    <p:sldId id="386" r:id="rId21"/>
    <p:sldId id="292" r:id="rId22"/>
    <p:sldId id="389" r:id="rId23"/>
    <p:sldId id="390" r:id="rId24"/>
    <p:sldId id="296" r:id="rId25"/>
    <p:sldId id="328" r:id="rId26"/>
    <p:sldId id="317" r:id="rId27"/>
    <p:sldId id="391" r:id="rId28"/>
    <p:sldId id="290" r:id="rId29"/>
    <p:sldId id="393" r:id="rId30"/>
    <p:sldId id="373" r:id="rId31"/>
    <p:sldId id="402" r:id="rId32"/>
    <p:sldId id="406" r:id="rId33"/>
    <p:sldId id="405" r:id="rId34"/>
    <p:sldId id="398" r:id="rId35"/>
    <p:sldId id="350" r:id="rId36"/>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65" autoAdjust="0"/>
    <p:restoredTop sz="94660"/>
  </p:normalViewPr>
  <p:slideViewPr>
    <p:cSldViewPr snapToGrid="0">
      <p:cViewPr varScale="1">
        <p:scale>
          <a:sx n="71" d="100"/>
          <a:sy n="71" d="100"/>
        </p:scale>
        <p:origin x="132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981326D7-F794-4CA1-A19A-9F871B0D850E}" type="datetimeFigureOut">
              <a:rPr kumimoji="1" lang="ja-JP" altLang="en-US" smtClean="0"/>
              <a:t>2019/11/22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2D7581A7-0B58-4501-B0DC-A1646B61C357}" type="slidenum">
              <a:rPr kumimoji="1" lang="ja-JP" altLang="en-US" smtClean="0"/>
              <a:t>‹#›</a:t>
            </a:fld>
            <a:endParaRPr kumimoji="1" lang="ja-JP" altLang="en-US"/>
          </a:p>
        </p:txBody>
      </p:sp>
    </p:spTree>
    <p:extLst>
      <p:ext uri="{BB962C8B-B14F-4D97-AF65-F5344CB8AC3E}">
        <p14:creationId xmlns:p14="http://schemas.microsoft.com/office/powerpoint/2010/main" val="30525883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EBBE4F-1FD2-4F7A-A46A-B42F060799AA}" type="slidenum">
              <a:rPr kumimoji="1" lang="ja-JP" altLang="en-US" smtClean="0"/>
              <a:t>6</a:t>
            </a:fld>
            <a:endParaRPr kumimoji="1" lang="ja-JP" altLang="en-US"/>
          </a:p>
        </p:txBody>
      </p:sp>
    </p:spTree>
    <p:extLst>
      <p:ext uri="{BB962C8B-B14F-4D97-AF65-F5344CB8AC3E}">
        <p14:creationId xmlns:p14="http://schemas.microsoft.com/office/powerpoint/2010/main" val="3271028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E98C5BA-5160-4905-B5E0-6FFCD3C70342}" type="datetime1">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6213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9A25B3-88AD-4C3D-B1F5-2B7A91D2B980}" type="datetime1">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46295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249B47-D50B-4927-B1EA-8B17A95328A8}" type="datetime1">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1783986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63F32DC-A01E-411C-8254-AEF94D69FB48}" type="datetime1">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321161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A74C298-AF75-4CA2-8A76-6A783BBAA875}" type="datetime1">
              <a:rPr kumimoji="1" lang="ja-JP" altLang="en-US" smtClean="0"/>
              <a:t>2019/11/22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143184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4E4205D-8FDF-413A-983C-5B81E555C13F}" type="datetime1">
              <a:rPr kumimoji="1" lang="ja-JP" altLang="en-US" smtClean="0"/>
              <a:t>2019/11/22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964531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6363AD7-E460-4DBF-BA66-48EE14B3A2DC}" type="datetime1">
              <a:rPr kumimoji="1" lang="ja-JP" altLang="en-US" smtClean="0"/>
              <a:t>2019/11/22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983297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462E09D-3ECC-42D8-8636-1847C26D0C1F}" type="datetime1">
              <a:rPr kumimoji="1" lang="ja-JP" altLang="en-US" smtClean="0"/>
              <a:t>2019/11/22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1561127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2D517-9B9A-4BB5-AAE9-33A88CA58424}" type="datetime1">
              <a:rPr kumimoji="1" lang="ja-JP" altLang="en-US" smtClean="0"/>
              <a:t>2019/11/22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305817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1094ED8-4C8F-41CD-A87F-1F7BEB9E05D4}" type="datetime1">
              <a:rPr kumimoji="1" lang="ja-JP" altLang="en-US" smtClean="0"/>
              <a:t>2019/11/22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3009504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E4A7C4-49B6-446D-9239-C7D53812D7A4}" type="datetime1">
              <a:rPr kumimoji="1" lang="ja-JP" altLang="en-US" smtClean="0"/>
              <a:t>2019/11/22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401324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C83698-BB55-4357-9003-9D9D6A227221}" type="datetime1">
              <a:rPr kumimoji="1" lang="ja-JP" altLang="en-US" smtClean="0"/>
              <a:t>2019/11/22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492F5-9F32-4FF7-8F08-B59CF8F2A2B6}" type="slidenum">
              <a:rPr kumimoji="1" lang="ja-JP" altLang="en-US" smtClean="0"/>
              <a:t>‹#›</a:t>
            </a:fld>
            <a:endParaRPr kumimoji="1" lang="ja-JP" altLang="en-US"/>
          </a:p>
        </p:txBody>
      </p:sp>
    </p:spTree>
    <p:extLst>
      <p:ext uri="{BB962C8B-B14F-4D97-AF65-F5344CB8AC3E}">
        <p14:creationId xmlns:p14="http://schemas.microsoft.com/office/powerpoint/2010/main" val="2934080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251996" y="2418716"/>
            <a:ext cx="6782626" cy="646331"/>
          </a:xfrm>
          <a:prstGeom prst="rect">
            <a:avLst/>
          </a:prstGeom>
          <a:noFill/>
        </p:spPr>
        <p:txBody>
          <a:bodyPr wrap="none" rtlCol="0">
            <a:spAutoFit/>
          </a:bodyPr>
          <a:lstStyle/>
          <a:p>
            <a:pPr algn="ctr"/>
            <a:r>
              <a:rPr kumimoji="1" lang="ja-JP" altLang="en-US" sz="3600" dirty="0">
                <a:latin typeface="Meiryo UI" panose="020B0604030504040204" pitchFamily="50" charset="-128"/>
                <a:ea typeface="Meiryo UI" panose="020B0604030504040204" pitchFamily="50" charset="-128"/>
              </a:rPr>
              <a:t>これまでの活動実績と今後の取組み</a:t>
            </a:r>
            <a:endParaRPr kumimoji="1" lang="en-US" altLang="ja-JP" sz="3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6413765" y="176438"/>
            <a:ext cx="2730235" cy="523220"/>
          </a:xfrm>
          <a:prstGeom prst="rect">
            <a:avLst/>
          </a:prstGeom>
          <a:noFill/>
        </p:spPr>
        <p:txBody>
          <a:bodyPr wrap="non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11.22</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第４回大阪スマートシティ戦略会議</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801184" y="4905939"/>
            <a:ext cx="3961341" cy="461665"/>
          </a:xfrm>
          <a:prstGeom prst="rect">
            <a:avLst/>
          </a:prstGeom>
          <a:noFill/>
        </p:spPr>
        <p:txBody>
          <a:bodyPr wrap="none" rtlCol="0">
            <a:spAutoFit/>
          </a:bodyPr>
          <a:lstStyle/>
          <a:p>
            <a:pPr defTabSz="914400"/>
            <a:r>
              <a:rPr kumimoji="1" lang="ja-JP" altLang="en-US" sz="2400" dirty="0">
                <a:solidFill>
                  <a:prstClr val="black"/>
                </a:solidFill>
                <a:latin typeface="Meiryo UI" panose="020B0604030504040204" pitchFamily="50" charset="-128"/>
                <a:ea typeface="Meiryo UI" panose="020B0604030504040204" pitchFamily="50" charset="-128"/>
              </a:rPr>
              <a:t>スマートシティ戦略タスクフォース</a:t>
            </a:r>
          </a:p>
        </p:txBody>
      </p:sp>
      <p:sp>
        <p:nvSpPr>
          <p:cNvPr id="8" name="テキスト ボックス 7"/>
          <p:cNvSpPr txBox="1"/>
          <p:nvPr/>
        </p:nvSpPr>
        <p:spPr>
          <a:xfrm>
            <a:off x="7211319" y="838203"/>
            <a:ext cx="1646605" cy="369332"/>
          </a:xfrm>
          <a:prstGeom prst="rect">
            <a:avLst/>
          </a:prstGeom>
          <a:noFill/>
          <a:ln>
            <a:solidFill>
              <a:schemeClr val="tx1"/>
            </a:solidFill>
          </a:ln>
        </p:spPr>
        <p:txBody>
          <a:bodyPr wrap="none" rtlCol="0">
            <a:spAutoFit/>
          </a:bodyPr>
          <a:lstStyle/>
          <a:p>
            <a:r>
              <a:rPr kumimoji="1" lang="ja-JP" altLang="en-US" dirty="0" smtClean="0">
                <a:latin typeface="Meiryo UI" panose="020B0604030504040204" pitchFamily="50" charset="-128"/>
                <a:ea typeface="Meiryo UI" panose="020B0604030504040204" pitchFamily="50" charset="-128"/>
              </a:rPr>
              <a:t>　資料２－１　</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84028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34100" y="6356350"/>
            <a:ext cx="2057400" cy="365125"/>
          </a:xfrm>
        </p:spPr>
        <p:txBody>
          <a:bodyPr/>
          <a:lstStyle/>
          <a:p>
            <a:fld id="{1E9492F5-9F32-4FF7-8F08-B59CF8F2A2B6}" type="slidenum">
              <a:rPr kumimoji="1" lang="ja-JP" altLang="en-US" smtClean="0"/>
              <a:t>10</a:t>
            </a:fld>
            <a:endParaRPr kumimoji="1" lang="ja-JP" altLang="en-US"/>
          </a:p>
        </p:txBody>
      </p:sp>
      <p:sp>
        <p:nvSpPr>
          <p:cNvPr id="5" name="テキスト ボックス 4"/>
          <p:cNvSpPr txBox="1"/>
          <p:nvPr/>
        </p:nvSpPr>
        <p:spPr>
          <a:xfrm>
            <a:off x="718456" y="2024744"/>
            <a:ext cx="8073044" cy="584775"/>
          </a:xfrm>
          <a:prstGeom prst="rect">
            <a:avLst/>
          </a:prstGeom>
          <a:noFill/>
        </p:spPr>
        <p:txBody>
          <a:bodyPr wrap="none" rtlCol="0">
            <a:spAutoFit/>
          </a:bodyPr>
          <a:lstStyle/>
          <a:p>
            <a:r>
              <a:rPr kumimoji="1" lang="ja-JP" altLang="en-US" sz="3200" dirty="0">
                <a:latin typeface="Meiryo UI" panose="020B0604030504040204" pitchFamily="50" charset="-128"/>
                <a:ea typeface="Meiryo UI" panose="020B0604030504040204" pitchFamily="50" charset="-128"/>
              </a:rPr>
              <a:t>第２章　　大阪スマートシティ戦略の取組み実績</a:t>
            </a:r>
          </a:p>
        </p:txBody>
      </p:sp>
    </p:spTree>
    <p:extLst>
      <p:ext uri="{BB962C8B-B14F-4D97-AF65-F5344CB8AC3E}">
        <p14:creationId xmlns:p14="http://schemas.microsoft.com/office/powerpoint/2010/main" val="3395360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5962" y="6434729"/>
            <a:ext cx="2057400" cy="365125"/>
          </a:xfrm>
        </p:spPr>
        <p:txBody>
          <a:bodyPr/>
          <a:lstStyle/>
          <a:p>
            <a:fld id="{1E9492F5-9F32-4FF7-8F08-B59CF8F2A2B6}" type="slidenum">
              <a:rPr kumimoji="1" lang="ja-JP" altLang="en-US" smtClean="0"/>
              <a:t>11</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35387939"/>
              </p:ext>
            </p:extLst>
          </p:nvPr>
        </p:nvGraphicFramePr>
        <p:xfrm>
          <a:off x="39350" y="665429"/>
          <a:ext cx="9074036" cy="5888332"/>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429637121"/>
                    </a:ext>
                  </a:extLst>
                </a:gridCol>
                <a:gridCol w="1632268">
                  <a:extLst>
                    <a:ext uri="{9D8B030D-6E8A-4147-A177-3AD203B41FA5}">
                      <a16:colId xmlns:a16="http://schemas.microsoft.com/office/drawing/2014/main" val="2991161331"/>
                    </a:ext>
                  </a:extLst>
                </a:gridCol>
                <a:gridCol w="2286318">
                  <a:extLst>
                    <a:ext uri="{9D8B030D-6E8A-4147-A177-3AD203B41FA5}">
                      <a16:colId xmlns:a16="http://schemas.microsoft.com/office/drawing/2014/main" val="4084187892"/>
                    </a:ext>
                  </a:extLst>
                </a:gridCol>
                <a:gridCol w="4118177">
                  <a:extLst>
                    <a:ext uri="{9D8B030D-6E8A-4147-A177-3AD203B41FA5}">
                      <a16:colId xmlns:a16="http://schemas.microsoft.com/office/drawing/2014/main" val="895095451"/>
                    </a:ext>
                  </a:extLst>
                </a:gridCol>
                <a:gridCol w="828993">
                  <a:extLst>
                    <a:ext uri="{9D8B030D-6E8A-4147-A177-3AD203B41FA5}">
                      <a16:colId xmlns:a16="http://schemas.microsoft.com/office/drawing/2014/main" val="989881255"/>
                    </a:ext>
                  </a:extLst>
                </a:gridCol>
              </a:tblGrid>
              <a:tr h="286731">
                <a:tc gridSpan="2">
                  <a:txBody>
                    <a:bodyPr/>
                    <a:lstStyle/>
                    <a:p>
                      <a:pPr algn="ctr"/>
                      <a:r>
                        <a:rPr kumimoji="1" lang="ja-JP" altLang="en-US" sz="1200" b="1" dirty="0">
                          <a:latin typeface="Meiryo UI" panose="020B0604030504040204" pitchFamily="50" charset="-128"/>
                          <a:ea typeface="Meiryo UI" panose="020B0604030504040204" pitchFamily="50" charset="-128"/>
                        </a:rPr>
                        <a:t>項目</a:t>
                      </a:r>
                    </a:p>
                  </a:txBody>
                  <a:tcPr marT="36000" marB="36000">
                    <a:solidFill>
                      <a:schemeClr val="accent1">
                        <a:lumMod val="20000"/>
                        <a:lumOff val="80000"/>
                      </a:schemeClr>
                    </a:solidFill>
                  </a:tcPr>
                </a:tc>
                <a:tc hMerge="1">
                  <a:txBody>
                    <a:bodyPr/>
                    <a:lstStyle/>
                    <a:p>
                      <a:endParaRPr kumimoji="1" lang="ja-JP" altLang="en-US"/>
                    </a:p>
                  </a:txBody>
                  <a:tcPr/>
                </a:tc>
                <a:tc>
                  <a:txBody>
                    <a:bodyPr/>
                    <a:lstStyle/>
                    <a:p>
                      <a:pPr algn="ctr"/>
                      <a:r>
                        <a:rPr kumimoji="1" lang="ja-JP" altLang="en-US" sz="1200" b="1" dirty="0">
                          <a:latin typeface="Meiryo UI" panose="020B0604030504040204" pitchFamily="50" charset="-128"/>
                          <a:ea typeface="Meiryo UI" panose="020B0604030504040204" pitchFamily="50" charset="-128"/>
                        </a:rPr>
                        <a:t>内容</a:t>
                      </a:r>
                    </a:p>
                  </a:txBody>
                  <a:tcPr marT="36000" marB="36000">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概要</a:t>
                      </a:r>
                    </a:p>
                  </a:txBody>
                  <a:tcPr marT="36000" marB="36000">
                    <a:solidFill>
                      <a:schemeClr val="accent1">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資料頁</a:t>
                      </a:r>
                    </a:p>
                  </a:txBody>
                  <a:tcPr marT="36000" marB="36000">
                    <a:solidFill>
                      <a:schemeClr val="accent1">
                        <a:lumMod val="20000"/>
                        <a:lumOff val="80000"/>
                      </a:schemeClr>
                    </a:solidFill>
                  </a:tcPr>
                </a:tc>
                <a:extLst>
                  <a:ext uri="{0D108BD9-81ED-4DB2-BD59-A6C34878D82A}">
                    <a16:rowId xmlns:a16="http://schemas.microsoft.com/office/drawing/2014/main" val="152329234"/>
                  </a:ext>
                </a:extLst>
              </a:tr>
              <a:tr h="286731">
                <a:tc gridSpan="5">
                  <a:txBody>
                    <a:bodyPr/>
                    <a:lstStyle/>
                    <a:p>
                      <a:r>
                        <a:rPr kumimoji="1" lang="en-US" altLang="ja-JP" sz="1200" b="1" dirty="0">
                          <a:latin typeface="Meiryo UI" panose="020B0604030504040204" pitchFamily="50" charset="-128"/>
                          <a:ea typeface="Meiryo UI" panose="020B0604030504040204" pitchFamily="50" charset="-128"/>
                        </a:rPr>
                        <a:t>1.</a:t>
                      </a:r>
                      <a:r>
                        <a:rPr kumimoji="1" lang="ja-JP" altLang="en-US" sz="1200" b="1" dirty="0">
                          <a:latin typeface="Meiryo UI" panose="020B0604030504040204" pitchFamily="50" charset="-128"/>
                          <a:ea typeface="Meiryo UI" panose="020B0604030504040204" pitchFamily="50" charset="-128"/>
                        </a:rPr>
                        <a:t>市町村との連携</a:t>
                      </a:r>
                    </a:p>
                  </a:txBody>
                  <a:tcPr marT="36000" marB="36000">
                    <a:lnB w="12700" cmpd="sng">
                      <a:noFill/>
                    </a:lnB>
                  </a:tcPr>
                </a:tc>
                <a:tc hMerge="1">
                  <a:txBody>
                    <a:bodyPr/>
                    <a:lstStyle/>
                    <a:p>
                      <a:endParaRPr kumimoji="1" lang="ja-JP" altLang="en-US"/>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1829909474"/>
                  </a:ext>
                </a:extLst>
              </a:tr>
              <a:tr h="698196">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T w="12700" cmpd="sng">
                      <a:noFill/>
                    </a:lnT>
                    <a:lnB w="12700" cmpd="sng">
                      <a:noFill/>
                    </a:lnB>
                  </a:tcPr>
                </a:tc>
                <a:tc>
                  <a:txBody>
                    <a:bodyPr/>
                    <a:lstStyle/>
                    <a:p>
                      <a:r>
                        <a:rPr kumimoji="1" lang="ja-JP" altLang="en-US" sz="1200" dirty="0">
                          <a:latin typeface="Meiryo UI" panose="020B0604030504040204" pitchFamily="50" charset="-128"/>
                          <a:ea typeface="Meiryo UI" panose="020B0604030504040204" pitchFamily="50" charset="-128"/>
                        </a:rPr>
                        <a:t>取組状況・意向調査</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①市町村における</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状況調査</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②公共交通サービスの運行状況</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等にかかる調査</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スマートフォンアプリの提供状況と</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対応について実態把握</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市町村における交通課題と取組み内容について実態把握</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P12,13</a:t>
                      </a:r>
                    </a:p>
                  </a:txBody>
                  <a:tcPr marT="36000" marB="36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883154954"/>
                  </a:ext>
                </a:extLst>
              </a:tr>
              <a:tr h="492463">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T w="12700" cmpd="sng">
                      <a:noFill/>
                    </a:lnT>
                  </a:tcPr>
                </a:tc>
                <a:tc>
                  <a:txBody>
                    <a:bodyPr/>
                    <a:lstStyle/>
                    <a:p>
                      <a:r>
                        <a:rPr kumimoji="1" lang="ja-JP" altLang="en-US" sz="1200" dirty="0">
                          <a:latin typeface="Meiryo UI" panose="020B0604030504040204" pitchFamily="50" charset="-128"/>
                          <a:ea typeface="Meiryo UI" panose="020B0604030504040204" pitchFamily="50" charset="-128"/>
                        </a:rPr>
                        <a:t>推進体制の構築</a:t>
                      </a:r>
                    </a:p>
                  </a:txBody>
                  <a:tcPr marT="36000" marB="36000">
                    <a:lnT w="12700" cap="flat" cmpd="sng" algn="ctr">
                      <a:solidFill>
                        <a:schemeClr val="tx1"/>
                      </a:solidFill>
                      <a:prstDash val="dash"/>
                      <a:round/>
                      <a:headEnd type="none" w="med" len="med"/>
                      <a:tailEnd type="none" w="med" len="med"/>
                    </a:lnT>
                  </a:tcPr>
                </a:tc>
                <a:tc>
                  <a:txBody>
                    <a:bodyPr/>
                    <a:lstStyle/>
                    <a:p>
                      <a:r>
                        <a:rPr kumimoji="1" lang="ja-JP" altLang="en-US" sz="1200" dirty="0" smtClean="0">
                          <a:latin typeface="Meiryo UI" panose="020B0604030504040204" pitchFamily="50" charset="-128"/>
                          <a:ea typeface="Meiryo UI" panose="020B0604030504040204" pitchFamily="50" charset="-128"/>
                        </a:rPr>
                        <a:t>③</a:t>
                      </a:r>
                      <a:r>
                        <a:rPr kumimoji="1" lang="en-US" altLang="ja-JP" sz="1200" dirty="0" err="1" smtClean="0">
                          <a:latin typeface="Meiryo UI" panose="020B0604030504040204" pitchFamily="50" charset="-128"/>
                          <a:ea typeface="Meiryo UI" panose="020B0604030504040204" pitchFamily="50" charset="-128"/>
                        </a:rPr>
                        <a:t>GovTech</a:t>
                      </a:r>
                      <a:r>
                        <a:rPr kumimoji="1" lang="ja-JP" altLang="en-US" sz="1200" dirty="0" smtClean="0">
                          <a:latin typeface="Meiryo UI" panose="020B0604030504040204" pitchFamily="50" charset="-128"/>
                          <a:ea typeface="Meiryo UI" panose="020B0604030504040204" pitchFamily="50" charset="-128"/>
                        </a:rPr>
                        <a:t>大阪</a:t>
                      </a:r>
                      <a:r>
                        <a:rPr kumimoji="1" lang="en-US" altLang="ja-JP" sz="1050" dirty="0" smtClean="0">
                          <a:latin typeface="Meiryo UI" panose="020B0604030504040204" pitchFamily="50" charset="-128"/>
                          <a:ea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rPr>
                        <a:t>推進</a:t>
                      </a:r>
                      <a:r>
                        <a:rPr kumimoji="1" lang="ja-JP" altLang="en-US" sz="1050" dirty="0">
                          <a:latin typeface="Meiryo UI" panose="020B0604030504040204" pitchFamily="50" charset="-128"/>
                          <a:ea typeface="Meiryo UI" panose="020B0604030504040204" pitchFamily="50" charset="-128"/>
                        </a:rPr>
                        <a:t>連絡</a:t>
                      </a:r>
                      <a:r>
                        <a:rPr kumimoji="1" lang="ja-JP" altLang="en-US" sz="1050" dirty="0" smtClean="0">
                          <a:latin typeface="Meiryo UI" panose="020B0604030504040204" pitchFamily="50" charset="-128"/>
                          <a:ea typeface="Meiryo UI" panose="020B0604030504040204" pitchFamily="50" charset="-128"/>
                        </a:rPr>
                        <a:t>会議</a:t>
                      </a:r>
                      <a:r>
                        <a:rPr kumimoji="1" lang="en-US" altLang="ja-JP" sz="1050" dirty="0" smtClean="0">
                          <a:latin typeface="Meiryo UI" panose="020B0604030504040204" pitchFamily="50" charset="-128"/>
                          <a:ea typeface="Meiryo UI" panose="020B0604030504040204" pitchFamily="50" charset="-128"/>
                        </a:rPr>
                        <a:t>)</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④ワーキンググループ</a:t>
                      </a:r>
                    </a:p>
                  </a:txBody>
                  <a:tcPr marT="36000" marB="36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19</a:t>
                      </a:r>
                      <a:r>
                        <a:rPr kumimoji="1" lang="ja-JP" altLang="en-US" sz="1200" dirty="0">
                          <a:latin typeface="Meiryo UI" panose="020B0604030504040204" pitchFamily="50" charset="-128"/>
                          <a:ea typeface="Meiryo UI" panose="020B0604030504040204" pitchFamily="50" charset="-128"/>
                        </a:rPr>
                        <a:t>日に設置。府内</a:t>
                      </a:r>
                      <a:r>
                        <a:rPr kumimoji="1" lang="en-US" altLang="ja-JP" sz="1200" dirty="0">
                          <a:latin typeface="Meiryo UI" panose="020B0604030504040204" pitchFamily="50" charset="-128"/>
                          <a:ea typeface="Meiryo UI" panose="020B0604030504040204" pitchFamily="50" charset="-128"/>
                        </a:rPr>
                        <a:t>43</a:t>
                      </a:r>
                      <a:r>
                        <a:rPr kumimoji="1" lang="ja-JP" altLang="en-US" sz="1200" dirty="0">
                          <a:latin typeface="Meiryo UI" panose="020B0604030504040204" pitchFamily="50" charset="-128"/>
                          <a:ea typeface="Meiryo UI" panose="020B0604030504040204" pitchFamily="50" charset="-128"/>
                        </a:rPr>
                        <a:t>の全市町村が参画</a:t>
                      </a:r>
                      <a:endParaRPr kumimoji="1" lang="en-US" altLang="ja-JP"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tc>
                  <a:txBody>
                    <a:bodyPr/>
                    <a:lstStyle/>
                    <a:p>
                      <a:r>
                        <a:rPr kumimoji="1" lang="en-US" altLang="ja-JP" sz="1200" dirty="0" smtClean="0">
                          <a:latin typeface="Meiryo UI" panose="020B0604030504040204" pitchFamily="50" charset="-128"/>
                          <a:ea typeface="Meiryo UI" panose="020B0604030504040204" pitchFamily="50" charset="-128"/>
                        </a:rPr>
                        <a:t>P14,15,P16</a:t>
                      </a:r>
                      <a:endParaRPr kumimoji="1" lang="ja-JP" altLang="en-US"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3270985995"/>
                  </a:ext>
                </a:extLst>
              </a:tr>
              <a:tr h="286731">
                <a:tc gridSpan="5">
                  <a:txBody>
                    <a:bodyPr/>
                    <a:lstStyle/>
                    <a:p>
                      <a:r>
                        <a:rPr kumimoji="1" lang="en-US" altLang="ja-JP" sz="1200" b="1" dirty="0">
                          <a:latin typeface="Meiryo UI" panose="020B0604030504040204" pitchFamily="50" charset="-128"/>
                          <a:ea typeface="Meiryo UI" panose="020B0604030504040204" pitchFamily="50" charset="-128"/>
                        </a:rPr>
                        <a:t>2.</a:t>
                      </a:r>
                      <a:r>
                        <a:rPr kumimoji="1" lang="ja-JP" altLang="en-US" sz="1200" b="1" dirty="0">
                          <a:latin typeface="Meiryo UI" panose="020B0604030504040204" pitchFamily="50" charset="-128"/>
                          <a:ea typeface="Meiryo UI" panose="020B0604030504040204" pitchFamily="50" charset="-128"/>
                        </a:rPr>
                        <a:t>企業等との連携</a:t>
                      </a:r>
                    </a:p>
                  </a:txBody>
                  <a:tcPr marT="36000" marB="36000">
                    <a:lnB w="12700" cmpd="sng">
                      <a:noFill/>
                    </a:lnB>
                  </a:tcPr>
                </a:tc>
                <a:tc hMerge="1">
                  <a:txBody>
                    <a:bodyPr/>
                    <a:lstStyle/>
                    <a:p>
                      <a:endParaRPr kumimoji="1" lang="ja-JP" altLang="en-US"/>
                    </a:p>
                  </a:txBody>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3820625505"/>
                  </a:ext>
                </a:extLst>
              </a:tr>
              <a:tr h="286731">
                <a:tc>
                  <a:txBody>
                    <a:bodyPr/>
                    <a:lstStyle/>
                    <a:p>
                      <a:endParaRPr kumimoji="1" lang="ja-JP" altLang="en-US" sz="1200">
                        <a:latin typeface="Meiryo UI" panose="020B0604030504040204" pitchFamily="50" charset="-128"/>
                        <a:ea typeface="Meiryo UI" panose="020B0604030504040204" pitchFamily="50" charset="-128"/>
                      </a:endParaRPr>
                    </a:p>
                  </a:txBody>
                  <a:tcPr marT="36000" marB="36000">
                    <a:lnT w="12700" cmpd="sng">
                      <a:noFill/>
                    </a:lnT>
                    <a:lnB w="12700" cmpd="sng">
                      <a:noFill/>
                    </a:lnB>
                  </a:tcPr>
                </a:tc>
                <a:tc>
                  <a:txBody>
                    <a:bodyPr/>
                    <a:lstStyle/>
                    <a:p>
                      <a:r>
                        <a:rPr kumimoji="1" lang="ja-JP" altLang="en-US" sz="1200" dirty="0">
                          <a:latin typeface="Meiryo UI" panose="020B0604030504040204" pitchFamily="50" charset="-128"/>
                          <a:ea typeface="Meiryo UI" panose="020B0604030504040204" pitchFamily="50" charset="-128"/>
                        </a:rPr>
                        <a:t>対話・情報収集</a:t>
                      </a:r>
                    </a:p>
                  </a:txBody>
                  <a:tcPr marT="36000" marB="36000">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①企業との意見交換・情報収集</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67</a:t>
                      </a:r>
                      <a:r>
                        <a:rPr kumimoji="1" lang="ja-JP" altLang="en-US" sz="1200" dirty="0">
                          <a:latin typeface="Meiryo UI" panose="020B0604030504040204" pitchFamily="50" charset="-128"/>
                          <a:ea typeface="Meiryo UI" panose="020B0604030504040204" pitchFamily="50" charset="-128"/>
                        </a:rPr>
                        <a:t>企業と延べ</a:t>
                      </a:r>
                      <a:r>
                        <a:rPr kumimoji="1" lang="en-US" altLang="ja-JP" sz="1200" dirty="0">
                          <a:latin typeface="Meiryo UI" panose="020B0604030504040204" pitchFamily="50" charset="-128"/>
                          <a:ea typeface="Meiryo UI" panose="020B0604030504040204" pitchFamily="50" charset="-128"/>
                        </a:rPr>
                        <a:t>69</a:t>
                      </a:r>
                      <a:r>
                        <a:rPr kumimoji="1" lang="ja-JP" altLang="en-US" sz="1200" dirty="0">
                          <a:latin typeface="Meiryo UI" panose="020B0604030504040204" pitchFamily="50" charset="-128"/>
                          <a:ea typeface="Meiryo UI" panose="020B0604030504040204" pitchFamily="50" charset="-128"/>
                        </a:rPr>
                        <a:t>件の意見交換を実施。情報収集に努める</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r>
                        <a:rPr kumimoji="1" lang="en-US" altLang="ja-JP" sz="1200" dirty="0" smtClean="0">
                          <a:latin typeface="Meiryo UI" panose="020B0604030504040204" pitchFamily="50" charset="-128"/>
                          <a:ea typeface="Meiryo UI" panose="020B0604030504040204" pitchFamily="50" charset="-128"/>
                        </a:rPr>
                        <a:t>P17~20</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849716189"/>
                  </a:ext>
                </a:extLst>
              </a:tr>
              <a:tr h="492463">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T w="12700" cmpd="sng">
                      <a:noFill/>
                    </a:lnT>
                  </a:tcPr>
                </a:tc>
                <a:tc>
                  <a:txBody>
                    <a:bodyPr/>
                    <a:lstStyle/>
                    <a:p>
                      <a:r>
                        <a:rPr kumimoji="1" lang="ja-JP" altLang="en-US" sz="1200" dirty="0">
                          <a:latin typeface="Meiryo UI" panose="020B0604030504040204" pitchFamily="50" charset="-128"/>
                          <a:ea typeface="Meiryo UI" panose="020B0604030504040204" pitchFamily="50" charset="-128"/>
                        </a:rPr>
                        <a:t>経済団体やシビックテックとの連携</a:t>
                      </a:r>
                    </a:p>
                  </a:txBody>
                  <a:tcPr marT="36000" marB="36000">
                    <a:lnT w="12700" cap="flat" cmpd="sng" algn="ctr">
                      <a:solidFill>
                        <a:schemeClr val="tx1"/>
                      </a:solidFill>
                      <a:prstDash val="dash"/>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rPr>
                        <a:t>②経済団体との連携</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③コードフォー</a:t>
                      </a:r>
                      <a:r>
                        <a:rPr kumimoji="1" lang="en-US" altLang="ja-JP" sz="1200" dirty="0">
                          <a:latin typeface="Meiryo UI" panose="020B0604030504040204" pitchFamily="50" charset="-128"/>
                          <a:ea typeface="Meiryo UI" panose="020B0604030504040204" pitchFamily="50" charset="-128"/>
                        </a:rPr>
                        <a:t>XX</a:t>
                      </a:r>
                      <a:r>
                        <a:rPr kumimoji="1" lang="ja-JP" altLang="en-US" sz="1200" dirty="0">
                          <a:latin typeface="Meiryo UI" panose="020B0604030504040204" pitchFamily="50" charset="-128"/>
                          <a:ea typeface="Meiryo UI" panose="020B0604030504040204" pitchFamily="50" charset="-128"/>
                        </a:rPr>
                        <a:t>との連携</a:t>
                      </a:r>
                    </a:p>
                  </a:txBody>
                  <a:tcPr marT="36000" marB="36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大阪商工会議所や関西経済連合会等と積極的に連携</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コードフォージャパン及びコードフォーオオサカと積極的に連携</a:t>
                      </a:r>
                    </a:p>
                  </a:txBody>
                  <a:tcPr marT="36000" marB="36000">
                    <a:lnT w="12700" cap="flat" cmpd="sng" algn="ctr">
                      <a:solidFill>
                        <a:schemeClr val="tx1"/>
                      </a:solidFill>
                      <a:prstDash val="dash"/>
                      <a:round/>
                      <a:headEnd type="none" w="med" len="med"/>
                      <a:tailEnd type="none" w="med" len="med"/>
                    </a:lnT>
                  </a:tcPr>
                </a:tc>
                <a:tc>
                  <a:txBody>
                    <a:bodyPr/>
                    <a:lstStyle/>
                    <a:p>
                      <a:pPr algn="l"/>
                      <a:r>
                        <a:rPr kumimoji="1" lang="en-US" altLang="ja-JP" sz="1200" dirty="0">
                          <a:latin typeface="Meiryo UI" panose="020B0604030504040204" pitchFamily="50" charset="-128"/>
                          <a:ea typeface="Meiryo UI" panose="020B0604030504040204" pitchFamily="50" charset="-128"/>
                        </a:rPr>
                        <a:t>[P27]</a:t>
                      </a:r>
                    </a:p>
                    <a:p>
                      <a:pPr algn="l"/>
                      <a:r>
                        <a:rPr kumimoji="1" lang="ja-JP" altLang="en-US" sz="1100" dirty="0">
                          <a:latin typeface="Meiryo UI" panose="020B0604030504040204" pitchFamily="50" charset="-128"/>
                          <a:ea typeface="Meiryo UI" panose="020B0604030504040204" pitchFamily="50" charset="-128"/>
                        </a:rPr>
                        <a:t>（再掲）</a:t>
                      </a:r>
                      <a:endParaRPr kumimoji="1" lang="ja-JP" altLang="en-US"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2346718694"/>
                  </a:ext>
                </a:extLst>
              </a:tr>
              <a:tr h="286731">
                <a:tc gridSpan="5">
                  <a:txBody>
                    <a:bodyPr/>
                    <a:lstStyle/>
                    <a:p>
                      <a:r>
                        <a:rPr kumimoji="1" lang="ja-JP" altLang="en-US" sz="1200" b="1" dirty="0">
                          <a:latin typeface="Meiryo UI" panose="020B0604030504040204" pitchFamily="50" charset="-128"/>
                          <a:ea typeface="Meiryo UI" panose="020B0604030504040204" pitchFamily="50" charset="-128"/>
                        </a:rPr>
                        <a:t>３．調査研究</a:t>
                      </a:r>
                    </a:p>
                  </a:txBody>
                  <a:tcPr marT="36000" marB="36000">
                    <a:lnB w="12700" cmpd="sng">
                      <a:noFill/>
                    </a:lnB>
                  </a:tcPr>
                </a:tc>
                <a:tc hMerge="1">
                  <a:txBody>
                    <a:bodyPr/>
                    <a:lstStyle/>
                    <a:p>
                      <a:endParaRPr kumimoji="1" lang="ja-JP" altLang="en-US"/>
                    </a:p>
                  </a:txBody>
                  <a:tcPr/>
                </a:tc>
                <a:tc hMerge="1">
                  <a:txBody>
                    <a:bodyPr/>
                    <a:lstStyle/>
                    <a:p>
                      <a:endParaRPr kumimoji="1" lang="ja-JP" altLang="en-US" sz="1400">
                        <a:latin typeface="Meiryo UI" panose="020B0604030504040204" pitchFamily="50" charset="-128"/>
                        <a:ea typeface="Meiryo UI" panose="020B0604030504040204" pitchFamily="50" charset="-128"/>
                      </a:endParaRPr>
                    </a:p>
                  </a:txBody>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2939444355"/>
                  </a:ext>
                </a:extLst>
              </a:tr>
              <a:tr h="553593">
                <a:tc rowSpan="3">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T w="12700" cmpd="sng">
                      <a:noFill/>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市町村調査</a:t>
                      </a:r>
                    </a:p>
                  </a:txBody>
                  <a:tcPr marT="36000" marB="36000">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①府内市町村実態調査</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推進や公共交通サービスの取り組み状況について調査</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r>
                        <a:rPr kumimoji="1" lang="en-US" altLang="ja-JP" sz="1100" dirty="0">
                          <a:latin typeface="Meiryo UI" panose="020B0604030504040204" pitchFamily="50" charset="-128"/>
                          <a:ea typeface="Meiryo UI" panose="020B0604030504040204" pitchFamily="50" charset="-128"/>
                        </a:rPr>
                        <a:t>[P12,13]</a:t>
                      </a:r>
                    </a:p>
                    <a:p>
                      <a:r>
                        <a:rPr kumimoji="1" lang="ja-JP" altLang="en-US" sz="1050" dirty="0">
                          <a:latin typeface="Meiryo UI" panose="020B0604030504040204" pitchFamily="50" charset="-128"/>
                          <a:ea typeface="Meiryo UI" panose="020B0604030504040204" pitchFamily="50" charset="-128"/>
                        </a:rPr>
                        <a:t>（再掲）</a:t>
                      </a:r>
                      <a:endParaRPr kumimoji="1" lang="en-US" altLang="ja-JP" sz="1050" dirty="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P22,23</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061794301"/>
                  </a:ext>
                </a:extLst>
              </a:tr>
              <a:tr h="492463">
                <a:tc vMerge="1">
                  <a:txBody>
                    <a:bodyPr/>
                    <a:lstStyle/>
                    <a:p>
                      <a:endParaRPr kumimoji="1" lang="ja-JP" altLang="en-US"/>
                    </a:p>
                  </a:txBody>
                  <a:tcPr/>
                </a:tc>
                <a:tc>
                  <a:txBody>
                    <a:bodyPr/>
                    <a:lstStyle/>
                    <a:p>
                      <a:r>
                        <a:rPr kumimoji="1" lang="ja-JP" altLang="en-US" sz="1200" dirty="0">
                          <a:latin typeface="Meiryo UI" panose="020B0604030504040204" pitchFamily="50" charset="-128"/>
                          <a:ea typeface="Meiryo UI" panose="020B0604030504040204" pitchFamily="50" charset="-128"/>
                        </a:rPr>
                        <a:t>国内外事例調査</a:t>
                      </a:r>
                    </a:p>
                  </a:txBody>
                  <a:tcPr marT="36000" marB="36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②海外先進事例研究</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③国内事例調査</a:t>
                      </a:r>
                      <a:endParaRPr kumimoji="1" lang="en-US" altLang="ja-JP"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スマートシティの海外事例を扱うシンクタンクレポートなどの研究</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政府機関（国交省、経産省等）や先進自治体などの調査</a:t>
                      </a:r>
                      <a:endParaRPr kumimoji="1" lang="en-US" altLang="ja-JP"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P21</a:t>
                      </a:r>
                    </a:p>
                    <a:p>
                      <a:r>
                        <a:rPr kumimoji="1" lang="en-US" altLang="ja-JP" sz="1200" dirty="0">
                          <a:latin typeface="Meiryo UI" panose="020B0604030504040204" pitchFamily="50" charset="-128"/>
                          <a:ea typeface="Meiryo UI" panose="020B0604030504040204" pitchFamily="50" charset="-128"/>
                        </a:rPr>
                        <a:t>P24</a:t>
                      </a:r>
                    </a:p>
                  </a:txBody>
                  <a:tcPr marT="36000" marB="36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68713037"/>
                  </a:ext>
                </a:extLst>
              </a:tr>
              <a:tr h="334810">
                <a:tc v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国プロジェクト</a:t>
                      </a:r>
                    </a:p>
                  </a:txBody>
                  <a:tcPr marT="36000" marB="36000">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④国プロジェクトの調査</a:t>
                      </a:r>
                      <a:endParaRPr kumimoji="1" lang="en-US" altLang="ja-JP"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政府（各省庁）が打ち出す国プロジェクトの調査</a:t>
                      </a:r>
                      <a:endParaRPr kumimoji="1" lang="en-US" altLang="ja-JP"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tc>
                  <a:txBody>
                    <a:bodyPr/>
                    <a:lstStyle/>
                    <a:p>
                      <a:pPr algn="l"/>
                      <a:r>
                        <a:rPr kumimoji="1" lang="en-US" altLang="ja-JP" sz="1200" dirty="0">
                          <a:latin typeface="Meiryo UI" panose="020B0604030504040204" pitchFamily="50" charset="-128"/>
                          <a:ea typeface="Meiryo UI" panose="020B0604030504040204" pitchFamily="50" charset="-128"/>
                        </a:rPr>
                        <a:t>P24</a:t>
                      </a:r>
                      <a:endParaRPr kumimoji="1" lang="ja-JP" altLang="en-US"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954908939"/>
                  </a:ext>
                </a:extLst>
              </a:tr>
              <a:tr h="286731">
                <a:tc gridSpan="5">
                  <a:txBody>
                    <a:bodyPr/>
                    <a:lstStyle/>
                    <a:p>
                      <a:r>
                        <a:rPr kumimoji="1" lang="ja-JP" altLang="en-US" sz="1200" b="1" dirty="0">
                          <a:latin typeface="Meiryo UI" panose="020B0604030504040204" pitchFamily="50" charset="-128"/>
                          <a:ea typeface="Meiryo UI" panose="020B0604030504040204" pitchFamily="50" charset="-128"/>
                        </a:rPr>
                        <a:t>４．情報発信</a:t>
                      </a:r>
                    </a:p>
                  </a:txBody>
                  <a:tcPr marT="36000" marB="36000">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L w="12700" cmpd="sng">
                      <a:noFill/>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en-US" altLang="ja-JP" sz="1200" dirty="0">
                        <a:latin typeface="Meiryo UI" panose="020B0604030504040204" pitchFamily="50" charset="-128"/>
                        <a:ea typeface="Meiryo UI" panose="020B0604030504040204" pitchFamily="50" charset="-128"/>
                      </a:endParaRPr>
                    </a:p>
                  </a:txBody>
                  <a:tcPr marT="36000" marB="36000"/>
                </a:tc>
                <a:tc hMerge="1">
                  <a:txBody>
                    <a:bodyPr/>
                    <a:lstStyle/>
                    <a:p>
                      <a:pPr marL="171450" indent="-171450">
                        <a:buFont typeface="Arial" panose="020B0604020202020204" pitchFamily="34" charset="0"/>
                        <a:buChar char="•"/>
                      </a:pPr>
                      <a:endParaRPr kumimoji="1" lang="ja-JP" altLang="en-US" sz="1200" dirty="0">
                        <a:latin typeface="Meiryo UI" panose="020B0604030504040204" pitchFamily="50" charset="-128"/>
                        <a:ea typeface="Meiryo UI" panose="020B0604030504040204" pitchFamily="50" charset="-128"/>
                      </a:endParaRPr>
                    </a:p>
                  </a:txBody>
                  <a:tcPr marT="36000" marB="36000"/>
                </a:tc>
                <a:tc hMerge="1">
                  <a:txBody>
                    <a:bodyPr/>
                    <a:lstStyle/>
                    <a:p>
                      <a:endParaRPr kumimoji="1" lang="ja-JP" altLang="en-US" sz="1100" dirty="0">
                        <a:latin typeface="Meiryo UI" panose="020B0604030504040204" pitchFamily="50" charset="-128"/>
                        <a:ea typeface="Meiryo UI" panose="020B0604030504040204" pitchFamily="50" charset="-128"/>
                      </a:endParaRPr>
                    </a:p>
                  </a:txBody>
                  <a:tcPr marT="36000" marB="36000"/>
                </a:tc>
                <a:extLst>
                  <a:ext uri="{0D108BD9-81ED-4DB2-BD59-A6C34878D82A}">
                    <a16:rowId xmlns:a16="http://schemas.microsoft.com/office/drawing/2014/main" val="2712980523"/>
                  </a:ext>
                </a:extLst>
              </a:tr>
              <a:tr h="286731">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tcPr>
                </a:tc>
                <a:tc>
                  <a:txBody>
                    <a:bodyPr/>
                    <a:lstStyle/>
                    <a:p>
                      <a:r>
                        <a:rPr kumimoji="1" lang="ja-JP" altLang="en-US" sz="1200" dirty="0">
                          <a:latin typeface="Meiryo UI" panose="020B0604030504040204" pitchFamily="50" charset="-128"/>
                          <a:ea typeface="Meiryo UI" panose="020B0604030504040204" pitchFamily="50" charset="-128"/>
                        </a:rPr>
                        <a:t>戦略会議の開催</a:t>
                      </a: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200" dirty="0">
                          <a:latin typeface="Meiryo UI" panose="020B0604030504040204" pitchFamily="50" charset="-128"/>
                          <a:ea typeface="Meiryo UI" panose="020B0604030504040204" pitchFamily="50" charset="-128"/>
                        </a:rPr>
                        <a:t>①スマートシティ戦略会議</a:t>
                      </a:r>
                      <a:endParaRPr kumimoji="1" lang="en-US" altLang="ja-JP"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３回のスマートシティ戦略会議を開催し、取組みを発信</a:t>
                      </a:r>
                    </a:p>
                  </a:txBody>
                  <a:tcPr marT="36000" marB="36000">
                    <a:lnB w="12700" cap="flat" cmpd="sng" algn="ctr">
                      <a:solidFill>
                        <a:schemeClr val="tx1"/>
                      </a:solidFill>
                      <a:prstDash val="dash"/>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P25</a:t>
                      </a:r>
                      <a:endParaRPr kumimoji="1" lang="ja-JP" altLang="en-US" sz="1200" dirty="0">
                        <a:latin typeface="Meiryo UI" panose="020B0604030504040204" pitchFamily="50" charset="-128"/>
                        <a:ea typeface="Meiryo UI" panose="020B0604030504040204" pitchFamily="50" charset="-128"/>
                      </a:endParaRPr>
                    </a:p>
                  </a:txBody>
                  <a:tcPr marT="36000" marB="36000">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1423745852"/>
                  </a:ext>
                </a:extLst>
              </a:tr>
              <a:tr h="698196">
                <a:tc>
                  <a:txBody>
                    <a:bodyPr/>
                    <a:lstStyle/>
                    <a:p>
                      <a:endParaRPr kumimoji="1" lang="ja-JP" altLang="en-US" sz="1200" dirty="0">
                        <a:latin typeface="Meiryo UI" panose="020B0604030504040204" pitchFamily="50" charset="-128"/>
                        <a:ea typeface="Meiryo UI" panose="020B0604030504040204" pitchFamily="50" charset="-128"/>
                      </a:endParaRPr>
                    </a:p>
                  </a:txBody>
                  <a:tcPr marT="36000" marB="36000">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rPr>
                        <a:t>内外での</a:t>
                      </a:r>
                      <a:r>
                        <a:rPr kumimoji="1" lang="en-US" altLang="ja-JP" sz="1200" dirty="0">
                          <a:latin typeface="Meiryo UI" panose="020B0604030504040204" pitchFamily="50" charset="-128"/>
                          <a:ea typeface="Meiryo UI" panose="020B0604030504040204" pitchFamily="50" charset="-128"/>
                        </a:rPr>
                        <a:t>PR</a:t>
                      </a:r>
                      <a:endParaRPr kumimoji="1" lang="ja-JP" altLang="en-US" sz="1200" dirty="0">
                        <a:latin typeface="Meiryo UI" panose="020B0604030504040204" pitchFamily="50" charset="-128"/>
                        <a:ea typeface="Meiryo UI" panose="020B0604030504040204" pitchFamily="50" charset="-128"/>
                      </a:endParaRPr>
                    </a:p>
                  </a:txBody>
                  <a:tcPr marT="36000" marB="36000">
                    <a:lnL w="12700" cap="flat" cmpd="sng" algn="ctr">
                      <a:solidFill>
                        <a:schemeClr val="tx1"/>
                      </a:solidFill>
                      <a:prstDash val="solid"/>
                      <a:round/>
                      <a:headEnd type="none" w="med" len="med"/>
                      <a:tailEnd type="none" w="med" len="med"/>
                    </a:lnL>
                    <a:lnT w="12700" cap="flat" cmpd="sng" algn="ctr">
                      <a:solidFill>
                        <a:schemeClr val="tx1"/>
                      </a:solidFill>
                      <a:prstDash val="dash"/>
                      <a:round/>
                      <a:headEnd type="none" w="med" len="med"/>
                      <a:tailEnd type="none" w="med" len="med"/>
                    </a:lnT>
                  </a:tcPr>
                </a:tc>
                <a:tc>
                  <a:txBody>
                    <a:bodyPr/>
                    <a:lstStyle/>
                    <a:p>
                      <a:r>
                        <a:rPr kumimoji="1" lang="ja-JP" altLang="en-US" sz="1200" dirty="0">
                          <a:latin typeface="Meiryo UI" panose="020B0604030504040204" pitchFamily="50" charset="-128"/>
                          <a:ea typeface="Meiryo UI" panose="020B0604030504040204" pitchFamily="50" charset="-128"/>
                        </a:rPr>
                        <a:t>②知事・市長による情報発信</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③フォーラム等での</a:t>
                      </a:r>
                      <a:r>
                        <a:rPr kumimoji="1" lang="en-US" altLang="ja-JP" sz="1200" dirty="0">
                          <a:latin typeface="Meiryo UI" panose="020B0604030504040204" pitchFamily="50" charset="-128"/>
                          <a:ea typeface="Meiryo UI" panose="020B0604030504040204" pitchFamily="50" charset="-128"/>
                        </a:rPr>
                        <a:t>PR</a:t>
                      </a:r>
                    </a:p>
                    <a:p>
                      <a:r>
                        <a:rPr kumimoji="1" lang="ja-JP" altLang="en-US" sz="1200" dirty="0" smtClean="0">
                          <a:latin typeface="Meiryo UI" panose="020B0604030504040204" pitchFamily="50" charset="-128"/>
                          <a:ea typeface="Meiryo UI" panose="020B0604030504040204" pitchFamily="50" charset="-128"/>
                        </a:rPr>
                        <a:t>④「スーパーシティ」構想アイデアへ</a:t>
                      </a:r>
                      <a:r>
                        <a:rPr kumimoji="1" lang="ja-JP" altLang="en-US" sz="1200" dirty="0">
                          <a:latin typeface="Meiryo UI" panose="020B0604030504040204" pitchFamily="50" charset="-128"/>
                          <a:ea typeface="Meiryo UI" panose="020B0604030504040204" pitchFamily="50" charset="-128"/>
                        </a:rPr>
                        <a:t>の応募</a:t>
                      </a:r>
                      <a:endParaRPr kumimoji="1" lang="en-US" altLang="ja-JP"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定例会見や民間主催の会議等で積極的に情報を発信</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社会実装推進フォーラムなどに積極参加し、講演等</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内閣府</a:t>
                      </a:r>
                      <a:r>
                        <a:rPr kumimoji="1" lang="ja-JP" altLang="en-US" sz="1200" dirty="0" smtClean="0">
                          <a:latin typeface="Meiryo UI" panose="020B0604030504040204" pitchFamily="50" charset="-128"/>
                          <a:ea typeface="Meiryo UI" panose="020B0604030504040204" pitchFamily="50" charset="-128"/>
                        </a:rPr>
                        <a:t>の自治体アイデア公募へ</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日</a:t>
                      </a:r>
                      <a:r>
                        <a:rPr kumimoji="1" lang="ja-JP" altLang="en-US" sz="1200" dirty="0" smtClean="0">
                          <a:latin typeface="Meiryo UI" panose="020B0604030504040204" pitchFamily="50" charset="-128"/>
                          <a:ea typeface="Meiryo UI" panose="020B0604030504040204" pitchFamily="50" charset="-128"/>
                        </a:rPr>
                        <a:t>に応募</a:t>
                      </a:r>
                      <a:endParaRPr kumimoji="1" lang="ja-JP" altLang="en-US" sz="1200" dirty="0">
                        <a:latin typeface="Meiryo UI" panose="020B0604030504040204" pitchFamily="50" charset="-128"/>
                        <a:ea typeface="Meiryo UI" panose="020B0604030504040204" pitchFamily="50" charset="-128"/>
                      </a:endParaRPr>
                    </a:p>
                  </a:txBody>
                  <a:tcPr marT="36000" marB="36000">
                    <a:lnT w="12700" cap="flat" cmpd="sng" algn="ctr">
                      <a:solidFill>
                        <a:schemeClr val="tx1"/>
                      </a:solidFill>
                      <a:prstDash val="dash"/>
                      <a:round/>
                      <a:headEnd type="none" w="med" len="med"/>
                      <a:tailEnd type="none" w="med" len="med"/>
                    </a:lnT>
                  </a:tcPr>
                </a:tc>
                <a:tc>
                  <a:txBody>
                    <a:bodyPr/>
                    <a:lstStyle/>
                    <a:p>
                      <a:r>
                        <a:rPr kumimoji="1" lang="en-US" altLang="ja-JP" sz="1200" dirty="0">
                          <a:latin typeface="Meiryo UI" panose="020B0604030504040204" pitchFamily="50" charset="-128"/>
                          <a:ea typeface="Meiryo UI" panose="020B0604030504040204" pitchFamily="50" charset="-128"/>
                        </a:rPr>
                        <a:t>P26</a:t>
                      </a:r>
                    </a:p>
                    <a:p>
                      <a:r>
                        <a:rPr kumimoji="1" lang="en-US" altLang="ja-JP" sz="1200" dirty="0">
                          <a:latin typeface="Meiryo UI" panose="020B0604030504040204" pitchFamily="50" charset="-128"/>
                          <a:ea typeface="Meiryo UI" panose="020B0604030504040204" pitchFamily="50" charset="-128"/>
                        </a:rPr>
                        <a:t>P27</a:t>
                      </a:r>
                    </a:p>
                    <a:p>
                      <a:r>
                        <a:rPr kumimoji="1" lang="ja-JP" altLang="en-US" sz="1200" dirty="0">
                          <a:latin typeface="Meiryo UI" panose="020B0604030504040204" pitchFamily="50" charset="-128"/>
                          <a:ea typeface="Meiryo UI" panose="020B0604030504040204" pitchFamily="50" charset="-128"/>
                        </a:rPr>
                        <a:t>－</a:t>
                      </a:r>
                    </a:p>
                  </a:txBody>
                  <a:tcPr marT="36000" marB="36000">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4179081833"/>
                  </a:ext>
                </a:extLst>
              </a:tr>
            </a:tbl>
          </a:graphicData>
        </a:graphic>
      </p:graphicFrame>
      <p:sp>
        <p:nvSpPr>
          <p:cNvPr id="6" name="テキスト ボックス 5"/>
          <p:cNvSpPr txBox="1"/>
          <p:nvPr/>
        </p:nvSpPr>
        <p:spPr>
          <a:xfrm>
            <a:off x="2013138" y="191182"/>
            <a:ext cx="5117106" cy="461665"/>
          </a:xfrm>
          <a:prstGeom prst="rect">
            <a:avLst/>
          </a:prstGeom>
          <a:noFill/>
        </p:spPr>
        <p:txBody>
          <a:bodyPr wrap="none" rtlCol="0">
            <a:spAutoFit/>
          </a:bodyPr>
          <a:lstStyle/>
          <a:p>
            <a:r>
              <a:rPr kumimoji="1" lang="ja-JP" altLang="en-US" sz="24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これまでの取組み実績（第２章目次）</a:t>
            </a:r>
          </a:p>
        </p:txBody>
      </p:sp>
    </p:spTree>
    <p:extLst>
      <p:ext uri="{BB962C8B-B14F-4D97-AF65-F5344CB8AC3E}">
        <p14:creationId xmlns:p14="http://schemas.microsoft.com/office/powerpoint/2010/main" val="343040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168837" y="666205"/>
            <a:ext cx="8856000" cy="0"/>
          </a:xfrm>
          <a:prstGeom prst="line">
            <a:avLst/>
          </a:prstGeom>
        </p:spPr>
        <p:style>
          <a:lnRef idx="1">
            <a:schemeClr val="dk1"/>
          </a:lnRef>
          <a:fillRef idx="0">
            <a:schemeClr val="dk1"/>
          </a:fillRef>
          <a:effectRef idx="0">
            <a:schemeClr val="dk1"/>
          </a:effectRef>
          <a:fontRef idx="minor">
            <a:schemeClr val="tx1"/>
          </a:fontRef>
        </p:style>
      </p:cxnSp>
      <p:sp>
        <p:nvSpPr>
          <p:cNvPr id="5" name="テキスト ボックス 4"/>
          <p:cNvSpPr txBox="1"/>
          <p:nvPr/>
        </p:nvSpPr>
        <p:spPr>
          <a:xfrm>
            <a:off x="194963" y="174654"/>
            <a:ext cx="694453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■市町村の取組状況や意向に関する調査を実施　⇒　現状把握</a:t>
            </a:r>
          </a:p>
        </p:txBody>
      </p:sp>
      <p:sp>
        <p:nvSpPr>
          <p:cNvPr id="2" name="スライド番号プレースホルダー 1"/>
          <p:cNvSpPr>
            <a:spLocks noGrp="1"/>
          </p:cNvSpPr>
          <p:nvPr>
            <p:ph type="sldNum" sz="quarter" idx="12"/>
          </p:nvPr>
        </p:nvSpPr>
        <p:spPr>
          <a:xfrm>
            <a:off x="6888958" y="6435578"/>
            <a:ext cx="2057400" cy="365125"/>
          </a:xfrm>
        </p:spPr>
        <p:txBody>
          <a:bodyPr/>
          <a:lstStyle/>
          <a:p>
            <a:fld id="{739ADDA8-AAD5-4F77-921E-93E6F53FB8C4}" type="slidenum">
              <a:rPr kumimoji="1" lang="ja-JP" altLang="en-US" smtClean="0"/>
              <a:t>12</a:t>
            </a:fld>
            <a:endParaRPr kumimoji="1" lang="ja-JP" altLang="en-US" dirty="0"/>
          </a:p>
        </p:txBody>
      </p:sp>
      <p:sp>
        <p:nvSpPr>
          <p:cNvPr id="17" name="テキスト ボックス 16"/>
          <p:cNvSpPr txBox="1"/>
          <p:nvPr/>
        </p:nvSpPr>
        <p:spPr>
          <a:xfrm>
            <a:off x="221088" y="1716881"/>
            <a:ext cx="4377590" cy="4978286"/>
          </a:xfrm>
          <a:prstGeom prst="rect">
            <a:avLst/>
          </a:prstGeom>
          <a:noFill/>
          <a:ln>
            <a:solidFill>
              <a:schemeClr val="accent1"/>
            </a:solidFill>
          </a:ln>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rPr>
              <a:t>■調査結果（概要）</a:t>
            </a:r>
            <a:endParaRPr kumimoji="1" lang="en-US" altLang="ja-JP" sz="1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600" dirty="0">
              <a:latin typeface="Meiryo UI" panose="020B0604030504040204" pitchFamily="50" charset="-128"/>
              <a:ea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rPr>
              <a:t>１）</a:t>
            </a:r>
            <a:r>
              <a:rPr lang="en-US" altLang="ja-JP" sz="1400" b="1" dirty="0" smtClean="0">
                <a:latin typeface="Meiryo UI" panose="020B0604030504040204" pitchFamily="50" charset="-128"/>
                <a:ea typeface="Meiryo UI" panose="020B0604030504040204" pitchFamily="50" charset="-128"/>
              </a:rPr>
              <a:t>ICT</a:t>
            </a:r>
            <a:r>
              <a:rPr lang="ja-JP" altLang="en-US" sz="1400" b="1" dirty="0" smtClean="0">
                <a:latin typeface="Meiryo UI" panose="020B0604030504040204" pitchFamily="50" charset="-128"/>
                <a:ea typeface="Meiryo UI" panose="020B0604030504040204" pitchFamily="50" charset="-128"/>
              </a:rPr>
              <a:t>を進めていくうえでの課題</a:t>
            </a:r>
            <a:endParaRPr lang="en-US" altLang="ja-JP" sz="1400" b="1" dirty="0" smtClean="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200" dirty="0" smtClean="0">
                <a:latin typeface="Meiryo UI" panose="020B0604030504040204" pitchFamily="50" charset="-128"/>
                <a:ea typeface="Meiryo UI" panose="020B0604030504040204" pitchFamily="50" charset="-128"/>
              </a:rPr>
              <a:t>課題</a:t>
            </a:r>
            <a:r>
              <a:rPr lang="ja-JP" altLang="en-US" sz="1200" dirty="0">
                <a:latin typeface="Meiryo UI" panose="020B0604030504040204" pitchFamily="50" charset="-128"/>
                <a:ea typeface="Meiryo UI" panose="020B0604030504040204" pitchFamily="50" charset="-128"/>
              </a:rPr>
              <a:t>として、財政的制約を挙げる団体が多く</a:t>
            </a:r>
            <a:r>
              <a:rPr lang="ja-JP" altLang="en-US" sz="1200" dirty="0" smtClean="0">
                <a:latin typeface="Meiryo UI" panose="020B0604030504040204" pitchFamily="50" charset="-128"/>
                <a:ea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rPr>
              <a:t>72</a:t>
            </a:r>
            <a:r>
              <a:rPr lang="ja-JP" altLang="en-US" sz="1200" dirty="0" smtClean="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、次いで人的不足、職員の</a:t>
            </a:r>
            <a:r>
              <a:rPr lang="en-US" altLang="ja-JP" sz="1200" dirty="0">
                <a:latin typeface="Meiryo UI" panose="020B0604030504040204" pitchFamily="50" charset="-128"/>
                <a:ea typeface="Meiryo UI" panose="020B0604030504040204" pitchFamily="50" charset="-128"/>
              </a:rPr>
              <a:t>IT</a:t>
            </a:r>
            <a:r>
              <a:rPr lang="ja-JP" altLang="en-US" sz="1200" dirty="0">
                <a:latin typeface="Meiryo UI" panose="020B0604030504040204" pitchFamily="50" charset="-128"/>
                <a:ea typeface="Meiryo UI" panose="020B0604030504040204" pitchFamily="50" charset="-128"/>
              </a:rPr>
              <a:t>スキル不足を上げる自治体が目立った。</a:t>
            </a:r>
            <a:endParaRPr kumimoji="1" lang="en-US" altLang="ja-JP" sz="1200" dirty="0">
              <a:latin typeface="Meiryo UI" panose="020B0604030504040204" pitchFamily="50" charset="-128"/>
              <a:ea typeface="Meiryo UI" panose="020B0604030504040204" pitchFamily="50" charset="-128"/>
            </a:endParaRPr>
          </a:p>
          <a:p>
            <a:endParaRPr kumimoji="1" lang="en-US" altLang="ja-JP" sz="60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２</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自治体の提供するスマートフォンアプリ</a:t>
            </a:r>
            <a:endParaRPr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ほとんどの自治体でアプリは提供されており</a:t>
            </a:r>
            <a:r>
              <a:rPr lang="ja-JP" altLang="en-US" sz="1300" dirty="0" smtClean="0">
                <a:latin typeface="Meiryo UI" panose="020B0604030504040204" pitchFamily="50" charset="-128"/>
                <a:ea typeface="Meiryo UI" panose="020B0604030504040204" pitchFamily="50" charset="-128"/>
              </a:rPr>
              <a:t>、多分野</a:t>
            </a:r>
            <a:r>
              <a:rPr lang="ja-JP" altLang="en-US" sz="1300" dirty="0">
                <a:latin typeface="Meiryo UI" panose="020B0604030504040204" pitchFamily="50" charset="-128"/>
                <a:ea typeface="Meiryo UI" panose="020B0604030504040204" pitchFamily="50" charset="-128"/>
              </a:rPr>
              <a:t>のテーマを</a:t>
            </a:r>
            <a:r>
              <a:rPr lang="ja-JP" altLang="en-US" sz="1300" dirty="0" smtClean="0">
                <a:latin typeface="Meiryo UI" panose="020B0604030504040204" pitchFamily="50" charset="-128"/>
                <a:ea typeface="Meiryo UI" panose="020B0604030504040204" pitchFamily="50" charset="-128"/>
              </a:rPr>
              <a:t>一括ダウンロード</a:t>
            </a:r>
            <a:r>
              <a:rPr lang="ja-JP" altLang="en-US" sz="1300" dirty="0">
                <a:latin typeface="Meiryo UI" panose="020B0604030504040204" pitchFamily="50" charset="-128"/>
                <a:ea typeface="Meiryo UI" panose="020B0604030504040204" pitchFamily="50" charset="-128"/>
              </a:rPr>
              <a:t>できる統合型アプリの導入も進みつつある。</a:t>
            </a:r>
            <a:endParaRPr lang="en-US" altLang="ja-JP" sz="13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lang="en-US" altLang="ja-JP"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lang="ja-JP" altLang="en-US" sz="1300" dirty="0">
                <a:latin typeface="Meiryo UI" panose="020B0604030504040204" pitchFamily="50" charset="-128"/>
                <a:ea typeface="Meiryo UI" panose="020B0604030504040204" pitchFamily="50" charset="-128"/>
              </a:rPr>
              <a:t>ダウンロード数では、高槻市のごみアプリがトップ。ごみ分野のアプリ、統合型アプリ、また提供期間の長いアプリのダウンロード数が伸びる傾向がある。</a:t>
            </a:r>
          </a:p>
          <a:p>
            <a:endParaRPr kumimoji="1" lang="en-US" altLang="ja-JP" sz="1050"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３</a:t>
            </a:r>
            <a:r>
              <a:rPr kumimoji="1" lang="ja-JP" altLang="en-US" sz="1400" b="1" dirty="0" smtClean="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市町村の</a:t>
            </a:r>
            <a:r>
              <a:rPr lang="en-US" altLang="ja-JP" sz="1400" b="1" dirty="0">
                <a:latin typeface="Meiryo UI" panose="020B0604030504040204" pitchFamily="50" charset="-128"/>
                <a:ea typeface="Meiryo UI" panose="020B0604030504040204" pitchFamily="50" charset="-128"/>
              </a:rPr>
              <a:t>ICT</a:t>
            </a:r>
            <a:r>
              <a:rPr lang="ja-JP" altLang="en-US" sz="1400" b="1" dirty="0">
                <a:latin typeface="Meiryo UI" panose="020B0604030504040204" pitchFamily="50" charset="-128"/>
                <a:ea typeface="Meiryo UI" panose="020B0604030504040204" pitchFamily="50" charset="-128"/>
              </a:rPr>
              <a:t>対応の状況</a:t>
            </a:r>
            <a:endParaRPr lang="en-US" altLang="ja-JP" sz="14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施設予約は約</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割の</a:t>
            </a:r>
            <a:r>
              <a:rPr lang="en-US" altLang="ja-JP" sz="1200" dirty="0">
                <a:latin typeface="Meiryo UI" panose="020B0604030504040204" pitchFamily="50" charset="-128"/>
                <a:ea typeface="Meiryo UI" panose="020B0604030504040204" pitchFamily="50" charset="-128"/>
              </a:rPr>
              <a:t>33</a:t>
            </a:r>
            <a:r>
              <a:rPr lang="ja-JP" altLang="en-US" sz="1200" dirty="0">
                <a:latin typeface="Meiryo UI" panose="020B0604030504040204" pitchFamily="50" charset="-128"/>
                <a:ea typeface="Meiryo UI" panose="020B0604030504040204" pitchFamily="50" charset="-128"/>
              </a:rPr>
              <a:t>団体で導入しているものの、電子申請はじめ、オープンデータ公開状況、携帯端末による地図情報提供などほとんどの自治体では対応できていない状況が明らかになった</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lang="en-US" altLang="ja-JP" sz="1200" dirty="0">
              <a:latin typeface="Meiryo UI" panose="020B0604030504040204" pitchFamily="50" charset="-128"/>
              <a:ea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2618228348"/>
              </p:ext>
            </p:extLst>
          </p:nvPr>
        </p:nvGraphicFramePr>
        <p:xfrm>
          <a:off x="330195" y="5143875"/>
          <a:ext cx="4227195" cy="1349598"/>
        </p:xfrm>
        <a:graphic>
          <a:graphicData uri="http://schemas.openxmlformats.org/drawingml/2006/table">
            <a:tbl>
              <a:tblPr firstRow="1" bandRow="1">
                <a:tableStyleId>{5940675A-B579-460E-94D1-54222C63F5DA}</a:tableStyleId>
              </a:tblPr>
              <a:tblGrid>
                <a:gridCol w="675045">
                  <a:extLst>
                    <a:ext uri="{9D8B030D-6E8A-4147-A177-3AD203B41FA5}">
                      <a16:colId xmlns:a16="http://schemas.microsoft.com/office/drawing/2014/main" val="20000"/>
                    </a:ext>
                  </a:extLst>
                </a:gridCol>
                <a:gridCol w="351535">
                  <a:extLst>
                    <a:ext uri="{9D8B030D-6E8A-4147-A177-3AD203B41FA5}">
                      <a16:colId xmlns:a16="http://schemas.microsoft.com/office/drawing/2014/main" val="20001"/>
                    </a:ext>
                  </a:extLst>
                </a:gridCol>
                <a:gridCol w="415055">
                  <a:extLst>
                    <a:ext uri="{9D8B030D-6E8A-4147-A177-3AD203B41FA5}">
                      <a16:colId xmlns:a16="http://schemas.microsoft.com/office/drawing/2014/main" val="20002"/>
                    </a:ext>
                  </a:extLst>
                </a:gridCol>
                <a:gridCol w="464260">
                  <a:extLst>
                    <a:ext uri="{9D8B030D-6E8A-4147-A177-3AD203B41FA5}">
                      <a16:colId xmlns:a16="http://schemas.microsoft.com/office/drawing/2014/main" val="20003"/>
                    </a:ext>
                  </a:extLst>
                </a:gridCol>
                <a:gridCol w="464260">
                  <a:extLst>
                    <a:ext uri="{9D8B030D-6E8A-4147-A177-3AD203B41FA5}">
                      <a16:colId xmlns:a16="http://schemas.microsoft.com/office/drawing/2014/main" val="20004"/>
                    </a:ext>
                  </a:extLst>
                </a:gridCol>
                <a:gridCol w="464260">
                  <a:extLst>
                    <a:ext uri="{9D8B030D-6E8A-4147-A177-3AD203B41FA5}">
                      <a16:colId xmlns:a16="http://schemas.microsoft.com/office/drawing/2014/main" val="20005"/>
                    </a:ext>
                  </a:extLst>
                </a:gridCol>
                <a:gridCol w="464260">
                  <a:extLst>
                    <a:ext uri="{9D8B030D-6E8A-4147-A177-3AD203B41FA5}">
                      <a16:colId xmlns:a16="http://schemas.microsoft.com/office/drawing/2014/main" val="20006"/>
                    </a:ext>
                  </a:extLst>
                </a:gridCol>
                <a:gridCol w="464260">
                  <a:extLst>
                    <a:ext uri="{9D8B030D-6E8A-4147-A177-3AD203B41FA5}">
                      <a16:colId xmlns:a16="http://schemas.microsoft.com/office/drawing/2014/main" val="20007"/>
                    </a:ext>
                  </a:extLst>
                </a:gridCol>
                <a:gridCol w="464260">
                  <a:extLst>
                    <a:ext uri="{9D8B030D-6E8A-4147-A177-3AD203B41FA5}">
                      <a16:colId xmlns:a16="http://schemas.microsoft.com/office/drawing/2014/main" val="20008"/>
                    </a:ext>
                  </a:extLst>
                </a:gridCol>
              </a:tblGrid>
              <a:tr h="763861">
                <a:tc>
                  <a:txBody>
                    <a:bodyPr/>
                    <a:lstStyle/>
                    <a:p>
                      <a:pPr algn="ctr"/>
                      <a:endParaRPr kumimoji="1" lang="ja-JP" altLang="en-US" sz="2000" b="1" dirty="0">
                        <a:latin typeface="Meiryo UI" panose="020B0604030504040204" pitchFamily="50" charset="-128"/>
                        <a:ea typeface="Meiryo UI" panose="020B0604030504040204" pitchFamily="50" charset="-128"/>
                      </a:endParaRPr>
                    </a:p>
                  </a:txBody>
                  <a:tcPr anchor="ctr" anchorCtr="1">
                    <a:solidFill>
                      <a:schemeClr val="accent1">
                        <a:lumMod val="20000"/>
                        <a:lumOff val="80000"/>
                      </a:schemeClr>
                    </a:solidFill>
                  </a:tcPr>
                </a:tc>
                <a:tc>
                  <a:txBody>
                    <a:bodyPr/>
                    <a:lstStyle/>
                    <a:p>
                      <a:pPr algn="ctr"/>
                      <a:r>
                        <a:rPr kumimoji="1" lang="ja-JP" altLang="en-US" sz="1050" b="1" dirty="0">
                          <a:latin typeface="Meiryo UI" panose="020B0604030504040204" pitchFamily="50" charset="-128"/>
                          <a:ea typeface="Meiryo UI" panose="020B0604030504040204" pitchFamily="50" charset="-128"/>
                        </a:rPr>
                        <a:t>電子申請</a:t>
                      </a: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施設予約</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地図対応</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見守り</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破損通報</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多言語対応（窓口）</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00" b="1" kern="1200" dirty="0">
                          <a:latin typeface="Meiryo UI" panose="020B0604030504040204" pitchFamily="50" charset="-128"/>
                          <a:ea typeface="Meiryo UI" panose="020B0604030504040204" pitchFamily="50" charset="-128"/>
                        </a:rPr>
                        <a:t>オープンデータ</a:t>
                      </a:r>
                      <a:endParaRPr kumimoji="1" lang="ja-JP" altLang="en-US" sz="100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tc>
                  <a:txBody>
                    <a:bodyPr/>
                    <a:lstStyle/>
                    <a:p>
                      <a:pPr algn="ctr"/>
                      <a:r>
                        <a:rPr kumimoji="1" lang="ja-JP" altLang="en-US" sz="1050" b="1" kern="1200" dirty="0">
                          <a:latin typeface="Meiryo UI" panose="020B0604030504040204" pitchFamily="50" charset="-128"/>
                          <a:ea typeface="Meiryo UI" panose="020B0604030504040204" pitchFamily="50" charset="-128"/>
                        </a:rPr>
                        <a:t>シビックテック</a:t>
                      </a:r>
                      <a:endParaRPr kumimoji="1" lang="ja-JP" altLang="en-US" sz="1050" b="1" kern="1200" dirty="0">
                        <a:solidFill>
                          <a:schemeClr val="lt1"/>
                        </a:solidFill>
                        <a:latin typeface="Meiryo UI" panose="020B0604030504040204" pitchFamily="50" charset="-128"/>
                        <a:ea typeface="Meiryo UI" panose="020B0604030504040204" pitchFamily="50" charset="-128"/>
                        <a:cs typeface="+mn-cs"/>
                      </a:endParaRPr>
                    </a:p>
                  </a:txBody>
                  <a:tcPr vert="eaVert" anchor="ctr" anchorCtr="1">
                    <a:solidFill>
                      <a:schemeClr val="accent1">
                        <a:lumMod val="20000"/>
                        <a:lumOff val="80000"/>
                      </a:schemeClr>
                    </a:solidFill>
                  </a:tcPr>
                </a:tc>
                <a:extLst>
                  <a:ext uri="{0D108BD9-81ED-4DB2-BD59-A6C34878D82A}">
                    <a16:rowId xmlns:a16="http://schemas.microsoft.com/office/drawing/2014/main" val="10000"/>
                  </a:ext>
                </a:extLst>
              </a:tr>
              <a:tr h="311417">
                <a:tc>
                  <a:txBody>
                    <a:bodyPr/>
                    <a:lstStyle/>
                    <a:p>
                      <a:r>
                        <a:rPr kumimoji="1" lang="ja-JP" altLang="en-US" sz="1200" b="1" dirty="0">
                          <a:latin typeface="Meiryo UI" panose="020B0604030504040204" pitchFamily="50" charset="-128"/>
                          <a:ea typeface="Meiryo UI" panose="020B0604030504040204" pitchFamily="50" charset="-128"/>
                        </a:rPr>
                        <a:t>対応済</a:t>
                      </a: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２</a:t>
                      </a:r>
                      <a:endParaRPr kumimoji="1" lang="en-US" altLang="ja-JP"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33</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２</a:t>
                      </a: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９</a:t>
                      </a: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８</a:t>
                      </a:r>
                    </a:p>
                  </a:txBody>
                  <a:tcPr anchor="ctr" anchorCtr="1">
                    <a:solidFill>
                      <a:schemeClr val="accent1">
                        <a:lumMod val="60000"/>
                        <a:lumOff val="4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14</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en-US" altLang="ja-JP" sz="1200" b="1" dirty="0">
                          <a:latin typeface="Meiryo UI" panose="020B0604030504040204" pitchFamily="50" charset="-128"/>
                          <a:ea typeface="Meiryo UI" panose="020B0604030504040204" pitchFamily="50" charset="-128"/>
                        </a:rPr>
                        <a:t>15</a:t>
                      </a:r>
                      <a:endParaRPr kumimoji="1" lang="ja-JP" altLang="en-US" sz="1200" b="1" dirty="0">
                        <a:latin typeface="Meiryo UI" panose="020B0604030504040204" pitchFamily="50" charset="-128"/>
                        <a:ea typeface="Meiryo UI" panose="020B0604030504040204" pitchFamily="50" charset="-128"/>
                      </a:endParaRPr>
                    </a:p>
                  </a:txBody>
                  <a:tcPr anchor="ctr" anchorCtr="1">
                    <a:solidFill>
                      <a:schemeClr val="accent1">
                        <a:lumMod val="60000"/>
                        <a:lumOff val="4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６</a:t>
                      </a:r>
                    </a:p>
                  </a:txBody>
                  <a:tcPr anchor="ctr" anchorCtr="1">
                    <a:solidFill>
                      <a:schemeClr val="accent1">
                        <a:lumMod val="60000"/>
                        <a:lumOff val="40000"/>
                      </a:schemeClr>
                    </a:solidFill>
                  </a:tcPr>
                </a:tc>
                <a:extLst>
                  <a:ext uri="{0D108BD9-81ED-4DB2-BD59-A6C34878D82A}">
                    <a16:rowId xmlns:a16="http://schemas.microsoft.com/office/drawing/2014/main" val="10001"/>
                  </a:ext>
                </a:extLst>
              </a:tr>
              <a:tr h="235131">
                <a:tc>
                  <a:txBody>
                    <a:bodyPr/>
                    <a:lstStyle/>
                    <a:p>
                      <a:r>
                        <a:rPr kumimoji="1" lang="ja-JP" altLang="en-US" sz="1200" b="1" dirty="0">
                          <a:latin typeface="Meiryo UI" panose="020B0604030504040204" pitchFamily="50" charset="-128"/>
                          <a:ea typeface="Meiryo UI" panose="020B0604030504040204" pitchFamily="50" charset="-128"/>
                        </a:rPr>
                        <a:t>検討中</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３</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０</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１</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１</a:t>
                      </a: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５</a:t>
                      </a:r>
                    </a:p>
                  </a:txBody>
                  <a:tcPr anchor="ctr" anchorCtr="1"/>
                </a:tc>
                <a:tc>
                  <a:txBody>
                    <a:bodyPr/>
                    <a:lstStyle/>
                    <a:p>
                      <a:pPr algn="ctr"/>
                      <a:r>
                        <a:rPr kumimoji="1" lang="en-US" altLang="ja-JP" sz="1200" dirty="0">
                          <a:latin typeface="Meiryo UI" panose="020B0604030504040204" pitchFamily="50" charset="-128"/>
                          <a:ea typeface="Meiryo UI" panose="020B0604030504040204" pitchFamily="50" charset="-128"/>
                        </a:rPr>
                        <a:t>0</a:t>
                      </a:r>
                      <a:endParaRPr kumimoji="1" lang="ja-JP" altLang="en-US" sz="1200" dirty="0">
                        <a:latin typeface="Meiryo UI" panose="020B0604030504040204" pitchFamily="50" charset="-128"/>
                        <a:ea typeface="Meiryo UI" panose="020B0604030504040204" pitchFamily="50" charset="-128"/>
                      </a:endParaRPr>
                    </a:p>
                  </a:txBody>
                  <a:tcPr anchor="ctr" anchorCtr="1"/>
                </a:tc>
                <a:tc>
                  <a:txBody>
                    <a:bodyPr/>
                    <a:lstStyle/>
                    <a:p>
                      <a:pPr algn="ctr"/>
                      <a:r>
                        <a:rPr kumimoji="1" lang="ja-JP" altLang="en-US" sz="1200" dirty="0">
                          <a:latin typeface="Meiryo UI" panose="020B0604030504040204" pitchFamily="50" charset="-128"/>
                          <a:ea typeface="Meiryo UI" panose="020B0604030504040204" pitchFamily="50" charset="-128"/>
                        </a:rPr>
                        <a:t>５</a:t>
                      </a:r>
                    </a:p>
                  </a:txBody>
                  <a:tcPr anchor="ctr" anchorCtr="1"/>
                </a:tc>
                <a:tc>
                  <a:txBody>
                    <a:bodyPr/>
                    <a:lstStyle/>
                    <a:p>
                      <a:pPr algn="ctr"/>
                      <a:r>
                        <a:rPr kumimoji="1" lang="en-US" altLang="ja-JP" sz="1200" dirty="0">
                          <a:latin typeface="Meiryo UI" panose="020B0604030504040204" pitchFamily="50" charset="-128"/>
                          <a:ea typeface="Meiryo UI" panose="020B0604030504040204" pitchFamily="50" charset="-128"/>
                        </a:rPr>
                        <a:t>0</a:t>
                      </a:r>
                      <a:endParaRPr kumimoji="1" lang="ja-JP" altLang="en-US" sz="1200" dirty="0">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10002"/>
                  </a:ext>
                </a:extLst>
              </a:tr>
            </a:tbl>
          </a:graphicData>
        </a:graphic>
      </p:graphicFrame>
      <p:sp>
        <p:nvSpPr>
          <p:cNvPr id="3" name="テキスト ボックス 2"/>
          <p:cNvSpPr txBox="1"/>
          <p:nvPr/>
        </p:nvSpPr>
        <p:spPr>
          <a:xfrm>
            <a:off x="241732" y="841806"/>
            <a:ext cx="4336302"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１）市町村における</a:t>
            </a:r>
            <a:r>
              <a:rPr kumimoji="1" lang="en-US" altLang="ja-JP" sz="1600" b="1" dirty="0">
                <a:latin typeface="Meiryo UI" panose="020B0604030504040204" pitchFamily="50" charset="-128"/>
                <a:ea typeface="Meiryo UI" panose="020B0604030504040204" pitchFamily="50" charset="-128"/>
              </a:rPr>
              <a:t>ICT</a:t>
            </a:r>
            <a:r>
              <a:rPr kumimoji="1" lang="ja-JP" altLang="en-US" sz="1600" b="1" dirty="0">
                <a:latin typeface="Meiryo UI" panose="020B0604030504040204" pitchFamily="50" charset="-128"/>
                <a:ea typeface="Meiryo UI" panose="020B0604030504040204" pitchFamily="50" charset="-128"/>
              </a:rPr>
              <a:t>状況調査</a:t>
            </a:r>
            <a:endParaRPr kumimoji="1" lang="ja-JP" altLang="en-US" sz="1600" dirty="0"/>
          </a:p>
        </p:txBody>
      </p:sp>
      <p:sp>
        <p:nvSpPr>
          <p:cNvPr id="7" name="正方形/長方形 6"/>
          <p:cNvSpPr/>
          <p:nvPr/>
        </p:nvSpPr>
        <p:spPr>
          <a:xfrm>
            <a:off x="221088" y="1207615"/>
            <a:ext cx="4377590"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調査対象：府内</a:t>
            </a:r>
            <a:r>
              <a:rPr lang="en-US" altLang="ja-JP" sz="1200" b="1" dirty="0">
                <a:latin typeface="Meiryo UI" panose="020B0604030504040204" pitchFamily="50" charset="-128"/>
                <a:ea typeface="Meiryo UI" panose="020B0604030504040204" pitchFamily="50" charset="-128"/>
              </a:rPr>
              <a:t>43</a:t>
            </a:r>
            <a:r>
              <a:rPr lang="ja-JP" altLang="en-US" sz="1200" b="1" dirty="0">
                <a:latin typeface="Meiryo UI" panose="020B0604030504040204" pitchFamily="50" charset="-128"/>
                <a:ea typeface="Meiryo UI" panose="020B0604030504040204" pitchFamily="50" charset="-128"/>
              </a:rPr>
              <a:t>全市町村（回収率</a:t>
            </a:r>
            <a:r>
              <a:rPr lang="en-US" altLang="ja-JP" sz="1200" b="1" dirty="0">
                <a:latin typeface="Meiryo UI" panose="020B0604030504040204" pitchFamily="50" charset="-128"/>
                <a:ea typeface="Meiryo UI" panose="020B0604030504040204" pitchFamily="50" charset="-128"/>
              </a:rPr>
              <a:t>100%</a:t>
            </a:r>
            <a:r>
              <a:rPr lang="ja-JP" altLang="en-US" sz="1200" b="1" dirty="0">
                <a:latin typeface="Meiryo UI" panose="020B0604030504040204" pitchFamily="50" charset="-128"/>
                <a:ea typeface="Meiryo UI" panose="020B0604030504040204" pitchFamily="50" charset="-128"/>
              </a:rPr>
              <a:t>）</a:t>
            </a:r>
            <a:endParaRPr lang="en-US" altLang="zh-TW" sz="1200" b="1"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調査期間：</a:t>
            </a:r>
            <a:r>
              <a:rPr lang="en-US" altLang="zh-TW" sz="1200" b="1" dirty="0">
                <a:latin typeface="Meiryo UI" panose="020B0604030504040204" pitchFamily="50" charset="-128"/>
                <a:ea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rPr>
              <a:t>年</a:t>
            </a:r>
            <a:r>
              <a:rPr lang="en-US" altLang="zh-TW"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1</a:t>
            </a:r>
            <a:r>
              <a:rPr lang="ja-JP" altLang="en-US" sz="1200" b="1" dirty="0">
                <a:latin typeface="Meiryo UI" panose="020B0604030504040204" pitchFamily="50" charset="-128"/>
                <a:ea typeface="Meiryo UI" panose="020B0604030504040204" pitchFamily="50" charset="-128"/>
              </a:rPr>
              <a:t>日</a:t>
            </a:r>
            <a:r>
              <a:rPr lang="zh-TW" altLang="en-US" sz="1200" b="1" dirty="0">
                <a:latin typeface="Meiryo UI" panose="020B0604030504040204" pitchFamily="50" charset="-128"/>
                <a:ea typeface="Meiryo UI" panose="020B0604030504040204" pitchFamily="50" charset="-128"/>
              </a:rPr>
              <a:t>～</a:t>
            </a:r>
            <a:r>
              <a:rPr lang="en-US" altLang="zh-TW" sz="1200" b="1" dirty="0">
                <a:latin typeface="Meiryo UI" panose="020B0604030504040204" pitchFamily="50" charset="-128"/>
                <a:ea typeface="Meiryo UI" panose="020B0604030504040204" pitchFamily="50" charset="-128"/>
              </a:rPr>
              <a:t>8</a:t>
            </a:r>
            <a:r>
              <a:rPr lang="ja-JP" altLang="en-US" sz="1200" b="1" dirty="0">
                <a:latin typeface="Meiryo UI" panose="020B0604030504040204" pitchFamily="50" charset="-128"/>
                <a:ea typeface="Meiryo UI" panose="020B0604030504040204" pitchFamily="50" charset="-128"/>
              </a:rPr>
              <a:t>月</a:t>
            </a:r>
            <a:r>
              <a:rPr lang="en-US" altLang="zh-TW" sz="1200" b="1" dirty="0">
                <a:latin typeface="Meiryo UI" panose="020B0604030504040204" pitchFamily="50" charset="-128"/>
                <a:ea typeface="Meiryo UI" panose="020B0604030504040204" pitchFamily="50" charset="-128"/>
              </a:rPr>
              <a:t>30</a:t>
            </a:r>
            <a:r>
              <a:rPr lang="ja-JP" altLang="en-US" sz="1200" b="1" dirty="0">
                <a:latin typeface="Meiryo UI" panose="020B0604030504040204" pitchFamily="50" charset="-128"/>
                <a:ea typeface="Meiryo UI" panose="020B0604030504040204" pitchFamily="50" charset="-128"/>
              </a:rPr>
              <a:t>日</a:t>
            </a:r>
            <a:endParaRPr lang="zh-TW" altLang="en-US" sz="1200"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720807" y="838283"/>
            <a:ext cx="4336302" cy="338554"/>
          </a:xfrm>
          <a:prstGeom prst="rect">
            <a:avLst/>
          </a:prstGeom>
          <a:solidFill>
            <a:schemeClr val="accent1">
              <a:lumMod val="60000"/>
              <a:lumOff val="40000"/>
            </a:schemeClr>
          </a:solidFill>
          <a:ln>
            <a:solidFill>
              <a:schemeClr val="accent1">
                <a:lumMod val="50000"/>
              </a:schemeClr>
            </a:solidFill>
          </a:ln>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２）公共交通サービスの運行状況等調査</a:t>
            </a:r>
            <a:endParaRPr kumimoji="1" lang="ja-JP" altLang="en-US" sz="1600" dirty="0"/>
          </a:p>
        </p:txBody>
      </p:sp>
      <p:sp>
        <p:nvSpPr>
          <p:cNvPr id="11" name="正方形/長方形 10"/>
          <p:cNvSpPr/>
          <p:nvPr/>
        </p:nvSpPr>
        <p:spPr>
          <a:xfrm>
            <a:off x="4676233" y="1207614"/>
            <a:ext cx="4377590" cy="461665"/>
          </a:xfrm>
          <a:prstGeom prst="rect">
            <a:avLst/>
          </a:prstGeom>
        </p:spPr>
        <p:txBody>
          <a:bodyPr wrap="square">
            <a:spAutoFit/>
          </a:bodyPr>
          <a:lstStyle/>
          <a:p>
            <a:r>
              <a:rPr lang="ja-JP" altLang="en-US" sz="1200" b="1" dirty="0">
                <a:latin typeface="Meiryo UI" panose="020B0604030504040204" pitchFamily="50" charset="-128"/>
                <a:ea typeface="Meiryo UI" panose="020B0604030504040204" pitchFamily="50" charset="-128"/>
              </a:rPr>
              <a:t>調査対象：大阪市を除く府内</a:t>
            </a:r>
            <a:r>
              <a:rPr lang="en-US" altLang="ja-JP" sz="1200" b="1" dirty="0">
                <a:latin typeface="Meiryo UI" panose="020B0604030504040204" pitchFamily="50" charset="-128"/>
                <a:ea typeface="Meiryo UI" panose="020B0604030504040204" pitchFamily="50" charset="-128"/>
              </a:rPr>
              <a:t>42</a:t>
            </a:r>
            <a:r>
              <a:rPr lang="ja-JP" altLang="en-US" sz="1200" b="1" dirty="0">
                <a:latin typeface="Meiryo UI" panose="020B0604030504040204" pitchFamily="50" charset="-128"/>
                <a:ea typeface="Meiryo UI" panose="020B0604030504040204" pitchFamily="50" charset="-128"/>
              </a:rPr>
              <a:t>市町村（回収率</a:t>
            </a:r>
            <a:r>
              <a:rPr lang="en-US" altLang="ja-JP" sz="1200" b="1" dirty="0">
                <a:latin typeface="Meiryo UI" panose="020B0604030504040204" pitchFamily="50" charset="-128"/>
                <a:ea typeface="Meiryo UI" panose="020B0604030504040204" pitchFamily="50" charset="-128"/>
              </a:rPr>
              <a:t>100%</a:t>
            </a:r>
            <a:r>
              <a:rPr lang="ja-JP" altLang="en-US" sz="1200" b="1" dirty="0">
                <a:latin typeface="Meiryo UI" panose="020B0604030504040204" pitchFamily="50" charset="-128"/>
                <a:ea typeface="Meiryo UI" panose="020B0604030504040204" pitchFamily="50" charset="-128"/>
              </a:rPr>
              <a:t>）</a:t>
            </a:r>
            <a:endParaRPr lang="en-US" altLang="zh-TW" sz="1200" b="1" dirty="0">
              <a:latin typeface="Meiryo UI" panose="020B0604030504040204" pitchFamily="50" charset="-128"/>
              <a:ea typeface="Meiryo UI" panose="020B0604030504040204" pitchFamily="50" charset="-128"/>
            </a:endParaRPr>
          </a:p>
          <a:p>
            <a:r>
              <a:rPr lang="zh-TW" altLang="en-US" sz="1200" b="1" dirty="0">
                <a:latin typeface="Meiryo UI" panose="020B0604030504040204" pitchFamily="50" charset="-128"/>
                <a:ea typeface="Meiryo UI" panose="020B0604030504040204" pitchFamily="50" charset="-128"/>
              </a:rPr>
              <a:t>調査期間：</a:t>
            </a:r>
            <a:r>
              <a:rPr lang="en-US" altLang="ja-JP" sz="1200" b="1" dirty="0">
                <a:latin typeface="Meiryo UI" panose="020B0604030504040204" pitchFamily="50" charset="-128"/>
                <a:ea typeface="Meiryo UI" panose="020B0604030504040204" pitchFamily="50" charset="-128"/>
              </a:rPr>
              <a:t>2019</a:t>
            </a:r>
            <a:r>
              <a:rPr lang="ja-JP" altLang="en-US" sz="1200" b="1" dirty="0">
                <a:latin typeface="Meiryo UI" panose="020B0604030504040204" pitchFamily="50" charset="-128"/>
                <a:ea typeface="Meiryo UI" panose="020B0604030504040204" pitchFamily="50" charset="-128"/>
              </a:rPr>
              <a:t>年</a:t>
            </a:r>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17</a:t>
            </a:r>
            <a:r>
              <a:rPr lang="ja-JP" altLang="en-US" sz="1200" b="1" dirty="0">
                <a:latin typeface="Meiryo UI" panose="020B0604030504040204" pitchFamily="50" charset="-128"/>
                <a:ea typeface="Meiryo UI" panose="020B0604030504040204" pitchFamily="50" charset="-128"/>
              </a:rPr>
              <a:t>日～</a:t>
            </a:r>
            <a:r>
              <a:rPr lang="en-US" altLang="ja-JP" sz="1200" b="1" dirty="0">
                <a:latin typeface="Meiryo UI" panose="020B0604030504040204" pitchFamily="50" charset="-128"/>
                <a:ea typeface="Meiryo UI" panose="020B0604030504040204" pitchFamily="50" charset="-128"/>
              </a:rPr>
              <a:t>10</a:t>
            </a:r>
            <a:r>
              <a:rPr lang="ja-JP" altLang="en-US" sz="1200" b="1" dirty="0">
                <a:latin typeface="Meiryo UI" panose="020B0604030504040204" pitchFamily="50" charset="-128"/>
                <a:ea typeface="Meiryo UI" panose="020B0604030504040204" pitchFamily="50" charset="-128"/>
              </a:rPr>
              <a:t>月</a:t>
            </a:r>
            <a:r>
              <a:rPr lang="en-US" altLang="ja-JP" sz="1200" b="1" dirty="0">
                <a:latin typeface="Meiryo UI" panose="020B0604030504040204" pitchFamily="50" charset="-128"/>
                <a:ea typeface="Meiryo UI" panose="020B0604030504040204" pitchFamily="50" charset="-128"/>
              </a:rPr>
              <a:t>25</a:t>
            </a:r>
            <a:r>
              <a:rPr lang="ja-JP" altLang="en-US" sz="1200" b="1" dirty="0">
                <a:latin typeface="Meiryo UI" panose="020B0604030504040204" pitchFamily="50" charset="-128"/>
                <a:ea typeface="Meiryo UI" panose="020B0604030504040204" pitchFamily="50" charset="-128"/>
              </a:rPr>
              <a:t>日</a:t>
            </a:r>
            <a:endParaRPr lang="zh-TW" altLang="en-US" sz="12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32171" y="1716881"/>
            <a:ext cx="4286181" cy="5078313"/>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■調査結果（概要）</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endParaRPr kumimoji="1" lang="en-US" altLang="ja-JP" sz="1400" b="1" dirty="0">
              <a:solidFill>
                <a:prstClr val="black"/>
              </a:solidFill>
              <a:latin typeface="Meiryo UI" panose="020B0604030504040204" pitchFamily="50" charset="-128"/>
              <a:ea typeface="Meiryo UI" panose="020B0604030504040204" pitchFamily="50" charset="-128"/>
            </a:endParaRPr>
          </a:p>
          <a:p>
            <a:pPr lvl="0"/>
            <a:r>
              <a:rPr kumimoji="1" lang="ja-JP" altLang="en-US" sz="1400" b="1" dirty="0">
                <a:solidFill>
                  <a:prstClr val="black"/>
                </a:solidFill>
                <a:latin typeface="Meiryo UI" panose="020B0604030504040204" pitchFamily="50" charset="-128"/>
                <a:ea typeface="Meiryo UI" panose="020B0604030504040204" pitchFamily="50" charset="-128"/>
              </a:rPr>
              <a:t>１）コミュニティバスの運行</a:t>
            </a:r>
            <a:r>
              <a:rPr lang="ja-JP" altLang="en-US" sz="1400" b="1" dirty="0">
                <a:solidFill>
                  <a:prstClr val="black"/>
                </a:solidFill>
                <a:latin typeface="Meiryo UI" panose="020B0604030504040204" pitchFamily="50" charset="-128"/>
                <a:ea typeface="Meiryo UI" panose="020B0604030504040204" pitchFamily="50" charset="-128"/>
              </a:rPr>
              <a:t>について</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Meiryo UI" panose="020B0604030504040204" pitchFamily="50" charset="-128"/>
                <a:ea typeface="Meiryo UI" panose="020B0604030504040204" pitchFamily="50" charset="-128"/>
              </a:rPr>
              <a:t>約</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半数（</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26</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団体）の市町村でコミュニティバスを</a:t>
            </a:r>
            <a:r>
              <a:rPr lang="ja-JP" altLang="en-US" sz="1200" dirty="0">
                <a:solidFill>
                  <a:prstClr val="black"/>
                </a:solidFill>
                <a:latin typeface="Meiryo UI" panose="020B0604030504040204" pitchFamily="50" charset="-128"/>
                <a:ea typeface="Meiryo UI" panose="020B0604030504040204" pitchFamily="50" charset="-128"/>
              </a:rPr>
              <a:t>運行</a:t>
            </a:r>
            <a:endParaRPr lang="en-US" altLang="ja-JP" sz="1200"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Meiryo UI" panose="020B0604030504040204" pitchFamily="50" charset="-128"/>
                <a:ea typeface="Meiryo UI" panose="020B0604030504040204" pitchFamily="50" charset="-128"/>
              </a:rPr>
              <a:t>利用者の減少などで効率的運営が出来ていない市町村が多い</a:t>
            </a:r>
            <a:endParaRPr lang="en-US" altLang="ja-JP" sz="1200" dirty="0">
              <a:solidFill>
                <a:prstClr val="black"/>
              </a:solidFill>
              <a:latin typeface="Meiryo UI" panose="020B0604030504040204" pitchFamily="50" charset="-128"/>
              <a:ea typeface="Meiryo UI" panose="020B0604030504040204" pitchFamily="50" charset="-128"/>
            </a:endParaRP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a:solidFill>
                  <a:prstClr val="black"/>
                </a:solidFill>
                <a:latin typeface="Meiryo UI" panose="020B0604030504040204" pitchFamily="50" charset="-128"/>
                <a:ea typeface="Meiryo UI" panose="020B0604030504040204" pitchFamily="50" charset="-128"/>
              </a:rPr>
              <a:t>オンデマンド交通への転換を検討している市町村も存在。</a:t>
            </a:r>
            <a:endPar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r>
              <a:rPr kumimoji="1" lang="ja-JP" altLang="en-US" sz="1400" b="1" dirty="0">
                <a:solidFill>
                  <a:prstClr val="black"/>
                </a:solidFill>
                <a:latin typeface="Meiryo UI" panose="020B0604030504040204" pitchFamily="50" charset="-128"/>
                <a:ea typeface="Meiryo UI" panose="020B0604030504040204" pitchFamily="50" charset="-128"/>
              </a:rPr>
              <a:t>２）</a:t>
            </a:r>
            <a:r>
              <a:rPr lang="ja-JP" altLang="en-US" sz="1400" b="1" dirty="0">
                <a:solidFill>
                  <a:prstClr val="black"/>
                </a:solidFill>
                <a:latin typeface="Meiryo UI" panose="020B0604030504040204" pitchFamily="50" charset="-128"/>
                <a:ea typeface="Meiryo UI" panose="020B0604030504040204" pitchFamily="50" charset="-128"/>
              </a:rPr>
              <a:t>オンデマンド型交通の運行について</a:t>
            </a:r>
            <a:endPar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ja-JP" sz="1200" dirty="0" smtClean="0">
                <a:solidFill>
                  <a:prstClr val="black"/>
                </a:solidFill>
                <a:latin typeface="Meiryo UI" panose="020B0604030504040204" pitchFamily="50" charset="-128"/>
                <a:ea typeface="Meiryo UI" panose="020B0604030504040204" pitchFamily="50" charset="-128"/>
              </a:rPr>
              <a:t>  4</a:t>
            </a:r>
            <a:r>
              <a:rPr lang="ja-JP" altLang="en-US" sz="1200" dirty="0">
                <a:solidFill>
                  <a:prstClr val="black"/>
                </a:solidFill>
                <a:latin typeface="Meiryo UI" panose="020B0604030504040204" pitchFamily="50" charset="-128"/>
                <a:ea typeface="Meiryo UI" panose="020B0604030504040204" pitchFamily="50" charset="-128"/>
              </a:rPr>
              <a:t>団体においてデマンド交通（タクシー）を導入</a:t>
            </a:r>
            <a:endParaRPr lang="en-US" altLang="ja-JP" sz="1200" dirty="0">
              <a:solidFill>
                <a:prstClr val="black"/>
              </a:solidFill>
              <a:latin typeface="Meiryo UI" panose="020B0604030504040204" pitchFamily="50" charset="-128"/>
              <a:ea typeface="Meiryo UI" panose="020B0604030504040204" pitchFamily="50" charset="-128"/>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ja-JP" altLang="en-US" sz="1200" dirty="0" smtClean="0">
                <a:solidFill>
                  <a:prstClr val="black"/>
                </a:solidFill>
                <a:latin typeface="Meiryo UI" panose="020B0604030504040204" pitchFamily="50" charset="-128"/>
                <a:ea typeface="Meiryo UI" panose="020B0604030504040204" pitchFamily="50" charset="-128"/>
              </a:rPr>
              <a:t>  ただし</a:t>
            </a:r>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AI</a:t>
            </a:r>
            <a:r>
              <a:rPr lang="ja-JP" altLang="en-US" sz="1200" dirty="0">
                <a:solidFill>
                  <a:prstClr val="black"/>
                </a:solidFill>
                <a:latin typeface="Meiryo UI" panose="020B0604030504040204" pitchFamily="50" charset="-128"/>
                <a:ea typeface="Meiryo UI" panose="020B0604030504040204" pitchFamily="50" charset="-128"/>
              </a:rPr>
              <a:t>などの</a:t>
            </a:r>
            <a:r>
              <a:rPr lang="en-US" altLang="ja-JP" sz="1200" dirty="0">
                <a:solidFill>
                  <a:prstClr val="black"/>
                </a:solidFill>
                <a:latin typeface="Meiryo UI" panose="020B0604030504040204" pitchFamily="50" charset="-128"/>
                <a:ea typeface="Meiryo UI" panose="020B0604030504040204" pitchFamily="50" charset="-128"/>
              </a:rPr>
              <a:t>ICT</a:t>
            </a:r>
            <a:r>
              <a:rPr lang="ja-JP" altLang="en-US" sz="1200" dirty="0">
                <a:solidFill>
                  <a:prstClr val="black"/>
                </a:solidFill>
                <a:latin typeface="Meiryo UI" panose="020B0604030504040204" pitchFamily="50" charset="-128"/>
                <a:ea typeface="Meiryo UI" panose="020B0604030504040204" pitchFamily="50" charset="-128"/>
              </a:rPr>
              <a:t>技術を使っている例はない</a:t>
            </a:r>
            <a:endParaRPr lang="en-US" altLang="ja-JP" sz="1200" dirty="0">
              <a:solidFill>
                <a:prstClr val="black"/>
              </a:solidFill>
              <a:latin typeface="Meiryo UI" panose="020B0604030504040204" pitchFamily="50" charset="-128"/>
              <a:ea typeface="Meiryo UI" panose="020B0604030504040204" pitchFamily="50" charset="-128"/>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600" dirty="0">
              <a:solidFill>
                <a:prstClr val="black"/>
              </a:solidFill>
              <a:latin typeface="Meiryo UI" panose="020B0604030504040204" pitchFamily="50" charset="-128"/>
              <a:ea typeface="Meiryo UI" panose="020B0604030504040204" pitchFamily="50" charset="-128"/>
            </a:endParaRPr>
          </a:p>
          <a:p>
            <a:pPr lvl="0">
              <a:defRPr/>
            </a:pPr>
            <a:r>
              <a:rPr lang="ja-JP" altLang="en-US" sz="1400" b="1" dirty="0">
                <a:solidFill>
                  <a:prstClr val="black"/>
                </a:solidFill>
                <a:latin typeface="Meiryo UI" panose="020B0604030504040204" pitchFamily="50" charset="-128"/>
                <a:ea typeface="Meiryo UI" panose="020B0604030504040204" pitchFamily="50" charset="-128"/>
              </a:rPr>
              <a:t>３）路線バスの対する補助金について</a:t>
            </a:r>
            <a:endParaRPr lang="en-US" altLang="ja-JP" sz="1400" b="1"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Ø"/>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いくつ</a:t>
            </a:r>
            <a:r>
              <a:rPr lang="ja-JP" altLang="en-US" sz="1200" dirty="0">
                <a:solidFill>
                  <a:prstClr val="black"/>
                </a:solidFill>
                <a:latin typeface="Meiryo UI" panose="020B0604030504040204" pitchFamily="50" charset="-128"/>
                <a:ea typeface="Meiryo UI" panose="020B0604030504040204" pitchFamily="50" charset="-128"/>
              </a:rPr>
              <a:t>かの市町村では路線バスに対して補助金を投入しており、　</a:t>
            </a:r>
            <a:endParaRPr lang="en-US" altLang="ja-JP" sz="1200" dirty="0">
              <a:solidFill>
                <a:prstClr val="black"/>
              </a:solidFill>
              <a:latin typeface="Meiryo UI" panose="020B0604030504040204" pitchFamily="50" charset="-128"/>
              <a:ea typeface="Meiryo UI" panose="020B0604030504040204" pitchFamily="50" charset="-128"/>
            </a:endParaRPr>
          </a:p>
          <a:p>
            <a:pPr lvl="0">
              <a:defRPr/>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補助</a:t>
            </a:r>
            <a:r>
              <a:rPr lang="ja-JP" altLang="en-US" sz="1200" dirty="0">
                <a:solidFill>
                  <a:prstClr val="black"/>
                </a:solidFill>
                <a:latin typeface="Meiryo UI" panose="020B0604030504040204" pitchFamily="50" charset="-128"/>
                <a:ea typeface="Meiryo UI" panose="020B0604030504040204" pitchFamily="50" charset="-128"/>
              </a:rPr>
              <a:t>の条件も多種多様。</a:t>
            </a:r>
            <a:endParaRPr lang="en-US" altLang="ja-JP" sz="1200" dirty="0">
              <a:solidFill>
                <a:prstClr val="black"/>
              </a:solidFill>
              <a:latin typeface="Meiryo UI" panose="020B0604030504040204" pitchFamily="50" charset="-128"/>
              <a:ea typeface="Meiryo UI" panose="020B0604030504040204" pitchFamily="50" charset="-128"/>
            </a:endParaRPr>
          </a:p>
          <a:p>
            <a:pPr lvl="0">
              <a:defRPr/>
            </a:pPr>
            <a:endParaRPr lang="en-US" altLang="ja-JP" sz="600" dirty="0">
              <a:solidFill>
                <a:prstClr val="black"/>
              </a:solidFill>
              <a:latin typeface="Meiryo UI" panose="020B0604030504040204" pitchFamily="50" charset="-128"/>
              <a:ea typeface="Meiryo UI" panose="020B0604030504040204" pitchFamily="50" charset="-128"/>
            </a:endParaRPr>
          </a:p>
          <a:p>
            <a:r>
              <a:rPr lang="ja-JP" altLang="en-US" sz="1400" b="1" dirty="0">
                <a:solidFill>
                  <a:prstClr val="black"/>
                </a:solidFill>
                <a:latin typeface="Meiryo UI" panose="020B0604030504040204" pitchFamily="50" charset="-128"/>
                <a:ea typeface="Meiryo UI" panose="020B0604030504040204" pitchFamily="50" charset="-128"/>
              </a:rPr>
              <a:t>４）公共交通全般について</a:t>
            </a:r>
            <a:endParaRPr lang="en-US" altLang="ja-JP" sz="1400" b="1"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Ø"/>
              <a:defRPr/>
            </a:pPr>
            <a:r>
              <a:rPr lang="ja-JP" altLang="en-US" sz="1200" dirty="0" smtClean="0">
                <a:solidFill>
                  <a:prstClr val="black"/>
                </a:solidFill>
                <a:latin typeface="Meiryo UI" panose="020B0604030504040204" pitchFamily="50" charset="-128"/>
                <a:ea typeface="Meiryo UI" panose="020B0604030504040204" pitchFamily="50" charset="-128"/>
              </a:rPr>
              <a:t>  高齢化</a:t>
            </a:r>
            <a:r>
              <a:rPr lang="ja-JP" altLang="en-US" sz="1200" dirty="0">
                <a:solidFill>
                  <a:prstClr val="black"/>
                </a:solidFill>
                <a:latin typeface="Meiryo UI" panose="020B0604030504040204" pitchFamily="50" charset="-128"/>
                <a:ea typeface="Meiryo UI" panose="020B0604030504040204" pitchFamily="50" charset="-128"/>
              </a:rPr>
              <a:t>などは主たる課題であり、ラストワンマイル問題の解消など</a:t>
            </a:r>
            <a:r>
              <a:rPr lang="ja-JP" altLang="en-US" sz="1200" dirty="0" smtClean="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r>
            <a:br>
              <a:rPr lang="en-US" altLang="ja-JP" sz="1200" dirty="0" smtClean="0">
                <a:solidFill>
                  <a:prstClr val="black"/>
                </a:solidFill>
                <a:latin typeface="Meiryo UI" panose="020B0604030504040204" pitchFamily="50" charset="-128"/>
                <a:ea typeface="Meiryo UI" panose="020B0604030504040204" pitchFamily="50" charset="-128"/>
              </a:rPr>
            </a:br>
            <a:r>
              <a:rPr lang="ja-JP" altLang="en-US" sz="1200" dirty="0" smtClean="0">
                <a:solidFill>
                  <a:prstClr val="black"/>
                </a:solidFill>
                <a:latin typeface="Meiryo UI" panose="020B0604030504040204" pitchFamily="50" charset="-128"/>
                <a:ea typeface="Meiryo UI" panose="020B0604030504040204" pitchFamily="50" charset="-128"/>
              </a:rPr>
              <a:t>  今後</a:t>
            </a:r>
            <a:r>
              <a:rPr lang="ja-JP" altLang="en-US" sz="1200" dirty="0">
                <a:solidFill>
                  <a:prstClr val="black"/>
                </a:solidFill>
                <a:latin typeface="Meiryo UI" panose="020B0604030504040204" pitchFamily="50" charset="-128"/>
                <a:ea typeface="Meiryo UI" panose="020B0604030504040204" pitchFamily="50" charset="-128"/>
              </a:rPr>
              <a:t>の公共交通が取り組むべき課題</a:t>
            </a:r>
            <a:endParaRPr lang="en-US" altLang="ja-JP" sz="1200" dirty="0">
              <a:solidFill>
                <a:prstClr val="black"/>
              </a:solidFill>
              <a:latin typeface="Meiryo UI" panose="020B0604030504040204" pitchFamily="50" charset="-128"/>
              <a:ea typeface="Meiryo UI" panose="020B0604030504040204" pitchFamily="50" charset="-128"/>
            </a:endParaRPr>
          </a:p>
          <a:p>
            <a:pPr marL="171450" lvl="0" indent="-171450">
              <a:buFont typeface="Wingdings" panose="05000000000000000000" pitchFamily="2" charset="2"/>
              <a:buChar char="Ø"/>
              <a:defRPr/>
            </a:pPr>
            <a:r>
              <a:rPr lang="ja-JP" altLang="en-US" sz="1200" dirty="0" smtClean="0">
                <a:solidFill>
                  <a:prstClr val="black"/>
                </a:solidFill>
                <a:latin typeface="Meiryo UI" panose="020B0604030504040204" pitchFamily="50" charset="-128"/>
                <a:ea typeface="Meiryo UI" panose="020B0604030504040204" pitchFamily="50" charset="-128"/>
              </a:rPr>
              <a:t>  路線</a:t>
            </a:r>
            <a:r>
              <a:rPr lang="ja-JP" altLang="en-US" sz="1200" dirty="0">
                <a:solidFill>
                  <a:prstClr val="black"/>
                </a:solidFill>
                <a:latin typeface="Meiryo UI" panose="020B0604030504040204" pitchFamily="50" charset="-128"/>
                <a:ea typeface="Meiryo UI" panose="020B0604030504040204" pitchFamily="50" charset="-128"/>
              </a:rPr>
              <a:t>バスの運転手不足問題も多くあり、自動運転や</a:t>
            </a:r>
            <a:r>
              <a:rPr lang="en-US" altLang="ja-JP" sz="1200" dirty="0">
                <a:solidFill>
                  <a:prstClr val="black"/>
                </a:solidFill>
                <a:latin typeface="Meiryo UI" panose="020B0604030504040204" pitchFamily="50" charset="-128"/>
                <a:ea typeface="Meiryo UI" panose="020B0604030504040204" pitchFamily="50" charset="-128"/>
              </a:rPr>
              <a:t>AI</a:t>
            </a:r>
            <a:r>
              <a:rPr lang="ja-JP" altLang="en-US" sz="1200" dirty="0" smtClean="0">
                <a:solidFill>
                  <a:prstClr val="black"/>
                </a:solidFill>
                <a:latin typeface="Meiryo UI" panose="020B0604030504040204" pitchFamily="50" charset="-128"/>
                <a:ea typeface="Meiryo UI" panose="020B0604030504040204" pitchFamily="50" charset="-128"/>
              </a:rPr>
              <a:t>システム</a:t>
            </a:r>
            <a:r>
              <a:rPr lang="en-US" altLang="ja-JP" sz="1200" dirty="0" smtClean="0">
                <a:solidFill>
                  <a:prstClr val="black"/>
                </a:solidFill>
                <a:latin typeface="Meiryo UI" panose="020B0604030504040204" pitchFamily="50" charset="-128"/>
                <a:ea typeface="Meiryo UI" panose="020B0604030504040204" pitchFamily="50" charset="-128"/>
              </a:rPr>
              <a:t/>
            </a:r>
            <a:br>
              <a:rPr lang="en-US" altLang="ja-JP" sz="1200" dirty="0" smtClean="0">
                <a:solidFill>
                  <a:prstClr val="black"/>
                </a:solidFill>
                <a:latin typeface="Meiryo UI" panose="020B0604030504040204" pitchFamily="50" charset="-128"/>
                <a:ea typeface="Meiryo UI" panose="020B0604030504040204" pitchFamily="50" charset="-128"/>
              </a:rPr>
            </a:br>
            <a:r>
              <a:rPr lang="en-US" altLang="ja-JP"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へ</a:t>
            </a:r>
            <a:r>
              <a:rPr lang="ja-JP" altLang="en-US" sz="1200" dirty="0">
                <a:solidFill>
                  <a:prstClr val="black"/>
                </a:solidFill>
                <a:latin typeface="Meiryo UI" panose="020B0604030504040204" pitchFamily="50" charset="-128"/>
                <a:ea typeface="Meiryo UI" panose="020B0604030504040204" pitchFamily="50" charset="-128"/>
              </a:rPr>
              <a:t>のニーズも一定存在</a:t>
            </a:r>
            <a:endParaRPr lang="en-US" altLang="ja-JP" sz="1200" dirty="0">
              <a:solidFill>
                <a:prstClr val="black"/>
              </a:solidFill>
              <a:latin typeface="Meiryo UI" panose="020B0604030504040204" pitchFamily="50" charset="-128"/>
              <a:ea typeface="Meiryo UI" panose="020B0604030504040204" pitchFamily="50" charset="-128"/>
            </a:endParaRPr>
          </a:p>
        </p:txBody>
      </p:sp>
      <p:sp>
        <p:nvSpPr>
          <p:cNvPr id="6" name="角丸四角形 5"/>
          <p:cNvSpPr/>
          <p:nvPr/>
        </p:nvSpPr>
        <p:spPr>
          <a:xfrm>
            <a:off x="7602582" y="174654"/>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graphicFrame>
        <p:nvGraphicFramePr>
          <p:cNvPr id="14" name="表 13"/>
          <p:cNvGraphicFramePr>
            <a:graphicFrameLocks noGrp="1"/>
          </p:cNvGraphicFramePr>
          <p:nvPr>
            <p:extLst>
              <p:ext uri="{D42A27DB-BD31-4B8C-83A1-F6EECF244321}">
                <p14:modId xmlns:p14="http://schemas.microsoft.com/office/powerpoint/2010/main" val="2544233255"/>
              </p:ext>
            </p:extLst>
          </p:nvPr>
        </p:nvGraphicFramePr>
        <p:xfrm>
          <a:off x="4956456" y="2026630"/>
          <a:ext cx="3817143" cy="1463040"/>
        </p:xfrm>
        <a:graphic>
          <a:graphicData uri="http://schemas.openxmlformats.org/drawingml/2006/table">
            <a:tbl>
              <a:tblPr firstRow="1" bandRow="1">
                <a:tableStyleId>{5940675A-B579-460E-94D1-54222C63F5DA}</a:tableStyleId>
              </a:tblPr>
              <a:tblGrid>
                <a:gridCol w="2259466">
                  <a:extLst>
                    <a:ext uri="{9D8B030D-6E8A-4147-A177-3AD203B41FA5}">
                      <a16:colId xmlns:a16="http://schemas.microsoft.com/office/drawing/2014/main" val="1679939358"/>
                    </a:ext>
                  </a:extLst>
                </a:gridCol>
                <a:gridCol w="1557677">
                  <a:extLst>
                    <a:ext uri="{9D8B030D-6E8A-4147-A177-3AD203B41FA5}">
                      <a16:colId xmlns:a16="http://schemas.microsoft.com/office/drawing/2014/main" val="706530141"/>
                    </a:ext>
                  </a:extLst>
                </a:gridCol>
              </a:tblGrid>
              <a:tr h="245945">
                <a:tc>
                  <a:txBody>
                    <a:bodyPr/>
                    <a:lstStyle/>
                    <a:p>
                      <a:pPr algn="ctr"/>
                      <a:r>
                        <a:rPr kumimoji="1" lang="ja-JP" altLang="en-US" sz="1200" b="1" dirty="0">
                          <a:latin typeface="Meiryo UI" panose="020B0604030504040204" pitchFamily="50" charset="-128"/>
                          <a:ea typeface="Meiryo UI" panose="020B0604030504040204" pitchFamily="50" charset="-128"/>
                        </a:rPr>
                        <a:t>公共交通に関する課題は？</a:t>
                      </a:r>
                    </a:p>
                  </a:txBody>
                  <a:tcPr>
                    <a:solidFill>
                      <a:schemeClr val="accent4">
                        <a:lumMod val="20000"/>
                        <a:lumOff val="80000"/>
                      </a:schemeClr>
                    </a:solidFill>
                  </a:tcPr>
                </a:tc>
                <a:tc>
                  <a:txBody>
                    <a:bodyPr/>
                    <a:lstStyle/>
                    <a:p>
                      <a:pPr algn="ctr"/>
                      <a:r>
                        <a:rPr kumimoji="1" lang="ja-JP" altLang="en-US" sz="1200" b="1" dirty="0">
                          <a:latin typeface="Meiryo UI" panose="020B0604030504040204" pitchFamily="50" charset="-128"/>
                          <a:ea typeface="Meiryo UI" panose="020B0604030504040204" pitchFamily="50" charset="-128"/>
                        </a:rPr>
                        <a:t>団体数（比率）</a:t>
                      </a:r>
                    </a:p>
                  </a:txBody>
                  <a:tcPr>
                    <a:solidFill>
                      <a:schemeClr val="accent4">
                        <a:lumMod val="20000"/>
                        <a:lumOff val="80000"/>
                      </a:schemeClr>
                    </a:solidFill>
                  </a:tcPr>
                </a:tc>
                <a:extLst>
                  <a:ext uri="{0D108BD9-81ED-4DB2-BD59-A6C34878D82A}">
                    <a16:rowId xmlns:a16="http://schemas.microsoft.com/office/drawing/2014/main" val="1374815645"/>
                  </a:ext>
                </a:extLst>
              </a:tr>
              <a:tr h="1161990">
                <a:tc>
                  <a:txBody>
                    <a:bodyPr/>
                    <a:lstStyle/>
                    <a:p>
                      <a:r>
                        <a:rPr kumimoji="1" lang="ja-JP" altLang="en-US" sz="1200" dirty="0">
                          <a:latin typeface="Meiryo UI" panose="020B0604030504040204" pitchFamily="50" charset="-128"/>
                          <a:ea typeface="Meiryo UI" panose="020B0604030504040204" pitchFamily="50" charset="-128"/>
                        </a:rPr>
                        <a:t>① 顕著な高齢化</a:t>
                      </a:r>
                    </a:p>
                    <a:p>
                      <a:r>
                        <a:rPr kumimoji="1" lang="ja-JP" altLang="en-US" sz="1200" dirty="0">
                          <a:latin typeface="Meiryo UI" panose="020B0604030504040204" pitchFamily="50" charset="-128"/>
                          <a:ea typeface="Meiryo UI" panose="020B0604030504040204" pitchFamily="50" charset="-128"/>
                        </a:rPr>
                        <a:t>② スーパー・病院が遠い</a:t>
                      </a:r>
                    </a:p>
                    <a:p>
                      <a:r>
                        <a:rPr kumimoji="1" lang="ja-JP" altLang="en-US" sz="1200" dirty="0">
                          <a:latin typeface="Meiryo UI" panose="020B0604030504040204" pitchFamily="50" charset="-128"/>
                          <a:ea typeface="Meiryo UI" panose="020B0604030504040204" pitchFamily="50" charset="-128"/>
                        </a:rPr>
                        <a:t>③ 高低差の大きい地形</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④ 路線バスの撤退</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⑤ その他</a:t>
                      </a:r>
                    </a:p>
                    <a:p>
                      <a:r>
                        <a:rPr kumimoji="1" lang="ja-JP" altLang="en-US" sz="1200" dirty="0">
                          <a:latin typeface="Meiryo UI" panose="020B0604030504040204" pitchFamily="50" charset="-128"/>
                          <a:ea typeface="Meiryo UI" panose="020B0604030504040204" pitchFamily="50" charset="-128"/>
                        </a:rPr>
                        <a:t>⑥ 特に課題なし</a:t>
                      </a:r>
                    </a:p>
                  </a:txBody>
                  <a:tcPr/>
                </a:tc>
                <a:tc>
                  <a:txBody>
                    <a:bodyPr/>
                    <a:lstStyle/>
                    <a:p>
                      <a:pPr algn="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52%)</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16%)</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36%)</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15</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36%)</a:t>
                      </a:r>
                    </a:p>
                    <a:p>
                      <a:pPr algn="r"/>
                      <a:r>
                        <a:rPr kumimoji="1" lang="en-US" altLang="ja-JP" sz="1200" dirty="0">
                          <a:latin typeface="Meiryo UI" panose="020B0604030504040204" pitchFamily="50" charset="-128"/>
                          <a:ea typeface="Meiryo UI" panose="020B0604030504040204" pitchFamily="50" charset="-128"/>
                        </a:rPr>
                        <a:t>13</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31%)</a:t>
                      </a:r>
                      <a:endParaRPr kumimoji="1" lang="ja-JP" altLang="en-US" sz="12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団体（</a:t>
                      </a:r>
                      <a:r>
                        <a:rPr kumimoji="1" lang="en-US" altLang="ja-JP" sz="1200" dirty="0">
                          <a:latin typeface="Meiryo UI" panose="020B0604030504040204" pitchFamily="50" charset="-128"/>
                          <a:ea typeface="Meiryo UI" panose="020B0604030504040204" pitchFamily="50" charset="-128"/>
                        </a:rPr>
                        <a:t>14%)</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772022048"/>
                  </a:ext>
                </a:extLst>
              </a:tr>
            </a:tbl>
          </a:graphicData>
        </a:graphic>
      </p:graphicFrame>
    </p:spTree>
    <p:extLst>
      <p:ext uri="{BB962C8B-B14F-4D97-AF65-F5344CB8AC3E}">
        <p14:creationId xmlns:p14="http://schemas.microsoft.com/office/powerpoint/2010/main" val="987215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6129AB3-1052-4066-AA27-7EF12DD532E8}"/>
              </a:ext>
            </a:extLst>
          </p:cNvPr>
          <p:cNvSpPr>
            <a:spLocks noGrp="1"/>
          </p:cNvSpPr>
          <p:nvPr>
            <p:ph type="sldNum" sz="quarter" idx="12"/>
          </p:nvPr>
        </p:nvSpPr>
        <p:spPr>
          <a:xfrm>
            <a:off x="7049854" y="6482579"/>
            <a:ext cx="2057400" cy="365125"/>
          </a:xfrm>
        </p:spPr>
        <p:txBody>
          <a:bodyPr/>
          <a:lstStyle/>
          <a:p>
            <a:fld id="{6D9193AE-A101-45E9-A319-81911888F047}" type="slidenum">
              <a:rPr kumimoji="1" lang="ja-JP" altLang="en-US" smtClean="0"/>
              <a:pPr/>
              <a:t>13</a:t>
            </a:fld>
            <a:endParaRPr kumimoji="1" lang="ja-JP" altLang="en-US"/>
          </a:p>
        </p:txBody>
      </p:sp>
      <p:cxnSp>
        <p:nvCxnSpPr>
          <p:cNvPr id="14" name="直線コネクタ 13">
            <a:extLst>
              <a:ext uri="{FF2B5EF4-FFF2-40B4-BE49-F238E27FC236}">
                <a16:creationId xmlns:a16="http://schemas.microsoft.com/office/drawing/2014/main" id="{EFB4A745-4045-444C-9B42-67800CDD26E9}"/>
              </a:ext>
            </a:extLst>
          </p:cNvPr>
          <p:cNvCxnSpPr/>
          <p:nvPr/>
        </p:nvCxnSpPr>
        <p:spPr>
          <a:xfrm>
            <a:off x="53613" y="556607"/>
            <a:ext cx="903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E21ABF66-A34E-4B96-A34B-15D5A56A02D2}"/>
              </a:ext>
            </a:extLst>
          </p:cNvPr>
          <p:cNvSpPr txBox="1"/>
          <p:nvPr/>
        </p:nvSpPr>
        <p:spPr>
          <a:xfrm>
            <a:off x="3853359" y="6610829"/>
            <a:ext cx="3887603"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注）網掛けは、寝屋川市の市民ニーズ調査で、ニーズが高かった分野</a:t>
            </a:r>
          </a:p>
        </p:txBody>
      </p:sp>
      <p:sp>
        <p:nvSpPr>
          <p:cNvPr id="3" name="テキスト ボックス 2"/>
          <p:cNvSpPr txBox="1"/>
          <p:nvPr/>
        </p:nvSpPr>
        <p:spPr>
          <a:xfrm>
            <a:off x="260606" y="6576159"/>
            <a:ext cx="4343554" cy="276999"/>
          </a:xfrm>
          <a:prstGeom prst="rect">
            <a:avLst/>
          </a:prstGeom>
          <a:noFill/>
        </p:spPr>
        <p:txBody>
          <a:bodyPr wrap="square" rtlCol="0">
            <a:spAutoFit/>
          </a:bodyPr>
          <a:lstStyle/>
          <a:p>
            <a:r>
              <a:rPr kumimoji="1" lang="ja-JP" altLang="en-US" sz="1200" dirty="0">
                <a:latin typeface="Meiryo UI" panose="020B0604030504040204" pitchFamily="50" charset="-128"/>
                <a:ea typeface="Meiryo UI" panose="020B0604030504040204" pitchFamily="50" charset="-128"/>
              </a:rPr>
              <a:t>〇＝独自アプリを提供、△＝パッケージアプリを提供</a:t>
            </a:r>
          </a:p>
        </p:txBody>
      </p:sp>
      <p:pic>
        <p:nvPicPr>
          <p:cNvPr id="9" name="図 8"/>
          <p:cNvPicPr>
            <a:picLocks noChangeAspect="1"/>
          </p:cNvPicPr>
          <p:nvPr/>
        </p:nvPicPr>
        <p:blipFill>
          <a:blip r:embed="rId2"/>
          <a:stretch>
            <a:fillRect/>
          </a:stretch>
        </p:blipFill>
        <p:spPr>
          <a:xfrm>
            <a:off x="352046" y="2146829"/>
            <a:ext cx="8609490" cy="4464000"/>
          </a:xfrm>
          <a:prstGeom prst="rect">
            <a:avLst/>
          </a:prstGeom>
        </p:spPr>
      </p:pic>
      <p:sp>
        <p:nvSpPr>
          <p:cNvPr id="16" name="テキスト ボックス 15"/>
          <p:cNvSpPr txBox="1"/>
          <p:nvPr/>
        </p:nvSpPr>
        <p:spPr>
          <a:xfrm>
            <a:off x="1361" y="148770"/>
            <a:ext cx="7757472" cy="338554"/>
          </a:xfrm>
          <a:prstGeom prst="rect">
            <a:avLst/>
          </a:prstGeom>
          <a:noFill/>
        </p:spPr>
        <p:txBody>
          <a:bodyPr wrap="square" rtlCol="0">
            <a:spAutoFit/>
          </a:bodyPr>
          <a:lstStyle/>
          <a:p>
            <a:r>
              <a:rPr kumimoji="1" lang="ja-JP" altLang="en-US" sz="1600" b="1" dirty="0">
                <a:latin typeface="Meiryo UI" panose="020B0604030504040204" pitchFamily="50" charset="-128"/>
                <a:ea typeface="Meiryo UI" panose="020B0604030504040204" pitchFamily="50" charset="-128"/>
              </a:rPr>
              <a:t>＜つづき＞　市町村における</a:t>
            </a:r>
            <a:r>
              <a:rPr kumimoji="1" lang="en-US" altLang="ja-JP" sz="1600" b="1" dirty="0">
                <a:latin typeface="Meiryo UI" panose="020B0604030504040204" pitchFamily="50" charset="-128"/>
                <a:ea typeface="Meiryo UI" panose="020B0604030504040204" pitchFamily="50" charset="-128"/>
              </a:rPr>
              <a:t>ICT</a:t>
            </a:r>
            <a:r>
              <a:rPr kumimoji="1" lang="ja-JP" altLang="en-US" sz="1600" b="1" dirty="0">
                <a:latin typeface="Meiryo UI" panose="020B0604030504040204" pitchFamily="50" charset="-128"/>
                <a:ea typeface="Meiryo UI" panose="020B0604030504040204" pitchFamily="50" charset="-128"/>
              </a:rPr>
              <a:t>状況調査</a:t>
            </a:r>
            <a:r>
              <a:rPr kumimoji="1" lang="en-US" altLang="ja-JP" sz="1600" b="1" dirty="0">
                <a:latin typeface="Meiryo UI" panose="020B0604030504040204" pitchFamily="50" charset="-128"/>
                <a:ea typeface="Meiryo UI" panose="020B0604030504040204" pitchFamily="50" charset="-128"/>
              </a:rPr>
              <a:t>:</a:t>
            </a:r>
            <a:r>
              <a:rPr kumimoji="1" lang="ja-JP" altLang="en-US" sz="1600" b="1" dirty="0">
                <a:latin typeface="Meiryo UI" panose="020B0604030504040204" pitchFamily="50" charset="-128"/>
                <a:ea typeface="Meiryo UI" panose="020B0604030504040204" pitchFamily="50" charset="-128"/>
              </a:rPr>
              <a:t>「スマートフォンアプリ」に関する調査結果</a:t>
            </a:r>
            <a:endParaRPr kumimoji="1" lang="ja-JP" altLang="en-US" sz="1600" dirty="0"/>
          </a:p>
        </p:txBody>
      </p:sp>
      <p:sp>
        <p:nvSpPr>
          <p:cNvPr id="2" name="テキスト ボックス 1"/>
          <p:cNvSpPr txBox="1"/>
          <p:nvPr/>
        </p:nvSpPr>
        <p:spPr>
          <a:xfrm>
            <a:off x="5516010" y="792578"/>
            <a:ext cx="3371540" cy="1115690"/>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各市町村が個別にアプリを開発することは効率的か（共同開発の可能性）</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住民ニーズとアプリサービス提供の整合はどこまで取れているか　　　　　　　　など</a:t>
            </a:r>
          </a:p>
        </p:txBody>
      </p:sp>
      <p:sp>
        <p:nvSpPr>
          <p:cNvPr id="5" name="角丸四角形 4"/>
          <p:cNvSpPr/>
          <p:nvPr/>
        </p:nvSpPr>
        <p:spPr>
          <a:xfrm>
            <a:off x="352046" y="759996"/>
            <a:ext cx="365760" cy="1188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調査結果</a:t>
            </a:r>
          </a:p>
        </p:txBody>
      </p:sp>
      <p:sp>
        <p:nvSpPr>
          <p:cNvPr id="17" name="角丸四角形 16"/>
          <p:cNvSpPr/>
          <p:nvPr/>
        </p:nvSpPr>
        <p:spPr>
          <a:xfrm>
            <a:off x="5111061" y="740126"/>
            <a:ext cx="365760" cy="1228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b="1" dirty="0">
                <a:latin typeface="Meiryo UI" panose="020B0604030504040204" pitchFamily="50" charset="-128"/>
                <a:ea typeface="Meiryo UI" panose="020B0604030504040204" pitchFamily="50" charset="-128"/>
              </a:rPr>
              <a:t>得られた考察</a:t>
            </a:r>
          </a:p>
        </p:txBody>
      </p:sp>
      <p:sp>
        <p:nvSpPr>
          <p:cNvPr id="6" name="二等辺三角形 5"/>
          <p:cNvSpPr/>
          <p:nvPr/>
        </p:nvSpPr>
        <p:spPr>
          <a:xfrm rot="5400000">
            <a:off x="4318100" y="1245846"/>
            <a:ext cx="1035257" cy="216848"/>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730868" y="807967"/>
            <a:ext cx="3958698" cy="1092607"/>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広報等のパッケージ型アプリが多い一方で、観光・イベントでは独自開発がほとんど。</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kumimoji="1" lang="en-US" altLang="ja-JP" sz="9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kumimoji="1" lang="ja-JP" altLang="en-US" sz="1400" dirty="0">
                <a:latin typeface="Meiryo UI" panose="020B0604030504040204" pitchFamily="50" charset="-128"/>
                <a:ea typeface="Meiryo UI" panose="020B0604030504040204" pitchFamily="50" charset="-128"/>
              </a:rPr>
              <a:t>住民ニーズが高いと思われる分野でも、導入数が少ないものもある（例えば「健康」）　　　　など</a:t>
            </a:r>
          </a:p>
        </p:txBody>
      </p:sp>
      <p:sp>
        <p:nvSpPr>
          <p:cNvPr id="19" name="角丸四角形 18"/>
          <p:cNvSpPr/>
          <p:nvPr/>
        </p:nvSpPr>
        <p:spPr>
          <a:xfrm>
            <a:off x="7602582" y="96276"/>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Tree>
    <p:extLst>
      <p:ext uri="{BB962C8B-B14F-4D97-AF65-F5344CB8AC3E}">
        <p14:creationId xmlns:p14="http://schemas.microsoft.com/office/powerpoint/2010/main" val="1650869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59648" y="6440304"/>
            <a:ext cx="2057400" cy="365125"/>
          </a:xfrm>
        </p:spPr>
        <p:txBody>
          <a:bodyPr/>
          <a:lstStyle/>
          <a:p>
            <a:fld id="{1E9492F5-9F32-4FF7-8F08-B59CF8F2A2B6}" type="slidenum">
              <a:rPr kumimoji="1" lang="ja-JP" altLang="en-US" smtClean="0"/>
              <a:t>14</a:t>
            </a:fld>
            <a:endParaRPr kumimoji="1" lang="ja-JP" altLang="en-US" dirty="0"/>
          </a:p>
        </p:txBody>
      </p:sp>
      <p:sp>
        <p:nvSpPr>
          <p:cNvPr id="5" name="正方形/長方形 4"/>
          <p:cNvSpPr/>
          <p:nvPr/>
        </p:nvSpPr>
        <p:spPr>
          <a:xfrm>
            <a:off x="209008" y="122307"/>
            <a:ext cx="8525440"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■地域でスマートシティを展開していくための推進基盤を構築</a:t>
            </a:r>
          </a:p>
        </p:txBody>
      </p:sp>
      <p:cxnSp>
        <p:nvCxnSpPr>
          <p:cNvPr id="7" name="直線コネクタ 6"/>
          <p:cNvCxnSpPr/>
          <p:nvPr/>
        </p:nvCxnSpPr>
        <p:spPr>
          <a:xfrm>
            <a:off x="261204" y="600792"/>
            <a:ext cx="8748000" cy="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p:cNvSpPr/>
          <p:nvPr/>
        </p:nvSpPr>
        <p:spPr>
          <a:xfrm>
            <a:off x="261204" y="795010"/>
            <a:ext cx="4305035" cy="584775"/>
          </a:xfrm>
          <a:prstGeom prst="rect">
            <a:avLst/>
          </a:prstGeom>
          <a:solidFill>
            <a:schemeClr val="accent1">
              <a:lumMod val="60000"/>
              <a:lumOff val="40000"/>
            </a:schemeClr>
          </a:solidFill>
          <a:ln>
            <a:solidFill>
              <a:schemeClr val="bg1">
                <a:lumMod val="50000"/>
              </a:schemeClr>
            </a:solidFill>
          </a:ln>
        </p:spPr>
        <p:txBody>
          <a:bodyPr wrap="square">
            <a:spAutoFit/>
          </a:bodyPr>
          <a:lstStyle/>
          <a:p>
            <a:pPr algn="ctr"/>
            <a:r>
              <a:rPr lang="ja-JP" altLang="en-US" sz="1600" b="1" dirty="0">
                <a:latin typeface="Meiryo UI" panose="020B0604030504040204" pitchFamily="50" charset="-128"/>
                <a:ea typeface="Meiryo UI" panose="020B0604030504040204" pitchFamily="50" charset="-128"/>
              </a:rPr>
              <a:t>大阪市町村スマートシティ推進連絡会議</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a:t>
            </a:r>
            <a:r>
              <a:rPr lang="en-US" altLang="ja-JP" sz="1600" b="1" dirty="0" err="1">
                <a:latin typeface="Meiryo UI" panose="020B0604030504040204" pitchFamily="50" charset="-128"/>
                <a:ea typeface="Meiryo UI" panose="020B0604030504040204" pitchFamily="50" charset="-128"/>
              </a:rPr>
              <a:t>GovTech</a:t>
            </a:r>
            <a:r>
              <a:rPr lang="ja-JP" altLang="en-US" sz="1600" b="1" dirty="0">
                <a:latin typeface="Meiryo UI" panose="020B0604030504040204" pitchFamily="50" charset="-128"/>
                <a:ea typeface="Meiryo UI" panose="020B0604030504040204" pitchFamily="50" charset="-128"/>
              </a:rPr>
              <a:t>大阪）</a:t>
            </a:r>
            <a:endParaRPr lang="en-US" altLang="ja-JP" sz="1600" b="1" dirty="0">
              <a:latin typeface="Meiryo UI" panose="020B0604030504040204" pitchFamily="50" charset="-128"/>
              <a:ea typeface="Meiryo UI" panose="020B0604030504040204" pitchFamily="50" charset="-128"/>
            </a:endParaRPr>
          </a:p>
        </p:txBody>
      </p:sp>
      <p:graphicFrame>
        <p:nvGraphicFramePr>
          <p:cNvPr id="16" name="表 15"/>
          <p:cNvGraphicFramePr>
            <a:graphicFrameLocks noGrp="1"/>
          </p:cNvGraphicFramePr>
          <p:nvPr>
            <p:extLst/>
          </p:nvPr>
        </p:nvGraphicFramePr>
        <p:xfrm>
          <a:off x="296817" y="3189188"/>
          <a:ext cx="4233808" cy="3002652"/>
        </p:xfrm>
        <a:graphic>
          <a:graphicData uri="http://schemas.openxmlformats.org/drawingml/2006/table">
            <a:tbl>
              <a:tblPr firstRow="1" bandRow="1">
                <a:tableStyleId>{5940675A-B579-460E-94D1-54222C63F5DA}</a:tableStyleId>
              </a:tblPr>
              <a:tblGrid>
                <a:gridCol w="942975">
                  <a:extLst>
                    <a:ext uri="{9D8B030D-6E8A-4147-A177-3AD203B41FA5}">
                      <a16:colId xmlns:a16="http://schemas.microsoft.com/office/drawing/2014/main" val="886747811"/>
                    </a:ext>
                  </a:extLst>
                </a:gridCol>
                <a:gridCol w="3290833">
                  <a:extLst>
                    <a:ext uri="{9D8B030D-6E8A-4147-A177-3AD203B41FA5}">
                      <a16:colId xmlns:a16="http://schemas.microsoft.com/office/drawing/2014/main" val="4198919555"/>
                    </a:ext>
                  </a:extLst>
                </a:gridCol>
              </a:tblGrid>
              <a:tr h="355152">
                <a:tc>
                  <a:txBody>
                    <a:bodyPr/>
                    <a:lstStyle/>
                    <a:p>
                      <a:pPr algn="ctr"/>
                      <a:r>
                        <a:rPr kumimoji="1" lang="ja-JP" altLang="en-US" sz="1600" b="1" dirty="0">
                          <a:latin typeface="Meiryo UI" panose="020B0604030504040204" pitchFamily="50" charset="-128"/>
                          <a:ea typeface="Meiryo UI" panose="020B0604030504040204" pitchFamily="50" charset="-128"/>
                        </a:rPr>
                        <a:t>項目</a:t>
                      </a:r>
                    </a:p>
                  </a:txBody>
                  <a:tcPr>
                    <a:solidFill>
                      <a:schemeClr val="accent1">
                        <a:lumMod val="60000"/>
                        <a:lumOff val="4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内容</a:t>
                      </a:r>
                      <a:endParaRPr kumimoji="1" lang="en-US" altLang="ja-JP" sz="1600" b="1" dirty="0">
                        <a:latin typeface="Meiryo UI" panose="020B0604030504040204" pitchFamily="50" charset="-128"/>
                        <a:ea typeface="Meiryo UI" panose="020B0604030504040204" pitchFamily="50" charset="-128"/>
                      </a:endParaRPr>
                    </a:p>
                  </a:txBody>
                  <a:tcPr>
                    <a:solidFill>
                      <a:schemeClr val="accent1">
                        <a:lumMod val="60000"/>
                        <a:lumOff val="40000"/>
                      </a:schemeClr>
                    </a:solidFill>
                  </a:tcPr>
                </a:tc>
                <a:extLst>
                  <a:ext uri="{0D108BD9-81ED-4DB2-BD59-A6C34878D82A}">
                    <a16:rowId xmlns:a16="http://schemas.microsoft.com/office/drawing/2014/main" val="4018419759"/>
                  </a:ext>
                </a:extLst>
              </a:tr>
              <a:tr h="774878">
                <a:tc>
                  <a:txBody>
                    <a:bodyPr/>
                    <a:lstStyle/>
                    <a:p>
                      <a:pPr algn="ctr"/>
                      <a:r>
                        <a:rPr kumimoji="1" lang="ja-JP" altLang="en-US" sz="1400" b="1" dirty="0">
                          <a:latin typeface="Meiryo UI" panose="020B0604030504040204" pitchFamily="50" charset="-128"/>
                          <a:ea typeface="Meiryo UI" panose="020B0604030504040204" pitchFamily="50" charset="-128"/>
                        </a:rPr>
                        <a:t>構成</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メンバー</a:t>
                      </a:r>
                      <a:endParaRPr kumimoji="1" lang="en-US" altLang="ja-JP" sz="1400" b="1" dirty="0">
                        <a:latin typeface="Meiryo UI" panose="020B0604030504040204" pitchFamily="50" charset="-128"/>
                        <a:ea typeface="Meiryo UI" panose="020B0604030504040204" pitchFamily="50" charset="-128"/>
                      </a:endParaRP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府内</a:t>
                      </a:r>
                      <a:r>
                        <a:rPr kumimoji="1" lang="en-US" altLang="ja-JP" sz="1400" dirty="0">
                          <a:latin typeface="Meiryo UI" panose="020B0604030504040204" pitchFamily="50" charset="-128"/>
                          <a:ea typeface="Meiryo UI" panose="020B0604030504040204" pitchFamily="50" charset="-128"/>
                        </a:rPr>
                        <a:t>43</a:t>
                      </a:r>
                      <a:r>
                        <a:rPr kumimoji="1" lang="ja-JP" altLang="en-US" sz="1400" dirty="0">
                          <a:latin typeface="Meiryo UI" panose="020B0604030504040204" pitchFamily="50" charset="-128"/>
                          <a:ea typeface="Meiryo UI" panose="020B0604030504040204" pitchFamily="50" charset="-128"/>
                        </a:rPr>
                        <a:t>市町村の</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400" dirty="0">
                          <a:latin typeface="Meiryo UI" panose="020B0604030504040204" pitchFamily="50" charset="-128"/>
                          <a:ea typeface="Meiryo UI" panose="020B0604030504040204" pitchFamily="50" charset="-128"/>
                        </a:rPr>
                        <a:t>　　　スマートシティ推進担当課</a:t>
                      </a:r>
                      <a:endParaRPr kumimoji="1" lang="en-US" altLang="ja-JP" sz="1400" dirty="0">
                        <a:latin typeface="Meiryo UI" panose="020B0604030504040204" pitchFamily="50" charset="-128"/>
                        <a:ea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Meiryo UI" panose="020B0604030504040204" pitchFamily="50" charset="-128"/>
                          <a:ea typeface="Meiryo UI" panose="020B0604030504040204" pitchFamily="50" charset="-128"/>
                        </a:rPr>
                        <a:t>　　（情報・企画担当部署等の職員）</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44097128"/>
                  </a:ext>
                </a:extLst>
              </a:tr>
              <a:tr h="548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事務局</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Meiryo UI" panose="020B0604030504040204" pitchFamily="50" charset="-128"/>
                          <a:ea typeface="Meiryo UI" panose="020B0604030504040204" pitchFamily="50" charset="-128"/>
                        </a:rPr>
                        <a:t>大阪府</a:t>
                      </a:r>
                      <a:r>
                        <a:rPr kumimoji="1" lang="ja-JP" altLang="en-US" sz="1400" dirty="0">
                          <a:latin typeface="Meiryo UI" panose="020B0604030504040204" pitchFamily="50" charset="-128"/>
                          <a:ea typeface="Meiryo UI" panose="020B0604030504040204" pitchFamily="50" charset="-128"/>
                        </a:rPr>
                        <a:t>スマートシティ戦略準備室</a:t>
                      </a:r>
                      <a:endParaRPr kumimoji="1" lang="en-US" altLang="ja-JP" sz="1400" dirty="0">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戦略室</a:t>
                      </a:r>
                    </a:p>
                  </a:txBody>
                  <a:tcPr/>
                </a:tc>
                <a:extLst>
                  <a:ext uri="{0D108BD9-81ED-4DB2-BD59-A6C34878D82A}">
                    <a16:rowId xmlns:a16="http://schemas.microsoft.com/office/drawing/2014/main" val="1921277957"/>
                  </a:ext>
                </a:extLst>
              </a:tr>
              <a:tr h="3228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設置日</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sz="1400" dirty="0">
                          <a:latin typeface="Meiryo UI" panose="020B0604030504040204" pitchFamily="50" charset="-128"/>
                          <a:ea typeface="Meiryo UI" panose="020B0604030504040204" pitchFamily="50" charset="-128"/>
                        </a:rPr>
                        <a:t>2019</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月</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日</a:t>
                      </a:r>
                    </a:p>
                  </a:txBody>
                  <a:tcPr/>
                </a:tc>
                <a:extLst>
                  <a:ext uri="{0D108BD9-81ED-4DB2-BD59-A6C34878D82A}">
                    <a16:rowId xmlns:a16="http://schemas.microsoft.com/office/drawing/2014/main" val="4070938964"/>
                  </a:ext>
                </a:extLst>
              </a:tr>
              <a:tr h="10008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latin typeface="Meiryo UI" panose="020B0604030504040204" pitchFamily="50" charset="-128"/>
                          <a:ea typeface="Meiryo UI" panose="020B0604030504040204" pitchFamily="50" charset="-128"/>
                        </a:rPr>
                        <a:t>開催実績</a:t>
                      </a:r>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第１回会議を９月</a:t>
                      </a:r>
                      <a:r>
                        <a:rPr kumimoji="1" lang="en-US" altLang="ja-JP" sz="1400" dirty="0">
                          <a:latin typeface="Meiryo UI" panose="020B0604030504040204" pitchFamily="50" charset="-128"/>
                          <a:ea typeface="Meiryo UI" panose="020B0604030504040204" pitchFamily="50" charset="-128"/>
                        </a:rPr>
                        <a:t>19</a:t>
                      </a:r>
                      <a:r>
                        <a:rPr kumimoji="1" lang="ja-JP" altLang="en-US" sz="1400" dirty="0">
                          <a:latin typeface="Meiryo UI" panose="020B0604030504040204" pitchFamily="50" charset="-128"/>
                          <a:ea typeface="Meiryo UI" panose="020B0604030504040204" pitchFamily="50" charset="-128"/>
                        </a:rPr>
                        <a:t>日に開催</a:t>
                      </a:r>
                      <a:endParaRPr kumimoji="1" lang="en-US" altLang="ja-JP" sz="1400" dirty="0">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府内</a:t>
                      </a:r>
                      <a:r>
                        <a:rPr kumimoji="1" lang="en-US" altLang="ja-JP" sz="1400" dirty="0">
                          <a:latin typeface="Meiryo UI" panose="020B0604030504040204" pitchFamily="50" charset="-128"/>
                          <a:ea typeface="Meiryo UI" panose="020B0604030504040204" pitchFamily="50" charset="-128"/>
                        </a:rPr>
                        <a:t>27</a:t>
                      </a:r>
                      <a:r>
                        <a:rPr kumimoji="1" lang="ja-JP" altLang="en-US" sz="1400" dirty="0">
                          <a:latin typeface="Meiryo UI" panose="020B0604030504040204" pitchFamily="50" charset="-128"/>
                          <a:ea typeface="Meiryo UI" panose="020B0604030504040204" pitchFamily="50" charset="-128"/>
                        </a:rPr>
                        <a:t>団体が出席</a:t>
                      </a:r>
                      <a:endParaRPr kumimoji="1" lang="en-US" altLang="ja-JP" sz="1400" dirty="0">
                        <a:latin typeface="Meiryo UI" panose="020B0604030504040204" pitchFamily="50" charset="-128"/>
                        <a:ea typeface="Meiryo UI" panose="020B0604030504040204" pitchFamily="50" charset="-128"/>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latin typeface="Meiryo UI" panose="020B0604030504040204" pitchFamily="50" charset="-128"/>
                          <a:ea typeface="Meiryo UI" panose="020B0604030504040204" pitchFamily="50" charset="-128"/>
                        </a:rPr>
                        <a:t>大阪スマートシティ戦略の概要や先に実施した調査結果などを報告。</a:t>
                      </a:r>
                    </a:p>
                  </a:txBody>
                  <a:tcPr/>
                </a:tc>
                <a:extLst>
                  <a:ext uri="{0D108BD9-81ED-4DB2-BD59-A6C34878D82A}">
                    <a16:rowId xmlns:a16="http://schemas.microsoft.com/office/drawing/2014/main" val="1211112654"/>
                  </a:ext>
                </a:extLst>
              </a:tr>
            </a:tbl>
          </a:graphicData>
        </a:graphic>
      </p:graphicFrame>
      <p:sp>
        <p:nvSpPr>
          <p:cNvPr id="18" name="フローチャート: 処理 17"/>
          <p:cNvSpPr/>
          <p:nvPr/>
        </p:nvSpPr>
        <p:spPr>
          <a:xfrm>
            <a:off x="4902529" y="3257220"/>
            <a:ext cx="4031627" cy="1704354"/>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構成</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希望する市町村（現在</a:t>
            </a:r>
            <a:r>
              <a:rPr lang="en-US" altLang="ja-JP" sz="1200" dirty="0">
                <a:solidFill>
                  <a:schemeClr val="tx1"/>
                </a:solidFill>
                <a:latin typeface="Meiryo UI" panose="020B0604030504040204" pitchFamily="50" charset="-128"/>
                <a:ea typeface="Meiryo UI" panose="020B0604030504040204" pitchFamily="50" charset="-128"/>
              </a:rPr>
              <a:t>31</a:t>
            </a:r>
            <a:r>
              <a:rPr lang="ja-JP" altLang="en-US" sz="1200" dirty="0">
                <a:solidFill>
                  <a:schemeClr val="tx1"/>
                </a:solidFill>
                <a:latin typeface="Meiryo UI" panose="020B0604030504040204" pitchFamily="50" charset="-128"/>
                <a:ea typeface="Meiryo UI" panose="020B0604030504040204" pitchFamily="50" charset="-128"/>
              </a:rPr>
              <a:t>団体）</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役割</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電子窓口、電子申請、アプリ等による行政サービス</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ja-JP" altLang="en-US" sz="1200" dirty="0" err="1">
                <a:solidFill>
                  <a:schemeClr val="tx1"/>
                </a:solidFill>
                <a:latin typeface="Meiryo UI" panose="020B0604030504040204" pitchFamily="50" charset="-128"/>
                <a:ea typeface="Meiryo UI" panose="020B0604030504040204" pitchFamily="50" charset="-128"/>
              </a:rPr>
              <a:t>の</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化</a:t>
            </a:r>
            <a:r>
              <a:rPr kumimoji="1" lang="ja-JP" altLang="en-US" sz="1200" dirty="0" smtClean="0">
                <a:solidFill>
                  <a:schemeClr val="tx1"/>
                </a:solidFill>
                <a:latin typeface="Meiryo UI" panose="020B0604030504040204" pitchFamily="50" charset="-128"/>
                <a:ea typeface="Meiryo UI" panose="020B0604030504040204" pitchFamily="50" charset="-128"/>
              </a:rPr>
              <a:t>において</a:t>
            </a:r>
            <a:r>
              <a:rPr kumimoji="1" lang="ja-JP" altLang="en-US" sz="1200" dirty="0">
                <a:solidFill>
                  <a:schemeClr val="tx1"/>
                </a:solidFill>
                <a:latin typeface="Meiryo UI" panose="020B0604030504040204" pitchFamily="50" charset="-128"/>
                <a:ea typeface="Meiryo UI" panose="020B0604030504040204" pitchFamily="50" charset="-128"/>
              </a:rPr>
              <a:t>、情報提供、情報共有、マッチング等</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開催状況</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第１回：行政の</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化（</a:t>
            </a:r>
            <a:r>
              <a:rPr kumimoji="1" lang="en-US" altLang="ja-JP" sz="1200" dirty="0">
                <a:solidFill>
                  <a:schemeClr val="tx1"/>
                </a:solidFill>
                <a:latin typeface="Meiryo UI" panose="020B0604030504040204" pitchFamily="50" charset="-128"/>
                <a:ea typeface="Meiryo UI" panose="020B0604030504040204" pitchFamily="50" charset="-128"/>
              </a:rPr>
              <a:t>9</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19</a:t>
            </a:r>
            <a:r>
              <a:rPr kumimoji="1" lang="ja-JP" altLang="en-US" sz="1200" dirty="0">
                <a:solidFill>
                  <a:schemeClr val="tx1"/>
                </a:solidFill>
                <a:latin typeface="Meiryo UI" panose="020B0604030504040204" pitchFamily="50" charset="-128"/>
                <a:ea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第２回：統合アプリ等（</a:t>
            </a:r>
            <a:r>
              <a:rPr kumimoji="1" lang="en-US" altLang="ja-JP" sz="1200" dirty="0">
                <a:solidFill>
                  <a:schemeClr val="tx1"/>
                </a:solidFill>
                <a:latin typeface="Meiryo UI" panose="020B0604030504040204" pitchFamily="50" charset="-128"/>
                <a:ea typeface="Meiryo UI" panose="020B0604030504040204" pitchFamily="50" charset="-128"/>
              </a:rPr>
              <a:t>10</a:t>
            </a:r>
            <a:r>
              <a:rPr kumimoji="1" lang="ja-JP" altLang="en-US" sz="1200" dirty="0">
                <a:solidFill>
                  <a:schemeClr val="tx1"/>
                </a:solidFill>
                <a:latin typeface="Meiryo UI" panose="020B0604030504040204" pitchFamily="50" charset="-128"/>
                <a:ea typeface="Meiryo UI" panose="020B0604030504040204" pitchFamily="50" charset="-128"/>
              </a:rPr>
              <a:t>月</a:t>
            </a:r>
            <a:r>
              <a:rPr kumimoji="1" lang="en-US" altLang="ja-JP" sz="1200" dirty="0">
                <a:solidFill>
                  <a:schemeClr val="tx1"/>
                </a:solidFill>
                <a:latin typeface="Meiryo UI" panose="020B0604030504040204" pitchFamily="50" charset="-128"/>
                <a:ea typeface="Meiryo UI" panose="020B0604030504040204" pitchFamily="50" charset="-128"/>
              </a:rPr>
              <a:t>8</a:t>
            </a:r>
            <a:r>
              <a:rPr kumimoji="1" lang="ja-JP" altLang="en-US" sz="1200" dirty="0">
                <a:solidFill>
                  <a:schemeClr val="tx1"/>
                </a:solidFill>
                <a:latin typeface="Meiryo UI" panose="020B0604030504040204" pitchFamily="50" charset="-128"/>
                <a:ea typeface="Meiryo UI" panose="020B0604030504040204" pitchFamily="50" charset="-128"/>
              </a:rPr>
              <a:t>日）</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第３回</a:t>
            </a:r>
            <a:r>
              <a:rPr kumimoji="1"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：無償・少額サービス（</a:t>
            </a:r>
            <a:r>
              <a:rPr kumimoji="1" lang="en-US" altLang="ja-JP"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12</a:t>
            </a:r>
            <a:r>
              <a:rPr kumimoji="1"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月</a:t>
            </a:r>
            <a:r>
              <a:rPr kumimoji="1" lang="en-US" altLang="ja-JP"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4</a:t>
            </a:r>
            <a:r>
              <a:rPr kumimoji="1" lang="ja-JP" altLang="en-US" sz="1200" dirty="0" smtClean="0">
                <a:solidFill>
                  <a:schemeClr val="tx1"/>
                </a:solidFill>
                <a:latin typeface="Meiryo UI" panose="020B0604030504040204" pitchFamily="50" charset="-128"/>
                <a:ea typeface="Meiryo UI" panose="020B0604030504040204" pitchFamily="50" charset="-128"/>
                <a:sym typeface="Wingdings" panose="05000000000000000000" pitchFamily="2" charset="2"/>
              </a:rPr>
              <a:t>日予定）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19" name="正方形/長方形 18"/>
          <p:cNvSpPr/>
          <p:nvPr/>
        </p:nvSpPr>
        <p:spPr>
          <a:xfrm>
            <a:off x="4901387" y="3155528"/>
            <a:ext cx="4032769" cy="338554"/>
          </a:xfrm>
          <a:prstGeom prst="rect">
            <a:avLst/>
          </a:prstGeom>
          <a:solidFill>
            <a:schemeClr val="accent2">
              <a:lumMod val="40000"/>
              <a:lumOff val="60000"/>
            </a:schemeClr>
          </a:solidFill>
          <a:ln>
            <a:solidFill>
              <a:schemeClr val="accent2"/>
            </a:solidFill>
          </a:ln>
        </p:spPr>
        <p:txBody>
          <a:bodyPr wrap="square">
            <a:spAutoFit/>
          </a:bodyPr>
          <a:lstStyle/>
          <a:p>
            <a:pPr algn="ctr"/>
            <a:r>
              <a:rPr kumimoji="1" lang="ja-JP" altLang="en-US" sz="1600" b="1" dirty="0">
                <a:latin typeface="Meiryo UI" panose="020B0604030504040204" pitchFamily="50" charset="-128"/>
                <a:ea typeface="Meiryo UI" panose="020B0604030504040204" pitchFamily="50" charset="-128"/>
              </a:rPr>
              <a:t>行政の</a:t>
            </a:r>
            <a:r>
              <a:rPr kumimoji="1" lang="en-US" altLang="ja-JP" sz="1600" b="1" dirty="0">
                <a:latin typeface="Meiryo UI" panose="020B0604030504040204" pitchFamily="50" charset="-128"/>
                <a:ea typeface="Meiryo UI" panose="020B0604030504040204" pitchFamily="50" charset="-128"/>
              </a:rPr>
              <a:t>ICT</a:t>
            </a:r>
            <a:r>
              <a:rPr kumimoji="1" lang="ja-JP" altLang="en-US" sz="1600" b="1" dirty="0">
                <a:latin typeface="Meiryo UI" panose="020B0604030504040204" pitchFamily="50" charset="-128"/>
                <a:ea typeface="Meiryo UI" panose="020B0604030504040204" pitchFamily="50" charset="-128"/>
              </a:rPr>
              <a:t>化</a:t>
            </a:r>
            <a:r>
              <a:rPr kumimoji="1" lang="en-US" altLang="ja-JP" sz="1600" b="1" dirty="0">
                <a:latin typeface="Meiryo UI" panose="020B0604030504040204" pitchFamily="50" charset="-128"/>
                <a:ea typeface="Meiryo UI" panose="020B0604030504040204" pitchFamily="50" charset="-128"/>
              </a:rPr>
              <a:t>WG</a:t>
            </a:r>
            <a:r>
              <a:rPr kumimoji="1" lang="ja-JP" altLang="en-US" sz="1600" b="1" dirty="0">
                <a:latin typeface="Meiryo UI" panose="020B0604030504040204" pitchFamily="50" charset="-128"/>
                <a:ea typeface="Meiryo UI" panose="020B0604030504040204" pitchFamily="50" charset="-128"/>
              </a:rPr>
              <a:t>（設置）</a:t>
            </a:r>
            <a:endParaRPr kumimoji="1" lang="en-US" altLang="ja-JP" sz="1600" b="1" dirty="0">
              <a:latin typeface="Meiryo UI" panose="020B0604030504040204" pitchFamily="50" charset="-128"/>
              <a:ea typeface="Meiryo UI" panose="020B0604030504040204" pitchFamily="50" charset="-128"/>
            </a:endParaRPr>
          </a:p>
        </p:txBody>
      </p:sp>
      <p:sp>
        <p:nvSpPr>
          <p:cNvPr id="23" name="正方形/長方形 22"/>
          <p:cNvSpPr/>
          <p:nvPr/>
        </p:nvSpPr>
        <p:spPr>
          <a:xfrm>
            <a:off x="4885421" y="795010"/>
            <a:ext cx="4031627" cy="553998"/>
          </a:xfrm>
          <a:prstGeom prst="rect">
            <a:avLst/>
          </a:prstGeom>
          <a:solidFill>
            <a:schemeClr val="accent2">
              <a:lumMod val="40000"/>
              <a:lumOff val="60000"/>
            </a:schemeClr>
          </a:solidFill>
          <a:ln>
            <a:solidFill>
              <a:schemeClr val="bg1">
                <a:lumMod val="50000"/>
              </a:schemeClr>
            </a:solidFill>
          </a:ln>
        </p:spPr>
        <p:txBody>
          <a:bodyPr wrap="square" anchor="ctr" anchorCtr="0">
            <a:noAutofit/>
          </a:bodyPr>
          <a:lstStyle/>
          <a:p>
            <a:pPr algn="ctr"/>
            <a:r>
              <a:rPr lang="ja-JP" altLang="en-US" sz="1600" b="1" dirty="0">
                <a:latin typeface="Meiryo UI" panose="020B0604030504040204" pitchFamily="50" charset="-128"/>
                <a:ea typeface="Meiryo UI" panose="020B0604030504040204" pitchFamily="50" charset="-128"/>
              </a:rPr>
              <a:t>各種ワーキンググループ</a:t>
            </a:r>
            <a:endParaRPr lang="en-US" altLang="ja-JP" sz="1600" b="1" dirty="0">
              <a:latin typeface="Meiryo UI" panose="020B0604030504040204" pitchFamily="50" charset="-128"/>
              <a:ea typeface="Meiryo UI" panose="020B0604030504040204" pitchFamily="50" charset="-128"/>
            </a:endParaRPr>
          </a:p>
        </p:txBody>
      </p:sp>
      <p:sp>
        <p:nvSpPr>
          <p:cNvPr id="2" name="正方形/長方形 1"/>
          <p:cNvSpPr/>
          <p:nvPr/>
        </p:nvSpPr>
        <p:spPr>
          <a:xfrm>
            <a:off x="4865349" y="1458478"/>
            <a:ext cx="4110257" cy="1600438"/>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＜設置目的＞</a:t>
            </a:r>
            <a:endParaRPr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大阪スマートシティ戦略会議で確認された方針や、市町村のニーズ等を踏まえて、推進連絡会議（</a:t>
            </a:r>
            <a:r>
              <a:rPr lang="en-US" altLang="ja-JP" sz="1400" dirty="0">
                <a:latin typeface="Meiryo UI" panose="020B0604030504040204" pitchFamily="50" charset="-128"/>
                <a:ea typeface="Meiryo UI" panose="020B0604030504040204" pitchFamily="50" charset="-128"/>
              </a:rPr>
              <a:t>GovTech</a:t>
            </a:r>
            <a:r>
              <a:rPr lang="ja-JP" altLang="en-US" sz="1400" dirty="0">
                <a:latin typeface="Meiryo UI" panose="020B0604030504040204" pitchFamily="50" charset="-128"/>
                <a:ea typeface="Meiryo UI" panose="020B0604030504040204" pitchFamily="50" charset="-128"/>
              </a:rPr>
              <a:t>大阪）の下部組織として、テーマ別にワーキンググループを設置。（適宜組成）</a:t>
            </a: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担当者レベルでより具体的、実務的な議題を取り上げ、市町村の情報共有、マッチングの場を提供</a:t>
            </a:r>
          </a:p>
        </p:txBody>
      </p:sp>
      <p:sp>
        <p:nvSpPr>
          <p:cNvPr id="8" name="正方形/長方形 7"/>
          <p:cNvSpPr/>
          <p:nvPr/>
        </p:nvSpPr>
        <p:spPr>
          <a:xfrm>
            <a:off x="209008" y="1468879"/>
            <a:ext cx="4204904" cy="1600438"/>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＜設置目的＞</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400" dirty="0">
                <a:latin typeface="Meiryo UI" panose="020B0604030504040204" pitchFamily="50" charset="-128"/>
                <a:ea typeface="Meiryo UI" panose="020B0604030504040204" pitchFamily="50" charset="-128"/>
              </a:rPr>
              <a:t>大阪府と市町村の連携によるスマートシティ化の取組みを円滑に進めるため、先進自治体の事例紹介や各自治体で共通する課題の共有等を通じて、市町村の横展開を促進し、さらなる行政サービスの向上や、都市機能の強化、ひいては住民の</a:t>
            </a:r>
            <a:r>
              <a:rPr kumimoji="1" lang="en-US" altLang="ja-JP" sz="1400" dirty="0" err="1">
                <a:latin typeface="Meiryo UI" panose="020B0604030504040204" pitchFamily="50" charset="-128"/>
                <a:ea typeface="Meiryo UI" panose="020B0604030504040204" pitchFamily="50" charset="-128"/>
              </a:rPr>
              <a:t>QoL</a:t>
            </a:r>
            <a:r>
              <a:rPr kumimoji="1" lang="ja-JP" altLang="en-US" sz="1400" dirty="0">
                <a:latin typeface="Meiryo UI" panose="020B0604030504040204" pitchFamily="50" charset="-128"/>
                <a:ea typeface="Meiryo UI" panose="020B0604030504040204" pitchFamily="50" charset="-128"/>
              </a:rPr>
              <a:t>（生活の質）の向上を目指すもの。</a:t>
            </a:r>
            <a:endParaRPr kumimoji="1" lang="en-US" altLang="ja-JP" sz="1400" dirty="0">
              <a:latin typeface="Meiryo UI" panose="020B0604030504040204" pitchFamily="50" charset="-128"/>
              <a:ea typeface="Meiryo UI" panose="020B0604030504040204" pitchFamily="50" charset="-128"/>
            </a:endParaRPr>
          </a:p>
        </p:txBody>
      </p:sp>
      <p:cxnSp>
        <p:nvCxnSpPr>
          <p:cNvPr id="10" name="直線コネクタ 9"/>
          <p:cNvCxnSpPr>
            <a:stCxn id="3" idx="3"/>
            <a:endCxn id="23" idx="1"/>
          </p:cNvCxnSpPr>
          <p:nvPr/>
        </p:nvCxnSpPr>
        <p:spPr>
          <a:xfrm>
            <a:off x="4566239" y="1072009"/>
            <a:ext cx="319182" cy="0"/>
          </a:xfrm>
          <a:prstGeom prst="line">
            <a:avLst/>
          </a:prstGeom>
        </p:spPr>
        <p:style>
          <a:lnRef idx="1">
            <a:schemeClr val="dk1"/>
          </a:lnRef>
          <a:fillRef idx="0">
            <a:schemeClr val="dk1"/>
          </a:fillRef>
          <a:effectRef idx="0">
            <a:schemeClr val="dk1"/>
          </a:effectRef>
          <a:fontRef idx="minor">
            <a:schemeClr val="tx1"/>
          </a:fontRef>
        </p:style>
      </p:cxnSp>
      <p:sp>
        <p:nvSpPr>
          <p:cNvPr id="25" name="フローチャート: 処理 24"/>
          <p:cNvSpPr/>
          <p:nvPr/>
        </p:nvSpPr>
        <p:spPr>
          <a:xfrm>
            <a:off x="4885421" y="5184641"/>
            <a:ext cx="4031627" cy="13658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構成</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rPr>
              <a:t>希望する市町村（今後募集）</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役割</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を活用した地域のまちづくり（モビリティ等）の情報</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　　　　　共有や企業とのマッチング　等</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6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開催予定</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第１回を年内に開催予定</a:t>
            </a:r>
            <a:endParaRPr kumimoji="1" lang="en-US" altLang="ja-JP" sz="1200" dirty="0">
              <a:solidFill>
                <a:schemeClr val="tx1"/>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4884279" y="5082949"/>
            <a:ext cx="4032769" cy="338554"/>
          </a:xfrm>
          <a:prstGeom prst="rect">
            <a:avLst/>
          </a:prstGeom>
          <a:solidFill>
            <a:schemeClr val="accent2">
              <a:lumMod val="40000"/>
              <a:lumOff val="60000"/>
            </a:schemeClr>
          </a:solidFill>
          <a:ln>
            <a:solidFill>
              <a:schemeClr val="accent2"/>
            </a:solidFill>
          </a:ln>
        </p:spPr>
        <p:txBody>
          <a:bodyPr wrap="square">
            <a:spAutoFit/>
          </a:bodyPr>
          <a:lstStyle/>
          <a:p>
            <a:pPr algn="ctr"/>
            <a:r>
              <a:rPr kumimoji="1" lang="ja-JP" altLang="en-US" sz="1600" b="1" dirty="0">
                <a:latin typeface="Meiryo UI" panose="020B0604030504040204" pitchFamily="50" charset="-128"/>
                <a:ea typeface="Meiryo UI" panose="020B0604030504040204" pitchFamily="50" charset="-128"/>
              </a:rPr>
              <a:t>地域デジタル化</a:t>
            </a:r>
            <a:r>
              <a:rPr kumimoji="1" lang="en-US" altLang="ja-JP" sz="1600" b="1" dirty="0">
                <a:latin typeface="Meiryo UI" panose="020B0604030504040204" pitchFamily="50" charset="-128"/>
                <a:ea typeface="Meiryo UI" panose="020B0604030504040204" pitchFamily="50" charset="-128"/>
              </a:rPr>
              <a:t>WG</a:t>
            </a:r>
            <a:r>
              <a:rPr kumimoji="1" lang="ja-JP" altLang="en-US" sz="1600" b="1" dirty="0">
                <a:latin typeface="Meiryo UI" panose="020B0604030504040204" pitchFamily="50" charset="-128"/>
                <a:ea typeface="Meiryo UI" panose="020B0604030504040204" pitchFamily="50" charset="-128"/>
              </a:rPr>
              <a:t>（予定）</a:t>
            </a:r>
            <a:endParaRPr kumimoji="1" lang="en-US" altLang="ja-JP" sz="1600" b="1" dirty="0">
              <a:latin typeface="Meiryo UI" panose="020B0604030504040204" pitchFamily="50" charset="-128"/>
              <a:ea typeface="Meiryo UI" panose="020B0604030504040204" pitchFamily="50" charset="-128"/>
            </a:endParaRPr>
          </a:p>
        </p:txBody>
      </p:sp>
      <p:sp>
        <p:nvSpPr>
          <p:cNvPr id="29" name="角丸四角形 28"/>
          <p:cNvSpPr/>
          <p:nvPr/>
        </p:nvSpPr>
        <p:spPr>
          <a:xfrm>
            <a:off x="7602582" y="135465"/>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Tree>
    <p:extLst>
      <p:ext uri="{BB962C8B-B14F-4D97-AF65-F5344CB8AC3E}">
        <p14:creationId xmlns:p14="http://schemas.microsoft.com/office/powerpoint/2010/main" val="77677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42210" y="6343288"/>
            <a:ext cx="2057400" cy="365125"/>
          </a:xfrm>
        </p:spPr>
        <p:txBody>
          <a:bodyPr/>
          <a:lstStyle/>
          <a:p>
            <a:fld id="{1E9492F5-9F32-4FF7-8F08-B59CF8F2A2B6}" type="slidenum">
              <a:rPr kumimoji="1" lang="ja-JP" altLang="en-US" smtClean="0"/>
              <a:t>15</a:t>
            </a:fld>
            <a:endParaRPr kumimoji="1" lang="ja-JP" altLang="en-US"/>
          </a:p>
        </p:txBody>
      </p:sp>
      <p:sp>
        <p:nvSpPr>
          <p:cNvPr id="5" name="正方形/長方形 4"/>
          <p:cNvSpPr/>
          <p:nvPr/>
        </p:nvSpPr>
        <p:spPr>
          <a:xfrm>
            <a:off x="209008" y="122307"/>
            <a:ext cx="8773144"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＜つづき＞　行政の</a:t>
            </a:r>
            <a:r>
              <a:rPr lang="en-US" altLang="ja-JP" sz="2000" b="1" dirty="0">
                <a:latin typeface="Meiryo UI" panose="020B0604030504040204" pitchFamily="50" charset="-128"/>
                <a:ea typeface="Meiryo UI" panose="020B0604030504040204" pitchFamily="50" charset="-128"/>
              </a:rPr>
              <a:t>ICT</a:t>
            </a:r>
            <a:r>
              <a:rPr lang="ja-JP" altLang="en-US" sz="2000" b="1" dirty="0">
                <a:latin typeface="Meiryo UI" panose="020B0604030504040204" pitchFamily="50" charset="-128"/>
                <a:ea typeface="Meiryo UI" panose="020B0604030504040204" pitchFamily="50" charset="-128"/>
              </a:rPr>
              <a:t>化ワーキンググループの開催内容</a:t>
            </a:r>
          </a:p>
        </p:txBody>
      </p:sp>
      <p:cxnSp>
        <p:nvCxnSpPr>
          <p:cNvPr id="7" name="直線コネクタ 6"/>
          <p:cNvCxnSpPr/>
          <p:nvPr/>
        </p:nvCxnSpPr>
        <p:spPr>
          <a:xfrm>
            <a:off x="234152" y="600890"/>
            <a:ext cx="8748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1578599369"/>
              </p:ext>
            </p:extLst>
          </p:nvPr>
        </p:nvGraphicFramePr>
        <p:xfrm>
          <a:off x="342006" y="2266697"/>
          <a:ext cx="8557296" cy="3990409"/>
        </p:xfrm>
        <a:graphic>
          <a:graphicData uri="http://schemas.openxmlformats.org/drawingml/2006/table">
            <a:tbl>
              <a:tblPr firstRow="1" bandRow="1">
                <a:tableStyleId>{5940675A-B579-460E-94D1-54222C63F5DA}</a:tableStyleId>
              </a:tblPr>
              <a:tblGrid>
                <a:gridCol w="1112834">
                  <a:extLst>
                    <a:ext uri="{9D8B030D-6E8A-4147-A177-3AD203B41FA5}">
                      <a16:colId xmlns:a16="http://schemas.microsoft.com/office/drawing/2014/main" val="20000"/>
                    </a:ext>
                  </a:extLst>
                </a:gridCol>
                <a:gridCol w="3722231">
                  <a:extLst>
                    <a:ext uri="{9D8B030D-6E8A-4147-A177-3AD203B41FA5}">
                      <a16:colId xmlns:a16="http://schemas.microsoft.com/office/drawing/2014/main" val="20001"/>
                    </a:ext>
                  </a:extLst>
                </a:gridCol>
                <a:gridCol w="3722231">
                  <a:extLst>
                    <a:ext uri="{9D8B030D-6E8A-4147-A177-3AD203B41FA5}">
                      <a16:colId xmlns:a16="http://schemas.microsoft.com/office/drawing/2014/main" val="20002"/>
                    </a:ext>
                  </a:extLst>
                </a:gridCol>
              </a:tblGrid>
              <a:tr h="393609">
                <a:tc>
                  <a:txBody>
                    <a:bodyPr/>
                    <a:lstStyle/>
                    <a:p>
                      <a:r>
                        <a:rPr kumimoji="1" lang="ja-JP" altLang="en-US" sz="1600" b="1" dirty="0">
                          <a:latin typeface="Meiryo UI" panose="020B0604030504040204" pitchFamily="50" charset="-128"/>
                          <a:ea typeface="Meiryo UI" panose="020B0604030504040204" pitchFamily="50" charset="-128"/>
                        </a:rPr>
                        <a:t>開催状況</a:t>
                      </a: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a:t>
                      </a:r>
                      <a:r>
                        <a:rPr kumimoji="1" lang="en-US" altLang="ja-JP" sz="1600" b="1" dirty="0">
                          <a:latin typeface="Meiryo UI" panose="020B0604030504040204" pitchFamily="50" charset="-128"/>
                          <a:ea typeface="Meiryo UI" panose="020B0604030504040204" pitchFamily="50" charset="-128"/>
                        </a:rPr>
                        <a:t>1</a:t>
                      </a:r>
                      <a:r>
                        <a:rPr kumimoji="1" lang="ja-JP" altLang="en-US" sz="1600" b="1" dirty="0">
                          <a:latin typeface="Meiryo UI" panose="020B0604030504040204" pitchFamily="50" charset="-128"/>
                          <a:ea typeface="Meiryo UI" panose="020B0604030504040204" pitchFamily="50" charset="-128"/>
                        </a:rPr>
                        <a:t>回ワーキング</a:t>
                      </a: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第２回ワーキング</a:t>
                      </a:r>
                      <a:endParaRPr kumimoji="1" lang="en-US" altLang="ja-JP" sz="16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extLst>
                  <a:ext uri="{0D108BD9-81ED-4DB2-BD59-A6C34878D82A}">
                    <a16:rowId xmlns:a16="http://schemas.microsoft.com/office/drawing/2014/main" val="10000"/>
                  </a:ext>
                </a:extLst>
              </a:tr>
              <a:tr h="367396">
                <a:tc>
                  <a:txBody>
                    <a:bodyPr/>
                    <a:lstStyle/>
                    <a:p>
                      <a:pPr algn="ctr"/>
                      <a:r>
                        <a:rPr kumimoji="1" lang="ja-JP" altLang="en-US" sz="1400" dirty="0">
                          <a:latin typeface="Meiryo UI" panose="020B0604030504040204" pitchFamily="50" charset="-128"/>
                          <a:ea typeface="Meiryo UI" panose="020B0604030504040204" pitchFamily="50" charset="-128"/>
                        </a:rPr>
                        <a:t>開催日</a:t>
                      </a:r>
                    </a:p>
                  </a:txBody>
                  <a:tcPr/>
                </a:tc>
                <a:tc>
                  <a:txBody>
                    <a:bodyPr/>
                    <a:lstStyle/>
                    <a:p>
                      <a:pPr algn="ctr"/>
                      <a:r>
                        <a:rPr kumimoji="1" lang="en-US" altLang="ja-JP" sz="1300" dirty="0">
                          <a:latin typeface="Meiryo UI" panose="020B0604030504040204" pitchFamily="50" charset="-128"/>
                          <a:ea typeface="Meiryo UI" panose="020B0604030504040204" pitchFamily="50" charset="-128"/>
                        </a:rPr>
                        <a:t>2019</a:t>
                      </a:r>
                      <a:r>
                        <a:rPr kumimoji="1" lang="ja-JP" altLang="en-US" sz="1300" dirty="0">
                          <a:latin typeface="Meiryo UI" panose="020B0604030504040204" pitchFamily="50" charset="-128"/>
                          <a:ea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rPr>
                        <a:t>9</a:t>
                      </a:r>
                      <a:r>
                        <a:rPr kumimoji="1" lang="ja-JP" altLang="en-US" sz="1300" dirty="0">
                          <a:latin typeface="Meiryo UI" panose="020B0604030504040204" pitchFamily="50" charset="-128"/>
                          <a:ea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rPr>
                        <a:t>19</a:t>
                      </a:r>
                      <a:r>
                        <a:rPr kumimoji="1" lang="ja-JP" altLang="en-US" sz="1300" dirty="0">
                          <a:latin typeface="Meiryo UI" panose="020B0604030504040204" pitchFamily="50" charset="-128"/>
                          <a:ea typeface="Meiryo UI" panose="020B0604030504040204" pitchFamily="50" charset="-128"/>
                        </a:rPr>
                        <a:t>日</a:t>
                      </a:r>
                    </a:p>
                  </a:txBody>
                  <a:tcPr/>
                </a:tc>
                <a:tc>
                  <a:txBody>
                    <a:bodyPr/>
                    <a:lstStyle/>
                    <a:p>
                      <a:pPr algn="ctr"/>
                      <a:r>
                        <a:rPr kumimoji="1" lang="en-US" altLang="ja-JP" sz="1300" dirty="0">
                          <a:latin typeface="Meiryo UI" panose="020B0604030504040204" pitchFamily="50" charset="-128"/>
                          <a:ea typeface="Meiryo UI" panose="020B0604030504040204" pitchFamily="50" charset="-128"/>
                        </a:rPr>
                        <a:t>2019</a:t>
                      </a:r>
                      <a:r>
                        <a:rPr kumimoji="1" lang="ja-JP" altLang="en-US" sz="1300" dirty="0">
                          <a:latin typeface="Meiryo UI" panose="020B0604030504040204" pitchFamily="50" charset="-128"/>
                          <a:ea typeface="Meiryo UI" panose="020B0604030504040204" pitchFamily="50" charset="-128"/>
                        </a:rPr>
                        <a:t>年</a:t>
                      </a:r>
                      <a:r>
                        <a:rPr kumimoji="1" lang="en-US" altLang="ja-JP" sz="1300" dirty="0">
                          <a:latin typeface="Meiryo UI" panose="020B0604030504040204" pitchFamily="50" charset="-128"/>
                          <a:ea typeface="Meiryo UI" panose="020B0604030504040204" pitchFamily="50" charset="-128"/>
                        </a:rPr>
                        <a:t>10</a:t>
                      </a:r>
                      <a:r>
                        <a:rPr kumimoji="1" lang="ja-JP" altLang="en-US" sz="1300" dirty="0">
                          <a:latin typeface="Meiryo UI" panose="020B0604030504040204" pitchFamily="50" charset="-128"/>
                          <a:ea typeface="Meiryo UI" panose="020B0604030504040204" pitchFamily="50" charset="-128"/>
                        </a:rPr>
                        <a:t>月</a:t>
                      </a:r>
                      <a:r>
                        <a:rPr kumimoji="1" lang="en-US" altLang="ja-JP" sz="1300" dirty="0">
                          <a:latin typeface="Meiryo UI" panose="020B0604030504040204" pitchFamily="50" charset="-128"/>
                          <a:ea typeface="Meiryo UI" panose="020B0604030504040204" pitchFamily="50" charset="-128"/>
                        </a:rPr>
                        <a:t>8</a:t>
                      </a:r>
                      <a:r>
                        <a:rPr kumimoji="1" lang="ja-JP" altLang="en-US" sz="1300" dirty="0">
                          <a:latin typeface="Meiryo UI" panose="020B0604030504040204" pitchFamily="50" charset="-128"/>
                          <a:ea typeface="Meiryo UI" panose="020B0604030504040204" pitchFamily="50" charset="-128"/>
                        </a:rPr>
                        <a:t>日</a:t>
                      </a:r>
                    </a:p>
                  </a:txBody>
                  <a:tcPr/>
                </a:tc>
                <a:extLst>
                  <a:ext uri="{0D108BD9-81ED-4DB2-BD59-A6C34878D82A}">
                    <a16:rowId xmlns:a16="http://schemas.microsoft.com/office/drawing/2014/main" val="10001"/>
                  </a:ext>
                </a:extLst>
              </a:tr>
              <a:tr h="333847">
                <a:tc>
                  <a:txBody>
                    <a:bodyPr/>
                    <a:lstStyle/>
                    <a:p>
                      <a:pPr algn="ctr"/>
                      <a:r>
                        <a:rPr kumimoji="1" lang="ja-JP" altLang="en-US" sz="1400" dirty="0">
                          <a:latin typeface="Meiryo UI" panose="020B0604030504040204" pitchFamily="50" charset="-128"/>
                          <a:ea typeface="Meiryo UI" panose="020B0604030504040204" pitchFamily="50" charset="-128"/>
                        </a:rPr>
                        <a:t>参加団体</a:t>
                      </a:r>
                    </a:p>
                  </a:txBody>
                  <a:tcPr/>
                </a:tc>
                <a:tc>
                  <a:txBody>
                    <a:bodyPr/>
                    <a:lstStyle/>
                    <a:p>
                      <a:pPr marL="0" indent="0" algn="ctr">
                        <a:buFont typeface="Wingdings" panose="05000000000000000000" pitchFamily="2" charset="2"/>
                        <a:buNone/>
                      </a:pPr>
                      <a:r>
                        <a:rPr kumimoji="1" lang="en-US" altLang="ja-JP" sz="1300" dirty="0">
                          <a:latin typeface="Meiryo UI" panose="020B0604030504040204" pitchFamily="50" charset="-128"/>
                          <a:ea typeface="Meiryo UI" panose="020B0604030504040204" pitchFamily="50" charset="-128"/>
                        </a:rPr>
                        <a:t>46</a:t>
                      </a:r>
                      <a:r>
                        <a:rPr kumimoji="1" lang="ja-JP" altLang="en-US" sz="1300" dirty="0">
                          <a:latin typeface="Meiryo UI" panose="020B0604030504040204" pitchFamily="50" charset="-128"/>
                          <a:ea typeface="Meiryo UI" panose="020B0604030504040204" pitchFamily="50" charset="-128"/>
                        </a:rPr>
                        <a:t>名（</a:t>
                      </a:r>
                      <a:r>
                        <a:rPr kumimoji="1" lang="en-US" altLang="ja-JP" sz="1300" dirty="0">
                          <a:latin typeface="Meiryo UI" panose="020B0604030504040204" pitchFamily="50" charset="-128"/>
                          <a:ea typeface="Meiryo UI" panose="020B0604030504040204" pitchFamily="50" charset="-128"/>
                        </a:rPr>
                        <a:t>27</a:t>
                      </a:r>
                      <a:r>
                        <a:rPr kumimoji="1" lang="ja-JP" altLang="en-US" sz="1300" dirty="0">
                          <a:latin typeface="Meiryo UI" panose="020B0604030504040204" pitchFamily="50" charset="-128"/>
                          <a:ea typeface="Meiryo UI" panose="020B0604030504040204" pitchFamily="50" charset="-128"/>
                        </a:rPr>
                        <a:t>団体）</a:t>
                      </a:r>
                    </a:p>
                  </a:txBody>
                  <a:tcPr/>
                </a:tc>
                <a:tc>
                  <a:txBody>
                    <a:bodyPr/>
                    <a:lstStyle/>
                    <a:p>
                      <a:pPr marL="0" indent="0" algn="ctr">
                        <a:buFont typeface="Wingdings" panose="05000000000000000000" pitchFamily="2" charset="2"/>
                        <a:buNone/>
                      </a:pPr>
                      <a:r>
                        <a:rPr kumimoji="1" lang="en-US" altLang="ja-JP" sz="1300" dirty="0">
                          <a:latin typeface="Meiryo UI" panose="020B0604030504040204" pitchFamily="50" charset="-128"/>
                          <a:ea typeface="Meiryo UI" panose="020B0604030504040204" pitchFamily="50" charset="-128"/>
                        </a:rPr>
                        <a:t>47</a:t>
                      </a:r>
                      <a:r>
                        <a:rPr kumimoji="1" lang="ja-JP" altLang="en-US" sz="1300" dirty="0">
                          <a:latin typeface="Meiryo UI" panose="020B0604030504040204" pitchFamily="50" charset="-128"/>
                          <a:ea typeface="Meiryo UI" panose="020B0604030504040204" pitchFamily="50" charset="-128"/>
                        </a:rPr>
                        <a:t>名（</a:t>
                      </a:r>
                      <a:r>
                        <a:rPr kumimoji="1" lang="en-US" altLang="ja-JP" sz="1300" dirty="0">
                          <a:latin typeface="Meiryo UI" panose="020B0604030504040204" pitchFamily="50" charset="-128"/>
                          <a:ea typeface="Meiryo UI" panose="020B0604030504040204" pitchFamily="50" charset="-128"/>
                        </a:rPr>
                        <a:t>26</a:t>
                      </a:r>
                      <a:r>
                        <a:rPr kumimoji="1" lang="ja-JP" altLang="en-US" sz="1300" dirty="0">
                          <a:latin typeface="Meiryo UI" panose="020B0604030504040204" pitchFamily="50" charset="-128"/>
                          <a:ea typeface="Meiryo UI" panose="020B0604030504040204" pitchFamily="50" charset="-128"/>
                        </a:rPr>
                        <a:t>団体）</a:t>
                      </a:r>
                    </a:p>
                  </a:txBody>
                  <a:tcPr/>
                </a:tc>
                <a:extLst>
                  <a:ext uri="{0D108BD9-81ED-4DB2-BD59-A6C34878D82A}">
                    <a16:rowId xmlns:a16="http://schemas.microsoft.com/office/drawing/2014/main" val="10002"/>
                  </a:ext>
                </a:extLst>
              </a:tr>
              <a:tr h="331116">
                <a:tc>
                  <a:txBody>
                    <a:bodyPr/>
                    <a:lstStyle/>
                    <a:p>
                      <a:pPr algn="ctr"/>
                      <a:r>
                        <a:rPr kumimoji="1" lang="ja-JP" altLang="en-US" sz="1400" dirty="0">
                          <a:latin typeface="Meiryo UI" panose="020B0604030504040204" pitchFamily="50" charset="-128"/>
                          <a:ea typeface="Meiryo UI" panose="020B0604030504040204" pitchFamily="50" charset="-128"/>
                        </a:rPr>
                        <a:t>テーマ</a:t>
                      </a:r>
                    </a:p>
                  </a:txBody>
                  <a:tcPr/>
                </a:tc>
                <a:tc>
                  <a:txBody>
                    <a:bodyPr/>
                    <a:lstStyle/>
                    <a:p>
                      <a:pPr marL="0" indent="0" algn="ctr">
                        <a:buFont typeface="Wingdings" panose="05000000000000000000" pitchFamily="2" charset="2"/>
                        <a:buNone/>
                      </a:pPr>
                      <a:r>
                        <a:rPr kumimoji="1" lang="ja-JP" altLang="en-US" sz="1300" dirty="0">
                          <a:latin typeface="Meiryo UI" panose="020B0604030504040204" pitchFamily="50" charset="-128"/>
                          <a:ea typeface="Meiryo UI" panose="020B0604030504040204" pitchFamily="50" charset="-128"/>
                        </a:rPr>
                        <a:t>行政の</a:t>
                      </a:r>
                      <a:r>
                        <a:rPr kumimoji="1" lang="en-US" altLang="ja-JP" sz="1300" dirty="0">
                          <a:latin typeface="Meiryo UI" panose="020B0604030504040204" pitchFamily="50" charset="-128"/>
                          <a:ea typeface="Meiryo UI" panose="020B0604030504040204" pitchFamily="50" charset="-128"/>
                        </a:rPr>
                        <a:t>ICT</a:t>
                      </a:r>
                      <a:r>
                        <a:rPr kumimoji="1" lang="ja-JP" altLang="en-US" sz="1300" dirty="0">
                          <a:latin typeface="Meiryo UI" panose="020B0604030504040204" pitchFamily="50" charset="-128"/>
                          <a:ea typeface="Meiryo UI" panose="020B0604030504040204" pitchFamily="50" charset="-128"/>
                        </a:rPr>
                        <a:t>化</a:t>
                      </a:r>
                    </a:p>
                  </a:txBody>
                  <a:tcPr/>
                </a:tc>
                <a:tc>
                  <a:txBody>
                    <a:bodyPr/>
                    <a:lstStyle/>
                    <a:p>
                      <a:pPr marL="0" indent="0" algn="ctr">
                        <a:buFont typeface="Wingdings" panose="05000000000000000000" pitchFamily="2" charset="2"/>
                        <a:buNone/>
                      </a:pPr>
                      <a:r>
                        <a:rPr kumimoji="1" lang="ja-JP" altLang="en-US" sz="1300" dirty="0">
                          <a:latin typeface="Meiryo UI" panose="020B0604030504040204" pitchFamily="50" charset="-128"/>
                          <a:ea typeface="Meiryo UI" panose="020B0604030504040204" pitchFamily="50" charset="-128"/>
                        </a:rPr>
                        <a:t>統合型アプリ、行政サービス汎用パッケージ</a:t>
                      </a:r>
                    </a:p>
                  </a:txBody>
                  <a:tcPr/>
                </a:tc>
                <a:extLst>
                  <a:ext uri="{0D108BD9-81ED-4DB2-BD59-A6C34878D82A}">
                    <a16:rowId xmlns:a16="http://schemas.microsoft.com/office/drawing/2014/main" val="10003"/>
                  </a:ext>
                </a:extLst>
              </a:tr>
              <a:tr h="2564441">
                <a:tc>
                  <a:txBody>
                    <a:bodyPr/>
                    <a:lstStyle/>
                    <a:p>
                      <a:pPr algn="ctr"/>
                      <a:r>
                        <a:rPr kumimoji="1" lang="ja-JP" altLang="en-US" sz="1400" dirty="0">
                          <a:latin typeface="Meiryo UI" panose="020B0604030504040204" pitchFamily="50" charset="-128"/>
                          <a:ea typeface="Meiryo UI" panose="020B0604030504040204" pitchFamily="50" charset="-128"/>
                        </a:rPr>
                        <a:t>議題</a:t>
                      </a:r>
                      <a:endParaRPr kumimoji="1" lang="en-US" altLang="ja-JP" sz="1400" dirty="0">
                        <a:latin typeface="Meiryo UI" panose="020B0604030504040204" pitchFamily="50" charset="-128"/>
                        <a:ea typeface="Meiryo UI" panose="020B0604030504040204" pitchFamily="50" charset="-128"/>
                      </a:endParaRPr>
                    </a:p>
                    <a:p>
                      <a:pPr algn="ctr"/>
                      <a:endParaRPr kumimoji="1" lang="en-US" altLang="ja-JP" sz="1400" dirty="0">
                        <a:latin typeface="Meiryo UI" panose="020B0604030504040204" pitchFamily="50" charset="-128"/>
                        <a:ea typeface="Meiryo UI" panose="020B0604030504040204" pitchFamily="50" charset="-128"/>
                      </a:endParaRPr>
                    </a:p>
                    <a:p>
                      <a:pPr algn="ct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説明者</a:t>
                      </a:r>
                      <a:r>
                        <a:rPr kumimoji="1" lang="en-US" altLang="ja-JP" sz="1200" dirty="0">
                          <a:latin typeface="Meiryo UI" panose="020B0604030504040204" pitchFamily="50" charset="-128"/>
                          <a:ea typeface="Meiryo UI" panose="020B0604030504040204" pitchFamily="50" charset="-128"/>
                        </a:rPr>
                        <a:t>】</a:t>
                      </a:r>
                    </a:p>
                    <a:p>
                      <a:pPr algn="ctr"/>
                      <a:r>
                        <a:rPr kumimoji="1" lang="ja-JP" altLang="en-US" sz="1200" dirty="0">
                          <a:latin typeface="Meiryo UI" panose="020B0604030504040204" pitchFamily="50" charset="-128"/>
                          <a:ea typeface="Meiryo UI" panose="020B0604030504040204" pitchFamily="50" charset="-128"/>
                        </a:rPr>
                        <a:t>⇒主な内容</a:t>
                      </a:r>
                    </a:p>
                  </a:txBody>
                  <a:tcPr/>
                </a:tc>
                <a:tc>
                  <a:txBody>
                    <a:bodyPr/>
                    <a:lstStyle/>
                    <a:p>
                      <a:pPr marL="0" indent="0">
                        <a:buFont typeface="Wingdings" panose="05000000000000000000" pitchFamily="2" charset="2"/>
                        <a:buNone/>
                      </a:pPr>
                      <a:r>
                        <a:rPr kumimoji="1" lang="en-US" altLang="ja-JP" sz="1300" dirty="0">
                          <a:latin typeface="Meiryo UI" panose="020B0604030504040204" pitchFamily="50" charset="-128"/>
                          <a:ea typeface="Meiryo UI" panose="020B0604030504040204" pitchFamily="50" charset="-128"/>
                        </a:rPr>
                        <a:t>1) </a:t>
                      </a:r>
                      <a:r>
                        <a:rPr kumimoji="1" lang="ja-JP" altLang="en-US" sz="1300" dirty="0">
                          <a:latin typeface="Meiryo UI" panose="020B0604030504040204" pitchFamily="50" charset="-128"/>
                          <a:ea typeface="Meiryo UI" panose="020B0604030504040204" pitchFamily="50" charset="-128"/>
                        </a:rPr>
                        <a:t>市町村アンケート調査の結果について </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大阪府</a:t>
                      </a:r>
                      <a:r>
                        <a:rPr kumimoji="1" lang="en-US" altLang="ja-JP" sz="13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 </a:t>
                      </a:r>
                      <a:r>
                        <a:rPr kumimoji="1" lang="en-US" altLang="ja-JP" sz="1300" dirty="0">
                          <a:latin typeface="Meiryo UI" panose="020B0604030504040204" pitchFamily="50" charset="-128"/>
                          <a:ea typeface="Meiryo UI" panose="020B0604030504040204" pitchFamily="50" charset="-128"/>
                        </a:rPr>
                        <a:t>8</a:t>
                      </a:r>
                      <a:r>
                        <a:rPr kumimoji="1" lang="ja-JP" altLang="en-US" sz="1300" dirty="0">
                          <a:latin typeface="Meiryo UI" panose="020B0604030504040204" pitchFamily="50" charset="-128"/>
                          <a:ea typeface="Meiryo UI" panose="020B0604030504040204" pitchFamily="50" charset="-128"/>
                        </a:rPr>
                        <a:t>月のアンケート調査について報告</a:t>
                      </a:r>
                      <a:endParaRPr kumimoji="1" lang="en-US" altLang="ja-JP" sz="1300" dirty="0">
                        <a:latin typeface="Meiryo UI" panose="020B0604030504040204" pitchFamily="50" charset="-128"/>
                        <a:ea typeface="Meiryo UI"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 寝屋川市公式アプリ「もっと寝屋川」について</a:t>
                      </a:r>
                      <a:endParaRPr kumimoji="1" lang="en-US" altLang="ja-JP" sz="1300" dirty="0">
                        <a:latin typeface="Meiryo UI" panose="020B0604030504040204" pitchFamily="50" charset="-128"/>
                        <a:ea typeface="Meiryo UI" panose="020B0604030504040204" pitchFamily="50" charset="-128"/>
                      </a:endParaRPr>
                    </a:p>
                    <a:p>
                      <a:pPr algn="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寝屋川市</a:t>
                      </a:r>
                      <a:r>
                        <a:rPr kumimoji="1" lang="en-US" altLang="ja-JP" sz="12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　統合型アプリの企画、住民ニーズ調査など</a:t>
                      </a:r>
                      <a:endParaRPr kumimoji="1" lang="en-US" altLang="ja-JP" sz="1300" dirty="0">
                        <a:latin typeface="Meiryo UI" panose="020B0604030504040204" pitchFamily="50" charset="-128"/>
                        <a:ea typeface="Meiryo UI"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3)</a:t>
                      </a:r>
                      <a:r>
                        <a:rPr kumimoji="1" lang="ja-JP" altLang="en-US" sz="1300" dirty="0">
                          <a:latin typeface="Meiryo UI" panose="020B0604030504040204" pitchFamily="50" charset="-128"/>
                          <a:ea typeface="Meiryo UI" panose="020B0604030504040204" pitchFamily="50" charset="-128"/>
                        </a:rPr>
                        <a:t> 大阪市の</a:t>
                      </a:r>
                      <a:r>
                        <a:rPr kumimoji="1" lang="en-US" altLang="ja-JP" sz="1300" dirty="0">
                          <a:latin typeface="Meiryo UI" panose="020B0604030504040204" pitchFamily="50" charset="-128"/>
                          <a:ea typeface="Meiryo UI" panose="020B0604030504040204" pitchFamily="50" charset="-128"/>
                        </a:rPr>
                        <a:t>ICT</a:t>
                      </a:r>
                      <a:r>
                        <a:rPr kumimoji="1" lang="ja-JP" altLang="en-US" sz="1300" dirty="0">
                          <a:latin typeface="Meiryo UI" panose="020B0604030504040204" pitchFamily="50" charset="-128"/>
                          <a:ea typeface="Meiryo UI" panose="020B0604030504040204" pitchFamily="50" charset="-128"/>
                        </a:rPr>
                        <a:t>化の動向について　</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大阪市</a:t>
                      </a:r>
                      <a:r>
                        <a:rPr kumimoji="1" lang="en-US" altLang="ja-JP" sz="13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　スマホの地図で確認できる保育所空き情報、</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kumimoji="1" lang="en-US" altLang="ja-JP" sz="1300" dirty="0">
                          <a:latin typeface="Meiryo UI" panose="020B0604030504040204" pitchFamily="50" charset="-128"/>
                          <a:ea typeface="Meiryo UI" panose="020B0604030504040204" pitchFamily="50" charset="-128"/>
                        </a:rPr>
                        <a:t>LINE</a:t>
                      </a:r>
                      <a:r>
                        <a:rPr kumimoji="1" lang="ja-JP" altLang="en-US" sz="1300" dirty="0">
                          <a:latin typeface="Meiryo UI" panose="020B0604030504040204" pitchFamily="50" charset="-128"/>
                          <a:ea typeface="Meiryo UI" panose="020B0604030504040204" pitchFamily="50" charset="-128"/>
                        </a:rPr>
                        <a:t>の無料アカウント取得、インターフェースの</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開発</a:t>
                      </a:r>
                      <a:endParaRPr kumimoji="1" lang="en-US" altLang="ja-JP" sz="1300" dirty="0">
                        <a:latin typeface="Meiryo UI" panose="020B0604030504040204" pitchFamily="50" charset="-128"/>
                        <a:ea typeface="Meiryo UI" panose="020B0604030504040204" pitchFamily="50" charset="-128"/>
                      </a:endParaRPr>
                    </a:p>
                  </a:txBody>
                  <a:tcPr/>
                </a:tc>
                <a:tc>
                  <a:txBody>
                    <a:bodyPr/>
                    <a:lstStyle/>
                    <a:p>
                      <a:r>
                        <a:rPr kumimoji="1" lang="en-US" altLang="ja-JP" sz="1300" dirty="0">
                          <a:latin typeface="Meiryo UI" panose="020B0604030504040204" pitchFamily="50" charset="-128"/>
                          <a:ea typeface="Meiryo UI" panose="020B0604030504040204" pitchFamily="50" charset="-128"/>
                        </a:rPr>
                        <a:t>1)</a:t>
                      </a:r>
                      <a:r>
                        <a:rPr kumimoji="1" lang="ja-JP" altLang="en-US" sz="1300" dirty="0">
                          <a:latin typeface="Meiryo UI" panose="020B0604030504040204" pitchFamily="50" charset="-128"/>
                          <a:ea typeface="Meiryo UI" panose="020B0604030504040204" pitchFamily="50" charset="-128"/>
                        </a:rPr>
                        <a:t> 先行団体の導入事例紹介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八尾市／四條畷市</a:t>
                      </a:r>
                      <a:r>
                        <a:rPr kumimoji="1" lang="en-US" altLang="ja-JP" sz="1200" dirty="0">
                          <a:latin typeface="Meiryo UI" panose="020B0604030504040204" pitchFamily="50" charset="-128"/>
                          <a:ea typeface="Meiryo UI" panose="020B0604030504040204" pitchFamily="50" charset="-128"/>
                        </a:rPr>
                        <a:t>】</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統合型アプリ、導入にあたっての部局調整の困難さ</a:t>
                      </a:r>
                      <a:endParaRPr kumimoji="1" lang="en-US" altLang="ja-JP" sz="1300" dirty="0">
                        <a:latin typeface="Meiryo UI" panose="020B0604030504040204" pitchFamily="50" charset="-128"/>
                        <a:ea typeface="Meiryo UI"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2)</a:t>
                      </a:r>
                      <a:r>
                        <a:rPr kumimoji="1" lang="ja-JP" altLang="en-US" sz="1300" dirty="0">
                          <a:latin typeface="Meiryo UI" panose="020B0604030504040204" pitchFamily="50" charset="-128"/>
                          <a:ea typeface="Meiryo UI" panose="020B0604030504040204" pitchFamily="50" charset="-128"/>
                        </a:rPr>
                        <a:t> 事業者によるサービス紹介　</a:t>
                      </a: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事業者</a:t>
                      </a:r>
                      <a:r>
                        <a:rPr kumimoji="1" lang="en-US" altLang="ja-JP" sz="1300" dirty="0">
                          <a:latin typeface="Meiryo UI" panose="020B0604030504040204" pitchFamily="50" charset="-128"/>
                          <a:ea typeface="Meiryo UI" panose="020B0604030504040204" pitchFamily="50" charset="-128"/>
                        </a:rPr>
                        <a:t>】</a:t>
                      </a:r>
                    </a:p>
                    <a:p>
                      <a:r>
                        <a:rPr kumimoji="1" lang="ja-JP" altLang="en-US" sz="13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統合型アプリ提供業者、行政サービス汎用パッケージ</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事業者からの導入効果、機能、提供価格等</a:t>
                      </a:r>
                      <a:endParaRPr kumimoji="1" lang="en-US" altLang="ja-JP" sz="1200" dirty="0">
                        <a:latin typeface="Meiryo UI" panose="020B0604030504040204" pitchFamily="50" charset="-128"/>
                        <a:ea typeface="Meiryo UI" panose="020B0604030504040204" pitchFamily="50" charset="-128"/>
                      </a:endParaRPr>
                    </a:p>
                    <a:p>
                      <a:endParaRPr kumimoji="1" lang="en-US" altLang="ja-JP" sz="4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事業者との個別面談、市町村間の意見交換</a:t>
                      </a:r>
                      <a:endParaRPr kumimoji="1" lang="en-US" altLang="ja-JP" sz="1300" dirty="0">
                        <a:latin typeface="Meiryo UI" panose="020B0604030504040204" pitchFamily="50" charset="-128"/>
                        <a:ea typeface="Meiryo UI"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p>
                      <a:r>
                        <a:rPr kumimoji="1" lang="en-US" altLang="ja-JP" sz="1300" dirty="0">
                          <a:latin typeface="Meiryo UI" panose="020B0604030504040204" pitchFamily="50" charset="-128"/>
                          <a:ea typeface="Meiryo UI" panose="020B0604030504040204" pitchFamily="50" charset="-128"/>
                        </a:rPr>
                        <a:t>3) AI</a:t>
                      </a:r>
                      <a:r>
                        <a:rPr kumimoji="1" lang="ja-JP" altLang="en-US" sz="1300" dirty="0">
                          <a:latin typeface="Meiryo UI" panose="020B0604030504040204" pitchFamily="50" charset="-128"/>
                          <a:ea typeface="Meiryo UI" panose="020B0604030504040204" pitchFamily="50" charset="-128"/>
                        </a:rPr>
                        <a:t>・</a:t>
                      </a:r>
                      <a:r>
                        <a:rPr kumimoji="1" lang="en-US" altLang="ja-JP" sz="1300" dirty="0">
                          <a:latin typeface="Meiryo UI" panose="020B0604030504040204" pitchFamily="50" charset="-128"/>
                          <a:ea typeface="Meiryo UI" panose="020B0604030504040204" pitchFamily="50" charset="-128"/>
                        </a:rPr>
                        <a:t>RPA</a:t>
                      </a:r>
                      <a:r>
                        <a:rPr kumimoji="1" lang="ja-JP" altLang="en-US" sz="1300" dirty="0">
                          <a:latin typeface="Meiryo UI" panose="020B0604030504040204" pitchFamily="50" charset="-128"/>
                          <a:ea typeface="Meiryo UI" panose="020B0604030504040204" pitchFamily="50" charset="-128"/>
                        </a:rPr>
                        <a:t>の動向、音声認識（</a:t>
                      </a:r>
                      <a:r>
                        <a:rPr kumimoji="1" lang="en-US" altLang="ja-JP" sz="1300" dirty="0">
                          <a:latin typeface="Meiryo UI" panose="020B0604030504040204" pitchFamily="50" charset="-128"/>
                          <a:ea typeface="Meiryo UI" panose="020B0604030504040204" pitchFamily="50" charset="-128"/>
                        </a:rPr>
                        <a:t>AI</a:t>
                      </a:r>
                      <a:r>
                        <a:rPr kumimoji="1" lang="ja-JP" altLang="en-US" sz="1300" dirty="0">
                          <a:latin typeface="Meiryo UI" panose="020B0604030504040204" pitchFamily="50" charset="-128"/>
                          <a:ea typeface="Meiryo UI" panose="020B0604030504040204" pitchFamily="50" charset="-128"/>
                        </a:rPr>
                        <a:t>）について</a:t>
                      </a:r>
                      <a:endParaRPr kumimoji="1" lang="en-US" altLang="ja-JP" sz="1300" dirty="0">
                        <a:latin typeface="Meiryo UI" panose="020B0604030504040204" pitchFamily="50" charset="-128"/>
                        <a:ea typeface="Meiryo UI" panose="020B0604030504040204" pitchFamily="50" charset="-128"/>
                      </a:endParaRPr>
                    </a:p>
                    <a:p>
                      <a:pPr algn="r"/>
                      <a:r>
                        <a:rPr kumimoji="1" lang="en-US" altLang="ja-JP" sz="1300" dirty="0">
                          <a:latin typeface="Meiryo UI" panose="020B0604030504040204" pitchFamily="50" charset="-128"/>
                          <a:ea typeface="Meiryo UI" panose="020B0604030504040204" pitchFamily="50" charset="-128"/>
                        </a:rPr>
                        <a:t>【</a:t>
                      </a:r>
                      <a:r>
                        <a:rPr kumimoji="1" lang="ja-JP" altLang="en-US" sz="1300" dirty="0">
                          <a:latin typeface="Meiryo UI" panose="020B0604030504040204" pitchFamily="50" charset="-128"/>
                          <a:ea typeface="Meiryo UI" panose="020B0604030504040204" pitchFamily="50" charset="-128"/>
                        </a:rPr>
                        <a:t>大阪府、事業者</a:t>
                      </a:r>
                      <a:r>
                        <a:rPr kumimoji="1" lang="en-US" altLang="ja-JP" sz="13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　⇒　大阪府の導入状況及び事業者からのサービス内容</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の紹介</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0004"/>
                  </a:ext>
                </a:extLst>
              </a:tr>
            </a:tbl>
          </a:graphicData>
        </a:graphic>
      </p:graphicFrame>
      <p:sp>
        <p:nvSpPr>
          <p:cNvPr id="8" name="正方形/長方形 7">
            <a:extLst>
              <a:ext uri="{FF2B5EF4-FFF2-40B4-BE49-F238E27FC236}">
                <a16:creationId xmlns:a16="http://schemas.microsoft.com/office/drawing/2014/main" id="{44ACFE6A-B4EA-4341-A76A-EC143E06827E}"/>
              </a:ext>
            </a:extLst>
          </p:cNvPr>
          <p:cNvSpPr/>
          <p:nvPr/>
        </p:nvSpPr>
        <p:spPr>
          <a:xfrm>
            <a:off x="342007" y="687411"/>
            <a:ext cx="8566898" cy="1384995"/>
          </a:xfrm>
          <a:prstGeom prst="rect">
            <a:avLst/>
          </a:prstGeom>
          <a:ln>
            <a:solidFill>
              <a:schemeClr val="bg1">
                <a:lumMod val="75000"/>
              </a:schemeClr>
            </a:solidFill>
          </a:ln>
        </p:spPr>
        <p:txBody>
          <a:bodyPr wrap="square">
            <a:spAutoFit/>
          </a:bodyPr>
          <a:lstStyle/>
          <a:p>
            <a:pPr>
              <a:lnSpc>
                <a:spcPct val="150000"/>
              </a:lnSpc>
            </a:pPr>
            <a:r>
              <a:rPr lang="ja-JP" altLang="en-US" sz="1400" dirty="0">
                <a:latin typeface="Meiryo UI" panose="020B0604030504040204" pitchFamily="50" charset="-128"/>
                <a:ea typeface="Meiryo UI" panose="020B0604030504040204" pitchFamily="50" charset="-128"/>
              </a:rPr>
              <a:t>　「行政の</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化ワーキング」を</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回開催。第</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回では、府内市町村に対して行った「行政の</a:t>
            </a:r>
            <a:r>
              <a:rPr lang="en-US" altLang="ja-JP" sz="1400" dirty="0">
                <a:latin typeface="Meiryo UI" panose="020B0604030504040204" pitchFamily="50" charset="-128"/>
                <a:ea typeface="Meiryo UI" panose="020B0604030504040204" pitchFamily="50" charset="-128"/>
              </a:rPr>
              <a:t>ICT</a:t>
            </a:r>
            <a:r>
              <a:rPr lang="ja-JP" altLang="en-US" sz="1400" dirty="0">
                <a:latin typeface="Meiryo UI" panose="020B0604030504040204" pitchFamily="50" charset="-128"/>
                <a:ea typeface="Meiryo UI" panose="020B0604030504040204" pitchFamily="50" charset="-128"/>
              </a:rPr>
              <a:t>化に関するアンケート調査」の結果を報告し、現状と課題の情報共有。また、寝屋川市、大阪市から先行事例の紹介を行った。第</a:t>
            </a:r>
            <a:r>
              <a:rPr lang="en-US" altLang="ja-JP" sz="1400" dirty="0">
                <a:latin typeface="Meiryo UI" panose="020B0604030504040204" pitchFamily="50" charset="-128"/>
                <a:ea typeface="Meiryo UI" panose="020B0604030504040204" pitchFamily="50" charset="-128"/>
              </a:rPr>
              <a:t>2</a:t>
            </a:r>
            <a:r>
              <a:rPr lang="ja-JP" altLang="en-US" sz="1400" dirty="0">
                <a:latin typeface="Meiryo UI" panose="020B0604030504040204" pitchFamily="50" charset="-128"/>
                <a:ea typeface="Meiryo UI" panose="020B0604030504040204" pitchFamily="50" charset="-128"/>
              </a:rPr>
              <a:t>回は、アンケート調査で関心の高かった統合型アプリや行政サービスの汎用パッケージを提供する事業者からサービス内容や費用について具体的な説明を行った後、サービスに関する質疑や個別面談の機会を設けた。</a:t>
            </a:r>
          </a:p>
        </p:txBody>
      </p:sp>
      <p:sp>
        <p:nvSpPr>
          <p:cNvPr id="10" name="角丸四角形 9"/>
          <p:cNvSpPr/>
          <p:nvPr/>
        </p:nvSpPr>
        <p:spPr>
          <a:xfrm>
            <a:off x="7602582" y="122402"/>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Tree>
    <p:extLst>
      <p:ext uri="{BB962C8B-B14F-4D97-AF65-F5344CB8AC3E}">
        <p14:creationId xmlns:p14="http://schemas.microsoft.com/office/powerpoint/2010/main" val="3634389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17087" y="6213588"/>
            <a:ext cx="2057400" cy="365125"/>
          </a:xfrm>
        </p:spPr>
        <p:txBody>
          <a:bodyPr/>
          <a:lstStyle/>
          <a:p>
            <a:fld id="{1E9492F5-9F32-4FF7-8F08-B59CF8F2A2B6}" type="slidenum">
              <a:rPr kumimoji="1" lang="ja-JP" altLang="en-US" smtClean="0"/>
              <a:t>16</a:t>
            </a:fld>
            <a:endParaRPr kumimoji="1" lang="ja-JP" altLang="en-US" dirty="0"/>
          </a:p>
        </p:txBody>
      </p:sp>
      <p:sp>
        <p:nvSpPr>
          <p:cNvPr id="3" name="角丸四角形 2"/>
          <p:cNvSpPr/>
          <p:nvPr/>
        </p:nvSpPr>
        <p:spPr>
          <a:xfrm>
            <a:off x="3022824" y="1136464"/>
            <a:ext cx="3176725" cy="1419058"/>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n"/>
            </a:pPr>
            <a:r>
              <a:rPr kumimoji="1" lang="en-US" altLang="ja-JP" sz="1400" b="1" dirty="0" err="1" smtClean="0">
                <a:latin typeface="Meiryo UI" panose="020B0604030504040204" pitchFamily="50" charset="-128"/>
                <a:ea typeface="Meiryo UI" panose="020B0604030504040204" pitchFamily="50" charset="-128"/>
              </a:rPr>
              <a:t>GovTech</a:t>
            </a:r>
            <a:r>
              <a:rPr kumimoji="1" lang="ja-JP" altLang="en-US" sz="1400" b="1" dirty="0" smtClean="0">
                <a:latin typeface="Meiryo UI" panose="020B0604030504040204" pitchFamily="50" charset="-128"/>
                <a:ea typeface="Meiryo UI" panose="020B0604030504040204" pitchFamily="50" charset="-128"/>
              </a:rPr>
              <a:t>大阪（推進</a:t>
            </a:r>
            <a:r>
              <a:rPr kumimoji="1" lang="ja-JP" altLang="en-US" sz="1400" b="1" dirty="0">
                <a:latin typeface="Meiryo UI" panose="020B0604030504040204" pitchFamily="50" charset="-128"/>
                <a:ea typeface="Meiryo UI" panose="020B0604030504040204" pitchFamily="50" charset="-128"/>
              </a:rPr>
              <a:t>連絡</a:t>
            </a:r>
            <a:r>
              <a:rPr kumimoji="1" lang="ja-JP" altLang="en-US" sz="1400" b="1" dirty="0" smtClean="0">
                <a:latin typeface="Meiryo UI" panose="020B0604030504040204" pitchFamily="50" charset="-128"/>
                <a:ea typeface="Meiryo UI" panose="020B0604030504040204" pitchFamily="50" charset="-128"/>
              </a:rPr>
              <a:t>会議）に</a:t>
            </a:r>
            <a:r>
              <a:rPr kumimoji="1" lang="ja-JP" altLang="en-US" sz="1400" b="1" dirty="0">
                <a:latin typeface="Meiryo UI" panose="020B0604030504040204" pitchFamily="50" charset="-128"/>
                <a:ea typeface="Meiryo UI" panose="020B0604030504040204" pitchFamily="50" charset="-128"/>
              </a:rPr>
              <a:t>おける情報共有と方向性の協議</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10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地域に応じた実証実験、社会実装の計画策定</a:t>
            </a:r>
            <a:endParaRPr kumimoji="1" lang="en-US" altLang="ja-JP" sz="1400" b="1" dirty="0">
              <a:latin typeface="Meiryo UI" panose="020B0604030504040204" pitchFamily="50" charset="-128"/>
              <a:ea typeface="Meiryo UI" panose="020B0604030504040204" pitchFamily="50" charset="-128"/>
            </a:endParaRPr>
          </a:p>
        </p:txBody>
      </p:sp>
      <p:sp>
        <p:nvSpPr>
          <p:cNvPr id="6" name="円弧 5"/>
          <p:cNvSpPr/>
          <p:nvPr/>
        </p:nvSpPr>
        <p:spPr>
          <a:xfrm rot="5400000">
            <a:off x="5262697" y="3573300"/>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角丸四角形 6"/>
          <p:cNvSpPr/>
          <p:nvPr/>
        </p:nvSpPr>
        <p:spPr>
          <a:xfrm>
            <a:off x="242387" y="3000098"/>
            <a:ext cx="2762069" cy="1633565"/>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rtlCol="0" anchor="ctr"/>
          <a:lstStyle/>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実証実験や調査結果に基づく持続可能なスマートシティ化の施策</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共有情報を踏まえた、各自治体における自律的取組み</a:t>
            </a:r>
            <a:endParaRPr kumimoji="1" lang="en-US" altLang="ja-JP" sz="1400" b="1" dirty="0">
              <a:latin typeface="Meiryo UI" panose="020B0604030504040204" pitchFamily="50" charset="-128"/>
              <a:ea typeface="Meiryo UI" panose="020B0604030504040204" pitchFamily="50" charset="-128"/>
            </a:endParaRPr>
          </a:p>
        </p:txBody>
      </p:sp>
      <p:sp>
        <p:nvSpPr>
          <p:cNvPr id="8" name="角丸四角形 7"/>
          <p:cNvSpPr/>
          <p:nvPr/>
        </p:nvSpPr>
        <p:spPr>
          <a:xfrm>
            <a:off x="6074229" y="3000098"/>
            <a:ext cx="2853417" cy="1633565"/>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rtlCol="0" anchor="ctr"/>
          <a:lstStyle/>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テーマに応じた</a:t>
            </a:r>
            <a:r>
              <a:rPr kumimoji="1" lang="en-US" altLang="ja-JP" sz="1400" b="1" dirty="0">
                <a:latin typeface="Meiryo UI" panose="020B0604030504040204" pitchFamily="50" charset="-128"/>
                <a:ea typeface="Meiryo UI" panose="020B0604030504040204" pitchFamily="50" charset="-128"/>
              </a:rPr>
              <a:t>WG</a:t>
            </a:r>
            <a:r>
              <a:rPr kumimoji="1" lang="ja-JP" altLang="en-US" sz="1400" b="1" dirty="0">
                <a:latin typeface="Meiryo UI" panose="020B0604030504040204" pitchFamily="50" charset="-128"/>
                <a:ea typeface="Meiryo UI" panose="020B0604030504040204" pitchFamily="50" charset="-128"/>
              </a:rPr>
              <a:t>の設置</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実態調査・ニーズ調査</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地域課題に応じた実証実験・</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社会実装</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6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共同調達や共同発注の検討等</a:t>
            </a:r>
            <a:endParaRPr kumimoji="1" lang="en-US" altLang="ja-JP" sz="14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108514" y="2612839"/>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Do</a:t>
            </a:r>
            <a:endParaRPr kumimoji="1" lang="ja-JP" altLang="en-US" sz="2800" dirty="0">
              <a:effectLst>
                <a:outerShdw blurRad="38100" dist="38100" dir="2700000" algn="tl">
                  <a:srgbClr val="000000">
                    <a:alpha val="43137"/>
                  </a:srgbClr>
                </a:outerShdw>
              </a:effectLst>
            </a:endParaRPr>
          </a:p>
        </p:txBody>
      </p:sp>
      <p:sp>
        <p:nvSpPr>
          <p:cNvPr id="10" name="テキスト ボックス 9"/>
          <p:cNvSpPr txBox="1"/>
          <p:nvPr/>
        </p:nvSpPr>
        <p:spPr>
          <a:xfrm>
            <a:off x="3000100" y="700682"/>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Plan</a:t>
            </a:r>
            <a:endParaRPr kumimoji="1" lang="ja-JP" altLang="en-US" sz="2800" dirty="0">
              <a:effectLst>
                <a:outerShdw blurRad="38100" dist="38100" dir="2700000" algn="tl">
                  <a:srgbClr val="000000">
                    <a:alpha val="43137"/>
                  </a:srgbClr>
                </a:outerShdw>
              </a:effectLst>
            </a:endParaRPr>
          </a:p>
        </p:txBody>
      </p:sp>
      <p:sp>
        <p:nvSpPr>
          <p:cNvPr id="11" name="角丸四角形 10"/>
          <p:cNvSpPr/>
          <p:nvPr/>
        </p:nvSpPr>
        <p:spPr>
          <a:xfrm>
            <a:off x="3022824" y="5045743"/>
            <a:ext cx="3176725" cy="1306286"/>
          </a:xfrm>
          <a:prstGeom prst="roundRect">
            <a:avLst/>
          </a:prstGeom>
          <a:ln w="28575">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none" rtlCol="0" anchor="ctr"/>
          <a:lstStyle/>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実証実験や調査結果の集計、分析、</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　　課題の抽出</a:t>
            </a:r>
            <a:endParaRPr kumimoji="1" lang="en-US" altLang="ja-JP" sz="140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050" b="1"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b="1" dirty="0">
                <a:latin typeface="Meiryo UI" panose="020B0604030504040204" pitchFamily="50" charset="-128"/>
                <a:ea typeface="Meiryo UI" panose="020B0604030504040204" pitchFamily="50" charset="-128"/>
              </a:rPr>
              <a:t>スマートシティ戦略</a:t>
            </a:r>
            <a:r>
              <a:rPr kumimoji="1" lang="ja-JP" altLang="en-US" sz="1400" b="1" dirty="0" smtClean="0">
                <a:latin typeface="Meiryo UI" panose="020B0604030504040204" pitchFamily="50" charset="-128"/>
                <a:ea typeface="Meiryo UI" panose="020B0604030504040204" pitchFamily="50" charset="-128"/>
              </a:rPr>
              <a:t>会議などによる</a:t>
            </a:r>
            <a:endParaRPr kumimoji="1" lang="en-US" altLang="ja-JP" sz="1400" b="1" dirty="0" smtClean="0">
              <a:latin typeface="Meiryo UI" panose="020B0604030504040204" pitchFamily="50" charset="-128"/>
              <a:ea typeface="Meiryo UI" panose="020B0604030504040204" pitchFamily="50" charset="-128"/>
            </a:endParaRPr>
          </a:p>
          <a:p>
            <a:r>
              <a:rPr kumimoji="1" lang="ja-JP" altLang="en-US" sz="1400" b="1" dirty="0" smtClean="0">
                <a:latin typeface="Meiryo UI" panose="020B0604030504040204" pitchFamily="50" charset="-128"/>
                <a:ea typeface="Meiryo UI" panose="020B0604030504040204" pitchFamily="50" charset="-128"/>
              </a:rPr>
              <a:t>　　公表</a:t>
            </a:r>
            <a:r>
              <a:rPr kumimoji="1" lang="ja-JP" altLang="en-US" sz="1400" b="1" dirty="0">
                <a:latin typeface="Meiryo UI" panose="020B0604030504040204" pitchFamily="50" charset="-128"/>
                <a:ea typeface="Meiryo UI" panose="020B0604030504040204" pitchFamily="50" charset="-128"/>
              </a:rPr>
              <a:t>、共有</a:t>
            </a:r>
            <a:endParaRPr kumimoji="1" lang="en-US" altLang="ja-JP" sz="14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3421233" y="3091104"/>
            <a:ext cx="2353766" cy="1524343"/>
          </a:xfrm>
          <a:prstGeom prst="rect">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a:t>
            </a:r>
            <a:r>
              <a:rPr kumimoji="1" lang="en-US" altLang="ja-JP" sz="1600" b="1" dirty="0" err="1" smtClean="0">
                <a:latin typeface="Meiryo UI" panose="020B0604030504040204" pitchFamily="50" charset="-128"/>
                <a:ea typeface="Meiryo UI" panose="020B0604030504040204" pitchFamily="50" charset="-128"/>
              </a:rPr>
              <a:t>GovTech</a:t>
            </a:r>
            <a:r>
              <a:rPr kumimoji="1" lang="ja-JP" altLang="en-US" sz="1600" b="1" dirty="0" smtClean="0">
                <a:latin typeface="Meiryo UI" panose="020B0604030504040204" pitchFamily="50" charset="-128"/>
                <a:ea typeface="Meiryo UI" panose="020B0604030504040204" pitchFamily="50" charset="-128"/>
              </a:rPr>
              <a:t>大阪”</a:t>
            </a:r>
            <a:endParaRPr kumimoji="1" lang="en-US" altLang="ja-JP" sz="1600" b="1" dirty="0" smtClean="0">
              <a:latin typeface="Meiryo UI" panose="020B0604030504040204" pitchFamily="50" charset="-128"/>
              <a:ea typeface="Meiryo UI" panose="020B0604030504040204" pitchFamily="50" charset="-128"/>
            </a:endParaRPr>
          </a:p>
          <a:p>
            <a:pPr algn="ctr"/>
            <a:endParaRPr kumimoji="1" lang="en-US" altLang="ja-JP" sz="1200" b="1" dirty="0">
              <a:latin typeface="Meiryo UI" panose="020B0604030504040204" pitchFamily="50" charset="-128"/>
              <a:ea typeface="Meiryo UI" panose="020B0604030504040204" pitchFamily="50" charset="-128"/>
            </a:endParaRPr>
          </a:p>
          <a:p>
            <a:pPr algn="ctr"/>
            <a:r>
              <a:rPr kumimoji="1" lang="ja-JP" altLang="en-US" sz="1600" b="1" dirty="0" smtClean="0">
                <a:latin typeface="Meiryo UI" panose="020B0604030504040204" pitchFamily="50" charset="-128"/>
                <a:ea typeface="Meiryo UI" panose="020B0604030504040204" pitchFamily="50" charset="-128"/>
              </a:rPr>
              <a:t>大阪</a:t>
            </a:r>
            <a:r>
              <a:rPr kumimoji="1" lang="ja-JP" altLang="en-US" sz="1600" b="1" dirty="0">
                <a:latin typeface="Meiryo UI" panose="020B0604030504040204" pitchFamily="50" charset="-128"/>
                <a:ea typeface="Meiryo UI" panose="020B0604030504040204" pitchFamily="50" charset="-128"/>
              </a:rPr>
              <a:t>市町村</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スマートシティ</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推進連絡</a:t>
            </a:r>
            <a:r>
              <a:rPr kumimoji="1" lang="ja-JP" altLang="en-US" sz="1600" b="1" dirty="0" smtClean="0">
                <a:latin typeface="Meiryo UI" panose="020B0604030504040204" pitchFamily="50" charset="-128"/>
                <a:ea typeface="Meiryo UI" panose="020B0604030504040204" pitchFamily="50" charset="-128"/>
              </a:rPr>
              <a:t>会議</a:t>
            </a:r>
            <a:endParaRPr kumimoji="1" lang="en-US" altLang="ja-JP" sz="1600" b="1" dirty="0">
              <a:latin typeface="Meiryo UI" panose="020B0604030504040204" pitchFamily="50" charset="-128"/>
              <a:ea typeface="Meiryo UI" panose="020B0604030504040204" pitchFamily="50" charset="-128"/>
            </a:endParaRPr>
          </a:p>
        </p:txBody>
      </p:sp>
      <p:sp>
        <p:nvSpPr>
          <p:cNvPr id="13" name="円弧 12"/>
          <p:cNvSpPr/>
          <p:nvPr/>
        </p:nvSpPr>
        <p:spPr>
          <a:xfrm rot="16200000">
            <a:off x="1732579" y="1682758"/>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弧 13"/>
          <p:cNvSpPr/>
          <p:nvPr/>
        </p:nvSpPr>
        <p:spPr>
          <a:xfrm>
            <a:off x="5352016" y="1711853"/>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円弧 14"/>
          <p:cNvSpPr/>
          <p:nvPr/>
        </p:nvSpPr>
        <p:spPr>
          <a:xfrm rot="10800000">
            <a:off x="1712373" y="3523495"/>
            <a:ext cx="2129245" cy="2385610"/>
          </a:xfrm>
          <a:prstGeom prst="arc">
            <a:avLst/>
          </a:prstGeom>
          <a:ln w="1270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テキスト ボックス 15"/>
          <p:cNvSpPr txBox="1"/>
          <p:nvPr/>
        </p:nvSpPr>
        <p:spPr>
          <a:xfrm>
            <a:off x="3026227" y="4633050"/>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Check</a:t>
            </a:r>
            <a:endParaRPr kumimoji="1" lang="ja-JP" altLang="en-US" sz="2800" dirty="0">
              <a:effectLst>
                <a:outerShdw blurRad="38100" dist="38100" dir="2700000" algn="tl">
                  <a:srgbClr val="000000">
                    <a:alpha val="43137"/>
                  </a:srgbClr>
                </a:outerShdw>
              </a:effectLst>
            </a:endParaRPr>
          </a:p>
        </p:txBody>
      </p:sp>
      <p:sp>
        <p:nvSpPr>
          <p:cNvPr id="17" name="テキスト ボックス 16"/>
          <p:cNvSpPr txBox="1"/>
          <p:nvPr/>
        </p:nvSpPr>
        <p:spPr>
          <a:xfrm>
            <a:off x="269858" y="2567884"/>
            <a:ext cx="1204233" cy="523220"/>
          </a:xfrm>
          <a:prstGeom prst="rect">
            <a:avLst/>
          </a:prstGeom>
          <a:noFill/>
        </p:spPr>
        <p:txBody>
          <a:bodyPr wrap="square" rtlCol="0">
            <a:spAutoFit/>
          </a:bodyPr>
          <a:lstStyle/>
          <a:p>
            <a:r>
              <a:rPr kumimoji="1" lang="en-US" altLang="ja-JP" sz="2800" dirty="0">
                <a:effectLst>
                  <a:outerShdw blurRad="38100" dist="38100" dir="2700000" algn="tl">
                    <a:srgbClr val="000000">
                      <a:alpha val="43137"/>
                    </a:srgbClr>
                  </a:outerShdw>
                </a:effectLst>
              </a:rPr>
              <a:t>Action</a:t>
            </a:r>
          </a:p>
        </p:txBody>
      </p:sp>
      <p:sp>
        <p:nvSpPr>
          <p:cNvPr id="18" name="テキスト ボックス 17">
            <a:extLst>
              <a:ext uri="{FF2B5EF4-FFF2-40B4-BE49-F238E27FC236}">
                <a16:creationId xmlns:a16="http://schemas.microsoft.com/office/drawing/2014/main" id="{A1AA1268-3D03-47D4-A4AA-3510D0449B3C}"/>
              </a:ext>
            </a:extLst>
          </p:cNvPr>
          <p:cNvSpPr txBox="1"/>
          <p:nvPr/>
        </p:nvSpPr>
        <p:spPr>
          <a:xfrm>
            <a:off x="322893" y="125935"/>
            <a:ext cx="8603846" cy="461665"/>
          </a:xfrm>
          <a:prstGeom prst="rect">
            <a:avLst/>
          </a:prstGeom>
          <a:noFill/>
        </p:spPr>
        <p:txBody>
          <a:bodyPr wrap="square" rtlCol="0">
            <a:spAutoFit/>
          </a:bodyPr>
          <a:lstStyle/>
          <a:p>
            <a:pPr lvl="0">
              <a:defRPr/>
            </a:pPr>
            <a:r>
              <a:rPr kumimoji="1" lang="en-US" altLang="ja-JP" sz="2400" b="1" dirty="0">
                <a:latin typeface="Meiryo UI" panose="020B0604030504040204" pitchFamily="50" charset="-128"/>
                <a:ea typeface="Meiryo UI" panose="020B0604030504040204" pitchFamily="50" charset="-128"/>
              </a:rPr>
              <a:t>GovTech</a:t>
            </a:r>
            <a:r>
              <a:rPr kumimoji="1" lang="ja-JP" altLang="en-US" sz="2400" b="1" dirty="0">
                <a:latin typeface="Meiryo UI" panose="020B0604030504040204" pitchFamily="50" charset="-128"/>
                <a:ea typeface="Meiryo UI" panose="020B0604030504040204" pitchFamily="50" charset="-128"/>
              </a:rPr>
              <a:t>大阪における「</a:t>
            </a:r>
            <a:r>
              <a:rPr kumimoji="1" lang="en-US" altLang="ja-JP" sz="2400" b="1" dirty="0">
                <a:latin typeface="Meiryo UI" panose="020B0604030504040204" pitchFamily="50" charset="-128"/>
                <a:ea typeface="Meiryo UI" panose="020B0604030504040204" pitchFamily="50" charset="-128"/>
              </a:rPr>
              <a:t>PDCA</a:t>
            </a:r>
            <a:r>
              <a:rPr kumimoji="1" lang="ja-JP" altLang="en-US" sz="2400" b="1" dirty="0">
                <a:latin typeface="Meiryo UI" panose="020B0604030504040204" pitchFamily="50" charset="-128"/>
                <a:ea typeface="Meiryo UI" panose="020B0604030504040204" pitchFamily="50" charset="-128"/>
              </a:rPr>
              <a:t>」のイメージ</a:t>
            </a:r>
            <a:endPar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19" name="直線コネクタ 18">
            <a:extLst>
              <a:ext uri="{FF2B5EF4-FFF2-40B4-BE49-F238E27FC236}">
                <a16:creationId xmlns:a16="http://schemas.microsoft.com/office/drawing/2014/main" id="{EFB4A745-4045-444C-9B42-67800CDD26E9}"/>
              </a:ext>
            </a:extLst>
          </p:cNvPr>
          <p:cNvCxnSpPr/>
          <p:nvPr/>
        </p:nvCxnSpPr>
        <p:spPr>
          <a:xfrm>
            <a:off x="322739" y="617210"/>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角丸四角形 20"/>
          <p:cNvSpPr/>
          <p:nvPr/>
        </p:nvSpPr>
        <p:spPr>
          <a:xfrm>
            <a:off x="7537267" y="135465"/>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1.</a:t>
            </a:r>
            <a:r>
              <a:rPr kumimoji="1" lang="ja-JP" altLang="en-US" sz="1600" b="1" dirty="0">
                <a:solidFill>
                  <a:schemeClr val="bg1"/>
                </a:solidFill>
                <a:latin typeface="Meiryo UI" panose="020B0604030504040204" pitchFamily="50" charset="-128"/>
                <a:ea typeface="Meiryo UI" panose="020B0604030504040204" pitchFamily="50" charset="-128"/>
              </a:rPr>
              <a:t>市町村連携</a:t>
            </a:r>
          </a:p>
        </p:txBody>
      </p:sp>
    </p:spTree>
    <p:extLst>
      <p:ext uri="{BB962C8B-B14F-4D97-AF65-F5344CB8AC3E}">
        <p14:creationId xmlns:p14="http://schemas.microsoft.com/office/powerpoint/2010/main" val="3276170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17567" y="97041"/>
            <a:ext cx="7576113" cy="384721"/>
          </a:xfrm>
          <a:prstGeom prst="rect">
            <a:avLst/>
          </a:prstGeom>
          <a:noFill/>
        </p:spPr>
        <p:txBody>
          <a:bodyPr wrap="none" rtlCol="0">
            <a:spAutoFit/>
          </a:bodyPr>
          <a:lstStyle/>
          <a:p>
            <a:r>
              <a:rPr kumimoji="1" lang="ja-JP" altLang="en-US" sz="1900" b="1" dirty="0">
                <a:latin typeface="Meiryo UI" panose="020B0604030504040204" pitchFamily="50" charset="-128"/>
                <a:ea typeface="Meiryo UI" panose="020B0604030504040204" pitchFamily="50" charset="-128"/>
              </a:rPr>
              <a:t>■スマートシティ分野と企業業種は相互に横断し、多様なプレイヤーが存在</a:t>
            </a:r>
          </a:p>
        </p:txBody>
      </p:sp>
      <p:cxnSp>
        <p:nvCxnSpPr>
          <p:cNvPr id="5" name="直線コネクタ 4"/>
          <p:cNvCxnSpPr/>
          <p:nvPr/>
        </p:nvCxnSpPr>
        <p:spPr>
          <a:xfrm>
            <a:off x="91441" y="575446"/>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601848157"/>
              </p:ext>
            </p:extLst>
          </p:nvPr>
        </p:nvGraphicFramePr>
        <p:xfrm>
          <a:off x="730735" y="1825513"/>
          <a:ext cx="7964450" cy="4443610"/>
        </p:xfrm>
        <a:graphic>
          <a:graphicData uri="http://schemas.openxmlformats.org/drawingml/2006/table">
            <a:tbl>
              <a:tblPr firstRow="1" bandRow="1">
                <a:tableStyleId>{5940675A-B579-460E-94D1-54222C63F5DA}</a:tableStyleId>
              </a:tblPr>
              <a:tblGrid>
                <a:gridCol w="358041">
                  <a:extLst>
                    <a:ext uri="{9D8B030D-6E8A-4147-A177-3AD203B41FA5}">
                      <a16:colId xmlns:a16="http://schemas.microsoft.com/office/drawing/2014/main" val="1374034474"/>
                    </a:ext>
                  </a:extLst>
                </a:gridCol>
                <a:gridCol w="1476693">
                  <a:extLst>
                    <a:ext uri="{9D8B030D-6E8A-4147-A177-3AD203B41FA5}">
                      <a16:colId xmlns:a16="http://schemas.microsoft.com/office/drawing/2014/main" val="2243967260"/>
                    </a:ext>
                  </a:extLst>
                </a:gridCol>
                <a:gridCol w="395956">
                  <a:extLst>
                    <a:ext uri="{9D8B030D-6E8A-4147-A177-3AD203B41FA5}">
                      <a16:colId xmlns:a16="http://schemas.microsoft.com/office/drawing/2014/main" val="68291756"/>
                    </a:ext>
                  </a:extLst>
                </a:gridCol>
                <a:gridCol w="395956">
                  <a:extLst>
                    <a:ext uri="{9D8B030D-6E8A-4147-A177-3AD203B41FA5}">
                      <a16:colId xmlns:a16="http://schemas.microsoft.com/office/drawing/2014/main" val="4264911106"/>
                    </a:ext>
                  </a:extLst>
                </a:gridCol>
                <a:gridCol w="395956">
                  <a:extLst>
                    <a:ext uri="{9D8B030D-6E8A-4147-A177-3AD203B41FA5}">
                      <a16:colId xmlns:a16="http://schemas.microsoft.com/office/drawing/2014/main" val="2824231459"/>
                    </a:ext>
                  </a:extLst>
                </a:gridCol>
                <a:gridCol w="395956">
                  <a:extLst>
                    <a:ext uri="{9D8B030D-6E8A-4147-A177-3AD203B41FA5}">
                      <a16:colId xmlns:a16="http://schemas.microsoft.com/office/drawing/2014/main" val="1830425483"/>
                    </a:ext>
                  </a:extLst>
                </a:gridCol>
                <a:gridCol w="395956">
                  <a:extLst>
                    <a:ext uri="{9D8B030D-6E8A-4147-A177-3AD203B41FA5}">
                      <a16:colId xmlns:a16="http://schemas.microsoft.com/office/drawing/2014/main" val="1680263168"/>
                    </a:ext>
                  </a:extLst>
                </a:gridCol>
                <a:gridCol w="439046">
                  <a:extLst>
                    <a:ext uri="{9D8B030D-6E8A-4147-A177-3AD203B41FA5}">
                      <a16:colId xmlns:a16="http://schemas.microsoft.com/office/drawing/2014/main" val="2108473199"/>
                    </a:ext>
                  </a:extLst>
                </a:gridCol>
                <a:gridCol w="395956">
                  <a:extLst>
                    <a:ext uri="{9D8B030D-6E8A-4147-A177-3AD203B41FA5}">
                      <a16:colId xmlns:a16="http://schemas.microsoft.com/office/drawing/2014/main" val="4185120065"/>
                    </a:ext>
                  </a:extLst>
                </a:gridCol>
                <a:gridCol w="395956">
                  <a:extLst>
                    <a:ext uri="{9D8B030D-6E8A-4147-A177-3AD203B41FA5}">
                      <a16:colId xmlns:a16="http://schemas.microsoft.com/office/drawing/2014/main" val="415506583"/>
                    </a:ext>
                  </a:extLst>
                </a:gridCol>
                <a:gridCol w="395956">
                  <a:extLst>
                    <a:ext uri="{9D8B030D-6E8A-4147-A177-3AD203B41FA5}">
                      <a16:colId xmlns:a16="http://schemas.microsoft.com/office/drawing/2014/main" val="3073880794"/>
                    </a:ext>
                  </a:extLst>
                </a:gridCol>
                <a:gridCol w="395956">
                  <a:extLst>
                    <a:ext uri="{9D8B030D-6E8A-4147-A177-3AD203B41FA5}">
                      <a16:colId xmlns:a16="http://schemas.microsoft.com/office/drawing/2014/main" val="899590631"/>
                    </a:ext>
                  </a:extLst>
                </a:gridCol>
                <a:gridCol w="395956">
                  <a:extLst>
                    <a:ext uri="{9D8B030D-6E8A-4147-A177-3AD203B41FA5}">
                      <a16:colId xmlns:a16="http://schemas.microsoft.com/office/drawing/2014/main" val="636037005"/>
                    </a:ext>
                  </a:extLst>
                </a:gridCol>
                <a:gridCol w="395956">
                  <a:extLst>
                    <a:ext uri="{9D8B030D-6E8A-4147-A177-3AD203B41FA5}">
                      <a16:colId xmlns:a16="http://schemas.microsoft.com/office/drawing/2014/main" val="1988956463"/>
                    </a:ext>
                  </a:extLst>
                </a:gridCol>
                <a:gridCol w="395956">
                  <a:extLst>
                    <a:ext uri="{9D8B030D-6E8A-4147-A177-3AD203B41FA5}">
                      <a16:colId xmlns:a16="http://schemas.microsoft.com/office/drawing/2014/main" val="2800256978"/>
                    </a:ext>
                  </a:extLst>
                </a:gridCol>
                <a:gridCol w="395956">
                  <a:extLst>
                    <a:ext uri="{9D8B030D-6E8A-4147-A177-3AD203B41FA5}">
                      <a16:colId xmlns:a16="http://schemas.microsoft.com/office/drawing/2014/main" val="4106563089"/>
                    </a:ext>
                  </a:extLst>
                </a:gridCol>
                <a:gridCol w="543242">
                  <a:extLst>
                    <a:ext uri="{9D8B030D-6E8A-4147-A177-3AD203B41FA5}">
                      <a16:colId xmlns:a16="http://schemas.microsoft.com/office/drawing/2014/main" val="234611182"/>
                    </a:ext>
                  </a:extLst>
                </a:gridCol>
              </a:tblGrid>
              <a:tr h="372444">
                <a:tc rowSpan="2" gridSpan="2">
                  <a:txBody>
                    <a:bodyPr/>
                    <a:lstStyle/>
                    <a:p>
                      <a:endParaRPr kumimoji="1" lang="ja-JP" altLang="en-US" sz="1600" dirty="0">
                        <a:latin typeface="Meiryo UI" panose="020B0604030504040204" pitchFamily="50" charset="-128"/>
                        <a:ea typeface="Meiryo UI" panose="020B0604030504040204" pitchFamily="50" charset="-128"/>
                      </a:endParaRPr>
                    </a:p>
                  </a:txBody>
                  <a:tcPr/>
                </a:tc>
                <a:tc rowSpan="2"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gridSpan="14">
                  <a:txBody>
                    <a:bodyPr/>
                    <a:lstStyle/>
                    <a:p>
                      <a:pPr algn="ctr"/>
                      <a:r>
                        <a:rPr kumimoji="1" lang="ja-JP" altLang="en-US" sz="1600" b="1" dirty="0">
                          <a:latin typeface="Meiryo UI" panose="020B0604030504040204" pitchFamily="50" charset="-128"/>
                          <a:ea typeface="Meiryo UI" panose="020B0604030504040204" pitchFamily="50" charset="-128"/>
                        </a:rPr>
                        <a:t>企業の業種</a:t>
                      </a:r>
                      <a:endParaRPr kumimoji="1" lang="en-US" altLang="ja-JP" sz="1600" b="1" dirty="0">
                        <a:latin typeface="Meiryo UI" panose="020B0604030504040204" pitchFamily="50" charset="-128"/>
                        <a:ea typeface="Meiryo UI" panose="020B0604030504040204" pitchFamily="50" charset="-128"/>
                      </a:endParaRPr>
                    </a:p>
                  </a:txBody>
                  <a:tcPr>
                    <a:lnR w="12700" cmpd="sng">
                      <a:noFill/>
                    </a:lnR>
                    <a:solidFill>
                      <a:schemeClr val="accent1">
                        <a:lumMod val="40000"/>
                        <a:lumOff val="60000"/>
                      </a:schemeClr>
                    </a:solidFill>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tc>
                <a:tc hMerge="1">
                  <a:txBody>
                    <a:bodyPr/>
                    <a:lstStyle/>
                    <a:p>
                      <a:pPr algn="ctr"/>
                      <a:endParaRPr kumimoji="1" lang="en-US" altLang="ja-JP" sz="1600" dirty="0">
                        <a:latin typeface="Meiryo UI" panose="020B0604030504040204" pitchFamily="50" charset="-128"/>
                        <a:ea typeface="Meiryo UI" panose="020B0604030504040204"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solidFill>
                      <a:schemeClr val="accent1">
                        <a:lumMod val="40000"/>
                        <a:lumOff val="60000"/>
                      </a:schemeClr>
                    </a:solidFill>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lnL w="12700" cmpd="sng">
                      <a:noFill/>
                    </a:lnL>
                    <a:lnR w="12700" cmpd="sng">
                      <a:noFill/>
                    </a:lnR>
                    <a:solidFill>
                      <a:schemeClr val="accent1">
                        <a:lumMod val="40000"/>
                        <a:lumOff val="60000"/>
                      </a:schemeClr>
                    </a:solidFill>
                  </a:tcPr>
                </a:tc>
                <a:tc h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a:lnL w="12700" cmpd="sng">
                      <a:noFill/>
                    </a:lnL>
                    <a:lnR w="12700" cmpd="sng">
                      <a:noFill/>
                    </a:lnR>
                    <a:solidFill>
                      <a:schemeClr val="accent1">
                        <a:lumMod val="40000"/>
                        <a:lumOff val="60000"/>
                      </a:schemeClr>
                    </a:solidFill>
                  </a:tcPr>
                </a:tc>
                <a:tc rowSpan="2">
                  <a:txBody>
                    <a:bodyPr/>
                    <a:lstStyle/>
                    <a:p>
                      <a:pPr algn="ct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小</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計</a:t>
                      </a:r>
                      <a:endParaRPr kumimoji="1" lang="en-US" altLang="ja-JP" sz="1600" b="1" dirty="0">
                        <a:latin typeface="Meiryo UI" panose="020B0604030504040204" pitchFamily="50" charset="-128"/>
                        <a:ea typeface="Meiryo UI" panose="020B0604030504040204" pitchFamily="50" charset="-128"/>
                      </a:endParaRPr>
                    </a:p>
                  </a:txBody>
                  <a:tcPr>
                    <a:lnL w="12700" cmpd="sng">
                      <a:noFill/>
                    </a:lnL>
                    <a:solidFill>
                      <a:schemeClr val="accent1">
                        <a:lumMod val="40000"/>
                        <a:lumOff val="60000"/>
                      </a:schemeClr>
                    </a:solidFill>
                  </a:tcPr>
                </a:tc>
                <a:extLst>
                  <a:ext uri="{0D108BD9-81ED-4DB2-BD59-A6C34878D82A}">
                    <a16:rowId xmlns:a16="http://schemas.microsoft.com/office/drawing/2014/main" val="3290315118"/>
                  </a:ext>
                </a:extLst>
              </a:tr>
              <a:tr h="660240">
                <a:tc gridSpan="2"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hMerge="1"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ctr"/>
                      <a:r>
                        <a:rPr kumimoji="1" lang="en-US" altLang="ja-JP" sz="1400" dirty="0">
                          <a:latin typeface="Meiryo UI" panose="020B0604030504040204" pitchFamily="50" charset="-128"/>
                          <a:ea typeface="Meiryo UI" panose="020B0604030504040204" pitchFamily="50" charset="-128"/>
                        </a:rPr>
                        <a:t>I</a:t>
                      </a:r>
                    </a:p>
                    <a:p>
                      <a:pPr algn="ctr"/>
                      <a:r>
                        <a:rPr kumimoji="1" lang="en-US" altLang="ja-JP" sz="1400" dirty="0">
                          <a:latin typeface="Meiryo UI" panose="020B0604030504040204" pitchFamily="50" charset="-128"/>
                          <a:ea typeface="Meiryo UI" panose="020B0604030504040204" pitchFamily="50" charset="-128"/>
                        </a:rPr>
                        <a:t>T</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通信</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電機</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住宅</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地図</a:t>
                      </a:r>
                    </a:p>
                  </a:txBody>
                  <a:tcPr anchor="ctr">
                    <a:solidFill>
                      <a:schemeClr val="accent1">
                        <a:lumMod val="40000"/>
                        <a:lumOff val="60000"/>
                      </a:schemeClr>
                    </a:solidFill>
                  </a:tcPr>
                </a:tc>
                <a:tc>
                  <a:txBody>
                    <a:bodyPr/>
                    <a:lstStyle/>
                    <a:p>
                      <a:pPr algn="ctr"/>
                      <a:r>
                        <a:rPr kumimoji="1" lang="ja-JP" altLang="en-US" sz="1100" dirty="0">
                          <a:latin typeface="Meiryo UI" panose="020B0604030504040204" pitchFamily="50" charset="-128"/>
                          <a:ea typeface="Meiryo UI" panose="020B0604030504040204" pitchFamily="50" charset="-128"/>
                        </a:rPr>
                        <a:t>自</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動</a:t>
                      </a:r>
                      <a:endParaRPr kumimoji="1" lang="en-US" altLang="ja-JP" sz="1100" dirty="0">
                        <a:latin typeface="Meiryo UI" panose="020B0604030504040204" pitchFamily="50" charset="-128"/>
                        <a:ea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rPr>
                        <a:t>車</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交通</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銀行</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保険</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広告</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印刷</a:t>
                      </a:r>
                    </a:p>
                  </a:txBody>
                  <a:tcPr anchor="ctr">
                    <a:solidFill>
                      <a:schemeClr val="accent1">
                        <a:lumMod val="40000"/>
                        <a:lumOff val="60000"/>
                      </a:schemeClr>
                    </a:solidFill>
                  </a:tcPr>
                </a:tc>
                <a:tc>
                  <a:txBody>
                    <a:bodyPr/>
                    <a:lstStyle/>
                    <a:p>
                      <a:pPr algn="ctr"/>
                      <a:r>
                        <a:rPr kumimoji="1" lang="ja-JP" altLang="en-US" sz="1400" dirty="0">
                          <a:latin typeface="Meiryo UI" panose="020B0604030504040204" pitchFamily="50" charset="-128"/>
                          <a:ea typeface="Meiryo UI" panose="020B0604030504040204" pitchFamily="50" charset="-128"/>
                        </a:rPr>
                        <a:t>商社</a:t>
                      </a:r>
                      <a:endParaRPr kumimoji="1" lang="en-US" altLang="ja-JP" sz="14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ソ</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フ</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ト</a:t>
                      </a:r>
                      <a:endParaRPr kumimoji="1" lang="en-US" altLang="ja-JP" sz="12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その他</a:t>
                      </a:r>
                    </a:p>
                  </a:txBody>
                  <a:tcPr anchor="ctr">
                    <a:solidFill>
                      <a:schemeClr val="accent1">
                        <a:lumMod val="40000"/>
                        <a:lumOff val="60000"/>
                      </a:schemeClr>
                    </a:solidFill>
                  </a:tcPr>
                </a:tc>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anchor="ctr">
                    <a:solidFill>
                      <a:schemeClr val="accent1">
                        <a:lumMod val="40000"/>
                        <a:lumOff val="60000"/>
                      </a:schemeClr>
                    </a:solidFill>
                  </a:tcPr>
                </a:tc>
                <a:extLst>
                  <a:ext uri="{0D108BD9-81ED-4DB2-BD59-A6C34878D82A}">
                    <a16:rowId xmlns:a16="http://schemas.microsoft.com/office/drawing/2014/main" val="2836456578"/>
                  </a:ext>
                </a:extLst>
              </a:tr>
              <a:tr h="363661">
                <a:tc rowSpan="10">
                  <a:txBody>
                    <a:bodyPr/>
                    <a:lstStyle/>
                    <a:p>
                      <a:pPr algn="ctr"/>
                      <a:r>
                        <a:rPr kumimoji="1" lang="ja-JP" altLang="en-US" sz="1600" b="1" dirty="0">
                          <a:latin typeface="Meiryo UI" panose="020B0604030504040204" pitchFamily="50" charset="-128"/>
                          <a:ea typeface="Meiryo UI" panose="020B0604030504040204" pitchFamily="50" charset="-128"/>
                        </a:rPr>
                        <a:t>対話を行った分野</a:t>
                      </a:r>
                    </a:p>
                  </a:txBody>
                  <a:tcPr vert="eaVert">
                    <a:solidFill>
                      <a:schemeClr val="accent2">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デジタルガバメント</a:t>
                      </a: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10</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16</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3921278"/>
                  </a:ext>
                </a:extLst>
              </a:tr>
              <a:tr h="338585">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vert="eaVert">
                    <a:solidFill>
                      <a:schemeClr val="accent2">
                        <a:lumMod val="40000"/>
                        <a:lumOff val="60000"/>
                      </a:schemeClr>
                    </a:solidFill>
                  </a:tcPr>
                </a:tc>
                <a:tc>
                  <a:txBody>
                    <a:bodyPr/>
                    <a:lstStyle/>
                    <a:p>
                      <a:r>
                        <a:rPr kumimoji="1" lang="ja-JP" altLang="en-US" sz="1400" dirty="0">
                          <a:latin typeface="Meiryo UI" panose="020B0604030504040204" pitchFamily="50" charset="-128"/>
                          <a:ea typeface="Meiryo UI" panose="020B0604030504040204" pitchFamily="50" charset="-128"/>
                        </a:rPr>
                        <a:t>スマートモビリティ</a:t>
                      </a: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8</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38</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06231967"/>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ヘルスケアデータ</a:t>
                      </a:r>
                    </a:p>
                  </a:txBody>
                  <a:tcPr>
                    <a:solidFill>
                      <a:schemeClr val="accent2">
                        <a:lumMod val="40000"/>
                        <a:lumOff val="60000"/>
                      </a:schemeClr>
                    </a:solidFill>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4</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753113822"/>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キャッシュレス</a:t>
                      </a: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4</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88192007"/>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観光</a:t>
                      </a: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4</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706171432"/>
                  </a:ext>
                </a:extLst>
              </a:tr>
              <a:tr h="338585">
                <a:tc vMerge="1">
                  <a:txBody>
                    <a:bodyPr/>
                    <a:lstStyle/>
                    <a:p>
                      <a:endParaRPr kumimoji="1" lang="ja-JP" altLang="en-US" sz="160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防災・防犯</a:t>
                      </a: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2</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4</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505764111"/>
                  </a:ext>
                </a:extLst>
              </a:tr>
              <a:tr h="338585">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都市</a:t>
                      </a:r>
                      <a:r>
                        <a:rPr kumimoji="1" lang="en-US" altLang="ja-JP" sz="1400" dirty="0">
                          <a:latin typeface="Meiryo UI" panose="020B0604030504040204" pitchFamily="50" charset="-128"/>
                          <a:ea typeface="Meiryo UI" panose="020B0604030504040204" pitchFamily="50" charset="-128"/>
                        </a:rPr>
                        <a:t>OS</a:t>
                      </a:r>
                      <a:endParaRPr kumimoji="1" lang="ja-JP" altLang="en-US" sz="14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9</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20</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73558189"/>
                  </a:ext>
                </a:extLst>
              </a:tr>
              <a:tr h="338585">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vert="eaVert"/>
                </a:tc>
                <a:tc>
                  <a:txBody>
                    <a:bodyPr/>
                    <a:lstStyle/>
                    <a:p>
                      <a:r>
                        <a:rPr kumimoji="1" lang="en-US" altLang="ja-JP" sz="1400" dirty="0" smtClean="0">
                          <a:latin typeface="Meiryo UI" panose="020B0604030504040204" pitchFamily="50" charset="-128"/>
                          <a:ea typeface="Meiryo UI" panose="020B0604030504040204" pitchFamily="50" charset="-128"/>
                        </a:rPr>
                        <a:t>5G</a:t>
                      </a:r>
                      <a:endParaRPr kumimoji="1" lang="ja-JP" altLang="en-US" sz="14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4</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6</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92453403"/>
                  </a:ext>
                </a:extLst>
              </a:tr>
              <a:tr h="338585">
                <a:tc vMerge="1">
                  <a:txBody>
                    <a:bodyPr/>
                    <a:lstStyle/>
                    <a:p>
                      <a:endParaRPr kumimoji="1" lang="ja-JP" altLang="en-US"/>
                    </a:p>
                  </a:txBody>
                  <a:tcPr/>
                </a:tc>
                <a:tc>
                  <a:txBody>
                    <a:bodyPr/>
                    <a:lstStyle/>
                    <a:p>
                      <a:r>
                        <a:rPr kumimoji="1" lang="ja-JP" altLang="en-US" sz="1400" dirty="0" smtClean="0">
                          <a:latin typeface="Meiryo UI" panose="020B0604030504040204" pitchFamily="50" charset="-128"/>
                          <a:ea typeface="Meiryo UI" panose="020B0604030504040204" pitchFamily="50" charset="-128"/>
                        </a:rPr>
                        <a:t>その他</a:t>
                      </a:r>
                      <a:endParaRPr kumimoji="1" lang="ja-JP" altLang="en-US" sz="1400" dirty="0">
                        <a:latin typeface="Meiryo UI" panose="020B0604030504040204" pitchFamily="50" charset="-128"/>
                        <a:ea typeface="Meiryo UI" panose="020B0604030504040204" pitchFamily="50" charset="-128"/>
                      </a:endParaRPr>
                    </a:p>
                  </a:txBody>
                  <a:tcPr>
                    <a:solidFill>
                      <a:schemeClr val="accent2">
                        <a:lumMod val="40000"/>
                        <a:lumOff val="60000"/>
                      </a:schemeClr>
                    </a:solidFill>
                  </a:tcPr>
                </a:tc>
                <a:tc>
                  <a:txBody>
                    <a:bodyPr/>
                    <a:lstStyle/>
                    <a:p>
                      <a:pPr algn="r"/>
                      <a:r>
                        <a:rPr kumimoji="1" lang="en-US" altLang="ja-JP" sz="1200" dirty="0" smtClean="0">
                          <a:latin typeface="Meiryo UI" panose="020B0604030504040204" pitchFamily="50" charset="-128"/>
                          <a:ea typeface="Meiryo UI" panose="020B0604030504040204" pitchFamily="50" charset="-128"/>
                        </a:rPr>
                        <a:t>1</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dirty="0" smtClean="0">
                          <a:latin typeface="Meiryo UI" panose="020B0604030504040204" pitchFamily="50" charset="-128"/>
                          <a:ea typeface="Meiryo UI" panose="020B0604030504040204" pitchFamily="50" charset="-128"/>
                        </a:rPr>
                        <a:t>5</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6</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450381944"/>
                  </a:ext>
                </a:extLst>
              </a:tr>
              <a:tr h="338585">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vert="eaVert">
                    <a:solidFill>
                      <a:schemeClr val="accent2">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小計</a:t>
                      </a:r>
                    </a:p>
                  </a:txBody>
                  <a:tcPr>
                    <a:lnL w="12700" cmpd="sng">
                      <a:noFill/>
                    </a:lnL>
                    <a:solidFill>
                      <a:schemeClr val="accent2">
                        <a:lumMod val="40000"/>
                        <a:lumOff val="60000"/>
                      </a:schemeClr>
                    </a:solidFill>
                  </a:tcPr>
                </a:tc>
                <a:tc>
                  <a:txBody>
                    <a:bodyPr/>
                    <a:lstStyle/>
                    <a:p>
                      <a:pPr algn="r"/>
                      <a:r>
                        <a:rPr kumimoji="1" lang="en-US" altLang="ja-JP" sz="1200" b="1" dirty="0" smtClean="0">
                          <a:latin typeface="Meiryo UI" panose="020B0604030504040204" pitchFamily="50" charset="-128"/>
                          <a:ea typeface="Meiryo UI" panose="020B0604030504040204" pitchFamily="50" charset="-128"/>
                        </a:rPr>
                        <a:t>29</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9</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5</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12</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3</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2</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27</a:t>
                      </a:r>
                      <a:endParaRPr kumimoji="1" lang="ja-JP" altLang="en-US" sz="1200" b="1" dirty="0">
                        <a:latin typeface="Meiryo UI" panose="020B0604030504040204" pitchFamily="50" charset="-128"/>
                        <a:ea typeface="Meiryo UI" panose="020B0604030504040204" pitchFamily="50" charset="-128"/>
                      </a:endParaRPr>
                    </a:p>
                  </a:txBody>
                  <a:tcPr/>
                </a:tc>
                <a:tc>
                  <a:txBody>
                    <a:bodyPr/>
                    <a:lstStyle/>
                    <a:p>
                      <a:pPr algn="r"/>
                      <a:r>
                        <a:rPr kumimoji="1" lang="en-US" altLang="ja-JP" sz="1200" b="1" dirty="0" smtClean="0">
                          <a:latin typeface="Meiryo UI" panose="020B0604030504040204" pitchFamily="50" charset="-128"/>
                          <a:ea typeface="Meiryo UI" panose="020B0604030504040204" pitchFamily="50" charset="-128"/>
                        </a:rPr>
                        <a:t>102</a:t>
                      </a:r>
                      <a:endParaRPr kumimoji="1" lang="ja-JP" altLang="en-US" sz="1200" b="1"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41681382"/>
                  </a:ext>
                </a:extLst>
              </a:tr>
            </a:tbl>
          </a:graphicData>
        </a:graphic>
      </p:graphicFrame>
      <p:sp>
        <p:nvSpPr>
          <p:cNvPr id="8" name="テキスト ボックス 7"/>
          <p:cNvSpPr txBox="1"/>
          <p:nvPr/>
        </p:nvSpPr>
        <p:spPr>
          <a:xfrm>
            <a:off x="777805" y="630080"/>
            <a:ext cx="7835409" cy="1138773"/>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これ</a:t>
            </a:r>
            <a:r>
              <a:rPr kumimoji="1" lang="ja-JP" altLang="en-US" sz="1500" dirty="0" smtClean="0">
                <a:latin typeface="Meiryo UI" panose="020B0604030504040204" pitchFamily="50" charset="-128"/>
                <a:ea typeface="Meiryo UI" panose="020B0604030504040204" pitchFamily="50" charset="-128"/>
              </a:rPr>
              <a:t>まで</a:t>
            </a:r>
            <a:r>
              <a:rPr kumimoji="1" lang="en-US" altLang="ja-JP" sz="1500" dirty="0" smtClean="0">
                <a:latin typeface="Meiryo UI" panose="020B0604030504040204" pitchFamily="50" charset="-128"/>
                <a:ea typeface="Meiryo UI" panose="020B0604030504040204" pitchFamily="50" charset="-128"/>
              </a:rPr>
              <a:t>78</a:t>
            </a:r>
            <a:r>
              <a:rPr kumimoji="1" lang="ja-JP" altLang="en-US" sz="1500" dirty="0" smtClean="0">
                <a:latin typeface="Meiryo UI" panose="020B0604030504040204" pitchFamily="50" charset="-128"/>
                <a:ea typeface="Meiryo UI" panose="020B0604030504040204" pitchFamily="50" charset="-128"/>
              </a:rPr>
              <a:t>企業</a:t>
            </a:r>
            <a:r>
              <a:rPr kumimoji="1" lang="ja-JP" altLang="en-US" sz="1500" dirty="0">
                <a:latin typeface="Meiryo UI" panose="020B0604030504040204" pitchFamily="50" charset="-128"/>
                <a:ea typeface="Meiryo UI" panose="020B0604030504040204" pitchFamily="50" charset="-128"/>
              </a:rPr>
              <a:t>と</a:t>
            </a:r>
            <a:r>
              <a:rPr kumimoji="1" lang="ja-JP" altLang="en-US" sz="1500" dirty="0" smtClean="0">
                <a:latin typeface="Meiryo UI" panose="020B0604030504040204" pitchFamily="50" charset="-128"/>
                <a:ea typeface="Meiryo UI" panose="020B0604030504040204" pitchFamily="50" charset="-128"/>
              </a:rPr>
              <a:t>延べ</a:t>
            </a:r>
            <a:r>
              <a:rPr kumimoji="1" lang="en-US" altLang="ja-JP" sz="1500" dirty="0" smtClean="0">
                <a:latin typeface="Meiryo UI" panose="020B0604030504040204" pitchFamily="50" charset="-128"/>
                <a:ea typeface="Meiryo UI" panose="020B0604030504040204" pitchFamily="50" charset="-128"/>
              </a:rPr>
              <a:t>102</a:t>
            </a:r>
            <a:r>
              <a:rPr kumimoji="1" lang="ja-JP" altLang="en-US" sz="1500" dirty="0" smtClean="0">
                <a:latin typeface="Meiryo UI" panose="020B0604030504040204" pitchFamily="50" charset="-128"/>
                <a:ea typeface="Meiryo UI" panose="020B0604030504040204" pitchFamily="50" charset="-128"/>
              </a:rPr>
              <a:t>件の</a:t>
            </a:r>
            <a:r>
              <a:rPr kumimoji="1" lang="ja-JP" altLang="en-US" sz="1500" dirty="0">
                <a:latin typeface="Meiryo UI" panose="020B0604030504040204" pitchFamily="50" charset="-128"/>
                <a:ea typeface="Meiryo UI" panose="020B0604030504040204" pitchFamily="50" charset="-128"/>
              </a:rPr>
              <a:t>意見交換を重ね、先端テクノロジーの現状や企業ニーズ、今後の見通しなどについて情報収集を行った。</a:t>
            </a:r>
            <a:endParaRPr kumimoji="1" lang="en-US" altLang="ja-JP" sz="15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8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500" dirty="0">
                <a:latin typeface="Meiryo UI" panose="020B0604030504040204" pitchFamily="50" charset="-128"/>
                <a:ea typeface="Meiryo UI" panose="020B0604030504040204" pitchFamily="50" charset="-128"/>
              </a:rPr>
              <a:t>スマートモビリティの分野では、ほとんどの業種が何らかの技術やサービスを提供しており、すそ野が広い産業分野と言える。</a:t>
            </a:r>
          </a:p>
        </p:txBody>
      </p:sp>
      <p:sp>
        <p:nvSpPr>
          <p:cNvPr id="9" name="テキスト ボックス 8"/>
          <p:cNvSpPr txBox="1"/>
          <p:nvPr/>
        </p:nvSpPr>
        <p:spPr>
          <a:xfrm>
            <a:off x="809113" y="6272015"/>
            <a:ext cx="6109365" cy="261610"/>
          </a:xfrm>
          <a:prstGeom prst="rect">
            <a:avLst/>
          </a:prstGeom>
          <a:noFill/>
        </p:spPr>
        <p:txBody>
          <a:bodyPr wrap="none" rtlCol="0">
            <a:spAutoFit/>
          </a:bodyPr>
          <a:lstStyle/>
          <a:p>
            <a:r>
              <a:rPr kumimoji="1" lang="ja-JP" altLang="en-US" sz="1100" dirty="0">
                <a:latin typeface="Meiryo UI" panose="020B0604030504040204" pitchFamily="50" charset="-128"/>
                <a:ea typeface="Meiryo UI" panose="020B0604030504040204" pitchFamily="50" charset="-128"/>
              </a:rPr>
              <a:t>注）企業の業種の「その他」</a:t>
            </a:r>
            <a:r>
              <a:rPr kumimoji="1" lang="ja-JP" altLang="en-US" sz="1100" dirty="0" smtClean="0">
                <a:latin typeface="Meiryo UI" panose="020B0604030504040204" pitchFamily="50" charset="-128"/>
                <a:ea typeface="Meiryo UI" panose="020B0604030504040204" pitchFamily="50" charset="-128"/>
              </a:rPr>
              <a:t>：旅行、運送、医薬</a:t>
            </a:r>
            <a:r>
              <a:rPr kumimoji="1" lang="ja-JP" altLang="en-US" sz="1100" dirty="0">
                <a:latin typeface="Meiryo UI" panose="020B0604030504040204" pitchFamily="50" charset="-128"/>
                <a:ea typeface="Meiryo UI" panose="020B0604030504040204" pitchFamily="50" charset="-128"/>
              </a:rPr>
              <a:t>、ガス、マスコミ、シンクタンク　　　</a:t>
            </a:r>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「ソフト」はソフト開発</a:t>
            </a:r>
          </a:p>
        </p:txBody>
      </p:sp>
      <p:sp>
        <p:nvSpPr>
          <p:cNvPr id="10" name="スライド番号プレースホルダー 9"/>
          <p:cNvSpPr>
            <a:spLocks noGrp="1"/>
          </p:cNvSpPr>
          <p:nvPr>
            <p:ph type="sldNum" sz="quarter" idx="12"/>
          </p:nvPr>
        </p:nvSpPr>
        <p:spPr>
          <a:xfrm>
            <a:off x="6982098" y="6391771"/>
            <a:ext cx="2057400" cy="365125"/>
          </a:xfrm>
        </p:spPr>
        <p:txBody>
          <a:bodyPr/>
          <a:lstStyle/>
          <a:p>
            <a:fld id="{1E9492F5-9F32-4FF7-8F08-B59CF8F2A2B6}" type="slidenum">
              <a:rPr kumimoji="1" lang="ja-JP" altLang="en-US" smtClean="0"/>
              <a:t>17</a:t>
            </a:fld>
            <a:endParaRPr kumimoji="1" lang="ja-JP" altLang="en-US"/>
          </a:p>
        </p:txBody>
      </p:sp>
      <p:sp>
        <p:nvSpPr>
          <p:cNvPr id="2" name="正方形/長方形 1"/>
          <p:cNvSpPr/>
          <p:nvPr/>
        </p:nvSpPr>
        <p:spPr>
          <a:xfrm>
            <a:off x="1092921" y="2847699"/>
            <a:ext cx="7602264" cy="360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1" name="正方形/長方形 10"/>
          <p:cNvSpPr/>
          <p:nvPr/>
        </p:nvSpPr>
        <p:spPr>
          <a:xfrm>
            <a:off x="1092921" y="3209107"/>
            <a:ext cx="7602264" cy="36000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91441" y="6583468"/>
            <a:ext cx="8869736" cy="253916"/>
          </a:xfrm>
          <a:prstGeom prst="rect">
            <a:avLst/>
          </a:prstGeom>
          <a:noFill/>
        </p:spPr>
        <p:txBody>
          <a:bodyPr wrap="non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一つの企業で、複数のスマートシティ分野に跨る場合がある。また同じテーマで</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回以上意見交換を行う場合があるが、表上は、</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企業</a:t>
            </a:r>
            <a:r>
              <a:rPr kumimoji="1" lang="en-US" altLang="ja-JP" sz="1050" dirty="0">
                <a:latin typeface="Meiryo UI" panose="020B0604030504040204" pitchFamily="50" charset="-128"/>
                <a:ea typeface="Meiryo UI" panose="020B0604030504040204" pitchFamily="50" charset="-128"/>
              </a:rPr>
              <a:t>1</a:t>
            </a:r>
            <a:r>
              <a:rPr kumimoji="1" lang="ja-JP" altLang="en-US" sz="1050" dirty="0">
                <a:latin typeface="Meiryo UI" panose="020B0604030504040204" pitchFamily="50" charset="-128"/>
                <a:ea typeface="Meiryo UI" panose="020B0604030504040204" pitchFamily="50" charset="-128"/>
              </a:rPr>
              <a:t>テーマで１件とカウント</a:t>
            </a:r>
          </a:p>
        </p:txBody>
      </p:sp>
      <p:sp>
        <p:nvSpPr>
          <p:cNvPr id="13" name="角丸四角形 12"/>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Tree>
    <p:extLst>
      <p:ext uri="{BB962C8B-B14F-4D97-AF65-F5344CB8AC3E}">
        <p14:creationId xmlns:p14="http://schemas.microsoft.com/office/powerpoint/2010/main" val="193093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矢印: 上下 15">
            <a:extLst>
              <a:ext uri="{FF2B5EF4-FFF2-40B4-BE49-F238E27FC236}">
                <a16:creationId xmlns:a16="http://schemas.microsoft.com/office/drawing/2014/main" id="{ECD8E949-FA63-4B55-A498-4B7B2190E4C7}"/>
              </a:ext>
            </a:extLst>
          </p:cNvPr>
          <p:cNvSpPr/>
          <p:nvPr/>
        </p:nvSpPr>
        <p:spPr>
          <a:xfrm>
            <a:off x="468300" y="1873000"/>
            <a:ext cx="744361" cy="4495853"/>
          </a:xfrm>
          <a:prstGeom prst="up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6823024" y="6465823"/>
            <a:ext cx="2057400" cy="365125"/>
          </a:xfrm>
        </p:spPr>
        <p:txBody>
          <a:bodyPr/>
          <a:lstStyle/>
          <a:p>
            <a:fld id="{1E9492F5-9F32-4FF7-8F08-B59CF8F2A2B6}" type="slidenum">
              <a:rPr kumimoji="1" lang="ja-JP" altLang="en-US" smtClean="0"/>
              <a:t>18</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1763189403"/>
              </p:ext>
            </p:extLst>
          </p:nvPr>
        </p:nvGraphicFramePr>
        <p:xfrm>
          <a:off x="1136468" y="1708558"/>
          <a:ext cx="7406639" cy="4660307"/>
        </p:xfrm>
        <a:graphic>
          <a:graphicData uri="http://schemas.openxmlformats.org/drawingml/2006/table">
            <a:tbl>
              <a:tblPr firstRow="1" bandRow="1">
                <a:tableStyleId>{5940675A-B579-460E-94D1-54222C63F5DA}</a:tableStyleId>
              </a:tblPr>
              <a:tblGrid>
                <a:gridCol w="2518105">
                  <a:extLst>
                    <a:ext uri="{9D8B030D-6E8A-4147-A177-3AD203B41FA5}">
                      <a16:colId xmlns:a16="http://schemas.microsoft.com/office/drawing/2014/main" val="732766565"/>
                    </a:ext>
                  </a:extLst>
                </a:gridCol>
                <a:gridCol w="2501806">
                  <a:extLst>
                    <a:ext uri="{9D8B030D-6E8A-4147-A177-3AD203B41FA5}">
                      <a16:colId xmlns:a16="http://schemas.microsoft.com/office/drawing/2014/main" val="1827616320"/>
                    </a:ext>
                  </a:extLst>
                </a:gridCol>
                <a:gridCol w="2386728">
                  <a:extLst>
                    <a:ext uri="{9D8B030D-6E8A-4147-A177-3AD203B41FA5}">
                      <a16:colId xmlns:a16="http://schemas.microsoft.com/office/drawing/2014/main" val="4081859292"/>
                    </a:ext>
                  </a:extLst>
                </a:gridCol>
              </a:tblGrid>
              <a:tr h="318229">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行政</a:t>
                      </a:r>
                      <a:r>
                        <a:rPr kumimoji="1" lang="en-US" altLang="ja-JP" sz="1600" b="1" dirty="0">
                          <a:solidFill>
                            <a:schemeClr val="bg1"/>
                          </a:solidFill>
                          <a:latin typeface="Meiryo UI" panose="020B0604030504040204" pitchFamily="50" charset="-128"/>
                          <a:ea typeface="Meiryo UI" panose="020B0604030504040204" pitchFamily="50" charset="-128"/>
                        </a:rPr>
                        <a:t>DX</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2"/>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企業</a:t>
                      </a:r>
                      <a:r>
                        <a:rPr kumimoji="1" lang="en-US" altLang="ja-JP" sz="1600" b="1" dirty="0" smtClean="0">
                          <a:solidFill>
                            <a:schemeClr val="bg1"/>
                          </a:solidFill>
                          <a:latin typeface="Meiryo UI" panose="020B0604030504040204" pitchFamily="50" charset="-128"/>
                          <a:ea typeface="Meiryo UI" panose="020B0604030504040204" pitchFamily="50" charset="-128"/>
                        </a:rPr>
                        <a:t>DX</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2"/>
                    </a:solidFill>
                  </a:tcPr>
                </a:tc>
                <a:tc>
                  <a:txBody>
                    <a:bodyPr/>
                    <a:lstStyle/>
                    <a:p>
                      <a:pPr algn="ctr"/>
                      <a:r>
                        <a:rPr kumimoji="1" lang="ja-JP" altLang="en-US" sz="1600" b="1" dirty="0" smtClean="0">
                          <a:solidFill>
                            <a:schemeClr val="bg1"/>
                          </a:solidFill>
                          <a:latin typeface="Meiryo UI" panose="020B0604030504040204" pitchFamily="50" charset="-128"/>
                          <a:ea typeface="Meiryo UI" panose="020B0604030504040204" pitchFamily="50" charset="-128"/>
                        </a:rPr>
                        <a:t>都市</a:t>
                      </a:r>
                      <a:r>
                        <a:rPr kumimoji="1" lang="en-US" altLang="ja-JP" sz="1600" b="1" dirty="0" smtClean="0">
                          <a:solidFill>
                            <a:schemeClr val="bg1"/>
                          </a:solidFill>
                          <a:latin typeface="Meiryo UI" panose="020B0604030504040204" pitchFamily="50" charset="-128"/>
                          <a:ea typeface="Meiryo UI" panose="020B0604030504040204" pitchFamily="50" charset="-128"/>
                        </a:rPr>
                        <a:t>DX</a:t>
                      </a:r>
                      <a:r>
                        <a:rPr kumimoji="1" lang="ja-JP" altLang="en-US" sz="1600" b="1" dirty="0" smtClean="0">
                          <a:solidFill>
                            <a:schemeClr val="bg1"/>
                          </a:solidFill>
                          <a:latin typeface="Meiryo UI" panose="020B0604030504040204" pitchFamily="50" charset="-128"/>
                          <a:ea typeface="Meiryo UI" panose="020B0604030504040204" pitchFamily="50" charset="-128"/>
                        </a:rPr>
                        <a:t>（モビリティ）</a:t>
                      </a:r>
                      <a:endParaRPr kumimoji="1" lang="ja-JP" altLang="en-US" sz="1600" b="1" dirty="0">
                        <a:solidFill>
                          <a:schemeClr val="bg1"/>
                        </a:solidFill>
                        <a:latin typeface="Meiryo UI" panose="020B0604030504040204" pitchFamily="50" charset="-128"/>
                        <a:ea typeface="Meiryo UI" panose="020B0604030504040204" pitchFamily="50" charset="-128"/>
                      </a:endParaRPr>
                    </a:p>
                  </a:txBody>
                  <a:tcPr>
                    <a:solidFill>
                      <a:schemeClr val="tx2"/>
                    </a:solidFill>
                  </a:tcPr>
                </a:tc>
                <a:extLst>
                  <a:ext uri="{0D108BD9-81ED-4DB2-BD59-A6C34878D82A}">
                    <a16:rowId xmlns:a16="http://schemas.microsoft.com/office/drawing/2014/main" val="2233931808"/>
                  </a:ext>
                </a:extLst>
              </a:tr>
              <a:tr h="4325027">
                <a:tc>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747718145"/>
                  </a:ext>
                </a:extLst>
              </a:tr>
            </a:tbl>
          </a:graphicData>
        </a:graphic>
      </p:graphicFrame>
      <p:sp>
        <p:nvSpPr>
          <p:cNvPr id="6" name="テキスト ボックス 5"/>
          <p:cNvSpPr txBox="1"/>
          <p:nvPr/>
        </p:nvSpPr>
        <p:spPr>
          <a:xfrm>
            <a:off x="169817" y="91441"/>
            <a:ext cx="6928500"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■対話の内容はサービス、基盤技術、実装状況など多岐にわたる</a:t>
            </a:r>
          </a:p>
        </p:txBody>
      </p:sp>
      <p:cxnSp>
        <p:nvCxnSpPr>
          <p:cNvPr id="7" name="直線コネクタ 6"/>
          <p:cNvCxnSpPr/>
          <p:nvPr/>
        </p:nvCxnSpPr>
        <p:spPr>
          <a:xfrm>
            <a:off x="52252" y="58850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79563" y="938367"/>
            <a:ext cx="7448007" cy="584775"/>
          </a:xfrm>
          <a:prstGeom prst="rect">
            <a:avLst/>
          </a:prstGeom>
        </p:spPr>
        <p:txBody>
          <a:bodyPr wrap="square">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行政</a:t>
            </a:r>
            <a:r>
              <a:rPr kumimoji="1" lang="en-US" altLang="ja-JP" sz="1600" dirty="0">
                <a:latin typeface="Meiryo UI" panose="020B0604030504040204" pitchFamily="50" charset="-128"/>
                <a:ea typeface="Meiryo UI" panose="020B0604030504040204" pitchFamily="50" charset="-128"/>
              </a:rPr>
              <a:t>DX</a:t>
            </a:r>
            <a:r>
              <a:rPr kumimoji="1" lang="ja-JP" altLang="en-US" sz="1600" dirty="0" err="1">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企業</a:t>
            </a:r>
            <a:r>
              <a:rPr kumimoji="1" lang="en-US" altLang="ja-JP" sz="1600" dirty="0" smtClean="0">
                <a:latin typeface="Meiryo UI" panose="020B0604030504040204" pitchFamily="50" charset="-128"/>
                <a:ea typeface="Meiryo UI" panose="020B0604030504040204" pitchFamily="50" charset="-128"/>
              </a:rPr>
              <a:t>DX</a:t>
            </a:r>
            <a:r>
              <a:rPr kumimoji="1" lang="ja-JP" altLang="en-US" sz="1600" dirty="0" err="1"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都市</a:t>
            </a:r>
            <a:r>
              <a:rPr kumimoji="1" lang="en-US" altLang="ja-JP" sz="1600" dirty="0" smtClean="0">
                <a:latin typeface="Meiryo UI" panose="020B0604030504040204" pitchFamily="50" charset="-128"/>
                <a:ea typeface="Meiryo UI" panose="020B0604030504040204" pitchFamily="50" charset="-128"/>
              </a:rPr>
              <a:t>DX</a:t>
            </a:r>
            <a:r>
              <a:rPr kumimoji="1" lang="ja-JP" altLang="en-US" sz="1600" dirty="0" smtClean="0">
                <a:latin typeface="Meiryo UI" panose="020B0604030504040204" pitchFamily="50" charset="-128"/>
                <a:ea typeface="Meiryo UI" panose="020B0604030504040204" pitchFamily="50" charset="-128"/>
              </a:rPr>
              <a:t>を</a:t>
            </a:r>
            <a:r>
              <a:rPr kumimoji="1" lang="ja-JP" altLang="en-US" sz="1600" dirty="0">
                <a:latin typeface="Meiryo UI" panose="020B0604030504040204" pitchFamily="50" charset="-128"/>
                <a:ea typeface="Meiryo UI" panose="020B0604030504040204" pitchFamily="50" charset="-128"/>
              </a:rPr>
              <a:t>支えるテクノロジーやサービスについて様々な分野の企業から意見を聞くことができた。今後さらに分野と企業を広げ、戦略の具体化につなげる。</a:t>
            </a:r>
          </a:p>
        </p:txBody>
      </p:sp>
      <p:sp>
        <p:nvSpPr>
          <p:cNvPr id="2" name="テキスト ボックス 1"/>
          <p:cNvSpPr txBox="1"/>
          <p:nvPr/>
        </p:nvSpPr>
        <p:spPr>
          <a:xfrm>
            <a:off x="331049" y="2079390"/>
            <a:ext cx="677108" cy="1938992"/>
          </a:xfrm>
          <a:prstGeom prst="rect">
            <a:avLst/>
          </a:prstGeom>
          <a:noFill/>
          <a:ln>
            <a:noFill/>
          </a:ln>
        </p:spPr>
        <p:txBody>
          <a:bodyPr vert="eaVert" wrap="none" rtlCol="0">
            <a:spAutoFit/>
          </a:bodyPr>
          <a:lstStyle/>
          <a:p>
            <a:pPr algn="ctr"/>
            <a:r>
              <a:rPr kumimoji="1" lang="ja-JP" altLang="en-US" sz="1600" b="1" dirty="0">
                <a:latin typeface="Meiryo UI" panose="020B0604030504040204" pitchFamily="50" charset="-128"/>
                <a:ea typeface="Meiryo UI" panose="020B0604030504040204" pitchFamily="50" charset="-128"/>
              </a:rPr>
              <a:t>インターフェース</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（人へのサービス）</a:t>
            </a:r>
            <a:endParaRPr kumimoji="1" lang="en-US" altLang="ja-JP" sz="16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331049" y="4402399"/>
            <a:ext cx="677108" cy="1815521"/>
          </a:xfrm>
          <a:prstGeom prst="rect">
            <a:avLst/>
          </a:prstGeom>
          <a:noFill/>
          <a:ln>
            <a:noFill/>
          </a:ln>
        </p:spPr>
        <p:txBody>
          <a:bodyPr vert="eaVert" wrap="square" rtlCol="0">
            <a:spAutoFit/>
          </a:bodyPr>
          <a:lstStyle/>
          <a:p>
            <a:pPr algn="ctr"/>
            <a:r>
              <a:rPr kumimoji="1" lang="ja-JP" altLang="en-US" sz="1600" b="1" dirty="0">
                <a:latin typeface="Meiryo UI" panose="020B0604030504040204" pitchFamily="50" charset="-128"/>
                <a:ea typeface="Meiryo UI" panose="020B0604030504040204" pitchFamily="50" charset="-128"/>
              </a:rPr>
              <a:t>テクノロジー基盤</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（都市</a:t>
            </a:r>
            <a:r>
              <a:rPr kumimoji="1" lang="en-US" altLang="ja-JP" sz="1600" b="1" dirty="0">
                <a:latin typeface="Meiryo UI" panose="020B0604030504040204" pitchFamily="50" charset="-128"/>
                <a:ea typeface="Meiryo UI" panose="020B0604030504040204" pitchFamily="50" charset="-128"/>
              </a:rPr>
              <a:t>OS)</a:t>
            </a:r>
          </a:p>
        </p:txBody>
      </p:sp>
      <p:sp>
        <p:nvSpPr>
          <p:cNvPr id="3" name="正方形/長方形 2"/>
          <p:cNvSpPr/>
          <p:nvPr/>
        </p:nvSpPr>
        <p:spPr>
          <a:xfrm>
            <a:off x="1254030" y="2079390"/>
            <a:ext cx="2299063" cy="1477328"/>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行政サービス統合型アプリ</a:t>
            </a: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チャットボット</a:t>
            </a: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によるワンストップ窓口</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見守りサービス</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音声認識議事録サービス</a:t>
            </a:r>
          </a:p>
        </p:txBody>
      </p:sp>
      <p:sp>
        <p:nvSpPr>
          <p:cNvPr id="10" name="正方形/長方形 9"/>
          <p:cNvSpPr/>
          <p:nvPr/>
        </p:nvSpPr>
        <p:spPr>
          <a:xfrm>
            <a:off x="1254030" y="3888531"/>
            <a:ext cx="2299063" cy="2308324"/>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RPA</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決済プラットフォーム</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アーキテクチャー</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データドリブンマーケティング</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クラウドアプリケーションサービス</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オープンデータ</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自治体データ連携基盤</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都市</a:t>
            </a:r>
            <a:r>
              <a:rPr lang="en-US" altLang="ja-JP" sz="1200" dirty="0">
                <a:latin typeface="Meiryo UI" panose="020B0604030504040204" pitchFamily="50" charset="-128"/>
                <a:ea typeface="Meiryo UI" panose="020B0604030504040204" pitchFamily="50" charset="-128"/>
              </a:rPr>
              <a:t>OS</a:t>
            </a:r>
          </a:p>
        </p:txBody>
      </p:sp>
      <p:sp>
        <p:nvSpPr>
          <p:cNvPr id="11" name="正方形/長方形 10"/>
          <p:cNvSpPr/>
          <p:nvPr/>
        </p:nvSpPr>
        <p:spPr>
          <a:xfrm>
            <a:off x="6174377" y="2079390"/>
            <a:ext cx="2299063" cy="2308324"/>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自動運転（バス・タクシー）</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オンデマンド交通</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シェアバイク</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電動シェアスクーター</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マイクロモビリティ</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ドローン（フードデリバリー等）</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空飛ぶクルマ</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配車アプリ</a:t>
            </a:r>
            <a:endParaRPr lang="en-US" altLang="ja-JP" sz="1200" dirty="0">
              <a:latin typeface="Meiryo UI" panose="020B0604030504040204" pitchFamily="50" charset="-128"/>
              <a:ea typeface="Meiryo UI" panose="020B0604030504040204" pitchFamily="50" charset="-128"/>
            </a:endParaRPr>
          </a:p>
        </p:txBody>
      </p:sp>
      <p:sp>
        <p:nvSpPr>
          <p:cNvPr id="12" name="正方形/長方形 11"/>
          <p:cNvSpPr/>
          <p:nvPr/>
        </p:nvSpPr>
        <p:spPr>
          <a:xfrm>
            <a:off x="6174377" y="4743967"/>
            <a:ext cx="2299063" cy="1477328"/>
          </a:xfrm>
          <a:prstGeom prst="rect">
            <a:avLst/>
          </a:prstGeom>
        </p:spPr>
        <p:txBody>
          <a:bodyPr wrap="square">
            <a:spAutoFit/>
          </a:bodyPr>
          <a:lstStyle/>
          <a:p>
            <a:pPr marL="171450" indent="-171450">
              <a:lnSpc>
                <a:spcPct val="150000"/>
              </a:lnSpc>
              <a:buFont typeface="Wingdings" panose="05000000000000000000" pitchFamily="2" charset="2"/>
              <a:buChar char="Ø"/>
            </a:pPr>
            <a:r>
              <a:rPr lang="en-US" altLang="ja-JP" sz="1200" dirty="0" err="1">
                <a:latin typeface="Meiryo UI" panose="020B0604030504040204" pitchFamily="50" charset="-128"/>
                <a:ea typeface="Meiryo UI" panose="020B0604030504040204" pitchFamily="50" charset="-128"/>
              </a:rPr>
              <a:t>MaaS</a:t>
            </a:r>
            <a:r>
              <a:rPr lang="ja-JP" altLang="en-US" sz="1200" dirty="0">
                <a:latin typeface="Meiryo UI" panose="020B0604030504040204" pitchFamily="50" charset="-128"/>
                <a:ea typeface="Meiryo UI" panose="020B0604030504040204" pitchFamily="50" charset="-128"/>
              </a:rPr>
              <a:t>（観光型・郊外型）</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高精度三次元位置情報</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自動運転ソフト開発</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運行ソフト開発</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顔認証システム</a:t>
            </a:r>
            <a:endParaRPr lang="en-US" altLang="ja-JP" sz="1200" dirty="0">
              <a:latin typeface="Meiryo UI" panose="020B0604030504040204" pitchFamily="50" charset="-128"/>
              <a:ea typeface="Meiryo UI" panose="020B0604030504040204" pitchFamily="50" charset="-128"/>
            </a:endParaRPr>
          </a:p>
        </p:txBody>
      </p:sp>
      <p:sp>
        <p:nvSpPr>
          <p:cNvPr id="13" name="正方形/長方形 12"/>
          <p:cNvSpPr/>
          <p:nvPr/>
        </p:nvSpPr>
        <p:spPr>
          <a:xfrm>
            <a:off x="3738145" y="2079390"/>
            <a:ext cx="2299063" cy="1477328"/>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産業用自動運転（トラック等）</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キャッシュレス</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情報銀行</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免税</a:t>
            </a:r>
            <a:r>
              <a:rPr lang="en-US" altLang="ja-JP" sz="1200" dirty="0">
                <a:latin typeface="Meiryo UI" panose="020B0604030504040204" pitchFamily="50" charset="-128"/>
                <a:ea typeface="Meiryo UI" panose="020B0604030504040204" pitchFamily="50" charset="-128"/>
              </a:rPr>
              <a:t>EC</a:t>
            </a:r>
            <a:r>
              <a:rPr lang="ja-JP" altLang="en-US" sz="1200" dirty="0">
                <a:latin typeface="Meiryo UI" panose="020B0604030504040204" pitchFamily="50" charset="-128"/>
                <a:ea typeface="Meiryo UI" panose="020B0604030504040204" pitchFamily="50" charset="-128"/>
              </a:rPr>
              <a:t>サービス</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リアルタイム速報サービス</a:t>
            </a:r>
            <a:endParaRPr lang="en-US" altLang="ja-JP" sz="1200" dirty="0">
              <a:latin typeface="Meiryo UI" panose="020B0604030504040204" pitchFamily="50" charset="-128"/>
              <a:ea typeface="Meiryo UI" panose="020B0604030504040204" pitchFamily="50" charset="-128"/>
            </a:endParaRPr>
          </a:p>
        </p:txBody>
      </p:sp>
      <p:sp>
        <p:nvSpPr>
          <p:cNvPr id="14" name="正方形/長方形 13"/>
          <p:cNvSpPr/>
          <p:nvPr/>
        </p:nvSpPr>
        <p:spPr>
          <a:xfrm>
            <a:off x="3738145" y="5024072"/>
            <a:ext cx="2299063" cy="1200329"/>
          </a:xfrm>
          <a:prstGeom prst="rect">
            <a:avLst/>
          </a:prstGeom>
        </p:spPr>
        <p:txBody>
          <a:bodyPr wrap="square">
            <a:spAutoFit/>
          </a:bodyPr>
          <a:lstStyle/>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スマートシティ構想</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官民データ連携基盤</a:t>
            </a:r>
            <a:endParaRPr lang="en-US" altLang="ja-JP" sz="1200" dirty="0">
              <a:latin typeface="Meiryo UI" panose="020B0604030504040204" pitchFamily="50" charset="-128"/>
              <a:ea typeface="Meiryo UI" panose="020B0604030504040204" pitchFamily="50" charset="-128"/>
            </a:endParaRP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５</a:t>
            </a:r>
            <a:r>
              <a:rPr lang="en-US" altLang="ja-JP" sz="1200" dirty="0">
                <a:latin typeface="Meiryo UI" panose="020B0604030504040204" pitchFamily="50" charset="-128"/>
                <a:ea typeface="Meiryo UI" panose="020B0604030504040204" pitchFamily="50" charset="-128"/>
              </a:rPr>
              <a:t>G</a:t>
            </a:r>
          </a:p>
          <a:p>
            <a:pPr marL="171450" indent="-171450">
              <a:lnSpc>
                <a:spcPct val="150000"/>
              </a:lnSpc>
              <a:buFont typeface="Wingdings" panose="05000000000000000000" pitchFamily="2" charset="2"/>
              <a:buChar char="Ø"/>
            </a:pPr>
            <a:r>
              <a:rPr lang="ja-JP" altLang="en-US" sz="1200" dirty="0">
                <a:latin typeface="Meiryo UI" panose="020B0604030504040204" pitchFamily="50" charset="-128"/>
                <a:ea typeface="Meiryo UI" panose="020B0604030504040204" pitchFamily="50" charset="-128"/>
              </a:rPr>
              <a:t>群衆管理システム</a:t>
            </a:r>
            <a:endParaRPr lang="en-US" altLang="ja-JP" sz="1200" dirty="0">
              <a:latin typeface="Meiryo UI" panose="020B0604030504040204" pitchFamily="50" charset="-128"/>
              <a:ea typeface="Meiryo UI" panose="020B0604030504040204" pitchFamily="50" charset="-128"/>
            </a:endParaRPr>
          </a:p>
        </p:txBody>
      </p:sp>
      <p:sp>
        <p:nvSpPr>
          <p:cNvPr id="15" name="角丸四角形 14"/>
          <p:cNvSpPr/>
          <p:nvPr/>
        </p:nvSpPr>
        <p:spPr>
          <a:xfrm>
            <a:off x="7602582" y="122402"/>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Tree>
    <p:extLst>
      <p:ext uri="{BB962C8B-B14F-4D97-AF65-F5344CB8AC3E}">
        <p14:creationId xmlns:p14="http://schemas.microsoft.com/office/powerpoint/2010/main" val="1232974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85394" y="6389231"/>
            <a:ext cx="2057400" cy="365125"/>
          </a:xfrm>
        </p:spPr>
        <p:txBody>
          <a:bodyPr/>
          <a:lstStyle/>
          <a:p>
            <a:fld id="{1E9492F5-9F32-4FF7-8F08-B59CF8F2A2B6}" type="slidenum">
              <a:rPr kumimoji="1" lang="ja-JP" altLang="en-US" smtClean="0"/>
              <a:t>19</a:t>
            </a:fld>
            <a:endParaRPr kumimoji="1" lang="ja-JP" altLang="en-US"/>
          </a:p>
        </p:txBody>
      </p:sp>
      <p:sp>
        <p:nvSpPr>
          <p:cNvPr id="5" name="テキスト ボックス 4"/>
          <p:cNvSpPr txBox="1"/>
          <p:nvPr/>
        </p:nvSpPr>
        <p:spPr>
          <a:xfrm>
            <a:off x="99316" y="148181"/>
            <a:ext cx="7728398" cy="400110"/>
          </a:xfrm>
          <a:prstGeom prst="rect">
            <a:avLst/>
          </a:prstGeom>
          <a:noFill/>
        </p:spPr>
        <p:txBody>
          <a:bodyPr wrap="none" rtlCol="0">
            <a:spAutoFit/>
          </a:bodyPr>
          <a:lstStyle/>
          <a:p>
            <a:r>
              <a:rPr kumimoji="1" lang="ja-JP" altLang="en-US" sz="2000" b="1" dirty="0" smtClean="0">
                <a:latin typeface="Meiryo UI" panose="020B0604030504040204" pitchFamily="50" charset="-128"/>
                <a:ea typeface="Meiryo UI" panose="020B0604030504040204" pitchFamily="50" charset="-128"/>
              </a:rPr>
              <a:t>■企業の特性や持っているテクノロジーに合わせて、さらに対話を広げる</a:t>
            </a:r>
            <a:endParaRPr kumimoji="1" lang="ja-JP" altLang="en-US" sz="2000" b="1"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04502" y="69301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extLst/>
          </p:nvPr>
        </p:nvGraphicFramePr>
        <p:xfrm>
          <a:off x="549220" y="1652789"/>
          <a:ext cx="8350033" cy="4424069"/>
        </p:xfrm>
        <a:graphic>
          <a:graphicData uri="http://schemas.openxmlformats.org/drawingml/2006/table">
            <a:tbl>
              <a:tblPr firstRow="1" bandRow="1">
                <a:tableStyleId>{5940675A-B579-460E-94D1-54222C63F5DA}</a:tableStyleId>
              </a:tblPr>
              <a:tblGrid>
                <a:gridCol w="1638228">
                  <a:extLst>
                    <a:ext uri="{9D8B030D-6E8A-4147-A177-3AD203B41FA5}">
                      <a16:colId xmlns:a16="http://schemas.microsoft.com/office/drawing/2014/main" val="4131858686"/>
                    </a:ext>
                  </a:extLst>
                </a:gridCol>
                <a:gridCol w="1632326">
                  <a:extLst>
                    <a:ext uri="{9D8B030D-6E8A-4147-A177-3AD203B41FA5}">
                      <a16:colId xmlns:a16="http://schemas.microsoft.com/office/drawing/2014/main" val="1100920206"/>
                    </a:ext>
                  </a:extLst>
                </a:gridCol>
                <a:gridCol w="1755022">
                  <a:extLst>
                    <a:ext uri="{9D8B030D-6E8A-4147-A177-3AD203B41FA5}">
                      <a16:colId xmlns:a16="http://schemas.microsoft.com/office/drawing/2014/main" val="4249876470"/>
                    </a:ext>
                  </a:extLst>
                </a:gridCol>
                <a:gridCol w="1627629">
                  <a:extLst>
                    <a:ext uri="{9D8B030D-6E8A-4147-A177-3AD203B41FA5}">
                      <a16:colId xmlns:a16="http://schemas.microsoft.com/office/drawing/2014/main" val="3852481542"/>
                    </a:ext>
                  </a:extLst>
                </a:gridCol>
                <a:gridCol w="1696828">
                  <a:extLst>
                    <a:ext uri="{9D8B030D-6E8A-4147-A177-3AD203B41FA5}">
                      <a16:colId xmlns:a16="http://schemas.microsoft.com/office/drawing/2014/main" val="2623160934"/>
                    </a:ext>
                  </a:extLst>
                </a:gridCol>
              </a:tblGrid>
              <a:tr h="355208">
                <a:tc rowSpan="3">
                  <a:txBody>
                    <a:bodyPr/>
                    <a:lstStyle/>
                    <a:p>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R="72000"/>
                </a:tc>
                <a:tc rowSpan="2">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グローバル企業</a:t>
                      </a:r>
                      <a:endParaRPr kumimoji="1" lang="en-US" altLang="ja-JP" sz="1600" b="1" dirty="0">
                        <a:solidFill>
                          <a:schemeClr val="tx1"/>
                        </a:solidFill>
                        <a:latin typeface="Meiryo UI" panose="020B0604030504040204" pitchFamily="50" charset="-128"/>
                        <a:ea typeface="Meiryo UI" panose="020B0604030504040204" pitchFamily="50" charset="-128"/>
                      </a:endParaRPr>
                    </a:p>
                  </a:txBody>
                  <a:tcPr marR="72000" anchor="ctr">
                    <a:lnB w="12700" cap="flat" cmpd="sng" algn="ctr">
                      <a:solidFill>
                        <a:schemeClr val="tx1"/>
                      </a:solidFill>
                      <a:prstDash val="dash"/>
                      <a:round/>
                      <a:headEnd type="none" w="med" len="med"/>
                      <a:tailEnd type="none" w="med" len="med"/>
                    </a:lnB>
                    <a:solidFill>
                      <a:schemeClr val="accent1">
                        <a:lumMod val="20000"/>
                        <a:lumOff val="80000"/>
                      </a:schemeClr>
                    </a:solidFill>
                  </a:tcPr>
                </a:tc>
                <a:tc gridSpan="2">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テクノロジー・サービス企業</a:t>
                      </a:r>
                    </a:p>
                  </a:txBody>
                  <a:tcPr marR="72000" anchor="ctr">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marR="72000">
                    <a:lnB w="12700" cap="flat" cmpd="sng" algn="ctr">
                      <a:solidFill>
                        <a:schemeClr val="tx1"/>
                      </a:solidFill>
                      <a:prstDash val="dash"/>
                      <a:round/>
                      <a:headEnd type="none" w="med" len="med"/>
                      <a:tailEnd type="none" w="med" len="med"/>
                    </a:lnB>
                    <a:solidFill>
                      <a:schemeClr val="accent1">
                        <a:lumMod val="20000"/>
                        <a:lumOff val="80000"/>
                      </a:schemeClr>
                    </a:solidFill>
                  </a:tcPr>
                </a:tc>
                <a:tc rowSpan="2">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スタートアップ</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企業等</a:t>
                      </a:r>
                    </a:p>
                  </a:txBody>
                  <a:tcPr marR="72000" anchor="ctr">
                    <a:lnB w="12700"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04356804"/>
                  </a:ext>
                </a:extLst>
              </a:tr>
              <a:tr h="355208">
                <a:tc vMerge="1">
                  <a:txBody>
                    <a:bodyPr/>
                    <a:lstStyle/>
                    <a:p>
                      <a:endParaRPr kumimoji="1" lang="ja-JP" altLang="en-US" sz="1600" dirty="0">
                        <a:latin typeface="Meiryo UI" panose="020B0604030504040204" pitchFamily="50" charset="-128"/>
                        <a:ea typeface="Meiryo UI" panose="020B0604030504040204" pitchFamily="50" charset="-128"/>
                      </a:endParaRPr>
                    </a:p>
                  </a:txBody>
                  <a:tcPr marR="72000"/>
                </a:tc>
                <a:tc vMerge="1">
                  <a:txBody>
                    <a:bodyPr/>
                    <a:lstStyle/>
                    <a:p>
                      <a:pPr algn="ctr"/>
                      <a:endParaRPr kumimoji="1" lang="en-US" altLang="ja-JP" sz="1600" b="1" dirty="0">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全国規模の企業</a:t>
                      </a:r>
                    </a:p>
                  </a:txBody>
                  <a:tcPr marR="72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a:txBody>
                    <a:bodyP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大阪発の企業</a:t>
                      </a:r>
                    </a:p>
                  </a:txBody>
                  <a:tcPr marR="72000" anchor="ct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tc vMerge="1">
                  <a:txBody>
                    <a:bodyPr/>
                    <a:lstStyle/>
                    <a:p>
                      <a:pPr algn="ctr"/>
                      <a:endParaRPr kumimoji="1" lang="ja-JP" altLang="en-US" sz="1600" b="1" dirty="0">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2086528"/>
                  </a:ext>
                </a:extLst>
              </a:tr>
              <a:tr h="452082">
                <a:tc vMerge="1">
                  <a:txBody>
                    <a:bodyPr/>
                    <a:lstStyle/>
                    <a:p>
                      <a:endParaRPr kumimoji="1" lang="ja-JP" altLang="en-US" sz="1600" dirty="0">
                        <a:latin typeface="Meiryo UI" panose="020B0604030504040204" pitchFamily="50" charset="-128"/>
                        <a:ea typeface="Meiryo UI" panose="020B0604030504040204" pitchFamily="50" charset="-128"/>
                      </a:endParaRPr>
                    </a:p>
                  </a:txBody>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世界展開の企業、外資系企業</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日本全国にサービス展開する企業</a:t>
                      </a: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大阪本社又は大阪創業の企業</a:t>
                      </a: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tc>
                  <a:txBody>
                    <a:bodyPr/>
                    <a:lstStyle/>
                    <a:p>
                      <a:pPr algn="l"/>
                      <a:r>
                        <a:rPr kumimoji="1" lang="ja-JP" altLang="en-US" sz="1100" dirty="0">
                          <a:solidFill>
                            <a:schemeClr val="tx1"/>
                          </a:solidFill>
                          <a:latin typeface="Meiryo UI" panose="020B0604030504040204" pitchFamily="50" charset="-128"/>
                          <a:ea typeface="Meiryo UI" panose="020B0604030504040204" pitchFamily="50" charset="-128"/>
                        </a:rPr>
                        <a:t>スタートアップ（ベンチャー）企業</a:t>
                      </a:r>
                    </a:p>
                  </a:txBody>
                  <a:tcPr marR="72000">
                    <a:lnT w="12700" cap="flat" cmpd="sng" algn="ctr">
                      <a:solidFill>
                        <a:schemeClr val="tx1"/>
                      </a:solidFill>
                      <a:prstDash val="dash"/>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2419410728"/>
                  </a:ext>
                </a:extLst>
              </a:tr>
              <a:tr h="904541">
                <a:tc>
                  <a:txBody>
                    <a:bodyPr/>
                    <a:lstStyle/>
                    <a:p>
                      <a:r>
                        <a:rPr kumimoji="1" lang="en-US" altLang="ja-JP" sz="1600" dirty="0">
                          <a:solidFill>
                            <a:schemeClr val="tx1"/>
                          </a:solidFill>
                          <a:latin typeface="Meiryo UI" panose="020B0604030504040204" pitchFamily="50" charset="-128"/>
                          <a:ea typeface="Meiryo UI" panose="020B0604030504040204" pitchFamily="50" charset="-128"/>
                        </a:rPr>
                        <a:t>IT</a:t>
                      </a:r>
                      <a:r>
                        <a:rPr kumimoji="1" lang="ja-JP" altLang="en-US" sz="1600" dirty="0">
                          <a:solidFill>
                            <a:schemeClr val="tx1"/>
                          </a:solidFill>
                          <a:latin typeface="Meiryo UI" panose="020B0604030504040204" pitchFamily="50" charset="-128"/>
                          <a:ea typeface="Meiryo UI" panose="020B0604030504040204" pitchFamily="50" charset="-128"/>
                        </a:rPr>
                        <a:t>・情報通信</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電機、デジタル</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R="72000">
                    <a:solidFill>
                      <a:schemeClr val="accent2">
                        <a:lumMod val="20000"/>
                        <a:lumOff val="80000"/>
                      </a:schemeClr>
                    </a:solidFill>
                  </a:tcPr>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マイクロソフト、アクセンチュア</a:t>
                      </a:r>
                      <a:r>
                        <a:rPr kumimoji="1" lang="ja-JP" altLang="en-US" sz="1100" dirty="0">
                          <a:solidFill>
                            <a:schemeClr val="tx1"/>
                          </a:solidFill>
                          <a:latin typeface="Meiryo UI" panose="020B0604030504040204" pitchFamily="50" charset="-128"/>
                          <a:ea typeface="Meiryo UI" panose="020B0604030504040204" pitchFamily="50" charset="-128"/>
                        </a:rPr>
                        <a:t>、シスコシステムズ</a:t>
                      </a:r>
                      <a:r>
                        <a:rPr kumimoji="1" lang="ja-JP" altLang="en-US" sz="1100" dirty="0" smtClean="0">
                          <a:solidFill>
                            <a:schemeClr val="tx1"/>
                          </a:solidFill>
                          <a:latin typeface="Meiryo UI" panose="020B0604030504040204" pitchFamily="50" charset="-128"/>
                          <a:ea typeface="Meiryo UI" panose="020B0604030504040204" pitchFamily="50" charset="-128"/>
                        </a:rPr>
                        <a:t>、セールスフォース</a:t>
                      </a:r>
                      <a:r>
                        <a:rPr kumimoji="1" lang="ja-JP" altLang="en-US" sz="1100" dirty="0">
                          <a:solidFill>
                            <a:schemeClr val="tx1"/>
                          </a:solidFill>
                          <a:latin typeface="Meiryo UI" panose="020B0604030504040204" pitchFamily="50" charset="-128"/>
                          <a:ea typeface="Meiryo UI" panose="020B0604030504040204" pitchFamily="50" charset="-128"/>
                        </a:rPr>
                        <a:t>・ドットコム</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IBM</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Google</a:t>
                      </a:r>
                      <a:r>
                        <a:rPr kumimoji="1" lang="ja-JP" altLang="en-US" sz="1100" dirty="0" smtClean="0">
                          <a:solidFill>
                            <a:schemeClr val="tx1"/>
                          </a:solidFill>
                          <a:latin typeface="Meiryo UI" panose="020B0604030504040204" pitchFamily="50" charset="-128"/>
                          <a:ea typeface="Meiryo UI" panose="020B0604030504040204" pitchFamily="50" charset="-128"/>
                        </a:rPr>
                        <a:t>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NEC</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富士通、東芝、日立製作所</a:t>
                      </a:r>
                      <a:r>
                        <a:rPr kumimoji="1" lang="ja-JP" altLang="en-US" sz="1100" dirty="0" smtClean="0">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NTT</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en-US" altLang="ja-JP" sz="1100" dirty="0" err="1">
                          <a:solidFill>
                            <a:schemeClr val="tx1"/>
                          </a:solidFill>
                          <a:latin typeface="Meiryo UI" panose="020B0604030504040204" pitchFamily="50" charset="-128"/>
                          <a:ea typeface="Meiryo UI" panose="020B0604030504040204" pitchFamily="50" charset="-128"/>
                        </a:rPr>
                        <a:t>docomo</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KDDI</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ソフトバンク、</a:t>
                      </a:r>
                      <a:r>
                        <a:rPr kumimoji="1" lang="ja-JP" altLang="en-US" sz="1100" dirty="0" smtClean="0">
                          <a:solidFill>
                            <a:schemeClr val="tx1"/>
                          </a:solidFill>
                          <a:latin typeface="Meiryo UI" panose="020B0604030504040204" pitchFamily="50" charset="-128"/>
                          <a:ea typeface="Meiryo UI" panose="020B0604030504040204" pitchFamily="50" charset="-128"/>
                        </a:rPr>
                        <a:t>楽天、</a:t>
                      </a:r>
                      <a:r>
                        <a:rPr kumimoji="1" lang="en-US" altLang="ja-JP" sz="1100" dirty="0" err="1" smtClean="0">
                          <a:solidFill>
                            <a:schemeClr val="tx1"/>
                          </a:solidFill>
                          <a:latin typeface="Meiryo UI" panose="020B0604030504040204" pitchFamily="50" charset="-128"/>
                          <a:ea typeface="Meiryo UI" panose="020B0604030504040204" pitchFamily="50" charset="-128"/>
                        </a:rPr>
                        <a:t>DeNA</a:t>
                      </a:r>
                      <a:r>
                        <a:rPr kumimoji="1" lang="ja-JP" altLang="en-US" sz="1100" baseline="0" dirty="0">
                          <a:solidFill>
                            <a:schemeClr val="tx1"/>
                          </a:solidFill>
                          <a:latin typeface="Meiryo UI" panose="020B0604030504040204" pitchFamily="50" charset="-128"/>
                          <a:ea typeface="Meiryo UI" panose="020B0604030504040204" pitchFamily="50" charset="-128"/>
                        </a:rPr>
                        <a:t>　</a:t>
                      </a:r>
                      <a:r>
                        <a:rPr kumimoji="1" lang="ja-JP" altLang="en-US" sz="1100" baseline="0" dirty="0" smtClean="0">
                          <a:solidFill>
                            <a:schemeClr val="tx1"/>
                          </a:solidFill>
                          <a:latin typeface="Meiryo UI" panose="020B0604030504040204" pitchFamily="50" charset="-128"/>
                          <a:ea typeface="Meiryo UI" panose="020B0604030504040204" pitchFamily="50" charset="-128"/>
                        </a:rPr>
                        <a:t>　など</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NTT</a:t>
                      </a:r>
                      <a:r>
                        <a:rPr kumimoji="1" lang="ja-JP" altLang="en-US" sz="1100" dirty="0">
                          <a:solidFill>
                            <a:schemeClr val="tx1"/>
                          </a:solidFill>
                          <a:latin typeface="Meiryo UI" panose="020B0604030504040204" pitchFamily="50" charset="-128"/>
                          <a:ea typeface="Meiryo UI" panose="020B0604030504040204" pitchFamily="50" charset="-128"/>
                        </a:rPr>
                        <a:t>西日本、住友電気工業、</a:t>
                      </a:r>
                      <a:r>
                        <a:rPr kumimoji="1" lang="en-US" altLang="ja-JP" sz="1100" dirty="0">
                          <a:solidFill>
                            <a:schemeClr val="tx1"/>
                          </a:solidFill>
                          <a:latin typeface="Meiryo UI" panose="020B0604030504040204" pitchFamily="50" charset="-128"/>
                          <a:ea typeface="Meiryo UI" panose="020B0604030504040204" pitchFamily="50" charset="-128"/>
                        </a:rPr>
                        <a:t>Panasonic</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ダイキン工業</a:t>
                      </a:r>
                      <a:r>
                        <a:rPr kumimoji="1" lang="ja-JP" altLang="en-US" sz="1100" dirty="0" smtClean="0">
                          <a:solidFill>
                            <a:schemeClr val="tx1"/>
                          </a:solidFill>
                          <a:latin typeface="Meiryo UI" panose="020B0604030504040204" pitchFamily="50" charset="-128"/>
                          <a:ea typeface="Meiryo UI" panose="020B0604030504040204" pitchFamily="50" charset="-128"/>
                        </a:rPr>
                        <a:t>、ダイフク、キーエンス、シャープ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アドバンスメディア、</a:t>
                      </a:r>
                      <a:r>
                        <a:rPr kumimoji="1" lang="en-US" altLang="ja-JP" sz="1100" dirty="0">
                          <a:solidFill>
                            <a:schemeClr val="tx1"/>
                          </a:solidFill>
                          <a:latin typeface="Meiryo UI" panose="020B0604030504040204" pitchFamily="50" charset="-128"/>
                          <a:ea typeface="Meiryo UI" panose="020B0604030504040204" pitchFamily="50" charset="-128"/>
                        </a:rPr>
                        <a:t>Uhuru</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バスキュール、スペクティ</a:t>
                      </a:r>
                      <a:r>
                        <a:rPr kumimoji="1" lang="ja-JP" altLang="en-US" sz="1100" dirty="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グラファー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extLst>
                  <a:ext uri="{0D108BD9-81ED-4DB2-BD59-A6C34878D82A}">
                    <a16:rowId xmlns:a16="http://schemas.microsoft.com/office/drawing/2014/main" val="3571127087"/>
                  </a:ext>
                </a:extLst>
              </a:tr>
              <a:tr h="904541">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交通・モビリティ</a:t>
                      </a:r>
                    </a:p>
                  </a:txBody>
                  <a:tcPr marR="72000">
                    <a:solidFill>
                      <a:schemeClr val="accent2">
                        <a:lumMod val="20000"/>
                        <a:lumOff val="80000"/>
                      </a:schemeClr>
                    </a:solidFill>
                  </a:tcPr>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Uber</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エムシードゥコー、</a:t>
                      </a:r>
                      <a:r>
                        <a:rPr kumimoji="1" lang="en-US" altLang="ja-JP" sz="1100" dirty="0" smtClean="0">
                          <a:solidFill>
                            <a:schemeClr val="tx1"/>
                          </a:solidFill>
                          <a:latin typeface="Meiryo UI" panose="020B0604030504040204" pitchFamily="50" charset="-128"/>
                          <a:ea typeface="Meiryo UI" panose="020B0604030504040204" pitchFamily="50" charset="-128"/>
                        </a:rPr>
                        <a:t>WAYMO</a:t>
                      </a:r>
                      <a:r>
                        <a:rPr kumimoji="1" lang="ja-JP" altLang="en-US" sz="1100" dirty="0" smtClean="0">
                          <a:solidFill>
                            <a:schemeClr val="tx1"/>
                          </a:solidFill>
                          <a:latin typeface="Meiryo UI" panose="020B0604030504040204" pitchFamily="50" charset="-128"/>
                          <a:ea typeface="Meiryo UI" panose="020B0604030504040204" pitchFamily="50" charset="-128"/>
                        </a:rPr>
                        <a:t>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トヨタ、ホンダ</a:t>
                      </a:r>
                      <a:r>
                        <a:rPr kumimoji="1" lang="ja-JP" altLang="en-US" sz="1100" dirty="0" smtClean="0">
                          <a:solidFill>
                            <a:schemeClr val="tx1"/>
                          </a:solidFill>
                          <a:latin typeface="Meiryo UI" panose="020B0604030504040204" pitchFamily="50" charset="-128"/>
                          <a:ea typeface="Meiryo UI" panose="020B0604030504040204" pitchFamily="50" charset="-128"/>
                        </a:rPr>
                        <a:t>、日産、マツダ、など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smtClean="0">
                          <a:solidFill>
                            <a:schemeClr val="tx1"/>
                          </a:solidFill>
                          <a:latin typeface="Meiryo UI" panose="020B0604030504040204" pitchFamily="50" charset="-128"/>
                          <a:ea typeface="Meiryo UI" panose="020B0604030504040204" pitchFamily="50" charset="-128"/>
                        </a:rPr>
                        <a:t>ダイハツ、</a:t>
                      </a:r>
                      <a:r>
                        <a:rPr kumimoji="1" lang="en-US" altLang="ja-JP" sz="1100" dirty="0" smtClean="0">
                          <a:solidFill>
                            <a:schemeClr val="tx1"/>
                          </a:solidFill>
                          <a:latin typeface="Meiryo UI" panose="020B0604030504040204" pitchFamily="50" charset="-128"/>
                          <a:ea typeface="Meiryo UI" panose="020B0604030504040204" pitchFamily="50" charset="-128"/>
                        </a:rPr>
                        <a:t>JR</a:t>
                      </a:r>
                      <a:r>
                        <a:rPr kumimoji="1" lang="ja-JP" altLang="en-US" sz="1100" dirty="0">
                          <a:solidFill>
                            <a:schemeClr val="tx1"/>
                          </a:solidFill>
                          <a:latin typeface="Meiryo UI" panose="020B0604030504040204" pitchFamily="50" charset="-128"/>
                          <a:ea typeface="Meiryo UI" panose="020B0604030504040204" pitchFamily="50" charset="-128"/>
                        </a:rPr>
                        <a:t>西日本、近鉄、阪急・阪神、南海、京阪、</a:t>
                      </a:r>
                      <a:r>
                        <a:rPr kumimoji="1" lang="en-US" altLang="ja-JP" sz="1100" dirty="0">
                          <a:solidFill>
                            <a:schemeClr val="tx1"/>
                          </a:solidFill>
                          <a:latin typeface="Meiryo UI" panose="020B0604030504040204" pitchFamily="50" charset="-128"/>
                          <a:ea typeface="Meiryo UI" panose="020B0604030504040204" pitchFamily="50" charset="-128"/>
                        </a:rPr>
                        <a:t>Osaka</a:t>
                      </a:r>
                      <a:r>
                        <a:rPr kumimoji="1" lang="en-US" altLang="ja-JP" sz="1100" baseline="0" dirty="0">
                          <a:solidFill>
                            <a:schemeClr val="tx1"/>
                          </a:solidFill>
                          <a:latin typeface="Meiryo UI" panose="020B0604030504040204" pitchFamily="50" charset="-128"/>
                          <a:ea typeface="Meiryo UI" panose="020B0604030504040204" pitchFamily="50" charset="-128"/>
                        </a:rPr>
                        <a:t> Metro</a:t>
                      </a:r>
                      <a:r>
                        <a:rPr kumimoji="1" lang="ja-JP" altLang="en-US" sz="1100" baseline="0" dirty="0" err="1">
                          <a:solidFill>
                            <a:schemeClr val="tx1"/>
                          </a:solidFill>
                          <a:latin typeface="Meiryo UI" panose="020B0604030504040204" pitchFamily="50" charset="-128"/>
                          <a:ea typeface="Meiryo UI" panose="020B0604030504040204" pitchFamily="50" charset="-128"/>
                        </a:rPr>
                        <a:t>、</a:t>
                      </a:r>
                      <a:r>
                        <a:rPr kumimoji="1" lang="ja-JP" altLang="en-US" sz="1100" baseline="0" dirty="0">
                          <a:solidFill>
                            <a:schemeClr val="tx1"/>
                          </a:solidFill>
                          <a:latin typeface="Meiryo UI" panose="020B0604030504040204" pitchFamily="50" charset="-128"/>
                          <a:ea typeface="Meiryo UI" panose="020B0604030504040204" pitchFamily="50" charset="-128"/>
                        </a:rPr>
                        <a:t>大阪シティバス</a:t>
                      </a:r>
                      <a:r>
                        <a:rPr kumimoji="1" lang="ja-JP" altLang="en-US" sz="1100" baseline="0" dirty="0" smtClean="0">
                          <a:solidFill>
                            <a:schemeClr val="tx1"/>
                          </a:solidFill>
                          <a:latin typeface="Meiryo UI" panose="020B0604030504040204" pitchFamily="50" charset="-128"/>
                          <a:ea typeface="Meiryo UI" panose="020B0604030504040204" pitchFamily="50" charset="-128"/>
                        </a:rPr>
                        <a:t>、</a:t>
                      </a:r>
                      <a:r>
                        <a:rPr kumimoji="1" lang="en-US" altLang="ja-JP" sz="1100" baseline="0" dirty="0" smtClean="0">
                          <a:solidFill>
                            <a:schemeClr val="tx1"/>
                          </a:solidFill>
                          <a:latin typeface="Meiryo UI" panose="020B0604030504040204" pitchFamily="50" charset="-128"/>
                          <a:ea typeface="Meiryo UI" panose="020B0604030504040204" pitchFamily="50" charset="-128"/>
                        </a:rPr>
                        <a:t>WILLER</a:t>
                      </a:r>
                      <a:r>
                        <a:rPr kumimoji="1" lang="ja-JP" altLang="en-US" sz="1100" baseline="0" dirty="0" smtClean="0">
                          <a:solidFill>
                            <a:schemeClr val="tx1"/>
                          </a:solidFill>
                          <a:latin typeface="Meiryo UI" panose="020B0604030504040204" pitchFamily="50" charset="-128"/>
                          <a:ea typeface="Meiryo UI" panose="020B0604030504040204" pitchFamily="50" charset="-128"/>
                        </a:rPr>
                        <a:t>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en-US" altLang="ja-JP" sz="1100" dirty="0">
                          <a:solidFill>
                            <a:schemeClr val="tx1"/>
                          </a:solidFill>
                          <a:latin typeface="Meiryo UI" panose="020B0604030504040204" pitchFamily="50" charset="-128"/>
                          <a:ea typeface="Meiryo UI" panose="020B0604030504040204" pitchFamily="50" charset="-128"/>
                        </a:rPr>
                        <a:t>MONET Technologies </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en-US" altLang="ja-JP" sz="1100" dirty="0">
                          <a:solidFill>
                            <a:schemeClr val="tx1"/>
                          </a:solidFill>
                          <a:latin typeface="Meiryo UI" panose="020B0604030504040204" pitchFamily="50" charset="-128"/>
                          <a:ea typeface="Meiryo UI" panose="020B0604030504040204" pitchFamily="50" charset="-128"/>
                        </a:rPr>
                        <a:t>ZMP</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en-US" altLang="ja-JP" sz="1100" dirty="0" err="1">
                          <a:solidFill>
                            <a:schemeClr val="tx1"/>
                          </a:solidFill>
                          <a:latin typeface="Meiryo UI" panose="020B0604030504040204" pitchFamily="50" charset="-128"/>
                          <a:ea typeface="Meiryo UI" panose="020B0604030504040204" pitchFamily="50" charset="-128"/>
                        </a:rPr>
                        <a:t>TierⅣ</a:t>
                      </a:r>
                      <a:r>
                        <a:rPr kumimoji="1" lang="ja-JP" altLang="en-US" sz="1100" dirty="0" err="1">
                          <a:solidFill>
                            <a:schemeClr val="tx1"/>
                          </a:solidFill>
                          <a:latin typeface="Meiryo UI" panose="020B0604030504040204" pitchFamily="50" charset="-128"/>
                          <a:ea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rPr>
                        <a:t>LUUP</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a:solidFill>
                            <a:schemeClr val="tx1"/>
                          </a:solidFill>
                          <a:latin typeface="Meiryo UI" panose="020B0604030504040204" pitchFamily="50" charset="-128"/>
                          <a:ea typeface="Meiryo UI" panose="020B0604030504040204" pitchFamily="50" charset="-128"/>
                        </a:rPr>
                        <a:t>ジョルダン、</a:t>
                      </a:r>
                      <a:r>
                        <a:rPr kumimoji="1" lang="en-US" altLang="ja-JP" sz="1100" dirty="0" smtClean="0">
                          <a:solidFill>
                            <a:schemeClr val="tx1"/>
                          </a:solidFill>
                          <a:latin typeface="Meiryo UI" panose="020B0604030504040204" pitchFamily="50" charset="-128"/>
                          <a:ea typeface="Meiryo UI" panose="020B0604030504040204" pitchFamily="50" charset="-128"/>
                        </a:rPr>
                        <a:t>Mellow</a:t>
                      </a:r>
                      <a:r>
                        <a:rPr kumimoji="1" lang="ja-JP" altLang="en-US" sz="1100" dirty="0" smtClean="0">
                          <a:solidFill>
                            <a:schemeClr val="tx1"/>
                          </a:solidFill>
                          <a:latin typeface="Meiryo UI" panose="020B0604030504040204" pitchFamily="50" charset="-128"/>
                          <a:ea typeface="Meiryo UI" panose="020B0604030504040204" pitchFamily="50" charset="-128"/>
                        </a:rPr>
                        <a:t>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extLst>
                  <a:ext uri="{0D108BD9-81ED-4DB2-BD59-A6C34878D82A}">
                    <a16:rowId xmlns:a16="http://schemas.microsoft.com/office/drawing/2014/main" val="1402028479"/>
                  </a:ext>
                </a:extLst>
              </a:tr>
              <a:tr h="741427">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商社・コンサル</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金融・保険</a:t>
                      </a:r>
                    </a:p>
                  </a:txBody>
                  <a:tcPr marR="72000">
                    <a:solidFill>
                      <a:schemeClr val="accent2">
                        <a:lumMod val="20000"/>
                        <a:lumOff val="8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野村総研、日本総研、三菱</a:t>
                      </a:r>
                      <a:r>
                        <a:rPr kumimoji="1" lang="en-US" altLang="ja-JP" sz="1100" dirty="0" smtClean="0">
                          <a:solidFill>
                            <a:schemeClr val="tx1"/>
                          </a:solidFill>
                          <a:latin typeface="Meiryo UI" panose="020B0604030504040204" pitchFamily="50" charset="-128"/>
                          <a:ea typeface="Meiryo UI" panose="020B0604030504040204" pitchFamily="50" charset="-128"/>
                        </a:rPr>
                        <a:t>UFJ</a:t>
                      </a:r>
                      <a:r>
                        <a:rPr kumimoji="1" lang="ja-JP" altLang="en-US" sz="1100" dirty="0" err="1" smtClean="0">
                          <a:solidFill>
                            <a:schemeClr val="tx1"/>
                          </a:solidFill>
                          <a:latin typeface="Meiryo UI" panose="020B0604030504040204" pitchFamily="50" charset="-128"/>
                          <a:ea typeface="Meiryo UI" panose="020B0604030504040204" pitchFamily="50" charset="-128"/>
                        </a:rPr>
                        <a:t>、</a:t>
                      </a:r>
                      <a:r>
                        <a:rPr kumimoji="1" lang="ja-JP" altLang="en-US" sz="1100" dirty="0" smtClean="0">
                          <a:solidFill>
                            <a:schemeClr val="tx1"/>
                          </a:solidFill>
                          <a:latin typeface="Meiryo UI" panose="020B0604030504040204" pitchFamily="50" charset="-128"/>
                          <a:ea typeface="Meiryo UI" panose="020B0604030504040204" pitchFamily="50" charset="-128"/>
                        </a:rPr>
                        <a:t>みずほ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オリックス、三井</a:t>
                      </a:r>
                      <a:r>
                        <a:rPr kumimoji="1" lang="ja-JP" altLang="en-US" sz="1100" dirty="0" smtClean="0">
                          <a:solidFill>
                            <a:schemeClr val="tx1"/>
                          </a:solidFill>
                          <a:latin typeface="Meiryo UI" panose="020B0604030504040204" pitchFamily="50" charset="-128"/>
                          <a:ea typeface="Meiryo UI" panose="020B0604030504040204" pitchFamily="50" charset="-128"/>
                        </a:rPr>
                        <a:t>住友、りそな、住友</a:t>
                      </a:r>
                      <a:r>
                        <a:rPr kumimoji="1" lang="ja-JP" altLang="en-US" sz="1100" dirty="0">
                          <a:solidFill>
                            <a:schemeClr val="tx1"/>
                          </a:solidFill>
                          <a:latin typeface="Meiryo UI" panose="020B0604030504040204" pitchFamily="50" charset="-128"/>
                          <a:ea typeface="Meiryo UI" panose="020B0604030504040204" pitchFamily="50" charset="-128"/>
                        </a:rPr>
                        <a:t>商事、</a:t>
                      </a:r>
                      <a:r>
                        <a:rPr kumimoji="1" lang="ja-JP" altLang="en-US" sz="1100" dirty="0" smtClean="0">
                          <a:solidFill>
                            <a:schemeClr val="tx1"/>
                          </a:solidFill>
                          <a:latin typeface="Meiryo UI" panose="020B0604030504040204" pitchFamily="50" charset="-128"/>
                          <a:ea typeface="Meiryo UI" panose="020B0604030504040204" pitchFamily="50" charset="-128"/>
                        </a:rPr>
                        <a:t>伊藤忠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endParaRPr kumimoji="1" lang="ja-JP" altLang="en-US" dirty="0">
                        <a:solidFill>
                          <a:schemeClr val="tx1"/>
                        </a:solidFill>
                      </a:endParaRPr>
                    </a:p>
                  </a:txBody>
                  <a:tcPr marR="72000"/>
                </a:tc>
                <a:extLst>
                  <a:ext uri="{0D108BD9-81ED-4DB2-BD59-A6C34878D82A}">
                    <a16:rowId xmlns:a16="http://schemas.microsoft.com/office/drawing/2014/main" val="772042233"/>
                  </a:ext>
                </a:extLst>
              </a:tr>
              <a:tr h="711062">
                <a:tc>
                  <a:txBody>
                    <a:bodyPr/>
                    <a:lstStyle/>
                    <a:p>
                      <a:r>
                        <a:rPr kumimoji="1" lang="ja-JP" altLang="en-US" sz="1600" dirty="0">
                          <a:solidFill>
                            <a:schemeClr val="tx1"/>
                          </a:solidFill>
                          <a:latin typeface="Meiryo UI" panose="020B0604030504040204" pitchFamily="50" charset="-128"/>
                          <a:ea typeface="Meiryo UI" panose="020B0604030504040204" pitchFamily="50" charset="-128"/>
                        </a:rPr>
                        <a:t>その他</a:t>
                      </a:r>
                      <a:r>
                        <a:rPr kumimoji="1" lang="ja-JP" altLang="en-US" sz="1200" dirty="0">
                          <a:solidFill>
                            <a:schemeClr val="tx1"/>
                          </a:solidFill>
                          <a:latin typeface="Meiryo UI" panose="020B0604030504040204" pitchFamily="50" charset="-128"/>
                          <a:ea typeface="Meiryo UI" panose="020B0604030504040204" pitchFamily="50" charset="-128"/>
                        </a:rPr>
                        <a:t>（不動産、</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印刷、医療、製薬等）</a:t>
                      </a:r>
                      <a:endParaRPr kumimoji="1" lang="ja-JP" altLang="en-US" sz="1600" dirty="0">
                        <a:solidFill>
                          <a:schemeClr val="tx1"/>
                        </a:solidFill>
                        <a:latin typeface="Meiryo UI" panose="020B0604030504040204" pitchFamily="50" charset="-128"/>
                        <a:ea typeface="Meiryo UI" panose="020B0604030504040204" pitchFamily="50" charset="-128"/>
                      </a:endParaRPr>
                    </a:p>
                  </a:txBody>
                  <a:tcPr marR="72000">
                    <a:solidFill>
                      <a:schemeClr val="accent2">
                        <a:lumMod val="20000"/>
                        <a:lumOff val="80000"/>
                      </a:schemeClr>
                    </a:solidFill>
                  </a:tcPr>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r>
                        <a:rPr kumimoji="1" lang="ja-JP" altLang="en-US" sz="1100" dirty="0">
                          <a:solidFill>
                            <a:schemeClr val="tx1"/>
                          </a:solidFill>
                          <a:latin typeface="Meiryo UI" panose="020B0604030504040204" pitchFamily="50" charset="-128"/>
                          <a:ea typeface="Meiryo UI" panose="020B0604030504040204" pitchFamily="50" charset="-128"/>
                        </a:rPr>
                        <a:t>大阪ガス、大和ハウス工業</a:t>
                      </a:r>
                      <a:r>
                        <a:rPr kumimoji="1" lang="ja-JP" altLang="en-US" sz="1100" dirty="0" smtClean="0">
                          <a:solidFill>
                            <a:schemeClr val="tx1"/>
                          </a:solidFill>
                          <a:latin typeface="Meiryo UI" panose="020B0604030504040204" pitchFamily="50" charset="-128"/>
                          <a:ea typeface="Meiryo UI" panose="020B0604030504040204" pitchFamily="50" charset="-128"/>
                        </a:rPr>
                        <a:t>、積水ハウス、塩野義</a:t>
                      </a:r>
                      <a:r>
                        <a:rPr kumimoji="1" lang="ja-JP" altLang="en-US" sz="1100" dirty="0">
                          <a:solidFill>
                            <a:schemeClr val="tx1"/>
                          </a:solidFill>
                          <a:latin typeface="Meiryo UI" panose="020B0604030504040204" pitchFamily="50" charset="-128"/>
                          <a:ea typeface="Meiryo UI" panose="020B0604030504040204" pitchFamily="50" charset="-128"/>
                        </a:rPr>
                        <a:t>製薬、大日本</a:t>
                      </a:r>
                      <a:r>
                        <a:rPr kumimoji="1" lang="ja-JP" altLang="en-US" sz="1100" dirty="0" smtClean="0">
                          <a:solidFill>
                            <a:schemeClr val="tx1"/>
                          </a:solidFill>
                          <a:latin typeface="Meiryo UI" panose="020B0604030504040204" pitchFamily="50" charset="-128"/>
                          <a:ea typeface="Meiryo UI" panose="020B0604030504040204" pitchFamily="50" charset="-128"/>
                        </a:rPr>
                        <a:t>印刷　など</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R="72000"/>
                </a:tc>
                <a:tc>
                  <a:txBody>
                    <a:bodyPr/>
                    <a:lstStyle/>
                    <a:p>
                      <a:endParaRPr kumimoji="1" lang="ja-JP" altLang="en-US" dirty="0">
                        <a:solidFill>
                          <a:schemeClr val="tx1"/>
                        </a:solidFill>
                        <a:latin typeface="Meiryo UI" panose="020B0604030504040204" pitchFamily="50" charset="-128"/>
                        <a:ea typeface="Meiryo UI" panose="020B0604030504040204" pitchFamily="50" charset="-128"/>
                      </a:endParaRPr>
                    </a:p>
                  </a:txBody>
                  <a:tcPr marR="72000"/>
                </a:tc>
                <a:extLst>
                  <a:ext uri="{0D108BD9-81ED-4DB2-BD59-A6C34878D82A}">
                    <a16:rowId xmlns:a16="http://schemas.microsoft.com/office/drawing/2014/main" val="1327056077"/>
                  </a:ext>
                </a:extLst>
              </a:tr>
            </a:tbl>
          </a:graphicData>
        </a:graphic>
      </p:graphicFrame>
      <p:sp>
        <p:nvSpPr>
          <p:cNvPr id="8" name="テキスト ボックス 7"/>
          <p:cNvSpPr txBox="1"/>
          <p:nvPr/>
        </p:nvSpPr>
        <p:spPr>
          <a:xfrm>
            <a:off x="231518" y="6244509"/>
            <a:ext cx="8694023" cy="430887"/>
          </a:xfrm>
          <a:prstGeom prst="rect">
            <a:avLst/>
          </a:prstGeom>
          <a:noFill/>
        </p:spPr>
        <p:txBody>
          <a:bodyPr wrap="square" rtlCol="0">
            <a:spAutoFit/>
          </a:bodyPr>
          <a:lstStyle/>
          <a:p>
            <a:r>
              <a:rPr kumimoji="1" lang="ja-JP" altLang="en-US" sz="1050" dirty="0"/>
              <a:t>注</a:t>
            </a:r>
            <a:r>
              <a:rPr kumimoji="1" lang="ja-JP" altLang="en-US" sz="1050" dirty="0" smtClean="0"/>
              <a:t>）上記表は、スマートシティの分野でテクノロジーやサービスを展開する主な企業について、これ</a:t>
            </a:r>
            <a:r>
              <a:rPr kumimoji="1" lang="ja-JP" altLang="en-US" sz="1050" dirty="0"/>
              <a:t>まで対話をした</a:t>
            </a:r>
            <a:r>
              <a:rPr kumimoji="1" lang="ja-JP" altLang="en-US" sz="1050" dirty="0" smtClean="0"/>
              <a:t>企業を含めて一定の</a:t>
            </a:r>
            <a:endParaRPr kumimoji="1" lang="en-US" altLang="ja-JP" sz="1050" dirty="0" smtClean="0"/>
          </a:p>
          <a:p>
            <a:r>
              <a:rPr kumimoji="1" lang="ja-JP" altLang="en-US" sz="1050" dirty="0"/>
              <a:t>　</a:t>
            </a:r>
            <a:r>
              <a:rPr kumimoji="1" lang="ja-JP" altLang="en-US" sz="1050" dirty="0" smtClean="0"/>
              <a:t>　要件</a:t>
            </a:r>
            <a:r>
              <a:rPr kumimoji="1" lang="ja-JP" altLang="en-US" sz="1050" dirty="0"/>
              <a:t>で事務局が便宜的に</a:t>
            </a:r>
            <a:r>
              <a:rPr kumimoji="1" lang="ja-JP" altLang="en-US" sz="1050" dirty="0" smtClean="0"/>
              <a:t>整理したもの。なお、全国</a:t>
            </a:r>
            <a:r>
              <a:rPr kumimoji="1" lang="ja-JP" altLang="en-US" sz="1050" dirty="0"/>
              <a:t>規模の企業であっても、大阪本社・大阪創業の企業は「大阪発の企業」に分類</a:t>
            </a:r>
            <a:endParaRPr kumimoji="1" lang="en-US" altLang="ja-JP" sz="1050" dirty="0"/>
          </a:p>
        </p:txBody>
      </p:sp>
      <p:sp>
        <p:nvSpPr>
          <p:cNvPr id="10" name="角丸四角形 9"/>
          <p:cNvSpPr/>
          <p:nvPr/>
        </p:nvSpPr>
        <p:spPr>
          <a:xfrm>
            <a:off x="7602582" y="174654"/>
            <a:ext cx="1449977"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
        <p:nvSpPr>
          <p:cNvPr id="3" name="正方形/長方形 2"/>
          <p:cNvSpPr/>
          <p:nvPr/>
        </p:nvSpPr>
        <p:spPr>
          <a:xfrm>
            <a:off x="570865" y="895826"/>
            <a:ext cx="8241299" cy="584775"/>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rPr>
              <a:t>今後</a:t>
            </a:r>
            <a:r>
              <a:rPr lang="ja-JP" altLang="en-US" sz="1600" dirty="0">
                <a:latin typeface="Meiryo UI" panose="020B0604030504040204" pitchFamily="50" charset="-128"/>
                <a:ea typeface="Meiryo UI" panose="020B0604030504040204" pitchFamily="50" charset="-128"/>
              </a:rPr>
              <a:t>も、世界の先端を行くグローバル企業</a:t>
            </a:r>
            <a:r>
              <a:rPr lang="ja-JP" altLang="en-US" sz="1600" dirty="0" smtClean="0">
                <a:latin typeface="Meiryo UI" panose="020B0604030504040204" pitchFamily="50" charset="-128"/>
                <a:ea typeface="Meiryo UI" panose="020B0604030504040204" pitchFamily="50" charset="-128"/>
              </a:rPr>
              <a:t>、高い</a:t>
            </a:r>
            <a:r>
              <a:rPr lang="ja-JP" altLang="en-US" sz="1600" dirty="0">
                <a:latin typeface="Meiryo UI" panose="020B0604030504040204" pitchFamily="50" charset="-128"/>
                <a:ea typeface="Meiryo UI" panose="020B0604030504040204" pitchFamily="50" charset="-128"/>
              </a:rPr>
              <a:t>商品開発力で活躍するテクノロジー・サービス企業（全国規模、大阪発）</a:t>
            </a:r>
            <a:r>
              <a:rPr lang="ja-JP" altLang="en-US" sz="1600" dirty="0" smtClean="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　様々なスタートアップ企業との対話を広げ、関係づくりを深めて</a:t>
            </a:r>
            <a:r>
              <a:rPr lang="ja-JP" altLang="en-US" sz="1600" dirty="0" smtClean="0">
                <a:latin typeface="Meiryo UI" panose="020B0604030504040204" pitchFamily="50" charset="-128"/>
                <a:ea typeface="Meiryo UI" panose="020B0604030504040204" pitchFamily="50" charset="-128"/>
              </a:rPr>
              <a:t>いく</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633430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 7"/>
          <p:cNvGraphicFramePr>
            <a:graphicFrameLocks noGrp="1"/>
          </p:cNvGraphicFramePr>
          <p:nvPr>
            <p:extLst>
              <p:ext uri="{D42A27DB-BD31-4B8C-83A1-F6EECF244321}">
                <p14:modId xmlns:p14="http://schemas.microsoft.com/office/powerpoint/2010/main" val="2600858543"/>
              </p:ext>
            </p:extLst>
          </p:nvPr>
        </p:nvGraphicFramePr>
        <p:xfrm>
          <a:off x="810822" y="640076"/>
          <a:ext cx="8028000" cy="2850960"/>
        </p:xfrm>
        <a:graphic>
          <a:graphicData uri="http://schemas.openxmlformats.org/drawingml/2006/table">
            <a:tbl>
              <a:tblPr firstRow="1" bandRow="1">
                <a:tableStyleId>{5940675A-B579-460E-94D1-54222C63F5DA}</a:tableStyleId>
              </a:tblPr>
              <a:tblGrid>
                <a:gridCol w="1260000">
                  <a:extLst>
                    <a:ext uri="{9D8B030D-6E8A-4147-A177-3AD203B41FA5}">
                      <a16:colId xmlns:a16="http://schemas.microsoft.com/office/drawing/2014/main" val="2460118942"/>
                    </a:ext>
                  </a:extLst>
                </a:gridCol>
                <a:gridCol w="2376000">
                  <a:extLst>
                    <a:ext uri="{9D8B030D-6E8A-4147-A177-3AD203B41FA5}">
                      <a16:colId xmlns:a16="http://schemas.microsoft.com/office/drawing/2014/main" val="2880660107"/>
                    </a:ext>
                  </a:extLst>
                </a:gridCol>
                <a:gridCol w="4392000">
                  <a:extLst>
                    <a:ext uri="{9D8B030D-6E8A-4147-A177-3AD203B41FA5}">
                      <a16:colId xmlns:a16="http://schemas.microsoft.com/office/drawing/2014/main" val="374529951"/>
                    </a:ext>
                  </a:extLst>
                </a:gridCol>
              </a:tblGrid>
              <a:tr h="134254">
                <a:tc>
                  <a:txBody>
                    <a:bodyPr/>
                    <a:lstStyle/>
                    <a:p>
                      <a:pPr algn="ctr"/>
                      <a:r>
                        <a:rPr kumimoji="1" lang="ja-JP" altLang="en-US" sz="1100" b="1" dirty="0" smtClean="0">
                          <a:latin typeface="Meiryo UI" panose="020B0604030504040204" pitchFamily="50" charset="-128"/>
                          <a:ea typeface="Meiryo UI" panose="020B0604030504040204" pitchFamily="50" charset="-128"/>
                        </a:rPr>
                        <a:t>日程</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会議等</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tc>
                  <a:txBody>
                    <a:bodyPr/>
                    <a:lstStyle/>
                    <a:p>
                      <a:pPr algn="ctr"/>
                      <a:r>
                        <a:rPr kumimoji="1" lang="ja-JP" altLang="en-US" sz="1100" b="1" dirty="0" smtClean="0">
                          <a:latin typeface="Meiryo UI" panose="020B0604030504040204" pitchFamily="50" charset="-128"/>
                          <a:ea typeface="Meiryo UI" panose="020B0604030504040204" pitchFamily="50" charset="-128"/>
                        </a:rPr>
                        <a:t>内容</a:t>
                      </a:r>
                      <a:endParaRPr kumimoji="1" lang="ja-JP" altLang="en-US" sz="1100" b="1" dirty="0">
                        <a:latin typeface="Meiryo UI" panose="020B0604030504040204" pitchFamily="50" charset="-128"/>
                        <a:ea typeface="Meiryo UI" panose="020B0604030504040204" pitchFamily="50" charset="-128"/>
                      </a:endParaRPr>
                    </a:p>
                  </a:txBody>
                  <a:tcPr marL="36000" marR="36000" marT="36000" marB="36000">
                    <a:solidFill>
                      <a:schemeClr val="accent1">
                        <a:lumMod val="20000"/>
                        <a:lumOff val="80000"/>
                      </a:schemeClr>
                    </a:solidFill>
                  </a:tcPr>
                </a:tc>
                <a:extLst>
                  <a:ext uri="{0D108BD9-81ED-4DB2-BD59-A6C34878D82A}">
                    <a16:rowId xmlns:a16="http://schemas.microsoft.com/office/drawing/2014/main" val="4040934201"/>
                  </a:ext>
                </a:extLst>
              </a:tr>
              <a:tr h="513230">
                <a:tc>
                  <a:txBody>
                    <a:bodyPr/>
                    <a:lstStyle/>
                    <a:p>
                      <a:r>
                        <a:rPr kumimoji="1" lang="ja-JP" altLang="en-US" sz="1100" dirty="0" smtClean="0">
                          <a:latin typeface="Meiryo UI" panose="020B0604030504040204" pitchFamily="50" charset="-128"/>
                          <a:ea typeface="Meiryo UI" panose="020B0604030504040204" pitchFamily="50" charset="-128"/>
                        </a:rPr>
                        <a:t>２０１９年５月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zh-TW" altLang="en-US" sz="1100" dirty="0" smtClean="0">
                          <a:latin typeface="Meiryo UI" panose="020B0604030504040204" pitchFamily="50" charset="-128"/>
                          <a:ea typeface="Meiryo UI" panose="020B0604030504040204" pitchFamily="50" charset="-128"/>
                        </a:rPr>
                        <a:t>副首都推進本部会議</a:t>
                      </a:r>
                      <a:endParaRPr kumimoji="1" lang="en-US" altLang="zh-TW" sz="1100" dirty="0" smtClean="0">
                        <a:latin typeface="Meiryo UI" panose="020B0604030504040204" pitchFamily="50" charset="-128"/>
                        <a:ea typeface="Meiryo UI" panose="020B0604030504040204" pitchFamily="50" charset="-128"/>
                      </a:endParaRPr>
                    </a:p>
                    <a:p>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TF</a:t>
                      </a:r>
                    </a:p>
                    <a:p>
                      <a:r>
                        <a:rPr kumimoji="1" lang="en-US" altLang="ja-JP" sz="1100" dirty="0" smtClean="0">
                          <a:latin typeface="Meiryo UI" panose="020B0604030504040204" pitchFamily="50" charset="-128"/>
                          <a:ea typeface="Meiryo UI" panose="020B0604030504040204" pitchFamily="50" charset="-128"/>
                        </a:rPr>
                        <a:t>TF</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スマートシティ戦略タスクフォース</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ＴＦ</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の組成及び大阪スマートシティ戦略会議</a:t>
                      </a: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の開催の方針を確認</a:t>
                      </a:r>
                    </a:p>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海外や民間等における先進事例の調査を開始</a:t>
                      </a:r>
                    </a:p>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企業との対話を開始</a:t>
                      </a:r>
                    </a:p>
                  </a:txBody>
                  <a:tcPr marL="36000" marR="36000" marT="36000" marB="36000"/>
                </a:tc>
                <a:extLst>
                  <a:ext uri="{0D108BD9-81ED-4DB2-BD59-A6C34878D82A}">
                    <a16:rowId xmlns:a16="http://schemas.microsoft.com/office/drawing/2014/main" val="3973176267"/>
                  </a:ext>
                </a:extLst>
              </a:tr>
              <a:tr h="281449">
                <a:tc>
                  <a:txBody>
                    <a:bodyPr/>
                    <a:lstStyle/>
                    <a:p>
                      <a:pPr algn="l"/>
                      <a:r>
                        <a:rPr kumimoji="1" lang="ja-JP" altLang="en-US" sz="1100" dirty="0" smtClean="0">
                          <a:latin typeface="Meiryo UI" panose="020B0604030504040204" pitchFamily="50" charset="-128"/>
                          <a:ea typeface="Meiryo UI" panose="020B0604030504040204" pitchFamily="50" charset="-128"/>
                        </a:rPr>
                        <a:t>　　　　　　　　７月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大阪府</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「スマートシティ」の実現に向けた取組みを推進するための専任組織として、「スマートシティ戦略準備室（プロジェクトチーム）」を設置</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3359539720"/>
                  </a:ext>
                </a:extLst>
              </a:tr>
              <a:tr h="281449">
                <a:tc>
                  <a:txBody>
                    <a:bodyPr/>
                    <a:lstStyle/>
                    <a:p>
                      <a:pPr algn="l"/>
                      <a:r>
                        <a:rPr kumimoji="1" lang="ja-JP" altLang="en-US" sz="1100" dirty="0" smtClean="0">
                          <a:latin typeface="Meiryo UI" panose="020B0604030504040204" pitchFamily="50" charset="-128"/>
                          <a:ea typeface="Meiryo UI" panose="020B0604030504040204" pitchFamily="50" charset="-128"/>
                        </a:rPr>
                        <a:t>　　　　　　　　８月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p>
                      <a:r>
                        <a:rPr kumimoji="1" lang="en-US" altLang="ja-JP" sz="1100" dirty="0" smtClean="0">
                          <a:latin typeface="Meiryo UI" panose="020B0604030504040204" pitchFamily="50" charset="-128"/>
                          <a:ea typeface="Meiryo UI" panose="020B0604030504040204" pitchFamily="50" charset="-128"/>
                        </a:rPr>
                        <a:t>TF</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第１回開催</a:t>
                      </a:r>
                    </a:p>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市町村向け各種調査</a:t>
                      </a:r>
                    </a:p>
                  </a:txBody>
                  <a:tcPr marL="36000" marR="36000" marT="36000" marB="36000"/>
                </a:tc>
                <a:extLst>
                  <a:ext uri="{0D108BD9-81ED-4DB2-BD59-A6C34878D82A}">
                    <a16:rowId xmlns:a16="http://schemas.microsoft.com/office/drawing/2014/main" val="2431029411"/>
                  </a:ext>
                </a:extLst>
              </a:tr>
              <a:tr h="397339">
                <a:tc>
                  <a:txBody>
                    <a:bodyPr/>
                    <a:lstStyle/>
                    <a:p>
                      <a:pPr algn="l"/>
                      <a:r>
                        <a:rPr kumimoji="1" lang="ja-JP" altLang="en-US" sz="1100" dirty="0" smtClean="0">
                          <a:latin typeface="Meiryo UI" panose="020B0604030504040204" pitchFamily="50" charset="-128"/>
                          <a:ea typeface="Meiryo UI" panose="020B0604030504040204" pitchFamily="50" charset="-128"/>
                        </a:rPr>
                        <a:t>　　　　　　　　９月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ja-JP" altLang="en-US" sz="1100" dirty="0" smtClean="0">
                          <a:latin typeface="Meiryo UI" panose="020B0604030504040204" pitchFamily="50" charset="-128"/>
                          <a:ea typeface="Meiryo UI" panose="020B0604030504040204" pitchFamily="50" charset="-128"/>
                        </a:rPr>
                        <a:t>大阪市町村スマートシティ推進連絡会議</a:t>
                      </a:r>
                      <a:endParaRPr kumimoji="1" lang="en-US" altLang="ja-JP" sz="1100" dirty="0" smtClean="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第１回開催</a:t>
                      </a:r>
                    </a:p>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第２回開催</a:t>
                      </a:r>
                    </a:p>
                  </a:txBody>
                  <a:tcPr marL="36000" marR="36000" marT="36000" marB="36000"/>
                </a:tc>
                <a:extLst>
                  <a:ext uri="{0D108BD9-81ED-4DB2-BD59-A6C34878D82A}">
                    <a16:rowId xmlns:a16="http://schemas.microsoft.com/office/drawing/2014/main" val="3246082362"/>
                  </a:ext>
                </a:extLst>
              </a:tr>
              <a:tr h="201429">
                <a:tc>
                  <a:txBody>
                    <a:bodyPr/>
                    <a:lstStyle/>
                    <a:p>
                      <a:pPr algn="l"/>
                      <a:r>
                        <a:rPr kumimoji="1" lang="ja-JP" altLang="en-US" sz="1100" dirty="0" smtClean="0">
                          <a:latin typeface="Meiryo UI" panose="020B0604030504040204" pitchFamily="50" charset="-128"/>
                          <a:ea typeface="Meiryo UI" panose="020B0604030504040204" pitchFamily="50" charset="-128"/>
                        </a:rPr>
                        <a:t>　　　　　　　１０月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zh-TW" altLang="en-US" sz="1100" dirty="0" smtClean="0">
                          <a:latin typeface="Meiryo UI" panose="020B0604030504040204" pitchFamily="50" charset="-128"/>
                          <a:ea typeface="Meiryo UI" panose="020B0604030504040204" pitchFamily="50" charset="-128"/>
                        </a:rPr>
                        <a:t>第３回開催</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extLst>
                  <a:ext uri="{0D108BD9-81ED-4DB2-BD59-A6C34878D82A}">
                    <a16:rowId xmlns:a16="http://schemas.microsoft.com/office/drawing/2014/main" val="2610232939"/>
                  </a:ext>
                </a:extLst>
              </a:tr>
              <a:tr h="397339">
                <a:tc>
                  <a:txBody>
                    <a:bodyPr/>
                    <a:lstStyle/>
                    <a:p>
                      <a:pPr algn="l"/>
                      <a:r>
                        <a:rPr kumimoji="1" lang="ja-JP" altLang="en-US" sz="1100" dirty="0" smtClean="0">
                          <a:latin typeface="Meiryo UI" panose="020B0604030504040204" pitchFamily="50" charset="-128"/>
                          <a:ea typeface="Meiryo UI" panose="020B0604030504040204" pitchFamily="50" charset="-128"/>
                        </a:rPr>
                        <a:t>　　　　　　　１１月</a:t>
                      </a:r>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r>
                        <a:rPr kumimoji="1" lang="en-US" altLang="ja-JP" sz="1100" dirty="0" smtClean="0">
                          <a:latin typeface="Meiryo UI" panose="020B0604030504040204" pitchFamily="50" charset="-128"/>
                          <a:ea typeface="Meiryo UI" panose="020B0604030504040204" pitchFamily="50" charset="-128"/>
                        </a:rPr>
                        <a:t>SC</a:t>
                      </a:r>
                      <a:r>
                        <a:rPr kumimoji="1" lang="ja-JP" altLang="en-US" sz="1100" dirty="0" smtClean="0">
                          <a:latin typeface="Meiryo UI" panose="020B0604030504040204" pitchFamily="50" charset="-128"/>
                          <a:ea typeface="Meiryo UI" panose="020B0604030504040204" pitchFamily="50" charset="-128"/>
                        </a:rPr>
                        <a:t>戦略会議</a:t>
                      </a:r>
                      <a:endParaRPr kumimoji="1" lang="en-US" altLang="ja-JP" sz="1100" dirty="0" smtClean="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marL="36000" marR="36000" marT="36000" marB="36000"/>
                </a:tc>
                <a:tc>
                  <a:txBody>
                    <a:bodyPr/>
                    <a:lstStyle/>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第４回開催</a:t>
                      </a:r>
                    </a:p>
                    <a:p>
                      <a:pPr marL="171450" indent="-171450">
                        <a:buFont typeface="Wingdings" panose="05000000000000000000" pitchFamily="2" charset="2"/>
                        <a:buChar char="Ø"/>
                      </a:pPr>
                      <a:r>
                        <a:rPr kumimoji="1" lang="ja-JP" altLang="en-US" sz="1100" dirty="0" smtClean="0">
                          <a:latin typeface="Meiryo UI" panose="020B0604030504040204" pitchFamily="50" charset="-128"/>
                          <a:ea typeface="Meiryo UI" panose="020B0604030504040204" pitchFamily="50" charset="-128"/>
                        </a:rPr>
                        <a:t>大阪スマートシティ戦略　中間とりまとめ（案）を公表</a:t>
                      </a:r>
                    </a:p>
                  </a:txBody>
                  <a:tcPr marL="36000" marR="36000" marT="36000" marB="36000"/>
                </a:tc>
                <a:extLst>
                  <a:ext uri="{0D108BD9-81ED-4DB2-BD59-A6C34878D82A}">
                    <a16:rowId xmlns:a16="http://schemas.microsoft.com/office/drawing/2014/main" val="3191602574"/>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845951046"/>
              </p:ext>
            </p:extLst>
          </p:nvPr>
        </p:nvGraphicFramePr>
        <p:xfrm>
          <a:off x="810822" y="3924791"/>
          <a:ext cx="8028000" cy="2706960"/>
        </p:xfrm>
        <a:graphic>
          <a:graphicData uri="http://schemas.openxmlformats.org/drawingml/2006/table">
            <a:tbl>
              <a:tblPr firstRow="1" firstCol="1" bandRow="1">
                <a:tableStyleId>{5940675A-B579-460E-94D1-54222C63F5DA}</a:tableStyleId>
              </a:tblPr>
              <a:tblGrid>
                <a:gridCol w="900000">
                  <a:extLst>
                    <a:ext uri="{9D8B030D-6E8A-4147-A177-3AD203B41FA5}">
                      <a16:colId xmlns:a16="http://schemas.microsoft.com/office/drawing/2014/main" val="230601153"/>
                    </a:ext>
                  </a:extLst>
                </a:gridCol>
                <a:gridCol w="1080000">
                  <a:extLst>
                    <a:ext uri="{9D8B030D-6E8A-4147-A177-3AD203B41FA5}">
                      <a16:colId xmlns:a16="http://schemas.microsoft.com/office/drawing/2014/main" val="2078917012"/>
                    </a:ext>
                  </a:extLst>
                </a:gridCol>
                <a:gridCol w="6048000">
                  <a:extLst>
                    <a:ext uri="{9D8B030D-6E8A-4147-A177-3AD203B41FA5}">
                      <a16:colId xmlns:a16="http://schemas.microsoft.com/office/drawing/2014/main" val="996568814"/>
                    </a:ext>
                  </a:extLst>
                </a:gridCol>
              </a:tblGrid>
              <a:tr h="181998">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rPr>
                        <a:t>回</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solidFill>
                      <a:schemeClr val="accent1">
                        <a:lumMod val="20000"/>
                        <a:lumOff val="80000"/>
                      </a:schemeClr>
                    </a:solidFill>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rPr>
                        <a:t>月日</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solidFill>
                      <a:schemeClr val="accent1">
                        <a:lumMod val="20000"/>
                        <a:lumOff val="80000"/>
                      </a:schemeClr>
                    </a:solidFill>
                  </a:tcPr>
                </a:tc>
                <a:tc>
                  <a:txBody>
                    <a:bodyPr/>
                    <a:lstStyle/>
                    <a:p>
                      <a:pPr algn="ctr">
                        <a:spcAft>
                          <a:spcPts val="0"/>
                        </a:spcAft>
                      </a:pPr>
                      <a:r>
                        <a:rPr lang="ja-JP" sz="1100" b="1" kern="100" dirty="0">
                          <a:effectLst/>
                          <a:latin typeface="Meiryo UI" panose="020B0604030504040204" pitchFamily="50" charset="-128"/>
                          <a:ea typeface="Meiryo UI" panose="020B0604030504040204" pitchFamily="50" charset="-128"/>
                        </a:rPr>
                        <a:t>議題</a:t>
                      </a:r>
                      <a:endParaRPr lang="ja-JP" sz="11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solidFill>
                      <a:schemeClr val="accent1">
                        <a:lumMod val="20000"/>
                        <a:lumOff val="80000"/>
                      </a:schemeClr>
                    </a:solidFill>
                  </a:tcPr>
                </a:tc>
                <a:extLst>
                  <a:ext uri="{0D108BD9-81ED-4DB2-BD59-A6C34878D82A}">
                    <a16:rowId xmlns:a16="http://schemas.microsoft.com/office/drawing/2014/main" val="2221741755"/>
                  </a:ext>
                </a:extLst>
              </a:tr>
              <a:tr h="605133">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第</a:t>
                      </a:r>
                      <a:r>
                        <a:rPr lang="en-US" sz="1100" kern="100" dirty="0">
                          <a:effectLst/>
                          <a:latin typeface="Meiryo UI" panose="020B0604030504040204" pitchFamily="50" charset="-128"/>
                          <a:ea typeface="Meiryo UI" panose="020B0604030504040204" pitchFamily="50" charset="-128"/>
                        </a:rPr>
                        <a:t>1</a:t>
                      </a:r>
                      <a:r>
                        <a:rPr lang="ja-JP" sz="1100" kern="100" dirty="0">
                          <a:effectLst/>
                          <a:latin typeface="Meiryo UI" panose="020B0604030504040204" pitchFamily="50" charset="-128"/>
                          <a:ea typeface="Meiryo UI" panose="020B0604030504040204" pitchFamily="50" charset="-128"/>
                        </a:rPr>
                        <a:t>回</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dirty="0">
                          <a:effectLst/>
                          <a:latin typeface="Meiryo UI" panose="020B0604030504040204" pitchFamily="50" charset="-128"/>
                          <a:ea typeface="Meiryo UI" panose="020B0604030504040204" pitchFamily="50" charset="-128"/>
                        </a:rPr>
                        <a:t>８月５日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（１）大阪スマートシティ戦略会議について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（２）大阪におけるスマートシティ戦略について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（３）自治体における</a:t>
                      </a:r>
                      <a:r>
                        <a:rPr lang="en-US" sz="1100" kern="100" dirty="0">
                          <a:effectLst/>
                          <a:latin typeface="Meiryo UI" panose="020B0604030504040204" pitchFamily="50" charset="-128"/>
                          <a:ea typeface="Meiryo UI" panose="020B0604030504040204" pitchFamily="50" charset="-128"/>
                        </a:rPr>
                        <a:t>ICT</a:t>
                      </a:r>
                      <a:r>
                        <a:rPr lang="ja-JP" sz="1100" kern="100" dirty="0">
                          <a:effectLst/>
                          <a:latin typeface="Meiryo UI" panose="020B0604030504040204" pitchFamily="50" charset="-128"/>
                          <a:ea typeface="Meiryo UI" panose="020B0604030504040204" pitchFamily="50" charset="-128"/>
                        </a:rPr>
                        <a:t>推進について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　　・四條畷市における取組み</a:t>
                      </a:r>
                    </a:p>
                    <a:p>
                      <a:pPr algn="just">
                        <a:spcAft>
                          <a:spcPts val="0"/>
                        </a:spcAft>
                      </a:pPr>
                      <a:r>
                        <a:rPr lang="ja-JP" sz="1100" kern="100" dirty="0">
                          <a:effectLst/>
                          <a:latin typeface="Meiryo UI" panose="020B0604030504040204" pitchFamily="50" charset="-128"/>
                          <a:ea typeface="Meiryo UI" panose="020B0604030504040204" pitchFamily="50" charset="-128"/>
                        </a:rPr>
                        <a:t>　　・河内長野市における取組み</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3179841939"/>
                  </a:ext>
                </a:extLst>
              </a:tr>
              <a:tr h="242053">
                <a:tc>
                  <a:txBody>
                    <a:bodyPr/>
                    <a:lstStyle/>
                    <a:p>
                      <a:pPr algn="ctr">
                        <a:spcAft>
                          <a:spcPts val="0"/>
                        </a:spcAft>
                      </a:pPr>
                      <a:r>
                        <a:rPr lang="ja-JP" sz="1100" kern="100">
                          <a:effectLst/>
                          <a:latin typeface="Meiryo UI" panose="020B0604030504040204" pitchFamily="50" charset="-128"/>
                          <a:ea typeface="Meiryo UI" panose="020B0604030504040204" pitchFamily="50" charset="-128"/>
                        </a:rPr>
                        <a:t>第２回</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ja-JP" sz="1100" kern="100">
                          <a:effectLst/>
                          <a:latin typeface="Meiryo UI" panose="020B0604030504040204" pitchFamily="50" charset="-128"/>
                          <a:ea typeface="Meiryo UI" panose="020B0604030504040204" pitchFamily="50" charset="-128"/>
                        </a:rPr>
                        <a:t>９月</a:t>
                      </a:r>
                      <a:r>
                        <a:rPr lang="en-US" sz="1100" kern="100">
                          <a:effectLst/>
                          <a:latin typeface="Meiryo UI" panose="020B0604030504040204" pitchFamily="50" charset="-128"/>
                          <a:ea typeface="Meiryo UI" panose="020B0604030504040204" pitchFamily="50" charset="-128"/>
                        </a:rPr>
                        <a:t>27</a:t>
                      </a:r>
                      <a:r>
                        <a:rPr lang="ja-JP" sz="1100" kern="100">
                          <a:effectLst/>
                          <a:latin typeface="Meiryo UI" panose="020B0604030504040204" pitchFamily="50" charset="-128"/>
                          <a:ea typeface="Meiryo UI" panose="020B0604030504040204" pitchFamily="50" charset="-128"/>
                        </a:rPr>
                        <a:t>日</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（１）市町村の</a:t>
                      </a:r>
                      <a:r>
                        <a:rPr lang="en-US" sz="1100" kern="100" dirty="0">
                          <a:effectLst/>
                          <a:latin typeface="Meiryo UI" panose="020B0604030504040204" pitchFamily="50" charset="-128"/>
                          <a:ea typeface="Meiryo UI" panose="020B0604030504040204" pitchFamily="50" charset="-128"/>
                        </a:rPr>
                        <a:t>ICT</a:t>
                      </a:r>
                      <a:r>
                        <a:rPr lang="ja-JP" sz="1100" kern="100" dirty="0">
                          <a:effectLst/>
                          <a:latin typeface="Meiryo UI" panose="020B0604030504040204" pitchFamily="50" charset="-128"/>
                          <a:ea typeface="Meiryo UI" panose="020B0604030504040204" pitchFamily="50" charset="-128"/>
                        </a:rPr>
                        <a:t>活用について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（２）シビックテックとの連携について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2092629941"/>
                  </a:ext>
                </a:extLst>
              </a:tr>
              <a:tr h="242053">
                <a:tc>
                  <a:txBody>
                    <a:bodyPr/>
                    <a:lstStyle/>
                    <a:p>
                      <a:pPr algn="ctr">
                        <a:spcAft>
                          <a:spcPts val="0"/>
                        </a:spcAft>
                      </a:pPr>
                      <a:r>
                        <a:rPr lang="ja-JP" sz="1100" kern="100">
                          <a:effectLst/>
                          <a:latin typeface="Meiryo UI" panose="020B0604030504040204" pitchFamily="50" charset="-128"/>
                          <a:ea typeface="Meiryo UI" panose="020B0604030504040204" pitchFamily="50" charset="-128"/>
                        </a:rPr>
                        <a:t>第３回</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en-US" sz="1100" kern="100">
                          <a:effectLst/>
                          <a:latin typeface="Meiryo UI" panose="020B0604030504040204" pitchFamily="50" charset="-128"/>
                          <a:ea typeface="Meiryo UI" panose="020B0604030504040204" pitchFamily="50" charset="-128"/>
                        </a:rPr>
                        <a:t>10</a:t>
                      </a:r>
                      <a:r>
                        <a:rPr lang="ja-JP" sz="1100" kern="100">
                          <a:effectLst/>
                          <a:latin typeface="Meiryo UI" panose="020B0604030504040204" pitchFamily="50" charset="-128"/>
                          <a:ea typeface="Meiryo UI" panose="020B0604030504040204" pitchFamily="50" charset="-128"/>
                        </a:rPr>
                        <a:t>月</a:t>
                      </a:r>
                      <a:r>
                        <a:rPr lang="en-US" sz="1100" kern="100">
                          <a:effectLst/>
                          <a:latin typeface="Meiryo UI" panose="020B0604030504040204" pitchFamily="50" charset="-128"/>
                          <a:ea typeface="Meiryo UI" panose="020B0604030504040204" pitchFamily="50" charset="-128"/>
                        </a:rPr>
                        <a:t>31</a:t>
                      </a:r>
                      <a:r>
                        <a:rPr lang="ja-JP" sz="1100" kern="100">
                          <a:effectLst/>
                          <a:latin typeface="Meiryo UI" panose="020B0604030504040204" pitchFamily="50" charset="-128"/>
                          <a:ea typeface="Meiryo UI" panose="020B0604030504040204" pitchFamily="50" charset="-128"/>
                        </a:rPr>
                        <a:t>日</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（１）大阪のスマートモビリティについて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（２）「スーパーシティ構想」アイディア公募への提案について</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161616710"/>
                  </a:ext>
                </a:extLst>
              </a:tr>
              <a:tr h="484106">
                <a:tc>
                  <a:txBody>
                    <a:bodyPr/>
                    <a:lstStyle/>
                    <a:p>
                      <a:pPr algn="ctr">
                        <a:spcAft>
                          <a:spcPts val="0"/>
                        </a:spcAft>
                      </a:pPr>
                      <a:r>
                        <a:rPr lang="ja-JP" sz="1100" kern="100">
                          <a:effectLst/>
                          <a:latin typeface="Meiryo UI" panose="020B0604030504040204" pitchFamily="50" charset="-128"/>
                          <a:ea typeface="Meiryo UI" panose="020B0604030504040204" pitchFamily="50" charset="-128"/>
                        </a:rPr>
                        <a:t>第４回</a:t>
                      </a:r>
                      <a:endParaRPr lang="ja-JP" sz="11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ctr">
                        <a:spcAft>
                          <a:spcPts val="0"/>
                        </a:spcAft>
                      </a:pPr>
                      <a:r>
                        <a:rPr lang="en-US" sz="1100" kern="100" dirty="0" smtClean="0">
                          <a:effectLst/>
                          <a:latin typeface="Meiryo UI" panose="020B0604030504040204" pitchFamily="50" charset="-128"/>
                          <a:ea typeface="Meiryo UI" panose="020B0604030504040204" pitchFamily="50" charset="-128"/>
                        </a:rPr>
                        <a:t>11</a:t>
                      </a:r>
                      <a:r>
                        <a:rPr lang="ja-JP" sz="1100" kern="100" dirty="0" smtClean="0">
                          <a:effectLst/>
                          <a:latin typeface="Meiryo UI" panose="020B0604030504040204" pitchFamily="50" charset="-128"/>
                          <a:ea typeface="Meiryo UI" panose="020B0604030504040204" pitchFamily="50" charset="-128"/>
                        </a:rPr>
                        <a:t>月</a:t>
                      </a:r>
                      <a:r>
                        <a:rPr lang="en-US" altLang="ja-JP" sz="1100" kern="100" dirty="0" smtClean="0">
                          <a:effectLst/>
                          <a:latin typeface="Meiryo UI" panose="020B0604030504040204" pitchFamily="50" charset="-128"/>
                          <a:ea typeface="Meiryo UI" panose="020B0604030504040204" pitchFamily="50" charset="-128"/>
                        </a:rPr>
                        <a:t>22</a:t>
                      </a:r>
                      <a:r>
                        <a:rPr lang="ja-JP" sz="1100" kern="100" dirty="0" smtClean="0">
                          <a:effectLst/>
                          <a:latin typeface="Meiryo UI" panose="020B0604030504040204" pitchFamily="50" charset="-128"/>
                          <a:ea typeface="Meiryo UI" panose="020B0604030504040204" pitchFamily="50" charset="-128"/>
                        </a:rPr>
                        <a:t>日</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nchor="ctr"/>
                </a:tc>
                <a:tc>
                  <a:txBody>
                    <a:bodyPr/>
                    <a:lstStyle/>
                    <a:p>
                      <a:pPr algn="just">
                        <a:spcAft>
                          <a:spcPts val="0"/>
                        </a:spcAft>
                      </a:pPr>
                      <a:r>
                        <a:rPr lang="ja-JP" sz="1100" kern="100" dirty="0">
                          <a:effectLst/>
                          <a:latin typeface="Meiryo UI" panose="020B0604030504040204" pitchFamily="50" charset="-128"/>
                          <a:ea typeface="Meiryo UI" panose="020B0604030504040204" pitchFamily="50" charset="-128"/>
                        </a:rPr>
                        <a:t>（１）これまでの実績と今後の予定（中間とりまとめ）</a:t>
                      </a:r>
                    </a:p>
                    <a:p>
                      <a:pPr algn="just">
                        <a:spcAft>
                          <a:spcPts val="0"/>
                        </a:spcAft>
                      </a:pPr>
                      <a:r>
                        <a:rPr lang="ja-JP" sz="1100" kern="100" dirty="0">
                          <a:effectLst/>
                          <a:latin typeface="Meiryo UI" panose="020B0604030504040204" pitchFamily="50" charset="-128"/>
                          <a:ea typeface="Meiryo UI" panose="020B0604030504040204" pitchFamily="50" charset="-128"/>
                        </a:rPr>
                        <a:t>（２</a:t>
                      </a:r>
                      <a:r>
                        <a:rPr lang="ja-JP" sz="1100" kern="100" dirty="0" smtClean="0">
                          <a:effectLst/>
                          <a:latin typeface="Meiryo UI" panose="020B0604030504040204" pitchFamily="50" charset="-128"/>
                          <a:ea typeface="Meiryo UI" panose="020B0604030504040204" pitchFamily="50" charset="-128"/>
                        </a:rPr>
                        <a:t>）</a:t>
                      </a:r>
                      <a:r>
                        <a:rPr lang="ja-JP" altLang="en-US" sz="1100" kern="100" dirty="0" smtClean="0">
                          <a:effectLst/>
                          <a:latin typeface="Meiryo UI" panose="020B0604030504040204" pitchFamily="50" charset="-128"/>
                          <a:ea typeface="Meiryo UI" panose="020B0604030504040204" pitchFamily="50" charset="-128"/>
                        </a:rPr>
                        <a:t>市町村</a:t>
                      </a:r>
                      <a:r>
                        <a:rPr lang="ja-JP" sz="1100" kern="100" dirty="0" smtClean="0">
                          <a:effectLst/>
                          <a:latin typeface="Meiryo UI" panose="020B0604030504040204" pitchFamily="50" charset="-128"/>
                          <a:ea typeface="Meiryo UI" panose="020B0604030504040204" pitchFamily="50" charset="-128"/>
                        </a:rPr>
                        <a:t>データ</a:t>
                      </a:r>
                      <a:r>
                        <a:rPr lang="ja-JP" sz="1100" kern="100" dirty="0">
                          <a:effectLst/>
                          <a:latin typeface="Meiryo UI" panose="020B0604030504040204" pitchFamily="50" charset="-128"/>
                          <a:ea typeface="Meiryo UI" panose="020B0604030504040204" pitchFamily="50" charset="-128"/>
                        </a:rPr>
                        <a:t>連携について</a:t>
                      </a:r>
                    </a:p>
                    <a:p>
                      <a:pPr algn="just">
                        <a:spcAft>
                          <a:spcPts val="0"/>
                        </a:spcAft>
                      </a:pPr>
                      <a:r>
                        <a:rPr lang="ja-JP" sz="1100" kern="100" dirty="0">
                          <a:effectLst/>
                          <a:latin typeface="Meiryo UI" panose="020B0604030504040204" pitchFamily="50" charset="-128"/>
                          <a:ea typeface="Meiryo UI" panose="020B0604030504040204" pitchFamily="50" charset="-128"/>
                        </a:rPr>
                        <a:t>（３</a:t>
                      </a:r>
                      <a:r>
                        <a:rPr lang="ja-JP" sz="1100" kern="100" dirty="0" smtClean="0">
                          <a:effectLst/>
                          <a:latin typeface="Meiryo UI" panose="020B0604030504040204" pitchFamily="50" charset="-128"/>
                          <a:ea typeface="Meiryo UI" panose="020B0604030504040204" pitchFamily="50" charset="-128"/>
                        </a:rPr>
                        <a:t>）データヘルス</a:t>
                      </a:r>
                      <a:r>
                        <a:rPr lang="ja-JP" altLang="en-US" sz="1100" kern="100" dirty="0" smtClean="0">
                          <a:effectLst/>
                          <a:latin typeface="Meiryo UI" panose="020B0604030504040204" pitchFamily="50" charset="-128"/>
                          <a:ea typeface="Meiryo UI" panose="020B0604030504040204" pitchFamily="50" charset="-128"/>
                        </a:rPr>
                        <a:t>戦略</a:t>
                      </a:r>
                      <a:r>
                        <a:rPr lang="ja-JP" sz="1100" kern="100" dirty="0" smtClean="0">
                          <a:effectLst/>
                          <a:latin typeface="Meiryo UI" panose="020B0604030504040204" pitchFamily="50" charset="-128"/>
                          <a:ea typeface="Meiryo UI" panose="020B0604030504040204" pitchFamily="50" charset="-128"/>
                        </a:rPr>
                        <a:t>につ</a:t>
                      </a:r>
                      <a:r>
                        <a:rPr lang="ja-JP" sz="1100" kern="100" dirty="0">
                          <a:effectLst/>
                          <a:latin typeface="Meiryo UI" panose="020B0604030504040204" pitchFamily="50" charset="-128"/>
                          <a:ea typeface="Meiryo UI" panose="020B0604030504040204" pitchFamily="50" charset="-128"/>
                        </a:rPr>
                        <a:t>いて</a:t>
                      </a:r>
                    </a:p>
                    <a:p>
                      <a:pPr algn="just">
                        <a:spcAft>
                          <a:spcPts val="0"/>
                        </a:spcAft>
                      </a:pPr>
                      <a:r>
                        <a:rPr lang="ja-JP" sz="1100" kern="100" dirty="0">
                          <a:effectLst/>
                          <a:latin typeface="Meiryo UI" panose="020B0604030504040204" pitchFamily="50" charset="-128"/>
                          <a:ea typeface="Meiryo UI" panose="020B0604030504040204" pitchFamily="50" charset="-128"/>
                        </a:rPr>
                        <a:t>（４）その他</a:t>
                      </a:r>
                      <a:endParaRPr lang="ja-JP" sz="11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36000" marR="36000" marT="36000" marB="36000"/>
                </a:tc>
                <a:extLst>
                  <a:ext uri="{0D108BD9-81ED-4DB2-BD59-A6C34878D82A}">
                    <a16:rowId xmlns:a16="http://schemas.microsoft.com/office/drawing/2014/main" val="2725989367"/>
                  </a:ext>
                </a:extLst>
              </a:tr>
            </a:tbl>
          </a:graphicData>
        </a:graphic>
      </p:graphicFrame>
      <p:sp>
        <p:nvSpPr>
          <p:cNvPr id="10" name="テキスト ボックス 9"/>
          <p:cNvSpPr txBox="1"/>
          <p:nvPr/>
        </p:nvSpPr>
        <p:spPr>
          <a:xfrm>
            <a:off x="701964" y="312014"/>
            <a:ext cx="1473480"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■これまでの経過</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701964" y="3616372"/>
            <a:ext cx="3320140" cy="307777"/>
          </a:xfrm>
          <a:prstGeom prst="rect">
            <a:avLst/>
          </a:prstGeom>
          <a:noFill/>
        </p:spPr>
        <p:txBody>
          <a:bodyPr wrap="none" rtlCol="0">
            <a:spAutoFit/>
          </a:bodyPr>
          <a:lstStyle/>
          <a:p>
            <a:r>
              <a:rPr kumimoji="1" lang="ja-JP" altLang="en-US" sz="1400" b="1" dirty="0" smtClean="0">
                <a:latin typeface="Meiryo UI" panose="020B0604030504040204" pitchFamily="50" charset="-128"/>
                <a:ea typeface="Meiryo UI" panose="020B0604030504040204" pitchFamily="50" charset="-128"/>
              </a:rPr>
              <a:t>■大阪スマートシティ戦略会議の開催状況</a:t>
            </a:r>
            <a:endParaRPr kumimoji="1" lang="ja-JP" altLang="en-US" sz="1400" b="1" dirty="0">
              <a:latin typeface="Meiryo UI" panose="020B0604030504040204" pitchFamily="50" charset="-128"/>
              <a:ea typeface="Meiryo UI" panose="020B0604030504040204" pitchFamily="50" charset="-128"/>
            </a:endParaRPr>
          </a:p>
        </p:txBody>
      </p:sp>
      <p:sp>
        <p:nvSpPr>
          <p:cNvPr id="12" name="スライド番号プレースホルダー 11"/>
          <p:cNvSpPr>
            <a:spLocks noGrp="1"/>
          </p:cNvSpPr>
          <p:nvPr>
            <p:ph type="sldNum" sz="quarter" idx="12"/>
          </p:nvPr>
        </p:nvSpPr>
        <p:spPr>
          <a:xfrm>
            <a:off x="6862900" y="6356351"/>
            <a:ext cx="2057400" cy="365125"/>
          </a:xfrm>
        </p:spPr>
        <p:txBody>
          <a:bodyPr/>
          <a:lstStyle/>
          <a:p>
            <a:fld id="{1E9492F5-9F32-4FF7-8F08-B59CF8F2A2B6}" type="slidenum">
              <a:rPr kumimoji="1" lang="ja-JP" altLang="en-US" smtClean="0"/>
              <a:t>2</a:t>
            </a:fld>
            <a:endParaRPr kumimoji="1" lang="ja-JP" altLang="en-US"/>
          </a:p>
        </p:txBody>
      </p:sp>
    </p:spTree>
    <p:extLst>
      <p:ext uri="{BB962C8B-B14F-4D97-AF65-F5344CB8AC3E}">
        <p14:creationId xmlns:p14="http://schemas.microsoft.com/office/powerpoint/2010/main" val="1521363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E9492F5-9F32-4FF7-8F08-B59CF8F2A2B6}" type="slidenum">
              <a:rPr kumimoji="1" lang="ja-JP" altLang="en-US" smtClean="0"/>
              <a:t>20</a:t>
            </a:fld>
            <a:endParaRPr kumimoji="1" lang="ja-JP" altLang="en-US"/>
          </a:p>
        </p:txBody>
      </p:sp>
      <p:sp>
        <p:nvSpPr>
          <p:cNvPr id="14" name="ホームベース 13"/>
          <p:cNvSpPr/>
          <p:nvPr/>
        </p:nvSpPr>
        <p:spPr>
          <a:xfrm>
            <a:off x="889408" y="2522512"/>
            <a:ext cx="2913552" cy="2120079"/>
          </a:xfrm>
          <a:prstGeom prst="homePlate">
            <a:avLst>
              <a:gd name="adj" fmla="val 25354"/>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大阪の</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サービス提供企業</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p:txBody>
      </p:sp>
      <p:sp>
        <p:nvSpPr>
          <p:cNvPr id="16" name="ホームベース 15"/>
          <p:cNvSpPr/>
          <p:nvPr/>
        </p:nvSpPr>
        <p:spPr>
          <a:xfrm flipH="1">
            <a:off x="5446667" y="2538613"/>
            <a:ext cx="2913561" cy="2120079"/>
          </a:xfrm>
          <a:prstGeom prst="homePlate">
            <a:avLst>
              <a:gd name="adj" fmla="val 22178"/>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海外や</a:t>
            </a:r>
            <a:r>
              <a:rPr kumimoji="1" lang="ja-JP" altLang="en-US" b="1" dirty="0" smtClean="0">
                <a:latin typeface="Meiryo UI" panose="020B0604030504040204" pitchFamily="50" charset="-128"/>
                <a:ea typeface="Meiryo UI" panose="020B0604030504040204" pitchFamily="50" charset="-128"/>
              </a:rPr>
              <a:t>域外等の</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テクノロジー企業</a:t>
            </a: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en-US" altLang="ja-JP" b="1" dirty="0">
              <a:latin typeface="Meiryo UI" panose="020B0604030504040204" pitchFamily="50" charset="-128"/>
              <a:ea typeface="Meiryo UI" panose="020B0604030504040204" pitchFamily="50" charset="-128"/>
            </a:endParaRPr>
          </a:p>
          <a:p>
            <a:pPr algn="ctr"/>
            <a:endParaRPr kumimoji="1" lang="ja-JP" altLang="en-US" b="1" dirty="0">
              <a:latin typeface="Meiryo UI" panose="020B0604030504040204" pitchFamily="50" charset="-128"/>
              <a:ea typeface="Meiryo UI" panose="020B0604030504040204" pitchFamily="50" charset="-128"/>
            </a:endParaRPr>
          </a:p>
        </p:txBody>
      </p:sp>
      <p:sp>
        <p:nvSpPr>
          <p:cNvPr id="17" name="ホームベース 16"/>
          <p:cNvSpPr/>
          <p:nvPr/>
        </p:nvSpPr>
        <p:spPr>
          <a:xfrm rot="5400000" flipH="1">
            <a:off x="3987067" y="3237988"/>
            <a:ext cx="1241787" cy="4842503"/>
          </a:xfrm>
          <a:prstGeom prst="homePlate">
            <a:avLst>
              <a:gd name="adj" fmla="val 29979"/>
            </a:avLst>
          </a:prstGeom>
          <a:solidFill>
            <a:schemeClr val="accent1">
              <a:lumMod val="40000"/>
              <a:lumOff val="60000"/>
            </a:schemeClr>
          </a:solidFill>
          <a:ln w="28575"/>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b="1" dirty="0"/>
          </a:p>
        </p:txBody>
      </p:sp>
      <p:sp>
        <p:nvSpPr>
          <p:cNvPr id="18" name="テキスト ボックス 17"/>
          <p:cNvSpPr txBox="1"/>
          <p:nvPr/>
        </p:nvSpPr>
        <p:spPr>
          <a:xfrm>
            <a:off x="6166780" y="3741138"/>
            <a:ext cx="1896382"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プラットフォーマー、通信キャリア、データ基盤、ネットワーク、</a:t>
            </a:r>
            <a:r>
              <a:rPr kumimoji="1" lang="en-US" altLang="ja-JP" sz="1100" dirty="0" err="1">
                <a:latin typeface="Meiryo UI" panose="020B0604030504040204" pitchFamily="50" charset="-128"/>
                <a:ea typeface="Meiryo UI" panose="020B0604030504040204" pitchFamily="50" charset="-128"/>
              </a:rPr>
              <a:t>MaaS</a:t>
            </a:r>
            <a:r>
              <a:rPr kumimoji="1" lang="ja-JP" altLang="en-US" sz="1100" dirty="0">
                <a:latin typeface="Meiryo UI" panose="020B0604030504040204" pitchFamily="50" charset="-128"/>
                <a:ea typeface="Meiryo UI" panose="020B0604030504040204" pitchFamily="50" charset="-128"/>
              </a:rPr>
              <a:t>　など</a:t>
            </a:r>
          </a:p>
        </p:txBody>
      </p:sp>
      <p:sp>
        <p:nvSpPr>
          <p:cNvPr id="20" name="楕円 19"/>
          <p:cNvSpPr/>
          <p:nvPr/>
        </p:nvSpPr>
        <p:spPr>
          <a:xfrm>
            <a:off x="3478023" y="2186696"/>
            <a:ext cx="2259874" cy="3021131"/>
          </a:xfrm>
          <a:prstGeom prst="ellipse">
            <a:avLst/>
          </a:prstGeom>
          <a:solidFill>
            <a:schemeClr val="accent2">
              <a:lumMod val="60000"/>
              <a:lumOff val="40000"/>
              <a:alpha val="69000"/>
            </a:schemeClr>
          </a:solidFill>
          <a:ln w="57150">
            <a:solidFill>
              <a:schemeClr val="accent2">
                <a:lumMod val="50000"/>
              </a:schemeClr>
            </a:solidFill>
          </a:ln>
          <a:effectLst>
            <a:glow rad="101600">
              <a:schemeClr val="accent2">
                <a:satMod val="175000"/>
                <a:alpha val="40000"/>
              </a:schemeClr>
            </a:glow>
          </a:effectLst>
        </p:spPr>
        <p:style>
          <a:lnRef idx="2">
            <a:schemeClr val="dk1"/>
          </a:lnRef>
          <a:fillRef idx="1">
            <a:schemeClr val="lt1"/>
          </a:fillRef>
          <a:effectRef idx="0">
            <a:schemeClr val="dk1"/>
          </a:effectRef>
          <a:fontRef idx="minor">
            <a:schemeClr val="dk1"/>
          </a:fontRef>
        </p:style>
        <p:txBody>
          <a:bodyPr wrap="none" rtlCol="0" anchor="ctr"/>
          <a:lstStyle/>
          <a:p>
            <a:pPr algn="ctr">
              <a:lnSpc>
                <a:spcPct val="150000"/>
              </a:lnSpc>
            </a:pPr>
            <a:r>
              <a:rPr kumimoji="1" lang="ja-JP" altLang="en-US"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大阪における</a:t>
            </a:r>
            <a:endParaRPr kumimoji="1" lang="en-US" altLang="ja-JP"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a:t>
            </a:r>
            <a:endParaRPr kumimoji="1" lang="en-US" altLang="ja-JP"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社会課題</a:t>
            </a:r>
            <a:endParaRPr kumimoji="1" lang="en-US" altLang="ja-JP"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lnSpc>
                <a:spcPct val="150000"/>
              </a:lnSpc>
            </a:pPr>
            <a:r>
              <a:rPr kumimoji="1" lang="ja-JP" altLang="en-US" sz="22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の解決</a:t>
            </a:r>
          </a:p>
        </p:txBody>
      </p:sp>
      <p:sp>
        <p:nvSpPr>
          <p:cNvPr id="22" name="テキスト ボックス 21"/>
          <p:cNvSpPr txBox="1"/>
          <p:nvPr/>
        </p:nvSpPr>
        <p:spPr>
          <a:xfrm>
            <a:off x="117567" y="97041"/>
            <a:ext cx="6540573" cy="384721"/>
          </a:xfrm>
          <a:prstGeom prst="rect">
            <a:avLst/>
          </a:prstGeom>
          <a:noFill/>
        </p:spPr>
        <p:txBody>
          <a:bodyPr wrap="none" rtlCol="0">
            <a:spAutoFit/>
          </a:bodyPr>
          <a:lstStyle/>
          <a:p>
            <a:r>
              <a:rPr kumimoji="1" lang="ja-JP" altLang="en-US" sz="1900" b="1" dirty="0">
                <a:latin typeface="Meiryo UI" panose="020B0604030504040204" pitchFamily="50" charset="-128"/>
                <a:ea typeface="Meiryo UI" panose="020B0604030504040204" pitchFamily="50" charset="-128"/>
              </a:rPr>
              <a:t>■企業と有機的な連携・協業を誘発し、大阪の社会課題を解決</a:t>
            </a:r>
          </a:p>
        </p:txBody>
      </p:sp>
      <p:cxnSp>
        <p:nvCxnSpPr>
          <p:cNvPr id="23" name="直線コネクタ 22"/>
          <p:cNvCxnSpPr/>
          <p:nvPr/>
        </p:nvCxnSpPr>
        <p:spPr>
          <a:xfrm>
            <a:off x="91441" y="575446"/>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角丸四角形 23"/>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2.</a:t>
            </a:r>
            <a:r>
              <a:rPr kumimoji="1" lang="ja-JP" altLang="en-US" sz="1600" b="1" dirty="0">
                <a:solidFill>
                  <a:schemeClr val="bg1"/>
                </a:solidFill>
                <a:latin typeface="Meiryo UI" panose="020B0604030504040204" pitchFamily="50" charset="-128"/>
                <a:ea typeface="Meiryo UI" panose="020B0604030504040204" pitchFamily="50" charset="-128"/>
              </a:rPr>
              <a:t>企業連携</a:t>
            </a:r>
          </a:p>
        </p:txBody>
      </p:sp>
      <p:sp>
        <p:nvSpPr>
          <p:cNvPr id="25" name="テキスト ボックス 24"/>
          <p:cNvSpPr txBox="1"/>
          <p:nvPr/>
        </p:nvSpPr>
        <p:spPr>
          <a:xfrm>
            <a:off x="2479402" y="5910310"/>
            <a:ext cx="4257116"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（アプリ開発、ソフト開発、自動運転、多言語翻訳、位置情報　など）</a:t>
            </a:r>
          </a:p>
        </p:txBody>
      </p:sp>
      <p:sp>
        <p:nvSpPr>
          <p:cNvPr id="26" name="大かっこ 25"/>
          <p:cNvSpPr/>
          <p:nvPr/>
        </p:nvSpPr>
        <p:spPr>
          <a:xfrm>
            <a:off x="6105892" y="3699284"/>
            <a:ext cx="1957270" cy="642018"/>
          </a:xfrm>
          <a:prstGeom prst="bracketPair">
            <a:avLst>
              <a:gd name="adj" fmla="val 123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7" name="テキスト ボックス 26"/>
          <p:cNvSpPr txBox="1"/>
          <p:nvPr/>
        </p:nvSpPr>
        <p:spPr>
          <a:xfrm>
            <a:off x="1287635" y="3742868"/>
            <a:ext cx="1896382"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物販、物流、交通、健康、医療、介護、教育、金融、防犯などのサービス事業者</a:t>
            </a:r>
            <a:endParaRPr kumimoji="1" lang="en-US" altLang="ja-JP" sz="1100" dirty="0">
              <a:latin typeface="Meiryo UI" panose="020B0604030504040204" pitchFamily="50" charset="-128"/>
              <a:ea typeface="Meiryo UI" panose="020B0604030504040204" pitchFamily="50" charset="-128"/>
            </a:endParaRPr>
          </a:p>
        </p:txBody>
      </p:sp>
      <p:sp>
        <p:nvSpPr>
          <p:cNvPr id="28" name="大かっこ 27"/>
          <p:cNvSpPr/>
          <p:nvPr/>
        </p:nvSpPr>
        <p:spPr>
          <a:xfrm>
            <a:off x="1226747" y="3701014"/>
            <a:ext cx="1957270" cy="642018"/>
          </a:xfrm>
          <a:prstGeom prst="bracketPair">
            <a:avLst>
              <a:gd name="adj" fmla="val 12381"/>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9" name="テキスト ボックス 28"/>
          <p:cNvSpPr txBox="1"/>
          <p:nvPr/>
        </p:nvSpPr>
        <p:spPr>
          <a:xfrm>
            <a:off x="2272314" y="5470736"/>
            <a:ext cx="4671292"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スタートアップ・ベンチャー企業</a:t>
            </a:r>
          </a:p>
        </p:txBody>
      </p:sp>
      <p:sp>
        <p:nvSpPr>
          <p:cNvPr id="30" name="テキスト ボックス 29"/>
          <p:cNvSpPr txBox="1"/>
          <p:nvPr/>
        </p:nvSpPr>
        <p:spPr>
          <a:xfrm>
            <a:off x="889409" y="1069217"/>
            <a:ext cx="7470820" cy="646331"/>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テクノロジーやサービス、資本力や機動力、Ｂ</a:t>
            </a:r>
            <a:r>
              <a:rPr kumimoji="1" lang="en-US" altLang="ja-JP" dirty="0">
                <a:latin typeface="Meiryo UI" panose="020B0604030504040204" pitchFamily="50" charset="-128"/>
                <a:ea typeface="Meiryo UI" panose="020B0604030504040204" pitchFamily="50" charset="-128"/>
              </a:rPr>
              <a:t>to</a:t>
            </a:r>
            <a:r>
              <a:rPr kumimoji="1" lang="ja-JP" altLang="en-US" dirty="0">
                <a:latin typeface="Meiryo UI" panose="020B0604030504040204" pitchFamily="50" charset="-128"/>
                <a:ea typeface="Meiryo UI" panose="020B0604030504040204" pitchFamily="50" charset="-128"/>
              </a:rPr>
              <a:t>ＣやＢ</a:t>
            </a:r>
            <a:r>
              <a:rPr kumimoji="1" lang="en-US" altLang="ja-JP" dirty="0">
                <a:latin typeface="Meiryo UI" panose="020B0604030504040204" pitchFamily="50" charset="-128"/>
                <a:ea typeface="Meiryo UI" panose="020B0604030504040204" pitchFamily="50" charset="-128"/>
              </a:rPr>
              <a:t>to</a:t>
            </a:r>
            <a:r>
              <a:rPr kumimoji="1" lang="ja-JP" altLang="en-US" dirty="0">
                <a:latin typeface="Meiryo UI" panose="020B0604030504040204" pitchFamily="50" charset="-128"/>
                <a:ea typeface="Meiryo UI" panose="020B0604030504040204" pitchFamily="50" charset="-128"/>
              </a:rPr>
              <a:t>Ｂなど、各企業が持つソリューションや特性に合わせて連携を図り、最も効果的な協業体制を構築する。</a:t>
            </a:r>
          </a:p>
        </p:txBody>
      </p:sp>
    </p:spTree>
    <p:extLst>
      <p:ext uri="{BB962C8B-B14F-4D97-AF65-F5344CB8AC3E}">
        <p14:creationId xmlns:p14="http://schemas.microsoft.com/office/powerpoint/2010/main" val="37578825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4353" y="83214"/>
            <a:ext cx="6678431"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■海外では都市単位、企業との協業による推進がスタンダード</a:t>
            </a:r>
          </a:p>
        </p:txBody>
      </p:sp>
      <p:cxnSp>
        <p:nvCxnSpPr>
          <p:cNvPr id="6" name="直線コネクタ 5"/>
          <p:cNvCxnSpPr/>
          <p:nvPr/>
        </p:nvCxnSpPr>
        <p:spPr>
          <a:xfrm flipV="1">
            <a:off x="161290" y="574764"/>
            <a:ext cx="878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8" name="表 17"/>
          <p:cNvGraphicFramePr>
            <a:graphicFrameLocks noGrp="1"/>
          </p:cNvGraphicFramePr>
          <p:nvPr>
            <p:extLst>
              <p:ext uri="{D42A27DB-BD31-4B8C-83A1-F6EECF244321}">
                <p14:modId xmlns:p14="http://schemas.microsoft.com/office/powerpoint/2010/main" val="1284212894"/>
              </p:ext>
            </p:extLst>
          </p:nvPr>
        </p:nvGraphicFramePr>
        <p:xfrm>
          <a:off x="213542" y="2511256"/>
          <a:ext cx="2990430" cy="3882303"/>
        </p:xfrm>
        <a:graphic>
          <a:graphicData uri="http://schemas.openxmlformats.org/drawingml/2006/table">
            <a:tbl>
              <a:tblPr firstRow="1" bandRow="1">
                <a:tableStyleId>{5940675A-B579-460E-94D1-54222C63F5DA}</a:tableStyleId>
              </a:tblPr>
              <a:tblGrid>
                <a:gridCol w="298954">
                  <a:extLst>
                    <a:ext uri="{9D8B030D-6E8A-4147-A177-3AD203B41FA5}">
                      <a16:colId xmlns:a16="http://schemas.microsoft.com/office/drawing/2014/main" val="2442957384"/>
                    </a:ext>
                  </a:extLst>
                </a:gridCol>
                <a:gridCol w="609138">
                  <a:extLst>
                    <a:ext uri="{9D8B030D-6E8A-4147-A177-3AD203B41FA5}">
                      <a16:colId xmlns:a16="http://schemas.microsoft.com/office/drawing/2014/main" val="4119768545"/>
                    </a:ext>
                  </a:extLst>
                </a:gridCol>
                <a:gridCol w="2082338">
                  <a:extLst>
                    <a:ext uri="{9D8B030D-6E8A-4147-A177-3AD203B41FA5}">
                      <a16:colId xmlns:a16="http://schemas.microsoft.com/office/drawing/2014/main" val="3189570669"/>
                    </a:ext>
                  </a:extLst>
                </a:gridCol>
              </a:tblGrid>
              <a:tr h="297258">
                <a:tc gridSpan="2">
                  <a:txBody>
                    <a:bodyPr/>
                    <a:lstStyle/>
                    <a:p>
                      <a:endParaRPr kumimoji="1" lang="ja-JP" altLang="en-US" sz="1200" dirty="0">
                        <a:latin typeface="Meiryo UI" panose="020B0604030504040204" pitchFamily="50" charset="-128"/>
                        <a:ea typeface="Meiryo UI" panose="020B0604030504040204" pitchFamily="50" charset="-128"/>
                      </a:endParaRPr>
                    </a:p>
                  </a:txBody>
                  <a:tcPr marL="72000" marR="72000">
                    <a:solidFill>
                      <a:schemeClr val="bg1"/>
                    </a:solidFill>
                  </a:tcPr>
                </a:tc>
                <a:tc h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ctr"/>
                      <a:r>
                        <a:rPr kumimoji="1" lang="ja-JP" altLang="en-US" sz="1100" b="1" dirty="0">
                          <a:latin typeface="Meiryo UI" panose="020B0604030504040204" pitchFamily="50" charset="-128"/>
                          <a:ea typeface="Meiryo UI" panose="020B0604030504040204" pitchFamily="50" charset="-128"/>
                        </a:rPr>
                        <a:t>スマートシティ都市</a:t>
                      </a:r>
                    </a:p>
                  </a:txBody>
                  <a:tcPr marL="72000" marR="72000">
                    <a:solidFill>
                      <a:schemeClr val="accent1">
                        <a:lumMod val="20000"/>
                        <a:lumOff val="80000"/>
                      </a:schemeClr>
                    </a:solidFill>
                  </a:tcPr>
                </a:tc>
                <a:extLst>
                  <a:ext uri="{0D108BD9-81ED-4DB2-BD59-A6C34878D82A}">
                    <a16:rowId xmlns:a16="http://schemas.microsoft.com/office/drawing/2014/main" val="9554762"/>
                  </a:ext>
                </a:extLst>
              </a:tr>
              <a:tr h="1164085">
                <a:tc rowSpan="4">
                  <a:txBody>
                    <a:bodyPr/>
                    <a:lstStyle/>
                    <a:p>
                      <a:pPr algn="ctr"/>
                      <a:r>
                        <a:rPr kumimoji="1" lang="ja-JP" altLang="en-US" sz="1200" b="1" dirty="0">
                          <a:latin typeface="Meiryo UI" panose="020B0604030504040204" pitchFamily="50" charset="-128"/>
                          <a:ea typeface="Meiryo UI" panose="020B0604030504040204" pitchFamily="50" charset="-128"/>
                        </a:rPr>
                        <a:t>スマートシティの推進主体</a:t>
                      </a:r>
                    </a:p>
                  </a:txBody>
                  <a:tcPr marL="72000" marR="72000" vert="eaVert" anchor="ctr" anchorCtr="1">
                    <a:solidFill>
                      <a:schemeClr val="accent4">
                        <a:lumMod val="40000"/>
                        <a:lumOff val="60000"/>
                      </a:schemeClr>
                    </a:solidFill>
                  </a:tcPr>
                </a:tc>
                <a:tc>
                  <a:txBody>
                    <a:bodyPr/>
                    <a:lstStyle/>
                    <a:p>
                      <a:r>
                        <a:rPr kumimoji="1" lang="ja-JP" altLang="en-US" sz="1200" b="1" dirty="0">
                          <a:latin typeface="Meiryo UI" panose="020B0604030504040204" pitchFamily="50" charset="-128"/>
                          <a:ea typeface="Meiryo UI" panose="020B0604030504040204" pitchFamily="50" charset="-128"/>
                        </a:rPr>
                        <a:t>国</a:t>
                      </a:r>
                    </a:p>
                  </a:txBody>
                  <a:tcPr marL="72000" marR="72000">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・シンガポール（</a:t>
                      </a:r>
                      <a:r>
                        <a:rPr kumimoji="1" lang="en-US" altLang="ja-JP" sz="1050" dirty="0">
                          <a:latin typeface="Meiryo UI" panose="020B0604030504040204" pitchFamily="50" charset="-128"/>
                          <a:ea typeface="Meiryo UI" panose="020B0604030504040204" pitchFamily="50" charset="-128"/>
                        </a:rPr>
                        <a:t>Smart Nation</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・エストニア（</a:t>
                      </a:r>
                      <a:r>
                        <a:rPr kumimoji="1" lang="en-US" altLang="ja-JP" sz="1050" dirty="0">
                          <a:latin typeface="Meiryo UI" panose="020B0604030504040204" pitchFamily="50" charset="-128"/>
                          <a:ea typeface="Meiryo UI" panose="020B0604030504040204" pitchFamily="50" charset="-128"/>
                        </a:rPr>
                        <a:t>X-Road</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・インド（</a:t>
                      </a:r>
                      <a:r>
                        <a:rPr kumimoji="1" lang="en-US" altLang="ja-JP" sz="1050" dirty="0">
                          <a:latin typeface="Meiryo UI" panose="020B0604030504040204" pitchFamily="50" charset="-128"/>
                          <a:ea typeface="Meiryo UI" panose="020B0604030504040204" pitchFamily="50" charset="-128"/>
                        </a:rPr>
                        <a:t>Smart City Mission</a:t>
                      </a:r>
                      <a:r>
                        <a:rPr kumimoji="1" lang="ja-JP" altLang="en-US"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・ドバイ</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Dubai Smart City initiative</a:t>
                      </a:r>
                      <a:r>
                        <a:rPr kumimoji="1" lang="ja-JP" altLang="en-US" sz="8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・杭州市</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・雄安新区（北京）</a:t>
                      </a:r>
                    </a:p>
                  </a:txBody>
                  <a:tcPr marL="72000" marR="72000">
                    <a:solidFill>
                      <a:schemeClr val="bg1"/>
                    </a:solidFill>
                  </a:tcPr>
                </a:tc>
                <a:extLst>
                  <a:ext uri="{0D108BD9-81ED-4DB2-BD59-A6C34878D82A}">
                    <a16:rowId xmlns:a16="http://schemas.microsoft.com/office/drawing/2014/main" val="1887919291"/>
                  </a:ext>
                </a:extLst>
              </a:tr>
              <a:tr h="632655">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自治体</a:t>
                      </a:r>
                    </a:p>
                  </a:txBody>
                  <a:tcPr marL="72000" marR="72000">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・サンフランシスコ</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SF Open Data</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・サンアントニオ（</a:t>
                      </a:r>
                      <a:r>
                        <a:rPr kumimoji="1" lang="en-US" altLang="ja-JP" sz="1050" dirty="0">
                          <a:latin typeface="Meiryo UI" panose="020B0604030504040204" pitchFamily="50" charset="-128"/>
                          <a:ea typeface="Meiryo UI" panose="020B0604030504040204" pitchFamily="50" charset="-128"/>
                        </a:rPr>
                        <a:t>Mayor’s Di2</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・ボストン</a:t>
                      </a:r>
                      <a:endParaRPr kumimoji="1" lang="en-US" altLang="ja-JP" sz="1050" dirty="0">
                        <a:latin typeface="Meiryo UI" panose="020B0604030504040204" pitchFamily="50" charset="-128"/>
                        <a:ea typeface="Meiryo UI" panose="020B0604030504040204" pitchFamily="50" charset="-128"/>
                      </a:endParaRPr>
                    </a:p>
                  </a:txBody>
                  <a:tcPr marL="72000" marR="72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732838849"/>
                  </a:ext>
                </a:extLst>
              </a:tr>
              <a:tr h="1164085">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200" b="1" dirty="0">
                          <a:latin typeface="Meiryo UI" panose="020B0604030504040204" pitchFamily="50" charset="-128"/>
                          <a:ea typeface="Meiryo UI" panose="020B0604030504040204" pitchFamily="50" charset="-128"/>
                        </a:rPr>
                        <a:t>企業</a:t>
                      </a:r>
                    </a:p>
                  </a:txBody>
                  <a:tcPr marL="72000" marR="72000">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・バルセロナ</a:t>
                      </a:r>
                      <a:r>
                        <a:rPr kumimoji="1" lang="ja-JP" altLang="en-US" sz="900" dirty="0">
                          <a:latin typeface="Meiryo UI" panose="020B0604030504040204" pitchFamily="50" charset="-128"/>
                          <a:ea typeface="Meiryo UI" panose="020B0604030504040204" pitchFamily="50" charset="-128"/>
                        </a:rPr>
                        <a:t>（バルセロナスマートシティ</a:t>
                      </a:r>
                      <a:r>
                        <a:rPr kumimoji="1" lang="en-US" altLang="ja-JP" sz="90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・ブリストル（</a:t>
                      </a:r>
                      <a:r>
                        <a:rPr kumimoji="1" lang="en-US" altLang="ja-JP" sz="1050" dirty="0">
                          <a:latin typeface="Meiryo UI" panose="020B0604030504040204" pitchFamily="50" charset="-128"/>
                          <a:ea typeface="Meiryo UI" panose="020B0604030504040204" pitchFamily="50" charset="-128"/>
                        </a:rPr>
                        <a:t>Bristol is Open</a:t>
                      </a:r>
                      <a:r>
                        <a:rPr kumimoji="1" lang="ja-JP" altLang="en-US" sz="105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・サンタンデール</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Smart Santander</a:t>
                      </a:r>
                      <a:r>
                        <a:rPr kumimoji="1" lang="ja-JP" altLang="en-US" sz="800" dirty="0">
                          <a:latin typeface="Meiryo UI" panose="020B0604030504040204" pitchFamily="50" charset="-128"/>
                          <a:ea typeface="Meiryo UI" panose="020B0604030504040204" pitchFamily="50" charset="-128"/>
                        </a:rPr>
                        <a:t>）</a:t>
                      </a:r>
                      <a:endParaRPr kumimoji="1" lang="en-US" altLang="ja-JP" sz="80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・ベルリン</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Deutschland Digital</a:t>
                      </a:r>
                      <a:r>
                        <a:rPr kumimoji="1" lang="ja-JP" altLang="en-US" sz="900" dirty="0">
                          <a:latin typeface="Meiryo UI" panose="020B0604030504040204" pitchFamily="50" charset="-128"/>
                          <a:ea typeface="Meiryo UI" panose="020B0604030504040204" pitchFamily="50" charset="-128"/>
                        </a:rPr>
                        <a:t>）</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・ヘルシンキ（</a:t>
                      </a:r>
                      <a:r>
                        <a:rPr kumimoji="1" lang="en-US" altLang="ja-JP" sz="1050" dirty="0" err="1">
                          <a:latin typeface="Meiryo UI" panose="020B0604030504040204" pitchFamily="50" charset="-128"/>
                          <a:ea typeface="Meiryo UI" panose="020B0604030504040204" pitchFamily="50" charset="-128"/>
                        </a:rPr>
                        <a:t>MaaS</a:t>
                      </a:r>
                      <a:r>
                        <a:rPr kumimoji="1" lang="en-US" altLang="ja-JP" sz="1050" dirty="0">
                          <a:latin typeface="Meiryo UI" panose="020B0604030504040204" pitchFamily="50" charset="-128"/>
                          <a:ea typeface="Meiryo UI" panose="020B0604030504040204" pitchFamily="50" charset="-128"/>
                        </a:rPr>
                        <a:t>)</a:t>
                      </a:r>
                    </a:p>
                    <a:p>
                      <a:r>
                        <a:rPr kumimoji="1" lang="ja-JP" altLang="en-US" sz="1050" dirty="0">
                          <a:latin typeface="Meiryo UI" panose="020B0604030504040204" pitchFamily="50" charset="-128"/>
                          <a:ea typeface="Meiryo UI" panose="020B0604030504040204" pitchFamily="50" charset="-128"/>
                        </a:rPr>
                        <a:t>・トロント（サイドウォーク・ラボ）</a:t>
                      </a:r>
                    </a:p>
                  </a:txBody>
                  <a:tcPr marL="72000" marR="72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964993757"/>
                  </a:ext>
                </a:extLst>
              </a:tr>
              <a:tr h="62422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100" b="1" dirty="0">
                          <a:latin typeface="Meiryo UI" panose="020B0604030504040204" pitchFamily="50" charset="-128"/>
                          <a:ea typeface="Meiryo UI" panose="020B0604030504040204" pitchFamily="50" charset="-128"/>
                        </a:rPr>
                        <a:t>コンソー</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シアム</a:t>
                      </a:r>
                    </a:p>
                  </a:txBody>
                  <a:tcPr marL="72000" marR="72000">
                    <a:lnR w="12700" cap="flat" cmpd="sng" algn="ctr">
                      <a:solidFill>
                        <a:schemeClr val="tx1"/>
                      </a:solidFill>
                      <a:prstDash val="solid"/>
                      <a:round/>
                      <a:headEnd type="none" w="med" len="med"/>
                      <a:tailEnd type="none" w="med" len="med"/>
                    </a:lnR>
                    <a:solidFill>
                      <a:schemeClr val="accent4">
                        <a:lumMod val="40000"/>
                        <a:lumOff val="60000"/>
                      </a:schemeClr>
                    </a:solidFill>
                  </a:tcPr>
                </a:tc>
                <a:tc>
                  <a:txBody>
                    <a:bodyPr/>
                    <a:lstStyle/>
                    <a:p>
                      <a:r>
                        <a:rPr kumimoji="1" lang="ja-JP" altLang="en-US" sz="1050" dirty="0">
                          <a:latin typeface="Meiryo UI" panose="020B0604030504040204" pitchFamily="50" charset="-128"/>
                          <a:ea typeface="Meiryo UI" panose="020B0604030504040204" pitchFamily="50" charset="-128"/>
                        </a:rPr>
                        <a:t>・コペンハーゲン</a:t>
                      </a: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City Exchange)</a:t>
                      </a:r>
                    </a:p>
                    <a:p>
                      <a:r>
                        <a:rPr kumimoji="1" lang="ja-JP" altLang="en-US" sz="1050" dirty="0">
                          <a:latin typeface="Meiryo UI" panose="020B0604030504040204" pitchFamily="50" charset="-128"/>
                          <a:ea typeface="Meiryo UI" panose="020B0604030504040204" pitchFamily="50" charset="-128"/>
                        </a:rPr>
                        <a:t>・マンチェスター</a:t>
                      </a:r>
                      <a:r>
                        <a:rPr kumimoji="1" lang="ja-JP" altLang="en-US" sz="800" dirty="0">
                          <a:latin typeface="Meiryo UI" panose="020B0604030504040204" pitchFamily="50" charset="-128"/>
                          <a:ea typeface="Meiryo UI" panose="020B0604030504040204" pitchFamily="50" charset="-128"/>
                        </a:rPr>
                        <a:t>（</a:t>
                      </a:r>
                      <a:r>
                        <a:rPr kumimoji="1" lang="en-US" altLang="ja-JP" sz="800" dirty="0">
                          <a:latin typeface="Meiryo UI" panose="020B0604030504040204" pitchFamily="50" charset="-128"/>
                          <a:ea typeface="Meiryo UI" panose="020B0604030504040204" pitchFamily="50" charset="-128"/>
                        </a:rPr>
                        <a:t>Corridor Manchester)</a:t>
                      </a:r>
                      <a:endParaRPr kumimoji="1" lang="en-US" altLang="ja-JP" sz="9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・アムステルダム（</a:t>
                      </a:r>
                      <a:r>
                        <a:rPr kumimoji="1" lang="en-US" altLang="ja-JP" sz="1000" dirty="0">
                          <a:latin typeface="Meiryo UI" panose="020B0604030504040204" pitchFamily="50" charset="-128"/>
                          <a:ea typeface="Meiryo UI" panose="020B0604030504040204" pitchFamily="50" charset="-128"/>
                        </a:rPr>
                        <a:t>ASC</a:t>
                      </a:r>
                      <a:r>
                        <a:rPr kumimoji="1" lang="ja-JP" altLang="en-US" sz="1000" dirty="0">
                          <a:latin typeface="Meiryo UI" panose="020B0604030504040204" pitchFamily="50" charset="-128"/>
                          <a:ea typeface="Meiryo UI" panose="020B0604030504040204" pitchFamily="50" charset="-128"/>
                        </a:rPr>
                        <a:t>）</a:t>
                      </a:r>
                    </a:p>
                  </a:txBody>
                  <a:tcPr marL="72000" marR="72000">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3445859475"/>
                  </a:ext>
                </a:extLst>
              </a:tr>
            </a:tbl>
          </a:graphicData>
        </a:graphic>
      </p:graphicFrame>
      <p:sp>
        <p:nvSpPr>
          <p:cNvPr id="9" name="テキスト ボックス 8"/>
          <p:cNvSpPr txBox="1"/>
          <p:nvPr/>
        </p:nvSpPr>
        <p:spPr>
          <a:xfrm>
            <a:off x="898002" y="720857"/>
            <a:ext cx="7686785" cy="1261884"/>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海外のスマートシティでは、自治体が、企業や大学と連携してコンソーシアム組成し、都市単位で取り組むケースが標準的。</a:t>
            </a:r>
            <a:endParaRPr kumimoji="1" lang="en-US" altLang="ja-JP" sz="16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endParaRPr kumimoji="1" lang="en-US" altLang="ja-JP" sz="1000" dirty="0">
              <a:latin typeface="Meiryo UI" panose="020B0604030504040204" pitchFamily="50" charset="-128"/>
              <a:ea typeface="Meiryo UI" panose="020B0604030504040204" pitchFamily="50" charset="-128"/>
            </a:endParaRPr>
          </a:p>
          <a:p>
            <a:pPr marL="285750" indent="-285750">
              <a:buFont typeface="Arial" panose="020B0604020202020204" pitchFamily="34" charset="0"/>
              <a:buChar char="•"/>
            </a:pPr>
            <a:r>
              <a:rPr kumimoji="1" lang="ja-JP" altLang="en-US" sz="1600" dirty="0">
                <a:latin typeface="Meiryo UI" panose="020B0604030504040204" pitchFamily="50" charset="-128"/>
                <a:ea typeface="Meiryo UI" panose="020B0604030504040204" pitchFamily="50" charset="-128"/>
              </a:rPr>
              <a:t>大阪のスマートシティは、これらの世界諸都市の成功事例を参考に公民連携を重視し、すぐに実装できるサービスを積極的に取り入れていく。</a:t>
            </a:r>
          </a:p>
        </p:txBody>
      </p:sp>
      <p:sp>
        <p:nvSpPr>
          <p:cNvPr id="29" name="テキスト ボックス 28"/>
          <p:cNvSpPr txBox="1"/>
          <p:nvPr/>
        </p:nvSpPr>
        <p:spPr>
          <a:xfrm>
            <a:off x="3269287" y="2133769"/>
            <a:ext cx="1082348"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□具体事例</a:t>
            </a:r>
          </a:p>
        </p:txBody>
      </p:sp>
      <p:sp>
        <p:nvSpPr>
          <p:cNvPr id="17" name="角丸四角形 16"/>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graphicFrame>
        <p:nvGraphicFramePr>
          <p:cNvPr id="20" name="コンテンツ プレースホルダー 4"/>
          <p:cNvGraphicFramePr>
            <a:graphicFrameLocks noGrp="1"/>
          </p:cNvGraphicFramePr>
          <p:nvPr>
            <p:ph idx="1"/>
            <p:extLst>
              <p:ext uri="{D42A27DB-BD31-4B8C-83A1-F6EECF244321}">
                <p14:modId xmlns:p14="http://schemas.microsoft.com/office/powerpoint/2010/main" val="2111935245"/>
              </p:ext>
            </p:extLst>
          </p:nvPr>
        </p:nvGraphicFramePr>
        <p:xfrm>
          <a:off x="3337002" y="2501382"/>
          <a:ext cx="5699729" cy="3916680"/>
        </p:xfrm>
        <a:graphic>
          <a:graphicData uri="http://schemas.openxmlformats.org/drawingml/2006/table">
            <a:tbl>
              <a:tblPr firstRow="1" bandRow="1">
                <a:tableStyleId>{5940675A-B579-460E-94D1-54222C63F5DA}</a:tableStyleId>
              </a:tblPr>
              <a:tblGrid>
                <a:gridCol w="649572">
                  <a:extLst>
                    <a:ext uri="{9D8B030D-6E8A-4147-A177-3AD203B41FA5}">
                      <a16:colId xmlns:a16="http://schemas.microsoft.com/office/drawing/2014/main" val="20001"/>
                    </a:ext>
                  </a:extLst>
                </a:gridCol>
                <a:gridCol w="1254716">
                  <a:extLst>
                    <a:ext uri="{9D8B030D-6E8A-4147-A177-3AD203B41FA5}">
                      <a16:colId xmlns:a16="http://schemas.microsoft.com/office/drawing/2014/main" val="20002"/>
                    </a:ext>
                  </a:extLst>
                </a:gridCol>
                <a:gridCol w="2664823">
                  <a:extLst>
                    <a:ext uri="{9D8B030D-6E8A-4147-A177-3AD203B41FA5}">
                      <a16:colId xmlns:a16="http://schemas.microsoft.com/office/drawing/2014/main" val="20003"/>
                    </a:ext>
                  </a:extLst>
                </a:gridCol>
                <a:gridCol w="1130618">
                  <a:extLst>
                    <a:ext uri="{9D8B030D-6E8A-4147-A177-3AD203B41FA5}">
                      <a16:colId xmlns:a16="http://schemas.microsoft.com/office/drawing/2014/main" val="20004"/>
                    </a:ext>
                  </a:extLst>
                </a:gridCol>
              </a:tblGrid>
              <a:tr h="157068">
                <a:tc>
                  <a:txBody>
                    <a:bodyPr/>
                    <a:lstStyle/>
                    <a:p>
                      <a:pPr algn="ctr"/>
                      <a:r>
                        <a:rPr kumimoji="1" lang="ja-JP" altLang="en-US" sz="1100" b="1" dirty="0">
                          <a:latin typeface="Meiryo UI" panose="020B0604030504040204" pitchFamily="50" charset="-128"/>
                          <a:ea typeface="Meiryo UI" panose="020B0604030504040204" pitchFamily="50" charset="-128"/>
                        </a:rPr>
                        <a:t>都市</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プロジェクト概要</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特徴</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参加機関</a:t>
                      </a:r>
                    </a:p>
                  </a:txBody>
                  <a:tcPr>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0"/>
                  </a:ext>
                </a:extLst>
              </a:tr>
              <a:tr h="400947">
                <a:tc rowSpan="3">
                  <a:txBody>
                    <a:bodyPr/>
                    <a:lstStyle/>
                    <a:p>
                      <a:endParaRPr kumimoji="1" lang="en-US" altLang="ja-JP" sz="105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ボストン</a:t>
                      </a:r>
                      <a:endParaRPr kumimoji="1" lang="en-US" altLang="ja-JP" sz="1100" dirty="0">
                        <a:latin typeface="Meiryo UI" panose="020B0604030504040204" pitchFamily="50" charset="-128"/>
                        <a:ea typeface="Meiryo UI" panose="020B0604030504040204" pitchFamily="50" charset="-128"/>
                      </a:endParaRPr>
                    </a:p>
                    <a:p>
                      <a:endParaRPr kumimoji="1" lang="ja-JP" altLang="en-US" sz="11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kumimoji="1" lang="ja-JP" altLang="en-US" sz="1050" u="none" dirty="0">
                          <a:latin typeface="Meiryo UI" panose="020B0604030504040204" pitchFamily="50" charset="-128"/>
                          <a:ea typeface="Meiryo UI" panose="020B0604030504040204" pitchFamily="50" charset="-128"/>
                        </a:rPr>
                        <a:t>スマートパーキング</a:t>
                      </a:r>
                    </a:p>
                  </a:txBody>
                  <a:tcPr>
                    <a:lnT w="28575"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道路に埋め込まれたセンサーで路上の駐車スペースの使用状況がわかる</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スマートフォンアプリで駐車スペースを確認</a:t>
                      </a:r>
                    </a:p>
                  </a:txBody>
                  <a:tcP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err="1">
                          <a:latin typeface="Meiryo UI" panose="020B0604030504040204" pitchFamily="50" charset="-128"/>
                          <a:ea typeface="Meiryo UI" panose="020B0604030504040204" pitchFamily="50" charset="-128"/>
                        </a:rPr>
                        <a:t>Streetline</a:t>
                      </a:r>
                      <a:r>
                        <a:rPr kumimoji="1" lang="ja-JP" altLang="en-US" sz="1050" dirty="0">
                          <a:latin typeface="Meiryo UI" panose="020B0604030504040204" pitchFamily="50" charset="-128"/>
                          <a:ea typeface="Meiryo UI" panose="020B0604030504040204" pitchFamily="50" charset="-128"/>
                        </a:rPr>
                        <a:t>社</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618448">
                <a:tc vMerge="1">
                  <a:txBody>
                    <a:bodyPr/>
                    <a:lstStyle/>
                    <a:p>
                      <a:endParaRPr kumimoji="1" lang="ja-JP" altLang="en-US" sz="1100"/>
                    </a:p>
                  </a:txBody>
                  <a:tcPr/>
                </a:tc>
                <a:tc>
                  <a:txBody>
                    <a:bodyPr/>
                    <a:lstStyle/>
                    <a:p>
                      <a:r>
                        <a:rPr kumimoji="1" lang="ja-JP" altLang="en-US" sz="1050" u="none" dirty="0">
                          <a:latin typeface="Meiryo UI" panose="020B0604030504040204" pitchFamily="50" charset="-128"/>
                          <a:ea typeface="Meiryo UI" panose="020B0604030504040204" pitchFamily="50" charset="-128"/>
                        </a:rPr>
                        <a:t>交通渋滞回避情報</a:t>
                      </a:r>
                    </a:p>
                  </a:txBody>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目的地までの最短時間ルートを電光掲示板に表示</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人工衛星を使用して渋滞状況を分析，目的地までの所要時間を毎分更新</a:t>
                      </a:r>
                    </a:p>
                  </a:txBody>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All Traffic </a:t>
                      </a:r>
                      <a:r>
                        <a:rPr kumimoji="1" lang="ja-JP" altLang="en-US" sz="1050" dirty="0">
                          <a:latin typeface="Meiryo UI" panose="020B0604030504040204" pitchFamily="50" charset="-128"/>
                          <a:ea typeface="Meiryo UI" panose="020B0604030504040204" pitchFamily="50" charset="-128"/>
                        </a:rPr>
                        <a:t>　　</a:t>
                      </a:r>
                      <a:endParaRPr kumimoji="1" lang="en-US" altLang="ja-JP" sz="1050" dirty="0">
                        <a:latin typeface="Meiryo UI" panose="020B0604030504040204" pitchFamily="50" charset="-128"/>
                        <a:ea typeface="Meiryo UI" panose="020B0604030504040204" pitchFamily="50" charset="-128"/>
                      </a:endParaRPr>
                    </a:p>
                    <a:p>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Solutions</a:t>
                      </a:r>
                      <a:r>
                        <a:rPr kumimoji="1" lang="ja-JP" altLang="en-US" sz="1050" dirty="0">
                          <a:latin typeface="Meiryo UI" panose="020B0604030504040204" pitchFamily="50" charset="-128"/>
                          <a:ea typeface="Meiryo UI" panose="020B0604030504040204" pitchFamily="50" charset="-128"/>
                        </a:rPr>
                        <a:t>社</a:t>
                      </a:r>
                    </a:p>
                  </a:txBody>
                  <a:tcPr/>
                </a:tc>
                <a:extLst>
                  <a:ext uri="{0D108BD9-81ED-4DB2-BD59-A6C34878D82A}">
                    <a16:rowId xmlns:a16="http://schemas.microsoft.com/office/drawing/2014/main" val="10002"/>
                  </a:ext>
                </a:extLst>
              </a:tr>
              <a:tr h="513961">
                <a:tc vMerge="1">
                  <a:txBody>
                    <a:bodyPr/>
                    <a:lstStyle/>
                    <a:p>
                      <a:endParaRPr kumimoji="1" lang="ja-JP" altLang="en-US" sz="1100"/>
                    </a:p>
                  </a:txBody>
                  <a:tcPr/>
                </a:tc>
                <a:tc>
                  <a:txBody>
                    <a:bodyPr/>
                    <a:lstStyle/>
                    <a:p>
                      <a:r>
                        <a:rPr kumimoji="1" lang="ja-JP" altLang="en-US" sz="1050" u="none" dirty="0">
                          <a:latin typeface="Meiryo UI" panose="020B0604030504040204" pitchFamily="50" charset="-128"/>
                          <a:ea typeface="Meiryo UI" panose="020B0604030504040204" pitchFamily="50" charset="-128"/>
                        </a:rPr>
                        <a:t>道路状態通知アプリ（</a:t>
                      </a:r>
                      <a:r>
                        <a:rPr kumimoji="1" lang="en-US" altLang="ja-JP" sz="1050" u="none" dirty="0">
                          <a:latin typeface="Meiryo UI" panose="020B0604030504040204" pitchFamily="50" charset="-128"/>
                          <a:ea typeface="Meiryo UI" panose="020B0604030504040204" pitchFamily="50" charset="-128"/>
                        </a:rPr>
                        <a:t>Street Bump)</a:t>
                      </a:r>
                      <a:endParaRPr kumimoji="1" lang="ja-JP" altLang="en-US" sz="1050" u="none" dirty="0">
                        <a:latin typeface="Meiryo UI" panose="020B0604030504040204" pitchFamily="50" charset="-128"/>
                        <a:ea typeface="Meiryo UI" panose="020B0604030504040204" pitchFamily="50" charset="-128"/>
                      </a:endParaRPr>
                    </a:p>
                  </a:txBody>
                  <a:tcPr>
                    <a:lnB w="28575"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ドライバーはアプリを起動，携帯電話を車内ホルダーに設置</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アプリが舗装状態によって生じる衝撃を分析，陥没などを検知すると自治体に通知</a:t>
                      </a:r>
                    </a:p>
                  </a:txBody>
                  <a:tcPr>
                    <a:lnB w="28575" cap="flat" cmpd="sng" algn="ctr">
                      <a:solidFill>
                        <a:schemeClr val="tx1"/>
                      </a:solidFill>
                      <a:prstDash val="solid"/>
                      <a:round/>
                      <a:headEnd type="none" w="med" len="med"/>
                      <a:tailEnd type="none" w="med" len="med"/>
                    </a:lnB>
                  </a:tcPr>
                </a:tc>
                <a:tc>
                  <a:txBody>
                    <a:bodyPr/>
                    <a:lstStyle/>
                    <a:p>
                      <a:r>
                        <a:rPr kumimoji="1" lang="ja-JP" altLang="en-US" sz="1050" dirty="0">
                          <a:latin typeface="Meiryo UI" panose="020B0604030504040204" pitchFamily="50" charset="-128"/>
                          <a:ea typeface="Meiryo UI" panose="020B0604030504040204" pitchFamily="50" charset="-128"/>
                        </a:rPr>
                        <a:t>・ボストン大学</a:t>
                      </a:r>
                    </a:p>
                  </a:txBody>
                  <a:tcP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4259">
                <a:tc rowSpan="2">
                  <a:txBody>
                    <a:bodyPr/>
                    <a:lstStyle/>
                    <a:p>
                      <a:endParaRPr kumimoji="1" lang="en-US" altLang="ja-JP" sz="11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サンフランシスコ</a:t>
                      </a:r>
                    </a:p>
                    <a:p>
                      <a:endParaRPr kumimoji="1" lang="ja-JP" altLang="en-US" sz="110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都市データのオープン化</a:t>
                      </a:r>
                    </a:p>
                    <a:p>
                      <a:endParaRPr kumimoji="1" lang="ja-JP" altLang="en-US" sz="1050" u="sng"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パーキングメーターは空き場所数に応じて価格が変動され、リアルタイムに確認できる</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利便性高く，様々な企業がデータを活用し，交通機関，地域環境，リサイクル，犯罪情報に関するサービス提供を開始</a:t>
                      </a:r>
                      <a:endParaRPr kumimoji="1" lang="en-US" altLang="ja-JP" sz="1050" dirty="0">
                        <a:latin typeface="Meiryo UI" panose="020B0604030504040204" pitchFamily="50" charset="-128"/>
                        <a:ea typeface="Meiryo UI" panose="020B0604030504040204" pitchFamily="50" charset="-128"/>
                      </a:endParaRPr>
                    </a:p>
                  </a:txBody>
                  <a:tcPr>
                    <a:lnT w="28575" cap="flat" cmpd="sng" algn="ctr">
                      <a:solidFill>
                        <a:schemeClr val="tx1"/>
                      </a:solidFill>
                      <a:prstDash val="solid"/>
                      <a:round/>
                      <a:headEnd type="none" w="med" len="med"/>
                      <a:tailEnd type="none" w="med" len="med"/>
                    </a:lnT>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Cisco</a:t>
                      </a:r>
                      <a:r>
                        <a:rPr kumimoji="1" lang="ja-JP" altLang="en-US" sz="1050" dirty="0">
                          <a:latin typeface="Meiryo UI" panose="020B0604030504040204" pitchFamily="50" charset="-128"/>
                          <a:ea typeface="Meiryo UI" panose="020B0604030504040204" pitchFamily="50" charset="-128"/>
                        </a:rPr>
                        <a:t>社</a:t>
                      </a:r>
                    </a:p>
                  </a:txBody>
                  <a:tcPr>
                    <a:lnT w="285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r h="628273">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050" dirty="0">
                          <a:latin typeface="Meiryo UI" panose="020B0604030504040204" pitchFamily="50" charset="-128"/>
                          <a:ea typeface="Meiryo UI" panose="020B0604030504040204" pitchFamily="50" charset="-128"/>
                        </a:rPr>
                        <a:t>都市データの３</a:t>
                      </a:r>
                      <a:r>
                        <a:rPr kumimoji="1" lang="en-US" altLang="ja-JP" sz="1050" dirty="0">
                          <a:latin typeface="Meiryo UI" panose="020B0604030504040204" pitchFamily="50" charset="-128"/>
                          <a:ea typeface="Meiryo UI" panose="020B0604030504040204" pitchFamily="50" charset="-128"/>
                        </a:rPr>
                        <a:t>D</a:t>
                      </a:r>
                      <a:r>
                        <a:rPr kumimoji="1" lang="ja-JP" altLang="en-US" sz="1050" dirty="0">
                          <a:latin typeface="Meiryo UI" panose="020B0604030504040204" pitchFamily="50" charset="-128"/>
                          <a:ea typeface="Meiryo UI" panose="020B0604030504040204" pitchFamily="50" charset="-128"/>
                        </a:rPr>
                        <a:t>モデリングとオープンデータ化</a:t>
                      </a:r>
                    </a:p>
                  </a:txBody>
                  <a:tcPr/>
                </a:tc>
                <a:tc>
                  <a:txBody>
                    <a:bodyPr/>
                    <a:lstStyle/>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都市データを省エネに活用。自治体や企業等に省エネの設備投資を促す</a:t>
                      </a:r>
                    </a:p>
                    <a:p>
                      <a:pPr marL="171450" indent="-171450">
                        <a:buFont typeface="Arial" panose="020B0604020202020204" pitchFamily="34" charset="0"/>
                        <a:buChar char="•"/>
                      </a:pPr>
                      <a:r>
                        <a:rPr kumimoji="1" lang="ja-JP" altLang="en-US" sz="1050" dirty="0">
                          <a:latin typeface="Meiryo UI" panose="020B0604030504040204" pitchFamily="50" charset="-128"/>
                          <a:ea typeface="Meiryo UI" panose="020B0604030504040204" pitchFamily="50" charset="-128"/>
                        </a:rPr>
                        <a:t>消費電力，交通量などのデータをクラウド上で分析，</a:t>
                      </a:r>
                      <a:r>
                        <a:rPr kumimoji="1" lang="en-US" altLang="ja-JP" sz="1050" dirty="0">
                          <a:latin typeface="Meiryo UI" panose="020B0604030504040204" pitchFamily="50" charset="-128"/>
                          <a:ea typeface="Meiryo UI" panose="020B0604030504040204" pitchFamily="50" charset="-128"/>
                        </a:rPr>
                        <a:t>3D</a:t>
                      </a:r>
                      <a:r>
                        <a:rPr kumimoji="1" lang="ja-JP" altLang="en-US" sz="1050" dirty="0">
                          <a:latin typeface="Meiryo UI" panose="020B0604030504040204" pitchFamily="50" charset="-128"/>
                          <a:ea typeface="Meiryo UI" panose="020B0604030504040204" pitchFamily="50" charset="-128"/>
                        </a:rPr>
                        <a:t>地図で可視化</a:t>
                      </a:r>
                    </a:p>
                  </a:txBody>
                  <a:tcPr/>
                </a:tc>
                <a:tc>
                  <a:txBody>
                    <a:bodyPr/>
                    <a:lstStyle/>
                    <a:p>
                      <a:r>
                        <a:rPr kumimoji="1" lang="ja-JP" altLang="en-US" sz="1050" dirty="0">
                          <a:latin typeface="Meiryo UI" panose="020B0604030504040204" pitchFamily="50" charset="-128"/>
                          <a:ea typeface="Meiryo UI" panose="020B0604030504040204" pitchFamily="50" charset="-128"/>
                        </a:rPr>
                        <a:t>・</a:t>
                      </a:r>
                      <a:r>
                        <a:rPr kumimoji="1" lang="en-US" altLang="ja-JP" sz="1050" dirty="0" err="1">
                          <a:latin typeface="Meiryo UI" panose="020B0604030504040204" pitchFamily="50" charset="-128"/>
                          <a:ea typeface="Meiryo UI" panose="020B0604030504040204" pitchFamily="50" charset="-128"/>
                        </a:rPr>
                        <a:t>CityZenith</a:t>
                      </a:r>
                      <a:r>
                        <a:rPr kumimoji="1" lang="ja-JP" altLang="en-US" sz="1050" dirty="0">
                          <a:latin typeface="Meiryo UI" panose="020B0604030504040204" pitchFamily="50" charset="-128"/>
                          <a:ea typeface="Meiryo UI" panose="020B0604030504040204" pitchFamily="50" charset="-128"/>
                        </a:rPr>
                        <a:t>社</a:t>
                      </a:r>
                    </a:p>
                  </a:txBody>
                  <a:tcPr/>
                </a:tc>
                <a:extLst>
                  <a:ext uri="{0D108BD9-81ED-4DB2-BD59-A6C34878D82A}">
                    <a16:rowId xmlns:a16="http://schemas.microsoft.com/office/drawing/2014/main" val="10005"/>
                  </a:ext>
                </a:extLst>
              </a:tr>
            </a:tbl>
          </a:graphicData>
        </a:graphic>
      </p:graphicFrame>
      <p:sp>
        <p:nvSpPr>
          <p:cNvPr id="21" name="テキスト ボックス 20"/>
          <p:cNvSpPr txBox="1"/>
          <p:nvPr/>
        </p:nvSpPr>
        <p:spPr>
          <a:xfrm>
            <a:off x="174353" y="2138705"/>
            <a:ext cx="2063385"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■各都市のスマートシティ</a:t>
            </a:r>
          </a:p>
        </p:txBody>
      </p:sp>
      <p:sp>
        <p:nvSpPr>
          <p:cNvPr id="3" name="スライド番号プレースホルダー 2"/>
          <p:cNvSpPr>
            <a:spLocks noGrp="1"/>
          </p:cNvSpPr>
          <p:nvPr>
            <p:ph type="sldNum" sz="quarter" idx="12"/>
          </p:nvPr>
        </p:nvSpPr>
        <p:spPr>
          <a:xfrm>
            <a:off x="6887890" y="6478217"/>
            <a:ext cx="2057400" cy="365125"/>
          </a:xfrm>
        </p:spPr>
        <p:txBody>
          <a:bodyPr/>
          <a:lstStyle/>
          <a:p>
            <a:fld id="{1E9492F5-9F32-4FF7-8F08-B59CF8F2A2B6}" type="slidenum">
              <a:rPr kumimoji="1" lang="ja-JP" altLang="en-US" smtClean="0"/>
              <a:t>21</a:t>
            </a:fld>
            <a:endParaRPr kumimoji="1" lang="ja-JP" altLang="en-US"/>
          </a:p>
        </p:txBody>
      </p:sp>
    </p:spTree>
    <p:extLst>
      <p:ext uri="{BB962C8B-B14F-4D97-AF65-F5344CB8AC3E}">
        <p14:creationId xmlns:p14="http://schemas.microsoft.com/office/powerpoint/2010/main" val="1235652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87890" y="6385989"/>
            <a:ext cx="2057400" cy="365125"/>
          </a:xfrm>
        </p:spPr>
        <p:txBody>
          <a:bodyPr/>
          <a:lstStyle/>
          <a:p>
            <a:fld id="{1E9492F5-9F32-4FF7-8F08-B59CF8F2A2B6}" type="slidenum">
              <a:rPr kumimoji="1" lang="ja-JP" altLang="en-US" smtClean="0"/>
              <a:t>22</a:t>
            </a:fld>
            <a:endParaRPr kumimoji="1" lang="ja-JP" altLang="en-US"/>
          </a:p>
        </p:txBody>
      </p:sp>
      <p:sp>
        <p:nvSpPr>
          <p:cNvPr id="5" name="角丸四角形 4"/>
          <p:cNvSpPr/>
          <p:nvPr/>
        </p:nvSpPr>
        <p:spPr>
          <a:xfrm>
            <a:off x="7772400" y="97041"/>
            <a:ext cx="1332411"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
        <p:nvSpPr>
          <p:cNvPr id="6" name="正方形/長方形 5"/>
          <p:cNvSpPr/>
          <p:nvPr/>
        </p:nvSpPr>
        <p:spPr>
          <a:xfrm>
            <a:off x="148227" y="83214"/>
            <a:ext cx="7516801"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■国内外の事例や府内の実態調査を踏まえ、大阪のスマートシティを計画</a:t>
            </a:r>
          </a:p>
        </p:txBody>
      </p:sp>
      <p:cxnSp>
        <p:nvCxnSpPr>
          <p:cNvPr id="7" name="直線コネクタ 6"/>
          <p:cNvCxnSpPr/>
          <p:nvPr/>
        </p:nvCxnSpPr>
        <p:spPr>
          <a:xfrm flipV="1">
            <a:off x="161290" y="574764"/>
            <a:ext cx="8784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2901714102"/>
              </p:ext>
            </p:extLst>
          </p:nvPr>
        </p:nvGraphicFramePr>
        <p:xfrm>
          <a:off x="555624" y="1174258"/>
          <a:ext cx="8222110" cy="3993407"/>
        </p:xfrm>
        <a:graphic>
          <a:graphicData uri="http://schemas.openxmlformats.org/drawingml/2006/table">
            <a:tbl>
              <a:tblPr firstRow="1" bandRow="1">
                <a:tableStyleId>{5940675A-B579-460E-94D1-54222C63F5DA}</a:tableStyleId>
              </a:tblPr>
              <a:tblGrid>
                <a:gridCol w="1487805">
                  <a:extLst>
                    <a:ext uri="{9D8B030D-6E8A-4147-A177-3AD203B41FA5}">
                      <a16:colId xmlns:a16="http://schemas.microsoft.com/office/drawing/2014/main" val="4177509740"/>
                    </a:ext>
                  </a:extLst>
                </a:gridCol>
                <a:gridCol w="3925791">
                  <a:extLst>
                    <a:ext uri="{9D8B030D-6E8A-4147-A177-3AD203B41FA5}">
                      <a16:colId xmlns:a16="http://schemas.microsoft.com/office/drawing/2014/main" val="2902887641"/>
                    </a:ext>
                  </a:extLst>
                </a:gridCol>
                <a:gridCol w="2808514">
                  <a:extLst>
                    <a:ext uri="{9D8B030D-6E8A-4147-A177-3AD203B41FA5}">
                      <a16:colId xmlns:a16="http://schemas.microsoft.com/office/drawing/2014/main" val="984799272"/>
                    </a:ext>
                  </a:extLst>
                </a:gridCol>
              </a:tblGrid>
              <a:tr h="319473">
                <a:tc>
                  <a:txBody>
                    <a:bodyPr/>
                    <a:lstStyle/>
                    <a:p>
                      <a:pPr algn="ctr"/>
                      <a:r>
                        <a:rPr kumimoji="1" lang="ja-JP" altLang="en-US" sz="1400" b="1" dirty="0">
                          <a:latin typeface="Meiryo UI" panose="020B0604030504040204" pitchFamily="50" charset="-128"/>
                          <a:ea typeface="Meiryo UI" panose="020B0604030504040204" pitchFamily="50" charset="-128"/>
                        </a:rPr>
                        <a:t>分野</a:t>
                      </a:r>
                    </a:p>
                  </a:txBody>
                  <a:tcPr>
                    <a:solidFill>
                      <a:schemeClr val="accent1">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調査で得られた考察</a:t>
                      </a:r>
                    </a:p>
                  </a:txBody>
                  <a:tcPr>
                    <a:solidFill>
                      <a:schemeClr val="accent1">
                        <a:lumMod val="40000"/>
                        <a:lumOff val="6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調査結果を踏まえた取り組み</a:t>
                      </a:r>
                    </a:p>
                  </a:txBody>
                  <a:tcPr>
                    <a:solidFill>
                      <a:schemeClr val="accent1">
                        <a:lumMod val="40000"/>
                        <a:lumOff val="60000"/>
                      </a:schemeClr>
                    </a:solidFill>
                  </a:tcPr>
                </a:tc>
                <a:extLst>
                  <a:ext uri="{0D108BD9-81ED-4DB2-BD59-A6C34878D82A}">
                    <a16:rowId xmlns:a16="http://schemas.microsoft.com/office/drawing/2014/main" val="1645002408"/>
                  </a:ext>
                </a:extLst>
              </a:tr>
              <a:tr h="1757099">
                <a:tc>
                  <a:txBody>
                    <a:bodyPr/>
                    <a:lstStyle/>
                    <a:p>
                      <a:r>
                        <a:rPr kumimoji="1" lang="ja-JP" altLang="en-US" sz="1400" dirty="0">
                          <a:latin typeface="Meiryo UI" panose="020B0604030504040204" pitchFamily="50" charset="-128"/>
                          <a:ea typeface="Meiryo UI" panose="020B0604030504040204" pitchFamily="50" charset="-128"/>
                        </a:rPr>
                        <a:t>①行政の</a:t>
                      </a: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化</a:t>
                      </a:r>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市町村実態調査</a:t>
                      </a:r>
                      <a:r>
                        <a:rPr kumimoji="1" lang="en-US" altLang="ja-JP"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285750" indent="-285750" algn="l">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財政的課題に次いで、専門人材の不足が深刻であり、全体の底上げには</a:t>
                      </a:r>
                      <a:r>
                        <a:rPr kumimoji="1" lang="ja-JP" altLang="en-US" sz="1400" dirty="0">
                          <a:solidFill>
                            <a:schemeClr val="tx1"/>
                          </a:solidFill>
                          <a:latin typeface="Meiryo UI" panose="020B0604030504040204" pitchFamily="50" charset="-128"/>
                          <a:ea typeface="Meiryo UI" panose="020B0604030504040204" pitchFamily="50" charset="-128"/>
                        </a:rPr>
                        <a:t>人材支援が必須</a:t>
                      </a:r>
                      <a:endParaRPr kumimoji="1" lang="en-US" altLang="ja-JP" sz="1400" dirty="0">
                        <a:solidFill>
                          <a:schemeClr val="tx1"/>
                        </a:solidFill>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endParaRPr kumimoji="1" lang="en-US" altLang="ja-JP" sz="10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en-US" altLang="ja-JP" sz="1400" dirty="0">
                          <a:latin typeface="Meiryo UI" panose="020B0604030504040204" pitchFamily="50" charset="-128"/>
                          <a:ea typeface="Meiryo UI" panose="020B0604030504040204" pitchFamily="50" charset="-128"/>
                        </a:rPr>
                        <a:t>ICT</a:t>
                      </a:r>
                      <a:r>
                        <a:rPr kumimoji="1" lang="ja-JP" altLang="en-US" sz="1400" dirty="0">
                          <a:latin typeface="Meiryo UI" panose="020B0604030504040204" pitchFamily="50" charset="-128"/>
                          <a:ea typeface="Meiryo UI" panose="020B0604030504040204" pitchFamily="50" charset="-128"/>
                        </a:rPr>
                        <a:t>を活用した行政サービスの先行的導入例は一部の自治体に留まっている</a:t>
                      </a:r>
                    </a:p>
                    <a:p>
                      <a:pPr marL="285750" indent="-285750" algn="l">
                        <a:buFont typeface="Wingdings" panose="05000000000000000000" pitchFamily="2" charset="2"/>
                        <a:buChar char="n"/>
                      </a:pPr>
                      <a:endParaRPr kumimoji="1" lang="en-US" altLang="ja-JP" sz="10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システムやアプリサービスをそれぞれで開発し、非効率になっている可能性</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大阪市町村スマートシティ推進連絡会議（</a:t>
                      </a:r>
                      <a:r>
                        <a:rPr kumimoji="1" lang="en-US" altLang="ja-JP" sz="1400" dirty="0" err="1">
                          <a:latin typeface="Meiryo UI" panose="020B0604030504040204" pitchFamily="50" charset="-128"/>
                          <a:ea typeface="Meiryo UI" panose="020B0604030504040204" pitchFamily="50" charset="-128"/>
                        </a:rPr>
                        <a:t>GovTech</a:t>
                      </a:r>
                      <a:r>
                        <a:rPr kumimoji="1" lang="ja-JP" altLang="en-US" sz="1400" dirty="0">
                          <a:latin typeface="Meiryo UI" panose="020B0604030504040204" pitchFamily="50" charset="-128"/>
                          <a:ea typeface="Meiryo UI" panose="020B0604030504040204" pitchFamily="50" charset="-128"/>
                        </a:rPr>
                        <a:t>大阪）及び</a:t>
                      </a:r>
                      <a:r>
                        <a:rPr kumimoji="1" lang="en-US" altLang="ja-JP" sz="1400" dirty="0">
                          <a:latin typeface="Meiryo UI" panose="020B0604030504040204" pitchFamily="50" charset="-128"/>
                          <a:ea typeface="Meiryo UI" panose="020B0604030504040204" pitchFamily="50" charset="-128"/>
                        </a:rPr>
                        <a:t>WG</a:t>
                      </a:r>
                      <a:r>
                        <a:rPr kumimoji="1" lang="ja-JP" altLang="en-US" sz="1400" dirty="0">
                          <a:latin typeface="Meiryo UI" panose="020B0604030504040204" pitchFamily="50" charset="-128"/>
                          <a:ea typeface="Meiryo UI" panose="020B0604030504040204" pitchFamily="50" charset="-128"/>
                        </a:rPr>
                        <a:t>を設置し、課題の共有、共同研究・共同開発、企業を始めとする人材支援策の検討など</a:t>
                      </a:r>
                    </a:p>
                  </a:txBody>
                  <a:tcPr/>
                </a:tc>
                <a:extLst>
                  <a:ext uri="{0D108BD9-81ED-4DB2-BD59-A6C34878D82A}">
                    <a16:rowId xmlns:a16="http://schemas.microsoft.com/office/drawing/2014/main" val="876316147"/>
                  </a:ext>
                </a:extLst>
              </a:tr>
              <a:tr h="1373732">
                <a:tc>
                  <a:txBody>
                    <a:bodyPr/>
                    <a:lstStyle/>
                    <a:p>
                      <a:r>
                        <a:rPr kumimoji="1" lang="ja-JP" altLang="en-US" sz="1400" dirty="0">
                          <a:latin typeface="Meiryo UI" panose="020B0604030504040204" pitchFamily="50" charset="-128"/>
                          <a:ea typeface="Meiryo UI" panose="020B0604030504040204" pitchFamily="50" charset="-128"/>
                        </a:rPr>
                        <a:t>②移動・モビリティ</a:t>
                      </a:r>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（市町村実態調査）</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大阪の郊外やニュータウンでは、①高齢化が顕著で、②高低差が大きく、③路線バスの撤退が進む</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kumimoji="1" lang="en-US" altLang="ja-JP" sz="10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kumimoji="1" lang="ja-JP" altLang="en-US" sz="1400" dirty="0">
                          <a:latin typeface="Meiryo UI" panose="020B0604030504040204" pitchFamily="50" charset="-128"/>
                          <a:ea typeface="Meiryo UI" panose="020B0604030504040204" pitchFamily="50" charset="-128"/>
                        </a:rPr>
                        <a:t>結果として、鉄道駅やスーパー、病院など日常生活に欠かせない場所へのアクセスが困難になっている（ラストマイル／ファーストマイル問題）</a:t>
                      </a:r>
                      <a:endParaRPr kumimoji="1" lang="en-US" altLang="ja-JP" sz="1400" dirty="0">
                        <a:latin typeface="Meiryo UI" panose="020B0604030504040204" pitchFamily="50" charset="-128"/>
                        <a:ea typeface="Meiryo UI" panose="020B0604030504040204" pitchFamily="50" charset="-128"/>
                      </a:endParaRPr>
                    </a:p>
                  </a:txBody>
                  <a:tcPr/>
                </a:tc>
                <a:tc>
                  <a:txBody>
                    <a:bodyPr/>
                    <a:lstStyle/>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en-US" altLang="ja-JP" sz="1400" dirty="0">
                          <a:latin typeface="Meiryo UI" panose="020B0604030504040204" pitchFamily="50" charset="-128"/>
                          <a:ea typeface="Meiryo UI" panose="020B0604030504040204" pitchFamily="50" charset="-128"/>
                        </a:rPr>
                        <a:t>AI</a:t>
                      </a:r>
                      <a:r>
                        <a:rPr kumimoji="1" lang="ja-JP" altLang="en-US" sz="1400" dirty="0">
                          <a:latin typeface="Meiryo UI" panose="020B0604030504040204" pitchFamily="50" charset="-128"/>
                          <a:ea typeface="Meiryo UI" panose="020B0604030504040204" pitchFamily="50" charset="-128"/>
                        </a:rPr>
                        <a:t>オンデマンド交通の企業協業や先行自治体の横展開の検討</a:t>
                      </a:r>
                      <a:endParaRPr kumimoji="1" lang="en-US" altLang="ja-JP" sz="14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92151296"/>
                  </a:ext>
                </a:extLst>
              </a:tr>
              <a:tr h="543103">
                <a:tc>
                  <a:txBody>
                    <a:bodyPr/>
                    <a:lstStyle/>
                    <a:p>
                      <a:r>
                        <a:rPr kumimoji="1" lang="ja-JP" altLang="en-US" sz="1400" dirty="0">
                          <a:latin typeface="Meiryo UI" panose="020B0604030504040204" pitchFamily="50" charset="-128"/>
                          <a:ea typeface="Meiryo UI" panose="020B0604030504040204" pitchFamily="50" charset="-128"/>
                        </a:rPr>
                        <a:t>③ヘルスケア</a:t>
                      </a:r>
                    </a:p>
                  </a:txBody>
                  <a:tcPr/>
                </a:tc>
                <a:tc>
                  <a:txBody>
                    <a:bodyPr/>
                    <a:lstStyle/>
                    <a:p>
                      <a:pPr marL="0" indent="0">
                        <a:buFont typeface="Wingdings" panose="05000000000000000000" pitchFamily="2" charset="2"/>
                        <a:buNone/>
                      </a:pPr>
                      <a:endParaRPr kumimoji="1" lang="en-US" altLang="ja-JP" sz="800" dirty="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400" dirty="0">
                          <a:latin typeface="Meiryo UI" panose="020B0604030504040204" pitchFamily="50" charset="-128"/>
                          <a:ea typeface="Meiryo UI" panose="020B0604030504040204" pitchFamily="50" charset="-128"/>
                        </a:rPr>
                        <a:t>（調査予定）</a:t>
                      </a:r>
                    </a:p>
                  </a:txBody>
                  <a:tcPr/>
                </a:tc>
                <a:tc>
                  <a:txBody>
                    <a:bodyPr/>
                    <a:lstStyle/>
                    <a:p>
                      <a:pPr marL="0" indent="0">
                        <a:buFont typeface="Wingdings" panose="05000000000000000000" pitchFamily="2" charset="2"/>
                        <a:buNone/>
                      </a:pPr>
                      <a:endParaRPr kumimoji="1" lang="en-US" altLang="ja-JP" sz="700" dirty="0">
                        <a:latin typeface="Meiryo UI" panose="020B0604030504040204" pitchFamily="50" charset="-128"/>
                        <a:ea typeface="Meiryo UI" panose="020B0604030504040204" pitchFamily="50" charset="-128"/>
                      </a:endParaRPr>
                    </a:p>
                    <a:p>
                      <a:pPr marL="0" indent="0">
                        <a:buFont typeface="Wingdings" panose="05000000000000000000" pitchFamily="2" charset="2"/>
                        <a:buNone/>
                      </a:pPr>
                      <a:r>
                        <a:rPr kumimoji="1" lang="ja-JP" altLang="en-US" sz="1300" dirty="0">
                          <a:latin typeface="Meiryo UI" panose="020B0604030504040204" pitchFamily="50" charset="-128"/>
                          <a:ea typeface="Meiryo UI" panose="020B0604030504040204" pitchFamily="50" charset="-128"/>
                        </a:rPr>
                        <a:t>（結果を踏まえたプロジェクトの検討）</a:t>
                      </a:r>
                    </a:p>
                  </a:txBody>
                  <a:tcPr/>
                </a:tc>
                <a:extLst>
                  <a:ext uri="{0D108BD9-81ED-4DB2-BD59-A6C34878D82A}">
                    <a16:rowId xmlns:a16="http://schemas.microsoft.com/office/drawing/2014/main" val="590972101"/>
                  </a:ext>
                </a:extLst>
              </a:tr>
            </a:tbl>
          </a:graphicData>
        </a:graphic>
      </p:graphicFrame>
      <p:sp>
        <p:nvSpPr>
          <p:cNvPr id="9" name="下矢印 8"/>
          <p:cNvSpPr/>
          <p:nvPr/>
        </p:nvSpPr>
        <p:spPr>
          <a:xfrm>
            <a:off x="763184" y="5364633"/>
            <a:ext cx="1130930" cy="3096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763184" y="5909827"/>
            <a:ext cx="4086375" cy="369332"/>
          </a:xfrm>
          <a:prstGeom prst="rect">
            <a:avLst/>
          </a:prstGeom>
          <a:noFill/>
        </p:spPr>
        <p:txBody>
          <a:bodyPr wrap="none" rtlCol="0">
            <a:spAutoFit/>
          </a:bodyPr>
          <a:lstStyle/>
          <a:p>
            <a:r>
              <a:rPr kumimoji="1" lang="ja-JP" altLang="en-US" dirty="0">
                <a:latin typeface="Meiryo UI" panose="020B0604030504040204" pitchFamily="50" charset="-128"/>
                <a:ea typeface="Meiryo UI" panose="020B0604030504040204" pitchFamily="50" charset="-128"/>
              </a:rPr>
              <a:t>今後さらに、分野ごとの調査・研究を進める</a:t>
            </a:r>
          </a:p>
        </p:txBody>
      </p:sp>
    </p:spTree>
    <p:extLst>
      <p:ext uri="{BB962C8B-B14F-4D97-AF65-F5344CB8AC3E}">
        <p14:creationId xmlns:p14="http://schemas.microsoft.com/office/powerpoint/2010/main" val="2042961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93527" y="6356351"/>
            <a:ext cx="2057400" cy="365125"/>
          </a:xfrm>
        </p:spPr>
        <p:txBody>
          <a:bodyPr/>
          <a:lstStyle/>
          <a:p>
            <a:fld id="{1E9492F5-9F32-4FF7-8F08-B59CF8F2A2B6}" type="slidenum">
              <a:rPr kumimoji="1" lang="ja-JP" altLang="en-US" smtClean="0"/>
              <a:t>23</a:t>
            </a:fld>
            <a:endParaRPr kumimoji="1" lang="ja-JP" altLang="en-US"/>
          </a:p>
        </p:txBody>
      </p:sp>
      <p:sp>
        <p:nvSpPr>
          <p:cNvPr id="6" name="正方形/長方形 5"/>
          <p:cNvSpPr/>
          <p:nvPr/>
        </p:nvSpPr>
        <p:spPr>
          <a:xfrm>
            <a:off x="378822" y="1449977"/>
            <a:ext cx="8386355" cy="42584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7772400" y="97041"/>
            <a:ext cx="1332411"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
        <p:nvSpPr>
          <p:cNvPr id="8" name="正方形/長方形 7"/>
          <p:cNvSpPr/>
          <p:nvPr/>
        </p:nvSpPr>
        <p:spPr>
          <a:xfrm>
            <a:off x="148227" y="83214"/>
            <a:ext cx="6017994"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＜つづき＞　市町村実態調査の結果（専門人材の不足）</a:t>
            </a:r>
          </a:p>
        </p:txBody>
      </p:sp>
      <p:cxnSp>
        <p:nvCxnSpPr>
          <p:cNvPr id="9" name="直線コネクタ 8"/>
          <p:cNvCxnSpPr/>
          <p:nvPr/>
        </p:nvCxnSpPr>
        <p:spPr>
          <a:xfrm flipV="1">
            <a:off x="161290" y="574764"/>
            <a:ext cx="8784000" cy="0"/>
          </a:xfrm>
          <a:prstGeom prst="line">
            <a:avLst/>
          </a:prstGeom>
        </p:spPr>
        <p:style>
          <a:lnRef idx="1">
            <a:schemeClr val="dk1"/>
          </a:lnRef>
          <a:fillRef idx="0">
            <a:schemeClr val="dk1"/>
          </a:fillRef>
          <a:effectRef idx="0">
            <a:schemeClr val="dk1"/>
          </a:effectRef>
          <a:fontRef idx="minor">
            <a:schemeClr val="tx1"/>
          </a:fontRef>
        </p:style>
      </p:cxnSp>
      <p:pic>
        <p:nvPicPr>
          <p:cNvPr id="10" name="図 9"/>
          <p:cNvPicPr>
            <a:picLocks noChangeAspect="1"/>
          </p:cNvPicPr>
          <p:nvPr/>
        </p:nvPicPr>
        <p:blipFill rotWithShape="1">
          <a:blip r:embed="rId2"/>
          <a:srcRect r="7834" b="42461"/>
          <a:stretch/>
        </p:blipFill>
        <p:spPr>
          <a:xfrm>
            <a:off x="509273" y="1787611"/>
            <a:ext cx="8255904" cy="3355893"/>
          </a:xfrm>
          <a:prstGeom prst="rect">
            <a:avLst/>
          </a:prstGeom>
        </p:spPr>
      </p:pic>
    </p:spTree>
    <p:extLst>
      <p:ext uri="{BB962C8B-B14F-4D97-AF65-F5344CB8AC3E}">
        <p14:creationId xmlns:p14="http://schemas.microsoft.com/office/powerpoint/2010/main" val="9928606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E9492F5-9F32-4FF7-8F08-B59CF8F2A2B6}" type="slidenum">
              <a:rPr kumimoji="1" lang="ja-JP" altLang="en-US" smtClean="0"/>
              <a:t>24</a:t>
            </a:fld>
            <a:endParaRPr kumimoji="1" lang="ja-JP" altLang="en-US"/>
          </a:p>
        </p:txBody>
      </p:sp>
      <p:sp>
        <p:nvSpPr>
          <p:cNvPr id="6" name="正方形/長方形 5"/>
          <p:cNvSpPr/>
          <p:nvPr/>
        </p:nvSpPr>
        <p:spPr>
          <a:xfrm>
            <a:off x="241300" y="122310"/>
            <a:ext cx="7269939"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■国との意見交換により、先進事例の情報収集や国プロジェクトの把握</a:t>
            </a:r>
          </a:p>
        </p:txBody>
      </p:sp>
      <p:cxnSp>
        <p:nvCxnSpPr>
          <p:cNvPr id="7" name="直線コネクタ 6"/>
          <p:cNvCxnSpPr/>
          <p:nvPr/>
        </p:nvCxnSpPr>
        <p:spPr>
          <a:xfrm flipV="1">
            <a:off x="161290" y="613953"/>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904135327"/>
              </p:ext>
            </p:extLst>
          </p:nvPr>
        </p:nvGraphicFramePr>
        <p:xfrm>
          <a:off x="161290" y="3016481"/>
          <a:ext cx="8787197" cy="3339870"/>
        </p:xfrm>
        <a:graphic>
          <a:graphicData uri="http://schemas.openxmlformats.org/drawingml/2006/table">
            <a:tbl>
              <a:tblPr firstRow="1" bandRow="1">
                <a:tableStyleId>{5940675A-B579-460E-94D1-54222C63F5DA}</a:tableStyleId>
              </a:tblPr>
              <a:tblGrid>
                <a:gridCol w="2088000">
                  <a:extLst>
                    <a:ext uri="{9D8B030D-6E8A-4147-A177-3AD203B41FA5}">
                      <a16:colId xmlns:a16="http://schemas.microsoft.com/office/drawing/2014/main" val="2296633323"/>
                    </a:ext>
                  </a:extLst>
                </a:gridCol>
                <a:gridCol w="3818877">
                  <a:extLst>
                    <a:ext uri="{9D8B030D-6E8A-4147-A177-3AD203B41FA5}">
                      <a16:colId xmlns:a16="http://schemas.microsoft.com/office/drawing/2014/main" val="507967473"/>
                    </a:ext>
                  </a:extLst>
                </a:gridCol>
                <a:gridCol w="1132205">
                  <a:extLst>
                    <a:ext uri="{9D8B030D-6E8A-4147-A177-3AD203B41FA5}">
                      <a16:colId xmlns:a16="http://schemas.microsoft.com/office/drawing/2014/main" val="3028291880"/>
                    </a:ext>
                  </a:extLst>
                </a:gridCol>
                <a:gridCol w="1748115">
                  <a:extLst>
                    <a:ext uri="{9D8B030D-6E8A-4147-A177-3AD203B41FA5}">
                      <a16:colId xmlns:a16="http://schemas.microsoft.com/office/drawing/2014/main" val="4010239502"/>
                    </a:ext>
                  </a:extLst>
                </a:gridCol>
              </a:tblGrid>
              <a:tr h="315082">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報告書</a:t>
                      </a: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目的等（スマートシティ関連）</a:t>
                      </a:r>
                    </a:p>
                  </a:txBody>
                  <a:tcP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担当省庁</a:t>
                      </a:r>
                    </a:p>
                  </a:txBody>
                  <a:tcPr>
                    <a:lnR w="9525" cap="flat" cmpd="sng" algn="ctr">
                      <a:solidFill>
                        <a:schemeClr val="tx1"/>
                      </a:solidFill>
                      <a:prstDash val="sysDot"/>
                      <a:round/>
                      <a:headEnd type="none" w="med" len="med"/>
                      <a:tailEnd type="none" w="med" len="med"/>
                    </a:ln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会議名等</a:t>
                      </a:r>
                    </a:p>
                  </a:txBody>
                  <a:tcPr>
                    <a:lnL w="9525" cap="flat" cmpd="sng" algn="ctr">
                      <a:solidFill>
                        <a:schemeClr val="tx1"/>
                      </a:solidFill>
                      <a:prstDash val="sysDot"/>
                      <a:round/>
                      <a:headEnd type="none" w="med" len="med"/>
                      <a:tailEnd type="none" w="med" len="med"/>
                    </a:lnL>
                    <a:solidFill>
                      <a:schemeClr val="accent1">
                        <a:lumMod val="20000"/>
                        <a:lumOff val="80000"/>
                      </a:schemeClr>
                    </a:solidFill>
                  </a:tcPr>
                </a:tc>
                <a:extLst>
                  <a:ext uri="{0D108BD9-81ED-4DB2-BD59-A6C34878D82A}">
                    <a16:rowId xmlns:a16="http://schemas.microsoft.com/office/drawing/2014/main" val="2348684428"/>
                  </a:ext>
                </a:extLst>
              </a:tr>
              <a:tr h="756197">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「スマートシティの実現に向けて」（中間とりまとめ）</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まちづくりという</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総合行政</a:t>
                      </a: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を担う立場から、スマートシティの全体像を描き、目指すべき将来像、今後の取組みの方向性を示す</a:t>
                      </a: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国土交通省</a:t>
                      </a:r>
                    </a:p>
                  </a:txBody>
                  <a:tcPr anchor="ctr">
                    <a:lnR w="9525" cap="flat" cmpd="sng" algn="ctr">
                      <a:solidFill>
                        <a:schemeClr val="tx1"/>
                      </a:solidFill>
                      <a:prstDash val="sysDot"/>
                      <a:round/>
                      <a:headEnd type="none" w="med" len="med"/>
                      <a:tailEnd type="none" w="med" len="med"/>
                    </a:lnR>
                  </a:tcPr>
                </a:tc>
                <a:tc>
                  <a:txBody>
                    <a:bodyPr/>
                    <a:lstStyle/>
                    <a:p>
                      <a:pPr algn="ctr"/>
                      <a:r>
                        <a:rPr kumimoji="1" lang="ja-JP" altLang="en-US" sz="1400" dirty="0" err="1">
                          <a:solidFill>
                            <a:schemeClr val="tx1"/>
                          </a:solidFill>
                          <a:latin typeface="Meiryo UI" panose="020B0604030504040204" pitchFamily="50" charset="-128"/>
                          <a:ea typeface="Meiryo UI" panose="020B0604030504040204" pitchFamily="50" charset="-128"/>
                        </a:rPr>
                        <a:t>ー</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456176669"/>
                  </a:ext>
                </a:extLst>
              </a:tr>
              <a:tr h="756197">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a:t>
                      </a:r>
                      <a:r>
                        <a:rPr kumimoji="1" lang="en-US" altLang="ja-JP" sz="1400" dirty="0" err="1">
                          <a:solidFill>
                            <a:schemeClr val="tx1"/>
                          </a:solidFill>
                          <a:latin typeface="Meiryo UI" panose="020B0604030504040204" pitchFamily="50" charset="-128"/>
                          <a:ea typeface="Meiryo UI" panose="020B0604030504040204" pitchFamily="50" charset="-128"/>
                        </a:rPr>
                        <a:t>IoT</a:t>
                      </a:r>
                      <a:r>
                        <a:rPr kumimoji="1" lang="ja-JP" altLang="en-US" sz="1400" dirty="0">
                          <a:solidFill>
                            <a:schemeClr val="tx1"/>
                          </a:solidFill>
                          <a:latin typeface="Meiryo UI" panose="020B0604030504040204" pitchFamily="50" charset="-128"/>
                          <a:ea typeface="Meiryo UI" panose="020B0604030504040204" pitchFamily="50" charset="-128"/>
                        </a:rPr>
                        <a:t>や</a:t>
                      </a:r>
                      <a:r>
                        <a:rPr kumimoji="1" lang="en-US" altLang="ja-JP" sz="1400" dirty="0">
                          <a:solidFill>
                            <a:schemeClr val="tx1"/>
                          </a:solidFill>
                          <a:latin typeface="Meiryo UI" panose="020B0604030504040204" pitchFamily="50" charset="-128"/>
                          <a:ea typeface="Meiryo UI" panose="020B0604030504040204" pitchFamily="50" charset="-128"/>
                        </a:rPr>
                        <a:t>AI</a:t>
                      </a:r>
                      <a:r>
                        <a:rPr kumimoji="1" lang="ja-JP" altLang="en-US" sz="1400" dirty="0">
                          <a:solidFill>
                            <a:schemeClr val="tx1"/>
                          </a:solidFill>
                          <a:latin typeface="Meiryo UI" panose="020B0604030504040204" pitchFamily="50" charset="-128"/>
                          <a:ea typeface="Meiryo UI" panose="020B0604030504040204" pitchFamily="50" charset="-128"/>
                        </a:rPr>
                        <a:t>が可能とする新しいモビリティサービスに関する研究会」中間整理</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新しいモビリティサービスを活性化させるため、デジタル投資促進とデータ連携・利活用拡大のための基盤整備など</a:t>
                      </a:r>
                      <a:r>
                        <a:rPr kumimoji="1" lang="ja-JP" altLang="en-US" sz="1400" baseline="0" dirty="0">
                          <a:solidFill>
                            <a:schemeClr val="tx1"/>
                          </a:solidFill>
                          <a:latin typeface="Meiryo UI" panose="020B0604030504040204" pitchFamily="50" charset="-128"/>
                          <a:ea typeface="Meiryo UI" panose="020B0604030504040204" pitchFamily="50" charset="-128"/>
                        </a:rPr>
                        <a:t>を目指す</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経済産業省</a:t>
                      </a:r>
                    </a:p>
                  </a:txBody>
                  <a:tcPr anchor="ctr">
                    <a:lnR w="9525" cap="flat" cmpd="sng" algn="ctr">
                      <a:solidFill>
                        <a:schemeClr val="tx1"/>
                      </a:solidFill>
                      <a:prstDash val="sysDot"/>
                      <a:round/>
                      <a:headEnd type="none" w="med" len="med"/>
                      <a:tailEnd type="none" w="med" len="med"/>
                    </a:lnR>
                  </a:tcPr>
                </a:tc>
                <a:tc>
                  <a:txBody>
                    <a:bodyPr/>
                    <a:lstStyle/>
                    <a:p>
                      <a:r>
                        <a:rPr kumimoji="1" lang="en-US" altLang="ja-JP" sz="1400" dirty="0" err="1">
                          <a:solidFill>
                            <a:schemeClr val="tx1"/>
                          </a:solidFill>
                          <a:latin typeface="Meiryo UI" panose="020B0604030504040204" pitchFamily="50" charset="-128"/>
                          <a:ea typeface="Meiryo UI" panose="020B0604030504040204" pitchFamily="50" charset="-128"/>
                        </a:rPr>
                        <a:t>IoT</a:t>
                      </a:r>
                      <a:r>
                        <a:rPr kumimoji="1" lang="ja-JP" altLang="en-US" sz="1400" dirty="0">
                          <a:solidFill>
                            <a:schemeClr val="tx1"/>
                          </a:solidFill>
                          <a:latin typeface="Meiryo UI" panose="020B0604030504040204" pitchFamily="50" charset="-128"/>
                          <a:ea typeface="Meiryo UI" panose="020B0604030504040204" pitchFamily="50" charset="-128"/>
                        </a:rPr>
                        <a:t>や</a:t>
                      </a:r>
                      <a:r>
                        <a:rPr kumimoji="1" lang="en-US" altLang="ja-JP" sz="1400" dirty="0">
                          <a:solidFill>
                            <a:schemeClr val="tx1"/>
                          </a:solidFill>
                          <a:latin typeface="Meiryo UI" panose="020B0604030504040204" pitchFamily="50" charset="-128"/>
                          <a:ea typeface="Meiryo UI" panose="020B0604030504040204" pitchFamily="50" charset="-128"/>
                        </a:rPr>
                        <a:t>AI</a:t>
                      </a:r>
                      <a:r>
                        <a:rPr kumimoji="1" lang="ja-JP" altLang="en-US" sz="1400" dirty="0">
                          <a:solidFill>
                            <a:schemeClr val="tx1"/>
                          </a:solidFill>
                          <a:latin typeface="Meiryo UI" panose="020B0604030504040204" pitchFamily="50" charset="-128"/>
                          <a:ea typeface="Meiryo UI" panose="020B0604030504040204" pitchFamily="50" charset="-128"/>
                        </a:rPr>
                        <a:t>が可能とする新しいモビリティサービスに関する研究会</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1165556947"/>
                  </a:ext>
                </a:extLst>
              </a:tr>
              <a:tr h="756197">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スマートシティ検討</a:t>
                      </a:r>
                      <a:r>
                        <a:rPr kumimoji="1" lang="en-US" altLang="ja-JP" sz="1400" dirty="0">
                          <a:solidFill>
                            <a:schemeClr val="tx1"/>
                          </a:solidFill>
                          <a:latin typeface="Meiryo UI" panose="020B0604030504040204" pitchFamily="50" charset="-128"/>
                          <a:ea typeface="Meiryo UI" panose="020B0604030504040204" pitchFamily="50" charset="-128"/>
                        </a:rPr>
                        <a:t>WG</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dirty="0">
                          <a:solidFill>
                            <a:schemeClr val="tx1"/>
                          </a:solidFill>
                          <a:latin typeface="Meiryo UI" panose="020B0604030504040204" pitchFamily="50" charset="-128"/>
                          <a:ea typeface="Meiryo UI" panose="020B0604030504040204" pitchFamily="50" charset="-128"/>
                        </a:rPr>
                        <a:t>データを利活用したスマートシティに要求される事項等について、より専門的な観点から検討を行う</a:t>
                      </a: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総務省</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ＩＣＴ街づくり推進会議</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2988831475"/>
                  </a:ext>
                </a:extLst>
              </a:tr>
              <a:tr h="756197">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「スーパーシティ」構想の実現に向けて（最終報告）</a:t>
                      </a:r>
                    </a:p>
                  </a:txBody>
                  <a:tcPr anchor="ctr"/>
                </a:tc>
                <a:tc>
                  <a:txBody>
                    <a:bodyPr/>
                    <a:lstStyle/>
                    <a:p>
                      <a:pPr marL="285750" indent="-285750">
                        <a:buFont typeface="Arial" panose="020B0604020202020204" pitchFamily="34" charset="0"/>
                        <a:buChar char="•"/>
                      </a:pPr>
                      <a:r>
                        <a:rPr kumimoji="1" lang="ja-JP" altLang="en-US" sz="1400" dirty="0">
                          <a:solidFill>
                            <a:schemeClr val="tx1"/>
                          </a:solidFill>
                          <a:latin typeface="Meiryo UI" panose="020B0604030504040204" pitchFamily="50" charset="-128"/>
                          <a:ea typeface="Meiryo UI" panose="020B0604030504040204" pitchFamily="50" charset="-128"/>
                        </a:rPr>
                        <a:t>第四次産業革命を先行的に体現する最先端都市となる「スーパーシティ」の構想を実現する。</a:t>
                      </a:r>
                      <a:r>
                        <a:rPr kumimoji="1" lang="ja-JP" altLang="en-US" sz="1200" dirty="0">
                          <a:solidFill>
                            <a:schemeClr val="tx1"/>
                          </a:solidFill>
                          <a:latin typeface="Meiryo UI" panose="020B0604030504040204" pitchFamily="50" charset="-128"/>
                          <a:ea typeface="Meiryo UI" panose="020B0604030504040204" pitchFamily="50" charset="-128"/>
                        </a:rPr>
                        <a:t>（同構想は「国家戦略特区制度」の位置づけ）</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内閣府</a:t>
                      </a:r>
                    </a:p>
                  </a:txBody>
                  <a:tcPr anchor="ctr">
                    <a:lnR w="9525" cap="flat" cmpd="sng" algn="ctr">
                      <a:solidFill>
                        <a:schemeClr val="tx1"/>
                      </a:solidFill>
                      <a:prstDash val="sysDot"/>
                      <a:round/>
                      <a:headEnd type="none" w="med" len="med"/>
                      <a:tailEnd type="none" w="med" len="med"/>
                    </a:lnR>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「スーパーシティ」構想の実現に向けた有識者懇談会</a:t>
                      </a:r>
                    </a:p>
                  </a:txBody>
                  <a:tcPr anchor="ctr">
                    <a:lnL w="9525" cap="flat" cmpd="sng" algn="ctr">
                      <a:solidFill>
                        <a:schemeClr val="tx1"/>
                      </a:solidFill>
                      <a:prstDash val="sysDot"/>
                      <a:round/>
                      <a:headEnd type="none" w="med" len="med"/>
                      <a:tailEnd type="none" w="med" len="med"/>
                    </a:lnL>
                  </a:tcPr>
                </a:tc>
                <a:extLst>
                  <a:ext uri="{0D108BD9-81ED-4DB2-BD59-A6C34878D82A}">
                    <a16:rowId xmlns:a16="http://schemas.microsoft.com/office/drawing/2014/main" val="3525473695"/>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61990942"/>
              </p:ext>
            </p:extLst>
          </p:nvPr>
        </p:nvGraphicFramePr>
        <p:xfrm>
          <a:off x="219138" y="888117"/>
          <a:ext cx="8729348" cy="1854200"/>
        </p:xfrm>
        <a:graphic>
          <a:graphicData uri="http://schemas.openxmlformats.org/drawingml/2006/table">
            <a:tbl>
              <a:tblPr firstRow="1" bandRow="1">
                <a:tableStyleId>{5940675A-B579-460E-94D1-54222C63F5DA}</a:tableStyleId>
              </a:tblPr>
              <a:tblGrid>
                <a:gridCol w="1191316">
                  <a:extLst>
                    <a:ext uri="{9D8B030D-6E8A-4147-A177-3AD203B41FA5}">
                      <a16:colId xmlns:a16="http://schemas.microsoft.com/office/drawing/2014/main" val="1479078417"/>
                    </a:ext>
                  </a:extLst>
                </a:gridCol>
                <a:gridCol w="1154398">
                  <a:extLst>
                    <a:ext uri="{9D8B030D-6E8A-4147-A177-3AD203B41FA5}">
                      <a16:colId xmlns:a16="http://schemas.microsoft.com/office/drawing/2014/main" val="2778321246"/>
                    </a:ext>
                  </a:extLst>
                </a:gridCol>
                <a:gridCol w="6383634">
                  <a:extLst>
                    <a:ext uri="{9D8B030D-6E8A-4147-A177-3AD203B41FA5}">
                      <a16:colId xmlns:a16="http://schemas.microsoft.com/office/drawing/2014/main" val="1561515573"/>
                    </a:ext>
                  </a:extLst>
                </a:gridCol>
              </a:tblGrid>
              <a:tr h="370840">
                <a:tc>
                  <a:txBody>
                    <a:bodyPr/>
                    <a:lstStyle/>
                    <a:p>
                      <a:pPr algn="ctr"/>
                      <a:r>
                        <a:rPr kumimoji="1" lang="ja-JP" altLang="en-US" sz="1400" b="1" dirty="0">
                          <a:latin typeface="Meiryo UI" panose="020B0604030504040204" pitchFamily="50" charset="-128"/>
                          <a:ea typeface="Meiryo UI" panose="020B0604030504040204" pitchFamily="50" charset="-128"/>
                        </a:rPr>
                        <a:t>省庁</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調査日</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調査内容</a:t>
                      </a:r>
                    </a:p>
                  </a:txBody>
                  <a:tcPr>
                    <a:solidFill>
                      <a:schemeClr val="accent1">
                        <a:lumMod val="20000"/>
                        <a:lumOff val="80000"/>
                      </a:schemeClr>
                    </a:solidFill>
                  </a:tcPr>
                </a:tc>
                <a:extLst>
                  <a:ext uri="{0D108BD9-81ED-4DB2-BD59-A6C34878D82A}">
                    <a16:rowId xmlns:a16="http://schemas.microsoft.com/office/drawing/2014/main" val="42260322"/>
                  </a:ext>
                </a:extLst>
              </a:tr>
              <a:tr h="370840">
                <a:tc rowSpan="2">
                  <a:txBody>
                    <a:bodyPr/>
                    <a:lstStyle/>
                    <a:p>
                      <a:r>
                        <a:rPr kumimoji="1" lang="ja-JP" altLang="en-US" sz="1400" dirty="0">
                          <a:latin typeface="Meiryo UI" panose="020B0604030504040204" pitchFamily="50" charset="-128"/>
                          <a:ea typeface="Meiryo UI" panose="020B0604030504040204" pitchFamily="50" charset="-128"/>
                        </a:rPr>
                        <a:t>国土交通省</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2019.4.25</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スマートモビリティチャレンジなどの取り組みについて情報収集</a:t>
                      </a: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4196434238"/>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latin typeface="Meiryo UI" panose="020B0604030504040204" pitchFamily="50" charset="-128"/>
                          <a:ea typeface="Meiryo UI" panose="020B0604030504040204" pitchFamily="50" charset="-128"/>
                        </a:rPr>
                        <a:t>2019.8.6</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ja-JP" altLang="en-US" sz="1400" dirty="0">
                          <a:latin typeface="Meiryo UI" panose="020B0604030504040204" pitchFamily="50" charset="-128"/>
                          <a:ea typeface="Meiryo UI" panose="020B0604030504040204" pitchFamily="50" charset="-128"/>
                        </a:rPr>
                        <a:t>地域公共交通の観点からの</a:t>
                      </a:r>
                      <a:r>
                        <a:rPr kumimoji="1" lang="en-US" altLang="ja-JP" sz="1400" dirty="0" err="1">
                          <a:latin typeface="Meiryo UI" panose="020B0604030504040204" pitchFamily="50" charset="-128"/>
                          <a:ea typeface="Meiryo UI" panose="020B0604030504040204" pitchFamily="50" charset="-128"/>
                        </a:rPr>
                        <a:t>MaaS</a:t>
                      </a:r>
                      <a:r>
                        <a:rPr kumimoji="1" lang="ja-JP" altLang="en-US" sz="1400" dirty="0">
                          <a:latin typeface="Meiryo UI" panose="020B0604030504040204" pitchFamily="50" charset="-128"/>
                          <a:ea typeface="Meiryo UI" panose="020B0604030504040204" pitchFamily="50" charset="-128"/>
                        </a:rPr>
                        <a:t>などについて情報収集</a:t>
                      </a: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1649873692"/>
                  </a:ext>
                </a:extLst>
              </a:tr>
              <a:tr h="370840">
                <a:tc rowSpan="2">
                  <a:txBody>
                    <a:bodyPr/>
                    <a:lstStyle/>
                    <a:p>
                      <a:r>
                        <a:rPr kumimoji="1" lang="ja-JP" altLang="en-US" sz="1400" dirty="0">
                          <a:latin typeface="Meiryo UI" panose="020B0604030504040204" pitchFamily="50" charset="-128"/>
                          <a:ea typeface="Meiryo UI" panose="020B0604030504040204" pitchFamily="50" charset="-128"/>
                        </a:rPr>
                        <a:t>経済産業省</a:t>
                      </a:r>
                    </a:p>
                  </a:txBody>
                  <a:tcPr/>
                </a:tc>
                <a:tc>
                  <a:txBody>
                    <a:bodyPr/>
                    <a:lstStyle/>
                    <a:p>
                      <a:pPr algn="r"/>
                      <a:r>
                        <a:rPr kumimoji="1" lang="en-US" altLang="ja-JP" sz="1400" dirty="0">
                          <a:latin typeface="Meiryo UI" panose="020B0604030504040204" pitchFamily="50" charset="-128"/>
                          <a:ea typeface="Meiryo UI" panose="020B0604030504040204" pitchFamily="50" charset="-128"/>
                        </a:rPr>
                        <a:t>2019.4.25</a:t>
                      </a:r>
                      <a:endParaRPr kumimoji="1" lang="ja-JP" altLang="en-US" sz="14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r>
                        <a:rPr kumimoji="1" lang="ja-JP" altLang="en-US" sz="1400" dirty="0">
                          <a:latin typeface="Meiryo UI" panose="020B0604030504040204" pitchFamily="50" charset="-128"/>
                          <a:ea typeface="Meiryo UI" panose="020B0604030504040204" pitchFamily="50" charset="-128"/>
                        </a:rPr>
                        <a:t>スマートモビリティチャレンジなどの取り組みについて情報収集</a:t>
                      </a: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711556463"/>
                  </a:ext>
                </a:extLst>
              </a:tr>
              <a:tr h="370840">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pPr algn="r"/>
                      <a:r>
                        <a:rPr kumimoji="1" lang="en-US" altLang="ja-JP" sz="1400" dirty="0">
                          <a:latin typeface="Meiryo UI" panose="020B0604030504040204" pitchFamily="50" charset="-128"/>
                          <a:ea typeface="Meiryo UI" panose="020B0604030504040204" pitchFamily="50" charset="-128"/>
                        </a:rPr>
                        <a:t>2019.8.6</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tc>
                  <a:txBody>
                    <a:bodyPr/>
                    <a:lstStyle/>
                    <a:p>
                      <a:r>
                        <a:rPr kumimoji="1" lang="en-US" altLang="ja-JP" sz="1400" dirty="0" err="1">
                          <a:latin typeface="Meiryo UI" panose="020B0604030504040204" pitchFamily="50" charset="-128"/>
                          <a:ea typeface="Meiryo UI" panose="020B0604030504040204" pitchFamily="50" charset="-128"/>
                        </a:rPr>
                        <a:t>MaaS</a:t>
                      </a:r>
                      <a:r>
                        <a:rPr kumimoji="1" lang="ja-JP" altLang="en-US" sz="1400" dirty="0">
                          <a:latin typeface="Meiryo UI" panose="020B0604030504040204" pitchFamily="50" charset="-128"/>
                          <a:ea typeface="Meiryo UI" panose="020B0604030504040204" pitchFamily="50" charset="-128"/>
                        </a:rPr>
                        <a:t>研究やマルチモーダルに関する取り組みなどについて情報収集</a:t>
                      </a: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4171093283"/>
                  </a:ext>
                </a:extLst>
              </a:tr>
            </a:tbl>
          </a:graphicData>
        </a:graphic>
      </p:graphicFrame>
      <p:sp>
        <p:nvSpPr>
          <p:cNvPr id="9" name="角丸四角形 8"/>
          <p:cNvSpPr/>
          <p:nvPr/>
        </p:nvSpPr>
        <p:spPr>
          <a:xfrm>
            <a:off x="7733210"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３</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調査研究</a:t>
            </a:r>
          </a:p>
        </p:txBody>
      </p:sp>
    </p:spTree>
    <p:extLst>
      <p:ext uri="{BB962C8B-B14F-4D97-AF65-F5344CB8AC3E}">
        <p14:creationId xmlns:p14="http://schemas.microsoft.com/office/powerpoint/2010/main" val="2155525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941279" y="6343288"/>
            <a:ext cx="2057400" cy="365125"/>
          </a:xfrm>
        </p:spPr>
        <p:txBody>
          <a:bodyPr/>
          <a:lstStyle/>
          <a:p>
            <a:fld id="{1E9492F5-9F32-4FF7-8F08-B59CF8F2A2B6}"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A1AA1268-3D03-47D4-A4AA-3510D0449B3C}"/>
              </a:ext>
            </a:extLst>
          </p:cNvPr>
          <p:cNvSpPr txBox="1"/>
          <p:nvPr/>
        </p:nvSpPr>
        <p:spPr>
          <a:xfrm>
            <a:off x="89629" y="98212"/>
            <a:ext cx="7486830" cy="400110"/>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2000" b="1" noProof="0" dirty="0">
                <a:latin typeface="Meiryo UI" panose="020B0604030504040204" pitchFamily="50" charset="-128"/>
                <a:ea typeface="Meiryo UI" panose="020B0604030504040204" pitchFamily="50" charset="-128"/>
              </a:rPr>
              <a:t>■過去</a:t>
            </a:r>
            <a:r>
              <a:rPr kumimoji="1" lang="en-US" altLang="ja-JP" sz="2000" b="1" noProof="0" dirty="0">
                <a:latin typeface="Meiryo UI" panose="020B0604030504040204" pitchFamily="50" charset="-128"/>
                <a:ea typeface="Meiryo UI" panose="020B0604030504040204" pitchFamily="50" charset="-128"/>
              </a:rPr>
              <a:t>3</a:t>
            </a:r>
            <a:r>
              <a:rPr kumimoji="1" lang="ja-JP" altLang="en-US" sz="2000" b="1" noProof="0" dirty="0" smtClean="0">
                <a:latin typeface="Meiryo UI" panose="020B0604030504040204" pitchFamily="50" charset="-128"/>
                <a:ea typeface="Meiryo UI" panose="020B0604030504040204" pitchFamily="50" charset="-128"/>
              </a:rPr>
              <a:t>回スマートシティ</a:t>
            </a:r>
            <a:r>
              <a:rPr kumimoji="1" lang="ja-JP" altLang="en-US" sz="2000" b="1" noProof="0" dirty="0">
                <a:latin typeface="Meiryo UI" panose="020B0604030504040204" pitchFamily="50" charset="-128"/>
                <a:ea typeface="Meiryo UI" panose="020B0604030504040204" pitchFamily="50" charset="-128"/>
              </a:rPr>
              <a:t>戦略会議を開催し、取り組みを内外に発信</a:t>
            </a:r>
            <a:endParaRPr kumimoji="1" lang="ja-JP" altLang="en-US" sz="28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52330" y="561024"/>
            <a:ext cx="8856617"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表 6"/>
          <p:cNvGraphicFramePr>
            <a:graphicFrameLocks noGrp="1"/>
          </p:cNvGraphicFramePr>
          <p:nvPr>
            <p:extLst>
              <p:ext uri="{D42A27DB-BD31-4B8C-83A1-F6EECF244321}">
                <p14:modId xmlns:p14="http://schemas.microsoft.com/office/powerpoint/2010/main" val="1690915844"/>
              </p:ext>
            </p:extLst>
          </p:nvPr>
        </p:nvGraphicFramePr>
        <p:xfrm>
          <a:off x="152329" y="780689"/>
          <a:ext cx="8909178" cy="5855253"/>
        </p:xfrm>
        <a:graphic>
          <a:graphicData uri="http://schemas.openxmlformats.org/drawingml/2006/table">
            <a:tbl>
              <a:tblPr firstRow="1" bandRow="1">
                <a:tableStyleId>{5940675A-B579-460E-94D1-54222C63F5DA}</a:tableStyleId>
              </a:tblPr>
              <a:tblGrid>
                <a:gridCol w="975042">
                  <a:extLst>
                    <a:ext uri="{9D8B030D-6E8A-4147-A177-3AD203B41FA5}">
                      <a16:colId xmlns:a16="http://schemas.microsoft.com/office/drawing/2014/main" val="2796127051"/>
                    </a:ext>
                  </a:extLst>
                </a:gridCol>
                <a:gridCol w="1983534">
                  <a:extLst>
                    <a:ext uri="{9D8B030D-6E8A-4147-A177-3AD203B41FA5}">
                      <a16:colId xmlns:a16="http://schemas.microsoft.com/office/drawing/2014/main" val="1904678358"/>
                    </a:ext>
                  </a:extLst>
                </a:gridCol>
                <a:gridCol w="1983534">
                  <a:extLst>
                    <a:ext uri="{9D8B030D-6E8A-4147-A177-3AD203B41FA5}">
                      <a16:colId xmlns:a16="http://schemas.microsoft.com/office/drawing/2014/main" val="4164001196"/>
                    </a:ext>
                  </a:extLst>
                </a:gridCol>
                <a:gridCol w="1983534">
                  <a:extLst>
                    <a:ext uri="{9D8B030D-6E8A-4147-A177-3AD203B41FA5}">
                      <a16:colId xmlns:a16="http://schemas.microsoft.com/office/drawing/2014/main" val="701311697"/>
                    </a:ext>
                  </a:extLst>
                </a:gridCol>
                <a:gridCol w="1983534">
                  <a:extLst>
                    <a:ext uri="{9D8B030D-6E8A-4147-A177-3AD203B41FA5}">
                      <a16:colId xmlns:a16="http://schemas.microsoft.com/office/drawing/2014/main" val="1701121273"/>
                    </a:ext>
                  </a:extLst>
                </a:gridCol>
              </a:tblGrid>
              <a:tr h="366667">
                <a:tc>
                  <a:txBody>
                    <a:bodyPr/>
                    <a:lstStyle/>
                    <a:p>
                      <a:endParaRPr kumimoji="1" lang="ja-JP" altLang="en-US" sz="1600" b="1" dirty="0">
                        <a:latin typeface="Meiryo UI" panose="020B0604030504040204" pitchFamily="50" charset="-128"/>
                        <a:ea typeface="Meiryo UI" panose="020B0604030504040204" pitchFamily="50" charset="-128"/>
                      </a:endParaRP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第１回会議</a:t>
                      </a: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第２回会議</a:t>
                      </a: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第３回会議</a:t>
                      </a:r>
                    </a:p>
                  </a:txBody>
                  <a:tcPr>
                    <a:solidFill>
                      <a:schemeClr val="accent1">
                        <a:lumMod val="20000"/>
                        <a:lumOff val="80000"/>
                      </a:schemeClr>
                    </a:solidFill>
                  </a:tcPr>
                </a:tc>
                <a:tc>
                  <a:txBody>
                    <a:bodyPr/>
                    <a:lstStyle/>
                    <a:p>
                      <a:pPr algn="ctr"/>
                      <a:r>
                        <a:rPr kumimoji="1" lang="ja-JP" altLang="en-US" sz="1600" b="1" dirty="0">
                          <a:latin typeface="Meiryo UI" panose="020B0604030504040204" pitchFamily="50" charset="-128"/>
                          <a:ea typeface="Meiryo UI" panose="020B0604030504040204" pitchFamily="50" charset="-128"/>
                        </a:rPr>
                        <a:t>第４回会議</a:t>
                      </a:r>
                    </a:p>
                  </a:txBody>
                  <a:tcPr>
                    <a:solidFill>
                      <a:schemeClr val="accent1">
                        <a:lumMod val="20000"/>
                        <a:lumOff val="80000"/>
                      </a:schemeClr>
                    </a:solidFill>
                  </a:tcPr>
                </a:tc>
                <a:extLst>
                  <a:ext uri="{0D108BD9-81ED-4DB2-BD59-A6C34878D82A}">
                    <a16:rowId xmlns:a16="http://schemas.microsoft.com/office/drawing/2014/main" val="2181997601"/>
                  </a:ext>
                </a:extLst>
              </a:tr>
              <a:tr h="300447">
                <a:tc>
                  <a:txBody>
                    <a:bodyPr/>
                    <a:lstStyle/>
                    <a:p>
                      <a:pPr algn="ctr"/>
                      <a:r>
                        <a:rPr kumimoji="1" lang="ja-JP" altLang="en-US" sz="1200" dirty="0">
                          <a:latin typeface="Meiryo UI" panose="020B0604030504040204" pitchFamily="50" charset="-128"/>
                          <a:ea typeface="Meiryo UI" panose="020B0604030504040204" pitchFamily="50" charset="-128"/>
                        </a:rPr>
                        <a:t>日程</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5</a:t>
                      </a:r>
                      <a:r>
                        <a:rPr kumimoji="1" lang="ja-JP" altLang="en-US" sz="1200" dirty="0">
                          <a:latin typeface="Meiryo UI" panose="020B0604030504040204" pitchFamily="50" charset="-128"/>
                          <a:ea typeface="Meiryo UI" panose="020B0604030504040204" pitchFamily="50" charset="-128"/>
                        </a:rPr>
                        <a:t>日</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27</a:t>
                      </a:r>
                      <a:r>
                        <a:rPr kumimoji="1" lang="ja-JP" altLang="en-US" sz="1200" dirty="0">
                          <a:latin typeface="Meiryo UI" panose="020B0604030504040204" pitchFamily="50" charset="-128"/>
                          <a:ea typeface="Meiryo UI" panose="020B0604030504040204" pitchFamily="50" charset="-128"/>
                        </a:rPr>
                        <a:t>日</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31</a:t>
                      </a:r>
                      <a:r>
                        <a:rPr kumimoji="1" lang="ja-JP" altLang="en-US" sz="1200" dirty="0">
                          <a:latin typeface="Meiryo UI" panose="020B0604030504040204" pitchFamily="50" charset="-128"/>
                          <a:ea typeface="Meiryo UI" panose="020B0604030504040204" pitchFamily="50" charset="-128"/>
                        </a:rPr>
                        <a:t>日</a:t>
                      </a:r>
                    </a:p>
                  </a:txBody>
                  <a:tcPr/>
                </a:tc>
                <a:tc>
                  <a:txBody>
                    <a:bodyPr/>
                    <a:lstStyle/>
                    <a:p>
                      <a:pPr algn="ctr"/>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日</a:t>
                      </a:r>
                    </a:p>
                  </a:txBody>
                  <a:tcPr/>
                </a:tc>
                <a:extLst>
                  <a:ext uri="{0D108BD9-81ED-4DB2-BD59-A6C34878D82A}">
                    <a16:rowId xmlns:a16="http://schemas.microsoft.com/office/drawing/2014/main" val="4211368790"/>
                  </a:ext>
                </a:extLst>
              </a:tr>
              <a:tr h="759831">
                <a:tc>
                  <a:txBody>
                    <a:bodyPr/>
                    <a:lstStyle/>
                    <a:p>
                      <a:pPr algn="ctr"/>
                      <a:r>
                        <a:rPr kumimoji="1" lang="ja-JP" altLang="en-US" sz="1200" dirty="0">
                          <a:latin typeface="Meiryo UI" panose="020B0604030504040204" pitchFamily="50" charset="-128"/>
                          <a:ea typeface="Meiryo UI" panose="020B0604030504040204" pitchFamily="50" charset="-128"/>
                        </a:rPr>
                        <a:t>テーマ</a:t>
                      </a:r>
                    </a:p>
                  </a:txBody>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大阪におけるスマートシティ戦略</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自治体における</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推進</a:t>
                      </a:r>
                    </a:p>
                  </a:txBody>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市町村の</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活用</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シビックテックとの連携</a:t>
                      </a:r>
                    </a:p>
                  </a:txBody>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大阪のスマートモビリティ</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スーパーシティ構想アイデア公募</a:t>
                      </a:r>
                    </a:p>
                  </a:txBody>
                  <a:tcPr/>
                </a:tc>
                <a:tc>
                  <a:txBody>
                    <a:bodyPr/>
                    <a:lstStyle/>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中間とりまとめ</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smtClean="0">
                          <a:latin typeface="Meiryo UI" panose="020B0604030504040204" pitchFamily="50" charset="-128"/>
                          <a:ea typeface="Meiryo UI" panose="020B0604030504040204" pitchFamily="50" charset="-128"/>
                        </a:rPr>
                        <a:t>市町村データ</a:t>
                      </a:r>
                      <a:r>
                        <a:rPr kumimoji="1" lang="ja-JP" altLang="en-US" sz="1200" dirty="0">
                          <a:latin typeface="Meiryo UI" panose="020B0604030504040204" pitchFamily="50" charset="-128"/>
                          <a:ea typeface="Meiryo UI" panose="020B0604030504040204" pitchFamily="50" charset="-128"/>
                        </a:rPr>
                        <a:t>連携</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ヘルスケアデータ</a:t>
                      </a:r>
                    </a:p>
                  </a:txBody>
                  <a:tcPr/>
                </a:tc>
                <a:extLst>
                  <a:ext uri="{0D108BD9-81ED-4DB2-BD59-A6C34878D82A}">
                    <a16:rowId xmlns:a16="http://schemas.microsoft.com/office/drawing/2014/main" val="1184252036"/>
                  </a:ext>
                </a:extLst>
              </a:tr>
              <a:tr h="542737">
                <a:tc>
                  <a:txBody>
                    <a:bodyPr/>
                    <a:lstStyle/>
                    <a:p>
                      <a:pPr algn="ctr"/>
                      <a:r>
                        <a:rPr kumimoji="1" lang="ja-JP" altLang="en-US" sz="1200" dirty="0">
                          <a:latin typeface="Meiryo UI" panose="020B0604030504040204" pitchFamily="50" charset="-128"/>
                          <a:ea typeface="Meiryo UI" panose="020B0604030504040204" pitchFamily="50" charset="-128"/>
                        </a:rPr>
                        <a:t>主な出席者</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（ゲスト）</a:t>
                      </a:r>
                    </a:p>
                  </a:txBody>
                  <a:tcPr/>
                </a:tc>
                <a:tc>
                  <a:txBody>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河内長野</a:t>
                      </a:r>
                      <a:r>
                        <a:rPr kumimoji="1" lang="ja-JP" altLang="en-US" sz="1200" dirty="0" smtClean="0">
                          <a:latin typeface="Meiryo UI" panose="020B0604030504040204" pitchFamily="50" charset="-128"/>
                          <a:ea typeface="Meiryo UI" panose="020B0604030504040204" pitchFamily="50" charset="-128"/>
                        </a:rPr>
                        <a:t>市長</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四條畷市長</a:t>
                      </a:r>
                    </a:p>
                  </a:txBody>
                  <a:tcPr/>
                </a:tc>
                <a:tc>
                  <a:txBody>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寝屋川市長</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コードフォージャパン</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堺市長</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l"/>
                      </a:pPr>
                      <a:r>
                        <a:rPr kumimoji="1" lang="en-US" altLang="ja-JP" sz="1200" dirty="0">
                          <a:latin typeface="Meiryo UI" panose="020B0604030504040204" pitchFamily="50" charset="-128"/>
                          <a:ea typeface="Meiryo UI" panose="020B0604030504040204" pitchFamily="50" charset="-128"/>
                        </a:rPr>
                        <a:t>Osaka</a:t>
                      </a: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Metro</a:t>
                      </a:r>
                    </a:p>
                    <a:p>
                      <a:pPr marL="171450" indent="-171450">
                        <a:buFont typeface="Wingdings" panose="05000000000000000000" pitchFamily="2" charset="2"/>
                        <a:buChar char="l"/>
                      </a:pPr>
                      <a:r>
                        <a:rPr kumimoji="1" lang="en-US" altLang="ja-JP" sz="1200" dirty="0">
                          <a:latin typeface="Meiryo UI" panose="020B0604030504040204" pitchFamily="50" charset="-128"/>
                          <a:ea typeface="Meiryo UI" panose="020B0604030504040204" pitchFamily="50" charset="-128"/>
                        </a:rPr>
                        <a:t>WILLER</a:t>
                      </a:r>
                    </a:p>
                    <a:p>
                      <a:pPr marL="171450" indent="-171450">
                        <a:buFont typeface="Wingdings" panose="05000000000000000000" pitchFamily="2" charset="2"/>
                        <a:buChar char="l"/>
                      </a:pPr>
                      <a:r>
                        <a:rPr kumimoji="1" lang="ja-JP" altLang="en-US" sz="1200" dirty="0">
                          <a:latin typeface="Meiryo UI" panose="020B0604030504040204" pitchFamily="50" charset="-128"/>
                          <a:ea typeface="Meiryo UI" panose="020B0604030504040204" pitchFamily="50" charset="-128"/>
                        </a:rPr>
                        <a:t>エムシードゥコー</a:t>
                      </a:r>
                    </a:p>
                  </a:txBody>
                  <a:tcPr/>
                </a:tc>
                <a:tc>
                  <a:txBody>
                    <a:bodyPr/>
                    <a:lstStyle/>
                    <a:p>
                      <a:pPr marL="171450" indent="-171450">
                        <a:buFont typeface="Wingdings" panose="05000000000000000000" pitchFamily="2" charset="2"/>
                        <a:buChar char="l"/>
                      </a:pPr>
                      <a:r>
                        <a:rPr kumimoji="1" lang="ja-JP" altLang="en-US" sz="1200" dirty="0" smtClean="0">
                          <a:latin typeface="Meiryo UI" panose="020B0604030504040204" pitchFamily="50" charset="-128"/>
                          <a:ea typeface="Meiryo UI" panose="020B0604030504040204" pitchFamily="50" charset="-128"/>
                        </a:rPr>
                        <a:t>大阪大学大学院</a:t>
                      </a:r>
                      <a:r>
                        <a:rPr kumimoji="1" lang="ja-JP" altLang="en-US" sz="1200" dirty="0" err="1" smtClean="0">
                          <a:latin typeface="Meiryo UI" panose="020B0604030504040204" pitchFamily="50" charset="-128"/>
                          <a:ea typeface="Meiryo UI" panose="020B0604030504040204" pitchFamily="50" charset="-128"/>
                        </a:rPr>
                        <a:t>招へい准</a:t>
                      </a:r>
                      <a:r>
                        <a:rPr kumimoji="1" lang="ja-JP" altLang="en-US" sz="1200" dirty="0" smtClean="0">
                          <a:latin typeface="Meiryo UI" panose="020B0604030504040204" pitchFamily="50" charset="-128"/>
                          <a:ea typeface="Meiryo UI" panose="020B0604030504040204" pitchFamily="50" charset="-128"/>
                        </a:rPr>
                        <a:t>教授（尼崎市部長）</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15641875"/>
                  </a:ext>
                </a:extLst>
              </a:tr>
              <a:tr h="759831">
                <a:tc>
                  <a:txBody>
                    <a:bodyPr/>
                    <a:lstStyle/>
                    <a:p>
                      <a:pPr algn="ctr"/>
                      <a:r>
                        <a:rPr kumimoji="1" lang="ja-JP" altLang="en-US" sz="1200" dirty="0">
                          <a:latin typeface="Meiryo UI" panose="020B0604030504040204" pitchFamily="50" charset="-128"/>
                          <a:ea typeface="Meiryo UI" panose="020B0604030504040204" pitchFamily="50" charset="-128"/>
                        </a:rPr>
                        <a:t>主な論点</a:t>
                      </a:r>
                    </a:p>
                  </a:txBody>
                  <a:tcPr/>
                </a:tc>
                <a:tc>
                  <a:txBody>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大阪スマートシティ戦略会議の基本姿勢や取り組むテーマ、今後のスケジュール</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市町村における</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推</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先進自治体の事例紹介</a:t>
                      </a:r>
                    </a:p>
                  </a:txBody>
                  <a:tcPr/>
                </a:tc>
                <a:tc>
                  <a:txBody>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市町村における</a:t>
                      </a: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推進</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を活用した業務改善と住民サービスの向上</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先進自治体の事例紹介</a:t>
                      </a:r>
                      <a:endParaRPr kumimoji="1" lang="en-US" altLang="ja-JP" sz="12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シビックテックとの連携</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コードフォージャパンの取組み紹介</a:t>
                      </a:r>
                    </a:p>
                  </a:txBody>
                  <a:tcPr/>
                </a:tc>
                <a:tc>
                  <a:txBody>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スマートモビリティ</a:t>
                      </a: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大阪の移動課題の整理</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先進企業の紹介</a:t>
                      </a:r>
                    </a:p>
                    <a:p>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「スーパーシティ構想」アイディア公募</a:t>
                      </a:r>
                    </a:p>
                  </a:txBody>
                  <a:tcPr/>
                </a:tc>
                <a:tc>
                  <a:txBody>
                    <a:bodyPr/>
                    <a:lstStyle/>
                    <a:p>
                      <a:r>
                        <a:rPr kumimoji="1" lang="ja-JP" altLang="en-US" sz="2000" dirty="0">
                          <a:latin typeface="Meiryo UI" panose="020B0604030504040204" pitchFamily="50" charset="-128"/>
                          <a:ea typeface="Meiryo UI" panose="020B0604030504040204" pitchFamily="50" charset="-128"/>
                        </a:rPr>
                        <a:t>－</a:t>
                      </a:r>
                    </a:p>
                  </a:txBody>
                  <a:tcPr anchor="ctr" anchorCtr="1"/>
                </a:tc>
                <a:extLst>
                  <a:ext uri="{0D108BD9-81ED-4DB2-BD59-A6C34878D82A}">
                    <a16:rowId xmlns:a16="http://schemas.microsoft.com/office/drawing/2014/main" val="1246034390"/>
                  </a:ext>
                </a:extLst>
              </a:tr>
              <a:tr h="2127068">
                <a:tc>
                  <a:txBody>
                    <a:bodyPr/>
                    <a:lstStyle/>
                    <a:p>
                      <a:pPr algn="ctr"/>
                      <a:r>
                        <a:rPr kumimoji="1" lang="ja-JP" altLang="en-US" sz="1200" dirty="0">
                          <a:latin typeface="Meiryo UI" panose="020B0604030504040204" pitchFamily="50" charset="-128"/>
                          <a:ea typeface="Meiryo UI" panose="020B0604030504040204" pitchFamily="50" charset="-128"/>
                        </a:rPr>
                        <a:t>確認された</a:t>
                      </a:r>
                      <a:endParaRPr kumimoji="1" lang="en-US" altLang="ja-JP" sz="1200" dirty="0">
                        <a:latin typeface="Meiryo UI" panose="020B0604030504040204" pitchFamily="50" charset="-128"/>
                        <a:ea typeface="Meiryo UI" panose="020B0604030504040204" pitchFamily="50" charset="-128"/>
                      </a:endParaRPr>
                    </a:p>
                    <a:p>
                      <a:pPr algn="ctr"/>
                      <a:r>
                        <a:rPr kumimoji="1" lang="ja-JP" altLang="en-US" sz="1200" dirty="0">
                          <a:latin typeface="Meiryo UI" panose="020B0604030504040204" pitchFamily="50" charset="-128"/>
                          <a:ea typeface="Meiryo UI" panose="020B0604030504040204" pitchFamily="50" charset="-128"/>
                        </a:rPr>
                        <a:t>方向性</a:t>
                      </a:r>
                    </a:p>
                  </a:txBody>
                  <a:tcPr/>
                </a:tc>
                <a:tc>
                  <a:txBody>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万博までの</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年間で何を実現するかに重点を置くとともに、戦略推進のための体制づくりを検討（知事）</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大阪城東部地区（森之宮）における新大学のキャンパスプランと連携したスマートシティについて検討（知事・市長）</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市町村のＩＣＴ化に向けて、連絡会議などの場を活用しつつ、大阪府・市で、強力にバックアップ</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シビックテックとの連携について、大阪府・市でのアイディアソン実施に向けて検討を進める</a:t>
                      </a:r>
                      <a:endParaRPr kumimoji="1" lang="en-US" altLang="ja-JP" sz="1200" dirty="0">
                        <a:latin typeface="Meiryo UI" panose="020B0604030504040204" pitchFamily="50" charset="-128"/>
                        <a:ea typeface="Meiryo UI" panose="020B0604030504040204" pitchFamily="50" charset="-128"/>
                      </a:endParaRPr>
                    </a:p>
                  </a:txBody>
                  <a:tcPr/>
                </a:tc>
                <a:tc>
                  <a:txBody>
                    <a:bodyPr/>
                    <a:lstStyle/>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スマートモビリティについて、ラストワンマイルの課題解決に向けた取組みを推進</a:t>
                      </a:r>
                      <a:endParaRPr kumimoji="1" lang="en-US" altLang="ja-JP" sz="12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endParaRPr kumimoji="1" lang="en-US" altLang="ja-JP" sz="5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ja-JP" altLang="en-US" sz="1200" dirty="0">
                          <a:latin typeface="Meiryo UI" panose="020B0604030504040204" pitchFamily="50" charset="-128"/>
                          <a:ea typeface="Meiryo UI" panose="020B0604030504040204" pitchFamily="50" charset="-128"/>
                        </a:rPr>
                        <a:t>モビリティ技術の実用化・産業化を図るため、企業に対して、実証フィールドを積極的に提供</a:t>
                      </a:r>
                    </a:p>
                    <a:p>
                      <a:pPr marL="171450" indent="-171450">
                        <a:buFont typeface="Wingdings" panose="05000000000000000000" pitchFamily="2" charset="2"/>
                        <a:buChar char="Ø"/>
                      </a:pPr>
                      <a:endParaRPr kumimoji="1" lang="en-US" altLang="ja-JP" sz="600"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Ø"/>
                      </a:pPr>
                      <a:r>
                        <a:rPr kumimoji="1" lang="en-US" altLang="ja-JP" sz="1200" dirty="0">
                          <a:latin typeface="Meiryo UI" panose="020B0604030504040204" pitchFamily="50" charset="-128"/>
                          <a:ea typeface="Meiryo UI" panose="020B0604030504040204" pitchFamily="50" charset="-128"/>
                        </a:rPr>
                        <a:t>MaaS</a:t>
                      </a:r>
                      <a:r>
                        <a:rPr kumimoji="1" lang="ja-JP" altLang="en-US" sz="1200" dirty="0">
                          <a:latin typeface="Meiryo UI" panose="020B0604030504040204" pitchFamily="50" charset="-128"/>
                          <a:ea typeface="Meiryo UI" panose="020B0604030504040204" pitchFamily="50" charset="-128"/>
                        </a:rPr>
                        <a:t>について、大阪全体のプラットフォームづくりなどを念頭に検討</a:t>
                      </a:r>
                    </a:p>
                  </a:txBody>
                  <a:tcPr/>
                </a:tc>
                <a:tc>
                  <a:txBody>
                    <a:bodyPr/>
                    <a:lstStyle/>
                    <a:p>
                      <a:r>
                        <a:rPr kumimoji="1" lang="ja-JP" altLang="en-US" sz="2000" dirty="0">
                          <a:latin typeface="Meiryo UI" panose="020B0604030504040204" pitchFamily="50" charset="-128"/>
                          <a:ea typeface="Meiryo UI" panose="020B0604030504040204" pitchFamily="50" charset="-128"/>
                        </a:rPr>
                        <a:t>－</a:t>
                      </a:r>
                    </a:p>
                  </a:txBody>
                  <a:tcPr anchor="ctr" anchorCtr="1"/>
                </a:tc>
                <a:extLst>
                  <a:ext uri="{0D108BD9-81ED-4DB2-BD59-A6C34878D82A}">
                    <a16:rowId xmlns:a16="http://schemas.microsoft.com/office/drawing/2014/main" val="581939858"/>
                  </a:ext>
                </a:extLst>
              </a:tr>
            </a:tbl>
          </a:graphicData>
        </a:graphic>
      </p:graphicFrame>
      <p:sp>
        <p:nvSpPr>
          <p:cNvPr id="8" name="角丸四角形 7"/>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4.</a:t>
            </a:r>
            <a:r>
              <a:rPr kumimoji="1" lang="ja-JP" altLang="en-US" sz="1600" b="1" dirty="0">
                <a:solidFill>
                  <a:schemeClr val="bg1"/>
                </a:solidFill>
                <a:latin typeface="Meiryo UI" panose="020B0604030504040204" pitchFamily="50" charset="-128"/>
                <a:ea typeface="Meiryo UI" panose="020B0604030504040204" pitchFamily="50" charset="-128"/>
              </a:rPr>
              <a:t>情報発信</a:t>
            </a:r>
          </a:p>
        </p:txBody>
      </p:sp>
    </p:spTree>
    <p:extLst>
      <p:ext uri="{BB962C8B-B14F-4D97-AF65-F5344CB8AC3E}">
        <p14:creationId xmlns:p14="http://schemas.microsoft.com/office/powerpoint/2010/main" val="2212181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872229" y="6476565"/>
            <a:ext cx="2057400" cy="244657"/>
          </a:xfrm>
        </p:spPr>
        <p:txBody>
          <a:bodyPr/>
          <a:lstStyle/>
          <a:p>
            <a:fld id="{1E9492F5-9F32-4FF7-8F08-B59CF8F2A2B6}" type="slidenum">
              <a:rPr kumimoji="1" lang="ja-JP" altLang="en-US" smtClean="0"/>
              <a:t>26</a:t>
            </a:fld>
            <a:endParaRPr kumimoji="1" lang="ja-JP" altLang="en-US"/>
          </a:p>
        </p:txBody>
      </p:sp>
      <p:sp>
        <p:nvSpPr>
          <p:cNvPr id="6" name="正方形/長方形 5"/>
          <p:cNvSpPr/>
          <p:nvPr/>
        </p:nvSpPr>
        <p:spPr>
          <a:xfrm>
            <a:off x="136796" y="122310"/>
            <a:ext cx="6476453"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■知事、市長みずから大阪のスマートシティを内外でアピール</a:t>
            </a:r>
          </a:p>
        </p:txBody>
      </p:sp>
      <p:cxnSp>
        <p:nvCxnSpPr>
          <p:cNvPr id="7" name="直線コネクタ 6"/>
          <p:cNvCxnSpPr/>
          <p:nvPr/>
        </p:nvCxnSpPr>
        <p:spPr>
          <a:xfrm flipV="1">
            <a:off x="161290" y="613953"/>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extLst>
              <p:ext uri="{D42A27DB-BD31-4B8C-83A1-F6EECF244321}">
                <p14:modId xmlns:p14="http://schemas.microsoft.com/office/powerpoint/2010/main" val="1447610802"/>
              </p:ext>
            </p:extLst>
          </p:nvPr>
        </p:nvGraphicFramePr>
        <p:xfrm>
          <a:off x="161290" y="1594899"/>
          <a:ext cx="4356826" cy="4450987"/>
        </p:xfrm>
        <a:graphic>
          <a:graphicData uri="http://schemas.openxmlformats.org/drawingml/2006/table">
            <a:tbl>
              <a:tblPr firstRow="1" bandRow="1">
                <a:tableStyleId>{5940675A-B579-460E-94D1-54222C63F5DA}</a:tableStyleId>
              </a:tblPr>
              <a:tblGrid>
                <a:gridCol w="1308418">
                  <a:extLst>
                    <a:ext uri="{9D8B030D-6E8A-4147-A177-3AD203B41FA5}">
                      <a16:colId xmlns:a16="http://schemas.microsoft.com/office/drawing/2014/main" val="1658444125"/>
                    </a:ext>
                  </a:extLst>
                </a:gridCol>
                <a:gridCol w="3048408">
                  <a:extLst>
                    <a:ext uri="{9D8B030D-6E8A-4147-A177-3AD203B41FA5}">
                      <a16:colId xmlns:a16="http://schemas.microsoft.com/office/drawing/2014/main" val="3877731422"/>
                    </a:ext>
                  </a:extLst>
                </a:gridCol>
              </a:tblGrid>
              <a:tr h="358951">
                <a:tc>
                  <a:txBody>
                    <a:bodyPr/>
                    <a:lstStyle/>
                    <a:p>
                      <a:pPr algn="ctr"/>
                      <a:r>
                        <a:rPr kumimoji="1" lang="ja-JP" altLang="en-US" sz="1400" b="1" dirty="0">
                          <a:latin typeface="Meiryo UI" panose="020B0604030504040204" pitchFamily="50" charset="-128"/>
                          <a:ea typeface="Meiryo UI" panose="020B0604030504040204" pitchFamily="50" charset="-128"/>
                        </a:rPr>
                        <a:t>発言場所</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主な内容</a:t>
                      </a:r>
                    </a:p>
                  </a:txBody>
                  <a:tcPr>
                    <a:solidFill>
                      <a:schemeClr val="accent1">
                        <a:lumMod val="20000"/>
                        <a:lumOff val="80000"/>
                      </a:schemeClr>
                    </a:solidFill>
                  </a:tcPr>
                </a:tc>
                <a:extLst>
                  <a:ext uri="{0D108BD9-81ED-4DB2-BD59-A6C34878D82A}">
                    <a16:rowId xmlns:a16="http://schemas.microsoft.com/office/drawing/2014/main" val="718876418"/>
                  </a:ext>
                </a:extLst>
              </a:tr>
              <a:tr h="2692129">
                <a:tc>
                  <a:txBody>
                    <a:bodyPr/>
                    <a:lstStyle/>
                    <a:p>
                      <a:r>
                        <a:rPr kumimoji="1" lang="ja-JP" altLang="en-US" sz="1400" dirty="0">
                          <a:latin typeface="Meiryo UI" panose="020B0604030504040204" pitchFamily="50" charset="-128"/>
                          <a:ea typeface="Meiryo UI" panose="020B0604030504040204" pitchFamily="50" charset="-128"/>
                        </a:rPr>
                        <a:t>定例会見</a:t>
                      </a:r>
                      <a:endParaRPr kumimoji="1" lang="en-US" altLang="ja-JP" sz="14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[2019.7.24]</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現場でいかにスマートシティ化を実践していくのか。そして、そこに様々な技術や民間の力というのを最大限活用した仕組みをつくっていきたい</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住民サービス向上と都市戦略ビジョンというのを二つの軸にしながら、このスマートシティ戦略タスクフォースで、具体的に民間とも協力しながら進めていきたい</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市民、府民の皆さんが少しでも生活が便利になったねと思ってもらえるような、そういったものを着実に目指していきたいと。地に足がついたスマートシティ戦略というのをやっていきたい</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430326"/>
                  </a:ext>
                </a:extLst>
              </a:tr>
              <a:tr h="1399907">
                <a:tc>
                  <a:txBody>
                    <a:bodyPr/>
                    <a:lstStyle/>
                    <a:p>
                      <a:r>
                        <a:rPr kumimoji="1" lang="ja-JP" altLang="en-US" sz="1400" dirty="0">
                          <a:latin typeface="Meiryo UI" panose="020B0604030504040204" pitchFamily="50" charset="-128"/>
                          <a:ea typeface="Meiryo UI" panose="020B0604030504040204" pitchFamily="50" charset="-128"/>
                        </a:rPr>
                        <a:t>新経済連盟</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ネットワーキング</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パーティー</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[2019.11.5]</a:t>
                      </a:r>
                      <a:endParaRPr kumimoji="1" lang="ja-JP" altLang="en-US" sz="14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大阪府ではスマートシティの取組みも進めている。生活が良くなった、新しい技術を使ったらこんなに便利になるんだな、というのを高齢者だけでなく若い人にも実感してもらいたい。来年の</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月に、民間人がトップの「スマートシティ戦略局」を府に</a:t>
                      </a:r>
                      <a:r>
                        <a:rPr kumimoji="1" lang="ja-JP" altLang="en-US" sz="1200" dirty="0" smtClean="0">
                          <a:latin typeface="Meiryo UI" panose="020B0604030504040204" pitchFamily="50" charset="-128"/>
                          <a:ea typeface="Meiryo UI" panose="020B0604030504040204" pitchFamily="50" charset="-128"/>
                        </a:rPr>
                        <a:t>立ち上げたい</a:t>
                      </a:r>
                      <a:endParaRPr kumimoji="1" lang="ja-JP" altLang="en-US" sz="12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5774278"/>
                  </a:ext>
                </a:extLst>
              </a:tr>
            </a:tbl>
          </a:graphicData>
        </a:graphic>
      </p:graphicFrame>
      <p:sp>
        <p:nvSpPr>
          <p:cNvPr id="5" name="テキスト ボックス 4"/>
          <p:cNvSpPr txBox="1"/>
          <p:nvPr/>
        </p:nvSpPr>
        <p:spPr>
          <a:xfrm>
            <a:off x="161290" y="1164810"/>
            <a:ext cx="2536272"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■吉村知事による情報発信</a:t>
            </a:r>
          </a:p>
        </p:txBody>
      </p:sp>
      <p:graphicFrame>
        <p:nvGraphicFramePr>
          <p:cNvPr id="10" name="表 9"/>
          <p:cNvGraphicFramePr>
            <a:graphicFrameLocks noGrp="1"/>
          </p:cNvGraphicFramePr>
          <p:nvPr>
            <p:extLst>
              <p:ext uri="{D42A27DB-BD31-4B8C-83A1-F6EECF244321}">
                <p14:modId xmlns:p14="http://schemas.microsoft.com/office/powerpoint/2010/main" val="1100258094"/>
              </p:ext>
            </p:extLst>
          </p:nvPr>
        </p:nvGraphicFramePr>
        <p:xfrm>
          <a:off x="4648036" y="1605888"/>
          <a:ext cx="4281593" cy="4439998"/>
        </p:xfrm>
        <a:graphic>
          <a:graphicData uri="http://schemas.openxmlformats.org/drawingml/2006/table">
            <a:tbl>
              <a:tblPr firstRow="1" bandRow="1">
                <a:tableStyleId>{5940675A-B579-460E-94D1-54222C63F5DA}</a:tableStyleId>
              </a:tblPr>
              <a:tblGrid>
                <a:gridCol w="1308418">
                  <a:extLst>
                    <a:ext uri="{9D8B030D-6E8A-4147-A177-3AD203B41FA5}">
                      <a16:colId xmlns:a16="http://schemas.microsoft.com/office/drawing/2014/main" val="1658444125"/>
                    </a:ext>
                  </a:extLst>
                </a:gridCol>
                <a:gridCol w="2973175">
                  <a:extLst>
                    <a:ext uri="{9D8B030D-6E8A-4147-A177-3AD203B41FA5}">
                      <a16:colId xmlns:a16="http://schemas.microsoft.com/office/drawing/2014/main" val="3877731422"/>
                    </a:ext>
                  </a:extLst>
                </a:gridCol>
              </a:tblGrid>
              <a:tr h="328281">
                <a:tc>
                  <a:txBody>
                    <a:bodyPr/>
                    <a:lstStyle/>
                    <a:p>
                      <a:pPr algn="ctr"/>
                      <a:r>
                        <a:rPr kumimoji="1" lang="ja-JP" altLang="en-US" sz="1400" b="1" dirty="0">
                          <a:latin typeface="Meiryo UI" panose="020B0604030504040204" pitchFamily="50" charset="-128"/>
                          <a:ea typeface="Meiryo UI" panose="020B0604030504040204" pitchFamily="50" charset="-128"/>
                        </a:rPr>
                        <a:t>発言場所</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主な内容</a:t>
                      </a:r>
                    </a:p>
                  </a:txBody>
                  <a:tcPr>
                    <a:solidFill>
                      <a:schemeClr val="accent1">
                        <a:lumMod val="20000"/>
                        <a:lumOff val="80000"/>
                      </a:schemeClr>
                    </a:solidFill>
                  </a:tcPr>
                </a:tc>
                <a:extLst>
                  <a:ext uri="{0D108BD9-81ED-4DB2-BD59-A6C34878D82A}">
                    <a16:rowId xmlns:a16="http://schemas.microsoft.com/office/drawing/2014/main" val="718876418"/>
                  </a:ext>
                </a:extLst>
              </a:tr>
              <a:tr h="689390">
                <a:tc>
                  <a:txBody>
                    <a:bodyPr/>
                    <a:lstStyle/>
                    <a:p>
                      <a:r>
                        <a:rPr kumimoji="1" lang="ja-JP" altLang="en-US" sz="1400" dirty="0">
                          <a:latin typeface="Meiryo UI" panose="020B0604030504040204" pitchFamily="50" charset="-128"/>
                          <a:ea typeface="Meiryo UI" panose="020B0604030504040204" pitchFamily="50" charset="-128"/>
                        </a:rPr>
                        <a:t>施策方針演説</a:t>
                      </a:r>
                      <a:endParaRPr kumimoji="1" lang="en-US" altLang="ja-JP" sz="1400" dirty="0">
                        <a:latin typeface="Meiryo UI" panose="020B0604030504040204" pitchFamily="50" charset="-128"/>
                        <a:ea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[2019.5.23]</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marL="171450" indent="-171450">
                        <a:buFont typeface="Arial" panose="020B0604020202020204" pitchFamily="34" charset="0"/>
                        <a:buChar char="•"/>
                      </a:pPr>
                      <a:r>
                        <a:rPr kumimoji="1" lang="en-US" altLang="ja-JP" sz="1200" dirty="0" err="1">
                          <a:latin typeface="Meiryo UI" panose="020B0604030504040204" pitchFamily="50" charset="-128"/>
                          <a:ea typeface="Meiryo UI" panose="020B0604030504040204" pitchFamily="50" charset="-128"/>
                        </a:rPr>
                        <a:t>IoT</a:t>
                      </a:r>
                      <a:r>
                        <a:rPr kumimoji="1" lang="ja-JP" altLang="en-US" sz="1200" dirty="0">
                          <a:latin typeface="Meiryo UI" panose="020B0604030504040204" pitchFamily="50" charset="-128"/>
                          <a:ea typeface="Meiryo UI" panose="020B0604030504040204" pitchFamily="50" charset="-128"/>
                        </a:rPr>
                        <a:t>や</a:t>
                      </a:r>
                      <a:r>
                        <a:rPr kumimoji="1" lang="en-US" altLang="ja-JP" sz="1200" dirty="0">
                          <a:latin typeface="Meiryo UI" panose="020B0604030504040204" pitchFamily="50" charset="-128"/>
                          <a:ea typeface="Meiryo UI" panose="020B0604030504040204" pitchFamily="50" charset="-128"/>
                        </a:rPr>
                        <a:t>AI</a:t>
                      </a:r>
                      <a:r>
                        <a:rPr kumimoji="1" lang="ja-JP" altLang="en-US" sz="1200" dirty="0">
                          <a:latin typeface="Meiryo UI" panose="020B0604030504040204" pitchFamily="50" charset="-128"/>
                          <a:ea typeface="Meiryo UI" panose="020B0604030504040204" pitchFamily="50" charset="-128"/>
                        </a:rPr>
                        <a:t>など、先端技術の実装を官民連携で進め、世界におけるスマートシティの先進地の地位をめざします。</a:t>
                      </a:r>
                    </a:p>
                  </a:txBody>
                  <a:tcPr/>
                </a:tc>
                <a:extLst>
                  <a:ext uri="{0D108BD9-81ED-4DB2-BD59-A6C34878D82A}">
                    <a16:rowId xmlns:a16="http://schemas.microsoft.com/office/drawing/2014/main" val="4063961087"/>
                  </a:ext>
                </a:extLst>
              </a:tr>
              <a:tr h="3422327">
                <a:tc>
                  <a:txBody>
                    <a:bodyPr/>
                    <a:lstStyle/>
                    <a:p>
                      <a:r>
                        <a:rPr kumimoji="1" lang="ja-JP" altLang="en-US" sz="1400" dirty="0">
                          <a:latin typeface="Meiryo UI" panose="020B0604030504040204" pitchFamily="50" charset="-128"/>
                          <a:ea typeface="Meiryo UI" panose="020B0604030504040204" pitchFamily="50" charset="-128"/>
                        </a:rPr>
                        <a:t>国家戦略特区</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特別区域諮問会議</a:t>
                      </a:r>
                      <a:endParaRPr kumimoji="1" lang="en-US" altLang="ja-JP" sz="1400" dirty="0">
                        <a:latin typeface="Meiryo UI" panose="020B0604030504040204" pitchFamily="50" charset="-128"/>
                        <a:ea typeface="Meiryo UI" panose="020B0604030504040204" pitchFamily="50" charset="-128"/>
                      </a:endParaRPr>
                    </a:p>
                    <a:p>
                      <a:r>
                        <a:rPr kumimoji="1" lang="ja-JP" altLang="en-US" sz="1100" dirty="0">
                          <a:latin typeface="Meiryo UI" panose="020B0604030504040204" pitchFamily="50" charset="-128"/>
                          <a:ea typeface="Meiryo UI" panose="020B0604030504040204" pitchFamily="50" charset="-128"/>
                        </a:rPr>
                        <a:t>（スーパーシティ構想）</a:t>
                      </a:r>
                      <a:endParaRPr kumimoji="1" lang="en-US" altLang="ja-JP" sz="1100"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[2019.9.30]</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大阪では都心部、大阪駅北側のうめきた地区や臨海部、夢洲において大阪の成長を牽引する東西二極の一極としての世界で存在感を発揮する都市を目指したまちづくりを進めている。まずは、グリーンフィールドを生かしたまちづくりを進めるに当たり、うめきた地区の空間を実証フィールドとして、最先端技術の導入に向けた発信をしていく。</a:t>
                      </a:r>
                    </a:p>
                    <a:p>
                      <a:pPr marL="171450" indent="-171450">
                        <a:buFont typeface="Arial" panose="020B0604020202020204" pitchFamily="34" charset="0"/>
                        <a:buChar char="•"/>
                      </a:pPr>
                      <a:endParaRPr kumimoji="1" lang="en-US" altLang="ja-JP" sz="105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その上で、夢洲では</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年、万博において未来社会の実験場として幅広く最先端の技術を経験できる場を創出していく。</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その後、万博での成果を生かして、夢洲において非日常空間を形成するまちづくりを進めるとともに、スーパーシティを実現することで、世界に誇る魅力ある国際拠点の国際観光拠点を形成していきたい。</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48430326"/>
                  </a:ext>
                </a:extLst>
              </a:tr>
            </a:tbl>
          </a:graphicData>
        </a:graphic>
      </p:graphicFrame>
      <p:sp>
        <p:nvSpPr>
          <p:cNvPr id="13" name="テキスト ボックス 12"/>
          <p:cNvSpPr txBox="1"/>
          <p:nvPr/>
        </p:nvSpPr>
        <p:spPr>
          <a:xfrm>
            <a:off x="4648036" y="1195587"/>
            <a:ext cx="2536272"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■松井市長による情報発信</a:t>
            </a:r>
          </a:p>
        </p:txBody>
      </p:sp>
      <p:sp>
        <p:nvSpPr>
          <p:cNvPr id="9" name="角丸四角形 8"/>
          <p:cNvSpPr/>
          <p:nvPr/>
        </p:nvSpPr>
        <p:spPr>
          <a:xfrm>
            <a:off x="7733210"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４</a:t>
            </a:r>
            <a:r>
              <a:rPr kumimoji="1" lang="en-US" altLang="ja-JP" sz="1600" b="1" dirty="0">
                <a:solidFill>
                  <a:schemeClr val="bg1"/>
                </a:solidFill>
                <a:latin typeface="Meiryo UI" panose="020B0604030504040204" pitchFamily="50" charset="-128"/>
                <a:ea typeface="Meiryo UI" panose="020B0604030504040204" pitchFamily="50" charset="-128"/>
              </a:rPr>
              <a:t>.</a:t>
            </a:r>
            <a:r>
              <a:rPr kumimoji="1" lang="ja-JP" altLang="en-US" sz="1600" b="1" dirty="0">
                <a:solidFill>
                  <a:schemeClr val="bg1"/>
                </a:solidFill>
                <a:latin typeface="Meiryo UI" panose="020B0604030504040204" pitchFamily="50" charset="-128"/>
                <a:ea typeface="Meiryo UI" panose="020B0604030504040204" pitchFamily="50" charset="-128"/>
              </a:rPr>
              <a:t>情報発信</a:t>
            </a:r>
          </a:p>
        </p:txBody>
      </p:sp>
    </p:spTree>
    <p:extLst>
      <p:ext uri="{BB962C8B-B14F-4D97-AF65-F5344CB8AC3E}">
        <p14:creationId xmlns:p14="http://schemas.microsoft.com/office/powerpoint/2010/main" val="37393239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56762" y="6395834"/>
            <a:ext cx="2057400" cy="365125"/>
          </a:xfrm>
        </p:spPr>
        <p:txBody>
          <a:bodyPr/>
          <a:lstStyle/>
          <a:p>
            <a:fld id="{1E9492F5-9F32-4FF7-8F08-B59CF8F2A2B6}" type="slidenum">
              <a:rPr kumimoji="1" lang="ja-JP" altLang="en-US" smtClean="0"/>
              <a:t>27</a:t>
            </a:fld>
            <a:endParaRPr kumimoji="1" lang="ja-JP" altLang="en-US"/>
          </a:p>
        </p:txBody>
      </p:sp>
      <p:sp>
        <p:nvSpPr>
          <p:cNvPr id="6" name="正方形/長方形 5"/>
          <p:cNvSpPr/>
          <p:nvPr/>
        </p:nvSpPr>
        <p:spPr>
          <a:xfrm>
            <a:off x="154257" y="94702"/>
            <a:ext cx="7624203" cy="384721"/>
          </a:xfrm>
          <a:prstGeom prst="rect">
            <a:avLst/>
          </a:prstGeom>
        </p:spPr>
        <p:txBody>
          <a:bodyPr wrap="none">
            <a:spAutoFit/>
          </a:bodyPr>
          <a:lstStyle/>
          <a:p>
            <a:r>
              <a:rPr lang="ja-JP" altLang="en-US" sz="1900" b="1" dirty="0">
                <a:latin typeface="Meiryo UI" panose="020B0604030504040204" pitchFamily="50" charset="-128"/>
                <a:ea typeface="Meiryo UI" panose="020B0604030504040204" pitchFamily="50" charset="-128"/>
              </a:rPr>
              <a:t>■民間フォーラム参加や経済界との連携を深め、大阪のスマートシティを</a:t>
            </a:r>
            <a:r>
              <a:rPr lang="en-US" altLang="ja-JP" sz="1900" b="1" dirty="0">
                <a:latin typeface="Meiryo UI" panose="020B0604030504040204" pitchFamily="50" charset="-128"/>
                <a:ea typeface="Meiryo UI" panose="020B0604030504040204" pitchFamily="50" charset="-128"/>
              </a:rPr>
              <a:t>PR</a:t>
            </a:r>
            <a:endParaRPr lang="ja-JP" altLang="en-US" sz="19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flipV="1">
            <a:off x="187728" y="587827"/>
            <a:ext cx="8676000"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表 7"/>
          <p:cNvGraphicFramePr>
            <a:graphicFrameLocks noGrp="1"/>
          </p:cNvGraphicFramePr>
          <p:nvPr/>
        </p:nvGraphicFramePr>
        <p:xfrm>
          <a:off x="261519" y="1273865"/>
          <a:ext cx="8528418" cy="2755422"/>
        </p:xfrm>
        <a:graphic>
          <a:graphicData uri="http://schemas.openxmlformats.org/drawingml/2006/table">
            <a:tbl>
              <a:tblPr firstRow="1" bandRow="1">
                <a:tableStyleId>{5940675A-B579-460E-94D1-54222C63F5DA}</a:tableStyleId>
              </a:tblPr>
              <a:tblGrid>
                <a:gridCol w="2873828">
                  <a:extLst>
                    <a:ext uri="{9D8B030D-6E8A-4147-A177-3AD203B41FA5}">
                      <a16:colId xmlns:a16="http://schemas.microsoft.com/office/drawing/2014/main" val="2445498916"/>
                    </a:ext>
                  </a:extLst>
                </a:gridCol>
                <a:gridCol w="1454468">
                  <a:extLst>
                    <a:ext uri="{9D8B030D-6E8A-4147-A177-3AD203B41FA5}">
                      <a16:colId xmlns:a16="http://schemas.microsoft.com/office/drawing/2014/main" val="4126219240"/>
                    </a:ext>
                  </a:extLst>
                </a:gridCol>
                <a:gridCol w="4200122">
                  <a:extLst>
                    <a:ext uri="{9D8B030D-6E8A-4147-A177-3AD203B41FA5}">
                      <a16:colId xmlns:a16="http://schemas.microsoft.com/office/drawing/2014/main" val="3877731422"/>
                    </a:ext>
                  </a:extLst>
                </a:gridCol>
              </a:tblGrid>
              <a:tr h="193651">
                <a:tc>
                  <a:txBody>
                    <a:bodyPr/>
                    <a:lstStyle/>
                    <a:p>
                      <a:pPr algn="ctr"/>
                      <a:r>
                        <a:rPr kumimoji="1" lang="ja-JP" altLang="en-US" sz="1400" b="1" dirty="0">
                          <a:latin typeface="Meiryo UI" panose="020B0604030504040204" pitchFamily="50" charset="-128"/>
                          <a:ea typeface="Meiryo UI" panose="020B0604030504040204" pitchFamily="50" charset="-128"/>
                        </a:rPr>
                        <a:t>会議等の名称</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日程・場所</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発信内容</a:t>
                      </a:r>
                    </a:p>
                  </a:txBody>
                  <a:tcPr>
                    <a:solidFill>
                      <a:schemeClr val="accent1">
                        <a:lumMod val="20000"/>
                        <a:lumOff val="80000"/>
                      </a:schemeClr>
                    </a:solidFill>
                  </a:tcPr>
                </a:tc>
                <a:extLst>
                  <a:ext uri="{0D108BD9-81ED-4DB2-BD59-A6C34878D82A}">
                    <a16:rowId xmlns:a16="http://schemas.microsoft.com/office/drawing/2014/main" val="718876418"/>
                  </a:ext>
                </a:extLst>
              </a:tr>
              <a:tr h="212244">
                <a:tc rowSpan="2">
                  <a:txBody>
                    <a:bodyPr/>
                    <a:lstStyle/>
                    <a:p>
                      <a:r>
                        <a:rPr kumimoji="1" lang="en-US" altLang="ja-JP" sz="1200" b="1" dirty="0">
                          <a:latin typeface="Meiryo UI" panose="020B0604030504040204" pitchFamily="50" charset="-128"/>
                          <a:ea typeface="Meiryo UI" panose="020B0604030504040204" pitchFamily="50" charset="-128"/>
                        </a:rPr>
                        <a:t>MaaS</a:t>
                      </a:r>
                      <a:r>
                        <a:rPr kumimoji="1" lang="ja-JP" altLang="en-US" sz="1200" b="1" dirty="0">
                          <a:latin typeface="Meiryo UI" panose="020B0604030504040204" pitchFamily="50" charset="-128"/>
                          <a:ea typeface="Meiryo UI" panose="020B0604030504040204" pitchFamily="50" charset="-128"/>
                        </a:rPr>
                        <a:t>社会実装推進フォーラム</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主催：大阪商工会議所</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24</a:t>
                      </a:r>
                      <a:r>
                        <a:rPr kumimoji="1" lang="ja-JP" altLang="en-US" sz="1200" dirty="0">
                          <a:latin typeface="Meiryo UI" panose="020B0604030504040204" pitchFamily="50" charset="-128"/>
                          <a:ea typeface="Meiryo UI" panose="020B0604030504040204" pitchFamily="50" charset="-128"/>
                        </a:rPr>
                        <a:t>日</a:t>
                      </a:r>
                    </a:p>
                  </a:txBody>
                  <a:tcPr>
                    <a:lnB w="12700" cap="flat" cmpd="sng" algn="ctr">
                      <a:solidFill>
                        <a:schemeClr val="tx1"/>
                      </a:solidFill>
                      <a:prstDash val="dash"/>
                      <a:round/>
                      <a:headEnd type="none" w="med" len="med"/>
                      <a:tailEnd type="none" w="med" len="med"/>
                    </a:lnB>
                  </a:tcPr>
                </a:tc>
                <a:tc rowSpan="2">
                  <a:txBody>
                    <a:bodyPr/>
                    <a:lstStyle/>
                    <a:p>
                      <a:r>
                        <a:rPr kumimoji="1" lang="ja-JP" altLang="en-US" sz="1200" b="1" dirty="0">
                          <a:latin typeface="Meiryo UI" panose="020B0604030504040204" pitchFamily="50" charset="-128"/>
                          <a:ea typeface="Meiryo UI" panose="020B0604030504040204" pitchFamily="50" charset="-128"/>
                        </a:rPr>
                        <a:t>＜講演内容＞</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大阪スマートシティ戦略会議について</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＜主な出席者＞　</a:t>
                      </a:r>
                      <a:r>
                        <a:rPr kumimoji="1" lang="ja-JP" altLang="en-US" sz="1200" dirty="0">
                          <a:latin typeface="Meiryo UI" panose="020B0604030504040204" pitchFamily="50" charset="-128"/>
                          <a:ea typeface="Meiryo UI" panose="020B0604030504040204" pitchFamily="50" charset="-128"/>
                        </a:rPr>
                        <a:t>交通事業者、通信事業者等</a:t>
                      </a:r>
                      <a:endParaRPr kumimoji="1" lang="en-US" altLang="ja-JP"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56351016"/>
                  </a:ext>
                </a:extLst>
              </a:tr>
              <a:tr h="426803">
                <a:tc vMerge="1">
                  <a:txBody>
                    <a:bodyPr/>
                    <a:lstStyle/>
                    <a:p>
                      <a:endParaRPr kumimoji="1" lang="ja-JP" alt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大阪商工会議所</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会議室</a:t>
                      </a:r>
                    </a:p>
                  </a:txBody>
                  <a:tcPr>
                    <a:lnT w="12700" cap="flat" cmpd="sng" algn="ctr">
                      <a:solidFill>
                        <a:schemeClr val="tx1"/>
                      </a:solidFill>
                      <a:prstDash val="dash"/>
                      <a:round/>
                      <a:headEnd type="none" w="med" len="med"/>
                      <a:tailEnd type="none" w="med" len="med"/>
                    </a:lnT>
                  </a:tcPr>
                </a:tc>
                <a:tc vMerge="1">
                  <a:txBody>
                    <a:bodyPr/>
                    <a:lstStyle/>
                    <a:p>
                      <a:endParaRPr kumimoji="1" lang="ja-JP" altLang="en-US" dirty="0"/>
                    </a:p>
                  </a:txBody>
                  <a:tcPr/>
                </a:tc>
                <a:extLst>
                  <a:ext uri="{0D108BD9-81ED-4DB2-BD59-A6C34878D82A}">
                    <a16:rowId xmlns:a16="http://schemas.microsoft.com/office/drawing/2014/main" val="577350636"/>
                  </a:ext>
                </a:extLst>
              </a:tr>
              <a:tr h="212244">
                <a:tc rowSpan="2">
                  <a:txBody>
                    <a:bodyPr/>
                    <a:lstStyle/>
                    <a:p>
                      <a:r>
                        <a:rPr kumimoji="1" lang="ja-JP" altLang="en-US" sz="1200" b="1" dirty="0">
                          <a:latin typeface="Meiryo UI" panose="020B0604030504040204" pitchFamily="50" charset="-128"/>
                          <a:ea typeface="Meiryo UI" panose="020B0604030504040204" pitchFamily="50" charset="-128"/>
                        </a:rPr>
                        <a:t>自動運転、ＭａａＳの最前線</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dirty="0">
                        <a:latin typeface="Meiryo UI" panose="020B0604030504040204" pitchFamily="50" charset="-128"/>
                        <a:ea typeface="Meiryo UI" panose="020B0604030504040204" pitchFamily="50" charset="-128"/>
                      </a:endParaRPr>
                    </a:p>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主催：原財団</a:t>
                      </a:r>
                      <a:r>
                        <a:rPr kumimoji="1" lang="en-US" altLang="ja-JP" sz="1200" dirty="0">
                          <a:latin typeface="Meiryo UI" panose="020B0604030504040204" pitchFamily="50" charset="-128"/>
                          <a:ea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8</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日</a:t>
                      </a:r>
                    </a:p>
                  </a:txBody>
                  <a:tcPr>
                    <a:lnB w="12700" cap="flat" cmpd="sng" algn="ctr">
                      <a:solidFill>
                        <a:schemeClr val="tx1"/>
                      </a:solidFill>
                      <a:prstDash val="dash"/>
                      <a:round/>
                      <a:headEnd type="none" w="med" len="med"/>
                      <a:tailEnd type="none" w="med" len="med"/>
                    </a:lnB>
                  </a:tcPr>
                </a:tc>
                <a:tc rowSpan="2">
                  <a:txBody>
                    <a:bodyPr/>
                    <a:lstStyle/>
                    <a:p>
                      <a:r>
                        <a:rPr kumimoji="1" lang="ja-JP" altLang="en-US" sz="1200" b="1" dirty="0">
                          <a:latin typeface="Meiryo UI" panose="020B0604030504040204" pitchFamily="50" charset="-128"/>
                          <a:ea typeface="Meiryo UI" panose="020B0604030504040204" pitchFamily="50" charset="-128"/>
                        </a:rPr>
                        <a:t>＜講演内容＞</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ja-JP" altLang="en-US" sz="1200" dirty="0">
                          <a:latin typeface="Meiryo UI" panose="020B0604030504040204" pitchFamily="50" charset="-128"/>
                          <a:ea typeface="Meiryo UI" panose="020B0604030504040204" pitchFamily="50" charset="-128"/>
                        </a:rPr>
                        <a:t>大阪におけるＭａａＳ・自動運転の実現に向けた取組について</a:t>
                      </a:r>
                      <a:endParaRPr kumimoji="1" lang="en-US" altLang="ja-JP" sz="1200"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＜主な出席者＞　</a:t>
                      </a:r>
                      <a:r>
                        <a:rPr kumimoji="1" lang="ja-JP" altLang="en-US" sz="1200" dirty="0">
                          <a:latin typeface="Meiryo UI" panose="020B0604030504040204" pitchFamily="50" charset="-128"/>
                          <a:ea typeface="Meiryo UI" panose="020B0604030504040204" pitchFamily="50" charset="-128"/>
                        </a:rPr>
                        <a:t>各省庁、自治体、民間企業等</a:t>
                      </a:r>
                      <a:endParaRPr kumimoji="1" lang="en-US" altLang="ja-JP" sz="12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9050210"/>
                  </a:ext>
                </a:extLst>
              </a:tr>
              <a:tr h="426803">
                <a:tc vMerge="1">
                  <a:txBody>
                    <a:bodyPr/>
                    <a:lstStyle/>
                    <a:p>
                      <a:endParaRPr kumimoji="1" lang="ja-JP" altLang="en-US"/>
                    </a:p>
                  </a:txBody>
                  <a:tcPr/>
                </a:tc>
                <a:tc>
                  <a:txBody>
                    <a:bodyPr/>
                    <a:lstStyle/>
                    <a:p>
                      <a:r>
                        <a:rPr kumimoji="1" lang="ja-JP" altLang="en-US" sz="1200" dirty="0">
                          <a:latin typeface="Meiryo UI" panose="020B0604030504040204" pitchFamily="50" charset="-128"/>
                          <a:ea typeface="Meiryo UI" panose="020B0604030504040204" pitchFamily="50" charset="-128"/>
                        </a:rPr>
                        <a:t>アイビーホール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青山会館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（東京都渋谷区）</a:t>
                      </a:r>
                    </a:p>
                  </a:txBody>
                  <a:tcP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kumimoji="1" lang="ja-JP" altLang="en-US"/>
                    </a:p>
                  </a:txBody>
                  <a:tcPr/>
                </a:tc>
                <a:extLst>
                  <a:ext uri="{0D108BD9-81ED-4DB2-BD59-A6C34878D82A}">
                    <a16:rowId xmlns:a16="http://schemas.microsoft.com/office/drawing/2014/main" val="1474780140"/>
                  </a:ext>
                </a:extLst>
              </a:tr>
              <a:tr h="255335">
                <a:tc rowSpan="2">
                  <a:txBody>
                    <a:bodyPr/>
                    <a:lstStyle/>
                    <a:p>
                      <a:r>
                        <a:rPr kumimoji="1" lang="ja-JP" altLang="en-US" sz="1200" b="1" dirty="0">
                          <a:latin typeface="Meiryo UI" panose="020B0604030504040204" pitchFamily="50" charset="-128"/>
                          <a:ea typeface="Meiryo UI" panose="020B0604030504040204" pitchFamily="50" charset="-128"/>
                        </a:rPr>
                        <a:t>フランスと日本の「人々の暮らしやすさ」に重点を置いたスマートシティ構想シンポジウム</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800" dirty="0">
                        <a:latin typeface="Meiryo UI" panose="020B0604030504040204" pitchFamily="50" charset="-128"/>
                        <a:ea typeface="Meiryo UI" panose="020B0604030504040204" pitchFamily="50" charset="-128"/>
                      </a:endParaRPr>
                    </a:p>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主催：在日フランス大使館対外貿易委員会</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tc>
                  <a:txBody>
                    <a:bodyPr/>
                    <a:lstStyle/>
                    <a:p>
                      <a:r>
                        <a:rPr kumimoji="1" lang="en-US" altLang="ja-JP" sz="1200" dirty="0">
                          <a:latin typeface="Meiryo UI" panose="020B0604030504040204" pitchFamily="50" charset="-128"/>
                          <a:ea typeface="Meiryo UI" panose="020B0604030504040204" pitchFamily="50" charset="-128"/>
                        </a:rPr>
                        <a:t>2019</a:t>
                      </a:r>
                      <a:r>
                        <a:rPr kumimoji="1" lang="ja-JP" altLang="en-US" sz="1200" dirty="0">
                          <a:latin typeface="Meiryo UI" panose="020B0604030504040204" pitchFamily="50" charset="-128"/>
                          <a:ea typeface="Meiryo UI" panose="020B0604030504040204" pitchFamily="50" charset="-128"/>
                        </a:rPr>
                        <a:t>年</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23</a:t>
                      </a:r>
                      <a:r>
                        <a:rPr kumimoji="1" lang="ja-JP" altLang="en-US" sz="1200" dirty="0">
                          <a:latin typeface="Meiryo UI" panose="020B0604030504040204" pitchFamily="50" charset="-128"/>
                          <a:ea typeface="Meiryo UI" panose="020B0604030504040204" pitchFamily="50" charset="-128"/>
                        </a:rPr>
                        <a:t>日</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rowSpan="2">
                  <a:txBody>
                    <a:bodyPr/>
                    <a:lstStyle/>
                    <a:p>
                      <a:r>
                        <a:rPr kumimoji="1" lang="ja-JP" altLang="en-US" sz="1200" b="1" dirty="0">
                          <a:latin typeface="Meiryo UI" panose="020B0604030504040204" pitchFamily="50" charset="-128"/>
                          <a:ea typeface="Meiryo UI" panose="020B0604030504040204" pitchFamily="50" charset="-128"/>
                        </a:rPr>
                        <a:t>＜講演内容＞</a:t>
                      </a:r>
                      <a:endParaRPr kumimoji="1" lang="en-US" altLang="ja-JP" sz="1200" b="1" dirty="0">
                        <a:latin typeface="Meiryo UI" panose="020B0604030504040204" pitchFamily="50" charset="-128"/>
                        <a:ea typeface="Meiryo UI" panose="020B0604030504040204" pitchFamily="50" charset="-128"/>
                      </a:endParaRPr>
                    </a:p>
                    <a:p>
                      <a:pPr marL="171450" indent="-171450">
                        <a:buFont typeface="Wingdings" panose="05000000000000000000" pitchFamily="2" charset="2"/>
                        <a:buChar char="n"/>
                      </a:pPr>
                      <a:r>
                        <a:rPr kumimoji="1" lang="en-US" altLang="ja-JP" sz="1200" dirty="0">
                          <a:latin typeface="Meiryo UI" panose="020B0604030504040204" pitchFamily="50" charset="-128"/>
                          <a:ea typeface="Meiryo UI" panose="020B0604030504040204" pitchFamily="50" charset="-128"/>
                        </a:rPr>
                        <a:t>Smart City Strategy at</a:t>
                      </a:r>
                      <a:r>
                        <a:rPr kumimoji="1" lang="en-US" altLang="ja-JP" sz="1200" baseline="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Osaka</a:t>
                      </a:r>
                    </a:p>
                    <a:p>
                      <a:endParaRPr kumimoji="1" lang="en-US" altLang="ja-JP" sz="800" dirty="0">
                        <a:latin typeface="Meiryo UI" panose="020B0604030504040204" pitchFamily="50" charset="-128"/>
                        <a:ea typeface="Meiryo UI" panose="020B0604030504040204" pitchFamily="50" charset="-128"/>
                      </a:endParaRPr>
                    </a:p>
                    <a:p>
                      <a:r>
                        <a:rPr kumimoji="1" lang="ja-JP" altLang="en-US" sz="1200" b="1" dirty="0">
                          <a:latin typeface="Meiryo UI" panose="020B0604030504040204" pitchFamily="50" charset="-128"/>
                          <a:ea typeface="Meiryo UI" panose="020B0604030504040204" pitchFamily="50" charset="-128"/>
                        </a:rPr>
                        <a:t>＜主な出席者＞　</a:t>
                      </a:r>
                      <a:r>
                        <a:rPr kumimoji="1" lang="ja-JP" altLang="en-US" sz="1200" dirty="0">
                          <a:latin typeface="Meiryo UI" panose="020B0604030504040204" pitchFamily="50" charset="-128"/>
                          <a:ea typeface="Meiryo UI" panose="020B0604030504040204" pitchFamily="50" charset="-128"/>
                        </a:rPr>
                        <a:t>官公庁、経済界、政府関係者など</a:t>
                      </a:r>
                      <a:endParaRPr kumimoji="1" lang="en-US" altLang="ja-JP" sz="12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101486160"/>
                  </a:ext>
                </a:extLst>
              </a:tr>
              <a:tr h="499902">
                <a:tc vMerge="1">
                  <a:txBody>
                    <a:bodyPr/>
                    <a:lstStyle/>
                    <a:p>
                      <a:endParaRPr kumimoji="1" lang="ja-JP" altLang="en-US"/>
                    </a:p>
                  </a:txBody>
                  <a:tcPr/>
                </a:tc>
                <a:tc>
                  <a:txBody>
                    <a:bodyPr/>
                    <a:lstStyle/>
                    <a:p>
                      <a:r>
                        <a:rPr kumimoji="1" lang="ja-JP" altLang="en-US" sz="1200" dirty="0">
                          <a:latin typeface="Meiryo UI" panose="020B0604030504040204" pitchFamily="50" charset="-128"/>
                          <a:ea typeface="Meiryo UI" panose="020B0604030504040204" pitchFamily="50" charset="-128"/>
                        </a:rPr>
                        <a:t>フランス大使館</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（東京都港区）</a:t>
                      </a:r>
                    </a:p>
                  </a:txBody>
                  <a:tcPr>
                    <a:lnT w="12700" cap="flat" cmpd="sng" algn="ctr">
                      <a:solidFill>
                        <a:schemeClr val="tx1"/>
                      </a:solidFill>
                      <a:prstDash val="dash"/>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66785755"/>
                  </a:ext>
                </a:extLst>
              </a:tr>
            </a:tbl>
          </a:graphicData>
        </a:graphic>
      </p:graphicFrame>
      <p:graphicFrame>
        <p:nvGraphicFramePr>
          <p:cNvPr id="9" name="表 8"/>
          <p:cNvGraphicFramePr>
            <a:graphicFrameLocks noGrp="1"/>
          </p:cNvGraphicFramePr>
          <p:nvPr/>
        </p:nvGraphicFramePr>
        <p:xfrm>
          <a:off x="299081" y="4676998"/>
          <a:ext cx="8490856" cy="1700220"/>
        </p:xfrm>
        <a:graphic>
          <a:graphicData uri="http://schemas.openxmlformats.org/drawingml/2006/table">
            <a:tbl>
              <a:tblPr firstRow="1" bandRow="1">
                <a:tableStyleId>{5940675A-B579-460E-94D1-54222C63F5DA}</a:tableStyleId>
              </a:tblPr>
              <a:tblGrid>
                <a:gridCol w="1665605">
                  <a:extLst>
                    <a:ext uri="{9D8B030D-6E8A-4147-A177-3AD203B41FA5}">
                      <a16:colId xmlns:a16="http://schemas.microsoft.com/office/drawing/2014/main" val="734555090"/>
                    </a:ext>
                  </a:extLst>
                </a:gridCol>
                <a:gridCol w="1759268">
                  <a:extLst>
                    <a:ext uri="{9D8B030D-6E8A-4147-A177-3AD203B41FA5}">
                      <a16:colId xmlns:a16="http://schemas.microsoft.com/office/drawing/2014/main" val="2918684192"/>
                    </a:ext>
                  </a:extLst>
                </a:gridCol>
                <a:gridCol w="5065983">
                  <a:extLst>
                    <a:ext uri="{9D8B030D-6E8A-4147-A177-3AD203B41FA5}">
                      <a16:colId xmlns:a16="http://schemas.microsoft.com/office/drawing/2014/main" val="2794955828"/>
                    </a:ext>
                  </a:extLst>
                </a:gridCol>
              </a:tblGrid>
              <a:tr h="260748">
                <a:tc>
                  <a:txBody>
                    <a:bodyPr/>
                    <a:lstStyle/>
                    <a:p>
                      <a:pPr algn="ctr"/>
                      <a:r>
                        <a:rPr kumimoji="1" lang="ja-JP" altLang="en-US" sz="1400" b="1" dirty="0">
                          <a:latin typeface="Meiryo UI" panose="020B0604030504040204" pitchFamily="50" charset="-128"/>
                          <a:ea typeface="Meiryo UI" panose="020B0604030504040204" pitchFamily="50" charset="-128"/>
                        </a:rPr>
                        <a:t>団体名</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分野・テーマ</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連携内容</a:t>
                      </a:r>
                    </a:p>
                  </a:txBody>
                  <a:tcPr>
                    <a:solidFill>
                      <a:schemeClr val="accent1">
                        <a:lumMod val="20000"/>
                        <a:lumOff val="80000"/>
                      </a:schemeClr>
                    </a:solidFill>
                  </a:tcPr>
                </a:tc>
                <a:extLst>
                  <a:ext uri="{0D108BD9-81ED-4DB2-BD59-A6C34878D82A}">
                    <a16:rowId xmlns:a16="http://schemas.microsoft.com/office/drawing/2014/main" val="3060341054"/>
                  </a:ext>
                </a:extLst>
              </a:tr>
              <a:tr h="438630">
                <a:tc>
                  <a:txBody>
                    <a:bodyPr/>
                    <a:lstStyle/>
                    <a:p>
                      <a:r>
                        <a:rPr kumimoji="1" lang="ja-JP" altLang="en-US" sz="1400" dirty="0">
                          <a:latin typeface="Meiryo UI" panose="020B0604030504040204" pitchFamily="50" charset="-128"/>
                          <a:ea typeface="Meiryo UI" panose="020B0604030504040204" pitchFamily="50" charset="-128"/>
                        </a:rPr>
                        <a:t>大阪商工会議所</a:t>
                      </a:r>
                    </a:p>
                  </a:txBody>
                  <a:tcPr/>
                </a:tc>
                <a:tc>
                  <a:txBody>
                    <a:bodyPr/>
                    <a:lstStyle/>
                    <a:p>
                      <a:r>
                        <a:rPr kumimoji="1" lang="ja-JP" altLang="en-US" sz="1400" dirty="0">
                          <a:latin typeface="Meiryo UI" panose="020B0604030504040204" pitchFamily="50" charset="-128"/>
                          <a:ea typeface="Meiryo UI" panose="020B0604030504040204" pitchFamily="50" charset="-128"/>
                        </a:rPr>
                        <a:t>スーパーシティ構想</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err="1">
                          <a:latin typeface="Meiryo UI" panose="020B0604030504040204" pitchFamily="50" charset="-128"/>
                          <a:ea typeface="Meiryo UI" panose="020B0604030504040204" pitchFamily="50" charset="-128"/>
                        </a:rPr>
                        <a:t>MaaS</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官民連携によるスーパーシティ構想の提案</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err="1">
                          <a:latin typeface="Meiryo UI" panose="020B0604030504040204" pitchFamily="50" charset="-128"/>
                          <a:ea typeface="Meiryo UI" panose="020B0604030504040204" pitchFamily="50" charset="-128"/>
                        </a:rPr>
                        <a:t>MaaS</a:t>
                      </a:r>
                      <a:r>
                        <a:rPr kumimoji="1" lang="ja-JP" altLang="en-US" sz="1400" dirty="0">
                          <a:latin typeface="Meiryo UI" panose="020B0604030504040204" pitchFamily="50" charset="-128"/>
                          <a:ea typeface="Meiryo UI" panose="020B0604030504040204" pitchFamily="50" charset="-128"/>
                        </a:rPr>
                        <a:t>フォーラムへのオブザーバー参加</a:t>
                      </a:r>
                    </a:p>
                  </a:txBody>
                  <a:tcPr/>
                </a:tc>
                <a:extLst>
                  <a:ext uri="{0D108BD9-81ED-4DB2-BD59-A6C34878D82A}">
                    <a16:rowId xmlns:a16="http://schemas.microsoft.com/office/drawing/2014/main" val="2324760341"/>
                  </a:ext>
                </a:extLst>
              </a:tr>
              <a:tr h="438630">
                <a:tc>
                  <a:txBody>
                    <a:bodyPr/>
                    <a:lstStyle/>
                    <a:p>
                      <a:r>
                        <a:rPr kumimoji="1" lang="ja-JP" altLang="en-US" sz="1400" dirty="0">
                          <a:latin typeface="Meiryo UI" panose="020B0604030504040204" pitchFamily="50" charset="-128"/>
                          <a:ea typeface="Meiryo UI" panose="020B0604030504040204" pitchFamily="50" charset="-128"/>
                        </a:rPr>
                        <a:t>関西経済連合会</a:t>
                      </a:r>
                    </a:p>
                  </a:txBody>
                  <a:tcPr/>
                </a:tc>
                <a:tc>
                  <a:txBody>
                    <a:bodyPr/>
                    <a:lstStyle/>
                    <a:p>
                      <a:r>
                        <a:rPr kumimoji="1" lang="ja-JP" altLang="en-US" sz="1400" dirty="0">
                          <a:latin typeface="Meiryo UI" panose="020B0604030504040204" pitchFamily="50" charset="-128"/>
                          <a:ea typeface="Meiryo UI" panose="020B0604030504040204" pitchFamily="50" charset="-128"/>
                        </a:rPr>
                        <a:t>都市</a:t>
                      </a:r>
                      <a:r>
                        <a:rPr kumimoji="1" lang="en-US" altLang="ja-JP" sz="1400" dirty="0">
                          <a:latin typeface="Meiryo UI" panose="020B0604030504040204" pitchFamily="50" charset="-128"/>
                          <a:ea typeface="Meiryo UI" panose="020B0604030504040204" pitchFamily="50" charset="-128"/>
                        </a:rPr>
                        <a:t>OS</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官民連携データプラットフォームの検討に向けた情報共有</a:t>
                      </a:r>
                    </a:p>
                  </a:txBody>
                  <a:tcPr/>
                </a:tc>
                <a:extLst>
                  <a:ext uri="{0D108BD9-81ED-4DB2-BD59-A6C34878D82A}">
                    <a16:rowId xmlns:a16="http://schemas.microsoft.com/office/drawing/2014/main" val="776864766"/>
                  </a:ext>
                </a:extLst>
              </a:tr>
              <a:tr h="438630">
                <a:tc>
                  <a:txBody>
                    <a:bodyPr/>
                    <a:lstStyle/>
                    <a:p>
                      <a:r>
                        <a:rPr kumimoji="1" lang="ja-JP" altLang="en-US" sz="1400" dirty="0">
                          <a:latin typeface="Meiryo UI" panose="020B0604030504040204" pitchFamily="50" charset="-128"/>
                          <a:ea typeface="Meiryo UI" panose="020B0604030504040204" pitchFamily="50" charset="-128"/>
                        </a:rPr>
                        <a:t>産業競争力懇談会</a:t>
                      </a:r>
                    </a:p>
                  </a:txBody>
                  <a:tcPr/>
                </a:tc>
                <a:tc>
                  <a:txBody>
                    <a:bodyPr/>
                    <a:lstStyle/>
                    <a:p>
                      <a:r>
                        <a:rPr kumimoji="1" lang="ja-JP" altLang="en-US" sz="1400" dirty="0">
                          <a:latin typeface="Meiryo UI" panose="020B0604030504040204" pitchFamily="50" charset="-128"/>
                          <a:ea typeface="Meiryo UI" panose="020B0604030504040204" pitchFamily="50" charset="-128"/>
                        </a:rPr>
                        <a:t>都市</a:t>
                      </a:r>
                      <a:r>
                        <a:rPr kumimoji="1" lang="en-US" altLang="ja-JP" sz="1400" dirty="0">
                          <a:latin typeface="Meiryo UI" panose="020B0604030504040204" pitchFamily="50" charset="-128"/>
                          <a:ea typeface="Meiryo UI" panose="020B0604030504040204" pitchFamily="50" charset="-128"/>
                        </a:rPr>
                        <a:t>OS</a:t>
                      </a:r>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400" dirty="0">
                          <a:latin typeface="Meiryo UI" panose="020B0604030504040204" pitchFamily="50" charset="-128"/>
                          <a:ea typeface="Meiryo UI" panose="020B0604030504040204" pitchFamily="50" charset="-128"/>
                        </a:rPr>
                        <a:t>デジタルスマートシティに関する情報共有</a:t>
                      </a:r>
                    </a:p>
                  </a:txBody>
                  <a:tcPr/>
                </a:tc>
                <a:extLst>
                  <a:ext uri="{0D108BD9-81ED-4DB2-BD59-A6C34878D82A}">
                    <a16:rowId xmlns:a16="http://schemas.microsoft.com/office/drawing/2014/main" val="4054805746"/>
                  </a:ext>
                </a:extLst>
              </a:tr>
            </a:tbl>
          </a:graphicData>
        </a:graphic>
      </p:graphicFrame>
      <p:sp>
        <p:nvSpPr>
          <p:cNvPr id="2" name="テキスト ボックス 1"/>
          <p:cNvSpPr txBox="1"/>
          <p:nvPr/>
        </p:nvSpPr>
        <p:spPr>
          <a:xfrm>
            <a:off x="187728" y="867220"/>
            <a:ext cx="4366901" cy="338554"/>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600" b="1" dirty="0">
                <a:latin typeface="Meiryo UI" panose="020B0604030504040204" pitchFamily="50" charset="-128"/>
                <a:ea typeface="Meiryo UI" panose="020B0604030504040204" pitchFamily="50" charset="-128"/>
              </a:rPr>
              <a:t>関係機関におけるフォーラム等への参加／ＰＲ</a:t>
            </a:r>
          </a:p>
        </p:txBody>
      </p:sp>
      <p:sp>
        <p:nvSpPr>
          <p:cNvPr id="10" name="テキスト ボックス 9"/>
          <p:cNvSpPr txBox="1"/>
          <p:nvPr/>
        </p:nvSpPr>
        <p:spPr>
          <a:xfrm>
            <a:off x="245698" y="4262675"/>
            <a:ext cx="2037737" cy="338554"/>
          </a:xfrm>
          <a:prstGeom prst="rect">
            <a:avLst/>
          </a:prstGeom>
          <a:noFill/>
        </p:spPr>
        <p:txBody>
          <a:bodyPr wrap="none" rtlCol="0">
            <a:spAutoFit/>
          </a:bodyPr>
          <a:lstStyle/>
          <a:p>
            <a:pPr marL="285750" indent="-285750">
              <a:buFont typeface="Wingdings" panose="05000000000000000000" pitchFamily="2" charset="2"/>
              <a:buChar char="p"/>
            </a:pPr>
            <a:r>
              <a:rPr kumimoji="1" lang="ja-JP" altLang="en-US" sz="1600" b="1" dirty="0">
                <a:latin typeface="Meiryo UI" panose="020B0604030504040204" pitchFamily="50" charset="-128"/>
                <a:ea typeface="Meiryo UI" panose="020B0604030504040204" pitchFamily="50" charset="-128"/>
              </a:rPr>
              <a:t>経済界等との連携</a:t>
            </a:r>
          </a:p>
        </p:txBody>
      </p:sp>
      <p:sp>
        <p:nvSpPr>
          <p:cNvPr id="11" name="角丸四角形 10"/>
          <p:cNvSpPr/>
          <p:nvPr/>
        </p:nvSpPr>
        <p:spPr>
          <a:xfrm>
            <a:off x="7785462" y="97041"/>
            <a:ext cx="1319349" cy="400110"/>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chemeClr val="bg1"/>
                </a:solidFill>
                <a:latin typeface="Meiryo UI" panose="020B0604030504040204" pitchFamily="50" charset="-128"/>
                <a:ea typeface="Meiryo UI" panose="020B0604030504040204" pitchFamily="50" charset="-128"/>
              </a:rPr>
              <a:t>4.</a:t>
            </a:r>
            <a:r>
              <a:rPr kumimoji="1" lang="ja-JP" altLang="en-US" sz="1600" b="1" dirty="0">
                <a:solidFill>
                  <a:schemeClr val="bg1"/>
                </a:solidFill>
                <a:latin typeface="Meiryo UI" panose="020B0604030504040204" pitchFamily="50" charset="-128"/>
                <a:ea typeface="Meiryo UI" panose="020B0604030504040204" pitchFamily="50" charset="-128"/>
              </a:rPr>
              <a:t>情報発信</a:t>
            </a:r>
          </a:p>
        </p:txBody>
      </p:sp>
    </p:spTree>
    <p:extLst>
      <p:ext uri="{BB962C8B-B14F-4D97-AF65-F5344CB8AC3E}">
        <p14:creationId xmlns:p14="http://schemas.microsoft.com/office/powerpoint/2010/main" val="1205325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E9492F5-9F32-4FF7-8F08-B59CF8F2A2B6}" type="slidenum">
              <a:rPr kumimoji="1" lang="ja-JP" altLang="en-US" smtClean="0"/>
              <a:t>28</a:t>
            </a:fld>
            <a:endParaRPr kumimoji="1" lang="ja-JP" altLang="en-US"/>
          </a:p>
        </p:txBody>
      </p:sp>
      <p:sp>
        <p:nvSpPr>
          <p:cNvPr id="5" name="正方形/長方形 4"/>
          <p:cNvSpPr/>
          <p:nvPr/>
        </p:nvSpPr>
        <p:spPr>
          <a:xfrm>
            <a:off x="1924727" y="2395248"/>
            <a:ext cx="5431295" cy="646331"/>
          </a:xfrm>
          <a:prstGeom prst="rect">
            <a:avLst/>
          </a:prstGeom>
        </p:spPr>
        <p:txBody>
          <a:bodyPr wrap="none">
            <a:spAutoFit/>
          </a:bodyPr>
          <a:lstStyle/>
          <a:p>
            <a:r>
              <a:rPr lang="ja-JP" altLang="en-US" sz="3600" dirty="0">
                <a:latin typeface="Meiryo UI" panose="020B0604030504040204" pitchFamily="50" charset="-128"/>
                <a:ea typeface="Meiryo UI" panose="020B0604030504040204" pitchFamily="50" charset="-128"/>
              </a:rPr>
              <a:t>第３章　今後の取組み予定</a:t>
            </a:r>
          </a:p>
        </p:txBody>
      </p:sp>
    </p:spTree>
    <p:extLst>
      <p:ext uri="{BB962C8B-B14F-4D97-AF65-F5344CB8AC3E}">
        <p14:creationId xmlns:p14="http://schemas.microsoft.com/office/powerpoint/2010/main" val="203813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45236" y="6390347"/>
            <a:ext cx="2057400" cy="365125"/>
          </a:xfrm>
        </p:spPr>
        <p:txBody>
          <a:bodyPr/>
          <a:lstStyle/>
          <a:p>
            <a:fld id="{1E9492F5-9F32-4FF7-8F08-B59CF8F2A2B6}" type="slidenum">
              <a:rPr kumimoji="1" lang="ja-JP" altLang="en-US" smtClean="0"/>
              <a:t>29</a:t>
            </a:fld>
            <a:endParaRPr kumimoji="1" lang="ja-JP" altLang="en-US"/>
          </a:p>
        </p:txBody>
      </p:sp>
      <p:cxnSp>
        <p:nvCxnSpPr>
          <p:cNvPr id="5" name="直線コネクタ 4"/>
          <p:cNvCxnSpPr/>
          <p:nvPr/>
        </p:nvCxnSpPr>
        <p:spPr>
          <a:xfrm>
            <a:off x="154579" y="589189"/>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2959310" y="102944"/>
            <a:ext cx="3586238"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当面の取組み</a:t>
            </a:r>
            <a:r>
              <a:rPr kumimoji="1" lang="ja-JP" altLang="en-US" sz="2400" b="1" dirty="0">
                <a:latin typeface="Meiryo UI" panose="020B0604030504040204" pitchFamily="50" charset="-128"/>
                <a:ea typeface="Meiryo UI" panose="020B0604030504040204" pitchFamily="50" charset="-128"/>
              </a:rPr>
              <a:t>リスト（案）</a:t>
            </a:r>
            <a:endParaRPr kumimoji="1" lang="ja-JP" altLang="en-US" sz="2000" b="1" dirty="0">
              <a:latin typeface="Meiryo UI" panose="020B0604030504040204" pitchFamily="50" charset="-128"/>
              <a:ea typeface="Meiryo UI" panose="020B0604030504040204"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2178863015"/>
              </p:ext>
            </p:extLst>
          </p:nvPr>
        </p:nvGraphicFramePr>
        <p:xfrm>
          <a:off x="582586" y="844602"/>
          <a:ext cx="8066034" cy="5196840"/>
        </p:xfrm>
        <a:graphic>
          <a:graphicData uri="http://schemas.openxmlformats.org/drawingml/2006/table">
            <a:tbl>
              <a:tblPr firstRow="1" bandRow="1">
                <a:tableStyleId>{5940675A-B579-460E-94D1-54222C63F5DA}</a:tableStyleId>
              </a:tblPr>
              <a:tblGrid>
                <a:gridCol w="2266125">
                  <a:extLst>
                    <a:ext uri="{9D8B030D-6E8A-4147-A177-3AD203B41FA5}">
                      <a16:colId xmlns:a16="http://schemas.microsoft.com/office/drawing/2014/main" val="3727957849"/>
                    </a:ext>
                  </a:extLst>
                </a:gridCol>
                <a:gridCol w="4205232">
                  <a:extLst>
                    <a:ext uri="{9D8B030D-6E8A-4147-A177-3AD203B41FA5}">
                      <a16:colId xmlns:a16="http://schemas.microsoft.com/office/drawing/2014/main" val="4084270433"/>
                    </a:ext>
                  </a:extLst>
                </a:gridCol>
                <a:gridCol w="1594677">
                  <a:extLst>
                    <a:ext uri="{9D8B030D-6E8A-4147-A177-3AD203B41FA5}">
                      <a16:colId xmlns:a16="http://schemas.microsoft.com/office/drawing/2014/main" val="1735011440"/>
                    </a:ext>
                  </a:extLst>
                </a:gridCol>
              </a:tblGrid>
              <a:tr h="200367">
                <a:tc>
                  <a:txBody>
                    <a:bodyPr/>
                    <a:lstStyle/>
                    <a:p>
                      <a:pPr algn="ctr"/>
                      <a:r>
                        <a:rPr kumimoji="1" lang="ja-JP" altLang="en-US" sz="1400" b="1" dirty="0">
                          <a:latin typeface="Meiryo UI" panose="020B0604030504040204" pitchFamily="50" charset="-128"/>
                          <a:ea typeface="Meiryo UI" panose="020B0604030504040204" pitchFamily="50" charset="-128"/>
                        </a:rPr>
                        <a:t>項目</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内容</a:t>
                      </a:r>
                    </a:p>
                  </a:txBody>
                  <a:tcPr>
                    <a:solidFill>
                      <a:schemeClr val="accent1">
                        <a:lumMod val="20000"/>
                        <a:lumOff val="8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備考</a:t>
                      </a:r>
                    </a:p>
                  </a:txBody>
                  <a:tcPr>
                    <a:solidFill>
                      <a:schemeClr val="accent1">
                        <a:lumMod val="20000"/>
                        <a:lumOff val="80000"/>
                      </a:schemeClr>
                    </a:solidFill>
                  </a:tcPr>
                </a:tc>
                <a:extLst>
                  <a:ext uri="{0D108BD9-81ED-4DB2-BD59-A6C34878D82A}">
                    <a16:rowId xmlns:a16="http://schemas.microsoft.com/office/drawing/2014/main" val="3178219396"/>
                  </a:ext>
                </a:extLst>
              </a:tr>
              <a:tr h="480881">
                <a:tc rowSpan="2">
                  <a:txBody>
                    <a:bodyPr/>
                    <a:lstStyle/>
                    <a:p>
                      <a:r>
                        <a:rPr kumimoji="1" lang="ja-JP" altLang="en-US" sz="1300" dirty="0">
                          <a:latin typeface="Meiryo UI" panose="020B0604030504040204" pitchFamily="50" charset="-128"/>
                          <a:ea typeface="Meiryo UI" panose="020B0604030504040204" pitchFamily="50" charset="-128"/>
                        </a:rPr>
                        <a:t>１）</a:t>
                      </a:r>
                      <a:r>
                        <a:rPr kumimoji="1" lang="en-US" altLang="ja-JP" sz="1300" dirty="0" err="1">
                          <a:latin typeface="Meiryo UI" panose="020B0604030504040204" pitchFamily="50" charset="-128"/>
                          <a:ea typeface="Meiryo UI" panose="020B0604030504040204" pitchFamily="50" charset="-128"/>
                        </a:rPr>
                        <a:t>GovTech</a:t>
                      </a:r>
                      <a:r>
                        <a:rPr kumimoji="1" lang="ja-JP" altLang="en-US" sz="1300" dirty="0">
                          <a:latin typeface="Meiryo UI" panose="020B0604030504040204" pitchFamily="50" charset="-128"/>
                          <a:ea typeface="Meiryo UI" panose="020B0604030504040204" pitchFamily="50" charset="-128"/>
                        </a:rPr>
                        <a:t>大阪を通じた</a:t>
                      </a:r>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a:latin typeface="Meiryo UI" panose="020B0604030504040204" pitchFamily="50" charset="-128"/>
                          <a:ea typeface="Meiryo UI" panose="020B0604030504040204" pitchFamily="50" charset="-128"/>
                        </a:rPr>
                        <a:t>　　　市町村支援</a:t>
                      </a:r>
                    </a:p>
                  </a:txBody>
                  <a:tcPr/>
                </a:tc>
                <a:tc>
                  <a:txBody>
                    <a:bodyPr/>
                    <a:lstStyle/>
                    <a:p>
                      <a:r>
                        <a:rPr kumimoji="1" lang="ja-JP" altLang="en-US" sz="1300" dirty="0">
                          <a:latin typeface="Meiryo UI" panose="020B0604030504040204" pitchFamily="50" charset="-128"/>
                          <a:ea typeface="Meiryo UI" panose="020B0604030504040204" pitchFamily="50" charset="-128"/>
                        </a:rPr>
                        <a:t>①　</a:t>
                      </a:r>
                      <a:r>
                        <a:rPr kumimoji="1" lang="en-US" altLang="ja-JP" sz="1300" dirty="0" err="1" smtClean="0">
                          <a:latin typeface="Meiryo UI" panose="020B0604030504040204" pitchFamily="50" charset="-128"/>
                          <a:ea typeface="Meiryo UI" panose="020B0604030504040204" pitchFamily="50" charset="-128"/>
                        </a:rPr>
                        <a:t>GovTech</a:t>
                      </a:r>
                      <a:r>
                        <a:rPr kumimoji="1" lang="ja-JP" altLang="en-US" sz="1300" dirty="0" smtClean="0">
                          <a:latin typeface="Meiryo UI" panose="020B0604030504040204" pitchFamily="50" charset="-128"/>
                          <a:ea typeface="Meiryo UI" panose="020B0604030504040204" pitchFamily="50" charset="-128"/>
                        </a:rPr>
                        <a:t>大阪（市町村推進連絡会議）の運用</a:t>
                      </a:r>
                      <a:endParaRPr kumimoji="1" lang="en-US" altLang="ja-JP" sz="1300" dirty="0">
                        <a:latin typeface="Meiryo UI" panose="020B0604030504040204" pitchFamily="50" charset="-128"/>
                        <a:ea typeface="Meiryo UI" panose="020B0604030504040204" pitchFamily="50" charset="-128"/>
                      </a:endParaRPr>
                    </a:p>
                    <a:p>
                      <a:r>
                        <a:rPr kumimoji="1" lang="ja-JP" altLang="en-US" sz="1300" baseline="0" dirty="0">
                          <a:latin typeface="Meiryo UI" panose="020B0604030504040204" pitchFamily="50" charset="-128"/>
                          <a:ea typeface="Meiryo UI" panose="020B0604030504040204" pitchFamily="50" charset="-128"/>
                        </a:rPr>
                        <a:t>　</a:t>
                      </a:r>
                      <a:r>
                        <a:rPr kumimoji="1" lang="en-US" altLang="ja-JP" sz="1300" baseline="0" dirty="0" smtClean="0">
                          <a:latin typeface="Meiryo UI" panose="020B0604030504040204" pitchFamily="50" charset="-128"/>
                          <a:ea typeface="Meiryo UI" panose="020B0604030504040204" pitchFamily="50" charset="-128"/>
                        </a:rPr>
                        <a:t>a)</a:t>
                      </a:r>
                      <a:r>
                        <a:rPr kumimoji="1" lang="ja-JP" altLang="en-US" sz="1300" baseline="0" dirty="0" smtClean="0">
                          <a:latin typeface="Meiryo UI" panose="020B0604030504040204" pitchFamily="50" charset="-128"/>
                          <a:ea typeface="Meiryo UI" panose="020B0604030504040204" pitchFamily="50" charset="-128"/>
                        </a:rPr>
                        <a:t>　</a:t>
                      </a:r>
                      <a:r>
                        <a:rPr kumimoji="1" lang="ja-JP" altLang="en-US" sz="1300" dirty="0" smtClean="0">
                          <a:latin typeface="Meiryo UI" panose="020B0604030504040204" pitchFamily="50" charset="-128"/>
                          <a:ea typeface="Meiryo UI" panose="020B0604030504040204" pitchFamily="50" charset="-128"/>
                        </a:rPr>
                        <a:t>情報</a:t>
                      </a:r>
                      <a:r>
                        <a:rPr kumimoji="1" lang="ja-JP" altLang="en-US" sz="1300" dirty="0">
                          <a:latin typeface="Meiryo UI" panose="020B0604030504040204" pitchFamily="50" charset="-128"/>
                          <a:ea typeface="Meiryo UI" panose="020B0604030504040204" pitchFamily="50" charset="-128"/>
                        </a:rPr>
                        <a:t>共有、事例報告、方針確認</a:t>
                      </a:r>
                      <a:r>
                        <a:rPr kumimoji="1" lang="ja-JP" altLang="en-US" sz="1300" dirty="0" smtClean="0">
                          <a:latin typeface="Meiryo UI" panose="020B0604030504040204" pitchFamily="50" charset="-128"/>
                          <a:ea typeface="Meiryo UI" panose="020B0604030504040204" pitchFamily="50" charset="-128"/>
                        </a:rPr>
                        <a:t>等</a:t>
                      </a:r>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b)</a:t>
                      </a:r>
                      <a:r>
                        <a:rPr kumimoji="1" lang="ja-JP" altLang="en-US" sz="1300" dirty="0" smtClean="0">
                          <a:latin typeface="Meiryo UI" panose="020B0604030504040204" pitchFamily="50" charset="-128"/>
                          <a:ea typeface="Meiryo UI" panose="020B0604030504040204" pitchFamily="50" charset="-128"/>
                        </a:rPr>
                        <a:t>　先行自治体の横展開の支援</a:t>
                      </a:r>
                      <a:endParaRPr kumimoji="1" lang="en-US" altLang="ja-JP" sz="13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追加（</a:t>
                      </a:r>
                      <a:r>
                        <a:rPr kumimoji="1" lang="en-US" altLang="ja-JP" sz="1300" dirty="0" smtClean="0">
                          <a:latin typeface="Meiryo UI" panose="020B0604030504040204" pitchFamily="50" charset="-128"/>
                          <a:ea typeface="Meiryo UI" panose="020B0604030504040204" pitchFamily="50" charset="-128"/>
                        </a:rPr>
                        <a:t>P30</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676125642"/>
                  </a:ext>
                </a:extLst>
              </a:tr>
              <a:tr h="480881">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300" dirty="0">
                          <a:latin typeface="Meiryo UI" panose="020B0604030504040204" pitchFamily="50" charset="-128"/>
                          <a:ea typeface="Meiryo UI" panose="020B0604030504040204" pitchFamily="50" charset="-128"/>
                        </a:rPr>
                        <a:t>②　ワーキンググループの開催</a:t>
                      </a:r>
                    </a:p>
                    <a:p>
                      <a:r>
                        <a:rPr kumimoji="1" lang="ja-JP" altLang="en-US" sz="1300" dirty="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a:t>
                      </a:r>
                      <a:r>
                        <a:rPr kumimoji="1" lang="ja-JP" altLang="en-US" sz="1300" dirty="0">
                          <a:latin typeface="Meiryo UI" panose="020B0604030504040204" pitchFamily="50" charset="-128"/>
                          <a:ea typeface="Meiryo UI" panose="020B0604030504040204" pitchFamily="50" charset="-128"/>
                        </a:rPr>
                        <a:t>　行政</a:t>
                      </a:r>
                      <a:r>
                        <a:rPr kumimoji="1" lang="en-US" altLang="ja-JP" sz="1300" dirty="0">
                          <a:latin typeface="Meiryo UI" panose="020B0604030504040204" pitchFamily="50" charset="-128"/>
                          <a:ea typeface="Meiryo UI" panose="020B0604030504040204" pitchFamily="50" charset="-128"/>
                        </a:rPr>
                        <a:t>ICT</a:t>
                      </a:r>
                      <a:r>
                        <a:rPr kumimoji="1" lang="ja-JP" altLang="en-US" sz="1300" dirty="0">
                          <a:latin typeface="Meiryo UI" panose="020B0604030504040204" pitchFamily="50" charset="-128"/>
                          <a:ea typeface="Meiryo UI" panose="020B0604030504040204" pitchFamily="50" charset="-128"/>
                        </a:rPr>
                        <a:t>化</a:t>
                      </a:r>
                      <a:r>
                        <a:rPr kumimoji="1" lang="en-US" altLang="ja-JP" sz="1300" dirty="0">
                          <a:latin typeface="Meiryo UI" panose="020B0604030504040204" pitchFamily="50" charset="-128"/>
                          <a:ea typeface="Meiryo UI" panose="020B0604030504040204" pitchFamily="50" charset="-128"/>
                        </a:rPr>
                        <a:t>WG</a:t>
                      </a:r>
                      <a:r>
                        <a:rPr kumimoji="1" lang="ja-JP" altLang="en-US" sz="1300" dirty="0">
                          <a:latin typeface="Meiryo UI" panose="020B0604030504040204" pitchFamily="50" charset="-128"/>
                          <a:ea typeface="Meiryo UI" panose="020B0604030504040204" pitchFamily="50" charset="-128"/>
                        </a:rPr>
                        <a:t>（第３回以降）</a:t>
                      </a:r>
                    </a:p>
                    <a:p>
                      <a:r>
                        <a:rPr kumimoji="1" lang="ja-JP" altLang="en-US" sz="1300" dirty="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b)</a:t>
                      </a:r>
                      <a:r>
                        <a:rPr kumimoji="1" lang="ja-JP" altLang="en-US" sz="1300" dirty="0">
                          <a:latin typeface="Meiryo UI" panose="020B0604030504040204" pitchFamily="50" charset="-128"/>
                          <a:ea typeface="Meiryo UI" panose="020B0604030504040204" pitchFamily="50" charset="-128"/>
                        </a:rPr>
                        <a:t>　地域デジタル化</a:t>
                      </a:r>
                      <a:r>
                        <a:rPr kumimoji="1" lang="en-US" altLang="ja-JP" sz="1300" dirty="0">
                          <a:latin typeface="Meiryo UI" panose="020B0604030504040204" pitchFamily="50" charset="-128"/>
                          <a:ea typeface="Meiryo UI" panose="020B0604030504040204" pitchFamily="50" charset="-128"/>
                        </a:rPr>
                        <a:t>WG</a:t>
                      </a:r>
                      <a:r>
                        <a:rPr kumimoji="1" lang="ja-JP" altLang="en-US" sz="1300" dirty="0">
                          <a:latin typeface="Meiryo UI" panose="020B0604030504040204" pitchFamily="50" charset="-128"/>
                          <a:ea typeface="Meiryo UI" panose="020B0604030504040204" pitchFamily="50" charset="-128"/>
                        </a:rPr>
                        <a:t>（予定）</a:t>
                      </a:r>
                    </a:p>
                  </a:txBody>
                  <a:tcPr>
                    <a:lnT w="12700" cap="flat" cmpd="sng" algn="ctr">
                      <a:solidFill>
                        <a:schemeClr val="tx1"/>
                      </a:solidFill>
                      <a:prstDash val="dash"/>
                      <a:round/>
                      <a:headEnd type="none" w="med" len="med"/>
                      <a:tailEnd type="none" w="med" len="med"/>
                    </a:lnT>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endParaRPr kumimoji="1" lang="en-US" altLang="ja-JP" sz="1300" dirty="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P31</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638899213"/>
                  </a:ext>
                </a:extLst>
              </a:tr>
              <a:tr h="621138">
                <a:tc>
                  <a:txBody>
                    <a:bodyPr/>
                    <a:lstStyle/>
                    <a:p>
                      <a:r>
                        <a:rPr kumimoji="1" lang="ja-JP" altLang="en-US" sz="1300" dirty="0">
                          <a:latin typeface="Meiryo UI" panose="020B0604030504040204" pitchFamily="50" charset="-128"/>
                          <a:ea typeface="Meiryo UI" panose="020B0604030504040204" pitchFamily="50" charset="-128"/>
                        </a:rPr>
                        <a:t>２）コンソーシアムの構築</a:t>
                      </a:r>
                    </a:p>
                  </a:txBody>
                  <a:tcPr/>
                </a:tc>
                <a:tc>
                  <a:txBody>
                    <a:bodyPr/>
                    <a:lstStyle/>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アイデアソン・ハッカソンの開催（キックオフ）</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市町村、企業、シビックテック、府大・市大などの参画によるコンソーシアムの組成</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技術支援や人材支援等の具体的取組みの検討</a:t>
                      </a:r>
                    </a:p>
                  </a:txBody>
                  <a:tcPr/>
                </a:tc>
                <a:tc>
                  <a:txBody>
                    <a:bodyPr/>
                    <a:lstStyle/>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P32</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P33</a:t>
                      </a:r>
                      <a:r>
                        <a:rPr kumimoji="1" lang="ja-JP" altLang="en-US" sz="1300" dirty="0" smtClean="0">
                          <a:latin typeface="Meiryo UI" panose="020B0604030504040204" pitchFamily="50" charset="-128"/>
                          <a:ea typeface="Meiryo UI" panose="020B0604030504040204" pitchFamily="50" charset="-128"/>
                        </a:rPr>
                        <a:t>）</a:t>
                      </a:r>
                      <a:endParaRPr kumimoji="1" lang="en-US" altLang="ja-JP" sz="1300" dirty="0" smtClean="0">
                        <a:latin typeface="Meiryo UI" panose="020B0604030504040204" pitchFamily="50" charset="-128"/>
                        <a:ea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827586382"/>
                  </a:ext>
                </a:extLst>
              </a:tr>
              <a:tr h="480881">
                <a:tc>
                  <a:txBody>
                    <a:bodyPr/>
                    <a:lstStyle/>
                    <a:p>
                      <a:r>
                        <a:rPr kumimoji="1" lang="ja-JP" altLang="en-US" sz="1300" dirty="0">
                          <a:latin typeface="Meiryo UI" panose="020B0604030504040204" pitchFamily="50" charset="-128"/>
                          <a:ea typeface="Meiryo UI" panose="020B0604030504040204" pitchFamily="50" charset="-128"/>
                        </a:rPr>
                        <a:t>３）企業との対話</a:t>
                      </a:r>
                    </a:p>
                  </a:txBody>
                  <a:tcPr/>
                </a:tc>
                <a:tc>
                  <a:txBody>
                    <a:bodyPr/>
                    <a:lstStyle/>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すでに対話が始まっている企業との具体的なマッチングに向けての協議</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新規企業の対話先の発掘</a:t>
                      </a:r>
                      <a:endParaRPr kumimoji="1" lang="en-US" altLang="ja-JP" sz="13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endParaRPr kumimoji="1" lang="en-US" altLang="ja-JP" sz="1300" dirty="0">
                        <a:latin typeface="Meiryo UI" panose="020B0604030504040204" pitchFamily="50" charset="-128"/>
                        <a:ea typeface="Meiryo UI" panose="020B0604030504040204" pitchFamily="50" charset="-128"/>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6600745"/>
                  </a:ext>
                </a:extLst>
              </a:tr>
              <a:tr h="480881">
                <a:tc>
                  <a:txBody>
                    <a:bodyPr/>
                    <a:lstStyle/>
                    <a:p>
                      <a:r>
                        <a:rPr kumimoji="1" lang="ja-JP" altLang="en-US" sz="1300" dirty="0">
                          <a:latin typeface="Meiryo UI" panose="020B0604030504040204" pitchFamily="50" charset="-128"/>
                          <a:ea typeface="Meiryo UI" panose="020B0604030504040204" pitchFamily="50" charset="-128"/>
                        </a:rPr>
                        <a:t>４）調査・分析</a:t>
                      </a:r>
                    </a:p>
                  </a:txBody>
                  <a:tcPr/>
                </a:tc>
                <a:tc>
                  <a:txBody>
                    <a:bodyPr/>
                    <a:lstStyle/>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追加で検討を進める分野（防災、健康、教育等）における市町村の実態調査</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国内外先進事例のさらなる調査</a:t>
                      </a:r>
                      <a:endParaRPr kumimoji="1" lang="en-US" altLang="ja-JP"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endParaRPr kumimoji="1" lang="en-US" altLang="ja-JP" sz="1300" dirty="0">
                        <a:latin typeface="Meiryo UI" panose="020B0604030504040204" pitchFamily="50" charset="-128"/>
                        <a:ea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4481180"/>
                  </a:ext>
                </a:extLst>
              </a:tr>
              <a:tr h="480881">
                <a:tc>
                  <a:txBody>
                    <a:bodyPr/>
                    <a:lstStyle/>
                    <a:p>
                      <a:r>
                        <a:rPr kumimoji="1" lang="ja-JP" altLang="en-US" sz="1300" dirty="0">
                          <a:latin typeface="Meiryo UI" panose="020B0604030504040204" pitchFamily="50" charset="-128"/>
                          <a:ea typeface="Meiryo UI" panose="020B0604030504040204" pitchFamily="50" charset="-128"/>
                        </a:rPr>
                        <a:t>５）情報発信</a:t>
                      </a:r>
                    </a:p>
                  </a:txBody>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ea"/>
                        <a:buAutoNum type="circleNumDbPlain"/>
                        <a:tabLst/>
                        <a:defRPr/>
                      </a:pPr>
                      <a:r>
                        <a:rPr kumimoji="1" lang="ja-JP" altLang="en-US" sz="1300" dirty="0">
                          <a:latin typeface="Meiryo UI" panose="020B0604030504040204" pitchFamily="50" charset="-128"/>
                          <a:ea typeface="Meiryo UI" panose="020B0604030504040204" pitchFamily="50" charset="-128"/>
                        </a:rPr>
                        <a:t>大阪スマートシティ戦略会議の開催</a:t>
                      </a: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スマートシティ関係機関への参画</a:t>
                      </a:r>
                      <a:endParaRPr kumimoji="1" lang="en-US" altLang="ja-JP" sz="1300" dirty="0">
                        <a:latin typeface="Meiryo UI" panose="020B0604030504040204" pitchFamily="50" charset="-128"/>
                        <a:ea typeface="Meiryo UI" panose="020B0604030504040204" pitchFamily="50" charset="-128"/>
                      </a:endParaRPr>
                    </a:p>
                    <a:p>
                      <a:pPr marL="342900" indent="-342900">
                        <a:buFont typeface="+mj-ea"/>
                        <a:buAutoNum type="circleNumDbPlain"/>
                      </a:pPr>
                      <a:r>
                        <a:rPr kumimoji="1" lang="ja-JP" altLang="en-US" sz="1300" dirty="0">
                          <a:latin typeface="Meiryo UI" panose="020B0604030504040204" pitchFamily="50" charset="-128"/>
                          <a:ea typeface="Meiryo UI" panose="020B0604030504040204" pitchFamily="50" charset="-128"/>
                        </a:rPr>
                        <a:t>ホームページ等の作成／ダッシュボードの</a:t>
                      </a:r>
                      <a:r>
                        <a:rPr kumimoji="1" lang="ja-JP" altLang="en-US" sz="1300" dirty="0" smtClean="0">
                          <a:latin typeface="Meiryo UI" panose="020B0604030504040204" pitchFamily="50" charset="-128"/>
                          <a:ea typeface="Meiryo UI" panose="020B0604030504040204" pitchFamily="50" charset="-128"/>
                        </a:rPr>
                        <a:t>具体化検討</a:t>
                      </a:r>
                      <a:endParaRPr kumimoji="1" lang="en-US" altLang="ja-JP"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300" dirty="0" smtClean="0">
                        <a:latin typeface="Meiryo UI" panose="020B0604030504040204" pitchFamily="50" charset="-128"/>
                        <a:ea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rPr>
                        <a:t>継続・追加</a:t>
                      </a:r>
                      <a:endParaRPr kumimoji="1" lang="en-US" altLang="ja-JP" sz="1300" dirty="0">
                        <a:latin typeface="Meiryo UI" panose="020B0604030504040204" pitchFamily="50" charset="-128"/>
                        <a:ea typeface="Meiryo UI" panose="020B0604030504040204" pitchFamily="50" charset="-128"/>
                      </a:endParaRPr>
                    </a:p>
                    <a:p>
                      <a:endParaRPr kumimoji="1" lang="ja-JP" altLang="en-US"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874012"/>
                  </a:ext>
                </a:extLst>
              </a:tr>
              <a:tr h="200367">
                <a:tc rowSpan="2">
                  <a:txBody>
                    <a:bodyPr/>
                    <a:lstStyle/>
                    <a:p>
                      <a:r>
                        <a:rPr kumimoji="1" lang="ja-JP" altLang="en-US" sz="1300" dirty="0">
                          <a:latin typeface="Meiryo UI" panose="020B0604030504040204" pitchFamily="50" charset="-128"/>
                          <a:ea typeface="Meiryo UI" panose="020B0604030504040204" pitchFamily="50" charset="-128"/>
                        </a:rPr>
                        <a:t>６）社会実装プロジェクト</a:t>
                      </a:r>
                    </a:p>
                  </a:txBody>
                  <a:tcPr/>
                </a:tc>
                <a:tc>
                  <a:txBody>
                    <a:bodyPr/>
                    <a:lstStyle/>
                    <a:p>
                      <a:r>
                        <a:rPr kumimoji="1" lang="ja-JP" altLang="en-US" sz="1300" dirty="0" smtClean="0">
                          <a:latin typeface="Meiryo UI" panose="020B0604030504040204" pitchFamily="50" charset="-128"/>
                          <a:ea typeface="Meiryo UI" panose="020B0604030504040204" pitchFamily="50" charset="-128"/>
                        </a:rPr>
                        <a:t>①</a:t>
                      </a:r>
                      <a:r>
                        <a:rPr kumimoji="1" lang="ja-JP" altLang="en-US" sz="1300" baseline="0" dirty="0" smtClean="0">
                          <a:latin typeface="Meiryo UI" panose="020B0604030504040204" pitchFamily="50" charset="-128"/>
                          <a:ea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rPr>
                        <a:t>AI</a:t>
                      </a:r>
                      <a:r>
                        <a:rPr kumimoji="1" lang="ja-JP" altLang="en-US" sz="1300" dirty="0">
                          <a:latin typeface="Meiryo UI" panose="020B0604030504040204" pitchFamily="50" charset="-128"/>
                          <a:ea typeface="Meiryo UI" panose="020B0604030504040204" pitchFamily="50" charset="-128"/>
                        </a:rPr>
                        <a:t>オンデマンド交通の社会実装具体化</a:t>
                      </a: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tc>
                  <a:txBody>
                    <a:bodyPr/>
                    <a:lstStyle/>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P33</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tcPr>
                </a:tc>
                <a:extLst>
                  <a:ext uri="{0D108BD9-81ED-4DB2-BD59-A6C34878D82A}">
                    <a16:rowId xmlns:a16="http://schemas.microsoft.com/office/drawing/2014/main" val="2254369406"/>
                  </a:ext>
                </a:extLst>
              </a:tr>
              <a:tr h="200367">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tc>
                <a:tc>
                  <a:txBody>
                    <a:bodyPr/>
                    <a:lstStyle/>
                    <a:p>
                      <a:r>
                        <a:rPr kumimoji="1" lang="ja-JP" altLang="en-US" sz="1300" dirty="0" smtClean="0">
                          <a:latin typeface="Meiryo UI" panose="020B0604030504040204" pitchFamily="50" charset="-128"/>
                          <a:ea typeface="Meiryo UI" panose="020B0604030504040204" pitchFamily="50" charset="-128"/>
                        </a:rPr>
                        <a:t>②　産業</a:t>
                      </a:r>
                      <a:r>
                        <a:rPr kumimoji="1" lang="ja-JP" altLang="en-US" sz="1300" dirty="0">
                          <a:latin typeface="Meiryo UI" panose="020B0604030504040204" pitchFamily="50" charset="-128"/>
                          <a:ea typeface="Meiryo UI" panose="020B0604030504040204" pitchFamily="50" charset="-128"/>
                        </a:rPr>
                        <a:t>自動運転の開発支援の具体化</a:t>
                      </a:r>
                    </a:p>
                  </a:txBody>
                  <a:tcPr>
                    <a:lnT w="12700" cap="flat" cmpd="sng" algn="ctr">
                      <a:solidFill>
                        <a:schemeClr val="tx1"/>
                      </a:solidFill>
                      <a:prstDash val="dash"/>
                      <a:round/>
                      <a:headEnd type="none" w="med" len="med"/>
                      <a:tailEnd type="none" w="med" len="med"/>
                    </a:lnT>
                  </a:tcPr>
                </a:tc>
                <a:tc>
                  <a:txBody>
                    <a:bodyPr/>
                    <a:lstStyle/>
                    <a:p>
                      <a:r>
                        <a:rPr kumimoji="1" lang="ja-JP" altLang="en-US" sz="1300" dirty="0" smtClean="0">
                          <a:latin typeface="Meiryo UI" panose="020B0604030504040204" pitchFamily="50" charset="-128"/>
                          <a:ea typeface="Meiryo UI" panose="020B0604030504040204" pitchFamily="50" charset="-128"/>
                        </a:rPr>
                        <a:t>新規（</a:t>
                      </a:r>
                      <a:r>
                        <a:rPr kumimoji="1" lang="en-US" altLang="ja-JP" sz="1300" dirty="0" smtClean="0">
                          <a:latin typeface="Meiryo UI" panose="020B0604030504040204" pitchFamily="50" charset="-128"/>
                          <a:ea typeface="Meiryo UI" panose="020B0604030504040204" pitchFamily="50" charset="-128"/>
                        </a:rPr>
                        <a:t>P34</a:t>
                      </a:r>
                      <a:r>
                        <a:rPr kumimoji="1" lang="ja-JP" altLang="en-US" sz="1300" dirty="0" smtClean="0">
                          <a:latin typeface="Meiryo UI" panose="020B0604030504040204" pitchFamily="50" charset="-128"/>
                          <a:ea typeface="Meiryo UI" panose="020B0604030504040204" pitchFamily="50" charset="-128"/>
                        </a:rPr>
                        <a:t>）</a:t>
                      </a:r>
                      <a:endParaRPr kumimoji="1" lang="ja-JP" altLang="en-US" sz="1300" dirty="0">
                        <a:latin typeface="Meiryo UI" panose="020B0604030504040204" pitchFamily="50" charset="-128"/>
                        <a:ea typeface="Meiryo UI" panose="020B0604030504040204" pitchFamily="50" charset="-128"/>
                      </a:endParaRPr>
                    </a:p>
                  </a:txBody>
                  <a:tcPr>
                    <a:lnT w="12700" cap="flat" cmpd="sng" algn="ctr">
                      <a:solidFill>
                        <a:schemeClr val="tx1"/>
                      </a:solidFill>
                      <a:prstDash val="dash"/>
                      <a:round/>
                      <a:headEnd type="none" w="med" len="med"/>
                      <a:tailEnd type="none" w="med" len="med"/>
                    </a:lnT>
                  </a:tcPr>
                </a:tc>
                <a:extLst>
                  <a:ext uri="{0D108BD9-81ED-4DB2-BD59-A6C34878D82A}">
                    <a16:rowId xmlns:a16="http://schemas.microsoft.com/office/drawing/2014/main" val="952170504"/>
                  </a:ext>
                </a:extLst>
              </a:tr>
            </a:tbl>
          </a:graphicData>
        </a:graphic>
      </p:graphicFrame>
      <p:sp>
        <p:nvSpPr>
          <p:cNvPr id="9" name="テキスト ボックス 8"/>
          <p:cNvSpPr txBox="1"/>
          <p:nvPr/>
        </p:nvSpPr>
        <p:spPr>
          <a:xfrm>
            <a:off x="872169" y="6170697"/>
            <a:ext cx="7486867" cy="584775"/>
          </a:xfrm>
          <a:prstGeom prst="rect">
            <a:avLst/>
          </a:prstGeom>
          <a:noFill/>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当該リストは、すでに実施しているプロジェクト及び、現時点における案であり</a:t>
            </a:r>
            <a:r>
              <a:rPr kumimoji="1" lang="ja-JP" altLang="en-US" sz="1600" dirty="0" smtClean="0">
                <a:latin typeface="Meiryo UI" panose="020B0604030504040204" pitchFamily="50" charset="-128"/>
                <a:ea typeface="Meiryo UI" panose="020B0604030504040204" pitchFamily="50" charset="-128"/>
              </a:rPr>
              <a:t>、さらに</a:t>
            </a:r>
            <a:r>
              <a:rPr kumimoji="1" lang="ja-JP" altLang="en-US" sz="1600" dirty="0">
                <a:latin typeface="Meiryo UI" panose="020B0604030504040204" pitchFamily="50" charset="-128"/>
                <a:ea typeface="Meiryo UI" panose="020B0604030504040204" pitchFamily="50" charset="-128"/>
              </a:rPr>
              <a:t>ブラッシュアップを図る</a:t>
            </a:r>
          </a:p>
        </p:txBody>
      </p:sp>
    </p:spTree>
    <p:extLst>
      <p:ext uri="{BB962C8B-B14F-4D97-AF65-F5344CB8AC3E}">
        <p14:creationId xmlns:p14="http://schemas.microsoft.com/office/powerpoint/2010/main" val="1656769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6787134" y="6372026"/>
            <a:ext cx="2057400" cy="365125"/>
          </a:xfrm>
        </p:spPr>
        <p:txBody>
          <a:bodyPr/>
          <a:lstStyle/>
          <a:p>
            <a:fld id="{1E9492F5-9F32-4FF7-8F08-B59CF8F2A2B6}" type="slidenum">
              <a:rPr kumimoji="1" lang="ja-JP" altLang="en-US" smtClean="0"/>
              <a:t>3</a:t>
            </a:fld>
            <a:endParaRPr kumimoji="1" lang="ja-JP" altLang="en-US"/>
          </a:p>
        </p:txBody>
      </p:sp>
      <p:sp>
        <p:nvSpPr>
          <p:cNvPr id="5" name="テキスト ボックス 4"/>
          <p:cNvSpPr txBox="1"/>
          <p:nvPr/>
        </p:nvSpPr>
        <p:spPr>
          <a:xfrm>
            <a:off x="3971109" y="470265"/>
            <a:ext cx="1210588" cy="461665"/>
          </a:xfrm>
          <a:prstGeom prst="rect">
            <a:avLst/>
          </a:prstGeom>
          <a:noFill/>
        </p:spPr>
        <p:txBody>
          <a:bodyPr wrap="none" rtlCol="0">
            <a:spAutoFit/>
          </a:bodyPr>
          <a:lstStyle/>
          <a:p>
            <a:r>
              <a:rPr kumimoji="1" lang="ja-JP" altLang="en-US" sz="2400" dirty="0">
                <a:latin typeface="Meiryo UI" panose="020B0604030504040204" pitchFamily="50" charset="-128"/>
                <a:ea typeface="Meiryo UI" panose="020B0604030504040204" pitchFamily="50" charset="-128"/>
              </a:rPr>
              <a:t>目　　次</a:t>
            </a:r>
          </a:p>
        </p:txBody>
      </p:sp>
      <p:sp>
        <p:nvSpPr>
          <p:cNvPr id="6" name="テキスト ボックス 5"/>
          <p:cNvSpPr txBox="1"/>
          <p:nvPr/>
        </p:nvSpPr>
        <p:spPr>
          <a:xfrm>
            <a:off x="1538493" y="1785258"/>
            <a:ext cx="4681090" cy="4185761"/>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章　総論</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１）三つの基本姿勢</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２）</a:t>
            </a:r>
            <a:r>
              <a:rPr kumimoji="1" lang="ja-JP" altLang="en-US" sz="1600" dirty="0" smtClean="0">
                <a:latin typeface="Meiryo UI" panose="020B0604030504040204" pitchFamily="50" charset="-128"/>
                <a:ea typeface="Meiryo UI" panose="020B0604030504040204" pitchFamily="50" charset="-128"/>
              </a:rPr>
              <a:t>スマートシティの基盤確立</a:t>
            </a:r>
            <a:r>
              <a:rPr kumimoji="1" lang="ja-JP" altLang="en-US" sz="1600" dirty="0">
                <a:latin typeface="Meiryo UI" panose="020B0604030504040204" pitchFamily="50" charset="-128"/>
                <a:ea typeface="Meiryo UI" panose="020B0604030504040204" pitchFamily="50" charset="-128"/>
              </a:rPr>
              <a:t>に向けたステップアップ</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３）スマートシティ実現のための体制構築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４）地域の推進基盤と企業のテクノロジーのマッチング</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５）事業推進の構造</a:t>
            </a: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章　大阪スマートシティ戦略</a:t>
            </a:r>
            <a:r>
              <a:rPr kumimoji="1" lang="ja-JP" altLang="en-US" b="1" dirty="0" smtClean="0">
                <a:latin typeface="Meiryo UI" panose="020B0604030504040204" pitchFamily="50" charset="-128"/>
                <a:ea typeface="Meiryo UI" panose="020B0604030504040204" pitchFamily="50" charset="-128"/>
              </a:rPr>
              <a:t>の</a:t>
            </a:r>
            <a:r>
              <a:rPr kumimoji="1" lang="ja-JP" altLang="en-US" b="1" dirty="0">
                <a:latin typeface="Meiryo UI" panose="020B0604030504040204" pitchFamily="50" charset="-128"/>
                <a:ea typeface="Meiryo UI" panose="020B0604030504040204" pitchFamily="50" charset="-128"/>
              </a:rPr>
              <a:t>活動</a:t>
            </a:r>
            <a:r>
              <a:rPr kumimoji="1" lang="ja-JP" altLang="en-US" b="1" dirty="0" smtClean="0">
                <a:latin typeface="Meiryo UI" panose="020B0604030504040204" pitchFamily="50" charset="-128"/>
                <a:ea typeface="Meiryo UI" panose="020B0604030504040204" pitchFamily="50" charset="-128"/>
              </a:rPr>
              <a:t>実績</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１）市町村との連携（調査と体制構築）</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２）企業との連携（対話）</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３）調査・研究（国内外の事例調査）</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４）情報発信（戦略会議等）</a:t>
            </a:r>
            <a:endParaRPr kumimoji="1" lang="en-US" altLang="ja-JP" sz="1600"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ja-JP" altLang="en-US" b="1" dirty="0">
                <a:latin typeface="Meiryo UI" panose="020B0604030504040204" pitchFamily="50" charset="-128"/>
                <a:ea typeface="Meiryo UI" panose="020B0604030504040204" pitchFamily="50" charset="-128"/>
              </a:rPr>
              <a:t>第</a:t>
            </a: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章　</a:t>
            </a:r>
            <a:r>
              <a:rPr kumimoji="1" lang="ja-JP" altLang="en-US" b="1" dirty="0" smtClean="0">
                <a:latin typeface="Meiryo UI" panose="020B0604030504040204" pitchFamily="50" charset="-128"/>
                <a:ea typeface="Meiryo UI" panose="020B0604030504040204" pitchFamily="50" charset="-128"/>
              </a:rPr>
              <a:t>今後の取組み予定</a:t>
            </a:r>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１</a:t>
            </a:r>
            <a:r>
              <a:rPr kumimoji="1" lang="ja-JP" altLang="en-US" sz="1600" dirty="0" smtClean="0">
                <a:latin typeface="Meiryo UI" panose="020B0604030504040204" pitchFamily="50" charset="-128"/>
                <a:ea typeface="Meiryo UI" panose="020B0604030504040204" pitchFamily="50" charset="-128"/>
              </a:rPr>
              <a:t>）当面取組むリスト</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２</a:t>
            </a:r>
            <a:r>
              <a:rPr kumimoji="1" lang="ja-JP" altLang="en-US" sz="1600" dirty="0" smtClean="0">
                <a:latin typeface="Meiryo UI" panose="020B0604030504040204" pitchFamily="50" charset="-128"/>
                <a:ea typeface="Meiryo UI" panose="020B0604030504040204" pitchFamily="50" charset="-128"/>
              </a:rPr>
              <a:t>）今後の取組み</a:t>
            </a:r>
            <a:endParaRPr kumimoji="1"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0258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91441" y="549320"/>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31033" y="77790"/>
            <a:ext cx="8829340" cy="461665"/>
          </a:xfrm>
          <a:prstGeom prst="rect">
            <a:avLst/>
          </a:prstGeom>
          <a:noFill/>
        </p:spPr>
        <p:txBody>
          <a:bodyPr wrap="none" rtlCol="0">
            <a:spAutoFit/>
          </a:bodyPr>
          <a:lstStyle/>
          <a:p>
            <a:r>
              <a:rPr kumimoji="1" lang="en-US" altLang="ja-JP" sz="2400" b="1" dirty="0" smtClean="0">
                <a:latin typeface="Meiryo UI" panose="020B0604030504040204" pitchFamily="50" charset="-128"/>
                <a:ea typeface="Meiryo UI" panose="020B0604030504040204" pitchFamily="50" charset="-128"/>
              </a:rPr>
              <a:t>1) - </a:t>
            </a:r>
            <a:r>
              <a:rPr kumimoji="1" lang="ja-JP" altLang="en-US" sz="2400" b="1" dirty="0">
                <a:latin typeface="Meiryo UI" panose="020B0604030504040204" pitchFamily="50" charset="-128"/>
                <a:ea typeface="Meiryo UI" panose="020B0604030504040204" pitchFamily="50" charset="-128"/>
              </a:rPr>
              <a:t>①</a:t>
            </a:r>
            <a:r>
              <a:rPr kumimoji="1" lang="ja-JP" altLang="en-US" sz="2400" b="1" dirty="0" smtClean="0">
                <a:latin typeface="Meiryo UI" panose="020B0604030504040204" pitchFamily="50" charset="-128"/>
                <a:ea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rPr>
              <a:t>-b) </a:t>
            </a:r>
            <a:r>
              <a:rPr kumimoji="1" lang="ja-JP" altLang="en-US" sz="2400" b="1" dirty="0" smtClean="0">
                <a:latin typeface="Meiryo UI" panose="020B0604030504040204" pitchFamily="50" charset="-128"/>
                <a:ea typeface="Meiryo UI" panose="020B0604030504040204" pitchFamily="50" charset="-128"/>
              </a:rPr>
              <a:t>今後の取組み　</a:t>
            </a:r>
            <a:r>
              <a:rPr kumimoji="1" lang="en-US" altLang="ja-JP" sz="2000" b="1" dirty="0" smtClean="0">
                <a:latin typeface="Meiryo UI" panose="020B0604030504040204" pitchFamily="50" charset="-128"/>
                <a:ea typeface="Meiryo UI" panose="020B0604030504040204" pitchFamily="50" charset="-128"/>
              </a:rPr>
              <a:t>【</a:t>
            </a:r>
            <a:r>
              <a:rPr kumimoji="1" lang="en-US" altLang="ja-JP" sz="2000" b="1" dirty="0" err="1" smtClean="0">
                <a:latin typeface="Meiryo UI" panose="020B0604030504040204" pitchFamily="50" charset="-128"/>
                <a:ea typeface="Meiryo UI" panose="020B0604030504040204" pitchFamily="50" charset="-128"/>
              </a:rPr>
              <a:t>GovTech</a:t>
            </a:r>
            <a:r>
              <a:rPr kumimoji="1" lang="ja-JP" altLang="en-US" sz="2000" b="1" dirty="0" smtClean="0">
                <a:latin typeface="Meiryo UI" panose="020B0604030504040204" pitchFamily="50" charset="-128"/>
                <a:ea typeface="Meiryo UI" panose="020B0604030504040204" pitchFamily="50" charset="-128"/>
              </a:rPr>
              <a:t>大阪を</a:t>
            </a:r>
            <a:r>
              <a:rPr kumimoji="1" lang="ja-JP" altLang="en-US" sz="2000" b="1" dirty="0">
                <a:latin typeface="Meiryo UI" panose="020B0604030504040204" pitchFamily="50" charset="-128"/>
                <a:ea typeface="Meiryo UI" panose="020B0604030504040204" pitchFamily="50" charset="-128"/>
              </a:rPr>
              <a:t>通じた</a:t>
            </a:r>
            <a:r>
              <a:rPr kumimoji="1" lang="ja-JP" altLang="en-US" sz="2000" b="1" dirty="0" smtClean="0">
                <a:latin typeface="Meiryo UI" panose="020B0604030504040204" pitchFamily="50" charset="-128"/>
                <a:ea typeface="Meiryo UI" panose="020B0604030504040204" pitchFamily="50" charset="-128"/>
              </a:rPr>
              <a:t>先行事例</a:t>
            </a:r>
            <a:r>
              <a:rPr kumimoji="1" lang="ja-JP" altLang="en-US" sz="2000" b="1" dirty="0">
                <a:latin typeface="Meiryo UI" panose="020B0604030504040204" pitchFamily="50" charset="-128"/>
                <a:ea typeface="Meiryo UI" panose="020B0604030504040204" pitchFamily="50" charset="-128"/>
              </a:rPr>
              <a:t>の横</a:t>
            </a:r>
            <a:r>
              <a:rPr kumimoji="1" lang="ja-JP" altLang="en-US" sz="2000" b="1" dirty="0" smtClean="0">
                <a:latin typeface="Meiryo UI" panose="020B0604030504040204" pitchFamily="50" charset="-128"/>
                <a:ea typeface="Meiryo UI" panose="020B0604030504040204" pitchFamily="50" charset="-128"/>
              </a:rPr>
              <a:t>展開</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3" name="角丸四角形 2"/>
          <p:cNvSpPr/>
          <p:nvPr/>
        </p:nvSpPr>
        <p:spPr>
          <a:xfrm>
            <a:off x="261257" y="1010985"/>
            <a:ext cx="3688951" cy="39188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先行導入団体（例示）</a:t>
            </a:r>
          </a:p>
        </p:txBody>
      </p:sp>
      <p:graphicFrame>
        <p:nvGraphicFramePr>
          <p:cNvPr id="8" name="表 7"/>
          <p:cNvGraphicFramePr>
            <a:graphicFrameLocks noGrp="1"/>
          </p:cNvGraphicFramePr>
          <p:nvPr>
            <p:extLst>
              <p:ext uri="{D42A27DB-BD31-4B8C-83A1-F6EECF244321}">
                <p14:modId xmlns:p14="http://schemas.microsoft.com/office/powerpoint/2010/main" val="341219481"/>
              </p:ext>
            </p:extLst>
          </p:nvPr>
        </p:nvGraphicFramePr>
        <p:xfrm>
          <a:off x="261258" y="1566862"/>
          <a:ext cx="3688950" cy="4873126"/>
        </p:xfrm>
        <a:graphic>
          <a:graphicData uri="http://schemas.openxmlformats.org/drawingml/2006/table">
            <a:tbl>
              <a:tblPr firstRow="1" bandRow="1">
                <a:tableStyleId>{5940675A-B579-460E-94D1-54222C63F5DA}</a:tableStyleId>
              </a:tblPr>
              <a:tblGrid>
                <a:gridCol w="857568">
                  <a:extLst>
                    <a:ext uri="{9D8B030D-6E8A-4147-A177-3AD203B41FA5}">
                      <a16:colId xmlns:a16="http://schemas.microsoft.com/office/drawing/2014/main" val="4021685607"/>
                    </a:ext>
                  </a:extLst>
                </a:gridCol>
                <a:gridCol w="844868">
                  <a:extLst>
                    <a:ext uri="{9D8B030D-6E8A-4147-A177-3AD203B41FA5}">
                      <a16:colId xmlns:a16="http://schemas.microsoft.com/office/drawing/2014/main" val="3499966333"/>
                    </a:ext>
                  </a:extLst>
                </a:gridCol>
                <a:gridCol w="1986514">
                  <a:extLst>
                    <a:ext uri="{9D8B030D-6E8A-4147-A177-3AD203B41FA5}">
                      <a16:colId xmlns:a16="http://schemas.microsoft.com/office/drawing/2014/main" val="543143260"/>
                    </a:ext>
                  </a:extLst>
                </a:gridCol>
              </a:tblGrid>
              <a:tr h="319345">
                <a:tc>
                  <a:txBody>
                    <a:bodyPr/>
                    <a:lstStyle/>
                    <a:p>
                      <a:pPr algn="ctr"/>
                      <a:r>
                        <a:rPr kumimoji="1" lang="ja-JP" altLang="en-US" sz="1400" b="1" dirty="0">
                          <a:latin typeface="Meiryo UI" panose="020B0604030504040204" pitchFamily="50" charset="-128"/>
                          <a:ea typeface="Meiryo UI" panose="020B0604030504040204" pitchFamily="50" charset="-128"/>
                        </a:rPr>
                        <a:t>分野</a:t>
                      </a: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市町村</a:t>
                      </a:r>
                    </a:p>
                  </a:txBody>
                  <a:tcPr>
                    <a:solidFill>
                      <a:schemeClr val="accent2">
                        <a:lumMod val="60000"/>
                        <a:lumOff val="40000"/>
                      </a:schemeClr>
                    </a:solidFill>
                  </a:tcPr>
                </a:tc>
                <a:tc>
                  <a:txBody>
                    <a:bodyPr/>
                    <a:lstStyle/>
                    <a:p>
                      <a:pPr algn="ctr"/>
                      <a:r>
                        <a:rPr kumimoji="1" lang="ja-JP" altLang="en-US" sz="1400" b="1" dirty="0">
                          <a:latin typeface="Meiryo UI" panose="020B0604030504040204" pitchFamily="50" charset="-128"/>
                          <a:ea typeface="Meiryo UI" panose="020B0604030504040204" pitchFamily="50" charset="-128"/>
                        </a:rPr>
                        <a:t>先進取組み</a:t>
                      </a:r>
                    </a:p>
                  </a:txBody>
                  <a:tcPr>
                    <a:solidFill>
                      <a:schemeClr val="accent2">
                        <a:lumMod val="60000"/>
                        <a:lumOff val="40000"/>
                      </a:schemeClr>
                    </a:solidFill>
                  </a:tcPr>
                </a:tc>
                <a:extLst>
                  <a:ext uri="{0D108BD9-81ED-4DB2-BD59-A6C34878D82A}">
                    <a16:rowId xmlns:a16="http://schemas.microsoft.com/office/drawing/2014/main" val="3056299311"/>
                  </a:ext>
                </a:extLst>
              </a:tr>
              <a:tr h="602339">
                <a:tc rowSpan="2">
                  <a:txBody>
                    <a:bodyPr/>
                    <a:lstStyle/>
                    <a:p>
                      <a:r>
                        <a:rPr kumimoji="1" lang="ja-JP" altLang="en-US" sz="1200" dirty="0">
                          <a:latin typeface="Meiryo UI" panose="020B0604030504040204" pitchFamily="50" charset="-128"/>
                          <a:ea typeface="Meiryo UI" panose="020B0604030504040204" pitchFamily="50" charset="-128"/>
                        </a:rPr>
                        <a:t>統合アプリ</a:t>
                      </a:r>
                    </a:p>
                  </a:txBody>
                  <a:tcPr/>
                </a:tc>
                <a:tc>
                  <a:txBody>
                    <a:bodyPr/>
                    <a:lstStyle/>
                    <a:p>
                      <a:r>
                        <a:rPr kumimoji="1" lang="ja-JP" altLang="en-US" sz="1200" dirty="0">
                          <a:latin typeface="Meiryo UI" panose="020B0604030504040204" pitchFamily="50" charset="-128"/>
                          <a:ea typeface="Meiryo UI" panose="020B0604030504040204" pitchFamily="50" charset="-128"/>
                        </a:rPr>
                        <a:t>寝屋川市</a:t>
                      </a:r>
                    </a:p>
                  </a:txBody>
                  <a:tcPr/>
                </a:tc>
                <a:tc>
                  <a:txBody>
                    <a:bodyPr/>
                    <a:lstStyle/>
                    <a:p>
                      <a:r>
                        <a:rPr kumimoji="1" lang="ja-JP" altLang="en-US" sz="1200" dirty="0">
                          <a:latin typeface="Meiryo UI" panose="020B0604030504040204" pitchFamily="50" charset="-128"/>
                          <a:ea typeface="Meiryo UI" panose="020B0604030504040204" pitchFamily="50" charset="-128"/>
                        </a:rPr>
                        <a:t>住民ニーズの調査結果に基づくアプリサービスの設計</a:t>
                      </a:r>
                    </a:p>
                  </a:txBody>
                  <a:tcPr/>
                </a:tc>
                <a:extLst>
                  <a:ext uri="{0D108BD9-81ED-4DB2-BD59-A6C34878D82A}">
                    <a16:rowId xmlns:a16="http://schemas.microsoft.com/office/drawing/2014/main" val="1631186253"/>
                  </a:ext>
                </a:extLst>
              </a:tr>
              <a:tr h="602339">
                <a:tc vMerge="1">
                  <a:txBody>
                    <a:bodyPr/>
                    <a:lstStyle/>
                    <a:p>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八尾市</a:t>
                      </a:r>
                    </a:p>
                  </a:txBody>
                  <a:tcPr/>
                </a:tc>
                <a:tc>
                  <a:txBody>
                    <a:bodyPr/>
                    <a:lstStyle/>
                    <a:p>
                      <a:r>
                        <a:rPr kumimoji="1" lang="ja-JP" altLang="en-US" sz="1200" dirty="0">
                          <a:latin typeface="Meiryo UI" panose="020B0604030504040204" pitchFamily="50" charset="-128"/>
                          <a:ea typeface="Meiryo UI" panose="020B0604030504040204" pitchFamily="50" charset="-128"/>
                        </a:rPr>
                        <a:t>別々の所属で検討されていたアプリの統合</a:t>
                      </a:r>
                    </a:p>
                  </a:txBody>
                  <a:tcPr/>
                </a:tc>
                <a:extLst>
                  <a:ext uri="{0D108BD9-81ED-4DB2-BD59-A6C34878D82A}">
                    <a16:rowId xmlns:a16="http://schemas.microsoft.com/office/drawing/2014/main" val="1982868430"/>
                  </a:ext>
                </a:extLst>
              </a:tr>
              <a:tr h="602339">
                <a:tc>
                  <a:txBody>
                    <a:bodyPr/>
                    <a:lstStyle/>
                    <a:p>
                      <a:r>
                        <a:rPr kumimoji="1" lang="ja-JP" altLang="en-US" sz="1200" dirty="0">
                          <a:latin typeface="Meiryo UI" panose="020B0604030504040204" pitchFamily="50" charset="-128"/>
                          <a:ea typeface="Meiryo UI" panose="020B0604030504040204" pitchFamily="50" charset="-128"/>
                        </a:rPr>
                        <a:t>電子申請</a:t>
                      </a:r>
                    </a:p>
                  </a:txBody>
                  <a:tcPr/>
                </a:tc>
                <a:tc>
                  <a:txBody>
                    <a:bodyPr/>
                    <a:lstStyle/>
                    <a:p>
                      <a:r>
                        <a:rPr kumimoji="1" lang="ja-JP" altLang="en-US" sz="1200" dirty="0">
                          <a:latin typeface="Meiryo UI" panose="020B0604030504040204" pitchFamily="50" charset="-128"/>
                          <a:ea typeface="Meiryo UI" panose="020B0604030504040204" pitchFamily="50" charset="-128"/>
                        </a:rPr>
                        <a:t>四條畷市</a:t>
                      </a:r>
                    </a:p>
                  </a:txBody>
                  <a:tcPr/>
                </a:tc>
                <a:tc>
                  <a:txBody>
                    <a:bodyPr/>
                    <a:lstStyle/>
                    <a:p>
                      <a:r>
                        <a:rPr kumimoji="1" lang="ja-JP" altLang="en-US" sz="1200" dirty="0">
                          <a:latin typeface="Meiryo UI" panose="020B0604030504040204" pitchFamily="50" charset="-128"/>
                          <a:ea typeface="Meiryo UI" panose="020B0604030504040204" pitchFamily="50" charset="-128"/>
                        </a:rPr>
                        <a:t>自宅からの住民票交付を可能にしたシステムの導入</a:t>
                      </a:r>
                    </a:p>
                  </a:txBody>
                  <a:tcPr/>
                </a:tc>
                <a:extLst>
                  <a:ext uri="{0D108BD9-81ED-4DB2-BD59-A6C34878D82A}">
                    <a16:rowId xmlns:a16="http://schemas.microsoft.com/office/drawing/2014/main" val="1859740788"/>
                  </a:ext>
                </a:extLst>
              </a:tr>
              <a:tr h="771043">
                <a:tc rowSpan="2">
                  <a:txBody>
                    <a:bodyPr/>
                    <a:lstStyle/>
                    <a:p>
                      <a:r>
                        <a:rPr kumimoji="1" lang="ja-JP" altLang="en-US" sz="1200" dirty="0">
                          <a:latin typeface="Meiryo UI" panose="020B0604030504040204" pitchFamily="50" charset="-128"/>
                          <a:ea typeface="Meiryo UI" panose="020B0604030504040204" pitchFamily="50" charset="-128"/>
                        </a:rPr>
                        <a:t>デジタル</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マップ検索</a:t>
                      </a:r>
                    </a:p>
                  </a:txBody>
                  <a:tcPr/>
                </a:tc>
                <a:tc>
                  <a:txBody>
                    <a:bodyPr/>
                    <a:lstStyle/>
                    <a:p>
                      <a:r>
                        <a:rPr kumimoji="1" lang="ja-JP" altLang="en-US" sz="1200" dirty="0">
                          <a:latin typeface="Meiryo UI" panose="020B0604030504040204" pitchFamily="50" charset="-128"/>
                          <a:ea typeface="Meiryo UI" panose="020B0604030504040204" pitchFamily="50" charset="-128"/>
                        </a:rPr>
                        <a:t>大阪市</a:t>
                      </a:r>
                    </a:p>
                  </a:txBody>
                  <a:tcPr/>
                </a:tc>
                <a:tc>
                  <a:txBody>
                    <a:bodyPr/>
                    <a:lstStyle/>
                    <a:p>
                      <a:r>
                        <a:rPr kumimoji="1" lang="ja-JP" altLang="en-US" sz="1200" dirty="0">
                          <a:latin typeface="Meiryo UI" panose="020B0604030504040204" pitchFamily="50" charset="-128"/>
                          <a:ea typeface="Meiryo UI" panose="020B0604030504040204" pitchFamily="50" charset="-128"/>
                        </a:rPr>
                        <a:t>スマホ等のマップ上で保育所の空き情報を検索（絞込み）</a:t>
                      </a:r>
                    </a:p>
                  </a:txBody>
                  <a:tcPr/>
                </a:tc>
                <a:extLst>
                  <a:ext uri="{0D108BD9-81ED-4DB2-BD59-A6C34878D82A}">
                    <a16:rowId xmlns:a16="http://schemas.microsoft.com/office/drawing/2014/main" val="2659892876"/>
                  </a:ext>
                </a:extLst>
              </a:tr>
              <a:tr h="602339">
                <a:tc vMerge="1">
                  <a:txBody>
                    <a:bodyPr/>
                    <a:lstStyle/>
                    <a:p>
                      <a:endParaRPr kumimoji="1" lang="ja-JP" altLang="en-US" sz="120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豊中市</a:t>
                      </a:r>
                    </a:p>
                  </a:txBody>
                  <a:tcPr/>
                </a:tc>
                <a:tc>
                  <a:txBody>
                    <a:bodyPr/>
                    <a:lstStyle/>
                    <a:p>
                      <a:r>
                        <a:rPr kumimoji="1" lang="ja-JP" altLang="en-US" sz="1200" dirty="0">
                          <a:latin typeface="Meiryo UI" panose="020B0604030504040204" pitchFamily="50" charset="-128"/>
                          <a:ea typeface="Meiryo UI" panose="020B0604030504040204" pitchFamily="50" charset="-128"/>
                        </a:rPr>
                        <a:t>スマホ等で赤ちゃん駅マップ公表</a:t>
                      </a:r>
                    </a:p>
                  </a:txBody>
                  <a:tcPr/>
                </a:tc>
                <a:extLst>
                  <a:ext uri="{0D108BD9-81ED-4DB2-BD59-A6C34878D82A}">
                    <a16:rowId xmlns:a16="http://schemas.microsoft.com/office/drawing/2014/main" val="3210550711"/>
                  </a:ext>
                </a:extLst>
              </a:tr>
              <a:tr h="771043">
                <a:tc>
                  <a:txBody>
                    <a:bodyPr/>
                    <a:lstStyle/>
                    <a:p>
                      <a:r>
                        <a:rPr kumimoji="1" lang="ja-JP" altLang="en-US" sz="1200" dirty="0">
                          <a:latin typeface="Meiryo UI" panose="020B0604030504040204" pitchFamily="50" charset="-128"/>
                          <a:ea typeface="Meiryo UI" panose="020B0604030504040204" pitchFamily="50" charset="-128"/>
                        </a:rPr>
                        <a:t>ＢＰＲ</a:t>
                      </a:r>
                    </a:p>
                  </a:txBody>
                  <a:tcPr/>
                </a:tc>
                <a:tc>
                  <a:txBody>
                    <a:bodyPr/>
                    <a:lstStyle/>
                    <a:p>
                      <a:r>
                        <a:rPr kumimoji="1" lang="ja-JP" altLang="en-US" sz="1200" dirty="0">
                          <a:latin typeface="Meiryo UI" panose="020B0604030504040204" pitchFamily="50" charset="-128"/>
                          <a:ea typeface="Meiryo UI" panose="020B0604030504040204" pitchFamily="50" charset="-128"/>
                        </a:rPr>
                        <a:t>泉大津市</a:t>
                      </a:r>
                    </a:p>
                  </a:txBody>
                  <a:tcPr/>
                </a:tc>
                <a:tc>
                  <a:txBody>
                    <a:bodyPr/>
                    <a:lstStyle/>
                    <a:p>
                      <a:r>
                        <a:rPr kumimoji="1" lang="ja-JP" altLang="en-US" sz="1200" dirty="0" smtClean="0">
                          <a:latin typeface="Meiryo UI" panose="020B0604030504040204" pitchFamily="50" charset="-128"/>
                          <a:ea typeface="Meiryo UI" panose="020B0604030504040204" pitchFamily="50" charset="-128"/>
                        </a:rPr>
                        <a:t>業務内容を精査し、コア業務・ノンコア業務に分類。業務改革から住民サービス向上へ</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4210328569"/>
                  </a:ext>
                </a:extLst>
              </a:tr>
              <a:tr h="602339">
                <a:tc>
                  <a:txBody>
                    <a:bodyPr/>
                    <a:lstStyle/>
                    <a:p>
                      <a:r>
                        <a:rPr kumimoji="1" lang="ja-JP" altLang="en-US" sz="1100" dirty="0">
                          <a:latin typeface="Meiryo UI" panose="020B0604030504040204" pitchFamily="50" charset="-128"/>
                          <a:ea typeface="Meiryo UI" panose="020B0604030504040204" pitchFamily="50" charset="-128"/>
                        </a:rPr>
                        <a:t>シビックテック</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a:latin typeface="Meiryo UI" panose="020B0604030504040204" pitchFamily="50" charset="-128"/>
                          <a:ea typeface="Meiryo UI" panose="020B0604030504040204" pitchFamily="50" charset="-128"/>
                        </a:rPr>
                        <a:t>枚方市</a:t>
                      </a:r>
                    </a:p>
                  </a:txBody>
                  <a:tcPr/>
                </a:tc>
                <a:tc>
                  <a:txBody>
                    <a:bodyPr/>
                    <a:lstStyle/>
                    <a:p>
                      <a:r>
                        <a:rPr kumimoji="1" lang="ja-JP" altLang="en-US" sz="1200" dirty="0">
                          <a:latin typeface="Meiryo UI" panose="020B0604030504040204" pitchFamily="50" charset="-128"/>
                          <a:ea typeface="Meiryo UI" panose="020B0604030504040204" pitchFamily="50" charset="-128"/>
                        </a:rPr>
                        <a:t>シビックテック（大学）との連携によるアプリ開発</a:t>
                      </a:r>
                    </a:p>
                  </a:txBody>
                  <a:tcPr/>
                </a:tc>
                <a:extLst>
                  <a:ext uri="{0D108BD9-81ED-4DB2-BD59-A6C34878D82A}">
                    <a16:rowId xmlns:a16="http://schemas.microsoft.com/office/drawing/2014/main" val="3017911932"/>
                  </a:ext>
                </a:extLst>
              </a:tr>
            </a:tbl>
          </a:graphicData>
        </a:graphic>
      </p:graphicFrame>
      <p:sp>
        <p:nvSpPr>
          <p:cNvPr id="12" name="正方形/長方形 11"/>
          <p:cNvSpPr/>
          <p:nvPr/>
        </p:nvSpPr>
        <p:spPr>
          <a:xfrm>
            <a:off x="4490296" y="983387"/>
            <a:ext cx="1656588" cy="5456599"/>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3" name="角丸四角形 12"/>
          <p:cNvSpPr/>
          <p:nvPr/>
        </p:nvSpPr>
        <p:spPr>
          <a:xfrm>
            <a:off x="6662057" y="1033054"/>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A</a:t>
            </a:r>
            <a:r>
              <a:rPr kumimoji="1" lang="ja-JP" altLang="en-US" sz="1400" b="1" dirty="0">
                <a:latin typeface="Meiryo UI" panose="020B0604030504040204" pitchFamily="50" charset="-128"/>
                <a:ea typeface="Meiryo UI" panose="020B0604030504040204" pitchFamily="50" charset="-128"/>
              </a:rPr>
              <a:t>）そのまま横展開</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先行団体の成功している取り組みを他の市町村でも導入（横展開）</a:t>
            </a:r>
          </a:p>
        </p:txBody>
      </p:sp>
      <p:sp>
        <p:nvSpPr>
          <p:cNvPr id="14" name="角丸四角形 13"/>
          <p:cNvSpPr/>
          <p:nvPr/>
        </p:nvSpPr>
        <p:spPr>
          <a:xfrm>
            <a:off x="6662057" y="2447517"/>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B</a:t>
            </a:r>
            <a:r>
              <a:rPr kumimoji="1" lang="ja-JP" altLang="en-US" sz="1400" b="1" dirty="0">
                <a:latin typeface="Meiryo UI" panose="020B0604030504040204" pitchFamily="50" charset="-128"/>
                <a:ea typeface="Meiryo UI" panose="020B0604030504040204" pitchFamily="50" charset="-128"/>
              </a:rPr>
              <a:t>）カスタマイズ進化</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先行団体が委託する事業をベースに、地域課題に応じたカスタマイズ</a:t>
            </a:r>
          </a:p>
        </p:txBody>
      </p:sp>
      <p:sp>
        <p:nvSpPr>
          <p:cNvPr id="15" name="角丸四角形 14"/>
          <p:cNvSpPr/>
          <p:nvPr/>
        </p:nvSpPr>
        <p:spPr>
          <a:xfrm>
            <a:off x="4465381" y="924641"/>
            <a:ext cx="1715541" cy="814252"/>
          </a:xfrm>
          <a:prstGeom prst="roundRect">
            <a:avLst>
              <a:gd name="adj" fmla="val 803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err="1" smtClean="0">
                <a:solidFill>
                  <a:schemeClr val="bg1"/>
                </a:solidFill>
                <a:latin typeface="Meiryo UI" panose="020B0604030504040204" pitchFamily="50" charset="-128"/>
                <a:ea typeface="Meiryo UI" panose="020B0604030504040204" pitchFamily="50" charset="-128"/>
              </a:rPr>
              <a:t>GovTech</a:t>
            </a:r>
            <a:r>
              <a:rPr kumimoji="1" lang="ja-JP" altLang="en-US" b="1" dirty="0" smtClean="0">
                <a:solidFill>
                  <a:schemeClr val="bg1"/>
                </a:solidFill>
                <a:latin typeface="Meiryo UI" panose="020B0604030504040204" pitchFamily="50" charset="-128"/>
                <a:ea typeface="Meiryo UI" panose="020B0604030504040204" pitchFamily="50" charset="-128"/>
              </a:rPr>
              <a:t>大阪</a:t>
            </a: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6" name="角丸四角形 15"/>
          <p:cNvSpPr/>
          <p:nvPr/>
        </p:nvSpPr>
        <p:spPr>
          <a:xfrm>
            <a:off x="4624989" y="2002803"/>
            <a:ext cx="1421239" cy="7099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solidFill>
                  <a:schemeClr val="tx1"/>
                </a:solidFill>
                <a:latin typeface="Meiryo UI" panose="020B0604030504040204" pitchFamily="50" charset="-128"/>
                <a:ea typeface="Meiryo UI" panose="020B0604030504040204" pitchFamily="50" charset="-128"/>
              </a:rPr>
              <a:t>テーマ別</a:t>
            </a:r>
            <a:endParaRPr kumimoji="1" lang="en-US" altLang="ja-JP" sz="1300" dirty="0">
              <a:solidFill>
                <a:schemeClr val="tx1"/>
              </a:solidFill>
              <a:latin typeface="Meiryo UI" panose="020B0604030504040204" pitchFamily="50" charset="-128"/>
              <a:ea typeface="Meiryo UI" panose="020B0604030504040204" pitchFamily="50" charset="-128"/>
            </a:endParaRPr>
          </a:p>
          <a:p>
            <a:pPr algn="ctr"/>
            <a:r>
              <a:rPr kumimoji="1" lang="ja-JP" altLang="en-US" sz="1300" dirty="0" smtClean="0">
                <a:solidFill>
                  <a:schemeClr val="tx1"/>
                </a:solidFill>
                <a:latin typeface="Meiryo UI" panose="020B0604030504040204" pitchFamily="50" charset="-128"/>
                <a:ea typeface="Meiryo UI" panose="020B0604030504040204" pitchFamily="50" charset="-128"/>
              </a:rPr>
              <a:t>ワーキンググループ</a:t>
            </a:r>
            <a:endParaRPr kumimoji="1" lang="ja-JP" altLang="en-US" sz="1300" dirty="0">
              <a:solidFill>
                <a:schemeClr val="tx1"/>
              </a:solidFill>
              <a:latin typeface="Meiryo UI" panose="020B0604030504040204" pitchFamily="50" charset="-128"/>
              <a:ea typeface="Meiryo UI" panose="020B0604030504040204" pitchFamily="50" charset="-128"/>
            </a:endParaRPr>
          </a:p>
        </p:txBody>
      </p:sp>
      <p:sp>
        <p:nvSpPr>
          <p:cNvPr id="17" name="角丸四角形 16"/>
          <p:cNvSpPr/>
          <p:nvPr/>
        </p:nvSpPr>
        <p:spPr>
          <a:xfrm>
            <a:off x="6662057" y="3848343"/>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C</a:t>
            </a:r>
            <a:r>
              <a:rPr kumimoji="1" lang="ja-JP" altLang="en-US" sz="1400" b="1" dirty="0">
                <a:latin typeface="Meiryo UI" panose="020B0604030504040204" pitchFamily="50" charset="-128"/>
                <a:ea typeface="Meiryo UI" panose="020B0604030504040204" pitchFamily="50" charset="-128"/>
              </a:rPr>
              <a:t>）共同発注</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先行導入システムをベースに、２以上の団体が共同発注し、それぞれのコストを低減</a:t>
            </a:r>
          </a:p>
        </p:txBody>
      </p:sp>
      <p:sp>
        <p:nvSpPr>
          <p:cNvPr id="18" name="角丸四角形 17"/>
          <p:cNvSpPr/>
          <p:nvPr/>
        </p:nvSpPr>
        <p:spPr>
          <a:xfrm>
            <a:off x="6662057" y="5277393"/>
            <a:ext cx="2312126" cy="1162595"/>
          </a:xfrm>
          <a:prstGeom prst="round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r>
              <a:rPr kumimoji="1" lang="en-US" altLang="ja-JP" sz="1400" b="1" dirty="0">
                <a:latin typeface="Meiryo UI" panose="020B0604030504040204" pitchFamily="50" charset="-128"/>
                <a:ea typeface="Meiryo UI" panose="020B0604030504040204" pitchFamily="50" charset="-128"/>
              </a:rPr>
              <a:t>D</a:t>
            </a:r>
            <a:r>
              <a:rPr kumimoji="1" lang="ja-JP" altLang="en-US" sz="1400" b="1" dirty="0">
                <a:latin typeface="Meiryo UI" panose="020B0604030504040204" pitchFamily="50" charset="-128"/>
                <a:ea typeface="Meiryo UI" panose="020B0604030504040204" pitchFamily="50" charset="-128"/>
              </a:rPr>
              <a:t>）広域化・最適化</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広域で共通化した方が住民サービスの向上につながるものをサービス統合</a:t>
            </a:r>
          </a:p>
        </p:txBody>
      </p:sp>
      <p:sp>
        <p:nvSpPr>
          <p:cNvPr id="21" name="テキスト ボックス 20"/>
          <p:cNvSpPr txBox="1"/>
          <p:nvPr/>
        </p:nvSpPr>
        <p:spPr>
          <a:xfrm>
            <a:off x="4593752" y="3219462"/>
            <a:ext cx="1370888" cy="2462213"/>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課題の共有</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情報の共有</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相互支援</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自律的連携</a:t>
            </a: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endParaRPr kumimoji="1" lang="en-US" altLang="ja-JP" sz="14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Ø"/>
            </a:pPr>
            <a:r>
              <a:rPr kumimoji="1" lang="ja-JP" altLang="en-US" sz="1400" dirty="0">
                <a:latin typeface="Meiryo UI" panose="020B0604030504040204" pitchFamily="50" charset="-128"/>
                <a:ea typeface="Meiryo UI" panose="020B0604030504040204" pitchFamily="50" charset="-128"/>
              </a:rPr>
              <a:t>共同発注</a:t>
            </a:r>
            <a:endParaRPr kumimoji="1" lang="en-US" altLang="ja-JP" sz="14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　　　　　　　など</a:t>
            </a:r>
            <a:endParaRPr kumimoji="1" lang="en-US" altLang="ja-JP" sz="1400" dirty="0">
              <a:latin typeface="Meiryo UI" panose="020B0604030504040204" pitchFamily="50" charset="-128"/>
              <a:ea typeface="Meiryo UI" panose="020B0604030504040204" pitchFamily="50" charset="-128"/>
            </a:endParaRPr>
          </a:p>
        </p:txBody>
      </p:sp>
      <p:sp>
        <p:nvSpPr>
          <p:cNvPr id="22" name="二等辺三角形 21"/>
          <p:cNvSpPr/>
          <p:nvPr/>
        </p:nvSpPr>
        <p:spPr>
          <a:xfrm rot="5400000">
            <a:off x="1604483" y="3686026"/>
            <a:ext cx="5290489" cy="3322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5400000">
            <a:off x="3776245" y="3737808"/>
            <a:ext cx="5290489" cy="33229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スライド番号プレースホルダー 24"/>
          <p:cNvSpPr>
            <a:spLocks noGrp="1"/>
          </p:cNvSpPr>
          <p:nvPr>
            <p:ph type="sldNum" sz="quarter" idx="12"/>
          </p:nvPr>
        </p:nvSpPr>
        <p:spPr>
          <a:xfrm>
            <a:off x="6740108" y="6415085"/>
            <a:ext cx="2057400" cy="365125"/>
          </a:xfrm>
        </p:spPr>
        <p:txBody>
          <a:bodyPr/>
          <a:lstStyle/>
          <a:p>
            <a:fld id="{1E9492F5-9F32-4FF7-8F08-B59CF8F2A2B6}" type="slidenum">
              <a:rPr kumimoji="1" lang="ja-JP" altLang="en-US" smtClean="0"/>
              <a:t>30</a:t>
            </a:fld>
            <a:endParaRPr kumimoji="1" lang="ja-JP" altLang="en-US"/>
          </a:p>
        </p:txBody>
      </p:sp>
    </p:spTree>
    <p:extLst>
      <p:ext uri="{BB962C8B-B14F-4D97-AF65-F5344CB8AC3E}">
        <p14:creationId xmlns:p14="http://schemas.microsoft.com/office/powerpoint/2010/main" val="31349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0" y="615313"/>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0326" y="80195"/>
            <a:ext cx="8542723" cy="461665"/>
          </a:xfrm>
          <a:prstGeom prst="rect">
            <a:avLst/>
          </a:prstGeom>
          <a:noFill/>
        </p:spPr>
        <p:txBody>
          <a:bodyPr wrap="none" rtlCol="0">
            <a:spAutoFit/>
          </a:bodyPr>
          <a:lstStyle/>
          <a:p>
            <a:pPr marL="457200" indent="-457200">
              <a:buAutoNum type="arabicParenR"/>
            </a:pPr>
            <a:r>
              <a:rPr kumimoji="1" lang="en-US" altLang="ja-JP" sz="2400" b="1" dirty="0" smtClean="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②</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-b) </a:t>
            </a:r>
            <a:r>
              <a:rPr kumimoji="1" lang="ja-JP" altLang="en-US" sz="2400" b="1" dirty="0">
                <a:latin typeface="Meiryo UI" panose="020B0604030504040204" pitchFamily="50" charset="-128"/>
                <a:ea typeface="Meiryo UI" panose="020B0604030504040204" pitchFamily="50" charset="-128"/>
              </a:rPr>
              <a:t>今後の</a:t>
            </a:r>
            <a:r>
              <a:rPr kumimoji="1" lang="ja-JP" altLang="en-US" sz="2400" b="1" dirty="0" smtClean="0">
                <a:latin typeface="Meiryo UI" panose="020B0604030504040204" pitchFamily="50" charset="-128"/>
                <a:ea typeface="Meiryo UI" panose="020B0604030504040204" pitchFamily="50" charset="-128"/>
              </a:rPr>
              <a:t>取組み　</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地域デジタル化ワーキンググループ</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7" name="角丸四角形 6"/>
          <p:cNvSpPr/>
          <p:nvPr/>
        </p:nvSpPr>
        <p:spPr>
          <a:xfrm>
            <a:off x="417982" y="2492795"/>
            <a:ext cx="6043537" cy="2219875"/>
          </a:xfrm>
          <a:prstGeom prst="roundRect">
            <a:avLst>
              <a:gd name="adj" fmla="val 11434"/>
            </a:avLst>
          </a:prstGeom>
          <a:solidFill>
            <a:srgbClr val="FFF2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graphicFrame>
        <p:nvGraphicFramePr>
          <p:cNvPr id="8" name="表 21">
            <a:extLst>
              <a:ext uri="{FF2B5EF4-FFF2-40B4-BE49-F238E27FC236}">
                <a16:creationId xmlns:a16="http://schemas.microsoft.com/office/drawing/2014/main" id="{7056D5BB-10B1-4FEE-8527-00EAB2E0031A}"/>
              </a:ext>
            </a:extLst>
          </p:cNvPr>
          <p:cNvGraphicFramePr>
            <a:graphicFrameLocks noGrp="1"/>
          </p:cNvGraphicFramePr>
          <p:nvPr/>
        </p:nvGraphicFramePr>
        <p:xfrm>
          <a:off x="526565" y="2645678"/>
          <a:ext cx="3192011" cy="1934157"/>
        </p:xfrm>
        <a:graphic>
          <a:graphicData uri="http://schemas.openxmlformats.org/drawingml/2006/table">
            <a:tbl>
              <a:tblPr firstRow="1" bandRow="1">
                <a:tableStyleId>{5940675A-B579-460E-94D1-54222C63F5DA}</a:tableStyleId>
              </a:tblPr>
              <a:tblGrid>
                <a:gridCol w="834067">
                  <a:extLst>
                    <a:ext uri="{9D8B030D-6E8A-4147-A177-3AD203B41FA5}">
                      <a16:colId xmlns:a16="http://schemas.microsoft.com/office/drawing/2014/main" val="191580032"/>
                    </a:ext>
                  </a:extLst>
                </a:gridCol>
                <a:gridCol w="2357944">
                  <a:extLst>
                    <a:ext uri="{9D8B030D-6E8A-4147-A177-3AD203B41FA5}">
                      <a16:colId xmlns:a16="http://schemas.microsoft.com/office/drawing/2014/main" val="2796113846"/>
                    </a:ext>
                  </a:extLst>
                </a:gridCol>
              </a:tblGrid>
              <a:tr h="228600">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分野例</a:t>
                      </a:r>
                    </a:p>
                  </a:txBody>
                  <a:tcPr marL="68580" marR="68580" marT="34290" marB="34290" anchor="ctr">
                    <a:solidFill>
                      <a:schemeClr val="bg1"/>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地域課題</a:t>
                      </a:r>
                    </a:p>
                  </a:txBody>
                  <a:tcPr marL="68580" marR="68580" marT="34290" marB="34290" anchor="ctr">
                    <a:solidFill>
                      <a:schemeClr val="bg1"/>
                    </a:solidFill>
                  </a:tcPr>
                </a:tc>
                <a:extLst>
                  <a:ext uri="{0D108BD9-81ED-4DB2-BD59-A6C34878D82A}">
                    <a16:rowId xmlns:a16="http://schemas.microsoft.com/office/drawing/2014/main" val="616327645"/>
                  </a:ext>
                </a:extLst>
              </a:tr>
              <a:tr h="56597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移動</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モビリティ</a:t>
                      </a:r>
                    </a:p>
                  </a:txBody>
                  <a:tcPr marL="68580" marR="68580" marT="34290" marB="34290" anchor="ctr">
                    <a:solidFill>
                      <a:schemeClr val="bg1"/>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187790307"/>
                  </a:ext>
                </a:extLst>
              </a:tr>
              <a:tr h="56597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インバウンド</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支払い</a:t>
                      </a:r>
                      <a:endParaRPr kumimoji="1" lang="en-US" altLang="ja-JP" sz="1100" b="1" dirty="0">
                        <a:solidFill>
                          <a:schemeClr val="tx1"/>
                        </a:solidFill>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tc>
                  <a:txBody>
                    <a:bodyPr/>
                    <a:lstStyle/>
                    <a:p>
                      <a:endParaRPr kumimoji="1" lang="ja-JP" altLang="en-US" sz="110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61891853"/>
                  </a:ext>
                </a:extLst>
              </a:tr>
              <a:tr h="565979">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医療</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ヘルスケア</a:t>
                      </a:r>
                    </a:p>
                  </a:txBody>
                  <a:tcPr marL="68580" marR="68580" marT="34290" marB="34290" anchor="ctr">
                    <a:solidFill>
                      <a:schemeClr val="bg1"/>
                    </a:solidFill>
                  </a:tcPr>
                </a:tc>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1310699699"/>
                  </a:ext>
                </a:extLst>
              </a:tr>
            </a:tbl>
          </a:graphicData>
        </a:graphic>
      </p:graphicFrame>
      <p:sp>
        <p:nvSpPr>
          <p:cNvPr id="9" name="正方形/長方形 8">
            <a:extLst>
              <a:ext uri="{FF2B5EF4-FFF2-40B4-BE49-F238E27FC236}">
                <a16:creationId xmlns:a16="http://schemas.microsoft.com/office/drawing/2014/main" id="{D500B1A0-8979-45FB-B9E2-228E12FEE7D2}"/>
              </a:ext>
            </a:extLst>
          </p:cNvPr>
          <p:cNvSpPr/>
          <p:nvPr/>
        </p:nvSpPr>
        <p:spPr>
          <a:xfrm>
            <a:off x="417983" y="752821"/>
            <a:ext cx="8364276" cy="1515800"/>
          </a:xfrm>
          <a:prstGeom prst="rect">
            <a:avLst/>
          </a:prstGeom>
          <a:ln>
            <a:solidFill>
              <a:schemeClr val="tx1"/>
            </a:solidFill>
          </a:ln>
        </p:spPr>
        <p:txBody>
          <a:bodyPr wrap="square">
            <a:spAutoFit/>
          </a:bodyPr>
          <a:lstStyle/>
          <a:p>
            <a:pPr marL="214313" indent="-214313" defTabSz="68580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ビジネス分野では、顧客サービスの向上や新たな価値創造を図って競争力を高めるため、デジタルトランスフォーメーション*</a:t>
            </a:r>
            <a:r>
              <a:rPr kumimoji="1" lang="en-US" altLang="ja-JP" sz="1400" dirty="0">
                <a:solidFill>
                  <a:prstClr val="black"/>
                </a:solidFill>
                <a:latin typeface="Meiryo UI" panose="020B0604030504040204" pitchFamily="50" charset="-128"/>
                <a:ea typeface="Meiryo UI" panose="020B0604030504040204" pitchFamily="50" charset="-128"/>
              </a:rPr>
              <a:t>(DX)</a:t>
            </a:r>
            <a:r>
              <a:rPr kumimoji="1" lang="ja-JP" altLang="en-US" sz="1400" dirty="0">
                <a:solidFill>
                  <a:prstClr val="black"/>
                </a:solidFill>
                <a:latin typeface="Meiryo UI" panose="020B0604030504040204" pitchFamily="50" charset="-128"/>
                <a:ea typeface="Meiryo UI" panose="020B0604030504040204" pitchFamily="50" charset="-128"/>
              </a:rPr>
              <a:t>の動きが加速</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endParaRPr kumimoji="1" lang="en-US" altLang="ja-JP" sz="105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地域のまちづくりにおいても、</a:t>
            </a:r>
            <a:r>
              <a:rPr kumimoji="1" lang="en-US" altLang="ja-JP" sz="1400" dirty="0">
                <a:solidFill>
                  <a:prstClr val="black"/>
                </a:solidFill>
                <a:latin typeface="Meiryo UI" panose="020B0604030504040204" pitchFamily="50" charset="-128"/>
                <a:ea typeface="Meiryo UI" panose="020B0604030504040204" pitchFamily="50" charset="-128"/>
              </a:rPr>
              <a:t>DX</a:t>
            </a:r>
            <a:r>
              <a:rPr kumimoji="1" lang="ja-JP" altLang="en-US" sz="1400" dirty="0">
                <a:solidFill>
                  <a:prstClr val="black"/>
                </a:solidFill>
                <a:latin typeface="Meiryo UI" panose="020B0604030504040204" pitchFamily="50" charset="-128"/>
                <a:ea typeface="Meiryo UI" panose="020B0604030504040204" pitchFamily="50" charset="-128"/>
              </a:rPr>
              <a:t>の動きに積極的に対応してデジタル技術を取り入れ、「住民の</a:t>
            </a:r>
            <a:r>
              <a:rPr kumimoji="1" lang="en-US" altLang="ja-JP" sz="1400" dirty="0">
                <a:solidFill>
                  <a:prstClr val="black"/>
                </a:solidFill>
                <a:latin typeface="Meiryo UI" panose="020B0604030504040204" pitchFamily="50" charset="-128"/>
                <a:ea typeface="Meiryo UI" panose="020B0604030504040204" pitchFamily="50" charset="-128"/>
              </a:rPr>
              <a:t>QoL</a:t>
            </a:r>
            <a:r>
              <a:rPr kumimoji="1" lang="ja-JP" altLang="en-US" sz="1400" dirty="0">
                <a:solidFill>
                  <a:prstClr val="black"/>
                </a:solidFill>
                <a:latin typeface="Meiryo UI" panose="020B0604030504040204" pitchFamily="50" charset="-128"/>
                <a:ea typeface="Meiryo UI" panose="020B0604030504040204" pitchFamily="50" charset="-128"/>
              </a:rPr>
              <a:t>向上」の実現につなげることをめざす</a:t>
            </a:r>
            <a:endParaRPr kumimoji="1" lang="en-US" altLang="ja-JP" sz="140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endParaRPr kumimoji="1" lang="en-US" altLang="ja-JP" sz="1050" dirty="0">
              <a:solidFill>
                <a:prstClr val="black"/>
              </a:solidFill>
              <a:latin typeface="Meiryo UI" panose="020B0604030504040204" pitchFamily="50" charset="-128"/>
              <a:ea typeface="Meiryo UI" panose="020B0604030504040204" pitchFamily="50" charset="-128"/>
            </a:endParaRPr>
          </a:p>
          <a:p>
            <a:pPr marL="214313" indent="-214313" defTabSz="685800">
              <a:buFont typeface="Arial" panose="020B0604020202020204" pitchFamily="34" charset="0"/>
              <a:buChar char="•"/>
            </a:pPr>
            <a:r>
              <a:rPr kumimoji="1" lang="ja-JP" altLang="en-US" sz="1400" dirty="0">
                <a:solidFill>
                  <a:prstClr val="black"/>
                </a:solidFill>
                <a:latin typeface="Meiryo UI" panose="020B0604030504040204" pitchFamily="50" charset="-128"/>
                <a:ea typeface="Meiryo UI" panose="020B0604030504040204" pitchFamily="50" charset="-128"/>
              </a:rPr>
              <a:t>その取組みの一つとして、大阪府内市町村スマートシティ連絡会議に「地域デジタル化</a:t>
            </a:r>
            <a:r>
              <a:rPr kumimoji="1" lang="en-US" altLang="ja-JP" sz="1400" dirty="0">
                <a:solidFill>
                  <a:prstClr val="black"/>
                </a:solidFill>
                <a:latin typeface="Meiryo UI" panose="020B0604030504040204" pitchFamily="50" charset="-128"/>
                <a:ea typeface="Meiryo UI" panose="020B0604030504040204" pitchFamily="50" charset="-128"/>
              </a:rPr>
              <a:t>WG</a:t>
            </a:r>
            <a:r>
              <a:rPr kumimoji="1" lang="ja-JP" altLang="en-US" sz="1400" dirty="0">
                <a:solidFill>
                  <a:prstClr val="black"/>
                </a:solidFill>
                <a:latin typeface="Meiryo UI" panose="020B0604030504040204" pitchFamily="50" charset="-128"/>
                <a:ea typeface="Meiryo UI" panose="020B0604030504040204" pitchFamily="50" charset="-128"/>
              </a:rPr>
              <a:t>」を立ち上げる。</a:t>
            </a:r>
          </a:p>
        </p:txBody>
      </p:sp>
      <p:sp>
        <p:nvSpPr>
          <p:cNvPr id="10" name="二等辺三角形 9">
            <a:extLst>
              <a:ext uri="{FF2B5EF4-FFF2-40B4-BE49-F238E27FC236}">
                <a16:creationId xmlns:a16="http://schemas.microsoft.com/office/drawing/2014/main" id="{FF85A87F-BA4A-4F05-9D65-2472E3330265}"/>
              </a:ext>
            </a:extLst>
          </p:cNvPr>
          <p:cNvSpPr/>
          <p:nvPr/>
        </p:nvSpPr>
        <p:spPr>
          <a:xfrm rot="10800000">
            <a:off x="2140299" y="4868337"/>
            <a:ext cx="4508022" cy="275074"/>
          </a:xfrm>
          <a:prstGeom prst="triangle">
            <a:avLst/>
          </a:prstGeom>
          <a:solidFill>
            <a:srgbClr val="50DE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游ゴシック" panose="020F0502020204030204"/>
              <a:ea typeface="游ゴシック" panose="020B0400000000000000" pitchFamily="50" charset="-128"/>
            </a:endParaRPr>
          </a:p>
        </p:txBody>
      </p:sp>
      <p:sp>
        <p:nvSpPr>
          <p:cNvPr id="11" name="正方形/長方形 10">
            <a:extLst>
              <a:ext uri="{FF2B5EF4-FFF2-40B4-BE49-F238E27FC236}">
                <a16:creationId xmlns:a16="http://schemas.microsoft.com/office/drawing/2014/main" id="{2763746C-FFC1-47DD-A137-D55C049BEEEF}"/>
              </a:ext>
            </a:extLst>
          </p:cNvPr>
          <p:cNvSpPr/>
          <p:nvPr/>
        </p:nvSpPr>
        <p:spPr>
          <a:xfrm>
            <a:off x="1877757" y="5850139"/>
            <a:ext cx="5301101" cy="830997"/>
          </a:xfrm>
          <a:prstGeom prst="rect">
            <a:avLst/>
          </a:prstGeom>
        </p:spPr>
        <p:txBody>
          <a:bodyPr wrap="square">
            <a:spAutoFit/>
          </a:bodyPr>
          <a:lstStyle/>
          <a:p>
            <a:pPr defTabSz="685800"/>
            <a:r>
              <a:rPr kumimoji="1" lang="ja-JP" altLang="en-US" sz="1600" dirty="0">
                <a:solidFill>
                  <a:prstClr val="black"/>
                </a:solidFill>
                <a:latin typeface="Meiryo UI" panose="020B0604030504040204" pitchFamily="50" charset="-128"/>
                <a:ea typeface="Meiryo UI" panose="020B0604030504040204" pitchFamily="50" charset="-128"/>
              </a:rPr>
              <a:t>大阪全体のスマートシティ化に向けて、府内市町村が</a:t>
            </a:r>
            <a:r>
              <a:rPr kumimoji="1" lang="en-US" altLang="ja-JP" sz="1600" dirty="0">
                <a:solidFill>
                  <a:prstClr val="black"/>
                </a:solidFill>
                <a:latin typeface="Meiryo UI" panose="020B0604030504040204" pitchFamily="50" charset="-128"/>
                <a:ea typeface="Meiryo UI" panose="020B0604030504040204" pitchFamily="50" charset="-128"/>
              </a:rPr>
              <a:t>ICT</a:t>
            </a:r>
            <a:r>
              <a:rPr kumimoji="1" lang="ja-JP" altLang="en-US" sz="1600" dirty="0">
                <a:solidFill>
                  <a:prstClr val="black"/>
                </a:solidFill>
                <a:latin typeface="Meiryo UI" panose="020B0604030504040204" pitchFamily="50" charset="-128"/>
                <a:ea typeface="Meiryo UI" panose="020B0604030504040204" pitchFamily="50" charset="-128"/>
              </a:rPr>
              <a:t>を活用した地域のまちづくりを円滑に進めることができるよう、地域の課題や取組みの情報共有、企業とのマッチングの場を提供</a:t>
            </a:r>
          </a:p>
        </p:txBody>
      </p:sp>
      <p:sp>
        <p:nvSpPr>
          <p:cNvPr id="12" name="四角形: 角を丸くする 30">
            <a:extLst>
              <a:ext uri="{FF2B5EF4-FFF2-40B4-BE49-F238E27FC236}">
                <a16:creationId xmlns:a16="http://schemas.microsoft.com/office/drawing/2014/main" id="{D0359470-08D4-4591-9950-BD4A72D52273}"/>
              </a:ext>
            </a:extLst>
          </p:cNvPr>
          <p:cNvSpPr/>
          <p:nvPr/>
        </p:nvSpPr>
        <p:spPr>
          <a:xfrm>
            <a:off x="1455769" y="5325787"/>
            <a:ext cx="5826014" cy="451591"/>
          </a:xfrm>
          <a:prstGeom prst="roundRect">
            <a:avLst/>
          </a:prstGeom>
          <a:solidFill>
            <a:srgbClr val="468EF8"/>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defTabSz="685800"/>
            <a:r>
              <a:rPr kumimoji="1" lang="ja-JP" altLang="en-US" b="1" dirty="0">
                <a:solidFill>
                  <a:prstClr val="white"/>
                </a:solidFill>
                <a:latin typeface="Meiryo UI" panose="020B0604030504040204" pitchFamily="50" charset="-128"/>
                <a:ea typeface="Meiryo UI" panose="020B0604030504040204" pitchFamily="50" charset="-128"/>
              </a:rPr>
              <a:t>地域デジタル化ＷＧの立ち上げ</a:t>
            </a:r>
          </a:p>
        </p:txBody>
      </p:sp>
      <p:graphicFrame>
        <p:nvGraphicFramePr>
          <p:cNvPr id="13" name="表 21">
            <a:extLst>
              <a:ext uri="{FF2B5EF4-FFF2-40B4-BE49-F238E27FC236}">
                <a16:creationId xmlns:a16="http://schemas.microsoft.com/office/drawing/2014/main" id="{7056D5BB-10B1-4FEE-8527-00EAB2E0031A}"/>
              </a:ext>
            </a:extLst>
          </p:cNvPr>
          <p:cNvGraphicFramePr>
            <a:graphicFrameLocks noGrp="1"/>
          </p:cNvGraphicFramePr>
          <p:nvPr/>
        </p:nvGraphicFramePr>
        <p:xfrm>
          <a:off x="4154650" y="2645678"/>
          <a:ext cx="2227826" cy="1934157"/>
        </p:xfrm>
        <a:graphic>
          <a:graphicData uri="http://schemas.openxmlformats.org/drawingml/2006/table">
            <a:tbl>
              <a:tblPr firstRow="1" bandRow="1">
                <a:tableStyleId>{5940675A-B579-460E-94D1-54222C63F5DA}</a:tableStyleId>
              </a:tblPr>
              <a:tblGrid>
                <a:gridCol w="2227826">
                  <a:extLst>
                    <a:ext uri="{9D8B030D-6E8A-4147-A177-3AD203B41FA5}">
                      <a16:colId xmlns:a16="http://schemas.microsoft.com/office/drawing/2014/main" val="1981075942"/>
                    </a:ext>
                  </a:extLst>
                </a:gridCol>
              </a:tblGrid>
              <a:tr h="228600">
                <a:tc>
                  <a:txBody>
                    <a:bodyPr/>
                    <a:lstStyle/>
                    <a:p>
                      <a:pPr algn="ctr"/>
                      <a:r>
                        <a:rPr kumimoji="1" lang="ja-JP" altLang="en-US" sz="1100" b="1" dirty="0">
                          <a:latin typeface="Meiryo UI" panose="020B0604030504040204" pitchFamily="50" charset="-128"/>
                          <a:ea typeface="Meiryo UI" panose="020B0604030504040204" pitchFamily="50" charset="-128"/>
                        </a:rPr>
                        <a:t>先進デジタル技術</a:t>
                      </a:r>
                    </a:p>
                  </a:txBody>
                  <a:tcPr marL="68580" marR="68580" marT="34290" marB="34290" anchor="ctr">
                    <a:solidFill>
                      <a:schemeClr val="bg1"/>
                    </a:solidFill>
                  </a:tcPr>
                </a:tc>
                <a:extLst>
                  <a:ext uri="{0D108BD9-81ED-4DB2-BD59-A6C34878D82A}">
                    <a16:rowId xmlns:a16="http://schemas.microsoft.com/office/drawing/2014/main" val="616327645"/>
                  </a:ext>
                </a:extLst>
              </a:tr>
              <a:tr h="565979">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187790307"/>
                  </a:ext>
                </a:extLst>
              </a:tr>
              <a:tr h="565979">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261891853"/>
                  </a:ext>
                </a:extLst>
              </a:tr>
              <a:tr h="565979">
                <a:tc>
                  <a:txBody>
                    <a:bodyPr/>
                    <a:lstStyle/>
                    <a:p>
                      <a:endParaRPr kumimoji="1" lang="ja-JP" altLang="en-US" sz="1100" dirty="0">
                        <a:latin typeface="Meiryo UI" panose="020B0604030504040204" pitchFamily="50" charset="-128"/>
                        <a:ea typeface="Meiryo UI" panose="020B0604030504040204" pitchFamily="50" charset="-128"/>
                      </a:endParaRPr>
                    </a:p>
                  </a:txBody>
                  <a:tcPr marL="68580" marR="68580" marT="34290" marB="34290" anchor="ctr">
                    <a:solidFill>
                      <a:schemeClr val="bg1"/>
                    </a:solidFill>
                  </a:tcPr>
                </a:tc>
                <a:extLst>
                  <a:ext uri="{0D108BD9-81ED-4DB2-BD59-A6C34878D82A}">
                    <a16:rowId xmlns:a16="http://schemas.microsoft.com/office/drawing/2014/main" val="1310699699"/>
                  </a:ext>
                </a:extLst>
              </a:tr>
            </a:tbl>
          </a:graphicData>
        </a:graphic>
      </p:graphicFrame>
      <p:pic>
        <p:nvPicPr>
          <p:cNvPr id="14" name="図 13"/>
          <p:cNvPicPr>
            <a:picLocks noChangeAspect="1"/>
          </p:cNvPicPr>
          <p:nvPr/>
        </p:nvPicPr>
        <p:blipFill>
          <a:blip r:embed="rId2"/>
          <a:stretch>
            <a:fillRect/>
          </a:stretch>
        </p:blipFill>
        <p:spPr>
          <a:xfrm>
            <a:off x="6653269" y="2725013"/>
            <a:ext cx="2416044" cy="2320788"/>
          </a:xfrm>
          <a:prstGeom prst="rect">
            <a:avLst/>
          </a:prstGeom>
        </p:spPr>
      </p:pic>
      <p:sp>
        <p:nvSpPr>
          <p:cNvPr id="15" name="正方形/長方形 14"/>
          <p:cNvSpPr/>
          <p:nvPr/>
        </p:nvSpPr>
        <p:spPr>
          <a:xfrm>
            <a:off x="6534050" y="2320207"/>
            <a:ext cx="2474602" cy="854080"/>
          </a:xfrm>
          <a:prstGeom prst="rect">
            <a:avLst/>
          </a:prstGeom>
          <a:solidFill>
            <a:schemeClr val="bg1"/>
          </a:solidFill>
          <a:ln w="9525">
            <a:solidFill>
              <a:schemeClr val="tx1"/>
            </a:solidFill>
            <a:prstDash val="sysDot"/>
          </a:ln>
        </p:spPr>
        <p:txBody>
          <a:bodyPr wrap="square">
            <a:spAutoFit/>
          </a:bodyPr>
          <a:lstStyle/>
          <a:p>
            <a:pPr defTabSz="685800"/>
            <a:r>
              <a:rPr kumimoji="1" lang="ja-JP" altLang="en-US" sz="825" b="1" dirty="0">
                <a:solidFill>
                  <a:prstClr val="black"/>
                </a:solidFill>
                <a:latin typeface="Meiryo UI" panose="020B0604030504040204" pitchFamily="50" charset="-128"/>
                <a:ea typeface="Meiryo UI" panose="020B0604030504040204" pitchFamily="50" charset="-128"/>
              </a:rPr>
              <a:t>＊　デジタルトランスフォーメーションとは</a:t>
            </a:r>
            <a:endParaRPr kumimoji="1" lang="en-US" altLang="ja-JP" sz="825" b="1" dirty="0">
              <a:solidFill>
                <a:prstClr val="black"/>
              </a:solidFill>
              <a:latin typeface="Meiryo UI" panose="020B0604030504040204" pitchFamily="50" charset="-128"/>
              <a:ea typeface="Meiryo UI" panose="020B0604030504040204" pitchFamily="50" charset="-128"/>
            </a:endParaRPr>
          </a:p>
          <a:p>
            <a:pPr defTabSz="685800"/>
            <a:r>
              <a:rPr kumimoji="1" lang="ja-JP" altLang="en-US" sz="825" b="1" dirty="0">
                <a:solidFill>
                  <a:prstClr val="black"/>
                </a:solidFill>
                <a:latin typeface="Meiryo UI" panose="020B0604030504040204" pitchFamily="50" charset="-128"/>
                <a:ea typeface="Meiryo UI" panose="020B0604030504040204" pitchFamily="50" charset="-128"/>
              </a:rPr>
              <a:t>　　　</a:t>
            </a:r>
            <a:r>
              <a:rPr kumimoji="1" lang="en-US" altLang="ja-JP" sz="825" b="1" dirty="0">
                <a:solidFill>
                  <a:prstClr val="black"/>
                </a:solidFill>
                <a:latin typeface="Meiryo UI" panose="020B0604030504040204" pitchFamily="50" charset="-128"/>
                <a:ea typeface="Meiryo UI" panose="020B0604030504040204" pitchFamily="50" charset="-128"/>
              </a:rPr>
              <a:t>(Digital Transformation)</a:t>
            </a:r>
            <a:endParaRPr kumimoji="1" lang="en-US" altLang="ja-JP" sz="825" dirty="0">
              <a:solidFill>
                <a:prstClr val="black"/>
              </a:solidFill>
              <a:latin typeface="Meiryo UI" panose="020B0604030504040204" pitchFamily="50" charset="-128"/>
              <a:ea typeface="Meiryo UI" panose="020B0604030504040204" pitchFamily="50" charset="-128"/>
            </a:endParaRPr>
          </a:p>
          <a:p>
            <a:pPr defTabSz="685800"/>
            <a:r>
              <a:rPr kumimoji="1" lang="ja-JP" altLang="en-US" sz="825" dirty="0">
                <a:solidFill>
                  <a:prstClr val="black"/>
                </a:solidFill>
                <a:latin typeface="Meiryo UI" panose="020B0604030504040204" pitchFamily="50" charset="-128"/>
                <a:ea typeface="Meiryo UI" panose="020B0604030504040204" pitchFamily="50" charset="-128"/>
              </a:rPr>
              <a:t>既存の枠組みをデジタル技術の駆使によって新たな価値を創造することを指し、進化し続ける</a:t>
            </a:r>
            <a:r>
              <a:rPr kumimoji="1" lang="en-US" altLang="ja-JP" sz="825" dirty="0">
                <a:solidFill>
                  <a:prstClr val="black"/>
                </a:solidFill>
                <a:latin typeface="Meiryo UI" panose="020B0604030504040204" pitchFamily="50" charset="-128"/>
                <a:ea typeface="Meiryo UI" panose="020B0604030504040204" pitchFamily="50" charset="-128"/>
              </a:rPr>
              <a:t>IT</a:t>
            </a:r>
            <a:r>
              <a:rPr kumimoji="1" lang="ja-JP" altLang="en-US" sz="825" dirty="0">
                <a:solidFill>
                  <a:prstClr val="black"/>
                </a:solidFill>
                <a:latin typeface="Meiryo UI" panose="020B0604030504040204" pitchFamily="50" charset="-128"/>
                <a:ea typeface="Meiryo UI" panose="020B0604030504040204" pitchFamily="50" charset="-128"/>
              </a:rPr>
              <a:t>テクノロジーが人々の生活を豊かにする」とされる。</a:t>
            </a:r>
            <a:endParaRPr kumimoji="1" lang="en-US" altLang="ja-JP" sz="825" dirty="0">
              <a:solidFill>
                <a:prstClr val="black"/>
              </a:solidFill>
              <a:latin typeface="Meiryo UI" panose="020B0604030504040204" pitchFamily="50" charset="-128"/>
              <a:ea typeface="Meiryo UI" panose="020B0604030504040204" pitchFamily="50" charset="-128"/>
            </a:endParaRPr>
          </a:p>
          <a:p>
            <a:pPr defTabSz="685800"/>
            <a:r>
              <a:rPr kumimoji="1" lang="en-US" altLang="ja-JP" sz="825" dirty="0">
                <a:solidFill>
                  <a:prstClr val="black"/>
                </a:solidFill>
                <a:latin typeface="Meiryo UI" panose="020B0604030504040204" pitchFamily="50" charset="-128"/>
                <a:ea typeface="Meiryo UI" panose="020B0604030504040204" pitchFamily="50" charset="-128"/>
              </a:rPr>
              <a:t>DX</a:t>
            </a:r>
            <a:r>
              <a:rPr kumimoji="1" lang="ja-JP" altLang="en-US" sz="825" dirty="0">
                <a:solidFill>
                  <a:prstClr val="black"/>
                </a:solidFill>
                <a:latin typeface="Meiryo UI" panose="020B0604030504040204" pitchFamily="50" charset="-128"/>
                <a:ea typeface="Meiryo UI" panose="020B0604030504040204" pitchFamily="50" charset="-128"/>
              </a:rPr>
              <a:t>と略されることが多い。</a:t>
            </a:r>
          </a:p>
        </p:txBody>
      </p:sp>
      <p:sp>
        <p:nvSpPr>
          <p:cNvPr id="16" name="正方形/長方形 15"/>
          <p:cNvSpPr/>
          <p:nvPr/>
        </p:nvSpPr>
        <p:spPr>
          <a:xfrm>
            <a:off x="7281783" y="5044386"/>
            <a:ext cx="1726869" cy="184666"/>
          </a:xfrm>
          <a:prstGeom prst="rect">
            <a:avLst/>
          </a:prstGeom>
        </p:spPr>
        <p:txBody>
          <a:bodyPr wrap="square">
            <a:spAutoFit/>
          </a:bodyPr>
          <a:lstStyle/>
          <a:p>
            <a:pPr defTabSz="685800"/>
            <a:r>
              <a:rPr kumimoji="1" lang="ja-JP" altLang="fr-FR" sz="600" dirty="0">
                <a:solidFill>
                  <a:prstClr val="black"/>
                </a:solidFill>
                <a:latin typeface="游ゴシック" panose="020F0502020204030204"/>
                <a:ea typeface="游ゴシック" panose="020B0400000000000000" pitchFamily="50" charset="-128"/>
              </a:rPr>
              <a:t>出典：</a:t>
            </a:r>
            <a:r>
              <a:rPr kumimoji="1" lang="fr-FR" altLang="ja-JP" sz="600" dirty="0">
                <a:solidFill>
                  <a:prstClr val="black"/>
                </a:solidFill>
                <a:latin typeface="游ゴシック" panose="020F0502020204030204"/>
                <a:ea typeface="游ゴシック" panose="020B0400000000000000" pitchFamily="50" charset="-128"/>
              </a:rPr>
              <a:t>IDC Japan, Directions 2017 Tokyo</a:t>
            </a:r>
            <a:endParaRPr kumimoji="1" lang="ja-JP" altLang="en-US" sz="600" dirty="0">
              <a:solidFill>
                <a:prstClr val="black"/>
              </a:solidFill>
              <a:latin typeface="游ゴシック" panose="020F0502020204030204"/>
              <a:ea typeface="游ゴシック" panose="020B0400000000000000" pitchFamily="50" charset="-128"/>
            </a:endParaRPr>
          </a:p>
        </p:txBody>
      </p:sp>
      <p:sp>
        <p:nvSpPr>
          <p:cNvPr id="17" name="スライド番号プレースホルダー 6">
            <a:extLst>
              <a:ext uri="{FF2B5EF4-FFF2-40B4-BE49-F238E27FC236}">
                <a16:creationId xmlns:a16="http://schemas.microsoft.com/office/drawing/2014/main" id="{311F4E64-10A8-4657-A9DA-706158C19C73}"/>
              </a:ext>
            </a:extLst>
          </p:cNvPr>
          <p:cNvSpPr txBox="1">
            <a:spLocks/>
          </p:cNvSpPr>
          <p:nvPr/>
        </p:nvSpPr>
        <p:spPr>
          <a:xfrm>
            <a:off x="6976565" y="6400562"/>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1C2BF47-85B9-4EFB-B05C-8458CB48B018}" type="slidenum">
              <a:rPr kumimoji="1" lang="ja-JP" altLang="en-US" smtClean="0"/>
              <a:pPr/>
              <a:t>31</a:t>
            </a:fld>
            <a:endParaRPr kumimoji="1" lang="ja-JP" altLang="en-US" dirty="0"/>
          </a:p>
        </p:txBody>
      </p:sp>
      <p:pic>
        <p:nvPicPr>
          <p:cNvPr id="18" name="図 17">
            <a:extLst>
              <a:ext uri="{FF2B5EF4-FFF2-40B4-BE49-F238E27FC236}">
                <a16:creationId xmlns:a16="http://schemas.microsoft.com/office/drawing/2014/main" id="{E3847143-6501-4F76-AABF-0B4A79787A71}"/>
              </a:ext>
            </a:extLst>
          </p:cNvPr>
          <p:cNvPicPr>
            <a:picLocks noChangeAspect="1"/>
          </p:cNvPicPr>
          <p:nvPr/>
        </p:nvPicPr>
        <p:blipFill>
          <a:blip r:embed="rId3"/>
          <a:stretch>
            <a:fillRect/>
          </a:stretch>
        </p:blipFill>
        <p:spPr>
          <a:xfrm>
            <a:off x="1574037" y="2931024"/>
            <a:ext cx="572264" cy="476888"/>
          </a:xfrm>
          <a:prstGeom prst="rect">
            <a:avLst/>
          </a:prstGeom>
        </p:spPr>
      </p:pic>
      <p:pic>
        <p:nvPicPr>
          <p:cNvPr id="19" name="図 18">
            <a:extLst>
              <a:ext uri="{FF2B5EF4-FFF2-40B4-BE49-F238E27FC236}">
                <a16:creationId xmlns:a16="http://schemas.microsoft.com/office/drawing/2014/main" id="{7DDB13A1-2B3D-4E06-A521-149479E63F11}"/>
              </a:ext>
            </a:extLst>
          </p:cNvPr>
          <p:cNvPicPr>
            <a:picLocks noChangeAspect="1"/>
          </p:cNvPicPr>
          <p:nvPr/>
        </p:nvPicPr>
        <p:blipFill>
          <a:blip r:embed="rId4"/>
          <a:stretch>
            <a:fillRect/>
          </a:stretch>
        </p:blipFill>
        <p:spPr>
          <a:xfrm>
            <a:off x="1609416" y="3522714"/>
            <a:ext cx="618896" cy="461792"/>
          </a:xfrm>
          <a:prstGeom prst="rect">
            <a:avLst/>
          </a:prstGeom>
        </p:spPr>
      </p:pic>
      <p:pic>
        <p:nvPicPr>
          <p:cNvPr id="20" name="図 19">
            <a:extLst>
              <a:ext uri="{FF2B5EF4-FFF2-40B4-BE49-F238E27FC236}">
                <a16:creationId xmlns:a16="http://schemas.microsoft.com/office/drawing/2014/main" id="{1182B0B4-4361-449E-95A1-9E50D5397F07}"/>
              </a:ext>
            </a:extLst>
          </p:cNvPr>
          <p:cNvPicPr>
            <a:picLocks noChangeAspect="1"/>
          </p:cNvPicPr>
          <p:nvPr/>
        </p:nvPicPr>
        <p:blipFill>
          <a:blip r:embed="rId5"/>
          <a:stretch>
            <a:fillRect/>
          </a:stretch>
        </p:blipFill>
        <p:spPr>
          <a:xfrm>
            <a:off x="1609415" y="4067881"/>
            <a:ext cx="585083" cy="487568"/>
          </a:xfrm>
          <a:prstGeom prst="rect">
            <a:avLst/>
          </a:prstGeom>
        </p:spPr>
      </p:pic>
      <p:sp>
        <p:nvSpPr>
          <p:cNvPr id="21" name="テキスト ボックス 20">
            <a:extLst>
              <a:ext uri="{FF2B5EF4-FFF2-40B4-BE49-F238E27FC236}">
                <a16:creationId xmlns:a16="http://schemas.microsoft.com/office/drawing/2014/main" id="{395BDE07-C163-402A-BAB5-715D67FA20F4}"/>
              </a:ext>
            </a:extLst>
          </p:cNvPr>
          <p:cNvSpPr txBox="1"/>
          <p:nvPr/>
        </p:nvSpPr>
        <p:spPr>
          <a:xfrm>
            <a:off x="3703391" y="2945274"/>
            <a:ext cx="409086" cy="415498"/>
          </a:xfrm>
          <a:prstGeom prst="rect">
            <a:avLst/>
          </a:prstGeom>
          <a:noFill/>
        </p:spPr>
        <p:txBody>
          <a:bodyPr wrap="none" rtlCol="0">
            <a:spAutoFit/>
          </a:bodyPr>
          <a:lstStyle/>
          <a:p>
            <a:pPr defTabSz="685800"/>
            <a:r>
              <a:rPr kumimoji="1" lang="en-US" altLang="ja-JP" sz="2100" b="1" dirty="0">
                <a:solidFill>
                  <a:prstClr val="black"/>
                </a:solidFill>
                <a:latin typeface="Meiryo UI" panose="020B0604030504040204" pitchFamily="50" charset="-128"/>
                <a:ea typeface="Meiryo UI" panose="020B0604030504040204" pitchFamily="50" charset="-128"/>
              </a:rPr>
              <a:t>×</a:t>
            </a:r>
            <a:endParaRPr kumimoji="1" lang="ja-JP" altLang="en-US" sz="2100" b="1" dirty="0">
              <a:solidFill>
                <a:prstClr val="black"/>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30868E3-2449-4836-B552-369CBE9DBB8A}"/>
              </a:ext>
            </a:extLst>
          </p:cNvPr>
          <p:cNvSpPr txBox="1"/>
          <p:nvPr/>
        </p:nvSpPr>
        <p:spPr>
          <a:xfrm>
            <a:off x="2248005" y="2927094"/>
            <a:ext cx="1467967" cy="507831"/>
          </a:xfrm>
          <a:prstGeom prst="rect">
            <a:avLst/>
          </a:prstGeom>
          <a:noFill/>
        </p:spPr>
        <p:txBody>
          <a:bodyPr wrap="squar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郊外の買物難民</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病院や公共施設へのアクセス</a:t>
            </a:r>
            <a:r>
              <a:rPr kumimoji="1" lang="ja-JP" altLang="en-US" sz="800" dirty="0">
                <a:solidFill>
                  <a:prstClr val="black"/>
                </a:solidFill>
                <a:latin typeface="Meiryo UI" panose="020B0604030504040204" pitchFamily="50" charset="-128"/>
                <a:ea typeface="Meiryo UI" panose="020B0604030504040204" pitchFamily="50" charset="-128"/>
              </a:rPr>
              <a:t>（ラストワンマイル）</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436D72AB-7F72-425E-9445-4655051F7D72}"/>
              </a:ext>
            </a:extLst>
          </p:cNvPr>
          <p:cNvSpPr txBox="1"/>
          <p:nvPr/>
        </p:nvSpPr>
        <p:spPr>
          <a:xfrm>
            <a:off x="2248005" y="3511236"/>
            <a:ext cx="1450373" cy="507831"/>
          </a:xfrm>
          <a:prstGeom prst="rect">
            <a:avLst/>
          </a:prstGeom>
          <a:noFill/>
        </p:spPr>
        <p:txBody>
          <a:bodyPr wrap="squar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インバウンドの増加によりキャッシュレスのニーズが急増</a:t>
            </a:r>
          </a:p>
        </p:txBody>
      </p:sp>
      <p:sp>
        <p:nvSpPr>
          <p:cNvPr id="24" name="テキスト ボックス 23">
            <a:extLst>
              <a:ext uri="{FF2B5EF4-FFF2-40B4-BE49-F238E27FC236}">
                <a16:creationId xmlns:a16="http://schemas.microsoft.com/office/drawing/2014/main" id="{A17FA0A5-C537-4376-BA04-B12FF541FDBF}"/>
              </a:ext>
            </a:extLst>
          </p:cNvPr>
          <p:cNvSpPr txBox="1"/>
          <p:nvPr/>
        </p:nvSpPr>
        <p:spPr>
          <a:xfrm>
            <a:off x="2248005" y="4069290"/>
            <a:ext cx="1450373" cy="507831"/>
          </a:xfrm>
          <a:prstGeom prst="rect">
            <a:avLst/>
          </a:prstGeom>
          <a:noFill/>
        </p:spPr>
        <p:txBody>
          <a:bodyPr wrap="squar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高齢者の増加などにより、医療機関での待ち時間は長期化</a:t>
            </a:r>
          </a:p>
        </p:txBody>
      </p:sp>
      <p:pic>
        <p:nvPicPr>
          <p:cNvPr id="25" name="図 24">
            <a:extLst>
              <a:ext uri="{FF2B5EF4-FFF2-40B4-BE49-F238E27FC236}">
                <a16:creationId xmlns:a16="http://schemas.microsoft.com/office/drawing/2014/main" id="{04EEDD95-BD0A-4076-8E5E-2077C2FC8494}"/>
              </a:ext>
            </a:extLst>
          </p:cNvPr>
          <p:cNvPicPr>
            <a:picLocks noChangeAspect="1"/>
          </p:cNvPicPr>
          <p:nvPr/>
        </p:nvPicPr>
        <p:blipFill>
          <a:blip r:embed="rId6"/>
          <a:stretch>
            <a:fillRect/>
          </a:stretch>
        </p:blipFill>
        <p:spPr>
          <a:xfrm>
            <a:off x="4182364" y="3485190"/>
            <a:ext cx="513000" cy="513000"/>
          </a:xfrm>
          <a:prstGeom prst="rect">
            <a:avLst/>
          </a:prstGeom>
        </p:spPr>
      </p:pic>
      <p:pic>
        <p:nvPicPr>
          <p:cNvPr id="26" name="図 25">
            <a:extLst>
              <a:ext uri="{FF2B5EF4-FFF2-40B4-BE49-F238E27FC236}">
                <a16:creationId xmlns:a16="http://schemas.microsoft.com/office/drawing/2014/main" id="{5EB68015-EC45-4566-B1D3-292DB071F1DD}"/>
              </a:ext>
            </a:extLst>
          </p:cNvPr>
          <p:cNvPicPr>
            <a:picLocks noChangeAspect="1"/>
          </p:cNvPicPr>
          <p:nvPr/>
        </p:nvPicPr>
        <p:blipFill rotWithShape="1">
          <a:blip r:embed="rId7"/>
          <a:srcRect l="18316" r="3259"/>
          <a:stretch/>
        </p:blipFill>
        <p:spPr>
          <a:xfrm>
            <a:off x="4189514" y="2920948"/>
            <a:ext cx="621000" cy="493504"/>
          </a:xfrm>
          <a:prstGeom prst="rect">
            <a:avLst/>
          </a:prstGeom>
        </p:spPr>
      </p:pic>
      <p:pic>
        <p:nvPicPr>
          <p:cNvPr id="27" name="図 26">
            <a:extLst>
              <a:ext uri="{FF2B5EF4-FFF2-40B4-BE49-F238E27FC236}">
                <a16:creationId xmlns:a16="http://schemas.microsoft.com/office/drawing/2014/main" id="{043F24FA-2500-4823-9B30-29D83B624EC8}"/>
              </a:ext>
            </a:extLst>
          </p:cNvPr>
          <p:cNvPicPr>
            <a:picLocks noChangeAspect="1"/>
          </p:cNvPicPr>
          <p:nvPr/>
        </p:nvPicPr>
        <p:blipFill>
          <a:blip r:embed="rId8"/>
          <a:stretch>
            <a:fillRect/>
          </a:stretch>
        </p:blipFill>
        <p:spPr>
          <a:xfrm>
            <a:off x="4162769" y="4033219"/>
            <a:ext cx="567000" cy="518744"/>
          </a:xfrm>
          <a:prstGeom prst="rect">
            <a:avLst/>
          </a:prstGeom>
        </p:spPr>
      </p:pic>
      <p:sp>
        <p:nvSpPr>
          <p:cNvPr id="28" name="テキスト ボックス 27">
            <a:extLst>
              <a:ext uri="{FF2B5EF4-FFF2-40B4-BE49-F238E27FC236}">
                <a16:creationId xmlns:a16="http://schemas.microsoft.com/office/drawing/2014/main" id="{BA210298-BF89-462F-8848-9F3F71D2C8B6}"/>
              </a:ext>
            </a:extLst>
          </p:cNvPr>
          <p:cNvSpPr txBox="1"/>
          <p:nvPr/>
        </p:nvSpPr>
        <p:spPr>
          <a:xfrm>
            <a:off x="4816652" y="2920372"/>
            <a:ext cx="925574" cy="507831"/>
          </a:xfrm>
          <a:prstGeom prst="rect">
            <a:avLst/>
          </a:prstGeom>
          <a:noFill/>
        </p:spPr>
        <p:txBody>
          <a:bodyPr wrap="non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オンデマンド</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自動運転</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en-US" altLang="ja-JP" sz="900" dirty="0">
                <a:solidFill>
                  <a:prstClr val="black"/>
                </a:solidFill>
                <a:latin typeface="Meiryo UI" panose="020B0604030504040204" pitchFamily="50" charset="-128"/>
                <a:ea typeface="Meiryo UI" panose="020B0604030504040204" pitchFamily="50" charset="-128"/>
              </a:rPr>
              <a:t>MaaS</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5B096EA-AA10-4D9B-B288-35D6BB6F604E}"/>
              </a:ext>
            </a:extLst>
          </p:cNvPr>
          <p:cNvSpPr txBox="1"/>
          <p:nvPr/>
        </p:nvSpPr>
        <p:spPr>
          <a:xfrm>
            <a:off x="4816653" y="3490673"/>
            <a:ext cx="1396857" cy="507831"/>
          </a:xfrm>
          <a:prstGeom prst="rect">
            <a:avLst/>
          </a:prstGeom>
          <a:noFill/>
        </p:spPr>
        <p:txBody>
          <a:bodyPr wrap="non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キャッシュレス</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ポイントプログラム</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ダイナミックプライシング</a:t>
            </a:r>
          </a:p>
        </p:txBody>
      </p:sp>
      <p:sp>
        <p:nvSpPr>
          <p:cNvPr id="30" name="テキスト ボックス 29">
            <a:extLst>
              <a:ext uri="{FF2B5EF4-FFF2-40B4-BE49-F238E27FC236}">
                <a16:creationId xmlns:a16="http://schemas.microsoft.com/office/drawing/2014/main" id="{ACB72EA5-B78E-4722-A5CC-12BB25F5E6E3}"/>
              </a:ext>
            </a:extLst>
          </p:cNvPr>
          <p:cNvSpPr txBox="1"/>
          <p:nvPr/>
        </p:nvSpPr>
        <p:spPr>
          <a:xfrm>
            <a:off x="4811690" y="4062568"/>
            <a:ext cx="948016" cy="507831"/>
          </a:xfrm>
          <a:prstGeom prst="rect">
            <a:avLst/>
          </a:prstGeom>
          <a:noFill/>
        </p:spPr>
        <p:txBody>
          <a:bodyPr wrap="none" rtlCol="0">
            <a:spAutoFit/>
          </a:bodyPr>
          <a:lstStyle/>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遠隔医療</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情報銀行</a:t>
            </a:r>
            <a:endParaRPr kumimoji="1" lang="en-US" altLang="ja-JP" sz="900" dirty="0">
              <a:solidFill>
                <a:prstClr val="black"/>
              </a:solidFill>
              <a:latin typeface="Meiryo UI" panose="020B0604030504040204" pitchFamily="50" charset="-128"/>
              <a:ea typeface="Meiryo UI" panose="020B0604030504040204" pitchFamily="50" charset="-128"/>
            </a:endParaRPr>
          </a:p>
          <a:p>
            <a:pPr marL="214313" indent="-214313" defTabSz="685800">
              <a:buFont typeface="Wingdings" panose="05000000000000000000" pitchFamily="2" charset="2"/>
              <a:buChar char="ü"/>
            </a:pPr>
            <a:r>
              <a:rPr kumimoji="1" lang="ja-JP" altLang="en-US" sz="900" dirty="0">
                <a:solidFill>
                  <a:prstClr val="black"/>
                </a:solidFill>
                <a:latin typeface="Meiryo UI" panose="020B0604030504040204" pitchFamily="50" charset="-128"/>
                <a:ea typeface="Meiryo UI" panose="020B0604030504040204" pitchFamily="50" charset="-128"/>
              </a:rPr>
              <a:t>データヘルス</a:t>
            </a:r>
          </a:p>
        </p:txBody>
      </p:sp>
      <p:sp>
        <p:nvSpPr>
          <p:cNvPr id="31" name="角丸四角形 30"/>
          <p:cNvSpPr/>
          <p:nvPr/>
        </p:nvSpPr>
        <p:spPr>
          <a:xfrm>
            <a:off x="6156216" y="2927094"/>
            <a:ext cx="282388" cy="154761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685800"/>
            <a:r>
              <a:rPr kumimoji="1" lang="ja-JP" altLang="en-US" sz="1200" dirty="0">
                <a:solidFill>
                  <a:prstClr val="black"/>
                </a:solidFill>
                <a:latin typeface="Meiryo UI" panose="020B0604030504040204" pitchFamily="50" charset="-128"/>
                <a:ea typeface="Meiryo UI" panose="020B0604030504040204" pitchFamily="50" charset="-128"/>
              </a:rPr>
              <a:t>５Ｇ</a:t>
            </a:r>
          </a:p>
        </p:txBody>
      </p:sp>
      <p:sp>
        <p:nvSpPr>
          <p:cNvPr id="32" name="テキスト ボックス 31">
            <a:extLst>
              <a:ext uri="{FF2B5EF4-FFF2-40B4-BE49-F238E27FC236}">
                <a16:creationId xmlns:a16="http://schemas.microsoft.com/office/drawing/2014/main" id="{395BDE07-C163-402A-BAB5-715D67FA20F4}"/>
              </a:ext>
            </a:extLst>
          </p:cNvPr>
          <p:cNvSpPr txBox="1"/>
          <p:nvPr/>
        </p:nvSpPr>
        <p:spPr>
          <a:xfrm>
            <a:off x="3706753" y="3533581"/>
            <a:ext cx="409086" cy="415498"/>
          </a:xfrm>
          <a:prstGeom prst="rect">
            <a:avLst/>
          </a:prstGeom>
          <a:noFill/>
        </p:spPr>
        <p:txBody>
          <a:bodyPr wrap="none" rtlCol="0">
            <a:spAutoFit/>
          </a:bodyPr>
          <a:lstStyle/>
          <a:p>
            <a:pPr defTabSz="685800"/>
            <a:r>
              <a:rPr kumimoji="1" lang="en-US" altLang="ja-JP" sz="2100" b="1" dirty="0">
                <a:solidFill>
                  <a:prstClr val="black"/>
                </a:solidFill>
                <a:latin typeface="Meiryo UI" panose="020B0604030504040204" pitchFamily="50" charset="-128"/>
                <a:ea typeface="Meiryo UI" panose="020B0604030504040204" pitchFamily="50" charset="-128"/>
              </a:rPr>
              <a:t>×</a:t>
            </a:r>
            <a:endParaRPr kumimoji="1" lang="ja-JP" altLang="en-US" sz="2100" b="1" dirty="0">
              <a:solidFill>
                <a:prstClr val="black"/>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95BDE07-C163-402A-BAB5-715D67FA20F4}"/>
              </a:ext>
            </a:extLst>
          </p:cNvPr>
          <p:cNvSpPr txBox="1"/>
          <p:nvPr/>
        </p:nvSpPr>
        <p:spPr>
          <a:xfrm>
            <a:off x="3710115" y="4071461"/>
            <a:ext cx="409086" cy="415498"/>
          </a:xfrm>
          <a:prstGeom prst="rect">
            <a:avLst/>
          </a:prstGeom>
          <a:noFill/>
        </p:spPr>
        <p:txBody>
          <a:bodyPr wrap="none" rtlCol="0">
            <a:spAutoFit/>
          </a:bodyPr>
          <a:lstStyle/>
          <a:p>
            <a:pPr defTabSz="685800"/>
            <a:r>
              <a:rPr kumimoji="1" lang="en-US" altLang="ja-JP" sz="2100" b="1" dirty="0">
                <a:solidFill>
                  <a:prstClr val="black"/>
                </a:solidFill>
                <a:latin typeface="Meiryo UI" panose="020B0604030504040204" pitchFamily="50" charset="-128"/>
                <a:ea typeface="Meiryo UI" panose="020B0604030504040204" pitchFamily="50" charset="-128"/>
              </a:rPr>
              <a:t>×</a:t>
            </a:r>
            <a:endParaRPr kumimoji="1" lang="ja-JP" altLang="en-US" sz="2100" b="1" dirty="0">
              <a:solidFill>
                <a:prstClr val="black"/>
              </a:solidFill>
              <a:latin typeface="Meiryo UI" panose="020B0604030504040204" pitchFamily="50" charset="-128"/>
              <a:ea typeface="Meiryo UI" panose="020B0604030504040204" pitchFamily="50" charset="-128"/>
            </a:endParaRPr>
          </a:p>
        </p:txBody>
      </p:sp>
      <p:sp>
        <p:nvSpPr>
          <p:cNvPr id="34" name="吹き出し: 角を丸めた四角形 26">
            <a:extLst>
              <a:ext uri="{FF2B5EF4-FFF2-40B4-BE49-F238E27FC236}">
                <a16:creationId xmlns:a16="http://schemas.microsoft.com/office/drawing/2014/main" id="{B508598C-5568-44DF-B50F-539EB4F939DA}"/>
              </a:ext>
            </a:extLst>
          </p:cNvPr>
          <p:cNvSpPr/>
          <p:nvPr/>
        </p:nvSpPr>
        <p:spPr>
          <a:xfrm>
            <a:off x="1717431" y="3472088"/>
            <a:ext cx="189000" cy="165759"/>
          </a:xfrm>
          <a:prstGeom prst="wedgeRoundRectCallout">
            <a:avLst>
              <a:gd name="adj1" fmla="val -52461"/>
              <a:gd name="adj2" fmla="val 75964"/>
              <a:gd name="adj3" fmla="val 16667"/>
            </a:avLst>
          </a:prstGeom>
          <a:ln w="9525"/>
        </p:spPr>
        <p:style>
          <a:lnRef idx="2">
            <a:schemeClr val="dk1"/>
          </a:lnRef>
          <a:fillRef idx="1">
            <a:schemeClr val="lt1"/>
          </a:fillRef>
          <a:effectRef idx="0">
            <a:schemeClr val="dk1"/>
          </a:effectRef>
          <a:fontRef idx="minor">
            <a:schemeClr val="dk1"/>
          </a:fontRef>
        </p:style>
        <p:txBody>
          <a:bodyPr rtlCol="0" anchor="ctr"/>
          <a:lstStyle/>
          <a:p>
            <a:pPr algn="ctr" defTabSz="685800"/>
            <a:r>
              <a:rPr kumimoji="1" lang="en-US" altLang="ja-JP" sz="1050" b="1" dirty="0">
                <a:solidFill>
                  <a:srgbClr val="FF0000"/>
                </a:solidFill>
                <a:latin typeface="Meiryo UI" panose="020B0604030504040204" pitchFamily="50" charset="-128"/>
                <a:ea typeface="Meiryo UI" panose="020B0604030504040204" pitchFamily="50" charset="-128"/>
              </a:rPr>
              <a:t>×</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052530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714895" y="760050"/>
            <a:ext cx="7701147" cy="5570756"/>
          </a:xfrm>
          <a:prstGeom prst="rect">
            <a:avLst/>
          </a:prstGeom>
          <a:noFill/>
        </p:spPr>
        <p:txBody>
          <a:bodyPr wrap="none" rtlCol="0">
            <a:spAutoFit/>
          </a:bodyPr>
          <a:lstStyle/>
          <a:p>
            <a:r>
              <a:rPr lang="ja-JP" altLang="en-US" b="1" dirty="0">
                <a:latin typeface="Meiryo UI" panose="020B0604030504040204" pitchFamily="50" charset="-128"/>
                <a:ea typeface="Meiryo UI" panose="020B0604030504040204" pitchFamily="50" charset="-128"/>
              </a:rPr>
              <a:t>■アイデアソンの開催（</a:t>
            </a:r>
            <a:r>
              <a:rPr lang="en-US" altLang="ja-JP" b="1" dirty="0">
                <a:latin typeface="Meiryo UI" panose="020B0604030504040204" pitchFamily="50" charset="-128"/>
                <a:ea typeface="Meiryo UI" panose="020B0604030504040204" pitchFamily="50" charset="-128"/>
              </a:rPr>
              <a:t>1</a:t>
            </a:r>
            <a:r>
              <a:rPr lang="ja-JP" altLang="en-US" b="1" dirty="0">
                <a:latin typeface="Meiryo UI" panose="020B0604030504040204" pitchFamily="50" charset="-128"/>
                <a:ea typeface="Meiryo UI" panose="020B0604030504040204" pitchFamily="50" charset="-128"/>
              </a:rPr>
              <a:t>月開催予定）</a:t>
            </a:r>
            <a:endParaRPr lang="en-US" altLang="ja-JP" b="1" dirty="0">
              <a:latin typeface="Meiryo UI" panose="020B0604030504040204" pitchFamily="50" charset="-128"/>
              <a:ea typeface="Meiryo UI" panose="020B0604030504040204" pitchFamily="50" charset="-128"/>
            </a:endParaRPr>
          </a:p>
          <a:p>
            <a:endParaRPr kumimoji="1" lang="en-US" altLang="ja-JP" sz="1700" dirty="0">
              <a:latin typeface="Meiryo UI" panose="020B0604030504040204" pitchFamily="50" charset="-128"/>
              <a:ea typeface="Meiryo UI" panose="020B0604030504040204" pitchFamily="50" charset="-128"/>
            </a:endParaRPr>
          </a:p>
          <a:p>
            <a:r>
              <a:rPr lang="en-US" altLang="ja-JP" sz="1700" b="1" dirty="0">
                <a:latin typeface="Meiryo UI" panose="020B0604030504040204" pitchFamily="50" charset="-128"/>
                <a:ea typeface="Meiryo UI" panose="020B0604030504040204" pitchFamily="50" charset="-128"/>
              </a:rPr>
              <a:t>【</a:t>
            </a:r>
            <a:r>
              <a:rPr lang="ja-JP" altLang="en-US" sz="1700" b="1" dirty="0">
                <a:latin typeface="Meiryo UI" panose="020B0604030504040204" pitchFamily="50" charset="-128"/>
                <a:ea typeface="Meiryo UI" panose="020B0604030504040204" pitchFamily="50" charset="-128"/>
              </a:rPr>
              <a:t>目的</a:t>
            </a:r>
            <a:r>
              <a:rPr lang="en-US" altLang="ja-JP" sz="1700" b="1" dirty="0">
                <a:latin typeface="Meiryo UI" panose="020B0604030504040204" pitchFamily="50" charset="-128"/>
                <a:ea typeface="Meiryo UI" panose="020B0604030504040204" pitchFamily="50" charset="-128"/>
              </a:rPr>
              <a:t>】</a:t>
            </a:r>
          </a:p>
          <a:p>
            <a:r>
              <a:rPr kumimoji="1" lang="ja-JP" altLang="en-US" sz="1700" dirty="0">
                <a:latin typeface="Meiryo UI" panose="020B0604030504040204" pitchFamily="50" charset="-128"/>
                <a:ea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rPr>
              <a:t>実務レベルの自治体職員、企業担当者の意見交換により、あるべき自治体間のデータ</a:t>
            </a:r>
            <a:endParaRPr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連携モデル、</a:t>
            </a:r>
            <a:r>
              <a:rPr kumimoji="1" lang="ja-JP" altLang="en-US" sz="1700" dirty="0">
                <a:latin typeface="Meiryo UI" panose="020B0604030504040204" pitchFamily="50" charset="-128"/>
                <a:ea typeface="Meiryo UI" panose="020B0604030504040204" pitchFamily="50" charset="-128"/>
              </a:rPr>
              <a:t>効果的なオープンデータの活用方法などのアイデア創出をめざす</a:t>
            </a:r>
            <a:endParaRPr kumimoji="1" lang="en-US" altLang="ja-JP" sz="1700" dirty="0">
              <a:latin typeface="Meiryo UI" panose="020B0604030504040204" pitchFamily="50" charset="-128"/>
              <a:ea typeface="Meiryo UI" panose="020B0604030504040204" pitchFamily="50" charset="-128"/>
            </a:endParaRPr>
          </a:p>
          <a:p>
            <a:endParaRPr lang="en-US" altLang="ja-JP" sz="1700" dirty="0">
              <a:latin typeface="Meiryo UI" panose="020B0604030504040204" pitchFamily="50" charset="-128"/>
              <a:ea typeface="Meiryo UI" panose="020B0604030504040204" pitchFamily="50" charset="-128"/>
            </a:endParaRPr>
          </a:p>
          <a:p>
            <a:r>
              <a:rPr kumimoji="1" lang="en-US" altLang="ja-JP" sz="1700" b="1" dirty="0">
                <a:latin typeface="Meiryo UI" panose="020B0604030504040204" pitchFamily="50" charset="-128"/>
                <a:ea typeface="Meiryo UI" panose="020B0604030504040204" pitchFamily="50" charset="-128"/>
              </a:rPr>
              <a:t>【</a:t>
            </a:r>
            <a:r>
              <a:rPr kumimoji="1" lang="ja-JP" altLang="en-US" sz="1700" b="1" dirty="0">
                <a:latin typeface="Meiryo UI" panose="020B0604030504040204" pitchFamily="50" charset="-128"/>
                <a:ea typeface="Meiryo UI" panose="020B0604030504040204" pitchFamily="50" charset="-128"/>
              </a:rPr>
              <a:t>参加者</a:t>
            </a:r>
            <a:r>
              <a:rPr kumimoji="1" lang="en-US" altLang="ja-JP" sz="1700" b="1" dirty="0">
                <a:latin typeface="Meiryo UI" panose="020B0604030504040204" pitchFamily="50" charset="-128"/>
                <a:ea typeface="Meiryo UI" panose="020B0604030504040204" pitchFamily="50" charset="-128"/>
              </a:rPr>
              <a:t>】</a:t>
            </a:r>
            <a:r>
              <a:rPr kumimoji="1" lang="ja-JP" altLang="en-US" sz="1700" dirty="0">
                <a:latin typeface="Meiryo UI" panose="020B0604030504040204" pitchFamily="50" charset="-128"/>
                <a:ea typeface="Meiryo UI" panose="020B0604030504040204" pitchFamily="50" charset="-128"/>
              </a:rPr>
              <a:t>大阪府内市町村職員、企業担当者　</a:t>
            </a:r>
            <a:endParaRPr kumimoji="1"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協力：</a:t>
            </a:r>
            <a:r>
              <a:rPr lang="en-US" altLang="ja-JP" sz="1700" dirty="0" smtClean="0">
                <a:latin typeface="Meiryo UI" panose="020B0604030504040204" pitchFamily="50" charset="-128"/>
                <a:ea typeface="Meiryo UI" panose="020B0604030504040204" pitchFamily="50" charset="-128"/>
              </a:rPr>
              <a:t>Code</a:t>
            </a:r>
            <a:r>
              <a:rPr lang="ja-JP" altLang="en-US" sz="1700" dirty="0">
                <a:latin typeface="Meiryo UI" panose="020B0604030504040204" pitchFamily="50" charset="-128"/>
                <a:ea typeface="Meiryo UI" panose="020B0604030504040204" pitchFamily="50" charset="-128"/>
              </a:rPr>
              <a:t> </a:t>
            </a:r>
            <a:r>
              <a:rPr lang="en-US" altLang="ja-JP" sz="1700" dirty="0" smtClean="0">
                <a:latin typeface="Meiryo UI" panose="020B0604030504040204" pitchFamily="50" charset="-128"/>
                <a:ea typeface="Meiryo UI" panose="020B0604030504040204" pitchFamily="50" charset="-128"/>
              </a:rPr>
              <a:t>for Japan</a:t>
            </a:r>
            <a:r>
              <a:rPr lang="en-US" altLang="ja-JP" sz="1700" dirty="0">
                <a:latin typeface="Meiryo UI" panose="020B0604030504040204" pitchFamily="50" charset="-128"/>
                <a:ea typeface="Meiryo UI" panose="020B0604030504040204" pitchFamily="50" charset="-128"/>
              </a:rPr>
              <a:t>, </a:t>
            </a:r>
            <a:r>
              <a:rPr lang="en-US" altLang="ja-JP" sz="1700" dirty="0" smtClean="0">
                <a:latin typeface="Meiryo UI" panose="020B0604030504040204" pitchFamily="50" charset="-128"/>
                <a:ea typeface="Meiryo UI" panose="020B0604030504040204" pitchFamily="50" charset="-128"/>
              </a:rPr>
              <a:t>Code for Osaka</a:t>
            </a:r>
            <a:endParaRPr lang="en-US" altLang="ja-JP" sz="1700" dirty="0">
              <a:latin typeface="Meiryo UI" panose="020B0604030504040204" pitchFamily="50" charset="-128"/>
              <a:ea typeface="Meiryo UI" panose="020B0604030504040204" pitchFamily="50" charset="-128"/>
            </a:endParaRPr>
          </a:p>
          <a:p>
            <a:r>
              <a:rPr kumimoji="1" lang="en-US" altLang="ja-JP" sz="1700" dirty="0">
                <a:latin typeface="Meiryo UI" panose="020B0604030504040204" pitchFamily="50" charset="-128"/>
                <a:ea typeface="Meiryo UI" panose="020B0604030504040204" pitchFamily="50" charset="-128"/>
              </a:rPr>
              <a:t>                     </a:t>
            </a:r>
            <a:r>
              <a:rPr kumimoji="1" lang="ja-JP" altLang="en-US" sz="1700" dirty="0">
                <a:latin typeface="Meiryo UI" panose="020B0604030504040204" pitchFamily="50" charset="-128"/>
                <a:ea typeface="Meiryo UI" panose="020B0604030504040204" pitchFamily="50" charset="-128"/>
              </a:rPr>
              <a:t>大阪市立大学　阿多教授（研究室）</a:t>
            </a:r>
            <a:endParaRPr kumimoji="1" lang="en-US" altLang="ja-JP" sz="1700" dirty="0">
              <a:latin typeface="Meiryo UI" panose="020B0604030504040204" pitchFamily="50" charset="-128"/>
              <a:ea typeface="Meiryo UI" panose="020B0604030504040204" pitchFamily="50" charset="-128"/>
            </a:endParaRPr>
          </a:p>
          <a:p>
            <a:r>
              <a:rPr lang="ja-JP" altLang="en-US" sz="1700" dirty="0">
                <a:latin typeface="Meiryo UI" panose="020B0604030504040204" pitchFamily="50" charset="-128"/>
                <a:ea typeface="Meiryo UI" panose="020B0604030504040204" pitchFamily="50" charset="-128"/>
              </a:rPr>
              <a:t>　　　　　</a:t>
            </a:r>
            <a:endParaRPr lang="en-US" altLang="ja-JP" sz="1700" dirty="0">
              <a:latin typeface="Meiryo UI" panose="020B0604030504040204" pitchFamily="50" charset="-128"/>
              <a:ea typeface="Meiryo UI" panose="020B0604030504040204" pitchFamily="50" charset="-128"/>
            </a:endParaRPr>
          </a:p>
          <a:p>
            <a:r>
              <a:rPr kumimoji="1" lang="en-US" altLang="ja-JP" sz="1700" b="1" dirty="0">
                <a:latin typeface="Meiryo UI" panose="020B0604030504040204" pitchFamily="50" charset="-128"/>
                <a:ea typeface="Meiryo UI" panose="020B0604030504040204" pitchFamily="50" charset="-128"/>
              </a:rPr>
              <a:t>【</a:t>
            </a:r>
            <a:r>
              <a:rPr kumimoji="1" lang="ja-JP" altLang="en-US" sz="1700" b="1" dirty="0">
                <a:latin typeface="Meiryo UI" panose="020B0604030504040204" pitchFamily="50" charset="-128"/>
                <a:ea typeface="Meiryo UI" panose="020B0604030504040204" pitchFamily="50" charset="-128"/>
              </a:rPr>
              <a:t>内容（例）</a:t>
            </a:r>
            <a:r>
              <a:rPr kumimoji="1" lang="en-US" altLang="ja-JP" sz="1700" b="1" dirty="0">
                <a:latin typeface="Meiryo UI" panose="020B0604030504040204" pitchFamily="50" charset="-128"/>
                <a:ea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rPr>
              <a:t>　① 現状紹介</a:t>
            </a:r>
            <a:endParaRPr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・アプリ提供状況、先進事例等</a:t>
            </a:r>
            <a:endParaRPr kumimoji="1"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② アイデア出し</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住民</a:t>
            </a:r>
            <a:r>
              <a:rPr lang="en-US" altLang="ja-JP" sz="1600" dirty="0" err="1">
                <a:latin typeface="Meiryo UI" panose="020B0604030504040204" pitchFamily="50" charset="-128"/>
                <a:ea typeface="Meiryo UI" panose="020B0604030504040204" pitchFamily="50" charset="-128"/>
              </a:rPr>
              <a:t>QoL</a:t>
            </a:r>
            <a:r>
              <a:rPr lang="ja-JP" altLang="ja-JP" sz="1600" dirty="0">
                <a:latin typeface="Meiryo UI" panose="020B0604030504040204" pitchFamily="50" charset="-128"/>
                <a:ea typeface="Meiryo UI" panose="020B0604030504040204" pitchFamily="50" charset="-128"/>
              </a:rPr>
              <a:t>向上のため、府</a:t>
            </a:r>
            <a:r>
              <a:rPr lang="ja-JP" altLang="en-US" sz="1600" dirty="0">
                <a:latin typeface="Meiryo UI" panose="020B0604030504040204" pitchFamily="50" charset="-128"/>
                <a:ea typeface="Meiryo UI" panose="020B0604030504040204" pitchFamily="50" charset="-128"/>
              </a:rPr>
              <a:t>内</a:t>
            </a:r>
            <a:r>
              <a:rPr lang="ja-JP" altLang="ja-JP" sz="1600" dirty="0">
                <a:latin typeface="Meiryo UI" panose="020B0604030504040204" pitchFamily="50" charset="-128"/>
                <a:ea typeface="Meiryo UI" panose="020B0604030504040204" pitchFamily="50" charset="-128"/>
              </a:rPr>
              <a:t>市町村が共通で取組むべき</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データは？</a:t>
            </a:r>
            <a:r>
              <a:rPr lang="ja-JP" altLang="en-US" sz="1600" dirty="0">
                <a:latin typeface="Meiryo UI" panose="020B0604030504040204" pitchFamily="50" charset="-128"/>
                <a:ea typeface="Meiryo UI" panose="020B0604030504040204" pitchFamily="50" charset="-128"/>
              </a:rPr>
              <a:t>そのフォーマットは？　</a:t>
            </a:r>
            <a:endParaRPr lang="en-US" altLang="ja-JP" sz="1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・企業から見てより使われるオープンデータとは？　</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③ チームビルディング</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④ チーム発表</a:t>
            </a:r>
            <a:endParaRPr lang="en-US" altLang="ja-JP" sz="1600" dirty="0">
              <a:latin typeface="Meiryo UI" panose="020B0604030504040204" pitchFamily="50" charset="-128"/>
              <a:ea typeface="Meiryo UI" panose="020B0604030504040204" pitchFamily="50" charset="-128"/>
            </a:endParaRPr>
          </a:p>
          <a:p>
            <a:endParaRPr lang="en-US" altLang="ja-JP" sz="600" dirty="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⑤ 発表講評</a:t>
            </a:r>
            <a:endParaRPr kumimoji="1" lang="ja-JP" altLang="en-US" sz="16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E9492F5-9F32-4FF7-8F08-B59CF8F2A2B6}" type="slidenum">
              <a:rPr kumimoji="1" lang="ja-JP" altLang="en-US" smtClean="0"/>
              <a:t>32</a:t>
            </a:fld>
            <a:endParaRPr kumimoji="1" lang="ja-JP" altLang="en-US"/>
          </a:p>
        </p:txBody>
      </p:sp>
      <p:cxnSp>
        <p:nvCxnSpPr>
          <p:cNvPr id="5" name="直線コネクタ 4"/>
          <p:cNvCxnSpPr/>
          <p:nvPr/>
        </p:nvCxnSpPr>
        <p:spPr>
          <a:xfrm>
            <a:off x="91441" y="60157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7710" y="91638"/>
            <a:ext cx="6784230"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２</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en-US" altLang="ja-JP" sz="2400" b="1" dirty="0" smtClean="0">
                <a:latin typeface="Meiryo UI" panose="020B0604030504040204" pitchFamily="50" charset="-128"/>
                <a:ea typeface="Meiryo UI" panose="020B0604030504040204" pitchFamily="50" charset="-128"/>
              </a:rPr>
              <a:t>①</a:t>
            </a:r>
            <a:r>
              <a:rPr kumimoji="1" lang="ja-JP" altLang="en-US" sz="2400" b="1" dirty="0" smtClean="0">
                <a:latin typeface="Meiryo UI" panose="020B0604030504040204" pitchFamily="50" charset="-128"/>
                <a:ea typeface="Meiryo UI" panose="020B0604030504040204" pitchFamily="50" charset="-128"/>
              </a:rPr>
              <a:t>　今後</a:t>
            </a:r>
            <a:r>
              <a:rPr kumimoji="1" lang="ja-JP" altLang="en-US" sz="2400" b="1" dirty="0">
                <a:latin typeface="Meiryo UI" panose="020B0604030504040204" pitchFamily="50" charset="-128"/>
                <a:ea typeface="Meiryo UI" panose="020B0604030504040204" pitchFamily="50" charset="-128"/>
              </a:rPr>
              <a:t>の</a:t>
            </a:r>
            <a:r>
              <a:rPr kumimoji="1" lang="ja-JP" altLang="en-US" sz="2400" b="1" dirty="0" smtClean="0">
                <a:latin typeface="Meiryo UI" panose="020B0604030504040204" pitchFamily="50" charset="-128"/>
                <a:ea typeface="Meiryo UI" panose="020B0604030504040204" pitchFamily="50" charset="-128"/>
              </a:rPr>
              <a:t>取組み　</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アイデアソン</a:t>
            </a:r>
            <a:r>
              <a:rPr kumimoji="1" lang="ja-JP" altLang="en-US" sz="2400" b="1" dirty="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ハッカソン</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2468" y="4972466"/>
            <a:ext cx="1882238" cy="1254825"/>
          </a:xfrm>
          <a:prstGeom prst="rect">
            <a:avLst/>
          </a:prstGeom>
        </p:spPr>
      </p:pic>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1468" y="3924367"/>
            <a:ext cx="1864728" cy="1244390"/>
          </a:xfrm>
          <a:prstGeom prst="rect">
            <a:avLst/>
          </a:prstGeom>
        </p:spPr>
      </p:pic>
    </p:spTree>
    <p:extLst>
      <p:ext uri="{BB962C8B-B14F-4D97-AF65-F5344CB8AC3E}">
        <p14:creationId xmlns:p14="http://schemas.microsoft.com/office/powerpoint/2010/main" val="5335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p:cNvSpPr/>
          <p:nvPr/>
        </p:nvSpPr>
        <p:spPr>
          <a:xfrm>
            <a:off x="3077581" y="3682050"/>
            <a:ext cx="4343530" cy="1493610"/>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p:cNvCxnSpPr/>
          <p:nvPr/>
        </p:nvCxnSpPr>
        <p:spPr>
          <a:xfrm>
            <a:off x="2503086" y="2214990"/>
            <a:ext cx="0" cy="2088000"/>
          </a:xfrm>
          <a:prstGeom prst="line">
            <a:avLst/>
          </a:prstGeom>
          <a:ln w="57150"/>
        </p:spPr>
        <p:style>
          <a:lnRef idx="1">
            <a:schemeClr val="dk1"/>
          </a:lnRef>
          <a:fillRef idx="0">
            <a:schemeClr val="dk1"/>
          </a:fillRef>
          <a:effectRef idx="0">
            <a:schemeClr val="dk1"/>
          </a:effectRef>
          <a:fontRef idx="minor">
            <a:schemeClr val="tx1"/>
          </a:fontRef>
        </p:style>
      </p:cxnSp>
      <p:sp>
        <p:nvSpPr>
          <p:cNvPr id="4" name="スライド番号プレースホルダー 3"/>
          <p:cNvSpPr>
            <a:spLocks noGrp="1"/>
          </p:cNvSpPr>
          <p:nvPr>
            <p:ph type="sldNum" sz="quarter" idx="12"/>
          </p:nvPr>
        </p:nvSpPr>
        <p:spPr>
          <a:xfrm>
            <a:off x="6818852" y="6376201"/>
            <a:ext cx="2057400" cy="365125"/>
          </a:xfrm>
        </p:spPr>
        <p:txBody>
          <a:bodyPr/>
          <a:lstStyle/>
          <a:p>
            <a:fld id="{1E9492F5-9F32-4FF7-8F08-B59CF8F2A2B6}" type="slidenum">
              <a:rPr kumimoji="1" lang="ja-JP" altLang="en-US" smtClean="0"/>
              <a:t>33</a:t>
            </a:fld>
            <a:endParaRPr kumimoji="1" lang="ja-JP" altLang="en-US"/>
          </a:p>
        </p:txBody>
      </p:sp>
      <p:cxnSp>
        <p:nvCxnSpPr>
          <p:cNvPr id="5" name="直線コネクタ 4"/>
          <p:cNvCxnSpPr/>
          <p:nvPr/>
        </p:nvCxnSpPr>
        <p:spPr>
          <a:xfrm>
            <a:off x="91441" y="627698"/>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87710" y="91638"/>
            <a:ext cx="6144631"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２</a:t>
            </a:r>
            <a:r>
              <a:rPr kumimoji="1" lang="en-US" altLang="ja-JP" sz="2400" b="1" dirty="0">
                <a:latin typeface="Meiryo UI" panose="020B0604030504040204" pitchFamily="50" charset="-128"/>
                <a:ea typeface="Meiryo UI" panose="020B0604030504040204" pitchFamily="50" charset="-128"/>
              </a:rPr>
              <a:t>) - </a:t>
            </a:r>
            <a:r>
              <a:rPr kumimoji="1" lang="ja-JP" altLang="en-US" sz="2400" b="1" dirty="0" smtClean="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　今後の</a:t>
            </a:r>
            <a:r>
              <a:rPr kumimoji="1" lang="ja-JP" altLang="en-US" sz="2400" b="1" dirty="0" smtClean="0">
                <a:latin typeface="Meiryo UI" panose="020B0604030504040204" pitchFamily="50" charset="-128"/>
                <a:ea typeface="Meiryo UI" panose="020B0604030504040204" pitchFamily="50" charset="-128"/>
              </a:rPr>
              <a:t>取組み　　</a:t>
            </a:r>
            <a:r>
              <a:rPr kumimoji="1" lang="en-US" altLang="ja-JP" sz="2000" b="1" dirty="0" smtClean="0">
                <a:latin typeface="Meiryo UI" panose="020B0604030504040204" pitchFamily="50" charset="-128"/>
                <a:ea typeface="Meiryo UI" panose="020B0604030504040204" pitchFamily="50" charset="-128"/>
              </a:rPr>
              <a:t>【</a:t>
            </a:r>
            <a:r>
              <a:rPr kumimoji="1" lang="ja-JP" altLang="en-US" sz="2000" b="1" dirty="0" smtClean="0">
                <a:latin typeface="Meiryo UI" panose="020B0604030504040204" pitchFamily="50" charset="-128"/>
                <a:ea typeface="Meiryo UI" panose="020B0604030504040204" pitchFamily="50" charset="-128"/>
              </a:rPr>
              <a:t>コンソーシアムの構築</a:t>
            </a:r>
            <a:r>
              <a:rPr kumimoji="1" lang="en-US" altLang="ja-JP" sz="20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64113" y="3446931"/>
            <a:ext cx="2730199" cy="291823"/>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smtClean="0">
                <a:latin typeface="Meiryo UI" panose="020B0604030504040204" pitchFamily="50" charset="-128"/>
                <a:ea typeface="Meiryo UI" panose="020B0604030504040204" pitchFamily="50" charset="-128"/>
              </a:rPr>
              <a:t>大阪府・大阪市（事務局）</a:t>
            </a:r>
            <a:endParaRPr kumimoji="1" lang="ja-JP" altLang="en-US" sz="1200" b="1" dirty="0">
              <a:latin typeface="Meiryo UI" panose="020B0604030504040204" pitchFamily="50" charset="-128"/>
              <a:ea typeface="Meiryo UI" panose="020B0604030504040204" pitchFamily="50" charset="-128"/>
            </a:endParaRPr>
          </a:p>
        </p:txBody>
      </p:sp>
      <p:sp>
        <p:nvSpPr>
          <p:cNvPr id="9" name="角丸四角形 8"/>
          <p:cNvSpPr/>
          <p:nvPr/>
        </p:nvSpPr>
        <p:spPr>
          <a:xfrm>
            <a:off x="1137987" y="1869566"/>
            <a:ext cx="2730199" cy="384614"/>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大阪スマートシティ戦略会議</a:t>
            </a:r>
          </a:p>
        </p:txBody>
      </p:sp>
      <p:sp>
        <p:nvSpPr>
          <p:cNvPr id="10" name="正方形/長方形 9"/>
          <p:cNvSpPr/>
          <p:nvPr/>
        </p:nvSpPr>
        <p:spPr>
          <a:xfrm>
            <a:off x="1137987" y="4394986"/>
            <a:ext cx="2730199" cy="504000"/>
          </a:xfrm>
          <a:prstGeom prst="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dirty="0" smtClean="0">
                <a:latin typeface="Meiryo UI" panose="020B0604030504040204" pitchFamily="50" charset="-128"/>
                <a:ea typeface="Meiryo UI" panose="020B0604030504040204" pitchFamily="50" charset="-128"/>
              </a:rPr>
              <a:t>府内４３市町村</a:t>
            </a: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1100" dirty="0" smtClean="0">
                <a:latin typeface="Meiryo UI" panose="020B0604030504040204" pitchFamily="50" charset="-128"/>
                <a:ea typeface="Meiryo UI" panose="020B0604030504040204" pitchFamily="50" charset="-128"/>
              </a:rPr>
              <a:t>（スマートシティ推進担当課）</a:t>
            </a:r>
            <a:endParaRPr kumimoji="1" lang="en-US" altLang="ja-JP" sz="1100" dirty="0" smtClean="0">
              <a:latin typeface="Meiryo UI" panose="020B0604030504040204" pitchFamily="50" charset="-128"/>
              <a:ea typeface="Meiryo UI" panose="020B0604030504040204" pitchFamily="50" charset="-128"/>
            </a:endParaRPr>
          </a:p>
        </p:txBody>
      </p:sp>
      <p:sp>
        <p:nvSpPr>
          <p:cNvPr id="11" name="正方形/長方形 10"/>
          <p:cNvSpPr/>
          <p:nvPr/>
        </p:nvSpPr>
        <p:spPr>
          <a:xfrm>
            <a:off x="4503390" y="3409374"/>
            <a:ext cx="1696995" cy="504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smtClean="0">
                <a:latin typeface="Meiryo UI" panose="020B0604030504040204" pitchFamily="50" charset="-128"/>
                <a:ea typeface="Meiryo UI" panose="020B0604030504040204" pitchFamily="50" charset="-128"/>
              </a:rPr>
              <a:t>シビックテック</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200" b="1" dirty="0" smtClean="0">
                <a:latin typeface="Meiryo UI" panose="020B0604030504040204" pitchFamily="50" charset="-128"/>
                <a:ea typeface="Meiryo UI" panose="020B0604030504040204" pitchFamily="50" charset="-128"/>
              </a:rPr>
              <a:t>（コードフォー</a:t>
            </a:r>
            <a:r>
              <a:rPr kumimoji="1" lang="en-US" altLang="ja-JP" sz="1200" b="1" dirty="0" smtClean="0">
                <a:latin typeface="Meiryo UI" panose="020B0604030504040204" pitchFamily="50" charset="-128"/>
                <a:ea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rPr>
              <a:t>　等）</a:t>
            </a:r>
            <a:endParaRPr kumimoji="1" lang="ja-JP" altLang="en-US" sz="12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6652734" y="3913374"/>
            <a:ext cx="1696995" cy="68949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企業</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グローバル／ベンチャー</a:t>
            </a:r>
            <a:endParaRPr kumimoji="1" lang="en-US" altLang="ja-JP" sz="1100" b="1" dirty="0" smtClean="0">
              <a:latin typeface="Meiryo UI" panose="020B0604030504040204" pitchFamily="50" charset="-128"/>
              <a:ea typeface="Meiryo UI" panose="020B0604030504040204" pitchFamily="50" charset="-128"/>
            </a:endParaRPr>
          </a:p>
          <a:p>
            <a:pPr algn="ctr"/>
            <a:r>
              <a:rPr kumimoji="1" lang="ja-JP" altLang="en-US" sz="1100" b="1" dirty="0" smtClean="0">
                <a:latin typeface="Meiryo UI" panose="020B0604030504040204" pitchFamily="50" charset="-128"/>
                <a:ea typeface="Meiryo UI" panose="020B0604030504040204" pitchFamily="50" charset="-128"/>
              </a:rPr>
              <a:t>テクノロジー</a:t>
            </a:r>
            <a:r>
              <a:rPr kumimoji="1" lang="ja-JP" altLang="en-US" sz="1100" b="1" dirty="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サービス</a:t>
            </a:r>
            <a:endParaRPr kumimoji="1" lang="ja-JP" altLang="en-US" sz="105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4503390" y="4869571"/>
            <a:ext cx="1696995" cy="504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府立大学</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市立大学</a:t>
            </a:r>
            <a:endParaRPr kumimoji="1" lang="ja-JP" altLang="en-US" sz="1100" b="1" dirty="0">
              <a:latin typeface="Meiryo UI" panose="020B0604030504040204" pitchFamily="50" charset="-128"/>
              <a:ea typeface="Meiryo UI" panose="020B0604030504040204" pitchFamily="50" charset="-128"/>
            </a:endParaRPr>
          </a:p>
        </p:txBody>
      </p:sp>
      <p:sp>
        <p:nvSpPr>
          <p:cNvPr id="14" name="角丸四角形 13"/>
          <p:cNvSpPr/>
          <p:nvPr/>
        </p:nvSpPr>
        <p:spPr>
          <a:xfrm>
            <a:off x="690874" y="2421411"/>
            <a:ext cx="7795509" cy="3747573"/>
          </a:xfrm>
          <a:prstGeom prst="roundRect">
            <a:avLst>
              <a:gd name="adj" fmla="val 557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124924" y="4944048"/>
            <a:ext cx="2596534"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地域の社会課題や、行政の</a:t>
            </a:r>
            <a:r>
              <a:rPr kumimoji="1" lang="en-US" altLang="ja-JP" sz="1100" dirty="0" smtClean="0">
                <a:latin typeface="Meiryo UI" panose="020B0604030504040204" pitchFamily="50" charset="-128"/>
                <a:ea typeface="Meiryo UI" panose="020B0604030504040204" pitchFamily="50" charset="-128"/>
              </a:rPr>
              <a:t>ICT</a:t>
            </a:r>
            <a:r>
              <a:rPr kumimoji="1" lang="ja-JP" altLang="en-US" sz="1100" dirty="0" smtClean="0">
                <a:latin typeface="Meiryo UI" panose="020B0604030504040204" pitchFamily="50" charset="-128"/>
                <a:ea typeface="Meiryo UI" panose="020B0604030504040204" pitchFamily="50" charset="-128"/>
              </a:rPr>
              <a:t>化に関する悩みを共有。</a:t>
            </a:r>
            <a:endParaRPr kumimoji="1" lang="ja-JP" altLang="en-US" sz="1100" dirty="0">
              <a:latin typeface="Meiryo UI" panose="020B0604030504040204" pitchFamily="50" charset="-128"/>
              <a:ea typeface="Meiryo UI" panose="020B0604030504040204" pitchFamily="50" charset="-128"/>
            </a:endParaRPr>
          </a:p>
        </p:txBody>
      </p:sp>
      <p:sp>
        <p:nvSpPr>
          <p:cNvPr id="17" name="角丸四角形 16"/>
          <p:cNvSpPr/>
          <p:nvPr/>
        </p:nvSpPr>
        <p:spPr>
          <a:xfrm>
            <a:off x="690874" y="5931931"/>
            <a:ext cx="7795510" cy="396000"/>
          </a:xfrm>
          <a:prstGeom prst="round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smtClean="0">
                <a:latin typeface="Meiryo UI" panose="020B0604030504040204" pitchFamily="50" charset="-128"/>
                <a:ea typeface="Meiryo UI" panose="020B0604030504040204" pitchFamily="50" charset="-128"/>
              </a:rPr>
              <a:t>コンソーシアムの構築</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7287443" y="4630557"/>
            <a:ext cx="1062285"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先端</a:t>
            </a:r>
            <a:r>
              <a:rPr kumimoji="1" lang="ja-JP" altLang="en-US" sz="1100" dirty="0" smtClean="0">
                <a:latin typeface="Meiryo UI" panose="020B0604030504040204" pitchFamily="50" charset="-128"/>
                <a:ea typeface="Meiryo UI" panose="020B0604030504040204" pitchFamily="50" charset="-128"/>
              </a:rPr>
              <a:t>技術の協力や人材的な支援など</a:t>
            </a:r>
            <a:endParaRPr kumimoji="1" lang="ja-JP" altLang="en-US"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4503389" y="3965927"/>
            <a:ext cx="1696996"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専門人材の派遣や仕様書発注の助言など</a:t>
            </a:r>
            <a:endParaRPr kumimoji="1" lang="ja-JP" altLang="en-US"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503389" y="5399998"/>
            <a:ext cx="1696996" cy="430887"/>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rPr>
              <a:t>技術的・専門的なサポートや学生を含めた協業など</a:t>
            </a:r>
            <a:endParaRPr kumimoji="1" lang="ja-JP" altLang="en-US" sz="1100" dirty="0">
              <a:latin typeface="Meiryo UI" panose="020B0604030504040204" pitchFamily="50" charset="-128"/>
              <a:ea typeface="Meiryo UI" panose="020B0604030504040204" pitchFamily="50" charset="-128"/>
            </a:endParaRPr>
          </a:p>
        </p:txBody>
      </p:sp>
      <p:sp>
        <p:nvSpPr>
          <p:cNvPr id="21" name="正方形/長方形 20"/>
          <p:cNvSpPr/>
          <p:nvPr/>
        </p:nvSpPr>
        <p:spPr>
          <a:xfrm>
            <a:off x="1137987" y="3951676"/>
            <a:ext cx="2730199" cy="44300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400" b="1" dirty="0" err="1" smtClean="0">
                <a:latin typeface="Meiryo UI" panose="020B0604030504040204" pitchFamily="50" charset="-128"/>
                <a:ea typeface="Meiryo UI" panose="020B0604030504040204" pitchFamily="50" charset="-128"/>
              </a:rPr>
              <a:t>GovTech</a:t>
            </a:r>
            <a:r>
              <a:rPr kumimoji="1" lang="ja-JP" altLang="en-US" sz="1400" b="1" dirty="0" smtClean="0">
                <a:latin typeface="Meiryo UI" panose="020B0604030504040204" pitchFamily="50" charset="-128"/>
                <a:ea typeface="Meiryo UI" panose="020B0604030504040204" pitchFamily="50" charset="-128"/>
              </a:rPr>
              <a:t>大阪</a:t>
            </a:r>
            <a:endParaRPr kumimoji="1" lang="en-US" altLang="ja-JP" sz="1400" b="1"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653215" y="808446"/>
            <a:ext cx="7908054" cy="830997"/>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dirty="0" smtClean="0">
                <a:latin typeface="Meiryo UI" panose="020B0604030504040204" pitchFamily="50" charset="-128"/>
                <a:ea typeface="Meiryo UI" panose="020B0604030504040204" pitchFamily="50" charset="-128"/>
              </a:rPr>
              <a:t>市町村の連携基盤として設置した“</a:t>
            </a:r>
            <a:r>
              <a:rPr kumimoji="1" lang="en-US" altLang="ja-JP" sz="1600" dirty="0" err="1" smtClean="0">
                <a:latin typeface="Meiryo UI" panose="020B0604030504040204" pitchFamily="50" charset="-128"/>
                <a:ea typeface="Meiryo UI" panose="020B0604030504040204" pitchFamily="50" charset="-128"/>
              </a:rPr>
              <a:t>GovTech</a:t>
            </a:r>
            <a:r>
              <a:rPr kumimoji="1" lang="ja-JP" altLang="en-US" sz="1600" dirty="0" smtClean="0">
                <a:latin typeface="Meiryo UI" panose="020B0604030504040204" pitchFamily="50" charset="-128"/>
                <a:ea typeface="Meiryo UI" panose="020B0604030504040204" pitchFamily="50" charset="-128"/>
              </a:rPr>
              <a:t>大阪”（スマートシティ推進連絡会議）を軸に、シビックテックや大学、企業との連携を拡大したコンソーシアムを、着手できるところから構築し、今後、人材交流やマッチングのインフラとしていく。</a:t>
            </a:r>
            <a:endParaRPr kumimoji="1" lang="ja-JP" altLang="en-US" sz="1600" dirty="0">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4588628" y="2630528"/>
            <a:ext cx="3461064" cy="584775"/>
          </a:xfrm>
          <a:prstGeom prst="rect">
            <a:avLst/>
          </a:prstGeom>
          <a:noFill/>
        </p:spPr>
        <p:txBody>
          <a:bodyPr wrap="square" rtlCol="0">
            <a:spAutoFit/>
          </a:bodyPr>
          <a:lstStyle/>
          <a:p>
            <a:r>
              <a:rPr kumimoji="1" lang="en-US" altLang="ja-JP" sz="1600" dirty="0" smtClean="0">
                <a:latin typeface="HGP創英角ﾎﾟｯﾌﾟ体" panose="040B0A00000000000000" pitchFamily="50" charset="-128"/>
                <a:ea typeface="HGP創英角ﾎﾟｯﾌﾟ体" panose="040B0A00000000000000" pitchFamily="50" charset="-128"/>
              </a:rPr>
              <a:t>#</a:t>
            </a:r>
            <a:r>
              <a:rPr kumimoji="1" lang="ja-JP" altLang="en-US" sz="1600" dirty="0" smtClean="0">
                <a:latin typeface="HGP創英角ﾎﾟｯﾌﾟ体" panose="040B0A00000000000000" pitchFamily="50" charset="-128"/>
                <a:ea typeface="HGP創英角ﾎﾟｯﾌﾟ体" panose="040B0A00000000000000" pitchFamily="50" charset="-128"/>
              </a:rPr>
              <a:t>　アイデアソンをはじめ、着手可能な</a:t>
            </a:r>
            <a:endParaRPr kumimoji="1" lang="en-US" altLang="ja-JP" sz="1600" dirty="0" smtClean="0">
              <a:latin typeface="HGP創英角ﾎﾟｯﾌﾟ体" panose="040B0A00000000000000" pitchFamily="50" charset="-128"/>
              <a:ea typeface="HGP創英角ﾎﾟｯﾌﾟ体" panose="040B0A00000000000000" pitchFamily="50" charset="-128"/>
            </a:endParaRPr>
          </a:p>
          <a:p>
            <a:r>
              <a:rPr kumimoji="1" lang="ja-JP" altLang="en-US" sz="1600" dirty="0">
                <a:latin typeface="HGP創英角ﾎﾟｯﾌﾟ体" panose="040B0A00000000000000" pitchFamily="50" charset="-128"/>
                <a:ea typeface="HGP創英角ﾎﾟｯﾌﾟ体" panose="040B0A00000000000000" pitchFamily="50" charset="-128"/>
              </a:rPr>
              <a:t>　</a:t>
            </a:r>
            <a:r>
              <a:rPr kumimoji="1" lang="ja-JP" altLang="en-US" sz="1600" dirty="0" smtClean="0">
                <a:latin typeface="HGP創英角ﾎﾟｯﾌﾟ体" panose="040B0A00000000000000" pitchFamily="50" charset="-128"/>
                <a:ea typeface="HGP創英角ﾎﾟｯﾌﾟ体" panose="040B0A00000000000000" pitchFamily="50" charset="-128"/>
              </a:rPr>
              <a:t>　プロジェクトから率先して始める</a:t>
            </a:r>
            <a:endParaRPr kumimoji="1" lang="ja-JP" altLang="en-US" sz="1600" dirty="0">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38024569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91441" y="60157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6"/>
          <p:cNvSpPr>
            <a:spLocks noGrp="1"/>
          </p:cNvSpPr>
          <p:nvPr>
            <p:ph type="sldNum" sz="quarter" idx="12"/>
          </p:nvPr>
        </p:nvSpPr>
        <p:spPr>
          <a:xfrm>
            <a:off x="6964788" y="6356351"/>
            <a:ext cx="2057400" cy="365125"/>
          </a:xfrm>
        </p:spPr>
        <p:txBody>
          <a:bodyPr/>
          <a:lstStyle/>
          <a:p>
            <a:fld id="{1E9492F5-9F32-4FF7-8F08-B59CF8F2A2B6}" type="slidenum">
              <a:rPr kumimoji="1" lang="ja-JP" altLang="en-US" smtClean="0"/>
              <a:t>34</a:t>
            </a:fld>
            <a:endParaRPr kumimoji="1" lang="ja-JP" altLang="en-US"/>
          </a:p>
        </p:txBody>
      </p:sp>
      <p:sp>
        <p:nvSpPr>
          <p:cNvPr id="9" name="正方形/長方形 8"/>
          <p:cNvSpPr/>
          <p:nvPr/>
        </p:nvSpPr>
        <p:spPr>
          <a:xfrm>
            <a:off x="80450" y="1440905"/>
            <a:ext cx="4428000" cy="217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正方形/長方形 9"/>
          <p:cNvSpPr/>
          <p:nvPr/>
        </p:nvSpPr>
        <p:spPr>
          <a:xfrm>
            <a:off x="4624429" y="1440905"/>
            <a:ext cx="4428000" cy="21724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81DA27BF-EE7E-49B7-9299-17FD35D5998F}"/>
              </a:ext>
            </a:extLst>
          </p:cNvPr>
          <p:cNvSpPr txBox="1"/>
          <p:nvPr/>
        </p:nvSpPr>
        <p:spPr>
          <a:xfrm>
            <a:off x="0" y="1502988"/>
            <a:ext cx="4320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＜河内長野市の取組み＞</a:t>
            </a:r>
          </a:p>
        </p:txBody>
      </p:sp>
      <p:sp>
        <p:nvSpPr>
          <p:cNvPr id="12" name="テキスト ボックス 11">
            <a:extLst>
              <a:ext uri="{FF2B5EF4-FFF2-40B4-BE49-F238E27FC236}">
                <a16:creationId xmlns:a16="http://schemas.microsoft.com/office/drawing/2014/main" id="{81DA27BF-EE7E-49B7-9299-17FD35D5998F}"/>
              </a:ext>
            </a:extLst>
          </p:cNvPr>
          <p:cNvSpPr txBox="1"/>
          <p:nvPr/>
        </p:nvSpPr>
        <p:spPr>
          <a:xfrm>
            <a:off x="4618858" y="1502988"/>
            <a:ext cx="4320000" cy="307777"/>
          </a:xfrm>
          <a:prstGeom prst="rect">
            <a:avLst/>
          </a:prstGeom>
          <a:noFill/>
        </p:spPr>
        <p:txBody>
          <a:bodyPr wrap="square" rtlCol="0">
            <a:spAutoFit/>
          </a:bodyPr>
          <a:lstStyle/>
          <a:p>
            <a:r>
              <a:rPr kumimoji="1" lang="ja-JP" altLang="en-US" sz="1400" dirty="0">
                <a:latin typeface="Meiryo UI" panose="020B0604030504040204" pitchFamily="50" charset="-128"/>
                <a:ea typeface="Meiryo UI" panose="020B0604030504040204" pitchFamily="50" charset="-128"/>
              </a:rPr>
              <a:t>＜堺市の取組み＞</a:t>
            </a:r>
          </a:p>
        </p:txBody>
      </p:sp>
      <p:sp>
        <p:nvSpPr>
          <p:cNvPr id="13" name="テキスト ボックス 12"/>
          <p:cNvSpPr txBox="1"/>
          <p:nvPr/>
        </p:nvSpPr>
        <p:spPr>
          <a:xfrm>
            <a:off x="68114" y="63048"/>
            <a:ext cx="6409127" cy="461665"/>
          </a:xfrm>
          <a:prstGeom prst="rect">
            <a:avLst/>
          </a:prstGeom>
          <a:noFill/>
        </p:spPr>
        <p:txBody>
          <a:bodyPr wrap="none" rtlCol="0">
            <a:spAutoFit/>
          </a:bodyPr>
          <a:lstStyle/>
          <a:p>
            <a:r>
              <a:rPr kumimoji="1" lang="ja-JP" altLang="en-US" sz="2400" b="1" dirty="0" smtClean="0">
                <a:latin typeface="Meiryo UI" panose="020B0604030504040204" pitchFamily="50" charset="-128"/>
                <a:ea typeface="Meiryo UI" panose="020B0604030504040204" pitchFamily="50" charset="-128"/>
              </a:rPr>
              <a:t>６</a:t>
            </a:r>
            <a:r>
              <a:rPr kumimoji="1" lang="en-US" altLang="ja-JP" sz="2400" b="1" dirty="0" smtClean="0">
                <a:latin typeface="Meiryo UI" panose="020B0604030504040204" pitchFamily="50" charset="-128"/>
                <a:ea typeface="Meiryo UI" panose="020B0604030504040204" pitchFamily="50" charset="-128"/>
              </a:rPr>
              <a:t>) </a:t>
            </a:r>
            <a:r>
              <a:rPr kumimoji="1" lang="en-US" altLang="ja-JP" sz="2400" b="1" dirty="0">
                <a:latin typeface="Meiryo UI" panose="020B0604030504040204" pitchFamily="50" charset="-128"/>
                <a:ea typeface="Meiryo UI" panose="020B0604030504040204" pitchFamily="50" charset="-128"/>
              </a:rPr>
              <a:t>- </a:t>
            </a:r>
            <a:r>
              <a:rPr kumimoji="1" lang="ja-JP" altLang="en-US" sz="2400" b="1" dirty="0" smtClean="0">
                <a:latin typeface="Meiryo UI" panose="020B0604030504040204" pitchFamily="50" charset="-128"/>
                <a:ea typeface="Meiryo UI" panose="020B0604030504040204" pitchFamily="50" charset="-128"/>
              </a:rPr>
              <a:t>①</a:t>
            </a:r>
            <a:r>
              <a:rPr kumimoji="1" lang="ja-JP" altLang="en-US" sz="2400" b="1" dirty="0">
                <a:latin typeface="Meiryo UI" panose="020B0604030504040204" pitchFamily="50" charset="-128"/>
                <a:ea typeface="Meiryo UI" panose="020B0604030504040204" pitchFamily="50" charset="-128"/>
              </a:rPr>
              <a:t>　今後の</a:t>
            </a:r>
            <a:r>
              <a:rPr kumimoji="1" lang="ja-JP" altLang="en-US" sz="2400" b="1" dirty="0" smtClean="0">
                <a:latin typeface="Meiryo UI" panose="020B0604030504040204" pitchFamily="50" charset="-128"/>
                <a:ea typeface="Meiryo UI" panose="020B0604030504040204" pitchFamily="50" charset="-128"/>
              </a:rPr>
              <a:t>取組み　</a:t>
            </a:r>
            <a:r>
              <a:rPr kumimoji="1" lang="en-US" altLang="ja-JP" sz="2400" b="1" dirty="0" smtClean="0">
                <a:latin typeface="Meiryo UI" panose="020B0604030504040204" pitchFamily="50" charset="-128"/>
                <a:ea typeface="Meiryo UI" panose="020B0604030504040204" pitchFamily="50" charset="-128"/>
              </a:rPr>
              <a:t>【AI</a:t>
            </a:r>
            <a:r>
              <a:rPr kumimoji="1" lang="ja-JP" altLang="en-US" sz="2400" b="1" dirty="0">
                <a:latin typeface="Meiryo UI" panose="020B0604030504040204" pitchFamily="50" charset="-128"/>
                <a:ea typeface="Meiryo UI" panose="020B0604030504040204" pitchFamily="50" charset="-128"/>
              </a:rPr>
              <a:t>オンデマンド</a:t>
            </a:r>
            <a:r>
              <a:rPr kumimoji="1" lang="ja-JP" altLang="en-US" sz="2400" b="1" dirty="0" smtClean="0">
                <a:latin typeface="Meiryo UI" panose="020B0604030504040204" pitchFamily="50" charset="-128"/>
                <a:ea typeface="Meiryo UI" panose="020B0604030504040204" pitchFamily="50" charset="-128"/>
              </a:rPr>
              <a:t>交通</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4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1780431A-EADB-4BBC-8860-387DE4AF9487}"/>
              </a:ext>
            </a:extLst>
          </p:cNvPr>
          <p:cNvSpPr txBox="1"/>
          <p:nvPr/>
        </p:nvSpPr>
        <p:spPr>
          <a:xfrm>
            <a:off x="174688" y="1810765"/>
            <a:ext cx="4225762" cy="1482901"/>
          </a:xfrm>
          <a:prstGeom prst="rect">
            <a:avLst/>
          </a:prstGeom>
          <a:noFill/>
        </p:spPr>
        <p:txBody>
          <a:bodyPr wrap="square" lIns="72000" tIns="36000" rIns="72000" bIns="0" rtlCol="0">
            <a:spAutoFit/>
          </a:bodyPr>
          <a:lstStyle/>
          <a:p>
            <a:pPr marL="180975" indent="-180975">
              <a:spcAft>
                <a:spcPts val="600"/>
              </a:spcAft>
            </a:pPr>
            <a:r>
              <a:rPr lang="ja-JP" altLang="en-US" sz="1200" dirty="0">
                <a:latin typeface="Meiryo UI" panose="020B0604030504040204" pitchFamily="50" charset="-128"/>
                <a:ea typeface="Meiryo UI" panose="020B0604030504040204" pitchFamily="50" charset="-128"/>
              </a:rPr>
              <a:t>〇 ニュータウンである南花台では、住民の高齢化や坂が多い地形からニュータウン内の移動が非常に困難であり、日々の買い物も難しくなってきている。</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 住民の移動問題の解消のため地域住民主体の運営組織を立ち上げ、まずは手動運転の</a:t>
            </a:r>
            <a:r>
              <a:rPr lang="en-US" altLang="ja-JP" sz="1200" dirty="0">
                <a:latin typeface="Meiryo UI" panose="020B0604030504040204" pitchFamily="50" charset="-128"/>
                <a:ea typeface="Meiryo UI" panose="020B0604030504040204" pitchFamily="50" charset="-128"/>
              </a:rPr>
              <a:t>AI</a:t>
            </a:r>
            <a:r>
              <a:rPr lang="ja-JP" altLang="en-US" sz="1200" dirty="0">
                <a:latin typeface="Meiryo UI" panose="020B0604030504040204" pitchFamily="50" charset="-128"/>
                <a:ea typeface="Meiryo UI" panose="020B0604030504040204" pitchFamily="50" charset="-128"/>
              </a:rPr>
              <a:t>オンデマンド走行を行う（</a:t>
            </a:r>
            <a:r>
              <a:rPr lang="en-US" altLang="ja-JP" sz="1200" dirty="0">
                <a:latin typeface="Meiryo UI" panose="020B0604030504040204" pitchFamily="50" charset="-128"/>
                <a:ea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7</a:t>
            </a:r>
            <a:r>
              <a:rPr lang="ja-JP" altLang="en-US" sz="1200" dirty="0">
                <a:latin typeface="Meiryo UI" panose="020B0604030504040204" pitchFamily="50" charset="-128"/>
                <a:ea typeface="Meiryo UI" panose="020B0604030504040204" pitchFamily="50" charset="-128"/>
              </a:rPr>
              <a:t>日～）。採算性を高め、運営の自立化を目指している。</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〇車両は７人乗りの電動ゴルフカート、予約にはアプリと電話を活用。</a:t>
            </a:r>
            <a:endParaRPr lang="en-US" altLang="ja-JP" sz="1200" dirty="0">
              <a:latin typeface="Meiryo UI" panose="020B0604030504040204" pitchFamily="50" charset="-128"/>
              <a:ea typeface="Meiryo UI" panose="020B0604030504040204" pitchFamily="50" charset="-128"/>
            </a:endParaRPr>
          </a:p>
        </p:txBody>
      </p:sp>
      <p:sp>
        <p:nvSpPr>
          <p:cNvPr id="3" name="角丸四角形 2"/>
          <p:cNvSpPr/>
          <p:nvPr/>
        </p:nvSpPr>
        <p:spPr>
          <a:xfrm>
            <a:off x="43785" y="879594"/>
            <a:ext cx="4501329" cy="565660"/>
          </a:xfrm>
          <a:prstGeom prst="roundRect">
            <a:avLst/>
          </a:prstGeom>
          <a:ln w="317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住民主体で地域課題に</a:t>
            </a:r>
            <a:r>
              <a:rPr kumimoji="1" lang="ja-JP" altLang="en-US" dirty="0" smtClean="0"/>
              <a:t>取り組む</a:t>
            </a:r>
            <a:r>
              <a:rPr kumimoji="1" lang="ja-JP" altLang="en-US" dirty="0"/>
              <a:t>例</a:t>
            </a:r>
          </a:p>
        </p:txBody>
      </p:sp>
      <p:sp>
        <p:nvSpPr>
          <p:cNvPr id="16" name="角丸四角形 15"/>
          <p:cNvSpPr/>
          <p:nvPr/>
        </p:nvSpPr>
        <p:spPr>
          <a:xfrm>
            <a:off x="4588900" y="879594"/>
            <a:ext cx="4501329" cy="568626"/>
          </a:xfrm>
          <a:prstGeom prst="roundRect">
            <a:avLst/>
          </a:prstGeom>
          <a:ln w="317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a:t>企業の実証実験ニーズと地域ニーズを</a:t>
            </a:r>
            <a:endParaRPr kumimoji="1" lang="en-US" altLang="ja-JP" dirty="0"/>
          </a:p>
          <a:p>
            <a:pPr algn="ctr"/>
            <a:r>
              <a:rPr kumimoji="1" lang="ja-JP" altLang="en-US" dirty="0"/>
              <a:t>合わせて地域課題に</a:t>
            </a:r>
            <a:r>
              <a:rPr kumimoji="1" lang="ja-JP" altLang="en-US" dirty="0" smtClean="0"/>
              <a:t>取り組む</a:t>
            </a:r>
            <a:r>
              <a:rPr kumimoji="1" lang="ja-JP" altLang="en-US" dirty="0"/>
              <a:t>例</a:t>
            </a:r>
          </a:p>
        </p:txBody>
      </p:sp>
      <p:sp>
        <p:nvSpPr>
          <p:cNvPr id="17" name="テキスト ボックス 16">
            <a:extLst>
              <a:ext uri="{FF2B5EF4-FFF2-40B4-BE49-F238E27FC236}">
                <a16:creationId xmlns:a16="http://schemas.microsoft.com/office/drawing/2014/main" id="{1780431A-EADB-4BBC-8860-387DE4AF9487}"/>
              </a:ext>
            </a:extLst>
          </p:cNvPr>
          <p:cNvSpPr txBox="1"/>
          <p:nvPr/>
        </p:nvSpPr>
        <p:spPr>
          <a:xfrm>
            <a:off x="4748625" y="1806802"/>
            <a:ext cx="4225762" cy="1929177"/>
          </a:xfrm>
          <a:prstGeom prst="rect">
            <a:avLst/>
          </a:prstGeom>
          <a:noFill/>
        </p:spPr>
        <p:txBody>
          <a:bodyPr wrap="square" lIns="72000" tIns="36000" rIns="72000" bIns="0" rtlCol="0">
            <a:spAutoFit/>
          </a:bodyPr>
          <a:lstStyle/>
          <a:p>
            <a:pPr marL="180975" indent="-180975">
              <a:spcAft>
                <a:spcPts val="600"/>
              </a:spcAft>
            </a:pPr>
            <a:r>
              <a:rPr lang="ja-JP" altLang="en-US" sz="1200" dirty="0">
                <a:latin typeface="Meiryo UI" panose="020B0604030504040204" pitchFamily="50" charset="-128"/>
                <a:ea typeface="Meiryo UI" panose="020B0604030504040204" pitchFamily="50" charset="-128"/>
              </a:rPr>
              <a:t>〇 泉北ニュータウンでは、ニュータウン内の起伏が激しく、移動が困難。かつ、駅から</a:t>
            </a:r>
            <a:r>
              <a:rPr lang="en-US" altLang="ja-JP" sz="1200" dirty="0">
                <a:latin typeface="Meiryo UI" panose="020B0604030504040204" pitchFamily="50" charset="-128"/>
                <a:ea typeface="Meiryo UI" panose="020B0604030504040204" pitchFamily="50" charset="-128"/>
              </a:rPr>
              <a:t>800</a:t>
            </a:r>
            <a:r>
              <a:rPr lang="ja-JP" altLang="en-US" sz="1200" dirty="0" smtClean="0">
                <a:latin typeface="Meiryo UI" panose="020B0604030504040204" pitchFamily="50" charset="-128"/>
                <a:ea typeface="Meiryo UI" panose="020B0604030504040204" pitchFamily="50" charset="-128"/>
              </a:rPr>
              <a:t>メートル圏外</a:t>
            </a:r>
            <a:r>
              <a:rPr lang="ja-JP" altLang="en-US" sz="1200" dirty="0">
                <a:latin typeface="Meiryo UI" panose="020B0604030504040204" pitchFamily="50" charset="-128"/>
                <a:ea typeface="Meiryo UI" panose="020B0604030504040204" pitchFamily="50" charset="-128"/>
              </a:rPr>
              <a:t>に住む人が多く、高齢化も進むことから、地域における移動問題が深刻化。</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 このラストワンマイル問題を次世代モビリティで支援することとし、自動運転の実証実験を泉北ニュータウンでも特に高齢化率の高い槇塚台地域にて行った（</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21</a:t>
            </a:r>
            <a:r>
              <a:rPr lang="ja-JP" altLang="en-US" sz="1200" dirty="0">
                <a:latin typeface="Meiryo UI" panose="020B0604030504040204" pitchFamily="50" charset="-128"/>
                <a:ea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rPr>
              <a:t>11</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日）</a:t>
            </a:r>
            <a:endParaRPr lang="en-US" altLang="ja-JP" sz="1200" dirty="0">
              <a:latin typeface="Meiryo UI" panose="020B0604030504040204" pitchFamily="50" charset="-128"/>
              <a:ea typeface="Meiryo UI" panose="020B0604030504040204" pitchFamily="50" charset="-128"/>
            </a:endParaRPr>
          </a:p>
          <a:p>
            <a:pPr marL="180975" indent="-180975">
              <a:spcAft>
                <a:spcPts val="600"/>
              </a:spcAft>
            </a:pPr>
            <a:r>
              <a:rPr lang="ja-JP" altLang="en-US" sz="1200" dirty="0">
                <a:latin typeface="Meiryo UI" panose="020B0604030504040204" pitchFamily="50" charset="-128"/>
                <a:ea typeface="Meiryo UI" panose="020B0604030504040204" pitchFamily="50" charset="-128"/>
              </a:rPr>
              <a:t>〇車両は２人乗りの小型モビリティ。ワイヤレス充電システム等の技術実験も行った。実証実験の効果を検証し、ビジネス化を目指す。</a:t>
            </a:r>
          </a:p>
          <a:p>
            <a:pPr marL="180975" indent="-180975">
              <a:spcAft>
                <a:spcPts val="600"/>
              </a:spcAft>
            </a:pPr>
            <a:endParaRPr lang="en-US" altLang="ja-JP" sz="1200" dirty="0">
              <a:latin typeface="Meiryo UI" panose="020B0604030504040204" pitchFamily="50" charset="-128"/>
              <a:ea typeface="Meiryo UI" panose="020B0604030504040204" pitchFamily="50" charset="-128"/>
            </a:endParaRPr>
          </a:p>
        </p:txBody>
      </p:sp>
      <p:sp>
        <p:nvSpPr>
          <p:cNvPr id="18" name="下矢印 17"/>
          <p:cNvSpPr/>
          <p:nvPr/>
        </p:nvSpPr>
        <p:spPr>
          <a:xfrm>
            <a:off x="1817117" y="3613357"/>
            <a:ext cx="940904" cy="1800155"/>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9" name="下矢印 18"/>
          <p:cNvSpPr/>
          <p:nvPr/>
        </p:nvSpPr>
        <p:spPr>
          <a:xfrm>
            <a:off x="6391054" y="3613358"/>
            <a:ext cx="940904" cy="1831216"/>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2" name="楕円 21"/>
          <p:cNvSpPr/>
          <p:nvPr/>
        </p:nvSpPr>
        <p:spPr>
          <a:xfrm>
            <a:off x="1832122" y="3891125"/>
            <a:ext cx="5573471" cy="1014925"/>
          </a:xfrm>
          <a:prstGeom prst="ellipse">
            <a:avLst/>
          </a:prstGeom>
          <a:solidFill>
            <a:schemeClr val="accent1">
              <a:lumMod val="40000"/>
              <a:lumOff val="60000"/>
            </a:schemeClr>
          </a:solidFill>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b="1" dirty="0"/>
              <a:t>こういった先行事例を増やしていき、府内市町村へそれぞれ横展開</a:t>
            </a:r>
          </a:p>
        </p:txBody>
      </p:sp>
      <p:sp>
        <p:nvSpPr>
          <p:cNvPr id="23" name="角丸四角形 22"/>
          <p:cNvSpPr/>
          <p:nvPr/>
        </p:nvSpPr>
        <p:spPr>
          <a:xfrm>
            <a:off x="503503" y="5444574"/>
            <a:ext cx="8176671" cy="1276902"/>
          </a:xfrm>
          <a:prstGeom prst="roundRect">
            <a:avLst/>
          </a:prstGeom>
          <a:ln w="47625"/>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dirty="0"/>
              <a:t>〇　府内の各市町村がそれぞれ抱える課題に合った解決モデルを展開する</a:t>
            </a:r>
            <a:endParaRPr kumimoji="1" lang="en-US" altLang="ja-JP" dirty="0"/>
          </a:p>
          <a:p>
            <a:r>
              <a:rPr kumimoji="1" lang="ja-JP" altLang="en-US" dirty="0"/>
              <a:t>　　ことでその地域における移動課題・ラストワンマイル問題を解消</a:t>
            </a:r>
            <a:endParaRPr kumimoji="1" lang="en-US" altLang="ja-JP" dirty="0"/>
          </a:p>
          <a:p>
            <a:r>
              <a:rPr kumimoji="1" lang="ja-JP" altLang="en-US" dirty="0"/>
              <a:t>〇　都市でもニュータウンでも中山間地でも行きたい時に行きたいところに　</a:t>
            </a:r>
            <a:endParaRPr kumimoji="1" lang="en-US" altLang="ja-JP" dirty="0"/>
          </a:p>
          <a:p>
            <a:r>
              <a:rPr kumimoji="1" lang="ja-JP" altLang="en-US" dirty="0"/>
              <a:t>　　行ける社会をスマートシティにより実現</a:t>
            </a:r>
          </a:p>
        </p:txBody>
      </p:sp>
      <p:pic>
        <p:nvPicPr>
          <p:cNvPr id="26" name="図 2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67972" y="3760542"/>
            <a:ext cx="1517671" cy="553156"/>
          </a:xfrm>
          <a:prstGeom prst="rect">
            <a:avLst/>
          </a:prstGeom>
        </p:spPr>
      </p:pic>
      <p:pic>
        <p:nvPicPr>
          <p:cNvPr id="2" name="図 1"/>
          <p:cNvPicPr>
            <a:picLocks noChangeAspect="1"/>
          </p:cNvPicPr>
          <p:nvPr/>
        </p:nvPicPr>
        <p:blipFill>
          <a:blip r:embed="rId3"/>
          <a:stretch>
            <a:fillRect/>
          </a:stretch>
        </p:blipFill>
        <p:spPr>
          <a:xfrm>
            <a:off x="122438" y="3725059"/>
            <a:ext cx="1342820" cy="892433"/>
          </a:xfrm>
          <a:prstGeom prst="rect">
            <a:avLst/>
          </a:prstGeom>
        </p:spPr>
      </p:pic>
    </p:spTree>
    <p:extLst>
      <p:ext uri="{BB962C8B-B14F-4D97-AF65-F5344CB8AC3E}">
        <p14:creationId xmlns:p14="http://schemas.microsoft.com/office/powerpoint/2010/main" val="1263026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220" y="74472"/>
            <a:ext cx="8201284" cy="461665"/>
          </a:xfrm>
          <a:prstGeom prst="rect">
            <a:avLst/>
          </a:prstGeom>
          <a:noFill/>
        </p:spPr>
        <p:txBody>
          <a:bodyPr wrap="none" rtlCol="0">
            <a:spAutoFit/>
          </a:bodyPr>
          <a:lstStyle/>
          <a:p>
            <a:r>
              <a:rPr kumimoji="1" lang="ja-JP" altLang="en-US" sz="2400" b="1" dirty="0">
                <a:latin typeface="Meiryo UI" panose="020B0604030504040204" pitchFamily="50" charset="-128"/>
                <a:ea typeface="Meiryo UI" panose="020B0604030504040204" pitchFamily="50" charset="-128"/>
              </a:rPr>
              <a:t>６</a:t>
            </a:r>
            <a:r>
              <a:rPr kumimoji="1" lang="en-US" altLang="ja-JP" sz="2400" b="1" dirty="0">
                <a:latin typeface="Meiryo UI" panose="020B0604030504040204" pitchFamily="50" charset="-128"/>
                <a:ea typeface="Meiryo UI" panose="020B0604030504040204" pitchFamily="50" charset="-128"/>
              </a:rPr>
              <a:t>) - </a:t>
            </a:r>
            <a:r>
              <a:rPr kumimoji="1" lang="ja-JP" altLang="en-US" sz="2400" b="1" dirty="0" smtClean="0">
                <a:latin typeface="Meiryo UI" panose="020B0604030504040204" pitchFamily="50" charset="-128"/>
                <a:ea typeface="Meiryo UI" panose="020B0604030504040204" pitchFamily="50" charset="-128"/>
              </a:rPr>
              <a:t>②</a:t>
            </a:r>
            <a:r>
              <a:rPr kumimoji="1" lang="ja-JP" altLang="en-US" sz="2400" b="1" dirty="0">
                <a:latin typeface="Meiryo UI" panose="020B0604030504040204" pitchFamily="50" charset="-128"/>
                <a:ea typeface="Meiryo UI" panose="020B0604030504040204" pitchFamily="50" charset="-128"/>
              </a:rPr>
              <a:t>　今後の</a:t>
            </a:r>
            <a:r>
              <a:rPr kumimoji="1" lang="ja-JP" altLang="en-US" sz="2400" b="1" dirty="0" smtClean="0">
                <a:latin typeface="Meiryo UI" panose="020B0604030504040204" pitchFamily="50" charset="-128"/>
                <a:ea typeface="Meiryo UI" panose="020B0604030504040204" pitchFamily="50" charset="-128"/>
              </a:rPr>
              <a:t>取組み　</a:t>
            </a:r>
            <a:r>
              <a:rPr kumimoji="1" lang="en-US" altLang="ja-JP" sz="2400" b="1" dirty="0" smtClean="0">
                <a:latin typeface="Meiryo UI" panose="020B0604030504040204" pitchFamily="50" charset="-128"/>
                <a:ea typeface="Meiryo UI" panose="020B0604030504040204" pitchFamily="50" charset="-128"/>
              </a:rPr>
              <a:t>【</a:t>
            </a:r>
            <a:r>
              <a:rPr kumimoji="1" lang="ja-JP" altLang="en-US" sz="2400" b="1" dirty="0" smtClean="0">
                <a:latin typeface="Meiryo UI" panose="020B0604030504040204" pitchFamily="50" charset="-128"/>
                <a:ea typeface="Meiryo UI" panose="020B0604030504040204" pitchFamily="50" charset="-128"/>
              </a:rPr>
              <a:t>産業</a:t>
            </a:r>
            <a:r>
              <a:rPr kumimoji="1" lang="ja-JP" altLang="en-US" sz="2400" b="1" dirty="0">
                <a:latin typeface="Meiryo UI" panose="020B0604030504040204" pitchFamily="50" charset="-128"/>
                <a:ea typeface="Meiryo UI" panose="020B0604030504040204" pitchFamily="50" charset="-128"/>
              </a:rPr>
              <a:t>現場における自動運転化</a:t>
            </a:r>
            <a:r>
              <a:rPr kumimoji="1" lang="ja-JP" altLang="en-US" sz="2400" b="1" dirty="0" smtClean="0">
                <a:latin typeface="Meiryo UI" panose="020B0604030504040204" pitchFamily="50" charset="-128"/>
                <a:ea typeface="Meiryo UI" panose="020B0604030504040204" pitchFamily="50" charset="-128"/>
              </a:rPr>
              <a:t>支援</a:t>
            </a:r>
            <a:r>
              <a:rPr kumimoji="1" lang="en-US" altLang="ja-JP" sz="2400" b="1" dirty="0" smtClean="0">
                <a:latin typeface="Meiryo UI" panose="020B0604030504040204" pitchFamily="50" charset="-128"/>
                <a:ea typeface="Meiryo UI" panose="020B0604030504040204" pitchFamily="50" charset="-128"/>
              </a:rPr>
              <a:t>】</a:t>
            </a:r>
            <a:endParaRPr kumimoji="1" lang="ja-JP" altLang="en-US" sz="20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91441" y="601572"/>
            <a:ext cx="89480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2"/>
          <a:stretch>
            <a:fillRect/>
          </a:stretch>
        </p:blipFill>
        <p:spPr>
          <a:xfrm>
            <a:off x="142718" y="3761935"/>
            <a:ext cx="4405677" cy="2860402"/>
          </a:xfrm>
          <a:prstGeom prst="rect">
            <a:avLst/>
          </a:prstGeom>
        </p:spPr>
      </p:pic>
      <p:pic>
        <p:nvPicPr>
          <p:cNvPr id="6" name="図 5"/>
          <p:cNvPicPr>
            <a:picLocks noChangeAspect="1"/>
          </p:cNvPicPr>
          <p:nvPr/>
        </p:nvPicPr>
        <p:blipFill>
          <a:blip r:embed="rId3"/>
          <a:stretch>
            <a:fillRect/>
          </a:stretch>
        </p:blipFill>
        <p:spPr>
          <a:xfrm>
            <a:off x="5069653" y="3761935"/>
            <a:ext cx="3827703" cy="2860402"/>
          </a:xfrm>
          <a:prstGeom prst="rect">
            <a:avLst/>
          </a:prstGeom>
        </p:spPr>
      </p:pic>
      <p:sp>
        <p:nvSpPr>
          <p:cNvPr id="8" name="テキスト ボックス 7"/>
          <p:cNvSpPr txBox="1"/>
          <p:nvPr/>
        </p:nvSpPr>
        <p:spPr>
          <a:xfrm>
            <a:off x="5297786" y="3335194"/>
            <a:ext cx="3371436"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＜研究開発が進む未来型モビリティ＞</a:t>
            </a:r>
          </a:p>
        </p:txBody>
      </p:sp>
      <p:sp>
        <p:nvSpPr>
          <p:cNvPr id="10" name="スライド番号プレースホルダー 9"/>
          <p:cNvSpPr>
            <a:spLocks noGrp="1"/>
          </p:cNvSpPr>
          <p:nvPr>
            <p:ph type="sldNum" sz="quarter" idx="12"/>
          </p:nvPr>
        </p:nvSpPr>
        <p:spPr>
          <a:xfrm>
            <a:off x="6983504" y="6622337"/>
            <a:ext cx="2057400" cy="182562"/>
          </a:xfrm>
        </p:spPr>
        <p:txBody>
          <a:bodyPr/>
          <a:lstStyle/>
          <a:p>
            <a:fld id="{1E9492F5-9F32-4FF7-8F08-B59CF8F2A2B6}" type="slidenum">
              <a:rPr kumimoji="1" lang="ja-JP" altLang="en-US" smtClean="0"/>
              <a:t>35</a:t>
            </a:fld>
            <a:endParaRPr kumimoji="1" lang="ja-JP" altLang="en-US"/>
          </a:p>
        </p:txBody>
      </p:sp>
      <p:sp>
        <p:nvSpPr>
          <p:cNvPr id="12" name="テキスト ボックス 11"/>
          <p:cNvSpPr txBox="1"/>
          <p:nvPr/>
        </p:nvSpPr>
        <p:spPr>
          <a:xfrm>
            <a:off x="434049" y="3312620"/>
            <a:ext cx="3805850" cy="3385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＜府市が持つ公的フィールド（非公道）＞</a:t>
            </a:r>
          </a:p>
        </p:txBody>
      </p:sp>
      <p:sp>
        <p:nvSpPr>
          <p:cNvPr id="14" name="テキスト ボックス 13"/>
          <p:cNvSpPr txBox="1"/>
          <p:nvPr/>
        </p:nvSpPr>
        <p:spPr>
          <a:xfrm>
            <a:off x="4507977" y="4711363"/>
            <a:ext cx="654346" cy="769441"/>
          </a:xfrm>
          <a:prstGeom prst="rect">
            <a:avLst/>
          </a:prstGeom>
          <a:noFill/>
        </p:spPr>
        <p:txBody>
          <a:bodyPr wrap="square" rtlCol="0">
            <a:spAutoFit/>
          </a:bodyPr>
          <a:lstStyle/>
          <a:p>
            <a:r>
              <a:rPr kumimoji="1" lang="en-US" altLang="ja-JP"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2" name="ホームベース 1"/>
          <p:cNvSpPr/>
          <p:nvPr/>
        </p:nvSpPr>
        <p:spPr>
          <a:xfrm>
            <a:off x="180354" y="1881044"/>
            <a:ext cx="1987367" cy="1103079"/>
          </a:xfrm>
          <a:prstGeom prst="homePlate">
            <a:avLst>
              <a:gd name="adj" fmla="val 29700"/>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企業との対話により、研究開発のニーズを調査</a:t>
            </a:r>
          </a:p>
        </p:txBody>
      </p:sp>
      <p:sp>
        <p:nvSpPr>
          <p:cNvPr id="4" name="テキスト ボックス 3"/>
          <p:cNvSpPr txBox="1"/>
          <p:nvPr/>
        </p:nvSpPr>
        <p:spPr>
          <a:xfrm>
            <a:off x="180354" y="1338970"/>
            <a:ext cx="1882247" cy="523220"/>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STEP</a:t>
            </a:r>
            <a:r>
              <a:rPr kumimoji="1" lang="ja-JP" altLang="en-US" sz="1400" b="1" dirty="0">
                <a:latin typeface="Meiryo UI" panose="020B0604030504040204" pitchFamily="50" charset="-128"/>
                <a:ea typeface="Meiryo UI" panose="020B0604030504040204" pitchFamily="50" charset="-128"/>
              </a:rPr>
              <a:t>１</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マーケットサウンディング</a:t>
            </a:r>
            <a:endParaRPr kumimoji="1" lang="ja-JP" altLang="en-US" b="1" dirty="0">
              <a:latin typeface="Meiryo UI" panose="020B0604030504040204" pitchFamily="50" charset="-128"/>
              <a:ea typeface="Meiryo UI" panose="020B0604030504040204" pitchFamily="50" charset="-128"/>
            </a:endParaRPr>
          </a:p>
        </p:txBody>
      </p:sp>
      <p:sp>
        <p:nvSpPr>
          <p:cNvPr id="13" name="ホームベース 12"/>
          <p:cNvSpPr/>
          <p:nvPr/>
        </p:nvSpPr>
        <p:spPr>
          <a:xfrm>
            <a:off x="2415783" y="1881044"/>
            <a:ext cx="1987367" cy="1103079"/>
          </a:xfrm>
          <a:prstGeom prst="homePlate">
            <a:avLst>
              <a:gd name="adj" fmla="val 29700"/>
            </a:avLst>
          </a:prstGeom>
          <a:solidFill>
            <a:schemeClr val="accent2">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企業ニーズを踏まえ、府、大阪市、市町村や公的機関も含めたフィールドを選定</a:t>
            </a:r>
          </a:p>
        </p:txBody>
      </p:sp>
      <p:sp>
        <p:nvSpPr>
          <p:cNvPr id="16" name="ホームベース 15"/>
          <p:cNvSpPr/>
          <p:nvPr/>
        </p:nvSpPr>
        <p:spPr>
          <a:xfrm>
            <a:off x="4689905" y="1862190"/>
            <a:ext cx="1987367" cy="1103079"/>
          </a:xfrm>
          <a:prstGeom prst="homePlate">
            <a:avLst>
              <a:gd name="adj" fmla="val 29700"/>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候補地を公表し、実証実験を希望する企業を募集</a:t>
            </a:r>
          </a:p>
        </p:txBody>
      </p:sp>
      <p:sp>
        <p:nvSpPr>
          <p:cNvPr id="17" name="テキスト ボックス 16"/>
          <p:cNvSpPr txBox="1"/>
          <p:nvPr/>
        </p:nvSpPr>
        <p:spPr>
          <a:xfrm>
            <a:off x="2415783" y="1338970"/>
            <a:ext cx="1537600" cy="523220"/>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STEP</a:t>
            </a:r>
            <a:r>
              <a:rPr kumimoji="1" lang="ja-JP" altLang="en-US" sz="1400" b="1" dirty="0">
                <a:latin typeface="Meiryo UI" panose="020B0604030504040204" pitchFamily="50" charset="-128"/>
                <a:ea typeface="Meiryo UI" panose="020B0604030504040204" pitchFamily="50" charset="-128"/>
              </a:rPr>
              <a:t>２</a:t>
            </a:r>
            <a:endParaRPr kumimoji="1" lang="en-US" altLang="ja-JP" sz="1400"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候補地の洗い出し</a:t>
            </a:r>
            <a:endParaRPr kumimoji="1" lang="ja-JP" altLang="en-US"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4689905" y="1357824"/>
            <a:ext cx="1758815" cy="523220"/>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STEP</a:t>
            </a:r>
            <a:r>
              <a:rPr kumimoji="1" lang="ja-JP" altLang="en-US" sz="1400" b="1" dirty="0">
                <a:latin typeface="Meiryo UI" panose="020B0604030504040204" pitchFamily="50" charset="-128"/>
                <a:ea typeface="Meiryo UI" panose="020B0604030504040204" pitchFamily="50" charset="-128"/>
              </a:rPr>
              <a:t>３</a:t>
            </a:r>
            <a:endParaRPr kumimoji="1" lang="en-US" altLang="ja-JP"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希望する企業の募集</a:t>
            </a:r>
            <a:endParaRPr kumimoji="1" lang="en-US" altLang="ja-JP" sz="1400" b="1" dirty="0">
              <a:latin typeface="Meiryo UI" panose="020B0604030504040204" pitchFamily="50" charset="-128"/>
              <a:ea typeface="Meiryo UI" panose="020B0604030504040204" pitchFamily="50" charset="-128"/>
            </a:endParaRPr>
          </a:p>
        </p:txBody>
      </p:sp>
      <p:sp>
        <p:nvSpPr>
          <p:cNvPr id="9" name="正方形/長方形 8"/>
          <p:cNvSpPr/>
          <p:nvPr/>
        </p:nvSpPr>
        <p:spPr>
          <a:xfrm>
            <a:off x="180355" y="853469"/>
            <a:ext cx="8818364" cy="369332"/>
          </a:xfrm>
          <a:prstGeom prst="rect">
            <a:avLst/>
          </a:prstGeom>
          <a:solidFill>
            <a:schemeClr val="accent2">
              <a:lumMod val="50000"/>
            </a:schemeClr>
          </a:solidFill>
          <a:ln>
            <a:solidFill>
              <a:schemeClr val="accent2">
                <a:lumMod val="50000"/>
              </a:schemeClr>
            </a:solidFill>
          </a:ln>
        </p:spPr>
        <p:txBody>
          <a:bodyPr wrap="square">
            <a:sp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産業現場における自動運転化支援の事業スキーム（工程）イメージ</a:t>
            </a:r>
          </a:p>
        </p:txBody>
      </p:sp>
      <p:sp>
        <p:nvSpPr>
          <p:cNvPr id="19" name="ホームベース 18"/>
          <p:cNvSpPr/>
          <p:nvPr/>
        </p:nvSpPr>
        <p:spPr>
          <a:xfrm>
            <a:off x="6909989" y="1856887"/>
            <a:ext cx="1987367" cy="1103079"/>
          </a:xfrm>
          <a:prstGeom prst="homePlate">
            <a:avLst>
              <a:gd name="adj" fmla="val 29700"/>
            </a:avLst>
          </a:prstGeom>
          <a:solidFill>
            <a:schemeClr val="accent2"/>
          </a:solidFill>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a:latin typeface="Meiryo UI" panose="020B0604030504040204" pitchFamily="50" charset="-128"/>
                <a:ea typeface="Meiryo UI" panose="020B0604030504040204" pitchFamily="50" charset="-128"/>
              </a:rPr>
              <a:t>フィールドと開発企業をマッチングし、実証実験をスタート</a:t>
            </a:r>
          </a:p>
        </p:txBody>
      </p:sp>
      <p:sp>
        <p:nvSpPr>
          <p:cNvPr id="20" name="テキスト ボックス 19"/>
          <p:cNvSpPr txBox="1"/>
          <p:nvPr/>
        </p:nvSpPr>
        <p:spPr>
          <a:xfrm>
            <a:off x="6909989" y="1357824"/>
            <a:ext cx="1426994" cy="523220"/>
          </a:xfrm>
          <a:prstGeom prst="rect">
            <a:avLst/>
          </a:prstGeom>
          <a:noFill/>
        </p:spPr>
        <p:txBody>
          <a:bodyPr wrap="none" rtlCol="0">
            <a:spAutoFit/>
          </a:bodyPr>
          <a:lstStyle/>
          <a:p>
            <a:r>
              <a:rPr kumimoji="1" lang="en-US" altLang="ja-JP" sz="1400" b="1" dirty="0">
                <a:latin typeface="Meiryo UI" panose="020B0604030504040204" pitchFamily="50" charset="-128"/>
                <a:ea typeface="Meiryo UI" panose="020B0604030504040204" pitchFamily="50" charset="-128"/>
              </a:rPr>
              <a:t>STEP</a:t>
            </a:r>
            <a:r>
              <a:rPr kumimoji="1" lang="ja-JP" altLang="en-US" sz="1400" b="1" dirty="0">
                <a:latin typeface="Meiryo UI" panose="020B0604030504040204" pitchFamily="50" charset="-128"/>
                <a:ea typeface="Meiryo UI" panose="020B0604030504040204" pitchFamily="50" charset="-128"/>
              </a:rPr>
              <a:t>４</a:t>
            </a:r>
            <a:endParaRPr kumimoji="1" lang="en-US" altLang="ja-JP" b="1" dirty="0">
              <a:latin typeface="Meiryo UI" panose="020B0604030504040204" pitchFamily="50" charset="-128"/>
              <a:ea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rPr>
              <a:t>実証実験の開始</a:t>
            </a:r>
            <a:endParaRPr kumimoji="1" lang="en-US" altLang="ja-JP" sz="1400" b="1" dirty="0">
              <a:latin typeface="Meiryo UI" panose="020B0604030504040204" pitchFamily="50" charset="-128"/>
              <a:ea typeface="Meiryo UI" panose="020B0604030504040204" pitchFamily="50" charset="-128"/>
            </a:endParaRPr>
          </a:p>
        </p:txBody>
      </p:sp>
      <p:cxnSp>
        <p:nvCxnSpPr>
          <p:cNvPr id="21" name="直線コネクタ 20"/>
          <p:cNvCxnSpPr/>
          <p:nvPr/>
        </p:nvCxnSpPr>
        <p:spPr>
          <a:xfrm>
            <a:off x="142718" y="3269758"/>
            <a:ext cx="88560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120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E9492F5-9F32-4FF7-8F08-B59CF8F2A2B6}" type="slidenum">
              <a:rPr kumimoji="1" lang="ja-JP" altLang="en-US" smtClean="0"/>
              <a:t>4</a:t>
            </a:fld>
            <a:endParaRPr kumimoji="1" lang="ja-JP" altLang="en-US"/>
          </a:p>
        </p:txBody>
      </p:sp>
      <p:sp>
        <p:nvSpPr>
          <p:cNvPr id="5" name="テキスト ボックス 4"/>
          <p:cNvSpPr txBox="1"/>
          <p:nvPr/>
        </p:nvSpPr>
        <p:spPr>
          <a:xfrm>
            <a:off x="2808513" y="2468881"/>
            <a:ext cx="3411511" cy="646331"/>
          </a:xfrm>
          <a:prstGeom prst="rect">
            <a:avLst/>
          </a:prstGeom>
          <a:noFill/>
        </p:spPr>
        <p:txBody>
          <a:bodyPr wrap="none" rtlCol="0">
            <a:spAutoFit/>
          </a:bodyPr>
          <a:lstStyle/>
          <a:p>
            <a:r>
              <a:rPr kumimoji="1" lang="ja-JP" altLang="en-US" sz="3600" dirty="0">
                <a:latin typeface="Meiryo UI" panose="020B0604030504040204" pitchFamily="50" charset="-128"/>
                <a:ea typeface="Meiryo UI" panose="020B0604030504040204" pitchFamily="50" charset="-128"/>
              </a:rPr>
              <a:t>第１章　　総　論</a:t>
            </a:r>
          </a:p>
        </p:txBody>
      </p:sp>
    </p:spTree>
    <p:extLst>
      <p:ext uri="{BB962C8B-B14F-4D97-AF65-F5344CB8AC3E}">
        <p14:creationId xmlns:p14="http://schemas.microsoft.com/office/powerpoint/2010/main" val="38891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112846" y="349094"/>
            <a:ext cx="6811954" cy="461665"/>
          </a:xfrm>
          <a:prstGeom prst="rect">
            <a:avLst/>
          </a:prstGeom>
        </p:spPr>
        <p:txBody>
          <a:bodyPr wrap="square">
            <a:spAutoFit/>
          </a:bodyPr>
          <a:lstStyle/>
          <a:p>
            <a:pPr algn="ctr"/>
            <a:r>
              <a:rPr lang="ja-JP" altLang="en-US" sz="2400" b="1" dirty="0">
                <a:latin typeface="Meiryo UI" panose="020B0604030504040204" pitchFamily="50" charset="-128"/>
                <a:ea typeface="Meiryo UI" panose="020B0604030504040204" pitchFamily="50" charset="-128"/>
              </a:rPr>
              <a:t>大阪スマートシティ戦略　　三つの基本姿勢</a:t>
            </a:r>
            <a:endParaRPr lang="en-US" altLang="ja-JP" sz="2400" b="1"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332504" y="1265540"/>
            <a:ext cx="1842654" cy="0"/>
          </a:xfrm>
          <a:prstGeom prst="line">
            <a:avLst/>
          </a:prstGeom>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a:off x="2535377" y="1265540"/>
            <a:ext cx="6408000" cy="0"/>
          </a:xfrm>
          <a:prstGeom prst="line">
            <a:avLst/>
          </a:prstGeom>
        </p:spPr>
        <p:style>
          <a:lnRef idx="1">
            <a:schemeClr val="dk1"/>
          </a:lnRef>
          <a:fillRef idx="0">
            <a:schemeClr val="dk1"/>
          </a:fillRef>
          <a:effectRef idx="0">
            <a:schemeClr val="dk1"/>
          </a:effectRef>
          <a:fontRef idx="minor">
            <a:schemeClr val="tx1"/>
          </a:fontRef>
        </p:style>
      </p:cxnSp>
      <p:sp>
        <p:nvSpPr>
          <p:cNvPr id="22" name="スライド番号プレースホルダー 3"/>
          <p:cNvSpPr>
            <a:spLocks noGrp="1"/>
          </p:cNvSpPr>
          <p:nvPr>
            <p:ph type="sldNum" sz="quarter" idx="12"/>
          </p:nvPr>
        </p:nvSpPr>
        <p:spPr>
          <a:xfrm>
            <a:off x="6943888" y="6435255"/>
            <a:ext cx="2057400" cy="365125"/>
          </a:xfrm>
        </p:spPr>
        <p:txBody>
          <a:bodyPr/>
          <a:lstStyle/>
          <a:p>
            <a:fld id="{16CAA1F7-03B4-4FB3-9DB5-91F3A0C0A1B4}" type="slidenum">
              <a:rPr lang="ja-JP" altLang="en-US" smtClean="0"/>
              <a:pPr/>
              <a:t>5</a:t>
            </a:fld>
            <a:endParaRPr lang="ja-JP" altLang="en-US" dirty="0"/>
          </a:p>
        </p:txBody>
      </p:sp>
      <p:sp>
        <p:nvSpPr>
          <p:cNvPr id="23" name="正方形/長方形 22"/>
          <p:cNvSpPr/>
          <p:nvPr/>
        </p:nvSpPr>
        <p:spPr>
          <a:xfrm>
            <a:off x="332504" y="1423767"/>
            <a:ext cx="1842654" cy="142224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住民</a:t>
            </a:r>
            <a:r>
              <a:rPr kumimoji="1" lang="en-US" altLang="ja-JP" b="1" dirty="0" err="1">
                <a:solidFill>
                  <a:schemeClr val="bg1"/>
                </a:solidFill>
                <a:latin typeface="Meiryo UI" panose="020B0604030504040204" pitchFamily="50" charset="-128"/>
                <a:ea typeface="Meiryo UI" panose="020B0604030504040204" pitchFamily="50" charset="-128"/>
              </a:rPr>
              <a:t>QoL</a:t>
            </a:r>
            <a:r>
              <a:rPr kumimoji="1" lang="ja-JP" altLang="en-US" b="1" dirty="0">
                <a:solidFill>
                  <a:schemeClr val="bg1"/>
                </a:solidFill>
                <a:latin typeface="Meiryo UI" panose="020B0604030504040204" pitchFamily="50" charset="-128"/>
                <a:ea typeface="Meiryo UI" panose="020B0604030504040204" pitchFamily="50" charset="-128"/>
              </a:rPr>
              <a:t>の向上</a:t>
            </a:r>
          </a:p>
        </p:txBody>
      </p:sp>
      <p:sp>
        <p:nvSpPr>
          <p:cNvPr id="24" name="正方形/長方形 23"/>
          <p:cNvSpPr/>
          <p:nvPr/>
        </p:nvSpPr>
        <p:spPr>
          <a:xfrm>
            <a:off x="332504" y="3027513"/>
            <a:ext cx="1842654" cy="142224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公民連携</a:t>
            </a:r>
            <a:endParaRPr lang="en-US" altLang="ja-JP" b="1" dirty="0">
              <a:solidFill>
                <a:schemeClr val="bg1"/>
              </a:solidFill>
              <a:latin typeface="Meiryo UI" panose="020B0604030504040204" pitchFamily="50" charset="-128"/>
              <a:ea typeface="Meiryo UI" panose="020B0604030504040204" pitchFamily="50" charset="-128"/>
            </a:endParaRPr>
          </a:p>
          <a:p>
            <a:pPr algn="ctr"/>
            <a:r>
              <a:rPr kumimoji="1" lang="ja-JP" altLang="en-US" b="1" dirty="0">
                <a:solidFill>
                  <a:schemeClr val="bg1"/>
                </a:solidFill>
                <a:latin typeface="Meiryo UI" panose="020B0604030504040204" pitchFamily="50" charset="-128"/>
                <a:ea typeface="Meiryo UI" panose="020B0604030504040204" pitchFamily="50" charset="-128"/>
              </a:rPr>
              <a:t>（マッチング）</a:t>
            </a:r>
          </a:p>
        </p:txBody>
      </p:sp>
      <p:sp>
        <p:nvSpPr>
          <p:cNvPr id="25" name="正方形/長方形 24"/>
          <p:cNvSpPr/>
          <p:nvPr/>
        </p:nvSpPr>
        <p:spPr>
          <a:xfrm>
            <a:off x="331870" y="4697096"/>
            <a:ext cx="1842654" cy="1422241"/>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社会実装</a:t>
            </a:r>
          </a:p>
        </p:txBody>
      </p:sp>
      <p:sp>
        <p:nvSpPr>
          <p:cNvPr id="26" name="正方形/長方形 25"/>
          <p:cNvSpPr/>
          <p:nvPr/>
        </p:nvSpPr>
        <p:spPr>
          <a:xfrm>
            <a:off x="2438389" y="1368347"/>
            <a:ext cx="6504987" cy="1508105"/>
          </a:xfrm>
          <a:prstGeom prst="rect">
            <a:avLst/>
          </a:prstGeom>
        </p:spPr>
        <p:txBody>
          <a:bodyPr wrap="square">
            <a:spAutoFit/>
          </a:bodyPr>
          <a:lstStyle/>
          <a:p>
            <a:pPr marL="285750" indent="-285750">
              <a:buFont typeface="Wingdings" panose="05000000000000000000" pitchFamily="2" charset="2"/>
              <a:buChar char="n"/>
            </a:pP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住民が実感できるかたちで、「生活の質（</a:t>
            </a:r>
            <a:r>
              <a:rPr lang="en-US" altLang="ja-JP" b="1" u="sng" dirty="0" err="1">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QoL</a:t>
            </a:r>
            <a:r>
              <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の向上」をめざすことが主目的</a:t>
            </a:r>
          </a:p>
          <a:p>
            <a:endParaRPr lang="ja-JP" altLang="en-US" sz="8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住民や地域が抱える具体的な課題に対して、技術で何ができるかを考える。</a:t>
            </a: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技術ありきではなく、課題解決ありきのアプローチにより、住民が実感できるかたちで生活を変える。</a:t>
            </a:r>
          </a:p>
        </p:txBody>
      </p:sp>
      <p:sp>
        <p:nvSpPr>
          <p:cNvPr id="27" name="正方形/長方形 26"/>
          <p:cNvSpPr/>
          <p:nvPr/>
        </p:nvSpPr>
        <p:spPr>
          <a:xfrm>
            <a:off x="2438390" y="3027513"/>
            <a:ext cx="6375302" cy="1485022"/>
          </a:xfrm>
          <a:prstGeom prst="rect">
            <a:avLst/>
          </a:prstGeom>
        </p:spPr>
        <p:txBody>
          <a:bodyPr wrap="square">
            <a:spAutoFit/>
          </a:bodyPr>
          <a:lstStyle/>
          <a:p>
            <a:pPr marL="285750" indent="-285750">
              <a:buFont typeface="Wingdings" panose="05000000000000000000" pitchFamily="2" charset="2"/>
              <a:buChar char="n"/>
            </a:pP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公民連携による「民間との協業」が大前提</a:t>
            </a:r>
          </a:p>
          <a:p>
            <a:endParaRPr lang="ja-JP" altLang="en-US" sz="12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自治体だけでは解決しえない社会課題について、企業が持つ先進テクノロジーやアイデアと連携し、新たな解決策を見出す。</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lang="ja-JP" altLang="en-US" sz="105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自治体と企業が“</a:t>
            </a:r>
            <a:r>
              <a:rPr lang="en-US" altLang="ja-JP" sz="1600" dirty="0" err="1">
                <a:latin typeface="Meiryo UI" panose="020B0604030504040204" pitchFamily="50" charset="-128"/>
                <a:ea typeface="Meiryo UI" panose="020B0604030504040204" pitchFamily="50" charset="-128"/>
              </a:rPr>
              <a:t>WinWin</a:t>
            </a:r>
            <a:r>
              <a:rPr lang="ja-JP" altLang="en-US" sz="1600" dirty="0">
                <a:latin typeface="Meiryo UI" panose="020B0604030504040204" pitchFamily="50" charset="-128"/>
                <a:ea typeface="Meiryo UI" panose="020B0604030504040204" pitchFamily="50" charset="-128"/>
              </a:rPr>
              <a:t>”となるようなマッチングを積極的に繋ぐ。</a:t>
            </a:r>
            <a:endParaRPr lang="ja-JP" altLang="en-US" dirty="0">
              <a:latin typeface="Meiryo UI" panose="020B0604030504040204" pitchFamily="50" charset="-128"/>
              <a:ea typeface="Meiryo UI" panose="020B0604030504040204" pitchFamily="50" charset="-128"/>
            </a:endParaRPr>
          </a:p>
        </p:txBody>
      </p:sp>
      <p:sp>
        <p:nvSpPr>
          <p:cNvPr id="28" name="正方形/長方形 27"/>
          <p:cNvSpPr/>
          <p:nvPr/>
        </p:nvSpPr>
        <p:spPr>
          <a:xfrm>
            <a:off x="2423902" y="4692111"/>
            <a:ext cx="6389790" cy="2108269"/>
          </a:xfrm>
          <a:prstGeom prst="rect">
            <a:avLst/>
          </a:prstGeom>
        </p:spPr>
        <p:txBody>
          <a:bodyPr wrap="square">
            <a:spAutoFit/>
          </a:bodyPr>
          <a:lstStyle/>
          <a:p>
            <a:pPr marL="285750" indent="-285750">
              <a:buFont typeface="Wingdings" panose="05000000000000000000" pitchFamily="2" charset="2"/>
              <a:buChar char="n"/>
            </a:pPr>
            <a:r>
              <a:rPr lang="ja-JP" altLang="en-US"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「技術実験」に留まらず、「社会実装」まで追求する</a:t>
            </a:r>
            <a:endParaRPr lang="en-US" altLang="ja-JP"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何のためにやるのか、目的意識を明確化し、社会実装・産業化に向けた取組みを重視。</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endParaRPr lang="ja-JP" altLang="en-US" sz="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その際、万博は大きなインパクト。万博に向けた官民の動きを最大限活用</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rPr>
              <a:t>　　万博に向け、規制緩和等を活用し、最先端の取組みを推進。先端技術　　</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の利便性を活用した住民の生活の質（</a:t>
            </a:r>
            <a:r>
              <a:rPr lang="en-US" altLang="ja-JP" sz="1600" dirty="0" err="1" smtClean="0">
                <a:latin typeface="Meiryo UI" panose="020B0604030504040204" pitchFamily="50" charset="-128"/>
                <a:ea typeface="Meiryo UI" panose="020B0604030504040204" pitchFamily="50" charset="-128"/>
              </a:rPr>
              <a:t>QoL</a:t>
            </a:r>
            <a:r>
              <a:rPr lang="ja-JP" altLang="en-US" sz="1600" dirty="0" smtClean="0">
                <a:latin typeface="Meiryo UI" panose="020B0604030504040204" pitchFamily="50" charset="-128"/>
                <a:ea typeface="Meiryo UI" panose="020B0604030504040204" pitchFamily="50" charset="-128"/>
              </a:rPr>
              <a:t>）の向上・都市機能の強化</a:t>
            </a:r>
            <a:endParaRPr lang="en-US" altLang="ja-JP" sz="1600" dirty="0" smtClean="0">
              <a:latin typeface="Meiryo UI" panose="020B0604030504040204" pitchFamily="50" charset="-128"/>
              <a:ea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　を目指す。</a:t>
            </a:r>
            <a:endParaRPr lang="ja-JP" altLang="en-US" sz="16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307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1592749" y="1186996"/>
            <a:ext cx="7472708" cy="1162379"/>
          </a:xfrm>
          <a:prstGeom prst="rect">
            <a:avLst/>
          </a:prstGeom>
          <a:solidFill>
            <a:schemeClr val="accent4">
              <a:lumMod val="60000"/>
              <a:lumOff val="40000"/>
            </a:schemeClr>
          </a:solidFill>
          <a:ln w="31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ホームベース 19"/>
          <p:cNvSpPr/>
          <p:nvPr/>
        </p:nvSpPr>
        <p:spPr>
          <a:xfrm>
            <a:off x="1801838" y="1325439"/>
            <a:ext cx="4376232" cy="882406"/>
          </a:xfrm>
          <a:prstGeom prst="homePlate">
            <a:avLst>
              <a:gd name="adj" fmla="val 33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ホームベース 25"/>
          <p:cNvSpPr/>
          <p:nvPr/>
        </p:nvSpPr>
        <p:spPr>
          <a:xfrm>
            <a:off x="7098574" y="2507814"/>
            <a:ext cx="1964140" cy="4085785"/>
          </a:xfrm>
          <a:prstGeom prst="homePlate">
            <a:avLst>
              <a:gd name="adj" fmla="val 14123"/>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a:extLst>
              <a:ext uri="{FF2B5EF4-FFF2-40B4-BE49-F238E27FC236}">
                <a16:creationId xmlns:a16="http://schemas.microsoft.com/office/drawing/2014/main" id="{4F7C13FC-3934-4200-9B01-6DBE13CC4945}"/>
              </a:ext>
            </a:extLst>
          </p:cNvPr>
          <p:cNvSpPr/>
          <p:nvPr/>
        </p:nvSpPr>
        <p:spPr>
          <a:xfrm>
            <a:off x="1616024" y="2527638"/>
            <a:ext cx="5409950" cy="40396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EDB020B-3630-4826-98DC-681149B2D4FB}"/>
              </a:ext>
            </a:extLst>
          </p:cNvPr>
          <p:cNvSpPr/>
          <p:nvPr/>
        </p:nvSpPr>
        <p:spPr>
          <a:xfrm>
            <a:off x="1616024" y="3857505"/>
            <a:ext cx="3613635" cy="272125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BB21F5D1-4575-4A28-A5F0-C4BD91F589A4}"/>
              </a:ext>
            </a:extLst>
          </p:cNvPr>
          <p:cNvSpPr/>
          <p:nvPr/>
        </p:nvSpPr>
        <p:spPr>
          <a:xfrm>
            <a:off x="1615755" y="5103809"/>
            <a:ext cx="1870779" cy="1474951"/>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335802F5-A81F-4E81-840C-B7EEE9424618}"/>
              </a:ext>
            </a:extLst>
          </p:cNvPr>
          <p:cNvSpPr/>
          <p:nvPr/>
        </p:nvSpPr>
        <p:spPr>
          <a:xfrm rot="19326194">
            <a:off x="1427854" y="3931535"/>
            <a:ext cx="5938755" cy="1053557"/>
          </a:xfrm>
          <a:prstGeom prst="rightArrow">
            <a:avLst>
              <a:gd name="adj1" fmla="val 56706"/>
              <a:gd name="adj2" fmla="val 74362"/>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 name="直線矢印コネクタ 2">
            <a:extLst>
              <a:ext uri="{FF2B5EF4-FFF2-40B4-BE49-F238E27FC236}">
                <a16:creationId xmlns:a16="http://schemas.microsoft.com/office/drawing/2014/main" id="{15FCE2FD-01E2-4359-A623-F64377341D86}"/>
              </a:ext>
            </a:extLst>
          </p:cNvPr>
          <p:cNvCxnSpPr/>
          <p:nvPr/>
        </p:nvCxnSpPr>
        <p:spPr>
          <a:xfrm>
            <a:off x="1592749" y="6567304"/>
            <a:ext cx="7515755" cy="494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 name="正方形/長方形 1"/>
          <p:cNvSpPr/>
          <p:nvPr/>
        </p:nvSpPr>
        <p:spPr>
          <a:xfrm>
            <a:off x="1732679" y="5209131"/>
            <a:ext cx="1831209"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住民が利便性を実感</a:t>
            </a:r>
            <a:endParaRPr lang="en-US" altLang="ja-JP" sz="1400" b="1" dirty="0">
              <a:latin typeface="Meiryo UI" panose="020B0604030504040204" pitchFamily="50" charset="-128"/>
              <a:ea typeface="Meiryo UI" panose="020B0604030504040204" pitchFamily="50" charset="-128"/>
            </a:endParaRPr>
          </a:p>
          <a:p>
            <a:r>
              <a:rPr lang="ja-JP" altLang="en-US" sz="1400" b="1" spc="-80" dirty="0">
                <a:latin typeface="Meiryo UI" panose="020B0604030504040204" pitchFamily="50" charset="-128"/>
                <a:ea typeface="Meiryo UI" panose="020B0604030504040204" pitchFamily="50" charset="-128"/>
              </a:rPr>
              <a:t>できる行政</a:t>
            </a:r>
            <a:r>
              <a:rPr lang="ja-JP" altLang="en-US" sz="1400" b="1" spc="-80" dirty="0" smtClean="0">
                <a:latin typeface="Meiryo UI" panose="020B0604030504040204" pitchFamily="50" charset="-128"/>
                <a:ea typeface="Meiryo UI" panose="020B0604030504040204" pitchFamily="50" charset="-128"/>
              </a:rPr>
              <a:t>サービスなどについて、技術的にすぐ</a:t>
            </a:r>
            <a:endParaRPr lang="en-US" altLang="ja-JP" sz="1400" b="1" spc="-80"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できることから実践</a:t>
            </a:r>
          </a:p>
        </p:txBody>
      </p:sp>
      <p:sp>
        <p:nvSpPr>
          <p:cNvPr id="5" name="正方形/長方形 4"/>
          <p:cNvSpPr/>
          <p:nvPr/>
        </p:nvSpPr>
        <p:spPr>
          <a:xfrm>
            <a:off x="1951209" y="4084717"/>
            <a:ext cx="3132000" cy="738664"/>
          </a:xfrm>
          <a:prstGeom prst="rect">
            <a:avLst/>
          </a:prstGeom>
        </p:spPr>
        <p:txBody>
          <a:bodyPr wrap="square">
            <a:spAutoFit/>
          </a:bodyPr>
          <a:lstStyle/>
          <a:p>
            <a:r>
              <a:rPr lang="ja-JP" altLang="en-US" sz="1400" b="1" dirty="0" smtClean="0">
                <a:latin typeface="Meiryo UI" panose="020B0604030504040204" pitchFamily="50" charset="-128"/>
                <a:ea typeface="Meiryo UI" panose="020B0604030504040204" pitchFamily="50" charset="-128"/>
              </a:rPr>
              <a:t>実用段階に近く、都市</a:t>
            </a:r>
            <a:r>
              <a:rPr kumimoji="1" lang="ja-JP" altLang="en-US" sz="1400" b="1" dirty="0" smtClean="0">
                <a:latin typeface="Meiryo UI" panose="020B0604030504040204" pitchFamily="50" charset="-128"/>
                <a:ea typeface="Meiryo UI" panose="020B0604030504040204" pitchFamily="50" charset="-128"/>
              </a:rPr>
              <a:t>課題の解決に資するテクノロジー</a:t>
            </a:r>
            <a:r>
              <a:rPr kumimoji="1" lang="ja-JP" altLang="en-US" sz="1400" b="1" dirty="0">
                <a:latin typeface="Meiryo UI" panose="020B0604030504040204" pitchFamily="50" charset="-128"/>
                <a:ea typeface="Meiryo UI" panose="020B0604030504040204" pitchFamily="50" charset="-128"/>
              </a:rPr>
              <a:t>を</a:t>
            </a:r>
            <a:r>
              <a:rPr kumimoji="1" lang="ja-JP" altLang="en-US" sz="1400" b="1" dirty="0" smtClean="0">
                <a:latin typeface="Meiryo UI" panose="020B0604030504040204" pitchFamily="50" charset="-128"/>
                <a:ea typeface="Meiryo UI" panose="020B0604030504040204" pitchFamily="50" charset="-128"/>
              </a:rPr>
              <a:t>、府内</a:t>
            </a:r>
            <a:r>
              <a:rPr kumimoji="1" lang="ja-JP" altLang="en-US" sz="1400" b="1" dirty="0">
                <a:latin typeface="Meiryo UI" panose="020B0604030504040204" pitchFamily="50" charset="-128"/>
                <a:ea typeface="Meiryo UI" panose="020B0604030504040204" pitchFamily="50" charset="-128"/>
              </a:rPr>
              <a:t>の</a:t>
            </a:r>
            <a:r>
              <a:rPr kumimoji="1" lang="ja-JP" altLang="en-US" sz="1400" b="1" dirty="0" smtClean="0">
                <a:latin typeface="Meiryo UI" panose="020B0604030504040204" pitchFamily="50" charset="-128"/>
                <a:ea typeface="Meiryo UI" panose="020B0604030504040204" pitchFamily="50" charset="-128"/>
              </a:rPr>
              <a:t>フィールドで実証実験を通じて先行事例</a:t>
            </a:r>
            <a:r>
              <a:rPr kumimoji="1" lang="ja-JP" altLang="en-US" sz="1400" b="1" dirty="0">
                <a:latin typeface="Meiryo UI" panose="020B0604030504040204" pitchFamily="50" charset="-128"/>
                <a:ea typeface="Meiryo UI" panose="020B0604030504040204" pitchFamily="50" charset="-128"/>
              </a:rPr>
              <a:t>を蓄積</a:t>
            </a:r>
            <a:endParaRPr kumimoji="1" lang="en-US" altLang="ja-JP" sz="14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2638746" y="2624453"/>
            <a:ext cx="3055617" cy="738664"/>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実証から実装、また府内での横展開を通じて、都市全体</a:t>
            </a:r>
            <a:r>
              <a:rPr kumimoji="1" lang="ja-JP" altLang="en-US" sz="1400" b="1" dirty="0" smtClean="0">
                <a:latin typeface="Meiryo UI" panose="020B0604030504040204" pitchFamily="50" charset="-128"/>
                <a:ea typeface="Meiryo UI" panose="020B0604030504040204" pitchFamily="50" charset="-128"/>
              </a:rPr>
              <a:t>の利便性向上を図り、</a:t>
            </a:r>
            <a:r>
              <a:rPr lang="ja-JP" altLang="en-US" sz="1400" b="1" dirty="0" smtClean="0">
                <a:latin typeface="Meiryo UI" panose="020B0604030504040204" pitchFamily="50" charset="-128"/>
                <a:ea typeface="Meiryo UI" panose="020B0604030504040204" pitchFamily="50" charset="-128"/>
              </a:rPr>
              <a:t>万博</a:t>
            </a:r>
            <a:r>
              <a:rPr lang="ja-JP" altLang="en-US" sz="1400" b="1" dirty="0">
                <a:latin typeface="Meiryo UI" panose="020B0604030504040204" pitchFamily="50" charset="-128"/>
                <a:ea typeface="Meiryo UI" panose="020B0604030504040204" pitchFamily="50" charset="-128"/>
              </a:rPr>
              <a:t>開催を支える都市基盤を確立</a:t>
            </a:r>
            <a:endParaRPr kumimoji="1" lang="en-US" altLang="ja-JP" sz="1400" b="1" dirty="0">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400300B6-7B9F-4DEF-98F0-DAAE47DE0231}"/>
              </a:ext>
            </a:extLst>
          </p:cNvPr>
          <p:cNvSpPr txBox="1"/>
          <p:nvPr/>
        </p:nvSpPr>
        <p:spPr>
          <a:xfrm>
            <a:off x="1685652" y="652215"/>
            <a:ext cx="7278836" cy="461665"/>
          </a:xfrm>
          <a:prstGeom prst="rect">
            <a:avLst/>
          </a:prstGeom>
          <a:noFill/>
        </p:spPr>
        <p:txBody>
          <a:bodyPr wrap="square" rtlCol="0">
            <a:spAutoFit/>
          </a:bodyPr>
          <a:lstStyle/>
          <a:p>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第</a:t>
            </a:r>
            <a:r>
              <a:rPr lang="en-US" altLang="ja-JP" sz="1200" b="1" dirty="0">
                <a:solidFill>
                  <a:prstClr val="black"/>
                </a:solidFill>
                <a:latin typeface="Meiryo UI" panose="020B0604030504040204" pitchFamily="50" charset="-128"/>
                <a:ea typeface="Meiryo UI" panose="020B0604030504040204" pitchFamily="50" charset="-128"/>
              </a:rPr>
              <a:t>1</a:t>
            </a:r>
            <a:r>
              <a:rPr lang="ja-JP" altLang="en-US" sz="1200" b="1" dirty="0">
                <a:solidFill>
                  <a:prstClr val="black"/>
                </a:solidFill>
                <a:latin typeface="Meiryo UI" panose="020B0604030504040204" pitchFamily="50" charset="-128"/>
                <a:ea typeface="Meiryo UI" panose="020B0604030504040204" pitchFamily="50" charset="-128"/>
              </a:rPr>
              <a:t>フェーズ                    　　第</a:t>
            </a:r>
            <a:r>
              <a:rPr lang="en-US" altLang="ja-JP" sz="1200" b="1" dirty="0">
                <a:solidFill>
                  <a:prstClr val="black"/>
                </a:solidFill>
                <a:latin typeface="Meiryo UI" panose="020B0604030504040204" pitchFamily="50" charset="-128"/>
                <a:ea typeface="Meiryo UI" panose="020B0604030504040204" pitchFamily="50" charset="-128"/>
              </a:rPr>
              <a:t>2</a:t>
            </a:r>
            <a:r>
              <a:rPr lang="ja-JP" altLang="en-US" sz="1200" b="1" dirty="0">
                <a:solidFill>
                  <a:prstClr val="black"/>
                </a:solidFill>
                <a:latin typeface="Meiryo UI" panose="020B0604030504040204" pitchFamily="50" charset="-128"/>
                <a:ea typeface="Meiryo UI" panose="020B0604030504040204" pitchFamily="50" charset="-128"/>
              </a:rPr>
              <a:t>フェーズ　　　　　　　　　　　第</a:t>
            </a:r>
            <a:r>
              <a:rPr lang="en-US" altLang="ja-JP" sz="1200" b="1" dirty="0">
                <a:solidFill>
                  <a:prstClr val="black"/>
                </a:solidFill>
                <a:latin typeface="Meiryo UI" panose="020B0604030504040204" pitchFamily="50" charset="-128"/>
                <a:ea typeface="Meiryo UI" panose="020B0604030504040204" pitchFamily="50" charset="-128"/>
              </a:rPr>
              <a:t>3</a:t>
            </a:r>
            <a:r>
              <a:rPr lang="ja-JP" altLang="en-US" sz="1200" b="1" dirty="0">
                <a:solidFill>
                  <a:prstClr val="black"/>
                </a:solidFill>
                <a:latin typeface="Meiryo UI" panose="020B0604030504040204" pitchFamily="50" charset="-128"/>
                <a:ea typeface="Meiryo UI" panose="020B0604030504040204" pitchFamily="50" charset="-128"/>
              </a:rPr>
              <a:t>フェーズ　　　　　　　　　　 　 将来像</a:t>
            </a:r>
            <a:endParaRPr lang="en-US" altLang="ja-JP" sz="1200" b="1" dirty="0">
              <a:solidFill>
                <a:prstClr val="black"/>
              </a:solidFill>
              <a:latin typeface="Meiryo UI" panose="020B0604030504040204" pitchFamily="50" charset="-128"/>
              <a:ea typeface="Meiryo UI" panose="020B0604030504040204" pitchFamily="50" charset="-128"/>
            </a:endParaRPr>
          </a:p>
          <a:p>
            <a:r>
              <a:rPr lang="ja-JP" altLang="en-US" sz="1200" dirty="0">
                <a:solidFill>
                  <a:prstClr val="black"/>
                </a:solidFill>
                <a:latin typeface="Meiryo UI" panose="020B0604030504040204" pitchFamily="50" charset="-128"/>
                <a:ea typeface="Meiryo UI" panose="020B0604030504040204" pitchFamily="50" charset="-128"/>
              </a:rPr>
              <a:t>（</a:t>
            </a:r>
            <a:r>
              <a:rPr lang="en-US" altLang="ja-JP" sz="1200" dirty="0">
                <a:solidFill>
                  <a:prstClr val="black"/>
                </a:solidFill>
                <a:latin typeface="Meiryo UI" panose="020B0604030504040204" pitchFamily="50" charset="-128"/>
                <a:ea typeface="Meiryo UI" panose="020B0604030504040204" pitchFamily="50" charset="-128"/>
              </a:rPr>
              <a:t>2020/2021</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2022/2023</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2024/2025</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a:solidFill>
                  <a:prstClr val="black"/>
                </a:solidFill>
                <a:latin typeface="Meiryo UI" panose="020B0604030504040204" pitchFamily="50" charset="-128"/>
                <a:ea typeface="Meiryo UI" panose="020B0604030504040204" pitchFamily="50" charset="-128"/>
              </a:rPr>
              <a:t>2025</a:t>
            </a:r>
            <a:r>
              <a:rPr lang="ja-JP" altLang="en-US" sz="1200" dirty="0">
                <a:solidFill>
                  <a:prstClr val="black"/>
                </a:solidFill>
                <a:latin typeface="Meiryo UI" panose="020B0604030504040204" pitchFamily="50" charset="-128"/>
                <a:ea typeface="Meiryo UI" panose="020B0604030504040204" pitchFamily="50" charset="-128"/>
              </a:rPr>
              <a:t>～）　</a:t>
            </a:r>
          </a:p>
        </p:txBody>
      </p:sp>
      <p:sp>
        <p:nvSpPr>
          <p:cNvPr id="38" name="円/楕円 9"/>
          <p:cNvSpPr/>
          <p:nvPr/>
        </p:nvSpPr>
        <p:spPr>
          <a:xfrm>
            <a:off x="6268793" y="1308982"/>
            <a:ext cx="1654255" cy="715250"/>
          </a:xfrm>
          <a:prstGeom prst="ellipse">
            <a:avLst/>
          </a:prstGeom>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p:cNvSpPr/>
          <p:nvPr/>
        </p:nvSpPr>
        <p:spPr>
          <a:xfrm>
            <a:off x="6186017" y="1350158"/>
            <a:ext cx="1868351" cy="553998"/>
          </a:xfrm>
          <a:prstGeom prst="rect">
            <a:avLst/>
          </a:prstGeom>
        </p:spPr>
        <p:txBody>
          <a:bodyPr wrap="square">
            <a:spAutoFit/>
          </a:bodyPr>
          <a:lstStyle/>
          <a:p>
            <a:pPr algn="ctr"/>
            <a:r>
              <a:rPr lang="en-US" altLang="ja-JP" sz="1500" b="1" dirty="0">
                <a:solidFill>
                  <a:prstClr val="black"/>
                </a:solidFill>
                <a:latin typeface="Meiryo UI" panose="020B0604030504040204" pitchFamily="50" charset="-128"/>
                <a:ea typeface="Meiryo UI" panose="020B0604030504040204" pitchFamily="50" charset="-128"/>
              </a:rPr>
              <a:t>2025</a:t>
            </a:r>
            <a:r>
              <a:rPr lang="ja-JP" altLang="en-US" sz="1500" b="1" dirty="0">
                <a:solidFill>
                  <a:prstClr val="black"/>
                </a:solidFill>
                <a:latin typeface="Meiryo UI" panose="020B0604030504040204" pitchFamily="50" charset="-128"/>
                <a:ea typeface="Meiryo UI" panose="020B0604030504040204" pitchFamily="50" charset="-128"/>
              </a:rPr>
              <a:t>年</a:t>
            </a:r>
            <a:endParaRPr lang="en-US" altLang="ja-JP" sz="1500" b="1" dirty="0">
              <a:solidFill>
                <a:prstClr val="black"/>
              </a:solidFill>
              <a:latin typeface="Meiryo UI" panose="020B0604030504040204" pitchFamily="50" charset="-128"/>
              <a:ea typeface="Meiryo UI" panose="020B0604030504040204" pitchFamily="50" charset="-128"/>
            </a:endParaRPr>
          </a:p>
          <a:p>
            <a:pPr algn="ctr"/>
            <a:r>
              <a:rPr lang="ja-JP" altLang="en-US" sz="1500" b="1" dirty="0">
                <a:solidFill>
                  <a:prstClr val="black"/>
                </a:solidFill>
                <a:latin typeface="Meiryo UI" panose="020B0604030504040204" pitchFamily="50" charset="-128"/>
                <a:ea typeface="Meiryo UI" panose="020B0604030504040204" pitchFamily="50" charset="-128"/>
              </a:rPr>
              <a:t>大阪・関西万博</a:t>
            </a:r>
            <a:endParaRPr lang="en-US" altLang="ja-JP" sz="1500" b="1" dirty="0">
              <a:solidFill>
                <a:prstClr val="black"/>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6169118" y="2036178"/>
            <a:ext cx="1868351" cy="276999"/>
          </a:xfrm>
          <a:prstGeom prst="rect">
            <a:avLst/>
          </a:prstGeom>
        </p:spPr>
        <p:txBody>
          <a:bodyPr wrap="square">
            <a:spAutoFit/>
          </a:bodyPr>
          <a:lstStyle/>
          <a:p>
            <a:pPr algn="ctr"/>
            <a:r>
              <a:rPr lang="ja-JP" altLang="en-US" sz="1200" b="1" dirty="0">
                <a:solidFill>
                  <a:prstClr val="black"/>
                </a:solidFill>
                <a:latin typeface="Meiryo UI" panose="020B0604030504040204" pitchFamily="50" charset="-128"/>
                <a:ea typeface="Meiryo UI" panose="020B0604030504040204" pitchFamily="50" charset="-128"/>
              </a:rPr>
              <a:t>（デモンストレーション）</a:t>
            </a:r>
            <a:endParaRPr lang="en-US" altLang="ja-JP" sz="1200" b="1" dirty="0">
              <a:solidFill>
                <a:prstClr val="black"/>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1575196" y="1519706"/>
            <a:ext cx="4627592" cy="523220"/>
          </a:xfrm>
          <a:prstGeom prst="rect">
            <a:avLst/>
          </a:prstGeom>
        </p:spPr>
        <p:txBody>
          <a:bodyPr wrap="square">
            <a:spAutoFit/>
          </a:bodyPr>
          <a:lstStyle/>
          <a:p>
            <a:pPr algn="ctr"/>
            <a:r>
              <a:rPr lang="ja-JP" altLang="en-US" sz="1400" b="1" dirty="0">
                <a:latin typeface="Meiryo UI" panose="020B0604030504040204" pitchFamily="50" charset="-128"/>
                <a:ea typeface="Meiryo UI" panose="020B0604030504040204" pitchFamily="50" charset="-128"/>
              </a:rPr>
              <a:t>企業・アカデミアによる研究開発・実証</a:t>
            </a:r>
            <a:r>
              <a:rPr lang="ja-JP" altLang="en-US" sz="1400" b="1" dirty="0" smtClean="0">
                <a:latin typeface="Meiryo UI" panose="020B0604030504040204" pitchFamily="50" charset="-128"/>
                <a:ea typeface="Meiryo UI" panose="020B0604030504040204" pitchFamily="50" charset="-128"/>
              </a:rPr>
              <a:t>実験等を</a:t>
            </a:r>
            <a:endParaRPr lang="en-US" altLang="ja-JP" sz="1400" b="1" dirty="0">
              <a:latin typeface="Meiryo UI" panose="020B0604030504040204" pitchFamily="50" charset="-128"/>
              <a:ea typeface="Meiryo UI" panose="020B0604030504040204" pitchFamily="50" charset="-128"/>
            </a:endParaRPr>
          </a:p>
          <a:p>
            <a:pPr algn="ctr"/>
            <a:r>
              <a:rPr lang="ja-JP" altLang="en-US" sz="1400" b="1" dirty="0">
                <a:latin typeface="Meiryo UI" panose="020B0604030504040204" pitchFamily="50" charset="-128"/>
                <a:ea typeface="Meiryo UI" panose="020B0604030504040204" pitchFamily="50" charset="-128"/>
              </a:rPr>
              <a:t>大胆な規制</a:t>
            </a:r>
            <a:r>
              <a:rPr lang="ja-JP" altLang="en-US" sz="1400" b="1" dirty="0" smtClean="0">
                <a:latin typeface="Meiryo UI" panose="020B0604030504040204" pitchFamily="50" charset="-128"/>
                <a:ea typeface="Meiryo UI" panose="020B0604030504040204" pitchFamily="50" charset="-128"/>
              </a:rPr>
              <a:t>緩和で</a:t>
            </a:r>
            <a:r>
              <a:rPr lang="ja-JP" altLang="en-US" sz="1400" b="1" dirty="0">
                <a:latin typeface="Meiryo UI" panose="020B0604030504040204" pitchFamily="50" charset="-128"/>
                <a:ea typeface="Meiryo UI" panose="020B0604030504040204" pitchFamily="50" charset="-128"/>
              </a:rPr>
              <a:t>加速度的に推進</a:t>
            </a:r>
            <a:endParaRPr lang="en-US" altLang="ja-JP" sz="1200" dirty="0">
              <a:latin typeface="Meiryo UI" panose="020B0604030504040204" pitchFamily="50" charset="-128"/>
              <a:ea typeface="Meiryo UI" panose="020B0604030504040204" pitchFamily="50" charset="-128"/>
            </a:endParaRPr>
          </a:p>
        </p:txBody>
      </p:sp>
      <p:cxnSp>
        <p:nvCxnSpPr>
          <p:cNvPr id="42" name="直線コネクタ 41"/>
          <p:cNvCxnSpPr/>
          <p:nvPr/>
        </p:nvCxnSpPr>
        <p:spPr>
          <a:xfrm>
            <a:off x="1584680" y="1062745"/>
            <a:ext cx="74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山形 22"/>
          <p:cNvSpPr/>
          <p:nvPr/>
        </p:nvSpPr>
        <p:spPr>
          <a:xfrm>
            <a:off x="8122394" y="13624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8" name="山形 47"/>
          <p:cNvSpPr/>
          <p:nvPr/>
        </p:nvSpPr>
        <p:spPr>
          <a:xfrm>
            <a:off x="8327432" y="13624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9" name="山形 48"/>
          <p:cNvSpPr/>
          <p:nvPr/>
        </p:nvSpPr>
        <p:spPr>
          <a:xfrm>
            <a:off x="8527959" y="13624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1" name="山形 50"/>
          <p:cNvSpPr/>
          <p:nvPr/>
        </p:nvSpPr>
        <p:spPr>
          <a:xfrm>
            <a:off x="7920544" y="13624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2" name="山形 51"/>
          <p:cNvSpPr/>
          <p:nvPr/>
        </p:nvSpPr>
        <p:spPr>
          <a:xfrm>
            <a:off x="8740320" y="1362466"/>
            <a:ext cx="247220" cy="875434"/>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正方形/長方形 53"/>
          <p:cNvSpPr/>
          <p:nvPr/>
        </p:nvSpPr>
        <p:spPr>
          <a:xfrm>
            <a:off x="7381517" y="3907785"/>
            <a:ext cx="1519978" cy="954107"/>
          </a:xfrm>
          <a:prstGeom prst="rect">
            <a:avLst/>
          </a:prstGeom>
        </p:spPr>
        <p:txBody>
          <a:bodyPr wrap="square">
            <a:spAutoFit/>
          </a:bodyPr>
          <a:lstStyle/>
          <a:p>
            <a:r>
              <a:rPr kumimoji="1" lang="ja-JP" altLang="en-US" sz="1400" b="1" dirty="0">
                <a:latin typeface="Meiryo UI" panose="020B0604030504040204" pitchFamily="50" charset="-128"/>
                <a:ea typeface="Meiryo UI" panose="020B0604030504040204" pitchFamily="50" charset="-128"/>
              </a:rPr>
              <a:t>万博のレガシーとして、最先端技術の都市への実装を大阪が先導</a:t>
            </a:r>
            <a:endParaRPr kumimoji="1" lang="en-US" altLang="ja-JP" sz="1400" b="1" dirty="0">
              <a:latin typeface="Meiryo UI" panose="020B0604030504040204" pitchFamily="50" charset="-128"/>
              <a:ea typeface="Meiryo UI" panose="020B0604030504040204" pitchFamily="50" charset="-128"/>
            </a:endParaRPr>
          </a:p>
        </p:txBody>
      </p:sp>
      <p:sp>
        <p:nvSpPr>
          <p:cNvPr id="55" name="正方形/長方形 54"/>
          <p:cNvSpPr/>
          <p:nvPr/>
        </p:nvSpPr>
        <p:spPr>
          <a:xfrm>
            <a:off x="8044154" y="1610929"/>
            <a:ext cx="1021303" cy="323165"/>
          </a:xfrm>
          <a:prstGeom prst="rect">
            <a:avLst/>
          </a:prstGeom>
        </p:spPr>
        <p:txBody>
          <a:bodyPr wrap="square">
            <a:spAutoFit/>
          </a:bodyPr>
          <a:lstStyle/>
          <a:p>
            <a:r>
              <a:rPr lang="ja-JP" altLang="en-US" sz="1500" b="1" dirty="0">
                <a:latin typeface="Meiryo UI" panose="020B0604030504040204" pitchFamily="50" charset="-128"/>
                <a:ea typeface="Meiryo UI" panose="020B0604030504040204" pitchFamily="50" charset="-128"/>
              </a:rPr>
              <a:t>実用化へ</a:t>
            </a:r>
            <a:endParaRPr kumimoji="1" lang="en-US" altLang="ja-JP" sz="1500" b="1" dirty="0">
              <a:latin typeface="Meiryo UI" panose="020B0604030504040204" pitchFamily="50" charset="-128"/>
              <a:ea typeface="Meiryo UI" panose="020B0604030504040204" pitchFamily="50" charset="-128"/>
            </a:endParaRPr>
          </a:p>
        </p:txBody>
      </p:sp>
      <p:sp>
        <p:nvSpPr>
          <p:cNvPr id="6" name="角丸四角形 5"/>
          <p:cNvSpPr/>
          <p:nvPr/>
        </p:nvSpPr>
        <p:spPr>
          <a:xfrm>
            <a:off x="6881558" y="2814436"/>
            <a:ext cx="360040" cy="34611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スマートシティ</a:t>
            </a:r>
            <a:r>
              <a:rPr kumimoji="1" lang="ja-JP" altLang="en-US" b="1" dirty="0" smtClean="0">
                <a:solidFill>
                  <a:schemeClr val="bg1"/>
                </a:solidFill>
              </a:rPr>
              <a:t>の基盤の確立</a:t>
            </a:r>
            <a:endParaRPr kumimoji="1" lang="ja-JP" altLang="en-US" b="1" dirty="0">
              <a:solidFill>
                <a:schemeClr val="bg1"/>
              </a:solidFill>
            </a:endParaRPr>
          </a:p>
        </p:txBody>
      </p:sp>
      <p:grpSp>
        <p:nvGrpSpPr>
          <p:cNvPr id="66" name="グループ化 65">
            <a:extLst>
              <a:ext uri="{FF2B5EF4-FFF2-40B4-BE49-F238E27FC236}">
                <a16:creationId xmlns:a16="http://schemas.microsoft.com/office/drawing/2014/main" id="{6ACC9874-E87B-43F2-B689-C5CCD6CFFBE0}"/>
              </a:ext>
            </a:extLst>
          </p:cNvPr>
          <p:cNvGrpSpPr>
            <a:grpSpLocks noChangeAspect="1"/>
          </p:cNvGrpSpPr>
          <p:nvPr/>
        </p:nvGrpSpPr>
        <p:grpSpPr>
          <a:xfrm rot="699491">
            <a:off x="7465530" y="2061253"/>
            <a:ext cx="1404467" cy="1574422"/>
            <a:chOff x="3454638" y="612779"/>
            <a:chExt cx="2796836" cy="3135281"/>
          </a:xfrm>
        </p:grpSpPr>
        <p:sp>
          <p:nvSpPr>
            <p:cNvPr id="67" name="フリーフォーム: 図形 5">
              <a:extLst>
                <a:ext uri="{FF2B5EF4-FFF2-40B4-BE49-F238E27FC236}">
                  <a16:creationId xmlns:a16="http://schemas.microsoft.com/office/drawing/2014/main" id="{6A2610E8-4DDC-410C-9897-724F3B9D24BA}"/>
                </a:ext>
              </a:extLst>
            </p:cNvPr>
            <p:cNvSpPr/>
            <p:nvPr/>
          </p:nvSpPr>
          <p:spPr>
            <a:xfrm rot="240000">
              <a:off x="4474223" y="2056849"/>
              <a:ext cx="1490133" cy="1490134"/>
            </a:xfrm>
            <a:custGeom>
              <a:avLst/>
              <a:gdLst>
                <a:gd name="connsiteX0" fmla="*/ 1057703 w 1490133"/>
                <a:gd name="connsiteY0" fmla="*/ 237585 h 1490133"/>
                <a:gd name="connsiteX1" fmla="*/ 1173611 w 1490133"/>
                <a:gd name="connsiteY1" fmla="*/ 140320 h 1490133"/>
                <a:gd name="connsiteX2" fmla="*/ 1266209 w 1490133"/>
                <a:gd name="connsiteY2" fmla="*/ 218019 h 1490133"/>
                <a:gd name="connsiteX3" fmla="*/ 1190550 w 1490133"/>
                <a:gd name="connsiteY3" fmla="*/ 349057 h 1490133"/>
                <a:gd name="connsiteX4" fmla="*/ 1310763 w 1490133"/>
                <a:gd name="connsiteY4" fmla="*/ 557272 h 1490133"/>
                <a:gd name="connsiteX5" fmla="*/ 1462074 w 1490133"/>
                <a:gd name="connsiteY5" fmla="*/ 557268 h 1490133"/>
                <a:gd name="connsiteX6" fmla="*/ 1483064 w 1490133"/>
                <a:gd name="connsiteY6" fmla="*/ 676309 h 1490133"/>
                <a:gd name="connsiteX7" fmla="*/ 1340877 w 1490133"/>
                <a:gd name="connsiteY7" fmla="*/ 728057 h 1490133"/>
                <a:gd name="connsiteX8" fmla="*/ 1299128 w 1490133"/>
                <a:gd name="connsiteY8" fmla="*/ 964830 h 1490133"/>
                <a:gd name="connsiteX9" fmla="*/ 1415041 w 1490133"/>
                <a:gd name="connsiteY9" fmla="*/ 1062088 h 1490133"/>
                <a:gd name="connsiteX10" fmla="*/ 1354602 w 1490133"/>
                <a:gd name="connsiteY10" fmla="*/ 1166771 h 1490133"/>
                <a:gd name="connsiteX11" fmla="*/ 1212418 w 1490133"/>
                <a:gd name="connsiteY11" fmla="*/ 1115016 h 1490133"/>
                <a:gd name="connsiteX12" fmla="*/ 1028241 w 1490133"/>
                <a:gd name="connsiteY12" fmla="*/ 1269559 h 1490133"/>
                <a:gd name="connsiteX13" fmla="*/ 1054519 w 1490133"/>
                <a:gd name="connsiteY13" fmla="*/ 1418570 h 1490133"/>
                <a:gd name="connsiteX14" fmla="*/ 940932 w 1490133"/>
                <a:gd name="connsiteY14" fmla="*/ 1459913 h 1490133"/>
                <a:gd name="connsiteX15" fmla="*/ 865279 w 1490133"/>
                <a:gd name="connsiteY15" fmla="*/ 1328871 h 1490133"/>
                <a:gd name="connsiteX16" fmla="*/ 624853 w 1490133"/>
                <a:gd name="connsiteY16" fmla="*/ 1328871 h 1490133"/>
                <a:gd name="connsiteX17" fmla="*/ 549201 w 1490133"/>
                <a:gd name="connsiteY17" fmla="*/ 1459913 h 1490133"/>
                <a:gd name="connsiteX18" fmla="*/ 435614 w 1490133"/>
                <a:gd name="connsiteY18" fmla="*/ 1418570 h 1490133"/>
                <a:gd name="connsiteX19" fmla="*/ 461892 w 1490133"/>
                <a:gd name="connsiteY19" fmla="*/ 1269558 h 1490133"/>
                <a:gd name="connsiteX20" fmla="*/ 277715 w 1490133"/>
                <a:gd name="connsiteY20" fmla="*/ 1115015 h 1490133"/>
                <a:gd name="connsiteX21" fmla="*/ 135531 w 1490133"/>
                <a:gd name="connsiteY21" fmla="*/ 1166771 h 1490133"/>
                <a:gd name="connsiteX22" fmla="*/ 75092 w 1490133"/>
                <a:gd name="connsiteY22" fmla="*/ 1062088 h 1490133"/>
                <a:gd name="connsiteX23" fmla="*/ 191006 w 1490133"/>
                <a:gd name="connsiteY23" fmla="*/ 964830 h 1490133"/>
                <a:gd name="connsiteX24" fmla="*/ 149256 w 1490133"/>
                <a:gd name="connsiteY24" fmla="*/ 728057 h 1490133"/>
                <a:gd name="connsiteX25" fmla="*/ 7069 w 1490133"/>
                <a:gd name="connsiteY25" fmla="*/ 676309 h 1490133"/>
                <a:gd name="connsiteX26" fmla="*/ 28059 w 1490133"/>
                <a:gd name="connsiteY26" fmla="*/ 557268 h 1490133"/>
                <a:gd name="connsiteX27" fmla="*/ 179370 w 1490133"/>
                <a:gd name="connsiteY27" fmla="*/ 557271 h 1490133"/>
                <a:gd name="connsiteX28" fmla="*/ 299583 w 1490133"/>
                <a:gd name="connsiteY28" fmla="*/ 349056 h 1490133"/>
                <a:gd name="connsiteX29" fmla="*/ 223924 w 1490133"/>
                <a:gd name="connsiteY29" fmla="*/ 218019 h 1490133"/>
                <a:gd name="connsiteX30" fmla="*/ 316522 w 1490133"/>
                <a:gd name="connsiteY30" fmla="*/ 140320 h 1490133"/>
                <a:gd name="connsiteX31" fmla="*/ 432430 w 1490133"/>
                <a:gd name="connsiteY31" fmla="*/ 237585 h 1490133"/>
                <a:gd name="connsiteX32" fmla="*/ 658356 w 1490133"/>
                <a:gd name="connsiteY32" fmla="*/ 155355 h 1490133"/>
                <a:gd name="connsiteX33" fmla="*/ 684628 w 1490133"/>
                <a:gd name="connsiteY33" fmla="*/ 6341 h 1490133"/>
                <a:gd name="connsiteX34" fmla="*/ 805505 w 1490133"/>
                <a:gd name="connsiteY34" fmla="*/ 6341 h 1490133"/>
                <a:gd name="connsiteX35" fmla="*/ 831776 w 1490133"/>
                <a:gd name="connsiteY35" fmla="*/ 155354 h 1490133"/>
                <a:gd name="connsiteX36" fmla="*/ 1057702 w 1490133"/>
                <a:gd name="connsiteY36" fmla="*/ 237584 h 1490133"/>
                <a:gd name="connsiteX37" fmla="*/ 1057703 w 1490133"/>
                <a:gd name="connsiteY37" fmla="*/ 237585 h 149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90133" h="1490133">
                  <a:moveTo>
                    <a:pt x="1057703" y="237585"/>
                  </a:moveTo>
                  <a:lnTo>
                    <a:pt x="1173611" y="140320"/>
                  </a:lnTo>
                  <a:lnTo>
                    <a:pt x="1266209" y="218019"/>
                  </a:lnTo>
                  <a:lnTo>
                    <a:pt x="1190550" y="349057"/>
                  </a:lnTo>
                  <a:cubicBezTo>
                    <a:pt x="1244348" y="409576"/>
                    <a:pt x="1285251" y="480422"/>
                    <a:pt x="1310763" y="557272"/>
                  </a:cubicBezTo>
                  <a:lnTo>
                    <a:pt x="1462074" y="557268"/>
                  </a:lnTo>
                  <a:lnTo>
                    <a:pt x="1483064" y="676309"/>
                  </a:lnTo>
                  <a:lnTo>
                    <a:pt x="1340877" y="728057"/>
                  </a:lnTo>
                  <a:cubicBezTo>
                    <a:pt x="1343188" y="808998"/>
                    <a:pt x="1328982" y="889561"/>
                    <a:pt x="1299128" y="964830"/>
                  </a:cubicBezTo>
                  <a:lnTo>
                    <a:pt x="1415041" y="1062088"/>
                  </a:lnTo>
                  <a:lnTo>
                    <a:pt x="1354602" y="1166771"/>
                  </a:lnTo>
                  <a:lnTo>
                    <a:pt x="1212418" y="1115016"/>
                  </a:lnTo>
                  <a:cubicBezTo>
                    <a:pt x="1162160" y="1178506"/>
                    <a:pt x="1099493" y="1231089"/>
                    <a:pt x="1028241" y="1269559"/>
                  </a:cubicBezTo>
                  <a:lnTo>
                    <a:pt x="1054519" y="1418570"/>
                  </a:lnTo>
                  <a:lnTo>
                    <a:pt x="940932" y="1459913"/>
                  </a:lnTo>
                  <a:lnTo>
                    <a:pt x="865279" y="1328871"/>
                  </a:lnTo>
                  <a:cubicBezTo>
                    <a:pt x="785969" y="1345202"/>
                    <a:pt x="704163" y="1345202"/>
                    <a:pt x="624853" y="1328871"/>
                  </a:cubicBezTo>
                  <a:lnTo>
                    <a:pt x="549201" y="1459913"/>
                  </a:lnTo>
                  <a:lnTo>
                    <a:pt x="435614" y="1418570"/>
                  </a:lnTo>
                  <a:lnTo>
                    <a:pt x="461892" y="1269558"/>
                  </a:lnTo>
                  <a:cubicBezTo>
                    <a:pt x="390640" y="1231089"/>
                    <a:pt x="327973" y="1178505"/>
                    <a:pt x="277715" y="1115015"/>
                  </a:cubicBezTo>
                  <a:lnTo>
                    <a:pt x="135531" y="1166771"/>
                  </a:lnTo>
                  <a:lnTo>
                    <a:pt x="75092" y="1062088"/>
                  </a:lnTo>
                  <a:lnTo>
                    <a:pt x="191006" y="964830"/>
                  </a:lnTo>
                  <a:cubicBezTo>
                    <a:pt x="161151" y="889561"/>
                    <a:pt x="146946" y="808998"/>
                    <a:pt x="149256" y="728057"/>
                  </a:cubicBezTo>
                  <a:lnTo>
                    <a:pt x="7069" y="676309"/>
                  </a:lnTo>
                  <a:lnTo>
                    <a:pt x="28059" y="557268"/>
                  </a:lnTo>
                  <a:lnTo>
                    <a:pt x="179370" y="557271"/>
                  </a:lnTo>
                  <a:cubicBezTo>
                    <a:pt x="204882" y="480421"/>
                    <a:pt x="245785" y="409575"/>
                    <a:pt x="299583" y="349056"/>
                  </a:cubicBezTo>
                  <a:lnTo>
                    <a:pt x="223924" y="218019"/>
                  </a:lnTo>
                  <a:lnTo>
                    <a:pt x="316522" y="140320"/>
                  </a:lnTo>
                  <a:lnTo>
                    <a:pt x="432430" y="237585"/>
                  </a:lnTo>
                  <a:cubicBezTo>
                    <a:pt x="501371" y="195113"/>
                    <a:pt x="578244" y="167134"/>
                    <a:pt x="658356" y="155355"/>
                  </a:cubicBezTo>
                  <a:lnTo>
                    <a:pt x="684628" y="6341"/>
                  </a:lnTo>
                  <a:lnTo>
                    <a:pt x="805505" y="6341"/>
                  </a:lnTo>
                  <a:lnTo>
                    <a:pt x="831776" y="155354"/>
                  </a:lnTo>
                  <a:cubicBezTo>
                    <a:pt x="911889" y="167134"/>
                    <a:pt x="988761" y="195113"/>
                    <a:pt x="1057702" y="237584"/>
                  </a:cubicBezTo>
                  <a:lnTo>
                    <a:pt x="1057703" y="237585"/>
                  </a:lnTo>
                  <a:close/>
                </a:path>
              </a:pathLst>
            </a:custGeom>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17363" tIns="366837" rIns="317363" bIns="392897" numCol="1" spcCol="1270" anchor="ctr" anchorCtr="0">
              <a:noAutofit/>
            </a:bodyPr>
            <a:lstStyle/>
            <a:p>
              <a:pPr marL="0" lvl="0" indent="0" algn="ctr" defTabSz="622300">
                <a:lnSpc>
                  <a:spcPct val="90000"/>
                </a:lnSpc>
                <a:spcBef>
                  <a:spcPct val="0"/>
                </a:spcBef>
                <a:spcAft>
                  <a:spcPct val="35000"/>
                </a:spcAft>
                <a:buNone/>
              </a:pPr>
              <a:endParaRPr kumimoji="1" lang="ja-JP" altLang="en-US" sz="1400" kern="1200" dirty="0"/>
            </a:p>
          </p:txBody>
        </p:sp>
        <p:sp>
          <p:nvSpPr>
            <p:cNvPr id="68" name="フリーフォーム: 図形 6">
              <a:extLst>
                <a:ext uri="{FF2B5EF4-FFF2-40B4-BE49-F238E27FC236}">
                  <a16:creationId xmlns:a16="http://schemas.microsoft.com/office/drawing/2014/main" id="{3FCD6A9D-7A62-45E3-A02C-0A7FD8342783}"/>
                </a:ext>
              </a:extLst>
            </p:cNvPr>
            <p:cNvSpPr/>
            <p:nvPr/>
          </p:nvSpPr>
          <p:spPr>
            <a:xfrm>
              <a:off x="3646565" y="1586653"/>
              <a:ext cx="1083733" cy="1083733"/>
            </a:xfrm>
            <a:custGeom>
              <a:avLst/>
              <a:gdLst>
                <a:gd name="connsiteX0" fmla="*/ 810900 w 1083733"/>
                <a:gd name="connsiteY0" fmla="*/ 274482 h 1083733"/>
                <a:gd name="connsiteX1" fmla="*/ 970787 w 1083733"/>
                <a:gd name="connsiteY1" fmla="*/ 226295 h 1083733"/>
                <a:gd name="connsiteX2" fmla="*/ 1029620 w 1083733"/>
                <a:gd name="connsiteY2" fmla="*/ 328196 h 1083733"/>
                <a:gd name="connsiteX3" fmla="*/ 907945 w 1083733"/>
                <a:gd name="connsiteY3" fmla="*/ 442569 h 1083733"/>
                <a:gd name="connsiteX4" fmla="*/ 907945 w 1083733"/>
                <a:gd name="connsiteY4" fmla="*/ 641164 h 1083733"/>
                <a:gd name="connsiteX5" fmla="*/ 1029620 w 1083733"/>
                <a:gd name="connsiteY5" fmla="*/ 755537 h 1083733"/>
                <a:gd name="connsiteX6" fmla="*/ 970787 w 1083733"/>
                <a:gd name="connsiteY6" fmla="*/ 857438 h 1083733"/>
                <a:gd name="connsiteX7" fmla="*/ 810900 w 1083733"/>
                <a:gd name="connsiteY7" fmla="*/ 809251 h 1083733"/>
                <a:gd name="connsiteX8" fmla="*/ 638911 w 1083733"/>
                <a:gd name="connsiteY8" fmla="*/ 908549 h 1083733"/>
                <a:gd name="connsiteX9" fmla="*/ 600699 w 1083733"/>
                <a:gd name="connsiteY9" fmla="*/ 1071108 h 1083733"/>
                <a:gd name="connsiteX10" fmla="*/ 483034 w 1083733"/>
                <a:gd name="connsiteY10" fmla="*/ 1071108 h 1083733"/>
                <a:gd name="connsiteX11" fmla="*/ 444821 w 1083733"/>
                <a:gd name="connsiteY11" fmla="*/ 908549 h 1083733"/>
                <a:gd name="connsiteX12" fmla="*/ 272832 w 1083733"/>
                <a:gd name="connsiteY12" fmla="*/ 809251 h 1083733"/>
                <a:gd name="connsiteX13" fmla="*/ 112946 w 1083733"/>
                <a:gd name="connsiteY13" fmla="*/ 857438 h 1083733"/>
                <a:gd name="connsiteX14" fmla="*/ 54113 w 1083733"/>
                <a:gd name="connsiteY14" fmla="*/ 755537 h 1083733"/>
                <a:gd name="connsiteX15" fmla="*/ 175788 w 1083733"/>
                <a:gd name="connsiteY15" fmla="*/ 641164 h 1083733"/>
                <a:gd name="connsiteX16" fmla="*/ 175788 w 1083733"/>
                <a:gd name="connsiteY16" fmla="*/ 442569 h 1083733"/>
                <a:gd name="connsiteX17" fmla="*/ 54113 w 1083733"/>
                <a:gd name="connsiteY17" fmla="*/ 328196 h 1083733"/>
                <a:gd name="connsiteX18" fmla="*/ 112946 w 1083733"/>
                <a:gd name="connsiteY18" fmla="*/ 226295 h 1083733"/>
                <a:gd name="connsiteX19" fmla="*/ 272833 w 1083733"/>
                <a:gd name="connsiteY19" fmla="*/ 274482 h 1083733"/>
                <a:gd name="connsiteX20" fmla="*/ 444822 w 1083733"/>
                <a:gd name="connsiteY20" fmla="*/ 175184 h 1083733"/>
                <a:gd name="connsiteX21" fmla="*/ 483034 w 1083733"/>
                <a:gd name="connsiteY21" fmla="*/ 12625 h 1083733"/>
                <a:gd name="connsiteX22" fmla="*/ 600699 w 1083733"/>
                <a:gd name="connsiteY22" fmla="*/ 12625 h 1083733"/>
                <a:gd name="connsiteX23" fmla="*/ 638912 w 1083733"/>
                <a:gd name="connsiteY23" fmla="*/ 175184 h 1083733"/>
                <a:gd name="connsiteX24" fmla="*/ 810901 w 1083733"/>
                <a:gd name="connsiteY24" fmla="*/ 274482 h 1083733"/>
                <a:gd name="connsiteX25" fmla="*/ 810900 w 1083733"/>
                <a:gd name="connsiteY25" fmla="*/ 274482 h 10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83733" h="1083733">
                  <a:moveTo>
                    <a:pt x="810900" y="274482"/>
                  </a:moveTo>
                  <a:lnTo>
                    <a:pt x="970787" y="226295"/>
                  </a:lnTo>
                  <a:lnTo>
                    <a:pt x="1029620" y="328196"/>
                  </a:lnTo>
                  <a:lnTo>
                    <a:pt x="907945" y="442569"/>
                  </a:lnTo>
                  <a:cubicBezTo>
                    <a:pt x="925582" y="507593"/>
                    <a:pt x="925582" y="576141"/>
                    <a:pt x="907945" y="641164"/>
                  </a:cubicBezTo>
                  <a:lnTo>
                    <a:pt x="1029620" y="755537"/>
                  </a:lnTo>
                  <a:lnTo>
                    <a:pt x="970787" y="857438"/>
                  </a:lnTo>
                  <a:lnTo>
                    <a:pt x="810900" y="809251"/>
                  </a:lnTo>
                  <a:cubicBezTo>
                    <a:pt x="763407" y="857037"/>
                    <a:pt x="704042" y="891311"/>
                    <a:pt x="638911" y="908549"/>
                  </a:cubicBezTo>
                  <a:lnTo>
                    <a:pt x="600699" y="1071108"/>
                  </a:lnTo>
                  <a:lnTo>
                    <a:pt x="483034" y="1071108"/>
                  </a:lnTo>
                  <a:lnTo>
                    <a:pt x="444821" y="908549"/>
                  </a:lnTo>
                  <a:cubicBezTo>
                    <a:pt x="379690" y="891312"/>
                    <a:pt x="320326" y="857038"/>
                    <a:pt x="272832" y="809251"/>
                  </a:cubicBezTo>
                  <a:lnTo>
                    <a:pt x="112946" y="857438"/>
                  </a:lnTo>
                  <a:lnTo>
                    <a:pt x="54113" y="755537"/>
                  </a:lnTo>
                  <a:lnTo>
                    <a:pt x="175788" y="641164"/>
                  </a:lnTo>
                  <a:cubicBezTo>
                    <a:pt x="158151" y="576140"/>
                    <a:pt x="158151" y="507592"/>
                    <a:pt x="175788" y="442569"/>
                  </a:cubicBezTo>
                  <a:lnTo>
                    <a:pt x="54113" y="328196"/>
                  </a:lnTo>
                  <a:lnTo>
                    <a:pt x="112946" y="226295"/>
                  </a:lnTo>
                  <a:lnTo>
                    <a:pt x="272833" y="274482"/>
                  </a:lnTo>
                  <a:cubicBezTo>
                    <a:pt x="320326" y="226696"/>
                    <a:pt x="379691" y="192422"/>
                    <a:pt x="444822" y="175184"/>
                  </a:cubicBezTo>
                  <a:lnTo>
                    <a:pt x="483034" y="12625"/>
                  </a:lnTo>
                  <a:lnTo>
                    <a:pt x="600699" y="12625"/>
                  </a:lnTo>
                  <a:lnTo>
                    <a:pt x="638912" y="175184"/>
                  </a:lnTo>
                  <a:cubicBezTo>
                    <a:pt x="704043" y="192421"/>
                    <a:pt x="763407" y="226695"/>
                    <a:pt x="810901" y="274482"/>
                  </a:cubicBezTo>
                  <a:lnTo>
                    <a:pt x="810900" y="274482"/>
                  </a:lnTo>
                  <a:close/>
                </a:path>
              </a:pathLst>
            </a:custGeom>
            <a:solidFill>
              <a:srgbClr val="37C5E1"/>
            </a:solidFill>
            <a:ln>
              <a:solidFill>
                <a:schemeClr val="bg1"/>
              </a:solidFill>
            </a:ln>
          </p:spPr>
          <p:style>
            <a:lnRef idx="2">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txBody>
            <a:bodyPr spcFirstLastPara="0" vert="horz" wrap="square" lIns="282993" tIns="284642" rIns="282993" bIns="284642" numCol="1" spcCol="1270" anchor="ctr" anchorCtr="0">
              <a:noAutofit/>
            </a:bodyPr>
            <a:lstStyle/>
            <a:p>
              <a:pPr marL="0" lvl="0" indent="0" algn="ctr" defTabSz="355600">
                <a:lnSpc>
                  <a:spcPct val="90000"/>
                </a:lnSpc>
                <a:spcBef>
                  <a:spcPct val="0"/>
                </a:spcBef>
                <a:spcAft>
                  <a:spcPct val="35000"/>
                </a:spcAft>
                <a:buNone/>
              </a:pPr>
              <a:endParaRPr kumimoji="1" lang="ja-JP" altLang="en-US" sz="800" kern="1200"/>
            </a:p>
          </p:txBody>
        </p:sp>
        <p:sp>
          <p:nvSpPr>
            <p:cNvPr id="69" name="フリーフォーム: 図形 7">
              <a:extLst>
                <a:ext uri="{FF2B5EF4-FFF2-40B4-BE49-F238E27FC236}">
                  <a16:creationId xmlns:a16="http://schemas.microsoft.com/office/drawing/2014/main" id="{C2485FED-74DD-4D12-891B-237F8B8AC6F7}"/>
                </a:ext>
              </a:extLst>
            </p:cNvPr>
            <p:cNvSpPr/>
            <p:nvPr/>
          </p:nvSpPr>
          <p:spPr>
            <a:xfrm rot="21360000">
              <a:off x="4104748" y="719667"/>
              <a:ext cx="1300481" cy="1300480"/>
            </a:xfrm>
            <a:custGeom>
              <a:avLst/>
              <a:gdLst>
                <a:gd name="connsiteX0" fmla="*/ 794516 w 1061837"/>
                <a:gd name="connsiteY0" fmla="*/ 268936 h 1061837"/>
                <a:gd name="connsiteX1" fmla="*/ 951173 w 1061837"/>
                <a:gd name="connsiteY1" fmla="*/ 221723 h 1061837"/>
                <a:gd name="connsiteX2" fmla="*/ 1008817 w 1061837"/>
                <a:gd name="connsiteY2" fmla="*/ 321565 h 1061837"/>
                <a:gd name="connsiteX3" fmla="*/ 889601 w 1061837"/>
                <a:gd name="connsiteY3" fmla="*/ 433627 h 1061837"/>
                <a:gd name="connsiteX4" fmla="*/ 889601 w 1061837"/>
                <a:gd name="connsiteY4" fmla="*/ 628210 h 1061837"/>
                <a:gd name="connsiteX5" fmla="*/ 1008817 w 1061837"/>
                <a:gd name="connsiteY5" fmla="*/ 740272 h 1061837"/>
                <a:gd name="connsiteX6" fmla="*/ 951173 w 1061837"/>
                <a:gd name="connsiteY6" fmla="*/ 840114 h 1061837"/>
                <a:gd name="connsiteX7" fmla="*/ 794516 w 1061837"/>
                <a:gd name="connsiteY7" fmla="*/ 792901 h 1061837"/>
                <a:gd name="connsiteX8" fmla="*/ 626002 w 1061837"/>
                <a:gd name="connsiteY8" fmla="*/ 890192 h 1061837"/>
                <a:gd name="connsiteX9" fmla="*/ 588562 w 1061837"/>
                <a:gd name="connsiteY9" fmla="*/ 1049468 h 1061837"/>
                <a:gd name="connsiteX10" fmla="*/ 473275 w 1061837"/>
                <a:gd name="connsiteY10" fmla="*/ 1049468 h 1061837"/>
                <a:gd name="connsiteX11" fmla="*/ 435834 w 1061837"/>
                <a:gd name="connsiteY11" fmla="*/ 890192 h 1061837"/>
                <a:gd name="connsiteX12" fmla="*/ 267320 w 1061837"/>
                <a:gd name="connsiteY12" fmla="*/ 792901 h 1061837"/>
                <a:gd name="connsiteX13" fmla="*/ 110664 w 1061837"/>
                <a:gd name="connsiteY13" fmla="*/ 840114 h 1061837"/>
                <a:gd name="connsiteX14" fmla="*/ 53020 w 1061837"/>
                <a:gd name="connsiteY14" fmla="*/ 740272 h 1061837"/>
                <a:gd name="connsiteX15" fmla="*/ 172236 w 1061837"/>
                <a:gd name="connsiteY15" fmla="*/ 628210 h 1061837"/>
                <a:gd name="connsiteX16" fmla="*/ 172236 w 1061837"/>
                <a:gd name="connsiteY16" fmla="*/ 433627 h 1061837"/>
                <a:gd name="connsiteX17" fmla="*/ 53020 w 1061837"/>
                <a:gd name="connsiteY17" fmla="*/ 321565 h 1061837"/>
                <a:gd name="connsiteX18" fmla="*/ 110664 w 1061837"/>
                <a:gd name="connsiteY18" fmla="*/ 221723 h 1061837"/>
                <a:gd name="connsiteX19" fmla="*/ 267321 w 1061837"/>
                <a:gd name="connsiteY19" fmla="*/ 268936 h 1061837"/>
                <a:gd name="connsiteX20" fmla="*/ 435835 w 1061837"/>
                <a:gd name="connsiteY20" fmla="*/ 171645 h 1061837"/>
                <a:gd name="connsiteX21" fmla="*/ 473275 w 1061837"/>
                <a:gd name="connsiteY21" fmla="*/ 12369 h 1061837"/>
                <a:gd name="connsiteX22" fmla="*/ 588562 w 1061837"/>
                <a:gd name="connsiteY22" fmla="*/ 12369 h 1061837"/>
                <a:gd name="connsiteX23" fmla="*/ 626003 w 1061837"/>
                <a:gd name="connsiteY23" fmla="*/ 171645 h 1061837"/>
                <a:gd name="connsiteX24" fmla="*/ 794517 w 1061837"/>
                <a:gd name="connsiteY24" fmla="*/ 268936 h 1061837"/>
                <a:gd name="connsiteX25" fmla="*/ 794516 w 1061837"/>
                <a:gd name="connsiteY25" fmla="*/ 268936 h 1061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61837" h="1061837">
                  <a:moveTo>
                    <a:pt x="683448" y="268595"/>
                  </a:moveTo>
                  <a:lnTo>
                    <a:pt x="797022" y="198254"/>
                  </a:lnTo>
                  <a:lnTo>
                    <a:pt x="863583" y="264815"/>
                  </a:lnTo>
                  <a:lnTo>
                    <a:pt x="793242" y="378389"/>
                  </a:lnTo>
                  <a:cubicBezTo>
                    <a:pt x="820335" y="424983"/>
                    <a:pt x="834528" y="477953"/>
                    <a:pt x="834362" y="531851"/>
                  </a:cubicBezTo>
                  <a:lnTo>
                    <a:pt x="952066" y="595038"/>
                  </a:lnTo>
                  <a:lnTo>
                    <a:pt x="927703" y="685963"/>
                  </a:lnTo>
                  <a:lnTo>
                    <a:pt x="794174" y="681833"/>
                  </a:lnTo>
                  <a:cubicBezTo>
                    <a:pt x="767369" y="728593"/>
                    <a:pt x="728592" y="767369"/>
                    <a:pt x="681832" y="794175"/>
                  </a:cubicBezTo>
                  <a:lnTo>
                    <a:pt x="685963" y="927704"/>
                  </a:lnTo>
                  <a:lnTo>
                    <a:pt x="595039" y="952067"/>
                  </a:lnTo>
                  <a:lnTo>
                    <a:pt x="531851" y="834362"/>
                  </a:lnTo>
                  <a:cubicBezTo>
                    <a:pt x="477953" y="834528"/>
                    <a:pt x="424983" y="820334"/>
                    <a:pt x="378389" y="793242"/>
                  </a:cubicBezTo>
                  <a:lnTo>
                    <a:pt x="264815" y="863583"/>
                  </a:lnTo>
                  <a:lnTo>
                    <a:pt x="198254" y="797022"/>
                  </a:lnTo>
                  <a:lnTo>
                    <a:pt x="268595" y="683448"/>
                  </a:lnTo>
                  <a:cubicBezTo>
                    <a:pt x="241502" y="636854"/>
                    <a:pt x="227309" y="583884"/>
                    <a:pt x="227475" y="529986"/>
                  </a:cubicBezTo>
                  <a:lnTo>
                    <a:pt x="109771" y="466799"/>
                  </a:lnTo>
                  <a:lnTo>
                    <a:pt x="134134" y="375874"/>
                  </a:lnTo>
                  <a:lnTo>
                    <a:pt x="267663" y="380004"/>
                  </a:lnTo>
                  <a:cubicBezTo>
                    <a:pt x="294468" y="333244"/>
                    <a:pt x="333245" y="294468"/>
                    <a:pt x="380005" y="267662"/>
                  </a:cubicBezTo>
                  <a:lnTo>
                    <a:pt x="375874" y="134133"/>
                  </a:lnTo>
                  <a:lnTo>
                    <a:pt x="466798" y="109770"/>
                  </a:lnTo>
                  <a:lnTo>
                    <a:pt x="529986" y="227475"/>
                  </a:lnTo>
                  <a:cubicBezTo>
                    <a:pt x="583884" y="227309"/>
                    <a:pt x="636854" y="241503"/>
                    <a:pt x="683448" y="268595"/>
                  </a:cubicBezTo>
                  <a:lnTo>
                    <a:pt x="683448" y="268595"/>
                  </a:lnTo>
                  <a:close/>
                </a:path>
              </a:pathLst>
            </a:custGeom>
            <a:solidFill>
              <a:srgbClr val="07EF2E"/>
            </a:solidFill>
            <a:ln>
              <a:solidFill>
                <a:schemeClr val="bg1"/>
              </a:solidFill>
            </a:ln>
          </p:spPr>
          <p:style>
            <a:lnRef idx="2">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txBody>
            <a:bodyPr spcFirstLastPara="0" vert="horz" wrap="square" lIns="363644" tIns="363644" rIns="363644" bIns="363644" numCol="1" spcCol="1270" anchor="ctr" anchorCtr="0">
              <a:noAutofit/>
            </a:bodyPr>
            <a:lstStyle/>
            <a:p>
              <a:pPr marL="0" lvl="0" indent="0" algn="ctr" defTabSz="400050">
                <a:lnSpc>
                  <a:spcPct val="90000"/>
                </a:lnSpc>
                <a:spcBef>
                  <a:spcPct val="0"/>
                </a:spcBef>
                <a:spcAft>
                  <a:spcPct val="35000"/>
                </a:spcAft>
                <a:buNone/>
              </a:pPr>
              <a:endParaRPr kumimoji="1" lang="ja-JP" altLang="en-US" sz="900" kern="1200" dirty="0"/>
            </a:p>
          </p:txBody>
        </p:sp>
        <p:sp>
          <p:nvSpPr>
            <p:cNvPr id="70" name="矢印: 環状 8">
              <a:extLst>
                <a:ext uri="{FF2B5EF4-FFF2-40B4-BE49-F238E27FC236}">
                  <a16:creationId xmlns:a16="http://schemas.microsoft.com/office/drawing/2014/main" id="{49BA62C6-A448-4F4D-9B8C-5B5295A98769}"/>
                </a:ext>
              </a:extLst>
            </p:cNvPr>
            <p:cNvSpPr/>
            <p:nvPr/>
          </p:nvSpPr>
          <p:spPr>
            <a:xfrm rot="1860000">
              <a:off x="4344104" y="1840690"/>
              <a:ext cx="1907370" cy="1907370"/>
            </a:xfrm>
            <a:prstGeom prst="circularArrow">
              <a:avLst>
                <a:gd name="adj1" fmla="val 4687"/>
                <a:gd name="adj2" fmla="val 299029"/>
                <a:gd name="adj3" fmla="val 2465550"/>
                <a:gd name="adj4" fmla="val 15974972"/>
                <a:gd name="adj5" fmla="val 5469"/>
              </a:avLst>
            </a:prstGeom>
            <a:ln>
              <a:solidFill>
                <a:schemeClr val="bg1"/>
              </a:solidFill>
            </a:ln>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71" name="図形 70">
              <a:extLst>
                <a:ext uri="{FF2B5EF4-FFF2-40B4-BE49-F238E27FC236}">
                  <a16:creationId xmlns:a16="http://schemas.microsoft.com/office/drawing/2014/main" id="{BC178B00-F177-453C-A9FE-4AAD431B17DF}"/>
                </a:ext>
              </a:extLst>
            </p:cNvPr>
            <p:cNvSpPr/>
            <p:nvPr/>
          </p:nvSpPr>
          <p:spPr>
            <a:xfrm rot="20640000">
              <a:off x="3454638" y="1353237"/>
              <a:ext cx="1385823" cy="1385823"/>
            </a:xfrm>
            <a:prstGeom prst="leftCircularArrow">
              <a:avLst>
                <a:gd name="adj1" fmla="val 6452"/>
                <a:gd name="adj2" fmla="val 429999"/>
                <a:gd name="adj3" fmla="val 10489124"/>
                <a:gd name="adj4" fmla="val 14837806"/>
                <a:gd name="adj5" fmla="val 7527"/>
              </a:avLst>
            </a:prstGeom>
            <a:solidFill>
              <a:srgbClr val="37C5E1"/>
            </a:solidFill>
            <a:ln>
              <a:solidFill>
                <a:schemeClr val="bg1"/>
              </a:solidFill>
            </a:ln>
          </p:spPr>
          <p:style>
            <a:lnRef idx="0">
              <a:schemeClr val="lt1">
                <a:hueOff val="0"/>
                <a:satOff val="0"/>
                <a:lumOff val="0"/>
                <a:alphaOff val="0"/>
              </a:schemeClr>
            </a:lnRef>
            <a:fillRef idx="1">
              <a:schemeClr val="accent4">
                <a:hueOff val="4900445"/>
                <a:satOff val="-20388"/>
                <a:lumOff val="4804"/>
                <a:alphaOff val="0"/>
              </a:schemeClr>
            </a:fillRef>
            <a:effectRef idx="0">
              <a:schemeClr val="accent4">
                <a:hueOff val="4900445"/>
                <a:satOff val="-20388"/>
                <a:lumOff val="4804"/>
                <a:alphaOff val="0"/>
              </a:schemeClr>
            </a:effectRef>
            <a:fontRef idx="minor">
              <a:schemeClr val="lt1"/>
            </a:fontRef>
          </p:style>
        </p:sp>
        <p:sp>
          <p:nvSpPr>
            <p:cNvPr id="72" name="矢印: 環状 10">
              <a:extLst>
                <a:ext uri="{FF2B5EF4-FFF2-40B4-BE49-F238E27FC236}">
                  <a16:creationId xmlns:a16="http://schemas.microsoft.com/office/drawing/2014/main" id="{93C9B3FF-954E-402D-A253-458A2FE1617E}"/>
                </a:ext>
              </a:extLst>
            </p:cNvPr>
            <p:cNvSpPr/>
            <p:nvPr/>
          </p:nvSpPr>
          <p:spPr>
            <a:xfrm rot="6900000">
              <a:off x="3978456" y="612779"/>
              <a:ext cx="1494197" cy="1494197"/>
            </a:xfrm>
            <a:prstGeom prst="circularArrow">
              <a:avLst>
                <a:gd name="adj1" fmla="val 5984"/>
                <a:gd name="adj2" fmla="val 394124"/>
                <a:gd name="adj3" fmla="val 13313824"/>
                <a:gd name="adj4" fmla="val 10508221"/>
                <a:gd name="adj5" fmla="val 6981"/>
              </a:avLst>
            </a:prstGeom>
            <a:solidFill>
              <a:srgbClr val="07EF2E"/>
            </a:solidFill>
            <a:ln>
              <a:solidFill>
                <a:schemeClr val="bg1"/>
              </a:solidFill>
            </a:ln>
          </p:spPr>
          <p:style>
            <a:lnRef idx="0">
              <a:schemeClr val="lt1">
                <a:hueOff val="0"/>
                <a:satOff val="0"/>
                <a:lumOff val="0"/>
                <a:alphaOff val="0"/>
              </a:schemeClr>
            </a:lnRef>
            <a:fillRef idx="1">
              <a:schemeClr val="accent4">
                <a:hueOff val="9800891"/>
                <a:satOff val="-40777"/>
                <a:lumOff val="9608"/>
                <a:alphaOff val="0"/>
              </a:schemeClr>
            </a:fillRef>
            <a:effectRef idx="0">
              <a:schemeClr val="accent4">
                <a:hueOff val="9800891"/>
                <a:satOff val="-40777"/>
                <a:lumOff val="9608"/>
                <a:alphaOff val="0"/>
              </a:schemeClr>
            </a:effectRef>
            <a:fontRef idx="minor">
              <a:schemeClr val="lt1"/>
            </a:fontRef>
          </p:style>
        </p:sp>
      </p:grpSp>
      <p:sp>
        <p:nvSpPr>
          <p:cNvPr id="73" name="正方形/長方形 72"/>
          <p:cNvSpPr/>
          <p:nvPr/>
        </p:nvSpPr>
        <p:spPr>
          <a:xfrm>
            <a:off x="144299" y="896666"/>
            <a:ext cx="1332000" cy="1077218"/>
          </a:xfrm>
          <a:prstGeom prst="rect">
            <a:avLst/>
          </a:prstGeom>
        </p:spPr>
        <p:txBody>
          <a:bodyPr vert="horz" wrap="square">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rPr>
              <a:t>万博に向けた未来社会の実験</a:t>
            </a:r>
            <a:r>
              <a:rPr lang="ja-JP" altLang="en-US" sz="1600" b="1" dirty="0">
                <a:latin typeface="Meiryo UI" panose="020B0604030504040204" pitchFamily="50" charset="-128"/>
                <a:ea typeface="Meiryo UI" panose="020B0604030504040204" pitchFamily="50" charset="-128"/>
              </a:rPr>
              <a:t>場</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a:t>
            </a:r>
            <a:r>
              <a:rPr lang="ja-JP" altLang="en-US" sz="1600" b="1" dirty="0">
                <a:solidFill>
                  <a:prstClr val="black"/>
                </a:solidFill>
                <a:latin typeface="Meiryo UI" panose="020B0604030504040204" pitchFamily="50" charset="-128"/>
                <a:ea typeface="Meiryo UI" panose="020B0604030504040204" pitchFamily="50" charset="-128"/>
              </a:rPr>
              <a:t>夢洲）</a:t>
            </a:r>
            <a:endParaRPr lang="en-US" altLang="ja-JP" sz="1600" b="1" dirty="0">
              <a:solidFill>
                <a:prstClr val="black"/>
              </a:solidFill>
              <a:latin typeface="Meiryo UI" panose="020B0604030504040204" pitchFamily="50" charset="-128"/>
              <a:ea typeface="Meiryo UI" panose="020B0604030504040204" pitchFamily="50" charset="-128"/>
            </a:endParaRPr>
          </a:p>
        </p:txBody>
      </p:sp>
      <p:sp>
        <p:nvSpPr>
          <p:cNvPr id="74" name="正方形/長方形 73"/>
          <p:cNvSpPr/>
          <p:nvPr/>
        </p:nvSpPr>
        <p:spPr>
          <a:xfrm>
            <a:off x="195092" y="5192606"/>
            <a:ext cx="1189428" cy="637849"/>
          </a:xfrm>
          <a:prstGeom prst="rect">
            <a:avLst/>
          </a:prstGeom>
        </p:spPr>
        <p:txBody>
          <a:bodyPr vert="horz" wrap="none" lIns="0" tIns="72000" rIns="0" bIns="72000">
            <a:spAutoFit/>
          </a:bodyPr>
          <a:lstStyle/>
          <a:p>
            <a:pPr algn="ctr"/>
            <a:r>
              <a:rPr lang="ja-JP" altLang="en-US" sz="1600" b="1" dirty="0">
                <a:solidFill>
                  <a:prstClr val="black"/>
                </a:solidFill>
                <a:latin typeface="Meiryo UI" panose="020B0604030504040204" pitchFamily="50" charset="-128"/>
                <a:ea typeface="Meiryo UI" panose="020B0604030504040204" pitchFamily="50" charset="-128"/>
              </a:rPr>
              <a:t>大阪全体での</a:t>
            </a:r>
            <a:endParaRPr lang="en-US" altLang="ja-JP" sz="1600" b="1" dirty="0">
              <a:solidFill>
                <a:prstClr val="black"/>
              </a:solidFill>
              <a:latin typeface="Meiryo UI" panose="020B0604030504040204" pitchFamily="50" charset="-128"/>
              <a:ea typeface="Meiryo UI" panose="020B0604030504040204" pitchFamily="50" charset="-128"/>
            </a:endParaRPr>
          </a:p>
          <a:p>
            <a:pPr algn="ctr"/>
            <a:r>
              <a:rPr lang="ja-JP" altLang="en-US" sz="1600" b="1" dirty="0">
                <a:solidFill>
                  <a:prstClr val="black"/>
                </a:solidFill>
                <a:latin typeface="Meiryo UI" panose="020B0604030504040204" pitchFamily="50" charset="-128"/>
                <a:ea typeface="Meiryo UI" panose="020B0604030504040204" pitchFamily="50" charset="-128"/>
              </a:rPr>
              <a:t>スマートシティ</a:t>
            </a:r>
            <a:endParaRPr lang="en-US" altLang="ja-JP" sz="1600" b="1" dirty="0">
              <a:solidFill>
                <a:prstClr val="black"/>
              </a:solidFill>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3"/>
          <a:stretch>
            <a:fillRect/>
          </a:stretch>
        </p:blipFill>
        <p:spPr>
          <a:xfrm>
            <a:off x="276420" y="1998436"/>
            <a:ext cx="1005751" cy="547401"/>
          </a:xfrm>
          <a:prstGeom prst="rect">
            <a:avLst/>
          </a:prstGeom>
        </p:spPr>
      </p:pic>
      <p:sp>
        <p:nvSpPr>
          <p:cNvPr id="7" name="上矢印 6"/>
          <p:cNvSpPr/>
          <p:nvPr/>
        </p:nvSpPr>
        <p:spPr>
          <a:xfrm>
            <a:off x="1374559" y="2346544"/>
            <a:ext cx="496506" cy="4232216"/>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a:picLocks noChangeAspect="1"/>
          </p:cNvPicPr>
          <p:nvPr/>
        </p:nvPicPr>
        <p:blipFill>
          <a:blip r:embed="rId4"/>
          <a:stretch>
            <a:fillRect/>
          </a:stretch>
        </p:blipFill>
        <p:spPr>
          <a:xfrm>
            <a:off x="2988" y="2994998"/>
            <a:ext cx="1463375" cy="1966177"/>
          </a:xfrm>
          <a:prstGeom prst="rect">
            <a:avLst/>
          </a:prstGeom>
        </p:spPr>
      </p:pic>
      <p:sp>
        <p:nvSpPr>
          <p:cNvPr id="47" name="テキスト ボックス 46">
            <a:extLst>
              <a:ext uri="{FF2B5EF4-FFF2-40B4-BE49-F238E27FC236}">
                <a16:creationId xmlns:a16="http://schemas.microsoft.com/office/drawing/2014/main" id="{CE655833-3D31-41C9-BDB6-26F25605C4FF}"/>
              </a:ext>
            </a:extLst>
          </p:cNvPr>
          <p:cNvSpPr txBox="1"/>
          <p:nvPr/>
        </p:nvSpPr>
        <p:spPr>
          <a:xfrm>
            <a:off x="1445377" y="5655224"/>
            <a:ext cx="369332" cy="864000"/>
          </a:xfrm>
          <a:prstGeom prst="rect">
            <a:avLst/>
          </a:prstGeom>
          <a:noFill/>
          <a:ln>
            <a:noFill/>
          </a:ln>
        </p:spPr>
        <p:txBody>
          <a:bodyPr vert="eaVert" wrap="square" rtlCol="0" anchor="ctr">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行政ＤＸ</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9AF3687F-380C-4B9C-A1C1-9EBA91DCBE09}"/>
              </a:ext>
            </a:extLst>
          </p:cNvPr>
          <p:cNvSpPr txBox="1"/>
          <p:nvPr/>
        </p:nvSpPr>
        <p:spPr>
          <a:xfrm>
            <a:off x="1426994" y="3791788"/>
            <a:ext cx="415498" cy="1778144"/>
          </a:xfrm>
          <a:prstGeom prst="rect">
            <a:avLst/>
          </a:prstGeom>
          <a:noFill/>
          <a:ln>
            <a:noFill/>
          </a:ln>
        </p:spPr>
        <p:txBody>
          <a:bodyPr vert="eaVert" wrap="square" rtlCol="0">
            <a:spAutoFit/>
          </a:bodyPr>
          <a:lstStyle/>
          <a:p>
            <a:r>
              <a:rPr lang="ja-JP" altLang="en-US" sz="1500" b="1" spc="-100" dirty="0">
                <a:solidFill>
                  <a:schemeClr val="bg1"/>
                </a:solidFill>
                <a:latin typeface="Meiryo UI" panose="020B0604030504040204" pitchFamily="50" charset="-128"/>
                <a:ea typeface="Meiryo UI" panose="020B0604030504040204" pitchFamily="50" charset="-128"/>
              </a:rPr>
              <a:t>取組みの対象レベル</a:t>
            </a:r>
          </a:p>
        </p:txBody>
      </p:sp>
      <p:sp>
        <p:nvSpPr>
          <p:cNvPr id="44" name="上矢印 43"/>
          <p:cNvSpPr/>
          <p:nvPr/>
        </p:nvSpPr>
        <p:spPr>
          <a:xfrm rot="5400000">
            <a:off x="5058474" y="2786265"/>
            <a:ext cx="496506" cy="7613079"/>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1A91D93E-36BE-4F04-A95B-EC2A40DD8BB5}"/>
              </a:ext>
            </a:extLst>
          </p:cNvPr>
          <p:cNvSpPr txBox="1"/>
          <p:nvPr/>
        </p:nvSpPr>
        <p:spPr>
          <a:xfrm>
            <a:off x="4706092" y="6428038"/>
            <a:ext cx="1018227" cy="323165"/>
          </a:xfrm>
          <a:prstGeom prst="rect">
            <a:avLst/>
          </a:prstGeom>
          <a:noFill/>
        </p:spPr>
        <p:txBody>
          <a:bodyPr wrap="none" rtlCol="0">
            <a:spAutoFit/>
          </a:bodyPr>
          <a:lstStyle/>
          <a:p>
            <a:r>
              <a:rPr lang="ja-JP" altLang="en-US" sz="1500" b="1" dirty="0">
                <a:solidFill>
                  <a:schemeClr val="bg1"/>
                </a:solidFill>
                <a:latin typeface="Meiryo UI" panose="020B0604030504040204" pitchFamily="50" charset="-128"/>
                <a:ea typeface="Meiryo UI" panose="020B0604030504040204" pitchFamily="50" charset="-128"/>
              </a:rPr>
              <a:t>時　間　軸</a:t>
            </a:r>
          </a:p>
        </p:txBody>
      </p:sp>
      <p:sp>
        <p:nvSpPr>
          <p:cNvPr id="45" name="テキスト ボックス 44">
            <a:extLst>
              <a:ext uri="{FF2B5EF4-FFF2-40B4-BE49-F238E27FC236}">
                <a16:creationId xmlns:a16="http://schemas.microsoft.com/office/drawing/2014/main" id="{1A91D93E-36BE-4F04-A95B-EC2A40DD8BB5}"/>
              </a:ext>
            </a:extLst>
          </p:cNvPr>
          <p:cNvSpPr txBox="1"/>
          <p:nvPr/>
        </p:nvSpPr>
        <p:spPr>
          <a:xfrm>
            <a:off x="2024464" y="6454548"/>
            <a:ext cx="595035" cy="276999"/>
          </a:xfrm>
          <a:prstGeom prst="rect">
            <a:avLst/>
          </a:prstGeom>
          <a:noFill/>
        </p:spPr>
        <p:txBody>
          <a:bodyPr wrap="non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rPr>
              <a:t>当　面</a:t>
            </a:r>
          </a:p>
        </p:txBody>
      </p:sp>
      <p:sp>
        <p:nvSpPr>
          <p:cNvPr id="50" name="テキスト ボックス 49">
            <a:extLst>
              <a:ext uri="{FF2B5EF4-FFF2-40B4-BE49-F238E27FC236}">
                <a16:creationId xmlns:a16="http://schemas.microsoft.com/office/drawing/2014/main" id="{1A91D93E-36BE-4F04-A95B-EC2A40DD8BB5}"/>
              </a:ext>
            </a:extLst>
          </p:cNvPr>
          <p:cNvSpPr txBox="1"/>
          <p:nvPr/>
        </p:nvSpPr>
        <p:spPr>
          <a:xfrm>
            <a:off x="7813094" y="6451120"/>
            <a:ext cx="595035" cy="276999"/>
          </a:xfrm>
          <a:prstGeom prst="rect">
            <a:avLst/>
          </a:prstGeom>
          <a:noFill/>
        </p:spPr>
        <p:txBody>
          <a:bodyPr wrap="non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rPr>
              <a:t>将　来</a:t>
            </a:r>
          </a:p>
        </p:txBody>
      </p:sp>
      <p:sp>
        <p:nvSpPr>
          <p:cNvPr id="46" name="テキスト ボックス 45">
            <a:extLst>
              <a:ext uri="{FF2B5EF4-FFF2-40B4-BE49-F238E27FC236}">
                <a16:creationId xmlns:a16="http://schemas.microsoft.com/office/drawing/2014/main" id="{CE655833-3D31-41C9-BDB6-26F25605C4FF}"/>
              </a:ext>
            </a:extLst>
          </p:cNvPr>
          <p:cNvSpPr txBox="1"/>
          <p:nvPr/>
        </p:nvSpPr>
        <p:spPr>
          <a:xfrm>
            <a:off x="1440008" y="2378861"/>
            <a:ext cx="353943" cy="1378165"/>
          </a:xfrm>
          <a:prstGeom prst="rect">
            <a:avLst/>
          </a:prstGeom>
          <a:noFill/>
          <a:ln>
            <a:noFill/>
          </a:ln>
        </p:spPr>
        <p:txBody>
          <a:bodyPr vert="eaVert" wrap="square" rtlCol="0" anchor="ctr">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rPr>
              <a:t>都市ＤＸ／企業ＤＸ</a:t>
            </a:r>
            <a:endParaRPr lang="en-US" altLang="ja-JP" sz="1100" b="1" dirty="0">
              <a:solidFill>
                <a:schemeClr val="bg1"/>
              </a:solidFill>
              <a:latin typeface="Meiryo UI" panose="020B0604030504040204" pitchFamily="50" charset="-128"/>
              <a:ea typeface="Meiryo UI" panose="020B0604030504040204" pitchFamily="50" charset="-128"/>
            </a:endParaRPr>
          </a:p>
        </p:txBody>
      </p:sp>
      <p:sp>
        <p:nvSpPr>
          <p:cNvPr id="10" name="星 4 9"/>
          <p:cNvSpPr/>
          <p:nvPr/>
        </p:nvSpPr>
        <p:spPr>
          <a:xfrm>
            <a:off x="559651" y="3799785"/>
            <a:ext cx="216000" cy="216000"/>
          </a:xfrm>
          <a:prstGeom prst="star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a:picLocks noChangeAspect="1"/>
          </p:cNvPicPr>
          <p:nvPr/>
        </p:nvPicPr>
        <p:blipFill>
          <a:blip r:embed="rId5"/>
          <a:stretch>
            <a:fillRect/>
          </a:stretch>
        </p:blipFill>
        <p:spPr>
          <a:xfrm rot="17271864">
            <a:off x="-129338" y="2812579"/>
            <a:ext cx="1113538" cy="831569"/>
          </a:xfrm>
          <a:prstGeom prst="rect">
            <a:avLst/>
          </a:prstGeom>
        </p:spPr>
      </p:pic>
      <p:sp>
        <p:nvSpPr>
          <p:cNvPr id="8" name="スライド番号プレースホルダー 7"/>
          <p:cNvSpPr>
            <a:spLocks noGrp="1"/>
          </p:cNvSpPr>
          <p:nvPr>
            <p:ph type="sldNum" sz="quarter" idx="12"/>
          </p:nvPr>
        </p:nvSpPr>
        <p:spPr>
          <a:xfrm>
            <a:off x="7079737" y="6157798"/>
            <a:ext cx="2057400" cy="365125"/>
          </a:xfrm>
        </p:spPr>
        <p:txBody>
          <a:bodyPr/>
          <a:lstStyle/>
          <a:p>
            <a:fld id="{1E9492F5-9F32-4FF7-8F08-B59CF8F2A2B6}" type="slidenum">
              <a:rPr kumimoji="1" lang="ja-JP" altLang="en-US" smtClean="0"/>
              <a:t>6</a:t>
            </a:fld>
            <a:endParaRPr kumimoji="1" lang="ja-JP" altLang="en-US" dirty="0"/>
          </a:p>
        </p:txBody>
      </p:sp>
      <p:sp>
        <p:nvSpPr>
          <p:cNvPr id="53" name="テキスト ボックス 52"/>
          <p:cNvSpPr txBox="1"/>
          <p:nvPr/>
        </p:nvSpPr>
        <p:spPr>
          <a:xfrm>
            <a:off x="429621" y="68595"/>
            <a:ext cx="8418719" cy="400110"/>
          </a:xfrm>
          <a:prstGeom prst="rect">
            <a:avLst/>
          </a:prstGeom>
          <a:noFill/>
          <a:ln>
            <a:noFill/>
          </a:ln>
        </p:spPr>
        <p:txBody>
          <a:bodyPr wrap="square" rtlCol="0">
            <a:spAutoFit/>
          </a:bodyPr>
          <a:lstStyle/>
          <a:p>
            <a:pPr algn="ct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万博の</a:t>
            </a:r>
            <a:r>
              <a:rPr kumimoji="1" lang="ja-JP" altLang="en-US" sz="2000" b="1" dirty="0" smtClean="0">
                <a:latin typeface="Meiryo UI" panose="020B0604030504040204" pitchFamily="50" charset="-128"/>
                <a:ea typeface="Meiryo UI" panose="020B0604030504040204" pitchFamily="50" charset="-128"/>
              </a:rPr>
              <a:t>スマートシティの基盤確立</a:t>
            </a:r>
            <a:r>
              <a:rPr kumimoji="1" lang="ja-JP" altLang="en-US" sz="2000" b="1" dirty="0">
                <a:latin typeface="Meiryo UI" panose="020B0604030504040204" pitchFamily="50" charset="-128"/>
                <a:ea typeface="Meiryo UI" panose="020B0604030504040204" pitchFamily="50" charset="-128"/>
              </a:rPr>
              <a:t>を目標に、着実なステップアップ</a:t>
            </a:r>
          </a:p>
        </p:txBody>
      </p:sp>
      <p:cxnSp>
        <p:nvCxnSpPr>
          <p:cNvPr id="56" name="直線コネクタ 55"/>
          <p:cNvCxnSpPr/>
          <p:nvPr/>
        </p:nvCxnSpPr>
        <p:spPr>
          <a:xfrm>
            <a:off x="168837" y="496386"/>
            <a:ext cx="8856000" cy="0"/>
          </a:xfrm>
          <a:prstGeom prst="line">
            <a:avLst/>
          </a:prstGeom>
        </p:spPr>
        <p:style>
          <a:lnRef idx="1">
            <a:schemeClr val="dk1"/>
          </a:lnRef>
          <a:fillRef idx="0">
            <a:schemeClr val="dk1"/>
          </a:fillRef>
          <a:effectRef idx="0">
            <a:schemeClr val="dk1"/>
          </a:effectRef>
          <a:fontRef idx="minor">
            <a:schemeClr val="tx1"/>
          </a:fontRef>
        </p:style>
      </p:cxnSp>
      <p:sp>
        <p:nvSpPr>
          <p:cNvPr id="4" name="テキスト ボックス 3">
            <a:extLst>
              <a:ext uri="{FF2B5EF4-FFF2-40B4-BE49-F238E27FC236}">
                <a16:creationId xmlns:a16="http://schemas.microsoft.com/office/drawing/2014/main" id="{7EAFED63-1E78-4B03-B15A-EFC9A6D8E946}"/>
              </a:ext>
            </a:extLst>
          </p:cNvPr>
          <p:cNvSpPr txBox="1"/>
          <p:nvPr/>
        </p:nvSpPr>
        <p:spPr>
          <a:xfrm>
            <a:off x="-52102" y="6275478"/>
            <a:ext cx="1673856" cy="507831"/>
          </a:xfrm>
          <a:prstGeom prst="rect">
            <a:avLst/>
          </a:prstGeom>
          <a:noFill/>
        </p:spPr>
        <p:txBody>
          <a:bodyPr wrap="none" rtlCol="0">
            <a:spAutoFit/>
          </a:bodyPr>
          <a:lstStyle/>
          <a:p>
            <a:r>
              <a:rPr kumimoji="1" lang="en-US" altLang="ja-JP" sz="900" dirty="0">
                <a:latin typeface="Meiryo UI" panose="020B0604030504040204" pitchFamily="50" charset="-128"/>
                <a:ea typeface="Meiryo UI" panose="020B0604030504040204" pitchFamily="50" charset="-128"/>
              </a:rPr>
              <a:t>DX…</a:t>
            </a:r>
          </a:p>
          <a:p>
            <a:r>
              <a:rPr kumimoji="1" lang="ja-JP" altLang="en-US" sz="900" dirty="0">
                <a:latin typeface="Meiryo UI" panose="020B0604030504040204" pitchFamily="50" charset="-128"/>
                <a:ea typeface="Meiryo UI" panose="020B0604030504040204" pitchFamily="50" charset="-128"/>
              </a:rPr>
              <a:t>デジタルトランスフォーメーション</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Digital Transformation</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93665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CD1F5623-1E43-4D07-9C88-91B8ADBD60D3}"/>
              </a:ext>
            </a:extLst>
          </p:cNvPr>
          <p:cNvSpPr/>
          <p:nvPr/>
        </p:nvSpPr>
        <p:spPr>
          <a:xfrm>
            <a:off x="2876672" y="3265715"/>
            <a:ext cx="3436758" cy="2737971"/>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右矢印 28"/>
          <p:cNvSpPr/>
          <p:nvPr/>
        </p:nvSpPr>
        <p:spPr>
          <a:xfrm rot="10800000">
            <a:off x="5850059" y="3911333"/>
            <a:ext cx="846309" cy="1676689"/>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345932" y="3986118"/>
            <a:ext cx="938834" cy="1676689"/>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745348" y="2703416"/>
            <a:ext cx="1771906" cy="3376066"/>
          </a:xfrm>
          <a:prstGeom prst="rect">
            <a:avLst/>
          </a:prstGeom>
          <a:solidFill>
            <a:schemeClr val="accent1">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87477" y="120132"/>
            <a:ext cx="8418719" cy="400110"/>
          </a:xfrm>
          <a:prstGeom prst="rect">
            <a:avLst/>
          </a:prstGeom>
          <a:noFill/>
          <a:ln>
            <a:no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スマートシティを実現していくための府市の体制を構築</a:t>
            </a:r>
          </a:p>
        </p:txBody>
      </p:sp>
      <p:sp>
        <p:nvSpPr>
          <p:cNvPr id="6" name="正方形/長方形 5"/>
          <p:cNvSpPr/>
          <p:nvPr/>
        </p:nvSpPr>
        <p:spPr>
          <a:xfrm>
            <a:off x="3229952" y="2497088"/>
            <a:ext cx="2730199" cy="10114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大阪府・市</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副首都推進局</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大阪府</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スマートシティ戦略準備室</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大阪市</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　　　</a:t>
            </a:r>
            <a:r>
              <a:rPr kumimoji="1" lang="en-US" altLang="ja-JP" sz="1200" dirty="0">
                <a:solidFill>
                  <a:schemeClr val="tx1"/>
                </a:solidFill>
                <a:latin typeface="Meiryo UI" panose="020B0604030504040204" pitchFamily="50" charset="-128"/>
                <a:ea typeface="Meiryo UI" panose="020B0604030504040204" pitchFamily="50" charset="-128"/>
              </a:rPr>
              <a:t>ICT</a:t>
            </a:r>
            <a:r>
              <a:rPr kumimoji="1" lang="ja-JP" altLang="en-US" sz="1200" dirty="0">
                <a:solidFill>
                  <a:schemeClr val="tx1"/>
                </a:solidFill>
                <a:latin typeface="Meiryo UI" panose="020B0604030504040204" pitchFamily="50" charset="-128"/>
                <a:ea typeface="Meiryo UI" panose="020B0604030504040204" pitchFamily="50" charset="-128"/>
              </a:rPr>
              <a:t>戦略室</a:t>
            </a:r>
          </a:p>
        </p:txBody>
      </p:sp>
      <p:sp>
        <p:nvSpPr>
          <p:cNvPr id="7" name="角丸四角形 6"/>
          <p:cNvSpPr/>
          <p:nvPr/>
        </p:nvSpPr>
        <p:spPr>
          <a:xfrm>
            <a:off x="3229952" y="1073967"/>
            <a:ext cx="2730199" cy="469539"/>
          </a:xfrm>
          <a:prstGeom prst="round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副首都推進本部会議</a:t>
            </a:r>
          </a:p>
        </p:txBody>
      </p:sp>
      <p:cxnSp>
        <p:nvCxnSpPr>
          <p:cNvPr id="8" name="直線コネクタ 7"/>
          <p:cNvCxnSpPr/>
          <p:nvPr/>
        </p:nvCxnSpPr>
        <p:spPr>
          <a:xfrm>
            <a:off x="4595051" y="1543506"/>
            <a:ext cx="0" cy="282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3229952" y="2317905"/>
            <a:ext cx="2730199" cy="337449"/>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スマートシティ戦略タスクフォース</a:t>
            </a:r>
          </a:p>
        </p:txBody>
      </p:sp>
      <p:sp>
        <p:nvSpPr>
          <p:cNvPr id="10" name="角丸四角形 9"/>
          <p:cNvSpPr/>
          <p:nvPr/>
        </p:nvSpPr>
        <p:spPr>
          <a:xfrm>
            <a:off x="3229952" y="1826142"/>
            <a:ext cx="2730199" cy="384614"/>
          </a:xfrm>
          <a:prstGeom prst="round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大阪スマートシティ戦略会議</a:t>
            </a:r>
          </a:p>
        </p:txBody>
      </p:sp>
      <p:sp>
        <p:nvSpPr>
          <p:cNvPr id="18" name="テキスト ボックス 17"/>
          <p:cNvSpPr txBox="1"/>
          <p:nvPr/>
        </p:nvSpPr>
        <p:spPr>
          <a:xfrm>
            <a:off x="3605037" y="6223175"/>
            <a:ext cx="1980029" cy="523220"/>
          </a:xfrm>
          <a:prstGeom prst="rect">
            <a:avLst/>
          </a:prstGeom>
          <a:noFill/>
        </p:spPr>
        <p:txBody>
          <a:bodyPr wrap="none" rtlCol="0">
            <a:spAutoFit/>
          </a:bodyPr>
          <a:lstStyle/>
          <a:p>
            <a:pPr algn="ctr"/>
            <a:r>
              <a:rPr kumimoji="1" lang="ja-JP" altLang="en-US" sz="1400" b="1" dirty="0">
                <a:latin typeface="Meiryo UI" panose="020B0604030504040204" pitchFamily="50" charset="-128"/>
                <a:ea typeface="Meiryo UI" panose="020B0604030504040204" pitchFamily="50" charset="-128"/>
              </a:rPr>
              <a:t>府立大学 ・ 市立大学</a:t>
            </a:r>
            <a:endParaRPr kumimoji="1" lang="en-US" altLang="ja-JP" sz="1400" b="1" dirty="0">
              <a:latin typeface="Meiryo UI" panose="020B0604030504040204" pitchFamily="50" charset="-128"/>
              <a:ea typeface="Meiryo UI" panose="020B0604030504040204" pitchFamily="50" charset="-128"/>
            </a:endParaRPr>
          </a:p>
          <a:p>
            <a:pPr algn="ctr"/>
            <a:r>
              <a:rPr kumimoji="1" lang="ja-JP" altLang="en-US" sz="1400" b="1" dirty="0">
                <a:latin typeface="Meiryo UI" panose="020B0604030504040204" pitchFamily="50" charset="-128"/>
                <a:ea typeface="Meiryo UI" panose="020B0604030504040204" pitchFamily="50" charset="-128"/>
              </a:rPr>
              <a:t>（公立大学法人大阪）</a:t>
            </a:r>
          </a:p>
        </p:txBody>
      </p:sp>
      <p:sp>
        <p:nvSpPr>
          <p:cNvPr id="21" name="テキスト ボックス 20"/>
          <p:cNvSpPr txBox="1"/>
          <p:nvPr/>
        </p:nvSpPr>
        <p:spPr>
          <a:xfrm>
            <a:off x="3290848" y="3616188"/>
            <a:ext cx="2608406"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＜戦略領域ごとの検討（例）＞</a:t>
            </a:r>
          </a:p>
        </p:txBody>
      </p:sp>
      <p:graphicFrame>
        <p:nvGraphicFramePr>
          <p:cNvPr id="23" name="表 22"/>
          <p:cNvGraphicFramePr>
            <a:graphicFrameLocks noGrp="1"/>
          </p:cNvGraphicFramePr>
          <p:nvPr>
            <p:extLst>
              <p:ext uri="{D42A27DB-BD31-4B8C-83A1-F6EECF244321}">
                <p14:modId xmlns:p14="http://schemas.microsoft.com/office/powerpoint/2010/main" val="1678498908"/>
              </p:ext>
            </p:extLst>
          </p:nvPr>
        </p:nvGraphicFramePr>
        <p:xfrm>
          <a:off x="3340691" y="3949029"/>
          <a:ext cx="2508720" cy="1700685"/>
        </p:xfrm>
        <a:graphic>
          <a:graphicData uri="http://schemas.openxmlformats.org/drawingml/2006/table">
            <a:tbl>
              <a:tblPr firstRow="1" bandRow="1">
                <a:tableStyleId>{5940675A-B579-460E-94D1-54222C63F5DA}</a:tableStyleId>
              </a:tblPr>
              <a:tblGrid>
                <a:gridCol w="250872">
                  <a:extLst>
                    <a:ext uri="{9D8B030D-6E8A-4147-A177-3AD203B41FA5}">
                      <a16:colId xmlns:a16="http://schemas.microsoft.com/office/drawing/2014/main" val="3055525546"/>
                    </a:ext>
                  </a:extLst>
                </a:gridCol>
                <a:gridCol w="250872">
                  <a:extLst>
                    <a:ext uri="{9D8B030D-6E8A-4147-A177-3AD203B41FA5}">
                      <a16:colId xmlns:a16="http://schemas.microsoft.com/office/drawing/2014/main" val="3615379777"/>
                    </a:ext>
                  </a:extLst>
                </a:gridCol>
                <a:gridCol w="250872">
                  <a:extLst>
                    <a:ext uri="{9D8B030D-6E8A-4147-A177-3AD203B41FA5}">
                      <a16:colId xmlns:a16="http://schemas.microsoft.com/office/drawing/2014/main" val="2184796715"/>
                    </a:ext>
                  </a:extLst>
                </a:gridCol>
                <a:gridCol w="250872">
                  <a:extLst>
                    <a:ext uri="{9D8B030D-6E8A-4147-A177-3AD203B41FA5}">
                      <a16:colId xmlns:a16="http://schemas.microsoft.com/office/drawing/2014/main" val="3323058036"/>
                    </a:ext>
                  </a:extLst>
                </a:gridCol>
                <a:gridCol w="250872">
                  <a:extLst>
                    <a:ext uri="{9D8B030D-6E8A-4147-A177-3AD203B41FA5}">
                      <a16:colId xmlns:a16="http://schemas.microsoft.com/office/drawing/2014/main" val="3967865608"/>
                    </a:ext>
                  </a:extLst>
                </a:gridCol>
                <a:gridCol w="250872">
                  <a:extLst>
                    <a:ext uri="{9D8B030D-6E8A-4147-A177-3AD203B41FA5}">
                      <a16:colId xmlns:a16="http://schemas.microsoft.com/office/drawing/2014/main" val="1698448830"/>
                    </a:ext>
                  </a:extLst>
                </a:gridCol>
                <a:gridCol w="250872">
                  <a:extLst>
                    <a:ext uri="{9D8B030D-6E8A-4147-A177-3AD203B41FA5}">
                      <a16:colId xmlns:a16="http://schemas.microsoft.com/office/drawing/2014/main" val="215277771"/>
                    </a:ext>
                  </a:extLst>
                </a:gridCol>
                <a:gridCol w="250872">
                  <a:extLst>
                    <a:ext uri="{9D8B030D-6E8A-4147-A177-3AD203B41FA5}">
                      <a16:colId xmlns:a16="http://schemas.microsoft.com/office/drawing/2014/main" val="1061272455"/>
                    </a:ext>
                  </a:extLst>
                </a:gridCol>
                <a:gridCol w="250872">
                  <a:extLst>
                    <a:ext uri="{9D8B030D-6E8A-4147-A177-3AD203B41FA5}">
                      <a16:colId xmlns:a16="http://schemas.microsoft.com/office/drawing/2014/main" val="3458668530"/>
                    </a:ext>
                  </a:extLst>
                </a:gridCol>
                <a:gridCol w="250872">
                  <a:extLst>
                    <a:ext uri="{9D8B030D-6E8A-4147-A177-3AD203B41FA5}">
                      <a16:colId xmlns:a16="http://schemas.microsoft.com/office/drawing/2014/main" val="1113953127"/>
                    </a:ext>
                  </a:extLst>
                </a:gridCol>
              </a:tblGrid>
              <a:tr h="1700685">
                <a:tc>
                  <a:txBody>
                    <a:bodyPr/>
                    <a:lstStyle/>
                    <a:p>
                      <a:pPr algn="ctr"/>
                      <a:r>
                        <a:rPr kumimoji="1" lang="ja-JP" altLang="en-US" sz="1200" dirty="0">
                          <a:latin typeface="Meiryo UI" panose="020B0604030504040204" pitchFamily="50" charset="-128"/>
                          <a:ea typeface="Meiryo UI" panose="020B0604030504040204" pitchFamily="50" charset="-128"/>
                        </a:rPr>
                        <a:t>行政</a:t>
                      </a:r>
                      <a:r>
                        <a:rPr kumimoji="1" lang="en-US" altLang="ja-JP" sz="1200" dirty="0">
                          <a:latin typeface="Meiryo UI" panose="020B0604030504040204" pitchFamily="50" charset="-128"/>
                          <a:ea typeface="Meiryo UI" panose="020B0604030504040204" pitchFamily="50" charset="-128"/>
                        </a:rPr>
                        <a:t>DX</a:t>
                      </a: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solidFill>
                      <a:schemeClr val="bg1">
                        <a:alpha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移動・モビリティ</a:t>
                      </a:r>
                    </a:p>
                  </a:txBody>
                  <a:tcPr marL="72000" marR="36000" marT="36000" marB="36000" vert="eaVert">
                    <a:solidFill>
                      <a:schemeClr val="bg1">
                        <a:alpha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ヘルスケア</a:t>
                      </a:r>
                    </a:p>
                  </a:txBody>
                  <a:tcPr marL="72000" marR="36000" marT="36000" marB="36000" vert="eaVert">
                    <a:solidFill>
                      <a:schemeClr val="bg1">
                        <a:alpha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子ども・子育て</a:t>
                      </a:r>
                    </a:p>
                  </a:txBody>
                  <a:tcPr marL="72000" marR="36000" marT="36000" marB="36000" vert="eaVert">
                    <a:solidFill>
                      <a:schemeClr val="bg1">
                        <a:alpha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防災・防犯</a:t>
                      </a:r>
                    </a:p>
                  </a:txBody>
                  <a:tcPr marL="72000" marR="36000" marT="36000" marB="36000" vert="eaVert">
                    <a:solidFill>
                      <a:schemeClr val="bg1">
                        <a:alpha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教育</a:t>
                      </a:r>
                    </a:p>
                  </a:txBody>
                  <a:tcPr marL="72000" marR="36000" marT="36000" marB="36000" vert="eaVert">
                    <a:solidFill>
                      <a:schemeClr val="bg1">
                        <a:alpha val="60000"/>
                      </a:schemeClr>
                    </a:solidFill>
                  </a:tcPr>
                </a:tc>
                <a:tc>
                  <a:txBody>
                    <a:bodyPr/>
                    <a:lstStyle/>
                    <a:p>
                      <a:pPr algn="ctr"/>
                      <a:r>
                        <a:rPr kumimoji="1" lang="ja-JP" altLang="en-US" sz="1200" dirty="0">
                          <a:latin typeface="Meiryo UI" panose="020B0604030504040204" pitchFamily="50" charset="-128"/>
                          <a:ea typeface="Meiryo UI" panose="020B0604030504040204" pitchFamily="50" charset="-128"/>
                        </a:rPr>
                        <a:t>金融</a:t>
                      </a:r>
                    </a:p>
                  </a:txBody>
                  <a:tcPr marL="72000" marR="36000" marT="36000" marB="36000" vert="eaVert">
                    <a:solidFill>
                      <a:schemeClr val="bg1">
                        <a:alpha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農業・食</a:t>
                      </a:r>
                    </a:p>
                    <a:p>
                      <a:pPr algn="ctr"/>
                      <a:endParaRPr kumimoji="1" lang="ja-JP" altLang="en-US" sz="1200" dirty="0">
                        <a:latin typeface="Meiryo UI" panose="020B0604030504040204" pitchFamily="50" charset="-128"/>
                        <a:ea typeface="Meiryo UI" panose="020B0604030504040204" pitchFamily="50" charset="-128"/>
                      </a:endParaRPr>
                    </a:p>
                  </a:txBody>
                  <a:tcPr marL="72000" marR="36000" marT="36000" marB="36000" vert="eaVert">
                    <a:solidFill>
                      <a:schemeClr val="bg1">
                        <a:alpha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文化・観光</a:t>
                      </a:r>
                    </a:p>
                  </a:txBody>
                  <a:tcPr marL="72000" marR="36000" marT="36000" marB="36000" vert="eaVert">
                    <a:solidFill>
                      <a:schemeClr val="bg1">
                        <a:alpha val="6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環境・エネルギー</a:t>
                      </a:r>
                    </a:p>
                  </a:txBody>
                  <a:tcPr marL="72000" marR="36000" marT="36000" marB="36000" vert="eaVert">
                    <a:solidFill>
                      <a:schemeClr val="bg1">
                        <a:alpha val="60000"/>
                      </a:schemeClr>
                    </a:solidFill>
                  </a:tcPr>
                </a:tc>
                <a:extLst>
                  <a:ext uri="{0D108BD9-81ED-4DB2-BD59-A6C34878D82A}">
                    <a16:rowId xmlns:a16="http://schemas.microsoft.com/office/drawing/2014/main" val="2492198280"/>
                  </a:ext>
                </a:extLst>
              </a:tr>
            </a:tbl>
          </a:graphicData>
        </a:graphic>
      </p:graphicFrame>
      <p:sp>
        <p:nvSpPr>
          <p:cNvPr id="24" name="テキスト ボックス 23"/>
          <p:cNvSpPr txBox="1"/>
          <p:nvPr/>
        </p:nvSpPr>
        <p:spPr>
          <a:xfrm>
            <a:off x="837329" y="2919805"/>
            <a:ext cx="1669047" cy="3046988"/>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業務改革部門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会計・税務部門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まちづくり部門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交通部門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産業振興部門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健康医療部門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福祉部門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環境部門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子育て部門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文化・観光部門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教育部門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生活インフラ部門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危機管理部門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防犯・安全部門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公民連携部門　など</a:t>
            </a:r>
            <a:endParaRPr kumimoji="1" lang="en-US" altLang="ja-JP" sz="1200" dirty="0">
              <a:latin typeface="Meiryo UI" panose="020B0604030504040204" pitchFamily="50" charset="-128"/>
              <a:ea typeface="Meiryo UI" panose="020B0604030504040204" pitchFamily="50" charset="-128"/>
            </a:endParaRPr>
          </a:p>
        </p:txBody>
      </p:sp>
      <p:sp>
        <p:nvSpPr>
          <p:cNvPr id="25" name="右矢印 24"/>
          <p:cNvSpPr/>
          <p:nvPr/>
        </p:nvSpPr>
        <p:spPr>
          <a:xfrm rot="16200000">
            <a:off x="4399761" y="5098100"/>
            <a:ext cx="390580" cy="1676689"/>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1027200" y="2212530"/>
            <a:ext cx="1107996"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大阪府</a:t>
            </a:r>
            <a:r>
              <a:rPr lang="en-US" altLang="ja-JP" b="1" dirty="0">
                <a:latin typeface="Meiryo UI" panose="020B0604030504040204" pitchFamily="50" charset="-128"/>
                <a:ea typeface="Meiryo UI" panose="020B0604030504040204" pitchFamily="50" charset="-128"/>
              </a:rPr>
              <a:t>】</a:t>
            </a:r>
          </a:p>
        </p:txBody>
      </p:sp>
      <p:sp>
        <p:nvSpPr>
          <p:cNvPr id="30" name="正方形/長方形 29"/>
          <p:cNvSpPr/>
          <p:nvPr/>
        </p:nvSpPr>
        <p:spPr>
          <a:xfrm>
            <a:off x="6880399" y="2212530"/>
            <a:ext cx="1107997" cy="369332"/>
          </a:xfrm>
          <a:prstGeom prst="rect">
            <a:avLst/>
          </a:prstGeom>
        </p:spPr>
        <p:txBody>
          <a:bodyPr wrap="none">
            <a:spAutoFit/>
          </a:bodyPr>
          <a:lstStyle/>
          <a:p>
            <a:pPr algn="ct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大阪市</a:t>
            </a:r>
            <a:r>
              <a:rPr lang="en-US" altLang="ja-JP" b="1" dirty="0">
                <a:latin typeface="Meiryo UI" panose="020B0604030504040204" pitchFamily="50" charset="-128"/>
                <a:ea typeface="Meiryo UI" panose="020B0604030504040204" pitchFamily="50" charset="-128"/>
              </a:rPr>
              <a:t>】</a:t>
            </a:r>
          </a:p>
        </p:txBody>
      </p:sp>
      <p:cxnSp>
        <p:nvCxnSpPr>
          <p:cNvPr id="20" name="直線コネクタ 19"/>
          <p:cNvCxnSpPr/>
          <p:nvPr/>
        </p:nvCxnSpPr>
        <p:spPr>
          <a:xfrm>
            <a:off x="168836" y="631723"/>
            <a:ext cx="8856000"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6880399" y="6295871"/>
            <a:ext cx="2057400" cy="365125"/>
          </a:xfrm>
        </p:spPr>
        <p:txBody>
          <a:bodyPr/>
          <a:lstStyle/>
          <a:p>
            <a:fld id="{1E9492F5-9F32-4FF7-8F08-B59CF8F2A2B6}" type="slidenum">
              <a:rPr kumimoji="1" lang="ja-JP" altLang="en-US" smtClean="0"/>
              <a:t>7</a:t>
            </a:fld>
            <a:endParaRPr kumimoji="1" lang="ja-JP" altLang="en-US"/>
          </a:p>
        </p:txBody>
      </p:sp>
      <p:sp>
        <p:nvSpPr>
          <p:cNvPr id="22" name="正方形/長方形 21"/>
          <p:cNvSpPr/>
          <p:nvPr/>
        </p:nvSpPr>
        <p:spPr>
          <a:xfrm>
            <a:off x="6561080" y="2703416"/>
            <a:ext cx="1771906" cy="3376066"/>
          </a:xfrm>
          <a:prstGeom prst="rect">
            <a:avLst/>
          </a:prstGeom>
          <a:solidFill>
            <a:schemeClr val="accent1">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en-US" altLang="ja-JP" b="1" dirty="0">
              <a:solidFill>
                <a:schemeClr val="tx1"/>
              </a:solidFill>
              <a:latin typeface="Meiryo UI" panose="020B0604030504040204" pitchFamily="50" charset="-128"/>
              <a:ea typeface="Meiryo UI" panose="020B0604030504040204" pitchFamily="50" charset="-128"/>
            </a:endParaRPr>
          </a:p>
          <a:p>
            <a:pPr algn="ctr"/>
            <a:endParaRPr kumimoji="1" lang="ja-JP" altLang="en-US" b="1" dirty="0">
              <a:solidFill>
                <a:schemeClr val="tx1"/>
              </a:solidFill>
              <a:latin typeface="Meiryo UI" panose="020B0604030504040204" pitchFamily="50" charset="-128"/>
              <a:ea typeface="Meiryo UI" panose="020B0604030504040204" pitchFamily="50" charset="-128"/>
            </a:endParaRPr>
          </a:p>
        </p:txBody>
      </p:sp>
      <p:sp>
        <p:nvSpPr>
          <p:cNvPr id="28" name="テキスト ボックス 27"/>
          <p:cNvSpPr txBox="1"/>
          <p:nvPr/>
        </p:nvSpPr>
        <p:spPr>
          <a:xfrm>
            <a:off x="6653061" y="2919805"/>
            <a:ext cx="1669047" cy="3046988"/>
          </a:xfrm>
          <a:prstGeom prst="rect">
            <a:avLst/>
          </a:prstGeom>
          <a:noFill/>
        </p:spPr>
        <p:txBody>
          <a:bodyPr wrap="none" rtlCol="0">
            <a:spAutoFit/>
          </a:bodyPr>
          <a:lstStyle/>
          <a:p>
            <a:pPr marL="171450" indent="-171450">
              <a:buFont typeface="Arial" panose="020B0604020202020204" pitchFamily="34" charset="0"/>
              <a:buChar char="•"/>
            </a:pPr>
            <a:r>
              <a:rPr kumimoji="1" lang="en-US" altLang="ja-JP" sz="1200" dirty="0">
                <a:latin typeface="Meiryo UI" panose="020B0604030504040204" pitchFamily="50" charset="-128"/>
                <a:ea typeface="Meiryo UI" panose="020B0604030504040204" pitchFamily="50" charset="-128"/>
              </a:rPr>
              <a:t>ICT</a:t>
            </a:r>
            <a:r>
              <a:rPr kumimoji="1" lang="ja-JP" altLang="en-US" sz="1200" dirty="0">
                <a:latin typeface="Meiryo UI" panose="020B0604030504040204" pitchFamily="50" charset="-128"/>
                <a:ea typeface="Meiryo UI" panose="020B0604030504040204" pitchFamily="50" charset="-128"/>
              </a:rPr>
              <a:t>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業務改革部門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会計・税務部門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まちづくり部門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交通部門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産業振興部門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健康医療部門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福祉部門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環境部門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子育て部門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文化・観光部門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教育部門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生活インフラ部門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危機管理部門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防犯・安全部門</a:t>
            </a:r>
            <a:endParaRPr kumimoji="1" lang="en-US" altLang="ja-JP" sz="1200" dirty="0">
              <a:latin typeface="Meiryo UI" panose="020B0604030504040204" pitchFamily="50" charset="-128"/>
              <a:ea typeface="Meiryo UI" panose="020B0604030504040204" pitchFamily="50" charset="-128"/>
            </a:endParaRPr>
          </a:p>
          <a:p>
            <a:pPr marL="171450" indent="-171450">
              <a:buFont typeface="Arial" panose="020B0604020202020204" pitchFamily="34" charset="0"/>
              <a:buChar char="•"/>
            </a:pPr>
            <a:r>
              <a:rPr kumimoji="1" lang="ja-JP" altLang="en-US" sz="1200" dirty="0">
                <a:latin typeface="Meiryo UI" panose="020B0604030504040204" pitchFamily="50" charset="-128"/>
                <a:ea typeface="Meiryo UI" panose="020B0604030504040204" pitchFamily="50" charset="-128"/>
              </a:rPr>
              <a:t>公民連携部門　など</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332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p:cNvSpPr/>
          <p:nvPr/>
        </p:nvSpPr>
        <p:spPr>
          <a:xfrm>
            <a:off x="5198880" y="3041974"/>
            <a:ext cx="979714" cy="300962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6BF321AB-D8E2-4BE5-9B63-B398D60DEC4E}"/>
              </a:ext>
            </a:extLst>
          </p:cNvPr>
          <p:cNvSpPr txBox="1"/>
          <p:nvPr/>
        </p:nvSpPr>
        <p:spPr>
          <a:xfrm>
            <a:off x="286787" y="153568"/>
            <a:ext cx="8686795" cy="400110"/>
          </a:xfrm>
          <a:prstGeom prst="rect">
            <a:avLst/>
          </a:prstGeom>
          <a:noFill/>
          <a:ln>
            <a:noFill/>
          </a:ln>
        </p:spPr>
        <p:txBody>
          <a:bodyPr wrap="square" rtlCol="0">
            <a:spAutoFit/>
          </a:bodyPr>
          <a:lstStyle/>
          <a:p>
            <a:pPr algn="ctr"/>
            <a:r>
              <a:rPr kumimoji="1" lang="ja-JP" altLang="en-US" sz="2000" b="1" dirty="0">
                <a:latin typeface="Meiryo UI" panose="020B0604030504040204" pitchFamily="50" charset="-128"/>
                <a:ea typeface="Meiryo UI" panose="020B0604030504040204" pitchFamily="50" charset="-128"/>
              </a:rPr>
              <a:t>課題解決の鍵は、地域が持つ「推進基盤」と企業が持つ「先進技術」のマッチング</a:t>
            </a:r>
          </a:p>
        </p:txBody>
      </p:sp>
      <p:sp>
        <p:nvSpPr>
          <p:cNvPr id="15" name="テキスト ボックス 14"/>
          <p:cNvSpPr txBox="1"/>
          <p:nvPr/>
        </p:nvSpPr>
        <p:spPr>
          <a:xfrm>
            <a:off x="659020" y="737981"/>
            <a:ext cx="7942328" cy="1785104"/>
          </a:xfrm>
          <a:prstGeom prst="rect">
            <a:avLst/>
          </a:prstGeom>
          <a:noFill/>
        </p:spPr>
        <p:txBody>
          <a:bodyPr wrap="square" rtlCol="0">
            <a:spAutoFit/>
          </a:bodyPr>
          <a:lstStyle/>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都市の課題は地域によって特徴があり（例えば都心と郊外）、講じるべき対策や活かす先進技術も異なってくる。一方で、各市町村が持つ</a:t>
            </a:r>
            <a:r>
              <a:rPr lang="en-US" altLang="ja-JP" sz="1600" dirty="0">
                <a:latin typeface="Meiryo UI" panose="020B0604030504040204" pitchFamily="50" charset="-128"/>
                <a:ea typeface="Meiryo UI" panose="020B0604030504040204" pitchFamily="50" charset="-128"/>
              </a:rPr>
              <a:t>ICT</a:t>
            </a:r>
            <a:r>
              <a:rPr lang="ja-JP" altLang="en-US" sz="1600" dirty="0">
                <a:latin typeface="Meiryo UI" panose="020B0604030504040204" pitchFamily="50" charset="-128"/>
                <a:ea typeface="Meiryo UI" panose="020B0604030504040204" pitchFamily="50" charset="-128"/>
              </a:rPr>
              <a:t>のノウハウやインフラ、専門人材のリソースにも差異がある。</a:t>
            </a:r>
            <a:endParaRPr lang="en-US" altLang="ja-JP" sz="16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endParaRPr lang="en-US" altLang="ja-JP" sz="1100" dirty="0">
              <a:latin typeface="Meiryo UI" panose="020B0604030504040204" pitchFamily="50" charset="-128"/>
              <a:ea typeface="Meiryo UI" panose="020B0604030504040204" pitchFamily="50" charset="-128"/>
            </a:endParaRPr>
          </a:p>
          <a:p>
            <a:pPr marL="285750" indent="-285750">
              <a:buFont typeface="Wingdings" panose="05000000000000000000" pitchFamily="2" charset="2"/>
              <a:buChar char="n"/>
            </a:pPr>
            <a:r>
              <a:rPr lang="ja-JP" altLang="en-US" sz="1600" dirty="0">
                <a:latin typeface="Meiryo UI" panose="020B0604030504040204" pitchFamily="50" charset="-128"/>
                <a:ea typeface="Meiryo UI" panose="020B0604030504040204" pitchFamily="50" charset="-128"/>
              </a:rPr>
              <a:t>大阪のスマートシティ戦略では、地域課題の解決に向けて取り組む推進基盤と、課題解決に資する先進技術を持つ企業が、互いに</a:t>
            </a:r>
            <a:r>
              <a:rPr lang="en-US" altLang="ja-JP" sz="1600" dirty="0">
                <a:latin typeface="Meiryo UI" panose="020B0604030504040204" pitchFamily="50" charset="-128"/>
                <a:ea typeface="Meiryo UI" panose="020B0604030504040204" pitchFamily="50" charset="-128"/>
              </a:rPr>
              <a:t>Win </a:t>
            </a:r>
            <a:r>
              <a:rPr lang="en-US" altLang="ja-JP" sz="1600" dirty="0" err="1">
                <a:latin typeface="Meiryo UI" panose="020B0604030504040204" pitchFamily="50" charset="-128"/>
                <a:ea typeface="Meiryo UI" panose="020B0604030504040204" pitchFamily="50" charset="-128"/>
              </a:rPr>
              <a:t>Win</a:t>
            </a:r>
            <a:r>
              <a:rPr lang="ja-JP" altLang="en-US" sz="1600" dirty="0">
                <a:latin typeface="Meiryo UI" panose="020B0604030504040204" pitchFamily="50" charset="-128"/>
                <a:ea typeface="Meiryo UI" panose="020B0604030504040204" pitchFamily="50" charset="-128"/>
              </a:rPr>
              <a:t>となるようなマッチングすることで、大阪全体のスマートシティ化を図る。</a:t>
            </a:r>
            <a:endParaRPr lang="en-US" altLang="ja-JP" sz="1600" dirty="0">
              <a:latin typeface="Meiryo UI" panose="020B0604030504040204" pitchFamily="50" charset="-128"/>
              <a:ea typeface="Meiryo UI" panose="020B0604030504040204" pitchFamily="50" charset="-128"/>
            </a:endParaRPr>
          </a:p>
        </p:txBody>
      </p:sp>
      <p:sp>
        <p:nvSpPr>
          <p:cNvPr id="14" name="角丸四角形 13"/>
          <p:cNvSpPr/>
          <p:nvPr/>
        </p:nvSpPr>
        <p:spPr>
          <a:xfrm>
            <a:off x="1895442" y="3499174"/>
            <a:ext cx="2804160" cy="2593349"/>
          </a:xfrm>
          <a:prstGeom prst="roundRect">
            <a:avLst>
              <a:gd name="adj" fmla="val 100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2175801" y="3041975"/>
            <a:ext cx="2272937" cy="57476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地域課題に取り組む</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推進基盤</a:t>
            </a:r>
          </a:p>
        </p:txBody>
      </p:sp>
      <p:sp>
        <p:nvSpPr>
          <p:cNvPr id="10" name="角丸四角形 9"/>
          <p:cNvSpPr/>
          <p:nvPr/>
        </p:nvSpPr>
        <p:spPr>
          <a:xfrm>
            <a:off x="368370" y="3864935"/>
            <a:ext cx="2069374" cy="1969636"/>
          </a:xfrm>
          <a:prstGeom prst="roundRect">
            <a:avLst>
              <a:gd name="adj" fmla="val 15218"/>
            </a:avLst>
          </a:prstGeom>
          <a:solidFill>
            <a:schemeClr val="lt1">
              <a:alpha val="5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11" name="テキスト ボックス 10"/>
          <p:cNvSpPr txBox="1"/>
          <p:nvPr/>
        </p:nvSpPr>
        <p:spPr>
          <a:xfrm>
            <a:off x="280366" y="3597007"/>
            <a:ext cx="1191942" cy="523220"/>
          </a:xfrm>
          <a:prstGeom prst="rect">
            <a:avLst/>
          </a:prstGeom>
          <a:solidFill>
            <a:schemeClr val="accent2">
              <a:lumMod val="20000"/>
              <a:lumOff val="80000"/>
            </a:schemeClr>
          </a:solidFill>
          <a:ln>
            <a:solidFill>
              <a:schemeClr val="accent2"/>
            </a:solidFill>
          </a:ln>
        </p:spPr>
        <p:txBody>
          <a:bodyPr wrap="square" rtlCol="0">
            <a:spAutoFit/>
          </a:bodyPr>
          <a:lstStyle/>
          <a:p>
            <a:pPr algn="ctr"/>
            <a:r>
              <a:rPr kumimoji="1" lang="ja-JP" altLang="en-US" sz="1400" b="1" dirty="0">
                <a:latin typeface="Meiryo UI" panose="020B0604030504040204" pitchFamily="50" charset="-128"/>
                <a:ea typeface="Meiryo UI" panose="020B0604030504040204" pitchFamily="50" charset="-128"/>
              </a:rPr>
              <a:t>地域が抱える課題</a:t>
            </a:r>
          </a:p>
        </p:txBody>
      </p:sp>
      <p:sp>
        <p:nvSpPr>
          <p:cNvPr id="12" name="テキスト ボックス 11"/>
          <p:cNvSpPr txBox="1"/>
          <p:nvPr/>
        </p:nvSpPr>
        <p:spPr>
          <a:xfrm>
            <a:off x="1973711" y="4515046"/>
            <a:ext cx="415498" cy="669414"/>
          </a:xfrm>
          <a:prstGeom prst="rect">
            <a:avLst/>
          </a:prstGeom>
          <a:noFill/>
        </p:spPr>
        <p:txBody>
          <a:bodyPr vert="eaVert" wrap="none" rtlCol="0">
            <a:spAutoFit/>
          </a:bodyPr>
          <a:lstStyle/>
          <a:p>
            <a:r>
              <a:rPr kumimoji="1" lang="ja-JP" altLang="en-US" sz="1500" b="1" dirty="0">
                <a:latin typeface="Meiryo UI" panose="020B0604030504040204" pitchFamily="50" charset="-128"/>
                <a:ea typeface="Meiryo UI" panose="020B0604030504040204" pitchFamily="50" charset="-128"/>
              </a:rPr>
              <a:t>市町村</a:t>
            </a:r>
          </a:p>
        </p:txBody>
      </p:sp>
      <p:sp>
        <p:nvSpPr>
          <p:cNvPr id="13" name="角丸四角形 12"/>
          <p:cNvSpPr/>
          <p:nvPr/>
        </p:nvSpPr>
        <p:spPr>
          <a:xfrm>
            <a:off x="3469904" y="3871680"/>
            <a:ext cx="360000" cy="19561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500" b="1" dirty="0">
                <a:latin typeface="Meiryo UI" panose="020B0604030504040204" pitchFamily="50" charset="-128"/>
                <a:ea typeface="Meiryo UI" panose="020B0604030504040204" pitchFamily="50" charset="-128"/>
              </a:rPr>
              <a:t>地元企業</a:t>
            </a:r>
          </a:p>
        </p:txBody>
      </p:sp>
      <p:sp>
        <p:nvSpPr>
          <p:cNvPr id="20" name="角丸四角形 19"/>
          <p:cNvSpPr/>
          <p:nvPr/>
        </p:nvSpPr>
        <p:spPr>
          <a:xfrm>
            <a:off x="2801930" y="3871680"/>
            <a:ext cx="360000" cy="195614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500" b="1" dirty="0">
                <a:latin typeface="Meiryo UI" panose="020B0604030504040204" pitchFamily="50" charset="-128"/>
                <a:ea typeface="Meiryo UI" panose="020B0604030504040204" pitchFamily="50" charset="-128"/>
              </a:rPr>
              <a:t>地域団体</a:t>
            </a:r>
          </a:p>
        </p:txBody>
      </p:sp>
      <p:sp>
        <p:nvSpPr>
          <p:cNvPr id="21" name="角丸四角形 20"/>
          <p:cNvSpPr/>
          <p:nvPr/>
        </p:nvSpPr>
        <p:spPr>
          <a:xfrm>
            <a:off x="4135724" y="3871680"/>
            <a:ext cx="360000" cy="1956146"/>
          </a:xfrm>
          <a:prstGeom prst="round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kumimoji="1" lang="ja-JP" altLang="en-US" sz="1500" b="1" dirty="0">
                <a:latin typeface="Meiryo UI" panose="020B0604030504040204" pitchFamily="50" charset="-128"/>
                <a:ea typeface="Meiryo UI" panose="020B0604030504040204" pitchFamily="50" charset="-128"/>
              </a:rPr>
              <a:t>シビックテック</a:t>
            </a:r>
            <a:r>
              <a:rPr kumimoji="1" lang="en-US" altLang="ja-JP" sz="1100" b="1" dirty="0">
                <a:latin typeface="Meiryo UI" panose="020B0604030504040204" pitchFamily="50" charset="-128"/>
                <a:ea typeface="Meiryo UI" panose="020B0604030504040204" pitchFamily="50" charset="-128"/>
              </a:rPr>
              <a:t>*</a:t>
            </a:r>
            <a:endParaRPr kumimoji="1" lang="ja-JP" altLang="en-US" sz="15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406800" y="4234830"/>
            <a:ext cx="1505540" cy="1438855"/>
          </a:xfrm>
          <a:prstGeom prst="rect">
            <a:avLst/>
          </a:prstGeom>
          <a:noFill/>
        </p:spPr>
        <p:txBody>
          <a:bodyPr wrap="none" rtlCol="0">
            <a:spAutoFit/>
          </a:bodyPr>
          <a:lstStyle/>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交通弱者</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健康寿命の延伸</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教育・子育て</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増加する自然災害</a:t>
            </a:r>
            <a:endParaRPr kumimoji="1" lang="en-US" altLang="ja-JP" sz="8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人手不足</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急増するインバウンド</a:t>
            </a:r>
            <a:endParaRPr kumimoji="1" lang="en-US" altLang="ja-JP" sz="8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ü"/>
            </a:pPr>
            <a:r>
              <a:rPr kumimoji="1" lang="ja-JP" altLang="en-US" sz="1100" dirty="0">
                <a:latin typeface="Meiryo UI" panose="020B0604030504040204" pitchFamily="50" charset="-128"/>
                <a:ea typeface="Meiryo UI" panose="020B0604030504040204" pitchFamily="50" charset="-128"/>
              </a:rPr>
              <a:t>煩雑な行政手続き</a:t>
            </a:r>
          </a:p>
        </p:txBody>
      </p:sp>
      <p:sp>
        <p:nvSpPr>
          <p:cNvPr id="17" name="テキスト ボックス 16"/>
          <p:cNvSpPr txBox="1"/>
          <p:nvPr/>
        </p:nvSpPr>
        <p:spPr>
          <a:xfrm>
            <a:off x="2372202" y="4588143"/>
            <a:ext cx="543739" cy="523220"/>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3047122" y="4588143"/>
            <a:ext cx="543739" cy="523220"/>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a:t>
            </a:r>
          </a:p>
        </p:txBody>
      </p:sp>
      <p:sp>
        <p:nvSpPr>
          <p:cNvPr id="25" name="テキスト ボックス 24"/>
          <p:cNvSpPr txBox="1"/>
          <p:nvPr/>
        </p:nvSpPr>
        <p:spPr>
          <a:xfrm>
            <a:off x="3713322" y="4588143"/>
            <a:ext cx="543739" cy="523220"/>
          </a:xfrm>
          <a:prstGeom prst="rect">
            <a:avLst/>
          </a:prstGeom>
          <a:noFill/>
        </p:spPr>
        <p:txBody>
          <a:bodyPr wrap="none" rtlCol="0">
            <a:spAutoFit/>
          </a:bodyPr>
          <a:lstStyle/>
          <a:p>
            <a:r>
              <a:rPr kumimoji="1" lang="ja-JP" altLang="en-US" sz="2800" b="1" dirty="0">
                <a:latin typeface="Meiryo UI" panose="020B0604030504040204" pitchFamily="50" charset="-128"/>
                <a:ea typeface="Meiryo UI" panose="020B0604030504040204" pitchFamily="50" charset="-128"/>
              </a:rPr>
              <a:t>＋</a:t>
            </a:r>
          </a:p>
        </p:txBody>
      </p:sp>
      <p:sp>
        <p:nvSpPr>
          <p:cNvPr id="18" name="正方形/長方形 17"/>
          <p:cNvSpPr/>
          <p:nvPr/>
        </p:nvSpPr>
        <p:spPr>
          <a:xfrm>
            <a:off x="6681525" y="3499175"/>
            <a:ext cx="2246812" cy="25933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8" name="正方形/長方形 27"/>
          <p:cNvSpPr/>
          <p:nvPr/>
        </p:nvSpPr>
        <p:spPr>
          <a:xfrm>
            <a:off x="6668463" y="3041974"/>
            <a:ext cx="2272937" cy="574765"/>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課題解決に資する</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先進技術企業</a:t>
            </a:r>
            <a:endParaRPr kumimoji="1" lang="en-US" altLang="ja-JP" sz="1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2" name="角丸四角形 21"/>
          <p:cNvSpPr/>
          <p:nvPr/>
        </p:nvSpPr>
        <p:spPr>
          <a:xfrm>
            <a:off x="6796931" y="3698941"/>
            <a:ext cx="2016000" cy="28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グローバル企業</a:t>
            </a:r>
          </a:p>
        </p:txBody>
      </p:sp>
      <p:sp>
        <p:nvSpPr>
          <p:cNvPr id="31" name="角丸四角形 30"/>
          <p:cNvSpPr/>
          <p:nvPr/>
        </p:nvSpPr>
        <p:spPr>
          <a:xfrm>
            <a:off x="6796931" y="5305089"/>
            <a:ext cx="2016000" cy="28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スタートアップ・ベンチャー</a:t>
            </a:r>
          </a:p>
        </p:txBody>
      </p:sp>
      <p:sp>
        <p:nvSpPr>
          <p:cNvPr id="34" name="角丸四角形 33"/>
          <p:cNvSpPr/>
          <p:nvPr/>
        </p:nvSpPr>
        <p:spPr>
          <a:xfrm>
            <a:off x="6796931" y="4488952"/>
            <a:ext cx="2016000" cy="288000"/>
          </a:xfrm>
          <a:prstGeom prst="roundRect">
            <a:avLst/>
          </a:prstGeom>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400" b="1" dirty="0">
                <a:latin typeface="Meiryo UI" panose="020B0604030504040204" pitchFamily="50" charset="-128"/>
                <a:ea typeface="Meiryo UI" panose="020B0604030504040204" pitchFamily="50" charset="-128"/>
              </a:rPr>
              <a:t>テクノロジー企業</a:t>
            </a:r>
          </a:p>
        </p:txBody>
      </p:sp>
      <p:sp>
        <p:nvSpPr>
          <p:cNvPr id="23" name="テキスト ボックス 22"/>
          <p:cNvSpPr txBox="1"/>
          <p:nvPr/>
        </p:nvSpPr>
        <p:spPr>
          <a:xfrm>
            <a:off x="6840474" y="3992718"/>
            <a:ext cx="197245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プラットフォーマー、データ基盤、ネットワーク、</a:t>
            </a:r>
            <a:r>
              <a:rPr kumimoji="1" lang="en-US" altLang="ja-JP" sz="1100" dirty="0" err="1">
                <a:latin typeface="Meiryo UI" panose="020B0604030504040204" pitchFamily="50" charset="-128"/>
                <a:ea typeface="Meiryo UI" panose="020B0604030504040204" pitchFamily="50" charset="-128"/>
              </a:rPr>
              <a:t>MaaS</a:t>
            </a:r>
            <a:r>
              <a:rPr kumimoji="1" lang="ja-JP" altLang="en-US" sz="1100" dirty="0">
                <a:latin typeface="Meiryo UI" panose="020B0604030504040204" pitchFamily="50" charset="-128"/>
                <a:ea typeface="Meiryo UI" panose="020B0604030504040204" pitchFamily="50" charset="-128"/>
              </a:rPr>
              <a:t>　等</a:t>
            </a:r>
          </a:p>
        </p:txBody>
      </p:sp>
      <p:sp>
        <p:nvSpPr>
          <p:cNvPr id="26" name="テキスト ボックス 25"/>
          <p:cNvSpPr txBox="1"/>
          <p:nvPr/>
        </p:nvSpPr>
        <p:spPr>
          <a:xfrm>
            <a:off x="6924005" y="2677930"/>
            <a:ext cx="1863011"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海外や域外からも誘引</a:t>
            </a:r>
          </a:p>
        </p:txBody>
      </p:sp>
      <p:sp>
        <p:nvSpPr>
          <p:cNvPr id="35" name="テキスト ボックス 34"/>
          <p:cNvSpPr txBox="1"/>
          <p:nvPr/>
        </p:nvSpPr>
        <p:spPr>
          <a:xfrm>
            <a:off x="2452250" y="2677930"/>
            <a:ext cx="1782860" cy="307777"/>
          </a:xfrm>
          <a:prstGeom prst="rect">
            <a:avLst/>
          </a:prstGeom>
          <a:noFill/>
        </p:spPr>
        <p:txBody>
          <a:bodyPr wrap="none" rtlCol="0">
            <a:spAutoFit/>
          </a:bodyPr>
          <a:lstStyle/>
          <a:p>
            <a:r>
              <a:rPr kumimoji="1" lang="ja-JP" altLang="en-US" sz="1400" b="1" dirty="0">
                <a:latin typeface="Meiryo UI" panose="020B0604030504040204" pitchFamily="50" charset="-128"/>
                <a:ea typeface="Meiryo UI" panose="020B0604030504040204" pitchFamily="50" charset="-128"/>
              </a:rPr>
              <a:t>地域のリソースを結集</a:t>
            </a:r>
          </a:p>
        </p:txBody>
      </p:sp>
      <p:pic>
        <p:nvPicPr>
          <p:cNvPr id="36" name="図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2228" y="5272746"/>
            <a:ext cx="858138" cy="858138"/>
          </a:xfrm>
          <a:prstGeom prst="rect">
            <a:avLst/>
          </a:prstGeom>
        </p:spPr>
      </p:pic>
      <p:sp>
        <p:nvSpPr>
          <p:cNvPr id="37" name="テキスト ボックス 36"/>
          <p:cNvSpPr txBox="1"/>
          <p:nvPr/>
        </p:nvSpPr>
        <p:spPr>
          <a:xfrm>
            <a:off x="6818702" y="4793053"/>
            <a:ext cx="1972457"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デジタル技術、センシング技術、</a:t>
            </a:r>
            <a:r>
              <a:rPr kumimoji="1" lang="en-US" altLang="ja-JP" sz="1100" dirty="0">
                <a:latin typeface="Meiryo UI" panose="020B0604030504040204" pitchFamily="50" charset="-128"/>
                <a:ea typeface="Meiryo UI" panose="020B0604030504040204" pitchFamily="50" charset="-128"/>
              </a:rPr>
              <a:t>AI</a:t>
            </a:r>
            <a:r>
              <a:rPr kumimoji="1" lang="ja-JP" altLang="en-US" sz="1100" dirty="0" err="1">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５</a:t>
            </a:r>
            <a:r>
              <a:rPr kumimoji="1" lang="en-US" altLang="ja-JP" sz="1100" dirty="0">
                <a:latin typeface="Meiryo UI" panose="020B0604030504040204" pitchFamily="50" charset="-128"/>
                <a:ea typeface="Meiryo UI" panose="020B0604030504040204" pitchFamily="50" charset="-128"/>
              </a:rPr>
              <a:t>G</a:t>
            </a:r>
            <a:r>
              <a:rPr kumimoji="1" lang="ja-JP" altLang="en-US" sz="1100" dirty="0" err="1">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３</a:t>
            </a:r>
            <a:r>
              <a:rPr kumimoji="1" lang="en-US" altLang="ja-JP" sz="1100" dirty="0">
                <a:latin typeface="Meiryo UI" panose="020B0604030504040204" pitchFamily="50" charset="-128"/>
                <a:ea typeface="Meiryo UI" panose="020B0604030504040204" pitchFamily="50" charset="-128"/>
              </a:rPr>
              <a:t>D</a:t>
            </a:r>
            <a:r>
              <a:rPr kumimoji="1" lang="ja-JP" altLang="en-US" sz="1100" dirty="0">
                <a:latin typeface="Meiryo UI" panose="020B0604030504040204" pitchFamily="50" charset="-128"/>
                <a:ea typeface="Meiryo UI" panose="020B0604030504040204" pitchFamily="50" charset="-128"/>
              </a:rPr>
              <a:t>　等</a:t>
            </a:r>
          </a:p>
        </p:txBody>
      </p:sp>
      <p:sp>
        <p:nvSpPr>
          <p:cNvPr id="39" name="テキスト ボックス 38"/>
          <p:cNvSpPr txBox="1"/>
          <p:nvPr/>
        </p:nvSpPr>
        <p:spPr>
          <a:xfrm>
            <a:off x="6840472" y="5594587"/>
            <a:ext cx="2052000" cy="600164"/>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アプリ開発、ソフト開発、自動運転、多言語翻訳、位置情報　等</a:t>
            </a:r>
          </a:p>
        </p:txBody>
      </p:sp>
      <p:sp>
        <p:nvSpPr>
          <p:cNvPr id="40" name="楕円 95"/>
          <p:cNvSpPr/>
          <p:nvPr/>
        </p:nvSpPr>
        <p:spPr bwMode="auto">
          <a:xfrm>
            <a:off x="4547974" y="3470341"/>
            <a:ext cx="2227185" cy="2089409"/>
          </a:xfrm>
          <a:prstGeom prst="leftRightArrow">
            <a:avLst>
              <a:gd name="adj1" fmla="val 52501"/>
              <a:gd name="adj2" fmla="val 21900"/>
            </a:avLst>
          </a:prstGeom>
          <a:solidFill>
            <a:schemeClr val="accent2">
              <a:lumMod val="40000"/>
              <a:lumOff val="60000"/>
              <a:alpha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lIns="0" tIns="0" rIns="0" bIns="0" rtlCol="0" anchor="ctr" anchorCtr="1">
            <a:noAutofit/>
          </a:bodyPr>
          <a:lstStyle/>
          <a:p>
            <a:pPr marL="57150" lvl="2" algn="ctr" defTabSz="400050">
              <a:spcAft>
                <a:spcPct val="15000"/>
              </a:spcAft>
            </a:pPr>
            <a:r>
              <a:rPr lang="ja-JP" altLang="en-US" b="1" dirty="0">
                <a:latin typeface="Meiryo UI" panose="020B0604030504040204" pitchFamily="50" charset="-128"/>
                <a:ea typeface="Meiryo UI" panose="020B0604030504040204" pitchFamily="50" charset="-128"/>
              </a:rPr>
              <a:t>大阪府が</a:t>
            </a:r>
            <a:endParaRPr lang="en-US" altLang="ja-JP" b="1" dirty="0">
              <a:latin typeface="Meiryo UI" panose="020B0604030504040204" pitchFamily="50" charset="-128"/>
              <a:ea typeface="Meiryo UI" panose="020B0604030504040204" pitchFamily="50" charset="-128"/>
            </a:endParaRPr>
          </a:p>
          <a:p>
            <a:pPr marL="57150" lvl="2" algn="ctr" defTabSz="400050">
              <a:spcAft>
                <a:spcPct val="15000"/>
              </a:spcAft>
            </a:pPr>
            <a:r>
              <a:rPr lang="en-US" altLang="ja-JP" b="1" dirty="0">
                <a:latin typeface="Meiryo UI" panose="020B0604030504040204" pitchFamily="50" charset="-128"/>
                <a:ea typeface="Meiryo UI" panose="020B0604030504040204" pitchFamily="50" charset="-128"/>
              </a:rPr>
              <a:t>Win </a:t>
            </a:r>
            <a:r>
              <a:rPr lang="en-US" altLang="ja-JP" b="1" dirty="0" err="1">
                <a:latin typeface="Meiryo UI" panose="020B0604030504040204" pitchFamily="50" charset="-128"/>
                <a:ea typeface="Meiryo UI" panose="020B0604030504040204" pitchFamily="50" charset="-128"/>
              </a:rPr>
              <a:t>Win</a:t>
            </a:r>
            <a:r>
              <a:rPr lang="ja-JP" altLang="en-US" b="1" dirty="0">
                <a:latin typeface="Meiryo UI" panose="020B0604030504040204" pitchFamily="50" charset="-128"/>
                <a:ea typeface="Meiryo UI" panose="020B0604030504040204" pitchFamily="50" charset="-128"/>
              </a:rPr>
              <a:t>の</a:t>
            </a:r>
            <a:endParaRPr lang="en-US" altLang="ja-JP" b="1" dirty="0">
              <a:latin typeface="Meiryo UI" panose="020B0604030504040204" pitchFamily="50" charset="-128"/>
              <a:ea typeface="Meiryo UI" panose="020B0604030504040204" pitchFamily="50" charset="-128"/>
            </a:endParaRPr>
          </a:p>
          <a:p>
            <a:pPr marL="57150" lvl="2" algn="ctr" defTabSz="400050">
              <a:spcAft>
                <a:spcPct val="15000"/>
              </a:spcAft>
            </a:pPr>
            <a:r>
              <a:rPr lang="ja-JP" altLang="en-US" b="1" dirty="0">
                <a:latin typeface="Meiryo UI" panose="020B0604030504040204" pitchFamily="50" charset="-128"/>
                <a:ea typeface="Meiryo UI" panose="020B0604030504040204" pitchFamily="50" charset="-128"/>
              </a:rPr>
              <a:t>マッチング！</a:t>
            </a:r>
          </a:p>
        </p:txBody>
      </p:sp>
      <p:cxnSp>
        <p:nvCxnSpPr>
          <p:cNvPr id="29" name="直線コネクタ 28"/>
          <p:cNvCxnSpPr/>
          <p:nvPr/>
        </p:nvCxnSpPr>
        <p:spPr>
          <a:xfrm>
            <a:off x="155774" y="653142"/>
            <a:ext cx="8856000" cy="0"/>
          </a:xfrm>
          <a:prstGeom prst="line">
            <a:avLst/>
          </a:prstGeom>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a:xfrm>
            <a:off x="6954374" y="6348209"/>
            <a:ext cx="2057400" cy="365125"/>
          </a:xfrm>
        </p:spPr>
        <p:txBody>
          <a:bodyPr/>
          <a:lstStyle/>
          <a:p>
            <a:fld id="{1E9492F5-9F32-4FF7-8F08-B59CF8F2A2B6}" type="slidenum">
              <a:rPr kumimoji="1" lang="ja-JP" altLang="en-US" smtClean="0"/>
              <a:t>8</a:t>
            </a:fld>
            <a:endParaRPr kumimoji="1" lang="ja-JP" altLang="en-US"/>
          </a:p>
        </p:txBody>
      </p:sp>
      <p:sp>
        <p:nvSpPr>
          <p:cNvPr id="3" name="正方形/長方形 2">
            <a:extLst>
              <a:ext uri="{FF2B5EF4-FFF2-40B4-BE49-F238E27FC236}">
                <a16:creationId xmlns:a16="http://schemas.microsoft.com/office/drawing/2014/main" id="{AE008C31-C28D-4DFF-9483-09371BBAB1DC}"/>
              </a:ext>
            </a:extLst>
          </p:cNvPr>
          <p:cNvSpPr/>
          <p:nvPr/>
        </p:nvSpPr>
        <p:spPr>
          <a:xfrm>
            <a:off x="135895" y="6410163"/>
            <a:ext cx="8328308"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rPr>
              <a:t>＊　シビックテック（</a:t>
            </a:r>
            <a:r>
              <a:rPr lang="en-US" altLang="ja-JP" sz="900" dirty="0">
                <a:latin typeface="Meiryo UI" panose="020B0604030504040204" pitchFamily="50" charset="-128"/>
                <a:ea typeface="Meiryo UI" panose="020B0604030504040204" pitchFamily="50" charset="-128"/>
              </a:rPr>
              <a:t>Civic Tech</a:t>
            </a:r>
            <a:r>
              <a:rPr lang="ja-JP" altLang="en-US" sz="900" dirty="0">
                <a:latin typeface="Meiryo UI" panose="020B0604030504040204" pitchFamily="50" charset="-128"/>
                <a:ea typeface="Meiryo UI" panose="020B0604030504040204" pitchFamily="50" charset="-128"/>
              </a:rPr>
              <a:t>）とは・・・</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シビック（</a:t>
            </a:r>
            <a:r>
              <a:rPr lang="en-US" altLang="ja-JP" sz="900" dirty="0">
                <a:latin typeface="Meiryo UI" panose="020B0604030504040204" pitchFamily="50" charset="-128"/>
                <a:ea typeface="Meiryo UI" panose="020B0604030504040204" pitchFamily="50" charset="-128"/>
              </a:rPr>
              <a:t>Civic</a:t>
            </a:r>
            <a:r>
              <a:rPr lang="ja-JP" altLang="en-US" sz="900" dirty="0">
                <a:latin typeface="Meiryo UI" panose="020B0604030504040204" pitchFamily="50" charset="-128"/>
                <a:ea typeface="Meiryo UI" panose="020B0604030504040204" pitchFamily="50" charset="-128"/>
              </a:rPr>
              <a:t>：市民）とテック（</a:t>
            </a:r>
            <a:r>
              <a:rPr lang="en-US" altLang="ja-JP" sz="900" dirty="0">
                <a:latin typeface="Meiryo UI" panose="020B0604030504040204" pitchFamily="50" charset="-128"/>
                <a:ea typeface="Meiryo UI" panose="020B0604030504040204" pitchFamily="50" charset="-128"/>
              </a:rPr>
              <a:t>Tech</a:t>
            </a:r>
            <a:r>
              <a:rPr lang="ja-JP" altLang="en-US" sz="900" dirty="0">
                <a:latin typeface="Meiryo UI" panose="020B0604030504040204" pitchFamily="50" charset="-128"/>
                <a:ea typeface="Meiryo UI" panose="020B0604030504040204" pitchFamily="50" charset="-128"/>
              </a:rPr>
              <a:t>：テクノロジー）をかけあわせた造語。市民自身が、テクノロジーを活用して、行政サービスの問題やや社会課題を解決する取り組み。</a:t>
            </a:r>
          </a:p>
        </p:txBody>
      </p:sp>
    </p:spTree>
    <p:extLst>
      <p:ext uri="{BB962C8B-B14F-4D97-AF65-F5344CB8AC3E}">
        <p14:creationId xmlns:p14="http://schemas.microsoft.com/office/powerpoint/2010/main" val="326090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a:xfrm>
            <a:off x="7005849" y="6440830"/>
            <a:ext cx="2057400" cy="365125"/>
          </a:xfrm>
        </p:spPr>
        <p:txBody>
          <a:bodyPr/>
          <a:lstStyle/>
          <a:p>
            <a:fld id="{1E9492F5-9F32-4FF7-8F08-B59CF8F2A2B6}" type="slidenum">
              <a:rPr kumimoji="1" lang="ja-JP" altLang="en-US" smtClean="0"/>
              <a:t>9</a:t>
            </a:fld>
            <a:endParaRPr kumimoji="1" lang="ja-JP" altLang="en-US"/>
          </a:p>
        </p:txBody>
      </p:sp>
      <p:sp>
        <p:nvSpPr>
          <p:cNvPr id="3" name="テキスト ボックス 2">
            <a:extLst>
              <a:ext uri="{FF2B5EF4-FFF2-40B4-BE49-F238E27FC236}">
                <a16:creationId xmlns:a16="http://schemas.microsoft.com/office/drawing/2014/main" id="{A1AA1268-3D03-47D4-A4AA-3510D0449B3C}"/>
              </a:ext>
            </a:extLst>
          </p:cNvPr>
          <p:cNvSpPr txBox="1"/>
          <p:nvPr/>
        </p:nvSpPr>
        <p:spPr>
          <a:xfrm>
            <a:off x="322739" y="113802"/>
            <a:ext cx="8603846" cy="430887"/>
          </a:xfrm>
          <a:prstGeom prst="rect">
            <a:avLst/>
          </a:prstGeom>
          <a:noFill/>
        </p:spPr>
        <p:txBody>
          <a:bodyPr wrap="square" rtlCol="0">
            <a:spAutoFit/>
          </a:bodyPr>
          <a:lstStyle/>
          <a:p>
            <a:pPr lvl="0" algn="ctr">
              <a:defRPr/>
            </a:pPr>
            <a:r>
              <a:rPr kumimoji="1" lang="ja-JP" altLang="en-US" sz="2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府内の先行事例（河内長野市）と府域展開のイメージ</a:t>
            </a:r>
          </a:p>
        </p:txBody>
      </p:sp>
      <p:cxnSp>
        <p:nvCxnSpPr>
          <p:cNvPr id="5" name="直線コネクタ 4">
            <a:extLst>
              <a:ext uri="{FF2B5EF4-FFF2-40B4-BE49-F238E27FC236}">
                <a16:creationId xmlns:a16="http://schemas.microsoft.com/office/drawing/2014/main" id="{EFB4A745-4045-444C-9B42-67800CDD26E9}"/>
              </a:ext>
            </a:extLst>
          </p:cNvPr>
          <p:cNvCxnSpPr/>
          <p:nvPr/>
        </p:nvCxnSpPr>
        <p:spPr>
          <a:xfrm>
            <a:off x="322739" y="595797"/>
            <a:ext cx="860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1287685" y="2762306"/>
            <a:ext cx="1360298" cy="465293"/>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社会課題を把握し、グランドデザインを描く</a:t>
            </a:r>
          </a:p>
        </p:txBody>
      </p:sp>
      <p:sp>
        <p:nvSpPr>
          <p:cNvPr id="11" name="正方形/長方形 10"/>
          <p:cNvSpPr/>
          <p:nvPr/>
        </p:nvSpPr>
        <p:spPr>
          <a:xfrm>
            <a:off x="1284647" y="2044763"/>
            <a:ext cx="1360298" cy="33337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行政</a:t>
            </a:r>
            <a:endParaRPr kumimoji="1" lang="ja-JP" altLang="en-US" sz="1400" b="1" dirty="0">
              <a:latin typeface="Meiryo UI" panose="020B0604030504040204" pitchFamily="50" charset="-128"/>
              <a:ea typeface="Meiryo UI" panose="020B0604030504040204" pitchFamily="50" charset="-128"/>
            </a:endParaRPr>
          </a:p>
        </p:txBody>
      </p:sp>
      <p:sp>
        <p:nvSpPr>
          <p:cNvPr id="12" name="正方形/長方形 11"/>
          <p:cNvSpPr/>
          <p:nvPr/>
        </p:nvSpPr>
        <p:spPr>
          <a:xfrm>
            <a:off x="3177516" y="2294845"/>
            <a:ext cx="2381863" cy="269970"/>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地元企業や地域団体</a:t>
            </a:r>
          </a:p>
        </p:txBody>
      </p:sp>
      <p:sp>
        <p:nvSpPr>
          <p:cNvPr id="13" name="正方形/長方形 12"/>
          <p:cNvSpPr/>
          <p:nvPr/>
        </p:nvSpPr>
        <p:spPr>
          <a:xfrm>
            <a:off x="6091949" y="2296570"/>
            <a:ext cx="2687889" cy="268245"/>
          </a:xfrm>
          <a:prstGeom prst="rect">
            <a:avLst/>
          </a:prstGeom>
          <a:solidFill>
            <a:schemeClr val="accent2">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latin typeface="Meiryo UI" panose="020B0604030504040204" pitchFamily="50" charset="-128"/>
                <a:ea typeface="Meiryo UI" panose="020B0604030504040204" pitchFamily="50" charset="-128"/>
              </a:rPr>
              <a:t>テクノロジー企業</a:t>
            </a:r>
          </a:p>
        </p:txBody>
      </p:sp>
      <p:sp>
        <p:nvSpPr>
          <p:cNvPr id="19" name="正方形/長方形 18"/>
          <p:cNvSpPr/>
          <p:nvPr/>
        </p:nvSpPr>
        <p:spPr>
          <a:xfrm>
            <a:off x="3187303" y="2953395"/>
            <a:ext cx="1081890"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乗降場所として、駐車場を無償貸与</a:t>
            </a:r>
          </a:p>
        </p:txBody>
      </p:sp>
      <p:sp>
        <p:nvSpPr>
          <p:cNvPr id="20" name="正方形/長方形 19"/>
          <p:cNvSpPr/>
          <p:nvPr/>
        </p:nvSpPr>
        <p:spPr>
          <a:xfrm>
            <a:off x="4331815" y="2939359"/>
            <a:ext cx="1201173"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運行管理を担い、自立運営を図る</a:t>
            </a:r>
          </a:p>
        </p:txBody>
      </p:sp>
      <p:sp>
        <p:nvSpPr>
          <p:cNvPr id="25" name="正方形/長方形 24"/>
          <p:cNvSpPr/>
          <p:nvPr/>
        </p:nvSpPr>
        <p:spPr>
          <a:xfrm>
            <a:off x="6066155" y="2954449"/>
            <a:ext cx="837787"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自動運転車両の提供</a:t>
            </a:r>
          </a:p>
        </p:txBody>
      </p:sp>
      <p:sp>
        <p:nvSpPr>
          <p:cNvPr id="26" name="正方形/長方形 25"/>
          <p:cNvSpPr/>
          <p:nvPr/>
        </p:nvSpPr>
        <p:spPr>
          <a:xfrm>
            <a:off x="7013891" y="2939359"/>
            <a:ext cx="828000"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運行バスシステムの技術</a:t>
            </a:r>
          </a:p>
        </p:txBody>
      </p:sp>
      <p:sp>
        <p:nvSpPr>
          <p:cNvPr id="27" name="正方形/長方形 26"/>
          <p:cNvSpPr/>
          <p:nvPr/>
        </p:nvSpPr>
        <p:spPr>
          <a:xfrm>
            <a:off x="7951839" y="2946148"/>
            <a:ext cx="828000" cy="751377"/>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a:latin typeface="Meiryo UI" panose="020B0604030504040204" pitchFamily="50" charset="-128"/>
                <a:ea typeface="Meiryo UI" panose="020B0604030504040204" pitchFamily="50" charset="-128"/>
              </a:rPr>
              <a:t>グリーンスローモビリティの提案</a:t>
            </a:r>
          </a:p>
        </p:txBody>
      </p:sp>
      <p:sp>
        <p:nvSpPr>
          <p:cNvPr id="28" name="テキスト ボックス 27"/>
          <p:cNvSpPr txBox="1"/>
          <p:nvPr/>
        </p:nvSpPr>
        <p:spPr>
          <a:xfrm>
            <a:off x="2589130" y="2586655"/>
            <a:ext cx="612668"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t>
            </a:r>
            <a:endParaRPr kumimoji="1" lang="ja-JP" altLang="en-US" sz="4000" b="1"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5518554" y="2570083"/>
            <a:ext cx="612668" cy="707886"/>
          </a:xfrm>
          <a:prstGeom prst="rect">
            <a:avLst/>
          </a:prstGeom>
          <a:noFill/>
        </p:spPr>
        <p:txBody>
          <a:bodyPr wrap="none" rtlCol="0">
            <a:spAutoFit/>
          </a:bodyPr>
          <a:lstStyle/>
          <a:p>
            <a:r>
              <a:rPr kumimoji="1" lang="en-US" altLang="ja-JP" sz="4000" b="1" dirty="0">
                <a:latin typeface="Meiryo UI" panose="020B0604030504040204" pitchFamily="50" charset="-128"/>
                <a:ea typeface="Meiryo UI" panose="020B0604030504040204" pitchFamily="50" charset="-128"/>
              </a:rPr>
              <a:t>×</a:t>
            </a:r>
            <a:endParaRPr kumimoji="1" lang="ja-JP" altLang="en-US" sz="4000" b="1" dirty="0">
              <a:latin typeface="Meiryo UI" panose="020B0604030504040204" pitchFamily="50" charset="-128"/>
              <a:ea typeface="Meiryo UI" panose="020B0604030504040204" pitchFamily="50" charset="-128"/>
            </a:endParaRPr>
          </a:p>
        </p:txBody>
      </p:sp>
      <p:sp>
        <p:nvSpPr>
          <p:cNvPr id="7" name="角丸四角形 6"/>
          <p:cNvSpPr/>
          <p:nvPr/>
        </p:nvSpPr>
        <p:spPr>
          <a:xfrm>
            <a:off x="1271639" y="2405687"/>
            <a:ext cx="1373306" cy="371936"/>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河内長野市</a:t>
            </a:r>
          </a:p>
        </p:txBody>
      </p:sp>
      <p:sp>
        <p:nvSpPr>
          <p:cNvPr id="9" name="角丸四角形 8"/>
          <p:cNvSpPr/>
          <p:nvPr/>
        </p:nvSpPr>
        <p:spPr>
          <a:xfrm>
            <a:off x="4330366" y="2680521"/>
            <a:ext cx="1231588"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100" b="1" dirty="0">
                <a:latin typeface="Meiryo UI" panose="020B0604030504040204" pitchFamily="50" charset="-128"/>
                <a:ea typeface="Meiryo UI" panose="020B0604030504040204" pitchFamily="50" charset="-128"/>
              </a:rPr>
              <a:t>社会福祉協議会</a:t>
            </a:r>
          </a:p>
        </p:txBody>
      </p:sp>
      <p:sp>
        <p:nvSpPr>
          <p:cNvPr id="10" name="角丸四角形 9"/>
          <p:cNvSpPr/>
          <p:nvPr/>
        </p:nvSpPr>
        <p:spPr>
          <a:xfrm>
            <a:off x="3177516" y="2676361"/>
            <a:ext cx="108189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コノミヤ</a:t>
            </a:r>
          </a:p>
        </p:txBody>
      </p:sp>
      <p:sp>
        <p:nvSpPr>
          <p:cNvPr id="14" name="角丸四角形 13"/>
          <p:cNvSpPr/>
          <p:nvPr/>
        </p:nvSpPr>
        <p:spPr>
          <a:xfrm>
            <a:off x="6066156" y="2667576"/>
            <a:ext cx="82800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a:latin typeface="Meiryo UI" panose="020B0604030504040204" pitchFamily="50" charset="-128"/>
                <a:ea typeface="Meiryo UI" panose="020B0604030504040204" pitchFamily="50" charset="-128"/>
              </a:rPr>
              <a:t>ヤマハ</a:t>
            </a:r>
          </a:p>
        </p:txBody>
      </p:sp>
      <p:sp>
        <p:nvSpPr>
          <p:cNvPr id="17" name="角丸四角形 16"/>
          <p:cNvSpPr/>
          <p:nvPr/>
        </p:nvSpPr>
        <p:spPr>
          <a:xfrm>
            <a:off x="7004104" y="2667394"/>
            <a:ext cx="82800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en-US" altLang="ja-JP" sz="1200" b="1" dirty="0" err="1">
                <a:latin typeface="Meiryo UI" panose="020B0604030504040204" pitchFamily="50" charset="-128"/>
                <a:ea typeface="Meiryo UI" panose="020B0604030504040204" pitchFamily="50" charset="-128"/>
              </a:rPr>
              <a:t>docomo</a:t>
            </a:r>
            <a:endParaRPr kumimoji="1" lang="ja-JP" altLang="en-US" sz="1200" b="1" dirty="0">
              <a:latin typeface="Meiryo UI" panose="020B0604030504040204" pitchFamily="50" charset="-128"/>
              <a:ea typeface="Meiryo UI" panose="020B0604030504040204" pitchFamily="50" charset="-128"/>
            </a:endParaRPr>
          </a:p>
        </p:txBody>
      </p:sp>
      <p:sp>
        <p:nvSpPr>
          <p:cNvPr id="18" name="角丸四角形 17"/>
          <p:cNvSpPr/>
          <p:nvPr/>
        </p:nvSpPr>
        <p:spPr>
          <a:xfrm>
            <a:off x="7951839" y="2661897"/>
            <a:ext cx="828000" cy="288000"/>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wrap="none" rtlCol="0" anchor="ctr"/>
          <a:lstStyle/>
          <a:p>
            <a:pPr algn="ctr"/>
            <a:r>
              <a:rPr kumimoji="1" lang="ja-JP" altLang="en-US" sz="1200" b="1" dirty="0">
                <a:latin typeface="Meiryo UI" panose="020B0604030504040204" pitchFamily="50" charset="-128"/>
                <a:ea typeface="Meiryo UI" panose="020B0604030504040204" pitchFamily="50" charset="-128"/>
              </a:rPr>
              <a:t>関西電力</a:t>
            </a:r>
          </a:p>
        </p:txBody>
      </p:sp>
      <p:pic>
        <p:nvPicPr>
          <p:cNvPr id="43" name="図 42"/>
          <p:cNvPicPr>
            <a:picLocks noChangeAspect="1"/>
          </p:cNvPicPr>
          <p:nvPr/>
        </p:nvPicPr>
        <p:blipFill>
          <a:blip r:embed="rId2"/>
          <a:stretch>
            <a:fillRect/>
          </a:stretch>
        </p:blipFill>
        <p:spPr>
          <a:xfrm>
            <a:off x="4183274" y="4280632"/>
            <a:ext cx="3745252" cy="2494900"/>
          </a:xfrm>
          <a:prstGeom prst="rect">
            <a:avLst/>
          </a:prstGeom>
        </p:spPr>
      </p:pic>
      <p:sp>
        <p:nvSpPr>
          <p:cNvPr id="44" name="楕円 43"/>
          <p:cNvSpPr/>
          <p:nvPr/>
        </p:nvSpPr>
        <p:spPr>
          <a:xfrm>
            <a:off x="1438372" y="653944"/>
            <a:ext cx="7203352" cy="7959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住民の高齢化や人手不足による公共交通の</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縮小に伴う移動課題（ラストワンマイル）</a:t>
            </a:r>
          </a:p>
        </p:txBody>
      </p:sp>
      <p:cxnSp>
        <p:nvCxnSpPr>
          <p:cNvPr id="45" name="直線コネクタ 44">
            <a:extLst>
              <a:ext uri="{FF2B5EF4-FFF2-40B4-BE49-F238E27FC236}">
                <a16:creationId xmlns:a16="http://schemas.microsoft.com/office/drawing/2014/main" id="{EFB4A745-4045-444C-9B42-67800CDD26E9}"/>
              </a:ext>
            </a:extLst>
          </p:cNvPr>
          <p:cNvCxnSpPr/>
          <p:nvPr/>
        </p:nvCxnSpPr>
        <p:spPr>
          <a:xfrm flipV="1">
            <a:off x="261184" y="4174124"/>
            <a:ext cx="8518655" cy="115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15349" y="4650542"/>
            <a:ext cx="3638194" cy="1638910"/>
          </a:xfrm>
          <a:prstGeom prst="rect">
            <a:avLst/>
          </a:prstGeom>
          <a:noFill/>
        </p:spPr>
        <p:txBody>
          <a:bodyPr wrap="square" rtlCol="0">
            <a:spAutoFit/>
          </a:bodyPr>
          <a:lstStyle/>
          <a:p>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成功事例の府域展開</a:t>
            </a:r>
            <a:r>
              <a:rPr kumimoji="1" lang="en-US" altLang="ja-JP"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pPr marL="285750" indent="-285750">
              <a:spcBef>
                <a:spcPts val="300"/>
              </a:spcBef>
              <a:buFont typeface="Wingdings" panose="05000000000000000000" pitchFamily="2" charset="2"/>
              <a:buChar char="Ø"/>
            </a:pPr>
            <a:r>
              <a:rPr kumimoji="1" lang="ja-JP" altLang="en-US" sz="1600" dirty="0">
                <a:latin typeface="Meiryo UI" panose="020B0604030504040204" pitchFamily="50" charset="-128"/>
                <a:ea typeface="Meiryo UI" panose="020B0604030504040204" pitchFamily="50" charset="-128"/>
              </a:rPr>
              <a:t>大阪のスマートシティ戦略では、「地域の推進基盤」と「企業の先端技術」を融合させる“地域単位のスマートシティ”を府域で展開し、大阪全体のスマートシティ化を目指す！</a:t>
            </a:r>
          </a:p>
        </p:txBody>
      </p:sp>
      <p:sp>
        <p:nvSpPr>
          <p:cNvPr id="47" name="楕円 46"/>
          <p:cNvSpPr/>
          <p:nvPr/>
        </p:nvSpPr>
        <p:spPr>
          <a:xfrm>
            <a:off x="1483286" y="613731"/>
            <a:ext cx="587829" cy="1014903"/>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地域課題</a:t>
            </a:r>
          </a:p>
        </p:txBody>
      </p:sp>
      <p:sp>
        <p:nvSpPr>
          <p:cNvPr id="48" name="二等辺三角形 47"/>
          <p:cNvSpPr/>
          <p:nvPr/>
        </p:nvSpPr>
        <p:spPr>
          <a:xfrm>
            <a:off x="2300722" y="1496866"/>
            <a:ext cx="5771888" cy="20854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806190" y="1722363"/>
            <a:ext cx="5083443" cy="584775"/>
          </a:xfrm>
          <a:prstGeom prst="rect">
            <a:avLst/>
          </a:prstGeom>
          <a:noFill/>
        </p:spPr>
        <p:txBody>
          <a:bodyPr wrap="none" rtlCol="0">
            <a:spAutoFit/>
          </a:bodyPr>
          <a:lstStyle/>
          <a:p>
            <a:pPr algn="ctr"/>
            <a:r>
              <a:rPr kumimoji="1" lang="ja-JP" altLang="en-US" sz="1600" b="1" dirty="0"/>
              <a:t>自動運転と</a:t>
            </a:r>
            <a:r>
              <a:rPr kumimoji="1" lang="en-US" altLang="ja-JP" sz="1600" b="1" dirty="0"/>
              <a:t>AI</a:t>
            </a:r>
            <a:r>
              <a:rPr kumimoji="1" lang="ja-JP" altLang="en-US" sz="1600" b="1" dirty="0"/>
              <a:t>運行システムを使った地域</a:t>
            </a:r>
            <a:r>
              <a:rPr kumimoji="1" lang="ja-JP" altLang="en-US" sz="1600" b="1" dirty="0" smtClean="0"/>
              <a:t>モビリティの</a:t>
            </a:r>
            <a:endParaRPr kumimoji="1" lang="en-US" altLang="ja-JP" sz="1600" b="1" dirty="0" smtClean="0"/>
          </a:p>
          <a:p>
            <a:pPr algn="ctr"/>
            <a:r>
              <a:rPr kumimoji="1" lang="ja-JP" altLang="en-US" sz="1600" b="1" dirty="0" smtClean="0"/>
              <a:t>社会実装を見据えた実証事業をスタート</a:t>
            </a:r>
            <a:endParaRPr kumimoji="1" lang="ja-JP" altLang="en-US" sz="1600" b="1" dirty="0"/>
          </a:p>
        </p:txBody>
      </p:sp>
      <p:sp>
        <p:nvSpPr>
          <p:cNvPr id="50" name="下矢印 49"/>
          <p:cNvSpPr/>
          <p:nvPr/>
        </p:nvSpPr>
        <p:spPr>
          <a:xfrm>
            <a:off x="305844" y="4071132"/>
            <a:ext cx="770709" cy="46104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3239698" y="3840510"/>
            <a:ext cx="5673348" cy="246221"/>
          </a:xfrm>
          <a:prstGeom prst="rect">
            <a:avLst/>
          </a:prstGeom>
          <a:noFill/>
        </p:spPr>
        <p:txBody>
          <a:bodyPr wrap="non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国の実証事業にも採択（「近未来技術等社会実装事業」及び「グリーンスローモビリティ導入実証事業」）</a:t>
            </a:r>
          </a:p>
        </p:txBody>
      </p:sp>
      <p:sp>
        <p:nvSpPr>
          <p:cNvPr id="52" name="テキスト ボックス 51"/>
          <p:cNvSpPr txBox="1"/>
          <p:nvPr/>
        </p:nvSpPr>
        <p:spPr>
          <a:xfrm>
            <a:off x="246773" y="790849"/>
            <a:ext cx="800219" cy="3347436"/>
          </a:xfrm>
          <a:prstGeom prst="rect">
            <a:avLst/>
          </a:prstGeom>
          <a:noFill/>
        </p:spPr>
        <p:txBody>
          <a:bodyPr vert="eaVert" wrap="square" rtlCol="0">
            <a:spAutoFit/>
          </a:bodyPr>
          <a:lstStyle/>
          <a:p>
            <a:r>
              <a:rPr kumimoji="1" lang="ja-JP" altLang="en-US" sz="2000" b="1" dirty="0">
                <a:latin typeface="Meiryo UI" panose="020B0604030504040204" pitchFamily="50" charset="-128"/>
                <a:ea typeface="Meiryo UI" panose="020B0604030504040204" pitchFamily="50" charset="-128"/>
              </a:rPr>
              <a:t>河内長野市南花台に</a:t>
            </a:r>
            <a:r>
              <a:rPr kumimoji="1" lang="ja-JP" altLang="en-US" sz="2000" b="1" dirty="0" smtClean="0">
                <a:latin typeface="Meiryo UI" panose="020B0604030504040204" pitchFamily="50" charset="-128"/>
                <a:ea typeface="Meiryo UI" panose="020B0604030504040204" pitchFamily="50" charset="-128"/>
              </a:rPr>
              <a:t>おける</a:t>
            </a:r>
            <a:endParaRPr kumimoji="1" lang="en-US" altLang="ja-JP" sz="2000" b="1" dirty="0" smtClean="0">
              <a:latin typeface="Meiryo UI" panose="020B0604030504040204" pitchFamily="50" charset="-128"/>
              <a:ea typeface="Meiryo UI" panose="020B0604030504040204" pitchFamily="50" charset="-128"/>
            </a:endParaRPr>
          </a:p>
          <a:p>
            <a:r>
              <a:rPr kumimoji="1" lang="ja-JP" altLang="en-US" sz="2000" b="1" dirty="0" smtClean="0">
                <a:latin typeface="Meiryo UI" panose="020B0604030504040204" pitchFamily="50" charset="-128"/>
                <a:ea typeface="Meiryo UI" panose="020B0604030504040204" pitchFamily="50" charset="-128"/>
              </a:rPr>
              <a:t>地域</a:t>
            </a:r>
            <a:r>
              <a:rPr kumimoji="1" lang="ja-JP" altLang="en-US" sz="2000" b="1" dirty="0">
                <a:latin typeface="Meiryo UI" panose="020B0604030504040204" pitchFamily="50" charset="-128"/>
                <a:ea typeface="Meiryo UI" panose="020B0604030504040204" pitchFamily="50" charset="-128"/>
              </a:rPr>
              <a:t>モビリティの取り組み</a:t>
            </a:r>
          </a:p>
        </p:txBody>
      </p:sp>
      <p:sp>
        <p:nvSpPr>
          <p:cNvPr id="36" name="正方形/長方形 35"/>
          <p:cNvSpPr/>
          <p:nvPr/>
        </p:nvSpPr>
        <p:spPr>
          <a:xfrm>
            <a:off x="1284648" y="3619411"/>
            <a:ext cx="1360297" cy="411776"/>
          </a:xfrm>
          <a:prstGeom prst="rect">
            <a:avLst/>
          </a:prstGeom>
          <a:ln>
            <a:prstDash val="dash"/>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100" dirty="0" smtClean="0">
                <a:latin typeface="Meiryo UI" panose="020B0604030504040204" pitchFamily="50" charset="-128"/>
                <a:ea typeface="Meiryo UI" panose="020B0604030504040204" pitchFamily="50" charset="-128"/>
              </a:rPr>
              <a:t>実証事業を総合的にサポート</a:t>
            </a:r>
            <a:endParaRPr kumimoji="1" lang="ja-JP" altLang="en-US" sz="1100" dirty="0">
              <a:latin typeface="Meiryo UI" panose="020B0604030504040204" pitchFamily="50" charset="-128"/>
              <a:ea typeface="Meiryo UI" panose="020B0604030504040204" pitchFamily="50" charset="-128"/>
            </a:endParaRPr>
          </a:p>
        </p:txBody>
      </p:sp>
      <p:sp>
        <p:nvSpPr>
          <p:cNvPr id="38" name="角丸四角形 37"/>
          <p:cNvSpPr/>
          <p:nvPr/>
        </p:nvSpPr>
        <p:spPr>
          <a:xfrm>
            <a:off x="1284647" y="3289286"/>
            <a:ext cx="1360298" cy="351508"/>
          </a:xfrm>
          <a:prstGeom prst="roundRect">
            <a:avLst/>
          </a:prstGeom>
          <a:solidFill>
            <a:schemeClr val="bg1"/>
          </a:solidFill>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rPr>
              <a:t>大阪府</a:t>
            </a:r>
            <a:endParaRPr kumimoji="1" lang="ja-JP" altLang="en-US" sz="1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0923790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5840</TotalTime>
  <Words>6606</Words>
  <Application>Microsoft Office PowerPoint</Application>
  <PresentationFormat>画面に合わせる (4:3)</PresentationFormat>
  <Paragraphs>1279</Paragraphs>
  <Slides>35</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35</vt:i4>
      </vt:variant>
    </vt:vector>
  </HeadingPairs>
  <TitlesOfParts>
    <vt:vector size="45" baseType="lpstr">
      <vt:lpstr>HGP創英角ﾎﾟｯﾌﾟ体</vt:lpstr>
      <vt:lpstr>Meiryo UI</vt:lpstr>
      <vt:lpstr>游ゴシック</vt:lpstr>
      <vt:lpstr>游ゴシック Light</vt:lpstr>
      <vt:lpstr>Arial</vt:lpstr>
      <vt:lpstr>Calibri</vt:lpstr>
      <vt:lpstr>Calibri Light</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原口　晶野</dc:creator>
  <cp:lastModifiedBy>原口　晶野</cp:lastModifiedBy>
  <cp:revision>1</cp:revision>
  <cp:lastPrinted>2019-11-21T09:50:56Z</cp:lastPrinted>
  <dcterms:created xsi:type="dcterms:W3CDTF">2019-11-06T00:15:27Z</dcterms:created>
  <dcterms:modified xsi:type="dcterms:W3CDTF">2019-11-22T04:35:51Z</dcterms:modified>
</cp:coreProperties>
</file>