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1" r:id="rId2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1"/>
    <a:srgbClr val="FFFF8B"/>
    <a:srgbClr val="FFFFCC"/>
    <a:srgbClr val="FFCC99"/>
    <a:srgbClr val="FFFF99"/>
    <a:srgbClr val="0033CC"/>
    <a:srgbClr val="009900"/>
    <a:srgbClr val="0080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147" autoAdjust="0"/>
    <p:restoredTop sz="92774" autoAdjust="0"/>
  </p:normalViewPr>
  <p:slideViewPr>
    <p:cSldViewPr snapToGrid="0">
      <p:cViewPr varScale="1">
        <p:scale>
          <a:sx n="75" d="100"/>
          <a:sy n="75" d="100"/>
        </p:scale>
        <p:origin x="16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75559-0303-41B1-8FEB-A1892F5FBF30}" type="datetimeFigureOut">
              <a:rPr kumimoji="1" lang="ja-JP" altLang="en-US" smtClean="0"/>
              <a:t>2019/10/29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2B2C9-FF5F-4DAC-9488-974A3F16BDF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0663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2B2C9-FF5F-4DAC-9488-974A3F16BDF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497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34F4-C7A9-4AD5-B85E-F217F07A30F8}" type="datetimeFigureOut">
              <a:rPr kumimoji="1" lang="ja-JP" altLang="en-US" smtClean="0"/>
              <a:t>2019/10/29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705A-AC35-4F41-A98D-EFDAFB7EDE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948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34F4-C7A9-4AD5-B85E-F217F07A30F8}" type="datetimeFigureOut">
              <a:rPr kumimoji="1" lang="ja-JP" altLang="en-US" smtClean="0"/>
              <a:t>2019/10/29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705A-AC35-4F41-A98D-EFDAFB7EDE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204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34F4-C7A9-4AD5-B85E-F217F07A30F8}" type="datetimeFigureOut">
              <a:rPr kumimoji="1" lang="ja-JP" altLang="en-US" smtClean="0"/>
              <a:t>2019/10/29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705A-AC35-4F41-A98D-EFDAFB7EDE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634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34F4-C7A9-4AD5-B85E-F217F07A30F8}" type="datetimeFigureOut">
              <a:rPr kumimoji="1" lang="ja-JP" altLang="en-US" smtClean="0"/>
              <a:t>2019/10/29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705A-AC35-4F41-A98D-EFDAFB7EDE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665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34F4-C7A9-4AD5-B85E-F217F07A30F8}" type="datetimeFigureOut">
              <a:rPr kumimoji="1" lang="ja-JP" altLang="en-US" smtClean="0"/>
              <a:t>2019/10/29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705A-AC35-4F41-A98D-EFDAFB7EDE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4888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34F4-C7A9-4AD5-B85E-F217F07A30F8}" type="datetimeFigureOut">
              <a:rPr kumimoji="1" lang="ja-JP" altLang="en-US" smtClean="0"/>
              <a:t>2019/10/29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705A-AC35-4F41-A98D-EFDAFB7EDE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142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34F4-C7A9-4AD5-B85E-F217F07A30F8}" type="datetimeFigureOut">
              <a:rPr kumimoji="1" lang="ja-JP" altLang="en-US" smtClean="0"/>
              <a:t>2019/10/29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705A-AC35-4F41-A98D-EFDAFB7EDE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652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34F4-C7A9-4AD5-B85E-F217F07A30F8}" type="datetimeFigureOut">
              <a:rPr kumimoji="1" lang="ja-JP" altLang="en-US" smtClean="0"/>
              <a:t>2019/10/29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705A-AC35-4F41-A98D-EFDAFB7EDE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8086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34F4-C7A9-4AD5-B85E-F217F07A30F8}" type="datetimeFigureOut">
              <a:rPr kumimoji="1" lang="ja-JP" altLang="en-US" smtClean="0"/>
              <a:t>2019/10/29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705A-AC35-4F41-A98D-EFDAFB7EDE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566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34F4-C7A9-4AD5-B85E-F217F07A30F8}" type="datetimeFigureOut">
              <a:rPr kumimoji="1" lang="ja-JP" altLang="en-US" smtClean="0"/>
              <a:t>2019/10/29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705A-AC35-4F41-A98D-EFDAFB7EDE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9248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434F4-C7A9-4AD5-B85E-F217F07A30F8}" type="datetimeFigureOut">
              <a:rPr kumimoji="1" lang="ja-JP" altLang="en-US" smtClean="0"/>
              <a:t>2019/10/29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DB705A-AC35-4F41-A98D-EFDAFB7EDE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5902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434F4-C7A9-4AD5-B85E-F217F07A30F8}" type="datetimeFigureOut">
              <a:rPr kumimoji="1" lang="ja-JP" altLang="en-US" smtClean="0"/>
              <a:t>2019/10/29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B705A-AC35-4F41-A98D-EFDAFB7EDE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840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図 43"/>
          <p:cNvPicPr>
            <a:picLocks noChangeAspect="1"/>
          </p:cNvPicPr>
          <p:nvPr/>
        </p:nvPicPr>
        <p:blipFill rotWithShape="1">
          <a:blip r:embed="rId3"/>
          <a:srcRect l="8061" t="50509" r="47895" b="6676"/>
          <a:stretch/>
        </p:blipFill>
        <p:spPr>
          <a:xfrm>
            <a:off x="5247801" y="3478730"/>
            <a:ext cx="2087210" cy="1299132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sp>
        <p:nvSpPr>
          <p:cNvPr id="80" name="正方形/長方形 79"/>
          <p:cNvSpPr/>
          <p:nvPr/>
        </p:nvSpPr>
        <p:spPr>
          <a:xfrm>
            <a:off x="197393" y="96341"/>
            <a:ext cx="5033722" cy="507831"/>
          </a:xfrm>
          <a:prstGeom prst="rect">
            <a:avLst/>
          </a:prstGeom>
          <a:solidFill>
            <a:srgbClr val="0033CC"/>
          </a:solidFill>
        </p:spPr>
        <p:txBody>
          <a:bodyPr wrap="square">
            <a:spAutoFit/>
          </a:bodyPr>
          <a:lstStyle/>
          <a:p>
            <a:pPr indent="-13096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5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大阪でのスーパーシティ　</a:t>
            </a:r>
            <a:endParaRPr lang="en-US" altLang="ja-JP" sz="15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indent="-130969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ja-JP" altLang="en-US" sz="15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～グリーンフィールドで展開するまちづくりを核に～</a:t>
            </a:r>
            <a:endParaRPr lang="en-US" altLang="ja-JP" sz="150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32404" y="783479"/>
            <a:ext cx="8914685" cy="1129084"/>
            <a:chOff x="152266" y="1172732"/>
            <a:chExt cx="8933621" cy="1219945"/>
          </a:xfrm>
        </p:grpSpPr>
        <p:sp>
          <p:nvSpPr>
            <p:cNvPr id="6" name="正方形/長方形 5"/>
            <p:cNvSpPr/>
            <p:nvPr/>
          </p:nvSpPr>
          <p:spPr>
            <a:xfrm>
              <a:off x="222383" y="1235669"/>
              <a:ext cx="8465154" cy="279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130969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350" b="1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■課題と将来像</a:t>
              </a:r>
              <a:endParaRPr lang="en-US" altLang="ja-JP" sz="1350" u="sng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5" name="二等辺三角形 24"/>
            <p:cNvSpPr/>
            <p:nvPr/>
          </p:nvSpPr>
          <p:spPr>
            <a:xfrm rot="5400000">
              <a:off x="3734177" y="1730398"/>
              <a:ext cx="659780" cy="18548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50"/>
            </a:p>
          </p:txBody>
        </p:sp>
        <p:sp>
          <p:nvSpPr>
            <p:cNvPr id="26" name="角丸四角形 25"/>
            <p:cNvSpPr/>
            <p:nvPr/>
          </p:nvSpPr>
          <p:spPr>
            <a:xfrm>
              <a:off x="220031" y="1482399"/>
              <a:ext cx="3707980" cy="728396"/>
            </a:xfrm>
            <a:prstGeom prst="roundRect">
              <a:avLst>
                <a:gd name="adj" fmla="val 6406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t"/>
            <a:lstStyle/>
            <a:p>
              <a:pPr algn="ctr"/>
              <a:r>
                <a:rPr lang="ja-JP" altLang="en-US" sz="12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課題</a:t>
              </a:r>
              <a:endParaRPr lang="en-US" altLang="ja-JP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ja-JP" sz="105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・国際観光拠点の形成</a:t>
              </a:r>
              <a:r>
                <a:rPr lang="ja-JP" altLang="en-US" sz="105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：</a:t>
              </a:r>
              <a:r>
                <a:rPr lang="ja-JP" altLang="ja-JP" sz="105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来訪者の利便性</a:t>
              </a:r>
              <a:r>
                <a:rPr lang="ja-JP" altLang="en-US" sz="105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・</a:t>
              </a:r>
              <a:r>
                <a:rPr lang="ja-JP" altLang="ja-JP" sz="105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安全性</a:t>
              </a:r>
              <a:r>
                <a:rPr lang="ja-JP" altLang="en-US" sz="105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確保等</a:t>
              </a:r>
              <a:endParaRPr lang="ja-JP" altLang="ja-JP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lang="ja-JP" altLang="ja-JP" sz="105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・</a:t>
              </a:r>
              <a:r>
                <a:rPr lang="ja-JP" altLang="en-US" sz="105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新産業創出の促進：</a:t>
              </a:r>
              <a:r>
                <a:rPr lang="ja-JP" altLang="ja-JP" sz="105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世界からの人材・技術の集積・交流</a:t>
              </a:r>
              <a:r>
                <a:rPr lang="ja-JP" altLang="en-US" sz="105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等</a:t>
              </a:r>
              <a:endParaRPr lang="ja-JP" altLang="ja-JP" sz="1050" dirty="0">
                <a:solidFill>
                  <a:schemeClr val="tx1"/>
                </a:solidFill>
              </a:endParaRPr>
            </a:p>
            <a:p>
              <a:endParaRPr lang="en-US" altLang="ja-JP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4168485" y="1475664"/>
              <a:ext cx="768674" cy="648461"/>
            </a:xfrm>
            <a:prstGeom prst="rect">
              <a:avLst/>
            </a:prstGeom>
            <a:solidFill>
              <a:srgbClr val="FF0000"/>
            </a:solidFill>
          </p:spPr>
          <p:txBody>
            <a:bodyPr vert="horz" wrap="square" rtlCol="0" anchor="ctr" anchorCtr="1">
              <a:spAutoFit/>
            </a:bodyPr>
            <a:lstStyle/>
            <a:p>
              <a:pPr algn="ctr"/>
              <a:r>
                <a:rPr lang="ja-JP" altLang="en-US" sz="11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スーパー</a:t>
              </a:r>
              <a:endParaRPr lang="en-US" altLang="ja-JP" sz="11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1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シティ</a:t>
              </a:r>
              <a:endParaRPr lang="en-US" altLang="ja-JP" sz="11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1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活用</a:t>
              </a:r>
            </a:p>
          </p:txBody>
        </p:sp>
        <p:sp>
          <p:nvSpPr>
            <p:cNvPr id="30" name="角丸四角形 29"/>
            <p:cNvSpPr/>
            <p:nvPr/>
          </p:nvSpPr>
          <p:spPr>
            <a:xfrm>
              <a:off x="5211347" y="1257925"/>
              <a:ext cx="2445330" cy="1115285"/>
            </a:xfrm>
            <a:prstGeom prst="roundRect">
              <a:avLst>
                <a:gd name="adj" fmla="val 6406"/>
              </a:avLst>
            </a:prstGeom>
            <a:solidFill>
              <a:srgbClr val="FFFF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t"/>
            <a:lstStyle/>
            <a:p>
              <a:pPr algn="ctr"/>
              <a:r>
                <a:rPr lang="ja-JP" altLang="en-US" sz="12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大阪・関西の都市力の向上</a:t>
              </a:r>
              <a:endParaRPr lang="en-US" altLang="ja-JP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1" name="角丸四角形 30"/>
            <p:cNvSpPr/>
            <p:nvPr/>
          </p:nvSpPr>
          <p:spPr>
            <a:xfrm>
              <a:off x="8047942" y="1501520"/>
              <a:ext cx="1011638" cy="648143"/>
            </a:xfrm>
            <a:prstGeom prst="roundRect">
              <a:avLst>
                <a:gd name="adj" fmla="val 6406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t"/>
            <a:lstStyle/>
            <a:p>
              <a:pPr algn="ctr"/>
              <a:r>
                <a:rPr lang="ja-JP" altLang="en-US" sz="12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日本全国・</a:t>
              </a:r>
              <a:endParaRPr lang="en-US" altLang="ja-JP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2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世界に</a:t>
              </a:r>
              <a:endParaRPr lang="en-US" altLang="ja-JP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2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波及効果</a:t>
              </a:r>
              <a:endParaRPr lang="en-US" altLang="ja-JP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2" name="角丸四角形 31"/>
            <p:cNvSpPr/>
            <p:nvPr/>
          </p:nvSpPr>
          <p:spPr>
            <a:xfrm>
              <a:off x="5264147" y="1500483"/>
              <a:ext cx="965134" cy="416457"/>
            </a:xfrm>
            <a:prstGeom prst="roundRect">
              <a:avLst>
                <a:gd name="adj" fmla="val 6406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t"/>
            <a:lstStyle/>
            <a:p>
              <a:pPr algn="ctr"/>
              <a:r>
                <a:rPr lang="ja-JP" altLang="en-US" sz="105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新たなビジネスモデル</a:t>
              </a:r>
              <a:endParaRPr lang="en-US" altLang="ja-JP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3" name="角丸四角形 32"/>
            <p:cNvSpPr/>
            <p:nvPr/>
          </p:nvSpPr>
          <p:spPr>
            <a:xfrm>
              <a:off x="6337037" y="1482608"/>
              <a:ext cx="1329347" cy="429911"/>
            </a:xfrm>
            <a:prstGeom prst="roundRect">
              <a:avLst>
                <a:gd name="adj" fmla="val 6406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t"/>
            <a:lstStyle/>
            <a:p>
              <a:pPr algn="ctr"/>
              <a:r>
                <a:rPr lang="ja-JP" altLang="en-US" sz="105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スタートアップエコシステムの</a:t>
              </a:r>
              <a:r>
                <a:rPr lang="ja-JP" altLang="en-US" sz="1050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構築強化</a:t>
              </a:r>
              <a:endParaRPr lang="en-US" altLang="ja-JP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4" name="角丸四角形 33"/>
            <p:cNvSpPr/>
            <p:nvPr/>
          </p:nvSpPr>
          <p:spPr>
            <a:xfrm>
              <a:off x="5189812" y="1987238"/>
              <a:ext cx="2500771" cy="268475"/>
            </a:xfrm>
            <a:prstGeom prst="roundRect">
              <a:avLst>
                <a:gd name="adj" fmla="val 6406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t"/>
            <a:lstStyle/>
            <a:p>
              <a:pPr algn="ctr"/>
              <a:r>
                <a:rPr lang="ja-JP" altLang="en-US" sz="1050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「働き、学び、遊び、楽しむ」未来都市</a:t>
              </a:r>
              <a:endParaRPr lang="en-US" altLang="ja-JP" sz="10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1" name="二等辺三角形 80"/>
            <p:cNvSpPr/>
            <p:nvPr/>
          </p:nvSpPr>
          <p:spPr>
            <a:xfrm rot="5400000">
              <a:off x="7559385" y="1670700"/>
              <a:ext cx="659780" cy="18548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50"/>
            </a:p>
          </p:txBody>
        </p:sp>
        <p:sp>
          <p:nvSpPr>
            <p:cNvPr id="2" name="角丸四角形 1"/>
            <p:cNvSpPr/>
            <p:nvPr/>
          </p:nvSpPr>
          <p:spPr>
            <a:xfrm>
              <a:off x="152266" y="1172732"/>
              <a:ext cx="8933621" cy="121994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57" name="二等辺三角形 56"/>
            <p:cNvSpPr/>
            <p:nvPr/>
          </p:nvSpPr>
          <p:spPr>
            <a:xfrm rot="5400000">
              <a:off x="4751309" y="1677514"/>
              <a:ext cx="659780" cy="185486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50"/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102904" y="4869883"/>
            <a:ext cx="8933621" cy="1457757"/>
            <a:chOff x="153897" y="4576607"/>
            <a:chExt cx="8933621" cy="533819"/>
          </a:xfrm>
        </p:grpSpPr>
        <p:sp>
          <p:nvSpPr>
            <p:cNvPr id="50" name="正方形/長方形 49"/>
            <p:cNvSpPr/>
            <p:nvPr/>
          </p:nvSpPr>
          <p:spPr>
            <a:xfrm>
              <a:off x="207330" y="4595408"/>
              <a:ext cx="1621473" cy="994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130969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350" b="1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■取り組み内容</a:t>
              </a:r>
              <a:endParaRPr lang="en-US" altLang="ja-JP" sz="1350" u="sng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6" name="角丸四角形 55"/>
            <p:cNvSpPr/>
            <p:nvPr/>
          </p:nvSpPr>
          <p:spPr>
            <a:xfrm>
              <a:off x="207330" y="4701022"/>
              <a:ext cx="882525" cy="368262"/>
            </a:xfrm>
            <a:prstGeom prst="roundRect">
              <a:avLst>
                <a:gd name="adj" fmla="val 640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t"/>
            <a:lstStyle/>
            <a:p>
              <a:pPr algn="ctr"/>
              <a:r>
                <a:rPr lang="ja-JP" altLang="en-US" sz="12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移動</a:t>
              </a:r>
              <a:endParaRPr lang="en-US" altLang="ja-JP" sz="1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>
                <a:lnSpc>
                  <a:spcPts val="1200"/>
                </a:lnSpc>
              </a:pPr>
              <a:endParaRPr lang="en-US" altLang="ja-JP" sz="1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0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自動運転、空飛ぶｸﾙﾏ、</a:t>
              </a:r>
              <a:r>
                <a:rPr lang="en-US" altLang="ja-JP" sz="1000" b="1" dirty="0" err="1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MaaS</a:t>
              </a:r>
              <a:r>
                <a:rPr lang="ja-JP" altLang="en-US" sz="10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による交通運行等</a:t>
              </a:r>
              <a:endParaRPr lang="en-US" altLang="ja-JP" sz="10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8" name="角丸四角形 57"/>
            <p:cNvSpPr/>
            <p:nvPr/>
          </p:nvSpPr>
          <p:spPr>
            <a:xfrm>
              <a:off x="1161555" y="4707012"/>
              <a:ext cx="705389" cy="371681"/>
            </a:xfrm>
            <a:prstGeom prst="roundRect">
              <a:avLst>
                <a:gd name="adj" fmla="val 640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t"/>
            <a:lstStyle/>
            <a:p>
              <a:pPr algn="ctr"/>
              <a:r>
                <a:rPr lang="ja-JP" altLang="en-US" sz="12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物流</a:t>
              </a:r>
              <a:endParaRPr lang="en-US" altLang="ja-JP" sz="1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>
                <a:lnSpc>
                  <a:spcPts val="1200"/>
                </a:lnSpc>
              </a:pPr>
              <a:endParaRPr lang="en-US" altLang="ja-JP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0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ﾄﾞﾛｰﾝ配送等</a:t>
              </a:r>
              <a:endParaRPr lang="en-US" altLang="ja-JP" sz="1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9" name="角丸四角形 58"/>
            <p:cNvSpPr/>
            <p:nvPr/>
          </p:nvSpPr>
          <p:spPr>
            <a:xfrm>
              <a:off x="1893562" y="4704018"/>
              <a:ext cx="1142579" cy="370351"/>
            </a:xfrm>
            <a:prstGeom prst="roundRect">
              <a:avLst>
                <a:gd name="adj" fmla="val 640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t"/>
            <a:lstStyle/>
            <a:p>
              <a:pPr algn="ctr"/>
              <a:r>
                <a:rPr lang="ja-JP" altLang="en-US" sz="12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施設管理</a:t>
              </a:r>
              <a:r>
                <a:rPr lang="ja-JP" altLang="en-US" sz="12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・</a:t>
              </a:r>
              <a:endParaRPr lang="en-US" altLang="ja-JP" sz="1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2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利用</a:t>
              </a:r>
              <a:endParaRPr lang="en-US" altLang="ja-JP" sz="1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>
                <a:lnSpc>
                  <a:spcPts val="1200"/>
                </a:lnSpc>
              </a:pPr>
              <a:r>
                <a:rPr lang="ja-JP" altLang="en-US" sz="10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ﾄﾞﾛｰﾝによる</a:t>
              </a:r>
              <a:endParaRPr lang="en-US" altLang="ja-JP" sz="1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>
                <a:lnSpc>
                  <a:spcPts val="1200"/>
                </a:lnSpc>
              </a:pPr>
              <a:r>
                <a:rPr lang="ja-JP" altLang="en-US" sz="10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建物点検、待ち時間</a:t>
              </a:r>
              <a:r>
                <a:rPr lang="ja-JP" altLang="en-US" sz="1000" b="1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ｾﾞﾛ、</a:t>
              </a:r>
              <a:r>
                <a:rPr lang="ja-JP" altLang="en-US" sz="10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ｷ</a:t>
              </a:r>
              <a:r>
                <a:rPr lang="ja-JP" altLang="en-US" sz="1000" b="1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ｬｯｼｭﾚｽ</a:t>
              </a:r>
              <a:r>
                <a:rPr lang="ja-JP" altLang="en-US" sz="10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等</a:t>
              </a:r>
              <a:endParaRPr lang="en-US" altLang="ja-JP" sz="1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6" name="角丸四角形 65"/>
            <p:cNvSpPr/>
            <p:nvPr/>
          </p:nvSpPr>
          <p:spPr>
            <a:xfrm>
              <a:off x="3107841" y="4697227"/>
              <a:ext cx="1063337" cy="371752"/>
            </a:xfrm>
            <a:prstGeom prst="roundRect">
              <a:avLst>
                <a:gd name="adj" fmla="val 640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t"/>
            <a:lstStyle/>
            <a:p>
              <a:pPr algn="ctr"/>
              <a:r>
                <a:rPr lang="ja-JP" altLang="en-US" sz="12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防災</a:t>
              </a:r>
              <a:endParaRPr lang="en-US" altLang="ja-JP" sz="1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>
                <a:lnSpc>
                  <a:spcPts val="1200"/>
                </a:lnSpc>
              </a:pPr>
              <a:endParaRPr lang="en-US" altLang="ja-JP" sz="1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>
                <a:lnSpc>
                  <a:spcPts val="1200"/>
                </a:lnSpc>
              </a:pPr>
              <a:r>
                <a:rPr lang="ja-JP" altLang="en-US" sz="10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被災状況などの</a:t>
              </a:r>
              <a:endParaRPr lang="en-US" altLang="ja-JP" sz="1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>
                <a:lnSpc>
                  <a:spcPts val="1200"/>
                </a:lnSpc>
              </a:pPr>
              <a:r>
                <a:rPr lang="ja-JP" altLang="en-US" sz="10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把握・情報発信・避難誘導等</a:t>
              </a:r>
              <a:endParaRPr lang="en-US" altLang="ja-JP" sz="1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7" name="角丸四角形 66"/>
            <p:cNvSpPr/>
            <p:nvPr/>
          </p:nvSpPr>
          <p:spPr>
            <a:xfrm>
              <a:off x="4225696" y="4698541"/>
              <a:ext cx="805371" cy="370438"/>
            </a:xfrm>
            <a:prstGeom prst="roundRect">
              <a:avLst>
                <a:gd name="adj" fmla="val 640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t"/>
            <a:lstStyle/>
            <a:p>
              <a:pPr algn="ctr"/>
              <a:r>
                <a:rPr lang="ja-JP" altLang="en-US" sz="12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防犯</a:t>
              </a:r>
              <a:endParaRPr lang="en-US" altLang="ja-JP" sz="1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>
                <a:lnSpc>
                  <a:spcPts val="1200"/>
                </a:lnSpc>
              </a:pPr>
              <a:endParaRPr lang="en-US" altLang="ja-JP" sz="1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>
                <a:lnSpc>
                  <a:spcPts val="1200"/>
                </a:lnSpc>
              </a:pPr>
              <a:r>
                <a:rPr lang="ja-JP" altLang="en-US" sz="10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ﾄﾞﾛｰﾝ等に</a:t>
              </a:r>
              <a:endParaRPr lang="en-US" altLang="ja-JP" sz="10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>
                <a:lnSpc>
                  <a:spcPts val="1200"/>
                </a:lnSpc>
              </a:pPr>
              <a:r>
                <a:rPr lang="ja-JP" altLang="en-US" sz="10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よる監視ｼｽﾃﾑ等</a:t>
              </a:r>
              <a:endParaRPr lang="en-US" altLang="ja-JP" sz="1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0" name="角丸四角形 69"/>
            <p:cNvSpPr/>
            <p:nvPr/>
          </p:nvSpPr>
          <p:spPr>
            <a:xfrm>
              <a:off x="5139490" y="4698162"/>
              <a:ext cx="923150" cy="376288"/>
            </a:xfrm>
            <a:prstGeom prst="roundRect">
              <a:avLst>
                <a:gd name="adj" fmla="val 640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t"/>
            <a:lstStyle/>
            <a:p>
              <a:pPr algn="ctr"/>
              <a:r>
                <a:rPr lang="ja-JP" altLang="en-US" sz="12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医療</a:t>
              </a:r>
              <a:endParaRPr lang="en-US" altLang="ja-JP" sz="1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>
                <a:lnSpc>
                  <a:spcPts val="1200"/>
                </a:lnSpc>
              </a:pPr>
              <a:endParaRPr lang="en-US" altLang="ja-JP" sz="1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>
                <a:lnSpc>
                  <a:spcPts val="1200"/>
                </a:lnSpc>
              </a:pPr>
              <a:r>
                <a:rPr lang="ja-JP" altLang="en-US" sz="10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ｱﾝﾁｴｲｼﾞﾝｸﾞ</a:t>
              </a:r>
              <a:r>
                <a:rPr lang="ja-JP" altLang="ja-JP" sz="10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</a:t>
              </a:r>
              <a:r>
                <a:rPr lang="ja-JP" altLang="ja-JP" sz="1000" b="1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医療</a:t>
              </a:r>
              <a:r>
                <a:rPr lang="ja-JP" altLang="ja-JP" sz="1000" b="1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・</a:t>
              </a:r>
              <a:r>
                <a:rPr lang="ja-JP" altLang="en-US" sz="1000" b="1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ｴﾝﾀﾒ</a:t>
              </a:r>
              <a:r>
                <a:rPr lang="ja-JP" altLang="ja-JP" sz="10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の</a:t>
              </a:r>
              <a:r>
                <a:rPr lang="ja-JP" altLang="ja-JP" sz="10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融合</a:t>
              </a:r>
              <a:r>
                <a:rPr lang="ja-JP" altLang="ja-JP" sz="10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）</a:t>
              </a:r>
              <a:r>
                <a:rPr lang="ja-JP" altLang="en-US" sz="10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等</a:t>
              </a:r>
              <a:endParaRPr lang="en-US" altLang="ja-JP" sz="1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2" name="角丸四角形 71"/>
            <p:cNvSpPr/>
            <p:nvPr/>
          </p:nvSpPr>
          <p:spPr>
            <a:xfrm>
              <a:off x="6130980" y="4698657"/>
              <a:ext cx="1014782" cy="370322"/>
            </a:xfrm>
            <a:prstGeom prst="roundRect">
              <a:avLst>
                <a:gd name="adj" fmla="val 640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t"/>
            <a:lstStyle/>
            <a:p>
              <a:pPr algn="ctr"/>
              <a:r>
                <a:rPr lang="ja-JP" altLang="en-US" sz="12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エネルギー</a:t>
              </a:r>
              <a:endParaRPr lang="en-US" altLang="ja-JP" sz="1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2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・水</a:t>
              </a:r>
              <a:endParaRPr lang="en-US" altLang="ja-JP" sz="1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>
                <a:lnSpc>
                  <a:spcPts val="1200"/>
                </a:lnSpc>
              </a:pPr>
              <a:r>
                <a:rPr lang="ja-JP" altLang="en-US" sz="10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ﾋﾞｯｸﾞﾃﾞｰﾀ活用による効率的な</a:t>
              </a:r>
              <a:r>
                <a:rPr lang="ja-JP" altLang="en-US" sz="10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供給</a:t>
              </a:r>
              <a:r>
                <a:rPr lang="ja-JP" altLang="en-US" sz="10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等</a:t>
              </a:r>
              <a:endParaRPr lang="en-US" altLang="ja-JP" sz="1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4" name="角丸四角形 73"/>
            <p:cNvSpPr/>
            <p:nvPr/>
          </p:nvSpPr>
          <p:spPr>
            <a:xfrm>
              <a:off x="7195428" y="4704383"/>
              <a:ext cx="849195" cy="364596"/>
            </a:xfrm>
            <a:prstGeom prst="roundRect">
              <a:avLst>
                <a:gd name="adj" fmla="val 640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t"/>
            <a:lstStyle/>
            <a:p>
              <a:pPr algn="ctr"/>
              <a:r>
                <a:rPr lang="ja-JP" altLang="en-US" sz="12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環境</a:t>
              </a:r>
              <a:endParaRPr lang="en-US" altLang="ja-JP" sz="1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2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・ごみ</a:t>
              </a:r>
              <a:endParaRPr lang="en-US" altLang="ja-JP" sz="1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>
                <a:lnSpc>
                  <a:spcPts val="1200"/>
                </a:lnSpc>
              </a:pPr>
              <a:r>
                <a:rPr lang="ja-JP" altLang="en-US" sz="10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食品ﾛｽ低減、ごみ発生低減等</a:t>
              </a:r>
              <a:endParaRPr lang="en-US" altLang="ja-JP" sz="1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5" name="角丸四角形 74"/>
            <p:cNvSpPr/>
            <p:nvPr/>
          </p:nvSpPr>
          <p:spPr>
            <a:xfrm>
              <a:off x="8094289" y="4697936"/>
              <a:ext cx="885235" cy="376740"/>
            </a:xfrm>
            <a:prstGeom prst="roundRect">
              <a:avLst>
                <a:gd name="adj" fmla="val 640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t"/>
            <a:lstStyle/>
            <a:p>
              <a:pPr algn="ctr"/>
              <a:r>
                <a:rPr lang="ja-JP" altLang="en-US" sz="12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エンタメ</a:t>
              </a:r>
              <a:endParaRPr lang="en-US" altLang="ja-JP" sz="1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/>
              <a:r>
                <a:rPr lang="ja-JP" altLang="en-US" sz="12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・アート</a:t>
              </a:r>
              <a:endParaRPr lang="en-US" altLang="ja-JP" sz="1200" b="1" dirty="0" smtClean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 algn="ctr">
                <a:lnSpc>
                  <a:spcPts val="1200"/>
                </a:lnSpc>
              </a:pPr>
              <a:r>
                <a:rPr lang="en-US" altLang="ja-JP" sz="10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ICT</a:t>
              </a:r>
              <a:r>
                <a:rPr lang="ja-JP" altLang="en-US" sz="10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活用による参加型ｴﾝﾀﾒ･ｱｰﾄ等</a:t>
              </a:r>
              <a:endParaRPr lang="en-US" altLang="ja-JP" sz="10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1" name="角丸四角形 60"/>
            <p:cNvSpPr/>
            <p:nvPr/>
          </p:nvSpPr>
          <p:spPr>
            <a:xfrm>
              <a:off x="153897" y="4576607"/>
              <a:ext cx="8933621" cy="533819"/>
            </a:xfrm>
            <a:prstGeom prst="roundRect">
              <a:avLst>
                <a:gd name="adj" fmla="val 960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197401" y="6463427"/>
            <a:ext cx="7070897" cy="251485"/>
            <a:chOff x="158178" y="5425327"/>
            <a:chExt cx="7070897" cy="284463"/>
          </a:xfrm>
        </p:grpSpPr>
        <p:sp>
          <p:nvSpPr>
            <p:cNvPr id="76" name="正方形/長方形 75"/>
            <p:cNvSpPr/>
            <p:nvPr/>
          </p:nvSpPr>
          <p:spPr>
            <a:xfrm>
              <a:off x="158178" y="5425327"/>
              <a:ext cx="1266454" cy="279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130969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350" b="1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■検討体制</a:t>
              </a:r>
              <a:endParaRPr lang="en-US" altLang="ja-JP" sz="1350" u="sng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7" name="角丸四角形 76"/>
            <p:cNvSpPr/>
            <p:nvPr/>
          </p:nvSpPr>
          <p:spPr>
            <a:xfrm>
              <a:off x="2362725" y="5449860"/>
              <a:ext cx="1360211" cy="259930"/>
            </a:xfrm>
            <a:prstGeom prst="roundRect">
              <a:avLst>
                <a:gd name="adj" fmla="val 6406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t"/>
            <a:lstStyle/>
            <a:p>
              <a:pPr algn="ctr"/>
              <a:r>
                <a:rPr lang="ja-JP" altLang="en-US" sz="12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大阪府・大阪市</a:t>
              </a:r>
              <a:endParaRPr lang="en-US" altLang="ja-JP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8" name="角丸四角形 77"/>
            <p:cNvSpPr/>
            <p:nvPr/>
          </p:nvSpPr>
          <p:spPr>
            <a:xfrm>
              <a:off x="5868864" y="5435016"/>
              <a:ext cx="1360211" cy="259930"/>
            </a:xfrm>
            <a:prstGeom prst="roundRect">
              <a:avLst>
                <a:gd name="adj" fmla="val 6406"/>
              </a:avLst>
            </a:prstGeom>
            <a:solidFill>
              <a:srgbClr val="FF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t"/>
            <a:lstStyle/>
            <a:p>
              <a:pPr algn="ctr"/>
              <a:r>
                <a:rPr lang="ja-JP" altLang="en-US" sz="12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経済界</a:t>
              </a:r>
              <a:endParaRPr lang="en-US" altLang="ja-JP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9" name="十字形 78"/>
            <p:cNvSpPr/>
            <p:nvPr/>
          </p:nvSpPr>
          <p:spPr>
            <a:xfrm>
              <a:off x="4499413" y="5431573"/>
              <a:ext cx="268580" cy="268700"/>
            </a:xfrm>
            <a:prstGeom prst="plus">
              <a:avLst>
                <a:gd name="adj" fmla="val 3928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sp>
        <p:nvSpPr>
          <p:cNvPr id="62" name="角丸四角形 61"/>
          <p:cNvSpPr/>
          <p:nvPr/>
        </p:nvSpPr>
        <p:spPr>
          <a:xfrm>
            <a:off x="87217" y="6430237"/>
            <a:ext cx="8933621" cy="3395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grpSp>
        <p:nvGrpSpPr>
          <p:cNvPr id="5" name="グループ化 4"/>
          <p:cNvGrpSpPr/>
          <p:nvPr/>
        </p:nvGrpSpPr>
        <p:grpSpPr>
          <a:xfrm>
            <a:off x="44648" y="1952005"/>
            <a:ext cx="8957967" cy="2838773"/>
            <a:chOff x="127921" y="2507632"/>
            <a:chExt cx="8957967" cy="1835607"/>
          </a:xfrm>
        </p:grpSpPr>
        <p:sp>
          <p:nvSpPr>
            <p:cNvPr id="35" name="円/楕円 30"/>
            <p:cNvSpPr/>
            <p:nvPr/>
          </p:nvSpPr>
          <p:spPr>
            <a:xfrm>
              <a:off x="407855" y="2980282"/>
              <a:ext cx="1506971" cy="377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ja-JP" altLang="en-US" sz="105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rPr>
                <a:t>うめきた地区での試み</a:t>
              </a:r>
              <a:endParaRPr lang="en-US" altLang="ja-JP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6" name="円/楕円 31"/>
            <p:cNvSpPr/>
            <p:nvPr/>
          </p:nvSpPr>
          <p:spPr>
            <a:xfrm>
              <a:off x="3258902" y="2916392"/>
              <a:ext cx="2170302" cy="46691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ja-JP" altLang="en-US" sz="140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大阪・関西万博</a:t>
              </a:r>
              <a:endPara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8" name="円/楕円 32"/>
            <p:cNvSpPr/>
            <p:nvPr/>
          </p:nvSpPr>
          <p:spPr>
            <a:xfrm>
              <a:off x="6342865" y="2785765"/>
              <a:ext cx="2269829" cy="616416"/>
            </a:xfrm>
            <a:prstGeom prst="ellipse">
              <a:avLst/>
            </a:prstGeom>
            <a:solidFill>
              <a:srgbClr val="FFEA93"/>
            </a:solidFill>
            <a:ln>
              <a:noFill/>
            </a:ln>
            <a:effectLst/>
          </p:spPr>
          <p:txBody>
            <a:bodyPr wrap="none" lIns="41471" tIns="20735" rIns="41471" bIns="20735" anchor="ctr"/>
            <a:lstStyle/>
            <a:p>
              <a:pPr algn="ctr"/>
              <a:r>
                <a:rPr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夢洲</a:t>
              </a:r>
              <a:endPara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16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まちづくり</a:t>
              </a:r>
              <a:endParaRPr lang="en-US" altLang="ja-JP" sz="16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39" name="角丸四角形 38"/>
            <p:cNvSpPr/>
            <p:nvPr/>
          </p:nvSpPr>
          <p:spPr>
            <a:xfrm>
              <a:off x="127921" y="3329722"/>
              <a:ext cx="2866592" cy="345134"/>
            </a:xfrm>
            <a:prstGeom prst="roundRect">
              <a:avLst>
                <a:gd name="adj" fmla="val 6406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t"/>
            <a:lstStyle/>
            <a:p>
              <a:pPr algn="ctr"/>
              <a:r>
                <a:rPr lang="ja-JP" altLang="en-US" sz="12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最先端技術の導入に向けた試みを発信</a:t>
              </a:r>
              <a:endParaRPr lang="en-US" altLang="ja-JP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0" name="角丸四角形 39"/>
            <p:cNvSpPr/>
            <p:nvPr/>
          </p:nvSpPr>
          <p:spPr>
            <a:xfrm>
              <a:off x="3001917" y="3348616"/>
              <a:ext cx="2559257" cy="217346"/>
            </a:xfrm>
            <a:prstGeom prst="roundRect">
              <a:avLst>
                <a:gd name="adj" fmla="val 6406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t"/>
            <a:lstStyle/>
            <a:p>
              <a:pPr algn="ctr"/>
              <a:r>
                <a:rPr lang="ja-JP" altLang="en-US" sz="12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最先端技術を経験できる場を提供</a:t>
              </a:r>
              <a:endParaRPr lang="en-US" altLang="ja-JP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2" name="角丸四角形 41"/>
            <p:cNvSpPr/>
            <p:nvPr/>
          </p:nvSpPr>
          <p:spPr>
            <a:xfrm>
              <a:off x="6037794" y="3363313"/>
              <a:ext cx="2915984" cy="221826"/>
            </a:xfrm>
            <a:prstGeom prst="roundRect">
              <a:avLst>
                <a:gd name="adj" fmla="val 6406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000" rIns="27000" rtlCol="0" anchor="t"/>
            <a:lstStyle/>
            <a:p>
              <a:pPr algn="ctr"/>
              <a:r>
                <a:rPr lang="ja-JP" altLang="en-US" sz="12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世界に誇る魅力ある</a:t>
              </a:r>
              <a:r>
                <a:rPr lang="ja-JP" altLang="en-US" sz="1200" b="1" dirty="0" smtClean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国際観光拠点</a:t>
              </a:r>
              <a:r>
                <a:rPr lang="ja-JP" altLang="en-US" sz="1200" b="1" dirty="0">
                  <a:solidFill>
                    <a:schemeClr val="tx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を形成</a:t>
              </a:r>
              <a:endParaRPr lang="en-US" altLang="ja-JP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pic>
          <p:nvPicPr>
            <p:cNvPr id="43" name="図 4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63348" y="3523508"/>
              <a:ext cx="2071623" cy="811379"/>
            </a:xfrm>
            <a:prstGeom prst="rect">
              <a:avLst/>
            </a:prstGeom>
            <a:effectLst>
              <a:softEdge rad="38100"/>
            </a:effectLst>
          </p:spPr>
        </p:pic>
        <p:sp>
          <p:nvSpPr>
            <p:cNvPr id="45" name="正方形/長方形 44"/>
            <p:cNvSpPr/>
            <p:nvPr/>
          </p:nvSpPr>
          <p:spPr>
            <a:xfrm>
              <a:off x="223228" y="2533732"/>
              <a:ext cx="8465154" cy="1806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130969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ja-JP" altLang="en-US" sz="1350" b="1" u="sng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■スーパーシティのフィールドと実現ステップ</a:t>
              </a:r>
              <a:endParaRPr lang="en-US" altLang="ja-JP" sz="1350" b="1" u="sng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48" name="テキスト ボックス 47"/>
            <p:cNvSpPr txBox="1"/>
            <p:nvPr/>
          </p:nvSpPr>
          <p:spPr>
            <a:xfrm>
              <a:off x="248837" y="3557712"/>
              <a:ext cx="1269235" cy="194039"/>
            </a:xfrm>
            <a:prstGeom prst="rect">
              <a:avLst/>
            </a:prstGeom>
            <a:solidFill>
              <a:srgbClr val="00B050"/>
            </a:solidFill>
          </p:spPr>
          <p:txBody>
            <a:bodyPr vert="horz" wrap="square" rtlCol="0" anchor="ctr" anchorCtr="1">
              <a:spAutoFit/>
            </a:bodyPr>
            <a:lstStyle/>
            <a:p>
              <a:pPr algn="just"/>
              <a:r>
                <a:rPr lang="ja-JP" altLang="en-US" sz="135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うめきた</a:t>
              </a:r>
              <a:r>
                <a:rPr lang="en-US" altLang="ja-JP" sz="135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r>
                <a:rPr lang="ja-JP" altLang="en-US" sz="135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期</a:t>
              </a:r>
            </a:p>
          </p:txBody>
        </p:sp>
        <p:sp>
          <p:nvSpPr>
            <p:cNvPr id="49" name="テキスト ボックス 48"/>
            <p:cNvSpPr txBox="1"/>
            <p:nvPr/>
          </p:nvSpPr>
          <p:spPr>
            <a:xfrm>
              <a:off x="4554753" y="3566802"/>
              <a:ext cx="653826" cy="194039"/>
            </a:xfrm>
            <a:prstGeom prst="rect">
              <a:avLst/>
            </a:prstGeom>
            <a:solidFill>
              <a:srgbClr val="31489F"/>
            </a:solidFill>
          </p:spPr>
          <p:txBody>
            <a:bodyPr vert="horz" wrap="square" rtlCol="0" anchor="ctr" anchorCtr="1">
              <a:spAutoFit/>
            </a:bodyPr>
            <a:lstStyle/>
            <a:p>
              <a:pPr algn="just"/>
              <a:r>
                <a:rPr lang="ja-JP" altLang="en-US" sz="1350" b="1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夢洲</a:t>
              </a: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1940189" y="2771085"/>
              <a:ext cx="389098" cy="13703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txBody>
            <a:bodyPr wrap="square" lIns="27000" tIns="27000" rIns="27000" bIns="0">
              <a:spAutoFit/>
            </a:bodyPr>
            <a:lstStyle/>
            <a:p>
              <a:pPr algn="ctr"/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発信</a:t>
              </a:r>
              <a:endPara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5115386" y="2790472"/>
              <a:ext cx="529347" cy="137758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txBody>
            <a:bodyPr wrap="square" lIns="27000" tIns="27000" rIns="27000" bIns="0">
              <a:spAutoFit/>
            </a:bodyPr>
            <a:lstStyle/>
            <a:p>
              <a:pPr algn="ctr"/>
              <a:r>
                <a:rPr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実験</a:t>
              </a:r>
              <a:endParaRPr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8355740" y="2754762"/>
              <a:ext cx="580485" cy="152762"/>
            </a:xfrm>
            <a:prstGeom prst="rect">
              <a:avLst/>
            </a:prstGeom>
            <a:ln w="6350">
              <a:solidFill>
                <a:schemeClr val="tx1"/>
              </a:solidFill>
            </a:ln>
          </p:spPr>
          <p:txBody>
            <a:bodyPr wrap="square" lIns="27000" tIns="27000" rIns="27000" bIns="0">
              <a:spAutoFit/>
            </a:bodyPr>
            <a:lstStyle/>
            <a:p>
              <a:pPr algn="ctr"/>
              <a:r>
                <a:rPr lang="ja-JP" altLang="en-US" sz="135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実現</a:t>
              </a:r>
              <a:endParaRPr lang="en-US" altLang="ja-JP" sz="135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2" name="二等辺三角形 81"/>
            <p:cNvSpPr/>
            <p:nvPr/>
          </p:nvSpPr>
          <p:spPr>
            <a:xfrm rot="5400000">
              <a:off x="2352361" y="2980468"/>
              <a:ext cx="541188" cy="214338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50" b="1"/>
            </a:p>
          </p:txBody>
        </p:sp>
        <p:sp>
          <p:nvSpPr>
            <p:cNvPr id="83" name="二等辺三角形 82"/>
            <p:cNvSpPr/>
            <p:nvPr/>
          </p:nvSpPr>
          <p:spPr>
            <a:xfrm rot="5400000">
              <a:off x="5677100" y="3031827"/>
              <a:ext cx="585993" cy="135395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050" b="1"/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2716812" y="2749710"/>
              <a:ext cx="614271" cy="1492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9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2025</a:t>
              </a:r>
              <a:r>
                <a:rPr lang="ja-JP" altLang="en-US" sz="9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endParaRPr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5" name="正方形/長方形 84"/>
            <p:cNvSpPr/>
            <p:nvPr/>
          </p:nvSpPr>
          <p:spPr>
            <a:xfrm>
              <a:off x="5869671" y="2718546"/>
              <a:ext cx="530915" cy="1492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9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万博後</a:t>
              </a:r>
              <a:endParaRPr lang="en-US" altLang="ja-JP" sz="9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6" name="正方形/長方形 85"/>
            <p:cNvSpPr/>
            <p:nvPr/>
          </p:nvSpPr>
          <p:spPr>
            <a:xfrm>
              <a:off x="3644784" y="2680390"/>
              <a:ext cx="1542425" cy="2537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600745" algn="l"/>
                </a:tabLst>
                <a:defRPr/>
              </a:pPr>
              <a:r>
                <a:rPr lang="ja-JP" altLang="en-US" sz="1050" b="1" kern="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未来社会の実験場</a:t>
              </a:r>
              <a:endParaRPr lang="en-US" altLang="ja-JP" sz="1050" b="1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>
                <a:tabLst>
                  <a:tab pos="600745" algn="l"/>
                </a:tabLst>
                <a:defRPr/>
              </a:pPr>
              <a:r>
                <a:rPr lang="ja-JP" altLang="en-US" sz="900" b="1" kern="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“</a:t>
              </a:r>
              <a:r>
                <a:rPr lang="en-US" altLang="ja-JP" sz="900" b="1" kern="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People’s Living Lab</a:t>
              </a:r>
              <a:r>
                <a:rPr lang="ja-JP" altLang="en-US" sz="900" b="1" kern="0" dirty="0">
                  <a:solidFill>
                    <a:prstClr val="black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”</a:t>
              </a:r>
              <a:endParaRPr lang="en-US" altLang="ja-JP" sz="900" b="1" kern="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87" name="正方形/長方形 86"/>
            <p:cNvSpPr/>
            <p:nvPr/>
          </p:nvSpPr>
          <p:spPr>
            <a:xfrm>
              <a:off x="6510988" y="2538181"/>
              <a:ext cx="2044499" cy="3034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400" b="1" dirty="0">
                  <a:solidFill>
                    <a:schemeClr val="accent5"/>
                  </a:solidFill>
                  <a:effectLst>
                    <a:glow rad="228600">
                      <a:schemeClr val="bg1">
                        <a:alpha val="87000"/>
                      </a:schemeClr>
                    </a:glow>
                  </a:effectLst>
                  <a:latin typeface="小塚ゴシック Pro H" panose="020B0800000000000000" pitchFamily="34" charset="-128"/>
                  <a:ea typeface="小塚ゴシック Pro H" panose="020B0800000000000000" pitchFamily="34" charset="-128"/>
                </a:rPr>
                <a:t>SMART RESORT</a:t>
              </a:r>
              <a:r>
                <a:rPr lang="ja-JP" altLang="en-US" sz="1400" b="1" dirty="0">
                  <a:solidFill>
                    <a:schemeClr val="accent5"/>
                  </a:solidFill>
                  <a:effectLst>
                    <a:glow rad="228600">
                      <a:schemeClr val="bg1">
                        <a:alpha val="87000"/>
                      </a:schemeClr>
                    </a:glow>
                  </a:effectLst>
                  <a:latin typeface="小塚ゴシック Pro H" panose="020B0800000000000000" pitchFamily="34" charset="-128"/>
                  <a:ea typeface="小塚ゴシック Pro H" panose="020B0800000000000000" pitchFamily="34" charset="-128"/>
                </a:rPr>
                <a:t> </a:t>
              </a:r>
              <a:r>
                <a:rPr lang="en-US" altLang="ja-JP" sz="1400" b="1" dirty="0">
                  <a:solidFill>
                    <a:schemeClr val="accent5"/>
                  </a:solidFill>
                  <a:effectLst>
                    <a:glow rad="228600">
                      <a:schemeClr val="bg1">
                        <a:alpha val="87000"/>
                      </a:schemeClr>
                    </a:glow>
                  </a:effectLst>
                  <a:latin typeface="小塚ゴシック Pro H" panose="020B0800000000000000" pitchFamily="34" charset="-128"/>
                  <a:ea typeface="小塚ゴシック Pro H" panose="020B0800000000000000" pitchFamily="34" charset="-128"/>
                </a:rPr>
                <a:t>CITY</a:t>
              </a:r>
            </a:p>
            <a:p>
              <a:r>
                <a:rPr lang="ja-JP" altLang="en-US" sz="105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夢と創造</a:t>
              </a:r>
              <a:r>
                <a:rPr lang="ja-JP" altLang="en-US" sz="90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に</a:t>
              </a:r>
              <a:r>
                <a:rPr lang="ja-JP" altLang="en-US" sz="105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出会える未来都市</a:t>
              </a:r>
              <a:endParaRPr lang="en-US" altLang="ja-JP" sz="10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60" name="角丸四角形 59"/>
            <p:cNvSpPr/>
            <p:nvPr/>
          </p:nvSpPr>
          <p:spPr>
            <a:xfrm>
              <a:off x="162624" y="2507632"/>
              <a:ext cx="8923264" cy="1835607"/>
            </a:xfrm>
            <a:prstGeom prst="roundRect">
              <a:avLst>
                <a:gd name="adj" fmla="val 10030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 b="1"/>
            </a:p>
          </p:txBody>
        </p:sp>
        <p:sp>
          <p:nvSpPr>
            <p:cNvPr id="63" name="正方形/長方形 62"/>
            <p:cNvSpPr/>
            <p:nvPr/>
          </p:nvSpPr>
          <p:spPr>
            <a:xfrm>
              <a:off x="192691" y="2711959"/>
              <a:ext cx="1610008" cy="2238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tabLst>
                  <a:tab pos="600745" algn="l"/>
                </a:tabLst>
                <a:defRPr/>
              </a:pPr>
              <a:r>
                <a:rPr lang="ja-JP" altLang="en-US" sz="825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希望の杜 </a:t>
              </a:r>
              <a:r>
                <a:rPr lang="en-US" altLang="ja-JP" sz="825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Osaka</a:t>
              </a:r>
              <a:r>
                <a:rPr lang="ja-JP" altLang="en-US" sz="825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endParaRPr lang="en-US" altLang="ja-JP" sz="825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tabLst>
                  <a:tab pos="600745" algn="l"/>
                </a:tabLst>
                <a:defRPr/>
              </a:pPr>
              <a:r>
                <a:rPr lang="en-US" altLang="ja-JP" sz="825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MIDORI</a:t>
              </a:r>
              <a:r>
                <a:rPr lang="ja-JP" altLang="en-US" sz="825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r>
                <a:rPr lang="en-US" altLang="ja-JP" sz="825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LIFE</a:t>
              </a:r>
              <a:r>
                <a:rPr lang="ja-JP" altLang="en-US" sz="825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</a:t>
              </a:r>
              <a:r>
                <a:rPr lang="en-US" altLang="ja-JP" sz="825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2070</a:t>
              </a:r>
              <a:r>
                <a:rPr lang="ja-JP" altLang="en-US" sz="825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 の創造</a:t>
              </a:r>
              <a:endParaRPr lang="en-US" altLang="ja-JP" sz="825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65" name="テキスト ボックス 64"/>
          <p:cNvSpPr txBox="1"/>
          <p:nvPr/>
        </p:nvSpPr>
        <p:spPr>
          <a:xfrm>
            <a:off x="6454012" y="-5862"/>
            <a:ext cx="1368202" cy="466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43496"/>
            <a:r>
              <a:rPr kumimoji="1" lang="en-US" altLang="ja-JP" sz="1292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2019.10.31</a:t>
            </a:r>
            <a:endParaRPr kumimoji="1" lang="en-US" altLang="ja-JP" sz="1292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defTabSz="843496"/>
            <a:r>
              <a:rPr kumimoji="1" lang="ja-JP" altLang="en-US" sz="1292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第</a:t>
            </a:r>
            <a:r>
              <a:rPr kumimoji="1" lang="en-US" altLang="ja-JP" sz="1292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kumimoji="1" lang="ja-JP" altLang="en-US" sz="1292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</a:t>
            </a:r>
            <a:r>
              <a:rPr kumimoji="1" lang="ja-JP" altLang="en-US" sz="1292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大阪スマートシティ戦略会議</a:t>
            </a:r>
          </a:p>
        </p:txBody>
      </p:sp>
      <p:sp>
        <p:nvSpPr>
          <p:cNvPr id="71" name="正方形/長方形 70"/>
          <p:cNvSpPr/>
          <p:nvPr/>
        </p:nvSpPr>
        <p:spPr>
          <a:xfrm>
            <a:off x="7438980" y="437802"/>
            <a:ext cx="1458446" cy="319996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defTabSz="843496"/>
            <a:r>
              <a:rPr kumimoji="1" lang="ja-JP" altLang="en-US" sz="1662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資料７</a:t>
            </a:r>
            <a:r>
              <a:rPr kumimoji="1" lang="en-US" altLang="ja-JP" sz="1662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-</a:t>
            </a:r>
            <a:r>
              <a:rPr kumimoji="1" lang="ja-JP" altLang="en-US" sz="1662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</a:t>
            </a:r>
            <a:endParaRPr kumimoji="1" lang="en-US" altLang="ja-JP" sz="1662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169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283</Words>
  <PresentationFormat>画面に合わせる (4:3)</PresentationFormat>
  <Paragraphs>75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Meiryo UI</vt:lpstr>
      <vt:lpstr>メイリオ</vt:lpstr>
      <vt:lpstr>小塚ゴシック Pro H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大阪府市</dc:creator>
  <cp:lastPrinted>2019-10-29T08:32:27Z</cp:lastPrinted>
  <dcterms:created xsi:type="dcterms:W3CDTF">2019-10-23T02:54:52Z</dcterms:created>
  <dcterms:modified xsi:type="dcterms:W3CDTF">2019-10-29T08:47:41Z</dcterms:modified>
</cp:coreProperties>
</file>