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
  </p:notesMasterIdLst>
  <p:sldIdLst>
    <p:sldId id="650" r:id="rId2"/>
    <p:sldId id="658" r:id="rId3"/>
    <p:sldId id="656" r:id="rId4"/>
    <p:sldId id="657" r:id="rId5"/>
    <p:sldId id="653" r:id="rId6"/>
    <p:sldId id="654" r:id="rId7"/>
    <p:sldId id="570" r:id="rId8"/>
    <p:sldId id="651" r:id="rId9"/>
    <p:sldId id="649" r:id="rId1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79" autoAdjust="0"/>
    <p:restoredTop sz="94333" autoAdjust="0"/>
  </p:normalViewPr>
  <p:slideViewPr>
    <p:cSldViewPr snapToGrid="0">
      <p:cViewPr varScale="1">
        <p:scale>
          <a:sx n="73" d="100"/>
          <a:sy n="73" d="100"/>
        </p:scale>
        <p:origin x="102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44C980D6-A3E0-44E7-933C-FBCBBB4F4760}" type="datetimeFigureOut">
              <a:rPr kumimoji="1" lang="ja-JP" altLang="en-US" smtClean="0"/>
              <a:t>2019/10/30</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71FF7F30-FCDA-48E9-8317-E90DE6D249A7}" type="slidenum">
              <a:rPr kumimoji="1" lang="ja-JP" altLang="en-US" smtClean="0"/>
              <a:t>‹#›</a:t>
            </a:fld>
            <a:endParaRPr kumimoji="1" lang="ja-JP" altLang="en-US"/>
          </a:p>
        </p:txBody>
      </p:sp>
    </p:spTree>
    <p:extLst>
      <p:ext uri="{BB962C8B-B14F-4D97-AF65-F5344CB8AC3E}">
        <p14:creationId xmlns:p14="http://schemas.microsoft.com/office/powerpoint/2010/main" val="23016344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463A753-4AB7-4DCF-934E-F1C18425AA57}" type="datetime1">
              <a:rPr kumimoji="1" lang="ja-JP" altLang="en-US" smtClean="0"/>
              <a:t>2019/10/30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1D76EFC-43B6-498C-9345-5DA95606B07D}" type="slidenum">
              <a:rPr kumimoji="1" lang="ja-JP" altLang="en-US" smtClean="0"/>
              <a:t>‹#›</a:t>
            </a:fld>
            <a:endParaRPr kumimoji="1" lang="ja-JP" altLang="en-US"/>
          </a:p>
        </p:txBody>
      </p:sp>
    </p:spTree>
    <p:extLst>
      <p:ext uri="{BB962C8B-B14F-4D97-AF65-F5344CB8AC3E}">
        <p14:creationId xmlns:p14="http://schemas.microsoft.com/office/powerpoint/2010/main" val="4176861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672C81A-1450-4713-9537-74C58129729D}" type="datetime1">
              <a:rPr kumimoji="1" lang="ja-JP" altLang="en-US" smtClean="0"/>
              <a:t>2019/10/30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1D76EFC-43B6-498C-9345-5DA95606B07D}" type="slidenum">
              <a:rPr kumimoji="1" lang="ja-JP" altLang="en-US" smtClean="0"/>
              <a:t>‹#›</a:t>
            </a:fld>
            <a:endParaRPr kumimoji="1" lang="ja-JP" altLang="en-US"/>
          </a:p>
        </p:txBody>
      </p:sp>
    </p:spTree>
    <p:extLst>
      <p:ext uri="{BB962C8B-B14F-4D97-AF65-F5344CB8AC3E}">
        <p14:creationId xmlns:p14="http://schemas.microsoft.com/office/powerpoint/2010/main" val="4279857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BC51714-F91B-4B0C-816A-8F10B1BD23EA}" type="datetime1">
              <a:rPr kumimoji="1" lang="ja-JP" altLang="en-US" smtClean="0"/>
              <a:t>2019/10/30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1D76EFC-43B6-498C-9345-5DA95606B07D}" type="slidenum">
              <a:rPr kumimoji="1" lang="ja-JP" altLang="en-US" smtClean="0"/>
              <a:t>‹#›</a:t>
            </a:fld>
            <a:endParaRPr kumimoji="1" lang="ja-JP" altLang="en-US"/>
          </a:p>
        </p:txBody>
      </p:sp>
    </p:spTree>
    <p:extLst>
      <p:ext uri="{BB962C8B-B14F-4D97-AF65-F5344CB8AC3E}">
        <p14:creationId xmlns:p14="http://schemas.microsoft.com/office/powerpoint/2010/main" val="284830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2975BB5-6DE5-4E16-9BAF-54E9A56F5624}" type="datetime1">
              <a:rPr kumimoji="1" lang="ja-JP" altLang="en-US" smtClean="0"/>
              <a:t>2019/10/30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1D76EFC-43B6-498C-9345-5DA95606B07D}" type="slidenum">
              <a:rPr kumimoji="1" lang="ja-JP" altLang="en-US" smtClean="0"/>
              <a:t>‹#›</a:t>
            </a:fld>
            <a:endParaRPr kumimoji="1" lang="ja-JP" altLang="en-US"/>
          </a:p>
        </p:txBody>
      </p:sp>
    </p:spTree>
    <p:extLst>
      <p:ext uri="{BB962C8B-B14F-4D97-AF65-F5344CB8AC3E}">
        <p14:creationId xmlns:p14="http://schemas.microsoft.com/office/powerpoint/2010/main" val="3778478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EFDA2FD-5D33-439C-AE96-482718B5FD1F}" type="datetime1">
              <a:rPr kumimoji="1" lang="ja-JP" altLang="en-US" smtClean="0"/>
              <a:t>2019/10/30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1D76EFC-43B6-498C-9345-5DA95606B07D}" type="slidenum">
              <a:rPr kumimoji="1" lang="ja-JP" altLang="en-US" smtClean="0"/>
              <a:t>‹#›</a:t>
            </a:fld>
            <a:endParaRPr kumimoji="1" lang="ja-JP" altLang="en-US"/>
          </a:p>
        </p:txBody>
      </p:sp>
    </p:spTree>
    <p:extLst>
      <p:ext uri="{BB962C8B-B14F-4D97-AF65-F5344CB8AC3E}">
        <p14:creationId xmlns:p14="http://schemas.microsoft.com/office/powerpoint/2010/main" val="1904823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FBC3BB2-0182-44E0-A83F-1CFC7234652E}" type="datetime1">
              <a:rPr kumimoji="1" lang="ja-JP" altLang="en-US" smtClean="0"/>
              <a:t>2019/10/30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1D76EFC-43B6-498C-9345-5DA95606B07D}" type="slidenum">
              <a:rPr kumimoji="1" lang="ja-JP" altLang="en-US" smtClean="0"/>
              <a:t>‹#›</a:t>
            </a:fld>
            <a:endParaRPr kumimoji="1" lang="ja-JP" altLang="en-US"/>
          </a:p>
        </p:txBody>
      </p:sp>
    </p:spTree>
    <p:extLst>
      <p:ext uri="{BB962C8B-B14F-4D97-AF65-F5344CB8AC3E}">
        <p14:creationId xmlns:p14="http://schemas.microsoft.com/office/powerpoint/2010/main" val="2038099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9FA9BF8-8E79-463E-8D7B-0D2291C9644A}" type="datetime1">
              <a:rPr kumimoji="1" lang="ja-JP" altLang="en-US" smtClean="0"/>
              <a:t>2019/10/30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1D76EFC-43B6-498C-9345-5DA95606B07D}" type="slidenum">
              <a:rPr kumimoji="1" lang="ja-JP" altLang="en-US" smtClean="0"/>
              <a:t>‹#›</a:t>
            </a:fld>
            <a:endParaRPr kumimoji="1" lang="ja-JP" altLang="en-US"/>
          </a:p>
        </p:txBody>
      </p:sp>
    </p:spTree>
    <p:extLst>
      <p:ext uri="{BB962C8B-B14F-4D97-AF65-F5344CB8AC3E}">
        <p14:creationId xmlns:p14="http://schemas.microsoft.com/office/powerpoint/2010/main" val="3029096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2D409AC-3BBF-46E4-BBC4-F01ACD2A50E4}" type="datetime1">
              <a:rPr kumimoji="1" lang="ja-JP" altLang="en-US" smtClean="0"/>
              <a:t>2019/10/30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1D76EFC-43B6-498C-9345-5DA95606B07D}" type="slidenum">
              <a:rPr kumimoji="1" lang="ja-JP" altLang="en-US" smtClean="0"/>
              <a:t>‹#›</a:t>
            </a:fld>
            <a:endParaRPr kumimoji="1" lang="ja-JP" altLang="en-US"/>
          </a:p>
        </p:txBody>
      </p:sp>
    </p:spTree>
    <p:extLst>
      <p:ext uri="{BB962C8B-B14F-4D97-AF65-F5344CB8AC3E}">
        <p14:creationId xmlns:p14="http://schemas.microsoft.com/office/powerpoint/2010/main" val="1289485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68DFAB2-33D5-407A-97C0-104F894EAEB0}" type="datetime1">
              <a:rPr kumimoji="1" lang="ja-JP" altLang="en-US" smtClean="0"/>
              <a:t>2019/10/30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1D76EFC-43B6-498C-9345-5DA95606B07D}" type="slidenum">
              <a:rPr kumimoji="1" lang="ja-JP" altLang="en-US" smtClean="0"/>
              <a:t>‹#›</a:t>
            </a:fld>
            <a:endParaRPr kumimoji="1" lang="ja-JP" altLang="en-US"/>
          </a:p>
        </p:txBody>
      </p:sp>
    </p:spTree>
    <p:extLst>
      <p:ext uri="{BB962C8B-B14F-4D97-AF65-F5344CB8AC3E}">
        <p14:creationId xmlns:p14="http://schemas.microsoft.com/office/powerpoint/2010/main" val="153859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8DF9BF2-8C37-4029-8AFF-D1AFA51A3764}" type="datetime1">
              <a:rPr kumimoji="1" lang="ja-JP" altLang="en-US" smtClean="0"/>
              <a:t>2019/10/30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1D76EFC-43B6-498C-9345-5DA95606B07D}" type="slidenum">
              <a:rPr kumimoji="1" lang="ja-JP" altLang="en-US" smtClean="0"/>
              <a:t>‹#›</a:t>
            </a:fld>
            <a:endParaRPr kumimoji="1" lang="ja-JP" altLang="en-US"/>
          </a:p>
        </p:txBody>
      </p:sp>
    </p:spTree>
    <p:extLst>
      <p:ext uri="{BB962C8B-B14F-4D97-AF65-F5344CB8AC3E}">
        <p14:creationId xmlns:p14="http://schemas.microsoft.com/office/powerpoint/2010/main" val="4033007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51B7DF9-396C-4A13-A50F-881552EFF3F1}" type="datetime1">
              <a:rPr kumimoji="1" lang="ja-JP" altLang="en-US" smtClean="0"/>
              <a:t>2019/10/30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1D76EFC-43B6-498C-9345-5DA95606B07D}" type="slidenum">
              <a:rPr kumimoji="1" lang="ja-JP" altLang="en-US" smtClean="0"/>
              <a:t>‹#›</a:t>
            </a:fld>
            <a:endParaRPr kumimoji="1" lang="ja-JP" altLang="en-US"/>
          </a:p>
        </p:txBody>
      </p:sp>
    </p:spTree>
    <p:extLst>
      <p:ext uri="{BB962C8B-B14F-4D97-AF65-F5344CB8AC3E}">
        <p14:creationId xmlns:p14="http://schemas.microsoft.com/office/powerpoint/2010/main" val="397288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90AFC93-30C5-4E85-A18F-E90FED2DAFDB}" type="datetime1">
              <a:rPr kumimoji="1" lang="ja-JP" altLang="en-US" smtClean="0"/>
              <a:t>2019/10/30</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1D76EFC-43B6-498C-9345-5DA95606B07D}" type="slidenum">
              <a:rPr kumimoji="1" lang="ja-JP" altLang="en-US" smtClean="0"/>
              <a:t>‹#›</a:t>
            </a:fld>
            <a:endParaRPr kumimoji="1" lang="ja-JP" altLang="en-US"/>
          </a:p>
        </p:txBody>
      </p:sp>
    </p:spTree>
    <p:extLst>
      <p:ext uri="{BB962C8B-B14F-4D97-AF65-F5344CB8AC3E}">
        <p14:creationId xmlns:p14="http://schemas.microsoft.com/office/powerpoint/2010/main" val="7723283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216C573-3DE4-4F94-973F-89080D4FAB73}"/>
              </a:ext>
            </a:extLst>
          </p:cNvPr>
          <p:cNvSpPr txBox="1"/>
          <p:nvPr/>
        </p:nvSpPr>
        <p:spPr>
          <a:xfrm>
            <a:off x="1715616" y="2327108"/>
            <a:ext cx="6005291" cy="1600438"/>
          </a:xfrm>
          <a:prstGeom prst="rect">
            <a:avLst/>
          </a:prstGeom>
          <a:noFill/>
        </p:spPr>
        <p:txBody>
          <a:bodyPr wrap="square" rtlCol="0">
            <a:spAutoFit/>
          </a:bodyPr>
          <a:lstStyle/>
          <a:p>
            <a:pPr algn="ctr"/>
            <a:r>
              <a:rPr kumimoji="1" lang="ja-JP" altLang="en-US" sz="3600" dirty="0">
                <a:latin typeface="Meiryo UI" panose="020B0604030504040204" pitchFamily="50" charset="-128"/>
                <a:ea typeface="Meiryo UI" panose="020B0604030504040204" pitchFamily="50" charset="-128"/>
              </a:rPr>
              <a:t>大阪の</a:t>
            </a:r>
            <a:r>
              <a:rPr kumimoji="1" lang="ja-JP" altLang="en-US" sz="3600" dirty="0" smtClean="0">
                <a:latin typeface="Meiryo UI" panose="020B0604030504040204" pitchFamily="50" charset="-128"/>
                <a:ea typeface="Meiryo UI" panose="020B0604030504040204" pitchFamily="50" charset="-128"/>
              </a:rPr>
              <a:t>スマートモビリティについて</a:t>
            </a:r>
            <a:endParaRPr lang="en-US" altLang="ja-JP" sz="2000" dirty="0">
              <a:latin typeface="Meiryo UI" panose="020B0604030504040204" pitchFamily="50" charset="-128"/>
              <a:ea typeface="Meiryo UI" panose="020B0604030504040204" pitchFamily="50" charset="-128"/>
            </a:endParaRPr>
          </a:p>
          <a:p>
            <a:pPr algn="ctr"/>
            <a:endParaRPr kumimoji="1" lang="en-US" altLang="ja-JP" sz="2000" dirty="0">
              <a:latin typeface="Meiryo UI" panose="020B0604030504040204" pitchFamily="50" charset="-128"/>
              <a:ea typeface="Meiryo UI" panose="020B0604030504040204" pitchFamily="50" charset="-128"/>
            </a:endParaRPr>
          </a:p>
          <a:p>
            <a:pPr algn="ctr"/>
            <a:endParaRPr kumimoji="1" lang="en-US" altLang="ja-JP" sz="1400" dirty="0" smtClean="0">
              <a:latin typeface="Meiryo UI" panose="020B0604030504040204" pitchFamily="50" charset="-128"/>
              <a:ea typeface="Meiryo UI" panose="020B0604030504040204" pitchFamily="50" charset="-128"/>
            </a:endParaRPr>
          </a:p>
          <a:p>
            <a:pPr algn="ctr"/>
            <a:r>
              <a:rPr kumimoji="1" lang="en-US" altLang="ja-JP" sz="2800" dirty="0" smtClean="0">
                <a:latin typeface="Meiryo UI" panose="020B0604030504040204" pitchFamily="50" charset="-128"/>
                <a:ea typeface="Meiryo UI" panose="020B0604030504040204" pitchFamily="50" charset="-128"/>
              </a:rPr>
              <a:t>【</a:t>
            </a:r>
            <a:r>
              <a:rPr kumimoji="1" lang="ja-JP" altLang="en-US" sz="2800" dirty="0" smtClean="0">
                <a:latin typeface="Meiryo UI" panose="020B0604030504040204" pitchFamily="50" charset="-128"/>
                <a:ea typeface="Meiryo UI" panose="020B0604030504040204" pitchFamily="50" charset="-128"/>
              </a:rPr>
              <a:t>討議用資料（</a:t>
            </a:r>
            <a:r>
              <a:rPr kumimoji="1" lang="en-US" altLang="ja-JP" sz="2800" dirty="0" err="1" smtClean="0">
                <a:latin typeface="Meiryo UI" panose="020B0604030504040204" pitchFamily="50" charset="-128"/>
                <a:ea typeface="Meiryo UI" panose="020B0604030504040204" pitchFamily="50" charset="-128"/>
              </a:rPr>
              <a:t>MaaS</a:t>
            </a:r>
            <a:r>
              <a:rPr lang="ja-JP" altLang="en-US" sz="2800" dirty="0" smtClean="0">
                <a:latin typeface="Meiryo UI" panose="020B0604030504040204" pitchFamily="50" charset="-128"/>
                <a:ea typeface="Meiryo UI" panose="020B0604030504040204" pitchFamily="50" charset="-128"/>
              </a:rPr>
              <a:t>）</a:t>
            </a:r>
            <a:r>
              <a:rPr lang="en-US" altLang="ja-JP" sz="2800" dirty="0" smtClean="0">
                <a:latin typeface="Meiryo UI" panose="020B0604030504040204" pitchFamily="50" charset="-128"/>
                <a:ea typeface="Meiryo UI" panose="020B0604030504040204" pitchFamily="50" charset="-128"/>
              </a:rPr>
              <a:t>】</a:t>
            </a:r>
            <a:endParaRPr kumimoji="1" lang="en-US" altLang="ja-JP" sz="44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2882662" y="5934972"/>
            <a:ext cx="3671198" cy="433196"/>
          </a:xfrm>
          <a:prstGeom prst="rect">
            <a:avLst/>
          </a:prstGeom>
          <a:noFill/>
        </p:spPr>
        <p:txBody>
          <a:bodyPr wrap="none" rtlCol="0">
            <a:spAutoFit/>
          </a:bodyPr>
          <a:lstStyle/>
          <a:p>
            <a:pPr defTabSz="843496"/>
            <a:r>
              <a:rPr kumimoji="1" lang="ja-JP" altLang="en-US" sz="2215" dirty="0">
                <a:solidFill>
                  <a:prstClr val="black"/>
                </a:solidFill>
                <a:latin typeface="Meiryo UI" panose="020B0604030504040204" pitchFamily="50" charset="-128"/>
                <a:ea typeface="Meiryo UI" panose="020B0604030504040204" pitchFamily="50" charset="-128"/>
              </a:rPr>
              <a:t>スマートシティ戦略タスクフォース</a:t>
            </a:r>
          </a:p>
        </p:txBody>
      </p:sp>
      <p:sp>
        <p:nvSpPr>
          <p:cNvPr id="6" name="テキスト ボックス 5"/>
          <p:cNvSpPr txBox="1"/>
          <p:nvPr/>
        </p:nvSpPr>
        <p:spPr>
          <a:xfrm>
            <a:off x="6454011" y="-5862"/>
            <a:ext cx="2551443" cy="490006"/>
          </a:xfrm>
          <a:prstGeom prst="rect">
            <a:avLst/>
          </a:prstGeom>
          <a:noFill/>
        </p:spPr>
        <p:txBody>
          <a:bodyPr wrap="square" rtlCol="0">
            <a:spAutoFit/>
          </a:bodyPr>
          <a:lstStyle/>
          <a:p>
            <a:pPr defTabSz="843496"/>
            <a:r>
              <a:rPr kumimoji="1" lang="en-US" altLang="ja-JP" sz="1292"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2019.10.31</a:t>
            </a:r>
            <a:endParaRPr kumimoji="1" lang="en-US" altLang="ja-JP"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3496"/>
            <a:r>
              <a:rPr kumimoji="1" lang="ja-JP" altLang="en-US" sz="1292"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kumimoji="1"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292"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回</a:t>
            </a:r>
            <a:r>
              <a:rPr kumimoji="1" lang="ja-JP" altLang="en-US" sz="129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大阪スマートシティ戦略会議</a:t>
            </a:r>
          </a:p>
        </p:txBody>
      </p:sp>
      <p:sp>
        <p:nvSpPr>
          <p:cNvPr id="10" name="正方形/長方形 9"/>
          <p:cNvSpPr/>
          <p:nvPr/>
        </p:nvSpPr>
        <p:spPr>
          <a:xfrm>
            <a:off x="7438980" y="534787"/>
            <a:ext cx="1458446" cy="319996"/>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defTabSz="843496"/>
            <a:r>
              <a:rPr kumimoji="1" lang="ja-JP" altLang="en-US" sz="1662"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資料２</a:t>
            </a:r>
            <a:r>
              <a:rPr kumimoji="1" lang="en-US" altLang="ja-JP" sz="1662"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endParaRPr kumimoji="1" lang="en-US" altLang="ja-JP" sz="1662"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76112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4199955" y="1382213"/>
            <a:ext cx="985999" cy="5436598"/>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p:cNvCxnSpPr/>
          <p:nvPr/>
        </p:nvCxnSpPr>
        <p:spPr>
          <a:xfrm>
            <a:off x="261609" y="577490"/>
            <a:ext cx="8621486" cy="0"/>
          </a:xfrm>
          <a:prstGeom prst="line">
            <a:avLst/>
          </a:prstGeom>
        </p:spPr>
        <p:style>
          <a:lnRef idx="1">
            <a:schemeClr val="dk1"/>
          </a:lnRef>
          <a:fillRef idx="0">
            <a:schemeClr val="dk1"/>
          </a:fillRef>
          <a:effectRef idx="0">
            <a:schemeClr val="dk1"/>
          </a:effectRef>
          <a:fontRef idx="minor">
            <a:schemeClr val="tx1"/>
          </a:fontRef>
        </p:style>
      </p:cxnSp>
      <p:sp>
        <p:nvSpPr>
          <p:cNvPr id="41" name="正方形/長方形 40"/>
          <p:cNvSpPr/>
          <p:nvPr/>
        </p:nvSpPr>
        <p:spPr>
          <a:xfrm>
            <a:off x="1123758" y="90235"/>
            <a:ext cx="6897188" cy="461665"/>
          </a:xfrm>
          <a:prstGeom prst="rect">
            <a:avLst/>
          </a:prstGeom>
        </p:spPr>
        <p:txBody>
          <a:bodyPr wrap="square">
            <a:spAutoFit/>
          </a:bodyPr>
          <a:lstStyle/>
          <a:p>
            <a:pPr algn="ctr"/>
            <a:r>
              <a:rPr lang="ja-JP" altLang="en-US" sz="2400" b="1" dirty="0" smtClean="0">
                <a:latin typeface="Meiryo UI" panose="020B0604030504040204" pitchFamily="50" charset="-128"/>
                <a:ea typeface="Meiryo UI" panose="020B0604030504040204" pitchFamily="50" charset="-128"/>
              </a:rPr>
              <a:t>当面着手すべき戦略領域</a:t>
            </a:r>
            <a:endParaRPr lang="ja-JP" altLang="en-US" sz="2000"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985735" y="3005836"/>
            <a:ext cx="3310155" cy="936000"/>
          </a:xfrm>
          <a:prstGeom prst="rect">
            <a:avLst/>
          </a:prstGeom>
          <a:noFill/>
          <a:ln>
            <a:solidFill>
              <a:schemeClr val="bg1">
                <a:lumMod val="65000"/>
              </a:schemeClr>
            </a:solidFill>
          </a:ln>
        </p:spPr>
        <p:txBody>
          <a:bodyPr wrap="square" rtlCol="0" anchor="ctr" anchorCtr="0">
            <a:noAutofit/>
          </a:bodyPr>
          <a:lstStyle/>
          <a:p>
            <a:r>
              <a:rPr kumimoji="1" lang="ja-JP" altLang="en-US"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②　ニュータウン</a:t>
            </a:r>
            <a:r>
              <a:rPr kumimoji="1" lang="ja-JP" altLang="en-US" sz="15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・団地</a:t>
            </a:r>
            <a:endParaRPr kumimoji="1" lang="en-US" altLang="ja-JP" sz="15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kumimoji="1" lang="en-US" altLang="ja-JP" sz="8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200" dirty="0" smtClean="0">
                <a:latin typeface="Meiryo UI" panose="020B0604030504040204" pitchFamily="50" charset="-128"/>
                <a:ea typeface="Meiryo UI" panose="020B0604030504040204" pitchFamily="50" charset="-128"/>
              </a:rPr>
              <a:t>府内全</a:t>
            </a:r>
            <a:r>
              <a:rPr kumimoji="1" lang="en-US" altLang="ja-JP" sz="1200" dirty="0" smtClean="0">
                <a:latin typeface="Meiryo UI" panose="020B0604030504040204" pitchFamily="50" charset="-128"/>
                <a:ea typeface="Meiryo UI" panose="020B0604030504040204" pitchFamily="50" charset="-128"/>
              </a:rPr>
              <a:t>91</a:t>
            </a:r>
            <a:r>
              <a:rPr kumimoji="1" lang="ja-JP" altLang="en-US" sz="1200" dirty="0">
                <a:latin typeface="Meiryo UI" panose="020B0604030504040204" pitchFamily="50" charset="-128"/>
                <a:ea typeface="Meiryo UI" panose="020B0604030504040204" pitchFamily="50" charset="-128"/>
              </a:rPr>
              <a:t>地区（</a:t>
            </a:r>
            <a:r>
              <a:rPr kumimoji="1" lang="en-US" altLang="ja-JP" sz="1200" dirty="0">
                <a:latin typeface="Meiryo UI" panose="020B0604030504040204" pitchFamily="50" charset="-128"/>
                <a:ea typeface="Meiryo UI" panose="020B0604030504040204" pitchFamily="50" charset="-128"/>
              </a:rPr>
              <a:t>32</a:t>
            </a:r>
            <a:r>
              <a:rPr kumimoji="1" lang="ja-JP" altLang="en-US" sz="1200" dirty="0">
                <a:latin typeface="Meiryo UI" panose="020B0604030504040204" pitchFamily="50" charset="-128"/>
                <a:ea typeface="Meiryo UI" panose="020B0604030504040204" pitchFamily="50" charset="-128"/>
              </a:rPr>
              <a:t>自治体）</a:t>
            </a:r>
            <a:endParaRPr kumimoji="1" lang="en-US" altLang="ja-JP" sz="12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人口</a:t>
            </a:r>
            <a:r>
              <a:rPr kumimoji="1" lang="en-US" altLang="ja-JP" sz="1200" dirty="0">
                <a:latin typeface="Meiryo UI" panose="020B0604030504040204" pitchFamily="50" charset="-128"/>
                <a:ea typeface="Meiryo UI" panose="020B0604030504040204" pitchFamily="50" charset="-128"/>
              </a:rPr>
              <a:t>84</a:t>
            </a:r>
            <a:r>
              <a:rPr kumimoji="1" lang="ja-JP" altLang="en-US" sz="1200" dirty="0" smtClean="0">
                <a:latin typeface="Meiryo UI" panose="020B0604030504040204" pitchFamily="50" charset="-128"/>
                <a:ea typeface="Meiryo UI" panose="020B0604030504040204" pitchFamily="50" charset="-128"/>
              </a:rPr>
              <a:t>万人</a:t>
            </a:r>
            <a:r>
              <a:rPr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面積</a:t>
            </a:r>
            <a:r>
              <a:rPr kumimoji="1" lang="en-US" altLang="ja-JP" sz="1200" dirty="0">
                <a:latin typeface="Meiryo UI" panose="020B0604030504040204" pitchFamily="50" charset="-128"/>
                <a:ea typeface="Meiryo UI" panose="020B0604030504040204" pitchFamily="50" charset="-128"/>
              </a:rPr>
              <a:t>87.7</a:t>
            </a:r>
            <a:r>
              <a:rPr kumimoji="1" lang="ja-JP" altLang="en-US" sz="1200" dirty="0">
                <a:latin typeface="Meiryo UI" panose="020B0604030504040204" pitchFamily="50" charset="-128"/>
                <a:ea typeface="Meiryo UI" panose="020B0604030504040204" pitchFamily="50" charset="-128"/>
              </a:rPr>
              <a:t>㎢</a:t>
            </a:r>
          </a:p>
        </p:txBody>
      </p:sp>
      <p:sp>
        <p:nvSpPr>
          <p:cNvPr id="7" name="テキスト ボックス 6"/>
          <p:cNvSpPr txBox="1"/>
          <p:nvPr/>
        </p:nvSpPr>
        <p:spPr>
          <a:xfrm>
            <a:off x="2980313" y="1421402"/>
            <a:ext cx="981359" cy="338554"/>
          </a:xfrm>
          <a:prstGeom prst="rect">
            <a:avLst/>
          </a:prstGeom>
          <a:noFill/>
        </p:spPr>
        <p:txBody>
          <a:bodyPr wrap="none" rtlCol="0">
            <a:spAutoFit/>
          </a:bodyPr>
          <a:lstStyle/>
          <a:p>
            <a:r>
              <a:rPr kumimoji="1" lang="ja-JP" altLang="en-US" sz="1600" b="1" dirty="0" smtClean="0">
                <a:latin typeface="Meiryo UI" panose="020B0604030504040204" pitchFamily="50" charset="-128"/>
                <a:ea typeface="Meiryo UI" panose="020B0604030504040204" pitchFamily="50" charset="-128"/>
              </a:rPr>
              <a:t>フィールド</a:t>
            </a:r>
            <a:endParaRPr kumimoji="1" lang="ja-JP" altLang="en-US" sz="1600" b="1" dirty="0">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6677572" y="1406650"/>
            <a:ext cx="984565" cy="338554"/>
          </a:xfrm>
          <a:prstGeom prst="rect">
            <a:avLst/>
          </a:prstGeom>
          <a:noFill/>
        </p:spPr>
        <p:txBody>
          <a:bodyPr wrap="none" rtlCol="0">
            <a:spAutoFit/>
          </a:bodyPr>
          <a:lstStyle/>
          <a:p>
            <a:r>
              <a:rPr kumimoji="1" lang="ja-JP" altLang="en-US" sz="1600" b="1" dirty="0">
                <a:latin typeface="Meiryo UI" panose="020B0604030504040204" pitchFamily="50" charset="-128"/>
                <a:ea typeface="Meiryo UI" panose="020B0604030504040204" pitchFamily="50" charset="-128"/>
              </a:rPr>
              <a:t>主</a:t>
            </a:r>
            <a:r>
              <a:rPr kumimoji="1" lang="ja-JP" altLang="en-US" sz="1600" b="1" dirty="0" smtClean="0">
                <a:latin typeface="Meiryo UI" panose="020B0604030504040204" pitchFamily="50" charset="-128"/>
                <a:ea typeface="Meiryo UI" panose="020B0604030504040204" pitchFamily="50" charset="-128"/>
              </a:rPr>
              <a:t>な課題</a:t>
            </a:r>
            <a:endParaRPr kumimoji="1" lang="ja-JP" altLang="en-US" sz="1600" b="1" dirty="0">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510031" y="1406650"/>
            <a:ext cx="1189749" cy="338554"/>
          </a:xfrm>
          <a:prstGeom prst="rect">
            <a:avLst/>
          </a:prstGeom>
          <a:noFill/>
        </p:spPr>
        <p:txBody>
          <a:bodyPr wrap="none" rtlCol="0">
            <a:spAutoFit/>
          </a:bodyPr>
          <a:lstStyle/>
          <a:p>
            <a:r>
              <a:rPr kumimoji="1" lang="ja-JP" altLang="en-US" sz="1600" b="1" dirty="0">
                <a:latin typeface="Meiryo UI" panose="020B0604030504040204" pitchFamily="50" charset="-128"/>
                <a:ea typeface="Meiryo UI" panose="020B0604030504040204" pitchFamily="50" charset="-128"/>
              </a:rPr>
              <a:t>主な対象者</a:t>
            </a:r>
          </a:p>
        </p:txBody>
      </p:sp>
      <p:cxnSp>
        <p:nvCxnSpPr>
          <p:cNvPr id="62" name="直線コネクタ 61"/>
          <p:cNvCxnSpPr/>
          <p:nvPr/>
        </p:nvCxnSpPr>
        <p:spPr>
          <a:xfrm>
            <a:off x="420905" y="1796383"/>
            <a:ext cx="1368000" cy="0"/>
          </a:xfrm>
          <a:prstGeom prst="line">
            <a:avLst/>
          </a:prstGeom>
        </p:spPr>
        <p:style>
          <a:lnRef idx="1">
            <a:schemeClr val="dk1"/>
          </a:lnRef>
          <a:fillRef idx="0">
            <a:schemeClr val="dk1"/>
          </a:fillRef>
          <a:effectRef idx="0">
            <a:schemeClr val="dk1"/>
          </a:effectRef>
          <a:fontRef idx="minor">
            <a:schemeClr val="tx1"/>
          </a:fontRef>
        </p:style>
      </p:cxnSp>
      <p:cxnSp>
        <p:nvCxnSpPr>
          <p:cNvPr id="63" name="直線コネクタ 62"/>
          <p:cNvCxnSpPr/>
          <p:nvPr/>
        </p:nvCxnSpPr>
        <p:spPr>
          <a:xfrm>
            <a:off x="1984812" y="1796383"/>
            <a:ext cx="3312000" cy="0"/>
          </a:xfrm>
          <a:prstGeom prst="line">
            <a:avLst/>
          </a:prstGeom>
        </p:spPr>
        <p:style>
          <a:lnRef idx="1">
            <a:schemeClr val="dk1"/>
          </a:lnRef>
          <a:fillRef idx="0">
            <a:schemeClr val="dk1"/>
          </a:fillRef>
          <a:effectRef idx="0">
            <a:schemeClr val="dk1"/>
          </a:effectRef>
          <a:fontRef idx="minor">
            <a:schemeClr val="tx1"/>
          </a:fontRef>
        </p:style>
      </p:cxnSp>
      <p:cxnSp>
        <p:nvCxnSpPr>
          <p:cNvPr id="64" name="直線コネクタ 63"/>
          <p:cNvCxnSpPr/>
          <p:nvPr/>
        </p:nvCxnSpPr>
        <p:spPr>
          <a:xfrm>
            <a:off x="5535095" y="1796383"/>
            <a:ext cx="3348000" cy="0"/>
          </a:xfrm>
          <a:prstGeom prst="line">
            <a:avLst/>
          </a:prstGeom>
        </p:spPr>
        <p:style>
          <a:lnRef idx="1">
            <a:schemeClr val="dk1"/>
          </a:lnRef>
          <a:fillRef idx="0">
            <a:schemeClr val="dk1"/>
          </a:fillRef>
          <a:effectRef idx="0">
            <a:schemeClr val="dk1"/>
          </a:effectRef>
          <a:fontRef idx="minor">
            <a:schemeClr val="tx1"/>
          </a:fontRef>
        </p:style>
      </p:cxnSp>
      <p:sp>
        <p:nvSpPr>
          <p:cNvPr id="65" name="角丸四角形 64"/>
          <p:cNvSpPr/>
          <p:nvPr/>
        </p:nvSpPr>
        <p:spPr>
          <a:xfrm>
            <a:off x="408203" y="1910351"/>
            <a:ext cx="1393404" cy="2038093"/>
          </a:xfrm>
          <a:prstGeom prst="roundRect">
            <a:avLst>
              <a:gd name="adj" fmla="val 8504"/>
            </a:avLst>
          </a:prstGeom>
          <a:noFill/>
        </p:spPr>
        <p:style>
          <a:lnRef idx="2">
            <a:schemeClr val="dk1"/>
          </a:lnRef>
          <a:fillRef idx="1">
            <a:schemeClr val="lt1"/>
          </a:fillRef>
          <a:effectRef idx="0">
            <a:schemeClr val="dk1"/>
          </a:effectRef>
          <a:fontRef idx="minor">
            <a:schemeClr val="dk1"/>
          </a:fontRef>
        </p:style>
        <p:txBody>
          <a:bodyPr wrap="none" rtlCol="0" anchor="ctr"/>
          <a:lstStyle/>
          <a:p>
            <a:r>
              <a:rPr lang="en-US" altLang="ja-JP" sz="1600" dirty="0" smtClean="0">
                <a:latin typeface="Meiryo UI" panose="020B0604030504040204" pitchFamily="50" charset="-128"/>
                <a:ea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rPr>
              <a:t>交通</a:t>
            </a:r>
            <a:r>
              <a:rPr kumimoji="1" lang="ja-JP" altLang="en-US" sz="1600" dirty="0">
                <a:latin typeface="Meiryo UI" panose="020B0604030504040204" pitchFamily="50" charset="-128"/>
                <a:ea typeface="Meiryo UI" panose="020B0604030504040204" pitchFamily="50" charset="-128"/>
              </a:rPr>
              <a:t>弱者</a:t>
            </a:r>
            <a:endParaRPr kumimoji="1" lang="en-US" altLang="ja-JP" sz="1600" dirty="0">
              <a:latin typeface="Meiryo UI" panose="020B0604030504040204" pitchFamily="50" charset="-128"/>
              <a:ea typeface="Meiryo UI" panose="020B0604030504040204" pitchFamily="50" charset="-128"/>
            </a:endParaRPr>
          </a:p>
          <a:p>
            <a:r>
              <a:rPr kumimoji="1" lang="ja-JP" altLang="en-US" sz="1500" dirty="0" smtClean="0">
                <a:latin typeface="Meiryo UI" panose="020B0604030504040204" pitchFamily="50" charset="-128"/>
                <a:ea typeface="Meiryo UI" panose="020B0604030504040204" pitchFamily="50" charset="-128"/>
              </a:rPr>
              <a:t> （</a:t>
            </a:r>
            <a:r>
              <a:rPr kumimoji="1" lang="ja-JP" altLang="en-US" sz="1500" dirty="0">
                <a:latin typeface="Meiryo UI" panose="020B0604030504040204" pitchFamily="50" charset="-128"/>
                <a:ea typeface="Meiryo UI" panose="020B0604030504040204" pitchFamily="50" charset="-128"/>
              </a:rPr>
              <a:t>高齢者等）</a:t>
            </a:r>
          </a:p>
        </p:txBody>
      </p:sp>
      <p:sp>
        <p:nvSpPr>
          <p:cNvPr id="66" name="角丸四角形 65"/>
          <p:cNvSpPr/>
          <p:nvPr/>
        </p:nvSpPr>
        <p:spPr>
          <a:xfrm>
            <a:off x="408203" y="5692932"/>
            <a:ext cx="1393404" cy="1000274"/>
          </a:xfrm>
          <a:prstGeom prst="roundRect">
            <a:avLst>
              <a:gd name="adj" fmla="val 8504"/>
            </a:avLst>
          </a:prstGeom>
          <a:noFill/>
        </p:spPr>
        <p:style>
          <a:lnRef idx="2">
            <a:schemeClr val="dk1"/>
          </a:lnRef>
          <a:fillRef idx="1">
            <a:schemeClr val="lt1"/>
          </a:fillRef>
          <a:effectRef idx="0">
            <a:schemeClr val="dk1"/>
          </a:effectRef>
          <a:fontRef idx="minor">
            <a:schemeClr val="dk1"/>
          </a:fontRef>
        </p:style>
        <p:txBody>
          <a:bodyPr wrap="none" rtlCol="0" anchor="ctr"/>
          <a:lstStyle/>
          <a:p>
            <a:r>
              <a:rPr kumimoji="1" lang="en-US" altLang="ja-JP" sz="1500" dirty="0" smtClean="0">
                <a:latin typeface="Meiryo UI" panose="020B0604030504040204" pitchFamily="50" charset="-128"/>
                <a:ea typeface="Meiryo UI" panose="020B0604030504040204" pitchFamily="50" charset="-128"/>
              </a:rPr>
              <a:t>3.</a:t>
            </a:r>
            <a:r>
              <a:rPr kumimoji="1" lang="ja-JP" altLang="en-US" sz="1500" dirty="0" smtClean="0">
                <a:latin typeface="Meiryo UI" panose="020B0604030504040204" pitchFamily="50" charset="-128"/>
                <a:ea typeface="Meiryo UI" panose="020B0604030504040204" pitchFamily="50" charset="-128"/>
              </a:rPr>
              <a:t>訪日外国人</a:t>
            </a:r>
            <a:endParaRPr kumimoji="1" lang="en-US" altLang="ja-JP" sz="15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インバウンド</a:t>
            </a:r>
            <a:endParaRPr kumimoji="1" lang="ja-JP" altLang="en-US" sz="1600" dirty="0">
              <a:latin typeface="Meiryo UI" panose="020B0604030504040204" pitchFamily="50" charset="-128"/>
              <a:ea typeface="Meiryo UI" panose="020B0604030504040204" pitchFamily="50" charset="-128"/>
            </a:endParaRPr>
          </a:p>
        </p:txBody>
      </p:sp>
      <p:sp>
        <p:nvSpPr>
          <p:cNvPr id="67" name="角丸四角形 66"/>
          <p:cNvSpPr/>
          <p:nvPr/>
        </p:nvSpPr>
        <p:spPr>
          <a:xfrm>
            <a:off x="408203" y="4112055"/>
            <a:ext cx="1393404" cy="1419684"/>
          </a:xfrm>
          <a:prstGeom prst="roundRect">
            <a:avLst>
              <a:gd name="adj" fmla="val 8504"/>
            </a:avLst>
          </a:prstGeom>
          <a:noFill/>
        </p:spPr>
        <p:style>
          <a:lnRef idx="2">
            <a:schemeClr val="dk1"/>
          </a:lnRef>
          <a:fillRef idx="1">
            <a:schemeClr val="lt1"/>
          </a:fillRef>
          <a:effectRef idx="0">
            <a:schemeClr val="dk1"/>
          </a:effectRef>
          <a:fontRef idx="minor">
            <a:schemeClr val="dk1"/>
          </a:fontRef>
        </p:style>
        <p:txBody>
          <a:bodyPr wrap="none" rtlCol="0" anchor="ctr"/>
          <a:lstStyle/>
          <a:p>
            <a:r>
              <a:rPr kumimoji="1" lang="en-US" altLang="ja-JP" sz="1600" dirty="0" smtClean="0">
                <a:latin typeface="Meiryo UI" panose="020B0604030504040204" pitchFamily="50" charset="-128"/>
                <a:ea typeface="Meiryo UI" panose="020B0604030504040204" pitchFamily="50" charset="-128"/>
              </a:rPr>
              <a:t>2.</a:t>
            </a:r>
            <a:r>
              <a:rPr kumimoji="1" lang="ja-JP" altLang="en-US" sz="1600" dirty="0" smtClean="0">
                <a:latin typeface="Meiryo UI" panose="020B0604030504040204" pitchFamily="50" charset="-128"/>
                <a:ea typeface="Meiryo UI" panose="020B0604030504040204" pitchFamily="50" charset="-128"/>
              </a:rPr>
              <a:t>労働者</a:t>
            </a:r>
            <a:endParaRPr kumimoji="1"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（ワーカー）</a:t>
            </a:r>
            <a:endParaRPr kumimoji="1" lang="ja-JP" altLang="en-US" sz="1600" dirty="0">
              <a:latin typeface="Meiryo UI" panose="020B0604030504040204" pitchFamily="50" charset="-128"/>
              <a:ea typeface="Meiryo UI" panose="020B0604030504040204" pitchFamily="50" charset="-128"/>
            </a:endParaRPr>
          </a:p>
        </p:txBody>
      </p:sp>
      <p:sp>
        <p:nvSpPr>
          <p:cNvPr id="69" name="テキスト ボックス 68"/>
          <p:cNvSpPr txBox="1"/>
          <p:nvPr/>
        </p:nvSpPr>
        <p:spPr>
          <a:xfrm>
            <a:off x="1990562" y="1931007"/>
            <a:ext cx="3300501" cy="936000"/>
          </a:xfrm>
          <a:prstGeom prst="rect">
            <a:avLst/>
          </a:prstGeom>
          <a:noFill/>
          <a:ln>
            <a:solidFill>
              <a:schemeClr val="bg1">
                <a:lumMod val="65000"/>
              </a:schemeClr>
            </a:solidFill>
          </a:ln>
        </p:spPr>
        <p:txBody>
          <a:bodyPr wrap="square" rtlCol="0" anchor="ctr" anchorCtr="0">
            <a:noAutofit/>
          </a:bodyPr>
          <a:lstStyle/>
          <a:p>
            <a:r>
              <a:rPr lang="ja-JP" altLang="en-US" sz="15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①</a:t>
            </a:r>
            <a:r>
              <a:rPr kumimoji="1" lang="ja-JP" altLang="en-US"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kumimoji="1" lang="ja-JP" altLang="en-US" sz="15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過疎・中山間地</a:t>
            </a:r>
            <a:endParaRPr kumimoji="1" lang="en-US" altLang="ja-JP" sz="15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kumimoji="1" lang="en-US" altLang="ja-JP" sz="8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豊能町、能勢町、太子町、河南町、岬町、千早赤阪村</a:t>
            </a:r>
          </a:p>
        </p:txBody>
      </p:sp>
      <p:sp>
        <p:nvSpPr>
          <p:cNvPr id="71" name="テキスト ボックス 70"/>
          <p:cNvSpPr txBox="1"/>
          <p:nvPr/>
        </p:nvSpPr>
        <p:spPr>
          <a:xfrm>
            <a:off x="1990562" y="5692932"/>
            <a:ext cx="3300500" cy="1000274"/>
          </a:xfrm>
          <a:prstGeom prst="rect">
            <a:avLst/>
          </a:prstGeom>
          <a:noFill/>
          <a:ln>
            <a:solidFill>
              <a:schemeClr val="bg1">
                <a:lumMod val="65000"/>
              </a:schemeClr>
            </a:solidFill>
          </a:ln>
        </p:spPr>
        <p:txBody>
          <a:bodyPr wrap="square" rtlCol="0">
            <a:spAutoFit/>
          </a:bodyPr>
          <a:lstStyle/>
          <a:p>
            <a:r>
              <a:rPr lang="ja-JP" altLang="en-US" sz="15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①</a:t>
            </a:r>
            <a:r>
              <a:rPr kumimoji="1" lang="ja-JP" altLang="en-US"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kumimoji="1" lang="ja-JP" altLang="en-US"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観光地等</a:t>
            </a:r>
            <a:endParaRPr kumimoji="1" lang="en-US" altLang="ja-JP"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kumimoji="1" lang="en-US" altLang="ja-JP" sz="8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200" b="1" dirty="0">
                <a:latin typeface="Meiryo UI" panose="020B0604030504040204" pitchFamily="50" charset="-128"/>
                <a:ea typeface="Meiryo UI" panose="020B0604030504040204" pitchFamily="50" charset="-128"/>
              </a:rPr>
              <a:t>都心</a:t>
            </a:r>
            <a:r>
              <a:rPr kumimoji="1" lang="ja-JP" altLang="en-US" sz="1200" dirty="0">
                <a:latin typeface="Meiryo UI" panose="020B0604030504040204" pitchFamily="50" charset="-128"/>
                <a:ea typeface="Meiryo UI" panose="020B0604030504040204" pitchFamily="50" charset="-128"/>
              </a:rPr>
              <a:t>：大阪城、</a:t>
            </a:r>
            <a:r>
              <a:rPr kumimoji="1" lang="en-US" altLang="ja-JP" sz="1200" dirty="0">
                <a:latin typeface="Meiryo UI" panose="020B0604030504040204" pitchFamily="50" charset="-128"/>
                <a:ea typeface="Meiryo UI" panose="020B0604030504040204" pitchFamily="50" charset="-128"/>
              </a:rPr>
              <a:t>USJ</a:t>
            </a:r>
            <a:r>
              <a:rPr kumimoji="1" lang="ja-JP" altLang="en-US" sz="1200" dirty="0">
                <a:latin typeface="Meiryo UI" panose="020B0604030504040204" pitchFamily="50" charset="-128"/>
                <a:ea typeface="Meiryo UI" panose="020B0604030504040204" pitchFamily="50" charset="-128"/>
              </a:rPr>
              <a:t>、心斎橋、</a:t>
            </a:r>
            <a:r>
              <a:rPr lang="ja-JP" altLang="en-US" sz="1200" dirty="0">
                <a:latin typeface="Meiryo UI" panose="020B0604030504040204" pitchFamily="50" charset="-128"/>
                <a:ea typeface="Meiryo UI" panose="020B0604030504040204" pitchFamily="50" charset="-128"/>
              </a:rPr>
              <a:t>通天閣</a:t>
            </a:r>
            <a:r>
              <a:rPr kumimoji="1" lang="ja-JP" altLang="en-US" sz="1200" dirty="0">
                <a:latin typeface="Meiryo UI" panose="020B0604030504040204" pitchFamily="50" charset="-128"/>
                <a:ea typeface="Meiryo UI" panose="020B0604030504040204" pitchFamily="50" charset="-128"/>
              </a:rPr>
              <a:t>　等</a:t>
            </a:r>
            <a:endParaRPr kumimoji="1" lang="en-US" altLang="ja-JP" sz="12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200" b="1" dirty="0">
                <a:latin typeface="Meiryo UI" panose="020B0604030504040204" pitchFamily="50" charset="-128"/>
                <a:ea typeface="Meiryo UI" panose="020B0604030504040204" pitchFamily="50" charset="-128"/>
              </a:rPr>
              <a:t>その他</a:t>
            </a:r>
            <a:r>
              <a:rPr kumimoji="1" lang="ja-JP" altLang="en-US" sz="1200" dirty="0">
                <a:latin typeface="Meiryo UI" panose="020B0604030504040204" pitchFamily="50" charset="-128"/>
                <a:ea typeface="Meiryo UI" panose="020B0604030504040204" pitchFamily="50" charset="-128"/>
              </a:rPr>
              <a:t>：世界遺産、神社仏閣、アウトレットモール　等</a:t>
            </a:r>
            <a:endParaRPr kumimoji="1" lang="ja-JP" altLang="en-US" sz="1100" dirty="0">
              <a:latin typeface="Meiryo UI" panose="020B0604030504040204" pitchFamily="50" charset="-128"/>
              <a:ea typeface="Meiryo UI" panose="020B0604030504040204" pitchFamily="50" charset="-128"/>
            </a:endParaRPr>
          </a:p>
        </p:txBody>
      </p:sp>
      <p:sp>
        <p:nvSpPr>
          <p:cNvPr id="72" name="テキスト ボックス 71"/>
          <p:cNvSpPr txBox="1"/>
          <p:nvPr/>
        </p:nvSpPr>
        <p:spPr>
          <a:xfrm>
            <a:off x="1990562" y="4112055"/>
            <a:ext cx="3300500" cy="1419684"/>
          </a:xfrm>
          <a:prstGeom prst="rect">
            <a:avLst/>
          </a:prstGeom>
          <a:noFill/>
          <a:ln>
            <a:solidFill>
              <a:schemeClr val="bg1">
                <a:lumMod val="65000"/>
              </a:schemeClr>
            </a:solidFill>
          </a:ln>
        </p:spPr>
        <p:txBody>
          <a:bodyPr wrap="square" rtlCol="0" anchor="ctr" anchorCtr="0">
            <a:noAutofit/>
          </a:bodyPr>
          <a:lstStyle/>
          <a:p>
            <a:r>
              <a:rPr lang="ja-JP" altLang="en-US" sz="15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①</a:t>
            </a:r>
            <a:r>
              <a:rPr kumimoji="1" lang="ja-JP" altLang="en-US" sz="15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府</a:t>
            </a:r>
            <a:r>
              <a:rPr kumimoji="1" lang="ja-JP" altLang="en-US" sz="15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市の公有地</a:t>
            </a:r>
            <a:endParaRPr kumimoji="1" lang="en-US" altLang="ja-JP" sz="15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kumimoji="1" lang="en-US" altLang="ja-JP" sz="8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開発地（夢洲／うめきた等）</a:t>
            </a:r>
            <a:endParaRPr kumimoji="1" lang="en-US" altLang="ja-JP" sz="12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府公園（万博公園等）</a:t>
            </a:r>
            <a:endParaRPr kumimoji="1" lang="en-US" altLang="ja-JP" sz="12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市公園（大阪城公園等）</a:t>
            </a:r>
            <a:endParaRPr kumimoji="1" lang="en-US" altLang="ja-JP" sz="12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大学（府大／市大）</a:t>
            </a:r>
            <a:endParaRPr kumimoji="1" lang="en-US" altLang="ja-JP" sz="12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その他（駐車場、浄水場等）</a:t>
            </a:r>
          </a:p>
        </p:txBody>
      </p:sp>
      <p:sp>
        <p:nvSpPr>
          <p:cNvPr id="17" name="テキスト ボックス 16"/>
          <p:cNvSpPr txBox="1"/>
          <p:nvPr/>
        </p:nvSpPr>
        <p:spPr>
          <a:xfrm>
            <a:off x="5510235" y="1927160"/>
            <a:ext cx="3397720" cy="2014676"/>
          </a:xfrm>
          <a:prstGeom prst="rect">
            <a:avLst/>
          </a:prstGeom>
          <a:noFill/>
          <a:ln>
            <a:solidFill>
              <a:schemeClr val="bg1">
                <a:lumMod val="65000"/>
              </a:schemeClr>
            </a:solidFill>
          </a:ln>
        </p:spPr>
        <p:txBody>
          <a:bodyPr wrap="square" rtlCol="0" anchor="ctr" anchorCtr="0">
            <a:noAutofit/>
          </a:bodyPr>
          <a:lstStyle/>
          <a:p>
            <a:pPr marL="285750" indent="-285750">
              <a:buFont typeface="Wingdings" panose="05000000000000000000" pitchFamily="2" charset="2"/>
              <a:buChar char="l"/>
            </a:pPr>
            <a:r>
              <a:rPr kumimoji="1" lang="ja-JP" altLang="en-US" sz="1600" dirty="0">
                <a:latin typeface="Meiryo UI" panose="020B0604030504040204" pitchFamily="50" charset="-128"/>
                <a:ea typeface="Meiryo UI" panose="020B0604030504040204" pitchFamily="50" charset="-128"/>
              </a:rPr>
              <a:t>高齢化による交通手段の選択肢減（運転免許証返納等）</a:t>
            </a:r>
            <a:endParaRPr kumimoji="1"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endParaRPr kumimoji="1" lang="en-US" altLang="ja-JP" sz="12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kumimoji="1" lang="ja-JP" altLang="en-US" sz="1600" dirty="0">
                <a:latin typeface="Meiryo UI" panose="020B0604030504040204" pitchFamily="50" charset="-128"/>
                <a:ea typeface="Meiryo UI" panose="020B0604030504040204" pitchFamily="50" charset="-128"/>
              </a:rPr>
              <a:t>路線バス等の公共交通機関の縮小・撤退</a:t>
            </a:r>
            <a:endParaRPr kumimoji="1"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endParaRPr kumimoji="1" lang="en-US" altLang="ja-JP" sz="12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kumimoji="1" lang="ja-JP" altLang="en-US" sz="1600" dirty="0">
                <a:latin typeface="Meiryo UI" panose="020B0604030504040204" pitchFamily="50" charset="-128"/>
                <a:ea typeface="Meiryo UI" panose="020B0604030504040204" pitchFamily="50" charset="-128"/>
              </a:rPr>
              <a:t>運転手の不足（特に特殊免許取得者）</a:t>
            </a:r>
            <a:endParaRPr kumimoji="1" lang="en-US" altLang="ja-JP" sz="1600"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6369B1E7-0B4B-47B1-902D-F8C203B0DF71}"/>
              </a:ext>
            </a:extLst>
          </p:cNvPr>
          <p:cNvSpPr txBox="1"/>
          <p:nvPr/>
        </p:nvSpPr>
        <p:spPr>
          <a:xfrm>
            <a:off x="5510235" y="5685238"/>
            <a:ext cx="3397720" cy="1015663"/>
          </a:xfrm>
          <a:prstGeom prst="rect">
            <a:avLst/>
          </a:prstGeom>
          <a:noFill/>
          <a:ln>
            <a:solidFill>
              <a:schemeClr val="bg1">
                <a:lumMod val="65000"/>
              </a:schemeClr>
            </a:solidFill>
          </a:ln>
        </p:spPr>
        <p:txBody>
          <a:bodyPr wrap="square" rtlCol="0" anchor="ctr" anchorCtr="0">
            <a:spAutoFit/>
          </a:bodyPr>
          <a:lstStyle/>
          <a:p>
            <a:pPr marL="285750" indent="-285750">
              <a:buFont typeface="Wingdings" panose="05000000000000000000" pitchFamily="2" charset="2"/>
              <a:buChar char="l"/>
            </a:pPr>
            <a:r>
              <a:rPr kumimoji="1" lang="ja-JP" altLang="en-US" sz="1600" dirty="0">
                <a:latin typeface="Meiryo UI" panose="020B0604030504040204" pitchFamily="50" charset="-128"/>
                <a:ea typeface="Meiryo UI" panose="020B0604030504040204" pitchFamily="50" charset="-128"/>
              </a:rPr>
              <a:t>目的地への円滑な</a:t>
            </a:r>
            <a:r>
              <a:rPr kumimoji="1" lang="ja-JP" altLang="en-US" sz="1600" dirty="0" smtClean="0">
                <a:latin typeface="Meiryo UI" panose="020B0604030504040204" pitchFamily="50" charset="-128"/>
                <a:ea typeface="Meiryo UI" panose="020B0604030504040204" pitchFamily="50" charset="-128"/>
              </a:rPr>
              <a:t>移動、乗</a:t>
            </a:r>
            <a:r>
              <a:rPr kumimoji="1" lang="ja-JP" altLang="en-US" sz="1600" dirty="0">
                <a:latin typeface="Meiryo UI" panose="020B0604030504040204" pitchFamily="50" charset="-128"/>
                <a:ea typeface="Meiryo UI" panose="020B0604030504040204" pitchFamily="50" charset="-128"/>
              </a:rPr>
              <a:t>継情報の不足</a:t>
            </a:r>
            <a:endParaRPr kumimoji="1"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endParaRPr kumimoji="1" lang="en-US" altLang="ja-JP" sz="105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kumimoji="1" lang="ja-JP" altLang="en-US" sz="1600" dirty="0">
                <a:latin typeface="Meiryo UI" panose="020B0604030504040204" pitchFamily="50" charset="-128"/>
                <a:ea typeface="Meiryo UI" panose="020B0604030504040204" pitchFamily="50" charset="-128"/>
              </a:rPr>
              <a:t>鉄道駅からの二次交通の不足</a:t>
            </a:r>
          </a:p>
        </p:txBody>
      </p:sp>
      <p:sp>
        <p:nvSpPr>
          <p:cNvPr id="40" name="テキスト ボックス 39">
            <a:extLst>
              <a:ext uri="{FF2B5EF4-FFF2-40B4-BE49-F238E27FC236}">
                <a16:creationId xmlns:a16="http://schemas.microsoft.com/office/drawing/2014/main" id="{A6D172C1-AAD2-43DF-B6F8-9317B7944FD9}"/>
              </a:ext>
            </a:extLst>
          </p:cNvPr>
          <p:cNvSpPr txBox="1"/>
          <p:nvPr/>
        </p:nvSpPr>
        <p:spPr>
          <a:xfrm>
            <a:off x="5510235" y="4112056"/>
            <a:ext cx="3397720" cy="1419684"/>
          </a:xfrm>
          <a:prstGeom prst="rect">
            <a:avLst/>
          </a:prstGeom>
          <a:noFill/>
          <a:ln>
            <a:solidFill>
              <a:schemeClr val="bg1">
                <a:lumMod val="65000"/>
              </a:schemeClr>
            </a:solidFill>
          </a:ln>
        </p:spPr>
        <p:txBody>
          <a:bodyPr wrap="square" rtlCol="0" anchor="ctr" anchorCtr="0">
            <a:noAutofit/>
          </a:bodyPr>
          <a:lstStyle/>
          <a:p>
            <a:pPr marL="285750" indent="-285750">
              <a:buFont typeface="Wingdings" panose="05000000000000000000" pitchFamily="2" charset="2"/>
              <a:buChar char="l"/>
            </a:pPr>
            <a:r>
              <a:rPr lang="ja-JP" altLang="en-US" sz="1600" dirty="0" smtClean="0">
                <a:latin typeface="Meiryo UI" panose="020B0604030504040204" pitchFamily="50" charset="-128"/>
                <a:ea typeface="Meiryo UI" panose="020B0604030504040204" pitchFamily="50" charset="-128"/>
              </a:rPr>
              <a:t>産業現場における効率化、生産性向上</a:t>
            </a:r>
            <a:endParaRPr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endParaRPr lang="en-US" altLang="ja-JP" sz="10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lang="ja-JP" altLang="en-US" sz="1600" dirty="0" smtClean="0">
                <a:latin typeface="Meiryo UI" panose="020B0604030504040204" pitchFamily="50" charset="-128"/>
                <a:ea typeface="Meiryo UI" panose="020B0604030504040204" pitchFamily="50" charset="-128"/>
              </a:rPr>
              <a:t>人手不足の解消</a:t>
            </a:r>
            <a:endParaRPr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endParaRPr lang="en-US" altLang="ja-JP" sz="10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r>
              <a:rPr kumimoji="1" lang="ja-JP" altLang="en-US" sz="1600" dirty="0" smtClean="0">
                <a:latin typeface="Meiryo UI" panose="020B0604030504040204" pitchFamily="50" charset="-128"/>
                <a:ea typeface="Meiryo UI" panose="020B0604030504040204" pitchFamily="50" charset="-128"/>
              </a:rPr>
              <a:t>産業</a:t>
            </a:r>
            <a:r>
              <a:rPr kumimoji="1" lang="ja-JP" altLang="en-US" sz="1600" dirty="0">
                <a:latin typeface="Meiryo UI" panose="020B0604030504040204" pitchFamily="50" charset="-128"/>
                <a:ea typeface="Meiryo UI" panose="020B0604030504040204" pitchFamily="50" charset="-128"/>
              </a:rPr>
              <a:t>競争力の</a:t>
            </a:r>
            <a:r>
              <a:rPr kumimoji="1" lang="ja-JP" altLang="en-US" sz="1600" dirty="0" smtClean="0">
                <a:latin typeface="Meiryo UI" panose="020B0604030504040204" pitchFamily="50" charset="-128"/>
                <a:ea typeface="Meiryo UI" panose="020B0604030504040204" pitchFamily="50" charset="-128"/>
              </a:rPr>
              <a:t>強化</a:t>
            </a:r>
            <a:endParaRPr kumimoji="1" lang="en-US" altLang="ja-JP" sz="1600" dirty="0">
              <a:latin typeface="Meiryo UI" panose="020B0604030504040204" pitchFamily="50" charset="-128"/>
              <a:ea typeface="Meiryo UI" panose="020B0604030504040204" pitchFamily="50" charset="-128"/>
            </a:endParaRPr>
          </a:p>
        </p:txBody>
      </p:sp>
      <p:sp>
        <p:nvSpPr>
          <p:cNvPr id="14" name="スライド番号プレースホルダー 13"/>
          <p:cNvSpPr>
            <a:spLocks noGrp="1"/>
          </p:cNvSpPr>
          <p:nvPr>
            <p:ph type="sldNum" sz="quarter" idx="12"/>
          </p:nvPr>
        </p:nvSpPr>
        <p:spPr>
          <a:xfrm>
            <a:off x="7069728" y="6510643"/>
            <a:ext cx="2057400" cy="365125"/>
          </a:xfrm>
        </p:spPr>
        <p:txBody>
          <a:bodyPr/>
          <a:lstStyle/>
          <a:p>
            <a:fld id="{21D76EFC-43B6-498C-9345-5DA95606B07D}" type="slidenum">
              <a:rPr kumimoji="1" lang="ja-JP" altLang="en-US" smtClean="0"/>
              <a:t>2</a:t>
            </a:fld>
            <a:endParaRPr kumimoji="1" lang="ja-JP" altLang="en-US" dirty="0"/>
          </a:p>
        </p:txBody>
      </p:sp>
      <p:sp>
        <p:nvSpPr>
          <p:cNvPr id="22" name="テキスト ボックス 21"/>
          <p:cNvSpPr txBox="1"/>
          <p:nvPr/>
        </p:nvSpPr>
        <p:spPr>
          <a:xfrm>
            <a:off x="908396" y="712114"/>
            <a:ext cx="7327911" cy="584775"/>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600" dirty="0" smtClean="0">
                <a:latin typeface="Meiryo UI" panose="020B0604030504040204" pitchFamily="50" charset="-128"/>
                <a:ea typeface="Meiryo UI" panose="020B0604030504040204" pitchFamily="50" charset="-128"/>
              </a:rPr>
              <a:t>大阪のスマートシティが取り組むべきスマートモビリティは、府内全域の全住民</a:t>
            </a:r>
            <a:r>
              <a:rPr lang="ja-JP" altLang="en-US" sz="1600" dirty="0" smtClean="0">
                <a:latin typeface="Meiryo UI" panose="020B0604030504040204" pitchFamily="50" charset="-128"/>
                <a:ea typeface="Meiryo UI" panose="020B0604030504040204" pitchFamily="50" charset="-128"/>
              </a:rPr>
              <a:t>であるが、戦略領域として当面次の領域に着手する。</a:t>
            </a:r>
            <a:endParaRPr kumimoji="1" lang="en-US" altLang="ja-JP" sz="1600" dirty="0" smtClean="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4365881" y="1462037"/>
            <a:ext cx="683200" cy="307777"/>
          </a:xfrm>
          <a:prstGeom prst="rect">
            <a:avLst/>
          </a:prstGeom>
          <a:noFill/>
        </p:spPr>
        <p:txBody>
          <a:bodyPr wrap="none" rtlCol="0">
            <a:spAutoFit/>
          </a:bodyPr>
          <a:lstStyle/>
          <a:p>
            <a:r>
              <a:rPr kumimoji="1" lang="en-US" altLang="ja-JP" sz="1400" b="1" dirty="0" err="1" smtClean="0"/>
              <a:t>MaaS</a:t>
            </a:r>
            <a:endParaRPr kumimoji="1" lang="ja-JP" altLang="en-US" sz="1400" b="1" dirty="0"/>
          </a:p>
        </p:txBody>
      </p:sp>
    </p:spTree>
    <p:extLst>
      <p:ext uri="{BB962C8B-B14F-4D97-AF65-F5344CB8AC3E}">
        <p14:creationId xmlns:p14="http://schemas.microsoft.com/office/powerpoint/2010/main" val="2992780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108959" y="145095"/>
            <a:ext cx="2756263" cy="461665"/>
          </a:xfrm>
          <a:prstGeom prst="rect">
            <a:avLst/>
          </a:prstGeom>
        </p:spPr>
        <p:txBody>
          <a:bodyPr wrap="square">
            <a:spAutoFit/>
          </a:bodyPr>
          <a:lstStyle/>
          <a:p>
            <a:pPr algn="ctr"/>
            <a:r>
              <a:rPr lang="en-US" altLang="ja-JP" sz="2400" b="1" dirty="0" err="1" smtClean="0">
                <a:latin typeface="Meiryo UI" panose="020B0604030504040204" pitchFamily="50" charset="-128"/>
                <a:ea typeface="Meiryo UI" panose="020B0604030504040204" pitchFamily="50" charset="-128"/>
              </a:rPr>
              <a:t>MaaS</a:t>
            </a:r>
            <a:r>
              <a:rPr lang="ja-JP" altLang="en-US" sz="2400" b="1" dirty="0" smtClean="0">
                <a:latin typeface="Meiryo UI" panose="020B0604030504040204" pitchFamily="50" charset="-128"/>
                <a:ea typeface="Meiryo UI" panose="020B0604030504040204" pitchFamily="50" charset="-128"/>
              </a:rPr>
              <a:t>と自動運転</a:t>
            </a:r>
            <a:endParaRPr lang="ja-JP" altLang="en-US" sz="2000" b="1" dirty="0">
              <a:latin typeface="Meiryo UI" panose="020B0604030504040204" pitchFamily="50" charset="-128"/>
              <a:ea typeface="Meiryo UI" panose="020B0604030504040204" pitchFamily="50" charset="-128"/>
            </a:endParaRPr>
          </a:p>
        </p:txBody>
      </p:sp>
      <p:cxnSp>
        <p:nvCxnSpPr>
          <p:cNvPr id="8" name="直線コネクタ 7"/>
          <p:cNvCxnSpPr/>
          <p:nvPr/>
        </p:nvCxnSpPr>
        <p:spPr>
          <a:xfrm>
            <a:off x="326571" y="688480"/>
            <a:ext cx="8621486" cy="0"/>
          </a:xfrm>
          <a:prstGeom prst="line">
            <a:avLst/>
          </a:prstGeom>
        </p:spPr>
        <p:style>
          <a:lnRef idx="1">
            <a:schemeClr val="dk1"/>
          </a:lnRef>
          <a:fillRef idx="0">
            <a:schemeClr val="dk1"/>
          </a:fillRef>
          <a:effectRef idx="0">
            <a:schemeClr val="dk1"/>
          </a:effectRef>
          <a:fontRef idx="minor">
            <a:schemeClr val="tx1"/>
          </a:fontRef>
        </p:style>
      </p:cxnSp>
      <p:sp>
        <p:nvSpPr>
          <p:cNvPr id="10" name="正方形/長方形 9"/>
          <p:cNvSpPr/>
          <p:nvPr/>
        </p:nvSpPr>
        <p:spPr>
          <a:xfrm>
            <a:off x="326571" y="1029355"/>
            <a:ext cx="8621486" cy="50187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42200" y="6151991"/>
            <a:ext cx="3089307" cy="307777"/>
          </a:xfrm>
          <a:prstGeom prst="rect">
            <a:avLst/>
          </a:prstGeom>
          <a:noFill/>
        </p:spPr>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rPr>
              <a:t>第１回大阪スマートシティ</a:t>
            </a:r>
            <a:r>
              <a:rPr kumimoji="1" lang="ja-JP" altLang="en-US" sz="1400" dirty="0">
                <a:latin typeface="Meiryo UI" panose="020B0604030504040204" pitchFamily="50" charset="-128"/>
                <a:ea typeface="Meiryo UI" panose="020B0604030504040204" pitchFamily="50" charset="-128"/>
              </a:rPr>
              <a:t>戦略会議資料</a:t>
            </a:r>
          </a:p>
        </p:txBody>
      </p:sp>
      <p:sp>
        <p:nvSpPr>
          <p:cNvPr id="12" name="スライド番号プレースホルダー 11"/>
          <p:cNvSpPr>
            <a:spLocks noGrp="1"/>
          </p:cNvSpPr>
          <p:nvPr>
            <p:ph type="sldNum" sz="quarter" idx="12"/>
          </p:nvPr>
        </p:nvSpPr>
        <p:spPr>
          <a:xfrm>
            <a:off x="6836773" y="6387105"/>
            <a:ext cx="2057400" cy="365125"/>
          </a:xfrm>
        </p:spPr>
        <p:txBody>
          <a:bodyPr/>
          <a:lstStyle/>
          <a:p>
            <a:fld id="{21D76EFC-43B6-498C-9345-5DA95606B07D}" type="slidenum">
              <a:rPr kumimoji="1" lang="ja-JP" altLang="en-US" smtClean="0"/>
              <a:t>3</a:t>
            </a:fld>
            <a:endParaRPr kumimoji="1" lang="ja-JP" altLang="en-US"/>
          </a:p>
        </p:txBody>
      </p:sp>
      <p:pic>
        <p:nvPicPr>
          <p:cNvPr id="2" name="図 1">
            <a:extLst>
              <a:ext uri="{FF2B5EF4-FFF2-40B4-BE49-F238E27FC236}">
                <a16:creationId xmlns:a16="http://schemas.microsoft.com/office/drawing/2014/main" id="{911995AA-4D34-4E92-9139-862C766D429C}"/>
              </a:ext>
            </a:extLst>
          </p:cNvPr>
          <p:cNvPicPr>
            <a:picLocks noChangeAspect="1"/>
          </p:cNvPicPr>
          <p:nvPr/>
        </p:nvPicPr>
        <p:blipFill>
          <a:blip r:embed="rId2"/>
          <a:stretch>
            <a:fillRect/>
          </a:stretch>
        </p:blipFill>
        <p:spPr>
          <a:xfrm>
            <a:off x="342200" y="1287132"/>
            <a:ext cx="8475229" cy="4635262"/>
          </a:xfrm>
          <a:prstGeom prst="rect">
            <a:avLst/>
          </a:prstGeom>
        </p:spPr>
      </p:pic>
    </p:spTree>
    <p:extLst>
      <p:ext uri="{BB962C8B-B14F-4D97-AF65-F5344CB8AC3E}">
        <p14:creationId xmlns:p14="http://schemas.microsoft.com/office/powerpoint/2010/main" val="47115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6265462" y="1998624"/>
            <a:ext cx="504000" cy="427155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 name="角丸四角形 8"/>
          <p:cNvSpPr/>
          <p:nvPr/>
        </p:nvSpPr>
        <p:spPr>
          <a:xfrm>
            <a:off x="3222952" y="1998624"/>
            <a:ext cx="504000" cy="427155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2" name="角丸四角形 11"/>
          <p:cNvSpPr/>
          <p:nvPr/>
        </p:nvSpPr>
        <p:spPr>
          <a:xfrm>
            <a:off x="3822182" y="1998624"/>
            <a:ext cx="504000" cy="427155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 name="角丸四角形 12"/>
          <p:cNvSpPr/>
          <p:nvPr/>
        </p:nvSpPr>
        <p:spPr>
          <a:xfrm>
            <a:off x="4434475" y="1998624"/>
            <a:ext cx="504000" cy="427155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9" name="角丸四角形 18"/>
          <p:cNvSpPr/>
          <p:nvPr/>
        </p:nvSpPr>
        <p:spPr>
          <a:xfrm>
            <a:off x="5043767" y="1998624"/>
            <a:ext cx="504000" cy="427155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0" name="角丸四角形 19"/>
          <p:cNvSpPr/>
          <p:nvPr/>
        </p:nvSpPr>
        <p:spPr>
          <a:xfrm>
            <a:off x="5658234" y="1998624"/>
            <a:ext cx="504000" cy="427155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26553D51-484A-4454-A0A7-291C70335F10}"/>
              </a:ext>
            </a:extLst>
          </p:cNvPr>
          <p:cNvSpPr>
            <a:spLocks noGrp="1"/>
          </p:cNvSpPr>
          <p:nvPr>
            <p:ph type="sldNum" sz="quarter" idx="12"/>
          </p:nvPr>
        </p:nvSpPr>
        <p:spPr>
          <a:xfrm>
            <a:off x="7011814" y="6394607"/>
            <a:ext cx="2057400" cy="365125"/>
          </a:xfrm>
        </p:spPr>
        <p:txBody>
          <a:bodyPr/>
          <a:lstStyle/>
          <a:p>
            <a:fld id="{21D76EFC-43B6-498C-9345-5DA95606B07D}" type="slidenum">
              <a:rPr kumimoji="1" lang="ja-JP" altLang="en-US" smtClean="0"/>
              <a:t>4</a:t>
            </a:fld>
            <a:endParaRPr kumimoji="1" lang="ja-JP" altLang="en-US"/>
          </a:p>
        </p:txBody>
      </p:sp>
      <p:sp>
        <p:nvSpPr>
          <p:cNvPr id="5" name="正方形/長方形 4">
            <a:extLst>
              <a:ext uri="{FF2B5EF4-FFF2-40B4-BE49-F238E27FC236}">
                <a16:creationId xmlns:a16="http://schemas.microsoft.com/office/drawing/2014/main" id="{6E27E19F-7EBF-47A0-A7D2-A7E28D6F0C16}"/>
              </a:ext>
            </a:extLst>
          </p:cNvPr>
          <p:cNvSpPr/>
          <p:nvPr/>
        </p:nvSpPr>
        <p:spPr>
          <a:xfrm>
            <a:off x="3696236" y="76001"/>
            <a:ext cx="2084225" cy="461665"/>
          </a:xfrm>
          <a:prstGeom prst="rect">
            <a:avLst/>
          </a:prstGeom>
        </p:spPr>
        <p:txBody>
          <a:bodyPr wrap="none">
            <a:spAutoFit/>
          </a:bodyPr>
          <a:lstStyle/>
          <a:p>
            <a:r>
              <a:rPr lang="en-US" altLang="ja-JP" sz="2400" b="1" dirty="0" err="1" smtClean="0">
                <a:latin typeface="Meiryo UI" panose="020B0604030504040204" pitchFamily="50" charset="-128"/>
                <a:ea typeface="Meiryo UI" panose="020B0604030504040204" pitchFamily="50" charset="-128"/>
              </a:rPr>
              <a:t>MaaS</a:t>
            </a:r>
            <a:r>
              <a:rPr lang="ja-JP" altLang="en-US" sz="2400" b="1" dirty="0" smtClean="0">
                <a:latin typeface="Meiryo UI" panose="020B0604030504040204" pitchFamily="50" charset="-128"/>
                <a:ea typeface="Meiryo UI" panose="020B0604030504040204" pitchFamily="50" charset="-128"/>
              </a:rPr>
              <a:t>のレベル</a:t>
            </a:r>
            <a:endParaRPr lang="ja-JP" altLang="en-US" sz="2400" b="1" dirty="0">
              <a:latin typeface="Meiryo UI" panose="020B0604030504040204" pitchFamily="50" charset="-128"/>
              <a:ea typeface="Meiryo UI" panose="020B0604030504040204" pitchFamily="50" charset="-128"/>
            </a:endParaRPr>
          </a:p>
        </p:txBody>
      </p:sp>
      <p:cxnSp>
        <p:nvCxnSpPr>
          <p:cNvPr id="6" name="直線コネクタ 5">
            <a:extLst>
              <a:ext uri="{FF2B5EF4-FFF2-40B4-BE49-F238E27FC236}">
                <a16:creationId xmlns:a16="http://schemas.microsoft.com/office/drawing/2014/main" id="{8156B994-E38E-41B1-88FC-D61E6240864B}"/>
              </a:ext>
            </a:extLst>
          </p:cNvPr>
          <p:cNvCxnSpPr/>
          <p:nvPr/>
        </p:nvCxnSpPr>
        <p:spPr>
          <a:xfrm>
            <a:off x="326570" y="610100"/>
            <a:ext cx="8621486" cy="0"/>
          </a:xfrm>
          <a:prstGeom prst="line">
            <a:avLst/>
          </a:prstGeom>
        </p:spPr>
        <p:style>
          <a:lnRef idx="1">
            <a:schemeClr val="dk1"/>
          </a:lnRef>
          <a:fillRef idx="0">
            <a:schemeClr val="dk1"/>
          </a:fillRef>
          <a:effectRef idx="0">
            <a:schemeClr val="dk1"/>
          </a:effectRef>
          <a:fontRef idx="minor">
            <a:schemeClr val="tx1"/>
          </a:fontRef>
        </p:style>
      </p:cxnSp>
      <p:sp>
        <p:nvSpPr>
          <p:cNvPr id="10" name="正方形/長方形 9">
            <a:extLst>
              <a:ext uri="{FF2B5EF4-FFF2-40B4-BE49-F238E27FC236}">
                <a16:creationId xmlns:a16="http://schemas.microsoft.com/office/drawing/2014/main" id="{76C666CF-5D50-4E12-85E5-3942897C9A16}"/>
              </a:ext>
            </a:extLst>
          </p:cNvPr>
          <p:cNvSpPr/>
          <p:nvPr/>
        </p:nvSpPr>
        <p:spPr>
          <a:xfrm>
            <a:off x="803210" y="703288"/>
            <a:ext cx="7532055" cy="1261884"/>
          </a:xfrm>
          <a:prstGeom prst="rect">
            <a:avLst/>
          </a:prstGeom>
        </p:spPr>
        <p:txBody>
          <a:bodyPr wrap="square">
            <a:spAutoFit/>
          </a:bodyPr>
          <a:lstStyle/>
          <a:p>
            <a:pPr marL="285750" indent="-285750">
              <a:buFont typeface="Wingdings" panose="05000000000000000000" pitchFamily="2" charset="2"/>
              <a:buChar char="Ø"/>
            </a:pPr>
            <a:r>
              <a:rPr lang="en-US" altLang="ja-JP" sz="1600" dirty="0">
                <a:latin typeface="Meiryo UI" panose="020B0604030504040204" pitchFamily="50" charset="-128"/>
                <a:ea typeface="Meiryo UI" panose="020B0604030504040204" pitchFamily="50" charset="-128"/>
              </a:rPr>
              <a:t>MaaS</a:t>
            </a:r>
            <a:r>
              <a:rPr lang="ja-JP" altLang="en-US" sz="1600" dirty="0">
                <a:latin typeface="Meiryo UI" panose="020B0604030504040204" pitchFamily="50" charset="-128"/>
                <a:ea typeface="Meiryo UI" panose="020B0604030504040204" pitchFamily="50" charset="-128"/>
              </a:rPr>
              <a:t>は様々なモビリティサービスを統合した先に実現できるサービスであり、交通事業者のみならず、業態の異なる様々な事業者間の連携が不可欠。</a:t>
            </a:r>
            <a:endParaRPr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0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大阪では将来的なレベル４の実現を目指し、事業者が参入しやすい環境づくりや連携の支援を積極的に進める。</a:t>
            </a:r>
          </a:p>
        </p:txBody>
      </p:sp>
      <p:sp>
        <p:nvSpPr>
          <p:cNvPr id="11" name="矢印: 下 10">
            <a:extLst>
              <a:ext uri="{FF2B5EF4-FFF2-40B4-BE49-F238E27FC236}">
                <a16:creationId xmlns:a16="http://schemas.microsoft.com/office/drawing/2014/main" id="{3785B0B8-B3F0-4EDA-A684-D516407C0539}"/>
              </a:ext>
            </a:extLst>
          </p:cNvPr>
          <p:cNvSpPr/>
          <p:nvPr/>
        </p:nvSpPr>
        <p:spPr>
          <a:xfrm rot="10800000">
            <a:off x="103467" y="2102673"/>
            <a:ext cx="465038" cy="3631929"/>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AE317532-13F6-43E8-AC03-7295891C1685}"/>
              </a:ext>
            </a:extLst>
          </p:cNvPr>
          <p:cNvPicPr>
            <a:picLocks noChangeAspect="1"/>
          </p:cNvPicPr>
          <p:nvPr/>
        </p:nvPicPr>
        <p:blipFill>
          <a:blip r:embed="rId2"/>
          <a:stretch>
            <a:fillRect/>
          </a:stretch>
        </p:blipFill>
        <p:spPr>
          <a:xfrm>
            <a:off x="3311957" y="5863793"/>
            <a:ext cx="342858" cy="360000"/>
          </a:xfrm>
          <a:prstGeom prst="rect">
            <a:avLst/>
          </a:prstGeom>
        </p:spPr>
      </p:pic>
      <p:pic>
        <p:nvPicPr>
          <p:cNvPr id="15" name="図 14">
            <a:extLst>
              <a:ext uri="{FF2B5EF4-FFF2-40B4-BE49-F238E27FC236}">
                <a16:creationId xmlns:a16="http://schemas.microsoft.com/office/drawing/2014/main" id="{13B10D84-BA69-4227-BA40-4F41C00E78C8}"/>
              </a:ext>
            </a:extLst>
          </p:cNvPr>
          <p:cNvPicPr>
            <a:picLocks noChangeAspect="1"/>
          </p:cNvPicPr>
          <p:nvPr/>
        </p:nvPicPr>
        <p:blipFill>
          <a:blip r:embed="rId3"/>
          <a:stretch>
            <a:fillRect/>
          </a:stretch>
        </p:blipFill>
        <p:spPr>
          <a:xfrm>
            <a:off x="3909572" y="5845793"/>
            <a:ext cx="365827" cy="396000"/>
          </a:xfrm>
          <a:prstGeom prst="rect">
            <a:avLst/>
          </a:prstGeom>
        </p:spPr>
      </p:pic>
      <p:pic>
        <p:nvPicPr>
          <p:cNvPr id="16" name="図 15">
            <a:extLst>
              <a:ext uri="{FF2B5EF4-FFF2-40B4-BE49-F238E27FC236}">
                <a16:creationId xmlns:a16="http://schemas.microsoft.com/office/drawing/2014/main" id="{07CCB9B1-9FBE-46A7-87A0-D2CFA1B076BE}"/>
              </a:ext>
            </a:extLst>
          </p:cNvPr>
          <p:cNvPicPr>
            <a:picLocks noChangeAspect="1"/>
          </p:cNvPicPr>
          <p:nvPr/>
        </p:nvPicPr>
        <p:blipFill rotWithShape="1">
          <a:blip r:embed="rId4"/>
          <a:srcRect t="11257" b="10572"/>
          <a:stretch/>
        </p:blipFill>
        <p:spPr>
          <a:xfrm>
            <a:off x="4472711" y="5881793"/>
            <a:ext cx="414476" cy="324000"/>
          </a:xfrm>
          <a:prstGeom prst="rect">
            <a:avLst/>
          </a:prstGeom>
        </p:spPr>
      </p:pic>
      <p:pic>
        <p:nvPicPr>
          <p:cNvPr id="17" name="図 16">
            <a:extLst>
              <a:ext uri="{FF2B5EF4-FFF2-40B4-BE49-F238E27FC236}">
                <a16:creationId xmlns:a16="http://schemas.microsoft.com/office/drawing/2014/main" id="{6E536DA7-DAB2-453B-B995-C477C9FA414B}"/>
              </a:ext>
            </a:extLst>
          </p:cNvPr>
          <p:cNvPicPr>
            <a:picLocks noChangeAspect="1"/>
          </p:cNvPicPr>
          <p:nvPr/>
        </p:nvPicPr>
        <p:blipFill rotWithShape="1">
          <a:blip r:embed="rId5"/>
          <a:srcRect t="7556" b="4956"/>
          <a:stretch/>
        </p:blipFill>
        <p:spPr>
          <a:xfrm>
            <a:off x="5734883" y="5881793"/>
            <a:ext cx="370338" cy="324000"/>
          </a:xfrm>
          <a:prstGeom prst="rect">
            <a:avLst/>
          </a:prstGeom>
        </p:spPr>
      </p:pic>
      <p:pic>
        <p:nvPicPr>
          <p:cNvPr id="18" name="図 17">
            <a:extLst>
              <a:ext uri="{FF2B5EF4-FFF2-40B4-BE49-F238E27FC236}">
                <a16:creationId xmlns:a16="http://schemas.microsoft.com/office/drawing/2014/main" id="{7F2D868D-A3E7-4E12-8E97-2E08F7B91323}"/>
              </a:ext>
            </a:extLst>
          </p:cNvPr>
          <p:cNvPicPr>
            <a:picLocks noChangeAspect="1"/>
          </p:cNvPicPr>
          <p:nvPr/>
        </p:nvPicPr>
        <p:blipFill rotWithShape="1">
          <a:blip r:embed="rId6"/>
          <a:srcRect t="10849" b="5688"/>
          <a:stretch/>
        </p:blipFill>
        <p:spPr>
          <a:xfrm>
            <a:off x="6376115" y="5908584"/>
            <a:ext cx="324000" cy="270419"/>
          </a:xfrm>
          <a:prstGeom prst="rect">
            <a:avLst/>
          </a:prstGeom>
        </p:spPr>
      </p:pic>
      <p:pic>
        <p:nvPicPr>
          <p:cNvPr id="23" name="図 22"/>
          <p:cNvPicPr>
            <a:picLocks noChangeAspect="1"/>
          </p:cNvPicPr>
          <p:nvPr/>
        </p:nvPicPr>
        <p:blipFill rotWithShape="1">
          <a:blip r:embed="rId7"/>
          <a:srcRect l="6452" t="17979" r="5803" b="19272"/>
          <a:stretch/>
        </p:blipFill>
        <p:spPr>
          <a:xfrm>
            <a:off x="5089238" y="5888594"/>
            <a:ext cx="432000" cy="310398"/>
          </a:xfrm>
          <a:prstGeom prst="rect">
            <a:avLst/>
          </a:prstGeom>
        </p:spPr>
      </p:pic>
      <p:sp>
        <p:nvSpPr>
          <p:cNvPr id="25" name="正方形/長方形 24"/>
          <p:cNvSpPr/>
          <p:nvPr/>
        </p:nvSpPr>
        <p:spPr>
          <a:xfrm>
            <a:off x="3014462" y="4301918"/>
            <a:ext cx="5724000" cy="625398"/>
          </a:xfrm>
          <a:prstGeom prst="rect">
            <a:avLst/>
          </a:prstGeom>
          <a:solidFill>
            <a:schemeClr val="accent2">
              <a:lumMod val="20000"/>
              <a:lumOff val="80000"/>
              <a:alpha val="6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3014462" y="3589156"/>
            <a:ext cx="5724000" cy="625398"/>
          </a:xfrm>
          <a:prstGeom prst="rect">
            <a:avLst/>
          </a:prstGeom>
          <a:solidFill>
            <a:schemeClr val="accent2">
              <a:lumMod val="20000"/>
              <a:lumOff val="80000"/>
              <a:alpha val="6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3014462" y="2870617"/>
            <a:ext cx="5724000" cy="625398"/>
          </a:xfrm>
          <a:prstGeom prst="rect">
            <a:avLst/>
          </a:prstGeom>
          <a:solidFill>
            <a:schemeClr val="accent2">
              <a:lumMod val="20000"/>
              <a:lumOff val="80000"/>
              <a:alpha val="6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3014462" y="2152338"/>
            <a:ext cx="5724000" cy="625398"/>
          </a:xfrm>
          <a:prstGeom prst="rect">
            <a:avLst/>
          </a:prstGeom>
          <a:solidFill>
            <a:schemeClr val="accent2">
              <a:lumMod val="20000"/>
              <a:lumOff val="80000"/>
              <a:alpha val="6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p:cNvPicPr>
            <a:picLocks noChangeAspect="1"/>
          </p:cNvPicPr>
          <p:nvPr/>
        </p:nvPicPr>
        <p:blipFill>
          <a:blip r:embed="rId8"/>
          <a:stretch>
            <a:fillRect/>
          </a:stretch>
        </p:blipFill>
        <p:spPr>
          <a:xfrm>
            <a:off x="3280854" y="4968084"/>
            <a:ext cx="386100" cy="432000"/>
          </a:xfrm>
          <a:prstGeom prst="rect">
            <a:avLst/>
          </a:prstGeom>
        </p:spPr>
      </p:pic>
      <p:pic>
        <p:nvPicPr>
          <p:cNvPr id="39" name="図 38"/>
          <p:cNvPicPr>
            <a:picLocks noChangeAspect="1"/>
          </p:cNvPicPr>
          <p:nvPr/>
        </p:nvPicPr>
        <p:blipFill rotWithShape="1">
          <a:blip r:embed="rId9"/>
          <a:srcRect t="14403" b="16651"/>
          <a:stretch/>
        </p:blipFill>
        <p:spPr>
          <a:xfrm>
            <a:off x="3259022" y="5423354"/>
            <a:ext cx="432000" cy="289926"/>
          </a:xfrm>
          <a:prstGeom prst="rect">
            <a:avLst/>
          </a:prstGeom>
        </p:spPr>
      </p:pic>
      <p:pic>
        <p:nvPicPr>
          <p:cNvPr id="40" name="図 39"/>
          <p:cNvPicPr>
            <a:picLocks noChangeAspect="1"/>
          </p:cNvPicPr>
          <p:nvPr/>
        </p:nvPicPr>
        <p:blipFill rotWithShape="1">
          <a:blip r:embed="rId10"/>
          <a:srcRect l="19286" t="18214" r="16428" b="16785"/>
          <a:stretch/>
        </p:blipFill>
        <p:spPr>
          <a:xfrm>
            <a:off x="3874260" y="5186684"/>
            <a:ext cx="391651" cy="396000"/>
          </a:xfrm>
          <a:prstGeom prst="rect">
            <a:avLst/>
          </a:prstGeom>
        </p:spPr>
      </p:pic>
      <p:sp>
        <p:nvSpPr>
          <p:cNvPr id="41" name="正方形/長方形 40"/>
          <p:cNvSpPr/>
          <p:nvPr/>
        </p:nvSpPr>
        <p:spPr>
          <a:xfrm>
            <a:off x="6808651" y="4390755"/>
            <a:ext cx="1865087" cy="461665"/>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ルート、時刻表、所要時間等の情報を１カ所で探索</a:t>
            </a:r>
          </a:p>
        </p:txBody>
      </p:sp>
      <p:sp>
        <p:nvSpPr>
          <p:cNvPr id="42" name="正方形/長方形 41"/>
          <p:cNvSpPr/>
          <p:nvPr/>
        </p:nvSpPr>
        <p:spPr>
          <a:xfrm>
            <a:off x="6808651" y="3597523"/>
            <a:ext cx="1865087" cy="646331"/>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移動手段の予約・手配・支払いなどが</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つのアプリで一括処理</a:t>
            </a:r>
          </a:p>
        </p:txBody>
      </p:sp>
      <p:sp>
        <p:nvSpPr>
          <p:cNvPr id="43" name="正方形/長方形 42"/>
          <p:cNvSpPr/>
          <p:nvPr/>
        </p:nvSpPr>
        <p:spPr>
          <a:xfrm>
            <a:off x="6808650" y="2881076"/>
            <a:ext cx="1865087" cy="646331"/>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予約、決済に加え、料金体系など含めて顧客ニーズに合わせて最適化</a:t>
            </a:r>
          </a:p>
        </p:txBody>
      </p:sp>
      <p:sp>
        <p:nvSpPr>
          <p:cNvPr id="44" name="正方形/長方形 43"/>
          <p:cNvSpPr/>
          <p:nvPr/>
        </p:nvSpPr>
        <p:spPr>
          <a:xfrm>
            <a:off x="6807428" y="2157417"/>
            <a:ext cx="1921873" cy="646331"/>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交通制御から都市全体を最適化し、移動だけでなく生活全体が最適化</a:t>
            </a:r>
          </a:p>
        </p:txBody>
      </p:sp>
      <p:sp>
        <p:nvSpPr>
          <p:cNvPr id="45" name="正方形/長方形 44"/>
          <p:cNvSpPr/>
          <p:nvPr/>
        </p:nvSpPr>
        <p:spPr>
          <a:xfrm>
            <a:off x="6842170" y="5168565"/>
            <a:ext cx="1865087" cy="461665"/>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それぞれの事業者が、独立してモビリティサービスを提供</a:t>
            </a:r>
          </a:p>
        </p:txBody>
      </p:sp>
      <p:pic>
        <p:nvPicPr>
          <p:cNvPr id="32" name="図 31"/>
          <p:cNvPicPr>
            <a:picLocks noChangeAspect="1"/>
          </p:cNvPicPr>
          <p:nvPr/>
        </p:nvPicPr>
        <p:blipFill rotWithShape="1">
          <a:blip r:embed="rId11"/>
          <a:srcRect l="56949" t="32013" r="29900" b="57311"/>
          <a:stretch/>
        </p:blipFill>
        <p:spPr>
          <a:xfrm>
            <a:off x="4436649" y="2964691"/>
            <a:ext cx="1095961" cy="468000"/>
          </a:xfrm>
          <a:prstGeom prst="rect">
            <a:avLst/>
          </a:prstGeom>
        </p:spPr>
      </p:pic>
      <p:pic>
        <p:nvPicPr>
          <p:cNvPr id="33" name="図 32"/>
          <p:cNvPicPr>
            <a:picLocks noChangeAspect="1"/>
          </p:cNvPicPr>
          <p:nvPr/>
        </p:nvPicPr>
        <p:blipFill rotWithShape="1">
          <a:blip r:embed="rId11"/>
          <a:srcRect l="56949" t="47201" b="39266"/>
          <a:stretch/>
        </p:blipFill>
        <p:spPr>
          <a:xfrm>
            <a:off x="3444561" y="3657486"/>
            <a:ext cx="2779888" cy="459653"/>
          </a:xfrm>
          <a:prstGeom prst="rect">
            <a:avLst/>
          </a:prstGeom>
        </p:spPr>
      </p:pic>
      <p:pic>
        <p:nvPicPr>
          <p:cNvPr id="34" name="図 33"/>
          <p:cNvPicPr>
            <a:picLocks noChangeAspect="1"/>
          </p:cNvPicPr>
          <p:nvPr/>
        </p:nvPicPr>
        <p:blipFill rotWithShape="1">
          <a:blip r:embed="rId11"/>
          <a:srcRect l="56949" t="60867" r="19083" b="19629"/>
          <a:stretch/>
        </p:blipFill>
        <p:spPr>
          <a:xfrm>
            <a:off x="4421411" y="4340340"/>
            <a:ext cx="1246067" cy="533348"/>
          </a:xfrm>
          <a:prstGeom prst="rect">
            <a:avLst/>
          </a:prstGeom>
        </p:spPr>
      </p:pic>
      <p:sp>
        <p:nvSpPr>
          <p:cNvPr id="8" name="テキスト ボックス 7">
            <a:extLst>
              <a:ext uri="{FF2B5EF4-FFF2-40B4-BE49-F238E27FC236}">
                <a16:creationId xmlns:a16="http://schemas.microsoft.com/office/drawing/2014/main" id="{6A0CB131-271F-448C-BEA7-7E17368FD593}"/>
              </a:ext>
            </a:extLst>
          </p:cNvPr>
          <p:cNvSpPr txBox="1"/>
          <p:nvPr/>
        </p:nvSpPr>
        <p:spPr>
          <a:xfrm>
            <a:off x="3286066" y="6303630"/>
            <a:ext cx="3544560" cy="230832"/>
          </a:xfrm>
          <a:prstGeom prst="rect">
            <a:avLst/>
          </a:prstGeom>
          <a:noFill/>
        </p:spPr>
        <p:txBody>
          <a:bodyPr wrap="none" rtlCol="0">
            <a:spAutoFit/>
          </a:bodyPr>
          <a:lstStyle/>
          <a:p>
            <a:r>
              <a:rPr kumimoji="1" lang="ja-JP" altLang="en-US" sz="900" b="1" dirty="0">
                <a:latin typeface="Meiryo UI" panose="020B0604030504040204" pitchFamily="50" charset="-128"/>
                <a:ea typeface="Meiryo UI" panose="020B0604030504040204" pitchFamily="50" charset="-128"/>
              </a:rPr>
              <a:t>鉄道　　　　  バス      　タクシー     カーシェア　 ライドシェア　   自転車</a:t>
            </a:r>
          </a:p>
        </p:txBody>
      </p:sp>
      <p:sp>
        <p:nvSpPr>
          <p:cNvPr id="21" name="右中かっこ 20">
            <a:extLst>
              <a:ext uri="{FF2B5EF4-FFF2-40B4-BE49-F238E27FC236}">
                <a16:creationId xmlns:a16="http://schemas.microsoft.com/office/drawing/2014/main" id="{11F6192E-0F74-4EC9-8E1C-3EBCC56D1F62}"/>
              </a:ext>
            </a:extLst>
          </p:cNvPr>
          <p:cNvSpPr/>
          <p:nvPr/>
        </p:nvSpPr>
        <p:spPr>
          <a:xfrm rot="5400000">
            <a:off x="4914510" y="5383373"/>
            <a:ext cx="155448" cy="23400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031BAFCE-27E9-4CBF-84E6-E202F55F47BD}"/>
              </a:ext>
            </a:extLst>
          </p:cNvPr>
          <p:cNvSpPr txBox="1"/>
          <p:nvPr/>
        </p:nvSpPr>
        <p:spPr>
          <a:xfrm>
            <a:off x="4569238" y="6577170"/>
            <a:ext cx="748923" cy="261610"/>
          </a:xfrm>
          <a:prstGeom prst="rect">
            <a:avLst/>
          </a:prstGeom>
          <a:no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自動運転</a:t>
            </a:r>
            <a:endParaRPr kumimoji="1" lang="en-US" altLang="ja-JP" sz="1100" b="1" dirty="0">
              <a:latin typeface="Meiryo UI" panose="020B0604030504040204" pitchFamily="50" charset="-128"/>
              <a:ea typeface="Meiryo UI" panose="020B0604030504040204" pitchFamily="50" charset="-128"/>
            </a:endParaRPr>
          </a:p>
        </p:txBody>
      </p:sp>
      <p:pic>
        <p:nvPicPr>
          <p:cNvPr id="26" name="図 25">
            <a:extLst>
              <a:ext uri="{FF2B5EF4-FFF2-40B4-BE49-F238E27FC236}">
                <a16:creationId xmlns:a16="http://schemas.microsoft.com/office/drawing/2014/main" id="{844BF6E7-8AF8-451D-924F-A77350983659}"/>
              </a:ext>
            </a:extLst>
          </p:cNvPr>
          <p:cNvPicPr>
            <a:picLocks noChangeAspect="1"/>
          </p:cNvPicPr>
          <p:nvPr/>
        </p:nvPicPr>
        <p:blipFill>
          <a:blip r:embed="rId12"/>
          <a:stretch>
            <a:fillRect/>
          </a:stretch>
        </p:blipFill>
        <p:spPr>
          <a:xfrm>
            <a:off x="6200131" y="3651089"/>
            <a:ext cx="402179" cy="495755"/>
          </a:xfrm>
          <a:prstGeom prst="rect">
            <a:avLst/>
          </a:prstGeom>
        </p:spPr>
      </p:pic>
      <p:graphicFrame>
        <p:nvGraphicFramePr>
          <p:cNvPr id="2" name="表 1"/>
          <p:cNvGraphicFramePr>
            <a:graphicFrameLocks noGrp="1"/>
          </p:cNvGraphicFramePr>
          <p:nvPr/>
        </p:nvGraphicFramePr>
        <p:xfrm>
          <a:off x="716363" y="2116720"/>
          <a:ext cx="2333281" cy="3617883"/>
        </p:xfrm>
        <a:graphic>
          <a:graphicData uri="http://schemas.openxmlformats.org/drawingml/2006/table">
            <a:tbl>
              <a:tblPr firstRow="1" bandRow="1">
                <a:tableStyleId>{5940675A-B579-460E-94D1-54222C63F5DA}</a:tableStyleId>
              </a:tblPr>
              <a:tblGrid>
                <a:gridCol w="943293">
                  <a:extLst>
                    <a:ext uri="{9D8B030D-6E8A-4147-A177-3AD203B41FA5}">
                      <a16:colId xmlns:a16="http://schemas.microsoft.com/office/drawing/2014/main" val="4142121977"/>
                    </a:ext>
                  </a:extLst>
                </a:gridCol>
                <a:gridCol w="1389988">
                  <a:extLst>
                    <a:ext uri="{9D8B030D-6E8A-4147-A177-3AD203B41FA5}">
                      <a16:colId xmlns:a16="http://schemas.microsoft.com/office/drawing/2014/main" val="3859440545"/>
                    </a:ext>
                  </a:extLst>
                </a:gridCol>
              </a:tblGrid>
              <a:tr h="745309">
                <a:tc>
                  <a:txBody>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レベル４</a:t>
                      </a:r>
                    </a:p>
                  </a:txBody>
                  <a:tcPr anchor="ctr" anchorCtr="1">
                    <a:solidFill>
                      <a:schemeClr val="tx2"/>
                    </a:solidFill>
                  </a:tcPr>
                </a:tc>
                <a:tc>
                  <a:txBody>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政策の統合</a:t>
                      </a:r>
                    </a:p>
                  </a:txBody>
                  <a:tcPr anchor="ctr" anchorCtr="1">
                    <a:solidFill>
                      <a:schemeClr val="tx2"/>
                    </a:solidFill>
                  </a:tcPr>
                </a:tc>
                <a:extLst>
                  <a:ext uri="{0D108BD9-81ED-4DB2-BD59-A6C34878D82A}">
                    <a16:rowId xmlns:a16="http://schemas.microsoft.com/office/drawing/2014/main" val="2320356462"/>
                  </a:ext>
                </a:extLst>
              </a:tr>
              <a:tr h="690978">
                <a:tc>
                  <a:txBody>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レベル３</a:t>
                      </a:r>
                    </a:p>
                  </a:txBody>
                  <a:tcPr anchor="ctr" anchorCtr="1">
                    <a:solidFill>
                      <a:schemeClr val="accent1">
                        <a:lumMod val="75000"/>
                      </a:schemeClr>
                    </a:solidFill>
                  </a:tcPr>
                </a:tc>
                <a:tc>
                  <a:txBody>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サービス供給</a:t>
                      </a:r>
                      <a:endParaRPr kumimoji="1" lang="en-US" altLang="ja-JP" sz="1600" b="1" dirty="0">
                        <a:solidFill>
                          <a:schemeClr val="bg1"/>
                        </a:solidFill>
                        <a:latin typeface="Meiryo UI" panose="020B0604030504040204" pitchFamily="50" charset="-128"/>
                        <a:ea typeface="Meiryo UI" panose="020B0604030504040204" pitchFamily="50" charset="-128"/>
                      </a:endParaRPr>
                    </a:p>
                    <a:p>
                      <a:pPr algn="ctr"/>
                      <a:r>
                        <a:rPr kumimoji="1" lang="ja-JP" altLang="en-US" sz="1600" b="1" dirty="0">
                          <a:solidFill>
                            <a:schemeClr val="bg1"/>
                          </a:solidFill>
                          <a:latin typeface="Meiryo UI" panose="020B0604030504040204" pitchFamily="50" charset="-128"/>
                          <a:ea typeface="Meiryo UI" panose="020B0604030504040204" pitchFamily="50" charset="-128"/>
                        </a:rPr>
                        <a:t>の統合</a:t>
                      </a:r>
                    </a:p>
                  </a:txBody>
                  <a:tcPr anchor="ctr" anchorCtr="1">
                    <a:solidFill>
                      <a:schemeClr val="accent1">
                        <a:lumMod val="75000"/>
                      </a:schemeClr>
                    </a:solidFill>
                  </a:tcPr>
                </a:tc>
                <a:extLst>
                  <a:ext uri="{0D108BD9-81ED-4DB2-BD59-A6C34878D82A}">
                    <a16:rowId xmlns:a16="http://schemas.microsoft.com/office/drawing/2014/main" val="744157767"/>
                  </a:ext>
                </a:extLst>
              </a:tr>
              <a:tr h="690978">
                <a:tc>
                  <a:txBody>
                    <a:bodyPr/>
                    <a:lstStyle/>
                    <a:p>
                      <a:pPr algn="ctr"/>
                      <a:r>
                        <a:rPr kumimoji="1" lang="ja-JP" altLang="en-US" sz="1600" b="1" dirty="0">
                          <a:latin typeface="Meiryo UI" panose="020B0604030504040204" pitchFamily="50" charset="-128"/>
                          <a:ea typeface="Meiryo UI" panose="020B0604030504040204" pitchFamily="50" charset="-128"/>
                        </a:rPr>
                        <a:t>レベル２</a:t>
                      </a:r>
                    </a:p>
                  </a:txBody>
                  <a:tcPr anchor="ctr" anchorCtr="1">
                    <a:solidFill>
                      <a:schemeClr val="accent1">
                        <a:lumMod val="60000"/>
                        <a:lumOff val="40000"/>
                      </a:schemeClr>
                    </a:solidFill>
                  </a:tcPr>
                </a:tc>
                <a:tc>
                  <a:txBody>
                    <a:bodyPr/>
                    <a:lstStyle/>
                    <a:p>
                      <a:pPr algn="ctr"/>
                      <a:r>
                        <a:rPr kumimoji="1" lang="ja-JP" altLang="en-US" sz="1600" b="1" dirty="0">
                          <a:latin typeface="Meiryo UI" panose="020B0604030504040204" pitchFamily="50" charset="-128"/>
                          <a:ea typeface="Meiryo UI" panose="020B0604030504040204" pitchFamily="50" charset="-128"/>
                        </a:rPr>
                        <a:t>予約・支払い</a:t>
                      </a: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の統合</a:t>
                      </a:r>
                    </a:p>
                  </a:txBody>
                  <a:tcPr anchor="ctr" anchorCtr="1">
                    <a:solidFill>
                      <a:schemeClr val="accent1">
                        <a:lumMod val="60000"/>
                        <a:lumOff val="40000"/>
                      </a:schemeClr>
                    </a:solidFill>
                  </a:tcPr>
                </a:tc>
                <a:extLst>
                  <a:ext uri="{0D108BD9-81ED-4DB2-BD59-A6C34878D82A}">
                    <a16:rowId xmlns:a16="http://schemas.microsoft.com/office/drawing/2014/main" val="1948581626"/>
                  </a:ext>
                </a:extLst>
              </a:tr>
              <a:tr h="745309">
                <a:tc>
                  <a:txBody>
                    <a:bodyPr/>
                    <a:lstStyle/>
                    <a:p>
                      <a:pPr algn="ctr"/>
                      <a:r>
                        <a:rPr kumimoji="1" lang="ja-JP" altLang="en-US" sz="1600" b="1" dirty="0">
                          <a:latin typeface="Meiryo UI" panose="020B0604030504040204" pitchFamily="50" charset="-128"/>
                          <a:ea typeface="Meiryo UI" panose="020B0604030504040204" pitchFamily="50" charset="-128"/>
                        </a:rPr>
                        <a:t>レベル１</a:t>
                      </a:r>
                    </a:p>
                  </a:txBody>
                  <a:tcPr anchor="ctr" anchorCtr="1">
                    <a:solidFill>
                      <a:schemeClr val="accent1">
                        <a:lumMod val="20000"/>
                        <a:lumOff val="80000"/>
                      </a:schemeClr>
                    </a:solidFill>
                  </a:tcPr>
                </a:tc>
                <a:tc>
                  <a:txBody>
                    <a:bodyPr/>
                    <a:lstStyle/>
                    <a:p>
                      <a:pPr algn="ctr"/>
                      <a:r>
                        <a:rPr kumimoji="1" lang="ja-JP" altLang="en-US" sz="1600" b="1" dirty="0">
                          <a:latin typeface="Meiryo UI" panose="020B0604030504040204" pitchFamily="50" charset="-128"/>
                          <a:ea typeface="Meiryo UI" panose="020B0604030504040204" pitchFamily="50" charset="-128"/>
                        </a:rPr>
                        <a:t>情報の統合</a:t>
                      </a:r>
                    </a:p>
                  </a:txBody>
                  <a:tcPr anchor="ctr" anchorCtr="1">
                    <a:solidFill>
                      <a:schemeClr val="accent1">
                        <a:lumMod val="20000"/>
                        <a:lumOff val="80000"/>
                      </a:schemeClr>
                    </a:solidFill>
                  </a:tcPr>
                </a:tc>
                <a:extLst>
                  <a:ext uri="{0D108BD9-81ED-4DB2-BD59-A6C34878D82A}">
                    <a16:rowId xmlns:a16="http://schemas.microsoft.com/office/drawing/2014/main" val="3314321293"/>
                  </a:ext>
                </a:extLst>
              </a:tr>
              <a:tr h="745309">
                <a:tc>
                  <a:txBody>
                    <a:bodyPr/>
                    <a:lstStyle/>
                    <a:p>
                      <a:pPr algn="ctr"/>
                      <a:r>
                        <a:rPr kumimoji="1" lang="ja-JP" altLang="en-US" sz="1600" b="1" dirty="0">
                          <a:latin typeface="Meiryo UI" panose="020B0604030504040204" pitchFamily="50" charset="-128"/>
                          <a:ea typeface="Meiryo UI" panose="020B0604030504040204" pitchFamily="50" charset="-128"/>
                        </a:rPr>
                        <a:t>レベル０</a:t>
                      </a:r>
                    </a:p>
                  </a:txBody>
                  <a:tcPr anchor="ctr" anchorCtr="1"/>
                </a:tc>
                <a:tc>
                  <a:txBody>
                    <a:bodyPr/>
                    <a:lstStyle/>
                    <a:p>
                      <a:pPr algn="ctr"/>
                      <a:r>
                        <a:rPr kumimoji="1" lang="ja-JP" altLang="en-US" sz="1600" b="1" dirty="0">
                          <a:latin typeface="Meiryo UI" panose="020B0604030504040204" pitchFamily="50" charset="-128"/>
                          <a:ea typeface="Meiryo UI" panose="020B0604030504040204" pitchFamily="50" charset="-128"/>
                        </a:rPr>
                        <a:t>統合なし</a:t>
                      </a:r>
                    </a:p>
                  </a:txBody>
                  <a:tcPr anchor="ctr" anchorCtr="1"/>
                </a:tc>
                <a:extLst>
                  <a:ext uri="{0D108BD9-81ED-4DB2-BD59-A6C34878D82A}">
                    <a16:rowId xmlns:a16="http://schemas.microsoft.com/office/drawing/2014/main" val="1557213873"/>
                  </a:ext>
                </a:extLst>
              </a:tr>
            </a:tbl>
          </a:graphicData>
        </a:graphic>
      </p:graphicFrame>
      <p:pic>
        <p:nvPicPr>
          <p:cNvPr id="46" name="図 45">
            <a:extLst>
              <a:ext uri="{FF2B5EF4-FFF2-40B4-BE49-F238E27FC236}">
                <a16:creationId xmlns:a16="http://schemas.microsoft.com/office/drawing/2014/main" id="{7F1019A8-A0A2-4EDE-8C06-E2CB329A5492}"/>
              </a:ext>
            </a:extLst>
          </p:cNvPr>
          <p:cNvPicPr>
            <a:picLocks noChangeAspect="1"/>
          </p:cNvPicPr>
          <p:nvPr/>
        </p:nvPicPr>
        <p:blipFill rotWithShape="1">
          <a:blip r:embed="rId11"/>
          <a:srcRect l="68665" t="81259" r="24910" b="3318"/>
          <a:stretch/>
        </p:blipFill>
        <p:spPr>
          <a:xfrm>
            <a:off x="5072283" y="5168341"/>
            <a:ext cx="432000" cy="545482"/>
          </a:xfrm>
          <a:prstGeom prst="rect">
            <a:avLst/>
          </a:prstGeom>
        </p:spPr>
      </p:pic>
      <p:pic>
        <p:nvPicPr>
          <p:cNvPr id="47" name="図 46">
            <a:extLst>
              <a:ext uri="{FF2B5EF4-FFF2-40B4-BE49-F238E27FC236}">
                <a16:creationId xmlns:a16="http://schemas.microsoft.com/office/drawing/2014/main" id="{55429775-24E5-40D7-AD9B-9351FFBDF04C}"/>
              </a:ext>
            </a:extLst>
          </p:cNvPr>
          <p:cNvPicPr>
            <a:picLocks noChangeAspect="1"/>
          </p:cNvPicPr>
          <p:nvPr/>
        </p:nvPicPr>
        <p:blipFill rotWithShape="1">
          <a:blip r:embed="rId11"/>
          <a:srcRect l="78821" t="81259" r="13907" b="7899"/>
          <a:stretch/>
        </p:blipFill>
        <p:spPr>
          <a:xfrm>
            <a:off x="4445949" y="5184084"/>
            <a:ext cx="468000" cy="380915"/>
          </a:xfrm>
          <a:prstGeom prst="rect">
            <a:avLst/>
          </a:prstGeom>
        </p:spPr>
      </p:pic>
      <p:pic>
        <p:nvPicPr>
          <p:cNvPr id="48" name="図 47">
            <a:extLst>
              <a:ext uri="{FF2B5EF4-FFF2-40B4-BE49-F238E27FC236}">
                <a16:creationId xmlns:a16="http://schemas.microsoft.com/office/drawing/2014/main" id="{01E4A21D-4231-46C3-8B6B-62702FEC708B}"/>
              </a:ext>
            </a:extLst>
          </p:cNvPr>
          <p:cNvPicPr>
            <a:picLocks noChangeAspect="1"/>
          </p:cNvPicPr>
          <p:nvPr/>
        </p:nvPicPr>
        <p:blipFill rotWithShape="1">
          <a:blip r:embed="rId11"/>
          <a:srcRect l="89424" t="81259" r="4240" b="3066"/>
          <a:stretch/>
        </p:blipFill>
        <p:spPr>
          <a:xfrm>
            <a:off x="5676607" y="5184084"/>
            <a:ext cx="420180" cy="546775"/>
          </a:xfrm>
          <a:prstGeom prst="rect">
            <a:avLst/>
          </a:prstGeom>
        </p:spPr>
      </p:pic>
      <p:pic>
        <p:nvPicPr>
          <p:cNvPr id="27" name="図 26">
            <a:extLst>
              <a:ext uri="{FF2B5EF4-FFF2-40B4-BE49-F238E27FC236}">
                <a16:creationId xmlns:a16="http://schemas.microsoft.com/office/drawing/2014/main" id="{87F59AFA-4051-4BAC-B4FF-F8F3C7B6396D}"/>
              </a:ext>
            </a:extLst>
          </p:cNvPr>
          <p:cNvPicPr>
            <a:picLocks noChangeAspect="1"/>
          </p:cNvPicPr>
          <p:nvPr/>
        </p:nvPicPr>
        <p:blipFill>
          <a:blip r:embed="rId13"/>
          <a:stretch>
            <a:fillRect/>
          </a:stretch>
        </p:blipFill>
        <p:spPr>
          <a:xfrm>
            <a:off x="6291331" y="5175319"/>
            <a:ext cx="449529" cy="449529"/>
          </a:xfrm>
          <a:prstGeom prst="rect">
            <a:avLst/>
          </a:prstGeom>
        </p:spPr>
      </p:pic>
    </p:spTree>
    <p:extLst>
      <p:ext uri="{BB962C8B-B14F-4D97-AF65-F5344CB8AC3E}">
        <p14:creationId xmlns:p14="http://schemas.microsoft.com/office/powerpoint/2010/main" val="2097781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2"/>
          <a:srcRect l="18174" t="28660" r="19981" b="6160"/>
          <a:stretch/>
        </p:blipFill>
        <p:spPr>
          <a:xfrm>
            <a:off x="468629" y="1473628"/>
            <a:ext cx="8227268" cy="4874922"/>
          </a:xfrm>
          <a:prstGeom prst="rect">
            <a:avLst/>
          </a:prstGeom>
        </p:spPr>
      </p:pic>
      <p:sp>
        <p:nvSpPr>
          <p:cNvPr id="4" name="スライド番号プレースホルダー 3"/>
          <p:cNvSpPr>
            <a:spLocks noGrp="1"/>
          </p:cNvSpPr>
          <p:nvPr>
            <p:ph type="sldNum" sz="quarter" idx="12"/>
          </p:nvPr>
        </p:nvSpPr>
        <p:spPr>
          <a:xfrm>
            <a:off x="6977852" y="6365097"/>
            <a:ext cx="2057400" cy="365125"/>
          </a:xfrm>
        </p:spPr>
        <p:txBody>
          <a:bodyPr/>
          <a:lstStyle/>
          <a:p>
            <a:fld id="{21D76EFC-43B6-498C-9345-5DA95606B07D}" type="slidenum">
              <a:rPr kumimoji="1" lang="ja-JP" altLang="en-US" smtClean="0"/>
              <a:t>5</a:t>
            </a:fld>
            <a:endParaRPr kumimoji="1" lang="ja-JP" altLang="en-US"/>
          </a:p>
        </p:txBody>
      </p:sp>
      <p:sp>
        <p:nvSpPr>
          <p:cNvPr id="5" name="正方形/長方形 4"/>
          <p:cNvSpPr/>
          <p:nvPr/>
        </p:nvSpPr>
        <p:spPr>
          <a:xfrm>
            <a:off x="3500682" y="150020"/>
            <a:ext cx="1955985" cy="461665"/>
          </a:xfrm>
          <a:prstGeom prst="rect">
            <a:avLst/>
          </a:prstGeom>
        </p:spPr>
        <p:txBody>
          <a:bodyPr wrap="none">
            <a:spAutoFit/>
          </a:bodyPr>
          <a:lstStyle/>
          <a:p>
            <a:r>
              <a:rPr lang="ja-JP" altLang="en-US" sz="2400" b="1" dirty="0" smtClean="0">
                <a:latin typeface="Meiryo UI" panose="020B0604030504040204" pitchFamily="50" charset="-128"/>
                <a:ea typeface="Meiryo UI" panose="020B0604030504040204" pitchFamily="50" charset="-128"/>
              </a:rPr>
              <a:t>世界</a:t>
            </a:r>
            <a:r>
              <a:rPr lang="ja-JP" altLang="en-US" sz="2400" b="1" dirty="0" smtClean="0">
                <a:latin typeface="Meiryo UI" panose="020B0604030504040204" pitchFamily="50" charset="-128"/>
                <a:ea typeface="Meiryo UI" panose="020B0604030504040204" pitchFamily="50" charset="-128"/>
              </a:rPr>
              <a:t>の</a:t>
            </a:r>
            <a:r>
              <a:rPr lang="en-US" altLang="ja-JP" sz="2400" b="1" dirty="0" err="1" smtClean="0">
                <a:latin typeface="Meiryo UI" panose="020B0604030504040204" pitchFamily="50" charset="-128"/>
                <a:ea typeface="Meiryo UI" panose="020B0604030504040204" pitchFamily="50" charset="-128"/>
              </a:rPr>
              <a:t>MaaS</a:t>
            </a:r>
            <a:endParaRPr lang="ja-JP" altLang="en-US" sz="2400" b="1"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326570" y="693702"/>
            <a:ext cx="8621486" cy="0"/>
          </a:xfrm>
          <a:prstGeom prst="line">
            <a:avLst/>
          </a:prstGeom>
        </p:spPr>
        <p:style>
          <a:lnRef idx="1">
            <a:schemeClr val="dk1"/>
          </a:lnRef>
          <a:fillRef idx="0">
            <a:schemeClr val="dk1"/>
          </a:fillRef>
          <a:effectRef idx="0">
            <a:schemeClr val="dk1"/>
          </a:effectRef>
          <a:fontRef idx="minor">
            <a:schemeClr val="tx1"/>
          </a:fontRef>
        </p:style>
      </p:cxnSp>
      <p:sp>
        <p:nvSpPr>
          <p:cNvPr id="7" name="正方形/長方形 6">
            <a:extLst>
              <a:ext uri="{FF2B5EF4-FFF2-40B4-BE49-F238E27FC236}">
                <a16:creationId xmlns:a16="http://schemas.microsoft.com/office/drawing/2014/main" id="{977E9D30-0A48-46FD-8125-AA8949435A27}"/>
              </a:ext>
            </a:extLst>
          </p:cNvPr>
          <p:cNvSpPr/>
          <p:nvPr/>
        </p:nvSpPr>
        <p:spPr>
          <a:xfrm>
            <a:off x="326570" y="6543068"/>
            <a:ext cx="6348224" cy="253916"/>
          </a:xfrm>
          <a:prstGeom prst="rect">
            <a:avLst/>
          </a:prstGeom>
        </p:spPr>
        <p:txBody>
          <a:bodyPr wrap="square">
            <a:spAutoFit/>
          </a:bodyPr>
          <a:lstStyle/>
          <a:p>
            <a:r>
              <a:rPr lang="ja-JP" altLang="en-US" sz="1050" dirty="0">
                <a:latin typeface="Meiryo UI" panose="020B0604030504040204" pitchFamily="50" charset="-128"/>
                <a:ea typeface="Meiryo UI" panose="020B0604030504040204" pitchFamily="50" charset="-128"/>
              </a:rPr>
              <a:t>出典：「</a:t>
            </a:r>
            <a:r>
              <a:rPr lang="en-US" altLang="ja-JP" sz="1050" dirty="0">
                <a:latin typeface="Meiryo UI" panose="020B0604030504040204" pitchFamily="50" charset="-128"/>
                <a:ea typeface="Meiryo UI" panose="020B0604030504040204" pitchFamily="50" charset="-128"/>
              </a:rPr>
              <a:t>IoT</a:t>
            </a:r>
            <a:r>
              <a:rPr lang="ja-JP" altLang="en-US" sz="1050" dirty="0">
                <a:latin typeface="Meiryo UI" panose="020B0604030504040204" pitchFamily="50" charset="-128"/>
                <a:ea typeface="Meiryo UI" panose="020B0604030504040204" pitchFamily="50" charset="-128"/>
              </a:rPr>
              <a:t>や</a:t>
            </a:r>
            <a:r>
              <a:rPr lang="en-US" altLang="ja-JP" sz="1050" dirty="0">
                <a:latin typeface="Meiryo UI" panose="020B0604030504040204" pitchFamily="50" charset="-128"/>
                <a:ea typeface="Meiryo UI" panose="020B0604030504040204" pitchFamily="50" charset="-128"/>
              </a:rPr>
              <a:t>AI</a:t>
            </a:r>
            <a:r>
              <a:rPr lang="ja-JP" altLang="en-US" sz="1050" dirty="0">
                <a:latin typeface="Meiryo UI" panose="020B0604030504040204" pitchFamily="50" charset="-128"/>
                <a:ea typeface="Meiryo UI" panose="020B0604030504040204" pitchFamily="50" charset="-128"/>
              </a:rPr>
              <a:t>が可能とする 新しいモビリティサービスに関する研究会」 中間整理　</a:t>
            </a:r>
            <a:r>
              <a:rPr lang="en-US" altLang="ja-JP" sz="1050" dirty="0">
                <a:latin typeface="Meiryo UI" panose="020B0604030504040204" pitchFamily="50" charset="-128"/>
                <a:ea typeface="Meiryo UI" panose="020B0604030504040204" pitchFamily="50" charset="-128"/>
              </a:rPr>
              <a:t>2018</a:t>
            </a:r>
            <a:r>
              <a:rPr lang="ja-JP" altLang="en-US" sz="1050" dirty="0">
                <a:latin typeface="Meiryo UI" panose="020B0604030504040204" pitchFamily="50" charset="-128"/>
                <a:ea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rPr>
              <a:t>10</a:t>
            </a:r>
            <a:r>
              <a:rPr lang="ja-JP" altLang="en-US" sz="1050" dirty="0">
                <a:latin typeface="Meiryo UI" panose="020B0604030504040204" pitchFamily="50" charset="-128"/>
                <a:ea typeface="Meiryo UI" panose="020B0604030504040204" pitchFamily="50" charset="-128"/>
              </a:rPr>
              <a:t>月　経済産業省</a:t>
            </a:r>
          </a:p>
        </p:txBody>
      </p:sp>
      <p:sp>
        <p:nvSpPr>
          <p:cNvPr id="3" name="正方形/長方形 2"/>
          <p:cNvSpPr/>
          <p:nvPr/>
        </p:nvSpPr>
        <p:spPr>
          <a:xfrm>
            <a:off x="613953" y="4950727"/>
            <a:ext cx="7992000" cy="68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230949" y="898999"/>
            <a:ext cx="4443845" cy="369332"/>
          </a:xfrm>
          <a:prstGeom prst="rect">
            <a:avLst/>
          </a:prstGeom>
          <a:noFill/>
        </p:spPr>
        <p:txBody>
          <a:bodyPr wrap="none" rtlCol="0">
            <a:spAutoFit/>
          </a:bodyPr>
          <a:lstStyle/>
          <a:p>
            <a:r>
              <a:rPr kumimoji="1" lang="en-US" altLang="ja-JP" dirty="0" err="1" smtClean="0">
                <a:latin typeface="Meiryo UI" panose="020B0604030504040204" pitchFamily="50" charset="-128"/>
                <a:ea typeface="Meiryo UI" panose="020B0604030504040204" pitchFamily="50" charset="-128"/>
              </a:rPr>
              <a:t>MaaS</a:t>
            </a:r>
            <a:r>
              <a:rPr kumimoji="1" lang="ja-JP" altLang="en-US" dirty="0" smtClean="0">
                <a:latin typeface="Meiryo UI" panose="020B0604030504040204" pitchFamily="50" charset="-128"/>
                <a:ea typeface="Meiryo UI" panose="020B0604030504040204" pitchFamily="50" charset="-128"/>
              </a:rPr>
              <a:t>は、欧州諸</a:t>
            </a:r>
            <a:r>
              <a:rPr kumimoji="1" lang="ja-JP" altLang="en-US" dirty="0">
                <a:latin typeface="Meiryo UI" panose="020B0604030504040204" pitchFamily="50" charset="-128"/>
                <a:ea typeface="Meiryo UI" panose="020B0604030504040204" pitchFamily="50" charset="-128"/>
              </a:rPr>
              <a:t>都市</a:t>
            </a:r>
            <a:r>
              <a:rPr kumimoji="1" lang="ja-JP" altLang="en-US" dirty="0" smtClean="0">
                <a:latin typeface="Meiryo UI" panose="020B0604030504040204" pitchFamily="50" charset="-128"/>
                <a:ea typeface="Meiryo UI" panose="020B0604030504040204" pitchFamily="50" charset="-128"/>
              </a:rPr>
              <a:t>を</a:t>
            </a:r>
            <a:r>
              <a:rPr kumimoji="1" lang="ja-JP" altLang="en-US" dirty="0">
                <a:latin typeface="Meiryo UI" panose="020B0604030504040204" pitchFamily="50" charset="-128"/>
                <a:ea typeface="Meiryo UI" panose="020B0604030504040204" pitchFamily="50" charset="-128"/>
              </a:rPr>
              <a:t>中心に</a:t>
            </a:r>
            <a:r>
              <a:rPr kumimoji="1" lang="ja-JP" altLang="en-US" dirty="0" smtClean="0">
                <a:latin typeface="Meiryo UI" panose="020B0604030504040204" pitchFamily="50" charset="-128"/>
                <a:ea typeface="Meiryo UI" panose="020B0604030504040204" pitchFamily="50" charset="-128"/>
              </a:rPr>
              <a:t>普及して</a:t>
            </a:r>
            <a:r>
              <a:rPr kumimoji="1" lang="ja-JP" altLang="en-US" dirty="0">
                <a:latin typeface="Meiryo UI" panose="020B0604030504040204" pitchFamily="50" charset="-128"/>
                <a:ea typeface="Meiryo UI" panose="020B0604030504040204" pitchFamily="50" charset="-128"/>
              </a:rPr>
              <a:t>いる。</a:t>
            </a:r>
          </a:p>
        </p:txBody>
      </p:sp>
      <p:sp>
        <p:nvSpPr>
          <p:cNvPr id="2" name="正方形/長方形 1"/>
          <p:cNvSpPr/>
          <p:nvPr/>
        </p:nvSpPr>
        <p:spPr>
          <a:xfrm>
            <a:off x="326570" y="1268331"/>
            <a:ext cx="8621486" cy="50967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49252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1015907" y="2616152"/>
            <a:ext cx="2988000" cy="1848825"/>
          </a:xfrm>
          <a:prstGeom prst="rect">
            <a:avLst/>
          </a:prstGeom>
        </p:spPr>
      </p:pic>
      <p:sp>
        <p:nvSpPr>
          <p:cNvPr id="4" name="スライド番号プレースホルダー 3"/>
          <p:cNvSpPr>
            <a:spLocks noGrp="1"/>
          </p:cNvSpPr>
          <p:nvPr>
            <p:ph type="sldNum" sz="quarter" idx="12"/>
          </p:nvPr>
        </p:nvSpPr>
        <p:spPr>
          <a:xfrm>
            <a:off x="7058841" y="6270371"/>
            <a:ext cx="2057400" cy="365125"/>
          </a:xfrm>
        </p:spPr>
        <p:txBody>
          <a:bodyPr/>
          <a:lstStyle/>
          <a:p>
            <a:fld id="{21D76EFC-43B6-498C-9345-5DA95606B07D}" type="slidenum">
              <a:rPr kumimoji="1" lang="ja-JP" altLang="en-US" smtClean="0"/>
              <a:t>6</a:t>
            </a:fld>
            <a:endParaRPr kumimoji="1" lang="ja-JP" altLang="en-US"/>
          </a:p>
        </p:txBody>
      </p:sp>
      <p:sp>
        <p:nvSpPr>
          <p:cNvPr id="3" name="正方形/長方形 2"/>
          <p:cNvSpPr/>
          <p:nvPr/>
        </p:nvSpPr>
        <p:spPr>
          <a:xfrm>
            <a:off x="1418823" y="44831"/>
            <a:ext cx="6380273" cy="461665"/>
          </a:xfrm>
          <a:prstGeom prst="rect">
            <a:avLst/>
          </a:prstGeom>
        </p:spPr>
        <p:txBody>
          <a:bodyPr wrap="none">
            <a:spAutoFit/>
          </a:bodyPr>
          <a:lstStyle/>
          <a:p>
            <a:r>
              <a:rPr lang="ja-JP" altLang="en-US" sz="2400" b="1" dirty="0" smtClean="0">
                <a:latin typeface="Meiryo UI" panose="020B0604030504040204" pitchFamily="50" charset="-128"/>
                <a:ea typeface="Meiryo UI" panose="020B0604030504040204" pitchFamily="50" charset="-128"/>
              </a:rPr>
              <a:t>海外</a:t>
            </a:r>
            <a:r>
              <a:rPr lang="ja-JP" altLang="en-US" sz="2400" b="1" dirty="0">
                <a:latin typeface="Meiryo UI" panose="020B0604030504040204" pitchFamily="50" charset="-128"/>
                <a:ea typeface="Meiryo UI" panose="020B0604030504040204" pitchFamily="50" charset="-128"/>
              </a:rPr>
              <a:t>における</a:t>
            </a:r>
            <a:r>
              <a:rPr lang="en-US" altLang="ja-JP" sz="2400" b="1" dirty="0">
                <a:latin typeface="Meiryo UI" panose="020B0604030504040204" pitchFamily="50" charset="-128"/>
                <a:ea typeface="Meiryo UI" panose="020B0604030504040204" pitchFamily="50" charset="-128"/>
              </a:rPr>
              <a:t>MaaS</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Whim</a:t>
            </a:r>
            <a:r>
              <a:rPr lang="ja-JP" altLang="en-US" sz="2400" b="1" dirty="0">
                <a:latin typeface="Meiryo UI" panose="020B0604030504040204" pitchFamily="50" charset="-128"/>
                <a:ea typeface="Meiryo UI" panose="020B0604030504040204" pitchFamily="50" charset="-128"/>
              </a:rPr>
              <a:t>）の実績調査結果</a:t>
            </a:r>
          </a:p>
        </p:txBody>
      </p:sp>
      <p:cxnSp>
        <p:nvCxnSpPr>
          <p:cNvPr id="5" name="直線コネクタ 4"/>
          <p:cNvCxnSpPr/>
          <p:nvPr/>
        </p:nvCxnSpPr>
        <p:spPr>
          <a:xfrm>
            <a:off x="274319" y="544785"/>
            <a:ext cx="8621486" cy="0"/>
          </a:xfrm>
          <a:prstGeom prst="line">
            <a:avLst/>
          </a:prstGeom>
        </p:spPr>
        <p:style>
          <a:lnRef idx="1">
            <a:schemeClr val="dk1"/>
          </a:lnRef>
          <a:fillRef idx="0">
            <a:schemeClr val="dk1"/>
          </a:fillRef>
          <a:effectRef idx="0">
            <a:schemeClr val="dk1"/>
          </a:effectRef>
          <a:fontRef idx="minor">
            <a:schemeClr val="tx1"/>
          </a:fontRef>
        </p:style>
      </p:cxnSp>
      <p:pic>
        <p:nvPicPr>
          <p:cNvPr id="6" name="図 5"/>
          <p:cNvPicPr>
            <a:picLocks noChangeAspect="1"/>
          </p:cNvPicPr>
          <p:nvPr/>
        </p:nvPicPr>
        <p:blipFill rotWithShape="1">
          <a:blip r:embed="rId3"/>
          <a:srcRect l="31020"/>
          <a:stretch/>
        </p:blipFill>
        <p:spPr>
          <a:xfrm>
            <a:off x="1099452" y="999913"/>
            <a:ext cx="2592000" cy="1491301"/>
          </a:xfrm>
          <a:prstGeom prst="rect">
            <a:avLst/>
          </a:prstGeom>
        </p:spPr>
      </p:pic>
      <p:sp>
        <p:nvSpPr>
          <p:cNvPr id="9" name="正方形/長方形 8"/>
          <p:cNvSpPr/>
          <p:nvPr/>
        </p:nvSpPr>
        <p:spPr>
          <a:xfrm>
            <a:off x="72191" y="6598716"/>
            <a:ext cx="9392194" cy="246221"/>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rPr>
              <a:t>出典：日経クロストレンド　</a:t>
            </a:r>
            <a:r>
              <a:rPr lang="en-US" altLang="ja-JP" sz="1000" dirty="0">
                <a:latin typeface="Meiryo UI" panose="020B0604030504040204" pitchFamily="50" charset="-128"/>
                <a:ea typeface="Meiryo UI" panose="020B0604030504040204" pitchFamily="50" charset="-128"/>
              </a:rPr>
              <a:t>『MaaS</a:t>
            </a:r>
            <a:r>
              <a:rPr lang="ja-JP" altLang="en-US" sz="1000" dirty="0">
                <a:latin typeface="Meiryo UI" panose="020B0604030504040204" pitchFamily="50" charset="-128"/>
                <a:ea typeface="Meiryo UI" panose="020B0604030504040204" pitchFamily="50" charset="-128"/>
              </a:rPr>
              <a:t>アプリ「</a:t>
            </a:r>
            <a:r>
              <a:rPr lang="en-US" altLang="ja-JP" sz="1000" dirty="0">
                <a:latin typeface="Meiryo UI" panose="020B0604030504040204" pitchFamily="50" charset="-128"/>
                <a:ea typeface="Meiryo UI" panose="020B0604030504040204" pitchFamily="50" charset="-128"/>
              </a:rPr>
              <a:t>Whim</a:t>
            </a:r>
            <a:r>
              <a:rPr lang="ja-JP" altLang="en-US" sz="1000" dirty="0">
                <a:latin typeface="Meiryo UI" panose="020B0604030504040204" pitchFamily="50" charset="-128"/>
                <a:ea typeface="Meiryo UI" panose="020B0604030504040204" pitchFamily="50" charset="-128"/>
              </a:rPr>
              <a:t>」の導入効果　意外な</a:t>
            </a:r>
            <a:r>
              <a:rPr lang="en-US" altLang="ja-JP" sz="1000" dirty="0">
                <a:latin typeface="Meiryo UI" panose="020B0604030504040204" pitchFamily="50" charset="-128"/>
                <a:ea typeface="Meiryo UI" panose="020B0604030504040204" pitchFamily="50" charset="-128"/>
              </a:rPr>
              <a:t>3</a:t>
            </a:r>
            <a:r>
              <a:rPr lang="ja-JP" altLang="en-US" sz="1000" dirty="0" err="1">
                <a:latin typeface="Meiryo UI" panose="020B0604030504040204" pitchFamily="50" charset="-128"/>
                <a:ea typeface="Meiryo UI" panose="020B0604030504040204" pitchFamily="50" charset="-128"/>
              </a:rPr>
              <a:t>つの</a:t>
            </a:r>
            <a:r>
              <a:rPr lang="ja-JP" altLang="en-US" sz="1000" dirty="0">
                <a:latin typeface="Meiryo UI" panose="020B0604030504040204" pitchFamily="50" charset="-128"/>
                <a:ea typeface="Meiryo UI" panose="020B0604030504040204" pitchFamily="50" charset="-128"/>
              </a:rPr>
              <a:t>事実が判明</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https://xtrend.nikkei.com/atcl/contents/watch/00013/00318/?P=1</a:t>
            </a:r>
            <a:endParaRPr lang="ja-JP" altLang="en-US" sz="1000" dirty="0">
              <a:latin typeface="Meiryo UI" panose="020B0604030504040204" pitchFamily="50" charset="-128"/>
              <a:ea typeface="Meiryo UI" panose="020B0604030504040204" pitchFamily="50" charset="-128"/>
            </a:endParaRPr>
          </a:p>
        </p:txBody>
      </p:sp>
      <p:sp>
        <p:nvSpPr>
          <p:cNvPr id="2" name="正方形/長方形 1"/>
          <p:cNvSpPr/>
          <p:nvPr/>
        </p:nvSpPr>
        <p:spPr>
          <a:xfrm>
            <a:off x="307030" y="583180"/>
            <a:ext cx="8234500" cy="307777"/>
          </a:xfrm>
          <a:prstGeom prst="rect">
            <a:avLst/>
          </a:prstGeom>
        </p:spPr>
        <p:txBody>
          <a:bodyPr wrap="square">
            <a:spAutoFit/>
          </a:bodyPr>
          <a:lstStyle/>
          <a:p>
            <a:pPr marL="285750" indent="-285750">
              <a:buFont typeface="Wingdings" panose="05000000000000000000" pitchFamily="2" charset="2"/>
              <a:buChar char="n"/>
            </a:pPr>
            <a:r>
              <a:rPr lang="ja-JP" altLang="en-US" sz="1400" b="1" dirty="0">
                <a:latin typeface="Meiryo UI" panose="020B0604030504040204" pitchFamily="50" charset="-128"/>
                <a:ea typeface="Meiryo UI" panose="020B0604030504040204" pitchFamily="50" charset="-128"/>
              </a:rPr>
              <a:t>サービス開始から約</a:t>
            </a:r>
            <a:r>
              <a:rPr lang="en-US" altLang="ja-JP" sz="1400" b="1" dirty="0">
                <a:latin typeface="Meiryo UI" panose="020B0604030504040204" pitchFamily="50" charset="-128"/>
                <a:ea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rPr>
              <a:t>年で利用者は約</a:t>
            </a:r>
            <a:r>
              <a:rPr lang="en-US" altLang="ja-JP" sz="1400" b="1" dirty="0">
                <a:latin typeface="Meiryo UI" panose="020B0604030504040204" pitchFamily="50" charset="-128"/>
                <a:ea typeface="Meiryo UI" panose="020B0604030504040204" pitchFamily="50" charset="-128"/>
              </a:rPr>
              <a:t>7</a:t>
            </a:r>
            <a:r>
              <a:rPr lang="ja-JP" altLang="en-US" sz="1400" b="1" dirty="0">
                <a:latin typeface="Meiryo UI" panose="020B0604030504040204" pitchFamily="50" charset="-128"/>
                <a:ea typeface="Meiryo UI" panose="020B0604030504040204" pitchFamily="50" charset="-128"/>
              </a:rPr>
              <a:t>万人。ヘルシンキ</a:t>
            </a:r>
            <a:r>
              <a:rPr lang="en-US" altLang="ja-JP" sz="1400" b="1" dirty="0">
                <a:latin typeface="Meiryo UI" panose="020B0604030504040204" pitchFamily="50" charset="-128"/>
                <a:ea typeface="Meiryo UI" panose="020B0604030504040204" pitchFamily="50" charset="-128"/>
              </a:rPr>
              <a:t>60</a:t>
            </a:r>
            <a:r>
              <a:rPr lang="ja-JP" altLang="en-US" sz="1400" b="1" dirty="0">
                <a:latin typeface="Meiryo UI" panose="020B0604030504040204" pitchFamily="50" charset="-128"/>
                <a:ea typeface="Meiryo UI" panose="020B0604030504040204" pitchFamily="50" charset="-128"/>
              </a:rPr>
              <a:t>万人口の</a:t>
            </a:r>
            <a:r>
              <a:rPr lang="en-US" altLang="ja-JP" sz="1400" b="1" dirty="0">
                <a:latin typeface="Meiryo UI" panose="020B0604030504040204" pitchFamily="50" charset="-128"/>
                <a:ea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rPr>
              <a:t>割強という数字は評価すべき普及率</a:t>
            </a:r>
          </a:p>
        </p:txBody>
      </p:sp>
      <p:sp>
        <p:nvSpPr>
          <p:cNvPr id="10" name="正方形/長方形 9"/>
          <p:cNvSpPr/>
          <p:nvPr/>
        </p:nvSpPr>
        <p:spPr>
          <a:xfrm>
            <a:off x="4084862" y="1047238"/>
            <a:ext cx="4810943" cy="1331134"/>
          </a:xfrm>
          <a:prstGeom prst="rect">
            <a:avLst/>
          </a:prstGeom>
        </p:spPr>
        <p:txBody>
          <a:bodyPr wrap="square">
            <a:spAutoFit/>
          </a:bodyPr>
          <a:lstStyle/>
          <a:p>
            <a:pPr marL="285750" indent="-285750">
              <a:buFont typeface="Wingdings" panose="05000000000000000000" pitchFamily="2" charset="2"/>
              <a:buChar char="n"/>
            </a:pPr>
            <a:r>
              <a:rPr lang="ja-JP" altLang="en-US" sz="1400" b="1" u="sng" dirty="0">
                <a:latin typeface="Meiryo UI" panose="020B0604030504040204" pitchFamily="50" charset="-128"/>
                <a:ea typeface="Meiryo UI" panose="020B0604030504040204" pitchFamily="50" charset="-128"/>
              </a:rPr>
              <a:t>スマートフォンが必須なサービスであるにもかかわらず、</a:t>
            </a:r>
            <a:r>
              <a:rPr lang="en-US" altLang="ja-JP" sz="1400" b="1" u="sng" dirty="0">
                <a:latin typeface="Meiryo UI" panose="020B0604030504040204" pitchFamily="50" charset="-128"/>
                <a:ea typeface="Meiryo UI" panose="020B0604030504040204" pitchFamily="50" charset="-128"/>
              </a:rPr>
              <a:t>66</a:t>
            </a:r>
            <a:r>
              <a:rPr lang="ja-JP" altLang="en-US" sz="1400" b="1" u="sng" dirty="0">
                <a:latin typeface="Meiryo UI" panose="020B0604030504040204" pitchFamily="50" charset="-128"/>
                <a:ea typeface="Meiryo UI" panose="020B0604030504040204" pitchFamily="50" charset="-128"/>
              </a:rPr>
              <a:t>歳以上のユーザーが</a:t>
            </a:r>
            <a:r>
              <a:rPr lang="en-US" altLang="ja-JP" sz="1400" b="1" u="sng" dirty="0">
                <a:latin typeface="Meiryo UI" panose="020B0604030504040204" pitchFamily="50" charset="-128"/>
                <a:ea typeface="Meiryo UI" panose="020B0604030504040204" pitchFamily="50" charset="-128"/>
              </a:rPr>
              <a:t>8</a:t>
            </a:r>
            <a:r>
              <a:rPr lang="ja-JP" altLang="en-US" sz="1400" b="1" u="sng"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（約</a:t>
            </a:r>
            <a:r>
              <a:rPr lang="en-US" altLang="ja-JP" sz="1400" dirty="0">
                <a:latin typeface="Meiryo UI" panose="020B0604030504040204" pitchFamily="50" charset="-128"/>
                <a:ea typeface="Meiryo UI" panose="020B0604030504040204" pitchFamily="50" charset="-128"/>
              </a:rPr>
              <a:t>5600</a:t>
            </a:r>
            <a:r>
              <a:rPr lang="ja-JP" altLang="en-US" sz="1400" dirty="0">
                <a:latin typeface="Meiryo UI" panose="020B0604030504040204" pitchFamily="50" charset="-128"/>
                <a:ea typeface="Meiryo UI" panose="020B0604030504040204" pitchFamily="50" charset="-128"/>
              </a:rPr>
              <a:t>人）、</a:t>
            </a:r>
            <a:r>
              <a:rPr lang="en-US" altLang="ja-JP" sz="1400" dirty="0">
                <a:latin typeface="Meiryo UI" panose="020B0604030504040204" pitchFamily="50" charset="-128"/>
                <a:ea typeface="Meiryo UI" panose="020B0604030504040204" pitchFamily="50" charset="-128"/>
              </a:rPr>
              <a:t>51</a:t>
            </a:r>
            <a:r>
              <a:rPr lang="ja-JP" altLang="en-US" sz="1400" dirty="0">
                <a:latin typeface="Meiryo UI" panose="020B0604030504040204" pitchFamily="50" charset="-128"/>
                <a:ea typeface="Meiryo UI" panose="020B0604030504040204" pitchFamily="50" charset="-128"/>
              </a:rPr>
              <a:t>歳以上は</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割（</a:t>
            </a:r>
            <a:r>
              <a:rPr lang="en-US" altLang="ja-JP" sz="1400" dirty="0">
                <a:latin typeface="Meiryo UI" panose="020B0604030504040204" pitchFamily="50" charset="-128"/>
                <a:ea typeface="Meiryo UI" panose="020B0604030504040204" pitchFamily="50" charset="-128"/>
              </a:rPr>
              <a:t>13300</a:t>
            </a:r>
            <a:r>
              <a:rPr lang="ja-JP" altLang="en-US" sz="1400" dirty="0">
                <a:latin typeface="Meiryo UI" panose="020B0604030504040204" pitchFamily="50" charset="-128"/>
                <a:ea typeface="Meiryo UI" panose="020B0604030504040204" pitchFamily="50" charset="-128"/>
              </a:rPr>
              <a:t>人）存在。</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endParaRPr lang="en-US" altLang="ja-JP" sz="105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高齢化が進む日本で</a:t>
            </a:r>
            <a:r>
              <a:rPr lang="en-US" altLang="ja-JP" sz="1400" dirty="0">
                <a:latin typeface="Meiryo UI" panose="020B0604030504040204" pitchFamily="50" charset="-128"/>
                <a:ea typeface="Meiryo UI" panose="020B0604030504040204" pitchFamily="50" charset="-128"/>
              </a:rPr>
              <a:t>MaaS</a:t>
            </a:r>
            <a:r>
              <a:rPr lang="ja-JP" altLang="en-US" sz="1400" dirty="0">
                <a:latin typeface="Meiryo UI" panose="020B0604030504040204" pitchFamily="50" charset="-128"/>
                <a:ea typeface="Meiryo UI" panose="020B0604030504040204" pitchFamily="50" charset="-128"/>
              </a:rPr>
              <a:t>を実現していくに当たって、希望の持てる数字。</a:t>
            </a:r>
          </a:p>
        </p:txBody>
      </p:sp>
      <p:sp>
        <p:nvSpPr>
          <p:cNvPr id="11" name="テキスト ボックス 10"/>
          <p:cNvSpPr txBox="1"/>
          <p:nvPr/>
        </p:nvSpPr>
        <p:spPr>
          <a:xfrm>
            <a:off x="1418823" y="2291281"/>
            <a:ext cx="1010213"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Whim</a:t>
            </a:r>
            <a:r>
              <a:rPr kumimoji="1" lang="ja-JP" altLang="en-US" sz="1050" dirty="0">
                <a:latin typeface="Meiryo UI" panose="020B0604030504040204" pitchFamily="50" charset="-128"/>
                <a:ea typeface="Meiryo UI" panose="020B0604030504040204" pitchFamily="50" charset="-128"/>
              </a:rPr>
              <a:t>ユーザー</a:t>
            </a:r>
          </a:p>
        </p:txBody>
      </p:sp>
      <p:sp>
        <p:nvSpPr>
          <p:cNvPr id="12" name="テキスト ボックス 11"/>
          <p:cNvSpPr txBox="1"/>
          <p:nvPr/>
        </p:nvSpPr>
        <p:spPr>
          <a:xfrm>
            <a:off x="2383475" y="2283587"/>
            <a:ext cx="1050288" cy="261610"/>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フィンランド人口</a:t>
            </a:r>
          </a:p>
        </p:txBody>
      </p:sp>
      <p:sp>
        <p:nvSpPr>
          <p:cNvPr id="13" name="正方形/長方形 12"/>
          <p:cNvSpPr/>
          <p:nvPr/>
        </p:nvSpPr>
        <p:spPr>
          <a:xfrm>
            <a:off x="2058922" y="1201103"/>
            <a:ext cx="360000" cy="18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662681" y="1392692"/>
            <a:ext cx="756000" cy="18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4084862" y="2819692"/>
            <a:ext cx="4800397" cy="1118255"/>
          </a:xfrm>
          <a:prstGeom prst="rect">
            <a:avLst/>
          </a:prstGeom>
        </p:spPr>
        <p:txBody>
          <a:bodyPr wrap="square">
            <a:spAutoFit/>
          </a:bodyPr>
          <a:lstStyle/>
          <a:p>
            <a:pPr marL="285750" indent="-285750">
              <a:lnSpc>
                <a:spcPts val="2000"/>
              </a:lnSpc>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平均的ヘルシンキ市民の外出のうち</a:t>
            </a:r>
            <a:r>
              <a:rPr lang="en-US" altLang="ja-JP" sz="1400" dirty="0">
                <a:latin typeface="Meiryo UI" panose="020B0604030504040204" pitchFamily="50" charset="-128"/>
                <a:ea typeface="Meiryo UI" panose="020B0604030504040204" pitchFamily="50" charset="-128"/>
              </a:rPr>
              <a:t>43.6</a:t>
            </a:r>
            <a:r>
              <a:rPr lang="ja-JP" altLang="en-US" sz="1400" dirty="0">
                <a:latin typeface="Meiryo UI" panose="020B0604030504040204" pitchFamily="50" charset="-128"/>
                <a:ea typeface="Meiryo UI" panose="020B0604030504040204" pitchFamily="50" charset="-128"/>
              </a:rPr>
              <a:t>％は</a:t>
            </a:r>
            <a:r>
              <a:rPr lang="ja-JP" altLang="en-US" sz="1400" b="1" u="sng" dirty="0">
                <a:latin typeface="Meiryo UI" panose="020B0604030504040204" pitchFamily="50" charset="-128"/>
                <a:ea typeface="Meiryo UI" panose="020B0604030504040204" pitchFamily="50" charset="-128"/>
              </a:rPr>
              <a:t>自転車と徒歩が</a:t>
            </a:r>
            <a:r>
              <a:rPr lang="ja-JP" altLang="en-US" sz="1400" dirty="0">
                <a:latin typeface="Meiryo UI" panose="020B0604030504040204" pitchFamily="50" charset="-128"/>
                <a:ea typeface="Meiryo UI" panose="020B0604030504040204" pitchFamily="50" charset="-128"/>
              </a:rPr>
              <a:t>占めているのに対し、</a:t>
            </a:r>
            <a:r>
              <a:rPr lang="en-US" altLang="ja-JP" sz="1400" b="1" u="sng" dirty="0">
                <a:latin typeface="Meiryo UI" panose="020B0604030504040204" pitchFamily="50" charset="-128"/>
                <a:ea typeface="Meiryo UI" panose="020B0604030504040204" pitchFamily="50" charset="-128"/>
              </a:rPr>
              <a:t>Whim</a:t>
            </a:r>
            <a:r>
              <a:rPr lang="ja-JP" altLang="en-US" sz="1400" b="1" u="sng" dirty="0">
                <a:latin typeface="Meiryo UI" panose="020B0604030504040204" pitchFamily="50" charset="-128"/>
                <a:ea typeface="Meiryo UI" panose="020B0604030504040204" pitchFamily="50" charset="-128"/>
              </a:rPr>
              <a:t>ユーザーでは</a:t>
            </a:r>
            <a:r>
              <a:rPr lang="en-US" altLang="ja-JP" sz="1400" b="1" u="sng" dirty="0">
                <a:latin typeface="Meiryo UI" panose="020B0604030504040204" pitchFamily="50" charset="-128"/>
                <a:ea typeface="Meiryo UI" panose="020B0604030504040204" pitchFamily="50" charset="-128"/>
              </a:rPr>
              <a:t>20.4%</a:t>
            </a:r>
            <a:r>
              <a:rPr lang="ja-JP" altLang="en-US" sz="1400" b="1" u="sng" dirty="0">
                <a:latin typeface="Meiryo UI" panose="020B0604030504040204" pitchFamily="50" charset="-128"/>
                <a:ea typeface="Meiryo UI" panose="020B0604030504040204" pitchFamily="50" charset="-128"/>
              </a:rPr>
              <a:t>と半減。</a:t>
            </a:r>
            <a:r>
              <a:rPr lang="ja-JP" altLang="en-US" sz="1400" dirty="0">
                <a:latin typeface="Meiryo UI" panose="020B0604030504040204" pitchFamily="50" charset="-128"/>
                <a:ea typeface="Meiryo UI" panose="020B0604030504040204" pitchFamily="50" charset="-128"/>
              </a:rPr>
              <a:t>一方で</a:t>
            </a:r>
            <a:r>
              <a:rPr lang="ja-JP" altLang="en-US" sz="1400" b="1" u="sng" dirty="0">
                <a:latin typeface="Meiryo UI" panose="020B0604030504040204" pitchFamily="50" charset="-128"/>
                <a:ea typeface="Meiryo UI" panose="020B0604030504040204" pitchFamily="50" charset="-128"/>
              </a:rPr>
              <a:t>公共交通による外出率</a:t>
            </a:r>
            <a:r>
              <a:rPr lang="ja-JP" altLang="en-US" sz="1400" dirty="0">
                <a:latin typeface="Meiryo UI" panose="020B0604030504040204" pitchFamily="50" charset="-128"/>
                <a:ea typeface="Meiryo UI" panose="020B0604030504040204" pitchFamily="50" charset="-128"/>
              </a:rPr>
              <a:t>は、ヘルシンキ市民一般で</a:t>
            </a:r>
            <a:r>
              <a:rPr lang="en-US" altLang="ja-JP" sz="1400" dirty="0">
                <a:latin typeface="Meiryo UI" panose="020B0604030504040204" pitchFamily="50" charset="-128"/>
                <a:ea typeface="Meiryo UI" panose="020B0604030504040204" pitchFamily="50" charset="-128"/>
              </a:rPr>
              <a:t>47.6%</a:t>
            </a:r>
            <a:r>
              <a:rPr lang="ja-JP" altLang="en-US" sz="1400" dirty="0">
                <a:latin typeface="Meiryo UI" panose="020B0604030504040204" pitchFamily="50" charset="-128"/>
                <a:ea typeface="Meiryo UI" panose="020B0604030504040204" pitchFamily="50" charset="-128"/>
              </a:rPr>
              <a:t>だが、</a:t>
            </a:r>
            <a:r>
              <a:rPr lang="en-US" altLang="ja-JP" sz="1400" b="1" u="sng" dirty="0">
                <a:latin typeface="Meiryo UI" panose="020B0604030504040204" pitchFamily="50" charset="-128"/>
                <a:ea typeface="Meiryo UI" panose="020B0604030504040204" pitchFamily="50" charset="-128"/>
              </a:rPr>
              <a:t>Whim</a:t>
            </a:r>
            <a:r>
              <a:rPr lang="ja-JP" altLang="en-US" sz="1400" b="1" u="sng" dirty="0">
                <a:latin typeface="Meiryo UI" panose="020B0604030504040204" pitchFamily="50" charset="-128"/>
                <a:ea typeface="Meiryo UI" panose="020B0604030504040204" pitchFamily="50" charset="-128"/>
              </a:rPr>
              <a:t>ユーザーでは</a:t>
            </a:r>
            <a:r>
              <a:rPr lang="en-US" altLang="ja-JP" sz="1400" b="1" u="sng" dirty="0">
                <a:latin typeface="Meiryo UI" panose="020B0604030504040204" pitchFamily="50" charset="-128"/>
                <a:ea typeface="Meiryo UI" panose="020B0604030504040204" pitchFamily="50" charset="-128"/>
              </a:rPr>
              <a:t>73.1%</a:t>
            </a:r>
            <a:r>
              <a:rPr lang="ja-JP" altLang="en-US" sz="1400" b="1" u="sng" dirty="0">
                <a:latin typeface="Meiryo UI" panose="020B0604030504040204" pitchFamily="50" charset="-128"/>
                <a:ea typeface="Meiryo UI" panose="020B0604030504040204" pitchFamily="50" charset="-128"/>
              </a:rPr>
              <a:t>と大幅に増加</a:t>
            </a:r>
            <a:r>
              <a:rPr lang="ja-JP" altLang="en-US" sz="1400" b="1" u="sng" dirty="0" smtClean="0">
                <a:latin typeface="Meiryo UI" panose="020B0604030504040204" pitchFamily="50" charset="-128"/>
                <a:ea typeface="Meiryo UI" panose="020B0604030504040204" pitchFamily="50" charset="-128"/>
              </a:rPr>
              <a:t>。</a:t>
            </a:r>
            <a:endParaRPr lang="en-US" altLang="ja-JP" sz="1400" b="1" u="sng" dirty="0">
              <a:latin typeface="Meiryo UI" panose="020B0604030504040204" pitchFamily="50" charset="-128"/>
              <a:ea typeface="Meiryo UI" panose="020B0604030504040204" pitchFamily="50" charset="-128"/>
            </a:endParaRPr>
          </a:p>
        </p:txBody>
      </p:sp>
      <p:sp>
        <p:nvSpPr>
          <p:cNvPr id="19" name="正方形/長方形 18"/>
          <p:cNvSpPr/>
          <p:nvPr/>
        </p:nvSpPr>
        <p:spPr>
          <a:xfrm>
            <a:off x="4085140" y="4642425"/>
            <a:ext cx="4800397" cy="2031325"/>
          </a:xfrm>
          <a:prstGeom prst="rect">
            <a:avLst/>
          </a:prstGeom>
        </p:spPr>
        <p:txBody>
          <a:bodyPr wrap="square">
            <a:spAutoFit/>
          </a:bodyPr>
          <a:lstStyle/>
          <a:p>
            <a:pPr marL="285750" indent="-285750">
              <a:buFont typeface="Wingdings" panose="05000000000000000000" pitchFamily="2" charset="2"/>
              <a:buChar char="n"/>
            </a:pPr>
            <a:r>
              <a:rPr lang="en-US" altLang="ja-JP" sz="1400" dirty="0">
                <a:latin typeface="Meiryo UI" panose="020B0604030504040204" pitchFamily="50" charset="-128"/>
                <a:ea typeface="Meiryo UI" panose="020B0604030504040204" pitchFamily="50" charset="-128"/>
              </a:rPr>
              <a:t>Whim</a:t>
            </a:r>
            <a:r>
              <a:rPr lang="ja-JP" altLang="en-US" sz="1400" dirty="0">
                <a:latin typeface="Meiryo UI" panose="020B0604030504040204" pitchFamily="50" charset="-128"/>
                <a:ea typeface="Meiryo UI" panose="020B0604030504040204" pitchFamily="50" charset="-128"/>
              </a:rPr>
              <a:t>ユーザーは</a:t>
            </a:r>
            <a:r>
              <a:rPr lang="ja-JP" altLang="en-US" sz="1400" b="1" u="sng" dirty="0">
                <a:latin typeface="Meiryo UI" panose="020B0604030504040204" pitchFamily="50" charset="-128"/>
                <a:ea typeface="Meiryo UI" panose="020B0604030504040204" pitchFamily="50" charset="-128"/>
              </a:rPr>
              <a:t>公共交通からタクシーに乗り継ぐ率が平均的ヘルシンキ市民に比べて</a:t>
            </a:r>
            <a:r>
              <a:rPr lang="en-US" altLang="ja-JP" sz="1400" b="1" u="sng" dirty="0">
                <a:latin typeface="Meiryo UI" panose="020B0604030504040204" pitchFamily="50" charset="-128"/>
                <a:ea typeface="Meiryo UI" panose="020B0604030504040204" pitchFamily="50" charset="-128"/>
              </a:rPr>
              <a:t>3</a:t>
            </a:r>
            <a:r>
              <a:rPr lang="ja-JP" altLang="en-US" sz="1400" b="1" u="sng" dirty="0">
                <a:latin typeface="Meiryo UI" panose="020B0604030504040204" pitchFamily="50" charset="-128"/>
                <a:ea typeface="Meiryo UI" panose="020B0604030504040204" pitchFamily="50" charset="-128"/>
              </a:rPr>
              <a:t>倍</a:t>
            </a:r>
            <a:r>
              <a:rPr lang="ja-JP" altLang="en-US" sz="1400"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自転車シェアも公共交通と組み合わせての利用が多く見られる。</a:t>
            </a:r>
            <a:endParaRPr lang="en-US" altLang="ja-JP" sz="1400" b="1" u="sng"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endParaRPr lang="en-US" altLang="ja-JP" sz="9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en-US" altLang="ja-JP" sz="1400" dirty="0">
                <a:latin typeface="Meiryo UI" panose="020B0604030504040204" pitchFamily="50" charset="-128"/>
                <a:ea typeface="Meiryo UI" panose="020B0604030504040204" pitchFamily="50" charset="-128"/>
              </a:rPr>
              <a:t>MaaS</a:t>
            </a:r>
            <a:r>
              <a:rPr lang="ja-JP" altLang="en-US" sz="1400" dirty="0">
                <a:latin typeface="Meiryo UI" panose="020B0604030504040204" pitchFamily="50" charset="-128"/>
                <a:ea typeface="Meiryo UI" panose="020B0604030504040204" pitchFamily="50" charset="-128"/>
              </a:rPr>
              <a:t>が導入されると、人々はよりマルチモーダルな移動をするようになり、駅や停留所からのファースト・ラストマイルにタクシーや自転車シェアを使うようになる。従って、</a:t>
            </a:r>
            <a:r>
              <a:rPr lang="ja-JP" altLang="en-US" sz="1400" b="1" u="sng" dirty="0">
                <a:latin typeface="Meiryo UI" panose="020B0604030504040204" pitchFamily="50" charset="-128"/>
                <a:ea typeface="Meiryo UI" panose="020B0604030504040204" pitchFamily="50" charset="-128"/>
              </a:rPr>
              <a:t>公共交通と合わせて自転車シェアを整備することが</a:t>
            </a:r>
            <a:r>
              <a:rPr lang="en-US" altLang="ja-JP" sz="1400" b="1" u="sng" dirty="0">
                <a:latin typeface="Meiryo UI" panose="020B0604030504040204" pitchFamily="50" charset="-128"/>
                <a:ea typeface="Meiryo UI" panose="020B0604030504040204" pitchFamily="50" charset="-128"/>
              </a:rPr>
              <a:t>MaaS</a:t>
            </a:r>
            <a:r>
              <a:rPr lang="ja-JP" altLang="en-US" sz="1400" b="1" u="sng" dirty="0">
                <a:latin typeface="Meiryo UI" panose="020B0604030504040204" pitchFamily="50" charset="-128"/>
                <a:ea typeface="Meiryo UI" panose="020B0604030504040204" pitchFamily="50" charset="-128"/>
              </a:rPr>
              <a:t>導入には効果的である</a:t>
            </a:r>
            <a:r>
              <a:rPr lang="ja-JP" altLang="en-US" sz="1400" dirty="0">
                <a:latin typeface="Meiryo UI" panose="020B0604030504040204" pitchFamily="50" charset="-128"/>
                <a:ea typeface="Meiryo UI" panose="020B0604030504040204" pitchFamily="50" charset="-128"/>
              </a:rPr>
              <a:t>という結論が、報告書には書かれている。 </a:t>
            </a:r>
          </a:p>
        </p:txBody>
      </p:sp>
      <p:cxnSp>
        <p:nvCxnSpPr>
          <p:cNvPr id="20" name="直線コネクタ 19"/>
          <p:cNvCxnSpPr/>
          <p:nvPr/>
        </p:nvCxnSpPr>
        <p:spPr>
          <a:xfrm>
            <a:off x="290176" y="2567479"/>
            <a:ext cx="8621486" cy="0"/>
          </a:xfrm>
          <a:prstGeom prst="line">
            <a:avLst/>
          </a:prstGeom>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a:off x="287382" y="4568376"/>
            <a:ext cx="8621486" cy="0"/>
          </a:xfrm>
          <a:prstGeom prst="line">
            <a:avLst/>
          </a:prstGeom>
        </p:spPr>
        <p:style>
          <a:lnRef idx="1">
            <a:schemeClr val="dk1"/>
          </a:lnRef>
          <a:fillRef idx="0">
            <a:schemeClr val="dk1"/>
          </a:fillRef>
          <a:effectRef idx="0">
            <a:schemeClr val="dk1"/>
          </a:effectRef>
          <a:fontRef idx="minor">
            <a:schemeClr val="tx1"/>
          </a:fontRef>
        </p:style>
      </p:cxnSp>
      <p:pic>
        <p:nvPicPr>
          <p:cNvPr id="23" name="図 22"/>
          <p:cNvPicPr>
            <a:picLocks noChangeAspect="1"/>
          </p:cNvPicPr>
          <p:nvPr/>
        </p:nvPicPr>
        <p:blipFill rotWithShape="1">
          <a:blip r:embed="rId4"/>
          <a:srcRect t="29758"/>
          <a:stretch/>
        </p:blipFill>
        <p:spPr>
          <a:xfrm>
            <a:off x="1580205" y="4823845"/>
            <a:ext cx="2061839" cy="1445262"/>
          </a:xfrm>
          <a:prstGeom prst="rect">
            <a:avLst/>
          </a:prstGeom>
        </p:spPr>
      </p:pic>
      <p:sp>
        <p:nvSpPr>
          <p:cNvPr id="24" name="テキスト ボックス 23"/>
          <p:cNvSpPr txBox="1"/>
          <p:nvPr/>
        </p:nvSpPr>
        <p:spPr>
          <a:xfrm>
            <a:off x="2787432" y="6200143"/>
            <a:ext cx="646331" cy="369332"/>
          </a:xfrm>
          <a:prstGeom prst="rect">
            <a:avLst/>
          </a:prstGeom>
          <a:noFill/>
        </p:spPr>
        <p:txBody>
          <a:bodyPr wrap="none" rtlCol="0">
            <a:spAutoFit/>
          </a:bodyPr>
          <a:lstStyle/>
          <a:p>
            <a:r>
              <a:rPr kumimoji="1" lang="ja-JP" altLang="en-US" b="1" dirty="0"/>
              <a:t>３</a:t>
            </a:r>
            <a:r>
              <a:rPr kumimoji="1" lang="en-US" altLang="ja-JP" b="1" dirty="0"/>
              <a:t>×</a:t>
            </a:r>
            <a:endParaRPr kumimoji="1" lang="ja-JP" altLang="en-US" b="1" dirty="0"/>
          </a:p>
        </p:txBody>
      </p:sp>
      <p:sp>
        <p:nvSpPr>
          <p:cNvPr id="25" name="角丸四角形 24"/>
          <p:cNvSpPr/>
          <p:nvPr/>
        </p:nvSpPr>
        <p:spPr>
          <a:xfrm>
            <a:off x="274319" y="975778"/>
            <a:ext cx="376719" cy="150459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高齢者も利用</a:t>
            </a:r>
          </a:p>
        </p:txBody>
      </p:sp>
      <p:sp>
        <p:nvSpPr>
          <p:cNvPr id="26" name="角丸四角形 25"/>
          <p:cNvSpPr/>
          <p:nvPr/>
        </p:nvSpPr>
        <p:spPr>
          <a:xfrm>
            <a:off x="287382" y="2647678"/>
            <a:ext cx="376719" cy="186302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外出率の増加</a:t>
            </a:r>
            <a:endParaRPr kumimoji="1" lang="ja-JP" altLang="en-US" sz="1400" b="1" dirty="0">
              <a:latin typeface="Meiryo UI" panose="020B0604030504040204" pitchFamily="50" charset="-128"/>
              <a:ea typeface="Meiryo UI" panose="020B0604030504040204" pitchFamily="50" charset="-128"/>
            </a:endParaRPr>
          </a:p>
        </p:txBody>
      </p:sp>
      <p:sp>
        <p:nvSpPr>
          <p:cNvPr id="27" name="角丸四角形 26"/>
          <p:cNvSpPr/>
          <p:nvPr/>
        </p:nvSpPr>
        <p:spPr>
          <a:xfrm>
            <a:off x="287381" y="4620629"/>
            <a:ext cx="376719" cy="19632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公共交通から他交通</a:t>
            </a:r>
          </a:p>
        </p:txBody>
      </p:sp>
      <p:sp>
        <p:nvSpPr>
          <p:cNvPr id="28" name="テキスト ボックス 27">
            <a:extLst>
              <a:ext uri="{FF2B5EF4-FFF2-40B4-BE49-F238E27FC236}">
                <a16:creationId xmlns:a16="http://schemas.microsoft.com/office/drawing/2014/main" id="{1C2F3513-8C0A-4633-BF17-4548630615EA}"/>
              </a:ext>
            </a:extLst>
          </p:cNvPr>
          <p:cNvSpPr txBox="1"/>
          <p:nvPr/>
        </p:nvSpPr>
        <p:spPr>
          <a:xfrm>
            <a:off x="2631831" y="4619853"/>
            <a:ext cx="1010213"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Whim</a:t>
            </a:r>
            <a:r>
              <a:rPr kumimoji="1" lang="ja-JP" altLang="en-US" sz="1050" dirty="0">
                <a:latin typeface="Meiryo UI" panose="020B0604030504040204" pitchFamily="50" charset="-128"/>
                <a:ea typeface="Meiryo UI" panose="020B0604030504040204" pitchFamily="50" charset="-128"/>
              </a:rPr>
              <a:t>ユーザー</a:t>
            </a:r>
          </a:p>
        </p:txBody>
      </p:sp>
      <p:sp>
        <p:nvSpPr>
          <p:cNvPr id="29" name="テキスト ボックス 28">
            <a:extLst>
              <a:ext uri="{FF2B5EF4-FFF2-40B4-BE49-F238E27FC236}">
                <a16:creationId xmlns:a16="http://schemas.microsoft.com/office/drawing/2014/main" id="{D264418B-7211-4FCE-8D23-D5991B9AB360}"/>
              </a:ext>
            </a:extLst>
          </p:cNvPr>
          <p:cNvSpPr txBox="1"/>
          <p:nvPr/>
        </p:nvSpPr>
        <p:spPr>
          <a:xfrm>
            <a:off x="1535574" y="4619853"/>
            <a:ext cx="898003"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一般ユーザー</a:t>
            </a:r>
          </a:p>
        </p:txBody>
      </p:sp>
    </p:spTree>
    <p:extLst>
      <p:ext uri="{BB962C8B-B14F-4D97-AF65-F5344CB8AC3E}">
        <p14:creationId xmlns:p14="http://schemas.microsoft.com/office/powerpoint/2010/main" val="3886653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58229" y="6308765"/>
            <a:ext cx="2057400" cy="365125"/>
          </a:xfrm>
        </p:spPr>
        <p:txBody>
          <a:bodyPr/>
          <a:lstStyle/>
          <a:p>
            <a:fld id="{21D76EFC-43B6-498C-9345-5DA95606B07D}" type="slidenum">
              <a:rPr kumimoji="1" lang="ja-JP" altLang="en-US" smtClean="0"/>
              <a:t>7</a:t>
            </a:fld>
            <a:endParaRPr kumimoji="1" lang="ja-JP" altLang="en-US"/>
          </a:p>
        </p:txBody>
      </p:sp>
      <p:sp>
        <p:nvSpPr>
          <p:cNvPr id="6" name="正方形/長方形 5"/>
          <p:cNvSpPr/>
          <p:nvPr/>
        </p:nvSpPr>
        <p:spPr>
          <a:xfrm>
            <a:off x="1361397" y="159341"/>
            <a:ext cx="6625532" cy="461665"/>
          </a:xfrm>
          <a:prstGeom prst="rect">
            <a:avLst/>
          </a:prstGeom>
        </p:spPr>
        <p:txBody>
          <a:bodyPr wrap="none">
            <a:spAutoFit/>
          </a:bodyPr>
          <a:lstStyle/>
          <a:p>
            <a:r>
              <a:rPr lang="ja-JP" altLang="en-US" sz="2400" b="1" dirty="0" smtClean="0">
                <a:latin typeface="Meiryo UI" panose="020B0604030504040204" pitchFamily="50" charset="-128"/>
                <a:ea typeface="Meiryo UI" panose="020B0604030504040204" pitchFamily="50" charset="-128"/>
              </a:rPr>
              <a:t>国</a:t>
            </a:r>
            <a:r>
              <a:rPr lang="ja-JP" altLang="en-US" sz="2400" b="1" dirty="0" smtClean="0">
                <a:latin typeface="Meiryo UI" panose="020B0604030504040204" pitchFamily="50" charset="-128"/>
                <a:ea typeface="Meiryo UI" panose="020B0604030504040204" pitchFamily="50" charset="-128"/>
              </a:rPr>
              <a:t>による</a:t>
            </a:r>
            <a:r>
              <a:rPr lang="ja-JP" altLang="en-US" sz="2400" b="1" dirty="0" smtClean="0">
                <a:latin typeface="Meiryo UI" panose="020B0604030504040204" pitchFamily="50" charset="-128"/>
                <a:ea typeface="Meiryo UI" panose="020B0604030504040204" pitchFamily="50" charset="-128"/>
              </a:rPr>
              <a:t>整理・・・</a:t>
            </a:r>
            <a:r>
              <a:rPr lang="ja-JP" altLang="en-US" sz="2400" b="1" dirty="0" smtClean="0">
                <a:latin typeface="Meiryo UI" panose="020B0604030504040204" pitchFamily="50" charset="-128"/>
                <a:ea typeface="Meiryo UI" panose="020B0604030504040204" pitchFamily="50" charset="-128"/>
              </a:rPr>
              <a:t>　</a:t>
            </a:r>
            <a:r>
              <a:rPr lang="en-US" altLang="ja-JP" sz="2400" b="1" dirty="0" err="1" smtClean="0">
                <a:latin typeface="Meiryo UI" panose="020B0604030504040204" pitchFamily="50" charset="-128"/>
                <a:ea typeface="Meiryo UI" panose="020B0604030504040204" pitchFamily="50" charset="-128"/>
              </a:rPr>
              <a:t>MaaS</a:t>
            </a:r>
            <a:r>
              <a:rPr lang="ja-JP" altLang="en-US" sz="2400" b="1" dirty="0">
                <a:latin typeface="Meiryo UI" panose="020B0604030504040204" pitchFamily="50" charset="-128"/>
                <a:ea typeface="Meiryo UI" panose="020B0604030504040204" pitchFamily="50" charset="-128"/>
              </a:rPr>
              <a:t>の３分野と取組みの現状</a:t>
            </a:r>
          </a:p>
        </p:txBody>
      </p:sp>
      <p:cxnSp>
        <p:nvCxnSpPr>
          <p:cNvPr id="7" name="直線コネクタ 6"/>
          <p:cNvCxnSpPr/>
          <p:nvPr/>
        </p:nvCxnSpPr>
        <p:spPr>
          <a:xfrm>
            <a:off x="289038" y="688477"/>
            <a:ext cx="8621486"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2910477869"/>
              </p:ext>
            </p:extLst>
          </p:nvPr>
        </p:nvGraphicFramePr>
        <p:xfrm>
          <a:off x="289038" y="1202536"/>
          <a:ext cx="8565923" cy="4971287"/>
        </p:xfrm>
        <a:graphic>
          <a:graphicData uri="http://schemas.openxmlformats.org/drawingml/2006/table">
            <a:tbl>
              <a:tblPr firstRow="1" bandRow="1">
                <a:tableStyleId>{5940675A-B579-460E-94D1-54222C63F5DA}</a:tableStyleId>
              </a:tblPr>
              <a:tblGrid>
                <a:gridCol w="1175347">
                  <a:extLst>
                    <a:ext uri="{9D8B030D-6E8A-4147-A177-3AD203B41FA5}">
                      <a16:colId xmlns:a16="http://schemas.microsoft.com/office/drawing/2014/main" val="3854694878"/>
                    </a:ext>
                  </a:extLst>
                </a:gridCol>
                <a:gridCol w="2403384">
                  <a:extLst>
                    <a:ext uri="{9D8B030D-6E8A-4147-A177-3AD203B41FA5}">
                      <a16:colId xmlns:a16="http://schemas.microsoft.com/office/drawing/2014/main" val="1218230212"/>
                    </a:ext>
                  </a:extLst>
                </a:gridCol>
                <a:gridCol w="2403384">
                  <a:extLst>
                    <a:ext uri="{9D8B030D-6E8A-4147-A177-3AD203B41FA5}">
                      <a16:colId xmlns:a16="http://schemas.microsoft.com/office/drawing/2014/main" val="478564758"/>
                    </a:ext>
                  </a:extLst>
                </a:gridCol>
                <a:gridCol w="2583808">
                  <a:extLst>
                    <a:ext uri="{9D8B030D-6E8A-4147-A177-3AD203B41FA5}">
                      <a16:colId xmlns:a16="http://schemas.microsoft.com/office/drawing/2014/main" val="1391326166"/>
                    </a:ext>
                  </a:extLst>
                </a:gridCol>
              </a:tblGrid>
              <a:tr h="329676">
                <a:tc>
                  <a:txBody>
                    <a:bodyPr/>
                    <a:lstStyle/>
                    <a:p>
                      <a:endParaRPr kumimoji="1" lang="ja-JP" altLang="en-US" sz="1400" b="1" dirty="0">
                        <a:latin typeface="Meiryo UI" panose="020B0604030504040204" pitchFamily="50" charset="-128"/>
                        <a:ea typeface="Meiryo UI" panose="020B0604030504040204" pitchFamily="50" charset="-128"/>
                      </a:endParaRPr>
                    </a:p>
                  </a:txBody>
                  <a:tcPr>
                    <a:solidFill>
                      <a:schemeClr val="accent2">
                        <a:lumMod val="60000"/>
                        <a:lumOff val="4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都市型</a:t>
                      </a:r>
                      <a:r>
                        <a:rPr kumimoji="1" lang="en-US" altLang="ja-JP" sz="1400" b="1" dirty="0">
                          <a:latin typeface="Meiryo UI" panose="020B0604030504040204" pitchFamily="50" charset="-128"/>
                          <a:ea typeface="Meiryo UI" panose="020B0604030504040204" pitchFamily="50" charset="-128"/>
                        </a:rPr>
                        <a:t>MaaS</a:t>
                      </a:r>
                      <a:endParaRPr kumimoji="1" lang="ja-JP" altLang="en-US" sz="1400" b="1" dirty="0">
                        <a:latin typeface="Meiryo UI" panose="020B0604030504040204" pitchFamily="50" charset="-128"/>
                        <a:ea typeface="Meiryo UI" panose="020B0604030504040204" pitchFamily="50" charset="-128"/>
                      </a:endParaRPr>
                    </a:p>
                  </a:txBody>
                  <a:tcPr>
                    <a:solidFill>
                      <a:schemeClr val="accent2">
                        <a:lumMod val="60000"/>
                        <a:lumOff val="4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郊外型</a:t>
                      </a:r>
                      <a:r>
                        <a:rPr kumimoji="1" lang="en-US" altLang="ja-JP" sz="1400" b="1" dirty="0">
                          <a:latin typeface="Meiryo UI" panose="020B0604030504040204" pitchFamily="50" charset="-128"/>
                          <a:ea typeface="Meiryo UI" panose="020B0604030504040204" pitchFamily="50" charset="-128"/>
                        </a:rPr>
                        <a:t>MaaS</a:t>
                      </a:r>
                      <a:endParaRPr kumimoji="1" lang="ja-JP" altLang="en-US" sz="1400" b="1" dirty="0">
                        <a:latin typeface="Meiryo UI" panose="020B0604030504040204" pitchFamily="50" charset="-128"/>
                        <a:ea typeface="Meiryo UI" panose="020B0604030504040204" pitchFamily="50" charset="-128"/>
                      </a:endParaRPr>
                    </a:p>
                  </a:txBody>
                  <a:tcPr>
                    <a:solidFill>
                      <a:schemeClr val="accent2">
                        <a:lumMod val="60000"/>
                        <a:lumOff val="4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観光</a:t>
                      </a:r>
                      <a:r>
                        <a:rPr kumimoji="1" lang="en-US" altLang="ja-JP" sz="1400" b="1" dirty="0">
                          <a:latin typeface="Meiryo UI" panose="020B0604030504040204" pitchFamily="50" charset="-128"/>
                          <a:ea typeface="Meiryo UI" panose="020B0604030504040204" pitchFamily="50" charset="-128"/>
                        </a:rPr>
                        <a:t>MaaS</a:t>
                      </a:r>
                      <a:endParaRPr kumimoji="1" lang="ja-JP" altLang="en-US" sz="1400" b="1" dirty="0">
                        <a:latin typeface="Meiryo UI" panose="020B0604030504040204" pitchFamily="50" charset="-128"/>
                        <a:ea typeface="Meiryo UI" panose="020B0604030504040204" pitchFamily="50" charset="-128"/>
                      </a:endParaRPr>
                    </a:p>
                  </a:txBody>
                  <a:tcPr>
                    <a:solidFill>
                      <a:schemeClr val="accent2">
                        <a:lumMod val="60000"/>
                        <a:lumOff val="40000"/>
                      </a:schemeClr>
                    </a:solidFill>
                  </a:tcPr>
                </a:tc>
                <a:extLst>
                  <a:ext uri="{0D108BD9-81ED-4DB2-BD59-A6C34878D82A}">
                    <a16:rowId xmlns:a16="http://schemas.microsoft.com/office/drawing/2014/main" val="1258641538"/>
                  </a:ext>
                </a:extLst>
              </a:tr>
              <a:tr h="1452589">
                <a:tc>
                  <a:txBody>
                    <a:bodyPr/>
                    <a:lstStyle/>
                    <a:p>
                      <a:r>
                        <a:rPr kumimoji="1" lang="ja-JP" altLang="en-US" sz="1400" b="1" dirty="0">
                          <a:latin typeface="Meiryo UI" panose="020B0604030504040204" pitchFamily="50" charset="-128"/>
                          <a:ea typeface="Meiryo UI" panose="020B0604030504040204" pitchFamily="50" charset="-128"/>
                        </a:rPr>
                        <a:t>サービス内容</a:t>
                      </a:r>
                    </a:p>
                  </a:txBody>
                  <a:tcPr/>
                </a:tc>
                <a:tc>
                  <a:txBody>
                    <a:bodyPr/>
                    <a:lstStyle/>
                    <a:p>
                      <a:pPr marL="285750" indent="-285750">
                        <a:buFont typeface="Arial" panose="020B0604020202020204" pitchFamily="34" charset="0"/>
                        <a:buChar char="•"/>
                      </a:pPr>
                      <a:r>
                        <a:rPr kumimoji="1" lang="ja-JP" altLang="en-US" sz="1300" dirty="0">
                          <a:latin typeface="Meiryo UI" panose="020B0604030504040204" pitchFamily="50" charset="-128"/>
                          <a:ea typeface="Meiryo UI" panose="020B0604030504040204" pitchFamily="50" charset="-128"/>
                        </a:rPr>
                        <a:t>買物や通勤・通学など、日常の都心の移動（モビリティ）をシームレスにつなぐ。</a:t>
                      </a:r>
                      <a:endParaRPr kumimoji="1" lang="en-US" altLang="ja-JP" sz="13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kumimoji="1" lang="en-US" altLang="ja-JP" sz="13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300" dirty="0">
                          <a:latin typeface="Meiryo UI" panose="020B0604030504040204" pitchFamily="50" charset="-128"/>
                          <a:ea typeface="Meiryo UI" panose="020B0604030504040204" pitchFamily="50" charset="-128"/>
                        </a:rPr>
                        <a:t>検索から課金まで一括操作でき、定額制導入などにより、外出機会の増加を促す。</a:t>
                      </a:r>
                    </a:p>
                  </a:txBody>
                  <a:tcPr/>
                </a:tc>
                <a:tc>
                  <a:txBody>
                    <a:bodyPr/>
                    <a:lstStyle/>
                    <a:p>
                      <a:pPr marL="285750" indent="-285750">
                        <a:buFont typeface="Arial" panose="020B0604020202020204" pitchFamily="34" charset="0"/>
                        <a:buChar char="•"/>
                      </a:pPr>
                      <a:r>
                        <a:rPr kumimoji="1" lang="ja-JP" altLang="en-US" sz="1300" dirty="0">
                          <a:latin typeface="Meiryo UI" panose="020B0604030504040204" pitchFamily="50" charset="-128"/>
                          <a:ea typeface="Meiryo UI" panose="020B0604030504040204" pitchFamily="50" charset="-128"/>
                        </a:rPr>
                        <a:t>マイカー以外の交通手段が手薄な郊外の移動手段を、デマンド交通やマッチング技術などにより確保。</a:t>
                      </a:r>
                      <a:endParaRPr kumimoji="1" lang="en-US" altLang="ja-JP" sz="13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kumimoji="1" lang="en-US" altLang="ja-JP" sz="13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300" dirty="0">
                          <a:latin typeface="Meiryo UI" panose="020B0604030504040204" pitchFamily="50" charset="-128"/>
                          <a:ea typeface="Meiryo UI" panose="020B0604030504040204" pitchFamily="50" charset="-128"/>
                        </a:rPr>
                        <a:t>交通弱者のラストワンマイルを解消するサービスとして期待。</a:t>
                      </a:r>
                    </a:p>
                  </a:txBody>
                  <a:tcPr/>
                </a:tc>
                <a:tc>
                  <a:txBody>
                    <a:bodyPr/>
                    <a:lstStyle/>
                    <a:p>
                      <a:pPr marL="285750" indent="-285750">
                        <a:buFont typeface="Arial" panose="020B0604020202020204" pitchFamily="34" charset="0"/>
                        <a:buChar char="•"/>
                      </a:pPr>
                      <a:r>
                        <a:rPr kumimoji="1" lang="ja-JP" altLang="en-US" sz="1300" dirty="0">
                          <a:latin typeface="Meiryo UI" panose="020B0604030504040204" pitchFamily="50" charset="-128"/>
                          <a:ea typeface="Meiryo UI" panose="020B0604030504040204" pitchFamily="50" charset="-128"/>
                        </a:rPr>
                        <a:t>観光地の鉄道駅からバス、タクシー、レンタサイクル、施設入場料、宿泊など、エリア内での様々なサービスの予約・決済機能等を繋ぐことで、回遊性と利便性を向上。</a:t>
                      </a:r>
                    </a:p>
                  </a:txBody>
                  <a:tcPr/>
                </a:tc>
                <a:extLst>
                  <a:ext uri="{0D108BD9-81ED-4DB2-BD59-A6C34878D82A}">
                    <a16:rowId xmlns:a16="http://schemas.microsoft.com/office/drawing/2014/main" val="3791030310"/>
                  </a:ext>
                </a:extLst>
              </a:tr>
              <a:tr h="1228105">
                <a:tc>
                  <a:txBody>
                    <a:bodyPr/>
                    <a:lstStyle/>
                    <a:p>
                      <a:r>
                        <a:rPr kumimoji="1" lang="ja-JP" altLang="en-US" sz="1400" b="1" dirty="0">
                          <a:latin typeface="Meiryo UI" panose="020B0604030504040204" pitchFamily="50" charset="-128"/>
                          <a:ea typeface="Meiryo UI" panose="020B0604030504040204" pitchFamily="50" charset="-128"/>
                        </a:rPr>
                        <a:t>サービス事例</a:t>
                      </a:r>
                    </a:p>
                  </a:txBody>
                  <a:tcPr/>
                </a:tc>
                <a:tc>
                  <a:txBody>
                    <a:bodyPr/>
                    <a:lstStyle/>
                    <a:p>
                      <a:pPr marL="171450" indent="-171450">
                        <a:buFont typeface="Wingdings" panose="05000000000000000000" pitchFamily="2" charset="2"/>
                        <a:buChar char="n"/>
                      </a:pPr>
                      <a:r>
                        <a:rPr kumimoji="1" lang="en-US" altLang="ja-JP" sz="1200" dirty="0">
                          <a:latin typeface="Meiryo UI" panose="020B0604030504040204" pitchFamily="50" charset="-128"/>
                          <a:ea typeface="Meiryo UI" panose="020B0604030504040204" pitchFamily="50" charset="-128"/>
                        </a:rPr>
                        <a:t>Whim</a:t>
                      </a:r>
                      <a:r>
                        <a:rPr kumimoji="1" lang="ja-JP" altLang="en-US" sz="1200" dirty="0">
                          <a:latin typeface="Meiryo UI" panose="020B0604030504040204" pitchFamily="50" charset="-128"/>
                          <a:ea typeface="Meiryo UI" panose="020B0604030504040204" pitchFamily="50" charset="-128"/>
                        </a:rPr>
                        <a:t>（ヘルシンキ等）</a:t>
                      </a:r>
                      <a:endParaRPr kumimoji="1"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endParaRPr kumimoji="1" lang="en-US" altLang="ja-JP" sz="1200" dirty="0">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日本国内では導入事例なし</a:t>
                      </a:r>
                      <a:r>
                        <a:rPr kumimoji="1" lang="en-US" altLang="ja-JP" sz="1200" dirty="0">
                          <a:latin typeface="Meiryo UI" panose="020B0604030504040204" pitchFamily="50" charset="-128"/>
                          <a:ea typeface="Meiryo UI" panose="020B0604030504040204" pitchFamily="50" charset="-128"/>
                        </a:rPr>
                        <a:t>]</a:t>
                      </a:r>
                    </a:p>
                  </a:txBody>
                  <a:tcPr/>
                </a:tc>
                <a:tc>
                  <a:txBody>
                    <a:bodyPr/>
                    <a:lstStyle/>
                    <a:p>
                      <a:pPr marL="171450" indent="-171450">
                        <a:buFont typeface="Wingdings" panose="05000000000000000000" pitchFamily="2" charset="2"/>
                        <a:buChar char="n"/>
                      </a:pPr>
                      <a:r>
                        <a:rPr kumimoji="1" lang="en-US" altLang="ja-JP" sz="1200" dirty="0">
                          <a:latin typeface="Meiryo UI" panose="020B0604030504040204" pitchFamily="50" charset="-128"/>
                          <a:ea typeface="Meiryo UI" panose="020B0604030504040204" pitchFamily="50" charset="-128"/>
                        </a:rPr>
                        <a:t>EMot</a:t>
                      </a:r>
                      <a:r>
                        <a:rPr kumimoji="1" lang="ja-JP" altLang="en-US" sz="1200" dirty="0">
                          <a:latin typeface="Meiryo UI" panose="020B0604030504040204" pitchFamily="50" charset="-128"/>
                          <a:ea typeface="Meiryo UI" panose="020B0604030504040204" pitchFamily="50" charset="-128"/>
                        </a:rPr>
                        <a:t>（小田急ほか）</a:t>
                      </a:r>
                      <a:endParaRPr kumimoji="1"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kumimoji="1" lang="en-US" altLang="ja-JP" sz="1200" dirty="0">
                          <a:latin typeface="Meiryo UI" panose="020B0604030504040204" pitchFamily="50" charset="-128"/>
                          <a:ea typeface="Meiryo UI" panose="020B0604030504040204" pitchFamily="50" charset="-128"/>
                        </a:rPr>
                        <a:t>WILLERS</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WILLER)</a:t>
                      </a:r>
                    </a:p>
                    <a:p>
                      <a:pPr marL="171450" indent="-17145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rPr>
                        <a:t>スカモビ（横須賀）</a:t>
                      </a:r>
                    </a:p>
                    <a:p>
                      <a:pPr marL="171450" indent="-171450">
                        <a:buFont typeface="Wingdings" panose="05000000000000000000" pitchFamily="2" charset="2"/>
                        <a:buChar char="n"/>
                      </a:pPr>
                      <a:r>
                        <a:rPr kumimoji="1" lang="en-US" altLang="ja-JP" sz="1200" dirty="0" err="1">
                          <a:latin typeface="Meiryo UI" panose="020B0604030504040204" pitchFamily="50" charset="-128"/>
                          <a:ea typeface="Meiryo UI" panose="020B0604030504040204" pitchFamily="50" charset="-128"/>
                        </a:rPr>
                        <a:t>MachiNaka</a:t>
                      </a:r>
                      <a:r>
                        <a:rPr kumimoji="1" lang="ja-JP" altLang="en-US" sz="1200" dirty="0">
                          <a:latin typeface="Meiryo UI" panose="020B0604030504040204" pitchFamily="50" charset="-128"/>
                          <a:ea typeface="Meiryo UI" panose="020B0604030504040204" pitchFamily="50" charset="-128"/>
                        </a:rPr>
                        <a:t>（神戸）</a:t>
                      </a:r>
                      <a:endParaRPr kumimoji="1"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rPr>
                        <a:t>会津城下町</a:t>
                      </a:r>
                      <a:r>
                        <a:rPr kumimoji="1" lang="en-US" altLang="ja-JP" sz="1200" dirty="0">
                          <a:latin typeface="Meiryo UI" panose="020B0604030504040204" pitchFamily="50" charset="-128"/>
                          <a:ea typeface="Meiryo UI" panose="020B0604030504040204" pitchFamily="50" charset="-128"/>
                        </a:rPr>
                        <a:t>Maas</a:t>
                      </a:r>
                    </a:p>
                  </a:txBody>
                  <a:tcPr/>
                </a:tc>
                <a:tc>
                  <a:txBody>
                    <a:bodyPr/>
                    <a:lstStyle/>
                    <a:p>
                      <a:pPr marL="171450" indent="-171450">
                        <a:buFont typeface="Wingdings" panose="05000000000000000000" pitchFamily="2" charset="2"/>
                        <a:buChar char="n"/>
                      </a:pPr>
                      <a:r>
                        <a:rPr kumimoji="1" lang="en-US" altLang="ja-JP" sz="1200" dirty="0">
                          <a:latin typeface="Meiryo UI" panose="020B0604030504040204" pitchFamily="50" charset="-128"/>
                          <a:ea typeface="Meiryo UI" panose="020B0604030504040204" pitchFamily="50" charset="-128"/>
                        </a:rPr>
                        <a:t>EMot</a:t>
                      </a:r>
                      <a:r>
                        <a:rPr kumimoji="1" lang="ja-JP" altLang="en-US" sz="1200" dirty="0">
                          <a:latin typeface="Meiryo UI" panose="020B0604030504040204" pitchFamily="50" charset="-128"/>
                          <a:ea typeface="Meiryo UI" panose="020B0604030504040204" pitchFamily="50" charset="-128"/>
                        </a:rPr>
                        <a:t>（小田急ほか）</a:t>
                      </a:r>
                      <a:endParaRPr kumimoji="1" lang="en-US" altLang="ja-JP" sz="1200" dirty="0">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en-US" altLang="ja-JP" sz="1200" dirty="0">
                          <a:latin typeface="Meiryo UI" panose="020B0604030504040204" pitchFamily="50" charset="-128"/>
                          <a:ea typeface="Meiryo UI" panose="020B0604030504040204" pitchFamily="50" charset="-128"/>
                        </a:rPr>
                        <a:t>WILLERS</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WILLER)</a:t>
                      </a:r>
                    </a:p>
                    <a:p>
                      <a:pPr marL="171450" indent="-171450">
                        <a:buFont typeface="Wingdings" panose="05000000000000000000" pitchFamily="2" charset="2"/>
                        <a:buChar char="n"/>
                      </a:pPr>
                      <a:r>
                        <a:rPr kumimoji="1" lang="en-US" altLang="ja-JP" sz="1200" dirty="0" err="1">
                          <a:latin typeface="Meiryo UI" panose="020B0604030504040204" pitchFamily="50" charset="-128"/>
                          <a:ea typeface="Meiryo UI" panose="020B0604030504040204" pitchFamily="50" charset="-128"/>
                        </a:rPr>
                        <a:t>Izuko</a:t>
                      </a:r>
                      <a:r>
                        <a:rPr kumimoji="1" lang="ja-JP" altLang="en-US" sz="1200" dirty="0">
                          <a:latin typeface="Meiryo UI" panose="020B0604030504040204" pitchFamily="50" charset="-128"/>
                          <a:ea typeface="Meiryo UI" panose="020B0604030504040204" pitchFamily="50" charset="-128"/>
                        </a:rPr>
                        <a:t>（東急、</a:t>
                      </a:r>
                      <a:r>
                        <a:rPr kumimoji="1" lang="en-US" altLang="ja-JP" sz="1200" dirty="0">
                          <a:latin typeface="Meiryo UI" panose="020B0604030504040204" pitchFamily="50" charset="-128"/>
                          <a:ea typeface="Meiryo UI" panose="020B0604030504040204" pitchFamily="50" charset="-128"/>
                        </a:rPr>
                        <a:t>JR</a:t>
                      </a:r>
                      <a:r>
                        <a:rPr kumimoji="1" lang="ja-JP" altLang="en-US" sz="1200" dirty="0">
                          <a:latin typeface="Meiryo UI" panose="020B0604030504040204" pitchFamily="50" charset="-128"/>
                          <a:ea typeface="Meiryo UI" panose="020B0604030504040204" pitchFamily="50" charset="-128"/>
                        </a:rPr>
                        <a:t>東ほか）</a:t>
                      </a:r>
                      <a:endParaRPr kumimoji="1"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rPr>
                        <a:t>志摩</a:t>
                      </a:r>
                      <a:r>
                        <a:rPr kumimoji="1" lang="en-US" altLang="ja-JP" sz="1200" dirty="0">
                          <a:latin typeface="Meiryo UI" panose="020B0604030504040204" pitchFamily="50" charset="-128"/>
                          <a:ea typeface="Meiryo UI" panose="020B0604030504040204" pitchFamily="50" charset="-128"/>
                        </a:rPr>
                        <a:t>MaaS</a:t>
                      </a:r>
                      <a:r>
                        <a:rPr kumimoji="1" lang="ja-JP" altLang="en-US" sz="1200" dirty="0">
                          <a:latin typeface="Meiryo UI" panose="020B0604030504040204" pitchFamily="50" charset="-128"/>
                          <a:ea typeface="Meiryo UI" panose="020B0604030504040204" pitchFamily="50" charset="-128"/>
                        </a:rPr>
                        <a:t>（近鉄ほか）</a:t>
                      </a:r>
                      <a:endParaRPr kumimoji="1"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kumimoji="1" lang="en-US" altLang="ja-JP" sz="1200" dirty="0">
                          <a:latin typeface="Meiryo UI" panose="020B0604030504040204" pitchFamily="50" charset="-128"/>
                          <a:ea typeface="Meiryo UI" panose="020B0604030504040204" pitchFamily="50" charset="-128"/>
                        </a:rPr>
                        <a:t>Setowa</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JR</a:t>
                      </a:r>
                      <a:r>
                        <a:rPr kumimoji="1" lang="ja-JP" altLang="en-US" sz="1200" dirty="0">
                          <a:latin typeface="Meiryo UI" panose="020B0604030504040204" pitchFamily="50" charset="-128"/>
                          <a:ea typeface="Meiryo UI" panose="020B0604030504040204" pitchFamily="50" charset="-128"/>
                        </a:rPr>
                        <a:t>西日本ほか）</a:t>
                      </a:r>
                    </a:p>
                  </a:txBody>
                  <a:tcPr/>
                </a:tc>
                <a:extLst>
                  <a:ext uri="{0D108BD9-81ED-4DB2-BD59-A6C34878D82A}">
                    <a16:rowId xmlns:a16="http://schemas.microsoft.com/office/drawing/2014/main" val="2597058344"/>
                  </a:ext>
                </a:extLst>
              </a:tr>
              <a:tr h="1935226">
                <a:tc>
                  <a:txBody>
                    <a:bodyPr/>
                    <a:lstStyle/>
                    <a:p>
                      <a:r>
                        <a:rPr kumimoji="1" lang="ja-JP" altLang="en-US" sz="1400" b="1" dirty="0">
                          <a:latin typeface="Meiryo UI" panose="020B0604030504040204" pitchFamily="50" charset="-128"/>
                          <a:ea typeface="Meiryo UI" panose="020B0604030504040204" pitchFamily="50" charset="-128"/>
                        </a:rPr>
                        <a:t>日本における</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現状と課題</a:t>
                      </a:r>
                    </a:p>
                  </a:txBody>
                  <a:tcPr/>
                </a:tc>
                <a:tc>
                  <a:txBody>
                    <a:bodyPr/>
                    <a:lstStyle/>
                    <a:p>
                      <a:pPr marL="285750" indent="-285750">
                        <a:buFont typeface="Arial" panose="020B0604020202020204" pitchFamily="34" charset="0"/>
                        <a:buChar char="•"/>
                      </a:pPr>
                      <a:r>
                        <a:rPr kumimoji="1" lang="ja-JP" altLang="en-US" sz="1300" dirty="0">
                          <a:latin typeface="Meiryo UI" panose="020B0604030504040204" pitchFamily="50" charset="-128"/>
                          <a:ea typeface="Meiryo UI" panose="020B0604030504040204" pitchFamily="50" charset="-128"/>
                        </a:rPr>
                        <a:t>日本では公共交通サービス水準が高く、鉄道利用が多いため、導入必要性が乏しい。</a:t>
                      </a:r>
                    </a:p>
                    <a:p>
                      <a:pPr marL="285750" indent="-285750">
                        <a:buFont typeface="Arial" panose="020B0604020202020204" pitchFamily="34" charset="0"/>
                        <a:buChar char="•"/>
                      </a:pPr>
                      <a:endParaRPr kumimoji="1" lang="en-US" altLang="ja-JP" sz="13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300" dirty="0">
                          <a:latin typeface="Meiryo UI" panose="020B0604030504040204" pitchFamily="50" charset="-128"/>
                          <a:ea typeface="Meiryo UI" panose="020B0604030504040204" pitchFamily="50" charset="-128"/>
                        </a:rPr>
                        <a:t>また、定額制は収益の再分配が難しいなど、解決すべき課題が少なくない。</a:t>
                      </a:r>
                    </a:p>
                  </a:txBody>
                  <a:tcPr/>
                </a:tc>
                <a:tc>
                  <a:txBody>
                    <a:bodyPr/>
                    <a:lstStyle/>
                    <a:p>
                      <a:pPr marL="285750" indent="-285750">
                        <a:buFont typeface="Arial" panose="020B0604020202020204" pitchFamily="34" charset="0"/>
                        <a:buChar char="•"/>
                      </a:pPr>
                      <a:r>
                        <a:rPr kumimoji="1" lang="ja-JP" altLang="en-US" sz="1300" dirty="0">
                          <a:latin typeface="Meiryo UI" panose="020B0604030504040204" pitchFamily="50" charset="-128"/>
                          <a:ea typeface="Meiryo UI" panose="020B0604030504040204" pitchFamily="50" charset="-128"/>
                        </a:rPr>
                        <a:t>自動運転による省人化が実装するまでコストが大きくは下がらないため、</a:t>
                      </a:r>
                      <a:endParaRPr kumimoji="1" lang="en-US" altLang="ja-JP" sz="13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kumimoji="1" lang="en-US" altLang="ja-JP" sz="6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 ① </a:t>
                      </a:r>
                      <a:r>
                        <a:rPr kumimoji="1" lang="en-US" altLang="ja-JP" sz="1200" dirty="0">
                          <a:latin typeface="Meiryo UI" panose="020B0604030504040204" pitchFamily="50" charset="-128"/>
                          <a:ea typeface="Meiryo UI" panose="020B0604030504040204" pitchFamily="50" charset="-128"/>
                        </a:rPr>
                        <a:t>AI</a:t>
                      </a:r>
                      <a:r>
                        <a:rPr kumimoji="1" lang="ja-JP" altLang="en-US" sz="1200" dirty="0">
                          <a:latin typeface="Meiryo UI" panose="020B0604030504040204" pitchFamily="50" charset="-128"/>
                          <a:ea typeface="Meiryo UI" panose="020B0604030504040204" pitchFamily="50" charset="-128"/>
                        </a:rPr>
                        <a:t>配車等で運用効率を高める</a:t>
                      </a:r>
                      <a:endParaRPr kumimoji="1" lang="en-US" altLang="ja-JP" sz="12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 ② ライドシェアで一人当たり運賃を</a:t>
                      </a:r>
                      <a:endParaRPr kumimoji="1" lang="en-US" altLang="ja-JP" sz="12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　　低減、</a:t>
                      </a:r>
                      <a:endParaRPr kumimoji="1" lang="en-US" altLang="ja-JP" sz="12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 ③ 運賃が収入の増加</a:t>
                      </a:r>
                      <a:endParaRPr kumimoji="1" lang="en-US" altLang="ja-JP" sz="12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kumimoji="1" lang="en-US" altLang="ja-JP" sz="6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　　などが課題。</a:t>
                      </a:r>
                    </a:p>
                  </a:txBody>
                  <a:tcPr/>
                </a:tc>
                <a:tc>
                  <a:txBody>
                    <a:bodyPr/>
                    <a:lstStyle/>
                    <a:p>
                      <a:pPr marL="285750" indent="-285750">
                        <a:buFont typeface="Arial" panose="020B0604020202020204" pitchFamily="34" charset="0"/>
                        <a:buChar char="•"/>
                      </a:pPr>
                      <a:r>
                        <a:rPr kumimoji="1" lang="ja-JP" altLang="en-US" sz="1300" dirty="0">
                          <a:latin typeface="Meiryo UI" panose="020B0604030504040204" pitchFamily="50" charset="-128"/>
                          <a:ea typeface="Meiryo UI" panose="020B0604030504040204" pitchFamily="50" charset="-128"/>
                        </a:rPr>
                        <a:t>鉄道グループ企業等で囲い込める観光地ごとにユーザーは新しいアプリを導入する必要がある。</a:t>
                      </a:r>
                      <a:endParaRPr kumimoji="1" lang="en-US" altLang="ja-JP" sz="13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kumimoji="1" lang="en-US" altLang="ja-JP" sz="13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300" dirty="0">
                          <a:latin typeface="Meiryo UI" panose="020B0604030504040204" pitchFamily="50" charset="-128"/>
                          <a:ea typeface="Meiryo UI" panose="020B0604030504040204" pitchFamily="50" charset="-128"/>
                        </a:rPr>
                        <a:t>また地域ごとに特殊性を持つ</a:t>
                      </a:r>
                      <a:r>
                        <a:rPr kumimoji="1" lang="en-US" altLang="ja-JP" sz="1300" dirty="0">
                          <a:latin typeface="Meiryo UI" panose="020B0604030504040204" pitchFamily="50" charset="-128"/>
                          <a:ea typeface="Meiryo UI" panose="020B0604030504040204" pitchFamily="50" charset="-128"/>
                        </a:rPr>
                        <a:t>MaaS</a:t>
                      </a:r>
                      <a:r>
                        <a:rPr kumimoji="1" lang="ja-JP" altLang="en-US" sz="1300" dirty="0">
                          <a:latin typeface="Meiryo UI" panose="020B0604030504040204" pitchFamily="50" charset="-128"/>
                          <a:ea typeface="Meiryo UI" panose="020B0604030504040204" pitchFamily="50" charset="-128"/>
                        </a:rPr>
                        <a:t>が育つため、将来的な互換性に懸念材料を残す可能性がある。</a:t>
                      </a:r>
                    </a:p>
                  </a:txBody>
                  <a:tcPr/>
                </a:tc>
                <a:extLst>
                  <a:ext uri="{0D108BD9-81ED-4DB2-BD59-A6C34878D82A}">
                    <a16:rowId xmlns:a16="http://schemas.microsoft.com/office/drawing/2014/main" val="2909135104"/>
                  </a:ext>
                </a:extLst>
              </a:tr>
            </a:tbl>
          </a:graphicData>
        </a:graphic>
      </p:graphicFrame>
      <p:sp>
        <p:nvSpPr>
          <p:cNvPr id="2" name="正方形/長方形 1"/>
          <p:cNvSpPr/>
          <p:nvPr/>
        </p:nvSpPr>
        <p:spPr>
          <a:xfrm>
            <a:off x="380478" y="6412280"/>
            <a:ext cx="6383464" cy="261610"/>
          </a:xfrm>
          <a:prstGeom prst="rect">
            <a:avLst/>
          </a:prstGeom>
        </p:spPr>
        <p:txBody>
          <a:bodyPr wrap="square">
            <a:spAutoFit/>
          </a:bodyPr>
          <a:lstStyle/>
          <a:p>
            <a:r>
              <a:rPr lang="ja-JP" altLang="en-US" sz="1050" dirty="0" smtClean="0">
                <a:latin typeface="Meiryo UI" panose="020B0604030504040204" pitchFamily="50" charset="-128"/>
                <a:ea typeface="Meiryo UI" panose="020B0604030504040204" pitchFamily="50" charset="-128"/>
              </a:rPr>
              <a:t>出典：都市</a:t>
            </a:r>
            <a:r>
              <a:rPr lang="ja-JP" altLang="en-US" sz="1050" dirty="0">
                <a:latin typeface="Meiryo UI" panose="020B0604030504040204" pitchFamily="50" charset="-128"/>
                <a:ea typeface="Meiryo UI" panose="020B0604030504040204" pitchFamily="50" charset="-128"/>
              </a:rPr>
              <a:t>と地方の新たなモビリティサービス</a:t>
            </a:r>
            <a:r>
              <a:rPr lang="ja-JP" altLang="en-US" sz="1050" dirty="0" smtClean="0">
                <a:latin typeface="Meiryo UI" panose="020B0604030504040204" pitchFamily="50" charset="-128"/>
                <a:ea typeface="Meiryo UI" panose="020B0604030504040204" pitchFamily="50" charset="-128"/>
              </a:rPr>
              <a:t>懇談会　中間とりまとめ（国土交通省）</a:t>
            </a:r>
            <a:endParaRPr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81743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046840E0-C116-4950-A714-F301B490C185}"/>
              </a:ext>
            </a:extLst>
          </p:cNvPr>
          <p:cNvPicPr>
            <a:picLocks noChangeAspect="1"/>
          </p:cNvPicPr>
          <p:nvPr/>
        </p:nvPicPr>
        <p:blipFill rotWithShape="1">
          <a:blip r:embed="rId2"/>
          <a:srcRect l="26743" t="39186" r="27429" b="17193"/>
          <a:stretch/>
        </p:blipFill>
        <p:spPr>
          <a:xfrm>
            <a:off x="217944" y="4068934"/>
            <a:ext cx="4320000" cy="2741271"/>
          </a:xfrm>
          <a:prstGeom prst="rect">
            <a:avLst/>
          </a:prstGeom>
        </p:spPr>
      </p:pic>
      <p:sp>
        <p:nvSpPr>
          <p:cNvPr id="4" name="スライド番号プレースホルダー 3"/>
          <p:cNvSpPr>
            <a:spLocks noGrp="1"/>
          </p:cNvSpPr>
          <p:nvPr>
            <p:ph type="sldNum" sz="quarter" idx="12"/>
          </p:nvPr>
        </p:nvSpPr>
        <p:spPr>
          <a:xfrm>
            <a:off x="6980524" y="6323058"/>
            <a:ext cx="2057400" cy="365125"/>
          </a:xfrm>
        </p:spPr>
        <p:txBody>
          <a:bodyPr/>
          <a:lstStyle/>
          <a:p>
            <a:fld id="{21D76EFC-43B6-498C-9345-5DA95606B07D}" type="slidenum">
              <a:rPr kumimoji="1" lang="ja-JP" altLang="en-US" smtClean="0"/>
              <a:t>8</a:t>
            </a:fld>
            <a:endParaRPr kumimoji="1" lang="ja-JP" altLang="en-US" dirty="0"/>
          </a:p>
        </p:txBody>
      </p:sp>
      <p:sp>
        <p:nvSpPr>
          <p:cNvPr id="6" name="正方形/長方形 5"/>
          <p:cNvSpPr/>
          <p:nvPr/>
        </p:nvSpPr>
        <p:spPr>
          <a:xfrm>
            <a:off x="3287390" y="65125"/>
            <a:ext cx="2433680" cy="461665"/>
          </a:xfrm>
          <a:prstGeom prst="rect">
            <a:avLst/>
          </a:prstGeom>
        </p:spPr>
        <p:txBody>
          <a:bodyPr wrap="none">
            <a:spAutoFit/>
          </a:bodyPr>
          <a:lstStyle/>
          <a:p>
            <a:r>
              <a:rPr lang="ja-JP" altLang="en-US" sz="2400" b="1" dirty="0" smtClean="0">
                <a:latin typeface="Meiryo UI" panose="020B0604030504040204" pitchFamily="50" charset="-128"/>
                <a:ea typeface="Meiryo UI" panose="020B0604030504040204" pitchFamily="50" charset="-128"/>
              </a:rPr>
              <a:t>国</a:t>
            </a:r>
            <a:r>
              <a:rPr lang="ja-JP" altLang="en-US" sz="2400" b="1" dirty="0" smtClean="0">
                <a:latin typeface="Meiryo UI" panose="020B0604030504040204" pitchFamily="50" charset="-128"/>
                <a:ea typeface="Meiryo UI" panose="020B0604030504040204" pitchFamily="50" charset="-128"/>
              </a:rPr>
              <a:t>がめざす</a:t>
            </a:r>
            <a:r>
              <a:rPr lang="en-US" altLang="ja-JP" sz="2400" b="1" dirty="0" err="1" smtClean="0">
                <a:latin typeface="Meiryo UI" panose="020B0604030504040204" pitchFamily="50" charset="-128"/>
                <a:ea typeface="Meiryo UI" panose="020B0604030504040204" pitchFamily="50" charset="-128"/>
              </a:rPr>
              <a:t>MaaS</a:t>
            </a:r>
            <a:endParaRPr lang="ja-JP" altLang="en-US" sz="2400" b="1" dirty="0">
              <a:latin typeface="Meiryo UI" panose="020B0604030504040204" pitchFamily="50" charset="-128"/>
              <a:ea typeface="Meiryo UI" panose="020B0604030504040204" pitchFamily="50" charset="-128"/>
            </a:endParaRPr>
          </a:p>
        </p:txBody>
      </p:sp>
      <p:cxnSp>
        <p:nvCxnSpPr>
          <p:cNvPr id="7" name="直線コネクタ 6"/>
          <p:cNvCxnSpPr/>
          <p:nvPr/>
        </p:nvCxnSpPr>
        <p:spPr>
          <a:xfrm>
            <a:off x="326570" y="610100"/>
            <a:ext cx="8621486" cy="0"/>
          </a:xfrm>
          <a:prstGeom prst="line">
            <a:avLst/>
          </a:prstGeom>
        </p:spPr>
        <p:style>
          <a:lnRef idx="1">
            <a:schemeClr val="dk1"/>
          </a:lnRef>
          <a:fillRef idx="0">
            <a:schemeClr val="dk1"/>
          </a:fillRef>
          <a:effectRef idx="0">
            <a:schemeClr val="dk1"/>
          </a:effectRef>
          <a:fontRef idx="minor">
            <a:schemeClr val="tx1"/>
          </a:fontRef>
        </p:style>
      </p:cxnSp>
      <p:cxnSp>
        <p:nvCxnSpPr>
          <p:cNvPr id="14" name="直線コネクタ 13">
            <a:extLst>
              <a:ext uri="{FF2B5EF4-FFF2-40B4-BE49-F238E27FC236}">
                <a16:creationId xmlns:a16="http://schemas.microsoft.com/office/drawing/2014/main" id="{9553588B-93AA-4D63-BE40-14C6BB449F6D}"/>
              </a:ext>
            </a:extLst>
          </p:cNvPr>
          <p:cNvCxnSpPr>
            <a:cxnSpLocks/>
          </p:cNvCxnSpPr>
          <p:nvPr/>
        </p:nvCxnSpPr>
        <p:spPr>
          <a:xfrm>
            <a:off x="4504230" y="824694"/>
            <a:ext cx="0" cy="5544000"/>
          </a:xfrm>
          <a:prstGeom prst="line">
            <a:avLst/>
          </a:prstGeom>
        </p:spPr>
        <p:style>
          <a:lnRef idx="1">
            <a:schemeClr val="dk1"/>
          </a:lnRef>
          <a:fillRef idx="0">
            <a:schemeClr val="dk1"/>
          </a:fillRef>
          <a:effectRef idx="0">
            <a:schemeClr val="dk1"/>
          </a:effectRef>
          <a:fontRef idx="minor">
            <a:schemeClr val="tx1"/>
          </a:fontRef>
        </p:style>
      </p:cxnSp>
      <p:pic>
        <p:nvPicPr>
          <p:cNvPr id="2" name="図 1">
            <a:extLst>
              <a:ext uri="{FF2B5EF4-FFF2-40B4-BE49-F238E27FC236}">
                <a16:creationId xmlns:a16="http://schemas.microsoft.com/office/drawing/2014/main" id="{013CAC76-A90A-4911-9F44-9EB88252AE0A}"/>
              </a:ext>
            </a:extLst>
          </p:cNvPr>
          <p:cNvPicPr>
            <a:picLocks noChangeAspect="1"/>
          </p:cNvPicPr>
          <p:nvPr/>
        </p:nvPicPr>
        <p:blipFill rotWithShape="1">
          <a:blip r:embed="rId3"/>
          <a:srcRect l="12653" t="18414" r="12743" b="5793"/>
          <a:stretch/>
        </p:blipFill>
        <p:spPr>
          <a:xfrm>
            <a:off x="4832534" y="1294511"/>
            <a:ext cx="3824202" cy="2590128"/>
          </a:xfrm>
          <a:prstGeom prst="rect">
            <a:avLst/>
          </a:prstGeom>
        </p:spPr>
      </p:pic>
      <p:pic>
        <p:nvPicPr>
          <p:cNvPr id="11" name="図 10">
            <a:extLst>
              <a:ext uri="{FF2B5EF4-FFF2-40B4-BE49-F238E27FC236}">
                <a16:creationId xmlns:a16="http://schemas.microsoft.com/office/drawing/2014/main" id="{0F0F3364-075D-4E88-9C29-F2FBA6652FD6}"/>
              </a:ext>
            </a:extLst>
          </p:cNvPr>
          <p:cNvPicPr>
            <a:picLocks noChangeAspect="1"/>
          </p:cNvPicPr>
          <p:nvPr/>
        </p:nvPicPr>
        <p:blipFill rotWithShape="1">
          <a:blip r:embed="rId4"/>
          <a:srcRect l="13315" t="42973" r="13085" b="5328"/>
          <a:stretch/>
        </p:blipFill>
        <p:spPr>
          <a:xfrm>
            <a:off x="4583726" y="4308276"/>
            <a:ext cx="4374703" cy="2048632"/>
          </a:xfrm>
          <a:prstGeom prst="rect">
            <a:avLst/>
          </a:prstGeom>
        </p:spPr>
      </p:pic>
      <p:sp>
        <p:nvSpPr>
          <p:cNvPr id="18" name="正方形/長方形 17">
            <a:extLst>
              <a:ext uri="{FF2B5EF4-FFF2-40B4-BE49-F238E27FC236}">
                <a16:creationId xmlns:a16="http://schemas.microsoft.com/office/drawing/2014/main" id="{B914F5AE-1D82-4EDE-949B-95BC75542F4F}"/>
              </a:ext>
            </a:extLst>
          </p:cNvPr>
          <p:cNvSpPr/>
          <p:nvPr/>
        </p:nvSpPr>
        <p:spPr>
          <a:xfrm>
            <a:off x="439635" y="824694"/>
            <a:ext cx="3871831" cy="332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国</a:t>
            </a:r>
            <a:r>
              <a:rPr kumimoji="1" lang="ja-JP" altLang="en-US" sz="1600" b="1" dirty="0" smtClean="0">
                <a:latin typeface="Meiryo UI" panose="020B0604030504040204" pitchFamily="50" charset="-128"/>
                <a:ea typeface="Meiryo UI" panose="020B0604030504040204" pitchFamily="50" charset="-128"/>
              </a:rPr>
              <a:t>が</a:t>
            </a:r>
            <a:r>
              <a:rPr kumimoji="1" lang="ja-JP" altLang="en-US" sz="1600" b="1" dirty="0">
                <a:latin typeface="Meiryo UI" panose="020B0604030504040204" pitchFamily="50" charset="-128"/>
                <a:ea typeface="Meiryo UI" panose="020B0604030504040204" pitchFamily="50" charset="-128"/>
              </a:rPr>
              <a:t>目指す</a:t>
            </a:r>
            <a:r>
              <a:rPr kumimoji="1" lang="en-US" altLang="ja-JP" sz="1600" b="1" dirty="0" err="1">
                <a:latin typeface="Meiryo UI" panose="020B0604030504040204" pitchFamily="50" charset="-128"/>
                <a:ea typeface="Meiryo UI" panose="020B0604030504040204" pitchFamily="50" charset="-128"/>
              </a:rPr>
              <a:t>MaaS</a:t>
            </a:r>
            <a:endParaRPr kumimoji="1" lang="ja-JP" altLang="en-US" sz="1600" b="1" dirty="0">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7CA981EE-2590-42FF-87AB-891DC4221F7B}"/>
              </a:ext>
            </a:extLst>
          </p:cNvPr>
          <p:cNvSpPr/>
          <p:nvPr/>
        </p:nvSpPr>
        <p:spPr>
          <a:xfrm>
            <a:off x="4832534" y="832376"/>
            <a:ext cx="3871831" cy="332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自動運転</a:t>
            </a:r>
            <a:r>
              <a:rPr kumimoji="1" lang="en-US" altLang="ja-JP" sz="1600" b="1" dirty="0">
                <a:latin typeface="Meiryo UI" panose="020B0604030504040204" pitchFamily="50" charset="-128"/>
                <a:ea typeface="Meiryo UI" panose="020B0604030504040204" pitchFamily="50" charset="-128"/>
              </a:rPr>
              <a:t>×</a:t>
            </a:r>
            <a:r>
              <a:rPr kumimoji="1" lang="en-US" altLang="ja-JP" sz="1600" b="1" dirty="0" err="1">
                <a:latin typeface="Meiryo UI" panose="020B0604030504040204" pitchFamily="50" charset="-128"/>
                <a:ea typeface="Meiryo UI" panose="020B0604030504040204" pitchFamily="50" charset="-128"/>
              </a:rPr>
              <a:t>MaaS</a:t>
            </a:r>
            <a:r>
              <a:rPr kumimoji="1" lang="ja-JP" altLang="en-US" sz="1600" b="1" dirty="0">
                <a:latin typeface="Meiryo UI" panose="020B0604030504040204" pitchFamily="50" charset="-128"/>
                <a:ea typeface="Meiryo UI" panose="020B0604030504040204" pitchFamily="50" charset="-128"/>
              </a:rPr>
              <a:t>への期待</a:t>
            </a:r>
          </a:p>
        </p:txBody>
      </p:sp>
      <p:pic>
        <p:nvPicPr>
          <p:cNvPr id="3" name="図 2"/>
          <p:cNvPicPr>
            <a:picLocks noChangeAspect="1"/>
          </p:cNvPicPr>
          <p:nvPr/>
        </p:nvPicPr>
        <p:blipFill>
          <a:blip r:embed="rId5"/>
          <a:stretch>
            <a:fillRect/>
          </a:stretch>
        </p:blipFill>
        <p:spPr>
          <a:xfrm>
            <a:off x="439635" y="1254105"/>
            <a:ext cx="3736292" cy="2717573"/>
          </a:xfrm>
          <a:prstGeom prst="rect">
            <a:avLst/>
          </a:prstGeom>
        </p:spPr>
      </p:pic>
      <p:sp>
        <p:nvSpPr>
          <p:cNvPr id="12" name="テキスト ボックス 11"/>
          <p:cNvSpPr txBox="1"/>
          <p:nvPr/>
        </p:nvSpPr>
        <p:spPr>
          <a:xfrm>
            <a:off x="4175927" y="6600688"/>
            <a:ext cx="4769254"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出典</a:t>
            </a:r>
            <a:r>
              <a:rPr kumimoji="1" lang="ja-JP" altLang="en-US" sz="900" dirty="0" smtClean="0">
                <a:latin typeface="Meiryo UI" panose="020B0604030504040204" pitchFamily="50" charset="-128"/>
                <a:ea typeface="Meiryo UI" panose="020B0604030504040204" pitchFamily="50" charset="-128"/>
              </a:rPr>
              <a:t>：「</a:t>
            </a:r>
            <a:r>
              <a:rPr kumimoji="1" lang="en-US" altLang="ja-JP" sz="900" dirty="0" err="1" smtClean="0">
                <a:latin typeface="Meiryo UI" panose="020B0604030504040204" pitchFamily="50" charset="-128"/>
                <a:ea typeface="Meiryo UI" panose="020B0604030504040204" pitchFamily="50" charset="-128"/>
              </a:rPr>
              <a:t>IoT</a:t>
            </a:r>
            <a:r>
              <a:rPr kumimoji="1" lang="ja-JP" altLang="en-US" sz="900" dirty="0" smtClean="0">
                <a:latin typeface="Meiryo UI" panose="020B0604030504040204" pitchFamily="50" charset="-128"/>
                <a:ea typeface="Meiryo UI" panose="020B0604030504040204" pitchFamily="50" charset="-128"/>
              </a:rPr>
              <a:t>や</a:t>
            </a:r>
            <a:r>
              <a:rPr kumimoji="1" lang="en-US" altLang="ja-JP" sz="900" dirty="0" smtClean="0">
                <a:latin typeface="Meiryo UI" panose="020B0604030504040204" pitchFamily="50" charset="-128"/>
                <a:ea typeface="Meiryo UI" panose="020B0604030504040204" pitchFamily="50" charset="-128"/>
              </a:rPr>
              <a:t>AI</a:t>
            </a:r>
            <a:r>
              <a:rPr kumimoji="1" lang="ja-JP" altLang="en-US" sz="900" dirty="0" smtClean="0">
                <a:latin typeface="Meiryo UI" panose="020B0604030504040204" pitchFamily="50" charset="-128"/>
                <a:ea typeface="Meiryo UI" panose="020B0604030504040204" pitchFamily="50" charset="-128"/>
              </a:rPr>
              <a:t>が可能とする新しいモビリティサービスに関する研究会」中間整理　（経済産業省）</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47624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四角形: 角を丸くする 27">
            <a:extLst>
              <a:ext uri="{FF2B5EF4-FFF2-40B4-BE49-F238E27FC236}">
                <a16:creationId xmlns:a16="http://schemas.microsoft.com/office/drawing/2014/main" id="{830B6694-F70E-4622-94CA-6D88875A890D}"/>
              </a:ext>
            </a:extLst>
          </p:cNvPr>
          <p:cNvSpPr/>
          <p:nvPr/>
        </p:nvSpPr>
        <p:spPr>
          <a:xfrm>
            <a:off x="2612576" y="1132625"/>
            <a:ext cx="3971107" cy="2175248"/>
          </a:xfrm>
          <a:prstGeom prst="roundRect">
            <a:avLst>
              <a:gd name="adj" fmla="val 8630"/>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296530" y="552765"/>
            <a:ext cx="8621486" cy="0"/>
          </a:xfrm>
          <a:prstGeom prst="line">
            <a:avLst/>
          </a:prstGeom>
        </p:spPr>
        <p:style>
          <a:lnRef idx="1">
            <a:schemeClr val="dk1"/>
          </a:lnRef>
          <a:fillRef idx="0">
            <a:schemeClr val="dk1"/>
          </a:fillRef>
          <a:effectRef idx="0">
            <a:schemeClr val="dk1"/>
          </a:effectRef>
          <a:fontRef idx="minor">
            <a:schemeClr val="tx1"/>
          </a:fontRef>
        </p:style>
      </p:cxnSp>
      <p:sp>
        <p:nvSpPr>
          <p:cNvPr id="6" name="正方形/長方形 5"/>
          <p:cNvSpPr/>
          <p:nvPr/>
        </p:nvSpPr>
        <p:spPr>
          <a:xfrm>
            <a:off x="1033720" y="81197"/>
            <a:ext cx="7234673" cy="400110"/>
          </a:xfrm>
          <a:prstGeom prst="rect">
            <a:avLst/>
          </a:prstGeom>
        </p:spPr>
        <p:txBody>
          <a:bodyPr wrap="none">
            <a:spAutoFit/>
          </a:bodyPr>
          <a:lstStyle/>
          <a:p>
            <a:r>
              <a:rPr lang="ja-JP" altLang="en-US" sz="2000" b="1" dirty="0" smtClean="0">
                <a:latin typeface="Meiryo UI" panose="020B0604030504040204" pitchFamily="50" charset="-128"/>
                <a:ea typeface="Meiryo UI" panose="020B0604030504040204" pitchFamily="50" charset="-128"/>
              </a:rPr>
              <a:t>訪日外国人向け：関西</a:t>
            </a:r>
            <a:r>
              <a:rPr lang="ja-JP" altLang="en-US" sz="2000" b="1" dirty="0" smtClean="0">
                <a:latin typeface="Meiryo UI" panose="020B0604030504040204" pitchFamily="50" charset="-128"/>
                <a:ea typeface="Meiryo UI" panose="020B0604030504040204" pitchFamily="50" charset="-128"/>
              </a:rPr>
              <a:t>の鉄道の外国人向けワンデイパス（現状）</a:t>
            </a:r>
            <a:endParaRPr lang="ja-JP" altLang="en-US" b="1" dirty="0">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CADB0638-653F-43CA-99F5-FBECC5513B08}"/>
              </a:ext>
            </a:extLst>
          </p:cNvPr>
          <p:cNvSpPr/>
          <p:nvPr/>
        </p:nvSpPr>
        <p:spPr>
          <a:xfrm>
            <a:off x="4849479" y="2778910"/>
            <a:ext cx="3505472" cy="1260000"/>
          </a:xfrm>
          <a:prstGeom prst="roundRect">
            <a:avLst>
              <a:gd name="adj" fmla="val 8630"/>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6" name="四角形: 角を丸くする 25">
            <a:extLst>
              <a:ext uri="{FF2B5EF4-FFF2-40B4-BE49-F238E27FC236}">
                <a16:creationId xmlns:a16="http://schemas.microsoft.com/office/drawing/2014/main" id="{2756A79D-2E3B-4560-8996-8F2C2575B586}"/>
              </a:ext>
            </a:extLst>
          </p:cNvPr>
          <p:cNvSpPr/>
          <p:nvPr/>
        </p:nvSpPr>
        <p:spPr>
          <a:xfrm>
            <a:off x="674292" y="2778910"/>
            <a:ext cx="3505472" cy="1260000"/>
          </a:xfrm>
          <a:prstGeom prst="roundRect">
            <a:avLst>
              <a:gd name="adj" fmla="val 8630"/>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8FB605AF-F55E-4A83-AD85-FD1542EF5DB7}"/>
              </a:ext>
            </a:extLst>
          </p:cNvPr>
          <p:cNvSpPr/>
          <p:nvPr/>
        </p:nvSpPr>
        <p:spPr>
          <a:xfrm>
            <a:off x="2617802" y="1063547"/>
            <a:ext cx="3952820" cy="307777"/>
          </a:xfrm>
          <a:prstGeom prst="rect">
            <a:avLst/>
          </a:prstGeom>
          <a:solidFill>
            <a:schemeClr val="accent1">
              <a:lumMod val="40000"/>
              <a:lumOff val="60000"/>
            </a:schemeClr>
          </a:solidFill>
          <a:ln>
            <a:solidFill>
              <a:schemeClr val="tx2"/>
            </a:solidFill>
          </a:ln>
        </p:spPr>
        <p:txBody>
          <a:bodyPr wrap="square">
            <a:spAutoFit/>
          </a:bodyPr>
          <a:lstStyle/>
          <a:p>
            <a:pPr algn="ctr"/>
            <a:r>
              <a:rPr lang="en-US" altLang="ja-JP" sz="1400" b="1" dirty="0">
                <a:latin typeface="Meiryo UI" panose="020B0604030504040204" pitchFamily="50" charset="-128"/>
                <a:ea typeface="Meiryo UI" panose="020B0604030504040204" pitchFamily="50" charset="-128"/>
              </a:rPr>
              <a:t>【JR</a:t>
            </a:r>
            <a:r>
              <a:rPr lang="ja-JP" altLang="en-US" sz="1400" b="1" dirty="0">
                <a:latin typeface="Meiryo UI" panose="020B0604030504040204" pitchFamily="50" charset="-128"/>
                <a:ea typeface="Meiryo UI" panose="020B0604030504040204" pitchFamily="50" charset="-128"/>
              </a:rPr>
              <a:t>西＋私鉄</a:t>
            </a:r>
            <a:r>
              <a:rPr lang="en-US" altLang="ja-JP" sz="1400" b="1" dirty="0">
                <a:latin typeface="Meiryo UI" panose="020B0604030504040204" pitchFamily="50" charset="-128"/>
                <a:ea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rPr>
              <a:t>社</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rPr>
              <a:t>Kansai</a:t>
            </a:r>
            <a:r>
              <a:rPr lang="ja-JP" altLang="en-US" sz="1400" b="1" dirty="0">
                <a:latin typeface="Meiryo UI" panose="020B0604030504040204" pitchFamily="50" charset="-128"/>
                <a:ea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rPr>
              <a:t>1day</a:t>
            </a:r>
            <a:r>
              <a:rPr lang="ja-JP" altLang="en-US" sz="1400" b="1" dirty="0">
                <a:latin typeface="Meiryo UI" panose="020B0604030504040204" pitchFamily="50" charset="-128"/>
                <a:ea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rPr>
              <a:t>Pass</a:t>
            </a:r>
            <a:endParaRPr lang="ja-JP" altLang="en-US" sz="1400" b="1" dirty="0">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A6FB2A4A-BA95-40CD-8BB3-C891CD7AE8BE}"/>
              </a:ext>
            </a:extLst>
          </p:cNvPr>
          <p:cNvSpPr/>
          <p:nvPr/>
        </p:nvSpPr>
        <p:spPr>
          <a:xfrm>
            <a:off x="4849479" y="2729931"/>
            <a:ext cx="3505473" cy="307777"/>
          </a:xfrm>
          <a:prstGeom prst="rect">
            <a:avLst/>
          </a:prstGeom>
          <a:solidFill>
            <a:schemeClr val="accent1">
              <a:lumMod val="40000"/>
              <a:lumOff val="60000"/>
            </a:schemeClr>
          </a:solidFill>
          <a:ln>
            <a:solidFill>
              <a:schemeClr val="tx2"/>
            </a:solidFill>
          </a:ln>
        </p:spPr>
        <p:txBody>
          <a:bodyPr wrap="square">
            <a:noAutofit/>
          </a:bodyPr>
          <a:lstStyle/>
          <a:p>
            <a:pPr algn="ct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私鉄全線</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rPr>
              <a:t>KANSAI</a:t>
            </a:r>
            <a:r>
              <a:rPr lang="ja-JP" altLang="en-US" sz="1400" b="1" dirty="0">
                <a:latin typeface="Meiryo UI" panose="020B0604030504040204" pitchFamily="50" charset="-128"/>
                <a:ea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rPr>
              <a:t>THRU</a:t>
            </a:r>
            <a:r>
              <a:rPr lang="ja-JP" altLang="en-US" sz="1400" b="1" dirty="0">
                <a:latin typeface="Meiryo UI" panose="020B0604030504040204" pitchFamily="50" charset="-128"/>
                <a:ea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rPr>
              <a:t>PASS</a:t>
            </a:r>
            <a:endParaRPr lang="ja-JP" altLang="en-US" sz="1400" b="1" dirty="0">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8541B7E9-6B30-49FF-B6EC-CDBD6CF5DF42}"/>
              </a:ext>
            </a:extLst>
          </p:cNvPr>
          <p:cNvSpPr/>
          <p:nvPr/>
        </p:nvSpPr>
        <p:spPr>
          <a:xfrm>
            <a:off x="674291" y="2729931"/>
            <a:ext cx="3505473" cy="307777"/>
          </a:xfrm>
          <a:prstGeom prst="rect">
            <a:avLst/>
          </a:prstGeom>
          <a:solidFill>
            <a:schemeClr val="accent1">
              <a:lumMod val="40000"/>
              <a:lumOff val="60000"/>
            </a:schemeClr>
          </a:solidFill>
          <a:ln>
            <a:solidFill>
              <a:schemeClr val="tx2"/>
            </a:solidFill>
          </a:ln>
        </p:spPr>
        <p:txBody>
          <a:bodyPr wrap="none">
            <a:noAutofit/>
          </a:bodyPr>
          <a:lstStyle/>
          <a:p>
            <a:pPr algn="ctr"/>
            <a:r>
              <a:rPr lang="en-US" altLang="ja-JP" sz="1400" b="1" dirty="0">
                <a:latin typeface="Meiryo UI" panose="020B0604030504040204" pitchFamily="50" charset="-128"/>
                <a:ea typeface="Meiryo UI" panose="020B0604030504040204" pitchFamily="50" charset="-128"/>
              </a:rPr>
              <a:t>【JR</a:t>
            </a:r>
            <a:r>
              <a:rPr lang="ja-JP" altLang="en-US" sz="1400" b="1" dirty="0">
                <a:latin typeface="Meiryo UI" panose="020B0604030504040204" pitchFamily="50" charset="-128"/>
                <a:ea typeface="Meiryo UI" panose="020B0604030504040204" pitchFamily="50" charset="-128"/>
              </a:rPr>
              <a:t>西のみ</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rPr>
              <a:t>Kansai Area Pass</a:t>
            </a:r>
            <a:endParaRPr lang="ja-JP" altLang="en-US" sz="1400" b="1" dirty="0">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A5C89DA9-F663-43AD-AC0A-F57AA38BC719}"/>
              </a:ext>
            </a:extLst>
          </p:cNvPr>
          <p:cNvSpPr/>
          <p:nvPr/>
        </p:nvSpPr>
        <p:spPr>
          <a:xfrm>
            <a:off x="2704016" y="1418344"/>
            <a:ext cx="3806515" cy="1107996"/>
          </a:xfrm>
          <a:prstGeom prst="rect">
            <a:avLst/>
          </a:prstGeom>
        </p:spPr>
        <p:txBody>
          <a:bodyPr wrap="square">
            <a:spAutoFit/>
          </a:bodyPr>
          <a:lstStyle/>
          <a:p>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区間</a:t>
            </a:r>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　ＪＲ西日本</a:t>
            </a:r>
            <a:r>
              <a:rPr lang="ja-JP" altLang="en-US" sz="1100" dirty="0">
                <a:latin typeface="Meiryo UI" panose="020B0604030504040204" pitchFamily="50" charset="-128"/>
                <a:ea typeface="Meiryo UI" panose="020B0604030504040204" pitchFamily="50" charset="-128"/>
              </a:rPr>
              <a:t>の区間（大阪、兵庫、京都など近畿圏）</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rPr>
              <a:t>私鉄</a:t>
            </a:r>
            <a:r>
              <a:rPr lang="ja-JP" altLang="en-US" sz="1100" dirty="0">
                <a:latin typeface="Meiryo UI" panose="020B0604030504040204" pitchFamily="50" charset="-128"/>
                <a:ea typeface="Meiryo UI" panose="020B0604030504040204" pitchFamily="50" charset="-128"/>
              </a:rPr>
              <a:t>（京阪、近鉄、南海のいずれか）の指定区間</a:t>
            </a:r>
          </a:p>
          <a:p>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料金</a:t>
            </a:r>
            <a:r>
              <a:rPr lang="en-US" altLang="ja-JP" sz="1100" b="1"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日</a:t>
            </a:r>
            <a:r>
              <a:rPr lang="en-US" altLang="ja-JP" sz="1100" dirty="0">
                <a:latin typeface="Meiryo UI" panose="020B0604030504040204" pitchFamily="50" charset="-128"/>
                <a:ea typeface="Meiryo UI" panose="020B0604030504040204" pitchFamily="50" charset="-128"/>
              </a:rPr>
              <a:t>3,600</a:t>
            </a:r>
            <a:r>
              <a:rPr lang="ja-JP" altLang="en-US" sz="1100" dirty="0">
                <a:latin typeface="Meiryo UI" panose="020B0604030504040204" pitchFamily="50" charset="-128"/>
                <a:ea typeface="Meiryo UI" panose="020B0604030504040204" pitchFamily="50" charset="-128"/>
              </a:rPr>
              <a:t>円</a:t>
            </a:r>
            <a:endParaRPr lang="en-US" altLang="ja-JP" sz="1100" dirty="0">
              <a:latin typeface="Meiryo UI" panose="020B0604030504040204" pitchFamily="50" charset="-128"/>
              <a:ea typeface="Meiryo UI" panose="020B0604030504040204" pitchFamily="50" charset="-128"/>
            </a:endParaRPr>
          </a:p>
          <a:p>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他のサービス</a:t>
            </a:r>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①大阪水上バスの</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日乗り放題</a:t>
            </a:r>
          </a:p>
          <a:p>
            <a:r>
              <a:rPr lang="ja-JP" altLang="en-US" sz="1100" dirty="0">
                <a:latin typeface="Meiryo UI" panose="020B0604030504040204" pitchFamily="50" charset="-128"/>
                <a:ea typeface="Meiryo UI" panose="020B0604030504040204" pitchFamily="50" charset="-128"/>
              </a:rPr>
              <a:t>　　　　　　　  　　 ②レンタサイクルを</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回利用可能</a:t>
            </a:r>
          </a:p>
        </p:txBody>
      </p:sp>
      <p:sp>
        <p:nvSpPr>
          <p:cNvPr id="33" name="四角形: 角を丸くする 32">
            <a:extLst>
              <a:ext uri="{FF2B5EF4-FFF2-40B4-BE49-F238E27FC236}">
                <a16:creationId xmlns:a16="http://schemas.microsoft.com/office/drawing/2014/main" id="{66D55889-79F0-4951-9631-384DB99BF83B}"/>
              </a:ext>
            </a:extLst>
          </p:cNvPr>
          <p:cNvSpPr/>
          <p:nvPr/>
        </p:nvSpPr>
        <p:spPr>
          <a:xfrm>
            <a:off x="4851278" y="5062601"/>
            <a:ext cx="3528000" cy="699728"/>
          </a:xfrm>
          <a:prstGeom prst="roundRect">
            <a:avLst/>
          </a:prstGeom>
          <a:ln>
            <a:solidFill>
              <a:schemeClr val="bg1">
                <a:lumMod val="50000"/>
              </a:schemeClr>
            </a:solidFill>
          </a:ln>
        </p:spPr>
        <p:txBody>
          <a:bodyPr wrap="square">
            <a:noAutofit/>
          </a:bodyPr>
          <a:lstStyle/>
          <a:p>
            <a:pPr marL="171450" indent="-171450">
              <a:buFont typeface="Wingdings" panose="05000000000000000000" pitchFamily="2" charset="2"/>
              <a:buChar char="n"/>
            </a:pPr>
            <a:r>
              <a:rPr lang="en-US" altLang="ja-JP" sz="1200" b="1" dirty="0">
                <a:latin typeface="Meiryo UI" panose="020B0604030504040204" pitchFamily="50" charset="-128"/>
                <a:ea typeface="Meiryo UI" panose="020B0604030504040204" pitchFamily="50" charset="-128"/>
              </a:rPr>
              <a:t>YOKOSO OSAKA TICKET</a:t>
            </a:r>
            <a:r>
              <a:rPr lang="ja-JP" altLang="en-US" sz="1200" b="1" dirty="0">
                <a:latin typeface="Meiryo UI" panose="020B0604030504040204" pitchFamily="50" charset="-128"/>
                <a:ea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rPr>
              <a:t>【1500</a:t>
            </a:r>
            <a:r>
              <a:rPr lang="ja-JP" altLang="en-US" sz="1200" b="1" dirty="0">
                <a:latin typeface="Meiryo UI" panose="020B0604030504040204" pitchFamily="50" charset="-128"/>
                <a:ea typeface="Meiryo UI" panose="020B0604030504040204" pitchFamily="50" charset="-128"/>
              </a:rPr>
              <a:t>円</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日</a:t>
            </a:r>
            <a:r>
              <a:rPr lang="en-US" altLang="ja-JP" sz="1200" b="1" dirty="0">
                <a:latin typeface="Meiryo UI" panose="020B0604030504040204" pitchFamily="50" charset="-128"/>
                <a:ea typeface="Meiryo UI" panose="020B0604030504040204" pitchFamily="50" charset="-128"/>
              </a:rPr>
              <a:t>】</a:t>
            </a:r>
          </a:p>
          <a:p>
            <a:pPr marL="171450" indent="-171450">
              <a:buFont typeface="Wingdings" panose="05000000000000000000" pitchFamily="2" charset="2"/>
              <a:buChar char="Ø"/>
            </a:pPr>
            <a:endParaRPr lang="en-US" altLang="ja-JP" sz="7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南海電鉄＋メトロ＋</a:t>
            </a:r>
            <a:r>
              <a:rPr lang="en-US" altLang="ja-JP" sz="1200" dirty="0">
                <a:latin typeface="Meiryo UI" panose="020B0604030504040204" pitchFamily="50" charset="-128"/>
                <a:ea typeface="Meiryo UI" panose="020B0604030504040204" pitchFamily="50" charset="-128"/>
              </a:rPr>
              <a:t>α</a:t>
            </a:r>
            <a:endParaRPr lang="ja-JP" altLang="en-US" sz="1200" dirty="0">
              <a:latin typeface="Meiryo UI" panose="020B0604030504040204" pitchFamily="50" charset="-128"/>
              <a:ea typeface="Meiryo UI" panose="020B0604030504040204" pitchFamily="50" charset="-128"/>
            </a:endParaRPr>
          </a:p>
        </p:txBody>
      </p:sp>
      <p:sp>
        <p:nvSpPr>
          <p:cNvPr id="36" name="四角形: 角を丸くする 35">
            <a:extLst>
              <a:ext uri="{FF2B5EF4-FFF2-40B4-BE49-F238E27FC236}">
                <a16:creationId xmlns:a16="http://schemas.microsoft.com/office/drawing/2014/main" id="{F9CF902A-DF83-48A8-8B98-B0C1A1CAF9EF}"/>
              </a:ext>
            </a:extLst>
          </p:cNvPr>
          <p:cNvSpPr/>
          <p:nvPr/>
        </p:nvSpPr>
        <p:spPr>
          <a:xfrm>
            <a:off x="4851278" y="5831547"/>
            <a:ext cx="3528000" cy="705126"/>
          </a:xfrm>
          <a:prstGeom prst="roundRect">
            <a:avLst/>
          </a:prstGeom>
          <a:ln>
            <a:solidFill>
              <a:schemeClr val="bg1">
                <a:lumMod val="50000"/>
              </a:schemeClr>
            </a:solidFill>
          </a:ln>
        </p:spPr>
        <p:txBody>
          <a:bodyPr wrap="none">
            <a:noAutofit/>
          </a:bodyPr>
          <a:lstStyle/>
          <a:p>
            <a:pPr marL="171450" indent="-171450">
              <a:buFont typeface="Wingdings" panose="05000000000000000000" pitchFamily="2" charset="2"/>
              <a:buChar char="n"/>
            </a:pPr>
            <a:r>
              <a:rPr lang="en-US" altLang="ja-JP" sz="1100" b="1" dirty="0">
                <a:latin typeface="Meiryo UI" panose="020B0604030504040204" pitchFamily="50" charset="-128"/>
                <a:ea typeface="Meiryo UI" panose="020B0604030504040204" pitchFamily="50" charset="-128"/>
              </a:rPr>
              <a:t>Kyoto-Osaka Sightseeing Pass</a:t>
            </a:r>
            <a:r>
              <a:rPr lang="en-US" altLang="ja-JP" sz="1200" b="1" dirty="0">
                <a:latin typeface="Meiryo UI" panose="020B0604030504040204" pitchFamily="50" charset="-128"/>
                <a:ea typeface="Meiryo UI" panose="020B0604030504040204" pitchFamily="50" charset="-128"/>
              </a:rPr>
              <a:t>【700</a:t>
            </a:r>
            <a:r>
              <a:rPr lang="ja-JP" altLang="en-US" sz="1200" b="1" dirty="0">
                <a:latin typeface="Meiryo UI" panose="020B0604030504040204" pitchFamily="50" charset="-128"/>
                <a:ea typeface="Meiryo UI" panose="020B0604030504040204" pitchFamily="50" charset="-128"/>
              </a:rPr>
              <a:t>円</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日</a:t>
            </a:r>
            <a:r>
              <a:rPr lang="en-US" altLang="ja-JP" sz="1200" b="1" dirty="0">
                <a:latin typeface="Meiryo UI" panose="020B0604030504040204" pitchFamily="50" charset="-128"/>
                <a:ea typeface="Meiryo UI" panose="020B0604030504040204" pitchFamily="50" charset="-128"/>
              </a:rPr>
              <a:t>】</a:t>
            </a:r>
          </a:p>
          <a:p>
            <a:pPr marL="171450" indent="-171450">
              <a:buFont typeface="Wingdings" panose="05000000000000000000" pitchFamily="2" charset="2"/>
              <a:buChar char="Ø"/>
            </a:pPr>
            <a:endParaRPr lang="en-US" altLang="ja-JP" sz="7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京阪電鉄</a:t>
            </a:r>
          </a:p>
        </p:txBody>
      </p:sp>
      <p:sp>
        <p:nvSpPr>
          <p:cNvPr id="37" name="四角形: 角を丸くする 36">
            <a:extLst>
              <a:ext uri="{FF2B5EF4-FFF2-40B4-BE49-F238E27FC236}">
                <a16:creationId xmlns:a16="http://schemas.microsoft.com/office/drawing/2014/main" id="{4CB07A99-EF6A-419F-8C9F-C26DA0B5BB9B}"/>
              </a:ext>
            </a:extLst>
          </p:cNvPr>
          <p:cNvSpPr/>
          <p:nvPr/>
        </p:nvSpPr>
        <p:spPr>
          <a:xfrm>
            <a:off x="4851278" y="4124377"/>
            <a:ext cx="3528000" cy="847926"/>
          </a:xfrm>
          <a:prstGeom prst="roundRect">
            <a:avLst/>
          </a:prstGeom>
          <a:ln>
            <a:solidFill>
              <a:schemeClr val="bg1">
                <a:lumMod val="50000"/>
              </a:schemeClr>
            </a:solidFill>
          </a:ln>
        </p:spPr>
        <p:txBody>
          <a:bodyPr>
            <a:noAutofit/>
          </a:bodyPr>
          <a:lstStyle/>
          <a:p>
            <a:pPr marL="171450" indent="-171450">
              <a:buFont typeface="Wingdings" panose="05000000000000000000" pitchFamily="2" charset="2"/>
              <a:buChar char="n"/>
            </a:pPr>
            <a:r>
              <a:rPr lang="en-US" altLang="ja-JP" sz="1200" b="1" dirty="0">
                <a:latin typeface="Meiryo UI" panose="020B0604030504040204" pitchFamily="50" charset="-128"/>
                <a:ea typeface="Meiryo UI" panose="020B0604030504040204" pitchFamily="50" charset="-128"/>
              </a:rPr>
              <a:t>Osaka Amazing Pass</a:t>
            </a:r>
            <a:r>
              <a:rPr lang="ja-JP" altLang="en-US" sz="1200" b="1" dirty="0">
                <a:latin typeface="Meiryo UI" panose="020B0604030504040204" pitchFamily="50" charset="-128"/>
                <a:ea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rPr>
              <a:t>【2700</a:t>
            </a:r>
            <a:r>
              <a:rPr lang="ja-JP" altLang="en-US" sz="1200" b="1" dirty="0">
                <a:latin typeface="Meiryo UI" panose="020B0604030504040204" pitchFamily="50" charset="-128"/>
                <a:ea typeface="Meiryo UI" panose="020B0604030504040204" pitchFamily="50" charset="-128"/>
              </a:rPr>
              <a:t>円</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日</a:t>
            </a:r>
            <a:r>
              <a:rPr lang="en-US" altLang="ja-JP" sz="1200" b="1" dirty="0">
                <a:latin typeface="Meiryo UI" panose="020B0604030504040204" pitchFamily="50" charset="-128"/>
                <a:ea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lang="en-US" altLang="ja-JP" sz="7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メトロ＋大阪市域の阪急・阪神・京阪・近鉄・南海乗り放題＋</a:t>
            </a:r>
            <a:r>
              <a:rPr lang="en-US" altLang="ja-JP" sz="1200" dirty="0">
                <a:latin typeface="Meiryo UI" panose="020B0604030504040204" pitchFamily="50" charset="-128"/>
                <a:ea typeface="Meiryo UI" panose="020B0604030504040204" pitchFamily="50" charset="-128"/>
              </a:rPr>
              <a:t>40</a:t>
            </a:r>
            <a:r>
              <a:rPr lang="ja-JP" altLang="en-US" sz="1200" dirty="0">
                <a:latin typeface="Meiryo UI" panose="020B0604030504040204" pitchFamily="50" charset="-128"/>
                <a:ea typeface="Meiryo UI" panose="020B0604030504040204" pitchFamily="50" charset="-128"/>
              </a:rPr>
              <a:t>以上施設無料＋店舗割引</a:t>
            </a:r>
          </a:p>
        </p:txBody>
      </p:sp>
      <p:sp>
        <p:nvSpPr>
          <p:cNvPr id="38" name="正方形/長方形 37">
            <a:extLst>
              <a:ext uri="{FF2B5EF4-FFF2-40B4-BE49-F238E27FC236}">
                <a16:creationId xmlns:a16="http://schemas.microsoft.com/office/drawing/2014/main" id="{2F47DFFC-4BBD-4761-917D-B8AB2D584112}"/>
              </a:ext>
            </a:extLst>
          </p:cNvPr>
          <p:cNvSpPr/>
          <p:nvPr/>
        </p:nvSpPr>
        <p:spPr>
          <a:xfrm>
            <a:off x="4978501" y="3160168"/>
            <a:ext cx="3247429" cy="769441"/>
          </a:xfrm>
          <a:prstGeom prst="rect">
            <a:avLst/>
          </a:prstGeom>
        </p:spPr>
        <p:txBody>
          <a:bodyPr wrap="square">
            <a:spAutoFit/>
          </a:bodyPr>
          <a:lstStyle/>
          <a:p>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区間</a:t>
            </a:r>
            <a:r>
              <a:rPr lang="en-US" altLang="ja-JP" sz="1100" b="1"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　関西私鉄</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（大阪、兵庫、京都、奈良、滋賀など）</a:t>
            </a:r>
            <a:endParaRPr lang="en-US" altLang="ja-JP" sz="1100" dirty="0">
              <a:latin typeface="Meiryo UI" panose="020B0604030504040204" pitchFamily="50" charset="-128"/>
              <a:ea typeface="Meiryo UI" panose="020B0604030504040204" pitchFamily="50" charset="-128"/>
            </a:endParaRPr>
          </a:p>
          <a:p>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料金</a:t>
            </a:r>
            <a:r>
              <a:rPr lang="en-US" altLang="ja-JP" sz="1100" b="1"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日</a:t>
            </a:r>
            <a:r>
              <a:rPr lang="en-US" altLang="ja-JP" sz="1100" dirty="0">
                <a:latin typeface="Meiryo UI" panose="020B0604030504040204" pitchFamily="50" charset="-128"/>
                <a:ea typeface="Meiryo UI" panose="020B0604030504040204" pitchFamily="50" charset="-128"/>
              </a:rPr>
              <a:t>4300</a:t>
            </a:r>
            <a:r>
              <a:rPr lang="ja-JP" altLang="en-US" sz="1100" dirty="0">
                <a:latin typeface="Meiryo UI" panose="020B0604030504040204" pitchFamily="50" charset="-128"/>
                <a:ea typeface="Meiryo UI" panose="020B0604030504040204" pitchFamily="50" charset="-128"/>
              </a:rPr>
              <a:t>円、</a:t>
            </a:r>
            <a:r>
              <a:rPr lang="en-US" altLang="ja-JP" sz="1100" dirty="0">
                <a:latin typeface="Meiryo UI" panose="020B0604030504040204" pitchFamily="50" charset="-128"/>
                <a:ea typeface="Meiryo UI" panose="020B0604030504040204" pitchFamily="50" charset="-128"/>
              </a:rPr>
              <a:t>3</a:t>
            </a:r>
            <a:r>
              <a:rPr lang="ja-JP" altLang="en-US" sz="1100" dirty="0">
                <a:latin typeface="Meiryo UI" panose="020B0604030504040204" pitchFamily="50" charset="-128"/>
                <a:ea typeface="Meiryo UI" panose="020B0604030504040204" pitchFamily="50" charset="-128"/>
              </a:rPr>
              <a:t>日</a:t>
            </a:r>
            <a:r>
              <a:rPr lang="en-US" altLang="ja-JP" sz="1100" dirty="0">
                <a:latin typeface="Meiryo UI" panose="020B0604030504040204" pitchFamily="50" charset="-128"/>
                <a:ea typeface="Meiryo UI" panose="020B0604030504040204" pitchFamily="50" charset="-128"/>
              </a:rPr>
              <a:t>5300</a:t>
            </a:r>
            <a:r>
              <a:rPr lang="ja-JP" altLang="en-US" sz="1100" dirty="0">
                <a:latin typeface="Meiryo UI" panose="020B0604030504040204" pitchFamily="50" charset="-128"/>
                <a:ea typeface="Meiryo UI" panose="020B0604030504040204" pitchFamily="50" charset="-128"/>
              </a:rPr>
              <a:t>円</a:t>
            </a:r>
          </a:p>
          <a:p>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他のサービス</a:t>
            </a:r>
            <a:r>
              <a:rPr lang="en-US" altLang="ja-JP" sz="1100" b="1"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350</a:t>
            </a:r>
            <a:r>
              <a:rPr lang="ja-JP" altLang="en-US" sz="1100" dirty="0">
                <a:latin typeface="Meiryo UI" panose="020B0604030504040204" pitchFamily="50" charset="-128"/>
                <a:ea typeface="Meiryo UI" panose="020B0604030504040204" pitchFamily="50" charset="-128"/>
              </a:rPr>
              <a:t>以上の観光施設割引</a:t>
            </a:r>
          </a:p>
        </p:txBody>
      </p:sp>
      <p:sp>
        <p:nvSpPr>
          <p:cNvPr id="39" name="テキスト ボックス 38">
            <a:extLst>
              <a:ext uri="{FF2B5EF4-FFF2-40B4-BE49-F238E27FC236}">
                <a16:creationId xmlns:a16="http://schemas.microsoft.com/office/drawing/2014/main" id="{52433F28-D376-4ED2-A23C-9FC644878C69}"/>
              </a:ext>
            </a:extLst>
          </p:cNvPr>
          <p:cNvSpPr txBox="1"/>
          <p:nvPr/>
        </p:nvSpPr>
        <p:spPr>
          <a:xfrm>
            <a:off x="812612" y="3241564"/>
            <a:ext cx="3025256" cy="822251"/>
          </a:xfrm>
          <a:prstGeom prst="rect">
            <a:avLst/>
          </a:prstGeom>
          <a:noFill/>
        </p:spPr>
        <p:txBody>
          <a:bodyPr wrap="square" lIns="0" tIns="0" rIns="0" bIns="0" rtlCol="0">
            <a:noAutofit/>
          </a:bodyPr>
          <a:lstStyle/>
          <a:p>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特徴</a:t>
            </a:r>
            <a:r>
              <a:rPr kumimoji="1" lang="en-US" altLang="ja-JP" sz="1100" b="1"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　外国人対象（日本人は購入できない）</a:t>
            </a:r>
            <a:endParaRPr kumimoji="1" lang="en-US" altLang="ja-JP" sz="1100" dirty="0">
              <a:latin typeface="Meiryo UI" panose="020B0604030504040204" pitchFamily="50" charset="-128"/>
              <a:ea typeface="Meiryo UI" panose="020B0604030504040204" pitchFamily="50" charset="-128"/>
            </a:endParaRPr>
          </a:p>
          <a:p>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区間</a:t>
            </a:r>
            <a:r>
              <a:rPr kumimoji="1" lang="en-US" altLang="ja-JP" sz="1100" b="1"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JR</a:t>
            </a:r>
            <a:r>
              <a:rPr kumimoji="1" lang="ja-JP" altLang="en-US" sz="1100" dirty="0">
                <a:latin typeface="Meiryo UI" panose="020B0604030504040204" pitchFamily="50" charset="-128"/>
                <a:ea typeface="Meiryo UI" panose="020B0604030504040204" pitchFamily="50" charset="-128"/>
              </a:rPr>
              <a:t>西日本の周遊区間（同上）</a:t>
            </a:r>
            <a:endParaRPr kumimoji="1" lang="en-US" altLang="ja-JP" sz="1100" dirty="0">
              <a:latin typeface="Meiryo UI" panose="020B0604030504040204" pitchFamily="50" charset="-128"/>
              <a:ea typeface="Meiryo UI" panose="020B0604030504040204" pitchFamily="50" charset="-128"/>
            </a:endParaRPr>
          </a:p>
          <a:p>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料金</a:t>
            </a:r>
            <a:r>
              <a:rPr kumimoji="1" lang="en-US" altLang="ja-JP" sz="1100" b="1"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日</a:t>
            </a:r>
            <a:r>
              <a:rPr kumimoji="1" lang="en-US" altLang="ja-JP" sz="1100" dirty="0">
                <a:latin typeface="Meiryo UI" panose="020B0604030504040204" pitchFamily="50" charset="-128"/>
                <a:ea typeface="Meiryo UI" panose="020B0604030504040204" pitchFamily="50" charset="-128"/>
              </a:rPr>
              <a:t>2300</a:t>
            </a:r>
            <a:r>
              <a:rPr kumimoji="1" lang="ja-JP" altLang="en-US" sz="1100" dirty="0">
                <a:latin typeface="Meiryo UI" panose="020B0604030504040204" pitchFamily="50" charset="-128"/>
                <a:ea typeface="Meiryo UI" panose="020B0604030504040204" pitchFamily="50" charset="-128"/>
              </a:rPr>
              <a:t>円、</a:t>
            </a: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日</a:t>
            </a:r>
            <a:r>
              <a:rPr kumimoji="1" lang="en-US" altLang="ja-JP" sz="1100" dirty="0">
                <a:latin typeface="Meiryo UI" panose="020B0604030504040204" pitchFamily="50" charset="-128"/>
                <a:ea typeface="Meiryo UI" panose="020B0604030504040204" pitchFamily="50" charset="-128"/>
              </a:rPr>
              <a:t>4600</a:t>
            </a:r>
            <a:r>
              <a:rPr kumimoji="1" lang="ja-JP" altLang="en-US" sz="1100" dirty="0">
                <a:latin typeface="Meiryo UI" panose="020B0604030504040204" pitchFamily="50" charset="-128"/>
                <a:ea typeface="Meiryo UI" panose="020B0604030504040204" pitchFamily="50" charset="-128"/>
              </a:rPr>
              <a:t>円、</a:t>
            </a: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日</a:t>
            </a:r>
            <a:r>
              <a:rPr kumimoji="1" lang="en-US" altLang="ja-JP" sz="1100" dirty="0">
                <a:latin typeface="Meiryo UI" panose="020B0604030504040204" pitchFamily="50" charset="-128"/>
                <a:ea typeface="Meiryo UI" panose="020B0604030504040204" pitchFamily="50" charset="-128"/>
              </a:rPr>
              <a:t>5600</a:t>
            </a:r>
            <a:r>
              <a:rPr kumimoji="1" lang="ja-JP" altLang="en-US" sz="1100" dirty="0">
                <a:latin typeface="Meiryo UI" panose="020B0604030504040204" pitchFamily="50" charset="-128"/>
                <a:ea typeface="Meiryo UI" panose="020B0604030504040204" pitchFamily="50" charset="-128"/>
              </a:rPr>
              <a:t>円</a:t>
            </a:r>
            <a:endParaRPr kumimoji="1"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他のサービス</a:t>
            </a:r>
            <a:r>
              <a:rPr kumimoji="1" lang="en-US" altLang="ja-JP" sz="1100" b="1"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　なし</a:t>
            </a:r>
            <a:endParaRPr kumimoji="1" lang="en-US" altLang="ja-JP" sz="1100" dirty="0">
              <a:latin typeface="Meiryo UI" panose="020B0604030504040204" pitchFamily="50" charset="-128"/>
              <a:ea typeface="Meiryo UI" panose="020B0604030504040204" pitchFamily="50" charset="-128"/>
            </a:endParaRPr>
          </a:p>
        </p:txBody>
      </p:sp>
      <p:pic>
        <p:nvPicPr>
          <p:cNvPr id="40" name="図 39">
            <a:extLst>
              <a:ext uri="{FF2B5EF4-FFF2-40B4-BE49-F238E27FC236}">
                <a16:creationId xmlns:a16="http://schemas.microsoft.com/office/drawing/2014/main" id="{6BCAC1CD-DBDA-4223-A7F8-E91C52E0F0A7}"/>
              </a:ext>
            </a:extLst>
          </p:cNvPr>
          <p:cNvPicPr>
            <a:picLocks noChangeAspect="1"/>
          </p:cNvPicPr>
          <p:nvPr/>
        </p:nvPicPr>
        <p:blipFill rotWithShape="1">
          <a:blip r:embed="rId2"/>
          <a:srcRect l="59754" b="50169"/>
          <a:stretch/>
        </p:blipFill>
        <p:spPr>
          <a:xfrm>
            <a:off x="7134961" y="1567269"/>
            <a:ext cx="1398378" cy="910392"/>
          </a:xfrm>
          <a:prstGeom prst="rect">
            <a:avLst/>
          </a:prstGeom>
        </p:spPr>
      </p:pic>
      <p:sp>
        <p:nvSpPr>
          <p:cNvPr id="41" name="右中かっこ 40">
            <a:extLst>
              <a:ext uri="{FF2B5EF4-FFF2-40B4-BE49-F238E27FC236}">
                <a16:creationId xmlns:a16="http://schemas.microsoft.com/office/drawing/2014/main" id="{39352919-9165-434F-BA57-199C84149C93}"/>
              </a:ext>
            </a:extLst>
          </p:cNvPr>
          <p:cNvSpPr/>
          <p:nvPr/>
        </p:nvSpPr>
        <p:spPr>
          <a:xfrm>
            <a:off x="8444512" y="4006810"/>
            <a:ext cx="203780" cy="26640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6EB0369F-7F5A-4019-BE18-C4049FAB4D6C}"/>
              </a:ext>
            </a:extLst>
          </p:cNvPr>
          <p:cNvSpPr/>
          <p:nvPr/>
        </p:nvSpPr>
        <p:spPr>
          <a:xfrm>
            <a:off x="8647290" y="4544641"/>
            <a:ext cx="369332" cy="1618105"/>
          </a:xfrm>
          <a:prstGeom prst="rect">
            <a:avLst/>
          </a:prstGeom>
        </p:spPr>
        <p:txBody>
          <a:bodyPr vert="eaVert" wrap="square">
            <a:spAutoFit/>
          </a:bodyPr>
          <a:lstStyle/>
          <a:p>
            <a:r>
              <a:rPr lang="ja-JP" altLang="en-US" sz="1200" b="1" dirty="0">
                <a:latin typeface="Meiryo UI" panose="020B0604030504040204" pitchFamily="50" charset="-128"/>
                <a:ea typeface="Meiryo UI" panose="020B0604030504040204" pitchFamily="50" charset="-128"/>
              </a:rPr>
              <a:t>私鉄複数社又は一社</a:t>
            </a:r>
          </a:p>
        </p:txBody>
      </p:sp>
      <p:sp>
        <p:nvSpPr>
          <p:cNvPr id="3" name="正方形/長方形 2"/>
          <p:cNvSpPr/>
          <p:nvPr/>
        </p:nvSpPr>
        <p:spPr>
          <a:xfrm>
            <a:off x="7227524" y="2491510"/>
            <a:ext cx="1298753" cy="253916"/>
          </a:xfrm>
          <a:prstGeom prst="rect">
            <a:avLst/>
          </a:prstGeom>
        </p:spPr>
        <p:txBody>
          <a:bodyPr wrap="none">
            <a:spAutoFit/>
          </a:bodyPr>
          <a:lstStyle/>
          <a:p>
            <a:r>
              <a:rPr lang="en-US" altLang="ja-JP" sz="1050" dirty="0"/>
              <a:t>KANSAI  THRU  PASS</a:t>
            </a:r>
          </a:p>
        </p:txBody>
      </p:sp>
      <p:sp>
        <p:nvSpPr>
          <p:cNvPr id="4" name="スライド番号プレースホルダー 3"/>
          <p:cNvSpPr>
            <a:spLocks noGrp="1"/>
          </p:cNvSpPr>
          <p:nvPr>
            <p:ph type="sldNum" sz="quarter" idx="12"/>
          </p:nvPr>
        </p:nvSpPr>
        <p:spPr>
          <a:xfrm>
            <a:off x="7017394" y="6497483"/>
            <a:ext cx="2057400" cy="365125"/>
          </a:xfrm>
        </p:spPr>
        <p:txBody>
          <a:bodyPr/>
          <a:lstStyle/>
          <a:p>
            <a:fld id="{21D76EFC-43B6-498C-9345-5DA95606B07D}" type="slidenum">
              <a:rPr kumimoji="1" lang="ja-JP" altLang="en-US" smtClean="0"/>
              <a:t>9</a:t>
            </a:fld>
            <a:endParaRPr kumimoji="1" lang="ja-JP" altLang="en-US"/>
          </a:p>
        </p:txBody>
      </p:sp>
      <p:sp>
        <p:nvSpPr>
          <p:cNvPr id="2" name="正方形/長方形 1">
            <a:extLst>
              <a:ext uri="{FF2B5EF4-FFF2-40B4-BE49-F238E27FC236}">
                <a16:creationId xmlns:a16="http://schemas.microsoft.com/office/drawing/2014/main" id="{064A577B-16D8-4EBA-8456-F9684838FC3B}"/>
              </a:ext>
            </a:extLst>
          </p:cNvPr>
          <p:cNvSpPr/>
          <p:nvPr/>
        </p:nvSpPr>
        <p:spPr>
          <a:xfrm>
            <a:off x="4867770" y="6614644"/>
            <a:ext cx="2069797"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rPr>
              <a:t>出典：鉄道各社のＨＰから事務局作成</a:t>
            </a:r>
            <a:endParaRPr lang="ja-JP" altLang="en-US" sz="900" dirty="0"/>
          </a:p>
        </p:txBody>
      </p:sp>
      <p:pic>
        <p:nvPicPr>
          <p:cNvPr id="8" name="図 7"/>
          <p:cNvPicPr>
            <a:picLocks noChangeAspect="1"/>
          </p:cNvPicPr>
          <p:nvPr/>
        </p:nvPicPr>
        <p:blipFill rotWithShape="1">
          <a:blip r:embed="rId3"/>
          <a:srcRect l="22271" t="25937" r="64121" b="7232"/>
          <a:stretch/>
        </p:blipFill>
        <p:spPr>
          <a:xfrm>
            <a:off x="490523" y="983299"/>
            <a:ext cx="543197" cy="1499871"/>
          </a:xfrm>
          <a:prstGeom prst="rect">
            <a:avLst/>
          </a:prstGeom>
        </p:spPr>
      </p:pic>
      <p:sp>
        <p:nvSpPr>
          <p:cNvPr id="9" name="テキスト ボックス 8"/>
          <p:cNvSpPr txBox="1"/>
          <p:nvPr/>
        </p:nvSpPr>
        <p:spPr>
          <a:xfrm>
            <a:off x="966649" y="1489167"/>
            <a:ext cx="415498" cy="369332"/>
          </a:xfrm>
          <a:prstGeom prst="rect">
            <a:avLst/>
          </a:prstGeom>
          <a:noFill/>
        </p:spPr>
        <p:txBody>
          <a:bodyPr wrap="none" rtlCol="0">
            <a:spAutoFit/>
          </a:bodyPr>
          <a:lstStyle/>
          <a:p>
            <a:r>
              <a:rPr kumimoji="1" lang="ja-JP" altLang="en-US" dirty="0"/>
              <a:t>＋</a:t>
            </a:r>
          </a:p>
        </p:txBody>
      </p:sp>
      <p:sp>
        <p:nvSpPr>
          <p:cNvPr id="10" name="テキスト ボックス 9"/>
          <p:cNvSpPr txBox="1"/>
          <p:nvPr/>
        </p:nvSpPr>
        <p:spPr>
          <a:xfrm>
            <a:off x="401524" y="725062"/>
            <a:ext cx="747320" cy="253916"/>
          </a:xfrm>
          <a:prstGeom prst="rect">
            <a:avLst/>
          </a:prstGeom>
          <a:noFill/>
        </p:spPr>
        <p:txBody>
          <a:bodyPr wrap="none" rtlCol="0">
            <a:spAutoFit/>
          </a:bodyPr>
          <a:lstStyle/>
          <a:p>
            <a:r>
              <a:rPr kumimoji="1" lang="en-US" altLang="ja-JP" sz="1050" b="1" dirty="0">
                <a:latin typeface="Meiryo UI" panose="020B0604030504040204" pitchFamily="50" charset="-128"/>
                <a:ea typeface="Meiryo UI" panose="020B0604030504040204" pitchFamily="50" charset="-128"/>
              </a:rPr>
              <a:t>JR</a:t>
            </a:r>
            <a:r>
              <a:rPr kumimoji="1" lang="ja-JP" altLang="en-US" sz="1050" b="1" dirty="0">
                <a:latin typeface="Meiryo UI" panose="020B0604030504040204" pitchFamily="50" charset="-128"/>
                <a:ea typeface="Meiryo UI" panose="020B0604030504040204" pitchFamily="50" charset="-128"/>
              </a:rPr>
              <a:t>の商品</a:t>
            </a:r>
          </a:p>
        </p:txBody>
      </p:sp>
      <p:sp>
        <p:nvSpPr>
          <p:cNvPr id="11" name="正方形/長方形 10"/>
          <p:cNvSpPr/>
          <p:nvPr/>
        </p:nvSpPr>
        <p:spPr>
          <a:xfrm>
            <a:off x="1329894" y="1001995"/>
            <a:ext cx="854045" cy="14811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私鉄各社の商品から１チケット</a:t>
            </a:r>
            <a:endParaRPr kumimoji="1" lang="en-US" altLang="ja-JP" sz="1100" dirty="0">
              <a:latin typeface="Meiryo UI" panose="020B0604030504040204" pitchFamily="50" charset="-128"/>
              <a:ea typeface="Meiryo UI" panose="020B0604030504040204" pitchFamily="50" charset="-128"/>
            </a:endParaRPr>
          </a:p>
          <a:p>
            <a:pPr algn="ctr"/>
            <a:endParaRPr lang="en-US" altLang="ja-JP" sz="1100" dirty="0">
              <a:latin typeface="Meiryo UI" panose="020B0604030504040204" pitchFamily="50" charset="-128"/>
              <a:ea typeface="Meiryo UI" panose="020B0604030504040204" pitchFamily="50" charset="-128"/>
            </a:endParaRPr>
          </a:p>
          <a:p>
            <a:pPr algn="ct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シーズンによって内容が異なる</a:t>
            </a:r>
          </a:p>
        </p:txBody>
      </p:sp>
      <p:sp>
        <p:nvSpPr>
          <p:cNvPr id="32" name="テキスト ボックス 31"/>
          <p:cNvSpPr txBox="1"/>
          <p:nvPr/>
        </p:nvSpPr>
        <p:spPr>
          <a:xfrm>
            <a:off x="1366195" y="732765"/>
            <a:ext cx="846707" cy="253916"/>
          </a:xfrm>
          <a:prstGeom prst="rect">
            <a:avLst/>
          </a:prstGeom>
          <a:noFill/>
        </p:spPr>
        <p:txBody>
          <a:bodyPr wrap="none" rtlCol="0">
            <a:spAutoFit/>
          </a:bodyPr>
          <a:lstStyle/>
          <a:p>
            <a:r>
              <a:rPr lang="ja-JP" altLang="en-US" sz="1050" b="1" dirty="0">
                <a:latin typeface="Meiryo UI" panose="020B0604030504040204" pitchFamily="50" charset="-128"/>
                <a:ea typeface="Meiryo UI" panose="020B0604030504040204" pitchFamily="50" charset="-128"/>
              </a:rPr>
              <a:t>私鉄</a:t>
            </a:r>
            <a:r>
              <a:rPr kumimoji="1" lang="ja-JP" altLang="en-US" sz="1050" b="1" dirty="0">
                <a:latin typeface="Meiryo UI" panose="020B0604030504040204" pitchFamily="50" charset="-128"/>
                <a:ea typeface="Meiryo UI" panose="020B0604030504040204" pitchFamily="50" charset="-128"/>
              </a:rPr>
              <a:t>の商品</a:t>
            </a:r>
          </a:p>
        </p:txBody>
      </p:sp>
      <p:sp>
        <p:nvSpPr>
          <p:cNvPr id="12" name="左矢印 11"/>
          <p:cNvSpPr/>
          <p:nvPr/>
        </p:nvSpPr>
        <p:spPr>
          <a:xfrm>
            <a:off x="2274160" y="992746"/>
            <a:ext cx="222068" cy="1425110"/>
          </a:xfrm>
          <a:prstGeom prst="leftArrow">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0167630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3443</TotalTime>
  <Words>1115</Words>
  <PresentationFormat>画面に合わせる (4:3)</PresentationFormat>
  <Paragraphs>188</Paragraphs>
  <Slides>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Meiryo UI</vt:lpstr>
      <vt:lpstr>游ゴシック</vt:lpstr>
      <vt:lpstr>游ゴシック Light</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大阪府庁</dc:creator>
  <cp:lastPrinted>2019-10-30T03:03:50Z</cp:lastPrinted>
  <dcterms:created xsi:type="dcterms:W3CDTF">2019-10-24T16:26:07Z</dcterms:created>
  <dcterms:modified xsi:type="dcterms:W3CDTF">2019-10-30T13:43:26Z</dcterms:modified>
</cp:coreProperties>
</file>