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sldIdLst>
    <p:sldId id="604" r:id="rId2"/>
    <p:sldId id="613" r:id="rId3"/>
    <p:sldId id="612" r:id="rId4"/>
    <p:sldId id="608" r:id="rId5"/>
    <p:sldId id="610" r:id="rId6"/>
    <p:sldId id="611" r:id="rId7"/>
    <p:sldId id="529" r:id="rId8"/>
    <p:sldId id="605" r:id="rId9"/>
    <p:sldId id="593" r:id="rId10"/>
    <p:sldId id="447" r:id="rId11"/>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74" autoAdjust="0"/>
    <p:restoredTop sz="94333" autoAdjust="0"/>
  </p:normalViewPr>
  <p:slideViewPr>
    <p:cSldViewPr snapToGrid="0">
      <p:cViewPr varScale="1">
        <p:scale>
          <a:sx n="71" d="100"/>
          <a:sy n="71" d="100"/>
        </p:scale>
        <p:origin x="99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4C980D6-A3E0-44E7-933C-FBCBBB4F4760}" type="datetimeFigureOut">
              <a:rPr kumimoji="1" lang="ja-JP" altLang="en-US" smtClean="0"/>
              <a:t>2019/10/30</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71FF7F30-FCDA-48E9-8317-E90DE6D249A7}" type="slidenum">
              <a:rPr kumimoji="1" lang="ja-JP" altLang="en-US" smtClean="0"/>
              <a:t>‹#›</a:t>
            </a:fld>
            <a:endParaRPr kumimoji="1" lang="ja-JP" altLang="en-US"/>
          </a:p>
        </p:txBody>
      </p:sp>
    </p:spTree>
    <p:extLst>
      <p:ext uri="{BB962C8B-B14F-4D97-AF65-F5344CB8AC3E}">
        <p14:creationId xmlns:p14="http://schemas.microsoft.com/office/powerpoint/2010/main" val="23016344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ABE5831-AE28-44B7-9C0B-126EE0D0C072}" type="datetime1">
              <a:rPr kumimoji="1" lang="ja-JP" altLang="en-US" smtClean="0"/>
              <a:t>2019/10/30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220607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FF7BADB-3393-4038-BC08-7D0159933380}" type="datetime1">
              <a:rPr kumimoji="1" lang="ja-JP" altLang="en-US" smtClean="0"/>
              <a:t>2019/10/30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3836833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776C45-E0E2-4DC2-9F38-5201FBC563CA}" type="datetime1">
              <a:rPr kumimoji="1" lang="ja-JP" altLang="en-US" smtClean="0"/>
              <a:t>2019/10/30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2061785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2D4E74-3903-45C8-8FF9-B5455AA8D3D0}" type="datetime1">
              <a:rPr kumimoji="1" lang="ja-JP" altLang="en-US" smtClean="0"/>
              <a:t>2019/10/30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344196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8D98560-8175-4FC5-A16D-DF463878AF16}" type="datetime1">
              <a:rPr kumimoji="1" lang="ja-JP" altLang="en-US" smtClean="0"/>
              <a:t>2019/10/30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327685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ACCC8D-C5E3-427A-97CD-C9DAEB084F90}" type="datetime1">
              <a:rPr kumimoji="1" lang="ja-JP" altLang="en-US" smtClean="0"/>
              <a:t>2019/10/30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1739149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1C92241-3EB3-4E44-A1C4-4AEBE83BEAA4}" type="datetime1">
              <a:rPr kumimoji="1" lang="ja-JP" altLang="en-US" smtClean="0"/>
              <a:t>2019/10/30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92622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F6E4090-F8B1-4917-8408-1561152BA482}" type="datetime1">
              <a:rPr kumimoji="1" lang="ja-JP" altLang="en-US" smtClean="0"/>
              <a:t>2019/10/30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17574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D1480-3301-488F-A7B7-5960C3EB3D1F}" type="datetime1">
              <a:rPr kumimoji="1" lang="ja-JP" altLang="en-US" smtClean="0"/>
              <a:t>2019/10/30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55382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005E4C3-FBFE-4A12-ACE7-04E125F8697C}" type="datetime1">
              <a:rPr kumimoji="1" lang="ja-JP" altLang="en-US" smtClean="0"/>
              <a:t>2019/10/30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3979750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AFDE685-D207-4259-8946-FCA6A7E7F3E7}" type="datetime1">
              <a:rPr kumimoji="1" lang="ja-JP" altLang="en-US" smtClean="0"/>
              <a:t>2019/10/30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261868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F43A6-D764-4D81-ADCB-C9ECCE6B2967}" type="datetime1">
              <a:rPr kumimoji="1" lang="ja-JP" altLang="en-US" smtClean="0"/>
              <a:t>2019/10/30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21138512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216C573-3DE4-4F94-973F-89080D4FAB73}"/>
              </a:ext>
            </a:extLst>
          </p:cNvPr>
          <p:cNvSpPr txBox="1"/>
          <p:nvPr/>
        </p:nvSpPr>
        <p:spPr>
          <a:xfrm>
            <a:off x="1624176" y="2131165"/>
            <a:ext cx="6005291" cy="1292662"/>
          </a:xfrm>
          <a:prstGeom prst="rect">
            <a:avLst/>
          </a:prstGeom>
          <a:noFill/>
        </p:spPr>
        <p:txBody>
          <a:bodyPr wrap="square" rtlCol="0">
            <a:spAutoFit/>
          </a:bodyPr>
          <a:lstStyle/>
          <a:p>
            <a:pPr algn="ctr"/>
            <a:r>
              <a:rPr kumimoji="1" lang="ja-JP" altLang="en-US" sz="3600" dirty="0">
                <a:latin typeface="Meiryo UI" panose="020B0604030504040204" pitchFamily="50" charset="-128"/>
                <a:ea typeface="Meiryo UI" panose="020B0604030504040204" pitchFamily="50" charset="-128"/>
              </a:rPr>
              <a:t>大阪の</a:t>
            </a:r>
            <a:r>
              <a:rPr kumimoji="1" lang="ja-JP" altLang="en-US" sz="3600" dirty="0" smtClean="0">
                <a:latin typeface="Meiryo UI" panose="020B0604030504040204" pitchFamily="50" charset="-128"/>
                <a:ea typeface="Meiryo UI" panose="020B0604030504040204" pitchFamily="50" charset="-128"/>
              </a:rPr>
              <a:t>スマートモビリティについて</a:t>
            </a:r>
            <a:endParaRPr kumimoji="1" lang="en-US" altLang="ja-JP" sz="2000" dirty="0">
              <a:latin typeface="Meiryo UI" panose="020B0604030504040204" pitchFamily="50" charset="-128"/>
              <a:ea typeface="Meiryo UI" panose="020B0604030504040204" pitchFamily="50" charset="-128"/>
            </a:endParaRPr>
          </a:p>
          <a:p>
            <a:pPr algn="ctr"/>
            <a:endParaRPr kumimoji="1" lang="en-US" altLang="ja-JP" sz="1400" dirty="0" smtClean="0">
              <a:latin typeface="Meiryo UI" panose="020B0604030504040204" pitchFamily="50" charset="-128"/>
              <a:ea typeface="Meiryo UI" panose="020B0604030504040204" pitchFamily="50" charset="-128"/>
            </a:endParaRPr>
          </a:p>
          <a:p>
            <a:pPr algn="ctr"/>
            <a:r>
              <a:rPr kumimoji="1" lang="en-US" altLang="ja-JP" sz="2800" dirty="0" smtClean="0">
                <a:latin typeface="Meiryo UI" panose="020B0604030504040204" pitchFamily="50" charset="-128"/>
                <a:ea typeface="Meiryo UI" panose="020B0604030504040204" pitchFamily="50" charset="-128"/>
              </a:rPr>
              <a:t>【</a:t>
            </a:r>
            <a:r>
              <a:rPr kumimoji="1" lang="ja-JP" altLang="en-US" sz="2800" dirty="0" smtClean="0">
                <a:latin typeface="Meiryo UI" panose="020B0604030504040204" pitchFamily="50" charset="-128"/>
                <a:ea typeface="Meiryo UI" panose="020B0604030504040204" pitchFamily="50" charset="-128"/>
              </a:rPr>
              <a:t>別冊資料集</a:t>
            </a:r>
            <a:r>
              <a:rPr kumimoji="1" lang="en-US" altLang="ja-JP" sz="2800" dirty="0" smtClean="0">
                <a:latin typeface="Meiryo UI" panose="020B0604030504040204" pitchFamily="50" charset="-128"/>
                <a:ea typeface="Meiryo UI" panose="020B0604030504040204" pitchFamily="50" charset="-128"/>
              </a:rPr>
              <a:t>】</a:t>
            </a:r>
            <a:endParaRPr kumimoji="1" lang="en-US" altLang="ja-JP" sz="4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D723165F-6EC2-4E9A-9072-2B22697CDA8F}"/>
              </a:ext>
            </a:extLst>
          </p:cNvPr>
          <p:cNvSpPr/>
          <p:nvPr/>
        </p:nvSpPr>
        <p:spPr>
          <a:xfrm>
            <a:off x="2198982" y="4114489"/>
            <a:ext cx="4946400" cy="1338828"/>
          </a:xfrm>
          <a:prstGeom prst="rect">
            <a:avLst/>
          </a:prstGeom>
        </p:spPr>
        <p:txBody>
          <a:bodyPr wrap="square">
            <a:spAutoFit/>
          </a:bodyPr>
          <a:lstStyle/>
          <a:p>
            <a:pPr marL="400050" indent="-400050">
              <a:lnSpc>
                <a:spcPct val="150000"/>
              </a:lnSpc>
              <a:buFont typeface="+mj-ea"/>
              <a:buAutoNum type="circleNumDbPlain"/>
            </a:pPr>
            <a:r>
              <a:rPr kumimoji="1" lang="ja-JP" altLang="en-US" dirty="0">
                <a:latin typeface="Meiryo UI" panose="020B0604030504040204" pitchFamily="50" charset="-128"/>
                <a:ea typeface="Meiryo UI" panose="020B0604030504040204" pitchFamily="50" charset="-128"/>
              </a:rPr>
              <a:t>モビリティサービスについて　　 　</a:t>
            </a:r>
            <a:r>
              <a:rPr kumimoji="1" lang="ja-JP" altLang="en-US" dirty="0" smtClean="0">
                <a:latin typeface="Meiryo UI" panose="020B0604030504040204" pitchFamily="50" charset="-128"/>
                <a:ea typeface="Meiryo UI" panose="020B0604030504040204" pitchFamily="50" charset="-128"/>
              </a:rPr>
              <a:t>   </a:t>
            </a:r>
            <a:r>
              <a:rPr kumimoji="1" lang="en-US" altLang="ja-JP" dirty="0" smtClean="0">
                <a:latin typeface="Meiryo UI" panose="020B0604030504040204" pitchFamily="50" charset="-128"/>
                <a:ea typeface="Meiryo UI" panose="020B0604030504040204" pitchFamily="50" charset="-128"/>
              </a:rPr>
              <a:t>P </a:t>
            </a:r>
            <a:r>
              <a:rPr kumimoji="1" lang="ja-JP" altLang="en-US" dirty="0" smtClean="0">
                <a:latin typeface="Meiryo UI" panose="020B0604030504040204" pitchFamily="50" charset="-128"/>
                <a:ea typeface="Meiryo UI" panose="020B0604030504040204" pitchFamily="50" charset="-128"/>
              </a:rPr>
              <a:t>２～ </a:t>
            </a:r>
            <a:r>
              <a:rPr kumimoji="1" lang="en-US" altLang="ja-JP" dirty="0" smtClean="0">
                <a:latin typeface="Meiryo UI" panose="020B0604030504040204" pitchFamily="50" charset="-128"/>
                <a:ea typeface="Meiryo UI" panose="020B0604030504040204" pitchFamily="50" charset="-128"/>
              </a:rPr>
              <a:t>6</a:t>
            </a:r>
            <a:endParaRPr kumimoji="1" lang="en-US" altLang="ja-JP" dirty="0">
              <a:latin typeface="Meiryo UI" panose="020B0604030504040204" pitchFamily="50" charset="-128"/>
              <a:ea typeface="Meiryo UI" panose="020B0604030504040204" pitchFamily="50" charset="-128"/>
            </a:endParaRPr>
          </a:p>
          <a:p>
            <a:pPr marL="400050" indent="-400050">
              <a:lnSpc>
                <a:spcPct val="150000"/>
              </a:lnSpc>
              <a:buFont typeface="+mj-ea"/>
              <a:buAutoNum type="circleNumDbPlain"/>
            </a:pPr>
            <a:r>
              <a:rPr kumimoji="1" lang="ja-JP" altLang="en-US" dirty="0" smtClean="0">
                <a:latin typeface="Meiryo UI" panose="020B0604030504040204" pitchFamily="50" charset="-128"/>
                <a:ea typeface="Meiryo UI" panose="020B0604030504040204" pitchFamily="50" charset="-128"/>
              </a:rPr>
              <a:t>国内外の取組み事例について  </a:t>
            </a:r>
            <a:r>
              <a:rPr kumimoji="1" lang="ja-JP" altLang="en-US" dirty="0">
                <a:latin typeface="Meiryo UI" panose="020B0604030504040204" pitchFamily="50" charset="-128"/>
                <a:ea typeface="Meiryo UI" panose="020B0604030504040204" pitchFamily="50" charset="-128"/>
              </a:rPr>
              <a:t>　</a:t>
            </a:r>
            <a:r>
              <a:rPr kumimoji="1" lang="en-US" altLang="ja-JP" dirty="0" smtClean="0">
                <a:latin typeface="Meiryo UI" panose="020B0604030504040204" pitchFamily="50" charset="-128"/>
                <a:ea typeface="Meiryo UI" panose="020B0604030504040204" pitchFamily="50" charset="-128"/>
              </a:rPr>
              <a:t>P 7 </a:t>
            </a:r>
            <a:r>
              <a:rPr kumimoji="1" lang="ja-JP" altLang="en-US" dirty="0" smtClean="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 </a:t>
            </a:r>
            <a:r>
              <a:rPr kumimoji="1" lang="en-US" altLang="ja-JP" dirty="0" smtClean="0">
                <a:latin typeface="Meiryo UI" panose="020B0604030504040204" pitchFamily="50" charset="-128"/>
                <a:ea typeface="Meiryo UI" panose="020B0604030504040204" pitchFamily="50" charset="-128"/>
              </a:rPr>
              <a:t>8</a:t>
            </a:r>
            <a:endParaRPr kumimoji="1" lang="en-US" altLang="ja-JP" dirty="0">
              <a:latin typeface="Meiryo UI" panose="020B0604030504040204" pitchFamily="50" charset="-128"/>
              <a:ea typeface="Meiryo UI" panose="020B0604030504040204" pitchFamily="50" charset="-128"/>
            </a:endParaRPr>
          </a:p>
          <a:p>
            <a:pPr marL="400050" indent="-400050">
              <a:lnSpc>
                <a:spcPct val="150000"/>
              </a:lnSpc>
              <a:buFont typeface="+mj-ea"/>
              <a:buAutoNum type="circleNumDbPlain"/>
            </a:pPr>
            <a:r>
              <a:rPr kumimoji="1" lang="ja-JP" altLang="en-US" dirty="0" smtClean="0">
                <a:latin typeface="Meiryo UI" panose="020B0604030504040204" pitchFamily="50" charset="-128"/>
                <a:ea typeface="Meiryo UI" panose="020B0604030504040204" pitchFamily="50" charset="-128"/>
              </a:rPr>
              <a:t>その他（国プロジェクト等）　　　</a:t>
            </a:r>
            <a:r>
              <a:rPr kumimoji="1" lang="ja-JP" altLang="en-US" dirty="0">
                <a:latin typeface="Meiryo UI" panose="020B0604030504040204" pitchFamily="50" charset="-128"/>
                <a:ea typeface="Meiryo UI" panose="020B0604030504040204" pitchFamily="50" charset="-128"/>
              </a:rPr>
              <a:t> </a:t>
            </a:r>
            <a:r>
              <a:rPr kumimoji="1" lang="en-US" altLang="ja-JP" dirty="0" smtClean="0">
                <a:latin typeface="Meiryo UI" panose="020B0604030504040204" pitchFamily="50" charset="-128"/>
                <a:ea typeface="Meiryo UI" panose="020B0604030504040204" pitchFamily="50" charset="-128"/>
              </a:rPr>
              <a:t>P 9 </a:t>
            </a:r>
            <a:r>
              <a:rPr kumimoji="1" lang="ja-JP" altLang="en-US" dirty="0" smtClean="0">
                <a:latin typeface="Meiryo UI" panose="020B0604030504040204" pitchFamily="50" charset="-128"/>
                <a:ea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rPr>
              <a:t>10</a:t>
            </a:r>
            <a:endParaRPr kumimoji="1" lang="en-US" altLang="ja-JP" dirty="0">
              <a:latin typeface="Meiryo UI" panose="020B0604030504040204" pitchFamily="50" charset="-128"/>
              <a:ea typeface="Meiryo UI" panose="020B0604030504040204" pitchFamily="50" charset="-128"/>
            </a:endParaRPr>
          </a:p>
        </p:txBody>
      </p:sp>
      <p:sp>
        <p:nvSpPr>
          <p:cNvPr id="6" name="大かっこ 5">
            <a:extLst>
              <a:ext uri="{FF2B5EF4-FFF2-40B4-BE49-F238E27FC236}">
                <a16:creationId xmlns:a16="http://schemas.microsoft.com/office/drawing/2014/main" id="{3F1267FC-6CB8-4E8B-8BEC-C1E0536FB925}"/>
              </a:ext>
            </a:extLst>
          </p:cNvPr>
          <p:cNvSpPr/>
          <p:nvPr/>
        </p:nvSpPr>
        <p:spPr>
          <a:xfrm>
            <a:off x="1940338" y="4114488"/>
            <a:ext cx="5083515" cy="1338829"/>
          </a:xfrm>
          <a:prstGeom prst="bracketPair">
            <a:avLst>
              <a:gd name="adj" fmla="val 9577"/>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2954597" y="6143978"/>
            <a:ext cx="3671198" cy="433196"/>
          </a:xfrm>
          <a:prstGeom prst="rect">
            <a:avLst/>
          </a:prstGeom>
          <a:noFill/>
        </p:spPr>
        <p:txBody>
          <a:bodyPr wrap="none" rtlCol="0">
            <a:spAutoFit/>
          </a:bodyPr>
          <a:lstStyle/>
          <a:p>
            <a:pPr defTabSz="843496"/>
            <a:r>
              <a:rPr kumimoji="1" lang="ja-JP" altLang="en-US" sz="2215" dirty="0">
                <a:solidFill>
                  <a:prstClr val="black"/>
                </a:solidFill>
                <a:latin typeface="Meiryo UI" panose="020B0604030504040204" pitchFamily="50" charset="-128"/>
                <a:ea typeface="Meiryo UI" panose="020B0604030504040204" pitchFamily="50" charset="-128"/>
              </a:rPr>
              <a:t>スマートシティ戦略タスクフォース</a:t>
            </a:r>
          </a:p>
        </p:txBody>
      </p:sp>
      <p:sp>
        <p:nvSpPr>
          <p:cNvPr id="8" name="テキスト ボックス 7"/>
          <p:cNvSpPr txBox="1"/>
          <p:nvPr/>
        </p:nvSpPr>
        <p:spPr>
          <a:xfrm>
            <a:off x="6454011" y="-5862"/>
            <a:ext cx="2551443" cy="490006"/>
          </a:xfrm>
          <a:prstGeom prst="rect">
            <a:avLst/>
          </a:prstGeom>
          <a:noFill/>
        </p:spPr>
        <p:txBody>
          <a:bodyPr wrap="square" rtlCol="0">
            <a:spAutoFit/>
          </a:bodyPr>
          <a:lstStyle/>
          <a:p>
            <a:pPr defTabSz="843496"/>
            <a:r>
              <a:rPr kumimoji="1" lang="en-US" altLang="ja-JP" sz="129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2019.10.31</a:t>
            </a:r>
            <a:endPar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3496"/>
            <a:r>
              <a:rPr kumimoji="1" lang="ja-JP" altLang="en-US" sz="129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第</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kumimoji="1" lang="ja-JP" altLang="en-US" sz="129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大阪スマートシティ戦略会議</a:t>
            </a:r>
          </a:p>
        </p:txBody>
      </p:sp>
      <p:sp>
        <p:nvSpPr>
          <p:cNvPr id="10" name="正方形/長方形 9"/>
          <p:cNvSpPr/>
          <p:nvPr/>
        </p:nvSpPr>
        <p:spPr>
          <a:xfrm>
            <a:off x="7438980" y="534787"/>
            <a:ext cx="1458446" cy="319996"/>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defTabSz="843496"/>
            <a:r>
              <a:rPr kumimoji="1" lang="ja-JP" altLang="en-US" sz="166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資料２</a:t>
            </a:r>
            <a:r>
              <a:rPr kumimoji="1" lang="en-US" altLang="ja-JP" sz="166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6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1662"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54863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233976" y="5444515"/>
            <a:ext cx="8727744" cy="1278864"/>
            <a:chOff x="212557" y="4787556"/>
            <a:chExt cx="8727744" cy="1278864"/>
          </a:xfrm>
        </p:grpSpPr>
        <p:sp>
          <p:nvSpPr>
            <p:cNvPr id="14" name="正方形/長方形 13"/>
            <p:cNvSpPr/>
            <p:nvPr/>
          </p:nvSpPr>
          <p:spPr>
            <a:xfrm>
              <a:off x="212557" y="4787556"/>
              <a:ext cx="8727744" cy="1278864"/>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2000" b="1" u="sng" dirty="0"/>
                <a:t>スマートシティ官民連携プラットフォーム</a:t>
              </a:r>
              <a:endParaRPr kumimoji="1" lang="en-US" altLang="ja-JP" sz="2000" b="1" u="sng" dirty="0"/>
            </a:p>
            <a:p>
              <a:pPr algn="ctr"/>
              <a:endParaRPr kumimoji="1" lang="en-US" altLang="ja-JP" dirty="0"/>
            </a:p>
          </p:txBody>
        </p:sp>
        <p:sp>
          <p:nvSpPr>
            <p:cNvPr id="16" name="テキスト ボックス 15"/>
            <p:cNvSpPr txBox="1"/>
            <p:nvPr/>
          </p:nvSpPr>
          <p:spPr>
            <a:xfrm>
              <a:off x="212557" y="5141251"/>
              <a:ext cx="7254710" cy="276999"/>
            </a:xfrm>
            <a:prstGeom prst="rect">
              <a:avLst/>
            </a:prstGeom>
            <a:noFill/>
          </p:spPr>
          <p:txBody>
            <a:bodyPr wrap="square" rtlCol="0">
              <a:spAutoFit/>
            </a:bodyPr>
            <a:lstStyle/>
            <a:p>
              <a:r>
                <a:rPr kumimoji="1" lang="ja-JP" altLang="en-US" sz="1200" dirty="0"/>
                <a:t>会員（事業実施団体）：企業等、大学・研究機関、地方公共団体</a:t>
              </a:r>
            </a:p>
          </p:txBody>
        </p:sp>
        <p:sp>
          <p:nvSpPr>
            <p:cNvPr id="17" name="テキスト ボックス 16"/>
            <p:cNvSpPr txBox="1"/>
            <p:nvPr/>
          </p:nvSpPr>
          <p:spPr>
            <a:xfrm>
              <a:off x="212557" y="5782129"/>
              <a:ext cx="3720288" cy="276999"/>
            </a:xfrm>
            <a:prstGeom prst="rect">
              <a:avLst/>
            </a:prstGeom>
            <a:noFill/>
          </p:spPr>
          <p:txBody>
            <a:bodyPr wrap="square" rtlCol="0">
              <a:spAutoFit/>
            </a:bodyPr>
            <a:lstStyle/>
            <a:p>
              <a:r>
                <a:rPr kumimoji="1" lang="ja-JP" altLang="en-US" sz="1200" dirty="0"/>
                <a:t>　会員（経済団体等）：経団連</a:t>
              </a:r>
            </a:p>
          </p:txBody>
        </p:sp>
        <p:sp>
          <p:nvSpPr>
            <p:cNvPr id="18" name="テキスト ボックス 17"/>
            <p:cNvSpPr txBox="1"/>
            <p:nvPr/>
          </p:nvSpPr>
          <p:spPr>
            <a:xfrm>
              <a:off x="212557" y="5372257"/>
              <a:ext cx="7109639" cy="461665"/>
            </a:xfrm>
            <a:prstGeom prst="rect">
              <a:avLst/>
            </a:prstGeom>
            <a:noFill/>
          </p:spPr>
          <p:txBody>
            <a:bodyPr wrap="none" rtlCol="0">
              <a:spAutoFit/>
            </a:bodyPr>
            <a:lstStyle/>
            <a:p>
              <a:r>
                <a:rPr kumimoji="1" lang="ja-JP" altLang="en-US" sz="1200" dirty="0"/>
                <a:t>　　会員（関係省庁）：内閣官房　警察庁　金融庁　文部科学省　厚生労働省　農林水産省　環境省</a:t>
              </a:r>
              <a:endParaRPr kumimoji="1" lang="en-US" altLang="ja-JP" sz="1200" dirty="0"/>
            </a:p>
            <a:p>
              <a:r>
                <a:rPr kumimoji="1" lang="ja-JP" altLang="en-US" sz="1200" dirty="0"/>
                <a:t>　　　　　　　事務局：内閣府　総務省　経済産業省　国土交通省</a:t>
              </a:r>
            </a:p>
          </p:txBody>
        </p:sp>
      </p:grpSp>
      <p:cxnSp>
        <p:nvCxnSpPr>
          <p:cNvPr id="4" name="直線コネクタ 3"/>
          <p:cNvCxnSpPr/>
          <p:nvPr/>
        </p:nvCxnSpPr>
        <p:spPr>
          <a:xfrm>
            <a:off x="241559" y="649291"/>
            <a:ext cx="8621486" cy="0"/>
          </a:xfrm>
          <a:prstGeom prst="line">
            <a:avLst/>
          </a:prstGeom>
        </p:spPr>
        <p:style>
          <a:lnRef idx="1">
            <a:schemeClr val="dk1"/>
          </a:lnRef>
          <a:fillRef idx="0">
            <a:schemeClr val="dk1"/>
          </a:fillRef>
          <a:effectRef idx="0">
            <a:schemeClr val="dk1"/>
          </a:effectRef>
          <a:fontRef idx="minor">
            <a:schemeClr val="tx1"/>
          </a:fontRef>
        </p:style>
      </p:cxnSp>
      <p:sp>
        <p:nvSpPr>
          <p:cNvPr id="5" name="正方形/長方形 4"/>
          <p:cNvSpPr/>
          <p:nvPr/>
        </p:nvSpPr>
        <p:spPr>
          <a:xfrm>
            <a:off x="1195916" y="122929"/>
            <a:ext cx="6752169" cy="461665"/>
          </a:xfrm>
          <a:prstGeom prst="rect">
            <a:avLst/>
          </a:prstGeom>
        </p:spPr>
        <p:txBody>
          <a:bodyPr wrap="none">
            <a:spAutoFit/>
          </a:bodyPr>
          <a:lstStyle/>
          <a:p>
            <a:r>
              <a:rPr lang="ja-JP" altLang="en-US" sz="2400" b="1" dirty="0">
                <a:latin typeface="Meiryo UI" panose="020B0604030504040204" pitchFamily="50" charset="-128"/>
                <a:ea typeface="Meiryo UI" panose="020B0604030504040204" pitchFamily="50" charset="-128"/>
              </a:rPr>
              <a:t>（参考）国プロジェクト一覧（スマートシティ全般）</a:t>
            </a:r>
          </a:p>
        </p:txBody>
      </p:sp>
      <p:sp>
        <p:nvSpPr>
          <p:cNvPr id="3" name="テキスト ボックス 2"/>
          <p:cNvSpPr txBox="1"/>
          <p:nvPr/>
        </p:nvSpPr>
        <p:spPr>
          <a:xfrm>
            <a:off x="11990" y="1664428"/>
            <a:ext cx="4704637" cy="1877437"/>
          </a:xfrm>
          <a:prstGeom prst="rect">
            <a:avLst/>
          </a:prstGeom>
          <a:noFill/>
        </p:spPr>
        <p:txBody>
          <a:bodyPr wrap="square" rtlCol="0">
            <a:spAutoFit/>
          </a:bodyPr>
          <a:lstStyle/>
          <a:p>
            <a:r>
              <a:rPr kumimoji="1" lang="ja-JP" altLang="en-US" sz="2000" b="1" dirty="0"/>
              <a:t>内閣府</a:t>
            </a:r>
            <a:endParaRPr kumimoji="1" lang="en-US" altLang="ja-JP" sz="2000" b="1" dirty="0"/>
          </a:p>
          <a:p>
            <a:r>
              <a:rPr kumimoji="1" lang="ja-JP" altLang="en-US" sz="1600" dirty="0"/>
              <a:t>〇 </a:t>
            </a:r>
            <a:r>
              <a:rPr kumimoji="1" lang="en-US" altLang="ja-JP" sz="1600" dirty="0"/>
              <a:t>SIP</a:t>
            </a:r>
            <a:r>
              <a:rPr kumimoji="1" lang="ja-JP" altLang="en-US" sz="1600" dirty="0"/>
              <a:t>アーキテクチャ構築・実証研究</a:t>
            </a:r>
            <a:endParaRPr kumimoji="1" lang="en-US" altLang="ja-JP" sz="1600" dirty="0"/>
          </a:p>
          <a:p>
            <a:r>
              <a:rPr kumimoji="1" lang="ja-JP" altLang="en-US" sz="1100" dirty="0"/>
              <a:t>（</a:t>
            </a:r>
            <a:r>
              <a:rPr lang="ja-JP" altLang="en-US" sz="1100" dirty="0"/>
              <a:t>国立研究開発法人新エネルギー・産業技術総合開発機構）</a:t>
            </a:r>
            <a:endParaRPr lang="en-US" altLang="ja-JP" sz="1100" dirty="0"/>
          </a:p>
          <a:p>
            <a:endParaRPr lang="en-US" altLang="ja-JP" sz="1100" dirty="0"/>
          </a:p>
          <a:p>
            <a:r>
              <a:rPr kumimoji="1" lang="ja-JP" altLang="en-US" sz="1600" dirty="0"/>
              <a:t>〇 近未来技術等社会実装事業</a:t>
            </a:r>
            <a:endParaRPr kumimoji="1" lang="en-US" altLang="ja-JP" sz="1600" dirty="0"/>
          </a:p>
          <a:p>
            <a:r>
              <a:rPr kumimoji="1" lang="ja-JP" altLang="en-US" sz="1050" dirty="0"/>
              <a:t>　</a:t>
            </a:r>
            <a:r>
              <a:rPr kumimoji="1" lang="en-US" altLang="ja-JP" sz="1050" dirty="0"/>
              <a:t>AI</a:t>
            </a:r>
            <a:r>
              <a:rPr kumimoji="1" lang="ja-JP" altLang="en-US" sz="1050" dirty="0" err="1"/>
              <a:t>、</a:t>
            </a:r>
            <a:r>
              <a:rPr kumimoji="1" lang="en-US" altLang="ja-JP" sz="1050" dirty="0" err="1"/>
              <a:t>IoT</a:t>
            </a:r>
            <a:r>
              <a:rPr kumimoji="1" lang="ja-JP" altLang="en-US" sz="1050" dirty="0"/>
              <a:t>や自動運転、ドローン等の近未来技術の実装による新しい地方創生を目指し、自主的・主体的で先導的な最も優れた施策について、各種交付金、補助金等の支援に加え、社会実装に向けた現地支援体制を構築するなど総合的な支援を行う。</a:t>
            </a:r>
            <a:endParaRPr kumimoji="1" lang="en-US" altLang="ja-JP" sz="1050" dirty="0"/>
          </a:p>
        </p:txBody>
      </p:sp>
      <p:sp>
        <p:nvSpPr>
          <p:cNvPr id="8" name="テキスト ボックス 7"/>
          <p:cNvSpPr txBox="1"/>
          <p:nvPr/>
        </p:nvSpPr>
        <p:spPr>
          <a:xfrm>
            <a:off x="11990" y="3545552"/>
            <a:ext cx="4519669" cy="1738938"/>
          </a:xfrm>
          <a:prstGeom prst="rect">
            <a:avLst/>
          </a:prstGeom>
          <a:noFill/>
        </p:spPr>
        <p:txBody>
          <a:bodyPr wrap="square" rtlCol="0">
            <a:spAutoFit/>
          </a:bodyPr>
          <a:lstStyle/>
          <a:p>
            <a:r>
              <a:rPr kumimoji="1" lang="ja-JP" altLang="en-US" sz="2000" b="1" dirty="0"/>
              <a:t>総務省</a:t>
            </a:r>
            <a:endParaRPr kumimoji="1" lang="en-US" altLang="ja-JP" sz="2000" b="1" dirty="0"/>
          </a:p>
          <a:p>
            <a:r>
              <a:rPr kumimoji="1" lang="ja-JP" altLang="en-US" sz="1600" dirty="0"/>
              <a:t>〇 データ利活用型スマートシティ推進事業</a:t>
            </a:r>
            <a:endParaRPr kumimoji="1" lang="en-US" altLang="ja-JP" sz="1600" dirty="0"/>
          </a:p>
          <a:p>
            <a:r>
              <a:rPr kumimoji="1" lang="ja-JP" altLang="en-US" sz="1100" dirty="0"/>
              <a:t>　</a:t>
            </a:r>
            <a:r>
              <a:rPr kumimoji="1" lang="en-US" altLang="ja-JP" sz="1100" dirty="0"/>
              <a:t>ICT</a:t>
            </a:r>
            <a:r>
              <a:rPr kumimoji="1" lang="ja-JP" altLang="en-US" sz="1100" dirty="0"/>
              <a:t>を活用したスマートシティ型</a:t>
            </a:r>
            <a:r>
              <a:rPr kumimoji="1" lang="ja-JP" altLang="en-US" sz="1100" dirty="0" smtClean="0"/>
              <a:t>のまちづくり</a:t>
            </a:r>
            <a:r>
              <a:rPr kumimoji="1" lang="ja-JP" altLang="en-US" sz="1100" dirty="0"/>
              <a:t>に取組む地方公共団体等の初期投資・継続的な体制整備等にかかる経費の一部を補助する。</a:t>
            </a:r>
            <a:endParaRPr kumimoji="1" lang="en-US" altLang="ja-JP" sz="1100" dirty="0"/>
          </a:p>
          <a:p>
            <a:r>
              <a:rPr kumimoji="1" lang="ja-JP" altLang="en-US" sz="1600" dirty="0"/>
              <a:t>〇 ＩＣＴインフラ地域展開マスタープラン</a:t>
            </a:r>
            <a:endParaRPr kumimoji="1" lang="en-US" altLang="ja-JP" sz="1600" dirty="0"/>
          </a:p>
          <a:p>
            <a:r>
              <a:rPr kumimoji="1" lang="ja-JP" altLang="en-US" sz="1100" dirty="0"/>
              <a:t>　</a:t>
            </a:r>
            <a:r>
              <a:rPr kumimoji="1" lang="en-US" altLang="ja-JP" sz="1100" dirty="0"/>
              <a:t>5G</a:t>
            </a:r>
            <a:r>
              <a:rPr kumimoji="1" lang="ja-JP" altLang="en-US" sz="1100" dirty="0"/>
              <a:t>をはじめとする</a:t>
            </a:r>
            <a:r>
              <a:rPr kumimoji="1" lang="en-US" altLang="ja-JP" sz="1100" dirty="0"/>
              <a:t>ICT</a:t>
            </a:r>
            <a:r>
              <a:rPr kumimoji="1" lang="ja-JP" altLang="en-US" sz="1100" dirty="0"/>
              <a:t>インフラ整備支援と</a:t>
            </a:r>
            <a:r>
              <a:rPr kumimoji="1" lang="en-US" altLang="ja-JP" sz="1100" dirty="0"/>
              <a:t>5G</a:t>
            </a:r>
            <a:r>
              <a:rPr kumimoji="1" lang="ja-JP" altLang="en-US" sz="1100" dirty="0"/>
              <a:t>利活用促進策を一体的かつ効果的に活用し、</a:t>
            </a:r>
            <a:r>
              <a:rPr kumimoji="1" lang="en-US" altLang="ja-JP" sz="1100" dirty="0"/>
              <a:t>ICT</a:t>
            </a:r>
            <a:r>
              <a:rPr kumimoji="1" lang="ja-JP" altLang="en-US" sz="1100" dirty="0"/>
              <a:t>インフラをできる限り早期に日本全国に展開するためのマスタープラン。</a:t>
            </a:r>
          </a:p>
        </p:txBody>
      </p:sp>
      <p:sp>
        <p:nvSpPr>
          <p:cNvPr id="9" name="テキスト ボックス 8"/>
          <p:cNvSpPr txBox="1"/>
          <p:nvPr/>
        </p:nvSpPr>
        <p:spPr>
          <a:xfrm>
            <a:off x="4679576" y="1649809"/>
            <a:ext cx="4320000" cy="984885"/>
          </a:xfrm>
          <a:prstGeom prst="rect">
            <a:avLst/>
          </a:prstGeom>
          <a:noFill/>
        </p:spPr>
        <p:txBody>
          <a:bodyPr wrap="square" rtlCol="0">
            <a:spAutoFit/>
          </a:bodyPr>
          <a:lstStyle/>
          <a:p>
            <a:r>
              <a:rPr kumimoji="1" lang="ja-JP" altLang="en-US" sz="2000" b="1" dirty="0"/>
              <a:t>経済産業省</a:t>
            </a:r>
            <a:endParaRPr kumimoji="1" lang="en-US" altLang="ja-JP" sz="1600" b="1" dirty="0"/>
          </a:p>
          <a:p>
            <a:r>
              <a:rPr kumimoji="1" lang="ja-JP" altLang="en-US" sz="1600" dirty="0"/>
              <a:t>〇 パイロット地域分析事業</a:t>
            </a:r>
            <a:endParaRPr lang="en-US" altLang="ja-JP" sz="1600" dirty="0"/>
          </a:p>
          <a:p>
            <a:r>
              <a:rPr kumimoji="1" lang="ja-JP" altLang="en-US" sz="1100" dirty="0"/>
              <a:t>　先駆的に新しいモビリティサービスの社会実装に取り組む地域と連携し、事業計画策定や効果分析等を実施する。</a:t>
            </a:r>
          </a:p>
        </p:txBody>
      </p:sp>
      <p:sp>
        <p:nvSpPr>
          <p:cNvPr id="10" name="テキスト ボックス 9"/>
          <p:cNvSpPr txBox="1"/>
          <p:nvPr/>
        </p:nvSpPr>
        <p:spPr>
          <a:xfrm>
            <a:off x="4679576" y="2665368"/>
            <a:ext cx="4415788" cy="1569660"/>
          </a:xfrm>
          <a:prstGeom prst="rect">
            <a:avLst/>
          </a:prstGeom>
          <a:noFill/>
        </p:spPr>
        <p:txBody>
          <a:bodyPr wrap="square" rtlCol="0">
            <a:spAutoFit/>
          </a:bodyPr>
          <a:lstStyle/>
          <a:p>
            <a:r>
              <a:rPr kumimoji="1" lang="ja-JP" altLang="en-US" sz="2000" b="1" dirty="0"/>
              <a:t>国土交通省</a:t>
            </a:r>
            <a:endParaRPr kumimoji="1" lang="en-US" altLang="ja-JP" sz="1600" b="1" dirty="0"/>
          </a:p>
          <a:p>
            <a:r>
              <a:rPr kumimoji="1" lang="ja-JP" altLang="en-US" sz="1600" dirty="0"/>
              <a:t>〇 新モビリティサービス推進事業</a:t>
            </a:r>
            <a:endParaRPr kumimoji="1" lang="en-US" altLang="ja-JP" sz="1600" dirty="0"/>
          </a:p>
          <a:p>
            <a:r>
              <a:rPr kumimoji="1" lang="ja-JP" altLang="en-US" sz="1100" dirty="0"/>
              <a:t>　</a:t>
            </a:r>
            <a:r>
              <a:rPr lang="ja-JP" altLang="en-US" sz="1100" dirty="0"/>
              <a:t>全国各地の</a:t>
            </a:r>
            <a:r>
              <a:rPr lang="en-US" altLang="ja-JP" sz="1100" dirty="0"/>
              <a:t>MaaS</a:t>
            </a:r>
            <a:r>
              <a:rPr lang="ja-JP" altLang="en-US" sz="1100" dirty="0"/>
              <a:t>等新たなモビリティサービスの実証実験を支援し、</a:t>
            </a:r>
            <a:endParaRPr lang="en-US" altLang="ja-JP" sz="1100" dirty="0"/>
          </a:p>
          <a:p>
            <a:r>
              <a:rPr lang="ja-JP" altLang="en-US" sz="1100" dirty="0"/>
              <a:t>地域の交通課題解決に向けたモデル構築を推進する。</a:t>
            </a:r>
            <a:endParaRPr kumimoji="1" lang="en-US" altLang="ja-JP" sz="1100" dirty="0"/>
          </a:p>
          <a:p>
            <a:r>
              <a:rPr kumimoji="1" lang="ja-JP" altLang="en-US" sz="1600" dirty="0"/>
              <a:t>〇 スマートシティモデル事業</a:t>
            </a:r>
            <a:endParaRPr kumimoji="1" lang="en-US" altLang="ja-JP" sz="1600" dirty="0"/>
          </a:p>
          <a:p>
            <a:r>
              <a:rPr kumimoji="1" lang="ja-JP" altLang="en-US" sz="1100" dirty="0"/>
              <a:t>　技術や官民データを活用しつつ 都市・地域課題を解決するスマートシティモデル事業を選定し支援を行う。</a:t>
            </a:r>
          </a:p>
        </p:txBody>
      </p:sp>
      <p:sp>
        <p:nvSpPr>
          <p:cNvPr id="13" name="正方形/長方形 12"/>
          <p:cNvSpPr/>
          <p:nvPr/>
        </p:nvSpPr>
        <p:spPr>
          <a:xfrm>
            <a:off x="114774" y="805144"/>
            <a:ext cx="8914453" cy="6282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t>全体戦略、制度整備</a:t>
            </a:r>
            <a:endParaRPr kumimoji="1" lang="en-US" altLang="ja-JP" sz="2000" b="1" dirty="0"/>
          </a:p>
          <a:p>
            <a:pPr algn="ctr"/>
            <a:r>
              <a:rPr kumimoji="1" lang="ja-JP" altLang="en-US" sz="1600" dirty="0"/>
              <a:t>◆統合イノベーション戦略</a:t>
            </a:r>
            <a:r>
              <a:rPr kumimoji="1" lang="en-US" altLang="ja-JP" sz="1600" dirty="0"/>
              <a:t>2019</a:t>
            </a:r>
            <a:r>
              <a:rPr kumimoji="1" lang="ja-JP" altLang="en-US" sz="1600" dirty="0"/>
              <a:t>　◆スーパーシティ構想　◆官民</a:t>
            </a:r>
            <a:r>
              <a:rPr kumimoji="1" lang="en-US" altLang="ja-JP" sz="1600" dirty="0"/>
              <a:t>TIS</a:t>
            </a:r>
            <a:r>
              <a:rPr kumimoji="1" lang="ja-JP" altLang="en-US" sz="1600" dirty="0"/>
              <a:t>構想・ロードマップ</a:t>
            </a:r>
            <a:r>
              <a:rPr kumimoji="1" lang="en-US" altLang="ja-JP" sz="1600" dirty="0"/>
              <a:t>2019</a:t>
            </a:r>
          </a:p>
        </p:txBody>
      </p:sp>
      <p:sp>
        <p:nvSpPr>
          <p:cNvPr id="6" name="正方形/長方形 5"/>
          <p:cNvSpPr/>
          <p:nvPr/>
        </p:nvSpPr>
        <p:spPr>
          <a:xfrm>
            <a:off x="4679576" y="4276928"/>
            <a:ext cx="4467714" cy="1131079"/>
          </a:xfrm>
          <a:prstGeom prst="rect">
            <a:avLst/>
          </a:prstGeom>
        </p:spPr>
        <p:txBody>
          <a:bodyPr wrap="square">
            <a:spAutoFit/>
          </a:bodyPr>
          <a:lstStyle/>
          <a:p>
            <a:r>
              <a:rPr lang="ja-JP" altLang="en-US" sz="2000" b="1" dirty="0"/>
              <a:t>経産省</a:t>
            </a:r>
            <a:r>
              <a:rPr lang="en-US" altLang="ja-JP" sz="2000" b="1" dirty="0"/>
              <a:t>×</a:t>
            </a:r>
            <a:r>
              <a:rPr lang="ja-JP" altLang="en-US" sz="2000" b="1" dirty="0"/>
              <a:t>国交省</a:t>
            </a:r>
            <a:endParaRPr lang="en-US" altLang="ja-JP" b="1" dirty="0"/>
          </a:p>
          <a:p>
            <a:r>
              <a:rPr lang="ja-JP" altLang="en-US" sz="1600" dirty="0"/>
              <a:t>〇 スマートモビリティチャレンジ</a:t>
            </a:r>
            <a:endParaRPr lang="en-US" altLang="ja-JP" sz="1600" dirty="0"/>
          </a:p>
          <a:p>
            <a:r>
              <a:rPr lang="ja-JP" altLang="en-US" sz="1050" dirty="0"/>
              <a:t>　将来の自動運転社会の実現を見据え、新たなモビリティサービスの社会実装を通じた移動課題の解決及び地域活性化を目指し、地域と企業の協働による意欲的な挑戦を促す。</a:t>
            </a:r>
            <a:endParaRPr lang="en-US" altLang="ja-JP" sz="1050" dirty="0"/>
          </a:p>
        </p:txBody>
      </p:sp>
      <p:sp>
        <p:nvSpPr>
          <p:cNvPr id="11" name="スライド番号プレースホルダー 10"/>
          <p:cNvSpPr>
            <a:spLocks noGrp="1"/>
          </p:cNvSpPr>
          <p:nvPr>
            <p:ph type="sldNum" sz="quarter" idx="12"/>
          </p:nvPr>
        </p:nvSpPr>
        <p:spPr>
          <a:xfrm>
            <a:off x="6805645" y="6344826"/>
            <a:ext cx="2057400" cy="365125"/>
          </a:xfrm>
        </p:spPr>
        <p:txBody>
          <a:bodyPr/>
          <a:lstStyle/>
          <a:p>
            <a:fld id="{21D76EFC-43B6-498C-9345-5DA95606B07D}" type="slidenum">
              <a:rPr kumimoji="1" lang="ja-JP" altLang="en-US" smtClean="0"/>
              <a:t>10</a:t>
            </a:fld>
            <a:endParaRPr kumimoji="1" lang="ja-JP" altLang="en-US" dirty="0"/>
          </a:p>
        </p:txBody>
      </p:sp>
    </p:spTree>
    <p:extLst>
      <p:ext uri="{BB962C8B-B14F-4D97-AF65-F5344CB8AC3E}">
        <p14:creationId xmlns:p14="http://schemas.microsoft.com/office/powerpoint/2010/main" val="1380452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723AE9A-078C-4B4C-8470-D5E77E16AB4E}"/>
              </a:ext>
            </a:extLst>
          </p:cNvPr>
          <p:cNvSpPr/>
          <p:nvPr/>
        </p:nvSpPr>
        <p:spPr>
          <a:xfrm>
            <a:off x="915131" y="5368672"/>
            <a:ext cx="4068000" cy="9987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F0DA5DF2-61F9-4C05-8568-C593742954EE}"/>
              </a:ext>
            </a:extLst>
          </p:cNvPr>
          <p:cNvSpPr/>
          <p:nvPr/>
        </p:nvSpPr>
        <p:spPr>
          <a:xfrm>
            <a:off x="904117" y="3337971"/>
            <a:ext cx="4068000" cy="20291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2AB76740-5519-4CCB-B5B2-F2D983B5694C}"/>
              </a:ext>
            </a:extLst>
          </p:cNvPr>
          <p:cNvSpPr/>
          <p:nvPr/>
        </p:nvSpPr>
        <p:spPr>
          <a:xfrm>
            <a:off x="906073" y="1553590"/>
            <a:ext cx="4068000" cy="1775790"/>
          </a:xfrm>
          <a:prstGeom prst="rect">
            <a:avLst/>
          </a:prstGeom>
          <a:pattFill prst="pct2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001716" y="93695"/>
            <a:ext cx="6897188" cy="461665"/>
          </a:xfrm>
          <a:prstGeom prst="rect">
            <a:avLst/>
          </a:prstGeom>
        </p:spPr>
        <p:txBody>
          <a:bodyPr wrap="square">
            <a:spAutoFit/>
          </a:bodyPr>
          <a:lstStyle/>
          <a:p>
            <a:pPr algn="ctr"/>
            <a:r>
              <a:rPr lang="ja-JP" altLang="en-US" sz="2400" b="1" dirty="0" smtClean="0">
                <a:latin typeface="Meiryo UI" panose="020B0604030504040204" pitchFamily="50" charset="-128"/>
                <a:ea typeface="Meiryo UI" panose="020B0604030504040204" pitchFamily="50" charset="-128"/>
              </a:rPr>
              <a:t>①　モビリティの</a:t>
            </a:r>
            <a:r>
              <a:rPr lang="ja-JP" altLang="en-US" sz="2400" b="1" dirty="0">
                <a:latin typeface="Meiryo UI" panose="020B0604030504040204" pitchFamily="50" charset="-128"/>
                <a:ea typeface="Meiryo UI" panose="020B0604030504040204" pitchFamily="50" charset="-128"/>
              </a:rPr>
              <a:t>進化イメージ</a:t>
            </a:r>
          </a:p>
        </p:txBody>
      </p:sp>
      <p:cxnSp>
        <p:nvCxnSpPr>
          <p:cNvPr id="5" name="直線コネクタ 4"/>
          <p:cNvCxnSpPr/>
          <p:nvPr/>
        </p:nvCxnSpPr>
        <p:spPr>
          <a:xfrm>
            <a:off x="191309" y="630150"/>
            <a:ext cx="8621486"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矢印コネクタ 6"/>
          <p:cNvCxnSpPr/>
          <p:nvPr/>
        </p:nvCxnSpPr>
        <p:spPr>
          <a:xfrm>
            <a:off x="893102" y="6383526"/>
            <a:ext cx="71640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a:cxnSpLocks/>
          </p:cNvCxnSpPr>
          <p:nvPr/>
        </p:nvCxnSpPr>
        <p:spPr>
          <a:xfrm flipV="1">
            <a:off x="893102" y="752296"/>
            <a:ext cx="0" cy="56327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テキスト ボックス 9"/>
          <p:cNvSpPr txBox="1"/>
          <p:nvPr/>
        </p:nvSpPr>
        <p:spPr>
          <a:xfrm>
            <a:off x="7199098" y="5969713"/>
            <a:ext cx="800219"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時間軸</a:t>
            </a:r>
          </a:p>
        </p:txBody>
      </p:sp>
      <p:sp>
        <p:nvSpPr>
          <p:cNvPr id="11" name="テキスト ボックス 10"/>
          <p:cNvSpPr txBox="1"/>
          <p:nvPr/>
        </p:nvSpPr>
        <p:spPr>
          <a:xfrm>
            <a:off x="893102" y="6451450"/>
            <a:ext cx="6479659" cy="307777"/>
          </a:xfrm>
          <a:prstGeom prst="rect">
            <a:avLst/>
          </a:prstGeom>
          <a:noFill/>
        </p:spPr>
        <p:txBody>
          <a:bodyPr wrap="none" rtlCol="0">
            <a:spAutoFit/>
          </a:bodyPr>
          <a:lstStyle/>
          <a:p>
            <a:r>
              <a:rPr kumimoji="1" lang="en-US" altLang="ja-JP" sz="1400" b="1" dirty="0">
                <a:latin typeface="Meiryo UI" panose="020B0604030504040204" pitchFamily="50" charset="-128"/>
                <a:ea typeface="Meiryo UI" panose="020B0604030504040204" pitchFamily="50" charset="-128"/>
              </a:rPr>
              <a:t>2019      20      21      22      23      24</a:t>
            </a:r>
            <a:r>
              <a:rPr kumimoji="1" lang="ja-JP" altLang="en-US" sz="1400" b="1" dirty="0">
                <a:latin typeface="Meiryo UI" panose="020B0604030504040204" pitchFamily="50" charset="-128"/>
                <a:ea typeface="Meiryo UI" panose="020B0604030504040204" pitchFamily="50" charset="-128"/>
              </a:rPr>
              <a:t>　     </a:t>
            </a:r>
            <a:r>
              <a:rPr kumimoji="1" lang="en-US" altLang="ja-JP" sz="1400" b="1" dirty="0">
                <a:latin typeface="Meiryo UI" panose="020B0604030504040204" pitchFamily="50" charset="-128"/>
                <a:ea typeface="Meiryo UI" panose="020B0604030504040204" pitchFamily="50" charset="-128"/>
              </a:rPr>
              <a:t>25      26      27   </a:t>
            </a:r>
            <a:r>
              <a:rPr kumimoji="1" lang="en-US" altLang="ja-JP" sz="1400" b="1" dirty="0" smtClean="0">
                <a:latin typeface="Meiryo UI" panose="020B0604030504040204" pitchFamily="50" charset="-128"/>
                <a:ea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rPr>
              <a:t>　　 未来</a:t>
            </a:r>
          </a:p>
        </p:txBody>
      </p:sp>
      <p:sp>
        <p:nvSpPr>
          <p:cNvPr id="12" name="テキスト ボックス 11"/>
          <p:cNvSpPr txBox="1"/>
          <p:nvPr/>
        </p:nvSpPr>
        <p:spPr>
          <a:xfrm>
            <a:off x="20052" y="2697257"/>
            <a:ext cx="461665" cy="2169825"/>
          </a:xfrm>
          <a:prstGeom prst="rect">
            <a:avLst/>
          </a:prstGeom>
          <a:noFill/>
        </p:spPr>
        <p:txBody>
          <a:bodyPr vert="eaVert" wrap="none" rtlCol="0">
            <a:spAutoFit/>
          </a:bodyPr>
          <a:lstStyle/>
          <a:p>
            <a:r>
              <a:rPr kumimoji="1" lang="ja-JP" altLang="en-US" b="1" dirty="0">
                <a:latin typeface="Meiryo UI" panose="020B0604030504040204" pitchFamily="50" charset="-128"/>
                <a:ea typeface="Meiryo UI" panose="020B0604030504040204" pitchFamily="50" charset="-128"/>
              </a:rPr>
              <a:t>テクノロジーの進化</a:t>
            </a:r>
          </a:p>
        </p:txBody>
      </p:sp>
      <p:sp>
        <p:nvSpPr>
          <p:cNvPr id="13" name="テキスト ボックス 12"/>
          <p:cNvSpPr txBox="1"/>
          <p:nvPr/>
        </p:nvSpPr>
        <p:spPr>
          <a:xfrm>
            <a:off x="445272" y="5442614"/>
            <a:ext cx="400110" cy="1169551"/>
          </a:xfrm>
          <a:prstGeom prst="rect">
            <a:avLst/>
          </a:prstGeom>
          <a:noFill/>
        </p:spPr>
        <p:txBody>
          <a:bodyPr vert="eaVert" wrap="none" rtlCol="0">
            <a:spAutoFit/>
          </a:bodyPr>
          <a:lstStyle/>
          <a:p>
            <a:r>
              <a:rPr kumimoji="1" lang="ja-JP" altLang="en-US" sz="1400" dirty="0">
                <a:latin typeface="Meiryo UI" panose="020B0604030504040204" pitchFamily="50" charset="-128"/>
                <a:ea typeface="Meiryo UI" panose="020B0604030504040204" pitchFamily="50" charset="-128"/>
              </a:rPr>
              <a:t>現在（有人）</a:t>
            </a:r>
          </a:p>
        </p:txBody>
      </p:sp>
      <p:sp>
        <p:nvSpPr>
          <p:cNvPr id="14" name="テキスト ボックス 13"/>
          <p:cNvSpPr txBox="1"/>
          <p:nvPr/>
        </p:nvSpPr>
        <p:spPr>
          <a:xfrm>
            <a:off x="445272" y="1735888"/>
            <a:ext cx="400110" cy="1528624"/>
          </a:xfrm>
          <a:prstGeom prst="rect">
            <a:avLst/>
          </a:prstGeom>
          <a:noFill/>
        </p:spPr>
        <p:txBody>
          <a:bodyPr vert="eaVert" wrap="none" rtlCol="0">
            <a:spAutoFit/>
          </a:bodyPr>
          <a:lstStyle/>
          <a:p>
            <a:r>
              <a:rPr kumimoji="1" lang="ja-JP" altLang="en-US" sz="1400" dirty="0">
                <a:latin typeface="Meiryo UI" panose="020B0604030504040204" pitchFamily="50" charset="-128"/>
                <a:ea typeface="Meiryo UI" panose="020B0604030504040204" pitchFamily="50" charset="-128"/>
              </a:rPr>
              <a:t>自動運転（無人）</a:t>
            </a:r>
          </a:p>
        </p:txBody>
      </p:sp>
      <p:sp>
        <p:nvSpPr>
          <p:cNvPr id="15" name="角丸四角形 14"/>
          <p:cNvSpPr/>
          <p:nvPr/>
        </p:nvSpPr>
        <p:spPr>
          <a:xfrm>
            <a:off x="5309699" y="2456038"/>
            <a:ext cx="900000" cy="32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無人バス</a:t>
            </a:r>
            <a:endParaRPr kumimoji="1" lang="en-US" altLang="ja-JP" sz="1200" dirty="0">
              <a:latin typeface="Meiryo UI" panose="020B0604030504040204" pitchFamily="50" charset="-128"/>
              <a:ea typeface="Meiryo UI" panose="020B0604030504040204" pitchFamily="50" charset="-128"/>
            </a:endParaRPr>
          </a:p>
        </p:txBody>
      </p:sp>
      <p:sp>
        <p:nvSpPr>
          <p:cNvPr id="22" name="角丸四角形 21"/>
          <p:cNvSpPr/>
          <p:nvPr/>
        </p:nvSpPr>
        <p:spPr>
          <a:xfrm>
            <a:off x="989162" y="4997712"/>
            <a:ext cx="862148" cy="1284705"/>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乗合タクシー</a:t>
            </a:r>
            <a:endParaRPr kumimoji="1" lang="en-US" altLang="ja-JP" sz="1100"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タクシー配車</a:t>
            </a:r>
            <a:endParaRPr kumimoji="1" lang="en-US" altLang="ja-JP" sz="1100"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カーシェア</a:t>
            </a:r>
            <a:endParaRPr kumimoji="1" lang="en-US" altLang="ja-JP" sz="1100"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シェアバイク</a:t>
            </a:r>
            <a:endParaRPr kumimoji="1" lang="en-US" altLang="ja-JP" sz="11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45272" y="3543620"/>
            <a:ext cx="400110" cy="1708160"/>
          </a:xfrm>
          <a:prstGeom prst="rect">
            <a:avLst/>
          </a:prstGeom>
          <a:noFill/>
        </p:spPr>
        <p:txBody>
          <a:bodyPr vert="eaVert" wrap="none" rtlCol="0">
            <a:spAutoFit/>
          </a:bodyPr>
          <a:lstStyle/>
          <a:p>
            <a:r>
              <a:rPr kumimoji="1" lang="ja-JP" altLang="en-US" sz="1400" dirty="0">
                <a:latin typeface="Meiryo UI" panose="020B0604030504040204" pitchFamily="50" charset="-128"/>
                <a:ea typeface="Meiryo UI" panose="020B0604030504040204" pitchFamily="50" charset="-128"/>
              </a:rPr>
              <a:t>ＡＩ最適化（有人）</a:t>
            </a:r>
          </a:p>
        </p:txBody>
      </p:sp>
      <p:sp>
        <p:nvSpPr>
          <p:cNvPr id="23" name="スライド番号プレースホルダー 22"/>
          <p:cNvSpPr>
            <a:spLocks noGrp="1"/>
          </p:cNvSpPr>
          <p:nvPr>
            <p:ph type="sldNum" sz="quarter" idx="12"/>
          </p:nvPr>
        </p:nvSpPr>
        <p:spPr>
          <a:xfrm>
            <a:off x="7028402" y="6405469"/>
            <a:ext cx="2057400" cy="365125"/>
          </a:xfrm>
        </p:spPr>
        <p:txBody>
          <a:bodyPr/>
          <a:lstStyle/>
          <a:p>
            <a:fld id="{21D76EFC-43B6-498C-9345-5DA95606B07D}" type="slidenum">
              <a:rPr kumimoji="1" lang="ja-JP" altLang="en-US" smtClean="0"/>
              <a:t>2</a:t>
            </a:fld>
            <a:endParaRPr kumimoji="1" lang="ja-JP" altLang="en-US"/>
          </a:p>
        </p:txBody>
      </p:sp>
      <p:sp>
        <p:nvSpPr>
          <p:cNvPr id="2" name="二等辺三角形 1"/>
          <p:cNvSpPr/>
          <p:nvPr/>
        </p:nvSpPr>
        <p:spPr>
          <a:xfrm flipV="1">
            <a:off x="4867496" y="6141890"/>
            <a:ext cx="216000" cy="1800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621566" y="752296"/>
            <a:ext cx="723275" cy="415498"/>
          </a:xfrm>
          <a:prstGeom prst="rect">
            <a:avLst/>
          </a:prstGeom>
          <a:pattFill prst="pct20">
            <a:fgClr>
              <a:schemeClr val="tx1"/>
            </a:fgClr>
            <a:bgClr>
              <a:schemeClr val="bg1"/>
            </a:bgClr>
          </a:pattFill>
          <a:ln>
            <a:solidFill>
              <a:schemeClr val="bg1">
                <a:lumMod val="75000"/>
              </a:schemeClr>
            </a:solidFill>
          </a:ln>
        </p:spPr>
        <p:txBody>
          <a:bodyPr wrap="none" rtlCol="0">
            <a:spAutoFit/>
          </a:bodyPr>
          <a:lstStyle/>
          <a:p>
            <a:pPr algn="ctr"/>
            <a:r>
              <a:rPr kumimoji="1" lang="ja-JP" altLang="en-US" sz="1050" b="1" dirty="0">
                <a:latin typeface="Meiryo UI" panose="020B0604030504040204" pitchFamily="50" charset="-128"/>
                <a:ea typeface="Meiryo UI" panose="020B0604030504040204" pitchFamily="50" charset="-128"/>
              </a:rPr>
              <a:t>自動運転</a:t>
            </a:r>
            <a:endParaRPr kumimoji="1" lang="en-US" altLang="ja-JP" sz="1050" b="1" dirty="0">
              <a:latin typeface="Meiryo UI" panose="020B0604030504040204" pitchFamily="50" charset="-128"/>
              <a:ea typeface="Meiryo UI" panose="020B0604030504040204" pitchFamily="50" charset="-128"/>
            </a:endParaRPr>
          </a:p>
          <a:p>
            <a:pPr algn="ctr"/>
            <a:r>
              <a:rPr kumimoji="1" lang="ja-JP" altLang="en-US" sz="1050" b="1" dirty="0">
                <a:latin typeface="Meiryo UI" panose="020B0604030504040204" pitchFamily="50" charset="-128"/>
                <a:ea typeface="Meiryo UI" panose="020B0604030504040204" pitchFamily="50" charset="-128"/>
              </a:rPr>
              <a:t>レベル</a:t>
            </a:r>
            <a:r>
              <a:rPr kumimoji="1" lang="en-US" altLang="ja-JP" sz="1050" b="1" dirty="0">
                <a:latin typeface="Meiryo UI" panose="020B0604030504040204" pitchFamily="50" charset="-128"/>
                <a:ea typeface="Meiryo UI" panose="020B0604030504040204" pitchFamily="50" charset="-128"/>
              </a:rPr>
              <a:t>4</a:t>
            </a:r>
            <a:endParaRPr kumimoji="1" lang="ja-JP" altLang="en-US" sz="1050"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419283" y="5876129"/>
            <a:ext cx="1059906" cy="253916"/>
          </a:xfrm>
          <a:prstGeom prst="rect">
            <a:avLst/>
          </a:prstGeom>
          <a:noFill/>
        </p:spPr>
        <p:txBody>
          <a:bodyPr wrap="none" rtlCol="0">
            <a:spAutoFit/>
          </a:bodyPr>
          <a:lstStyle/>
          <a:p>
            <a:pPr algn="ctr"/>
            <a:r>
              <a:rPr kumimoji="1" lang="ja-JP" altLang="en-US" sz="1050" b="1" dirty="0">
                <a:latin typeface="Meiryo UI" panose="020B0604030504040204" pitchFamily="50" charset="-128"/>
                <a:ea typeface="Meiryo UI" panose="020B0604030504040204" pitchFamily="50" charset="-128"/>
              </a:rPr>
              <a:t>大阪・関西万博</a:t>
            </a:r>
          </a:p>
        </p:txBody>
      </p:sp>
      <p:sp>
        <p:nvSpPr>
          <p:cNvPr id="29" name="テキスト ボックス 28"/>
          <p:cNvSpPr txBox="1"/>
          <p:nvPr/>
        </p:nvSpPr>
        <p:spPr>
          <a:xfrm>
            <a:off x="2005848" y="752296"/>
            <a:ext cx="723275" cy="415498"/>
          </a:xfrm>
          <a:prstGeom prst="rect">
            <a:avLst/>
          </a:prstGeom>
          <a:pattFill prst="pct20">
            <a:fgClr>
              <a:schemeClr val="tx1"/>
            </a:fgClr>
            <a:bgClr>
              <a:schemeClr val="bg1"/>
            </a:bgClr>
          </a:pattFill>
          <a:ln>
            <a:solidFill>
              <a:schemeClr val="bg1">
                <a:lumMod val="75000"/>
              </a:schemeClr>
            </a:solidFill>
          </a:ln>
        </p:spPr>
        <p:txBody>
          <a:bodyPr wrap="none" rtlCol="0">
            <a:spAutoFit/>
          </a:bodyPr>
          <a:lstStyle/>
          <a:p>
            <a:pPr algn="ctr"/>
            <a:r>
              <a:rPr kumimoji="1" lang="ja-JP" altLang="en-US" sz="1050" b="1" dirty="0">
                <a:latin typeface="Meiryo UI" panose="020B0604030504040204" pitchFamily="50" charset="-128"/>
                <a:ea typeface="Meiryo UI" panose="020B0604030504040204" pitchFamily="50" charset="-128"/>
              </a:rPr>
              <a:t>自動運転</a:t>
            </a:r>
            <a:endParaRPr kumimoji="1" lang="en-US" altLang="ja-JP" sz="1050" b="1" dirty="0">
              <a:latin typeface="Meiryo UI" panose="020B0604030504040204" pitchFamily="50" charset="-128"/>
              <a:ea typeface="Meiryo UI" panose="020B0604030504040204" pitchFamily="50" charset="-128"/>
            </a:endParaRPr>
          </a:p>
          <a:p>
            <a:pPr algn="ctr"/>
            <a:r>
              <a:rPr kumimoji="1" lang="ja-JP" altLang="en-US" sz="1050" b="1" dirty="0">
                <a:latin typeface="Meiryo UI" panose="020B0604030504040204" pitchFamily="50" charset="-128"/>
                <a:ea typeface="Meiryo UI" panose="020B0604030504040204" pitchFamily="50" charset="-128"/>
              </a:rPr>
              <a:t>レベル</a:t>
            </a:r>
            <a:r>
              <a:rPr kumimoji="1" lang="en-US" altLang="ja-JP" sz="1050" b="1" dirty="0">
                <a:latin typeface="Meiryo UI" panose="020B0604030504040204" pitchFamily="50" charset="-128"/>
                <a:ea typeface="Meiryo UI" panose="020B0604030504040204" pitchFamily="50" charset="-128"/>
              </a:rPr>
              <a:t>3</a:t>
            </a:r>
            <a:endParaRPr kumimoji="1" lang="ja-JP" altLang="en-US" sz="1050" b="1" dirty="0">
              <a:latin typeface="Meiryo UI" panose="020B0604030504040204" pitchFamily="50" charset="-128"/>
              <a:ea typeface="Meiryo UI" panose="020B0604030504040204" pitchFamily="50" charset="-128"/>
            </a:endParaRPr>
          </a:p>
        </p:txBody>
      </p:sp>
      <p:sp>
        <p:nvSpPr>
          <p:cNvPr id="33" name="角丸四角形 32"/>
          <p:cNvSpPr/>
          <p:nvPr/>
        </p:nvSpPr>
        <p:spPr>
          <a:xfrm>
            <a:off x="5474659" y="2035787"/>
            <a:ext cx="900000" cy="32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ロボタクシー</a:t>
            </a:r>
          </a:p>
        </p:txBody>
      </p:sp>
      <p:sp>
        <p:nvSpPr>
          <p:cNvPr id="31" name="テキスト ボックス 30"/>
          <p:cNvSpPr txBox="1"/>
          <p:nvPr/>
        </p:nvSpPr>
        <p:spPr>
          <a:xfrm>
            <a:off x="6631880" y="752296"/>
            <a:ext cx="723275" cy="415498"/>
          </a:xfrm>
          <a:prstGeom prst="rect">
            <a:avLst/>
          </a:prstGeom>
          <a:pattFill prst="pct20">
            <a:fgClr>
              <a:schemeClr val="tx1"/>
            </a:fgClr>
            <a:bgClr>
              <a:schemeClr val="bg1"/>
            </a:bgClr>
          </a:pattFill>
          <a:ln>
            <a:solidFill>
              <a:schemeClr val="bg1">
                <a:lumMod val="75000"/>
              </a:schemeClr>
            </a:solidFill>
          </a:ln>
        </p:spPr>
        <p:txBody>
          <a:bodyPr wrap="none" rtlCol="0">
            <a:spAutoFit/>
          </a:bodyPr>
          <a:lstStyle/>
          <a:p>
            <a:pPr algn="ctr"/>
            <a:r>
              <a:rPr kumimoji="1" lang="ja-JP" altLang="en-US" sz="1050" b="1" dirty="0">
                <a:latin typeface="Meiryo UI" panose="020B0604030504040204" pitchFamily="50" charset="-128"/>
                <a:ea typeface="Meiryo UI" panose="020B0604030504040204" pitchFamily="50" charset="-128"/>
              </a:rPr>
              <a:t>自動運転</a:t>
            </a:r>
            <a:endParaRPr kumimoji="1" lang="en-US" altLang="ja-JP" sz="1050" b="1" dirty="0">
              <a:latin typeface="Meiryo UI" panose="020B0604030504040204" pitchFamily="50" charset="-128"/>
              <a:ea typeface="Meiryo UI" panose="020B0604030504040204" pitchFamily="50" charset="-128"/>
            </a:endParaRPr>
          </a:p>
          <a:p>
            <a:pPr algn="ctr"/>
            <a:r>
              <a:rPr kumimoji="1" lang="ja-JP" altLang="en-US" sz="1050" b="1" dirty="0">
                <a:latin typeface="Meiryo UI" panose="020B0604030504040204" pitchFamily="50" charset="-128"/>
                <a:ea typeface="Meiryo UI" panose="020B0604030504040204" pitchFamily="50" charset="-128"/>
              </a:rPr>
              <a:t>レベル</a:t>
            </a:r>
            <a:r>
              <a:rPr kumimoji="1" lang="en-US" altLang="ja-JP" sz="1050" b="1" dirty="0">
                <a:latin typeface="Meiryo UI" panose="020B0604030504040204" pitchFamily="50" charset="-128"/>
                <a:ea typeface="Meiryo UI" panose="020B0604030504040204" pitchFamily="50" charset="-128"/>
              </a:rPr>
              <a:t>5</a:t>
            </a:r>
            <a:endParaRPr kumimoji="1" lang="ja-JP" altLang="en-US" sz="1050" b="1" dirty="0">
              <a:latin typeface="Meiryo UI" panose="020B0604030504040204" pitchFamily="50" charset="-128"/>
              <a:ea typeface="Meiryo UI" panose="020B0604030504040204" pitchFamily="50" charset="-128"/>
            </a:endParaRPr>
          </a:p>
        </p:txBody>
      </p:sp>
      <p:sp>
        <p:nvSpPr>
          <p:cNvPr id="25" name="角丸四角形 24"/>
          <p:cNvSpPr/>
          <p:nvPr/>
        </p:nvSpPr>
        <p:spPr>
          <a:xfrm>
            <a:off x="1772566" y="3709897"/>
            <a:ext cx="900000" cy="32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デマンド型交通</a:t>
            </a:r>
            <a:endParaRPr kumimoji="1" lang="en-US" altLang="ja-JP" sz="1100" dirty="0">
              <a:latin typeface="Meiryo UI" panose="020B0604030504040204" pitchFamily="50" charset="-128"/>
              <a:ea typeface="Meiryo UI" panose="020B0604030504040204" pitchFamily="50" charset="-128"/>
            </a:endParaRPr>
          </a:p>
        </p:txBody>
      </p:sp>
      <p:sp>
        <p:nvSpPr>
          <p:cNvPr id="34" name="角丸四角形 33"/>
          <p:cNvSpPr/>
          <p:nvPr/>
        </p:nvSpPr>
        <p:spPr>
          <a:xfrm>
            <a:off x="3449416" y="3514976"/>
            <a:ext cx="900000" cy="32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貨客混載</a:t>
            </a:r>
            <a:endParaRPr kumimoji="1" lang="en-US" altLang="ja-JP" sz="1200" dirty="0">
              <a:latin typeface="Meiryo UI" panose="020B0604030504040204" pitchFamily="50" charset="-128"/>
              <a:ea typeface="Meiryo UI" panose="020B0604030504040204" pitchFamily="50" charset="-128"/>
            </a:endParaRPr>
          </a:p>
        </p:txBody>
      </p:sp>
      <p:sp>
        <p:nvSpPr>
          <p:cNvPr id="39" name="角丸四角形 38"/>
          <p:cNvSpPr/>
          <p:nvPr/>
        </p:nvSpPr>
        <p:spPr>
          <a:xfrm>
            <a:off x="6999691" y="1992170"/>
            <a:ext cx="900000" cy="360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自動運転</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ドローン配送</a:t>
            </a:r>
          </a:p>
        </p:txBody>
      </p:sp>
      <p:sp>
        <p:nvSpPr>
          <p:cNvPr id="44" name="角丸四角形 33">
            <a:extLst>
              <a:ext uri="{FF2B5EF4-FFF2-40B4-BE49-F238E27FC236}">
                <a16:creationId xmlns:a16="http://schemas.microsoft.com/office/drawing/2014/main" id="{4DC147FA-1127-4FB5-A358-0FECA1E20917}"/>
              </a:ext>
            </a:extLst>
          </p:cNvPr>
          <p:cNvSpPr/>
          <p:nvPr/>
        </p:nvSpPr>
        <p:spPr>
          <a:xfrm>
            <a:off x="6689428" y="2438038"/>
            <a:ext cx="900000" cy="360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隊列走行</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トラック</a:t>
            </a:r>
            <a:endParaRPr kumimoji="1" lang="en-US" altLang="ja-JP" sz="1100" dirty="0">
              <a:latin typeface="Meiryo UI" panose="020B0604030504040204" pitchFamily="50" charset="-128"/>
              <a:ea typeface="Meiryo UI" panose="020B0604030504040204" pitchFamily="50" charset="-128"/>
            </a:endParaRPr>
          </a:p>
        </p:txBody>
      </p:sp>
      <p:sp>
        <p:nvSpPr>
          <p:cNvPr id="35" name="角丸四角形 34"/>
          <p:cNvSpPr/>
          <p:nvPr/>
        </p:nvSpPr>
        <p:spPr>
          <a:xfrm>
            <a:off x="3151440" y="3957326"/>
            <a:ext cx="900000" cy="32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ライドシェア</a:t>
            </a:r>
            <a:endParaRPr kumimoji="1" lang="en-US" altLang="ja-JP" sz="1200" dirty="0">
              <a:latin typeface="Meiryo UI" panose="020B0604030504040204" pitchFamily="50" charset="-128"/>
              <a:ea typeface="Meiryo UI" panose="020B0604030504040204" pitchFamily="50" charset="-128"/>
            </a:endParaRPr>
          </a:p>
        </p:txBody>
      </p:sp>
      <p:sp>
        <p:nvSpPr>
          <p:cNvPr id="37" name="角丸四角形 36"/>
          <p:cNvSpPr/>
          <p:nvPr/>
        </p:nvSpPr>
        <p:spPr>
          <a:xfrm>
            <a:off x="6405940" y="2885624"/>
            <a:ext cx="900000" cy="360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050" dirty="0">
                <a:latin typeface="Meiryo UI" panose="020B0604030504040204" pitchFamily="50" charset="-128"/>
                <a:ea typeface="Meiryo UI" panose="020B0604030504040204" pitchFamily="50" charset="-128"/>
              </a:rPr>
              <a:t>完全自動</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運転マイカー</a:t>
            </a:r>
          </a:p>
        </p:txBody>
      </p:sp>
      <p:sp>
        <p:nvSpPr>
          <p:cNvPr id="18" name="角丸四角形 17"/>
          <p:cNvSpPr/>
          <p:nvPr/>
        </p:nvSpPr>
        <p:spPr>
          <a:xfrm>
            <a:off x="7203610" y="1563476"/>
            <a:ext cx="900000" cy="360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空飛ぶ</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タクシー</a:t>
            </a:r>
          </a:p>
        </p:txBody>
      </p:sp>
      <p:sp>
        <p:nvSpPr>
          <p:cNvPr id="43" name="テキスト ボックス 42"/>
          <p:cNvSpPr txBox="1"/>
          <p:nvPr/>
        </p:nvSpPr>
        <p:spPr>
          <a:xfrm>
            <a:off x="4413165" y="1189007"/>
            <a:ext cx="1130438" cy="369332"/>
          </a:xfrm>
          <a:prstGeom prst="rect">
            <a:avLst/>
          </a:prstGeom>
          <a:noFill/>
        </p:spPr>
        <p:txBody>
          <a:bodyPr wrap="none" rtlCol="0">
            <a:spAutoFit/>
          </a:bodyPr>
          <a:lstStyle/>
          <a:p>
            <a:pPr algn="ctr"/>
            <a:r>
              <a:rPr kumimoji="1" lang="ja-JP" altLang="en-US" sz="900" dirty="0">
                <a:latin typeface="Meiryo UI" panose="020B0604030504040204" pitchFamily="50" charset="-128"/>
                <a:ea typeface="Meiryo UI" panose="020B0604030504040204" pitchFamily="50" charset="-128"/>
                <a:cs typeface="Microsoft Himalaya" panose="01010100010101010101" pitchFamily="2" charset="0"/>
              </a:rPr>
              <a:t>特定条件下における</a:t>
            </a:r>
            <a:endParaRPr kumimoji="1" lang="en-US" altLang="ja-JP" sz="900" dirty="0">
              <a:latin typeface="Meiryo UI" panose="020B0604030504040204" pitchFamily="50" charset="-128"/>
              <a:ea typeface="Meiryo UI" panose="020B0604030504040204" pitchFamily="50" charset="-128"/>
              <a:cs typeface="Microsoft Himalaya" panose="01010100010101010101" pitchFamily="2" charset="0"/>
            </a:endParaRPr>
          </a:p>
          <a:p>
            <a:pPr algn="ctr"/>
            <a:r>
              <a:rPr kumimoji="1" lang="ja-JP" altLang="en-US" sz="900" dirty="0">
                <a:latin typeface="Meiryo UI" panose="020B0604030504040204" pitchFamily="50" charset="-128"/>
                <a:ea typeface="Meiryo UI" panose="020B0604030504040204" pitchFamily="50" charset="-128"/>
                <a:cs typeface="Microsoft Himalaya" panose="01010100010101010101" pitchFamily="2" charset="0"/>
              </a:rPr>
              <a:t>完全自動運転</a:t>
            </a:r>
          </a:p>
        </p:txBody>
      </p:sp>
      <p:sp>
        <p:nvSpPr>
          <p:cNvPr id="46" name="テキスト ボックス 45"/>
          <p:cNvSpPr txBox="1"/>
          <p:nvPr/>
        </p:nvSpPr>
        <p:spPr>
          <a:xfrm>
            <a:off x="6557715" y="1174868"/>
            <a:ext cx="877163" cy="230832"/>
          </a:xfrm>
          <a:prstGeom prst="rect">
            <a:avLst/>
          </a:prstGeom>
          <a:noFill/>
        </p:spPr>
        <p:txBody>
          <a:bodyPr wrap="none" rtlCol="0">
            <a:spAutoFit/>
          </a:bodyPr>
          <a:lstStyle/>
          <a:p>
            <a:pPr algn="ctr"/>
            <a:r>
              <a:rPr kumimoji="1" lang="ja-JP" altLang="en-US" sz="900" dirty="0">
                <a:latin typeface="Meiryo UI" panose="020B0604030504040204" pitchFamily="50" charset="-128"/>
                <a:ea typeface="Meiryo UI" panose="020B0604030504040204" pitchFamily="50" charset="-128"/>
                <a:cs typeface="Microsoft Himalaya" panose="01010100010101010101" pitchFamily="2" charset="0"/>
              </a:rPr>
              <a:t>完全自動運転</a:t>
            </a:r>
          </a:p>
        </p:txBody>
      </p:sp>
      <p:sp>
        <p:nvSpPr>
          <p:cNvPr id="47" name="テキスト ボックス 46"/>
          <p:cNvSpPr txBox="1"/>
          <p:nvPr/>
        </p:nvSpPr>
        <p:spPr>
          <a:xfrm>
            <a:off x="1773261" y="1176021"/>
            <a:ext cx="1079142" cy="230832"/>
          </a:xfrm>
          <a:prstGeom prst="rect">
            <a:avLst/>
          </a:prstGeom>
          <a:noFill/>
        </p:spPr>
        <p:txBody>
          <a:bodyPr wrap="none" rtlCol="0">
            <a:spAutoFit/>
          </a:bodyPr>
          <a:lstStyle/>
          <a:p>
            <a:pPr algn="ctr"/>
            <a:r>
              <a:rPr kumimoji="1" lang="ja-JP" altLang="en-US" sz="900" dirty="0">
                <a:latin typeface="Meiryo UI" panose="020B0604030504040204" pitchFamily="50" charset="-128"/>
                <a:ea typeface="Meiryo UI" panose="020B0604030504040204" pitchFamily="50" charset="-128"/>
                <a:cs typeface="Microsoft Himalaya" panose="01010100010101010101" pitchFamily="2" charset="0"/>
              </a:rPr>
              <a:t>条件付き自動運転</a:t>
            </a:r>
          </a:p>
        </p:txBody>
      </p:sp>
      <p:cxnSp>
        <p:nvCxnSpPr>
          <p:cNvPr id="49" name="直線コネクタ 48"/>
          <p:cNvCxnSpPr/>
          <p:nvPr/>
        </p:nvCxnSpPr>
        <p:spPr>
          <a:xfrm>
            <a:off x="446511" y="3345797"/>
            <a:ext cx="745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469060" y="5355314"/>
            <a:ext cx="745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角丸四角形 33">
            <a:extLst>
              <a:ext uri="{FF2B5EF4-FFF2-40B4-BE49-F238E27FC236}">
                <a16:creationId xmlns:a16="http://schemas.microsoft.com/office/drawing/2014/main" id="{1BC0101D-A284-49DE-93E1-059775C1780A}"/>
              </a:ext>
            </a:extLst>
          </p:cNvPr>
          <p:cNvSpPr/>
          <p:nvPr/>
        </p:nvSpPr>
        <p:spPr>
          <a:xfrm>
            <a:off x="1511281" y="4139436"/>
            <a:ext cx="900000" cy="32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定額制交通</a:t>
            </a:r>
            <a:endParaRPr kumimoji="1" lang="en-US" altLang="ja-JP" sz="1200" dirty="0">
              <a:latin typeface="Meiryo UI" panose="020B0604030504040204" pitchFamily="50" charset="-128"/>
              <a:ea typeface="Meiryo UI" panose="020B0604030504040204" pitchFamily="50" charset="-128"/>
            </a:endParaRPr>
          </a:p>
        </p:txBody>
      </p:sp>
      <p:sp>
        <p:nvSpPr>
          <p:cNvPr id="51" name="角丸四角形 50"/>
          <p:cNvSpPr/>
          <p:nvPr/>
        </p:nvSpPr>
        <p:spPr>
          <a:xfrm>
            <a:off x="2741791" y="4409841"/>
            <a:ext cx="1152000" cy="432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lIns="0" tIns="0" rIns="0" bIns="0" rtlCol="0" anchor="ctr"/>
          <a:lstStyle/>
          <a:p>
            <a:pPr algn="ctr"/>
            <a:r>
              <a:rPr kumimoji="1" lang="ja-JP" altLang="en-US" sz="1050" dirty="0">
                <a:solidFill>
                  <a:schemeClr val="tx1"/>
                </a:solidFill>
                <a:latin typeface="Meiryo UI" panose="020B0604030504040204" pitchFamily="50" charset="-128"/>
                <a:ea typeface="Meiryo UI" panose="020B0604030504040204" pitchFamily="50" charset="-128"/>
              </a:rPr>
              <a:t>サービス側の移動</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飲食、物販、美容等）</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52" name="角丸四角形 51"/>
          <p:cNvSpPr/>
          <p:nvPr/>
        </p:nvSpPr>
        <p:spPr>
          <a:xfrm>
            <a:off x="5111814" y="2888617"/>
            <a:ext cx="991255" cy="354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宅配ロボット</a:t>
            </a:r>
          </a:p>
        </p:txBody>
      </p:sp>
      <p:sp>
        <p:nvSpPr>
          <p:cNvPr id="53" name="角丸四角形 29">
            <a:extLst>
              <a:ext uri="{FF2B5EF4-FFF2-40B4-BE49-F238E27FC236}">
                <a16:creationId xmlns:a16="http://schemas.microsoft.com/office/drawing/2014/main" id="{7079B588-F7F2-4811-880D-E448A185C271}"/>
              </a:ext>
            </a:extLst>
          </p:cNvPr>
          <p:cNvSpPr/>
          <p:nvPr/>
        </p:nvSpPr>
        <p:spPr>
          <a:xfrm>
            <a:off x="1270689" y="4568574"/>
            <a:ext cx="900000" cy="32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コネクテッドカー</a:t>
            </a:r>
          </a:p>
        </p:txBody>
      </p:sp>
      <p:sp>
        <p:nvSpPr>
          <p:cNvPr id="54" name="角丸四角形 32">
            <a:extLst>
              <a:ext uri="{FF2B5EF4-FFF2-40B4-BE49-F238E27FC236}">
                <a16:creationId xmlns:a16="http://schemas.microsoft.com/office/drawing/2014/main" id="{59FBF48A-E9DD-421B-ADCD-08763999CFC5}"/>
              </a:ext>
            </a:extLst>
          </p:cNvPr>
          <p:cNvSpPr/>
          <p:nvPr/>
        </p:nvSpPr>
        <p:spPr>
          <a:xfrm>
            <a:off x="5634184" y="1632750"/>
            <a:ext cx="1067941" cy="32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自動運転バイク</a:t>
            </a:r>
          </a:p>
        </p:txBody>
      </p:sp>
      <p:sp>
        <p:nvSpPr>
          <p:cNvPr id="55" name="角丸四角形 34">
            <a:extLst>
              <a:ext uri="{FF2B5EF4-FFF2-40B4-BE49-F238E27FC236}">
                <a16:creationId xmlns:a16="http://schemas.microsoft.com/office/drawing/2014/main" id="{28C8D823-1F0D-46FD-994B-01388A8632F0}"/>
              </a:ext>
            </a:extLst>
          </p:cNvPr>
          <p:cNvSpPr/>
          <p:nvPr/>
        </p:nvSpPr>
        <p:spPr>
          <a:xfrm>
            <a:off x="3713347" y="2903448"/>
            <a:ext cx="1109810" cy="32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産業用自動運転</a:t>
            </a:r>
            <a:endParaRPr kumimoji="1" lang="en-US" altLang="ja-JP" sz="1100" dirty="0">
              <a:latin typeface="Meiryo UI" panose="020B0604030504040204" pitchFamily="50" charset="-128"/>
              <a:ea typeface="Meiryo UI" panose="020B0604030504040204" pitchFamily="50" charset="-128"/>
            </a:endParaRPr>
          </a:p>
        </p:txBody>
      </p:sp>
      <p:cxnSp>
        <p:nvCxnSpPr>
          <p:cNvPr id="17" name="直線コネクタ 16">
            <a:extLst>
              <a:ext uri="{FF2B5EF4-FFF2-40B4-BE49-F238E27FC236}">
                <a16:creationId xmlns:a16="http://schemas.microsoft.com/office/drawing/2014/main" id="{CED35900-CBF4-445E-A087-29F15ECCC3A6}"/>
              </a:ext>
            </a:extLst>
          </p:cNvPr>
          <p:cNvCxnSpPr/>
          <p:nvPr/>
        </p:nvCxnSpPr>
        <p:spPr>
          <a:xfrm>
            <a:off x="4983204" y="1577961"/>
            <a:ext cx="0" cy="45360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id="{FFF6898F-4EF3-4ACE-B30D-85E21C1790F7}"/>
              </a:ext>
            </a:extLst>
          </p:cNvPr>
          <p:cNvSpPr txBox="1"/>
          <p:nvPr/>
        </p:nvSpPr>
        <p:spPr>
          <a:xfrm>
            <a:off x="5382290" y="829240"/>
            <a:ext cx="607860" cy="261610"/>
          </a:xfrm>
          <a:prstGeom prst="rect">
            <a:avLst/>
          </a:prstGeom>
          <a:noFill/>
        </p:spPr>
        <p:txBody>
          <a:bodyPr wrap="none" rtlCol="0">
            <a:spAutoFit/>
          </a:bodyPr>
          <a:lstStyle/>
          <a:p>
            <a:pPr algn="ctr"/>
            <a:r>
              <a:rPr kumimoji="1" lang="ja-JP" altLang="en-US" sz="1100" b="1" dirty="0">
                <a:latin typeface="Meiryo UI" panose="020B0604030504040204" pitchFamily="50" charset="-128"/>
                <a:ea typeface="Meiryo UI" panose="020B0604030504040204" pitchFamily="50" charset="-128"/>
              </a:rPr>
              <a:t>＞公道</a:t>
            </a:r>
            <a:endParaRPr kumimoji="1" lang="en-US" altLang="ja-JP" sz="1100" b="1" dirty="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C56B614F-35D6-459B-9572-B6A3CF62CB8C}"/>
              </a:ext>
            </a:extLst>
          </p:cNvPr>
          <p:cNvSpPr txBox="1"/>
          <p:nvPr/>
        </p:nvSpPr>
        <p:spPr>
          <a:xfrm>
            <a:off x="3844804" y="829240"/>
            <a:ext cx="748923" cy="261610"/>
          </a:xfrm>
          <a:prstGeom prst="rect">
            <a:avLst/>
          </a:prstGeom>
          <a:noFill/>
        </p:spPr>
        <p:txBody>
          <a:bodyPr wrap="none" rtlCol="0">
            <a:spAutoFit/>
          </a:bodyPr>
          <a:lstStyle/>
          <a:p>
            <a:pPr algn="ctr"/>
            <a:r>
              <a:rPr kumimoji="1" lang="ja-JP" altLang="en-US" sz="1100" b="1" dirty="0">
                <a:latin typeface="Meiryo UI" panose="020B0604030504040204" pitchFamily="50" charset="-128"/>
                <a:ea typeface="Meiryo UI" panose="020B0604030504040204" pitchFamily="50" charset="-128"/>
              </a:rPr>
              <a:t>非公道＜</a:t>
            </a:r>
            <a:endParaRPr kumimoji="1" lang="en-US" altLang="ja-JP" sz="1100" b="1" dirty="0">
              <a:latin typeface="Meiryo UI" panose="020B0604030504040204" pitchFamily="50" charset="-128"/>
              <a:ea typeface="Meiryo UI" panose="020B0604030504040204" pitchFamily="50" charset="-128"/>
            </a:endParaRPr>
          </a:p>
        </p:txBody>
      </p:sp>
      <p:sp>
        <p:nvSpPr>
          <p:cNvPr id="9" name="二等辺三角形 8"/>
          <p:cNvSpPr/>
          <p:nvPr/>
        </p:nvSpPr>
        <p:spPr>
          <a:xfrm rot="5400000">
            <a:off x="6170265" y="3660092"/>
            <a:ext cx="4388947" cy="24415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527950" y="2035787"/>
            <a:ext cx="492443" cy="3683060"/>
          </a:xfrm>
          <a:prstGeom prst="rect">
            <a:avLst/>
          </a:prstGeom>
          <a:noFill/>
        </p:spPr>
        <p:txBody>
          <a:bodyPr vert="eaVert" wrap="none" rtlCol="0">
            <a:spAutoFit/>
          </a:bodyPr>
          <a:lstStyle/>
          <a:p>
            <a:r>
              <a:rPr kumimoji="1" lang="ja-JP" altLang="en-US" sz="2000" b="1" dirty="0" smtClean="0">
                <a:latin typeface="Meiryo UI" panose="020B0604030504040204" pitchFamily="50" charset="-128"/>
                <a:ea typeface="Meiryo UI" panose="020B0604030504040204" pitchFamily="50" charset="-128"/>
              </a:rPr>
              <a:t>規制改革と事業者の出現がカギ</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4727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38405" y="6351126"/>
            <a:ext cx="2057400" cy="365125"/>
          </a:xfrm>
        </p:spPr>
        <p:txBody>
          <a:bodyPr/>
          <a:lstStyle/>
          <a:p>
            <a:fld id="{21D76EFC-43B6-498C-9345-5DA95606B07D}" type="slidenum">
              <a:rPr kumimoji="1" lang="ja-JP" altLang="en-US" smtClean="0"/>
              <a:t>3</a:t>
            </a:fld>
            <a:endParaRPr kumimoji="1" lang="ja-JP" altLang="en-US"/>
          </a:p>
        </p:txBody>
      </p:sp>
      <p:pic>
        <p:nvPicPr>
          <p:cNvPr id="6" name="図 5"/>
          <p:cNvPicPr>
            <a:picLocks noChangeAspect="1"/>
          </p:cNvPicPr>
          <p:nvPr/>
        </p:nvPicPr>
        <p:blipFill rotWithShape="1">
          <a:blip r:embed="rId2"/>
          <a:srcRect l="17773" t="23209" r="18877" b="6875"/>
          <a:stretch/>
        </p:blipFill>
        <p:spPr>
          <a:xfrm>
            <a:off x="456724" y="1271371"/>
            <a:ext cx="8256676" cy="5123211"/>
          </a:xfrm>
          <a:prstGeom prst="rect">
            <a:avLst/>
          </a:prstGeom>
        </p:spPr>
      </p:pic>
      <p:sp>
        <p:nvSpPr>
          <p:cNvPr id="7" name="正方形/長方形 6"/>
          <p:cNvSpPr/>
          <p:nvPr/>
        </p:nvSpPr>
        <p:spPr>
          <a:xfrm>
            <a:off x="1091180" y="175165"/>
            <a:ext cx="7370095"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①　</a:t>
            </a:r>
            <a:r>
              <a:rPr lang="en-US" altLang="ja-JP" sz="2400" b="1" dirty="0" err="1" smtClean="0">
                <a:latin typeface="Meiryo UI" panose="020B0604030504040204" pitchFamily="50" charset="-128"/>
                <a:ea typeface="Meiryo UI" panose="020B0604030504040204" pitchFamily="50" charset="-128"/>
              </a:rPr>
              <a:t>IoT</a:t>
            </a:r>
            <a:r>
              <a:rPr lang="ja-JP" altLang="en-US" sz="2400" b="1" dirty="0">
                <a:latin typeface="Meiryo UI" panose="020B0604030504040204" pitchFamily="50" charset="-128"/>
                <a:ea typeface="Meiryo UI" panose="020B0604030504040204" pitchFamily="50" charset="-128"/>
              </a:rPr>
              <a:t>や</a:t>
            </a:r>
            <a:r>
              <a:rPr lang="en-US" altLang="ja-JP" sz="2400" b="1" dirty="0">
                <a:latin typeface="Meiryo UI" panose="020B0604030504040204" pitchFamily="50" charset="-128"/>
                <a:ea typeface="Meiryo UI" panose="020B0604030504040204" pitchFamily="50" charset="-128"/>
              </a:rPr>
              <a:t>AI</a:t>
            </a:r>
            <a:r>
              <a:rPr lang="ja-JP" altLang="en-US" sz="2400" b="1" dirty="0">
                <a:latin typeface="Meiryo UI" panose="020B0604030504040204" pitchFamily="50" charset="-128"/>
                <a:ea typeface="Meiryo UI" panose="020B0604030504040204" pitchFamily="50" charset="-128"/>
              </a:rPr>
              <a:t>が可能とする新しいモビリティサービスの類型</a:t>
            </a:r>
          </a:p>
        </p:txBody>
      </p:sp>
      <p:cxnSp>
        <p:nvCxnSpPr>
          <p:cNvPr id="8" name="直線コネクタ 7"/>
          <p:cNvCxnSpPr/>
          <p:nvPr/>
        </p:nvCxnSpPr>
        <p:spPr>
          <a:xfrm>
            <a:off x="274319" y="727667"/>
            <a:ext cx="8621486" cy="0"/>
          </a:xfrm>
          <a:prstGeom prst="line">
            <a:avLst/>
          </a:prstGeom>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a:off x="456724" y="6449989"/>
            <a:ext cx="5530681"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出典</a:t>
            </a:r>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err="1" smtClean="0">
                <a:latin typeface="Meiryo UI" panose="020B0604030504040204" pitchFamily="50" charset="-128"/>
                <a:ea typeface="Meiryo UI" panose="020B0604030504040204" pitchFamily="50" charset="-128"/>
              </a:rPr>
              <a:t>IoT</a:t>
            </a:r>
            <a:r>
              <a:rPr kumimoji="1" lang="ja-JP" altLang="en-US" sz="1050" dirty="0" smtClean="0">
                <a:latin typeface="Meiryo UI" panose="020B0604030504040204" pitchFamily="50" charset="-128"/>
                <a:ea typeface="Meiryo UI" panose="020B0604030504040204" pitchFamily="50" charset="-128"/>
              </a:rPr>
              <a:t>や</a:t>
            </a:r>
            <a:r>
              <a:rPr kumimoji="1" lang="en-US" altLang="ja-JP" sz="1050" dirty="0" smtClean="0">
                <a:latin typeface="Meiryo UI" panose="020B0604030504040204" pitchFamily="50" charset="-128"/>
                <a:ea typeface="Meiryo UI" panose="020B0604030504040204" pitchFamily="50" charset="-128"/>
              </a:rPr>
              <a:t>AI</a:t>
            </a:r>
            <a:r>
              <a:rPr kumimoji="1" lang="ja-JP" altLang="en-US" sz="1050" dirty="0" smtClean="0">
                <a:latin typeface="Meiryo UI" panose="020B0604030504040204" pitchFamily="50" charset="-128"/>
                <a:ea typeface="Meiryo UI" panose="020B0604030504040204" pitchFamily="50" charset="-128"/>
              </a:rPr>
              <a:t>が可能とする新しいモビリティサービスに関する研究会」中間整理　（経済産業省）</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04710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59237" y="6469492"/>
            <a:ext cx="2057400" cy="365125"/>
          </a:xfrm>
        </p:spPr>
        <p:txBody>
          <a:bodyPr/>
          <a:lstStyle/>
          <a:p>
            <a:fld id="{21D76EFC-43B6-498C-9345-5DA95606B07D}" type="slidenum">
              <a:rPr kumimoji="1" lang="ja-JP" altLang="en-US" smtClean="0"/>
              <a:t>4</a:t>
            </a:fld>
            <a:endParaRPr kumimoji="1" lang="ja-JP" altLang="en-US"/>
          </a:p>
        </p:txBody>
      </p:sp>
      <p:pic>
        <p:nvPicPr>
          <p:cNvPr id="5" name="図 4"/>
          <p:cNvPicPr>
            <a:picLocks noChangeAspect="1"/>
          </p:cNvPicPr>
          <p:nvPr/>
        </p:nvPicPr>
        <p:blipFill rotWithShape="1">
          <a:blip r:embed="rId2"/>
          <a:srcRect l="17973" t="38064" r="50603" b="15089"/>
          <a:stretch/>
        </p:blipFill>
        <p:spPr>
          <a:xfrm>
            <a:off x="1769092" y="1177140"/>
            <a:ext cx="2736696" cy="2293795"/>
          </a:xfrm>
          <a:prstGeom prst="rect">
            <a:avLst/>
          </a:prstGeom>
        </p:spPr>
      </p:pic>
      <p:sp>
        <p:nvSpPr>
          <p:cNvPr id="9" name="テキスト ボックス 8"/>
          <p:cNvSpPr txBox="1"/>
          <p:nvPr/>
        </p:nvSpPr>
        <p:spPr>
          <a:xfrm>
            <a:off x="4697026" y="3834757"/>
            <a:ext cx="2008883" cy="338554"/>
          </a:xfrm>
          <a:prstGeom prst="rect">
            <a:avLst/>
          </a:prstGeom>
          <a:noFill/>
        </p:spPr>
        <p:txBody>
          <a:bodyPr wrap="none" rtlCol="0">
            <a:spAutoFit/>
          </a:bodyP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パーソナルモビリティ</a:t>
            </a:r>
            <a:r>
              <a:rPr kumimoji="1" lang="en-US" altLang="ja-JP" sz="1600" b="1" dirty="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31617" y="663134"/>
            <a:ext cx="3296668" cy="338554"/>
          </a:xfrm>
          <a:prstGeom prst="rect">
            <a:avLst/>
          </a:prstGeom>
          <a:noFill/>
        </p:spPr>
        <p:txBody>
          <a:bodyPr wrap="square" rtlCol="0">
            <a:spAutoFit/>
          </a:bodyP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マルチモーダルサービス</a:t>
            </a:r>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　</a:t>
            </a:r>
            <a:r>
              <a:rPr kumimoji="1" lang="en-US" altLang="ja-JP" sz="1600" b="1" dirty="0">
                <a:latin typeface="Meiryo UI" panose="020B0604030504040204" pitchFamily="50" charset="-128"/>
                <a:ea typeface="Meiryo UI" panose="020B0604030504040204" pitchFamily="50" charset="-128"/>
              </a:rPr>
              <a:t>MaaS</a:t>
            </a:r>
            <a:endParaRPr kumimoji="1" lang="ja-JP" altLang="en-US" sz="16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a:srcRect l="19078" t="37947" r="55923" b="16696"/>
          <a:stretch/>
        </p:blipFill>
        <p:spPr>
          <a:xfrm>
            <a:off x="6621184" y="1219473"/>
            <a:ext cx="2343185" cy="2390239"/>
          </a:xfrm>
          <a:prstGeom prst="rect">
            <a:avLst/>
          </a:prstGeom>
        </p:spPr>
      </p:pic>
      <p:cxnSp>
        <p:nvCxnSpPr>
          <p:cNvPr id="13" name="直線コネクタ 12"/>
          <p:cNvCxnSpPr/>
          <p:nvPr/>
        </p:nvCxnSpPr>
        <p:spPr>
          <a:xfrm>
            <a:off x="274320" y="3722234"/>
            <a:ext cx="8503920" cy="0"/>
          </a:xfrm>
          <a:prstGeom prst="line">
            <a:avLst/>
          </a:prstGeom>
        </p:spPr>
        <p:style>
          <a:lnRef idx="1">
            <a:schemeClr val="dk1"/>
          </a:lnRef>
          <a:fillRef idx="0">
            <a:schemeClr val="dk1"/>
          </a:fillRef>
          <a:effectRef idx="0">
            <a:schemeClr val="dk1"/>
          </a:effectRef>
          <a:fontRef idx="minor">
            <a:schemeClr val="tx1"/>
          </a:fontRef>
        </p:style>
      </p:cxnSp>
      <p:cxnSp>
        <p:nvCxnSpPr>
          <p:cNvPr id="14" name="直線コネクタ 13"/>
          <p:cNvCxnSpPr/>
          <p:nvPr/>
        </p:nvCxnSpPr>
        <p:spPr>
          <a:xfrm>
            <a:off x="4539343" y="756193"/>
            <a:ext cx="0" cy="5990908"/>
          </a:xfrm>
          <a:prstGeom prst="line">
            <a:avLst/>
          </a:prstGeom>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4697026" y="663134"/>
            <a:ext cx="1617751" cy="338554"/>
          </a:xfrm>
          <a:prstGeom prst="rect">
            <a:avLst/>
          </a:prstGeom>
          <a:noFill/>
        </p:spPr>
        <p:txBody>
          <a:bodyPr wrap="none" rtlCol="0">
            <a:spAutoFit/>
          </a:bodyP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相乗りタクシー</a:t>
            </a:r>
            <a:r>
              <a:rPr kumimoji="1" lang="en-US" altLang="ja-JP" sz="1600" b="1" dirty="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74320" y="3834757"/>
            <a:ext cx="2295821" cy="338554"/>
          </a:xfrm>
          <a:prstGeom prst="rect">
            <a:avLst/>
          </a:prstGeom>
          <a:noFill/>
        </p:spPr>
        <p:txBody>
          <a:bodyPr wrap="none" rtlCol="0">
            <a:spAutoFit/>
          </a:bodyP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ロボタクシー・無人バス</a:t>
            </a:r>
            <a:r>
              <a:rPr kumimoji="1" lang="en-US" altLang="ja-JP" sz="1600" b="1" dirty="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B0BA6712-C477-4557-A620-C5CC9E9469E9}"/>
              </a:ext>
            </a:extLst>
          </p:cNvPr>
          <p:cNvSpPr/>
          <p:nvPr/>
        </p:nvSpPr>
        <p:spPr>
          <a:xfrm>
            <a:off x="1248432" y="21987"/>
            <a:ext cx="6897188" cy="461665"/>
          </a:xfrm>
          <a:prstGeom prst="rect">
            <a:avLst/>
          </a:prstGeom>
        </p:spPr>
        <p:txBody>
          <a:bodyPr wrap="square">
            <a:spAutoFit/>
          </a:bodyPr>
          <a:lstStyle/>
          <a:p>
            <a:pPr algn="ctr"/>
            <a:r>
              <a:rPr lang="ja-JP" altLang="en-US" sz="2400" b="1" dirty="0" smtClean="0">
                <a:latin typeface="Meiryo UI" panose="020B0604030504040204" pitchFamily="50" charset="-128"/>
                <a:ea typeface="Meiryo UI" panose="020B0604030504040204" pitchFamily="50" charset="-128"/>
              </a:rPr>
              <a:t>①　その他のモビリティサービス（解説）</a:t>
            </a:r>
            <a:endParaRPr lang="ja-JP" altLang="en-US" sz="2000" b="1" dirty="0">
              <a:latin typeface="Meiryo UI" panose="020B0604030504040204" pitchFamily="50" charset="-128"/>
              <a:ea typeface="Meiryo UI" panose="020B0604030504040204" pitchFamily="50" charset="-128"/>
            </a:endParaRPr>
          </a:p>
        </p:txBody>
      </p:sp>
      <p:cxnSp>
        <p:nvCxnSpPr>
          <p:cNvPr id="20" name="直線コネクタ 19">
            <a:extLst>
              <a:ext uri="{FF2B5EF4-FFF2-40B4-BE49-F238E27FC236}">
                <a16:creationId xmlns:a16="http://schemas.microsoft.com/office/drawing/2014/main" id="{908EEA8C-97B6-423D-8332-4E3D7FD60199}"/>
              </a:ext>
            </a:extLst>
          </p:cNvPr>
          <p:cNvCxnSpPr/>
          <p:nvPr/>
        </p:nvCxnSpPr>
        <p:spPr>
          <a:xfrm>
            <a:off x="215537" y="497328"/>
            <a:ext cx="8621486" cy="0"/>
          </a:xfrm>
          <a:prstGeom prst="line">
            <a:avLst/>
          </a:prstGeom>
        </p:spPr>
        <p:style>
          <a:lnRef idx="1">
            <a:schemeClr val="dk1"/>
          </a:lnRef>
          <a:fillRef idx="0">
            <a:schemeClr val="dk1"/>
          </a:fillRef>
          <a:effectRef idx="0">
            <a:schemeClr val="dk1"/>
          </a:effectRef>
          <a:fontRef idx="minor">
            <a:schemeClr val="tx1"/>
          </a:fontRef>
        </p:style>
      </p:cxnSp>
      <p:pic>
        <p:nvPicPr>
          <p:cNvPr id="21" name="図 20"/>
          <p:cNvPicPr>
            <a:picLocks noChangeAspect="1"/>
          </p:cNvPicPr>
          <p:nvPr/>
        </p:nvPicPr>
        <p:blipFill rotWithShape="1">
          <a:blip r:embed="rId4"/>
          <a:srcRect l="18274" t="39018" r="55422" b="20804"/>
          <a:stretch/>
        </p:blipFill>
        <p:spPr>
          <a:xfrm>
            <a:off x="1769092" y="4408276"/>
            <a:ext cx="2723432" cy="2338825"/>
          </a:xfrm>
          <a:prstGeom prst="rect">
            <a:avLst/>
          </a:prstGeom>
        </p:spPr>
      </p:pic>
      <p:sp>
        <p:nvSpPr>
          <p:cNvPr id="2" name="正方形/長方形 1">
            <a:extLst>
              <a:ext uri="{FF2B5EF4-FFF2-40B4-BE49-F238E27FC236}">
                <a16:creationId xmlns:a16="http://schemas.microsoft.com/office/drawing/2014/main" id="{B581FFD3-417C-4E7F-A0A6-A62D740C0F18}"/>
              </a:ext>
            </a:extLst>
          </p:cNvPr>
          <p:cNvSpPr/>
          <p:nvPr/>
        </p:nvSpPr>
        <p:spPr>
          <a:xfrm>
            <a:off x="177654" y="1131402"/>
            <a:ext cx="1501218" cy="1107996"/>
          </a:xfrm>
          <a:prstGeom prst="rect">
            <a:avLst/>
          </a:prstGeom>
        </p:spPr>
        <p:txBody>
          <a:bodyPr wrap="square">
            <a:spAutoFit/>
          </a:bodyPr>
          <a:lstStyle/>
          <a:p>
            <a:r>
              <a:rPr lang="ja-JP" altLang="en-US" sz="1100" dirty="0"/>
              <a:t>複数の交通機関の連携を通じて、利用者のニーズに対応した効率的で良好な交通環境が提供される交通体系</a:t>
            </a:r>
          </a:p>
        </p:txBody>
      </p:sp>
      <p:sp>
        <p:nvSpPr>
          <p:cNvPr id="3" name="正方形/長方形 2">
            <a:extLst>
              <a:ext uri="{FF2B5EF4-FFF2-40B4-BE49-F238E27FC236}">
                <a16:creationId xmlns:a16="http://schemas.microsoft.com/office/drawing/2014/main" id="{C471A83E-1E0E-45FA-8DE7-ED9C7C3E2474}"/>
              </a:ext>
            </a:extLst>
          </p:cNvPr>
          <p:cNvSpPr/>
          <p:nvPr/>
        </p:nvSpPr>
        <p:spPr>
          <a:xfrm>
            <a:off x="4697026" y="1137398"/>
            <a:ext cx="1766476" cy="1615827"/>
          </a:xfrm>
          <a:prstGeom prst="rect">
            <a:avLst/>
          </a:prstGeom>
        </p:spPr>
        <p:txBody>
          <a:bodyPr wrap="square">
            <a:spAutoFit/>
          </a:bodyPr>
          <a:lstStyle/>
          <a:p>
            <a:r>
              <a:rPr lang="ja-JP" altLang="en-US" sz="1100" dirty="0"/>
              <a:t>スマホアプリで乗車地と目的地を設定すると、同じ方向へ移動したい人同士がマッチングされ、マッチングされたユーザー同士が同じ車両に乗車することで、乗車距離に応じて運賃を按分することのできるサービス</a:t>
            </a:r>
          </a:p>
        </p:txBody>
      </p:sp>
      <p:sp>
        <p:nvSpPr>
          <p:cNvPr id="6" name="正方形/長方形 5">
            <a:extLst>
              <a:ext uri="{FF2B5EF4-FFF2-40B4-BE49-F238E27FC236}">
                <a16:creationId xmlns:a16="http://schemas.microsoft.com/office/drawing/2014/main" id="{016E6B9E-E5F3-4DD3-A629-881B963FB509}"/>
              </a:ext>
            </a:extLst>
          </p:cNvPr>
          <p:cNvSpPr/>
          <p:nvPr/>
        </p:nvSpPr>
        <p:spPr>
          <a:xfrm>
            <a:off x="231617" y="4213926"/>
            <a:ext cx="2475004" cy="769441"/>
          </a:xfrm>
          <a:prstGeom prst="rect">
            <a:avLst/>
          </a:prstGeom>
        </p:spPr>
        <p:txBody>
          <a:bodyPr wrap="square">
            <a:spAutoFit/>
          </a:bodyPr>
          <a:lstStyle/>
          <a:p>
            <a:r>
              <a:rPr lang="ja-JP" altLang="en-US" sz="1100" dirty="0"/>
              <a:t>動運転レベル</a:t>
            </a:r>
            <a:r>
              <a:rPr lang="en-US" altLang="ja-JP" sz="1100" dirty="0"/>
              <a:t>4</a:t>
            </a:r>
            <a:r>
              <a:rPr lang="ja-JP" altLang="en-US" sz="1100" dirty="0"/>
              <a:t>（高度運転自動化）以上の完全自動運転技術によって、ドライバーを必要とせず無人で運行することが可能なタクシー</a:t>
            </a:r>
          </a:p>
        </p:txBody>
      </p:sp>
      <p:pic>
        <p:nvPicPr>
          <p:cNvPr id="7" name="図 6"/>
          <p:cNvPicPr>
            <a:picLocks noChangeAspect="1"/>
          </p:cNvPicPr>
          <p:nvPr/>
        </p:nvPicPr>
        <p:blipFill>
          <a:blip r:embed="rId5"/>
          <a:stretch>
            <a:fillRect/>
          </a:stretch>
        </p:blipFill>
        <p:spPr>
          <a:xfrm>
            <a:off x="465589" y="5479752"/>
            <a:ext cx="1145821" cy="763881"/>
          </a:xfrm>
          <a:prstGeom prst="rect">
            <a:avLst/>
          </a:prstGeom>
        </p:spPr>
      </p:pic>
      <p:sp>
        <p:nvSpPr>
          <p:cNvPr id="12" name="正方形/長方形 11"/>
          <p:cNvSpPr/>
          <p:nvPr/>
        </p:nvSpPr>
        <p:spPr>
          <a:xfrm>
            <a:off x="4697026" y="4226593"/>
            <a:ext cx="1581400" cy="1277273"/>
          </a:xfrm>
          <a:prstGeom prst="rect">
            <a:avLst/>
          </a:prstGeom>
        </p:spPr>
        <p:txBody>
          <a:bodyPr wrap="square">
            <a:spAutoFit/>
          </a:bodyPr>
          <a:lstStyle/>
          <a:p>
            <a:r>
              <a:rPr lang="en-US" altLang="ja-JP" sz="1100" dirty="0"/>
              <a:t>1</a:t>
            </a:r>
            <a:r>
              <a:rPr lang="ja-JP" altLang="en-US" sz="1100" dirty="0"/>
              <a:t>人乗りのコンパクトな移動支援機器。歩行者と既存の乗り物（自転車・自動二輪車・乗用車など）の間を補完する個人向けの移動ツール</a:t>
            </a:r>
            <a:endParaRPr lang="en-US" altLang="ja-JP" sz="1100" dirty="0"/>
          </a:p>
        </p:txBody>
      </p:sp>
      <p:sp>
        <p:nvSpPr>
          <p:cNvPr id="15" name="正方形/長方形 14">
            <a:extLst>
              <a:ext uri="{FF2B5EF4-FFF2-40B4-BE49-F238E27FC236}">
                <a16:creationId xmlns:a16="http://schemas.microsoft.com/office/drawing/2014/main" id="{37DA557F-0F6D-4794-999D-02898B591B11}"/>
              </a:ext>
            </a:extLst>
          </p:cNvPr>
          <p:cNvSpPr/>
          <p:nvPr/>
        </p:nvSpPr>
        <p:spPr>
          <a:xfrm>
            <a:off x="4584248" y="6485491"/>
            <a:ext cx="3012294" cy="261610"/>
          </a:xfrm>
          <a:prstGeom prst="rect">
            <a:avLst/>
          </a:prstGeom>
        </p:spPr>
        <p:txBody>
          <a:bodyPr wrap="square">
            <a:spAutoFit/>
          </a:bodyPr>
          <a:lstStyle/>
          <a:p>
            <a:r>
              <a:rPr lang="en-US" altLang="ja-JP" sz="1050" dirty="0"/>
              <a:t>https://www.mlit.go.jp/common/001125684.pdf</a:t>
            </a:r>
            <a:endParaRPr lang="ja-JP" altLang="en-US" sz="1050" dirty="0"/>
          </a:p>
        </p:txBody>
      </p:sp>
      <p:pic>
        <p:nvPicPr>
          <p:cNvPr id="22" name="図 21">
            <a:extLst>
              <a:ext uri="{FF2B5EF4-FFF2-40B4-BE49-F238E27FC236}">
                <a16:creationId xmlns:a16="http://schemas.microsoft.com/office/drawing/2014/main" id="{B76BB53A-1595-4B84-ABC9-64D2E63B9131}"/>
              </a:ext>
            </a:extLst>
          </p:cNvPr>
          <p:cNvPicPr>
            <a:picLocks noChangeAspect="1"/>
          </p:cNvPicPr>
          <p:nvPr/>
        </p:nvPicPr>
        <p:blipFill rotWithShape="1">
          <a:blip r:embed="rId6"/>
          <a:srcRect l="34914" t="65365" r="25514" b="23671"/>
          <a:stretch/>
        </p:blipFill>
        <p:spPr>
          <a:xfrm>
            <a:off x="6207406" y="5914180"/>
            <a:ext cx="2756963" cy="483795"/>
          </a:xfrm>
          <a:prstGeom prst="rect">
            <a:avLst/>
          </a:prstGeom>
        </p:spPr>
      </p:pic>
      <p:pic>
        <p:nvPicPr>
          <p:cNvPr id="25" name="図 24">
            <a:extLst>
              <a:ext uri="{FF2B5EF4-FFF2-40B4-BE49-F238E27FC236}">
                <a16:creationId xmlns:a16="http://schemas.microsoft.com/office/drawing/2014/main" id="{D417F16E-72AF-4E71-BFC0-C7C52C4F7AB2}"/>
              </a:ext>
            </a:extLst>
          </p:cNvPr>
          <p:cNvPicPr>
            <a:picLocks noChangeAspect="1"/>
          </p:cNvPicPr>
          <p:nvPr/>
        </p:nvPicPr>
        <p:blipFill rotWithShape="1">
          <a:blip r:embed="rId7"/>
          <a:srcRect l="24057" t="27960" r="23314" b="18984"/>
          <a:stretch/>
        </p:blipFill>
        <p:spPr>
          <a:xfrm>
            <a:off x="6331052" y="4185699"/>
            <a:ext cx="2530980" cy="1615958"/>
          </a:xfrm>
          <a:prstGeom prst="rect">
            <a:avLst/>
          </a:prstGeom>
        </p:spPr>
      </p:pic>
    </p:spTree>
    <p:extLst>
      <p:ext uri="{BB962C8B-B14F-4D97-AF65-F5344CB8AC3E}">
        <p14:creationId xmlns:p14="http://schemas.microsoft.com/office/powerpoint/2010/main" val="3164483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CFCFAA9-9C6B-467F-A5BC-5357857DE178}"/>
              </a:ext>
            </a:extLst>
          </p:cNvPr>
          <p:cNvSpPr>
            <a:spLocks noGrp="1"/>
          </p:cNvSpPr>
          <p:nvPr>
            <p:ph type="sldNum" sz="quarter" idx="12"/>
          </p:nvPr>
        </p:nvSpPr>
        <p:spPr>
          <a:xfrm>
            <a:off x="6773636" y="6372680"/>
            <a:ext cx="2057400" cy="365125"/>
          </a:xfrm>
        </p:spPr>
        <p:txBody>
          <a:bodyPr/>
          <a:lstStyle/>
          <a:p>
            <a:fld id="{21D76EFC-43B6-498C-9345-5DA95606B07D}" type="slidenum">
              <a:rPr kumimoji="1" lang="ja-JP" altLang="en-US" smtClean="0"/>
              <a:t>5</a:t>
            </a:fld>
            <a:endParaRPr kumimoji="1" lang="ja-JP" altLang="en-US"/>
          </a:p>
        </p:txBody>
      </p:sp>
      <p:pic>
        <p:nvPicPr>
          <p:cNvPr id="5" name="図 4">
            <a:extLst>
              <a:ext uri="{FF2B5EF4-FFF2-40B4-BE49-F238E27FC236}">
                <a16:creationId xmlns:a16="http://schemas.microsoft.com/office/drawing/2014/main" id="{ABE7B91F-2499-4632-B9FB-CCD13B917DD9}"/>
              </a:ext>
            </a:extLst>
          </p:cNvPr>
          <p:cNvPicPr>
            <a:picLocks noChangeAspect="1"/>
          </p:cNvPicPr>
          <p:nvPr/>
        </p:nvPicPr>
        <p:blipFill rotWithShape="1">
          <a:blip r:embed="rId2"/>
          <a:srcRect l="17353" t="28445" r="17706" b="10796"/>
          <a:stretch/>
        </p:blipFill>
        <p:spPr>
          <a:xfrm>
            <a:off x="537264" y="1097280"/>
            <a:ext cx="8167007" cy="5094036"/>
          </a:xfrm>
          <a:prstGeom prst="rect">
            <a:avLst/>
          </a:prstGeom>
        </p:spPr>
      </p:pic>
      <p:sp>
        <p:nvSpPr>
          <p:cNvPr id="6" name="テキスト ボックス 5"/>
          <p:cNvSpPr txBox="1"/>
          <p:nvPr/>
        </p:nvSpPr>
        <p:spPr>
          <a:xfrm>
            <a:off x="456724" y="6449989"/>
            <a:ext cx="5530681"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出典</a:t>
            </a:r>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err="1" smtClean="0">
                <a:latin typeface="Meiryo UI" panose="020B0604030504040204" pitchFamily="50" charset="-128"/>
                <a:ea typeface="Meiryo UI" panose="020B0604030504040204" pitchFamily="50" charset="-128"/>
              </a:rPr>
              <a:t>IoT</a:t>
            </a:r>
            <a:r>
              <a:rPr kumimoji="1" lang="ja-JP" altLang="en-US" sz="1050" dirty="0" smtClean="0">
                <a:latin typeface="Meiryo UI" panose="020B0604030504040204" pitchFamily="50" charset="-128"/>
                <a:ea typeface="Meiryo UI" panose="020B0604030504040204" pitchFamily="50" charset="-128"/>
              </a:rPr>
              <a:t>や</a:t>
            </a:r>
            <a:r>
              <a:rPr kumimoji="1" lang="en-US" altLang="ja-JP" sz="1050" dirty="0" smtClean="0">
                <a:latin typeface="Meiryo UI" panose="020B0604030504040204" pitchFamily="50" charset="-128"/>
                <a:ea typeface="Meiryo UI" panose="020B0604030504040204" pitchFamily="50" charset="-128"/>
              </a:rPr>
              <a:t>AI</a:t>
            </a:r>
            <a:r>
              <a:rPr kumimoji="1" lang="ja-JP" altLang="en-US" sz="1050" dirty="0" smtClean="0">
                <a:latin typeface="Meiryo UI" panose="020B0604030504040204" pitchFamily="50" charset="-128"/>
                <a:ea typeface="Meiryo UI" panose="020B0604030504040204" pitchFamily="50" charset="-128"/>
              </a:rPr>
              <a:t>が可能とする新しいモビリティサービスに関する研究会」中間整理　（経済産業省）</a:t>
            </a:r>
            <a:endParaRPr kumimoji="1" lang="ja-JP" altLang="en-US" sz="105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0BA6712-C477-4557-A620-C5CC9E9469E9}"/>
              </a:ext>
            </a:extLst>
          </p:cNvPr>
          <p:cNvSpPr/>
          <p:nvPr/>
        </p:nvSpPr>
        <p:spPr>
          <a:xfrm>
            <a:off x="528800" y="171616"/>
            <a:ext cx="8208118" cy="400110"/>
          </a:xfrm>
          <a:prstGeom prst="rect">
            <a:avLst/>
          </a:prstGeom>
        </p:spPr>
        <p:txBody>
          <a:bodyPr wrap="square">
            <a:spAutoFit/>
          </a:bodyPr>
          <a:lstStyle/>
          <a:p>
            <a:pPr algn="ctr"/>
            <a:r>
              <a:rPr lang="ja-JP" altLang="en-US" sz="2000" b="1" dirty="0" smtClean="0">
                <a:latin typeface="Meiryo UI" panose="020B0604030504040204" pitchFamily="50" charset="-128"/>
                <a:ea typeface="Meiryo UI" panose="020B0604030504040204" pitchFamily="50" charset="-128"/>
              </a:rPr>
              <a:t>①　新しいモビリティサービス活性化による地域・都市の課題解決寄与イメージ</a:t>
            </a:r>
            <a:endParaRPr lang="ja-JP" altLang="en-US" b="1" dirty="0">
              <a:latin typeface="Meiryo UI" panose="020B0604030504040204" pitchFamily="50" charset="-128"/>
              <a:ea typeface="Meiryo UI" panose="020B0604030504040204" pitchFamily="50" charset="-128"/>
            </a:endParaRPr>
          </a:p>
        </p:txBody>
      </p:sp>
      <p:cxnSp>
        <p:nvCxnSpPr>
          <p:cNvPr id="8" name="直線コネクタ 7">
            <a:extLst>
              <a:ext uri="{FF2B5EF4-FFF2-40B4-BE49-F238E27FC236}">
                <a16:creationId xmlns:a16="http://schemas.microsoft.com/office/drawing/2014/main" id="{908EEA8C-97B6-423D-8332-4E3D7FD60199}"/>
              </a:ext>
            </a:extLst>
          </p:cNvPr>
          <p:cNvCxnSpPr/>
          <p:nvPr/>
        </p:nvCxnSpPr>
        <p:spPr>
          <a:xfrm>
            <a:off x="311876" y="694134"/>
            <a:ext cx="862148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68601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336CE71-8C4D-4A4B-9361-8AC4AF38E60A}"/>
              </a:ext>
            </a:extLst>
          </p:cNvPr>
          <p:cNvSpPr>
            <a:spLocks noGrp="1"/>
          </p:cNvSpPr>
          <p:nvPr>
            <p:ph type="sldNum" sz="quarter" idx="12"/>
          </p:nvPr>
        </p:nvSpPr>
        <p:spPr>
          <a:xfrm>
            <a:off x="6875962" y="6382477"/>
            <a:ext cx="2057400" cy="365125"/>
          </a:xfrm>
        </p:spPr>
        <p:txBody>
          <a:bodyPr/>
          <a:lstStyle/>
          <a:p>
            <a:fld id="{21D76EFC-43B6-498C-9345-5DA95606B07D}" type="slidenum">
              <a:rPr kumimoji="1" lang="ja-JP" altLang="en-US" smtClean="0"/>
              <a:t>6</a:t>
            </a:fld>
            <a:endParaRPr kumimoji="1" lang="ja-JP" altLang="en-US"/>
          </a:p>
        </p:txBody>
      </p:sp>
      <p:pic>
        <p:nvPicPr>
          <p:cNvPr id="5" name="図 4">
            <a:extLst>
              <a:ext uri="{FF2B5EF4-FFF2-40B4-BE49-F238E27FC236}">
                <a16:creationId xmlns:a16="http://schemas.microsoft.com/office/drawing/2014/main" id="{499ACDF2-1805-43CC-A087-B03F906E93C6}"/>
              </a:ext>
            </a:extLst>
          </p:cNvPr>
          <p:cNvPicPr>
            <a:picLocks noChangeAspect="1"/>
          </p:cNvPicPr>
          <p:nvPr/>
        </p:nvPicPr>
        <p:blipFill rotWithShape="1">
          <a:blip r:embed="rId2"/>
          <a:srcRect l="17882" t="26336" r="18176" b="12779"/>
          <a:stretch/>
        </p:blipFill>
        <p:spPr>
          <a:xfrm>
            <a:off x="627022" y="995403"/>
            <a:ext cx="8011674" cy="5085805"/>
          </a:xfrm>
          <a:prstGeom prst="rect">
            <a:avLst/>
          </a:prstGeom>
        </p:spPr>
      </p:pic>
      <p:sp>
        <p:nvSpPr>
          <p:cNvPr id="6" name="テキスト ボックス 5"/>
          <p:cNvSpPr txBox="1"/>
          <p:nvPr/>
        </p:nvSpPr>
        <p:spPr>
          <a:xfrm>
            <a:off x="456724" y="6449989"/>
            <a:ext cx="5530681"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出典</a:t>
            </a:r>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err="1" smtClean="0">
                <a:latin typeface="Meiryo UI" panose="020B0604030504040204" pitchFamily="50" charset="-128"/>
                <a:ea typeface="Meiryo UI" panose="020B0604030504040204" pitchFamily="50" charset="-128"/>
              </a:rPr>
              <a:t>IoT</a:t>
            </a:r>
            <a:r>
              <a:rPr kumimoji="1" lang="ja-JP" altLang="en-US" sz="1050" dirty="0" smtClean="0">
                <a:latin typeface="Meiryo UI" panose="020B0604030504040204" pitchFamily="50" charset="-128"/>
                <a:ea typeface="Meiryo UI" panose="020B0604030504040204" pitchFamily="50" charset="-128"/>
              </a:rPr>
              <a:t>や</a:t>
            </a:r>
            <a:r>
              <a:rPr kumimoji="1" lang="en-US" altLang="ja-JP" sz="1050" dirty="0" smtClean="0">
                <a:latin typeface="Meiryo UI" panose="020B0604030504040204" pitchFamily="50" charset="-128"/>
                <a:ea typeface="Meiryo UI" panose="020B0604030504040204" pitchFamily="50" charset="-128"/>
              </a:rPr>
              <a:t>AI</a:t>
            </a:r>
            <a:r>
              <a:rPr kumimoji="1" lang="ja-JP" altLang="en-US" sz="1050" dirty="0" smtClean="0">
                <a:latin typeface="Meiryo UI" panose="020B0604030504040204" pitchFamily="50" charset="-128"/>
                <a:ea typeface="Meiryo UI" panose="020B0604030504040204" pitchFamily="50" charset="-128"/>
              </a:rPr>
              <a:t>が可能とする新しいモビリティサービスに関する研究会」中間整理　（経済産業省）</a:t>
            </a:r>
            <a:endParaRPr kumimoji="1" lang="ja-JP" altLang="en-US" sz="105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0BA6712-C477-4557-A620-C5CC9E9469E9}"/>
              </a:ext>
            </a:extLst>
          </p:cNvPr>
          <p:cNvSpPr/>
          <p:nvPr/>
        </p:nvSpPr>
        <p:spPr>
          <a:xfrm>
            <a:off x="528800" y="171616"/>
            <a:ext cx="8208118" cy="461665"/>
          </a:xfrm>
          <a:prstGeom prst="rect">
            <a:avLst/>
          </a:prstGeom>
        </p:spPr>
        <p:txBody>
          <a:bodyPr wrap="square">
            <a:spAutoFit/>
          </a:bodyPr>
          <a:lstStyle/>
          <a:p>
            <a:pPr algn="ctr"/>
            <a:r>
              <a:rPr lang="ja-JP" altLang="en-US" sz="2400" b="1" dirty="0" smtClean="0">
                <a:latin typeface="Meiryo UI" panose="020B0604030504040204" pitchFamily="50" charset="-128"/>
                <a:ea typeface="Meiryo UI" panose="020B0604030504040204" pitchFamily="50" charset="-128"/>
              </a:rPr>
              <a:t>①　デジタル投資促進とデータ連携・利活用のための基盤整備</a:t>
            </a:r>
            <a:endParaRPr lang="ja-JP" altLang="en-US" sz="2000" b="1" dirty="0">
              <a:latin typeface="Meiryo UI" panose="020B0604030504040204" pitchFamily="50" charset="-128"/>
              <a:ea typeface="Meiryo UI" panose="020B0604030504040204" pitchFamily="50" charset="-128"/>
            </a:endParaRPr>
          </a:p>
        </p:txBody>
      </p:sp>
      <p:cxnSp>
        <p:nvCxnSpPr>
          <p:cNvPr id="8" name="直線コネクタ 7">
            <a:extLst>
              <a:ext uri="{FF2B5EF4-FFF2-40B4-BE49-F238E27FC236}">
                <a16:creationId xmlns:a16="http://schemas.microsoft.com/office/drawing/2014/main" id="{908EEA8C-97B6-423D-8332-4E3D7FD60199}"/>
              </a:ext>
            </a:extLst>
          </p:cNvPr>
          <p:cNvCxnSpPr/>
          <p:nvPr/>
        </p:nvCxnSpPr>
        <p:spPr>
          <a:xfrm>
            <a:off x="311876" y="694134"/>
            <a:ext cx="862148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0725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6510991" y="4119669"/>
            <a:ext cx="2468879" cy="2296177"/>
          </a:xfrm>
          <a:prstGeom prst="roundRect">
            <a:avLst>
              <a:gd name="adj" fmla="val 10517"/>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6479176" y="1238926"/>
            <a:ext cx="2468879" cy="2216979"/>
          </a:xfrm>
          <a:prstGeom prst="roundRect">
            <a:avLst>
              <a:gd name="adj" fmla="val 10517"/>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976874" y="6415846"/>
            <a:ext cx="2057400" cy="365125"/>
          </a:xfrm>
        </p:spPr>
        <p:txBody>
          <a:bodyPr/>
          <a:lstStyle/>
          <a:p>
            <a:fld id="{21D76EFC-43B6-498C-9345-5DA95606B07D}" type="slidenum">
              <a:rPr kumimoji="1" lang="ja-JP" altLang="en-US" smtClean="0"/>
              <a:t>7</a:t>
            </a:fld>
            <a:endParaRPr kumimoji="1" lang="ja-JP" altLang="en-US"/>
          </a:p>
        </p:txBody>
      </p:sp>
      <p:sp>
        <p:nvSpPr>
          <p:cNvPr id="5" name="正方形/長方形 4"/>
          <p:cNvSpPr/>
          <p:nvPr/>
        </p:nvSpPr>
        <p:spPr>
          <a:xfrm>
            <a:off x="1604119" y="94737"/>
            <a:ext cx="6603090"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②　海外のモビリティサービス</a:t>
            </a:r>
            <a:r>
              <a:rPr lang="ja-JP" altLang="en-US" sz="2000" b="1" dirty="0">
                <a:latin typeface="Meiryo UI" panose="020B0604030504040204" pitchFamily="50" charset="-128"/>
                <a:ea typeface="Meiryo UI" panose="020B0604030504040204" pitchFamily="50" charset="-128"/>
              </a:rPr>
              <a:t>（都市と企業の取り組み）</a:t>
            </a:r>
          </a:p>
        </p:txBody>
      </p:sp>
      <p:cxnSp>
        <p:nvCxnSpPr>
          <p:cNvPr id="6" name="直線コネクタ 5"/>
          <p:cNvCxnSpPr/>
          <p:nvPr/>
        </p:nvCxnSpPr>
        <p:spPr>
          <a:xfrm>
            <a:off x="326570" y="610100"/>
            <a:ext cx="8621486" cy="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00819220-440E-4CB8-A4EC-75EB880506B6}"/>
              </a:ext>
            </a:extLst>
          </p:cNvPr>
          <p:cNvSpPr/>
          <p:nvPr/>
        </p:nvSpPr>
        <p:spPr>
          <a:xfrm>
            <a:off x="365050" y="994345"/>
            <a:ext cx="1239069" cy="2484531"/>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square">
            <a:noAutofit/>
          </a:bodyPr>
          <a:lstStyle/>
          <a:p>
            <a:r>
              <a:rPr lang="ja-JP" altLang="en-US" sz="1400" b="1" dirty="0">
                <a:solidFill>
                  <a:schemeClr val="bg1"/>
                </a:solidFill>
                <a:latin typeface="Meiryo UI" panose="020B0604030504040204" pitchFamily="50" charset="-128"/>
                <a:ea typeface="Meiryo UI" panose="020B0604030504040204" pitchFamily="50" charset="-128"/>
              </a:rPr>
              <a:t>１）</a:t>
            </a:r>
            <a:endParaRPr lang="en-US" altLang="ja-JP" sz="1400" b="1" dirty="0">
              <a:solidFill>
                <a:schemeClr val="bg1"/>
              </a:solidFill>
              <a:latin typeface="Meiryo UI" panose="020B0604030504040204" pitchFamily="50" charset="-128"/>
              <a:ea typeface="Meiryo UI" panose="020B0604030504040204" pitchFamily="50" charset="-128"/>
            </a:endParaRPr>
          </a:p>
          <a:p>
            <a:r>
              <a:rPr lang="en-US" altLang="ja-JP" sz="1400" b="1" dirty="0">
                <a:solidFill>
                  <a:schemeClr val="bg1"/>
                </a:solidFill>
                <a:latin typeface="Meiryo UI" panose="020B0604030504040204" pitchFamily="50" charset="-128"/>
                <a:ea typeface="Meiryo UI" panose="020B0604030504040204" pitchFamily="50" charset="-128"/>
              </a:rPr>
              <a:t>ICT</a:t>
            </a:r>
            <a:r>
              <a:rPr lang="ja-JP" altLang="en-US" sz="1400" b="1" dirty="0">
                <a:solidFill>
                  <a:schemeClr val="bg1"/>
                </a:solidFill>
                <a:latin typeface="Meiryo UI" panose="020B0604030504040204" pitchFamily="50" charset="-128"/>
                <a:ea typeface="Meiryo UI" panose="020B0604030504040204" pitchFamily="50" charset="-128"/>
              </a:rPr>
              <a:t>を活用した都市全体のモビリティの最適化 </a:t>
            </a:r>
          </a:p>
        </p:txBody>
      </p:sp>
      <p:sp>
        <p:nvSpPr>
          <p:cNvPr id="9" name="正方形/長方形 8">
            <a:extLst>
              <a:ext uri="{FF2B5EF4-FFF2-40B4-BE49-F238E27FC236}">
                <a16:creationId xmlns:a16="http://schemas.microsoft.com/office/drawing/2014/main" id="{D8B1BDA0-75DA-4DA7-9E08-C133DBF96A81}"/>
              </a:ext>
            </a:extLst>
          </p:cNvPr>
          <p:cNvSpPr/>
          <p:nvPr/>
        </p:nvSpPr>
        <p:spPr>
          <a:xfrm>
            <a:off x="365050" y="3977670"/>
            <a:ext cx="1239069" cy="2368522"/>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square">
            <a:noAutofit/>
          </a:bodyPr>
          <a:lstStyle/>
          <a:p>
            <a:r>
              <a:rPr lang="ja-JP" altLang="en-US" sz="1400" b="1" dirty="0">
                <a:solidFill>
                  <a:schemeClr val="bg1"/>
                </a:solidFill>
                <a:latin typeface="Meiryo UI" panose="020B0604030504040204" pitchFamily="50" charset="-128"/>
                <a:ea typeface="Meiryo UI" panose="020B0604030504040204" pitchFamily="50" charset="-128"/>
              </a:rPr>
              <a:t>２）</a:t>
            </a:r>
            <a:endParaRPr lang="en-US" altLang="ja-JP" sz="1400" b="1" dirty="0">
              <a:solidFill>
                <a:schemeClr val="bg1"/>
              </a:solidFill>
              <a:latin typeface="Meiryo UI" panose="020B0604030504040204" pitchFamily="50" charset="-128"/>
              <a:ea typeface="Meiryo UI" panose="020B0604030504040204" pitchFamily="50" charset="-128"/>
            </a:endParaRPr>
          </a:p>
          <a:p>
            <a:r>
              <a:rPr lang="ja-JP" altLang="en-US" sz="1400" b="1" dirty="0">
                <a:solidFill>
                  <a:schemeClr val="bg1"/>
                </a:solidFill>
                <a:latin typeface="Meiryo UI" panose="020B0604030504040204" pitchFamily="50" charset="-128"/>
                <a:ea typeface="Meiryo UI" panose="020B0604030504040204" pitchFamily="50" charset="-128"/>
              </a:rPr>
              <a:t>欧米自動車メーカーによる“第二創業” </a:t>
            </a:r>
          </a:p>
        </p:txBody>
      </p:sp>
      <p:pic>
        <p:nvPicPr>
          <p:cNvPr id="10" name="図 9">
            <a:extLst>
              <a:ext uri="{FF2B5EF4-FFF2-40B4-BE49-F238E27FC236}">
                <a16:creationId xmlns:a16="http://schemas.microsoft.com/office/drawing/2014/main" id="{D25CBB9A-35A5-4BBB-8D49-42B9A69CE508}"/>
              </a:ext>
            </a:extLst>
          </p:cNvPr>
          <p:cNvPicPr>
            <a:picLocks noChangeAspect="1"/>
          </p:cNvPicPr>
          <p:nvPr/>
        </p:nvPicPr>
        <p:blipFill rotWithShape="1">
          <a:blip r:embed="rId2"/>
          <a:srcRect l="18343" t="29873" r="19314" b="16851"/>
          <a:stretch/>
        </p:blipFill>
        <p:spPr>
          <a:xfrm>
            <a:off x="1604119" y="1034579"/>
            <a:ext cx="4310743" cy="2455879"/>
          </a:xfrm>
          <a:prstGeom prst="rect">
            <a:avLst/>
          </a:prstGeom>
        </p:spPr>
      </p:pic>
      <p:pic>
        <p:nvPicPr>
          <p:cNvPr id="11" name="図 10">
            <a:extLst>
              <a:ext uri="{FF2B5EF4-FFF2-40B4-BE49-F238E27FC236}">
                <a16:creationId xmlns:a16="http://schemas.microsoft.com/office/drawing/2014/main" id="{1A53D348-C036-43FF-83BD-D1350D6B4476}"/>
              </a:ext>
            </a:extLst>
          </p:cNvPr>
          <p:cNvPicPr>
            <a:picLocks noChangeAspect="1"/>
          </p:cNvPicPr>
          <p:nvPr/>
        </p:nvPicPr>
        <p:blipFill rotWithShape="1">
          <a:blip r:embed="rId3"/>
          <a:srcRect l="18000" t="30789" r="17428" b="15992"/>
          <a:stretch/>
        </p:blipFill>
        <p:spPr>
          <a:xfrm>
            <a:off x="1604119" y="3997758"/>
            <a:ext cx="4310743" cy="2368579"/>
          </a:xfrm>
          <a:prstGeom prst="rect">
            <a:avLst/>
          </a:prstGeom>
        </p:spPr>
      </p:pic>
      <p:sp>
        <p:nvSpPr>
          <p:cNvPr id="12" name="正方形/長方形 11">
            <a:extLst>
              <a:ext uri="{FF2B5EF4-FFF2-40B4-BE49-F238E27FC236}">
                <a16:creationId xmlns:a16="http://schemas.microsoft.com/office/drawing/2014/main" id="{D976FD4A-4E6D-486E-92EB-656AED4518D2}"/>
              </a:ext>
            </a:extLst>
          </p:cNvPr>
          <p:cNvSpPr/>
          <p:nvPr/>
        </p:nvSpPr>
        <p:spPr>
          <a:xfrm>
            <a:off x="109726" y="6568780"/>
            <a:ext cx="6348224" cy="253916"/>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出典：「</a:t>
            </a:r>
            <a:r>
              <a:rPr lang="en-US" altLang="ja-JP" sz="1050" dirty="0">
                <a:latin typeface="Meiryo UI" panose="020B0604030504040204" pitchFamily="50" charset="-128"/>
                <a:ea typeface="Meiryo UI" panose="020B0604030504040204" pitchFamily="50" charset="-128"/>
              </a:rPr>
              <a:t>IoT</a:t>
            </a:r>
            <a:r>
              <a:rPr lang="ja-JP" altLang="en-US" sz="1050" dirty="0">
                <a:latin typeface="Meiryo UI" panose="020B0604030504040204" pitchFamily="50" charset="-128"/>
                <a:ea typeface="Meiryo UI" panose="020B0604030504040204" pitchFamily="50" charset="-128"/>
              </a:rPr>
              <a:t>や</a:t>
            </a:r>
            <a:r>
              <a:rPr lang="en-US" altLang="ja-JP" sz="1050" dirty="0">
                <a:latin typeface="Meiryo UI" panose="020B0604030504040204" pitchFamily="50" charset="-128"/>
                <a:ea typeface="Meiryo UI" panose="020B0604030504040204" pitchFamily="50" charset="-128"/>
              </a:rPr>
              <a:t>AI</a:t>
            </a:r>
            <a:r>
              <a:rPr lang="ja-JP" altLang="en-US" sz="1050" dirty="0">
                <a:latin typeface="Meiryo UI" panose="020B0604030504040204" pitchFamily="50" charset="-128"/>
                <a:ea typeface="Meiryo UI" panose="020B0604030504040204" pitchFamily="50" charset="-128"/>
              </a:rPr>
              <a:t>が可能とする 新しいモビリティサービスに関する研究会」 中間整理　</a:t>
            </a:r>
            <a:r>
              <a:rPr lang="en-US" altLang="ja-JP" sz="1050" dirty="0">
                <a:latin typeface="Meiryo UI" panose="020B0604030504040204" pitchFamily="50" charset="-128"/>
                <a:ea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月　経済産業省</a:t>
            </a:r>
          </a:p>
        </p:txBody>
      </p:sp>
      <p:sp>
        <p:nvSpPr>
          <p:cNvPr id="2" name="二等辺三角形 1"/>
          <p:cNvSpPr/>
          <p:nvPr/>
        </p:nvSpPr>
        <p:spPr>
          <a:xfrm rot="5400000">
            <a:off x="5011535" y="2064617"/>
            <a:ext cx="2399710" cy="33963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p:cNvSpPr/>
          <p:nvPr/>
        </p:nvSpPr>
        <p:spPr>
          <a:xfrm rot="5400000">
            <a:off x="5049663" y="4989668"/>
            <a:ext cx="2323454" cy="33963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672162" y="1321768"/>
            <a:ext cx="2146535" cy="2092881"/>
          </a:xfrm>
          <a:prstGeom prst="rect">
            <a:avLst/>
          </a:prstGeom>
          <a:noFill/>
        </p:spPr>
        <p:txBody>
          <a:bodyPr wrap="square" rtlCol="0">
            <a:spAutoFit/>
          </a:bodyPr>
          <a:lstStyle/>
          <a:p>
            <a:pPr>
              <a:lnSpc>
                <a:spcPts val="2600"/>
              </a:lnSpc>
            </a:pPr>
            <a:r>
              <a:rPr kumimoji="1" lang="en-US" altLang="ja-JP" dirty="0">
                <a:latin typeface="Meiryo UI" panose="020B0604030504040204" pitchFamily="50" charset="-128"/>
                <a:ea typeface="Meiryo UI" panose="020B0604030504040204" pitchFamily="50" charset="-128"/>
              </a:rPr>
              <a:t>ICT</a:t>
            </a:r>
            <a:r>
              <a:rPr kumimoji="1" lang="ja-JP" altLang="en-US" dirty="0">
                <a:latin typeface="Meiryo UI" panose="020B0604030504040204" pitchFamily="50" charset="-128"/>
                <a:ea typeface="Meiryo UI" panose="020B0604030504040204" pitchFamily="50" charset="-128"/>
              </a:rPr>
              <a:t>を活用し、国家や都市レベルの戦略として、都市全体のモビリティの最適化を目指す“スマートシティ”の動きが活発化</a:t>
            </a:r>
          </a:p>
        </p:txBody>
      </p:sp>
      <p:sp>
        <p:nvSpPr>
          <p:cNvPr id="14" name="テキスト ボックス 13"/>
          <p:cNvSpPr txBox="1"/>
          <p:nvPr/>
        </p:nvSpPr>
        <p:spPr>
          <a:xfrm>
            <a:off x="6647841" y="4227066"/>
            <a:ext cx="2146535" cy="2157001"/>
          </a:xfrm>
          <a:prstGeom prst="rect">
            <a:avLst/>
          </a:prstGeom>
          <a:noFill/>
        </p:spPr>
        <p:txBody>
          <a:bodyPr wrap="square" rtlCol="0">
            <a:spAutoFit/>
          </a:bodyPr>
          <a:lstStyle/>
          <a:p>
            <a:pPr>
              <a:lnSpc>
                <a:spcPts val="2300"/>
              </a:lnSpc>
            </a:pPr>
            <a:r>
              <a:rPr kumimoji="1" lang="ja-JP" altLang="en-US" sz="1700" dirty="0">
                <a:latin typeface="Meiryo UI" panose="020B0604030504040204" pitchFamily="50" charset="-128"/>
                <a:ea typeface="Meiryo UI" panose="020B0604030504040204" pitchFamily="50" charset="-128"/>
              </a:rPr>
              <a:t>欧米自動車メーカーは、将来の自動運転との融合も見据えて、モビリティサービス市場を新たな成長フロンティアと位置づけ、投資を積極的に行っている</a:t>
            </a:r>
          </a:p>
        </p:txBody>
      </p:sp>
      <p:cxnSp>
        <p:nvCxnSpPr>
          <p:cNvPr id="16" name="直線コネクタ 15"/>
          <p:cNvCxnSpPr/>
          <p:nvPr/>
        </p:nvCxnSpPr>
        <p:spPr>
          <a:xfrm>
            <a:off x="326569" y="3694174"/>
            <a:ext cx="8621486" cy="0"/>
          </a:xfrm>
          <a:prstGeom prst="line">
            <a:avLst/>
          </a:prstGeom>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6528835" y="828338"/>
            <a:ext cx="2369559"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都市のスマートシティ化</a:t>
            </a:r>
          </a:p>
        </p:txBody>
      </p:sp>
      <p:sp>
        <p:nvSpPr>
          <p:cNvPr id="18" name="テキスト ボックス 17"/>
          <p:cNvSpPr txBox="1"/>
          <p:nvPr/>
        </p:nvSpPr>
        <p:spPr>
          <a:xfrm>
            <a:off x="6528835" y="3750338"/>
            <a:ext cx="2470548"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成長産業への積極投資</a:t>
            </a:r>
          </a:p>
        </p:txBody>
      </p:sp>
    </p:spTree>
    <p:extLst>
      <p:ext uri="{BB962C8B-B14F-4D97-AF65-F5344CB8AC3E}">
        <p14:creationId xmlns:p14="http://schemas.microsoft.com/office/powerpoint/2010/main" val="77810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33878" y="6367435"/>
            <a:ext cx="2057400" cy="365125"/>
          </a:xfrm>
        </p:spPr>
        <p:txBody>
          <a:bodyPr/>
          <a:lstStyle/>
          <a:p>
            <a:fld id="{21D76EFC-43B6-498C-9345-5DA95606B07D}" type="slidenum">
              <a:rPr kumimoji="1" lang="ja-JP" altLang="en-US" smtClean="0"/>
              <a:t>8</a:t>
            </a:fld>
            <a:endParaRPr kumimoji="1" lang="ja-JP" altLang="en-US"/>
          </a:p>
        </p:txBody>
      </p:sp>
      <p:sp>
        <p:nvSpPr>
          <p:cNvPr id="5" name="正方形/長方形 4"/>
          <p:cNvSpPr/>
          <p:nvPr/>
        </p:nvSpPr>
        <p:spPr>
          <a:xfrm>
            <a:off x="1385871" y="125940"/>
            <a:ext cx="6885218" cy="461665"/>
          </a:xfrm>
          <a:prstGeom prst="rect">
            <a:avLst/>
          </a:prstGeom>
        </p:spPr>
        <p:txBody>
          <a:bodyPr wrap="none">
            <a:spAutoFit/>
          </a:bodyPr>
          <a:lstStyle/>
          <a:p>
            <a:r>
              <a:rPr lang="ja-JP" altLang="en-US" sz="2400" b="1" dirty="0">
                <a:latin typeface="Meiryo UI" panose="020B0604030504040204" pitchFamily="50" charset="-128"/>
                <a:ea typeface="Meiryo UI" panose="020B0604030504040204" pitchFamily="50" charset="-128"/>
              </a:rPr>
              <a:t>②</a:t>
            </a:r>
            <a:r>
              <a:rPr lang="ja-JP" altLang="en-US" sz="2400" b="1" dirty="0" smtClean="0">
                <a:latin typeface="Meiryo UI" panose="020B0604030504040204" pitchFamily="50" charset="-128"/>
                <a:ea typeface="Meiryo UI" panose="020B0604030504040204" pitchFamily="50" charset="-128"/>
              </a:rPr>
              <a:t>　海外</a:t>
            </a:r>
            <a:r>
              <a:rPr lang="ja-JP" altLang="en-US" sz="2400" b="1" dirty="0">
                <a:latin typeface="Meiryo UI" panose="020B0604030504040204" pitchFamily="50" charset="-128"/>
                <a:ea typeface="Meiryo UI" panose="020B0604030504040204" pitchFamily="50" charset="-128"/>
              </a:rPr>
              <a:t>のモビリティサービス</a:t>
            </a:r>
            <a:r>
              <a:rPr lang="ja-JP" altLang="en-US" sz="2000" b="1" dirty="0">
                <a:latin typeface="Meiryo UI" panose="020B0604030504040204" pitchFamily="50" charset="-128"/>
                <a:ea typeface="Meiryo UI" panose="020B0604030504040204" pitchFamily="50" charset="-128"/>
              </a:rPr>
              <a:t>（サービス種類別先進事例）</a:t>
            </a:r>
            <a:endParaRPr lang="ja-JP" altLang="en-US" sz="24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261257" y="615325"/>
            <a:ext cx="8621486" cy="0"/>
          </a:xfrm>
          <a:prstGeom prst="line">
            <a:avLst/>
          </a:prstGeom>
        </p:spPr>
        <p:style>
          <a:lnRef idx="1">
            <a:schemeClr val="dk1"/>
          </a:lnRef>
          <a:fillRef idx="0">
            <a:schemeClr val="dk1"/>
          </a:fillRef>
          <a:effectRef idx="0">
            <a:schemeClr val="dk1"/>
          </a:effectRef>
          <a:fontRef idx="minor">
            <a:schemeClr val="tx1"/>
          </a:fontRef>
        </p:style>
      </p:cxnSp>
      <p:pic>
        <p:nvPicPr>
          <p:cNvPr id="2" name="図 1">
            <a:extLst>
              <a:ext uri="{FF2B5EF4-FFF2-40B4-BE49-F238E27FC236}">
                <a16:creationId xmlns:a16="http://schemas.microsoft.com/office/drawing/2014/main" id="{CA5760B6-642F-46DF-8EAC-83D79FEDDE1D}"/>
              </a:ext>
            </a:extLst>
          </p:cNvPr>
          <p:cNvPicPr>
            <a:picLocks noChangeAspect="1"/>
          </p:cNvPicPr>
          <p:nvPr/>
        </p:nvPicPr>
        <p:blipFill rotWithShape="1">
          <a:blip r:embed="rId2"/>
          <a:srcRect l="18457" t="47836" r="19200" b="14450"/>
          <a:stretch/>
        </p:blipFill>
        <p:spPr>
          <a:xfrm>
            <a:off x="99278" y="1524291"/>
            <a:ext cx="4374295" cy="1764153"/>
          </a:xfrm>
          <a:prstGeom prst="rect">
            <a:avLst/>
          </a:prstGeom>
        </p:spPr>
      </p:pic>
      <p:sp>
        <p:nvSpPr>
          <p:cNvPr id="3" name="正方形/長方形 2">
            <a:extLst>
              <a:ext uri="{FF2B5EF4-FFF2-40B4-BE49-F238E27FC236}">
                <a16:creationId xmlns:a16="http://schemas.microsoft.com/office/drawing/2014/main" id="{00819220-440E-4CB8-A4EC-75EB880506B6}"/>
              </a:ext>
            </a:extLst>
          </p:cNvPr>
          <p:cNvSpPr/>
          <p:nvPr/>
        </p:nvSpPr>
        <p:spPr>
          <a:xfrm>
            <a:off x="61569" y="791697"/>
            <a:ext cx="4320000" cy="307777"/>
          </a:xfrm>
          <a:prstGeom prst="rect">
            <a:avLst/>
          </a:prstGeom>
          <a:solidFill>
            <a:schemeClr val="accent1">
              <a:lumMod val="40000"/>
              <a:lumOff val="60000"/>
            </a:schemeClr>
          </a:solidFill>
        </p:spPr>
        <p:txBody>
          <a:bodyPr>
            <a:noAutofit/>
          </a:bodyPr>
          <a:lstStyle/>
          <a:p>
            <a:r>
              <a:rPr lang="ja-JP" altLang="en-US" sz="1400" b="1" dirty="0">
                <a:latin typeface="Meiryo UI" panose="020B0604030504040204" pitchFamily="50" charset="-128"/>
                <a:ea typeface="Meiryo UI" panose="020B0604030504040204" pitchFamily="50" charset="-128"/>
              </a:rPr>
              <a:t>１）準自由経路型デマンド交通（マイクロトランジット）</a:t>
            </a:r>
          </a:p>
        </p:txBody>
      </p:sp>
      <p:pic>
        <p:nvPicPr>
          <p:cNvPr id="8" name="図 7">
            <a:extLst>
              <a:ext uri="{FF2B5EF4-FFF2-40B4-BE49-F238E27FC236}">
                <a16:creationId xmlns:a16="http://schemas.microsoft.com/office/drawing/2014/main" id="{32D4C067-5C38-409F-9AD1-8EC5F36D244A}"/>
              </a:ext>
            </a:extLst>
          </p:cNvPr>
          <p:cNvPicPr>
            <a:picLocks noChangeAspect="1"/>
          </p:cNvPicPr>
          <p:nvPr/>
        </p:nvPicPr>
        <p:blipFill rotWithShape="1">
          <a:blip r:embed="rId3"/>
          <a:srcRect l="18800" t="26235" r="18286" b="24822"/>
          <a:stretch/>
        </p:blipFill>
        <p:spPr>
          <a:xfrm>
            <a:off x="4700658" y="1223811"/>
            <a:ext cx="4401001" cy="2282445"/>
          </a:xfrm>
          <a:prstGeom prst="rect">
            <a:avLst/>
          </a:prstGeom>
        </p:spPr>
      </p:pic>
      <p:sp>
        <p:nvSpPr>
          <p:cNvPr id="9" name="正方形/長方形 8">
            <a:extLst>
              <a:ext uri="{FF2B5EF4-FFF2-40B4-BE49-F238E27FC236}">
                <a16:creationId xmlns:a16="http://schemas.microsoft.com/office/drawing/2014/main" id="{D8B1BDA0-75DA-4DA7-9E08-C133DBF96A81}"/>
              </a:ext>
            </a:extLst>
          </p:cNvPr>
          <p:cNvSpPr/>
          <p:nvPr/>
        </p:nvSpPr>
        <p:spPr>
          <a:xfrm>
            <a:off x="4743577" y="791697"/>
            <a:ext cx="4320000" cy="307777"/>
          </a:xfrm>
          <a:prstGeom prst="rect">
            <a:avLst/>
          </a:prstGeom>
          <a:solidFill>
            <a:schemeClr val="accent1">
              <a:lumMod val="40000"/>
              <a:lumOff val="60000"/>
            </a:schemeClr>
          </a:solidFill>
        </p:spPr>
        <p:txBody>
          <a:bodyPr wrap="square">
            <a:noAutofit/>
          </a:bodyPr>
          <a:lstStyle/>
          <a:p>
            <a:r>
              <a:rPr lang="ja-JP" altLang="en-US" sz="1400" b="1" dirty="0">
                <a:latin typeface="Meiryo UI" panose="020B0604030504040204" pitchFamily="50" charset="-128"/>
                <a:ea typeface="Meiryo UI" panose="020B0604030504040204" pitchFamily="50" charset="-128"/>
              </a:rPr>
              <a:t>２）ライドヘイリング</a:t>
            </a:r>
          </a:p>
        </p:txBody>
      </p:sp>
      <p:sp>
        <p:nvSpPr>
          <p:cNvPr id="10" name="正方形/長方形 9">
            <a:extLst>
              <a:ext uri="{FF2B5EF4-FFF2-40B4-BE49-F238E27FC236}">
                <a16:creationId xmlns:a16="http://schemas.microsoft.com/office/drawing/2014/main" id="{78233C9E-923E-4032-9EC4-F5586C04AC1B}"/>
              </a:ext>
            </a:extLst>
          </p:cNvPr>
          <p:cNvSpPr/>
          <p:nvPr/>
        </p:nvSpPr>
        <p:spPr>
          <a:xfrm>
            <a:off x="4743577" y="3745251"/>
            <a:ext cx="4320000" cy="307777"/>
          </a:xfrm>
          <a:prstGeom prst="rect">
            <a:avLst/>
          </a:prstGeom>
          <a:solidFill>
            <a:schemeClr val="accent1">
              <a:lumMod val="40000"/>
              <a:lumOff val="60000"/>
            </a:schemeClr>
          </a:solidFill>
        </p:spPr>
        <p:txBody>
          <a:bodyPr wrap="square">
            <a:noAutofit/>
          </a:bodyPr>
          <a:lstStyle/>
          <a:p>
            <a:r>
              <a:rPr lang="ja-JP" altLang="en-US" sz="1400" b="1" dirty="0">
                <a:latin typeface="Meiryo UI" panose="020B0604030504040204" pitchFamily="50" charset="-128"/>
                <a:ea typeface="Meiryo UI" panose="020B0604030504040204" pitchFamily="50" charset="-128"/>
              </a:rPr>
              <a:t>４）新しいモビリティサービスを担うスタートアップ企業</a:t>
            </a:r>
          </a:p>
        </p:txBody>
      </p:sp>
      <p:pic>
        <p:nvPicPr>
          <p:cNvPr id="11" name="図 10">
            <a:extLst>
              <a:ext uri="{FF2B5EF4-FFF2-40B4-BE49-F238E27FC236}">
                <a16:creationId xmlns:a16="http://schemas.microsoft.com/office/drawing/2014/main" id="{C1AA60F7-B5EC-4DA8-9512-83B2C8EDFABD}"/>
              </a:ext>
            </a:extLst>
          </p:cNvPr>
          <p:cNvPicPr>
            <a:picLocks noChangeAspect="1"/>
          </p:cNvPicPr>
          <p:nvPr/>
        </p:nvPicPr>
        <p:blipFill rotWithShape="1">
          <a:blip r:embed="rId4"/>
          <a:srcRect l="17714" t="41493" r="19257" b="16250"/>
          <a:stretch/>
        </p:blipFill>
        <p:spPr>
          <a:xfrm>
            <a:off x="61569" y="4355590"/>
            <a:ext cx="4376732" cy="1956237"/>
          </a:xfrm>
          <a:prstGeom prst="rect">
            <a:avLst/>
          </a:prstGeom>
        </p:spPr>
      </p:pic>
      <p:pic>
        <p:nvPicPr>
          <p:cNvPr id="12" name="図 11">
            <a:extLst>
              <a:ext uri="{FF2B5EF4-FFF2-40B4-BE49-F238E27FC236}">
                <a16:creationId xmlns:a16="http://schemas.microsoft.com/office/drawing/2014/main" id="{777965CA-A28A-4ABE-BE25-4DDE3BCF2647}"/>
              </a:ext>
            </a:extLst>
          </p:cNvPr>
          <p:cNvPicPr>
            <a:picLocks noChangeAspect="1"/>
          </p:cNvPicPr>
          <p:nvPr/>
        </p:nvPicPr>
        <p:blipFill rotWithShape="1">
          <a:blip r:embed="rId5"/>
          <a:srcRect l="18000" t="33093" r="17371" b="17759"/>
          <a:stretch/>
        </p:blipFill>
        <p:spPr>
          <a:xfrm>
            <a:off x="4776964" y="4157652"/>
            <a:ext cx="4336869" cy="2198699"/>
          </a:xfrm>
          <a:prstGeom prst="rect">
            <a:avLst/>
          </a:prstGeom>
        </p:spPr>
      </p:pic>
      <p:sp>
        <p:nvSpPr>
          <p:cNvPr id="13" name="正方形/長方形 12">
            <a:extLst>
              <a:ext uri="{FF2B5EF4-FFF2-40B4-BE49-F238E27FC236}">
                <a16:creationId xmlns:a16="http://schemas.microsoft.com/office/drawing/2014/main" id="{05F1C6DF-236B-45FB-9703-EE98A81F02EF}"/>
              </a:ext>
            </a:extLst>
          </p:cNvPr>
          <p:cNvSpPr/>
          <p:nvPr/>
        </p:nvSpPr>
        <p:spPr>
          <a:xfrm>
            <a:off x="61569" y="3745251"/>
            <a:ext cx="4320000" cy="307777"/>
          </a:xfrm>
          <a:prstGeom prst="rect">
            <a:avLst/>
          </a:prstGeom>
          <a:solidFill>
            <a:schemeClr val="accent1">
              <a:lumMod val="40000"/>
              <a:lumOff val="60000"/>
            </a:schemeClr>
          </a:solidFill>
        </p:spPr>
        <p:txBody>
          <a:bodyPr wrap="square">
            <a:noAutofit/>
          </a:bodyPr>
          <a:lstStyle/>
          <a:p>
            <a:r>
              <a:rPr lang="ja-JP" altLang="en-US" sz="1400" b="1" dirty="0">
                <a:latin typeface="Meiryo UI" panose="020B0604030504040204" pitchFamily="50" charset="-128"/>
                <a:ea typeface="Meiryo UI" panose="020B0604030504040204" pitchFamily="50" charset="-128"/>
              </a:rPr>
              <a:t>３）物流</a:t>
            </a:r>
            <a:r>
              <a:rPr lang="en-US" altLang="ja-JP" sz="1400" b="1" dirty="0">
                <a:latin typeface="Meiryo UI" panose="020B0604030504040204" pitchFamily="50" charset="-128"/>
                <a:ea typeface="Meiryo UI" panose="020B0604030504040204" pitchFamily="50" charset="-128"/>
              </a:rPr>
              <a:t>C2C</a:t>
            </a:r>
            <a:r>
              <a:rPr lang="ja-JP" altLang="en-US" sz="1400" b="1" dirty="0">
                <a:latin typeface="Meiryo UI" panose="020B0604030504040204" pitchFamily="50" charset="-128"/>
                <a:ea typeface="Meiryo UI" panose="020B0604030504040204" pitchFamily="50" charset="-128"/>
              </a:rPr>
              <a:t>マッチング、ラストマイル配送無人化 </a:t>
            </a:r>
          </a:p>
        </p:txBody>
      </p:sp>
      <p:cxnSp>
        <p:nvCxnSpPr>
          <p:cNvPr id="14" name="直線コネクタ 13">
            <a:extLst>
              <a:ext uri="{FF2B5EF4-FFF2-40B4-BE49-F238E27FC236}">
                <a16:creationId xmlns:a16="http://schemas.microsoft.com/office/drawing/2014/main" id="{D8120BD6-9471-4925-8932-9D54BA674320}"/>
              </a:ext>
            </a:extLst>
          </p:cNvPr>
          <p:cNvCxnSpPr/>
          <p:nvPr/>
        </p:nvCxnSpPr>
        <p:spPr>
          <a:xfrm>
            <a:off x="99278" y="3683355"/>
            <a:ext cx="8892000" cy="0"/>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AA451E07-39F6-4929-93AA-BD1AE22DCF38}"/>
              </a:ext>
            </a:extLst>
          </p:cNvPr>
          <p:cNvCxnSpPr>
            <a:cxnSpLocks/>
          </p:cNvCxnSpPr>
          <p:nvPr/>
        </p:nvCxnSpPr>
        <p:spPr>
          <a:xfrm>
            <a:off x="4602501" y="767725"/>
            <a:ext cx="0" cy="5821180"/>
          </a:xfrm>
          <a:prstGeom prst="line">
            <a:avLst/>
          </a:prstGeom>
        </p:spPr>
        <p:style>
          <a:lnRef idx="1">
            <a:schemeClr val="dk1"/>
          </a:lnRef>
          <a:fillRef idx="0">
            <a:schemeClr val="dk1"/>
          </a:fillRef>
          <a:effectRef idx="0">
            <a:schemeClr val="dk1"/>
          </a:effectRef>
          <a:fontRef idx="minor">
            <a:schemeClr val="tx1"/>
          </a:fontRef>
        </p:style>
      </p:cxnSp>
      <p:sp>
        <p:nvSpPr>
          <p:cNvPr id="18" name="正方形/長方形 17">
            <a:extLst>
              <a:ext uri="{FF2B5EF4-FFF2-40B4-BE49-F238E27FC236}">
                <a16:creationId xmlns:a16="http://schemas.microsoft.com/office/drawing/2014/main" id="{F1231C1E-D800-43E5-972E-135BF241803F}"/>
              </a:ext>
            </a:extLst>
          </p:cNvPr>
          <p:cNvSpPr/>
          <p:nvPr/>
        </p:nvSpPr>
        <p:spPr>
          <a:xfrm>
            <a:off x="109726" y="6546959"/>
            <a:ext cx="6348224" cy="253916"/>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出典：「</a:t>
            </a:r>
            <a:r>
              <a:rPr lang="en-US" altLang="ja-JP" sz="1050" dirty="0">
                <a:latin typeface="Meiryo UI" panose="020B0604030504040204" pitchFamily="50" charset="-128"/>
                <a:ea typeface="Meiryo UI" panose="020B0604030504040204" pitchFamily="50" charset="-128"/>
              </a:rPr>
              <a:t>IoT</a:t>
            </a:r>
            <a:r>
              <a:rPr lang="ja-JP" altLang="en-US" sz="1050" dirty="0">
                <a:latin typeface="Meiryo UI" panose="020B0604030504040204" pitchFamily="50" charset="-128"/>
                <a:ea typeface="Meiryo UI" panose="020B0604030504040204" pitchFamily="50" charset="-128"/>
              </a:rPr>
              <a:t>や</a:t>
            </a:r>
            <a:r>
              <a:rPr lang="en-US" altLang="ja-JP" sz="1050" dirty="0">
                <a:latin typeface="Meiryo UI" panose="020B0604030504040204" pitchFamily="50" charset="-128"/>
                <a:ea typeface="Meiryo UI" panose="020B0604030504040204" pitchFamily="50" charset="-128"/>
              </a:rPr>
              <a:t>AI</a:t>
            </a:r>
            <a:r>
              <a:rPr lang="ja-JP" altLang="en-US" sz="1050" dirty="0">
                <a:latin typeface="Meiryo UI" panose="020B0604030504040204" pitchFamily="50" charset="-128"/>
                <a:ea typeface="Meiryo UI" panose="020B0604030504040204" pitchFamily="50" charset="-128"/>
              </a:rPr>
              <a:t>が可能とする 新しいモビリティサービスに関する研究会」 中間整理　</a:t>
            </a:r>
            <a:r>
              <a:rPr lang="en-US" altLang="ja-JP" sz="1050" dirty="0">
                <a:latin typeface="Meiryo UI" panose="020B0604030504040204" pitchFamily="50" charset="-128"/>
                <a:ea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月　経済産業省</a:t>
            </a:r>
          </a:p>
        </p:txBody>
      </p:sp>
    </p:spTree>
    <p:extLst>
      <p:ext uri="{BB962C8B-B14F-4D97-AF65-F5344CB8AC3E}">
        <p14:creationId xmlns:p14="http://schemas.microsoft.com/office/powerpoint/2010/main" val="2404429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765997" y="6361812"/>
            <a:ext cx="2057400" cy="365125"/>
          </a:xfrm>
        </p:spPr>
        <p:txBody>
          <a:bodyPr/>
          <a:lstStyle/>
          <a:p>
            <a:fld id="{21D76EFC-43B6-498C-9345-5DA95606B07D}" type="slidenum">
              <a:rPr kumimoji="1" lang="ja-JP" altLang="en-US" smtClean="0"/>
              <a:t>9</a:t>
            </a:fld>
            <a:endParaRPr kumimoji="1" lang="ja-JP" altLang="en-US"/>
          </a:p>
        </p:txBody>
      </p:sp>
      <p:pic>
        <p:nvPicPr>
          <p:cNvPr id="5" name="図 4"/>
          <p:cNvPicPr>
            <a:picLocks noChangeAspect="1"/>
          </p:cNvPicPr>
          <p:nvPr/>
        </p:nvPicPr>
        <p:blipFill rotWithShape="1">
          <a:blip r:embed="rId2"/>
          <a:srcRect l="16869" t="21025" r="18475" b="6874"/>
          <a:stretch/>
        </p:blipFill>
        <p:spPr>
          <a:xfrm>
            <a:off x="211617" y="954741"/>
            <a:ext cx="8624099" cy="5406988"/>
          </a:xfrm>
          <a:prstGeom prst="rect">
            <a:avLst/>
          </a:prstGeom>
        </p:spPr>
      </p:pic>
      <p:sp>
        <p:nvSpPr>
          <p:cNvPr id="2" name="正方形/長方形 1"/>
          <p:cNvSpPr/>
          <p:nvPr/>
        </p:nvSpPr>
        <p:spPr>
          <a:xfrm>
            <a:off x="314434" y="6522281"/>
            <a:ext cx="4414322" cy="246221"/>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出典：「実証</a:t>
            </a:r>
            <a:r>
              <a:rPr lang="ja-JP" altLang="en-US" sz="1000" dirty="0">
                <a:latin typeface="Meiryo UI" panose="020B0604030504040204" pitchFamily="50" charset="-128"/>
                <a:ea typeface="Meiryo UI" panose="020B0604030504040204" pitchFamily="50" charset="-128"/>
              </a:rPr>
              <a:t>・事業化に際しての課題」自動走行に</a:t>
            </a:r>
            <a:r>
              <a:rPr lang="ja-JP" altLang="en-US" sz="1000" dirty="0" smtClean="0">
                <a:latin typeface="Meiryo UI" panose="020B0604030504040204" pitchFamily="50" charset="-128"/>
                <a:ea typeface="Meiryo UI" panose="020B0604030504040204" pitchFamily="50" charset="-128"/>
              </a:rPr>
              <a:t>係る官民協議会（内閣官房）</a:t>
            </a:r>
            <a:endParaRPr lang="ja-JP" altLang="en-US" sz="1000" dirty="0">
              <a:latin typeface="Meiryo UI" panose="020B0604030504040204" pitchFamily="50" charset="-128"/>
              <a:ea typeface="Meiryo UI" panose="020B0604030504040204" pitchFamily="50" charset="-128"/>
            </a:endParaRPr>
          </a:p>
        </p:txBody>
      </p:sp>
      <p:sp>
        <p:nvSpPr>
          <p:cNvPr id="6" name="正方形/長方形 5"/>
          <p:cNvSpPr/>
          <p:nvPr/>
        </p:nvSpPr>
        <p:spPr>
          <a:xfrm>
            <a:off x="2253653" y="165650"/>
            <a:ext cx="4540025"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③　実証・事業化にあたっての課題</a:t>
            </a:r>
            <a:endParaRPr lang="ja-JP" altLang="en-US" sz="2800" b="1"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287382" y="648139"/>
            <a:ext cx="862148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7199540"/>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1794</TotalTime>
  <Words>643</Words>
  <PresentationFormat>画面に合わせる (4:3)</PresentationFormat>
  <Paragraphs>132</Paragraphs>
  <Slides>10</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10</vt:i4>
      </vt:variant>
    </vt:vector>
  </HeadingPairs>
  <TitlesOfParts>
    <vt:vector size="18" baseType="lpstr">
      <vt:lpstr>Meiryo UI</vt:lpstr>
      <vt:lpstr>游ゴシック</vt:lpstr>
      <vt:lpstr>游ゴシック Light</vt:lpstr>
      <vt:lpstr>Arial</vt:lpstr>
      <vt:lpstr>Calibri</vt:lpstr>
      <vt:lpstr>Calibri Light</vt:lpstr>
      <vt:lpstr>Microsoft Himalaya</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大阪府庁</dc:creator>
  <cp:lastPrinted>2019-10-30T03:29:06Z</cp:lastPrinted>
  <dcterms:created xsi:type="dcterms:W3CDTF">2019-10-24T16:26:07Z</dcterms:created>
  <dcterms:modified xsi:type="dcterms:W3CDTF">2019-10-30T14:53:54Z</dcterms:modified>
</cp:coreProperties>
</file>