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56" r:id="rId2"/>
    <p:sldId id="656" r:id="rId3"/>
    <p:sldId id="657" r:id="rId4"/>
    <p:sldId id="653" r:id="rId5"/>
    <p:sldId id="662" r:id="rId6"/>
    <p:sldId id="663" r:id="rId7"/>
    <p:sldId id="664" r:id="rId8"/>
    <p:sldId id="665" r:id="rId9"/>
    <p:sldId id="652" r:id="rId10"/>
    <p:sldId id="666" r:id="rId11"/>
    <p:sldId id="673" r:id="rId12"/>
    <p:sldId id="668" r:id="rId13"/>
    <p:sldId id="616" r:id="rId14"/>
    <p:sldId id="669" r:id="rId15"/>
    <p:sldId id="646" r:id="rId16"/>
    <p:sldId id="670" r:id="rId17"/>
    <p:sldId id="671" r:id="rId18"/>
    <p:sldId id="618" r:id="rId19"/>
    <p:sldId id="619" r:id="rId20"/>
    <p:sldId id="655" r:id="rId21"/>
    <p:sldId id="631" r:id="rId22"/>
    <p:sldId id="672" r:id="rId23"/>
    <p:sldId id="633" r:id="rId24"/>
    <p:sldId id="632" r:id="rId25"/>
    <p:sldId id="667" r:id="rId2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79" autoAdjust="0"/>
    <p:restoredTop sz="94333" autoAdjust="0"/>
  </p:normalViewPr>
  <p:slideViewPr>
    <p:cSldViewPr snapToGrid="0">
      <p:cViewPr varScale="1">
        <p:scale>
          <a:sx n="74" d="100"/>
          <a:sy n="74" d="100"/>
        </p:scale>
        <p:origin x="9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_____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38100" cap="rnd">
              <a:solidFill>
                <a:schemeClr val="tx1"/>
              </a:solidFill>
              <a:round/>
            </a:ln>
            <a:effectLst/>
          </c:spPr>
          <c:marker>
            <c:symbol val="none"/>
          </c:marker>
          <c:dLbls>
            <c:dLbl>
              <c:idx val="0"/>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7C4-47F2-980D-BA1A75E4C960}"/>
                </c:ext>
              </c:extLst>
            </c:dLbl>
            <c:dLbl>
              <c:idx val="41"/>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7C4-47F2-980D-BA1A75E4C96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Sheet1!$A$2:$A$43</c:f>
              <c:numCache>
                <c:formatCode>General</c:formatCode>
                <c:ptCount val="42"/>
                <c:pt idx="0">
                  <c:v>2016.4</c:v>
                </c:pt>
                <c:pt idx="1">
                  <c:v>5</c:v>
                </c:pt>
                <c:pt idx="2">
                  <c:v>6</c:v>
                </c:pt>
                <c:pt idx="3">
                  <c:v>7</c:v>
                </c:pt>
                <c:pt idx="4">
                  <c:v>8</c:v>
                </c:pt>
                <c:pt idx="5">
                  <c:v>9</c:v>
                </c:pt>
                <c:pt idx="6">
                  <c:v>10</c:v>
                </c:pt>
                <c:pt idx="7">
                  <c:v>11</c:v>
                </c:pt>
                <c:pt idx="8">
                  <c:v>12</c:v>
                </c:pt>
                <c:pt idx="9">
                  <c:v>2017.1</c:v>
                </c:pt>
                <c:pt idx="10">
                  <c:v>2</c:v>
                </c:pt>
                <c:pt idx="11">
                  <c:v>3</c:v>
                </c:pt>
                <c:pt idx="12">
                  <c:v>4</c:v>
                </c:pt>
                <c:pt idx="13">
                  <c:v>5</c:v>
                </c:pt>
                <c:pt idx="14">
                  <c:v>6</c:v>
                </c:pt>
                <c:pt idx="15">
                  <c:v>7</c:v>
                </c:pt>
                <c:pt idx="16">
                  <c:v>8</c:v>
                </c:pt>
                <c:pt idx="17">
                  <c:v>9</c:v>
                </c:pt>
                <c:pt idx="18">
                  <c:v>10</c:v>
                </c:pt>
                <c:pt idx="19">
                  <c:v>11</c:v>
                </c:pt>
                <c:pt idx="20">
                  <c:v>12</c:v>
                </c:pt>
                <c:pt idx="21">
                  <c:v>2018.1</c:v>
                </c:pt>
                <c:pt idx="22">
                  <c:v>2</c:v>
                </c:pt>
                <c:pt idx="23">
                  <c:v>3</c:v>
                </c:pt>
                <c:pt idx="24">
                  <c:v>4</c:v>
                </c:pt>
                <c:pt idx="25">
                  <c:v>5</c:v>
                </c:pt>
                <c:pt idx="26">
                  <c:v>6</c:v>
                </c:pt>
                <c:pt idx="27">
                  <c:v>7</c:v>
                </c:pt>
                <c:pt idx="28">
                  <c:v>8</c:v>
                </c:pt>
                <c:pt idx="29">
                  <c:v>9</c:v>
                </c:pt>
                <c:pt idx="30">
                  <c:v>10</c:v>
                </c:pt>
                <c:pt idx="31">
                  <c:v>11</c:v>
                </c:pt>
                <c:pt idx="32">
                  <c:v>12</c:v>
                </c:pt>
                <c:pt idx="33">
                  <c:v>2019.1</c:v>
                </c:pt>
                <c:pt idx="34">
                  <c:v>2</c:v>
                </c:pt>
                <c:pt idx="35">
                  <c:v>3</c:v>
                </c:pt>
                <c:pt idx="36">
                  <c:v>4</c:v>
                </c:pt>
                <c:pt idx="37">
                  <c:v>5</c:v>
                </c:pt>
                <c:pt idx="38">
                  <c:v>6</c:v>
                </c:pt>
                <c:pt idx="39">
                  <c:v>7</c:v>
                </c:pt>
                <c:pt idx="40">
                  <c:v>8</c:v>
                </c:pt>
                <c:pt idx="41">
                  <c:v>9</c:v>
                </c:pt>
              </c:numCache>
            </c:numRef>
          </c:cat>
          <c:val>
            <c:numRef>
              <c:f>Sheet1!$B$2:$B$43</c:f>
              <c:numCache>
                <c:formatCode>General</c:formatCode>
                <c:ptCount val="42"/>
                <c:pt idx="0">
                  <c:v>1123</c:v>
                </c:pt>
                <c:pt idx="1">
                  <c:v>1104</c:v>
                </c:pt>
                <c:pt idx="2">
                  <c:v>1248</c:v>
                </c:pt>
                <c:pt idx="3">
                  <c:v>1451</c:v>
                </c:pt>
                <c:pt idx="4">
                  <c:v>1350</c:v>
                </c:pt>
                <c:pt idx="5">
                  <c:v>1342</c:v>
                </c:pt>
                <c:pt idx="6">
                  <c:v>1467</c:v>
                </c:pt>
                <c:pt idx="7">
                  <c:v>1495</c:v>
                </c:pt>
                <c:pt idx="8">
                  <c:v>1492</c:v>
                </c:pt>
                <c:pt idx="9">
                  <c:v>1358</c:v>
                </c:pt>
                <c:pt idx="10">
                  <c:v>1338</c:v>
                </c:pt>
                <c:pt idx="11">
                  <c:v>1433</c:v>
                </c:pt>
                <c:pt idx="12">
                  <c:v>1521</c:v>
                </c:pt>
                <c:pt idx="13">
                  <c:v>1485</c:v>
                </c:pt>
                <c:pt idx="14">
                  <c:v>1624</c:v>
                </c:pt>
                <c:pt idx="15">
                  <c:v>1828</c:v>
                </c:pt>
                <c:pt idx="16">
                  <c:v>1630</c:v>
                </c:pt>
                <c:pt idx="17">
                  <c:v>1522</c:v>
                </c:pt>
                <c:pt idx="18">
                  <c:v>1587</c:v>
                </c:pt>
                <c:pt idx="19">
                  <c:v>1752</c:v>
                </c:pt>
                <c:pt idx="20">
                  <c:v>1718</c:v>
                </c:pt>
                <c:pt idx="21">
                  <c:v>1469</c:v>
                </c:pt>
                <c:pt idx="22">
                  <c:v>1472</c:v>
                </c:pt>
                <c:pt idx="23">
                  <c:v>1816</c:v>
                </c:pt>
                <c:pt idx="24">
                  <c:v>1658</c:v>
                </c:pt>
                <c:pt idx="25">
                  <c:v>1744</c:v>
                </c:pt>
                <c:pt idx="26">
                  <c:v>2119</c:v>
                </c:pt>
                <c:pt idx="27">
                  <c:v>2154</c:v>
                </c:pt>
                <c:pt idx="28">
                  <c:v>2123</c:v>
                </c:pt>
                <c:pt idx="29">
                  <c:v>1752</c:v>
                </c:pt>
                <c:pt idx="30">
                  <c:v>2087</c:v>
                </c:pt>
                <c:pt idx="31">
                  <c:v>2141</c:v>
                </c:pt>
                <c:pt idx="32">
                  <c:v>2083</c:v>
                </c:pt>
                <c:pt idx="33">
                  <c:v>1787</c:v>
                </c:pt>
                <c:pt idx="34">
                  <c:v>1853</c:v>
                </c:pt>
                <c:pt idx="35">
                  <c:v>2146</c:v>
                </c:pt>
                <c:pt idx="36">
                  <c:v>2001</c:v>
                </c:pt>
                <c:pt idx="37">
                  <c:v>2073</c:v>
                </c:pt>
                <c:pt idx="38">
                  <c:v>2244</c:v>
                </c:pt>
                <c:pt idx="39">
                  <c:v>2279</c:v>
                </c:pt>
                <c:pt idx="40">
                  <c:v>2174</c:v>
                </c:pt>
                <c:pt idx="41">
                  <c:v>2206</c:v>
                </c:pt>
              </c:numCache>
            </c:numRef>
          </c:val>
          <c:smooth val="0"/>
          <c:extLst>
            <c:ext xmlns:c16="http://schemas.microsoft.com/office/drawing/2014/chart" uri="{C3380CC4-5D6E-409C-BE32-E72D297353CC}">
              <c16:uniqueId val="{00000000-07C4-47F2-980D-BA1A75E4C960}"/>
            </c:ext>
          </c:extLst>
        </c:ser>
        <c:dLbls>
          <c:showLegendKey val="0"/>
          <c:showVal val="0"/>
          <c:showCatName val="0"/>
          <c:showSerName val="0"/>
          <c:showPercent val="0"/>
          <c:showBubbleSize val="0"/>
        </c:dLbls>
        <c:smooth val="0"/>
        <c:axId val="420280936"/>
        <c:axId val="420282248"/>
      </c:lineChart>
      <c:catAx>
        <c:axId val="420280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20282248"/>
        <c:crosses val="autoZero"/>
        <c:auto val="1"/>
        <c:lblAlgn val="ctr"/>
        <c:lblOffset val="100"/>
        <c:noMultiLvlLbl val="0"/>
      </c:catAx>
      <c:valAx>
        <c:axId val="4202822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20280936"/>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ＮＴ</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numFmt formatCode="#,##0.0_);[Red]\(#,##0.0\)" sourceLinked="0"/>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Sheet1!$B$2:$B$8</c:f>
              <c:numCache>
                <c:formatCode>General</c:formatCode>
                <c:ptCount val="7"/>
                <c:pt idx="0">
                  <c:v>29.877334340768467</c:v>
                </c:pt>
                <c:pt idx="1">
                  <c:v>34.202801027194376</c:v>
                </c:pt>
                <c:pt idx="2">
                  <c:v>36.706845910581038</c:v>
                </c:pt>
                <c:pt idx="3">
                  <c:v>39.256546724146069</c:v>
                </c:pt>
                <c:pt idx="4">
                  <c:v>42.721033001784463</c:v>
                </c:pt>
                <c:pt idx="5">
                  <c:v>48.089706698752096</c:v>
                </c:pt>
                <c:pt idx="6">
                  <c:v>51.540898292110796</c:v>
                </c:pt>
              </c:numCache>
            </c:numRef>
          </c:val>
          <c:smooth val="0"/>
          <c:extLst>
            <c:ext xmlns:c16="http://schemas.microsoft.com/office/drawing/2014/chart" uri="{C3380CC4-5D6E-409C-BE32-E72D297353CC}">
              <c16:uniqueId val="{00000000-A7B5-40A4-BE6A-942FA98FEC80}"/>
            </c:ext>
          </c:extLst>
        </c:ser>
        <c:ser>
          <c:idx val="1"/>
          <c:order val="1"/>
          <c:tx>
            <c:strRef>
              <c:f>Sheet1!$C$1</c:f>
              <c:strCache>
                <c:ptCount val="1"/>
                <c:pt idx="0">
                  <c:v>大阪府</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Sheet1!$C$2:$C$8</c:f>
              <c:numCache>
                <c:formatCode>General</c:formatCode>
                <c:ptCount val="7"/>
                <c:pt idx="0">
                  <c:v>26.2</c:v>
                </c:pt>
                <c:pt idx="1">
                  <c:v>28</c:v>
                </c:pt>
                <c:pt idx="2">
                  <c:v>28.5</c:v>
                </c:pt>
                <c:pt idx="3">
                  <c:v>29.6</c:v>
                </c:pt>
                <c:pt idx="4">
                  <c:v>31.6</c:v>
                </c:pt>
                <c:pt idx="5">
                  <c:v>34.700000000000003</c:v>
                </c:pt>
                <c:pt idx="6">
                  <c:v>36.200000000000003</c:v>
                </c:pt>
              </c:numCache>
            </c:numRef>
          </c:val>
          <c:smooth val="0"/>
          <c:extLst>
            <c:ext xmlns:c16="http://schemas.microsoft.com/office/drawing/2014/chart" uri="{C3380CC4-5D6E-409C-BE32-E72D297353CC}">
              <c16:uniqueId val="{00000001-A7B5-40A4-BE6A-942FA98FEC80}"/>
            </c:ext>
          </c:extLst>
        </c:ser>
        <c:dLbls>
          <c:showLegendKey val="0"/>
          <c:showVal val="0"/>
          <c:showCatName val="0"/>
          <c:showSerName val="0"/>
          <c:showPercent val="0"/>
          <c:showBubbleSize val="0"/>
        </c:dLbls>
        <c:marker val="1"/>
        <c:smooth val="0"/>
        <c:axId val="653383496"/>
        <c:axId val="653382184"/>
      </c:lineChart>
      <c:catAx>
        <c:axId val="653383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53382184"/>
        <c:crosses val="autoZero"/>
        <c:auto val="1"/>
        <c:lblAlgn val="ctr"/>
        <c:lblOffset val="100"/>
        <c:noMultiLvlLbl val="0"/>
      </c:catAx>
      <c:valAx>
        <c:axId val="653382184"/>
        <c:scaling>
          <c:orientation val="minMax"/>
          <c:min val="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53383496"/>
        <c:crosses val="autoZero"/>
        <c:crossBetween val="between"/>
      </c:valAx>
      <c:spPr>
        <a:solidFill>
          <a:schemeClr val="bg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Lbls>
            <c:numFmt formatCode="0_);[Red]\(0\)" sourceLinked="0"/>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2000代</c:v>
                </c:pt>
                <c:pt idx="1">
                  <c:v>1990代</c:v>
                </c:pt>
                <c:pt idx="2">
                  <c:v>1980代</c:v>
                </c:pt>
                <c:pt idx="3">
                  <c:v>1970代</c:v>
                </c:pt>
                <c:pt idx="4">
                  <c:v>1960代</c:v>
                </c:pt>
                <c:pt idx="5">
                  <c:v>1950代</c:v>
                </c:pt>
              </c:strCache>
            </c:strRef>
          </c:cat>
          <c:val>
            <c:numRef>
              <c:f>Sheet1!$B$2:$B$7</c:f>
              <c:numCache>
                <c:formatCode>General</c:formatCode>
                <c:ptCount val="6"/>
                <c:pt idx="0">
                  <c:v>34</c:v>
                </c:pt>
                <c:pt idx="1">
                  <c:v>980.1</c:v>
                </c:pt>
                <c:pt idx="2">
                  <c:v>1342.3000000000002</c:v>
                </c:pt>
                <c:pt idx="3">
                  <c:v>2116.5</c:v>
                </c:pt>
                <c:pt idx="4">
                  <c:v>4015.0000000000005</c:v>
                </c:pt>
                <c:pt idx="5">
                  <c:v>283</c:v>
                </c:pt>
              </c:numCache>
            </c:numRef>
          </c:val>
          <c:extLst>
            <c:ext xmlns:c16="http://schemas.microsoft.com/office/drawing/2014/chart" uri="{C3380CC4-5D6E-409C-BE32-E72D297353CC}">
              <c16:uniqueId val="{00000000-C06A-42AE-AF83-9FCAAE4EE977}"/>
            </c:ext>
          </c:extLst>
        </c:ser>
        <c:dLbls>
          <c:showLegendKey val="0"/>
          <c:showVal val="0"/>
          <c:showCatName val="0"/>
          <c:showSerName val="0"/>
          <c:showPercent val="0"/>
          <c:showBubbleSize val="0"/>
        </c:dLbls>
        <c:gapWidth val="85"/>
        <c:axId val="331319824"/>
        <c:axId val="331322120"/>
      </c:barChart>
      <c:catAx>
        <c:axId val="331319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31322120"/>
        <c:crosses val="autoZero"/>
        <c:auto val="1"/>
        <c:lblAlgn val="ctr"/>
        <c:lblOffset val="100"/>
        <c:noMultiLvlLbl val="0"/>
      </c:catAx>
      <c:valAx>
        <c:axId val="331322120"/>
        <c:scaling>
          <c:orientation val="minMax"/>
          <c:max val="4200"/>
          <c:min val="0"/>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31319824"/>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spPr>
            <a:solidFill>
              <a:schemeClr val="accent1"/>
            </a:solidFill>
            <a:ln>
              <a:noFill/>
            </a:ln>
            <a:effectLst/>
          </c:spPr>
          <c:invertIfNegative val="0"/>
          <c:cat>
            <c:numRef>
              <c:f>Sheet1!$A$2:$A$92</c:f>
              <c:numCache>
                <c:formatCode>General</c:formatCode>
                <c:ptCount val="9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numCache>
            </c:numRef>
          </c:cat>
          <c:val>
            <c:numRef>
              <c:f>Sheet1!$B$2:$B$92</c:f>
              <c:numCache>
                <c:formatCode>#,##0_ </c:formatCode>
                <c:ptCount val="91"/>
                <c:pt idx="0">
                  <c:v>1561</c:v>
                </c:pt>
                <c:pt idx="1">
                  <c:v>1258</c:v>
                </c:pt>
                <c:pt idx="2">
                  <c:v>1134</c:v>
                </c:pt>
                <c:pt idx="3">
                  <c:v>1316</c:v>
                </c:pt>
                <c:pt idx="4">
                  <c:v>2050</c:v>
                </c:pt>
                <c:pt idx="5">
                  <c:v>3240</c:v>
                </c:pt>
                <c:pt idx="6">
                  <c:v>1423</c:v>
                </c:pt>
                <c:pt idx="7">
                  <c:v>13532</c:v>
                </c:pt>
                <c:pt idx="8">
                  <c:v>1401</c:v>
                </c:pt>
                <c:pt idx="9">
                  <c:v>4016</c:v>
                </c:pt>
                <c:pt idx="10">
                  <c:v>1413</c:v>
                </c:pt>
                <c:pt idx="11">
                  <c:v>4770</c:v>
                </c:pt>
                <c:pt idx="12">
                  <c:v>1773</c:v>
                </c:pt>
                <c:pt idx="13">
                  <c:v>1245</c:v>
                </c:pt>
                <c:pt idx="14">
                  <c:v>6140</c:v>
                </c:pt>
                <c:pt idx="15">
                  <c:v>2208</c:v>
                </c:pt>
                <c:pt idx="16">
                  <c:v>5986</c:v>
                </c:pt>
                <c:pt idx="17">
                  <c:v>1733</c:v>
                </c:pt>
                <c:pt idx="18">
                  <c:v>2469</c:v>
                </c:pt>
                <c:pt idx="19">
                  <c:v>1660</c:v>
                </c:pt>
                <c:pt idx="20">
                  <c:v>2499</c:v>
                </c:pt>
                <c:pt idx="21">
                  <c:v>4348</c:v>
                </c:pt>
                <c:pt idx="22">
                  <c:v>6899</c:v>
                </c:pt>
                <c:pt idx="23">
                  <c:v>2308</c:v>
                </c:pt>
                <c:pt idx="24">
                  <c:v>7095</c:v>
                </c:pt>
                <c:pt idx="25">
                  <c:v>6229</c:v>
                </c:pt>
                <c:pt idx="26">
                  <c:v>4656</c:v>
                </c:pt>
                <c:pt idx="27">
                  <c:v>14908</c:v>
                </c:pt>
                <c:pt idx="28">
                  <c:v>1762</c:v>
                </c:pt>
                <c:pt idx="29">
                  <c:v>5355</c:v>
                </c:pt>
                <c:pt idx="30">
                  <c:v>5082</c:v>
                </c:pt>
                <c:pt idx="31">
                  <c:v>4341</c:v>
                </c:pt>
                <c:pt idx="32">
                  <c:v>4341</c:v>
                </c:pt>
                <c:pt idx="33">
                  <c:v>3532</c:v>
                </c:pt>
                <c:pt idx="34">
                  <c:v>2566</c:v>
                </c:pt>
                <c:pt idx="35">
                  <c:v>1399</c:v>
                </c:pt>
                <c:pt idx="36">
                  <c:v>2202</c:v>
                </c:pt>
                <c:pt idx="37">
                  <c:v>3616</c:v>
                </c:pt>
                <c:pt idx="38">
                  <c:v>481</c:v>
                </c:pt>
                <c:pt idx="39">
                  <c:v>3603</c:v>
                </c:pt>
                <c:pt idx="40">
                  <c:v>7977</c:v>
                </c:pt>
                <c:pt idx="41">
                  <c:v>16320</c:v>
                </c:pt>
                <c:pt idx="42">
                  <c:v>2605</c:v>
                </c:pt>
                <c:pt idx="43">
                  <c:v>2256</c:v>
                </c:pt>
                <c:pt idx="44">
                  <c:v>912</c:v>
                </c:pt>
                <c:pt idx="45">
                  <c:v>20713</c:v>
                </c:pt>
                <c:pt idx="46">
                  <c:v>5092</c:v>
                </c:pt>
                <c:pt idx="47">
                  <c:v>127895</c:v>
                </c:pt>
                <c:pt idx="48">
                  <c:v>6626</c:v>
                </c:pt>
                <c:pt idx="49">
                  <c:v>4867</c:v>
                </c:pt>
                <c:pt idx="50">
                  <c:v>4100</c:v>
                </c:pt>
                <c:pt idx="51">
                  <c:v>810</c:v>
                </c:pt>
                <c:pt idx="52">
                  <c:v>3985</c:v>
                </c:pt>
                <c:pt idx="53">
                  <c:v>8650</c:v>
                </c:pt>
                <c:pt idx="54">
                  <c:v>13669</c:v>
                </c:pt>
                <c:pt idx="55">
                  <c:v>2348</c:v>
                </c:pt>
                <c:pt idx="56">
                  <c:v>4611</c:v>
                </c:pt>
                <c:pt idx="57">
                  <c:v>4585</c:v>
                </c:pt>
                <c:pt idx="58">
                  <c:v>4324</c:v>
                </c:pt>
                <c:pt idx="59">
                  <c:v>2587</c:v>
                </c:pt>
                <c:pt idx="60">
                  <c:v>24359</c:v>
                </c:pt>
                <c:pt idx="61">
                  <c:v>1758</c:v>
                </c:pt>
                <c:pt idx="62">
                  <c:v>107330</c:v>
                </c:pt>
                <c:pt idx="63">
                  <c:v>4021</c:v>
                </c:pt>
                <c:pt idx="64">
                  <c:v>37437</c:v>
                </c:pt>
                <c:pt idx="65">
                  <c:v>3205</c:v>
                </c:pt>
                <c:pt idx="66">
                  <c:v>2865</c:v>
                </c:pt>
                <c:pt idx="67">
                  <c:v>2120</c:v>
                </c:pt>
                <c:pt idx="68">
                  <c:v>16600</c:v>
                </c:pt>
                <c:pt idx="69">
                  <c:v>18506</c:v>
                </c:pt>
                <c:pt idx="70">
                  <c:v>17336</c:v>
                </c:pt>
                <c:pt idx="71">
                  <c:v>2746</c:v>
                </c:pt>
                <c:pt idx="72">
                  <c:v>19909</c:v>
                </c:pt>
                <c:pt idx="73">
                  <c:v>6654</c:v>
                </c:pt>
                <c:pt idx="74">
                  <c:v>2991</c:v>
                </c:pt>
                <c:pt idx="75">
                  <c:v>22557</c:v>
                </c:pt>
                <c:pt idx="76">
                  <c:v>4044</c:v>
                </c:pt>
                <c:pt idx="77">
                  <c:v>2379</c:v>
                </c:pt>
                <c:pt idx="78">
                  <c:v>6723</c:v>
                </c:pt>
                <c:pt idx="79">
                  <c:v>7409</c:v>
                </c:pt>
                <c:pt idx="80">
                  <c:v>7751</c:v>
                </c:pt>
                <c:pt idx="81">
                  <c:v>9984</c:v>
                </c:pt>
                <c:pt idx="82">
                  <c:v>34670</c:v>
                </c:pt>
                <c:pt idx="83">
                  <c:v>735</c:v>
                </c:pt>
                <c:pt idx="84">
                  <c:v>4974</c:v>
                </c:pt>
                <c:pt idx="85">
                  <c:v>1306</c:v>
                </c:pt>
                <c:pt idx="86">
                  <c:v>939</c:v>
                </c:pt>
                <c:pt idx="87">
                  <c:v>4443</c:v>
                </c:pt>
                <c:pt idx="88">
                  <c:v>3032</c:v>
                </c:pt>
                <c:pt idx="89">
                  <c:v>15375</c:v>
                </c:pt>
                <c:pt idx="90">
                  <c:v>5951</c:v>
                </c:pt>
              </c:numCache>
            </c:numRef>
          </c:val>
          <c:extLst>
            <c:ext xmlns:c16="http://schemas.microsoft.com/office/drawing/2014/chart" uri="{C3380CC4-5D6E-409C-BE32-E72D297353CC}">
              <c16:uniqueId val="{00000000-32BD-4520-AFF4-CB144897E874}"/>
            </c:ext>
          </c:extLst>
        </c:ser>
        <c:dLbls>
          <c:showLegendKey val="0"/>
          <c:showVal val="0"/>
          <c:showCatName val="0"/>
          <c:showSerName val="0"/>
          <c:showPercent val="0"/>
          <c:showBubbleSize val="0"/>
        </c:dLbls>
        <c:gapWidth val="90"/>
        <c:overlap val="100"/>
        <c:axId val="389524864"/>
        <c:axId val="389525192"/>
      </c:barChart>
      <c:lineChart>
        <c:grouping val="standard"/>
        <c:varyColors val="0"/>
        <c:ser>
          <c:idx val="1"/>
          <c:order val="1"/>
          <c:tx>
            <c:strRef>
              <c:f>Sheet1!$C$1</c:f>
              <c:strCache>
                <c:ptCount val="1"/>
                <c:pt idx="0">
                  <c:v>系列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Sheet1!$A$2:$A$92</c:f>
              <c:numCache>
                <c:formatCode>General</c:formatCode>
                <c:ptCount val="9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numCache>
            </c:numRef>
          </c:cat>
          <c:val>
            <c:numRef>
              <c:f>Sheet1!$C$2:$C$92</c:f>
              <c:numCache>
                <c:formatCode>0.0_ </c:formatCode>
                <c:ptCount val="91"/>
                <c:pt idx="0">
                  <c:v>54.388212684176807</c:v>
                </c:pt>
                <c:pt idx="1">
                  <c:v>53.974562798092208</c:v>
                </c:pt>
                <c:pt idx="2">
                  <c:v>53.174603174603178</c:v>
                </c:pt>
                <c:pt idx="3">
                  <c:v>52.659574468085104</c:v>
                </c:pt>
                <c:pt idx="4">
                  <c:v>51.560975609756099</c:v>
                </c:pt>
                <c:pt idx="5">
                  <c:v>51.296296296296298</c:v>
                </c:pt>
                <c:pt idx="6">
                  <c:v>50.17568517217147</c:v>
                </c:pt>
                <c:pt idx="7" formatCode="#,##0.0_ ">
                  <c:v>48.847424880538703</c:v>
                </c:pt>
                <c:pt idx="8">
                  <c:v>46.324054246966448</c:v>
                </c:pt>
                <c:pt idx="9">
                  <c:v>46.190239043824697</c:v>
                </c:pt>
                <c:pt idx="10">
                  <c:v>46.07218683651805</c:v>
                </c:pt>
                <c:pt idx="11">
                  <c:v>45.723270440251575</c:v>
                </c:pt>
                <c:pt idx="12">
                  <c:v>45.628877608573035</c:v>
                </c:pt>
                <c:pt idx="13">
                  <c:v>45.622489959839356</c:v>
                </c:pt>
                <c:pt idx="14">
                  <c:v>45.146579804560261</c:v>
                </c:pt>
                <c:pt idx="15">
                  <c:v>45.108695652173914</c:v>
                </c:pt>
                <c:pt idx="16">
                  <c:v>44.904777814901436</c:v>
                </c:pt>
                <c:pt idx="17">
                  <c:v>44.777841892671667</c:v>
                </c:pt>
                <c:pt idx="18">
                  <c:v>44.754961522883754</c:v>
                </c:pt>
                <c:pt idx="19">
                  <c:v>44.096385542168676</c:v>
                </c:pt>
                <c:pt idx="20">
                  <c:v>43.537414965986393</c:v>
                </c:pt>
                <c:pt idx="21">
                  <c:v>43.261269549218028</c:v>
                </c:pt>
                <c:pt idx="22">
                  <c:v>43.23815045658791</c:v>
                </c:pt>
                <c:pt idx="23">
                  <c:v>42.114384748700175</c:v>
                </c:pt>
                <c:pt idx="24">
                  <c:v>41.93093727977449</c:v>
                </c:pt>
                <c:pt idx="25">
                  <c:v>41.756301171937707</c:v>
                </c:pt>
                <c:pt idx="26">
                  <c:v>41.559278350515463</c:v>
                </c:pt>
                <c:pt idx="27" formatCode="#,##0.0_ ">
                  <c:v>41.463879955684682</c:v>
                </c:pt>
                <c:pt idx="28">
                  <c:v>41.316685584562997</c:v>
                </c:pt>
                <c:pt idx="29">
                  <c:v>41.25116713352007</c:v>
                </c:pt>
                <c:pt idx="30">
                  <c:v>40.791027154663517</c:v>
                </c:pt>
                <c:pt idx="31">
                  <c:v>40.24418336788758</c:v>
                </c:pt>
                <c:pt idx="32">
                  <c:v>40.24418336788758</c:v>
                </c:pt>
                <c:pt idx="33">
                  <c:v>40.175537938844847</c:v>
                </c:pt>
                <c:pt idx="34">
                  <c:v>39.984411535463757</c:v>
                </c:pt>
                <c:pt idx="35">
                  <c:v>39.742673338098641</c:v>
                </c:pt>
                <c:pt idx="36">
                  <c:v>39.736603088101724</c:v>
                </c:pt>
                <c:pt idx="37">
                  <c:v>38.965707964601769</c:v>
                </c:pt>
                <c:pt idx="38">
                  <c:v>38.253638253638258</c:v>
                </c:pt>
                <c:pt idx="39">
                  <c:v>38.162642242575636</c:v>
                </c:pt>
                <c:pt idx="40">
                  <c:v>37.971668547072838</c:v>
                </c:pt>
                <c:pt idx="41">
                  <c:v>37.8125</c:v>
                </c:pt>
                <c:pt idx="42">
                  <c:v>37.389635316698659</c:v>
                </c:pt>
                <c:pt idx="43">
                  <c:v>36.214539007092199</c:v>
                </c:pt>
                <c:pt idx="44">
                  <c:v>36.184210526315788</c:v>
                </c:pt>
                <c:pt idx="45">
                  <c:v>35.876019890889779</c:v>
                </c:pt>
                <c:pt idx="46">
                  <c:v>35.408483896307935</c:v>
                </c:pt>
                <c:pt idx="47">
                  <c:v>35.341491066890804</c:v>
                </c:pt>
                <c:pt idx="48">
                  <c:v>34.42499245396921</c:v>
                </c:pt>
                <c:pt idx="49">
                  <c:v>34.127799465790012</c:v>
                </c:pt>
                <c:pt idx="50">
                  <c:v>33.439024390243901</c:v>
                </c:pt>
                <c:pt idx="51">
                  <c:v>33.209876543209873</c:v>
                </c:pt>
                <c:pt idx="52">
                  <c:v>32.873274780426598</c:v>
                </c:pt>
                <c:pt idx="53">
                  <c:v>32.797687861271676</c:v>
                </c:pt>
                <c:pt idx="54">
                  <c:v>31.209305728290293</c:v>
                </c:pt>
                <c:pt idx="55">
                  <c:v>30.323679727427599</c:v>
                </c:pt>
                <c:pt idx="56">
                  <c:v>30.318802862719586</c:v>
                </c:pt>
                <c:pt idx="57">
                  <c:v>29.814612868047984</c:v>
                </c:pt>
                <c:pt idx="58">
                  <c:v>29.509713228492135</c:v>
                </c:pt>
                <c:pt idx="59">
                  <c:v>29.261693080788557</c:v>
                </c:pt>
                <c:pt idx="60">
                  <c:v>29.089864115932514</c:v>
                </c:pt>
                <c:pt idx="61">
                  <c:v>28.83959044368601</c:v>
                </c:pt>
                <c:pt idx="62">
                  <c:v>28.684431193515326</c:v>
                </c:pt>
                <c:pt idx="63">
                  <c:v>28.500373041531958</c:v>
                </c:pt>
                <c:pt idx="64">
                  <c:v>28.450463445254691</c:v>
                </c:pt>
                <c:pt idx="65">
                  <c:v>27.893915756630268</c:v>
                </c:pt>
                <c:pt idx="66">
                  <c:v>27.57417102966841</c:v>
                </c:pt>
                <c:pt idx="67">
                  <c:v>27.075471698113208</c:v>
                </c:pt>
                <c:pt idx="68">
                  <c:v>26.909638554216869</c:v>
                </c:pt>
                <c:pt idx="69">
                  <c:v>26.310385820814869</c:v>
                </c:pt>
                <c:pt idx="70">
                  <c:v>26.286340562990308</c:v>
                </c:pt>
                <c:pt idx="71">
                  <c:v>26.110706482155866</c:v>
                </c:pt>
                <c:pt idx="72">
                  <c:v>24.873172936862726</c:v>
                </c:pt>
                <c:pt idx="73">
                  <c:v>23.489630297565377</c:v>
                </c:pt>
                <c:pt idx="74">
                  <c:v>22.266800401203611</c:v>
                </c:pt>
                <c:pt idx="75" formatCode="#,##0.0_ ">
                  <c:v>21.810545081253007</c:v>
                </c:pt>
                <c:pt idx="76">
                  <c:v>21.612265084075172</c:v>
                </c:pt>
                <c:pt idx="77">
                  <c:v>21.521647751155946</c:v>
                </c:pt>
                <c:pt idx="78">
                  <c:v>21.4190093708166</c:v>
                </c:pt>
                <c:pt idx="79">
                  <c:v>21.338912133891213</c:v>
                </c:pt>
                <c:pt idx="80">
                  <c:v>21.132757063604696</c:v>
                </c:pt>
                <c:pt idx="81">
                  <c:v>19.761618589743591</c:v>
                </c:pt>
                <c:pt idx="82">
                  <c:v>16.406114796654165</c:v>
                </c:pt>
                <c:pt idx="83">
                  <c:v>15.918367346938775</c:v>
                </c:pt>
                <c:pt idx="84">
                  <c:v>13.992762364294331</c:v>
                </c:pt>
                <c:pt idx="85">
                  <c:v>13.552833078101074</c:v>
                </c:pt>
                <c:pt idx="86">
                  <c:v>12.99254526091587</c:v>
                </c:pt>
                <c:pt idx="87">
                  <c:v>12.288993923024984</c:v>
                </c:pt>
                <c:pt idx="88">
                  <c:v>9.8614775725593677</c:v>
                </c:pt>
                <c:pt idx="89">
                  <c:v>9.5804878048780484</c:v>
                </c:pt>
                <c:pt idx="90">
                  <c:v>5.2428163333893458</c:v>
                </c:pt>
              </c:numCache>
            </c:numRef>
          </c:val>
          <c:smooth val="0"/>
          <c:extLst>
            <c:ext xmlns:c16="http://schemas.microsoft.com/office/drawing/2014/chart" uri="{C3380CC4-5D6E-409C-BE32-E72D297353CC}">
              <c16:uniqueId val="{00000001-32BD-4520-AFF4-CB144897E874}"/>
            </c:ext>
          </c:extLst>
        </c:ser>
        <c:dLbls>
          <c:showLegendKey val="0"/>
          <c:showVal val="0"/>
          <c:showCatName val="0"/>
          <c:showSerName val="0"/>
          <c:showPercent val="0"/>
          <c:showBubbleSize val="0"/>
        </c:dLbls>
        <c:marker val="1"/>
        <c:smooth val="0"/>
        <c:axId val="349156712"/>
        <c:axId val="349155072"/>
      </c:lineChart>
      <c:catAx>
        <c:axId val="38952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ja-JP"/>
          </a:p>
        </c:txPr>
        <c:crossAx val="389525192"/>
        <c:crosses val="autoZero"/>
        <c:auto val="1"/>
        <c:lblAlgn val="ctr"/>
        <c:lblOffset val="100"/>
        <c:noMultiLvlLbl val="0"/>
      </c:catAx>
      <c:valAx>
        <c:axId val="389525192"/>
        <c:scaling>
          <c:orientation val="minMax"/>
        </c:scaling>
        <c:delete val="0"/>
        <c:axPos val="l"/>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389524864"/>
        <c:crosses val="autoZero"/>
        <c:crossBetween val="between"/>
        <c:dispUnits>
          <c:builtInUnit val="thousands"/>
        </c:dispUnits>
      </c:valAx>
      <c:valAx>
        <c:axId val="349155072"/>
        <c:scaling>
          <c:orientation val="minMax"/>
        </c:scaling>
        <c:delete val="0"/>
        <c:axPos val="r"/>
        <c:numFmt formatCode="0_ "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349156712"/>
        <c:crosses val="max"/>
        <c:crossBetween val="between"/>
      </c:valAx>
      <c:catAx>
        <c:axId val="349156712"/>
        <c:scaling>
          <c:orientation val="minMax"/>
        </c:scaling>
        <c:delete val="1"/>
        <c:axPos val="b"/>
        <c:numFmt formatCode="General" sourceLinked="1"/>
        <c:majorTickMark val="out"/>
        <c:minorTickMark val="none"/>
        <c:tickLblPos val="nextTo"/>
        <c:crossAx val="34915507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ubbleChart>
        <c:varyColors val="0"/>
        <c:ser>
          <c:idx val="0"/>
          <c:order val="0"/>
          <c:tx>
            <c:strRef>
              <c:f>Sheet1!$B$1</c:f>
              <c:strCache>
                <c:ptCount val="1"/>
                <c:pt idx="0">
                  <c:v>Y の値</c:v>
                </c:pt>
              </c:strCache>
            </c:strRef>
          </c:tx>
          <c:spPr>
            <a:solidFill>
              <a:schemeClr val="accent1">
                <a:alpha val="75000"/>
              </a:schemeClr>
            </a:solidFill>
            <a:ln>
              <a:noFill/>
            </a:ln>
            <a:effectLst/>
          </c:spPr>
          <c:invertIfNegative val="0"/>
          <c:xVal>
            <c:numRef>
              <c:f>Sheet1!$A$2:$A$92</c:f>
              <c:numCache>
                <c:formatCode>0.0_ </c:formatCode>
                <c:ptCount val="91"/>
                <c:pt idx="0">
                  <c:v>24.873172936862726</c:v>
                </c:pt>
                <c:pt idx="1">
                  <c:v>19.761618589743591</c:v>
                </c:pt>
                <c:pt idx="2">
                  <c:v>28.684431193515326</c:v>
                </c:pt>
                <c:pt idx="3">
                  <c:v>23.489630297565377</c:v>
                </c:pt>
                <c:pt idx="4">
                  <c:v>45.723270440251575</c:v>
                </c:pt>
                <c:pt idx="5">
                  <c:v>37.389635316698659</c:v>
                </c:pt>
                <c:pt idx="6" formatCode="#,##0.0_ ">
                  <c:v>48.847424880538703</c:v>
                </c:pt>
                <c:pt idx="7" formatCode="#,##0.0_ ">
                  <c:v>21.810545081253007</c:v>
                </c:pt>
                <c:pt idx="8">
                  <c:v>30.318802862719586</c:v>
                </c:pt>
                <c:pt idx="9">
                  <c:v>12.288993923024984</c:v>
                </c:pt>
                <c:pt idx="10">
                  <c:v>9.5804878048780484</c:v>
                </c:pt>
                <c:pt idx="11">
                  <c:v>44.904777814901436</c:v>
                </c:pt>
                <c:pt idx="12">
                  <c:v>41.93093727977449</c:v>
                </c:pt>
                <c:pt idx="13">
                  <c:v>32.873274780426598</c:v>
                </c:pt>
                <c:pt idx="14">
                  <c:v>41.756301171937707</c:v>
                </c:pt>
                <c:pt idx="15">
                  <c:v>28.500373041531958</c:v>
                </c:pt>
                <c:pt idx="16">
                  <c:v>43.537414965986393</c:v>
                </c:pt>
                <c:pt idx="17">
                  <c:v>34.127799465790012</c:v>
                </c:pt>
                <c:pt idx="18">
                  <c:v>26.286340562990308</c:v>
                </c:pt>
                <c:pt idx="19">
                  <c:v>12.99254526091587</c:v>
                </c:pt>
                <c:pt idx="20">
                  <c:v>27.075471698113208</c:v>
                </c:pt>
                <c:pt idx="21">
                  <c:v>50.17568517217147</c:v>
                </c:pt>
                <c:pt idx="22">
                  <c:v>45.622489959839356</c:v>
                </c:pt>
                <c:pt idx="23">
                  <c:v>30.323679727427599</c:v>
                </c:pt>
                <c:pt idx="24">
                  <c:v>26.110706482155866</c:v>
                </c:pt>
                <c:pt idx="25">
                  <c:v>15.918367346938775</c:v>
                </c:pt>
                <c:pt idx="26">
                  <c:v>36.184210526315788</c:v>
                </c:pt>
                <c:pt idx="27">
                  <c:v>27.893915756630268</c:v>
                </c:pt>
                <c:pt idx="28">
                  <c:v>21.4190093708166</c:v>
                </c:pt>
                <c:pt idx="29">
                  <c:v>39.984411535463757</c:v>
                </c:pt>
                <c:pt idx="30">
                  <c:v>21.338912133891213</c:v>
                </c:pt>
                <c:pt idx="31">
                  <c:v>21.132757063604696</c:v>
                </c:pt>
                <c:pt idx="32">
                  <c:v>29.261693080788557</c:v>
                </c:pt>
                <c:pt idx="33">
                  <c:v>27.57417102966841</c:v>
                </c:pt>
                <c:pt idx="34">
                  <c:v>29.509713228492135</c:v>
                </c:pt>
                <c:pt idx="35">
                  <c:v>26.310385820814869</c:v>
                </c:pt>
                <c:pt idx="36">
                  <c:v>33.439024390243901</c:v>
                </c:pt>
                <c:pt idx="37">
                  <c:v>37.8125</c:v>
                </c:pt>
                <c:pt idx="38" formatCode="#,##0.0_ ">
                  <c:v>41.463879955684682</c:v>
                </c:pt>
                <c:pt idx="39">
                  <c:v>45.108695652173914</c:v>
                </c:pt>
                <c:pt idx="40">
                  <c:v>44.096385542168676</c:v>
                </c:pt>
                <c:pt idx="41">
                  <c:v>46.324054246966448</c:v>
                </c:pt>
                <c:pt idx="42">
                  <c:v>51.296296296296298</c:v>
                </c:pt>
                <c:pt idx="43">
                  <c:v>44.777841892671667</c:v>
                </c:pt>
                <c:pt idx="44">
                  <c:v>53.174603174603178</c:v>
                </c:pt>
                <c:pt idx="45">
                  <c:v>52.659574468085104</c:v>
                </c:pt>
                <c:pt idx="46">
                  <c:v>43.23815045658791</c:v>
                </c:pt>
                <c:pt idx="47">
                  <c:v>46.07218683651805</c:v>
                </c:pt>
                <c:pt idx="48">
                  <c:v>38.965707964601769</c:v>
                </c:pt>
                <c:pt idx="49">
                  <c:v>53.974562798092208</c:v>
                </c:pt>
                <c:pt idx="50">
                  <c:v>54.388212684176807</c:v>
                </c:pt>
                <c:pt idx="51">
                  <c:v>42.114384748700175</c:v>
                </c:pt>
                <c:pt idx="52">
                  <c:v>34.42499245396921</c:v>
                </c:pt>
                <c:pt idx="53">
                  <c:v>46.190239043824697</c:v>
                </c:pt>
                <c:pt idx="54">
                  <c:v>35.408483896307935</c:v>
                </c:pt>
                <c:pt idx="55">
                  <c:v>36.214539007092199</c:v>
                </c:pt>
                <c:pt idx="56">
                  <c:v>38.253638253638258</c:v>
                </c:pt>
                <c:pt idx="57">
                  <c:v>29.814612868047984</c:v>
                </c:pt>
                <c:pt idx="58">
                  <c:v>33.209876543209873</c:v>
                </c:pt>
                <c:pt idx="59">
                  <c:v>39.742673338098641</c:v>
                </c:pt>
                <c:pt idx="60">
                  <c:v>32.797687861271676</c:v>
                </c:pt>
                <c:pt idx="61">
                  <c:v>28.83959044368601</c:v>
                </c:pt>
                <c:pt idx="62">
                  <c:v>40.24418336788758</c:v>
                </c:pt>
                <c:pt idx="63">
                  <c:v>21.521647751155946</c:v>
                </c:pt>
                <c:pt idx="64">
                  <c:v>40.24418336788758</c:v>
                </c:pt>
                <c:pt idx="65">
                  <c:v>51.560975609756099</c:v>
                </c:pt>
                <c:pt idx="66">
                  <c:v>35.876019890889779</c:v>
                </c:pt>
                <c:pt idx="67">
                  <c:v>41.559278350515463</c:v>
                </c:pt>
                <c:pt idx="68">
                  <c:v>29.089864115932514</c:v>
                </c:pt>
                <c:pt idx="69">
                  <c:v>28.450463445254691</c:v>
                </c:pt>
                <c:pt idx="70">
                  <c:v>31.209305728290293</c:v>
                </c:pt>
                <c:pt idx="71">
                  <c:v>40.175537938844847</c:v>
                </c:pt>
                <c:pt idx="72">
                  <c:v>35.341491066890804</c:v>
                </c:pt>
                <c:pt idx="73">
                  <c:v>45.146579804560261</c:v>
                </c:pt>
                <c:pt idx="74">
                  <c:v>37.971668547072838</c:v>
                </c:pt>
                <c:pt idx="75">
                  <c:v>16.406114796654165</c:v>
                </c:pt>
                <c:pt idx="76">
                  <c:v>38.162642242575636</c:v>
                </c:pt>
                <c:pt idx="77">
                  <c:v>39.736603088101724</c:v>
                </c:pt>
                <c:pt idx="78">
                  <c:v>22.266800401203611</c:v>
                </c:pt>
                <c:pt idx="79">
                  <c:v>21.612265084075172</c:v>
                </c:pt>
                <c:pt idx="80">
                  <c:v>5.2428163333893458</c:v>
                </c:pt>
                <c:pt idx="81">
                  <c:v>45.628877608573035</c:v>
                </c:pt>
                <c:pt idx="82">
                  <c:v>26.909638554216869</c:v>
                </c:pt>
                <c:pt idx="83">
                  <c:v>43.261269549218028</c:v>
                </c:pt>
                <c:pt idx="84">
                  <c:v>13.992762364294331</c:v>
                </c:pt>
                <c:pt idx="85">
                  <c:v>41.25116713352007</c:v>
                </c:pt>
                <c:pt idx="86">
                  <c:v>44.754961522883754</c:v>
                </c:pt>
                <c:pt idx="87">
                  <c:v>41.316685584562997</c:v>
                </c:pt>
                <c:pt idx="88">
                  <c:v>9.8614775725593677</c:v>
                </c:pt>
                <c:pt idx="89">
                  <c:v>40.791027154663517</c:v>
                </c:pt>
                <c:pt idx="90">
                  <c:v>13.552833078101074</c:v>
                </c:pt>
              </c:numCache>
            </c:numRef>
          </c:xVal>
          <c:yVal>
            <c:numRef>
              <c:f>Sheet1!$B$2:$B$92</c:f>
              <c:numCache>
                <c:formatCode>0_);[Red]\(0\)</c:formatCode>
                <c:ptCount val="91"/>
                <c:pt idx="0">
                  <c:v>2.8000000000000007</c:v>
                </c:pt>
                <c:pt idx="1">
                  <c:v>18.700000000000003</c:v>
                </c:pt>
                <c:pt idx="2">
                  <c:v>25.7</c:v>
                </c:pt>
                <c:pt idx="3">
                  <c:v>69.900000000000006</c:v>
                </c:pt>
                <c:pt idx="4">
                  <c:v>56.5</c:v>
                </c:pt>
                <c:pt idx="5">
                  <c:v>43.5</c:v>
                </c:pt>
                <c:pt idx="6" formatCode="#,##0.0_ ">
                  <c:v>38.424999999999997</c:v>
                </c:pt>
                <c:pt idx="7" formatCode="#,##0.0_ ">
                  <c:v>22.299999999999997</c:v>
                </c:pt>
                <c:pt idx="8">
                  <c:v>9.2000000000000028</c:v>
                </c:pt>
                <c:pt idx="9">
                  <c:v>72.000000000000028</c:v>
                </c:pt>
                <c:pt idx="10">
                  <c:v>89.500000000000014</c:v>
                </c:pt>
                <c:pt idx="11">
                  <c:v>106.9</c:v>
                </c:pt>
                <c:pt idx="12">
                  <c:v>42.400000000000006</c:v>
                </c:pt>
                <c:pt idx="13">
                  <c:v>45.999999999999993</c:v>
                </c:pt>
                <c:pt idx="14">
                  <c:v>1.2000000000000002</c:v>
                </c:pt>
                <c:pt idx="15">
                  <c:v>0.79999999999999982</c:v>
                </c:pt>
                <c:pt idx="16">
                  <c:v>24.499999999999993</c:v>
                </c:pt>
                <c:pt idx="17">
                  <c:v>18.700000000000003</c:v>
                </c:pt>
                <c:pt idx="18">
                  <c:v>18.000000000000004</c:v>
                </c:pt>
                <c:pt idx="19">
                  <c:v>12</c:v>
                </c:pt>
                <c:pt idx="20">
                  <c:v>68.3</c:v>
                </c:pt>
                <c:pt idx="21">
                  <c:v>65.300000000000011</c:v>
                </c:pt>
                <c:pt idx="22">
                  <c:v>57.8</c:v>
                </c:pt>
                <c:pt idx="23">
                  <c:v>45.3</c:v>
                </c:pt>
                <c:pt idx="24">
                  <c:v>22.499999999999993</c:v>
                </c:pt>
                <c:pt idx="25">
                  <c:v>5.4999999999999964</c:v>
                </c:pt>
                <c:pt idx="26">
                  <c:v>24.399999999999991</c:v>
                </c:pt>
                <c:pt idx="27">
                  <c:v>0.90000000000000013</c:v>
                </c:pt>
                <c:pt idx="28">
                  <c:v>81.700000000000017</c:v>
                </c:pt>
                <c:pt idx="29">
                  <c:v>1.4999999999999998</c:v>
                </c:pt>
                <c:pt idx="30">
                  <c:v>0.4</c:v>
                </c:pt>
                <c:pt idx="31">
                  <c:v>0.29999999999999982</c:v>
                </c:pt>
                <c:pt idx="32">
                  <c:v>0.39999999999999858</c:v>
                </c:pt>
                <c:pt idx="33">
                  <c:v>63.8</c:v>
                </c:pt>
                <c:pt idx="34">
                  <c:v>29.4</c:v>
                </c:pt>
                <c:pt idx="35">
                  <c:v>41.7</c:v>
                </c:pt>
                <c:pt idx="36">
                  <c:v>29.799999999999997</c:v>
                </c:pt>
                <c:pt idx="37">
                  <c:v>39.600000000000009</c:v>
                </c:pt>
                <c:pt idx="38" formatCode="#,##0.0_ ">
                  <c:v>25.433333333333334</c:v>
                </c:pt>
                <c:pt idx="39">
                  <c:v>18.799999999999983</c:v>
                </c:pt>
                <c:pt idx="40">
                  <c:v>8.5999999999999943</c:v>
                </c:pt>
                <c:pt idx="41">
                  <c:v>29.599999999999994</c:v>
                </c:pt>
                <c:pt idx="42">
                  <c:v>39.300000000000011</c:v>
                </c:pt>
                <c:pt idx="43">
                  <c:v>3.7000000000000028</c:v>
                </c:pt>
                <c:pt idx="44">
                  <c:v>16.099999999999994</c:v>
                </c:pt>
                <c:pt idx="45">
                  <c:v>32.099999999999994</c:v>
                </c:pt>
                <c:pt idx="46">
                  <c:v>34.900000000000006</c:v>
                </c:pt>
                <c:pt idx="47">
                  <c:v>28</c:v>
                </c:pt>
                <c:pt idx="48">
                  <c:v>81</c:v>
                </c:pt>
                <c:pt idx="49">
                  <c:v>63.299999999999983</c:v>
                </c:pt>
                <c:pt idx="50">
                  <c:v>43.299999999999983</c:v>
                </c:pt>
                <c:pt idx="51">
                  <c:v>17</c:v>
                </c:pt>
                <c:pt idx="52">
                  <c:v>54</c:v>
                </c:pt>
                <c:pt idx="53">
                  <c:v>45.599999999999994</c:v>
                </c:pt>
                <c:pt idx="54">
                  <c:v>36.199999999999989</c:v>
                </c:pt>
                <c:pt idx="55">
                  <c:v>13.099999999999994</c:v>
                </c:pt>
                <c:pt idx="56">
                  <c:v>22</c:v>
                </c:pt>
                <c:pt idx="57">
                  <c:v>3.2999999999999972</c:v>
                </c:pt>
                <c:pt idx="58">
                  <c:v>15.799999999999997</c:v>
                </c:pt>
                <c:pt idx="59">
                  <c:v>17.799999999999997</c:v>
                </c:pt>
                <c:pt idx="60">
                  <c:v>32.599999999999994</c:v>
                </c:pt>
                <c:pt idx="61">
                  <c:v>27.700000000000003</c:v>
                </c:pt>
                <c:pt idx="62">
                  <c:v>52.1</c:v>
                </c:pt>
                <c:pt idx="63">
                  <c:v>39</c:v>
                </c:pt>
                <c:pt idx="64">
                  <c:v>52.1</c:v>
                </c:pt>
                <c:pt idx="65">
                  <c:v>42.5</c:v>
                </c:pt>
                <c:pt idx="66">
                  <c:v>3.3999999999999986</c:v>
                </c:pt>
                <c:pt idx="67">
                  <c:v>27.8</c:v>
                </c:pt>
                <c:pt idx="68">
                  <c:v>15.5</c:v>
                </c:pt>
                <c:pt idx="69">
                  <c:v>14.2</c:v>
                </c:pt>
                <c:pt idx="70">
                  <c:v>10.4</c:v>
                </c:pt>
                <c:pt idx="71">
                  <c:v>3.3999999999999986</c:v>
                </c:pt>
                <c:pt idx="72">
                  <c:v>24.2</c:v>
                </c:pt>
                <c:pt idx="73">
                  <c:v>93</c:v>
                </c:pt>
                <c:pt idx="74">
                  <c:v>21.800000000000004</c:v>
                </c:pt>
                <c:pt idx="75">
                  <c:v>34.200000000000003</c:v>
                </c:pt>
                <c:pt idx="76">
                  <c:v>17</c:v>
                </c:pt>
                <c:pt idx="77">
                  <c:v>15.899999999999991</c:v>
                </c:pt>
                <c:pt idx="78">
                  <c:v>19.799999999999997</c:v>
                </c:pt>
                <c:pt idx="79">
                  <c:v>0.69999999999999973</c:v>
                </c:pt>
                <c:pt idx="80">
                  <c:v>8.1999999999999886</c:v>
                </c:pt>
                <c:pt idx="81">
                  <c:v>3.6000000000000014</c:v>
                </c:pt>
                <c:pt idx="82">
                  <c:v>12.099999999999998</c:v>
                </c:pt>
                <c:pt idx="83">
                  <c:v>87.5</c:v>
                </c:pt>
                <c:pt idx="84">
                  <c:v>35.4</c:v>
                </c:pt>
                <c:pt idx="85">
                  <c:v>6.7000000000000028</c:v>
                </c:pt>
                <c:pt idx="86">
                  <c:v>72.2</c:v>
                </c:pt>
                <c:pt idx="87">
                  <c:v>22</c:v>
                </c:pt>
                <c:pt idx="88">
                  <c:v>35.200000000000003</c:v>
                </c:pt>
                <c:pt idx="89">
                  <c:v>14.100000000000001</c:v>
                </c:pt>
                <c:pt idx="90">
                  <c:v>42.000000000000007</c:v>
                </c:pt>
              </c:numCache>
            </c:numRef>
          </c:yVal>
          <c:bubbleSize>
            <c:numRef>
              <c:f>Sheet1!$C$2:$C$92</c:f>
              <c:numCache>
                <c:formatCode>#,##0_ </c:formatCode>
                <c:ptCount val="91"/>
                <c:pt idx="0">
                  <c:v>19909</c:v>
                </c:pt>
                <c:pt idx="1">
                  <c:v>9984</c:v>
                </c:pt>
                <c:pt idx="2">
                  <c:v>107330</c:v>
                </c:pt>
                <c:pt idx="3">
                  <c:v>6654</c:v>
                </c:pt>
                <c:pt idx="4">
                  <c:v>4770</c:v>
                </c:pt>
                <c:pt idx="5">
                  <c:v>2605</c:v>
                </c:pt>
                <c:pt idx="6">
                  <c:v>13532</c:v>
                </c:pt>
                <c:pt idx="7">
                  <c:v>22557</c:v>
                </c:pt>
                <c:pt idx="8">
                  <c:v>4611</c:v>
                </c:pt>
                <c:pt idx="9">
                  <c:v>4443</c:v>
                </c:pt>
                <c:pt idx="10">
                  <c:v>15375</c:v>
                </c:pt>
                <c:pt idx="11">
                  <c:v>5986</c:v>
                </c:pt>
                <c:pt idx="12">
                  <c:v>7095</c:v>
                </c:pt>
                <c:pt idx="13">
                  <c:v>3985</c:v>
                </c:pt>
                <c:pt idx="14">
                  <c:v>6229</c:v>
                </c:pt>
                <c:pt idx="15">
                  <c:v>4021</c:v>
                </c:pt>
                <c:pt idx="16">
                  <c:v>2499</c:v>
                </c:pt>
                <c:pt idx="17">
                  <c:v>4867</c:v>
                </c:pt>
                <c:pt idx="18">
                  <c:v>17336</c:v>
                </c:pt>
                <c:pt idx="19">
                  <c:v>939</c:v>
                </c:pt>
                <c:pt idx="20">
                  <c:v>2120</c:v>
                </c:pt>
                <c:pt idx="21">
                  <c:v>1423</c:v>
                </c:pt>
                <c:pt idx="22">
                  <c:v>1245</c:v>
                </c:pt>
                <c:pt idx="23">
                  <c:v>2348</c:v>
                </c:pt>
                <c:pt idx="24">
                  <c:v>2746</c:v>
                </c:pt>
                <c:pt idx="25">
                  <c:v>735</c:v>
                </c:pt>
                <c:pt idx="26">
                  <c:v>912</c:v>
                </c:pt>
                <c:pt idx="27">
                  <c:v>3205</c:v>
                </c:pt>
                <c:pt idx="28">
                  <c:v>6723</c:v>
                </c:pt>
                <c:pt idx="29">
                  <c:v>2566</c:v>
                </c:pt>
                <c:pt idx="30">
                  <c:v>7409</c:v>
                </c:pt>
                <c:pt idx="31">
                  <c:v>7751</c:v>
                </c:pt>
                <c:pt idx="32">
                  <c:v>2587</c:v>
                </c:pt>
                <c:pt idx="33">
                  <c:v>2865</c:v>
                </c:pt>
                <c:pt idx="34">
                  <c:v>4324</c:v>
                </c:pt>
                <c:pt idx="35">
                  <c:v>18506</c:v>
                </c:pt>
                <c:pt idx="36">
                  <c:v>4100</c:v>
                </c:pt>
                <c:pt idx="37">
                  <c:v>16320</c:v>
                </c:pt>
                <c:pt idx="38">
                  <c:v>14908</c:v>
                </c:pt>
                <c:pt idx="39">
                  <c:v>2208</c:v>
                </c:pt>
                <c:pt idx="40">
                  <c:v>1660</c:v>
                </c:pt>
                <c:pt idx="41">
                  <c:v>1401</c:v>
                </c:pt>
                <c:pt idx="42">
                  <c:v>3240</c:v>
                </c:pt>
                <c:pt idx="43">
                  <c:v>1733</c:v>
                </c:pt>
                <c:pt idx="44">
                  <c:v>1134</c:v>
                </c:pt>
                <c:pt idx="45">
                  <c:v>1316</c:v>
                </c:pt>
                <c:pt idx="46">
                  <c:v>6899</c:v>
                </c:pt>
                <c:pt idx="47">
                  <c:v>1413</c:v>
                </c:pt>
                <c:pt idx="48">
                  <c:v>3616</c:v>
                </c:pt>
                <c:pt idx="49">
                  <c:v>1258</c:v>
                </c:pt>
                <c:pt idx="50">
                  <c:v>1561</c:v>
                </c:pt>
                <c:pt idx="51">
                  <c:v>2308</c:v>
                </c:pt>
                <c:pt idx="52">
                  <c:v>6626</c:v>
                </c:pt>
                <c:pt idx="53">
                  <c:v>4016</c:v>
                </c:pt>
                <c:pt idx="54">
                  <c:v>5092</c:v>
                </c:pt>
                <c:pt idx="55">
                  <c:v>2256</c:v>
                </c:pt>
                <c:pt idx="56">
                  <c:v>481</c:v>
                </c:pt>
                <c:pt idx="57">
                  <c:v>4585</c:v>
                </c:pt>
                <c:pt idx="58">
                  <c:v>810</c:v>
                </c:pt>
                <c:pt idx="59">
                  <c:v>1399</c:v>
                </c:pt>
                <c:pt idx="60">
                  <c:v>8650</c:v>
                </c:pt>
                <c:pt idx="61">
                  <c:v>1758</c:v>
                </c:pt>
                <c:pt idx="62">
                  <c:v>4341</c:v>
                </c:pt>
                <c:pt idx="63">
                  <c:v>2379</c:v>
                </c:pt>
                <c:pt idx="64">
                  <c:v>4341</c:v>
                </c:pt>
                <c:pt idx="65">
                  <c:v>2050</c:v>
                </c:pt>
                <c:pt idx="66">
                  <c:v>20713</c:v>
                </c:pt>
                <c:pt idx="67">
                  <c:v>4656</c:v>
                </c:pt>
                <c:pt idx="68">
                  <c:v>24359</c:v>
                </c:pt>
                <c:pt idx="69">
                  <c:v>37437</c:v>
                </c:pt>
                <c:pt idx="70">
                  <c:v>13669</c:v>
                </c:pt>
                <c:pt idx="71">
                  <c:v>3532</c:v>
                </c:pt>
                <c:pt idx="72">
                  <c:v>127895</c:v>
                </c:pt>
                <c:pt idx="73">
                  <c:v>6140</c:v>
                </c:pt>
                <c:pt idx="74">
                  <c:v>7977</c:v>
                </c:pt>
                <c:pt idx="75">
                  <c:v>34670</c:v>
                </c:pt>
                <c:pt idx="76">
                  <c:v>3603</c:v>
                </c:pt>
                <c:pt idx="77">
                  <c:v>2202</c:v>
                </c:pt>
                <c:pt idx="78">
                  <c:v>2991</c:v>
                </c:pt>
                <c:pt idx="79">
                  <c:v>4044</c:v>
                </c:pt>
                <c:pt idx="80">
                  <c:v>5951</c:v>
                </c:pt>
                <c:pt idx="81">
                  <c:v>1773</c:v>
                </c:pt>
                <c:pt idx="82">
                  <c:v>16600</c:v>
                </c:pt>
                <c:pt idx="83">
                  <c:v>4348</c:v>
                </c:pt>
                <c:pt idx="84">
                  <c:v>4974</c:v>
                </c:pt>
                <c:pt idx="85">
                  <c:v>5355</c:v>
                </c:pt>
                <c:pt idx="86">
                  <c:v>2469</c:v>
                </c:pt>
                <c:pt idx="87">
                  <c:v>1762</c:v>
                </c:pt>
                <c:pt idx="88">
                  <c:v>3032</c:v>
                </c:pt>
                <c:pt idx="89">
                  <c:v>5082</c:v>
                </c:pt>
                <c:pt idx="90">
                  <c:v>1306</c:v>
                </c:pt>
              </c:numCache>
            </c:numRef>
          </c:bubbleSize>
          <c:bubble3D val="0"/>
          <c:extLst>
            <c:ext xmlns:c16="http://schemas.microsoft.com/office/drawing/2014/chart" uri="{C3380CC4-5D6E-409C-BE32-E72D297353CC}">
              <c16:uniqueId val="{00000000-2B5C-4F34-878D-5C80D34998F4}"/>
            </c:ext>
          </c:extLst>
        </c:ser>
        <c:dLbls>
          <c:showLegendKey val="0"/>
          <c:showVal val="0"/>
          <c:showCatName val="0"/>
          <c:showSerName val="0"/>
          <c:showPercent val="0"/>
          <c:showBubbleSize val="0"/>
        </c:dLbls>
        <c:bubbleScale val="100"/>
        <c:showNegBubbles val="0"/>
        <c:axId val="707347592"/>
        <c:axId val="707343328"/>
      </c:bubbleChart>
      <c:valAx>
        <c:axId val="707347592"/>
        <c:scaling>
          <c:orientation val="minMax"/>
          <c:max val="55"/>
          <c:min val="0"/>
        </c:scaling>
        <c:delete val="0"/>
        <c:axPos val="b"/>
        <c:numFmt formatCode="#,##0_ "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07343328"/>
        <c:crosses val="autoZero"/>
        <c:crossBetween val="midCat"/>
      </c:valAx>
      <c:valAx>
        <c:axId val="707343328"/>
        <c:scaling>
          <c:orientation val="minMax"/>
          <c:max val="110"/>
          <c:min val="-10"/>
        </c:scaling>
        <c:delete val="0"/>
        <c:axPos val="l"/>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70734759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人口</c:v>
                </c:pt>
              </c:strCache>
            </c:strRef>
          </c:tx>
          <c:spPr>
            <a:solidFill>
              <a:schemeClr val="accent1">
                <a:lumMod val="40000"/>
                <a:lumOff val="60000"/>
              </a:schemeClr>
            </a:solidFill>
            <a:ln>
              <a:solidFill>
                <a:schemeClr val="accent1"/>
              </a:solidFill>
            </a:ln>
            <a:effectLst/>
          </c:spPr>
          <c:invertIfNegative val="0"/>
          <c:dLbls>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Sheet1!$B$2:$B$8</c:f>
              <c:numCache>
                <c:formatCode>General</c:formatCode>
                <c:ptCount val="7"/>
                <c:pt idx="0">
                  <c:v>5739</c:v>
                </c:pt>
                <c:pt idx="1">
                  <c:v>5355</c:v>
                </c:pt>
                <c:pt idx="2">
                  <c:v>4912</c:v>
                </c:pt>
                <c:pt idx="3">
                  <c:v>4413</c:v>
                </c:pt>
                <c:pt idx="4">
                  <c:v>3839</c:v>
                </c:pt>
                <c:pt idx="5">
                  <c:v>3270</c:v>
                </c:pt>
                <c:pt idx="6">
                  <c:v>2722</c:v>
                </c:pt>
              </c:numCache>
            </c:numRef>
          </c:val>
          <c:extLst>
            <c:ext xmlns:c16="http://schemas.microsoft.com/office/drawing/2014/chart" uri="{C3380CC4-5D6E-409C-BE32-E72D297353CC}">
              <c16:uniqueId val="{00000000-1FF2-40E3-951E-BEE47E1CF93E}"/>
            </c:ext>
          </c:extLst>
        </c:ser>
        <c:dLbls>
          <c:showLegendKey val="0"/>
          <c:showVal val="0"/>
          <c:showCatName val="0"/>
          <c:showSerName val="0"/>
          <c:showPercent val="0"/>
          <c:showBubbleSize val="0"/>
        </c:dLbls>
        <c:gapWidth val="80"/>
        <c:axId val="497292064"/>
        <c:axId val="497291080"/>
      </c:barChart>
      <c:catAx>
        <c:axId val="49729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97291080"/>
        <c:crosses val="autoZero"/>
        <c:auto val="1"/>
        <c:lblAlgn val="ctr"/>
        <c:lblOffset val="100"/>
        <c:noMultiLvlLbl val="0"/>
      </c:catAx>
      <c:valAx>
        <c:axId val="497291080"/>
        <c:scaling>
          <c:orientation val="minMax"/>
          <c:max val="6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97292064"/>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General</c:formatCode>
                <c:ptCount val="3"/>
                <c:pt idx="0">
                  <c:v>161</c:v>
                </c:pt>
                <c:pt idx="1">
                  <c:v>150</c:v>
                </c:pt>
                <c:pt idx="2">
                  <c:v>147</c:v>
                </c:pt>
              </c:numCache>
            </c:numRef>
          </c:val>
          <c:extLst>
            <c:ext xmlns:c16="http://schemas.microsoft.com/office/drawing/2014/chart" uri="{C3380CC4-5D6E-409C-BE32-E72D297353CC}">
              <c16:uniqueId val="{00000000-4F55-43ED-93E7-EEAEAE27AC93}"/>
            </c:ext>
          </c:extLst>
        </c:ser>
        <c:dLbls>
          <c:showLegendKey val="0"/>
          <c:showVal val="0"/>
          <c:showCatName val="0"/>
          <c:showSerName val="0"/>
          <c:showPercent val="0"/>
          <c:showBubbleSize val="0"/>
        </c:dLbls>
        <c:gapWidth val="100"/>
        <c:overlap val="-27"/>
        <c:axId val="1149357312"/>
        <c:axId val="1149351736"/>
      </c:barChart>
      <c:catAx>
        <c:axId val="114935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49351736"/>
        <c:crosses val="autoZero"/>
        <c:auto val="1"/>
        <c:lblAlgn val="ctr"/>
        <c:lblOffset val="100"/>
        <c:noMultiLvlLbl val="0"/>
      </c:catAx>
      <c:valAx>
        <c:axId val="1149351736"/>
        <c:scaling>
          <c:orientation val="minMax"/>
          <c:min val="0"/>
        </c:scaling>
        <c:delete val="1"/>
        <c:axPos val="l"/>
        <c:numFmt formatCode="General" sourceLinked="1"/>
        <c:majorTickMark val="none"/>
        <c:minorTickMark val="none"/>
        <c:tickLblPos val="nextTo"/>
        <c:crossAx val="11493573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Lbls>
            <c:numFmt formatCode="#,##0.0_);[Red]\(#,##0.0\)" sourceLinked="0"/>
            <c:spPr>
              <a:noFill/>
              <a:ln>
                <a:noFill/>
              </a:ln>
              <a:effectLst/>
            </c:spPr>
            <c:txPr>
              <a:bodyPr rot="0" spcFirstLastPara="1" vertOverflow="ellipsis" vert="horz" wrap="square" anchor="ctr" anchorCtr="1"/>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11</c:v>
                </c:pt>
                <c:pt idx="1">
                  <c:v>12</c:v>
                </c:pt>
                <c:pt idx="2">
                  <c:v>13</c:v>
                </c:pt>
                <c:pt idx="3">
                  <c:v>14</c:v>
                </c:pt>
                <c:pt idx="4">
                  <c:v>15</c:v>
                </c:pt>
                <c:pt idx="5">
                  <c:v>16</c:v>
                </c:pt>
                <c:pt idx="6">
                  <c:v>17</c:v>
                </c:pt>
              </c:numCache>
            </c:numRef>
          </c:cat>
          <c:val>
            <c:numRef>
              <c:f>Sheet1!$B$2:$B$8</c:f>
              <c:numCache>
                <c:formatCode>General</c:formatCode>
                <c:ptCount val="7"/>
                <c:pt idx="0">
                  <c:v>1</c:v>
                </c:pt>
                <c:pt idx="1">
                  <c:v>7.5</c:v>
                </c:pt>
                <c:pt idx="2">
                  <c:v>11.3</c:v>
                </c:pt>
                <c:pt idx="3">
                  <c:v>23.8</c:v>
                </c:pt>
                <c:pt idx="4">
                  <c:v>31.9</c:v>
                </c:pt>
                <c:pt idx="5">
                  <c:v>34.700000000000003</c:v>
                </c:pt>
                <c:pt idx="6">
                  <c:v>35.9</c:v>
                </c:pt>
              </c:numCache>
            </c:numRef>
          </c:val>
          <c:extLst>
            <c:ext xmlns:c16="http://schemas.microsoft.com/office/drawing/2014/chart" uri="{C3380CC4-5D6E-409C-BE32-E72D297353CC}">
              <c16:uniqueId val="{00000000-5E40-4E04-8C55-B8274637E2CD}"/>
            </c:ext>
          </c:extLst>
        </c:ser>
        <c:dLbls>
          <c:showLegendKey val="0"/>
          <c:showVal val="0"/>
          <c:showCatName val="0"/>
          <c:showSerName val="0"/>
          <c:showPercent val="0"/>
          <c:showBubbleSize val="0"/>
        </c:dLbls>
        <c:gapWidth val="100"/>
        <c:axId val="503637536"/>
        <c:axId val="503637864"/>
      </c:barChart>
      <c:catAx>
        <c:axId val="503637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3637864"/>
        <c:crosses val="autoZero"/>
        <c:auto val="1"/>
        <c:lblAlgn val="ctr"/>
        <c:lblOffset val="100"/>
        <c:noMultiLvlLbl val="0"/>
      </c:catAx>
      <c:valAx>
        <c:axId val="503637864"/>
        <c:scaling>
          <c:orientation val="minMax"/>
        </c:scaling>
        <c:delete val="1"/>
        <c:axPos val="l"/>
        <c:numFmt formatCode="General" sourceLinked="1"/>
        <c:majorTickMark val="out"/>
        <c:minorTickMark val="none"/>
        <c:tickLblPos val="nextTo"/>
        <c:crossAx val="503637536"/>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民営</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96.2</c:v>
                </c:pt>
                <c:pt idx="1">
                  <c:v>96</c:v>
                </c:pt>
                <c:pt idx="2">
                  <c:v>97.5</c:v>
                </c:pt>
                <c:pt idx="3">
                  <c:v>97.2</c:v>
                </c:pt>
                <c:pt idx="4">
                  <c:v>96</c:v>
                </c:pt>
              </c:numCache>
            </c:numRef>
          </c:val>
          <c:smooth val="0"/>
          <c:extLst>
            <c:ext xmlns:c16="http://schemas.microsoft.com/office/drawing/2014/chart" uri="{C3380CC4-5D6E-409C-BE32-E72D297353CC}">
              <c16:uniqueId val="{00000000-2717-4FE8-B9A1-7943C5EA5E7A}"/>
            </c:ext>
          </c:extLst>
        </c:ser>
        <c:ser>
          <c:idx val="1"/>
          <c:order val="1"/>
          <c:tx>
            <c:strRef>
              <c:f>Sheet1!$C$1</c:f>
              <c:strCache>
                <c:ptCount val="1"/>
                <c:pt idx="0">
                  <c:v>公営</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92</c:v>
                </c:pt>
                <c:pt idx="1">
                  <c:v>92.4</c:v>
                </c:pt>
                <c:pt idx="2">
                  <c:v>95.1</c:v>
                </c:pt>
                <c:pt idx="3">
                  <c:v>94.2</c:v>
                </c:pt>
                <c:pt idx="4">
                  <c:v>94</c:v>
                </c:pt>
              </c:numCache>
            </c:numRef>
          </c:val>
          <c:smooth val="0"/>
          <c:extLst>
            <c:ext xmlns:c16="http://schemas.microsoft.com/office/drawing/2014/chart" uri="{C3380CC4-5D6E-409C-BE32-E72D297353CC}">
              <c16:uniqueId val="{00000001-2717-4FE8-B9A1-7943C5EA5E7A}"/>
            </c:ext>
          </c:extLst>
        </c:ser>
        <c:dLbls>
          <c:showLegendKey val="0"/>
          <c:showVal val="0"/>
          <c:showCatName val="0"/>
          <c:showSerName val="0"/>
          <c:showPercent val="0"/>
          <c:showBubbleSize val="0"/>
        </c:dLbls>
        <c:marker val="1"/>
        <c:smooth val="0"/>
        <c:axId val="1123266936"/>
        <c:axId val="1123269232"/>
      </c:lineChart>
      <c:catAx>
        <c:axId val="1123266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23269232"/>
        <c:crosses val="autoZero"/>
        <c:auto val="1"/>
        <c:lblAlgn val="ctr"/>
        <c:lblOffset val="100"/>
        <c:noMultiLvlLbl val="0"/>
      </c:catAx>
      <c:valAx>
        <c:axId val="1123269232"/>
        <c:scaling>
          <c:orientation val="minMax"/>
          <c:max val="100"/>
          <c:min val="9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23266936"/>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過剰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0"/>
              <c:numFmt formatCode="#,##0.0_);[Red]\(#,##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AB-4F06-98A0-AC7D62C6F9D0}"/>
                </c:ext>
              </c:extLst>
            </c:dLbl>
            <c:numFmt formatCode="#,##0.0_);[Red]\(#,##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80.597014925373131</c:v>
                </c:pt>
                <c:pt idx="1">
                  <c:v>80.821917808219183</c:v>
                </c:pt>
                <c:pt idx="2">
                  <c:v>70.099999999999994</c:v>
                </c:pt>
                <c:pt idx="3">
                  <c:v>73.770491803278688</c:v>
                </c:pt>
                <c:pt idx="4">
                  <c:v>58.400000000000006</c:v>
                </c:pt>
                <c:pt idx="5">
                  <c:v>66.2</c:v>
                </c:pt>
                <c:pt idx="6">
                  <c:v>66.2</c:v>
                </c:pt>
                <c:pt idx="7">
                  <c:v>52.9</c:v>
                </c:pt>
                <c:pt idx="8">
                  <c:v>48.4</c:v>
                </c:pt>
                <c:pt idx="9">
                  <c:v>34.42622950819672</c:v>
                </c:pt>
                <c:pt idx="10">
                  <c:v>37.704918032786885</c:v>
                </c:pt>
              </c:numCache>
            </c:numRef>
          </c:val>
          <c:smooth val="0"/>
          <c:extLst>
            <c:ext xmlns:c16="http://schemas.microsoft.com/office/drawing/2014/chart" uri="{C3380CC4-5D6E-409C-BE32-E72D297353CC}">
              <c16:uniqueId val="{00000000-BD8C-4C9F-A458-440E595A2BEB}"/>
            </c:ext>
          </c:extLst>
        </c:ser>
        <c:ser>
          <c:idx val="1"/>
          <c:order val="1"/>
          <c:tx>
            <c:strRef>
              <c:f>Sheet1!$C$1</c:f>
              <c:strCache>
                <c:ptCount val="1"/>
                <c:pt idx="0">
                  <c:v>不足</c:v>
                </c:pt>
              </c:strCache>
            </c:strRef>
          </c:tx>
          <c:spPr>
            <a:ln w="38100" cap="rnd">
              <a:solidFill>
                <a:schemeClr val="accent2"/>
              </a:solidFill>
              <a:round/>
            </a:ln>
            <a:effectLst/>
          </c:spPr>
          <c:marker>
            <c:symbol val="circle"/>
            <c:size val="5"/>
            <c:spPr>
              <a:solidFill>
                <a:schemeClr val="accent2"/>
              </a:solidFill>
              <a:ln w="38100">
                <a:solidFill>
                  <a:schemeClr val="accent2"/>
                </a:solidFill>
              </a:ln>
              <a:effectLst/>
            </c:spPr>
          </c:marker>
          <c:dLbls>
            <c:numFmt formatCode="#,##0.0_);[Red]\(#,##0.0\)" sourceLinked="0"/>
            <c:spPr>
              <a:noFill/>
              <a:ln>
                <a:noFill/>
              </a:ln>
              <a:effectLst/>
            </c:spPr>
            <c:txPr>
              <a:bodyPr rot="-5400000" spcFirstLastPara="1" vertOverflow="ellipsis"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Sheet1!$C$2:$C$12</c:f>
              <c:numCache>
                <c:formatCode>General</c:formatCode>
                <c:ptCount val="11"/>
                <c:pt idx="0">
                  <c:v>19.402985074626862</c:v>
                </c:pt>
                <c:pt idx="1">
                  <c:v>19.17808219178082</c:v>
                </c:pt>
                <c:pt idx="2">
                  <c:v>29.9</c:v>
                </c:pt>
                <c:pt idx="3">
                  <c:v>26.229508196721312</c:v>
                </c:pt>
                <c:pt idx="4">
                  <c:v>41.699999999999996</c:v>
                </c:pt>
                <c:pt idx="5">
                  <c:v>33.799999999999997</c:v>
                </c:pt>
                <c:pt idx="6">
                  <c:v>33.799999999999997</c:v>
                </c:pt>
                <c:pt idx="7">
                  <c:v>47</c:v>
                </c:pt>
                <c:pt idx="8">
                  <c:v>51.7</c:v>
                </c:pt>
                <c:pt idx="9">
                  <c:v>65.573770491803273</c:v>
                </c:pt>
                <c:pt idx="10">
                  <c:v>62.295081967213115</c:v>
                </c:pt>
              </c:numCache>
            </c:numRef>
          </c:val>
          <c:smooth val="0"/>
          <c:extLst>
            <c:ext xmlns:c16="http://schemas.microsoft.com/office/drawing/2014/chart" uri="{C3380CC4-5D6E-409C-BE32-E72D297353CC}">
              <c16:uniqueId val="{00000001-BD8C-4C9F-A458-440E595A2BEB}"/>
            </c:ext>
          </c:extLst>
        </c:ser>
        <c:dLbls>
          <c:showLegendKey val="0"/>
          <c:showVal val="0"/>
          <c:showCatName val="0"/>
          <c:showSerName val="0"/>
          <c:showPercent val="0"/>
          <c:showBubbleSize val="0"/>
        </c:dLbls>
        <c:marker val="1"/>
        <c:smooth val="0"/>
        <c:axId val="1124952888"/>
        <c:axId val="1124959120"/>
      </c:lineChart>
      <c:catAx>
        <c:axId val="1124952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24959120"/>
        <c:crosses val="autoZero"/>
        <c:auto val="1"/>
        <c:lblAlgn val="ctr"/>
        <c:lblOffset val="100"/>
        <c:noMultiLvlLbl val="0"/>
      </c:catAx>
      <c:valAx>
        <c:axId val="11249591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24952888"/>
        <c:crosses val="autoZero"/>
        <c:crossBetween val="between"/>
      </c:valAx>
      <c:spPr>
        <a:noFill/>
        <a:ln>
          <a:noFill/>
        </a:ln>
        <a:effectLst/>
      </c:spPr>
    </c:plotArea>
    <c:plotVisOnly val="1"/>
    <c:dispBlanksAs val="gap"/>
    <c:showDLblsOverMax val="0"/>
  </c:chart>
  <c:spPr>
    <a:noFill/>
    <a:ln>
      <a:noFill/>
    </a:ln>
    <a:effectLst/>
  </c:spPr>
  <c:txPr>
    <a:bodyPr/>
    <a:lstStyle/>
    <a:p>
      <a:pPr>
        <a:defRPr sz="8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高齢化率</c:v>
                </c:pt>
              </c:strCache>
            </c:strRef>
          </c:tx>
          <c:spPr>
            <a:ln w="38100" cap="rnd">
              <a:solidFill>
                <a:srgbClr val="FF0000"/>
              </a:solidFill>
              <a:round/>
            </a:ln>
            <a:effectLst/>
          </c:spPr>
          <c:marker>
            <c:symbol val="circle"/>
            <c:size val="5"/>
            <c:spPr>
              <a:solidFill>
                <a:srgbClr val="FF0000"/>
              </a:solidFill>
              <a:ln w="38100">
                <a:solidFill>
                  <a:srgbClr val="FF0000"/>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2015</c:v>
                </c:pt>
                <c:pt idx="1">
                  <c:v>2020</c:v>
                </c:pt>
                <c:pt idx="2">
                  <c:v>2025</c:v>
                </c:pt>
                <c:pt idx="3">
                  <c:v>2030</c:v>
                </c:pt>
                <c:pt idx="4">
                  <c:v>2035</c:v>
                </c:pt>
                <c:pt idx="5">
                  <c:v>2040</c:v>
                </c:pt>
                <c:pt idx="6">
                  <c:v>2045</c:v>
                </c:pt>
              </c:numCache>
            </c:numRef>
          </c:cat>
          <c:val>
            <c:numRef>
              <c:f>Sheet1!$B$2:$B$8</c:f>
              <c:numCache>
                <c:formatCode>0.0</c:formatCode>
                <c:ptCount val="7"/>
                <c:pt idx="0">
                  <c:v>26.233272609474618</c:v>
                </c:pt>
                <c:pt idx="1">
                  <c:v>27.95576280171213</c:v>
                </c:pt>
                <c:pt idx="2">
                  <c:v>28.473815187582936</c:v>
                </c:pt>
                <c:pt idx="3">
                  <c:v>29.589547555449151</c:v>
                </c:pt>
                <c:pt idx="4">
                  <c:v>31.632618077923812</c:v>
                </c:pt>
                <c:pt idx="5">
                  <c:v>34.685940243127774</c:v>
                </c:pt>
                <c:pt idx="6">
                  <c:v>36.225964343633407</c:v>
                </c:pt>
              </c:numCache>
            </c:numRef>
          </c:val>
          <c:smooth val="0"/>
          <c:extLst>
            <c:ext xmlns:c16="http://schemas.microsoft.com/office/drawing/2014/chart" uri="{C3380CC4-5D6E-409C-BE32-E72D297353CC}">
              <c16:uniqueId val="{00000000-099B-4B41-816F-5217BACFE464}"/>
            </c:ext>
          </c:extLst>
        </c:ser>
        <c:dLbls>
          <c:showLegendKey val="0"/>
          <c:showVal val="0"/>
          <c:showCatName val="0"/>
          <c:showSerName val="0"/>
          <c:showPercent val="0"/>
          <c:showBubbleSize val="0"/>
        </c:dLbls>
        <c:marker val="1"/>
        <c:smooth val="0"/>
        <c:axId val="1116784184"/>
        <c:axId val="1116775000"/>
      </c:lineChart>
      <c:catAx>
        <c:axId val="1116784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6775000"/>
        <c:crosses val="autoZero"/>
        <c:auto val="1"/>
        <c:lblAlgn val="ctr"/>
        <c:lblOffset val="100"/>
        <c:noMultiLvlLbl val="0"/>
      </c:catAx>
      <c:valAx>
        <c:axId val="1116775000"/>
        <c:scaling>
          <c:orientation val="minMax"/>
          <c:min val="20"/>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11678418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Sheet1!$B$1</c:f>
              <c:strCache>
                <c:ptCount val="1"/>
                <c:pt idx="0">
                  <c:v>比率</c:v>
                </c:pt>
              </c:strCache>
            </c:strRef>
          </c:tx>
          <c:spPr>
            <a:solidFill>
              <a:schemeClr val="accent6"/>
            </a:solidFill>
            <a:ln>
              <a:solidFill>
                <a:schemeClr val="accent6">
                  <a:lumMod val="50000"/>
                </a:schemeClr>
              </a:solidFill>
            </a:ln>
            <a:effectLst/>
          </c:spPr>
          <c:invertIfNegative val="0"/>
          <c:dPt>
            <c:idx val="3"/>
            <c:invertIfNegative val="0"/>
            <c:bubble3D val="0"/>
            <c:spPr>
              <a:solidFill>
                <a:schemeClr val="accent6">
                  <a:lumMod val="20000"/>
                  <a:lumOff val="80000"/>
                </a:schemeClr>
              </a:solidFill>
              <a:ln>
                <a:solidFill>
                  <a:schemeClr val="accent6">
                    <a:lumMod val="50000"/>
                  </a:schemeClr>
                </a:solidFill>
                <a:prstDash val="dash"/>
              </a:ln>
              <a:effectLst/>
            </c:spPr>
            <c:extLst>
              <c:ext xmlns:c16="http://schemas.microsoft.com/office/drawing/2014/chart" uri="{C3380CC4-5D6E-409C-BE32-E72D297353CC}">
                <c16:uniqueId val="{00000000-9411-4722-98D3-1EE8F679832B}"/>
              </c:ext>
            </c:extLst>
          </c:dPt>
          <c:dLbls>
            <c:dLbl>
              <c:idx val="3"/>
              <c:delete val="1"/>
              <c:extLst>
                <c:ext xmlns:c15="http://schemas.microsoft.com/office/drawing/2012/chart" uri="{CE6537A1-D6FC-4f65-9D91-7224C49458BB}"/>
                <c:ext xmlns:c16="http://schemas.microsoft.com/office/drawing/2014/chart" uri="{C3380CC4-5D6E-409C-BE32-E72D297353CC}">
                  <c16:uniqueId val="{00000000-9411-4722-98D3-1EE8F679832B}"/>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2005</c:v>
                </c:pt>
                <c:pt idx="1">
                  <c:v>2010</c:v>
                </c:pt>
                <c:pt idx="2">
                  <c:v>2015</c:v>
                </c:pt>
                <c:pt idx="3">
                  <c:v>20XX</c:v>
                </c:pt>
              </c:strCache>
            </c:strRef>
          </c:cat>
          <c:val>
            <c:numRef>
              <c:f>Sheet1!$B$2:$B$5</c:f>
              <c:numCache>
                <c:formatCode>General</c:formatCode>
                <c:ptCount val="4"/>
                <c:pt idx="0">
                  <c:v>345</c:v>
                </c:pt>
                <c:pt idx="1">
                  <c:v>397</c:v>
                </c:pt>
                <c:pt idx="2">
                  <c:v>544</c:v>
                </c:pt>
                <c:pt idx="3">
                  <c:v>800</c:v>
                </c:pt>
              </c:numCache>
            </c:numRef>
          </c:val>
          <c:extLst>
            <c:ext xmlns:c16="http://schemas.microsoft.com/office/drawing/2014/chart" uri="{C3380CC4-5D6E-409C-BE32-E72D297353CC}">
              <c16:uniqueId val="{00000000-DB1A-4804-9015-F6F48D26F405}"/>
            </c:ext>
          </c:extLst>
        </c:ser>
        <c:dLbls>
          <c:showLegendKey val="0"/>
          <c:showVal val="0"/>
          <c:showCatName val="0"/>
          <c:showSerName val="0"/>
          <c:showPercent val="0"/>
          <c:showBubbleSize val="0"/>
        </c:dLbls>
        <c:gapWidth val="90"/>
        <c:axId val="131397120"/>
        <c:axId val="129771200"/>
      </c:barChart>
      <c:catAx>
        <c:axId val="13139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9771200"/>
        <c:crosses val="autoZero"/>
        <c:auto val="1"/>
        <c:lblAlgn val="ctr"/>
        <c:lblOffset val="100"/>
        <c:noMultiLvlLbl val="0"/>
      </c:catAx>
      <c:valAx>
        <c:axId val="129771200"/>
        <c:scaling>
          <c:orientation val="minMax"/>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1397120"/>
        <c:crosses val="autoZero"/>
        <c:crossBetween val="between"/>
      </c:valAx>
      <c:spPr>
        <a:noFill/>
        <a:ln>
          <a:noFill/>
        </a:ln>
        <a:effectLst/>
      </c:spPr>
    </c:plotArea>
    <c:plotVisOnly val="1"/>
    <c:dispBlanksAs val="gap"/>
    <c:showDLblsOverMax val="0"/>
  </c:chart>
  <c:spPr>
    <a:noFill/>
    <a:ln>
      <a:noFill/>
    </a:ln>
    <a:effectLst/>
  </c:spPr>
  <c:txPr>
    <a:bodyPr/>
    <a:lstStyle/>
    <a:p>
      <a:pPr>
        <a:defRPr sz="10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Lbls>
            <c:numFmt formatCode="#,##0.0_);[Red]\(#,##0.0\)"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2010</c:v>
                </c:pt>
                <c:pt idx="1">
                  <c:v>2011</c:v>
                </c:pt>
                <c:pt idx="2">
                  <c:v>2012</c:v>
                </c:pt>
                <c:pt idx="3">
                  <c:v>2013</c:v>
                </c:pt>
                <c:pt idx="4">
                  <c:v>2014</c:v>
                </c:pt>
                <c:pt idx="5">
                  <c:v>2015</c:v>
                </c:pt>
                <c:pt idx="6">
                  <c:v>2016</c:v>
                </c:pt>
                <c:pt idx="7">
                  <c:v>2017</c:v>
                </c:pt>
              </c:numCache>
            </c:numRef>
          </c:cat>
          <c:val>
            <c:numRef>
              <c:f>Sheet1!$B$2:$B$9</c:f>
              <c:numCache>
                <c:formatCode>General</c:formatCode>
                <c:ptCount val="8"/>
                <c:pt idx="0">
                  <c:v>1.1000000000000001</c:v>
                </c:pt>
                <c:pt idx="1">
                  <c:v>1</c:v>
                </c:pt>
                <c:pt idx="2">
                  <c:v>7.5</c:v>
                </c:pt>
                <c:pt idx="3">
                  <c:v>11.3</c:v>
                </c:pt>
                <c:pt idx="4">
                  <c:v>23.8</c:v>
                </c:pt>
                <c:pt idx="5">
                  <c:v>31.9</c:v>
                </c:pt>
                <c:pt idx="6">
                  <c:v>34.700000000000003</c:v>
                </c:pt>
                <c:pt idx="7">
                  <c:v>35.9</c:v>
                </c:pt>
              </c:numCache>
            </c:numRef>
          </c:val>
          <c:extLst>
            <c:ext xmlns:c16="http://schemas.microsoft.com/office/drawing/2014/chart" uri="{C3380CC4-5D6E-409C-BE32-E72D297353CC}">
              <c16:uniqueId val="{00000000-C9E8-40BB-832D-0D9FDF9996D4}"/>
            </c:ext>
          </c:extLst>
        </c:ser>
        <c:dLbls>
          <c:showLegendKey val="0"/>
          <c:showVal val="0"/>
          <c:showCatName val="0"/>
          <c:showSerName val="0"/>
          <c:showPercent val="0"/>
          <c:showBubbleSize val="0"/>
        </c:dLbls>
        <c:gapWidth val="100"/>
        <c:axId val="503637536"/>
        <c:axId val="503637864"/>
      </c:barChart>
      <c:catAx>
        <c:axId val="503637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3637864"/>
        <c:crosses val="autoZero"/>
        <c:auto val="1"/>
        <c:lblAlgn val="ctr"/>
        <c:lblOffset val="100"/>
        <c:noMultiLvlLbl val="0"/>
      </c:catAx>
      <c:valAx>
        <c:axId val="50363786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03637536"/>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chemeClr val="accent1"/>
              </a:solidFill>
              <a:ln w="19050">
                <a:solidFill>
                  <a:schemeClr val="tx2"/>
                </a:solidFill>
              </a:ln>
              <a:effectLst/>
            </c:spPr>
            <c:extLst>
              <c:ext xmlns:c16="http://schemas.microsoft.com/office/drawing/2014/chart" uri="{C3380CC4-5D6E-409C-BE32-E72D297353CC}">
                <c16:uniqueId val="{00000001-2279-4FBB-8236-B1B053CEE398}"/>
              </c:ext>
            </c:extLst>
          </c:dPt>
          <c:dPt>
            <c:idx val="1"/>
            <c:bubble3D val="0"/>
            <c:spPr>
              <a:solidFill>
                <a:schemeClr val="accent1">
                  <a:lumMod val="20000"/>
                  <a:lumOff val="80000"/>
                </a:schemeClr>
              </a:solidFill>
              <a:ln w="19050">
                <a:solidFill>
                  <a:schemeClr val="tx2"/>
                </a:solidFill>
              </a:ln>
              <a:effectLst/>
            </c:spPr>
            <c:extLst>
              <c:ext xmlns:c16="http://schemas.microsoft.com/office/drawing/2014/chart" uri="{C3380CC4-5D6E-409C-BE32-E72D297353CC}">
                <c16:uniqueId val="{00000003-2279-4FBB-8236-B1B053CEE398}"/>
              </c:ext>
            </c:extLst>
          </c:dPt>
          <c:cat>
            <c:strRef>
              <c:f>Sheet1!$A$2:$A$3</c:f>
              <c:strCache>
                <c:ptCount val="2"/>
                <c:pt idx="0">
                  <c:v>ニュータウン</c:v>
                </c:pt>
                <c:pt idx="1">
                  <c:v>その他</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2279-4FBB-8236-B1B053CEE39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4C980D6-A3E0-44E7-933C-FBCBBB4F4760}" type="datetimeFigureOut">
              <a:rPr kumimoji="1" lang="ja-JP" altLang="en-US" smtClean="0"/>
              <a:t>2019/10/30</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71FF7F30-FCDA-48E9-8317-E90DE6D249A7}" type="slidenum">
              <a:rPr kumimoji="1" lang="ja-JP" altLang="en-US" smtClean="0"/>
              <a:t>‹#›</a:t>
            </a:fld>
            <a:endParaRPr kumimoji="1" lang="ja-JP" altLang="en-US"/>
          </a:p>
        </p:txBody>
      </p:sp>
    </p:spTree>
    <p:extLst>
      <p:ext uri="{BB962C8B-B14F-4D97-AF65-F5344CB8AC3E}">
        <p14:creationId xmlns:p14="http://schemas.microsoft.com/office/powerpoint/2010/main" val="23016344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EB882EB-757D-47D8-B781-15F4AFB242EA}" type="datetime1">
              <a:rPr kumimoji="1" lang="ja-JP" altLang="en-US" smtClean="0"/>
              <a:t>2019/10/30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4176861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C46550F-83C6-405F-A1B5-6D851722BCD0}" type="datetime1">
              <a:rPr kumimoji="1" lang="ja-JP" altLang="en-US" smtClean="0"/>
              <a:t>2019/10/30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4279857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74AAD0B-FB88-4333-8092-3899D9913674}" type="datetime1">
              <a:rPr kumimoji="1" lang="ja-JP" altLang="en-US" smtClean="0"/>
              <a:t>2019/10/30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28483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7CC8C50-3A93-48A2-AFBE-23C37C30D53C}" type="datetime1">
              <a:rPr kumimoji="1" lang="ja-JP" altLang="en-US" smtClean="0"/>
              <a:t>2019/10/30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3778478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918DB91-0832-4AA3-9AEB-BF2E0694BF6F}" type="datetime1">
              <a:rPr kumimoji="1" lang="ja-JP" altLang="en-US" smtClean="0"/>
              <a:t>2019/10/30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190482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49910E7-CFB5-458E-81CD-9ED3DFBBE29D}" type="datetime1">
              <a:rPr kumimoji="1" lang="ja-JP" altLang="en-US" smtClean="0"/>
              <a:t>2019/10/30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2038099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12D877F-D99B-49ED-AA4F-AC788173A0F9}" type="datetime1">
              <a:rPr kumimoji="1" lang="ja-JP" altLang="en-US" smtClean="0"/>
              <a:t>2019/10/30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3029096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BCFF91E-CD65-48D4-B8BD-84C230214FBC}" type="datetime1">
              <a:rPr kumimoji="1" lang="ja-JP" altLang="en-US" smtClean="0"/>
              <a:t>2019/10/30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128948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5E70056-8308-47A4-85EA-47849760BFB7}" type="datetime1">
              <a:rPr kumimoji="1" lang="ja-JP" altLang="en-US" smtClean="0"/>
              <a:t>2019/10/30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153859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3B6D6ED-DF26-4C17-8569-9F084C5ACA16}" type="datetime1">
              <a:rPr kumimoji="1" lang="ja-JP" altLang="en-US" smtClean="0"/>
              <a:t>2019/10/30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403300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B2E6FF9-3907-4181-8113-1578FCB8DF63}" type="datetime1">
              <a:rPr kumimoji="1" lang="ja-JP" altLang="en-US" smtClean="0"/>
              <a:t>2019/10/30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3972880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D37BC38-65A1-43A9-BB94-CFAEABA6FC03}" type="datetime1">
              <a:rPr kumimoji="1" lang="ja-JP" altLang="en-US" smtClean="0"/>
              <a:t>2019/10/30</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D76EFC-43B6-498C-9345-5DA95606B07D}" type="slidenum">
              <a:rPr kumimoji="1" lang="ja-JP" altLang="en-US" smtClean="0"/>
              <a:t>‹#›</a:t>
            </a:fld>
            <a:endParaRPr kumimoji="1" lang="ja-JP" altLang="en-US"/>
          </a:p>
        </p:txBody>
      </p:sp>
    </p:spTree>
    <p:extLst>
      <p:ext uri="{BB962C8B-B14F-4D97-AF65-F5344CB8AC3E}">
        <p14:creationId xmlns:p14="http://schemas.microsoft.com/office/powerpoint/2010/main" val="7723283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13.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50728" y="2910296"/>
            <a:ext cx="6546984" cy="707886"/>
          </a:xfrm>
          <a:prstGeom prst="rect">
            <a:avLst/>
          </a:prstGeom>
          <a:noFill/>
        </p:spPr>
        <p:txBody>
          <a:bodyPr wrap="none" rtlCol="0">
            <a:spAutoFit/>
          </a:bodyPr>
          <a:lstStyle/>
          <a:p>
            <a:pPr algn="ctr"/>
            <a:r>
              <a:rPr kumimoji="1" lang="ja-JP" altLang="en-US" sz="4000" dirty="0">
                <a:latin typeface="Meiryo UI" panose="020B0604030504040204" pitchFamily="50" charset="-128"/>
                <a:ea typeface="Meiryo UI" panose="020B0604030504040204" pitchFamily="50" charset="-128"/>
              </a:rPr>
              <a:t>大阪のスマートモビリティについて</a:t>
            </a:r>
            <a:endParaRPr kumimoji="1" lang="en-US" altLang="ja-JP" sz="4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788621" y="5124715"/>
            <a:ext cx="3671198" cy="433196"/>
          </a:xfrm>
          <a:prstGeom prst="rect">
            <a:avLst/>
          </a:prstGeom>
          <a:noFill/>
        </p:spPr>
        <p:txBody>
          <a:bodyPr wrap="none" rtlCol="0">
            <a:spAutoFit/>
          </a:bodyPr>
          <a:lstStyle/>
          <a:p>
            <a:pPr defTabSz="843496"/>
            <a:r>
              <a:rPr kumimoji="1" lang="ja-JP" altLang="en-US" sz="2215" dirty="0">
                <a:solidFill>
                  <a:prstClr val="black"/>
                </a:solidFill>
                <a:latin typeface="Meiryo UI" panose="020B0604030504040204" pitchFamily="50" charset="-128"/>
                <a:ea typeface="Meiryo UI" panose="020B0604030504040204" pitchFamily="50" charset="-128"/>
              </a:rPr>
              <a:t>スマートシティ戦略タスクフォース</a:t>
            </a:r>
          </a:p>
        </p:txBody>
      </p:sp>
      <p:sp>
        <p:nvSpPr>
          <p:cNvPr id="5" name="テキスト ボックス 4"/>
          <p:cNvSpPr txBox="1"/>
          <p:nvPr/>
        </p:nvSpPr>
        <p:spPr>
          <a:xfrm>
            <a:off x="6454011" y="-5862"/>
            <a:ext cx="2551443" cy="490006"/>
          </a:xfrm>
          <a:prstGeom prst="rect">
            <a:avLst/>
          </a:prstGeom>
          <a:noFill/>
        </p:spPr>
        <p:txBody>
          <a:bodyPr wrap="square" rtlCol="0">
            <a:spAutoFit/>
          </a:bodyPr>
          <a:lstStyle/>
          <a:p>
            <a:pPr defTabSz="843496"/>
            <a:r>
              <a:rPr kumimoji="1" lang="en-US" altLang="ja-JP" sz="129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2019.10.31</a:t>
            </a:r>
            <a:endParaRPr kumimoji="1"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3496"/>
            <a:r>
              <a:rPr kumimoji="1" lang="ja-JP" altLang="en-US" sz="129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第</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kumimoji="1" lang="ja-JP" altLang="en-US" sz="129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kumimoji="1"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大阪スマートシティ戦略会議</a:t>
            </a:r>
          </a:p>
        </p:txBody>
      </p:sp>
      <p:sp>
        <p:nvSpPr>
          <p:cNvPr id="7" name="正方形/長方形 6"/>
          <p:cNvSpPr/>
          <p:nvPr/>
        </p:nvSpPr>
        <p:spPr>
          <a:xfrm>
            <a:off x="7438980" y="534787"/>
            <a:ext cx="1458446" cy="319996"/>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defTabSz="843496"/>
            <a:r>
              <a:rPr kumimoji="1" lang="ja-JP" altLang="en-US" sz="166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資料２</a:t>
            </a:r>
            <a:r>
              <a:rPr kumimoji="1" lang="en-US" altLang="ja-JP" sz="1662"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6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endParaRPr kumimoji="1" lang="en-US" altLang="ja-JP" sz="1662"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81069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5206BFC-5011-43D7-B6B6-B76764022C03}"/>
              </a:ext>
            </a:extLst>
          </p:cNvPr>
          <p:cNvSpPr>
            <a:spLocks noGrp="1"/>
          </p:cNvSpPr>
          <p:nvPr>
            <p:ph type="sldNum" sz="quarter" idx="12"/>
          </p:nvPr>
        </p:nvSpPr>
        <p:spPr>
          <a:xfrm>
            <a:off x="7045911" y="6455883"/>
            <a:ext cx="2057400" cy="365125"/>
          </a:xfrm>
        </p:spPr>
        <p:txBody>
          <a:bodyPr/>
          <a:lstStyle/>
          <a:p>
            <a:fld id="{21D76EFC-43B6-498C-9345-5DA95606B07D}" type="slidenum">
              <a:rPr kumimoji="1" lang="ja-JP" altLang="en-US" smtClean="0"/>
              <a:t>10</a:t>
            </a:fld>
            <a:endParaRPr kumimoji="1" lang="ja-JP" altLang="en-US" dirty="0"/>
          </a:p>
        </p:txBody>
      </p:sp>
      <p:sp>
        <p:nvSpPr>
          <p:cNvPr id="5" name="正方形/長方形 4">
            <a:extLst>
              <a:ext uri="{FF2B5EF4-FFF2-40B4-BE49-F238E27FC236}">
                <a16:creationId xmlns:a16="http://schemas.microsoft.com/office/drawing/2014/main" id="{EEC140CE-A9DB-4059-A6B5-836652581E2F}"/>
              </a:ext>
            </a:extLst>
          </p:cNvPr>
          <p:cNvSpPr/>
          <p:nvPr/>
        </p:nvSpPr>
        <p:spPr>
          <a:xfrm>
            <a:off x="1293223" y="124051"/>
            <a:ext cx="6897188" cy="461665"/>
          </a:xfrm>
          <a:prstGeom prst="rect">
            <a:avLst/>
          </a:prstGeom>
        </p:spPr>
        <p:txBody>
          <a:bodyPr wrap="square">
            <a:spAutoFit/>
          </a:bodyPr>
          <a:lstStyle/>
          <a:p>
            <a:pPr algn="ctr"/>
            <a:r>
              <a:rPr lang="ja-JP" altLang="en-US" sz="2400" b="1" dirty="0" smtClean="0">
                <a:latin typeface="Meiryo UI" panose="020B0604030504040204" pitchFamily="50" charset="-128"/>
                <a:ea typeface="Meiryo UI" panose="020B0604030504040204" pitchFamily="50" charset="-128"/>
              </a:rPr>
              <a:t>各国のモビリティニーズの</a:t>
            </a:r>
            <a:r>
              <a:rPr lang="ja-JP" altLang="en-US" sz="2400" b="1" dirty="0">
                <a:latin typeface="Meiryo UI" panose="020B0604030504040204" pitchFamily="50" charset="-128"/>
                <a:ea typeface="Meiryo UI" panose="020B0604030504040204" pitchFamily="50" charset="-128"/>
              </a:rPr>
              <a:t>違い</a:t>
            </a:r>
          </a:p>
        </p:txBody>
      </p:sp>
      <p:cxnSp>
        <p:nvCxnSpPr>
          <p:cNvPr id="6" name="直線コネクタ 5">
            <a:extLst>
              <a:ext uri="{FF2B5EF4-FFF2-40B4-BE49-F238E27FC236}">
                <a16:creationId xmlns:a16="http://schemas.microsoft.com/office/drawing/2014/main" id="{3122D8D4-4DF8-49F0-8EEB-37A5626550F7}"/>
              </a:ext>
            </a:extLst>
          </p:cNvPr>
          <p:cNvCxnSpPr/>
          <p:nvPr/>
        </p:nvCxnSpPr>
        <p:spPr>
          <a:xfrm>
            <a:off x="326571" y="583976"/>
            <a:ext cx="8621486"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 name="表 2">
            <a:extLst>
              <a:ext uri="{FF2B5EF4-FFF2-40B4-BE49-F238E27FC236}">
                <a16:creationId xmlns:a16="http://schemas.microsoft.com/office/drawing/2014/main" id="{19478154-5889-4D9C-AF4B-12B3EE858EEB}"/>
              </a:ext>
            </a:extLst>
          </p:cNvPr>
          <p:cNvGraphicFramePr>
            <a:graphicFrameLocks noGrp="1"/>
          </p:cNvGraphicFramePr>
          <p:nvPr>
            <p:extLst>
              <p:ext uri="{D42A27DB-BD31-4B8C-83A1-F6EECF244321}">
                <p14:modId xmlns:p14="http://schemas.microsoft.com/office/powerpoint/2010/main" val="276538860"/>
              </p:ext>
            </p:extLst>
          </p:nvPr>
        </p:nvGraphicFramePr>
        <p:xfrm>
          <a:off x="214233" y="692450"/>
          <a:ext cx="8833733" cy="4464612"/>
        </p:xfrm>
        <a:graphic>
          <a:graphicData uri="http://schemas.openxmlformats.org/drawingml/2006/table">
            <a:tbl>
              <a:tblPr firstRow="1" bandRow="1">
                <a:tableStyleId>{5940675A-B579-460E-94D1-54222C63F5DA}</a:tableStyleId>
              </a:tblPr>
              <a:tblGrid>
                <a:gridCol w="1136669">
                  <a:extLst>
                    <a:ext uri="{9D8B030D-6E8A-4147-A177-3AD203B41FA5}">
                      <a16:colId xmlns:a16="http://schemas.microsoft.com/office/drawing/2014/main" val="3932186567"/>
                    </a:ext>
                  </a:extLst>
                </a:gridCol>
                <a:gridCol w="2565688">
                  <a:extLst>
                    <a:ext uri="{9D8B030D-6E8A-4147-A177-3AD203B41FA5}">
                      <a16:colId xmlns:a16="http://schemas.microsoft.com/office/drawing/2014/main" val="4018184389"/>
                    </a:ext>
                  </a:extLst>
                </a:gridCol>
                <a:gridCol w="2565688">
                  <a:extLst>
                    <a:ext uri="{9D8B030D-6E8A-4147-A177-3AD203B41FA5}">
                      <a16:colId xmlns:a16="http://schemas.microsoft.com/office/drawing/2014/main" val="77879019"/>
                    </a:ext>
                  </a:extLst>
                </a:gridCol>
                <a:gridCol w="2565688">
                  <a:extLst>
                    <a:ext uri="{9D8B030D-6E8A-4147-A177-3AD203B41FA5}">
                      <a16:colId xmlns:a16="http://schemas.microsoft.com/office/drawing/2014/main" val="3275094794"/>
                    </a:ext>
                  </a:extLst>
                </a:gridCol>
              </a:tblGrid>
              <a:tr h="345260">
                <a:tc>
                  <a:txBody>
                    <a:bodyPr/>
                    <a:lstStyle/>
                    <a:p>
                      <a:endParaRPr kumimoji="1" lang="ja-JP" altLang="en-US" sz="1600"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tc>
                  <a:txBody>
                    <a:bodyPr/>
                    <a:lstStyle/>
                    <a:p>
                      <a:pPr algn="ctr"/>
                      <a:r>
                        <a:rPr kumimoji="1" lang="ja-JP" altLang="en-US" sz="1600" b="1" dirty="0">
                          <a:latin typeface="Meiryo UI" panose="020B0604030504040204" pitchFamily="50" charset="-128"/>
                          <a:ea typeface="Meiryo UI" panose="020B0604030504040204" pitchFamily="50" charset="-128"/>
                        </a:rPr>
                        <a:t>米国</a:t>
                      </a:r>
                    </a:p>
                  </a:txBody>
                  <a:tcPr>
                    <a:solidFill>
                      <a:schemeClr val="accent2">
                        <a:lumMod val="20000"/>
                        <a:lumOff val="80000"/>
                      </a:schemeClr>
                    </a:solidFill>
                  </a:tcPr>
                </a:tc>
                <a:tc>
                  <a:txBody>
                    <a:bodyPr/>
                    <a:lstStyle/>
                    <a:p>
                      <a:pPr algn="ctr"/>
                      <a:r>
                        <a:rPr kumimoji="1" lang="ja-JP" altLang="en-US" sz="1600" b="1" dirty="0">
                          <a:latin typeface="Meiryo UI" panose="020B0604030504040204" pitchFamily="50" charset="-128"/>
                          <a:ea typeface="Meiryo UI" panose="020B0604030504040204" pitchFamily="50" charset="-128"/>
                        </a:rPr>
                        <a:t>欧州</a:t>
                      </a:r>
                    </a:p>
                  </a:txBody>
                  <a:tcPr>
                    <a:solidFill>
                      <a:schemeClr val="accent2">
                        <a:lumMod val="20000"/>
                        <a:lumOff val="80000"/>
                      </a:schemeClr>
                    </a:solidFill>
                  </a:tcPr>
                </a:tc>
                <a:tc>
                  <a:txBody>
                    <a:bodyPr/>
                    <a:lstStyle/>
                    <a:p>
                      <a:pPr algn="ctr"/>
                      <a:r>
                        <a:rPr kumimoji="1" lang="ja-JP" altLang="en-US" sz="1600" b="1" dirty="0">
                          <a:latin typeface="Meiryo UI" panose="020B0604030504040204" pitchFamily="50" charset="-128"/>
                          <a:ea typeface="Meiryo UI" panose="020B0604030504040204" pitchFamily="50" charset="-128"/>
                        </a:rPr>
                        <a:t>日本</a:t>
                      </a:r>
                    </a:p>
                  </a:txBody>
                  <a:tcPr>
                    <a:solidFill>
                      <a:schemeClr val="accent2">
                        <a:lumMod val="20000"/>
                        <a:lumOff val="80000"/>
                      </a:schemeClr>
                    </a:solidFill>
                  </a:tcPr>
                </a:tc>
                <a:extLst>
                  <a:ext uri="{0D108BD9-81ED-4DB2-BD59-A6C34878D82A}">
                    <a16:rowId xmlns:a16="http://schemas.microsoft.com/office/drawing/2014/main" val="4203229167"/>
                  </a:ext>
                </a:extLst>
              </a:tr>
              <a:tr h="2091646">
                <a:tc>
                  <a:txBody>
                    <a:bodyPr/>
                    <a:lstStyle/>
                    <a:p>
                      <a:r>
                        <a:rPr kumimoji="1" lang="ja-JP" altLang="en-US" sz="1400" b="1" dirty="0">
                          <a:latin typeface="Meiryo UI" panose="020B0604030504040204" pitchFamily="50" charset="-128"/>
                          <a:ea typeface="Meiryo UI" panose="020B0604030504040204" pitchFamily="50" charset="-128"/>
                        </a:rPr>
                        <a:t>社会ニーズ</a:t>
                      </a:r>
                    </a:p>
                  </a:txBody>
                  <a:tcPr/>
                </a:tc>
                <a:tc>
                  <a:txBody>
                    <a:bodyPr/>
                    <a:lstStyle/>
                    <a:p>
                      <a:pPr marL="171450" indent="-17145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車中心の社会</a:t>
                      </a:r>
                      <a:endParaRPr kumimoji="1" lang="en-US" altLang="ja-JP" sz="14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endParaRPr kumimoji="1" lang="en-US" altLang="ja-JP" sz="11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マイカーから公共交通へシフトするインセンティブが低く、</a:t>
                      </a:r>
                      <a:r>
                        <a:rPr kumimoji="1" lang="en-US" altLang="ja-JP" sz="1400" dirty="0">
                          <a:latin typeface="Meiryo UI" panose="020B0604030504040204" pitchFamily="50" charset="-128"/>
                          <a:ea typeface="Meiryo UI" panose="020B0604030504040204" pitchFamily="50" charset="-128"/>
                        </a:rPr>
                        <a:t>Uber</a:t>
                      </a:r>
                      <a:r>
                        <a:rPr kumimoji="1" lang="ja-JP" altLang="en-US" sz="1400" dirty="0">
                          <a:latin typeface="Meiryo UI" panose="020B0604030504040204" pitchFamily="50" charset="-128"/>
                          <a:ea typeface="Meiryo UI" panose="020B0604030504040204" pitchFamily="50" charset="-128"/>
                        </a:rPr>
                        <a:t>などのライドヘイリングが普及。</a:t>
                      </a:r>
                      <a:endParaRPr kumimoji="1" lang="en-US" altLang="ja-JP" sz="14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endParaRPr kumimoji="1" lang="en-US" altLang="ja-JP" sz="14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大手</a:t>
                      </a:r>
                      <a:r>
                        <a:rPr kumimoji="1" lang="en-US" altLang="ja-JP" sz="1400" dirty="0">
                          <a:latin typeface="Meiryo UI" panose="020B0604030504040204" pitchFamily="50" charset="-128"/>
                          <a:ea typeface="Meiryo UI" panose="020B0604030504040204" pitchFamily="50" charset="-128"/>
                        </a:rPr>
                        <a:t>IT</a:t>
                      </a:r>
                      <a:r>
                        <a:rPr kumimoji="1" lang="ja-JP" altLang="en-US" sz="1400" dirty="0">
                          <a:latin typeface="Meiryo UI" panose="020B0604030504040204" pitchFamily="50" charset="-128"/>
                          <a:ea typeface="Meiryo UI" panose="020B0604030504040204" pitchFamily="50" charset="-128"/>
                        </a:rPr>
                        <a:t>企業やベンチャーが、自動運転などの先端モビリティを積極的に開発・導入。</a:t>
                      </a:r>
                    </a:p>
                  </a:txBody>
                  <a:tcPr/>
                </a:tc>
                <a:tc>
                  <a:txBody>
                    <a:bodyPr/>
                    <a:lstStyle/>
                    <a:p>
                      <a:pPr marL="171450" indent="-17145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環境意識が高く脱マイカー傾向</a:t>
                      </a:r>
                      <a:endParaRPr kumimoji="1" lang="en-US" altLang="ja-JP" sz="14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endParaRPr kumimoji="1" lang="en-US" altLang="ja-JP" sz="11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環境負荷が小さい公共交通やシェアバイク、キックボードの普及進む。</a:t>
                      </a:r>
                      <a:endParaRPr kumimoji="1" lang="en-US" altLang="ja-JP" sz="1400" dirty="0">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endParaRPr kumimoji="1" lang="en-US" altLang="ja-JP" sz="14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政府が所管（出資）する公共交通事業者が多く、都市型</a:t>
                      </a:r>
                      <a:r>
                        <a:rPr kumimoji="1" lang="en-US" altLang="ja-JP" sz="1400" dirty="0" err="1">
                          <a:latin typeface="Meiryo UI" panose="020B0604030504040204" pitchFamily="50" charset="-128"/>
                          <a:ea typeface="Meiryo UI" panose="020B0604030504040204" pitchFamily="50" charset="-128"/>
                        </a:rPr>
                        <a:t>MaaS</a:t>
                      </a:r>
                      <a:r>
                        <a:rPr kumimoji="1" lang="ja-JP" altLang="en-US" sz="1400" dirty="0">
                          <a:latin typeface="Meiryo UI" panose="020B0604030504040204" pitchFamily="50" charset="-128"/>
                          <a:ea typeface="Meiryo UI" panose="020B0604030504040204" pitchFamily="50" charset="-128"/>
                        </a:rPr>
                        <a:t>が浸透。</a:t>
                      </a:r>
                      <a:endParaRPr kumimoji="1" lang="en-US" altLang="ja-JP" sz="1400" dirty="0">
                        <a:latin typeface="Meiryo UI" panose="020B0604030504040204" pitchFamily="50" charset="-128"/>
                        <a:ea typeface="Meiryo UI" panose="020B0604030504040204" pitchFamily="50" charset="-128"/>
                      </a:endParaRPr>
                    </a:p>
                  </a:txBody>
                  <a:tcPr/>
                </a:tc>
                <a:tc>
                  <a:txBody>
                    <a:bodyPr/>
                    <a:lstStyle/>
                    <a:p>
                      <a:pPr marL="171450" indent="-17145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鉄道利用が比較的多い</a:t>
                      </a:r>
                      <a:endParaRPr kumimoji="1" lang="en-US" altLang="ja-JP" sz="14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endParaRPr kumimoji="1" lang="en-US" altLang="ja-JP" sz="11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諸外国より進む高齢化や、人口減少に伴う運転手不足などが深刻化。ラストワンマイルへの対応が求められる。</a:t>
                      </a:r>
                      <a:endParaRPr kumimoji="1" lang="en-US" altLang="ja-JP" sz="14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endParaRPr kumimoji="1" lang="en-US" altLang="ja-JP" sz="11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私鉄各社が発達してきた歴史があり、それぞれが自立的経営</a:t>
                      </a:r>
                    </a:p>
                  </a:txBody>
                  <a:tcPr/>
                </a:tc>
                <a:extLst>
                  <a:ext uri="{0D108BD9-81ED-4DB2-BD59-A6C34878D82A}">
                    <a16:rowId xmlns:a16="http://schemas.microsoft.com/office/drawing/2014/main" val="2241581637"/>
                  </a:ext>
                </a:extLst>
              </a:tr>
              <a:tr h="2027706">
                <a:tc>
                  <a:txBody>
                    <a:bodyPr/>
                    <a:lstStyle/>
                    <a:p>
                      <a:r>
                        <a:rPr kumimoji="1" lang="ja-JP" altLang="en-US" sz="1400" b="1" dirty="0">
                          <a:latin typeface="Meiryo UI" panose="020B0604030504040204" pitchFamily="50" charset="-128"/>
                          <a:ea typeface="Meiryo UI" panose="020B0604030504040204" pitchFamily="50" charset="-128"/>
                        </a:rPr>
                        <a:t>特徴的な</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スマート</a:t>
                      </a:r>
                      <a:endParaRPr kumimoji="1" lang="en-US" altLang="ja-JP" sz="14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モビリティ</a:t>
                      </a:r>
                    </a:p>
                  </a:txBody>
                  <a:tcPr/>
                </a:tc>
                <a:tc>
                  <a:txBody>
                    <a:bodyPr/>
                    <a:lstStyle/>
                    <a:p>
                      <a:pPr marL="171450" indent="-171450" algn="l">
                        <a:buFont typeface="Wingdings" panose="05000000000000000000" pitchFamily="2" charset="2"/>
                        <a:buChar char="n"/>
                      </a:pPr>
                      <a:r>
                        <a:rPr kumimoji="1" lang="ja-JP" altLang="en-US" sz="1400" dirty="0">
                          <a:latin typeface="Meiryo UI" panose="020B0604030504040204" pitchFamily="50" charset="-128"/>
                          <a:ea typeface="Meiryo UI" panose="020B0604030504040204" pitchFamily="50" charset="-128"/>
                        </a:rPr>
                        <a:t>ライドヘイリング</a:t>
                      </a:r>
                      <a:endParaRPr kumimoji="1" lang="en-US" altLang="ja-JP" sz="1400" dirty="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n"/>
                      </a:pPr>
                      <a:r>
                        <a:rPr kumimoji="1" lang="ja-JP" altLang="en-US" sz="1400" dirty="0" smtClean="0">
                          <a:latin typeface="Meiryo UI" panose="020B0604030504040204" pitchFamily="50" charset="-128"/>
                          <a:ea typeface="Meiryo UI" panose="020B0604030504040204" pitchFamily="50" charset="-128"/>
                        </a:rPr>
                        <a:t>カーシェアリング</a:t>
                      </a:r>
                      <a:endParaRPr kumimoji="1" lang="en-US" altLang="ja-JP" sz="1400" dirty="0">
                        <a:latin typeface="Meiryo UI" panose="020B0604030504040204" pitchFamily="50" charset="-128"/>
                        <a:ea typeface="Meiryo UI" panose="020B0604030504040204" pitchFamily="50" charset="-128"/>
                      </a:endParaRPr>
                    </a:p>
                  </a:txBody>
                  <a:tcPr/>
                </a:tc>
                <a:tc>
                  <a:txBody>
                    <a:bodyPr/>
                    <a:lstStyle/>
                    <a:p>
                      <a:pPr marL="171450" indent="-171450" algn="l">
                        <a:buFont typeface="Wingdings" panose="05000000000000000000" pitchFamily="2" charset="2"/>
                        <a:buChar char="n"/>
                      </a:pPr>
                      <a:r>
                        <a:rPr kumimoji="1" lang="en-US" altLang="ja-JP" sz="1400" dirty="0" err="1" smtClean="0">
                          <a:latin typeface="Meiryo UI" panose="020B0604030504040204" pitchFamily="50" charset="-128"/>
                          <a:ea typeface="Meiryo UI" panose="020B0604030504040204" pitchFamily="50" charset="-128"/>
                        </a:rPr>
                        <a:t>MaaS</a:t>
                      </a:r>
                      <a:r>
                        <a:rPr kumimoji="1" lang="ja-JP" altLang="en-US" sz="1100" dirty="0" smtClean="0">
                          <a:latin typeface="Meiryo UI" panose="020B0604030504040204" pitchFamily="50" charset="-128"/>
                          <a:ea typeface="Meiryo UI" panose="020B0604030504040204" pitchFamily="50" charset="-128"/>
                        </a:rPr>
                        <a:t>（共通運賃、定額乗り放題）</a:t>
                      </a:r>
                      <a:endParaRPr kumimoji="1" lang="en-US" altLang="ja-JP" sz="1400" dirty="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n"/>
                      </a:pPr>
                      <a:r>
                        <a:rPr kumimoji="1" lang="ja-JP" altLang="en-US" sz="1400" dirty="0">
                          <a:latin typeface="Meiryo UI" panose="020B0604030504040204" pitchFamily="50" charset="-128"/>
                          <a:ea typeface="Meiryo UI" panose="020B0604030504040204" pitchFamily="50" charset="-128"/>
                        </a:rPr>
                        <a:t>シェアバイク</a:t>
                      </a:r>
                      <a:endParaRPr kumimoji="1" lang="en-US" altLang="ja-JP" sz="1400" dirty="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n"/>
                      </a:pPr>
                      <a:r>
                        <a:rPr kumimoji="1" lang="en-US" altLang="ja-JP" sz="1400" dirty="0">
                          <a:latin typeface="Meiryo UI" panose="020B0604030504040204" pitchFamily="50" charset="-128"/>
                          <a:ea typeface="Meiryo UI" panose="020B0604030504040204" pitchFamily="50" charset="-128"/>
                        </a:rPr>
                        <a:t>EV</a:t>
                      </a:r>
                      <a:r>
                        <a:rPr kumimoji="1" lang="ja-JP" altLang="en-US" sz="1400" dirty="0">
                          <a:latin typeface="Meiryo UI" panose="020B0604030504040204" pitchFamily="50" charset="-128"/>
                          <a:ea typeface="Meiryo UI" panose="020B0604030504040204" pitchFamily="50" charset="-128"/>
                        </a:rPr>
                        <a:t>車</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dirty="0">
                          <a:latin typeface="Meiryo UI" panose="020B0604030504040204" pitchFamily="50" charset="-128"/>
                          <a:ea typeface="Meiryo UI" panose="020B0604030504040204" pitchFamily="50" charset="-128"/>
                        </a:rPr>
                        <a:t>交通</a:t>
                      </a:r>
                      <a:r>
                        <a:rPr kumimoji="1" lang="en-US" altLang="ja-JP" sz="1400" dirty="0">
                          <a:latin typeface="Meiryo UI" panose="020B0604030504040204" pitchFamily="50" charset="-128"/>
                          <a:ea typeface="Meiryo UI" panose="020B0604030504040204" pitchFamily="50" charset="-128"/>
                        </a:rPr>
                        <a:t>IC</a:t>
                      </a:r>
                      <a:r>
                        <a:rPr kumimoji="1" lang="ja-JP" altLang="en-US" sz="1400" dirty="0">
                          <a:latin typeface="Meiryo UI" panose="020B0604030504040204" pitchFamily="50" charset="-128"/>
                          <a:ea typeface="Meiryo UI" panose="020B0604030504040204" pitchFamily="50" charset="-128"/>
                        </a:rPr>
                        <a:t>カードの相互利用</a:t>
                      </a:r>
                    </a:p>
                    <a:p>
                      <a:pPr marL="171450" indent="-171450" algn="l">
                        <a:buFont typeface="Wingdings" panose="05000000000000000000" pitchFamily="2" charset="2"/>
                        <a:buChar char="n"/>
                      </a:pPr>
                      <a:r>
                        <a:rPr kumimoji="1" lang="ja-JP" altLang="en-US" sz="1400" dirty="0">
                          <a:latin typeface="Meiryo UI" panose="020B0604030504040204" pitchFamily="50" charset="-128"/>
                          <a:ea typeface="Meiryo UI" panose="020B0604030504040204" pitchFamily="50" charset="-128"/>
                        </a:rPr>
                        <a:t>コミュニティバス</a:t>
                      </a:r>
                      <a:endParaRPr kumimoji="1" lang="en-US" altLang="ja-JP" sz="1400" dirty="0">
                        <a:latin typeface="Meiryo UI" panose="020B0604030504040204" pitchFamily="50" charset="-128"/>
                        <a:ea typeface="Meiryo UI" panose="020B0604030504040204" pitchFamily="50" charset="-128"/>
                      </a:endParaRPr>
                    </a:p>
                    <a:p>
                      <a:pPr marL="171450" indent="-171450" algn="l">
                        <a:buFont typeface="Wingdings" panose="05000000000000000000" pitchFamily="2" charset="2"/>
                        <a:buChar char="n"/>
                      </a:pPr>
                      <a:r>
                        <a:rPr kumimoji="1" lang="ja-JP" altLang="en-US" sz="1400" dirty="0">
                          <a:latin typeface="Meiryo UI" panose="020B0604030504040204" pitchFamily="50" charset="-128"/>
                          <a:ea typeface="Meiryo UI" panose="020B0604030504040204" pitchFamily="50" charset="-128"/>
                        </a:rPr>
                        <a:t>デマンド交通</a:t>
                      </a:r>
                      <a:endParaRPr kumimoji="1" lang="en-US" altLang="ja-JP"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780342880"/>
                  </a:ext>
                </a:extLst>
              </a:tr>
            </a:tbl>
          </a:graphicData>
        </a:graphic>
      </p:graphicFrame>
      <p:sp>
        <p:nvSpPr>
          <p:cNvPr id="3" name="二等辺三角形 2"/>
          <p:cNvSpPr/>
          <p:nvPr/>
        </p:nvSpPr>
        <p:spPr>
          <a:xfrm rot="10800000">
            <a:off x="6689104" y="5264828"/>
            <a:ext cx="2207622" cy="216000"/>
          </a:xfrm>
          <a:prstGeom prst="triangl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p:cNvSpPr/>
          <p:nvPr/>
        </p:nvSpPr>
        <p:spPr>
          <a:xfrm rot="10800000">
            <a:off x="1459012" y="5269492"/>
            <a:ext cx="2207622" cy="216000"/>
          </a:xfrm>
          <a:prstGeom prst="triangl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p:cNvSpPr/>
          <p:nvPr/>
        </p:nvSpPr>
        <p:spPr>
          <a:xfrm rot="10800000">
            <a:off x="4068381" y="5269492"/>
            <a:ext cx="2207622" cy="216000"/>
          </a:xfrm>
          <a:prstGeom prst="triangl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423807" y="5641189"/>
            <a:ext cx="2419383" cy="830997"/>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600" b="1" dirty="0">
                <a:latin typeface="Meiryo UI" panose="020B0604030504040204" pitchFamily="50" charset="-128"/>
                <a:ea typeface="Meiryo UI" panose="020B0604030504040204" pitchFamily="50" charset="-128"/>
              </a:rPr>
              <a:t>車中心の社会</a:t>
            </a:r>
            <a:endParaRPr kumimoji="1" lang="en-US" altLang="ja-JP" sz="16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600" b="1" dirty="0">
                <a:latin typeface="Meiryo UI" panose="020B0604030504040204" pitchFamily="50" charset="-128"/>
                <a:ea typeface="Meiryo UI" panose="020B0604030504040204" pitchFamily="50" charset="-128"/>
              </a:rPr>
              <a:t>自治体管理の公共交通機関が多い</a:t>
            </a:r>
          </a:p>
        </p:txBody>
      </p:sp>
      <p:sp>
        <p:nvSpPr>
          <p:cNvPr id="15" name="テキスト ボックス 14"/>
          <p:cNvSpPr txBox="1"/>
          <p:nvPr/>
        </p:nvSpPr>
        <p:spPr>
          <a:xfrm>
            <a:off x="4066413" y="5641189"/>
            <a:ext cx="2476053" cy="830997"/>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600" b="1" dirty="0">
                <a:latin typeface="Meiryo UI" panose="020B0604030504040204" pitchFamily="50" charset="-128"/>
                <a:ea typeface="Meiryo UI" panose="020B0604030504040204" pitchFamily="50" charset="-128"/>
              </a:rPr>
              <a:t>環境中心・脱マイカー</a:t>
            </a:r>
            <a:endParaRPr kumimoji="1" lang="en-US" altLang="ja-JP" sz="16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600" b="1" dirty="0">
                <a:latin typeface="Meiryo UI" panose="020B0604030504040204" pitchFamily="50" charset="-128"/>
                <a:ea typeface="Meiryo UI" panose="020B0604030504040204" pitchFamily="50" charset="-128"/>
              </a:rPr>
              <a:t>政府管理の公共交通機関が多い</a:t>
            </a:r>
          </a:p>
        </p:txBody>
      </p:sp>
      <p:sp>
        <p:nvSpPr>
          <p:cNvPr id="20" name="テキスト ボックス 19">
            <a:extLst>
              <a:ext uri="{FF2B5EF4-FFF2-40B4-BE49-F238E27FC236}">
                <a16:creationId xmlns:a16="http://schemas.microsoft.com/office/drawing/2014/main" id="{CA4280C8-5869-48AF-9108-05CB913A62E2}"/>
              </a:ext>
            </a:extLst>
          </p:cNvPr>
          <p:cNvSpPr txBox="1"/>
          <p:nvPr/>
        </p:nvSpPr>
        <p:spPr>
          <a:xfrm>
            <a:off x="6537573" y="5636525"/>
            <a:ext cx="2476053" cy="1077218"/>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600" b="1" dirty="0">
                <a:latin typeface="Meiryo UI" panose="020B0604030504040204" pitchFamily="50" charset="-128"/>
                <a:ea typeface="Meiryo UI" panose="020B0604030504040204" pitchFamily="50" charset="-128"/>
              </a:rPr>
              <a:t>高齢化・運転手不足が深刻</a:t>
            </a:r>
            <a:endParaRPr kumimoji="1" lang="en-US" altLang="ja-JP" sz="16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600" b="1" dirty="0">
                <a:latin typeface="Meiryo UI" panose="020B0604030504040204" pitchFamily="50" charset="-128"/>
                <a:ea typeface="Meiryo UI" panose="020B0604030504040204" pitchFamily="50" charset="-128"/>
              </a:rPr>
              <a:t>私鉄を中心とした公共交通機関が多い</a:t>
            </a:r>
            <a:endParaRPr kumimoji="1" lang="en-US" altLang="ja-JP" sz="16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2"/>
          <a:stretch>
            <a:fillRect/>
          </a:stretch>
        </p:blipFill>
        <p:spPr>
          <a:xfrm>
            <a:off x="1449933" y="4033108"/>
            <a:ext cx="2304000" cy="1019712"/>
          </a:xfrm>
          <a:prstGeom prst="rect">
            <a:avLst/>
          </a:prstGeom>
        </p:spPr>
      </p:pic>
      <p:sp>
        <p:nvSpPr>
          <p:cNvPr id="24" name="テキスト ボックス 23">
            <a:extLst>
              <a:ext uri="{FF2B5EF4-FFF2-40B4-BE49-F238E27FC236}">
                <a16:creationId xmlns:a16="http://schemas.microsoft.com/office/drawing/2014/main" id="{A00F1F7D-5E7D-43C0-AEB5-9F85DACAB968}"/>
              </a:ext>
            </a:extLst>
          </p:cNvPr>
          <p:cNvSpPr txBox="1"/>
          <p:nvPr/>
        </p:nvSpPr>
        <p:spPr>
          <a:xfrm>
            <a:off x="1729842" y="3847581"/>
            <a:ext cx="1699504"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（ライドヘイリングが普及）</a:t>
            </a:r>
            <a:endParaRPr kumimoji="1" lang="ja-JP" altLang="en-US" sz="800" b="1"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stretch>
            <a:fillRect/>
          </a:stretch>
        </p:blipFill>
        <p:spPr>
          <a:xfrm>
            <a:off x="3972738" y="4235252"/>
            <a:ext cx="2447826" cy="718741"/>
          </a:xfrm>
          <a:prstGeom prst="rect">
            <a:avLst/>
          </a:prstGeom>
        </p:spPr>
      </p:pic>
      <p:sp>
        <p:nvSpPr>
          <p:cNvPr id="25" name="テキスト ボックス 24">
            <a:extLst>
              <a:ext uri="{FF2B5EF4-FFF2-40B4-BE49-F238E27FC236}">
                <a16:creationId xmlns:a16="http://schemas.microsoft.com/office/drawing/2014/main" id="{A00F1F7D-5E7D-43C0-AEB5-9F85DACAB968}"/>
              </a:ext>
            </a:extLst>
          </p:cNvPr>
          <p:cNvSpPr txBox="1"/>
          <p:nvPr/>
        </p:nvSpPr>
        <p:spPr>
          <a:xfrm>
            <a:off x="4526219" y="3860644"/>
            <a:ext cx="1233030"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err="1">
                <a:latin typeface="Meiryo UI" panose="020B0604030504040204" pitchFamily="50" charset="-128"/>
                <a:ea typeface="Meiryo UI" panose="020B0604030504040204" pitchFamily="50" charset="-128"/>
              </a:rPr>
              <a:t>MaaS</a:t>
            </a:r>
            <a:r>
              <a:rPr kumimoji="1" lang="ja-JP" altLang="en-US" sz="1050" b="1" dirty="0">
                <a:latin typeface="Meiryo UI" panose="020B0604030504040204" pitchFamily="50" charset="-128"/>
                <a:ea typeface="Meiryo UI" panose="020B0604030504040204" pitchFamily="50" charset="-128"/>
              </a:rPr>
              <a:t>が普及）</a:t>
            </a:r>
            <a:endParaRPr kumimoji="1" lang="ja-JP" altLang="en-US" sz="800" b="1"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a:blip r:embed="rId4"/>
          <a:stretch>
            <a:fillRect/>
          </a:stretch>
        </p:blipFill>
        <p:spPr>
          <a:xfrm>
            <a:off x="7129583" y="3860644"/>
            <a:ext cx="1818474" cy="1182008"/>
          </a:xfrm>
          <a:prstGeom prst="rect">
            <a:avLst/>
          </a:prstGeom>
        </p:spPr>
      </p:pic>
      <p:sp>
        <p:nvSpPr>
          <p:cNvPr id="23" name="テキスト ボックス 22">
            <a:extLst>
              <a:ext uri="{FF2B5EF4-FFF2-40B4-BE49-F238E27FC236}">
                <a16:creationId xmlns:a16="http://schemas.microsoft.com/office/drawing/2014/main" id="{A00F1F7D-5E7D-43C0-AEB5-9F85DACAB968}"/>
              </a:ext>
            </a:extLst>
          </p:cNvPr>
          <p:cNvSpPr txBox="1"/>
          <p:nvPr/>
        </p:nvSpPr>
        <p:spPr>
          <a:xfrm>
            <a:off x="6452741" y="3860644"/>
            <a:ext cx="1744388"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（交通系</a:t>
            </a:r>
            <a:r>
              <a:rPr kumimoji="1" lang="en-US" altLang="ja-JP" sz="1050" b="1" dirty="0">
                <a:latin typeface="Meiryo UI" panose="020B0604030504040204" pitchFamily="50" charset="-128"/>
                <a:ea typeface="Meiryo UI" panose="020B0604030504040204" pitchFamily="50" charset="-128"/>
              </a:rPr>
              <a:t>IC</a:t>
            </a:r>
            <a:r>
              <a:rPr kumimoji="1" lang="ja-JP" altLang="en-US" sz="1050" b="1" dirty="0">
                <a:latin typeface="Meiryo UI" panose="020B0604030504040204" pitchFamily="50" charset="-128"/>
                <a:ea typeface="Meiryo UI" panose="020B0604030504040204" pitchFamily="50" charset="-128"/>
              </a:rPr>
              <a:t>カードが普及）</a:t>
            </a:r>
            <a:endParaRPr kumimoji="1" lang="ja-JP" altLang="en-US" sz="8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10510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61609" y="577490"/>
            <a:ext cx="8621486" cy="0"/>
          </a:xfrm>
          <a:prstGeom prst="line">
            <a:avLst/>
          </a:prstGeom>
        </p:spPr>
        <p:style>
          <a:lnRef idx="1">
            <a:schemeClr val="dk1"/>
          </a:lnRef>
          <a:fillRef idx="0">
            <a:schemeClr val="dk1"/>
          </a:fillRef>
          <a:effectRef idx="0">
            <a:schemeClr val="dk1"/>
          </a:effectRef>
          <a:fontRef idx="minor">
            <a:schemeClr val="tx1"/>
          </a:fontRef>
        </p:style>
      </p:cxnSp>
      <p:sp>
        <p:nvSpPr>
          <p:cNvPr id="41" name="正方形/長方形 40"/>
          <p:cNvSpPr/>
          <p:nvPr/>
        </p:nvSpPr>
        <p:spPr>
          <a:xfrm>
            <a:off x="1123758" y="90235"/>
            <a:ext cx="6897188" cy="461665"/>
          </a:xfrm>
          <a:prstGeom prst="rect">
            <a:avLst/>
          </a:prstGeom>
        </p:spPr>
        <p:txBody>
          <a:bodyPr wrap="square">
            <a:spAutoFit/>
          </a:bodyPr>
          <a:lstStyle/>
          <a:p>
            <a:pPr algn="ctr"/>
            <a:r>
              <a:rPr lang="ja-JP" altLang="en-US" sz="2400" b="1" dirty="0" smtClean="0">
                <a:latin typeface="Meiryo UI" panose="020B0604030504040204" pitchFamily="50" charset="-128"/>
                <a:ea typeface="Meiryo UI" panose="020B0604030504040204" pitchFamily="50" charset="-128"/>
              </a:rPr>
              <a:t>当面着手すべき戦略領域</a:t>
            </a:r>
            <a:endParaRPr lang="ja-JP" altLang="en-US" sz="2000"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985735" y="3005836"/>
            <a:ext cx="3310155" cy="936000"/>
          </a:xfrm>
          <a:prstGeom prst="rect">
            <a:avLst/>
          </a:prstGeom>
          <a:noFill/>
          <a:ln>
            <a:solidFill>
              <a:schemeClr val="bg1">
                <a:lumMod val="65000"/>
              </a:schemeClr>
            </a:solidFill>
          </a:ln>
        </p:spPr>
        <p:txBody>
          <a:bodyPr wrap="square" rtlCol="0" anchor="ctr" anchorCtr="0">
            <a:noAutofit/>
          </a:bodyPr>
          <a:lstStyle/>
          <a:p>
            <a:r>
              <a:rPr kumimoji="1"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②　ニュータウン</a:t>
            </a:r>
            <a:r>
              <a:rPr kumimoji="1"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・団地</a:t>
            </a:r>
            <a:endParaRPr kumimoji="1"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kumimoji="1" lang="en-US" altLang="ja-JP" sz="8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smtClean="0">
                <a:latin typeface="Meiryo UI" panose="020B0604030504040204" pitchFamily="50" charset="-128"/>
                <a:ea typeface="Meiryo UI" panose="020B0604030504040204" pitchFamily="50" charset="-128"/>
              </a:rPr>
              <a:t>府内全</a:t>
            </a:r>
            <a:r>
              <a:rPr kumimoji="1" lang="en-US" altLang="ja-JP" sz="1200" dirty="0" smtClean="0">
                <a:latin typeface="Meiryo UI" panose="020B0604030504040204" pitchFamily="50" charset="-128"/>
                <a:ea typeface="Meiryo UI" panose="020B0604030504040204" pitchFamily="50" charset="-128"/>
              </a:rPr>
              <a:t>91</a:t>
            </a:r>
            <a:r>
              <a:rPr kumimoji="1" lang="ja-JP" altLang="en-US" sz="1200" dirty="0">
                <a:latin typeface="Meiryo UI" panose="020B0604030504040204" pitchFamily="50" charset="-128"/>
                <a:ea typeface="Meiryo UI" panose="020B0604030504040204" pitchFamily="50" charset="-128"/>
              </a:rPr>
              <a:t>地区（</a:t>
            </a:r>
            <a:r>
              <a:rPr kumimoji="1" lang="en-US" altLang="ja-JP" sz="1200" dirty="0">
                <a:latin typeface="Meiryo UI" panose="020B0604030504040204" pitchFamily="50" charset="-128"/>
                <a:ea typeface="Meiryo UI" panose="020B0604030504040204" pitchFamily="50" charset="-128"/>
              </a:rPr>
              <a:t>32</a:t>
            </a:r>
            <a:r>
              <a:rPr kumimoji="1" lang="ja-JP" altLang="en-US" sz="1200" dirty="0">
                <a:latin typeface="Meiryo UI" panose="020B0604030504040204" pitchFamily="50" charset="-128"/>
                <a:ea typeface="Meiryo UI" panose="020B0604030504040204" pitchFamily="50" charset="-128"/>
              </a:rPr>
              <a:t>自治体）</a:t>
            </a: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人口</a:t>
            </a:r>
            <a:r>
              <a:rPr kumimoji="1" lang="en-US" altLang="ja-JP" sz="1200" dirty="0">
                <a:latin typeface="Meiryo UI" panose="020B0604030504040204" pitchFamily="50" charset="-128"/>
                <a:ea typeface="Meiryo UI" panose="020B0604030504040204" pitchFamily="50" charset="-128"/>
              </a:rPr>
              <a:t>84</a:t>
            </a:r>
            <a:r>
              <a:rPr kumimoji="1" lang="ja-JP" altLang="en-US" sz="1200" dirty="0" smtClean="0">
                <a:latin typeface="Meiryo UI" panose="020B0604030504040204" pitchFamily="50" charset="-128"/>
                <a:ea typeface="Meiryo UI" panose="020B0604030504040204" pitchFamily="50" charset="-128"/>
              </a:rPr>
              <a:t>万人</a:t>
            </a:r>
            <a:r>
              <a:rPr lang="ja-JP" altLang="en-US" sz="1200" dirty="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面積</a:t>
            </a:r>
            <a:r>
              <a:rPr kumimoji="1" lang="en-US" altLang="ja-JP" sz="1200" dirty="0">
                <a:latin typeface="Meiryo UI" panose="020B0604030504040204" pitchFamily="50" charset="-128"/>
                <a:ea typeface="Meiryo UI" panose="020B0604030504040204" pitchFamily="50" charset="-128"/>
              </a:rPr>
              <a:t>87.7</a:t>
            </a:r>
            <a:r>
              <a:rPr kumimoji="1" lang="ja-JP" altLang="en-US" sz="1200" dirty="0">
                <a:latin typeface="Meiryo UI" panose="020B0604030504040204" pitchFamily="50" charset="-128"/>
                <a:ea typeface="Meiryo UI" panose="020B0604030504040204" pitchFamily="50" charset="-128"/>
              </a:rPr>
              <a:t>㎢</a:t>
            </a:r>
          </a:p>
        </p:txBody>
      </p:sp>
      <p:sp>
        <p:nvSpPr>
          <p:cNvPr id="7" name="テキスト ボックス 6"/>
          <p:cNvSpPr txBox="1"/>
          <p:nvPr/>
        </p:nvSpPr>
        <p:spPr>
          <a:xfrm>
            <a:off x="3150132" y="1421402"/>
            <a:ext cx="981359"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フィールド</a:t>
            </a:r>
            <a:endParaRPr kumimoji="1" lang="ja-JP" altLang="en-US" sz="1600" b="1"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6677572" y="1406650"/>
            <a:ext cx="984565"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主</a:t>
            </a:r>
            <a:r>
              <a:rPr kumimoji="1" lang="ja-JP" altLang="en-US" sz="1600" b="1" dirty="0" smtClean="0">
                <a:latin typeface="Meiryo UI" panose="020B0604030504040204" pitchFamily="50" charset="-128"/>
                <a:ea typeface="Meiryo UI" panose="020B0604030504040204" pitchFamily="50" charset="-128"/>
              </a:rPr>
              <a:t>な課題</a:t>
            </a:r>
            <a:endParaRPr kumimoji="1" lang="ja-JP" altLang="en-US" sz="1600" b="1"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510031" y="1406650"/>
            <a:ext cx="1189749"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主な対象者</a:t>
            </a:r>
          </a:p>
        </p:txBody>
      </p:sp>
      <p:cxnSp>
        <p:nvCxnSpPr>
          <p:cNvPr id="62" name="直線コネクタ 61"/>
          <p:cNvCxnSpPr/>
          <p:nvPr/>
        </p:nvCxnSpPr>
        <p:spPr>
          <a:xfrm>
            <a:off x="420905" y="1796383"/>
            <a:ext cx="1368000" cy="0"/>
          </a:xfrm>
          <a:prstGeom prst="line">
            <a:avLst/>
          </a:prstGeom>
        </p:spPr>
        <p:style>
          <a:lnRef idx="1">
            <a:schemeClr val="dk1"/>
          </a:lnRef>
          <a:fillRef idx="0">
            <a:schemeClr val="dk1"/>
          </a:fillRef>
          <a:effectRef idx="0">
            <a:schemeClr val="dk1"/>
          </a:effectRef>
          <a:fontRef idx="minor">
            <a:schemeClr val="tx1"/>
          </a:fontRef>
        </p:style>
      </p:cxnSp>
      <p:cxnSp>
        <p:nvCxnSpPr>
          <p:cNvPr id="63" name="直線コネクタ 62"/>
          <p:cNvCxnSpPr/>
          <p:nvPr/>
        </p:nvCxnSpPr>
        <p:spPr>
          <a:xfrm>
            <a:off x="1984812" y="1796383"/>
            <a:ext cx="3312000" cy="0"/>
          </a:xfrm>
          <a:prstGeom prst="line">
            <a:avLst/>
          </a:prstGeom>
        </p:spPr>
        <p:style>
          <a:lnRef idx="1">
            <a:schemeClr val="dk1"/>
          </a:lnRef>
          <a:fillRef idx="0">
            <a:schemeClr val="dk1"/>
          </a:fillRef>
          <a:effectRef idx="0">
            <a:schemeClr val="dk1"/>
          </a:effectRef>
          <a:fontRef idx="minor">
            <a:schemeClr val="tx1"/>
          </a:fontRef>
        </p:style>
      </p:cxnSp>
      <p:cxnSp>
        <p:nvCxnSpPr>
          <p:cNvPr id="64" name="直線コネクタ 63"/>
          <p:cNvCxnSpPr/>
          <p:nvPr/>
        </p:nvCxnSpPr>
        <p:spPr>
          <a:xfrm>
            <a:off x="5535095" y="1796383"/>
            <a:ext cx="3348000" cy="0"/>
          </a:xfrm>
          <a:prstGeom prst="line">
            <a:avLst/>
          </a:prstGeom>
        </p:spPr>
        <p:style>
          <a:lnRef idx="1">
            <a:schemeClr val="dk1"/>
          </a:lnRef>
          <a:fillRef idx="0">
            <a:schemeClr val="dk1"/>
          </a:fillRef>
          <a:effectRef idx="0">
            <a:schemeClr val="dk1"/>
          </a:effectRef>
          <a:fontRef idx="minor">
            <a:schemeClr val="tx1"/>
          </a:fontRef>
        </p:style>
      </p:cxnSp>
      <p:sp>
        <p:nvSpPr>
          <p:cNvPr id="65" name="角丸四角形 64"/>
          <p:cNvSpPr/>
          <p:nvPr/>
        </p:nvSpPr>
        <p:spPr>
          <a:xfrm>
            <a:off x="408203" y="1910351"/>
            <a:ext cx="1393404" cy="2038093"/>
          </a:xfrm>
          <a:prstGeom prst="roundRect">
            <a:avLst>
              <a:gd name="adj" fmla="val 8504"/>
            </a:avLst>
          </a:prstGeom>
          <a:noFill/>
        </p:spPr>
        <p:style>
          <a:lnRef idx="2">
            <a:schemeClr val="dk1"/>
          </a:lnRef>
          <a:fillRef idx="1">
            <a:schemeClr val="lt1"/>
          </a:fillRef>
          <a:effectRef idx="0">
            <a:schemeClr val="dk1"/>
          </a:effectRef>
          <a:fontRef idx="minor">
            <a:schemeClr val="dk1"/>
          </a:fontRef>
        </p:style>
        <p:txBody>
          <a:bodyPr wrap="none" rtlCol="0" anchor="ctr"/>
          <a:lstStyle/>
          <a:p>
            <a:r>
              <a:rPr lang="en-US" altLang="ja-JP" sz="1600" dirty="0" smtClean="0">
                <a:latin typeface="Meiryo UI" panose="020B0604030504040204" pitchFamily="50" charset="-128"/>
                <a:ea typeface="Meiryo UI" panose="020B0604030504040204" pitchFamily="50" charset="-128"/>
              </a:rPr>
              <a:t>1.</a:t>
            </a:r>
            <a:r>
              <a:rPr kumimoji="1" lang="ja-JP" altLang="en-US" sz="1600" dirty="0" smtClean="0">
                <a:latin typeface="Meiryo UI" panose="020B0604030504040204" pitchFamily="50" charset="-128"/>
                <a:ea typeface="Meiryo UI" panose="020B0604030504040204" pitchFamily="50" charset="-128"/>
              </a:rPr>
              <a:t>交通</a:t>
            </a:r>
            <a:r>
              <a:rPr kumimoji="1" lang="ja-JP" altLang="en-US" sz="1600" dirty="0">
                <a:latin typeface="Meiryo UI" panose="020B0604030504040204" pitchFamily="50" charset="-128"/>
                <a:ea typeface="Meiryo UI" panose="020B0604030504040204" pitchFamily="50" charset="-128"/>
              </a:rPr>
              <a:t>弱者</a:t>
            </a:r>
            <a:endParaRPr kumimoji="1" lang="en-US" altLang="ja-JP" sz="1600" dirty="0">
              <a:latin typeface="Meiryo UI" panose="020B0604030504040204" pitchFamily="50" charset="-128"/>
              <a:ea typeface="Meiryo UI" panose="020B0604030504040204" pitchFamily="50" charset="-128"/>
            </a:endParaRPr>
          </a:p>
          <a:p>
            <a:r>
              <a:rPr kumimoji="1" lang="ja-JP" altLang="en-US" sz="1500" dirty="0" smtClean="0">
                <a:latin typeface="Meiryo UI" panose="020B0604030504040204" pitchFamily="50" charset="-128"/>
                <a:ea typeface="Meiryo UI" panose="020B0604030504040204" pitchFamily="50" charset="-128"/>
              </a:rPr>
              <a:t> （</a:t>
            </a:r>
            <a:r>
              <a:rPr kumimoji="1" lang="ja-JP" altLang="en-US" sz="1500" dirty="0">
                <a:latin typeface="Meiryo UI" panose="020B0604030504040204" pitchFamily="50" charset="-128"/>
                <a:ea typeface="Meiryo UI" panose="020B0604030504040204" pitchFamily="50" charset="-128"/>
              </a:rPr>
              <a:t>高齢者等）</a:t>
            </a:r>
          </a:p>
        </p:txBody>
      </p:sp>
      <p:sp>
        <p:nvSpPr>
          <p:cNvPr id="66" name="角丸四角形 65"/>
          <p:cNvSpPr/>
          <p:nvPr/>
        </p:nvSpPr>
        <p:spPr>
          <a:xfrm>
            <a:off x="408203" y="5692932"/>
            <a:ext cx="1393404" cy="1000274"/>
          </a:xfrm>
          <a:prstGeom prst="roundRect">
            <a:avLst>
              <a:gd name="adj" fmla="val 8504"/>
            </a:avLst>
          </a:prstGeom>
          <a:noFill/>
        </p:spPr>
        <p:style>
          <a:lnRef idx="2">
            <a:schemeClr val="dk1"/>
          </a:lnRef>
          <a:fillRef idx="1">
            <a:schemeClr val="lt1"/>
          </a:fillRef>
          <a:effectRef idx="0">
            <a:schemeClr val="dk1"/>
          </a:effectRef>
          <a:fontRef idx="minor">
            <a:schemeClr val="dk1"/>
          </a:fontRef>
        </p:style>
        <p:txBody>
          <a:bodyPr wrap="none" rtlCol="0" anchor="ctr"/>
          <a:lstStyle/>
          <a:p>
            <a:r>
              <a:rPr kumimoji="1" lang="en-US" altLang="ja-JP" sz="1500" dirty="0" smtClean="0">
                <a:latin typeface="Meiryo UI" panose="020B0604030504040204" pitchFamily="50" charset="-128"/>
                <a:ea typeface="Meiryo UI" panose="020B0604030504040204" pitchFamily="50" charset="-128"/>
              </a:rPr>
              <a:t>3.</a:t>
            </a:r>
            <a:r>
              <a:rPr kumimoji="1" lang="ja-JP" altLang="en-US" sz="1500" dirty="0" smtClean="0">
                <a:latin typeface="Meiryo UI" panose="020B0604030504040204" pitchFamily="50" charset="-128"/>
                <a:ea typeface="Meiryo UI" panose="020B0604030504040204" pitchFamily="50" charset="-128"/>
              </a:rPr>
              <a:t>訪日外国人</a:t>
            </a:r>
            <a:endParaRPr kumimoji="1" lang="en-US" altLang="ja-JP" sz="15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  インバウンド</a:t>
            </a:r>
            <a:endParaRPr kumimoji="1" lang="ja-JP" altLang="en-US" sz="1600" dirty="0">
              <a:latin typeface="Meiryo UI" panose="020B0604030504040204" pitchFamily="50" charset="-128"/>
              <a:ea typeface="Meiryo UI" panose="020B0604030504040204" pitchFamily="50" charset="-128"/>
            </a:endParaRPr>
          </a:p>
        </p:txBody>
      </p:sp>
      <p:sp>
        <p:nvSpPr>
          <p:cNvPr id="67" name="角丸四角形 66"/>
          <p:cNvSpPr/>
          <p:nvPr/>
        </p:nvSpPr>
        <p:spPr>
          <a:xfrm>
            <a:off x="408203" y="4112055"/>
            <a:ext cx="1393404" cy="1419684"/>
          </a:xfrm>
          <a:prstGeom prst="roundRect">
            <a:avLst>
              <a:gd name="adj" fmla="val 8504"/>
            </a:avLst>
          </a:prstGeom>
          <a:noFill/>
        </p:spPr>
        <p:style>
          <a:lnRef idx="2">
            <a:schemeClr val="dk1"/>
          </a:lnRef>
          <a:fillRef idx="1">
            <a:schemeClr val="lt1"/>
          </a:fillRef>
          <a:effectRef idx="0">
            <a:schemeClr val="dk1"/>
          </a:effectRef>
          <a:fontRef idx="minor">
            <a:schemeClr val="dk1"/>
          </a:fontRef>
        </p:style>
        <p:txBody>
          <a:bodyPr wrap="none" rtlCol="0" anchor="ctr"/>
          <a:lstStyle/>
          <a:p>
            <a:r>
              <a:rPr kumimoji="1" lang="en-US" altLang="ja-JP" sz="1600" dirty="0" smtClean="0">
                <a:latin typeface="Meiryo UI" panose="020B0604030504040204" pitchFamily="50" charset="-128"/>
                <a:ea typeface="Meiryo UI" panose="020B0604030504040204" pitchFamily="50" charset="-128"/>
              </a:rPr>
              <a:t>2.</a:t>
            </a:r>
            <a:r>
              <a:rPr kumimoji="1" lang="ja-JP" altLang="en-US" sz="1600" dirty="0" smtClean="0">
                <a:latin typeface="Meiryo UI" panose="020B0604030504040204" pitchFamily="50" charset="-128"/>
                <a:ea typeface="Meiryo UI" panose="020B0604030504040204" pitchFamily="50" charset="-128"/>
              </a:rPr>
              <a:t>労働者</a:t>
            </a:r>
            <a:endParaRPr kumimoji="1" lang="en-US" altLang="ja-JP" sz="1600" dirty="0" smtClean="0">
              <a:latin typeface="Meiryo UI" panose="020B0604030504040204" pitchFamily="50" charset="-128"/>
              <a:ea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rPr>
              <a:t>（ワーカー）</a:t>
            </a:r>
            <a:endParaRPr kumimoji="1" lang="ja-JP" altLang="en-US" sz="1600" dirty="0">
              <a:latin typeface="Meiryo UI" panose="020B0604030504040204" pitchFamily="50" charset="-128"/>
              <a:ea typeface="Meiryo UI" panose="020B0604030504040204" pitchFamily="50" charset="-128"/>
            </a:endParaRPr>
          </a:p>
        </p:txBody>
      </p:sp>
      <p:sp>
        <p:nvSpPr>
          <p:cNvPr id="69" name="テキスト ボックス 68"/>
          <p:cNvSpPr txBox="1"/>
          <p:nvPr/>
        </p:nvSpPr>
        <p:spPr>
          <a:xfrm>
            <a:off x="1990562" y="1931007"/>
            <a:ext cx="3300501" cy="936000"/>
          </a:xfrm>
          <a:prstGeom prst="rect">
            <a:avLst/>
          </a:prstGeom>
          <a:noFill/>
          <a:ln>
            <a:solidFill>
              <a:schemeClr val="bg1">
                <a:lumMod val="65000"/>
              </a:schemeClr>
            </a:solidFill>
          </a:ln>
        </p:spPr>
        <p:txBody>
          <a:bodyPr wrap="square" rtlCol="0" anchor="ctr" anchorCtr="0">
            <a:noAutofit/>
          </a:bodyPr>
          <a:lstStyle/>
          <a:p>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①</a:t>
            </a:r>
            <a:r>
              <a:rPr kumimoji="1"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過疎・中山間地</a:t>
            </a:r>
            <a:endParaRPr kumimoji="1"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kumimoji="1" lang="en-US" altLang="ja-JP" sz="8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豊能町、能勢町、太子町、河南町、岬町、千早赤阪村</a:t>
            </a:r>
          </a:p>
        </p:txBody>
      </p:sp>
      <p:sp>
        <p:nvSpPr>
          <p:cNvPr id="71" name="テキスト ボックス 70"/>
          <p:cNvSpPr txBox="1"/>
          <p:nvPr/>
        </p:nvSpPr>
        <p:spPr>
          <a:xfrm>
            <a:off x="1990562" y="5692932"/>
            <a:ext cx="3300500" cy="1000274"/>
          </a:xfrm>
          <a:prstGeom prst="rect">
            <a:avLst/>
          </a:prstGeom>
          <a:noFill/>
          <a:ln>
            <a:solidFill>
              <a:schemeClr val="bg1">
                <a:lumMod val="65000"/>
              </a:schemeClr>
            </a:solidFill>
          </a:ln>
        </p:spPr>
        <p:txBody>
          <a:bodyPr wrap="square" rtlCol="0">
            <a:spAutoFit/>
          </a:bodyPr>
          <a:lstStyle/>
          <a:p>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①</a:t>
            </a:r>
            <a:r>
              <a:rPr kumimoji="1"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観光地等</a:t>
            </a:r>
            <a:endParaRPr kumimoji="1" lang="en-US" altLang="ja-JP"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kumimoji="1" lang="en-US" altLang="ja-JP" sz="8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b="1" dirty="0">
                <a:latin typeface="Meiryo UI" panose="020B0604030504040204" pitchFamily="50" charset="-128"/>
                <a:ea typeface="Meiryo UI" panose="020B0604030504040204" pitchFamily="50" charset="-128"/>
              </a:rPr>
              <a:t>都心</a:t>
            </a:r>
            <a:r>
              <a:rPr kumimoji="1" lang="ja-JP" altLang="en-US" sz="1200" dirty="0">
                <a:latin typeface="Meiryo UI" panose="020B0604030504040204" pitchFamily="50" charset="-128"/>
                <a:ea typeface="Meiryo UI" panose="020B0604030504040204" pitchFamily="50" charset="-128"/>
              </a:rPr>
              <a:t>：大阪城、</a:t>
            </a:r>
            <a:r>
              <a:rPr kumimoji="1" lang="en-US" altLang="ja-JP" sz="1200" dirty="0">
                <a:latin typeface="Meiryo UI" panose="020B0604030504040204" pitchFamily="50" charset="-128"/>
                <a:ea typeface="Meiryo UI" panose="020B0604030504040204" pitchFamily="50" charset="-128"/>
              </a:rPr>
              <a:t>USJ</a:t>
            </a:r>
            <a:r>
              <a:rPr kumimoji="1" lang="ja-JP" altLang="en-US" sz="1200" dirty="0">
                <a:latin typeface="Meiryo UI" panose="020B0604030504040204" pitchFamily="50" charset="-128"/>
                <a:ea typeface="Meiryo UI" panose="020B0604030504040204" pitchFamily="50" charset="-128"/>
              </a:rPr>
              <a:t>、心斎橋、</a:t>
            </a:r>
            <a:r>
              <a:rPr lang="ja-JP" altLang="en-US" sz="1200" dirty="0">
                <a:latin typeface="Meiryo UI" panose="020B0604030504040204" pitchFamily="50" charset="-128"/>
                <a:ea typeface="Meiryo UI" panose="020B0604030504040204" pitchFamily="50" charset="-128"/>
              </a:rPr>
              <a:t>通天閣</a:t>
            </a:r>
            <a:r>
              <a:rPr kumimoji="1" lang="ja-JP" altLang="en-US" sz="1200" dirty="0">
                <a:latin typeface="Meiryo UI" panose="020B0604030504040204" pitchFamily="50" charset="-128"/>
                <a:ea typeface="Meiryo UI" panose="020B0604030504040204" pitchFamily="50" charset="-128"/>
              </a:rPr>
              <a:t>　等</a:t>
            </a: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b="1" dirty="0">
                <a:latin typeface="Meiryo UI" panose="020B0604030504040204" pitchFamily="50" charset="-128"/>
                <a:ea typeface="Meiryo UI" panose="020B0604030504040204" pitchFamily="50" charset="-128"/>
              </a:rPr>
              <a:t>その他</a:t>
            </a:r>
            <a:r>
              <a:rPr kumimoji="1" lang="ja-JP" altLang="en-US" sz="1200" dirty="0">
                <a:latin typeface="Meiryo UI" panose="020B0604030504040204" pitchFamily="50" charset="-128"/>
                <a:ea typeface="Meiryo UI" panose="020B0604030504040204" pitchFamily="50" charset="-128"/>
              </a:rPr>
              <a:t>：世界遺産、神社仏閣、アウトレットモール　等</a:t>
            </a:r>
            <a:endParaRPr kumimoji="1" lang="ja-JP" altLang="en-US" sz="1100" dirty="0">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1990562" y="4112055"/>
            <a:ext cx="3300500" cy="1419684"/>
          </a:xfrm>
          <a:prstGeom prst="rect">
            <a:avLst/>
          </a:prstGeom>
          <a:noFill/>
          <a:ln>
            <a:solidFill>
              <a:schemeClr val="bg1">
                <a:lumMod val="65000"/>
              </a:schemeClr>
            </a:solidFill>
          </a:ln>
        </p:spPr>
        <p:txBody>
          <a:bodyPr wrap="square" rtlCol="0" anchor="ctr" anchorCtr="0">
            <a:noAutofit/>
          </a:bodyPr>
          <a:lstStyle/>
          <a:p>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①</a:t>
            </a:r>
            <a:r>
              <a:rPr kumimoji="1" lang="ja-JP" altLang="en-US" sz="15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府</a:t>
            </a:r>
            <a:r>
              <a:rPr kumimoji="1"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市の公有地</a:t>
            </a:r>
            <a:endParaRPr kumimoji="1"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endParaRPr kumimoji="1" lang="en-US" altLang="ja-JP" sz="8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開発地（夢洲／うめきた等）</a:t>
            </a: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府公園（万博公園等）</a:t>
            </a: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市公園（大阪城公園等）</a:t>
            </a: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大学（府大／市大）</a:t>
            </a: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200" dirty="0">
                <a:latin typeface="Meiryo UI" panose="020B0604030504040204" pitchFamily="50" charset="-128"/>
                <a:ea typeface="Meiryo UI" panose="020B0604030504040204" pitchFamily="50" charset="-128"/>
              </a:rPr>
              <a:t>その他（駐車場、浄水場等）</a:t>
            </a:r>
          </a:p>
        </p:txBody>
      </p:sp>
      <p:sp>
        <p:nvSpPr>
          <p:cNvPr id="17" name="テキスト ボックス 16"/>
          <p:cNvSpPr txBox="1"/>
          <p:nvPr/>
        </p:nvSpPr>
        <p:spPr>
          <a:xfrm>
            <a:off x="5510235" y="1927160"/>
            <a:ext cx="3397720" cy="2014676"/>
          </a:xfrm>
          <a:prstGeom prst="rect">
            <a:avLst/>
          </a:prstGeom>
          <a:noFill/>
          <a:ln>
            <a:solidFill>
              <a:schemeClr val="bg1">
                <a:lumMod val="65000"/>
              </a:schemeClr>
            </a:solidFill>
          </a:ln>
        </p:spPr>
        <p:txBody>
          <a:bodyPr wrap="square" rtlCol="0" anchor="ctr" anchorCtr="0">
            <a:noAutofit/>
          </a:bodyPr>
          <a:lstStyle/>
          <a:p>
            <a:pPr marL="285750" indent="-285750">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高齢化による交通手段の選択肢減（運転免許証返納等）</a:t>
            </a:r>
            <a:endParaRPr kumimoji="1"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路線バス等の公共交通機関の縮小・撤退</a:t>
            </a:r>
            <a:endParaRPr kumimoji="1"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運転手の不足（特に特殊免許取得者）</a:t>
            </a:r>
            <a:endParaRPr kumimoji="1" lang="en-US" altLang="ja-JP" sz="16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6369B1E7-0B4B-47B1-902D-F8C203B0DF71}"/>
              </a:ext>
            </a:extLst>
          </p:cNvPr>
          <p:cNvSpPr txBox="1"/>
          <p:nvPr/>
        </p:nvSpPr>
        <p:spPr>
          <a:xfrm>
            <a:off x="5510235" y="5685238"/>
            <a:ext cx="3397720" cy="1015663"/>
          </a:xfrm>
          <a:prstGeom prst="rect">
            <a:avLst/>
          </a:prstGeom>
          <a:noFill/>
          <a:ln>
            <a:solidFill>
              <a:schemeClr val="bg1">
                <a:lumMod val="65000"/>
              </a:schemeClr>
            </a:solidFill>
          </a:ln>
        </p:spPr>
        <p:txBody>
          <a:bodyPr wrap="square" rtlCol="0" anchor="ctr" anchorCtr="0">
            <a:spAutoFit/>
          </a:bodyPr>
          <a:lstStyle/>
          <a:p>
            <a:pPr marL="285750" indent="-285750">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目的地への円滑な</a:t>
            </a:r>
            <a:r>
              <a:rPr kumimoji="1" lang="ja-JP" altLang="en-US" sz="1600" dirty="0" smtClean="0">
                <a:latin typeface="Meiryo UI" panose="020B0604030504040204" pitchFamily="50" charset="-128"/>
                <a:ea typeface="Meiryo UI" panose="020B0604030504040204" pitchFamily="50" charset="-128"/>
              </a:rPr>
              <a:t>移動、乗</a:t>
            </a:r>
            <a:r>
              <a:rPr kumimoji="1" lang="ja-JP" altLang="en-US" sz="1600" dirty="0">
                <a:latin typeface="Meiryo UI" panose="020B0604030504040204" pitchFamily="50" charset="-128"/>
                <a:ea typeface="Meiryo UI" panose="020B0604030504040204" pitchFamily="50" charset="-128"/>
              </a:rPr>
              <a:t>継情報の不足</a:t>
            </a:r>
            <a:endParaRPr kumimoji="1"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endParaRPr kumimoji="1" lang="en-US" altLang="ja-JP" sz="105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kumimoji="1" lang="ja-JP" altLang="en-US" sz="1600" dirty="0">
                <a:latin typeface="Meiryo UI" panose="020B0604030504040204" pitchFamily="50" charset="-128"/>
                <a:ea typeface="Meiryo UI" panose="020B0604030504040204" pitchFamily="50" charset="-128"/>
              </a:rPr>
              <a:t>鉄道駅からの二次交通の不足</a:t>
            </a:r>
          </a:p>
        </p:txBody>
      </p:sp>
      <p:sp>
        <p:nvSpPr>
          <p:cNvPr id="40" name="テキスト ボックス 39">
            <a:extLst>
              <a:ext uri="{FF2B5EF4-FFF2-40B4-BE49-F238E27FC236}">
                <a16:creationId xmlns:a16="http://schemas.microsoft.com/office/drawing/2014/main" id="{A6D172C1-AAD2-43DF-B6F8-9317B7944FD9}"/>
              </a:ext>
            </a:extLst>
          </p:cNvPr>
          <p:cNvSpPr txBox="1"/>
          <p:nvPr/>
        </p:nvSpPr>
        <p:spPr>
          <a:xfrm>
            <a:off x="5510235" y="4112056"/>
            <a:ext cx="3397720" cy="1419684"/>
          </a:xfrm>
          <a:prstGeom prst="rect">
            <a:avLst/>
          </a:prstGeom>
          <a:noFill/>
          <a:ln>
            <a:solidFill>
              <a:schemeClr val="bg1">
                <a:lumMod val="65000"/>
              </a:schemeClr>
            </a:solidFill>
          </a:ln>
        </p:spPr>
        <p:txBody>
          <a:bodyPr wrap="square" rtlCol="0" anchor="ctr" anchorCtr="0">
            <a:noAutofit/>
          </a:bodyPr>
          <a:lstStyle/>
          <a:p>
            <a:pPr marL="285750" indent="-285750">
              <a:buFont typeface="Wingdings" panose="05000000000000000000" pitchFamily="2" charset="2"/>
              <a:buChar char="l"/>
            </a:pPr>
            <a:r>
              <a:rPr lang="ja-JP" altLang="en-US" sz="1600" dirty="0" smtClean="0">
                <a:latin typeface="Meiryo UI" panose="020B0604030504040204" pitchFamily="50" charset="-128"/>
                <a:ea typeface="Meiryo UI" panose="020B0604030504040204" pitchFamily="50" charset="-128"/>
              </a:rPr>
              <a:t>産業現場における効率化、生産性向上</a:t>
            </a:r>
            <a:endParaRPr lang="en-US" altLang="ja-JP" sz="1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endParaRPr lang="en-US" altLang="ja-JP" sz="10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lang="ja-JP" altLang="en-US" sz="1600" dirty="0" smtClean="0">
                <a:latin typeface="Meiryo UI" panose="020B0604030504040204" pitchFamily="50" charset="-128"/>
                <a:ea typeface="Meiryo UI" panose="020B0604030504040204" pitchFamily="50" charset="-128"/>
              </a:rPr>
              <a:t>人手不足の解消</a:t>
            </a:r>
            <a:endParaRPr lang="en-US" altLang="ja-JP" sz="1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endParaRPr lang="en-US" altLang="ja-JP" sz="10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kumimoji="1" lang="ja-JP" altLang="en-US" sz="1600" dirty="0" smtClean="0">
                <a:latin typeface="Meiryo UI" panose="020B0604030504040204" pitchFamily="50" charset="-128"/>
                <a:ea typeface="Meiryo UI" panose="020B0604030504040204" pitchFamily="50" charset="-128"/>
              </a:rPr>
              <a:t>産業</a:t>
            </a:r>
            <a:r>
              <a:rPr kumimoji="1" lang="ja-JP" altLang="en-US" sz="1600" dirty="0">
                <a:latin typeface="Meiryo UI" panose="020B0604030504040204" pitchFamily="50" charset="-128"/>
                <a:ea typeface="Meiryo UI" panose="020B0604030504040204" pitchFamily="50" charset="-128"/>
              </a:rPr>
              <a:t>競争力の</a:t>
            </a:r>
            <a:r>
              <a:rPr kumimoji="1" lang="ja-JP" altLang="en-US" sz="1600" dirty="0" smtClean="0">
                <a:latin typeface="Meiryo UI" panose="020B0604030504040204" pitchFamily="50" charset="-128"/>
                <a:ea typeface="Meiryo UI" panose="020B0604030504040204" pitchFamily="50" charset="-128"/>
              </a:rPr>
              <a:t>強化</a:t>
            </a:r>
            <a:endParaRPr kumimoji="1" lang="en-US" altLang="ja-JP" sz="16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908396" y="712114"/>
            <a:ext cx="7327911" cy="584775"/>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600" dirty="0" smtClean="0">
                <a:latin typeface="Meiryo UI" panose="020B0604030504040204" pitchFamily="50" charset="-128"/>
                <a:ea typeface="Meiryo UI" panose="020B0604030504040204" pitchFamily="50" charset="-128"/>
              </a:rPr>
              <a:t>大阪のスマートシティが取り組むべきスマートモビリティは、府内全域の全住民</a:t>
            </a:r>
            <a:r>
              <a:rPr lang="ja-JP" altLang="en-US" sz="1600" dirty="0" smtClean="0">
                <a:latin typeface="Meiryo UI" panose="020B0604030504040204" pitchFamily="50" charset="-128"/>
                <a:ea typeface="Meiryo UI" panose="020B0604030504040204" pitchFamily="50" charset="-128"/>
              </a:rPr>
              <a:t>であるが、戦略領域として当面次の領域に着手する。</a:t>
            </a:r>
            <a:endParaRPr kumimoji="1" lang="en-US" altLang="ja-JP" sz="1600" dirty="0" smtClean="0">
              <a:latin typeface="Meiryo UI" panose="020B0604030504040204" pitchFamily="50" charset="-128"/>
              <a:ea typeface="Meiryo UI" panose="020B0604030504040204" pitchFamily="50" charset="-128"/>
            </a:endParaRPr>
          </a:p>
        </p:txBody>
      </p:sp>
      <p:sp>
        <p:nvSpPr>
          <p:cNvPr id="14" name="スライド番号プレースホルダー 13"/>
          <p:cNvSpPr>
            <a:spLocks noGrp="1"/>
          </p:cNvSpPr>
          <p:nvPr>
            <p:ph type="sldNum" sz="quarter" idx="12"/>
          </p:nvPr>
        </p:nvSpPr>
        <p:spPr>
          <a:xfrm>
            <a:off x="7086600" y="6518338"/>
            <a:ext cx="2057400" cy="365125"/>
          </a:xfrm>
        </p:spPr>
        <p:txBody>
          <a:bodyPr/>
          <a:lstStyle/>
          <a:p>
            <a:fld id="{21D76EFC-43B6-498C-9345-5DA95606B07D}" type="slidenum">
              <a:rPr kumimoji="1" lang="ja-JP" altLang="en-US" smtClean="0"/>
              <a:t>11</a:t>
            </a:fld>
            <a:endParaRPr kumimoji="1" lang="ja-JP" altLang="en-US" dirty="0"/>
          </a:p>
        </p:txBody>
      </p:sp>
    </p:spTree>
    <p:extLst>
      <p:ext uri="{BB962C8B-B14F-4D97-AF65-F5344CB8AC3E}">
        <p14:creationId xmlns:p14="http://schemas.microsoft.com/office/powerpoint/2010/main" val="3551027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27376" y="6358908"/>
            <a:ext cx="2057400" cy="365125"/>
          </a:xfrm>
        </p:spPr>
        <p:txBody>
          <a:bodyPr/>
          <a:lstStyle/>
          <a:p>
            <a:fld id="{21D76EFC-43B6-498C-9345-5DA95606B07D}" type="slidenum">
              <a:rPr kumimoji="1" lang="ja-JP" altLang="en-US" smtClean="0"/>
              <a:t>12</a:t>
            </a:fld>
            <a:endParaRPr kumimoji="1" lang="ja-JP" altLang="en-US"/>
          </a:p>
        </p:txBody>
      </p:sp>
      <p:sp>
        <p:nvSpPr>
          <p:cNvPr id="5" name="テキスト ボックス 4">
            <a:extLst>
              <a:ext uri="{FF2B5EF4-FFF2-40B4-BE49-F238E27FC236}">
                <a16:creationId xmlns:a16="http://schemas.microsoft.com/office/drawing/2014/main" id="{1F1F1C58-446E-4B8B-AC89-AFEE9A9BE22C}"/>
              </a:ext>
            </a:extLst>
          </p:cNvPr>
          <p:cNvSpPr txBox="1"/>
          <p:nvPr/>
        </p:nvSpPr>
        <p:spPr>
          <a:xfrm>
            <a:off x="1758494" y="94572"/>
            <a:ext cx="5365571" cy="461665"/>
          </a:xfrm>
          <a:prstGeom prst="rect">
            <a:avLst/>
          </a:prstGeom>
          <a:noFill/>
        </p:spPr>
        <p:txBody>
          <a:bodyPr wrap="none" rtlCol="0">
            <a:spAutoFit/>
          </a:bodyPr>
          <a:lstStyle/>
          <a:p>
            <a:r>
              <a:rPr lang="ja-JP" altLang="en-US" sz="2400" b="1" dirty="0" smtClean="0">
                <a:latin typeface="Meiryo UI" panose="020B0604030504040204" pitchFamily="50" charset="-128"/>
                <a:ea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地域公共交通の持続可能性の問題</a:t>
            </a:r>
            <a:endParaRPr kumimoji="1" lang="en-US" altLang="ja-JP" sz="2400" b="1" dirty="0">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0A796690-5234-4AC3-B8EC-DFE66B07097C}"/>
              </a:ext>
            </a:extLst>
          </p:cNvPr>
          <p:cNvCxnSpPr/>
          <p:nvPr/>
        </p:nvCxnSpPr>
        <p:spPr>
          <a:xfrm>
            <a:off x="284913" y="582590"/>
            <a:ext cx="8621486" cy="0"/>
          </a:xfrm>
          <a:prstGeom prst="line">
            <a:avLst/>
          </a:prstGeom>
        </p:spPr>
        <p:style>
          <a:lnRef idx="1">
            <a:schemeClr val="dk1"/>
          </a:lnRef>
          <a:fillRef idx="0">
            <a:schemeClr val="dk1"/>
          </a:fillRef>
          <a:effectRef idx="0">
            <a:schemeClr val="dk1"/>
          </a:effectRef>
          <a:fontRef idx="minor">
            <a:schemeClr val="tx1"/>
          </a:fontRef>
        </p:style>
      </p:cxnSp>
      <p:sp>
        <p:nvSpPr>
          <p:cNvPr id="19" name="テキスト ボックス 18"/>
          <p:cNvSpPr txBox="1"/>
          <p:nvPr/>
        </p:nvSpPr>
        <p:spPr>
          <a:xfrm>
            <a:off x="2270537" y="6104350"/>
            <a:ext cx="5104282" cy="461665"/>
          </a:xfrm>
          <a:prstGeom prst="rect">
            <a:avLst/>
          </a:prstGeom>
          <a:noFill/>
        </p:spPr>
        <p:txBody>
          <a:bodyPr vert="horz" wrap="none" rtlCol="0">
            <a:spAutoFit/>
          </a:bodyPr>
          <a:lstStyle/>
          <a:p>
            <a:pPr algn="ctr"/>
            <a:r>
              <a:rPr kumimoji="1" lang="ja-JP" altLang="en-US" sz="2400" b="1" dirty="0" smtClean="0">
                <a:latin typeface="Meiryo UI" panose="020B0604030504040204" pitchFamily="50" charset="-128"/>
                <a:ea typeface="Meiryo UI" panose="020B0604030504040204" pitchFamily="50" charset="-128"/>
              </a:rPr>
              <a:t>地域公共</a:t>
            </a:r>
            <a:r>
              <a:rPr kumimoji="1" lang="ja-JP" altLang="en-US" sz="2400" b="1" dirty="0">
                <a:latin typeface="Meiryo UI" panose="020B0604030504040204" pitchFamily="50" charset="-128"/>
                <a:ea typeface="Meiryo UI" panose="020B0604030504040204" pitchFamily="50" charset="-128"/>
              </a:rPr>
              <a:t>交通の維持がますます困難に</a:t>
            </a:r>
          </a:p>
        </p:txBody>
      </p:sp>
      <p:sp>
        <p:nvSpPr>
          <p:cNvPr id="20" name="角丸四角形 19"/>
          <p:cNvSpPr/>
          <p:nvPr/>
        </p:nvSpPr>
        <p:spPr>
          <a:xfrm>
            <a:off x="3161497" y="872620"/>
            <a:ext cx="2985615"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バス</a:t>
            </a:r>
            <a:r>
              <a:rPr lang="ja-JP" altLang="en-US" sz="1400" b="1" dirty="0">
                <a:solidFill>
                  <a:schemeClr val="tx1"/>
                </a:solidFill>
                <a:latin typeface="Meiryo UI" panose="020B0604030504040204" pitchFamily="50" charset="-128"/>
                <a:ea typeface="Meiryo UI" panose="020B0604030504040204" pitchFamily="50" charset="-128"/>
              </a:rPr>
              <a:t>・</a:t>
            </a:r>
            <a:r>
              <a:rPr kumimoji="1" lang="ja-JP" altLang="en-US" sz="1400" b="1" dirty="0">
                <a:solidFill>
                  <a:schemeClr val="tx1"/>
                </a:solidFill>
                <a:latin typeface="Meiryo UI" panose="020B0604030504040204" pitchFamily="50" charset="-128"/>
                <a:ea typeface="Meiryo UI" panose="020B0604030504040204" pitchFamily="50" charset="-128"/>
              </a:rPr>
              <a:t>タクシーの費用の多くは人件費</a:t>
            </a:r>
          </a:p>
        </p:txBody>
      </p:sp>
      <p:sp>
        <p:nvSpPr>
          <p:cNvPr id="21" name="角丸四角形 20"/>
          <p:cNvSpPr/>
          <p:nvPr/>
        </p:nvSpPr>
        <p:spPr>
          <a:xfrm>
            <a:off x="252349" y="870313"/>
            <a:ext cx="2605790"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運輸業では</a:t>
            </a:r>
            <a:r>
              <a:rPr kumimoji="1" lang="en-US" altLang="ja-JP" sz="1400" b="1" dirty="0">
                <a:solidFill>
                  <a:schemeClr val="tx1"/>
                </a:solidFill>
                <a:latin typeface="Meiryo UI" panose="020B0604030504040204" pitchFamily="50" charset="-128"/>
                <a:ea typeface="Meiryo UI" panose="020B0604030504040204" pitchFamily="50" charset="-128"/>
              </a:rPr>
              <a:t>6</a:t>
            </a:r>
            <a:r>
              <a:rPr kumimoji="1" lang="ja-JP" altLang="en-US" sz="1400" b="1" dirty="0" smtClean="0">
                <a:solidFill>
                  <a:schemeClr val="tx1"/>
                </a:solidFill>
                <a:latin typeface="Meiryo UI" panose="020B0604030504040204" pitchFamily="50" charset="-128"/>
                <a:ea typeface="Meiryo UI" panose="020B0604030504040204" pitchFamily="50" charset="-128"/>
              </a:rPr>
              <a:t>割超が</a:t>
            </a:r>
            <a:r>
              <a:rPr kumimoji="1" lang="ja-JP" altLang="en-US" sz="1400" b="1" dirty="0">
                <a:solidFill>
                  <a:schemeClr val="tx1"/>
                </a:solidFill>
                <a:latin typeface="Meiryo UI" panose="020B0604030504040204" pitchFamily="50" charset="-128"/>
                <a:ea typeface="Meiryo UI" panose="020B0604030504040204" pitchFamily="50" charset="-128"/>
              </a:rPr>
              <a:t>人手不足</a:t>
            </a:r>
          </a:p>
        </p:txBody>
      </p:sp>
      <p:sp>
        <p:nvSpPr>
          <p:cNvPr id="22" name="角丸四角形 21"/>
          <p:cNvSpPr/>
          <p:nvPr/>
        </p:nvSpPr>
        <p:spPr>
          <a:xfrm>
            <a:off x="6360095" y="870313"/>
            <a:ext cx="2666922"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乗合バスはほとんどが赤字</a:t>
            </a:r>
          </a:p>
        </p:txBody>
      </p:sp>
      <p:graphicFrame>
        <p:nvGraphicFramePr>
          <p:cNvPr id="27" name="グラフ 26"/>
          <p:cNvGraphicFramePr/>
          <p:nvPr>
            <p:extLst/>
          </p:nvPr>
        </p:nvGraphicFramePr>
        <p:xfrm>
          <a:off x="6229468" y="2358683"/>
          <a:ext cx="2622047" cy="2612805"/>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直線コネクタ 28"/>
          <p:cNvCxnSpPr/>
          <p:nvPr/>
        </p:nvCxnSpPr>
        <p:spPr>
          <a:xfrm>
            <a:off x="6639910" y="2511129"/>
            <a:ext cx="2304000" cy="0"/>
          </a:xfrm>
          <a:prstGeom prst="line">
            <a:avLst/>
          </a:prstGeom>
        </p:spPr>
        <p:style>
          <a:lnRef idx="1">
            <a:schemeClr val="dk1"/>
          </a:lnRef>
          <a:fillRef idx="0">
            <a:schemeClr val="dk1"/>
          </a:fillRef>
          <a:effectRef idx="0">
            <a:schemeClr val="dk1"/>
          </a:effectRef>
          <a:fontRef idx="minor">
            <a:schemeClr val="tx1"/>
          </a:fontRef>
        </p:style>
      </p:cxnSp>
      <p:sp>
        <p:nvSpPr>
          <p:cNvPr id="32" name="テキスト ボックス 31"/>
          <p:cNvSpPr txBox="1"/>
          <p:nvPr/>
        </p:nvSpPr>
        <p:spPr>
          <a:xfrm>
            <a:off x="7455284" y="3658651"/>
            <a:ext cx="697627" cy="246221"/>
          </a:xfrm>
          <a:prstGeom prst="rect">
            <a:avLst/>
          </a:prstGeom>
          <a:noFill/>
        </p:spPr>
        <p:txBody>
          <a:bodyPr wrap="none" rtlCol="0">
            <a:spAutoFit/>
          </a:bodyPr>
          <a:lstStyle/>
          <a:p>
            <a:r>
              <a:rPr kumimoji="1" lang="ja-JP" altLang="en-US" sz="1000" b="1" dirty="0" smtClean="0">
                <a:latin typeface="Meiryo UI" panose="020B0604030504040204" pitchFamily="50" charset="-128"/>
                <a:ea typeface="Meiryo UI" panose="020B0604030504040204" pitchFamily="50" charset="-128"/>
              </a:rPr>
              <a:t>公営平均</a:t>
            </a:r>
            <a:endParaRPr kumimoji="1" lang="ja-JP" altLang="en-US" sz="1000" b="1"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6847672" y="2770196"/>
            <a:ext cx="697627" cy="246221"/>
          </a:xfrm>
          <a:prstGeom prst="rect">
            <a:avLst/>
          </a:prstGeom>
          <a:noFill/>
        </p:spPr>
        <p:txBody>
          <a:bodyPr wrap="none" rtlCol="0">
            <a:spAutoFit/>
          </a:bodyPr>
          <a:lstStyle/>
          <a:p>
            <a:r>
              <a:rPr kumimoji="1" lang="ja-JP" altLang="en-US" sz="1000" b="1" dirty="0" smtClean="0">
                <a:latin typeface="Meiryo UI" panose="020B0604030504040204" pitchFamily="50" charset="-128"/>
                <a:ea typeface="Meiryo UI" panose="020B0604030504040204" pitchFamily="50" charset="-128"/>
              </a:rPr>
              <a:t>民営平均</a:t>
            </a:r>
            <a:endParaRPr kumimoji="1" lang="ja-JP" altLang="en-US" sz="1000" b="1"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8529122" y="2245436"/>
            <a:ext cx="452368"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黒字</a:t>
            </a:r>
          </a:p>
        </p:txBody>
      </p:sp>
      <p:sp>
        <p:nvSpPr>
          <p:cNvPr id="35" name="テキスト ボックス 34"/>
          <p:cNvSpPr txBox="1"/>
          <p:nvPr/>
        </p:nvSpPr>
        <p:spPr>
          <a:xfrm>
            <a:off x="8529122" y="2552022"/>
            <a:ext cx="453970" cy="253916"/>
          </a:xfrm>
          <a:prstGeom prst="rect">
            <a:avLst/>
          </a:prstGeom>
          <a:noFill/>
        </p:spPr>
        <p:txBody>
          <a:bodyPr wrap="none" rtlCol="0">
            <a:spAutoFit/>
          </a:bodyPr>
          <a:lstStyle/>
          <a:p>
            <a:r>
              <a:rPr kumimoji="1" lang="ja-JP" altLang="en-US" sz="1050" b="1" dirty="0">
                <a:solidFill>
                  <a:srgbClr val="FF0000"/>
                </a:solidFill>
                <a:latin typeface="Meiryo UI" panose="020B0604030504040204" pitchFamily="50" charset="-128"/>
                <a:ea typeface="Meiryo UI" panose="020B0604030504040204" pitchFamily="50" charset="-128"/>
              </a:rPr>
              <a:t>赤字</a:t>
            </a:r>
          </a:p>
        </p:txBody>
      </p:sp>
      <p:cxnSp>
        <p:nvCxnSpPr>
          <p:cNvPr id="37" name="直線矢印コネクタ 36"/>
          <p:cNvCxnSpPr/>
          <p:nvPr/>
        </p:nvCxnSpPr>
        <p:spPr>
          <a:xfrm>
            <a:off x="8943910" y="2275083"/>
            <a:ext cx="0" cy="4680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8" name="テキスト ボックス 37"/>
          <p:cNvSpPr txBox="1"/>
          <p:nvPr/>
        </p:nvSpPr>
        <p:spPr>
          <a:xfrm>
            <a:off x="6451638" y="1955256"/>
            <a:ext cx="2622310" cy="261610"/>
          </a:xfrm>
          <a:prstGeom prst="rect">
            <a:avLst/>
          </a:prstGeom>
          <a:noFill/>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路線バスの経常収支比率　</a:t>
            </a:r>
            <a:r>
              <a:rPr kumimoji="1" lang="en-US" altLang="ja-JP"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全事業者</a:t>
            </a:r>
            <a:r>
              <a:rPr kumimoji="1" lang="en-US" altLang="ja-JP" sz="1000" b="1" dirty="0">
                <a:latin typeface="Meiryo UI" panose="020B0604030504040204" pitchFamily="50" charset="-128"/>
                <a:ea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7647608" y="4229340"/>
            <a:ext cx="976549"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直近２年は悪化</a:t>
            </a:r>
          </a:p>
        </p:txBody>
      </p:sp>
      <p:graphicFrame>
        <p:nvGraphicFramePr>
          <p:cNvPr id="44" name="グラフ 43"/>
          <p:cNvGraphicFramePr/>
          <p:nvPr>
            <p:extLst/>
          </p:nvPr>
        </p:nvGraphicFramePr>
        <p:xfrm>
          <a:off x="121895" y="2354375"/>
          <a:ext cx="2934706" cy="2709914"/>
        </p:xfrm>
        <a:graphic>
          <a:graphicData uri="http://schemas.openxmlformats.org/drawingml/2006/chart">
            <c:chart xmlns:c="http://schemas.openxmlformats.org/drawingml/2006/chart" xmlns:r="http://schemas.openxmlformats.org/officeDocument/2006/relationships" r:id="rId3"/>
          </a:graphicData>
        </a:graphic>
      </p:graphicFrame>
      <p:sp>
        <p:nvSpPr>
          <p:cNvPr id="45" name="テキスト ボックス 44"/>
          <p:cNvSpPr txBox="1"/>
          <p:nvPr/>
        </p:nvSpPr>
        <p:spPr>
          <a:xfrm>
            <a:off x="733410" y="4103043"/>
            <a:ext cx="1515158"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rPr>
              <a:t>人手が不足と感じている</a:t>
            </a:r>
            <a:endParaRPr kumimoji="1" lang="ja-JP" altLang="en-US" sz="1050" b="1"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535573" y="2397872"/>
            <a:ext cx="2039341" cy="253916"/>
          </a:xfrm>
          <a:prstGeom prst="rect">
            <a:avLst/>
          </a:prstGeom>
          <a:noFill/>
        </p:spPr>
        <p:txBody>
          <a:bodyPr wrap="none" rtlCol="0">
            <a:spAutoFit/>
          </a:bodyPr>
          <a:lstStyle/>
          <a:p>
            <a:r>
              <a:rPr lang="ja-JP" altLang="en-US" sz="1050" b="1" dirty="0">
                <a:latin typeface="Meiryo UI" panose="020B0604030504040204" pitchFamily="50" charset="-128"/>
                <a:ea typeface="Meiryo UI" panose="020B0604030504040204" pitchFamily="50" charset="-128"/>
              </a:rPr>
              <a:t>人手が過剰</a:t>
            </a:r>
            <a:r>
              <a:rPr kumimoji="1" lang="ja-JP" altLang="en-US" sz="1050" b="1" dirty="0">
                <a:latin typeface="Meiryo UI" panose="020B0604030504040204" pitchFamily="50" charset="-128"/>
                <a:ea typeface="Meiryo UI" panose="020B0604030504040204" pitchFamily="50" charset="-128"/>
              </a:rPr>
              <a:t>又は充足と感じている</a:t>
            </a:r>
          </a:p>
        </p:txBody>
      </p:sp>
      <p:sp>
        <p:nvSpPr>
          <p:cNvPr id="47" name="テキスト ボックス 46"/>
          <p:cNvSpPr txBox="1"/>
          <p:nvPr/>
        </p:nvSpPr>
        <p:spPr>
          <a:xfrm>
            <a:off x="235971" y="1944500"/>
            <a:ext cx="2908974"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雇用判断状況指数</a:t>
            </a:r>
            <a:r>
              <a:rPr kumimoji="1" lang="ja-JP" altLang="en-US" sz="1200" b="1" dirty="0" smtClean="0">
                <a:latin typeface="Meiryo UI" panose="020B0604030504040204" pitchFamily="50" charset="-128"/>
                <a:ea typeface="Meiryo UI" panose="020B0604030504040204" pitchFamily="50" charset="-128"/>
              </a:rPr>
              <a:t>（大阪府の運輸業）</a:t>
            </a:r>
            <a:endParaRPr kumimoji="1" lang="ja-JP" altLang="en-US" sz="1200" b="1" dirty="0">
              <a:latin typeface="Meiryo UI" panose="020B0604030504040204" pitchFamily="50" charset="-128"/>
              <a:ea typeface="Meiryo UI" panose="020B0604030504040204" pitchFamily="50" charset="-128"/>
            </a:endParaRPr>
          </a:p>
        </p:txBody>
      </p:sp>
      <p:sp>
        <p:nvSpPr>
          <p:cNvPr id="52" name="二等辺三角形 51"/>
          <p:cNvSpPr/>
          <p:nvPr/>
        </p:nvSpPr>
        <p:spPr>
          <a:xfrm rot="10800000">
            <a:off x="2469442" y="5482860"/>
            <a:ext cx="4654623" cy="28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右中かっこ 6">
            <a:extLst>
              <a:ext uri="{FF2B5EF4-FFF2-40B4-BE49-F238E27FC236}">
                <a16:creationId xmlns:a16="http://schemas.microsoft.com/office/drawing/2014/main" id="{0905BAEB-06AD-4A61-A918-7418C8B6EDE8}"/>
              </a:ext>
            </a:extLst>
          </p:cNvPr>
          <p:cNvSpPr/>
          <p:nvPr/>
        </p:nvSpPr>
        <p:spPr>
          <a:xfrm rot="5400000">
            <a:off x="8069625" y="3669494"/>
            <a:ext cx="108000" cy="914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414B5D36-4DFD-44AD-92B0-69FE6C60E857}"/>
              </a:ext>
            </a:extLst>
          </p:cNvPr>
          <p:cNvSpPr txBox="1"/>
          <p:nvPr/>
        </p:nvSpPr>
        <p:spPr>
          <a:xfrm>
            <a:off x="279904" y="5013211"/>
            <a:ext cx="2513385"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（出典）大阪府産業経済リサーチ＆デザインセンター</a:t>
            </a:r>
            <a:endParaRPr kumimoji="1" lang="ja-JP" altLang="en-US" sz="1050"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0E3FF1F5-34F7-44BA-AF4A-6C8C478D9DE8}"/>
              </a:ext>
            </a:extLst>
          </p:cNvPr>
          <p:cNvSpPr txBox="1"/>
          <p:nvPr/>
        </p:nvSpPr>
        <p:spPr>
          <a:xfrm>
            <a:off x="6350520" y="4971715"/>
            <a:ext cx="2731769"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（出典）乗合バス事業の収支状況について（国土交通省）</a:t>
            </a:r>
            <a:endParaRPr kumimoji="1" lang="ja-JP" altLang="en-US" sz="1050" dirty="0">
              <a:latin typeface="Meiryo UI" panose="020B0604030504040204" pitchFamily="50" charset="-128"/>
              <a:ea typeface="Meiryo UI" panose="020B0604030504040204" pitchFamily="50" charset="-128"/>
            </a:endParaRPr>
          </a:p>
        </p:txBody>
      </p:sp>
      <p:pic>
        <p:nvPicPr>
          <p:cNvPr id="40" name="図 39">
            <a:extLst>
              <a:ext uri="{FF2B5EF4-FFF2-40B4-BE49-F238E27FC236}">
                <a16:creationId xmlns:a16="http://schemas.microsoft.com/office/drawing/2014/main" id="{290EBBDE-AF0C-4F93-8AC9-549BF77C5B7C}"/>
              </a:ext>
            </a:extLst>
          </p:cNvPr>
          <p:cNvPicPr>
            <a:picLocks noChangeAspect="1"/>
          </p:cNvPicPr>
          <p:nvPr/>
        </p:nvPicPr>
        <p:blipFill rotWithShape="1">
          <a:blip r:embed="rId4"/>
          <a:srcRect l="36471" t="39160" r="36746" b="32044"/>
          <a:stretch/>
        </p:blipFill>
        <p:spPr>
          <a:xfrm>
            <a:off x="3395515" y="1577328"/>
            <a:ext cx="2315091" cy="1659357"/>
          </a:xfrm>
          <a:prstGeom prst="rect">
            <a:avLst/>
          </a:prstGeom>
        </p:spPr>
      </p:pic>
      <p:pic>
        <p:nvPicPr>
          <p:cNvPr id="41" name="図 40">
            <a:extLst>
              <a:ext uri="{FF2B5EF4-FFF2-40B4-BE49-F238E27FC236}">
                <a16:creationId xmlns:a16="http://schemas.microsoft.com/office/drawing/2014/main" id="{1B81F117-1F2E-4D7F-94F2-66CCDBC95686}"/>
              </a:ext>
            </a:extLst>
          </p:cNvPr>
          <p:cNvPicPr>
            <a:picLocks noChangeAspect="1"/>
          </p:cNvPicPr>
          <p:nvPr/>
        </p:nvPicPr>
        <p:blipFill rotWithShape="1">
          <a:blip r:embed="rId4"/>
          <a:srcRect l="63410" t="39160" r="8941" b="32044"/>
          <a:stretch/>
        </p:blipFill>
        <p:spPr>
          <a:xfrm>
            <a:off x="3327291" y="3511956"/>
            <a:ext cx="2508856" cy="1741919"/>
          </a:xfrm>
          <a:prstGeom prst="rect">
            <a:avLst/>
          </a:prstGeom>
        </p:spPr>
      </p:pic>
      <p:sp>
        <p:nvSpPr>
          <p:cNvPr id="48" name="テキスト ボックス 47">
            <a:extLst>
              <a:ext uri="{FF2B5EF4-FFF2-40B4-BE49-F238E27FC236}">
                <a16:creationId xmlns:a16="http://schemas.microsoft.com/office/drawing/2014/main" id="{F32A2230-376E-4BDF-AEB3-3237AB793E17}"/>
              </a:ext>
            </a:extLst>
          </p:cNvPr>
          <p:cNvSpPr txBox="1"/>
          <p:nvPr/>
        </p:nvSpPr>
        <p:spPr>
          <a:xfrm>
            <a:off x="3644552" y="3249749"/>
            <a:ext cx="1842171" cy="307777"/>
          </a:xfrm>
          <a:prstGeom prst="rect">
            <a:avLst/>
          </a:prstGeom>
          <a:noFill/>
        </p:spPr>
        <p:txBody>
          <a:bodyPr wrap="none" rtlCol="0">
            <a:spAutoFit/>
          </a:bodyPr>
          <a:lstStyle/>
          <a:p>
            <a:pPr algn="ctr"/>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タクシー</a:t>
            </a:r>
            <a:r>
              <a:rPr kumimoji="1" lang="ja-JP" altLang="en-US" sz="1400" b="1" dirty="0" smtClean="0">
                <a:latin typeface="Meiryo UI" panose="020B0604030504040204" pitchFamily="50" charset="-128"/>
                <a:ea typeface="Meiryo UI" panose="020B0604030504040204" pitchFamily="50" charset="-128"/>
              </a:rPr>
              <a:t>事業の収支</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4654304" y="4499361"/>
            <a:ext cx="1005403" cy="261610"/>
          </a:xfrm>
          <a:prstGeom prst="rect">
            <a:avLst/>
          </a:prstGeom>
        </p:spPr>
        <p:txBody>
          <a:bodyPr wrap="none">
            <a:spAutoFit/>
          </a:bodyPr>
          <a:lstStyle/>
          <a:p>
            <a:r>
              <a:rPr lang="ja-JP" altLang="en-US" sz="1100" dirty="0">
                <a:latin typeface="Meiryo UI" panose="020B0604030504040204" pitchFamily="50" charset="-128"/>
                <a:ea typeface="Meiryo UI" panose="020B0604030504040204" pitchFamily="50" charset="-128"/>
              </a:rPr>
              <a:t>７割が人件費</a:t>
            </a:r>
            <a:endParaRPr lang="ja-JP" altLang="en-US" sz="1100" dirty="0"/>
          </a:p>
        </p:txBody>
      </p:sp>
      <p:sp>
        <p:nvSpPr>
          <p:cNvPr id="51" name="テキスト ボックス 50">
            <a:extLst>
              <a:ext uri="{FF2B5EF4-FFF2-40B4-BE49-F238E27FC236}">
                <a16:creationId xmlns:a16="http://schemas.microsoft.com/office/drawing/2014/main" id="{F32A2230-376E-4BDF-AEB3-3237AB793E17}"/>
              </a:ext>
            </a:extLst>
          </p:cNvPr>
          <p:cNvSpPr txBox="1"/>
          <p:nvPr/>
        </p:nvSpPr>
        <p:spPr>
          <a:xfrm>
            <a:off x="3788019" y="1262095"/>
            <a:ext cx="1555233" cy="307777"/>
          </a:xfrm>
          <a:prstGeom prst="rect">
            <a:avLst/>
          </a:prstGeom>
          <a:noFill/>
        </p:spPr>
        <p:txBody>
          <a:bodyPr wrap="none" rtlCol="0">
            <a:spAutoFit/>
          </a:bodyPr>
          <a:lstStyle/>
          <a:p>
            <a:pPr algn="ctr"/>
            <a:r>
              <a:rPr kumimoji="1"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バス</a:t>
            </a:r>
            <a:r>
              <a:rPr kumimoji="1" lang="ja-JP" altLang="en-US" sz="1400" b="1" dirty="0" smtClean="0">
                <a:latin typeface="Meiryo UI" panose="020B0604030504040204" pitchFamily="50" charset="-128"/>
                <a:ea typeface="Meiryo UI" panose="020B0604030504040204" pitchFamily="50" charset="-128"/>
              </a:rPr>
              <a:t>事業の収支</a:t>
            </a:r>
            <a:r>
              <a:rPr kumimoji="1" lang="en-US" altLang="ja-JP"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p:txBody>
      </p:sp>
      <p:sp>
        <p:nvSpPr>
          <p:cNvPr id="53" name="正方形/長方形 52"/>
          <p:cNvSpPr/>
          <p:nvPr/>
        </p:nvSpPr>
        <p:spPr>
          <a:xfrm>
            <a:off x="4744945" y="2697574"/>
            <a:ext cx="1005403" cy="261610"/>
          </a:xfrm>
          <a:prstGeom prst="rect">
            <a:avLst/>
          </a:prstGeom>
        </p:spPr>
        <p:txBody>
          <a:bodyPr wrap="none">
            <a:spAutoFit/>
          </a:bodyPr>
          <a:lstStyle/>
          <a:p>
            <a:r>
              <a:rPr lang="ja-JP" altLang="en-US" sz="1100" dirty="0">
                <a:latin typeface="Meiryo UI" panose="020B0604030504040204" pitchFamily="50" charset="-128"/>
                <a:ea typeface="Meiryo UI" panose="020B0604030504040204" pitchFamily="50" charset="-128"/>
              </a:rPr>
              <a:t>５割が人件費</a:t>
            </a:r>
            <a:endParaRPr lang="ja-JP" altLang="en-US" sz="1100" dirty="0"/>
          </a:p>
        </p:txBody>
      </p:sp>
      <p:sp>
        <p:nvSpPr>
          <p:cNvPr id="10" name="楕円 9"/>
          <p:cNvSpPr/>
          <p:nvPr/>
        </p:nvSpPr>
        <p:spPr>
          <a:xfrm>
            <a:off x="2623473" y="2708088"/>
            <a:ext cx="326571" cy="615819"/>
          </a:xfrm>
          <a:prstGeom prst="ellipse">
            <a:avLst/>
          </a:prstGeom>
          <a:noFill/>
          <a:ln>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2" name="テキスト ボックス 11"/>
          <p:cNvSpPr txBox="1"/>
          <p:nvPr/>
        </p:nvSpPr>
        <p:spPr>
          <a:xfrm>
            <a:off x="865691" y="1230535"/>
            <a:ext cx="1980029"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⇒慢性的な運転手不足</a:t>
            </a:r>
          </a:p>
        </p:txBody>
      </p:sp>
      <p:sp>
        <p:nvSpPr>
          <p:cNvPr id="55" name="四角形: 角を丸くする 35">
            <a:extLst>
              <a:ext uri="{FF2B5EF4-FFF2-40B4-BE49-F238E27FC236}">
                <a16:creationId xmlns:a16="http://schemas.microsoft.com/office/drawing/2014/main" id="{3940C8DA-6EDC-4F14-83D4-747DC5A0BD2E}"/>
              </a:ext>
            </a:extLst>
          </p:cNvPr>
          <p:cNvSpPr/>
          <p:nvPr/>
        </p:nvSpPr>
        <p:spPr>
          <a:xfrm>
            <a:off x="3375719" y="1992093"/>
            <a:ext cx="2412000" cy="180000"/>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四角形: 角を丸くする 35">
            <a:extLst>
              <a:ext uri="{FF2B5EF4-FFF2-40B4-BE49-F238E27FC236}">
                <a16:creationId xmlns:a16="http://schemas.microsoft.com/office/drawing/2014/main" id="{3940C8DA-6EDC-4F14-83D4-747DC5A0BD2E}"/>
              </a:ext>
            </a:extLst>
          </p:cNvPr>
          <p:cNvSpPr/>
          <p:nvPr/>
        </p:nvSpPr>
        <p:spPr>
          <a:xfrm>
            <a:off x="3338348" y="3955086"/>
            <a:ext cx="2412000" cy="180000"/>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flipH="1">
            <a:off x="5224633" y="2221499"/>
            <a:ext cx="219966" cy="430289"/>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flipH="1">
            <a:off x="5157005" y="4182148"/>
            <a:ext cx="285098" cy="317213"/>
          </a:xfrm>
          <a:prstGeom prst="line">
            <a:avLst/>
          </a:prstGeom>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flipH="1">
            <a:off x="1351398" y="2649447"/>
            <a:ext cx="256761" cy="294567"/>
          </a:xfrm>
          <a:prstGeom prst="line">
            <a:avLst/>
          </a:prstGeom>
        </p:spPr>
        <p:style>
          <a:lnRef idx="1">
            <a:schemeClr val="dk1"/>
          </a:lnRef>
          <a:fillRef idx="0">
            <a:schemeClr val="dk1"/>
          </a:fillRef>
          <a:effectRef idx="0">
            <a:schemeClr val="dk1"/>
          </a:effectRef>
          <a:fontRef idx="minor">
            <a:schemeClr val="tx1"/>
          </a:fontRef>
        </p:style>
      </p:cxnSp>
      <p:cxnSp>
        <p:nvCxnSpPr>
          <p:cNvPr id="50" name="直線コネクタ 49"/>
          <p:cNvCxnSpPr/>
          <p:nvPr/>
        </p:nvCxnSpPr>
        <p:spPr>
          <a:xfrm flipH="1">
            <a:off x="1479778" y="3750405"/>
            <a:ext cx="107813" cy="32228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4282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V 字形矢印 24"/>
          <p:cNvSpPr/>
          <p:nvPr/>
        </p:nvSpPr>
        <p:spPr>
          <a:xfrm rot="19873621">
            <a:off x="2719938" y="2769285"/>
            <a:ext cx="3118739" cy="248348"/>
          </a:xfrm>
          <a:prstGeom prst="notchedRightArrow">
            <a:avLst>
              <a:gd name="adj1" fmla="val 50000"/>
              <a:gd name="adj2" fmla="val 97037"/>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グラフ 14"/>
          <p:cNvGraphicFramePr/>
          <p:nvPr>
            <p:extLst>
              <p:ext uri="{D42A27DB-BD31-4B8C-83A1-F6EECF244321}">
                <p14:modId xmlns:p14="http://schemas.microsoft.com/office/powerpoint/2010/main" val="1864754336"/>
              </p:ext>
            </p:extLst>
          </p:nvPr>
        </p:nvGraphicFramePr>
        <p:xfrm>
          <a:off x="3296305" y="2215246"/>
          <a:ext cx="2713253" cy="2406076"/>
        </p:xfrm>
        <a:graphic>
          <a:graphicData uri="http://schemas.openxmlformats.org/drawingml/2006/chart">
            <c:chart xmlns:c="http://schemas.openxmlformats.org/drawingml/2006/chart" xmlns:r="http://schemas.openxmlformats.org/officeDocument/2006/relationships" r:id="rId2"/>
          </a:graphicData>
        </a:graphic>
      </p:graphicFrame>
      <p:sp>
        <p:nvSpPr>
          <p:cNvPr id="36" name="V 字形矢印 24">
            <a:extLst>
              <a:ext uri="{FF2B5EF4-FFF2-40B4-BE49-F238E27FC236}">
                <a16:creationId xmlns:a16="http://schemas.microsoft.com/office/drawing/2014/main" id="{CAF99760-DC90-438D-9780-E7EEFB2FB0EC}"/>
              </a:ext>
            </a:extLst>
          </p:cNvPr>
          <p:cNvSpPr/>
          <p:nvPr/>
        </p:nvSpPr>
        <p:spPr>
          <a:xfrm rot="19783817">
            <a:off x="5906748" y="2786805"/>
            <a:ext cx="2787734" cy="231075"/>
          </a:xfrm>
          <a:prstGeom prst="notchedRightArrow">
            <a:avLst>
              <a:gd name="adj1" fmla="val 50000"/>
              <a:gd name="adj2" fmla="val 97037"/>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V 字形矢印 24">
            <a:extLst>
              <a:ext uri="{FF2B5EF4-FFF2-40B4-BE49-F238E27FC236}">
                <a16:creationId xmlns:a16="http://schemas.microsoft.com/office/drawing/2014/main" id="{B66EFD25-AC6D-40EC-826E-5EE88476288B}"/>
              </a:ext>
            </a:extLst>
          </p:cNvPr>
          <p:cNvSpPr/>
          <p:nvPr/>
        </p:nvSpPr>
        <p:spPr>
          <a:xfrm rot="19126212">
            <a:off x="-173249" y="3051174"/>
            <a:ext cx="2787734" cy="231075"/>
          </a:xfrm>
          <a:prstGeom prst="notchedRightArrow">
            <a:avLst>
              <a:gd name="adj1" fmla="val 50000"/>
              <a:gd name="adj2" fmla="val 97037"/>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0" name="グラフ 19">
            <a:extLst>
              <a:ext uri="{FF2B5EF4-FFF2-40B4-BE49-F238E27FC236}">
                <a16:creationId xmlns:a16="http://schemas.microsoft.com/office/drawing/2014/main" id="{9867FA23-F2A3-4611-9F31-E63F63A5875C}"/>
              </a:ext>
            </a:extLst>
          </p:cNvPr>
          <p:cNvGraphicFramePr/>
          <p:nvPr>
            <p:extLst>
              <p:ext uri="{D42A27DB-BD31-4B8C-83A1-F6EECF244321}">
                <p14:modId xmlns:p14="http://schemas.microsoft.com/office/powerpoint/2010/main" val="154264465"/>
              </p:ext>
            </p:extLst>
          </p:nvPr>
        </p:nvGraphicFramePr>
        <p:xfrm>
          <a:off x="6346306" y="2255662"/>
          <a:ext cx="2713253" cy="2368431"/>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p:cNvSpPr>
            <a:spLocks noGrp="1"/>
          </p:cNvSpPr>
          <p:nvPr>
            <p:ph type="sldNum" sz="quarter" idx="12"/>
          </p:nvPr>
        </p:nvSpPr>
        <p:spPr>
          <a:xfrm>
            <a:off x="6902510" y="6395256"/>
            <a:ext cx="2057400" cy="365125"/>
          </a:xfrm>
        </p:spPr>
        <p:txBody>
          <a:bodyPr/>
          <a:lstStyle/>
          <a:p>
            <a:fld id="{21D76EFC-43B6-498C-9345-5DA95606B07D}" type="slidenum">
              <a:rPr kumimoji="1" lang="ja-JP" altLang="en-US" smtClean="0"/>
              <a:t>13</a:t>
            </a:fld>
            <a:endParaRPr kumimoji="1" lang="ja-JP" altLang="en-US"/>
          </a:p>
        </p:txBody>
      </p:sp>
      <p:sp>
        <p:nvSpPr>
          <p:cNvPr id="5" name="テキスト ボックス 4">
            <a:extLst>
              <a:ext uri="{FF2B5EF4-FFF2-40B4-BE49-F238E27FC236}">
                <a16:creationId xmlns:a16="http://schemas.microsoft.com/office/drawing/2014/main" id="{1F1F1C58-446E-4B8B-AC89-AFEE9A9BE22C}"/>
              </a:ext>
            </a:extLst>
          </p:cNvPr>
          <p:cNvSpPr txBox="1"/>
          <p:nvPr/>
        </p:nvSpPr>
        <p:spPr>
          <a:xfrm>
            <a:off x="2373710" y="118318"/>
            <a:ext cx="4629794" cy="461665"/>
          </a:xfrm>
          <a:prstGeom prst="rect">
            <a:avLst/>
          </a:prstGeom>
          <a:noFill/>
        </p:spPr>
        <p:txBody>
          <a:bodyPr wrap="none" rtlCol="0">
            <a:spAutoFit/>
          </a:bodyPr>
          <a:lstStyle/>
          <a:p>
            <a:r>
              <a:rPr lang="ja-JP" altLang="en-US" sz="2400" b="1" dirty="0" smtClean="0">
                <a:latin typeface="Meiryo UI" panose="020B0604030504040204" pitchFamily="50" charset="-128"/>
                <a:ea typeface="Meiryo UI" panose="020B0604030504040204" pitchFamily="50" charset="-128"/>
              </a:rPr>
              <a:t>１</a:t>
            </a:r>
            <a:r>
              <a:rPr lang="ja-JP" altLang="en-US" sz="2400" b="1" dirty="0">
                <a:latin typeface="Meiryo UI" panose="020B0604030504040204" pitchFamily="50" charset="-128"/>
                <a:ea typeface="Meiryo UI" panose="020B0604030504040204" pitchFamily="50" charset="-128"/>
              </a:rPr>
              <a:t>．</a:t>
            </a:r>
            <a:r>
              <a:rPr kumimoji="1" lang="ja-JP" altLang="en-US" sz="2400" b="1" dirty="0" smtClean="0">
                <a:latin typeface="Meiryo UI" panose="020B0604030504040204" pitchFamily="50" charset="-128"/>
                <a:ea typeface="Meiryo UI" panose="020B0604030504040204" pitchFamily="50" charset="-128"/>
              </a:rPr>
              <a:t>高齢化</a:t>
            </a:r>
            <a:r>
              <a:rPr kumimoji="1" lang="ja-JP" altLang="en-US" sz="2400" b="1" dirty="0">
                <a:latin typeface="Meiryo UI" panose="020B0604030504040204" pitchFamily="50" charset="-128"/>
                <a:ea typeface="Meiryo UI" panose="020B0604030504040204" pitchFamily="50" charset="-128"/>
              </a:rPr>
              <a:t>に伴う移動課題の増大</a:t>
            </a:r>
            <a:endParaRPr kumimoji="1" lang="en-US" altLang="ja-JP" sz="2400" b="1" dirty="0">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0A796690-5234-4AC3-B8EC-DFE66B07097C}"/>
              </a:ext>
            </a:extLst>
          </p:cNvPr>
          <p:cNvCxnSpPr/>
          <p:nvPr/>
        </p:nvCxnSpPr>
        <p:spPr>
          <a:xfrm>
            <a:off x="326568" y="630865"/>
            <a:ext cx="8621486" cy="0"/>
          </a:xfrm>
          <a:prstGeom prst="line">
            <a:avLst/>
          </a:prstGeom>
        </p:spPr>
        <p:style>
          <a:lnRef idx="1">
            <a:schemeClr val="dk1"/>
          </a:lnRef>
          <a:fillRef idx="0">
            <a:schemeClr val="dk1"/>
          </a:fillRef>
          <a:effectRef idx="0">
            <a:schemeClr val="dk1"/>
          </a:effectRef>
          <a:fontRef idx="minor">
            <a:schemeClr val="tx1"/>
          </a:fontRef>
        </p:style>
      </p:cxnSp>
      <p:sp>
        <p:nvSpPr>
          <p:cNvPr id="10" name="テキスト ボックス 9">
            <a:extLst>
              <a:ext uri="{FF2B5EF4-FFF2-40B4-BE49-F238E27FC236}">
                <a16:creationId xmlns:a16="http://schemas.microsoft.com/office/drawing/2014/main" id="{25C31BF9-E87F-4556-A35B-28AF72B376E2}"/>
              </a:ext>
            </a:extLst>
          </p:cNvPr>
          <p:cNvSpPr txBox="1"/>
          <p:nvPr/>
        </p:nvSpPr>
        <p:spPr>
          <a:xfrm>
            <a:off x="6736652" y="2805179"/>
            <a:ext cx="1194558" cy="253916"/>
          </a:xfrm>
          <a:prstGeom prst="rect">
            <a:avLst/>
          </a:prstGeom>
          <a:noFill/>
        </p:spPr>
        <p:txBody>
          <a:bodyPr wrap="none" rtlCol="0">
            <a:spAutoFit/>
          </a:bodyPr>
          <a:lstStyle/>
          <a:p>
            <a:r>
              <a:rPr kumimoji="1" lang="ja-JP" altLang="en-US" sz="1050" dirty="0">
                <a:effectLst>
                  <a:outerShdw blurRad="38100" dist="38100" dir="2700000" algn="tl">
                    <a:srgbClr val="000000">
                      <a:alpha val="43137"/>
                    </a:srgbClr>
                  </a:outerShdw>
                </a:effectLst>
              </a:rPr>
              <a:t>過去</a:t>
            </a:r>
            <a:r>
              <a:rPr kumimoji="1" lang="en-US" altLang="ja-JP" sz="1050" dirty="0">
                <a:effectLst>
                  <a:outerShdw blurRad="38100" dist="38100" dir="2700000" algn="tl">
                    <a:srgbClr val="000000">
                      <a:alpha val="43137"/>
                    </a:srgbClr>
                  </a:outerShdw>
                </a:effectLst>
              </a:rPr>
              <a:t>10</a:t>
            </a:r>
            <a:r>
              <a:rPr kumimoji="1" lang="ja-JP" altLang="en-US" sz="1050" dirty="0">
                <a:effectLst>
                  <a:outerShdw blurRad="38100" dist="38100" dir="2700000" algn="tl">
                    <a:srgbClr val="000000">
                      <a:alpha val="43137"/>
                    </a:srgbClr>
                  </a:outerShdw>
                </a:effectLst>
              </a:rPr>
              <a:t>年で</a:t>
            </a:r>
            <a:r>
              <a:rPr kumimoji="1" lang="en-US" altLang="ja-JP" sz="1050" dirty="0">
                <a:effectLst>
                  <a:outerShdw blurRad="38100" dist="38100" dir="2700000" algn="tl">
                    <a:srgbClr val="000000">
                      <a:alpha val="43137"/>
                    </a:srgbClr>
                  </a:outerShdw>
                </a:effectLst>
              </a:rPr>
              <a:t>1.6</a:t>
            </a:r>
            <a:r>
              <a:rPr kumimoji="1" lang="ja-JP" altLang="en-US" sz="1050" dirty="0">
                <a:effectLst>
                  <a:outerShdw blurRad="38100" dist="38100" dir="2700000" algn="tl">
                    <a:srgbClr val="000000">
                      <a:alpha val="43137"/>
                    </a:srgbClr>
                  </a:outerShdw>
                </a:effectLst>
              </a:rPr>
              <a:t>倍</a:t>
            </a:r>
          </a:p>
        </p:txBody>
      </p:sp>
      <p:sp>
        <p:nvSpPr>
          <p:cNvPr id="12" name="角丸四角形 11"/>
          <p:cNvSpPr/>
          <p:nvPr/>
        </p:nvSpPr>
        <p:spPr>
          <a:xfrm>
            <a:off x="326568" y="965089"/>
            <a:ext cx="2730139"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運転免許証の自主返納が急増</a:t>
            </a:r>
          </a:p>
        </p:txBody>
      </p:sp>
      <p:sp>
        <p:nvSpPr>
          <p:cNvPr id="13" name="角丸四角形 12"/>
          <p:cNvSpPr/>
          <p:nvPr/>
        </p:nvSpPr>
        <p:spPr>
          <a:xfrm>
            <a:off x="6318577" y="970910"/>
            <a:ext cx="2695840"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交通弱者（買物弱者</a:t>
            </a:r>
            <a:r>
              <a:rPr kumimoji="1" lang="ja-JP" altLang="en-US" sz="1400" b="1" dirty="0" smtClean="0">
                <a:solidFill>
                  <a:schemeClr val="tx1"/>
                </a:solidFill>
                <a:latin typeface="Meiryo UI" panose="020B0604030504040204" pitchFamily="50" charset="-128"/>
                <a:ea typeface="Meiryo UI" panose="020B0604030504040204" pitchFamily="50" charset="-128"/>
              </a:rPr>
              <a:t>）も増加</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130866" y="5492342"/>
            <a:ext cx="5756704" cy="954107"/>
          </a:xfrm>
          <a:prstGeom prst="rect">
            <a:avLst/>
          </a:prstGeom>
          <a:noFill/>
        </p:spPr>
        <p:txBody>
          <a:bodyPr vert="horz" wrap="none" rtlCol="0">
            <a:spAutoFit/>
          </a:bodyPr>
          <a:lstStyle/>
          <a:p>
            <a:pPr algn="ctr"/>
            <a:r>
              <a:rPr lang="ja-JP" altLang="en-US" sz="2800" b="1" dirty="0" smtClean="0">
                <a:latin typeface="Meiryo UI" panose="020B0604030504040204" pitchFamily="50" charset="-128"/>
                <a:ea typeface="Meiryo UI" panose="020B0604030504040204" pitchFamily="50" charset="-128"/>
              </a:rPr>
              <a:t>ラストワンマイル</a:t>
            </a:r>
            <a:r>
              <a:rPr lang="ja-JP" altLang="en-US" sz="2800" b="1" dirty="0">
                <a:latin typeface="Meiryo UI" panose="020B0604030504040204" pitchFamily="50" charset="-128"/>
                <a:ea typeface="Meiryo UI" panose="020B0604030504040204" pitchFamily="50" charset="-128"/>
              </a:rPr>
              <a:t>・</a:t>
            </a:r>
            <a:r>
              <a:rPr lang="ja-JP" altLang="en-US" sz="2800" b="1" dirty="0" smtClean="0">
                <a:latin typeface="Meiryo UI" panose="020B0604030504040204" pitchFamily="50" charset="-128"/>
                <a:ea typeface="Meiryo UI" panose="020B0604030504040204" pitchFamily="50" charset="-128"/>
              </a:rPr>
              <a:t>ファーストワンマイル</a:t>
            </a:r>
            <a:r>
              <a:rPr kumimoji="1" lang="en-US" altLang="ja-JP" sz="2800" b="1" baseline="30000" dirty="0" smtClean="0">
                <a:latin typeface="Meiryo UI" panose="020B0604030504040204" pitchFamily="50" charset="-128"/>
                <a:ea typeface="Meiryo UI" panose="020B0604030504040204" pitchFamily="50" charset="-128"/>
              </a:rPr>
              <a:t>*</a:t>
            </a:r>
            <a:endParaRPr kumimoji="1" lang="en-US" altLang="ja-JP" sz="2800" b="1" baseline="30000" dirty="0">
              <a:latin typeface="Meiryo UI" panose="020B0604030504040204" pitchFamily="50" charset="-128"/>
              <a:ea typeface="Meiryo UI" panose="020B0604030504040204" pitchFamily="50" charset="-128"/>
            </a:endParaRPr>
          </a:p>
          <a:p>
            <a:pPr algn="ctr"/>
            <a:r>
              <a:rPr kumimoji="1" lang="ja-JP" altLang="en-US" sz="2800" b="1" dirty="0">
                <a:latin typeface="Meiryo UI" panose="020B0604030504040204" pitchFamily="50" charset="-128"/>
                <a:ea typeface="Meiryo UI" panose="020B0604030504040204" pitchFamily="50" charset="-128"/>
              </a:rPr>
              <a:t>の課題がますます増大する</a:t>
            </a:r>
          </a:p>
        </p:txBody>
      </p:sp>
      <p:sp>
        <p:nvSpPr>
          <p:cNvPr id="18" name="二等辺三角形 17"/>
          <p:cNvSpPr/>
          <p:nvPr/>
        </p:nvSpPr>
        <p:spPr>
          <a:xfrm rot="10800000">
            <a:off x="2681906" y="5081425"/>
            <a:ext cx="4654623" cy="288000"/>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25C31BF9-E87F-4556-A35B-28AF72B376E2}"/>
              </a:ext>
            </a:extLst>
          </p:cNvPr>
          <p:cNvSpPr txBox="1"/>
          <p:nvPr/>
        </p:nvSpPr>
        <p:spPr>
          <a:xfrm>
            <a:off x="4432018" y="3314086"/>
            <a:ext cx="1200970" cy="246221"/>
          </a:xfrm>
          <a:prstGeom prst="rect">
            <a:avLst/>
          </a:prstGeom>
          <a:noFill/>
        </p:spPr>
        <p:txBody>
          <a:bodyPr wrap="none" rtlCol="0">
            <a:spAutoFit/>
          </a:bodyPr>
          <a:lstStyle/>
          <a:p>
            <a:r>
              <a:rPr kumimoji="1" lang="ja-JP" altLang="en-US" sz="1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今後</a:t>
            </a:r>
            <a:r>
              <a:rPr kumimoji="1" lang="en-US" altLang="ja-JP" sz="1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30</a:t>
            </a:r>
            <a:r>
              <a:rPr kumimoji="1" lang="ja-JP" altLang="en-US" sz="1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年で</a:t>
            </a:r>
            <a:r>
              <a:rPr kumimoji="1" lang="en-US" altLang="ja-JP" sz="1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1.4</a:t>
            </a:r>
            <a:r>
              <a:rPr kumimoji="1" lang="ja-JP" altLang="en-US" sz="1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倍</a:t>
            </a:r>
          </a:p>
        </p:txBody>
      </p:sp>
      <p:graphicFrame>
        <p:nvGraphicFramePr>
          <p:cNvPr id="27" name="グラフ 26"/>
          <p:cNvGraphicFramePr/>
          <p:nvPr>
            <p:extLst>
              <p:ext uri="{D42A27DB-BD31-4B8C-83A1-F6EECF244321}">
                <p14:modId xmlns:p14="http://schemas.microsoft.com/office/powerpoint/2010/main" val="2159515155"/>
              </p:ext>
            </p:extLst>
          </p:nvPr>
        </p:nvGraphicFramePr>
        <p:xfrm>
          <a:off x="216380" y="2255662"/>
          <a:ext cx="2960507" cy="2368431"/>
        </p:xfrm>
        <a:graphic>
          <a:graphicData uri="http://schemas.openxmlformats.org/drawingml/2006/chart">
            <c:chart xmlns:c="http://schemas.openxmlformats.org/drawingml/2006/chart" xmlns:r="http://schemas.openxmlformats.org/officeDocument/2006/relationships" r:id="rId4"/>
          </a:graphicData>
        </a:graphic>
      </p:graphicFrame>
      <p:sp>
        <p:nvSpPr>
          <p:cNvPr id="33" name="テキスト ボックス 32">
            <a:extLst>
              <a:ext uri="{FF2B5EF4-FFF2-40B4-BE49-F238E27FC236}">
                <a16:creationId xmlns:a16="http://schemas.microsoft.com/office/drawing/2014/main" id="{A3C17A96-D3BA-4FDB-B2E4-9C8A800C315C}"/>
              </a:ext>
            </a:extLst>
          </p:cNvPr>
          <p:cNvSpPr txBox="1"/>
          <p:nvPr/>
        </p:nvSpPr>
        <p:spPr>
          <a:xfrm>
            <a:off x="341780" y="1483637"/>
            <a:ext cx="2668062" cy="430887"/>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運転免許証自主返納数 </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大阪府</a:t>
            </a:r>
            <a:r>
              <a:rPr kumimoji="1" lang="en-US" altLang="ja-JP" sz="1200" b="1" dirty="0">
                <a:latin typeface="Meiryo UI" panose="020B0604030504040204" pitchFamily="50" charset="-128"/>
                <a:ea typeface="Meiryo UI" panose="020B0604030504040204" pitchFamily="50" charset="-128"/>
              </a:rPr>
              <a:t>】</a:t>
            </a:r>
          </a:p>
          <a:p>
            <a:pPr algn="r"/>
            <a:r>
              <a:rPr kumimoji="1" lang="ja-JP" altLang="en-US" sz="1000" dirty="0">
                <a:latin typeface="Meiryo UI" panose="020B0604030504040204" pitchFamily="50" charset="-128"/>
                <a:ea typeface="Meiryo UI" panose="020B0604030504040204" pitchFamily="50" charset="-128"/>
              </a:rPr>
              <a:t>（単位：千件）</a:t>
            </a:r>
            <a:endParaRPr kumimoji="1" lang="ja-JP" altLang="en-US" sz="1050" dirty="0">
              <a:latin typeface="Meiryo UI" panose="020B0604030504040204" pitchFamily="50" charset="-128"/>
              <a:ea typeface="Meiryo UI" panose="020B0604030504040204" pitchFamily="50" charset="-128"/>
            </a:endParaRPr>
          </a:p>
        </p:txBody>
      </p:sp>
      <p:sp>
        <p:nvSpPr>
          <p:cNvPr id="34" name="角丸四角形 11">
            <a:extLst>
              <a:ext uri="{FF2B5EF4-FFF2-40B4-BE49-F238E27FC236}">
                <a16:creationId xmlns:a16="http://schemas.microsoft.com/office/drawing/2014/main" id="{393D0702-BA85-4A5F-9D5E-D3DF52277354}"/>
              </a:ext>
            </a:extLst>
          </p:cNvPr>
          <p:cNvSpPr/>
          <p:nvPr/>
        </p:nvSpPr>
        <p:spPr>
          <a:xfrm>
            <a:off x="3417244" y="965089"/>
            <a:ext cx="2695839" cy="3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高齢化率</a:t>
            </a:r>
            <a:r>
              <a:rPr kumimoji="1" lang="ja-JP" altLang="en-US" sz="1400" b="1" dirty="0" smtClean="0">
                <a:solidFill>
                  <a:schemeClr val="tx1"/>
                </a:solidFill>
                <a:latin typeface="Meiryo UI" panose="020B0604030504040204" pitchFamily="50" charset="-128"/>
                <a:ea typeface="Meiryo UI" panose="020B0604030504040204" pitchFamily="50" charset="-128"/>
              </a:rPr>
              <a:t>は今後さらに</a:t>
            </a:r>
            <a:r>
              <a:rPr kumimoji="1" lang="ja-JP" altLang="en-US" sz="1400" b="1" dirty="0">
                <a:solidFill>
                  <a:schemeClr val="tx1"/>
                </a:solidFill>
                <a:latin typeface="Meiryo UI" panose="020B0604030504040204" pitchFamily="50" charset="-128"/>
                <a:ea typeface="Meiryo UI" panose="020B0604030504040204" pitchFamily="50" charset="-128"/>
              </a:rPr>
              <a:t>進展</a:t>
            </a:r>
          </a:p>
        </p:txBody>
      </p:sp>
      <p:sp>
        <p:nvSpPr>
          <p:cNvPr id="38" name="テキスト ボックス 37">
            <a:extLst>
              <a:ext uri="{FF2B5EF4-FFF2-40B4-BE49-F238E27FC236}">
                <a16:creationId xmlns:a16="http://schemas.microsoft.com/office/drawing/2014/main" id="{8B632733-DF65-4B4D-9798-8891C6E72D9E}"/>
              </a:ext>
            </a:extLst>
          </p:cNvPr>
          <p:cNvSpPr txBox="1"/>
          <p:nvPr/>
        </p:nvSpPr>
        <p:spPr>
          <a:xfrm>
            <a:off x="3697652" y="1483637"/>
            <a:ext cx="2311906" cy="430887"/>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高齢化率の将来推計 </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大阪府</a:t>
            </a:r>
            <a:r>
              <a:rPr kumimoji="1" lang="en-US" altLang="ja-JP" sz="1200" b="1" dirty="0">
                <a:latin typeface="Meiryo UI" panose="020B0604030504040204" pitchFamily="50" charset="-128"/>
                <a:ea typeface="Meiryo UI" panose="020B0604030504040204" pitchFamily="50" charset="-128"/>
              </a:rPr>
              <a:t>】</a:t>
            </a:r>
          </a:p>
          <a:p>
            <a:pPr algn="r"/>
            <a:r>
              <a:rPr kumimoji="1" lang="ja-JP" altLang="en-US" sz="1000" dirty="0">
                <a:latin typeface="Meiryo UI" panose="020B0604030504040204" pitchFamily="50" charset="-128"/>
                <a:ea typeface="Meiryo UI" panose="020B0604030504040204" pitchFamily="50" charset="-128"/>
              </a:rPr>
              <a:t>（単位：％）</a:t>
            </a:r>
          </a:p>
        </p:txBody>
      </p:sp>
      <p:sp>
        <p:nvSpPr>
          <p:cNvPr id="39" name="テキスト ボックス 38">
            <a:extLst>
              <a:ext uri="{FF2B5EF4-FFF2-40B4-BE49-F238E27FC236}">
                <a16:creationId xmlns:a16="http://schemas.microsoft.com/office/drawing/2014/main" id="{CCEAFA94-CAE3-4AB5-85B7-BB93CFECE41F}"/>
              </a:ext>
            </a:extLst>
          </p:cNvPr>
          <p:cNvSpPr txBox="1"/>
          <p:nvPr/>
        </p:nvSpPr>
        <p:spPr>
          <a:xfrm>
            <a:off x="6374971" y="1483637"/>
            <a:ext cx="2775785" cy="430887"/>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高齢者の「買物弱者」の推移　</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大阪府</a:t>
            </a:r>
            <a:r>
              <a:rPr kumimoji="1" lang="en-US" altLang="ja-JP" sz="1200" b="1" dirty="0">
                <a:latin typeface="Meiryo UI" panose="020B0604030504040204" pitchFamily="50" charset="-128"/>
                <a:ea typeface="Meiryo UI" panose="020B0604030504040204" pitchFamily="50" charset="-128"/>
              </a:rPr>
              <a:t>】</a:t>
            </a:r>
          </a:p>
          <a:p>
            <a:pPr algn="r"/>
            <a:r>
              <a:rPr kumimoji="1" lang="ja-JP" altLang="en-US" sz="1000" dirty="0">
                <a:latin typeface="Meiryo UI" panose="020B0604030504040204" pitchFamily="50" charset="-128"/>
                <a:ea typeface="Meiryo UI" panose="020B0604030504040204" pitchFamily="50" charset="-128"/>
              </a:rPr>
              <a:t>（単位：千人）</a:t>
            </a:r>
            <a:endParaRPr kumimoji="1" lang="en-US" altLang="ja-JP" sz="1000"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5BA5FE7-696E-43FA-95A1-0CC5019AD3D3}"/>
              </a:ext>
            </a:extLst>
          </p:cNvPr>
          <p:cNvSpPr/>
          <p:nvPr/>
        </p:nvSpPr>
        <p:spPr>
          <a:xfrm>
            <a:off x="3296305" y="4055613"/>
            <a:ext cx="308283" cy="203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9D061B1-DF1E-46CD-B2B3-5CFC6005CF2F}"/>
              </a:ext>
            </a:extLst>
          </p:cNvPr>
          <p:cNvSpPr txBox="1"/>
          <p:nvPr/>
        </p:nvSpPr>
        <p:spPr>
          <a:xfrm>
            <a:off x="8472568" y="2257806"/>
            <a:ext cx="338554" cy="276999"/>
          </a:xfrm>
          <a:prstGeom prst="rect">
            <a:avLst/>
          </a:prstGeom>
          <a:noFill/>
        </p:spPr>
        <p:txBody>
          <a:bodyPr wrap="none" rtlCol="0">
            <a:spAutoFit/>
          </a:bodyPr>
          <a:lstStyle/>
          <a:p>
            <a:r>
              <a:rPr kumimoji="1" lang="ja-JP" altLang="en-US" sz="1200" dirty="0"/>
              <a:t>？</a:t>
            </a:r>
          </a:p>
        </p:txBody>
      </p:sp>
      <p:sp>
        <p:nvSpPr>
          <p:cNvPr id="41" name="テキスト ボックス 40">
            <a:extLst>
              <a:ext uri="{FF2B5EF4-FFF2-40B4-BE49-F238E27FC236}">
                <a16:creationId xmlns:a16="http://schemas.microsoft.com/office/drawing/2014/main" id="{87644A80-8044-4A22-AC03-889A21D7800A}"/>
              </a:ext>
            </a:extLst>
          </p:cNvPr>
          <p:cNvSpPr txBox="1"/>
          <p:nvPr/>
        </p:nvSpPr>
        <p:spPr>
          <a:xfrm>
            <a:off x="6335897" y="4632016"/>
            <a:ext cx="2677309"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rPr>
              <a:t>食料品アクセス困難人口　</a:t>
            </a:r>
            <a:r>
              <a:rPr kumimoji="1" lang="ja-JP" altLang="en-US" sz="800" dirty="0">
                <a:latin typeface="Meiryo UI" panose="020B0604030504040204" pitchFamily="50" charset="-128"/>
                <a:ea typeface="Meiryo UI" panose="020B0604030504040204" pitchFamily="50" charset="-128"/>
              </a:rPr>
              <a:t>農林水産政策研究所</a:t>
            </a:r>
            <a:endParaRPr kumimoji="1" lang="ja-JP" altLang="en-US" sz="1050"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5CCDCA0B-C528-4177-A6AB-F8498F7C5E3B}"/>
              </a:ext>
            </a:extLst>
          </p:cNvPr>
          <p:cNvSpPr txBox="1"/>
          <p:nvPr/>
        </p:nvSpPr>
        <p:spPr>
          <a:xfrm>
            <a:off x="341780" y="4621322"/>
            <a:ext cx="2617777"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rPr>
              <a:t>）各年大阪の交通白書 大阪府交通安全協会</a:t>
            </a:r>
            <a:endParaRPr kumimoji="1" lang="ja-JP" altLang="en-US" sz="1050" dirty="0">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72E36DCB-AE58-4BB0-96F7-34AD5EBE8072}"/>
              </a:ext>
            </a:extLst>
          </p:cNvPr>
          <p:cNvSpPr txBox="1"/>
          <p:nvPr/>
        </p:nvSpPr>
        <p:spPr>
          <a:xfrm>
            <a:off x="3399055" y="4621322"/>
            <a:ext cx="2065304"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（出典）日本の地域別将来推計人口</a:t>
            </a:r>
            <a:endParaRPr kumimoji="1"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rPr>
              <a:t>国立社会保障・人口問題研究所　</a:t>
            </a:r>
            <a:endParaRPr kumimoji="1" lang="ja-JP" altLang="en-US" sz="1050" dirty="0">
              <a:latin typeface="Meiryo UI" panose="020B0604030504040204" pitchFamily="50" charset="-128"/>
              <a:ea typeface="Meiryo UI" panose="020B0604030504040204" pitchFamily="50" charset="-128"/>
            </a:endParaRPr>
          </a:p>
        </p:txBody>
      </p:sp>
      <p:cxnSp>
        <p:nvCxnSpPr>
          <p:cNvPr id="8" name="直線コネクタ 7"/>
          <p:cNvCxnSpPr/>
          <p:nvPr/>
        </p:nvCxnSpPr>
        <p:spPr>
          <a:xfrm>
            <a:off x="535577" y="2270114"/>
            <a:ext cx="0" cy="183600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a:off x="3654109" y="2215246"/>
            <a:ext cx="0" cy="190800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a:off x="6721136" y="2285390"/>
            <a:ext cx="0" cy="183600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flipH="1" flipV="1">
            <a:off x="549586" y="4100486"/>
            <a:ext cx="2484000" cy="88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flipH="1" flipV="1">
            <a:off x="3654823" y="4095503"/>
            <a:ext cx="2304000" cy="88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flipH="1" flipV="1">
            <a:off x="6711879" y="4095664"/>
            <a:ext cx="2304000" cy="88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2" name="正方形/長方形 1"/>
          <p:cNvSpPr/>
          <p:nvPr/>
        </p:nvSpPr>
        <p:spPr>
          <a:xfrm>
            <a:off x="110268" y="5820827"/>
            <a:ext cx="2221877" cy="907941"/>
          </a:xfrm>
          <a:prstGeom prst="rect">
            <a:avLst/>
          </a:prstGeom>
        </p:spPr>
        <p:txBody>
          <a:bodyPr wrap="square">
            <a:spAutoFit/>
          </a:bodyPr>
          <a:lstStyle/>
          <a:p>
            <a:r>
              <a:rPr lang="en-US" altLang="ja-JP" sz="1000" b="1" dirty="0" smtClean="0">
                <a:latin typeface="Meiryo UI" panose="020B0604030504040204" pitchFamily="50" charset="-128"/>
                <a:ea typeface="Meiryo UI" panose="020B0604030504040204" pitchFamily="50" charset="-128"/>
              </a:rPr>
              <a:t>* </a:t>
            </a:r>
            <a:r>
              <a:rPr lang="ja-JP" altLang="en-US" sz="1000" b="1" dirty="0" smtClean="0">
                <a:latin typeface="Meiryo UI" panose="020B0604030504040204" pitchFamily="50" charset="-128"/>
                <a:ea typeface="Meiryo UI" panose="020B0604030504040204" pitchFamily="50" charset="-128"/>
              </a:rPr>
              <a:t>ラストワンマイル、ファーストワンマイル</a:t>
            </a:r>
            <a:endParaRPr lang="en-US" altLang="ja-JP" sz="1000" b="1" dirty="0" smtClean="0">
              <a:latin typeface="Meiryo UI" panose="020B0604030504040204" pitchFamily="50" charset="-128"/>
              <a:ea typeface="Meiryo UI" panose="020B0604030504040204" pitchFamily="50" charset="-128"/>
            </a:endParaRPr>
          </a:p>
          <a:p>
            <a:endParaRPr lang="en-US" altLang="ja-JP" sz="3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00" dirty="0" smtClean="0">
                <a:latin typeface="Meiryo UI" panose="020B0604030504040204" pitchFamily="50" charset="-128"/>
                <a:ea typeface="Meiryo UI" panose="020B0604030504040204" pitchFamily="50" charset="-128"/>
              </a:rPr>
              <a:t>鉄道駅から自宅などへ</a:t>
            </a:r>
            <a:r>
              <a:rPr lang="ja-JP" altLang="en-US" sz="1000" dirty="0">
                <a:latin typeface="Meiryo UI" panose="020B0604030504040204" pitchFamily="50" charset="-128"/>
                <a:ea typeface="Meiryo UI" panose="020B0604030504040204" pitchFamily="50" charset="-128"/>
              </a:rPr>
              <a:t>の移動の困難を</a:t>
            </a:r>
            <a:r>
              <a:rPr lang="ja-JP" altLang="en-US" sz="1000" dirty="0" smtClean="0">
                <a:latin typeface="Meiryo UI" panose="020B0604030504040204" pitchFamily="50" charset="-128"/>
                <a:ea typeface="Meiryo UI" panose="020B0604030504040204" pitchFamily="50" charset="-128"/>
              </a:rPr>
              <a:t>指す場合ラストワンマイル、逆の移動に困難</a:t>
            </a:r>
            <a:r>
              <a:rPr lang="ja-JP" altLang="en-US" sz="1000" dirty="0">
                <a:latin typeface="Meiryo UI" panose="020B0604030504040204" pitchFamily="50" charset="-128"/>
                <a:ea typeface="Meiryo UI" panose="020B0604030504040204" pitchFamily="50" charset="-128"/>
              </a:rPr>
              <a:t>がある</a:t>
            </a:r>
            <a:r>
              <a:rPr lang="ja-JP" altLang="en-US" sz="1000" dirty="0" smtClean="0">
                <a:latin typeface="Meiryo UI" panose="020B0604030504040204" pitchFamily="50" charset="-128"/>
                <a:ea typeface="Meiryo UI" panose="020B0604030504040204" pitchFamily="50" charset="-128"/>
              </a:rPr>
              <a:t>場合をファーストワンマイル問題という</a:t>
            </a:r>
            <a:endParaRPr lang="ja-JP" altLang="en-US" sz="1000" dirty="0">
              <a:latin typeface="Meiryo UI" panose="020B0604030504040204" pitchFamily="50" charset="-128"/>
              <a:ea typeface="Meiryo UI" panose="020B0604030504040204" pitchFamily="50" charset="-128"/>
            </a:endParaRPr>
          </a:p>
        </p:txBody>
      </p:sp>
      <p:sp>
        <p:nvSpPr>
          <p:cNvPr id="9" name="大かっこ 8"/>
          <p:cNvSpPr/>
          <p:nvPr/>
        </p:nvSpPr>
        <p:spPr>
          <a:xfrm>
            <a:off x="145906" y="5789319"/>
            <a:ext cx="2117370" cy="914400"/>
          </a:xfrm>
          <a:prstGeom prst="bracketPair">
            <a:avLst>
              <a:gd name="adj" fmla="val 10953"/>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 name="小波 2">
            <a:extLst>
              <a:ext uri="{FF2B5EF4-FFF2-40B4-BE49-F238E27FC236}">
                <a16:creationId xmlns:a16="http://schemas.microsoft.com/office/drawing/2014/main" id="{BB1274FF-4BD9-4209-96F1-B40BBAA573CA}"/>
              </a:ext>
            </a:extLst>
          </p:cNvPr>
          <p:cNvSpPr/>
          <p:nvPr/>
        </p:nvSpPr>
        <p:spPr>
          <a:xfrm>
            <a:off x="3296304" y="3836546"/>
            <a:ext cx="540000" cy="144000"/>
          </a:xfrm>
          <a:prstGeom prst="doubleWav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2255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519312330"/>
              </p:ext>
            </p:extLst>
          </p:nvPr>
        </p:nvGraphicFramePr>
        <p:xfrm>
          <a:off x="185934" y="655434"/>
          <a:ext cx="8783390" cy="6111126"/>
        </p:xfrm>
        <a:graphic>
          <a:graphicData uri="http://schemas.openxmlformats.org/drawingml/2006/table">
            <a:tbl>
              <a:tblPr firstRow="1" bandRow="1">
                <a:tableStyleId>{5C22544A-7EE6-4342-B048-85BDC9FD1C3A}</a:tableStyleId>
              </a:tblPr>
              <a:tblGrid>
                <a:gridCol w="509525">
                  <a:extLst>
                    <a:ext uri="{9D8B030D-6E8A-4147-A177-3AD203B41FA5}">
                      <a16:colId xmlns:a16="http://schemas.microsoft.com/office/drawing/2014/main" val="3803999931"/>
                    </a:ext>
                  </a:extLst>
                </a:gridCol>
                <a:gridCol w="1634955">
                  <a:extLst>
                    <a:ext uri="{9D8B030D-6E8A-4147-A177-3AD203B41FA5}">
                      <a16:colId xmlns:a16="http://schemas.microsoft.com/office/drawing/2014/main" val="133915812"/>
                    </a:ext>
                  </a:extLst>
                </a:gridCol>
                <a:gridCol w="773321">
                  <a:extLst>
                    <a:ext uri="{9D8B030D-6E8A-4147-A177-3AD203B41FA5}">
                      <a16:colId xmlns:a16="http://schemas.microsoft.com/office/drawing/2014/main" val="1506362919"/>
                    </a:ext>
                  </a:extLst>
                </a:gridCol>
                <a:gridCol w="841248">
                  <a:extLst>
                    <a:ext uri="{9D8B030D-6E8A-4147-A177-3AD203B41FA5}">
                      <a16:colId xmlns:a16="http://schemas.microsoft.com/office/drawing/2014/main" val="720575993"/>
                    </a:ext>
                  </a:extLst>
                </a:gridCol>
                <a:gridCol w="867374">
                  <a:extLst>
                    <a:ext uri="{9D8B030D-6E8A-4147-A177-3AD203B41FA5}">
                      <a16:colId xmlns:a16="http://schemas.microsoft.com/office/drawing/2014/main" val="1366820130"/>
                    </a:ext>
                  </a:extLst>
                </a:gridCol>
                <a:gridCol w="794221">
                  <a:extLst>
                    <a:ext uri="{9D8B030D-6E8A-4147-A177-3AD203B41FA5}">
                      <a16:colId xmlns:a16="http://schemas.microsoft.com/office/drawing/2014/main" val="1488490442"/>
                    </a:ext>
                  </a:extLst>
                </a:gridCol>
                <a:gridCol w="815123">
                  <a:extLst>
                    <a:ext uri="{9D8B030D-6E8A-4147-A177-3AD203B41FA5}">
                      <a16:colId xmlns:a16="http://schemas.microsoft.com/office/drawing/2014/main" val="1287748345"/>
                    </a:ext>
                  </a:extLst>
                </a:gridCol>
                <a:gridCol w="867373">
                  <a:extLst>
                    <a:ext uri="{9D8B030D-6E8A-4147-A177-3AD203B41FA5}">
                      <a16:colId xmlns:a16="http://schemas.microsoft.com/office/drawing/2014/main" val="152729058"/>
                    </a:ext>
                  </a:extLst>
                </a:gridCol>
                <a:gridCol w="801911">
                  <a:extLst>
                    <a:ext uri="{9D8B030D-6E8A-4147-A177-3AD203B41FA5}">
                      <a16:colId xmlns:a16="http://schemas.microsoft.com/office/drawing/2014/main" val="1002238979"/>
                    </a:ext>
                  </a:extLst>
                </a:gridCol>
                <a:gridCol w="878339">
                  <a:extLst>
                    <a:ext uri="{9D8B030D-6E8A-4147-A177-3AD203B41FA5}">
                      <a16:colId xmlns:a16="http://schemas.microsoft.com/office/drawing/2014/main" val="1669873803"/>
                    </a:ext>
                  </a:extLst>
                </a:gridCol>
              </a:tblGrid>
              <a:tr h="519901">
                <a:tc>
                  <a:txBody>
                    <a:bodyPr/>
                    <a:lstStyle/>
                    <a:p>
                      <a:endParaRPr kumimoji="1" lang="ja-JP" altLang="en-US" sz="1400" dirty="0">
                        <a:latin typeface="Meiryo UI" panose="020B0604030504040204" pitchFamily="50" charset="-128"/>
                        <a:ea typeface="Meiryo UI" panose="020B0604030504040204" pitchFamily="50" charset="-128"/>
                      </a:endParaRPr>
                    </a:p>
                  </a:txBody>
                  <a:tcPr>
                    <a:noFill/>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現在</a:t>
                      </a:r>
                    </a:p>
                  </a:txBody>
                  <a:tcPr anchor="ctr">
                    <a:solidFill>
                      <a:schemeClr val="accent1">
                        <a:lumMod val="20000"/>
                        <a:lumOff val="80000"/>
                      </a:schemeClr>
                    </a:solidFill>
                  </a:tcPr>
                </a:tc>
                <a:tc>
                  <a:txBody>
                    <a:bodyPr/>
                    <a:lstStyle/>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11476867"/>
                  </a:ext>
                </a:extLst>
              </a:tr>
              <a:tr h="3135408">
                <a:tc>
                  <a:txBody>
                    <a:bodyPr/>
                    <a:lstStyle/>
                    <a:p>
                      <a:pPr algn="ctr"/>
                      <a:r>
                        <a:rPr kumimoji="1" lang="ja-JP" altLang="en-US" sz="1800" b="1" dirty="0" smtClean="0">
                          <a:latin typeface="Meiryo UI" panose="020B0604030504040204" pitchFamily="50" charset="-128"/>
                          <a:ea typeface="Meiryo UI" panose="020B0604030504040204" pitchFamily="50" charset="-128"/>
                        </a:rPr>
                        <a:t>①　過疎・中山間地</a:t>
                      </a:r>
                      <a:endParaRPr kumimoji="1" lang="en-US" altLang="ja-JP" sz="1800" b="1" dirty="0">
                        <a:latin typeface="Meiryo UI" panose="020B0604030504040204" pitchFamily="50" charset="-128"/>
                        <a:ea typeface="Meiryo UI" panose="020B0604030504040204" pitchFamily="50" charset="-128"/>
                      </a:endParaRPr>
                    </a:p>
                  </a:txBody>
                  <a:tcPr vert="eaVert" anchor="ctr">
                    <a:no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extLst>
                  <a:ext uri="{0D108BD9-81ED-4DB2-BD59-A6C34878D82A}">
                    <a16:rowId xmlns:a16="http://schemas.microsoft.com/office/drawing/2014/main" val="2519833188"/>
                  </a:ext>
                </a:extLst>
              </a:tr>
              <a:tr h="2455817">
                <a:tc>
                  <a:txBody>
                    <a:bodyPr/>
                    <a:lstStyle/>
                    <a:p>
                      <a:pPr algn="ctr"/>
                      <a:r>
                        <a:rPr kumimoji="1" lang="ja-JP" altLang="en-US" sz="1800" b="1" dirty="0" smtClean="0">
                          <a:latin typeface="Meiryo UI" panose="020B0604030504040204" pitchFamily="50" charset="-128"/>
                          <a:ea typeface="Meiryo UI" panose="020B0604030504040204" pitchFamily="50" charset="-128"/>
                        </a:rPr>
                        <a:t>②　ニュータウン</a:t>
                      </a:r>
                      <a:endParaRPr kumimoji="1" lang="en-US" altLang="ja-JP" sz="1800" b="1" dirty="0">
                        <a:latin typeface="Meiryo UI" panose="020B0604030504040204" pitchFamily="50" charset="-128"/>
                        <a:ea typeface="Meiryo UI" panose="020B0604030504040204" pitchFamily="50" charset="-128"/>
                      </a:endParaRPr>
                    </a:p>
                  </a:txBody>
                  <a:tcPr vert="eaVert" anchor="ctr">
                    <a:no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solidFill>
                      <a:schemeClr val="accent1">
                        <a:lumMod val="60000"/>
                        <a:lumOff val="40000"/>
                      </a:schemeClr>
                    </a:solidFill>
                  </a:tcPr>
                </a:tc>
                <a:extLst>
                  <a:ext uri="{0D108BD9-81ED-4DB2-BD59-A6C34878D82A}">
                    <a16:rowId xmlns:a16="http://schemas.microsoft.com/office/drawing/2014/main" val="471611840"/>
                  </a:ext>
                </a:extLst>
              </a:tr>
            </a:tbl>
          </a:graphicData>
        </a:graphic>
      </p:graphicFrame>
      <p:sp>
        <p:nvSpPr>
          <p:cNvPr id="10" name="正方形/長方形 9"/>
          <p:cNvSpPr/>
          <p:nvPr/>
        </p:nvSpPr>
        <p:spPr>
          <a:xfrm>
            <a:off x="794796" y="4552628"/>
            <a:ext cx="2215166" cy="42500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コミュニティバス</a:t>
            </a:r>
          </a:p>
        </p:txBody>
      </p:sp>
      <p:sp>
        <p:nvSpPr>
          <p:cNvPr id="13" name="正方形/長方形 12"/>
          <p:cNvSpPr/>
          <p:nvPr/>
        </p:nvSpPr>
        <p:spPr>
          <a:xfrm>
            <a:off x="3109896" y="4552628"/>
            <a:ext cx="1774078" cy="42500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オンデマンド</a:t>
            </a:r>
            <a:endParaRPr kumimoji="1" lang="en-US" altLang="ja-JP" sz="1400" b="1" dirty="0">
              <a:latin typeface="Meiryo UI" panose="020B0604030504040204" pitchFamily="50" charset="-128"/>
              <a:ea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rPr>
              <a:t>バス・タクシー</a:t>
            </a:r>
            <a:endParaRPr lang="en-US" altLang="ja-JP" sz="1400" b="1" dirty="0">
              <a:latin typeface="Meiryo UI" panose="020B0604030504040204" pitchFamily="50" charset="-128"/>
              <a:ea typeface="Meiryo UI" panose="020B0604030504040204" pitchFamily="50" charset="-128"/>
            </a:endParaRPr>
          </a:p>
        </p:txBody>
      </p:sp>
      <p:sp>
        <p:nvSpPr>
          <p:cNvPr id="14" name="正方形/長方形 13"/>
          <p:cNvSpPr/>
          <p:nvPr/>
        </p:nvSpPr>
        <p:spPr>
          <a:xfrm>
            <a:off x="4983908" y="4552628"/>
            <a:ext cx="2799134" cy="425003"/>
          </a:xfrm>
          <a:prstGeom prst="rect">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400" b="1" dirty="0">
                <a:latin typeface="Meiryo UI" panose="020B0604030504040204" pitchFamily="50" charset="-128"/>
                <a:ea typeface="Meiryo UI" panose="020B0604030504040204" pitchFamily="50" charset="-128"/>
              </a:rPr>
              <a:t>AI</a:t>
            </a:r>
            <a:r>
              <a:rPr kumimoji="1" lang="ja-JP" altLang="en-US" sz="1400" b="1" dirty="0">
                <a:latin typeface="Meiryo UI" panose="020B0604030504040204" pitchFamily="50" charset="-128"/>
                <a:ea typeface="Meiryo UI" panose="020B0604030504040204" pitchFamily="50" charset="-128"/>
              </a:rPr>
              <a:t>オンデマンド化</a:t>
            </a:r>
          </a:p>
        </p:txBody>
      </p:sp>
      <p:sp>
        <p:nvSpPr>
          <p:cNvPr id="26" name="正方形/長方形 25"/>
          <p:cNvSpPr/>
          <p:nvPr/>
        </p:nvSpPr>
        <p:spPr>
          <a:xfrm>
            <a:off x="7876295" y="4552628"/>
            <a:ext cx="1066135" cy="425003"/>
          </a:xfrm>
          <a:prstGeom prst="rect">
            <a:avLst/>
          </a:prstGeom>
          <a:ln w="50800"/>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ja-JP" altLang="en-US" sz="1400" b="1" dirty="0">
                <a:latin typeface="Meiryo UI" panose="020B0604030504040204" pitchFamily="50" charset="-128"/>
                <a:ea typeface="Meiryo UI" panose="020B0604030504040204" pitchFamily="50" charset="-128"/>
              </a:rPr>
              <a:t>自動運転化</a:t>
            </a:r>
          </a:p>
        </p:txBody>
      </p:sp>
      <p:sp>
        <p:nvSpPr>
          <p:cNvPr id="28" name="テキスト ボックス 27"/>
          <p:cNvSpPr txBox="1"/>
          <p:nvPr/>
        </p:nvSpPr>
        <p:spPr>
          <a:xfrm>
            <a:off x="754380" y="5072475"/>
            <a:ext cx="2304000" cy="1015663"/>
          </a:xfrm>
          <a:prstGeom prst="rect">
            <a:avLst/>
          </a:prstGeom>
          <a:noFill/>
        </p:spPr>
        <p:txBody>
          <a:bodyPr wrap="square" rtlCol="0">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一定の利用者が見込まれる</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ただし、高齢化の進展によりバス停まで移動することが困難になっていく（ラストワンマイル問題）</a:t>
            </a:r>
            <a:endParaRPr lang="en-US" altLang="ja-JP" sz="12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3112111" y="5089827"/>
            <a:ext cx="1771863" cy="1569660"/>
          </a:xfrm>
          <a:prstGeom prst="rect">
            <a:avLst/>
          </a:prstGeom>
          <a:noFill/>
        </p:spPr>
        <p:txBody>
          <a:bodyPr wrap="square" rtlCol="0">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自宅前に配車できるため、ラストワンマイル問題が解消できる</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一方で需要が増え、同時多発的に発生すると、アナログ対応での効率的配車が困難</a:t>
            </a:r>
            <a:endParaRPr lang="en-US" altLang="ja-JP" sz="1200" dirty="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4983908" y="5078429"/>
            <a:ext cx="2806043" cy="1569660"/>
          </a:xfrm>
          <a:prstGeom prst="rect">
            <a:avLst/>
          </a:prstGeom>
          <a:noFill/>
        </p:spPr>
        <p:txBody>
          <a:bodyPr wrap="square" rtlCol="0">
            <a:spAutoFit/>
          </a:bodyPr>
          <a:lstStyle/>
          <a:p>
            <a:pPr marL="171450" indent="-171450">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AI</a:t>
            </a:r>
            <a:r>
              <a:rPr lang="ja-JP" altLang="en-US" sz="1200" dirty="0">
                <a:latin typeface="Meiryo UI" panose="020B0604030504040204" pitchFamily="50" charset="-128"/>
                <a:ea typeface="Meiryo UI" panose="020B0604030504040204" pitchFamily="50" charset="-128"/>
              </a:rPr>
              <a:t>が同時多発的に発生する需要を分析し、最適なルートを導き出す。</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運転手もシステムに指示されたルートを走行すれば済むので、熟練を要しない（ただし運転手不足が課題）</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予約、決済はスマホアプリで手軽にできる</a:t>
            </a:r>
            <a:endParaRPr lang="en-US" altLang="ja-JP" sz="1200"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7876295" y="5097606"/>
            <a:ext cx="1176263" cy="830997"/>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自動運転化により、運転手不足の解消とコスト抑制が可能</a:t>
            </a:r>
            <a:endParaRPr lang="en-US" altLang="ja-JP" sz="1200" dirty="0">
              <a:latin typeface="Meiryo UI" panose="020B0604030504040204" pitchFamily="50" charset="-128"/>
              <a:ea typeface="Meiryo UI" panose="020B0604030504040204" pitchFamily="50" charset="-128"/>
            </a:endParaRPr>
          </a:p>
        </p:txBody>
      </p:sp>
      <p:sp>
        <p:nvSpPr>
          <p:cNvPr id="37" name="正方形/長方形 36"/>
          <p:cNvSpPr/>
          <p:nvPr/>
        </p:nvSpPr>
        <p:spPr>
          <a:xfrm>
            <a:off x="1700783" y="83239"/>
            <a:ext cx="6316153" cy="400110"/>
          </a:xfrm>
          <a:prstGeom prst="rect">
            <a:avLst/>
          </a:prstGeom>
        </p:spPr>
        <p:txBody>
          <a:bodyPr wrap="none">
            <a:spAutoFit/>
          </a:bodyPr>
          <a:lstStyle/>
          <a:p>
            <a:pPr defTabSz="457200"/>
            <a:r>
              <a:rPr kumimoji="0" lang="ja-JP" altLang="en-US" sz="2000" b="1" dirty="0" smtClean="0">
                <a:solidFill>
                  <a:prstClr val="black"/>
                </a:solidFill>
                <a:latin typeface="Meiryo UI" panose="020B0604030504040204" pitchFamily="50" charset="-128"/>
                <a:ea typeface="Meiryo UI" panose="020B0604030504040204" pitchFamily="50" charset="-128"/>
              </a:rPr>
              <a:t>１．モビリティ</a:t>
            </a:r>
            <a:r>
              <a:rPr kumimoji="0" lang="ja-JP" altLang="en-US" sz="2000" b="1" dirty="0">
                <a:solidFill>
                  <a:prstClr val="black"/>
                </a:solidFill>
                <a:latin typeface="Meiryo UI" panose="020B0604030504040204" pitchFamily="50" charset="-128"/>
                <a:ea typeface="Meiryo UI" panose="020B0604030504040204" pitchFamily="50" charset="-128"/>
              </a:rPr>
              <a:t>技術の進化により、移動課題が</a:t>
            </a:r>
            <a:r>
              <a:rPr kumimoji="0" lang="ja-JP" altLang="en-US" sz="2000" b="1" dirty="0" smtClean="0">
                <a:solidFill>
                  <a:prstClr val="black"/>
                </a:solidFill>
                <a:latin typeface="Meiryo UI" panose="020B0604030504040204" pitchFamily="50" charset="-128"/>
                <a:ea typeface="Meiryo UI" panose="020B0604030504040204" pitchFamily="50" charset="-128"/>
              </a:rPr>
              <a:t>解消をめざす</a:t>
            </a:r>
            <a:endParaRPr kumimoji="0" lang="ja-JP" altLang="en-US" sz="2000" b="1" dirty="0">
              <a:solidFill>
                <a:prstClr val="black"/>
              </a:solidFill>
              <a:latin typeface="Meiryo UI" panose="020B0604030504040204" pitchFamily="50" charset="-128"/>
              <a:ea typeface="Meiryo UI" panose="020B0604030504040204" pitchFamily="50" charset="-128"/>
            </a:endParaRPr>
          </a:p>
        </p:txBody>
      </p:sp>
      <p:cxnSp>
        <p:nvCxnSpPr>
          <p:cNvPr id="38" name="直線コネクタ 37"/>
          <p:cNvCxnSpPr/>
          <p:nvPr/>
        </p:nvCxnSpPr>
        <p:spPr>
          <a:xfrm>
            <a:off x="185934" y="514077"/>
            <a:ext cx="8621486" cy="0"/>
          </a:xfrm>
          <a:prstGeom prst="line">
            <a:avLst/>
          </a:prstGeom>
        </p:spPr>
        <p:style>
          <a:lnRef idx="1">
            <a:schemeClr val="dk1"/>
          </a:lnRef>
          <a:fillRef idx="0">
            <a:schemeClr val="dk1"/>
          </a:fillRef>
          <a:effectRef idx="0">
            <a:schemeClr val="dk1"/>
          </a:effectRef>
          <a:fontRef idx="minor">
            <a:schemeClr val="tx1"/>
          </a:fontRef>
        </p:style>
      </p:cxnSp>
      <p:sp>
        <p:nvSpPr>
          <p:cNvPr id="3" name="右矢印 2"/>
          <p:cNvSpPr/>
          <p:nvPr/>
        </p:nvSpPr>
        <p:spPr>
          <a:xfrm>
            <a:off x="1818350" y="682391"/>
            <a:ext cx="6989070" cy="403255"/>
          </a:xfrm>
          <a:prstGeom prst="rightArrow">
            <a:avLst>
              <a:gd name="adj1" fmla="val 50000"/>
              <a:gd name="adj2" fmla="val 97906"/>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39" name="正方形/長方形 38"/>
          <p:cNvSpPr/>
          <p:nvPr/>
        </p:nvSpPr>
        <p:spPr>
          <a:xfrm>
            <a:off x="807402" y="1300970"/>
            <a:ext cx="1453518" cy="42500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コミュニティバス</a:t>
            </a:r>
          </a:p>
        </p:txBody>
      </p:sp>
      <p:sp>
        <p:nvSpPr>
          <p:cNvPr id="40" name="正方形/長方形 39"/>
          <p:cNvSpPr/>
          <p:nvPr/>
        </p:nvSpPr>
        <p:spPr>
          <a:xfrm>
            <a:off x="2351313" y="1313402"/>
            <a:ext cx="3192564" cy="42500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オンデマンドタクシー　</a:t>
            </a: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いわゆる青ナンバー</a:t>
            </a:r>
          </a:p>
        </p:txBody>
      </p:sp>
      <p:sp>
        <p:nvSpPr>
          <p:cNvPr id="41" name="正方形/長方形 40"/>
          <p:cNvSpPr/>
          <p:nvPr/>
        </p:nvSpPr>
        <p:spPr>
          <a:xfrm>
            <a:off x="2978498" y="2810931"/>
            <a:ext cx="4804544" cy="360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ライドシェア</a:t>
            </a:r>
            <a:r>
              <a:rPr lang="ja-JP" altLang="en-US" sz="1400" b="1" dirty="0">
                <a:latin typeface="Meiryo UI" panose="020B0604030504040204" pitchFamily="50" charset="-128"/>
                <a:ea typeface="Meiryo UI" panose="020B0604030504040204" pitchFamily="50" charset="-128"/>
              </a:rPr>
              <a:t>（自家用有償運送）</a:t>
            </a:r>
            <a:r>
              <a:rPr lang="ja-JP" altLang="en-US" sz="1200" b="1" dirty="0">
                <a:latin typeface="Meiryo UI" panose="020B0604030504040204" pitchFamily="50" charset="-128"/>
                <a:ea typeface="Meiryo UI" panose="020B0604030504040204" pitchFamily="50" charset="-128"/>
              </a:rPr>
              <a:t>　</a:t>
            </a:r>
            <a:r>
              <a:rPr lang="en-US"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いわゆる白ナンバー</a:t>
            </a:r>
            <a:endParaRPr kumimoji="1" lang="ja-JP" altLang="en-US" sz="1100" b="1" dirty="0">
              <a:latin typeface="Meiryo UI" panose="020B0604030504040204" pitchFamily="50" charset="-128"/>
              <a:ea typeface="Meiryo UI" panose="020B0604030504040204" pitchFamily="50" charset="-128"/>
            </a:endParaRPr>
          </a:p>
        </p:txBody>
      </p:sp>
      <p:sp>
        <p:nvSpPr>
          <p:cNvPr id="42" name="正方形/長方形 41"/>
          <p:cNvSpPr/>
          <p:nvPr/>
        </p:nvSpPr>
        <p:spPr>
          <a:xfrm>
            <a:off x="5679730" y="1327132"/>
            <a:ext cx="2110221" cy="423989"/>
          </a:xfrm>
          <a:prstGeom prst="rect">
            <a:avLst/>
          </a:prstGeom>
          <a:ln w="47625"/>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n-US" altLang="ja-JP" sz="1400" b="1" dirty="0">
                <a:latin typeface="Meiryo UI" panose="020B0604030504040204" pitchFamily="50" charset="-128"/>
                <a:ea typeface="Meiryo UI" panose="020B0604030504040204" pitchFamily="50" charset="-128"/>
              </a:rPr>
              <a:t>AI</a:t>
            </a:r>
            <a:r>
              <a:rPr kumimoji="1" lang="ja-JP" altLang="en-US" sz="1400" b="1" dirty="0">
                <a:latin typeface="Meiryo UI" panose="020B0604030504040204" pitchFamily="50" charset="-128"/>
                <a:ea typeface="Meiryo UI" panose="020B0604030504040204" pitchFamily="50" charset="-128"/>
              </a:rPr>
              <a:t>オンデマンド化</a:t>
            </a:r>
          </a:p>
        </p:txBody>
      </p:sp>
      <p:sp>
        <p:nvSpPr>
          <p:cNvPr id="45" name="テキスト ボックス 44"/>
          <p:cNvSpPr txBox="1"/>
          <p:nvPr/>
        </p:nvSpPr>
        <p:spPr>
          <a:xfrm>
            <a:off x="2316329" y="1805607"/>
            <a:ext cx="3311150" cy="954107"/>
          </a:xfrm>
          <a:prstGeom prst="rect">
            <a:avLst/>
          </a:prstGeom>
          <a:noFill/>
        </p:spPr>
        <p:txBody>
          <a:bodyPr wrap="square" rtlCol="0">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ニーズに応じて配車するため、バスに比べれば効率的だが、一定の需要がなければ維持できない</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一方で過疎・中山間地にはタクシー会社が無いか規模が小さいため、早朝夜間の配車は難しい</a:t>
            </a:r>
          </a:p>
        </p:txBody>
      </p:sp>
      <p:sp>
        <p:nvSpPr>
          <p:cNvPr id="48" name="テキスト ボックス 47"/>
          <p:cNvSpPr txBox="1"/>
          <p:nvPr/>
        </p:nvSpPr>
        <p:spPr>
          <a:xfrm>
            <a:off x="2999095" y="3219438"/>
            <a:ext cx="4783946" cy="954107"/>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過疎・中山間地では運転手の確保が困難なため、タクシー事業者が撤退するケースが多い。</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そこで、比較的余裕のある住民が、活躍の場として相乗り運転手を担う可能性はある</a:t>
            </a:r>
            <a:endParaRPr kumimoji="1" lang="en-US" altLang="ja-JP" sz="1200"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5717375" y="1802884"/>
            <a:ext cx="2110221" cy="646331"/>
          </a:xfrm>
          <a:prstGeom prst="rect">
            <a:avLst/>
          </a:prstGeom>
          <a:noFill/>
        </p:spPr>
        <p:txBody>
          <a:bodyPr wrap="square" rtlCol="0">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需要が先細る中で、導入コストと効率化メリットの見極めが必要</a:t>
            </a:r>
            <a:endParaRPr kumimoji="1" lang="en-US" altLang="ja-JP"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795188" y="1805607"/>
            <a:ext cx="1431245" cy="1938992"/>
          </a:xfrm>
          <a:prstGeom prst="rect">
            <a:avLst/>
          </a:prstGeom>
          <a:noFill/>
        </p:spPr>
        <p:txBody>
          <a:bodyPr wrap="square" rtlCol="0">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点在する集落をカバーするのは財政的に困難。（不採算で撤退事例も）</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低コストで利便性の高い公共交通機関のニーズが高い</a:t>
            </a:r>
            <a:endParaRPr lang="en-US" altLang="ja-JP" sz="120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7873185" y="1834443"/>
            <a:ext cx="1176263" cy="830997"/>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自動運転化により、運転手不足の解消とコスト抑制が可能</a:t>
            </a:r>
            <a:endParaRPr lang="en-US" altLang="ja-JP" sz="1200" dirty="0">
              <a:latin typeface="Meiryo UI" panose="020B0604030504040204" pitchFamily="50" charset="-128"/>
              <a:ea typeface="Meiryo UI" panose="020B0604030504040204" pitchFamily="50" charset="-128"/>
            </a:endParaRPr>
          </a:p>
        </p:txBody>
      </p:sp>
      <p:sp>
        <p:nvSpPr>
          <p:cNvPr id="55" name="正方形/長方形 54"/>
          <p:cNvSpPr/>
          <p:nvPr/>
        </p:nvSpPr>
        <p:spPr>
          <a:xfrm>
            <a:off x="7873185" y="1320769"/>
            <a:ext cx="1066135" cy="425003"/>
          </a:xfrm>
          <a:prstGeom prst="rect">
            <a:avLst/>
          </a:prstGeom>
          <a:ln w="50800"/>
        </p:spPr>
        <p:style>
          <a:lnRef idx="2">
            <a:schemeClr val="accent2"/>
          </a:lnRef>
          <a:fillRef idx="1">
            <a:schemeClr val="lt1"/>
          </a:fillRef>
          <a:effectRef idx="0">
            <a:schemeClr val="accent2"/>
          </a:effectRef>
          <a:fontRef idx="minor">
            <a:schemeClr val="dk1"/>
          </a:fontRef>
        </p:style>
        <p:txBody>
          <a:bodyPr wrap="none" rtlCol="0" anchor="ctr"/>
          <a:lstStyle/>
          <a:p>
            <a:pPr algn="ctr"/>
            <a:r>
              <a:rPr kumimoji="1" lang="ja-JP" altLang="en-US" sz="1400" b="1" dirty="0">
                <a:latin typeface="Meiryo UI" panose="020B0604030504040204" pitchFamily="50" charset="-128"/>
                <a:ea typeface="Meiryo UI" panose="020B0604030504040204" pitchFamily="50" charset="-128"/>
              </a:rPr>
              <a:t>自動運転化</a:t>
            </a:r>
          </a:p>
        </p:txBody>
      </p:sp>
      <p:sp>
        <p:nvSpPr>
          <p:cNvPr id="5" name="スライド番号プレースホルダー 4"/>
          <p:cNvSpPr>
            <a:spLocks noGrp="1"/>
          </p:cNvSpPr>
          <p:nvPr>
            <p:ph type="sldNum" sz="quarter" idx="12"/>
          </p:nvPr>
        </p:nvSpPr>
        <p:spPr>
          <a:xfrm>
            <a:off x="6911924" y="6420844"/>
            <a:ext cx="2057400" cy="365125"/>
          </a:xfrm>
        </p:spPr>
        <p:txBody>
          <a:bodyPr/>
          <a:lstStyle/>
          <a:p>
            <a:fld id="{21D76EFC-43B6-498C-9345-5DA95606B07D}" type="slidenum">
              <a:rPr kumimoji="1" lang="ja-JP" altLang="en-US" smtClean="0"/>
              <a:t>14</a:t>
            </a:fld>
            <a:endParaRPr kumimoji="1" lang="ja-JP" altLang="en-US"/>
          </a:p>
        </p:txBody>
      </p:sp>
    </p:spTree>
    <p:extLst>
      <p:ext uri="{BB962C8B-B14F-4D97-AF65-F5344CB8AC3E}">
        <p14:creationId xmlns:p14="http://schemas.microsoft.com/office/powerpoint/2010/main" val="3517762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7016676" y="1201783"/>
            <a:ext cx="1844418" cy="524600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上矢印 20"/>
          <p:cNvSpPr/>
          <p:nvPr/>
        </p:nvSpPr>
        <p:spPr>
          <a:xfrm>
            <a:off x="1131310" y="1713893"/>
            <a:ext cx="966199" cy="4390486"/>
          </a:xfrm>
          <a:prstGeom prst="up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7058841" y="6447792"/>
            <a:ext cx="2057400" cy="365125"/>
          </a:xfrm>
        </p:spPr>
        <p:txBody>
          <a:bodyPr/>
          <a:lstStyle/>
          <a:p>
            <a:fld id="{21D76EFC-43B6-498C-9345-5DA95606B07D}" type="slidenum">
              <a:rPr kumimoji="1" lang="ja-JP" altLang="en-US" smtClean="0"/>
              <a:t>15</a:t>
            </a:fld>
            <a:endParaRPr kumimoji="1" lang="ja-JP" altLang="en-US"/>
          </a:p>
        </p:txBody>
      </p:sp>
      <p:sp>
        <p:nvSpPr>
          <p:cNvPr id="5" name="テキスト ボックス 4">
            <a:extLst>
              <a:ext uri="{FF2B5EF4-FFF2-40B4-BE49-F238E27FC236}">
                <a16:creationId xmlns:a16="http://schemas.microsoft.com/office/drawing/2014/main" id="{1F1F1C58-446E-4B8B-AC89-AFEE9A9BE22C}"/>
              </a:ext>
            </a:extLst>
          </p:cNvPr>
          <p:cNvSpPr txBox="1"/>
          <p:nvPr/>
        </p:nvSpPr>
        <p:spPr>
          <a:xfrm>
            <a:off x="1917755" y="169928"/>
            <a:ext cx="5392823"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１．ラストワンマイル問題の解決イメージ</a:t>
            </a:r>
            <a:endParaRPr kumimoji="1" lang="en-US" altLang="ja-JP" sz="2400" b="1" dirty="0">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0A796690-5234-4AC3-B8EC-DFE66B07097C}"/>
              </a:ext>
            </a:extLst>
          </p:cNvPr>
          <p:cNvCxnSpPr/>
          <p:nvPr/>
        </p:nvCxnSpPr>
        <p:spPr>
          <a:xfrm>
            <a:off x="283315" y="748431"/>
            <a:ext cx="8621486" cy="0"/>
          </a:xfrm>
          <a:prstGeom prst="line">
            <a:avLst/>
          </a:prstGeom>
        </p:spPr>
        <p:style>
          <a:lnRef idx="1">
            <a:schemeClr val="dk1"/>
          </a:lnRef>
          <a:fillRef idx="0">
            <a:schemeClr val="dk1"/>
          </a:fillRef>
          <a:effectRef idx="0">
            <a:schemeClr val="dk1"/>
          </a:effectRef>
          <a:fontRef idx="minor">
            <a:schemeClr val="tx1"/>
          </a:fontRef>
        </p:style>
      </p:cxnSp>
      <p:sp>
        <p:nvSpPr>
          <p:cNvPr id="22" name="テキスト ボックス 21"/>
          <p:cNvSpPr txBox="1"/>
          <p:nvPr/>
        </p:nvSpPr>
        <p:spPr>
          <a:xfrm>
            <a:off x="1253574" y="1692821"/>
            <a:ext cx="800219" cy="338554"/>
          </a:xfrm>
          <a:prstGeom prst="rect">
            <a:avLst/>
          </a:prstGeom>
          <a:noFill/>
        </p:spPr>
        <p:txBody>
          <a:bodyPr wrap="none" rtlCol="0">
            <a:spAutoFit/>
          </a:bodyPr>
          <a:lstStyle/>
          <a:p>
            <a:r>
              <a:rPr kumimoji="1" lang="ja-JP" altLang="en-US" sz="1600" b="1" dirty="0"/>
              <a:t>遠距離</a:t>
            </a:r>
          </a:p>
        </p:txBody>
      </p:sp>
      <p:sp>
        <p:nvSpPr>
          <p:cNvPr id="23" name="テキスト ボックス 22"/>
          <p:cNvSpPr txBox="1"/>
          <p:nvPr/>
        </p:nvSpPr>
        <p:spPr>
          <a:xfrm>
            <a:off x="1214299" y="5869234"/>
            <a:ext cx="800219" cy="338554"/>
          </a:xfrm>
          <a:prstGeom prst="rect">
            <a:avLst/>
          </a:prstGeom>
          <a:noFill/>
        </p:spPr>
        <p:txBody>
          <a:bodyPr wrap="none" rtlCol="0">
            <a:spAutoFit/>
          </a:bodyPr>
          <a:lstStyle/>
          <a:p>
            <a:r>
              <a:rPr kumimoji="1" lang="ja-JP" altLang="en-US" sz="1600" b="1" dirty="0"/>
              <a:t>近距離</a:t>
            </a:r>
          </a:p>
        </p:txBody>
      </p:sp>
      <p:cxnSp>
        <p:nvCxnSpPr>
          <p:cNvPr id="27" name="直線矢印コネクタ 26"/>
          <p:cNvCxnSpPr>
            <a:cxnSpLocks/>
          </p:cNvCxnSpPr>
          <p:nvPr/>
        </p:nvCxnSpPr>
        <p:spPr>
          <a:xfrm>
            <a:off x="976058" y="2687962"/>
            <a:ext cx="72360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p:cNvCxnSpPr/>
          <p:nvPr/>
        </p:nvCxnSpPr>
        <p:spPr>
          <a:xfrm>
            <a:off x="793176" y="4036372"/>
            <a:ext cx="73800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a:off x="976058" y="5465521"/>
            <a:ext cx="723600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0A796690-5234-4AC3-B8EC-DFE66B07097C}"/>
              </a:ext>
            </a:extLst>
          </p:cNvPr>
          <p:cNvCxnSpPr/>
          <p:nvPr/>
        </p:nvCxnSpPr>
        <p:spPr>
          <a:xfrm flipH="1">
            <a:off x="1001410" y="2689057"/>
            <a:ext cx="0" cy="2772000"/>
          </a:xfrm>
          <a:prstGeom prst="line">
            <a:avLst/>
          </a:prstGeom>
          <a:ln w="57150"/>
        </p:spPr>
        <p:style>
          <a:lnRef idx="1">
            <a:schemeClr val="dk1"/>
          </a:lnRef>
          <a:fillRef idx="0">
            <a:schemeClr val="dk1"/>
          </a:fillRef>
          <a:effectRef idx="0">
            <a:schemeClr val="dk1"/>
          </a:effectRef>
          <a:fontRef idx="minor">
            <a:schemeClr val="tx1"/>
          </a:fontRef>
        </p:style>
      </p:cxnSp>
      <p:sp>
        <p:nvSpPr>
          <p:cNvPr id="16" name="正方形/長方形 15"/>
          <p:cNvSpPr/>
          <p:nvPr/>
        </p:nvSpPr>
        <p:spPr>
          <a:xfrm>
            <a:off x="257431" y="2906822"/>
            <a:ext cx="461665" cy="2227492"/>
          </a:xfrm>
          <a:prstGeom prst="rect">
            <a:avLst/>
          </a:prstGeom>
          <a:noFill/>
          <a:ln>
            <a:noFill/>
          </a:ln>
        </p:spPr>
        <p:txBody>
          <a:bodyPr vert="eaVert" wrap="square">
            <a:spAutoFit/>
          </a:bodyPr>
          <a:lstStyle/>
          <a:p>
            <a:pPr algn="ctr"/>
            <a:r>
              <a:rPr lang="ja-JP" altLang="en-US" b="1" dirty="0">
                <a:latin typeface="Meiryo UI" panose="020B0604030504040204" pitchFamily="50" charset="-128"/>
                <a:ea typeface="Meiryo UI" panose="020B0604030504040204" pitchFamily="50" charset="-128"/>
              </a:rPr>
              <a:t>外出を思い立つ</a:t>
            </a:r>
          </a:p>
        </p:txBody>
      </p:sp>
      <p:sp>
        <p:nvSpPr>
          <p:cNvPr id="40" name="角丸四角形 39"/>
          <p:cNvSpPr/>
          <p:nvPr/>
        </p:nvSpPr>
        <p:spPr>
          <a:xfrm>
            <a:off x="7270283" y="1925375"/>
            <a:ext cx="641713" cy="4256223"/>
          </a:xfrm>
          <a:prstGeom prst="roundRect">
            <a:avLst/>
          </a:prstGeom>
          <a:solidFill>
            <a:srgbClr val="FFFF00"/>
          </a:solidFill>
          <a:ln>
            <a:prstDash val="dash"/>
          </a:ln>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en-US" altLang="ja-JP" sz="1600" dirty="0">
                <a:latin typeface="Meiryo UI" panose="020B0604030504040204" pitchFamily="50" charset="-128"/>
                <a:ea typeface="Meiryo UI" panose="020B0604030504040204" pitchFamily="50" charset="-128"/>
              </a:rPr>
              <a:t>AI</a:t>
            </a:r>
            <a:r>
              <a:rPr kumimoji="1" lang="ja-JP" altLang="en-US" sz="1600" dirty="0">
                <a:latin typeface="Meiryo UI" panose="020B0604030504040204" pitchFamily="50" charset="-128"/>
                <a:ea typeface="Meiryo UI" panose="020B0604030504040204" pitchFamily="50" charset="-128"/>
              </a:rPr>
              <a:t>オンデマンドにより</a:t>
            </a:r>
            <a:r>
              <a:rPr lang="ja-JP" altLang="en-US" sz="1600" dirty="0">
                <a:latin typeface="Meiryo UI" panose="020B0604030504040204" pitchFamily="50" charset="-128"/>
                <a:ea typeface="Meiryo UI" panose="020B0604030504040204" pitchFamily="50" charset="-128"/>
              </a:rPr>
              <a:t>、コストを下げ</a:t>
            </a:r>
            <a:endParaRPr lang="en-US" altLang="ja-JP" sz="1600" dirty="0">
              <a:latin typeface="Meiryo UI" panose="020B0604030504040204" pitchFamily="50" charset="-128"/>
              <a:ea typeface="Meiryo UI" panose="020B0604030504040204" pitchFamily="50" charset="-128"/>
            </a:endParaRPr>
          </a:p>
          <a:p>
            <a:pPr algn="ctr"/>
            <a:r>
              <a:rPr lang="ja-JP" altLang="en-US" sz="1600" dirty="0">
                <a:latin typeface="Meiryo UI" panose="020B0604030504040204" pitchFamily="50" charset="-128"/>
                <a:ea typeface="Meiryo UI" panose="020B0604030504040204" pitchFamily="50" charset="-128"/>
              </a:rPr>
              <a:t>需給に応じて出発地から目的地まで運ぶ</a:t>
            </a:r>
            <a:endParaRPr kumimoji="1" lang="ja-JP" altLang="en-US" sz="1600" dirty="0">
              <a:latin typeface="Meiryo UI" panose="020B0604030504040204" pitchFamily="50" charset="-128"/>
              <a:ea typeface="Meiryo UI" panose="020B0604030504040204" pitchFamily="50" charset="-128"/>
            </a:endParaRPr>
          </a:p>
        </p:txBody>
      </p:sp>
      <p:sp>
        <p:nvSpPr>
          <p:cNvPr id="8" name="正方形/長方形 7"/>
          <p:cNvSpPr/>
          <p:nvPr/>
        </p:nvSpPr>
        <p:spPr>
          <a:xfrm>
            <a:off x="1717587" y="5082372"/>
            <a:ext cx="1836000" cy="720000"/>
          </a:xfrm>
          <a:prstGeom prst="rect">
            <a:avLst/>
          </a:prstGeom>
          <a:solidFill>
            <a:schemeClr val="bg1"/>
          </a:solidFill>
          <a:ln>
            <a:solidFill>
              <a:schemeClr val="tx1"/>
            </a:solidFill>
          </a:ln>
        </p:spPr>
        <p:txBody>
          <a:bodyPr wrap="none" anchor="ctr" anchorCtr="0">
            <a:noAutofit/>
          </a:bodyPr>
          <a:lstStyle/>
          <a:p>
            <a:r>
              <a:rPr lang="ja-JP" altLang="en-US" sz="1600" b="1" dirty="0">
                <a:latin typeface="Meiryo UI" panose="020B0604030504040204" pitchFamily="50" charset="-128"/>
                <a:ea typeface="Meiryo UI" panose="020B0604030504040204" pitchFamily="50" charset="-128"/>
              </a:rPr>
              <a:t>バスで出かける</a:t>
            </a:r>
          </a:p>
        </p:txBody>
      </p:sp>
      <p:sp>
        <p:nvSpPr>
          <p:cNvPr id="9" name="正方形/長方形 8"/>
          <p:cNvSpPr/>
          <p:nvPr/>
        </p:nvSpPr>
        <p:spPr>
          <a:xfrm>
            <a:off x="1717587" y="2329057"/>
            <a:ext cx="1836000" cy="720000"/>
          </a:xfrm>
          <a:prstGeom prst="rect">
            <a:avLst/>
          </a:prstGeom>
          <a:solidFill>
            <a:schemeClr val="bg1"/>
          </a:solidFill>
          <a:ln>
            <a:solidFill>
              <a:schemeClr val="tx1"/>
            </a:solidFill>
          </a:ln>
        </p:spPr>
        <p:txBody>
          <a:bodyPr wrap="none" anchor="ctr" anchorCtr="0">
            <a:noAutofit/>
          </a:bodyPr>
          <a:lstStyle/>
          <a:p>
            <a:r>
              <a:rPr lang="ja-JP" altLang="en-US" sz="1600" b="1" dirty="0">
                <a:latin typeface="Meiryo UI" panose="020B0604030504040204" pitchFamily="50" charset="-128"/>
                <a:ea typeface="Meiryo UI" panose="020B0604030504040204" pitchFamily="50" charset="-128"/>
              </a:rPr>
              <a:t>マイカーで出かける</a:t>
            </a:r>
          </a:p>
        </p:txBody>
      </p:sp>
      <p:sp>
        <p:nvSpPr>
          <p:cNvPr id="18" name="正方形/長方形 17"/>
          <p:cNvSpPr/>
          <p:nvPr/>
        </p:nvSpPr>
        <p:spPr>
          <a:xfrm>
            <a:off x="1717587" y="3673179"/>
            <a:ext cx="1836000" cy="720000"/>
          </a:xfrm>
          <a:prstGeom prst="rect">
            <a:avLst/>
          </a:prstGeom>
          <a:solidFill>
            <a:schemeClr val="bg1"/>
          </a:solidFill>
          <a:ln>
            <a:solidFill>
              <a:schemeClr val="tx1"/>
            </a:solidFill>
          </a:ln>
        </p:spPr>
        <p:txBody>
          <a:bodyPr wrap="none" anchor="ctr" anchorCtr="0">
            <a:noAutofit/>
          </a:bodyPr>
          <a:lstStyle/>
          <a:p>
            <a:r>
              <a:rPr lang="ja-JP" altLang="en-US" sz="1600" b="1" dirty="0">
                <a:latin typeface="Meiryo UI" panose="020B0604030504040204" pitchFamily="50" charset="-128"/>
                <a:ea typeface="Meiryo UI" panose="020B0604030504040204" pitchFamily="50" charset="-128"/>
              </a:rPr>
              <a:t>タクシーで出かける</a:t>
            </a:r>
          </a:p>
        </p:txBody>
      </p:sp>
      <p:sp>
        <p:nvSpPr>
          <p:cNvPr id="13" name="テキスト ボックス 12"/>
          <p:cNvSpPr txBox="1"/>
          <p:nvPr/>
        </p:nvSpPr>
        <p:spPr>
          <a:xfrm>
            <a:off x="3902703" y="2329057"/>
            <a:ext cx="2700149" cy="720000"/>
          </a:xfrm>
          <a:prstGeom prst="rect">
            <a:avLst/>
          </a:prstGeom>
          <a:solidFill>
            <a:schemeClr val="accent2">
              <a:lumMod val="40000"/>
              <a:lumOff val="60000"/>
            </a:schemeClr>
          </a:solidFill>
          <a:ln>
            <a:solidFill>
              <a:schemeClr val="tx1"/>
            </a:solidFill>
          </a:ln>
        </p:spPr>
        <p:txBody>
          <a:bodyPr wrap="square" rtlCol="0" anchor="ctr" anchorCtr="0">
            <a:noAutofit/>
          </a:bodyPr>
          <a:lstStyle/>
          <a:p>
            <a:r>
              <a:rPr kumimoji="1" lang="ja-JP" altLang="en-US" sz="1400" b="1" dirty="0" smtClean="0">
                <a:latin typeface="Meiryo UI" panose="020B0604030504040204" pitchFamily="50" charset="-128"/>
                <a:ea typeface="Meiryo UI" panose="020B0604030504040204" pitchFamily="50" charset="-128"/>
              </a:rPr>
              <a:t>マイカーを手放し運転できない</a:t>
            </a:r>
            <a:endParaRPr kumimoji="1" lang="en-US" altLang="ja-JP" sz="1400" b="1" dirty="0" smtClean="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（高齢者の運転免許返納など）</a:t>
            </a:r>
            <a:endParaRPr kumimoji="1" lang="ja-JP" altLang="en-US" sz="140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950670" y="5076782"/>
            <a:ext cx="2700149" cy="720000"/>
          </a:xfrm>
          <a:prstGeom prst="rect">
            <a:avLst/>
          </a:prstGeom>
          <a:solidFill>
            <a:schemeClr val="accent2">
              <a:lumMod val="40000"/>
              <a:lumOff val="60000"/>
            </a:schemeClr>
          </a:solidFill>
          <a:ln>
            <a:solidFill>
              <a:schemeClr val="tx1"/>
            </a:solidFill>
          </a:ln>
        </p:spPr>
        <p:txBody>
          <a:bodyPr wrap="square" rtlCol="0" anchor="ctr" anchorCtr="0">
            <a:noAutofit/>
          </a:bodyPr>
          <a:lstStyle/>
          <a:p>
            <a:r>
              <a:rPr lang="ja-JP" altLang="en-US" sz="1400" b="1" dirty="0" smtClean="0">
                <a:latin typeface="Meiryo UI" panose="020B0604030504040204" pitchFamily="50" charset="-128"/>
                <a:ea typeface="Meiryo UI" panose="020B0604030504040204" pitchFamily="50" charset="-128"/>
              </a:rPr>
              <a:t>バス</a:t>
            </a:r>
            <a:r>
              <a:rPr lang="ja-JP" altLang="en-US" sz="1400" b="1" dirty="0">
                <a:latin typeface="Meiryo UI" panose="020B0604030504040204" pitchFamily="50" charset="-128"/>
                <a:ea typeface="Meiryo UI" panose="020B0604030504040204" pitchFamily="50" charset="-128"/>
              </a:rPr>
              <a:t>停が</a:t>
            </a:r>
            <a:r>
              <a:rPr kumimoji="1" lang="ja-JP" altLang="en-US" sz="1400" b="1" dirty="0">
                <a:latin typeface="Meiryo UI" panose="020B0604030504040204" pitchFamily="50" charset="-128"/>
                <a:ea typeface="Meiryo UI" panose="020B0604030504040204" pitchFamily="50" charset="-128"/>
              </a:rPr>
              <a:t>自宅から</a:t>
            </a:r>
            <a:r>
              <a:rPr lang="ja-JP" altLang="en-US" sz="1400" b="1" dirty="0" smtClean="0">
                <a:latin typeface="Meiryo UI" panose="020B0604030504040204" pitchFamily="50" charset="-128"/>
                <a:ea typeface="Meiryo UI" panose="020B0604030504040204" pitchFamily="50" charset="-128"/>
              </a:rPr>
              <a:t>遠い（間引き）</a:t>
            </a:r>
            <a:endParaRPr lang="en-US" altLang="ja-JP" sz="1400" b="1" dirty="0" smtClean="0">
              <a:latin typeface="Meiryo UI" panose="020B0604030504040204" pitchFamily="50" charset="-128"/>
              <a:ea typeface="Meiryo UI" panose="020B0604030504040204" pitchFamily="50" charset="-128"/>
            </a:endParaRPr>
          </a:p>
          <a:p>
            <a:r>
              <a:rPr lang="ja-JP" altLang="en-US" sz="1400" b="1" dirty="0" smtClean="0">
                <a:latin typeface="Meiryo UI" panose="020B0604030504040204" pitchFamily="50" charset="-128"/>
                <a:ea typeface="Meiryo UI" panose="020B0604030504040204" pitchFamily="50" charset="-128"/>
              </a:rPr>
              <a:t>本数</a:t>
            </a:r>
            <a:r>
              <a:rPr lang="ja-JP" altLang="en-US" sz="1400" b="1" dirty="0">
                <a:latin typeface="Meiryo UI" panose="020B0604030504040204" pitchFamily="50" charset="-128"/>
                <a:ea typeface="Meiryo UI" panose="020B0604030504040204" pitchFamily="50" charset="-128"/>
              </a:rPr>
              <a:t>も</a:t>
            </a:r>
            <a:r>
              <a:rPr lang="ja-JP" altLang="en-US" sz="1400" b="1" dirty="0" smtClean="0">
                <a:latin typeface="Meiryo UI" panose="020B0604030504040204" pitchFamily="50" charset="-128"/>
                <a:ea typeface="Meiryo UI" panose="020B0604030504040204" pitchFamily="50" charset="-128"/>
              </a:rPr>
              <a:t>少ない（不採算）</a:t>
            </a:r>
            <a:endParaRPr kumimoji="1" lang="en-US" altLang="ja-JP" sz="14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919444" y="3691451"/>
            <a:ext cx="2700149" cy="720000"/>
          </a:xfrm>
          <a:prstGeom prst="rect">
            <a:avLst/>
          </a:prstGeom>
          <a:solidFill>
            <a:schemeClr val="accent2">
              <a:lumMod val="40000"/>
              <a:lumOff val="60000"/>
            </a:schemeClr>
          </a:solidFill>
          <a:ln>
            <a:solidFill>
              <a:schemeClr val="tx1"/>
            </a:solidFill>
          </a:ln>
        </p:spPr>
        <p:txBody>
          <a:bodyPr wrap="square" rtlCol="0" anchor="ctr" anchorCtr="0">
            <a:noAutofit/>
          </a:bodyPr>
          <a:lstStyle/>
          <a:p>
            <a:r>
              <a:rPr kumimoji="1" lang="ja-JP" altLang="en-US" sz="1400" b="1" dirty="0" smtClean="0">
                <a:latin typeface="Meiryo UI" panose="020B0604030504040204" pitchFamily="50" charset="-128"/>
                <a:ea typeface="Meiryo UI" panose="020B0604030504040204" pitchFamily="50" charset="-128"/>
              </a:rPr>
              <a:t>タクシーを呼んでもすぐに来ない</a:t>
            </a:r>
            <a:endParaRPr kumimoji="1" lang="en-US" altLang="ja-JP" sz="1400" b="1" dirty="0" smtClean="0">
              <a:latin typeface="Meiryo UI" panose="020B0604030504040204" pitchFamily="50" charset="-128"/>
              <a:ea typeface="Meiryo UI" panose="020B0604030504040204" pitchFamily="50" charset="-128"/>
            </a:endParaRPr>
          </a:p>
          <a:p>
            <a:r>
              <a:rPr kumimoji="1" lang="ja-JP" altLang="en-US" sz="1300" b="1" dirty="0" smtClean="0">
                <a:latin typeface="Meiryo UI" panose="020B0604030504040204" pitchFamily="50" charset="-128"/>
                <a:ea typeface="Meiryo UI" panose="020B0604030504040204" pitchFamily="50" charset="-128"/>
              </a:rPr>
              <a:t>（事業者の運転</a:t>
            </a:r>
            <a:r>
              <a:rPr kumimoji="1" lang="ja-JP" altLang="en-US" sz="1300" b="1" dirty="0">
                <a:latin typeface="Meiryo UI" panose="020B0604030504040204" pitchFamily="50" charset="-128"/>
                <a:ea typeface="Meiryo UI" panose="020B0604030504040204" pitchFamily="50" charset="-128"/>
              </a:rPr>
              <a:t>手不足等）</a:t>
            </a:r>
            <a:endParaRPr kumimoji="1" lang="en-US" altLang="ja-JP" sz="1300" b="1"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2033418" y="1907252"/>
            <a:ext cx="1261884" cy="307777"/>
          </a:xfrm>
          <a:prstGeom prst="rect">
            <a:avLst/>
          </a:prstGeom>
          <a:noFill/>
        </p:spPr>
        <p:txBody>
          <a:bodyPr wrap="none" rtlCol="0">
            <a:spAutoFit/>
          </a:bodyPr>
          <a:lstStyle/>
          <a:p>
            <a:r>
              <a:rPr lang="ja-JP" altLang="en-US" sz="1400" b="1" dirty="0">
                <a:latin typeface="Meiryo UI" panose="020B0604030504040204" pitchFamily="50" charset="-128"/>
                <a:ea typeface="Meiryo UI" panose="020B0604030504040204" pitchFamily="50" charset="-128"/>
              </a:rPr>
              <a:t>＜移動手段＞</a:t>
            </a:r>
            <a:endParaRPr kumimoji="1" lang="en-US" altLang="ja-JP" sz="1400" b="1" dirty="0">
              <a:latin typeface="Meiryo UI" panose="020B0604030504040204" pitchFamily="50" charset="-128"/>
              <a:ea typeface="Meiryo UI" panose="020B0604030504040204" pitchFamily="50" charset="-128"/>
            </a:endParaRPr>
          </a:p>
        </p:txBody>
      </p:sp>
      <p:sp>
        <p:nvSpPr>
          <p:cNvPr id="76" name="テキスト ボックス 75"/>
          <p:cNvSpPr txBox="1"/>
          <p:nvPr/>
        </p:nvSpPr>
        <p:spPr>
          <a:xfrm>
            <a:off x="4424252" y="1932193"/>
            <a:ext cx="1539204"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rPr>
              <a:t>＜起こりうるスク＞</a:t>
            </a:r>
            <a:endParaRPr kumimoji="1" lang="en-US" altLang="ja-JP" sz="14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2"/>
          <a:srcRect l="13839" r="15203"/>
          <a:stretch/>
        </p:blipFill>
        <p:spPr>
          <a:xfrm>
            <a:off x="264564" y="2331411"/>
            <a:ext cx="534193" cy="749069"/>
          </a:xfrm>
          <a:prstGeom prst="rect">
            <a:avLst/>
          </a:prstGeom>
        </p:spPr>
      </p:pic>
      <p:sp>
        <p:nvSpPr>
          <p:cNvPr id="25" name="正方形/長方形 24"/>
          <p:cNvSpPr/>
          <p:nvPr/>
        </p:nvSpPr>
        <p:spPr>
          <a:xfrm>
            <a:off x="8197554" y="1925375"/>
            <a:ext cx="461665" cy="4256223"/>
          </a:xfrm>
          <a:prstGeom prst="rect">
            <a:avLst/>
          </a:prstGeom>
          <a:solidFill>
            <a:schemeClr val="tx2"/>
          </a:solidFill>
          <a:ln>
            <a:solidFill>
              <a:schemeClr val="tx1"/>
            </a:solidFill>
          </a:ln>
        </p:spPr>
        <p:txBody>
          <a:bodyPr vert="eaVert" wrap="square">
            <a:spAutoFit/>
          </a:bodyPr>
          <a:lstStyle/>
          <a:p>
            <a:pPr algn="ctr"/>
            <a:r>
              <a:rPr lang="ja-JP" altLang="en-US" b="1" dirty="0">
                <a:solidFill>
                  <a:schemeClr val="bg1"/>
                </a:solidFill>
                <a:latin typeface="Meiryo UI" panose="020B0604030504040204" pitchFamily="50" charset="-128"/>
                <a:ea typeface="Meiryo UI" panose="020B0604030504040204" pitchFamily="50" charset="-128"/>
              </a:rPr>
              <a:t>目的地へ最適ルートで到着</a:t>
            </a:r>
          </a:p>
        </p:txBody>
      </p:sp>
      <p:pic>
        <p:nvPicPr>
          <p:cNvPr id="74" name="図 73">
            <a:extLst>
              <a:ext uri="{FF2B5EF4-FFF2-40B4-BE49-F238E27FC236}">
                <a16:creationId xmlns:a16="http://schemas.microsoft.com/office/drawing/2014/main" id="{00339230-9FC6-4E84-BAA1-A5EB2D77676A}"/>
              </a:ext>
            </a:extLst>
          </p:cNvPr>
          <p:cNvPicPr>
            <a:picLocks noChangeAspect="1"/>
          </p:cNvPicPr>
          <p:nvPr/>
        </p:nvPicPr>
        <p:blipFill rotWithShape="1">
          <a:blip r:embed="rId3"/>
          <a:srcRect l="14840" t="13981" r="13993" b="8824"/>
          <a:stretch/>
        </p:blipFill>
        <p:spPr>
          <a:xfrm>
            <a:off x="7247378" y="1307081"/>
            <a:ext cx="664618" cy="540000"/>
          </a:xfrm>
          <a:prstGeom prst="rect">
            <a:avLst/>
          </a:prstGeom>
        </p:spPr>
      </p:pic>
    </p:spTree>
    <p:extLst>
      <p:ext uri="{BB962C8B-B14F-4D97-AF65-F5344CB8AC3E}">
        <p14:creationId xmlns:p14="http://schemas.microsoft.com/office/powerpoint/2010/main" val="1388590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5559144" y="2624102"/>
            <a:ext cx="3365614" cy="1880384"/>
          </a:xfrm>
          <a:prstGeom prst="rect">
            <a:avLst/>
          </a:prstGeom>
        </p:spPr>
      </p:pic>
      <p:pic>
        <p:nvPicPr>
          <p:cNvPr id="10" name="図 9"/>
          <p:cNvPicPr>
            <a:picLocks noChangeAspect="1"/>
          </p:cNvPicPr>
          <p:nvPr/>
        </p:nvPicPr>
        <p:blipFill>
          <a:blip r:embed="rId3"/>
          <a:stretch>
            <a:fillRect/>
          </a:stretch>
        </p:blipFill>
        <p:spPr>
          <a:xfrm>
            <a:off x="2707265" y="5030004"/>
            <a:ext cx="861677" cy="576000"/>
          </a:xfrm>
          <a:prstGeom prst="rect">
            <a:avLst/>
          </a:prstGeom>
        </p:spPr>
      </p:pic>
      <p:pic>
        <p:nvPicPr>
          <p:cNvPr id="11" name="図 10"/>
          <p:cNvPicPr>
            <a:picLocks noChangeAspect="1"/>
          </p:cNvPicPr>
          <p:nvPr/>
        </p:nvPicPr>
        <p:blipFill>
          <a:blip r:embed="rId4"/>
          <a:stretch>
            <a:fillRect/>
          </a:stretch>
        </p:blipFill>
        <p:spPr>
          <a:xfrm>
            <a:off x="2707265" y="2847547"/>
            <a:ext cx="2552633" cy="1557192"/>
          </a:xfrm>
          <a:prstGeom prst="rect">
            <a:avLst/>
          </a:prstGeom>
        </p:spPr>
      </p:pic>
      <p:sp>
        <p:nvSpPr>
          <p:cNvPr id="12" name="正方形/長方形 11"/>
          <p:cNvSpPr/>
          <p:nvPr/>
        </p:nvSpPr>
        <p:spPr>
          <a:xfrm>
            <a:off x="2667501" y="2528733"/>
            <a:ext cx="2357106" cy="261610"/>
          </a:xfrm>
          <a:prstGeom prst="rect">
            <a:avLst/>
          </a:prstGeom>
        </p:spPr>
        <p:txBody>
          <a:bodyPr wrap="square">
            <a:spAutoFit/>
          </a:bodyPr>
          <a:lstStyle/>
          <a:p>
            <a:r>
              <a:rPr lang="en-US" altLang="ja-JP" sz="1100" b="1" dirty="0">
                <a:latin typeface="Meiryo UI" panose="020B0604030504040204" pitchFamily="50" charset="-128"/>
                <a:ea typeface="Meiryo UI" panose="020B0604030504040204" pitchFamily="50" charset="-128"/>
              </a:rPr>
              <a:t>NTT</a:t>
            </a:r>
            <a:r>
              <a:rPr lang="ja-JP" altLang="en-US" sz="1100" b="1" dirty="0">
                <a:latin typeface="Meiryo UI" panose="020B0604030504040204" pitchFamily="50" charset="-128"/>
                <a:ea typeface="Meiryo UI" panose="020B0604030504040204" pitchFamily="50" charset="-128"/>
              </a:rPr>
              <a:t>ドコモの「</a:t>
            </a:r>
            <a:r>
              <a:rPr lang="en-US" altLang="ja-JP" sz="1100" b="1" dirty="0">
                <a:latin typeface="Meiryo UI" panose="020B0604030504040204" pitchFamily="50" charset="-128"/>
                <a:ea typeface="Meiryo UI" panose="020B0604030504040204" pitchFamily="50" charset="-128"/>
              </a:rPr>
              <a:t>AI</a:t>
            </a:r>
            <a:r>
              <a:rPr lang="ja-JP" altLang="en-US" sz="1100" b="1" dirty="0">
                <a:latin typeface="Meiryo UI" panose="020B0604030504040204" pitchFamily="50" charset="-128"/>
                <a:ea typeface="Meiryo UI" panose="020B0604030504040204" pitchFamily="50" charset="-128"/>
              </a:rPr>
              <a:t>運行バス」システム</a:t>
            </a:r>
          </a:p>
        </p:txBody>
      </p:sp>
      <p:sp>
        <p:nvSpPr>
          <p:cNvPr id="15" name="正方形/長方形 14"/>
          <p:cNvSpPr/>
          <p:nvPr/>
        </p:nvSpPr>
        <p:spPr>
          <a:xfrm>
            <a:off x="5559144" y="4669375"/>
            <a:ext cx="2396810" cy="1077218"/>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＜国のプロジェクトにも採択＞</a:t>
            </a:r>
            <a:endParaRPr lang="en-US" altLang="zh-TW" sz="1100" b="1" dirty="0">
              <a:latin typeface="Meiryo UI" panose="020B0604030504040204" pitchFamily="50" charset="-128"/>
              <a:ea typeface="Meiryo UI" panose="020B0604030504040204" pitchFamily="50" charset="-128"/>
            </a:endParaRPr>
          </a:p>
          <a:p>
            <a:r>
              <a:rPr lang="zh-TW" altLang="en-US" sz="1100" b="1" dirty="0">
                <a:latin typeface="Meiryo UI" panose="020B0604030504040204" pitchFamily="50" charset="-128"/>
                <a:ea typeface="Meiryo UI" panose="020B0604030504040204" pitchFamily="50" charset="-128"/>
              </a:rPr>
              <a:t>■近未来技術等社会実装事業</a:t>
            </a:r>
            <a:endParaRPr lang="en-US" altLang="zh-TW" sz="1100" b="1"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zh-TW" altLang="en-US" sz="1050" dirty="0">
                <a:latin typeface="Meiryo UI" panose="020B0604030504040204" pitchFamily="50" charset="-128"/>
                <a:ea typeface="Meiryo UI" panose="020B0604030504040204" pitchFamily="50" charset="-128"/>
              </a:rPr>
              <a:t>事業期間：</a:t>
            </a:r>
            <a:r>
              <a:rPr lang="en-US" altLang="zh-TW" sz="1050" dirty="0">
                <a:latin typeface="Meiryo UI" panose="020B0604030504040204" pitchFamily="50" charset="-128"/>
                <a:ea typeface="Meiryo UI" panose="020B0604030504040204" pitchFamily="50" charset="-128"/>
              </a:rPr>
              <a:t>2018</a:t>
            </a:r>
            <a:r>
              <a:rPr lang="zh-TW" altLang="en-US" sz="1050" dirty="0">
                <a:latin typeface="Meiryo UI" panose="020B0604030504040204" pitchFamily="50" charset="-128"/>
                <a:ea typeface="Meiryo UI" panose="020B0604030504040204" pitchFamily="50" charset="-128"/>
              </a:rPr>
              <a:t>～</a:t>
            </a:r>
            <a:r>
              <a:rPr lang="en-US" altLang="zh-TW" sz="1050" dirty="0" smtClean="0">
                <a:latin typeface="Meiryo UI" panose="020B0604030504040204" pitchFamily="50" charset="-128"/>
                <a:ea typeface="Meiryo UI" panose="020B0604030504040204" pitchFamily="50" charset="-128"/>
              </a:rPr>
              <a:t>2020</a:t>
            </a:r>
            <a:r>
              <a:rPr lang="zh-TW" altLang="en-US" sz="1050" dirty="0" smtClean="0">
                <a:latin typeface="Meiryo UI" panose="020B0604030504040204" pitchFamily="50" charset="-128"/>
                <a:ea typeface="Meiryo UI" panose="020B0604030504040204" pitchFamily="50" charset="-128"/>
              </a:rPr>
              <a:t>年度</a:t>
            </a:r>
            <a:endParaRPr lang="en-US" altLang="zh-TW" sz="1050" dirty="0" smtClean="0">
              <a:latin typeface="Meiryo UI" panose="020B0604030504040204" pitchFamily="50" charset="-128"/>
              <a:ea typeface="Meiryo UI" panose="020B0604030504040204" pitchFamily="50" charset="-128"/>
            </a:endParaRPr>
          </a:p>
          <a:p>
            <a:endParaRPr lang="en-US" altLang="zh-TW" sz="1050" dirty="0">
              <a:latin typeface="Meiryo UI" panose="020B0604030504040204" pitchFamily="50" charset="-128"/>
              <a:ea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rPr>
              <a:t>■グリーンスローモビリティ導入実証事業</a:t>
            </a:r>
          </a:p>
          <a:p>
            <a:r>
              <a:rPr lang="ja-JP" altLang="en-US" sz="1050" dirty="0">
                <a:latin typeface="Meiryo UI" panose="020B0604030504040204" pitchFamily="50" charset="-128"/>
                <a:ea typeface="Meiryo UI" panose="020B0604030504040204" pitchFamily="50" charset="-128"/>
              </a:rPr>
              <a:t>　　</a:t>
            </a:r>
            <a:r>
              <a:rPr lang="zh-TW" altLang="en-US" sz="1050" dirty="0">
                <a:latin typeface="Meiryo UI" panose="020B0604030504040204" pitchFamily="50" charset="-128"/>
                <a:ea typeface="Meiryo UI" panose="020B0604030504040204" pitchFamily="50" charset="-128"/>
              </a:rPr>
              <a:t>事業期間：</a:t>
            </a:r>
            <a:r>
              <a:rPr lang="en-US" altLang="zh-TW" sz="1050" dirty="0">
                <a:latin typeface="Meiryo UI" panose="020B0604030504040204" pitchFamily="50" charset="-128"/>
                <a:ea typeface="Meiryo UI" panose="020B0604030504040204" pitchFamily="50" charset="-128"/>
              </a:rPr>
              <a:t>2019</a:t>
            </a:r>
            <a:r>
              <a:rPr lang="zh-TW" altLang="en-US" sz="1050" dirty="0">
                <a:latin typeface="Meiryo UI" panose="020B0604030504040204" pitchFamily="50" charset="-128"/>
                <a:ea typeface="Meiryo UI" panose="020B0604030504040204" pitchFamily="50" charset="-128"/>
              </a:rPr>
              <a:t>～</a:t>
            </a:r>
            <a:r>
              <a:rPr lang="en-US" altLang="zh-TW" sz="1050" dirty="0">
                <a:latin typeface="Meiryo UI" panose="020B0604030504040204" pitchFamily="50" charset="-128"/>
                <a:ea typeface="Meiryo UI" panose="020B0604030504040204" pitchFamily="50" charset="-128"/>
              </a:rPr>
              <a:t>2021</a:t>
            </a:r>
            <a:r>
              <a:rPr lang="zh-TW" altLang="en-US" sz="1050" dirty="0">
                <a:latin typeface="Meiryo UI" panose="020B0604030504040204" pitchFamily="50" charset="-128"/>
                <a:ea typeface="Meiryo UI" panose="020B0604030504040204" pitchFamily="50" charset="-128"/>
              </a:rPr>
              <a:t>年度</a:t>
            </a:r>
          </a:p>
        </p:txBody>
      </p:sp>
      <p:pic>
        <p:nvPicPr>
          <p:cNvPr id="19" name="図 18"/>
          <p:cNvPicPr>
            <a:picLocks noChangeAspect="1"/>
          </p:cNvPicPr>
          <p:nvPr/>
        </p:nvPicPr>
        <p:blipFill>
          <a:blip r:embed="rId5"/>
          <a:stretch>
            <a:fillRect/>
          </a:stretch>
        </p:blipFill>
        <p:spPr>
          <a:xfrm>
            <a:off x="209004" y="2505952"/>
            <a:ext cx="2238203" cy="3182928"/>
          </a:xfrm>
          <a:prstGeom prst="rect">
            <a:avLst/>
          </a:prstGeom>
        </p:spPr>
      </p:pic>
      <p:sp>
        <p:nvSpPr>
          <p:cNvPr id="29" name="正方形/長方形 28">
            <a:extLst>
              <a:ext uri="{FF2B5EF4-FFF2-40B4-BE49-F238E27FC236}">
                <a16:creationId xmlns:a16="http://schemas.microsoft.com/office/drawing/2014/main" id="{0F53FC1D-2882-4D35-A40F-EDC627750DAC}"/>
              </a:ext>
            </a:extLst>
          </p:cNvPr>
          <p:cNvSpPr/>
          <p:nvPr/>
        </p:nvSpPr>
        <p:spPr>
          <a:xfrm>
            <a:off x="338303" y="2034580"/>
            <a:ext cx="2108903" cy="307777"/>
          </a:xfrm>
          <a:prstGeom prst="rect">
            <a:avLst/>
          </a:prstGeom>
          <a:solidFill>
            <a:schemeClr val="tx2"/>
          </a:solidFill>
        </p:spPr>
        <p:txBody>
          <a:bodyPr wrap="square">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理　念</a:t>
            </a:r>
          </a:p>
        </p:txBody>
      </p:sp>
      <p:sp>
        <p:nvSpPr>
          <p:cNvPr id="30" name="正方形/長方形 29">
            <a:extLst>
              <a:ext uri="{FF2B5EF4-FFF2-40B4-BE49-F238E27FC236}">
                <a16:creationId xmlns:a16="http://schemas.microsoft.com/office/drawing/2014/main" id="{5A6D14EE-A8FE-4DC9-A90A-05814F15A912}"/>
              </a:ext>
            </a:extLst>
          </p:cNvPr>
          <p:cNvSpPr/>
          <p:nvPr/>
        </p:nvSpPr>
        <p:spPr>
          <a:xfrm>
            <a:off x="2654837" y="2034580"/>
            <a:ext cx="2664000" cy="307777"/>
          </a:xfrm>
          <a:prstGeom prst="rect">
            <a:avLst/>
          </a:prstGeom>
          <a:solidFill>
            <a:schemeClr val="tx2"/>
          </a:solidFill>
        </p:spPr>
        <p:txBody>
          <a:bodyPr wrap="square">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使っているテクノロジー</a:t>
            </a:r>
          </a:p>
        </p:txBody>
      </p:sp>
      <p:sp>
        <p:nvSpPr>
          <p:cNvPr id="31" name="正方形/長方形 30">
            <a:extLst>
              <a:ext uri="{FF2B5EF4-FFF2-40B4-BE49-F238E27FC236}">
                <a16:creationId xmlns:a16="http://schemas.microsoft.com/office/drawing/2014/main" id="{1AF462C5-98CE-412F-A5C6-23F3910A44FD}"/>
              </a:ext>
            </a:extLst>
          </p:cNvPr>
          <p:cNvSpPr/>
          <p:nvPr/>
        </p:nvSpPr>
        <p:spPr>
          <a:xfrm>
            <a:off x="5559144" y="2034580"/>
            <a:ext cx="3240000" cy="307777"/>
          </a:xfrm>
          <a:prstGeom prst="rect">
            <a:avLst/>
          </a:prstGeom>
          <a:solidFill>
            <a:schemeClr val="tx2"/>
          </a:solidFill>
        </p:spPr>
        <p:txBody>
          <a:bodyPr wrap="square">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スケジュール（想定）</a:t>
            </a:r>
          </a:p>
        </p:txBody>
      </p:sp>
      <p:sp>
        <p:nvSpPr>
          <p:cNvPr id="32" name="正方形/長方形 31">
            <a:extLst>
              <a:ext uri="{FF2B5EF4-FFF2-40B4-BE49-F238E27FC236}">
                <a16:creationId xmlns:a16="http://schemas.microsoft.com/office/drawing/2014/main" id="{41B3540C-424C-48E5-973F-2450F184D58C}"/>
              </a:ext>
            </a:extLst>
          </p:cNvPr>
          <p:cNvSpPr/>
          <p:nvPr/>
        </p:nvSpPr>
        <p:spPr>
          <a:xfrm>
            <a:off x="2621166" y="4708564"/>
            <a:ext cx="2007292" cy="261610"/>
          </a:xfrm>
          <a:prstGeom prst="rect">
            <a:avLst/>
          </a:prstGeom>
        </p:spPr>
        <p:txBody>
          <a:bodyPr wrap="square">
            <a:spAutoFit/>
          </a:bodyPr>
          <a:lstStyle/>
          <a:p>
            <a:r>
              <a:rPr lang="ja-JP" altLang="en-US" sz="1100" b="1" dirty="0">
                <a:latin typeface="Meiryo UI" panose="020B0604030504040204" pitchFamily="50" charset="-128"/>
                <a:ea typeface="Meiryo UI" panose="020B0604030504040204" pitchFamily="50" charset="-128"/>
              </a:rPr>
              <a:t>ヤマハの自動運転カート</a:t>
            </a:r>
          </a:p>
        </p:txBody>
      </p:sp>
      <p:graphicFrame>
        <p:nvGraphicFramePr>
          <p:cNvPr id="17" name="表 22">
            <a:extLst>
              <a:ext uri="{FF2B5EF4-FFF2-40B4-BE49-F238E27FC236}">
                <a16:creationId xmlns:a16="http://schemas.microsoft.com/office/drawing/2014/main" id="{98F153EC-D559-4E4E-B3CA-97105B46E5FB}"/>
              </a:ext>
            </a:extLst>
          </p:cNvPr>
          <p:cNvGraphicFramePr>
            <a:graphicFrameLocks noGrp="1"/>
          </p:cNvGraphicFramePr>
          <p:nvPr>
            <p:extLst>
              <p:ext uri="{D42A27DB-BD31-4B8C-83A1-F6EECF244321}">
                <p14:modId xmlns:p14="http://schemas.microsoft.com/office/powerpoint/2010/main" val="2091934717"/>
              </p:ext>
            </p:extLst>
          </p:nvPr>
        </p:nvGraphicFramePr>
        <p:xfrm>
          <a:off x="3621363" y="5030005"/>
          <a:ext cx="1626726" cy="681600"/>
        </p:xfrm>
        <a:graphic>
          <a:graphicData uri="http://schemas.openxmlformats.org/drawingml/2006/table">
            <a:tbl>
              <a:tblPr firstRow="1" bandRow="1">
                <a:tableStyleId>{5940675A-B579-460E-94D1-54222C63F5DA}</a:tableStyleId>
              </a:tblPr>
              <a:tblGrid>
                <a:gridCol w="876863">
                  <a:extLst>
                    <a:ext uri="{9D8B030D-6E8A-4147-A177-3AD203B41FA5}">
                      <a16:colId xmlns:a16="http://schemas.microsoft.com/office/drawing/2014/main" val="197191532"/>
                    </a:ext>
                  </a:extLst>
                </a:gridCol>
                <a:gridCol w="749863">
                  <a:extLst>
                    <a:ext uri="{9D8B030D-6E8A-4147-A177-3AD203B41FA5}">
                      <a16:colId xmlns:a16="http://schemas.microsoft.com/office/drawing/2014/main" val="2599593257"/>
                    </a:ext>
                  </a:extLst>
                </a:gridCol>
              </a:tblGrid>
              <a:tr h="186946">
                <a:tc>
                  <a:txBody>
                    <a:bodyPr/>
                    <a:lstStyle/>
                    <a:p>
                      <a:r>
                        <a:rPr kumimoji="1" lang="ja-JP" altLang="en-US" sz="1000" dirty="0">
                          <a:latin typeface="Meiryo UI" panose="020B0604030504040204" pitchFamily="50" charset="-128"/>
                          <a:ea typeface="Meiryo UI" panose="020B0604030504040204" pitchFamily="50" charset="-128"/>
                        </a:rPr>
                        <a:t>自動走行方式</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乗車定員</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最高速度</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重量</a:t>
                      </a:r>
                      <a:endParaRPr kumimoji="1" lang="en-US" altLang="ja-JP" sz="1000" dirty="0">
                        <a:latin typeface="Meiryo UI" panose="020B0604030504040204" pitchFamily="50" charset="-128"/>
                        <a:ea typeface="Meiryo UI" panose="020B0604030504040204" pitchFamily="50" charset="-128"/>
                      </a:endParaRPr>
                    </a:p>
                  </a:txBody>
                  <a:tcPr marL="36000" marR="36000" marT="36000" marB="36000"/>
                </a:tc>
                <a:tc>
                  <a:txBody>
                    <a:bodyPr/>
                    <a:lstStyle/>
                    <a:p>
                      <a:r>
                        <a:rPr kumimoji="1" lang="ja-JP" altLang="en-US" sz="1000" dirty="0">
                          <a:latin typeface="Meiryo UI" panose="020B0604030504040204" pitchFamily="50" charset="-128"/>
                          <a:ea typeface="Meiryo UI" panose="020B0604030504040204" pitchFamily="50" charset="-128"/>
                        </a:rPr>
                        <a:t>電磁誘導式</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７人乗り</a:t>
                      </a:r>
                      <a:endParaRPr kumimoji="1" lang="en-US" altLang="ja-JP" sz="1000" dirty="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19</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r>
                        <a:rPr kumimoji="1" lang="en-US" altLang="ja-JP" sz="1000" dirty="0">
                          <a:latin typeface="Meiryo UI" panose="020B0604030504040204" pitchFamily="50" charset="-128"/>
                          <a:ea typeface="Meiryo UI" panose="020B0604030504040204" pitchFamily="50" charset="-128"/>
                        </a:rPr>
                        <a:t>550</a:t>
                      </a:r>
                      <a:r>
                        <a:rPr kumimoji="1" lang="ja-JP" altLang="en-US" sz="1000" dirty="0">
                          <a:latin typeface="Meiryo UI" panose="020B0604030504040204" pitchFamily="50" charset="-128"/>
                          <a:ea typeface="Meiryo UI" panose="020B0604030504040204" pitchFamily="50" charset="-128"/>
                        </a:rPr>
                        <a:t>㎏</a:t>
                      </a:r>
                    </a:p>
                  </a:txBody>
                  <a:tcPr marL="36000" marR="36000" marT="36000" marB="36000"/>
                </a:tc>
                <a:extLst>
                  <a:ext uri="{0D108BD9-81ED-4DB2-BD59-A6C34878D82A}">
                    <a16:rowId xmlns:a16="http://schemas.microsoft.com/office/drawing/2014/main" val="4213988895"/>
                  </a:ext>
                </a:extLst>
              </a:tr>
            </a:tbl>
          </a:graphicData>
        </a:graphic>
      </p:graphicFrame>
      <p:sp>
        <p:nvSpPr>
          <p:cNvPr id="3" name="正方形/長方形 2"/>
          <p:cNvSpPr/>
          <p:nvPr/>
        </p:nvSpPr>
        <p:spPr>
          <a:xfrm>
            <a:off x="300445" y="896774"/>
            <a:ext cx="8498699" cy="4833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rPr>
              <a:t>河内長野市における自動運転の実証実験</a:t>
            </a:r>
            <a:endParaRPr kumimoji="1" lang="ja-JP" altLang="en-US"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43059" y="6471075"/>
            <a:ext cx="4168129" cy="246221"/>
          </a:xfrm>
          <a:prstGeom prst="rect">
            <a:avLst/>
          </a:prstGeom>
          <a:noFill/>
        </p:spPr>
        <p:txBody>
          <a:bodyPr wrap="none" rtlCol="0">
            <a:spAutoFit/>
          </a:bodyPr>
          <a:lstStyle/>
          <a:p>
            <a:r>
              <a:rPr kumimoji="1" lang="ja-JP" altLang="en-US" sz="1000" dirty="0" smtClean="0">
                <a:latin typeface="Meiryo UI" panose="020B0604030504040204" pitchFamily="50" charset="-128"/>
                <a:ea typeface="Meiryo UI" panose="020B0604030504040204" pitchFamily="50" charset="-128"/>
              </a:rPr>
              <a:t>出典：第１回</a:t>
            </a:r>
            <a:r>
              <a:rPr lang="ja-JP" altLang="en-US" sz="1000" dirty="0">
                <a:latin typeface="Meiryo UI" panose="020B0604030504040204" pitchFamily="50" charset="-128"/>
                <a:ea typeface="Meiryo UI" panose="020B0604030504040204" pitchFamily="50" charset="-128"/>
              </a:rPr>
              <a:t>大阪</a:t>
            </a:r>
            <a:r>
              <a:rPr kumimoji="1" lang="ja-JP" altLang="en-US" sz="1000" dirty="0" smtClean="0">
                <a:latin typeface="Meiryo UI" panose="020B0604030504040204" pitchFamily="50" charset="-128"/>
                <a:ea typeface="Meiryo UI" panose="020B0604030504040204" pitchFamily="50" charset="-128"/>
              </a:rPr>
              <a:t>スマートシティ</a:t>
            </a:r>
            <a:r>
              <a:rPr kumimoji="1" lang="ja-JP" altLang="en-US" sz="1000" dirty="0">
                <a:latin typeface="Meiryo UI" panose="020B0604030504040204" pitchFamily="50" charset="-128"/>
                <a:ea typeface="Meiryo UI" panose="020B0604030504040204" pitchFamily="50" charset="-128"/>
              </a:rPr>
              <a:t>戦略</a:t>
            </a:r>
            <a:r>
              <a:rPr kumimoji="1" lang="ja-JP" altLang="en-US" sz="1000" dirty="0" smtClean="0">
                <a:latin typeface="Meiryo UI" panose="020B0604030504040204" pitchFamily="50" charset="-128"/>
                <a:ea typeface="Meiryo UI" panose="020B0604030504040204" pitchFamily="50" charset="-128"/>
              </a:rPr>
              <a:t>会議　河内長野市提出資料より作成</a:t>
            </a:r>
            <a:endParaRPr kumimoji="1" lang="ja-JP" altLang="en-US" sz="10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6867358" y="6352171"/>
            <a:ext cx="2057400" cy="365125"/>
          </a:xfrm>
        </p:spPr>
        <p:txBody>
          <a:bodyPr/>
          <a:lstStyle/>
          <a:p>
            <a:fld id="{21D76EFC-43B6-498C-9345-5DA95606B07D}" type="slidenum">
              <a:rPr kumimoji="1" lang="ja-JP" altLang="en-US" smtClean="0"/>
              <a:t>16</a:t>
            </a:fld>
            <a:endParaRPr kumimoji="1" lang="ja-JP" altLang="en-US"/>
          </a:p>
        </p:txBody>
      </p:sp>
    </p:spTree>
    <p:extLst>
      <p:ext uri="{BB962C8B-B14F-4D97-AF65-F5344CB8AC3E}">
        <p14:creationId xmlns:p14="http://schemas.microsoft.com/office/powerpoint/2010/main" val="2300631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92710" y="641052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D76EFC-43B6-498C-9345-5DA95606B07D}"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cxnSp>
        <p:nvCxnSpPr>
          <p:cNvPr id="5" name="直線コネクタ 4"/>
          <p:cNvCxnSpPr/>
          <p:nvPr/>
        </p:nvCxnSpPr>
        <p:spPr>
          <a:xfrm flipV="1">
            <a:off x="228055" y="710853"/>
            <a:ext cx="8822055"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p:cNvSpPr/>
          <p:nvPr/>
        </p:nvSpPr>
        <p:spPr>
          <a:xfrm>
            <a:off x="2416390" y="185347"/>
            <a:ext cx="474360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dirty="0" smtClean="0">
                <a:solidFill>
                  <a:prstClr val="black"/>
                </a:solidFill>
                <a:latin typeface="Meiryo UI" panose="020B0604030504040204" pitchFamily="50" charset="-128"/>
                <a:ea typeface="Meiryo UI" panose="020B0604030504040204" pitchFamily="50" charset="-128"/>
              </a:rPr>
              <a:t>１－①　</a:t>
            </a:r>
            <a:r>
              <a:rPr kumimoji="0" lang="ja-JP" altLang="en-US" sz="2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過疎</a:t>
            </a:r>
            <a:r>
              <a:rPr kumimoji="0"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・中山間地のモビリティ</a:t>
            </a:r>
            <a:endParaRPr kumimoji="0"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正方形/長方形 11"/>
          <p:cNvSpPr/>
          <p:nvPr/>
        </p:nvSpPr>
        <p:spPr>
          <a:xfrm>
            <a:off x="6098361" y="1994594"/>
            <a:ext cx="2884456" cy="3662541"/>
          </a:xfrm>
          <a:prstGeom prst="rect">
            <a:avLst/>
          </a:prstGeom>
        </p:spPr>
        <p:txBody>
          <a:bodyPr wrap="square">
            <a:spAutoFit/>
          </a:bodyPr>
          <a:lstStyle/>
          <a:p>
            <a:pPr marL="285750" indent="-285750">
              <a:buFont typeface="Wingdings" panose="05000000000000000000" pitchFamily="2" charset="2"/>
              <a:buChar char="n"/>
              <a:defRPr/>
            </a:pPr>
            <a:r>
              <a:rPr kumimoji="1" lang="ja-JP" altLang="en-US" sz="1600" dirty="0">
                <a:solidFill>
                  <a:prstClr val="black"/>
                </a:solidFill>
                <a:latin typeface="Meiryo UI" panose="020B0604030504040204" pitchFamily="50" charset="-128"/>
                <a:ea typeface="Meiryo UI" panose="020B0604030504040204" pitchFamily="50" charset="-128"/>
              </a:rPr>
              <a:t>高齢化の進展に</a:t>
            </a:r>
            <a:r>
              <a:rPr kumimoji="1" lang="ja-JP" altLang="en-US" sz="1600" dirty="0" smtClean="0">
                <a:solidFill>
                  <a:prstClr val="black"/>
                </a:solidFill>
                <a:latin typeface="Meiryo UI" panose="020B0604030504040204" pitchFamily="50" charset="-128"/>
                <a:ea typeface="Meiryo UI" panose="020B0604030504040204" pitchFamily="50" charset="-128"/>
              </a:rPr>
              <a:t>よりマイカーの運転ができなく</a:t>
            </a:r>
            <a:r>
              <a:rPr kumimoji="1" lang="ja-JP" altLang="en-US" sz="1600" dirty="0">
                <a:solidFill>
                  <a:prstClr val="black"/>
                </a:solidFill>
                <a:latin typeface="Meiryo UI" panose="020B0604030504040204" pitchFamily="50" charset="-128"/>
                <a:ea typeface="Meiryo UI" panose="020B0604030504040204" pitchFamily="50" charset="-128"/>
              </a:rPr>
              <a:t>なるなど</a:t>
            </a:r>
            <a:r>
              <a:rPr kumimoji="1" lang="ja-JP" altLang="en-US" sz="1500" dirty="0">
                <a:solidFill>
                  <a:prstClr val="black"/>
                </a:solidFill>
                <a:latin typeface="Meiryo UI" panose="020B0604030504040204" pitchFamily="50" charset="-128"/>
                <a:ea typeface="Meiryo UI" panose="020B0604030504040204" pitchFamily="50" charset="-128"/>
              </a:rPr>
              <a:t>（運転免許証自主</a:t>
            </a:r>
            <a:r>
              <a:rPr kumimoji="1" lang="ja-JP" altLang="en-US" sz="1500" dirty="0" smtClean="0">
                <a:solidFill>
                  <a:prstClr val="black"/>
                </a:solidFill>
                <a:latin typeface="Meiryo UI" panose="020B0604030504040204" pitchFamily="50" charset="-128"/>
                <a:ea typeface="Meiryo UI" panose="020B0604030504040204" pitchFamily="50" charset="-128"/>
              </a:rPr>
              <a:t>返納等）</a:t>
            </a:r>
            <a:r>
              <a:rPr kumimoji="1" lang="ja-JP" altLang="en-US" sz="1600" dirty="0">
                <a:solidFill>
                  <a:prstClr val="black"/>
                </a:solidFill>
                <a:latin typeface="Meiryo UI" panose="020B0604030504040204" pitchFamily="50" charset="-128"/>
                <a:ea typeface="Meiryo UI" panose="020B0604030504040204" pitchFamily="50" charset="-128"/>
              </a:rPr>
              <a:t>、交通手段の選択肢が限られて</a:t>
            </a:r>
            <a:r>
              <a:rPr kumimoji="1" lang="ja-JP" altLang="en-US" sz="1600" dirty="0" smtClean="0">
                <a:solidFill>
                  <a:prstClr val="black"/>
                </a:solidFill>
                <a:latin typeface="Meiryo UI" panose="020B0604030504040204" pitchFamily="50" charset="-128"/>
                <a:ea typeface="Meiryo UI" panose="020B0604030504040204" pitchFamily="50" charset="-128"/>
              </a:rPr>
              <a:t>くる</a:t>
            </a:r>
            <a:endParaRPr kumimoji="1" lang="en-US" altLang="ja-JP" sz="1600" dirty="0" smtClean="0">
              <a:solidFill>
                <a:prstClr val="black"/>
              </a:solidFill>
              <a:latin typeface="Meiryo UI" panose="020B0604030504040204" pitchFamily="50" charset="-128"/>
              <a:ea typeface="Meiryo UI" panose="020B0604030504040204" pitchFamily="50" charset="-128"/>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n"/>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運転手不足により、</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路線</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バス</a:t>
            </a:r>
            <a:r>
              <a:rPr lang="ja-JP" altLang="en-US" sz="1600" dirty="0">
                <a:solidFill>
                  <a:prstClr val="black"/>
                </a:solidFill>
                <a:latin typeface="Meiryo UI" panose="020B0604030504040204" pitchFamily="50" charset="-128"/>
                <a:ea typeface="Meiryo UI" panose="020B0604030504040204" pitchFamily="50" charset="-128"/>
              </a:rPr>
              <a:t>や</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タクシーは事業を縮小する（本数を減らす）か、撤退するなどの事態がおきて</a:t>
            </a:r>
            <a:r>
              <a:rPr lang="ja-JP" altLang="en-US" sz="1600" dirty="0">
                <a:solidFill>
                  <a:prstClr val="black"/>
                </a:solidFill>
                <a:latin typeface="Meiryo UI" panose="020B0604030504040204" pitchFamily="50" charset="-128"/>
                <a:ea typeface="Meiryo UI" panose="020B0604030504040204" pitchFamily="50" charset="-128"/>
              </a:rPr>
              <a:t>いる</a:t>
            </a:r>
            <a:r>
              <a:rPr lang="ja-JP" altLang="en-US" sz="1600" dirty="0" smtClean="0">
                <a:solidFill>
                  <a:prstClr val="black"/>
                </a:solidFill>
                <a:latin typeface="Meiryo UI" panose="020B0604030504040204" pitchFamily="50" charset="-128"/>
                <a:ea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n"/>
              <a:defRPr/>
            </a:pPr>
            <a:endParaRPr lang="en-US" altLang="ja-JP" sz="1200" dirty="0" smtClean="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n"/>
              <a:defRPr/>
            </a:pPr>
            <a:endParaRPr lang="en-US" altLang="ja-JP" sz="120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n"/>
              <a:defRPr/>
            </a:pPr>
            <a:endParaRPr lang="en-US" altLang="ja-JP" sz="1200" dirty="0">
              <a:solidFill>
                <a:prstClr val="black"/>
              </a:solidFill>
              <a:latin typeface="Meiryo UI" panose="020B0604030504040204" pitchFamily="50" charset="-128"/>
              <a:ea typeface="Meiryo UI" panose="020B0604030504040204" pitchFamily="50" charset="-128"/>
            </a:endParaRPr>
          </a:p>
          <a:p>
            <a:pPr marL="285750" indent="-285750" defTabSz="457200">
              <a:buFont typeface="Wingdings" panose="05000000000000000000" pitchFamily="2" charset="2"/>
              <a:buChar char="n"/>
              <a:defRPr/>
            </a:pPr>
            <a:r>
              <a:rPr lang="ja-JP" altLang="en-US" sz="1600" dirty="0" smtClean="0">
                <a:solidFill>
                  <a:prstClr val="black"/>
                </a:solidFill>
                <a:latin typeface="Meiryo UI" panose="020B0604030504040204" pitchFamily="50" charset="-128"/>
                <a:ea typeface="Meiryo UI" panose="020B0604030504040204" pitchFamily="50" charset="-128"/>
              </a:rPr>
              <a:t>そもそも自宅</a:t>
            </a:r>
            <a:r>
              <a:rPr lang="ja-JP" altLang="en-US" sz="1600" dirty="0">
                <a:solidFill>
                  <a:prstClr val="black"/>
                </a:solidFill>
                <a:latin typeface="Meiryo UI" panose="020B0604030504040204" pitchFamily="50" charset="-128"/>
                <a:ea typeface="Meiryo UI" panose="020B0604030504040204" pitchFamily="50" charset="-128"/>
              </a:rPr>
              <a:t>から路線バスのバス停が遠い場合が</a:t>
            </a:r>
            <a:r>
              <a:rPr lang="ja-JP" altLang="en-US" sz="1600" dirty="0" smtClean="0">
                <a:solidFill>
                  <a:prstClr val="black"/>
                </a:solidFill>
                <a:latin typeface="Meiryo UI" panose="020B0604030504040204" pitchFamily="50" charset="-128"/>
                <a:ea typeface="Meiryo UI" panose="020B0604030504040204" pitchFamily="50" charset="-128"/>
              </a:rPr>
              <a:t>多い</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18" name="二等辺三角形 17"/>
          <p:cNvSpPr/>
          <p:nvPr/>
        </p:nvSpPr>
        <p:spPr>
          <a:xfrm rot="5400000">
            <a:off x="4046390" y="3567874"/>
            <a:ext cx="3475536" cy="3289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9" name="表 18"/>
          <p:cNvGraphicFramePr>
            <a:graphicFrameLocks noGrp="1"/>
          </p:cNvGraphicFramePr>
          <p:nvPr>
            <p:extLst>
              <p:ext uri="{D42A27DB-BD31-4B8C-83A1-F6EECF244321}">
                <p14:modId xmlns:p14="http://schemas.microsoft.com/office/powerpoint/2010/main" val="2222187556"/>
              </p:ext>
            </p:extLst>
          </p:nvPr>
        </p:nvGraphicFramePr>
        <p:xfrm>
          <a:off x="225224" y="1738708"/>
          <a:ext cx="5244731" cy="3989338"/>
        </p:xfrm>
        <a:graphic>
          <a:graphicData uri="http://schemas.openxmlformats.org/drawingml/2006/table">
            <a:tbl>
              <a:tblPr firstRow="1" bandRow="1">
                <a:tableStyleId>{5940675A-B579-460E-94D1-54222C63F5DA}</a:tableStyleId>
              </a:tblPr>
              <a:tblGrid>
                <a:gridCol w="1508443">
                  <a:extLst>
                    <a:ext uri="{9D8B030D-6E8A-4147-A177-3AD203B41FA5}">
                      <a16:colId xmlns:a16="http://schemas.microsoft.com/office/drawing/2014/main" val="2639973857"/>
                    </a:ext>
                  </a:extLst>
                </a:gridCol>
                <a:gridCol w="2605670">
                  <a:extLst>
                    <a:ext uri="{9D8B030D-6E8A-4147-A177-3AD203B41FA5}">
                      <a16:colId xmlns:a16="http://schemas.microsoft.com/office/drawing/2014/main" val="1547638794"/>
                    </a:ext>
                  </a:extLst>
                </a:gridCol>
                <a:gridCol w="1130618">
                  <a:extLst>
                    <a:ext uri="{9D8B030D-6E8A-4147-A177-3AD203B41FA5}">
                      <a16:colId xmlns:a16="http://schemas.microsoft.com/office/drawing/2014/main" val="1453541724"/>
                    </a:ext>
                  </a:extLst>
                </a:gridCol>
              </a:tblGrid>
              <a:tr h="341291">
                <a:tc>
                  <a:txBody>
                    <a:bodyPr/>
                    <a:lstStyle/>
                    <a:p>
                      <a:pPr algn="ctr"/>
                      <a:r>
                        <a:rPr kumimoji="1" lang="ja-JP" altLang="en-US" sz="1400" b="1" dirty="0">
                          <a:latin typeface="Meiryo UI" panose="020B0604030504040204" pitchFamily="50" charset="-128"/>
                          <a:ea typeface="Meiryo UI" panose="020B0604030504040204" pitchFamily="50" charset="-128"/>
                        </a:rPr>
                        <a:t>メニュー</a:t>
                      </a:r>
                    </a:p>
                  </a:txBody>
                  <a:tcPr>
                    <a:solidFill>
                      <a:schemeClr val="accent2">
                        <a:lumMod val="20000"/>
                        <a:lumOff val="80000"/>
                      </a:schemeClr>
                    </a:solidFill>
                  </a:tcPr>
                </a:tc>
                <a:tc>
                  <a:txBody>
                    <a:bodyPr/>
                    <a:lstStyle/>
                    <a:p>
                      <a:pPr algn="ctr"/>
                      <a:r>
                        <a:rPr kumimoji="1" lang="ja-JP" altLang="en-US" sz="1400" b="1" dirty="0">
                          <a:latin typeface="Meiryo UI" panose="020B0604030504040204" pitchFamily="50" charset="-128"/>
                          <a:ea typeface="Meiryo UI" panose="020B0604030504040204" pitchFamily="50" charset="-128"/>
                        </a:rPr>
                        <a:t>サービス概要</a:t>
                      </a:r>
                    </a:p>
                  </a:txBody>
                  <a:tcPr>
                    <a:solidFill>
                      <a:schemeClr val="accent2">
                        <a:lumMod val="20000"/>
                        <a:lumOff val="80000"/>
                      </a:schemeClr>
                    </a:solidFill>
                  </a:tcPr>
                </a:tc>
                <a:tc>
                  <a:txBody>
                    <a:bodyPr/>
                    <a:lstStyle/>
                    <a:p>
                      <a:pPr algn="ctr"/>
                      <a:r>
                        <a:rPr kumimoji="1" lang="ja-JP" altLang="en-US" sz="1400" b="1" dirty="0" smtClean="0">
                          <a:latin typeface="Meiryo UI" panose="020B0604030504040204" pitchFamily="50" charset="-128"/>
                          <a:ea typeface="Meiryo UI" panose="020B0604030504040204" pitchFamily="50" charset="-128"/>
                        </a:rPr>
                        <a:t>導入自治体</a:t>
                      </a:r>
                      <a:endParaRPr kumimoji="1" lang="ja-JP" altLang="en-US" sz="1400" b="1" dirty="0">
                        <a:latin typeface="Meiryo UI" panose="020B0604030504040204" pitchFamily="50" charset="-128"/>
                        <a:ea typeface="Meiryo UI" panose="020B0604030504040204" pitchFamily="50" charset="-128"/>
                      </a:endParaRPr>
                    </a:p>
                  </a:txBody>
                  <a:tcPr>
                    <a:solidFill>
                      <a:schemeClr val="accent2">
                        <a:lumMod val="20000"/>
                        <a:lumOff val="80000"/>
                      </a:schemeClr>
                    </a:solidFill>
                  </a:tcPr>
                </a:tc>
                <a:extLst>
                  <a:ext uri="{0D108BD9-81ED-4DB2-BD59-A6C34878D82A}">
                    <a16:rowId xmlns:a16="http://schemas.microsoft.com/office/drawing/2014/main" val="533406275"/>
                  </a:ext>
                </a:extLst>
              </a:tr>
              <a:tr h="819098">
                <a:tc>
                  <a:txBody>
                    <a:bodyPr/>
                    <a:lstStyle/>
                    <a:p>
                      <a:r>
                        <a:rPr kumimoji="1" lang="ja-JP" altLang="en-US" sz="1400" dirty="0" smtClean="0">
                          <a:latin typeface="Meiryo UI" panose="020B0604030504040204" pitchFamily="50" charset="-128"/>
                          <a:ea typeface="Meiryo UI" panose="020B0604030504040204" pitchFamily="50" charset="-128"/>
                        </a:rPr>
                        <a:t>コミュニティバス</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交通空白地域・不便地域の解消等を図るため、市町村等が運行するバス（委託も含む</a:t>
                      </a:r>
                      <a:r>
                        <a:rPr kumimoji="1" lang="ja-JP" altLang="en-US" sz="1400" dirty="0" smtClean="0">
                          <a:latin typeface="Meiryo UI" panose="020B0604030504040204" pitchFamily="50" charset="-128"/>
                          <a:ea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豊能町</a:t>
                      </a:r>
                      <a:r>
                        <a:rPr kumimoji="1" lang="ja-JP" altLang="en-US" sz="1400" dirty="0" smtClean="0">
                          <a:latin typeface="Meiryo UI" panose="020B0604030504040204" pitchFamily="50" charset="-128"/>
                          <a:ea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河南町、</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岬町</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163773763"/>
                  </a:ext>
                </a:extLst>
              </a:tr>
              <a:tr h="885474">
                <a:tc>
                  <a:txBody>
                    <a:bodyPr/>
                    <a:lstStyle/>
                    <a:p>
                      <a:r>
                        <a:rPr kumimoji="1" lang="ja-JP" altLang="en-US" sz="1400" dirty="0">
                          <a:latin typeface="Meiryo UI" panose="020B0604030504040204" pitchFamily="50" charset="-128"/>
                          <a:ea typeface="Meiryo UI" panose="020B0604030504040204" pitchFamily="50" charset="-128"/>
                        </a:rPr>
                        <a:t>福祉バス</a:t>
                      </a:r>
                      <a:r>
                        <a:rPr kumimoji="1" lang="ja-JP" altLang="en-US" sz="1400" dirty="0" smtClean="0">
                          <a:latin typeface="Meiryo UI" panose="020B0604030504040204" pitchFamily="50" charset="-128"/>
                          <a:ea typeface="Meiryo UI" panose="020B0604030504040204" pitchFamily="50" charset="-128"/>
                        </a:rPr>
                        <a:t>・タクシー</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市町村が福祉事業として運行するバスやタクシー。高齢者や</a:t>
                      </a:r>
                      <a:r>
                        <a:rPr kumimoji="1" lang="ja-JP" altLang="en-US" sz="1400" dirty="0" err="1">
                          <a:latin typeface="Meiryo UI" panose="020B0604030504040204" pitchFamily="50" charset="-128"/>
                          <a:ea typeface="Meiryo UI" panose="020B0604030504040204" pitchFamily="50" charset="-128"/>
                        </a:rPr>
                        <a:t>障がい</a:t>
                      </a:r>
                      <a:r>
                        <a:rPr kumimoji="1" lang="ja-JP" altLang="en-US" sz="1400" dirty="0">
                          <a:latin typeface="Meiryo UI" panose="020B0604030504040204" pitchFamily="50" charset="-128"/>
                          <a:ea typeface="Meiryo UI" panose="020B0604030504040204" pitchFamily="50" charset="-128"/>
                        </a:rPr>
                        <a:t>者等、対象者が限定される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rPr>
                        <a:t>豊能町、</a:t>
                      </a:r>
                      <a:endParaRPr kumimoji="1" lang="en-US" altLang="ja-JP" sz="140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rPr>
                        <a:t>太子町</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200811320"/>
                  </a:ext>
                </a:extLst>
              </a:tr>
              <a:tr h="1058001">
                <a:tc>
                  <a:txBody>
                    <a:bodyPr/>
                    <a:lstStyle/>
                    <a:p>
                      <a:r>
                        <a:rPr kumimoji="1" lang="ja-JP" altLang="en-US" sz="1400" dirty="0" smtClean="0">
                          <a:latin typeface="Meiryo UI" panose="020B0604030504040204" pitchFamily="50" charset="-128"/>
                          <a:ea typeface="Meiryo UI" panose="020B0604030504040204" pitchFamily="50" charset="-128"/>
                        </a:rPr>
                        <a:t>公共交通</a:t>
                      </a:r>
                      <a:r>
                        <a:rPr kumimoji="1" lang="ja-JP" altLang="en-US" sz="1400" dirty="0">
                          <a:latin typeface="Meiryo UI" panose="020B0604030504040204" pitchFamily="50" charset="-128"/>
                          <a:ea typeface="Meiryo UI" panose="020B0604030504040204" pitchFamily="50" charset="-128"/>
                        </a:rPr>
                        <a:t>空</a:t>
                      </a:r>
                      <a:r>
                        <a:rPr kumimoji="1" lang="ja-JP" altLang="en-US" sz="1400" dirty="0" smtClean="0">
                          <a:latin typeface="Meiryo UI" panose="020B0604030504040204" pitchFamily="50" charset="-128"/>
                          <a:ea typeface="Meiryo UI" panose="020B0604030504040204" pitchFamily="50" charset="-128"/>
                        </a:rPr>
                        <a:t>白地</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有償</a:t>
                      </a:r>
                      <a:r>
                        <a:rPr kumimoji="1" lang="ja-JP" altLang="en-US" sz="1400" dirty="0">
                          <a:latin typeface="Meiryo UI" panose="020B0604030504040204" pitchFamily="50" charset="-128"/>
                          <a:ea typeface="Meiryo UI" panose="020B0604030504040204" pitchFamily="50" charset="-128"/>
                        </a:rPr>
                        <a:t>運送</a:t>
                      </a:r>
                    </a:p>
                  </a:txBody>
                  <a:tcPr/>
                </a:tc>
                <a:tc>
                  <a:txBody>
                    <a:bodyPr/>
                    <a:lstStyle/>
                    <a:p>
                      <a:r>
                        <a:rPr kumimoji="1" lang="ja-JP" altLang="en-US" sz="1400" dirty="0">
                          <a:latin typeface="Meiryo UI" panose="020B0604030504040204" pitchFamily="50" charset="-128"/>
                          <a:ea typeface="Meiryo UI" panose="020B0604030504040204" pitchFamily="50" charset="-128"/>
                        </a:rPr>
                        <a:t>交通空白地において、交通事業者による対応が困難な場合に限り可能な、</a:t>
                      </a:r>
                      <a:r>
                        <a:rPr kumimoji="1" lang="en-US" altLang="ja-JP" sz="1400" dirty="0">
                          <a:latin typeface="Meiryo UI" panose="020B0604030504040204" pitchFamily="50" charset="-128"/>
                          <a:ea typeface="Meiryo UI" panose="020B0604030504040204" pitchFamily="50" charset="-128"/>
                        </a:rPr>
                        <a:t>NPO</a:t>
                      </a:r>
                      <a:r>
                        <a:rPr kumimoji="1" lang="ja-JP" altLang="en-US" sz="1400" dirty="0">
                          <a:latin typeface="Meiryo UI" panose="020B0604030504040204" pitchFamily="50" charset="-128"/>
                          <a:ea typeface="Meiryo UI" panose="020B0604030504040204" pitchFamily="50" charset="-128"/>
                        </a:rPr>
                        <a:t>法人等による自家用車を使用した有償運送</a:t>
                      </a:r>
                    </a:p>
                  </a:txBody>
                  <a:tcPr/>
                </a:tc>
                <a:tc>
                  <a:txBody>
                    <a:bodyPr/>
                    <a:lstStyle/>
                    <a:p>
                      <a:r>
                        <a:rPr kumimoji="1" lang="ja-JP" altLang="en-US" sz="1400" dirty="0">
                          <a:latin typeface="Meiryo UI" panose="020B0604030504040204" pitchFamily="50" charset="-128"/>
                          <a:ea typeface="Meiryo UI" panose="020B0604030504040204" pitchFamily="50" charset="-128"/>
                        </a:rPr>
                        <a:t>能勢町</a:t>
                      </a:r>
                      <a:endParaRPr kumimoji="1" lang="en-US" altLang="ja-JP"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21616990"/>
                  </a:ext>
                </a:extLst>
              </a:tr>
              <a:tr h="885474">
                <a:tc>
                  <a:txBody>
                    <a:bodyPr/>
                    <a:lstStyle/>
                    <a:p>
                      <a:r>
                        <a:rPr kumimoji="1" lang="ja-JP" altLang="en-US" sz="1400" dirty="0">
                          <a:latin typeface="Meiryo UI" panose="020B0604030504040204" pitchFamily="50" charset="-128"/>
                          <a:ea typeface="Meiryo UI" panose="020B0604030504040204" pitchFamily="50" charset="-128"/>
                        </a:rPr>
                        <a:t>乗合タクシー</a:t>
                      </a:r>
                    </a:p>
                  </a:txBody>
                  <a:tcPr/>
                </a:tc>
                <a:tc>
                  <a:txBody>
                    <a:bodyPr/>
                    <a:lstStyle/>
                    <a:p>
                      <a:r>
                        <a:rPr kumimoji="1" lang="ja-JP" altLang="en-US" sz="1400" dirty="0">
                          <a:latin typeface="Meiryo UI" panose="020B0604030504040204" pitchFamily="50" charset="-128"/>
                          <a:ea typeface="Meiryo UI" panose="020B0604030504040204" pitchFamily="50" charset="-128"/>
                        </a:rPr>
                        <a:t>過疎地域等において利用者ニーズに応じて柔軟に運行されるデマンド型の交通。予約することが必要</a:t>
                      </a:r>
                    </a:p>
                  </a:txBody>
                  <a:tcPr/>
                </a:tc>
                <a:tc>
                  <a:txBody>
                    <a:bodyPr/>
                    <a:lstStyle/>
                    <a:p>
                      <a:r>
                        <a:rPr kumimoji="1" lang="ja-JP" altLang="en-US" sz="1400" dirty="0" smtClean="0">
                          <a:latin typeface="Meiryo UI" panose="020B0604030504040204" pitchFamily="50" charset="-128"/>
                          <a:ea typeface="Meiryo UI" panose="020B0604030504040204" pitchFamily="50" charset="-128"/>
                        </a:rPr>
                        <a:t>豊能町、</a:t>
                      </a:r>
                      <a:endParaRPr kumimoji="1" lang="en-US" altLang="ja-JP" sz="1400" dirty="0" smtClean="0">
                        <a:latin typeface="Meiryo UI" panose="020B0604030504040204" pitchFamily="50" charset="-128"/>
                        <a:ea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rPr>
                        <a:t>河南町</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19017610"/>
                  </a:ext>
                </a:extLst>
              </a:tr>
            </a:tbl>
          </a:graphicData>
        </a:graphic>
      </p:graphicFrame>
      <p:sp>
        <p:nvSpPr>
          <p:cNvPr id="21" name="テキスト ボックス 20">
            <a:extLst>
              <a:ext uri="{FF2B5EF4-FFF2-40B4-BE49-F238E27FC236}">
                <a16:creationId xmlns:a16="http://schemas.microsoft.com/office/drawing/2014/main" id="{1A66B4E0-C6A2-48E5-BB64-3688041E968D}"/>
              </a:ext>
            </a:extLst>
          </p:cNvPr>
          <p:cNvSpPr txBox="1"/>
          <p:nvPr/>
        </p:nvSpPr>
        <p:spPr>
          <a:xfrm>
            <a:off x="379131" y="6306075"/>
            <a:ext cx="8137851" cy="430887"/>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注）　ここ</a:t>
            </a:r>
            <a:r>
              <a:rPr lang="ja-JP" altLang="en-US" sz="1100" dirty="0">
                <a:latin typeface="Meiryo UI" panose="020B0604030504040204" pitchFamily="50" charset="-128"/>
                <a:ea typeface="Meiryo UI" panose="020B0604030504040204" pitchFamily="50" charset="-128"/>
              </a:rPr>
              <a:t>では「人口減少率が３割を超える町村</a:t>
            </a:r>
            <a:r>
              <a:rPr lang="ja-JP" altLang="en-US" sz="1100" dirty="0" smtClean="0">
                <a:latin typeface="Meiryo UI" panose="020B0604030504040204" pitchFamily="50" charset="-128"/>
                <a:ea typeface="Meiryo UI" panose="020B0604030504040204" pitchFamily="50" charset="-128"/>
              </a:rPr>
              <a:t>」を</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過疎・中山間地</a:t>
            </a:r>
            <a:r>
              <a:rPr kumimoji="1" lang="en-US" altLang="ja-JP" sz="1100" dirty="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と定義。</a:t>
            </a:r>
            <a:r>
              <a:rPr lang="ja-JP" altLang="en-US" sz="1100" dirty="0" smtClean="0">
                <a:latin typeface="Meiryo UI" panose="020B0604030504040204" pitchFamily="50" charset="-128"/>
                <a:ea typeface="Meiryo UI" panose="020B0604030504040204" pitchFamily="50" charset="-128"/>
              </a:rPr>
              <a:t>府内では、</a:t>
            </a:r>
            <a:r>
              <a:rPr lang="zh-TW" altLang="en-US" sz="1100" dirty="0" smtClean="0">
                <a:latin typeface="Meiryo UI" panose="020B0604030504040204" pitchFamily="50" charset="-128"/>
                <a:ea typeface="Meiryo UI" panose="020B0604030504040204" pitchFamily="50" charset="-128"/>
              </a:rPr>
              <a:t>能勢町</a:t>
            </a:r>
            <a:r>
              <a:rPr lang="ja-JP" altLang="en-US" sz="1100" dirty="0" err="1" smtClean="0">
                <a:latin typeface="Meiryo UI" panose="020B0604030504040204" pitchFamily="50" charset="-128"/>
                <a:ea typeface="Meiryo UI" panose="020B0604030504040204" pitchFamily="50" charset="-128"/>
              </a:rPr>
              <a:t>、</a:t>
            </a:r>
            <a:r>
              <a:rPr lang="zh-TW" altLang="en-US" sz="1100" dirty="0" smtClean="0">
                <a:latin typeface="Meiryo UI" panose="020B0604030504040204" pitchFamily="50" charset="-128"/>
                <a:ea typeface="Meiryo UI" panose="020B0604030504040204" pitchFamily="50" charset="-128"/>
              </a:rPr>
              <a:t>豊能町</a:t>
            </a:r>
            <a:r>
              <a:rPr lang="ja-JP" altLang="en-US" sz="1100" dirty="0" err="1" smtClean="0">
                <a:latin typeface="Meiryo UI" panose="020B0604030504040204" pitchFamily="50" charset="-128"/>
                <a:ea typeface="Meiryo UI" panose="020B0604030504040204" pitchFamily="50" charset="-128"/>
              </a:rPr>
              <a:t>、</a:t>
            </a:r>
            <a:r>
              <a:rPr lang="zh-TW" altLang="en-US" sz="1100" dirty="0" smtClean="0">
                <a:latin typeface="Meiryo UI" panose="020B0604030504040204" pitchFamily="50" charset="-128"/>
                <a:ea typeface="Meiryo UI" panose="020B0604030504040204" pitchFamily="50" charset="-128"/>
              </a:rPr>
              <a:t>太子町</a:t>
            </a:r>
            <a:r>
              <a:rPr lang="ja-JP" altLang="en-US" sz="1100" dirty="0" err="1" smtClean="0">
                <a:latin typeface="Meiryo UI" panose="020B0604030504040204" pitchFamily="50" charset="-128"/>
                <a:ea typeface="Meiryo UI" panose="020B0604030504040204" pitchFamily="50" charset="-128"/>
              </a:rPr>
              <a:t>、</a:t>
            </a:r>
            <a:r>
              <a:rPr lang="zh-TW" altLang="en-US" sz="1100" dirty="0" smtClean="0">
                <a:latin typeface="Meiryo UI" panose="020B0604030504040204" pitchFamily="50" charset="-128"/>
                <a:ea typeface="Meiryo UI" panose="020B0604030504040204" pitchFamily="50" charset="-128"/>
              </a:rPr>
              <a:t>河南町</a:t>
            </a:r>
            <a:r>
              <a:rPr lang="ja-JP" altLang="en-US" sz="1100" dirty="0" err="1" smtClean="0">
                <a:latin typeface="Meiryo UI" panose="020B0604030504040204" pitchFamily="50" charset="-128"/>
                <a:ea typeface="Meiryo UI" panose="020B0604030504040204" pitchFamily="50" charset="-128"/>
              </a:rPr>
              <a:t>、</a:t>
            </a:r>
            <a:r>
              <a:rPr lang="zh-TW" altLang="en-US" sz="1100" dirty="0" smtClean="0">
                <a:latin typeface="Meiryo UI" panose="020B0604030504040204" pitchFamily="50" charset="-128"/>
                <a:ea typeface="Meiryo UI" panose="020B0604030504040204" pitchFamily="50" charset="-128"/>
              </a:rPr>
              <a:t>岬町</a:t>
            </a:r>
            <a:r>
              <a:rPr lang="ja-JP" altLang="en-US" sz="1100" dirty="0" err="1"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a:t>
            </a:r>
            <a:r>
              <a:rPr lang="zh-TW" altLang="en-US" sz="1100" dirty="0" smtClean="0">
                <a:latin typeface="Meiryo UI" panose="020B0604030504040204" pitchFamily="50" charset="-128"/>
                <a:ea typeface="Meiryo UI" panose="020B0604030504040204" pitchFamily="50" charset="-128"/>
              </a:rPr>
              <a:t>千早赤阪村</a:t>
            </a:r>
            <a:r>
              <a:rPr lang="ja-JP" altLang="en-US" sz="1100" dirty="0" smtClean="0">
                <a:latin typeface="Meiryo UI" panose="020B0604030504040204" pitchFamily="50" charset="-128"/>
                <a:ea typeface="Meiryo UI" panose="020B0604030504040204" pitchFamily="50" charset="-128"/>
              </a:rPr>
              <a:t>の</a:t>
            </a:r>
            <a:r>
              <a:rPr kumimoji="1" lang="ja-JP" altLang="en-US" sz="1100" dirty="0" smtClean="0">
                <a:latin typeface="Meiryo UI" panose="020B0604030504040204" pitchFamily="50" charset="-128"/>
                <a:ea typeface="Meiryo UI" panose="020B0604030504040204" pitchFamily="50" charset="-128"/>
              </a:rPr>
              <a:t>６</a:t>
            </a:r>
            <a:r>
              <a:rPr kumimoji="1" lang="ja-JP" altLang="en-US" sz="1100" dirty="0">
                <a:latin typeface="Meiryo UI" panose="020B0604030504040204" pitchFamily="50" charset="-128"/>
                <a:ea typeface="Meiryo UI" panose="020B0604030504040204" pitchFamily="50" charset="-128"/>
              </a:rPr>
              <a:t>町村が該当。</a:t>
            </a:r>
          </a:p>
        </p:txBody>
      </p:sp>
      <p:sp>
        <p:nvSpPr>
          <p:cNvPr id="2" name="テキスト ボックス 1"/>
          <p:cNvSpPr txBox="1"/>
          <p:nvPr/>
        </p:nvSpPr>
        <p:spPr>
          <a:xfrm>
            <a:off x="1523858" y="1288882"/>
            <a:ext cx="2924198"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＜地域公共交通の取組み＞</a:t>
            </a:r>
            <a:endParaRPr kumimoji="1" lang="ja-JP" altLang="en-US"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6204290" y="1288882"/>
            <a:ext cx="2824812"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rPr>
              <a:t>＜過疎・中山間地の課題＞</a:t>
            </a:r>
            <a:endParaRPr kumimoji="1" lang="ja-JP" altLang="en-US" b="1"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flipV="1">
            <a:off x="5960982" y="1738708"/>
            <a:ext cx="3024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8482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000104" y="1123406"/>
            <a:ext cx="3816150" cy="5351982"/>
          </a:xfrm>
          <a:prstGeom prst="rect">
            <a:avLst/>
          </a:prstGeom>
        </p:spPr>
      </p:pic>
      <p:cxnSp>
        <p:nvCxnSpPr>
          <p:cNvPr id="6" name="直線コネクタ 5">
            <a:extLst>
              <a:ext uri="{FF2B5EF4-FFF2-40B4-BE49-F238E27FC236}">
                <a16:creationId xmlns:a16="http://schemas.microsoft.com/office/drawing/2014/main" id="{F96CC0AA-FB80-4D11-A0E2-35C4A28BC668}"/>
              </a:ext>
            </a:extLst>
          </p:cNvPr>
          <p:cNvCxnSpPr/>
          <p:nvPr/>
        </p:nvCxnSpPr>
        <p:spPr>
          <a:xfrm>
            <a:off x="228847" y="549973"/>
            <a:ext cx="8621486" cy="0"/>
          </a:xfrm>
          <a:prstGeom prst="line">
            <a:avLst/>
          </a:prstGeom>
        </p:spPr>
        <p:style>
          <a:lnRef idx="1">
            <a:schemeClr val="dk1"/>
          </a:lnRef>
          <a:fillRef idx="0">
            <a:schemeClr val="dk1"/>
          </a:fillRef>
          <a:effectRef idx="0">
            <a:schemeClr val="dk1"/>
          </a:effectRef>
          <a:fontRef idx="minor">
            <a:schemeClr val="tx1"/>
          </a:fontRef>
        </p:style>
      </p:cxnSp>
      <p:sp>
        <p:nvSpPr>
          <p:cNvPr id="7" name="正方形/長方形 6"/>
          <p:cNvSpPr/>
          <p:nvPr/>
        </p:nvSpPr>
        <p:spPr>
          <a:xfrm>
            <a:off x="1095585" y="42334"/>
            <a:ext cx="7653057"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１－②　ニュータウン</a:t>
            </a:r>
            <a:r>
              <a:rPr lang="ja-JP" altLang="en-US" sz="2400" b="1" dirty="0">
                <a:latin typeface="Meiryo UI" panose="020B0604030504040204" pitchFamily="50" charset="-128"/>
                <a:ea typeface="Meiryo UI" panose="020B0604030504040204" pitchFamily="50" charset="-128"/>
              </a:rPr>
              <a:t>の課題　</a:t>
            </a:r>
            <a:r>
              <a:rPr lang="ja-JP" altLang="en-US" sz="2000" b="1" dirty="0">
                <a:latin typeface="Meiryo UI" panose="020B0604030504040204" pitchFamily="50" charset="-128"/>
                <a:ea typeface="Meiryo UI" panose="020B0604030504040204" pitchFamily="50" charset="-128"/>
              </a:rPr>
              <a:t>　＜</a:t>
            </a:r>
            <a:r>
              <a:rPr lang="ja-JP" altLang="en-US" sz="2000" b="1" dirty="0" smtClean="0">
                <a:latin typeface="Meiryo UI" panose="020B0604030504040204" pitchFamily="50" charset="-128"/>
                <a:ea typeface="Meiryo UI" panose="020B0604030504040204" pitchFamily="50" charset="-128"/>
              </a:rPr>
              <a:t>ニュータウン</a:t>
            </a:r>
            <a:r>
              <a:rPr lang="en-US" altLang="ja-JP" sz="2000" b="1" dirty="0" smtClean="0">
                <a:latin typeface="Meiryo UI" panose="020B0604030504040204" pitchFamily="50" charset="-128"/>
                <a:ea typeface="Meiryo UI" panose="020B0604030504040204" pitchFamily="50" charset="-128"/>
              </a:rPr>
              <a:t>91</a:t>
            </a:r>
            <a:r>
              <a:rPr lang="ja-JP" altLang="en-US" sz="2000" b="1" dirty="0" smtClean="0">
                <a:latin typeface="Meiryo UI" panose="020B0604030504040204" pitchFamily="50" charset="-128"/>
                <a:ea typeface="Meiryo UI" panose="020B0604030504040204" pitchFamily="50" charset="-128"/>
              </a:rPr>
              <a:t>地区の</a:t>
            </a:r>
            <a:r>
              <a:rPr lang="ja-JP" altLang="en-US" sz="2000" b="1" dirty="0">
                <a:latin typeface="Meiryo UI" panose="020B0604030504040204" pitchFamily="50" charset="-128"/>
                <a:ea typeface="Meiryo UI" panose="020B0604030504040204" pitchFamily="50" charset="-128"/>
              </a:rPr>
              <a:t>全体像＞</a:t>
            </a:r>
            <a:endParaRPr lang="ja-JP" altLang="en-US" sz="2000" b="1" dirty="0"/>
          </a:p>
        </p:txBody>
      </p:sp>
      <p:pic>
        <p:nvPicPr>
          <p:cNvPr id="10" name="図 9"/>
          <p:cNvPicPr>
            <a:picLocks noChangeAspect="1"/>
          </p:cNvPicPr>
          <p:nvPr/>
        </p:nvPicPr>
        <p:blipFill>
          <a:blip r:embed="rId3"/>
          <a:stretch>
            <a:fillRect/>
          </a:stretch>
        </p:blipFill>
        <p:spPr>
          <a:xfrm>
            <a:off x="6652156" y="5697080"/>
            <a:ext cx="2340000" cy="1088495"/>
          </a:xfrm>
          <a:prstGeom prst="rect">
            <a:avLst/>
          </a:prstGeom>
        </p:spPr>
      </p:pic>
      <p:sp>
        <p:nvSpPr>
          <p:cNvPr id="4" name="スライド番号プレースホルダー 3"/>
          <p:cNvSpPr>
            <a:spLocks noGrp="1"/>
          </p:cNvSpPr>
          <p:nvPr>
            <p:ph type="sldNum" sz="quarter" idx="12"/>
          </p:nvPr>
        </p:nvSpPr>
        <p:spPr>
          <a:xfrm>
            <a:off x="6955820" y="6440623"/>
            <a:ext cx="2057400" cy="365125"/>
          </a:xfrm>
        </p:spPr>
        <p:txBody>
          <a:bodyPr/>
          <a:lstStyle/>
          <a:p>
            <a:fld id="{21D76EFC-43B6-498C-9345-5DA95606B07D}" type="slidenum">
              <a:rPr kumimoji="1" lang="ja-JP" altLang="en-US" smtClean="0"/>
              <a:t>18</a:t>
            </a:fld>
            <a:endParaRPr kumimoji="1" lang="ja-JP" altLang="en-US"/>
          </a:p>
        </p:txBody>
      </p:sp>
      <p:graphicFrame>
        <p:nvGraphicFramePr>
          <p:cNvPr id="11" name="グラフ 10">
            <a:extLst>
              <a:ext uri="{FF2B5EF4-FFF2-40B4-BE49-F238E27FC236}">
                <a16:creationId xmlns:a16="http://schemas.microsoft.com/office/drawing/2014/main" id="{83DFAA58-B314-409D-B861-0C27AD9A6BEB}"/>
              </a:ext>
            </a:extLst>
          </p:cNvPr>
          <p:cNvGraphicFramePr/>
          <p:nvPr/>
        </p:nvGraphicFramePr>
        <p:xfrm>
          <a:off x="702307" y="818249"/>
          <a:ext cx="1881873" cy="1781222"/>
        </p:xfrm>
        <a:graphic>
          <a:graphicData uri="http://schemas.openxmlformats.org/drawingml/2006/chart">
            <c:chart xmlns:c="http://schemas.openxmlformats.org/drawingml/2006/chart" xmlns:r="http://schemas.openxmlformats.org/officeDocument/2006/relationships" r:id="rId4"/>
          </a:graphicData>
        </a:graphic>
      </p:graphicFrame>
      <p:sp>
        <p:nvSpPr>
          <p:cNvPr id="13" name="テキスト ボックス 12">
            <a:extLst>
              <a:ext uri="{FF2B5EF4-FFF2-40B4-BE49-F238E27FC236}">
                <a16:creationId xmlns:a16="http://schemas.microsoft.com/office/drawing/2014/main" id="{9FAB487D-D70D-4649-A1E9-6B42CBE275A9}"/>
              </a:ext>
            </a:extLst>
          </p:cNvPr>
          <p:cNvSpPr txBox="1"/>
          <p:nvPr/>
        </p:nvSpPr>
        <p:spPr>
          <a:xfrm>
            <a:off x="1140109" y="1803924"/>
            <a:ext cx="992579" cy="415498"/>
          </a:xfrm>
          <a:prstGeom prst="rect">
            <a:avLst/>
          </a:prstGeom>
          <a:noFill/>
        </p:spPr>
        <p:txBody>
          <a:bodyPr wrap="none" rtlCol="0">
            <a:spAutoFit/>
          </a:bodyPr>
          <a:lstStyle/>
          <a:p>
            <a:pPr algn="ctr"/>
            <a:r>
              <a:rPr lang="ja-JP" altLang="en-US" sz="1050" dirty="0" smtClean="0"/>
              <a:t>ニュータウン</a:t>
            </a:r>
            <a:endParaRPr lang="en-US" altLang="ja-JP" sz="1050" dirty="0" smtClean="0"/>
          </a:p>
          <a:p>
            <a:pPr algn="ctr"/>
            <a:r>
              <a:rPr kumimoji="1" lang="ja-JP" altLang="en-US" sz="1050" dirty="0" smtClean="0"/>
              <a:t>以外</a:t>
            </a:r>
            <a:r>
              <a:rPr kumimoji="1" lang="ja-JP" altLang="en-US" sz="1050" dirty="0"/>
              <a:t>の人口</a:t>
            </a:r>
          </a:p>
        </p:txBody>
      </p:sp>
      <p:sp>
        <p:nvSpPr>
          <p:cNvPr id="14" name="テキスト ボックス 13">
            <a:extLst>
              <a:ext uri="{FF2B5EF4-FFF2-40B4-BE49-F238E27FC236}">
                <a16:creationId xmlns:a16="http://schemas.microsoft.com/office/drawing/2014/main" id="{52AC2667-932C-4FD1-AEAC-01402B706311}"/>
              </a:ext>
            </a:extLst>
          </p:cNvPr>
          <p:cNvSpPr txBox="1"/>
          <p:nvPr/>
        </p:nvSpPr>
        <p:spPr>
          <a:xfrm>
            <a:off x="3068759" y="1431018"/>
            <a:ext cx="1513818" cy="523220"/>
          </a:xfrm>
          <a:prstGeom prst="rect">
            <a:avLst/>
          </a:prstGeom>
          <a:solidFill>
            <a:schemeClr val="bg1"/>
          </a:solid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大阪府</a:t>
            </a:r>
            <a:r>
              <a:rPr lang="ja-JP" altLang="en-US" sz="1400" b="1" dirty="0">
                <a:latin typeface="Meiryo UI" panose="020B0604030504040204" pitchFamily="50" charset="-128"/>
                <a:ea typeface="Meiryo UI" panose="020B0604030504040204" pitchFamily="50" charset="-128"/>
              </a:rPr>
              <a:t>の</a:t>
            </a:r>
            <a:r>
              <a:rPr kumimoji="1" lang="ja-JP" altLang="en-US" sz="1400" b="1" dirty="0" smtClean="0">
                <a:latin typeface="Meiryo UI" panose="020B0604030504040204" pitchFamily="50" charset="-128"/>
                <a:ea typeface="Meiryo UI" panose="020B0604030504040204" pitchFamily="50" charset="-128"/>
              </a:rPr>
              <a:t>人口の約</a:t>
            </a:r>
            <a:r>
              <a:rPr lang="ja-JP" altLang="en-US" sz="1400" b="1" dirty="0" smtClean="0">
                <a:latin typeface="Meiryo UI" panose="020B0604030504040204" pitchFamily="50" charset="-128"/>
                <a:ea typeface="Meiryo UI" panose="020B0604030504040204" pitchFamily="50" charset="-128"/>
              </a:rPr>
              <a:t>１０％を占める</a:t>
            </a:r>
            <a:endParaRPr kumimoji="1" lang="en-US" altLang="ja-JP" sz="600" dirty="0">
              <a:latin typeface="Meiryo UI" panose="020B0604030504040204" pitchFamily="50" charset="-128"/>
              <a:ea typeface="Meiryo UI" panose="020B0604030504040204" pitchFamily="50" charset="-128"/>
            </a:endParaRPr>
          </a:p>
        </p:txBody>
      </p:sp>
      <p:sp>
        <p:nvSpPr>
          <p:cNvPr id="15" name="角丸四角形 14"/>
          <p:cNvSpPr/>
          <p:nvPr/>
        </p:nvSpPr>
        <p:spPr>
          <a:xfrm>
            <a:off x="178019" y="2689409"/>
            <a:ext cx="446761" cy="1857375"/>
          </a:xfrm>
          <a:prstGeom prst="round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vert="eaVert" wrap="none" rtlCol="0" anchor="ctr"/>
          <a:lstStyle/>
          <a:p>
            <a:pPr algn="ctr"/>
            <a:r>
              <a:rPr kumimoji="1" lang="ja-JP" altLang="en-US" sz="1700" b="1" dirty="0">
                <a:latin typeface="Meiryo UI" panose="020B0604030504040204" pitchFamily="50" charset="-128"/>
                <a:ea typeface="Meiryo UI" panose="020B0604030504040204" pitchFamily="50" charset="-128"/>
              </a:rPr>
              <a:t>街の高齢化</a:t>
            </a:r>
          </a:p>
        </p:txBody>
      </p:sp>
      <p:sp>
        <p:nvSpPr>
          <p:cNvPr id="16" name="角丸四角形 15"/>
          <p:cNvSpPr/>
          <p:nvPr/>
        </p:nvSpPr>
        <p:spPr>
          <a:xfrm>
            <a:off x="178019" y="709196"/>
            <a:ext cx="446761" cy="1857375"/>
          </a:xfrm>
          <a:prstGeom prst="round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人口規模</a:t>
            </a:r>
          </a:p>
        </p:txBody>
      </p:sp>
      <p:sp>
        <p:nvSpPr>
          <p:cNvPr id="17" name="角丸四角形 16"/>
          <p:cNvSpPr/>
          <p:nvPr/>
        </p:nvSpPr>
        <p:spPr>
          <a:xfrm>
            <a:off x="178019" y="4703888"/>
            <a:ext cx="446761" cy="1857375"/>
          </a:xfrm>
          <a:prstGeom prst="round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人の高齢化</a:t>
            </a:r>
          </a:p>
        </p:txBody>
      </p:sp>
      <p:graphicFrame>
        <p:nvGraphicFramePr>
          <p:cNvPr id="22" name="グラフ 21">
            <a:extLst>
              <a:ext uri="{FF2B5EF4-FFF2-40B4-BE49-F238E27FC236}">
                <a16:creationId xmlns:a16="http://schemas.microsoft.com/office/drawing/2014/main" id="{85A8DB11-7E3A-4521-BB02-18F224E51052}"/>
              </a:ext>
            </a:extLst>
          </p:cNvPr>
          <p:cNvGraphicFramePr/>
          <p:nvPr/>
        </p:nvGraphicFramePr>
        <p:xfrm>
          <a:off x="653058" y="4869903"/>
          <a:ext cx="2236150" cy="19880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グラフ 24"/>
          <p:cNvGraphicFramePr/>
          <p:nvPr>
            <p:extLst>
              <p:ext uri="{D42A27DB-BD31-4B8C-83A1-F6EECF244321}">
                <p14:modId xmlns:p14="http://schemas.microsoft.com/office/powerpoint/2010/main" val="1194088422"/>
              </p:ext>
            </p:extLst>
          </p:nvPr>
        </p:nvGraphicFramePr>
        <p:xfrm>
          <a:off x="623929" y="2794012"/>
          <a:ext cx="2186901" cy="1833800"/>
        </p:xfrm>
        <a:graphic>
          <a:graphicData uri="http://schemas.openxmlformats.org/drawingml/2006/chart">
            <c:chart xmlns:c="http://schemas.openxmlformats.org/drawingml/2006/chart" xmlns:r="http://schemas.openxmlformats.org/officeDocument/2006/relationships" r:id="rId6"/>
          </a:graphicData>
        </a:graphic>
      </p:graphicFrame>
      <p:sp>
        <p:nvSpPr>
          <p:cNvPr id="26" name="テキスト ボックス 25">
            <a:extLst>
              <a:ext uri="{FF2B5EF4-FFF2-40B4-BE49-F238E27FC236}">
                <a16:creationId xmlns:a16="http://schemas.microsoft.com/office/drawing/2014/main" id="{52AC2667-932C-4FD1-AEAC-01402B706311}"/>
              </a:ext>
            </a:extLst>
          </p:cNvPr>
          <p:cNvSpPr txBox="1"/>
          <p:nvPr/>
        </p:nvSpPr>
        <p:spPr>
          <a:xfrm>
            <a:off x="3041998" y="3401521"/>
            <a:ext cx="1567340" cy="523220"/>
          </a:xfrm>
          <a:prstGeom prst="rect">
            <a:avLst/>
          </a:prstGeom>
          <a:solidFill>
            <a:schemeClr val="bg1"/>
          </a:solid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整備から</a:t>
            </a:r>
            <a:r>
              <a:rPr kumimoji="1" lang="en-US" altLang="ja-JP" sz="1400" b="1" dirty="0" smtClean="0">
                <a:latin typeface="Meiryo UI" panose="020B0604030504040204" pitchFamily="50" charset="-128"/>
                <a:ea typeface="Meiryo UI" panose="020B0604030504040204" pitchFamily="50" charset="-128"/>
              </a:rPr>
              <a:t>60</a:t>
            </a:r>
            <a:r>
              <a:rPr kumimoji="1" lang="ja-JP" altLang="en-US" sz="1400" b="1" dirty="0" smtClean="0">
                <a:latin typeface="Meiryo UI" panose="020B0604030504040204" pitchFamily="50" charset="-128"/>
                <a:ea typeface="Meiryo UI" panose="020B0604030504040204" pitchFamily="50" charset="-128"/>
              </a:rPr>
              <a:t>年が経過し老朽化</a:t>
            </a:r>
            <a:endParaRPr kumimoji="1" lang="en-US" altLang="ja-JP" sz="1400" b="1"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52AC2667-932C-4FD1-AEAC-01402B706311}"/>
              </a:ext>
            </a:extLst>
          </p:cNvPr>
          <p:cNvSpPr txBox="1"/>
          <p:nvPr/>
        </p:nvSpPr>
        <p:spPr>
          <a:xfrm>
            <a:off x="2923782" y="5129442"/>
            <a:ext cx="1803772" cy="523220"/>
          </a:xfrm>
          <a:prstGeom prst="rect">
            <a:avLst/>
          </a:prstGeom>
          <a:solidFill>
            <a:schemeClr val="bg1"/>
          </a:solidFill>
        </p:spPr>
        <p:txBody>
          <a:bodyPr wrap="square" rtlCol="0">
            <a:spAutoFit/>
          </a:bodyPr>
          <a:lstStyle/>
          <a:p>
            <a:pPr algn="ctr"/>
            <a:r>
              <a:rPr kumimoji="1" lang="ja-JP" altLang="en-US" sz="1400" b="1" dirty="0" smtClean="0">
                <a:latin typeface="Meiryo UI" panose="020B0604030504040204" pitchFamily="50" charset="-128"/>
                <a:ea typeface="Meiryo UI" panose="020B0604030504040204" pitchFamily="50" charset="-128"/>
              </a:rPr>
              <a:t>大阪府</a:t>
            </a:r>
            <a:r>
              <a:rPr kumimoji="1" lang="ja-JP" altLang="en-US" sz="1400" b="1" dirty="0">
                <a:latin typeface="Meiryo UI" panose="020B0604030504040204" pitchFamily="50" charset="-128"/>
                <a:ea typeface="Meiryo UI" panose="020B0604030504040204" pitchFamily="50" charset="-128"/>
              </a:rPr>
              <a:t>の平均より</a:t>
            </a:r>
            <a:r>
              <a:rPr kumimoji="1" lang="en-US" altLang="ja-JP" sz="1400" b="1" dirty="0">
                <a:latin typeface="Meiryo UI" panose="020B0604030504040204" pitchFamily="50" charset="-128"/>
                <a:ea typeface="Meiryo UI" panose="020B0604030504040204" pitchFamily="50" charset="-128"/>
              </a:rPr>
              <a:t>15.3</a:t>
            </a:r>
            <a:r>
              <a:rPr kumimoji="1" lang="ja-JP" altLang="en-US" sz="1400" b="1" dirty="0" smtClean="0">
                <a:latin typeface="Meiryo UI" panose="020B0604030504040204" pitchFamily="50" charset="-128"/>
                <a:ea typeface="Meiryo UI" panose="020B0604030504040204" pitchFamily="50" charset="-128"/>
              </a:rPr>
              <a:t>ポイント高い</a:t>
            </a:r>
            <a:endParaRPr kumimoji="1" lang="ja-JP" altLang="en-US" sz="1400" b="1"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304593" y="5005998"/>
            <a:ext cx="673582" cy="261610"/>
          </a:xfrm>
          <a:prstGeom prst="rect">
            <a:avLst/>
          </a:prstGeom>
          <a:noFill/>
        </p:spPr>
        <p:txBody>
          <a:bodyPr wrap="none" rtlCol="0">
            <a:spAutoFit/>
          </a:bodyPr>
          <a:lstStyle/>
          <a:p>
            <a:r>
              <a:rPr kumimoji="1" lang="en-US" altLang="ja-JP" sz="1050" b="1" dirty="0">
                <a:latin typeface="Meiryo UI" panose="020B0604030504040204" pitchFamily="50" charset="-128"/>
                <a:ea typeface="Meiryo UI" panose="020B0604030504040204" pitchFamily="50" charset="-128"/>
              </a:rPr>
              <a:t>NT</a:t>
            </a:r>
            <a:r>
              <a:rPr kumimoji="1" lang="ja-JP" altLang="en-US" sz="1050" b="1" dirty="0">
                <a:latin typeface="Meiryo UI" panose="020B0604030504040204" pitchFamily="50" charset="-128"/>
                <a:ea typeface="Meiryo UI" panose="020B0604030504040204" pitchFamily="50" charset="-128"/>
              </a:rPr>
              <a:t>平均</a:t>
            </a:r>
          </a:p>
        </p:txBody>
      </p:sp>
      <p:sp>
        <p:nvSpPr>
          <p:cNvPr id="37" name="テキスト ボックス 36"/>
          <p:cNvSpPr txBox="1"/>
          <p:nvPr/>
        </p:nvSpPr>
        <p:spPr>
          <a:xfrm>
            <a:off x="1680073" y="6079484"/>
            <a:ext cx="857927"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大阪府平均</a:t>
            </a:r>
          </a:p>
        </p:txBody>
      </p:sp>
      <p:sp>
        <p:nvSpPr>
          <p:cNvPr id="38" name="テキスト ボックス 37"/>
          <p:cNvSpPr txBox="1"/>
          <p:nvPr/>
        </p:nvSpPr>
        <p:spPr>
          <a:xfrm>
            <a:off x="621223" y="659749"/>
            <a:ext cx="2139671"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大阪府の人口（</a:t>
            </a:r>
            <a:r>
              <a:rPr kumimoji="1" lang="en-US" altLang="ja-JP" sz="1100" b="1" dirty="0" smtClean="0">
                <a:latin typeface="Meiryo UI" panose="020B0604030504040204" pitchFamily="50" charset="-128"/>
                <a:ea typeface="Meiryo UI" panose="020B0604030504040204" pitchFamily="50" charset="-128"/>
              </a:rPr>
              <a:t>882</a:t>
            </a:r>
            <a:r>
              <a:rPr kumimoji="1" lang="ja-JP" altLang="en-US" sz="1100" b="1" dirty="0" smtClean="0">
                <a:latin typeface="Meiryo UI" panose="020B0604030504040204" pitchFamily="50" charset="-128"/>
                <a:ea typeface="Meiryo UI" panose="020B0604030504040204" pitchFamily="50" charset="-128"/>
              </a:rPr>
              <a:t>万人</a:t>
            </a:r>
            <a:r>
              <a:rPr kumimoji="1" lang="ja-JP" altLang="en-US" sz="1100" b="1" dirty="0">
                <a:latin typeface="Meiryo UI" panose="020B0604030504040204" pitchFamily="50" charset="-128"/>
                <a:ea typeface="Meiryo UI" panose="020B0604030504040204" pitchFamily="50" charset="-128"/>
              </a:rPr>
              <a:t>）</a:t>
            </a:r>
          </a:p>
        </p:txBody>
      </p:sp>
      <p:sp>
        <p:nvSpPr>
          <p:cNvPr id="39" name="テキスト ボックス 38"/>
          <p:cNvSpPr txBox="1"/>
          <p:nvPr/>
        </p:nvSpPr>
        <p:spPr>
          <a:xfrm>
            <a:off x="649926" y="2677001"/>
            <a:ext cx="2139671" cy="261610"/>
          </a:xfrm>
          <a:prstGeom prst="rect">
            <a:avLst/>
          </a:prstGeom>
          <a:noFill/>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ニュータウン</a:t>
            </a:r>
            <a:r>
              <a:rPr lang="ja-JP" altLang="en-US" sz="1100" b="1" dirty="0" smtClean="0">
                <a:latin typeface="Meiryo UI" panose="020B0604030504040204" pitchFamily="50" charset="-128"/>
                <a:ea typeface="Meiryo UI" panose="020B0604030504040204" pitchFamily="50" charset="-128"/>
              </a:rPr>
              <a:t>の</a:t>
            </a:r>
            <a:r>
              <a:rPr kumimoji="1" lang="ja-JP" altLang="en-US" sz="1100" b="1" dirty="0" smtClean="0">
                <a:latin typeface="Meiryo UI" panose="020B0604030504040204" pitchFamily="50" charset="-128"/>
                <a:ea typeface="Meiryo UI" panose="020B0604030504040204" pitchFamily="50" charset="-128"/>
              </a:rPr>
              <a:t>年代</a:t>
            </a:r>
            <a:r>
              <a:rPr kumimoji="1" lang="ja-JP" altLang="en-US" sz="1100" b="1" dirty="0">
                <a:latin typeface="Meiryo UI" panose="020B0604030504040204" pitchFamily="50" charset="-128"/>
                <a:ea typeface="Meiryo UI" panose="020B0604030504040204" pitchFamily="50" charset="-128"/>
              </a:rPr>
              <a:t>別開発面積</a:t>
            </a:r>
          </a:p>
        </p:txBody>
      </p:sp>
      <p:sp>
        <p:nvSpPr>
          <p:cNvPr id="41" name="テキスト ボックス 40"/>
          <p:cNvSpPr txBox="1"/>
          <p:nvPr/>
        </p:nvSpPr>
        <p:spPr>
          <a:xfrm>
            <a:off x="543102" y="4681616"/>
            <a:ext cx="2139671" cy="261610"/>
          </a:xfrm>
          <a:prstGeom prst="rect">
            <a:avLst/>
          </a:prstGeom>
          <a:noFill/>
        </p:spPr>
        <p:txBody>
          <a:bodyPr wrap="square" rtlCol="0">
            <a:spAutoFit/>
          </a:bodyPr>
          <a:lstStyle/>
          <a:p>
            <a:pPr algn="ctr"/>
            <a:r>
              <a:rPr kumimoji="1" lang="ja-JP" altLang="en-US" sz="1100" b="1" dirty="0">
                <a:latin typeface="Meiryo UI" panose="020B0604030504040204" pitchFamily="50" charset="-128"/>
                <a:ea typeface="Meiryo UI" panose="020B0604030504040204" pitchFamily="50" charset="-128"/>
              </a:rPr>
              <a:t>高齢化率の将来推計</a:t>
            </a:r>
          </a:p>
        </p:txBody>
      </p:sp>
      <p:sp>
        <p:nvSpPr>
          <p:cNvPr id="43" name="正方形/長方形 42"/>
          <p:cNvSpPr/>
          <p:nvPr/>
        </p:nvSpPr>
        <p:spPr>
          <a:xfrm>
            <a:off x="4855394" y="600185"/>
            <a:ext cx="3935910" cy="461665"/>
          </a:xfrm>
          <a:prstGeom prst="rect">
            <a:avLst/>
          </a:prstGeom>
        </p:spPr>
        <p:txBody>
          <a:bodyPr wrap="square">
            <a:spAutoFit/>
          </a:bodyPr>
          <a:lstStyle/>
          <a:p>
            <a:pPr marL="285750" indent="-285750">
              <a:buFont typeface="Wingdings" panose="05000000000000000000" pitchFamily="2" charset="2"/>
              <a:buChar char="n"/>
            </a:pPr>
            <a:r>
              <a:rPr lang="ja-JP" altLang="en-US" sz="1200" dirty="0">
                <a:latin typeface="Meiryo UI" panose="020B0604030504040204" pitchFamily="50" charset="-128"/>
                <a:ea typeface="Meiryo UI" panose="020B0604030504040204" pitchFamily="50" charset="-128"/>
              </a:rPr>
              <a:t>大阪では郊外の丘陵部を中心に多くのニュータウンが開発されてきた。</a:t>
            </a:r>
          </a:p>
        </p:txBody>
      </p:sp>
      <p:sp>
        <p:nvSpPr>
          <p:cNvPr id="46" name="テキスト ボックス 45"/>
          <p:cNvSpPr txBox="1"/>
          <p:nvPr/>
        </p:nvSpPr>
        <p:spPr>
          <a:xfrm>
            <a:off x="1557604" y="1129746"/>
            <a:ext cx="429926" cy="261610"/>
          </a:xfrm>
          <a:prstGeom prst="rect">
            <a:avLst/>
          </a:prstGeom>
          <a:noFill/>
        </p:spPr>
        <p:txBody>
          <a:bodyPr wrap="none" rtlCol="0">
            <a:spAutoFit/>
          </a:bodyPr>
          <a:lstStyle/>
          <a:p>
            <a:r>
              <a:rPr kumimoji="1" lang="en-US" altLang="ja-JP" sz="1100" dirty="0"/>
              <a:t>10%</a:t>
            </a:r>
            <a:endParaRPr kumimoji="1" lang="ja-JP" altLang="en-US" sz="1100" dirty="0"/>
          </a:p>
        </p:txBody>
      </p:sp>
      <p:cxnSp>
        <p:nvCxnSpPr>
          <p:cNvPr id="3" name="直線コネクタ 2"/>
          <p:cNvCxnSpPr/>
          <p:nvPr/>
        </p:nvCxnSpPr>
        <p:spPr>
          <a:xfrm>
            <a:off x="170715" y="2627175"/>
            <a:ext cx="4572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a:off x="124440" y="4624998"/>
            <a:ext cx="45720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79294947-E67D-477C-834E-F0010CCBC481}"/>
              </a:ext>
            </a:extLst>
          </p:cNvPr>
          <p:cNvSpPr txBox="1"/>
          <p:nvPr/>
        </p:nvSpPr>
        <p:spPr>
          <a:xfrm>
            <a:off x="2810830" y="6503092"/>
            <a:ext cx="2340000" cy="33855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rPr>
              <a:t>）全国のニュータウンリスト　</a:t>
            </a:r>
            <a:r>
              <a:rPr lang="en-US" altLang="ja-JP" sz="800" dirty="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年度作成</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（国土交通省）から事務局作成</a:t>
            </a:r>
            <a:endParaRPr kumimoji="1" lang="ja-JP" altLang="en-US" sz="1050" dirty="0">
              <a:latin typeface="Meiryo UI" panose="020B0604030504040204" pitchFamily="50" charset="-128"/>
              <a:ea typeface="Meiryo UI" panose="020B0604030504040204" pitchFamily="50" charset="-128"/>
            </a:endParaRPr>
          </a:p>
        </p:txBody>
      </p:sp>
      <p:sp>
        <p:nvSpPr>
          <p:cNvPr id="8" name="正方形/長方形 7"/>
          <p:cNvSpPr/>
          <p:nvPr/>
        </p:nvSpPr>
        <p:spPr>
          <a:xfrm>
            <a:off x="6199356" y="974062"/>
            <a:ext cx="2895612" cy="707886"/>
          </a:xfrm>
          <a:prstGeom prst="rect">
            <a:avLst/>
          </a:prstGeom>
          <a:solidFill>
            <a:schemeClr val="bg1"/>
          </a:solidFill>
        </p:spPr>
        <p:txBody>
          <a:bodyPr wrap="square">
            <a:spAutoFit/>
          </a:bodyPr>
          <a:lstStyle/>
          <a:p>
            <a:r>
              <a:rPr lang="ja-JP" altLang="en-US" sz="800" b="1" dirty="0">
                <a:latin typeface="Meiryo UI" panose="020B0604030504040204" pitchFamily="50" charset="-128"/>
                <a:ea typeface="Meiryo UI" panose="020B0604030504040204" pitchFamily="50" charset="-128"/>
              </a:rPr>
              <a:t>＜ニュータウンの定義＞</a:t>
            </a:r>
            <a:endParaRPr lang="en-US" altLang="ja-JP" sz="800" b="1" dirty="0">
              <a:latin typeface="Meiryo UI" panose="020B0604030504040204" pitchFamily="50" charset="-128"/>
              <a:ea typeface="Meiryo UI" panose="020B0604030504040204" pitchFamily="50" charset="-128"/>
            </a:endParaRPr>
          </a:p>
          <a:p>
            <a:pPr marL="228600" indent="-228600">
              <a:buFont typeface="+mj-ea"/>
              <a:buAutoNum type="circleNumDbPlain"/>
            </a:pPr>
            <a:r>
              <a:rPr lang="ja-JP" altLang="en-US" sz="800" dirty="0">
                <a:latin typeface="Meiryo UI" panose="020B0604030504040204" pitchFamily="50" charset="-128"/>
                <a:ea typeface="Meiryo UI" panose="020B0604030504040204" pitchFamily="50" charset="-128"/>
              </a:rPr>
              <a:t>昭和３０年度以降に着⼿された事業</a:t>
            </a:r>
          </a:p>
          <a:p>
            <a:pPr marL="228600" indent="-228600">
              <a:buFont typeface="+mj-ea"/>
              <a:buAutoNum type="circleNumDbPlain"/>
            </a:pPr>
            <a:r>
              <a:rPr lang="ja-JP" altLang="en-US" sz="800" dirty="0">
                <a:latin typeface="Meiryo UI" panose="020B0604030504040204" pitchFamily="50" charset="-128"/>
                <a:ea typeface="Meiryo UI" panose="020B0604030504040204" pitchFamily="50" charset="-128"/>
              </a:rPr>
              <a:t>計画⼾数</a:t>
            </a:r>
            <a:r>
              <a:rPr lang="en-US" altLang="ja-JP" sz="800" dirty="0">
                <a:latin typeface="Meiryo UI" panose="020B0604030504040204" pitchFamily="50" charset="-128"/>
                <a:ea typeface="Meiryo UI" panose="020B0604030504040204" pitchFamily="50" charset="-128"/>
              </a:rPr>
              <a:t>1,000⼾</a:t>
            </a:r>
            <a:r>
              <a:rPr lang="ja-JP" altLang="en-US" sz="800" dirty="0">
                <a:latin typeface="Meiryo UI" panose="020B0604030504040204" pitchFamily="50" charset="-128"/>
                <a:ea typeface="Meiryo UI" panose="020B0604030504040204" pitchFamily="50" charset="-128"/>
              </a:rPr>
              <a:t>以上⼜は計画⼈⼝</a:t>
            </a:r>
            <a:r>
              <a:rPr lang="en-US" altLang="ja-JP" sz="800" dirty="0">
                <a:latin typeface="Meiryo UI" panose="020B0604030504040204" pitchFamily="50" charset="-128"/>
                <a:ea typeface="Meiryo UI" panose="020B0604030504040204" pitchFamily="50" charset="-128"/>
              </a:rPr>
              <a:t>3,000⼈</a:t>
            </a:r>
            <a:r>
              <a:rPr lang="ja-JP" altLang="en-US" sz="800" dirty="0">
                <a:latin typeface="Meiryo UI" panose="020B0604030504040204" pitchFamily="50" charset="-128"/>
                <a:ea typeface="Meiryo UI" panose="020B0604030504040204" pitchFamily="50" charset="-128"/>
              </a:rPr>
              <a:t>以上の増加を計画した事業のうち、地区⾯積１６</a:t>
            </a:r>
            <a:r>
              <a:rPr lang="en-US" altLang="ja-JP" sz="800" dirty="0">
                <a:latin typeface="Meiryo UI" panose="020B0604030504040204" pitchFamily="50" charset="-128"/>
                <a:ea typeface="Meiryo UI" panose="020B0604030504040204" pitchFamily="50" charset="-128"/>
              </a:rPr>
              <a:t>ha</a:t>
            </a:r>
            <a:r>
              <a:rPr lang="ja-JP" altLang="en-US" sz="800" dirty="0">
                <a:latin typeface="Meiryo UI" panose="020B0604030504040204" pitchFamily="50" charset="-128"/>
                <a:ea typeface="Meiryo UI" panose="020B0604030504040204" pitchFamily="50" charset="-128"/>
              </a:rPr>
              <a:t>以上であるもの</a:t>
            </a:r>
          </a:p>
          <a:p>
            <a:pPr marL="228600" indent="-228600">
              <a:buFont typeface="+mj-ea"/>
              <a:buAutoNum type="circleNumDbPlain"/>
            </a:pPr>
            <a:r>
              <a:rPr lang="ja-JP" altLang="en-US" sz="800" dirty="0">
                <a:latin typeface="Meiryo UI" panose="020B0604030504040204" pitchFamily="50" charset="-128"/>
                <a:ea typeface="Meiryo UI" panose="020B0604030504040204" pitchFamily="50" charset="-128"/>
              </a:rPr>
              <a:t>郊外での開発事業（事業開始時に</a:t>
            </a:r>
            <a:r>
              <a:rPr lang="en-US" altLang="ja-JP" sz="800" dirty="0">
                <a:latin typeface="Meiryo UI" panose="020B0604030504040204" pitchFamily="50" charset="-128"/>
                <a:ea typeface="Meiryo UI" panose="020B0604030504040204" pitchFamily="50" charset="-128"/>
              </a:rPr>
              <a:t>DID</a:t>
            </a:r>
            <a:r>
              <a:rPr lang="ja-JP" altLang="en-US" sz="800" dirty="0">
                <a:latin typeface="Meiryo UI" panose="020B0604030504040204" pitchFamily="50" charset="-128"/>
                <a:ea typeface="Meiryo UI" panose="020B0604030504040204" pitchFamily="50" charset="-128"/>
              </a:rPr>
              <a:t>外であった事業）</a:t>
            </a:r>
          </a:p>
        </p:txBody>
      </p:sp>
      <p:cxnSp>
        <p:nvCxnSpPr>
          <p:cNvPr id="33" name="直線コネクタ 32"/>
          <p:cNvCxnSpPr/>
          <p:nvPr/>
        </p:nvCxnSpPr>
        <p:spPr>
          <a:xfrm>
            <a:off x="6680095" y="2455500"/>
            <a:ext cx="468000" cy="828000"/>
          </a:xfrm>
          <a:prstGeom prst="line">
            <a:avLst/>
          </a:prstGeom>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a:off x="6552540" y="2707923"/>
            <a:ext cx="534689" cy="938476"/>
          </a:xfrm>
          <a:prstGeom prst="line">
            <a:avLst/>
          </a:prstGeom>
        </p:spPr>
        <p:style>
          <a:lnRef idx="1">
            <a:schemeClr val="dk1"/>
          </a:lnRef>
          <a:fillRef idx="0">
            <a:schemeClr val="dk1"/>
          </a:fillRef>
          <a:effectRef idx="0">
            <a:schemeClr val="dk1"/>
          </a:effectRef>
          <a:fontRef idx="minor">
            <a:schemeClr val="tx1"/>
          </a:fontRef>
        </p:style>
      </p:cxnSp>
      <p:sp>
        <p:nvSpPr>
          <p:cNvPr id="18" name="テキスト ボックス 17"/>
          <p:cNvSpPr txBox="1"/>
          <p:nvPr/>
        </p:nvSpPr>
        <p:spPr>
          <a:xfrm>
            <a:off x="7084909" y="3278411"/>
            <a:ext cx="1050288"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梅田から</a:t>
            </a:r>
            <a:r>
              <a:rPr kumimoji="1" lang="en-US" altLang="ja-JP" sz="1000" dirty="0">
                <a:latin typeface="Meiryo UI" panose="020B0604030504040204" pitchFamily="50" charset="-128"/>
                <a:ea typeface="Meiryo UI" panose="020B0604030504040204" pitchFamily="50" charset="-128"/>
              </a:rPr>
              <a:t>20</a:t>
            </a:r>
            <a:r>
              <a:rPr kumimoji="1" lang="ja-JP" altLang="en-US" sz="1000" dirty="0">
                <a:latin typeface="Meiryo UI" panose="020B0604030504040204" pitchFamily="50" charset="-128"/>
                <a:ea typeface="Meiryo UI" panose="020B0604030504040204" pitchFamily="50" charset="-128"/>
              </a:rPr>
              <a:t>㎞圏</a:t>
            </a:r>
          </a:p>
        </p:txBody>
      </p:sp>
      <p:sp>
        <p:nvSpPr>
          <p:cNvPr id="40" name="テキスト ボックス 39"/>
          <p:cNvSpPr txBox="1"/>
          <p:nvPr/>
        </p:nvSpPr>
        <p:spPr>
          <a:xfrm>
            <a:off x="7077281" y="3559928"/>
            <a:ext cx="1135247" cy="246221"/>
          </a:xfrm>
          <a:prstGeom prst="rect">
            <a:avLst/>
          </a:prstGeom>
          <a:noFill/>
        </p:spPr>
        <p:txBody>
          <a:bodyPr wrap="none" rtlCol="0">
            <a:spAutoFit/>
          </a:bodyPr>
          <a:lstStyle/>
          <a:p>
            <a:r>
              <a:rPr lang="ja-JP" altLang="en-US" sz="1000" dirty="0">
                <a:latin typeface="Meiryo UI" panose="020B0604030504040204" pitchFamily="50" charset="-128"/>
                <a:ea typeface="Meiryo UI" panose="020B0604030504040204" pitchFamily="50" charset="-128"/>
              </a:rPr>
              <a:t>なんば</a:t>
            </a:r>
            <a:r>
              <a:rPr kumimoji="1" lang="ja-JP" altLang="en-US" sz="1000" dirty="0">
                <a:latin typeface="Meiryo UI" panose="020B0604030504040204" pitchFamily="50" charset="-128"/>
                <a:ea typeface="Meiryo UI" panose="020B0604030504040204" pitchFamily="50" charset="-128"/>
              </a:rPr>
              <a:t>から</a:t>
            </a:r>
            <a:r>
              <a:rPr kumimoji="1" lang="en-US" altLang="ja-JP" sz="1000" dirty="0">
                <a:latin typeface="Meiryo UI" panose="020B0604030504040204" pitchFamily="50" charset="-128"/>
                <a:ea typeface="Meiryo UI" panose="020B0604030504040204" pitchFamily="50" charset="-128"/>
              </a:rPr>
              <a:t>20</a:t>
            </a:r>
            <a:r>
              <a:rPr kumimoji="1" lang="ja-JP" altLang="en-US" sz="1000" dirty="0">
                <a:latin typeface="Meiryo UI" panose="020B0604030504040204" pitchFamily="50" charset="-128"/>
                <a:ea typeface="Meiryo UI" panose="020B0604030504040204" pitchFamily="50" charset="-128"/>
              </a:rPr>
              <a:t>㎞圏</a:t>
            </a:r>
          </a:p>
        </p:txBody>
      </p:sp>
      <p:sp>
        <p:nvSpPr>
          <p:cNvPr id="5" name="テキスト ボックス 4"/>
          <p:cNvSpPr txBox="1"/>
          <p:nvPr/>
        </p:nvSpPr>
        <p:spPr>
          <a:xfrm>
            <a:off x="2092565" y="869675"/>
            <a:ext cx="1316386" cy="215444"/>
          </a:xfrm>
          <a:prstGeom prst="rect">
            <a:avLst/>
          </a:prstGeom>
          <a:noFill/>
        </p:spPr>
        <p:txBody>
          <a:bodyPr wrap="none" rtlCol="0">
            <a:spAutoFit/>
          </a:bodyPr>
          <a:lstStyle/>
          <a:p>
            <a:r>
              <a:rPr kumimoji="1" lang="ja-JP" altLang="en-US" sz="800" b="1" dirty="0" smtClean="0">
                <a:latin typeface="Meiryo UI" panose="020B0604030504040204" pitchFamily="50" charset="-128"/>
                <a:ea typeface="Meiryo UI" panose="020B0604030504040204" pitchFamily="50" charset="-128"/>
              </a:rPr>
              <a:t>ニュータウンの人口</a:t>
            </a:r>
            <a:r>
              <a:rPr kumimoji="1" lang="en-US" altLang="ja-JP" sz="800" b="1" dirty="0" smtClean="0">
                <a:latin typeface="Meiryo UI" panose="020B0604030504040204" pitchFamily="50" charset="-128"/>
                <a:ea typeface="Meiryo UI" panose="020B0604030504040204" pitchFamily="50" charset="-128"/>
              </a:rPr>
              <a:t>84</a:t>
            </a:r>
            <a:r>
              <a:rPr kumimoji="1" lang="ja-JP" altLang="en-US" sz="800" b="1" dirty="0" smtClean="0">
                <a:latin typeface="Meiryo UI" panose="020B0604030504040204" pitchFamily="50" charset="-128"/>
                <a:ea typeface="Meiryo UI" panose="020B0604030504040204" pitchFamily="50" charset="-128"/>
              </a:rPr>
              <a:t>万人</a:t>
            </a:r>
            <a:endParaRPr kumimoji="1" lang="ja-JP" altLang="en-US" sz="800" b="1" dirty="0">
              <a:latin typeface="Meiryo UI" panose="020B0604030504040204" pitchFamily="50" charset="-128"/>
              <a:ea typeface="Meiryo UI" panose="020B0604030504040204" pitchFamily="50" charset="-128"/>
            </a:endParaRPr>
          </a:p>
        </p:txBody>
      </p:sp>
      <p:cxnSp>
        <p:nvCxnSpPr>
          <p:cNvPr id="12" name="直線コネクタ 11"/>
          <p:cNvCxnSpPr/>
          <p:nvPr/>
        </p:nvCxnSpPr>
        <p:spPr>
          <a:xfrm flipH="1">
            <a:off x="1960885" y="952126"/>
            <a:ext cx="130628" cy="185274"/>
          </a:xfrm>
          <a:prstGeom prst="line">
            <a:avLst/>
          </a:prstGeom>
        </p:spPr>
        <p:style>
          <a:lnRef idx="1">
            <a:schemeClr val="dk1"/>
          </a:lnRef>
          <a:fillRef idx="0">
            <a:schemeClr val="dk1"/>
          </a:fillRef>
          <a:effectRef idx="0">
            <a:schemeClr val="dk1"/>
          </a:effectRef>
          <a:fontRef idx="minor">
            <a:schemeClr val="tx1"/>
          </a:fontRef>
        </p:style>
      </p:cxnSp>
      <p:sp>
        <p:nvSpPr>
          <p:cNvPr id="19" name="大かっこ 18"/>
          <p:cNvSpPr/>
          <p:nvPr/>
        </p:nvSpPr>
        <p:spPr>
          <a:xfrm>
            <a:off x="6181817" y="998852"/>
            <a:ext cx="2870592" cy="69615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 name="テキスト ボックス 8"/>
          <p:cNvSpPr txBox="1"/>
          <p:nvPr/>
        </p:nvSpPr>
        <p:spPr>
          <a:xfrm>
            <a:off x="2520708" y="4346759"/>
            <a:ext cx="949299" cy="261610"/>
          </a:xfrm>
          <a:prstGeom prst="rect">
            <a:avLst/>
          </a:prstGeom>
          <a:noFill/>
        </p:spPr>
        <p:txBody>
          <a:bodyPr wrap="none" rtlCol="0">
            <a:spAutoFit/>
          </a:bodyPr>
          <a:lstStyle/>
          <a:p>
            <a:r>
              <a:rPr kumimoji="1" lang="ja-JP" altLang="en-US" sz="1100" dirty="0" smtClean="0"/>
              <a:t>（単位</a:t>
            </a:r>
            <a:r>
              <a:rPr kumimoji="1" lang="en-US" altLang="ja-JP" sz="1100" dirty="0" smtClean="0"/>
              <a:t>:ha</a:t>
            </a:r>
            <a:r>
              <a:rPr kumimoji="1" lang="ja-JP" altLang="en-US" sz="1100" dirty="0" smtClean="0"/>
              <a:t>）</a:t>
            </a:r>
            <a:endParaRPr kumimoji="1" lang="ja-JP" altLang="en-US" sz="1100" dirty="0"/>
          </a:p>
        </p:txBody>
      </p:sp>
    </p:spTree>
    <p:extLst>
      <p:ext uri="{BB962C8B-B14F-4D97-AF65-F5344CB8AC3E}">
        <p14:creationId xmlns:p14="http://schemas.microsoft.com/office/powerpoint/2010/main" val="1250079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25344" y="6492875"/>
            <a:ext cx="2057400" cy="365125"/>
          </a:xfrm>
        </p:spPr>
        <p:txBody>
          <a:bodyPr/>
          <a:lstStyle/>
          <a:p>
            <a:fld id="{21D76EFC-43B6-498C-9345-5DA95606B07D}" type="slidenum">
              <a:rPr kumimoji="1" lang="ja-JP" altLang="en-US" smtClean="0"/>
              <a:t>19</a:t>
            </a:fld>
            <a:endParaRPr kumimoji="1" lang="ja-JP" altLang="en-US"/>
          </a:p>
        </p:txBody>
      </p:sp>
      <p:sp>
        <p:nvSpPr>
          <p:cNvPr id="3" name="テキスト ボックス 2"/>
          <p:cNvSpPr txBox="1"/>
          <p:nvPr/>
        </p:nvSpPr>
        <p:spPr>
          <a:xfrm>
            <a:off x="1752730" y="112803"/>
            <a:ext cx="6171882" cy="461665"/>
          </a:xfrm>
          <a:prstGeom prst="rect">
            <a:avLst/>
          </a:prstGeom>
          <a:noFill/>
        </p:spPr>
        <p:txBody>
          <a:bodyPr wrap="none" rtlCol="0">
            <a:spAutoFit/>
          </a:bodyPr>
          <a:lstStyle/>
          <a:p>
            <a:r>
              <a:rPr lang="ja-JP" altLang="en-US" sz="2400" b="1" dirty="0" smtClean="0">
                <a:latin typeface="Meiryo UI" panose="020B0604030504040204" pitchFamily="50" charset="-128"/>
                <a:ea typeface="Meiryo UI" panose="020B0604030504040204" pitchFamily="50" charset="-128"/>
              </a:rPr>
              <a:t>１－②　</a:t>
            </a:r>
            <a:r>
              <a:rPr kumimoji="1" lang="ja-JP" altLang="en-US" sz="2400" b="1" dirty="0" smtClean="0">
                <a:latin typeface="Meiryo UI" panose="020B0604030504040204" pitchFamily="50" charset="-128"/>
                <a:ea typeface="Meiryo UI" panose="020B0604030504040204" pitchFamily="50" charset="-128"/>
              </a:rPr>
              <a:t>ニュータウン</a:t>
            </a:r>
            <a:r>
              <a:rPr kumimoji="1" lang="ja-JP" altLang="en-US" sz="2400" b="1" dirty="0">
                <a:latin typeface="Meiryo UI" panose="020B0604030504040204" pitchFamily="50" charset="-128"/>
                <a:ea typeface="Meiryo UI" panose="020B0604030504040204" pitchFamily="50" charset="-128"/>
              </a:rPr>
              <a:t>の課題　</a:t>
            </a:r>
            <a:r>
              <a:rPr kumimoji="1" lang="ja-JP" altLang="en-US" sz="2000" b="1" dirty="0">
                <a:latin typeface="Meiryo UI" panose="020B0604030504040204" pitchFamily="50" charset="-128"/>
                <a:ea typeface="Meiryo UI" panose="020B0604030504040204" pitchFamily="50" charset="-128"/>
              </a:rPr>
              <a:t>＜高齢化の全体像＞</a:t>
            </a:r>
            <a:endParaRPr kumimoji="1" lang="en-US" altLang="ja-JP" sz="2400"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326568" y="646598"/>
            <a:ext cx="8621486"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7" name="グラフ 6"/>
          <p:cNvGraphicFramePr/>
          <p:nvPr>
            <p:extLst>
              <p:ext uri="{D42A27DB-BD31-4B8C-83A1-F6EECF244321}">
                <p14:modId xmlns:p14="http://schemas.microsoft.com/office/powerpoint/2010/main" val="3076736846"/>
              </p:ext>
            </p:extLst>
          </p:nvPr>
        </p:nvGraphicFramePr>
        <p:xfrm>
          <a:off x="313513" y="1913557"/>
          <a:ext cx="8568000" cy="4513683"/>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直線コネクタ 7"/>
          <p:cNvCxnSpPr/>
          <p:nvPr/>
        </p:nvCxnSpPr>
        <p:spPr>
          <a:xfrm>
            <a:off x="709513" y="4226802"/>
            <a:ext cx="777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6545" y="3030790"/>
            <a:ext cx="369332" cy="1862048"/>
          </a:xfrm>
          <a:prstGeom prst="rect">
            <a:avLst/>
          </a:prstGeom>
          <a:noFill/>
        </p:spPr>
        <p:txBody>
          <a:bodyPr vert="vert270" wrap="none" rtlCol="0">
            <a:spAutoFit/>
          </a:bodyPr>
          <a:lstStyle/>
          <a:p>
            <a:r>
              <a:rPr kumimoji="1" lang="en-US" altLang="ja-JP" sz="1200" dirty="0">
                <a:latin typeface="Meiryo UI" panose="020B0604030504040204" pitchFamily="50" charset="-128"/>
                <a:ea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rPr>
              <a:t>年推計人口（千人）</a:t>
            </a:r>
          </a:p>
        </p:txBody>
      </p:sp>
      <p:sp>
        <p:nvSpPr>
          <p:cNvPr id="9" name="テキスト ボックス 8"/>
          <p:cNvSpPr txBox="1"/>
          <p:nvPr/>
        </p:nvSpPr>
        <p:spPr>
          <a:xfrm>
            <a:off x="8789149" y="3075821"/>
            <a:ext cx="369332" cy="1708160"/>
          </a:xfrm>
          <a:prstGeom prst="rect">
            <a:avLst/>
          </a:prstGeom>
          <a:noFill/>
        </p:spPr>
        <p:txBody>
          <a:bodyPr vert="vert270" wrap="none" rtlCol="0">
            <a:spAutoFit/>
          </a:bodyPr>
          <a:lstStyle/>
          <a:p>
            <a:r>
              <a:rPr kumimoji="1" lang="en-US" altLang="ja-JP" sz="1200" dirty="0" smtClean="0">
                <a:latin typeface="Meiryo UI" panose="020B0604030504040204" pitchFamily="50" charset="-128"/>
                <a:ea typeface="Meiryo UI" panose="020B0604030504040204" pitchFamily="50" charset="-128"/>
              </a:rPr>
              <a:t>2020</a:t>
            </a:r>
            <a:r>
              <a:rPr kumimoji="1" lang="ja-JP" altLang="en-US" sz="1200" dirty="0" smtClean="0">
                <a:latin typeface="Meiryo UI" panose="020B0604030504040204" pitchFamily="50" charset="-128"/>
                <a:ea typeface="Meiryo UI" panose="020B0604030504040204" pitchFamily="50" charset="-128"/>
              </a:rPr>
              <a:t>年高齢化率</a:t>
            </a:r>
            <a:r>
              <a:rPr kumimoji="1" lang="ja-JP" altLang="en-US" sz="1200" dirty="0">
                <a:latin typeface="Meiryo UI" panose="020B0604030504040204" pitchFamily="50" charset="-128"/>
                <a:ea typeface="Meiryo UI" panose="020B0604030504040204" pitchFamily="50" charset="-128"/>
              </a:rPr>
              <a:t>（％）</a:t>
            </a:r>
          </a:p>
        </p:txBody>
      </p:sp>
      <p:sp>
        <p:nvSpPr>
          <p:cNvPr id="6" name="テキスト ボックス 5"/>
          <p:cNvSpPr txBox="1"/>
          <p:nvPr/>
        </p:nvSpPr>
        <p:spPr>
          <a:xfrm>
            <a:off x="591404" y="4278704"/>
            <a:ext cx="2419252"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　府の</a:t>
            </a:r>
            <a:r>
              <a:rPr kumimoji="1" lang="en-US" altLang="ja-JP" sz="1100" b="1" dirty="0">
                <a:latin typeface="Meiryo UI" panose="020B0604030504040204" pitchFamily="50" charset="-128"/>
                <a:ea typeface="Meiryo UI" panose="020B0604030504040204" pitchFamily="50" charset="-128"/>
              </a:rPr>
              <a:t>2020</a:t>
            </a:r>
            <a:r>
              <a:rPr kumimoji="1" lang="ja-JP" altLang="en-US" sz="1100" b="1" dirty="0">
                <a:latin typeface="Meiryo UI" panose="020B0604030504040204" pitchFamily="50" charset="-128"/>
                <a:ea typeface="Meiryo UI" panose="020B0604030504040204" pitchFamily="50" charset="-128"/>
              </a:rPr>
              <a:t>年高齢率平均</a:t>
            </a:r>
            <a:r>
              <a:rPr kumimoji="1" lang="en-US" altLang="ja-JP" sz="1100" b="1" dirty="0">
                <a:latin typeface="Meiryo UI" panose="020B0604030504040204" pitchFamily="50" charset="-128"/>
                <a:ea typeface="Meiryo UI" panose="020B0604030504040204" pitchFamily="50" charset="-128"/>
              </a:rPr>
              <a:t>28.0%</a:t>
            </a:r>
            <a:endParaRPr kumimoji="1" lang="ja-JP" altLang="en-US" sz="11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173701" y="3400018"/>
            <a:ext cx="1274708" cy="261610"/>
          </a:xfrm>
          <a:prstGeom prst="rect">
            <a:avLst/>
          </a:prstGeom>
          <a:noFill/>
        </p:spPr>
        <p:txBody>
          <a:bodyPr wrap="none" rtlCol="0">
            <a:spAutoFit/>
          </a:bodyPr>
          <a:lstStyle/>
          <a:p>
            <a:r>
              <a:rPr kumimoji="1" lang="en-US" altLang="ja-JP" sz="1100" b="1" dirty="0">
                <a:latin typeface="Meiryo UI" panose="020B0604030504040204" pitchFamily="50" charset="-128"/>
                <a:ea typeface="Meiryo UI" panose="020B0604030504040204" pitchFamily="50" charset="-128"/>
              </a:rPr>
              <a:t>2020</a:t>
            </a:r>
            <a:r>
              <a:rPr kumimoji="1" lang="ja-JP" altLang="en-US" sz="1100" b="1" dirty="0">
                <a:latin typeface="Meiryo UI" panose="020B0604030504040204" pitchFamily="50" charset="-128"/>
                <a:ea typeface="Meiryo UI" panose="020B0604030504040204" pitchFamily="50" charset="-128"/>
              </a:rPr>
              <a:t>年高齢化率</a:t>
            </a:r>
          </a:p>
        </p:txBody>
      </p:sp>
      <p:cxnSp>
        <p:nvCxnSpPr>
          <p:cNvPr id="13" name="直線コネクタ 12"/>
          <p:cNvCxnSpPr/>
          <p:nvPr/>
        </p:nvCxnSpPr>
        <p:spPr>
          <a:xfrm flipV="1">
            <a:off x="2372679" y="3275018"/>
            <a:ext cx="352698" cy="250000"/>
          </a:xfrm>
          <a:prstGeom prst="line">
            <a:avLst/>
          </a:prstGeom>
        </p:spPr>
        <p:style>
          <a:lnRef idx="1">
            <a:schemeClr val="dk1"/>
          </a:lnRef>
          <a:fillRef idx="0">
            <a:schemeClr val="dk1"/>
          </a:fillRef>
          <a:effectRef idx="0">
            <a:schemeClr val="dk1"/>
          </a:effectRef>
          <a:fontRef idx="minor">
            <a:schemeClr val="tx1"/>
          </a:fontRef>
        </p:style>
      </p:cxnSp>
      <p:sp>
        <p:nvSpPr>
          <p:cNvPr id="16" name="テキスト ボックス 15"/>
          <p:cNvSpPr txBox="1"/>
          <p:nvPr/>
        </p:nvSpPr>
        <p:spPr>
          <a:xfrm>
            <a:off x="2372679" y="2378761"/>
            <a:ext cx="2032929" cy="261610"/>
          </a:xfrm>
          <a:prstGeom prst="rect">
            <a:avLst/>
          </a:prstGeom>
          <a:noFill/>
        </p:spPr>
        <p:txBody>
          <a:bodyPr wrap="none" rtlCol="0">
            <a:spAutoFit/>
          </a:bodyPr>
          <a:lstStyle/>
          <a:p>
            <a:r>
              <a:rPr kumimoji="1" lang="en-US" altLang="ja-JP" sz="1100" b="1" dirty="0">
                <a:latin typeface="Meiryo UI" panose="020B0604030504040204" pitchFamily="50" charset="-128"/>
                <a:ea typeface="Meiryo UI" panose="020B0604030504040204" pitchFamily="50" charset="-128"/>
              </a:rPr>
              <a:t>2020</a:t>
            </a:r>
            <a:r>
              <a:rPr kumimoji="1" lang="ja-JP" altLang="en-US" sz="1100" b="1" dirty="0">
                <a:latin typeface="Meiryo UI" panose="020B0604030504040204" pitchFamily="50" charset="-128"/>
                <a:ea typeface="Meiryo UI" panose="020B0604030504040204" pitchFamily="50" charset="-128"/>
              </a:rPr>
              <a:t>年推計人口（棒グラフ）</a:t>
            </a:r>
          </a:p>
        </p:txBody>
      </p:sp>
      <p:cxnSp>
        <p:nvCxnSpPr>
          <p:cNvPr id="17" name="直線コネクタ 16"/>
          <p:cNvCxnSpPr/>
          <p:nvPr/>
        </p:nvCxnSpPr>
        <p:spPr>
          <a:xfrm>
            <a:off x="4242087" y="2555570"/>
            <a:ext cx="468000" cy="274576"/>
          </a:xfrm>
          <a:prstGeom prst="line">
            <a:avLst/>
          </a:prstGeom>
        </p:spPr>
        <p:style>
          <a:lnRef idx="1">
            <a:schemeClr val="dk1"/>
          </a:lnRef>
          <a:fillRef idx="0">
            <a:schemeClr val="dk1"/>
          </a:fillRef>
          <a:effectRef idx="0">
            <a:schemeClr val="dk1"/>
          </a:effectRef>
          <a:fontRef idx="minor">
            <a:schemeClr val="tx1"/>
          </a:fontRef>
        </p:style>
      </p:cxnSp>
      <p:sp>
        <p:nvSpPr>
          <p:cNvPr id="10" name="テキスト ボックス 9"/>
          <p:cNvSpPr txBox="1"/>
          <p:nvPr/>
        </p:nvSpPr>
        <p:spPr>
          <a:xfrm>
            <a:off x="1234642" y="850543"/>
            <a:ext cx="6663299" cy="707886"/>
          </a:xfrm>
          <a:prstGeom prst="rect">
            <a:avLst/>
          </a:prstGeom>
          <a:noFill/>
        </p:spPr>
        <p:txBody>
          <a:bodyPr wrap="none" rtlCol="0">
            <a:spAutoFit/>
          </a:bodyPr>
          <a:lstStyle/>
          <a:p>
            <a:r>
              <a:rPr lang="en-US" altLang="ja-JP" sz="1600" dirty="0" smtClean="0">
                <a:latin typeface="Meiryo UI" panose="020B0604030504040204" pitchFamily="50" charset="-128"/>
                <a:ea typeface="Meiryo UI" panose="020B0604030504040204" pitchFamily="50" charset="-128"/>
              </a:rPr>
              <a:t>91</a:t>
            </a:r>
            <a:r>
              <a:rPr kumimoji="1" lang="ja-JP" altLang="en-US" sz="1600" dirty="0" smtClean="0">
                <a:latin typeface="Meiryo UI" panose="020B0604030504040204" pitchFamily="50" charset="-128"/>
                <a:ea typeface="Meiryo UI" panose="020B0604030504040204" pitchFamily="50" charset="-128"/>
              </a:rPr>
              <a:t>地区あるニュータウンのうち、</a:t>
            </a:r>
            <a:r>
              <a:rPr kumimoji="1" lang="en-US" altLang="ja-JP" sz="1600" dirty="0" smtClean="0">
                <a:latin typeface="Meiryo UI" panose="020B0604030504040204" pitchFamily="50" charset="-128"/>
                <a:ea typeface="Meiryo UI" panose="020B0604030504040204" pitchFamily="50" charset="-128"/>
              </a:rPr>
              <a:t>65</a:t>
            </a:r>
            <a:r>
              <a:rPr kumimoji="1" lang="ja-JP" altLang="en-US" sz="1600" dirty="0" smtClean="0">
                <a:latin typeface="Meiryo UI" panose="020B0604030504040204" pitchFamily="50" charset="-128"/>
                <a:ea typeface="Meiryo UI" panose="020B0604030504040204" pitchFamily="50" charset="-128"/>
              </a:rPr>
              <a:t>地区（</a:t>
            </a:r>
            <a:r>
              <a:rPr kumimoji="1" lang="en-US" altLang="ja-JP" sz="1600" dirty="0" smtClean="0">
                <a:latin typeface="Meiryo UI" panose="020B0604030504040204" pitchFamily="50" charset="-128"/>
                <a:ea typeface="Meiryo UI" panose="020B0604030504040204" pitchFamily="50" charset="-128"/>
              </a:rPr>
              <a:t>71%</a:t>
            </a:r>
            <a:r>
              <a:rPr kumimoji="1" lang="ja-JP" altLang="en-US" sz="1600" dirty="0" smtClean="0">
                <a:latin typeface="Meiryo UI" panose="020B0604030504040204" pitchFamily="50" charset="-128"/>
                <a:ea typeface="Meiryo UI" panose="020B0604030504040204" pitchFamily="50" charset="-128"/>
              </a:rPr>
              <a:t>）は府の高齢化率平均を超える</a:t>
            </a:r>
            <a:endParaRPr kumimoji="1" lang="en-US" altLang="ja-JP" sz="1600" dirty="0" smtClean="0">
              <a:latin typeface="Meiryo UI" panose="020B0604030504040204" pitchFamily="50" charset="-128"/>
              <a:ea typeface="Meiryo UI" panose="020B0604030504040204" pitchFamily="50" charset="-128"/>
            </a:endParaRPr>
          </a:p>
          <a:p>
            <a:endParaRPr kumimoji="1" lang="en-US" altLang="ja-JP" sz="800" dirty="0" smtClean="0">
              <a:latin typeface="Meiryo UI" panose="020B0604030504040204" pitchFamily="50" charset="-128"/>
              <a:ea typeface="Meiryo UI" panose="020B0604030504040204" pitchFamily="50" charset="-128"/>
            </a:endParaRPr>
          </a:p>
          <a:p>
            <a:pPr algn="ctr"/>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大阪府平均</a:t>
            </a:r>
            <a:r>
              <a:rPr lang="en-US" altLang="ja-JP" sz="1600" b="1" dirty="0">
                <a:latin typeface="Meiryo UI" panose="020B0604030504040204" pitchFamily="50" charset="-128"/>
                <a:ea typeface="Meiryo UI" panose="020B0604030504040204" pitchFamily="50" charset="-128"/>
              </a:rPr>
              <a:t>28.0</a:t>
            </a:r>
            <a:r>
              <a:rPr lang="ja-JP" altLang="en-US" sz="1600" b="1" dirty="0" smtClean="0">
                <a:latin typeface="Meiryo UI" panose="020B0604030504040204" pitchFamily="50" charset="-128"/>
                <a:ea typeface="Meiryo UI" panose="020B0604030504040204" pitchFamily="50" charset="-128"/>
              </a:rPr>
              <a:t>％　＜　ニュータウン平均</a:t>
            </a:r>
            <a:r>
              <a:rPr lang="en-US" altLang="ja-JP" sz="1600" b="1" dirty="0" smtClean="0">
                <a:latin typeface="Meiryo UI" panose="020B0604030504040204" pitchFamily="50" charset="-128"/>
                <a:ea typeface="Meiryo UI" panose="020B0604030504040204" pitchFamily="50" charset="-128"/>
              </a:rPr>
              <a:t>34.2</a:t>
            </a:r>
            <a:r>
              <a:rPr lang="ja-JP" altLang="en-US" sz="1600" b="1" dirty="0" smtClean="0">
                <a:latin typeface="Meiryo UI" panose="020B0604030504040204" pitchFamily="50" charset="-128"/>
                <a:ea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79294947-E67D-477C-834E-F0010CCBC481}"/>
              </a:ext>
            </a:extLst>
          </p:cNvPr>
          <p:cNvSpPr txBox="1"/>
          <p:nvPr/>
        </p:nvSpPr>
        <p:spPr>
          <a:xfrm>
            <a:off x="326568" y="6602105"/>
            <a:ext cx="3759788"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rPr>
              <a:t>）全国のニュータウンリスト　</a:t>
            </a:r>
            <a:r>
              <a:rPr lang="en-US" altLang="ja-JP" sz="800" dirty="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年度</a:t>
            </a:r>
            <a:r>
              <a:rPr lang="ja-JP" altLang="en-US" sz="800" dirty="0" smtClean="0">
                <a:latin typeface="Meiryo UI" panose="020B0604030504040204" pitchFamily="50" charset="-128"/>
                <a:ea typeface="Meiryo UI" panose="020B0604030504040204" pitchFamily="50" charset="-128"/>
              </a:rPr>
              <a:t>作成（</a:t>
            </a:r>
            <a:r>
              <a:rPr lang="ja-JP" altLang="en-US" sz="800" dirty="0">
                <a:latin typeface="Meiryo UI" panose="020B0604030504040204" pitchFamily="50" charset="-128"/>
                <a:ea typeface="Meiryo UI" panose="020B0604030504040204" pitchFamily="50" charset="-128"/>
              </a:rPr>
              <a:t>国土交通省）から事務局作成</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62421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56903" y="6433237"/>
            <a:ext cx="2057400" cy="365125"/>
          </a:xfrm>
        </p:spPr>
        <p:txBody>
          <a:bodyPr/>
          <a:lstStyle/>
          <a:p>
            <a:fld id="{21D76EFC-43B6-498C-9345-5DA95606B07D}" type="slidenum">
              <a:rPr kumimoji="1" lang="ja-JP" altLang="en-US" smtClean="0"/>
              <a:t>2</a:t>
            </a:fld>
            <a:endParaRPr kumimoji="1" lang="ja-JP" altLang="en-US"/>
          </a:p>
        </p:txBody>
      </p:sp>
      <p:cxnSp>
        <p:nvCxnSpPr>
          <p:cNvPr id="3" name="直線コネクタ 2"/>
          <p:cNvCxnSpPr/>
          <p:nvPr/>
        </p:nvCxnSpPr>
        <p:spPr>
          <a:xfrm>
            <a:off x="104500" y="610102"/>
            <a:ext cx="8784000" cy="0"/>
          </a:xfrm>
          <a:prstGeom prst="line">
            <a:avLst/>
          </a:prstGeom>
        </p:spPr>
        <p:style>
          <a:lnRef idx="1">
            <a:schemeClr val="dk1"/>
          </a:lnRef>
          <a:fillRef idx="0">
            <a:schemeClr val="dk1"/>
          </a:fillRef>
          <a:effectRef idx="0">
            <a:schemeClr val="dk1"/>
          </a:effectRef>
          <a:fontRef idx="minor">
            <a:schemeClr val="tx1"/>
          </a:fontRef>
        </p:style>
      </p:cxnSp>
      <p:sp>
        <p:nvSpPr>
          <p:cNvPr id="13" name="正方形/長方形 12"/>
          <p:cNvSpPr/>
          <p:nvPr/>
        </p:nvSpPr>
        <p:spPr>
          <a:xfrm>
            <a:off x="2810928" y="95567"/>
            <a:ext cx="3732112"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海外</a:t>
            </a:r>
            <a:r>
              <a:rPr lang="ja-JP" altLang="en-US" sz="2400" b="1" dirty="0">
                <a:latin typeface="Meiryo UI" panose="020B0604030504040204" pitchFamily="50" charset="-128"/>
                <a:ea typeface="Meiryo UI" panose="020B0604030504040204" pitchFamily="50" charset="-128"/>
              </a:rPr>
              <a:t>と日本の主な先進事例</a:t>
            </a:r>
            <a:endParaRPr lang="ja-JP" altLang="en-US" sz="2000" b="1" dirty="0">
              <a:latin typeface="Meiryo UI" panose="020B0604030504040204" pitchFamily="50" charset="-128"/>
              <a:ea typeface="Meiryo UI" panose="020B0604030504040204" pitchFamily="50" charset="-128"/>
            </a:endParaRPr>
          </a:p>
        </p:txBody>
      </p:sp>
      <p:cxnSp>
        <p:nvCxnSpPr>
          <p:cNvPr id="14" name="直線コネクタ 13">
            <a:extLst>
              <a:ext uri="{FF2B5EF4-FFF2-40B4-BE49-F238E27FC236}">
                <a16:creationId xmlns:a16="http://schemas.microsoft.com/office/drawing/2014/main" id="{94DF8D88-AE18-4435-97C0-1215EE5593FF}"/>
              </a:ext>
            </a:extLst>
          </p:cNvPr>
          <p:cNvCxnSpPr/>
          <p:nvPr/>
        </p:nvCxnSpPr>
        <p:spPr>
          <a:xfrm>
            <a:off x="117854" y="1079598"/>
            <a:ext cx="4392000" cy="0"/>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5C58F1DC-16F2-49E3-9C7F-6A32C4CEE522}"/>
              </a:ext>
            </a:extLst>
          </p:cNvPr>
          <p:cNvCxnSpPr/>
          <p:nvPr/>
        </p:nvCxnSpPr>
        <p:spPr>
          <a:xfrm>
            <a:off x="4732868" y="1079598"/>
            <a:ext cx="4176000" cy="0"/>
          </a:xfrm>
          <a:prstGeom prst="line">
            <a:avLst/>
          </a:prstGeom>
        </p:spPr>
        <p:style>
          <a:lnRef idx="1">
            <a:schemeClr val="dk1"/>
          </a:lnRef>
          <a:fillRef idx="0">
            <a:schemeClr val="dk1"/>
          </a:fillRef>
          <a:effectRef idx="0">
            <a:schemeClr val="dk1"/>
          </a:effectRef>
          <a:fontRef idx="minor">
            <a:schemeClr val="tx1"/>
          </a:fontRef>
        </p:style>
      </p:cxnSp>
      <p:sp>
        <p:nvSpPr>
          <p:cNvPr id="16" name="正方形/長方形 15">
            <a:extLst>
              <a:ext uri="{FF2B5EF4-FFF2-40B4-BE49-F238E27FC236}">
                <a16:creationId xmlns:a16="http://schemas.microsoft.com/office/drawing/2014/main" id="{D5A02D8F-6384-4253-8A80-BD566B7BDD11}"/>
              </a:ext>
            </a:extLst>
          </p:cNvPr>
          <p:cNvSpPr/>
          <p:nvPr/>
        </p:nvSpPr>
        <p:spPr>
          <a:xfrm>
            <a:off x="5523074" y="704389"/>
            <a:ext cx="3164649"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rPr>
              <a:t>観光・インバウンド向けモビリティ</a:t>
            </a:r>
            <a:endParaRPr lang="ja-JP" altLang="en-US" sz="1600" b="1" dirty="0">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030C7908-6AA5-4E02-BB87-A6B6D7944A38}"/>
              </a:ext>
            </a:extLst>
          </p:cNvPr>
          <p:cNvSpPr/>
          <p:nvPr/>
        </p:nvSpPr>
        <p:spPr>
          <a:xfrm>
            <a:off x="1111032" y="700244"/>
            <a:ext cx="2642070" cy="369332"/>
          </a:xfrm>
          <a:prstGeom prst="rect">
            <a:avLst/>
          </a:prstGeom>
        </p:spPr>
        <p:txBody>
          <a:bodyPr wrap="none">
            <a:spAutoFit/>
          </a:bodyPr>
          <a:lstStyle/>
          <a:p>
            <a:r>
              <a:rPr lang="ja-JP" altLang="en-US" b="1" dirty="0">
                <a:latin typeface="Meiryo UI" panose="020B0604030504040204" pitchFamily="50" charset="-128"/>
                <a:ea typeface="Meiryo UI" panose="020B0604030504040204" pitchFamily="50" charset="-128"/>
              </a:rPr>
              <a:t>都市部のオンデマンド交通</a:t>
            </a:r>
            <a:endParaRPr lang="ja-JP" altLang="en-US" sz="1600" b="1"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5F13F758-D2DF-4975-B50B-033715738DF4}"/>
              </a:ext>
            </a:extLst>
          </p:cNvPr>
          <p:cNvPicPr>
            <a:picLocks noChangeAspect="1"/>
          </p:cNvPicPr>
          <p:nvPr/>
        </p:nvPicPr>
        <p:blipFill>
          <a:blip r:embed="rId2"/>
          <a:stretch>
            <a:fillRect/>
          </a:stretch>
        </p:blipFill>
        <p:spPr>
          <a:xfrm>
            <a:off x="2978333" y="1645195"/>
            <a:ext cx="1453120" cy="968746"/>
          </a:xfrm>
          <a:prstGeom prst="rect">
            <a:avLst/>
          </a:prstGeom>
        </p:spPr>
      </p:pic>
      <p:sp>
        <p:nvSpPr>
          <p:cNvPr id="12" name="正方形/長方形 11">
            <a:extLst>
              <a:ext uri="{FF2B5EF4-FFF2-40B4-BE49-F238E27FC236}">
                <a16:creationId xmlns:a16="http://schemas.microsoft.com/office/drawing/2014/main" id="{A3AC9B39-B225-4AB4-BE7F-407840AEBD35}"/>
              </a:ext>
            </a:extLst>
          </p:cNvPr>
          <p:cNvSpPr/>
          <p:nvPr/>
        </p:nvSpPr>
        <p:spPr>
          <a:xfrm>
            <a:off x="470263" y="1621521"/>
            <a:ext cx="2426491" cy="2446824"/>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ロサンゼルスの鉄道駅</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カ所</a:t>
            </a:r>
            <a:r>
              <a:rPr lang="ja-JP" altLang="en-US" sz="1200" dirty="0" smtClean="0">
                <a:latin typeface="Meiryo UI" panose="020B0604030504040204" pitchFamily="50" charset="-128"/>
                <a:ea typeface="Meiryo UI" panose="020B0604030504040204" pitchFamily="50" charset="-128"/>
              </a:rPr>
              <a:t>を対象</a:t>
            </a:r>
            <a:r>
              <a:rPr lang="ja-JP" altLang="en-US" sz="1200" dirty="0">
                <a:latin typeface="Meiryo UI" panose="020B0604030504040204" pitchFamily="50" charset="-128"/>
                <a:ea typeface="Meiryo UI" panose="020B0604030504040204" pitchFamily="50" charset="-128"/>
              </a:rPr>
              <a:t>に、 </a:t>
            </a:r>
            <a:r>
              <a:rPr lang="ja-JP" altLang="en-US" sz="1200" dirty="0" smtClean="0">
                <a:latin typeface="Meiryo UI" panose="020B0604030504040204" pitchFamily="50" charset="-128"/>
                <a:ea typeface="Meiryo UI" panose="020B0604030504040204" pitchFamily="50" charset="-128"/>
              </a:rPr>
              <a:t>ファーストワンマイルやラストワンマイル</a:t>
            </a:r>
            <a:r>
              <a:rPr lang="ja-JP" altLang="en-US" sz="1200" dirty="0">
                <a:latin typeface="Meiryo UI" panose="020B0604030504040204" pitchFamily="50" charset="-128"/>
                <a:ea typeface="Meiryo UI" panose="020B0604030504040204" pitchFamily="50" charset="-128"/>
              </a:rPr>
              <a:t>にオンデマンド型乗り合いサービスを活用。</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9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乗客は、スマホアプリを通じて座席を予約し、クレジットカードや</a:t>
            </a:r>
            <a:r>
              <a:rPr lang="en-US" altLang="ja-JP" sz="1200" dirty="0">
                <a:latin typeface="Meiryo UI" panose="020B0604030504040204" pitchFamily="50" charset="-128"/>
                <a:ea typeface="Meiryo UI" panose="020B0604030504040204" pitchFamily="50" charset="-128"/>
              </a:rPr>
              <a:t>IC</a:t>
            </a:r>
            <a:r>
              <a:rPr lang="ja-JP" altLang="en-US" sz="1200" dirty="0">
                <a:latin typeface="Meiryo UI" panose="020B0604030504040204" pitchFamily="50" charset="-128"/>
                <a:ea typeface="Meiryo UI" panose="020B0604030504040204" pitchFamily="50" charset="-128"/>
              </a:rPr>
              <a:t>カード乗車券のアカウントから決済。</a:t>
            </a:r>
          </a:p>
          <a:p>
            <a:pPr marL="171450" indent="-171450">
              <a:buFont typeface="Arial" panose="020B0604020202020204" pitchFamily="34" charset="0"/>
              <a:buChar char="•"/>
            </a:pPr>
            <a:endParaRPr lang="ja-JP" altLang="en-US"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同じルートで移動する乗客たちを瞬時にマッチングし、迂回や遅延を最小限にとどめた最適な行程をアレンジする仕組み。</a:t>
            </a:r>
          </a:p>
        </p:txBody>
      </p:sp>
      <p:sp>
        <p:nvSpPr>
          <p:cNvPr id="5" name="正方形/長方形 4"/>
          <p:cNvSpPr/>
          <p:nvPr/>
        </p:nvSpPr>
        <p:spPr>
          <a:xfrm>
            <a:off x="534194" y="1128863"/>
            <a:ext cx="4008885" cy="523220"/>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Via</a:t>
            </a:r>
            <a:r>
              <a:rPr lang="ja-JP" altLang="en-US" sz="1400" b="1" dirty="0">
                <a:latin typeface="Meiryo UI" panose="020B0604030504040204" pitchFamily="50" charset="-128"/>
                <a:ea typeface="Meiryo UI" panose="020B0604030504040204" pitchFamily="50" charset="-128"/>
              </a:rPr>
              <a:t>」　　ロサンゼルスの公共交通機関と連携した</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オンデマンド型乗り合いサービス</a:t>
            </a:r>
          </a:p>
        </p:txBody>
      </p:sp>
      <p:pic>
        <p:nvPicPr>
          <p:cNvPr id="6" name="図 5"/>
          <p:cNvPicPr>
            <a:picLocks noChangeAspect="1"/>
          </p:cNvPicPr>
          <p:nvPr/>
        </p:nvPicPr>
        <p:blipFill>
          <a:blip r:embed="rId3"/>
          <a:stretch>
            <a:fillRect/>
          </a:stretch>
        </p:blipFill>
        <p:spPr>
          <a:xfrm>
            <a:off x="2978331" y="2804761"/>
            <a:ext cx="1453121" cy="961464"/>
          </a:xfrm>
          <a:prstGeom prst="rect">
            <a:avLst/>
          </a:prstGeom>
        </p:spPr>
      </p:pic>
      <p:pic>
        <p:nvPicPr>
          <p:cNvPr id="21" name="図 20"/>
          <p:cNvPicPr>
            <a:picLocks noChangeAspect="1"/>
          </p:cNvPicPr>
          <p:nvPr/>
        </p:nvPicPr>
        <p:blipFill rotWithShape="1">
          <a:blip r:embed="rId4"/>
          <a:srcRect l="69874" b="14877"/>
          <a:stretch/>
        </p:blipFill>
        <p:spPr>
          <a:xfrm>
            <a:off x="3086741" y="5613645"/>
            <a:ext cx="1344711" cy="1118896"/>
          </a:xfrm>
          <a:prstGeom prst="rect">
            <a:avLst/>
          </a:prstGeom>
        </p:spPr>
      </p:pic>
      <p:cxnSp>
        <p:nvCxnSpPr>
          <p:cNvPr id="25" name="直線コネクタ 24"/>
          <p:cNvCxnSpPr/>
          <p:nvPr/>
        </p:nvCxnSpPr>
        <p:spPr>
          <a:xfrm>
            <a:off x="74113" y="4028774"/>
            <a:ext cx="439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575614" y="4123366"/>
            <a:ext cx="4074848" cy="523220"/>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SVAS</a:t>
            </a:r>
            <a:r>
              <a:rPr lang="ja-JP" altLang="en-US" sz="1400" b="1" dirty="0">
                <a:latin typeface="Meiryo UI" panose="020B0604030504040204" pitchFamily="50" charset="-128"/>
                <a:ea typeface="Meiryo UI" panose="020B0604030504040204" pitchFamily="50" charset="-128"/>
              </a:rPr>
              <a:t>」　　タクシー</a:t>
            </a:r>
            <a:r>
              <a:rPr lang="ja-JP" altLang="en-US" sz="1200" b="1" dirty="0">
                <a:latin typeface="Meiryo UI" panose="020B0604030504040204" pitchFamily="50" charset="-128"/>
                <a:ea typeface="Meiryo UI" panose="020B0604030504040204" pitchFamily="50" charset="-128"/>
              </a:rPr>
              <a:t>（デマンド）</a:t>
            </a:r>
            <a:r>
              <a:rPr lang="ja-JP" altLang="en-US" sz="1400" b="1" dirty="0">
                <a:latin typeface="Meiryo UI" panose="020B0604030504040204" pitchFamily="50" charset="-128"/>
                <a:ea typeface="Meiryo UI" panose="020B0604030504040204" pitchFamily="50" charset="-128"/>
              </a:rPr>
              <a:t>と路線バス</a:t>
            </a:r>
            <a:r>
              <a:rPr lang="ja-JP" altLang="en-US" sz="1200" b="1" dirty="0">
                <a:latin typeface="Meiryo UI" panose="020B0604030504040204" pitchFamily="50" charset="-128"/>
                <a:ea typeface="Meiryo UI" panose="020B0604030504040204" pitchFamily="50" charset="-128"/>
              </a:rPr>
              <a:t>（乗合い）</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の長所を融合し、</a:t>
            </a:r>
            <a:r>
              <a:rPr lang="en-US" altLang="ja-JP" sz="1400" b="1" dirty="0">
                <a:latin typeface="Meiryo UI" panose="020B0604030504040204" pitchFamily="50" charset="-128"/>
                <a:ea typeface="Meiryo UI" panose="020B0604030504040204" pitchFamily="50" charset="-128"/>
              </a:rPr>
              <a:t>AI</a:t>
            </a:r>
            <a:r>
              <a:rPr lang="ja-JP" altLang="en-US" sz="1400" b="1" dirty="0">
                <a:latin typeface="Meiryo UI" panose="020B0604030504040204" pitchFamily="50" charset="-128"/>
                <a:ea typeface="Meiryo UI" panose="020B0604030504040204" pitchFamily="50" charset="-128"/>
              </a:rPr>
              <a:t>を屈指した最適配車サービス　</a:t>
            </a:r>
          </a:p>
        </p:txBody>
      </p:sp>
      <p:sp>
        <p:nvSpPr>
          <p:cNvPr id="7" name="正方形/長方形 6"/>
          <p:cNvSpPr/>
          <p:nvPr/>
        </p:nvSpPr>
        <p:spPr>
          <a:xfrm>
            <a:off x="446395" y="4642756"/>
            <a:ext cx="2474225" cy="2285241"/>
          </a:xfrm>
          <a:prstGeom prst="rect">
            <a:avLst/>
          </a:prstGeom>
        </p:spPr>
        <p:txBody>
          <a:bodyPr wrap="square">
            <a:spAutoFit/>
          </a:bodyPr>
          <a:lstStyle/>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スマートデバイスとクラウドプラットフォームをベースとしたアプリケーションが通信し、</a:t>
            </a:r>
            <a:r>
              <a:rPr lang="en-US" altLang="ja-JP" sz="1200" dirty="0">
                <a:latin typeface="Meiryo UI" panose="020B0604030504040204" pitchFamily="50" charset="-128"/>
                <a:ea typeface="Meiryo UI" panose="020B0604030504040204" pitchFamily="50" charset="-128"/>
              </a:rPr>
              <a:t>AI</a:t>
            </a:r>
            <a:r>
              <a:rPr lang="ja-JP" altLang="en-US" sz="1200" dirty="0">
                <a:latin typeface="Meiryo UI" panose="020B0604030504040204" pitchFamily="50" charset="-128"/>
                <a:ea typeface="Meiryo UI" panose="020B0604030504040204" pitchFamily="50" charset="-128"/>
              </a:rPr>
              <a:t>がリアルタイムに全車両の走行ルートを決定。</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9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需要に即した乗合い車両の最適な配車決定を完全自動（無人）で行うことが可能となる。</a:t>
            </a:r>
            <a:endParaRPr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9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函館市の「スマートシティはこだてプロジェクト」では、社会実装して運行している。</a:t>
            </a:r>
          </a:p>
        </p:txBody>
      </p:sp>
      <p:pic>
        <p:nvPicPr>
          <p:cNvPr id="31" name="図 30"/>
          <p:cNvPicPr>
            <a:picLocks noChangeAspect="1"/>
          </p:cNvPicPr>
          <p:nvPr/>
        </p:nvPicPr>
        <p:blipFill>
          <a:blip r:embed="rId5"/>
          <a:stretch>
            <a:fillRect/>
          </a:stretch>
        </p:blipFill>
        <p:spPr>
          <a:xfrm>
            <a:off x="3355476" y="4692188"/>
            <a:ext cx="1004259" cy="753194"/>
          </a:xfrm>
          <a:prstGeom prst="rect">
            <a:avLst/>
          </a:prstGeom>
        </p:spPr>
      </p:pic>
      <p:sp>
        <p:nvSpPr>
          <p:cNvPr id="32" name="角丸四角形 31"/>
          <p:cNvSpPr/>
          <p:nvPr/>
        </p:nvSpPr>
        <p:spPr>
          <a:xfrm>
            <a:off x="74113" y="1219923"/>
            <a:ext cx="383379" cy="27229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ロサンゼルス</a:t>
            </a:r>
            <a:endParaRPr kumimoji="1" lang="en-US" altLang="ja-JP" sz="1400" b="1" dirty="0">
              <a:latin typeface="Meiryo UI" panose="020B0604030504040204" pitchFamily="50" charset="-128"/>
              <a:ea typeface="Meiryo UI" panose="020B0604030504040204" pitchFamily="50" charset="-128"/>
            </a:endParaRPr>
          </a:p>
          <a:p>
            <a:pPr algn="ctr"/>
            <a:endParaRPr kumimoji="1" lang="en-US" altLang="ja-JP" sz="1400" b="1" dirty="0">
              <a:latin typeface="Meiryo UI" panose="020B0604030504040204" pitchFamily="50" charset="-128"/>
              <a:ea typeface="Meiryo UI" panose="020B0604030504040204" pitchFamily="50" charset="-128"/>
            </a:endParaRPr>
          </a:p>
          <a:p>
            <a:pPr algn="ctr"/>
            <a:r>
              <a:rPr kumimoji="1" lang="en-US" altLang="ja-JP" sz="1400" b="1" dirty="0">
                <a:latin typeface="Meiryo UI" panose="020B0604030504040204" pitchFamily="50" charset="-128"/>
                <a:ea typeface="Meiryo UI" panose="020B0604030504040204" pitchFamily="50" charset="-128"/>
              </a:rPr>
              <a:t>Via</a:t>
            </a:r>
            <a:endParaRPr kumimoji="1" lang="ja-JP" altLang="en-US" sz="1400" b="1" dirty="0">
              <a:latin typeface="Meiryo UI" panose="020B0604030504040204" pitchFamily="50" charset="-128"/>
              <a:ea typeface="Meiryo UI" panose="020B0604030504040204" pitchFamily="50" charset="-128"/>
            </a:endParaRPr>
          </a:p>
        </p:txBody>
      </p:sp>
      <p:sp>
        <p:nvSpPr>
          <p:cNvPr id="33" name="角丸四角形 32"/>
          <p:cNvSpPr/>
          <p:nvPr/>
        </p:nvSpPr>
        <p:spPr>
          <a:xfrm>
            <a:off x="74113" y="4119536"/>
            <a:ext cx="383379" cy="270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日本</a:t>
            </a:r>
            <a:endParaRPr kumimoji="1" lang="en-US" altLang="ja-JP" sz="1400" b="1" dirty="0">
              <a:latin typeface="Meiryo UI" panose="020B0604030504040204" pitchFamily="50" charset="-128"/>
              <a:ea typeface="Meiryo UI" panose="020B0604030504040204" pitchFamily="50" charset="-128"/>
            </a:endParaRPr>
          </a:p>
          <a:p>
            <a:pPr algn="ctr"/>
            <a:endParaRPr kumimoji="1" lang="en-US" altLang="ja-JP" sz="1400" b="1" dirty="0">
              <a:latin typeface="Meiryo UI" panose="020B0604030504040204" pitchFamily="50" charset="-128"/>
              <a:ea typeface="Meiryo UI" panose="020B0604030504040204" pitchFamily="50" charset="-128"/>
            </a:endParaRPr>
          </a:p>
          <a:p>
            <a:pPr algn="ctr"/>
            <a:r>
              <a:rPr kumimoji="1" lang="en-US" altLang="ja-JP" sz="1400" b="1" dirty="0">
                <a:latin typeface="Meiryo UI" panose="020B0604030504040204" pitchFamily="50" charset="-128"/>
                <a:ea typeface="Meiryo UI" panose="020B0604030504040204" pitchFamily="50" charset="-128"/>
              </a:rPr>
              <a:t>SVAS</a:t>
            </a:r>
            <a:endParaRPr kumimoji="1" lang="ja-JP" altLang="en-US" sz="1400" b="1" dirty="0">
              <a:latin typeface="Meiryo UI" panose="020B0604030504040204" pitchFamily="50" charset="-128"/>
              <a:ea typeface="Meiryo UI" panose="020B0604030504040204" pitchFamily="50" charset="-128"/>
            </a:endParaRPr>
          </a:p>
        </p:txBody>
      </p:sp>
      <p:sp>
        <p:nvSpPr>
          <p:cNvPr id="20" name="角丸四角形 31">
            <a:extLst>
              <a:ext uri="{FF2B5EF4-FFF2-40B4-BE49-F238E27FC236}">
                <a16:creationId xmlns:a16="http://schemas.microsoft.com/office/drawing/2014/main" id="{BCFB1B68-CBBF-4326-97DD-470CF758EA76}"/>
              </a:ext>
            </a:extLst>
          </p:cNvPr>
          <p:cNvSpPr/>
          <p:nvPr/>
        </p:nvSpPr>
        <p:spPr>
          <a:xfrm>
            <a:off x="4734398" y="1219923"/>
            <a:ext cx="383379" cy="27229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パリ　　</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a:latin typeface="Meiryo UI" panose="020B0604030504040204" pitchFamily="50" charset="-128"/>
                <a:ea typeface="Meiryo UI" panose="020B0604030504040204" pitchFamily="50" charset="-128"/>
              </a:rPr>
              <a:t>　シェアバイク</a:t>
            </a:r>
          </a:p>
        </p:txBody>
      </p:sp>
      <p:sp>
        <p:nvSpPr>
          <p:cNvPr id="22" name="角丸四角形 31">
            <a:extLst>
              <a:ext uri="{FF2B5EF4-FFF2-40B4-BE49-F238E27FC236}">
                <a16:creationId xmlns:a16="http://schemas.microsoft.com/office/drawing/2014/main" id="{F108DB06-27F1-447C-94CF-3BD93EB3ED67}"/>
              </a:ext>
            </a:extLst>
          </p:cNvPr>
          <p:cNvSpPr/>
          <p:nvPr/>
        </p:nvSpPr>
        <p:spPr>
          <a:xfrm>
            <a:off x="4734398" y="4075443"/>
            <a:ext cx="383379" cy="27229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Meiryo UI" panose="020B0604030504040204" pitchFamily="50" charset="-128"/>
                <a:ea typeface="Meiryo UI" panose="020B0604030504040204" pitchFamily="50" charset="-128"/>
              </a:rPr>
              <a:t>日本</a:t>
            </a:r>
            <a:endParaRPr kumimoji="1" lang="en-US" altLang="ja-JP" sz="1400" b="1" dirty="0">
              <a:latin typeface="Meiryo UI" panose="020B0604030504040204" pitchFamily="50" charset="-128"/>
              <a:ea typeface="Meiryo UI" panose="020B0604030504040204" pitchFamily="50" charset="-128"/>
            </a:endParaRPr>
          </a:p>
          <a:p>
            <a:pPr algn="ct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rPr>
              <a:t>観光型</a:t>
            </a:r>
            <a:r>
              <a:rPr kumimoji="1" lang="en-US" altLang="ja-JP" sz="1400" b="1" dirty="0" err="1" smtClean="0">
                <a:latin typeface="Meiryo UI" panose="020B0604030504040204" pitchFamily="50" charset="-128"/>
                <a:ea typeface="Meiryo UI" panose="020B0604030504040204" pitchFamily="50" charset="-128"/>
              </a:rPr>
              <a:t>MaaS</a:t>
            </a:r>
            <a:endParaRPr kumimoji="1" lang="ja-JP" altLang="en-US" sz="1400" b="1"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256ABDC4-A49C-473E-B668-E644CA6A1391}"/>
              </a:ext>
            </a:extLst>
          </p:cNvPr>
          <p:cNvSpPr/>
          <p:nvPr/>
        </p:nvSpPr>
        <p:spPr>
          <a:xfrm>
            <a:off x="5169197" y="2581382"/>
            <a:ext cx="3899972" cy="1384995"/>
          </a:xfrm>
          <a:prstGeom prst="rect">
            <a:avLst/>
          </a:prstGeom>
          <a:ln>
            <a:solidFill>
              <a:schemeClr val="bg1">
                <a:lumMod val="65000"/>
              </a:schemeClr>
            </a:solidFill>
          </a:ln>
        </p:spPr>
        <p:txBody>
          <a:bodyPr wrap="square">
            <a:spAutoFit/>
          </a:bodyPr>
          <a:lstStyle/>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規模</a:t>
            </a:r>
            <a:r>
              <a:rPr lang="en-US" altLang="ja-JP"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市内</a:t>
            </a:r>
            <a:r>
              <a:rPr lang="en-US" altLang="ja-JP" sz="1200" dirty="0">
                <a:latin typeface="Meiryo UI" panose="020B0604030504040204" pitchFamily="50" charset="-128"/>
                <a:ea typeface="Meiryo UI" panose="020B0604030504040204" pitchFamily="50" charset="-128"/>
              </a:rPr>
              <a:t>1,700</a:t>
            </a:r>
            <a:r>
              <a:rPr lang="ja-JP" altLang="en-US" sz="1200" dirty="0">
                <a:latin typeface="Meiryo UI" panose="020B0604030504040204" pitchFamily="50" charset="-128"/>
                <a:ea typeface="Meiryo UI" panose="020B0604030504040204" pitchFamily="50" charset="-128"/>
              </a:rPr>
              <a:t>箇所にポート、</a:t>
            </a:r>
            <a:r>
              <a:rPr lang="en-US" altLang="ja-JP" sz="1200" dirty="0">
                <a:latin typeface="Meiryo UI" panose="020B0604030504040204" pitchFamily="50" charset="-128"/>
                <a:ea typeface="Meiryo UI" panose="020B0604030504040204" pitchFamily="50" charset="-128"/>
              </a:rPr>
              <a:t>23,000</a:t>
            </a:r>
            <a:r>
              <a:rPr lang="ja-JP" altLang="en-US" sz="1200" dirty="0">
                <a:latin typeface="Meiryo UI" panose="020B0604030504040204" pitchFamily="50" charset="-128"/>
                <a:ea typeface="Meiryo UI" panose="020B0604030504040204" pitchFamily="50" charset="-128"/>
              </a:rPr>
              <a:t>台以上。</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300m</a:t>
            </a:r>
            <a:r>
              <a:rPr lang="ja-JP" altLang="en-US" sz="1200" dirty="0">
                <a:latin typeface="Meiryo UI" panose="020B0604030504040204" pitchFamily="50" charset="-128"/>
                <a:ea typeface="Meiryo UI" panose="020B0604030504040204" pitchFamily="50" charset="-128"/>
              </a:rPr>
              <a:t>ごとにほぼ１ポートある）</a:t>
            </a:r>
          </a:p>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料金</a:t>
            </a:r>
            <a:r>
              <a:rPr lang="en-US" altLang="ja-JP"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rPr>
              <a:t>1.7</a:t>
            </a:r>
            <a:r>
              <a:rPr lang="ja-JP" altLang="en-US" sz="1200" dirty="0">
                <a:latin typeface="Meiryo UI" panose="020B0604030504040204" pitchFamily="50" charset="-128"/>
                <a:ea typeface="Meiryo UI" panose="020B0604030504040204" pitchFamily="50" charset="-128"/>
              </a:rPr>
              <a:t>ユーロ、</a:t>
            </a:r>
            <a:r>
              <a:rPr lang="en-US" altLang="ja-JP" sz="1200" dirty="0">
                <a:latin typeface="Meiryo UI" panose="020B0604030504040204" pitchFamily="50" charset="-128"/>
                <a:ea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rPr>
              <a:t>ユーロ（保証金</a:t>
            </a:r>
            <a:r>
              <a:rPr lang="en-US" altLang="ja-JP" sz="1200" dirty="0">
                <a:latin typeface="Meiryo UI" panose="020B0604030504040204" pitchFamily="50" charset="-128"/>
                <a:ea typeface="Meiryo UI" panose="020B0604030504040204" pitchFamily="50" charset="-128"/>
              </a:rPr>
              <a:t>150</a:t>
            </a:r>
            <a:r>
              <a:rPr lang="ja-JP" altLang="en-US" sz="1200" dirty="0">
                <a:latin typeface="Meiryo UI" panose="020B0604030504040204" pitchFamily="50" charset="-128"/>
                <a:ea typeface="Meiryo UI" panose="020B0604030504040204" pitchFamily="50" charset="-128"/>
              </a:rPr>
              <a:t>ユーロ）</a:t>
            </a: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rPr>
              <a:t>200</a:t>
            </a:r>
            <a:r>
              <a:rPr lang="ja-JP" altLang="en-US" sz="1200" dirty="0">
                <a:latin typeface="Meiryo UI" panose="020B0604030504040204" pitchFamily="50" charset="-128"/>
                <a:ea typeface="Meiryo UI" panose="020B0604030504040204" pitchFamily="50" charset="-128"/>
              </a:rPr>
              <a:t>円、</a:t>
            </a:r>
            <a:r>
              <a:rPr lang="en-US" altLang="ja-JP" sz="1200" dirty="0">
                <a:latin typeface="Meiryo UI" panose="020B0604030504040204" pitchFamily="50" charset="-128"/>
                <a:ea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rPr>
              <a:t>日</a:t>
            </a:r>
            <a:r>
              <a:rPr lang="en-US" altLang="ja-JP" sz="1200" dirty="0">
                <a:latin typeface="Meiryo UI" panose="020B0604030504040204" pitchFamily="50" charset="-128"/>
                <a:ea typeface="Meiryo UI" panose="020B0604030504040204" pitchFamily="50" charset="-128"/>
              </a:rPr>
              <a:t>939</a:t>
            </a:r>
            <a:r>
              <a:rPr lang="ja-JP" altLang="en-US" sz="1200" dirty="0">
                <a:latin typeface="Meiryo UI" panose="020B0604030504040204" pitchFamily="50" charset="-128"/>
                <a:ea typeface="Meiryo UI" panose="020B0604030504040204" pitchFamily="50" charset="-128"/>
              </a:rPr>
              <a:t>円（保証金</a:t>
            </a:r>
            <a:r>
              <a:rPr lang="en-US" altLang="ja-JP" sz="1200" dirty="0">
                <a:latin typeface="Meiryo UI" panose="020B0604030504040204" pitchFamily="50" charset="-128"/>
                <a:ea typeface="Meiryo UI" panose="020B0604030504040204" pitchFamily="50" charset="-128"/>
              </a:rPr>
              <a:t>17,600</a:t>
            </a:r>
            <a:r>
              <a:rPr lang="ja-JP" altLang="en-US" sz="1200" dirty="0">
                <a:latin typeface="Meiryo UI" panose="020B0604030504040204" pitchFamily="50" charset="-128"/>
                <a:ea typeface="Meiryo UI" panose="020B0604030504040204" pitchFamily="50" charset="-128"/>
              </a:rPr>
              <a:t>円）</a:t>
            </a:r>
            <a:r>
              <a:rPr lang="en-US" altLang="ja-JP" sz="1200" dirty="0">
                <a:latin typeface="Meiryo UI" panose="020B0604030504040204" pitchFamily="50" charset="-128"/>
                <a:ea typeface="Meiryo UI" panose="020B0604030504040204" pitchFamily="50" charset="-128"/>
              </a:rPr>
              <a:t>]</a:t>
            </a:r>
          </a:p>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運営主体</a:t>
            </a:r>
            <a:r>
              <a:rPr lang="en-US" altLang="ja-JP"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パリ市（ＪＣシードゥコーに事業委託）</a:t>
            </a:r>
          </a:p>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サービス</a:t>
            </a:r>
            <a:r>
              <a:rPr lang="en-US" altLang="ja-JP"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クレジットカード決済、多言語対応</a:t>
            </a:r>
          </a:p>
          <a:p>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特徴</a:t>
            </a:r>
            <a:r>
              <a:rPr lang="en-US" altLang="ja-JP" sz="1200" b="1"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有名デザイナーによる車体デザイン</a:t>
            </a:r>
          </a:p>
        </p:txBody>
      </p:sp>
      <p:pic>
        <p:nvPicPr>
          <p:cNvPr id="23" name="図 22">
            <a:extLst>
              <a:ext uri="{FF2B5EF4-FFF2-40B4-BE49-F238E27FC236}">
                <a16:creationId xmlns:a16="http://schemas.microsoft.com/office/drawing/2014/main" id="{0AEE0D54-0169-4924-88EE-7F9CF4F8370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8488"/>
          <a:stretch/>
        </p:blipFill>
        <p:spPr>
          <a:xfrm>
            <a:off x="7865888" y="1659312"/>
            <a:ext cx="1143223" cy="793638"/>
          </a:xfrm>
          <a:prstGeom prst="rect">
            <a:avLst/>
          </a:prstGeom>
        </p:spPr>
      </p:pic>
      <p:sp>
        <p:nvSpPr>
          <p:cNvPr id="8" name="テキスト ボックス 7">
            <a:extLst>
              <a:ext uri="{FF2B5EF4-FFF2-40B4-BE49-F238E27FC236}">
                <a16:creationId xmlns:a16="http://schemas.microsoft.com/office/drawing/2014/main" id="{F532964F-223D-4418-874C-8F30AE5AD5F8}"/>
              </a:ext>
            </a:extLst>
          </p:cNvPr>
          <p:cNvSpPr txBox="1"/>
          <p:nvPr/>
        </p:nvSpPr>
        <p:spPr>
          <a:xfrm>
            <a:off x="7214245" y="1659312"/>
            <a:ext cx="600969" cy="553998"/>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市内のサイクルポート</a:t>
            </a:r>
          </a:p>
        </p:txBody>
      </p:sp>
      <p:sp>
        <p:nvSpPr>
          <p:cNvPr id="26" name="テキスト ボックス 25">
            <a:extLst>
              <a:ext uri="{FF2B5EF4-FFF2-40B4-BE49-F238E27FC236}">
                <a16:creationId xmlns:a16="http://schemas.microsoft.com/office/drawing/2014/main" id="{AB89B383-5324-4D8B-92B4-8F12F7C6CF38}"/>
              </a:ext>
            </a:extLst>
          </p:cNvPr>
          <p:cNvSpPr txBox="1"/>
          <p:nvPr/>
        </p:nvSpPr>
        <p:spPr>
          <a:xfrm>
            <a:off x="5203378" y="1659312"/>
            <a:ext cx="720000" cy="553998"/>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旅行者の市内観光の足</a:t>
            </a:r>
          </a:p>
        </p:txBody>
      </p:sp>
      <p:sp>
        <p:nvSpPr>
          <p:cNvPr id="27" name="正方形/長方形 26">
            <a:extLst>
              <a:ext uri="{FF2B5EF4-FFF2-40B4-BE49-F238E27FC236}">
                <a16:creationId xmlns:a16="http://schemas.microsoft.com/office/drawing/2014/main" id="{89CA19F3-E696-4146-80CF-135159E27730}"/>
              </a:ext>
            </a:extLst>
          </p:cNvPr>
          <p:cNvSpPr/>
          <p:nvPr/>
        </p:nvSpPr>
        <p:spPr>
          <a:xfrm>
            <a:off x="5169197" y="1150754"/>
            <a:ext cx="4008885" cy="523220"/>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「ヴェリブ」　　環境対策としてパリ市展開。世界一の</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規模で、市民の足だけでなく観光旅行者も利用　</a:t>
            </a:r>
          </a:p>
        </p:txBody>
      </p:sp>
      <p:pic>
        <p:nvPicPr>
          <p:cNvPr id="18" name="図 17">
            <a:extLst>
              <a:ext uri="{FF2B5EF4-FFF2-40B4-BE49-F238E27FC236}">
                <a16:creationId xmlns:a16="http://schemas.microsoft.com/office/drawing/2014/main" id="{A5A44256-EF55-40D9-8DD3-70FDB7EE224E}"/>
              </a:ext>
            </a:extLst>
          </p:cNvPr>
          <p:cNvPicPr>
            <a:picLocks noChangeAspect="1"/>
          </p:cNvPicPr>
          <p:nvPr/>
        </p:nvPicPr>
        <p:blipFill>
          <a:blip r:embed="rId7"/>
          <a:stretch>
            <a:fillRect/>
          </a:stretch>
        </p:blipFill>
        <p:spPr>
          <a:xfrm>
            <a:off x="5970946" y="1676635"/>
            <a:ext cx="1192625" cy="793638"/>
          </a:xfrm>
          <a:prstGeom prst="rect">
            <a:avLst/>
          </a:prstGeom>
        </p:spPr>
      </p:pic>
      <p:sp>
        <p:nvSpPr>
          <p:cNvPr id="34" name="正方形/長方形 33">
            <a:extLst>
              <a:ext uri="{FF2B5EF4-FFF2-40B4-BE49-F238E27FC236}">
                <a16:creationId xmlns:a16="http://schemas.microsoft.com/office/drawing/2014/main" id="{89CA19F3-E696-4146-80CF-135159E27730}"/>
              </a:ext>
            </a:extLst>
          </p:cNvPr>
          <p:cNvSpPr/>
          <p:nvPr/>
        </p:nvSpPr>
        <p:spPr>
          <a:xfrm>
            <a:off x="5117777" y="4093410"/>
            <a:ext cx="4008885" cy="523220"/>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a:t>
            </a:r>
            <a:r>
              <a:rPr lang="en-US" altLang="ja-JP" sz="1400" b="1" dirty="0" err="1">
                <a:latin typeface="Meiryo UI" panose="020B0604030504040204" pitchFamily="50" charset="-128"/>
                <a:ea typeface="Meiryo UI" panose="020B0604030504040204" pitchFamily="50" charset="-128"/>
              </a:rPr>
              <a:t>Izuko</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JR</a:t>
            </a:r>
            <a:r>
              <a:rPr lang="ja-JP" altLang="en-US" sz="1400" b="1" dirty="0">
                <a:latin typeface="Meiryo UI" panose="020B0604030504040204" pitchFamily="50" charset="-128"/>
                <a:ea typeface="Meiryo UI" panose="020B0604030504040204" pitchFamily="50" charset="-128"/>
              </a:rPr>
              <a:t>東が伊豆で展開する</a:t>
            </a:r>
            <a:r>
              <a:rPr lang="ja-JP" altLang="en-US" sz="1400" b="1" dirty="0" smtClean="0">
                <a:latin typeface="Meiryo UI" panose="020B0604030504040204" pitchFamily="50" charset="-128"/>
                <a:ea typeface="Meiryo UI" panose="020B0604030504040204" pitchFamily="50" charset="-128"/>
              </a:rPr>
              <a:t>観光型</a:t>
            </a:r>
            <a:r>
              <a:rPr lang="en-US" altLang="ja-JP" sz="1400" b="1" dirty="0" err="1" smtClean="0">
                <a:latin typeface="Meiryo UI" panose="020B0604030504040204" pitchFamily="50" charset="-128"/>
                <a:ea typeface="Meiryo UI" panose="020B0604030504040204" pitchFamily="50" charset="-128"/>
              </a:rPr>
              <a:t>MaaS</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デジタルフリーパスにより伊豆の鉄道等が乗り放題</a:t>
            </a:r>
            <a:endParaRPr lang="en-US" altLang="ja-JP" sz="1400" b="1" dirty="0">
              <a:latin typeface="Meiryo UI" panose="020B0604030504040204" pitchFamily="50" charset="-128"/>
              <a:ea typeface="Meiryo UI" panose="020B0604030504040204" pitchFamily="50" charset="-128"/>
            </a:endParaRPr>
          </a:p>
        </p:txBody>
      </p:sp>
      <p:cxnSp>
        <p:nvCxnSpPr>
          <p:cNvPr id="35" name="直線コネクタ 34"/>
          <p:cNvCxnSpPr/>
          <p:nvPr/>
        </p:nvCxnSpPr>
        <p:spPr>
          <a:xfrm>
            <a:off x="4732868" y="4028774"/>
            <a:ext cx="439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0" name="図 39"/>
          <p:cNvPicPr>
            <a:picLocks noChangeAspect="1"/>
          </p:cNvPicPr>
          <p:nvPr/>
        </p:nvPicPr>
        <p:blipFill rotWithShape="1">
          <a:blip r:embed="rId8"/>
          <a:srcRect l="12853" t="30089" r="41868" b="13839"/>
          <a:stretch/>
        </p:blipFill>
        <p:spPr>
          <a:xfrm>
            <a:off x="6084923" y="4611151"/>
            <a:ext cx="1281448" cy="892184"/>
          </a:xfrm>
          <a:prstGeom prst="rect">
            <a:avLst/>
          </a:prstGeom>
        </p:spPr>
      </p:pic>
      <p:pic>
        <p:nvPicPr>
          <p:cNvPr id="41" name="図 40"/>
          <p:cNvPicPr>
            <a:picLocks noChangeAspect="1"/>
          </p:cNvPicPr>
          <p:nvPr/>
        </p:nvPicPr>
        <p:blipFill rotWithShape="1">
          <a:blip r:embed="rId9"/>
          <a:srcRect l="26306" t="38125" r="41868" b="38661"/>
          <a:stretch/>
        </p:blipFill>
        <p:spPr>
          <a:xfrm>
            <a:off x="5420723" y="5561985"/>
            <a:ext cx="2854357" cy="1170556"/>
          </a:xfrm>
          <a:prstGeom prst="rect">
            <a:avLst/>
          </a:prstGeom>
        </p:spPr>
      </p:pic>
      <p:pic>
        <p:nvPicPr>
          <p:cNvPr id="42" name="図 41"/>
          <p:cNvPicPr>
            <a:picLocks noChangeAspect="1"/>
          </p:cNvPicPr>
          <p:nvPr/>
        </p:nvPicPr>
        <p:blipFill rotWithShape="1">
          <a:blip r:embed="rId10"/>
          <a:srcRect l="34539" t="23661" r="41366" b="20447"/>
          <a:stretch/>
        </p:blipFill>
        <p:spPr>
          <a:xfrm>
            <a:off x="7846798" y="4658476"/>
            <a:ext cx="1024436" cy="1336035"/>
          </a:xfrm>
          <a:prstGeom prst="rect">
            <a:avLst/>
          </a:prstGeom>
        </p:spPr>
      </p:pic>
    </p:spTree>
    <p:extLst>
      <p:ext uri="{BB962C8B-B14F-4D97-AF65-F5344CB8AC3E}">
        <p14:creationId xmlns:p14="http://schemas.microsoft.com/office/powerpoint/2010/main" val="1175898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2917992" y="1876753"/>
            <a:ext cx="2161982" cy="272997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グラフ 25">
            <a:extLst>
              <a:ext uri="{FF2B5EF4-FFF2-40B4-BE49-F238E27FC236}">
                <a16:creationId xmlns:a16="http://schemas.microsoft.com/office/drawing/2014/main" id="{0F4D43CB-A547-40B7-AB66-19A3E900F94F}"/>
              </a:ext>
            </a:extLst>
          </p:cNvPr>
          <p:cNvGraphicFramePr/>
          <p:nvPr>
            <p:extLst/>
          </p:nvPr>
        </p:nvGraphicFramePr>
        <p:xfrm>
          <a:off x="220129" y="1765200"/>
          <a:ext cx="5073613" cy="4436136"/>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a:xfrm>
            <a:off x="7016342" y="6402035"/>
            <a:ext cx="2057400" cy="365125"/>
          </a:xfrm>
        </p:spPr>
        <p:txBody>
          <a:bodyPr/>
          <a:lstStyle/>
          <a:p>
            <a:fld id="{21D76EFC-43B6-498C-9345-5DA95606B07D}" type="slidenum">
              <a:rPr kumimoji="1" lang="ja-JP" altLang="en-US" smtClean="0"/>
              <a:t>20</a:t>
            </a:fld>
            <a:endParaRPr kumimoji="1" lang="ja-JP" altLang="en-US"/>
          </a:p>
        </p:txBody>
      </p:sp>
      <p:cxnSp>
        <p:nvCxnSpPr>
          <p:cNvPr id="6" name="直線コネクタ 5"/>
          <p:cNvCxnSpPr/>
          <p:nvPr/>
        </p:nvCxnSpPr>
        <p:spPr>
          <a:xfrm>
            <a:off x="111641" y="670055"/>
            <a:ext cx="8892000" cy="0"/>
          </a:xfrm>
          <a:prstGeom prst="line">
            <a:avLst/>
          </a:prstGeom>
        </p:spPr>
        <p:style>
          <a:lnRef idx="1">
            <a:schemeClr val="dk1"/>
          </a:lnRef>
          <a:fillRef idx="0">
            <a:schemeClr val="dk1"/>
          </a:fillRef>
          <a:effectRef idx="0">
            <a:schemeClr val="dk1"/>
          </a:effectRef>
          <a:fontRef idx="minor">
            <a:schemeClr val="tx1"/>
          </a:fontRef>
        </p:style>
      </p:cxnSp>
      <p:sp>
        <p:nvSpPr>
          <p:cNvPr id="10" name="テキスト ボックス 9"/>
          <p:cNvSpPr txBox="1"/>
          <p:nvPr/>
        </p:nvSpPr>
        <p:spPr>
          <a:xfrm>
            <a:off x="2671217" y="4690175"/>
            <a:ext cx="673582" cy="261610"/>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千里</a:t>
            </a:r>
            <a:r>
              <a:rPr kumimoji="1" lang="en-US" altLang="ja-JP" sz="1050" b="1" dirty="0">
                <a:latin typeface="Meiryo UI" panose="020B0604030504040204" pitchFamily="50" charset="-128"/>
                <a:ea typeface="Meiryo UI" panose="020B0604030504040204" pitchFamily="50" charset="-128"/>
              </a:rPr>
              <a:t>NT</a:t>
            </a:r>
            <a:endParaRPr kumimoji="1" lang="ja-JP" altLang="en-US" sz="105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208063" y="4758477"/>
            <a:ext cx="673582" cy="261610"/>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泉北</a:t>
            </a:r>
            <a:r>
              <a:rPr kumimoji="1" lang="en-US" altLang="ja-JP" sz="1050" b="1" dirty="0">
                <a:latin typeface="Meiryo UI" panose="020B0604030504040204" pitchFamily="50" charset="-128"/>
                <a:ea typeface="Meiryo UI" panose="020B0604030504040204" pitchFamily="50" charset="-128"/>
              </a:rPr>
              <a:t>NT</a:t>
            </a:r>
            <a:endParaRPr kumimoji="1" lang="ja-JP" altLang="en-US" sz="1050"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2793823" y="5205238"/>
            <a:ext cx="495649" cy="2308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向ヶ丘</a:t>
            </a:r>
          </a:p>
        </p:txBody>
      </p:sp>
      <p:sp>
        <p:nvSpPr>
          <p:cNvPr id="19" name="テキスト ボックス 18"/>
          <p:cNvSpPr txBox="1"/>
          <p:nvPr/>
        </p:nvSpPr>
        <p:spPr>
          <a:xfrm>
            <a:off x="2177615" y="6044580"/>
            <a:ext cx="1441420" cy="307777"/>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高齢化率（％）</a:t>
            </a:r>
          </a:p>
        </p:txBody>
      </p:sp>
      <p:sp>
        <p:nvSpPr>
          <p:cNvPr id="20" name="テキスト ボックス 19"/>
          <p:cNvSpPr txBox="1"/>
          <p:nvPr/>
        </p:nvSpPr>
        <p:spPr>
          <a:xfrm>
            <a:off x="-36288" y="2767505"/>
            <a:ext cx="400110" cy="2610651"/>
          </a:xfrm>
          <a:prstGeom prst="rect">
            <a:avLst/>
          </a:prstGeom>
          <a:noFill/>
        </p:spPr>
        <p:txBody>
          <a:bodyPr vert="eaVert" wrap="none" rtlCol="0">
            <a:spAutoFit/>
          </a:bodyPr>
          <a:lstStyle/>
          <a:p>
            <a:r>
              <a:rPr kumimoji="1" lang="ja-JP" altLang="en-US" sz="1400" b="1" dirty="0">
                <a:latin typeface="Meiryo UI" panose="020B0604030504040204" pitchFamily="50" charset="-128"/>
                <a:ea typeface="Meiryo UI" panose="020B0604030504040204" pitchFamily="50" charset="-128"/>
              </a:rPr>
              <a:t>ニュータウン内の高低差（</a:t>
            </a:r>
            <a:r>
              <a:rPr kumimoji="1" lang="en-US" altLang="ja-JP" sz="1400" b="1" dirty="0">
                <a:latin typeface="Meiryo UI" panose="020B0604030504040204" pitchFamily="50" charset="-128"/>
                <a:ea typeface="Meiryo UI" panose="020B0604030504040204" pitchFamily="50" charset="-128"/>
              </a:rPr>
              <a:t>m</a:t>
            </a:r>
            <a:r>
              <a:rPr kumimoji="1" lang="ja-JP" altLang="en-US" sz="1400" b="1" dirty="0">
                <a:latin typeface="Meiryo UI" panose="020B0604030504040204" pitchFamily="50" charset="-128"/>
                <a:ea typeface="Meiryo UI" panose="020B0604030504040204" pitchFamily="50" charset="-128"/>
              </a:rPr>
              <a:t>）</a:t>
            </a:r>
          </a:p>
        </p:txBody>
      </p:sp>
      <p:sp>
        <p:nvSpPr>
          <p:cNvPr id="27" name="正方形/長方形 26">
            <a:extLst>
              <a:ext uri="{FF2B5EF4-FFF2-40B4-BE49-F238E27FC236}">
                <a16:creationId xmlns:a16="http://schemas.microsoft.com/office/drawing/2014/main" id="{99EA3ADD-4B8B-4733-AB4E-92B55DE3860F}"/>
              </a:ext>
            </a:extLst>
          </p:cNvPr>
          <p:cNvSpPr/>
          <p:nvPr/>
        </p:nvSpPr>
        <p:spPr>
          <a:xfrm>
            <a:off x="1591017" y="4382151"/>
            <a:ext cx="877163" cy="230832"/>
          </a:xfrm>
          <a:prstGeom prst="rect">
            <a:avLst/>
          </a:prstGeom>
        </p:spPr>
        <p:txBody>
          <a:bodyPr wrap="none">
            <a:spAutoFit/>
          </a:bodyPr>
          <a:lstStyle/>
          <a:p>
            <a:r>
              <a:rPr lang="ja-JP" altLang="en-US" sz="900" b="1" dirty="0">
                <a:latin typeface="Meiryo UI" panose="020B0604030504040204" pitchFamily="50" charset="-128"/>
                <a:ea typeface="Meiryo UI" panose="020B0604030504040204" pitchFamily="50" charset="-128"/>
              </a:rPr>
              <a:t>和泉中央丘陵</a:t>
            </a:r>
          </a:p>
        </p:txBody>
      </p:sp>
      <p:sp>
        <p:nvSpPr>
          <p:cNvPr id="28" name="テキスト ボックス 27">
            <a:extLst>
              <a:ext uri="{FF2B5EF4-FFF2-40B4-BE49-F238E27FC236}">
                <a16:creationId xmlns:a16="http://schemas.microsoft.com/office/drawing/2014/main" id="{58E08177-A3EF-496A-9AFE-553ABB4F66F1}"/>
              </a:ext>
            </a:extLst>
          </p:cNvPr>
          <p:cNvSpPr txBox="1"/>
          <p:nvPr/>
        </p:nvSpPr>
        <p:spPr>
          <a:xfrm>
            <a:off x="2691402" y="5053490"/>
            <a:ext cx="415498" cy="2308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深井</a:t>
            </a:r>
          </a:p>
        </p:txBody>
      </p:sp>
      <p:sp>
        <p:nvSpPr>
          <p:cNvPr id="29" name="テキスト ボックス 28"/>
          <p:cNvSpPr txBox="1"/>
          <p:nvPr/>
        </p:nvSpPr>
        <p:spPr>
          <a:xfrm>
            <a:off x="178995" y="6584598"/>
            <a:ext cx="2448106" cy="261610"/>
          </a:xfrm>
          <a:prstGeom prst="rect">
            <a:avLst/>
          </a:prstGeom>
          <a:noFill/>
        </p:spPr>
        <p:txBody>
          <a:bodyPr wrap="none" rtlCol="0">
            <a:spAutoFit/>
          </a:bodyPr>
          <a:lstStyle/>
          <a:p>
            <a:r>
              <a:rPr kumimoji="1" lang="en-US" altLang="ja-JP" sz="1100" dirty="0"/>
              <a:t>※</a:t>
            </a:r>
            <a:r>
              <a:rPr kumimoji="1" lang="ja-JP" altLang="en-US" sz="1100" dirty="0"/>
              <a:t>人口と高齢化率は</a:t>
            </a:r>
            <a:r>
              <a:rPr kumimoji="1" lang="en-US" altLang="ja-JP" sz="1100" dirty="0"/>
              <a:t>2020</a:t>
            </a:r>
            <a:r>
              <a:rPr kumimoji="1" lang="ja-JP" altLang="en-US" sz="1100" dirty="0"/>
              <a:t>年の推計値</a:t>
            </a:r>
          </a:p>
        </p:txBody>
      </p:sp>
      <p:sp>
        <p:nvSpPr>
          <p:cNvPr id="30" name="正方形/長方形 29"/>
          <p:cNvSpPr/>
          <p:nvPr/>
        </p:nvSpPr>
        <p:spPr>
          <a:xfrm>
            <a:off x="30608" y="134968"/>
            <a:ext cx="9113392"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１－②　ニュータウン</a:t>
            </a:r>
            <a:r>
              <a:rPr lang="ja-JP" altLang="en-US" sz="2400" b="1" dirty="0">
                <a:latin typeface="Meiryo UI" panose="020B0604030504040204" pitchFamily="50" charset="-128"/>
                <a:ea typeface="Meiryo UI" panose="020B0604030504040204" pitchFamily="50" charset="-128"/>
              </a:rPr>
              <a:t>の課題　</a:t>
            </a:r>
            <a:r>
              <a:rPr lang="ja-JP" altLang="en-US" b="1" dirty="0">
                <a:latin typeface="Meiryo UI" panose="020B0604030504040204" pitchFamily="50" charset="-128"/>
                <a:ea typeface="Meiryo UI" panose="020B0604030504040204" pitchFamily="50" charset="-128"/>
              </a:rPr>
              <a:t>＜輻輳する課題</a:t>
            </a:r>
            <a:r>
              <a:rPr lang="ja-JP" altLang="en-US" b="1" dirty="0" smtClean="0">
                <a:latin typeface="Meiryo UI" panose="020B0604030504040204" pitchFamily="50" charset="-128"/>
                <a:ea typeface="Meiryo UI" panose="020B0604030504040204" pitchFamily="50" charset="-128"/>
              </a:rPr>
              <a:t>～高齢化</a:t>
            </a:r>
            <a:r>
              <a:rPr lang="ja-JP" altLang="en-US" b="1" dirty="0">
                <a:latin typeface="Meiryo UI" panose="020B0604030504040204" pitchFamily="50" charset="-128"/>
                <a:ea typeface="Meiryo UI" panose="020B0604030504040204" pitchFamily="50" charset="-128"/>
              </a:rPr>
              <a:t>／高低差（</a:t>
            </a:r>
            <a:r>
              <a:rPr lang="ja-JP" altLang="en-US" b="1" dirty="0" smtClean="0">
                <a:latin typeface="Meiryo UI" panose="020B0604030504040204" pitchFamily="50" charset="-128"/>
                <a:ea typeface="Meiryo UI" panose="020B0604030504040204" pitchFamily="50" charset="-128"/>
              </a:rPr>
              <a:t>坂</a:t>
            </a:r>
            <a:r>
              <a:rPr lang="ja-JP" altLang="en-US" b="1" dirty="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／高低差＞</a:t>
            </a:r>
            <a:endParaRPr lang="ja-JP" altLang="en-US" sz="2000" b="1" dirty="0"/>
          </a:p>
        </p:txBody>
      </p:sp>
      <p:pic>
        <p:nvPicPr>
          <p:cNvPr id="31" name="図 30"/>
          <p:cNvPicPr>
            <a:picLocks noChangeAspect="1"/>
          </p:cNvPicPr>
          <p:nvPr/>
        </p:nvPicPr>
        <p:blipFill rotWithShape="1">
          <a:blip r:embed="rId3"/>
          <a:srcRect l="2907"/>
          <a:stretch/>
        </p:blipFill>
        <p:spPr>
          <a:xfrm>
            <a:off x="5364273" y="4800273"/>
            <a:ext cx="2046846" cy="1447580"/>
          </a:xfrm>
          <a:prstGeom prst="rect">
            <a:avLst/>
          </a:prstGeom>
        </p:spPr>
      </p:pic>
      <p:sp>
        <p:nvSpPr>
          <p:cNvPr id="2" name="テキスト ボックス 1">
            <a:extLst>
              <a:ext uri="{FF2B5EF4-FFF2-40B4-BE49-F238E27FC236}">
                <a16:creationId xmlns:a16="http://schemas.microsoft.com/office/drawing/2014/main" id="{7F192A3F-D06D-41D3-A7A7-E7C3F922F8FD}"/>
              </a:ext>
            </a:extLst>
          </p:cNvPr>
          <p:cNvSpPr txBox="1"/>
          <p:nvPr/>
        </p:nvSpPr>
        <p:spPr>
          <a:xfrm>
            <a:off x="5372300" y="4260891"/>
            <a:ext cx="2242177" cy="461665"/>
          </a:xfrm>
          <a:prstGeom prst="rect">
            <a:avLst/>
          </a:prstGeom>
          <a:noFill/>
        </p:spPr>
        <p:txBody>
          <a:bodyPr wrap="square" rtlCol="0">
            <a:spAutoFit/>
          </a:bodyPr>
          <a:lstStyle/>
          <a:p>
            <a:r>
              <a:rPr kumimoji="1" lang="ja-JP" altLang="en-US" sz="1200" dirty="0"/>
              <a:t>最寄駅からの最大高低差</a:t>
            </a:r>
            <a:r>
              <a:rPr kumimoji="1" lang="en-US" altLang="ja-JP" sz="1200" dirty="0"/>
              <a:t>143m</a:t>
            </a:r>
            <a:r>
              <a:rPr kumimoji="1" lang="ja-JP" altLang="en-US" sz="1200" dirty="0"/>
              <a:t>（ビルの</a:t>
            </a:r>
            <a:r>
              <a:rPr kumimoji="1" lang="en-US" altLang="ja-JP" sz="1200" dirty="0"/>
              <a:t>36</a:t>
            </a:r>
            <a:r>
              <a:rPr kumimoji="1" lang="ja-JP" altLang="en-US" sz="1200" dirty="0"/>
              <a:t>階に相当）</a:t>
            </a:r>
          </a:p>
        </p:txBody>
      </p:sp>
      <p:pic>
        <p:nvPicPr>
          <p:cNvPr id="22" name="図 21">
            <a:extLst>
              <a:ext uri="{FF2B5EF4-FFF2-40B4-BE49-F238E27FC236}">
                <a16:creationId xmlns:a16="http://schemas.microsoft.com/office/drawing/2014/main" id="{E7D5E3C5-D940-4F18-B7FD-1824504D076E}"/>
              </a:ext>
            </a:extLst>
          </p:cNvPr>
          <p:cNvPicPr>
            <a:picLocks/>
          </p:cNvPicPr>
          <p:nvPr/>
        </p:nvPicPr>
        <p:blipFill rotWithShape="1">
          <a:blip r:embed="rId4"/>
          <a:srcRect l="43349" t="9387" r="20994" b="9698"/>
          <a:stretch/>
        </p:blipFill>
        <p:spPr>
          <a:xfrm>
            <a:off x="7358867" y="4871820"/>
            <a:ext cx="197432" cy="1260000"/>
          </a:xfrm>
          <a:prstGeom prst="rect">
            <a:avLst/>
          </a:prstGeom>
        </p:spPr>
      </p:pic>
      <p:cxnSp>
        <p:nvCxnSpPr>
          <p:cNvPr id="7" name="直線コネクタ 6"/>
          <p:cNvCxnSpPr/>
          <p:nvPr/>
        </p:nvCxnSpPr>
        <p:spPr>
          <a:xfrm>
            <a:off x="2898325" y="2291164"/>
            <a:ext cx="0" cy="3492000"/>
          </a:xfrm>
          <a:prstGeom prst="line">
            <a:avLst/>
          </a:prstGeom>
          <a:ln>
            <a:prstDash val="dash"/>
            <a:headEnd type="triangle"/>
          </a:ln>
        </p:spPr>
        <p:style>
          <a:lnRef idx="1">
            <a:schemeClr val="dk1"/>
          </a:lnRef>
          <a:fillRef idx="0">
            <a:schemeClr val="dk1"/>
          </a:fillRef>
          <a:effectRef idx="0">
            <a:schemeClr val="dk1"/>
          </a:effectRef>
          <a:fontRef idx="minor">
            <a:schemeClr val="tx1"/>
          </a:fontRef>
        </p:style>
      </p:cxnSp>
      <p:sp>
        <p:nvSpPr>
          <p:cNvPr id="23" name="テキスト ボックス 22"/>
          <p:cNvSpPr txBox="1"/>
          <p:nvPr/>
        </p:nvSpPr>
        <p:spPr>
          <a:xfrm>
            <a:off x="178995" y="1470612"/>
            <a:ext cx="1625766"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円の大きさは人口規模</a:t>
            </a:r>
          </a:p>
        </p:txBody>
      </p:sp>
      <p:sp>
        <p:nvSpPr>
          <p:cNvPr id="9" name="テキスト ボックス 8"/>
          <p:cNvSpPr txBox="1"/>
          <p:nvPr/>
        </p:nvSpPr>
        <p:spPr>
          <a:xfrm>
            <a:off x="2756935" y="1874519"/>
            <a:ext cx="1005403" cy="430887"/>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府の高齢化率</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平均</a:t>
            </a:r>
            <a:r>
              <a:rPr kumimoji="1" lang="en-US" altLang="ja-JP" sz="1050" dirty="0">
                <a:latin typeface="Meiryo UI" panose="020B0604030504040204" pitchFamily="50" charset="-128"/>
                <a:ea typeface="Meiryo UI" panose="020B0604030504040204" pitchFamily="50" charset="-128"/>
              </a:rPr>
              <a:t>28.0%</a:t>
            </a:r>
          </a:p>
        </p:txBody>
      </p:sp>
      <p:sp>
        <p:nvSpPr>
          <p:cNvPr id="15" name="テキスト ボックス 14"/>
          <p:cNvSpPr txBox="1"/>
          <p:nvPr/>
        </p:nvSpPr>
        <p:spPr>
          <a:xfrm>
            <a:off x="5293742" y="3801672"/>
            <a:ext cx="3780000" cy="276999"/>
          </a:xfrm>
          <a:prstGeom prst="rect">
            <a:avLst/>
          </a:prstGeom>
          <a:solidFill>
            <a:srgbClr val="FFFF00"/>
          </a:solidFill>
          <a:ln>
            <a:solidFill>
              <a:schemeClr val="bg1">
                <a:lumMod val="50000"/>
              </a:schemeClr>
            </a:solidFill>
          </a:ln>
        </p:spPr>
        <p:txBody>
          <a:bodyPr wrap="none" rtlCol="0">
            <a:noAutofit/>
          </a:bodyPr>
          <a:lstStyle/>
          <a:p>
            <a:r>
              <a:rPr kumimoji="1" lang="ja-JP" altLang="en-US" sz="1200" b="1" dirty="0" smtClean="0">
                <a:latin typeface="Meiryo UI" panose="020B0604030504040204" pitchFamily="50" charset="-128"/>
                <a:ea typeface="Meiryo UI" panose="020B0604030504040204" pitchFamily="50" charset="-128"/>
              </a:rPr>
              <a:t>事例</a:t>
            </a:r>
            <a:r>
              <a:rPr kumimoji="1" lang="en-US" altLang="ja-JP" sz="1200" b="1" dirty="0" smtClean="0">
                <a:latin typeface="Meiryo UI" panose="020B0604030504040204" pitchFamily="50" charset="-128"/>
                <a:ea typeface="Meiryo UI" panose="020B0604030504040204" pitchFamily="50" charset="-128"/>
              </a:rPr>
              <a:t>2</a:t>
            </a:r>
            <a:r>
              <a:rPr kumimoji="1" lang="ja-JP" altLang="en-US" sz="1200" b="1" dirty="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高低差（大阪</a:t>
            </a:r>
            <a:r>
              <a:rPr kumimoji="1" lang="ja-JP" altLang="en-US" sz="1200" b="1" dirty="0">
                <a:latin typeface="Meiryo UI" panose="020B0604030504040204" pitchFamily="50" charset="-128"/>
                <a:ea typeface="Meiryo UI" panose="020B0604030504040204" pitchFamily="50" charset="-128"/>
              </a:rPr>
              <a:t>北部の</a:t>
            </a:r>
            <a:r>
              <a:rPr kumimoji="1" lang="en-US" altLang="ja-JP" sz="1200" b="1" dirty="0" smtClean="0">
                <a:latin typeface="Meiryo UI" panose="020B0604030504040204" pitchFamily="50" charset="-128"/>
                <a:ea typeface="Meiryo UI" panose="020B0604030504040204" pitchFamily="50" charset="-128"/>
              </a:rPr>
              <a:t>NT</a:t>
            </a:r>
            <a:r>
              <a:rPr kumimoji="1" lang="ja-JP" altLang="en-US"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5325975" y="1245483"/>
            <a:ext cx="3780000" cy="276999"/>
          </a:xfrm>
          <a:prstGeom prst="rect">
            <a:avLst/>
          </a:prstGeom>
          <a:solidFill>
            <a:srgbClr val="FFFF00"/>
          </a:solidFill>
          <a:ln>
            <a:solidFill>
              <a:schemeClr val="bg1">
                <a:lumMod val="50000"/>
              </a:schemeClr>
            </a:solidFill>
          </a:ln>
        </p:spPr>
        <p:txBody>
          <a:bodyPr wrap="square" rtlCol="0">
            <a:noAutofit/>
          </a:bodyPr>
          <a:lstStyle/>
          <a:p>
            <a:r>
              <a:rPr kumimoji="1" lang="ja-JP" altLang="en-US" sz="1200" b="1" dirty="0">
                <a:latin typeface="Meiryo UI" panose="020B0604030504040204" pitchFamily="50" charset="-128"/>
                <a:ea typeface="Meiryo UI" panose="020B0604030504040204" pitchFamily="50" charset="-128"/>
              </a:rPr>
              <a:t>事例１　人口</a:t>
            </a:r>
            <a:r>
              <a:rPr kumimoji="1" lang="ja-JP" altLang="en-US" sz="1200" b="1" dirty="0" smtClean="0">
                <a:latin typeface="Meiryo UI" panose="020B0604030504040204" pitchFamily="50" charset="-128"/>
                <a:ea typeface="Meiryo UI" panose="020B0604030504040204" pitchFamily="50" charset="-128"/>
              </a:rPr>
              <a:t>減少（大阪南部の</a:t>
            </a:r>
            <a:r>
              <a:rPr kumimoji="1" lang="en-US" altLang="ja-JP" sz="1200" b="1" dirty="0" smtClean="0">
                <a:latin typeface="Meiryo UI" panose="020B0604030504040204" pitchFamily="50" charset="-128"/>
                <a:ea typeface="Meiryo UI" panose="020B0604030504040204" pitchFamily="50" charset="-128"/>
              </a:rPr>
              <a:t>NT</a:t>
            </a:r>
            <a:r>
              <a:rPr kumimoji="1" lang="ja-JP" altLang="en-US" sz="1200" b="1" dirty="0" smtClean="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graphicFrame>
        <p:nvGraphicFramePr>
          <p:cNvPr id="34" name="グラフ 33"/>
          <p:cNvGraphicFramePr/>
          <p:nvPr>
            <p:extLst/>
          </p:nvPr>
        </p:nvGraphicFramePr>
        <p:xfrm>
          <a:off x="5265810" y="1862645"/>
          <a:ext cx="2304000" cy="1742224"/>
        </p:xfrm>
        <a:graphic>
          <a:graphicData uri="http://schemas.openxmlformats.org/drawingml/2006/chart">
            <c:chart xmlns:c="http://schemas.openxmlformats.org/drawingml/2006/chart" xmlns:r="http://schemas.openxmlformats.org/officeDocument/2006/relationships" r:id="rId5"/>
          </a:graphicData>
        </a:graphic>
      </p:graphicFrame>
      <p:sp>
        <p:nvSpPr>
          <p:cNvPr id="36" name="正方形/長方形 35"/>
          <p:cNvSpPr/>
          <p:nvPr/>
        </p:nvSpPr>
        <p:spPr>
          <a:xfrm>
            <a:off x="6888000" y="1953301"/>
            <a:ext cx="655949" cy="253916"/>
          </a:xfrm>
          <a:prstGeom prst="rect">
            <a:avLst/>
          </a:prstGeom>
        </p:spPr>
        <p:txBody>
          <a:bodyPr wrap="none">
            <a:spAutoFit/>
          </a:bodyPr>
          <a:lstStyle/>
          <a:p>
            <a:r>
              <a:rPr lang="ja-JP" altLang="en-US" sz="1050" b="1" dirty="0" smtClean="0">
                <a:latin typeface="Meiryo UI" panose="020B0604030504040204" pitchFamily="50" charset="-128"/>
                <a:ea typeface="Meiryo UI" panose="020B0604030504040204" pitchFamily="50" charset="-128"/>
              </a:rPr>
              <a:t>▲</a:t>
            </a:r>
            <a:r>
              <a:rPr lang="en-US" altLang="ja-JP" sz="1050" b="1" dirty="0" smtClean="0">
                <a:latin typeface="Meiryo UI" panose="020B0604030504040204" pitchFamily="50" charset="-128"/>
                <a:ea typeface="Meiryo UI" panose="020B0604030504040204" pitchFamily="50" charset="-128"/>
              </a:rPr>
              <a:t>53%</a:t>
            </a:r>
            <a:endParaRPr lang="en-US" altLang="ja-JP" sz="1050" b="1" dirty="0">
              <a:latin typeface="Meiryo UI" panose="020B0604030504040204" pitchFamily="50" charset="-128"/>
              <a:ea typeface="Meiryo UI" panose="020B0604030504040204" pitchFamily="50" charset="-128"/>
            </a:endParaRPr>
          </a:p>
        </p:txBody>
      </p:sp>
      <p:cxnSp>
        <p:nvCxnSpPr>
          <p:cNvPr id="37" name="直線コネクタ 36"/>
          <p:cNvCxnSpPr/>
          <p:nvPr/>
        </p:nvCxnSpPr>
        <p:spPr>
          <a:xfrm flipH="1">
            <a:off x="723974" y="4612983"/>
            <a:ext cx="4356000" cy="0"/>
          </a:xfrm>
          <a:prstGeom prst="line">
            <a:avLst/>
          </a:prstGeom>
          <a:ln>
            <a:prstDash val="dash"/>
            <a:headEnd type="triangle"/>
          </a:ln>
        </p:spPr>
        <p:style>
          <a:lnRef idx="1">
            <a:schemeClr val="dk1"/>
          </a:lnRef>
          <a:fillRef idx="0">
            <a:schemeClr val="dk1"/>
          </a:fillRef>
          <a:effectRef idx="0">
            <a:schemeClr val="dk1"/>
          </a:effectRef>
          <a:fontRef idx="minor">
            <a:schemeClr val="tx1"/>
          </a:fontRef>
        </p:style>
      </p:cxnSp>
      <p:sp>
        <p:nvSpPr>
          <p:cNvPr id="40" name="テキスト ボックス 39"/>
          <p:cNvSpPr txBox="1"/>
          <p:nvPr/>
        </p:nvSpPr>
        <p:spPr>
          <a:xfrm>
            <a:off x="645416" y="4062024"/>
            <a:ext cx="912429" cy="577081"/>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ニュータウンの</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高低差平均</a:t>
            </a:r>
            <a:endParaRPr kumimoji="1" lang="en-US" altLang="ja-JP" sz="1050" dirty="0">
              <a:latin typeface="Meiryo UI" panose="020B0604030504040204" pitchFamily="50" charset="-128"/>
              <a:ea typeface="Meiryo UI" panose="020B0604030504040204" pitchFamily="50" charset="-128"/>
            </a:endParaRPr>
          </a:p>
          <a:p>
            <a:r>
              <a:rPr kumimoji="1" lang="en-US" altLang="ja-JP" sz="1050" dirty="0">
                <a:latin typeface="Meiryo UI" panose="020B0604030504040204" pitchFamily="50" charset="-128"/>
                <a:ea typeface="Meiryo UI" panose="020B0604030504040204" pitchFamily="50" charset="-128"/>
              </a:rPr>
              <a:t>31m</a:t>
            </a:r>
          </a:p>
        </p:txBody>
      </p:sp>
      <p:sp>
        <p:nvSpPr>
          <p:cNvPr id="41" name="二等辺三角形 40"/>
          <p:cNvSpPr/>
          <p:nvPr/>
        </p:nvSpPr>
        <p:spPr>
          <a:xfrm rot="5400000">
            <a:off x="7061882" y="5310476"/>
            <a:ext cx="1404000" cy="21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p:cNvSpPr/>
          <p:nvPr/>
        </p:nvSpPr>
        <p:spPr>
          <a:xfrm rot="5400000">
            <a:off x="6914595" y="2393889"/>
            <a:ext cx="1404000" cy="21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矢印コネクタ 44"/>
          <p:cNvCxnSpPr/>
          <p:nvPr/>
        </p:nvCxnSpPr>
        <p:spPr>
          <a:xfrm>
            <a:off x="5779428" y="1806328"/>
            <a:ext cx="1579439" cy="5409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2523989" y="1179556"/>
            <a:ext cx="2791149" cy="307777"/>
          </a:xfrm>
          <a:prstGeom prst="rect">
            <a:avLst/>
          </a:prstGeom>
          <a:noFill/>
        </p:spPr>
        <p:txBody>
          <a:bodyPr wrap="none" rtlCol="0">
            <a:spAutoFit/>
          </a:bodyPr>
          <a:lstStyle/>
          <a:p>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高齢化率が高く、坂が多いゾーン</a:t>
            </a:r>
            <a:r>
              <a:rPr kumimoji="1" lang="en-US" altLang="ja-JP" sz="1400" b="1" dirty="0">
                <a:latin typeface="Meiryo UI" panose="020B0604030504040204" pitchFamily="50" charset="-128"/>
                <a:ea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endParaRPr>
          </a:p>
        </p:txBody>
      </p:sp>
      <p:sp>
        <p:nvSpPr>
          <p:cNvPr id="50" name="正方形/長方形 49"/>
          <p:cNvSpPr/>
          <p:nvPr/>
        </p:nvSpPr>
        <p:spPr>
          <a:xfrm>
            <a:off x="7880037" y="5054773"/>
            <a:ext cx="1301555" cy="646331"/>
          </a:xfrm>
          <a:prstGeom prst="rect">
            <a:avLst/>
          </a:prstGeom>
        </p:spPr>
        <p:txBody>
          <a:bodyPr wrap="square">
            <a:spAutoFit/>
          </a:bodyPr>
          <a:lstStyle/>
          <a:p>
            <a:pPr marL="171450" indent="-17145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高齢化に伴い外出が更に困難に</a:t>
            </a:r>
            <a:endParaRPr lang="en-US" altLang="ja-JP" sz="1200" dirty="0">
              <a:latin typeface="Meiryo UI" panose="020B0604030504040204" pitchFamily="50" charset="-128"/>
              <a:ea typeface="Meiryo UI" panose="020B0604030504040204" pitchFamily="50" charset="-128"/>
            </a:endParaRPr>
          </a:p>
        </p:txBody>
      </p:sp>
      <p:sp>
        <p:nvSpPr>
          <p:cNvPr id="51" name="正方形/長方形 50"/>
          <p:cNvSpPr/>
          <p:nvPr/>
        </p:nvSpPr>
        <p:spPr>
          <a:xfrm>
            <a:off x="7784224" y="1909419"/>
            <a:ext cx="1440809" cy="1184940"/>
          </a:xfrm>
          <a:prstGeom prst="rect">
            <a:avLst/>
          </a:prstGeom>
        </p:spPr>
        <p:txBody>
          <a:bodyPr wrap="square">
            <a:spAutoFit/>
          </a:bodyPr>
          <a:lstStyle/>
          <a:p>
            <a:pPr marL="171450" indent="-17145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空家が増加</a:t>
            </a:r>
            <a:endParaRPr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endParaRPr lang="en-US" altLang="ja-JP" sz="7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コミュニティが縮小</a:t>
            </a:r>
            <a:endParaRPr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endParaRPr lang="en-US" altLang="ja-JP" sz="8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治安リスクが増大</a:t>
            </a:r>
          </a:p>
          <a:p>
            <a:pPr marL="171450" indent="-171450">
              <a:buFont typeface="Wingdings" panose="05000000000000000000" pitchFamily="2" charset="2"/>
              <a:buChar char="ü"/>
            </a:pPr>
            <a:endParaRPr lang="en-US" altLang="ja-JP" sz="8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店舗が撤退</a:t>
            </a:r>
          </a:p>
        </p:txBody>
      </p:sp>
      <p:sp>
        <p:nvSpPr>
          <p:cNvPr id="54" name="テキスト ボックス 53"/>
          <p:cNvSpPr txBox="1"/>
          <p:nvPr/>
        </p:nvSpPr>
        <p:spPr>
          <a:xfrm>
            <a:off x="5574484" y="5826595"/>
            <a:ext cx="1635384"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最寄駅から最高地の断面図</a:t>
            </a:r>
          </a:p>
        </p:txBody>
      </p:sp>
      <p:cxnSp>
        <p:nvCxnSpPr>
          <p:cNvPr id="56" name="直線コネクタ 55"/>
          <p:cNvCxnSpPr/>
          <p:nvPr/>
        </p:nvCxnSpPr>
        <p:spPr>
          <a:xfrm flipH="1" flipV="1">
            <a:off x="1140428" y="1765200"/>
            <a:ext cx="316655" cy="785225"/>
          </a:xfrm>
          <a:prstGeom prst="line">
            <a:avLst/>
          </a:prstGeom>
        </p:spPr>
        <p:style>
          <a:lnRef idx="1">
            <a:schemeClr val="accent1"/>
          </a:lnRef>
          <a:fillRef idx="0">
            <a:schemeClr val="accent1"/>
          </a:fillRef>
          <a:effectRef idx="0">
            <a:schemeClr val="accent1"/>
          </a:effectRef>
          <a:fontRef idx="minor">
            <a:schemeClr val="tx1"/>
          </a:fontRef>
        </p:style>
      </p:cxnSp>
      <p:sp>
        <p:nvSpPr>
          <p:cNvPr id="3" name="下矢印 2"/>
          <p:cNvSpPr/>
          <p:nvPr/>
        </p:nvSpPr>
        <p:spPr>
          <a:xfrm rot="10800000">
            <a:off x="3570444" y="1632825"/>
            <a:ext cx="791100" cy="34587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95CAAA8-5D69-4D6C-A623-778012431758}"/>
              </a:ext>
            </a:extLst>
          </p:cNvPr>
          <p:cNvSpPr txBox="1"/>
          <p:nvPr/>
        </p:nvSpPr>
        <p:spPr>
          <a:xfrm>
            <a:off x="4467036" y="1863218"/>
            <a:ext cx="659155" cy="261610"/>
          </a:xfrm>
          <a:prstGeom prst="rect">
            <a:avLst/>
          </a:prstGeom>
          <a:noFill/>
        </p:spPr>
        <p:txBody>
          <a:bodyPr wrap="none" rtlCol="0">
            <a:spAutoFit/>
          </a:bodyPr>
          <a:lstStyle/>
          <a:p>
            <a:r>
              <a:rPr kumimoji="1" lang="en-US" altLang="ja-JP" sz="1050" b="1" dirty="0">
                <a:latin typeface="Meiryo UI" panose="020B0604030504040204" pitchFamily="50" charset="-128"/>
                <a:ea typeface="Meiryo UI" panose="020B0604030504040204" pitchFamily="50" charset="-128"/>
              </a:rPr>
              <a:t>65</a:t>
            </a:r>
            <a:r>
              <a:rPr kumimoji="1" lang="ja-JP" altLang="en-US" sz="1050" b="1" dirty="0">
                <a:latin typeface="Meiryo UI" panose="020B0604030504040204" pitchFamily="50" charset="-128"/>
                <a:ea typeface="Meiryo UI" panose="020B0604030504040204" pitchFamily="50" charset="-128"/>
              </a:rPr>
              <a:t>地区</a:t>
            </a:r>
          </a:p>
        </p:txBody>
      </p:sp>
      <p:sp>
        <p:nvSpPr>
          <p:cNvPr id="38" name="テキスト ボックス 37">
            <a:extLst>
              <a:ext uri="{FF2B5EF4-FFF2-40B4-BE49-F238E27FC236}">
                <a16:creationId xmlns:a16="http://schemas.microsoft.com/office/drawing/2014/main" id="{79294947-E67D-477C-834E-F0010CCBC481}"/>
              </a:ext>
            </a:extLst>
          </p:cNvPr>
          <p:cNvSpPr txBox="1"/>
          <p:nvPr/>
        </p:nvSpPr>
        <p:spPr>
          <a:xfrm>
            <a:off x="2986166" y="6576648"/>
            <a:ext cx="3759788" cy="215444"/>
          </a:xfrm>
          <a:prstGeom prst="rect">
            <a:avLst/>
          </a:prstGeom>
          <a:noFill/>
        </p:spPr>
        <p:txBody>
          <a:bodyPr wrap="square" rtlCol="0">
            <a:spAutoFit/>
          </a:bodyPr>
          <a:lstStyle/>
          <a:p>
            <a:r>
              <a:rPr kumimoji="1" lang="ja-JP" altLang="en-US" sz="800" dirty="0">
                <a:latin typeface="Meiryo UI" panose="020B0604030504040204" pitchFamily="50" charset="-128"/>
                <a:ea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rPr>
              <a:t>）全国のニュータウンリスト　</a:t>
            </a:r>
            <a:r>
              <a:rPr lang="en-US" altLang="ja-JP" sz="800" dirty="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年度</a:t>
            </a:r>
            <a:r>
              <a:rPr lang="ja-JP" altLang="en-US" sz="800" dirty="0" smtClean="0">
                <a:latin typeface="Meiryo UI" panose="020B0604030504040204" pitchFamily="50" charset="-128"/>
                <a:ea typeface="Meiryo UI" panose="020B0604030504040204" pitchFamily="50" charset="-128"/>
              </a:rPr>
              <a:t>作成（</a:t>
            </a:r>
            <a:r>
              <a:rPr lang="ja-JP" altLang="en-US" sz="800" dirty="0">
                <a:latin typeface="Meiryo UI" panose="020B0604030504040204" pitchFamily="50" charset="-128"/>
                <a:ea typeface="Meiryo UI" panose="020B0604030504040204" pitchFamily="50" charset="-128"/>
              </a:rPr>
              <a:t>国土交通省）から事務局作成</a:t>
            </a:r>
            <a:endParaRPr kumimoji="1"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81069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コネクタ 21">
            <a:extLst>
              <a:ext uri="{FF2B5EF4-FFF2-40B4-BE49-F238E27FC236}">
                <a16:creationId xmlns:a16="http://schemas.microsoft.com/office/drawing/2014/main" id="{B7DDC501-EC07-4F0C-8465-ADAE6DCF1935}"/>
              </a:ext>
            </a:extLst>
          </p:cNvPr>
          <p:cNvCxnSpPr>
            <a:cxnSpLocks/>
          </p:cNvCxnSpPr>
          <p:nvPr/>
        </p:nvCxnSpPr>
        <p:spPr>
          <a:xfrm>
            <a:off x="1521030" y="3393878"/>
            <a:ext cx="0" cy="1692000"/>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3406317C-B481-40A7-9731-79FBD6DE91A8}"/>
              </a:ext>
            </a:extLst>
          </p:cNvPr>
          <p:cNvCxnSpPr>
            <a:cxnSpLocks/>
          </p:cNvCxnSpPr>
          <p:nvPr/>
        </p:nvCxnSpPr>
        <p:spPr>
          <a:xfrm flipH="1">
            <a:off x="1514102" y="3394314"/>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F3790469-56B1-469A-8616-21B7502C0876}"/>
              </a:ext>
            </a:extLst>
          </p:cNvPr>
          <p:cNvCxnSpPr>
            <a:cxnSpLocks/>
          </p:cNvCxnSpPr>
          <p:nvPr/>
        </p:nvCxnSpPr>
        <p:spPr>
          <a:xfrm>
            <a:off x="2638954" y="2928189"/>
            <a:ext cx="0" cy="936000"/>
          </a:xfrm>
          <a:prstGeom prst="line">
            <a:avLst/>
          </a:prstGeom>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A223B05E-1BEC-4A8D-AC33-420A1DBC7BB6}"/>
              </a:ext>
            </a:extLst>
          </p:cNvPr>
          <p:cNvCxnSpPr>
            <a:cxnSpLocks/>
          </p:cNvCxnSpPr>
          <p:nvPr/>
        </p:nvCxnSpPr>
        <p:spPr>
          <a:xfrm>
            <a:off x="3770357" y="2422942"/>
            <a:ext cx="0" cy="936000"/>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a:extLst>
              <a:ext uri="{FF2B5EF4-FFF2-40B4-BE49-F238E27FC236}">
                <a16:creationId xmlns:a16="http://schemas.microsoft.com/office/drawing/2014/main" id="{156BAAEC-91CD-43C7-83A8-7B4DB0D928E8}"/>
              </a:ext>
            </a:extLst>
          </p:cNvPr>
          <p:cNvCxnSpPr>
            <a:cxnSpLocks/>
          </p:cNvCxnSpPr>
          <p:nvPr/>
        </p:nvCxnSpPr>
        <p:spPr>
          <a:xfrm flipH="1">
            <a:off x="1521030" y="5088459"/>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5C0B7105-2D4D-444D-9003-DF135E1ADBB0}"/>
              </a:ext>
            </a:extLst>
          </p:cNvPr>
          <p:cNvCxnSpPr>
            <a:cxnSpLocks/>
          </p:cNvCxnSpPr>
          <p:nvPr/>
        </p:nvCxnSpPr>
        <p:spPr>
          <a:xfrm flipH="1">
            <a:off x="2638954" y="2915126"/>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895F2BA3-0063-469F-BAFB-1D92C096011F}"/>
              </a:ext>
            </a:extLst>
          </p:cNvPr>
          <p:cNvCxnSpPr>
            <a:cxnSpLocks/>
          </p:cNvCxnSpPr>
          <p:nvPr/>
        </p:nvCxnSpPr>
        <p:spPr>
          <a:xfrm flipH="1">
            <a:off x="2638954" y="3866189"/>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F1A2731F-43D3-48D3-940F-F35E202F8DC8}"/>
              </a:ext>
            </a:extLst>
          </p:cNvPr>
          <p:cNvCxnSpPr>
            <a:cxnSpLocks/>
          </p:cNvCxnSpPr>
          <p:nvPr/>
        </p:nvCxnSpPr>
        <p:spPr>
          <a:xfrm flipH="1">
            <a:off x="2350954" y="3386151"/>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076E4C99-B1A7-454E-9279-E6FCE46F8EFD}"/>
              </a:ext>
            </a:extLst>
          </p:cNvPr>
          <p:cNvCxnSpPr>
            <a:cxnSpLocks/>
          </p:cNvCxnSpPr>
          <p:nvPr/>
        </p:nvCxnSpPr>
        <p:spPr>
          <a:xfrm flipH="1">
            <a:off x="3587475" y="2887139"/>
            <a:ext cx="360000" cy="0"/>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538BE173-1035-4792-A004-32CDE3A21D3A}"/>
              </a:ext>
            </a:extLst>
          </p:cNvPr>
          <p:cNvCxnSpPr>
            <a:cxnSpLocks/>
          </p:cNvCxnSpPr>
          <p:nvPr/>
        </p:nvCxnSpPr>
        <p:spPr>
          <a:xfrm flipH="1">
            <a:off x="3763621" y="3359268"/>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F79BCFC2-F700-49D3-BADC-E6B81510818C}"/>
              </a:ext>
            </a:extLst>
          </p:cNvPr>
          <p:cNvCxnSpPr>
            <a:cxnSpLocks/>
          </p:cNvCxnSpPr>
          <p:nvPr/>
        </p:nvCxnSpPr>
        <p:spPr>
          <a:xfrm flipH="1">
            <a:off x="1233030" y="4348500"/>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0442C639-C878-4042-8749-2C5979E92E0A}"/>
              </a:ext>
            </a:extLst>
          </p:cNvPr>
          <p:cNvCxnSpPr>
            <a:cxnSpLocks/>
          </p:cNvCxnSpPr>
          <p:nvPr/>
        </p:nvCxnSpPr>
        <p:spPr>
          <a:xfrm flipH="1">
            <a:off x="3770357" y="2887139"/>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3221C557-99D1-4018-BE49-515A58A40C65}"/>
              </a:ext>
            </a:extLst>
          </p:cNvPr>
          <p:cNvCxnSpPr>
            <a:cxnSpLocks/>
          </p:cNvCxnSpPr>
          <p:nvPr/>
        </p:nvCxnSpPr>
        <p:spPr>
          <a:xfrm>
            <a:off x="2666081" y="4731813"/>
            <a:ext cx="0" cy="612000"/>
          </a:xfrm>
          <a:prstGeom prst="line">
            <a:avLst/>
          </a:prstGeom>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39D88341-81CF-43C0-B3D7-A9D01CBA96F5}"/>
              </a:ext>
            </a:extLst>
          </p:cNvPr>
          <p:cNvCxnSpPr>
            <a:cxnSpLocks/>
          </p:cNvCxnSpPr>
          <p:nvPr/>
        </p:nvCxnSpPr>
        <p:spPr>
          <a:xfrm flipH="1">
            <a:off x="2666081" y="4716137"/>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AE714B99-58BE-49E5-ACDD-C5979861C096}"/>
              </a:ext>
            </a:extLst>
          </p:cNvPr>
          <p:cNvCxnSpPr>
            <a:cxnSpLocks/>
          </p:cNvCxnSpPr>
          <p:nvPr/>
        </p:nvCxnSpPr>
        <p:spPr>
          <a:xfrm flipH="1">
            <a:off x="2666081" y="5355664"/>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91885447-70BF-4A7A-9A80-2939FF5E45E5}"/>
              </a:ext>
            </a:extLst>
          </p:cNvPr>
          <p:cNvCxnSpPr>
            <a:cxnSpLocks/>
          </p:cNvCxnSpPr>
          <p:nvPr/>
        </p:nvCxnSpPr>
        <p:spPr>
          <a:xfrm flipH="1">
            <a:off x="2378081" y="5098334"/>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793D9663-8DC5-48B2-B1D7-D1AACF1CBDA3}"/>
              </a:ext>
            </a:extLst>
          </p:cNvPr>
          <p:cNvCxnSpPr>
            <a:cxnSpLocks/>
          </p:cNvCxnSpPr>
          <p:nvPr/>
        </p:nvCxnSpPr>
        <p:spPr>
          <a:xfrm>
            <a:off x="3782999" y="4439505"/>
            <a:ext cx="0" cy="504000"/>
          </a:xfrm>
          <a:prstGeom prst="line">
            <a:avLst/>
          </a:prstGeom>
        </p:spPr>
        <p:style>
          <a:lnRef idx="1">
            <a:schemeClr val="dk1"/>
          </a:lnRef>
          <a:fillRef idx="0">
            <a:schemeClr val="dk1"/>
          </a:fillRef>
          <a:effectRef idx="0">
            <a:schemeClr val="dk1"/>
          </a:effectRef>
          <a:fontRef idx="minor">
            <a:schemeClr val="tx1"/>
          </a:fontRef>
        </p:style>
      </p:cxnSp>
      <p:cxnSp>
        <p:nvCxnSpPr>
          <p:cNvPr id="47" name="直線コネクタ 46">
            <a:extLst>
              <a:ext uri="{FF2B5EF4-FFF2-40B4-BE49-F238E27FC236}">
                <a16:creationId xmlns:a16="http://schemas.microsoft.com/office/drawing/2014/main" id="{AA29B305-4B13-4859-AE40-5FD23A89F778}"/>
              </a:ext>
            </a:extLst>
          </p:cNvPr>
          <p:cNvCxnSpPr>
            <a:cxnSpLocks/>
          </p:cNvCxnSpPr>
          <p:nvPr/>
        </p:nvCxnSpPr>
        <p:spPr>
          <a:xfrm flipH="1">
            <a:off x="3782999" y="4931686"/>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97314379-10AE-4763-96BE-889C468276DB}"/>
              </a:ext>
            </a:extLst>
          </p:cNvPr>
          <p:cNvCxnSpPr>
            <a:cxnSpLocks/>
          </p:cNvCxnSpPr>
          <p:nvPr/>
        </p:nvCxnSpPr>
        <p:spPr>
          <a:xfrm flipH="1">
            <a:off x="3501940" y="4697791"/>
            <a:ext cx="288000" cy="0"/>
          </a:xfrm>
          <a:prstGeom prst="line">
            <a:avLst/>
          </a:prstGeom>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ED58C037-FB1B-4135-B6D4-035E9B2A1D12}"/>
              </a:ext>
            </a:extLst>
          </p:cNvPr>
          <p:cNvCxnSpPr>
            <a:cxnSpLocks/>
          </p:cNvCxnSpPr>
          <p:nvPr/>
        </p:nvCxnSpPr>
        <p:spPr>
          <a:xfrm flipH="1">
            <a:off x="3782999" y="4435822"/>
            <a:ext cx="288000" cy="0"/>
          </a:xfrm>
          <a:prstGeom prst="line">
            <a:avLst/>
          </a:prstGeom>
        </p:spPr>
        <p:style>
          <a:lnRef idx="1">
            <a:schemeClr val="dk1"/>
          </a:lnRef>
          <a:fillRef idx="0">
            <a:schemeClr val="dk1"/>
          </a:fillRef>
          <a:effectRef idx="0">
            <a:schemeClr val="dk1"/>
          </a:effectRef>
          <a:fontRef idx="minor">
            <a:schemeClr val="tx1"/>
          </a:fontRef>
        </p:style>
      </p:cxnSp>
      <p:sp>
        <p:nvSpPr>
          <p:cNvPr id="8" name="正方形/長方形 7">
            <a:extLst>
              <a:ext uri="{FF2B5EF4-FFF2-40B4-BE49-F238E27FC236}">
                <a16:creationId xmlns:a16="http://schemas.microsoft.com/office/drawing/2014/main" id="{FBA12906-33F1-4FF1-8E62-26A999551574}"/>
              </a:ext>
            </a:extLst>
          </p:cNvPr>
          <p:cNvSpPr/>
          <p:nvPr/>
        </p:nvSpPr>
        <p:spPr>
          <a:xfrm>
            <a:off x="308488" y="4057048"/>
            <a:ext cx="1068542" cy="5941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自動化の見込める領域</a:t>
            </a:r>
          </a:p>
        </p:txBody>
      </p:sp>
      <p:sp>
        <p:nvSpPr>
          <p:cNvPr id="11" name="正方形/長方形 10">
            <a:extLst>
              <a:ext uri="{FF2B5EF4-FFF2-40B4-BE49-F238E27FC236}">
                <a16:creationId xmlns:a16="http://schemas.microsoft.com/office/drawing/2014/main" id="{5D95B49D-3521-4483-BB12-F49948F0C3A4}"/>
              </a:ext>
            </a:extLst>
          </p:cNvPr>
          <p:cNvSpPr/>
          <p:nvPr/>
        </p:nvSpPr>
        <p:spPr>
          <a:xfrm>
            <a:off x="1632881" y="3243072"/>
            <a:ext cx="864000" cy="288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公道</a:t>
            </a:r>
          </a:p>
        </p:txBody>
      </p:sp>
      <p:sp>
        <p:nvSpPr>
          <p:cNvPr id="12" name="正方形/長方形 11">
            <a:extLst>
              <a:ext uri="{FF2B5EF4-FFF2-40B4-BE49-F238E27FC236}">
                <a16:creationId xmlns:a16="http://schemas.microsoft.com/office/drawing/2014/main" id="{CC2C2442-D06F-46E1-9A5F-16439E423AAA}"/>
              </a:ext>
            </a:extLst>
          </p:cNvPr>
          <p:cNvSpPr/>
          <p:nvPr/>
        </p:nvSpPr>
        <p:spPr>
          <a:xfrm>
            <a:off x="2756779" y="3715925"/>
            <a:ext cx="864000" cy="28800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機能系</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BA3C1901-BE24-4DE1-BA82-09DD045D1702}"/>
              </a:ext>
            </a:extLst>
          </p:cNvPr>
          <p:cNvSpPr/>
          <p:nvPr/>
        </p:nvSpPr>
        <p:spPr>
          <a:xfrm>
            <a:off x="3917356" y="4798756"/>
            <a:ext cx="864000" cy="28800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モノ</a:t>
            </a:r>
          </a:p>
        </p:txBody>
      </p:sp>
      <p:sp>
        <p:nvSpPr>
          <p:cNvPr id="16" name="正方形/長方形 15">
            <a:extLst>
              <a:ext uri="{FF2B5EF4-FFF2-40B4-BE49-F238E27FC236}">
                <a16:creationId xmlns:a16="http://schemas.microsoft.com/office/drawing/2014/main" id="{AC7F0890-48F4-48B7-8822-6AC4EC146041}"/>
              </a:ext>
            </a:extLst>
          </p:cNvPr>
          <p:cNvSpPr/>
          <p:nvPr/>
        </p:nvSpPr>
        <p:spPr>
          <a:xfrm>
            <a:off x="3917356" y="4301535"/>
            <a:ext cx="864000" cy="28800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ヒト</a:t>
            </a:r>
          </a:p>
        </p:txBody>
      </p:sp>
      <p:sp>
        <p:nvSpPr>
          <p:cNvPr id="17" name="正方形/長方形 16">
            <a:extLst>
              <a:ext uri="{FF2B5EF4-FFF2-40B4-BE49-F238E27FC236}">
                <a16:creationId xmlns:a16="http://schemas.microsoft.com/office/drawing/2014/main" id="{92E588F5-75A2-45F4-A8A7-5F039D54B23F}"/>
              </a:ext>
            </a:extLst>
          </p:cNvPr>
          <p:cNvSpPr/>
          <p:nvPr/>
        </p:nvSpPr>
        <p:spPr>
          <a:xfrm>
            <a:off x="2772710" y="4572559"/>
            <a:ext cx="864000" cy="28800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人＋機械</a:t>
            </a:r>
          </a:p>
        </p:txBody>
      </p:sp>
      <p:sp>
        <p:nvSpPr>
          <p:cNvPr id="18" name="正方形/長方形 17">
            <a:extLst>
              <a:ext uri="{FF2B5EF4-FFF2-40B4-BE49-F238E27FC236}">
                <a16:creationId xmlns:a16="http://schemas.microsoft.com/office/drawing/2014/main" id="{DE06A4FD-4827-4B68-8ADA-36D3CF1C1F53}"/>
              </a:ext>
            </a:extLst>
          </p:cNvPr>
          <p:cNvSpPr/>
          <p:nvPr/>
        </p:nvSpPr>
        <p:spPr>
          <a:xfrm>
            <a:off x="2785731" y="5293496"/>
            <a:ext cx="864000" cy="28800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人の仕事</a:t>
            </a:r>
          </a:p>
        </p:txBody>
      </p:sp>
      <p:sp>
        <p:nvSpPr>
          <p:cNvPr id="19" name="正方形/長方形 18">
            <a:extLst>
              <a:ext uri="{FF2B5EF4-FFF2-40B4-BE49-F238E27FC236}">
                <a16:creationId xmlns:a16="http://schemas.microsoft.com/office/drawing/2014/main" id="{78C5FDF4-8126-4533-8877-006B3205A7A0}"/>
              </a:ext>
            </a:extLst>
          </p:cNvPr>
          <p:cNvSpPr/>
          <p:nvPr/>
        </p:nvSpPr>
        <p:spPr>
          <a:xfrm>
            <a:off x="2756779" y="2743139"/>
            <a:ext cx="864000" cy="288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移動・輸送</a:t>
            </a:r>
          </a:p>
        </p:txBody>
      </p:sp>
      <p:sp>
        <p:nvSpPr>
          <p:cNvPr id="20" name="正方形/長方形 19">
            <a:extLst>
              <a:ext uri="{FF2B5EF4-FFF2-40B4-BE49-F238E27FC236}">
                <a16:creationId xmlns:a16="http://schemas.microsoft.com/office/drawing/2014/main" id="{9C579685-690E-4F58-B286-9E9FC24FA296}"/>
              </a:ext>
            </a:extLst>
          </p:cNvPr>
          <p:cNvSpPr/>
          <p:nvPr/>
        </p:nvSpPr>
        <p:spPr>
          <a:xfrm>
            <a:off x="1632881" y="4936213"/>
            <a:ext cx="864000" cy="28800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非公道</a:t>
            </a:r>
          </a:p>
        </p:txBody>
      </p:sp>
      <p:sp>
        <p:nvSpPr>
          <p:cNvPr id="26" name="正方形/長方形 25">
            <a:extLst>
              <a:ext uri="{FF2B5EF4-FFF2-40B4-BE49-F238E27FC236}">
                <a16:creationId xmlns:a16="http://schemas.microsoft.com/office/drawing/2014/main" id="{AAE4C0F1-30C6-4B0D-BE2F-66A983C8D297}"/>
              </a:ext>
            </a:extLst>
          </p:cNvPr>
          <p:cNvSpPr/>
          <p:nvPr/>
        </p:nvSpPr>
        <p:spPr>
          <a:xfrm>
            <a:off x="3917356" y="3213683"/>
            <a:ext cx="864000" cy="288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モノ</a:t>
            </a:r>
          </a:p>
        </p:txBody>
      </p:sp>
      <p:sp>
        <p:nvSpPr>
          <p:cNvPr id="27" name="正方形/長方形 26">
            <a:extLst>
              <a:ext uri="{FF2B5EF4-FFF2-40B4-BE49-F238E27FC236}">
                <a16:creationId xmlns:a16="http://schemas.microsoft.com/office/drawing/2014/main" id="{6B43A50B-F6D5-42B7-8342-0E51AB49C555}"/>
              </a:ext>
            </a:extLst>
          </p:cNvPr>
          <p:cNvSpPr/>
          <p:nvPr/>
        </p:nvSpPr>
        <p:spPr>
          <a:xfrm>
            <a:off x="3917356" y="2743139"/>
            <a:ext cx="864000" cy="288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ヒト</a:t>
            </a:r>
          </a:p>
        </p:txBody>
      </p:sp>
      <p:cxnSp>
        <p:nvCxnSpPr>
          <p:cNvPr id="51" name="直線コネクタ 50">
            <a:extLst>
              <a:ext uri="{FF2B5EF4-FFF2-40B4-BE49-F238E27FC236}">
                <a16:creationId xmlns:a16="http://schemas.microsoft.com/office/drawing/2014/main" id="{66E4D35B-674B-48A2-8753-18EA55D2C1E7}"/>
              </a:ext>
            </a:extLst>
          </p:cNvPr>
          <p:cNvCxnSpPr/>
          <p:nvPr/>
        </p:nvCxnSpPr>
        <p:spPr>
          <a:xfrm>
            <a:off x="5068740" y="3110085"/>
            <a:ext cx="1872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2" name="直線コネクタ 51">
            <a:extLst>
              <a:ext uri="{FF2B5EF4-FFF2-40B4-BE49-F238E27FC236}">
                <a16:creationId xmlns:a16="http://schemas.microsoft.com/office/drawing/2014/main" id="{70992527-C352-49B2-B4E2-10DB462D6200}"/>
              </a:ext>
            </a:extLst>
          </p:cNvPr>
          <p:cNvCxnSpPr/>
          <p:nvPr/>
        </p:nvCxnSpPr>
        <p:spPr>
          <a:xfrm>
            <a:off x="5068739" y="3594987"/>
            <a:ext cx="3816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10D7B7D6-E9C0-4E48-B0BA-96338422E2CF}"/>
              </a:ext>
            </a:extLst>
          </p:cNvPr>
          <p:cNvCxnSpPr/>
          <p:nvPr/>
        </p:nvCxnSpPr>
        <p:spPr>
          <a:xfrm>
            <a:off x="5107928" y="4182117"/>
            <a:ext cx="3708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1FE13DEE-325E-4561-BA8F-637BACA4FE5B}"/>
              </a:ext>
            </a:extLst>
          </p:cNvPr>
          <p:cNvCxnSpPr/>
          <p:nvPr/>
        </p:nvCxnSpPr>
        <p:spPr>
          <a:xfrm>
            <a:off x="5068739" y="4684244"/>
            <a:ext cx="3816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1A3B873E-86A0-4AE8-8925-7410DD03F521}"/>
              </a:ext>
            </a:extLst>
          </p:cNvPr>
          <p:cNvCxnSpPr/>
          <p:nvPr/>
        </p:nvCxnSpPr>
        <p:spPr>
          <a:xfrm>
            <a:off x="5068739" y="5216321"/>
            <a:ext cx="3816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id="{3ED18A29-30B2-4369-A4B9-E78EB1C04D4B}"/>
              </a:ext>
            </a:extLst>
          </p:cNvPr>
          <p:cNvCxnSpPr/>
          <p:nvPr/>
        </p:nvCxnSpPr>
        <p:spPr>
          <a:xfrm>
            <a:off x="5068739" y="2633943"/>
            <a:ext cx="381600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59" name="テキスト ボックス 58">
            <a:extLst>
              <a:ext uri="{FF2B5EF4-FFF2-40B4-BE49-F238E27FC236}">
                <a16:creationId xmlns:a16="http://schemas.microsoft.com/office/drawing/2014/main" id="{189EC838-C550-42B9-85A1-7F03D6CF6E59}"/>
              </a:ext>
            </a:extLst>
          </p:cNvPr>
          <p:cNvSpPr txBox="1"/>
          <p:nvPr/>
        </p:nvSpPr>
        <p:spPr>
          <a:xfrm>
            <a:off x="6217834" y="1332117"/>
            <a:ext cx="1696298"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rPr>
              <a:t>モビリティと稼働場所</a:t>
            </a:r>
            <a:endParaRPr kumimoji="1" lang="ja-JP" altLang="en-US" sz="1400" b="1" dirty="0">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8F798C4D-1EDB-40C9-A7D3-1777B2C6E733}"/>
              </a:ext>
            </a:extLst>
          </p:cNvPr>
          <p:cNvSpPr txBox="1"/>
          <p:nvPr/>
        </p:nvSpPr>
        <p:spPr>
          <a:xfrm>
            <a:off x="5732861" y="1864193"/>
            <a:ext cx="612668"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What</a:t>
            </a:r>
            <a:endParaRPr kumimoji="1" lang="ja-JP" altLang="en-US" sz="1200" b="1" dirty="0">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073DFD1D-3474-4AEF-8F97-88A4B867A39B}"/>
              </a:ext>
            </a:extLst>
          </p:cNvPr>
          <p:cNvSpPr txBox="1"/>
          <p:nvPr/>
        </p:nvSpPr>
        <p:spPr>
          <a:xfrm>
            <a:off x="7567758" y="1843120"/>
            <a:ext cx="715260"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Where</a:t>
            </a:r>
            <a:endParaRPr kumimoji="1" lang="ja-JP" altLang="en-US" sz="1200" b="1" dirty="0">
              <a:latin typeface="Meiryo UI" panose="020B0604030504040204" pitchFamily="50" charset="-128"/>
              <a:ea typeface="Meiryo UI" panose="020B0604030504040204" pitchFamily="50" charset="-128"/>
            </a:endParaRPr>
          </a:p>
        </p:txBody>
      </p:sp>
      <p:sp>
        <p:nvSpPr>
          <p:cNvPr id="83" name="正方形/長方形 82">
            <a:extLst>
              <a:ext uri="{FF2B5EF4-FFF2-40B4-BE49-F238E27FC236}">
                <a16:creationId xmlns:a16="http://schemas.microsoft.com/office/drawing/2014/main" id="{453F8D19-0109-493E-86FF-E0193C069AD9}"/>
              </a:ext>
            </a:extLst>
          </p:cNvPr>
          <p:cNvSpPr/>
          <p:nvPr/>
        </p:nvSpPr>
        <p:spPr>
          <a:xfrm>
            <a:off x="873566" y="145094"/>
            <a:ext cx="7853432"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２．産業現場における自動運転化</a:t>
            </a:r>
            <a:r>
              <a:rPr lang="ja-JP" altLang="en-US" sz="2400" b="1" dirty="0">
                <a:latin typeface="Meiryo UI" panose="020B0604030504040204" pitchFamily="50" charset="-128"/>
                <a:ea typeface="Meiryo UI" panose="020B0604030504040204" pitchFamily="50" charset="-128"/>
              </a:rPr>
              <a:t>が</a:t>
            </a:r>
            <a:r>
              <a:rPr lang="ja-JP" altLang="en-US" sz="2400" b="1" dirty="0" smtClean="0">
                <a:latin typeface="Meiryo UI" panose="020B0604030504040204" pitchFamily="50" charset="-128"/>
                <a:ea typeface="Meiryo UI" panose="020B0604030504040204" pitchFamily="50" charset="-128"/>
              </a:rPr>
              <a:t>見込める</a:t>
            </a:r>
            <a:r>
              <a:rPr lang="ja-JP" altLang="en-US" sz="2400" b="1" dirty="0">
                <a:latin typeface="Meiryo UI" panose="020B0604030504040204" pitchFamily="50" charset="-128"/>
                <a:ea typeface="Meiryo UI" panose="020B0604030504040204" pitchFamily="50" charset="-128"/>
              </a:rPr>
              <a:t>領域</a:t>
            </a:r>
            <a:r>
              <a:rPr lang="ja-JP" altLang="en-US" sz="2400" b="1" dirty="0" smtClean="0">
                <a:latin typeface="Meiryo UI" panose="020B0604030504040204" pitchFamily="50" charset="-128"/>
                <a:ea typeface="Meiryo UI" panose="020B0604030504040204" pitchFamily="50" charset="-128"/>
              </a:rPr>
              <a:t>（現状）</a:t>
            </a:r>
            <a:endParaRPr lang="ja-JP" altLang="en-US" sz="2400" b="1" dirty="0">
              <a:latin typeface="Meiryo UI" panose="020B0604030504040204" pitchFamily="50" charset="-128"/>
              <a:ea typeface="Meiryo UI" panose="020B0604030504040204" pitchFamily="50" charset="-128"/>
            </a:endParaRPr>
          </a:p>
        </p:txBody>
      </p:sp>
      <p:cxnSp>
        <p:nvCxnSpPr>
          <p:cNvPr id="84" name="直線コネクタ 83">
            <a:extLst>
              <a:ext uri="{FF2B5EF4-FFF2-40B4-BE49-F238E27FC236}">
                <a16:creationId xmlns:a16="http://schemas.microsoft.com/office/drawing/2014/main" id="{DC05955C-10FE-4899-8576-2B8E42C3519D}"/>
              </a:ext>
            </a:extLst>
          </p:cNvPr>
          <p:cNvCxnSpPr/>
          <p:nvPr/>
        </p:nvCxnSpPr>
        <p:spPr>
          <a:xfrm>
            <a:off x="308488" y="659955"/>
            <a:ext cx="8621486" cy="0"/>
          </a:xfrm>
          <a:prstGeom prst="line">
            <a:avLst/>
          </a:prstGeom>
        </p:spPr>
        <p:style>
          <a:lnRef idx="1">
            <a:schemeClr val="dk1"/>
          </a:lnRef>
          <a:fillRef idx="0">
            <a:schemeClr val="dk1"/>
          </a:fillRef>
          <a:effectRef idx="0">
            <a:schemeClr val="dk1"/>
          </a:effectRef>
          <a:fontRef idx="minor">
            <a:schemeClr val="tx1"/>
          </a:fontRef>
        </p:style>
      </p:cxnSp>
      <p:sp>
        <p:nvSpPr>
          <p:cNvPr id="5" name="テキスト ボックス 4"/>
          <p:cNvSpPr txBox="1"/>
          <p:nvPr/>
        </p:nvSpPr>
        <p:spPr>
          <a:xfrm>
            <a:off x="5064403" y="2757124"/>
            <a:ext cx="1645002"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バス、タクシー、自家用車</a:t>
            </a:r>
          </a:p>
        </p:txBody>
      </p:sp>
      <p:sp>
        <p:nvSpPr>
          <p:cNvPr id="101" name="テキスト ボックス 100"/>
          <p:cNvSpPr txBox="1"/>
          <p:nvPr/>
        </p:nvSpPr>
        <p:spPr>
          <a:xfrm>
            <a:off x="5064403" y="3236009"/>
            <a:ext cx="1197764"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トラック、バイク便</a:t>
            </a:r>
          </a:p>
        </p:txBody>
      </p:sp>
      <p:sp>
        <p:nvSpPr>
          <p:cNvPr id="102" name="テキスト ボックス 101"/>
          <p:cNvSpPr txBox="1"/>
          <p:nvPr/>
        </p:nvSpPr>
        <p:spPr>
          <a:xfrm>
            <a:off x="5064403" y="2280189"/>
            <a:ext cx="982961"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飛行機、鉄道</a:t>
            </a:r>
          </a:p>
        </p:txBody>
      </p:sp>
      <p:sp>
        <p:nvSpPr>
          <p:cNvPr id="103" name="テキスト ボックス 102"/>
          <p:cNvSpPr txBox="1"/>
          <p:nvPr/>
        </p:nvSpPr>
        <p:spPr>
          <a:xfrm>
            <a:off x="5064403" y="3667676"/>
            <a:ext cx="1883849" cy="430887"/>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消防車、</a:t>
            </a:r>
            <a:r>
              <a:rPr kumimoji="1" lang="ja-JP" altLang="en-US" sz="1100" b="1">
                <a:latin typeface="Meiryo UI" panose="020B0604030504040204" pitchFamily="50" charset="-128"/>
                <a:ea typeface="Meiryo UI" panose="020B0604030504040204" pitchFamily="50" charset="-128"/>
              </a:rPr>
              <a:t>救急車、ごみ収集車</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作業用軽トラック</a:t>
            </a:r>
          </a:p>
        </p:txBody>
      </p:sp>
      <p:sp>
        <p:nvSpPr>
          <p:cNvPr id="104" name="テキスト ボックス 103"/>
          <p:cNvSpPr txBox="1"/>
          <p:nvPr/>
        </p:nvSpPr>
        <p:spPr>
          <a:xfrm>
            <a:off x="5064403" y="4332907"/>
            <a:ext cx="1393330"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トレイン、ゴルフカート</a:t>
            </a:r>
          </a:p>
        </p:txBody>
      </p:sp>
      <p:sp>
        <p:nvSpPr>
          <p:cNvPr id="105" name="テキスト ボックス 104"/>
          <p:cNvSpPr txBox="1"/>
          <p:nvPr/>
        </p:nvSpPr>
        <p:spPr>
          <a:xfrm>
            <a:off x="5064403" y="4748126"/>
            <a:ext cx="1495922" cy="430887"/>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フォークリフト、ターレー</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ドローン</a:t>
            </a:r>
          </a:p>
        </p:txBody>
      </p:sp>
      <p:sp>
        <p:nvSpPr>
          <p:cNvPr id="106" name="テキスト ボックス 105"/>
          <p:cNvSpPr txBox="1"/>
          <p:nvPr/>
        </p:nvSpPr>
        <p:spPr>
          <a:xfrm>
            <a:off x="5064403" y="5364075"/>
            <a:ext cx="1202573"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パトロールロボット</a:t>
            </a:r>
          </a:p>
        </p:txBody>
      </p:sp>
      <p:cxnSp>
        <p:nvCxnSpPr>
          <p:cNvPr id="107" name="直線コネクタ 106">
            <a:extLst>
              <a:ext uri="{FF2B5EF4-FFF2-40B4-BE49-F238E27FC236}">
                <a16:creationId xmlns:a16="http://schemas.microsoft.com/office/drawing/2014/main" id="{3ED18A29-30B2-4369-A4B9-E78EB1C04D4B}"/>
              </a:ext>
            </a:extLst>
          </p:cNvPr>
          <p:cNvCxnSpPr/>
          <p:nvPr/>
        </p:nvCxnSpPr>
        <p:spPr>
          <a:xfrm>
            <a:off x="5068739" y="2172371"/>
            <a:ext cx="3816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09" name="直線コネクタ 108">
            <a:extLst>
              <a:ext uri="{FF2B5EF4-FFF2-40B4-BE49-F238E27FC236}">
                <a16:creationId xmlns:a16="http://schemas.microsoft.com/office/drawing/2014/main" id="{538BE173-1035-4792-A004-32CDE3A21D3A}"/>
              </a:ext>
            </a:extLst>
          </p:cNvPr>
          <p:cNvCxnSpPr>
            <a:cxnSpLocks/>
          </p:cNvCxnSpPr>
          <p:nvPr/>
        </p:nvCxnSpPr>
        <p:spPr>
          <a:xfrm flipH="1">
            <a:off x="3776684" y="2419363"/>
            <a:ext cx="288000" cy="0"/>
          </a:xfrm>
          <a:prstGeom prst="line">
            <a:avLst/>
          </a:prstGeom>
        </p:spPr>
        <p:style>
          <a:lnRef idx="1">
            <a:schemeClr val="dk1"/>
          </a:lnRef>
          <a:fillRef idx="0">
            <a:schemeClr val="dk1"/>
          </a:fillRef>
          <a:effectRef idx="0">
            <a:schemeClr val="dk1"/>
          </a:effectRef>
          <a:fontRef idx="minor">
            <a:schemeClr val="tx1"/>
          </a:fontRef>
        </p:style>
      </p:cxnSp>
      <p:sp>
        <p:nvSpPr>
          <p:cNvPr id="108" name="正方形/長方形 107">
            <a:extLst>
              <a:ext uri="{FF2B5EF4-FFF2-40B4-BE49-F238E27FC236}">
                <a16:creationId xmlns:a16="http://schemas.microsoft.com/office/drawing/2014/main" id="{6B43A50B-F6D5-42B7-8342-0E51AB49C555}"/>
              </a:ext>
            </a:extLst>
          </p:cNvPr>
          <p:cNvSpPr/>
          <p:nvPr/>
        </p:nvSpPr>
        <p:spPr>
          <a:xfrm>
            <a:off x="3914357" y="2275363"/>
            <a:ext cx="864000" cy="2880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Meiryo UI" panose="020B0604030504040204" pitchFamily="50" charset="-128"/>
                <a:ea typeface="Meiryo UI" panose="020B0604030504040204" pitchFamily="50" charset="-128"/>
              </a:rPr>
              <a:t>ヒト＋モノ</a:t>
            </a:r>
          </a:p>
        </p:txBody>
      </p:sp>
      <p:sp>
        <p:nvSpPr>
          <p:cNvPr id="111" name="正方形/長方形 110">
            <a:extLst>
              <a:ext uri="{FF2B5EF4-FFF2-40B4-BE49-F238E27FC236}">
                <a16:creationId xmlns:a16="http://schemas.microsoft.com/office/drawing/2014/main" id="{5D95B49D-3521-4483-BB12-F49948F0C3A4}"/>
              </a:ext>
            </a:extLst>
          </p:cNvPr>
          <p:cNvSpPr/>
          <p:nvPr/>
        </p:nvSpPr>
        <p:spPr>
          <a:xfrm>
            <a:off x="500759" y="6245180"/>
            <a:ext cx="684000" cy="252000"/>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100" dirty="0" smtClean="0">
                <a:latin typeface="Meiryo UI" panose="020B0604030504040204" pitchFamily="50" charset="-128"/>
                <a:ea typeface="Meiryo UI" panose="020B0604030504040204" pitchFamily="50" charset="-128"/>
              </a:rPr>
              <a:t>新領域</a:t>
            </a:r>
            <a:endParaRPr kumimoji="1" lang="ja-JP" altLang="en-US" sz="1100" dirty="0">
              <a:latin typeface="Meiryo UI" panose="020B0604030504040204" pitchFamily="50" charset="-128"/>
              <a:ea typeface="Meiryo UI" panose="020B0604030504040204" pitchFamily="50" charset="-128"/>
            </a:endParaRPr>
          </a:p>
        </p:txBody>
      </p:sp>
      <p:cxnSp>
        <p:nvCxnSpPr>
          <p:cNvPr id="112" name="直線コネクタ 111">
            <a:extLst>
              <a:ext uri="{FF2B5EF4-FFF2-40B4-BE49-F238E27FC236}">
                <a16:creationId xmlns:a16="http://schemas.microsoft.com/office/drawing/2014/main" id="{3ED18A29-30B2-4369-A4B9-E78EB1C04D4B}"/>
              </a:ext>
            </a:extLst>
          </p:cNvPr>
          <p:cNvCxnSpPr/>
          <p:nvPr/>
        </p:nvCxnSpPr>
        <p:spPr>
          <a:xfrm>
            <a:off x="5068739" y="1825004"/>
            <a:ext cx="3816000" cy="0"/>
          </a:xfrm>
          <a:prstGeom prst="line">
            <a:avLst/>
          </a:prstGeom>
          <a:ln>
            <a:prstDash val="solid"/>
          </a:ln>
        </p:spPr>
        <p:style>
          <a:lnRef idx="1">
            <a:schemeClr val="dk1"/>
          </a:lnRef>
          <a:fillRef idx="0">
            <a:schemeClr val="dk1"/>
          </a:fillRef>
          <a:effectRef idx="0">
            <a:schemeClr val="dk1"/>
          </a:effectRef>
          <a:fontRef idx="minor">
            <a:schemeClr val="tx1"/>
          </a:fontRef>
        </p:style>
      </p:cxnSp>
      <p:cxnSp>
        <p:nvCxnSpPr>
          <p:cNvPr id="113" name="直線コネクタ 112">
            <a:extLst>
              <a:ext uri="{FF2B5EF4-FFF2-40B4-BE49-F238E27FC236}">
                <a16:creationId xmlns:a16="http://schemas.microsoft.com/office/drawing/2014/main" id="{3ED18A29-30B2-4369-A4B9-E78EB1C04D4B}"/>
              </a:ext>
            </a:extLst>
          </p:cNvPr>
          <p:cNvCxnSpPr/>
          <p:nvPr/>
        </p:nvCxnSpPr>
        <p:spPr>
          <a:xfrm flipH="1" flipV="1">
            <a:off x="6945028" y="1857145"/>
            <a:ext cx="0" cy="3852000"/>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14" name="テキスト ボックス 113"/>
          <p:cNvSpPr txBox="1"/>
          <p:nvPr/>
        </p:nvSpPr>
        <p:spPr>
          <a:xfrm>
            <a:off x="7009922" y="4313012"/>
            <a:ext cx="1648208"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公園、病院、テーマパーク</a:t>
            </a:r>
          </a:p>
        </p:txBody>
      </p:sp>
      <p:sp>
        <p:nvSpPr>
          <p:cNvPr id="115" name="テキスト ボックス 114"/>
          <p:cNvSpPr txBox="1"/>
          <p:nvPr/>
        </p:nvSpPr>
        <p:spPr>
          <a:xfrm>
            <a:off x="7004113" y="4811476"/>
            <a:ext cx="1874231"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港湾、工場、倉庫、建設現場</a:t>
            </a:r>
            <a:endParaRPr kumimoji="1" lang="en-US" altLang="ja-JP" sz="1100" b="1" dirty="0">
              <a:latin typeface="Meiryo UI" panose="020B0604030504040204" pitchFamily="50" charset="-128"/>
              <a:ea typeface="Meiryo UI" panose="020B0604030504040204" pitchFamily="50" charset="-128"/>
            </a:endParaRPr>
          </a:p>
        </p:txBody>
      </p:sp>
      <p:sp>
        <p:nvSpPr>
          <p:cNvPr id="116" name="テキスト ボックス 115"/>
          <p:cNvSpPr txBox="1"/>
          <p:nvPr/>
        </p:nvSpPr>
        <p:spPr>
          <a:xfrm>
            <a:off x="7025212" y="5271321"/>
            <a:ext cx="1798890" cy="430887"/>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ホテル、テナントビル、駐車場</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学校、病院、</a:t>
            </a:r>
          </a:p>
        </p:txBody>
      </p:sp>
      <p:sp>
        <p:nvSpPr>
          <p:cNvPr id="117" name="テキスト ボックス 116"/>
          <p:cNvSpPr txBox="1"/>
          <p:nvPr/>
        </p:nvSpPr>
        <p:spPr>
          <a:xfrm>
            <a:off x="6992105" y="3760365"/>
            <a:ext cx="1367682" cy="261610"/>
          </a:xfrm>
          <a:prstGeom prst="rect">
            <a:avLst/>
          </a:prstGeom>
          <a:noFill/>
        </p:spPr>
        <p:txBody>
          <a:bodyPr wrap="none" rtlCol="0">
            <a:spAutoFit/>
          </a:bodyPr>
          <a:lstStyle/>
          <a:p>
            <a:r>
              <a:rPr kumimoji="1" lang="ja-JP" altLang="en-US" sz="1100" b="1">
                <a:latin typeface="Meiryo UI" panose="020B0604030504040204" pitchFamily="50" charset="-128"/>
                <a:ea typeface="Meiryo UI" panose="020B0604030504040204" pitchFamily="50" charset="-128"/>
              </a:rPr>
              <a:t>ごみ処理場</a:t>
            </a:r>
            <a:r>
              <a:rPr kumimoji="1" lang="ja-JP" altLang="en-US" sz="1100" b="1" dirty="0">
                <a:latin typeface="Meiryo UI" panose="020B0604030504040204" pitchFamily="50" charset="-128"/>
                <a:ea typeface="Meiryo UI" panose="020B0604030504040204" pitchFamily="50" charset="-128"/>
              </a:rPr>
              <a:t>、浄水場</a:t>
            </a:r>
          </a:p>
        </p:txBody>
      </p:sp>
      <p:sp>
        <p:nvSpPr>
          <p:cNvPr id="120" name="テキスト ボックス 119">
            <a:extLst>
              <a:ext uri="{FF2B5EF4-FFF2-40B4-BE49-F238E27FC236}">
                <a16:creationId xmlns:a16="http://schemas.microsoft.com/office/drawing/2014/main" id="{9BC1AEF7-466A-4DFC-9097-C9BA6FBDD0AA}"/>
              </a:ext>
            </a:extLst>
          </p:cNvPr>
          <p:cNvSpPr txBox="1"/>
          <p:nvPr/>
        </p:nvSpPr>
        <p:spPr>
          <a:xfrm>
            <a:off x="6992105" y="3039687"/>
            <a:ext cx="1874231" cy="261610"/>
          </a:xfrm>
          <a:prstGeom prst="rect">
            <a:avLst/>
          </a:prstGeom>
          <a:noFill/>
        </p:spPr>
        <p:txBody>
          <a:bodyPr wrap="none" rtlCol="0">
            <a:spAutoFit/>
          </a:bodyPr>
          <a:lstStyle/>
          <a:p>
            <a:r>
              <a:rPr kumimoji="1" lang="ja-JP" altLang="en-US" sz="1100" b="1" dirty="0">
                <a:latin typeface="Meiryo UI" panose="020B0604030504040204" pitchFamily="50" charset="-128"/>
                <a:ea typeface="Meiryo UI" panose="020B0604030504040204" pitchFamily="50" charset="-128"/>
              </a:rPr>
              <a:t>一般道、高速道、農道、林道</a:t>
            </a:r>
          </a:p>
        </p:txBody>
      </p:sp>
      <p:cxnSp>
        <p:nvCxnSpPr>
          <p:cNvPr id="122" name="直線コネクタ 121">
            <a:extLst>
              <a:ext uri="{FF2B5EF4-FFF2-40B4-BE49-F238E27FC236}">
                <a16:creationId xmlns:a16="http://schemas.microsoft.com/office/drawing/2014/main" id="{C4FCFD52-2107-4F72-AAAB-74E80A505CC6}"/>
              </a:ext>
            </a:extLst>
          </p:cNvPr>
          <p:cNvCxnSpPr/>
          <p:nvPr/>
        </p:nvCxnSpPr>
        <p:spPr>
          <a:xfrm>
            <a:off x="7706523" y="2354048"/>
            <a:ext cx="468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119" name="直線コネクタ 118">
            <a:extLst>
              <a:ext uri="{FF2B5EF4-FFF2-40B4-BE49-F238E27FC236}">
                <a16:creationId xmlns:a16="http://schemas.microsoft.com/office/drawing/2014/main" id="{1A3B873E-86A0-4AE8-8925-7410DD03F521}"/>
              </a:ext>
            </a:extLst>
          </p:cNvPr>
          <p:cNvCxnSpPr/>
          <p:nvPr/>
        </p:nvCxnSpPr>
        <p:spPr>
          <a:xfrm>
            <a:off x="5068739" y="5726008"/>
            <a:ext cx="381600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7" name="スライド番号プレースホルダー 6"/>
          <p:cNvSpPr>
            <a:spLocks noGrp="1"/>
          </p:cNvSpPr>
          <p:nvPr>
            <p:ph type="sldNum" sz="quarter" idx="12"/>
          </p:nvPr>
        </p:nvSpPr>
        <p:spPr>
          <a:xfrm>
            <a:off x="7086600" y="6482351"/>
            <a:ext cx="2057400" cy="365125"/>
          </a:xfrm>
        </p:spPr>
        <p:txBody>
          <a:bodyPr/>
          <a:lstStyle/>
          <a:p>
            <a:fld id="{21D76EFC-43B6-498C-9345-5DA95606B07D}" type="slidenum">
              <a:rPr kumimoji="1" lang="ja-JP" altLang="en-US" smtClean="0"/>
              <a:t>21</a:t>
            </a:fld>
            <a:endParaRPr kumimoji="1" lang="ja-JP" altLang="en-US"/>
          </a:p>
        </p:txBody>
      </p:sp>
      <p:sp>
        <p:nvSpPr>
          <p:cNvPr id="2" name="テキスト ボックス 1"/>
          <p:cNvSpPr txBox="1"/>
          <p:nvPr/>
        </p:nvSpPr>
        <p:spPr>
          <a:xfrm>
            <a:off x="1267473" y="6220741"/>
            <a:ext cx="2595582" cy="261610"/>
          </a:xfrm>
          <a:prstGeom prst="rect">
            <a:avLst/>
          </a:prstGeom>
          <a:noFill/>
        </p:spPr>
        <p:txBody>
          <a:bodyPr wrap="none" rtlCol="0">
            <a:spAutoFit/>
          </a:bodyPr>
          <a:lstStyle/>
          <a:p>
            <a:r>
              <a:rPr kumimoji="1" lang="ja-JP" altLang="en-US" sz="1100" dirty="0" smtClean="0">
                <a:latin typeface="Meiryo UI" panose="020B0604030504040204" pitchFamily="50" charset="-128"/>
                <a:ea typeface="Meiryo UI" panose="020B0604030504040204" pitchFamily="50" charset="-128"/>
              </a:rPr>
              <a:t>注）網掛けは新たなニーズが見込める領域</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25088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3DA8412-385C-4F3D-9883-6A580A897259}"/>
              </a:ext>
            </a:extLst>
          </p:cNvPr>
          <p:cNvSpPr>
            <a:spLocks noGrp="1"/>
          </p:cNvSpPr>
          <p:nvPr>
            <p:ph type="sldNum" sz="quarter" idx="12"/>
          </p:nvPr>
        </p:nvSpPr>
        <p:spPr>
          <a:xfrm>
            <a:off x="7095418" y="6375722"/>
            <a:ext cx="2057400" cy="365125"/>
          </a:xfrm>
        </p:spPr>
        <p:txBody>
          <a:bodyPr/>
          <a:lstStyle/>
          <a:p>
            <a:fld id="{21D76EFC-43B6-498C-9345-5DA95606B07D}" type="slidenum">
              <a:rPr kumimoji="1" lang="ja-JP" altLang="en-US" smtClean="0"/>
              <a:t>22</a:t>
            </a:fld>
            <a:endParaRPr kumimoji="1" lang="ja-JP" altLang="en-US"/>
          </a:p>
        </p:txBody>
      </p:sp>
      <p:cxnSp>
        <p:nvCxnSpPr>
          <p:cNvPr id="68" name="直線コネクタ 67">
            <a:extLst>
              <a:ext uri="{FF2B5EF4-FFF2-40B4-BE49-F238E27FC236}">
                <a16:creationId xmlns:a16="http://schemas.microsoft.com/office/drawing/2014/main" id="{690D7DA5-98BA-44B8-9DED-CDDBAE329C6C}"/>
              </a:ext>
            </a:extLst>
          </p:cNvPr>
          <p:cNvCxnSpPr>
            <a:cxnSpLocks/>
          </p:cNvCxnSpPr>
          <p:nvPr/>
        </p:nvCxnSpPr>
        <p:spPr>
          <a:xfrm>
            <a:off x="3369870" y="3751246"/>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69" name="直線コネクタ 68">
            <a:extLst>
              <a:ext uri="{FF2B5EF4-FFF2-40B4-BE49-F238E27FC236}">
                <a16:creationId xmlns:a16="http://schemas.microsoft.com/office/drawing/2014/main" id="{0BA63FF3-5B14-4C69-A6D4-9E8511F8CD33}"/>
              </a:ext>
            </a:extLst>
          </p:cNvPr>
          <p:cNvCxnSpPr>
            <a:cxnSpLocks/>
          </p:cNvCxnSpPr>
          <p:nvPr/>
        </p:nvCxnSpPr>
        <p:spPr>
          <a:xfrm flipH="1">
            <a:off x="3380504" y="4291071"/>
            <a:ext cx="504000" cy="0"/>
          </a:xfrm>
          <a:prstGeom prst="line">
            <a:avLst/>
          </a:prstGeom>
        </p:spPr>
        <p:style>
          <a:lnRef idx="1">
            <a:schemeClr val="dk1"/>
          </a:lnRef>
          <a:fillRef idx="0">
            <a:schemeClr val="dk1"/>
          </a:fillRef>
          <a:effectRef idx="0">
            <a:schemeClr val="dk1"/>
          </a:effectRef>
          <a:fontRef idx="minor">
            <a:schemeClr val="tx1"/>
          </a:fontRef>
        </p:style>
      </p:cxnSp>
      <p:cxnSp>
        <p:nvCxnSpPr>
          <p:cNvPr id="70" name="直線コネクタ 69">
            <a:extLst>
              <a:ext uri="{FF2B5EF4-FFF2-40B4-BE49-F238E27FC236}">
                <a16:creationId xmlns:a16="http://schemas.microsoft.com/office/drawing/2014/main" id="{44290E93-01E4-4E61-B039-3F87C6280DC2}"/>
              </a:ext>
            </a:extLst>
          </p:cNvPr>
          <p:cNvCxnSpPr>
            <a:cxnSpLocks/>
          </p:cNvCxnSpPr>
          <p:nvPr/>
        </p:nvCxnSpPr>
        <p:spPr>
          <a:xfrm flipH="1">
            <a:off x="3380504" y="3753225"/>
            <a:ext cx="504000" cy="0"/>
          </a:xfrm>
          <a:prstGeom prst="line">
            <a:avLst/>
          </a:prstGeom>
        </p:spPr>
        <p:style>
          <a:lnRef idx="1">
            <a:schemeClr val="dk1"/>
          </a:lnRef>
          <a:fillRef idx="0">
            <a:schemeClr val="dk1"/>
          </a:fillRef>
          <a:effectRef idx="0">
            <a:schemeClr val="dk1"/>
          </a:effectRef>
          <a:fontRef idx="minor">
            <a:schemeClr val="tx1"/>
          </a:fontRef>
        </p:style>
      </p:cxnSp>
      <p:sp>
        <p:nvSpPr>
          <p:cNvPr id="71" name="正方形/長方形 70">
            <a:extLst>
              <a:ext uri="{FF2B5EF4-FFF2-40B4-BE49-F238E27FC236}">
                <a16:creationId xmlns:a16="http://schemas.microsoft.com/office/drawing/2014/main" id="{079B95A0-A35E-48B8-AE67-2545B486925C}"/>
              </a:ext>
            </a:extLst>
          </p:cNvPr>
          <p:cNvSpPr/>
          <p:nvPr/>
        </p:nvSpPr>
        <p:spPr>
          <a:xfrm>
            <a:off x="3680004" y="4156995"/>
            <a:ext cx="1044000" cy="360000"/>
          </a:xfrm>
          <a:prstGeom prst="rect">
            <a:avLst/>
          </a:prstGeom>
        </p:spPr>
        <p:style>
          <a:lnRef idx="2">
            <a:schemeClr val="dk1"/>
          </a:lnRef>
          <a:fillRef idx="1">
            <a:schemeClr val="lt1"/>
          </a:fillRef>
          <a:effectRef idx="0">
            <a:schemeClr val="dk1"/>
          </a:effectRef>
          <a:fontRef idx="minor">
            <a:schemeClr val="dk1"/>
          </a:fontRef>
        </p:style>
        <p:txBody>
          <a:bodyPr wrap="none" rtlCol="0" anchor="ctr" anchorCtr="1"/>
          <a:lstStyle/>
          <a:p>
            <a:pPr algn="ctr"/>
            <a:r>
              <a:rPr kumimoji="1" lang="ja-JP" altLang="en-US" sz="1200" dirty="0">
                <a:latin typeface="Meiryo UI" panose="020B0604030504040204" pitchFamily="50" charset="-128"/>
                <a:ea typeface="Meiryo UI" panose="020B0604030504040204" pitchFamily="50" charset="-128"/>
              </a:rPr>
              <a:t>付属機能</a:t>
            </a:r>
          </a:p>
        </p:txBody>
      </p:sp>
      <p:sp>
        <p:nvSpPr>
          <p:cNvPr id="72" name="正方形/長方形 71">
            <a:extLst>
              <a:ext uri="{FF2B5EF4-FFF2-40B4-BE49-F238E27FC236}">
                <a16:creationId xmlns:a16="http://schemas.microsoft.com/office/drawing/2014/main" id="{3F550C57-C064-4A68-BF8E-D4C3C238FE75}"/>
              </a:ext>
            </a:extLst>
          </p:cNvPr>
          <p:cNvSpPr/>
          <p:nvPr/>
        </p:nvSpPr>
        <p:spPr>
          <a:xfrm>
            <a:off x="3706748" y="3459751"/>
            <a:ext cx="1044000" cy="360000"/>
          </a:xfrm>
          <a:prstGeom prst="rect">
            <a:avLst/>
          </a:prstGeom>
        </p:spPr>
        <p:style>
          <a:lnRef idx="2">
            <a:schemeClr val="dk1"/>
          </a:lnRef>
          <a:fillRef idx="1">
            <a:schemeClr val="lt1"/>
          </a:fillRef>
          <a:effectRef idx="0">
            <a:schemeClr val="dk1"/>
          </a:effectRef>
          <a:fontRef idx="minor">
            <a:schemeClr val="dk1"/>
          </a:fontRef>
        </p:style>
        <p:txBody>
          <a:bodyPr wrap="none" rtlCol="0" anchor="ctr" anchorCtr="1"/>
          <a:lstStyle/>
          <a:p>
            <a:pPr algn="ctr"/>
            <a:r>
              <a:rPr kumimoji="1" lang="ja-JP" altLang="en-US" sz="1200" dirty="0">
                <a:latin typeface="Meiryo UI" panose="020B0604030504040204" pitchFamily="50" charset="-128"/>
                <a:ea typeface="Meiryo UI" panose="020B0604030504040204" pitchFamily="50" charset="-128"/>
              </a:rPr>
              <a:t>施設</a:t>
            </a:r>
          </a:p>
        </p:txBody>
      </p:sp>
      <p:cxnSp>
        <p:nvCxnSpPr>
          <p:cNvPr id="74" name="直線コネクタ 73">
            <a:extLst>
              <a:ext uri="{FF2B5EF4-FFF2-40B4-BE49-F238E27FC236}">
                <a16:creationId xmlns:a16="http://schemas.microsoft.com/office/drawing/2014/main" id="{6BF05EEC-E9E8-4C4A-ADBB-C53C340C71E1}"/>
              </a:ext>
            </a:extLst>
          </p:cNvPr>
          <p:cNvCxnSpPr>
            <a:cxnSpLocks/>
          </p:cNvCxnSpPr>
          <p:nvPr/>
        </p:nvCxnSpPr>
        <p:spPr>
          <a:xfrm>
            <a:off x="3358837" y="4987441"/>
            <a:ext cx="0" cy="612000"/>
          </a:xfrm>
          <a:prstGeom prst="line">
            <a:avLst/>
          </a:prstGeom>
        </p:spPr>
        <p:style>
          <a:lnRef idx="1">
            <a:schemeClr val="dk1"/>
          </a:lnRef>
          <a:fillRef idx="0">
            <a:schemeClr val="dk1"/>
          </a:fillRef>
          <a:effectRef idx="0">
            <a:schemeClr val="dk1"/>
          </a:effectRef>
          <a:fontRef idx="minor">
            <a:schemeClr val="tx1"/>
          </a:fontRef>
        </p:style>
      </p:cxnSp>
      <p:cxnSp>
        <p:nvCxnSpPr>
          <p:cNvPr id="75" name="直線コネクタ 74">
            <a:extLst>
              <a:ext uri="{FF2B5EF4-FFF2-40B4-BE49-F238E27FC236}">
                <a16:creationId xmlns:a16="http://schemas.microsoft.com/office/drawing/2014/main" id="{37A588E3-661C-42F6-A5B4-F431ACA76C22}"/>
              </a:ext>
            </a:extLst>
          </p:cNvPr>
          <p:cNvCxnSpPr>
            <a:cxnSpLocks/>
          </p:cNvCxnSpPr>
          <p:nvPr/>
        </p:nvCxnSpPr>
        <p:spPr>
          <a:xfrm flipH="1">
            <a:off x="3379304" y="5571679"/>
            <a:ext cx="504000" cy="0"/>
          </a:xfrm>
          <a:prstGeom prst="line">
            <a:avLst/>
          </a:prstGeom>
        </p:spPr>
        <p:style>
          <a:lnRef idx="1">
            <a:schemeClr val="dk1"/>
          </a:lnRef>
          <a:fillRef idx="0">
            <a:schemeClr val="dk1"/>
          </a:fillRef>
          <a:effectRef idx="0">
            <a:schemeClr val="dk1"/>
          </a:effectRef>
          <a:fontRef idx="minor">
            <a:schemeClr val="tx1"/>
          </a:fontRef>
        </p:style>
      </p:cxnSp>
      <p:cxnSp>
        <p:nvCxnSpPr>
          <p:cNvPr id="76" name="直線コネクタ 75">
            <a:extLst>
              <a:ext uri="{FF2B5EF4-FFF2-40B4-BE49-F238E27FC236}">
                <a16:creationId xmlns:a16="http://schemas.microsoft.com/office/drawing/2014/main" id="{0D8F3E50-051C-4A7D-94FA-59D8BF55C7DF}"/>
              </a:ext>
            </a:extLst>
          </p:cNvPr>
          <p:cNvCxnSpPr>
            <a:cxnSpLocks/>
          </p:cNvCxnSpPr>
          <p:nvPr/>
        </p:nvCxnSpPr>
        <p:spPr>
          <a:xfrm flipH="1">
            <a:off x="3379304" y="4997438"/>
            <a:ext cx="504000" cy="0"/>
          </a:xfrm>
          <a:prstGeom prst="line">
            <a:avLst/>
          </a:prstGeom>
        </p:spPr>
        <p:style>
          <a:lnRef idx="1">
            <a:schemeClr val="dk1"/>
          </a:lnRef>
          <a:fillRef idx="0">
            <a:schemeClr val="dk1"/>
          </a:fillRef>
          <a:effectRef idx="0">
            <a:schemeClr val="dk1"/>
          </a:effectRef>
          <a:fontRef idx="minor">
            <a:schemeClr val="tx1"/>
          </a:fontRef>
        </p:style>
      </p:cxnSp>
      <p:sp>
        <p:nvSpPr>
          <p:cNvPr id="77" name="正方形/長方形 76">
            <a:extLst>
              <a:ext uri="{FF2B5EF4-FFF2-40B4-BE49-F238E27FC236}">
                <a16:creationId xmlns:a16="http://schemas.microsoft.com/office/drawing/2014/main" id="{BF6EC1DF-163D-4B7C-9C11-CA6D2731DDFF}"/>
              </a:ext>
            </a:extLst>
          </p:cNvPr>
          <p:cNvSpPr/>
          <p:nvPr/>
        </p:nvSpPr>
        <p:spPr>
          <a:xfrm>
            <a:off x="3678804" y="5529965"/>
            <a:ext cx="1044000" cy="360000"/>
          </a:xfrm>
          <a:prstGeom prst="rect">
            <a:avLst/>
          </a:prstGeom>
        </p:spPr>
        <p:style>
          <a:lnRef idx="2">
            <a:schemeClr val="dk1"/>
          </a:lnRef>
          <a:fillRef idx="1">
            <a:schemeClr val="lt1"/>
          </a:fillRef>
          <a:effectRef idx="0">
            <a:schemeClr val="dk1"/>
          </a:effectRef>
          <a:fontRef idx="minor">
            <a:schemeClr val="dk1"/>
          </a:fontRef>
        </p:style>
        <p:txBody>
          <a:bodyPr wrap="none" rtlCol="0" anchor="ctr" anchorCtr="1"/>
          <a:lstStyle/>
          <a:p>
            <a:pPr algn="ctr"/>
            <a:r>
              <a:rPr lang="ja-JP" altLang="en-US" sz="1200" dirty="0">
                <a:latin typeface="Meiryo UI" panose="020B0604030504040204" pitchFamily="50" charset="-128"/>
                <a:ea typeface="Meiryo UI" panose="020B0604030504040204" pitchFamily="50" charset="-128"/>
              </a:rPr>
              <a:t>静脈</a:t>
            </a:r>
            <a:r>
              <a:rPr kumimoji="1" lang="ja-JP" altLang="en-US" sz="1200" dirty="0" smtClean="0">
                <a:latin typeface="Meiryo UI" panose="020B0604030504040204" pitchFamily="50" charset="-128"/>
                <a:ea typeface="Meiryo UI" panose="020B0604030504040204" pitchFamily="50" charset="-128"/>
              </a:rPr>
              <a:t>産業</a:t>
            </a:r>
            <a:r>
              <a:rPr kumimoji="1" lang="en-US" altLang="ja-JP" sz="1200" baseline="30000" dirty="0" smtClean="0">
                <a:latin typeface="Meiryo UI" panose="020B0604030504040204" pitchFamily="50" charset="-128"/>
                <a:ea typeface="Meiryo UI" panose="020B0604030504040204" pitchFamily="50" charset="-128"/>
              </a:rPr>
              <a:t>***</a:t>
            </a:r>
            <a:endParaRPr kumimoji="1" lang="ja-JP" altLang="en-US" sz="1200" baseline="30000" dirty="0">
              <a:latin typeface="Meiryo UI" panose="020B0604030504040204" pitchFamily="50" charset="-128"/>
              <a:ea typeface="Meiryo UI" panose="020B0604030504040204" pitchFamily="50" charset="-128"/>
            </a:endParaRPr>
          </a:p>
        </p:txBody>
      </p:sp>
      <p:sp>
        <p:nvSpPr>
          <p:cNvPr id="78" name="正方形/長方形 77">
            <a:extLst>
              <a:ext uri="{FF2B5EF4-FFF2-40B4-BE49-F238E27FC236}">
                <a16:creationId xmlns:a16="http://schemas.microsoft.com/office/drawing/2014/main" id="{F5B1A7C0-763C-4D78-BD6D-5334C79EC4D1}"/>
              </a:ext>
            </a:extLst>
          </p:cNvPr>
          <p:cNvSpPr/>
          <p:nvPr/>
        </p:nvSpPr>
        <p:spPr>
          <a:xfrm>
            <a:off x="3678804" y="4853438"/>
            <a:ext cx="1044000" cy="360000"/>
          </a:xfrm>
          <a:prstGeom prst="rect">
            <a:avLst/>
          </a:prstGeom>
        </p:spPr>
        <p:style>
          <a:lnRef idx="2">
            <a:schemeClr val="dk1"/>
          </a:lnRef>
          <a:fillRef idx="1">
            <a:schemeClr val="lt1"/>
          </a:fillRef>
          <a:effectRef idx="0">
            <a:schemeClr val="dk1"/>
          </a:effectRef>
          <a:fontRef idx="minor">
            <a:schemeClr val="dk1"/>
          </a:fontRef>
        </p:style>
        <p:txBody>
          <a:bodyPr wrap="none" rtlCol="0" anchor="ctr" anchorCtr="1"/>
          <a:lstStyle/>
          <a:p>
            <a:pPr algn="ctr"/>
            <a:r>
              <a:rPr kumimoji="1" lang="ja-JP" altLang="en-US" sz="1200" dirty="0">
                <a:latin typeface="Meiryo UI" panose="020B0604030504040204" pitchFamily="50" charset="-128"/>
                <a:ea typeface="Meiryo UI" panose="020B0604030504040204" pitchFamily="50" charset="-128"/>
              </a:rPr>
              <a:t>工場系</a:t>
            </a:r>
          </a:p>
        </p:txBody>
      </p:sp>
      <p:cxnSp>
        <p:nvCxnSpPr>
          <p:cNvPr id="79" name="直線コネクタ 78">
            <a:extLst>
              <a:ext uri="{FF2B5EF4-FFF2-40B4-BE49-F238E27FC236}">
                <a16:creationId xmlns:a16="http://schemas.microsoft.com/office/drawing/2014/main" id="{251D250D-822A-42AC-B2D7-48BAA2F1B442}"/>
              </a:ext>
            </a:extLst>
          </p:cNvPr>
          <p:cNvCxnSpPr>
            <a:cxnSpLocks/>
          </p:cNvCxnSpPr>
          <p:nvPr/>
        </p:nvCxnSpPr>
        <p:spPr>
          <a:xfrm flipH="1">
            <a:off x="2874405" y="3972908"/>
            <a:ext cx="504000" cy="0"/>
          </a:xfrm>
          <a:prstGeom prst="line">
            <a:avLst/>
          </a:prstGeom>
        </p:spPr>
        <p:style>
          <a:lnRef idx="1">
            <a:schemeClr val="dk1"/>
          </a:lnRef>
          <a:fillRef idx="0">
            <a:schemeClr val="dk1"/>
          </a:fillRef>
          <a:effectRef idx="0">
            <a:schemeClr val="dk1"/>
          </a:effectRef>
          <a:fontRef idx="minor">
            <a:schemeClr val="tx1"/>
          </a:fontRef>
        </p:style>
      </p:cxnSp>
      <p:sp>
        <p:nvSpPr>
          <p:cNvPr id="83" name="正方形/長方形 82">
            <a:extLst>
              <a:ext uri="{FF2B5EF4-FFF2-40B4-BE49-F238E27FC236}">
                <a16:creationId xmlns:a16="http://schemas.microsoft.com/office/drawing/2014/main" id="{453F8D19-0109-493E-86FF-E0193C069AD9}"/>
              </a:ext>
            </a:extLst>
          </p:cNvPr>
          <p:cNvSpPr/>
          <p:nvPr/>
        </p:nvSpPr>
        <p:spPr>
          <a:xfrm>
            <a:off x="142864" y="233159"/>
            <a:ext cx="9159880"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２．産業現場における自動運転化が見込める領域</a:t>
            </a:r>
            <a:r>
              <a:rPr lang="ja-JP" altLang="en-US" sz="2000" b="1" dirty="0">
                <a:latin typeface="Meiryo UI" panose="020B0604030504040204" pitchFamily="50" charset="-128"/>
                <a:ea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rPr>
              <a:t>実証実験フィールド）</a:t>
            </a:r>
            <a:endParaRPr lang="ja-JP" altLang="en-US" sz="2000" b="1" dirty="0">
              <a:latin typeface="Meiryo UI" panose="020B0604030504040204" pitchFamily="50" charset="-128"/>
              <a:ea typeface="Meiryo UI" panose="020B0604030504040204" pitchFamily="50" charset="-128"/>
            </a:endParaRPr>
          </a:p>
        </p:txBody>
      </p:sp>
      <p:cxnSp>
        <p:nvCxnSpPr>
          <p:cNvPr id="84" name="直線コネクタ 83">
            <a:extLst>
              <a:ext uri="{FF2B5EF4-FFF2-40B4-BE49-F238E27FC236}">
                <a16:creationId xmlns:a16="http://schemas.microsoft.com/office/drawing/2014/main" id="{DC05955C-10FE-4899-8576-2B8E42C3519D}"/>
              </a:ext>
            </a:extLst>
          </p:cNvPr>
          <p:cNvCxnSpPr/>
          <p:nvPr/>
        </p:nvCxnSpPr>
        <p:spPr>
          <a:xfrm>
            <a:off x="228152" y="775373"/>
            <a:ext cx="8784000" cy="0"/>
          </a:xfrm>
          <a:prstGeom prst="line">
            <a:avLst/>
          </a:prstGeom>
        </p:spPr>
        <p:style>
          <a:lnRef idx="1">
            <a:schemeClr val="dk1"/>
          </a:lnRef>
          <a:fillRef idx="0">
            <a:schemeClr val="dk1"/>
          </a:fillRef>
          <a:effectRef idx="0">
            <a:schemeClr val="dk1"/>
          </a:effectRef>
          <a:fontRef idx="minor">
            <a:schemeClr val="tx1"/>
          </a:fontRef>
        </p:style>
      </p:cxnSp>
      <p:cxnSp>
        <p:nvCxnSpPr>
          <p:cNvPr id="85" name="直線コネクタ 84">
            <a:extLst>
              <a:ext uri="{FF2B5EF4-FFF2-40B4-BE49-F238E27FC236}">
                <a16:creationId xmlns:a16="http://schemas.microsoft.com/office/drawing/2014/main" id="{BD24B5FB-6946-4D47-A771-FEFAD8EECA0F}"/>
              </a:ext>
            </a:extLst>
          </p:cNvPr>
          <p:cNvCxnSpPr>
            <a:cxnSpLocks/>
          </p:cNvCxnSpPr>
          <p:nvPr/>
        </p:nvCxnSpPr>
        <p:spPr>
          <a:xfrm>
            <a:off x="1635579" y="2060064"/>
            <a:ext cx="0" cy="3240000"/>
          </a:xfrm>
          <a:prstGeom prst="line">
            <a:avLst/>
          </a:prstGeom>
        </p:spPr>
        <p:style>
          <a:lnRef idx="1">
            <a:schemeClr val="dk1"/>
          </a:lnRef>
          <a:fillRef idx="0">
            <a:schemeClr val="dk1"/>
          </a:fillRef>
          <a:effectRef idx="0">
            <a:schemeClr val="dk1"/>
          </a:effectRef>
          <a:fontRef idx="minor">
            <a:schemeClr val="tx1"/>
          </a:fontRef>
        </p:style>
      </p:cxnSp>
      <p:cxnSp>
        <p:nvCxnSpPr>
          <p:cNvPr id="86" name="直線コネクタ 85">
            <a:extLst>
              <a:ext uri="{FF2B5EF4-FFF2-40B4-BE49-F238E27FC236}">
                <a16:creationId xmlns:a16="http://schemas.microsoft.com/office/drawing/2014/main" id="{EC69010F-2029-49A2-B847-D1CE66DC4472}"/>
              </a:ext>
            </a:extLst>
          </p:cNvPr>
          <p:cNvCxnSpPr>
            <a:cxnSpLocks/>
          </p:cNvCxnSpPr>
          <p:nvPr/>
        </p:nvCxnSpPr>
        <p:spPr>
          <a:xfrm flipH="1">
            <a:off x="1055828" y="3971176"/>
            <a:ext cx="576000" cy="0"/>
          </a:xfrm>
          <a:prstGeom prst="line">
            <a:avLst/>
          </a:prstGeom>
        </p:spPr>
        <p:style>
          <a:lnRef idx="1">
            <a:schemeClr val="dk1"/>
          </a:lnRef>
          <a:fillRef idx="0">
            <a:schemeClr val="dk1"/>
          </a:fillRef>
          <a:effectRef idx="0">
            <a:schemeClr val="dk1"/>
          </a:effectRef>
          <a:fontRef idx="minor">
            <a:schemeClr val="tx1"/>
          </a:fontRef>
        </p:style>
      </p:cxnSp>
      <p:cxnSp>
        <p:nvCxnSpPr>
          <p:cNvPr id="87" name="直線コネクタ 86">
            <a:extLst>
              <a:ext uri="{FF2B5EF4-FFF2-40B4-BE49-F238E27FC236}">
                <a16:creationId xmlns:a16="http://schemas.microsoft.com/office/drawing/2014/main" id="{ADE03DDA-66E8-4B9C-944D-4AA312E02481}"/>
              </a:ext>
            </a:extLst>
          </p:cNvPr>
          <p:cNvCxnSpPr>
            <a:cxnSpLocks/>
          </p:cNvCxnSpPr>
          <p:nvPr/>
        </p:nvCxnSpPr>
        <p:spPr>
          <a:xfrm flipH="1">
            <a:off x="2847278" y="5310630"/>
            <a:ext cx="504000" cy="0"/>
          </a:xfrm>
          <a:prstGeom prst="line">
            <a:avLst/>
          </a:prstGeom>
        </p:spPr>
        <p:style>
          <a:lnRef idx="1">
            <a:schemeClr val="dk1"/>
          </a:lnRef>
          <a:fillRef idx="0">
            <a:schemeClr val="dk1"/>
          </a:fillRef>
          <a:effectRef idx="0">
            <a:schemeClr val="dk1"/>
          </a:effectRef>
          <a:fontRef idx="minor">
            <a:schemeClr val="tx1"/>
          </a:fontRef>
        </p:style>
      </p:cxnSp>
      <p:cxnSp>
        <p:nvCxnSpPr>
          <p:cNvPr id="88" name="直線コネクタ 87">
            <a:extLst>
              <a:ext uri="{FF2B5EF4-FFF2-40B4-BE49-F238E27FC236}">
                <a16:creationId xmlns:a16="http://schemas.microsoft.com/office/drawing/2014/main" id="{ECF3964C-E365-4513-9DF4-883C5BFE3AAD}"/>
              </a:ext>
            </a:extLst>
          </p:cNvPr>
          <p:cNvCxnSpPr>
            <a:cxnSpLocks/>
          </p:cNvCxnSpPr>
          <p:nvPr/>
        </p:nvCxnSpPr>
        <p:spPr>
          <a:xfrm flipH="1">
            <a:off x="1631828" y="5292272"/>
            <a:ext cx="576000" cy="0"/>
          </a:xfrm>
          <a:prstGeom prst="line">
            <a:avLst/>
          </a:prstGeom>
        </p:spPr>
        <p:style>
          <a:lnRef idx="1">
            <a:schemeClr val="dk1"/>
          </a:lnRef>
          <a:fillRef idx="0">
            <a:schemeClr val="dk1"/>
          </a:fillRef>
          <a:effectRef idx="0">
            <a:schemeClr val="dk1"/>
          </a:effectRef>
          <a:fontRef idx="minor">
            <a:schemeClr val="tx1"/>
          </a:fontRef>
        </p:style>
      </p:cxnSp>
      <p:cxnSp>
        <p:nvCxnSpPr>
          <p:cNvPr id="89" name="直線コネクタ 88">
            <a:extLst>
              <a:ext uri="{FF2B5EF4-FFF2-40B4-BE49-F238E27FC236}">
                <a16:creationId xmlns:a16="http://schemas.microsoft.com/office/drawing/2014/main" id="{78921747-811F-44FF-9DB7-C508EAD84576}"/>
              </a:ext>
            </a:extLst>
          </p:cNvPr>
          <p:cNvCxnSpPr>
            <a:cxnSpLocks/>
          </p:cNvCxnSpPr>
          <p:nvPr/>
        </p:nvCxnSpPr>
        <p:spPr>
          <a:xfrm flipH="1">
            <a:off x="1635579" y="3007682"/>
            <a:ext cx="576000" cy="0"/>
          </a:xfrm>
          <a:prstGeom prst="line">
            <a:avLst/>
          </a:prstGeom>
        </p:spPr>
        <p:style>
          <a:lnRef idx="1">
            <a:schemeClr val="dk1"/>
          </a:lnRef>
          <a:fillRef idx="0">
            <a:schemeClr val="dk1"/>
          </a:fillRef>
          <a:effectRef idx="0">
            <a:schemeClr val="dk1"/>
          </a:effectRef>
          <a:fontRef idx="minor">
            <a:schemeClr val="tx1"/>
          </a:fontRef>
        </p:style>
      </p:cxnSp>
      <p:cxnSp>
        <p:nvCxnSpPr>
          <p:cNvPr id="90" name="直線コネクタ 89">
            <a:extLst>
              <a:ext uri="{FF2B5EF4-FFF2-40B4-BE49-F238E27FC236}">
                <a16:creationId xmlns:a16="http://schemas.microsoft.com/office/drawing/2014/main" id="{935C396F-B044-4DE7-A2D5-A1C41663309E}"/>
              </a:ext>
            </a:extLst>
          </p:cNvPr>
          <p:cNvCxnSpPr>
            <a:cxnSpLocks/>
          </p:cNvCxnSpPr>
          <p:nvPr/>
        </p:nvCxnSpPr>
        <p:spPr>
          <a:xfrm flipH="1">
            <a:off x="1635579" y="2064619"/>
            <a:ext cx="576000" cy="0"/>
          </a:xfrm>
          <a:prstGeom prst="line">
            <a:avLst/>
          </a:prstGeom>
        </p:spPr>
        <p:style>
          <a:lnRef idx="1">
            <a:schemeClr val="dk1"/>
          </a:lnRef>
          <a:fillRef idx="0">
            <a:schemeClr val="dk1"/>
          </a:fillRef>
          <a:effectRef idx="0">
            <a:schemeClr val="dk1"/>
          </a:effectRef>
          <a:fontRef idx="minor">
            <a:schemeClr val="tx1"/>
          </a:fontRef>
        </p:style>
      </p:cxnSp>
      <p:cxnSp>
        <p:nvCxnSpPr>
          <p:cNvPr id="92" name="直線コネクタ 91">
            <a:extLst>
              <a:ext uri="{FF2B5EF4-FFF2-40B4-BE49-F238E27FC236}">
                <a16:creationId xmlns:a16="http://schemas.microsoft.com/office/drawing/2014/main" id="{3518872F-A122-4254-AC8A-E18348136D89}"/>
              </a:ext>
            </a:extLst>
          </p:cNvPr>
          <p:cNvCxnSpPr>
            <a:cxnSpLocks/>
          </p:cNvCxnSpPr>
          <p:nvPr/>
        </p:nvCxnSpPr>
        <p:spPr>
          <a:xfrm flipH="1">
            <a:off x="1631828" y="3966039"/>
            <a:ext cx="576000" cy="0"/>
          </a:xfrm>
          <a:prstGeom prst="line">
            <a:avLst/>
          </a:prstGeom>
        </p:spPr>
        <p:style>
          <a:lnRef idx="1">
            <a:schemeClr val="dk1"/>
          </a:lnRef>
          <a:fillRef idx="0">
            <a:schemeClr val="dk1"/>
          </a:fillRef>
          <a:effectRef idx="0">
            <a:schemeClr val="dk1"/>
          </a:effectRef>
          <a:fontRef idx="minor">
            <a:schemeClr val="tx1"/>
          </a:fontRef>
        </p:style>
      </p:cxnSp>
      <p:sp>
        <p:nvSpPr>
          <p:cNvPr id="63" name="正方形/長方形 62">
            <a:extLst>
              <a:ext uri="{FF2B5EF4-FFF2-40B4-BE49-F238E27FC236}">
                <a16:creationId xmlns:a16="http://schemas.microsoft.com/office/drawing/2014/main" id="{C56B848C-5594-4834-939B-C592FB31395E}"/>
              </a:ext>
            </a:extLst>
          </p:cNvPr>
          <p:cNvSpPr/>
          <p:nvPr/>
        </p:nvSpPr>
        <p:spPr>
          <a:xfrm>
            <a:off x="213624" y="3712934"/>
            <a:ext cx="1166477" cy="407562"/>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latin typeface="Meiryo UI" panose="020B0604030504040204" pitchFamily="50" charset="-128"/>
                <a:ea typeface="Meiryo UI" panose="020B0604030504040204" pitchFamily="50" charset="-128"/>
              </a:rPr>
              <a:t>誘致フィールド</a:t>
            </a:r>
            <a:endParaRPr kumimoji="1" lang="ja-JP" altLang="en-US" sz="1200" b="1" dirty="0">
              <a:latin typeface="Meiryo UI" panose="020B0604030504040204" pitchFamily="50" charset="-128"/>
              <a:ea typeface="Meiryo UI" panose="020B0604030504040204" pitchFamily="50" charset="-128"/>
            </a:endParaRPr>
          </a:p>
        </p:txBody>
      </p:sp>
      <p:sp>
        <p:nvSpPr>
          <p:cNvPr id="64" name="正方形/長方形 63">
            <a:extLst>
              <a:ext uri="{FF2B5EF4-FFF2-40B4-BE49-F238E27FC236}">
                <a16:creationId xmlns:a16="http://schemas.microsoft.com/office/drawing/2014/main" id="{B7F94F74-1763-4351-A8BE-DF6F16A976C1}"/>
              </a:ext>
            </a:extLst>
          </p:cNvPr>
          <p:cNvSpPr/>
          <p:nvPr/>
        </p:nvSpPr>
        <p:spPr>
          <a:xfrm>
            <a:off x="1972458" y="3819751"/>
            <a:ext cx="1044000" cy="3600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none" rtlCol="0" anchor="ctr" anchorCtr="1"/>
          <a:lstStyle/>
          <a:p>
            <a:pPr algn="ctr"/>
            <a:r>
              <a:rPr kumimoji="1" lang="ja-JP" altLang="en-US" sz="1200" dirty="0">
                <a:latin typeface="Meiryo UI" panose="020B0604030504040204" pitchFamily="50" charset="-128"/>
                <a:ea typeface="Meiryo UI" panose="020B0604030504040204" pitchFamily="50" charset="-128"/>
              </a:rPr>
              <a:t>Ｃ向け</a:t>
            </a:r>
            <a:r>
              <a:rPr kumimoji="1" lang="ja-JP" altLang="en-US" sz="1200" dirty="0" smtClean="0">
                <a:latin typeface="Meiryo UI" panose="020B0604030504040204" pitchFamily="50" charset="-128"/>
                <a:ea typeface="Meiryo UI" panose="020B0604030504040204" pitchFamily="50" charset="-128"/>
              </a:rPr>
              <a:t>施設</a:t>
            </a:r>
            <a:r>
              <a:rPr kumimoji="1" lang="en-US" altLang="ja-JP" sz="1200" baseline="30000" dirty="0" smtClean="0">
                <a:latin typeface="Meiryo UI" panose="020B0604030504040204" pitchFamily="50" charset="-128"/>
                <a:ea typeface="Meiryo UI" panose="020B0604030504040204" pitchFamily="50" charset="-128"/>
              </a:rPr>
              <a:t>**</a:t>
            </a:r>
            <a:endParaRPr kumimoji="1" lang="ja-JP" altLang="en-US" sz="1200" baseline="30000" dirty="0">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70A918D5-66E5-433D-A7CC-70396A60647E}"/>
              </a:ext>
            </a:extLst>
          </p:cNvPr>
          <p:cNvSpPr/>
          <p:nvPr/>
        </p:nvSpPr>
        <p:spPr>
          <a:xfrm>
            <a:off x="1972458" y="5164127"/>
            <a:ext cx="1044000" cy="36000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none" rtlCol="0" anchor="ctr" anchorCtr="1"/>
          <a:lstStyle/>
          <a:p>
            <a:pPr algn="ctr"/>
            <a:r>
              <a:rPr kumimoji="1" lang="ja-JP" altLang="en-US" sz="1200" dirty="0">
                <a:latin typeface="Meiryo UI" panose="020B0604030504040204" pitchFamily="50" charset="-128"/>
                <a:ea typeface="Meiryo UI" panose="020B0604030504040204" pitchFamily="50" charset="-128"/>
              </a:rPr>
              <a:t>構内作業系</a:t>
            </a:r>
          </a:p>
        </p:txBody>
      </p:sp>
      <p:sp>
        <p:nvSpPr>
          <p:cNvPr id="67" name="正方形/長方形 66">
            <a:extLst>
              <a:ext uri="{FF2B5EF4-FFF2-40B4-BE49-F238E27FC236}">
                <a16:creationId xmlns:a16="http://schemas.microsoft.com/office/drawing/2014/main" id="{6B029326-789A-4266-BB54-8801C9F21F58}"/>
              </a:ext>
            </a:extLst>
          </p:cNvPr>
          <p:cNvSpPr/>
          <p:nvPr/>
        </p:nvSpPr>
        <p:spPr>
          <a:xfrm>
            <a:off x="1972458" y="2742818"/>
            <a:ext cx="1044000" cy="360000"/>
          </a:xfrm>
          <a:prstGeom prst="rect">
            <a:avLst/>
          </a:prstGeom>
        </p:spPr>
        <p:style>
          <a:lnRef idx="2">
            <a:schemeClr val="dk1"/>
          </a:lnRef>
          <a:fillRef idx="1">
            <a:schemeClr val="lt1"/>
          </a:fillRef>
          <a:effectRef idx="0">
            <a:schemeClr val="dk1"/>
          </a:effectRef>
          <a:fontRef idx="minor">
            <a:schemeClr val="dk1"/>
          </a:fontRef>
        </p:style>
        <p:txBody>
          <a:bodyPr wrap="none" rtlCol="0" anchor="ctr" anchorCtr="1"/>
          <a:lstStyle/>
          <a:p>
            <a:pPr algn="ctr"/>
            <a:r>
              <a:rPr kumimoji="1" lang="ja-JP" altLang="en-US" sz="1200" dirty="0">
                <a:latin typeface="Meiryo UI" panose="020B0604030504040204" pitchFamily="50" charset="-128"/>
                <a:ea typeface="Meiryo UI" panose="020B0604030504040204" pitchFamily="50" charset="-128"/>
              </a:rPr>
              <a:t>Ｂ向け</a:t>
            </a:r>
            <a:r>
              <a:rPr kumimoji="1" lang="ja-JP" altLang="en-US" sz="1200" dirty="0" smtClean="0">
                <a:latin typeface="Meiryo UI" panose="020B0604030504040204" pitchFamily="50" charset="-128"/>
                <a:ea typeface="Meiryo UI" panose="020B0604030504040204" pitchFamily="50" charset="-128"/>
              </a:rPr>
              <a:t>施設</a:t>
            </a:r>
            <a:r>
              <a:rPr kumimoji="1" lang="en-US" altLang="ja-JP" sz="1200" baseline="30000" dirty="0" smtClean="0">
                <a:latin typeface="Meiryo UI" panose="020B0604030504040204" pitchFamily="50" charset="-128"/>
                <a:ea typeface="Meiryo UI" panose="020B0604030504040204" pitchFamily="50" charset="-128"/>
              </a:rPr>
              <a:t>*</a:t>
            </a:r>
            <a:endParaRPr kumimoji="1" lang="ja-JP" altLang="en-US" sz="1200" baseline="30000" dirty="0">
              <a:latin typeface="Meiryo UI" panose="020B0604030504040204" pitchFamily="50" charset="-128"/>
              <a:ea typeface="Meiryo UI" panose="020B0604030504040204" pitchFamily="50" charset="-128"/>
            </a:endParaRPr>
          </a:p>
        </p:txBody>
      </p:sp>
      <p:sp>
        <p:nvSpPr>
          <p:cNvPr id="73" name="正方形/長方形 72">
            <a:extLst>
              <a:ext uri="{FF2B5EF4-FFF2-40B4-BE49-F238E27FC236}">
                <a16:creationId xmlns:a16="http://schemas.microsoft.com/office/drawing/2014/main" id="{D0D0DE14-6A3E-44BD-B1EA-DF490CD3BB8D}"/>
              </a:ext>
            </a:extLst>
          </p:cNvPr>
          <p:cNvSpPr/>
          <p:nvPr/>
        </p:nvSpPr>
        <p:spPr>
          <a:xfrm>
            <a:off x="1958082" y="1996151"/>
            <a:ext cx="1044000" cy="360000"/>
          </a:xfrm>
          <a:prstGeom prst="rect">
            <a:avLst/>
          </a:prstGeom>
        </p:spPr>
        <p:style>
          <a:lnRef idx="2">
            <a:schemeClr val="dk1"/>
          </a:lnRef>
          <a:fillRef idx="1">
            <a:schemeClr val="lt1"/>
          </a:fillRef>
          <a:effectRef idx="0">
            <a:schemeClr val="dk1"/>
          </a:effectRef>
          <a:fontRef idx="minor">
            <a:schemeClr val="dk1"/>
          </a:fontRef>
        </p:style>
        <p:txBody>
          <a:bodyPr wrap="none" rtlCol="0" anchor="ctr" anchorCtr="1"/>
          <a:lstStyle/>
          <a:p>
            <a:pPr algn="ctr"/>
            <a:r>
              <a:rPr kumimoji="1" lang="ja-JP" altLang="en-US" sz="1200" dirty="0">
                <a:latin typeface="Meiryo UI" panose="020B0604030504040204" pitchFamily="50" charset="-128"/>
                <a:ea typeface="Meiryo UI" panose="020B0604030504040204" pitchFamily="50" charset="-128"/>
              </a:rPr>
              <a:t>公共</a:t>
            </a:r>
          </a:p>
        </p:txBody>
      </p:sp>
      <p:cxnSp>
        <p:nvCxnSpPr>
          <p:cNvPr id="93" name="直線コネクタ 92">
            <a:extLst>
              <a:ext uri="{FF2B5EF4-FFF2-40B4-BE49-F238E27FC236}">
                <a16:creationId xmlns:a16="http://schemas.microsoft.com/office/drawing/2014/main" id="{DF0642EF-9E06-41CE-8E23-E53F764FBE76}"/>
              </a:ext>
            </a:extLst>
          </p:cNvPr>
          <p:cNvCxnSpPr/>
          <p:nvPr/>
        </p:nvCxnSpPr>
        <p:spPr>
          <a:xfrm>
            <a:off x="4864173" y="2598936"/>
            <a:ext cx="3888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4" name="直線コネクタ 93">
            <a:extLst>
              <a:ext uri="{FF2B5EF4-FFF2-40B4-BE49-F238E27FC236}">
                <a16:creationId xmlns:a16="http://schemas.microsoft.com/office/drawing/2014/main" id="{5B5C087B-DAF7-4E49-A3BC-BD19A8B31D13}"/>
              </a:ext>
            </a:extLst>
          </p:cNvPr>
          <p:cNvCxnSpPr/>
          <p:nvPr/>
        </p:nvCxnSpPr>
        <p:spPr>
          <a:xfrm>
            <a:off x="4875583" y="3279727"/>
            <a:ext cx="3888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B0ECFA1C-41DB-4E03-A76C-BCF90C218E58}"/>
              </a:ext>
            </a:extLst>
          </p:cNvPr>
          <p:cNvCxnSpPr/>
          <p:nvPr/>
        </p:nvCxnSpPr>
        <p:spPr>
          <a:xfrm>
            <a:off x="4875583" y="4002613"/>
            <a:ext cx="3888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6" name="直線コネクタ 95">
            <a:extLst>
              <a:ext uri="{FF2B5EF4-FFF2-40B4-BE49-F238E27FC236}">
                <a16:creationId xmlns:a16="http://schemas.microsoft.com/office/drawing/2014/main" id="{D3F767A9-701D-438C-A197-7DC0A329AC82}"/>
              </a:ext>
            </a:extLst>
          </p:cNvPr>
          <p:cNvCxnSpPr/>
          <p:nvPr/>
        </p:nvCxnSpPr>
        <p:spPr>
          <a:xfrm>
            <a:off x="4864173" y="4679882"/>
            <a:ext cx="3888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7" name="直線コネクタ 96">
            <a:extLst>
              <a:ext uri="{FF2B5EF4-FFF2-40B4-BE49-F238E27FC236}">
                <a16:creationId xmlns:a16="http://schemas.microsoft.com/office/drawing/2014/main" id="{3B1F82C9-9CFA-4AE6-B522-A48F1E19A6C6}"/>
              </a:ext>
            </a:extLst>
          </p:cNvPr>
          <p:cNvCxnSpPr/>
          <p:nvPr/>
        </p:nvCxnSpPr>
        <p:spPr>
          <a:xfrm>
            <a:off x="4875583" y="5349698"/>
            <a:ext cx="3888000" cy="0"/>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8" name="直線コネクタ 97">
            <a:extLst>
              <a:ext uri="{FF2B5EF4-FFF2-40B4-BE49-F238E27FC236}">
                <a16:creationId xmlns:a16="http://schemas.microsoft.com/office/drawing/2014/main" id="{F3BFF594-88AA-43EF-BF81-5803444298E6}"/>
              </a:ext>
            </a:extLst>
          </p:cNvPr>
          <p:cNvCxnSpPr/>
          <p:nvPr/>
        </p:nvCxnSpPr>
        <p:spPr>
          <a:xfrm>
            <a:off x="4875583" y="5985662"/>
            <a:ext cx="388800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00" name="テキスト ボックス 99">
            <a:extLst>
              <a:ext uri="{FF2B5EF4-FFF2-40B4-BE49-F238E27FC236}">
                <a16:creationId xmlns:a16="http://schemas.microsoft.com/office/drawing/2014/main" id="{69682927-CF79-4397-A70B-D527D460141B}"/>
              </a:ext>
            </a:extLst>
          </p:cNvPr>
          <p:cNvSpPr txBox="1"/>
          <p:nvPr/>
        </p:nvSpPr>
        <p:spPr>
          <a:xfrm>
            <a:off x="4864174" y="1779710"/>
            <a:ext cx="3621504" cy="754053"/>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非施設：公園、河川敷、港湾、埋立地、駐車場、墓地</a:t>
            </a:r>
            <a:endParaRPr kumimoji="1" lang="en-US" altLang="ja-JP" sz="1200" b="1" dirty="0">
              <a:latin typeface="Meiryo UI" panose="020B0604030504040204" pitchFamily="50" charset="-128"/>
              <a:ea typeface="Meiryo UI" panose="020B0604030504040204" pitchFamily="50" charset="-128"/>
            </a:endParaRPr>
          </a:p>
          <a:p>
            <a:endParaRPr kumimoji="1" lang="en-US" altLang="ja-JP" sz="6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施設</a:t>
            </a:r>
            <a:r>
              <a:rPr kumimoji="1" lang="ja-JP" altLang="en-US" sz="1200" b="1" dirty="0">
                <a:latin typeface="Meiryo UI" panose="020B0604030504040204" pitchFamily="50" charset="-128"/>
                <a:ea typeface="Meiryo UI" panose="020B0604030504040204" pitchFamily="50" charset="-128"/>
              </a:rPr>
              <a:t>：学校、文化施設、病院、公営住宅、浄水場</a:t>
            </a:r>
            <a:r>
              <a:rPr kumimoji="1" lang="ja-JP" altLang="en-US" sz="1200" b="1" dirty="0" smtClean="0">
                <a:latin typeface="Meiryo UI" panose="020B0604030504040204" pitchFamily="50" charset="-128"/>
                <a:ea typeface="Meiryo UI" panose="020B0604030504040204" pitchFamily="50" charset="-128"/>
              </a:rPr>
              <a:t>、</a:t>
            </a:r>
            <a:endParaRPr kumimoji="1" lang="en-US" altLang="ja-JP" sz="1200" b="1" dirty="0" smtClean="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r>
              <a:rPr lang="ja-JP" altLang="en-US" sz="1200" b="1" dirty="0" smtClean="0">
                <a:latin typeface="Meiryo UI" panose="020B0604030504040204" pitchFamily="50" charset="-128"/>
                <a:ea typeface="Meiryo UI" panose="020B0604030504040204" pitchFamily="50" charset="-128"/>
              </a:rPr>
              <a:t>　　　</a:t>
            </a:r>
            <a:r>
              <a:rPr kumimoji="1" lang="ja-JP" altLang="en-US" sz="1200" b="1" dirty="0" smtClean="0">
                <a:latin typeface="Meiryo UI" panose="020B0604030504040204" pitchFamily="50" charset="-128"/>
                <a:ea typeface="Meiryo UI" panose="020B0604030504040204" pitchFamily="50" charset="-128"/>
              </a:rPr>
              <a:t>下水</a:t>
            </a:r>
            <a:r>
              <a:rPr kumimoji="1" lang="ja-JP" altLang="en-US" sz="1200" b="1" dirty="0">
                <a:latin typeface="Meiryo UI" panose="020B0604030504040204" pitchFamily="50" charset="-128"/>
                <a:ea typeface="Meiryo UI" panose="020B0604030504040204" pitchFamily="50" charset="-128"/>
              </a:rPr>
              <a:t>処理場、市場</a:t>
            </a:r>
          </a:p>
        </p:txBody>
      </p:sp>
      <p:sp>
        <p:nvSpPr>
          <p:cNvPr id="118" name="テキスト ボックス 117">
            <a:extLst>
              <a:ext uri="{FF2B5EF4-FFF2-40B4-BE49-F238E27FC236}">
                <a16:creationId xmlns:a16="http://schemas.microsoft.com/office/drawing/2014/main" id="{A00BBCE0-3EED-4613-A98E-3A07CC06282A}"/>
              </a:ext>
            </a:extLst>
          </p:cNvPr>
          <p:cNvSpPr txBox="1"/>
          <p:nvPr/>
        </p:nvSpPr>
        <p:spPr>
          <a:xfrm>
            <a:off x="5612965" y="1213161"/>
            <a:ext cx="2339102" cy="338554"/>
          </a:xfrm>
          <a:prstGeom prst="rect">
            <a:avLst/>
          </a:prstGeom>
          <a:noFill/>
        </p:spPr>
        <p:txBody>
          <a:bodyPr wrap="none" rtlCol="0">
            <a:spAutoFit/>
          </a:bodyPr>
          <a:lstStyle/>
          <a:p>
            <a:r>
              <a:rPr lang="ja-JP" altLang="en-US" sz="16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誘致が見込めるフィールド</a:t>
            </a:r>
            <a:endParaRPr kumimoji="1" lang="ja-JP" altLang="en-US" sz="16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23" name="テキスト ボックス 122">
            <a:extLst>
              <a:ext uri="{FF2B5EF4-FFF2-40B4-BE49-F238E27FC236}">
                <a16:creationId xmlns:a16="http://schemas.microsoft.com/office/drawing/2014/main" id="{29726BE6-6739-4E72-B492-17D2F0D8D100}"/>
              </a:ext>
            </a:extLst>
          </p:cNvPr>
          <p:cNvSpPr txBox="1"/>
          <p:nvPr/>
        </p:nvSpPr>
        <p:spPr>
          <a:xfrm>
            <a:off x="4875584" y="2790847"/>
            <a:ext cx="2287806"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空港、港湾、市場、農場、発電所</a:t>
            </a:r>
          </a:p>
        </p:txBody>
      </p:sp>
      <p:sp>
        <p:nvSpPr>
          <p:cNvPr id="124" name="テキスト ボックス 123">
            <a:extLst>
              <a:ext uri="{FF2B5EF4-FFF2-40B4-BE49-F238E27FC236}">
                <a16:creationId xmlns:a16="http://schemas.microsoft.com/office/drawing/2014/main" id="{D69FD0D2-E912-4FD6-822A-3A5B067EF0CB}"/>
              </a:ext>
            </a:extLst>
          </p:cNvPr>
          <p:cNvSpPr txBox="1"/>
          <p:nvPr/>
        </p:nvSpPr>
        <p:spPr>
          <a:xfrm>
            <a:off x="4875584" y="3482986"/>
            <a:ext cx="3813865"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ショッピングモール、テーマパーク、スポーツ施設、キャンプ場</a:t>
            </a:r>
          </a:p>
        </p:txBody>
      </p:sp>
      <p:sp>
        <p:nvSpPr>
          <p:cNvPr id="125" name="テキスト ボックス 124">
            <a:extLst>
              <a:ext uri="{FF2B5EF4-FFF2-40B4-BE49-F238E27FC236}">
                <a16:creationId xmlns:a16="http://schemas.microsoft.com/office/drawing/2014/main" id="{DC40FFBB-54AE-4579-B739-FDEA95FD3B98}"/>
              </a:ext>
            </a:extLst>
          </p:cNvPr>
          <p:cNvSpPr txBox="1"/>
          <p:nvPr/>
        </p:nvSpPr>
        <p:spPr>
          <a:xfrm>
            <a:off x="4881773" y="4200792"/>
            <a:ext cx="646331"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駐車場</a:t>
            </a:r>
          </a:p>
        </p:txBody>
      </p:sp>
      <p:sp>
        <p:nvSpPr>
          <p:cNvPr id="126" name="テキスト ボックス 125">
            <a:extLst>
              <a:ext uri="{FF2B5EF4-FFF2-40B4-BE49-F238E27FC236}">
                <a16:creationId xmlns:a16="http://schemas.microsoft.com/office/drawing/2014/main" id="{590350D3-C878-4EBB-B607-DFDDDB7FCA82}"/>
              </a:ext>
            </a:extLst>
          </p:cNvPr>
          <p:cNvSpPr txBox="1"/>
          <p:nvPr/>
        </p:nvSpPr>
        <p:spPr>
          <a:xfrm>
            <a:off x="4875584" y="4876881"/>
            <a:ext cx="2294218" cy="276999"/>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工場、倉庫、車両基地、バス車庫</a:t>
            </a:r>
          </a:p>
        </p:txBody>
      </p:sp>
      <p:sp>
        <p:nvSpPr>
          <p:cNvPr id="6" name="正方形/長方形 5">
            <a:extLst>
              <a:ext uri="{FF2B5EF4-FFF2-40B4-BE49-F238E27FC236}">
                <a16:creationId xmlns:a16="http://schemas.microsoft.com/office/drawing/2014/main" id="{A972256B-AFC6-47E1-A89F-9CE2D7DDCA8D}"/>
              </a:ext>
            </a:extLst>
          </p:cNvPr>
          <p:cNvSpPr/>
          <p:nvPr/>
        </p:nvSpPr>
        <p:spPr>
          <a:xfrm>
            <a:off x="228152" y="6253209"/>
            <a:ext cx="4572000" cy="553998"/>
          </a:xfrm>
          <a:prstGeom prst="rect">
            <a:avLst/>
          </a:prstGeom>
        </p:spPr>
        <p:txBody>
          <a:bodyPr>
            <a:spAutoFit/>
          </a:bodyPr>
          <a:lstStyle/>
          <a:p>
            <a:r>
              <a:rPr lang="en-US" altLang="ja-JP" sz="1000" dirty="0" smtClean="0"/>
              <a:t>*      B</a:t>
            </a:r>
            <a:r>
              <a:rPr lang="ja-JP" altLang="en-US" sz="1000" dirty="0" smtClean="0"/>
              <a:t>向け施設：ビジネス向け施設</a:t>
            </a:r>
            <a:endParaRPr lang="en-US" altLang="ja-JP" sz="1000" dirty="0" smtClean="0"/>
          </a:p>
          <a:p>
            <a:r>
              <a:rPr lang="en-US" altLang="ja-JP" sz="1000" dirty="0" smtClean="0"/>
              <a:t>**    C</a:t>
            </a:r>
            <a:r>
              <a:rPr lang="ja-JP" altLang="en-US" sz="1000" dirty="0" smtClean="0"/>
              <a:t>向け施設：消費者向け施設</a:t>
            </a:r>
            <a:endParaRPr lang="en-US" altLang="ja-JP" sz="1000" dirty="0" smtClean="0"/>
          </a:p>
          <a:p>
            <a:r>
              <a:rPr lang="en-US" altLang="ja-JP" sz="1000" dirty="0" smtClean="0"/>
              <a:t>***  </a:t>
            </a:r>
            <a:r>
              <a:rPr lang="ja-JP" altLang="en-US" sz="1000" dirty="0" smtClean="0"/>
              <a:t>静脈</a:t>
            </a:r>
            <a:r>
              <a:rPr lang="ja-JP" altLang="en-US" sz="1000" dirty="0"/>
              <a:t>産業：ごみ，産業廃棄物などの回収と再利用をはかる産業</a:t>
            </a:r>
          </a:p>
        </p:txBody>
      </p:sp>
      <p:sp>
        <p:nvSpPr>
          <p:cNvPr id="127" name="テキスト ボックス 126">
            <a:extLst>
              <a:ext uri="{FF2B5EF4-FFF2-40B4-BE49-F238E27FC236}">
                <a16:creationId xmlns:a16="http://schemas.microsoft.com/office/drawing/2014/main" id="{A9BF9A94-CBE3-4DCA-A141-B8888EB844BE}"/>
              </a:ext>
            </a:extLst>
          </p:cNvPr>
          <p:cNvSpPr txBox="1"/>
          <p:nvPr/>
        </p:nvSpPr>
        <p:spPr>
          <a:xfrm>
            <a:off x="4799722" y="5562179"/>
            <a:ext cx="912429" cy="276999"/>
          </a:xfrm>
          <a:prstGeom prst="rect">
            <a:avLst/>
          </a:prstGeom>
          <a:noFill/>
        </p:spPr>
        <p:txBody>
          <a:bodyPr wrap="none" rtlCol="0">
            <a:spAutoFit/>
          </a:bodyPr>
          <a:lstStyle/>
          <a:p>
            <a:r>
              <a:rPr kumimoji="1" lang="ja-JP" altLang="en-US" sz="1200" b="1">
                <a:latin typeface="Meiryo UI" panose="020B0604030504040204" pitchFamily="50" charset="-128"/>
                <a:ea typeface="Meiryo UI" panose="020B0604030504040204" pitchFamily="50" charset="-128"/>
              </a:rPr>
              <a:t>ごみ処理場</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0997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1186E86A-38D5-4A0F-A697-7A912C1CAF02}"/>
              </a:ext>
            </a:extLst>
          </p:cNvPr>
          <p:cNvSpPr/>
          <p:nvPr/>
        </p:nvSpPr>
        <p:spPr>
          <a:xfrm>
            <a:off x="1081488" y="181697"/>
            <a:ext cx="7058343"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２．自動</a:t>
            </a:r>
            <a:r>
              <a:rPr lang="ja-JP" altLang="en-US" sz="2400" b="1" dirty="0">
                <a:latin typeface="Meiryo UI" panose="020B0604030504040204" pitchFamily="50" charset="-128"/>
                <a:ea typeface="Meiryo UI" panose="020B0604030504040204" pitchFamily="50" charset="-128"/>
              </a:rPr>
              <a:t>運転モビリティの種類と</a:t>
            </a:r>
            <a:r>
              <a:rPr lang="ja-JP" altLang="en-US" sz="2400" b="1" dirty="0" smtClean="0">
                <a:latin typeface="Meiryo UI" panose="020B0604030504040204" pitchFamily="50" charset="-128"/>
                <a:ea typeface="Meiryo UI" panose="020B0604030504040204" pitchFamily="50" charset="-128"/>
              </a:rPr>
              <a:t>用途（自動車以外）</a:t>
            </a:r>
            <a:endParaRPr lang="en-US" altLang="ja-JP" sz="2800" b="1" dirty="0">
              <a:latin typeface="Meiryo UI" panose="020B0604030504040204" pitchFamily="50" charset="-128"/>
              <a:ea typeface="Meiryo UI" panose="020B0604030504040204" pitchFamily="50" charset="-128"/>
            </a:endParaRPr>
          </a:p>
        </p:txBody>
      </p:sp>
      <p:cxnSp>
        <p:nvCxnSpPr>
          <p:cNvPr id="7" name="直線コネクタ 6">
            <a:extLst>
              <a:ext uri="{FF2B5EF4-FFF2-40B4-BE49-F238E27FC236}">
                <a16:creationId xmlns:a16="http://schemas.microsoft.com/office/drawing/2014/main" id="{0DF3D67E-5DD7-483C-B904-7F05D6387CE3}"/>
              </a:ext>
            </a:extLst>
          </p:cNvPr>
          <p:cNvCxnSpPr/>
          <p:nvPr/>
        </p:nvCxnSpPr>
        <p:spPr>
          <a:xfrm>
            <a:off x="185363" y="747988"/>
            <a:ext cx="8748000"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3" name="表 19">
            <a:extLst>
              <a:ext uri="{FF2B5EF4-FFF2-40B4-BE49-F238E27FC236}">
                <a16:creationId xmlns:a16="http://schemas.microsoft.com/office/drawing/2014/main" id="{08A95C40-E096-4242-BC68-BAC8965985B2}"/>
              </a:ext>
            </a:extLst>
          </p:cNvPr>
          <p:cNvGraphicFramePr>
            <a:graphicFrameLocks noGrp="1"/>
          </p:cNvGraphicFramePr>
          <p:nvPr>
            <p:extLst>
              <p:ext uri="{D42A27DB-BD31-4B8C-83A1-F6EECF244321}">
                <p14:modId xmlns:p14="http://schemas.microsoft.com/office/powerpoint/2010/main" val="1849567147"/>
              </p:ext>
            </p:extLst>
          </p:nvPr>
        </p:nvGraphicFramePr>
        <p:xfrm>
          <a:off x="1025985" y="1090609"/>
          <a:ext cx="7288303" cy="5427724"/>
        </p:xfrm>
        <a:graphic>
          <a:graphicData uri="http://schemas.openxmlformats.org/drawingml/2006/table">
            <a:tbl>
              <a:tblPr firstRow="1" bandRow="1">
                <a:tableStyleId>{5940675A-B579-460E-94D1-54222C63F5DA}</a:tableStyleId>
              </a:tblPr>
              <a:tblGrid>
                <a:gridCol w="1800543">
                  <a:extLst>
                    <a:ext uri="{9D8B030D-6E8A-4147-A177-3AD203B41FA5}">
                      <a16:colId xmlns:a16="http://schemas.microsoft.com/office/drawing/2014/main" val="1293375930"/>
                    </a:ext>
                  </a:extLst>
                </a:gridCol>
                <a:gridCol w="1490526">
                  <a:extLst>
                    <a:ext uri="{9D8B030D-6E8A-4147-A177-3AD203B41FA5}">
                      <a16:colId xmlns:a16="http://schemas.microsoft.com/office/drawing/2014/main" val="2296399812"/>
                    </a:ext>
                  </a:extLst>
                </a:gridCol>
                <a:gridCol w="3997234">
                  <a:extLst>
                    <a:ext uri="{9D8B030D-6E8A-4147-A177-3AD203B41FA5}">
                      <a16:colId xmlns:a16="http://schemas.microsoft.com/office/drawing/2014/main" val="1409812511"/>
                    </a:ext>
                  </a:extLst>
                </a:gridCol>
              </a:tblGrid>
              <a:tr h="389890">
                <a:tc>
                  <a:txBody>
                    <a:bodyPr/>
                    <a:lstStyle/>
                    <a:p>
                      <a:pPr algn="ctr"/>
                      <a:r>
                        <a:rPr kumimoji="1" lang="ja-JP" altLang="en-US" sz="1600" b="1" dirty="0">
                          <a:latin typeface="Meiryo UI" panose="020B0604030504040204" pitchFamily="50" charset="-128"/>
                          <a:ea typeface="Meiryo UI" panose="020B0604030504040204" pitchFamily="50" charset="-128"/>
                        </a:rPr>
                        <a:t>種類</a:t>
                      </a:r>
                    </a:p>
                  </a:txBody>
                  <a:tcPr>
                    <a:solidFill>
                      <a:schemeClr val="accent1">
                        <a:lumMod val="20000"/>
                        <a:lumOff val="80000"/>
                      </a:schemeClr>
                    </a:solidFill>
                  </a:tcPr>
                </a:tc>
                <a:tc>
                  <a:txBody>
                    <a:bodyPr/>
                    <a:lstStyle/>
                    <a:p>
                      <a:pPr algn="ctr"/>
                      <a:r>
                        <a:rPr kumimoji="1" lang="ja-JP" altLang="en-US" sz="1600" b="1" dirty="0">
                          <a:latin typeface="Meiryo UI" panose="020B0604030504040204" pitchFamily="50" charset="-128"/>
                          <a:ea typeface="Meiryo UI" panose="020B0604030504040204" pitchFamily="50" charset="-128"/>
                        </a:rPr>
                        <a:t>車両外観</a:t>
                      </a:r>
                    </a:p>
                  </a:txBody>
                  <a:tcPr>
                    <a:solidFill>
                      <a:schemeClr val="accent1">
                        <a:lumMod val="20000"/>
                        <a:lumOff val="80000"/>
                      </a:schemeClr>
                    </a:solidFill>
                  </a:tcPr>
                </a:tc>
                <a:tc>
                  <a:txBody>
                    <a:bodyPr/>
                    <a:lstStyle/>
                    <a:p>
                      <a:pPr algn="ctr"/>
                      <a:r>
                        <a:rPr kumimoji="1" lang="ja-JP" altLang="en-US" sz="1600" b="1" dirty="0">
                          <a:latin typeface="Meiryo UI" panose="020B0604030504040204" pitchFamily="50" charset="-128"/>
                          <a:ea typeface="Meiryo UI" panose="020B0604030504040204" pitchFamily="50" charset="-128"/>
                        </a:rPr>
                        <a:t>用途・特徴</a:t>
                      </a:r>
                    </a:p>
                  </a:txBody>
                  <a:tcPr>
                    <a:solidFill>
                      <a:schemeClr val="accent1">
                        <a:lumMod val="20000"/>
                        <a:lumOff val="80000"/>
                      </a:schemeClr>
                    </a:solidFill>
                  </a:tcPr>
                </a:tc>
                <a:extLst>
                  <a:ext uri="{0D108BD9-81ED-4DB2-BD59-A6C34878D82A}">
                    <a16:rowId xmlns:a16="http://schemas.microsoft.com/office/drawing/2014/main" val="2112948482"/>
                  </a:ext>
                </a:extLst>
              </a:tr>
              <a:tr h="839639">
                <a:tc>
                  <a:txBody>
                    <a:bodyPr/>
                    <a:lstStyle/>
                    <a:p>
                      <a:r>
                        <a:rPr kumimoji="1" lang="ja-JP" altLang="en-US" sz="1600" dirty="0">
                          <a:latin typeface="Meiryo UI" panose="020B0604030504040204" pitchFamily="50" charset="-128"/>
                          <a:ea typeface="Meiryo UI" panose="020B0604030504040204" pitchFamily="50" charset="-128"/>
                        </a:rPr>
                        <a:t>無人配送車</a:t>
                      </a:r>
                    </a:p>
                  </a:txBody>
                  <a:tcPr/>
                </a:tc>
                <a:tc>
                  <a:txBody>
                    <a:bodyPr/>
                    <a:lstStyle/>
                    <a:p>
                      <a:endParaRPr kumimoji="1" lang="ja-JP" altLang="en-US" sz="110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人間が運転操作を行わなくとも自動で走行できる搬送車。主に工場内などを走行。電磁誘導式や光学誘導式などがある。</a:t>
                      </a:r>
                    </a:p>
                  </a:txBody>
                  <a:tcPr/>
                </a:tc>
                <a:extLst>
                  <a:ext uri="{0D108BD9-81ED-4DB2-BD59-A6C34878D82A}">
                    <a16:rowId xmlns:a16="http://schemas.microsoft.com/office/drawing/2014/main" val="3770890529"/>
                  </a:ext>
                </a:extLst>
              </a:tr>
              <a:tr h="839639">
                <a:tc>
                  <a:txBody>
                    <a:bodyPr/>
                    <a:lstStyle/>
                    <a:p>
                      <a:r>
                        <a:rPr kumimoji="1" lang="ja-JP" altLang="en-US" sz="1600" dirty="0">
                          <a:latin typeface="Meiryo UI" panose="020B0604030504040204" pitchFamily="50" charset="-128"/>
                          <a:ea typeface="Meiryo UI" panose="020B0604030504040204" pitchFamily="50" charset="-128"/>
                        </a:rPr>
                        <a:t>自動運転トラクター</a:t>
                      </a:r>
                    </a:p>
                  </a:txBody>
                  <a:tcPr/>
                </a:tc>
                <a:tc>
                  <a:txBody>
                    <a:bodyPr/>
                    <a:lstStyle/>
                    <a:p>
                      <a:endParaRPr kumimoji="1" lang="ja-JP" altLang="en-US" sz="110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スマート農業の担い手。搭乗状態での自動操舵、有人監視下での自動化・無人化、遠隔監視による完全無人化など技術に段階が存在する。</a:t>
                      </a:r>
                    </a:p>
                  </a:txBody>
                  <a:tcPr/>
                </a:tc>
                <a:extLst>
                  <a:ext uri="{0D108BD9-81ED-4DB2-BD59-A6C34878D82A}">
                    <a16:rowId xmlns:a16="http://schemas.microsoft.com/office/drawing/2014/main" val="1315961736"/>
                  </a:ext>
                </a:extLst>
              </a:tr>
              <a:tr h="839639">
                <a:tc>
                  <a:txBody>
                    <a:bodyPr/>
                    <a:lstStyle/>
                    <a:p>
                      <a:r>
                        <a:rPr kumimoji="1" lang="ja-JP" altLang="en-US" sz="1600" dirty="0">
                          <a:latin typeface="Meiryo UI" panose="020B0604030504040204" pitchFamily="50" charset="-128"/>
                          <a:ea typeface="Meiryo UI" panose="020B0604030504040204" pitchFamily="50" charset="-128"/>
                        </a:rPr>
                        <a:t>産業用小型</a:t>
                      </a:r>
                      <a:r>
                        <a:rPr kumimoji="1" lang="ja-JP" altLang="en-US" sz="1600" dirty="0" smtClean="0">
                          <a:latin typeface="Meiryo UI" panose="020B0604030504040204" pitchFamily="50" charset="-128"/>
                          <a:ea typeface="Meiryo UI" panose="020B0604030504040204" pitchFamily="50" charset="-128"/>
                        </a:rPr>
                        <a:t>無人</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車両</a:t>
                      </a:r>
                      <a:endParaRPr kumimoji="1" lang="ja-JP" altLang="en-US" sz="1600" dirty="0">
                        <a:latin typeface="Meiryo UI" panose="020B0604030504040204" pitchFamily="50" charset="-128"/>
                        <a:ea typeface="Meiryo UI" panose="020B0604030504040204" pitchFamily="50" charset="-128"/>
                      </a:endParaRPr>
                    </a:p>
                  </a:txBody>
                  <a:tcPr/>
                </a:tc>
                <a:tc>
                  <a:txBody>
                    <a:bodyPr/>
                    <a:lstStyle/>
                    <a:p>
                      <a:endParaRPr kumimoji="1" lang="ja-JP" altLang="en-US" sz="1100">
                        <a:latin typeface="Meiryo UI" panose="020B0604030504040204" pitchFamily="50" charset="-128"/>
                        <a:ea typeface="Meiryo UI" panose="020B0604030504040204" pitchFamily="50" charset="-128"/>
                      </a:endParaRPr>
                    </a:p>
                  </a:txBody>
                  <a:tcPr/>
                </a:tc>
                <a:tc>
                  <a:txBody>
                    <a:bodyPr/>
                    <a:lstStyle/>
                    <a:p>
                      <a:r>
                        <a:rPr kumimoji="1" lang="en-US" altLang="ja-JP" sz="1400" dirty="0">
                          <a:latin typeface="Meiryo UI" panose="020B0604030504040204" pitchFamily="50" charset="-128"/>
                          <a:ea typeface="Meiryo UI" panose="020B0604030504040204" pitchFamily="50" charset="-128"/>
                        </a:rPr>
                        <a:t>GPS</a:t>
                      </a:r>
                      <a:r>
                        <a:rPr kumimoji="1" lang="ja-JP" altLang="en-US" sz="1400" dirty="0">
                          <a:latin typeface="Meiryo UI" panose="020B0604030504040204" pitchFamily="50" charset="-128"/>
                          <a:ea typeface="Meiryo UI" panose="020B0604030504040204" pitchFamily="50" charset="-128"/>
                        </a:rPr>
                        <a:t>を搭載し自動走行する。人間が行うには困難であり、ケガのリスクもある山間部の急傾斜等で農薬噴霧などを行う。</a:t>
                      </a:r>
                    </a:p>
                  </a:txBody>
                  <a:tcPr/>
                </a:tc>
                <a:extLst>
                  <a:ext uri="{0D108BD9-81ED-4DB2-BD59-A6C34878D82A}">
                    <a16:rowId xmlns:a16="http://schemas.microsoft.com/office/drawing/2014/main" val="1322386139"/>
                  </a:ext>
                </a:extLst>
              </a:tr>
              <a:tr h="839639">
                <a:tc>
                  <a:txBody>
                    <a:bodyPr/>
                    <a:lstStyle/>
                    <a:p>
                      <a:r>
                        <a:rPr kumimoji="1" lang="ja-JP" altLang="en-US" sz="1600" dirty="0">
                          <a:latin typeface="Meiryo UI" panose="020B0604030504040204" pitchFamily="50" charset="-128"/>
                          <a:ea typeface="Meiryo UI" panose="020B0604030504040204" pitchFamily="50" charset="-128"/>
                        </a:rPr>
                        <a:t>宅配ロボット</a:t>
                      </a:r>
                    </a:p>
                  </a:txBody>
                  <a:tcPr/>
                </a:tc>
                <a:tc>
                  <a:txBody>
                    <a:bodyPr/>
                    <a:lstStyle/>
                    <a:p>
                      <a:endParaRPr kumimoji="1" lang="ja-JP" altLang="en-US" sz="1100">
                        <a:latin typeface="Meiryo UI" panose="020B0604030504040204" pitchFamily="50" charset="-128"/>
                        <a:ea typeface="Meiryo UI" panose="020B0604030504040204" pitchFamily="50" charset="-128"/>
                      </a:endParaRPr>
                    </a:p>
                  </a:txBody>
                  <a:tcPr/>
                </a:tc>
                <a:tc>
                  <a:txBody>
                    <a:bodyPr/>
                    <a:lstStyle/>
                    <a:p>
                      <a:r>
                        <a:rPr kumimoji="1" lang="en-US" altLang="ja-JP" sz="1400" dirty="0">
                          <a:latin typeface="Meiryo UI" panose="020B0604030504040204" pitchFamily="50" charset="-128"/>
                          <a:ea typeface="Meiryo UI" panose="020B0604030504040204" pitchFamily="50" charset="-128"/>
                        </a:rPr>
                        <a:t>GPS</a:t>
                      </a:r>
                      <a:r>
                        <a:rPr kumimoji="1" lang="ja-JP" altLang="en-US" sz="1400" dirty="0">
                          <a:latin typeface="Meiryo UI" panose="020B0604030504040204" pitchFamily="50" charset="-128"/>
                          <a:ea typeface="Meiryo UI" panose="020B0604030504040204" pitchFamily="50" charset="-128"/>
                        </a:rPr>
                        <a:t>等で位置を認識し、地図データに沿って自動走行。車体に取り付けたカメラやセンサーで障害物を検知しながら、指定された場所まで荷物を届ける。</a:t>
                      </a:r>
                    </a:p>
                  </a:txBody>
                  <a:tcPr/>
                </a:tc>
                <a:extLst>
                  <a:ext uri="{0D108BD9-81ED-4DB2-BD59-A6C34878D82A}">
                    <a16:rowId xmlns:a16="http://schemas.microsoft.com/office/drawing/2014/main" val="1978457622"/>
                  </a:ext>
                </a:extLst>
              </a:tr>
              <a:tr h="839639">
                <a:tc>
                  <a:txBody>
                    <a:bodyPr/>
                    <a:lstStyle/>
                    <a:p>
                      <a:r>
                        <a:rPr kumimoji="1" lang="ja-JP" altLang="en-US" sz="1600" dirty="0">
                          <a:latin typeface="Meiryo UI" panose="020B0604030504040204" pitchFamily="50" charset="-128"/>
                          <a:ea typeface="Meiryo UI" panose="020B0604030504040204" pitchFamily="50" charset="-128"/>
                        </a:rPr>
                        <a:t>自動運転バイク</a:t>
                      </a:r>
                    </a:p>
                  </a:txBody>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en-US" altLang="ja-JP" sz="1400" dirty="0">
                          <a:latin typeface="Meiryo UI" panose="020B0604030504040204" pitchFamily="50" charset="-128"/>
                          <a:ea typeface="Meiryo UI" panose="020B0604030504040204" pitchFamily="50" charset="-128"/>
                        </a:rPr>
                        <a:t>AI</a:t>
                      </a:r>
                      <a:r>
                        <a:rPr kumimoji="1" lang="ja-JP" altLang="en-US" sz="1400" dirty="0">
                          <a:latin typeface="Meiryo UI" panose="020B0604030504040204" pitchFamily="50" charset="-128"/>
                          <a:ea typeface="Meiryo UI" panose="020B0604030504040204" pitchFamily="50" charset="-128"/>
                        </a:rPr>
                        <a:t>制御により転倒しないため、事故等のリスクを軽減できる</a:t>
                      </a:r>
                      <a:r>
                        <a:rPr kumimoji="1" lang="ja-JP" altLang="en-US" sz="1400" dirty="0" smtClean="0">
                          <a:latin typeface="Meiryo UI" panose="020B0604030504040204" pitchFamily="50" charset="-128"/>
                          <a:ea typeface="Meiryo UI" panose="020B0604030504040204" pitchFamily="50" charset="-128"/>
                        </a:rPr>
                        <a:t>。将来的にはバイク便などへの応用も考えられる。</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701002929"/>
                  </a:ext>
                </a:extLst>
              </a:tr>
              <a:tr h="839639">
                <a:tc>
                  <a:txBody>
                    <a:bodyPr/>
                    <a:lstStyle/>
                    <a:p>
                      <a:r>
                        <a:rPr kumimoji="1" lang="ja-JP" altLang="en-US" sz="1600" dirty="0">
                          <a:latin typeface="Meiryo UI" panose="020B0604030504040204" pitchFamily="50" charset="-128"/>
                          <a:ea typeface="Meiryo UI" panose="020B0604030504040204" pitchFamily="50" charset="-128"/>
                        </a:rPr>
                        <a:t>無人ドローン</a:t>
                      </a:r>
                    </a:p>
                  </a:txBody>
                  <a:tcPr/>
                </a:tc>
                <a:tc>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空撮カメラによるインフラ等の点検や災害時の情報把握等の利用のほか、遠隔地への商品配送や、農薬散布など、用途は幅広い。</a:t>
                      </a:r>
                    </a:p>
                  </a:txBody>
                  <a:tcPr/>
                </a:tc>
                <a:extLst>
                  <a:ext uri="{0D108BD9-81ED-4DB2-BD59-A6C34878D82A}">
                    <a16:rowId xmlns:a16="http://schemas.microsoft.com/office/drawing/2014/main" val="667185057"/>
                  </a:ext>
                </a:extLst>
              </a:tr>
            </a:tbl>
          </a:graphicData>
        </a:graphic>
      </p:graphicFrame>
      <p:pic>
        <p:nvPicPr>
          <p:cNvPr id="28" name="図 27">
            <a:extLst>
              <a:ext uri="{FF2B5EF4-FFF2-40B4-BE49-F238E27FC236}">
                <a16:creationId xmlns:a16="http://schemas.microsoft.com/office/drawing/2014/main" id="{7D6E9231-665E-4877-8225-52BF52853AF2}"/>
              </a:ext>
            </a:extLst>
          </p:cNvPr>
          <p:cNvPicPr>
            <a:picLocks noChangeAspect="1"/>
          </p:cNvPicPr>
          <p:nvPr/>
        </p:nvPicPr>
        <p:blipFill>
          <a:blip r:embed="rId2"/>
          <a:stretch>
            <a:fillRect/>
          </a:stretch>
        </p:blipFill>
        <p:spPr>
          <a:xfrm>
            <a:off x="3084353" y="1535070"/>
            <a:ext cx="872424" cy="650962"/>
          </a:xfrm>
          <a:prstGeom prst="rect">
            <a:avLst/>
          </a:prstGeom>
        </p:spPr>
      </p:pic>
      <p:pic>
        <p:nvPicPr>
          <p:cNvPr id="29" name="図 28">
            <a:extLst>
              <a:ext uri="{FF2B5EF4-FFF2-40B4-BE49-F238E27FC236}">
                <a16:creationId xmlns:a16="http://schemas.microsoft.com/office/drawing/2014/main" id="{2100B1EC-11D0-4401-9FDD-98D2CD08A9B7}"/>
              </a:ext>
            </a:extLst>
          </p:cNvPr>
          <p:cNvPicPr>
            <a:picLocks noChangeAspect="1"/>
          </p:cNvPicPr>
          <p:nvPr/>
        </p:nvPicPr>
        <p:blipFill rotWithShape="1">
          <a:blip r:embed="rId3"/>
          <a:srcRect l="17731" r="8251"/>
          <a:stretch/>
        </p:blipFill>
        <p:spPr>
          <a:xfrm>
            <a:off x="3170203" y="3228881"/>
            <a:ext cx="791580" cy="711666"/>
          </a:xfrm>
          <a:prstGeom prst="rect">
            <a:avLst/>
          </a:prstGeom>
        </p:spPr>
      </p:pic>
      <p:pic>
        <p:nvPicPr>
          <p:cNvPr id="30" name="図 29">
            <a:extLst>
              <a:ext uri="{FF2B5EF4-FFF2-40B4-BE49-F238E27FC236}">
                <a16:creationId xmlns:a16="http://schemas.microsoft.com/office/drawing/2014/main" id="{8AF747BE-DE12-4E86-9465-C1E2388FA9A0}"/>
              </a:ext>
            </a:extLst>
          </p:cNvPr>
          <p:cNvPicPr>
            <a:picLocks noChangeAspect="1"/>
          </p:cNvPicPr>
          <p:nvPr/>
        </p:nvPicPr>
        <p:blipFill>
          <a:blip r:embed="rId4"/>
          <a:stretch>
            <a:fillRect/>
          </a:stretch>
        </p:blipFill>
        <p:spPr>
          <a:xfrm>
            <a:off x="3141628" y="2395284"/>
            <a:ext cx="812798" cy="698604"/>
          </a:xfrm>
          <a:prstGeom prst="rect">
            <a:avLst/>
          </a:prstGeom>
        </p:spPr>
      </p:pic>
      <p:pic>
        <p:nvPicPr>
          <p:cNvPr id="31" name="図 30">
            <a:extLst>
              <a:ext uri="{FF2B5EF4-FFF2-40B4-BE49-F238E27FC236}">
                <a16:creationId xmlns:a16="http://schemas.microsoft.com/office/drawing/2014/main" id="{AB38DEDE-A18D-42BB-95E4-E6912AB2C5E4}"/>
              </a:ext>
            </a:extLst>
          </p:cNvPr>
          <p:cNvPicPr>
            <a:picLocks noChangeAspect="1"/>
          </p:cNvPicPr>
          <p:nvPr/>
        </p:nvPicPr>
        <p:blipFill>
          <a:blip r:embed="rId5"/>
          <a:stretch>
            <a:fillRect/>
          </a:stretch>
        </p:blipFill>
        <p:spPr>
          <a:xfrm>
            <a:off x="3072971" y="4946255"/>
            <a:ext cx="950111" cy="711666"/>
          </a:xfrm>
          <a:prstGeom prst="rect">
            <a:avLst/>
          </a:prstGeom>
        </p:spPr>
      </p:pic>
      <p:pic>
        <p:nvPicPr>
          <p:cNvPr id="32" name="図 31">
            <a:extLst>
              <a:ext uri="{FF2B5EF4-FFF2-40B4-BE49-F238E27FC236}">
                <a16:creationId xmlns:a16="http://schemas.microsoft.com/office/drawing/2014/main" id="{71C3C2CD-B63D-49F2-ADF0-D57530FF6F53}"/>
              </a:ext>
            </a:extLst>
          </p:cNvPr>
          <p:cNvPicPr>
            <a:picLocks noChangeAspect="1"/>
          </p:cNvPicPr>
          <p:nvPr/>
        </p:nvPicPr>
        <p:blipFill rotWithShape="1">
          <a:blip r:embed="rId6"/>
          <a:srcRect b="12904"/>
          <a:stretch/>
        </p:blipFill>
        <p:spPr>
          <a:xfrm>
            <a:off x="3171280" y="4113644"/>
            <a:ext cx="790505" cy="667360"/>
          </a:xfrm>
          <a:prstGeom prst="rect">
            <a:avLst/>
          </a:prstGeom>
        </p:spPr>
      </p:pic>
      <p:pic>
        <p:nvPicPr>
          <p:cNvPr id="33" name="図 32">
            <a:extLst>
              <a:ext uri="{FF2B5EF4-FFF2-40B4-BE49-F238E27FC236}">
                <a16:creationId xmlns:a16="http://schemas.microsoft.com/office/drawing/2014/main" id="{757FF84A-A5DE-4378-8FCB-8EF35C6E8CDF}"/>
              </a:ext>
            </a:extLst>
          </p:cNvPr>
          <p:cNvPicPr>
            <a:picLocks noChangeAspect="1"/>
          </p:cNvPicPr>
          <p:nvPr/>
        </p:nvPicPr>
        <p:blipFill rotWithShape="1">
          <a:blip r:embed="rId7"/>
          <a:srcRect b="12416"/>
          <a:stretch/>
        </p:blipFill>
        <p:spPr>
          <a:xfrm>
            <a:off x="3101356" y="5737485"/>
            <a:ext cx="950111" cy="708862"/>
          </a:xfrm>
          <a:prstGeom prst="rect">
            <a:avLst/>
          </a:prstGeom>
        </p:spPr>
      </p:pic>
      <p:sp>
        <p:nvSpPr>
          <p:cNvPr id="3" name="スライド番号プレースホルダー 2"/>
          <p:cNvSpPr>
            <a:spLocks noGrp="1"/>
          </p:cNvSpPr>
          <p:nvPr>
            <p:ph type="sldNum" sz="quarter" idx="12"/>
          </p:nvPr>
        </p:nvSpPr>
        <p:spPr>
          <a:xfrm>
            <a:off x="6875963" y="6518333"/>
            <a:ext cx="2057400" cy="365125"/>
          </a:xfrm>
        </p:spPr>
        <p:txBody>
          <a:bodyPr/>
          <a:lstStyle/>
          <a:p>
            <a:fld id="{21D76EFC-43B6-498C-9345-5DA95606B07D}" type="slidenum">
              <a:rPr kumimoji="1" lang="ja-JP" altLang="en-US" smtClean="0"/>
              <a:t>23</a:t>
            </a:fld>
            <a:endParaRPr kumimoji="1" lang="ja-JP" altLang="en-US"/>
          </a:p>
        </p:txBody>
      </p:sp>
    </p:spTree>
    <p:extLst>
      <p:ext uri="{BB962C8B-B14F-4D97-AF65-F5344CB8AC3E}">
        <p14:creationId xmlns:p14="http://schemas.microsoft.com/office/powerpoint/2010/main" val="1135106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0F1C85A-952A-4E93-BA9D-6C6282C730DE}"/>
              </a:ext>
            </a:extLst>
          </p:cNvPr>
          <p:cNvSpPr>
            <a:spLocks noGrp="1"/>
          </p:cNvSpPr>
          <p:nvPr>
            <p:ph type="sldNum" sz="quarter" idx="12"/>
          </p:nvPr>
        </p:nvSpPr>
        <p:spPr>
          <a:xfrm>
            <a:off x="6996139" y="6433071"/>
            <a:ext cx="2057400" cy="365125"/>
          </a:xfrm>
        </p:spPr>
        <p:txBody>
          <a:bodyPr/>
          <a:lstStyle/>
          <a:p>
            <a:fld id="{21D76EFC-43B6-498C-9345-5DA95606B07D}" type="slidenum">
              <a:rPr kumimoji="1" lang="ja-JP" altLang="en-US" smtClean="0"/>
              <a:t>24</a:t>
            </a:fld>
            <a:endParaRPr kumimoji="1" lang="ja-JP" altLang="en-US"/>
          </a:p>
        </p:txBody>
      </p:sp>
      <p:graphicFrame>
        <p:nvGraphicFramePr>
          <p:cNvPr id="7" name="表 6">
            <a:extLst>
              <a:ext uri="{FF2B5EF4-FFF2-40B4-BE49-F238E27FC236}">
                <a16:creationId xmlns:a16="http://schemas.microsoft.com/office/drawing/2014/main" id="{5B40CE30-9F00-4A46-A915-C8D02DB0EA6F}"/>
              </a:ext>
            </a:extLst>
          </p:cNvPr>
          <p:cNvGraphicFramePr>
            <a:graphicFrameLocks noGrp="1"/>
          </p:cNvGraphicFramePr>
          <p:nvPr>
            <p:extLst>
              <p:ext uri="{D42A27DB-BD31-4B8C-83A1-F6EECF244321}">
                <p14:modId xmlns:p14="http://schemas.microsoft.com/office/powerpoint/2010/main" val="2941574244"/>
              </p:ext>
            </p:extLst>
          </p:nvPr>
        </p:nvGraphicFramePr>
        <p:xfrm>
          <a:off x="469276" y="1192193"/>
          <a:ext cx="8143339" cy="5271180"/>
        </p:xfrm>
        <a:graphic>
          <a:graphicData uri="http://schemas.openxmlformats.org/drawingml/2006/table">
            <a:tbl>
              <a:tblPr firstRow="1" bandRow="1">
                <a:tableStyleId>{5940675A-B579-460E-94D1-54222C63F5DA}</a:tableStyleId>
              </a:tblPr>
              <a:tblGrid>
                <a:gridCol w="1276668">
                  <a:extLst>
                    <a:ext uri="{9D8B030D-6E8A-4147-A177-3AD203B41FA5}">
                      <a16:colId xmlns:a16="http://schemas.microsoft.com/office/drawing/2014/main" val="48496997"/>
                    </a:ext>
                  </a:extLst>
                </a:gridCol>
                <a:gridCol w="2302083">
                  <a:extLst>
                    <a:ext uri="{9D8B030D-6E8A-4147-A177-3AD203B41FA5}">
                      <a16:colId xmlns:a16="http://schemas.microsoft.com/office/drawing/2014/main" val="4182858195"/>
                    </a:ext>
                  </a:extLst>
                </a:gridCol>
                <a:gridCol w="2302083">
                  <a:extLst>
                    <a:ext uri="{9D8B030D-6E8A-4147-A177-3AD203B41FA5}">
                      <a16:colId xmlns:a16="http://schemas.microsoft.com/office/drawing/2014/main" val="3399650533"/>
                    </a:ext>
                  </a:extLst>
                </a:gridCol>
                <a:gridCol w="2262505">
                  <a:extLst>
                    <a:ext uri="{9D8B030D-6E8A-4147-A177-3AD203B41FA5}">
                      <a16:colId xmlns:a16="http://schemas.microsoft.com/office/drawing/2014/main" val="858700083"/>
                    </a:ext>
                  </a:extLst>
                </a:gridCol>
              </a:tblGrid>
              <a:tr h="384308">
                <a:tc>
                  <a:txBody>
                    <a:bodyPr/>
                    <a:lstStyle/>
                    <a:p>
                      <a:pPr algn="ctr"/>
                      <a:r>
                        <a:rPr kumimoji="1" lang="ja-JP" altLang="en-US" sz="1600" b="1" dirty="0">
                          <a:latin typeface="Meiryo UI" panose="020B0604030504040204" pitchFamily="50" charset="-128"/>
                          <a:ea typeface="Meiryo UI" panose="020B0604030504040204" pitchFamily="50" charset="-128"/>
                        </a:rPr>
                        <a:t>種別</a:t>
                      </a:r>
                    </a:p>
                  </a:txBody>
                  <a:tcPr>
                    <a:solidFill>
                      <a:schemeClr val="accent1">
                        <a:lumMod val="20000"/>
                        <a:lumOff val="80000"/>
                      </a:schemeClr>
                    </a:solidFill>
                  </a:tcPr>
                </a:tc>
                <a:tc>
                  <a:txBody>
                    <a:bodyPr/>
                    <a:lstStyle/>
                    <a:p>
                      <a:pPr algn="ctr"/>
                      <a:r>
                        <a:rPr kumimoji="1" lang="ja-JP" altLang="en-US" sz="1600" b="1" dirty="0">
                          <a:latin typeface="Meiryo UI" panose="020B0604030504040204" pitchFamily="50" charset="-128"/>
                          <a:ea typeface="Meiryo UI" panose="020B0604030504040204" pitchFamily="50" charset="-128"/>
                        </a:rPr>
                        <a:t>大阪府</a:t>
                      </a:r>
                    </a:p>
                  </a:txBody>
                  <a:tcPr>
                    <a:solidFill>
                      <a:schemeClr val="accent1">
                        <a:lumMod val="20000"/>
                        <a:lumOff val="80000"/>
                      </a:schemeClr>
                    </a:solidFill>
                  </a:tcPr>
                </a:tc>
                <a:tc>
                  <a:txBody>
                    <a:bodyPr/>
                    <a:lstStyle/>
                    <a:p>
                      <a:pPr algn="ctr"/>
                      <a:r>
                        <a:rPr kumimoji="1" lang="ja-JP" altLang="en-US" sz="1600" b="1" dirty="0">
                          <a:latin typeface="Meiryo UI" panose="020B0604030504040204" pitchFamily="50" charset="-128"/>
                          <a:ea typeface="Meiryo UI" panose="020B0604030504040204" pitchFamily="50" charset="-128"/>
                        </a:rPr>
                        <a:t>大阪市</a:t>
                      </a:r>
                    </a:p>
                  </a:txBody>
                  <a:tcPr>
                    <a:solidFill>
                      <a:schemeClr val="accent1">
                        <a:lumMod val="20000"/>
                        <a:lumOff val="80000"/>
                      </a:schemeClr>
                    </a:solidFill>
                  </a:tcPr>
                </a:tc>
                <a:tc>
                  <a:txBody>
                    <a:bodyPr/>
                    <a:lstStyle/>
                    <a:p>
                      <a:pPr algn="ctr"/>
                      <a:r>
                        <a:rPr kumimoji="1" lang="ja-JP" altLang="en-US" sz="1600" b="1" dirty="0">
                          <a:latin typeface="Meiryo UI" panose="020B0604030504040204" pitchFamily="50" charset="-128"/>
                          <a:ea typeface="Meiryo UI" panose="020B0604030504040204" pitchFamily="50" charset="-128"/>
                        </a:rPr>
                        <a:t>その他フィールドイメージ</a:t>
                      </a:r>
                    </a:p>
                  </a:txBody>
                  <a:tcPr>
                    <a:solidFill>
                      <a:schemeClr val="accent1">
                        <a:lumMod val="20000"/>
                        <a:lumOff val="80000"/>
                      </a:schemeClr>
                    </a:solidFill>
                  </a:tcPr>
                </a:tc>
                <a:extLst>
                  <a:ext uri="{0D108BD9-81ED-4DB2-BD59-A6C34878D82A}">
                    <a16:rowId xmlns:a16="http://schemas.microsoft.com/office/drawing/2014/main" val="1925369083"/>
                  </a:ext>
                </a:extLst>
              </a:tr>
              <a:tr h="717593">
                <a:tc>
                  <a:txBody>
                    <a:bodyPr/>
                    <a:lstStyle/>
                    <a:p>
                      <a:r>
                        <a:rPr kumimoji="1" lang="ja-JP" altLang="en-US" sz="1600" b="1" dirty="0">
                          <a:latin typeface="Meiryo UI" panose="020B0604030504040204" pitchFamily="50" charset="-128"/>
                          <a:ea typeface="Meiryo UI" panose="020B0604030504040204" pitchFamily="50" charset="-128"/>
                        </a:rPr>
                        <a:t>公園・施設</a:t>
                      </a:r>
                    </a:p>
                  </a:txBody>
                  <a:tcPr/>
                </a:tc>
                <a:tc>
                  <a:txBody>
                    <a:bodyPr/>
                    <a:lstStyle/>
                    <a:p>
                      <a:r>
                        <a:rPr kumimoji="1" lang="ja-JP" altLang="en-US" sz="1400" dirty="0">
                          <a:latin typeface="Meiryo UI" panose="020B0604030504040204" pitchFamily="50" charset="-128"/>
                          <a:ea typeface="Meiryo UI" panose="020B0604030504040204" pitchFamily="50" charset="-128"/>
                        </a:rPr>
                        <a:t>万博公園、服部緑地、久宝寺緑地　寝屋川公園、大泉公園　等</a:t>
                      </a:r>
                    </a:p>
                  </a:txBody>
                  <a:tcPr/>
                </a:tc>
                <a:tc>
                  <a:txBody>
                    <a:bodyPr/>
                    <a:lstStyle/>
                    <a:p>
                      <a:r>
                        <a:rPr kumimoji="1" lang="ja-JP" altLang="en-US" sz="1400" dirty="0">
                          <a:latin typeface="Meiryo UI" panose="020B0604030504040204" pitchFamily="50" charset="-128"/>
                          <a:ea typeface="Meiryo UI" panose="020B0604030504040204" pitchFamily="50" charset="-128"/>
                        </a:rPr>
                        <a:t>大阪城公園、天王寺公園、鶴見緑地、難波宮公園　等</a:t>
                      </a:r>
                    </a:p>
                  </a:txBody>
                  <a:tcPr/>
                </a:tc>
                <a:tc>
                  <a:txBody>
                    <a:bodyPr/>
                    <a:lstStyle/>
                    <a:p>
                      <a:r>
                        <a:rPr kumimoji="1" lang="en-US" altLang="ja-JP" sz="1400" dirty="0">
                          <a:latin typeface="Meiryo UI" panose="020B0604030504040204" pitchFamily="50" charset="-128"/>
                          <a:ea typeface="Meiryo UI" panose="020B0604030504040204" pitchFamily="50" charset="-128"/>
                        </a:rPr>
                        <a:t>ATC</a:t>
                      </a:r>
                      <a:r>
                        <a:rPr kumimoji="1" lang="ja-JP" altLang="en-US" sz="1400" dirty="0" err="1">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舞洲ヘリポート</a:t>
                      </a:r>
                    </a:p>
                  </a:txBody>
                  <a:tcPr/>
                </a:tc>
                <a:extLst>
                  <a:ext uri="{0D108BD9-81ED-4DB2-BD59-A6C34878D82A}">
                    <a16:rowId xmlns:a16="http://schemas.microsoft.com/office/drawing/2014/main" val="3983479389"/>
                  </a:ext>
                </a:extLst>
              </a:tr>
              <a:tr h="593930">
                <a:tc>
                  <a:txBody>
                    <a:bodyPr/>
                    <a:lstStyle/>
                    <a:p>
                      <a:r>
                        <a:rPr kumimoji="1" lang="ja-JP" altLang="en-US" sz="1600" b="1" dirty="0">
                          <a:latin typeface="Meiryo UI" panose="020B0604030504040204" pitchFamily="50" charset="-128"/>
                          <a:ea typeface="Meiryo UI" panose="020B0604030504040204" pitchFamily="50" charset="-128"/>
                        </a:rPr>
                        <a:t>河川区域</a:t>
                      </a:r>
                    </a:p>
                  </a:txBody>
                  <a:tcPr/>
                </a:tc>
                <a:tc>
                  <a:txBody>
                    <a:bodyPr/>
                    <a:lstStyle/>
                    <a:p>
                      <a:r>
                        <a:rPr kumimoji="1" lang="ja-JP" altLang="en-US" sz="1400" dirty="0">
                          <a:latin typeface="Meiryo UI" panose="020B0604030504040204" pitchFamily="50" charset="-128"/>
                          <a:ea typeface="Meiryo UI" panose="020B0604030504040204" pitchFamily="50" charset="-128"/>
                        </a:rPr>
                        <a:t>石川、神崎川、　等</a:t>
                      </a:r>
                    </a:p>
                  </a:txBody>
                  <a:tcPr/>
                </a:tc>
                <a:tc>
                  <a:txBody>
                    <a:bodyPr/>
                    <a:lstStyle/>
                    <a:p>
                      <a:r>
                        <a:rPr kumimoji="1" lang="ja-JP" altLang="en-US" sz="1400" dirty="0">
                          <a:latin typeface="Meiryo UI" panose="020B0604030504040204" pitchFamily="50" charset="-128"/>
                          <a:ea typeface="Meiryo UI" panose="020B0604030504040204" pitchFamily="50" charset="-128"/>
                        </a:rPr>
                        <a:t>道頓堀川、大川（桜ノ宮公園、中之島公園</a:t>
                      </a:r>
                      <a:r>
                        <a:rPr kumimoji="1" lang="ja-JP" altLang="en-US" sz="1400" dirty="0" smtClean="0">
                          <a:latin typeface="Meiryo UI" panose="020B0604030504040204" pitchFamily="50" charset="-128"/>
                          <a:ea typeface="Meiryo UI" panose="020B0604030504040204" pitchFamily="50" charset="-128"/>
                        </a:rPr>
                        <a:t>）等</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56761694"/>
                  </a:ext>
                </a:extLst>
              </a:tr>
              <a:tr h="384308">
                <a:tc>
                  <a:txBody>
                    <a:bodyPr/>
                    <a:lstStyle/>
                    <a:p>
                      <a:r>
                        <a:rPr kumimoji="1" lang="ja-JP" altLang="en-US" sz="1600" b="1" dirty="0">
                          <a:latin typeface="Meiryo UI" panose="020B0604030504040204" pitchFamily="50" charset="-128"/>
                          <a:ea typeface="Meiryo UI" panose="020B0604030504040204" pitchFamily="50" charset="-128"/>
                        </a:rPr>
                        <a:t>港湾</a:t>
                      </a:r>
                    </a:p>
                  </a:txBody>
                  <a:tcPr/>
                </a:tc>
                <a:tc>
                  <a:txBody>
                    <a:bodyPr/>
                    <a:lstStyle/>
                    <a:p>
                      <a:r>
                        <a:rPr kumimoji="1" lang="ja-JP" altLang="en-US" sz="1400" dirty="0">
                          <a:latin typeface="Meiryo UI" panose="020B0604030504040204" pitchFamily="50" charset="-128"/>
                          <a:ea typeface="Meiryo UI" panose="020B0604030504040204" pitchFamily="50" charset="-128"/>
                        </a:rPr>
                        <a:t>堺泉北港</a:t>
                      </a:r>
                    </a:p>
                  </a:txBody>
                  <a:tcPr/>
                </a:tc>
                <a:tc>
                  <a:txBody>
                    <a:bodyPr/>
                    <a:lstStyle/>
                    <a:p>
                      <a:r>
                        <a:rPr kumimoji="1" lang="ja-JP" altLang="en-US" sz="1400" dirty="0">
                          <a:latin typeface="Meiryo UI" panose="020B0604030504040204" pitchFamily="50" charset="-128"/>
                          <a:ea typeface="Meiryo UI" panose="020B0604030504040204" pitchFamily="50" charset="-128"/>
                        </a:rPr>
                        <a:t>大阪港</a:t>
                      </a: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566749091"/>
                  </a:ext>
                </a:extLst>
              </a:tr>
              <a:tr h="593930">
                <a:tc>
                  <a:txBody>
                    <a:bodyPr/>
                    <a:lstStyle/>
                    <a:p>
                      <a:r>
                        <a:rPr kumimoji="1" lang="ja-JP" altLang="en-US" sz="1600" b="1" dirty="0">
                          <a:latin typeface="Meiryo UI" panose="020B0604030504040204" pitchFamily="50" charset="-128"/>
                          <a:ea typeface="Meiryo UI" panose="020B0604030504040204" pitchFamily="50" charset="-128"/>
                        </a:rPr>
                        <a:t>上下水道</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施設</a:t>
                      </a:r>
                    </a:p>
                  </a:txBody>
                  <a:tcPr/>
                </a:tc>
                <a:tc>
                  <a:txBody>
                    <a:bodyPr/>
                    <a:lstStyle/>
                    <a:p>
                      <a:r>
                        <a:rPr kumimoji="1" lang="ja-JP" altLang="en-US" sz="1400" dirty="0" smtClean="0">
                          <a:latin typeface="Meiryo UI" panose="020B0604030504040204" pitchFamily="50" charset="-128"/>
                          <a:ea typeface="Meiryo UI" panose="020B0604030504040204" pitchFamily="50" charset="-128"/>
                        </a:rPr>
                        <a:t>下水処理場</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浄水場、下水処理場</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50640930"/>
                  </a:ext>
                </a:extLst>
              </a:tr>
              <a:tr h="593930">
                <a:tc>
                  <a:txBody>
                    <a:bodyPr/>
                    <a:lstStyle/>
                    <a:p>
                      <a:r>
                        <a:rPr kumimoji="1" lang="ja-JP" altLang="en-US" sz="1600" b="1" dirty="0">
                          <a:latin typeface="Meiryo UI" panose="020B0604030504040204" pitchFamily="50" charset="-128"/>
                          <a:ea typeface="Meiryo UI" panose="020B0604030504040204" pitchFamily="50" charset="-128"/>
                        </a:rPr>
                        <a:t>大学</a:t>
                      </a:r>
                    </a:p>
                  </a:txBody>
                  <a:tcPr/>
                </a:tc>
                <a:tc>
                  <a:txBody>
                    <a:bodyPr/>
                    <a:lstStyle/>
                    <a:p>
                      <a:r>
                        <a:rPr kumimoji="1" lang="ja-JP" altLang="en-US" sz="1400" dirty="0">
                          <a:latin typeface="Meiryo UI" panose="020B0604030504040204" pitchFamily="50" charset="-128"/>
                          <a:ea typeface="Meiryo UI" panose="020B0604030504040204" pitchFamily="50" charset="-128"/>
                        </a:rPr>
                        <a:t>府立大学</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（中百舌鳥、羽曳野等）</a:t>
                      </a:r>
                    </a:p>
                  </a:txBody>
                  <a:tcPr/>
                </a:tc>
                <a:tc>
                  <a:txBody>
                    <a:bodyPr/>
                    <a:lstStyle/>
                    <a:p>
                      <a:r>
                        <a:rPr kumimoji="1" lang="ja-JP" altLang="en-US" sz="1400" dirty="0">
                          <a:latin typeface="Meiryo UI" panose="020B0604030504040204" pitchFamily="50" charset="-128"/>
                          <a:ea typeface="Meiryo UI" panose="020B0604030504040204" pitchFamily="50" charset="-128"/>
                        </a:rPr>
                        <a:t>市立大学</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（杉本町、阿倍野等）</a:t>
                      </a:r>
                    </a:p>
                  </a:txBody>
                  <a:tcPr/>
                </a:tc>
                <a:tc>
                  <a:txBody>
                    <a:bodyPr/>
                    <a:lstStyle/>
                    <a:p>
                      <a:r>
                        <a:rPr kumimoji="1" lang="ja-JP" altLang="en-US" sz="1400" dirty="0">
                          <a:latin typeface="Meiryo UI" panose="020B0604030504040204" pitchFamily="50" charset="-128"/>
                          <a:ea typeface="Meiryo UI" panose="020B0604030504040204" pitchFamily="50" charset="-128"/>
                        </a:rPr>
                        <a:t>大阪大学、各私立大学</a:t>
                      </a:r>
                    </a:p>
                  </a:txBody>
                  <a:tcPr/>
                </a:tc>
                <a:extLst>
                  <a:ext uri="{0D108BD9-81ED-4DB2-BD59-A6C34878D82A}">
                    <a16:rowId xmlns:a16="http://schemas.microsoft.com/office/drawing/2014/main" val="3464787385"/>
                  </a:ext>
                </a:extLst>
              </a:tr>
              <a:tr h="663804">
                <a:tc>
                  <a:txBody>
                    <a:bodyPr/>
                    <a:lstStyle/>
                    <a:p>
                      <a:r>
                        <a:rPr kumimoji="1" lang="ja-JP" altLang="en-US" sz="1600" b="1" dirty="0">
                          <a:latin typeface="Meiryo UI" panose="020B0604030504040204" pitchFamily="50" charset="-128"/>
                          <a:ea typeface="Meiryo UI" panose="020B0604030504040204" pitchFamily="50" charset="-128"/>
                        </a:rPr>
                        <a:t>埋立地</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開発地</a:t>
                      </a:r>
                    </a:p>
                  </a:txBody>
                  <a:tcPr/>
                </a:tc>
                <a:tc>
                  <a:txBody>
                    <a:bodyPr/>
                    <a:lstStyle/>
                    <a:p>
                      <a:r>
                        <a:rPr kumimoji="1" lang="ja-JP" altLang="en-US" sz="1400" dirty="0">
                          <a:latin typeface="Meiryo UI" panose="020B0604030504040204" pitchFamily="50" charset="-128"/>
                          <a:ea typeface="Meiryo UI" panose="020B0604030504040204" pitchFamily="50" charset="-128"/>
                        </a:rPr>
                        <a:t>彩都、箕面森町、りんくうタウン　等</a:t>
                      </a:r>
                    </a:p>
                  </a:txBody>
                  <a:tcPr/>
                </a:tc>
                <a:tc>
                  <a:txBody>
                    <a:bodyPr/>
                    <a:lstStyle/>
                    <a:p>
                      <a:r>
                        <a:rPr kumimoji="1" lang="ja-JP" altLang="en-US" sz="1400" dirty="0">
                          <a:latin typeface="Meiryo UI" panose="020B0604030504040204" pitchFamily="50" charset="-128"/>
                          <a:ea typeface="Meiryo UI" panose="020B0604030504040204" pitchFamily="50" charset="-128"/>
                        </a:rPr>
                        <a:t>夢洲、舞洲、森之宮　等</a:t>
                      </a:r>
                      <a:endParaRPr kumimoji="1" lang="en-US" altLang="ja-JP" sz="1400" dirty="0">
                        <a:latin typeface="Meiryo UI" panose="020B0604030504040204" pitchFamily="50" charset="-128"/>
                        <a:ea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うめきた</a:t>
                      </a:r>
                      <a:r>
                        <a:rPr kumimoji="1" lang="en-US" altLang="ja-JP" sz="1400" dirty="0">
                          <a:latin typeface="Meiryo UI" panose="020B0604030504040204" pitchFamily="50" charset="-128"/>
                          <a:ea typeface="Meiryo UI" panose="020B0604030504040204" pitchFamily="50" charset="-128"/>
                        </a:rPr>
                        <a:t>2</a:t>
                      </a:r>
                      <a:r>
                        <a:rPr kumimoji="1" lang="ja-JP" altLang="en-US" sz="1400" dirty="0">
                          <a:latin typeface="Meiryo UI" panose="020B0604030504040204" pitchFamily="50" charset="-128"/>
                          <a:ea typeface="Meiryo UI" panose="020B0604030504040204" pitchFamily="50" charset="-128"/>
                        </a:rPr>
                        <a:t>期</a:t>
                      </a:r>
                    </a:p>
                  </a:txBody>
                  <a:tcPr/>
                </a:tc>
                <a:extLst>
                  <a:ext uri="{0D108BD9-81ED-4DB2-BD59-A6C34878D82A}">
                    <a16:rowId xmlns:a16="http://schemas.microsoft.com/office/drawing/2014/main" val="741051081"/>
                  </a:ext>
                </a:extLst>
              </a:tr>
              <a:tr h="593930">
                <a:tc>
                  <a:txBody>
                    <a:bodyPr/>
                    <a:lstStyle/>
                    <a:p>
                      <a:r>
                        <a:rPr kumimoji="1" lang="ja-JP" altLang="en-US" sz="1600" b="1" dirty="0">
                          <a:latin typeface="Meiryo UI" panose="020B0604030504040204" pitchFamily="50" charset="-128"/>
                          <a:ea typeface="Meiryo UI" panose="020B0604030504040204" pitchFamily="50" charset="-128"/>
                        </a:rPr>
                        <a:t>空港</a:t>
                      </a: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関西国際空港</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大阪国際空港</a:t>
                      </a:r>
                    </a:p>
                  </a:txBody>
                  <a:tcPr/>
                </a:tc>
                <a:extLst>
                  <a:ext uri="{0D108BD9-81ED-4DB2-BD59-A6C34878D82A}">
                    <a16:rowId xmlns:a16="http://schemas.microsoft.com/office/drawing/2014/main" val="366555864"/>
                  </a:ext>
                </a:extLst>
              </a:tr>
              <a:tr h="717593">
                <a:tc>
                  <a:txBody>
                    <a:bodyPr/>
                    <a:lstStyle/>
                    <a:p>
                      <a:r>
                        <a:rPr kumimoji="1" lang="ja-JP" altLang="en-US" sz="1600" b="1" dirty="0">
                          <a:latin typeface="Meiryo UI" panose="020B0604030504040204" pitchFamily="50" charset="-128"/>
                          <a:ea typeface="Meiryo UI" panose="020B0604030504040204" pitchFamily="50" charset="-128"/>
                        </a:rPr>
                        <a:t>駐車場</a:t>
                      </a:r>
                    </a:p>
                  </a:txBody>
                  <a:tcPr/>
                </a:tc>
                <a:tc>
                  <a:txBody>
                    <a:bodyPr/>
                    <a:lstStyle/>
                    <a:p>
                      <a:r>
                        <a:rPr kumimoji="1" lang="zh-TW" altLang="en-US" sz="1400" dirty="0">
                          <a:latin typeface="Meiryo UI" panose="020B0604030504040204" pitchFamily="50" charset="-128"/>
                          <a:ea typeface="Meiryo UI" panose="020B0604030504040204" pitchFamily="50" charset="-128"/>
                        </a:rPr>
                        <a:t>茨木地下駐車場</a:t>
                      </a:r>
                      <a:r>
                        <a:rPr kumimoji="1" lang="ja-JP" altLang="en-US" sz="1400" dirty="0" err="1">
                          <a:latin typeface="Meiryo UI" panose="020B0604030504040204" pitchFamily="50" charset="-128"/>
                          <a:ea typeface="Meiryo UI" panose="020B0604030504040204" pitchFamily="50" charset="-128"/>
                        </a:rPr>
                        <a:t>、</a:t>
                      </a:r>
                      <a:r>
                        <a:rPr kumimoji="1" lang="zh-TW" altLang="en-US" sz="1400" dirty="0">
                          <a:latin typeface="Meiryo UI" panose="020B0604030504040204" pitchFamily="50" charset="-128"/>
                          <a:ea typeface="Meiryo UI" panose="020B0604030504040204" pitchFamily="50" charset="-128"/>
                        </a:rPr>
                        <a:t>江坂立体駐車場 </a:t>
                      </a:r>
                      <a:r>
                        <a:rPr kumimoji="1" lang="ja-JP" altLang="en-US" sz="1400" dirty="0" err="1">
                          <a:latin typeface="Meiryo UI" panose="020B0604030504040204" pitchFamily="50" charset="-128"/>
                          <a:ea typeface="Meiryo UI" panose="020B0604030504040204" pitchFamily="50" charset="-128"/>
                        </a:rPr>
                        <a:t>、</a:t>
                      </a:r>
                      <a:r>
                        <a:rPr kumimoji="1" lang="zh-TW" altLang="en-US" sz="1400" dirty="0">
                          <a:latin typeface="Meiryo UI" panose="020B0604030504040204" pitchFamily="50" charset="-128"/>
                          <a:ea typeface="Meiryo UI" panose="020B0604030504040204" pitchFamily="50" charset="-128"/>
                        </a:rPr>
                        <a:t>新石切駐車場 </a:t>
                      </a:r>
                    </a:p>
                    <a:p>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a:latin typeface="Meiryo UI" panose="020B0604030504040204" pitchFamily="50" charset="-128"/>
                          <a:ea typeface="Meiryo UI" panose="020B0604030504040204" pitchFamily="50" charset="-128"/>
                        </a:rPr>
                        <a:t>新大阪駐車場、大阪駅前駐車場、長堀バス駐車場　等</a:t>
                      </a:r>
                    </a:p>
                  </a:txBody>
                  <a:tcPr/>
                </a:tc>
                <a:tc>
                  <a:txBody>
                    <a:bodyPr/>
                    <a:lstStyle/>
                    <a:p>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29655181"/>
                  </a:ext>
                </a:extLst>
              </a:tr>
            </a:tbl>
          </a:graphicData>
        </a:graphic>
      </p:graphicFrame>
      <p:sp>
        <p:nvSpPr>
          <p:cNvPr id="9" name="正方形/長方形 8">
            <a:extLst>
              <a:ext uri="{FF2B5EF4-FFF2-40B4-BE49-F238E27FC236}">
                <a16:creationId xmlns:a16="http://schemas.microsoft.com/office/drawing/2014/main" id="{453F8D19-0109-493E-86FF-E0193C069AD9}"/>
              </a:ext>
            </a:extLst>
          </p:cNvPr>
          <p:cNvSpPr/>
          <p:nvPr/>
        </p:nvSpPr>
        <p:spPr>
          <a:xfrm>
            <a:off x="2067351" y="130348"/>
            <a:ext cx="4947188"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２－①　実証</a:t>
            </a:r>
            <a:r>
              <a:rPr lang="ja-JP" altLang="en-US" sz="2400" b="1" dirty="0">
                <a:latin typeface="Meiryo UI" panose="020B0604030504040204" pitchFamily="50" charset="-128"/>
                <a:ea typeface="Meiryo UI" panose="020B0604030504040204" pitchFamily="50" charset="-128"/>
              </a:rPr>
              <a:t>実験フィールドの候補地</a:t>
            </a:r>
          </a:p>
        </p:txBody>
      </p:sp>
      <p:cxnSp>
        <p:nvCxnSpPr>
          <p:cNvPr id="10" name="直線コネクタ 9">
            <a:extLst>
              <a:ext uri="{FF2B5EF4-FFF2-40B4-BE49-F238E27FC236}">
                <a16:creationId xmlns:a16="http://schemas.microsoft.com/office/drawing/2014/main" id="{DC05955C-10FE-4899-8576-2B8E42C3519D}"/>
              </a:ext>
            </a:extLst>
          </p:cNvPr>
          <p:cNvCxnSpPr/>
          <p:nvPr/>
        </p:nvCxnSpPr>
        <p:spPr>
          <a:xfrm>
            <a:off x="230203" y="673018"/>
            <a:ext cx="862148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7106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ドーナツ 25"/>
          <p:cNvSpPr/>
          <p:nvPr/>
        </p:nvSpPr>
        <p:spPr>
          <a:xfrm>
            <a:off x="4232365" y="1842170"/>
            <a:ext cx="783772" cy="4352689"/>
          </a:xfrm>
          <a:prstGeom prst="donut">
            <a:avLst>
              <a:gd name="adj" fmla="val 3204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スライド番号プレースホルダー 3"/>
          <p:cNvSpPr>
            <a:spLocks noGrp="1"/>
          </p:cNvSpPr>
          <p:nvPr>
            <p:ph type="sldNum" sz="quarter" idx="12"/>
          </p:nvPr>
        </p:nvSpPr>
        <p:spPr>
          <a:xfrm>
            <a:off x="6890657" y="6419371"/>
            <a:ext cx="2057400" cy="365125"/>
          </a:xfrm>
        </p:spPr>
        <p:txBody>
          <a:bodyPr/>
          <a:lstStyle/>
          <a:p>
            <a:fld id="{21D76EFC-43B6-498C-9345-5DA95606B07D}" type="slidenum">
              <a:rPr kumimoji="1" lang="ja-JP" altLang="en-US" smtClean="0"/>
              <a:t>25</a:t>
            </a:fld>
            <a:endParaRPr kumimoji="1" lang="ja-JP" altLang="en-US"/>
          </a:p>
        </p:txBody>
      </p:sp>
      <p:sp>
        <p:nvSpPr>
          <p:cNvPr id="13" name="正方形/長方形 12"/>
          <p:cNvSpPr/>
          <p:nvPr/>
        </p:nvSpPr>
        <p:spPr>
          <a:xfrm>
            <a:off x="634472" y="128629"/>
            <a:ext cx="8221764" cy="461665"/>
          </a:xfrm>
          <a:prstGeom prst="rect">
            <a:avLst/>
          </a:prstGeom>
        </p:spPr>
        <p:txBody>
          <a:bodyPr wrap="square">
            <a:spAutoFit/>
          </a:bodyPr>
          <a:lstStyle/>
          <a:p>
            <a:pPr algn="ctr"/>
            <a:r>
              <a:rPr lang="ja-JP" altLang="en-US" sz="2400" b="1" dirty="0" smtClean="0">
                <a:latin typeface="Meiryo UI" panose="020B0604030504040204" pitchFamily="50" charset="-128"/>
                <a:ea typeface="Meiryo UI" panose="020B0604030504040204" pitchFamily="50" charset="-128"/>
              </a:rPr>
              <a:t>公民連携によるスピーディーな産業実装</a:t>
            </a:r>
            <a:endParaRPr lang="ja-JP" altLang="en-US" sz="2000" b="1"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326571" y="688480"/>
            <a:ext cx="8621486" cy="0"/>
          </a:xfrm>
          <a:prstGeom prst="line">
            <a:avLst/>
          </a:prstGeom>
        </p:spPr>
        <p:style>
          <a:lnRef idx="1">
            <a:schemeClr val="dk1"/>
          </a:lnRef>
          <a:fillRef idx="0">
            <a:schemeClr val="dk1"/>
          </a:fillRef>
          <a:effectRef idx="0">
            <a:schemeClr val="dk1"/>
          </a:effectRef>
          <a:fontRef idx="minor">
            <a:schemeClr val="tx1"/>
          </a:fontRef>
        </p:style>
      </p:cxnSp>
      <p:sp>
        <p:nvSpPr>
          <p:cNvPr id="3" name="テキスト ボックス 2"/>
          <p:cNvSpPr txBox="1"/>
          <p:nvPr/>
        </p:nvSpPr>
        <p:spPr>
          <a:xfrm>
            <a:off x="562146" y="860840"/>
            <a:ext cx="8150335" cy="615553"/>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1700" dirty="0">
                <a:latin typeface="Meiryo UI" panose="020B0604030504040204" pitchFamily="50" charset="-128"/>
                <a:ea typeface="Meiryo UI" panose="020B0604030504040204" pitchFamily="50" charset="-128"/>
              </a:rPr>
              <a:t>大阪のスマートシティは社会課題に対応するサービスを、速やかに社会実装することを重視</a:t>
            </a:r>
            <a:endParaRPr kumimoji="1" lang="en-US" altLang="ja-JP" sz="17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700" dirty="0">
                <a:latin typeface="Meiryo UI" panose="020B0604030504040204" pitchFamily="50" charset="-128"/>
                <a:ea typeface="Meiryo UI" panose="020B0604030504040204" pitchFamily="50" charset="-128"/>
              </a:rPr>
              <a:t>移動課題と企業のテクノロジーをマッチングさせ、実証実験に留まらない技術開発を後押し</a:t>
            </a:r>
          </a:p>
        </p:txBody>
      </p:sp>
      <p:sp>
        <p:nvSpPr>
          <p:cNvPr id="5" name="正方形/長方形 4"/>
          <p:cNvSpPr/>
          <p:nvPr/>
        </p:nvSpPr>
        <p:spPr>
          <a:xfrm>
            <a:off x="1077645" y="2328661"/>
            <a:ext cx="2419252" cy="15118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自治体、地域</a:t>
            </a:r>
            <a:endParaRPr kumimoji="1" lang="en-US" altLang="ja-JP" dirty="0" smtClean="0">
              <a:solidFill>
                <a:schemeClr val="tx1"/>
              </a:solidFill>
              <a:latin typeface="Meiryo UI" panose="020B0604030504040204" pitchFamily="50" charset="-128"/>
              <a:ea typeface="Meiryo UI" panose="020B0604030504040204" pitchFamily="50" charset="-128"/>
            </a:endParaRPr>
          </a:p>
          <a:p>
            <a:pPr algn="ctr"/>
            <a:endParaRPr kumimoji="1" lang="en-US" altLang="ja-JP" dirty="0" smtClean="0">
              <a:solidFill>
                <a:schemeClr val="tx1"/>
              </a:solidFill>
              <a:latin typeface="Meiryo UI" panose="020B0604030504040204" pitchFamily="50" charset="-128"/>
              <a:ea typeface="Meiryo UI" panose="020B0604030504040204" pitchFamily="50" charset="-128"/>
            </a:endParaRPr>
          </a:p>
          <a:p>
            <a:pPr algn="ctr"/>
            <a:r>
              <a:rPr lang="ja-JP" altLang="en-US" dirty="0" smtClean="0">
                <a:solidFill>
                  <a:schemeClr val="tx1"/>
                </a:solidFill>
                <a:latin typeface="Meiryo UI" panose="020B0604030504040204" pitchFamily="50" charset="-128"/>
                <a:ea typeface="Meiryo UI" panose="020B0604030504040204" pitchFamily="50" charset="-128"/>
              </a:rPr>
              <a:t>（団地、公有地等）</a:t>
            </a:r>
            <a:endParaRPr kumimoji="1" lang="en-US" altLang="ja-JP" dirty="0">
              <a:solidFill>
                <a:schemeClr val="tx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1077645" y="4220395"/>
            <a:ext cx="2419252" cy="15475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技術の応用による</a:t>
            </a:r>
            <a:endParaRPr kumimoji="1" lang="en-US" altLang="ja-JP" dirty="0" smtClean="0">
              <a:solidFill>
                <a:schemeClr val="tx1"/>
              </a:solidFill>
              <a:latin typeface="Meiryo UI" panose="020B0604030504040204" pitchFamily="50" charset="-128"/>
              <a:ea typeface="Meiryo UI" panose="020B0604030504040204" pitchFamily="50" charset="-128"/>
            </a:endParaRPr>
          </a:p>
          <a:p>
            <a:pPr algn="ctr"/>
            <a:endParaRPr kumimoji="1" lang="en-US" altLang="ja-JP" sz="1000" dirty="0" smtClean="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a:t>
            </a:r>
            <a:r>
              <a:rPr kumimoji="1" lang="ja-JP" altLang="en-US" sz="1600" dirty="0" smtClean="0">
                <a:solidFill>
                  <a:schemeClr val="tx1"/>
                </a:solidFill>
                <a:latin typeface="Meiryo UI" panose="020B0604030504040204" pitchFamily="50" charset="-128"/>
                <a:ea typeface="Meiryo UI" panose="020B0604030504040204" pitchFamily="50" charset="-128"/>
              </a:rPr>
              <a:t>生産性向上、人手不足</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・ビジネス開発</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二等辺三角形 7"/>
          <p:cNvSpPr/>
          <p:nvPr/>
        </p:nvSpPr>
        <p:spPr>
          <a:xfrm rot="5400000">
            <a:off x="3925967" y="2340460"/>
            <a:ext cx="1511818" cy="148822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二等辺三角形 20"/>
          <p:cNvSpPr/>
          <p:nvPr/>
        </p:nvSpPr>
        <p:spPr>
          <a:xfrm rot="16200000">
            <a:off x="3954337" y="4250065"/>
            <a:ext cx="1455087" cy="14882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5850526" y="2328661"/>
            <a:ext cx="2638698" cy="15118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世界先端技術の誘引</a:t>
            </a:r>
            <a:endParaRPr kumimoji="1" lang="en-US" altLang="ja-JP" dirty="0" smtClean="0">
              <a:solidFill>
                <a:schemeClr val="tx1"/>
              </a:solidFill>
              <a:latin typeface="Meiryo UI" panose="020B0604030504040204" pitchFamily="50" charset="-128"/>
              <a:ea typeface="Meiryo UI" panose="020B0604030504040204" pitchFamily="50" charset="-128"/>
            </a:endParaRPr>
          </a:p>
          <a:p>
            <a:pPr algn="ctr"/>
            <a:endParaRPr lang="en-US" altLang="ja-JP" dirty="0">
              <a:solidFill>
                <a:schemeClr val="tx1"/>
              </a:solidFill>
              <a:latin typeface="Meiryo UI" panose="020B0604030504040204" pitchFamily="50" charset="-128"/>
              <a:ea typeface="Meiryo UI" panose="020B0604030504040204" pitchFamily="50" charset="-128"/>
            </a:endParaRPr>
          </a:p>
          <a:p>
            <a:pPr algn="ctr"/>
            <a:r>
              <a:rPr kumimoji="1" lang="ja-JP" altLang="en-US" sz="1600" dirty="0" smtClean="0">
                <a:solidFill>
                  <a:schemeClr val="tx1"/>
                </a:solidFill>
                <a:latin typeface="Meiryo UI" panose="020B0604030504040204" pitchFamily="50" charset="-128"/>
                <a:ea typeface="Meiryo UI" panose="020B0604030504040204" pitchFamily="50" charset="-128"/>
              </a:rPr>
              <a:t>（ベンチャー、外国企業）</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5850526" y="4220395"/>
            <a:ext cx="2638698" cy="154756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大阪の企業の</a:t>
            </a:r>
            <a:r>
              <a:rPr kumimoji="1" lang="en-US" altLang="ja-JP" dirty="0" smtClean="0">
                <a:solidFill>
                  <a:schemeClr val="tx1"/>
                </a:solidFill>
                <a:latin typeface="Meiryo UI" panose="020B0604030504040204" pitchFamily="50" charset="-128"/>
                <a:ea typeface="Meiryo UI" panose="020B0604030504040204" pitchFamily="50" charset="-128"/>
              </a:rPr>
              <a:t>DX</a:t>
            </a:r>
            <a:r>
              <a:rPr kumimoji="1" lang="en-US" altLang="ja-JP" baseline="30000" dirty="0" smtClean="0">
                <a:solidFill>
                  <a:schemeClr val="tx1"/>
                </a:solidFill>
                <a:latin typeface="Meiryo UI" panose="020B0604030504040204" pitchFamily="50" charset="-128"/>
                <a:ea typeface="Meiryo UI" panose="020B0604030504040204" pitchFamily="50" charset="-128"/>
              </a:rPr>
              <a:t>*</a:t>
            </a:r>
            <a:endParaRPr kumimoji="1" lang="ja-JP" altLang="en-US" baseline="30000" dirty="0">
              <a:solidFill>
                <a:schemeClr val="tx1"/>
              </a:solidFill>
              <a:latin typeface="Meiryo UI" panose="020B0604030504040204" pitchFamily="50" charset="-128"/>
              <a:ea typeface="Meiryo UI" panose="020B0604030504040204" pitchFamily="50" charset="-128"/>
            </a:endParaRPr>
          </a:p>
        </p:txBody>
      </p:sp>
      <p:sp>
        <p:nvSpPr>
          <p:cNvPr id="9" name="角丸四角形 8"/>
          <p:cNvSpPr/>
          <p:nvPr/>
        </p:nvSpPr>
        <p:spPr>
          <a:xfrm>
            <a:off x="444138" y="1712050"/>
            <a:ext cx="3234652" cy="4375241"/>
          </a:xfrm>
          <a:prstGeom prst="roundRect">
            <a:avLst>
              <a:gd name="adj" fmla="val 10469"/>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878651" y="2953761"/>
            <a:ext cx="1210588"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rPr>
              <a:t>問題</a:t>
            </a:r>
            <a:r>
              <a:rPr lang="ja-JP" altLang="en-US" sz="2000" b="1" dirty="0">
                <a:latin typeface="Meiryo UI" panose="020B0604030504040204" pitchFamily="50" charset="-128"/>
                <a:ea typeface="Meiryo UI" panose="020B0604030504040204" pitchFamily="50" charset="-128"/>
              </a:rPr>
              <a:t>解決</a:t>
            </a:r>
            <a:endParaRPr kumimoji="1" lang="ja-JP" altLang="en-US" sz="2000" b="1" dirty="0">
              <a:latin typeface="Meiryo UI" panose="020B0604030504040204" pitchFamily="50" charset="-128"/>
              <a:ea typeface="Meiryo UI" panose="020B0604030504040204" pitchFamily="50" charset="-128"/>
            </a:endParaRPr>
          </a:p>
        </p:txBody>
      </p:sp>
      <p:sp>
        <p:nvSpPr>
          <p:cNvPr id="24" name="角丸四角形 23"/>
          <p:cNvSpPr/>
          <p:nvPr/>
        </p:nvSpPr>
        <p:spPr>
          <a:xfrm>
            <a:off x="5621926" y="1754301"/>
            <a:ext cx="3095897" cy="4375241"/>
          </a:xfrm>
          <a:prstGeom prst="roundRect">
            <a:avLst>
              <a:gd name="adj" fmla="val 10469"/>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6139475" y="1879523"/>
            <a:ext cx="2446504"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企業（テクノロジー）</a:t>
            </a:r>
          </a:p>
        </p:txBody>
      </p:sp>
      <p:sp>
        <p:nvSpPr>
          <p:cNvPr id="27" name="テキスト ボックス 26"/>
          <p:cNvSpPr txBox="1"/>
          <p:nvPr/>
        </p:nvSpPr>
        <p:spPr>
          <a:xfrm>
            <a:off x="3874723" y="5795204"/>
            <a:ext cx="1495922" cy="830997"/>
          </a:xfrm>
          <a:prstGeom prst="rect">
            <a:avLst/>
          </a:prstGeom>
          <a:noFill/>
        </p:spPr>
        <p:txBody>
          <a:bodyPr wrap="none" rtlCol="0">
            <a:spAutoFit/>
          </a:bodyPr>
          <a:lstStyle/>
          <a:p>
            <a:pPr algn="ctr"/>
            <a:r>
              <a:rPr kumimoji="1" lang="ja-JP" altLang="en-US" sz="1600" dirty="0">
                <a:latin typeface="Meiryo UI" panose="020B0604030504040204" pitchFamily="50" charset="-128"/>
                <a:ea typeface="Meiryo UI" panose="020B0604030504040204" pitchFamily="50" charset="-128"/>
              </a:rPr>
              <a:t>自動運転</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rPr>
              <a:t>高次サービス</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rPr>
              <a:t>次世代モビリティ</a:t>
            </a:r>
            <a:endParaRPr kumimoji="1" lang="en-US" altLang="ja-JP" sz="1600"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905985" y="1829412"/>
            <a:ext cx="2419252"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課題解決と産業支援</a:t>
            </a:r>
          </a:p>
        </p:txBody>
      </p:sp>
      <p:sp>
        <p:nvSpPr>
          <p:cNvPr id="31" name="テキスト ボックス 30"/>
          <p:cNvSpPr txBox="1"/>
          <p:nvPr/>
        </p:nvSpPr>
        <p:spPr>
          <a:xfrm>
            <a:off x="4168834" y="4794122"/>
            <a:ext cx="1210588" cy="400110"/>
          </a:xfrm>
          <a:prstGeom prst="rect">
            <a:avLst/>
          </a:prstGeom>
          <a:noFill/>
        </p:spPr>
        <p:txBody>
          <a:bodyPr wrap="none" rtlCol="0">
            <a:spAutoFit/>
          </a:bodyPr>
          <a:lstStyle/>
          <a:p>
            <a:r>
              <a:rPr lang="ja-JP" altLang="en-US" sz="2000" b="1" dirty="0" smtClean="0">
                <a:latin typeface="Meiryo UI" panose="020B0604030504040204" pitchFamily="50" charset="-128"/>
                <a:ea typeface="Meiryo UI" panose="020B0604030504040204" pitchFamily="50" charset="-128"/>
              </a:rPr>
              <a:t>経済発展</a:t>
            </a:r>
            <a:endParaRPr kumimoji="1" lang="ja-JP" altLang="en-US" sz="2000" b="1" dirty="0">
              <a:latin typeface="Meiryo UI" panose="020B0604030504040204" pitchFamily="50" charset="-128"/>
              <a:ea typeface="Meiryo UI" panose="020B0604030504040204" pitchFamily="50" charset="-128"/>
            </a:endParaRPr>
          </a:p>
        </p:txBody>
      </p:sp>
      <p:sp>
        <p:nvSpPr>
          <p:cNvPr id="32" name="角丸四角形 31"/>
          <p:cNvSpPr/>
          <p:nvPr/>
        </p:nvSpPr>
        <p:spPr>
          <a:xfrm>
            <a:off x="622723" y="2328661"/>
            <a:ext cx="444137" cy="15118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住民の課題</a:t>
            </a:r>
            <a:endParaRPr kumimoji="1" lang="ja-JP" altLang="en-US" sz="1600" b="1" dirty="0">
              <a:latin typeface="Meiryo UI" panose="020B0604030504040204" pitchFamily="50" charset="-128"/>
              <a:ea typeface="Meiryo UI" panose="020B0604030504040204" pitchFamily="50" charset="-128"/>
            </a:endParaRPr>
          </a:p>
        </p:txBody>
      </p:sp>
      <p:sp>
        <p:nvSpPr>
          <p:cNvPr id="33" name="角丸四角形 32"/>
          <p:cNvSpPr/>
          <p:nvPr/>
        </p:nvSpPr>
        <p:spPr>
          <a:xfrm>
            <a:off x="622722" y="4220395"/>
            <a:ext cx="444137" cy="15475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rPr>
              <a:t>企業支援</a:t>
            </a:r>
            <a:endParaRPr kumimoji="1" lang="ja-JP" altLang="en-US" sz="1600" b="1" dirty="0">
              <a:latin typeface="Meiryo UI" panose="020B0604030504040204" pitchFamily="50" charset="-128"/>
              <a:ea typeface="Meiryo UI" panose="020B0604030504040204" pitchFamily="50" charset="-128"/>
            </a:endParaRPr>
          </a:p>
        </p:txBody>
      </p:sp>
      <p:sp>
        <p:nvSpPr>
          <p:cNvPr id="2" name="正方形/長方形 1"/>
          <p:cNvSpPr/>
          <p:nvPr/>
        </p:nvSpPr>
        <p:spPr>
          <a:xfrm>
            <a:off x="5965564" y="6254764"/>
            <a:ext cx="1850186" cy="261610"/>
          </a:xfrm>
          <a:prstGeom prst="rect">
            <a:avLst/>
          </a:prstGeom>
        </p:spPr>
        <p:txBody>
          <a:bodyPr wrap="none">
            <a:spAutoFit/>
          </a:bodyPr>
          <a:lstStyle/>
          <a:p>
            <a:r>
              <a:rPr lang="en-US" altLang="ja-JP" sz="1050" dirty="0" smtClean="0">
                <a:latin typeface="Meiryo UI" panose="020B0604030504040204" pitchFamily="50" charset="-128"/>
                <a:ea typeface="Meiryo UI" panose="020B0604030504040204" pitchFamily="50" charset="-128"/>
              </a:rPr>
              <a:t>* Digital </a:t>
            </a:r>
            <a:r>
              <a:rPr lang="en-US" altLang="ja-JP" sz="1050" dirty="0">
                <a:latin typeface="Meiryo UI" panose="020B0604030504040204" pitchFamily="50" charset="-128"/>
                <a:ea typeface="Meiryo UI" panose="020B0604030504040204" pitchFamily="50" charset="-128"/>
              </a:rPr>
              <a:t>Transformation </a:t>
            </a:r>
            <a:endParaRPr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360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260ECEF1-166A-4FFA-AC60-1117A0FE0E33}"/>
              </a:ext>
            </a:extLst>
          </p:cNvPr>
          <p:cNvSpPr/>
          <p:nvPr/>
        </p:nvSpPr>
        <p:spPr>
          <a:xfrm>
            <a:off x="1866009" y="4043819"/>
            <a:ext cx="2659356" cy="1219041"/>
          </a:xfrm>
          <a:prstGeom prst="rect">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E33B2AEE-5956-4FCA-8CA2-D42E84599F6A}"/>
              </a:ext>
            </a:extLst>
          </p:cNvPr>
          <p:cNvSpPr/>
          <p:nvPr/>
        </p:nvSpPr>
        <p:spPr>
          <a:xfrm>
            <a:off x="1839251" y="1965499"/>
            <a:ext cx="2659356" cy="1708264"/>
          </a:xfrm>
          <a:prstGeom prst="rect">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989228" y="6416175"/>
            <a:ext cx="2057400" cy="365125"/>
          </a:xfrm>
        </p:spPr>
        <p:txBody>
          <a:bodyPr/>
          <a:lstStyle/>
          <a:p>
            <a:fld id="{21D76EFC-43B6-498C-9345-5DA95606B07D}" type="slidenum">
              <a:rPr kumimoji="1" lang="ja-JP" altLang="en-US" smtClean="0"/>
              <a:t>3</a:t>
            </a:fld>
            <a:endParaRPr kumimoji="1" lang="ja-JP" altLang="en-US" dirty="0"/>
          </a:p>
        </p:txBody>
      </p:sp>
      <p:cxnSp>
        <p:nvCxnSpPr>
          <p:cNvPr id="6" name="直線コネクタ 5"/>
          <p:cNvCxnSpPr/>
          <p:nvPr/>
        </p:nvCxnSpPr>
        <p:spPr>
          <a:xfrm>
            <a:off x="287382" y="607798"/>
            <a:ext cx="8621486" cy="0"/>
          </a:xfrm>
          <a:prstGeom prst="line">
            <a:avLst/>
          </a:prstGeom>
        </p:spPr>
        <p:style>
          <a:lnRef idx="1">
            <a:schemeClr val="dk1"/>
          </a:lnRef>
          <a:fillRef idx="0">
            <a:schemeClr val="dk1"/>
          </a:fillRef>
          <a:effectRef idx="0">
            <a:schemeClr val="dk1"/>
          </a:effectRef>
          <a:fontRef idx="minor">
            <a:schemeClr val="tx1"/>
          </a:fontRef>
        </p:style>
      </p:cxnSp>
      <p:sp>
        <p:nvSpPr>
          <p:cNvPr id="7" name="正方形/長方形 6"/>
          <p:cNvSpPr/>
          <p:nvPr/>
        </p:nvSpPr>
        <p:spPr>
          <a:xfrm>
            <a:off x="2022133" y="93493"/>
            <a:ext cx="5224507"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民間</a:t>
            </a:r>
            <a:r>
              <a:rPr lang="ja-JP" altLang="en-US" sz="2400" b="1" dirty="0">
                <a:latin typeface="Meiryo UI" panose="020B0604030504040204" pitchFamily="50" charset="-128"/>
                <a:ea typeface="Meiryo UI" panose="020B0604030504040204" pitchFamily="50" charset="-128"/>
              </a:rPr>
              <a:t>主導による自動化の実証実験事例</a:t>
            </a:r>
            <a:endParaRPr lang="ja-JP" altLang="en-US" sz="2800" b="1" dirty="0">
              <a:latin typeface="Meiryo UI" panose="020B0604030504040204" pitchFamily="50" charset="-128"/>
              <a:ea typeface="Meiryo UI" panose="020B0604030504040204" pitchFamily="50" charset="-128"/>
            </a:endParaRPr>
          </a:p>
        </p:txBody>
      </p:sp>
      <p:sp>
        <p:nvSpPr>
          <p:cNvPr id="9" name="角丸四角形 3">
            <a:extLst>
              <a:ext uri="{FF2B5EF4-FFF2-40B4-BE49-F238E27FC236}">
                <a16:creationId xmlns:a16="http://schemas.microsoft.com/office/drawing/2014/main" id="{4C58C4E2-EF15-41C3-949E-A76AA4F892B1}"/>
              </a:ext>
            </a:extLst>
          </p:cNvPr>
          <p:cNvSpPr/>
          <p:nvPr/>
        </p:nvSpPr>
        <p:spPr>
          <a:xfrm>
            <a:off x="300462" y="1281181"/>
            <a:ext cx="4198144" cy="365712"/>
          </a:xfrm>
          <a:prstGeom prst="roundRect">
            <a:avLst>
              <a:gd name="adj" fmla="val 8504"/>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400" b="1" dirty="0">
                <a:latin typeface="Meiryo UI" panose="020B0604030504040204" pitchFamily="50" charset="-128"/>
                <a:ea typeface="Meiryo UI" panose="020B0604030504040204" pitchFamily="50" charset="-128"/>
              </a:rPr>
              <a:t>民間中心の取り組み</a:t>
            </a:r>
          </a:p>
        </p:txBody>
      </p:sp>
      <p:sp>
        <p:nvSpPr>
          <p:cNvPr id="12" name="テキスト ボックス 11">
            <a:extLst>
              <a:ext uri="{FF2B5EF4-FFF2-40B4-BE49-F238E27FC236}">
                <a16:creationId xmlns:a16="http://schemas.microsoft.com/office/drawing/2014/main" id="{32884563-D53C-40CF-AFFD-A0BAD3F8E2B5}"/>
              </a:ext>
            </a:extLst>
          </p:cNvPr>
          <p:cNvSpPr txBox="1"/>
          <p:nvPr/>
        </p:nvSpPr>
        <p:spPr>
          <a:xfrm>
            <a:off x="291276" y="1637759"/>
            <a:ext cx="4359098"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 民間主導による自動運転の実証実験</a:t>
            </a:r>
            <a:r>
              <a:rPr kumimoji="1" lang="ja-JP" altLang="en-US" sz="1100" b="1" dirty="0">
                <a:latin typeface="Meiryo UI" panose="020B0604030504040204" pitchFamily="50" charset="-128"/>
                <a:ea typeface="Meiryo UI" panose="020B0604030504040204" pitchFamily="50" charset="-128"/>
              </a:rPr>
              <a:t>（</a:t>
            </a:r>
            <a:r>
              <a:rPr kumimoji="1" lang="en-US" altLang="ja-JP" sz="1100" b="1" dirty="0">
                <a:latin typeface="Meiryo UI" panose="020B0604030504040204" pitchFamily="50" charset="-128"/>
                <a:ea typeface="Meiryo UI" panose="020B0604030504040204" pitchFamily="50" charset="-128"/>
              </a:rPr>
              <a:t>2018</a:t>
            </a:r>
            <a:r>
              <a:rPr kumimoji="1" lang="ja-JP" altLang="en-US" sz="1100" b="1" dirty="0">
                <a:latin typeface="Meiryo UI" panose="020B0604030504040204" pitchFamily="50" charset="-128"/>
                <a:ea typeface="Meiryo UI" panose="020B0604030504040204" pitchFamily="50" charset="-128"/>
              </a:rPr>
              <a:t>年度</a:t>
            </a:r>
            <a:r>
              <a:rPr kumimoji="1" lang="en-US" altLang="ja-JP" sz="1100" b="1" dirty="0">
                <a:latin typeface="Meiryo UI" panose="020B0604030504040204" pitchFamily="50" charset="-128"/>
                <a:ea typeface="Meiryo UI" panose="020B0604030504040204" pitchFamily="50" charset="-128"/>
              </a:rPr>
              <a:t>25</a:t>
            </a:r>
            <a:r>
              <a:rPr kumimoji="1" lang="ja-JP" altLang="en-US" sz="1100" b="1" dirty="0">
                <a:latin typeface="Meiryo UI" panose="020B0604030504040204" pitchFamily="50" charset="-128"/>
                <a:ea typeface="Meiryo UI" panose="020B0604030504040204" pitchFamily="50" charset="-128"/>
              </a:rPr>
              <a:t>か所）</a:t>
            </a:r>
          </a:p>
        </p:txBody>
      </p:sp>
      <p:sp>
        <p:nvSpPr>
          <p:cNvPr id="16" name="テキスト ボックス 15">
            <a:extLst>
              <a:ext uri="{FF2B5EF4-FFF2-40B4-BE49-F238E27FC236}">
                <a16:creationId xmlns:a16="http://schemas.microsoft.com/office/drawing/2014/main" id="{F652ED54-915C-437A-9D57-3E1AEA709AE0}"/>
              </a:ext>
            </a:extLst>
          </p:cNvPr>
          <p:cNvSpPr txBox="1"/>
          <p:nvPr/>
        </p:nvSpPr>
        <p:spPr>
          <a:xfrm>
            <a:off x="291276" y="3752437"/>
            <a:ext cx="4094909"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 産業ドローンの実証実験</a:t>
            </a:r>
            <a:r>
              <a:rPr kumimoji="1" lang="ja-JP" altLang="en-US" sz="1100" b="1" dirty="0">
                <a:latin typeface="Meiryo UI" panose="020B0604030504040204" pitchFamily="50" charset="-128"/>
                <a:ea typeface="Meiryo UI" panose="020B0604030504040204" pitchFamily="50" charset="-128"/>
              </a:rPr>
              <a:t>（</a:t>
            </a:r>
            <a:r>
              <a:rPr kumimoji="1" lang="en-US" altLang="ja-JP" sz="1100" b="1" dirty="0">
                <a:latin typeface="Meiryo UI" panose="020B0604030504040204" pitchFamily="50" charset="-128"/>
                <a:ea typeface="Meiryo UI" panose="020B0604030504040204" pitchFamily="50" charset="-128"/>
              </a:rPr>
              <a:t>2019</a:t>
            </a:r>
            <a:r>
              <a:rPr kumimoji="1" lang="ja-JP" altLang="en-US" sz="1100" b="1" dirty="0">
                <a:latin typeface="Meiryo UI" panose="020B0604030504040204" pitchFamily="50" charset="-128"/>
                <a:ea typeface="Meiryo UI" panose="020B0604030504040204" pitchFamily="50" charset="-128"/>
              </a:rPr>
              <a:t>年</a:t>
            </a:r>
            <a:r>
              <a:rPr kumimoji="1" lang="en-US" altLang="ja-JP" sz="1100" b="1" dirty="0">
                <a:latin typeface="Meiryo UI" panose="020B0604030504040204" pitchFamily="50" charset="-128"/>
                <a:ea typeface="Meiryo UI" panose="020B0604030504040204" pitchFamily="50" charset="-128"/>
              </a:rPr>
              <a:t>10</a:t>
            </a:r>
            <a:r>
              <a:rPr kumimoji="1" lang="ja-JP" altLang="en-US" sz="1100" b="1" dirty="0">
                <a:latin typeface="Meiryo UI" panose="020B0604030504040204" pitchFamily="50" charset="-128"/>
                <a:ea typeface="Meiryo UI" panose="020B0604030504040204" pitchFamily="50" charset="-128"/>
              </a:rPr>
              <a:t>月現在　</a:t>
            </a:r>
            <a:r>
              <a:rPr kumimoji="1" lang="en-US" altLang="ja-JP" sz="1100" b="1" dirty="0">
                <a:latin typeface="Meiryo UI" panose="020B0604030504040204" pitchFamily="50" charset="-128"/>
                <a:ea typeface="Meiryo UI" panose="020B0604030504040204" pitchFamily="50" charset="-128"/>
              </a:rPr>
              <a:t>6</a:t>
            </a:r>
            <a:r>
              <a:rPr kumimoji="1" lang="ja-JP" altLang="en-US" sz="1100" b="1" dirty="0">
                <a:latin typeface="Meiryo UI" panose="020B0604030504040204" pitchFamily="50" charset="-128"/>
                <a:ea typeface="Meiryo UI" panose="020B0604030504040204" pitchFamily="50" charset="-128"/>
              </a:rPr>
              <a:t>か所）</a:t>
            </a:r>
            <a:endParaRPr kumimoji="1" lang="en-US" altLang="ja-JP" sz="1200" b="1" dirty="0">
              <a:latin typeface="Meiryo UI" panose="020B0604030504040204" pitchFamily="50" charset="-128"/>
              <a:ea typeface="Meiryo UI" panose="020B0604030504040204" pitchFamily="50" charset="-128"/>
            </a:endParaRPr>
          </a:p>
        </p:txBody>
      </p:sp>
      <p:pic>
        <p:nvPicPr>
          <p:cNvPr id="18" name="コンテンツ プレースホルダー 4" descr="パソコンの画面&#10;&#10;自動的に生成された説明">
            <a:extLst>
              <a:ext uri="{FF2B5EF4-FFF2-40B4-BE49-F238E27FC236}">
                <a16:creationId xmlns:a16="http://schemas.microsoft.com/office/drawing/2014/main" id="{AC5E9D5B-4D9C-40AF-8BD1-E23349FF9B33}"/>
              </a:ext>
            </a:extLst>
          </p:cNvPr>
          <p:cNvPicPr>
            <a:picLocks noGrp="1" noChangeAspect="1"/>
          </p:cNvPicPr>
          <p:nvPr>
            <p:ph idx="1"/>
          </p:nvPr>
        </p:nvPicPr>
        <p:blipFill rotWithShape="1">
          <a:blip r:embed="rId2"/>
          <a:srcRect l="16668" t="14553" r="18074" b="7947"/>
          <a:stretch/>
        </p:blipFill>
        <p:spPr>
          <a:xfrm>
            <a:off x="335629" y="2008338"/>
            <a:ext cx="1382187" cy="923330"/>
          </a:xfrm>
          <a:prstGeom prst="rect">
            <a:avLst/>
          </a:prstGeom>
        </p:spPr>
      </p:pic>
      <p:sp>
        <p:nvSpPr>
          <p:cNvPr id="17" name="角丸四角形 3">
            <a:extLst>
              <a:ext uri="{FF2B5EF4-FFF2-40B4-BE49-F238E27FC236}">
                <a16:creationId xmlns:a16="http://schemas.microsoft.com/office/drawing/2014/main" id="{8D738C7E-1197-49D0-8455-7B137E756EF8}"/>
              </a:ext>
            </a:extLst>
          </p:cNvPr>
          <p:cNvSpPr/>
          <p:nvPr/>
        </p:nvSpPr>
        <p:spPr>
          <a:xfrm>
            <a:off x="4749657" y="1281181"/>
            <a:ext cx="4198144" cy="365712"/>
          </a:xfrm>
          <a:prstGeom prst="roundRect">
            <a:avLst>
              <a:gd name="adj" fmla="val 8504"/>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400" b="1" dirty="0">
                <a:latin typeface="Meiryo UI" panose="020B0604030504040204" pitchFamily="50" charset="-128"/>
                <a:ea typeface="Meiryo UI" panose="020B0604030504040204" pitchFamily="50" charset="-128"/>
              </a:rPr>
              <a:t>「大商・府・市」 と 「大阪産業局」 の取り組み</a:t>
            </a:r>
          </a:p>
        </p:txBody>
      </p:sp>
      <p:pic>
        <p:nvPicPr>
          <p:cNvPr id="5" name="図 4">
            <a:extLst>
              <a:ext uri="{FF2B5EF4-FFF2-40B4-BE49-F238E27FC236}">
                <a16:creationId xmlns:a16="http://schemas.microsoft.com/office/drawing/2014/main" id="{FC2F0521-F673-44AB-847E-7EB0B86E8186}"/>
              </a:ext>
            </a:extLst>
          </p:cNvPr>
          <p:cNvPicPr>
            <a:picLocks noChangeAspect="1"/>
          </p:cNvPicPr>
          <p:nvPr/>
        </p:nvPicPr>
        <p:blipFill>
          <a:blip r:embed="rId3"/>
          <a:stretch>
            <a:fillRect/>
          </a:stretch>
        </p:blipFill>
        <p:spPr>
          <a:xfrm>
            <a:off x="1980329" y="2382245"/>
            <a:ext cx="2430717" cy="1229972"/>
          </a:xfrm>
          <a:prstGeom prst="rect">
            <a:avLst/>
          </a:prstGeom>
        </p:spPr>
      </p:pic>
      <p:sp>
        <p:nvSpPr>
          <p:cNvPr id="19" name="正方形/長方形 18">
            <a:extLst>
              <a:ext uri="{FF2B5EF4-FFF2-40B4-BE49-F238E27FC236}">
                <a16:creationId xmlns:a16="http://schemas.microsoft.com/office/drawing/2014/main" id="{1AD9851F-C5E8-4B68-8283-3FBEE139A1C7}"/>
              </a:ext>
            </a:extLst>
          </p:cNvPr>
          <p:cNvSpPr/>
          <p:nvPr/>
        </p:nvSpPr>
        <p:spPr>
          <a:xfrm>
            <a:off x="1717816" y="1965499"/>
            <a:ext cx="2780790" cy="407804"/>
          </a:xfrm>
          <a:prstGeom prst="rect">
            <a:avLst/>
          </a:prstGeom>
        </p:spPr>
        <p:txBody>
          <a:bodyPr wrap="square">
            <a:spAutoFit/>
          </a:bodyPr>
          <a:lstStyle/>
          <a:p>
            <a:pPr algn="ctr"/>
            <a:r>
              <a:rPr lang="en-US" altLang="ja-JP" sz="1050" b="1" dirty="0">
                <a:latin typeface="Meiryo UI" panose="020B0604030504040204" pitchFamily="50" charset="-128"/>
                <a:ea typeface="Meiryo UI" panose="020B0604030504040204" pitchFamily="50" charset="-128"/>
              </a:rPr>
              <a:t>ZMP×</a:t>
            </a:r>
            <a:r>
              <a:rPr lang="ja-JP" altLang="en-US" sz="1050" b="1" dirty="0">
                <a:latin typeface="Meiryo UI" panose="020B0604030504040204" pitchFamily="50" charset="-128"/>
                <a:ea typeface="Meiryo UI" panose="020B0604030504040204" pitchFamily="50" charset="-128"/>
              </a:rPr>
              <a:t>日の丸交通＠六本木</a:t>
            </a:r>
            <a:endParaRPr lang="en-US" altLang="ja-JP" sz="1050" b="1"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世界初、自動運転タクシーによるサービス実証</a:t>
            </a:r>
          </a:p>
        </p:txBody>
      </p:sp>
      <p:sp>
        <p:nvSpPr>
          <p:cNvPr id="21" name="テキスト ボックス 20">
            <a:extLst>
              <a:ext uri="{FF2B5EF4-FFF2-40B4-BE49-F238E27FC236}">
                <a16:creationId xmlns:a16="http://schemas.microsoft.com/office/drawing/2014/main" id="{4A9C5F99-56E7-431D-9A14-DF3031FC736A}"/>
              </a:ext>
            </a:extLst>
          </p:cNvPr>
          <p:cNvSpPr txBox="1"/>
          <p:nvPr/>
        </p:nvSpPr>
        <p:spPr>
          <a:xfrm>
            <a:off x="588784" y="2997231"/>
            <a:ext cx="1189749" cy="307777"/>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事例の一つ⇒</a:t>
            </a:r>
          </a:p>
        </p:txBody>
      </p:sp>
      <p:pic>
        <p:nvPicPr>
          <p:cNvPr id="22" name="図 21">
            <a:extLst>
              <a:ext uri="{FF2B5EF4-FFF2-40B4-BE49-F238E27FC236}">
                <a16:creationId xmlns:a16="http://schemas.microsoft.com/office/drawing/2014/main" id="{D01FD551-BF6D-4356-9AFB-D2A435B58CB8}"/>
              </a:ext>
            </a:extLst>
          </p:cNvPr>
          <p:cNvPicPr>
            <a:picLocks noChangeAspect="1"/>
          </p:cNvPicPr>
          <p:nvPr/>
        </p:nvPicPr>
        <p:blipFill>
          <a:blip r:embed="rId4"/>
          <a:stretch>
            <a:fillRect/>
          </a:stretch>
        </p:blipFill>
        <p:spPr>
          <a:xfrm>
            <a:off x="368475" y="4066366"/>
            <a:ext cx="1410058" cy="1181763"/>
          </a:xfrm>
          <a:prstGeom prst="rect">
            <a:avLst/>
          </a:prstGeom>
        </p:spPr>
      </p:pic>
      <p:sp>
        <p:nvSpPr>
          <p:cNvPr id="23" name="正方形/長方形 22">
            <a:extLst>
              <a:ext uri="{FF2B5EF4-FFF2-40B4-BE49-F238E27FC236}">
                <a16:creationId xmlns:a16="http://schemas.microsoft.com/office/drawing/2014/main" id="{5451CC3E-B90B-440D-A641-49528381487E}"/>
              </a:ext>
            </a:extLst>
          </p:cNvPr>
          <p:cNvSpPr/>
          <p:nvPr/>
        </p:nvSpPr>
        <p:spPr>
          <a:xfrm>
            <a:off x="1868313" y="4034396"/>
            <a:ext cx="2729816" cy="400110"/>
          </a:xfrm>
          <a:prstGeom prst="rect">
            <a:avLst/>
          </a:prstGeom>
        </p:spPr>
        <p:txBody>
          <a:bodyPr wrap="square">
            <a:spAutoFit/>
          </a:bodyPr>
          <a:lstStyle/>
          <a:p>
            <a:pPr algn="ctr"/>
            <a:r>
              <a:rPr lang="ja-JP" altLang="en-US" sz="1000" b="1" dirty="0">
                <a:latin typeface="Meiryo UI" panose="020B0604030504040204" pitchFamily="50" charset="-128"/>
                <a:ea typeface="Meiryo UI" panose="020B0604030504040204" pitchFamily="50" charset="-128"/>
              </a:rPr>
              <a:t>楽天</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東京電力</a:t>
            </a: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ゼンリン＠秩父</a:t>
            </a:r>
            <a:endParaRPr lang="en-US" altLang="ja-JP" sz="1000" b="1"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3km</a:t>
            </a:r>
            <a:r>
              <a:rPr lang="ja-JP" altLang="en-US" sz="1000" dirty="0">
                <a:latin typeface="Meiryo UI" panose="020B0604030504040204" pitchFamily="50" charset="-128"/>
                <a:ea typeface="Meiryo UI" panose="020B0604030504040204" pitchFamily="50" charset="-128"/>
              </a:rPr>
              <a:t>のドローンハイウェイでお弁当の空輸に成功！</a:t>
            </a:r>
            <a:endParaRPr lang="en-US" altLang="ja-JP" sz="1000" dirty="0">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9BB6A306-7ADF-4AE2-A09F-7B00A167EEF8}"/>
              </a:ext>
            </a:extLst>
          </p:cNvPr>
          <p:cNvSpPr/>
          <p:nvPr/>
        </p:nvSpPr>
        <p:spPr>
          <a:xfrm>
            <a:off x="1942940" y="4443929"/>
            <a:ext cx="1261549" cy="784830"/>
          </a:xfrm>
          <a:prstGeom prst="rect">
            <a:avLst/>
          </a:prstGeom>
          <a:solidFill>
            <a:schemeClr val="bg1"/>
          </a:solidFill>
          <a:ln>
            <a:solidFill>
              <a:schemeClr val="bg1">
                <a:lumMod val="85000"/>
              </a:schemeClr>
            </a:solidFill>
          </a:ln>
        </p:spPr>
        <p:txBody>
          <a:bodyPr wrap="square">
            <a:spAutoFit/>
          </a:bodyPr>
          <a:lstStyle/>
          <a:p>
            <a:r>
              <a:rPr lang="ja-JP" altLang="en-US" sz="900" dirty="0">
                <a:latin typeface="Meiryo UI" panose="020B0604030504040204" pitchFamily="50" charset="-128"/>
                <a:ea typeface="Meiryo UI" panose="020B0604030504040204" pitchFamily="50" charset="-128"/>
              </a:rPr>
              <a:t>東京電力の送電鉄塔をゼンリンが三次元データ化し、楽天ドローンが過疎地の家へお弁当を空輸</a:t>
            </a:r>
          </a:p>
        </p:txBody>
      </p:sp>
      <p:pic>
        <p:nvPicPr>
          <p:cNvPr id="25" name="図 24">
            <a:extLst>
              <a:ext uri="{FF2B5EF4-FFF2-40B4-BE49-F238E27FC236}">
                <a16:creationId xmlns:a16="http://schemas.microsoft.com/office/drawing/2014/main" id="{43B6BF38-76F6-4105-949D-49787471A3E3}"/>
              </a:ext>
            </a:extLst>
          </p:cNvPr>
          <p:cNvPicPr>
            <a:picLocks noChangeAspect="1"/>
          </p:cNvPicPr>
          <p:nvPr/>
        </p:nvPicPr>
        <p:blipFill rotWithShape="1">
          <a:blip r:embed="rId5"/>
          <a:srcRect l="14800" t="4362" r="21657" b="7562"/>
          <a:stretch/>
        </p:blipFill>
        <p:spPr>
          <a:xfrm>
            <a:off x="3422043" y="4482491"/>
            <a:ext cx="885768" cy="690612"/>
          </a:xfrm>
          <a:prstGeom prst="rect">
            <a:avLst/>
          </a:prstGeom>
        </p:spPr>
      </p:pic>
      <p:pic>
        <p:nvPicPr>
          <p:cNvPr id="27" name="図 26">
            <a:extLst>
              <a:ext uri="{FF2B5EF4-FFF2-40B4-BE49-F238E27FC236}">
                <a16:creationId xmlns:a16="http://schemas.microsoft.com/office/drawing/2014/main" id="{7F3220D8-6477-470A-A2D5-AFA41DD54807}"/>
              </a:ext>
            </a:extLst>
          </p:cNvPr>
          <p:cNvPicPr>
            <a:picLocks noChangeAspect="1"/>
          </p:cNvPicPr>
          <p:nvPr/>
        </p:nvPicPr>
        <p:blipFill>
          <a:blip r:embed="rId6"/>
          <a:stretch>
            <a:fillRect/>
          </a:stretch>
        </p:blipFill>
        <p:spPr>
          <a:xfrm>
            <a:off x="384743" y="5667507"/>
            <a:ext cx="1283957" cy="855971"/>
          </a:xfrm>
          <a:prstGeom prst="rect">
            <a:avLst/>
          </a:prstGeom>
        </p:spPr>
      </p:pic>
      <p:sp>
        <p:nvSpPr>
          <p:cNvPr id="28" name="テキスト ボックス 27">
            <a:extLst>
              <a:ext uri="{FF2B5EF4-FFF2-40B4-BE49-F238E27FC236}">
                <a16:creationId xmlns:a16="http://schemas.microsoft.com/office/drawing/2014/main" id="{8D174C6A-0ECC-4858-A623-9EB9C22F488A}"/>
              </a:ext>
            </a:extLst>
          </p:cNvPr>
          <p:cNvSpPr txBox="1"/>
          <p:nvPr/>
        </p:nvSpPr>
        <p:spPr>
          <a:xfrm>
            <a:off x="291276" y="5326684"/>
            <a:ext cx="4285705"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 万博見据えた空飛ぶタクシーの実証実験</a:t>
            </a:r>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2019.10@</a:t>
            </a:r>
            <a:r>
              <a:rPr kumimoji="1" lang="ja-JP" altLang="en-US" sz="1050" b="1" dirty="0">
                <a:latin typeface="Meiryo UI" panose="020B0604030504040204" pitchFamily="50" charset="-128"/>
                <a:ea typeface="Meiryo UI" panose="020B0604030504040204" pitchFamily="50" charset="-128"/>
              </a:rPr>
              <a:t>夢洲）</a:t>
            </a:r>
            <a:endParaRPr kumimoji="1" lang="en-US" altLang="ja-JP" sz="1200" b="1" dirty="0">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FC631C5F-4B94-4E2A-BE44-0FB668518772}"/>
              </a:ext>
            </a:extLst>
          </p:cNvPr>
          <p:cNvSpPr/>
          <p:nvPr/>
        </p:nvSpPr>
        <p:spPr>
          <a:xfrm>
            <a:off x="1808892" y="5640438"/>
            <a:ext cx="2720073" cy="938719"/>
          </a:xfrm>
          <a:prstGeom prst="rect">
            <a:avLst/>
          </a:prstGeom>
          <a:solidFill>
            <a:schemeClr val="accent4">
              <a:lumMod val="20000"/>
              <a:lumOff val="80000"/>
            </a:schemeClr>
          </a:solidFill>
          <a:ln>
            <a:solidFill>
              <a:schemeClr val="accent2"/>
            </a:solidFill>
          </a:ln>
        </p:spPr>
        <p:txBody>
          <a:bodyPr wrap="square">
            <a:spAutoFit/>
          </a:bodyPr>
          <a:lstStyle/>
          <a:p>
            <a:r>
              <a:rPr lang="en-US" altLang="ja-JP" sz="1100" dirty="0">
                <a:latin typeface="Meiryo UI" panose="020B0604030504040204" pitchFamily="50" charset="-128"/>
                <a:ea typeface="Meiryo UI" panose="020B0604030504040204" pitchFamily="50" charset="-128"/>
              </a:rPr>
              <a:t>2025</a:t>
            </a:r>
            <a:r>
              <a:rPr lang="ja-JP" altLang="en-US" sz="1100" dirty="0">
                <a:latin typeface="Meiryo UI" panose="020B0604030504040204" pitchFamily="50" charset="-128"/>
                <a:ea typeface="Meiryo UI" panose="020B0604030504040204" pitchFamily="50" charset="-128"/>
              </a:rPr>
              <a:t>年万博会場の夢洲と関空や神戸空港をヘリで結ぶ実証実験。万博での導入を目指し、将来的に新しい身近な交通機関として実用化を目指す。関空から夢洲は約１３分、神戸空港には約５分で飛行</a:t>
            </a:r>
          </a:p>
        </p:txBody>
      </p:sp>
      <p:cxnSp>
        <p:nvCxnSpPr>
          <p:cNvPr id="31" name="直線矢印コネクタ 30">
            <a:extLst>
              <a:ext uri="{FF2B5EF4-FFF2-40B4-BE49-F238E27FC236}">
                <a16:creationId xmlns:a16="http://schemas.microsoft.com/office/drawing/2014/main" id="{31E49D86-74E5-4AC8-BCF7-2D841F64A507}"/>
              </a:ext>
            </a:extLst>
          </p:cNvPr>
          <p:cNvCxnSpPr>
            <a:cxnSpLocks/>
            <a:endCxn id="26" idx="1"/>
          </p:cNvCxnSpPr>
          <p:nvPr/>
        </p:nvCxnSpPr>
        <p:spPr>
          <a:xfrm flipV="1">
            <a:off x="1572768" y="4653340"/>
            <a:ext cx="293241" cy="3262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2BC61B31-42E1-45A5-8A0D-5AE113A4F46B}"/>
              </a:ext>
            </a:extLst>
          </p:cNvPr>
          <p:cNvSpPr txBox="1"/>
          <p:nvPr/>
        </p:nvSpPr>
        <p:spPr>
          <a:xfrm>
            <a:off x="4791452" y="1679527"/>
            <a:ext cx="4208599" cy="461665"/>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実証事業推進チーム大阪</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の取組み</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　　（大阪商工会議所・大阪府・大阪市）</a:t>
            </a:r>
            <a:endParaRPr kumimoji="1" lang="en-US" altLang="ja-JP" sz="1200" b="1"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3E97655D-B4CF-4813-9B90-3BAC1D010154}"/>
              </a:ext>
            </a:extLst>
          </p:cNvPr>
          <p:cNvSpPr txBox="1"/>
          <p:nvPr/>
        </p:nvSpPr>
        <p:spPr>
          <a:xfrm>
            <a:off x="4734531" y="4117526"/>
            <a:ext cx="3159839" cy="707886"/>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公益財団法人　大阪産業局</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の取組み</a:t>
            </a:r>
            <a:endParaRPr kumimoji="1" lang="en-US" altLang="ja-JP" sz="1200" b="1" dirty="0">
              <a:latin typeface="Meiryo UI" panose="020B0604030504040204" pitchFamily="50" charset="-128"/>
              <a:ea typeface="Meiryo UI" panose="020B0604030504040204" pitchFamily="50" charset="-128"/>
            </a:endParaRPr>
          </a:p>
          <a:p>
            <a:endParaRPr kumimoji="1" lang="en-US" altLang="ja-JP" sz="4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　　</a:t>
            </a:r>
            <a:r>
              <a:rPr kumimoji="1" lang="en-US" altLang="ja-JP" sz="1200" b="1" dirty="0">
                <a:latin typeface="Meiryo UI" panose="020B0604030504040204" pitchFamily="50" charset="-128"/>
                <a:ea typeface="Meiryo UI" panose="020B0604030504040204" pitchFamily="50" charset="-128"/>
              </a:rPr>
              <a:t>AIDOR</a:t>
            </a:r>
            <a:r>
              <a:rPr kumimoji="1" lang="ja-JP" altLang="en-US" sz="1200" b="1" dirty="0">
                <a:latin typeface="Meiryo UI" panose="020B0604030504040204" pitchFamily="50" charset="-128"/>
                <a:ea typeface="Meiryo UI" panose="020B0604030504040204" pitchFamily="50" charset="-128"/>
              </a:rPr>
              <a:t>エクスペリメンテーション</a:t>
            </a:r>
            <a:endParaRPr kumimoji="1" lang="en-US" altLang="ja-JP" sz="12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　　</a:t>
            </a:r>
            <a:r>
              <a:rPr kumimoji="1" lang="en-US" altLang="ja-JP" sz="1100" b="1" dirty="0">
                <a:latin typeface="Meiryo UI" panose="020B0604030504040204" pitchFamily="50" charset="-128"/>
                <a:ea typeface="Meiryo UI" panose="020B0604030504040204" pitchFamily="50" charset="-128"/>
              </a:rPr>
              <a:t>【IoT</a:t>
            </a:r>
            <a:r>
              <a:rPr kumimoji="1" lang="ja-JP" altLang="en-US" sz="1100" b="1" dirty="0">
                <a:latin typeface="Meiryo UI" panose="020B0604030504040204" pitchFamily="50" charset="-128"/>
                <a:ea typeface="Meiryo UI" panose="020B0604030504040204" pitchFamily="50" charset="-128"/>
              </a:rPr>
              <a:t>・ロボットビジネス実証実験支援プログラム</a:t>
            </a:r>
            <a:r>
              <a:rPr kumimoji="1" lang="en-US" altLang="ja-JP" sz="1100" b="1" dirty="0">
                <a:latin typeface="Meiryo UI" panose="020B0604030504040204" pitchFamily="50" charset="-128"/>
                <a:ea typeface="Meiryo UI" panose="020B0604030504040204" pitchFamily="50" charset="-128"/>
              </a:rPr>
              <a:t>】</a:t>
            </a:r>
          </a:p>
        </p:txBody>
      </p:sp>
      <p:pic>
        <p:nvPicPr>
          <p:cNvPr id="2" name="図 1"/>
          <p:cNvPicPr>
            <a:picLocks noChangeAspect="1"/>
          </p:cNvPicPr>
          <p:nvPr/>
        </p:nvPicPr>
        <p:blipFill rotWithShape="1">
          <a:blip r:embed="rId7"/>
          <a:srcRect l="13254" t="37054" r="14359" b="36696"/>
          <a:stretch/>
        </p:blipFill>
        <p:spPr>
          <a:xfrm>
            <a:off x="5178709" y="3216074"/>
            <a:ext cx="3730159" cy="760518"/>
          </a:xfrm>
          <a:prstGeom prst="rect">
            <a:avLst/>
          </a:prstGeom>
        </p:spPr>
      </p:pic>
      <p:sp>
        <p:nvSpPr>
          <p:cNvPr id="3" name="正方形/長方形 2"/>
          <p:cNvSpPr/>
          <p:nvPr/>
        </p:nvSpPr>
        <p:spPr>
          <a:xfrm>
            <a:off x="4811193" y="2171834"/>
            <a:ext cx="4097675" cy="938719"/>
          </a:xfrm>
          <a:prstGeom prst="rect">
            <a:avLst/>
          </a:prstGeom>
          <a:ln>
            <a:solidFill>
              <a:schemeClr val="bg1">
                <a:lumMod val="75000"/>
              </a:schemeClr>
            </a:solidFill>
          </a:ln>
        </p:spPr>
        <p:txBody>
          <a:bodyPr wrap="square">
            <a:spAutoFit/>
          </a:bodyPr>
          <a:lstStyle/>
          <a:p>
            <a:pPr marL="171450" indent="-171450">
              <a:buFont typeface="Arial" panose="020B0604020202020204" pitchFamily="34" charset="0"/>
              <a:buChar char="•"/>
            </a:pPr>
            <a:r>
              <a:rPr lang="en-US" altLang="ja-JP" sz="1100" dirty="0">
                <a:latin typeface="Meiryo UI" panose="020B0604030504040204" pitchFamily="50" charset="-128"/>
                <a:ea typeface="Meiryo UI" panose="020B0604030504040204" pitchFamily="50" charset="-128"/>
              </a:rPr>
              <a:t>2025</a:t>
            </a:r>
            <a:r>
              <a:rPr lang="ja-JP" altLang="en-US" sz="1100" dirty="0">
                <a:latin typeface="Meiryo UI" panose="020B0604030504040204" pitchFamily="50" charset="-128"/>
                <a:ea typeface="Meiryo UI" panose="020B0604030504040204" pitchFamily="50" charset="-128"/>
              </a:rPr>
              <a:t>年大阪・関西万博を見据え、革新的な実証実験を行いやすい環境を整え、大阪で新しいビジネスを生み出す好循環を創り出す、「実証事業都市・大阪」を展開</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スタートアップ、中堅・中小企業から大企業まで、先端技術を活用した実証実験を検討されているユーザーにフィールドを提供（調整）</a:t>
            </a:r>
          </a:p>
        </p:txBody>
      </p:sp>
      <p:sp>
        <p:nvSpPr>
          <p:cNvPr id="8" name="テキスト ボックス 7"/>
          <p:cNvSpPr txBox="1"/>
          <p:nvPr/>
        </p:nvSpPr>
        <p:spPr>
          <a:xfrm>
            <a:off x="212902" y="698868"/>
            <a:ext cx="8695966" cy="52322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民間では自動運転や産業ドローンの実証実験が盛ん。大阪においても大商・府・市の取組みや、大阪産業局の実証実験が始動している。</a:t>
            </a:r>
          </a:p>
        </p:txBody>
      </p:sp>
      <p:sp>
        <p:nvSpPr>
          <p:cNvPr id="10" name="正方形/長方形 9"/>
          <p:cNvSpPr/>
          <p:nvPr/>
        </p:nvSpPr>
        <p:spPr>
          <a:xfrm>
            <a:off x="4925377" y="4887040"/>
            <a:ext cx="4070781" cy="769441"/>
          </a:xfrm>
          <a:prstGeom prst="rect">
            <a:avLst/>
          </a:prstGeom>
          <a:ln>
            <a:solidFill>
              <a:schemeClr val="bg1">
                <a:lumMod val="75000"/>
              </a:schemeClr>
            </a:solidFill>
          </a:ln>
        </p:spPr>
        <p:txBody>
          <a:bodyPr wrap="square">
            <a:spAutoFit/>
          </a:bodyPr>
          <a:lstStyle/>
          <a:p>
            <a:pPr marL="171450" indent="-171450">
              <a:buFont typeface="Arial" panose="020B0604020202020204" pitchFamily="34" charset="0"/>
              <a:buChar char="•"/>
            </a:pPr>
            <a:r>
              <a:rPr lang="en-US" altLang="ja-JP" sz="1100" dirty="0" err="1">
                <a:latin typeface="Meiryo UI" panose="020B0604030504040204" pitchFamily="50" charset="-128"/>
                <a:ea typeface="Meiryo UI" panose="020B0604030504040204" pitchFamily="50" charset="-128"/>
              </a:rPr>
              <a:t>IoT</a:t>
            </a:r>
            <a:r>
              <a:rPr lang="ja-JP" altLang="en-US" sz="1100" dirty="0">
                <a:latin typeface="Meiryo UI" panose="020B0604030504040204" pitchFamily="50" charset="-128"/>
                <a:ea typeface="Meiryo UI" panose="020B0604030504040204" pitchFamily="50" charset="-128"/>
              </a:rPr>
              <a:t>・ロボットテクノロジーを活用した製品・サービスの、リアルなサービス環境での実証実験をサポート</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複合商業施設</a:t>
            </a:r>
            <a:r>
              <a:rPr lang="en-US" altLang="ja-JP" sz="1100" dirty="0">
                <a:latin typeface="Meiryo UI" panose="020B0604030504040204" pitchFamily="50" charset="-128"/>
                <a:ea typeface="Meiryo UI" panose="020B0604030504040204" pitchFamily="50" charset="-128"/>
              </a:rPr>
              <a:t>ATC</a:t>
            </a:r>
            <a:r>
              <a:rPr lang="ja-JP" altLang="en-US" sz="1100" dirty="0">
                <a:latin typeface="Meiryo UI" panose="020B0604030504040204" pitchFamily="50" charset="-128"/>
                <a:ea typeface="Meiryo UI" panose="020B0604030504040204" pitchFamily="50" charset="-128"/>
              </a:rPr>
              <a:t>や大阪・舞洲エリアのスポーツ施設などと連携して、実施内容に合わせて実証実験場所を調整のうえ提供</a:t>
            </a:r>
          </a:p>
        </p:txBody>
      </p:sp>
      <p:pic>
        <p:nvPicPr>
          <p:cNvPr id="11" name="図 10"/>
          <p:cNvPicPr>
            <a:picLocks noChangeAspect="1"/>
          </p:cNvPicPr>
          <p:nvPr/>
        </p:nvPicPr>
        <p:blipFill>
          <a:blip r:embed="rId8"/>
          <a:stretch>
            <a:fillRect/>
          </a:stretch>
        </p:blipFill>
        <p:spPr>
          <a:xfrm>
            <a:off x="5311588" y="5789803"/>
            <a:ext cx="3597280" cy="693226"/>
          </a:xfrm>
          <a:prstGeom prst="rect">
            <a:avLst/>
          </a:prstGeom>
        </p:spPr>
      </p:pic>
      <p:sp>
        <p:nvSpPr>
          <p:cNvPr id="13" name="角丸四角形 12"/>
          <p:cNvSpPr/>
          <p:nvPr/>
        </p:nvSpPr>
        <p:spPr>
          <a:xfrm>
            <a:off x="4870132" y="3197302"/>
            <a:ext cx="249943" cy="7869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候補地</a:t>
            </a:r>
          </a:p>
        </p:txBody>
      </p:sp>
      <p:sp>
        <p:nvSpPr>
          <p:cNvPr id="34" name="角丸四角形 33"/>
          <p:cNvSpPr/>
          <p:nvPr/>
        </p:nvSpPr>
        <p:spPr>
          <a:xfrm>
            <a:off x="4925377" y="5769227"/>
            <a:ext cx="249943" cy="7869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実施例</a:t>
            </a:r>
          </a:p>
        </p:txBody>
      </p:sp>
      <p:cxnSp>
        <p:nvCxnSpPr>
          <p:cNvPr id="15" name="直線コネクタ 14"/>
          <p:cNvCxnSpPr/>
          <p:nvPr/>
        </p:nvCxnSpPr>
        <p:spPr>
          <a:xfrm>
            <a:off x="363386" y="3714981"/>
            <a:ext cx="4176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5" name="直線コネクタ 34"/>
          <p:cNvCxnSpPr/>
          <p:nvPr/>
        </p:nvCxnSpPr>
        <p:spPr>
          <a:xfrm>
            <a:off x="394763" y="5319658"/>
            <a:ext cx="417600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a:off x="4820158" y="4077852"/>
            <a:ext cx="4176000" cy="0"/>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8690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16781" y="6309994"/>
            <a:ext cx="2057400" cy="365125"/>
          </a:xfrm>
        </p:spPr>
        <p:txBody>
          <a:bodyPr/>
          <a:lstStyle/>
          <a:p>
            <a:fld id="{21D76EFC-43B6-498C-9345-5DA95606B07D}" type="slidenum">
              <a:rPr kumimoji="1" lang="ja-JP" altLang="en-US" smtClean="0"/>
              <a:t>4</a:t>
            </a:fld>
            <a:endParaRPr kumimoji="1" lang="ja-JP" altLang="en-US"/>
          </a:p>
        </p:txBody>
      </p:sp>
      <p:sp>
        <p:nvSpPr>
          <p:cNvPr id="5" name="正方形/長方形 4"/>
          <p:cNvSpPr/>
          <p:nvPr/>
        </p:nvSpPr>
        <p:spPr>
          <a:xfrm>
            <a:off x="2458509" y="129629"/>
            <a:ext cx="4458272"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スマートモビリティの３大要素</a:t>
            </a:r>
            <a:r>
              <a:rPr lang="ja-JP" altLang="en-US" sz="2400" b="1" dirty="0" smtClean="0">
                <a:latin typeface="Meiryo UI" panose="020B0604030504040204" pitchFamily="50" charset="-128"/>
                <a:ea typeface="Meiryo UI" panose="020B0604030504040204" pitchFamily="50" charset="-128"/>
              </a:rPr>
              <a:t>技術</a:t>
            </a:r>
            <a:endParaRPr lang="ja-JP" altLang="en-US" sz="24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287382" y="583976"/>
            <a:ext cx="8621486"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7" name="表 6"/>
          <p:cNvGraphicFramePr>
            <a:graphicFrameLocks noGrp="1"/>
          </p:cNvGraphicFramePr>
          <p:nvPr>
            <p:extLst>
              <p:ext uri="{D42A27DB-BD31-4B8C-83A1-F6EECF244321}">
                <p14:modId xmlns:p14="http://schemas.microsoft.com/office/powerpoint/2010/main" val="1908083404"/>
              </p:ext>
            </p:extLst>
          </p:nvPr>
        </p:nvGraphicFramePr>
        <p:xfrm>
          <a:off x="475702" y="729546"/>
          <a:ext cx="8263347" cy="2218304"/>
        </p:xfrm>
        <a:graphic>
          <a:graphicData uri="http://schemas.openxmlformats.org/drawingml/2006/table">
            <a:tbl>
              <a:tblPr firstRow="1" bandRow="1">
                <a:tableStyleId>{5940675A-B579-460E-94D1-54222C63F5DA}</a:tableStyleId>
              </a:tblPr>
              <a:tblGrid>
                <a:gridCol w="510090">
                  <a:extLst>
                    <a:ext uri="{9D8B030D-6E8A-4147-A177-3AD203B41FA5}">
                      <a16:colId xmlns:a16="http://schemas.microsoft.com/office/drawing/2014/main" val="3771518044"/>
                    </a:ext>
                  </a:extLst>
                </a:gridCol>
                <a:gridCol w="2584419">
                  <a:extLst>
                    <a:ext uri="{9D8B030D-6E8A-4147-A177-3AD203B41FA5}">
                      <a16:colId xmlns:a16="http://schemas.microsoft.com/office/drawing/2014/main" val="1160797455"/>
                    </a:ext>
                  </a:extLst>
                </a:gridCol>
                <a:gridCol w="2584419">
                  <a:extLst>
                    <a:ext uri="{9D8B030D-6E8A-4147-A177-3AD203B41FA5}">
                      <a16:colId xmlns:a16="http://schemas.microsoft.com/office/drawing/2014/main" val="2833107387"/>
                    </a:ext>
                  </a:extLst>
                </a:gridCol>
                <a:gridCol w="2584419">
                  <a:extLst>
                    <a:ext uri="{9D8B030D-6E8A-4147-A177-3AD203B41FA5}">
                      <a16:colId xmlns:a16="http://schemas.microsoft.com/office/drawing/2014/main" val="924484151"/>
                    </a:ext>
                  </a:extLst>
                </a:gridCol>
              </a:tblGrid>
              <a:tr h="402609">
                <a:tc>
                  <a:txBody>
                    <a:bodyPr/>
                    <a:lstStyle/>
                    <a:p>
                      <a:pPr algn="ctr"/>
                      <a:endParaRPr kumimoji="1" lang="ja-JP" altLang="en-US"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①　アプリ等</a:t>
                      </a:r>
                    </a:p>
                  </a:txBody>
                  <a:tcPr anchor="ctr">
                    <a:solidFill>
                      <a:schemeClr val="accent1"/>
                    </a:solidFill>
                  </a:tcPr>
                </a:tc>
                <a:tc>
                  <a:txBody>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　　②</a:t>
                      </a:r>
                      <a:r>
                        <a:rPr kumimoji="1" lang="ja-JP" altLang="en-US" b="1" baseline="0" dirty="0">
                          <a:solidFill>
                            <a:schemeClr val="bg1"/>
                          </a:solidFill>
                          <a:latin typeface="Meiryo UI" panose="020B0604030504040204" pitchFamily="50" charset="-128"/>
                          <a:ea typeface="Meiryo UI" panose="020B0604030504040204" pitchFamily="50" charset="-128"/>
                        </a:rPr>
                        <a:t> </a:t>
                      </a:r>
                      <a:r>
                        <a:rPr kumimoji="1" lang="en-US" altLang="ja-JP" b="1" baseline="0" dirty="0" smtClean="0">
                          <a:solidFill>
                            <a:schemeClr val="bg1"/>
                          </a:solidFill>
                          <a:latin typeface="Meiryo UI" panose="020B0604030504040204" pitchFamily="50" charset="-128"/>
                          <a:ea typeface="Meiryo UI" panose="020B0604030504040204" pitchFamily="50" charset="-128"/>
                        </a:rPr>
                        <a:t>AI</a:t>
                      </a:r>
                      <a:r>
                        <a:rPr kumimoji="1" lang="ja-JP" altLang="en-US" b="1" dirty="0" smtClean="0">
                          <a:solidFill>
                            <a:schemeClr val="bg1"/>
                          </a:solidFill>
                          <a:latin typeface="Meiryo UI" panose="020B0604030504040204" pitchFamily="50" charset="-128"/>
                          <a:ea typeface="Meiryo UI" panose="020B0604030504040204" pitchFamily="50" charset="-128"/>
                        </a:rPr>
                        <a:t>デマンド技術</a:t>
                      </a:r>
                      <a:endParaRPr kumimoji="1" lang="ja-JP" altLang="en-US" b="1" dirty="0">
                        <a:solidFill>
                          <a:schemeClr val="bg1"/>
                        </a:solidFill>
                        <a:latin typeface="Meiryo UI" panose="020B0604030504040204" pitchFamily="50" charset="-128"/>
                        <a:ea typeface="Meiryo UI" panose="020B0604030504040204" pitchFamily="50" charset="-128"/>
                      </a:endParaRPr>
                    </a:p>
                  </a:txBody>
                  <a:tcPr anchor="ctr">
                    <a:solidFill>
                      <a:schemeClr val="accent1"/>
                    </a:solidFill>
                  </a:tcPr>
                </a:tc>
                <a:tc>
                  <a:txBody>
                    <a:bodyPr/>
                    <a:lstStyle/>
                    <a:p>
                      <a:pPr algn="ctr"/>
                      <a:r>
                        <a:rPr kumimoji="1" lang="ja-JP" altLang="en-US" b="1" dirty="0">
                          <a:solidFill>
                            <a:schemeClr val="bg1"/>
                          </a:solidFill>
                          <a:latin typeface="Meiryo UI" panose="020B0604030504040204" pitchFamily="50" charset="-128"/>
                          <a:ea typeface="Meiryo UI" panose="020B0604030504040204" pitchFamily="50" charset="-128"/>
                        </a:rPr>
                        <a:t>③　自動運転</a:t>
                      </a:r>
                    </a:p>
                  </a:txBody>
                  <a:tcPr anchor="ctr">
                    <a:solidFill>
                      <a:schemeClr val="accent1"/>
                    </a:solidFill>
                  </a:tcPr>
                </a:tc>
                <a:extLst>
                  <a:ext uri="{0D108BD9-81ED-4DB2-BD59-A6C34878D82A}">
                    <a16:rowId xmlns:a16="http://schemas.microsoft.com/office/drawing/2014/main" val="671492389"/>
                  </a:ext>
                </a:extLst>
              </a:tr>
              <a:tr h="992735">
                <a:tc>
                  <a:txBody>
                    <a:bodyPr/>
                    <a:lstStyle/>
                    <a:p>
                      <a:pPr algn="ctr"/>
                      <a:r>
                        <a:rPr kumimoji="1" lang="ja-JP" altLang="en-US" dirty="0">
                          <a:latin typeface="Meiryo UI" panose="020B0604030504040204" pitchFamily="50" charset="-128"/>
                          <a:ea typeface="Meiryo UI" panose="020B0604030504040204" pitchFamily="50" charset="-128"/>
                        </a:rPr>
                        <a:t>効</a:t>
                      </a:r>
                      <a:endParaRPr kumimoji="1" lang="en-US" altLang="ja-JP" dirty="0">
                        <a:latin typeface="Meiryo UI" panose="020B0604030504040204" pitchFamily="50" charset="-128"/>
                        <a:ea typeface="Meiryo UI" panose="020B0604030504040204" pitchFamily="50" charset="-128"/>
                      </a:endParaRPr>
                    </a:p>
                    <a:p>
                      <a:pPr algn="ctr"/>
                      <a:r>
                        <a:rPr kumimoji="1" lang="ja-JP" altLang="en-US" dirty="0">
                          <a:latin typeface="Meiryo UI" panose="020B0604030504040204" pitchFamily="50" charset="-128"/>
                          <a:ea typeface="Meiryo UI" panose="020B0604030504040204" pitchFamily="50" charset="-128"/>
                        </a:rPr>
                        <a:t>果</a:t>
                      </a:r>
                    </a:p>
                  </a:txBody>
                  <a:tcPr anchor="ctr">
                    <a:solidFill>
                      <a:schemeClr val="accent1">
                        <a:lumMod val="20000"/>
                        <a:lumOff val="80000"/>
                      </a:schemeClr>
                    </a:solidFill>
                  </a:tcPr>
                </a:tc>
                <a:tc>
                  <a:txBody>
                    <a:bodyPr/>
                    <a:lstStyle/>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利用者とインターフェースの改善</a:t>
                      </a:r>
                      <a:endParaRPr kumimoji="1"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決済を含む利便性の向上</a:t>
                      </a:r>
                    </a:p>
                  </a:txBody>
                  <a:tcPr anchor="ctr">
                    <a:solidFill>
                      <a:schemeClr val="accent1">
                        <a:lumMod val="20000"/>
                        <a:lumOff val="80000"/>
                      </a:schemeClr>
                    </a:solidFill>
                  </a:tcPr>
                </a:tc>
                <a:tc>
                  <a:txBody>
                    <a:bodyPr/>
                    <a:lstStyle/>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車両運行の効率化</a:t>
                      </a:r>
                      <a:endParaRPr kumimoji="1"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オンデマンド運行の高度化</a:t>
                      </a:r>
                      <a:endParaRPr kumimoji="1" lang="en-US" altLang="ja-JP"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安全性の向上</a:t>
                      </a:r>
                      <a:endParaRPr kumimoji="1"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省人化</a:t>
                      </a:r>
                      <a:endParaRPr kumimoji="1"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コストの抑制</a:t>
                      </a:r>
                    </a:p>
                  </a:txBody>
                  <a:tcPr anchor="ctr">
                    <a:solidFill>
                      <a:schemeClr val="accent1">
                        <a:lumMod val="20000"/>
                        <a:lumOff val="80000"/>
                      </a:schemeClr>
                    </a:solidFill>
                  </a:tcPr>
                </a:tc>
                <a:extLst>
                  <a:ext uri="{0D108BD9-81ED-4DB2-BD59-A6C34878D82A}">
                    <a16:rowId xmlns:a16="http://schemas.microsoft.com/office/drawing/2014/main" val="133729719"/>
                  </a:ext>
                </a:extLst>
              </a:tr>
              <a:tr h="542715">
                <a:tc>
                  <a:txBody>
                    <a:bodyPr/>
                    <a:lstStyle/>
                    <a:p>
                      <a:pPr algn="ctr"/>
                      <a:r>
                        <a:rPr kumimoji="1" lang="ja-JP" altLang="en-US" sz="1600" dirty="0" smtClean="0">
                          <a:latin typeface="Meiryo UI" panose="020B0604030504040204" pitchFamily="50" charset="-128"/>
                          <a:ea typeface="Meiryo UI" panose="020B0604030504040204" pitchFamily="50" charset="-128"/>
                        </a:rPr>
                        <a:t>課題等</a:t>
                      </a:r>
                      <a:endParaRPr kumimoji="1" lang="en-US" altLang="ja-JP"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600" dirty="0">
                          <a:latin typeface="Meiryo UI" panose="020B0604030504040204" pitchFamily="50" charset="-128"/>
                          <a:ea typeface="Meiryo UI" panose="020B0604030504040204" pitchFamily="50" charset="-128"/>
                        </a:rPr>
                        <a:t>住民ニーズに即して導入検討</a:t>
                      </a:r>
                      <a:endParaRPr kumimoji="1" lang="en-US" altLang="ja-JP"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600" dirty="0">
                          <a:latin typeface="Meiryo UI" panose="020B0604030504040204" pitchFamily="50" charset="-128"/>
                          <a:ea typeface="Meiryo UI" panose="020B0604030504040204" pitchFamily="50" charset="-128"/>
                        </a:rPr>
                        <a:t>長期実験による地域に応じた作り込みが必要</a:t>
                      </a:r>
                    </a:p>
                  </a:txBody>
                  <a:tcPr anchor="ctr">
                    <a:solidFill>
                      <a:schemeClr val="accent1">
                        <a:lumMod val="20000"/>
                        <a:lumOff val="80000"/>
                      </a:schemeClr>
                    </a:solidFill>
                  </a:tcPr>
                </a:tc>
                <a:tc>
                  <a:txBody>
                    <a:bodyPr/>
                    <a:lstStyle/>
                    <a:p>
                      <a:r>
                        <a:rPr kumimoji="1" lang="ja-JP" altLang="en-US" sz="1600" dirty="0">
                          <a:latin typeface="Meiryo UI" panose="020B0604030504040204" pitchFamily="50" charset="-128"/>
                          <a:ea typeface="Meiryo UI" panose="020B0604030504040204" pitchFamily="50" charset="-128"/>
                        </a:rPr>
                        <a:t>規制と安全が課題</a:t>
                      </a:r>
                      <a:endParaRPr kumimoji="1" lang="en-US" altLang="ja-JP"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954563865"/>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4054072280"/>
              </p:ext>
            </p:extLst>
          </p:nvPr>
        </p:nvGraphicFramePr>
        <p:xfrm>
          <a:off x="475702" y="3135087"/>
          <a:ext cx="8263347" cy="3461656"/>
        </p:xfrm>
        <a:graphic>
          <a:graphicData uri="http://schemas.openxmlformats.org/drawingml/2006/table">
            <a:tbl>
              <a:tblPr firstRow="1" bandRow="1">
                <a:tableStyleId>{5940675A-B579-460E-94D1-54222C63F5DA}</a:tableStyleId>
              </a:tblPr>
              <a:tblGrid>
                <a:gridCol w="510090">
                  <a:extLst>
                    <a:ext uri="{9D8B030D-6E8A-4147-A177-3AD203B41FA5}">
                      <a16:colId xmlns:a16="http://schemas.microsoft.com/office/drawing/2014/main" val="3771518044"/>
                    </a:ext>
                  </a:extLst>
                </a:gridCol>
                <a:gridCol w="2584419">
                  <a:extLst>
                    <a:ext uri="{9D8B030D-6E8A-4147-A177-3AD203B41FA5}">
                      <a16:colId xmlns:a16="http://schemas.microsoft.com/office/drawing/2014/main" val="1160797455"/>
                    </a:ext>
                  </a:extLst>
                </a:gridCol>
                <a:gridCol w="2584419">
                  <a:extLst>
                    <a:ext uri="{9D8B030D-6E8A-4147-A177-3AD203B41FA5}">
                      <a16:colId xmlns:a16="http://schemas.microsoft.com/office/drawing/2014/main" val="2833107387"/>
                    </a:ext>
                  </a:extLst>
                </a:gridCol>
                <a:gridCol w="2584419">
                  <a:extLst>
                    <a:ext uri="{9D8B030D-6E8A-4147-A177-3AD203B41FA5}">
                      <a16:colId xmlns:a16="http://schemas.microsoft.com/office/drawing/2014/main" val="924484151"/>
                    </a:ext>
                  </a:extLst>
                </a:gridCol>
              </a:tblGrid>
              <a:tr h="1214688">
                <a:tc>
                  <a:txBody>
                    <a:bodyPr/>
                    <a:lstStyle/>
                    <a:p>
                      <a:pPr algn="ctr"/>
                      <a:r>
                        <a:rPr kumimoji="1" lang="ja-JP" altLang="en-US" sz="2000" dirty="0">
                          <a:latin typeface="Meiryo UI" panose="020B0604030504040204" pitchFamily="50" charset="-128"/>
                          <a:ea typeface="Meiryo UI" panose="020B0604030504040204" pitchFamily="50" charset="-128"/>
                        </a:rPr>
                        <a:t>バス</a:t>
                      </a:r>
                      <a:endParaRPr kumimoji="1" lang="en-US" altLang="ja-JP" sz="2000" b="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marL="285750" indent="-285750">
                        <a:buFont typeface="Arial" panose="020B0604020202020204" pitchFamily="34" charset="0"/>
                        <a:buChar char="•"/>
                      </a:pPr>
                      <a:endParaRPr kumimoji="1" lang="ja-JP" altLang="en-US" sz="1600" b="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marL="285750" indent="-285750">
                        <a:buFont typeface="Arial" panose="020B0604020202020204" pitchFamily="34" charset="0"/>
                        <a:buChar char="•"/>
                      </a:pPr>
                      <a:endParaRPr kumimoji="1" lang="ja-JP" altLang="en-US" sz="1600" b="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pPr marL="285750" indent="-285750">
                        <a:buFont typeface="Arial" panose="020B0604020202020204" pitchFamily="34" charset="0"/>
                        <a:buChar char="•"/>
                      </a:pPr>
                      <a:endParaRPr kumimoji="1" lang="ja-JP" altLang="en-US" sz="1600" b="0"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33729719"/>
                  </a:ext>
                </a:extLst>
              </a:tr>
              <a:tr h="1280316">
                <a:tc>
                  <a:txBody>
                    <a:bodyPr/>
                    <a:lstStyle/>
                    <a:p>
                      <a:pPr algn="ctr"/>
                      <a:r>
                        <a:rPr kumimoji="1" lang="ja-JP" altLang="en-US" sz="1800" dirty="0">
                          <a:latin typeface="Meiryo UI" panose="020B0604030504040204" pitchFamily="50" charset="-128"/>
                          <a:ea typeface="Meiryo UI" panose="020B0604030504040204" pitchFamily="50" charset="-128"/>
                        </a:rPr>
                        <a:t>タクシー</a:t>
                      </a:r>
                      <a:endParaRPr kumimoji="1" lang="en-US" altLang="ja-JP" sz="1800" dirty="0">
                        <a:latin typeface="Meiryo UI" panose="020B0604030504040204" pitchFamily="50" charset="-128"/>
                        <a:ea typeface="Meiryo UI" panose="020B0604030504040204" pitchFamily="50" charset="-128"/>
                      </a:endParaRPr>
                    </a:p>
                  </a:txBody>
                  <a:tcPr vert="eaVert" anchor="ctr">
                    <a:solidFill>
                      <a:schemeClr val="accent1">
                        <a:lumMod val="20000"/>
                        <a:lumOff val="80000"/>
                      </a:schemeClr>
                    </a:solidFill>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954563865"/>
                  </a:ext>
                </a:extLst>
              </a:tr>
              <a:tr h="966652">
                <a:tc>
                  <a:txBody>
                    <a:bodyPr/>
                    <a:lstStyle/>
                    <a:p>
                      <a:pPr algn="ctr"/>
                      <a:r>
                        <a:rPr kumimoji="1" lang="ja-JP" altLang="en-US" sz="1800" dirty="0">
                          <a:latin typeface="Meiryo UI" panose="020B0604030504040204" pitchFamily="50" charset="-128"/>
                          <a:ea typeface="Meiryo UI" panose="020B0604030504040204" pitchFamily="50" charset="-128"/>
                        </a:rPr>
                        <a:t>自家用</a:t>
                      </a:r>
                      <a:endParaRPr kumimoji="1" lang="en-US" altLang="ja-JP" sz="1800" dirty="0">
                        <a:latin typeface="Meiryo UI" panose="020B0604030504040204" pitchFamily="50" charset="-128"/>
                        <a:ea typeface="Meiryo UI" panose="020B0604030504040204" pitchFamily="50" charset="-128"/>
                      </a:endParaRPr>
                    </a:p>
                  </a:txBody>
                  <a:tcPr vert="eaVert" anchor="ctr">
                    <a:solidFill>
                      <a:schemeClr val="accent1">
                        <a:lumMod val="20000"/>
                        <a:lumOff val="80000"/>
                      </a:schemeClr>
                    </a:solidFill>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a:txBody>
                    <a:bodyPr/>
                    <a:lstStyle/>
                    <a:p>
                      <a:endParaRPr kumimoji="1" lang="ja-JP" altLang="en-US" sz="1600" dirty="0">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3266649385"/>
                  </a:ext>
                </a:extLst>
              </a:tr>
            </a:tbl>
          </a:graphicData>
        </a:graphic>
      </p:graphicFrame>
      <p:sp>
        <p:nvSpPr>
          <p:cNvPr id="9" name="角丸四角形 8"/>
          <p:cNvSpPr/>
          <p:nvPr/>
        </p:nvSpPr>
        <p:spPr>
          <a:xfrm>
            <a:off x="6270188" y="3198792"/>
            <a:ext cx="2376000"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路線バスの自動運転</a:t>
            </a:r>
          </a:p>
        </p:txBody>
      </p:sp>
      <p:sp>
        <p:nvSpPr>
          <p:cNvPr id="10" name="角丸四角形 9"/>
          <p:cNvSpPr/>
          <p:nvPr/>
        </p:nvSpPr>
        <p:spPr>
          <a:xfrm>
            <a:off x="6270188" y="3580126"/>
            <a:ext cx="2376000"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500" dirty="0">
                <a:latin typeface="Meiryo UI" panose="020B0604030504040204" pitchFamily="50" charset="-128"/>
                <a:ea typeface="Meiryo UI" panose="020B0604030504040204" pitchFamily="50" charset="-128"/>
              </a:rPr>
              <a:t>縦列走行</a:t>
            </a:r>
            <a:r>
              <a:rPr kumimoji="1" lang="ja-JP" altLang="en-US" sz="1500" dirty="0">
                <a:latin typeface="Meiryo UI" panose="020B0604030504040204" pitchFamily="50" charset="-128"/>
                <a:ea typeface="Meiryo UI" panose="020B0604030504040204" pitchFamily="50" charset="-128"/>
              </a:rPr>
              <a:t>トラック</a:t>
            </a:r>
          </a:p>
        </p:txBody>
      </p:sp>
      <p:sp>
        <p:nvSpPr>
          <p:cNvPr id="11" name="角丸四角形 10"/>
          <p:cNvSpPr/>
          <p:nvPr/>
        </p:nvSpPr>
        <p:spPr>
          <a:xfrm>
            <a:off x="1071154" y="3966285"/>
            <a:ext cx="7560000"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小型で機動性の高いバス（増便やきめ細かな路線網の実現）</a:t>
            </a:r>
          </a:p>
        </p:txBody>
      </p:sp>
      <p:sp>
        <p:nvSpPr>
          <p:cNvPr id="12" name="角丸四角形 11"/>
          <p:cNvSpPr/>
          <p:nvPr/>
        </p:nvSpPr>
        <p:spPr>
          <a:xfrm>
            <a:off x="1071154" y="3580126"/>
            <a:ext cx="4968000"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ＡＩオンデマンド</a:t>
            </a:r>
          </a:p>
        </p:txBody>
      </p:sp>
      <p:sp>
        <p:nvSpPr>
          <p:cNvPr id="13" name="角丸四角形 12"/>
          <p:cNvSpPr/>
          <p:nvPr/>
        </p:nvSpPr>
        <p:spPr>
          <a:xfrm>
            <a:off x="6270188" y="4791767"/>
            <a:ext cx="2376000"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ロボタクシー</a:t>
            </a:r>
            <a:r>
              <a:rPr kumimoji="1" lang="en-US" altLang="ja-JP" sz="1500" dirty="0">
                <a:latin typeface="Meiryo UI" panose="020B0604030504040204" pitchFamily="50" charset="-128"/>
                <a:ea typeface="Meiryo UI" panose="020B0604030504040204" pitchFamily="50" charset="-128"/>
              </a:rPr>
              <a:t>	</a:t>
            </a:r>
            <a:endParaRPr kumimoji="1" lang="ja-JP" altLang="en-US" sz="1500" dirty="0">
              <a:latin typeface="Meiryo UI" panose="020B0604030504040204" pitchFamily="50" charset="-128"/>
              <a:ea typeface="Meiryo UI" panose="020B0604030504040204" pitchFamily="50" charset="-128"/>
            </a:endParaRPr>
          </a:p>
        </p:txBody>
      </p:sp>
      <p:sp>
        <p:nvSpPr>
          <p:cNvPr id="17" name="角丸四角形 16"/>
          <p:cNvSpPr/>
          <p:nvPr/>
        </p:nvSpPr>
        <p:spPr>
          <a:xfrm>
            <a:off x="6270188" y="5736662"/>
            <a:ext cx="2376000" cy="521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移動サービスを補完する</a:t>
            </a:r>
            <a:endParaRPr kumimoji="1" lang="en-US" altLang="ja-JP" sz="1500" dirty="0">
              <a:latin typeface="Meiryo UI" panose="020B0604030504040204" pitchFamily="50" charset="-128"/>
              <a:ea typeface="Meiryo UI" panose="020B0604030504040204" pitchFamily="50" charset="-128"/>
            </a:endParaRPr>
          </a:p>
          <a:p>
            <a:pPr algn="ctr"/>
            <a:r>
              <a:rPr kumimoji="1" lang="ja-JP" altLang="en-US" sz="1500" dirty="0">
                <a:latin typeface="Meiryo UI" panose="020B0604030504040204" pitchFamily="50" charset="-128"/>
                <a:ea typeface="Meiryo UI" panose="020B0604030504040204" pitchFamily="50" charset="-128"/>
              </a:rPr>
              <a:t>小型・パーソナルモビリティ</a:t>
            </a:r>
          </a:p>
        </p:txBody>
      </p:sp>
      <p:sp>
        <p:nvSpPr>
          <p:cNvPr id="18" name="角丸四角形 17"/>
          <p:cNvSpPr/>
          <p:nvPr/>
        </p:nvSpPr>
        <p:spPr>
          <a:xfrm>
            <a:off x="1071154" y="5740217"/>
            <a:ext cx="2364378"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カーシェアリング</a:t>
            </a:r>
          </a:p>
        </p:txBody>
      </p:sp>
      <p:sp>
        <p:nvSpPr>
          <p:cNvPr id="19" name="角丸四角形 18"/>
          <p:cNvSpPr/>
          <p:nvPr/>
        </p:nvSpPr>
        <p:spPr>
          <a:xfrm>
            <a:off x="1071154" y="6160616"/>
            <a:ext cx="2364378"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自家用有償運送</a:t>
            </a:r>
          </a:p>
        </p:txBody>
      </p:sp>
      <p:sp>
        <p:nvSpPr>
          <p:cNvPr id="20" name="角丸四角形 19"/>
          <p:cNvSpPr/>
          <p:nvPr/>
        </p:nvSpPr>
        <p:spPr>
          <a:xfrm>
            <a:off x="1071154" y="5177733"/>
            <a:ext cx="2364378"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相乗りタクシー</a:t>
            </a:r>
          </a:p>
        </p:txBody>
      </p:sp>
      <p:sp>
        <p:nvSpPr>
          <p:cNvPr id="21" name="角丸四角形 20"/>
          <p:cNvSpPr/>
          <p:nvPr/>
        </p:nvSpPr>
        <p:spPr>
          <a:xfrm>
            <a:off x="3640488" y="4413707"/>
            <a:ext cx="2376000"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ＡＩ需要予測</a:t>
            </a:r>
          </a:p>
        </p:txBody>
      </p:sp>
      <p:sp>
        <p:nvSpPr>
          <p:cNvPr id="22" name="角丸四角形 21"/>
          <p:cNvSpPr/>
          <p:nvPr/>
        </p:nvSpPr>
        <p:spPr>
          <a:xfrm>
            <a:off x="1071154" y="4791767"/>
            <a:ext cx="4968000" cy="324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500" dirty="0">
                <a:latin typeface="Meiryo UI" panose="020B0604030504040204" pitchFamily="50" charset="-128"/>
                <a:ea typeface="Meiryo UI" panose="020B0604030504040204" pitchFamily="50" charset="-128"/>
              </a:rPr>
              <a:t>アプリによる配車サービス高度化</a:t>
            </a:r>
          </a:p>
        </p:txBody>
      </p:sp>
      <p:pic>
        <p:nvPicPr>
          <p:cNvPr id="23" name="図 22"/>
          <p:cNvPicPr>
            <a:picLocks noChangeAspect="1"/>
          </p:cNvPicPr>
          <p:nvPr/>
        </p:nvPicPr>
        <p:blipFill rotWithShape="1">
          <a:blip r:embed="rId2"/>
          <a:srcRect b="8978"/>
          <a:stretch/>
        </p:blipFill>
        <p:spPr>
          <a:xfrm>
            <a:off x="1194581" y="774480"/>
            <a:ext cx="341654" cy="310980"/>
          </a:xfrm>
          <a:prstGeom prst="rect">
            <a:avLst/>
          </a:prstGeom>
        </p:spPr>
      </p:pic>
      <p:pic>
        <p:nvPicPr>
          <p:cNvPr id="24" name="図 23">
            <a:extLst>
              <a:ext uri="{FF2B5EF4-FFF2-40B4-BE49-F238E27FC236}">
                <a16:creationId xmlns:a16="http://schemas.microsoft.com/office/drawing/2014/main" id="{00339230-9FC6-4E84-BAA1-A5EB2D77676A}"/>
              </a:ext>
            </a:extLst>
          </p:cNvPr>
          <p:cNvPicPr>
            <a:picLocks noChangeAspect="1"/>
          </p:cNvPicPr>
          <p:nvPr/>
        </p:nvPicPr>
        <p:blipFill rotWithShape="1">
          <a:blip r:embed="rId3"/>
          <a:srcRect l="14840" t="13981" r="13993" b="8824"/>
          <a:stretch/>
        </p:blipFill>
        <p:spPr>
          <a:xfrm>
            <a:off x="3601299" y="764719"/>
            <a:ext cx="396000" cy="321749"/>
          </a:xfrm>
          <a:prstGeom prst="rect">
            <a:avLst/>
          </a:prstGeom>
        </p:spPr>
      </p:pic>
      <p:pic>
        <p:nvPicPr>
          <p:cNvPr id="25" name="図 24">
            <a:extLst>
              <a:ext uri="{FF2B5EF4-FFF2-40B4-BE49-F238E27FC236}">
                <a16:creationId xmlns:a16="http://schemas.microsoft.com/office/drawing/2014/main" id="{3A7CDD0F-A723-4A85-BFB6-B53C6022D5A4}"/>
              </a:ext>
            </a:extLst>
          </p:cNvPr>
          <p:cNvPicPr>
            <a:picLocks noChangeAspect="1"/>
          </p:cNvPicPr>
          <p:nvPr/>
        </p:nvPicPr>
        <p:blipFill>
          <a:blip r:embed="rId4"/>
          <a:stretch>
            <a:fillRect/>
          </a:stretch>
        </p:blipFill>
        <p:spPr>
          <a:xfrm>
            <a:off x="6204873" y="751658"/>
            <a:ext cx="468000" cy="350549"/>
          </a:xfrm>
          <a:prstGeom prst="rect">
            <a:avLst/>
          </a:prstGeom>
        </p:spPr>
      </p:pic>
      <p:sp>
        <p:nvSpPr>
          <p:cNvPr id="2" name="正方形/長方形 1"/>
          <p:cNvSpPr/>
          <p:nvPr/>
        </p:nvSpPr>
        <p:spPr>
          <a:xfrm>
            <a:off x="475702" y="2103120"/>
            <a:ext cx="8263347" cy="844730"/>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08033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3207606" y="3683310"/>
            <a:ext cx="2700000" cy="2808000"/>
          </a:xfrm>
          <a:prstGeom prst="rect">
            <a:avLst/>
          </a:prstGeom>
          <a:no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176641" y="3696071"/>
            <a:ext cx="2916000" cy="2808000"/>
          </a:xfrm>
          <a:prstGeom prst="rect">
            <a:avLst/>
          </a:prstGeom>
          <a:no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7115975" y="6449092"/>
            <a:ext cx="2057400" cy="365125"/>
          </a:xfrm>
        </p:spPr>
        <p:txBody>
          <a:bodyPr/>
          <a:lstStyle/>
          <a:p>
            <a:fld id="{21D76EFC-43B6-498C-9345-5DA95606B07D}" type="slidenum">
              <a:rPr kumimoji="1" lang="ja-JP" altLang="en-US" smtClean="0"/>
              <a:t>5</a:t>
            </a:fld>
            <a:endParaRPr kumimoji="1" lang="ja-JP" altLang="en-US"/>
          </a:p>
        </p:txBody>
      </p:sp>
      <p:sp>
        <p:nvSpPr>
          <p:cNvPr id="3" name="正方形/長方形 2"/>
          <p:cNvSpPr/>
          <p:nvPr/>
        </p:nvSpPr>
        <p:spPr>
          <a:xfrm>
            <a:off x="3623308" y="138008"/>
            <a:ext cx="1762021" cy="461665"/>
          </a:xfrm>
          <a:prstGeom prst="rect">
            <a:avLst/>
          </a:prstGeom>
        </p:spPr>
        <p:txBody>
          <a:bodyPr wrap="none">
            <a:spAutoFit/>
          </a:bodyPr>
          <a:lstStyle/>
          <a:p>
            <a:r>
              <a:rPr lang="ja-JP" altLang="en-US" sz="2400" b="1" dirty="0" smtClean="0">
                <a:latin typeface="Meiryo UI" panose="020B0604030504040204" pitchFamily="50" charset="-128"/>
                <a:ea typeface="Meiryo UI" panose="020B0604030504040204" pitchFamily="50" charset="-128"/>
              </a:rPr>
              <a:t>①　スマホ等</a:t>
            </a:r>
            <a:endParaRPr lang="ja-JP" altLang="en-US" sz="2800" b="1"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274319" y="727667"/>
            <a:ext cx="8460000" cy="0"/>
          </a:xfrm>
          <a:prstGeom prst="line">
            <a:avLst/>
          </a:prstGeom>
        </p:spPr>
        <p:style>
          <a:lnRef idx="1">
            <a:schemeClr val="dk1"/>
          </a:lnRef>
          <a:fillRef idx="0">
            <a:schemeClr val="dk1"/>
          </a:fillRef>
          <a:effectRef idx="0">
            <a:schemeClr val="dk1"/>
          </a:effectRef>
          <a:fontRef idx="minor">
            <a:schemeClr val="tx1"/>
          </a:fontRef>
        </p:style>
      </p:cxnSp>
      <p:pic>
        <p:nvPicPr>
          <p:cNvPr id="7" name="図 6"/>
          <p:cNvPicPr>
            <a:picLocks noChangeAspect="1"/>
          </p:cNvPicPr>
          <p:nvPr/>
        </p:nvPicPr>
        <p:blipFill>
          <a:blip r:embed="rId2"/>
          <a:stretch>
            <a:fillRect/>
          </a:stretch>
        </p:blipFill>
        <p:spPr>
          <a:xfrm>
            <a:off x="4275835" y="5169051"/>
            <a:ext cx="1506169" cy="1072005"/>
          </a:xfrm>
          <a:prstGeom prst="rect">
            <a:avLst/>
          </a:prstGeom>
        </p:spPr>
      </p:pic>
      <p:sp>
        <p:nvSpPr>
          <p:cNvPr id="9" name="角丸四角形 8"/>
          <p:cNvSpPr/>
          <p:nvPr/>
        </p:nvSpPr>
        <p:spPr>
          <a:xfrm>
            <a:off x="3370004" y="3531146"/>
            <a:ext cx="2412000" cy="324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タクシー配車</a:t>
            </a:r>
          </a:p>
        </p:txBody>
      </p:sp>
      <p:pic>
        <p:nvPicPr>
          <p:cNvPr id="10" name="図 9"/>
          <p:cNvPicPr>
            <a:picLocks noChangeAspect="1"/>
          </p:cNvPicPr>
          <p:nvPr/>
        </p:nvPicPr>
        <p:blipFill>
          <a:blip r:embed="rId3"/>
          <a:stretch>
            <a:fillRect/>
          </a:stretch>
        </p:blipFill>
        <p:spPr>
          <a:xfrm>
            <a:off x="3299380" y="5053040"/>
            <a:ext cx="861490" cy="1320953"/>
          </a:xfrm>
          <a:prstGeom prst="rect">
            <a:avLst/>
          </a:prstGeom>
        </p:spPr>
      </p:pic>
      <p:sp>
        <p:nvSpPr>
          <p:cNvPr id="11" name="角丸四角形 10"/>
          <p:cNvSpPr/>
          <p:nvPr/>
        </p:nvSpPr>
        <p:spPr>
          <a:xfrm>
            <a:off x="323812" y="3543907"/>
            <a:ext cx="2589363" cy="324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新幹線予約</a:t>
            </a:r>
          </a:p>
        </p:txBody>
      </p:sp>
      <p:sp>
        <p:nvSpPr>
          <p:cNvPr id="14" name="テキスト ボックス 13"/>
          <p:cNvSpPr txBox="1"/>
          <p:nvPr/>
        </p:nvSpPr>
        <p:spPr>
          <a:xfrm>
            <a:off x="3447456" y="3955058"/>
            <a:ext cx="2226892" cy="1061829"/>
          </a:xfrm>
          <a:prstGeom prst="rect">
            <a:avLst/>
          </a:prstGeom>
          <a:noFill/>
        </p:spPr>
        <p:txBody>
          <a:bodyPr wrap="none" rtlCol="0">
            <a:spAutoFit/>
          </a:bodyPr>
          <a:lstStyle/>
          <a:p>
            <a:pPr marL="228600" indent="-228600">
              <a:buFont typeface="+mj-ea"/>
              <a:buAutoNum type="circleNumDbPlain"/>
            </a:pPr>
            <a:r>
              <a:rPr kumimoji="1" lang="ja-JP" altLang="en-US" sz="1200" dirty="0">
                <a:latin typeface="Meiryo UI" panose="020B0604030504040204" pitchFamily="50" charset="-128"/>
                <a:ea typeface="Meiryo UI" panose="020B0604030504040204" pitchFamily="50" charset="-128"/>
              </a:rPr>
              <a:t>乗車場所と降車場所を指定</a:t>
            </a:r>
            <a:endParaRPr kumimoji="1" lang="en-US" altLang="ja-JP" sz="12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200" dirty="0">
                <a:latin typeface="Meiryo UI" panose="020B0604030504040204" pitchFamily="50" charset="-128"/>
                <a:ea typeface="Meiryo UI" panose="020B0604030504040204" pitchFamily="50" charset="-128"/>
              </a:rPr>
              <a:t>配車時間が告知</a:t>
            </a:r>
            <a:endParaRPr kumimoji="1" lang="en-US" altLang="ja-JP" sz="12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200" dirty="0">
                <a:latin typeface="Meiryo UI" panose="020B0604030504040204" pitchFamily="50" charset="-128"/>
                <a:ea typeface="Meiryo UI" panose="020B0604030504040204" pitchFamily="50" charset="-128"/>
              </a:rPr>
              <a:t>ナビで目的地まで移動</a:t>
            </a:r>
            <a:endParaRPr kumimoji="1" lang="en-US" altLang="ja-JP" sz="12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200" dirty="0">
                <a:latin typeface="Meiryo UI" panose="020B0604030504040204" pitchFamily="50" charset="-128"/>
                <a:ea typeface="Meiryo UI" panose="020B0604030504040204" pitchFamily="50" charset="-128"/>
              </a:rPr>
              <a:t>クレジット等で決済</a:t>
            </a:r>
            <a:endParaRPr kumimoji="1" lang="en-US" altLang="ja-JP" sz="1200" dirty="0">
              <a:latin typeface="Meiryo UI" panose="020B0604030504040204" pitchFamily="50" charset="-128"/>
              <a:ea typeface="Meiryo UI" panose="020B0604030504040204" pitchFamily="50" charset="-128"/>
            </a:endParaRPr>
          </a:p>
          <a:p>
            <a:pPr marL="228600" indent="-228600">
              <a:buFont typeface="+mj-ea"/>
              <a:buAutoNum type="circleNumDbPlain"/>
            </a:pPr>
            <a:endParaRPr kumimoji="1" lang="en-US" altLang="ja-JP" sz="400" dirty="0">
              <a:latin typeface="Meiryo UI" panose="020B0604030504040204" pitchFamily="50" charset="-128"/>
              <a:ea typeface="Meiryo UI" panose="020B0604030504040204" pitchFamily="50" charset="-128"/>
            </a:endParaRPr>
          </a:p>
          <a:p>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　アプリよってサービス内容は異なる</a:t>
            </a:r>
          </a:p>
        </p:txBody>
      </p:sp>
      <p:sp>
        <p:nvSpPr>
          <p:cNvPr id="12" name="テキスト ボックス 11"/>
          <p:cNvSpPr txBox="1"/>
          <p:nvPr/>
        </p:nvSpPr>
        <p:spPr>
          <a:xfrm>
            <a:off x="427076" y="1479784"/>
            <a:ext cx="1338828"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１．即時性</a:t>
            </a:r>
          </a:p>
        </p:txBody>
      </p:sp>
      <p:cxnSp>
        <p:nvCxnSpPr>
          <p:cNvPr id="19" name="直線コネクタ 18"/>
          <p:cNvCxnSpPr/>
          <p:nvPr/>
        </p:nvCxnSpPr>
        <p:spPr>
          <a:xfrm flipV="1">
            <a:off x="530852" y="1390435"/>
            <a:ext cx="1172144" cy="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flipV="1">
            <a:off x="1985494" y="1391372"/>
            <a:ext cx="6516000" cy="0"/>
          </a:xfrm>
          <a:prstGeom prst="line">
            <a:avLst/>
          </a:prstGeom>
        </p:spPr>
        <p:style>
          <a:lnRef idx="1">
            <a:schemeClr val="dk1"/>
          </a:lnRef>
          <a:fillRef idx="0">
            <a:schemeClr val="dk1"/>
          </a:fillRef>
          <a:effectRef idx="0">
            <a:schemeClr val="dk1"/>
          </a:effectRef>
          <a:fontRef idx="minor">
            <a:schemeClr val="tx1"/>
          </a:fontRef>
        </p:style>
      </p:cxnSp>
      <p:sp>
        <p:nvSpPr>
          <p:cNvPr id="22" name="テキスト ボックス 21"/>
          <p:cNvSpPr txBox="1"/>
          <p:nvPr/>
        </p:nvSpPr>
        <p:spPr>
          <a:xfrm>
            <a:off x="248193" y="3070956"/>
            <a:ext cx="8770061" cy="338554"/>
          </a:xfrm>
          <a:prstGeom prst="rect">
            <a:avLst/>
          </a:prstGeom>
          <a:solidFill>
            <a:schemeClr val="accent2">
              <a:lumMod val="75000"/>
            </a:schemeClr>
          </a:solidFill>
        </p:spPr>
        <p:txBody>
          <a:bodyPr wrap="square" rtlCol="0">
            <a:spAutoFit/>
          </a:bodyP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モビリティ関係のスマートフォンアプリの例</a:t>
            </a:r>
          </a:p>
        </p:txBody>
      </p:sp>
      <p:sp>
        <p:nvSpPr>
          <p:cNvPr id="23" name="正方形/長方形 22"/>
          <p:cNvSpPr/>
          <p:nvPr/>
        </p:nvSpPr>
        <p:spPr>
          <a:xfrm>
            <a:off x="1985493" y="1514698"/>
            <a:ext cx="6753559" cy="338554"/>
          </a:xfrm>
          <a:prstGeom prst="rect">
            <a:avLst/>
          </a:prstGeom>
        </p:spPr>
        <p:txBody>
          <a:bodyPr wrap="square">
            <a:spAutoFit/>
          </a:bodyPr>
          <a:lstStyle/>
          <a:p>
            <a:pPr marL="285750" indent="-285750">
              <a:buFont typeface="Wingdings" panose="05000000000000000000" pitchFamily="2" charset="2"/>
              <a:buChar char="Ø"/>
            </a:pPr>
            <a:r>
              <a:rPr kumimoji="1" lang="ja-JP" altLang="en-US" sz="1600" dirty="0">
                <a:latin typeface="Meiryo UI" panose="020B0604030504040204" pitchFamily="50" charset="-128"/>
                <a:ea typeface="Meiryo UI" panose="020B0604030504040204" pitchFamily="50" charset="-128"/>
              </a:rPr>
              <a:t>利用したい時にリアルタイムに予約することができ、キャンセルもその場で可能。</a:t>
            </a:r>
          </a:p>
        </p:txBody>
      </p:sp>
      <p:sp>
        <p:nvSpPr>
          <p:cNvPr id="24" name="正方形/長方形 23"/>
          <p:cNvSpPr/>
          <p:nvPr/>
        </p:nvSpPr>
        <p:spPr>
          <a:xfrm>
            <a:off x="1985492" y="2018798"/>
            <a:ext cx="6896496" cy="338554"/>
          </a:xfrm>
          <a:prstGeom prst="rect">
            <a:avLst/>
          </a:prstGeom>
        </p:spPr>
        <p:txBody>
          <a:bodyPr wrap="square">
            <a:spAutoFit/>
          </a:bodyPr>
          <a:lstStyle/>
          <a:p>
            <a:pPr marL="285750" indent="-285750">
              <a:buFont typeface="Wingdings" panose="05000000000000000000" pitchFamily="2" charset="2"/>
              <a:buChar char="Ø"/>
            </a:pPr>
            <a:r>
              <a:rPr lang="ja-JP" altLang="en-US" sz="1600" dirty="0">
                <a:latin typeface="Meiryo UI" panose="020B0604030504040204" pitchFamily="50" charset="-128"/>
                <a:ea typeface="Meiryo UI" panose="020B0604030504040204" pitchFamily="50" charset="-128"/>
              </a:rPr>
              <a:t>場所・時間の制約なく、いつでもどこでも手元（スマホ）で操作することができる。</a:t>
            </a:r>
            <a:endParaRPr kumimoji="1" lang="ja-JP" altLang="en-US" sz="1600" dirty="0">
              <a:latin typeface="Meiryo UI" panose="020B0604030504040204" pitchFamily="50" charset="-128"/>
              <a:ea typeface="Meiryo UI" panose="020B0604030504040204" pitchFamily="50" charset="-128"/>
            </a:endParaRPr>
          </a:p>
        </p:txBody>
      </p:sp>
      <p:sp>
        <p:nvSpPr>
          <p:cNvPr id="25" name="正方形/長方形 24"/>
          <p:cNvSpPr/>
          <p:nvPr/>
        </p:nvSpPr>
        <p:spPr>
          <a:xfrm>
            <a:off x="1985493" y="2506541"/>
            <a:ext cx="6667344" cy="338554"/>
          </a:xfrm>
          <a:prstGeom prst="rect">
            <a:avLst/>
          </a:prstGeom>
        </p:spPr>
        <p:txBody>
          <a:bodyPr wrap="square">
            <a:spAutoFit/>
          </a:bodyPr>
          <a:lstStyle/>
          <a:p>
            <a:pPr marL="285750" indent="-285750">
              <a:buFont typeface="Wingdings" panose="05000000000000000000" pitchFamily="2" charset="2"/>
              <a:buChar char="Ø"/>
            </a:pPr>
            <a:r>
              <a:rPr kumimoji="1" lang="ja-JP" altLang="en-US" sz="1600" dirty="0">
                <a:latin typeface="Meiryo UI" panose="020B0604030504040204" pitchFamily="50" charset="-128"/>
                <a:ea typeface="Meiryo UI" panose="020B0604030504040204" pitchFamily="50" charset="-128"/>
              </a:rPr>
              <a:t>予約や決済、店舗情報など、様々な</a:t>
            </a:r>
            <a:r>
              <a:rPr kumimoji="1" lang="ja-JP" altLang="en-US" sz="1600" dirty="0" smtClean="0">
                <a:latin typeface="Meiryo UI" panose="020B0604030504040204" pitchFamily="50" charset="-128"/>
                <a:ea typeface="Meiryo UI" panose="020B0604030504040204" pitchFamily="50" charset="-128"/>
              </a:rPr>
              <a:t>サービスの追加も可能</a:t>
            </a:r>
            <a:r>
              <a:rPr kumimoji="1" lang="ja-JP" altLang="en-US" sz="1600" dirty="0">
                <a:latin typeface="Meiryo UI" panose="020B0604030504040204" pitchFamily="50" charset="-128"/>
                <a:ea typeface="Meiryo UI" panose="020B0604030504040204" pitchFamily="50" charset="-128"/>
              </a:rPr>
              <a:t>。</a:t>
            </a:r>
          </a:p>
        </p:txBody>
      </p:sp>
      <p:sp>
        <p:nvSpPr>
          <p:cNvPr id="26" name="テキスト ボックス 25"/>
          <p:cNvSpPr txBox="1"/>
          <p:nvPr/>
        </p:nvSpPr>
        <p:spPr>
          <a:xfrm>
            <a:off x="427076" y="1983971"/>
            <a:ext cx="1338828"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２</a:t>
            </a:r>
            <a:r>
              <a:rPr kumimoji="1" lang="ja-JP" altLang="en-US" b="1" dirty="0" smtClean="0">
                <a:latin typeface="Meiryo UI" panose="020B0604030504040204" pitchFamily="50" charset="-128"/>
                <a:ea typeface="Meiryo UI" panose="020B0604030504040204" pitchFamily="50" charset="-128"/>
              </a:rPr>
              <a:t>．簡易性</a:t>
            </a:r>
            <a:endParaRPr kumimoji="1" lang="ja-JP" altLang="en-US"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427076" y="2504806"/>
            <a:ext cx="1338828"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３．拡張性</a:t>
            </a:r>
          </a:p>
        </p:txBody>
      </p:sp>
      <p:sp>
        <p:nvSpPr>
          <p:cNvPr id="28" name="テキスト ボックス 27"/>
          <p:cNvSpPr txBox="1"/>
          <p:nvPr/>
        </p:nvSpPr>
        <p:spPr>
          <a:xfrm>
            <a:off x="757344" y="967172"/>
            <a:ext cx="800219"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特　性</a:t>
            </a:r>
          </a:p>
        </p:txBody>
      </p:sp>
      <p:sp>
        <p:nvSpPr>
          <p:cNvPr id="30" name="テキスト ボックス 29"/>
          <p:cNvSpPr txBox="1"/>
          <p:nvPr/>
        </p:nvSpPr>
        <p:spPr>
          <a:xfrm>
            <a:off x="4804912" y="939315"/>
            <a:ext cx="877163"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利便性</a:t>
            </a:r>
          </a:p>
        </p:txBody>
      </p:sp>
      <p:pic>
        <p:nvPicPr>
          <p:cNvPr id="38" name="図 37"/>
          <p:cNvPicPr>
            <a:picLocks noChangeAspect="1"/>
          </p:cNvPicPr>
          <p:nvPr/>
        </p:nvPicPr>
        <p:blipFill>
          <a:blip r:embed="rId4"/>
          <a:stretch>
            <a:fillRect/>
          </a:stretch>
        </p:blipFill>
        <p:spPr>
          <a:xfrm>
            <a:off x="6451154" y="5213383"/>
            <a:ext cx="662325" cy="1126460"/>
          </a:xfrm>
          <a:prstGeom prst="rect">
            <a:avLst/>
          </a:prstGeom>
        </p:spPr>
      </p:pic>
      <p:sp>
        <p:nvSpPr>
          <p:cNvPr id="39" name="正方形/長方形 38"/>
          <p:cNvSpPr/>
          <p:nvPr/>
        </p:nvSpPr>
        <p:spPr>
          <a:xfrm>
            <a:off x="6028056" y="3671647"/>
            <a:ext cx="2916000" cy="2808000"/>
          </a:xfrm>
          <a:prstGeom prst="rect">
            <a:avLst/>
          </a:prstGeom>
          <a:no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6175227" y="3519483"/>
            <a:ext cx="2589363" cy="324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運行状況（近接情報）</a:t>
            </a:r>
          </a:p>
        </p:txBody>
      </p:sp>
      <p:pic>
        <p:nvPicPr>
          <p:cNvPr id="43" name="図 42"/>
          <p:cNvPicPr>
            <a:picLocks noChangeAspect="1"/>
          </p:cNvPicPr>
          <p:nvPr/>
        </p:nvPicPr>
        <p:blipFill>
          <a:blip r:embed="rId5"/>
          <a:stretch>
            <a:fillRect/>
          </a:stretch>
        </p:blipFill>
        <p:spPr>
          <a:xfrm>
            <a:off x="387532" y="4977753"/>
            <a:ext cx="2455740" cy="1396240"/>
          </a:xfrm>
          <a:prstGeom prst="rect">
            <a:avLst/>
          </a:prstGeom>
        </p:spPr>
      </p:pic>
      <p:sp>
        <p:nvSpPr>
          <p:cNvPr id="44" name="テキスト ボックス 43"/>
          <p:cNvSpPr txBox="1"/>
          <p:nvPr/>
        </p:nvSpPr>
        <p:spPr>
          <a:xfrm>
            <a:off x="337215" y="3945107"/>
            <a:ext cx="2624070" cy="938719"/>
          </a:xfrm>
          <a:prstGeom prst="rect">
            <a:avLst/>
          </a:prstGeom>
          <a:noFill/>
        </p:spPr>
        <p:txBody>
          <a:bodyPr wrap="square" rtlCol="0">
            <a:spAutoFit/>
          </a:bodyPr>
          <a:lstStyle/>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アプリをダウンロードし、決済方法を指定</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利用時に、日時、乗降者場所、希望する席などを予約。キャンセルもすぐできる</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登録した支払い方法で決済</a:t>
            </a:r>
            <a:endParaRPr kumimoji="1" lang="en-US" altLang="ja-JP" sz="1100" dirty="0">
              <a:latin typeface="Meiryo UI" panose="020B0604030504040204" pitchFamily="50" charset="-128"/>
              <a:ea typeface="Meiryo UI" panose="020B0604030504040204" pitchFamily="50" charset="-128"/>
            </a:endParaRPr>
          </a:p>
          <a:p>
            <a:pPr marL="228600" indent="-228600">
              <a:buFont typeface="+mj-ea"/>
              <a:buAutoNum type="circleNumDbPlain"/>
            </a:pPr>
            <a:r>
              <a:rPr kumimoji="1" lang="ja-JP" altLang="en-US" sz="1100" dirty="0">
                <a:latin typeface="Meiryo UI" panose="020B0604030504040204" pitchFamily="50" charset="-128"/>
                <a:ea typeface="Meiryo UI" panose="020B0604030504040204" pitchFamily="50" charset="-128"/>
              </a:rPr>
              <a:t>発券せず、スマートフォンで改札を通過</a:t>
            </a:r>
          </a:p>
        </p:txBody>
      </p:sp>
      <p:pic>
        <p:nvPicPr>
          <p:cNvPr id="46" name="図 45"/>
          <p:cNvPicPr>
            <a:picLocks noChangeAspect="1"/>
          </p:cNvPicPr>
          <p:nvPr/>
        </p:nvPicPr>
        <p:blipFill rotWithShape="1">
          <a:blip r:embed="rId6"/>
          <a:srcRect l="12390" r="12497"/>
          <a:stretch/>
        </p:blipFill>
        <p:spPr>
          <a:xfrm>
            <a:off x="7373627" y="5053040"/>
            <a:ext cx="1430211" cy="1177425"/>
          </a:xfrm>
          <a:prstGeom prst="rect">
            <a:avLst/>
          </a:prstGeom>
        </p:spPr>
      </p:pic>
      <p:sp>
        <p:nvSpPr>
          <p:cNvPr id="47" name="テキスト ボックス 46"/>
          <p:cNvSpPr txBox="1"/>
          <p:nvPr/>
        </p:nvSpPr>
        <p:spPr>
          <a:xfrm>
            <a:off x="6175227" y="3901825"/>
            <a:ext cx="2706761" cy="1200329"/>
          </a:xfrm>
          <a:prstGeom prst="rect">
            <a:avLst/>
          </a:prstGeom>
          <a:noFill/>
        </p:spPr>
        <p:txBody>
          <a:bodyPr wrap="square" rtlCol="0">
            <a:spAutoFit/>
          </a:bodyPr>
          <a:lstStyle/>
          <a:p>
            <a:pPr marL="228600" indent="-228600">
              <a:buFont typeface="+mj-ea"/>
              <a:buAutoNum type="circleNumDbPlain"/>
            </a:pPr>
            <a:r>
              <a:rPr kumimoji="1" lang="ja-JP" altLang="en-US" sz="1200" dirty="0">
                <a:latin typeface="Meiryo UI" panose="020B0604030504040204" pitchFamily="50" charset="-128"/>
                <a:ea typeface="Meiryo UI" panose="020B0604030504040204" pitchFamily="50" charset="-128"/>
              </a:rPr>
              <a:t>運行情報</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　遅延や事故があれば、運行情報を</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プッシュ通知</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②　近接情報</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　利用駅に近づくバス等の情報をリアル</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タイムに案内</a:t>
            </a:r>
            <a:endParaRPr kumimoji="1" lang="en-US" altLang="ja-JP" sz="1200" dirty="0">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7567667" y="6216733"/>
            <a:ext cx="1417198" cy="246221"/>
          </a:xfrm>
          <a:prstGeom prst="rect">
            <a:avLst/>
          </a:prstGeom>
          <a:noFill/>
        </p:spPr>
        <p:txBody>
          <a:bodyPr wrap="square" rtlCol="0">
            <a:spAutoFit/>
          </a:bodyPr>
          <a:lstStyle/>
          <a:p>
            <a:r>
              <a:rPr kumimoji="1" lang="ja-JP" altLang="en-US" sz="1000" dirty="0"/>
              <a:t>ショッピング情報も</a:t>
            </a:r>
          </a:p>
        </p:txBody>
      </p:sp>
      <p:sp>
        <p:nvSpPr>
          <p:cNvPr id="34" name="テキスト ボックス 33"/>
          <p:cNvSpPr txBox="1"/>
          <p:nvPr/>
        </p:nvSpPr>
        <p:spPr>
          <a:xfrm>
            <a:off x="237463" y="6560301"/>
            <a:ext cx="2794355"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出典：各サービスのホームページから事務局作成</a:t>
            </a:r>
          </a:p>
        </p:txBody>
      </p:sp>
    </p:spTree>
    <p:extLst>
      <p:ext uri="{BB962C8B-B14F-4D97-AF65-F5344CB8AC3E}">
        <p14:creationId xmlns:p14="http://schemas.microsoft.com/office/powerpoint/2010/main" val="3146615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28213" y="6363518"/>
            <a:ext cx="2057400" cy="365125"/>
          </a:xfrm>
        </p:spPr>
        <p:txBody>
          <a:bodyPr/>
          <a:lstStyle/>
          <a:p>
            <a:fld id="{21D76EFC-43B6-498C-9345-5DA95606B07D}" type="slidenum">
              <a:rPr kumimoji="1" lang="ja-JP" altLang="en-US" smtClean="0"/>
              <a:t>6</a:t>
            </a:fld>
            <a:endParaRPr kumimoji="1" lang="ja-JP" altLang="en-US"/>
          </a:p>
        </p:txBody>
      </p:sp>
      <p:cxnSp>
        <p:nvCxnSpPr>
          <p:cNvPr id="3" name="直線コネクタ 2"/>
          <p:cNvCxnSpPr/>
          <p:nvPr/>
        </p:nvCxnSpPr>
        <p:spPr>
          <a:xfrm>
            <a:off x="287382" y="688480"/>
            <a:ext cx="8621486" cy="0"/>
          </a:xfrm>
          <a:prstGeom prst="line">
            <a:avLst/>
          </a:prstGeom>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D8B057A6-DF75-4372-9D02-DB1AF7304687}"/>
              </a:ext>
            </a:extLst>
          </p:cNvPr>
          <p:cNvSpPr txBox="1"/>
          <p:nvPr/>
        </p:nvSpPr>
        <p:spPr>
          <a:xfrm>
            <a:off x="4498346" y="1411522"/>
            <a:ext cx="4387488" cy="3370153"/>
          </a:xfrm>
          <a:prstGeom prst="rect">
            <a:avLst/>
          </a:prstGeom>
          <a:noFill/>
        </p:spPr>
        <p:txBody>
          <a:bodyPr wrap="square" rtlCol="0">
            <a:spAutoFit/>
          </a:bodyPr>
          <a:lstStyle/>
          <a:p>
            <a:pPr marL="285750" indent="-285750">
              <a:buFont typeface="Wingdings" panose="05000000000000000000" pitchFamily="2" charset="2"/>
              <a:buChar char="n"/>
            </a:pPr>
            <a:r>
              <a:rPr lang="ja-JP" altLang="en-US" sz="1600" b="1" dirty="0" smtClean="0">
                <a:latin typeface="Meiryo UI" panose="020B0604030504040204" pitchFamily="50" charset="-128"/>
                <a:ea typeface="Meiryo UI" panose="020B0604030504040204" pitchFamily="50" charset="-128"/>
              </a:rPr>
              <a:t>予約と配車の効率化</a:t>
            </a:r>
            <a:endParaRPr lang="en-US" altLang="ja-JP" sz="16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500" dirty="0">
                <a:latin typeface="Meiryo UI" panose="020B0604030504040204" pitchFamily="50" charset="-128"/>
                <a:ea typeface="Meiryo UI" panose="020B0604030504040204" pitchFamily="50" charset="-128"/>
              </a:rPr>
              <a:t>電話やスマートフォンなど、様々なインターフェースでアクセス可能</a:t>
            </a:r>
            <a:r>
              <a:rPr lang="ja-JP" altLang="en-US" sz="1500" dirty="0">
                <a:latin typeface="Meiryo UI" panose="020B0604030504040204" pitchFamily="50" charset="-128"/>
                <a:ea typeface="Meiryo UI" panose="020B0604030504040204" pitchFamily="50" charset="-128"/>
              </a:rPr>
              <a:t>。車両側とオペレーション側にもシステムを導入し、業務を効率化。</a:t>
            </a:r>
            <a:endParaRPr kumimoji="1" lang="en-US" altLang="ja-JP" sz="1500" dirty="0">
              <a:latin typeface="Meiryo UI" panose="020B0604030504040204" pitchFamily="50" charset="-128"/>
              <a:ea typeface="Meiryo UI" panose="020B0604030504040204" pitchFamily="50" charset="-128"/>
            </a:endParaRPr>
          </a:p>
          <a:p>
            <a:endParaRPr kumimoji="1" lang="en-US" altLang="ja-JP" sz="12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600" b="1" dirty="0" smtClean="0">
                <a:latin typeface="Meiryo UI" panose="020B0604030504040204" pitchFamily="50" charset="-128"/>
                <a:ea typeface="Meiryo UI" panose="020B0604030504040204" pitchFamily="50" charset="-128"/>
              </a:rPr>
              <a:t>需要</a:t>
            </a:r>
            <a:r>
              <a:rPr kumimoji="1" lang="ja-JP" altLang="en-US" sz="1600" b="1" dirty="0">
                <a:latin typeface="Meiryo UI" panose="020B0604030504040204" pitchFamily="50" charset="-128"/>
                <a:ea typeface="Meiryo UI" panose="020B0604030504040204" pitchFamily="50" charset="-128"/>
              </a:rPr>
              <a:t>に</a:t>
            </a:r>
            <a:r>
              <a:rPr kumimoji="1" lang="ja-JP" altLang="en-US" sz="1600" b="1" dirty="0" smtClean="0">
                <a:latin typeface="Meiryo UI" panose="020B0604030504040204" pitchFamily="50" charset="-128"/>
                <a:ea typeface="Meiryo UI" panose="020B0604030504040204" pitchFamily="50" charset="-128"/>
              </a:rPr>
              <a:t>合わせた供給</a:t>
            </a:r>
            <a:endParaRPr kumimoji="1" lang="en-US" altLang="ja-JP" sz="16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500" dirty="0">
                <a:latin typeface="Meiryo UI" panose="020B0604030504040204" pitchFamily="50" charset="-128"/>
                <a:ea typeface="Meiryo UI" panose="020B0604030504040204" pitchFamily="50" charset="-128"/>
              </a:rPr>
              <a:t>乗降する場所や時間を、利用者の希望（需要）に合わせて最適化（複数の利用者の需要に応じて、配車側のルート含めて最適化）</a:t>
            </a:r>
            <a:endParaRPr kumimoji="1" lang="en-US" altLang="ja-JP" sz="1500" dirty="0">
              <a:latin typeface="Meiryo UI" panose="020B0604030504040204" pitchFamily="50" charset="-128"/>
              <a:ea typeface="Meiryo UI" panose="020B0604030504040204" pitchFamily="50" charset="-128"/>
            </a:endParaRPr>
          </a:p>
          <a:p>
            <a:endParaRPr kumimoji="1" lang="en-US" altLang="ja-JP" sz="12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600" b="1" dirty="0" smtClean="0">
                <a:latin typeface="Meiryo UI" panose="020B0604030504040204" pitchFamily="50" charset="-128"/>
                <a:ea typeface="Meiryo UI" panose="020B0604030504040204" pitchFamily="50" charset="-128"/>
              </a:rPr>
              <a:t>需要</a:t>
            </a:r>
            <a:r>
              <a:rPr kumimoji="1" lang="ja-JP" altLang="en-US" sz="1600" b="1" dirty="0">
                <a:latin typeface="Meiryo UI" panose="020B0604030504040204" pitchFamily="50" charset="-128"/>
                <a:ea typeface="Meiryo UI" panose="020B0604030504040204" pitchFamily="50" charset="-128"/>
              </a:rPr>
              <a:t>を</a:t>
            </a:r>
            <a:r>
              <a:rPr kumimoji="1" lang="ja-JP" altLang="en-US" sz="1600" b="1" dirty="0" smtClean="0">
                <a:latin typeface="Meiryo UI" panose="020B0604030504040204" pitchFamily="50" charset="-128"/>
                <a:ea typeface="Meiryo UI" panose="020B0604030504040204" pitchFamily="50" charset="-128"/>
              </a:rPr>
              <a:t>予測</a:t>
            </a:r>
            <a:endParaRPr kumimoji="1" lang="en-US" altLang="ja-JP" sz="1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500" dirty="0" smtClean="0">
                <a:latin typeface="Meiryo UI" panose="020B0604030504040204" pitchFamily="50" charset="-128"/>
                <a:ea typeface="Meiryo UI" panose="020B0604030504040204" pitchFamily="50" charset="-128"/>
              </a:rPr>
              <a:t>天候</a:t>
            </a:r>
            <a:r>
              <a:rPr kumimoji="1" lang="ja-JP" altLang="en-US" sz="1500" dirty="0">
                <a:latin typeface="Meiryo UI" panose="020B0604030504040204" pitchFamily="50" charset="-128"/>
                <a:ea typeface="Meiryo UI" panose="020B0604030504040204" pitchFamily="50" charset="-128"/>
              </a:rPr>
              <a:t>やイベント情報など、蓄積された利用実績をＡＩが解析し、需要予測に基づいて、配車場所や配車時間、車両を</a:t>
            </a:r>
            <a:r>
              <a:rPr kumimoji="1" lang="ja-JP" altLang="en-US" sz="1500" dirty="0" smtClean="0">
                <a:latin typeface="Meiryo UI" panose="020B0604030504040204" pitchFamily="50" charset="-128"/>
                <a:ea typeface="Meiryo UI" panose="020B0604030504040204" pitchFamily="50" charset="-128"/>
              </a:rPr>
              <a:t>誘導</a:t>
            </a:r>
            <a:endParaRPr kumimoji="1" lang="en-US" altLang="ja-JP" sz="15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CDDEACE2-92EC-4BFB-AB5D-31536F148B41}"/>
              </a:ext>
            </a:extLst>
          </p:cNvPr>
          <p:cNvCxnSpPr/>
          <p:nvPr/>
        </p:nvCxnSpPr>
        <p:spPr>
          <a:xfrm flipV="1">
            <a:off x="378822" y="1320165"/>
            <a:ext cx="3672000" cy="0"/>
          </a:xfrm>
          <a:prstGeom prst="line">
            <a:avLst/>
          </a:prstGeom>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989B9C73-9531-4445-AC5B-AC4FC8905A54}"/>
              </a:ext>
            </a:extLst>
          </p:cNvPr>
          <p:cNvCxnSpPr/>
          <p:nvPr/>
        </p:nvCxnSpPr>
        <p:spPr>
          <a:xfrm>
            <a:off x="4573508" y="1320165"/>
            <a:ext cx="4284000" cy="0"/>
          </a:xfrm>
          <a:prstGeom prst="line">
            <a:avLst/>
          </a:prstGeom>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D3BDCB39-994D-482D-9E6D-6960B5B26BA5}"/>
              </a:ext>
            </a:extLst>
          </p:cNvPr>
          <p:cNvSpPr txBox="1"/>
          <p:nvPr/>
        </p:nvSpPr>
        <p:spPr>
          <a:xfrm>
            <a:off x="946129" y="900987"/>
            <a:ext cx="2645276" cy="400110"/>
          </a:xfrm>
          <a:prstGeom prst="rect">
            <a:avLst/>
          </a:prstGeom>
          <a:noFill/>
        </p:spPr>
        <p:txBody>
          <a:bodyPr wrap="none" rtlCol="0">
            <a:spAutoFit/>
          </a:bodyPr>
          <a:lstStyle/>
          <a:p>
            <a:r>
              <a:rPr kumimoji="1" lang="ja-JP" altLang="en-US" sz="2000" b="1" dirty="0" smtClean="0">
                <a:latin typeface="Meiryo UI" panose="020B0604030504040204" pitchFamily="50" charset="-128"/>
                <a:ea typeface="Meiryo UI" panose="020B0604030504040204" pitchFamily="50" charset="-128"/>
              </a:rPr>
              <a:t>新しいモビリティサービス</a:t>
            </a:r>
            <a:endParaRPr kumimoji="1" lang="ja-JP" altLang="en-US" sz="2000" b="1"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DF97FA3D-0889-40FD-A752-3865A82BEA8E}"/>
              </a:ext>
            </a:extLst>
          </p:cNvPr>
          <p:cNvSpPr txBox="1"/>
          <p:nvPr/>
        </p:nvSpPr>
        <p:spPr>
          <a:xfrm>
            <a:off x="5549035" y="916376"/>
            <a:ext cx="2597186" cy="400110"/>
          </a:xfrm>
          <a:prstGeom prst="rect">
            <a:avLst/>
          </a:prstGeom>
          <a:noFill/>
        </p:spPr>
        <p:txBody>
          <a:bodyPr wrap="none" rtlCol="0">
            <a:spAutoFit/>
          </a:bodyPr>
          <a:lstStyle/>
          <a:p>
            <a:r>
              <a:rPr kumimoji="1" lang="en-US" altLang="ja-JP" sz="2000" b="1" dirty="0" smtClean="0">
                <a:latin typeface="Meiryo UI" panose="020B0604030504040204" pitchFamily="50" charset="-128"/>
                <a:ea typeface="Meiryo UI" panose="020B0604030504040204" pitchFamily="50" charset="-128"/>
              </a:rPr>
              <a:t>AI</a:t>
            </a:r>
            <a:r>
              <a:rPr kumimoji="1" lang="ja-JP" altLang="en-US" sz="2000" b="1" dirty="0" smtClean="0">
                <a:latin typeface="Meiryo UI" panose="020B0604030504040204" pitchFamily="50" charset="-128"/>
                <a:ea typeface="Meiryo UI" panose="020B0604030504040204" pitchFamily="50" charset="-128"/>
              </a:rPr>
              <a:t>を使ったテクノロジー</a:t>
            </a:r>
            <a:endParaRPr kumimoji="1" lang="ja-JP" altLang="en-US" sz="2000" b="1"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7EAF3AB4-023B-4CA6-9883-96D364852CD7}"/>
              </a:ext>
            </a:extLst>
          </p:cNvPr>
          <p:cNvSpPr txBox="1"/>
          <p:nvPr/>
        </p:nvSpPr>
        <p:spPr>
          <a:xfrm>
            <a:off x="287382" y="1391562"/>
            <a:ext cx="3884393" cy="3323987"/>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b="1" dirty="0" smtClean="0">
                <a:latin typeface="Meiryo UI" panose="020B0604030504040204" pitchFamily="50" charset="-128"/>
                <a:ea typeface="Meiryo UI" panose="020B0604030504040204" pitchFamily="50" charset="-128"/>
              </a:rPr>
              <a:t>オンデマンド</a:t>
            </a:r>
            <a:endParaRPr kumimoji="1" lang="en-US" altLang="ja-JP"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600" dirty="0" smtClean="0">
                <a:latin typeface="Meiryo UI" panose="020B0604030504040204" pitchFamily="50" charset="-128"/>
                <a:ea typeface="Meiryo UI" panose="020B0604030504040204" pitchFamily="50" charset="-128"/>
              </a:rPr>
              <a:t>乗りたい</a:t>
            </a:r>
            <a:r>
              <a:rPr kumimoji="1" lang="ja-JP" altLang="en-US" sz="1600" dirty="0">
                <a:latin typeface="Meiryo UI" panose="020B0604030504040204" pitchFamily="50" charset="-128"/>
                <a:ea typeface="Meiryo UI" panose="020B0604030504040204" pitchFamily="50" charset="-128"/>
              </a:rPr>
              <a:t>ときに、乗りたい交通手段を自由に</a:t>
            </a:r>
            <a:r>
              <a:rPr kumimoji="1" lang="ja-JP" altLang="en-US" sz="1600" dirty="0" smtClean="0">
                <a:latin typeface="Meiryo UI" panose="020B0604030504040204" pitchFamily="50" charset="-128"/>
                <a:ea typeface="Meiryo UI" panose="020B0604030504040204" pitchFamily="50" charset="-128"/>
              </a:rPr>
              <a:t>選べる</a:t>
            </a:r>
            <a:endParaRPr kumimoji="1" lang="en-US" altLang="ja-JP" sz="16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endParaRPr kumimoji="1" lang="en-US" altLang="ja-JP" sz="1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600" b="1" dirty="0" smtClean="0">
                <a:latin typeface="Meiryo UI" panose="020B0604030504040204" pitchFamily="50" charset="-128"/>
                <a:ea typeface="Meiryo UI" panose="020B0604030504040204" pitchFamily="50" charset="-128"/>
              </a:rPr>
              <a:t>ダイナミックルート</a:t>
            </a:r>
            <a:endParaRPr kumimoji="1" lang="en-US" altLang="ja-JP" sz="1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600" dirty="0" smtClean="0">
                <a:latin typeface="Meiryo UI" panose="020B0604030504040204" pitchFamily="50" charset="-128"/>
                <a:ea typeface="Meiryo UI" panose="020B0604030504040204" pitchFamily="50" charset="-128"/>
              </a:rPr>
              <a:t>目的地</a:t>
            </a:r>
            <a:r>
              <a:rPr kumimoji="1" lang="ja-JP" altLang="en-US" sz="1600" dirty="0">
                <a:latin typeface="Meiryo UI" panose="020B0604030504040204" pitchFamily="50" charset="-128"/>
                <a:ea typeface="Meiryo UI" panose="020B0604030504040204" pitchFamily="50" charset="-128"/>
              </a:rPr>
              <a:t>へ、最適ルートで移動可能</a:t>
            </a:r>
            <a:endParaRPr kumimoji="1" lang="en-US" altLang="ja-JP" sz="1600" dirty="0">
              <a:latin typeface="Meiryo UI" panose="020B0604030504040204" pitchFamily="50" charset="-128"/>
              <a:ea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600" b="1" dirty="0" smtClean="0">
                <a:latin typeface="Meiryo UI" panose="020B0604030504040204" pitchFamily="50" charset="-128"/>
                <a:ea typeface="Meiryo UI" panose="020B0604030504040204" pitchFamily="50" charset="-128"/>
              </a:rPr>
              <a:t>乗り合い</a:t>
            </a:r>
            <a:endParaRPr kumimoji="1" lang="en-US" altLang="ja-JP" sz="1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600" dirty="0" smtClean="0">
                <a:latin typeface="Meiryo UI" panose="020B0604030504040204" pitchFamily="50" charset="-128"/>
                <a:ea typeface="Meiryo UI" panose="020B0604030504040204" pitchFamily="50" charset="-128"/>
              </a:rPr>
              <a:t>移動</a:t>
            </a:r>
            <a:r>
              <a:rPr kumimoji="1" lang="ja-JP" altLang="en-US" sz="1600" dirty="0">
                <a:latin typeface="Meiryo UI" panose="020B0604030504040204" pitchFamily="50" charset="-128"/>
                <a:ea typeface="Meiryo UI" panose="020B0604030504040204" pitchFamily="50" charset="-128"/>
              </a:rPr>
              <a:t>コストをシェアすることで、より安価に</a:t>
            </a:r>
            <a:endParaRPr kumimoji="1" lang="en-US" altLang="ja-JP" sz="1600" dirty="0">
              <a:latin typeface="Meiryo UI" panose="020B0604030504040204" pitchFamily="50" charset="-128"/>
              <a:ea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600" b="1" dirty="0" smtClean="0">
                <a:latin typeface="Meiryo UI" panose="020B0604030504040204" pitchFamily="50" charset="-128"/>
                <a:ea typeface="Meiryo UI" panose="020B0604030504040204" pitchFamily="50" charset="-128"/>
              </a:rPr>
              <a:t>予測最適化</a:t>
            </a:r>
            <a:endParaRPr kumimoji="1" lang="en-US" altLang="ja-JP" sz="1600" b="1"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600" dirty="0" smtClean="0">
                <a:latin typeface="Meiryo UI" panose="020B0604030504040204" pitchFamily="50" charset="-128"/>
                <a:ea typeface="Meiryo UI" panose="020B0604030504040204" pitchFamily="50" charset="-128"/>
              </a:rPr>
              <a:t>渋滞</a:t>
            </a:r>
            <a:r>
              <a:rPr kumimoji="1" lang="ja-JP" altLang="en-US" sz="1600" dirty="0">
                <a:latin typeface="Meiryo UI" panose="020B0604030504040204" pitchFamily="50" charset="-128"/>
                <a:ea typeface="Meiryo UI" panose="020B0604030504040204" pitchFamily="50" charset="-128"/>
              </a:rPr>
              <a:t>等をリアルタイムに予測し、最適ルートに変更</a:t>
            </a:r>
          </a:p>
        </p:txBody>
      </p:sp>
      <p:sp>
        <p:nvSpPr>
          <p:cNvPr id="22" name="正方形/長方形 21"/>
          <p:cNvSpPr/>
          <p:nvPr/>
        </p:nvSpPr>
        <p:spPr>
          <a:xfrm>
            <a:off x="3261080" y="167629"/>
            <a:ext cx="2670924"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②</a:t>
            </a:r>
            <a:r>
              <a:rPr lang="ja-JP" altLang="en-US" sz="2400" b="1" dirty="0" smtClean="0">
                <a:latin typeface="Meiryo UI" panose="020B0604030504040204" pitchFamily="50" charset="-128"/>
                <a:ea typeface="Meiryo UI" panose="020B0604030504040204" pitchFamily="50" charset="-128"/>
              </a:rPr>
              <a:t>　</a:t>
            </a:r>
            <a:r>
              <a:rPr lang="en-US" altLang="ja-JP" sz="2400" b="1" dirty="0" smtClean="0">
                <a:latin typeface="Meiryo UI" panose="020B0604030504040204" pitchFamily="50" charset="-128"/>
                <a:ea typeface="Meiryo UI" panose="020B0604030504040204" pitchFamily="50" charset="-128"/>
              </a:rPr>
              <a:t>AI</a:t>
            </a:r>
            <a:r>
              <a:rPr lang="ja-JP" altLang="en-US" sz="2400" b="1" dirty="0" smtClean="0">
                <a:latin typeface="Meiryo UI" panose="020B0604030504040204" pitchFamily="50" charset="-128"/>
                <a:ea typeface="Meiryo UI" panose="020B0604030504040204" pitchFamily="50" charset="-128"/>
              </a:rPr>
              <a:t>デマンド技術</a:t>
            </a:r>
            <a:endParaRPr lang="ja-JP" altLang="en-US" sz="2400" b="1"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57AB2731-FF78-4167-8B88-83673B79C9EB}"/>
              </a:ext>
            </a:extLst>
          </p:cNvPr>
          <p:cNvPicPr>
            <a:picLocks noChangeAspect="1"/>
          </p:cNvPicPr>
          <p:nvPr/>
        </p:nvPicPr>
        <p:blipFill rotWithShape="1">
          <a:blip r:embed="rId2"/>
          <a:srcRect t="11445" b="20302"/>
          <a:stretch/>
        </p:blipFill>
        <p:spPr>
          <a:xfrm>
            <a:off x="3261079" y="4873032"/>
            <a:ext cx="4044727" cy="1869358"/>
          </a:xfrm>
          <a:prstGeom prst="rect">
            <a:avLst/>
          </a:prstGeom>
        </p:spPr>
      </p:pic>
      <p:sp>
        <p:nvSpPr>
          <p:cNvPr id="13" name="テキスト ボックス 12"/>
          <p:cNvSpPr txBox="1"/>
          <p:nvPr/>
        </p:nvSpPr>
        <p:spPr>
          <a:xfrm>
            <a:off x="1353901" y="4939853"/>
            <a:ext cx="1907178" cy="523220"/>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AI</a:t>
            </a:r>
            <a:r>
              <a:rPr kumimoji="1" lang="ja-JP" altLang="en-US" sz="1400" dirty="0" smtClean="0">
                <a:latin typeface="Meiryo UI" panose="020B0604030504040204" pitchFamily="50" charset="-128"/>
                <a:ea typeface="Meiryo UI" panose="020B0604030504040204" pitchFamily="50" charset="-128"/>
              </a:rPr>
              <a:t>を使った乗合タクシーのイメージ</a:t>
            </a:r>
            <a:endParaRPr kumimoji="1" lang="ja-JP" altLang="en-US" sz="1400"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251013" y="4743008"/>
            <a:ext cx="8621486" cy="0"/>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043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2577" y="6492875"/>
            <a:ext cx="2057400" cy="365125"/>
          </a:xfrm>
        </p:spPr>
        <p:txBody>
          <a:bodyPr/>
          <a:lstStyle/>
          <a:p>
            <a:fld id="{21D76EFC-43B6-498C-9345-5DA95606B07D}" type="slidenum">
              <a:rPr kumimoji="1" lang="ja-JP" altLang="en-US" smtClean="0"/>
              <a:t>7</a:t>
            </a:fld>
            <a:endParaRPr kumimoji="1" lang="ja-JP" altLang="en-US"/>
          </a:p>
        </p:txBody>
      </p:sp>
      <p:cxnSp>
        <p:nvCxnSpPr>
          <p:cNvPr id="3" name="直線コネクタ 2"/>
          <p:cNvCxnSpPr/>
          <p:nvPr/>
        </p:nvCxnSpPr>
        <p:spPr>
          <a:xfrm>
            <a:off x="307619" y="695525"/>
            <a:ext cx="8621486" cy="0"/>
          </a:xfrm>
          <a:prstGeom prst="line">
            <a:avLst/>
          </a:prstGeom>
        </p:spPr>
        <p:style>
          <a:lnRef idx="1">
            <a:schemeClr val="dk1"/>
          </a:lnRef>
          <a:fillRef idx="0">
            <a:schemeClr val="dk1"/>
          </a:fillRef>
          <a:effectRef idx="0">
            <a:schemeClr val="dk1"/>
          </a:effectRef>
          <a:fontRef idx="minor">
            <a:schemeClr val="tx1"/>
          </a:fontRef>
        </p:style>
      </p:cxnSp>
      <p:sp>
        <p:nvSpPr>
          <p:cNvPr id="8" name="正方形/長方形 7">
            <a:extLst>
              <a:ext uri="{FF2B5EF4-FFF2-40B4-BE49-F238E27FC236}">
                <a16:creationId xmlns:a16="http://schemas.microsoft.com/office/drawing/2014/main" id="{DF0BA23D-36F5-4B8E-98AC-5BA7D2204DE7}"/>
              </a:ext>
            </a:extLst>
          </p:cNvPr>
          <p:cNvSpPr/>
          <p:nvPr/>
        </p:nvSpPr>
        <p:spPr>
          <a:xfrm>
            <a:off x="934634" y="165741"/>
            <a:ext cx="7356501"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②</a:t>
            </a:r>
            <a:r>
              <a:rPr lang="ja-JP" altLang="en-US" sz="2400" b="1" dirty="0" smtClean="0">
                <a:latin typeface="Meiryo UI" panose="020B0604030504040204" pitchFamily="50" charset="-128"/>
                <a:ea typeface="Meiryo UI" panose="020B0604030504040204" pitchFamily="50" charset="-128"/>
              </a:rPr>
              <a:t>　</a:t>
            </a:r>
            <a:r>
              <a:rPr lang="en-US" altLang="ja-JP" sz="2400" b="1" dirty="0" smtClean="0">
                <a:latin typeface="Meiryo UI" panose="020B0604030504040204" pitchFamily="50" charset="-128"/>
                <a:ea typeface="Meiryo UI" panose="020B0604030504040204" pitchFamily="50" charset="-128"/>
              </a:rPr>
              <a:t>AI</a:t>
            </a:r>
            <a:r>
              <a:rPr lang="ja-JP" altLang="en-US" sz="2400" b="1" dirty="0" smtClean="0">
                <a:latin typeface="Meiryo UI" panose="020B0604030504040204" pitchFamily="50" charset="-128"/>
                <a:ea typeface="Meiryo UI" panose="020B0604030504040204" pitchFamily="50" charset="-128"/>
              </a:rPr>
              <a:t>デマンド</a:t>
            </a:r>
            <a:r>
              <a:rPr lang="ja-JP" altLang="en-US" sz="2400" b="1" dirty="0">
                <a:latin typeface="Meiryo UI" panose="020B0604030504040204" pitchFamily="50" charset="-128"/>
                <a:ea typeface="Meiryo UI" panose="020B0604030504040204" pitchFamily="50" charset="-128"/>
              </a:rPr>
              <a:t>技術</a:t>
            </a:r>
            <a:r>
              <a:rPr lang="ja-JP" altLang="en-US" sz="2400" b="1" dirty="0" smtClean="0">
                <a:latin typeface="Meiryo UI" panose="020B0604030504040204" pitchFamily="50" charset="-128"/>
                <a:ea typeface="Meiryo UI" panose="020B0604030504040204" pitchFamily="50" charset="-128"/>
              </a:rPr>
              <a:t>（大阪府内の乗合タクシー導入例）</a:t>
            </a:r>
            <a:endParaRPr lang="ja-JP" altLang="en-US" sz="2800" b="1"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4E126F71-2EF8-42A4-9415-1DD8F4C09922}"/>
              </a:ext>
            </a:extLst>
          </p:cNvPr>
          <p:cNvSpPr txBox="1"/>
          <p:nvPr/>
        </p:nvSpPr>
        <p:spPr>
          <a:xfrm>
            <a:off x="1172275" y="3148452"/>
            <a:ext cx="4358670" cy="253916"/>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：乗合</a:t>
            </a:r>
            <a:r>
              <a:rPr kumimoji="1" lang="ja-JP" altLang="en-US" sz="1000" dirty="0">
                <a:latin typeface="Meiryo UI" panose="020B0604030504040204" pitchFamily="50" charset="-128"/>
                <a:ea typeface="Meiryo UI" panose="020B0604030504040204" pitchFamily="50" charset="-128"/>
              </a:rPr>
              <a:t>タクシー事例集　第</a:t>
            </a:r>
            <a:r>
              <a:rPr kumimoji="1" lang="en-US" altLang="ja-JP" sz="1000" dirty="0">
                <a:latin typeface="Meiryo UI" panose="020B0604030504040204" pitchFamily="50" charset="-128"/>
                <a:ea typeface="Meiryo UI" panose="020B0604030504040204" pitchFamily="50" charset="-128"/>
              </a:rPr>
              <a:t>4</a:t>
            </a:r>
            <a:r>
              <a:rPr kumimoji="1" lang="ja-JP" altLang="en-US" sz="1000" dirty="0">
                <a:latin typeface="Meiryo UI" panose="020B0604030504040204" pitchFamily="50" charset="-128"/>
                <a:ea typeface="Meiryo UI" panose="020B0604030504040204" pitchFamily="50" charset="-128"/>
              </a:rPr>
              <a:t>版（全国ハイヤー・タクシー連合会</a:t>
            </a:r>
            <a:r>
              <a:rPr kumimoji="1" lang="ja-JP" altLang="en-US" sz="1000" dirty="0" smtClean="0">
                <a:latin typeface="Meiryo UI" panose="020B0604030504040204" pitchFamily="50" charset="-128"/>
                <a:ea typeface="Meiryo UI" panose="020B0604030504040204" pitchFamily="50" charset="-128"/>
              </a:rPr>
              <a:t>）ほか</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2925615317"/>
              </p:ext>
            </p:extLst>
          </p:nvPr>
        </p:nvGraphicFramePr>
        <p:xfrm>
          <a:off x="1172275" y="938371"/>
          <a:ext cx="6720199" cy="2164080"/>
        </p:xfrm>
        <a:graphic>
          <a:graphicData uri="http://schemas.openxmlformats.org/drawingml/2006/table">
            <a:tbl>
              <a:tblPr firstRow="1" bandRow="1">
                <a:tableStyleId>{5940675A-B579-460E-94D1-54222C63F5DA}</a:tableStyleId>
              </a:tblPr>
              <a:tblGrid>
                <a:gridCol w="1513699">
                  <a:extLst>
                    <a:ext uri="{9D8B030D-6E8A-4147-A177-3AD203B41FA5}">
                      <a16:colId xmlns:a16="http://schemas.microsoft.com/office/drawing/2014/main" val="4041079379"/>
                    </a:ext>
                  </a:extLst>
                </a:gridCol>
                <a:gridCol w="1735500">
                  <a:extLst>
                    <a:ext uri="{9D8B030D-6E8A-4147-A177-3AD203B41FA5}">
                      <a16:colId xmlns:a16="http://schemas.microsoft.com/office/drawing/2014/main" val="3337032195"/>
                    </a:ext>
                  </a:extLst>
                </a:gridCol>
                <a:gridCol w="1735500">
                  <a:extLst>
                    <a:ext uri="{9D8B030D-6E8A-4147-A177-3AD203B41FA5}">
                      <a16:colId xmlns:a16="http://schemas.microsoft.com/office/drawing/2014/main" val="4139465765"/>
                    </a:ext>
                  </a:extLst>
                </a:gridCol>
                <a:gridCol w="1735500">
                  <a:extLst>
                    <a:ext uri="{9D8B030D-6E8A-4147-A177-3AD203B41FA5}">
                      <a16:colId xmlns:a16="http://schemas.microsoft.com/office/drawing/2014/main" val="973700171"/>
                    </a:ext>
                  </a:extLst>
                </a:gridCol>
              </a:tblGrid>
              <a:tr h="294542">
                <a:tc>
                  <a:txBody>
                    <a:bodyPr/>
                    <a:lstStyle/>
                    <a:p>
                      <a:pPr algn="ctr"/>
                      <a:r>
                        <a:rPr kumimoji="1" lang="ja-JP" altLang="en-US" sz="1600" b="1" dirty="0" smtClean="0">
                          <a:latin typeface="Meiryo UI" panose="020B0604030504040204" pitchFamily="50" charset="-128"/>
                          <a:ea typeface="Meiryo UI" panose="020B0604030504040204" pitchFamily="50" charset="-128"/>
                        </a:rPr>
                        <a:t>項目</a:t>
                      </a:r>
                      <a:endParaRPr kumimoji="1" lang="ja-JP" altLang="en-US" sz="16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堺市</a:t>
                      </a:r>
                      <a:endParaRPr kumimoji="1" lang="ja-JP" altLang="en-US" sz="16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河内長野市</a:t>
                      </a:r>
                      <a:endParaRPr kumimoji="1" lang="ja-JP" altLang="en-US" sz="16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600" b="1" dirty="0" smtClean="0">
                          <a:latin typeface="Meiryo UI" panose="020B0604030504040204" pitchFamily="50" charset="-128"/>
                          <a:ea typeface="Meiryo UI" panose="020B0604030504040204" pitchFamily="50" charset="-128"/>
                        </a:rPr>
                        <a:t>河南町</a:t>
                      </a:r>
                      <a:endParaRPr kumimoji="1" lang="ja-JP" altLang="en-US" sz="1600" b="1" dirty="0">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340311704"/>
                  </a:ext>
                </a:extLst>
              </a:tr>
              <a:tr h="294542">
                <a:tc>
                  <a:txBody>
                    <a:bodyPr/>
                    <a:lstStyle/>
                    <a:p>
                      <a:pPr algn="ctr"/>
                      <a:r>
                        <a:rPr kumimoji="1" lang="ja-JP" altLang="en-US" sz="1400" b="1" dirty="0" smtClean="0">
                          <a:latin typeface="Meiryo UI" panose="020B0604030504040204" pitchFamily="50" charset="-128"/>
                          <a:ea typeface="Meiryo UI" panose="020B0604030504040204" pitchFamily="50" charset="-128"/>
                        </a:rPr>
                        <a:t>名称</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堺市乗合タクシー</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くすまる</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やまなみタクシー</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190359334"/>
                  </a:ext>
                </a:extLst>
              </a:tr>
              <a:tr h="294542">
                <a:tc>
                  <a:txBody>
                    <a:bodyPr/>
                    <a:lstStyle/>
                    <a:p>
                      <a:pPr algn="ctr"/>
                      <a:r>
                        <a:rPr kumimoji="1" lang="ja-JP" altLang="en-US" sz="1400" b="1" dirty="0" smtClean="0">
                          <a:latin typeface="Meiryo UI" panose="020B0604030504040204" pitchFamily="50" charset="-128"/>
                          <a:ea typeface="Meiryo UI" panose="020B0604030504040204" pitchFamily="50" charset="-128"/>
                        </a:rPr>
                        <a:t>料金（大人）</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１回３００円</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１回２００円</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１回１００円</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654076670"/>
                  </a:ext>
                </a:extLst>
              </a:tr>
              <a:tr h="294542">
                <a:tc>
                  <a:txBody>
                    <a:bodyPr/>
                    <a:lstStyle/>
                    <a:p>
                      <a:pPr algn="ctr"/>
                      <a:r>
                        <a:rPr kumimoji="1" lang="ja-JP" altLang="en-US" sz="1400" b="1" dirty="0" smtClean="0">
                          <a:latin typeface="Meiryo UI" panose="020B0604030504040204" pitchFamily="50" charset="-128"/>
                          <a:ea typeface="Meiryo UI" panose="020B0604030504040204" pitchFamily="50" charset="-128"/>
                        </a:rPr>
                        <a:t>運行頻度</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５便／日・ルート</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en-US" altLang="ja-JP" sz="1400" dirty="0" smtClean="0">
                          <a:latin typeface="Meiryo UI" panose="020B0604030504040204" pitchFamily="50" charset="-128"/>
                          <a:ea typeface="Meiryo UI" panose="020B0604030504040204" pitchFamily="50" charset="-128"/>
                        </a:rPr>
                        <a:t>18</a:t>
                      </a:r>
                      <a:r>
                        <a:rPr kumimoji="1" lang="ja-JP" altLang="en-US" sz="1400" dirty="0" smtClean="0">
                          <a:latin typeface="Meiryo UI" panose="020B0604030504040204" pitchFamily="50" charset="-128"/>
                          <a:ea typeface="Meiryo UI" panose="020B0604030504040204" pitchFamily="50" charset="-128"/>
                        </a:rPr>
                        <a:t>便／日・ルート</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４便／日・ルート</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82761592"/>
                  </a:ext>
                </a:extLst>
              </a:tr>
              <a:tr h="294542">
                <a:tc>
                  <a:txBody>
                    <a:bodyPr/>
                    <a:lstStyle/>
                    <a:p>
                      <a:pPr algn="ctr"/>
                      <a:r>
                        <a:rPr kumimoji="1" lang="ja-JP" altLang="en-US" sz="1400" b="1" dirty="0" smtClean="0">
                          <a:latin typeface="Meiryo UI" panose="020B0604030504040204" pitchFamily="50" charset="-128"/>
                          <a:ea typeface="Meiryo UI" panose="020B0604030504040204" pitchFamily="50" charset="-128"/>
                        </a:rPr>
                        <a:t>ルート数</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９ルート</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１ルート</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２ルート</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01691876"/>
                  </a:ext>
                </a:extLst>
              </a:tr>
              <a:tr h="294542">
                <a:tc>
                  <a:txBody>
                    <a:bodyPr/>
                    <a:lstStyle/>
                    <a:p>
                      <a:pPr algn="ctr"/>
                      <a:r>
                        <a:rPr kumimoji="1" lang="ja-JP" altLang="en-US" sz="1400" b="1" dirty="0" smtClean="0">
                          <a:latin typeface="Meiryo UI" panose="020B0604030504040204" pitchFamily="50" charset="-128"/>
                          <a:ea typeface="Meiryo UI" panose="020B0604030504040204" pitchFamily="50" charset="-128"/>
                        </a:rPr>
                        <a:t>車両</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セダン</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ワンボックス</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セダン</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674784214"/>
                  </a:ext>
                </a:extLst>
              </a:tr>
              <a:tr h="294542">
                <a:tc>
                  <a:txBody>
                    <a:bodyPr/>
                    <a:lstStyle/>
                    <a:p>
                      <a:pPr algn="ctr"/>
                      <a:r>
                        <a:rPr kumimoji="1" lang="ja-JP" altLang="en-US" sz="1400" b="1" dirty="0" smtClean="0">
                          <a:latin typeface="Meiryo UI" panose="020B0604030504040204" pitchFamily="50" charset="-128"/>
                          <a:ea typeface="Meiryo UI" panose="020B0604030504040204" pitchFamily="50" charset="-128"/>
                        </a:rPr>
                        <a:t>運行主体</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大阪第一交通㈱</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大阪第一交通㈱</a:t>
                      </a:r>
                      <a:endParaRPr kumimoji="1" lang="ja-JP" altLang="en-US" sz="1400" dirty="0">
                        <a:latin typeface="Meiryo UI" panose="020B0604030504040204" pitchFamily="50" charset="-128"/>
                        <a:ea typeface="Meiryo UI" panose="020B0604030504040204" pitchFamily="50" charset="-128"/>
                      </a:endParaRPr>
                    </a:p>
                  </a:txBody>
                  <a:tcPr/>
                </a:tc>
                <a:tc>
                  <a:txBody>
                    <a:bodyPr/>
                    <a:lstStyle/>
                    <a:p>
                      <a:r>
                        <a:rPr kumimoji="1" lang="ja-JP" altLang="en-US" sz="1400" dirty="0" smtClean="0">
                          <a:latin typeface="Meiryo UI" panose="020B0604030504040204" pitchFamily="50" charset="-128"/>
                          <a:ea typeface="Meiryo UI" panose="020B0604030504040204" pitchFamily="50" charset="-128"/>
                        </a:rPr>
                        <a:t>大阪第一交通㈱</a:t>
                      </a:r>
                      <a:endParaRPr kumimoji="1" lang="ja-JP" altLang="en-US" sz="14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403085268"/>
                  </a:ext>
                </a:extLst>
              </a:tr>
            </a:tbl>
          </a:graphicData>
        </a:graphic>
      </p:graphicFrame>
      <p:sp>
        <p:nvSpPr>
          <p:cNvPr id="10" name="正方形/長方形 9"/>
          <p:cNvSpPr/>
          <p:nvPr/>
        </p:nvSpPr>
        <p:spPr>
          <a:xfrm>
            <a:off x="1506551" y="3680627"/>
            <a:ext cx="2215671" cy="538609"/>
          </a:xfrm>
          <a:prstGeom prst="rect">
            <a:avLst/>
          </a:prstGeom>
        </p:spPr>
        <p:txBody>
          <a:bodyPr wrap="none">
            <a:spAutoFit/>
          </a:bodyPr>
          <a:lstStyle/>
          <a:p>
            <a:r>
              <a:rPr lang="ja-JP" altLang="en-US" sz="14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堺市乗合タクシー利用</a:t>
            </a:r>
            <a:r>
              <a:rPr lang="ja-JP" altLang="en-US" sz="14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実績</a:t>
            </a:r>
            <a:endParaRPr lang="en-US" altLang="ja-JP" sz="1400" b="1" u="sng"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lang="en-US" altLang="ja-JP" sz="400" dirty="0" smtClean="0">
              <a:latin typeface="Meiryo UI" panose="020B0604030504040204" pitchFamily="50" charset="-128"/>
              <a:ea typeface="Meiryo UI" panose="020B0604030504040204" pitchFamily="50" charset="-128"/>
            </a:endParaRPr>
          </a:p>
          <a:p>
            <a:pPr algn="ctr"/>
            <a:r>
              <a:rPr lang="en-US" altLang="ja-JP" sz="1100" dirty="0" smtClean="0">
                <a:latin typeface="Meiryo UI" panose="020B0604030504040204" pitchFamily="50" charset="-128"/>
                <a:ea typeface="Meiryo UI" panose="020B0604030504040204" pitchFamily="50" charset="-128"/>
              </a:rPr>
              <a:t>(2016.4</a:t>
            </a:r>
            <a:r>
              <a:rPr lang="ja-JP" altLang="en-US" sz="1100" dirty="0" smtClean="0">
                <a:latin typeface="Meiryo UI" panose="020B0604030504040204" pitchFamily="50" charset="-128"/>
                <a:ea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rPr>
              <a:t>2019.9</a:t>
            </a:r>
            <a:r>
              <a:rPr lang="ja-JP" altLang="en-US" sz="1100" dirty="0" smtClean="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graphicFrame>
        <p:nvGraphicFramePr>
          <p:cNvPr id="20" name="グラフ 19"/>
          <p:cNvGraphicFramePr/>
          <p:nvPr>
            <p:extLst>
              <p:ext uri="{D42A27DB-BD31-4B8C-83A1-F6EECF244321}">
                <p14:modId xmlns:p14="http://schemas.microsoft.com/office/powerpoint/2010/main" val="1926225443"/>
              </p:ext>
            </p:extLst>
          </p:nvPr>
        </p:nvGraphicFramePr>
        <p:xfrm>
          <a:off x="718456" y="3798382"/>
          <a:ext cx="3931483" cy="2731928"/>
        </p:xfrm>
        <a:graphic>
          <a:graphicData uri="http://schemas.openxmlformats.org/drawingml/2006/chart">
            <c:chart xmlns:c="http://schemas.openxmlformats.org/drawingml/2006/chart" xmlns:r="http://schemas.openxmlformats.org/officeDocument/2006/relationships" r:id="rId2"/>
          </a:graphicData>
        </a:graphic>
      </p:graphicFrame>
      <p:sp>
        <p:nvSpPr>
          <p:cNvPr id="24" name="テキスト ボックス 23"/>
          <p:cNvSpPr txBox="1"/>
          <p:nvPr/>
        </p:nvSpPr>
        <p:spPr>
          <a:xfrm>
            <a:off x="2015250" y="5169096"/>
            <a:ext cx="1824538" cy="461665"/>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利用実績は右肩上がりで</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rPr>
              <a:t>開始</a:t>
            </a:r>
            <a:r>
              <a:rPr kumimoji="1" lang="ja-JP" altLang="en-US" sz="1200" dirty="0">
                <a:latin typeface="Meiryo UI" panose="020B0604030504040204" pitchFamily="50" charset="-128"/>
                <a:ea typeface="Meiryo UI" panose="020B0604030504040204" pitchFamily="50" charset="-128"/>
              </a:rPr>
              <a:t>当初</a:t>
            </a:r>
            <a:r>
              <a:rPr kumimoji="1" lang="ja-JP" altLang="en-US" sz="1200" dirty="0" smtClean="0">
                <a:latin typeface="Meiryo UI" panose="020B0604030504040204" pitchFamily="50" charset="-128"/>
                <a:ea typeface="Meiryo UI" panose="020B0604030504040204" pitchFamily="50" charset="-128"/>
              </a:rPr>
              <a:t>の約</a:t>
            </a:r>
            <a:r>
              <a:rPr kumimoji="1" lang="en-US" altLang="ja-JP" sz="1200" dirty="0" smtClean="0">
                <a:latin typeface="Meiryo UI" panose="020B0604030504040204" pitchFamily="50" charset="-128"/>
                <a:ea typeface="Meiryo UI" panose="020B0604030504040204" pitchFamily="50" charset="-128"/>
              </a:rPr>
              <a:t>2</a:t>
            </a:r>
            <a:r>
              <a:rPr kumimoji="1" lang="ja-JP" altLang="en-US" sz="1200" dirty="0" smtClean="0">
                <a:latin typeface="Meiryo UI" panose="020B0604030504040204" pitchFamily="50" charset="-128"/>
                <a:ea typeface="Meiryo UI" panose="020B0604030504040204" pitchFamily="50" charset="-128"/>
              </a:rPr>
              <a:t>倍に増加</a:t>
            </a:r>
            <a:endParaRPr kumimoji="1" lang="ja-JP" altLang="en-US" sz="12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4E126F71-2EF8-42A4-9415-1DD8F4C09922}"/>
              </a:ext>
            </a:extLst>
          </p:cNvPr>
          <p:cNvSpPr txBox="1"/>
          <p:nvPr/>
        </p:nvSpPr>
        <p:spPr>
          <a:xfrm>
            <a:off x="934634" y="6573344"/>
            <a:ext cx="2532286"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rPr>
              <a:t>：堺市ホームページから事務局作成</a:t>
            </a:r>
            <a:endParaRPr kumimoji="1" lang="ja-JP" altLang="en-US" sz="1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3"/>
          <a:srcRect b="51601"/>
          <a:stretch/>
        </p:blipFill>
        <p:spPr>
          <a:xfrm>
            <a:off x="5280260" y="4028310"/>
            <a:ext cx="3209551" cy="1236070"/>
          </a:xfrm>
          <a:prstGeom prst="rect">
            <a:avLst/>
          </a:prstGeom>
        </p:spPr>
      </p:pic>
      <p:sp>
        <p:nvSpPr>
          <p:cNvPr id="5" name="テキスト ボックス 4"/>
          <p:cNvSpPr txBox="1"/>
          <p:nvPr/>
        </p:nvSpPr>
        <p:spPr>
          <a:xfrm>
            <a:off x="5328350" y="3673213"/>
            <a:ext cx="2343911" cy="461665"/>
          </a:xfrm>
          <a:prstGeom prst="rect">
            <a:avLst/>
          </a:prstGeom>
          <a:noFill/>
        </p:spPr>
        <p:txBody>
          <a:bodyPr wrap="none" rtlCol="0">
            <a:spAutoFit/>
          </a:bodyPr>
          <a:lstStyle/>
          <a:p>
            <a:r>
              <a:rPr lang="ja-JP" altLang="en-US" sz="1200" b="1" dirty="0" smtClean="0">
                <a:latin typeface="Meiryo UI" panose="020B0604030504040204" pitchFamily="50" charset="-128"/>
                <a:ea typeface="Meiryo UI" panose="020B0604030504040204" pitchFamily="50" charset="-128"/>
              </a:rPr>
              <a:t>河内長野市</a:t>
            </a:r>
            <a:endParaRPr lang="en-US" altLang="ja-JP" sz="1200" b="1" dirty="0" smtClean="0">
              <a:latin typeface="Meiryo UI" panose="020B0604030504040204" pitchFamily="50" charset="-128"/>
              <a:ea typeface="Meiryo UI" panose="020B0604030504040204" pitchFamily="50" charset="-128"/>
            </a:endParaRPr>
          </a:p>
          <a:p>
            <a:r>
              <a:rPr lang="ja-JP" altLang="en-US" sz="1200" b="1" dirty="0" smtClean="0">
                <a:latin typeface="Meiryo UI" panose="020B0604030504040204" pitchFamily="50" charset="-128"/>
                <a:ea typeface="Meiryo UI" panose="020B0604030504040204" pitchFamily="50" charset="-128"/>
              </a:rPr>
              <a:t>楠ヶ丘地域乗合</a:t>
            </a:r>
            <a:r>
              <a:rPr kumimoji="1" lang="ja-JP" altLang="en-US" sz="1200" b="1" dirty="0" smtClean="0">
                <a:latin typeface="Meiryo UI" panose="020B0604030504040204" pitchFamily="50" charset="-128"/>
                <a:ea typeface="Meiryo UI" panose="020B0604030504040204" pitchFamily="50" charset="-128"/>
              </a:rPr>
              <a:t>タクシー「くすまる」</a:t>
            </a:r>
            <a:endParaRPr kumimoji="1" lang="ja-JP" altLang="en-US" sz="1200" b="1" dirty="0">
              <a:latin typeface="Meiryo UI" panose="020B0604030504040204" pitchFamily="50" charset="-128"/>
              <a:ea typeface="Meiryo UI" panose="020B0604030504040204" pitchFamily="50" charset="-128"/>
            </a:endParaRPr>
          </a:p>
        </p:txBody>
      </p:sp>
      <p:pic>
        <p:nvPicPr>
          <p:cNvPr id="9" name="図 8"/>
          <p:cNvPicPr>
            <a:picLocks noChangeAspect="1"/>
          </p:cNvPicPr>
          <p:nvPr/>
        </p:nvPicPr>
        <p:blipFill rotWithShape="1">
          <a:blip r:embed="rId4"/>
          <a:srcRect l="51763"/>
          <a:stretch/>
        </p:blipFill>
        <p:spPr>
          <a:xfrm>
            <a:off x="5505840" y="5864848"/>
            <a:ext cx="1193538" cy="777647"/>
          </a:xfrm>
          <a:prstGeom prst="rect">
            <a:avLst/>
          </a:prstGeom>
        </p:spPr>
      </p:pic>
      <p:sp>
        <p:nvSpPr>
          <p:cNvPr id="17" name="テキスト ボックス 16"/>
          <p:cNvSpPr txBox="1"/>
          <p:nvPr/>
        </p:nvSpPr>
        <p:spPr>
          <a:xfrm>
            <a:off x="5280260" y="5286926"/>
            <a:ext cx="1370888" cy="461665"/>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rPr>
              <a:t>河南町</a:t>
            </a:r>
            <a:endParaRPr kumimoji="1" lang="en-US" altLang="ja-JP" sz="1200" b="1" dirty="0" smtClean="0">
              <a:latin typeface="Meiryo UI" panose="020B0604030504040204" pitchFamily="50" charset="-128"/>
              <a:ea typeface="Meiryo UI" panose="020B0604030504040204" pitchFamily="50" charset="-128"/>
            </a:endParaRPr>
          </a:p>
          <a:p>
            <a:r>
              <a:rPr kumimoji="1" lang="ja-JP" altLang="en-US" sz="1200" b="1" dirty="0" smtClean="0">
                <a:latin typeface="Meiryo UI" panose="020B0604030504040204" pitchFamily="50" charset="-128"/>
                <a:ea typeface="Meiryo UI" panose="020B0604030504040204" pitchFamily="50" charset="-128"/>
              </a:rPr>
              <a:t>「やまなみタクシー」</a:t>
            </a:r>
            <a:endParaRPr kumimoji="1" lang="ja-JP" altLang="en-US" sz="1200" b="1"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rotWithShape="1">
          <a:blip r:embed="rId5"/>
          <a:srcRect l="66063" t="43125" r="19479" b="22232"/>
          <a:stretch/>
        </p:blipFill>
        <p:spPr>
          <a:xfrm>
            <a:off x="7082577" y="5605343"/>
            <a:ext cx="809897" cy="1091111"/>
          </a:xfrm>
          <a:prstGeom prst="rect">
            <a:avLst/>
          </a:prstGeom>
        </p:spPr>
      </p:pic>
      <p:cxnSp>
        <p:nvCxnSpPr>
          <p:cNvPr id="19" name="直線コネクタ 18"/>
          <p:cNvCxnSpPr/>
          <p:nvPr/>
        </p:nvCxnSpPr>
        <p:spPr>
          <a:xfrm>
            <a:off x="307619" y="3512748"/>
            <a:ext cx="8621486" cy="0"/>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6363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9">
            <a:extLst>
              <a:ext uri="{FF2B5EF4-FFF2-40B4-BE49-F238E27FC236}">
                <a16:creationId xmlns:a16="http://schemas.microsoft.com/office/drawing/2014/main" id="{D3B0CD74-6664-4ADD-AE2A-ED7B57F87D69}"/>
              </a:ext>
            </a:extLst>
          </p:cNvPr>
          <p:cNvGraphicFramePr>
            <a:graphicFrameLocks noGrp="1"/>
          </p:cNvGraphicFramePr>
          <p:nvPr>
            <p:extLst>
              <p:ext uri="{D42A27DB-BD31-4B8C-83A1-F6EECF244321}">
                <p14:modId xmlns:p14="http://schemas.microsoft.com/office/powerpoint/2010/main" val="3546524316"/>
              </p:ext>
            </p:extLst>
          </p:nvPr>
        </p:nvGraphicFramePr>
        <p:xfrm>
          <a:off x="651188" y="897221"/>
          <a:ext cx="7767176" cy="3094221"/>
        </p:xfrm>
        <a:graphic>
          <a:graphicData uri="http://schemas.openxmlformats.org/drawingml/2006/table">
            <a:tbl>
              <a:tblPr firstRow="1" bandRow="1">
                <a:tableStyleId>{5940675A-B579-460E-94D1-54222C63F5DA}</a:tableStyleId>
              </a:tblPr>
              <a:tblGrid>
                <a:gridCol w="1368743">
                  <a:extLst>
                    <a:ext uri="{9D8B030D-6E8A-4147-A177-3AD203B41FA5}">
                      <a16:colId xmlns:a16="http://schemas.microsoft.com/office/drawing/2014/main" val="1548244800"/>
                    </a:ext>
                  </a:extLst>
                </a:gridCol>
                <a:gridCol w="2132811">
                  <a:extLst>
                    <a:ext uri="{9D8B030D-6E8A-4147-A177-3AD203B41FA5}">
                      <a16:colId xmlns:a16="http://schemas.microsoft.com/office/drawing/2014/main" val="1049210204"/>
                    </a:ext>
                  </a:extLst>
                </a:gridCol>
                <a:gridCol w="2132811">
                  <a:extLst>
                    <a:ext uri="{9D8B030D-6E8A-4147-A177-3AD203B41FA5}">
                      <a16:colId xmlns:a16="http://schemas.microsoft.com/office/drawing/2014/main" val="3402445933"/>
                    </a:ext>
                  </a:extLst>
                </a:gridCol>
                <a:gridCol w="2132811">
                  <a:extLst>
                    <a:ext uri="{9D8B030D-6E8A-4147-A177-3AD203B41FA5}">
                      <a16:colId xmlns:a16="http://schemas.microsoft.com/office/drawing/2014/main" val="2970525538"/>
                    </a:ext>
                  </a:extLst>
                </a:gridCol>
              </a:tblGrid>
              <a:tr h="310696">
                <a:tc>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運転</a:t>
                      </a:r>
                      <a:r>
                        <a:rPr kumimoji="1" lang="ja-JP" altLang="en-US" sz="1400" b="1" dirty="0" smtClean="0">
                          <a:solidFill>
                            <a:schemeClr val="bg1"/>
                          </a:solidFill>
                          <a:latin typeface="Meiryo UI" panose="020B0604030504040204" pitchFamily="50" charset="-128"/>
                          <a:ea typeface="Meiryo UI" panose="020B0604030504040204" pitchFamily="50" charset="-128"/>
                        </a:rPr>
                        <a:t>手不足へ</a:t>
                      </a:r>
                      <a:r>
                        <a:rPr kumimoji="1" lang="ja-JP" altLang="en-US" sz="1400" b="1" dirty="0">
                          <a:solidFill>
                            <a:schemeClr val="bg1"/>
                          </a:solidFill>
                          <a:latin typeface="Meiryo UI" panose="020B0604030504040204" pitchFamily="50" charset="-128"/>
                          <a:ea typeface="Meiryo UI" panose="020B0604030504040204" pitchFamily="50" charset="-128"/>
                        </a:rPr>
                        <a:t>の対応</a:t>
                      </a:r>
                    </a:p>
                  </a:txBody>
                  <a:tcPr>
                    <a:solidFill>
                      <a:schemeClr val="tx2"/>
                    </a:solidFill>
                  </a:tcPr>
                </a:tc>
                <a:tc>
                  <a:txBody>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交通事故</a:t>
                      </a:r>
                      <a:r>
                        <a:rPr kumimoji="1" lang="ja-JP" altLang="en-US" sz="1400" b="1" dirty="0" smtClean="0">
                          <a:solidFill>
                            <a:schemeClr val="bg1"/>
                          </a:solidFill>
                          <a:latin typeface="Meiryo UI" panose="020B0604030504040204" pitchFamily="50" charset="-128"/>
                          <a:ea typeface="Meiryo UI" panose="020B0604030504040204" pitchFamily="50" charset="-128"/>
                        </a:rPr>
                        <a:t>の低減</a:t>
                      </a:r>
                      <a:endParaRPr kumimoji="1" lang="ja-JP" altLang="en-US" sz="1400" b="1" dirty="0">
                        <a:solidFill>
                          <a:schemeClr val="bg1"/>
                        </a:solidFill>
                        <a:latin typeface="Meiryo UI" panose="020B0604030504040204" pitchFamily="50" charset="-128"/>
                        <a:ea typeface="Meiryo UI" panose="020B0604030504040204" pitchFamily="50" charset="-128"/>
                      </a:endParaRPr>
                    </a:p>
                  </a:txBody>
                  <a:tcPr>
                    <a:solidFill>
                      <a:schemeClr val="tx2"/>
                    </a:solidFill>
                  </a:tcPr>
                </a:tc>
                <a:tc>
                  <a:txBody>
                    <a:bodyP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高齢者</a:t>
                      </a:r>
                      <a:r>
                        <a:rPr kumimoji="1" lang="ja-JP" altLang="en-US" sz="1400" b="1" dirty="0" smtClean="0">
                          <a:solidFill>
                            <a:schemeClr val="bg1"/>
                          </a:solidFill>
                          <a:latin typeface="Meiryo UI" panose="020B0604030504040204" pitchFamily="50" charset="-128"/>
                          <a:ea typeface="Meiryo UI" panose="020B0604030504040204" pitchFamily="50" charset="-128"/>
                        </a:rPr>
                        <a:t>の移動</a:t>
                      </a:r>
                      <a:r>
                        <a:rPr kumimoji="1" lang="ja-JP" altLang="en-US" sz="1400" b="1" dirty="0">
                          <a:solidFill>
                            <a:schemeClr val="bg1"/>
                          </a:solidFill>
                          <a:latin typeface="Meiryo UI" panose="020B0604030504040204" pitchFamily="50" charset="-128"/>
                          <a:ea typeface="Meiryo UI" panose="020B0604030504040204" pitchFamily="50" charset="-128"/>
                        </a:rPr>
                        <a:t>手段</a:t>
                      </a:r>
                    </a:p>
                  </a:txBody>
                  <a:tcPr>
                    <a:solidFill>
                      <a:schemeClr val="tx2"/>
                    </a:solidFill>
                  </a:tcPr>
                </a:tc>
                <a:extLst>
                  <a:ext uri="{0D108BD9-81ED-4DB2-BD59-A6C34878D82A}">
                    <a16:rowId xmlns:a16="http://schemas.microsoft.com/office/drawing/2014/main" val="1634190165"/>
                  </a:ext>
                </a:extLst>
              </a:tr>
              <a:tr h="1686245">
                <a:tc>
                  <a:txBody>
                    <a:bodyPr/>
                    <a:lstStyle/>
                    <a:p>
                      <a:r>
                        <a:rPr kumimoji="1" lang="ja-JP" altLang="en-US" sz="1400" b="1" dirty="0">
                          <a:latin typeface="Meiryo UI" panose="020B0604030504040204" pitchFamily="50" charset="-128"/>
                          <a:ea typeface="Meiryo UI" panose="020B0604030504040204" pitchFamily="50" charset="-128"/>
                        </a:rPr>
                        <a:t>現在の課題</a:t>
                      </a:r>
                    </a:p>
                  </a:txBody>
                  <a:tcPr/>
                </a:tc>
                <a:tc>
                  <a:txBody>
                    <a:bodyPr/>
                    <a:lstStyle/>
                    <a:p>
                      <a:pPr algn="l"/>
                      <a:r>
                        <a:rPr kumimoji="1" lang="ja-JP" altLang="en-US" sz="1100" dirty="0">
                          <a:latin typeface="Meiryo UI" panose="020B0604030504040204" pitchFamily="50" charset="-128"/>
                          <a:ea typeface="Meiryo UI" panose="020B0604030504040204" pitchFamily="50" charset="-128"/>
                        </a:rPr>
                        <a:t>生産人口減少に伴う運転手の慢性的な不足</a:t>
                      </a:r>
                    </a:p>
                  </a:txBody>
                  <a:tcPr/>
                </a:tc>
                <a:tc>
                  <a:txBody>
                    <a:bodyPr/>
                    <a:lstStyle/>
                    <a:p>
                      <a:pPr algn="l"/>
                      <a:r>
                        <a:rPr kumimoji="1" lang="ja-JP" altLang="en-US" sz="1100" dirty="0">
                          <a:latin typeface="Meiryo UI" panose="020B0604030504040204" pitchFamily="50" charset="-128"/>
                          <a:ea typeface="Meiryo UI" panose="020B0604030504040204" pitchFamily="50" charset="-128"/>
                        </a:rPr>
                        <a:t>大阪では年間約</a:t>
                      </a:r>
                      <a:r>
                        <a:rPr kumimoji="1" lang="en-US" altLang="ja-JP" sz="1100" dirty="0">
                          <a:latin typeface="Meiryo UI" panose="020B0604030504040204" pitchFamily="50" charset="-128"/>
                          <a:ea typeface="Meiryo UI" panose="020B0604030504040204" pitchFamily="50" charset="-128"/>
                        </a:rPr>
                        <a:t>150</a:t>
                      </a:r>
                      <a:r>
                        <a:rPr kumimoji="1" lang="ja-JP" altLang="en-US" sz="1100" dirty="0">
                          <a:latin typeface="Meiryo UI" panose="020B0604030504040204" pitchFamily="50" charset="-128"/>
                          <a:ea typeface="Meiryo UI" panose="020B0604030504040204" pitchFamily="50" charset="-128"/>
                        </a:rPr>
                        <a:t>人が交通事故で死亡</a:t>
                      </a:r>
                    </a:p>
                  </a:txBody>
                  <a:tcPr/>
                </a:tc>
                <a:tc>
                  <a:txBody>
                    <a:bodyPr/>
                    <a:lstStyle/>
                    <a:p>
                      <a:pPr algn="l"/>
                      <a:r>
                        <a:rPr kumimoji="1" lang="ja-JP" altLang="en-US" sz="1100" dirty="0">
                          <a:latin typeface="Meiryo UI" panose="020B0604030504040204" pitchFamily="50" charset="-128"/>
                          <a:ea typeface="Meiryo UI" panose="020B0604030504040204" pitchFamily="50" charset="-128"/>
                        </a:rPr>
                        <a:t>高齢者の移動手段が減少（免許返納等）</a:t>
                      </a:r>
                    </a:p>
                  </a:txBody>
                  <a:tcPr/>
                </a:tc>
                <a:extLst>
                  <a:ext uri="{0D108BD9-81ED-4DB2-BD59-A6C34878D82A}">
                    <a16:rowId xmlns:a16="http://schemas.microsoft.com/office/drawing/2014/main" val="589883846"/>
                  </a:ext>
                </a:extLst>
              </a:tr>
              <a:tr h="583136">
                <a:tc>
                  <a:txBody>
                    <a:bodyPr/>
                    <a:lstStyle/>
                    <a:p>
                      <a:r>
                        <a:rPr kumimoji="1" lang="ja-JP" altLang="en-US" sz="1400" b="1" dirty="0">
                          <a:latin typeface="Meiryo UI" panose="020B0604030504040204" pitchFamily="50" charset="-128"/>
                          <a:ea typeface="Meiryo UI" panose="020B0604030504040204" pitchFamily="50" charset="-128"/>
                        </a:rPr>
                        <a:t>期待</a:t>
                      </a:r>
                      <a:r>
                        <a:rPr kumimoji="1" lang="ja-JP" altLang="en-US" sz="1400" b="1" dirty="0" smtClean="0">
                          <a:latin typeface="Meiryo UI" panose="020B0604030504040204" pitchFamily="50" charset="-128"/>
                          <a:ea typeface="Meiryo UI" panose="020B0604030504040204" pitchFamily="50" charset="-128"/>
                        </a:rPr>
                        <a:t>される技術</a:t>
                      </a:r>
                      <a:endParaRPr kumimoji="1" lang="ja-JP" altLang="en-US" sz="1400" b="1" dirty="0">
                        <a:latin typeface="Meiryo UI" panose="020B0604030504040204" pitchFamily="50" charset="-128"/>
                        <a:ea typeface="Meiryo UI" panose="020B0604030504040204" pitchFamily="50" charset="-128"/>
                      </a:endParaRPr>
                    </a:p>
                  </a:txBody>
                  <a:tcPr/>
                </a:tc>
                <a:tc>
                  <a:txBody>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自動隊列走行</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無人バス・タクシー</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無人配送</a:t>
                      </a:r>
                    </a:p>
                  </a:txBody>
                  <a:tcPr/>
                </a:tc>
                <a:tc>
                  <a:txBody>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運転アシスト機能</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安全な速度管理</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車線維持　等</a:t>
                      </a:r>
                    </a:p>
                  </a:txBody>
                  <a:tcPr/>
                </a:tc>
                <a:tc>
                  <a:txBody>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ラストワンマイルの自動運転車</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マイクロモビリティ</a:t>
                      </a:r>
                    </a:p>
                  </a:txBody>
                  <a:tcPr/>
                </a:tc>
                <a:extLst>
                  <a:ext uri="{0D108BD9-81ED-4DB2-BD59-A6C34878D82A}">
                    <a16:rowId xmlns:a16="http://schemas.microsoft.com/office/drawing/2014/main" val="648389179"/>
                  </a:ext>
                </a:extLst>
              </a:tr>
              <a:tr h="440327">
                <a:tc>
                  <a:txBody>
                    <a:bodyPr/>
                    <a:lstStyle/>
                    <a:p>
                      <a:r>
                        <a:rPr kumimoji="1" lang="ja-JP" altLang="en-US" sz="1400" b="1" dirty="0">
                          <a:latin typeface="Meiryo UI" panose="020B0604030504040204" pitchFamily="50" charset="-128"/>
                          <a:ea typeface="Meiryo UI" panose="020B0604030504040204" pitchFamily="50" charset="-128"/>
                        </a:rPr>
                        <a:t>効果</a:t>
                      </a:r>
                    </a:p>
                  </a:txBody>
                  <a:tcPr/>
                </a:tc>
                <a:tc>
                  <a:txBody>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運転手の負担軽減、代替え</a:t>
                      </a:r>
                    </a:p>
                  </a:txBody>
                  <a:tcPr/>
                </a:tc>
                <a:tc>
                  <a:txBody>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運転者のミスによる事故の防止</a:t>
                      </a:r>
                    </a:p>
                  </a:txBody>
                  <a:tcPr/>
                </a:tc>
                <a:tc>
                  <a:txBody>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高齢者の移動手段の確保</a:t>
                      </a:r>
                    </a:p>
                  </a:txBody>
                  <a:tcPr/>
                </a:tc>
                <a:extLst>
                  <a:ext uri="{0D108BD9-81ED-4DB2-BD59-A6C34878D82A}">
                    <a16:rowId xmlns:a16="http://schemas.microsoft.com/office/drawing/2014/main" val="2399157956"/>
                  </a:ext>
                </a:extLst>
              </a:tr>
            </a:tbl>
          </a:graphicData>
        </a:graphic>
      </p:graphicFrame>
      <p:sp>
        <p:nvSpPr>
          <p:cNvPr id="4" name="スライド番号プレースホルダー 3">
            <a:extLst>
              <a:ext uri="{FF2B5EF4-FFF2-40B4-BE49-F238E27FC236}">
                <a16:creationId xmlns:a16="http://schemas.microsoft.com/office/drawing/2014/main" id="{2F408F30-AF1A-45B0-A8FB-08D3F1C27B5D}"/>
              </a:ext>
            </a:extLst>
          </p:cNvPr>
          <p:cNvSpPr>
            <a:spLocks noGrp="1"/>
          </p:cNvSpPr>
          <p:nvPr>
            <p:ph type="sldNum" sz="quarter" idx="12"/>
          </p:nvPr>
        </p:nvSpPr>
        <p:spPr>
          <a:xfrm>
            <a:off x="7007281" y="6420430"/>
            <a:ext cx="2057400" cy="365125"/>
          </a:xfrm>
        </p:spPr>
        <p:txBody>
          <a:bodyPr/>
          <a:lstStyle/>
          <a:p>
            <a:fld id="{21D76EFC-43B6-498C-9345-5DA95606B07D}" type="slidenum">
              <a:rPr kumimoji="1" lang="ja-JP" altLang="en-US" smtClean="0"/>
              <a:t>8</a:t>
            </a:fld>
            <a:endParaRPr kumimoji="1" lang="ja-JP" altLang="en-US"/>
          </a:p>
        </p:txBody>
      </p:sp>
      <p:sp>
        <p:nvSpPr>
          <p:cNvPr id="14" name="正方形/長方形 13">
            <a:extLst>
              <a:ext uri="{FF2B5EF4-FFF2-40B4-BE49-F238E27FC236}">
                <a16:creationId xmlns:a16="http://schemas.microsoft.com/office/drawing/2014/main" id="{891C8D83-EA37-4740-839C-E8859DB1C460}"/>
              </a:ext>
            </a:extLst>
          </p:cNvPr>
          <p:cNvSpPr/>
          <p:nvPr/>
        </p:nvSpPr>
        <p:spPr>
          <a:xfrm>
            <a:off x="2281188" y="102104"/>
            <a:ext cx="4275529"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③</a:t>
            </a:r>
            <a:r>
              <a:rPr lang="ja-JP" altLang="en-US" sz="2400" b="1" dirty="0" smtClean="0">
                <a:latin typeface="Meiryo UI" panose="020B0604030504040204" pitchFamily="50" charset="-128"/>
                <a:ea typeface="Meiryo UI" panose="020B0604030504040204" pitchFamily="50" charset="-128"/>
              </a:rPr>
              <a:t>　自動運転の効果と規制改革</a:t>
            </a:r>
            <a:endParaRPr lang="ja-JP" altLang="en-US" sz="2400" b="1" dirty="0">
              <a:latin typeface="Meiryo UI" panose="020B0604030504040204" pitchFamily="50" charset="-128"/>
              <a:ea typeface="Meiryo UI" panose="020B0604030504040204" pitchFamily="50" charset="-128"/>
            </a:endParaRPr>
          </a:p>
        </p:txBody>
      </p:sp>
      <p:cxnSp>
        <p:nvCxnSpPr>
          <p:cNvPr id="15" name="直線コネクタ 14">
            <a:extLst>
              <a:ext uri="{FF2B5EF4-FFF2-40B4-BE49-F238E27FC236}">
                <a16:creationId xmlns:a16="http://schemas.microsoft.com/office/drawing/2014/main" id="{635D9887-BFE8-4104-8580-A286BF87014C}"/>
              </a:ext>
            </a:extLst>
          </p:cNvPr>
          <p:cNvCxnSpPr/>
          <p:nvPr/>
        </p:nvCxnSpPr>
        <p:spPr>
          <a:xfrm>
            <a:off x="166227" y="630422"/>
            <a:ext cx="8621486"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5" name="グラフ 24">
            <a:extLst>
              <a:ext uri="{FF2B5EF4-FFF2-40B4-BE49-F238E27FC236}">
                <a16:creationId xmlns:a16="http://schemas.microsoft.com/office/drawing/2014/main" id="{5AFFCB56-88EE-4AC4-BE60-1757AE1472CE}"/>
              </a:ext>
            </a:extLst>
          </p:cNvPr>
          <p:cNvGraphicFramePr/>
          <p:nvPr>
            <p:extLst>
              <p:ext uri="{D42A27DB-BD31-4B8C-83A1-F6EECF244321}">
                <p14:modId xmlns:p14="http://schemas.microsoft.com/office/powerpoint/2010/main" val="4137220777"/>
              </p:ext>
            </p:extLst>
          </p:nvPr>
        </p:nvGraphicFramePr>
        <p:xfrm>
          <a:off x="4550022" y="1816287"/>
          <a:ext cx="1532626" cy="1099575"/>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p:cNvSpPr txBox="1"/>
          <p:nvPr/>
        </p:nvSpPr>
        <p:spPr>
          <a:xfrm>
            <a:off x="2429197" y="1965681"/>
            <a:ext cx="1410964" cy="861774"/>
          </a:xfrm>
          <a:prstGeom prst="rect">
            <a:avLst/>
          </a:prstGeom>
          <a:noFill/>
          <a:ln>
            <a:solidFill>
              <a:schemeClr val="bg1">
                <a:lumMod val="65000"/>
              </a:schemeClr>
            </a:solidFill>
          </a:ln>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①宿泊・飲食　▲</a:t>
            </a:r>
            <a:r>
              <a:rPr kumimoji="1" lang="en-US" altLang="ja-JP" sz="1000" dirty="0">
                <a:latin typeface="Meiryo UI" panose="020B0604030504040204" pitchFamily="50" charset="-128"/>
                <a:ea typeface="Meiryo UI" panose="020B0604030504040204" pitchFamily="50" charset="-128"/>
              </a:rPr>
              <a:t>60.0</a:t>
            </a:r>
          </a:p>
          <a:p>
            <a:r>
              <a:rPr kumimoji="1" lang="ja-JP" altLang="en-US" sz="1000" b="1" u="sng" dirty="0">
                <a:latin typeface="Meiryo UI" panose="020B0604030504040204" pitchFamily="50" charset="-128"/>
                <a:ea typeface="Meiryo UI" panose="020B0604030504040204" pitchFamily="50" charset="-128"/>
              </a:rPr>
              <a:t>②運輸・郵便　▲</a:t>
            </a:r>
            <a:r>
              <a:rPr kumimoji="1" lang="en-US" altLang="ja-JP" sz="1000" b="1" u="sng" dirty="0">
                <a:latin typeface="Meiryo UI" panose="020B0604030504040204" pitchFamily="50" charset="-128"/>
                <a:ea typeface="Meiryo UI" panose="020B0604030504040204" pitchFamily="50" charset="-128"/>
              </a:rPr>
              <a:t>43.3</a:t>
            </a:r>
          </a:p>
          <a:p>
            <a:r>
              <a:rPr kumimoji="1" lang="ja-JP" altLang="en-US" sz="1000" dirty="0">
                <a:latin typeface="Meiryo UI" panose="020B0604030504040204" pitchFamily="50" charset="-128"/>
                <a:ea typeface="Meiryo UI" panose="020B0604030504040204" pitchFamily="50" charset="-128"/>
              </a:rPr>
              <a:t>③建設　　　  　▲</a:t>
            </a:r>
            <a:r>
              <a:rPr kumimoji="1" lang="en-US" altLang="ja-JP" sz="1000" dirty="0">
                <a:latin typeface="Meiryo UI" panose="020B0604030504040204" pitchFamily="50" charset="-128"/>
                <a:ea typeface="Meiryo UI" panose="020B0604030504040204" pitchFamily="50" charset="-128"/>
              </a:rPr>
              <a:t>41.0</a:t>
            </a:r>
          </a:p>
          <a:p>
            <a:r>
              <a:rPr kumimoji="1" lang="ja-JP" altLang="en-US" sz="1000" dirty="0">
                <a:latin typeface="Meiryo UI" panose="020B0604030504040204" pitchFamily="50" charset="-128"/>
                <a:ea typeface="Meiryo UI" panose="020B0604030504040204" pitchFamily="50" charset="-128"/>
              </a:rPr>
              <a:t>④情報通信　 ▲</a:t>
            </a:r>
            <a:r>
              <a:rPr kumimoji="1" lang="en-US" altLang="ja-JP" sz="1000" dirty="0">
                <a:latin typeface="Meiryo UI" panose="020B0604030504040204" pitchFamily="50" charset="-128"/>
                <a:ea typeface="Meiryo UI" panose="020B0604030504040204" pitchFamily="50" charset="-128"/>
              </a:rPr>
              <a:t>27.3</a:t>
            </a:r>
          </a:p>
          <a:p>
            <a:r>
              <a:rPr kumimoji="1" lang="ja-JP" altLang="en-US" sz="1000" dirty="0">
                <a:latin typeface="Meiryo UI" panose="020B0604030504040204" pitchFamily="50" charset="-128"/>
                <a:ea typeface="Meiryo UI" panose="020B0604030504040204" pitchFamily="50" charset="-128"/>
              </a:rPr>
              <a:t>⑤卸・小売　　 ▲</a:t>
            </a:r>
            <a:r>
              <a:rPr kumimoji="1" lang="en-US" altLang="ja-JP" sz="1000" dirty="0">
                <a:latin typeface="Meiryo UI" panose="020B0604030504040204" pitchFamily="50" charset="-128"/>
                <a:ea typeface="Meiryo UI" panose="020B0604030504040204" pitchFamily="50" charset="-128"/>
              </a:rPr>
              <a:t>25.3</a:t>
            </a:r>
            <a:endParaRPr kumimoji="1" lang="ja-JP" altLang="en-US" sz="1000"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A3C17A96-D3BA-4FDB-B2E4-9C8A800C315C}"/>
              </a:ext>
            </a:extLst>
          </p:cNvPr>
          <p:cNvSpPr txBox="1"/>
          <p:nvPr/>
        </p:nvSpPr>
        <p:spPr>
          <a:xfrm>
            <a:off x="2580681" y="1610526"/>
            <a:ext cx="1107996" cy="3693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雇用人員判断指数</a:t>
            </a:r>
            <a:endParaRPr kumimoji="1" lang="en-US" altLang="ja-JP" sz="900" b="1" dirty="0">
              <a:latin typeface="Meiryo UI" panose="020B0604030504040204" pitchFamily="50" charset="-128"/>
              <a:ea typeface="Meiryo UI" panose="020B0604030504040204" pitchFamily="50" charset="-128"/>
            </a:endParaRPr>
          </a:p>
          <a:p>
            <a:pPr algn="r"/>
            <a:r>
              <a:rPr kumimoji="1" lang="ja-JP" altLang="en-US" sz="900" b="1" dirty="0">
                <a:latin typeface="Meiryo UI" panose="020B0604030504040204" pitchFamily="50" charset="-128"/>
                <a:ea typeface="Meiryo UI" panose="020B0604030504040204" pitchFamily="50" charset="-128"/>
              </a:rPr>
              <a:t>（日銀短観）</a:t>
            </a:r>
          </a:p>
        </p:txBody>
      </p:sp>
      <p:sp>
        <p:nvSpPr>
          <p:cNvPr id="50" name="テキスト ボックス 49">
            <a:extLst>
              <a:ext uri="{FF2B5EF4-FFF2-40B4-BE49-F238E27FC236}">
                <a16:creationId xmlns:a16="http://schemas.microsoft.com/office/drawing/2014/main" id="{A3C17A96-D3BA-4FDB-B2E4-9C8A800C315C}"/>
              </a:ext>
            </a:extLst>
          </p:cNvPr>
          <p:cNvSpPr txBox="1"/>
          <p:nvPr/>
        </p:nvSpPr>
        <p:spPr>
          <a:xfrm>
            <a:off x="6697342" y="1656272"/>
            <a:ext cx="1338828" cy="3693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運転免許証自主返納数</a:t>
            </a:r>
            <a:endParaRPr kumimoji="1" lang="en-US" altLang="ja-JP" sz="900" b="1" dirty="0">
              <a:latin typeface="Meiryo UI" panose="020B0604030504040204" pitchFamily="50" charset="-128"/>
              <a:ea typeface="Meiryo UI" panose="020B0604030504040204" pitchFamily="50" charset="-128"/>
            </a:endParaRPr>
          </a:p>
          <a:p>
            <a:r>
              <a:rPr kumimoji="1" lang="ja-JP" altLang="en-US" sz="900" b="1" dirty="0">
                <a:latin typeface="Meiryo UI" panose="020B0604030504040204" pitchFamily="50" charset="-128"/>
                <a:ea typeface="Meiryo UI" panose="020B0604030504040204" pitchFamily="50" charset="-128"/>
              </a:rPr>
              <a:t>（大阪府）</a:t>
            </a:r>
          </a:p>
        </p:txBody>
      </p:sp>
      <p:graphicFrame>
        <p:nvGraphicFramePr>
          <p:cNvPr id="35" name="グラフ 34"/>
          <p:cNvGraphicFramePr/>
          <p:nvPr>
            <p:extLst>
              <p:ext uri="{D42A27DB-BD31-4B8C-83A1-F6EECF244321}">
                <p14:modId xmlns:p14="http://schemas.microsoft.com/office/powerpoint/2010/main" val="1472183925"/>
              </p:ext>
            </p:extLst>
          </p:nvPr>
        </p:nvGraphicFramePr>
        <p:xfrm>
          <a:off x="6697342" y="1861846"/>
          <a:ext cx="1468430" cy="1092918"/>
        </p:xfrm>
        <a:graphic>
          <a:graphicData uri="http://schemas.openxmlformats.org/drawingml/2006/chart">
            <c:chart xmlns:c="http://schemas.openxmlformats.org/drawingml/2006/chart" xmlns:r="http://schemas.openxmlformats.org/officeDocument/2006/relationships" r:id="rId3"/>
          </a:graphicData>
        </a:graphic>
      </p:graphicFrame>
      <p:sp>
        <p:nvSpPr>
          <p:cNvPr id="46" name="正方形/長方形 45">
            <a:extLst>
              <a:ext uri="{FF2B5EF4-FFF2-40B4-BE49-F238E27FC236}">
                <a16:creationId xmlns:a16="http://schemas.microsoft.com/office/drawing/2014/main" id="{3C2F9B1C-FFA6-476F-8674-2FF5BCD01007}"/>
              </a:ext>
            </a:extLst>
          </p:cNvPr>
          <p:cNvSpPr/>
          <p:nvPr/>
        </p:nvSpPr>
        <p:spPr>
          <a:xfrm>
            <a:off x="176773" y="6512330"/>
            <a:ext cx="7016517" cy="253916"/>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sym typeface="Wingdings" panose="05000000000000000000" pitchFamily="2" charset="2"/>
              </a:rPr>
              <a:t>：</a:t>
            </a:r>
            <a:r>
              <a:rPr lang="ja-JP" altLang="en-US" sz="1000" dirty="0" smtClean="0">
                <a:latin typeface="Meiryo UI" panose="020B0604030504040204" pitchFamily="50" charset="-128"/>
                <a:ea typeface="Meiryo UI" panose="020B0604030504040204" pitchFamily="50" charset="-128"/>
              </a:rPr>
              <a:t>自動</a:t>
            </a:r>
            <a:r>
              <a:rPr lang="ja-JP" altLang="en-US" sz="1000" dirty="0">
                <a:latin typeface="Meiryo UI" panose="020B0604030504040204" pitchFamily="50" charset="-128"/>
                <a:ea typeface="Meiryo UI" panose="020B0604030504040204" pitchFamily="50" charset="-128"/>
              </a:rPr>
              <a:t>運転を巡る動き（国土交通省</a:t>
            </a:r>
            <a:r>
              <a:rPr lang="ja-JP" altLang="en-US" sz="1000" dirty="0" smtClean="0">
                <a:latin typeface="Meiryo UI" panose="020B0604030504040204" pitchFamily="50" charset="-128"/>
                <a:ea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45E66DB8-F826-4DBC-A29A-BEC59114A5D9}"/>
              </a:ext>
            </a:extLst>
          </p:cNvPr>
          <p:cNvSpPr txBox="1"/>
          <p:nvPr/>
        </p:nvSpPr>
        <p:spPr>
          <a:xfrm>
            <a:off x="4609812" y="1604833"/>
            <a:ext cx="1454244" cy="230832"/>
          </a:xfrm>
          <a:prstGeom prst="rect">
            <a:avLst/>
          </a:prstGeom>
          <a:noFill/>
        </p:spPr>
        <p:txBody>
          <a:bodyPr wrap="none" rtlCol="0">
            <a:spAutoFit/>
          </a:bodyPr>
          <a:lstStyle/>
          <a:p>
            <a:r>
              <a:rPr kumimoji="1" lang="ja-JP" altLang="en-US" sz="900" b="1" dirty="0" smtClean="0">
                <a:latin typeface="Meiryo UI" panose="020B0604030504040204" pitchFamily="50" charset="-128"/>
                <a:ea typeface="Meiryo UI" panose="020B0604030504040204" pitchFamily="50" charset="-128"/>
              </a:rPr>
              <a:t>交通事故者数（大阪府）</a:t>
            </a:r>
            <a:endParaRPr kumimoji="1" lang="ja-JP" altLang="en-US" sz="900" b="1"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rotWithShape="1">
          <a:blip r:embed="rId4"/>
          <a:srcRect l="17672" t="25625" r="18977" b="29375"/>
          <a:stretch/>
        </p:blipFill>
        <p:spPr>
          <a:xfrm>
            <a:off x="2580681" y="4240835"/>
            <a:ext cx="5914767" cy="2362157"/>
          </a:xfrm>
          <a:prstGeom prst="rect">
            <a:avLst/>
          </a:prstGeom>
        </p:spPr>
      </p:pic>
      <p:sp>
        <p:nvSpPr>
          <p:cNvPr id="3" name="正方形/長方形 2"/>
          <p:cNvSpPr/>
          <p:nvPr/>
        </p:nvSpPr>
        <p:spPr>
          <a:xfrm>
            <a:off x="587838" y="4240835"/>
            <a:ext cx="1992843" cy="1200329"/>
          </a:xfrm>
          <a:prstGeom prst="rect">
            <a:avLst/>
          </a:prstGeom>
        </p:spPr>
        <p:txBody>
          <a:bodyPr wrap="square">
            <a:spAutoFit/>
          </a:bodyPr>
          <a:lstStyle/>
          <a:p>
            <a:r>
              <a:rPr lang="en-US" altLang="ja-JP" sz="1600" b="1" dirty="0" smtClean="0">
                <a:latin typeface="Meiryo UI" panose="020B0604030504040204" pitchFamily="50" charset="-128"/>
                <a:ea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rPr>
              <a:t>規制改革</a:t>
            </a:r>
            <a:r>
              <a:rPr lang="en-US" altLang="ja-JP" sz="1600" b="1" dirty="0" smtClean="0">
                <a:latin typeface="Meiryo UI" panose="020B0604030504040204" pitchFamily="50" charset="-128"/>
                <a:ea typeface="Meiryo UI" panose="020B0604030504040204" pitchFamily="50" charset="-128"/>
              </a:rPr>
              <a:t>】</a:t>
            </a:r>
          </a:p>
          <a:p>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自動</a:t>
            </a:r>
            <a:r>
              <a:rPr lang="ja-JP" altLang="en-US" sz="1400" dirty="0">
                <a:latin typeface="Meiryo UI" panose="020B0604030504040204" pitchFamily="50" charset="-128"/>
                <a:ea typeface="Meiryo UI" panose="020B0604030504040204" pitchFamily="50" charset="-128"/>
              </a:rPr>
              <a:t>運転の</a:t>
            </a:r>
            <a:r>
              <a:rPr lang="ja-JP" altLang="en-US" sz="1400" dirty="0" smtClean="0">
                <a:latin typeface="Meiryo UI" panose="020B0604030504040204" pitchFamily="50" charset="-128"/>
                <a:ea typeface="Meiryo UI" panose="020B0604030504040204" pitchFamily="50" charset="-128"/>
              </a:rPr>
              <a:t>実用化に</a:t>
            </a:r>
            <a:r>
              <a:rPr lang="ja-JP" altLang="en-US" sz="1400" dirty="0">
                <a:latin typeface="Meiryo UI" panose="020B0604030504040204" pitchFamily="50" charset="-128"/>
                <a:ea typeface="Meiryo UI" panose="020B0604030504040204" pitchFamily="50" charset="-128"/>
              </a:rPr>
              <a:t>関する制度の検討状況</a:t>
            </a:r>
          </a:p>
        </p:txBody>
      </p:sp>
    </p:spTree>
    <p:extLst>
      <p:ext uri="{BB962C8B-B14F-4D97-AF65-F5344CB8AC3E}">
        <p14:creationId xmlns:p14="http://schemas.microsoft.com/office/powerpoint/2010/main" val="4265174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角丸四角形 43"/>
          <p:cNvSpPr/>
          <p:nvPr/>
        </p:nvSpPr>
        <p:spPr>
          <a:xfrm>
            <a:off x="276994" y="5448569"/>
            <a:ext cx="522650" cy="936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Meiryo UI" panose="020B0604030504040204" pitchFamily="50" charset="-128"/>
                <a:ea typeface="Meiryo UI" panose="020B0604030504040204" pitchFamily="50" charset="-128"/>
              </a:rPr>
              <a:t>個人</a:t>
            </a:r>
          </a:p>
        </p:txBody>
      </p:sp>
      <p:sp>
        <p:nvSpPr>
          <p:cNvPr id="43" name="角丸四角形 42"/>
          <p:cNvSpPr/>
          <p:nvPr/>
        </p:nvSpPr>
        <p:spPr>
          <a:xfrm>
            <a:off x="276994" y="2069348"/>
            <a:ext cx="522650" cy="2919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Meiryo UI" panose="020B0604030504040204" pitchFamily="50" charset="-128"/>
                <a:ea typeface="Meiryo UI" panose="020B0604030504040204" pitchFamily="50" charset="-128"/>
              </a:rPr>
              <a:t>交通事業者</a:t>
            </a:r>
          </a:p>
        </p:txBody>
      </p:sp>
      <p:sp>
        <p:nvSpPr>
          <p:cNvPr id="38" name="ドーナツ 37"/>
          <p:cNvSpPr/>
          <p:nvPr/>
        </p:nvSpPr>
        <p:spPr>
          <a:xfrm>
            <a:off x="5543875" y="2021320"/>
            <a:ext cx="1436914" cy="4574017"/>
          </a:xfrm>
          <a:prstGeom prst="donut">
            <a:avLst>
              <a:gd name="adj" fmla="val 2976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ドーナツ 1"/>
          <p:cNvSpPr/>
          <p:nvPr/>
        </p:nvSpPr>
        <p:spPr>
          <a:xfrm>
            <a:off x="2560320" y="2022730"/>
            <a:ext cx="1436914" cy="4574017"/>
          </a:xfrm>
          <a:prstGeom prst="donut">
            <a:avLst>
              <a:gd name="adj" fmla="val 2976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スライド番号プレースホルダー 3">
            <a:extLst>
              <a:ext uri="{FF2B5EF4-FFF2-40B4-BE49-F238E27FC236}">
                <a16:creationId xmlns:a16="http://schemas.microsoft.com/office/drawing/2014/main" id="{41CCFCEE-FCE9-4077-A7E9-DBD1F207046A}"/>
              </a:ext>
            </a:extLst>
          </p:cNvPr>
          <p:cNvSpPr>
            <a:spLocks noGrp="1"/>
          </p:cNvSpPr>
          <p:nvPr>
            <p:ph type="sldNum" sz="quarter" idx="12"/>
          </p:nvPr>
        </p:nvSpPr>
        <p:spPr>
          <a:xfrm>
            <a:off x="7047666" y="6492875"/>
            <a:ext cx="2057400" cy="365125"/>
          </a:xfrm>
        </p:spPr>
        <p:txBody>
          <a:bodyPr/>
          <a:lstStyle/>
          <a:p>
            <a:fld id="{21D76EFC-43B6-498C-9345-5DA95606B07D}" type="slidenum">
              <a:rPr kumimoji="1" lang="ja-JP" altLang="en-US" smtClean="0"/>
              <a:t>9</a:t>
            </a:fld>
            <a:endParaRPr kumimoji="1" lang="ja-JP" altLang="en-US"/>
          </a:p>
        </p:txBody>
      </p:sp>
      <p:sp>
        <p:nvSpPr>
          <p:cNvPr id="5" name="四角形: 角を丸くする 4">
            <a:extLst>
              <a:ext uri="{FF2B5EF4-FFF2-40B4-BE49-F238E27FC236}">
                <a16:creationId xmlns:a16="http://schemas.microsoft.com/office/drawing/2014/main" id="{B1303014-54B1-402B-B8A5-3367AB755D7C}"/>
              </a:ext>
            </a:extLst>
          </p:cNvPr>
          <p:cNvSpPr/>
          <p:nvPr/>
        </p:nvSpPr>
        <p:spPr>
          <a:xfrm>
            <a:off x="697555" y="2678485"/>
            <a:ext cx="2210235" cy="4023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300" dirty="0">
                <a:latin typeface="Meiryo UI" panose="020B0604030504040204" pitchFamily="50" charset="-128"/>
                <a:ea typeface="Meiryo UI" panose="020B0604030504040204" pitchFamily="50" charset="-128"/>
              </a:rPr>
              <a:t>鉄道</a:t>
            </a:r>
          </a:p>
        </p:txBody>
      </p:sp>
      <p:sp>
        <p:nvSpPr>
          <p:cNvPr id="6" name="四角形: 角を丸くする 5">
            <a:extLst>
              <a:ext uri="{FF2B5EF4-FFF2-40B4-BE49-F238E27FC236}">
                <a16:creationId xmlns:a16="http://schemas.microsoft.com/office/drawing/2014/main" id="{7A9ADC0A-699A-4994-BD6E-597CF1BAA21D}"/>
              </a:ext>
            </a:extLst>
          </p:cNvPr>
          <p:cNvSpPr/>
          <p:nvPr/>
        </p:nvSpPr>
        <p:spPr>
          <a:xfrm>
            <a:off x="697555" y="3347303"/>
            <a:ext cx="2210235" cy="4023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300" dirty="0">
                <a:latin typeface="Meiryo UI" panose="020B0604030504040204" pitchFamily="50" charset="-128"/>
                <a:ea typeface="Meiryo UI" panose="020B0604030504040204" pitchFamily="50" charset="-128"/>
              </a:rPr>
              <a:t>バス</a:t>
            </a:r>
          </a:p>
        </p:txBody>
      </p:sp>
      <p:sp>
        <p:nvSpPr>
          <p:cNvPr id="7" name="四角形: 角を丸くする 6">
            <a:extLst>
              <a:ext uri="{FF2B5EF4-FFF2-40B4-BE49-F238E27FC236}">
                <a16:creationId xmlns:a16="http://schemas.microsoft.com/office/drawing/2014/main" id="{AD8F17A3-51E4-482F-A635-B95EA01407A9}"/>
              </a:ext>
            </a:extLst>
          </p:cNvPr>
          <p:cNvSpPr/>
          <p:nvPr/>
        </p:nvSpPr>
        <p:spPr>
          <a:xfrm>
            <a:off x="697555" y="4016121"/>
            <a:ext cx="2210235" cy="4023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300" dirty="0">
                <a:latin typeface="Meiryo UI" panose="020B0604030504040204" pitchFamily="50" charset="-128"/>
                <a:ea typeface="Meiryo UI" panose="020B0604030504040204" pitchFamily="50" charset="-128"/>
              </a:rPr>
              <a:t>タクシー</a:t>
            </a:r>
          </a:p>
        </p:txBody>
      </p:sp>
      <p:sp>
        <p:nvSpPr>
          <p:cNvPr id="8" name="四角形: 角を丸くする 7">
            <a:extLst>
              <a:ext uri="{FF2B5EF4-FFF2-40B4-BE49-F238E27FC236}">
                <a16:creationId xmlns:a16="http://schemas.microsoft.com/office/drawing/2014/main" id="{C980F813-8E6A-45E5-95B3-1595D9C9ED41}"/>
              </a:ext>
            </a:extLst>
          </p:cNvPr>
          <p:cNvSpPr/>
          <p:nvPr/>
        </p:nvSpPr>
        <p:spPr>
          <a:xfrm>
            <a:off x="697555" y="5379883"/>
            <a:ext cx="2210235" cy="4023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300" dirty="0">
                <a:latin typeface="Meiryo UI" panose="020B0604030504040204" pitchFamily="50" charset="-128"/>
                <a:ea typeface="Meiryo UI" panose="020B0604030504040204" pitchFamily="50" charset="-128"/>
              </a:rPr>
              <a:t>　　自家用車</a:t>
            </a:r>
            <a:r>
              <a:rPr kumimoji="1" lang="ja-JP" altLang="en-US" sz="1200" dirty="0">
                <a:latin typeface="Meiryo UI" panose="020B0604030504040204" pitchFamily="50" charset="-128"/>
                <a:ea typeface="Meiryo UI" panose="020B0604030504040204" pitchFamily="50" charset="-128"/>
              </a:rPr>
              <a:t>（マイカー）</a:t>
            </a:r>
            <a:endParaRPr kumimoji="1" lang="ja-JP" altLang="en-US" sz="1300" dirty="0">
              <a:latin typeface="Meiryo UI" panose="020B0604030504040204" pitchFamily="50" charset="-128"/>
              <a:ea typeface="Meiryo UI" panose="020B0604030504040204" pitchFamily="50" charset="-128"/>
            </a:endParaRPr>
          </a:p>
        </p:txBody>
      </p:sp>
      <p:sp>
        <p:nvSpPr>
          <p:cNvPr id="9" name="四角形: 角を丸くする 8">
            <a:extLst>
              <a:ext uri="{FF2B5EF4-FFF2-40B4-BE49-F238E27FC236}">
                <a16:creationId xmlns:a16="http://schemas.microsoft.com/office/drawing/2014/main" id="{8D3AC9C0-37ED-481B-A50D-E94234401C40}"/>
              </a:ext>
            </a:extLst>
          </p:cNvPr>
          <p:cNvSpPr/>
          <p:nvPr/>
        </p:nvSpPr>
        <p:spPr>
          <a:xfrm>
            <a:off x="697555" y="4671876"/>
            <a:ext cx="2210235" cy="4023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300" dirty="0">
                <a:latin typeface="Meiryo UI" panose="020B0604030504040204" pitchFamily="50" charset="-128"/>
                <a:ea typeface="Meiryo UI" panose="020B0604030504040204" pitchFamily="50" charset="-128"/>
              </a:rPr>
              <a:t>　貨物車両（物流）</a:t>
            </a:r>
          </a:p>
        </p:txBody>
      </p:sp>
      <p:sp>
        <p:nvSpPr>
          <p:cNvPr id="10" name="四角形: 角を丸くする 9">
            <a:extLst>
              <a:ext uri="{FF2B5EF4-FFF2-40B4-BE49-F238E27FC236}">
                <a16:creationId xmlns:a16="http://schemas.microsoft.com/office/drawing/2014/main" id="{B9DB0BB4-6097-4AE1-9123-012BF17F173D}"/>
              </a:ext>
            </a:extLst>
          </p:cNvPr>
          <p:cNvSpPr/>
          <p:nvPr/>
        </p:nvSpPr>
        <p:spPr>
          <a:xfrm>
            <a:off x="697555" y="2022730"/>
            <a:ext cx="2210235" cy="4023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300" dirty="0">
                <a:latin typeface="Meiryo UI" panose="020B0604030504040204" pitchFamily="50" charset="-128"/>
                <a:ea typeface="Meiryo UI" panose="020B0604030504040204" pitchFamily="50" charset="-128"/>
              </a:rPr>
              <a:t>航空機</a:t>
            </a:r>
          </a:p>
        </p:txBody>
      </p:sp>
      <p:sp>
        <p:nvSpPr>
          <p:cNvPr id="11" name="四角形: 角を丸くする 10">
            <a:extLst>
              <a:ext uri="{FF2B5EF4-FFF2-40B4-BE49-F238E27FC236}">
                <a16:creationId xmlns:a16="http://schemas.microsoft.com/office/drawing/2014/main" id="{9D8DCF21-35B1-4F0D-88E9-F2788A74ACA2}"/>
              </a:ext>
            </a:extLst>
          </p:cNvPr>
          <p:cNvSpPr/>
          <p:nvPr/>
        </p:nvSpPr>
        <p:spPr>
          <a:xfrm>
            <a:off x="697555" y="6048701"/>
            <a:ext cx="2210235" cy="4023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300" dirty="0">
                <a:latin typeface="Meiryo UI" panose="020B0604030504040204" pitchFamily="50" charset="-128"/>
                <a:ea typeface="Meiryo UI" panose="020B0604030504040204" pitchFamily="50" charset="-128"/>
              </a:rPr>
              <a:t>自転車</a:t>
            </a:r>
          </a:p>
        </p:txBody>
      </p:sp>
      <p:pic>
        <p:nvPicPr>
          <p:cNvPr id="12" name="図 11">
            <a:extLst>
              <a:ext uri="{FF2B5EF4-FFF2-40B4-BE49-F238E27FC236}">
                <a16:creationId xmlns:a16="http://schemas.microsoft.com/office/drawing/2014/main" id="{AE317532-13F6-43E8-AC03-7295891C1685}"/>
              </a:ext>
            </a:extLst>
          </p:cNvPr>
          <p:cNvPicPr>
            <a:picLocks noChangeAspect="1"/>
          </p:cNvPicPr>
          <p:nvPr/>
        </p:nvPicPr>
        <p:blipFill>
          <a:blip r:embed="rId2"/>
          <a:stretch>
            <a:fillRect/>
          </a:stretch>
        </p:blipFill>
        <p:spPr>
          <a:xfrm>
            <a:off x="792600" y="2730205"/>
            <a:ext cx="284662" cy="298895"/>
          </a:xfrm>
          <a:prstGeom prst="rect">
            <a:avLst/>
          </a:prstGeom>
        </p:spPr>
      </p:pic>
      <p:pic>
        <p:nvPicPr>
          <p:cNvPr id="13" name="図 12">
            <a:extLst>
              <a:ext uri="{FF2B5EF4-FFF2-40B4-BE49-F238E27FC236}">
                <a16:creationId xmlns:a16="http://schemas.microsoft.com/office/drawing/2014/main" id="{13B10D84-BA69-4227-BA40-4F41C00E78C8}"/>
              </a:ext>
            </a:extLst>
          </p:cNvPr>
          <p:cNvPicPr>
            <a:picLocks noChangeAspect="1"/>
          </p:cNvPicPr>
          <p:nvPr/>
        </p:nvPicPr>
        <p:blipFill>
          <a:blip r:embed="rId3"/>
          <a:stretch>
            <a:fillRect/>
          </a:stretch>
        </p:blipFill>
        <p:spPr>
          <a:xfrm>
            <a:off x="785275" y="3404471"/>
            <a:ext cx="299313" cy="324000"/>
          </a:xfrm>
          <a:prstGeom prst="rect">
            <a:avLst/>
          </a:prstGeom>
        </p:spPr>
      </p:pic>
      <p:pic>
        <p:nvPicPr>
          <p:cNvPr id="14" name="図 13">
            <a:extLst>
              <a:ext uri="{FF2B5EF4-FFF2-40B4-BE49-F238E27FC236}">
                <a16:creationId xmlns:a16="http://schemas.microsoft.com/office/drawing/2014/main" id="{07CCB9B1-9FBE-46A7-87A0-D2CFA1B076BE}"/>
              </a:ext>
            </a:extLst>
          </p:cNvPr>
          <p:cNvPicPr>
            <a:picLocks noChangeAspect="1"/>
          </p:cNvPicPr>
          <p:nvPr/>
        </p:nvPicPr>
        <p:blipFill rotWithShape="1">
          <a:blip r:embed="rId4"/>
          <a:srcRect t="11257" b="10572"/>
          <a:stretch/>
        </p:blipFill>
        <p:spPr>
          <a:xfrm>
            <a:off x="750720" y="4073289"/>
            <a:ext cx="368423" cy="288000"/>
          </a:xfrm>
          <a:prstGeom prst="rect">
            <a:avLst/>
          </a:prstGeom>
        </p:spPr>
      </p:pic>
      <p:pic>
        <p:nvPicPr>
          <p:cNvPr id="15" name="図 14">
            <a:extLst>
              <a:ext uri="{FF2B5EF4-FFF2-40B4-BE49-F238E27FC236}">
                <a16:creationId xmlns:a16="http://schemas.microsoft.com/office/drawing/2014/main" id="{6E536DA7-DAB2-453B-B995-C477C9FA414B}"/>
              </a:ext>
            </a:extLst>
          </p:cNvPr>
          <p:cNvPicPr>
            <a:picLocks noChangeAspect="1"/>
          </p:cNvPicPr>
          <p:nvPr/>
        </p:nvPicPr>
        <p:blipFill rotWithShape="1">
          <a:blip r:embed="rId5"/>
          <a:srcRect t="7556" b="4956"/>
          <a:stretch/>
        </p:blipFill>
        <p:spPr>
          <a:xfrm>
            <a:off x="772931" y="5450585"/>
            <a:ext cx="324000" cy="283460"/>
          </a:xfrm>
          <a:prstGeom prst="rect">
            <a:avLst/>
          </a:prstGeom>
        </p:spPr>
      </p:pic>
      <p:pic>
        <p:nvPicPr>
          <p:cNvPr id="16" name="図 15">
            <a:extLst>
              <a:ext uri="{FF2B5EF4-FFF2-40B4-BE49-F238E27FC236}">
                <a16:creationId xmlns:a16="http://schemas.microsoft.com/office/drawing/2014/main" id="{7F2D868D-A3E7-4E12-8E97-2E08F7B91323}"/>
              </a:ext>
            </a:extLst>
          </p:cNvPr>
          <p:cNvPicPr>
            <a:picLocks noChangeAspect="1"/>
          </p:cNvPicPr>
          <p:nvPr/>
        </p:nvPicPr>
        <p:blipFill rotWithShape="1">
          <a:blip r:embed="rId6"/>
          <a:srcRect t="10849" b="5688"/>
          <a:stretch/>
        </p:blipFill>
        <p:spPr>
          <a:xfrm>
            <a:off x="772931" y="6114659"/>
            <a:ext cx="324000" cy="270419"/>
          </a:xfrm>
          <a:prstGeom prst="rect">
            <a:avLst/>
          </a:prstGeom>
        </p:spPr>
      </p:pic>
      <p:pic>
        <p:nvPicPr>
          <p:cNvPr id="17" name="図 16">
            <a:extLst>
              <a:ext uri="{FF2B5EF4-FFF2-40B4-BE49-F238E27FC236}">
                <a16:creationId xmlns:a16="http://schemas.microsoft.com/office/drawing/2014/main" id="{AB7B9E84-0BA3-4ECF-A2A2-CBA15BBFA1F0}"/>
              </a:ext>
            </a:extLst>
          </p:cNvPr>
          <p:cNvPicPr>
            <a:picLocks noChangeAspect="1"/>
          </p:cNvPicPr>
          <p:nvPr/>
        </p:nvPicPr>
        <p:blipFill rotWithShape="1">
          <a:blip r:embed="rId7"/>
          <a:srcRect l="8064" t="19950" r="10746" b="24949"/>
          <a:stretch/>
        </p:blipFill>
        <p:spPr>
          <a:xfrm>
            <a:off x="736931" y="4720559"/>
            <a:ext cx="396000" cy="268757"/>
          </a:xfrm>
          <a:prstGeom prst="rect">
            <a:avLst/>
          </a:prstGeom>
        </p:spPr>
      </p:pic>
      <p:pic>
        <p:nvPicPr>
          <p:cNvPr id="18" name="図 17">
            <a:extLst>
              <a:ext uri="{FF2B5EF4-FFF2-40B4-BE49-F238E27FC236}">
                <a16:creationId xmlns:a16="http://schemas.microsoft.com/office/drawing/2014/main" id="{B3128D6F-0972-47E7-9899-AD84A4141A92}"/>
              </a:ext>
            </a:extLst>
          </p:cNvPr>
          <p:cNvPicPr>
            <a:picLocks noChangeAspect="1"/>
          </p:cNvPicPr>
          <p:nvPr/>
        </p:nvPicPr>
        <p:blipFill>
          <a:blip r:embed="rId8"/>
          <a:stretch>
            <a:fillRect/>
          </a:stretch>
        </p:blipFill>
        <p:spPr>
          <a:xfrm>
            <a:off x="790931" y="2069348"/>
            <a:ext cx="288000" cy="288000"/>
          </a:xfrm>
          <a:prstGeom prst="rect">
            <a:avLst/>
          </a:prstGeom>
        </p:spPr>
      </p:pic>
      <p:cxnSp>
        <p:nvCxnSpPr>
          <p:cNvPr id="20" name="直線コネクタ 19">
            <a:extLst>
              <a:ext uri="{FF2B5EF4-FFF2-40B4-BE49-F238E27FC236}">
                <a16:creationId xmlns:a16="http://schemas.microsoft.com/office/drawing/2014/main" id="{0B7AAB01-140C-4255-BCCB-27337A18463C}"/>
              </a:ext>
            </a:extLst>
          </p:cNvPr>
          <p:cNvCxnSpPr/>
          <p:nvPr/>
        </p:nvCxnSpPr>
        <p:spPr>
          <a:xfrm>
            <a:off x="304042" y="1855312"/>
            <a:ext cx="2736000" cy="0"/>
          </a:xfrm>
          <a:prstGeom prst="line">
            <a:avLst/>
          </a:prstGeom>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FE08B490-BD27-4856-851A-C8F8652AEFA3}"/>
              </a:ext>
            </a:extLst>
          </p:cNvPr>
          <p:cNvSpPr txBox="1"/>
          <p:nvPr/>
        </p:nvSpPr>
        <p:spPr>
          <a:xfrm>
            <a:off x="6750598" y="1472059"/>
            <a:ext cx="1878984" cy="338554"/>
          </a:xfrm>
          <a:prstGeom prst="rect">
            <a:avLst/>
          </a:prstGeom>
          <a:noFill/>
        </p:spPr>
        <p:txBody>
          <a:bodyPr wrap="square" rtlCol="0">
            <a:spAutoFit/>
          </a:bodyPr>
          <a:lstStyle/>
          <a:p>
            <a:pPr algn="ctr"/>
            <a:r>
              <a:rPr kumimoji="1" lang="en-US" altLang="ja-JP" sz="1600" b="1" dirty="0">
                <a:latin typeface="Meiryo UI" panose="020B0604030504040204" pitchFamily="50" charset="-128"/>
                <a:ea typeface="Meiryo UI" panose="020B0604030504040204" pitchFamily="50" charset="-128"/>
              </a:rPr>
              <a:t>2025</a:t>
            </a:r>
            <a:r>
              <a:rPr kumimoji="1" lang="ja-JP" altLang="en-US" sz="1600" b="1" dirty="0">
                <a:latin typeface="Meiryo UI" panose="020B0604030504040204" pitchFamily="50" charset="-128"/>
                <a:ea typeface="Meiryo UI" panose="020B0604030504040204" pitchFamily="50" charset="-128"/>
              </a:rPr>
              <a:t>年頃から</a:t>
            </a:r>
          </a:p>
        </p:txBody>
      </p:sp>
      <p:sp>
        <p:nvSpPr>
          <p:cNvPr id="22" name="四角形: 角を丸くする 21">
            <a:extLst>
              <a:ext uri="{FF2B5EF4-FFF2-40B4-BE49-F238E27FC236}">
                <a16:creationId xmlns:a16="http://schemas.microsoft.com/office/drawing/2014/main" id="{458E77BF-D429-4D15-9EB6-355A1606C822}"/>
              </a:ext>
            </a:extLst>
          </p:cNvPr>
          <p:cNvSpPr/>
          <p:nvPr/>
        </p:nvSpPr>
        <p:spPr>
          <a:xfrm>
            <a:off x="3641405" y="2038405"/>
            <a:ext cx="2210235" cy="911788"/>
          </a:xfrm>
          <a:prstGeom prst="roundRect">
            <a:avLst/>
          </a:prstGeom>
        </p:spPr>
        <p:style>
          <a:lnRef idx="2">
            <a:schemeClr val="dk1"/>
          </a:lnRef>
          <a:fillRef idx="1">
            <a:schemeClr val="lt1"/>
          </a:fillRef>
          <a:effectRef idx="0">
            <a:schemeClr val="dk1"/>
          </a:effectRef>
          <a:fontRef idx="minor">
            <a:schemeClr val="dk1"/>
          </a:fontRef>
        </p:style>
        <p:txBody>
          <a:bodyPr wrap="none" rtlCol="0" anchor="t" anchorCtr="0"/>
          <a:lstStyle/>
          <a:p>
            <a:pPr algn="ctr"/>
            <a:r>
              <a:rPr kumimoji="1" lang="en-US" altLang="ja-JP" sz="1300" dirty="0" smtClean="0">
                <a:latin typeface="Meiryo UI" panose="020B0604030504040204" pitchFamily="50" charset="-128"/>
                <a:ea typeface="Meiryo UI" panose="020B0604030504040204" pitchFamily="50" charset="-128"/>
              </a:rPr>
              <a:t>AI</a:t>
            </a:r>
            <a:r>
              <a:rPr kumimoji="1" lang="ja-JP" altLang="en-US" sz="1300" dirty="0" smtClean="0">
                <a:latin typeface="Meiryo UI" panose="020B0604030504040204" pitchFamily="50" charset="-128"/>
                <a:ea typeface="Meiryo UI" panose="020B0604030504040204" pitchFamily="50" charset="-128"/>
              </a:rPr>
              <a:t>オンデマンド</a:t>
            </a:r>
            <a:r>
              <a:rPr kumimoji="1" lang="ja-JP" altLang="en-US" sz="1300" dirty="0">
                <a:latin typeface="Meiryo UI" panose="020B0604030504040204" pitchFamily="50" charset="-128"/>
                <a:ea typeface="Meiryo UI" panose="020B0604030504040204" pitchFamily="50" charset="-128"/>
              </a:rPr>
              <a:t>（呼出し・配車）</a:t>
            </a:r>
            <a:endParaRPr kumimoji="1" lang="en-US" altLang="ja-JP" sz="1300" dirty="0">
              <a:latin typeface="Meiryo UI" panose="020B0604030504040204" pitchFamily="50" charset="-128"/>
              <a:ea typeface="Meiryo UI" panose="020B0604030504040204" pitchFamily="50" charset="-128"/>
            </a:endParaRPr>
          </a:p>
        </p:txBody>
      </p:sp>
      <p:sp>
        <p:nvSpPr>
          <p:cNvPr id="24" name="四角形: 角を丸くする 23">
            <a:extLst>
              <a:ext uri="{FF2B5EF4-FFF2-40B4-BE49-F238E27FC236}">
                <a16:creationId xmlns:a16="http://schemas.microsoft.com/office/drawing/2014/main" id="{59330047-AEDE-4F88-8A1D-B1CF14E57F92}"/>
              </a:ext>
            </a:extLst>
          </p:cNvPr>
          <p:cNvSpPr/>
          <p:nvPr/>
        </p:nvSpPr>
        <p:spPr>
          <a:xfrm>
            <a:off x="3641405" y="4370332"/>
            <a:ext cx="2210235" cy="911788"/>
          </a:xfrm>
          <a:prstGeom prst="roundRect">
            <a:avLst/>
          </a:prstGeom>
        </p:spPr>
        <p:style>
          <a:lnRef idx="2">
            <a:schemeClr val="dk1"/>
          </a:lnRef>
          <a:fillRef idx="1">
            <a:schemeClr val="lt1"/>
          </a:fillRef>
          <a:effectRef idx="0">
            <a:schemeClr val="dk1"/>
          </a:effectRef>
          <a:fontRef idx="minor">
            <a:schemeClr val="dk1"/>
          </a:fontRef>
        </p:style>
        <p:txBody>
          <a:bodyPr wrap="none" rtlCol="0" anchor="t" anchorCtr="0"/>
          <a:lstStyle/>
          <a:p>
            <a:pPr algn="ctr"/>
            <a:r>
              <a:rPr kumimoji="1" lang="ja-JP" altLang="en-US" sz="1300" dirty="0">
                <a:latin typeface="Meiryo UI" panose="020B0604030504040204" pitchFamily="50" charset="-128"/>
                <a:ea typeface="Meiryo UI" panose="020B0604030504040204" pitchFamily="50" charset="-128"/>
              </a:rPr>
              <a:t>サブスクリプション（定額制）</a:t>
            </a:r>
          </a:p>
        </p:txBody>
      </p:sp>
      <p:sp>
        <p:nvSpPr>
          <p:cNvPr id="25" name="四角形: 角を丸くする 24">
            <a:extLst>
              <a:ext uri="{FF2B5EF4-FFF2-40B4-BE49-F238E27FC236}">
                <a16:creationId xmlns:a16="http://schemas.microsoft.com/office/drawing/2014/main" id="{0BF29459-F7E2-4866-846E-03454D0087D8}"/>
              </a:ext>
            </a:extLst>
          </p:cNvPr>
          <p:cNvSpPr/>
          <p:nvPr/>
        </p:nvSpPr>
        <p:spPr>
          <a:xfrm>
            <a:off x="3641405" y="3212868"/>
            <a:ext cx="2210235" cy="911788"/>
          </a:xfrm>
          <a:prstGeom prst="roundRect">
            <a:avLst/>
          </a:prstGeom>
        </p:spPr>
        <p:style>
          <a:lnRef idx="2">
            <a:schemeClr val="dk1"/>
          </a:lnRef>
          <a:fillRef idx="1">
            <a:schemeClr val="lt1"/>
          </a:fillRef>
          <a:effectRef idx="0">
            <a:schemeClr val="dk1"/>
          </a:effectRef>
          <a:fontRef idx="minor">
            <a:schemeClr val="dk1"/>
          </a:fontRef>
        </p:style>
        <p:txBody>
          <a:bodyPr wrap="none" rtlCol="0" anchor="t" anchorCtr="0"/>
          <a:lstStyle/>
          <a:p>
            <a:pPr algn="ctr"/>
            <a:r>
              <a:rPr kumimoji="1" lang="ja-JP" altLang="en-US" sz="1300" dirty="0" smtClean="0">
                <a:latin typeface="Meiryo UI" panose="020B0604030504040204" pitchFamily="50" charset="-128"/>
                <a:ea typeface="Meiryo UI" panose="020B0604030504040204" pitchFamily="50" charset="-128"/>
              </a:rPr>
              <a:t>マッチング／</a:t>
            </a:r>
            <a:r>
              <a:rPr lang="ja-JP" altLang="en-US" sz="1300" dirty="0" smtClean="0">
                <a:latin typeface="Meiryo UI" panose="020B0604030504040204" pitchFamily="50" charset="-128"/>
                <a:ea typeface="Meiryo UI" panose="020B0604030504040204" pitchFamily="50" charset="-128"/>
              </a:rPr>
              <a:t>シェア</a:t>
            </a:r>
            <a:r>
              <a:rPr kumimoji="1" lang="ja-JP" altLang="en-US" sz="1300" dirty="0" smtClean="0">
                <a:latin typeface="Meiryo UI" panose="020B0604030504040204" pitchFamily="50" charset="-128"/>
                <a:ea typeface="Meiryo UI" panose="020B0604030504040204" pitchFamily="50" charset="-128"/>
              </a:rPr>
              <a:t>リング</a:t>
            </a:r>
            <a:endParaRPr kumimoji="1" lang="en-US" altLang="ja-JP" sz="1300" dirty="0" smtClean="0">
              <a:latin typeface="Meiryo UI" panose="020B0604030504040204" pitchFamily="50" charset="-128"/>
              <a:ea typeface="Meiryo UI" panose="020B0604030504040204" pitchFamily="50" charset="-128"/>
            </a:endParaRPr>
          </a:p>
          <a:p>
            <a:pPr algn="ctr"/>
            <a:r>
              <a:rPr kumimoji="1" lang="ja-JP" altLang="en-US" sz="1200" dirty="0" smtClean="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相乗り</a:t>
            </a:r>
            <a:r>
              <a:rPr kumimoji="1"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共有</a:t>
            </a:r>
            <a:r>
              <a:rPr kumimoji="1" lang="ja-JP" altLang="en-US" sz="1200" dirty="0" smtClean="0">
                <a:latin typeface="Meiryo UI" panose="020B0604030504040204" pitchFamily="50" charset="-128"/>
                <a:ea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28A63900-D7BC-4205-9341-63BC11AA3D51}"/>
              </a:ext>
            </a:extLst>
          </p:cNvPr>
          <p:cNvSpPr txBox="1"/>
          <p:nvPr/>
        </p:nvSpPr>
        <p:spPr>
          <a:xfrm>
            <a:off x="3443409" y="1472059"/>
            <a:ext cx="2435679" cy="338554"/>
          </a:xfrm>
          <a:prstGeom prst="rect">
            <a:avLst/>
          </a:prstGeom>
          <a:noFill/>
        </p:spPr>
        <p:txBody>
          <a:bodyPr wrap="square" rtlCol="0">
            <a:spAutoFit/>
          </a:bodyPr>
          <a:lstStyle/>
          <a:p>
            <a:pPr algn="ctr"/>
            <a:r>
              <a:rPr kumimoji="1" lang="ja-JP" altLang="en-US" sz="1600" b="1" dirty="0" smtClean="0">
                <a:latin typeface="Meiryo UI" panose="020B0604030504040204" pitchFamily="50" charset="-128"/>
                <a:ea typeface="Meiryo UI" panose="020B0604030504040204" pitchFamily="50" charset="-128"/>
              </a:rPr>
              <a:t>実証が実用へ</a:t>
            </a:r>
            <a:endParaRPr kumimoji="1" lang="ja-JP" altLang="en-US" sz="1600" b="1"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C6CC4820-37E1-45E0-902D-8FDFC9839157}"/>
              </a:ext>
            </a:extLst>
          </p:cNvPr>
          <p:cNvSpPr txBox="1"/>
          <p:nvPr/>
        </p:nvSpPr>
        <p:spPr>
          <a:xfrm>
            <a:off x="454202" y="1436033"/>
            <a:ext cx="2435679" cy="338554"/>
          </a:xfrm>
          <a:prstGeom prst="rect">
            <a:avLst/>
          </a:prstGeom>
          <a:noFill/>
        </p:spPr>
        <p:txBody>
          <a:bodyPr wrap="square" rtlCol="0">
            <a:spAutoFit/>
          </a:bodyPr>
          <a:lstStyle/>
          <a:p>
            <a:pPr algn="ctr"/>
            <a:r>
              <a:rPr kumimoji="1" lang="ja-JP" altLang="en-US" sz="1600" b="1" dirty="0">
                <a:latin typeface="Meiryo UI" panose="020B0604030504040204" pitchFamily="50" charset="-128"/>
                <a:ea typeface="Meiryo UI" panose="020B0604030504040204" pitchFamily="50" charset="-128"/>
              </a:rPr>
              <a:t>従来の交通手段</a:t>
            </a:r>
          </a:p>
        </p:txBody>
      </p:sp>
      <p:cxnSp>
        <p:nvCxnSpPr>
          <p:cNvPr id="29" name="直線コネクタ 28">
            <a:extLst>
              <a:ext uri="{FF2B5EF4-FFF2-40B4-BE49-F238E27FC236}">
                <a16:creationId xmlns:a16="http://schemas.microsoft.com/office/drawing/2014/main" id="{0B7AAB01-140C-4255-BCCB-27337A18463C}"/>
              </a:ext>
            </a:extLst>
          </p:cNvPr>
          <p:cNvCxnSpPr/>
          <p:nvPr/>
        </p:nvCxnSpPr>
        <p:spPr>
          <a:xfrm>
            <a:off x="3563580" y="1855312"/>
            <a:ext cx="2376000" cy="0"/>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0B7AAB01-140C-4255-BCCB-27337A18463C}"/>
              </a:ext>
            </a:extLst>
          </p:cNvPr>
          <p:cNvCxnSpPr/>
          <p:nvPr/>
        </p:nvCxnSpPr>
        <p:spPr>
          <a:xfrm>
            <a:off x="6619084" y="1855312"/>
            <a:ext cx="2160000" cy="0"/>
          </a:xfrm>
          <a:prstGeom prst="line">
            <a:avLst/>
          </a:prstGeom>
        </p:spPr>
        <p:style>
          <a:lnRef idx="1">
            <a:schemeClr val="dk1"/>
          </a:lnRef>
          <a:fillRef idx="0">
            <a:schemeClr val="dk1"/>
          </a:fillRef>
          <a:effectRef idx="0">
            <a:schemeClr val="dk1"/>
          </a:effectRef>
          <a:fontRef idx="minor">
            <a:schemeClr val="tx1"/>
          </a:fontRef>
        </p:style>
      </p:cxnSp>
      <p:pic>
        <p:nvPicPr>
          <p:cNvPr id="3" name="図 2"/>
          <p:cNvPicPr>
            <a:picLocks noChangeAspect="1"/>
          </p:cNvPicPr>
          <p:nvPr/>
        </p:nvPicPr>
        <p:blipFill>
          <a:blip r:embed="rId9"/>
          <a:stretch>
            <a:fillRect/>
          </a:stretch>
        </p:blipFill>
        <p:spPr>
          <a:xfrm>
            <a:off x="4296522" y="2359751"/>
            <a:ext cx="900000" cy="471000"/>
          </a:xfrm>
          <a:prstGeom prst="rect">
            <a:avLst/>
          </a:prstGeom>
        </p:spPr>
      </p:pic>
      <p:sp>
        <p:nvSpPr>
          <p:cNvPr id="31" name="テキスト ボックス 30"/>
          <p:cNvSpPr txBox="1"/>
          <p:nvPr/>
        </p:nvSpPr>
        <p:spPr>
          <a:xfrm>
            <a:off x="3031582" y="2433751"/>
            <a:ext cx="488660" cy="3734356"/>
          </a:xfrm>
          <a:prstGeom prst="rect">
            <a:avLst/>
          </a:prstGeom>
          <a:noFill/>
        </p:spPr>
        <p:txBody>
          <a:bodyPr vert="wordArtVertRtl" wrap="none" rtlCol="0">
            <a:spAutoFit/>
          </a:bodyPr>
          <a:lstStyle/>
          <a:p>
            <a:r>
              <a:rPr kumimoji="1" lang="en-US" altLang="ja-JP" sz="1600" b="1" dirty="0" err="1">
                <a:latin typeface="Meiryo UI" panose="020B0604030504040204" pitchFamily="50" charset="-128"/>
                <a:ea typeface="Meiryo UI" panose="020B0604030504040204" pitchFamily="50" charset="-128"/>
              </a:rPr>
              <a:t>IoT</a:t>
            </a:r>
            <a:r>
              <a:rPr kumimoji="1" lang="ja-JP" altLang="en-US" sz="1600" b="1" dirty="0">
                <a:latin typeface="Meiryo UI" panose="020B0604030504040204" pitchFamily="50" charset="-128"/>
                <a:ea typeface="Meiryo UI" panose="020B0604030504040204" pitchFamily="50" charset="-128"/>
              </a:rPr>
              <a:t>や</a:t>
            </a:r>
            <a:r>
              <a:rPr kumimoji="1" lang="en-US" altLang="ja-JP" sz="1600" b="1" dirty="0">
                <a:latin typeface="Meiryo UI" panose="020B0604030504040204" pitchFamily="50" charset="-128"/>
                <a:ea typeface="Meiryo UI" panose="020B0604030504040204" pitchFamily="50" charset="-128"/>
              </a:rPr>
              <a:t>AI</a:t>
            </a:r>
            <a:r>
              <a:rPr kumimoji="1" lang="ja-JP" altLang="en-US" sz="1600" b="1" dirty="0">
                <a:latin typeface="Meiryo UI" panose="020B0604030504040204" pitchFamily="50" charset="-128"/>
                <a:ea typeface="Meiryo UI" panose="020B0604030504040204" pitchFamily="50" charset="-128"/>
              </a:rPr>
              <a:t>で利便性向上</a:t>
            </a:r>
          </a:p>
        </p:txBody>
      </p:sp>
      <p:sp>
        <p:nvSpPr>
          <p:cNvPr id="32" name="四角形: 角を丸くする 21">
            <a:extLst>
              <a:ext uri="{FF2B5EF4-FFF2-40B4-BE49-F238E27FC236}">
                <a16:creationId xmlns:a16="http://schemas.microsoft.com/office/drawing/2014/main" id="{458E77BF-D429-4D15-9EB6-355A1606C822}"/>
              </a:ext>
            </a:extLst>
          </p:cNvPr>
          <p:cNvSpPr/>
          <p:nvPr/>
        </p:nvSpPr>
        <p:spPr>
          <a:xfrm>
            <a:off x="6750598" y="2930762"/>
            <a:ext cx="1896973" cy="828000"/>
          </a:xfrm>
          <a:prstGeom prst="roundRect">
            <a:avLst/>
          </a:prstGeom>
        </p:spPr>
        <p:style>
          <a:lnRef idx="2">
            <a:schemeClr val="dk1"/>
          </a:lnRef>
          <a:fillRef idx="1">
            <a:schemeClr val="lt1"/>
          </a:fillRef>
          <a:effectRef idx="0">
            <a:schemeClr val="dk1"/>
          </a:effectRef>
          <a:fontRef idx="minor">
            <a:schemeClr val="dk1"/>
          </a:fontRef>
        </p:style>
        <p:txBody>
          <a:bodyPr wrap="none" rtlCol="0" anchor="t" anchorCtr="0"/>
          <a:lstStyle/>
          <a:p>
            <a:pPr algn="ctr"/>
            <a:r>
              <a:rPr kumimoji="1" lang="ja-JP" altLang="en-US" sz="1300" dirty="0">
                <a:latin typeface="Meiryo UI" panose="020B0604030504040204" pitchFamily="50" charset="-128"/>
                <a:ea typeface="Meiryo UI" panose="020B0604030504040204" pitchFamily="50" charset="-128"/>
              </a:rPr>
              <a:t>無人バス</a:t>
            </a:r>
          </a:p>
        </p:txBody>
      </p:sp>
      <p:sp>
        <p:nvSpPr>
          <p:cNvPr id="33" name="四角形: 角を丸くする 22">
            <a:extLst>
              <a:ext uri="{FF2B5EF4-FFF2-40B4-BE49-F238E27FC236}">
                <a16:creationId xmlns:a16="http://schemas.microsoft.com/office/drawing/2014/main" id="{527E9ABC-713D-47F3-8216-1F0E8D372B9E}"/>
              </a:ext>
            </a:extLst>
          </p:cNvPr>
          <p:cNvSpPr/>
          <p:nvPr/>
        </p:nvSpPr>
        <p:spPr>
          <a:xfrm>
            <a:off x="6750598" y="3824207"/>
            <a:ext cx="1896973" cy="828000"/>
          </a:xfrm>
          <a:prstGeom prst="roundRect">
            <a:avLst/>
          </a:prstGeom>
        </p:spPr>
        <p:style>
          <a:lnRef idx="2">
            <a:schemeClr val="dk1"/>
          </a:lnRef>
          <a:fillRef idx="1">
            <a:schemeClr val="lt1"/>
          </a:fillRef>
          <a:effectRef idx="0">
            <a:schemeClr val="dk1"/>
          </a:effectRef>
          <a:fontRef idx="minor">
            <a:schemeClr val="dk1"/>
          </a:fontRef>
        </p:style>
        <p:txBody>
          <a:bodyPr wrap="none" rtlCol="0" anchor="t" anchorCtr="0"/>
          <a:lstStyle/>
          <a:p>
            <a:pPr algn="ctr"/>
            <a:r>
              <a:rPr kumimoji="1" lang="ja-JP" altLang="en-US" sz="1300" dirty="0">
                <a:latin typeface="Meiryo UI" panose="020B0604030504040204" pitchFamily="50" charset="-128"/>
                <a:ea typeface="Meiryo UI" panose="020B0604030504040204" pitchFamily="50" charset="-128"/>
              </a:rPr>
              <a:t>ロボタクシー</a:t>
            </a:r>
          </a:p>
        </p:txBody>
      </p:sp>
      <p:sp>
        <p:nvSpPr>
          <p:cNvPr id="34" name="四角形: 角を丸くする 24">
            <a:extLst>
              <a:ext uri="{FF2B5EF4-FFF2-40B4-BE49-F238E27FC236}">
                <a16:creationId xmlns:a16="http://schemas.microsoft.com/office/drawing/2014/main" id="{0BF29459-F7E2-4866-846E-03454D0087D8}"/>
              </a:ext>
            </a:extLst>
          </p:cNvPr>
          <p:cNvSpPr/>
          <p:nvPr/>
        </p:nvSpPr>
        <p:spPr>
          <a:xfrm>
            <a:off x="6750598" y="5624379"/>
            <a:ext cx="1896973" cy="828000"/>
          </a:xfrm>
          <a:prstGeom prst="roundRect">
            <a:avLst/>
          </a:prstGeom>
        </p:spPr>
        <p:style>
          <a:lnRef idx="2">
            <a:schemeClr val="dk1"/>
          </a:lnRef>
          <a:fillRef idx="1">
            <a:schemeClr val="lt1"/>
          </a:fillRef>
          <a:effectRef idx="0">
            <a:schemeClr val="dk1"/>
          </a:effectRef>
          <a:fontRef idx="minor">
            <a:schemeClr val="dk1"/>
          </a:fontRef>
        </p:style>
        <p:txBody>
          <a:bodyPr wrap="none" rtlCol="0" anchor="t" anchorCtr="0"/>
          <a:lstStyle/>
          <a:p>
            <a:pPr algn="ctr"/>
            <a:r>
              <a:rPr kumimoji="1" lang="ja-JP" altLang="en-US" sz="1300" dirty="0">
                <a:latin typeface="Meiryo UI" panose="020B0604030504040204" pitchFamily="50" charset="-128"/>
                <a:ea typeface="Meiryo UI" panose="020B0604030504040204" pitchFamily="50" charset="-128"/>
              </a:rPr>
              <a:t>自動運転ドローン配送</a:t>
            </a:r>
          </a:p>
        </p:txBody>
      </p:sp>
      <p:sp>
        <p:nvSpPr>
          <p:cNvPr id="35" name="四角形: 角を丸くする 21">
            <a:extLst>
              <a:ext uri="{FF2B5EF4-FFF2-40B4-BE49-F238E27FC236}">
                <a16:creationId xmlns:a16="http://schemas.microsoft.com/office/drawing/2014/main" id="{458E77BF-D429-4D15-9EB6-355A1606C822}"/>
              </a:ext>
            </a:extLst>
          </p:cNvPr>
          <p:cNvSpPr/>
          <p:nvPr/>
        </p:nvSpPr>
        <p:spPr>
          <a:xfrm>
            <a:off x="6750598" y="2038405"/>
            <a:ext cx="1896973" cy="828000"/>
          </a:xfrm>
          <a:prstGeom prst="roundRect">
            <a:avLst/>
          </a:prstGeom>
        </p:spPr>
        <p:style>
          <a:lnRef idx="2">
            <a:schemeClr val="dk1"/>
          </a:lnRef>
          <a:fillRef idx="1">
            <a:schemeClr val="lt1"/>
          </a:fillRef>
          <a:effectRef idx="0">
            <a:schemeClr val="dk1"/>
          </a:effectRef>
          <a:fontRef idx="minor">
            <a:schemeClr val="dk1"/>
          </a:fontRef>
        </p:style>
        <p:txBody>
          <a:bodyPr wrap="none" rtlCol="0" anchor="t" anchorCtr="0"/>
          <a:lstStyle/>
          <a:p>
            <a:pPr algn="ctr"/>
            <a:r>
              <a:rPr kumimoji="1" lang="ja-JP" altLang="en-US" sz="1100" dirty="0" smtClean="0">
                <a:latin typeface="Meiryo UI" panose="020B0604030504040204" pitchFamily="50" charset="-128"/>
                <a:ea typeface="Meiryo UI" panose="020B0604030504040204" pitchFamily="50" charset="-128"/>
              </a:rPr>
              <a:t>マイカー自動運転</a:t>
            </a:r>
            <a:endParaRPr kumimoji="1" lang="en-US" altLang="ja-JP" sz="1100" dirty="0" smtClean="0">
              <a:latin typeface="Meiryo UI" panose="020B0604030504040204" pitchFamily="50" charset="-128"/>
              <a:ea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rPr>
              <a:t>パーソナルモビリティ</a:t>
            </a:r>
            <a:endParaRPr kumimoji="1" lang="ja-JP" altLang="en-US" sz="1100"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6034241" y="2760620"/>
            <a:ext cx="430887" cy="3170099"/>
          </a:xfrm>
          <a:prstGeom prst="rect">
            <a:avLst/>
          </a:prstGeom>
          <a:noFill/>
        </p:spPr>
        <p:txBody>
          <a:bodyPr vert="eaVert" wrap="none" rtlCol="0">
            <a:spAutoFit/>
          </a:bodyPr>
          <a:lstStyle/>
          <a:p>
            <a:r>
              <a:rPr kumimoji="1" lang="ja-JP" altLang="en-US" sz="1600" b="1" dirty="0" smtClean="0">
                <a:latin typeface="Meiryo UI" panose="020B0604030504040204" pitchFamily="50" charset="-128"/>
                <a:ea typeface="Meiryo UI" panose="020B0604030504040204" pitchFamily="50" charset="-128"/>
              </a:rPr>
              <a:t>新たなビジネスモデルと規制改革</a:t>
            </a:r>
            <a:endParaRPr kumimoji="1" lang="ja-JP" altLang="en-US" sz="1600" b="1" dirty="0">
              <a:latin typeface="Meiryo UI" panose="020B0604030504040204" pitchFamily="50" charset="-128"/>
              <a:ea typeface="Meiryo UI" panose="020B0604030504040204" pitchFamily="50" charset="-128"/>
            </a:endParaRPr>
          </a:p>
        </p:txBody>
      </p:sp>
      <p:sp>
        <p:nvSpPr>
          <p:cNvPr id="39" name="ホームベース 38"/>
          <p:cNvSpPr/>
          <p:nvPr/>
        </p:nvSpPr>
        <p:spPr>
          <a:xfrm>
            <a:off x="304042" y="992035"/>
            <a:ext cx="8520609" cy="330047"/>
          </a:xfrm>
          <a:prstGeom prst="homePlat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技術の進展　（時間軸）</a:t>
            </a:r>
          </a:p>
        </p:txBody>
      </p:sp>
      <p:pic>
        <p:nvPicPr>
          <p:cNvPr id="42" name="図 41"/>
          <p:cNvPicPr>
            <a:picLocks noChangeAspect="1"/>
          </p:cNvPicPr>
          <p:nvPr/>
        </p:nvPicPr>
        <p:blipFill rotWithShape="1">
          <a:blip r:embed="rId10"/>
          <a:srcRect t="14429"/>
          <a:stretch/>
        </p:blipFill>
        <p:spPr>
          <a:xfrm>
            <a:off x="4332522" y="4708882"/>
            <a:ext cx="828000" cy="442831"/>
          </a:xfrm>
          <a:prstGeom prst="rect">
            <a:avLst/>
          </a:prstGeom>
        </p:spPr>
      </p:pic>
      <p:sp>
        <p:nvSpPr>
          <p:cNvPr id="45" name="正方形/長方形 44"/>
          <p:cNvSpPr/>
          <p:nvPr/>
        </p:nvSpPr>
        <p:spPr>
          <a:xfrm>
            <a:off x="3610285" y="44209"/>
            <a:ext cx="2223686" cy="461665"/>
          </a:xfrm>
          <a:prstGeom prst="rect">
            <a:avLst/>
          </a:prstGeom>
        </p:spPr>
        <p:txBody>
          <a:bodyPr wrap="none">
            <a:spAutoFit/>
          </a:bodyPr>
          <a:lstStyle/>
          <a:p>
            <a:r>
              <a:rPr lang="ja-JP" altLang="en-US" sz="2400" b="1">
                <a:latin typeface="Meiryo UI" panose="020B0604030504040204" pitchFamily="50" charset="-128"/>
                <a:ea typeface="Meiryo UI" panose="020B0604030504040204" pitchFamily="50" charset="-128"/>
              </a:rPr>
              <a:t>モビリティ</a:t>
            </a:r>
            <a:r>
              <a:rPr lang="ja-JP" altLang="en-US" sz="2400" b="1" smtClean="0">
                <a:latin typeface="Meiryo UI" panose="020B0604030504040204" pitchFamily="50" charset="-128"/>
                <a:ea typeface="Meiryo UI" panose="020B0604030504040204" pitchFamily="50" charset="-128"/>
              </a:rPr>
              <a:t>の進化</a:t>
            </a:r>
            <a:endParaRPr lang="ja-JP" altLang="en-US" sz="2400" b="1" dirty="0">
              <a:latin typeface="Meiryo UI" panose="020B0604030504040204" pitchFamily="50" charset="-128"/>
              <a:ea typeface="Meiryo UI" panose="020B0604030504040204" pitchFamily="50" charset="-128"/>
            </a:endParaRPr>
          </a:p>
        </p:txBody>
      </p:sp>
      <p:cxnSp>
        <p:nvCxnSpPr>
          <p:cNvPr id="46" name="直線コネクタ 45"/>
          <p:cNvCxnSpPr/>
          <p:nvPr/>
        </p:nvCxnSpPr>
        <p:spPr>
          <a:xfrm>
            <a:off x="287382" y="453346"/>
            <a:ext cx="8621486" cy="0"/>
          </a:xfrm>
          <a:prstGeom prst="line">
            <a:avLst/>
          </a:prstGeom>
        </p:spPr>
        <p:style>
          <a:lnRef idx="1">
            <a:schemeClr val="dk1"/>
          </a:lnRef>
          <a:fillRef idx="0">
            <a:schemeClr val="dk1"/>
          </a:fillRef>
          <a:effectRef idx="0">
            <a:schemeClr val="dk1"/>
          </a:effectRef>
          <a:fontRef idx="minor">
            <a:schemeClr val="tx1"/>
          </a:fontRef>
        </p:style>
      </p:cxnSp>
      <p:pic>
        <p:nvPicPr>
          <p:cNvPr id="26" name="図 25"/>
          <p:cNvPicPr>
            <a:picLocks noChangeAspect="1"/>
          </p:cNvPicPr>
          <p:nvPr/>
        </p:nvPicPr>
        <p:blipFill>
          <a:blip r:embed="rId11"/>
          <a:stretch>
            <a:fillRect/>
          </a:stretch>
        </p:blipFill>
        <p:spPr>
          <a:xfrm>
            <a:off x="7348084" y="3272106"/>
            <a:ext cx="702000" cy="468000"/>
          </a:xfrm>
          <a:prstGeom prst="rect">
            <a:avLst/>
          </a:prstGeom>
        </p:spPr>
      </p:pic>
      <p:pic>
        <p:nvPicPr>
          <p:cNvPr id="36" name="図 35"/>
          <p:cNvPicPr>
            <a:picLocks noChangeAspect="1"/>
          </p:cNvPicPr>
          <p:nvPr/>
        </p:nvPicPr>
        <p:blipFill>
          <a:blip r:embed="rId12"/>
          <a:stretch>
            <a:fillRect/>
          </a:stretch>
        </p:blipFill>
        <p:spPr>
          <a:xfrm>
            <a:off x="7500372" y="2509659"/>
            <a:ext cx="486944" cy="324000"/>
          </a:xfrm>
          <a:prstGeom prst="rect">
            <a:avLst/>
          </a:prstGeom>
        </p:spPr>
      </p:pic>
      <p:pic>
        <p:nvPicPr>
          <p:cNvPr id="47" name="図 46"/>
          <p:cNvPicPr>
            <a:picLocks noChangeAspect="1"/>
          </p:cNvPicPr>
          <p:nvPr/>
        </p:nvPicPr>
        <p:blipFill>
          <a:blip r:embed="rId13"/>
          <a:stretch>
            <a:fillRect/>
          </a:stretch>
        </p:blipFill>
        <p:spPr>
          <a:xfrm>
            <a:off x="7393084" y="4140137"/>
            <a:ext cx="612000" cy="454864"/>
          </a:xfrm>
          <a:prstGeom prst="rect">
            <a:avLst/>
          </a:prstGeom>
        </p:spPr>
      </p:pic>
      <p:pic>
        <p:nvPicPr>
          <p:cNvPr id="48" name="図 47"/>
          <p:cNvPicPr>
            <a:picLocks noChangeAspect="1"/>
          </p:cNvPicPr>
          <p:nvPr/>
        </p:nvPicPr>
        <p:blipFill>
          <a:blip r:embed="rId14"/>
          <a:stretch>
            <a:fillRect/>
          </a:stretch>
        </p:blipFill>
        <p:spPr>
          <a:xfrm>
            <a:off x="7339084" y="5938906"/>
            <a:ext cx="737282" cy="432000"/>
          </a:xfrm>
          <a:prstGeom prst="rect">
            <a:avLst/>
          </a:prstGeom>
        </p:spPr>
      </p:pic>
      <p:sp>
        <p:nvSpPr>
          <p:cNvPr id="49" name="四角形: 角を丸くする 23">
            <a:extLst>
              <a:ext uri="{FF2B5EF4-FFF2-40B4-BE49-F238E27FC236}">
                <a16:creationId xmlns:a16="http://schemas.microsoft.com/office/drawing/2014/main" id="{59330047-AEDE-4F88-8A1D-B1CF14E57F92}"/>
              </a:ext>
            </a:extLst>
          </p:cNvPr>
          <p:cNvSpPr/>
          <p:nvPr/>
        </p:nvSpPr>
        <p:spPr>
          <a:xfrm>
            <a:off x="3641405" y="5557316"/>
            <a:ext cx="2210235" cy="911788"/>
          </a:xfrm>
          <a:prstGeom prst="roundRect">
            <a:avLst/>
          </a:prstGeom>
        </p:spPr>
        <p:style>
          <a:lnRef idx="2">
            <a:schemeClr val="dk1"/>
          </a:lnRef>
          <a:fillRef idx="1">
            <a:schemeClr val="lt1"/>
          </a:fillRef>
          <a:effectRef idx="0">
            <a:schemeClr val="dk1"/>
          </a:effectRef>
          <a:fontRef idx="minor">
            <a:schemeClr val="dk1"/>
          </a:fontRef>
        </p:style>
        <p:txBody>
          <a:bodyPr wrap="none" rtlCol="0" anchor="t" anchorCtr="0"/>
          <a:lstStyle/>
          <a:p>
            <a:pPr algn="ctr"/>
            <a:r>
              <a:rPr kumimoji="1" lang="ja-JP" altLang="en-US" sz="1300" dirty="0">
                <a:latin typeface="Meiryo UI" panose="020B0604030504040204" pitchFamily="50" charset="-128"/>
                <a:ea typeface="Meiryo UI" panose="020B0604030504040204" pitchFamily="50" charset="-128"/>
              </a:rPr>
              <a:t>シームレス</a:t>
            </a:r>
            <a:r>
              <a:rPr kumimoji="1" lang="ja-JP" altLang="en-US" sz="1100" dirty="0">
                <a:latin typeface="Meiryo UI" panose="020B0604030504040204" pitchFamily="50" charset="-128"/>
                <a:ea typeface="Meiryo UI" panose="020B0604030504040204" pitchFamily="50" charset="-128"/>
              </a:rPr>
              <a:t>（予約～決済～買物）</a:t>
            </a:r>
            <a:endParaRPr kumimoji="1" lang="ja-JP" altLang="en-US" sz="1300"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rotWithShape="1">
          <a:blip r:embed="rId15"/>
          <a:srcRect t="35714" b="14127"/>
          <a:stretch/>
        </p:blipFill>
        <p:spPr>
          <a:xfrm>
            <a:off x="4237879" y="5868558"/>
            <a:ext cx="976895" cy="504000"/>
          </a:xfrm>
          <a:prstGeom prst="rect">
            <a:avLst/>
          </a:prstGeom>
        </p:spPr>
      </p:pic>
      <p:sp>
        <p:nvSpPr>
          <p:cNvPr id="51" name="四角形: 角を丸くする 24">
            <a:extLst>
              <a:ext uri="{FF2B5EF4-FFF2-40B4-BE49-F238E27FC236}">
                <a16:creationId xmlns:a16="http://schemas.microsoft.com/office/drawing/2014/main" id="{0BF29459-F7E2-4866-846E-03454D0087D8}"/>
              </a:ext>
            </a:extLst>
          </p:cNvPr>
          <p:cNvSpPr/>
          <p:nvPr/>
        </p:nvSpPr>
        <p:spPr>
          <a:xfrm>
            <a:off x="6772368" y="4718687"/>
            <a:ext cx="1896973" cy="828000"/>
          </a:xfrm>
          <a:prstGeom prst="roundRect">
            <a:avLst/>
          </a:prstGeom>
        </p:spPr>
        <p:style>
          <a:lnRef idx="2">
            <a:schemeClr val="dk1"/>
          </a:lnRef>
          <a:fillRef idx="1">
            <a:schemeClr val="lt1"/>
          </a:fillRef>
          <a:effectRef idx="0">
            <a:schemeClr val="dk1"/>
          </a:effectRef>
          <a:fontRef idx="minor">
            <a:schemeClr val="dk1"/>
          </a:fontRef>
        </p:style>
        <p:txBody>
          <a:bodyPr wrap="none" rtlCol="0" anchor="t" anchorCtr="0"/>
          <a:lstStyle/>
          <a:p>
            <a:pPr algn="ctr"/>
            <a:r>
              <a:rPr kumimoji="1" lang="ja-JP" altLang="en-US" sz="1300" dirty="0">
                <a:latin typeface="Meiryo UI" panose="020B0604030504040204" pitchFamily="50" charset="-128"/>
                <a:ea typeface="Meiryo UI" panose="020B0604030504040204" pitchFamily="50" charset="-128"/>
              </a:rPr>
              <a:t>自動隊列走行トラック</a:t>
            </a:r>
          </a:p>
        </p:txBody>
      </p:sp>
      <p:pic>
        <p:nvPicPr>
          <p:cNvPr id="54" name="図 53"/>
          <p:cNvPicPr>
            <a:picLocks noChangeAspect="1"/>
          </p:cNvPicPr>
          <p:nvPr/>
        </p:nvPicPr>
        <p:blipFill>
          <a:blip r:embed="rId16"/>
          <a:stretch>
            <a:fillRect/>
          </a:stretch>
        </p:blipFill>
        <p:spPr>
          <a:xfrm>
            <a:off x="7181392" y="5038875"/>
            <a:ext cx="1080000" cy="475872"/>
          </a:xfrm>
          <a:prstGeom prst="rect">
            <a:avLst/>
          </a:prstGeom>
        </p:spPr>
      </p:pic>
      <p:sp>
        <p:nvSpPr>
          <p:cNvPr id="50" name="テキスト ボックス 49"/>
          <p:cNvSpPr txBox="1"/>
          <p:nvPr/>
        </p:nvSpPr>
        <p:spPr>
          <a:xfrm>
            <a:off x="6029249" y="1553975"/>
            <a:ext cx="543739" cy="523220"/>
          </a:xfrm>
          <a:prstGeom prst="rect">
            <a:avLst/>
          </a:prstGeom>
          <a:noFill/>
        </p:spPr>
        <p:txBody>
          <a:bodyPr wrap="none" rtlCol="0">
            <a:spAutoFit/>
          </a:bodyPr>
          <a:lstStyle/>
          <a:p>
            <a:r>
              <a:rPr kumimoji="1" lang="ja-JP" altLang="en-US" sz="2800" b="1" dirty="0" smtClean="0">
                <a:latin typeface="Meiryo UI" panose="020B0604030504040204" pitchFamily="50" charset="-128"/>
                <a:ea typeface="Meiryo UI" panose="020B0604030504040204" pitchFamily="50" charset="-128"/>
              </a:rPr>
              <a:t>＋</a:t>
            </a:r>
            <a:endParaRPr kumimoji="1" lang="ja-JP" altLang="en-US" sz="2800" b="1" dirty="0">
              <a:latin typeface="Meiryo UI" panose="020B0604030504040204" pitchFamily="50" charset="-128"/>
              <a:ea typeface="Meiryo UI" panose="020B0604030504040204" pitchFamily="50" charset="-128"/>
            </a:endParaRPr>
          </a:p>
        </p:txBody>
      </p:sp>
      <p:sp>
        <p:nvSpPr>
          <p:cNvPr id="55" name="テキスト ボックス 54"/>
          <p:cNvSpPr txBox="1"/>
          <p:nvPr/>
        </p:nvSpPr>
        <p:spPr>
          <a:xfrm>
            <a:off x="1469150" y="574764"/>
            <a:ext cx="6494085"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①技術の進展に加え、②</a:t>
            </a:r>
            <a:r>
              <a:rPr lang="ja-JP" altLang="en-US" dirty="0">
                <a:latin typeface="Meiryo UI" panose="020B0604030504040204" pitchFamily="50" charset="-128"/>
                <a:ea typeface="Meiryo UI" panose="020B0604030504040204" pitchFamily="50" charset="-128"/>
              </a:rPr>
              <a:t>新</a:t>
            </a:r>
            <a:r>
              <a:rPr lang="ja-JP" altLang="en-US" dirty="0" smtClean="0">
                <a:latin typeface="Meiryo UI" panose="020B0604030504040204" pitchFamily="50" charset="-128"/>
                <a:ea typeface="Meiryo UI" panose="020B0604030504040204" pitchFamily="50" charset="-128"/>
              </a:rPr>
              <a:t>た</a:t>
            </a:r>
            <a:r>
              <a:rPr lang="ja-JP" altLang="en-US" dirty="0">
                <a:latin typeface="Meiryo UI" panose="020B0604030504040204" pitchFamily="50" charset="-128"/>
                <a:ea typeface="Meiryo UI" panose="020B0604030504040204" pitchFamily="50" charset="-128"/>
              </a:rPr>
              <a:t>な</a:t>
            </a:r>
            <a:r>
              <a:rPr kumimoji="1" lang="ja-JP" altLang="en-US" dirty="0" smtClean="0">
                <a:latin typeface="Meiryo UI" panose="020B0604030504040204" pitchFamily="50" charset="-128"/>
                <a:ea typeface="Meiryo UI" panose="020B0604030504040204" pitchFamily="50" charset="-128"/>
              </a:rPr>
              <a:t>ビジネスモデルと、③規制改革が重要</a:t>
            </a:r>
            <a:endParaRPr kumimoji="1" lang="ja-JP" altLang="en-US"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5325309" y="6440903"/>
            <a:ext cx="559769" cy="400110"/>
          </a:xfrm>
          <a:prstGeom prst="rect">
            <a:avLst/>
          </a:prstGeom>
          <a:noFill/>
        </p:spPr>
        <p:txBody>
          <a:bodyPr wrap="none" rtlCol="0">
            <a:spAutoFit/>
          </a:bodyPr>
          <a:lstStyle/>
          <a:p>
            <a:r>
              <a:rPr kumimoji="1" lang="en-US" altLang="ja-JP" sz="2000" dirty="0" err="1" smtClean="0">
                <a:latin typeface="Meiryo UI" panose="020B0604030504040204" pitchFamily="50" charset="-128"/>
                <a:ea typeface="Meiryo UI" panose="020B0604030504040204" pitchFamily="50" charset="-128"/>
              </a:rPr>
              <a:t>etc</a:t>
            </a:r>
            <a:endParaRPr kumimoji="1" lang="ja-JP" altLang="en-US" sz="2000" dirty="0">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8076366" y="6409996"/>
            <a:ext cx="559769" cy="400110"/>
          </a:xfrm>
          <a:prstGeom prst="rect">
            <a:avLst/>
          </a:prstGeom>
          <a:noFill/>
        </p:spPr>
        <p:txBody>
          <a:bodyPr wrap="none" rtlCol="0">
            <a:spAutoFit/>
          </a:bodyPr>
          <a:lstStyle/>
          <a:p>
            <a:r>
              <a:rPr kumimoji="1" lang="en-US" altLang="ja-JP" sz="2000" dirty="0" err="1" smtClean="0">
                <a:latin typeface="Meiryo UI" panose="020B0604030504040204" pitchFamily="50" charset="-128"/>
                <a:ea typeface="Meiryo UI" panose="020B0604030504040204" pitchFamily="50" charset="-128"/>
              </a:rPr>
              <a:t>etc</a:t>
            </a:r>
            <a:endParaRPr kumimoji="1" lang="ja-JP" altLang="en-US" sz="2000" dirty="0">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a:blip r:embed="rId17"/>
          <a:stretch>
            <a:fillRect/>
          </a:stretch>
        </p:blipFill>
        <p:spPr>
          <a:xfrm>
            <a:off x="4400406" y="3728471"/>
            <a:ext cx="720752" cy="381999"/>
          </a:xfrm>
          <a:prstGeom prst="rect">
            <a:avLst/>
          </a:prstGeom>
        </p:spPr>
      </p:pic>
    </p:spTree>
    <p:extLst>
      <p:ext uri="{BB962C8B-B14F-4D97-AF65-F5344CB8AC3E}">
        <p14:creationId xmlns:p14="http://schemas.microsoft.com/office/powerpoint/2010/main" val="126469237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3528</TotalTime>
  <Words>3771</Words>
  <Application>Microsoft Office PowerPoint</Application>
  <PresentationFormat>画面に合わせる (4:3)</PresentationFormat>
  <Paragraphs>725</Paragraphs>
  <Slides>25</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25</vt:i4>
      </vt:variant>
    </vt:vector>
  </HeadingPairs>
  <TitlesOfParts>
    <vt:vector size="32" baseType="lpstr">
      <vt:lpstr>Meiryo UI</vt:lpstr>
      <vt:lpstr>游ゴシック</vt:lpstr>
      <vt:lpstr>游ゴシック Light</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服部　健太</cp:lastModifiedBy>
  <cp:revision>285</cp:revision>
  <cp:lastPrinted>2019-10-30T11:56:52Z</cp:lastPrinted>
  <dcterms:created xsi:type="dcterms:W3CDTF">2019-10-24T16:26:07Z</dcterms:created>
  <dcterms:modified xsi:type="dcterms:W3CDTF">2019-10-30T14:03:08Z</dcterms:modified>
</cp:coreProperties>
</file>