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4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5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77" r:id="rId12"/>
    <p:sldId id="276" r:id="rId13"/>
    <p:sldId id="266" r:id="rId14"/>
    <p:sldId id="267" r:id="rId15"/>
    <p:sldId id="268" r:id="rId16"/>
    <p:sldId id="269" r:id="rId17"/>
    <p:sldId id="270" r:id="rId18"/>
    <p:sldId id="280" r:id="rId19"/>
    <p:sldId id="281" r:id="rId20"/>
    <p:sldId id="272" r:id="rId21"/>
    <p:sldId id="273" r:id="rId22"/>
    <p:sldId id="274" r:id="rId23"/>
    <p:sldId id="282" r:id="rId24"/>
    <p:sldId id="283" r:id="rId2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寝屋川市" initials="N" lastIdx="1" clrIdx="0">
    <p:extLst>
      <p:ext uri="{19B8F6BF-5375-455C-9EA6-DF929625EA0E}">
        <p15:presenceInfo xmlns:p15="http://schemas.microsoft.com/office/powerpoint/2012/main" userId="寝屋川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&#12489;&#12521;&#12452;&#12502;\&#24195;&#22577;\00.&#35506;&#20869;&#36939;&#21942;\&#9733;&#12473;&#12510;&#12540;&#12488;&#12471;&#12486;&#12451;&#25126;&#30053;&#20250;&#35696;\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&#12489;&#12521;&#12452;&#12502;\&#24195;&#22577;\00.&#35506;&#20869;&#36939;&#21942;\&#9733;&#12473;&#12510;&#12540;&#12488;&#12471;&#12486;&#12451;&#25126;&#30053;&#20250;&#35696;\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D&#12489;&#12521;&#12452;&#12502;\&#24195;&#22577;\00.&#35506;&#20869;&#36939;&#21942;\&#9733;&#12473;&#12510;&#12540;&#12488;&#12471;&#12486;&#12451;&#25126;&#30053;&#20250;&#35696;\&#12464;&#12521;&#12501;.xlsx" TargetMode="Externa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D&#12489;&#12521;&#12452;&#12502;\&#24195;&#22577;\00.&#35506;&#20869;&#36939;&#21942;\&#9733;&#12473;&#12510;&#12540;&#12488;&#12471;&#12486;&#12451;&#25126;&#30053;&#20250;&#35696;\&#12464;&#12521;&#12501;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&#24195;&#22577;\00.&#35506;&#20869;&#36939;&#21942;\&#9733;&#12473;&#12510;&#12540;&#12488;&#12471;&#12486;&#12451;&#25126;&#30053;&#20250;&#35696;\&#12464;&#12521;&#12501;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&#24195;&#22577;\00.&#35506;&#20869;&#36939;&#21942;\&#9733;&#12473;&#12510;&#12540;&#12488;&#12471;&#12486;&#12451;&#25126;&#30053;&#20250;&#35696;\&#12464;&#12521;&#12501;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D:\D&#12489;&#12521;&#12452;&#12502;\&#24195;&#22577;\00.&#35506;&#20869;&#36939;&#21942;\&#9733;&#12473;&#12510;&#12540;&#12488;&#12471;&#12486;&#12451;&#25126;&#30053;&#20250;&#35696;\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16248383487244E-2"/>
          <c:y val="3.7153079463708459E-2"/>
          <c:w val="0.91675937496722604"/>
          <c:h val="0.77905782000811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3D-446A-A5DE-622C0E12D3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3D-446A-A5DE-622C0E12D39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3D-446A-A5DE-622C0E12D39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3D-446A-A5DE-622C0E12D39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3D-446A-A5DE-622C0E12D39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3D-446A-A5DE-622C0E12D39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3D-446A-A5DE-622C0E12D39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3D-446A-A5DE-622C0E12D39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3D-446A-A5DE-622C0E12D39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83D-446A-A5DE-622C0E12D39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3D-446A-A5DE-622C0E12D39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83D-446A-A5DE-622C0E12D39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3D-446A-A5DE-622C0E12D39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83D-446A-A5DE-622C0E12D391}"/>
              </c:ext>
            </c:extLst>
          </c:dPt>
          <c:dLbls>
            <c:dLbl>
              <c:idx val="2"/>
              <c:layout>
                <c:manualLayout>
                  <c:x val="2.5614113497548709E-3"/>
                  <c:y val="1.8576702256261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1016061460964E-2"/>
                      <c:h val="7.04465293075387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3D-446A-A5DE-622C0E12D391}"/>
                </c:ext>
              </c:extLst>
            </c:dLbl>
            <c:dLbl>
              <c:idx val="5"/>
              <c:layout>
                <c:manualLayout>
                  <c:x val="-7.6842340492646599E-3"/>
                  <c:y val="2.0640599702060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3D-446A-A5DE-622C0E12D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Sheet1!$A$3:$A$16</c:f>
              <c:strCache>
                <c:ptCount val="14"/>
                <c:pt idx="0">
                  <c:v>昭和25年</c:v>
                </c:pt>
                <c:pt idx="1">
                  <c:v>昭和30年</c:v>
                </c:pt>
                <c:pt idx="2">
                  <c:v>昭和35年</c:v>
                </c:pt>
                <c:pt idx="3">
                  <c:v>昭和40年</c:v>
                </c:pt>
                <c:pt idx="4">
                  <c:v>昭和45年</c:v>
                </c:pt>
                <c:pt idx="5">
                  <c:v>昭和50年</c:v>
                </c:pt>
                <c:pt idx="6">
                  <c:v>昭和55年</c:v>
                </c:pt>
                <c:pt idx="7">
                  <c:v>昭和60年</c:v>
                </c:pt>
                <c:pt idx="8">
                  <c:v>平成2年</c:v>
                </c:pt>
                <c:pt idx="9">
                  <c:v>平成7年</c:v>
                </c:pt>
                <c:pt idx="10">
                  <c:v>平成12年</c:v>
                </c:pt>
                <c:pt idx="11">
                  <c:v>平成17年</c:v>
                </c:pt>
                <c:pt idx="12">
                  <c:v>平成22年</c:v>
                </c:pt>
                <c:pt idx="13">
                  <c:v>平成27年</c:v>
                </c:pt>
              </c:strCache>
            </c:strRef>
          </c:cat>
          <c:val>
            <c:numRef>
              <c:f>Sheet1!$B$3:$B$16</c:f>
              <c:numCache>
                <c:formatCode>#,##0_);[Red]\(#,##0\)</c:formatCode>
                <c:ptCount val="14"/>
                <c:pt idx="0">
                  <c:v>34492</c:v>
                </c:pt>
                <c:pt idx="1">
                  <c:v>38668</c:v>
                </c:pt>
                <c:pt idx="2">
                  <c:v>50188</c:v>
                </c:pt>
                <c:pt idx="3">
                  <c:v>113576</c:v>
                </c:pt>
                <c:pt idx="4">
                  <c:v>206961</c:v>
                </c:pt>
                <c:pt idx="5">
                  <c:v>254311</c:v>
                </c:pt>
                <c:pt idx="6">
                  <c:v>255859</c:v>
                </c:pt>
                <c:pt idx="7">
                  <c:v>258228</c:v>
                </c:pt>
                <c:pt idx="8">
                  <c:v>256524</c:v>
                </c:pt>
                <c:pt idx="9">
                  <c:v>258443</c:v>
                </c:pt>
                <c:pt idx="10">
                  <c:v>250806</c:v>
                </c:pt>
                <c:pt idx="11">
                  <c:v>241816</c:v>
                </c:pt>
                <c:pt idx="12">
                  <c:v>238204</c:v>
                </c:pt>
                <c:pt idx="13">
                  <c:v>237518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D-446A-A5DE-622C0E12D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91"/>
        <c:axId val="890858207"/>
        <c:axId val="941640063"/>
      </c:barChart>
      <c:catAx>
        <c:axId val="89085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defRPr>
            </a:pPr>
            <a:endParaRPr lang="ja-JP"/>
          </a:p>
        </c:txPr>
        <c:crossAx val="941640063"/>
        <c:crosses val="autoZero"/>
        <c:auto val="1"/>
        <c:lblAlgn val="ctr"/>
        <c:lblOffset val="100"/>
        <c:noMultiLvlLbl val="0"/>
      </c:catAx>
      <c:valAx>
        <c:axId val="941640063"/>
        <c:scaling>
          <c:orientation val="minMax"/>
        </c:scaling>
        <c:delete val="1"/>
        <c:axPos val="l"/>
        <c:numFmt formatCode="#,##0_);[Red]\(#,##0\)" sourceLinked="1"/>
        <c:majorTickMark val="none"/>
        <c:minorTickMark val="none"/>
        <c:tickLblPos val="nextTo"/>
        <c:crossAx val="89085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27224314352007E-2"/>
          <c:y val="0.1105939304082577"/>
          <c:w val="0.92584604460674302"/>
          <c:h val="0.76427445098865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広報誌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Sheet2!$A$3:$A$10</c:f>
              <c:strCache>
                <c:ptCount val="8"/>
                <c:pt idx="0">
                  <c:v>10歳代</c:v>
                </c:pt>
                <c:pt idx="1">
                  <c:v>20歳代</c:v>
                </c:pt>
                <c:pt idx="2">
                  <c:v>30歳代</c:v>
                </c:pt>
                <c:pt idx="3">
                  <c:v>40歳代</c:v>
                </c:pt>
                <c:pt idx="4">
                  <c:v>50歳代</c:v>
                </c:pt>
                <c:pt idx="5">
                  <c:v>60歳代</c:v>
                </c:pt>
                <c:pt idx="6">
                  <c:v>70歳代</c:v>
                </c:pt>
                <c:pt idx="7">
                  <c:v>80歳以上</c:v>
                </c:pt>
              </c:strCache>
            </c:strRef>
          </c:cat>
          <c:val>
            <c:numRef>
              <c:f>Sheet2!$B$3:$B$10</c:f>
              <c:numCache>
                <c:formatCode>0.0%</c:formatCode>
                <c:ptCount val="8"/>
                <c:pt idx="0">
                  <c:v>0.29099999999999998</c:v>
                </c:pt>
                <c:pt idx="1">
                  <c:v>0.55700000000000005</c:v>
                </c:pt>
                <c:pt idx="2">
                  <c:v>0.78400000000000003</c:v>
                </c:pt>
                <c:pt idx="3">
                  <c:v>0.89600000000000002</c:v>
                </c:pt>
                <c:pt idx="4">
                  <c:v>0.89200000000000002</c:v>
                </c:pt>
                <c:pt idx="5">
                  <c:v>0.92400000000000004</c:v>
                </c:pt>
                <c:pt idx="6">
                  <c:v>0.93799999999999994</c:v>
                </c:pt>
                <c:pt idx="7">
                  <c:v>0.86399999999999999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2-47EA-8FC8-1DD87152A2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2010518224"/>
        <c:axId val="19070912"/>
      </c:barChart>
      <c:lineChart>
        <c:grouping val="stacked"/>
        <c:varyColors val="0"/>
        <c:ser>
          <c:idx val="1"/>
          <c:order val="1"/>
          <c:tx>
            <c:strRef>
              <c:f>Sheet2!$C$2</c:f>
              <c:strCache>
                <c:ptCount val="1"/>
                <c:pt idx="0">
                  <c:v>スマホ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4"/>
              <c:layout>
                <c:manualLayout>
                  <c:x val="-8.0703750784538331E-3"/>
                  <c:y val="5.5659048621643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42-47EA-8FC8-1DD87152A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Sheet2!$A$3:$A$10</c:f>
              <c:strCache>
                <c:ptCount val="8"/>
                <c:pt idx="0">
                  <c:v>10歳代</c:v>
                </c:pt>
                <c:pt idx="1">
                  <c:v>20歳代</c:v>
                </c:pt>
                <c:pt idx="2">
                  <c:v>30歳代</c:v>
                </c:pt>
                <c:pt idx="3">
                  <c:v>40歳代</c:v>
                </c:pt>
                <c:pt idx="4">
                  <c:v>50歳代</c:v>
                </c:pt>
                <c:pt idx="5">
                  <c:v>60歳代</c:v>
                </c:pt>
                <c:pt idx="6">
                  <c:v>70歳代</c:v>
                </c:pt>
                <c:pt idx="7">
                  <c:v>80歳以上</c:v>
                </c:pt>
              </c:strCache>
            </c:strRef>
          </c:cat>
          <c:val>
            <c:numRef>
              <c:f>Sheet2!$C$3:$C$10</c:f>
              <c:numCache>
                <c:formatCode>0.0%</c:formatCode>
                <c:ptCount val="8"/>
                <c:pt idx="0">
                  <c:v>0.83799999999999997</c:v>
                </c:pt>
                <c:pt idx="1">
                  <c:v>0.93799999999999994</c:v>
                </c:pt>
                <c:pt idx="2">
                  <c:v>0.92200000000000004</c:v>
                </c:pt>
                <c:pt idx="3">
                  <c:v>0.878</c:v>
                </c:pt>
                <c:pt idx="4">
                  <c:v>0.79</c:v>
                </c:pt>
                <c:pt idx="5">
                  <c:v>0.56200000000000006</c:v>
                </c:pt>
                <c:pt idx="6">
                  <c:v>0.27200000000000002</c:v>
                </c:pt>
                <c:pt idx="7">
                  <c:v>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42-47EA-8FC8-1DD87152A2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518224"/>
        <c:axId val="19070912"/>
      </c:lineChart>
      <c:catAx>
        <c:axId val="201051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70912"/>
        <c:crosses val="autoZero"/>
        <c:auto val="1"/>
        <c:lblAlgn val="ctr"/>
        <c:lblOffset val="100"/>
        <c:noMultiLvlLbl val="0"/>
      </c:catAx>
      <c:valAx>
        <c:axId val="1907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crossAx val="20105182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市スマホ保有率!$A$4:$A$7</cx:f>
        <cx:lvl ptCount="4">
          <cx:pt idx="0">保有率</cx:pt>
        </cx:lvl>
      </cx:strDim>
      <cx:numDim type="size">
        <cx:f>市スマホ保有率!$B$4:$B$7</cx:f>
        <cx:lvl ptCount="4" formatCode="0.0%">
          <cx:pt idx="0">0.93899999999999995</cx:pt>
          <cx:pt idx="1">0.060999999999999999</cx:pt>
        </cx:lvl>
      </cx:numDim>
    </cx:data>
  </cx:chartData>
  <cx:chart>
    <cx:plotArea>
      <cx:plotAreaRegion>
        <cx:series layoutId="sunburst" uniqueId="{328FACE3-CB9F-47E4-B595-55DB32FA67F4}">
          <cx:dataPt idx="0">
            <cx:spPr>
              <a:solidFill>
                <a:schemeClr val="tx1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利用意向!$A$4:$A$7</cx:f>
        <cx:lvl ptCount="4">
          <cx:pt idx="0">保有率</cx:pt>
        </cx:lvl>
      </cx:strDim>
      <cx:numDim type="size">
        <cx:f>利用意向!$B$4:$B$7</cx:f>
        <cx:lvl ptCount="4" formatCode="0.0%">
          <cx:pt idx="0">0.54700000000000004</cx:pt>
          <cx:pt idx="1">0.45300000000000001</cx:pt>
        </cx:lvl>
      </cx:numDim>
    </cx:data>
  </cx:chartData>
  <cx:chart>
    <cx:plotArea>
      <cx:plotAreaRegion>
        <cx:series layoutId="sunburst" uniqueId="{328FACE3-CB9F-47E4-B595-55DB32FA67F4}">
          <cx:dataPt idx="0">
            <cx:spPr>
              <a:solidFill>
                <a:schemeClr val="tx1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防災・防犯!$A$4:$A$7</cx:f>
        <cx:lvl ptCount="4">
          <cx:pt idx="0">防災・防犯</cx:pt>
        </cx:lvl>
      </cx:strDim>
      <cx:numDim type="size">
        <cx:f>防災・防犯!$B$4:$B$7</cx:f>
        <cx:lvl ptCount="4" formatCode="0.0%">
          <cx:pt idx="0">0.70999999999999996</cx:pt>
          <cx:pt idx="1">0.28999999999999998</cx:pt>
        </cx:lvl>
      </cx:numDim>
    </cx:data>
  </cx:chartData>
  <cx:chart>
    <cx:plotArea>
      <cx:plotAreaRegion>
        <cx:series layoutId="sunburst" uniqueId="{328FACE3-CB9F-47E4-B595-55DB32FA67F4}">
          <cx:dataPt idx="0">
            <cx:spPr>
              <a:solidFill>
                <a:schemeClr val="tx1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子育て!$A$4:$A$7</cx:f>
        <cx:lvl ptCount="4">
          <cx:pt idx="0">子育て</cx:pt>
        </cx:lvl>
      </cx:strDim>
      <cx:numDim type="size">
        <cx:f>子育て!$B$4:$B$7</cx:f>
        <cx:lvl ptCount="4" formatCode="0.0%">
          <cx:pt idx="0">0.73999999999999999</cx:pt>
          <cx:pt idx="1">0.26000000000000001</cx:pt>
        </cx:lvl>
      </cx:numDim>
    </cx:data>
  </cx:chartData>
  <cx:chart>
    <cx:plotArea>
      <cx:plotAreaRegion>
        <cx:series layoutId="sunburst" uniqueId="{328FACE3-CB9F-47E4-B595-55DB32FA67F4}">
          <cx:dataPt idx="0">
            <cx:spPr>
              <a:solidFill>
                <a:schemeClr val="tx1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一時預かり!$A$4:$A$7</cx:f>
        <cx:lvl ptCount="4">
          <cx:pt idx="0">保有率</cx:pt>
        </cx:lvl>
      </cx:strDim>
      <cx:numDim type="size">
        <cx:f>一時預かり!$B$4:$B$7</cx:f>
        <cx:lvl ptCount="4" formatCode="0.0%">
          <cx:pt idx="0">0.90820000000000001</cx:pt>
          <cx:pt idx="1">0.091999999999999998</cx:pt>
        </cx:lvl>
      </cx:numDim>
    </cx:data>
  </cx:chartData>
  <cx:chart>
    <cx:plotArea>
      <cx:plotAreaRegion>
        <cx:series layoutId="sunburst" uniqueId="{328FACE3-CB9F-47E4-B595-55DB32FA67F4}">
          <cx:dataPt idx="0">
            <cx:spPr>
              <a:solidFill>
                <a:schemeClr val="tx1"/>
              </a:soli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5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621" cy="494813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4" y="2"/>
            <a:ext cx="2918621" cy="494813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r">
              <a:defRPr sz="1200"/>
            </a:lvl1pPr>
          </a:lstStyle>
          <a:p>
            <a:fld id="{0F1E4CFE-316E-4A70-8688-71CAFE9C7DC2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503"/>
            <a:ext cx="2918621" cy="494813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4" y="9371503"/>
            <a:ext cx="2918621" cy="494813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r">
              <a:defRPr sz="1200"/>
            </a:lvl1pPr>
          </a:lstStyle>
          <a:p>
            <a:fld id="{74DBB342-6F1A-4C14-AF75-48FF5544F4D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92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8831" cy="495029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3"/>
            <a:ext cx="2918831" cy="495029"/>
          </a:xfrm>
          <a:prstGeom prst="rect">
            <a:avLst/>
          </a:prstGeom>
        </p:spPr>
        <p:txBody>
          <a:bodyPr vert="horz" lIns="90632" tIns="45314" rIns="90632" bIns="45314" rtlCol="0"/>
          <a:lstStyle>
            <a:lvl1pPr algn="r">
              <a:defRPr sz="1200"/>
            </a:lvl1pPr>
          </a:lstStyle>
          <a:p>
            <a:fld id="{8DC38755-C1CB-443F-9CA7-0FC4949CC7D3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2" tIns="45314" rIns="90632" bIns="4531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32" tIns="45314" rIns="90632" bIns="453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5028"/>
          </a:xfrm>
          <a:prstGeom prst="rect">
            <a:avLst/>
          </a:prstGeom>
        </p:spPr>
        <p:txBody>
          <a:bodyPr vert="horz" lIns="90632" tIns="45314" rIns="90632" bIns="45314" rtlCol="0" anchor="b"/>
          <a:lstStyle>
            <a:lvl1pPr algn="r">
              <a:defRPr sz="1200"/>
            </a:lvl1pPr>
          </a:lstStyle>
          <a:p>
            <a:fld id="{43005CFC-7347-49FD-AE15-8B40501A69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3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402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07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50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20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06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6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360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21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48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31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82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8DD9-A1E6-4DC2-9111-3C210B3C6B08}" type="datetimeFigureOut">
              <a:rPr kumimoji="1" lang="ja-JP" altLang="en-US" smtClean="0"/>
              <a:t>2019/9/26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D52-B2ED-45A0-B1F9-A959E5F3E99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25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jpg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emf"/><Relationship Id="rId7" Type="http://schemas.openxmlformats.org/officeDocument/2006/relationships/image" Target="../media/image3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43.emf"/><Relationship Id="rId5" Type="http://schemas.openxmlformats.org/officeDocument/2006/relationships/image" Target="../media/image38.emf"/><Relationship Id="rId10" Type="http://schemas.openxmlformats.org/officeDocument/2006/relationships/image" Target="../media/image42.emf"/><Relationship Id="rId4" Type="http://schemas.openxmlformats.org/officeDocument/2006/relationships/image" Target="../media/image37.emf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14/relationships/chartEx" Target="../charts/chartEx6.xml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jpeg"/><Relationship Id="rId5" Type="http://schemas.openxmlformats.org/officeDocument/2006/relationships/image" Target="../media/image12.jpg"/><Relationship Id="rId10" Type="http://schemas.openxmlformats.org/officeDocument/2006/relationships/image" Target="../media/image49.jpe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emf"/><Relationship Id="rId7" Type="http://schemas.microsoft.com/office/2007/relationships/hdphoto" Target="../media/hdphoto2.wdp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image" Target="../media/image68.emf"/><Relationship Id="rId4" Type="http://schemas.openxmlformats.org/officeDocument/2006/relationships/image" Target="../media/image14.emf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1.emf"/><Relationship Id="rId7" Type="http://schemas.openxmlformats.org/officeDocument/2006/relationships/image" Target="../media/image63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41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emf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87.emf"/><Relationship Id="rId3" Type="http://schemas.openxmlformats.org/officeDocument/2006/relationships/image" Target="../media/image37.emf"/><Relationship Id="rId7" Type="http://schemas.openxmlformats.org/officeDocument/2006/relationships/image" Target="../media/image82.emf"/><Relationship Id="rId12" Type="http://schemas.openxmlformats.org/officeDocument/2006/relationships/image" Target="../media/image8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11" Type="http://schemas.openxmlformats.org/officeDocument/2006/relationships/image" Target="../media/image85.emf"/><Relationship Id="rId5" Type="http://schemas.openxmlformats.org/officeDocument/2006/relationships/image" Target="../media/image80.emf"/><Relationship Id="rId10" Type="http://schemas.openxmlformats.org/officeDocument/2006/relationships/image" Target="../media/image84.emf"/><Relationship Id="rId4" Type="http://schemas.openxmlformats.org/officeDocument/2006/relationships/image" Target="../media/image35.emf"/><Relationship Id="rId9" Type="http://schemas.openxmlformats.org/officeDocument/2006/relationships/image" Target="../media/image8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emf"/><Relationship Id="rId3" Type="http://schemas.openxmlformats.org/officeDocument/2006/relationships/image" Target="../media/image89.emf"/><Relationship Id="rId7" Type="http://schemas.openxmlformats.org/officeDocument/2006/relationships/image" Target="../media/image86.emf"/><Relationship Id="rId12" Type="http://schemas.openxmlformats.org/officeDocument/2006/relationships/image" Target="../media/image95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11" Type="http://schemas.openxmlformats.org/officeDocument/2006/relationships/image" Target="../media/image94.emf"/><Relationship Id="rId5" Type="http://schemas.openxmlformats.org/officeDocument/2006/relationships/image" Target="../media/image83.emf"/><Relationship Id="rId10" Type="http://schemas.openxmlformats.org/officeDocument/2006/relationships/image" Target="../media/image93.emf"/><Relationship Id="rId4" Type="http://schemas.openxmlformats.org/officeDocument/2006/relationships/image" Target="../media/image35.emf"/><Relationship Id="rId9" Type="http://schemas.openxmlformats.org/officeDocument/2006/relationships/image" Target="../media/image9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chart" Target="../charts/chart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4/relationships/chartEx" Target="../charts/chartEx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9.emf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14/relationships/chartEx" Target="../charts/chartEx5.xml"/><Relationship Id="rId4" Type="http://schemas.microsoft.com/office/2014/relationships/chartEx" Target="../charts/chartEx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912064" y="5504116"/>
            <a:ext cx="374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令和元年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27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日　 寝 屋 川 市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AEC19D-0C9A-4C80-90C1-117A0969E52D}"/>
              </a:ext>
            </a:extLst>
          </p:cNvPr>
          <p:cNvGrpSpPr/>
          <p:nvPr/>
        </p:nvGrpSpPr>
        <p:grpSpPr>
          <a:xfrm>
            <a:off x="1045644" y="1790604"/>
            <a:ext cx="8860356" cy="1900033"/>
            <a:chOff x="1045644" y="2092262"/>
            <a:chExt cx="8860356" cy="190003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178082" y="3393605"/>
              <a:ext cx="4550379" cy="59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Gisha" panose="020B0502040204020203" pitchFamily="34" charset="-79"/>
                </a:rPr>
                <a:t>～　時間 と 距離 の短縮　～</a:t>
              </a:r>
              <a:endPara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Gisha" panose="020B0502040204020203" pitchFamily="34" charset="-79"/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045644" y="3274265"/>
              <a:ext cx="8860356" cy="168959"/>
              <a:chOff x="-4356" y="653141"/>
              <a:chExt cx="8860356" cy="168959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59E4878-38B8-426D-956A-C4E48246DBB0}"/>
                </a:ext>
              </a:extLst>
            </p:cNvPr>
            <p:cNvSpPr txBox="1"/>
            <p:nvPr/>
          </p:nvSpPr>
          <p:spPr>
            <a:xfrm>
              <a:off x="1160626" y="2092262"/>
              <a:ext cx="8064600" cy="117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altLang="ja-JP" sz="3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Gisha" panose="020B0502040204020203" pitchFamily="34" charset="-79"/>
                </a:rPr>
                <a:t>ICT</a:t>
              </a:r>
              <a:r>
                <a:rPr lang="ja-JP" altLang="en-US" sz="3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Gisha" panose="020B0502040204020203" pitchFamily="34" charset="-79"/>
                </a:rPr>
                <a:t>・</a:t>
              </a:r>
              <a:r>
                <a:rPr lang="en-US" altLang="ja-JP" sz="3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Gisha" panose="020B0502040204020203" pitchFamily="34" charset="-79"/>
                </a:rPr>
                <a:t>IoT</a:t>
              </a:r>
              <a:r>
                <a:rPr lang="ja-JP" altLang="en-US" sz="3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Gisha" panose="020B0502040204020203" pitchFamily="34" charset="-79"/>
                </a:rPr>
                <a:t>で実現する</a:t>
              </a:r>
              <a:endParaRPr lang="en-US" altLang="ja-JP" sz="3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Gisha" panose="020B0502040204020203" pitchFamily="34" charset="-79"/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3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Gisha" panose="020B0502040204020203" pitchFamily="34" charset="-79"/>
                </a:rPr>
                <a:t>　これからの市民サービスのあり方</a:t>
              </a:r>
              <a:endParaRPr lang="en-US" altLang="ja-JP" sz="3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Gisha" panose="020B0502040204020203" pitchFamily="34" charset="-79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6988629" y="181046"/>
            <a:ext cx="2529860" cy="490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3496"/>
            <a:r>
              <a:rPr kumimoji="1" lang="en-US" altLang="ja-JP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2019.9.27</a:t>
            </a:r>
          </a:p>
          <a:p>
            <a:pPr defTabSz="843496"/>
            <a:r>
              <a:rPr kumimoji="1"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第２回大阪スマートシティ戦略会議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012810" y="739110"/>
            <a:ext cx="1443214" cy="4151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843496"/>
            <a:r>
              <a:rPr kumimoji="1" lang="ja-JP" altLang="en-US" sz="166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資料３</a:t>
            </a:r>
            <a:endParaRPr kumimoji="1" lang="en-US" altLang="ja-JP" sz="1662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15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９</a:t>
              </a: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0" y="529015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アプリの機能 「様々な情報をプッシュ通知」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35" name="矢印: 五方向 34">
            <a:extLst>
              <a:ext uri="{FF2B5EF4-FFF2-40B4-BE49-F238E27FC236}">
                <a16:creationId xmlns:a16="http://schemas.microsoft.com/office/drawing/2014/main" id="{EB59F78B-BC20-40F0-8C75-7C9965AB46E7}"/>
              </a:ext>
            </a:extLst>
          </p:cNvPr>
          <p:cNvSpPr/>
          <p:nvPr/>
        </p:nvSpPr>
        <p:spPr>
          <a:xfrm>
            <a:off x="554248" y="1793032"/>
            <a:ext cx="4027180" cy="4068000"/>
          </a:xfrm>
          <a:prstGeom prst="homePlate">
            <a:avLst>
              <a:gd name="adj" fmla="val 0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61B391F-39E5-4249-BCE9-6C0AAACAE102}"/>
              </a:ext>
            </a:extLst>
          </p:cNvPr>
          <p:cNvGrpSpPr/>
          <p:nvPr/>
        </p:nvGrpSpPr>
        <p:grpSpPr>
          <a:xfrm>
            <a:off x="807729" y="1835642"/>
            <a:ext cx="3520217" cy="763717"/>
            <a:chOff x="760672" y="1749866"/>
            <a:chExt cx="3520217" cy="763717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F605210-7322-455D-A589-E66A1DFEC3DF}"/>
                </a:ext>
              </a:extLst>
            </p:cNvPr>
            <p:cNvGrpSpPr/>
            <p:nvPr/>
          </p:nvGrpSpPr>
          <p:grpSpPr>
            <a:xfrm>
              <a:off x="760672" y="1879579"/>
              <a:ext cx="2402638" cy="634004"/>
              <a:chOff x="450700" y="1715931"/>
              <a:chExt cx="2402638" cy="634004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8CBC206-6E16-43C2-A89A-D09B95CB278B}"/>
                  </a:ext>
                </a:extLst>
              </p:cNvPr>
              <p:cNvSpPr txBox="1"/>
              <p:nvPr/>
            </p:nvSpPr>
            <p:spPr>
              <a:xfrm>
                <a:off x="510062" y="2042158"/>
                <a:ext cx="23432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大阪府警 「安まちメール」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AA2393B-F0A3-4B35-A8A7-3CC1225E4636}"/>
                  </a:ext>
                </a:extLst>
              </p:cNvPr>
              <p:cNvSpPr txBox="1"/>
              <p:nvPr/>
            </p:nvSpPr>
            <p:spPr>
              <a:xfrm>
                <a:off x="450700" y="1715931"/>
                <a:ext cx="157952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不審者情報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92BDFB4-9D40-460B-9BB6-5D87023481C2}"/>
                </a:ext>
              </a:extLst>
            </p:cNvPr>
            <p:cNvGrpSpPr/>
            <p:nvPr/>
          </p:nvGrpSpPr>
          <p:grpSpPr>
            <a:xfrm>
              <a:off x="2373903" y="1749866"/>
              <a:ext cx="1906986" cy="584367"/>
              <a:chOff x="2373903" y="1749866"/>
              <a:chExt cx="1906986" cy="584367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30307F8D-0567-4666-AF43-057D67810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196"/>
              <a:stretch/>
            </p:blipFill>
            <p:spPr>
              <a:xfrm>
                <a:off x="3726470" y="1850855"/>
                <a:ext cx="554419" cy="432000"/>
              </a:xfrm>
              <a:prstGeom prst="rect">
                <a:avLst/>
              </a:prstGeom>
            </p:spPr>
          </p:pic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222D5882-7658-4107-935A-D6ABA20587D6}"/>
                  </a:ext>
                </a:extLst>
              </p:cNvPr>
              <p:cNvCxnSpPr/>
              <p:nvPr/>
            </p:nvCxnSpPr>
            <p:spPr>
              <a:xfrm>
                <a:off x="2475330" y="1964341"/>
                <a:ext cx="111600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>
                <a:extLst>
                  <a:ext uri="{FF2B5EF4-FFF2-40B4-BE49-F238E27FC236}">
                    <a16:creationId xmlns:a16="http://schemas.microsoft.com/office/drawing/2014/main" id="{024B0B57-A758-4E90-A0C0-94B8568D64CA}"/>
                  </a:ext>
                </a:extLst>
              </p:cNvPr>
              <p:cNvCxnSpPr/>
              <p:nvPr/>
            </p:nvCxnSpPr>
            <p:spPr>
              <a:xfrm>
                <a:off x="2457234" y="2096133"/>
                <a:ext cx="1116000" cy="0"/>
              </a:xfrm>
              <a:prstGeom prst="straightConnector1">
                <a:avLst/>
              </a:prstGeom>
              <a:ln w="19050"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1227945-8458-4399-8659-BAD188CA6890}"/>
                  </a:ext>
                </a:extLst>
              </p:cNvPr>
              <p:cNvSpPr txBox="1"/>
              <p:nvPr/>
            </p:nvSpPr>
            <p:spPr>
              <a:xfrm>
                <a:off x="2373903" y="1749866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dirty="0"/>
                  <a:t>登録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09C9CAD-FF95-4DB6-9EED-0C847861E510}"/>
                  </a:ext>
                </a:extLst>
              </p:cNvPr>
              <p:cNvSpPr txBox="1"/>
              <p:nvPr/>
            </p:nvSpPr>
            <p:spPr>
              <a:xfrm>
                <a:off x="3224891" y="2080317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dirty="0"/>
                  <a:t>配信</a:t>
                </a:r>
                <a:endParaRPr kumimoji="1" lang="ja-JP" altLang="en-US" sz="1050" dirty="0"/>
              </a:p>
            </p:txBody>
          </p:sp>
        </p:grp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8AE0A89-DE38-449B-94C6-DDDE22AB7A02}"/>
              </a:ext>
            </a:extLst>
          </p:cNvPr>
          <p:cNvGrpSpPr/>
          <p:nvPr/>
        </p:nvGrpSpPr>
        <p:grpSpPr>
          <a:xfrm>
            <a:off x="817578" y="2843266"/>
            <a:ext cx="2884479" cy="771796"/>
            <a:chOff x="756674" y="2732795"/>
            <a:chExt cx="2884479" cy="771796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35AD87A-A063-46FC-881B-83419436C01A}"/>
                </a:ext>
              </a:extLst>
            </p:cNvPr>
            <p:cNvGrpSpPr/>
            <p:nvPr/>
          </p:nvGrpSpPr>
          <p:grpSpPr>
            <a:xfrm>
              <a:off x="756674" y="2870587"/>
              <a:ext cx="2402638" cy="634004"/>
              <a:chOff x="450700" y="1715931"/>
              <a:chExt cx="2402638" cy="634004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BBF1229-1E18-4A22-8939-D50B39514EAC}"/>
                  </a:ext>
                </a:extLst>
              </p:cNvPr>
              <p:cNvSpPr txBox="1"/>
              <p:nvPr/>
            </p:nvSpPr>
            <p:spPr>
              <a:xfrm>
                <a:off x="510062" y="2042158"/>
                <a:ext cx="23432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おおさか防災ネット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8DEC6E6-C017-47FB-9F4B-0EFDB106CB15}"/>
                  </a:ext>
                </a:extLst>
              </p:cNvPr>
              <p:cNvSpPr txBox="1"/>
              <p:nvPr/>
            </p:nvSpPr>
            <p:spPr>
              <a:xfrm>
                <a:off x="450700" y="1715931"/>
                <a:ext cx="157952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災害情報</a:t>
                </a:r>
                <a:endPara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B21C770E-43B9-438C-870F-C2DA717122F7}"/>
                </a:ext>
              </a:extLst>
            </p:cNvPr>
            <p:cNvGrpSpPr/>
            <p:nvPr/>
          </p:nvGrpSpPr>
          <p:grpSpPr>
            <a:xfrm>
              <a:off x="2336195" y="2732795"/>
              <a:ext cx="1304958" cy="584367"/>
              <a:chOff x="2373903" y="1749866"/>
              <a:chExt cx="1304958" cy="584367"/>
            </a:xfrm>
          </p:grpSpPr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63D4F6AF-C851-4047-9B0E-EA748CAEF213}"/>
                  </a:ext>
                </a:extLst>
              </p:cNvPr>
              <p:cNvCxnSpPr/>
              <p:nvPr/>
            </p:nvCxnSpPr>
            <p:spPr>
              <a:xfrm>
                <a:off x="2475330" y="1964341"/>
                <a:ext cx="111600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61548FBD-09AD-4699-BE4B-AF32491FBC3C}"/>
                  </a:ext>
                </a:extLst>
              </p:cNvPr>
              <p:cNvCxnSpPr/>
              <p:nvPr/>
            </p:nvCxnSpPr>
            <p:spPr>
              <a:xfrm>
                <a:off x="2457234" y="2096133"/>
                <a:ext cx="1116000" cy="0"/>
              </a:xfrm>
              <a:prstGeom prst="straightConnector1">
                <a:avLst/>
              </a:prstGeom>
              <a:ln w="19050"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0CD5298-6AC7-4CB5-8203-EB9A844BCE30}"/>
                  </a:ext>
                </a:extLst>
              </p:cNvPr>
              <p:cNvSpPr txBox="1"/>
              <p:nvPr/>
            </p:nvSpPr>
            <p:spPr>
              <a:xfrm>
                <a:off x="2373903" y="1749866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dirty="0"/>
                  <a:t>登録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F5F553E-FECE-4769-8140-CE4BEF3293FE}"/>
                  </a:ext>
                </a:extLst>
              </p:cNvPr>
              <p:cNvSpPr txBox="1"/>
              <p:nvPr/>
            </p:nvSpPr>
            <p:spPr>
              <a:xfrm>
                <a:off x="3224891" y="2080317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dirty="0"/>
                  <a:t>配信</a:t>
                </a:r>
                <a:endParaRPr kumimoji="1" lang="ja-JP" altLang="en-US" sz="1050" dirty="0"/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3C88290-57F9-4407-A056-DEE5D28DCDF1}"/>
              </a:ext>
            </a:extLst>
          </p:cNvPr>
          <p:cNvGrpSpPr/>
          <p:nvPr/>
        </p:nvGrpSpPr>
        <p:grpSpPr>
          <a:xfrm>
            <a:off x="817578" y="3926451"/>
            <a:ext cx="3510574" cy="787698"/>
            <a:chOff x="713285" y="3776766"/>
            <a:chExt cx="3510574" cy="787698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AF546BC2-4E72-4A3E-8D3F-B6435B633703}"/>
                </a:ext>
              </a:extLst>
            </p:cNvPr>
            <p:cNvGrpSpPr/>
            <p:nvPr/>
          </p:nvGrpSpPr>
          <p:grpSpPr>
            <a:xfrm>
              <a:off x="713285" y="3930460"/>
              <a:ext cx="2402638" cy="634004"/>
              <a:chOff x="450700" y="1715931"/>
              <a:chExt cx="2402638" cy="634004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EFA025-F931-4D7F-8E4E-33BAAC4FA2F0}"/>
                  </a:ext>
                </a:extLst>
              </p:cNvPr>
              <p:cNvSpPr txBox="1"/>
              <p:nvPr/>
            </p:nvSpPr>
            <p:spPr>
              <a:xfrm>
                <a:off x="510062" y="2042158"/>
                <a:ext cx="23432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メールねやがわ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52F932F-56D8-4652-9E43-86F16CAA8C07}"/>
                  </a:ext>
                </a:extLst>
              </p:cNvPr>
              <p:cNvSpPr txBox="1"/>
              <p:nvPr/>
            </p:nvSpPr>
            <p:spPr>
              <a:xfrm>
                <a:off x="450700" y="1715931"/>
                <a:ext cx="157952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市お知らせ情報</a:t>
                </a:r>
                <a:endPara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6964774-9AE8-46B7-990C-8B9F28825E65}"/>
                </a:ext>
              </a:extLst>
            </p:cNvPr>
            <p:cNvGrpSpPr/>
            <p:nvPr/>
          </p:nvGrpSpPr>
          <p:grpSpPr>
            <a:xfrm>
              <a:off x="2316873" y="3776766"/>
              <a:ext cx="1906986" cy="584367"/>
              <a:chOff x="2373903" y="1749866"/>
              <a:chExt cx="1906986" cy="584367"/>
            </a:xfrm>
          </p:grpSpPr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74660419-4136-4B63-BD31-A003F6F0CB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196"/>
              <a:stretch/>
            </p:blipFill>
            <p:spPr>
              <a:xfrm>
                <a:off x="3726470" y="1850855"/>
                <a:ext cx="554419" cy="432000"/>
              </a:xfrm>
              <a:prstGeom prst="rect">
                <a:avLst/>
              </a:prstGeom>
            </p:spPr>
          </p:pic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8B7FBB02-3318-4FA1-8ABD-F8A7CF0CAA22}"/>
                  </a:ext>
                </a:extLst>
              </p:cNvPr>
              <p:cNvCxnSpPr/>
              <p:nvPr/>
            </p:nvCxnSpPr>
            <p:spPr>
              <a:xfrm>
                <a:off x="2475330" y="1964341"/>
                <a:ext cx="111600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>
                <a:extLst>
                  <a:ext uri="{FF2B5EF4-FFF2-40B4-BE49-F238E27FC236}">
                    <a16:creationId xmlns:a16="http://schemas.microsoft.com/office/drawing/2014/main" id="{D6A0743A-987D-42A0-8520-7ABB875A208D}"/>
                  </a:ext>
                </a:extLst>
              </p:cNvPr>
              <p:cNvCxnSpPr/>
              <p:nvPr/>
            </p:nvCxnSpPr>
            <p:spPr>
              <a:xfrm>
                <a:off x="2457234" y="2096133"/>
                <a:ext cx="1116000" cy="0"/>
              </a:xfrm>
              <a:prstGeom prst="straightConnector1">
                <a:avLst/>
              </a:prstGeom>
              <a:ln w="19050"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A747E5-F224-4F5D-80C5-ACBA5E6D793E}"/>
                  </a:ext>
                </a:extLst>
              </p:cNvPr>
              <p:cNvSpPr txBox="1"/>
              <p:nvPr/>
            </p:nvSpPr>
            <p:spPr>
              <a:xfrm>
                <a:off x="2373903" y="1749866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dirty="0"/>
                  <a:t>登録</a:t>
                </a: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70D0E72-C4A4-4FCF-B88B-C23AACEAAC94}"/>
                  </a:ext>
                </a:extLst>
              </p:cNvPr>
              <p:cNvSpPr txBox="1"/>
              <p:nvPr/>
            </p:nvSpPr>
            <p:spPr>
              <a:xfrm>
                <a:off x="3224891" y="2080317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dirty="0"/>
                  <a:t>配信</a:t>
                </a:r>
                <a:endParaRPr kumimoji="1" lang="ja-JP" altLang="en-US" sz="1050" dirty="0"/>
              </a:p>
            </p:txBody>
          </p:sp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D8F8904-C7DF-476D-A68A-6A153A4503F7}"/>
              </a:ext>
            </a:extLst>
          </p:cNvPr>
          <p:cNvGrpSpPr/>
          <p:nvPr/>
        </p:nvGrpSpPr>
        <p:grpSpPr>
          <a:xfrm>
            <a:off x="807729" y="5005584"/>
            <a:ext cx="2881863" cy="745644"/>
            <a:chOff x="742966" y="4777541"/>
            <a:chExt cx="2881863" cy="745644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F31E79E-B0E6-4695-A170-16EF12EA5C11}"/>
                </a:ext>
              </a:extLst>
            </p:cNvPr>
            <p:cNvGrpSpPr/>
            <p:nvPr/>
          </p:nvGrpSpPr>
          <p:grpSpPr>
            <a:xfrm>
              <a:off x="742966" y="4889181"/>
              <a:ext cx="2402638" cy="634004"/>
              <a:chOff x="450700" y="1715931"/>
              <a:chExt cx="2402638" cy="634004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1E4A355-8545-49FB-908C-016FA0CA3A72}"/>
                  </a:ext>
                </a:extLst>
              </p:cNvPr>
              <p:cNvSpPr txBox="1"/>
              <p:nvPr/>
            </p:nvSpPr>
            <p:spPr>
              <a:xfrm>
                <a:off x="510062" y="2042158"/>
                <a:ext cx="23432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メールねやがわ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0B24AE8-C05F-4D42-B56C-D2F5B83BF443}"/>
                  </a:ext>
                </a:extLst>
              </p:cNvPr>
              <p:cNvSpPr txBox="1"/>
              <p:nvPr/>
            </p:nvSpPr>
            <p:spPr>
              <a:xfrm>
                <a:off x="450700" y="1715931"/>
                <a:ext cx="157952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学校情報</a:t>
                </a:r>
                <a:endPara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123C8F1B-99FB-45CA-BD05-99E3A0D41273}"/>
                </a:ext>
              </a:extLst>
            </p:cNvPr>
            <p:cNvGrpSpPr/>
            <p:nvPr/>
          </p:nvGrpSpPr>
          <p:grpSpPr>
            <a:xfrm>
              <a:off x="2319871" y="4777541"/>
              <a:ext cx="1304958" cy="584367"/>
              <a:chOff x="2373903" y="1749866"/>
              <a:chExt cx="1304958" cy="584367"/>
            </a:xfrm>
          </p:grpSpPr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B051A48B-5A7C-47A8-9D01-EEFFEFA220C8}"/>
                  </a:ext>
                </a:extLst>
              </p:cNvPr>
              <p:cNvCxnSpPr/>
              <p:nvPr/>
            </p:nvCxnSpPr>
            <p:spPr>
              <a:xfrm>
                <a:off x="2475330" y="1964341"/>
                <a:ext cx="111600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FBB24414-1745-4389-A9A7-EEDFEF629D60}"/>
                  </a:ext>
                </a:extLst>
              </p:cNvPr>
              <p:cNvCxnSpPr/>
              <p:nvPr/>
            </p:nvCxnSpPr>
            <p:spPr>
              <a:xfrm>
                <a:off x="2457234" y="2096133"/>
                <a:ext cx="1116000" cy="0"/>
              </a:xfrm>
              <a:prstGeom prst="straightConnector1">
                <a:avLst/>
              </a:prstGeom>
              <a:ln w="19050"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195E4A2-D3FC-43BB-AE61-24846EB6F744}"/>
                  </a:ext>
                </a:extLst>
              </p:cNvPr>
              <p:cNvSpPr txBox="1"/>
              <p:nvPr/>
            </p:nvSpPr>
            <p:spPr>
              <a:xfrm>
                <a:off x="2373903" y="1749866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dirty="0"/>
                  <a:t>登録</a:t>
                </a: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0C6334A5-2882-438B-87D9-5D9483938DAC}"/>
                  </a:ext>
                </a:extLst>
              </p:cNvPr>
              <p:cNvSpPr txBox="1"/>
              <p:nvPr/>
            </p:nvSpPr>
            <p:spPr>
              <a:xfrm>
                <a:off x="3224891" y="2080317"/>
                <a:ext cx="4539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dirty="0"/>
                  <a:t>配信</a:t>
                </a:r>
                <a:endParaRPr kumimoji="1" lang="ja-JP" altLang="en-US" sz="1050" dirty="0"/>
              </a:p>
            </p:txBody>
          </p:sp>
        </p:grpSp>
      </p:grpSp>
      <p:sp>
        <p:nvSpPr>
          <p:cNvPr id="69" name="矢印: 五方向 68">
            <a:extLst>
              <a:ext uri="{FF2B5EF4-FFF2-40B4-BE49-F238E27FC236}">
                <a16:creationId xmlns:a16="http://schemas.microsoft.com/office/drawing/2014/main" id="{7BB81E47-E9B8-4CAD-A418-4A55888B30E5}"/>
              </a:ext>
            </a:extLst>
          </p:cNvPr>
          <p:cNvSpPr/>
          <p:nvPr/>
        </p:nvSpPr>
        <p:spPr>
          <a:xfrm>
            <a:off x="5164405" y="1774179"/>
            <a:ext cx="4027180" cy="4068000"/>
          </a:xfrm>
          <a:prstGeom prst="homePlate">
            <a:avLst>
              <a:gd name="adj" fmla="val 0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0CA3AE0-B034-4462-86FA-7EA1B3EB1A7B}"/>
              </a:ext>
            </a:extLst>
          </p:cNvPr>
          <p:cNvSpPr txBox="1"/>
          <p:nvPr/>
        </p:nvSpPr>
        <p:spPr>
          <a:xfrm>
            <a:off x="5164405" y="1414313"/>
            <a:ext cx="8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  在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D0C8522-9B14-4677-9C2F-18CE942DA8BC}"/>
              </a:ext>
            </a:extLst>
          </p:cNvPr>
          <p:cNvSpPr txBox="1"/>
          <p:nvPr/>
        </p:nvSpPr>
        <p:spPr>
          <a:xfrm>
            <a:off x="554248" y="1433101"/>
            <a:ext cx="8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　来</a:t>
            </a:r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EF4B885-FE50-4EEF-841D-ADD378B1EDC8}"/>
              </a:ext>
            </a:extLst>
          </p:cNvPr>
          <p:cNvGrpSpPr/>
          <p:nvPr/>
        </p:nvGrpSpPr>
        <p:grpSpPr>
          <a:xfrm>
            <a:off x="6697451" y="3085887"/>
            <a:ext cx="1048264" cy="1735703"/>
            <a:chOff x="6704713" y="2963401"/>
            <a:chExt cx="1048264" cy="1735703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12C1563-EB62-4B2B-BE45-C54952871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38"/>
            <a:stretch/>
          </p:blipFill>
          <p:spPr>
            <a:xfrm>
              <a:off x="6704713" y="2963401"/>
              <a:ext cx="1048264" cy="1735703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1EA9BDEB-C246-42E6-A62A-1E26F747B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898" y="3454818"/>
              <a:ext cx="591430" cy="720000"/>
            </a:xfrm>
            <a:prstGeom prst="rect">
              <a:avLst/>
            </a:prstGeom>
          </p:spPr>
        </p:pic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F7A211C-38E0-467E-9934-39A5346C486C}"/>
              </a:ext>
            </a:extLst>
          </p:cNvPr>
          <p:cNvSpPr txBox="1"/>
          <p:nvPr/>
        </p:nvSpPr>
        <p:spPr>
          <a:xfrm>
            <a:off x="6574440" y="2569951"/>
            <a:ext cx="141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プッシュ通知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7EC47A25-7CCC-4B31-8029-AB3B0C35BF47}"/>
              </a:ext>
            </a:extLst>
          </p:cNvPr>
          <p:cNvGrpSpPr/>
          <p:nvPr/>
        </p:nvGrpSpPr>
        <p:grpSpPr>
          <a:xfrm>
            <a:off x="5299938" y="2897270"/>
            <a:ext cx="1126678" cy="756000"/>
            <a:chOff x="5373340" y="3690498"/>
            <a:chExt cx="1126678" cy="756000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8D421A32-78F8-463E-83BC-AAFE6DE07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394"/>
            <a:stretch/>
          </p:blipFill>
          <p:spPr>
            <a:xfrm>
              <a:off x="5740504" y="4056537"/>
              <a:ext cx="248094" cy="324000"/>
            </a:xfrm>
            <a:prstGeom prst="rect">
              <a:avLst/>
            </a:prstGeom>
          </p:spPr>
        </p:pic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0B85AEC2-6F91-45D0-A2D8-C4CDAEA021F4}"/>
                </a:ext>
              </a:extLst>
            </p:cNvPr>
            <p:cNvGrpSpPr/>
            <p:nvPr/>
          </p:nvGrpSpPr>
          <p:grpSpPr>
            <a:xfrm>
              <a:off x="5373340" y="3690498"/>
              <a:ext cx="1126678" cy="756000"/>
              <a:chOff x="5407351" y="1889955"/>
              <a:chExt cx="1024618" cy="584800"/>
            </a:xfrm>
          </p:grpSpPr>
          <p:sp>
            <p:nvSpPr>
              <p:cNvPr id="85" name="吹き出し: 円形 84">
                <a:extLst>
                  <a:ext uri="{FF2B5EF4-FFF2-40B4-BE49-F238E27FC236}">
                    <a16:creationId xmlns:a16="http://schemas.microsoft.com/office/drawing/2014/main" id="{F1867177-E1A5-4063-BF2B-94F2A119E020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60229"/>
                  <a:gd name="adj2" fmla="val 11165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984E93F7-BC36-4E28-AF75-6E0EE9CF2937}"/>
                  </a:ext>
                </a:extLst>
              </p:cNvPr>
              <p:cNvSpPr txBox="1"/>
              <p:nvPr/>
            </p:nvSpPr>
            <p:spPr>
              <a:xfrm>
                <a:off x="5482540" y="1950161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気象情報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0A8EACB3-32BB-48C6-922F-56B961CC0A63}"/>
              </a:ext>
            </a:extLst>
          </p:cNvPr>
          <p:cNvGrpSpPr/>
          <p:nvPr/>
        </p:nvGrpSpPr>
        <p:grpSpPr>
          <a:xfrm>
            <a:off x="5505329" y="3807782"/>
            <a:ext cx="1134846" cy="756000"/>
            <a:chOff x="5407349" y="3928200"/>
            <a:chExt cx="1134846" cy="756000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1FE20EA9-8B01-4987-BB56-03282E74B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594"/>
            <a:stretch/>
          </p:blipFill>
          <p:spPr>
            <a:xfrm>
              <a:off x="5768712" y="4270829"/>
              <a:ext cx="308141" cy="288000"/>
            </a:xfrm>
            <a:prstGeom prst="rect">
              <a:avLst/>
            </a:prstGeom>
          </p:spPr>
        </p:pic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4D9EB501-FF4D-497B-9BA6-843176E40AB6}"/>
                </a:ext>
              </a:extLst>
            </p:cNvPr>
            <p:cNvGrpSpPr/>
            <p:nvPr/>
          </p:nvGrpSpPr>
          <p:grpSpPr>
            <a:xfrm>
              <a:off x="5407349" y="3928200"/>
              <a:ext cx="1134846" cy="756000"/>
              <a:chOff x="5407351" y="1889955"/>
              <a:chExt cx="1032046" cy="584800"/>
            </a:xfrm>
          </p:grpSpPr>
          <p:sp>
            <p:nvSpPr>
              <p:cNvPr id="91" name="吹き出し: 円形 90">
                <a:extLst>
                  <a:ext uri="{FF2B5EF4-FFF2-40B4-BE49-F238E27FC236}">
                    <a16:creationId xmlns:a16="http://schemas.microsoft.com/office/drawing/2014/main" id="{A1E4CDBC-7430-4D21-9A03-5A88F360E308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62243"/>
                  <a:gd name="adj2" fmla="val -2552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3E596071-3E64-46D8-85E8-4F0E39C03D3C}"/>
                  </a:ext>
                </a:extLst>
              </p:cNvPr>
              <p:cNvSpPr txBox="1"/>
              <p:nvPr/>
            </p:nvSpPr>
            <p:spPr>
              <a:xfrm>
                <a:off x="5489968" y="1935169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避難情報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0CF798CB-054C-4BEC-8715-4605EE339203}"/>
              </a:ext>
            </a:extLst>
          </p:cNvPr>
          <p:cNvGrpSpPr/>
          <p:nvPr/>
        </p:nvGrpSpPr>
        <p:grpSpPr>
          <a:xfrm>
            <a:off x="5402739" y="4821590"/>
            <a:ext cx="1044000" cy="756000"/>
            <a:chOff x="5406258" y="3708697"/>
            <a:chExt cx="1044000" cy="756000"/>
          </a:xfrm>
        </p:grpSpPr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F4A110E3-4680-4F78-944D-9B3305089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7212" y="4051999"/>
              <a:ext cx="256614" cy="360000"/>
            </a:xfrm>
            <a:prstGeom prst="rect">
              <a:avLst/>
            </a:prstGeom>
          </p:spPr>
        </p:pic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5BC88701-E917-4D63-B3D5-0274D2491B39}"/>
                </a:ext>
              </a:extLst>
            </p:cNvPr>
            <p:cNvGrpSpPr/>
            <p:nvPr/>
          </p:nvGrpSpPr>
          <p:grpSpPr>
            <a:xfrm>
              <a:off x="5406258" y="3708697"/>
              <a:ext cx="1044000" cy="756000"/>
              <a:chOff x="5406355" y="1889955"/>
              <a:chExt cx="949429" cy="584800"/>
            </a:xfrm>
          </p:grpSpPr>
          <p:sp>
            <p:nvSpPr>
              <p:cNvPr id="97" name="吹き出し: 円形 96">
                <a:extLst>
                  <a:ext uri="{FF2B5EF4-FFF2-40B4-BE49-F238E27FC236}">
                    <a16:creationId xmlns:a16="http://schemas.microsoft.com/office/drawing/2014/main" id="{C1769B2E-6B65-4885-96F1-750C1BFE38B2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52172"/>
                  <a:gd name="adj2" fmla="val -44947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60AD868-7F91-4B13-8145-A72B32932A09}"/>
                  </a:ext>
                </a:extLst>
              </p:cNvPr>
              <p:cNvSpPr txBox="1"/>
              <p:nvPr/>
            </p:nvSpPr>
            <p:spPr>
              <a:xfrm>
                <a:off x="5406355" y="1964999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イベント情報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6D599F40-B898-44EC-BAF7-083AE62EE92D}"/>
              </a:ext>
            </a:extLst>
          </p:cNvPr>
          <p:cNvGrpSpPr/>
          <p:nvPr/>
        </p:nvGrpSpPr>
        <p:grpSpPr>
          <a:xfrm>
            <a:off x="8152818" y="2917227"/>
            <a:ext cx="1126678" cy="756000"/>
            <a:chOff x="7994086" y="2987621"/>
            <a:chExt cx="1126678" cy="756000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5CD42350-FCBC-4560-9737-D7A5429A8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32" t="1606" b="-1"/>
            <a:stretch/>
          </p:blipFill>
          <p:spPr>
            <a:xfrm>
              <a:off x="8273810" y="3301091"/>
              <a:ext cx="443011" cy="360000"/>
            </a:xfrm>
            <a:prstGeom prst="rect">
              <a:avLst/>
            </a:prstGeom>
          </p:spPr>
        </p:pic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7B0D71CA-0B6D-4AA5-9993-9708CFDBDD15}"/>
                </a:ext>
              </a:extLst>
            </p:cNvPr>
            <p:cNvGrpSpPr/>
            <p:nvPr/>
          </p:nvGrpSpPr>
          <p:grpSpPr>
            <a:xfrm>
              <a:off x="7994086" y="2987621"/>
              <a:ext cx="1126678" cy="756000"/>
              <a:chOff x="5407351" y="1889955"/>
              <a:chExt cx="1024618" cy="584800"/>
            </a:xfrm>
          </p:grpSpPr>
          <p:sp>
            <p:nvSpPr>
              <p:cNvPr id="102" name="吹き出し: 円形 101">
                <a:extLst>
                  <a:ext uri="{FF2B5EF4-FFF2-40B4-BE49-F238E27FC236}">
                    <a16:creationId xmlns:a16="http://schemas.microsoft.com/office/drawing/2014/main" id="{83E212AA-4FEA-480F-82E0-9E4E73B343E5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-63649"/>
                  <a:gd name="adj2" fmla="val 6177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C997810E-F5DF-44D3-94D3-2235B76BFADA}"/>
                  </a:ext>
                </a:extLst>
              </p:cNvPr>
              <p:cNvSpPr txBox="1"/>
              <p:nvPr/>
            </p:nvSpPr>
            <p:spPr>
              <a:xfrm>
                <a:off x="5482540" y="1950161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休校情報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639CB41E-86E9-4BF5-8C58-471D5E66C71B}"/>
              </a:ext>
            </a:extLst>
          </p:cNvPr>
          <p:cNvGrpSpPr/>
          <p:nvPr/>
        </p:nvGrpSpPr>
        <p:grpSpPr>
          <a:xfrm>
            <a:off x="5498762" y="1981273"/>
            <a:ext cx="1044000" cy="756000"/>
            <a:chOff x="5459558" y="1939833"/>
            <a:chExt cx="1044000" cy="756000"/>
          </a:xfrm>
        </p:grpSpPr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64007F5E-E900-43F5-9A64-04B29CD0E979}"/>
                </a:ext>
              </a:extLst>
            </p:cNvPr>
            <p:cNvGrpSpPr/>
            <p:nvPr/>
          </p:nvGrpSpPr>
          <p:grpSpPr>
            <a:xfrm>
              <a:off x="5459558" y="1939833"/>
              <a:ext cx="1044000" cy="756000"/>
              <a:chOff x="5406355" y="1889955"/>
              <a:chExt cx="949429" cy="584800"/>
            </a:xfrm>
          </p:grpSpPr>
          <p:sp>
            <p:nvSpPr>
              <p:cNvPr id="111" name="吹き出し: 円形 110">
                <a:extLst>
                  <a:ext uri="{FF2B5EF4-FFF2-40B4-BE49-F238E27FC236}">
                    <a16:creationId xmlns:a16="http://schemas.microsoft.com/office/drawing/2014/main" id="{F0A543DA-75FB-4364-8AF4-EF0A604C2642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56201"/>
                  <a:gd name="adj2" fmla="val 19894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2D4BB420-8FD9-49FC-86C0-7D3E94953893}"/>
                  </a:ext>
                </a:extLst>
              </p:cNvPr>
              <p:cNvSpPr txBox="1"/>
              <p:nvPr/>
            </p:nvSpPr>
            <p:spPr>
              <a:xfrm>
                <a:off x="5406355" y="1964999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不審者情報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E194B649-26D1-464B-8F45-E482D5820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0744" y="2272975"/>
              <a:ext cx="363935" cy="360000"/>
            </a:xfrm>
            <a:prstGeom prst="rect">
              <a:avLst/>
            </a:prstGeom>
          </p:spPr>
        </p:pic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01E884AD-CC9D-43AD-8D59-D9C9ECDCC61F}"/>
              </a:ext>
            </a:extLst>
          </p:cNvPr>
          <p:cNvGrpSpPr/>
          <p:nvPr/>
        </p:nvGrpSpPr>
        <p:grpSpPr>
          <a:xfrm>
            <a:off x="7966397" y="1983029"/>
            <a:ext cx="1126678" cy="756000"/>
            <a:chOff x="8006891" y="1960968"/>
            <a:chExt cx="1126678" cy="756000"/>
          </a:xfrm>
        </p:grpSpPr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F70D487A-6890-493D-ABD2-A2780C118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713" t="1112" r="4261" b="-1"/>
            <a:stretch/>
          </p:blipFill>
          <p:spPr>
            <a:xfrm>
              <a:off x="8277925" y="2263215"/>
              <a:ext cx="444226" cy="360000"/>
            </a:xfrm>
            <a:prstGeom prst="rect">
              <a:avLst/>
            </a:prstGeom>
          </p:spPr>
        </p:pic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A3B6228C-C330-4E72-8F14-5412C2EA3D20}"/>
                </a:ext>
              </a:extLst>
            </p:cNvPr>
            <p:cNvGrpSpPr/>
            <p:nvPr/>
          </p:nvGrpSpPr>
          <p:grpSpPr>
            <a:xfrm>
              <a:off x="8006891" y="1960968"/>
              <a:ext cx="1126678" cy="756000"/>
              <a:chOff x="5407351" y="1889955"/>
              <a:chExt cx="1024618" cy="584800"/>
            </a:xfrm>
          </p:grpSpPr>
          <p:sp>
            <p:nvSpPr>
              <p:cNvPr id="124" name="吹き出し: 円形 123">
                <a:extLst>
                  <a:ext uri="{FF2B5EF4-FFF2-40B4-BE49-F238E27FC236}">
                    <a16:creationId xmlns:a16="http://schemas.microsoft.com/office/drawing/2014/main" id="{99F642C4-A54E-48EE-A9EE-CA07958CF7E5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-56599"/>
                  <a:gd name="adj2" fmla="val 24881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CC731196-9FC9-4744-BDB9-A5F5F84A72BF}"/>
                  </a:ext>
                </a:extLst>
              </p:cNvPr>
              <p:cNvSpPr txBox="1"/>
              <p:nvPr/>
            </p:nvSpPr>
            <p:spPr>
              <a:xfrm>
                <a:off x="5482540" y="1920993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災害情報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D33DE1FC-A021-4768-8B67-552E46E84698}"/>
              </a:ext>
            </a:extLst>
          </p:cNvPr>
          <p:cNvGrpSpPr/>
          <p:nvPr/>
        </p:nvGrpSpPr>
        <p:grpSpPr>
          <a:xfrm>
            <a:off x="7963446" y="3817314"/>
            <a:ext cx="1068858" cy="756000"/>
            <a:chOff x="8031340" y="3928200"/>
            <a:chExt cx="1068858" cy="756000"/>
          </a:xfrm>
        </p:grpSpPr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8091FAAC-1019-415F-B68B-D60E81E4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76389" y="4270062"/>
              <a:ext cx="273227" cy="360000"/>
            </a:xfrm>
            <a:prstGeom prst="rect">
              <a:avLst/>
            </a:prstGeom>
          </p:spPr>
        </p:pic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78B9834E-B51F-4CAC-B39F-2CC21001D8EE}"/>
                </a:ext>
              </a:extLst>
            </p:cNvPr>
            <p:cNvGrpSpPr/>
            <p:nvPr/>
          </p:nvGrpSpPr>
          <p:grpSpPr>
            <a:xfrm>
              <a:off x="8031340" y="3928200"/>
              <a:ext cx="1068858" cy="756000"/>
              <a:chOff x="5407350" y="1889955"/>
              <a:chExt cx="972036" cy="584800"/>
            </a:xfrm>
          </p:grpSpPr>
          <p:sp>
            <p:nvSpPr>
              <p:cNvPr id="129" name="吹き出し: 円形 128">
                <a:extLst>
                  <a:ext uri="{FF2B5EF4-FFF2-40B4-BE49-F238E27FC236}">
                    <a16:creationId xmlns:a16="http://schemas.microsoft.com/office/drawing/2014/main" id="{B11156DE-A2CC-4FD7-B32E-C320F926517C}"/>
                  </a:ext>
                </a:extLst>
              </p:cNvPr>
              <p:cNvSpPr/>
              <p:nvPr/>
            </p:nvSpPr>
            <p:spPr>
              <a:xfrm>
                <a:off x="5407350" y="1889955"/>
                <a:ext cx="851213" cy="584800"/>
              </a:xfrm>
              <a:prstGeom prst="wedgeEllipseCallout">
                <a:avLst>
                  <a:gd name="adj1" fmla="val -65663"/>
                  <a:gd name="adj2" fmla="val 3683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2D8D91B4-0439-4C23-B9BF-58E6F3472FB8}"/>
                  </a:ext>
                </a:extLst>
              </p:cNvPr>
              <p:cNvSpPr txBox="1"/>
              <p:nvPr/>
            </p:nvSpPr>
            <p:spPr>
              <a:xfrm>
                <a:off x="5429957" y="1964341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子育て情報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</p:grpSp>
      <p:pic>
        <p:nvPicPr>
          <p:cNvPr id="134" name="図 133">
            <a:extLst>
              <a:ext uri="{FF2B5EF4-FFF2-40B4-BE49-F238E27FC236}">
                <a16:creationId xmlns:a16="http://schemas.microsoft.com/office/drawing/2014/main" id="{D1A15D43-E6C9-400E-BBD1-E9CAAF8E7C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7001420" y="2278369"/>
            <a:ext cx="440325" cy="351767"/>
          </a:xfrm>
          <a:prstGeom prst="rect">
            <a:avLst/>
          </a:prstGeom>
        </p:spPr>
      </p:pic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B6CB9C84-116A-488D-A647-9CAF01D0F11F}"/>
              </a:ext>
            </a:extLst>
          </p:cNvPr>
          <p:cNvGrpSpPr/>
          <p:nvPr/>
        </p:nvGrpSpPr>
        <p:grpSpPr>
          <a:xfrm>
            <a:off x="8036380" y="4805317"/>
            <a:ext cx="1043999" cy="756000"/>
            <a:chOff x="7994910" y="4805021"/>
            <a:chExt cx="1043999" cy="756000"/>
          </a:xfrm>
        </p:grpSpPr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D856555E-C8D9-4053-9DCF-44115816308D}"/>
                </a:ext>
              </a:extLst>
            </p:cNvPr>
            <p:cNvGrpSpPr/>
            <p:nvPr/>
          </p:nvGrpSpPr>
          <p:grpSpPr>
            <a:xfrm>
              <a:off x="7994910" y="4805021"/>
              <a:ext cx="1043999" cy="756000"/>
              <a:chOff x="5395665" y="1889955"/>
              <a:chExt cx="949429" cy="584800"/>
            </a:xfrm>
          </p:grpSpPr>
          <p:sp>
            <p:nvSpPr>
              <p:cNvPr id="138" name="吹き出し: 円形 137">
                <a:extLst>
                  <a:ext uri="{FF2B5EF4-FFF2-40B4-BE49-F238E27FC236}">
                    <a16:creationId xmlns:a16="http://schemas.microsoft.com/office/drawing/2014/main" id="{5E7E26F9-C966-4FDE-B3CE-F72B395C5109}"/>
                  </a:ext>
                </a:extLst>
              </p:cNvPr>
              <p:cNvSpPr/>
              <p:nvPr/>
            </p:nvSpPr>
            <p:spPr>
              <a:xfrm>
                <a:off x="5407351" y="1889955"/>
                <a:ext cx="851213" cy="584800"/>
              </a:xfrm>
              <a:prstGeom prst="wedgeEllipseCallout">
                <a:avLst>
                  <a:gd name="adj1" fmla="val -64656"/>
                  <a:gd name="adj2" fmla="val -22503"/>
                </a:avLst>
              </a:prstGeom>
              <a:noFill/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7FDA8D19-C1B2-40BA-A4D3-3175383EEA0D}"/>
                  </a:ext>
                </a:extLst>
              </p:cNvPr>
              <p:cNvSpPr txBox="1"/>
              <p:nvPr/>
            </p:nvSpPr>
            <p:spPr>
              <a:xfrm>
                <a:off x="5395665" y="1964339"/>
                <a:ext cx="949429" cy="2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ごみ出しの日</a:t>
                </a:r>
                <a:endParaRPr kumimoji="1" lang="ja-JP" altLang="en-US" sz="12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12D784D7-E6A5-4718-A6F4-8B57AD68D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89680" y="5142460"/>
              <a:ext cx="237969" cy="396000"/>
            </a:xfrm>
            <a:prstGeom prst="rect">
              <a:avLst/>
            </a:prstGeom>
          </p:spPr>
        </p:pic>
      </p:grpSp>
      <p:sp>
        <p:nvSpPr>
          <p:cNvPr id="143" name="下矢印 32">
            <a:extLst>
              <a:ext uri="{FF2B5EF4-FFF2-40B4-BE49-F238E27FC236}">
                <a16:creationId xmlns:a16="http://schemas.microsoft.com/office/drawing/2014/main" id="{117692DB-7247-4E06-913C-932C46BA79D1}"/>
              </a:ext>
            </a:extLst>
          </p:cNvPr>
          <p:cNvSpPr/>
          <p:nvPr/>
        </p:nvSpPr>
        <p:spPr>
          <a:xfrm rot="16200000">
            <a:off x="4478266" y="3553994"/>
            <a:ext cx="796834" cy="396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A4C2DC-A841-4EA5-929B-F35190FD33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6656" y="2917052"/>
            <a:ext cx="641607" cy="4320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45BC0B9A-826E-4356-B5A4-8328F4B6A4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1630" y="5077492"/>
            <a:ext cx="641607" cy="432000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9294DDE-83F5-4E36-8C29-295E496DF099}"/>
              </a:ext>
            </a:extLst>
          </p:cNvPr>
          <p:cNvSpPr txBox="1"/>
          <p:nvPr/>
        </p:nvSpPr>
        <p:spPr>
          <a:xfrm>
            <a:off x="6048207" y="1445137"/>
            <a:ext cx="249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アプリ１つで様々な情報が届く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73E4861-7F8D-4CD3-B9E8-EE5445E8DC64}"/>
              </a:ext>
            </a:extLst>
          </p:cNvPr>
          <p:cNvSpPr txBox="1"/>
          <p:nvPr/>
        </p:nvSpPr>
        <p:spPr>
          <a:xfrm>
            <a:off x="1393233" y="1473975"/>
            <a:ext cx="249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情報に応じて登録が必要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78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アプリの機能 「様々な情報をプッシュ通知」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A9EDE6C6-69B7-4123-B348-77F8E050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53"/>
          <a:stretch/>
        </p:blipFill>
        <p:spPr>
          <a:xfrm>
            <a:off x="207642" y="1596833"/>
            <a:ext cx="1609349" cy="3352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2164BE4-ACB3-4DA6-B65E-2260C5B47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93"/>
          <a:stretch/>
        </p:blipFill>
        <p:spPr>
          <a:xfrm>
            <a:off x="425388" y="4599998"/>
            <a:ext cx="1483200" cy="1927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A3704E-096F-499D-B562-2DB7563C70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4" b="30716"/>
          <a:stretch/>
        </p:blipFill>
        <p:spPr>
          <a:xfrm>
            <a:off x="3917721" y="1572039"/>
            <a:ext cx="1560518" cy="24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5D00E8E-6ED6-4D22-BE3E-2725B4CFA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01"/>
          <a:stretch/>
        </p:blipFill>
        <p:spPr>
          <a:xfrm>
            <a:off x="3939197" y="4097960"/>
            <a:ext cx="1566394" cy="237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370D1E0-A802-4CED-9020-A32E020E7B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47"/>
          <a:stretch/>
        </p:blipFill>
        <p:spPr>
          <a:xfrm>
            <a:off x="2049008" y="1595406"/>
            <a:ext cx="1609349" cy="33536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BCA8A48-AD41-4176-920E-E504E8A3F28C}"/>
              </a:ext>
            </a:extLst>
          </p:cNvPr>
          <p:cNvGrpSpPr/>
          <p:nvPr/>
        </p:nvGrpSpPr>
        <p:grpSpPr>
          <a:xfrm>
            <a:off x="7817059" y="1527309"/>
            <a:ext cx="1620000" cy="4860000"/>
            <a:chOff x="7786243" y="1527309"/>
            <a:chExt cx="1620000" cy="4860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BFC60B1-1FEB-435B-871C-A8AC0F71EF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32026" y="1557112"/>
              <a:ext cx="1553798" cy="4752000"/>
              <a:chOff x="5912699" y="1483737"/>
              <a:chExt cx="1460025" cy="4465209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AB9B90D6-407F-48CD-9A68-DD797B283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12459"/>
              <a:stretch/>
            </p:blipFill>
            <p:spPr>
              <a:xfrm>
                <a:off x="5912699" y="1483737"/>
                <a:ext cx="1460025" cy="2786605"/>
              </a:xfrm>
              <a:prstGeom prst="rect">
                <a:avLst/>
              </a:prstGeom>
            </p:spPr>
          </p:pic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C926258D-855F-4E79-AF92-48CED065B7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26576" b="19633"/>
              <a:stretch/>
            </p:blipFill>
            <p:spPr>
              <a:xfrm>
                <a:off x="5912699" y="4261032"/>
                <a:ext cx="1456397" cy="1687914"/>
              </a:xfrm>
              <a:prstGeom prst="rect">
                <a:avLst/>
              </a:prstGeom>
            </p:spPr>
          </p:pic>
        </p:grp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D785444-FDDB-41D2-ABD3-B6814DC176B0}"/>
                </a:ext>
              </a:extLst>
            </p:cNvPr>
            <p:cNvSpPr/>
            <p:nvPr/>
          </p:nvSpPr>
          <p:spPr>
            <a:xfrm>
              <a:off x="7786243" y="1527309"/>
              <a:ext cx="1620000" cy="48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3D05C7A-D098-443C-855A-80720989BD12}"/>
              </a:ext>
            </a:extLst>
          </p:cNvPr>
          <p:cNvGrpSpPr/>
          <p:nvPr/>
        </p:nvGrpSpPr>
        <p:grpSpPr>
          <a:xfrm>
            <a:off x="5829944" y="1557112"/>
            <a:ext cx="1620000" cy="5004000"/>
            <a:chOff x="5749659" y="1544910"/>
            <a:chExt cx="1620000" cy="500400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CC71B5D-35E2-4659-8F80-8EA765FD68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88195" y="1547341"/>
              <a:ext cx="1550136" cy="4968000"/>
              <a:chOff x="4853836" y="1460318"/>
              <a:chExt cx="1864660" cy="5975999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BBBD8225-DB13-4DC2-BBD1-70E47D6C44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17224"/>
              <a:stretch/>
            </p:blipFill>
            <p:spPr>
              <a:xfrm>
                <a:off x="4853836" y="1460318"/>
                <a:ext cx="1864660" cy="3312000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6A9FB997-137A-44DA-9259-728FC78F1E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7252" r="3296" b="7284"/>
              <a:stretch/>
            </p:blipFill>
            <p:spPr>
              <a:xfrm>
                <a:off x="4859400" y="4772317"/>
                <a:ext cx="1833631" cy="2664000"/>
              </a:xfrm>
              <a:prstGeom prst="rect">
                <a:avLst/>
              </a:prstGeom>
            </p:spPr>
          </p:pic>
        </p:grp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B5C61F47-AC26-4D85-B25B-DB4F0B738F80}"/>
                </a:ext>
              </a:extLst>
            </p:cNvPr>
            <p:cNvSpPr/>
            <p:nvPr/>
          </p:nvSpPr>
          <p:spPr>
            <a:xfrm>
              <a:off x="5749659" y="1544910"/>
              <a:ext cx="1620000" cy="500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8E25E75-6AA8-4468-988B-EAB79BF21F5E}"/>
              </a:ext>
            </a:extLst>
          </p:cNvPr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095D6D94-9C85-40EF-9D86-2C72A64C7A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13200B8-7A93-4D5E-8ECD-7FD2075928FA}"/>
                </a:ext>
              </a:extLst>
            </p:cNvPr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10</a:t>
              </a:r>
              <a:endParaRPr lang="ja-JP" altLang="en-US" sz="10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12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アプリの機能　「一時預かり保育の予約」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6AFBEC48-E191-4564-9654-A9366DB048BD}"/>
              </a:ext>
            </a:extLst>
          </p:cNvPr>
          <p:cNvSpPr/>
          <p:nvPr/>
        </p:nvSpPr>
        <p:spPr>
          <a:xfrm>
            <a:off x="554248" y="1793031"/>
            <a:ext cx="8701371" cy="1728000"/>
          </a:xfrm>
          <a:prstGeom prst="homePlate">
            <a:avLst>
              <a:gd name="adj" fmla="val 0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5A0DBD-A47D-4D60-8CB5-6F21F299A7ED}"/>
              </a:ext>
            </a:extLst>
          </p:cNvPr>
          <p:cNvSpPr txBox="1"/>
          <p:nvPr/>
        </p:nvSpPr>
        <p:spPr>
          <a:xfrm>
            <a:off x="554248" y="1433101"/>
            <a:ext cx="8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　来</a:t>
            </a:r>
          </a:p>
        </p:txBody>
      </p:sp>
      <p:sp>
        <p:nvSpPr>
          <p:cNvPr id="31" name="下矢印 32">
            <a:extLst>
              <a:ext uri="{FF2B5EF4-FFF2-40B4-BE49-F238E27FC236}">
                <a16:creationId xmlns:a16="http://schemas.microsoft.com/office/drawing/2014/main" id="{228B69AE-0123-49C1-80C5-C3A39473E5FC}"/>
              </a:ext>
            </a:extLst>
          </p:cNvPr>
          <p:cNvSpPr/>
          <p:nvPr/>
        </p:nvSpPr>
        <p:spPr>
          <a:xfrm>
            <a:off x="4554583" y="3617312"/>
            <a:ext cx="796834" cy="504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625C1C-ABE0-4A18-B75C-173EB3F1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27" y="2952106"/>
            <a:ext cx="401878" cy="4320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2EEF8FD-FBF0-4F6E-9412-A5CE18FA7BE4}"/>
              </a:ext>
            </a:extLst>
          </p:cNvPr>
          <p:cNvGrpSpPr/>
          <p:nvPr/>
        </p:nvGrpSpPr>
        <p:grpSpPr>
          <a:xfrm>
            <a:off x="694727" y="2090254"/>
            <a:ext cx="2531404" cy="1201526"/>
            <a:chOff x="694727" y="1901716"/>
            <a:chExt cx="2531404" cy="1201526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5A6CDCD-9EFD-4CFE-876F-047EB79D96D1}"/>
                </a:ext>
              </a:extLst>
            </p:cNvPr>
            <p:cNvGrpSpPr/>
            <p:nvPr/>
          </p:nvGrpSpPr>
          <p:grpSpPr>
            <a:xfrm>
              <a:off x="694727" y="1915242"/>
              <a:ext cx="1188000" cy="1188000"/>
              <a:chOff x="706835" y="1989949"/>
              <a:chExt cx="1188000" cy="1188000"/>
            </a:xfrm>
          </p:grpSpPr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74E045-675F-4E74-A0B3-4FD05B612125}"/>
                  </a:ext>
                </a:extLst>
              </p:cNvPr>
              <p:cNvSpPr txBox="1"/>
              <p:nvPr/>
            </p:nvSpPr>
            <p:spPr>
              <a:xfrm>
                <a:off x="706835" y="1989949"/>
                <a:ext cx="1188000" cy="118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4C267ED8-D173-4899-9C09-011571FF934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4192" y="2421562"/>
                <a:ext cx="1023646" cy="648000"/>
                <a:chOff x="933493" y="2404478"/>
                <a:chExt cx="1136278" cy="719300"/>
              </a:xfrm>
            </p:grpSpPr>
            <p:pic>
              <p:nvPicPr>
                <p:cNvPr id="2" name="図 1">
                  <a:extLst>
                    <a:ext uri="{FF2B5EF4-FFF2-40B4-BE49-F238E27FC236}">
                      <a16:creationId xmlns:a16="http://schemas.microsoft.com/office/drawing/2014/main" id="{D529ABD8-0867-4196-868E-17A8F441EE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493" y="2404478"/>
                  <a:ext cx="757033" cy="702331"/>
                </a:xfrm>
                <a:prstGeom prst="rect">
                  <a:avLst/>
                </a:prstGeom>
              </p:spPr>
            </p:pic>
            <p:pic>
              <p:nvPicPr>
                <p:cNvPr id="4" name="図 3">
                  <a:extLst>
                    <a:ext uri="{FF2B5EF4-FFF2-40B4-BE49-F238E27FC236}">
                      <a16:creationId xmlns:a16="http://schemas.microsoft.com/office/drawing/2014/main" id="{7683AC60-CE9C-429F-89FB-50C0423F0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17779" y="2580175"/>
                  <a:ext cx="451992" cy="543603"/>
                </a:xfrm>
                <a:prstGeom prst="rect">
                  <a:avLst/>
                </a:prstGeom>
              </p:spPr>
            </p:pic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E1CD72E-5B73-4DC0-BEC2-FBD87F7B155E}"/>
                  </a:ext>
                </a:extLst>
              </p:cNvPr>
              <p:cNvSpPr txBox="1"/>
              <p:nvPr/>
            </p:nvSpPr>
            <p:spPr>
              <a:xfrm>
                <a:off x="799610" y="2046485"/>
                <a:ext cx="1054988" cy="349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窓口予約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24AF330B-38ED-4EC0-B85B-69C3D6EC15D1}"/>
                </a:ext>
              </a:extLst>
            </p:cNvPr>
            <p:cNvGrpSpPr/>
            <p:nvPr/>
          </p:nvGrpSpPr>
          <p:grpSpPr>
            <a:xfrm>
              <a:off x="2038131" y="1901716"/>
              <a:ext cx="1188000" cy="1188000"/>
              <a:chOff x="706835" y="3266357"/>
              <a:chExt cx="1188000" cy="1188000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920A0355-70F5-4F60-ADF2-E759C94A5988}"/>
                  </a:ext>
                </a:extLst>
              </p:cNvPr>
              <p:cNvGrpSpPr/>
              <p:nvPr/>
            </p:nvGrpSpPr>
            <p:grpSpPr>
              <a:xfrm>
                <a:off x="706835" y="3266357"/>
                <a:ext cx="1188000" cy="1188000"/>
                <a:chOff x="706835" y="1989949"/>
                <a:chExt cx="1188000" cy="1188000"/>
              </a:xfrm>
            </p:grpSpPr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24BD42E-0488-44CF-9704-25BD6D45125E}"/>
                    </a:ext>
                  </a:extLst>
                </p:cNvPr>
                <p:cNvSpPr txBox="1"/>
                <p:nvPr/>
              </p:nvSpPr>
              <p:spPr>
                <a:xfrm>
                  <a:off x="706835" y="1989949"/>
                  <a:ext cx="1188000" cy="1188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2E219409-F54E-49F2-8F16-9006C0A97460}"/>
                    </a:ext>
                  </a:extLst>
                </p:cNvPr>
                <p:cNvSpPr txBox="1"/>
                <p:nvPr/>
              </p:nvSpPr>
              <p:spPr>
                <a:xfrm>
                  <a:off x="799610" y="2046485"/>
                  <a:ext cx="105498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電話予約</a:t>
                  </a:r>
                </a:p>
              </p:txBody>
            </p:sp>
          </p:grpSp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D59FDF1A-901B-43A1-B39C-9983B1BAF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737"/>
              <a:stretch/>
            </p:blipFill>
            <p:spPr>
              <a:xfrm>
                <a:off x="959314" y="3730729"/>
                <a:ext cx="729680" cy="504000"/>
              </a:xfrm>
              <a:prstGeom prst="rect">
                <a:avLst/>
              </a:prstGeom>
            </p:spPr>
          </p:pic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820EB3A-3F69-4E9B-ABE0-C2341CAA0858}"/>
              </a:ext>
            </a:extLst>
          </p:cNvPr>
          <p:cNvGrpSpPr/>
          <p:nvPr/>
        </p:nvGrpSpPr>
        <p:grpSpPr>
          <a:xfrm>
            <a:off x="658355" y="4437359"/>
            <a:ext cx="3916030" cy="1193587"/>
            <a:chOff x="658355" y="4277103"/>
            <a:chExt cx="3916030" cy="1193587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406F409-725C-4FAB-92C1-187496DF4F3A}"/>
                </a:ext>
              </a:extLst>
            </p:cNvPr>
            <p:cNvGrpSpPr/>
            <p:nvPr/>
          </p:nvGrpSpPr>
          <p:grpSpPr>
            <a:xfrm>
              <a:off x="658355" y="4277103"/>
              <a:ext cx="1188000" cy="1188000"/>
              <a:chOff x="706835" y="1989949"/>
              <a:chExt cx="1188000" cy="1188000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44B51D15-AC8D-4579-A8D4-65339BE11D1E}"/>
                  </a:ext>
                </a:extLst>
              </p:cNvPr>
              <p:cNvSpPr txBox="1"/>
              <p:nvPr/>
            </p:nvSpPr>
            <p:spPr>
              <a:xfrm>
                <a:off x="706835" y="1989949"/>
                <a:ext cx="1188000" cy="118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F4F2B63C-499C-4D22-852B-FD7E7905DD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4192" y="2421562"/>
                <a:ext cx="1023646" cy="648000"/>
                <a:chOff x="933493" y="2404478"/>
                <a:chExt cx="1136278" cy="719300"/>
              </a:xfrm>
            </p:grpSpPr>
            <p:pic>
              <p:nvPicPr>
                <p:cNvPr id="73" name="図 72">
                  <a:extLst>
                    <a:ext uri="{FF2B5EF4-FFF2-40B4-BE49-F238E27FC236}">
                      <a16:creationId xmlns:a16="http://schemas.microsoft.com/office/drawing/2014/main" id="{AB5B6406-81A0-45A0-88D9-26454F6F4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493" y="2404478"/>
                  <a:ext cx="757033" cy="702331"/>
                </a:xfrm>
                <a:prstGeom prst="rect">
                  <a:avLst/>
                </a:prstGeom>
              </p:spPr>
            </p:pic>
            <p:pic>
              <p:nvPicPr>
                <p:cNvPr id="74" name="図 73">
                  <a:extLst>
                    <a:ext uri="{FF2B5EF4-FFF2-40B4-BE49-F238E27FC236}">
                      <a16:creationId xmlns:a16="http://schemas.microsoft.com/office/drawing/2014/main" id="{BC40377A-8E0A-48BA-84E3-007189DAB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17779" y="2580175"/>
                  <a:ext cx="451992" cy="543603"/>
                </a:xfrm>
                <a:prstGeom prst="rect">
                  <a:avLst/>
                </a:prstGeom>
              </p:spPr>
            </p:pic>
          </p:grp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A2E80B4-FF40-4204-BFA4-6E5C3F10FDE4}"/>
                  </a:ext>
                </a:extLst>
              </p:cNvPr>
              <p:cNvSpPr txBox="1"/>
              <p:nvPr/>
            </p:nvSpPr>
            <p:spPr>
              <a:xfrm>
                <a:off x="799610" y="2046485"/>
                <a:ext cx="1054988" cy="349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窓口予約</a:t>
                </a: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D395E71-5167-478B-AF6C-3ECCECED603A}"/>
                </a:ext>
              </a:extLst>
            </p:cNvPr>
            <p:cNvGrpSpPr/>
            <p:nvPr/>
          </p:nvGrpSpPr>
          <p:grpSpPr>
            <a:xfrm>
              <a:off x="3319623" y="4279351"/>
              <a:ext cx="1254762" cy="1188000"/>
              <a:chOff x="5158565" y="4527691"/>
              <a:chExt cx="1254762" cy="1188000"/>
            </a:xfrm>
          </p:grpSpPr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3F51ABA2-87BC-42F5-90FF-77FC6D2AD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0601" y="5007267"/>
                <a:ext cx="339738" cy="576000"/>
              </a:xfrm>
              <a:prstGeom prst="rect">
                <a:avLst/>
              </a:prstGeom>
            </p:spPr>
          </p:pic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69A031B1-9F3E-469F-ADE2-7FFD250F67AC}"/>
                  </a:ext>
                </a:extLst>
              </p:cNvPr>
              <p:cNvGrpSpPr/>
              <p:nvPr/>
            </p:nvGrpSpPr>
            <p:grpSpPr>
              <a:xfrm>
                <a:off x="5158565" y="4527691"/>
                <a:ext cx="1254762" cy="1188000"/>
                <a:chOff x="678584" y="1989949"/>
                <a:chExt cx="1254762" cy="1188000"/>
              </a:xfrm>
            </p:grpSpPr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A6BFFAA9-66B1-4309-BDF2-ACBC2FCC24BE}"/>
                    </a:ext>
                  </a:extLst>
                </p:cNvPr>
                <p:cNvSpPr txBox="1"/>
                <p:nvPr/>
              </p:nvSpPr>
              <p:spPr>
                <a:xfrm>
                  <a:off x="706835" y="1989949"/>
                  <a:ext cx="1188000" cy="1188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F7E03387-126E-4161-ACE4-6B9DE41A84F9}"/>
                    </a:ext>
                  </a:extLst>
                </p:cNvPr>
                <p:cNvSpPr txBox="1"/>
                <p:nvPr/>
              </p:nvSpPr>
              <p:spPr>
                <a:xfrm>
                  <a:off x="678584" y="2068721"/>
                  <a:ext cx="125476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16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アプリ</a:t>
                  </a:r>
                  <a:r>
                    <a:rPr kumimoji="1" lang="ja-JP" altLang="en-US" sz="16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予約</a:t>
                  </a:r>
                </a:p>
              </p:txBody>
            </p:sp>
          </p:grp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D4FDCE4-2593-44BF-984B-00944761CE3F}"/>
                </a:ext>
              </a:extLst>
            </p:cNvPr>
            <p:cNvGrpSpPr/>
            <p:nvPr/>
          </p:nvGrpSpPr>
          <p:grpSpPr>
            <a:xfrm>
              <a:off x="2001287" y="4282690"/>
              <a:ext cx="1188000" cy="1188000"/>
              <a:chOff x="5176470" y="3249529"/>
              <a:chExt cx="1188000" cy="1188000"/>
            </a:xfrm>
          </p:grpSpPr>
          <p:grpSp>
            <p:nvGrpSpPr>
              <p:cNvPr id="76" name="グループ化 75">
                <a:extLst>
                  <a:ext uri="{FF2B5EF4-FFF2-40B4-BE49-F238E27FC236}">
                    <a16:creationId xmlns:a16="http://schemas.microsoft.com/office/drawing/2014/main" id="{344E9069-3EAA-463D-B8C4-91C9F63AB70F}"/>
                  </a:ext>
                </a:extLst>
              </p:cNvPr>
              <p:cNvGrpSpPr/>
              <p:nvPr/>
            </p:nvGrpSpPr>
            <p:grpSpPr>
              <a:xfrm>
                <a:off x="5176470" y="3249529"/>
                <a:ext cx="1188000" cy="1188000"/>
                <a:chOff x="706835" y="1989949"/>
                <a:chExt cx="1188000" cy="1188000"/>
              </a:xfrm>
            </p:grpSpPr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D0B10F67-806E-423D-9F9B-13C0651AE718}"/>
                    </a:ext>
                  </a:extLst>
                </p:cNvPr>
                <p:cNvSpPr txBox="1"/>
                <p:nvPr/>
              </p:nvSpPr>
              <p:spPr>
                <a:xfrm>
                  <a:off x="706835" y="1989949"/>
                  <a:ext cx="1188000" cy="1188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0AD753D7-5CFD-4E86-B96B-D89ED028BA20}"/>
                    </a:ext>
                  </a:extLst>
                </p:cNvPr>
                <p:cNvSpPr txBox="1"/>
                <p:nvPr/>
              </p:nvSpPr>
              <p:spPr>
                <a:xfrm>
                  <a:off x="799610" y="2046485"/>
                  <a:ext cx="105498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6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電話予約</a:t>
                  </a:r>
                </a:p>
              </p:txBody>
            </p:sp>
          </p:grpSp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E734FA03-F6C0-4B0D-A993-45DB45B46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737"/>
              <a:stretch/>
            </p:blipFill>
            <p:spPr>
              <a:xfrm>
                <a:off x="5442245" y="3749583"/>
                <a:ext cx="729680" cy="504000"/>
              </a:xfrm>
              <a:prstGeom prst="rect">
                <a:avLst/>
              </a:prstGeom>
            </p:spPr>
          </p:pic>
        </p:grp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7E9408A1-4643-4AB2-9A33-69C28841CB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47" b="3084"/>
          <a:stretch/>
        </p:blipFill>
        <p:spPr>
          <a:xfrm>
            <a:off x="8400556" y="5316087"/>
            <a:ext cx="612714" cy="432000"/>
          </a:xfrm>
          <a:prstGeom prst="rect">
            <a:avLst/>
          </a:prstGeom>
        </p:spPr>
      </p:pic>
      <p:sp>
        <p:nvSpPr>
          <p:cNvPr id="91" name="矢印: 五方向 90">
            <a:extLst>
              <a:ext uri="{FF2B5EF4-FFF2-40B4-BE49-F238E27FC236}">
                <a16:creationId xmlns:a16="http://schemas.microsoft.com/office/drawing/2014/main" id="{5419B1B1-0E6D-4AAE-BDB2-587D6E289062}"/>
              </a:ext>
            </a:extLst>
          </p:cNvPr>
          <p:cNvSpPr/>
          <p:nvPr/>
        </p:nvSpPr>
        <p:spPr>
          <a:xfrm>
            <a:off x="521983" y="4164552"/>
            <a:ext cx="8701371" cy="1728000"/>
          </a:xfrm>
          <a:prstGeom prst="homePlate">
            <a:avLst>
              <a:gd name="adj" fmla="val 0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5A71632-B362-4A71-A58C-D9CA5EA16575}"/>
              </a:ext>
            </a:extLst>
          </p:cNvPr>
          <p:cNvSpPr txBox="1"/>
          <p:nvPr/>
        </p:nvSpPr>
        <p:spPr>
          <a:xfrm>
            <a:off x="498427" y="3772176"/>
            <a:ext cx="8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　在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3AC0F20-2A33-4412-A39D-AB4447280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3089" y="2479011"/>
            <a:ext cx="549849" cy="468000"/>
          </a:xfrm>
          <a:prstGeom prst="rect">
            <a:avLst/>
          </a:prstGeom>
        </p:spPr>
      </p:pic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7F46863-3287-499F-9359-3E95555432DE}"/>
              </a:ext>
            </a:extLst>
          </p:cNvPr>
          <p:cNvGrpSpPr>
            <a:grpSpLocks noChangeAspect="1"/>
          </p:cNvGrpSpPr>
          <p:nvPr/>
        </p:nvGrpSpPr>
        <p:grpSpPr>
          <a:xfrm>
            <a:off x="8054942" y="4668516"/>
            <a:ext cx="363318" cy="468000"/>
            <a:chOff x="7674701" y="4732691"/>
            <a:chExt cx="475110" cy="684000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C5741BD9-B60C-46EC-B279-B837721F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74701" y="4732691"/>
              <a:ext cx="475110" cy="684000"/>
            </a:xfrm>
            <a:prstGeom prst="rect">
              <a:avLst/>
            </a:prstGeom>
          </p:spPr>
        </p:pic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341528EF-A212-4AB1-9905-ED0DA93E328F}"/>
                </a:ext>
              </a:extLst>
            </p:cNvPr>
            <p:cNvSpPr/>
            <p:nvPr/>
          </p:nvSpPr>
          <p:spPr>
            <a:xfrm>
              <a:off x="7883088" y="4968303"/>
              <a:ext cx="216000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C1DA9E05-F40F-4A31-93FA-4801058FCD6A}"/>
              </a:ext>
            </a:extLst>
          </p:cNvPr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3E7CD480-06EC-424C-89C5-DD92A7240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7C12C813-F7A7-4448-9F75-6CF06401BBCD}"/>
                </a:ext>
              </a:extLst>
            </p:cNvPr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11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00048C7-9FF9-4C61-A2E7-66FE00FBA74B}"/>
              </a:ext>
            </a:extLst>
          </p:cNvPr>
          <p:cNvGrpSpPr/>
          <p:nvPr/>
        </p:nvGrpSpPr>
        <p:grpSpPr>
          <a:xfrm>
            <a:off x="5374495" y="2027010"/>
            <a:ext cx="2895224" cy="1401055"/>
            <a:chOff x="5374495" y="2027010"/>
            <a:chExt cx="2895224" cy="1401055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6DD116A1-6024-4A6E-B9C5-7E9E46B52F7D}"/>
                </a:ext>
              </a:extLst>
            </p:cNvPr>
            <p:cNvSpPr txBox="1"/>
            <p:nvPr/>
          </p:nvSpPr>
          <p:spPr>
            <a:xfrm>
              <a:off x="5374495" y="2027010"/>
              <a:ext cx="2895224" cy="5982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開庁時間（</a:t>
              </a:r>
              <a:r>
                <a:rPr kumimoji="1"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9</a:t>
              </a: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時</a:t>
              </a:r>
              <a:r>
                <a:rPr kumimoji="1" lang="ja-JP" altLang="en-US" sz="16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ー</a:t>
              </a:r>
              <a:r>
                <a:rPr kumimoji="1"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</a:t>
              </a: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時）に予約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予約忘れ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F6EAD0C-1682-4147-A1DD-601744B5DD76}"/>
                </a:ext>
              </a:extLst>
            </p:cNvPr>
            <p:cNvSpPr txBox="1"/>
            <p:nvPr/>
          </p:nvSpPr>
          <p:spPr>
            <a:xfrm>
              <a:off x="5374495" y="2829824"/>
              <a:ext cx="2518146" cy="5982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台帳管理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手計算（保育士配置）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E9136C0-AEAC-4C8E-98DA-CE523699F5D7}"/>
              </a:ext>
            </a:extLst>
          </p:cNvPr>
          <p:cNvGrpSpPr/>
          <p:nvPr/>
        </p:nvGrpSpPr>
        <p:grpSpPr>
          <a:xfrm>
            <a:off x="5374495" y="4347032"/>
            <a:ext cx="2518146" cy="1401055"/>
            <a:chOff x="5374495" y="2027010"/>
            <a:chExt cx="2518146" cy="1401055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50158BDD-3ECD-415D-B76D-45E977789D18}"/>
                </a:ext>
              </a:extLst>
            </p:cNvPr>
            <p:cNvSpPr txBox="1"/>
            <p:nvPr/>
          </p:nvSpPr>
          <p:spPr>
            <a:xfrm>
              <a:off x="5374495" y="2027010"/>
              <a:ext cx="2518146" cy="5982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</a:t>
              </a:r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24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時間いつでも</a:t>
              </a: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予約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プッシュ通知で予約確認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A7834978-D225-47DA-A2BF-EFCAEE54538E}"/>
                </a:ext>
              </a:extLst>
            </p:cNvPr>
            <p:cNvSpPr txBox="1"/>
            <p:nvPr/>
          </p:nvSpPr>
          <p:spPr>
            <a:xfrm>
              <a:off x="5374495" y="2829824"/>
              <a:ext cx="2518146" cy="5982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</a:t>
              </a:r>
              <a:r>
                <a:rPr kumimoji="1"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Web</a:t>
              </a: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管理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 自動計算（保育士配置）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42A171AA-C488-4359-AD13-5FD3906C6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1697" y="1984829"/>
            <a:ext cx="501083" cy="49874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E4357E4-ABA3-4383-B62A-2BDBCA6D2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2266" y="4299368"/>
            <a:ext cx="548671" cy="50400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D31B13C-BA6B-4DBB-AF3B-E251088BCE9C}"/>
              </a:ext>
            </a:extLst>
          </p:cNvPr>
          <p:cNvSpPr txBox="1"/>
          <p:nvPr/>
        </p:nvSpPr>
        <p:spPr>
          <a:xfrm>
            <a:off x="5081417" y="2037794"/>
            <a:ext cx="288000" cy="5924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eaVert"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ja-JP" altLang="en-US" sz="1300" dirty="0">
                <a:solidFill>
                  <a:schemeClr val="bg1"/>
                </a:solidFill>
              </a:rPr>
              <a:t>市　民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F25E909-FC72-47CF-95B9-CCC75CBB880C}"/>
              </a:ext>
            </a:extLst>
          </p:cNvPr>
          <p:cNvSpPr txBox="1"/>
          <p:nvPr/>
        </p:nvSpPr>
        <p:spPr>
          <a:xfrm>
            <a:off x="5091257" y="2821063"/>
            <a:ext cx="288000" cy="5924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eaVert"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300" dirty="0">
                <a:solidFill>
                  <a:schemeClr val="bg1"/>
                </a:solidFill>
              </a:rPr>
              <a:t>市役所</a:t>
            </a: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858DAEA-C745-4440-AB6A-DD77A13755AF}"/>
              </a:ext>
            </a:extLst>
          </p:cNvPr>
          <p:cNvSpPr txBox="1"/>
          <p:nvPr/>
        </p:nvSpPr>
        <p:spPr>
          <a:xfrm>
            <a:off x="5053736" y="4397702"/>
            <a:ext cx="288000" cy="5924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eaVert"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ja-JP" altLang="en-US" sz="1300" dirty="0">
                <a:solidFill>
                  <a:schemeClr val="bg1"/>
                </a:solidFill>
              </a:rPr>
              <a:t>市　民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A17A3C7-C3AC-4618-9059-3FF28CB3678A}"/>
              </a:ext>
            </a:extLst>
          </p:cNvPr>
          <p:cNvSpPr txBox="1"/>
          <p:nvPr/>
        </p:nvSpPr>
        <p:spPr>
          <a:xfrm>
            <a:off x="5063576" y="5180971"/>
            <a:ext cx="288000" cy="5924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eaVert"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300" dirty="0">
                <a:solidFill>
                  <a:schemeClr val="bg1"/>
                </a:solidFill>
              </a:rPr>
              <a:t>市役所</a:t>
            </a:r>
            <a:endParaRPr kumimoji="1" lang="ja-JP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2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D1AE8485-AEA2-40C3-971B-77B546FBE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1411" y="4319360"/>
            <a:ext cx="2743200" cy="1828800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12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62C8F88-FDF1-489E-96CA-137936E31E3F}"/>
              </a:ext>
            </a:extLst>
          </p:cNvPr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38451F2-316A-4DBA-9F45-49E88E6EB18B}"/>
                </a:ext>
              </a:extLst>
            </p:cNvPr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アプリの機能　「一時預かり保育の予約」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544A40DB-6C53-4013-90A9-94ED635A5469}"/>
                </a:ext>
              </a:extLst>
            </p:cNvPr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5F3A566-DA63-4749-B4F7-BDFBFD349FBF}"/>
                  </a:ext>
                </a:extLst>
              </p:cNvPr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10D4C67-F193-4D3D-8B79-B340590C9EF5}"/>
                  </a:ext>
                </a:extLst>
              </p:cNvPr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グラフ 14">
                <a:extLst>
                  <a:ext uri="{FF2B5EF4-FFF2-40B4-BE49-F238E27FC236}">
                    <a16:creationId xmlns:a16="http://schemas.microsoft.com/office/drawing/2014/main" id="{06CCEE28-B99B-41E0-A3E4-11C16A19FA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114259"/>
                  </p:ext>
                </p:extLst>
              </p:nvPr>
            </p:nvGraphicFramePr>
            <p:xfrm>
              <a:off x="313203" y="1890010"/>
              <a:ext cx="2194326" cy="1656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グラフ 14">
                <a:extLst>
                  <a:ext uri="{FF2B5EF4-FFF2-40B4-BE49-F238E27FC236}">
                    <a16:creationId xmlns:a16="http://schemas.microsoft.com/office/drawing/2014/main" id="{06CCEE28-B99B-41E0-A3E4-11C16A19FA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203" y="1890010"/>
                <a:ext cx="2194326" cy="16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120865-C9DD-43BB-A0F4-B587C008A708}"/>
              </a:ext>
            </a:extLst>
          </p:cNvPr>
          <p:cNvSpPr txBox="1"/>
          <p:nvPr/>
        </p:nvSpPr>
        <p:spPr>
          <a:xfrm>
            <a:off x="970230" y="2527382"/>
            <a:ext cx="89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90.8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%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C195D3-F50F-4749-B316-2EDCBB41A018}"/>
              </a:ext>
            </a:extLst>
          </p:cNvPr>
          <p:cNvSpPr txBox="1"/>
          <p:nvPr/>
        </p:nvSpPr>
        <p:spPr>
          <a:xfrm>
            <a:off x="35229" y="1412069"/>
            <a:ext cx="275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アプリからの予約率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（平成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2959293-A588-45D2-939B-A146769B2693}"/>
              </a:ext>
            </a:extLst>
          </p:cNvPr>
          <p:cNvGrpSpPr>
            <a:grpSpLocks noChangeAspect="1"/>
          </p:cNvGrpSpPr>
          <p:nvPr/>
        </p:nvGrpSpPr>
        <p:grpSpPr>
          <a:xfrm>
            <a:off x="719977" y="3692669"/>
            <a:ext cx="1380773" cy="2808000"/>
            <a:chOff x="5206380" y="1383334"/>
            <a:chExt cx="2283575" cy="464400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A5564EEC-300A-49F7-A659-AF3A3F24B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380" y="1383334"/>
              <a:ext cx="2283575" cy="4644000"/>
            </a:xfrm>
            <a:prstGeom prst="rect">
              <a:avLst/>
            </a:prstGeom>
          </p:spPr>
        </p:pic>
        <p:pic>
          <p:nvPicPr>
            <p:cNvPr id="19" name="図 11">
              <a:extLst>
                <a:ext uri="{FF2B5EF4-FFF2-40B4-BE49-F238E27FC236}">
                  <a16:creationId xmlns:a16="http://schemas.microsoft.com/office/drawing/2014/main" id="{8871D126-3AC3-41A0-9ACE-54BD2219B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756" y="1954143"/>
              <a:ext cx="1988121" cy="35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064E6D59-E64A-41AC-A7C5-57AE677FDE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75" y="1480295"/>
            <a:ext cx="3348836" cy="22421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A55969-FA28-48EE-A8FC-38DBBD15FA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7" y="1488297"/>
            <a:ext cx="2908898" cy="194070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EB3BCDD-C9DF-45A8-B50F-02F272C2F8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27" y="3583718"/>
            <a:ext cx="2483999" cy="1656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6985A02-24D0-4B20-B33E-461FC34303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14" y="4921725"/>
            <a:ext cx="2479147" cy="16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13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アプリの機能「通報機能」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7" name="テキスト ボックス 6"/>
          <p:cNvSpPr txBox="1"/>
          <p:nvPr/>
        </p:nvSpPr>
        <p:spPr>
          <a:xfrm>
            <a:off x="480341" y="1491100"/>
            <a:ext cx="461665" cy="721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従来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997" y="3894040"/>
            <a:ext cx="461665" cy="6509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48313CB-6E94-4190-BD32-B3F90F073752}"/>
              </a:ext>
            </a:extLst>
          </p:cNvPr>
          <p:cNvGrpSpPr/>
          <p:nvPr/>
        </p:nvGrpSpPr>
        <p:grpSpPr>
          <a:xfrm>
            <a:off x="1253219" y="2335729"/>
            <a:ext cx="1237155" cy="828688"/>
            <a:chOff x="2615780" y="2257013"/>
            <a:chExt cx="1237155" cy="828688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C1B319E4-AFB5-4F49-ADD9-B7CE0A2FE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8232" y="2670501"/>
              <a:ext cx="417150" cy="415200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4D3F67BE-1CC2-4FF4-B084-E04099032A46}"/>
                </a:ext>
              </a:extLst>
            </p:cNvPr>
            <p:cNvSpPr txBox="1"/>
            <p:nvPr/>
          </p:nvSpPr>
          <p:spPr>
            <a:xfrm>
              <a:off x="2615780" y="2257013"/>
              <a:ext cx="1237155" cy="30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電話・来庁</a:t>
              </a: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79611E4-4853-49FA-844E-45BC993EE60F}"/>
              </a:ext>
            </a:extLst>
          </p:cNvPr>
          <p:cNvSpPr txBox="1"/>
          <p:nvPr/>
        </p:nvSpPr>
        <p:spPr>
          <a:xfrm>
            <a:off x="5841526" y="2308882"/>
            <a:ext cx="1227067" cy="3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修繕など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0CC916B1-AE0E-41B4-9CA3-C71606D25D84}"/>
              </a:ext>
            </a:extLst>
          </p:cNvPr>
          <p:cNvGrpSpPr/>
          <p:nvPr/>
        </p:nvGrpSpPr>
        <p:grpSpPr>
          <a:xfrm>
            <a:off x="7274591" y="2251687"/>
            <a:ext cx="1451785" cy="1008000"/>
            <a:chOff x="2862577" y="3070662"/>
            <a:chExt cx="1247280" cy="1008000"/>
          </a:xfrm>
        </p:grpSpPr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45548009-D04A-4B85-B72A-E8F4A0A89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8718" y="3527684"/>
              <a:ext cx="417150" cy="415200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7AB05172-4386-44D7-A3AF-53898A19BE85}"/>
                </a:ext>
              </a:extLst>
            </p:cNvPr>
            <p:cNvSpPr txBox="1"/>
            <p:nvPr/>
          </p:nvSpPr>
          <p:spPr>
            <a:xfrm>
              <a:off x="2862577" y="3131393"/>
              <a:ext cx="1237155" cy="30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報　告</a:t>
              </a:r>
            </a:p>
          </p:txBody>
        </p:sp>
        <p:sp>
          <p:nvSpPr>
            <p:cNvPr id="86" name="矢印: 五方向 85">
              <a:extLst>
                <a:ext uri="{FF2B5EF4-FFF2-40B4-BE49-F238E27FC236}">
                  <a16:creationId xmlns:a16="http://schemas.microsoft.com/office/drawing/2014/main" id="{567277B0-8D22-47CD-876F-D919C0CFCBB6}"/>
                </a:ext>
              </a:extLst>
            </p:cNvPr>
            <p:cNvSpPr/>
            <p:nvPr/>
          </p:nvSpPr>
          <p:spPr>
            <a:xfrm rot="5400000">
              <a:off x="2987280" y="2956084"/>
              <a:ext cx="1008000" cy="1237155"/>
            </a:xfrm>
            <a:prstGeom prst="homePlate">
              <a:avLst>
                <a:gd name="adj" fmla="val 0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145AFB48-B294-4B79-BD83-46DF68217CF2}"/>
              </a:ext>
            </a:extLst>
          </p:cNvPr>
          <p:cNvSpPr/>
          <p:nvPr/>
        </p:nvSpPr>
        <p:spPr>
          <a:xfrm>
            <a:off x="1016690" y="1494981"/>
            <a:ext cx="7997836" cy="202121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533150-6CE6-4DD5-ADB3-5FBF4EFB1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985"/>
          <a:stretch/>
        </p:blipFill>
        <p:spPr>
          <a:xfrm>
            <a:off x="6209474" y="2709589"/>
            <a:ext cx="491172" cy="468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F792139-60A5-47C6-8273-24DF04A66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83" y="2596199"/>
            <a:ext cx="424003" cy="57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8802EC-0569-473B-9E7B-344AB313E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47227" y="2664290"/>
            <a:ext cx="423312" cy="504000"/>
          </a:xfrm>
          <a:prstGeom prst="rect">
            <a:avLst/>
          </a:prstGeom>
        </p:spPr>
      </p:pic>
      <p:sp>
        <p:nvSpPr>
          <p:cNvPr id="97" name="矢印: 五方向 96">
            <a:extLst>
              <a:ext uri="{FF2B5EF4-FFF2-40B4-BE49-F238E27FC236}">
                <a16:creationId xmlns:a16="http://schemas.microsoft.com/office/drawing/2014/main" id="{8A466FFD-ED92-443A-9DFF-7B113D7F3804}"/>
              </a:ext>
            </a:extLst>
          </p:cNvPr>
          <p:cNvSpPr/>
          <p:nvPr/>
        </p:nvSpPr>
        <p:spPr>
          <a:xfrm>
            <a:off x="1260649" y="2297456"/>
            <a:ext cx="1484327" cy="1008000"/>
          </a:xfrm>
          <a:prstGeom prst="homePlate">
            <a:avLst>
              <a:gd name="adj" fmla="val 19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E6D7629-4FA8-43DB-8CCD-58F041064DF9}"/>
              </a:ext>
            </a:extLst>
          </p:cNvPr>
          <p:cNvGrpSpPr/>
          <p:nvPr/>
        </p:nvGrpSpPr>
        <p:grpSpPr>
          <a:xfrm>
            <a:off x="7553039" y="2626595"/>
            <a:ext cx="1184186" cy="540000"/>
            <a:chOff x="1516228" y="2621784"/>
            <a:chExt cx="1184186" cy="54000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723595C-04BA-4632-8466-2DE26D15E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8522" y="2621784"/>
              <a:ext cx="540000" cy="54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AF1659B6-A47D-4E1B-A55A-ED1CA9179FD3}"/>
                </a:ext>
              </a:extLst>
            </p:cNvPr>
            <p:cNvSpPr txBox="1"/>
            <p:nvPr/>
          </p:nvSpPr>
          <p:spPr>
            <a:xfrm>
              <a:off x="1516228" y="2690543"/>
              <a:ext cx="1184186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en-US" altLang="ja-JP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　～</a:t>
              </a:r>
              <a:r>
                <a:rPr kumimoji="1" lang="en-US" altLang="ja-JP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30</a:t>
              </a: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</a:p>
          </p:txBody>
        </p:sp>
      </p:grp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C6420E2-1E9F-4456-BD21-A3FB9F5576B3}"/>
              </a:ext>
            </a:extLst>
          </p:cNvPr>
          <p:cNvSpPr txBox="1"/>
          <p:nvPr/>
        </p:nvSpPr>
        <p:spPr>
          <a:xfrm>
            <a:off x="2831260" y="2318555"/>
            <a:ext cx="1227068" cy="3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現地確認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1" name="矢印: 五方向 90">
            <a:extLst>
              <a:ext uri="{FF2B5EF4-FFF2-40B4-BE49-F238E27FC236}">
                <a16:creationId xmlns:a16="http://schemas.microsoft.com/office/drawing/2014/main" id="{4097A3BE-C01D-4252-91C6-A10293A00446}"/>
              </a:ext>
            </a:extLst>
          </p:cNvPr>
          <p:cNvSpPr/>
          <p:nvPr/>
        </p:nvSpPr>
        <p:spPr>
          <a:xfrm>
            <a:off x="2770561" y="2288991"/>
            <a:ext cx="1484327" cy="1008000"/>
          </a:xfrm>
          <a:prstGeom prst="homePlate">
            <a:avLst>
              <a:gd name="adj" fmla="val 19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C145BA69-387F-479E-90C4-9221B15A8FC2}"/>
              </a:ext>
            </a:extLst>
          </p:cNvPr>
          <p:cNvGrpSpPr/>
          <p:nvPr/>
        </p:nvGrpSpPr>
        <p:grpSpPr>
          <a:xfrm>
            <a:off x="3070702" y="2623159"/>
            <a:ext cx="1184186" cy="540000"/>
            <a:chOff x="1553936" y="2621784"/>
            <a:chExt cx="1184186" cy="540000"/>
          </a:xfrm>
        </p:grpSpPr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9D1EED70-3EC2-4038-BDD6-544E2968B1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8522" y="2621784"/>
              <a:ext cx="540000" cy="54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4A786A87-072F-4125-A183-B9B3177A87C4}"/>
                </a:ext>
              </a:extLst>
            </p:cNvPr>
            <p:cNvSpPr txBox="1"/>
            <p:nvPr/>
          </p:nvSpPr>
          <p:spPr>
            <a:xfrm>
              <a:off x="1553936" y="2709397"/>
              <a:ext cx="1184186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</a:t>
              </a:r>
              <a:r>
                <a:rPr kumimoji="1" lang="en-US" altLang="ja-JP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30</a:t>
              </a: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　　～</a:t>
              </a:r>
              <a:endPara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2A520C3E-F54A-4299-9E30-7E5610EAA3C2}"/>
              </a:ext>
            </a:extLst>
          </p:cNvPr>
          <p:cNvSpPr txBox="1"/>
          <p:nvPr/>
        </p:nvSpPr>
        <p:spPr>
          <a:xfrm>
            <a:off x="4298308" y="2306826"/>
            <a:ext cx="1227068" cy="3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対応検討</a:t>
            </a:r>
          </a:p>
        </p:txBody>
      </p:sp>
      <p:sp>
        <p:nvSpPr>
          <p:cNvPr id="121" name="矢印: 五方向 120">
            <a:extLst>
              <a:ext uri="{FF2B5EF4-FFF2-40B4-BE49-F238E27FC236}">
                <a16:creationId xmlns:a16="http://schemas.microsoft.com/office/drawing/2014/main" id="{8112C35F-8169-4021-8BCF-35BCB3E1CC86}"/>
              </a:ext>
            </a:extLst>
          </p:cNvPr>
          <p:cNvSpPr/>
          <p:nvPr/>
        </p:nvSpPr>
        <p:spPr>
          <a:xfrm>
            <a:off x="4261909" y="2271999"/>
            <a:ext cx="1484327" cy="1008000"/>
          </a:xfrm>
          <a:prstGeom prst="homePlate">
            <a:avLst>
              <a:gd name="adj" fmla="val 19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矢印: 五方向 126">
            <a:extLst>
              <a:ext uri="{FF2B5EF4-FFF2-40B4-BE49-F238E27FC236}">
                <a16:creationId xmlns:a16="http://schemas.microsoft.com/office/drawing/2014/main" id="{C0B422EA-D6FB-44CD-876D-CBE631F59A14}"/>
              </a:ext>
            </a:extLst>
          </p:cNvPr>
          <p:cNvSpPr/>
          <p:nvPr/>
        </p:nvSpPr>
        <p:spPr>
          <a:xfrm>
            <a:off x="5775336" y="2283723"/>
            <a:ext cx="1484327" cy="1008000"/>
          </a:xfrm>
          <a:prstGeom prst="homePlate">
            <a:avLst>
              <a:gd name="adj" fmla="val 19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6047A970-47C3-4701-8C50-61A89FB5D463}"/>
              </a:ext>
            </a:extLst>
          </p:cNvPr>
          <p:cNvGrpSpPr/>
          <p:nvPr/>
        </p:nvGrpSpPr>
        <p:grpSpPr>
          <a:xfrm>
            <a:off x="1485740" y="2664290"/>
            <a:ext cx="1184186" cy="540000"/>
            <a:chOff x="1516228" y="2621784"/>
            <a:chExt cx="1184186" cy="540000"/>
          </a:xfrm>
        </p:grpSpPr>
        <p:sp>
          <p:nvSpPr>
            <p:cNvPr id="131" name="楕円 130">
              <a:extLst>
                <a:ext uri="{FF2B5EF4-FFF2-40B4-BE49-F238E27FC236}">
                  <a16:creationId xmlns:a16="http://schemas.microsoft.com/office/drawing/2014/main" id="{8CB59343-556F-41EE-A8CE-BEB3A51F27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8522" y="2621784"/>
              <a:ext cx="540000" cy="54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14BDB97B-D0C4-4DB7-A321-E71696D42740}"/>
                </a:ext>
              </a:extLst>
            </p:cNvPr>
            <p:cNvSpPr txBox="1"/>
            <p:nvPr/>
          </p:nvSpPr>
          <p:spPr>
            <a:xfrm>
              <a:off x="1516228" y="2690543"/>
              <a:ext cx="1184186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en-US" altLang="ja-JP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>
                <a:lnSpc>
                  <a:spcPts val="1300"/>
                </a:lnSpc>
              </a:pP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　～</a:t>
              </a:r>
              <a:r>
                <a:rPr kumimoji="1" lang="en-US" altLang="ja-JP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30</a:t>
              </a: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3C538D6-EAC4-477E-842E-663FFED484C8}"/>
              </a:ext>
            </a:extLst>
          </p:cNvPr>
          <p:cNvGrpSpPr/>
          <p:nvPr/>
        </p:nvGrpSpPr>
        <p:grpSpPr>
          <a:xfrm>
            <a:off x="1262487" y="1646647"/>
            <a:ext cx="7452104" cy="499228"/>
            <a:chOff x="1262487" y="1599512"/>
            <a:chExt cx="7452104" cy="499228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B5DC1DF7-8CFE-4CCB-A06A-D5EAA30FD819}"/>
                </a:ext>
              </a:extLst>
            </p:cNvPr>
            <p:cNvSpPr txBox="1"/>
            <p:nvPr/>
          </p:nvSpPr>
          <p:spPr>
            <a:xfrm>
              <a:off x="1262487" y="1599512"/>
              <a:ext cx="1440000" cy="2077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1100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　民</a:t>
              </a:r>
              <a:endParaRPr kumimoji="1"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64B1B9A8-77BD-4513-A9D0-65A5756DB61B}"/>
                </a:ext>
              </a:extLst>
            </p:cNvPr>
            <p:cNvSpPr txBox="1"/>
            <p:nvPr/>
          </p:nvSpPr>
          <p:spPr>
            <a:xfrm>
              <a:off x="1262487" y="1882740"/>
              <a:ext cx="1440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ja-JP" altLang="en-US" sz="1100" dirty="0">
                  <a:solidFill>
                    <a:sysClr val="windowText" lastClr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市役所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0E34DEF4-0BD7-4C6F-8805-56DC1BDEDE00}"/>
                </a:ext>
              </a:extLst>
            </p:cNvPr>
            <p:cNvSpPr txBox="1"/>
            <p:nvPr/>
          </p:nvSpPr>
          <p:spPr>
            <a:xfrm>
              <a:off x="2767256" y="1876518"/>
              <a:ext cx="1440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ja-JP" altLang="en-US" sz="1100" dirty="0">
                  <a:solidFill>
                    <a:sysClr val="windowText" lastClr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市役所</a:t>
              </a: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87BDBF92-D564-46A8-8921-A2397E1B2D9E}"/>
                </a:ext>
              </a:extLst>
            </p:cNvPr>
            <p:cNvSpPr txBox="1"/>
            <p:nvPr/>
          </p:nvSpPr>
          <p:spPr>
            <a:xfrm>
              <a:off x="4258746" y="1878711"/>
              <a:ext cx="1440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ja-JP" altLang="en-US" sz="1100" dirty="0">
                  <a:solidFill>
                    <a:sysClr val="windowText" lastClr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市役所</a:t>
              </a:r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6E33C44A-4B99-49D4-8CAE-439C56AD6841}"/>
                </a:ext>
              </a:extLst>
            </p:cNvPr>
            <p:cNvSpPr txBox="1"/>
            <p:nvPr/>
          </p:nvSpPr>
          <p:spPr>
            <a:xfrm>
              <a:off x="5759907" y="1871391"/>
              <a:ext cx="1440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ja-JP" altLang="en-US" sz="1100" dirty="0">
                  <a:solidFill>
                    <a:sysClr val="windowText" lastClr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市役所</a:t>
              </a: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2F375BA7-F149-4DD5-89D9-3F96E89C5C48}"/>
                </a:ext>
              </a:extLst>
            </p:cNvPr>
            <p:cNvSpPr txBox="1"/>
            <p:nvPr/>
          </p:nvSpPr>
          <p:spPr>
            <a:xfrm>
              <a:off x="7274591" y="1863219"/>
              <a:ext cx="1440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kumimoji="1" lang="ja-JP" altLang="en-US" sz="1100" dirty="0">
                  <a:solidFill>
                    <a:sysClr val="windowText" lastClr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市役所</a:t>
              </a: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27C88596-3B68-43C9-B347-503B1807DC63}"/>
                </a:ext>
              </a:extLst>
            </p:cNvPr>
            <p:cNvSpPr txBox="1"/>
            <p:nvPr/>
          </p:nvSpPr>
          <p:spPr>
            <a:xfrm>
              <a:off x="7266125" y="1601986"/>
              <a:ext cx="1440000" cy="2077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1100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　民</a:t>
              </a:r>
              <a:endParaRPr kumimoji="1"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048BB8FE-F983-46B5-BC66-16620BA9F7DE}"/>
              </a:ext>
            </a:extLst>
          </p:cNvPr>
          <p:cNvSpPr/>
          <p:nvPr/>
        </p:nvSpPr>
        <p:spPr>
          <a:xfrm>
            <a:off x="1025455" y="3894040"/>
            <a:ext cx="7997836" cy="202121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BA8ECE56-1D7B-4EBE-BDC0-D4E6642EFD0F}"/>
              </a:ext>
            </a:extLst>
          </p:cNvPr>
          <p:cNvSpPr txBox="1"/>
          <p:nvPr/>
        </p:nvSpPr>
        <p:spPr>
          <a:xfrm>
            <a:off x="1213889" y="4022910"/>
            <a:ext cx="1440000" cy="2077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　民</a:t>
            </a:r>
            <a:endParaRPr kumimoji="1" lang="ja-JP" altLang="en-US" sz="11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91C8706-D066-4B55-8045-7EED0D0E30C1}"/>
              </a:ext>
            </a:extLst>
          </p:cNvPr>
          <p:cNvGrpSpPr/>
          <p:nvPr/>
        </p:nvGrpSpPr>
        <p:grpSpPr>
          <a:xfrm>
            <a:off x="1137585" y="4692072"/>
            <a:ext cx="1669698" cy="1008000"/>
            <a:chOff x="1137585" y="4692072"/>
            <a:chExt cx="1669698" cy="1008000"/>
          </a:xfrm>
        </p:grpSpPr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34FBCC48-AACE-4936-AA1E-3B8B2C4082D6}"/>
                </a:ext>
              </a:extLst>
            </p:cNvPr>
            <p:cNvSpPr txBox="1"/>
            <p:nvPr/>
          </p:nvSpPr>
          <p:spPr>
            <a:xfrm>
              <a:off x="1137585" y="4750570"/>
              <a:ext cx="1516304" cy="30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アプリ通報・確認</a:t>
              </a: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15413B4C-4D9E-413B-AA17-C1CC17667A33}"/>
                </a:ext>
              </a:extLst>
            </p:cNvPr>
            <p:cNvGrpSpPr/>
            <p:nvPr/>
          </p:nvGrpSpPr>
          <p:grpSpPr>
            <a:xfrm>
              <a:off x="1213889" y="4692072"/>
              <a:ext cx="1593394" cy="1008000"/>
              <a:chOff x="1213889" y="4692072"/>
              <a:chExt cx="1593394" cy="1008000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29A6664F-B1F1-4292-85B6-507B2B440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174" y="5129019"/>
                <a:ext cx="276036" cy="468000"/>
              </a:xfrm>
              <a:prstGeom prst="rect">
                <a:avLst/>
              </a:prstGeom>
            </p:spPr>
          </p:pic>
          <p:sp>
            <p:nvSpPr>
              <p:cNvPr id="140" name="矢印: 五方向 139">
                <a:extLst>
                  <a:ext uri="{FF2B5EF4-FFF2-40B4-BE49-F238E27FC236}">
                    <a16:creationId xmlns:a16="http://schemas.microsoft.com/office/drawing/2014/main" id="{96038011-FC0D-4BFD-B90B-D780CC277F1A}"/>
                  </a:ext>
                </a:extLst>
              </p:cNvPr>
              <p:cNvSpPr/>
              <p:nvPr/>
            </p:nvSpPr>
            <p:spPr>
              <a:xfrm>
                <a:off x="1213889" y="4692072"/>
                <a:ext cx="1484327" cy="1008000"/>
              </a:xfrm>
              <a:prstGeom prst="homePlate">
                <a:avLst>
                  <a:gd name="adj" fmla="val 19943"/>
                </a:avLst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2" name="グループ化 141">
                <a:extLst>
                  <a:ext uri="{FF2B5EF4-FFF2-40B4-BE49-F238E27FC236}">
                    <a16:creationId xmlns:a16="http://schemas.microsoft.com/office/drawing/2014/main" id="{D066CF20-DFA6-44AF-A588-FA436F7D601D}"/>
                  </a:ext>
                </a:extLst>
              </p:cNvPr>
              <p:cNvGrpSpPr/>
              <p:nvPr/>
            </p:nvGrpSpPr>
            <p:grpSpPr>
              <a:xfrm>
                <a:off x="1623097" y="5057143"/>
                <a:ext cx="1184186" cy="540000"/>
                <a:chOff x="1678408" y="2621784"/>
                <a:chExt cx="1184186" cy="540000"/>
              </a:xfrm>
            </p:grpSpPr>
            <p:sp>
              <p:nvSpPr>
                <p:cNvPr id="143" name="楕円 142">
                  <a:extLst>
                    <a:ext uri="{FF2B5EF4-FFF2-40B4-BE49-F238E27FC236}">
                      <a16:creationId xmlns:a16="http://schemas.microsoft.com/office/drawing/2014/main" id="{7A82C17E-5DB9-438D-8119-0EA27DA2FD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08522" y="2621784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4" name="テキスト ボックス 143">
                  <a:extLst>
                    <a:ext uri="{FF2B5EF4-FFF2-40B4-BE49-F238E27FC236}">
                      <a16:creationId xmlns:a16="http://schemas.microsoft.com/office/drawing/2014/main" id="{1FB64F5F-1A53-4896-894B-8DCF284794E6}"/>
                    </a:ext>
                  </a:extLst>
                </p:cNvPr>
                <p:cNvSpPr txBox="1"/>
                <p:nvPr/>
              </p:nvSpPr>
              <p:spPr>
                <a:xfrm>
                  <a:off x="1678408" y="2768032"/>
                  <a:ext cx="1184186" cy="2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ja-JP" altLang="en-US" sz="1400" dirty="0"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３分</a:t>
                  </a:r>
                  <a:endParaRPr lang="en-US" altLang="ja-JP" sz="14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endParaRPr>
                </a:p>
              </p:txBody>
            </p:sp>
          </p:grpSp>
        </p:grpSp>
      </p:grp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70E11BB2-4889-4D24-B9BC-EE68C33BE0E2}"/>
              </a:ext>
            </a:extLst>
          </p:cNvPr>
          <p:cNvSpPr txBox="1"/>
          <p:nvPr/>
        </p:nvSpPr>
        <p:spPr>
          <a:xfrm>
            <a:off x="1218272" y="4319960"/>
            <a:ext cx="1440000" cy="21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市役所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7A0FDB8-6923-4202-811D-F7E46B61BC48}"/>
              </a:ext>
            </a:extLst>
          </p:cNvPr>
          <p:cNvGrpSpPr/>
          <p:nvPr/>
        </p:nvGrpSpPr>
        <p:grpSpPr>
          <a:xfrm>
            <a:off x="4286779" y="4735733"/>
            <a:ext cx="1484327" cy="1008000"/>
            <a:chOff x="4286779" y="4735733"/>
            <a:chExt cx="1484327" cy="1008000"/>
          </a:xfrm>
        </p:grpSpPr>
        <p:sp>
          <p:nvSpPr>
            <p:cNvPr id="153" name="矢印: 五方向 152">
              <a:extLst>
                <a:ext uri="{FF2B5EF4-FFF2-40B4-BE49-F238E27FC236}">
                  <a16:creationId xmlns:a16="http://schemas.microsoft.com/office/drawing/2014/main" id="{C8CF16D4-39A2-43E7-ACA9-44E46DEAF493}"/>
                </a:ext>
              </a:extLst>
            </p:cNvPr>
            <p:cNvSpPr/>
            <p:nvPr/>
          </p:nvSpPr>
          <p:spPr>
            <a:xfrm>
              <a:off x="4286779" y="4735733"/>
              <a:ext cx="1484327" cy="1008000"/>
            </a:xfrm>
            <a:prstGeom prst="homePlate">
              <a:avLst>
                <a:gd name="adj" fmla="val 19943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84BB274B-EB9C-42AE-9E1E-AE19F4027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0003" y="5111019"/>
              <a:ext cx="671209" cy="504000"/>
            </a:xfrm>
            <a:prstGeom prst="rect">
              <a:avLst/>
            </a:prstGeom>
          </p:spPr>
        </p:pic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92A16EC7-58E6-4ED3-98EF-CB5CAB9F8BB5}"/>
                </a:ext>
              </a:extLst>
            </p:cNvPr>
            <p:cNvSpPr txBox="1"/>
            <p:nvPr/>
          </p:nvSpPr>
          <p:spPr>
            <a:xfrm>
              <a:off x="4338650" y="4795166"/>
              <a:ext cx="1227068" cy="30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対応検討</a:t>
              </a:r>
            </a:p>
          </p:txBody>
        </p:sp>
      </p:grpSp>
      <p:sp>
        <p:nvSpPr>
          <p:cNvPr id="162" name="矢印: 五方向 161">
            <a:extLst>
              <a:ext uri="{FF2B5EF4-FFF2-40B4-BE49-F238E27FC236}">
                <a16:creationId xmlns:a16="http://schemas.microsoft.com/office/drawing/2014/main" id="{D48010C6-4CA0-42B8-86AB-0C49990D711E}"/>
              </a:ext>
            </a:extLst>
          </p:cNvPr>
          <p:cNvSpPr/>
          <p:nvPr/>
        </p:nvSpPr>
        <p:spPr>
          <a:xfrm>
            <a:off x="5780027" y="4755898"/>
            <a:ext cx="1484327" cy="1008000"/>
          </a:xfrm>
          <a:prstGeom prst="homePlate">
            <a:avLst>
              <a:gd name="adj" fmla="val 19943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2E8AFBD9-ADB0-47DE-B978-A2CFA79FF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985"/>
          <a:stretch/>
        </p:blipFill>
        <p:spPr>
          <a:xfrm>
            <a:off x="6234321" y="5147019"/>
            <a:ext cx="491172" cy="468000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836B6174-0D86-4FE8-BD70-D56DDFE74048}"/>
              </a:ext>
            </a:extLst>
          </p:cNvPr>
          <p:cNvSpPr txBox="1"/>
          <p:nvPr/>
        </p:nvSpPr>
        <p:spPr>
          <a:xfrm>
            <a:off x="5873979" y="4802881"/>
            <a:ext cx="1227067" cy="3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修繕など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4491853-2389-42DD-AED6-8D2B3AB1ED83}"/>
              </a:ext>
            </a:extLst>
          </p:cNvPr>
          <p:cNvSpPr txBox="1"/>
          <p:nvPr/>
        </p:nvSpPr>
        <p:spPr>
          <a:xfrm>
            <a:off x="5759907" y="4330812"/>
            <a:ext cx="1440000" cy="21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市役所</a:t>
            </a:r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8839492E-4DF1-4527-840A-70B487D8CD11}"/>
              </a:ext>
            </a:extLst>
          </p:cNvPr>
          <p:cNvGrpSpPr/>
          <p:nvPr/>
        </p:nvGrpSpPr>
        <p:grpSpPr>
          <a:xfrm>
            <a:off x="7194998" y="4745344"/>
            <a:ext cx="1697896" cy="1013226"/>
            <a:chOff x="2758079" y="3065436"/>
            <a:chExt cx="1458723" cy="1013226"/>
          </a:xfrm>
        </p:grpSpPr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932CD129-9F76-4C4E-9DD2-3978128F2D94}"/>
                </a:ext>
              </a:extLst>
            </p:cNvPr>
            <p:cNvSpPr txBox="1"/>
            <p:nvPr/>
          </p:nvSpPr>
          <p:spPr>
            <a:xfrm>
              <a:off x="2758079" y="3065436"/>
              <a:ext cx="14587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アプリで</a:t>
              </a:r>
              <a:endPara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ts val="15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報告・確認</a:t>
              </a:r>
            </a:p>
          </p:txBody>
        </p:sp>
        <p:sp>
          <p:nvSpPr>
            <p:cNvPr id="171" name="矢印: 五方向 170">
              <a:extLst>
                <a:ext uri="{FF2B5EF4-FFF2-40B4-BE49-F238E27FC236}">
                  <a16:creationId xmlns:a16="http://schemas.microsoft.com/office/drawing/2014/main" id="{9B18A10C-A221-4D3A-B2BA-B4E0344DB630}"/>
                </a:ext>
              </a:extLst>
            </p:cNvPr>
            <p:cNvSpPr/>
            <p:nvPr/>
          </p:nvSpPr>
          <p:spPr>
            <a:xfrm rot="5400000">
              <a:off x="2987280" y="2956084"/>
              <a:ext cx="1008000" cy="1237155"/>
            </a:xfrm>
            <a:prstGeom prst="homePlate">
              <a:avLst>
                <a:gd name="adj" fmla="val 0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2" name="楕円 171">
            <a:extLst>
              <a:ext uri="{FF2B5EF4-FFF2-40B4-BE49-F238E27FC236}">
                <a16:creationId xmlns:a16="http://schemas.microsoft.com/office/drawing/2014/main" id="{BFB2C5E0-852E-4D82-9852-8745B8D2390C}"/>
              </a:ext>
            </a:extLst>
          </p:cNvPr>
          <p:cNvSpPr>
            <a:spLocks noChangeAspect="1"/>
          </p:cNvSpPr>
          <p:nvPr/>
        </p:nvSpPr>
        <p:spPr>
          <a:xfrm>
            <a:off x="8166125" y="5180078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2E97C243-3C0C-4E8E-95A9-769F2A738DBD}"/>
              </a:ext>
            </a:extLst>
          </p:cNvPr>
          <p:cNvSpPr txBox="1"/>
          <p:nvPr/>
        </p:nvSpPr>
        <p:spPr>
          <a:xfrm>
            <a:off x="7846772" y="5332760"/>
            <a:ext cx="1184186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３分</a:t>
            </a:r>
            <a:endParaRPr lang="en-US" altLang="ja-JP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8EFA9A39-E0CB-494B-A532-A4941A083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005" y="5234939"/>
            <a:ext cx="276036" cy="468000"/>
          </a:xfrm>
          <a:prstGeom prst="rect">
            <a:avLst/>
          </a:prstGeom>
        </p:spPr>
      </p:pic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25197A7-34C7-4BC0-98C4-3C583292832B}"/>
              </a:ext>
            </a:extLst>
          </p:cNvPr>
          <p:cNvSpPr txBox="1"/>
          <p:nvPr/>
        </p:nvSpPr>
        <p:spPr>
          <a:xfrm>
            <a:off x="7324696" y="4319960"/>
            <a:ext cx="1440000" cy="21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市役所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3C2DB50E-98E0-4579-AD5B-14507217256E}"/>
              </a:ext>
            </a:extLst>
          </p:cNvPr>
          <p:cNvSpPr txBox="1"/>
          <p:nvPr/>
        </p:nvSpPr>
        <p:spPr>
          <a:xfrm>
            <a:off x="7327127" y="4063386"/>
            <a:ext cx="1440000" cy="2077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ja-JP" altLang="en-US" sz="1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　民</a:t>
            </a:r>
            <a:endParaRPr kumimoji="1" lang="ja-JP" altLang="en-US" sz="11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5E4B97E-E4DC-493D-B013-01B66DE589D0}"/>
              </a:ext>
            </a:extLst>
          </p:cNvPr>
          <p:cNvSpPr txBox="1"/>
          <p:nvPr/>
        </p:nvSpPr>
        <p:spPr>
          <a:xfrm>
            <a:off x="4215114" y="4331054"/>
            <a:ext cx="1440000" cy="21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1100" dirty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市役所</a:t>
            </a:r>
          </a:p>
        </p:txBody>
      </p:sp>
    </p:spTree>
    <p:extLst>
      <p:ext uri="{BB962C8B-B14F-4D97-AF65-F5344CB8AC3E}">
        <p14:creationId xmlns:p14="http://schemas.microsoft.com/office/powerpoint/2010/main" val="363396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アプリの機能「通報機能」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21717" b="57914"/>
          <a:stretch/>
        </p:blipFill>
        <p:spPr>
          <a:xfrm flipH="1" flipV="1">
            <a:off x="581073" y="1666977"/>
            <a:ext cx="2631318" cy="19109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lum bright="-20000" contrast="-20000"/>
          </a:blip>
          <a:srcRect l="20515" t="4012" r="23393" b="19677"/>
          <a:stretch/>
        </p:blipFill>
        <p:spPr>
          <a:xfrm>
            <a:off x="642698" y="4118816"/>
            <a:ext cx="2508068" cy="19484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r="9974"/>
          <a:stretch/>
        </p:blipFill>
        <p:spPr>
          <a:xfrm>
            <a:off x="3586910" y="1652803"/>
            <a:ext cx="2697909" cy="19455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18116" t="1" r="27813" b="23783"/>
          <a:stretch/>
        </p:blipFill>
        <p:spPr>
          <a:xfrm>
            <a:off x="3721051" y="4121698"/>
            <a:ext cx="2461521" cy="194556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831874" y="1701627"/>
            <a:ext cx="2423745" cy="1910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1561934" y="3639725"/>
            <a:ext cx="756000" cy="360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7588066" y="3679351"/>
            <a:ext cx="756000" cy="360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12829" r="26574" b="10292"/>
          <a:stretch/>
        </p:blipFill>
        <p:spPr bwMode="auto">
          <a:xfrm>
            <a:off x="6689710" y="1663390"/>
            <a:ext cx="2565909" cy="19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15226" r="14545" b="17983"/>
          <a:stretch/>
        </p:blipFill>
        <p:spPr bwMode="auto">
          <a:xfrm>
            <a:off x="6629416" y="4118816"/>
            <a:ext cx="2673300" cy="19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14</a:t>
              </a:r>
              <a:endParaRPr lang="ja-JP" altLang="en-US" sz="1000" b="1" dirty="0">
                <a:latin typeface="+mn-ea"/>
              </a:endParaRPr>
            </a:p>
          </p:txBody>
        </p:sp>
      </p:grpSp>
      <p:sp>
        <p:nvSpPr>
          <p:cNvPr id="21" name="下矢印 20"/>
          <p:cNvSpPr/>
          <p:nvPr/>
        </p:nvSpPr>
        <p:spPr>
          <a:xfrm>
            <a:off x="4573812" y="3663573"/>
            <a:ext cx="756000" cy="360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00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170B611-5013-44BA-9FA1-A9F378932F3D}"/>
              </a:ext>
            </a:extLst>
          </p:cNvPr>
          <p:cNvGrpSpPr/>
          <p:nvPr/>
        </p:nvGrpSpPr>
        <p:grpSpPr>
          <a:xfrm>
            <a:off x="4002858" y="1490113"/>
            <a:ext cx="1230619" cy="1152001"/>
            <a:chOff x="1391573" y="1365054"/>
            <a:chExt cx="1230619" cy="101812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13EAF40A-C68C-49FD-B7F1-1DCD94F03006}"/>
                </a:ext>
              </a:extLst>
            </p:cNvPr>
            <p:cNvSpPr txBox="1"/>
            <p:nvPr/>
          </p:nvSpPr>
          <p:spPr>
            <a:xfrm>
              <a:off x="1424119" y="1365054"/>
              <a:ext cx="1126400" cy="10181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1DC1D49-B08B-40A5-8EE4-BFCC1EA88126}"/>
                </a:ext>
              </a:extLst>
            </p:cNvPr>
            <p:cNvSpPr txBox="1"/>
            <p:nvPr/>
          </p:nvSpPr>
          <p:spPr>
            <a:xfrm>
              <a:off x="1391573" y="1380988"/>
              <a:ext cx="1230619" cy="70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LPWA</a:t>
              </a:r>
            </a:p>
            <a:p>
              <a:pPr algn="ctr">
                <a:lnSpc>
                  <a:spcPts val="1900"/>
                </a:lnSpc>
              </a:pP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最先端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ts val="1900"/>
                </a:lnSpc>
              </a:pPr>
              <a:r>
                <a:rPr kumimoji="1"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ネットワーク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15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事例紹介②　</a:t>
              </a:r>
              <a:r>
                <a:rPr lang="en-US" altLang="ja-JP" sz="21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IoT</a:t>
              </a: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で子どもの安全・安心を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F5C7D31-79E0-4372-8B70-F5CD80C97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9" t="19810" r="50443" b="20971"/>
          <a:stretch/>
        </p:blipFill>
        <p:spPr>
          <a:xfrm>
            <a:off x="869192" y="3923891"/>
            <a:ext cx="1660243" cy="18849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975BEA-3188-47B5-A2AF-C6684BEF4DD6}"/>
              </a:ext>
            </a:extLst>
          </p:cNvPr>
          <p:cNvSpPr txBox="1"/>
          <p:nvPr/>
        </p:nvSpPr>
        <p:spPr>
          <a:xfrm>
            <a:off x="508562" y="5789858"/>
            <a:ext cx="2353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小学１・２年生に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GPS</a:t>
            </a:r>
            <a:r>
              <a:rPr kumimoji="1"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端末を無料配布</a:t>
            </a:r>
            <a:endParaRPr kumimoji="1"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6F9D59-7F3D-4EA9-BFED-DC2E21F7B265}"/>
              </a:ext>
            </a:extLst>
          </p:cNvPr>
          <p:cNvSpPr txBox="1"/>
          <p:nvPr/>
        </p:nvSpPr>
        <p:spPr>
          <a:xfrm>
            <a:off x="5855019" y="5756958"/>
            <a:ext cx="31785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保護者がスマホでいつでも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子どもの位置情報を確認</a:t>
            </a:r>
            <a:endParaRPr kumimoji="1" lang="ja-JP" altLang="en-US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75D220-5F99-4E4F-ADAC-2FE793A087BB}"/>
              </a:ext>
            </a:extLst>
          </p:cNvPr>
          <p:cNvSpPr txBox="1"/>
          <p:nvPr/>
        </p:nvSpPr>
        <p:spPr>
          <a:xfrm>
            <a:off x="3030530" y="3653306"/>
            <a:ext cx="200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LPWA</a:t>
            </a:r>
            <a:b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最先端</a:t>
            </a:r>
            <a:r>
              <a:rPr kumimoji="1"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ネットワーク</a:t>
            </a:r>
            <a:endParaRPr kumimoji="1" lang="en-US" altLang="ja-JP" sz="1600" dirty="0">
              <a:solidFill>
                <a:schemeClr val="accent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</a:t>
            </a:r>
            <a:r>
              <a:rPr kumimoji="1" lang="en-US" altLang="ja-JP" sz="1600" dirty="0" err="1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igfox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kumimoji="1" lang="en-US" altLang="ja-JP" sz="1600" dirty="0">
              <a:solidFill>
                <a:schemeClr val="accent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F957A66-39A1-4AD0-87FD-4E14F0845041}"/>
              </a:ext>
            </a:extLst>
          </p:cNvPr>
          <p:cNvGrpSpPr/>
          <p:nvPr/>
        </p:nvGrpSpPr>
        <p:grpSpPr>
          <a:xfrm>
            <a:off x="577550" y="1476651"/>
            <a:ext cx="4257277" cy="1157541"/>
            <a:chOff x="645842" y="1415841"/>
            <a:chExt cx="4257277" cy="115754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3368D4C-77CF-4958-92F4-FA1C1A157BF3}"/>
                </a:ext>
              </a:extLst>
            </p:cNvPr>
            <p:cNvSpPr txBox="1"/>
            <p:nvPr/>
          </p:nvSpPr>
          <p:spPr>
            <a:xfrm>
              <a:off x="645842" y="1415841"/>
              <a:ext cx="1126400" cy="11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4A8D134-0B87-43C1-B8D0-31FC35049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9758" y="2213382"/>
              <a:ext cx="413361" cy="360000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22EE0ADC-8339-48AD-8ECD-3DF76A9E0BF7}"/>
                </a:ext>
              </a:extLst>
            </p:cNvPr>
            <p:cNvSpPr txBox="1"/>
            <p:nvPr/>
          </p:nvSpPr>
          <p:spPr>
            <a:xfrm>
              <a:off x="646346" y="1537299"/>
              <a:ext cx="1121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ＧＰＳ端末</a:t>
              </a:r>
              <a:endPara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25A4371-09D9-4027-AA89-125E1B64B5F1}"/>
              </a:ext>
            </a:extLst>
          </p:cNvPr>
          <p:cNvGrpSpPr/>
          <p:nvPr/>
        </p:nvGrpSpPr>
        <p:grpSpPr>
          <a:xfrm>
            <a:off x="2280080" y="1489533"/>
            <a:ext cx="1164108" cy="1152000"/>
            <a:chOff x="488117" y="1523841"/>
            <a:chExt cx="1164108" cy="1152000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55DB9D7-0E39-4227-BC9A-30EE45D7A4CB}"/>
                </a:ext>
              </a:extLst>
            </p:cNvPr>
            <p:cNvSpPr txBox="1"/>
            <p:nvPr/>
          </p:nvSpPr>
          <p:spPr>
            <a:xfrm>
              <a:off x="495010" y="1523841"/>
              <a:ext cx="1126400" cy="11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D5BD812-CC6B-4328-8D46-2BB4C928CD1C}"/>
                </a:ext>
              </a:extLst>
            </p:cNvPr>
            <p:cNvSpPr txBox="1"/>
            <p:nvPr/>
          </p:nvSpPr>
          <p:spPr>
            <a:xfrm>
              <a:off x="488117" y="1636703"/>
              <a:ext cx="1164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ス マ ホ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944D49-B038-40D9-ABED-E4EC9B8EB875}"/>
              </a:ext>
            </a:extLst>
          </p:cNvPr>
          <p:cNvSpPr txBox="1"/>
          <p:nvPr/>
        </p:nvSpPr>
        <p:spPr>
          <a:xfrm>
            <a:off x="1650867" y="1764298"/>
            <a:ext cx="543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＋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1C28960-8E08-48EF-A632-9AEF8F6B5C75}"/>
              </a:ext>
            </a:extLst>
          </p:cNvPr>
          <p:cNvSpPr txBox="1"/>
          <p:nvPr/>
        </p:nvSpPr>
        <p:spPr>
          <a:xfrm>
            <a:off x="3397383" y="1761423"/>
            <a:ext cx="58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BC4DABB-6A9B-4B98-835F-047C9D64EB7D}"/>
              </a:ext>
            </a:extLst>
          </p:cNvPr>
          <p:cNvSpPr txBox="1"/>
          <p:nvPr/>
        </p:nvSpPr>
        <p:spPr>
          <a:xfrm>
            <a:off x="5325067" y="1723731"/>
            <a:ext cx="66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＝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74C8C55-84EF-48B0-A97E-F8B27F1BDE14}"/>
              </a:ext>
            </a:extLst>
          </p:cNvPr>
          <p:cNvGrpSpPr/>
          <p:nvPr/>
        </p:nvGrpSpPr>
        <p:grpSpPr>
          <a:xfrm>
            <a:off x="5855019" y="1508142"/>
            <a:ext cx="3186058" cy="1044000"/>
            <a:chOff x="5746994" y="1484317"/>
            <a:chExt cx="3186058" cy="1044000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900CDA0-941C-44AC-AD3B-DA6C9606F7E9}"/>
                </a:ext>
              </a:extLst>
            </p:cNvPr>
            <p:cNvSpPr txBox="1"/>
            <p:nvPr/>
          </p:nvSpPr>
          <p:spPr>
            <a:xfrm>
              <a:off x="5746994" y="1631724"/>
              <a:ext cx="3186058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子どもの安全・安心</a:t>
              </a:r>
              <a:endPara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2600"/>
                </a:lnSpc>
              </a:pPr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保護者の不安解消</a:t>
              </a:r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EB6B1432-1AB6-4258-90F4-0EEF76F1AB34}"/>
                </a:ext>
              </a:extLst>
            </p:cNvPr>
            <p:cNvSpPr/>
            <p:nvPr/>
          </p:nvSpPr>
          <p:spPr>
            <a:xfrm>
              <a:off x="6008023" y="1484317"/>
              <a:ext cx="2664000" cy="10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75D691A6-A434-456D-9EC9-BD1477B7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871" y="2011566"/>
            <a:ext cx="276036" cy="468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B792BB2-821A-468D-8B0D-F97C6645F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98"/>
          <a:stretch/>
        </p:blipFill>
        <p:spPr>
          <a:xfrm>
            <a:off x="950870" y="1971613"/>
            <a:ext cx="390260" cy="540000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2EC8F84-4268-4109-886A-755DAC0ABD4A}"/>
              </a:ext>
            </a:extLst>
          </p:cNvPr>
          <p:cNvCxnSpPr>
            <a:cxnSpLocks/>
          </p:cNvCxnSpPr>
          <p:nvPr/>
        </p:nvCxnSpPr>
        <p:spPr>
          <a:xfrm flipH="1">
            <a:off x="2026751" y="3543865"/>
            <a:ext cx="260222" cy="31939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9A1D8922-8E95-4FEA-A8FA-D5B613CDC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849" y="4590602"/>
            <a:ext cx="736148" cy="773412"/>
          </a:xfrm>
          <a:prstGeom prst="rect">
            <a:avLst/>
          </a:prstGeom>
        </p:spPr>
      </p:pic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DE82148-C5C5-461F-9607-34EF48DC5E8B}"/>
              </a:ext>
            </a:extLst>
          </p:cNvPr>
          <p:cNvCxnSpPr>
            <a:cxnSpLocks/>
          </p:cNvCxnSpPr>
          <p:nvPr/>
        </p:nvCxnSpPr>
        <p:spPr>
          <a:xfrm>
            <a:off x="2710762" y="4918931"/>
            <a:ext cx="8640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0A99D5E4-DD59-47B7-B159-E4768B729452}"/>
              </a:ext>
            </a:extLst>
          </p:cNvPr>
          <p:cNvCxnSpPr>
            <a:cxnSpLocks/>
          </p:cNvCxnSpPr>
          <p:nvPr/>
        </p:nvCxnSpPr>
        <p:spPr>
          <a:xfrm>
            <a:off x="4461067" y="4918931"/>
            <a:ext cx="8640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B60D588E-6FEB-416B-A45A-FE0B515E9E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84" t="7614" r="5491" b="7384"/>
          <a:stretch/>
        </p:blipFill>
        <p:spPr>
          <a:xfrm>
            <a:off x="6840969" y="3891170"/>
            <a:ext cx="2395447" cy="1850676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5EACD003-FA17-418A-A8BC-BE7E0E62368A}"/>
              </a:ext>
            </a:extLst>
          </p:cNvPr>
          <p:cNvGrpSpPr>
            <a:grpSpLocks noChangeAspect="1"/>
          </p:cNvGrpSpPr>
          <p:nvPr/>
        </p:nvGrpSpPr>
        <p:grpSpPr>
          <a:xfrm>
            <a:off x="5476934" y="3062534"/>
            <a:ext cx="1354276" cy="2754114"/>
            <a:chOff x="5442450" y="2875253"/>
            <a:chExt cx="1445800" cy="2940241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A2412BC-4878-4EF1-95D9-C2B0C39C32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42450" y="2875253"/>
              <a:ext cx="1445800" cy="2940241"/>
              <a:chOff x="5579968" y="3578426"/>
              <a:chExt cx="1362353" cy="2770540"/>
            </a:xfrm>
          </p:grpSpPr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BFC5DDFF-6A2E-47BC-B41C-4B15A4B4F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9968" y="3578426"/>
                <a:ext cx="1362353" cy="2770540"/>
              </a:xfrm>
              <a:prstGeom prst="rect">
                <a:avLst/>
              </a:prstGeom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9E51EEE2-2701-4A88-907C-73DBA59B2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415" y="4269608"/>
                <a:ext cx="1159726" cy="16920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AD43DF5-1059-490D-AF88-972463BA04C6}"/>
                </a:ext>
              </a:extLst>
            </p:cNvPr>
            <p:cNvSpPr/>
            <p:nvPr/>
          </p:nvSpPr>
          <p:spPr>
            <a:xfrm>
              <a:off x="5540560" y="5409256"/>
              <a:ext cx="126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C389CF6-E06A-4A20-BFAC-B746B56C93AB}"/>
              </a:ext>
            </a:extLst>
          </p:cNvPr>
          <p:cNvSpPr txBox="1"/>
          <p:nvPr/>
        </p:nvSpPr>
        <p:spPr>
          <a:xfrm>
            <a:off x="3550807" y="5338436"/>
            <a:ext cx="100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基地局</a:t>
            </a:r>
            <a:endParaRPr kumimoji="1"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2315131-14C3-4D00-8CB8-DC056B51BF3F}"/>
              </a:ext>
            </a:extLst>
          </p:cNvPr>
          <p:cNvGrpSpPr/>
          <p:nvPr/>
        </p:nvGrpSpPr>
        <p:grpSpPr>
          <a:xfrm>
            <a:off x="1468873" y="3032732"/>
            <a:ext cx="1436237" cy="553686"/>
            <a:chOff x="1468873" y="3032732"/>
            <a:chExt cx="1436237" cy="553686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65EBA70-6FCD-4242-A8C3-59FD499BD2E2}"/>
                </a:ext>
              </a:extLst>
            </p:cNvPr>
            <p:cNvSpPr txBox="1"/>
            <p:nvPr/>
          </p:nvSpPr>
          <p:spPr>
            <a:xfrm>
              <a:off x="1468873" y="3218342"/>
              <a:ext cx="1001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GPS</a:t>
              </a:r>
              <a:r>
                <a:rPr lang="ja-JP" altLang="en-US" sz="1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衛星</a:t>
              </a:r>
              <a:endPara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1A0D1A07-4D0C-4463-AF22-CE094F41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225139">
              <a:off x="2350556" y="3032732"/>
              <a:ext cx="554554" cy="55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93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16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事例紹介②　</a:t>
              </a:r>
              <a:r>
                <a:rPr lang="en-US" altLang="ja-JP" sz="21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IoT</a:t>
              </a: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で子どもの安全・安心を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0" name="図 9" descr="Z:\03　報道活動等情報提供\2 情報提供（マスコミ等）\２情報提供資料等\30年度（2018）\枚方記者クラブ\18-08\0827 子どもを守るGPS\DSC_0009.JPG">
            <a:extLst>
              <a:ext uri="{FF2B5EF4-FFF2-40B4-BE49-F238E27FC236}">
                <a16:creationId xmlns:a16="http://schemas.microsoft.com/office/drawing/2014/main" id="{87549799-454D-4576-9070-169C918DB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9" r="4839" b="8434"/>
          <a:stretch/>
        </p:blipFill>
        <p:spPr bwMode="auto">
          <a:xfrm>
            <a:off x="2898767" y="2787302"/>
            <a:ext cx="3552298" cy="26876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FCEC35D-EBB8-45EA-987B-F8C217093D8F}"/>
              </a:ext>
            </a:extLst>
          </p:cNvPr>
          <p:cNvGrpSpPr/>
          <p:nvPr/>
        </p:nvGrpSpPr>
        <p:grpSpPr>
          <a:xfrm>
            <a:off x="461736" y="1730373"/>
            <a:ext cx="2094640" cy="1152000"/>
            <a:chOff x="495010" y="1523840"/>
            <a:chExt cx="2094640" cy="1255049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D483C97-B3D9-4B90-99C8-50E600725941}"/>
                </a:ext>
              </a:extLst>
            </p:cNvPr>
            <p:cNvSpPr txBox="1"/>
            <p:nvPr/>
          </p:nvSpPr>
          <p:spPr>
            <a:xfrm>
              <a:off x="495010" y="1523840"/>
              <a:ext cx="2094640" cy="12550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C98165-CCAC-4387-97F1-E4C83A612A61}"/>
                </a:ext>
              </a:extLst>
            </p:cNvPr>
            <p:cNvSpPr txBox="1"/>
            <p:nvPr/>
          </p:nvSpPr>
          <p:spPr>
            <a:xfrm>
              <a:off x="523486" y="1722104"/>
              <a:ext cx="1993652" cy="90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『</a:t>
              </a:r>
              <a:r>
                <a:rPr lang="en-US" altLang="ja-JP" sz="16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sigfox</a:t>
              </a:r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』 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寝屋川市内を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完全カバー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3AC1CCC-929A-4F7A-AF30-B120A6DB5A67}"/>
              </a:ext>
            </a:extLst>
          </p:cNvPr>
          <p:cNvGrpSpPr/>
          <p:nvPr/>
        </p:nvGrpSpPr>
        <p:grpSpPr>
          <a:xfrm>
            <a:off x="6754826" y="3067088"/>
            <a:ext cx="2094640" cy="1057413"/>
            <a:chOff x="495010" y="1523841"/>
            <a:chExt cx="2094640" cy="115200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54E8522-043D-4A08-AF3F-30BBB34012F7}"/>
                </a:ext>
              </a:extLst>
            </p:cNvPr>
            <p:cNvSpPr txBox="1"/>
            <p:nvPr/>
          </p:nvSpPr>
          <p:spPr>
            <a:xfrm>
              <a:off x="495010" y="1523841"/>
              <a:ext cx="2094640" cy="11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30D3C96-1867-4756-8865-3606318092E9}"/>
                </a:ext>
              </a:extLst>
            </p:cNvPr>
            <p:cNvSpPr txBox="1"/>
            <p:nvPr/>
          </p:nvSpPr>
          <p:spPr>
            <a:xfrm>
              <a:off x="495010" y="1771515"/>
              <a:ext cx="2094640" cy="63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位置情報の履歴は</a:t>
              </a:r>
              <a:r>
                <a:rPr kumimoji="1"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100</a:t>
              </a:r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件まで記憶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465F88-392C-4090-BE8B-9D4588BAF34D}"/>
              </a:ext>
            </a:extLst>
          </p:cNvPr>
          <p:cNvGrpSpPr/>
          <p:nvPr/>
        </p:nvGrpSpPr>
        <p:grpSpPr>
          <a:xfrm>
            <a:off x="6754826" y="4387917"/>
            <a:ext cx="2094640" cy="1332000"/>
            <a:chOff x="6842826" y="4588562"/>
            <a:chExt cx="2094640" cy="1332000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23B4BCF-AC49-4885-BADC-40BD34CD01EB}"/>
                </a:ext>
              </a:extLst>
            </p:cNvPr>
            <p:cNvSpPr txBox="1"/>
            <p:nvPr/>
          </p:nvSpPr>
          <p:spPr>
            <a:xfrm>
              <a:off x="6842826" y="4588562"/>
              <a:ext cx="2094640" cy="133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66D8B00-5A74-44E9-8B71-13FC6D82E30F}"/>
                </a:ext>
              </a:extLst>
            </p:cNvPr>
            <p:cNvSpPr txBox="1"/>
            <p:nvPr/>
          </p:nvSpPr>
          <p:spPr>
            <a:xfrm>
              <a:off x="6943814" y="4746749"/>
              <a:ext cx="18926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エリア設定により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内に入った時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外に出た時を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 知 ら せ</a:t>
              </a:r>
              <a:endPara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B86C556-3A87-4BBC-84A6-6C3A4FCCB520}"/>
              </a:ext>
            </a:extLst>
          </p:cNvPr>
          <p:cNvGrpSpPr/>
          <p:nvPr/>
        </p:nvGrpSpPr>
        <p:grpSpPr>
          <a:xfrm>
            <a:off x="6754826" y="1711291"/>
            <a:ext cx="2094640" cy="1057413"/>
            <a:chOff x="495010" y="1523841"/>
            <a:chExt cx="2094640" cy="1152000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B907C3D-779F-40C2-B013-BFA0126BDBB6}"/>
                </a:ext>
              </a:extLst>
            </p:cNvPr>
            <p:cNvSpPr txBox="1"/>
            <p:nvPr/>
          </p:nvSpPr>
          <p:spPr>
            <a:xfrm>
              <a:off x="495010" y="1523841"/>
              <a:ext cx="2094640" cy="11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DC1101A-3766-4D8D-A325-9B1308B26CA2}"/>
                </a:ext>
              </a:extLst>
            </p:cNvPr>
            <p:cNvSpPr txBox="1"/>
            <p:nvPr/>
          </p:nvSpPr>
          <p:spPr>
            <a:xfrm>
              <a:off x="595998" y="1685594"/>
              <a:ext cx="1892664" cy="93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加速度センサーで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３分おきに</a:t>
              </a:r>
              <a:endPara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位置情報を把握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1B1D7D6-9E90-4BCF-8F62-B076F1DC2CFC}"/>
              </a:ext>
            </a:extLst>
          </p:cNvPr>
          <p:cNvGrpSpPr/>
          <p:nvPr/>
        </p:nvGrpSpPr>
        <p:grpSpPr>
          <a:xfrm>
            <a:off x="461736" y="3214315"/>
            <a:ext cx="2094640" cy="1172838"/>
            <a:chOff x="495010" y="1523841"/>
            <a:chExt cx="2094640" cy="1277750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D1A69EC-E1E2-4796-8056-634C66A0C3E9}"/>
                </a:ext>
              </a:extLst>
            </p:cNvPr>
            <p:cNvSpPr txBox="1"/>
            <p:nvPr/>
          </p:nvSpPr>
          <p:spPr>
            <a:xfrm>
              <a:off x="495010" y="1523841"/>
              <a:ext cx="2094640" cy="11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F0DAADC-7750-4B64-9446-35561D61B522}"/>
                </a:ext>
              </a:extLst>
            </p:cNvPr>
            <p:cNvSpPr txBox="1"/>
            <p:nvPr/>
          </p:nvSpPr>
          <p:spPr>
            <a:xfrm>
              <a:off x="495010" y="1628015"/>
              <a:ext cx="2050604" cy="117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『</a:t>
              </a:r>
              <a:r>
                <a:rPr lang="ja-JP" altLang="en-US" sz="16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ｓ</a:t>
              </a:r>
              <a:r>
                <a:rPr lang="en-US" altLang="ja-JP" sz="1600" dirty="0" err="1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igfox</a:t>
              </a:r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』 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基地局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2020.3</a:t>
              </a:r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全国カバー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インフラ整備不要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endPara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8605E34-BD56-4655-85EC-7F2A4B549BF1}"/>
              </a:ext>
            </a:extLst>
          </p:cNvPr>
          <p:cNvGrpSpPr/>
          <p:nvPr/>
        </p:nvGrpSpPr>
        <p:grpSpPr>
          <a:xfrm>
            <a:off x="500366" y="4621389"/>
            <a:ext cx="2094640" cy="1057413"/>
            <a:chOff x="495010" y="1523841"/>
            <a:chExt cx="2094640" cy="1152000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53ADA9D-05C4-4A21-A4A0-2241AA5F536B}"/>
                </a:ext>
              </a:extLst>
            </p:cNvPr>
            <p:cNvSpPr txBox="1"/>
            <p:nvPr/>
          </p:nvSpPr>
          <p:spPr>
            <a:xfrm>
              <a:off x="495010" y="1523841"/>
              <a:ext cx="2094640" cy="11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C82CEE8-9E14-4936-9DB9-2F01ACF05C33}"/>
                </a:ext>
              </a:extLst>
            </p:cNvPr>
            <p:cNvSpPr txBox="1"/>
            <p:nvPr/>
          </p:nvSpPr>
          <p:spPr>
            <a:xfrm>
              <a:off x="495010" y="1771515"/>
              <a:ext cx="2094640" cy="63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複数人で位置情報</a:t>
              </a:r>
              <a:endPara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確認が可能</a:t>
              </a:r>
              <a:endPara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0634EC1-7BBC-45B3-A397-B243BFF16ED7}"/>
              </a:ext>
            </a:extLst>
          </p:cNvPr>
          <p:cNvGrpSpPr/>
          <p:nvPr/>
        </p:nvGrpSpPr>
        <p:grpSpPr>
          <a:xfrm>
            <a:off x="3280460" y="1895856"/>
            <a:ext cx="2788912" cy="864000"/>
            <a:chOff x="3596644" y="1692785"/>
            <a:chExt cx="2788912" cy="864000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C3AF6331-236B-4E72-99C9-CB78B8D7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6644" y="1692785"/>
              <a:ext cx="822370" cy="864000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6301273-5B8B-4286-B85A-B5701BFE242A}"/>
                </a:ext>
              </a:extLst>
            </p:cNvPr>
            <p:cNvSpPr txBox="1"/>
            <p:nvPr/>
          </p:nvSpPr>
          <p:spPr>
            <a:xfrm>
              <a:off x="4382115" y="1692785"/>
              <a:ext cx="20034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LPWA</a:t>
              </a:r>
              <a:br>
                <a:rPr lang="en-US" altLang="ja-JP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lang="ja-JP" altLang="en-US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最先端</a:t>
              </a:r>
              <a:r>
                <a:rPr kumimoji="1" lang="ja-JP" altLang="en-US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ネットワーク</a:t>
              </a:r>
              <a:endParaRPr kumimoji="1"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en-US" altLang="ja-JP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『</a:t>
              </a:r>
              <a:r>
                <a:rPr lang="ja-JP" altLang="en-US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ｓ</a:t>
              </a:r>
              <a:r>
                <a:rPr kumimoji="1" lang="en-US" altLang="ja-JP" sz="1600" dirty="0" err="1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igfox</a:t>
              </a:r>
              <a:r>
                <a:rPr lang="en-US" altLang="ja-JP" sz="1600" dirty="0">
                  <a:solidFill>
                    <a:schemeClr val="accent1">
                      <a:lumMod val="7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』</a:t>
              </a:r>
              <a:endParaRPr kumimoji="1"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83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324DA38-AD72-4159-AF84-0A11FBB2F6BC}"/>
              </a:ext>
            </a:extLst>
          </p:cNvPr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60F8F294-985C-4BB3-9C0F-6DBE1F97B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E359EF0-AC6B-4ED3-853B-11E1FF67EC12}"/>
                </a:ext>
              </a:extLst>
            </p:cNvPr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17</a:t>
              </a:r>
              <a:endParaRPr lang="ja-JP" altLang="en-US" sz="1000" b="1" dirty="0">
                <a:latin typeface="+mn-ea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F3F0A-93B7-4D9F-A387-6B9C37E6D61B}"/>
              </a:ext>
            </a:extLst>
          </p:cNvPr>
          <p:cNvSpPr txBox="1"/>
          <p:nvPr/>
        </p:nvSpPr>
        <p:spPr>
          <a:xfrm>
            <a:off x="1332569" y="2184519"/>
            <a:ext cx="49056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ＩｏＴネットワークの無線通信技術 「ＬＰＷＡ」 の１つ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センサー機器など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バイトの小容量データを通信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4CCBD6D-5719-4524-A7AA-5FAEC5B93EEE}"/>
              </a:ext>
            </a:extLst>
          </p:cNvPr>
          <p:cNvGrpSpPr>
            <a:grpSpLocks noChangeAspect="1"/>
          </p:cNvGrpSpPr>
          <p:nvPr/>
        </p:nvGrpSpPr>
        <p:grpSpPr>
          <a:xfrm>
            <a:off x="333409" y="1551075"/>
            <a:ext cx="5372045" cy="684000"/>
            <a:chOff x="464782" y="1470121"/>
            <a:chExt cx="4816023" cy="61320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C22430A-698D-4C8D-A97D-A8DB00664592}"/>
                </a:ext>
              </a:extLst>
            </p:cNvPr>
            <p:cNvSpPr txBox="1"/>
            <p:nvPr/>
          </p:nvSpPr>
          <p:spPr>
            <a:xfrm>
              <a:off x="1360526" y="1601926"/>
              <a:ext cx="3920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ー　シグフォックス　ー</a:t>
              </a:r>
              <a:endPara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23D43C7-7547-4560-8444-3E5F94F12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276"/>
            <a:stretch/>
          </p:blipFill>
          <p:spPr>
            <a:xfrm>
              <a:off x="464782" y="1470121"/>
              <a:ext cx="1824360" cy="613204"/>
            </a:xfrm>
            <a:prstGeom prst="rect">
              <a:avLst/>
            </a:prstGeom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B6C3EFD-6EA7-4C47-AA62-3D16B6D0139A}"/>
              </a:ext>
            </a:extLst>
          </p:cNvPr>
          <p:cNvGrpSpPr>
            <a:grpSpLocks noChangeAspect="1"/>
          </p:cNvGrpSpPr>
          <p:nvPr/>
        </p:nvGrpSpPr>
        <p:grpSpPr>
          <a:xfrm>
            <a:off x="4421466" y="3374088"/>
            <a:ext cx="4714351" cy="2935024"/>
            <a:chOff x="383459" y="4208411"/>
            <a:chExt cx="4038007" cy="251395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15AD459-375A-41D3-816A-C0F2F321C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76"/>
            <a:stretch/>
          </p:blipFill>
          <p:spPr>
            <a:xfrm>
              <a:off x="383459" y="4556234"/>
              <a:ext cx="4038007" cy="2166127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C3348D9-2DE1-47BB-B47A-24819E3A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459" y="4208411"/>
              <a:ext cx="1327049" cy="347823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760E8F42-509E-442E-A074-31F64D99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9142" y="4223326"/>
              <a:ext cx="1664691" cy="324000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397B941-61A3-4975-AA4B-99F9A64A0958}"/>
              </a:ext>
            </a:extLst>
          </p:cNvPr>
          <p:cNvGrpSpPr/>
          <p:nvPr/>
        </p:nvGrpSpPr>
        <p:grpSpPr>
          <a:xfrm>
            <a:off x="812672" y="3236662"/>
            <a:ext cx="1353767" cy="1448180"/>
            <a:chOff x="7743099" y="4300663"/>
            <a:chExt cx="1353767" cy="144818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217B5ECE-2FD0-4336-88A6-9CFAE3B9625E}"/>
                </a:ext>
              </a:extLst>
            </p:cNvPr>
            <p:cNvSpPr/>
            <p:nvPr/>
          </p:nvSpPr>
          <p:spPr>
            <a:xfrm>
              <a:off x="7743099" y="4300663"/>
              <a:ext cx="1353767" cy="14481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省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電力</a:t>
              </a:r>
              <a:endParaRPr kumimoji="1" lang="en-US" altLang="ja-JP" sz="20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</a:pPr>
              <a:r>
                <a:rPr lang="ja-JP" altLang="en-US" sz="1100" dirty="0">
                  <a:solidFill>
                    <a:schemeClr val="tx1"/>
                  </a:solidFill>
                </a:rPr>
                <a:t>乾電池などの安価な電源で</a:t>
              </a: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100" dirty="0">
                  <a:solidFill>
                    <a:schemeClr val="tx1"/>
                  </a:solidFill>
                </a:rPr>
                <a:t>数年間利用可能</a:t>
              </a: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32CEA4D-A800-40EA-B9D7-373DBDF62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9819" y="5293761"/>
              <a:ext cx="574569" cy="376238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D381E48-1F28-4F05-A4E9-FFF692779908}"/>
              </a:ext>
            </a:extLst>
          </p:cNvPr>
          <p:cNvGrpSpPr/>
          <p:nvPr/>
        </p:nvGrpSpPr>
        <p:grpSpPr>
          <a:xfrm>
            <a:off x="2318845" y="3236662"/>
            <a:ext cx="1353767" cy="1448180"/>
            <a:chOff x="4992244" y="5102207"/>
            <a:chExt cx="1353767" cy="1448180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FD6F97B-43A2-4C86-A275-37A178723F3D}"/>
                </a:ext>
              </a:extLst>
            </p:cNvPr>
            <p:cNvSpPr/>
            <p:nvPr/>
          </p:nvSpPr>
          <p:spPr>
            <a:xfrm>
              <a:off x="4992244" y="5102207"/>
              <a:ext cx="1353767" cy="14481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長距離通信</a:t>
              </a:r>
              <a:endParaRPr kumimoji="1"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</a:pPr>
              <a:r>
                <a:rPr lang="en-US" altLang="ja-JP" sz="1100" dirty="0">
                  <a:solidFill>
                    <a:schemeClr val="tx1"/>
                  </a:solidFill>
                </a:rPr>
                <a:t>50㎞</a:t>
              </a:r>
              <a:r>
                <a:rPr lang="ja-JP" altLang="en-US" sz="1100" dirty="0">
                  <a:solidFill>
                    <a:schemeClr val="tx1"/>
                  </a:solidFill>
                </a:rPr>
                <a:t>の通信が可能</a:t>
              </a: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100" dirty="0">
                  <a:solidFill>
                    <a:schemeClr val="tx1"/>
                  </a:solidFill>
                </a:rPr>
                <a:t>ビーコン、</a:t>
              </a:r>
              <a:r>
                <a:rPr lang="en-US" altLang="ja-JP" sz="1100" dirty="0">
                  <a:solidFill>
                    <a:schemeClr val="tx1"/>
                  </a:solidFill>
                </a:rPr>
                <a:t>Bluetooth</a:t>
              </a:r>
              <a:r>
                <a:rPr lang="ja-JP" altLang="en-US" sz="1100" dirty="0" err="1">
                  <a:solidFill>
                    <a:schemeClr val="tx1"/>
                  </a:solidFill>
                </a:rPr>
                <a:t>、</a:t>
              </a: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ja-JP" sz="1100" dirty="0" err="1">
                  <a:solidFill>
                    <a:schemeClr val="tx1"/>
                  </a:solidFill>
                </a:rPr>
                <a:t>Wifi</a:t>
              </a:r>
              <a:r>
                <a:rPr lang="ja-JP" altLang="en-US" sz="1100" dirty="0">
                  <a:solidFill>
                    <a:schemeClr val="tx1"/>
                  </a:solidFill>
                </a:rPr>
                <a:t>より長距離</a:t>
              </a: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43560D5F-8F32-4757-AC04-8CB5FB87F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3398" y="6206013"/>
              <a:ext cx="355178" cy="3093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2F1F898-81DF-40F0-9CEA-CDF4F2BC03C7}"/>
              </a:ext>
            </a:extLst>
          </p:cNvPr>
          <p:cNvGrpSpPr/>
          <p:nvPr/>
        </p:nvGrpSpPr>
        <p:grpSpPr>
          <a:xfrm>
            <a:off x="812671" y="4817176"/>
            <a:ext cx="1353767" cy="1448180"/>
            <a:chOff x="3828286" y="4488639"/>
            <a:chExt cx="1353767" cy="1448180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918F6CA-201A-4942-94C0-36FB2C06E8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1169" y="5375149"/>
              <a:ext cx="468000" cy="46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F23838CA-F8EF-4785-9E5D-67092909CE93}"/>
                </a:ext>
              </a:extLst>
            </p:cNvPr>
            <p:cNvGrpSpPr/>
            <p:nvPr/>
          </p:nvGrpSpPr>
          <p:grpSpPr>
            <a:xfrm>
              <a:off x="3828286" y="4488639"/>
              <a:ext cx="1353767" cy="1448180"/>
              <a:chOff x="6541953" y="5067161"/>
              <a:chExt cx="1353767" cy="1448180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530A316-3934-49DB-BA83-E8AD6F6B5291}"/>
                  </a:ext>
                </a:extLst>
              </p:cNvPr>
              <p:cNvSpPr/>
              <p:nvPr/>
            </p:nvSpPr>
            <p:spPr>
              <a:xfrm>
                <a:off x="6541953" y="5067161"/>
                <a:ext cx="1353767" cy="1448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 dirty="0">
                    <a:solidFill>
                      <a:schemeClr val="tx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低コスト</a:t>
                </a:r>
                <a:endParaRPr kumimoji="1" lang="en-US" altLang="ja-JP" sz="20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>
                  <a:lnSpc>
                    <a:spcPts val="1200"/>
                  </a:lnSpc>
                  <a:spcBef>
                    <a:spcPts val="600"/>
                  </a:spcBef>
                </a:pPr>
                <a:r>
                  <a:rPr lang="ja-JP" altLang="en-US" sz="1100" dirty="0">
                    <a:solidFill>
                      <a:schemeClr val="tx1"/>
                    </a:solidFill>
                  </a:rPr>
                  <a:t>４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>G</a:t>
                </a:r>
                <a:r>
                  <a:rPr lang="ja-JP" altLang="en-US" sz="1100" dirty="0">
                    <a:solidFill>
                      <a:schemeClr val="tx1"/>
                    </a:solidFill>
                  </a:rPr>
                  <a:t>や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>LTE</a:t>
                </a:r>
                <a:r>
                  <a:rPr lang="ja-JP" altLang="en-US" sz="1100" dirty="0">
                    <a:solidFill>
                      <a:schemeClr val="tx1"/>
                    </a:solidFill>
                  </a:rPr>
                  <a:t>と比べて</a:t>
                </a:r>
                <a:r>
                  <a:rPr lang="en-US" altLang="ja-JP" sz="1100" dirty="0">
                    <a:solidFill>
                      <a:schemeClr val="tx1"/>
                    </a:solidFill>
                  </a:rPr>
                  <a:t>100</a:t>
                </a:r>
                <a:r>
                  <a:rPr lang="ja-JP" altLang="en-US" sz="1100" dirty="0">
                    <a:solidFill>
                      <a:schemeClr val="tx1"/>
                    </a:solidFill>
                  </a:rPr>
                  <a:t>分の１</a:t>
                </a:r>
                <a:endParaRPr lang="en-US" altLang="ja-JP" sz="11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  <a:spcBef>
                    <a:spcPts val="600"/>
                  </a:spcBef>
                </a:pPr>
                <a:endParaRPr lang="en-US" altLang="ja-JP" sz="1100" dirty="0">
                  <a:solidFill>
                    <a:schemeClr val="tx1"/>
                  </a:solidFill>
                </a:endParaRPr>
              </a:p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8977A29-22B4-4285-B68D-E6F15498876E}"/>
                  </a:ext>
                </a:extLst>
              </p:cNvPr>
              <p:cNvSpPr txBox="1"/>
              <p:nvPr/>
            </p:nvSpPr>
            <p:spPr>
              <a:xfrm>
                <a:off x="6996405" y="5898451"/>
                <a:ext cx="4567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￥</a:t>
                </a:r>
                <a:endPara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C5682DA-4EE1-4055-8080-218EB7008920}"/>
              </a:ext>
            </a:extLst>
          </p:cNvPr>
          <p:cNvGrpSpPr/>
          <p:nvPr/>
        </p:nvGrpSpPr>
        <p:grpSpPr>
          <a:xfrm>
            <a:off x="2327724" y="4813352"/>
            <a:ext cx="1353767" cy="1448180"/>
            <a:chOff x="2478556" y="4813352"/>
            <a:chExt cx="1353767" cy="1448180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6DE1B3C-2B04-48AE-9F6B-92668A7D6B57}"/>
                </a:ext>
              </a:extLst>
            </p:cNvPr>
            <p:cNvSpPr/>
            <p:nvPr/>
          </p:nvSpPr>
          <p:spPr>
            <a:xfrm>
              <a:off x="2478556" y="4813352"/>
              <a:ext cx="1353767" cy="14481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グローバル</a:t>
              </a:r>
              <a:endParaRPr kumimoji="1" lang="en-US" altLang="ja-JP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展開</a:t>
              </a:r>
              <a:endParaRPr kumimoji="1" lang="en-US" altLang="ja-JP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</a:pPr>
              <a:r>
                <a:rPr lang="en-US" altLang="ja-JP" sz="1100" dirty="0">
                  <a:solidFill>
                    <a:schemeClr val="tx1"/>
                  </a:solidFill>
                </a:rPr>
                <a:t>60</a:t>
              </a:r>
              <a:r>
                <a:rPr lang="ja-JP" altLang="en-US" sz="1100" dirty="0">
                  <a:solidFill>
                    <a:schemeClr val="tx1"/>
                  </a:solidFill>
                </a:rPr>
                <a:t>か国で展開</a:t>
              </a: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spcBef>
                  <a:spcPts val="600"/>
                </a:spcBef>
              </a:pPr>
              <a:endParaRPr lang="en-US" altLang="ja-JP" sz="1100" dirty="0">
                <a:solidFill>
                  <a:schemeClr val="tx1"/>
                </a:solidFill>
              </a:endParaRPr>
            </a:p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A4C96E3-AE61-4B9C-867E-BB8435AA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40831" y="5696263"/>
              <a:ext cx="503311" cy="468000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2E882B9-9D2D-4322-8515-4FD109332BF0}"/>
              </a:ext>
            </a:extLst>
          </p:cNvPr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2CE80AD-D7F8-4CE9-A878-FBDD08EE8DAB}"/>
                </a:ext>
              </a:extLst>
            </p:cNvPr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今後の取組み①　ＩｏＴ活用の展望　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AD249DB-BC0B-42CC-B110-A7F635414AAE}"/>
                </a:ext>
              </a:extLst>
            </p:cNvPr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F873225-6BC8-415D-94C2-CEA6F9826832}"/>
                  </a:ext>
                </a:extLst>
              </p:cNvPr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59DF67E-1AC8-4D89-B4AD-74F902942786}"/>
                  </a:ext>
                </a:extLst>
              </p:cNvPr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1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324DA38-AD72-4159-AF84-0A11FBB2F6BC}"/>
              </a:ext>
            </a:extLst>
          </p:cNvPr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60F8F294-985C-4BB3-9C0F-6DBE1F97B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E359EF0-AC6B-4ED3-853B-11E1FF67EC12}"/>
                </a:ext>
              </a:extLst>
            </p:cNvPr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18</a:t>
              </a:r>
              <a:endParaRPr lang="ja-JP" altLang="en-US" sz="1000" b="1" dirty="0">
                <a:latin typeface="+mn-ea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F3F0A-93B7-4D9F-A387-6B9C37E6D61B}"/>
              </a:ext>
            </a:extLst>
          </p:cNvPr>
          <p:cNvSpPr txBox="1"/>
          <p:nvPr/>
        </p:nvSpPr>
        <p:spPr>
          <a:xfrm>
            <a:off x="1239881" y="2212510"/>
            <a:ext cx="7783151" cy="136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１国１事業者と契約し、事業者がネットワークを整備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（日本の事業者は京セラコミュニケーションシステム㈱）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100"/>
              </a:lnSpc>
              <a:spcBef>
                <a:spcPts val="1800"/>
              </a:spcBef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平成</a:t>
            </a: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31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年３月、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寝屋川市 と 京セラコミュニケーションシステム㈱ 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</a:t>
            </a:r>
            <a:r>
              <a:rPr lang="en-US" altLang="ja-JP" sz="16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sigfox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の利活用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促進による市民サービスの向上を図るための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連携協定を締結</a:t>
            </a:r>
            <a:endParaRPr lang="en-US" altLang="ja-JP" sz="16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4CCBD6D-5719-4524-A7AA-5FAEC5B93EEE}"/>
              </a:ext>
            </a:extLst>
          </p:cNvPr>
          <p:cNvGrpSpPr>
            <a:grpSpLocks noChangeAspect="1"/>
          </p:cNvGrpSpPr>
          <p:nvPr/>
        </p:nvGrpSpPr>
        <p:grpSpPr>
          <a:xfrm>
            <a:off x="333409" y="1551075"/>
            <a:ext cx="5372045" cy="684000"/>
            <a:chOff x="464782" y="1470121"/>
            <a:chExt cx="4816023" cy="61320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C22430A-698D-4C8D-A97D-A8DB00664592}"/>
                </a:ext>
              </a:extLst>
            </p:cNvPr>
            <p:cNvSpPr txBox="1"/>
            <p:nvPr/>
          </p:nvSpPr>
          <p:spPr>
            <a:xfrm>
              <a:off x="1360526" y="1601926"/>
              <a:ext cx="3920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ー　シグフォックス　ー</a:t>
              </a:r>
              <a:endPara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23D43C7-7547-4560-8444-3E5F94F12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276"/>
            <a:stretch/>
          </p:blipFill>
          <p:spPr>
            <a:xfrm>
              <a:off x="464782" y="1470121"/>
              <a:ext cx="1824360" cy="613204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2E882B9-9D2D-4322-8515-4FD109332BF0}"/>
              </a:ext>
            </a:extLst>
          </p:cNvPr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2CE80AD-D7F8-4CE9-A878-FBDD08EE8DAB}"/>
                </a:ext>
              </a:extLst>
            </p:cNvPr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今後の取組み①　ＩｏＴ活用の展望　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AD249DB-BC0B-42CC-B110-A7F635414AAE}"/>
                </a:ext>
              </a:extLst>
            </p:cNvPr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F873225-6BC8-415D-94C2-CEA6F9826832}"/>
                  </a:ext>
                </a:extLst>
              </p:cNvPr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59DF67E-1AC8-4D89-B4AD-74F902942786}"/>
                  </a:ext>
                </a:extLst>
              </p:cNvPr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1AE4F11-ACCC-43F9-854C-ADCD89F06094}"/>
              </a:ext>
            </a:extLst>
          </p:cNvPr>
          <p:cNvSpPr txBox="1"/>
          <p:nvPr/>
        </p:nvSpPr>
        <p:spPr>
          <a:xfrm>
            <a:off x="1299636" y="3847987"/>
            <a:ext cx="21447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accent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寝屋川市内は</a:t>
            </a:r>
            <a:endParaRPr lang="en-US" altLang="ja-JP" sz="1200" dirty="0">
              <a:solidFill>
                <a:schemeClr val="accent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accent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「こどもの安全見守り事業で」</a:t>
            </a:r>
            <a:endParaRPr lang="en-US" altLang="ja-JP" sz="1200" dirty="0">
              <a:solidFill>
                <a:schemeClr val="accent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accent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基地局増設！</a:t>
            </a:r>
            <a:endParaRPr kumimoji="1" lang="ja-JP" altLang="en-US" sz="1200" dirty="0">
              <a:solidFill>
                <a:schemeClr val="accent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B6F1B6D-FA1C-46F3-9A15-4C777F8B30C7}"/>
              </a:ext>
            </a:extLst>
          </p:cNvPr>
          <p:cNvGrpSpPr>
            <a:grpSpLocks noChangeAspect="1"/>
          </p:cNvGrpSpPr>
          <p:nvPr/>
        </p:nvGrpSpPr>
        <p:grpSpPr>
          <a:xfrm>
            <a:off x="1259543" y="4352502"/>
            <a:ext cx="2235485" cy="1728000"/>
            <a:chOff x="4661304" y="4714173"/>
            <a:chExt cx="1928069" cy="1490373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D022D579-1D19-48C4-A86A-4E9DBA192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9656" y="4714173"/>
              <a:ext cx="479717" cy="504000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A39EADC1-FA81-4AAF-AF36-5BD066E45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304" y="4906669"/>
              <a:ext cx="479717" cy="504000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1B16355-45F9-4F4E-8C13-C9C3B647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8979" y="5700546"/>
              <a:ext cx="479717" cy="504000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C4EC971E-8F9C-4FD1-AD03-F83756A51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661" y="5131893"/>
              <a:ext cx="350996" cy="324000"/>
            </a:xfrm>
            <a:prstGeom prst="rect">
              <a:avLst/>
            </a:prstGeom>
          </p:spPr>
        </p:pic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BC9D6F1E-F9D3-42E8-BD06-B119678483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0393" y="5158669"/>
              <a:ext cx="281519" cy="132496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A1672C52-2190-491B-9977-60F65EEA3803}"/>
                </a:ext>
              </a:extLst>
            </p:cNvPr>
            <p:cNvCxnSpPr>
              <a:cxnSpLocks/>
            </p:cNvCxnSpPr>
            <p:nvPr/>
          </p:nvCxnSpPr>
          <p:spPr>
            <a:xfrm>
              <a:off x="5170643" y="5322174"/>
              <a:ext cx="288000" cy="14883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7E0B6B60-A5D2-4E50-B0F1-05E9DAA40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1159" y="5446669"/>
              <a:ext cx="0" cy="25200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22FFA0A-A47F-41BA-B443-F662D615A479}"/>
              </a:ext>
            </a:extLst>
          </p:cNvPr>
          <p:cNvGrpSpPr/>
          <p:nvPr/>
        </p:nvGrpSpPr>
        <p:grpSpPr>
          <a:xfrm>
            <a:off x="4124088" y="4138699"/>
            <a:ext cx="4924921" cy="1872000"/>
            <a:chOff x="4093069" y="3935238"/>
            <a:chExt cx="4924921" cy="1872000"/>
          </a:xfrm>
        </p:grpSpPr>
        <p:sp>
          <p:nvSpPr>
            <p:cNvPr id="7" name="四角形: 対角を丸める 6">
              <a:extLst>
                <a:ext uri="{FF2B5EF4-FFF2-40B4-BE49-F238E27FC236}">
                  <a16:creationId xmlns:a16="http://schemas.microsoft.com/office/drawing/2014/main" id="{55048738-4086-4459-923B-7012340E2D4F}"/>
                </a:ext>
              </a:extLst>
            </p:cNvPr>
            <p:cNvSpPr/>
            <p:nvPr/>
          </p:nvSpPr>
          <p:spPr>
            <a:xfrm>
              <a:off x="4093069" y="3935238"/>
              <a:ext cx="4894090" cy="1872000"/>
            </a:xfrm>
            <a:prstGeom prst="round2DiagRect">
              <a:avLst>
                <a:gd name="adj1" fmla="val 2394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18F122A-D1CB-492B-B29D-7C979307947A}"/>
                </a:ext>
              </a:extLst>
            </p:cNvPr>
            <p:cNvGrpSpPr/>
            <p:nvPr/>
          </p:nvGrpSpPr>
          <p:grpSpPr>
            <a:xfrm>
              <a:off x="4259200" y="3984955"/>
              <a:ext cx="4758790" cy="1685584"/>
              <a:chOff x="4259200" y="3984955"/>
              <a:chExt cx="4758790" cy="1685584"/>
            </a:xfrm>
          </p:grpSpPr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B73BE1B0-5335-42BF-86C7-E27D3C7419A3}"/>
                  </a:ext>
                </a:extLst>
              </p:cNvPr>
              <p:cNvSpPr txBox="1"/>
              <p:nvPr/>
            </p:nvSpPr>
            <p:spPr>
              <a:xfrm>
                <a:off x="4524091" y="4343509"/>
                <a:ext cx="4493899" cy="132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ja-JP" altLang="en-US" sz="15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ルイヴィトン　旅行かばん追跡サービスで採用</a:t>
                </a:r>
                <a:endPara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lang="ja-JP" altLang="en-US" sz="15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ミシュラン　　タイヤの在庫管理等で採用</a:t>
                </a:r>
                <a:endPara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lang="ja-JP" altLang="en-US" sz="15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ダイキン　　  空調機の遠隔点検で採用</a:t>
                </a:r>
                <a:endPara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500"/>
                  </a:lnSpc>
                </a:pPr>
                <a:r>
                  <a:rPr lang="en-US" altLang="ja-JP" sz="15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NEC           LP</a:t>
                </a:r>
                <a:r>
                  <a:rPr lang="ja-JP" altLang="en-US" sz="15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ガスの配送業務効率化で採用</a:t>
                </a:r>
                <a:endParaRPr lang="en-US" altLang="ja-JP" sz="1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72D282C-6490-42C7-AFBF-F39A975FD54D}"/>
                  </a:ext>
                </a:extLst>
              </p:cNvPr>
              <p:cNvSpPr txBox="1"/>
              <p:nvPr/>
            </p:nvSpPr>
            <p:spPr>
              <a:xfrm>
                <a:off x="4259200" y="3984955"/>
                <a:ext cx="3310524" cy="39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（参考）　</a:t>
                </a:r>
                <a:r>
                  <a:rPr lang="en-US" altLang="ja-JP" sz="1600" dirty="0" err="1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Sigfox</a:t>
                </a:r>
                <a:r>
                  <a:rPr lang="en-US" altLang="ja-JP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 </a:t>
                </a:r>
                <a:r>
                  <a:rPr lang="ja-JP" altLang="en-US" sz="1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の活用事例</a:t>
                </a:r>
                <a:endParaRPr lang="en-US" altLang="ja-JP" sz="1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05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１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1F1B31-2531-48C9-BAF9-EF19CFB90C82}"/>
              </a:ext>
            </a:extLst>
          </p:cNvPr>
          <p:cNvSpPr txBox="1"/>
          <p:nvPr/>
        </p:nvSpPr>
        <p:spPr>
          <a:xfrm>
            <a:off x="1007152" y="1183275"/>
            <a:ext cx="6561056" cy="3744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１．寝屋川市の概要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54F5B3-D6B5-41FD-B01A-9CF3CC55D311}"/>
              </a:ext>
            </a:extLst>
          </p:cNvPr>
          <p:cNvSpPr txBox="1"/>
          <p:nvPr/>
        </p:nvSpPr>
        <p:spPr>
          <a:xfrm>
            <a:off x="1007152" y="1848870"/>
            <a:ext cx="6561056" cy="3744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２．事例紹介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B5D244-0C35-4BD8-B330-3E46BF7A8005}"/>
              </a:ext>
            </a:extLst>
          </p:cNvPr>
          <p:cNvSpPr txBox="1"/>
          <p:nvPr/>
        </p:nvSpPr>
        <p:spPr>
          <a:xfrm>
            <a:off x="1007152" y="3298331"/>
            <a:ext cx="6561056" cy="3744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３．今後の取組み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26E86C-3B45-45F9-A6F7-AD6AFC0E8E9E}"/>
              </a:ext>
            </a:extLst>
          </p:cNvPr>
          <p:cNvSpPr txBox="1"/>
          <p:nvPr/>
        </p:nvSpPr>
        <p:spPr>
          <a:xfrm>
            <a:off x="1288440" y="2316621"/>
            <a:ext cx="4094265" cy="85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市公式アプリ 「もっと寝屋川」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ＩｏＴで子どもの安全・安心を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161324-1C9C-4727-BA9C-3FF499D6566A}"/>
              </a:ext>
            </a:extLst>
          </p:cNvPr>
          <p:cNvSpPr txBox="1"/>
          <p:nvPr/>
        </p:nvSpPr>
        <p:spPr>
          <a:xfrm>
            <a:off x="1288440" y="3780910"/>
            <a:ext cx="4094265" cy="12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ＩｏＴ活用の展望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お待たせしない窓口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住民票等のオンライン申請</a:t>
            </a:r>
          </a:p>
        </p:txBody>
      </p:sp>
    </p:spTree>
    <p:extLst>
      <p:ext uri="{BB962C8B-B14F-4D97-AF65-F5344CB8AC3E}">
        <p14:creationId xmlns:p14="http://schemas.microsoft.com/office/powerpoint/2010/main" val="203615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19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今後の取組み①　ＩｏＴ活用の展望　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pic>
        <p:nvPicPr>
          <p:cNvPr id="11" name="図 10" descr="画面の領域">
            <a:extLst>
              <a:ext uri="{FF2B5EF4-FFF2-40B4-BE49-F238E27FC236}">
                <a16:creationId xmlns:a16="http://schemas.microsoft.com/office/drawing/2014/main" id="{021A94AF-2F4E-43BE-A562-AAF2D2D8E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4" y="3905110"/>
            <a:ext cx="3581397" cy="22479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339114-0EC8-4B1E-9343-EB8135989A85}"/>
              </a:ext>
            </a:extLst>
          </p:cNvPr>
          <p:cNvSpPr txBox="1"/>
          <p:nvPr/>
        </p:nvSpPr>
        <p:spPr>
          <a:xfrm>
            <a:off x="336215" y="1421597"/>
            <a:ext cx="378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マンホール内水位監視の実証実験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D3BBB27-926A-45B0-8848-AAE4E249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97" y="2145090"/>
            <a:ext cx="1260030" cy="13238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A9CA742-8FC6-41C9-A262-1D29960C1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7" b="3084"/>
          <a:stretch/>
        </p:blipFill>
        <p:spPr>
          <a:xfrm>
            <a:off x="7225082" y="2338672"/>
            <a:ext cx="1260030" cy="88839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8001665-90B4-47AB-9BA8-5EF4F0318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3" y="2449889"/>
            <a:ext cx="2375988" cy="1405262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C5A0066-73E1-4256-BA85-68FBC24D4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6" t="67848" r="2904" b="6126"/>
          <a:stretch/>
        </p:blipFill>
        <p:spPr bwMode="auto">
          <a:xfrm>
            <a:off x="2505267" y="2257964"/>
            <a:ext cx="895546" cy="6561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18D9D9-BE5C-426A-A995-643A003754F2}"/>
              </a:ext>
            </a:extLst>
          </p:cNvPr>
          <p:cNvSpPr txBox="1"/>
          <p:nvPr/>
        </p:nvSpPr>
        <p:spPr>
          <a:xfrm>
            <a:off x="4324905" y="3489612"/>
            <a:ext cx="200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LPWA</a:t>
            </a:r>
            <a:b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最先端</a:t>
            </a:r>
            <a:r>
              <a:rPr kumimoji="1"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ネットワーク</a:t>
            </a:r>
            <a:endParaRPr kumimoji="1" lang="en-US" altLang="ja-JP" sz="1600" dirty="0">
              <a:solidFill>
                <a:schemeClr val="accent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ｓ</a:t>
            </a:r>
            <a:r>
              <a:rPr kumimoji="1" lang="en-US" altLang="ja-JP" sz="1600" dirty="0" err="1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igfox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kumimoji="1" lang="en-US" altLang="ja-JP" sz="1600" dirty="0">
              <a:solidFill>
                <a:schemeClr val="accent1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11BD09-927A-4B8E-9D93-0B53E568C0DC}"/>
              </a:ext>
            </a:extLst>
          </p:cNvPr>
          <p:cNvSpPr txBox="1"/>
          <p:nvPr/>
        </p:nvSpPr>
        <p:spPr>
          <a:xfrm>
            <a:off x="6781922" y="3204781"/>
            <a:ext cx="225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水位情報のモニタリング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878D553-7EC7-4F3B-B940-1545B4F9D46D}"/>
              </a:ext>
            </a:extLst>
          </p:cNvPr>
          <p:cNvCxnSpPr>
            <a:cxnSpLocks/>
          </p:cNvCxnSpPr>
          <p:nvPr/>
        </p:nvCxnSpPr>
        <p:spPr>
          <a:xfrm>
            <a:off x="3557466" y="2640270"/>
            <a:ext cx="864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7740E47-4B21-4822-B1BB-173669355152}"/>
              </a:ext>
            </a:extLst>
          </p:cNvPr>
          <p:cNvCxnSpPr>
            <a:cxnSpLocks/>
          </p:cNvCxnSpPr>
          <p:nvPr/>
        </p:nvCxnSpPr>
        <p:spPr>
          <a:xfrm>
            <a:off x="6019433" y="2633179"/>
            <a:ext cx="864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80B3D1A-FE87-403A-BEA3-8FCF9C597E4B}"/>
              </a:ext>
            </a:extLst>
          </p:cNvPr>
          <p:cNvCxnSpPr>
            <a:cxnSpLocks/>
          </p:cNvCxnSpPr>
          <p:nvPr/>
        </p:nvCxnSpPr>
        <p:spPr>
          <a:xfrm>
            <a:off x="5992871" y="3214963"/>
            <a:ext cx="798082" cy="10038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AF508E1-9197-42B5-BE23-86687D1A0778}"/>
              </a:ext>
            </a:extLst>
          </p:cNvPr>
          <p:cNvGrpSpPr>
            <a:grpSpLocks noChangeAspect="1"/>
          </p:cNvGrpSpPr>
          <p:nvPr/>
        </p:nvGrpSpPr>
        <p:grpSpPr>
          <a:xfrm>
            <a:off x="7304073" y="4444559"/>
            <a:ext cx="850113" cy="1095054"/>
            <a:chOff x="7674701" y="4732691"/>
            <a:chExt cx="475110" cy="684000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0CD2A0F3-14DA-410C-8EE5-B1F3EEC5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4701" y="4732691"/>
              <a:ext cx="475110" cy="684000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41480A9-5339-4284-8768-E3E38F3EE1FF}"/>
                </a:ext>
              </a:extLst>
            </p:cNvPr>
            <p:cNvSpPr/>
            <p:nvPr/>
          </p:nvSpPr>
          <p:spPr>
            <a:xfrm>
              <a:off x="7883088" y="4968303"/>
              <a:ext cx="216000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BD1F42-1E80-46BD-B034-8400B635A135}"/>
              </a:ext>
            </a:extLst>
          </p:cNvPr>
          <p:cNvSpPr txBox="1"/>
          <p:nvPr/>
        </p:nvSpPr>
        <p:spPr>
          <a:xfrm>
            <a:off x="6654281" y="5563788"/>
            <a:ext cx="250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危険情報をいち早くキャッチ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D632637-CF79-4A2E-9200-16860D2FF58E}"/>
              </a:ext>
            </a:extLst>
          </p:cNvPr>
          <p:cNvCxnSpPr>
            <a:cxnSpLocks/>
          </p:cNvCxnSpPr>
          <p:nvPr/>
        </p:nvCxnSpPr>
        <p:spPr>
          <a:xfrm flipV="1">
            <a:off x="2205481" y="2668486"/>
            <a:ext cx="563939" cy="2072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5B55805D-31D3-4CF2-98C6-06CAC5DD6A9C}"/>
              </a:ext>
            </a:extLst>
          </p:cNvPr>
          <p:cNvSpPr>
            <a:spLocks noChangeAspect="1"/>
          </p:cNvSpPr>
          <p:nvPr/>
        </p:nvSpPr>
        <p:spPr>
          <a:xfrm>
            <a:off x="2018873" y="2869085"/>
            <a:ext cx="186608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553B6AD-1224-4D82-9C69-97BD6CE9E4D7}"/>
              </a:ext>
            </a:extLst>
          </p:cNvPr>
          <p:cNvSpPr txBox="1"/>
          <p:nvPr/>
        </p:nvSpPr>
        <p:spPr>
          <a:xfrm>
            <a:off x="6975961" y="1908487"/>
            <a:ext cx="656224" cy="259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7BB7500-B50B-4429-8F82-7CCC0C08A183}"/>
              </a:ext>
            </a:extLst>
          </p:cNvPr>
          <p:cNvSpPr txBox="1"/>
          <p:nvPr/>
        </p:nvSpPr>
        <p:spPr>
          <a:xfrm>
            <a:off x="6975961" y="4094197"/>
            <a:ext cx="656224" cy="259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72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20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今後の取組み①　ＩｏＴ活用の展望　　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304CFE-1446-4895-BB73-EFB58300F914}"/>
              </a:ext>
            </a:extLst>
          </p:cNvPr>
          <p:cNvSpPr txBox="1"/>
          <p:nvPr/>
        </p:nvSpPr>
        <p:spPr>
          <a:xfrm>
            <a:off x="835795" y="1670098"/>
            <a:ext cx="8400622" cy="366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水位センサーによる用水路、アンダーパスでの水位監視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58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衝撃感知センサーによる土砂災害警戒区域の傾斜監視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58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通信機能付「スマートメーター」で水道の自動検針、単身高齢者の見守り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58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人感センサーによる施設管理・警備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58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　湿度・温度センサーによる学校などでの湿度・温度管理（熱中症対策）</a:t>
            </a:r>
          </a:p>
        </p:txBody>
      </p:sp>
    </p:spTree>
    <p:extLst>
      <p:ext uri="{BB962C8B-B14F-4D97-AF65-F5344CB8AC3E}">
        <p14:creationId xmlns:p14="http://schemas.microsoft.com/office/powerpoint/2010/main" val="47197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21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今後の取組み②　「お待たせしない窓口」　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2BAAD25-4896-4F13-8D0D-9B0DCAFF8468}"/>
              </a:ext>
            </a:extLst>
          </p:cNvPr>
          <p:cNvGrpSpPr/>
          <p:nvPr/>
        </p:nvGrpSpPr>
        <p:grpSpPr>
          <a:xfrm>
            <a:off x="183840" y="1534418"/>
            <a:ext cx="9045944" cy="1890854"/>
            <a:chOff x="190473" y="1638319"/>
            <a:chExt cx="9045944" cy="1890854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6E49532-089B-4AF5-903A-94ABA4C640B0}"/>
                </a:ext>
              </a:extLst>
            </p:cNvPr>
            <p:cNvSpPr txBox="1"/>
            <p:nvPr/>
          </p:nvSpPr>
          <p:spPr>
            <a:xfrm>
              <a:off x="190473" y="1638319"/>
              <a:ext cx="461665" cy="11816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これまで</a:t>
              </a: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93DE019-7026-4667-983B-D2B2D06CA0C1}"/>
                </a:ext>
              </a:extLst>
            </p:cNvPr>
            <p:cNvGrpSpPr/>
            <p:nvPr/>
          </p:nvGrpSpPr>
          <p:grpSpPr>
            <a:xfrm>
              <a:off x="632417" y="1657173"/>
              <a:ext cx="8604000" cy="1872000"/>
              <a:chOff x="632417" y="1657173"/>
              <a:chExt cx="8604000" cy="1872000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39215DF-8076-4DD9-931E-66342B372B38}"/>
                  </a:ext>
                </a:extLst>
              </p:cNvPr>
              <p:cNvSpPr/>
              <p:nvPr/>
            </p:nvSpPr>
            <p:spPr>
              <a:xfrm>
                <a:off x="632417" y="1657173"/>
                <a:ext cx="8604000" cy="1872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0EFB9264-C891-46F4-9186-751C2511D163}"/>
                  </a:ext>
                </a:extLst>
              </p:cNvPr>
              <p:cNvGrpSpPr/>
              <p:nvPr/>
            </p:nvGrpSpPr>
            <p:grpSpPr>
              <a:xfrm>
                <a:off x="835438" y="1991897"/>
                <a:ext cx="8208000" cy="1487565"/>
                <a:chOff x="835438" y="1991897"/>
                <a:chExt cx="8208000" cy="1487565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525A3B46-AB7F-4458-9286-C796AF244917}"/>
                    </a:ext>
                  </a:extLst>
                </p:cNvPr>
                <p:cNvGrpSpPr/>
                <p:nvPr/>
              </p:nvGrpSpPr>
              <p:grpSpPr>
                <a:xfrm>
                  <a:off x="1058800" y="2001198"/>
                  <a:ext cx="1078296" cy="792000"/>
                  <a:chOff x="761734" y="1881593"/>
                  <a:chExt cx="1078296" cy="792000"/>
                </a:xfrm>
              </p:grpSpPr>
              <p:pic>
                <p:nvPicPr>
                  <p:cNvPr id="18" name="図 17">
                    <a:extLst>
                      <a:ext uri="{FF2B5EF4-FFF2-40B4-BE49-F238E27FC236}">
                        <a16:creationId xmlns:a16="http://schemas.microsoft.com/office/drawing/2014/main" id="{A03A0354-1AEC-4E3C-BEDA-459E319DBE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61734" y="1881593"/>
                    <a:ext cx="853687" cy="792000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図 18">
                    <a:extLst>
                      <a:ext uri="{FF2B5EF4-FFF2-40B4-BE49-F238E27FC236}">
                        <a16:creationId xmlns:a16="http://schemas.microsoft.com/office/drawing/2014/main" id="{80A50AFA-B205-4BB3-9D8A-AE45C223D0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480833" y="2211483"/>
                    <a:ext cx="359197" cy="43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3" name="図 22">
                  <a:extLst>
                    <a:ext uri="{FF2B5EF4-FFF2-40B4-BE49-F238E27FC236}">
                      <a16:creationId xmlns:a16="http://schemas.microsoft.com/office/drawing/2014/main" id="{DB29856B-69FE-4A26-B688-D95D344AC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98413">
                  <a:off x="3705834" y="2096921"/>
                  <a:ext cx="627258" cy="674273"/>
                </a:xfrm>
                <a:prstGeom prst="rect">
                  <a:avLst/>
                </a:prstGeom>
              </p:spPr>
            </p:pic>
            <p:pic>
              <p:nvPicPr>
                <p:cNvPr id="5" name="図 4">
                  <a:extLst>
                    <a:ext uri="{FF2B5EF4-FFF2-40B4-BE49-F238E27FC236}">
                      <a16:creationId xmlns:a16="http://schemas.microsoft.com/office/drawing/2014/main" id="{76B9C0F8-EDE3-45CF-89F5-0BD06B9F1E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0923" y="2010020"/>
                  <a:ext cx="615096" cy="756000"/>
                </a:xfrm>
                <a:prstGeom prst="rect">
                  <a:avLst/>
                </a:prstGeom>
              </p:spPr>
            </p:pic>
            <p:pic>
              <p:nvPicPr>
                <p:cNvPr id="6" name="図 5">
                  <a:extLst>
                    <a:ext uri="{FF2B5EF4-FFF2-40B4-BE49-F238E27FC236}">
                      <a16:creationId xmlns:a16="http://schemas.microsoft.com/office/drawing/2014/main" id="{D4E37690-5000-46EF-B91B-3B2732F3E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38934" y="2092074"/>
                  <a:ext cx="1204083" cy="710848"/>
                </a:xfrm>
                <a:prstGeom prst="rect">
                  <a:avLst/>
                </a:prstGeom>
              </p:spPr>
            </p:pic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64731B5D-EA94-48DD-BDD6-3E2C61BC88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3161" y="1991897"/>
                  <a:ext cx="1033625" cy="786965"/>
                </a:xfrm>
                <a:prstGeom prst="rect">
                  <a:avLst/>
                </a:prstGeom>
              </p:spPr>
            </p:pic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2D1B1E33-2A94-439A-A24D-2E0F15B6119F}"/>
                    </a:ext>
                  </a:extLst>
                </p:cNvPr>
                <p:cNvGrpSpPr/>
                <p:nvPr/>
              </p:nvGrpSpPr>
              <p:grpSpPr>
                <a:xfrm>
                  <a:off x="835438" y="2687462"/>
                  <a:ext cx="8208000" cy="792000"/>
                  <a:chOff x="699258" y="2581010"/>
                  <a:chExt cx="8208000" cy="792000"/>
                </a:xfrm>
              </p:grpSpPr>
              <p:sp>
                <p:nvSpPr>
                  <p:cNvPr id="22" name="下矢印 6">
                    <a:extLst>
                      <a:ext uri="{FF2B5EF4-FFF2-40B4-BE49-F238E27FC236}">
                        <a16:creationId xmlns:a16="http://schemas.microsoft.com/office/drawing/2014/main" id="{C5D1544F-284B-4C82-8E21-49E244AE47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407258" y="-1126990"/>
                    <a:ext cx="792000" cy="8208000"/>
                  </a:xfrm>
                  <a:prstGeom prst="down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86F771CF-6BB5-49CA-A31F-BF0EA03FDE07}"/>
                      </a:ext>
                    </a:extLst>
                  </p:cNvPr>
                  <p:cNvSpPr txBox="1"/>
                  <p:nvPr/>
                </p:nvSpPr>
                <p:spPr>
                  <a:xfrm>
                    <a:off x="761734" y="2838709"/>
                    <a:ext cx="1152000" cy="284693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kumimoji="1" lang="ja-JP" altLang="en-US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市役所 来庁</a:t>
                    </a:r>
                  </a:p>
                </p:txBody>
              </p:sp>
              <p:sp>
                <p:nvSpPr>
                  <p:cNvPr id="36" name="テキスト ボックス 35">
                    <a:extLst>
                      <a:ext uri="{FF2B5EF4-FFF2-40B4-BE49-F238E27FC236}">
                        <a16:creationId xmlns:a16="http://schemas.microsoft.com/office/drawing/2014/main" id="{845AF7D0-77DC-4E4D-803E-2012CDD02A66}"/>
                      </a:ext>
                    </a:extLst>
                  </p:cNvPr>
                  <p:cNvSpPr txBox="1"/>
                  <p:nvPr/>
                </p:nvSpPr>
                <p:spPr>
                  <a:xfrm>
                    <a:off x="2034509" y="2839662"/>
                    <a:ext cx="1152000" cy="26257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ts val="1500"/>
                      </a:lnSpc>
                    </a:pPr>
                    <a:r>
                      <a:rPr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申請用紙検索</a:t>
                    </a:r>
                    <a:endParaRPr kumimoji="1" lang="ja-JP" altLang="en-US" sz="12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37" name="テキスト ボックス 36">
                    <a:extLst>
                      <a:ext uri="{FF2B5EF4-FFF2-40B4-BE49-F238E27FC236}">
                        <a16:creationId xmlns:a16="http://schemas.microsoft.com/office/drawing/2014/main" id="{20D95F69-344B-4524-AED6-A91801CFC16D}"/>
                      </a:ext>
                    </a:extLst>
                  </p:cNvPr>
                  <p:cNvSpPr txBox="1"/>
                  <p:nvPr/>
                </p:nvSpPr>
                <p:spPr>
                  <a:xfrm>
                    <a:off x="3307284" y="2842558"/>
                    <a:ext cx="1152000" cy="26257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ts val="1500"/>
                      </a:lnSpc>
                    </a:pPr>
                    <a:r>
                      <a:rPr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申請用紙記入</a:t>
                    </a:r>
                    <a:endParaRPr kumimoji="1" lang="ja-JP" altLang="en-US" sz="12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8E26D70B-9E27-4286-BB6B-90D5177F80ED}"/>
                      </a:ext>
                    </a:extLst>
                  </p:cNvPr>
                  <p:cNvSpPr txBox="1"/>
                  <p:nvPr/>
                </p:nvSpPr>
                <p:spPr>
                  <a:xfrm>
                    <a:off x="4570632" y="2831776"/>
                    <a:ext cx="1152000" cy="28469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受　　付</a:t>
                    </a:r>
                  </a:p>
                </p:txBody>
              </p:sp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CEFE1D11-77EF-416D-8542-7125EC51387D}"/>
                      </a:ext>
                    </a:extLst>
                  </p:cNvPr>
                  <p:cNvSpPr txBox="1"/>
                  <p:nvPr/>
                </p:nvSpPr>
                <p:spPr>
                  <a:xfrm>
                    <a:off x="5814892" y="2831776"/>
                    <a:ext cx="1152000" cy="28469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処　　理</a:t>
                    </a:r>
                    <a:endParaRPr kumimoji="1" lang="ja-JP" altLang="en-US" sz="14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40" name="テキスト ボックス 39">
                    <a:extLst>
                      <a:ext uri="{FF2B5EF4-FFF2-40B4-BE49-F238E27FC236}">
                        <a16:creationId xmlns:a16="http://schemas.microsoft.com/office/drawing/2014/main" id="{21ABCAFA-0B4E-4094-9387-0C4AAFBB3B97}"/>
                      </a:ext>
                    </a:extLst>
                  </p:cNvPr>
                  <p:cNvSpPr txBox="1"/>
                  <p:nvPr/>
                </p:nvSpPr>
                <p:spPr>
                  <a:xfrm>
                    <a:off x="7067794" y="2831776"/>
                    <a:ext cx="1152000" cy="284693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kumimoji="1" lang="ja-JP" altLang="en-US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お渡し</a:t>
                    </a:r>
                  </a:p>
                </p:txBody>
              </p:sp>
            </p:grpSp>
            <p:pic>
              <p:nvPicPr>
                <p:cNvPr id="74" name="図 73">
                  <a:extLst>
                    <a:ext uri="{FF2B5EF4-FFF2-40B4-BE49-F238E27FC236}">
                      <a16:creationId xmlns:a16="http://schemas.microsoft.com/office/drawing/2014/main" id="{D9A2E1BD-B3AF-4967-99A3-A2FF905E34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3247" b="3084"/>
                <a:stretch/>
              </p:blipFill>
              <p:spPr>
                <a:xfrm>
                  <a:off x="6197306" y="2139365"/>
                  <a:ext cx="773733" cy="54552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534E3C5-C0C3-4DF9-89E3-DB15952F3AAE}"/>
              </a:ext>
            </a:extLst>
          </p:cNvPr>
          <p:cNvSpPr txBox="1"/>
          <p:nvPr/>
        </p:nvSpPr>
        <p:spPr>
          <a:xfrm>
            <a:off x="522210" y="5727276"/>
            <a:ext cx="8355938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住民票の写し、</a:t>
            </a:r>
            <a:r>
              <a:rPr lang="zh-TW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印鑑登録証明</a:t>
            </a:r>
            <a:r>
              <a:rPr lang="ja-JP" altLang="en-US" sz="16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戸籍謄抄本、市民税・府民税証明など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662F5F1-9E0D-4695-B375-B6F5B4575E8A}"/>
              </a:ext>
            </a:extLst>
          </p:cNvPr>
          <p:cNvGrpSpPr/>
          <p:nvPr/>
        </p:nvGrpSpPr>
        <p:grpSpPr>
          <a:xfrm>
            <a:off x="183840" y="3701355"/>
            <a:ext cx="9033266" cy="1872000"/>
            <a:chOff x="183840" y="3701355"/>
            <a:chExt cx="9033266" cy="1872000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4DBEE1FC-6CB3-453E-8ADE-AC2F0928F930}"/>
                </a:ext>
              </a:extLst>
            </p:cNvPr>
            <p:cNvGrpSpPr/>
            <p:nvPr/>
          </p:nvGrpSpPr>
          <p:grpSpPr>
            <a:xfrm>
              <a:off x="183840" y="3701355"/>
              <a:ext cx="9033266" cy="1872000"/>
              <a:chOff x="222872" y="3847904"/>
              <a:chExt cx="9033266" cy="1872000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B8F443C2-9961-4F4B-BF0A-ACB285121170}"/>
                  </a:ext>
                </a:extLst>
              </p:cNvPr>
              <p:cNvSpPr txBox="1"/>
              <p:nvPr/>
            </p:nvSpPr>
            <p:spPr>
              <a:xfrm>
                <a:off x="222872" y="3863347"/>
                <a:ext cx="461665" cy="118167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kumimoji="1" lang="ja-JP" altLang="en-US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これから</a:t>
                </a: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D62CC572-65F9-4DEA-8A04-0FA8F490B331}"/>
                  </a:ext>
                </a:extLst>
              </p:cNvPr>
              <p:cNvGrpSpPr/>
              <p:nvPr/>
            </p:nvGrpSpPr>
            <p:grpSpPr>
              <a:xfrm>
                <a:off x="652138" y="3847904"/>
                <a:ext cx="8604000" cy="1872000"/>
                <a:chOff x="652138" y="3847904"/>
                <a:chExt cx="8604000" cy="1872000"/>
              </a:xfrm>
            </p:grpSpPr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6FB45BA1-6803-4DB0-BE9F-9561386E4D77}"/>
                    </a:ext>
                  </a:extLst>
                </p:cNvPr>
                <p:cNvSpPr/>
                <p:nvPr/>
              </p:nvSpPr>
              <p:spPr>
                <a:xfrm>
                  <a:off x="652138" y="3847904"/>
                  <a:ext cx="8604000" cy="1872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27" name="グループ化 26">
                  <a:extLst>
                    <a:ext uri="{FF2B5EF4-FFF2-40B4-BE49-F238E27FC236}">
                      <a16:creationId xmlns:a16="http://schemas.microsoft.com/office/drawing/2014/main" id="{65376611-1C5E-4C1D-B5F6-FD257DE457B8}"/>
                    </a:ext>
                  </a:extLst>
                </p:cNvPr>
                <p:cNvGrpSpPr/>
                <p:nvPr/>
              </p:nvGrpSpPr>
              <p:grpSpPr>
                <a:xfrm>
                  <a:off x="835439" y="3934697"/>
                  <a:ext cx="6696000" cy="1771479"/>
                  <a:chOff x="835439" y="3934697"/>
                  <a:chExt cx="6696000" cy="1771479"/>
                </a:xfrm>
              </p:grpSpPr>
              <p:pic>
                <p:nvPicPr>
                  <p:cNvPr id="10" name="図 9">
                    <a:extLst>
                      <a:ext uri="{FF2B5EF4-FFF2-40B4-BE49-F238E27FC236}">
                        <a16:creationId xmlns:a16="http://schemas.microsoft.com/office/drawing/2014/main" id="{E90F82F0-7E89-472C-A283-546BFECD22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/>
                  <a:srcRect b="35276"/>
                  <a:stretch/>
                </p:blipFill>
                <p:spPr>
                  <a:xfrm>
                    <a:off x="1078906" y="4127096"/>
                    <a:ext cx="790016" cy="1055807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A8344F0B-BFCE-4E01-902D-B5CD076F47D7}"/>
                      </a:ext>
                    </a:extLst>
                  </p:cNvPr>
                  <p:cNvGrpSpPr/>
                  <p:nvPr/>
                </p:nvGrpSpPr>
                <p:grpSpPr>
                  <a:xfrm>
                    <a:off x="835439" y="4878176"/>
                    <a:ext cx="6696000" cy="828000"/>
                    <a:chOff x="699259" y="2545010"/>
                    <a:chExt cx="6696000" cy="828000"/>
                  </a:xfrm>
                </p:grpSpPr>
                <p:sp>
                  <p:nvSpPr>
                    <p:cNvPr id="44" name="下矢印 6">
                      <a:extLst>
                        <a:ext uri="{FF2B5EF4-FFF2-40B4-BE49-F238E27FC236}">
                          <a16:creationId xmlns:a16="http://schemas.microsoft.com/office/drawing/2014/main" id="{50C13653-000A-41CD-91F1-C7C850F418F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633259" y="-388990"/>
                      <a:ext cx="828000" cy="6696000"/>
                    </a:xfrm>
                    <a:prstGeom prst="downArrow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45" name="テキスト ボックス 44">
                      <a:extLst>
                        <a:ext uri="{FF2B5EF4-FFF2-40B4-BE49-F238E27FC236}">
                          <a16:creationId xmlns:a16="http://schemas.microsoft.com/office/drawing/2014/main" id="{0E4B12CA-8F63-453D-8F7B-B5DCA39EC6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1734" y="2838709"/>
                      <a:ext cx="1152000" cy="28469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ja-JP" altLang="en-US" sz="1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アプリで入力</a:t>
                      </a:r>
                      <a:endPara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</p:grpSp>
              <p:grpSp>
                <p:nvGrpSpPr>
                  <p:cNvPr id="52" name="グループ化 51">
                    <a:extLst>
                      <a:ext uri="{FF2B5EF4-FFF2-40B4-BE49-F238E27FC236}">
                        <a16:creationId xmlns:a16="http://schemas.microsoft.com/office/drawing/2014/main" id="{478D94DD-7EE7-460E-B177-7789B3A7564D}"/>
                      </a:ext>
                    </a:extLst>
                  </p:cNvPr>
                  <p:cNvGrpSpPr/>
                  <p:nvPr/>
                </p:nvGrpSpPr>
                <p:grpSpPr>
                  <a:xfrm>
                    <a:off x="3201897" y="4236599"/>
                    <a:ext cx="1123540" cy="792000"/>
                    <a:chOff x="-801090" y="1882554"/>
                    <a:chExt cx="1123540" cy="792000"/>
                  </a:xfrm>
                </p:grpSpPr>
                <p:pic>
                  <p:nvPicPr>
                    <p:cNvPr id="53" name="図 52">
                      <a:extLst>
                        <a:ext uri="{FF2B5EF4-FFF2-40B4-BE49-F238E27FC236}">
                          <a16:creationId xmlns:a16="http://schemas.microsoft.com/office/drawing/2014/main" id="{AA15C7B8-19AD-443D-8355-A1A7745A98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-801090" y="1882554"/>
                      <a:ext cx="853687" cy="792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図 53">
                      <a:extLst>
                        <a:ext uri="{FF2B5EF4-FFF2-40B4-BE49-F238E27FC236}">
                          <a16:creationId xmlns:a16="http://schemas.microsoft.com/office/drawing/2014/main" id="{A1602615-5CFD-49E6-8D08-C65D4B5455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-36747" y="2230674"/>
                      <a:ext cx="359197" cy="4320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3" name="楕円 12">
                    <a:extLst>
                      <a:ext uri="{FF2B5EF4-FFF2-40B4-BE49-F238E27FC236}">
                        <a16:creationId xmlns:a16="http://schemas.microsoft.com/office/drawing/2014/main" id="{26D22015-D845-452C-804E-75DC3B9D72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66954" y="4395297"/>
                    <a:ext cx="209913" cy="20533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pic>
                <p:nvPicPr>
                  <p:cNvPr id="7" name="図 6">
                    <a:extLst>
                      <a:ext uri="{FF2B5EF4-FFF2-40B4-BE49-F238E27FC236}">
                        <a16:creationId xmlns:a16="http://schemas.microsoft.com/office/drawing/2014/main" id="{978165B6-C567-4320-85B4-338F40D5C4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328920" y="4213517"/>
                    <a:ext cx="516701" cy="900000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グループ化 23">
                    <a:extLst>
                      <a:ext uri="{FF2B5EF4-FFF2-40B4-BE49-F238E27FC236}">
                        <a16:creationId xmlns:a16="http://schemas.microsoft.com/office/drawing/2014/main" id="{192B41CC-11B0-4352-B7CB-A82CCE8843F4}"/>
                      </a:ext>
                    </a:extLst>
                  </p:cNvPr>
                  <p:cNvGrpSpPr/>
                  <p:nvPr/>
                </p:nvGrpSpPr>
                <p:grpSpPr>
                  <a:xfrm>
                    <a:off x="4499107" y="3934697"/>
                    <a:ext cx="1531731" cy="1089090"/>
                    <a:chOff x="4499107" y="3934697"/>
                    <a:chExt cx="1531731" cy="1089090"/>
                  </a:xfrm>
                </p:grpSpPr>
                <p:sp>
                  <p:nvSpPr>
                    <p:cNvPr id="73" name="テキスト ボックス 72">
                      <a:extLst>
                        <a:ext uri="{FF2B5EF4-FFF2-40B4-BE49-F238E27FC236}">
                          <a16:creationId xmlns:a16="http://schemas.microsoft.com/office/drawing/2014/main" id="{B28B39B0-A8A2-4044-B552-1FF97BF408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9107" y="3934697"/>
                      <a:ext cx="153173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ja-JP" sz="11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QR</a:t>
                      </a:r>
                      <a:r>
                        <a:rPr lang="ja-JP" altLang="en-US" sz="110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コードをかざすだけ</a:t>
                      </a:r>
                      <a:endParaRPr kumimoji="1" lang="en-US" altLang="ja-JP" sz="11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p:txBody>
                </p:sp>
                <p:grpSp>
                  <p:nvGrpSpPr>
                    <p:cNvPr id="31" name="グループ化 30">
                      <a:extLst>
                        <a:ext uri="{FF2B5EF4-FFF2-40B4-BE49-F238E27FC236}">
                          <a16:creationId xmlns:a16="http://schemas.microsoft.com/office/drawing/2014/main" id="{7160A0D7-FB44-42AA-9D07-3CE98A5796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99840" y="4195787"/>
                      <a:ext cx="1055502" cy="828000"/>
                      <a:chOff x="4499840" y="4195787"/>
                      <a:chExt cx="1055502" cy="828000"/>
                    </a:xfrm>
                  </p:grpSpPr>
                  <p:grpSp>
                    <p:nvGrpSpPr>
                      <p:cNvPr id="26" name="グループ化 25">
                        <a:extLst>
                          <a:ext uri="{FF2B5EF4-FFF2-40B4-BE49-F238E27FC236}">
                            <a16:creationId xmlns:a16="http://schemas.microsoft.com/office/drawing/2014/main" id="{AF2AAADB-308F-47AE-B4B9-08D9622048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499840" y="4195787"/>
                        <a:ext cx="1055502" cy="828000"/>
                        <a:chOff x="5580790" y="3889775"/>
                        <a:chExt cx="1055502" cy="828000"/>
                      </a:xfrm>
                    </p:grpSpPr>
                    <p:pic>
                      <p:nvPicPr>
                        <p:cNvPr id="3" name="図 2">
                          <a:extLst>
                            <a:ext uri="{FF2B5EF4-FFF2-40B4-BE49-F238E27FC236}">
                              <a16:creationId xmlns:a16="http://schemas.microsoft.com/office/drawing/2014/main" id="{AB54919A-AC5A-44F7-87DE-4D1CCBE47BA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072356" y="4120317"/>
                          <a:ext cx="563936" cy="576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6" name="図 55">
                          <a:extLst>
                            <a:ext uri="{FF2B5EF4-FFF2-40B4-BE49-F238E27FC236}">
                              <a16:creationId xmlns:a16="http://schemas.microsoft.com/office/drawing/2014/main" id="{E3465F2C-13C6-48AB-9ABC-FE14220FEC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2"/>
                        <a:srcRect r="36367"/>
                        <a:stretch/>
                      </p:blipFill>
                      <p:spPr>
                        <a:xfrm rot="552124">
                          <a:off x="5580790" y="3889775"/>
                          <a:ext cx="468098" cy="8280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30" name="図 29">
                        <a:extLst>
                          <a:ext uri="{FF2B5EF4-FFF2-40B4-BE49-F238E27FC236}">
                            <a16:creationId xmlns:a16="http://schemas.microsoft.com/office/drawing/2014/main" id="{DAC94D50-D042-431D-9240-7136FAD964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34908" y="4338749"/>
                        <a:ext cx="182748" cy="1800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30FC780-D513-4BA6-ADEB-DCF7ACFB02DA}"/>
                </a:ext>
              </a:extLst>
            </p:cNvPr>
            <p:cNvSpPr txBox="1"/>
            <p:nvPr/>
          </p:nvSpPr>
          <p:spPr>
            <a:xfrm>
              <a:off x="3136407" y="5019941"/>
              <a:ext cx="1152000" cy="284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kumimoji="1" lang="ja-JP" altLang="en-US" sz="1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市役所 来庁</a:t>
              </a: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843AE5E-566B-4BC3-9D21-4F3D8FC46040}"/>
              </a:ext>
            </a:extLst>
          </p:cNvPr>
          <p:cNvSpPr txBox="1"/>
          <p:nvPr/>
        </p:nvSpPr>
        <p:spPr>
          <a:xfrm>
            <a:off x="4393375" y="5015217"/>
            <a:ext cx="1152000" cy="284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処　　理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89386D6-4EBE-4194-B338-F3EFAEE90D17}"/>
              </a:ext>
            </a:extLst>
          </p:cNvPr>
          <p:cNvSpPr txBox="1"/>
          <p:nvPr/>
        </p:nvSpPr>
        <p:spPr>
          <a:xfrm>
            <a:off x="5650343" y="5015217"/>
            <a:ext cx="1152000" cy="2846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ja-JP" altLang="en-US" sz="1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お渡し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7B3D8BF-79A0-4005-996A-B095765BF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381" y="4060598"/>
            <a:ext cx="1033625" cy="786965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07E871E-3F5B-4D55-AB7F-EAFDDCE67ACF}"/>
              </a:ext>
            </a:extLst>
          </p:cNvPr>
          <p:cNvSpPr txBox="1"/>
          <p:nvPr/>
        </p:nvSpPr>
        <p:spPr>
          <a:xfrm>
            <a:off x="2061484" y="3788147"/>
            <a:ext cx="991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QR</a:t>
            </a: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コード生成</a:t>
            </a:r>
            <a:endParaRPr kumimoji="1"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0" name="下矢印 20">
            <a:extLst>
              <a:ext uri="{FF2B5EF4-FFF2-40B4-BE49-F238E27FC236}">
                <a16:creationId xmlns:a16="http://schemas.microsoft.com/office/drawing/2014/main" id="{4EE879CE-B62E-47A2-BBB3-388629647809}"/>
              </a:ext>
            </a:extLst>
          </p:cNvPr>
          <p:cNvSpPr/>
          <p:nvPr/>
        </p:nvSpPr>
        <p:spPr>
          <a:xfrm rot="16200000">
            <a:off x="1818437" y="4382960"/>
            <a:ext cx="504000" cy="28800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46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4E92E434-D707-454E-A3D0-EA8C7FED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820" y="1728916"/>
            <a:ext cx="1133298" cy="1071601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701C909-0A33-4ACF-809C-0AE1BEA1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465" y="1728916"/>
            <a:ext cx="429994" cy="605197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9236417" y="6227341"/>
            <a:ext cx="503144" cy="288000"/>
            <a:chOff x="7525182" y="4712050"/>
            <a:chExt cx="503144" cy="288000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25182" y="4739157"/>
              <a:ext cx="503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b="1" dirty="0">
                  <a:latin typeface="+mn-ea"/>
                </a:rPr>
                <a:t>22</a:t>
              </a:r>
              <a:endParaRPr lang="ja-JP" altLang="en-US" sz="1000" b="1" dirty="0">
                <a:latin typeface="+mn-ea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今後の取組み③　「住民票等のオンライン申請」　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2BAAD25-4896-4F13-8D0D-9B0DCAFF8468}"/>
              </a:ext>
            </a:extLst>
          </p:cNvPr>
          <p:cNvGrpSpPr/>
          <p:nvPr/>
        </p:nvGrpSpPr>
        <p:grpSpPr>
          <a:xfrm>
            <a:off x="183840" y="1534418"/>
            <a:ext cx="9045944" cy="1890854"/>
            <a:chOff x="190473" y="1638319"/>
            <a:chExt cx="9045944" cy="1890854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6E49532-089B-4AF5-903A-94ABA4C640B0}"/>
                </a:ext>
              </a:extLst>
            </p:cNvPr>
            <p:cNvSpPr txBox="1"/>
            <p:nvPr/>
          </p:nvSpPr>
          <p:spPr>
            <a:xfrm>
              <a:off x="190473" y="1638319"/>
              <a:ext cx="461665" cy="11816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これまで</a:t>
              </a: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93DE019-7026-4667-983B-D2B2D06CA0C1}"/>
                </a:ext>
              </a:extLst>
            </p:cNvPr>
            <p:cNvGrpSpPr/>
            <p:nvPr/>
          </p:nvGrpSpPr>
          <p:grpSpPr>
            <a:xfrm>
              <a:off x="632417" y="1657173"/>
              <a:ext cx="8604000" cy="1872000"/>
              <a:chOff x="632417" y="1657173"/>
              <a:chExt cx="8604000" cy="1872000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39215DF-8076-4DD9-931E-66342B372B38}"/>
                  </a:ext>
                </a:extLst>
              </p:cNvPr>
              <p:cNvSpPr/>
              <p:nvPr/>
            </p:nvSpPr>
            <p:spPr>
              <a:xfrm>
                <a:off x="632417" y="1657173"/>
                <a:ext cx="8604000" cy="1872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0EFB9264-C891-46F4-9186-751C2511D163}"/>
                  </a:ext>
                </a:extLst>
              </p:cNvPr>
              <p:cNvGrpSpPr/>
              <p:nvPr/>
            </p:nvGrpSpPr>
            <p:grpSpPr>
              <a:xfrm>
                <a:off x="835438" y="2023236"/>
                <a:ext cx="8244000" cy="1456226"/>
                <a:chOff x="835438" y="2023236"/>
                <a:chExt cx="8244000" cy="1456226"/>
              </a:xfrm>
            </p:grpSpPr>
            <p:pic>
              <p:nvPicPr>
                <p:cNvPr id="23" name="図 22">
                  <a:extLst>
                    <a:ext uri="{FF2B5EF4-FFF2-40B4-BE49-F238E27FC236}">
                      <a16:creationId xmlns:a16="http://schemas.microsoft.com/office/drawing/2014/main" id="{DB29856B-69FE-4A26-B688-D95D344AC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698413">
                  <a:off x="2546637" y="2023236"/>
                  <a:ext cx="627258" cy="674273"/>
                </a:xfrm>
                <a:prstGeom prst="rect">
                  <a:avLst/>
                </a:prstGeom>
              </p:spPr>
            </p:pic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2D1B1E33-2A94-439A-A24D-2E0F15B6119F}"/>
                    </a:ext>
                  </a:extLst>
                </p:cNvPr>
                <p:cNvGrpSpPr/>
                <p:nvPr/>
              </p:nvGrpSpPr>
              <p:grpSpPr>
                <a:xfrm>
                  <a:off x="835438" y="2687462"/>
                  <a:ext cx="8244000" cy="792000"/>
                  <a:chOff x="699258" y="2581010"/>
                  <a:chExt cx="8244000" cy="792000"/>
                </a:xfrm>
              </p:grpSpPr>
              <p:sp>
                <p:nvSpPr>
                  <p:cNvPr id="22" name="下矢印 6">
                    <a:extLst>
                      <a:ext uri="{FF2B5EF4-FFF2-40B4-BE49-F238E27FC236}">
                        <a16:creationId xmlns:a16="http://schemas.microsoft.com/office/drawing/2014/main" id="{C5D1544F-284B-4C82-8E21-49E244AE47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425258" y="-1144990"/>
                    <a:ext cx="792000" cy="8244000"/>
                  </a:xfrm>
                  <a:prstGeom prst="down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37" name="テキスト ボックス 36">
                    <a:extLst>
                      <a:ext uri="{FF2B5EF4-FFF2-40B4-BE49-F238E27FC236}">
                        <a16:creationId xmlns:a16="http://schemas.microsoft.com/office/drawing/2014/main" id="{20D95F69-344B-4524-AED6-A91801CFC16D}"/>
                      </a:ext>
                    </a:extLst>
                  </p:cNvPr>
                  <p:cNvSpPr txBox="1"/>
                  <p:nvPr/>
                </p:nvSpPr>
                <p:spPr>
                  <a:xfrm>
                    <a:off x="2086923" y="2823918"/>
                    <a:ext cx="1152000" cy="26257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ts val="1500"/>
                      </a:lnSpc>
                    </a:pPr>
                    <a:r>
                      <a:rPr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申請用紙記入</a:t>
                    </a:r>
                    <a:endParaRPr kumimoji="1" lang="ja-JP" altLang="en-US" sz="12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8E26D70B-9E27-4286-BB6B-90D5177F80ED}"/>
                      </a:ext>
                    </a:extLst>
                  </p:cNvPr>
                  <p:cNvSpPr txBox="1"/>
                  <p:nvPr/>
                </p:nvSpPr>
                <p:spPr>
                  <a:xfrm>
                    <a:off x="3394989" y="2812857"/>
                    <a:ext cx="1152000" cy="28469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郵送準備</a:t>
                    </a:r>
                    <a:endParaRPr kumimoji="1" lang="ja-JP" altLang="en-US" sz="14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CEFE1D11-77EF-416D-8542-7125EC51387D}"/>
                      </a:ext>
                    </a:extLst>
                  </p:cNvPr>
                  <p:cNvSpPr txBox="1"/>
                  <p:nvPr/>
                </p:nvSpPr>
                <p:spPr>
                  <a:xfrm>
                    <a:off x="5928015" y="2831776"/>
                    <a:ext cx="1152000" cy="28469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kumimoji="1"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郵　送</a:t>
                    </a:r>
                  </a:p>
                </p:txBody>
              </p:sp>
            </p:grpSp>
          </p:grpSp>
        </p:grp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534E3C5-C0C3-4DF9-89E3-DB15952F3AAE}"/>
              </a:ext>
            </a:extLst>
          </p:cNvPr>
          <p:cNvSpPr txBox="1"/>
          <p:nvPr/>
        </p:nvSpPr>
        <p:spPr>
          <a:xfrm>
            <a:off x="547720" y="5727823"/>
            <a:ext cx="8355938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住民票の写し、戸籍謄抄本、市民税・府民税証明など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DBEE1FC-6CB3-453E-8ADE-AC2F0928F930}"/>
              </a:ext>
            </a:extLst>
          </p:cNvPr>
          <p:cNvGrpSpPr/>
          <p:nvPr/>
        </p:nvGrpSpPr>
        <p:grpSpPr>
          <a:xfrm>
            <a:off x="183840" y="3701355"/>
            <a:ext cx="9033266" cy="1872000"/>
            <a:chOff x="222872" y="3847904"/>
            <a:chExt cx="9033266" cy="1872000"/>
          </a:xfrm>
        </p:grpSpPr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B8F443C2-9961-4F4B-BF0A-ACB285121170}"/>
                </a:ext>
              </a:extLst>
            </p:cNvPr>
            <p:cNvSpPr txBox="1"/>
            <p:nvPr/>
          </p:nvSpPr>
          <p:spPr>
            <a:xfrm>
              <a:off x="222872" y="3863347"/>
              <a:ext cx="461665" cy="11816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これから</a:t>
              </a: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62CC572-65F9-4DEA-8A04-0FA8F490B331}"/>
                </a:ext>
              </a:extLst>
            </p:cNvPr>
            <p:cNvGrpSpPr/>
            <p:nvPr/>
          </p:nvGrpSpPr>
          <p:grpSpPr>
            <a:xfrm>
              <a:off x="652138" y="3847904"/>
              <a:ext cx="8604000" cy="1872000"/>
              <a:chOff x="652138" y="3847904"/>
              <a:chExt cx="8604000" cy="1872000"/>
            </a:xfrm>
          </p:grpSpPr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6FB45BA1-6803-4DB0-BE9F-9561386E4D77}"/>
                  </a:ext>
                </a:extLst>
              </p:cNvPr>
              <p:cNvSpPr/>
              <p:nvPr/>
            </p:nvSpPr>
            <p:spPr>
              <a:xfrm>
                <a:off x="652138" y="3847904"/>
                <a:ext cx="8604000" cy="1872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65376611-1C5E-4C1D-B5F6-FD257DE457B8}"/>
                  </a:ext>
                </a:extLst>
              </p:cNvPr>
              <p:cNvGrpSpPr/>
              <p:nvPr/>
            </p:nvGrpSpPr>
            <p:grpSpPr>
              <a:xfrm>
                <a:off x="835438" y="3944067"/>
                <a:ext cx="5472000" cy="1762109"/>
                <a:chOff x="835438" y="3944067"/>
                <a:chExt cx="5472000" cy="1762109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E90F82F0-7E89-472C-A283-546BFECD2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35276"/>
                <a:stretch/>
              </p:blipFill>
              <p:spPr>
                <a:xfrm>
                  <a:off x="1078906" y="4127096"/>
                  <a:ext cx="790016" cy="105580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43" name="グループ化 42">
                  <a:extLst>
                    <a:ext uri="{FF2B5EF4-FFF2-40B4-BE49-F238E27FC236}">
                      <a16:creationId xmlns:a16="http://schemas.microsoft.com/office/drawing/2014/main" id="{A8344F0B-BFCE-4E01-902D-B5CD076F47D7}"/>
                    </a:ext>
                  </a:extLst>
                </p:cNvPr>
                <p:cNvGrpSpPr/>
                <p:nvPr/>
              </p:nvGrpSpPr>
              <p:grpSpPr>
                <a:xfrm>
                  <a:off x="835438" y="4914176"/>
                  <a:ext cx="5472000" cy="792000"/>
                  <a:chOff x="699258" y="2581010"/>
                  <a:chExt cx="5472000" cy="792000"/>
                </a:xfrm>
              </p:grpSpPr>
              <p:sp>
                <p:nvSpPr>
                  <p:cNvPr id="44" name="下矢印 6">
                    <a:extLst>
                      <a:ext uri="{FF2B5EF4-FFF2-40B4-BE49-F238E27FC236}">
                        <a16:creationId xmlns:a16="http://schemas.microsoft.com/office/drawing/2014/main" id="{50C13653-000A-41CD-91F1-C7C850F418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039258" y="241010"/>
                    <a:ext cx="792000" cy="5472000"/>
                  </a:xfrm>
                  <a:prstGeom prst="down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0E4B12CA-8F63-453D-8F7B-B5DCA39EC6C7}"/>
                      </a:ext>
                    </a:extLst>
                  </p:cNvPr>
                  <p:cNvSpPr txBox="1"/>
                  <p:nvPr/>
                </p:nvSpPr>
                <p:spPr>
                  <a:xfrm>
                    <a:off x="761734" y="2838709"/>
                    <a:ext cx="1152000" cy="28469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500"/>
                      </a:lnSpc>
                    </a:pPr>
                    <a:r>
                      <a:rPr lang="ja-JP" altLang="en-US" sz="14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アプリで入力</a:t>
                    </a:r>
                    <a:endParaRPr kumimoji="1" lang="ja-JP" altLang="en-US" sz="14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03FF1F5C-6113-4D88-B319-83CFD0211FA6}"/>
                      </a:ext>
                    </a:extLst>
                  </p:cNvPr>
                  <p:cNvSpPr txBox="1"/>
                  <p:nvPr/>
                </p:nvSpPr>
                <p:spPr>
                  <a:xfrm>
                    <a:off x="2034509" y="2839662"/>
                    <a:ext cx="1152000" cy="26257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ts val="1500"/>
                      </a:lnSpc>
                    </a:pPr>
                    <a:r>
                      <a:rPr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読み取り</a:t>
                    </a:r>
                    <a:endParaRPr kumimoji="1" lang="ja-JP" altLang="en-US" sz="1200" dirty="0"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</p:grpSp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207468F4-752A-4589-B3FC-481711D36CE6}"/>
                    </a:ext>
                  </a:extLst>
                </p:cNvPr>
                <p:cNvGrpSpPr/>
                <p:nvPr/>
              </p:nvGrpSpPr>
              <p:grpSpPr>
                <a:xfrm>
                  <a:off x="2166126" y="3944067"/>
                  <a:ext cx="1307508" cy="1119599"/>
                  <a:chOff x="2166126" y="3944067"/>
                  <a:chExt cx="1307508" cy="1119599"/>
                </a:xfrm>
              </p:grpSpPr>
              <p:grpSp>
                <p:nvGrpSpPr>
                  <p:cNvPr id="17" name="グループ化 16">
                    <a:extLst>
                      <a:ext uri="{FF2B5EF4-FFF2-40B4-BE49-F238E27FC236}">
                        <a16:creationId xmlns:a16="http://schemas.microsoft.com/office/drawing/2014/main" id="{0F3A29EE-2211-4C78-A2E4-3ACBBE2228F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66126" y="4271666"/>
                    <a:ext cx="983170" cy="792000"/>
                    <a:chOff x="2009189" y="3795657"/>
                    <a:chExt cx="1424874" cy="1173410"/>
                  </a:xfrm>
                </p:grpSpPr>
                <p:pic>
                  <p:nvPicPr>
                    <p:cNvPr id="4" name="図 3">
                      <a:extLst>
                        <a:ext uri="{FF2B5EF4-FFF2-40B4-BE49-F238E27FC236}">
                          <a16:creationId xmlns:a16="http://schemas.microsoft.com/office/drawing/2014/main" id="{C1885562-2726-4552-AD01-EFE19D9017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687870" y="4100161"/>
                      <a:ext cx="746193" cy="50042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4" name="グループ化 13">
                      <a:extLst>
                        <a:ext uri="{FF2B5EF4-FFF2-40B4-BE49-F238E27FC236}">
                          <a16:creationId xmlns:a16="http://schemas.microsoft.com/office/drawing/2014/main" id="{AB40EF09-8006-4A6F-916C-07C5CCC075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09189" y="3795657"/>
                      <a:ext cx="648901" cy="1173410"/>
                      <a:chOff x="2009189" y="3795657"/>
                      <a:chExt cx="648901" cy="1173410"/>
                    </a:xfrm>
                  </p:grpSpPr>
                  <p:pic>
                    <p:nvPicPr>
                      <p:cNvPr id="11" name="図 10">
                        <a:extLst>
                          <a:ext uri="{FF2B5EF4-FFF2-40B4-BE49-F238E27FC236}">
                            <a16:creationId xmlns:a16="http://schemas.microsoft.com/office/drawing/2014/main" id="{C6D92AC5-4BC1-406B-ACB5-0D4BDC14A3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/>
                      <a:srcRect r="36367"/>
                      <a:stretch/>
                    </p:blipFill>
                    <p:spPr>
                      <a:xfrm rot="552124">
                        <a:off x="2009189" y="3795657"/>
                        <a:ext cx="648901" cy="117341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" name="楕円 12">
                        <a:extLst>
                          <a:ext uri="{FF2B5EF4-FFF2-40B4-BE49-F238E27FC236}">
                            <a16:creationId xmlns:a16="http://schemas.microsoft.com/office/drawing/2014/main" id="{26D22015-D845-452C-804E-75DC3B9D727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300242" y="3978826"/>
                        <a:ext cx="304220" cy="30421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</p:grpSp>
              </p:grpSp>
              <p:sp>
                <p:nvSpPr>
                  <p:cNvPr id="71" name="テキスト ボックス 70">
                    <a:extLst>
                      <a:ext uri="{FF2B5EF4-FFF2-40B4-BE49-F238E27FC236}">
                        <a16:creationId xmlns:a16="http://schemas.microsoft.com/office/drawing/2014/main" id="{D436A8B9-3C06-4D19-997B-79AC5454CDC8}"/>
                      </a:ext>
                    </a:extLst>
                  </p:cNvPr>
                  <p:cNvSpPr txBox="1"/>
                  <p:nvPr/>
                </p:nvSpPr>
                <p:spPr>
                  <a:xfrm>
                    <a:off x="2189371" y="3944067"/>
                    <a:ext cx="128426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ja-JP" altLang="en-US" sz="11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本人確認書類</a:t>
                    </a:r>
                    <a:endParaRPr lang="en-US" altLang="ja-JP" sz="1100" dirty="0">
                      <a:latin typeface="HGPｺﾞｼｯｸM" panose="020B0600000000000000" pitchFamily="50" charset="-128"/>
                      <a:ea typeface="HGPｺﾞｼｯｸM" panose="020B0600000000000000" pitchFamily="50" charset="-128"/>
                    </a:endParaRPr>
                  </a:p>
                  <a:p>
                    <a:pPr algn="ctr">
                      <a:lnSpc>
                        <a:spcPts val="1200"/>
                      </a:lnSpc>
                    </a:pPr>
                    <a:r>
                      <a:rPr lang="ja-JP" altLang="en-US" sz="110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読み取り</a:t>
                    </a:r>
                    <a:endParaRPr kumimoji="1" lang="en-US" altLang="ja-JP" sz="1100" dirty="0">
                      <a:latin typeface="HGPｺﾞｼｯｸM" panose="020B0600000000000000" pitchFamily="50" charset="-128"/>
                      <a:ea typeface="HGPｺﾞｼｯｸM" panose="020B0600000000000000" pitchFamily="50" charset="-128"/>
                    </a:endParaRPr>
                  </a:p>
                </p:txBody>
              </p:sp>
            </p:grpSp>
          </p:grpSp>
        </p:grpSp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93138F6-A825-469F-9293-4DF5DBAB84CE}"/>
              </a:ext>
            </a:extLst>
          </p:cNvPr>
          <p:cNvSpPr txBox="1"/>
          <p:nvPr/>
        </p:nvSpPr>
        <p:spPr>
          <a:xfrm>
            <a:off x="891281" y="2834327"/>
            <a:ext cx="1152000" cy="256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>
              <a:lnSpc>
                <a:spcPts val="1500"/>
              </a:lnSpc>
            </a:pPr>
            <a:r>
              <a:rPr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申請書ダウンロード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6D78D9AA-6C3A-45BE-A9A4-02763FC8C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62" y="1893362"/>
            <a:ext cx="945984" cy="77973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E9D3C9C-2EF2-439A-8605-10932A0C6F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8080" y="1829792"/>
            <a:ext cx="583760" cy="78696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37296C4-D76B-4975-973F-27230649C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4606" y="2151050"/>
            <a:ext cx="824551" cy="58433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5445EE3D-9BA2-4E57-9128-17F4FBB4AE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8315" y="2313583"/>
            <a:ext cx="613028" cy="33637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E2AA0C6-6490-4182-BB33-5AEA929542C7}"/>
              </a:ext>
            </a:extLst>
          </p:cNvPr>
          <p:cNvSpPr txBox="1"/>
          <p:nvPr/>
        </p:nvSpPr>
        <p:spPr>
          <a:xfrm>
            <a:off x="3397824" y="5026981"/>
            <a:ext cx="1152000" cy="262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>
              <a:lnSpc>
                <a:spcPts val="1500"/>
              </a:lnSpc>
            </a:pPr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オンライン決済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C89CE08-7309-4260-8617-95247673FEAB}"/>
              </a:ext>
            </a:extLst>
          </p:cNvPr>
          <p:cNvSpPr txBox="1"/>
          <p:nvPr/>
        </p:nvSpPr>
        <p:spPr>
          <a:xfrm>
            <a:off x="4739798" y="1697203"/>
            <a:ext cx="1133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&lt;</a:t>
            </a:r>
            <a:r>
              <a:rPr lang="ja-JP" altLang="en-US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必要なもの</a:t>
            </a:r>
            <a:r>
              <a:rPr lang="en-US" altLang="ja-JP" sz="11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&gt;</a:t>
            </a:r>
          </a:p>
          <a:p>
            <a:pPr>
              <a:lnSpc>
                <a:spcPts val="1200"/>
              </a:lnSpc>
            </a:pP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・封筒</a:t>
            </a:r>
            <a:endParaRPr kumimoji="1"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・返信用封筒</a:t>
            </a:r>
            <a:endParaRPr kumimoji="1"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・切手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・小為替</a:t>
            </a:r>
            <a:endParaRPr kumimoji="1"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・申請書</a:t>
            </a:r>
            <a:endParaRPr kumimoji="1"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8BFEFC0-2D36-48A4-A988-D947630ECF31}"/>
              </a:ext>
            </a:extLst>
          </p:cNvPr>
          <p:cNvSpPr txBox="1"/>
          <p:nvPr/>
        </p:nvSpPr>
        <p:spPr>
          <a:xfrm>
            <a:off x="7334327" y="2826469"/>
            <a:ext cx="1152000" cy="284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　達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32576E78-F72A-4E6E-8534-19F0D398F0D0}"/>
              </a:ext>
            </a:extLst>
          </p:cNvPr>
          <p:cNvGrpSpPr/>
          <p:nvPr/>
        </p:nvGrpSpPr>
        <p:grpSpPr>
          <a:xfrm>
            <a:off x="4243971" y="1809835"/>
            <a:ext cx="370154" cy="438535"/>
            <a:chOff x="4243971" y="1809835"/>
            <a:chExt cx="370154" cy="438535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EDB1E89-12A4-4FD2-8C80-F1D35D59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43971" y="1809835"/>
              <a:ext cx="370154" cy="438535"/>
            </a:xfrm>
            <a:prstGeom prst="rect">
              <a:avLst/>
            </a:prstGeom>
          </p:spPr>
        </p:pic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C2714745-48DF-48C8-AF89-5E264A57E770}"/>
                </a:ext>
              </a:extLst>
            </p:cNvPr>
            <p:cNvSpPr txBox="1"/>
            <p:nvPr/>
          </p:nvSpPr>
          <p:spPr>
            <a:xfrm>
              <a:off x="4317687" y="1821704"/>
              <a:ext cx="194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切</a:t>
              </a:r>
              <a:endPara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手</a:t>
              </a:r>
              <a:endPara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E02B706-0B59-4332-8B04-42845B1F4307}"/>
              </a:ext>
            </a:extLst>
          </p:cNvPr>
          <p:cNvSpPr txBox="1"/>
          <p:nvPr/>
        </p:nvSpPr>
        <p:spPr>
          <a:xfrm>
            <a:off x="4627030" y="5015218"/>
            <a:ext cx="1152000" cy="284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　達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350DA266-4C2C-4EC9-9A32-9AB8ECE3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89" y="3938962"/>
            <a:ext cx="1055845" cy="998365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B25D12D0-C1A9-4B40-A62E-5AB3E72BD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5047" y="3879891"/>
            <a:ext cx="723461" cy="104362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9B65108-5783-4FFA-AE16-964430D417D6}"/>
              </a:ext>
            </a:extLst>
          </p:cNvPr>
          <p:cNvSpPr txBox="1"/>
          <p:nvPr/>
        </p:nvSpPr>
        <p:spPr>
          <a:xfrm>
            <a:off x="8639950" y="1716642"/>
            <a:ext cx="475002" cy="1181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kumimoji="1"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日間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7D02239-4289-4CF7-B9D3-8D14177A44D6}"/>
              </a:ext>
            </a:extLst>
          </p:cNvPr>
          <p:cNvSpPr txBox="1"/>
          <p:nvPr/>
        </p:nvSpPr>
        <p:spPr>
          <a:xfrm>
            <a:off x="5852878" y="3900707"/>
            <a:ext cx="461665" cy="1181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２～３日</a:t>
            </a:r>
          </a:p>
        </p:txBody>
      </p:sp>
    </p:spTree>
    <p:extLst>
      <p:ext uri="{BB962C8B-B14F-4D97-AF65-F5344CB8AC3E}">
        <p14:creationId xmlns:p14="http://schemas.microsoft.com/office/powerpoint/2010/main" val="1790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FF308C-0DF1-49FF-BB50-84AE521CCB73}"/>
              </a:ext>
            </a:extLst>
          </p:cNvPr>
          <p:cNvSpPr txBox="1"/>
          <p:nvPr/>
        </p:nvSpPr>
        <p:spPr>
          <a:xfrm>
            <a:off x="3114085" y="2418408"/>
            <a:ext cx="3677830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ご清聴ありがとうございました。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8C1439-22C4-42D2-AC48-A72CAB1D1FB7}"/>
              </a:ext>
            </a:extLst>
          </p:cNvPr>
          <p:cNvSpPr txBox="1"/>
          <p:nvPr/>
        </p:nvSpPr>
        <p:spPr>
          <a:xfrm>
            <a:off x="7872876" y="5690896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寝 屋 川 市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4B28F6C-8381-493E-9999-16DE7E1D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1" y="5265302"/>
            <a:ext cx="777494" cy="94651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5B3977-C146-4636-9BC4-377B2F8CC072}"/>
              </a:ext>
            </a:extLst>
          </p:cNvPr>
          <p:cNvGrpSpPr/>
          <p:nvPr/>
        </p:nvGrpSpPr>
        <p:grpSpPr>
          <a:xfrm>
            <a:off x="2510223" y="5273719"/>
            <a:ext cx="1157083" cy="755731"/>
            <a:chOff x="1490090" y="5273719"/>
            <a:chExt cx="1157083" cy="75573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32BD89A-1A8F-43D6-AE59-E1B5E1ED2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031" y="5578600"/>
              <a:ext cx="4572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53">
              <a:extLst>
                <a:ext uri="{FF2B5EF4-FFF2-40B4-BE49-F238E27FC236}">
                  <a16:creationId xmlns:a16="http://schemas.microsoft.com/office/drawing/2014/main" id="{6CCF5BF9-C9BF-4097-96B6-9CE414EBE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090" y="5273719"/>
              <a:ext cx="1157083" cy="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6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Android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用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45DE1BA-5097-416D-8331-CB702F4B6BAB}"/>
              </a:ext>
            </a:extLst>
          </p:cNvPr>
          <p:cNvGrpSpPr/>
          <p:nvPr/>
        </p:nvGrpSpPr>
        <p:grpSpPr>
          <a:xfrm>
            <a:off x="1396545" y="5235497"/>
            <a:ext cx="1224512" cy="793953"/>
            <a:chOff x="460464" y="5256521"/>
            <a:chExt cx="1224512" cy="79395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C6C2088-1775-4B6E-A8C8-43C83DAC0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20" y="5593274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53">
              <a:extLst>
                <a:ext uri="{FF2B5EF4-FFF2-40B4-BE49-F238E27FC236}">
                  <a16:creationId xmlns:a16="http://schemas.microsoft.com/office/drawing/2014/main" id="{86F603FF-E504-436E-A69E-3EFD63898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64" y="5256521"/>
              <a:ext cx="1224512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iOS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iPhone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）用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1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-6534" y="548888"/>
            <a:ext cx="8860356" cy="729228"/>
            <a:chOff x="-6534" y="300691"/>
            <a:chExt cx="8860356" cy="72922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00522" y="300691"/>
              <a:ext cx="56766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寝屋川市の概要</a:t>
              </a:r>
              <a:endParaRPr lang="en-US" altLang="ja-JP" sz="2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6506" t="6403"/>
          <a:stretch/>
        </p:blipFill>
        <p:spPr>
          <a:xfrm>
            <a:off x="100522" y="1425291"/>
            <a:ext cx="3981842" cy="327032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938860" y="2435314"/>
            <a:ext cx="6926001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・人口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23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万人の中核市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    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高度経済成長期に大阪市内のベッドタウンとして発展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     昭和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35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年：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5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万人⇒ 昭和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50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年：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25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万人　日本一の人口増加率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38860" y="3601844"/>
            <a:ext cx="6694606" cy="741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・電車で大阪市内まで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12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分、京都市内まで３５分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　　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便利な立地特性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38861" y="4620999"/>
            <a:ext cx="6284494" cy="122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・少し頑張れば自転車で回れるコンパクトシティ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  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市域を「淀川」と「一級河川寝屋川」が流れ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    東部は丘陵地、西部は平坦地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    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面積：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24.7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㎢（縦６㎞</a:t>
            </a:r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×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横４㎞） 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22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072139-C337-4F32-AD95-3882D370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"/>
          <a:stretch/>
        </p:blipFill>
        <p:spPr>
          <a:xfrm>
            <a:off x="4441414" y="1613891"/>
            <a:ext cx="1083958" cy="13242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95370" y="4731813"/>
            <a:ext cx="33035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広瀬　慶輔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（ひろせ けいすけ）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 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令和元年５月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29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日～寝屋川市長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   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寝屋川市議会議員を３期務める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   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Khmer UI" panose="020B0502040204020203" pitchFamily="34" charset="0"/>
              </a:rPr>
              <a:t>専門は自治体経営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22709" y="4379314"/>
            <a:ext cx="2823565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市民サービスの危機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22708" y="4701578"/>
            <a:ext cx="2823565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都市インフラの危機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36283" y="5554153"/>
            <a:ext cx="4355571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人口の年齢構成のリバランスが必要</a:t>
            </a:r>
          </a:p>
        </p:txBody>
      </p:sp>
      <p:sp>
        <p:nvSpPr>
          <p:cNvPr id="33" name="下矢印 32"/>
          <p:cNvSpPr/>
          <p:nvPr/>
        </p:nvSpPr>
        <p:spPr>
          <a:xfrm>
            <a:off x="6004083" y="5183730"/>
            <a:ext cx="796834" cy="396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-6534" y="548888"/>
            <a:ext cx="8860356" cy="1042593"/>
            <a:chOff x="-6534" y="300691"/>
            <a:chExt cx="8860356" cy="1042593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100522" y="300691"/>
              <a:ext cx="7645752" cy="104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寝屋川市の概要 「寝屋川市特有の</a:t>
              </a:r>
              <a:r>
                <a:rPr lang="en-US" altLang="ja-JP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『</a:t>
              </a: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２つの危機</a:t>
              </a:r>
              <a:r>
                <a:rPr lang="en-US" altLang="ja-JP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』</a:t>
              </a: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」</a:t>
              </a:r>
              <a:endParaRPr lang="en-US" altLang="ja-JP" sz="2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  <a:p>
              <a:pPr>
                <a:lnSpc>
                  <a:spcPts val="3900"/>
                </a:lnSpc>
              </a:pPr>
              <a:endParaRPr lang="en-US" altLang="ja-JP" sz="2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pSp>
        <p:nvGrpSpPr>
          <p:cNvPr id="54" name="グループ化 53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55" name="楕円 54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３</a:t>
              </a:r>
            </a:p>
          </p:txBody>
        </p:sp>
      </p:grp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A2E587CD-67B2-4B4B-B421-E87E44446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681422"/>
              </p:ext>
            </p:extLst>
          </p:nvPr>
        </p:nvGraphicFramePr>
        <p:xfrm>
          <a:off x="3934967" y="1253946"/>
          <a:ext cx="4958204" cy="307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8F3FA8-7430-4392-B31E-3035E929262A}"/>
              </a:ext>
            </a:extLst>
          </p:cNvPr>
          <p:cNvSpPr/>
          <p:nvPr/>
        </p:nvSpPr>
        <p:spPr>
          <a:xfrm>
            <a:off x="3827282" y="1473520"/>
            <a:ext cx="5054320" cy="280798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6A279B6-3E14-4142-A0AB-F510585DF236}"/>
              </a:ext>
            </a:extLst>
          </p:cNvPr>
          <p:cNvSpPr txBox="1"/>
          <p:nvPr/>
        </p:nvSpPr>
        <p:spPr>
          <a:xfrm>
            <a:off x="3934967" y="2039921"/>
            <a:ext cx="109542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15</a:t>
            </a: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年で</a:t>
            </a:r>
            <a:endParaRPr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 algn="ctr">
              <a:lnSpc>
                <a:spcPts val="1400"/>
              </a:lnSpc>
            </a:pPr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２０万人増加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549D263-2785-4127-8432-95FAECED23EC}"/>
              </a:ext>
            </a:extLst>
          </p:cNvPr>
          <p:cNvSpPr txBox="1"/>
          <p:nvPr/>
        </p:nvSpPr>
        <p:spPr>
          <a:xfrm>
            <a:off x="3998960" y="1601669"/>
            <a:ext cx="1095425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総人口の推移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9F749F2-0B9A-4AD4-9D3E-A0B85E3D7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472"/>
          <a:stretch/>
        </p:blipFill>
        <p:spPr>
          <a:xfrm>
            <a:off x="800840" y="1430066"/>
            <a:ext cx="2424902" cy="32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吹き出し: 右矢印 6">
            <a:extLst>
              <a:ext uri="{FF2B5EF4-FFF2-40B4-BE49-F238E27FC236}">
                <a16:creationId xmlns:a16="http://schemas.microsoft.com/office/drawing/2014/main" id="{08C30F41-0EB9-42C9-B32D-9D4B44F27A0E}"/>
              </a:ext>
            </a:extLst>
          </p:cNvPr>
          <p:cNvSpPr/>
          <p:nvPr/>
        </p:nvSpPr>
        <p:spPr>
          <a:xfrm rot="16200000">
            <a:off x="3593532" y="2045664"/>
            <a:ext cx="2232458" cy="6073024"/>
          </a:xfrm>
          <a:prstGeom prst="rightArrowCallout">
            <a:avLst>
              <a:gd name="adj1" fmla="val 17902"/>
              <a:gd name="adj2" fmla="val 25000"/>
              <a:gd name="adj3" fmla="val 6624"/>
              <a:gd name="adj4" fmla="val 8654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-6534" y="548888"/>
            <a:ext cx="8860356" cy="1042593"/>
            <a:chOff x="-6534" y="300691"/>
            <a:chExt cx="8860356" cy="1042593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100522" y="300691"/>
              <a:ext cx="8290292" cy="104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寝屋川市の概要 「寝屋川市が目指している市民サービスのあり方」</a:t>
              </a:r>
            </a:p>
            <a:p>
              <a:pPr>
                <a:lnSpc>
                  <a:spcPts val="3900"/>
                </a:lnSpc>
              </a:pPr>
              <a:endParaRPr lang="en-US" altLang="ja-JP" sz="2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1" name="グループ化 30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４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9F2F42E-0F79-443C-AE96-4F7342ED990A}"/>
              </a:ext>
            </a:extLst>
          </p:cNvPr>
          <p:cNvGrpSpPr/>
          <p:nvPr/>
        </p:nvGrpSpPr>
        <p:grpSpPr>
          <a:xfrm>
            <a:off x="1944658" y="4427708"/>
            <a:ext cx="6446156" cy="1613668"/>
            <a:chOff x="650381" y="3801573"/>
            <a:chExt cx="6446156" cy="1613668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3397B6A-42EF-494F-B9E5-53DDC9B395E0}"/>
                </a:ext>
              </a:extLst>
            </p:cNvPr>
            <p:cNvSpPr txBox="1"/>
            <p:nvPr/>
          </p:nvSpPr>
          <p:spPr>
            <a:xfrm>
              <a:off x="650381" y="3801573"/>
              <a:ext cx="3563400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「市役所組織のリニューアル」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3CF517F-6139-4F85-A724-3C099BDE8BB5}"/>
                </a:ext>
              </a:extLst>
            </p:cNvPr>
            <p:cNvSpPr txBox="1"/>
            <p:nvPr/>
          </p:nvSpPr>
          <p:spPr>
            <a:xfrm>
              <a:off x="650381" y="4215683"/>
              <a:ext cx="3410888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　　・　予算スケールの導入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425BD9F-B390-4FD5-9A43-011BC3EFC5C2}"/>
                </a:ext>
              </a:extLst>
            </p:cNvPr>
            <p:cNvSpPr txBox="1"/>
            <p:nvPr/>
          </p:nvSpPr>
          <p:spPr>
            <a:xfrm>
              <a:off x="650381" y="4612901"/>
              <a:ext cx="4881306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　　・　職員の完全フレックスタイム制の導入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E74D035-EB03-4F16-BF42-F295D2F038AB}"/>
                </a:ext>
              </a:extLst>
            </p:cNvPr>
            <p:cNvSpPr txBox="1"/>
            <p:nvPr/>
          </p:nvSpPr>
          <p:spPr>
            <a:xfrm>
              <a:off x="650381" y="4991086"/>
              <a:ext cx="6446156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　　・　政策立案能力・商品開発力・発信力の強化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4E6F8ED-9B5E-4A09-8144-AC773F465F59}"/>
              </a:ext>
            </a:extLst>
          </p:cNvPr>
          <p:cNvGrpSpPr/>
          <p:nvPr/>
        </p:nvGrpSpPr>
        <p:grpSpPr>
          <a:xfrm>
            <a:off x="1673249" y="1616440"/>
            <a:ext cx="6042582" cy="2435204"/>
            <a:chOff x="546755" y="1795643"/>
            <a:chExt cx="6042582" cy="243520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B93A0C9-3223-4CCA-81C9-EE615E8AC1F3}"/>
                </a:ext>
              </a:extLst>
            </p:cNvPr>
            <p:cNvGrpSpPr/>
            <p:nvPr/>
          </p:nvGrpSpPr>
          <p:grpSpPr>
            <a:xfrm>
              <a:off x="1515427" y="2073452"/>
              <a:ext cx="4320301" cy="477054"/>
              <a:chOff x="1029103" y="2126738"/>
              <a:chExt cx="4320301" cy="477054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642FEB4-FE3A-47D0-B058-D2C6F41FA8D6}"/>
                  </a:ext>
                </a:extLst>
              </p:cNvPr>
              <p:cNvSpPr txBox="1"/>
              <p:nvPr/>
            </p:nvSpPr>
            <p:spPr>
              <a:xfrm>
                <a:off x="1029103" y="2126738"/>
                <a:ext cx="1280463" cy="4770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Khmer UI" panose="020B0502040204020203" pitchFamily="34" charset="0"/>
                  </a:rPr>
                  <a:t>時　間</a:t>
                </a:r>
                <a:endParaRPr lang="en-US" altLang="ja-JP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6F4B6D2-712C-43C7-9306-5B736E38C915}"/>
                  </a:ext>
                </a:extLst>
              </p:cNvPr>
              <p:cNvSpPr txBox="1"/>
              <p:nvPr/>
            </p:nvSpPr>
            <p:spPr>
              <a:xfrm>
                <a:off x="2810803" y="2126738"/>
                <a:ext cx="1280463" cy="4770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Khmer UI" panose="020B0502040204020203" pitchFamily="34" charset="0"/>
                  </a:rPr>
                  <a:t>距　離</a:t>
                </a:r>
                <a:endParaRPr lang="en-US" altLang="ja-JP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50BA461-DEF4-4B86-86BE-B9436289D514}"/>
                  </a:ext>
                </a:extLst>
              </p:cNvPr>
              <p:cNvSpPr txBox="1"/>
              <p:nvPr/>
            </p:nvSpPr>
            <p:spPr>
              <a:xfrm>
                <a:off x="2355825" y="2129845"/>
                <a:ext cx="478112" cy="42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ja-JP" altLang="en-US" sz="20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Khmer UI" panose="020B0502040204020203" pitchFamily="34" charset="0"/>
                  </a:rPr>
                  <a:t>と</a:t>
                </a:r>
                <a:endParaRPr lang="en-US" altLang="ja-JP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97DDC77-270F-4535-81CE-774900CF68A5}"/>
                  </a:ext>
                </a:extLst>
              </p:cNvPr>
              <p:cNvSpPr txBox="1"/>
              <p:nvPr/>
            </p:nvSpPr>
            <p:spPr>
              <a:xfrm>
                <a:off x="4213781" y="2151237"/>
                <a:ext cx="1135623" cy="42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ja-JP" altLang="en-US" sz="20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Khmer UI" panose="020B0502040204020203" pitchFamily="34" charset="0"/>
                  </a:rPr>
                  <a:t>の短縮</a:t>
                </a:r>
                <a:endParaRPr lang="en-US" altLang="ja-JP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endParaRPr>
              </a:p>
            </p:txBody>
          </p:sp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99A96CD-45BD-4FD7-9561-705038CFEA81}"/>
                </a:ext>
              </a:extLst>
            </p:cNvPr>
            <p:cNvSpPr/>
            <p:nvPr/>
          </p:nvSpPr>
          <p:spPr>
            <a:xfrm>
              <a:off x="546755" y="1795643"/>
              <a:ext cx="6042582" cy="2232458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68C1D3C-A4F0-4C52-AA0E-DB68826CEC92}"/>
                </a:ext>
              </a:extLst>
            </p:cNvPr>
            <p:cNvSpPr txBox="1"/>
            <p:nvPr/>
          </p:nvSpPr>
          <p:spPr>
            <a:xfrm>
              <a:off x="1484723" y="2652530"/>
              <a:ext cx="4096903" cy="157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　　・　</a:t>
              </a:r>
              <a:r>
                <a:rPr lang="en-US" altLang="ja-JP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ICT</a:t>
              </a: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・</a:t>
              </a:r>
              <a:r>
                <a:rPr lang="en-US" altLang="ja-JP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IoT</a:t>
              </a: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の推進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　　・　窓口改革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　　・　公共機能のターミナル化</a:t>
              </a: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  <a:p>
              <a:pPr>
                <a:lnSpc>
                  <a:spcPts val="3000"/>
                </a:lnSpc>
              </a:pPr>
              <a:endPara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26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下矢印 6"/>
          <p:cNvSpPr/>
          <p:nvPr/>
        </p:nvSpPr>
        <p:spPr>
          <a:xfrm>
            <a:off x="2034350" y="2901867"/>
            <a:ext cx="670670" cy="936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14053" y="1561108"/>
            <a:ext cx="3692523" cy="4009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1100" b="1" dirty="0">
                <a:latin typeface="+mn-ea"/>
                <a:cs typeface="Khmer UI" panose="020B0502040204020203" pitchFamily="34" charset="0"/>
              </a:rPr>
              <a:t>広報誌を読んでいる市民の割合 と </a:t>
            </a:r>
            <a:endParaRPr lang="en-US" altLang="ja-JP" sz="1100" b="1" dirty="0">
              <a:latin typeface="+mn-ea"/>
              <a:cs typeface="Khmer UI" panose="020B0502040204020203" pitchFamily="34" charset="0"/>
            </a:endParaRPr>
          </a:p>
          <a:p>
            <a:pPr algn="ctr">
              <a:lnSpc>
                <a:spcPts val="1200"/>
              </a:lnSpc>
            </a:pPr>
            <a:r>
              <a:rPr lang="ja-JP" altLang="en-US" sz="1100" b="1" dirty="0">
                <a:latin typeface="+mn-ea"/>
                <a:cs typeface="Khmer UI" panose="020B0502040204020203" pitchFamily="34" charset="0"/>
              </a:rPr>
              <a:t>スマートフォン保有率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81682" y="5956465"/>
            <a:ext cx="3152348" cy="3712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900" dirty="0">
                <a:latin typeface="Khmer UI" panose="020B0502040204020203" pitchFamily="34" charset="0"/>
                <a:cs typeface="Khmer UI" panose="020B0502040204020203" pitchFamily="34" charset="0"/>
              </a:rPr>
              <a:t>平成</a:t>
            </a:r>
            <a:r>
              <a:rPr lang="en-US" altLang="ja-JP" sz="900" dirty="0">
                <a:latin typeface="Khmer UI" panose="020B0502040204020203" pitchFamily="34" charset="0"/>
                <a:cs typeface="Khmer UI" panose="020B0502040204020203" pitchFamily="34" charset="0"/>
              </a:rPr>
              <a:t>30</a:t>
            </a:r>
            <a:r>
              <a:rPr lang="ja-JP" altLang="en-US" sz="900" dirty="0">
                <a:latin typeface="Khmer UI" panose="020B0502040204020203" pitchFamily="34" charset="0"/>
                <a:cs typeface="Khmer UI" panose="020B0502040204020203" pitchFamily="34" charset="0"/>
              </a:rPr>
              <a:t>年通信利用動向調査（</a:t>
            </a:r>
            <a:r>
              <a:rPr lang="en-US" altLang="ja-JP" sz="900" dirty="0">
                <a:latin typeface="Khmer UI" panose="020B0502040204020203" pitchFamily="34" charset="0"/>
                <a:cs typeface="Khmer UI" panose="020B0502040204020203" pitchFamily="34" charset="0"/>
              </a:rPr>
              <a:t>R5.5</a:t>
            </a:r>
            <a:r>
              <a:rPr lang="ja-JP" altLang="en-US" sz="900" dirty="0">
                <a:latin typeface="Khmer UI" panose="020B0502040204020203" pitchFamily="34" charset="0"/>
                <a:cs typeface="Khmer UI" panose="020B0502040204020203" pitchFamily="34" charset="0"/>
              </a:rPr>
              <a:t> 総務省）　</a:t>
            </a:r>
            <a:endParaRPr lang="en-US" altLang="ja-JP" sz="9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lnSpc>
                <a:spcPts val="1100"/>
              </a:lnSpc>
            </a:pPr>
            <a:r>
              <a:rPr lang="ja-JP" altLang="en-US" sz="900" dirty="0">
                <a:latin typeface="Khmer UI" panose="020B0502040204020203" pitchFamily="34" charset="0"/>
                <a:cs typeface="Khmer UI" panose="020B0502040204020203" pitchFamily="34" charset="0"/>
              </a:rPr>
              <a:t>平成</a:t>
            </a:r>
            <a:r>
              <a:rPr lang="en-US" altLang="ja-JP" sz="900" dirty="0">
                <a:latin typeface="Khmer UI" panose="020B0502040204020203" pitchFamily="34" charset="0"/>
                <a:cs typeface="Khmer UI" panose="020B0502040204020203" pitchFamily="34" charset="0"/>
              </a:rPr>
              <a:t>30</a:t>
            </a:r>
            <a:r>
              <a:rPr lang="ja-JP" altLang="en-US" sz="900" dirty="0">
                <a:latin typeface="Khmer UI" panose="020B0502040204020203" pitchFamily="34" charset="0"/>
                <a:cs typeface="Khmer UI" panose="020B0502040204020203" pitchFamily="34" charset="0"/>
              </a:rPr>
              <a:t>年度市民意識調査（</a:t>
            </a:r>
            <a:r>
              <a:rPr lang="en-US" altLang="ja-JP" sz="900" dirty="0">
                <a:latin typeface="Khmer UI" panose="020B0502040204020203" pitchFamily="34" charset="0"/>
                <a:cs typeface="Khmer UI" panose="020B0502040204020203" pitchFamily="34" charset="0"/>
              </a:rPr>
              <a:t>H31.1 </a:t>
            </a:r>
            <a:r>
              <a:rPr lang="ja-JP" altLang="en-US" sz="900" dirty="0">
                <a:latin typeface="Khmer UI" panose="020B0502040204020203" pitchFamily="34" charset="0"/>
                <a:cs typeface="Khmer UI" panose="020B0502040204020203" pitchFamily="34" charset="0"/>
              </a:rPr>
              <a:t>寝屋川市）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6719" y="4036033"/>
            <a:ext cx="3878692" cy="90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スマートフォンアプリで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 algn="ctr">
              <a:lnSpc>
                <a:spcPts val="22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市民の手元へ プッシュ型の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 algn="ctr">
              <a:lnSpc>
                <a:spcPts val="22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情報発信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-6534" y="548888"/>
            <a:ext cx="9733032" cy="1042593"/>
            <a:chOff x="-6534" y="300691"/>
            <a:chExt cx="9733032" cy="1042593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100521" y="300691"/>
              <a:ext cx="9625977" cy="1042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市公式アプリ導入　プル型からプッシュ型への情報発信</a:t>
              </a:r>
              <a:endParaRPr lang="en-US" altLang="ja-JP" sz="2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  <a:p>
              <a:pPr>
                <a:lnSpc>
                  <a:spcPts val="3900"/>
                </a:lnSpc>
              </a:pPr>
              <a:endParaRPr lang="en-US" altLang="ja-JP" sz="2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pSp>
        <p:nvGrpSpPr>
          <p:cNvPr id="43" name="グループ化 42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44" name="楕円 43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５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53ED713-3A90-4F84-8913-4E1571EFDEF3}"/>
              </a:ext>
            </a:extLst>
          </p:cNvPr>
          <p:cNvGrpSpPr/>
          <p:nvPr/>
        </p:nvGrpSpPr>
        <p:grpSpPr>
          <a:xfrm>
            <a:off x="769418" y="1611951"/>
            <a:ext cx="742003" cy="645483"/>
            <a:chOff x="882564" y="1726818"/>
            <a:chExt cx="742003" cy="64548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CDCB8D0-3CCD-42AA-9B8B-8ACA1A150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564" y="1868301"/>
              <a:ext cx="742003" cy="504000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220AA89-300E-4016-8920-4C3D7222CE5F}"/>
                </a:ext>
              </a:extLst>
            </p:cNvPr>
            <p:cNvSpPr txBox="1"/>
            <p:nvPr/>
          </p:nvSpPr>
          <p:spPr>
            <a:xfrm>
              <a:off x="929565" y="1726818"/>
              <a:ext cx="648000" cy="1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広報誌</a:t>
              </a:r>
              <a:endPara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11A2D2E-1A7A-40DB-AA3E-3523CF35077D}"/>
              </a:ext>
            </a:extLst>
          </p:cNvPr>
          <p:cNvGrpSpPr>
            <a:grpSpLocks noChangeAspect="1"/>
          </p:cNvGrpSpPr>
          <p:nvPr/>
        </p:nvGrpSpPr>
        <p:grpSpPr>
          <a:xfrm>
            <a:off x="865935" y="2276262"/>
            <a:ext cx="607639" cy="504000"/>
            <a:chOff x="2837155" y="1685890"/>
            <a:chExt cx="694445" cy="576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3C82B1A-AB59-4CD6-B06D-3BD9C3CC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7155" y="1685890"/>
              <a:ext cx="694445" cy="576000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DE09BDE-5EF5-4A22-99A1-4480133D6751}"/>
                </a:ext>
              </a:extLst>
            </p:cNvPr>
            <p:cNvSpPr txBox="1"/>
            <p:nvPr/>
          </p:nvSpPr>
          <p:spPr>
            <a:xfrm>
              <a:off x="2890210" y="1719120"/>
              <a:ext cx="585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Ｈ Ｐ</a:t>
              </a:r>
              <a:endParaRPr kumimoji="1" lang="en-US" altLang="ja-JP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E2D451-27B8-4AFA-BD73-538DB3840898}"/>
              </a:ext>
            </a:extLst>
          </p:cNvPr>
          <p:cNvSpPr txBox="1"/>
          <p:nvPr/>
        </p:nvSpPr>
        <p:spPr>
          <a:xfrm>
            <a:off x="1658732" y="2262718"/>
            <a:ext cx="1443603" cy="47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一方通行</a:t>
            </a:r>
            <a:endParaRPr lang="en-US" altLang="ja-JP" sz="1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 algn="ctr">
              <a:lnSpc>
                <a:spcPts val="1600"/>
              </a:lnSpc>
            </a:pPr>
            <a:r>
              <a:rPr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不特定多数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36A940B-5610-4698-952D-638E4DA47586}"/>
              </a:ext>
            </a:extLst>
          </p:cNvPr>
          <p:cNvCxnSpPr/>
          <p:nvPr/>
        </p:nvCxnSpPr>
        <p:spPr>
          <a:xfrm>
            <a:off x="1784065" y="2190526"/>
            <a:ext cx="1224000" cy="0"/>
          </a:xfrm>
          <a:prstGeom prst="straightConnector1">
            <a:avLst/>
          </a:prstGeom>
          <a:ln w="28575">
            <a:prstDash val="sys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8CFED13F-BF55-4BEC-8628-4F26E27D1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00" y="1886748"/>
            <a:ext cx="737383" cy="7200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AEB571-D8F8-4C04-97E4-367234502B36}"/>
              </a:ext>
            </a:extLst>
          </p:cNvPr>
          <p:cNvSpPr txBox="1"/>
          <p:nvPr/>
        </p:nvSpPr>
        <p:spPr>
          <a:xfrm>
            <a:off x="1683690" y="1776812"/>
            <a:ext cx="144360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プル型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6BE85B-0AB3-4FE2-8071-7A3C38D0E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51" t="3084" r="6522"/>
          <a:stretch/>
        </p:blipFill>
        <p:spPr>
          <a:xfrm>
            <a:off x="962343" y="5157896"/>
            <a:ext cx="558041" cy="6840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5FC310A-2D15-40BA-A97C-4B09917A3A01}"/>
              </a:ext>
            </a:extLst>
          </p:cNvPr>
          <p:cNvGrpSpPr>
            <a:grpSpLocks noChangeAspect="1"/>
          </p:cNvGrpSpPr>
          <p:nvPr/>
        </p:nvGrpSpPr>
        <p:grpSpPr>
          <a:xfrm>
            <a:off x="3193015" y="5094492"/>
            <a:ext cx="1025185" cy="864000"/>
            <a:chOff x="3374701" y="5053931"/>
            <a:chExt cx="1176060" cy="99115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64A593C-2620-4BC6-AC0F-F036106CE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4701" y="5063323"/>
              <a:ext cx="1176060" cy="981762"/>
            </a:xfrm>
            <a:prstGeom prst="rect">
              <a:avLst/>
            </a:prstGeom>
          </p:spPr>
        </p:pic>
        <p:sp>
          <p:nvSpPr>
            <p:cNvPr id="33" name="吹き出し: 円形 32">
              <a:extLst>
                <a:ext uri="{FF2B5EF4-FFF2-40B4-BE49-F238E27FC236}">
                  <a16:creationId xmlns:a16="http://schemas.microsoft.com/office/drawing/2014/main" id="{6C909C8C-A015-47B4-92A7-3443D95F1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6365" y="5053931"/>
              <a:ext cx="635319" cy="504000"/>
            </a:xfrm>
            <a:prstGeom prst="wedgeEllipseCallout">
              <a:avLst>
                <a:gd name="adj1" fmla="val 45567"/>
                <a:gd name="adj2" fmla="val 5137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♪</a:t>
              </a:r>
              <a:endParaRPr kumimoji="1" lang="ja-JP" altLang="en-US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8C5E9FE-4A0C-4903-9720-F9B1BA7E8B44}"/>
              </a:ext>
            </a:extLst>
          </p:cNvPr>
          <p:cNvCxnSpPr/>
          <p:nvPr/>
        </p:nvCxnSpPr>
        <p:spPr>
          <a:xfrm>
            <a:off x="1793491" y="5556418"/>
            <a:ext cx="1224000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0E0C314-D1A7-4385-9E5D-3306103007EB}"/>
              </a:ext>
            </a:extLst>
          </p:cNvPr>
          <p:cNvSpPr txBox="1"/>
          <p:nvPr/>
        </p:nvSpPr>
        <p:spPr>
          <a:xfrm>
            <a:off x="1647883" y="5267152"/>
            <a:ext cx="144360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プッシュ型</a:t>
            </a:r>
          </a:p>
        </p:txBody>
      </p:sp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E3B96EBD-DC12-4D14-92A0-8C3400AEF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739440"/>
              </p:ext>
            </p:extLst>
          </p:nvPr>
        </p:nvGraphicFramePr>
        <p:xfrm>
          <a:off x="5181682" y="1467167"/>
          <a:ext cx="3580131" cy="448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3740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グラフ 23">
                <a:extLst>
                  <a:ext uri="{FF2B5EF4-FFF2-40B4-BE49-F238E27FC236}">
                    <a16:creationId xmlns:a16="http://schemas.microsoft.com/office/drawing/2014/main" id="{00000000-0008-0000-06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66262780"/>
                  </p:ext>
                </p:extLst>
              </p:nvPr>
            </p:nvGraphicFramePr>
            <p:xfrm>
              <a:off x="712038" y="2145551"/>
              <a:ext cx="1854152" cy="17599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4" name="グラフ 23">
                <a:extLst>
                  <a:ext uri="{FF2B5EF4-FFF2-40B4-BE49-F238E27FC236}">
                    <a16:creationId xmlns:a16="http://schemas.microsoft.com/office/drawing/2014/main" id="{00000000-0008-0000-06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038" y="2145551"/>
                <a:ext cx="1854152" cy="175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2" name="グラフ 21"/>
              <p:cNvGraphicFramePr/>
              <p:nvPr>
                <p:extLst>
                  <p:ext uri="{D42A27DB-BD31-4B8C-83A1-F6EECF244321}">
                    <p14:modId xmlns:p14="http://schemas.microsoft.com/office/powerpoint/2010/main" val="238346004"/>
                  </p:ext>
                </p:extLst>
              </p:nvPr>
            </p:nvGraphicFramePr>
            <p:xfrm>
              <a:off x="690591" y="2050802"/>
              <a:ext cx="2015031" cy="18167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2" name="グラフ 2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591" y="2050802"/>
                <a:ext cx="2015031" cy="181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グラフ 22">
                <a:extLst>
                  <a:ext uri="{FF2B5EF4-FFF2-40B4-BE49-F238E27FC236}">
                    <a16:creationId xmlns:a16="http://schemas.microsoft.com/office/drawing/2014/main" id="{7F5919A0-64C4-4CCE-8F61-B1D9DC1DBC7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81640170"/>
                  </p:ext>
                </p:extLst>
              </p:nvPr>
            </p:nvGraphicFramePr>
            <p:xfrm>
              <a:off x="2705622" y="2145551"/>
              <a:ext cx="2015031" cy="1764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3" name="グラフ 22">
                <a:extLst>
                  <a:ext uri="{FF2B5EF4-FFF2-40B4-BE49-F238E27FC236}">
                    <a16:creationId xmlns:a16="http://schemas.microsoft.com/office/drawing/2014/main" id="{7F5919A0-64C4-4CCE-8F61-B1D9DC1DB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5622" y="2145551"/>
                <a:ext cx="2015031" cy="176400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テキスト ボックス 53"/>
          <p:cNvSpPr txBox="1"/>
          <p:nvPr/>
        </p:nvSpPr>
        <p:spPr>
          <a:xfrm>
            <a:off x="528705" y="4442184"/>
            <a:ext cx="8870914" cy="106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Bef>
                <a:spcPts val="2400"/>
              </a:spcBef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自由意見から浮かび上がったキーワードは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Khmer UI" panose="020B0502040204020203" pitchFamily="34" charset="0"/>
            </a:endParaRPr>
          </a:p>
          <a:p>
            <a:pPr>
              <a:lnSpc>
                <a:spcPts val="39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　                               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「利便性」　「双方向性」　「利用特典」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「アプリ導入に向けたニーズ調査」から見えてきたもの</a:t>
              </a:r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61" name="楕円 60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６</a:t>
              </a: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" name="グラフ 18"/>
              <p:cNvGraphicFramePr/>
              <p:nvPr>
                <p:extLst>
                  <p:ext uri="{D42A27DB-BD31-4B8C-83A1-F6EECF244321}">
                    <p14:modId xmlns:p14="http://schemas.microsoft.com/office/powerpoint/2010/main" val="3617035097"/>
                  </p:ext>
                </p:extLst>
              </p:nvPr>
            </p:nvGraphicFramePr>
            <p:xfrm>
              <a:off x="5019167" y="2147033"/>
              <a:ext cx="2051620" cy="1764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9" name="グラフ 1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9167" y="2147033"/>
                <a:ext cx="2051620" cy="17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グラフ 20"/>
              <p:cNvGraphicFramePr/>
              <p:nvPr>
                <p:extLst>
                  <p:ext uri="{D42A27DB-BD31-4B8C-83A1-F6EECF244321}">
                    <p14:modId xmlns:p14="http://schemas.microsoft.com/office/powerpoint/2010/main" val="1899758697"/>
                  </p:ext>
                </p:extLst>
              </p:nvPr>
            </p:nvGraphicFramePr>
            <p:xfrm>
              <a:off x="7292141" y="2170045"/>
              <a:ext cx="1776024" cy="17354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1" name="グラフ 2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92141" y="2170045"/>
                <a:ext cx="1776024" cy="173549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304172" y="2812753"/>
            <a:ext cx="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93.9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3977" y="1587961"/>
            <a:ext cx="275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スマホ保有率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歳代から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歳代）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99154" y="1573758"/>
            <a:ext cx="275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市が構築するアプリの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利用意向率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96490" y="2796599"/>
            <a:ext cx="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54.7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69840" y="1573758"/>
            <a:ext cx="275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「防犯・防災」情報の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ニーズ（全世代）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10035" y="2816388"/>
            <a:ext cx="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71.0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55607" y="2813517"/>
            <a:ext cx="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74.0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05017" y="1587961"/>
            <a:ext cx="275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「子育て」情報の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ニーズ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歳代）</a:t>
            </a:r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テキスト ボックス 5">
            <a:extLst>
              <a:ext uri="{FF2B5EF4-FFF2-40B4-BE49-F238E27FC236}">
                <a16:creationId xmlns:a16="http://schemas.microsoft.com/office/drawing/2014/main" id="{6B82C9FC-882B-4D84-BC41-0F321F93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440" y="6073439"/>
            <a:ext cx="6273224" cy="60984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・郵送調査（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18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歳～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50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歳代の住民：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762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件）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・ インターネット調査（民間事業者のモニターに登録している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18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歳～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50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歳代の住民　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309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件）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anose="020B0604030504040204" pitchFamily="50" charset="-128"/>
              </a:rPr>
              <a:t>・ 街頭調査（寝屋川まつり会場で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10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歳代～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60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歳代のアプリ利用者</a:t>
            </a:r>
            <a:r>
              <a:rPr lang="en-US" altLang="ja-JP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100</a:t>
            </a:r>
            <a:r>
              <a:rPr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  <a:cs typeface="Meiryo UI" pitchFamily="50" charset="-128"/>
              </a:rPr>
              <a:t>人）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  <a:cs typeface="Meiryo UI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4BE7B7-72E7-457C-A353-7A1427F179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7597" y="6064012"/>
            <a:ext cx="488986" cy="5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テキスト ボックス 78"/>
          <p:cNvSpPr txBox="1"/>
          <p:nvPr/>
        </p:nvSpPr>
        <p:spPr>
          <a:xfrm>
            <a:off x="613950" y="2827741"/>
            <a:ext cx="6591888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様々な情報を取得できる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統合型アプリ</a:t>
            </a: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市民からの通報機能も備える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双方向型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のアプリ</a:t>
            </a: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簡単に予約ができる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実用的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なアプリ</a:t>
            </a: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進化する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拡張性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のあるアプリ</a:t>
            </a: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・ 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アプリの管理は、市職員が簡単操作で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 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柔軟な対応 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Khmer UI" panose="020B0502040204020203" pitchFamily="34" charset="0"/>
              </a:rPr>
              <a:t>が可能</a:t>
            </a:r>
          </a:p>
        </p:txBody>
      </p:sp>
      <p:grpSp>
        <p:nvGrpSpPr>
          <p:cNvPr id="80" name="グループ化 79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81" name="テキスト ボックス 80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市公式アプリのコンセプト</a:t>
              </a:r>
            </a:p>
          </p:txBody>
        </p:sp>
        <p:grpSp>
          <p:nvGrpSpPr>
            <p:cNvPr id="82" name="グループ化 81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83" name="正方形/長方形 82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85" name="グループ化 84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86" name="楕円 85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７</a:t>
              </a:r>
            </a:p>
          </p:txBody>
        </p:sp>
      </p:grpSp>
      <p:pic>
        <p:nvPicPr>
          <p:cNvPr id="12" name="Picture 8" descr="Q:\アプリチラシ\アプリ特集記事タイトル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1747" b="30765"/>
          <a:stretch/>
        </p:blipFill>
        <p:spPr bwMode="auto">
          <a:xfrm>
            <a:off x="2318824" y="1756032"/>
            <a:ext cx="244011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96766" y="1866219"/>
            <a:ext cx="5939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平成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29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年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12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Khmer UI" panose="020B0502040204020203" pitchFamily="34" charset="0"/>
              </a:rPr>
              <a:t>月　　 　　　　　　　　　　        配信開始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/>
          <a:stretch/>
        </p:blipFill>
        <p:spPr>
          <a:xfrm>
            <a:off x="6300032" y="1633482"/>
            <a:ext cx="2955587" cy="2232383"/>
          </a:xfrm>
          <a:prstGeom prst="rect">
            <a:avLst/>
          </a:prstGeom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A98DBDAB-2C43-4C22-B35E-7320F562C8C1}"/>
              </a:ext>
            </a:extLst>
          </p:cNvPr>
          <p:cNvSpPr/>
          <p:nvPr/>
        </p:nvSpPr>
        <p:spPr>
          <a:xfrm>
            <a:off x="6859127" y="4145220"/>
            <a:ext cx="2396492" cy="1079298"/>
          </a:xfrm>
          <a:prstGeom prst="wedgeEllipseCallout">
            <a:avLst>
              <a:gd name="adj1" fmla="val -44544"/>
              <a:gd name="adj2" fmla="val -510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20,000</a:t>
            </a:r>
            <a:r>
              <a:rPr lang="ja-JP" altLang="en-US" sz="2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件</a:t>
            </a:r>
            <a:endParaRPr lang="en-US" altLang="ja-JP" sz="2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突破！！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03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13" y="1435215"/>
            <a:ext cx="2283575" cy="4644000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555917" y="4569890"/>
            <a:ext cx="3277465" cy="1193631"/>
            <a:chOff x="171128" y="2641125"/>
            <a:chExt cx="3277465" cy="1193631"/>
          </a:xfrm>
        </p:grpSpPr>
        <p:sp>
          <p:nvSpPr>
            <p:cNvPr id="50" name="ホームベース 49"/>
            <p:cNvSpPr/>
            <p:nvPr/>
          </p:nvSpPr>
          <p:spPr>
            <a:xfrm>
              <a:off x="171128" y="2641125"/>
              <a:ext cx="3277465" cy="1193631"/>
            </a:xfrm>
            <a:prstGeom prst="homePlate">
              <a:avLst>
                <a:gd name="adj" fmla="val 328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26253" y="2691317"/>
              <a:ext cx="302927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予約</a:t>
              </a:r>
              <a:endPara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がん検診の予約</a:t>
              </a:r>
              <a:endPara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・法律相談の予約</a:t>
              </a:r>
              <a:endPara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ts val="300"/>
                </a:spcBef>
              </a:pPr>
              <a:r>
                <a:rPr kumimoji="1"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マイナンバーカード申請受付予約</a:t>
              </a:r>
              <a:endPara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45668" y="1717507"/>
            <a:ext cx="3277465" cy="1193631"/>
            <a:chOff x="171128" y="2641125"/>
            <a:chExt cx="3277465" cy="1193631"/>
          </a:xfrm>
        </p:grpSpPr>
        <p:sp>
          <p:nvSpPr>
            <p:cNvPr id="33" name="ホームベース 32"/>
            <p:cNvSpPr/>
            <p:nvPr/>
          </p:nvSpPr>
          <p:spPr>
            <a:xfrm>
              <a:off x="171128" y="2641125"/>
              <a:ext cx="3277465" cy="1193631"/>
            </a:xfrm>
            <a:prstGeom prst="homePlate">
              <a:avLst>
                <a:gd name="adj" fmla="val 328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35680" y="2691317"/>
              <a:ext cx="302927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ごみ</a:t>
              </a:r>
              <a:endPara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ごみ収集日をプッシュ通知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ごみの種別検索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これって何ごみ？通報　　など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55916" y="3143698"/>
            <a:ext cx="3277465" cy="1193631"/>
            <a:chOff x="171128" y="2641125"/>
            <a:chExt cx="3277465" cy="1193631"/>
          </a:xfrm>
        </p:grpSpPr>
        <p:sp>
          <p:nvSpPr>
            <p:cNvPr id="36" name="ホームベース 35"/>
            <p:cNvSpPr/>
            <p:nvPr/>
          </p:nvSpPr>
          <p:spPr>
            <a:xfrm>
              <a:off x="171128" y="2641125"/>
              <a:ext cx="3277465" cy="1193631"/>
            </a:xfrm>
            <a:prstGeom prst="homePlate">
              <a:avLst>
                <a:gd name="adj" fmla="val 328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826" y="2691317"/>
              <a:ext cx="302927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子育て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一時預かり保育の予約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予防接種の管理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医療機関の検索　　　など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170042" y="1725578"/>
            <a:ext cx="3482733" cy="1193631"/>
            <a:chOff x="4891474" y="983175"/>
            <a:chExt cx="3482733" cy="1193631"/>
          </a:xfrm>
        </p:grpSpPr>
        <p:sp>
          <p:nvSpPr>
            <p:cNvPr id="39" name="ホームベース 38"/>
            <p:cNvSpPr/>
            <p:nvPr/>
          </p:nvSpPr>
          <p:spPr>
            <a:xfrm rot="10800000">
              <a:off x="4891474" y="983175"/>
              <a:ext cx="3277465" cy="1193631"/>
            </a:xfrm>
            <a:prstGeom prst="homePlate">
              <a:avLst>
                <a:gd name="adj" fmla="val 328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344936" y="1018149"/>
              <a:ext cx="302927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おしらせ情報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不審者情報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警報発令、避難所開設情報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学校の休校情報　　　　など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170042" y="3143698"/>
            <a:ext cx="3482733" cy="1193631"/>
            <a:chOff x="4891474" y="983175"/>
            <a:chExt cx="3482733" cy="1193631"/>
          </a:xfrm>
        </p:grpSpPr>
        <p:sp>
          <p:nvSpPr>
            <p:cNvPr id="43" name="ホームベース 42"/>
            <p:cNvSpPr/>
            <p:nvPr/>
          </p:nvSpPr>
          <p:spPr>
            <a:xfrm rot="10800000">
              <a:off x="4891474" y="983175"/>
              <a:ext cx="3277465" cy="1193631"/>
            </a:xfrm>
            <a:prstGeom prst="homePlate">
              <a:avLst>
                <a:gd name="adj" fmla="val 328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344936" y="1018149"/>
              <a:ext cx="302927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安全・安心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避難所検索・誘導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防災マップ・ハザードマップ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道路の危険箇所通報　　など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6150734" y="4569890"/>
            <a:ext cx="3482733" cy="1193631"/>
            <a:chOff x="4891474" y="983175"/>
            <a:chExt cx="3482733" cy="1193631"/>
          </a:xfrm>
        </p:grpSpPr>
        <p:sp>
          <p:nvSpPr>
            <p:cNvPr id="47" name="ホームベース 46"/>
            <p:cNvSpPr/>
            <p:nvPr/>
          </p:nvSpPr>
          <p:spPr>
            <a:xfrm rot="10800000">
              <a:off x="4891474" y="983175"/>
              <a:ext cx="3277465" cy="1193631"/>
            </a:xfrm>
            <a:prstGeom prst="homePlate">
              <a:avLst>
                <a:gd name="adj" fmla="val 328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344936" y="1018149"/>
              <a:ext cx="302927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イベント情報・施設案内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イベントカレンダーで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 毎月</a:t>
              </a:r>
              <a:r>
                <a:rPr lang="en-US" altLang="ja-JP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</a:t>
              </a: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以上のイベント情報</a:t>
              </a:r>
            </a:p>
            <a:p>
              <a:pPr>
                <a:spcBef>
                  <a:spcPts val="300"/>
                </a:spcBef>
              </a:pPr>
              <a:r>
                <a:rPr lang="ja-JP" altLang="en-US" sz="14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 公共施設の検索・誘導　　など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9223354" y="6227341"/>
            <a:ext cx="320265" cy="301063"/>
            <a:chOff x="7512119" y="4712050"/>
            <a:chExt cx="320265" cy="301063"/>
          </a:xfrm>
        </p:grpSpPr>
        <p:sp>
          <p:nvSpPr>
            <p:cNvPr id="59" name="楕円 58"/>
            <p:cNvSpPr>
              <a:spLocks noChangeAspect="1"/>
            </p:cNvSpPr>
            <p:nvPr/>
          </p:nvSpPr>
          <p:spPr>
            <a:xfrm>
              <a:off x="7544384" y="4712050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512119" y="4713031"/>
              <a:ext cx="227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b="1" dirty="0">
                  <a:latin typeface="+mn-ea"/>
                </a:rPr>
                <a:t>８</a:t>
              </a: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-6534" y="548888"/>
            <a:ext cx="9733032" cy="729228"/>
            <a:chOff x="-6534" y="300691"/>
            <a:chExt cx="9733032" cy="72922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100521" y="300691"/>
              <a:ext cx="9625977" cy="5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ja-JP" altLang="en-US" sz="2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Khmer UI" panose="020B0502040204020203" pitchFamily="34" charset="0"/>
                </a:rPr>
                <a:t>事例紹介①　市公式アプリのコンセプト</a:t>
              </a: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-6534" y="860960"/>
              <a:ext cx="8860356" cy="168959"/>
              <a:chOff x="-4356" y="653141"/>
              <a:chExt cx="8860356" cy="168959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0" y="653141"/>
                <a:ext cx="8856000" cy="36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-4356" y="714100"/>
                <a:ext cx="8856000" cy="108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29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5452</TotalTime>
  <Words>1070</Words>
  <PresentationFormat>A4 210 x 297 mm</PresentationFormat>
  <Paragraphs>357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7" baseType="lpstr">
      <vt:lpstr>BIZ UDPゴシック</vt:lpstr>
      <vt:lpstr>Gisha</vt:lpstr>
      <vt:lpstr>HGPｺﾞｼｯｸM</vt:lpstr>
      <vt:lpstr>HGP創英角ｺﾞｼｯｸUB</vt:lpstr>
      <vt:lpstr>HGSｺﾞｼｯｸM</vt:lpstr>
      <vt:lpstr>HGS創英角ｺﾞｼｯｸUB</vt:lpstr>
      <vt:lpstr>Khmer UI</vt:lpstr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2019-09-18T04:47:38Z</cp:lastPrinted>
  <dcterms:created xsi:type="dcterms:W3CDTF">2019-09-07T02:27:19Z</dcterms:created>
  <dcterms:modified xsi:type="dcterms:W3CDTF">2019-09-26T09:08:09Z</dcterms:modified>
</cp:coreProperties>
</file>