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84" r:id="rId2"/>
    <p:sldId id="276" r:id="rId3"/>
    <p:sldId id="280" r:id="rId4"/>
    <p:sldId id="267" r:id="rId5"/>
    <p:sldId id="286" r:id="rId6"/>
    <p:sldId id="274" r:id="rId7"/>
    <p:sldId id="275" r:id="rId8"/>
    <p:sldId id="287" r:id="rId9"/>
    <p:sldId id="288" r:id="rId10"/>
    <p:sldId id="282" r:id="rId11"/>
    <p:sldId id="289" r:id="rId12"/>
    <p:sldId id="290" r:id="rId13"/>
    <p:sldId id="291" r:id="rId14"/>
    <p:sldId id="279"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1320"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___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_____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1" Type="http://schemas.openxmlformats.org/officeDocument/2006/relationships/oleObject" Target="file:///\\G0000sv0ns501\d11130$\doc\060_&#12473;&#12510;&#12540;&#12488;&#12471;&#12486;&#12451;\01_&#25126;&#30053;&#20250;&#35696;\20190927_&#31532;&#65298;&#22238;&#25126;&#30053;&#20250;&#35696;\&#12464;&#12521;&#12501;&#20803;&#12487;&#12540;&#12479;.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導入数</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広報等</c:v>
                </c:pt>
                <c:pt idx="1">
                  <c:v>防災</c:v>
                </c:pt>
                <c:pt idx="2">
                  <c:v>ごみ分別・収集日</c:v>
                </c:pt>
                <c:pt idx="3">
                  <c:v>子育て</c:v>
                </c:pt>
                <c:pt idx="4">
                  <c:v>観光</c:v>
                </c:pt>
                <c:pt idx="5">
                  <c:v>防犯・見守り</c:v>
                </c:pt>
                <c:pt idx="6">
                  <c:v>キャッシュレス</c:v>
                </c:pt>
                <c:pt idx="7">
                  <c:v>健康</c:v>
                </c:pt>
                <c:pt idx="8">
                  <c:v>道路破損等通報</c:v>
                </c:pt>
              </c:strCache>
            </c:strRef>
          </c:cat>
          <c:val>
            <c:numRef>
              <c:f>Sheet1!$B$2:$B$10</c:f>
              <c:numCache>
                <c:formatCode>General</c:formatCode>
                <c:ptCount val="9"/>
                <c:pt idx="0">
                  <c:v>30</c:v>
                </c:pt>
                <c:pt idx="1">
                  <c:v>24</c:v>
                </c:pt>
                <c:pt idx="2">
                  <c:v>18</c:v>
                </c:pt>
                <c:pt idx="3">
                  <c:v>17</c:v>
                </c:pt>
                <c:pt idx="4">
                  <c:v>15</c:v>
                </c:pt>
                <c:pt idx="5">
                  <c:v>10</c:v>
                </c:pt>
                <c:pt idx="6">
                  <c:v>8</c:v>
                </c:pt>
                <c:pt idx="7">
                  <c:v>7</c:v>
                </c:pt>
                <c:pt idx="8">
                  <c:v>6</c:v>
                </c:pt>
              </c:numCache>
            </c:numRef>
          </c:val>
          <c:extLst>
            <c:ext xmlns:c16="http://schemas.microsoft.com/office/drawing/2014/chart" uri="{C3380CC4-5D6E-409C-BE32-E72D297353CC}">
              <c16:uniqueId val="{00000000-B0F5-41A9-AAA0-275CB9057300}"/>
            </c:ext>
          </c:extLst>
        </c:ser>
        <c:dLbls>
          <c:showLegendKey val="0"/>
          <c:showVal val="0"/>
          <c:showCatName val="0"/>
          <c:showSerName val="0"/>
          <c:showPercent val="0"/>
          <c:showBubbleSize val="0"/>
        </c:dLbls>
        <c:gapWidth val="80"/>
        <c:overlap val="100"/>
        <c:axId val="655480248"/>
        <c:axId val="655476968"/>
      </c:barChart>
      <c:lineChart>
        <c:grouping val="standard"/>
        <c:varyColors val="0"/>
        <c:ser>
          <c:idx val="1"/>
          <c:order val="1"/>
          <c:tx>
            <c:strRef>
              <c:f>Sheet1!$C$1</c:f>
              <c:strCache>
                <c:ptCount val="1"/>
                <c:pt idx="0">
                  <c:v>導入率</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広報等</c:v>
                </c:pt>
                <c:pt idx="1">
                  <c:v>防災</c:v>
                </c:pt>
                <c:pt idx="2">
                  <c:v>ごみ分別・収集日</c:v>
                </c:pt>
                <c:pt idx="3">
                  <c:v>子育て</c:v>
                </c:pt>
                <c:pt idx="4">
                  <c:v>観光</c:v>
                </c:pt>
                <c:pt idx="5">
                  <c:v>防犯・見守り</c:v>
                </c:pt>
                <c:pt idx="6">
                  <c:v>キャッシュレス</c:v>
                </c:pt>
                <c:pt idx="7">
                  <c:v>健康</c:v>
                </c:pt>
                <c:pt idx="8">
                  <c:v>道路破損等通報</c:v>
                </c:pt>
              </c:strCache>
            </c:strRef>
          </c:cat>
          <c:val>
            <c:numRef>
              <c:f>Sheet1!$C$2:$C$10</c:f>
              <c:numCache>
                <c:formatCode>General</c:formatCode>
                <c:ptCount val="9"/>
                <c:pt idx="0">
                  <c:v>72</c:v>
                </c:pt>
                <c:pt idx="1">
                  <c:v>56</c:v>
                </c:pt>
                <c:pt idx="2">
                  <c:v>42</c:v>
                </c:pt>
                <c:pt idx="3">
                  <c:v>40</c:v>
                </c:pt>
                <c:pt idx="4">
                  <c:v>35</c:v>
                </c:pt>
                <c:pt idx="5">
                  <c:v>23</c:v>
                </c:pt>
                <c:pt idx="6">
                  <c:v>19</c:v>
                </c:pt>
                <c:pt idx="7">
                  <c:v>16</c:v>
                </c:pt>
                <c:pt idx="8">
                  <c:v>14</c:v>
                </c:pt>
              </c:numCache>
            </c:numRef>
          </c:val>
          <c:smooth val="0"/>
          <c:extLst>
            <c:ext xmlns:c16="http://schemas.microsoft.com/office/drawing/2014/chart" uri="{C3380CC4-5D6E-409C-BE32-E72D297353CC}">
              <c16:uniqueId val="{00000001-B0F5-41A9-AAA0-275CB9057300}"/>
            </c:ext>
          </c:extLst>
        </c:ser>
        <c:dLbls>
          <c:showLegendKey val="0"/>
          <c:showVal val="0"/>
          <c:showCatName val="0"/>
          <c:showSerName val="0"/>
          <c:showPercent val="0"/>
          <c:showBubbleSize val="0"/>
        </c:dLbls>
        <c:marker val="1"/>
        <c:smooth val="0"/>
        <c:axId val="657260040"/>
        <c:axId val="657258072"/>
      </c:lineChart>
      <c:catAx>
        <c:axId val="655480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655476968"/>
        <c:crosses val="autoZero"/>
        <c:auto val="1"/>
        <c:lblAlgn val="ctr"/>
        <c:lblOffset val="100"/>
        <c:noMultiLvlLbl val="0"/>
      </c:catAx>
      <c:valAx>
        <c:axId val="655476968"/>
        <c:scaling>
          <c:orientation val="minMax"/>
          <c:max val="43"/>
          <c:min val="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655480248"/>
        <c:crosses val="autoZero"/>
        <c:crossBetween val="between"/>
      </c:valAx>
      <c:valAx>
        <c:axId val="657258072"/>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657260040"/>
        <c:crosses val="max"/>
        <c:crossBetween val="between"/>
      </c:valAx>
      <c:catAx>
        <c:axId val="657260040"/>
        <c:scaling>
          <c:orientation val="minMax"/>
        </c:scaling>
        <c:delete val="1"/>
        <c:axPos val="b"/>
        <c:numFmt formatCode="General" sourceLinked="1"/>
        <c:majorTickMark val="out"/>
        <c:minorTickMark val="none"/>
        <c:tickLblPos val="nextTo"/>
        <c:crossAx val="657258072"/>
        <c:crosses val="autoZero"/>
        <c:auto val="1"/>
        <c:lblAlgn val="ctr"/>
        <c:lblOffset val="100"/>
        <c:noMultiLvlLbl val="0"/>
      </c:catAx>
      <c:spPr>
        <a:noFill/>
        <a:ln>
          <a:noFill/>
        </a:ln>
        <a:effectLst/>
      </c:spPr>
    </c:plotArea>
    <c:legend>
      <c:legendPos val="r"/>
      <c:layout>
        <c:manualLayout>
          <c:xMode val="edge"/>
          <c:yMode val="edge"/>
          <c:x val="0.47875685814597907"/>
          <c:y val="1.6711723402107935E-2"/>
          <c:w val="0.17572624762466546"/>
          <c:h val="0.21124544025837336"/>
        </c:manualLayout>
      </c:layout>
      <c:overlay val="1"/>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系列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2013</c:v>
                </c:pt>
                <c:pt idx="1">
                  <c:v>2014</c:v>
                </c:pt>
                <c:pt idx="2">
                  <c:v>2015</c:v>
                </c:pt>
                <c:pt idx="3">
                  <c:v>2016</c:v>
                </c:pt>
                <c:pt idx="4">
                  <c:v>2017</c:v>
                </c:pt>
                <c:pt idx="5">
                  <c:v>2018</c:v>
                </c:pt>
              </c:numCache>
            </c:numRef>
          </c:cat>
          <c:val>
            <c:numRef>
              <c:f>Sheet1!$B$2:$B$7</c:f>
              <c:numCache>
                <c:formatCode>General</c:formatCode>
                <c:ptCount val="6"/>
                <c:pt idx="0">
                  <c:v>1</c:v>
                </c:pt>
                <c:pt idx="1">
                  <c:v>5</c:v>
                </c:pt>
                <c:pt idx="2">
                  <c:v>9</c:v>
                </c:pt>
                <c:pt idx="3">
                  <c:v>9</c:v>
                </c:pt>
                <c:pt idx="4">
                  <c:v>12</c:v>
                </c:pt>
                <c:pt idx="5">
                  <c:v>16</c:v>
                </c:pt>
              </c:numCache>
            </c:numRef>
          </c:val>
          <c:smooth val="0"/>
          <c:extLst>
            <c:ext xmlns:c16="http://schemas.microsoft.com/office/drawing/2014/chart" uri="{C3380CC4-5D6E-409C-BE32-E72D297353CC}">
              <c16:uniqueId val="{00000000-EFE1-455E-9ECC-A930006CA02C}"/>
            </c:ext>
          </c:extLst>
        </c:ser>
        <c:dLbls>
          <c:showLegendKey val="0"/>
          <c:showVal val="0"/>
          <c:showCatName val="0"/>
          <c:showSerName val="0"/>
          <c:showPercent val="0"/>
          <c:showBubbleSize val="0"/>
        </c:dLbls>
        <c:marker val="1"/>
        <c:smooth val="0"/>
        <c:axId val="849423264"/>
        <c:axId val="849417032"/>
      </c:lineChart>
      <c:catAx>
        <c:axId val="849423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849417032"/>
        <c:crosses val="autoZero"/>
        <c:auto val="1"/>
        <c:lblAlgn val="ctr"/>
        <c:lblOffset val="100"/>
        <c:noMultiLvlLbl val="0"/>
      </c:catAx>
      <c:valAx>
        <c:axId val="84941703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8494232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744311691534696"/>
          <c:y val="0.11793817577143509"/>
          <c:w val="0.65370853945503316"/>
          <c:h val="0.76042776764724884"/>
        </c:manualLayout>
      </c:layout>
      <c:pieChart>
        <c:varyColors val="1"/>
        <c:ser>
          <c:idx val="0"/>
          <c:order val="0"/>
          <c:tx>
            <c:strRef>
              <c:f>Sheet1!$B$1</c:f>
              <c:strCache>
                <c:ptCount val="1"/>
                <c:pt idx="0">
                  <c:v>売上高</c:v>
                </c:pt>
              </c:strCache>
            </c:strRef>
          </c:tx>
          <c:spPr>
            <a:ln>
              <a:solidFill>
                <a:schemeClr val="tx2"/>
              </a:solidFill>
            </a:ln>
          </c:spPr>
          <c:dPt>
            <c:idx val="0"/>
            <c:bubble3D val="0"/>
            <c:spPr>
              <a:solidFill>
                <a:schemeClr val="accent1"/>
              </a:solidFill>
              <a:ln w="9525" cap="flat" cmpd="sng" algn="ctr">
                <a:solidFill>
                  <a:schemeClr val="tx2"/>
                </a:solidFill>
                <a:round/>
              </a:ln>
              <a:effectLst/>
            </c:spPr>
            <c:extLst>
              <c:ext xmlns:c16="http://schemas.microsoft.com/office/drawing/2014/chart" uri="{C3380CC4-5D6E-409C-BE32-E72D297353CC}">
                <c16:uniqueId val="{00000001-A092-4D39-BFD7-850A2C308096}"/>
              </c:ext>
            </c:extLst>
          </c:dPt>
          <c:dPt>
            <c:idx val="1"/>
            <c:bubble3D val="0"/>
            <c:spPr>
              <a:pattFill prst="wdDnDiag">
                <a:fgClr>
                  <a:schemeClr val="accent1"/>
                </a:fgClr>
                <a:bgClr>
                  <a:schemeClr val="bg1"/>
                </a:bgClr>
              </a:pattFill>
              <a:ln w="9525" cap="flat" cmpd="sng" algn="ctr">
                <a:solidFill>
                  <a:schemeClr val="tx2"/>
                </a:solidFill>
                <a:round/>
              </a:ln>
              <a:effectLst/>
            </c:spPr>
            <c:extLst>
              <c:ext xmlns:c16="http://schemas.microsoft.com/office/drawing/2014/chart" uri="{C3380CC4-5D6E-409C-BE32-E72D297353CC}">
                <c16:uniqueId val="{00000002-A092-4D39-BFD7-850A2C308096}"/>
              </c:ext>
            </c:extLst>
          </c:dPt>
          <c:dPt>
            <c:idx val="2"/>
            <c:bubble3D val="0"/>
            <c:spPr>
              <a:pattFill prst="pct20">
                <a:fgClr>
                  <a:schemeClr val="accent1"/>
                </a:fgClr>
                <a:bgClr>
                  <a:schemeClr val="bg1"/>
                </a:bgClr>
              </a:pattFill>
              <a:ln w="9525" cap="flat" cmpd="sng" algn="ctr">
                <a:solidFill>
                  <a:schemeClr val="tx2"/>
                </a:solidFill>
                <a:round/>
              </a:ln>
              <a:effectLst/>
            </c:spPr>
            <c:extLst>
              <c:ext xmlns:c16="http://schemas.microsoft.com/office/drawing/2014/chart" uri="{C3380CC4-5D6E-409C-BE32-E72D297353CC}">
                <c16:uniqueId val="{00000003-A092-4D39-BFD7-850A2C308096}"/>
              </c:ext>
            </c:extLst>
          </c:dPt>
          <c:dPt>
            <c:idx val="3"/>
            <c:bubble3D val="0"/>
            <c:spPr>
              <a:solidFill>
                <a:schemeClr val="bg1"/>
              </a:solidFill>
              <a:ln w="9525" cap="flat" cmpd="sng" algn="ctr">
                <a:solidFill>
                  <a:schemeClr val="tx2"/>
                </a:solidFill>
                <a:round/>
              </a:ln>
              <a:effectLst/>
            </c:spPr>
            <c:extLst>
              <c:ext xmlns:c16="http://schemas.microsoft.com/office/drawing/2014/chart" uri="{C3380CC4-5D6E-409C-BE32-E72D297353CC}">
                <c16:uniqueId val="{00000004-A092-4D39-BFD7-850A2C308096}"/>
              </c:ext>
            </c:extLst>
          </c:dPt>
          <c:dLbls>
            <c:dLbl>
              <c:idx val="0"/>
              <c:layout>
                <c:manualLayout>
                  <c:x val="-2.5443621866312917E-3"/>
                  <c:y val="-9.7799868104337884E-2"/>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23922542422148765"/>
                      <c:h val="0.27260159693131075"/>
                    </c:manualLayout>
                  </c15:layout>
                </c:ext>
                <c:ext xmlns:c16="http://schemas.microsoft.com/office/drawing/2014/chart" uri="{C3380CC4-5D6E-409C-BE32-E72D297353CC}">
                  <c16:uniqueId val="{00000001-A092-4D39-BFD7-850A2C308096}"/>
                </c:ext>
              </c:extLst>
            </c:dLbl>
            <c:dLbl>
              <c:idx val="1"/>
              <c:layout>
                <c:manualLayout>
                  <c:x val="0.21312607086985672"/>
                  <c:y val="-3.9335879122561604E-2"/>
                </c:manualLayout>
              </c:layout>
              <c:showLegendKey val="0"/>
              <c:showVal val="1"/>
              <c:showCatName val="1"/>
              <c:showSerName val="0"/>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02-A092-4D39-BFD7-850A2C308096}"/>
                </c:ext>
              </c:extLst>
            </c:dLbl>
            <c:dLbl>
              <c:idx val="2"/>
              <c:layout>
                <c:manualLayout>
                  <c:x val="1.6466819649813686E-2"/>
                  <c:y val="0.12213776090543052"/>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29428971658192216"/>
                      <c:h val="0.31130077979421078"/>
                    </c:manualLayout>
                  </c15:layout>
                </c:ext>
                <c:ext xmlns:c16="http://schemas.microsoft.com/office/drawing/2014/chart" uri="{C3380CC4-5D6E-409C-BE32-E72D297353CC}">
                  <c16:uniqueId val="{00000003-A092-4D39-BFD7-850A2C308096}"/>
                </c:ext>
              </c:extLst>
            </c:dLbl>
            <c:dLbl>
              <c:idx val="3"/>
              <c:layout>
                <c:manualLayout>
                  <c:x val="-1.4813281602936842E-2"/>
                  <c:y val="9.0107442665567968E-3"/>
                </c:manualLayout>
              </c:layout>
              <c:showLegendKey val="0"/>
              <c:showVal val="1"/>
              <c:showCatName val="1"/>
              <c:showSerName val="0"/>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04-A092-4D39-BFD7-850A2C308096}"/>
                </c:ext>
              </c:extLst>
            </c:dLbl>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1"/>
            <c:showSerName val="0"/>
            <c:showPercent val="0"/>
            <c:showBubbleSize val="0"/>
            <c:separator>
</c:separator>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Sheet1!$A$2:$A$5</c:f>
              <c:strCache>
                <c:ptCount val="4"/>
                <c:pt idx="0">
                  <c:v>独自システム</c:v>
                </c:pt>
                <c:pt idx="1">
                  <c:v>オーパス</c:v>
                </c:pt>
                <c:pt idx="2">
                  <c:v>独自とオーパスの併用</c:v>
                </c:pt>
                <c:pt idx="3">
                  <c:v>未導入</c:v>
                </c:pt>
              </c:strCache>
            </c:strRef>
          </c:cat>
          <c:val>
            <c:numRef>
              <c:f>Sheet1!$B$2:$B$5</c:f>
              <c:numCache>
                <c:formatCode>General</c:formatCode>
                <c:ptCount val="4"/>
                <c:pt idx="0">
                  <c:v>14</c:v>
                </c:pt>
                <c:pt idx="1">
                  <c:v>12</c:v>
                </c:pt>
                <c:pt idx="2">
                  <c:v>7</c:v>
                </c:pt>
                <c:pt idx="3">
                  <c:v>10</c:v>
                </c:pt>
              </c:numCache>
            </c:numRef>
          </c:val>
          <c:extLst>
            <c:ext xmlns:c16="http://schemas.microsoft.com/office/drawing/2014/chart" uri="{C3380CC4-5D6E-409C-BE32-E72D297353CC}">
              <c16:uniqueId val="{00000000-A092-4D39-BFD7-850A2C30809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solidFill>
            <a:schemeClr val="tx1"/>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744311691534696"/>
          <c:y val="0.11793817577143509"/>
          <c:w val="0.65370853945503316"/>
          <c:h val="0.76042776764724884"/>
        </c:manualLayout>
      </c:layout>
      <c:pieChart>
        <c:varyColors val="1"/>
        <c:ser>
          <c:idx val="0"/>
          <c:order val="0"/>
          <c:tx>
            <c:strRef>
              <c:f>Sheet1!$B$1</c:f>
              <c:strCache>
                <c:ptCount val="1"/>
                <c:pt idx="0">
                  <c:v>売上高</c:v>
                </c:pt>
              </c:strCache>
            </c:strRef>
          </c:tx>
          <c:spPr>
            <a:ln>
              <a:solidFill>
                <a:schemeClr val="tx2"/>
              </a:solidFill>
            </a:ln>
          </c:spPr>
          <c:dPt>
            <c:idx val="0"/>
            <c:bubble3D val="0"/>
            <c:spPr>
              <a:solidFill>
                <a:schemeClr val="accent1"/>
              </a:solidFill>
              <a:ln w="9525" cap="flat" cmpd="sng" algn="ctr">
                <a:solidFill>
                  <a:schemeClr val="tx2"/>
                </a:solidFill>
                <a:round/>
              </a:ln>
              <a:effectLst/>
            </c:spPr>
            <c:extLst>
              <c:ext xmlns:c16="http://schemas.microsoft.com/office/drawing/2014/chart" uri="{C3380CC4-5D6E-409C-BE32-E72D297353CC}">
                <c16:uniqueId val="{00000001-6569-4186-A920-4211CE097401}"/>
              </c:ext>
            </c:extLst>
          </c:dPt>
          <c:dPt>
            <c:idx val="1"/>
            <c:bubble3D val="0"/>
            <c:spPr>
              <a:pattFill prst="wdDnDiag">
                <a:fgClr>
                  <a:schemeClr val="accent1"/>
                </a:fgClr>
                <a:bgClr>
                  <a:schemeClr val="bg1"/>
                </a:bgClr>
              </a:pattFill>
              <a:ln w="9525" cap="flat" cmpd="sng" algn="ctr">
                <a:solidFill>
                  <a:schemeClr val="tx2"/>
                </a:solidFill>
                <a:round/>
              </a:ln>
              <a:effectLst/>
            </c:spPr>
            <c:extLst>
              <c:ext xmlns:c16="http://schemas.microsoft.com/office/drawing/2014/chart" uri="{C3380CC4-5D6E-409C-BE32-E72D297353CC}">
                <c16:uniqueId val="{00000003-6569-4186-A920-4211CE097401}"/>
              </c:ext>
            </c:extLst>
          </c:dPt>
          <c:dPt>
            <c:idx val="2"/>
            <c:bubble3D val="0"/>
            <c:spPr>
              <a:pattFill prst="pct20">
                <a:fgClr>
                  <a:schemeClr val="accent1"/>
                </a:fgClr>
                <a:bgClr>
                  <a:schemeClr val="bg1"/>
                </a:bgClr>
              </a:pattFill>
              <a:ln w="9525" cap="flat" cmpd="sng" algn="ctr">
                <a:solidFill>
                  <a:schemeClr val="tx2"/>
                </a:solidFill>
                <a:round/>
              </a:ln>
              <a:effectLst/>
            </c:spPr>
            <c:extLst>
              <c:ext xmlns:c16="http://schemas.microsoft.com/office/drawing/2014/chart" uri="{C3380CC4-5D6E-409C-BE32-E72D297353CC}">
                <c16:uniqueId val="{00000005-6569-4186-A920-4211CE097401}"/>
              </c:ext>
            </c:extLst>
          </c:dPt>
          <c:dLbls>
            <c:dLbl>
              <c:idx val="0"/>
              <c:layout>
                <c:manualLayout>
                  <c:x val="-2.2316727938077017E-2"/>
                  <c:y val="-9.7799868104337884E-2"/>
                </c:manualLayout>
              </c:layout>
              <c:showLegendKey val="0"/>
              <c:showVal val="1"/>
              <c:showCatName val="1"/>
              <c:showSerName val="0"/>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01-6569-4186-A920-4211CE097401}"/>
                </c:ext>
              </c:extLst>
            </c:dLbl>
            <c:dLbl>
              <c:idx val="1"/>
              <c:layout>
                <c:manualLayout>
                  <c:x val="0.15005338829430609"/>
                  <c:y val="-5.3563519880980834E-2"/>
                </c:manualLayout>
              </c:layout>
              <c:showLegendKey val="0"/>
              <c:showVal val="1"/>
              <c:showCatName val="1"/>
              <c:showSerName val="0"/>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03-6569-4186-A920-4211CE097401}"/>
                </c:ext>
              </c:extLst>
            </c:dLbl>
            <c:dLbl>
              <c:idx val="2"/>
              <c:layout>
                <c:manualLayout>
                  <c:x val="-4.6606008994941633E-2"/>
                  <c:y val="1.7801355248132294E-2"/>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20550564046233824"/>
                      <c:h val="0.27260159693131075"/>
                    </c:manualLayout>
                  </c15:layout>
                </c:ext>
                <c:ext xmlns:c16="http://schemas.microsoft.com/office/drawing/2014/chart" uri="{C3380CC4-5D6E-409C-BE32-E72D297353CC}">
                  <c16:uniqueId val="{00000005-6569-4186-A920-4211CE097401}"/>
                </c:ext>
              </c:extLst>
            </c:dLbl>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1"/>
            <c:showSerName val="0"/>
            <c:showPercent val="0"/>
            <c:showBubbleSize val="0"/>
            <c:separator>
</c:separator>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Sheet1!$A$2:$A$4</c:f>
              <c:strCache>
                <c:ptCount val="3"/>
                <c:pt idx="0">
                  <c:v>既に共同調達</c:v>
                </c:pt>
                <c:pt idx="1">
                  <c:v>検討していないが話は聞いてみたい</c:v>
                </c:pt>
                <c:pt idx="2">
                  <c:v>関心がない</c:v>
                </c:pt>
              </c:strCache>
            </c:strRef>
          </c:cat>
          <c:val>
            <c:numRef>
              <c:f>Sheet1!$B$2:$B$4</c:f>
              <c:numCache>
                <c:formatCode>General</c:formatCode>
                <c:ptCount val="3"/>
                <c:pt idx="0">
                  <c:v>9</c:v>
                </c:pt>
                <c:pt idx="1">
                  <c:v>19</c:v>
                </c:pt>
                <c:pt idx="2">
                  <c:v>15</c:v>
                </c:pt>
              </c:numCache>
            </c:numRef>
          </c:val>
          <c:extLst>
            <c:ext xmlns:c16="http://schemas.microsoft.com/office/drawing/2014/chart" uri="{C3380CC4-5D6E-409C-BE32-E72D297353CC}">
              <c16:uniqueId val="{00000008-6569-4186-A920-4211CE09740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solidFill>
            <a:schemeClr val="tx1"/>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900" b="1" i="0" u="none" strike="noStrike" kern="1200" spc="0" baseline="0">
                <a:solidFill>
                  <a:prstClr val="black">
                    <a:lumMod val="65000"/>
                    <a:lumOff val="35000"/>
                  </a:prstClr>
                </a:solidFill>
                <a:latin typeface="Meiryo UI" panose="020B0604030504040204" pitchFamily="50" charset="-128"/>
                <a:ea typeface="Meiryo UI" panose="020B0604030504040204" pitchFamily="50" charset="-128"/>
                <a:cs typeface="+mn-cs"/>
              </a:defRPr>
            </a:pPr>
            <a:r>
              <a:rPr lang="ja-JP" altLang="ja-JP" sz="900" b="1" i="0" baseline="0" dirty="0">
                <a:effectLst/>
                <a:latin typeface="Meiryo UI" panose="020B0604030504040204" pitchFamily="50" charset="-128"/>
                <a:ea typeface="Meiryo UI" panose="020B0604030504040204" pitchFamily="50" charset="-128"/>
              </a:rPr>
              <a:t>府内市町村の外国人割合と多言語対応状況</a:t>
            </a:r>
            <a:endParaRPr lang="ja-JP" altLang="ja-JP" sz="900" b="1" dirty="0">
              <a:effectLst/>
              <a:latin typeface="Meiryo UI" panose="020B0604030504040204" pitchFamily="50" charset="-128"/>
              <a:ea typeface="Meiryo UI" panose="020B0604030504040204" pitchFamily="50" charset="-128"/>
            </a:endParaRPr>
          </a:p>
        </c:rich>
      </c:tx>
      <c:layout/>
      <c:overlay val="0"/>
      <c:spPr>
        <a:noFill/>
        <a:ln>
          <a:noFill/>
        </a:ln>
        <a:effectLst/>
      </c:spPr>
    </c:title>
    <c:autoTitleDeleted val="0"/>
    <c:plotArea>
      <c:layout/>
      <c:barChart>
        <c:barDir val="bar"/>
        <c:grouping val="clustered"/>
        <c:varyColors val="0"/>
        <c:ser>
          <c:idx val="0"/>
          <c:order val="0"/>
          <c:tx>
            <c:strRef>
              <c:f>外国人!$D$48</c:f>
              <c:strCache>
                <c:ptCount val="1"/>
                <c:pt idx="0">
                  <c:v>割合</c:v>
                </c:pt>
              </c:strCache>
            </c:strRef>
          </c:tx>
          <c:spPr>
            <a:solidFill>
              <a:schemeClr val="tx2">
                <a:lumMod val="20000"/>
                <a:lumOff val="80000"/>
              </a:schemeClr>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0-0890-4928-92CD-F767FD1CD443}"/>
              </c:ext>
            </c:extLst>
          </c:dPt>
          <c:dPt>
            <c:idx val="1"/>
            <c:invertIfNegative val="0"/>
            <c:bubble3D val="0"/>
            <c:spPr>
              <a:solidFill>
                <a:schemeClr val="tx2"/>
              </a:solidFill>
              <a:ln>
                <a:noFill/>
              </a:ln>
              <a:effectLst/>
            </c:spPr>
            <c:extLst>
              <c:ext xmlns:c16="http://schemas.microsoft.com/office/drawing/2014/chart" uri="{C3380CC4-5D6E-409C-BE32-E72D297353CC}">
                <c16:uniqueId val="{00000001-0890-4928-92CD-F767FD1CD443}"/>
              </c:ext>
            </c:extLst>
          </c:dPt>
          <c:dPt>
            <c:idx val="8"/>
            <c:invertIfNegative val="0"/>
            <c:bubble3D val="0"/>
            <c:spPr>
              <a:solidFill>
                <a:schemeClr val="tx2"/>
              </a:solidFill>
              <a:ln>
                <a:noFill/>
              </a:ln>
              <a:effectLst/>
            </c:spPr>
            <c:extLst>
              <c:ext xmlns:c16="http://schemas.microsoft.com/office/drawing/2014/chart" uri="{C3380CC4-5D6E-409C-BE32-E72D297353CC}">
                <c16:uniqueId val="{00000002-0890-4928-92CD-F767FD1CD443}"/>
              </c:ext>
            </c:extLst>
          </c:dPt>
          <c:dPt>
            <c:idx val="9"/>
            <c:invertIfNegative val="0"/>
            <c:bubble3D val="0"/>
            <c:spPr>
              <a:solidFill>
                <a:schemeClr val="tx2"/>
              </a:solidFill>
              <a:ln>
                <a:noFill/>
              </a:ln>
              <a:effectLst/>
            </c:spPr>
            <c:extLst>
              <c:ext xmlns:c16="http://schemas.microsoft.com/office/drawing/2014/chart" uri="{C3380CC4-5D6E-409C-BE32-E72D297353CC}">
                <c16:uniqueId val="{00000003-0890-4928-92CD-F767FD1CD443}"/>
              </c:ext>
            </c:extLst>
          </c:dPt>
          <c:dPt>
            <c:idx val="13"/>
            <c:invertIfNegative val="0"/>
            <c:bubble3D val="0"/>
            <c:spPr>
              <a:solidFill>
                <a:schemeClr val="tx2"/>
              </a:solidFill>
              <a:ln>
                <a:noFill/>
              </a:ln>
              <a:effectLst/>
            </c:spPr>
            <c:extLst>
              <c:ext xmlns:c16="http://schemas.microsoft.com/office/drawing/2014/chart" uri="{C3380CC4-5D6E-409C-BE32-E72D297353CC}">
                <c16:uniqueId val="{00000004-0890-4928-92CD-F767FD1CD443}"/>
              </c:ext>
            </c:extLst>
          </c:dPt>
          <c:dPt>
            <c:idx val="17"/>
            <c:invertIfNegative val="0"/>
            <c:bubble3D val="0"/>
            <c:spPr>
              <a:solidFill>
                <a:schemeClr val="tx2"/>
              </a:solidFill>
              <a:ln>
                <a:noFill/>
              </a:ln>
              <a:effectLst/>
            </c:spPr>
            <c:extLst>
              <c:ext xmlns:c16="http://schemas.microsoft.com/office/drawing/2014/chart" uri="{C3380CC4-5D6E-409C-BE32-E72D297353CC}">
                <c16:uniqueId val="{00000005-0890-4928-92CD-F767FD1CD443}"/>
              </c:ext>
            </c:extLst>
          </c:dPt>
          <c:dPt>
            <c:idx val="18"/>
            <c:invertIfNegative val="0"/>
            <c:bubble3D val="0"/>
            <c:spPr>
              <a:solidFill>
                <a:schemeClr val="tx2"/>
              </a:solidFill>
              <a:ln>
                <a:noFill/>
              </a:ln>
              <a:effectLst/>
            </c:spPr>
            <c:extLst>
              <c:ext xmlns:c16="http://schemas.microsoft.com/office/drawing/2014/chart" uri="{C3380CC4-5D6E-409C-BE32-E72D297353CC}">
                <c16:uniqueId val="{00000006-0890-4928-92CD-F767FD1CD443}"/>
              </c:ext>
            </c:extLst>
          </c:dPt>
          <c:dPt>
            <c:idx val="20"/>
            <c:invertIfNegative val="0"/>
            <c:bubble3D val="0"/>
            <c:spPr>
              <a:solidFill>
                <a:schemeClr val="tx2"/>
              </a:solidFill>
              <a:ln>
                <a:noFill/>
              </a:ln>
              <a:effectLst/>
            </c:spPr>
            <c:extLst>
              <c:ext xmlns:c16="http://schemas.microsoft.com/office/drawing/2014/chart" uri="{C3380CC4-5D6E-409C-BE32-E72D297353CC}">
                <c16:uniqueId val="{00000007-0890-4928-92CD-F767FD1CD443}"/>
              </c:ext>
            </c:extLst>
          </c:dPt>
          <c:dPt>
            <c:idx val="21"/>
            <c:invertIfNegative val="0"/>
            <c:bubble3D val="0"/>
            <c:spPr>
              <a:solidFill>
                <a:schemeClr val="tx2"/>
              </a:solidFill>
              <a:ln>
                <a:noFill/>
              </a:ln>
              <a:effectLst/>
            </c:spPr>
            <c:extLst>
              <c:ext xmlns:c16="http://schemas.microsoft.com/office/drawing/2014/chart" uri="{C3380CC4-5D6E-409C-BE32-E72D297353CC}">
                <c16:uniqueId val="{00000008-0890-4928-92CD-F767FD1CD443}"/>
              </c:ext>
            </c:extLst>
          </c:dPt>
          <c:dPt>
            <c:idx val="23"/>
            <c:invertIfNegative val="0"/>
            <c:bubble3D val="0"/>
            <c:spPr>
              <a:solidFill>
                <a:schemeClr val="tx2">
                  <a:lumMod val="20000"/>
                  <a:lumOff val="80000"/>
                </a:schemeClr>
              </a:solidFill>
              <a:ln>
                <a:noFill/>
              </a:ln>
              <a:effectLst/>
            </c:spPr>
            <c:extLst>
              <c:ext xmlns:c16="http://schemas.microsoft.com/office/drawing/2014/chart" uri="{C3380CC4-5D6E-409C-BE32-E72D297353CC}">
                <c16:uniqueId val="{00000009-0890-4928-92CD-F767FD1CD443}"/>
              </c:ext>
            </c:extLst>
          </c:dPt>
          <c:dPt>
            <c:idx val="24"/>
            <c:invertIfNegative val="0"/>
            <c:bubble3D val="0"/>
            <c:spPr>
              <a:solidFill>
                <a:schemeClr val="tx2"/>
              </a:solidFill>
              <a:ln>
                <a:noFill/>
              </a:ln>
              <a:effectLst/>
            </c:spPr>
            <c:extLst>
              <c:ext xmlns:c16="http://schemas.microsoft.com/office/drawing/2014/chart" uri="{C3380CC4-5D6E-409C-BE32-E72D297353CC}">
                <c16:uniqueId val="{0000000A-0890-4928-92CD-F767FD1CD443}"/>
              </c:ext>
            </c:extLst>
          </c:dPt>
          <c:dPt>
            <c:idx val="25"/>
            <c:invertIfNegative val="0"/>
            <c:bubble3D val="0"/>
            <c:spPr>
              <a:solidFill>
                <a:schemeClr val="tx2"/>
              </a:solidFill>
              <a:ln>
                <a:noFill/>
              </a:ln>
              <a:effectLst/>
            </c:spPr>
            <c:extLst>
              <c:ext xmlns:c16="http://schemas.microsoft.com/office/drawing/2014/chart" uri="{C3380CC4-5D6E-409C-BE32-E72D297353CC}">
                <c16:uniqueId val="{0000000B-0890-4928-92CD-F767FD1CD443}"/>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外国人!$A$49:$A$76</c:f>
              <c:strCache>
                <c:ptCount val="28"/>
                <c:pt idx="0">
                  <c:v>○大阪市</c:v>
                </c:pt>
                <c:pt idx="1">
                  <c:v>○東大阪市</c:v>
                </c:pt>
                <c:pt idx="2">
                  <c:v>忠岡町</c:v>
                </c:pt>
                <c:pt idx="3">
                  <c:v>八尾市</c:v>
                </c:pt>
                <c:pt idx="4">
                  <c:v>門真市</c:v>
                </c:pt>
                <c:pt idx="5">
                  <c:v>大東市</c:v>
                </c:pt>
                <c:pt idx="6">
                  <c:v>箕面市</c:v>
                </c:pt>
                <c:pt idx="7">
                  <c:v>柏原市</c:v>
                </c:pt>
                <c:pt idx="8">
                  <c:v>○泉佐野市</c:v>
                </c:pt>
                <c:pt idx="9">
                  <c:v>○池田市</c:v>
                </c:pt>
                <c:pt idx="10">
                  <c:v>守口市</c:v>
                </c:pt>
                <c:pt idx="11">
                  <c:v>田尻町</c:v>
                </c:pt>
                <c:pt idx="12">
                  <c:v>泉大津市</c:v>
                </c:pt>
                <c:pt idx="13">
                  <c:v>○堺市</c:v>
                </c:pt>
                <c:pt idx="14">
                  <c:v>摂津市</c:v>
                </c:pt>
                <c:pt idx="15">
                  <c:v>吹田市</c:v>
                </c:pt>
                <c:pt idx="16">
                  <c:v>豊中市</c:v>
                </c:pt>
                <c:pt idx="17">
                  <c:v>○松原市</c:v>
                </c:pt>
                <c:pt idx="18">
                  <c:v>○和泉市</c:v>
                </c:pt>
                <c:pt idx="19">
                  <c:v>寝屋川市</c:v>
                </c:pt>
                <c:pt idx="20">
                  <c:v>○茨木市</c:v>
                </c:pt>
                <c:pt idx="21">
                  <c:v>○岬町</c:v>
                </c:pt>
                <c:pt idx="22">
                  <c:v>泉南市</c:v>
                </c:pt>
                <c:pt idx="23">
                  <c:v>○岸和田市</c:v>
                </c:pt>
                <c:pt idx="24">
                  <c:v>○富田林市</c:v>
                </c:pt>
                <c:pt idx="25">
                  <c:v>○枚方市</c:v>
                </c:pt>
                <c:pt idx="26">
                  <c:v>藤井寺市</c:v>
                </c:pt>
                <c:pt idx="27">
                  <c:v>四條畷市</c:v>
                </c:pt>
              </c:strCache>
            </c:strRef>
          </c:cat>
          <c:val>
            <c:numRef>
              <c:f>外国人!$D$49:$D$76</c:f>
              <c:numCache>
                <c:formatCode>0.00%</c:formatCode>
                <c:ptCount val="28"/>
                <c:pt idx="0">
                  <c:v>5.3343458735429373E-2</c:v>
                </c:pt>
                <c:pt idx="1">
                  <c:v>3.8054319147224118E-2</c:v>
                </c:pt>
                <c:pt idx="2">
                  <c:v>3.0805260313457036E-2</c:v>
                </c:pt>
                <c:pt idx="3">
                  <c:v>2.8444290337494221E-2</c:v>
                </c:pt>
                <c:pt idx="4">
                  <c:v>2.5277517721011101E-2</c:v>
                </c:pt>
                <c:pt idx="5">
                  <c:v>2.3815175922000848E-2</c:v>
                </c:pt>
                <c:pt idx="6">
                  <c:v>2.088728539070512E-2</c:v>
                </c:pt>
                <c:pt idx="7">
                  <c:v>1.9666216929665043E-2</c:v>
                </c:pt>
                <c:pt idx="8">
                  <c:v>1.9591563983921756E-2</c:v>
                </c:pt>
                <c:pt idx="9">
                  <c:v>1.9002772261654314E-2</c:v>
                </c:pt>
                <c:pt idx="10">
                  <c:v>1.7576961271102285E-2</c:v>
                </c:pt>
                <c:pt idx="11">
                  <c:v>1.7323016514609078E-2</c:v>
                </c:pt>
                <c:pt idx="12">
                  <c:v>1.7238566534341183E-2</c:v>
                </c:pt>
                <c:pt idx="13">
                  <c:v>1.7170310490984435E-2</c:v>
                </c:pt>
                <c:pt idx="14">
                  <c:v>1.6107652614386819E-2</c:v>
                </c:pt>
                <c:pt idx="15">
                  <c:v>1.4835604358402428E-2</c:v>
                </c:pt>
                <c:pt idx="16">
                  <c:v>1.3945102381290819E-2</c:v>
                </c:pt>
                <c:pt idx="17">
                  <c:v>1.2982092794180789E-2</c:v>
                </c:pt>
                <c:pt idx="18">
                  <c:v>1.2880115844828901E-2</c:v>
                </c:pt>
                <c:pt idx="19">
                  <c:v>1.2480160967190793E-2</c:v>
                </c:pt>
                <c:pt idx="20">
                  <c:v>1.2144964361851031E-2</c:v>
                </c:pt>
                <c:pt idx="21">
                  <c:v>1.1893343564166508E-2</c:v>
                </c:pt>
                <c:pt idx="22">
                  <c:v>1.1871849081151407E-2</c:v>
                </c:pt>
                <c:pt idx="23">
                  <c:v>1.1851115185795237E-2</c:v>
                </c:pt>
                <c:pt idx="24">
                  <c:v>1.1032102424171237E-2</c:v>
                </c:pt>
                <c:pt idx="25">
                  <c:v>1.0984292010396655E-2</c:v>
                </c:pt>
                <c:pt idx="26">
                  <c:v>1.0601696894216549E-2</c:v>
                </c:pt>
                <c:pt idx="27">
                  <c:v>1.015550044351116E-2</c:v>
                </c:pt>
              </c:numCache>
            </c:numRef>
          </c:val>
          <c:extLst>
            <c:ext xmlns:c16="http://schemas.microsoft.com/office/drawing/2014/chart" uri="{C3380CC4-5D6E-409C-BE32-E72D297353CC}">
              <c16:uniqueId val="{00000000-D8E6-4587-985B-CB58AF6D8151}"/>
            </c:ext>
          </c:extLst>
        </c:ser>
        <c:dLbls>
          <c:dLblPos val="outEnd"/>
          <c:showLegendKey val="0"/>
          <c:showVal val="1"/>
          <c:showCatName val="0"/>
          <c:showSerName val="0"/>
          <c:showPercent val="0"/>
          <c:showBubbleSize val="0"/>
        </c:dLbls>
        <c:gapWidth val="90"/>
        <c:axId val="130498944"/>
        <c:axId val="130509824"/>
      </c:barChart>
      <c:catAx>
        <c:axId val="130498944"/>
        <c:scaling>
          <c:orientation val="maxMin"/>
        </c:scaling>
        <c:delete val="1"/>
        <c:axPos val="l"/>
        <c:numFmt formatCode="General" sourceLinked="0"/>
        <c:majorTickMark val="none"/>
        <c:minorTickMark val="none"/>
        <c:tickLblPos val="nextTo"/>
        <c:crossAx val="130509824"/>
        <c:crosses val="autoZero"/>
        <c:auto val="1"/>
        <c:lblAlgn val="ctr"/>
        <c:lblOffset val="100"/>
        <c:noMultiLvlLbl val="0"/>
      </c:catAx>
      <c:valAx>
        <c:axId val="130509824"/>
        <c:scaling>
          <c:orientation val="minMax"/>
        </c:scaling>
        <c:delete val="0"/>
        <c:axPos val="t"/>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304989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7A83C9-546C-4673-8B0F-3A7159370CA2}" type="datetimeFigureOut">
              <a:rPr kumimoji="1" lang="ja-JP" altLang="en-US" smtClean="0"/>
              <a:t>2019/9/27</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537E86-4884-4552-A3E9-7D5E6E54DD07}" type="slidenum">
              <a:rPr kumimoji="1" lang="ja-JP" altLang="en-US" smtClean="0"/>
              <a:t>‹#›</a:t>
            </a:fld>
            <a:endParaRPr kumimoji="1" lang="ja-JP" altLang="en-US"/>
          </a:p>
        </p:txBody>
      </p:sp>
    </p:spTree>
    <p:extLst>
      <p:ext uri="{BB962C8B-B14F-4D97-AF65-F5344CB8AC3E}">
        <p14:creationId xmlns:p14="http://schemas.microsoft.com/office/powerpoint/2010/main" val="308918363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DC0A5990-9B12-4B0C-8BB3-1BCC1A889C4B}" type="datetime1">
              <a:rPr kumimoji="1" lang="ja-JP" altLang="en-US" smtClean="0"/>
              <a:t>2019/9/27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39ADDA8-AAD5-4F77-921E-93E6F53FB8C4}" type="slidenum">
              <a:rPr kumimoji="1" lang="ja-JP" altLang="en-US" smtClean="0"/>
              <a:t>‹#›</a:t>
            </a:fld>
            <a:endParaRPr kumimoji="1" lang="ja-JP" altLang="en-US"/>
          </a:p>
        </p:txBody>
      </p:sp>
    </p:spTree>
    <p:extLst>
      <p:ext uri="{BB962C8B-B14F-4D97-AF65-F5344CB8AC3E}">
        <p14:creationId xmlns:p14="http://schemas.microsoft.com/office/powerpoint/2010/main" val="1042286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 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8BDB65F0-B2A2-4F27-8F27-4AD3FA130077}" type="datetime1">
              <a:rPr kumimoji="1" lang="ja-JP" altLang="en-US" smtClean="0"/>
              <a:t>2019/9/27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39ADDA8-AAD5-4F77-921E-93E6F53FB8C4}" type="slidenum">
              <a:rPr kumimoji="1" lang="ja-JP" altLang="en-US" smtClean="0"/>
              <a:t>‹#›</a:t>
            </a:fld>
            <a:endParaRPr kumimoji="1" lang="ja-JP" altLang="en-US"/>
          </a:p>
        </p:txBody>
      </p:sp>
    </p:spTree>
    <p:extLst>
      <p:ext uri="{BB962C8B-B14F-4D97-AF65-F5344CB8AC3E}">
        <p14:creationId xmlns:p14="http://schemas.microsoft.com/office/powerpoint/2010/main" val="329143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DA5D2323-BC42-436D-AE2B-82A81594F89D}" type="datetime1">
              <a:rPr kumimoji="1" lang="ja-JP" altLang="en-US" smtClean="0"/>
              <a:t>2019/9/27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39ADDA8-AAD5-4F77-921E-93E6F53FB8C4}" type="slidenum">
              <a:rPr kumimoji="1" lang="ja-JP" altLang="en-US" smtClean="0"/>
              <a:t>‹#›</a:t>
            </a:fld>
            <a:endParaRPr kumimoji="1" lang="ja-JP" altLang="en-US"/>
          </a:p>
        </p:txBody>
      </p:sp>
    </p:spTree>
    <p:extLst>
      <p:ext uri="{BB962C8B-B14F-4D97-AF65-F5344CB8AC3E}">
        <p14:creationId xmlns:p14="http://schemas.microsoft.com/office/powerpoint/2010/main" val="2529810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66392DF2-C622-469D-B225-5BA832176894}" type="datetime1">
              <a:rPr kumimoji="1" lang="ja-JP" altLang="en-US" smtClean="0"/>
              <a:t>2019/9/27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39ADDA8-AAD5-4F77-921E-93E6F53FB8C4}" type="slidenum">
              <a:rPr kumimoji="1" lang="ja-JP" altLang="en-US" smtClean="0"/>
              <a:t>‹#›</a:t>
            </a:fld>
            <a:endParaRPr kumimoji="1" lang="ja-JP" altLang="en-US"/>
          </a:p>
        </p:txBody>
      </p:sp>
    </p:spTree>
    <p:extLst>
      <p:ext uri="{BB962C8B-B14F-4D97-AF65-F5344CB8AC3E}">
        <p14:creationId xmlns:p14="http://schemas.microsoft.com/office/powerpoint/2010/main" val="2796177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2A356C8F-3FE2-48AD-A4B4-6F419DE6B712}" type="datetime1">
              <a:rPr kumimoji="1" lang="ja-JP" altLang="en-US" smtClean="0"/>
              <a:t>2019/9/27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39ADDA8-AAD5-4F77-921E-93E6F53FB8C4}" type="slidenum">
              <a:rPr kumimoji="1" lang="ja-JP" altLang="en-US" smtClean="0"/>
              <a:t>‹#›</a:t>
            </a:fld>
            <a:endParaRPr kumimoji="1" lang="ja-JP" altLang="en-US"/>
          </a:p>
        </p:txBody>
      </p:sp>
    </p:spTree>
    <p:extLst>
      <p:ext uri="{BB962C8B-B14F-4D97-AF65-F5344CB8AC3E}">
        <p14:creationId xmlns:p14="http://schemas.microsoft.com/office/powerpoint/2010/main" val="2738886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D96F6AB2-C362-409D-9B5E-0EDB8EC1291E}" type="datetime1">
              <a:rPr kumimoji="1" lang="ja-JP" altLang="en-US" smtClean="0"/>
              <a:t>2019/9/27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39ADDA8-AAD5-4F77-921E-93E6F53FB8C4}" type="slidenum">
              <a:rPr kumimoji="1" lang="ja-JP" altLang="en-US" smtClean="0"/>
              <a:t>‹#›</a:t>
            </a:fld>
            <a:endParaRPr kumimoji="1" lang="ja-JP" altLang="en-US"/>
          </a:p>
        </p:txBody>
      </p:sp>
    </p:spTree>
    <p:extLst>
      <p:ext uri="{BB962C8B-B14F-4D97-AF65-F5344CB8AC3E}">
        <p14:creationId xmlns:p14="http://schemas.microsoft.com/office/powerpoint/2010/main" val="274867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C0D8A319-649B-43E2-8677-3DF6F41BCCEE}" type="datetime1">
              <a:rPr kumimoji="1" lang="ja-JP" altLang="en-US" smtClean="0"/>
              <a:t>2019/9/27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739ADDA8-AAD5-4F77-921E-93E6F53FB8C4}" type="slidenum">
              <a:rPr kumimoji="1" lang="ja-JP" altLang="en-US" smtClean="0"/>
              <a:t>‹#›</a:t>
            </a:fld>
            <a:endParaRPr kumimoji="1" lang="ja-JP" altLang="en-US"/>
          </a:p>
        </p:txBody>
      </p:sp>
    </p:spTree>
    <p:extLst>
      <p:ext uri="{BB962C8B-B14F-4D97-AF65-F5344CB8AC3E}">
        <p14:creationId xmlns:p14="http://schemas.microsoft.com/office/powerpoint/2010/main" val="3963769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3256F961-8F99-4F26-BF32-918D57A39B75}" type="datetime1">
              <a:rPr kumimoji="1" lang="ja-JP" altLang="en-US" smtClean="0"/>
              <a:t>2019/9/27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739ADDA8-AAD5-4F77-921E-93E6F53FB8C4}" type="slidenum">
              <a:rPr kumimoji="1" lang="ja-JP" altLang="en-US" smtClean="0"/>
              <a:t>‹#›</a:t>
            </a:fld>
            <a:endParaRPr kumimoji="1" lang="ja-JP" altLang="en-US"/>
          </a:p>
        </p:txBody>
      </p:sp>
    </p:spTree>
    <p:extLst>
      <p:ext uri="{BB962C8B-B14F-4D97-AF65-F5344CB8AC3E}">
        <p14:creationId xmlns:p14="http://schemas.microsoft.com/office/powerpoint/2010/main" val="1161993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D7BC8F-005D-40D0-A643-7866B48A1F82}" type="datetime1">
              <a:rPr kumimoji="1" lang="ja-JP" altLang="en-US" smtClean="0"/>
              <a:t>2019/9/27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739ADDA8-AAD5-4F77-921E-93E6F53FB8C4}" type="slidenum">
              <a:rPr kumimoji="1" lang="ja-JP" altLang="en-US" smtClean="0"/>
              <a:t>‹#›</a:t>
            </a:fld>
            <a:endParaRPr kumimoji="1" lang="ja-JP" altLang="en-US"/>
          </a:p>
        </p:txBody>
      </p:sp>
    </p:spTree>
    <p:extLst>
      <p:ext uri="{BB962C8B-B14F-4D97-AF65-F5344CB8AC3E}">
        <p14:creationId xmlns:p14="http://schemas.microsoft.com/office/powerpoint/2010/main" val="1028709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 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6961EE1B-6F50-418A-91EF-5014BBDA049B}" type="datetime1">
              <a:rPr kumimoji="1" lang="ja-JP" altLang="en-US" smtClean="0"/>
              <a:t>2019/9/27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39ADDA8-AAD5-4F77-921E-93E6F53FB8C4}" type="slidenum">
              <a:rPr kumimoji="1" lang="ja-JP" altLang="en-US" smtClean="0"/>
              <a:t>‹#›</a:t>
            </a:fld>
            <a:endParaRPr kumimoji="1" lang="ja-JP" altLang="en-US"/>
          </a:p>
        </p:txBody>
      </p:sp>
    </p:spTree>
    <p:extLst>
      <p:ext uri="{BB962C8B-B14F-4D97-AF65-F5344CB8AC3E}">
        <p14:creationId xmlns:p14="http://schemas.microsoft.com/office/powerpoint/2010/main" val="2414061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E2BEBCD8-154F-4AAA-937E-2E04E8691781}" type="datetime1">
              <a:rPr kumimoji="1" lang="ja-JP" altLang="en-US" smtClean="0"/>
              <a:t>2019/9/27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39ADDA8-AAD5-4F77-921E-93E6F53FB8C4}" type="slidenum">
              <a:rPr kumimoji="1" lang="ja-JP" altLang="en-US" smtClean="0"/>
              <a:t>‹#›</a:t>
            </a:fld>
            <a:endParaRPr kumimoji="1" lang="ja-JP" altLang="en-US"/>
          </a:p>
        </p:txBody>
      </p:sp>
    </p:spTree>
    <p:extLst>
      <p:ext uri="{BB962C8B-B14F-4D97-AF65-F5344CB8AC3E}">
        <p14:creationId xmlns:p14="http://schemas.microsoft.com/office/powerpoint/2010/main" val="2691214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E78D55-2255-4F90-B026-0E588A17717A}" type="datetime1">
              <a:rPr kumimoji="1" lang="ja-JP" altLang="en-US" smtClean="0"/>
              <a:t>2019/9/27</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9ADDA8-AAD5-4F77-921E-93E6F53FB8C4}" type="slidenum">
              <a:rPr kumimoji="1" lang="ja-JP" altLang="en-US" smtClean="0"/>
              <a:t>‹#›</a:t>
            </a:fld>
            <a:endParaRPr kumimoji="1" lang="ja-JP" altLang="en-US"/>
          </a:p>
        </p:txBody>
      </p:sp>
    </p:spTree>
    <p:extLst>
      <p:ext uri="{BB962C8B-B14F-4D97-AF65-F5344CB8AC3E}">
        <p14:creationId xmlns:p14="http://schemas.microsoft.com/office/powerpoint/2010/main" val="3773972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2B7819E5-FEA6-43CA-AB64-385A318499AE}"/>
              </a:ext>
            </a:extLst>
          </p:cNvPr>
          <p:cNvSpPr txBox="1"/>
          <p:nvPr/>
        </p:nvSpPr>
        <p:spPr>
          <a:xfrm>
            <a:off x="1774328" y="2406588"/>
            <a:ext cx="6067687" cy="769441"/>
          </a:xfrm>
          <a:prstGeom prst="rect">
            <a:avLst/>
          </a:prstGeom>
          <a:noFill/>
        </p:spPr>
        <p:txBody>
          <a:bodyPr wrap="none" rtlCol="0">
            <a:spAutoFit/>
          </a:bodyPr>
          <a:lstStyle/>
          <a:p>
            <a:pPr algn="ctr" defTabSz="843496"/>
            <a:r>
              <a:rPr kumimoji="1" lang="ja-JP" altLang="en-US" sz="4400" dirty="0" smtClean="0">
                <a:solidFill>
                  <a:prstClr val="black"/>
                </a:solidFill>
                <a:latin typeface="Meiryo UI" panose="020B0604030504040204" pitchFamily="50" charset="-128"/>
                <a:ea typeface="Meiryo UI" panose="020B0604030504040204" pitchFamily="50" charset="-128"/>
              </a:rPr>
              <a:t>市町村調査結果について</a:t>
            </a:r>
            <a:endParaRPr kumimoji="1" lang="en-US" altLang="ja-JP" sz="4400" dirty="0">
              <a:solidFill>
                <a:prstClr val="black"/>
              </a:solidFill>
              <a:latin typeface="Meiryo UI" panose="020B0604030504040204" pitchFamily="50" charset="-128"/>
              <a:ea typeface="Meiryo UI" panose="020B0604030504040204" pitchFamily="50" charset="-128"/>
            </a:endParaRPr>
          </a:p>
        </p:txBody>
      </p:sp>
      <p:sp>
        <p:nvSpPr>
          <p:cNvPr id="3" name="テキスト ボックス 2"/>
          <p:cNvSpPr txBox="1"/>
          <p:nvPr/>
        </p:nvSpPr>
        <p:spPr>
          <a:xfrm>
            <a:off x="6152606" y="372585"/>
            <a:ext cx="2529860" cy="490006"/>
          </a:xfrm>
          <a:prstGeom prst="rect">
            <a:avLst/>
          </a:prstGeom>
          <a:noFill/>
        </p:spPr>
        <p:txBody>
          <a:bodyPr wrap="none" rtlCol="0">
            <a:spAutoFit/>
          </a:bodyPr>
          <a:lstStyle/>
          <a:p>
            <a:pPr defTabSz="843496"/>
            <a:r>
              <a:rPr kumimoji="1" lang="en-US" altLang="ja-JP" sz="129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2019.9.27</a:t>
            </a:r>
          </a:p>
          <a:p>
            <a:pPr defTabSz="843496"/>
            <a:r>
              <a:rPr kumimoji="1" lang="ja-JP" altLang="en-US" sz="129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第２回大阪スマートシティ戦略会議</a:t>
            </a:r>
          </a:p>
        </p:txBody>
      </p:sp>
      <p:sp>
        <p:nvSpPr>
          <p:cNvPr id="5" name="正方形/長方形 4"/>
          <p:cNvSpPr/>
          <p:nvPr/>
        </p:nvSpPr>
        <p:spPr>
          <a:xfrm>
            <a:off x="7245927" y="996522"/>
            <a:ext cx="1443214" cy="415104"/>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wrap="none" rtlCol="0" anchor="ctr"/>
          <a:lstStyle/>
          <a:p>
            <a:pPr algn="ctr" defTabSz="843496"/>
            <a:r>
              <a:rPr kumimoji="1" lang="ja-JP" altLang="en-US" sz="1662"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資料２－３</a:t>
            </a:r>
            <a:endParaRPr kumimoji="1" lang="en-US" altLang="ja-JP" sz="1662"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2972572" y="4720026"/>
            <a:ext cx="3671198" cy="433196"/>
          </a:xfrm>
          <a:prstGeom prst="rect">
            <a:avLst/>
          </a:prstGeom>
          <a:noFill/>
        </p:spPr>
        <p:txBody>
          <a:bodyPr wrap="none" rtlCol="0">
            <a:spAutoFit/>
          </a:bodyPr>
          <a:lstStyle/>
          <a:p>
            <a:pPr defTabSz="843496"/>
            <a:r>
              <a:rPr kumimoji="1" lang="ja-JP" altLang="en-US" sz="2215" dirty="0">
                <a:solidFill>
                  <a:prstClr val="black"/>
                </a:solidFill>
                <a:latin typeface="Meiryo UI" panose="020B0604030504040204" pitchFamily="50" charset="-128"/>
                <a:ea typeface="Meiryo UI" panose="020B0604030504040204" pitchFamily="50" charset="-128"/>
              </a:rPr>
              <a:t>スマートシティ戦略タスクフォース</a:t>
            </a:r>
          </a:p>
        </p:txBody>
      </p:sp>
    </p:spTree>
    <p:extLst>
      <p:ext uri="{BB962C8B-B14F-4D97-AF65-F5344CB8AC3E}">
        <p14:creationId xmlns:p14="http://schemas.microsoft.com/office/powerpoint/2010/main" val="2269625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stretch>
            <a:fillRect/>
          </a:stretch>
        </p:blipFill>
        <p:spPr>
          <a:xfrm>
            <a:off x="550031" y="3996690"/>
            <a:ext cx="7796454" cy="2509410"/>
          </a:xfrm>
          <a:prstGeom prst="rect">
            <a:avLst/>
          </a:prstGeom>
        </p:spPr>
      </p:pic>
      <p:sp>
        <p:nvSpPr>
          <p:cNvPr id="17" name="正方形/長方形 16"/>
          <p:cNvSpPr/>
          <p:nvPr/>
        </p:nvSpPr>
        <p:spPr>
          <a:xfrm>
            <a:off x="294232" y="786476"/>
            <a:ext cx="8628269" cy="86850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n"/>
            </a:pPr>
            <a:r>
              <a:rPr lang="ja-JP" altLang="en-US" sz="1600" dirty="0" smtClean="0">
                <a:solidFill>
                  <a:schemeClr val="tx1"/>
                </a:solidFill>
                <a:latin typeface="Meiryo UI" panose="020B0604030504040204" pitchFamily="50" charset="-128"/>
                <a:ea typeface="Meiryo UI" panose="020B0604030504040204" pitchFamily="50" charset="-128"/>
              </a:rPr>
              <a:t>保育所等空き情報等の地図対応について、大阪市と豊中市がマップによる情報を公表。</a:t>
            </a:r>
            <a:endParaRPr lang="en-US" altLang="ja-JP" sz="1600" dirty="0">
              <a:solidFill>
                <a:schemeClr val="tx1"/>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n"/>
            </a:pPr>
            <a:r>
              <a:rPr lang="ja-JP" altLang="en-US" sz="1600" dirty="0" smtClean="0">
                <a:solidFill>
                  <a:schemeClr val="tx1"/>
                </a:solidFill>
                <a:latin typeface="Meiryo UI" panose="020B0604030504040204" pitchFamily="50" charset="-128"/>
                <a:ea typeface="Meiryo UI" panose="020B0604030504040204" pitchFamily="50" charset="-128"/>
              </a:rPr>
              <a:t>堺市が導入検討中。</a:t>
            </a:r>
            <a:endParaRPr lang="en-US" altLang="ja-JP" sz="1600" dirty="0" smtClean="0">
              <a:solidFill>
                <a:schemeClr val="tx1"/>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n"/>
            </a:pPr>
            <a:r>
              <a:rPr lang="ja-JP" altLang="en-US" sz="1600" dirty="0" smtClean="0">
                <a:solidFill>
                  <a:schemeClr val="tx1"/>
                </a:solidFill>
                <a:latin typeface="Meiryo UI" panose="020B0604030504040204" pitchFamily="50" charset="-128"/>
                <a:ea typeface="Meiryo UI" panose="020B0604030504040204" pitchFamily="50" charset="-128"/>
              </a:rPr>
              <a:t>他のほとんど</a:t>
            </a:r>
            <a:r>
              <a:rPr lang="ja-JP" altLang="en-US" sz="1600" dirty="0">
                <a:solidFill>
                  <a:schemeClr val="tx1"/>
                </a:solidFill>
                <a:latin typeface="Meiryo UI" panose="020B0604030504040204" pitchFamily="50" charset="-128"/>
                <a:ea typeface="Meiryo UI" panose="020B0604030504040204" pitchFamily="50" charset="-128"/>
              </a:rPr>
              <a:t>の団体では未対応</a:t>
            </a:r>
            <a:r>
              <a:rPr lang="ja-JP" altLang="en-US" sz="1600" dirty="0" smtClean="0">
                <a:solidFill>
                  <a:schemeClr val="tx1"/>
                </a:solidFill>
                <a:latin typeface="Meiryo UI" panose="020B0604030504040204" pitchFamily="50" charset="-128"/>
                <a:ea typeface="Meiryo UI" panose="020B0604030504040204" pitchFamily="50" charset="-128"/>
              </a:rPr>
              <a:t>（</a:t>
            </a:r>
            <a:r>
              <a:rPr lang="en-US" altLang="ja-JP" sz="1600" dirty="0" smtClean="0">
                <a:solidFill>
                  <a:schemeClr val="tx1"/>
                </a:solidFill>
                <a:latin typeface="Meiryo UI" panose="020B0604030504040204" pitchFamily="50" charset="-128"/>
                <a:ea typeface="Meiryo UI" panose="020B0604030504040204" pitchFamily="50" charset="-128"/>
              </a:rPr>
              <a:t>40</a:t>
            </a:r>
            <a:r>
              <a:rPr lang="ja-JP" altLang="en-US" sz="1600" dirty="0" smtClean="0">
                <a:solidFill>
                  <a:schemeClr val="tx1"/>
                </a:solidFill>
                <a:latin typeface="Meiryo UI" panose="020B0604030504040204" pitchFamily="50" charset="-128"/>
                <a:ea typeface="Meiryo UI" panose="020B0604030504040204" pitchFamily="50" charset="-128"/>
              </a:rPr>
              <a:t>団体）。類似の事例もなかった。</a:t>
            </a:r>
            <a:endParaRPr lang="en-US" altLang="ja-JP" sz="1600" dirty="0" smtClean="0">
              <a:solidFill>
                <a:schemeClr val="tx1"/>
              </a:solidFill>
              <a:latin typeface="Meiryo UI" panose="020B0604030504040204" pitchFamily="50" charset="-128"/>
              <a:ea typeface="Meiryo UI" panose="020B0604030504040204" pitchFamily="50" charset="-128"/>
            </a:endParaRPr>
          </a:p>
        </p:txBody>
      </p:sp>
      <p:sp>
        <p:nvSpPr>
          <p:cNvPr id="11" name="テキスト ボックス 10"/>
          <p:cNvSpPr txBox="1"/>
          <p:nvPr/>
        </p:nvSpPr>
        <p:spPr>
          <a:xfrm>
            <a:off x="422478" y="1768165"/>
            <a:ext cx="3574701" cy="338554"/>
          </a:xfrm>
          <a:prstGeom prst="rect">
            <a:avLst/>
          </a:prstGeom>
          <a:noFill/>
        </p:spPr>
        <p:txBody>
          <a:bodyPr wrap="square" rtlCol="0">
            <a:spAutoFit/>
          </a:bodyPr>
          <a:lstStyle/>
          <a:p>
            <a:pPr marL="285750" indent="-285750">
              <a:buFont typeface="Wingdings" panose="05000000000000000000" pitchFamily="2" charset="2"/>
              <a:buChar char="u"/>
            </a:pPr>
            <a:r>
              <a:rPr lang="ja-JP" altLang="en-US" sz="1600" b="1" dirty="0" smtClean="0">
                <a:latin typeface="Meiryo UI" panose="020B0604030504040204" pitchFamily="50" charset="-128"/>
                <a:ea typeface="Meiryo UI" panose="020B0604030504040204" pitchFamily="50" charset="-128"/>
              </a:rPr>
              <a:t>保育所等空き</a:t>
            </a:r>
            <a:r>
              <a:rPr lang="ja-JP" altLang="en-US" sz="1600" b="1" dirty="0">
                <a:latin typeface="Meiryo UI" panose="020B0604030504040204" pitchFamily="50" charset="-128"/>
                <a:ea typeface="Meiryo UI" panose="020B0604030504040204" pitchFamily="50" charset="-128"/>
              </a:rPr>
              <a:t>情報等の</a:t>
            </a:r>
            <a:r>
              <a:rPr lang="ja-JP" altLang="en-US" sz="1600" b="1" dirty="0" smtClean="0">
                <a:latin typeface="Meiryo UI" panose="020B0604030504040204" pitchFamily="50" charset="-128"/>
                <a:ea typeface="Meiryo UI" panose="020B0604030504040204" pitchFamily="50" charset="-128"/>
              </a:rPr>
              <a:t>地図対応</a:t>
            </a:r>
            <a:endParaRPr kumimoji="1" lang="ja-JP" altLang="en-US" sz="1600" b="1" dirty="0">
              <a:latin typeface="Meiryo UI" panose="020B0604030504040204" pitchFamily="50" charset="-128"/>
              <a:ea typeface="Meiryo UI" panose="020B0604030504040204" pitchFamily="50" charset="-128"/>
            </a:endParaRPr>
          </a:p>
        </p:txBody>
      </p:sp>
      <p:graphicFrame>
        <p:nvGraphicFramePr>
          <p:cNvPr id="13" name="表 12"/>
          <p:cNvGraphicFramePr>
            <a:graphicFrameLocks noGrp="1"/>
          </p:cNvGraphicFramePr>
          <p:nvPr>
            <p:extLst>
              <p:ext uri="{D42A27DB-BD31-4B8C-83A1-F6EECF244321}">
                <p14:modId xmlns:p14="http://schemas.microsoft.com/office/powerpoint/2010/main" val="4076421520"/>
              </p:ext>
            </p:extLst>
          </p:nvPr>
        </p:nvGraphicFramePr>
        <p:xfrm>
          <a:off x="479164" y="2129159"/>
          <a:ext cx="4538132" cy="1341120"/>
        </p:xfrm>
        <a:graphic>
          <a:graphicData uri="http://schemas.openxmlformats.org/drawingml/2006/table">
            <a:tbl>
              <a:tblPr firstRow="1" bandRow="1">
                <a:tableStyleId>{5940675A-B579-460E-94D1-54222C63F5DA}</a:tableStyleId>
              </a:tblPr>
              <a:tblGrid>
                <a:gridCol w="1020635">
                  <a:extLst>
                    <a:ext uri="{9D8B030D-6E8A-4147-A177-3AD203B41FA5}">
                      <a16:colId xmlns:a16="http://schemas.microsoft.com/office/drawing/2014/main" val="2970737907"/>
                    </a:ext>
                  </a:extLst>
                </a:gridCol>
                <a:gridCol w="3517497">
                  <a:extLst>
                    <a:ext uri="{9D8B030D-6E8A-4147-A177-3AD203B41FA5}">
                      <a16:colId xmlns:a16="http://schemas.microsoft.com/office/drawing/2014/main" val="935662453"/>
                    </a:ext>
                  </a:extLst>
                </a:gridCol>
              </a:tblGrid>
              <a:tr h="228166">
                <a:tc>
                  <a:txBody>
                    <a:bodyP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rPr>
                        <a:t>導入済</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marL="84406" marR="84406">
                    <a:solidFill>
                      <a:schemeClr val="accent5">
                        <a:lumMod val="40000"/>
                        <a:lumOff val="60000"/>
                      </a:schemeClr>
                    </a:solidFill>
                  </a:tcPr>
                </a:tc>
                <a:tc>
                  <a:txBody>
                    <a:bodyP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rPr>
                        <a:t>主な内容</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marL="84406" marR="84406">
                    <a:solidFill>
                      <a:schemeClr val="accent5">
                        <a:lumMod val="40000"/>
                        <a:lumOff val="60000"/>
                      </a:schemeClr>
                    </a:solidFill>
                  </a:tcPr>
                </a:tc>
                <a:extLst>
                  <a:ext uri="{0D108BD9-81ED-4DB2-BD59-A6C34878D82A}">
                    <a16:rowId xmlns:a16="http://schemas.microsoft.com/office/drawing/2014/main" val="3222171023"/>
                  </a:ext>
                </a:extLst>
              </a:tr>
              <a:tr h="248504">
                <a:tc>
                  <a:txBody>
                    <a:bodyP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rPr>
                        <a:t>大阪市</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txBody>
                  <a:tcPr marL="84406" marR="84406" anchor="ctr">
                    <a:solidFill>
                      <a:schemeClr val="bg1"/>
                    </a:solidFill>
                  </a:tcPr>
                </a:tc>
                <a:tc>
                  <a:txBody>
                    <a:bodyPr/>
                    <a:lstStyle/>
                    <a:p>
                      <a:pPr marL="179388" indent="-179388"/>
                      <a:r>
                        <a:rPr kumimoji="1" lang="ja-JP" altLang="en-US" sz="1400" dirty="0" smtClean="0">
                          <a:solidFill>
                            <a:schemeClr val="tx1"/>
                          </a:solidFill>
                          <a:latin typeface="Meiryo UI" panose="020B0604030504040204" pitchFamily="50" charset="-128"/>
                          <a:ea typeface="Meiryo UI" panose="020B0604030504040204" pitchFamily="50" charset="-128"/>
                        </a:rPr>
                        <a:t>○マップ上で保育所の位置や空き情報を簡単な操作により検索することが可能。</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r>
                        <a:rPr kumimoji="1" lang="ja-JP" altLang="en-US" sz="1400" dirty="0" smtClean="0">
                          <a:solidFill>
                            <a:schemeClr val="tx1"/>
                          </a:solidFill>
                          <a:latin typeface="Meiryo UI" panose="020B0604030504040204" pitchFamily="50" charset="-128"/>
                          <a:ea typeface="Meiryo UI" panose="020B0604030504040204" pitchFamily="50" charset="-128"/>
                        </a:rPr>
                        <a:t>○対象年齢による絞り込みにも対応。</a:t>
                      </a:r>
                    </a:p>
                  </a:txBody>
                  <a:tcPr marL="84406" marR="84406">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17150278"/>
                  </a:ext>
                </a:extLst>
              </a:tr>
              <a:tr h="2485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Meiryo UI" panose="020B0604030504040204" pitchFamily="50" charset="-128"/>
                          <a:ea typeface="Meiryo UI" panose="020B0604030504040204" pitchFamily="50" charset="-128"/>
                        </a:rPr>
                        <a:t>豊中市</a:t>
                      </a:r>
                    </a:p>
                  </a:txBody>
                  <a:tcPr marL="84406" marR="84406"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Meiryo UI" panose="020B0604030504040204" pitchFamily="50" charset="-128"/>
                          <a:ea typeface="Meiryo UI" panose="020B0604030504040204" pitchFamily="50" charset="-128"/>
                        </a:rPr>
                        <a:t>○赤ちゃんの駅マップを公表</a:t>
                      </a:r>
                    </a:p>
                  </a:txBody>
                  <a:tcPr marL="84406" marR="84406">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83051804"/>
                  </a:ext>
                </a:extLst>
              </a:tr>
            </a:tbl>
          </a:graphicData>
        </a:graphic>
      </p:graphicFrame>
      <p:sp>
        <p:nvSpPr>
          <p:cNvPr id="22" name="スライド番号プレースホルダー 3">
            <a:extLst>
              <a:ext uri="{FF2B5EF4-FFF2-40B4-BE49-F238E27FC236}">
                <a16:creationId xmlns:a16="http://schemas.microsoft.com/office/drawing/2014/main" id="{05699C34-8E28-4CE7-932B-5E7001AD3CFE}"/>
              </a:ext>
            </a:extLst>
          </p:cNvPr>
          <p:cNvSpPr>
            <a:spLocks noGrp="1"/>
          </p:cNvSpPr>
          <p:nvPr>
            <p:ph type="sldNum" sz="quarter" idx="12"/>
          </p:nvPr>
        </p:nvSpPr>
        <p:spPr>
          <a:xfrm>
            <a:off x="7086600" y="6353340"/>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smtClean="0">
                <a:ln>
                  <a:noFill/>
                </a:ln>
                <a:effectLst/>
                <a:uLnTx/>
                <a:uFillTx/>
                <a:latin typeface="Calibri" panose="020F0502020204030204"/>
                <a:ea typeface="游ゴシック" panose="020B0400000000000000" pitchFamily="50" charset="-128"/>
                <a:cs typeface="+mn-cs"/>
              </a:rPr>
              <a:t>10</a:t>
            </a:r>
            <a:endParaRPr kumimoji="1" lang="ja-JP" altLang="en-US" sz="1400" b="0" i="0" u="none" strike="noStrike" kern="1200" cap="none" spc="0" normalizeH="0" baseline="0" noProof="0" dirty="0">
              <a:ln>
                <a:noFill/>
              </a:ln>
              <a:effectLst/>
              <a:uLnTx/>
              <a:uFillTx/>
              <a:latin typeface="Calibri" panose="020F0502020204030204"/>
              <a:ea typeface="游ゴシック" panose="020B0400000000000000" pitchFamily="50" charset="-128"/>
              <a:cs typeface="+mn-cs"/>
            </a:endParaRPr>
          </a:p>
        </p:txBody>
      </p:sp>
      <p:graphicFrame>
        <p:nvGraphicFramePr>
          <p:cNvPr id="24" name="表 23"/>
          <p:cNvGraphicFramePr>
            <a:graphicFrameLocks noGrp="1"/>
          </p:cNvGraphicFramePr>
          <p:nvPr>
            <p:extLst>
              <p:ext uri="{D42A27DB-BD31-4B8C-83A1-F6EECF244321}">
                <p14:modId xmlns:p14="http://schemas.microsoft.com/office/powerpoint/2010/main" val="1224431670"/>
              </p:ext>
            </p:extLst>
          </p:nvPr>
        </p:nvGraphicFramePr>
        <p:xfrm>
          <a:off x="5615515" y="2129159"/>
          <a:ext cx="2752196" cy="609600"/>
        </p:xfrm>
        <a:graphic>
          <a:graphicData uri="http://schemas.openxmlformats.org/drawingml/2006/table">
            <a:tbl>
              <a:tblPr firstRow="1" bandRow="1">
                <a:tableStyleId>{5940675A-B579-460E-94D1-54222C63F5DA}</a:tableStyleId>
              </a:tblPr>
              <a:tblGrid>
                <a:gridCol w="860061">
                  <a:extLst>
                    <a:ext uri="{9D8B030D-6E8A-4147-A177-3AD203B41FA5}">
                      <a16:colId xmlns:a16="http://schemas.microsoft.com/office/drawing/2014/main" val="2970737907"/>
                    </a:ext>
                  </a:extLst>
                </a:gridCol>
                <a:gridCol w="1892135">
                  <a:extLst>
                    <a:ext uri="{9D8B030D-6E8A-4147-A177-3AD203B41FA5}">
                      <a16:colId xmlns:a16="http://schemas.microsoft.com/office/drawing/2014/main" val="733141676"/>
                    </a:ext>
                  </a:extLst>
                </a:gridCol>
              </a:tblGrid>
              <a:tr h="291578">
                <a:tc>
                  <a:txBody>
                    <a:bodyP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rPr>
                        <a:t>検討中</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marL="84406" marR="84406">
                    <a:solidFill>
                      <a:schemeClr val="accent5">
                        <a:lumMod val="40000"/>
                        <a:lumOff val="60000"/>
                      </a:schemeClr>
                    </a:solidFill>
                  </a:tcPr>
                </a:tc>
                <a:tc>
                  <a:txBody>
                    <a:bodyP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rPr>
                        <a:t>主な内容</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marL="84406" marR="84406">
                    <a:solidFill>
                      <a:schemeClr val="accent5">
                        <a:lumMod val="40000"/>
                        <a:lumOff val="60000"/>
                      </a:schemeClr>
                    </a:solidFill>
                  </a:tcPr>
                </a:tc>
                <a:extLst>
                  <a:ext uri="{0D108BD9-81ED-4DB2-BD59-A6C34878D82A}">
                    <a16:rowId xmlns:a16="http://schemas.microsoft.com/office/drawing/2014/main" val="3222171023"/>
                  </a:ext>
                </a:extLst>
              </a:tr>
              <a:tr h="275099">
                <a:tc>
                  <a:txBody>
                    <a:bodyP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rPr>
                        <a:t>堺市</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txBody>
                  <a:tcPr marL="84406" marR="84406" anchor="ctr"/>
                </a:tc>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rPr>
                        <a:t>導入検討中</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txBody>
                  <a:tcPr marL="84406" marR="84406"/>
                </a:tc>
                <a:extLst>
                  <a:ext uri="{0D108BD9-81ED-4DB2-BD59-A6C34878D82A}">
                    <a16:rowId xmlns:a16="http://schemas.microsoft.com/office/drawing/2014/main" val="2017150278"/>
                  </a:ext>
                </a:extLst>
              </a:tr>
            </a:tbl>
          </a:graphicData>
        </a:graphic>
      </p:graphicFrame>
      <p:sp>
        <p:nvSpPr>
          <p:cNvPr id="25" name="テキスト ボックス 24"/>
          <p:cNvSpPr txBox="1"/>
          <p:nvPr/>
        </p:nvSpPr>
        <p:spPr>
          <a:xfrm>
            <a:off x="5017296" y="2420104"/>
            <a:ext cx="598219" cy="461665"/>
          </a:xfrm>
          <a:prstGeom prst="rect">
            <a:avLst/>
          </a:prstGeom>
          <a:noFill/>
        </p:spPr>
        <p:txBody>
          <a:bodyPr wrap="square" rtlCol="0">
            <a:spAutoFit/>
          </a:bodyPr>
          <a:lstStyle/>
          <a:p>
            <a:r>
              <a:rPr kumimoji="1" lang="ja-JP" altLang="en-US" sz="2400" b="1" dirty="0" smtClean="0"/>
              <a:t>＋</a:t>
            </a:r>
            <a:endParaRPr kumimoji="1" lang="ja-JP" altLang="en-US" sz="2400" b="1" dirty="0"/>
          </a:p>
        </p:txBody>
      </p:sp>
      <p:sp>
        <p:nvSpPr>
          <p:cNvPr id="32" name="テキスト ボックス 31"/>
          <p:cNvSpPr txBox="1"/>
          <p:nvPr/>
        </p:nvSpPr>
        <p:spPr>
          <a:xfrm>
            <a:off x="422478" y="3653239"/>
            <a:ext cx="2585459" cy="313648"/>
          </a:xfrm>
          <a:prstGeom prst="rect">
            <a:avLst/>
          </a:prstGeom>
          <a:noFill/>
        </p:spPr>
        <p:txBody>
          <a:bodyPr wrap="square" rtlCol="0">
            <a:spAutoFit/>
          </a:bodyPr>
          <a:lstStyle/>
          <a:p>
            <a:r>
              <a:rPr lang="en-US" altLang="ja-JP" sz="1400" b="1" dirty="0" smtClean="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大阪市の事例</a:t>
            </a:r>
            <a:r>
              <a:rPr lang="en-US" altLang="ja-JP" sz="1400" b="1" dirty="0" smtClean="0">
                <a:latin typeface="Meiryo UI" panose="020B0604030504040204" pitchFamily="50" charset="-128"/>
                <a:ea typeface="Meiryo UI" panose="020B0604030504040204" pitchFamily="50" charset="-128"/>
              </a:rPr>
              <a:t>】</a:t>
            </a:r>
            <a:endParaRPr kumimoji="1" lang="ja-JP" altLang="en-US" sz="1400" b="1" dirty="0">
              <a:latin typeface="Meiryo UI" panose="020B0604030504040204" pitchFamily="50" charset="-128"/>
              <a:ea typeface="Meiryo UI" panose="020B0604030504040204" pitchFamily="50" charset="-128"/>
            </a:endParaRPr>
          </a:p>
        </p:txBody>
      </p:sp>
      <p:sp>
        <p:nvSpPr>
          <p:cNvPr id="33" name="テキスト ボックス 32"/>
          <p:cNvSpPr txBox="1"/>
          <p:nvPr/>
        </p:nvSpPr>
        <p:spPr>
          <a:xfrm>
            <a:off x="209465" y="147874"/>
            <a:ext cx="7730020" cy="461665"/>
          </a:xfrm>
          <a:prstGeom prst="rect">
            <a:avLst/>
          </a:prstGeom>
          <a:noFill/>
        </p:spPr>
        <p:txBody>
          <a:bodyPr wrap="square" rtlCol="0">
            <a:spAutoFit/>
          </a:bodyPr>
          <a:lstStyle/>
          <a:p>
            <a:pPr defTabSz="914400">
              <a:defRPr/>
            </a:pPr>
            <a:r>
              <a:rPr lang="en-US" altLang="ja-JP" sz="2400" b="1" dirty="0" smtClean="0">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携帯</a:t>
            </a:r>
            <a:r>
              <a:rPr lang="ja-JP" altLang="en-US" sz="2400" b="1" dirty="0" smtClean="0">
                <a:latin typeface="Meiryo UI" panose="020B0604030504040204" pitchFamily="50" charset="-128"/>
                <a:ea typeface="Meiryo UI" panose="020B0604030504040204" pitchFamily="50" charset="-128"/>
              </a:rPr>
              <a:t>端末</a:t>
            </a:r>
            <a:r>
              <a:rPr lang="ja-JP" altLang="en-US" sz="2400" b="1" dirty="0">
                <a:latin typeface="Meiryo UI" panose="020B0604030504040204" pitchFamily="50" charset="-128"/>
                <a:ea typeface="Meiryo UI" panose="020B0604030504040204" pitchFamily="50" charset="-128"/>
              </a:rPr>
              <a:t>による</a:t>
            </a:r>
            <a:r>
              <a:rPr lang="ja-JP" altLang="en-US" sz="2400" b="1" dirty="0" smtClean="0">
                <a:latin typeface="Meiryo UI" panose="020B0604030504040204" pitchFamily="50" charset="-128"/>
                <a:ea typeface="Meiryo UI" panose="020B0604030504040204" pitchFamily="50" charset="-128"/>
              </a:rPr>
              <a:t>地図対応</a:t>
            </a:r>
            <a:r>
              <a:rPr lang="en-US" altLang="ja-JP" sz="2400" b="1" dirty="0" smtClean="0">
                <a:latin typeface="Meiryo UI" panose="020B0604030504040204" pitchFamily="50" charset="-128"/>
                <a:ea typeface="Meiryo UI" panose="020B0604030504040204" pitchFamily="50" charset="-128"/>
              </a:rPr>
              <a:t>】</a:t>
            </a:r>
            <a:r>
              <a:rPr lang="ja-JP" altLang="en-US" sz="2400" b="1" dirty="0" smtClean="0">
                <a:latin typeface="Meiryo UI" panose="020B0604030504040204" pitchFamily="50" charset="-128"/>
                <a:ea typeface="Meiryo UI" panose="020B0604030504040204" pitchFamily="50" charset="-128"/>
              </a:rPr>
              <a:t>　　導入状況</a:t>
            </a:r>
            <a:r>
              <a:rPr lang="ja-JP" altLang="en-US" sz="2400" b="1" dirty="0">
                <a:latin typeface="Meiryo UI" panose="020B0604030504040204" pitchFamily="50" charset="-128"/>
                <a:ea typeface="Meiryo UI" panose="020B0604030504040204" pitchFamily="50" charset="-128"/>
              </a:rPr>
              <a:t>　</a:t>
            </a:r>
            <a:endParaRPr kumimoji="0" lang="ja-JP" altLang="en-US" sz="2400" b="1" kern="0"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422478" y="6506100"/>
            <a:ext cx="2292518" cy="276999"/>
          </a:xfrm>
          <a:prstGeom prst="rect">
            <a:avLst/>
          </a:prstGeom>
          <a:solidFill>
            <a:schemeClr val="bg1"/>
          </a:solidFill>
        </p:spPr>
        <p:txBody>
          <a:bodyPr wrap="square" rtlCol="0">
            <a:spAutoFit/>
          </a:bodyPr>
          <a:lstStyle/>
          <a:p>
            <a:pPr>
              <a:defRPr/>
            </a:pPr>
            <a:r>
              <a:rPr lang="ja-JP" altLang="en-US" sz="1200" dirty="0">
                <a:solidFill>
                  <a:prstClr val="black"/>
                </a:solidFill>
                <a:latin typeface="Calibri" panose="020F0502020204030204"/>
                <a:ea typeface="ＭＳ Ｐゴシック" panose="020B0600070205080204" pitchFamily="50" charset="-128"/>
              </a:rPr>
              <a:t>（参考）大阪市保育所空き状況</a:t>
            </a:r>
          </a:p>
        </p:txBody>
      </p:sp>
      <p:cxnSp>
        <p:nvCxnSpPr>
          <p:cNvPr id="14" name="直線コネクタ 13"/>
          <p:cNvCxnSpPr/>
          <p:nvPr/>
        </p:nvCxnSpPr>
        <p:spPr>
          <a:xfrm>
            <a:off x="209465" y="668518"/>
            <a:ext cx="867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角丸四角形吹き出し 2"/>
          <p:cNvSpPr/>
          <p:nvPr/>
        </p:nvSpPr>
        <p:spPr>
          <a:xfrm>
            <a:off x="6216076" y="3750612"/>
            <a:ext cx="1981871" cy="1370028"/>
          </a:xfrm>
          <a:prstGeom prst="wedgeRoundRectCallout">
            <a:avLst>
              <a:gd name="adj1" fmla="val -65175"/>
              <a:gd name="adj2" fmla="val 39666"/>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kumimoji="1" lang="ja-JP" altLang="en-US" sz="1400" dirty="0" smtClean="0">
                <a:solidFill>
                  <a:schemeClr val="tx1"/>
                </a:solidFill>
                <a:latin typeface="Meiryo UI" panose="020B0604030504040204" pitchFamily="50" charset="-128"/>
                <a:ea typeface="Meiryo UI" panose="020B0604030504040204" pitchFamily="50" charset="-128"/>
              </a:rPr>
              <a:t>年齢別の保育所空き情報を、地図上で可視化</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sz="1400" dirty="0" smtClean="0">
                <a:solidFill>
                  <a:schemeClr val="tx1"/>
                </a:solidFill>
                <a:latin typeface="Meiryo UI" panose="020B0604030504040204" pitchFamily="50" charset="-128"/>
                <a:ea typeface="Meiryo UI" panose="020B0604030504040204" pitchFamily="50" charset="-128"/>
              </a:rPr>
              <a:t>エリアを任意で指定できる</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6514715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楕円 14"/>
          <p:cNvSpPr/>
          <p:nvPr/>
        </p:nvSpPr>
        <p:spPr>
          <a:xfrm>
            <a:off x="2169852" y="5046513"/>
            <a:ext cx="1352934" cy="1305703"/>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楕円 6"/>
          <p:cNvSpPr/>
          <p:nvPr/>
        </p:nvSpPr>
        <p:spPr>
          <a:xfrm>
            <a:off x="548641" y="5113419"/>
            <a:ext cx="1352934" cy="1238797"/>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233383" y="61415"/>
            <a:ext cx="7730020" cy="461665"/>
          </a:xfrm>
          <a:prstGeom prst="rect">
            <a:avLst/>
          </a:prstGeom>
          <a:noFill/>
        </p:spPr>
        <p:txBody>
          <a:bodyPr wrap="square" rtlCol="0">
            <a:spAutoFit/>
          </a:bodyPr>
          <a:lstStyle/>
          <a:p>
            <a:pPr defTabSz="914400">
              <a:defRPr/>
            </a:pPr>
            <a:r>
              <a:rPr lang="en-US" altLang="ja-JP" sz="2400" b="1" dirty="0" smtClean="0">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子ども・高齢者の見守り</a:t>
            </a:r>
            <a:r>
              <a:rPr lang="en-US" altLang="ja-JP" sz="2400" b="1" dirty="0" smtClean="0">
                <a:latin typeface="Meiryo UI" panose="020B0604030504040204" pitchFamily="50" charset="-128"/>
                <a:ea typeface="Meiryo UI" panose="020B0604030504040204" pitchFamily="50" charset="-128"/>
              </a:rPr>
              <a:t>】</a:t>
            </a:r>
            <a:r>
              <a:rPr lang="ja-JP" altLang="en-US" sz="2400" b="1" dirty="0" smtClean="0">
                <a:latin typeface="Meiryo UI" panose="020B0604030504040204" pitchFamily="50" charset="-128"/>
                <a:ea typeface="Meiryo UI" panose="020B0604030504040204" pitchFamily="50" charset="-128"/>
              </a:rPr>
              <a:t>　　導入状況</a:t>
            </a:r>
            <a:endParaRPr kumimoji="0" lang="ja-JP" altLang="en-US" sz="2400" b="1" kern="0" dirty="0">
              <a:latin typeface="Meiryo UI" panose="020B0604030504040204" pitchFamily="50" charset="-128"/>
              <a:ea typeface="Meiryo UI" panose="020B0604030504040204" pitchFamily="50" charset="-128"/>
            </a:endParaRPr>
          </a:p>
        </p:txBody>
      </p:sp>
      <p:sp>
        <p:nvSpPr>
          <p:cNvPr id="17" name="正方形/長方形 16"/>
          <p:cNvSpPr/>
          <p:nvPr/>
        </p:nvSpPr>
        <p:spPr>
          <a:xfrm>
            <a:off x="79214" y="1799381"/>
            <a:ext cx="3644721" cy="270361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ts val="2000"/>
              </a:lnSpc>
              <a:buFont typeface="Wingdings" panose="05000000000000000000" pitchFamily="2" charset="2"/>
              <a:buChar char="u"/>
            </a:pPr>
            <a:r>
              <a:rPr lang="ja-JP" altLang="en-US" sz="1400" dirty="0" smtClean="0">
                <a:solidFill>
                  <a:schemeClr val="tx1"/>
                </a:solidFill>
                <a:latin typeface="Meiryo UI" panose="020B0604030504040204" pitchFamily="50" charset="-128"/>
                <a:ea typeface="Meiryo UI" panose="020B0604030504040204" pitchFamily="50" charset="-128"/>
              </a:rPr>
              <a:t>当サービス</a:t>
            </a:r>
            <a:r>
              <a:rPr lang="ja-JP" altLang="en-US" sz="1400" dirty="0">
                <a:solidFill>
                  <a:schemeClr val="tx1"/>
                </a:solidFill>
                <a:latin typeface="Meiryo UI" panose="020B0604030504040204" pitchFamily="50" charset="-128"/>
                <a:ea typeface="Meiryo UI" panose="020B0604030504040204" pitchFamily="50" charset="-128"/>
              </a:rPr>
              <a:t>は子どもや高齢者が携行する端末を準備する必要があり、利用者にとってのコスト負担が高いことから導入費用を自治体が負担するか否かで対応が分かれる</a:t>
            </a:r>
            <a:r>
              <a:rPr lang="en-US" altLang="ja-JP" sz="1400" dirty="0">
                <a:solidFill>
                  <a:schemeClr val="tx1"/>
                </a:solidFill>
                <a:latin typeface="Meiryo UI" panose="020B0604030504040204" pitchFamily="50" charset="-128"/>
                <a:ea typeface="Meiryo UI" panose="020B0604030504040204" pitchFamily="50" charset="-128"/>
              </a:rPr>
              <a:t/>
            </a:r>
            <a:br>
              <a:rPr lang="en-US" altLang="ja-JP" sz="1400" dirty="0">
                <a:solidFill>
                  <a:schemeClr val="tx1"/>
                </a:solidFill>
                <a:latin typeface="Meiryo UI" panose="020B0604030504040204" pitchFamily="50" charset="-128"/>
                <a:ea typeface="Meiryo UI" panose="020B0604030504040204" pitchFamily="50" charset="-128"/>
              </a:rPr>
            </a:br>
            <a:r>
              <a:rPr lang="en-US" altLang="ja-JP" sz="1050" dirty="0">
                <a:solidFill>
                  <a:schemeClr val="tx1"/>
                </a:solidFill>
                <a:latin typeface="Meiryo UI" panose="020B0604030504040204" pitchFamily="50" charset="-128"/>
                <a:ea typeface="Meiryo UI" panose="020B0604030504040204" pitchFamily="50" charset="-128"/>
              </a:rPr>
              <a:t>※</a:t>
            </a:r>
            <a:r>
              <a:rPr lang="ja-JP" altLang="en-US" sz="1050" dirty="0">
                <a:solidFill>
                  <a:schemeClr val="tx1"/>
                </a:solidFill>
                <a:latin typeface="Meiryo UI" panose="020B0604030504040204" pitchFamily="50" charset="-128"/>
                <a:ea typeface="Meiryo UI" panose="020B0604030504040204" pitchFamily="50" charset="-128"/>
              </a:rPr>
              <a:t>箕面市は市立小中学校の全児童生徒（約</a:t>
            </a:r>
            <a:r>
              <a:rPr lang="en-US" altLang="ja-JP" sz="1050" dirty="0">
                <a:solidFill>
                  <a:schemeClr val="tx1"/>
                </a:solidFill>
                <a:latin typeface="Meiryo UI" panose="020B0604030504040204" pitchFamily="50" charset="-128"/>
                <a:ea typeface="Meiryo UI" panose="020B0604030504040204" pitchFamily="50" charset="-128"/>
              </a:rPr>
              <a:t>11,000</a:t>
            </a:r>
            <a:r>
              <a:rPr lang="ja-JP" altLang="en-US" sz="1050" dirty="0">
                <a:solidFill>
                  <a:schemeClr val="tx1"/>
                </a:solidFill>
                <a:latin typeface="Meiryo UI" panose="020B0604030504040204" pitchFamily="50" charset="-128"/>
                <a:ea typeface="Meiryo UI" panose="020B0604030504040204" pitchFamily="50" charset="-128"/>
              </a:rPr>
              <a:t>人）の保護者に、寝屋川市は市立小学校に通う１～２年生の保護者に端末を無償配布</a:t>
            </a:r>
            <a:endParaRPr lang="en-US" altLang="ja-JP" sz="1050" dirty="0">
              <a:solidFill>
                <a:schemeClr val="tx1"/>
              </a:solidFill>
              <a:latin typeface="Meiryo UI" panose="020B0604030504040204" pitchFamily="50" charset="-128"/>
              <a:ea typeface="Meiryo UI" panose="020B0604030504040204" pitchFamily="50" charset="-128"/>
            </a:endParaRPr>
          </a:p>
          <a:p>
            <a:pPr marL="285750" indent="-285750">
              <a:lnSpc>
                <a:spcPts val="2000"/>
              </a:lnSpc>
              <a:buFont typeface="Wingdings" panose="05000000000000000000" pitchFamily="2" charset="2"/>
              <a:buChar char="u"/>
            </a:pPr>
            <a:endParaRPr lang="en-US" altLang="ja-JP" sz="1400" dirty="0">
              <a:solidFill>
                <a:schemeClr val="tx1"/>
              </a:solidFill>
              <a:latin typeface="Meiryo UI" panose="020B0604030504040204" pitchFamily="50" charset="-128"/>
              <a:ea typeface="Meiryo UI" panose="020B0604030504040204" pitchFamily="50" charset="-128"/>
            </a:endParaRPr>
          </a:p>
          <a:p>
            <a:pPr marL="285750" indent="-285750">
              <a:lnSpc>
                <a:spcPts val="2000"/>
              </a:lnSpc>
              <a:buFont typeface="Wingdings" panose="05000000000000000000" pitchFamily="2" charset="2"/>
              <a:buChar char="u"/>
            </a:pPr>
            <a:r>
              <a:rPr lang="ja-JP" altLang="en-US" sz="1400" dirty="0">
                <a:solidFill>
                  <a:schemeClr val="tx1"/>
                </a:solidFill>
                <a:latin typeface="Meiryo UI" panose="020B0604030504040204" pitchFamily="50" charset="-128"/>
                <a:ea typeface="Meiryo UI" panose="020B0604030504040204" pitchFamily="50" charset="-128"/>
              </a:rPr>
              <a:t>府内市町村の導入事例では阪急阪神 東宝グループの「ミマモルメ」の導入事例が最も多い</a:t>
            </a:r>
            <a:endParaRPr lang="en-US" altLang="ja-JP" sz="1400" dirty="0">
              <a:solidFill>
                <a:schemeClr val="tx1"/>
              </a:solidFill>
              <a:latin typeface="Meiryo UI" panose="020B0604030504040204" pitchFamily="50" charset="-128"/>
              <a:ea typeface="Meiryo UI" panose="020B0604030504040204"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4066239594"/>
              </p:ext>
            </p:extLst>
          </p:nvPr>
        </p:nvGraphicFramePr>
        <p:xfrm>
          <a:off x="3878104" y="1866287"/>
          <a:ext cx="5127925" cy="4353644"/>
        </p:xfrm>
        <a:graphic>
          <a:graphicData uri="http://schemas.openxmlformats.org/drawingml/2006/table">
            <a:tbl>
              <a:tblPr/>
              <a:tblGrid>
                <a:gridCol w="843525">
                  <a:extLst>
                    <a:ext uri="{9D8B030D-6E8A-4147-A177-3AD203B41FA5}">
                      <a16:colId xmlns:a16="http://schemas.microsoft.com/office/drawing/2014/main" val="2474976571"/>
                    </a:ext>
                  </a:extLst>
                </a:gridCol>
                <a:gridCol w="1021325">
                  <a:extLst>
                    <a:ext uri="{9D8B030D-6E8A-4147-A177-3AD203B41FA5}">
                      <a16:colId xmlns:a16="http://schemas.microsoft.com/office/drawing/2014/main" val="2712077087"/>
                    </a:ext>
                  </a:extLst>
                </a:gridCol>
                <a:gridCol w="3263075">
                  <a:extLst>
                    <a:ext uri="{9D8B030D-6E8A-4147-A177-3AD203B41FA5}">
                      <a16:colId xmlns:a16="http://schemas.microsoft.com/office/drawing/2014/main" val="3425895665"/>
                    </a:ext>
                  </a:extLst>
                </a:gridCol>
              </a:tblGrid>
              <a:tr h="366277">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機器方式</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導入済み</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サービス名</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1013235916"/>
                  </a:ext>
                </a:extLst>
              </a:tr>
              <a:tr h="366277">
                <a:tc rowSpan="3">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ビーコン</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大阪市</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285750" indent="-285750" algn="l" fontAlgn="ctr">
                        <a:buFont typeface="Wingdings" panose="05000000000000000000" pitchFamily="2" charset="2"/>
                        <a:buChar char="Ø"/>
                      </a:pPr>
                      <a:r>
                        <a:rPr lang="ja-JP" altLang="en-US" sz="1300" b="0" i="0" u="none" strike="noStrike" dirty="0">
                          <a:solidFill>
                            <a:srgbClr val="000000"/>
                          </a:solidFill>
                          <a:effectLst/>
                          <a:latin typeface="Meiryo UI" panose="020B0604030504040204" pitchFamily="50" charset="-128"/>
                          <a:ea typeface="Meiryo UI" panose="020B0604030504040204" pitchFamily="50" charset="-128"/>
                        </a:rPr>
                        <a:t>地域の見守りサービスモデル事業</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（浪速区）</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4997019"/>
                  </a:ext>
                </a:extLst>
              </a:tr>
              <a:tr h="366277">
                <a:tc vMerge="1">
                  <a:txBody>
                    <a:bodyPr/>
                    <a:lstStyle/>
                    <a:p>
                      <a:pPr algn="ctr" fontAlgn="ct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箕面市</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285750" indent="-285750" algn="l" fontAlgn="ctr">
                        <a:buFont typeface="Wingdings" panose="05000000000000000000" pitchFamily="2" charset="2"/>
                        <a:buChar char="Ø"/>
                      </a:pPr>
                      <a:r>
                        <a:rPr lang="en-US" sz="1400" b="0" i="0" u="none" strike="noStrike" dirty="0" err="1">
                          <a:solidFill>
                            <a:srgbClr val="000000"/>
                          </a:solidFill>
                          <a:effectLst/>
                          <a:latin typeface="Meiryo UI" panose="020B0604030504040204" pitchFamily="50" charset="-128"/>
                          <a:ea typeface="Meiryo UI" panose="020B0604030504040204" pitchFamily="50" charset="-128"/>
                        </a:rPr>
                        <a:t>o</a:t>
                      </a:r>
                      <a:r>
                        <a:rPr lang="en-US" sz="1400" b="0" i="0" u="none" strike="noStrike" dirty="0" err="1" smtClean="0">
                          <a:solidFill>
                            <a:srgbClr val="000000"/>
                          </a:solidFill>
                          <a:effectLst/>
                          <a:latin typeface="Meiryo UI" panose="020B0604030504040204" pitchFamily="50" charset="-128"/>
                          <a:ea typeface="Meiryo UI" panose="020B0604030504040204" pitchFamily="50" charset="-128"/>
                        </a:rPr>
                        <a:t>tta</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（市内全域）</a:t>
                      </a:r>
                      <a:endParaRPr 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6229514"/>
                  </a:ext>
                </a:extLst>
              </a:tr>
              <a:tr h="366277">
                <a:tc vMerge="1">
                  <a:txBody>
                    <a:bodyPr/>
                    <a:lstStyle/>
                    <a:p>
                      <a:pPr algn="ctr" fontAlgn="ct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rPr>
                        <a:t>四條畷市</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marL="285750" indent="-285750" algn="l" fontAlgn="ctr">
                        <a:buFont typeface="Wingdings" panose="05000000000000000000" pitchFamily="2" charset="2"/>
                        <a:buChar char="Ø"/>
                      </a:pPr>
                      <a:r>
                        <a:rPr lang="en-US" sz="1400" b="0" i="0" u="none" strike="noStrike" dirty="0" smtClean="0">
                          <a:solidFill>
                            <a:srgbClr val="000000"/>
                          </a:solidFill>
                          <a:effectLst/>
                          <a:latin typeface="Meiryo UI" panose="020B0604030504040204" pitchFamily="50" charset="-128"/>
                          <a:ea typeface="Meiryo UI" panose="020B0604030504040204" pitchFamily="50" charset="-128"/>
                        </a:rPr>
                        <a:t>OTTADE!</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（市内全域）</a:t>
                      </a:r>
                      <a:endParaRPr 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467568472"/>
                  </a:ext>
                </a:extLst>
              </a:tr>
              <a:tr h="1187860">
                <a:tc rowSpan="2">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ＧＰＳ</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高槻市</a:t>
                      </a:r>
                      <a:br>
                        <a:rPr lang="ja-JP" altLang="en-US" sz="14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rPr>
                        <a:t>豊中市</a:t>
                      </a:r>
                      <a:endPar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endParaRPr>
                    </a:p>
                    <a:p>
                      <a:pPr algn="ctr" fontAlgn="ct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rPr>
                        <a:t>和泉市</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4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rPr>
                        <a:t>大阪狭山市</a:t>
                      </a:r>
                      <a:endPar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endParaRPr>
                    </a:p>
                    <a:p>
                      <a:pPr algn="ctr" fontAlgn="ct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rPr>
                        <a:t>熊取町</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285750" indent="-285750" algn="l" fontAlgn="ctr">
                        <a:buFont typeface="Wingdings" panose="05000000000000000000" pitchFamily="2" charset="2"/>
                        <a:buChar char="Ø"/>
                      </a:pPr>
                      <a:r>
                        <a:rPr lang="ja-JP" altLang="en-US" sz="1400" b="1" i="0" u="none" strike="noStrike" dirty="0">
                          <a:solidFill>
                            <a:schemeClr val="tx1"/>
                          </a:solidFill>
                          <a:effectLst/>
                          <a:latin typeface="Meiryo UI" panose="020B0604030504040204" pitchFamily="50" charset="-128"/>
                          <a:ea typeface="Meiryo UI" panose="020B0604030504040204" pitchFamily="50" charset="-128"/>
                        </a:rPr>
                        <a:t>見守りサービス「ミマモルメ</a:t>
                      </a:r>
                      <a:r>
                        <a:rPr lang="ja-JP" altLang="en-US" sz="1400" b="1" i="0" u="none" strike="noStrike" dirty="0" smtClean="0">
                          <a:solidFill>
                            <a:schemeClr val="tx1"/>
                          </a:solidFill>
                          <a:effectLst/>
                          <a:latin typeface="Meiryo UI" panose="020B0604030504040204" pitchFamily="50" charset="-128"/>
                          <a:ea typeface="Meiryo UI" panose="020B0604030504040204" pitchFamily="50" charset="-128"/>
                        </a:rPr>
                        <a:t>」</a:t>
                      </a:r>
                      <a:endParaRPr lang="en-US" altLang="ja-JP" sz="1400" b="1" i="0" u="none" strike="noStrike" dirty="0" smtClean="0">
                        <a:solidFill>
                          <a:schemeClr val="tx1"/>
                        </a:solidFill>
                        <a:effectLst/>
                        <a:latin typeface="Meiryo UI" panose="020B0604030504040204" pitchFamily="50" charset="-128"/>
                        <a:ea typeface="Meiryo UI" panose="020B0604030504040204" pitchFamily="50" charset="-128"/>
                      </a:endParaRPr>
                    </a:p>
                    <a:p>
                      <a:pPr marL="285750" indent="-285750" algn="l" fontAlgn="ctr">
                        <a:buFont typeface="Wingdings" panose="05000000000000000000" pitchFamily="2" charset="2"/>
                        <a:buChar char="Ø"/>
                      </a:pPr>
                      <a:endParaRPr lang="en-US" altLang="ja-JP" sz="1050" b="1"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　</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高槻市は公立全小学校</a:t>
                      </a:r>
                      <a:r>
                        <a:rPr lang="en-US" altLang="ja-JP" sz="1100" b="0" i="0" u="none" strike="noStrike" dirty="0">
                          <a:solidFill>
                            <a:schemeClr val="tx1"/>
                          </a:solidFill>
                          <a:effectLst/>
                          <a:latin typeface="Meiryo UI" panose="020B0604030504040204" pitchFamily="50" charset="-128"/>
                          <a:ea typeface="Meiryo UI" panose="020B0604030504040204" pitchFamily="50" charset="-128"/>
                        </a:rPr>
                        <a:t>41</a:t>
                      </a: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校に一斉導入</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endParaRPr>
                    </a:p>
                    <a:p>
                      <a:pPr marL="177800" indent="-177800" algn="l"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　</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公立学校単位で導入しているケースを含めると、府内</a:t>
                      </a:r>
                      <a:r>
                        <a:rPr lang="en-US" altLang="ja-JP" sz="1100" b="0" i="0" u="none" strike="noStrike" dirty="0">
                          <a:solidFill>
                            <a:schemeClr val="tx1"/>
                          </a:solidFill>
                          <a:effectLst/>
                          <a:latin typeface="Meiryo UI" panose="020B0604030504040204" pitchFamily="50" charset="-128"/>
                          <a:ea typeface="Meiryo UI" panose="020B0604030504040204" pitchFamily="50" charset="-128"/>
                        </a:rPr>
                        <a:t>20</a:t>
                      </a: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以上の市町村で導入実績あり。</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1088735"/>
                  </a:ext>
                </a:extLst>
              </a:tr>
              <a:tr h="366277">
                <a:tc vMerge="1">
                  <a:txBody>
                    <a:bodyPr/>
                    <a:lstStyle/>
                    <a:p>
                      <a:pPr algn="ctr" fontAlgn="ct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寝屋川市</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285750" indent="-285750" algn="l" fontAlgn="ctr">
                        <a:buFont typeface="Wingdings" panose="05000000000000000000" pitchFamily="2" charset="2"/>
                        <a:buChar char="Ø"/>
                      </a:pPr>
                      <a:r>
                        <a:rPr lang="ja-JP" altLang="en-US" sz="1400" b="1" i="0" u="none" strike="noStrike" dirty="0">
                          <a:solidFill>
                            <a:srgbClr val="000000"/>
                          </a:solidFill>
                          <a:effectLst/>
                          <a:latin typeface="Meiryo UI" panose="020B0604030504040204" pitchFamily="50" charset="-128"/>
                          <a:ea typeface="Meiryo UI" panose="020B0604030504040204" pitchFamily="50" charset="-128"/>
                        </a:rPr>
                        <a:t>統合アプリ「もっと寝屋川」</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6552264"/>
                  </a:ext>
                </a:extLst>
              </a:tr>
              <a:tr h="1045894">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ＧＰＳ</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QR</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コード</a:t>
                      </a:r>
                      <a:endParaRPr lang="zh-TW"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400" b="0" i="0" u="none" strike="noStrike" dirty="0">
                          <a:solidFill>
                            <a:srgbClr val="000000"/>
                          </a:solidFill>
                          <a:effectLst/>
                          <a:latin typeface="Meiryo UI" panose="020B0604030504040204" pitchFamily="50" charset="-128"/>
                          <a:ea typeface="Meiryo UI" panose="020B0604030504040204" pitchFamily="50" charset="-128"/>
                        </a:rPr>
                        <a:t>守口市</a:t>
                      </a:r>
                      <a:br>
                        <a:rPr lang="zh-TW" altLang="en-US" sz="1400" b="0" i="0" u="none" strike="noStrike" dirty="0">
                          <a:solidFill>
                            <a:srgbClr val="000000"/>
                          </a:solidFill>
                          <a:effectLst/>
                          <a:latin typeface="Meiryo UI" panose="020B0604030504040204" pitchFamily="50" charset="-128"/>
                          <a:ea typeface="Meiryo UI" panose="020B0604030504040204" pitchFamily="50" charset="-128"/>
                        </a:rPr>
                      </a:br>
                      <a:r>
                        <a:rPr lang="zh-TW" altLang="en-US" sz="1400" b="0" i="0" u="none" strike="noStrike" dirty="0">
                          <a:solidFill>
                            <a:srgbClr val="000000"/>
                          </a:solidFill>
                          <a:effectLst/>
                          <a:latin typeface="Meiryo UI" panose="020B0604030504040204" pitchFamily="50" charset="-128"/>
                          <a:ea typeface="Meiryo UI" panose="020B0604030504040204" pitchFamily="50" charset="-128"/>
                        </a:rPr>
                        <a:t>門真市</a:t>
                      </a:r>
                      <a:br>
                        <a:rPr lang="zh-TW" altLang="en-US" sz="1400" b="0" i="0" u="none" strike="noStrike" dirty="0">
                          <a:solidFill>
                            <a:srgbClr val="000000"/>
                          </a:solidFill>
                          <a:effectLst/>
                          <a:latin typeface="Meiryo UI" panose="020B0604030504040204" pitchFamily="50" charset="-128"/>
                          <a:ea typeface="Meiryo UI" panose="020B0604030504040204" pitchFamily="50" charset="-128"/>
                        </a:rPr>
                      </a:br>
                      <a:r>
                        <a:rPr lang="zh-TW" altLang="en-US" sz="1400" b="0" i="0" u="none" strike="noStrike" dirty="0">
                          <a:solidFill>
                            <a:srgbClr val="000000"/>
                          </a:solidFill>
                          <a:effectLst/>
                          <a:latin typeface="Meiryo UI" panose="020B0604030504040204" pitchFamily="50" charset="-128"/>
                          <a:ea typeface="Meiryo UI" panose="020B0604030504040204" pitchFamily="50" charset="-128"/>
                        </a:rPr>
                        <a:t>四條畷</a:t>
                      </a:r>
                      <a:r>
                        <a:rPr lang="zh-TW" altLang="en-US" sz="1400" b="0" i="0" u="none" strike="noStrike" dirty="0" smtClean="0">
                          <a:solidFill>
                            <a:srgbClr val="000000"/>
                          </a:solidFill>
                          <a:effectLst/>
                          <a:latin typeface="Meiryo UI" panose="020B0604030504040204" pitchFamily="50" charset="-128"/>
                          <a:ea typeface="Meiryo UI" panose="020B0604030504040204" pitchFamily="50" charset="-128"/>
                        </a:rPr>
                        <a:t>市</a:t>
                      </a:r>
                      <a:r>
                        <a:rPr lang="en-US" altLang="zh-TW" sz="1400" b="0" i="0" u="none" strike="noStrike" dirty="0" smtClean="0">
                          <a:solidFill>
                            <a:srgbClr val="000000"/>
                          </a:solidFill>
                          <a:effectLst/>
                          <a:latin typeface="Meiryo UI" panose="020B0604030504040204" pitchFamily="50" charset="-128"/>
                          <a:ea typeface="Meiryo UI" panose="020B0604030504040204" pitchFamily="50" charset="-128"/>
                        </a:rPr>
                        <a:t>*</a:t>
                      </a:r>
                      <a:endParaRPr lang="zh-TW"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① 「徘徊高齢者探知システム機器貸与」</a:t>
                      </a:r>
                      <a:br>
                        <a:rPr lang="ja-JP" altLang="en-US" sz="1400" b="0" i="0" u="none" strike="noStrike" dirty="0">
                          <a:solidFill>
                            <a:schemeClr val="tx1"/>
                          </a:solidFill>
                          <a:effectLst/>
                          <a:latin typeface="Meiryo UI" panose="020B0604030504040204" pitchFamily="50" charset="-128"/>
                          <a:ea typeface="Meiryo UI" panose="020B0604030504040204" pitchFamily="50" charset="-128"/>
                        </a:rPr>
                      </a:b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② 「認知症高齢者見守り</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QR</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コード交付」</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 </a:t>
                      </a:r>
                      <a:r>
                        <a:rPr lang="en-US" altLang="ja-JP" sz="12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200" b="0" i="0" u="none" strike="noStrike" dirty="0">
                          <a:solidFill>
                            <a:schemeClr val="tx1"/>
                          </a:solidFill>
                          <a:effectLst/>
                          <a:latin typeface="Meiryo UI" panose="020B0604030504040204" pitchFamily="50" charset="-128"/>
                          <a:ea typeface="Meiryo UI" panose="020B0604030504040204" pitchFamily="50" charset="-128"/>
                        </a:rPr>
                        <a:t>くすのき広域連合（３市）で導入。</a:t>
                      </a:r>
                      <a:endParaRPr lang="ja-JP" altLang="en-US" sz="14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6533317"/>
                  </a:ext>
                </a:extLst>
              </a:tr>
              <a:tr h="288505">
                <a:tc>
                  <a:txBody>
                    <a:bodyPr/>
                    <a:lstStyle/>
                    <a:p>
                      <a:pPr algn="ctr" fontAlgn="ctr"/>
                      <a:endParaRPr lang="zh-TW"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rPr>
                        <a:t>１１団体</a:t>
                      </a:r>
                      <a:endParaRPr lang="zh-TW"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ctr"/>
                      <a:endParaRPr lang="ja-JP" altLang="en-US" sz="14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428208411"/>
                  </a:ext>
                </a:extLst>
              </a:tr>
            </a:tbl>
          </a:graphicData>
        </a:graphic>
      </p:graphicFrame>
      <p:sp>
        <p:nvSpPr>
          <p:cNvPr id="2" name="テキスト ボックス 1"/>
          <p:cNvSpPr txBox="1"/>
          <p:nvPr/>
        </p:nvSpPr>
        <p:spPr>
          <a:xfrm>
            <a:off x="399723" y="905369"/>
            <a:ext cx="8581660" cy="338554"/>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kumimoji="1" lang="en-US" altLang="ja-JP" sz="1600" dirty="0" err="1">
                <a:latin typeface="Meiryo UI" panose="020B0604030504040204" pitchFamily="50" charset="-128"/>
                <a:ea typeface="Meiryo UI" panose="020B0604030504040204" pitchFamily="50" charset="-128"/>
              </a:rPr>
              <a:t>IoT</a:t>
            </a:r>
            <a:r>
              <a:rPr kumimoji="1" lang="ja-JP" altLang="en-US" sz="1600" dirty="0">
                <a:latin typeface="Meiryo UI" panose="020B0604030504040204" pitchFamily="50" charset="-128"/>
                <a:ea typeface="Meiryo UI" panose="020B0604030504040204" pitchFamily="50" charset="-128"/>
              </a:rPr>
              <a:t>に対応した子ども・高齢者の見守りサービス</a:t>
            </a:r>
            <a:r>
              <a:rPr kumimoji="1" lang="ja-JP" altLang="en-US" sz="1600" dirty="0" smtClean="0">
                <a:latin typeface="Meiryo UI" panose="020B0604030504040204" pitchFamily="50" charset="-128"/>
                <a:ea typeface="Meiryo UI" panose="020B0604030504040204" pitchFamily="50" charset="-128"/>
              </a:rPr>
              <a:t>は１</a:t>
            </a:r>
            <a:r>
              <a:rPr kumimoji="1" lang="ja-JP" altLang="en-US" sz="1600" dirty="0">
                <a:latin typeface="Meiryo UI" panose="020B0604030504040204" pitchFamily="50" charset="-128"/>
                <a:ea typeface="Meiryo UI" panose="020B0604030504040204" pitchFamily="50" charset="-128"/>
              </a:rPr>
              <a:t>１</a:t>
            </a:r>
            <a:r>
              <a:rPr kumimoji="1" lang="ja-JP" altLang="en-US" sz="1600" dirty="0" smtClean="0">
                <a:latin typeface="Meiryo UI" panose="020B0604030504040204" pitchFamily="50" charset="-128"/>
                <a:ea typeface="Meiryo UI" panose="020B0604030504040204" pitchFamily="50" charset="-128"/>
              </a:rPr>
              <a:t>団体</a:t>
            </a:r>
            <a:r>
              <a:rPr kumimoji="1" lang="ja-JP" altLang="en-US" sz="1600" dirty="0">
                <a:latin typeface="Meiryo UI" panose="020B0604030504040204" pitchFamily="50" charset="-128"/>
                <a:ea typeface="Meiryo UI" panose="020B0604030504040204" pitchFamily="50" charset="-128"/>
              </a:rPr>
              <a:t>で導入済</a:t>
            </a:r>
          </a:p>
        </p:txBody>
      </p:sp>
      <p:sp>
        <p:nvSpPr>
          <p:cNvPr id="6" name="スライド番号プレースホルダー 5"/>
          <p:cNvSpPr>
            <a:spLocks noGrp="1"/>
          </p:cNvSpPr>
          <p:nvPr>
            <p:ph type="sldNum" sz="quarter" idx="12"/>
          </p:nvPr>
        </p:nvSpPr>
        <p:spPr>
          <a:xfrm>
            <a:off x="6923983" y="6357792"/>
            <a:ext cx="2057400" cy="365125"/>
          </a:xfrm>
        </p:spPr>
        <p:txBody>
          <a:bodyPr/>
          <a:lstStyle/>
          <a:p>
            <a:fld id="{6D9193AE-A101-45E9-A319-81911888F047}" type="slidenum">
              <a:rPr kumimoji="1" lang="ja-JP" altLang="en-US" smtClean="0"/>
              <a:pPr/>
              <a:t>11</a:t>
            </a:fld>
            <a:endParaRPr kumimoji="1" lang="ja-JP" altLang="en-US"/>
          </a:p>
        </p:txBody>
      </p:sp>
      <p:pic>
        <p:nvPicPr>
          <p:cNvPr id="3" name="図 2">
            <a:extLst>
              <a:ext uri="{FF2B5EF4-FFF2-40B4-BE49-F238E27FC236}">
                <a16:creationId xmlns:a16="http://schemas.microsoft.com/office/drawing/2014/main" id="{12312378-586F-4DF3-B175-B0E31EC96EE1}"/>
              </a:ext>
            </a:extLst>
          </p:cNvPr>
          <p:cNvPicPr>
            <a:picLocks noChangeAspect="1"/>
          </p:cNvPicPr>
          <p:nvPr/>
        </p:nvPicPr>
        <p:blipFill rotWithShape="1">
          <a:blip r:embed="rId2"/>
          <a:srcRect l="28901" t="38071" r="35880" b="30783"/>
          <a:stretch/>
        </p:blipFill>
        <p:spPr>
          <a:xfrm>
            <a:off x="2102882" y="5493033"/>
            <a:ext cx="1414623" cy="792277"/>
          </a:xfrm>
          <a:prstGeom prst="rect">
            <a:avLst/>
          </a:prstGeom>
        </p:spPr>
      </p:pic>
      <p:sp>
        <p:nvSpPr>
          <p:cNvPr id="12" name="テキスト ボックス 11">
            <a:extLst>
              <a:ext uri="{FF2B5EF4-FFF2-40B4-BE49-F238E27FC236}">
                <a16:creationId xmlns:a16="http://schemas.microsoft.com/office/drawing/2014/main" id="{E4225453-2FB9-439B-B48C-067C51F2E96C}"/>
              </a:ext>
            </a:extLst>
          </p:cNvPr>
          <p:cNvSpPr txBox="1"/>
          <p:nvPr/>
        </p:nvSpPr>
        <p:spPr>
          <a:xfrm>
            <a:off x="2374017" y="4968407"/>
            <a:ext cx="872355" cy="461665"/>
          </a:xfrm>
          <a:prstGeom prst="rect">
            <a:avLst/>
          </a:prstGeom>
          <a:noFill/>
        </p:spPr>
        <p:txBody>
          <a:bodyPr wrap="none" rtlCol="0">
            <a:spAutoFit/>
          </a:bodyPr>
          <a:lstStyle/>
          <a:p>
            <a:pPr algn="ctr"/>
            <a:r>
              <a:rPr kumimoji="1" lang="ja-JP" altLang="en-US" sz="1200" b="1" dirty="0">
                <a:latin typeface="HGP創英角ﾎﾟｯﾌﾟ体" panose="040B0A00000000000000" pitchFamily="50" charset="-128"/>
                <a:ea typeface="HGP創英角ﾎﾟｯﾌﾟ体" panose="040B0A00000000000000" pitchFamily="50" charset="-128"/>
              </a:rPr>
              <a:t>ミマモルメ</a:t>
            </a:r>
            <a:endParaRPr kumimoji="1" lang="en-US" altLang="ja-JP" sz="1200" b="1" dirty="0">
              <a:latin typeface="HGP創英角ﾎﾟｯﾌﾟ体" panose="040B0A00000000000000" pitchFamily="50" charset="-128"/>
              <a:ea typeface="HGP創英角ﾎﾟｯﾌﾟ体" panose="040B0A00000000000000" pitchFamily="50" charset="-128"/>
            </a:endParaRPr>
          </a:p>
          <a:p>
            <a:pPr algn="ctr"/>
            <a:r>
              <a:rPr kumimoji="1" lang="ja-JP" altLang="en-US" sz="1200" b="1" dirty="0">
                <a:latin typeface="HGP創英角ﾎﾟｯﾌﾟ体" panose="040B0A00000000000000" pitchFamily="50" charset="-128"/>
                <a:ea typeface="HGP創英角ﾎﾟｯﾌﾟ体" panose="040B0A00000000000000" pitchFamily="50" charset="-128"/>
              </a:rPr>
              <a:t>（ＧＰＳ型）</a:t>
            </a:r>
          </a:p>
        </p:txBody>
      </p:sp>
      <p:pic>
        <p:nvPicPr>
          <p:cNvPr id="5" name="図 4">
            <a:extLst>
              <a:ext uri="{FF2B5EF4-FFF2-40B4-BE49-F238E27FC236}">
                <a16:creationId xmlns:a16="http://schemas.microsoft.com/office/drawing/2014/main" id="{E95452D3-B711-4B73-B45C-929B457A920A}"/>
              </a:ext>
            </a:extLst>
          </p:cNvPr>
          <p:cNvPicPr>
            <a:picLocks noChangeAspect="1"/>
          </p:cNvPicPr>
          <p:nvPr/>
        </p:nvPicPr>
        <p:blipFill>
          <a:blip r:embed="rId3"/>
          <a:stretch>
            <a:fillRect/>
          </a:stretch>
        </p:blipFill>
        <p:spPr>
          <a:xfrm>
            <a:off x="635760" y="5558415"/>
            <a:ext cx="1178697" cy="661514"/>
          </a:xfrm>
          <a:prstGeom prst="rect">
            <a:avLst/>
          </a:prstGeom>
        </p:spPr>
      </p:pic>
      <p:sp>
        <p:nvSpPr>
          <p:cNvPr id="13" name="テキスト ボックス 12">
            <a:extLst>
              <a:ext uri="{FF2B5EF4-FFF2-40B4-BE49-F238E27FC236}">
                <a16:creationId xmlns:a16="http://schemas.microsoft.com/office/drawing/2014/main" id="{51809CC6-CB92-4724-812B-537A416861DB}"/>
              </a:ext>
            </a:extLst>
          </p:cNvPr>
          <p:cNvSpPr txBox="1"/>
          <p:nvPr/>
        </p:nvSpPr>
        <p:spPr>
          <a:xfrm>
            <a:off x="710384" y="4968407"/>
            <a:ext cx="1029449" cy="461665"/>
          </a:xfrm>
          <a:prstGeom prst="rect">
            <a:avLst/>
          </a:prstGeom>
          <a:noFill/>
        </p:spPr>
        <p:txBody>
          <a:bodyPr wrap="none" rtlCol="0">
            <a:spAutoFit/>
          </a:bodyPr>
          <a:lstStyle/>
          <a:p>
            <a:pPr algn="ctr"/>
            <a:r>
              <a:rPr kumimoji="1" lang="en-US" altLang="ja-JP" sz="1200" b="1" dirty="0" smtClean="0">
                <a:latin typeface="HGP創英角ﾎﾟｯﾌﾟ体" panose="040B0A00000000000000" pitchFamily="50" charset="-128"/>
                <a:ea typeface="HGP創英角ﾎﾟｯﾌﾟ体" panose="040B0A00000000000000" pitchFamily="50" charset="-128"/>
              </a:rPr>
              <a:t>OTTADE!</a:t>
            </a:r>
            <a:endParaRPr kumimoji="1" lang="en-US" altLang="ja-JP" sz="1200" b="1" dirty="0">
              <a:latin typeface="HGP創英角ﾎﾟｯﾌﾟ体" panose="040B0A00000000000000" pitchFamily="50" charset="-128"/>
              <a:ea typeface="HGP創英角ﾎﾟｯﾌﾟ体" panose="040B0A00000000000000" pitchFamily="50" charset="-128"/>
            </a:endParaRPr>
          </a:p>
          <a:p>
            <a:pPr algn="ctr"/>
            <a:r>
              <a:rPr kumimoji="1" lang="ja-JP" altLang="en-US" sz="1200" b="1" dirty="0">
                <a:latin typeface="HGP創英角ﾎﾟｯﾌﾟ体" panose="040B0A00000000000000" pitchFamily="50" charset="-128"/>
                <a:ea typeface="HGP創英角ﾎﾟｯﾌﾟ体" panose="040B0A00000000000000" pitchFamily="50" charset="-128"/>
              </a:rPr>
              <a:t>（ビーコン型）</a:t>
            </a:r>
          </a:p>
        </p:txBody>
      </p:sp>
      <p:cxnSp>
        <p:nvCxnSpPr>
          <p:cNvPr id="14" name="直線コネクタ 13">
            <a:extLst>
              <a:ext uri="{FF2B5EF4-FFF2-40B4-BE49-F238E27FC236}">
                <a16:creationId xmlns:a16="http://schemas.microsoft.com/office/drawing/2014/main" id="{22319833-837D-4949-A133-14C2610CD49C}"/>
              </a:ext>
            </a:extLst>
          </p:cNvPr>
          <p:cNvCxnSpPr/>
          <p:nvPr/>
        </p:nvCxnSpPr>
        <p:spPr>
          <a:xfrm>
            <a:off x="233383" y="605635"/>
            <a:ext cx="874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71074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グラフ 9"/>
          <p:cNvGraphicFramePr>
            <a:graphicFrameLocks/>
          </p:cNvGraphicFramePr>
          <p:nvPr>
            <p:extLst/>
          </p:nvPr>
        </p:nvGraphicFramePr>
        <p:xfrm>
          <a:off x="1020744" y="3312426"/>
          <a:ext cx="2987351" cy="3509491"/>
        </p:xfrm>
        <a:graphic>
          <a:graphicData uri="http://schemas.openxmlformats.org/drawingml/2006/chart">
            <c:chart xmlns:c="http://schemas.openxmlformats.org/drawingml/2006/chart" xmlns:r="http://schemas.openxmlformats.org/officeDocument/2006/relationships" r:id="rId2"/>
          </a:graphicData>
        </a:graphic>
      </p:graphicFrame>
      <p:cxnSp>
        <p:nvCxnSpPr>
          <p:cNvPr id="23" name="直線コネクタ 22"/>
          <p:cNvCxnSpPr/>
          <p:nvPr/>
        </p:nvCxnSpPr>
        <p:spPr>
          <a:xfrm>
            <a:off x="233383" y="605635"/>
            <a:ext cx="874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233383" y="85113"/>
            <a:ext cx="7298202" cy="461665"/>
          </a:xfrm>
          <a:prstGeom prst="rect">
            <a:avLst/>
          </a:prstGeom>
          <a:noFill/>
        </p:spPr>
        <p:txBody>
          <a:bodyPr wrap="square" rtlCol="0">
            <a:spAutoFit/>
          </a:bodyPr>
          <a:lstStyle/>
          <a:p>
            <a:pPr defTabSz="914400">
              <a:defRPr/>
            </a:pPr>
            <a:r>
              <a:rPr lang="en-US" altLang="ja-JP" sz="2400" b="1" dirty="0" smtClean="0">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多言語対応</a:t>
            </a:r>
            <a:r>
              <a:rPr lang="en-US" altLang="ja-JP" sz="2400" b="1" dirty="0" smtClean="0">
                <a:latin typeface="Meiryo UI" panose="020B0604030504040204" pitchFamily="50" charset="-128"/>
                <a:ea typeface="Meiryo UI" panose="020B0604030504040204" pitchFamily="50" charset="-128"/>
              </a:rPr>
              <a:t>】</a:t>
            </a:r>
            <a:r>
              <a:rPr lang="ja-JP" altLang="en-US" sz="2400" b="1" dirty="0" smtClean="0">
                <a:latin typeface="Meiryo UI" panose="020B0604030504040204" pitchFamily="50" charset="-128"/>
                <a:ea typeface="Meiryo UI" panose="020B0604030504040204" pitchFamily="50" charset="-128"/>
              </a:rPr>
              <a:t>　　導入状況（防止・救急・窓口対応）</a:t>
            </a:r>
            <a:endParaRPr kumimoji="0" lang="ja-JP" altLang="en-US" sz="2400" b="1" kern="0" dirty="0">
              <a:latin typeface="Meiryo UI" panose="020B0604030504040204" pitchFamily="50" charset="-128"/>
              <a:ea typeface="Meiryo UI" panose="020B0604030504040204" pitchFamily="50" charset="-128"/>
            </a:endParaRPr>
          </a:p>
        </p:txBody>
      </p:sp>
      <p:sp>
        <p:nvSpPr>
          <p:cNvPr id="26" name="正方形/長方形 25">
            <a:extLst>
              <a:ext uri="{FF2B5EF4-FFF2-40B4-BE49-F238E27FC236}">
                <a16:creationId xmlns:a16="http://schemas.microsoft.com/office/drawing/2014/main" id="{33748F79-9951-4E4E-B6F5-E656F83FFBCE}"/>
              </a:ext>
            </a:extLst>
          </p:cNvPr>
          <p:cNvSpPr/>
          <p:nvPr/>
        </p:nvSpPr>
        <p:spPr>
          <a:xfrm>
            <a:off x="4379494" y="3350415"/>
            <a:ext cx="4593275" cy="92960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u"/>
            </a:pPr>
            <a:r>
              <a:rPr lang="ja-JP" altLang="en-US" sz="1400" b="1" u="sng" dirty="0">
                <a:solidFill>
                  <a:schemeClr val="tx1"/>
                </a:solidFill>
                <a:latin typeface="Meiryo UI" panose="020B0604030504040204" pitchFamily="50" charset="-128"/>
                <a:ea typeface="Meiryo UI" panose="020B0604030504040204" pitchFamily="50" charset="-128"/>
              </a:rPr>
              <a:t>窓口で多言語対応のシステムを導入しているのは</a:t>
            </a:r>
            <a:r>
              <a:rPr lang="en-US" altLang="ja-JP" sz="1400" b="1" u="sng" dirty="0" smtClean="0">
                <a:solidFill>
                  <a:schemeClr val="tx1"/>
                </a:solidFill>
                <a:latin typeface="Meiryo UI" panose="020B0604030504040204" pitchFamily="50" charset="-128"/>
                <a:ea typeface="Meiryo UI" panose="020B0604030504040204" pitchFamily="50" charset="-128"/>
              </a:rPr>
              <a:t>16</a:t>
            </a:r>
            <a:r>
              <a:rPr lang="ja-JP" altLang="en-US" sz="1400" b="1" u="sng" dirty="0" smtClean="0">
                <a:solidFill>
                  <a:schemeClr val="tx1"/>
                </a:solidFill>
                <a:latin typeface="Meiryo UI" panose="020B0604030504040204" pitchFamily="50" charset="-128"/>
                <a:ea typeface="Meiryo UI" panose="020B0604030504040204" pitchFamily="50" charset="-128"/>
              </a:rPr>
              <a:t>団体</a:t>
            </a:r>
            <a:r>
              <a:rPr lang="ja-JP" altLang="en-US" sz="1400" b="1" u="sng"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うちアプリで対応しているものは、大阪市、松原市のみ。</a:t>
            </a:r>
            <a:endParaRPr lang="en-US" altLang="ja-JP" sz="1400" dirty="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u"/>
            </a:pPr>
            <a:r>
              <a:rPr lang="ja-JP" altLang="en-US" sz="1400" dirty="0">
                <a:solidFill>
                  <a:schemeClr val="tx1"/>
                </a:solidFill>
                <a:latin typeface="Meiryo UI" panose="020B0604030504040204" pitchFamily="50" charset="-128"/>
                <a:ea typeface="Meiryo UI" panose="020B0604030504040204" pitchFamily="50" charset="-128"/>
              </a:rPr>
              <a:t>外国人比率が高い団体でも未対応が目立つ</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27" name="正方形/長方形 26">
            <a:extLst>
              <a:ext uri="{FF2B5EF4-FFF2-40B4-BE49-F238E27FC236}">
                <a16:creationId xmlns:a16="http://schemas.microsoft.com/office/drawing/2014/main" id="{CBAA1584-3715-4D57-92EE-82E9B2098119}"/>
              </a:ext>
            </a:extLst>
          </p:cNvPr>
          <p:cNvSpPr/>
          <p:nvPr/>
        </p:nvSpPr>
        <p:spPr>
          <a:xfrm>
            <a:off x="2056026" y="6611334"/>
            <a:ext cx="3521613" cy="2105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a:solidFill>
                  <a:schemeClr val="tx1"/>
                </a:solidFill>
                <a:latin typeface="Meiryo UI" panose="020B0604030504040204" pitchFamily="50" charset="-128"/>
                <a:ea typeface="Meiryo UI" panose="020B0604030504040204" pitchFamily="50" charset="-128"/>
              </a:rPr>
              <a:t>出典：総務省「住民基本台帳に基づく人口、人口動態及び世帯数」</a:t>
            </a:r>
            <a:endParaRPr kumimoji="1" lang="en-US" altLang="ja-JP" sz="900" dirty="0">
              <a:solidFill>
                <a:schemeClr val="tx1"/>
              </a:solidFill>
              <a:latin typeface="Meiryo UI" panose="020B0604030504040204" pitchFamily="50" charset="-128"/>
              <a:ea typeface="Meiryo UI" panose="020B0604030504040204" pitchFamily="50" charset="-128"/>
            </a:endParaRPr>
          </a:p>
        </p:txBody>
      </p:sp>
      <p:sp>
        <p:nvSpPr>
          <p:cNvPr id="6" name="スライド番号プレースホルダー 5"/>
          <p:cNvSpPr>
            <a:spLocks noGrp="1"/>
          </p:cNvSpPr>
          <p:nvPr>
            <p:ph type="sldNum" sz="quarter" idx="12"/>
          </p:nvPr>
        </p:nvSpPr>
        <p:spPr>
          <a:xfrm>
            <a:off x="6941277" y="6356351"/>
            <a:ext cx="2057400" cy="365125"/>
          </a:xfrm>
        </p:spPr>
        <p:txBody>
          <a:bodyPr/>
          <a:lstStyle/>
          <a:p>
            <a:fld id="{6D9193AE-A101-45E9-A319-81911888F047}" type="slidenum">
              <a:rPr kumimoji="1" lang="ja-JP" altLang="en-US" smtClean="0"/>
              <a:pPr/>
              <a:t>12</a:t>
            </a:fld>
            <a:endParaRPr kumimoji="1" lang="ja-JP" altLang="en-US"/>
          </a:p>
        </p:txBody>
      </p:sp>
      <p:sp>
        <p:nvSpPr>
          <p:cNvPr id="2" name="正方形/長方形 1">
            <a:extLst>
              <a:ext uri="{FF2B5EF4-FFF2-40B4-BE49-F238E27FC236}">
                <a16:creationId xmlns:a16="http://schemas.microsoft.com/office/drawing/2014/main" id="{D8A85F76-9ED3-4552-B642-06842890B9E3}"/>
              </a:ext>
            </a:extLst>
          </p:cNvPr>
          <p:cNvSpPr/>
          <p:nvPr/>
        </p:nvSpPr>
        <p:spPr>
          <a:xfrm>
            <a:off x="4894669" y="1057519"/>
            <a:ext cx="4156307" cy="738664"/>
          </a:xfrm>
          <a:prstGeom prst="rect">
            <a:avLst/>
          </a:prstGeom>
        </p:spPr>
        <p:txBody>
          <a:bodyPr wrap="square">
            <a:spAutoFit/>
          </a:bodyPr>
          <a:lstStyle/>
          <a:p>
            <a:pPr marL="285750" indent="-285750">
              <a:buFont typeface="Wingdings" panose="05000000000000000000" pitchFamily="2" charset="2"/>
              <a:buChar char="u"/>
            </a:pPr>
            <a:r>
              <a:rPr lang="ja-JP" altLang="en-US" sz="1400" dirty="0">
                <a:latin typeface="Meiryo UI" panose="020B0604030504040204" pitchFamily="50" charset="-128"/>
                <a:ea typeface="Meiryo UI" panose="020B0604030504040204" pitchFamily="50" charset="-128"/>
              </a:rPr>
              <a:t>消防庁消防研究センターと</a:t>
            </a:r>
            <a:r>
              <a:rPr lang="en-US" altLang="ja-JP" sz="1400" dirty="0">
                <a:latin typeface="Meiryo UI" panose="020B0604030504040204" pitchFamily="50" charset="-128"/>
                <a:ea typeface="Meiryo UI" panose="020B0604030504040204" pitchFamily="50" charset="-128"/>
              </a:rPr>
              <a:t>NICT</a:t>
            </a:r>
            <a:r>
              <a:rPr lang="ja-JP" altLang="en-US" sz="1400" dirty="0">
                <a:latin typeface="Meiryo UI" panose="020B0604030504040204" pitchFamily="50" charset="-128"/>
                <a:ea typeface="Meiryo UI" panose="020B0604030504040204" pitchFamily="50" charset="-128"/>
              </a:rPr>
              <a:t>が、救急隊用に開発した多言語音声翻訳アプリ「救急ボイストラ」が府内の</a:t>
            </a:r>
            <a:r>
              <a:rPr lang="ja-JP" altLang="en-US" sz="1400" b="1" u="sng" dirty="0">
                <a:latin typeface="Meiryo UI" panose="020B0604030504040204" pitchFamily="50" charset="-128"/>
                <a:ea typeface="Meiryo UI" panose="020B0604030504040204" pitchFamily="50" charset="-128"/>
              </a:rPr>
              <a:t>全</a:t>
            </a:r>
            <a:r>
              <a:rPr lang="en-US" altLang="ja-JP" sz="1400" b="1" u="sng" dirty="0">
                <a:latin typeface="Meiryo UI" panose="020B0604030504040204" pitchFamily="50" charset="-128"/>
                <a:ea typeface="Meiryo UI" panose="020B0604030504040204" pitchFamily="50" charset="-128"/>
              </a:rPr>
              <a:t>27</a:t>
            </a:r>
            <a:r>
              <a:rPr lang="ja-JP" altLang="en-US" sz="1400" b="1" u="sng" dirty="0">
                <a:latin typeface="Meiryo UI" panose="020B0604030504040204" pitchFamily="50" charset="-128"/>
                <a:ea typeface="Meiryo UI" panose="020B0604030504040204" pitchFamily="50" charset="-128"/>
              </a:rPr>
              <a:t>消防本部で導入済</a:t>
            </a:r>
            <a:r>
              <a:rPr lang="ja-JP" altLang="en-US" sz="14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利用申請中含む）</a:t>
            </a:r>
            <a:endParaRPr kumimoji="1" lang="en-US" altLang="ja-JP" sz="1400" dirty="0">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2D67F812-75CE-47E1-BB89-5FDBC2F4284B}"/>
              </a:ext>
            </a:extLst>
          </p:cNvPr>
          <p:cNvSpPr/>
          <p:nvPr/>
        </p:nvSpPr>
        <p:spPr>
          <a:xfrm>
            <a:off x="698728" y="1124474"/>
            <a:ext cx="3244781" cy="1600438"/>
          </a:xfrm>
          <a:prstGeom prst="rect">
            <a:avLst/>
          </a:prstGeom>
        </p:spPr>
        <p:txBody>
          <a:bodyPr wrap="square">
            <a:spAutoFit/>
          </a:bodyPr>
          <a:lstStyle/>
          <a:p>
            <a:pPr marL="285750" indent="-285750">
              <a:buFont typeface="Wingdings" panose="05000000000000000000" pitchFamily="2" charset="2"/>
              <a:buChar char="u"/>
            </a:pPr>
            <a:r>
              <a:rPr kumimoji="1" lang="ja-JP" altLang="en-US" sz="1400" dirty="0">
                <a:latin typeface="Meiryo UI" panose="020B0604030504040204" pitchFamily="50" charset="-128"/>
                <a:ea typeface="Meiryo UI" panose="020B0604030504040204" pitchFamily="50" charset="-128"/>
              </a:rPr>
              <a:t>大阪府がインバウンド向けに多言語（</a:t>
            </a:r>
            <a:r>
              <a:rPr kumimoji="1" lang="en-US" altLang="ja-JP" sz="1400" dirty="0">
                <a:latin typeface="Meiryo UI" panose="020B0604030504040204" pitchFamily="50" charset="-128"/>
                <a:ea typeface="Meiryo UI" panose="020B0604030504040204" pitchFamily="50" charset="-128"/>
              </a:rPr>
              <a:t>10</a:t>
            </a:r>
            <a:r>
              <a:rPr kumimoji="1" lang="ja-JP" altLang="en-US" sz="1400" dirty="0">
                <a:latin typeface="Meiryo UI" panose="020B0604030504040204" pitchFamily="50" charset="-128"/>
                <a:ea typeface="Meiryo UI" panose="020B0604030504040204" pitchFamily="50" charset="-128"/>
              </a:rPr>
              <a:t>言語）対応ウェブサイトの開設とアプリを開発。</a:t>
            </a:r>
            <a:endParaRPr kumimoji="1" lang="en-US" altLang="ja-JP" sz="14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u"/>
            </a:pPr>
            <a:endParaRPr kumimoji="1" lang="en-US" altLang="ja-JP" sz="14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u"/>
            </a:pPr>
            <a:r>
              <a:rPr kumimoji="1" lang="ja-JP" altLang="en-US" sz="1400" dirty="0">
                <a:latin typeface="Meiryo UI" panose="020B0604030504040204" pitchFamily="50" charset="-128"/>
                <a:ea typeface="Meiryo UI" panose="020B0604030504040204" pitchFamily="50" charset="-128"/>
              </a:rPr>
              <a:t>プッシュ通知で外国人旅行者に情報発信（→</a:t>
            </a:r>
            <a:r>
              <a:rPr kumimoji="1" lang="en-US" altLang="ja-JP" sz="1400" dirty="0">
                <a:latin typeface="Meiryo UI" panose="020B0604030504040204" pitchFamily="50" charset="-128"/>
                <a:ea typeface="Meiryo UI" panose="020B0604030504040204" pitchFamily="50" charset="-128"/>
              </a:rPr>
              <a:t>2019</a:t>
            </a:r>
            <a:r>
              <a:rPr kumimoji="1" lang="ja-JP" altLang="en-US" sz="1400" dirty="0">
                <a:latin typeface="Meiryo UI" panose="020B0604030504040204" pitchFamily="50" charset="-128"/>
                <a:ea typeface="Meiryo UI" panose="020B0604030504040204" pitchFamily="50" charset="-128"/>
              </a:rPr>
              <a:t>年内にサービス開始し、関西空港などで展開予定）</a:t>
            </a:r>
            <a:endParaRPr kumimoji="1" lang="en-US" altLang="ja-JP" sz="1400" dirty="0">
              <a:latin typeface="Meiryo UI" panose="020B0604030504040204" pitchFamily="50" charset="-128"/>
              <a:ea typeface="Meiryo UI" panose="020B0604030504040204" pitchFamily="50" charset="-128"/>
            </a:endParaRPr>
          </a:p>
        </p:txBody>
      </p:sp>
      <p:sp>
        <p:nvSpPr>
          <p:cNvPr id="8" name="四角形: 角を丸くする 7">
            <a:extLst>
              <a:ext uri="{FF2B5EF4-FFF2-40B4-BE49-F238E27FC236}">
                <a16:creationId xmlns:a16="http://schemas.microsoft.com/office/drawing/2014/main" id="{BC16AB0E-A156-43D6-B323-C8DCF27A0432}"/>
              </a:ext>
            </a:extLst>
          </p:cNvPr>
          <p:cNvSpPr/>
          <p:nvPr/>
        </p:nvSpPr>
        <p:spPr>
          <a:xfrm>
            <a:off x="233383" y="1095618"/>
            <a:ext cx="417007" cy="19253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Meiryo UI" panose="020B0604030504040204" pitchFamily="50" charset="-128"/>
                <a:ea typeface="Meiryo UI" panose="020B0604030504040204" pitchFamily="50" charset="-128"/>
              </a:rPr>
              <a:t>防災分野</a:t>
            </a:r>
            <a:endParaRPr kumimoji="1" lang="en-US" altLang="ja-JP" b="1" dirty="0">
              <a:latin typeface="Meiryo UI" panose="020B0604030504040204" pitchFamily="50" charset="-128"/>
              <a:ea typeface="Meiryo UI" panose="020B0604030504040204" pitchFamily="50" charset="-128"/>
            </a:endParaRPr>
          </a:p>
          <a:p>
            <a:pPr algn="ctr"/>
            <a:endParaRPr kumimoji="1" lang="en-US" altLang="ja-JP" b="1" dirty="0">
              <a:latin typeface="Meiryo UI" panose="020B0604030504040204" pitchFamily="50" charset="-128"/>
              <a:ea typeface="Meiryo UI" panose="020B0604030504040204" pitchFamily="50" charset="-128"/>
            </a:endParaRPr>
          </a:p>
          <a:p>
            <a:pPr algn="ctr"/>
            <a:r>
              <a:rPr kumimoji="1" lang="ja-JP" altLang="en-US" b="1" dirty="0">
                <a:latin typeface="Meiryo UI" panose="020B0604030504040204" pitchFamily="50" charset="-128"/>
                <a:ea typeface="Meiryo UI" panose="020B0604030504040204" pitchFamily="50" charset="-128"/>
              </a:rPr>
              <a:t>〇</a:t>
            </a:r>
            <a:endParaRPr kumimoji="1" lang="en-US" altLang="ja-JP" b="1" dirty="0">
              <a:latin typeface="Meiryo UI" panose="020B0604030504040204" pitchFamily="50" charset="-128"/>
              <a:ea typeface="Meiryo UI" panose="020B0604030504040204" pitchFamily="50" charset="-128"/>
            </a:endParaRPr>
          </a:p>
        </p:txBody>
      </p:sp>
      <p:sp>
        <p:nvSpPr>
          <p:cNvPr id="15" name="四角形: 角を丸くする 14">
            <a:extLst>
              <a:ext uri="{FF2B5EF4-FFF2-40B4-BE49-F238E27FC236}">
                <a16:creationId xmlns:a16="http://schemas.microsoft.com/office/drawing/2014/main" id="{8B6AC31A-79DD-46C3-96A9-641A043CC80A}"/>
              </a:ext>
            </a:extLst>
          </p:cNvPr>
          <p:cNvSpPr/>
          <p:nvPr/>
        </p:nvSpPr>
        <p:spPr>
          <a:xfrm>
            <a:off x="4429324" y="1070796"/>
            <a:ext cx="417007" cy="19122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Meiryo UI" panose="020B0604030504040204" pitchFamily="50" charset="-128"/>
                <a:ea typeface="Meiryo UI" panose="020B0604030504040204" pitchFamily="50" charset="-128"/>
              </a:rPr>
              <a:t>救急分野</a:t>
            </a:r>
            <a:endParaRPr kumimoji="1" lang="en-US" altLang="ja-JP" b="1" dirty="0">
              <a:latin typeface="Meiryo UI" panose="020B0604030504040204" pitchFamily="50" charset="-128"/>
              <a:ea typeface="Meiryo UI" panose="020B0604030504040204" pitchFamily="50" charset="-128"/>
            </a:endParaRPr>
          </a:p>
          <a:p>
            <a:pPr algn="ctr"/>
            <a:endParaRPr kumimoji="1" lang="en-US" altLang="ja-JP" b="1" dirty="0">
              <a:latin typeface="Meiryo UI" panose="020B0604030504040204" pitchFamily="50" charset="-128"/>
              <a:ea typeface="Meiryo UI" panose="020B0604030504040204" pitchFamily="50" charset="-128"/>
            </a:endParaRPr>
          </a:p>
          <a:p>
            <a:pPr algn="ctr"/>
            <a:r>
              <a:rPr kumimoji="1" lang="ja-JP" altLang="en-US" b="1" dirty="0">
                <a:latin typeface="Meiryo UI" panose="020B0604030504040204" pitchFamily="50" charset="-128"/>
                <a:ea typeface="Meiryo UI" panose="020B0604030504040204" pitchFamily="50" charset="-128"/>
              </a:rPr>
              <a:t>〇</a:t>
            </a:r>
          </a:p>
        </p:txBody>
      </p:sp>
      <p:graphicFrame>
        <p:nvGraphicFramePr>
          <p:cNvPr id="9" name="表 10">
            <a:extLst>
              <a:ext uri="{FF2B5EF4-FFF2-40B4-BE49-F238E27FC236}">
                <a16:creationId xmlns:a16="http://schemas.microsoft.com/office/drawing/2014/main" id="{A0C3956E-7EA7-4378-9C1C-68E1C2102333}"/>
              </a:ext>
            </a:extLst>
          </p:cNvPr>
          <p:cNvGraphicFramePr>
            <a:graphicFrameLocks noGrp="1"/>
          </p:cNvGraphicFramePr>
          <p:nvPr>
            <p:extLst/>
          </p:nvPr>
        </p:nvGraphicFramePr>
        <p:xfrm>
          <a:off x="4455935" y="4274462"/>
          <a:ext cx="4578881" cy="1042700"/>
        </p:xfrm>
        <a:graphic>
          <a:graphicData uri="http://schemas.openxmlformats.org/drawingml/2006/table">
            <a:tbl>
              <a:tblPr firstRow="1" bandRow="1">
                <a:tableStyleId>{5940675A-B579-460E-94D1-54222C63F5DA}</a:tableStyleId>
              </a:tblPr>
              <a:tblGrid>
                <a:gridCol w="1320473">
                  <a:extLst>
                    <a:ext uri="{9D8B030D-6E8A-4147-A177-3AD203B41FA5}">
                      <a16:colId xmlns:a16="http://schemas.microsoft.com/office/drawing/2014/main" val="1229568646"/>
                    </a:ext>
                  </a:extLst>
                </a:gridCol>
                <a:gridCol w="3258408">
                  <a:extLst>
                    <a:ext uri="{9D8B030D-6E8A-4147-A177-3AD203B41FA5}">
                      <a16:colId xmlns:a16="http://schemas.microsoft.com/office/drawing/2014/main" val="141506796"/>
                    </a:ext>
                  </a:extLst>
                </a:gridCol>
              </a:tblGrid>
              <a:tr h="254322">
                <a:tc>
                  <a:txBody>
                    <a:bodyPr/>
                    <a:lstStyle/>
                    <a:p>
                      <a:pPr algn="ctr"/>
                      <a:r>
                        <a:rPr kumimoji="1" lang="ja-JP" altLang="en-US" sz="1200" b="1" dirty="0">
                          <a:latin typeface="Meiryo UI" panose="020B0604030504040204" pitchFamily="50" charset="-128"/>
                          <a:ea typeface="Meiryo UI" panose="020B0604030504040204" pitchFamily="50" charset="-128"/>
                        </a:rPr>
                        <a:t>多言語システム</a:t>
                      </a:r>
                    </a:p>
                  </a:txBody>
                  <a:tcPr>
                    <a:solidFill>
                      <a:schemeClr val="accent1">
                        <a:lumMod val="20000"/>
                        <a:lumOff val="80000"/>
                      </a:schemeClr>
                    </a:solidFill>
                  </a:tcPr>
                </a:tc>
                <a:tc>
                  <a:txBody>
                    <a:bodyPr/>
                    <a:lstStyle/>
                    <a:p>
                      <a:pPr algn="ctr"/>
                      <a:r>
                        <a:rPr kumimoji="1" lang="ja-JP" altLang="en-US" sz="1200" b="1" dirty="0">
                          <a:latin typeface="Meiryo UI" panose="020B0604030504040204" pitchFamily="50" charset="-128"/>
                          <a:ea typeface="Meiryo UI" panose="020B0604030504040204" pitchFamily="50" charset="-128"/>
                        </a:rPr>
                        <a:t>導入自治体</a:t>
                      </a:r>
                    </a:p>
                  </a:txBody>
                  <a:tcPr>
                    <a:solidFill>
                      <a:schemeClr val="accent1">
                        <a:lumMod val="20000"/>
                        <a:lumOff val="80000"/>
                      </a:schemeClr>
                    </a:solidFill>
                  </a:tcPr>
                </a:tc>
                <a:extLst>
                  <a:ext uri="{0D108BD9-81ED-4DB2-BD59-A6C34878D82A}">
                    <a16:rowId xmlns:a16="http://schemas.microsoft.com/office/drawing/2014/main" val="3360327726"/>
                  </a:ext>
                </a:extLst>
              </a:tr>
              <a:tr h="423871">
                <a:tc>
                  <a:txBody>
                    <a:bodyPr/>
                    <a:lstStyle/>
                    <a:p>
                      <a:r>
                        <a:rPr kumimoji="1" lang="ja-JP" altLang="en-US" sz="1200" dirty="0">
                          <a:latin typeface="Meiryo UI" panose="020B0604030504040204" pitchFamily="50" charset="-128"/>
                          <a:ea typeface="Meiryo UI" panose="020B0604030504040204" pitchFamily="50" charset="-128"/>
                        </a:rPr>
                        <a:t>システム導入</a:t>
                      </a:r>
                    </a:p>
                  </a:txBody>
                  <a:tcPr/>
                </a:tc>
                <a:tc>
                  <a:txBody>
                    <a:bodyPr/>
                    <a:lstStyle/>
                    <a:p>
                      <a:r>
                        <a:rPr kumimoji="1" lang="ja-JP" altLang="en-US" sz="1200" dirty="0">
                          <a:latin typeface="Meiryo UI" panose="020B0604030504040204" pitchFamily="50" charset="-128"/>
                          <a:ea typeface="Meiryo UI" panose="020B0604030504040204" pitchFamily="50" charset="-128"/>
                        </a:rPr>
                        <a:t>東大阪市、泉佐野市、池田市、堺市、和泉市、茨木市</a:t>
                      </a:r>
                      <a:r>
                        <a:rPr kumimoji="1" lang="ja-JP" altLang="en-US" sz="1200" dirty="0" smtClean="0">
                          <a:latin typeface="Meiryo UI" panose="020B0604030504040204" pitchFamily="50" charset="-128"/>
                          <a:ea typeface="Meiryo UI" panose="020B0604030504040204" pitchFamily="50" charset="-128"/>
                        </a:rPr>
                        <a:t>、富田林市</a:t>
                      </a:r>
                      <a:r>
                        <a:rPr kumimoji="1" lang="ja-JP" altLang="en-US" sz="1200" dirty="0">
                          <a:latin typeface="Meiryo UI" panose="020B0604030504040204" pitchFamily="50" charset="-128"/>
                          <a:ea typeface="Meiryo UI" panose="020B0604030504040204" pitchFamily="50" charset="-128"/>
                        </a:rPr>
                        <a:t>、枚方市、岬町</a:t>
                      </a:r>
                    </a:p>
                  </a:txBody>
                  <a:tcPr/>
                </a:tc>
                <a:extLst>
                  <a:ext uri="{0D108BD9-81ED-4DB2-BD59-A6C34878D82A}">
                    <a16:rowId xmlns:a16="http://schemas.microsoft.com/office/drawing/2014/main" val="2931816168"/>
                  </a:ext>
                </a:extLst>
              </a:tr>
              <a:tr h="311180">
                <a:tc>
                  <a:txBody>
                    <a:bodyPr/>
                    <a:lstStyle/>
                    <a:p>
                      <a:r>
                        <a:rPr kumimoji="1" lang="ja-JP" altLang="en-US" sz="1200" dirty="0">
                          <a:latin typeface="Meiryo UI" panose="020B0604030504040204" pitchFamily="50" charset="-128"/>
                          <a:ea typeface="Meiryo UI" panose="020B0604030504040204" pitchFamily="50" charset="-128"/>
                        </a:rPr>
                        <a:t>うちアプリ対応</a:t>
                      </a:r>
                    </a:p>
                  </a:txBody>
                  <a:tcPr/>
                </a:tc>
                <a:tc>
                  <a:txBody>
                    <a:bodyPr/>
                    <a:lstStyle/>
                    <a:p>
                      <a:r>
                        <a:rPr kumimoji="1" lang="ja-JP" altLang="en-US" sz="1200" dirty="0">
                          <a:latin typeface="Meiryo UI" panose="020B0604030504040204" pitchFamily="50" charset="-128"/>
                          <a:ea typeface="Meiryo UI" panose="020B0604030504040204" pitchFamily="50" charset="-128"/>
                        </a:rPr>
                        <a:t>大阪市、松原市</a:t>
                      </a:r>
                    </a:p>
                  </a:txBody>
                  <a:tcPr/>
                </a:tc>
                <a:extLst>
                  <a:ext uri="{0D108BD9-81ED-4DB2-BD59-A6C34878D82A}">
                    <a16:rowId xmlns:a16="http://schemas.microsoft.com/office/drawing/2014/main" val="4282843210"/>
                  </a:ext>
                </a:extLst>
              </a:tr>
            </a:tbl>
          </a:graphicData>
        </a:graphic>
      </p:graphicFrame>
      <p:pic>
        <p:nvPicPr>
          <p:cNvPr id="13" name="図 12">
            <a:extLst>
              <a:ext uri="{FF2B5EF4-FFF2-40B4-BE49-F238E27FC236}">
                <a16:creationId xmlns:a16="http://schemas.microsoft.com/office/drawing/2014/main" id="{7BA8F3E7-F787-4BFF-99ED-B8ABC581DDCB}"/>
              </a:ext>
            </a:extLst>
          </p:cNvPr>
          <p:cNvPicPr>
            <a:picLocks noChangeAspect="1"/>
          </p:cNvPicPr>
          <p:nvPr/>
        </p:nvPicPr>
        <p:blipFill>
          <a:blip r:embed="rId3"/>
          <a:stretch>
            <a:fillRect/>
          </a:stretch>
        </p:blipFill>
        <p:spPr>
          <a:xfrm>
            <a:off x="5191000" y="1803430"/>
            <a:ext cx="3297419" cy="1179650"/>
          </a:xfrm>
          <a:prstGeom prst="rect">
            <a:avLst/>
          </a:prstGeom>
        </p:spPr>
      </p:pic>
      <p:sp>
        <p:nvSpPr>
          <p:cNvPr id="19" name="四角形: 角を丸くする 18">
            <a:extLst>
              <a:ext uri="{FF2B5EF4-FFF2-40B4-BE49-F238E27FC236}">
                <a16:creationId xmlns:a16="http://schemas.microsoft.com/office/drawing/2014/main" id="{BEC72DFB-385A-4710-AF9E-78D8ECEED01C}"/>
              </a:ext>
            </a:extLst>
          </p:cNvPr>
          <p:cNvSpPr/>
          <p:nvPr/>
        </p:nvSpPr>
        <p:spPr>
          <a:xfrm>
            <a:off x="209956" y="3429000"/>
            <a:ext cx="417007" cy="32901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Meiryo UI" panose="020B0604030504040204" pitchFamily="50" charset="-128"/>
                <a:ea typeface="Meiryo UI" panose="020B0604030504040204" pitchFamily="50" charset="-128"/>
              </a:rPr>
              <a:t>窓口対応</a:t>
            </a:r>
            <a:endParaRPr kumimoji="1" lang="en-US" altLang="ja-JP" b="1" dirty="0">
              <a:latin typeface="Meiryo UI" panose="020B0604030504040204" pitchFamily="50" charset="-128"/>
              <a:ea typeface="Meiryo UI" panose="020B0604030504040204" pitchFamily="50" charset="-128"/>
            </a:endParaRPr>
          </a:p>
          <a:p>
            <a:pPr algn="ctr"/>
            <a:endParaRPr kumimoji="1" lang="en-US" altLang="ja-JP" b="1" dirty="0">
              <a:latin typeface="Meiryo UI" panose="020B0604030504040204" pitchFamily="50" charset="-128"/>
              <a:ea typeface="Meiryo UI" panose="020B0604030504040204" pitchFamily="50" charset="-128"/>
            </a:endParaRPr>
          </a:p>
          <a:p>
            <a:pPr algn="ctr"/>
            <a:r>
              <a:rPr kumimoji="1" lang="ja-JP" altLang="en-US" sz="2000" b="1" dirty="0">
                <a:latin typeface="Meiryo UI" panose="020B0604030504040204" pitchFamily="50" charset="-128"/>
                <a:ea typeface="Meiryo UI" panose="020B0604030504040204" pitchFamily="50" charset="-128"/>
              </a:rPr>
              <a:t>△</a:t>
            </a:r>
          </a:p>
        </p:txBody>
      </p:sp>
      <p:sp>
        <p:nvSpPr>
          <p:cNvPr id="14" name="正方形/長方形 13">
            <a:extLst>
              <a:ext uri="{FF2B5EF4-FFF2-40B4-BE49-F238E27FC236}">
                <a16:creationId xmlns:a16="http://schemas.microsoft.com/office/drawing/2014/main" id="{5FB15FE7-C1A9-4EBB-B062-FC15B74E9C30}"/>
              </a:ext>
            </a:extLst>
          </p:cNvPr>
          <p:cNvSpPr/>
          <p:nvPr/>
        </p:nvSpPr>
        <p:spPr>
          <a:xfrm>
            <a:off x="2514419" y="5232408"/>
            <a:ext cx="1644698" cy="1169551"/>
          </a:xfrm>
          <a:prstGeom prst="rect">
            <a:avLst/>
          </a:prstGeom>
        </p:spPr>
        <p:txBody>
          <a:bodyPr wrap="square">
            <a:spAutoFit/>
          </a:bodyPr>
          <a:lstStyle/>
          <a:p>
            <a:pPr marL="171450" indent="-171450">
              <a:buFont typeface="Arial" panose="020B0604020202020204" pitchFamily="34" charset="0"/>
              <a:buChar char="•"/>
            </a:pPr>
            <a:r>
              <a:rPr kumimoji="1" lang="ja-JP" altLang="en-US" sz="1000" dirty="0">
                <a:latin typeface="Meiryo UI" panose="020B0604030504040204" pitchFamily="50" charset="-128"/>
                <a:ea typeface="Meiryo UI" panose="020B0604030504040204" pitchFamily="50" charset="-128"/>
              </a:rPr>
              <a:t>窓口の多言語対応状況については、各市町村の外国人比率との対比により比較（１％以上の比率の市町村を掲載）</a:t>
            </a:r>
            <a:endParaRPr kumimoji="1" lang="en-US" altLang="ja-JP" sz="10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000" dirty="0">
                <a:latin typeface="Meiryo UI" panose="020B0604030504040204" pitchFamily="50" charset="-128"/>
                <a:ea typeface="Meiryo UI" panose="020B0604030504040204" pitchFamily="50" charset="-128"/>
              </a:rPr>
              <a:t>濃い網掛けが、多言語対応自治体</a:t>
            </a:r>
          </a:p>
        </p:txBody>
      </p:sp>
      <p:sp>
        <p:nvSpPr>
          <p:cNvPr id="18" name="大かっこ 17">
            <a:extLst>
              <a:ext uri="{FF2B5EF4-FFF2-40B4-BE49-F238E27FC236}">
                <a16:creationId xmlns:a16="http://schemas.microsoft.com/office/drawing/2014/main" id="{A0BDAECE-54EA-4766-A34F-4BE90C3D5F9C}"/>
              </a:ext>
            </a:extLst>
          </p:cNvPr>
          <p:cNvSpPr/>
          <p:nvPr/>
        </p:nvSpPr>
        <p:spPr>
          <a:xfrm>
            <a:off x="2478534" y="5239717"/>
            <a:ext cx="1736749" cy="1152000"/>
          </a:xfrm>
          <a:prstGeom prst="bracketPair">
            <a:avLst>
              <a:gd name="adj" fmla="val 11524"/>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5BAB157D-D868-4397-963C-E7613C13033B}"/>
              </a:ext>
            </a:extLst>
          </p:cNvPr>
          <p:cNvSpPr txBox="1"/>
          <p:nvPr/>
        </p:nvSpPr>
        <p:spPr>
          <a:xfrm>
            <a:off x="4515314" y="5445671"/>
            <a:ext cx="1665635" cy="461665"/>
          </a:xfrm>
          <a:prstGeom prst="rect">
            <a:avLst/>
          </a:prstGeom>
          <a:noFill/>
        </p:spPr>
        <p:txBody>
          <a:bodyPr wrap="square" rtlCol="0">
            <a:spAutoFit/>
          </a:bodyPr>
          <a:lstStyle/>
          <a:p>
            <a:pPr algn="ctr"/>
            <a:r>
              <a:rPr kumimoji="1" lang="ja-JP" altLang="en-US" sz="1200" dirty="0">
                <a:latin typeface="Meiryo UI" panose="020B0604030504040204" pitchFamily="50" charset="-128"/>
                <a:ea typeface="Meiryo UI" panose="020B0604030504040204" pitchFamily="50" charset="-128"/>
              </a:rPr>
              <a:t>堺市の外国人市民向け相談窓口案内チラシ</a:t>
            </a:r>
          </a:p>
        </p:txBody>
      </p:sp>
      <p:pic>
        <p:nvPicPr>
          <p:cNvPr id="3" name="図 2">
            <a:extLst>
              <a:ext uri="{FF2B5EF4-FFF2-40B4-BE49-F238E27FC236}">
                <a16:creationId xmlns:a16="http://schemas.microsoft.com/office/drawing/2014/main" id="{B49D7768-CBEB-4288-A8CF-3D6957A32451}"/>
              </a:ext>
            </a:extLst>
          </p:cNvPr>
          <p:cNvPicPr>
            <a:picLocks noChangeAspect="1"/>
          </p:cNvPicPr>
          <p:nvPr/>
        </p:nvPicPr>
        <p:blipFill rotWithShape="1">
          <a:blip r:embed="rId4"/>
          <a:srcRect l="17527" t="19858" r="17198" b="26107"/>
          <a:stretch/>
        </p:blipFill>
        <p:spPr>
          <a:xfrm>
            <a:off x="6237115" y="5409524"/>
            <a:ext cx="2237242" cy="1172958"/>
          </a:xfrm>
          <a:prstGeom prst="rect">
            <a:avLst/>
          </a:prstGeom>
        </p:spPr>
      </p:pic>
      <p:cxnSp>
        <p:nvCxnSpPr>
          <p:cNvPr id="22" name="直線コネクタ 21">
            <a:extLst>
              <a:ext uri="{FF2B5EF4-FFF2-40B4-BE49-F238E27FC236}">
                <a16:creationId xmlns:a16="http://schemas.microsoft.com/office/drawing/2014/main" id="{A0A8BA47-EDAF-4B0A-A45D-C10C7163497F}"/>
              </a:ext>
            </a:extLst>
          </p:cNvPr>
          <p:cNvCxnSpPr/>
          <p:nvPr/>
        </p:nvCxnSpPr>
        <p:spPr>
          <a:xfrm>
            <a:off x="198000" y="3207922"/>
            <a:ext cx="874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0006F9F8-E646-414F-A18B-FE202B01A9AA}"/>
              </a:ext>
            </a:extLst>
          </p:cNvPr>
          <p:cNvCxnSpPr>
            <a:cxnSpLocks/>
          </p:cNvCxnSpPr>
          <p:nvPr/>
        </p:nvCxnSpPr>
        <p:spPr>
          <a:xfrm>
            <a:off x="4177586" y="1095618"/>
            <a:ext cx="0" cy="190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5" name="図 24"/>
          <p:cNvPicPr>
            <a:picLocks noChangeAspect="1"/>
          </p:cNvPicPr>
          <p:nvPr/>
        </p:nvPicPr>
        <p:blipFill>
          <a:blip r:embed="rId5"/>
          <a:stretch>
            <a:fillRect/>
          </a:stretch>
        </p:blipFill>
        <p:spPr>
          <a:xfrm>
            <a:off x="727208" y="3889258"/>
            <a:ext cx="491992" cy="2841743"/>
          </a:xfrm>
          <a:prstGeom prst="rect">
            <a:avLst/>
          </a:prstGeom>
        </p:spPr>
      </p:pic>
    </p:spTree>
    <p:extLst>
      <p:ext uri="{BB962C8B-B14F-4D97-AF65-F5344CB8AC3E}">
        <p14:creationId xmlns:p14="http://schemas.microsoft.com/office/powerpoint/2010/main" val="22982318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直線コネクタ 22"/>
          <p:cNvCxnSpPr/>
          <p:nvPr/>
        </p:nvCxnSpPr>
        <p:spPr>
          <a:xfrm>
            <a:off x="353158" y="720770"/>
            <a:ext cx="860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テキスト ボックス 3"/>
          <p:cNvSpPr txBox="1"/>
          <p:nvPr/>
        </p:nvSpPr>
        <p:spPr>
          <a:xfrm>
            <a:off x="257414" y="161571"/>
            <a:ext cx="8699743" cy="461665"/>
          </a:xfrm>
          <a:prstGeom prst="rect">
            <a:avLst/>
          </a:prstGeom>
          <a:noFill/>
        </p:spPr>
        <p:txBody>
          <a:bodyPr wrap="square" rtlCol="0">
            <a:spAutoFit/>
          </a:bodyPr>
          <a:lstStyle/>
          <a:p>
            <a:pPr defTabSz="914400">
              <a:defRPr/>
            </a:pPr>
            <a:r>
              <a:rPr lang="en-US" altLang="ja-JP" sz="2400" b="1" dirty="0" smtClean="0">
                <a:latin typeface="Meiryo UI" panose="020B0604030504040204" pitchFamily="50" charset="-128"/>
                <a:ea typeface="Meiryo UI" panose="020B0604030504040204" pitchFamily="50" charset="-128"/>
              </a:rPr>
              <a:t>【</a:t>
            </a:r>
            <a:r>
              <a:rPr lang="ja-JP" altLang="en-US" sz="2400" b="1" dirty="0" smtClean="0">
                <a:latin typeface="Meiryo UI" panose="020B0604030504040204" pitchFamily="50" charset="-128"/>
                <a:ea typeface="Meiryo UI" panose="020B0604030504040204" pitchFamily="50" charset="-128"/>
              </a:rPr>
              <a:t>シビックテックの活用</a:t>
            </a:r>
            <a:r>
              <a:rPr lang="en-US" altLang="ja-JP" sz="2400" b="1" dirty="0" smtClean="0">
                <a:latin typeface="Meiryo UI" panose="020B0604030504040204" pitchFamily="50" charset="-128"/>
                <a:ea typeface="Meiryo UI" panose="020B0604030504040204" pitchFamily="50" charset="-128"/>
              </a:rPr>
              <a:t>】</a:t>
            </a:r>
            <a:r>
              <a:rPr lang="ja-JP" altLang="en-US" sz="2400" b="1" dirty="0" smtClean="0">
                <a:latin typeface="Meiryo UI" panose="020B0604030504040204" pitchFamily="50" charset="-128"/>
                <a:ea typeface="Meiryo UI" panose="020B0604030504040204" pitchFamily="50" charset="-128"/>
              </a:rPr>
              <a:t>　　実施状況</a:t>
            </a:r>
            <a:r>
              <a:rPr lang="ja-JP" altLang="en-US" sz="2000" b="1" dirty="0" smtClean="0">
                <a:latin typeface="Meiryo UI" panose="020B0604030504040204" pitchFamily="50" charset="-128"/>
                <a:ea typeface="Meiryo UI" panose="020B0604030504040204" pitchFamily="50" charset="-128"/>
              </a:rPr>
              <a:t>（道路破損通報／アイデアソン等）</a:t>
            </a:r>
            <a:r>
              <a:rPr kumimoji="0" lang="ja-JP" altLang="en-US" sz="2000" b="1" kern="0" dirty="0">
                <a:latin typeface="Meiryo UI" panose="020B0604030504040204" pitchFamily="50" charset="-128"/>
                <a:ea typeface="Meiryo UI" panose="020B0604030504040204" pitchFamily="50" charset="-128"/>
              </a:rPr>
              <a:t>　</a:t>
            </a:r>
          </a:p>
        </p:txBody>
      </p:sp>
      <p:sp>
        <p:nvSpPr>
          <p:cNvPr id="14" name="テキスト ボックス 13"/>
          <p:cNvSpPr txBox="1"/>
          <p:nvPr/>
        </p:nvSpPr>
        <p:spPr>
          <a:xfrm>
            <a:off x="473505" y="3061493"/>
            <a:ext cx="2464742" cy="338554"/>
          </a:xfrm>
          <a:prstGeom prst="rect">
            <a:avLst/>
          </a:prstGeom>
          <a:noFill/>
        </p:spPr>
        <p:txBody>
          <a:bodyPr wrap="square" rtlCol="0">
            <a:spAutoFit/>
          </a:bodyPr>
          <a:lstStyle/>
          <a:p>
            <a:r>
              <a:rPr kumimoji="1" lang="ja-JP" altLang="en-US" sz="1600" b="1" dirty="0">
                <a:latin typeface="Meiryo UI" panose="020B0604030504040204" pitchFamily="50" charset="-128"/>
                <a:ea typeface="Meiryo UI" panose="020B0604030504040204" pitchFamily="50" charset="-128"/>
              </a:rPr>
              <a:t>道路破損通報サービス</a:t>
            </a:r>
          </a:p>
        </p:txBody>
      </p:sp>
      <p:graphicFrame>
        <p:nvGraphicFramePr>
          <p:cNvPr id="15" name="表 14"/>
          <p:cNvGraphicFramePr>
            <a:graphicFrameLocks noGrp="1"/>
          </p:cNvGraphicFramePr>
          <p:nvPr>
            <p:extLst/>
          </p:nvPr>
        </p:nvGraphicFramePr>
        <p:xfrm>
          <a:off x="446370" y="3421533"/>
          <a:ext cx="2663990" cy="2743200"/>
        </p:xfrm>
        <a:graphic>
          <a:graphicData uri="http://schemas.openxmlformats.org/drawingml/2006/table">
            <a:tbl>
              <a:tblPr firstRow="1" bandRow="1">
                <a:tableStyleId>{5940675A-B579-460E-94D1-54222C63F5DA}</a:tableStyleId>
              </a:tblPr>
              <a:tblGrid>
                <a:gridCol w="1019664">
                  <a:extLst>
                    <a:ext uri="{9D8B030D-6E8A-4147-A177-3AD203B41FA5}">
                      <a16:colId xmlns:a16="http://schemas.microsoft.com/office/drawing/2014/main" val="2970737907"/>
                    </a:ext>
                  </a:extLst>
                </a:gridCol>
                <a:gridCol w="1644326">
                  <a:extLst>
                    <a:ext uri="{9D8B030D-6E8A-4147-A177-3AD203B41FA5}">
                      <a16:colId xmlns:a16="http://schemas.microsoft.com/office/drawing/2014/main" val="935662453"/>
                    </a:ext>
                  </a:extLst>
                </a:gridCol>
              </a:tblGrid>
              <a:tr h="301500">
                <a:tc>
                  <a:txBody>
                    <a:bodyPr/>
                    <a:lstStyle/>
                    <a:p>
                      <a:pPr algn="ctr"/>
                      <a:r>
                        <a:rPr kumimoji="1" lang="ja-JP" altLang="en-US" sz="1400" dirty="0">
                          <a:solidFill>
                            <a:schemeClr val="tx1"/>
                          </a:solidFill>
                          <a:latin typeface="Meiryo UI" panose="020B0604030504040204" pitchFamily="50" charset="-128"/>
                          <a:ea typeface="Meiryo UI" panose="020B0604030504040204" pitchFamily="50" charset="-128"/>
                        </a:rPr>
                        <a:t>導入済</a:t>
                      </a:r>
                    </a:p>
                  </a:txBody>
                  <a:tcPr marL="84406" marR="84406">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400" dirty="0">
                          <a:solidFill>
                            <a:schemeClr val="tx1"/>
                          </a:solidFill>
                          <a:latin typeface="Meiryo UI" panose="020B0604030504040204" pitchFamily="50" charset="-128"/>
                          <a:ea typeface="Meiryo UI" panose="020B0604030504040204" pitchFamily="50" charset="-128"/>
                        </a:rPr>
                        <a:t>主な内容</a:t>
                      </a:r>
                    </a:p>
                  </a:txBody>
                  <a:tcPr marL="84406" marR="84406">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3222171023"/>
                  </a:ext>
                </a:extLst>
              </a:tr>
              <a:tr h="301500">
                <a:tc>
                  <a:txBody>
                    <a:bodyPr/>
                    <a:lstStyle/>
                    <a:p>
                      <a:r>
                        <a:rPr kumimoji="1" lang="ja-JP" altLang="en-US" sz="1400" dirty="0">
                          <a:solidFill>
                            <a:schemeClr val="tx1"/>
                          </a:solidFill>
                          <a:latin typeface="Meiryo UI" panose="020B0604030504040204" pitchFamily="50" charset="-128"/>
                          <a:ea typeface="Meiryo UI" panose="020B0604030504040204" pitchFamily="50" charset="-128"/>
                        </a:rPr>
                        <a:t>豊中市</a:t>
                      </a:r>
                      <a:endParaRPr kumimoji="1" lang="en-US" altLang="ja-JP" sz="1400" dirty="0">
                        <a:solidFill>
                          <a:schemeClr val="tx1"/>
                        </a:solidFill>
                        <a:latin typeface="Meiryo UI" panose="020B0604030504040204" pitchFamily="50" charset="-128"/>
                        <a:ea typeface="Meiryo UI" panose="020B0604030504040204" pitchFamily="50" charset="-128"/>
                      </a:endParaRPr>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8">
                  <a:txBody>
                    <a:bodyPr/>
                    <a:lstStyle/>
                    <a:p>
                      <a:pPr marL="82550" indent="-82550"/>
                      <a:r>
                        <a:rPr kumimoji="1" lang="ja-JP" altLang="en-US" sz="1400" dirty="0">
                          <a:solidFill>
                            <a:schemeClr val="tx1"/>
                          </a:solidFill>
                          <a:latin typeface="Meiryo UI" panose="020B0604030504040204" pitchFamily="50" charset="-128"/>
                          <a:ea typeface="Meiryo UI" panose="020B0604030504040204" pitchFamily="50" charset="-128"/>
                        </a:rPr>
                        <a:t>○茨木市のみホームページによるサービス提供</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82550" indent="-82550"/>
                      <a:endParaRPr kumimoji="1" lang="en-US" altLang="ja-JP" sz="1400" dirty="0">
                        <a:solidFill>
                          <a:schemeClr val="tx1"/>
                        </a:solidFill>
                        <a:latin typeface="Meiryo UI" panose="020B0604030504040204" pitchFamily="50" charset="-128"/>
                        <a:ea typeface="Meiryo UI" panose="020B0604030504040204" pitchFamily="50" charset="-128"/>
                      </a:endParaRPr>
                    </a:p>
                    <a:p>
                      <a:pPr marL="82550" indent="-82550"/>
                      <a:r>
                        <a:rPr kumimoji="1" lang="ja-JP" altLang="en-US" sz="1400" dirty="0">
                          <a:solidFill>
                            <a:schemeClr val="tx1"/>
                          </a:solidFill>
                          <a:latin typeface="Meiryo UI" panose="020B0604030504040204" pitchFamily="50" charset="-128"/>
                          <a:ea typeface="Meiryo UI" panose="020B0604030504040204" pitchFamily="50" charset="-128"/>
                        </a:rPr>
                        <a:t>○その他市町村はアプリにより提供</a:t>
                      </a:r>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17150278"/>
                  </a:ext>
                </a:extLst>
              </a:tr>
              <a:tr h="301500">
                <a:tc>
                  <a:txBody>
                    <a:bodyPr/>
                    <a:lstStyle/>
                    <a:p>
                      <a:r>
                        <a:rPr kumimoji="1" lang="ja-JP" altLang="en-US" sz="1400" dirty="0">
                          <a:solidFill>
                            <a:schemeClr val="tx1"/>
                          </a:solidFill>
                          <a:latin typeface="Meiryo UI" panose="020B0604030504040204" pitchFamily="50" charset="-128"/>
                          <a:ea typeface="Meiryo UI" panose="020B0604030504040204" pitchFamily="50" charset="-128"/>
                        </a:rPr>
                        <a:t>守口市</a:t>
                      </a:r>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83051804"/>
                  </a:ext>
                </a:extLst>
              </a:tr>
              <a:tr h="301500">
                <a:tc>
                  <a:txBody>
                    <a:bodyPr/>
                    <a:lstStyle/>
                    <a:p>
                      <a:r>
                        <a:rPr kumimoji="1" lang="ja-JP" altLang="en-US" sz="1400" dirty="0">
                          <a:solidFill>
                            <a:schemeClr val="tx1"/>
                          </a:solidFill>
                          <a:latin typeface="Meiryo UI" panose="020B0604030504040204" pitchFamily="50" charset="-128"/>
                          <a:ea typeface="Meiryo UI" panose="020B0604030504040204" pitchFamily="50" charset="-128"/>
                        </a:rPr>
                        <a:t>八尾市</a:t>
                      </a:r>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44701856"/>
                  </a:ext>
                </a:extLst>
              </a:tr>
              <a:tr h="301500">
                <a:tc>
                  <a:txBody>
                    <a:bodyPr/>
                    <a:lstStyle/>
                    <a:p>
                      <a:r>
                        <a:rPr kumimoji="1" lang="ja-JP" altLang="en-US" sz="1400" dirty="0">
                          <a:solidFill>
                            <a:schemeClr val="tx1"/>
                          </a:solidFill>
                          <a:latin typeface="Meiryo UI" panose="020B0604030504040204" pitchFamily="50" charset="-128"/>
                          <a:ea typeface="Meiryo UI" panose="020B0604030504040204" pitchFamily="50" charset="-128"/>
                        </a:rPr>
                        <a:t>泉佐野市</a:t>
                      </a:r>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30704595"/>
                  </a:ext>
                </a:extLst>
              </a:tr>
              <a:tr h="3015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Meiryo UI" panose="020B0604030504040204" pitchFamily="50" charset="-128"/>
                          <a:ea typeface="Meiryo UI" panose="020B0604030504040204" pitchFamily="50" charset="-128"/>
                        </a:rPr>
                        <a:t>富田林市</a:t>
                      </a:r>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05936043"/>
                  </a:ext>
                </a:extLst>
              </a:tr>
              <a:tr h="3015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Meiryo UI" panose="020B0604030504040204" pitchFamily="50" charset="-128"/>
                          <a:ea typeface="Meiryo UI" panose="020B0604030504040204" pitchFamily="50" charset="-128"/>
                        </a:rPr>
                        <a:t>寝屋川市</a:t>
                      </a:r>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215490522"/>
                  </a:ext>
                </a:extLst>
              </a:tr>
              <a:tr h="3015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Meiryo UI" panose="020B0604030504040204" pitchFamily="50" charset="-128"/>
                          <a:ea typeface="Meiryo UI" panose="020B0604030504040204" pitchFamily="50" charset="-128"/>
                        </a:rPr>
                        <a:t>四條畷市</a:t>
                      </a:r>
                      <a:endParaRPr kumimoji="1" lang="en-US" altLang="ja-JP" sz="1400" dirty="0">
                        <a:solidFill>
                          <a:schemeClr val="tx1"/>
                        </a:solidFill>
                        <a:latin typeface="Meiryo UI" panose="020B0604030504040204" pitchFamily="50" charset="-128"/>
                        <a:ea typeface="Meiryo UI" panose="020B0604030504040204" pitchFamily="50" charset="-128"/>
                      </a:endParaRPr>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0868150"/>
                  </a:ext>
                </a:extLst>
              </a:tr>
              <a:tr h="3015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Meiryo UI" panose="020B0604030504040204" pitchFamily="50" charset="-128"/>
                          <a:ea typeface="Meiryo UI" panose="020B0604030504040204" pitchFamily="50" charset="-128"/>
                        </a:rPr>
                        <a:t>茨木市</a:t>
                      </a:r>
                      <a:endParaRPr kumimoji="1" lang="en-US" altLang="ja-JP" sz="1400" dirty="0">
                        <a:solidFill>
                          <a:schemeClr val="tx1"/>
                        </a:solidFill>
                        <a:latin typeface="Meiryo UI" panose="020B0604030504040204" pitchFamily="50" charset="-128"/>
                        <a:ea typeface="Meiryo UI" panose="020B0604030504040204" pitchFamily="50" charset="-128"/>
                      </a:endParaRPr>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88282151"/>
                  </a:ext>
                </a:extLst>
              </a:tr>
            </a:tbl>
          </a:graphicData>
        </a:graphic>
      </p:graphicFrame>
      <p:sp>
        <p:nvSpPr>
          <p:cNvPr id="19" name="テキスト ボックス 18"/>
          <p:cNvSpPr txBox="1"/>
          <p:nvPr/>
        </p:nvSpPr>
        <p:spPr>
          <a:xfrm>
            <a:off x="446370" y="6186300"/>
            <a:ext cx="1149728" cy="338554"/>
          </a:xfrm>
          <a:prstGeom prst="rect">
            <a:avLst/>
          </a:prstGeom>
          <a:noFill/>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rPr>
              <a:t>計</a:t>
            </a:r>
            <a:r>
              <a:rPr kumimoji="1" lang="en-US" altLang="ja-JP" sz="1600" dirty="0" smtClean="0">
                <a:latin typeface="Meiryo UI" panose="020B0604030504040204" pitchFamily="50" charset="-128"/>
                <a:ea typeface="Meiryo UI" panose="020B0604030504040204" pitchFamily="50" charset="-128"/>
              </a:rPr>
              <a:t>8</a:t>
            </a:r>
            <a:r>
              <a:rPr kumimoji="1" lang="ja-JP" altLang="en-US" sz="1600" dirty="0" smtClean="0">
                <a:latin typeface="Meiryo UI" panose="020B0604030504040204" pitchFamily="50" charset="-128"/>
                <a:ea typeface="Meiryo UI" panose="020B0604030504040204" pitchFamily="50" charset="-128"/>
              </a:rPr>
              <a:t>団体</a:t>
            </a:r>
            <a:endParaRPr kumimoji="1" lang="ja-JP" altLang="en-US" sz="1600" dirty="0">
              <a:latin typeface="Meiryo UI" panose="020B0604030504040204" pitchFamily="50" charset="-128"/>
              <a:ea typeface="Meiryo UI" panose="020B0604030504040204" pitchFamily="50" charset="-128"/>
            </a:endParaRPr>
          </a:p>
        </p:txBody>
      </p:sp>
      <p:sp>
        <p:nvSpPr>
          <p:cNvPr id="22" name="テキスト ボックス 21">
            <a:extLst>
              <a:ext uri="{FF2B5EF4-FFF2-40B4-BE49-F238E27FC236}">
                <a16:creationId xmlns:a16="http://schemas.microsoft.com/office/drawing/2014/main" id="{FF595BAB-5AF0-4957-BC9E-802953FAE7C7}"/>
              </a:ext>
            </a:extLst>
          </p:cNvPr>
          <p:cNvSpPr txBox="1"/>
          <p:nvPr/>
        </p:nvSpPr>
        <p:spPr>
          <a:xfrm>
            <a:off x="3394492" y="3053104"/>
            <a:ext cx="2259943"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アイデアソン・ハッカソン</a:t>
            </a:r>
          </a:p>
        </p:txBody>
      </p:sp>
      <p:graphicFrame>
        <p:nvGraphicFramePr>
          <p:cNvPr id="24" name="表 23">
            <a:extLst>
              <a:ext uri="{FF2B5EF4-FFF2-40B4-BE49-F238E27FC236}">
                <a16:creationId xmlns:a16="http://schemas.microsoft.com/office/drawing/2014/main" id="{7C633076-5DF8-4C53-98E2-92377E723B8F}"/>
              </a:ext>
            </a:extLst>
          </p:cNvPr>
          <p:cNvGraphicFramePr>
            <a:graphicFrameLocks noGrp="1"/>
          </p:cNvGraphicFramePr>
          <p:nvPr>
            <p:extLst/>
          </p:nvPr>
        </p:nvGraphicFramePr>
        <p:xfrm>
          <a:off x="3394492" y="3413145"/>
          <a:ext cx="2568644" cy="2316480"/>
        </p:xfrm>
        <a:graphic>
          <a:graphicData uri="http://schemas.openxmlformats.org/drawingml/2006/table">
            <a:tbl>
              <a:tblPr firstRow="1" bandRow="1">
                <a:tableStyleId>{5940675A-B579-460E-94D1-54222C63F5DA}</a:tableStyleId>
              </a:tblPr>
              <a:tblGrid>
                <a:gridCol w="840644">
                  <a:extLst>
                    <a:ext uri="{9D8B030D-6E8A-4147-A177-3AD203B41FA5}">
                      <a16:colId xmlns:a16="http://schemas.microsoft.com/office/drawing/2014/main" val="2970737907"/>
                    </a:ext>
                  </a:extLst>
                </a:gridCol>
                <a:gridCol w="1728000">
                  <a:extLst>
                    <a:ext uri="{9D8B030D-6E8A-4147-A177-3AD203B41FA5}">
                      <a16:colId xmlns:a16="http://schemas.microsoft.com/office/drawing/2014/main" val="935662453"/>
                    </a:ext>
                  </a:extLst>
                </a:gridCol>
              </a:tblGrid>
              <a:tr h="144015">
                <a:tc>
                  <a:txBody>
                    <a:bodyPr/>
                    <a:lstStyle/>
                    <a:p>
                      <a:pPr algn="ctr"/>
                      <a:r>
                        <a:rPr kumimoji="1" lang="ja-JP" altLang="en-US" sz="1400" dirty="0">
                          <a:solidFill>
                            <a:schemeClr val="tx1"/>
                          </a:solidFill>
                          <a:latin typeface="Meiryo UI" panose="020B0604030504040204" pitchFamily="50" charset="-128"/>
                          <a:ea typeface="Meiryo UI" panose="020B0604030504040204" pitchFamily="50" charset="-128"/>
                        </a:rPr>
                        <a:t>実績あり</a:t>
                      </a:r>
                    </a:p>
                  </a:txBody>
                  <a:tcPr marL="84406" marR="84406">
                    <a:solidFill>
                      <a:schemeClr val="accent5">
                        <a:lumMod val="40000"/>
                        <a:lumOff val="60000"/>
                      </a:schemeClr>
                    </a:solidFill>
                  </a:tcPr>
                </a:tc>
                <a:tc>
                  <a:txBody>
                    <a:bodyPr/>
                    <a:lstStyle/>
                    <a:p>
                      <a:pPr algn="ctr"/>
                      <a:r>
                        <a:rPr kumimoji="1" lang="ja-JP" altLang="en-US" sz="1400" dirty="0">
                          <a:solidFill>
                            <a:schemeClr val="tx1"/>
                          </a:solidFill>
                          <a:latin typeface="Meiryo UI" panose="020B0604030504040204" pitchFamily="50" charset="-128"/>
                          <a:ea typeface="Meiryo UI" panose="020B0604030504040204" pitchFamily="50" charset="-128"/>
                        </a:rPr>
                        <a:t>主な内容</a:t>
                      </a:r>
                    </a:p>
                  </a:txBody>
                  <a:tcPr marL="84406" marR="84406">
                    <a:solidFill>
                      <a:schemeClr val="accent5">
                        <a:lumMod val="40000"/>
                        <a:lumOff val="60000"/>
                      </a:schemeClr>
                    </a:solidFill>
                  </a:tcPr>
                </a:tc>
                <a:extLst>
                  <a:ext uri="{0D108BD9-81ED-4DB2-BD59-A6C34878D82A}">
                    <a16:rowId xmlns:a16="http://schemas.microsoft.com/office/drawing/2014/main" val="3222171023"/>
                  </a:ext>
                </a:extLst>
              </a:tr>
              <a:tr h="335280">
                <a:tc>
                  <a:txBody>
                    <a:bodyPr/>
                    <a:lstStyle/>
                    <a:p>
                      <a:r>
                        <a:rPr kumimoji="1" lang="ja-JP" altLang="en-US" sz="1400" dirty="0">
                          <a:solidFill>
                            <a:schemeClr val="tx1"/>
                          </a:solidFill>
                          <a:latin typeface="Meiryo UI" panose="020B0604030504040204" pitchFamily="50" charset="-128"/>
                          <a:ea typeface="Meiryo UI" panose="020B0604030504040204" pitchFamily="50" charset="-128"/>
                        </a:rPr>
                        <a:t>大阪市</a:t>
                      </a:r>
                      <a:endParaRPr kumimoji="1" lang="en-US" altLang="ja-JP" sz="1400" dirty="0">
                        <a:solidFill>
                          <a:schemeClr val="tx1"/>
                        </a:solidFill>
                        <a:latin typeface="Meiryo UI" panose="020B0604030504040204" pitchFamily="50" charset="-128"/>
                        <a:ea typeface="Meiryo UI" panose="020B0604030504040204" pitchFamily="50" charset="-128"/>
                      </a:endParaRPr>
                    </a:p>
                  </a:txBody>
                  <a:tcPr marL="84406" marR="84406"/>
                </a:tc>
                <a:tc rowSpan="6">
                  <a:txBody>
                    <a:bodyPr/>
                    <a:lstStyle/>
                    <a:p>
                      <a:r>
                        <a:rPr kumimoji="1" lang="ja-JP" altLang="en-US" sz="1400" dirty="0">
                          <a:solidFill>
                            <a:schemeClr val="tx1"/>
                          </a:solidFill>
                          <a:latin typeface="Meiryo UI" panose="020B0604030504040204" pitchFamily="50" charset="-128"/>
                          <a:ea typeface="Meiryo UI" panose="020B0604030504040204" pitchFamily="50" charset="-128"/>
                        </a:rPr>
                        <a:t>○産学連携での取組みが中心。</a:t>
                      </a:r>
                      <a:endParaRPr kumimoji="1" lang="en-US" altLang="ja-JP" sz="1400" dirty="0">
                        <a:solidFill>
                          <a:schemeClr val="tx1"/>
                        </a:solidFill>
                        <a:latin typeface="Meiryo UI" panose="020B0604030504040204" pitchFamily="50" charset="-128"/>
                        <a:ea typeface="Meiryo UI" panose="020B0604030504040204" pitchFamily="50" charset="-128"/>
                      </a:endParaRPr>
                    </a:p>
                    <a:p>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○枚方市はオープンデータの活用をテーマに複数回開催し、大阪工業大学と連携で、アプリの開発につながった実績あり。</a:t>
                      </a:r>
                      <a:endParaRPr kumimoji="1" lang="en-US" altLang="ja-JP" sz="1400" dirty="0">
                        <a:solidFill>
                          <a:schemeClr val="tx1"/>
                        </a:solidFill>
                        <a:latin typeface="Meiryo UI" panose="020B0604030504040204" pitchFamily="50" charset="-128"/>
                        <a:ea typeface="Meiryo UI" panose="020B0604030504040204" pitchFamily="50" charset="-128"/>
                      </a:endParaRPr>
                    </a:p>
                  </a:txBody>
                  <a:tcPr marL="84406" marR="84406">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17150278"/>
                  </a:ext>
                </a:extLst>
              </a:tr>
              <a:tr h="3352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Meiryo UI" panose="020B0604030504040204" pitchFamily="50" charset="-128"/>
                          <a:ea typeface="Meiryo UI" panose="020B0604030504040204" pitchFamily="50" charset="-128"/>
                        </a:rPr>
                        <a:t>堺市</a:t>
                      </a:r>
                    </a:p>
                  </a:txBody>
                  <a:tcPr marL="84406" marR="84406"/>
                </a:tc>
                <a:tc vMerge="1">
                  <a:txBody>
                    <a:bodyPr/>
                    <a:lstStyle/>
                    <a:p>
                      <a:endParaRPr kumimoji="1" lang="ja-JP" altLang="en-US" sz="1400" dirty="0"/>
                    </a:p>
                  </a:txBody>
                  <a:tcPr/>
                </a:tc>
                <a:extLst>
                  <a:ext uri="{0D108BD9-81ED-4DB2-BD59-A6C34878D82A}">
                    <a16:rowId xmlns:a16="http://schemas.microsoft.com/office/drawing/2014/main" val="1383051804"/>
                  </a:ext>
                </a:extLst>
              </a:tr>
              <a:tr h="335280">
                <a:tc>
                  <a:txBody>
                    <a:bodyPr/>
                    <a:lstStyle/>
                    <a:p>
                      <a:r>
                        <a:rPr kumimoji="1" lang="ja-JP" altLang="en-US" sz="1400" dirty="0">
                          <a:solidFill>
                            <a:schemeClr val="tx1"/>
                          </a:solidFill>
                          <a:latin typeface="Meiryo UI" panose="020B0604030504040204" pitchFamily="50" charset="-128"/>
                          <a:ea typeface="Meiryo UI" panose="020B0604030504040204" pitchFamily="50" charset="-128"/>
                        </a:rPr>
                        <a:t>高槻市</a:t>
                      </a:r>
                    </a:p>
                  </a:txBody>
                  <a:tcPr marL="84406" marR="84406">
                    <a:lnB w="12700" cap="flat" cmpd="sng" algn="ctr">
                      <a:solidFill>
                        <a:schemeClr val="tx1"/>
                      </a:solidFill>
                      <a:prstDash val="solid"/>
                      <a:round/>
                      <a:headEnd type="none" w="med" len="med"/>
                      <a:tailEnd type="none" w="med" len="med"/>
                    </a:lnB>
                  </a:tcPr>
                </a:tc>
                <a:tc vMerge="1">
                  <a:txBody>
                    <a:bodyPr/>
                    <a:lstStyle/>
                    <a:p>
                      <a:endParaRPr kumimoji="1" lang="ja-JP" altLang="en-US" sz="14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44701856"/>
                  </a:ext>
                </a:extLst>
              </a:tr>
              <a:tr h="335280">
                <a:tc>
                  <a:txBody>
                    <a:bodyPr/>
                    <a:lstStyle/>
                    <a:p>
                      <a:r>
                        <a:rPr kumimoji="1" lang="ja-JP" altLang="en-US" sz="1400" dirty="0">
                          <a:solidFill>
                            <a:schemeClr val="tx1"/>
                          </a:solidFill>
                          <a:latin typeface="Meiryo UI" panose="020B0604030504040204" pitchFamily="50" charset="-128"/>
                          <a:ea typeface="Meiryo UI" panose="020B0604030504040204" pitchFamily="50" charset="-128"/>
                        </a:rPr>
                        <a:t>枚方市</a:t>
                      </a:r>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30704595"/>
                  </a:ext>
                </a:extLst>
              </a:tr>
              <a:tr h="3352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Meiryo UI" panose="020B0604030504040204" pitchFamily="50" charset="-128"/>
                          <a:ea typeface="Meiryo UI" panose="020B0604030504040204" pitchFamily="50" charset="-128"/>
                        </a:rPr>
                        <a:t>茨木市</a:t>
                      </a:r>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05936043"/>
                  </a:ext>
                </a:extLst>
              </a:tr>
              <a:tr h="335280">
                <a:tc>
                  <a:txBody>
                    <a:bodyPr/>
                    <a:lstStyle/>
                    <a:p>
                      <a:r>
                        <a:rPr kumimoji="1" lang="ja-JP" altLang="en-US" sz="1400" dirty="0">
                          <a:solidFill>
                            <a:schemeClr val="tx1"/>
                          </a:solidFill>
                          <a:latin typeface="Meiryo UI" panose="020B0604030504040204" pitchFamily="50" charset="-128"/>
                          <a:ea typeface="Meiryo UI" panose="020B0604030504040204" pitchFamily="50" charset="-128"/>
                        </a:rPr>
                        <a:t>八尾市</a:t>
                      </a:r>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41282790"/>
                  </a:ext>
                </a:extLst>
              </a:tr>
            </a:tbl>
          </a:graphicData>
        </a:graphic>
      </p:graphicFrame>
      <p:sp>
        <p:nvSpPr>
          <p:cNvPr id="25" name="テキスト ボックス 24">
            <a:extLst>
              <a:ext uri="{FF2B5EF4-FFF2-40B4-BE49-F238E27FC236}">
                <a16:creationId xmlns:a16="http://schemas.microsoft.com/office/drawing/2014/main" id="{479F4E2B-A7A3-4AF0-949E-7A254AE9C7F3}"/>
              </a:ext>
            </a:extLst>
          </p:cNvPr>
          <p:cNvSpPr txBox="1"/>
          <p:nvPr/>
        </p:nvSpPr>
        <p:spPr>
          <a:xfrm>
            <a:off x="3394492" y="5748237"/>
            <a:ext cx="1861130" cy="338554"/>
          </a:xfrm>
          <a:prstGeom prst="rect">
            <a:avLst/>
          </a:prstGeom>
          <a:noFill/>
        </p:spPr>
        <p:txBody>
          <a:bodyPr wrap="square" rtlCol="0">
            <a:spAutoFit/>
          </a:bodyPr>
          <a:lstStyle/>
          <a:p>
            <a:r>
              <a:rPr kumimoji="1" lang="ja-JP" altLang="en-US" sz="1600" dirty="0">
                <a:latin typeface="Meiryo UI" panose="020B0604030504040204" pitchFamily="50" charset="-128"/>
                <a:ea typeface="Meiryo UI" panose="020B0604030504040204" pitchFamily="50" charset="-128"/>
              </a:rPr>
              <a:t>計６団体</a:t>
            </a:r>
          </a:p>
        </p:txBody>
      </p:sp>
      <p:pic>
        <p:nvPicPr>
          <p:cNvPr id="13" name="図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47268" y="4529820"/>
            <a:ext cx="2231714" cy="1487809"/>
          </a:xfrm>
          <a:prstGeom prst="rect">
            <a:avLst/>
          </a:prstGeom>
        </p:spPr>
      </p:pic>
      <p:pic>
        <p:nvPicPr>
          <p:cNvPr id="16" name="図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9629" y="3151442"/>
            <a:ext cx="2231714" cy="1489291"/>
          </a:xfrm>
          <a:prstGeom prst="rect">
            <a:avLst/>
          </a:prstGeom>
        </p:spPr>
      </p:pic>
      <p:sp>
        <p:nvSpPr>
          <p:cNvPr id="18" name="正方形/長方形 17">
            <a:extLst>
              <a:ext uri="{FF2B5EF4-FFF2-40B4-BE49-F238E27FC236}">
                <a16:creationId xmlns:a16="http://schemas.microsoft.com/office/drawing/2014/main" id="{21002D9A-AE25-49A2-A442-8DDA9756520F}"/>
              </a:ext>
            </a:extLst>
          </p:cNvPr>
          <p:cNvSpPr/>
          <p:nvPr/>
        </p:nvSpPr>
        <p:spPr>
          <a:xfrm>
            <a:off x="5448758" y="6101662"/>
            <a:ext cx="3695242" cy="507831"/>
          </a:xfrm>
          <a:prstGeom prst="rect">
            <a:avLst/>
          </a:prstGeom>
        </p:spPr>
        <p:txBody>
          <a:bodyPr wrap="none">
            <a:spAutoFit/>
          </a:bodyPr>
          <a:lstStyle>
            <a:defPPr>
              <a:defRPr lang="ja-JP"/>
            </a:defPPr>
            <a:lvl1pPr marL="0" algn="l" defTabSz="913765" rtl="0" eaLnBrk="1" latinLnBrk="0" hangingPunct="1">
              <a:defRPr kumimoji="1" sz="1800" kern="1200">
                <a:solidFill>
                  <a:schemeClr val="tx1"/>
                </a:solidFill>
                <a:latin typeface="+mn-lt"/>
                <a:ea typeface="+mn-ea"/>
                <a:cs typeface="+mn-cs"/>
              </a:defRPr>
            </a:lvl1pPr>
            <a:lvl2pPr marL="457200" algn="l" defTabSz="913765" rtl="0" eaLnBrk="1" latinLnBrk="0" hangingPunct="1">
              <a:defRPr kumimoji="1" sz="1800" kern="1200">
                <a:solidFill>
                  <a:schemeClr val="tx1"/>
                </a:solidFill>
                <a:latin typeface="+mn-lt"/>
                <a:ea typeface="+mn-ea"/>
                <a:cs typeface="+mn-cs"/>
              </a:defRPr>
            </a:lvl2pPr>
            <a:lvl3pPr marL="914400" algn="l" defTabSz="913765" rtl="0" eaLnBrk="1" latinLnBrk="0" hangingPunct="1">
              <a:defRPr kumimoji="1" sz="1800" kern="1200">
                <a:solidFill>
                  <a:schemeClr val="tx1"/>
                </a:solidFill>
                <a:latin typeface="+mn-lt"/>
                <a:ea typeface="+mn-ea"/>
                <a:cs typeface="+mn-cs"/>
              </a:defRPr>
            </a:lvl3pPr>
            <a:lvl4pPr marL="1371600" algn="l" defTabSz="913765" rtl="0" eaLnBrk="1" latinLnBrk="0" hangingPunct="1">
              <a:defRPr kumimoji="1" sz="1800" kern="1200">
                <a:solidFill>
                  <a:schemeClr val="tx1"/>
                </a:solidFill>
                <a:latin typeface="+mn-lt"/>
                <a:ea typeface="+mn-ea"/>
                <a:cs typeface="+mn-cs"/>
              </a:defRPr>
            </a:lvl4pPr>
            <a:lvl5pPr marL="1828165" algn="l" defTabSz="913765" rtl="0" eaLnBrk="1" latinLnBrk="0" hangingPunct="1">
              <a:defRPr kumimoji="1" sz="1800" kern="1200">
                <a:solidFill>
                  <a:schemeClr val="tx1"/>
                </a:solidFill>
                <a:latin typeface="+mn-lt"/>
                <a:ea typeface="+mn-ea"/>
                <a:cs typeface="+mn-cs"/>
              </a:defRPr>
            </a:lvl5pPr>
            <a:lvl6pPr marL="2285365" algn="l" defTabSz="913765" rtl="0" eaLnBrk="1" latinLnBrk="0" hangingPunct="1">
              <a:defRPr kumimoji="1" sz="1800" kern="1200">
                <a:solidFill>
                  <a:schemeClr val="tx1"/>
                </a:solidFill>
                <a:latin typeface="+mn-lt"/>
                <a:ea typeface="+mn-ea"/>
                <a:cs typeface="+mn-cs"/>
              </a:defRPr>
            </a:lvl6pPr>
            <a:lvl7pPr marL="2742565" algn="l" defTabSz="913765" rtl="0" eaLnBrk="1" latinLnBrk="0" hangingPunct="1">
              <a:defRPr kumimoji="1" sz="1800" kern="1200">
                <a:solidFill>
                  <a:schemeClr val="tx1"/>
                </a:solidFill>
                <a:latin typeface="+mn-lt"/>
                <a:ea typeface="+mn-ea"/>
                <a:cs typeface="+mn-cs"/>
              </a:defRPr>
            </a:lvl7pPr>
            <a:lvl8pPr marL="3199765" algn="l" defTabSz="913765" rtl="0" eaLnBrk="1" latinLnBrk="0" hangingPunct="1">
              <a:defRPr kumimoji="1" sz="1800" kern="1200">
                <a:solidFill>
                  <a:schemeClr val="tx1"/>
                </a:solidFill>
                <a:latin typeface="+mn-lt"/>
                <a:ea typeface="+mn-ea"/>
                <a:cs typeface="+mn-cs"/>
              </a:defRPr>
            </a:lvl8pPr>
            <a:lvl9pPr marL="3656965" algn="l" defTabSz="913765" rtl="0" eaLnBrk="1" latinLnBrk="0" hangingPunct="1">
              <a:defRPr kumimoji="1" sz="1800" kern="1200">
                <a:solidFill>
                  <a:schemeClr val="tx1"/>
                </a:solidFill>
                <a:latin typeface="+mn-lt"/>
                <a:ea typeface="+mn-ea"/>
                <a:cs typeface="+mn-cs"/>
              </a:defRPr>
            </a:lvl9pPr>
          </a:lstStyle>
          <a:p>
            <a:r>
              <a:rPr lang="ja-JP" altLang="en-US" sz="900" dirty="0">
                <a:latin typeface="Meiryo UI" panose="020B0604030504040204" pitchFamily="50" charset="-128"/>
                <a:ea typeface="Meiryo UI" panose="020B0604030504040204" pitchFamily="50" charset="-128"/>
              </a:rPr>
              <a:t>出典：大阪市ホームページ</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ICT</a:t>
            </a:r>
            <a:r>
              <a:rPr lang="ja-JP" altLang="en-US" sz="900" dirty="0">
                <a:latin typeface="Meiryo UI" panose="020B0604030504040204" pitchFamily="50" charset="-128"/>
                <a:ea typeface="Meiryo UI" panose="020B0604030504040204" pitchFamily="50" charset="-128"/>
              </a:rPr>
              <a:t>を活用した新たな市民活動「</a:t>
            </a:r>
            <a:r>
              <a:rPr lang="en-US" altLang="ja-JP" sz="900" dirty="0" err="1">
                <a:latin typeface="Meiryo UI" panose="020B0604030504040204" pitchFamily="50" charset="-128"/>
                <a:ea typeface="Meiryo UI" panose="020B0604030504040204" pitchFamily="50" charset="-128"/>
              </a:rPr>
              <a:t>CivicTech</a:t>
            </a:r>
            <a:r>
              <a:rPr lang="ja-JP" altLang="en-US" sz="900" dirty="0">
                <a:latin typeface="Meiryo UI" panose="020B0604030504040204" pitchFamily="50" charset="-128"/>
                <a:ea typeface="Meiryo UI" panose="020B0604030504040204" pitchFamily="50" charset="-128"/>
              </a:rPr>
              <a:t>（シビックテック）」の取組」</a:t>
            </a:r>
            <a:endParaRPr lang="en-US" altLang="ja-JP" sz="900" dirty="0">
              <a:latin typeface="Meiryo UI" panose="020B0604030504040204" pitchFamily="50" charset="-128"/>
              <a:ea typeface="Meiryo UI" panose="020B0604030504040204" pitchFamily="50" charset="-128"/>
            </a:endParaRPr>
          </a:p>
          <a:p>
            <a:r>
              <a:rPr lang="en-US" altLang="ja-JP" sz="900" dirty="0">
                <a:latin typeface="Meiryo UI" panose="020B0604030504040204" pitchFamily="50" charset="-128"/>
                <a:ea typeface="Meiryo UI" panose="020B0604030504040204" pitchFamily="50" charset="-128"/>
              </a:rPr>
              <a:t>https://www.city.osaka.lg.jp/shimin/page/0000329043.html</a:t>
            </a:r>
            <a:r>
              <a:rPr lang="ja-JP" altLang="en-US" sz="900" dirty="0">
                <a:latin typeface="Meiryo UI" panose="020B0604030504040204" pitchFamily="50" charset="-128"/>
                <a:ea typeface="Meiryo UI" panose="020B0604030504040204" pitchFamily="50" charset="-128"/>
              </a:rPr>
              <a:t>　</a:t>
            </a:r>
            <a:endParaRPr lang="en-US" altLang="ja-JP" sz="900" dirty="0">
              <a:latin typeface="Meiryo UI" panose="020B0604030504040204" pitchFamily="50" charset="-128"/>
              <a:ea typeface="Meiryo UI" panose="020B0604030504040204" pitchFamily="50" charset="-128"/>
            </a:endParaRPr>
          </a:p>
        </p:txBody>
      </p:sp>
      <p:sp>
        <p:nvSpPr>
          <p:cNvPr id="20" name="正方形/長方形 19"/>
          <p:cNvSpPr/>
          <p:nvPr/>
        </p:nvSpPr>
        <p:spPr>
          <a:xfrm>
            <a:off x="365477" y="852992"/>
            <a:ext cx="8539012" cy="209717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u"/>
            </a:pPr>
            <a:r>
              <a:rPr lang="ja-JP" altLang="en-US" sz="1600" dirty="0">
                <a:solidFill>
                  <a:schemeClr val="tx1"/>
                </a:solidFill>
                <a:latin typeface="Meiryo UI" panose="020B0604030504040204" pitchFamily="50" charset="-128"/>
                <a:ea typeface="Meiryo UI" panose="020B0604030504040204" pitchFamily="50" charset="-128"/>
              </a:rPr>
              <a:t>まちの課題を住民と共有する手法として、道路の陥没等をスマホで通報する仕組みの導入状況や、住民と協働して解決する仕組みとしてのシビックテックの開催実績等について調査</a:t>
            </a:r>
            <a:r>
              <a:rPr lang="ja-JP" altLang="en-US" sz="1600" dirty="0" smtClean="0">
                <a:solidFill>
                  <a:schemeClr val="tx1"/>
                </a:solidFill>
                <a:latin typeface="Meiryo UI" panose="020B0604030504040204" pitchFamily="50" charset="-128"/>
                <a:ea typeface="Meiryo UI" panose="020B0604030504040204" pitchFamily="50" charset="-128"/>
              </a:rPr>
              <a:t>。</a:t>
            </a:r>
            <a:endParaRPr lang="en-US" altLang="ja-JP" sz="1600" dirty="0" smtClean="0">
              <a:solidFill>
                <a:schemeClr val="tx1"/>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u"/>
            </a:pPr>
            <a:endParaRPr lang="en-US" altLang="ja-JP" sz="1100" dirty="0">
              <a:solidFill>
                <a:schemeClr val="tx1"/>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u"/>
            </a:pPr>
            <a:r>
              <a:rPr lang="ja-JP" altLang="en-US" sz="1600" dirty="0">
                <a:solidFill>
                  <a:schemeClr val="tx1"/>
                </a:solidFill>
                <a:latin typeface="Meiryo UI" panose="020B0604030504040204" pitchFamily="50" charset="-128"/>
                <a:ea typeface="Meiryo UI" panose="020B0604030504040204" pitchFamily="50" charset="-128"/>
              </a:rPr>
              <a:t>道路破損通報サービス</a:t>
            </a:r>
            <a:r>
              <a:rPr lang="ja-JP" altLang="en-US" sz="1600" dirty="0" smtClean="0">
                <a:solidFill>
                  <a:schemeClr val="tx1"/>
                </a:solidFill>
                <a:latin typeface="Meiryo UI" panose="020B0604030504040204" pitchFamily="50" charset="-128"/>
                <a:ea typeface="Meiryo UI" panose="020B0604030504040204" pitchFamily="50" charset="-128"/>
              </a:rPr>
              <a:t>は</a:t>
            </a:r>
            <a:r>
              <a:rPr lang="en-US" altLang="ja-JP" sz="1600" dirty="0" smtClean="0">
                <a:solidFill>
                  <a:schemeClr val="tx1"/>
                </a:solidFill>
                <a:latin typeface="Meiryo UI" panose="020B0604030504040204" pitchFamily="50" charset="-128"/>
                <a:ea typeface="Meiryo UI" panose="020B0604030504040204" pitchFamily="50" charset="-128"/>
              </a:rPr>
              <a:t>8</a:t>
            </a:r>
            <a:r>
              <a:rPr lang="ja-JP" altLang="en-US" sz="1600" dirty="0" smtClean="0">
                <a:solidFill>
                  <a:schemeClr val="tx1"/>
                </a:solidFill>
                <a:latin typeface="Meiryo UI" panose="020B0604030504040204" pitchFamily="50" charset="-128"/>
                <a:ea typeface="Meiryo UI" panose="020B0604030504040204" pitchFamily="50" charset="-128"/>
              </a:rPr>
              <a:t>団体</a:t>
            </a:r>
            <a:r>
              <a:rPr lang="ja-JP" altLang="en-US" sz="1600" dirty="0">
                <a:solidFill>
                  <a:schemeClr val="tx1"/>
                </a:solidFill>
                <a:latin typeface="Meiryo UI" panose="020B0604030504040204" pitchFamily="50" charset="-128"/>
                <a:ea typeface="Meiryo UI" panose="020B0604030504040204" pitchFamily="50" charset="-128"/>
              </a:rPr>
              <a:t>が対応、</a:t>
            </a:r>
            <a:r>
              <a:rPr lang="en-US" altLang="ja-JP" sz="1600" dirty="0">
                <a:solidFill>
                  <a:schemeClr val="tx1"/>
                </a:solidFill>
                <a:latin typeface="Meiryo UI" panose="020B0604030504040204" pitchFamily="50" charset="-128"/>
                <a:ea typeface="Meiryo UI" panose="020B0604030504040204" pitchFamily="50" charset="-128"/>
              </a:rPr>
              <a:t>3</a:t>
            </a:r>
            <a:r>
              <a:rPr lang="ja-JP" altLang="en-US" sz="1600" dirty="0">
                <a:solidFill>
                  <a:schemeClr val="tx1"/>
                </a:solidFill>
                <a:latin typeface="Meiryo UI" panose="020B0604030504040204" pitchFamily="50" charset="-128"/>
                <a:ea typeface="Meiryo UI" panose="020B0604030504040204" pitchFamily="50" charset="-128"/>
              </a:rPr>
              <a:t>団体が検討中。既存サービスの充実に伴い導入のハードルは下がってきているが、情報ノイズ対策、位置情報の入手方法などの整理が別途必要。</a:t>
            </a:r>
            <a:endParaRPr lang="en-US" altLang="ja-JP" sz="1600" dirty="0">
              <a:solidFill>
                <a:schemeClr val="tx1"/>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u"/>
            </a:pPr>
            <a:endParaRPr lang="en-US" altLang="ja-JP" sz="1100" dirty="0" smtClean="0">
              <a:solidFill>
                <a:schemeClr val="tx1"/>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u"/>
            </a:pPr>
            <a:r>
              <a:rPr lang="ja-JP" altLang="en-US" sz="1600" dirty="0" smtClean="0">
                <a:solidFill>
                  <a:schemeClr val="tx1"/>
                </a:solidFill>
                <a:latin typeface="Meiryo UI" panose="020B0604030504040204" pitchFamily="50" charset="-128"/>
                <a:ea typeface="Meiryo UI" panose="020B0604030504040204" pitchFamily="50" charset="-128"/>
              </a:rPr>
              <a:t>アイデアソン</a:t>
            </a:r>
            <a:r>
              <a:rPr lang="ja-JP" altLang="en-US" sz="1600" dirty="0">
                <a:solidFill>
                  <a:schemeClr val="tx1"/>
                </a:solidFill>
                <a:latin typeface="Meiryo UI" panose="020B0604030504040204" pitchFamily="50" charset="-128"/>
                <a:ea typeface="Meiryo UI" panose="020B0604030504040204" pitchFamily="50" charset="-128"/>
              </a:rPr>
              <a:t>、ハッカソンは</a:t>
            </a:r>
            <a:r>
              <a:rPr lang="en-US" altLang="ja-JP" sz="1600" dirty="0">
                <a:solidFill>
                  <a:schemeClr val="tx1"/>
                </a:solidFill>
                <a:latin typeface="Meiryo UI" panose="020B0604030504040204" pitchFamily="50" charset="-128"/>
                <a:ea typeface="Meiryo UI" panose="020B0604030504040204" pitchFamily="50" charset="-128"/>
              </a:rPr>
              <a:t>6</a:t>
            </a:r>
            <a:r>
              <a:rPr lang="ja-JP" altLang="en-US" sz="1600" dirty="0">
                <a:solidFill>
                  <a:schemeClr val="tx1"/>
                </a:solidFill>
                <a:latin typeface="Meiryo UI" panose="020B0604030504040204" pitchFamily="50" charset="-128"/>
                <a:ea typeface="Meiryo UI" panose="020B0604030504040204" pitchFamily="50" charset="-128"/>
              </a:rPr>
              <a:t>団体で開催実績あり。大阪市では</a:t>
            </a:r>
            <a:r>
              <a:rPr lang="en-US" altLang="ja-JP" sz="1600" dirty="0">
                <a:solidFill>
                  <a:schemeClr val="tx1"/>
                </a:solidFill>
                <a:latin typeface="Meiryo UI" panose="020B0604030504040204" pitchFamily="50" charset="-128"/>
                <a:ea typeface="Meiryo UI" panose="020B0604030504040204" pitchFamily="50" charset="-128"/>
              </a:rPr>
              <a:t>Code for Osaka</a:t>
            </a:r>
            <a:r>
              <a:rPr lang="ja-JP" altLang="en-US" sz="1600" dirty="0">
                <a:solidFill>
                  <a:schemeClr val="tx1"/>
                </a:solidFill>
                <a:latin typeface="Meiryo UI" panose="020B0604030504040204" pitchFamily="50" charset="-128"/>
                <a:ea typeface="Meiryo UI" panose="020B0604030504040204" pitchFamily="50" charset="-128"/>
              </a:rPr>
              <a:t>と、枚方市では大阪工業大学と連携し、アプリの開発につながった実績あり。</a:t>
            </a:r>
          </a:p>
        </p:txBody>
      </p:sp>
      <p:sp>
        <p:nvSpPr>
          <p:cNvPr id="2" name="スライド番号プレースホルダー 1"/>
          <p:cNvSpPr>
            <a:spLocks noGrp="1"/>
          </p:cNvSpPr>
          <p:nvPr>
            <p:ph type="sldNum" sz="quarter" idx="12"/>
          </p:nvPr>
        </p:nvSpPr>
        <p:spPr>
          <a:xfrm>
            <a:off x="6457950" y="6460855"/>
            <a:ext cx="2057400" cy="365125"/>
          </a:xfrm>
        </p:spPr>
        <p:txBody>
          <a:bodyPr/>
          <a:lstStyle/>
          <a:p>
            <a:fld id="{739ADDA8-AAD5-4F77-921E-93E6F53FB8C4}" type="slidenum">
              <a:rPr kumimoji="1" lang="ja-JP" altLang="en-US" smtClean="0"/>
              <a:pPr/>
              <a:t>13</a:t>
            </a:fld>
            <a:endParaRPr kumimoji="1" lang="ja-JP" altLang="en-US"/>
          </a:p>
        </p:txBody>
      </p:sp>
    </p:spTree>
    <p:extLst>
      <p:ext uri="{BB962C8B-B14F-4D97-AF65-F5344CB8AC3E}">
        <p14:creationId xmlns:p14="http://schemas.microsoft.com/office/powerpoint/2010/main" val="14723555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234152" y="666205"/>
            <a:ext cx="8748000" cy="0"/>
          </a:xfrm>
          <a:prstGeom prst="line">
            <a:avLst/>
          </a:prstGeom>
        </p:spPr>
        <p:style>
          <a:lnRef idx="1">
            <a:schemeClr val="dk1"/>
          </a:lnRef>
          <a:fillRef idx="0">
            <a:schemeClr val="dk1"/>
          </a:fillRef>
          <a:effectRef idx="0">
            <a:schemeClr val="dk1"/>
          </a:effectRef>
          <a:fontRef idx="minor">
            <a:schemeClr val="tx1"/>
          </a:fontRef>
        </p:style>
      </p:cxnSp>
      <p:sp>
        <p:nvSpPr>
          <p:cNvPr id="5" name="テキスト ボックス 4"/>
          <p:cNvSpPr txBox="1"/>
          <p:nvPr/>
        </p:nvSpPr>
        <p:spPr>
          <a:xfrm>
            <a:off x="1783800" y="136194"/>
            <a:ext cx="6123664" cy="461665"/>
          </a:xfrm>
          <a:prstGeom prst="rect">
            <a:avLst/>
          </a:prstGeom>
          <a:noFill/>
        </p:spPr>
        <p:txBody>
          <a:bodyPr wrap="none" rtlCol="0">
            <a:spAutoFit/>
          </a:bodyPr>
          <a:lstStyle/>
          <a:p>
            <a:pPr lvl="0"/>
            <a:r>
              <a:rPr kumimoji="1" lang="en-US" altLang="ja-JP" sz="2400" b="1" dirty="0" smtClean="0"/>
              <a:t>ICT</a:t>
            </a:r>
            <a:r>
              <a:rPr kumimoji="1" lang="ja-JP" altLang="en-US" sz="2400" b="1" dirty="0" smtClean="0"/>
              <a:t>化を</a:t>
            </a:r>
            <a:r>
              <a:rPr kumimoji="1" lang="ja-JP" altLang="en-US" sz="2400" b="1" dirty="0"/>
              <a:t>進めるにあたっての課題（まとめ</a:t>
            </a:r>
            <a:r>
              <a:rPr kumimoji="1" lang="ja-JP" altLang="en-US" sz="2400" b="1" dirty="0" smtClean="0"/>
              <a:t>）</a:t>
            </a:r>
            <a:endParaRPr kumimoji="1" lang="en-US" altLang="ja-JP" sz="2400" b="1" dirty="0"/>
          </a:p>
        </p:txBody>
      </p:sp>
      <p:sp>
        <p:nvSpPr>
          <p:cNvPr id="6" name="テキスト ボックス 5"/>
          <p:cNvSpPr txBox="1"/>
          <p:nvPr/>
        </p:nvSpPr>
        <p:spPr>
          <a:xfrm>
            <a:off x="234152" y="781830"/>
            <a:ext cx="8587875" cy="3508653"/>
          </a:xfrm>
          <a:prstGeom prst="rect">
            <a:avLst/>
          </a:prstGeom>
          <a:noFill/>
          <a:ln>
            <a:solidFill>
              <a:schemeClr val="tx1"/>
            </a:solidFill>
            <a:prstDash val="sysDash"/>
          </a:ln>
        </p:spPr>
        <p:txBody>
          <a:bodyPr wrap="square" rtlCol="0">
            <a:spAutoFit/>
          </a:bodyPr>
          <a:lstStyle/>
          <a:p>
            <a:r>
              <a:rPr lang="en-US" altLang="ja-JP" sz="2000" dirty="0" smtClean="0">
                <a:latin typeface="Meiryo UI" panose="020B0604030504040204" pitchFamily="50" charset="-128"/>
                <a:ea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rPr>
              <a:t>課題</a:t>
            </a:r>
            <a:r>
              <a:rPr lang="en-US" altLang="ja-JP" sz="2000" dirty="0" smtClean="0">
                <a:latin typeface="Meiryo UI" panose="020B0604030504040204" pitchFamily="50" charset="-128"/>
                <a:ea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rPr>
              <a:t>　</a:t>
            </a:r>
            <a:endParaRPr lang="en-US" altLang="ja-JP" sz="2000" dirty="0" smtClean="0">
              <a:latin typeface="Meiryo UI" panose="020B0604030504040204" pitchFamily="50" charset="-128"/>
              <a:ea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rPr>
              <a:t>○　アプリの提供分野は限られており（平均</a:t>
            </a:r>
            <a:r>
              <a:rPr lang="en-US" altLang="ja-JP" dirty="0" smtClean="0">
                <a:latin typeface="Meiryo UI" panose="020B0604030504040204" pitchFamily="50" charset="-128"/>
                <a:ea typeface="Meiryo UI" panose="020B0604030504040204" pitchFamily="50" charset="-128"/>
              </a:rPr>
              <a:t>3.2</a:t>
            </a:r>
            <a:r>
              <a:rPr lang="ja-JP" altLang="en-US" dirty="0" smtClean="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2</a:t>
            </a:r>
            <a:r>
              <a:rPr lang="ja-JP" altLang="en-US" dirty="0">
                <a:latin typeface="Meiryo UI" panose="020B0604030504040204" pitchFamily="50" charset="-128"/>
                <a:ea typeface="Meiryo UI" panose="020B0604030504040204" pitchFamily="50" charset="-128"/>
              </a:rPr>
              <a:t>分野以下</a:t>
            </a:r>
            <a:r>
              <a:rPr lang="ja-JP" altLang="en-US" dirty="0" smtClean="0">
                <a:latin typeface="Meiryo UI" panose="020B0604030504040204" pitchFamily="50" charset="-128"/>
                <a:ea typeface="Meiryo UI" panose="020B0604030504040204" pitchFamily="50" charset="-128"/>
              </a:rPr>
              <a:t>の団体も多い（</a:t>
            </a:r>
            <a:r>
              <a:rPr lang="en-US" altLang="ja-JP" dirty="0" smtClean="0">
                <a:latin typeface="Meiryo UI" panose="020B0604030504040204" pitchFamily="50" charset="-128"/>
                <a:ea typeface="Meiryo UI" panose="020B0604030504040204" pitchFamily="50" charset="-128"/>
              </a:rPr>
              <a:t>18</a:t>
            </a:r>
            <a:r>
              <a:rPr lang="ja-JP" altLang="en-US" dirty="0" smtClean="0">
                <a:latin typeface="Meiryo UI" panose="020B0604030504040204" pitchFamily="50" charset="-128"/>
                <a:ea typeface="Meiryo UI" panose="020B0604030504040204" pitchFamily="50" charset="-128"/>
              </a:rPr>
              <a:t>団体）</a:t>
            </a:r>
            <a:endParaRPr lang="en-US" altLang="ja-JP" dirty="0" smtClean="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　防災、ゴミ、健康分野のアプリが求められている一方で、</a:t>
            </a:r>
            <a:r>
              <a:rPr lang="ja-JP" altLang="en-US" sz="1600" dirty="0">
                <a:latin typeface="Meiryo UI" panose="020B0604030504040204" pitchFamily="50" charset="-128"/>
                <a:ea typeface="Meiryo UI" panose="020B0604030504040204" pitchFamily="50" charset="-128"/>
              </a:rPr>
              <a:t>自治体</a:t>
            </a:r>
            <a:r>
              <a:rPr lang="ja-JP" altLang="en-US" sz="1600" dirty="0" smtClean="0">
                <a:latin typeface="Meiryo UI" panose="020B0604030504040204" pitchFamily="50" charset="-128"/>
                <a:ea typeface="Meiryo UI" panose="020B0604030504040204" pitchFamily="50" charset="-128"/>
              </a:rPr>
              <a:t>の提供するアプリは必ずしもそれを反</a:t>
            </a:r>
            <a:endParaRPr lang="en-US" altLang="ja-JP" sz="1600" dirty="0" smtClean="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　映していない</a:t>
            </a:r>
            <a:r>
              <a:rPr lang="ja-JP" altLang="en-US" sz="1600" dirty="0">
                <a:latin typeface="Meiryo UI" panose="020B0604030504040204" pitchFamily="50" charset="-128"/>
                <a:ea typeface="Meiryo UI" panose="020B0604030504040204" pitchFamily="50" charset="-128"/>
              </a:rPr>
              <a:t>ものも</a:t>
            </a:r>
            <a:r>
              <a:rPr lang="ja-JP" altLang="en-US" sz="1600" dirty="0" smtClean="0">
                <a:latin typeface="Meiryo UI" panose="020B0604030504040204" pitchFamily="50" charset="-128"/>
                <a:ea typeface="Meiryo UI" panose="020B0604030504040204" pitchFamily="50" charset="-128"/>
              </a:rPr>
              <a:t>ある（ニーズ調査を事前に行っている事例が少ない）</a:t>
            </a:r>
            <a:endParaRPr lang="en-US" altLang="ja-JP" sz="1600" dirty="0" smtClean="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　団体で複数のアプリを提供することでアプリごとのダウンロードで住民の煩雑さの声</a:t>
            </a:r>
            <a:endParaRPr lang="en-US" altLang="ja-JP" sz="1600" dirty="0" smtClean="0">
              <a:latin typeface="Meiryo UI" panose="020B0604030504040204" pitchFamily="50" charset="-128"/>
              <a:ea typeface="Meiryo UI" panose="020B0604030504040204" pitchFamily="50" charset="-128"/>
            </a:endParaRPr>
          </a:p>
          <a:p>
            <a:endParaRPr lang="en-US" altLang="ja-JP" sz="1600" dirty="0" smtClean="0">
              <a:latin typeface="Meiryo UI" panose="020B0604030504040204" pitchFamily="50" charset="-128"/>
              <a:ea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rPr>
              <a:t>○　</a:t>
            </a:r>
            <a:r>
              <a:rPr lang="en-US" altLang="ja-JP" dirty="0" smtClean="0">
                <a:latin typeface="Meiryo UI" panose="020B0604030504040204" pitchFamily="50" charset="-128"/>
                <a:ea typeface="Meiryo UI" panose="020B0604030504040204" pitchFamily="50" charset="-128"/>
              </a:rPr>
              <a:t>ICT</a:t>
            </a:r>
            <a:r>
              <a:rPr lang="ja-JP" altLang="en-US" dirty="0">
                <a:latin typeface="Meiryo UI" panose="020B0604030504040204" pitchFamily="50" charset="-128"/>
                <a:ea typeface="Meiryo UI" panose="020B0604030504040204" pitchFamily="50" charset="-128"/>
              </a:rPr>
              <a:t>を活用した行政サービスの先行的導入例は一部の自治体に留まっている</a:t>
            </a:r>
            <a:endParaRPr lang="en-US" altLang="ja-JP"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　電子申請（キャッシュレス）の導入団体は</a:t>
            </a:r>
            <a:r>
              <a:rPr lang="en-US" altLang="ja-JP" sz="1600" dirty="0" smtClean="0">
                <a:latin typeface="Meiryo UI" panose="020B0604030504040204" pitchFamily="50" charset="-128"/>
                <a:ea typeface="Meiryo UI" panose="020B0604030504040204" pitchFamily="50" charset="-128"/>
              </a:rPr>
              <a:t>2</a:t>
            </a:r>
            <a:r>
              <a:rPr lang="ja-JP" altLang="en-US" sz="1600" dirty="0" smtClean="0">
                <a:latin typeface="Meiryo UI" panose="020B0604030504040204" pitchFamily="50" charset="-128"/>
                <a:ea typeface="Meiryo UI" panose="020B0604030504040204" pitchFamily="50" charset="-128"/>
              </a:rPr>
              <a:t>団体。保育所の空き情報の地図対応は</a:t>
            </a:r>
            <a:r>
              <a:rPr lang="en-US" altLang="ja-JP" sz="1600" dirty="0" smtClean="0">
                <a:latin typeface="Meiryo UI" panose="020B0604030504040204" pitchFamily="50" charset="-128"/>
                <a:ea typeface="Meiryo UI" panose="020B0604030504040204" pitchFamily="50" charset="-128"/>
              </a:rPr>
              <a:t>2</a:t>
            </a:r>
            <a:r>
              <a:rPr lang="ja-JP" altLang="en-US" sz="1600" dirty="0" smtClean="0">
                <a:latin typeface="Meiryo UI" panose="020B0604030504040204" pitchFamily="50" charset="-128"/>
                <a:ea typeface="Meiryo UI" panose="020B0604030504040204" pitchFamily="50" charset="-128"/>
              </a:rPr>
              <a:t>団体、</a:t>
            </a:r>
            <a:endParaRPr lang="en-US" altLang="ja-JP" sz="1600" dirty="0" smtClean="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　シビックテックの活用実績のあるのは</a:t>
            </a:r>
            <a:r>
              <a:rPr lang="en-US" altLang="ja-JP" sz="1600" dirty="0" smtClean="0">
                <a:latin typeface="Meiryo UI" panose="020B0604030504040204" pitchFamily="50" charset="-128"/>
                <a:ea typeface="Meiryo UI" panose="020B0604030504040204" pitchFamily="50" charset="-128"/>
              </a:rPr>
              <a:t>6</a:t>
            </a:r>
            <a:r>
              <a:rPr lang="ja-JP" altLang="en-US" sz="1600" dirty="0" smtClean="0">
                <a:latin typeface="Meiryo UI" panose="020B0604030504040204" pitchFamily="50" charset="-128"/>
                <a:ea typeface="Meiryo UI" panose="020B0604030504040204" pitchFamily="50" charset="-128"/>
              </a:rPr>
              <a:t>団体に留まり、オープンデータも</a:t>
            </a:r>
            <a:r>
              <a:rPr lang="en-US" altLang="ja-JP" sz="1600" dirty="0" smtClean="0">
                <a:latin typeface="Meiryo UI" panose="020B0604030504040204" pitchFamily="50" charset="-128"/>
                <a:ea typeface="Meiryo UI" panose="020B0604030504040204" pitchFamily="50" charset="-128"/>
              </a:rPr>
              <a:t>28</a:t>
            </a:r>
            <a:r>
              <a:rPr lang="ja-JP" altLang="en-US" sz="1600" dirty="0" smtClean="0">
                <a:latin typeface="Meiryo UI" panose="020B0604030504040204" pitchFamily="50" charset="-128"/>
                <a:ea typeface="Meiryo UI" panose="020B0604030504040204" pitchFamily="50" charset="-128"/>
              </a:rPr>
              <a:t>団体が未対応</a:t>
            </a:r>
            <a:endParaRPr lang="en-US" altLang="ja-JP" sz="1600" dirty="0" smtClean="0">
              <a:latin typeface="Meiryo UI" panose="020B0604030504040204" pitchFamily="50" charset="-128"/>
              <a:ea typeface="Meiryo UI" panose="020B0604030504040204" pitchFamily="50" charset="-128"/>
            </a:endParaRPr>
          </a:p>
          <a:p>
            <a:endParaRPr lang="en-US" altLang="ja-JP" sz="1600" dirty="0" smtClean="0">
              <a:latin typeface="Meiryo UI" panose="020B0604030504040204" pitchFamily="50" charset="-128"/>
              <a:ea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rPr>
              <a:t>○　</a:t>
            </a:r>
            <a:r>
              <a:rPr lang="en-US" altLang="ja-JP" dirty="0" smtClean="0">
                <a:latin typeface="Meiryo UI" panose="020B0604030504040204" pitchFamily="50" charset="-128"/>
                <a:ea typeface="Meiryo UI" panose="020B0604030504040204" pitchFamily="50" charset="-128"/>
              </a:rPr>
              <a:t>ICT</a:t>
            </a:r>
            <a:r>
              <a:rPr lang="ja-JP" altLang="en-US" dirty="0">
                <a:latin typeface="Meiryo UI" panose="020B0604030504040204" pitchFamily="50" charset="-128"/>
                <a:ea typeface="Meiryo UI" panose="020B0604030504040204" pitchFamily="50" charset="-128"/>
              </a:rPr>
              <a:t>投資に</a:t>
            </a:r>
            <a:r>
              <a:rPr lang="ja-JP" altLang="en-US" dirty="0" smtClean="0">
                <a:latin typeface="Meiryo UI" panose="020B0604030504040204" pitchFamily="50" charset="-128"/>
                <a:ea typeface="Meiryo UI" panose="020B0604030504040204" pitchFamily="50" charset="-128"/>
              </a:rPr>
              <a:t>回せる</a:t>
            </a:r>
            <a:r>
              <a:rPr lang="ja-JP" altLang="en-US" dirty="0">
                <a:latin typeface="Meiryo UI" panose="020B0604030504040204" pitchFamily="50" charset="-128"/>
                <a:ea typeface="Meiryo UI" panose="020B0604030504040204" pitchFamily="50" charset="-128"/>
              </a:rPr>
              <a:t>リソース</a:t>
            </a:r>
            <a:r>
              <a:rPr lang="ja-JP" altLang="en-US" dirty="0" smtClean="0">
                <a:latin typeface="Meiryo UI" panose="020B0604030504040204" pitchFamily="50" charset="-128"/>
                <a:ea typeface="Meiryo UI" panose="020B0604030504040204" pitchFamily="50" charset="-128"/>
              </a:rPr>
              <a:t>等の不足</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rPr>
              <a:t>ICT</a:t>
            </a:r>
            <a:r>
              <a:rPr lang="ja-JP" altLang="en-US" sz="1600" dirty="0" smtClean="0">
                <a:latin typeface="Meiryo UI" panose="020B0604030504040204" pitchFamily="50" charset="-128"/>
                <a:ea typeface="Meiryo UI" panose="020B0604030504040204" pitchFamily="50" charset="-128"/>
              </a:rPr>
              <a:t>を十分に活用できない要因として、調査では以下の回答が目立った</a:t>
            </a:r>
            <a:endParaRPr lang="en-US" altLang="ja-JP" sz="1600" dirty="0" smtClean="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　予算的</a:t>
            </a:r>
            <a:r>
              <a:rPr lang="ja-JP" altLang="en-US" sz="1600" dirty="0">
                <a:latin typeface="Meiryo UI" panose="020B0604030504040204" pitchFamily="50" charset="-128"/>
                <a:ea typeface="Meiryo UI" panose="020B0604030504040204" pitchFamily="50" charset="-128"/>
              </a:rPr>
              <a:t>不足（</a:t>
            </a:r>
            <a:r>
              <a:rPr lang="en-US" altLang="ja-JP" sz="1600" dirty="0">
                <a:latin typeface="Meiryo UI" panose="020B0604030504040204" pitchFamily="50" charset="-128"/>
                <a:ea typeface="Meiryo UI" panose="020B0604030504040204" pitchFamily="50" charset="-128"/>
              </a:rPr>
              <a:t>31</a:t>
            </a:r>
            <a:r>
              <a:rPr lang="ja-JP" altLang="en-US" sz="1600" dirty="0">
                <a:latin typeface="Meiryo UI" panose="020B0604030504040204" pitchFamily="50" charset="-128"/>
                <a:ea typeface="Meiryo UI" panose="020B0604030504040204" pitchFamily="50" charset="-128"/>
              </a:rPr>
              <a:t>団体</a:t>
            </a:r>
            <a:r>
              <a:rPr lang="ja-JP" altLang="en-US" sz="1600" dirty="0" smtClean="0">
                <a:latin typeface="Meiryo UI" panose="020B0604030504040204" pitchFamily="50" charset="-128"/>
                <a:ea typeface="Meiryo UI" panose="020B0604030504040204" pitchFamily="50" charset="-128"/>
              </a:rPr>
              <a:t>）人材</a:t>
            </a:r>
            <a:r>
              <a:rPr lang="ja-JP" altLang="en-US" sz="1600" dirty="0">
                <a:latin typeface="Meiryo UI" panose="020B0604030504040204" pitchFamily="50" charset="-128"/>
                <a:ea typeface="Meiryo UI" panose="020B0604030504040204" pitchFamily="50" charset="-128"/>
              </a:rPr>
              <a:t>の</a:t>
            </a:r>
            <a:r>
              <a:rPr lang="ja-JP" altLang="en-US" sz="1600" dirty="0" smtClean="0">
                <a:latin typeface="Meiryo UI" panose="020B0604030504040204" pitchFamily="50" charset="-128"/>
                <a:ea typeface="Meiryo UI" panose="020B0604030504040204" pitchFamily="50" charset="-128"/>
              </a:rPr>
              <a:t>不足（</a:t>
            </a:r>
            <a:r>
              <a:rPr lang="en-US" altLang="ja-JP" sz="1600" dirty="0" smtClean="0">
                <a:latin typeface="Meiryo UI" panose="020B0604030504040204" pitchFamily="50" charset="-128"/>
                <a:ea typeface="Meiryo UI" panose="020B0604030504040204" pitchFamily="50" charset="-128"/>
              </a:rPr>
              <a:t>28</a:t>
            </a:r>
            <a:r>
              <a:rPr lang="ja-JP" altLang="en-US" sz="1600" dirty="0" smtClean="0">
                <a:latin typeface="Meiryo UI" panose="020B0604030504040204" pitchFamily="50" charset="-128"/>
                <a:ea typeface="Meiryo UI" panose="020B0604030504040204" pitchFamily="50" charset="-128"/>
              </a:rPr>
              <a:t>団体）、情報の不足（</a:t>
            </a:r>
            <a:r>
              <a:rPr lang="en-US" altLang="ja-JP" sz="1600" dirty="0" smtClean="0">
                <a:latin typeface="Meiryo UI" panose="020B0604030504040204" pitchFamily="50" charset="-128"/>
                <a:ea typeface="Meiryo UI" panose="020B0604030504040204" pitchFamily="50" charset="-128"/>
              </a:rPr>
              <a:t>14</a:t>
            </a:r>
            <a:r>
              <a:rPr lang="ja-JP" altLang="en-US" sz="1600" dirty="0" smtClean="0">
                <a:latin typeface="Meiryo UI" panose="020B0604030504040204" pitchFamily="50" charset="-128"/>
                <a:ea typeface="Meiryo UI" panose="020B0604030504040204" pitchFamily="50" charset="-128"/>
              </a:rPr>
              <a:t>団体）</a:t>
            </a:r>
            <a:endParaRPr lang="en-US" altLang="ja-JP" sz="1600" dirty="0" smtClean="0">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389EE6E0-C781-40E8-8CA8-5C7D82B1B605}"/>
              </a:ext>
            </a:extLst>
          </p:cNvPr>
          <p:cNvSpPr/>
          <p:nvPr/>
        </p:nvSpPr>
        <p:spPr>
          <a:xfrm>
            <a:off x="384948" y="4538365"/>
            <a:ext cx="8286282" cy="2000548"/>
          </a:xfrm>
          <a:prstGeom prst="rect">
            <a:avLst/>
          </a:prstGeom>
        </p:spPr>
        <p:txBody>
          <a:bodyPr wrap="square">
            <a:spAutoFit/>
          </a:bodyPr>
          <a:lstStyle/>
          <a:p>
            <a:r>
              <a:rPr lang="en-US" altLang="ja-JP" sz="2000" dirty="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まとめ</a:t>
            </a:r>
            <a:r>
              <a:rPr lang="en-US" altLang="ja-JP" sz="2000" dirty="0">
                <a:latin typeface="Meiryo UI" panose="020B0604030504040204" pitchFamily="50" charset="-128"/>
                <a:ea typeface="Meiryo UI" panose="020B0604030504040204" pitchFamily="50" charset="-128"/>
              </a:rPr>
              <a:t>】</a:t>
            </a:r>
          </a:p>
          <a:p>
            <a:pPr marL="285750" indent="-285750">
              <a:buFont typeface="Wingdings" panose="05000000000000000000" pitchFamily="2" charset="2"/>
              <a:buChar char="Ø"/>
            </a:pPr>
            <a:r>
              <a:rPr lang="ja-JP" altLang="en-US" sz="2000" b="1" dirty="0" smtClean="0">
                <a:latin typeface="Meiryo UI" panose="020B0604030504040204" pitchFamily="50" charset="-128"/>
                <a:ea typeface="Meiryo UI" panose="020B0604030504040204" pitchFamily="50" charset="-128"/>
              </a:rPr>
              <a:t>市町村</a:t>
            </a:r>
            <a:r>
              <a:rPr lang="ja-JP" altLang="en-US" sz="2000" b="1" dirty="0">
                <a:latin typeface="Meiryo UI" panose="020B0604030504040204" pitchFamily="50" charset="-128"/>
                <a:ea typeface="Meiryo UI" panose="020B0604030504040204" pitchFamily="50" charset="-128"/>
              </a:rPr>
              <a:t>における資源（財政・人・知識）に限りある中</a:t>
            </a:r>
            <a:r>
              <a:rPr lang="ja-JP" altLang="en-US" sz="2000" b="1" dirty="0" smtClean="0">
                <a:latin typeface="Meiryo UI" panose="020B0604030504040204" pitchFamily="50" charset="-128"/>
                <a:ea typeface="Meiryo UI" panose="020B0604030504040204" pitchFamily="50" charset="-128"/>
              </a:rPr>
              <a:t>、</a:t>
            </a:r>
            <a:r>
              <a:rPr lang="en-US" altLang="ja-JP" sz="2000" b="1" dirty="0" smtClean="0">
                <a:latin typeface="Meiryo UI" panose="020B0604030504040204" pitchFamily="50" charset="-128"/>
                <a:ea typeface="Meiryo UI" panose="020B0604030504040204" pitchFamily="50" charset="-128"/>
              </a:rPr>
              <a:t>ICT</a:t>
            </a:r>
            <a:r>
              <a:rPr lang="ja-JP" altLang="en-US" sz="2000" b="1" dirty="0">
                <a:latin typeface="Meiryo UI" panose="020B0604030504040204" pitchFamily="50" charset="-128"/>
                <a:ea typeface="Meiryo UI" panose="020B0604030504040204" pitchFamily="50" charset="-128"/>
              </a:rPr>
              <a:t>は発展</a:t>
            </a:r>
            <a:r>
              <a:rPr lang="ja-JP" altLang="en-US" sz="2000" b="1" dirty="0" smtClean="0">
                <a:latin typeface="Meiryo UI" panose="020B0604030504040204" pitchFamily="50" charset="-128"/>
                <a:ea typeface="Meiryo UI" panose="020B0604030504040204" pitchFamily="50" charset="-128"/>
              </a:rPr>
              <a:t>し続けており、活用できる機会</a:t>
            </a:r>
            <a:r>
              <a:rPr lang="ja-JP" altLang="en-US" sz="2000" b="1" dirty="0">
                <a:latin typeface="Meiryo UI" panose="020B0604030504040204" pitchFamily="50" charset="-128"/>
                <a:ea typeface="Meiryo UI" panose="020B0604030504040204" pitchFamily="50" charset="-128"/>
              </a:rPr>
              <a:t>は</a:t>
            </a:r>
            <a:r>
              <a:rPr lang="ja-JP" altLang="en-US" sz="2000" b="1" dirty="0" smtClean="0">
                <a:latin typeface="Meiryo UI" panose="020B0604030504040204" pitchFamily="50" charset="-128"/>
                <a:ea typeface="Meiryo UI" panose="020B0604030504040204" pitchFamily="50" charset="-128"/>
              </a:rPr>
              <a:t>今後</a:t>
            </a:r>
            <a:r>
              <a:rPr lang="ja-JP" altLang="en-US" sz="2000" b="1" dirty="0">
                <a:latin typeface="Meiryo UI" panose="020B0604030504040204" pitchFamily="50" charset="-128"/>
                <a:ea typeface="Meiryo UI" panose="020B0604030504040204" pitchFamily="50" charset="-128"/>
              </a:rPr>
              <a:t>も現れ続ける</a:t>
            </a:r>
            <a:r>
              <a:rPr lang="ja-JP" altLang="en-US" sz="2000" b="1" dirty="0" smtClean="0">
                <a:latin typeface="Meiryo UI" panose="020B0604030504040204" pitchFamily="50" charset="-128"/>
                <a:ea typeface="Meiryo UI" panose="020B0604030504040204" pitchFamily="50" charset="-128"/>
              </a:rPr>
              <a:t>。</a:t>
            </a:r>
            <a:endParaRPr lang="en-US" altLang="ja-JP" sz="2000" b="1" dirty="0" smtClean="0">
              <a:latin typeface="Meiryo UI" panose="020B0604030504040204" pitchFamily="50" charset="-128"/>
              <a:ea typeface="Meiryo UI" panose="020B0604030504040204" pitchFamily="50" charset="-128"/>
            </a:endParaRPr>
          </a:p>
          <a:p>
            <a:endParaRPr lang="en-US" altLang="ja-JP" sz="1400" b="1"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endParaRPr lang="en-US" altLang="ja-JP" sz="1000" b="1"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2000" b="1" dirty="0" smtClean="0">
                <a:latin typeface="Meiryo UI" panose="020B0604030504040204" pitchFamily="50" charset="-128"/>
                <a:ea typeface="Meiryo UI" panose="020B0604030504040204" pitchFamily="50" charset="-128"/>
              </a:rPr>
              <a:t>その</a:t>
            </a:r>
            <a:r>
              <a:rPr lang="ja-JP" altLang="en-US" sz="2000" b="1" dirty="0">
                <a:latin typeface="Meiryo UI" panose="020B0604030504040204" pitchFamily="50" charset="-128"/>
                <a:ea typeface="Meiryo UI" panose="020B0604030504040204" pitchFamily="50" charset="-128"/>
              </a:rPr>
              <a:t>成長力をうまく住民サービス向上のために「活用する知恵」をつける支援は</a:t>
            </a:r>
            <a:r>
              <a:rPr lang="ja-JP" altLang="en-US" sz="2000" b="1" dirty="0" smtClean="0">
                <a:latin typeface="Meiryo UI" panose="020B0604030504040204" pitchFamily="50" charset="-128"/>
                <a:ea typeface="Meiryo UI" panose="020B0604030504040204" pitchFamily="50" charset="-128"/>
              </a:rPr>
              <a:t>考えられる。</a:t>
            </a:r>
            <a:endParaRPr lang="en-US" altLang="ja-JP" sz="2000" b="1"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6878764" y="6356350"/>
            <a:ext cx="2057400" cy="365125"/>
          </a:xfrm>
        </p:spPr>
        <p:txBody>
          <a:bodyPr/>
          <a:lstStyle/>
          <a:p>
            <a:fld id="{739ADDA8-AAD5-4F77-921E-93E6F53FB8C4}" type="slidenum">
              <a:rPr kumimoji="1" lang="ja-JP" altLang="en-US" smtClean="0"/>
              <a:t>14</a:t>
            </a:fld>
            <a:endParaRPr kumimoji="1" lang="ja-JP" altLang="en-US"/>
          </a:p>
        </p:txBody>
      </p:sp>
    </p:spTree>
    <p:extLst>
      <p:ext uri="{BB962C8B-B14F-4D97-AF65-F5344CB8AC3E}">
        <p14:creationId xmlns:p14="http://schemas.microsoft.com/office/powerpoint/2010/main" val="1948358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234152" y="666205"/>
            <a:ext cx="8748000" cy="0"/>
          </a:xfrm>
          <a:prstGeom prst="line">
            <a:avLst/>
          </a:prstGeom>
        </p:spPr>
        <p:style>
          <a:lnRef idx="1">
            <a:schemeClr val="dk1"/>
          </a:lnRef>
          <a:fillRef idx="0">
            <a:schemeClr val="dk1"/>
          </a:fillRef>
          <a:effectRef idx="0">
            <a:schemeClr val="dk1"/>
          </a:effectRef>
          <a:fontRef idx="minor">
            <a:schemeClr val="tx1"/>
          </a:fontRef>
        </p:style>
      </p:cxnSp>
      <p:sp>
        <p:nvSpPr>
          <p:cNvPr id="5" name="テキスト ボックス 4"/>
          <p:cNvSpPr txBox="1"/>
          <p:nvPr/>
        </p:nvSpPr>
        <p:spPr>
          <a:xfrm>
            <a:off x="3759201" y="113099"/>
            <a:ext cx="1697901" cy="461665"/>
          </a:xfrm>
          <a:prstGeom prst="rect">
            <a:avLst/>
          </a:prstGeom>
          <a:noFill/>
        </p:spPr>
        <p:txBody>
          <a:bodyPr wrap="none" rtlCol="0">
            <a:spAutoFit/>
          </a:bodyPr>
          <a:lstStyle/>
          <a:p>
            <a:r>
              <a:rPr kumimoji="1" lang="ja-JP" altLang="en-US" sz="2400" b="1" dirty="0" smtClean="0">
                <a:latin typeface="Meiryo UI" panose="020B0604030504040204" pitchFamily="50" charset="-128"/>
                <a:ea typeface="Meiryo UI" panose="020B0604030504040204" pitchFamily="50" charset="-128"/>
              </a:rPr>
              <a:t>調査の概要</a:t>
            </a:r>
            <a:endParaRPr kumimoji="1" lang="ja-JP" altLang="en-US" sz="2400" b="1" dirty="0">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412124" y="998660"/>
            <a:ext cx="8405305" cy="5262979"/>
          </a:xfrm>
          <a:prstGeom prst="rect">
            <a:avLst/>
          </a:prstGeom>
          <a:noFill/>
          <a:ln>
            <a:solidFill>
              <a:schemeClr val="accent1"/>
            </a:solidFill>
          </a:ln>
        </p:spPr>
        <p:txBody>
          <a:bodyPr wrap="square" rtlCol="0">
            <a:spAutoFit/>
          </a:bodyPr>
          <a:lstStyle/>
          <a:p>
            <a:r>
              <a:rPr kumimoji="1" lang="ja-JP" altLang="en-US" b="1" dirty="0" smtClean="0">
                <a:latin typeface="Meiryo UI" panose="020B0604030504040204" pitchFamily="50" charset="-128"/>
                <a:ea typeface="Meiryo UI" panose="020B0604030504040204" pitchFamily="50" charset="-128"/>
              </a:rPr>
              <a:t>■趣旨：</a:t>
            </a:r>
            <a:endParaRPr kumimoji="1" lang="en-US" altLang="ja-JP" b="1" dirty="0" smtClean="0">
              <a:latin typeface="Meiryo UI" panose="020B0604030504040204" pitchFamily="50" charset="-128"/>
              <a:ea typeface="Meiryo UI" panose="020B0604030504040204" pitchFamily="50" charset="-128"/>
            </a:endParaRPr>
          </a:p>
          <a:p>
            <a:pPr lvl="1"/>
            <a:r>
              <a:rPr lang="ja-JP" altLang="ja-JP" sz="1600" dirty="0" smtClean="0">
                <a:latin typeface="Meiryo UI" panose="020B0604030504040204" pitchFamily="50" charset="-128"/>
                <a:ea typeface="Meiryo UI" panose="020B0604030504040204" pitchFamily="50" charset="-128"/>
              </a:rPr>
              <a:t>住民</a:t>
            </a:r>
            <a:r>
              <a:rPr lang="ja-JP" altLang="ja-JP" sz="1600" dirty="0">
                <a:latin typeface="Meiryo UI" panose="020B0604030504040204" pitchFamily="50" charset="-128"/>
                <a:ea typeface="Meiryo UI" panose="020B0604030504040204" pitchFamily="50" charset="-128"/>
              </a:rPr>
              <a:t>目線でＩＣＴのメリットを実感できる行政</a:t>
            </a:r>
            <a:r>
              <a:rPr lang="ja-JP" altLang="ja-JP" sz="1600" dirty="0" smtClean="0">
                <a:latin typeface="Meiryo UI" panose="020B0604030504040204" pitchFamily="50" charset="-128"/>
                <a:ea typeface="Meiryo UI" panose="020B0604030504040204" pitchFamily="50" charset="-128"/>
              </a:rPr>
              <a:t>サービス</a:t>
            </a:r>
            <a:r>
              <a:rPr lang="ja-JP" altLang="en-US" sz="1600" dirty="0" smtClean="0">
                <a:latin typeface="Meiryo UI" panose="020B0604030504040204" pitchFamily="50" charset="-128"/>
                <a:ea typeface="Meiryo UI" panose="020B0604030504040204" pitchFamily="50" charset="-128"/>
              </a:rPr>
              <a:t>の</a:t>
            </a:r>
            <a:r>
              <a:rPr lang="ja-JP" altLang="ja-JP" sz="1600" dirty="0" smtClean="0">
                <a:latin typeface="Meiryo UI" panose="020B0604030504040204" pitchFamily="50" charset="-128"/>
                <a:ea typeface="Meiryo UI" panose="020B0604030504040204" pitchFamily="50" charset="-128"/>
              </a:rPr>
              <a:t>提供</a:t>
            </a:r>
            <a:r>
              <a:rPr lang="ja-JP" altLang="en-US" sz="1600" dirty="0" smtClean="0">
                <a:latin typeface="Meiryo UI" panose="020B0604030504040204" pitchFamily="50" charset="-128"/>
                <a:ea typeface="Meiryo UI" panose="020B0604030504040204" pitchFamily="50" charset="-128"/>
              </a:rPr>
              <a:t>を検討するにあたって、大阪府内市町村の</a:t>
            </a:r>
            <a:r>
              <a:rPr lang="en-US" altLang="ja-JP" sz="1600" dirty="0" smtClean="0">
                <a:latin typeface="Meiryo UI" panose="020B0604030504040204" pitchFamily="50" charset="-128"/>
                <a:ea typeface="Meiryo UI" panose="020B0604030504040204" pitchFamily="50" charset="-128"/>
              </a:rPr>
              <a:t>ICT</a:t>
            </a:r>
            <a:r>
              <a:rPr lang="ja-JP" altLang="en-US" sz="1600" dirty="0" smtClean="0">
                <a:latin typeface="Meiryo UI" panose="020B0604030504040204" pitchFamily="50" charset="-128"/>
                <a:ea typeface="Meiryo UI" panose="020B0604030504040204" pitchFamily="50" charset="-128"/>
              </a:rPr>
              <a:t>の活用状況、課題等を把握することにより、今後の「大阪スマートシティ戦略」の策定のための基礎資料とすること。</a:t>
            </a:r>
            <a:endParaRPr kumimoji="1" lang="en-US" altLang="ja-JP" sz="1600" dirty="0" smtClean="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ja-JP" altLang="en-US" b="1" dirty="0" smtClean="0">
                <a:latin typeface="Meiryo UI" panose="020B0604030504040204" pitchFamily="50" charset="-128"/>
                <a:ea typeface="Meiryo UI" panose="020B0604030504040204" pitchFamily="50" charset="-128"/>
              </a:rPr>
              <a:t>■調査対象団体：</a:t>
            </a:r>
            <a:endParaRPr kumimoji="1" lang="en-US" altLang="ja-JP" b="1" dirty="0" smtClean="0">
              <a:latin typeface="Meiryo UI" panose="020B0604030504040204" pitchFamily="50" charset="-128"/>
              <a:ea typeface="Meiryo UI" panose="020B0604030504040204" pitchFamily="50" charset="-128"/>
            </a:endParaRPr>
          </a:p>
          <a:p>
            <a:pPr lvl="1"/>
            <a:r>
              <a:rPr lang="ja-JP" altLang="en-US" sz="1600" dirty="0" smtClean="0">
                <a:latin typeface="Meiryo UI" panose="020B0604030504040204" pitchFamily="50" charset="-128"/>
                <a:ea typeface="Meiryo UI" panose="020B0604030504040204" pitchFamily="50" charset="-128"/>
              </a:rPr>
              <a:t>大阪</a:t>
            </a:r>
            <a:r>
              <a:rPr lang="ja-JP" altLang="en-US" sz="1600" dirty="0">
                <a:latin typeface="Meiryo UI" panose="020B0604030504040204" pitchFamily="50" charset="-128"/>
                <a:ea typeface="Meiryo UI" panose="020B0604030504040204" pitchFamily="50" charset="-128"/>
              </a:rPr>
              <a:t>府内市町村（４３団体</a:t>
            </a:r>
            <a:r>
              <a:rPr lang="ja-JP" altLang="en-US" sz="1600" dirty="0" smtClean="0">
                <a:latin typeface="Meiryo UI" panose="020B0604030504040204" pitchFamily="50" charset="-128"/>
                <a:ea typeface="Meiryo UI" panose="020B0604030504040204" pitchFamily="50" charset="-128"/>
              </a:rPr>
              <a:t>）　（全団体から回答あり）</a:t>
            </a:r>
            <a:endParaRPr lang="en-US" altLang="ja-JP" sz="1600" dirty="0">
              <a:latin typeface="Meiryo UI" panose="020B0604030504040204" pitchFamily="50" charset="-128"/>
              <a:ea typeface="Meiryo UI" panose="020B0604030504040204" pitchFamily="50" charset="-128"/>
            </a:endParaRPr>
          </a:p>
          <a:p>
            <a:endParaRPr kumimoji="1" lang="en-US" altLang="ja-JP" dirty="0" smtClean="0">
              <a:latin typeface="Meiryo UI" panose="020B0604030504040204" pitchFamily="50" charset="-128"/>
              <a:ea typeface="Meiryo UI" panose="020B0604030504040204" pitchFamily="50" charset="-128"/>
            </a:endParaRPr>
          </a:p>
          <a:p>
            <a:r>
              <a:rPr kumimoji="1" lang="ja-JP" altLang="en-US" b="1" dirty="0" smtClean="0">
                <a:latin typeface="Meiryo UI" panose="020B0604030504040204" pitchFamily="50" charset="-128"/>
                <a:ea typeface="Meiryo UI" panose="020B0604030504040204" pitchFamily="50" charset="-128"/>
              </a:rPr>
              <a:t>■調査期間：</a:t>
            </a:r>
            <a:endParaRPr kumimoji="1" lang="en-US" altLang="ja-JP" b="1" dirty="0" smtClean="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令和元年８月１日～８月３０日</a:t>
            </a:r>
            <a:endParaRPr lang="en-US" altLang="ja-JP" sz="1600"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ja-JP" altLang="en-US" b="1" dirty="0" smtClean="0">
                <a:latin typeface="Meiryo UI" panose="020B0604030504040204" pitchFamily="50" charset="-128"/>
                <a:ea typeface="Meiryo UI" panose="020B0604030504040204" pitchFamily="50" charset="-128"/>
              </a:rPr>
              <a:t>■設問項目：</a:t>
            </a:r>
            <a:endParaRPr kumimoji="1" lang="en-US" altLang="ja-JP" b="1" dirty="0" smtClean="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○自治体の提供するスマートフォンアプリに</a:t>
            </a:r>
            <a:r>
              <a:rPr lang="ja-JP" altLang="en-US" sz="1600" dirty="0" smtClean="0">
                <a:latin typeface="Meiryo UI" panose="020B0604030504040204" pitchFamily="50" charset="-128"/>
                <a:ea typeface="Meiryo UI" panose="020B0604030504040204" pitchFamily="50" charset="-128"/>
              </a:rPr>
              <a:t>ついて</a:t>
            </a:r>
            <a:endParaRPr lang="en-US" altLang="ja-JP" sz="1600" dirty="0" smtClean="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（アプリの導入有無、分野、ダウンロード数、導入手法、課題、統合型アプリ検討状況、</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共同調達意向　等）</a:t>
            </a:r>
            <a:endParaRPr lang="en-US" altLang="ja-JP" sz="1400" dirty="0" smtClean="0">
              <a:latin typeface="Meiryo UI" panose="020B0604030504040204" pitchFamily="50" charset="-128"/>
              <a:ea typeface="Meiryo UI" panose="020B0604030504040204" pitchFamily="50" charset="-128"/>
            </a:endParaRPr>
          </a:p>
          <a:p>
            <a:pPr lvl="1"/>
            <a:endParaRPr lang="en-US" altLang="ja-JP" sz="1600" dirty="0" smtClean="0">
              <a:latin typeface="Meiryo UI" panose="020B0604030504040204" pitchFamily="50" charset="-128"/>
              <a:ea typeface="Meiryo UI" panose="020B0604030504040204" pitchFamily="50" charset="-128"/>
            </a:endParaRPr>
          </a:p>
          <a:p>
            <a:pPr lvl="1"/>
            <a:r>
              <a:rPr lang="ja-JP" altLang="en-US" sz="1600" dirty="0" smtClean="0">
                <a:latin typeface="Meiryo UI" panose="020B0604030504040204" pitchFamily="50" charset="-128"/>
                <a:ea typeface="Meiryo UI" panose="020B0604030504040204" pitchFamily="50" charset="-128"/>
              </a:rPr>
              <a:t>○市町村の</a:t>
            </a:r>
            <a:r>
              <a:rPr lang="en-US" altLang="ja-JP" sz="1600" dirty="0" smtClean="0">
                <a:latin typeface="Meiryo UI" panose="020B0604030504040204" pitchFamily="50" charset="-128"/>
                <a:ea typeface="Meiryo UI" panose="020B0604030504040204" pitchFamily="50" charset="-128"/>
              </a:rPr>
              <a:t>ICT</a:t>
            </a:r>
            <a:r>
              <a:rPr lang="ja-JP" altLang="en-US" sz="1600" dirty="0" smtClean="0">
                <a:latin typeface="Meiryo UI" panose="020B0604030504040204" pitchFamily="50" charset="-128"/>
                <a:ea typeface="Meiryo UI" panose="020B0604030504040204" pitchFamily="50" charset="-128"/>
              </a:rPr>
              <a:t>対応の状況について</a:t>
            </a:r>
            <a:endParaRPr lang="en-US" altLang="ja-JP" sz="1600" dirty="0">
              <a:latin typeface="Meiryo UI" panose="020B0604030504040204" pitchFamily="50" charset="-128"/>
              <a:ea typeface="Meiryo UI" panose="020B0604030504040204" pitchFamily="50" charset="-128"/>
            </a:endParaRPr>
          </a:p>
          <a:p>
            <a:pPr lvl="1"/>
            <a:r>
              <a:rPr lang="ja-JP" altLang="en-US" sz="1600"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（電子申請、キャッシュレス対応、地図対応、見守りサービス、道路</a:t>
            </a:r>
            <a:r>
              <a:rPr lang="ja-JP" altLang="en-US" sz="1400" dirty="0" smtClean="0">
                <a:latin typeface="Meiryo UI" panose="020B0604030504040204" pitchFamily="50" charset="-128"/>
                <a:ea typeface="Meiryo UI" panose="020B0604030504040204" pitchFamily="50" charset="-128"/>
              </a:rPr>
              <a:t>破損通報</a:t>
            </a:r>
            <a:r>
              <a:rPr lang="ja-JP" altLang="en-US" sz="1400" dirty="0">
                <a:latin typeface="Meiryo UI" panose="020B0604030504040204" pitchFamily="50" charset="-128"/>
                <a:ea typeface="Meiryo UI" panose="020B0604030504040204" pitchFamily="50" charset="-128"/>
              </a:rPr>
              <a:t>サービス</a:t>
            </a:r>
            <a:r>
              <a:rPr lang="ja-JP" altLang="en-US" sz="1400" dirty="0" smtClean="0">
                <a:latin typeface="Meiryo UI" panose="020B0604030504040204" pitchFamily="50" charset="-128"/>
                <a:ea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endParaRPr>
          </a:p>
          <a:p>
            <a:pPr lvl="1"/>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他言語</a:t>
            </a:r>
            <a:r>
              <a:rPr lang="ja-JP" altLang="en-US" sz="1400" dirty="0">
                <a:latin typeface="Meiryo UI" panose="020B0604030504040204" pitchFamily="50" charset="-128"/>
                <a:ea typeface="Meiryo UI" panose="020B0604030504040204" pitchFamily="50" charset="-128"/>
              </a:rPr>
              <a:t>対応（救急、防災、窓口等）、オープンデータ</a:t>
            </a:r>
            <a:r>
              <a:rPr lang="ja-JP" altLang="en-US" sz="1400" dirty="0" smtClean="0">
                <a:latin typeface="Meiryo UI" panose="020B0604030504040204" pitchFamily="50" charset="-128"/>
                <a:ea typeface="Meiryo UI" panose="020B0604030504040204" pitchFamily="50" charset="-128"/>
              </a:rPr>
              <a:t>、アイデアソン</a:t>
            </a:r>
            <a:r>
              <a:rPr lang="ja-JP" altLang="en-US" sz="1400" dirty="0">
                <a:latin typeface="Meiryo UI" panose="020B0604030504040204" pitchFamily="50" charset="-128"/>
                <a:ea typeface="Meiryo UI" panose="020B0604030504040204" pitchFamily="50" charset="-128"/>
              </a:rPr>
              <a:t>等実施状況、課題　等）</a:t>
            </a:r>
            <a:endParaRPr lang="en-US" altLang="ja-JP" sz="1400" dirty="0">
              <a:latin typeface="Meiryo UI" panose="020B0604030504040204" pitchFamily="50" charset="-128"/>
              <a:ea typeface="Meiryo UI" panose="020B0604030504040204" pitchFamily="50" charset="-128"/>
            </a:endParaRPr>
          </a:p>
          <a:p>
            <a:endParaRPr kumimoji="1" lang="en-US" altLang="ja-JP" dirty="0" smtClean="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6760029" y="6411530"/>
            <a:ext cx="2057400" cy="365125"/>
          </a:xfrm>
        </p:spPr>
        <p:txBody>
          <a:bodyPr/>
          <a:lstStyle/>
          <a:p>
            <a:fld id="{739ADDA8-AAD5-4F77-921E-93E6F53FB8C4}" type="slidenum">
              <a:rPr kumimoji="1" lang="ja-JP" altLang="en-US" smtClean="0"/>
              <a:t>2</a:t>
            </a:fld>
            <a:endParaRPr kumimoji="1" lang="ja-JP" altLang="en-US"/>
          </a:p>
        </p:txBody>
      </p:sp>
    </p:spTree>
    <p:extLst>
      <p:ext uri="{BB962C8B-B14F-4D97-AF65-F5344CB8AC3E}">
        <p14:creationId xmlns:p14="http://schemas.microsoft.com/office/powerpoint/2010/main" val="1870432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883289" y="193930"/>
            <a:ext cx="1550424" cy="584775"/>
          </a:xfrm>
          <a:prstGeom prst="rect">
            <a:avLst/>
          </a:prstGeom>
          <a:noFill/>
        </p:spPr>
        <p:txBody>
          <a:bodyPr wrap="none" rtlCol="0">
            <a:spAutoFit/>
          </a:bodyPr>
          <a:lstStyle/>
          <a:p>
            <a:pPr algn="dist"/>
            <a:r>
              <a:rPr kumimoji="1" lang="ja-JP" altLang="en-US" sz="3200" b="1" dirty="0" smtClean="0">
                <a:latin typeface="Meiryo UI" panose="020B0604030504040204" pitchFamily="50" charset="-128"/>
                <a:ea typeface="Meiryo UI" panose="020B0604030504040204" pitchFamily="50" charset="-128"/>
              </a:rPr>
              <a:t>目　　次</a:t>
            </a:r>
            <a:endParaRPr kumimoji="1" lang="ja-JP" altLang="en-US" sz="3200" b="1" dirty="0">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373487" y="856991"/>
            <a:ext cx="8570028" cy="5863144"/>
          </a:xfrm>
          <a:prstGeom prst="rect">
            <a:avLst/>
          </a:prstGeom>
          <a:noFill/>
          <a:ln>
            <a:solidFill>
              <a:schemeClr val="accent1"/>
            </a:solidFill>
          </a:ln>
        </p:spPr>
        <p:txBody>
          <a:bodyPr wrap="square" rtlCol="0">
            <a:spAutoFit/>
          </a:bodyPr>
          <a:lstStyle/>
          <a:p>
            <a:endParaRPr kumimoji="1" lang="en-US" altLang="ja-JP" b="1" dirty="0" smtClean="0">
              <a:latin typeface="Meiryo UI" panose="020B0604030504040204" pitchFamily="50" charset="-128"/>
              <a:ea typeface="Meiryo UI" panose="020B0604030504040204" pitchFamily="50" charset="-128"/>
            </a:endParaRPr>
          </a:p>
          <a:p>
            <a:r>
              <a:rPr kumimoji="1" lang="ja-JP" altLang="en-US" b="1" dirty="0" smtClean="0">
                <a:latin typeface="Meiryo UI" panose="020B0604030504040204" pitchFamily="50" charset="-128"/>
                <a:ea typeface="Meiryo UI" panose="020B0604030504040204" pitchFamily="50" charset="-128"/>
              </a:rPr>
              <a:t>■スマートフォン・アプリの活用状況</a:t>
            </a:r>
            <a:endParaRPr kumimoji="1" lang="en-US" altLang="ja-JP" b="1" dirty="0" smtClean="0">
              <a:latin typeface="Meiryo UI" panose="020B0604030504040204" pitchFamily="50" charset="-128"/>
              <a:ea typeface="Meiryo UI" panose="020B0604030504040204" pitchFamily="50" charset="-128"/>
            </a:endParaRPr>
          </a:p>
          <a:p>
            <a:endParaRPr kumimoji="1" lang="en-US" altLang="ja-JP" sz="600" dirty="0">
              <a:latin typeface="Meiryo UI" panose="020B0604030504040204" pitchFamily="50" charset="-128"/>
              <a:ea typeface="Meiryo UI" panose="020B0604030504040204" pitchFamily="50" charset="-128"/>
            </a:endParaRPr>
          </a:p>
          <a:p>
            <a:pPr lvl="0"/>
            <a:r>
              <a:rPr kumimoji="1" lang="ja-JP" altLang="en-US" sz="1200" dirty="0" smtClean="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 </a:t>
            </a:r>
            <a:r>
              <a:rPr kumimoji="1" lang="ja-JP" altLang="en-US" b="1" dirty="0" smtClean="0">
                <a:latin typeface="Meiryo UI" panose="020B0604030504040204" pitchFamily="50" charset="-128"/>
                <a:ea typeface="Meiryo UI" panose="020B0604030504040204" pitchFamily="50" charset="-128"/>
              </a:rPr>
              <a:t>スマホアプリ</a:t>
            </a:r>
            <a:r>
              <a:rPr kumimoji="1" lang="ja-JP" altLang="en-US" b="1" dirty="0">
                <a:latin typeface="Meiryo UI" panose="020B0604030504040204" pitchFamily="50" charset="-128"/>
                <a:ea typeface="Meiryo UI" panose="020B0604030504040204" pitchFamily="50" charset="-128"/>
              </a:rPr>
              <a:t>によるサービス提供状況　</a:t>
            </a:r>
            <a:r>
              <a:rPr kumimoji="1" lang="en-US" altLang="ja-JP" b="1" dirty="0">
                <a:latin typeface="Meiryo UI" panose="020B0604030504040204" pitchFamily="50" charset="-128"/>
                <a:ea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rPr>
              <a:t>市町村別</a:t>
            </a:r>
            <a:r>
              <a:rPr kumimoji="1" lang="en-US" altLang="ja-JP" b="1" dirty="0" smtClean="0">
                <a:latin typeface="Meiryo UI" panose="020B0604030504040204" pitchFamily="50" charset="-128"/>
                <a:ea typeface="Meiryo UI" panose="020B0604030504040204" pitchFamily="50" charset="-128"/>
              </a:rPr>
              <a:t>】</a:t>
            </a:r>
          </a:p>
          <a:p>
            <a:pPr lvl="0"/>
            <a:r>
              <a:rPr kumimoji="1" lang="en-US" altLang="ja-JP" b="1" dirty="0">
                <a:latin typeface="Meiryo UI" panose="020B0604030504040204" pitchFamily="50" charset="-128"/>
                <a:ea typeface="Meiryo UI" panose="020B0604030504040204" pitchFamily="50" charset="-128"/>
              </a:rPr>
              <a:t> </a:t>
            </a:r>
            <a:r>
              <a:rPr kumimoji="1" lang="en-US" altLang="ja-JP" b="1" dirty="0" smtClean="0">
                <a:latin typeface="Meiryo UI" panose="020B0604030504040204" pitchFamily="50" charset="-128"/>
                <a:ea typeface="Meiryo UI" panose="020B0604030504040204" pitchFamily="50" charset="-128"/>
              </a:rPr>
              <a:t>   </a:t>
            </a:r>
            <a:r>
              <a:rPr kumimoji="1" lang="ja-JP" altLang="en-US" b="1" dirty="0" smtClean="0">
                <a:latin typeface="Meiryo UI" panose="020B0604030504040204" pitchFamily="50" charset="-128"/>
                <a:ea typeface="Meiryo UI" panose="020B0604030504040204" pitchFamily="50" charset="-128"/>
              </a:rPr>
              <a:t>　・・・　</a:t>
            </a:r>
            <a:r>
              <a:rPr kumimoji="1" lang="ja-JP" altLang="en-US" sz="1600" dirty="0" smtClean="0">
                <a:latin typeface="Meiryo UI" panose="020B0604030504040204" pitchFamily="50" charset="-128"/>
                <a:ea typeface="Meiryo UI" panose="020B0604030504040204" pitchFamily="50" charset="-128"/>
              </a:rPr>
              <a:t>広報、防災、子育て、ゴミ分別、観光、防犯、キャッシュレス、健康、道路通報、</a:t>
            </a:r>
            <a:endParaRPr kumimoji="1" lang="en-US" altLang="ja-JP" sz="1600" dirty="0" smtClean="0">
              <a:latin typeface="Meiryo UI" panose="020B0604030504040204" pitchFamily="50" charset="-128"/>
              <a:ea typeface="Meiryo UI" panose="020B0604030504040204" pitchFamily="50" charset="-128"/>
            </a:endParaRPr>
          </a:p>
          <a:p>
            <a:pPr lvl="0"/>
            <a:r>
              <a:rPr kumimoji="1" lang="ja-JP" altLang="en-US" sz="1600" dirty="0">
                <a:latin typeface="Meiryo UI" panose="020B0604030504040204" pitchFamily="50" charset="-128"/>
                <a:ea typeface="Meiryo UI" panose="020B0604030504040204" pitchFamily="50" charset="-128"/>
              </a:rPr>
              <a:t>　</a:t>
            </a:r>
            <a:r>
              <a:rPr kumimoji="1" lang="ja-JP" altLang="en-US" sz="1600" dirty="0" smtClean="0">
                <a:latin typeface="Meiryo UI" panose="020B0604030504040204" pitchFamily="50" charset="-128"/>
                <a:ea typeface="Meiryo UI" panose="020B0604030504040204" pitchFamily="50" charset="-128"/>
              </a:rPr>
              <a:t>　　　　　　交通情報、道路、河川情報、公園、施設予約　等</a:t>
            </a:r>
            <a:endParaRPr kumimoji="1" lang="en-US" altLang="ja-JP" sz="1600" dirty="0">
              <a:latin typeface="Meiryo UI" panose="020B0604030504040204" pitchFamily="50" charset="-128"/>
              <a:ea typeface="Meiryo UI" panose="020B0604030504040204" pitchFamily="50" charset="-128"/>
            </a:endParaRPr>
          </a:p>
          <a:p>
            <a:pPr lvl="0"/>
            <a:endParaRPr kumimoji="1" lang="en-US" altLang="ja-JP" sz="1100" b="1" dirty="0" smtClean="0">
              <a:latin typeface="Meiryo UI" panose="020B0604030504040204" pitchFamily="50" charset="-128"/>
              <a:ea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rPr>
              <a:t>　</a:t>
            </a:r>
            <a:r>
              <a:rPr kumimoji="1" lang="ja-JP" altLang="en-US" b="1" dirty="0" smtClean="0">
                <a:latin typeface="Meiryo UI" panose="020B0604030504040204" pitchFamily="50" charset="-128"/>
                <a:ea typeface="Meiryo UI" panose="020B0604030504040204" pitchFamily="50" charset="-128"/>
              </a:rPr>
              <a:t>○ スマートフォンアプリサービス</a:t>
            </a:r>
            <a:r>
              <a:rPr kumimoji="1" lang="ja-JP" altLang="en-US" b="1" dirty="0">
                <a:latin typeface="Meiryo UI" panose="020B0604030504040204" pitchFamily="50" charset="-128"/>
                <a:ea typeface="Meiryo UI" panose="020B0604030504040204" pitchFamily="50" charset="-128"/>
              </a:rPr>
              <a:t>の</a:t>
            </a:r>
            <a:r>
              <a:rPr kumimoji="1" lang="ja-JP" altLang="en-US" b="1" dirty="0" smtClean="0">
                <a:latin typeface="Meiryo UI" panose="020B0604030504040204" pitchFamily="50" charset="-128"/>
                <a:ea typeface="Meiryo UI" panose="020B0604030504040204" pitchFamily="50" charset="-128"/>
              </a:rPr>
              <a:t>特徴</a:t>
            </a:r>
            <a:endParaRPr kumimoji="1" lang="en-US" altLang="ja-JP" b="1" dirty="0" smtClean="0">
              <a:latin typeface="Meiryo UI" panose="020B0604030504040204" pitchFamily="50" charset="-128"/>
              <a:ea typeface="Meiryo UI" panose="020B0604030504040204" pitchFamily="50" charset="-128"/>
            </a:endParaRPr>
          </a:p>
          <a:p>
            <a:r>
              <a:rPr kumimoji="1" lang="ja-JP" altLang="en-US" b="1" dirty="0" smtClean="0">
                <a:latin typeface="Meiryo UI" panose="020B0604030504040204" pitchFamily="50" charset="-128"/>
                <a:ea typeface="Meiryo UI" panose="020B0604030504040204" pitchFamily="50" charset="-128"/>
              </a:rPr>
              <a:t>　</a:t>
            </a:r>
            <a:r>
              <a:rPr kumimoji="1" lang="ja-JP" altLang="en-US" b="1" dirty="0">
                <a:latin typeface="Meiryo UI" panose="020B0604030504040204" pitchFamily="50" charset="-128"/>
                <a:ea typeface="Meiryo UI" panose="020B0604030504040204" pitchFamily="50" charset="-128"/>
              </a:rPr>
              <a:t>　</a:t>
            </a:r>
            <a:r>
              <a:rPr kumimoji="1" lang="ja-JP" altLang="en-US" b="1" dirty="0" smtClean="0">
                <a:latin typeface="Meiryo UI" panose="020B0604030504040204" pitchFamily="50" charset="-128"/>
                <a:ea typeface="Meiryo UI" panose="020B0604030504040204" pitchFamily="50" charset="-128"/>
              </a:rPr>
              <a:t>　・・・　</a:t>
            </a:r>
            <a:r>
              <a:rPr kumimoji="1" lang="ja-JP" altLang="en-US" sz="1600" dirty="0" smtClean="0">
                <a:latin typeface="Meiryo UI" panose="020B0604030504040204" pitchFamily="50" charset="-128"/>
                <a:ea typeface="Meiryo UI" panose="020B0604030504040204" pitchFamily="50" charset="-128"/>
              </a:rPr>
              <a:t>分野</a:t>
            </a:r>
            <a:r>
              <a:rPr kumimoji="1" lang="ja-JP" altLang="en-US" sz="1600" dirty="0">
                <a:latin typeface="Meiryo UI" panose="020B0604030504040204" pitchFamily="50" charset="-128"/>
                <a:ea typeface="Meiryo UI" panose="020B0604030504040204" pitchFamily="50" charset="-128"/>
              </a:rPr>
              <a:t>別導入団体数、導入時期、ダウンロード数、コミュニケーション機能　等</a:t>
            </a:r>
            <a:endParaRPr kumimoji="1" lang="en-US" altLang="ja-JP" sz="1600" dirty="0">
              <a:latin typeface="Meiryo UI" panose="020B0604030504040204" pitchFamily="50" charset="-128"/>
              <a:ea typeface="Meiryo UI" panose="020B0604030504040204" pitchFamily="50" charset="-128"/>
            </a:endParaRPr>
          </a:p>
          <a:p>
            <a:endParaRPr kumimoji="1" lang="en-US" altLang="ja-JP" b="1" dirty="0" smtClean="0">
              <a:latin typeface="Meiryo UI" panose="020B0604030504040204" pitchFamily="50" charset="-128"/>
              <a:ea typeface="Meiryo UI" panose="020B0604030504040204" pitchFamily="50" charset="-128"/>
            </a:endParaRPr>
          </a:p>
          <a:p>
            <a:r>
              <a:rPr kumimoji="1" lang="ja-JP" altLang="en-US" b="1" dirty="0" smtClean="0">
                <a:latin typeface="Meiryo UI" panose="020B0604030504040204" pitchFamily="50" charset="-128"/>
                <a:ea typeface="Meiryo UI" panose="020B0604030504040204" pitchFamily="50" charset="-128"/>
              </a:rPr>
              <a:t>　○ スマートフォンアプリサービス</a:t>
            </a:r>
            <a:r>
              <a:rPr kumimoji="1" lang="ja-JP" altLang="en-US" b="1" dirty="0">
                <a:latin typeface="Meiryo UI" panose="020B0604030504040204" pitchFamily="50" charset="-128"/>
                <a:ea typeface="Meiryo UI" panose="020B0604030504040204" pitchFamily="50" charset="-128"/>
              </a:rPr>
              <a:t>に対する</a:t>
            </a:r>
            <a:r>
              <a:rPr kumimoji="1" lang="ja-JP" altLang="en-US" b="1" dirty="0" smtClean="0">
                <a:latin typeface="Meiryo UI" panose="020B0604030504040204" pitchFamily="50" charset="-128"/>
                <a:ea typeface="Meiryo UI" panose="020B0604030504040204" pitchFamily="50" charset="-128"/>
              </a:rPr>
              <a:t>検討</a:t>
            </a:r>
            <a:endParaRPr kumimoji="1" lang="en-US" altLang="ja-JP" b="1" dirty="0" smtClean="0">
              <a:latin typeface="Meiryo UI" panose="020B0604030504040204" pitchFamily="50" charset="-128"/>
              <a:ea typeface="Meiryo UI" panose="020B0604030504040204" pitchFamily="50" charset="-128"/>
            </a:endParaRPr>
          </a:p>
          <a:p>
            <a:r>
              <a:rPr kumimoji="1" lang="ja-JP" altLang="en-US" b="1" dirty="0" smtClean="0">
                <a:latin typeface="Meiryo UI" panose="020B0604030504040204" pitchFamily="50" charset="-128"/>
                <a:ea typeface="Meiryo UI" panose="020B0604030504040204" pitchFamily="50" charset="-128"/>
              </a:rPr>
              <a:t>　</a:t>
            </a:r>
            <a:r>
              <a:rPr kumimoji="1" lang="ja-JP" altLang="en-US" b="1" dirty="0">
                <a:latin typeface="Meiryo UI" panose="020B0604030504040204" pitchFamily="50" charset="-128"/>
                <a:ea typeface="Meiryo UI" panose="020B0604030504040204" pitchFamily="50" charset="-128"/>
              </a:rPr>
              <a:t>　</a:t>
            </a:r>
            <a:r>
              <a:rPr kumimoji="1" lang="ja-JP" altLang="en-US" b="1" dirty="0" smtClean="0">
                <a:latin typeface="Meiryo UI" panose="020B0604030504040204" pitchFamily="50" charset="-128"/>
                <a:ea typeface="Meiryo UI" panose="020B0604030504040204" pitchFamily="50" charset="-128"/>
              </a:rPr>
              <a:t>　・・・　</a:t>
            </a:r>
            <a:r>
              <a:rPr kumimoji="1" lang="ja-JP" altLang="en-US" sz="1600" dirty="0" smtClean="0">
                <a:latin typeface="Meiryo UI" panose="020B0604030504040204" pitchFamily="50" charset="-128"/>
                <a:ea typeface="Meiryo UI" panose="020B0604030504040204" pitchFamily="50" charset="-128"/>
              </a:rPr>
              <a:t>導入</a:t>
            </a:r>
            <a:r>
              <a:rPr kumimoji="1" lang="ja-JP" altLang="en-US" sz="1600" dirty="0">
                <a:latin typeface="Meiryo UI" panose="020B0604030504040204" pitchFamily="50" charset="-128"/>
                <a:ea typeface="Meiryo UI" panose="020B0604030504040204" pitchFamily="50" charset="-128"/>
              </a:rPr>
              <a:t>希望アプリ、共同調達意向、統合型アプリの導入、検討状況、課題　等</a:t>
            </a:r>
            <a:endParaRPr kumimoji="1" lang="en-US" altLang="ja-JP" sz="1600" dirty="0">
              <a:latin typeface="Meiryo UI" panose="020B0604030504040204" pitchFamily="50" charset="-128"/>
              <a:ea typeface="Meiryo UI" panose="020B0604030504040204" pitchFamily="50" charset="-128"/>
            </a:endParaRPr>
          </a:p>
          <a:p>
            <a:endParaRPr kumimoji="1" lang="en-US" altLang="ja-JP" sz="1200" b="1" dirty="0">
              <a:latin typeface="Meiryo UI" panose="020B0604030504040204" pitchFamily="50" charset="-128"/>
              <a:ea typeface="Meiryo UI" panose="020B0604030504040204" pitchFamily="50" charset="-128"/>
            </a:endParaRPr>
          </a:p>
          <a:p>
            <a:r>
              <a:rPr kumimoji="1" lang="ja-JP" altLang="en-US" b="1" dirty="0" smtClean="0">
                <a:latin typeface="Meiryo UI" panose="020B0604030504040204" pitchFamily="50" charset="-128"/>
                <a:ea typeface="Meiryo UI" panose="020B0604030504040204" pitchFamily="50" charset="-128"/>
              </a:rPr>
              <a:t>■</a:t>
            </a:r>
            <a:r>
              <a:rPr kumimoji="1" lang="en-US" altLang="ja-JP" b="1" dirty="0">
                <a:latin typeface="Meiryo UI" panose="020B0604030504040204" pitchFamily="50" charset="-128"/>
                <a:ea typeface="Meiryo UI" panose="020B0604030504040204" pitchFamily="50" charset="-128"/>
              </a:rPr>
              <a:t>ICT</a:t>
            </a:r>
            <a:r>
              <a:rPr kumimoji="1" lang="ja-JP" altLang="en-US" b="1" dirty="0">
                <a:latin typeface="Meiryo UI" panose="020B0604030504040204" pitchFamily="50" charset="-128"/>
                <a:ea typeface="Meiryo UI" panose="020B0604030504040204" pitchFamily="50" charset="-128"/>
              </a:rPr>
              <a:t>による行政サービスの提供状況</a:t>
            </a:r>
            <a:endParaRPr kumimoji="1" lang="en-US" altLang="ja-JP" b="1" dirty="0">
              <a:latin typeface="Meiryo UI" panose="020B0604030504040204" pitchFamily="50" charset="-128"/>
              <a:ea typeface="Meiryo UI" panose="020B0604030504040204" pitchFamily="50" charset="-128"/>
            </a:endParaRPr>
          </a:p>
          <a:p>
            <a:endParaRPr lang="en-US" altLang="ja-JP" sz="600" b="1" dirty="0">
              <a:latin typeface="Meiryo UI" panose="020B0604030504040204" pitchFamily="50" charset="-128"/>
              <a:ea typeface="Meiryo UI" panose="020B0604030504040204" pitchFamily="50" charset="-128"/>
            </a:endParaRPr>
          </a:p>
          <a:p>
            <a:r>
              <a:rPr lang="ja-JP" altLang="en-US" sz="1200" b="1" dirty="0" smtClean="0">
                <a:latin typeface="Meiryo UI" panose="020B0604030504040204" pitchFamily="50" charset="-128"/>
                <a:ea typeface="Meiryo UI" panose="020B0604030504040204" pitchFamily="50" charset="-128"/>
              </a:rPr>
              <a:t>　 </a:t>
            </a:r>
            <a:r>
              <a:rPr kumimoji="1" lang="ja-JP" altLang="en-US" b="1" dirty="0" smtClean="0">
                <a:latin typeface="Meiryo UI" panose="020B0604030504040204" pitchFamily="50" charset="-128"/>
                <a:ea typeface="Meiryo UI" panose="020B0604030504040204" pitchFamily="50" charset="-128"/>
              </a:rPr>
              <a:t>○ 電子</a:t>
            </a:r>
            <a:r>
              <a:rPr kumimoji="1" lang="ja-JP" altLang="en-US" b="1" dirty="0">
                <a:latin typeface="Meiryo UI" panose="020B0604030504040204" pitchFamily="50" charset="-128"/>
                <a:ea typeface="Meiryo UI" panose="020B0604030504040204" pitchFamily="50" charset="-128"/>
              </a:rPr>
              <a:t>申請</a:t>
            </a:r>
            <a:endParaRPr kumimoji="1" lang="en-US" altLang="ja-JP" b="1" dirty="0">
              <a:latin typeface="Meiryo UI" panose="020B0604030504040204" pitchFamily="50" charset="-128"/>
              <a:ea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rPr>
              <a:t> </a:t>
            </a:r>
            <a:r>
              <a:rPr kumimoji="1" lang="ja-JP" altLang="en-US" b="1" dirty="0" smtClean="0">
                <a:latin typeface="Meiryo UI" panose="020B0604030504040204" pitchFamily="50" charset="-128"/>
                <a:ea typeface="Meiryo UI" panose="020B0604030504040204" pitchFamily="50" charset="-128"/>
              </a:rPr>
              <a:t> ○ 携帯端末による地図</a:t>
            </a:r>
            <a:r>
              <a:rPr kumimoji="1" lang="ja-JP" altLang="en-US" b="1" dirty="0">
                <a:latin typeface="Meiryo UI" panose="020B0604030504040204" pitchFamily="50" charset="-128"/>
                <a:ea typeface="Meiryo UI" panose="020B0604030504040204" pitchFamily="50" charset="-128"/>
              </a:rPr>
              <a:t>対応（子育て）</a:t>
            </a:r>
            <a:endParaRPr kumimoji="1" lang="en-US" altLang="ja-JP" b="1" dirty="0">
              <a:latin typeface="Meiryo UI" panose="020B0604030504040204" pitchFamily="50" charset="-128"/>
              <a:ea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rPr>
              <a:t>　</a:t>
            </a:r>
            <a:r>
              <a:rPr kumimoji="1" lang="ja-JP" altLang="en-US" b="1" dirty="0" smtClean="0">
                <a:latin typeface="Meiryo UI" panose="020B0604030504040204" pitchFamily="50" charset="-128"/>
                <a:ea typeface="Meiryo UI" panose="020B0604030504040204" pitchFamily="50" charset="-128"/>
              </a:rPr>
              <a:t>○ </a:t>
            </a:r>
            <a:r>
              <a:rPr kumimoji="1" lang="en-US" altLang="ja-JP" b="1" dirty="0" err="1" smtClean="0">
                <a:latin typeface="Meiryo UI" panose="020B0604030504040204" pitchFamily="50" charset="-128"/>
                <a:ea typeface="Meiryo UI" panose="020B0604030504040204" pitchFamily="50" charset="-128"/>
              </a:rPr>
              <a:t>IoT</a:t>
            </a:r>
            <a:r>
              <a:rPr kumimoji="1" lang="ja-JP" altLang="en-US" b="1" dirty="0">
                <a:latin typeface="Meiryo UI" panose="020B0604030504040204" pitchFamily="50" charset="-128"/>
                <a:ea typeface="Meiryo UI" panose="020B0604030504040204" pitchFamily="50" charset="-128"/>
              </a:rPr>
              <a:t>活用（子ども、高齢者見守り）</a:t>
            </a:r>
            <a:endParaRPr kumimoji="1" lang="en-US" altLang="ja-JP" b="1" dirty="0">
              <a:latin typeface="Meiryo UI" panose="020B0604030504040204" pitchFamily="50" charset="-128"/>
              <a:ea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rPr>
              <a:t>　</a:t>
            </a:r>
            <a:r>
              <a:rPr kumimoji="1" lang="ja-JP" altLang="en-US" b="1" dirty="0" smtClean="0">
                <a:latin typeface="Meiryo UI" panose="020B0604030504040204" pitchFamily="50" charset="-128"/>
                <a:ea typeface="Meiryo UI" panose="020B0604030504040204" pitchFamily="50" charset="-128"/>
              </a:rPr>
              <a:t>○ 他言語</a:t>
            </a:r>
            <a:r>
              <a:rPr kumimoji="1" lang="ja-JP" altLang="en-US" b="1" dirty="0">
                <a:latin typeface="Meiryo UI" panose="020B0604030504040204" pitchFamily="50" charset="-128"/>
                <a:ea typeface="Meiryo UI" panose="020B0604030504040204" pitchFamily="50" charset="-128"/>
              </a:rPr>
              <a:t>対応（救急、防災、窓口対応）</a:t>
            </a:r>
            <a:endParaRPr kumimoji="1" lang="en-US" altLang="ja-JP" b="1" dirty="0">
              <a:latin typeface="Meiryo UI" panose="020B0604030504040204" pitchFamily="50" charset="-128"/>
              <a:ea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rPr>
              <a:t>　</a:t>
            </a:r>
            <a:r>
              <a:rPr kumimoji="1" lang="ja-JP" altLang="en-US" b="1" dirty="0" smtClean="0">
                <a:latin typeface="Meiryo UI" panose="020B0604030504040204" pitchFamily="50" charset="-128"/>
                <a:ea typeface="Meiryo UI" panose="020B0604030504040204" pitchFamily="50" charset="-128"/>
              </a:rPr>
              <a:t>○ オープンデータ</a:t>
            </a:r>
            <a:r>
              <a:rPr kumimoji="1" lang="ja-JP" altLang="en-US" b="1" dirty="0">
                <a:latin typeface="Meiryo UI" panose="020B0604030504040204" pitchFamily="50" charset="-128"/>
                <a:ea typeface="Meiryo UI" panose="020B0604030504040204" pitchFamily="50" charset="-128"/>
              </a:rPr>
              <a:t>公開状況</a:t>
            </a:r>
            <a:endParaRPr kumimoji="1" lang="en-US" altLang="ja-JP" b="1" dirty="0">
              <a:latin typeface="Meiryo UI" panose="020B0604030504040204" pitchFamily="50" charset="-128"/>
              <a:ea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rPr>
              <a:t>　</a:t>
            </a:r>
            <a:r>
              <a:rPr kumimoji="1" lang="ja-JP" altLang="en-US" b="1" dirty="0" smtClean="0">
                <a:latin typeface="Meiryo UI" panose="020B0604030504040204" pitchFamily="50" charset="-128"/>
                <a:ea typeface="Meiryo UI" panose="020B0604030504040204" pitchFamily="50" charset="-128"/>
              </a:rPr>
              <a:t>○ シビックテック</a:t>
            </a:r>
            <a:r>
              <a:rPr kumimoji="1" lang="ja-JP" altLang="en-US" b="1" dirty="0">
                <a:latin typeface="Meiryo UI" panose="020B0604030504040204" pitchFamily="50" charset="-128"/>
                <a:ea typeface="Meiryo UI" panose="020B0604030504040204" pitchFamily="50" charset="-128"/>
              </a:rPr>
              <a:t>の活用（道路通報、アイデアソンの実施等）</a:t>
            </a:r>
            <a:endParaRPr kumimoji="1" lang="en-US" altLang="ja-JP" b="1" dirty="0">
              <a:latin typeface="Meiryo UI" panose="020B0604030504040204" pitchFamily="50" charset="-128"/>
              <a:ea typeface="Meiryo UI" panose="020B0604030504040204" pitchFamily="50" charset="-128"/>
            </a:endParaRPr>
          </a:p>
          <a:p>
            <a:endParaRPr kumimoji="1" lang="en-US" altLang="ja-JP" b="1" dirty="0">
              <a:latin typeface="Meiryo UI" panose="020B0604030504040204" pitchFamily="50" charset="-128"/>
              <a:ea typeface="Meiryo UI" panose="020B0604030504040204" pitchFamily="50" charset="-128"/>
            </a:endParaRPr>
          </a:p>
          <a:p>
            <a:pPr lvl="0"/>
            <a:r>
              <a:rPr kumimoji="1" lang="ja-JP" altLang="en-US" b="1" dirty="0">
                <a:latin typeface="Meiryo UI" panose="020B0604030504040204" pitchFamily="50" charset="-128"/>
                <a:ea typeface="Meiryo UI" panose="020B0604030504040204" pitchFamily="50" charset="-128"/>
              </a:rPr>
              <a:t>■</a:t>
            </a:r>
            <a:r>
              <a:rPr kumimoji="1" lang="en-US" altLang="ja-JP" b="1" dirty="0" smtClean="0">
                <a:latin typeface="Meiryo UI" panose="020B0604030504040204" pitchFamily="50" charset="-128"/>
                <a:ea typeface="Meiryo UI" panose="020B0604030504040204" pitchFamily="50" charset="-128"/>
              </a:rPr>
              <a:t>ICT</a:t>
            </a:r>
            <a:r>
              <a:rPr kumimoji="1" lang="ja-JP" altLang="en-US" b="1" dirty="0" smtClean="0">
                <a:latin typeface="Meiryo UI" panose="020B0604030504040204" pitchFamily="50" charset="-128"/>
                <a:ea typeface="Meiryo UI" panose="020B0604030504040204" pitchFamily="50" charset="-128"/>
              </a:rPr>
              <a:t>化を</a:t>
            </a:r>
            <a:r>
              <a:rPr kumimoji="1" lang="ja-JP" altLang="en-US" b="1" dirty="0">
                <a:latin typeface="Meiryo UI" panose="020B0604030504040204" pitchFamily="50" charset="-128"/>
                <a:ea typeface="Meiryo UI" panose="020B0604030504040204" pitchFamily="50" charset="-128"/>
              </a:rPr>
              <a:t>進めるにあたっての課題（まとめ</a:t>
            </a:r>
            <a:r>
              <a:rPr kumimoji="1" lang="ja-JP" altLang="en-US" b="1" dirty="0" smtClean="0">
                <a:latin typeface="Meiryo UI" panose="020B0604030504040204" pitchFamily="50" charset="-128"/>
                <a:ea typeface="Meiryo UI" panose="020B0604030504040204" pitchFamily="50" charset="-128"/>
              </a:rPr>
              <a:t>）</a:t>
            </a:r>
            <a:endParaRPr kumimoji="1" lang="en-US" altLang="ja-JP" b="1" dirty="0" smtClean="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739ADDA8-AAD5-4F77-921E-93E6F53FB8C4}" type="slidenum">
              <a:rPr kumimoji="1" lang="ja-JP" altLang="en-US" smtClean="0"/>
              <a:t>3</a:t>
            </a:fld>
            <a:endParaRPr kumimoji="1" lang="ja-JP" altLang="en-US"/>
          </a:p>
        </p:txBody>
      </p:sp>
    </p:spTree>
    <p:extLst>
      <p:ext uri="{BB962C8B-B14F-4D97-AF65-F5344CB8AC3E}">
        <p14:creationId xmlns:p14="http://schemas.microsoft.com/office/powerpoint/2010/main" val="2594369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16129AB3-1052-4066-AA27-7EF12DD532E8}"/>
              </a:ext>
            </a:extLst>
          </p:cNvPr>
          <p:cNvSpPr>
            <a:spLocks noGrp="1"/>
          </p:cNvSpPr>
          <p:nvPr>
            <p:ph type="sldNum" sz="quarter" idx="12"/>
          </p:nvPr>
        </p:nvSpPr>
        <p:spPr>
          <a:xfrm>
            <a:off x="7049854" y="6482579"/>
            <a:ext cx="2057400" cy="365125"/>
          </a:xfrm>
        </p:spPr>
        <p:txBody>
          <a:bodyPr/>
          <a:lstStyle/>
          <a:p>
            <a:fld id="{6D9193AE-A101-45E9-A319-81911888F047}" type="slidenum">
              <a:rPr kumimoji="1" lang="ja-JP" altLang="en-US" smtClean="0"/>
              <a:pPr/>
              <a:t>4</a:t>
            </a:fld>
            <a:endParaRPr kumimoji="1" lang="ja-JP" altLang="en-US"/>
          </a:p>
        </p:txBody>
      </p:sp>
      <p:sp>
        <p:nvSpPr>
          <p:cNvPr id="12" name="テキスト ボックス 11">
            <a:extLst>
              <a:ext uri="{FF2B5EF4-FFF2-40B4-BE49-F238E27FC236}">
                <a16:creationId xmlns:a16="http://schemas.microsoft.com/office/drawing/2014/main" id="{A1AA1268-3D03-47D4-A4AA-3510D0449B3C}"/>
              </a:ext>
            </a:extLst>
          </p:cNvPr>
          <p:cNvSpPr txBox="1"/>
          <p:nvPr/>
        </p:nvSpPr>
        <p:spPr>
          <a:xfrm>
            <a:off x="91441" y="65418"/>
            <a:ext cx="7049854"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400" b="1" dirty="0" smtClean="0">
                <a:latin typeface="Meiryo UI" panose="020B0604030504040204" pitchFamily="50" charset="-128"/>
                <a:ea typeface="Meiryo UI" panose="020B0604030504040204" pitchFamily="50" charset="-128"/>
              </a:rPr>
              <a:t>【</a:t>
            </a:r>
            <a:r>
              <a:rPr kumimoji="1" lang="ja-JP" altLang="en-US" sz="2400" b="1" dirty="0" smtClean="0">
                <a:latin typeface="Meiryo UI" panose="020B0604030504040204" pitchFamily="50" charset="-128"/>
                <a:ea typeface="Meiryo UI" panose="020B0604030504040204" pitchFamily="50" charset="-128"/>
              </a:rPr>
              <a:t>スマートフォンアプリ</a:t>
            </a:r>
            <a:r>
              <a:rPr kumimoji="1" lang="en-US" altLang="ja-JP" sz="2400" b="1" dirty="0" smtClean="0">
                <a:latin typeface="Meiryo UI" panose="020B0604030504040204" pitchFamily="50" charset="-128"/>
                <a:ea typeface="Meiryo UI" panose="020B0604030504040204" pitchFamily="50" charset="-128"/>
              </a:rPr>
              <a:t>】</a:t>
            </a:r>
            <a:r>
              <a:rPr kumimoji="1" lang="ja-JP" altLang="en-US" sz="2400" b="1" dirty="0" smtClean="0">
                <a:latin typeface="Meiryo UI" panose="020B0604030504040204" pitchFamily="50" charset="-128"/>
                <a:ea typeface="Meiryo UI" panose="020B0604030504040204" pitchFamily="50" charset="-128"/>
              </a:rPr>
              <a:t>　　市町村別サービス</a:t>
            </a:r>
            <a:r>
              <a:rPr kumimoji="1" lang="ja-JP" altLang="en-US" sz="2400" b="1" dirty="0">
                <a:latin typeface="Meiryo UI" panose="020B0604030504040204" pitchFamily="50" charset="-128"/>
                <a:ea typeface="Meiryo UI" panose="020B0604030504040204" pitchFamily="50" charset="-128"/>
              </a:rPr>
              <a:t>提供</a:t>
            </a:r>
            <a:r>
              <a:rPr kumimoji="1" lang="ja-JP" altLang="en-US" sz="2400" b="1" dirty="0" smtClean="0">
                <a:latin typeface="Meiryo UI" panose="020B0604030504040204" pitchFamily="50" charset="-128"/>
                <a:ea typeface="Meiryo UI" panose="020B0604030504040204" pitchFamily="50" charset="-128"/>
              </a:rPr>
              <a:t>状況</a:t>
            </a:r>
            <a:endParaRPr kumimoji="1" lang="ja-JP" altLang="en-US" sz="24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sp>
        <p:nvSpPr>
          <p:cNvPr id="13" name="正方形/長方形 12">
            <a:extLst>
              <a:ext uri="{FF2B5EF4-FFF2-40B4-BE49-F238E27FC236}">
                <a16:creationId xmlns:a16="http://schemas.microsoft.com/office/drawing/2014/main" id="{44ACFE6A-B4EA-4341-A76A-EC143E06827E}"/>
              </a:ext>
            </a:extLst>
          </p:cNvPr>
          <p:cNvSpPr/>
          <p:nvPr/>
        </p:nvSpPr>
        <p:spPr>
          <a:xfrm>
            <a:off x="342007" y="677684"/>
            <a:ext cx="8566898" cy="1061829"/>
          </a:xfrm>
          <a:prstGeom prst="rect">
            <a:avLst/>
          </a:prstGeom>
          <a:ln>
            <a:solidFill>
              <a:schemeClr val="bg1">
                <a:lumMod val="75000"/>
              </a:schemeClr>
            </a:solidFill>
          </a:ln>
        </p:spPr>
        <p:txBody>
          <a:bodyPr wrap="square">
            <a:spAutoFit/>
          </a:bodyPr>
          <a:lstStyle/>
          <a:p>
            <a:pPr marL="285750" indent="-285750">
              <a:lnSpc>
                <a:spcPct val="150000"/>
              </a:lnSpc>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rPr>
              <a:t>市町村別提供状況では、平均で</a:t>
            </a:r>
            <a:r>
              <a:rPr lang="en-US" altLang="ja-JP" sz="1400" dirty="0" smtClean="0">
                <a:latin typeface="Meiryo UI" panose="020B0604030504040204" pitchFamily="50" charset="-128"/>
                <a:ea typeface="Meiryo UI" panose="020B0604030504040204" pitchFamily="50" charset="-128"/>
              </a:rPr>
              <a:t>3.2</a:t>
            </a:r>
            <a:r>
              <a:rPr lang="ja-JP" altLang="en-US" sz="1400" dirty="0" smtClean="0">
                <a:latin typeface="Meiryo UI" panose="020B0604030504040204" pitchFamily="50" charset="-128"/>
                <a:ea typeface="Meiryo UI" panose="020B0604030504040204" pitchFamily="50" charset="-128"/>
              </a:rPr>
              <a:t>分野</a:t>
            </a:r>
            <a:r>
              <a:rPr lang="ja-JP" altLang="en-US" sz="1400" dirty="0">
                <a:latin typeface="Meiryo UI" panose="020B0604030504040204" pitchFamily="50" charset="-128"/>
                <a:ea typeface="Meiryo UI" panose="020B0604030504040204" pitchFamily="50" charset="-128"/>
              </a:rPr>
              <a:t>で提供。</a:t>
            </a:r>
            <a:endParaRPr lang="en-US" altLang="ja-JP" sz="1400" dirty="0">
              <a:latin typeface="Meiryo UI" panose="020B0604030504040204" pitchFamily="50" charset="-128"/>
              <a:ea typeface="Meiryo UI" panose="020B0604030504040204" pitchFamily="50" charset="-128"/>
            </a:endParaRPr>
          </a:p>
          <a:p>
            <a:pPr marL="285750" indent="-285750">
              <a:lnSpc>
                <a:spcPct val="150000"/>
              </a:lnSpc>
              <a:buFont typeface="Wingdings" panose="05000000000000000000" pitchFamily="2" charset="2"/>
              <a:buChar char="Ø"/>
            </a:pPr>
            <a:r>
              <a:rPr lang="ja-JP" altLang="en-US" sz="1400" dirty="0" smtClean="0">
                <a:latin typeface="Meiryo UI" panose="020B0604030504040204" pitchFamily="50" charset="-128"/>
                <a:ea typeface="Meiryo UI" panose="020B0604030504040204" pitchFamily="50" charset="-128"/>
              </a:rPr>
              <a:t>上位は寝屋川</a:t>
            </a:r>
            <a:r>
              <a:rPr lang="ja-JP" altLang="en-US" sz="1400" dirty="0">
                <a:latin typeface="Meiryo UI" panose="020B0604030504040204" pitchFamily="50" charset="-128"/>
                <a:ea typeface="Meiryo UI" panose="020B0604030504040204" pitchFamily="50" charset="-128"/>
              </a:rPr>
              <a:t>市</a:t>
            </a:r>
            <a:r>
              <a:rPr lang="ja-JP" altLang="en-US" sz="1400" dirty="0" smtClean="0">
                <a:latin typeface="Meiryo UI" panose="020B0604030504040204" pitchFamily="50" charset="-128"/>
                <a:ea typeface="Meiryo UI" panose="020B0604030504040204" pitchFamily="50" charset="-128"/>
              </a:rPr>
              <a:t>が統合型アプリ１つで</a:t>
            </a:r>
            <a:r>
              <a:rPr lang="en-US" altLang="ja-JP" sz="1400" dirty="0" smtClean="0">
                <a:latin typeface="Meiryo UI" panose="020B0604030504040204" pitchFamily="50" charset="-128"/>
                <a:ea typeface="Meiryo UI" panose="020B0604030504040204" pitchFamily="50" charset="-128"/>
              </a:rPr>
              <a:t>10</a:t>
            </a:r>
            <a:r>
              <a:rPr lang="ja-JP" altLang="en-US" sz="1400" dirty="0" smtClean="0">
                <a:latin typeface="Meiryo UI" panose="020B0604030504040204" pitchFamily="50" charset="-128"/>
                <a:ea typeface="Meiryo UI" panose="020B0604030504040204" pitchFamily="50" charset="-128"/>
              </a:rPr>
              <a:t>分野に対応。豊中市</a:t>
            </a:r>
            <a:r>
              <a:rPr lang="en-US" altLang="ja-JP" sz="1400" dirty="0" smtClean="0">
                <a:latin typeface="Meiryo UI" panose="020B0604030504040204" pitchFamily="50" charset="-128"/>
                <a:ea typeface="Meiryo UI" panose="020B0604030504040204" pitchFamily="50" charset="-128"/>
              </a:rPr>
              <a:t>9</a:t>
            </a:r>
            <a:r>
              <a:rPr lang="ja-JP" altLang="en-US" sz="1400" dirty="0" smtClean="0">
                <a:latin typeface="Meiryo UI" panose="020B0604030504040204" pitchFamily="50" charset="-128"/>
                <a:ea typeface="Meiryo UI" panose="020B0604030504040204" pitchFamily="50" charset="-128"/>
              </a:rPr>
              <a:t>分野、和泉市・箕面市</a:t>
            </a:r>
            <a:r>
              <a:rPr lang="en-US" altLang="ja-JP" sz="1400" dirty="0">
                <a:latin typeface="Meiryo UI" panose="020B0604030504040204" pitchFamily="50" charset="-128"/>
                <a:ea typeface="Meiryo UI" panose="020B0604030504040204" pitchFamily="50" charset="-128"/>
              </a:rPr>
              <a:t>7</a:t>
            </a:r>
            <a:r>
              <a:rPr lang="ja-JP" altLang="en-US" sz="1400" dirty="0" smtClean="0">
                <a:latin typeface="Meiryo UI" panose="020B0604030504040204" pitchFamily="50" charset="-128"/>
                <a:ea typeface="Meiryo UI" panose="020B0604030504040204" pitchFamily="50" charset="-128"/>
              </a:rPr>
              <a:t>分野と続く。</a:t>
            </a:r>
            <a:endParaRPr lang="en-US" altLang="ja-JP" sz="1400" dirty="0">
              <a:latin typeface="Meiryo UI" panose="020B0604030504040204" pitchFamily="50" charset="-128"/>
              <a:ea typeface="Meiryo UI" panose="020B0604030504040204" pitchFamily="50" charset="-128"/>
            </a:endParaRPr>
          </a:p>
          <a:p>
            <a:pPr marL="285750" indent="-285750">
              <a:lnSpc>
                <a:spcPct val="150000"/>
              </a:lnSpc>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rPr>
              <a:t>他方で、</a:t>
            </a:r>
            <a:r>
              <a:rPr lang="en-US" altLang="ja-JP" sz="1400" dirty="0">
                <a:latin typeface="Meiryo UI" panose="020B0604030504040204" pitchFamily="50" charset="-128"/>
                <a:ea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rPr>
              <a:t>分野以下の団体も町村を中心に</a:t>
            </a:r>
            <a:r>
              <a:rPr lang="en-US" altLang="ja-JP" sz="1400" dirty="0">
                <a:latin typeface="Meiryo UI" panose="020B0604030504040204" pitchFamily="50" charset="-128"/>
                <a:ea typeface="Meiryo UI" panose="020B0604030504040204" pitchFamily="50" charset="-128"/>
              </a:rPr>
              <a:t>18</a:t>
            </a:r>
            <a:r>
              <a:rPr lang="ja-JP" altLang="en-US" sz="1400" dirty="0">
                <a:latin typeface="Meiryo UI" panose="020B0604030504040204" pitchFamily="50" charset="-128"/>
                <a:ea typeface="Meiryo UI" panose="020B0604030504040204" pitchFamily="50" charset="-128"/>
              </a:rPr>
              <a:t>団体存在しており、提供状況にはバラつきがある。</a:t>
            </a:r>
          </a:p>
        </p:txBody>
      </p:sp>
      <p:cxnSp>
        <p:nvCxnSpPr>
          <p:cNvPr id="14" name="直線コネクタ 13">
            <a:extLst>
              <a:ext uri="{FF2B5EF4-FFF2-40B4-BE49-F238E27FC236}">
                <a16:creationId xmlns:a16="http://schemas.microsoft.com/office/drawing/2014/main" id="{EFB4A745-4045-444C-9B42-67800CDD26E9}"/>
              </a:ext>
            </a:extLst>
          </p:cNvPr>
          <p:cNvCxnSpPr/>
          <p:nvPr/>
        </p:nvCxnSpPr>
        <p:spPr>
          <a:xfrm>
            <a:off x="322739" y="595797"/>
            <a:ext cx="860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a16="http://schemas.microsoft.com/office/drawing/2014/main" id="{E21ABF66-A34E-4B96-A34B-15D5A56A02D2}"/>
              </a:ext>
            </a:extLst>
          </p:cNvPr>
          <p:cNvSpPr txBox="1"/>
          <p:nvPr/>
        </p:nvSpPr>
        <p:spPr>
          <a:xfrm>
            <a:off x="4973821" y="1834486"/>
            <a:ext cx="3887603" cy="253916"/>
          </a:xfrm>
          <a:prstGeom prst="rect">
            <a:avLst/>
          </a:prstGeom>
          <a:noFill/>
        </p:spPr>
        <p:txBody>
          <a:bodyPr wrap="none" rtlCol="0">
            <a:spAutoFit/>
          </a:bodyPr>
          <a:lstStyle/>
          <a:p>
            <a:r>
              <a:rPr kumimoji="1" lang="ja-JP" altLang="en-US" sz="1050" dirty="0">
                <a:latin typeface="Meiryo UI" panose="020B0604030504040204" pitchFamily="50" charset="-128"/>
                <a:ea typeface="Meiryo UI" panose="020B0604030504040204" pitchFamily="50" charset="-128"/>
              </a:rPr>
              <a:t>注）網掛けは、寝屋川市の市民ニーズ調査で、ニーズが</a:t>
            </a:r>
            <a:r>
              <a:rPr kumimoji="1" lang="ja-JP" altLang="en-US" sz="1050" dirty="0" smtClean="0">
                <a:latin typeface="Meiryo UI" panose="020B0604030504040204" pitchFamily="50" charset="-128"/>
                <a:ea typeface="Meiryo UI" panose="020B0604030504040204" pitchFamily="50" charset="-128"/>
              </a:rPr>
              <a:t>高かった分野</a:t>
            </a:r>
            <a:endParaRPr kumimoji="1" lang="ja-JP" altLang="en-US" sz="1050" dirty="0">
              <a:latin typeface="Meiryo UI" panose="020B0604030504040204" pitchFamily="50" charset="-128"/>
              <a:ea typeface="Meiryo UI" panose="020B0604030504040204" pitchFamily="50" charset="-128"/>
            </a:endParaRPr>
          </a:p>
        </p:txBody>
      </p:sp>
      <p:sp>
        <p:nvSpPr>
          <p:cNvPr id="3" name="テキスト ボックス 2"/>
          <p:cNvSpPr txBox="1"/>
          <p:nvPr/>
        </p:nvSpPr>
        <p:spPr>
          <a:xfrm>
            <a:off x="322739" y="1783756"/>
            <a:ext cx="4343554" cy="276999"/>
          </a:xfrm>
          <a:prstGeom prst="rect">
            <a:avLst/>
          </a:prstGeom>
          <a:noFill/>
        </p:spPr>
        <p:txBody>
          <a:bodyPr wrap="square" rtlCol="0">
            <a:spAutoFit/>
          </a:bodyPr>
          <a:lstStyle/>
          <a:p>
            <a:r>
              <a:rPr kumimoji="1" lang="ja-JP" altLang="en-US" sz="1200" dirty="0" smtClean="0">
                <a:latin typeface="Meiryo UI" panose="020B0604030504040204" pitchFamily="50" charset="-128"/>
                <a:ea typeface="Meiryo UI" panose="020B0604030504040204" pitchFamily="50" charset="-128"/>
              </a:rPr>
              <a:t>〇＝独自アプリを提供、△＝パッケージアプリを提供</a:t>
            </a:r>
            <a:endParaRPr kumimoji="1" lang="ja-JP" altLang="en-US" sz="1200" dirty="0">
              <a:latin typeface="Meiryo UI" panose="020B0604030504040204" pitchFamily="50" charset="-128"/>
              <a:ea typeface="Meiryo UI" panose="020B0604030504040204" pitchFamily="50" charset="-128"/>
            </a:endParaRPr>
          </a:p>
        </p:txBody>
      </p:sp>
      <p:pic>
        <p:nvPicPr>
          <p:cNvPr id="9" name="図 8"/>
          <p:cNvPicPr>
            <a:picLocks noChangeAspect="1"/>
          </p:cNvPicPr>
          <p:nvPr/>
        </p:nvPicPr>
        <p:blipFill>
          <a:blip r:embed="rId2"/>
          <a:stretch>
            <a:fillRect/>
          </a:stretch>
        </p:blipFill>
        <p:spPr>
          <a:xfrm>
            <a:off x="299415" y="2118060"/>
            <a:ext cx="8609490" cy="4464000"/>
          </a:xfrm>
          <a:prstGeom prst="rect">
            <a:avLst/>
          </a:prstGeom>
        </p:spPr>
      </p:pic>
    </p:spTree>
    <p:extLst>
      <p:ext uri="{BB962C8B-B14F-4D97-AF65-F5344CB8AC3E}">
        <p14:creationId xmlns:p14="http://schemas.microsoft.com/office/powerpoint/2010/main" val="23466684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234152" y="574764"/>
            <a:ext cx="8748000" cy="0"/>
          </a:xfrm>
          <a:prstGeom prst="line">
            <a:avLst/>
          </a:prstGeom>
        </p:spPr>
        <p:style>
          <a:lnRef idx="1">
            <a:schemeClr val="dk1"/>
          </a:lnRef>
          <a:fillRef idx="0">
            <a:schemeClr val="dk1"/>
          </a:fillRef>
          <a:effectRef idx="0">
            <a:schemeClr val="dk1"/>
          </a:effectRef>
          <a:fontRef idx="minor">
            <a:schemeClr val="tx1"/>
          </a:fontRef>
        </p:style>
      </p:cxnSp>
      <p:sp>
        <p:nvSpPr>
          <p:cNvPr id="5" name="テキスト ボックス 4"/>
          <p:cNvSpPr txBox="1"/>
          <p:nvPr/>
        </p:nvSpPr>
        <p:spPr>
          <a:xfrm>
            <a:off x="208026" y="53133"/>
            <a:ext cx="6064481" cy="461665"/>
          </a:xfrm>
          <a:prstGeom prst="rect">
            <a:avLst/>
          </a:prstGeom>
          <a:noFill/>
        </p:spPr>
        <p:txBody>
          <a:bodyPr wrap="none" rtlCol="0">
            <a:spAutoFit/>
          </a:bodyPr>
          <a:lstStyle/>
          <a:p>
            <a:r>
              <a:rPr kumimoji="1" lang="en-US" altLang="ja-JP" sz="2400" b="1" dirty="0" smtClean="0">
                <a:latin typeface="Meiryo UI" panose="020B0604030504040204" pitchFamily="50" charset="-128"/>
                <a:ea typeface="Meiryo UI" panose="020B0604030504040204" pitchFamily="50" charset="-128"/>
              </a:rPr>
              <a:t>【</a:t>
            </a:r>
            <a:r>
              <a:rPr kumimoji="1" lang="ja-JP" altLang="en-US" sz="2400" b="1" dirty="0" smtClean="0">
                <a:latin typeface="Meiryo UI" panose="020B0604030504040204" pitchFamily="50" charset="-128"/>
                <a:ea typeface="Meiryo UI" panose="020B0604030504040204" pitchFamily="50" charset="-128"/>
              </a:rPr>
              <a:t>スマートフォンアプリ</a:t>
            </a:r>
            <a:r>
              <a:rPr kumimoji="1" lang="en-US" altLang="ja-JP" sz="2400" b="1" dirty="0" smtClean="0">
                <a:latin typeface="Meiryo UI" panose="020B0604030504040204" pitchFamily="50" charset="-128"/>
                <a:ea typeface="Meiryo UI" panose="020B0604030504040204" pitchFamily="50" charset="-128"/>
              </a:rPr>
              <a:t>】</a:t>
            </a:r>
            <a:r>
              <a:rPr kumimoji="1" lang="ja-JP" altLang="en-US" sz="2400" b="1" dirty="0" smtClean="0">
                <a:latin typeface="Meiryo UI" panose="020B0604030504040204" pitchFamily="50" charset="-128"/>
                <a:ea typeface="Meiryo UI" panose="020B0604030504040204" pitchFamily="50" charset="-128"/>
              </a:rPr>
              <a:t>　　導入の状況（内訳）</a:t>
            </a:r>
            <a:endParaRPr kumimoji="1" lang="ja-JP" altLang="en-US" sz="2400" b="1" dirty="0">
              <a:latin typeface="Meiryo UI" panose="020B0604030504040204" pitchFamily="50" charset="-128"/>
              <a:ea typeface="Meiryo UI" panose="020B0604030504040204" pitchFamily="50" charset="-128"/>
            </a:endParaRPr>
          </a:p>
        </p:txBody>
      </p:sp>
      <p:sp>
        <p:nvSpPr>
          <p:cNvPr id="9" name="正方形/長方形 8">
            <a:extLst>
              <a:ext uri="{FF2B5EF4-FFF2-40B4-BE49-F238E27FC236}">
                <a16:creationId xmlns:a16="http://schemas.microsoft.com/office/drawing/2014/main" id="{44ACFE6A-B4EA-4341-A76A-EC143E06827E}"/>
              </a:ext>
            </a:extLst>
          </p:cNvPr>
          <p:cNvSpPr/>
          <p:nvPr/>
        </p:nvSpPr>
        <p:spPr>
          <a:xfrm>
            <a:off x="155288" y="627009"/>
            <a:ext cx="8834399" cy="1477328"/>
          </a:xfrm>
          <a:prstGeom prst="rect">
            <a:avLst/>
          </a:prstGeom>
          <a:ln>
            <a:solidFill>
              <a:schemeClr val="bg1">
                <a:lumMod val="75000"/>
              </a:schemeClr>
            </a:solidFill>
          </a:ln>
        </p:spPr>
        <p:txBody>
          <a:bodyPr wrap="square">
            <a:spAutoFit/>
          </a:bodyPr>
          <a:lstStyle/>
          <a:p>
            <a:pPr>
              <a:lnSpc>
                <a:spcPct val="150000"/>
              </a:lnSpc>
            </a:pPr>
            <a:r>
              <a:rPr lang="en-US" altLang="ja-JP" sz="1500" dirty="0" smtClean="0">
                <a:latin typeface="Meiryo UI" panose="020B0604030504040204" pitchFamily="50" charset="-128"/>
                <a:ea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rPr>
              <a:t>図１</a:t>
            </a:r>
            <a:r>
              <a:rPr lang="en-US" altLang="ja-JP" sz="1500" dirty="0" smtClean="0">
                <a:latin typeface="Meiryo UI" panose="020B0604030504040204" pitchFamily="50" charset="-128"/>
                <a:ea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rPr>
              <a:t>導入の多い分野は①広報、②防災、③ごみ分別・収集日、④子育ての順。</a:t>
            </a:r>
            <a:endParaRPr lang="en-US" altLang="ja-JP" sz="1500" dirty="0">
              <a:latin typeface="Meiryo UI" panose="020B0604030504040204" pitchFamily="50" charset="-128"/>
              <a:ea typeface="Meiryo UI" panose="020B0604030504040204" pitchFamily="50" charset="-128"/>
            </a:endParaRPr>
          </a:p>
          <a:p>
            <a:pPr>
              <a:lnSpc>
                <a:spcPct val="150000"/>
              </a:lnSpc>
            </a:pPr>
            <a:r>
              <a:rPr lang="en-US" altLang="ja-JP" sz="1500" dirty="0" smtClean="0">
                <a:latin typeface="Meiryo UI" panose="020B0604030504040204" pitchFamily="50" charset="-128"/>
                <a:ea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rPr>
              <a:t>図２</a:t>
            </a:r>
            <a:r>
              <a:rPr lang="en-US" altLang="ja-JP" sz="1500" dirty="0" smtClean="0">
                <a:latin typeface="Meiryo UI" panose="020B0604030504040204" pitchFamily="50" charset="-128"/>
                <a:ea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rPr>
              <a:t>　ダウンロード数は高槻市のごみアプリがトップで、ごみ分別・収集日の機能を有するアプリが</a:t>
            </a:r>
            <a:r>
              <a:rPr lang="ja-JP" altLang="en-US" sz="1500" dirty="0">
                <a:latin typeface="Meiryo UI" panose="020B0604030504040204" pitchFamily="50" charset="-128"/>
                <a:ea typeface="Meiryo UI" panose="020B0604030504040204" pitchFamily="50" charset="-128"/>
              </a:rPr>
              <a:t>伸びやすい</a:t>
            </a:r>
            <a:r>
              <a:rPr lang="ja-JP" altLang="en-US" sz="1500" dirty="0" smtClean="0">
                <a:latin typeface="Meiryo UI" panose="020B0604030504040204" pitchFamily="50" charset="-128"/>
                <a:ea typeface="Meiryo UI" panose="020B0604030504040204" pitchFamily="50" charset="-128"/>
              </a:rPr>
              <a:t>傾向</a:t>
            </a:r>
            <a:endParaRPr lang="en-US" altLang="ja-JP" sz="1500" dirty="0" smtClean="0">
              <a:latin typeface="Meiryo UI" panose="020B0604030504040204" pitchFamily="50" charset="-128"/>
              <a:ea typeface="Meiryo UI" panose="020B0604030504040204" pitchFamily="50" charset="-128"/>
            </a:endParaRPr>
          </a:p>
          <a:p>
            <a:pPr>
              <a:lnSpc>
                <a:spcPct val="150000"/>
              </a:lnSpc>
            </a:pPr>
            <a:r>
              <a:rPr lang="en-US" altLang="ja-JP" sz="1500" dirty="0" smtClean="0">
                <a:latin typeface="Meiryo UI" panose="020B0604030504040204" pitchFamily="50" charset="-128"/>
                <a:ea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rPr>
              <a:t>図３</a:t>
            </a:r>
            <a:r>
              <a:rPr lang="en-US" altLang="ja-JP" sz="1500" dirty="0" smtClean="0">
                <a:latin typeface="Meiryo UI" panose="020B0604030504040204" pitchFamily="50" charset="-128"/>
                <a:ea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rPr>
              <a:t>　導入件数は年々増加傾向にある。（</a:t>
            </a:r>
            <a:r>
              <a:rPr lang="en-US" altLang="ja-JP" sz="1500" dirty="0" smtClean="0">
                <a:latin typeface="Meiryo UI" panose="020B0604030504040204" pitchFamily="50" charset="-128"/>
                <a:ea typeface="Meiryo UI" panose="020B0604030504040204" pitchFamily="50" charset="-128"/>
              </a:rPr>
              <a:t>2013</a:t>
            </a:r>
            <a:r>
              <a:rPr lang="ja-JP" altLang="en-US" sz="1500" dirty="0" smtClean="0">
                <a:latin typeface="Meiryo UI" panose="020B0604030504040204" pitchFamily="50" charset="-128"/>
                <a:ea typeface="Meiryo UI" panose="020B0604030504040204" pitchFamily="50" charset="-128"/>
              </a:rPr>
              <a:t>年の高槻市ごみアプリが最も早い導入）</a:t>
            </a:r>
            <a:endParaRPr lang="en-US" altLang="ja-JP" sz="1500" dirty="0">
              <a:latin typeface="Meiryo UI" panose="020B0604030504040204" pitchFamily="50" charset="-128"/>
              <a:ea typeface="Meiryo UI" panose="020B0604030504040204" pitchFamily="50" charset="-128"/>
            </a:endParaRPr>
          </a:p>
          <a:p>
            <a:pPr>
              <a:lnSpc>
                <a:spcPct val="150000"/>
              </a:lnSpc>
            </a:pPr>
            <a:r>
              <a:rPr lang="en-US" altLang="ja-JP" sz="1500" dirty="0" smtClean="0">
                <a:latin typeface="Meiryo UI" panose="020B0604030504040204" pitchFamily="50" charset="-128"/>
                <a:ea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rPr>
              <a:t>図４</a:t>
            </a:r>
            <a:r>
              <a:rPr lang="en-US" altLang="ja-JP" sz="1500" dirty="0" smtClean="0">
                <a:latin typeface="Meiryo UI" panose="020B0604030504040204" pitchFamily="50" charset="-128"/>
                <a:ea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rPr>
              <a:t>　双方向</a:t>
            </a:r>
            <a:r>
              <a:rPr lang="ja-JP" altLang="en-US" sz="1500" dirty="0">
                <a:latin typeface="Meiryo UI" panose="020B0604030504040204" pitchFamily="50" charset="-128"/>
                <a:ea typeface="Meiryo UI" panose="020B0604030504040204" pitchFamily="50" charset="-128"/>
              </a:rPr>
              <a:t>コミュニケーション機能を有するアプリはまだまだ少ない</a:t>
            </a:r>
            <a:r>
              <a:rPr lang="ja-JP" altLang="en-US" sz="1500" dirty="0" smtClean="0">
                <a:latin typeface="Meiryo UI" panose="020B0604030504040204" pitchFamily="50" charset="-128"/>
                <a:ea typeface="Meiryo UI" panose="020B0604030504040204" pitchFamily="50" charset="-128"/>
              </a:rPr>
              <a:t>。</a:t>
            </a:r>
            <a:endParaRPr lang="en-US" altLang="ja-JP" sz="1500" dirty="0">
              <a:latin typeface="Meiryo UI" panose="020B0604030504040204" pitchFamily="50" charset="-128"/>
              <a:ea typeface="Meiryo UI" panose="020B0604030504040204" pitchFamily="50" charset="-128"/>
            </a:endParaRPr>
          </a:p>
        </p:txBody>
      </p:sp>
      <p:graphicFrame>
        <p:nvGraphicFramePr>
          <p:cNvPr id="2" name="表 1"/>
          <p:cNvGraphicFramePr>
            <a:graphicFrameLocks noGrp="1"/>
          </p:cNvGraphicFramePr>
          <p:nvPr>
            <p:extLst/>
          </p:nvPr>
        </p:nvGraphicFramePr>
        <p:xfrm>
          <a:off x="346143" y="5460275"/>
          <a:ext cx="4101465" cy="1356360"/>
        </p:xfrm>
        <a:graphic>
          <a:graphicData uri="http://schemas.openxmlformats.org/drawingml/2006/table">
            <a:tbl>
              <a:tblPr firstRow="1" bandRow="1">
                <a:tableStyleId>{5940675A-B579-460E-94D1-54222C63F5DA}</a:tableStyleId>
              </a:tblPr>
              <a:tblGrid>
                <a:gridCol w="1929130">
                  <a:extLst>
                    <a:ext uri="{9D8B030D-6E8A-4147-A177-3AD203B41FA5}">
                      <a16:colId xmlns:a16="http://schemas.microsoft.com/office/drawing/2014/main" val="1948536350"/>
                    </a:ext>
                  </a:extLst>
                </a:gridCol>
                <a:gridCol w="1217930">
                  <a:extLst>
                    <a:ext uri="{9D8B030D-6E8A-4147-A177-3AD203B41FA5}">
                      <a16:colId xmlns:a16="http://schemas.microsoft.com/office/drawing/2014/main" val="3024475324"/>
                    </a:ext>
                  </a:extLst>
                </a:gridCol>
                <a:gridCol w="954405">
                  <a:extLst>
                    <a:ext uri="{9D8B030D-6E8A-4147-A177-3AD203B41FA5}">
                      <a16:colId xmlns:a16="http://schemas.microsoft.com/office/drawing/2014/main" val="43976138"/>
                    </a:ext>
                  </a:extLst>
                </a:gridCol>
              </a:tblGrid>
              <a:tr h="266294">
                <a:tc>
                  <a:txBody>
                    <a:bodyPr/>
                    <a:lstStyle/>
                    <a:p>
                      <a:pPr algn="ctr"/>
                      <a:r>
                        <a:rPr kumimoji="1" lang="ja-JP" altLang="en-US" sz="1200" dirty="0" smtClean="0">
                          <a:latin typeface="Meiryo UI" panose="020B0604030504040204" pitchFamily="50" charset="-128"/>
                          <a:ea typeface="Meiryo UI" panose="020B0604030504040204" pitchFamily="50" charset="-128"/>
                        </a:rPr>
                        <a:t>団体・アプリ種別</a:t>
                      </a:r>
                      <a:endParaRPr kumimoji="1" lang="ja-JP" altLang="en-US" sz="1200" dirty="0">
                        <a:latin typeface="Meiryo UI" panose="020B0604030504040204" pitchFamily="50" charset="-128"/>
                        <a:ea typeface="Meiryo UI" panose="020B0604030504040204" pitchFamily="50" charset="-128"/>
                      </a:endParaRPr>
                    </a:p>
                  </a:txBody>
                  <a:tcPr>
                    <a:solidFill>
                      <a:schemeClr val="accent2">
                        <a:lumMod val="20000"/>
                        <a:lumOff val="80000"/>
                      </a:schemeClr>
                    </a:solidFill>
                  </a:tcPr>
                </a:tc>
                <a:tc>
                  <a:txBody>
                    <a:bodyPr/>
                    <a:lstStyle/>
                    <a:p>
                      <a:pPr algn="ctr"/>
                      <a:r>
                        <a:rPr kumimoji="1" lang="ja-JP" altLang="en-US" sz="1200" dirty="0" smtClean="0">
                          <a:latin typeface="Meiryo UI" panose="020B0604030504040204" pitchFamily="50" charset="-128"/>
                          <a:ea typeface="Meiryo UI" panose="020B0604030504040204" pitchFamily="50" charset="-128"/>
                        </a:rPr>
                        <a:t>ダウンロード件数</a:t>
                      </a:r>
                      <a:endParaRPr kumimoji="1" lang="ja-JP" altLang="en-US" sz="1200" dirty="0">
                        <a:latin typeface="Meiryo UI" panose="020B0604030504040204" pitchFamily="50" charset="-128"/>
                        <a:ea typeface="Meiryo UI" panose="020B0604030504040204" pitchFamily="50" charset="-128"/>
                      </a:endParaRPr>
                    </a:p>
                  </a:txBody>
                  <a:tcPr>
                    <a:lnR w="12700" cap="flat" cmpd="sng" algn="ctr">
                      <a:solidFill>
                        <a:schemeClr val="tx1"/>
                      </a:solidFill>
                      <a:prstDash val="dash"/>
                      <a:round/>
                      <a:headEnd type="none" w="med" len="med"/>
                      <a:tailEnd type="none" w="med" len="med"/>
                    </a:lnR>
                    <a:solidFill>
                      <a:schemeClr val="accent2">
                        <a:lumMod val="20000"/>
                        <a:lumOff val="80000"/>
                      </a:schemeClr>
                    </a:solidFill>
                  </a:tcPr>
                </a:tc>
                <a:tc>
                  <a:txBody>
                    <a:bodyPr/>
                    <a:lstStyle/>
                    <a:p>
                      <a:pPr algn="ctr"/>
                      <a:r>
                        <a:rPr kumimoji="1" lang="ja-JP" altLang="en-US" sz="1100" dirty="0" smtClean="0">
                          <a:latin typeface="Meiryo UI" panose="020B0604030504040204" pitchFamily="50" charset="-128"/>
                          <a:ea typeface="Meiryo UI" panose="020B0604030504040204" pitchFamily="50" charset="-128"/>
                        </a:rPr>
                        <a:t>人口比率</a:t>
                      </a:r>
                      <a:endParaRPr kumimoji="1" lang="ja-JP" altLang="en-US" sz="1100" dirty="0">
                        <a:latin typeface="Meiryo UI" panose="020B0604030504040204" pitchFamily="50" charset="-128"/>
                        <a:ea typeface="Meiryo UI" panose="020B0604030504040204" pitchFamily="50" charset="-128"/>
                      </a:endParaRPr>
                    </a:p>
                  </a:txBody>
                  <a:tcPr>
                    <a:lnL w="12700" cap="flat" cmpd="sng" algn="ctr">
                      <a:solidFill>
                        <a:schemeClr val="tx1"/>
                      </a:solidFill>
                      <a:prstDash val="dash"/>
                      <a:round/>
                      <a:headEnd type="none" w="med" len="med"/>
                      <a:tailEnd type="none" w="med" len="med"/>
                    </a:lnL>
                    <a:solidFill>
                      <a:schemeClr val="accent2">
                        <a:lumMod val="20000"/>
                        <a:lumOff val="80000"/>
                      </a:schemeClr>
                    </a:solidFill>
                  </a:tcPr>
                </a:tc>
                <a:extLst>
                  <a:ext uri="{0D108BD9-81ED-4DB2-BD59-A6C34878D82A}">
                    <a16:rowId xmlns:a16="http://schemas.microsoft.com/office/drawing/2014/main" val="1241756777"/>
                  </a:ext>
                </a:extLst>
              </a:tr>
              <a:tr h="831712">
                <a:tc>
                  <a:txBody>
                    <a:bodyPr/>
                    <a:lstStyle/>
                    <a:p>
                      <a:r>
                        <a:rPr kumimoji="1" lang="ja-JP" altLang="en-US" sz="1300" dirty="0" smtClean="0">
                          <a:latin typeface="Meiryo UI" panose="020B0604030504040204" pitchFamily="50" charset="-128"/>
                          <a:ea typeface="Meiryo UI" panose="020B0604030504040204" pitchFamily="50" charset="-128"/>
                        </a:rPr>
                        <a:t>①高槻市ごみ</a:t>
                      </a:r>
                      <a:endParaRPr kumimoji="1" lang="en-US" altLang="ja-JP" sz="1300" dirty="0" smtClean="0">
                        <a:latin typeface="Meiryo UI" panose="020B0604030504040204" pitchFamily="50" charset="-128"/>
                        <a:ea typeface="Meiryo UI" panose="020B0604030504040204" pitchFamily="50" charset="-128"/>
                      </a:endParaRPr>
                    </a:p>
                    <a:p>
                      <a:r>
                        <a:rPr kumimoji="1" lang="en-US" altLang="ja-JP" sz="1300" dirty="0" smtClean="0">
                          <a:latin typeface="Meiryo UI" panose="020B0604030504040204" pitchFamily="50" charset="-128"/>
                          <a:ea typeface="Meiryo UI" panose="020B0604030504040204" pitchFamily="50" charset="-128"/>
                        </a:rPr>
                        <a:t>②</a:t>
                      </a:r>
                      <a:r>
                        <a:rPr kumimoji="1" lang="ja-JP" altLang="en-US" sz="1300" dirty="0" smtClean="0">
                          <a:latin typeface="Meiryo UI" panose="020B0604030504040204" pitchFamily="50" charset="-128"/>
                          <a:ea typeface="Meiryo UI" panose="020B0604030504040204" pitchFamily="50" charset="-128"/>
                        </a:rPr>
                        <a:t>大阪市救命サポート</a:t>
                      </a:r>
                    </a:p>
                    <a:p>
                      <a:r>
                        <a:rPr kumimoji="1" lang="ja-JP" altLang="en-US" sz="1300" dirty="0" smtClean="0">
                          <a:latin typeface="Meiryo UI" panose="020B0604030504040204" pitchFamily="50" charset="-128"/>
                          <a:ea typeface="Meiryo UI" panose="020B0604030504040204" pitchFamily="50" charset="-128"/>
                        </a:rPr>
                        <a:t>③もっと寝屋川</a:t>
                      </a:r>
                    </a:p>
                    <a:p>
                      <a:r>
                        <a:rPr kumimoji="1" lang="ja-JP" altLang="en-US" sz="1300" dirty="0" smtClean="0">
                          <a:latin typeface="Meiryo UI" panose="020B0604030504040204" pitchFamily="50" charset="-128"/>
                          <a:ea typeface="Meiryo UI" panose="020B0604030504040204" pitchFamily="50" charset="-128"/>
                        </a:rPr>
                        <a:t>④祭都きしわだ</a:t>
                      </a:r>
                      <a:r>
                        <a:rPr kumimoji="1" lang="en-US" altLang="ja-JP" sz="1300" dirty="0" err="1" smtClean="0">
                          <a:latin typeface="Meiryo UI" panose="020B0604030504040204" pitchFamily="50" charset="-128"/>
                          <a:ea typeface="Meiryo UI" panose="020B0604030504040204" pitchFamily="50" charset="-128"/>
                        </a:rPr>
                        <a:t>navi</a:t>
                      </a:r>
                      <a:endParaRPr kumimoji="1" lang="en-US" altLang="ja-JP" sz="1300" dirty="0" smtClean="0">
                        <a:latin typeface="Meiryo UI" panose="020B0604030504040204" pitchFamily="50" charset="-128"/>
                        <a:ea typeface="Meiryo UI" panose="020B0604030504040204" pitchFamily="50" charset="-128"/>
                      </a:endParaRPr>
                    </a:p>
                    <a:p>
                      <a:r>
                        <a:rPr kumimoji="1" lang="en-US" altLang="ja-JP" sz="1300" dirty="0" smtClean="0">
                          <a:latin typeface="Meiryo UI" panose="020B0604030504040204" pitchFamily="50" charset="-128"/>
                          <a:ea typeface="Meiryo UI" panose="020B0604030504040204" pitchFamily="50" charset="-128"/>
                        </a:rPr>
                        <a:t>⑤</a:t>
                      </a:r>
                      <a:r>
                        <a:rPr kumimoji="1" lang="ja-JP" altLang="en-US" sz="1300" dirty="0" smtClean="0">
                          <a:latin typeface="Meiryo UI" panose="020B0604030504040204" pitchFamily="50" charset="-128"/>
                          <a:ea typeface="Meiryo UI" panose="020B0604030504040204" pitchFamily="50" charset="-128"/>
                        </a:rPr>
                        <a:t>茨木市ごみ</a:t>
                      </a:r>
                      <a:endParaRPr kumimoji="1" lang="en-US" altLang="ja-JP" sz="1300" dirty="0" smtClean="0">
                        <a:latin typeface="Meiryo UI" panose="020B0604030504040204" pitchFamily="50" charset="-128"/>
                        <a:ea typeface="Meiryo UI" panose="020B0604030504040204" pitchFamily="50" charset="-128"/>
                      </a:endParaRPr>
                    </a:p>
                  </a:txBody>
                  <a:tcPr/>
                </a:tc>
                <a:tc>
                  <a:txBody>
                    <a:bodyPr/>
                    <a:lstStyle/>
                    <a:p>
                      <a:pPr algn="r"/>
                      <a:r>
                        <a:rPr kumimoji="1" lang="ja-JP" altLang="en-US" sz="1300" dirty="0" smtClean="0">
                          <a:latin typeface="Meiryo UI" panose="020B0604030504040204" pitchFamily="50" charset="-128"/>
                          <a:ea typeface="Meiryo UI" panose="020B0604030504040204" pitchFamily="50" charset="-128"/>
                        </a:rPr>
                        <a:t> </a:t>
                      </a:r>
                      <a:r>
                        <a:rPr kumimoji="1" lang="en-US" altLang="ja-JP" sz="1300" dirty="0" smtClean="0">
                          <a:latin typeface="Meiryo UI" panose="020B0604030504040204" pitchFamily="50" charset="-128"/>
                          <a:ea typeface="Meiryo UI" panose="020B0604030504040204" pitchFamily="50" charset="-128"/>
                        </a:rPr>
                        <a:t>4.2</a:t>
                      </a:r>
                      <a:r>
                        <a:rPr kumimoji="1" lang="ja-JP" altLang="en-US" sz="1300" dirty="0" smtClean="0">
                          <a:latin typeface="Meiryo UI" panose="020B0604030504040204" pitchFamily="50" charset="-128"/>
                          <a:ea typeface="Meiryo UI" panose="020B0604030504040204" pitchFamily="50" charset="-128"/>
                        </a:rPr>
                        <a:t>万件</a:t>
                      </a:r>
                      <a:endParaRPr kumimoji="1" lang="en-US" altLang="ja-JP" sz="1300" dirty="0" smtClean="0">
                        <a:latin typeface="Meiryo UI" panose="020B0604030504040204" pitchFamily="50" charset="-128"/>
                        <a:ea typeface="Meiryo UI" panose="020B0604030504040204" pitchFamily="50" charset="-128"/>
                      </a:endParaRPr>
                    </a:p>
                    <a:p>
                      <a:pPr algn="r"/>
                      <a:r>
                        <a:rPr kumimoji="1" lang="en-US" altLang="ja-JP" sz="1300" dirty="0" smtClean="0">
                          <a:latin typeface="Meiryo UI" panose="020B0604030504040204" pitchFamily="50" charset="-128"/>
                          <a:ea typeface="Meiryo UI" panose="020B0604030504040204" pitchFamily="50" charset="-128"/>
                        </a:rPr>
                        <a:t> 3.0</a:t>
                      </a:r>
                      <a:r>
                        <a:rPr kumimoji="1" lang="ja-JP" altLang="en-US" sz="1300" dirty="0" smtClean="0">
                          <a:latin typeface="Meiryo UI" panose="020B0604030504040204" pitchFamily="50" charset="-128"/>
                          <a:ea typeface="Meiryo UI" panose="020B0604030504040204" pitchFamily="50" charset="-128"/>
                        </a:rPr>
                        <a:t>万件</a:t>
                      </a:r>
                    </a:p>
                    <a:p>
                      <a:pPr algn="r"/>
                      <a:r>
                        <a:rPr kumimoji="1" lang="ja-JP" altLang="en-US" sz="1300" dirty="0" smtClean="0">
                          <a:latin typeface="Meiryo UI" panose="020B0604030504040204" pitchFamily="50" charset="-128"/>
                          <a:ea typeface="Meiryo UI" panose="020B0604030504040204" pitchFamily="50" charset="-128"/>
                        </a:rPr>
                        <a:t> </a:t>
                      </a:r>
                      <a:r>
                        <a:rPr kumimoji="1" lang="en-US" altLang="ja-JP" sz="1300" dirty="0" smtClean="0">
                          <a:latin typeface="Meiryo UI" panose="020B0604030504040204" pitchFamily="50" charset="-128"/>
                          <a:ea typeface="Meiryo UI" panose="020B0604030504040204" pitchFamily="50" charset="-128"/>
                        </a:rPr>
                        <a:t>1.9</a:t>
                      </a:r>
                      <a:r>
                        <a:rPr kumimoji="1" lang="ja-JP" altLang="en-US" sz="1300" dirty="0" smtClean="0">
                          <a:latin typeface="Meiryo UI" panose="020B0604030504040204" pitchFamily="50" charset="-128"/>
                          <a:ea typeface="Meiryo UI" panose="020B0604030504040204" pitchFamily="50" charset="-128"/>
                        </a:rPr>
                        <a:t>万件</a:t>
                      </a:r>
                    </a:p>
                    <a:p>
                      <a:pPr algn="r"/>
                      <a:r>
                        <a:rPr kumimoji="1" lang="ja-JP" altLang="en-US" sz="1300" dirty="0" smtClean="0">
                          <a:latin typeface="Meiryo UI" panose="020B0604030504040204" pitchFamily="50" charset="-128"/>
                          <a:ea typeface="Meiryo UI" panose="020B0604030504040204" pitchFamily="50" charset="-128"/>
                        </a:rPr>
                        <a:t> </a:t>
                      </a:r>
                      <a:r>
                        <a:rPr kumimoji="1" lang="en-US" altLang="ja-JP" sz="1300" dirty="0" smtClean="0">
                          <a:latin typeface="Meiryo UI" panose="020B0604030504040204" pitchFamily="50" charset="-128"/>
                          <a:ea typeface="Meiryo UI" panose="020B0604030504040204" pitchFamily="50" charset="-128"/>
                        </a:rPr>
                        <a:t>1.9</a:t>
                      </a:r>
                      <a:r>
                        <a:rPr kumimoji="1" lang="ja-JP" altLang="en-US" sz="1300" dirty="0" smtClean="0">
                          <a:latin typeface="Meiryo UI" panose="020B0604030504040204" pitchFamily="50" charset="-128"/>
                          <a:ea typeface="Meiryo UI" panose="020B0604030504040204" pitchFamily="50" charset="-128"/>
                        </a:rPr>
                        <a:t>万件</a:t>
                      </a:r>
                      <a:endParaRPr kumimoji="1" lang="en-US" altLang="ja-JP" sz="1300" dirty="0" smtClean="0">
                        <a:latin typeface="Meiryo UI" panose="020B0604030504040204" pitchFamily="50" charset="-128"/>
                        <a:ea typeface="Meiryo UI" panose="020B0604030504040204" pitchFamily="50" charset="-128"/>
                      </a:endParaRPr>
                    </a:p>
                    <a:p>
                      <a:pPr algn="r"/>
                      <a:r>
                        <a:rPr kumimoji="1" lang="en-US" altLang="ja-JP" sz="1300" dirty="0" smtClean="0">
                          <a:latin typeface="Meiryo UI" panose="020B0604030504040204" pitchFamily="50" charset="-128"/>
                          <a:ea typeface="Meiryo UI" panose="020B0604030504040204" pitchFamily="50" charset="-128"/>
                        </a:rPr>
                        <a:t> 1.8</a:t>
                      </a:r>
                      <a:r>
                        <a:rPr kumimoji="1" lang="ja-JP" altLang="en-US" sz="1300" dirty="0" smtClean="0">
                          <a:latin typeface="Meiryo UI" panose="020B0604030504040204" pitchFamily="50" charset="-128"/>
                          <a:ea typeface="Meiryo UI" panose="020B0604030504040204" pitchFamily="50" charset="-128"/>
                        </a:rPr>
                        <a:t>万件</a:t>
                      </a:r>
                      <a:endParaRPr kumimoji="1" lang="ja-JP" altLang="en-US" sz="1300" dirty="0">
                        <a:latin typeface="Meiryo UI" panose="020B0604030504040204" pitchFamily="50" charset="-128"/>
                        <a:ea typeface="Meiryo UI" panose="020B0604030504040204" pitchFamily="50" charset="-128"/>
                      </a:endParaRPr>
                    </a:p>
                  </a:txBody>
                  <a:tcPr>
                    <a:lnR w="12700" cap="flat" cmpd="sng" algn="ctr">
                      <a:solidFill>
                        <a:schemeClr val="tx1"/>
                      </a:solidFill>
                      <a:prstDash val="dash"/>
                      <a:round/>
                      <a:headEnd type="none" w="med" len="med"/>
                      <a:tailEnd type="none" w="med" len="med"/>
                    </a:lnR>
                  </a:tcPr>
                </a:tc>
                <a:tc>
                  <a:txBody>
                    <a:bodyPr/>
                    <a:lstStyle/>
                    <a:p>
                      <a:pPr algn="r"/>
                      <a:r>
                        <a:rPr kumimoji="1" lang="en-US" altLang="ja-JP" sz="1300" dirty="0" smtClean="0">
                          <a:latin typeface="Meiryo UI" panose="020B0604030504040204" pitchFamily="50" charset="-128"/>
                          <a:ea typeface="Meiryo UI" panose="020B0604030504040204" pitchFamily="50" charset="-128"/>
                        </a:rPr>
                        <a:t>12</a:t>
                      </a:r>
                      <a:r>
                        <a:rPr kumimoji="1" lang="ja-JP" altLang="en-US" sz="1300" dirty="0" smtClean="0">
                          <a:latin typeface="Meiryo UI" panose="020B0604030504040204" pitchFamily="50" charset="-128"/>
                          <a:ea typeface="Meiryo UI" panose="020B0604030504040204" pitchFamily="50" charset="-128"/>
                        </a:rPr>
                        <a:t>％</a:t>
                      </a:r>
                      <a:endParaRPr kumimoji="1" lang="en-US" altLang="ja-JP" sz="1300" dirty="0" smtClean="0">
                        <a:latin typeface="Meiryo UI" panose="020B0604030504040204" pitchFamily="50" charset="-128"/>
                        <a:ea typeface="Meiryo UI" panose="020B0604030504040204" pitchFamily="50" charset="-128"/>
                      </a:endParaRPr>
                    </a:p>
                    <a:p>
                      <a:pPr algn="r"/>
                      <a:r>
                        <a:rPr kumimoji="1" lang="ja-JP" altLang="en-US" sz="1300" dirty="0" smtClean="0">
                          <a:latin typeface="Meiryo UI" panose="020B0604030504040204" pitchFamily="50" charset="-128"/>
                          <a:ea typeface="Meiryo UI" panose="020B0604030504040204" pitchFamily="50" charset="-128"/>
                        </a:rPr>
                        <a:t>１％</a:t>
                      </a:r>
                    </a:p>
                    <a:p>
                      <a:pPr algn="r"/>
                      <a:r>
                        <a:rPr kumimoji="1" lang="ja-JP" altLang="en-US" sz="1300" dirty="0" smtClean="0">
                          <a:latin typeface="Meiryo UI" panose="020B0604030504040204" pitchFamily="50" charset="-128"/>
                          <a:ea typeface="Meiryo UI" panose="020B0604030504040204" pitchFamily="50" charset="-128"/>
                        </a:rPr>
                        <a:t>８％</a:t>
                      </a:r>
                    </a:p>
                    <a:p>
                      <a:pPr algn="r"/>
                      <a:r>
                        <a:rPr kumimoji="1" lang="en-US" altLang="ja-JP" sz="1300" dirty="0" smtClean="0">
                          <a:latin typeface="Meiryo UI" panose="020B0604030504040204" pitchFamily="50" charset="-128"/>
                          <a:ea typeface="Meiryo UI" panose="020B0604030504040204" pitchFamily="50" charset="-128"/>
                        </a:rPr>
                        <a:t>10</a:t>
                      </a:r>
                      <a:r>
                        <a:rPr kumimoji="1" lang="ja-JP" altLang="en-US" sz="1300" dirty="0" smtClean="0">
                          <a:latin typeface="Meiryo UI" panose="020B0604030504040204" pitchFamily="50" charset="-128"/>
                          <a:ea typeface="Meiryo UI" panose="020B0604030504040204" pitchFamily="50" charset="-128"/>
                        </a:rPr>
                        <a:t>％</a:t>
                      </a:r>
                      <a:endParaRPr kumimoji="1" lang="en-US" altLang="ja-JP" sz="1300" dirty="0" smtClean="0">
                        <a:latin typeface="Meiryo UI" panose="020B0604030504040204" pitchFamily="50" charset="-128"/>
                        <a:ea typeface="Meiryo UI" panose="020B0604030504040204" pitchFamily="50" charset="-128"/>
                      </a:endParaRPr>
                    </a:p>
                    <a:p>
                      <a:pPr algn="r"/>
                      <a:r>
                        <a:rPr kumimoji="1" lang="ja-JP" altLang="en-US" sz="1300" dirty="0" smtClean="0">
                          <a:latin typeface="Meiryo UI" panose="020B0604030504040204" pitchFamily="50" charset="-128"/>
                          <a:ea typeface="Meiryo UI" panose="020B0604030504040204" pitchFamily="50" charset="-128"/>
                        </a:rPr>
                        <a:t>６％</a:t>
                      </a:r>
                      <a:endParaRPr kumimoji="1" lang="ja-JP" altLang="en-US" sz="1300" dirty="0">
                        <a:latin typeface="Meiryo UI" panose="020B0604030504040204" pitchFamily="50" charset="-128"/>
                        <a:ea typeface="Meiryo UI" panose="020B0604030504040204" pitchFamily="50" charset="-128"/>
                      </a:endParaRPr>
                    </a:p>
                  </a:txBody>
                  <a:tcPr>
                    <a:lnL w="12700" cap="flat" cmpd="sng" algn="ctr">
                      <a:solidFill>
                        <a:schemeClr val="tx1"/>
                      </a:solidFill>
                      <a:prstDash val="dash"/>
                      <a:round/>
                      <a:headEnd type="none" w="med" len="med"/>
                      <a:tailEnd type="none" w="med" len="med"/>
                    </a:lnL>
                  </a:tcPr>
                </a:tc>
                <a:extLst>
                  <a:ext uri="{0D108BD9-81ED-4DB2-BD59-A6C34878D82A}">
                    <a16:rowId xmlns:a16="http://schemas.microsoft.com/office/drawing/2014/main" val="116819275"/>
                  </a:ext>
                </a:extLst>
              </a:tr>
            </a:tbl>
          </a:graphicData>
        </a:graphic>
      </p:graphicFrame>
      <p:graphicFrame>
        <p:nvGraphicFramePr>
          <p:cNvPr id="13" name="グラフ 12">
            <a:extLst>
              <a:ext uri="{FF2B5EF4-FFF2-40B4-BE49-F238E27FC236}">
                <a16:creationId xmlns:a16="http://schemas.microsoft.com/office/drawing/2014/main" id="{96132BEC-BE5E-4F0C-83F2-C4835EA94B4A}"/>
              </a:ext>
            </a:extLst>
          </p:cNvPr>
          <p:cNvGraphicFramePr/>
          <p:nvPr>
            <p:extLst/>
          </p:nvPr>
        </p:nvGraphicFramePr>
        <p:xfrm>
          <a:off x="323670" y="2415206"/>
          <a:ext cx="4248000" cy="2700000"/>
        </p:xfrm>
        <a:graphic>
          <a:graphicData uri="http://schemas.openxmlformats.org/drawingml/2006/chart">
            <c:chart xmlns:c="http://schemas.openxmlformats.org/drawingml/2006/chart" xmlns:r="http://schemas.openxmlformats.org/officeDocument/2006/relationships" r:id="rId2"/>
          </a:graphicData>
        </a:graphic>
      </p:graphicFrame>
      <p:sp>
        <p:nvSpPr>
          <p:cNvPr id="14" name="テキスト ボックス 13">
            <a:extLst>
              <a:ext uri="{FF2B5EF4-FFF2-40B4-BE49-F238E27FC236}">
                <a16:creationId xmlns:a16="http://schemas.microsoft.com/office/drawing/2014/main" id="{F21BBA4E-4A59-4443-87F7-CCD77FA89892}"/>
              </a:ext>
            </a:extLst>
          </p:cNvPr>
          <p:cNvSpPr txBox="1"/>
          <p:nvPr/>
        </p:nvSpPr>
        <p:spPr>
          <a:xfrm>
            <a:off x="2967601" y="2763697"/>
            <a:ext cx="1534394" cy="253916"/>
          </a:xfrm>
          <a:prstGeom prst="rect">
            <a:avLst/>
          </a:prstGeom>
          <a:noFill/>
        </p:spPr>
        <p:txBody>
          <a:bodyPr wrap="none" rtlCol="0">
            <a:spAutoFit/>
          </a:bodyPr>
          <a:lstStyle/>
          <a:p>
            <a:r>
              <a:rPr kumimoji="1" lang="ja-JP" altLang="en-US" sz="1050" dirty="0" smtClean="0"/>
              <a:t>（右軸：Ｘ</a:t>
            </a:r>
            <a:r>
              <a:rPr kumimoji="1" lang="ja-JP" altLang="en-US" sz="1050" dirty="0"/>
              <a:t>／</a:t>
            </a:r>
            <a:r>
              <a:rPr kumimoji="1" lang="en-US" altLang="ja-JP" sz="1050" dirty="0"/>
              <a:t>43</a:t>
            </a:r>
            <a:r>
              <a:rPr kumimoji="1" lang="ja-JP" altLang="en-US" sz="1050" dirty="0"/>
              <a:t>団体）</a:t>
            </a:r>
            <a:endParaRPr kumimoji="1" lang="en-US" altLang="ja-JP" sz="1050" dirty="0"/>
          </a:p>
        </p:txBody>
      </p:sp>
      <p:sp>
        <p:nvSpPr>
          <p:cNvPr id="15" name="テキスト ボックス 14">
            <a:extLst>
              <a:ext uri="{FF2B5EF4-FFF2-40B4-BE49-F238E27FC236}">
                <a16:creationId xmlns:a16="http://schemas.microsoft.com/office/drawing/2014/main" id="{B1E6D117-CF64-4566-8E5D-76457F05B102}"/>
              </a:ext>
            </a:extLst>
          </p:cNvPr>
          <p:cNvSpPr txBox="1"/>
          <p:nvPr/>
        </p:nvSpPr>
        <p:spPr>
          <a:xfrm>
            <a:off x="81186" y="2352414"/>
            <a:ext cx="646331" cy="230832"/>
          </a:xfrm>
          <a:prstGeom prst="rect">
            <a:avLst/>
          </a:prstGeom>
          <a:noFill/>
        </p:spPr>
        <p:txBody>
          <a:bodyPr wrap="none" rtlCol="0">
            <a:spAutoFit/>
          </a:bodyPr>
          <a:lstStyle/>
          <a:p>
            <a:r>
              <a:rPr kumimoji="1" lang="ja-JP" altLang="en-US" sz="900" dirty="0" smtClean="0"/>
              <a:t>（</a:t>
            </a:r>
            <a:r>
              <a:rPr kumimoji="1" lang="ja-JP" altLang="en-US" sz="900" dirty="0"/>
              <a:t>件数</a:t>
            </a:r>
            <a:r>
              <a:rPr kumimoji="1" lang="ja-JP" altLang="en-US" sz="900" dirty="0" smtClean="0"/>
              <a:t>）</a:t>
            </a:r>
            <a:endParaRPr kumimoji="1" lang="ja-JP" altLang="en-US" sz="900" dirty="0"/>
          </a:p>
        </p:txBody>
      </p:sp>
      <p:sp>
        <p:nvSpPr>
          <p:cNvPr id="16" name="テキスト ボックス 15">
            <a:extLst>
              <a:ext uri="{FF2B5EF4-FFF2-40B4-BE49-F238E27FC236}">
                <a16:creationId xmlns:a16="http://schemas.microsoft.com/office/drawing/2014/main" id="{3D6FF58E-374A-4595-B256-EC970637E68E}"/>
              </a:ext>
            </a:extLst>
          </p:cNvPr>
          <p:cNvSpPr txBox="1"/>
          <p:nvPr/>
        </p:nvSpPr>
        <p:spPr>
          <a:xfrm>
            <a:off x="4186294" y="2274156"/>
            <a:ext cx="415498" cy="230832"/>
          </a:xfrm>
          <a:prstGeom prst="rect">
            <a:avLst/>
          </a:prstGeom>
          <a:noFill/>
        </p:spPr>
        <p:txBody>
          <a:bodyPr wrap="none" rtlCol="0">
            <a:spAutoFit/>
          </a:bodyPr>
          <a:lstStyle/>
          <a:p>
            <a:r>
              <a:rPr kumimoji="1" lang="ja-JP" altLang="en-US" sz="900" dirty="0"/>
              <a:t>（％）</a:t>
            </a:r>
          </a:p>
        </p:txBody>
      </p:sp>
      <p:sp>
        <p:nvSpPr>
          <p:cNvPr id="17" name="テキスト ボックス 16">
            <a:extLst>
              <a:ext uri="{FF2B5EF4-FFF2-40B4-BE49-F238E27FC236}">
                <a16:creationId xmlns:a16="http://schemas.microsoft.com/office/drawing/2014/main" id="{F21BBA4E-4A59-4443-87F7-CCD77FA89892}"/>
              </a:ext>
            </a:extLst>
          </p:cNvPr>
          <p:cNvSpPr txBox="1"/>
          <p:nvPr/>
        </p:nvSpPr>
        <p:spPr>
          <a:xfrm>
            <a:off x="2980663" y="2494895"/>
            <a:ext cx="723275" cy="253916"/>
          </a:xfrm>
          <a:prstGeom prst="rect">
            <a:avLst/>
          </a:prstGeom>
          <a:noFill/>
        </p:spPr>
        <p:txBody>
          <a:bodyPr wrap="none" rtlCol="0">
            <a:spAutoFit/>
          </a:bodyPr>
          <a:lstStyle/>
          <a:p>
            <a:r>
              <a:rPr kumimoji="1" lang="ja-JP" altLang="en-US" sz="1050" dirty="0" smtClean="0"/>
              <a:t>（左軸）</a:t>
            </a:r>
            <a:endParaRPr kumimoji="1" lang="en-US" altLang="ja-JP" sz="1050" dirty="0"/>
          </a:p>
        </p:txBody>
      </p:sp>
      <p:sp>
        <p:nvSpPr>
          <p:cNvPr id="6" name="テキスト ボックス 5"/>
          <p:cNvSpPr txBox="1"/>
          <p:nvPr/>
        </p:nvSpPr>
        <p:spPr>
          <a:xfrm>
            <a:off x="825331" y="2170993"/>
            <a:ext cx="3108543" cy="276999"/>
          </a:xfrm>
          <a:prstGeom prst="rect">
            <a:avLst/>
          </a:prstGeom>
          <a:noFill/>
        </p:spPr>
        <p:txBody>
          <a:bodyPr wrap="none" rtlCol="0">
            <a:spAutoFit/>
          </a:bodyPr>
          <a:lstStyle/>
          <a:p>
            <a:r>
              <a:rPr kumimoji="1" lang="en-US" altLang="ja-JP" sz="1200" b="1" dirty="0" smtClean="0"/>
              <a:t>【</a:t>
            </a:r>
            <a:r>
              <a:rPr kumimoji="1" lang="ja-JP" altLang="en-US" sz="1200" b="1" dirty="0" smtClean="0"/>
              <a:t>図１</a:t>
            </a:r>
            <a:r>
              <a:rPr kumimoji="1" lang="en-US" altLang="ja-JP" sz="1200" b="1" dirty="0" smtClean="0"/>
              <a:t>】</a:t>
            </a:r>
            <a:r>
              <a:rPr kumimoji="1" lang="ja-JP" altLang="en-US" sz="1200" b="1" dirty="0" smtClean="0"/>
              <a:t>サービス種類別アプリの導入状況</a:t>
            </a:r>
            <a:endParaRPr kumimoji="1" lang="ja-JP" altLang="en-US" sz="1200" b="1" dirty="0"/>
          </a:p>
        </p:txBody>
      </p:sp>
      <p:sp>
        <p:nvSpPr>
          <p:cNvPr id="18" name="テキスト ボックス 17"/>
          <p:cNvSpPr txBox="1"/>
          <p:nvPr/>
        </p:nvSpPr>
        <p:spPr>
          <a:xfrm>
            <a:off x="907610" y="5151716"/>
            <a:ext cx="2646878" cy="276999"/>
          </a:xfrm>
          <a:prstGeom prst="rect">
            <a:avLst/>
          </a:prstGeom>
          <a:noFill/>
        </p:spPr>
        <p:txBody>
          <a:bodyPr wrap="none" rtlCol="0">
            <a:spAutoFit/>
          </a:bodyPr>
          <a:lstStyle/>
          <a:p>
            <a:r>
              <a:rPr kumimoji="1" lang="en-US" altLang="ja-JP" sz="1200" b="1" dirty="0" smtClean="0"/>
              <a:t>【</a:t>
            </a:r>
            <a:r>
              <a:rPr kumimoji="1" lang="ja-JP" altLang="en-US" sz="1200" b="1" dirty="0" smtClean="0"/>
              <a:t>図２</a:t>
            </a:r>
            <a:r>
              <a:rPr kumimoji="1" lang="en-US" altLang="ja-JP" sz="1200" b="1" dirty="0" smtClean="0"/>
              <a:t>】</a:t>
            </a:r>
            <a:r>
              <a:rPr kumimoji="1" lang="ja-JP" altLang="en-US" sz="1200" b="1" dirty="0" smtClean="0"/>
              <a:t>ダウウンロード数トップ５</a:t>
            </a:r>
            <a:endParaRPr kumimoji="1" lang="ja-JP" altLang="en-US" sz="1200" b="1" dirty="0"/>
          </a:p>
        </p:txBody>
      </p:sp>
      <p:graphicFrame>
        <p:nvGraphicFramePr>
          <p:cNvPr id="21" name="グラフ 20"/>
          <p:cNvGraphicFramePr/>
          <p:nvPr>
            <p:extLst/>
          </p:nvPr>
        </p:nvGraphicFramePr>
        <p:xfrm>
          <a:off x="5029200" y="2621853"/>
          <a:ext cx="3801290" cy="2257317"/>
        </p:xfrm>
        <a:graphic>
          <a:graphicData uri="http://schemas.openxmlformats.org/drawingml/2006/chart">
            <c:chart xmlns:c="http://schemas.openxmlformats.org/drawingml/2006/chart" xmlns:r="http://schemas.openxmlformats.org/officeDocument/2006/relationships" r:id="rId3"/>
          </a:graphicData>
        </a:graphic>
      </p:graphicFrame>
      <p:sp>
        <p:nvSpPr>
          <p:cNvPr id="22" name="テキスト ボックス 21"/>
          <p:cNvSpPr txBox="1"/>
          <p:nvPr/>
        </p:nvSpPr>
        <p:spPr>
          <a:xfrm>
            <a:off x="5906517" y="2190831"/>
            <a:ext cx="1877437" cy="276999"/>
          </a:xfrm>
          <a:prstGeom prst="rect">
            <a:avLst/>
          </a:prstGeom>
          <a:noFill/>
        </p:spPr>
        <p:txBody>
          <a:bodyPr wrap="none" rtlCol="0">
            <a:spAutoFit/>
          </a:bodyPr>
          <a:lstStyle/>
          <a:p>
            <a:r>
              <a:rPr kumimoji="1" lang="en-US" altLang="ja-JP" sz="1200" b="1" dirty="0" smtClean="0"/>
              <a:t>【</a:t>
            </a:r>
            <a:r>
              <a:rPr kumimoji="1" lang="ja-JP" altLang="en-US" sz="1200" b="1" dirty="0" smtClean="0"/>
              <a:t>図３</a:t>
            </a:r>
            <a:r>
              <a:rPr kumimoji="1" lang="en-US" altLang="ja-JP" sz="1200" b="1" dirty="0" smtClean="0"/>
              <a:t>】</a:t>
            </a:r>
            <a:r>
              <a:rPr kumimoji="1" lang="ja-JP" altLang="en-US" sz="1200" b="1" dirty="0" smtClean="0"/>
              <a:t>導入件数の推移</a:t>
            </a:r>
            <a:endParaRPr kumimoji="1" lang="ja-JP" altLang="en-US" sz="1200" b="1" dirty="0"/>
          </a:p>
        </p:txBody>
      </p:sp>
      <p:graphicFrame>
        <p:nvGraphicFramePr>
          <p:cNvPr id="23" name="表 22"/>
          <p:cNvGraphicFramePr>
            <a:graphicFrameLocks noGrp="1"/>
          </p:cNvGraphicFramePr>
          <p:nvPr>
            <p:extLst/>
          </p:nvPr>
        </p:nvGraphicFramePr>
        <p:xfrm>
          <a:off x="4956877" y="5457601"/>
          <a:ext cx="3881582" cy="1188720"/>
        </p:xfrm>
        <a:graphic>
          <a:graphicData uri="http://schemas.openxmlformats.org/drawingml/2006/table">
            <a:tbl>
              <a:tblPr firstRow="1" bandRow="1">
                <a:tableStyleId>{5940675A-B579-460E-94D1-54222C63F5DA}</a:tableStyleId>
              </a:tblPr>
              <a:tblGrid>
                <a:gridCol w="2549170">
                  <a:extLst>
                    <a:ext uri="{9D8B030D-6E8A-4147-A177-3AD203B41FA5}">
                      <a16:colId xmlns:a16="http://schemas.microsoft.com/office/drawing/2014/main" val="2768645175"/>
                    </a:ext>
                  </a:extLst>
                </a:gridCol>
                <a:gridCol w="1332412">
                  <a:extLst>
                    <a:ext uri="{9D8B030D-6E8A-4147-A177-3AD203B41FA5}">
                      <a16:colId xmlns:a16="http://schemas.microsoft.com/office/drawing/2014/main" val="1694257411"/>
                    </a:ext>
                  </a:extLst>
                </a:gridCol>
              </a:tblGrid>
              <a:tr h="251521">
                <a:tc>
                  <a:txBody>
                    <a:bodyPr/>
                    <a:lstStyle/>
                    <a:p>
                      <a:pPr algn="ctr"/>
                      <a:r>
                        <a:rPr kumimoji="1" lang="ja-JP" altLang="en-US" sz="1200" b="1" dirty="0" smtClean="0">
                          <a:latin typeface="Meiryo UI" panose="020B0604030504040204" pitchFamily="50" charset="-128"/>
                          <a:ea typeface="Meiryo UI" panose="020B0604030504040204" pitchFamily="50" charset="-128"/>
                        </a:rPr>
                        <a:t>機能名</a:t>
                      </a:r>
                      <a:endParaRPr kumimoji="1" lang="ja-JP" altLang="en-US" sz="1200" b="1" dirty="0">
                        <a:latin typeface="Meiryo UI" panose="020B0604030504040204" pitchFamily="50" charset="-128"/>
                        <a:ea typeface="Meiryo UI" panose="020B0604030504040204" pitchFamily="50" charset="-128"/>
                      </a:endParaRPr>
                    </a:p>
                  </a:txBody>
                  <a:tcPr>
                    <a:solidFill>
                      <a:schemeClr val="accent2">
                        <a:lumMod val="20000"/>
                        <a:lumOff val="80000"/>
                      </a:schemeClr>
                    </a:solidFill>
                  </a:tcPr>
                </a:tc>
                <a:tc>
                  <a:txBody>
                    <a:bodyPr/>
                    <a:lstStyle/>
                    <a:p>
                      <a:pPr algn="ctr"/>
                      <a:r>
                        <a:rPr kumimoji="1" lang="ja-JP" altLang="en-US" sz="1200" b="1" dirty="0" smtClean="0">
                          <a:latin typeface="Meiryo UI" panose="020B0604030504040204" pitchFamily="50" charset="-128"/>
                          <a:ea typeface="Meiryo UI" panose="020B0604030504040204" pitchFamily="50" charset="-128"/>
                        </a:rPr>
                        <a:t>延べ件数</a:t>
                      </a:r>
                      <a:endParaRPr kumimoji="1" lang="ja-JP" altLang="en-US" sz="1200" b="1" dirty="0">
                        <a:latin typeface="Meiryo UI" panose="020B0604030504040204" pitchFamily="50" charset="-128"/>
                        <a:ea typeface="Meiryo UI" panose="020B0604030504040204" pitchFamily="50" charset="-128"/>
                      </a:endParaRPr>
                    </a:p>
                  </a:txBody>
                  <a:tcPr>
                    <a:solidFill>
                      <a:schemeClr val="accent2">
                        <a:lumMod val="20000"/>
                        <a:lumOff val="80000"/>
                      </a:schemeClr>
                    </a:solidFill>
                  </a:tcPr>
                </a:tc>
                <a:extLst>
                  <a:ext uri="{0D108BD9-81ED-4DB2-BD59-A6C34878D82A}">
                    <a16:rowId xmlns:a16="http://schemas.microsoft.com/office/drawing/2014/main" val="2959672570"/>
                  </a:ext>
                </a:extLst>
              </a:tr>
              <a:tr h="251521">
                <a:tc>
                  <a:txBody>
                    <a:bodyPr/>
                    <a:lstStyle/>
                    <a:p>
                      <a:r>
                        <a:rPr kumimoji="1" lang="ja-JP" altLang="en-US" sz="1400" dirty="0" smtClean="0">
                          <a:latin typeface="Meiryo UI" panose="020B0604030504040204" pitchFamily="50" charset="-128"/>
                          <a:ea typeface="Meiryo UI" panose="020B0604030504040204" pitchFamily="50" charset="-128"/>
                        </a:rPr>
                        <a:t>①開発機能</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r"/>
                      <a:r>
                        <a:rPr kumimoji="1" lang="ja-JP" altLang="en-US" sz="1400" dirty="0" smtClean="0">
                          <a:latin typeface="Meiryo UI" panose="020B0604030504040204" pitchFamily="50" charset="-128"/>
                          <a:ea typeface="Meiryo UI" panose="020B0604030504040204" pitchFamily="50" charset="-128"/>
                        </a:rPr>
                        <a:t>８６</a:t>
                      </a:r>
                      <a:endParaRPr kumimoji="1" lang="ja-JP" altLang="en-US"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4180374299"/>
                  </a:ext>
                </a:extLst>
              </a:tr>
              <a:tr h="251521">
                <a:tc>
                  <a:txBody>
                    <a:bodyPr/>
                    <a:lstStyle/>
                    <a:p>
                      <a:r>
                        <a:rPr kumimoji="1" lang="ja-JP" altLang="en-US" sz="1400" dirty="0" smtClean="0">
                          <a:latin typeface="Meiryo UI" panose="020B0604030504040204" pitchFamily="50" charset="-128"/>
                          <a:ea typeface="Meiryo UI" panose="020B0604030504040204" pitchFamily="50" charset="-128"/>
                        </a:rPr>
                        <a:t>②プッシュ通知機能</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r"/>
                      <a:r>
                        <a:rPr kumimoji="1" lang="ja-JP" altLang="en-US" sz="1400" dirty="0" smtClean="0">
                          <a:latin typeface="Meiryo UI" panose="020B0604030504040204" pitchFamily="50" charset="-128"/>
                          <a:ea typeface="Meiryo UI" panose="020B0604030504040204" pitchFamily="50" charset="-128"/>
                        </a:rPr>
                        <a:t>３６</a:t>
                      </a:r>
                      <a:endParaRPr kumimoji="1" lang="ja-JP" altLang="en-US"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006330628"/>
                  </a:ext>
                </a:extLst>
              </a:tr>
              <a:tr h="251521">
                <a:tc>
                  <a:txBody>
                    <a:bodyPr/>
                    <a:lstStyle/>
                    <a:p>
                      <a:r>
                        <a:rPr kumimoji="1" lang="ja-JP" altLang="en-US" sz="1400" dirty="0" smtClean="0">
                          <a:latin typeface="Meiryo UI" panose="020B0604030504040204" pitchFamily="50" charset="-128"/>
                          <a:ea typeface="Meiryo UI" panose="020B0604030504040204" pitchFamily="50" charset="-128"/>
                        </a:rPr>
                        <a:t>③双方向コミュニケーション機能</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r"/>
                      <a:r>
                        <a:rPr kumimoji="1" lang="ja-JP" altLang="en-US" sz="1400" dirty="0" smtClean="0">
                          <a:latin typeface="Meiryo UI" panose="020B0604030504040204" pitchFamily="50" charset="-128"/>
                          <a:ea typeface="Meiryo UI" panose="020B0604030504040204" pitchFamily="50" charset="-128"/>
                        </a:rPr>
                        <a:t>９</a:t>
                      </a:r>
                      <a:endParaRPr kumimoji="1" lang="ja-JP" altLang="en-US"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334091558"/>
                  </a:ext>
                </a:extLst>
              </a:tr>
            </a:tbl>
          </a:graphicData>
        </a:graphic>
      </p:graphicFrame>
      <p:sp>
        <p:nvSpPr>
          <p:cNvPr id="24" name="正方形/長方形 23"/>
          <p:cNvSpPr/>
          <p:nvPr/>
        </p:nvSpPr>
        <p:spPr>
          <a:xfrm>
            <a:off x="5698997" y="5172408"/>
            <a:ext cx="2114681" cy="276999"/>
          </a:xfrm>
          <a:prstGeom prst="rect">
            <a:avLst/>
          </a:prstGeom>
        </p:spPr>
        <p:txBody>
          <a:bodyPr wrap="none">
            <a:spAutoFit/>
          </a:bodyPr>
          <a:lstStyle/>
          <a:p>
            <a:r>
              <a:rPr lang="en-US" altLang="ja-JP" sz="1200" b="1" dirty="0" smtClean="0">
                <a:latin typeface="Meiryo UI" panose="020B0604030504040204" pitchFamily="50" charset="-128"/>
                <a:ea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rPr>
              <a:t>図４</a:t>
            </a:r>
            <a:r>
              <a:rPr lang="en-US" altLang="ja-JP" sz="1200" b="1" dirty="0" smtClean="0">
                <a:latin typeface="Meiryo UI" panose="020B0604030504040204" pitchFamily="50" charset="-128"/>
                <a:ea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rPr>
              <a:t>　コミュニケーション機能</a:t>
            </a:r>
            <a:endParaRPr lang="ja-JP" altLang="en-US" sz="1200" b="1" dirty="0"/>
          </a:p>
        </p:txBody>
      </p:sp>
      <p:cxnSp>
        <p:nvCxnSpPr>
          <p:cNvPr id="7" name="直線コネクタ 6"/>
          <p:cNvCxnSpPr/>
          <p:nvPr/>
        </p:nvCxnSpPr>
        <p:spPr>
          <a:xfrm flipV="1">
            <a:off x="365759" y="5081453"/>
            <a:ext cx="8604000"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20" name="直線コネクタ 19"/>
          <p:cNvCxnSpPr/>
          <p:nvPr/>
        </p:nvCxnSpPr>
        <p:spPr>
          <a:xfrm flipH="1">
            <a:off x="4741817" y="2274156"/>
            <a:ext cx="0" cy="4542479"/>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3" name="テキスト ボックス 2"/>
          <p:cNvSpPr txBox="1"/>
          <p:nvPr/>
        </p:nvSpPr>
        <p:spPr>
          <a:xfrm>
            <a:off x="5383543" y="2420807"/>
            <a:ext cx="3619902" cy="253916"/>
          </a:xfrm>
          <a:prstGeom prst="rect">
            <a:avLst/>
          </a:prstGeom>
          <a:noFill/>
        </p:spPr>
        <p:txBody>
          <a:bodyPr wrap="none" rtlCol="0">
            <a:spAutoFit/>
          </a:bodyPr>
          <a:lstStyle/>
          <a:p>
            <a:r>
              <a:rPr kumimoji="1" lang="en-US" altLang="ja-JP" sz="1050" dirty="0" smtClean="0"/>
              <a:t>※</a:t>
            </a:r>
            <a:r>
              <a:rPr kumimoji="1" lang="ja-JP" altLang="en-US" sz="1050" dirty="0" smtClean="0"/>
              <a:t>全団体を通じて</a:t>
            </a:r>
            <a:r>
              <a:rPr kumimoji="1" lang="en-US" altLang="ja-JP" sz="1050" dirty="0" smtClean="0"/>
              <a:t>1</a:t>
            </a:r>
            <a:r>
              <a:rPr kumimoji="1" lang="ja-JP" altLang="en-US" sz="1050" dirty="0" smtClean="0"/>
              <a:t>件でも導入件数があれば１とカウント</a:t>
            </a:r>
            <a:endParaRPr kumimoji="1" lang="ja-JP" altLang="en-US" sz="1050" dirty="0"/>
          </a:p>
        </p:txBody>
      </p:sp>
      <p:sp>
        <p:nvSpPr>
          <p:cNvPr id="8" name="スライド番号プレースホルダー 7"/>
          <p:cNvSpPr>
            <a:spLocks noGrp="1"/>
          </p:cNvSpPr>
          <p:nvPr>
            <p:ph type="sldNum" sz="quarter" idx="12"/>
          </p:nvPr>
        </p:nvSpPr>
        <p:spPr>
          <a:xfrm>
            <a:off x="7032718" y="6356351"/>
            <a:ext cx="2057400" cy="365125"/>
          </a:xfrm>
        </p:spPr>
        <p:txBody>
          <a:bodyPr/>
          <a:lstStyle/>
          <a:p>
            <a:fld id="{739ADDA8-AAD5-4F77-921E-93E6F53FB8C4}" type="slidenum">
              <a:rPr kumimoji="1" lang="ja-JP" altLang="en-US" smtClean="0"/>
              <a:pPr/>
              <a:t>5</a:t>
            </a:fld>
            <a:endParaRPr kumimoji="1" lang="ja-JP" altLang="en-US"/>
          </a:p>
        </p:txBody>
      </p:sp>
    </p:spTree>
    <p:extLst>
      <p:ext uri="{BB962C8B-B14F-4D97-AF65-F5344CB8AC3E}">
        <p14:creationId xmlns:p14="http://schemas.microsoft.com/office/powerpoint/2010/main" val="538459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532811" y="778240"/>
            <a:ext cx="4536000" cy="3571691"/>
          </a:xfrm>
          <a:prstGeom prst="rect">
            <a:avLst/>
          </a:prstGeom>
          <a:solidFill>
            <a:schemeClr val="accent4">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 name="直線コネクタ 5">
            <a:extLst>
              <a:ext uri="{FF2B5EF4-FFF2-40B4-BE49-F238E27FC236}">
                <a16:creationId xmlns:a16="http://schemas.microsoft.com/office/drawing/2014/main" id="{BD7C4614-E1EA-46BF-A674-1B49CAA7812A}"/>
              </a:ext>
            </a:extLst>
          </p:cNvPr>
          <p:cNvCxnSpPr/>
          <p:nvPr/>
        </p:nvCxnSpPr>
        <p:spPr>
          <a:xfrm>
            <a:off x="201297" y="577077"/>
            <a:ext cx="88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A46A7DD3-5B53-43A4-8766-6EBB99C0DC00}"/>
              </a:ext>
            </a:extLst>
          </p:cNvPr>
          <p:cNvSpPr txBox="1"/>
          <p:nvPr/>
        </p:nvSpPr>
        <p:spPr>
          <a:xfrm>
            <a:off x="266959" y="2299364"/>
            <a:ext cx="4128772" cy="954107"/>
          </a:xfrm>
          <a:prstGeom prst="rect">
            <a:avLst/>
          </a:prstGeom>
          <a:noFill/>
          <a:ln>
            <a:noFill/>
          </a:ln>
        </p:spPr>
        <p:txBody>
          <a:bodyPr wrap="square" rtlCol="0">
            <a:spAutoFit/>
          </a:bodyPr>
          <a:lstStyle/>
          <a:p>
            <a:pPr defTabSz="843496"/>
            <a:r>
              <a:rPr kumimoji="1" lang="en-US" altLang="ja-JP" sz="1400" b="1" dirty="0" smtClean="0">
                <a:solidFill>
                  <a:prstClr val="black"/>
                </a:solidFill>
                <a:latin typeface="Meiryo UI" panose="020B0604030504040204" pitchFamily="50" charset="-128"/>
                <a:ea typeface="Meiryo UI" panose="020B0604030504040204" pitchFamily="50" charset="-128"/>
              </a:rPr>
              <a:t>Q) </a:t>
            </a:r>
            <a:r>
              <a:rPr kumimoji="1" lang="ja-JP" altLang="en-US" sz="1400" b="1" dirty="0" smtClean="0">
                <a:solidFill>
                  <a:prstClr val="black"/>
                </a:solidFill>
                <a:latin typeface="Meiryo UI" panose="020B0604030504040204" pitchFamily="50" charset="-128"/>
                <a:ea typeface="Meiryo UI" panose="020B0604030504040204" pitchFamily="50" charset="-128"/>
              </a:rPr>
              <a:t>「アプリ</a:t>
            </a:r>
            <a:r>
              <a:rPr kumimoji="1" lang="ja-JP" altLang="en-US" sz="1400" b="1" dirty="0">
                <a:solidFill>
                  <a:prstClr val="black"/>
                </a:solidFill>
                <a:latin typeface="Meiryo UI" panose="020B0604030504040204" pitchFamily="50" charset="-128"/>
                <a:ea typeface="Meiryo UI" panose="020B0604030504040204" pitchFamily="50" charset="-128"/>
              </a:rPr>
              <a:t>の共同調達に</a:t>
            </a:r>
            <a:r>
              <a:rPr kumimoji="1" lang="ja-JP" altLang="en-US" sz="1400" b="1" dirty="0" smtClean="0">
                <a:solidFill>
                  <a:prstClr val="black"/>
                </a:solidFill>
                <a:latin typeface="Meiryo UI" panose="020B0604030504040204" pitchFamily="50" charset="-128"/>
                <a:ea typeface="Meiryo UI" panose="020B0604030504040204" pitchFamily="50" charset="-128"/>
              </a:rPr>
              <a:t>ついて</a:t>
            </a:r>
            <a:r>
              <a:rPr kumimoji="1" lang="ja-JP" altLang="en-US" sz="1400" b="1" dirty="0">
                <a:solidFill>
                  <a:prstClr val="black"/>
                </a:solidFill>
                <a:latin typeface="Meiryo UI" panose="020B0604030504040204" pitchFamily="50" charset="-128"/>
                <a:ea typeface="Meiryo UI" panose="020B0604030504040204" pitchFamily="50" charset="-128"/>
              </a:rPr>
              <a:t>関心</a:t>
            </a:r>
            <a:r>
              <a:rPr kumimoji="1" lang="ja-JP" altLang="en-US" sz="1400" b="1" dirty="0" smtClean="0">
                <a:solidFill>
                  <a:prstClr val="black"/>
                </a:solidFill>
                <a:latin typeface="Meiryo UI" panose="020B0604030504040204" pitchFamily="50" charset="-128"/>
                <a:ea typeface="Meiryo UI" panose="020B0604030504040204" pitchFamily="50" charset="-128"/>
              </a:rPr>
              <a:t>があるか」</a:t>
            </a:r>
            <a:endParaRPr kumimoji="1" lang="en-US" altLang="ja-JP" sz="1400" b="1" dirty="0" smtClean="0">
              <a:solidFill>
                <a:prstClr val="black"/>
              </a:solidFill>
              <a:latin typeface="Meiryo UI" panose="020B0604030504040204" pitchFamily="50" charset="-128"/>
              <a:ea typeface="Meiryo UI" panose="020B0604030504040204" pitchFamily="50" charset="-128"/>
            </a:endParaRPr>
          </a:p>
          <a:p>
            <a:pPr defTabSz="843496"/>
            <a:endParaRPr kumimoji="1" lang="en-US" altLang="ja-JP" sz="1400" dirty="0">
              <a:solidFill>
                <a:prstClr val="black"/>
              </a:solidFill>
              <a:latin typeface="Meiryo UI" panose="020B0604030504040204" pitchFamily="50" charset="-128"/>
              <a:ea typeface="Meiryo UI" panose="020B0604030504040204" pitchFamily="50" charset="-128"/>
            </a:endParaRPr>
          </a:p>
          <a:p>
            <a:pPr marL="342900" indent="-342900" defTabSz="843496">
              <a:buAutoNum type="alphaUcParenR"/>
            </a:pPr>
            <a:r>
              <a:rPr kumimoji="1" lang="ja-JP" altLang="en-US" sz="1400" dirty="0" smtClean="0">
                <a:solidFill>
                  <a:prstClr val="black"/>
                </a:solidFill>
                <a:latin typeface="Meiryo UI" panose="020B0604030504040204" pitchFamily="50" charset="-128"/>
                <a:ea typeface="Meiryo UI" panose="020B0604030504040204" pitchFamily="50" charset="-128"/>
              </a:rPr>
              <a:t>「</a:t>
            </a:r>
            <a:r>
              <a:rPr kumimoji="1" lang="ja-JP" altLang="en-US" sz="1400" dirty="0">
                <a:solidFill>
                  <a:prstClr val="black"/>
                </a:solidFill>
                <a:latin typeface="Meiryo UI" panose="020B0604030504040204" pitchFamily="50" charset="-128"/>
                <a:ea typeface="Meiryo UI" panose="020B0604030504040204" pitchFamily="50" charset="-128"/>
              </a:rPr>
              <a:t>検討していないが、話は聞いてみたい」　</a:t>
            </a:r>
            <a:endParaRPr kumimoji="1" lang="en-US" altLang="ja-JP" sz="1400" dirty="0" smtClean="0">
              <a:solidFill>
                <a:prstClr val="black"/>
              </a:solidFill>
              <a:latin typeface="Meiryo UI" panose="020B0604030504040204" pitchFamily="50" charset="-128"/>
              <a:ea typeface="Meiryo UI" panose="020B0604030504040204" pitchFamily="50" charset="-128"/>
            </a:endParaRPr>
          </a:p>
          <a:p>
            <a:pPr defTabSz="843496"/>
            <a:r>
              <a:rPr kumimoji="1" lang="ja-JP" altLang="en-US" sz="1400" dirty="0" smtClean="0">
                <a:solidFill>
                  <a:prstClr val="black"/>
                </a:solidFill>
                <a:latin typeface="Meiryo UI" panose="020B0604030504040204" pitchFamily="50" charset="-128"/>
                <a:ea typeface="Meiryo UI" panose="020B0604030504040204" pitchFamily="50" charset="-128"/>
              </a:rPr>
              <a:t>　　　　　　　　　　　　　　　　　　</a:t>
            </a:r>
            <a:r>
              <a:rPr kumimoji="1" lang="ja-JP" altLang="en-US" sz="1400" dirty="0">
                <a:solidFill>
                  <a:prstClr val="black"/>
                </a:solidFill>
                <a:latin typeface="Meiryo UI" panose="020B0604030504040204" pitchFamily="50" charset="-128"/>
                <a:ea typeface="Meiryo UI" panose="020B0604030504040204" pitchFamily="50" charset="-128"/>
              </a:rPr>
              <a:t>　</a:t>
            </a:r>
            <a:r>
              <a:rPr kumimoji="1" lang="en-US" altLang="ja-JP" sz="1400" dirty="0">
                <a:solidFill>
                  <a:prstClr val="black"/>
                </a:solidFill>
                <a:latin typeface="Meiryo UI" panose="020B0604030504040204" pitchFamily="50" charset="-128"/>
                <a:ea typeface="Meiryo UI" panose="020B0604030504040204" pitchFamily="50" charset="-128"/>
              </a:rPr>
              <a:t>33</a:t>
            </a:r>
            <a:r>
              <a:rPr kumimoji="1" lang="ja-JP" altLang="en-US" sz="1400" dirty="0">
                <a:solidFill>
                  <a:prstClr val="black"/>
                </a:solidFill>
                <a:latin typeface="Meiryo UI" panose="020B0604030504040204" pitchFamily="50" charset="-128"/>
                <a:ea typeface="Meiryo UI" panose="020B0604030504040204" pitchFamily="50" charset="-128"/>
              </a:rPr>
              <a:t>団体（</a:t>
            </a:r>
            <a:r>
              <a:rPr kumimoji="1" lang="en-US" altLang="ja-JP" sz="1400" dirty="0">
                <a:solidFill>
                  <a:prstClr val="black"/>
                </a:solidFill>
                <a:latin typeface="Meiryo UI" panose="020B0604030504040204" pitchFamily="50" charset="-128"/>
                <a:ea typeface="Meiryo UI" panose="020B0604030504040204" pitchFamily="50" charset="-128"/>
              </a:rPr>
              <a:t>77%</a:t>
            </a:r>
            <a:r>
              <a:rPr kumimoji="1" lang="ja-JP" altLang="en-US" sz="1400" dirty="0">
                <a:solidFill>
                  <a:prstClr val="black"/>
                </a:solidFill>
                <a:latin typeface="Meiryo UI" panose="020B0604030504040204" pitchFamily="50" charset="-128"/>
                <a:ea typeface="Meiryo UI" panose="020B0604030504040204" pitchFamily="50" charset="-128"/>
              </a:rPr>
              <a:t>）</a:t>
            </a:r>
            <a:endParaRPr kumimoji="1" lang="en-US" altLang="ja-JP" sz="1400" dirty="0">
              <a:solidFill>
                <a:prstClr val="black"/>
              </a:solidFill>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A46A7DD3-5B53-43A4-8766-6EBB99C0DC00}"/>
              </a:ext>
            </a:extLst>
          </p:cNvPr>
          <p:cNvSpPr txBox="1"/>
          <p:nvPr/>
        </p:nvSpPr>
        <p:spPr>
          <a:xfrm>
            <a:off x="266298" y="3544040"/>
            <a:ext cx="4010762" cy="1169551"/>
          </a:xfrm>
          <a:prstGeom prst="rect">
            <a:avLst/>
          </a:prstGeom>
          <a:noFill/>
          <a:ln>
            <a:noFill/>
          </a:ln>
        </p:spPr>
        <p:txBody>
          <a:bodyPr wrap="square" rtlCol="0">
            <a:spAutoFit/>
          </a:bodyPr>
          <a:lstStyle/>
          <a:p>
            <a:pPr defTabSz="843496"/>
            <a:r>
              <a:rPr kumimoji="1" lang="en-US" altLang="ja-JP" sz="1400" b="1" dirty="0" smtClean="0">
                <a:solidFill>
                  <a:prstClr val="black"/>
                </a:solidFill>
                <a:latin typeface="Meiryo UI" panose="020B0604030504040204" pitchFamily="50" charset="-128"/>
                <a:ea typeface="Meiryo UI" panose="020B0604030504040204" pitchFamily="50" charset="-128"/>
              </a:rPr>
              <a:t>Q</a:t>
            </a:r>
            <a:r>
              <a:rPr kumimoji="1" lang="ja-JP" altLang="en-US" sz="1400" b="1" dirty="0" smtClean="0">
                <a:solidFill>
                  <a:prstClr val="black"/>
                </a:solidFill>
                <a:latin typeface="Meiryo UI" panose="020B0604030504040204" pitchFamily="50" charset="-128"/>
                <a:ea typeface="Meiryo UI" panose="020B0604030504040204" pitchFamily="50" charset="-128"/>
              </a:rPr>
              <a:t>）「アプリを提供する上での課題は何か」</a:t>
            </a:r>
            <a:endParaRPr kumimoji="1" lang="en-US" altLang="ja-JP" sz="1400" b="1" dirty="0">
              <a:solidFill>
                <a:prstClr val="black"/>
              </a:solidFill>
              <a:latin typeface="Meiryo UI" panose="020B0604030504040204" pitchFamily="50" charset="-128"/>
              <a:ea typeface="Meiryo UI" panose="020B0604030504040204" pitchFamily="50" charset="-128"/>
            </a:endParaRPr>
          </a:p>
          <a:p>
            <a:pPr defTabSz="843496"/>
            <a:endParaRPr kumimoji="1" lang="en-US" altLang="ja-JP" sz="1400" dirty="0" smtClean="0">
              <a:solidFill>
                <a:prstClr val="black"/>
              </a:solidFill>
              <a:latin typeface="Meiryo UI" panose="020B0604030504040204" pitchFamily="50" charset="-128"/>
              <a:ea typeface="Meiryo UI" panose="020B0604030504040204" pitchFamily="50" charset="-128"/>
            </a:endParaRPr>
          </a:p>
          <a:p>
            <a:pPr defTabSz="843496"/>
            <a:r>
              <a:rPr kumimoji="1" lang="en-US" altLang="ja-JP" sz="1400" b="1" dirty="0" smtClean="0">
                <a:solidFill>
                  <a:prstClr val="black"/>
                </a:solidFill>
                <a:latin typeface="Meiryo UI" panose="020B0604030504040204" pitchFamily="50" charset="-128"/>
                <a:ea typeface="Meiryo UI" panose="020B0604030504040204" pitchFamily="50" charset="-128"/>
              </a:rPr>
              <a:t>A</a:t>
            </a:r>
            <a:r>
              <a:rPr kumimoji="1" lang="ja-JP" altLang="en-US" sz="1400" b="1" dirty="0" smtClean="0">
                <a:solidFill>
                  <a:prstClr val="black"/>
                </a:solidFill>
                <a:latin typeface="Meiryo UI" panose="020B0604030504040204" pitchFamily="50" charset="-128"/>
                <a:ea typeface="Meiryo UI" panose="020B0604030504040204" pitchFamily="50" charset="-128"/>
              </a:rPr>
              <a:t>）</a:t>
            </a:r>
            <a:r>
              <a:rPr kumimoji="1" lang="ja-JP" altLang="en-US" sz="1400" dirty="0" smtClean="0">
                <a:solidFill>
                  <a:prstClr val="black"/>
                </a:solidFill>
                <a:latin typeface="Meiryo UI" panose="020B0604030504040204" pitchFamily="50" charset="-128"/>
                <a:ea typeface="Meiryo UI" panose="020B0604030504040204" pitchFamily="50" charset="-128"/>
              </a:rPr>
              <a:t>① 財政的</a:t>
            </a:r>
            <a:r>
              <a:rPr kumimoji="1" lang="ja-JP" altLang="en-US" sz="1400" dirty="0">
                <a:solidFill>
                  <a:prstClr val="black"/>
                </a:solidFill>
                <a:latin typeface="Meiryo UI" panose="020B0604030504040204" pitchFamily="50" charset="-128"/>
                <a:ea typeface="Meiryo UI" panose="020B0604030504040204" pitchFamily="50" charset="-128"/>
              </a:rPr>
              <a:t>制約　　　　　　</a:t>
            </a:r>
            <a:r>
              <a:rPr kumimoji="1" lang="en-US" altLang="ja-JP" sz="1400" dirty="0">
                <a:solidFill>
                  <a:prstClr val="black"/>
                </a:solidFill>
                <a:latin typeface="Meiryo UI" panose="020B0604030504040204" pitchFamily="50" charset="-128"/>
                <a:ea typeface="Meiryo UI" panose="020B0604030504040204" pitchFamily="50" charset="-128"/>
              </a:rPr>
              <a:t>20</a:t>
            </a:r>
            <a:r>
              <a:rPr kumimoji="1" lang="ja-JP" altLang="en-US" sz="1400" dirty="0">
                <a:solidFill>
                  <a:prstClr val="black"/>
                </a:solidFill>
                <a:latin typeface="Meiryo UI" panose="020B0604030504040204" pitchFamily="50" charset="-128"/>
                <a:ea typeface="Meiryo UI" panose="020B0604030504040204" pitchFamily="50" charset="-128"/>
              </a:rPr>
              <a:t>団体（</a:t>
            </a:r>
            <a:r>
              <a:rPr kumimoji="1" lang="en-US" altLang="ja-JP" sz="1400" dirty="0">
                <a:solidFill>
                  <a:prstClr val="black"/>
                </a:solidFill>
                <a:latin typeface="Meiryo UI" panose="020B0604030504040204" pitchFamily="50" charset="-128"/>
                <a:ea typeface="Meiryo UI" panose="020B0604030504040204" pitchFamily="50" charset="-128"/>
              </a:rPr>
              <a:t>47%)</a:t>
            </a:r>
          </a:p>
          <a:p>
            <a:pPr defTabSz="843496"/>
            <a:r>
              <a:rPr kumimoji="1" lang="ja-JP" altLang="en-US" sz="1400" dirty="0" smtClean="0">
                <a:solidFill>
                  <a:prstClr val="black"/>
                </a:solidFill>
                <a:latin typeface="Meiryo UI" panose="020B0604030504040204" pitchFamily="50" charset="-128"/>
                <a:ea typeface="Meiryo UI" panose="020B0604030504040204" pitchFamily="50" charset="-128"/>
              </a:rPr>
              <a:t>     ② 人的</a:t>
            </a:r>
            <a:r>
              <a:rPr kumimoji="1" lang="ja-JP" altLang="en-US" sz="1400" dirty="0">
                <a:solidFill>
                  <a:prstClr val="black"/>
                </a:solidFill>
                <a:latin typeface="Meiryo UI" panose="020B0604030504040204" pitchFamily="50" charset="-128"/>
                <a:ea typeface="Meiryo UI" panose="020B0604030504040204" pitchFamily="50" charset="-128"/>
              </a:rPr>
              <a:t>資源不足　　　   </a:t>
            </a:r>
            <a:r>
              <a:rPr kumimoji="1" lang="en-US" altLang="ja-JP" sz="1400" dirty="0">
                <a:solidFill>
                  <a:prstClr val="black"/>
                </a:solidFill>
                <a:latin typeface="Meiryo UI" panose="020B0604030504040204" pitchFamily="50" charset="-128"/>
                <a:ea typeface="Meiryo UI" panose="020B0604030504040204" pitchFamily="50" charset="-128"/>
              </a:rPr>
              <a:t>14</a:t>
            </a:r>
            <a:r>
              <a:rPr kumimoji="1" lang="ja-JP" altLang="en-US" sz="1400" dirty="0">
                <a:solidFill>
                  <a:prstClr val="black"/>
                </a:solidFill>
                <a:latin typeface="Meiryo UI" panose="020B0604030504040204" pitchFamily="50" charset="-128"/>
                <a:ea typeface="Meiryo UI" panose="020B0604030504040204" pitchFamily="50" charset="-128"/>
              </a:rPr>
              <a:t>団体（</a:t>
            </a:r>
            <a:r>
              <a:rPr kumimoji="1" lang="en-US" altLang="ja-JP" sz="1400" dirty="0">
                <a:solidFill>
                  <a:prstClr val="black"/>
                </a:solidFill>
                <a:latin typeface="Meiryo UI" panose="020B0604030504040204" pitchFamily="50" charset="-128"/>
                <a:ea typeface="Meiryo UI" panose="020B0604030504040204" pitchFamily="50" charset="-128"/>
              </a:rPr>
              <a:t>33%</a:t>
            </a:r>
            <a:r>
              <a:rPr kumimoji="1" lang="ja-JP" altLang="en-US" sz="1400" dirty="0">
                <a:solidFill>
                  <a:prstClr val="black"/>
                </a:solidFill>
                <a:latin typeface="Meiryo UI" panose="020B0604030504040204" pitchFamily="50" charset="-128"/>
                <a:ea typeface="Meiryo UI" panose="020B0604030504040204" pitchFamily="50" charset="-128"/>
              </a:rPr>
              <a:t>）</a:t>
            </a:r>
            <a:endParaRPr kumimoji="1" lang="en-US" altLang="ja-JP" sz="1400" dirty="0">
              <a:solidFill>
                <a:prstClr val="black"/>
              </a:solidFill>
              <a:latin typeface="Meiryo UI" panose="020B0604030504040204" pitchFamily="50" charset="-128"/>
              <a:ea typeface="Meiryo UI" panose="020B0604030504040204" pitchFamily="50" charset="-128"/>
            </a:endParaRPr>
          </a:p>
          <a:p>
            <a:pPr defTabSz="843496"/>
            <a:r>
              <a:rPr kumimoji="1" lang="ja-JP" altLang="en-US" sz="1400" dirty="0" smtClean="0">
                <a:solidFill>
                  <a:prstClr val="black"/>
                </a:solidFill>
                <a:latin typeface="Meiryo UI" panose="020B0604030504040204" pitchFamily="50" charset="-128"/>
                <a:ea typeface="Meiryo UI" panose="020B0604030504040204" pitchFamily="50" charset="-128"/>
              </a:rPr>
              <a:t>     ③ 職員</a:t>
            </a:r>
            <a:r>
              <a:rPr kumimoji="1" lang="ja-JP" altLang="en-US" sz="1400" dirty="0">
                <a:solidFill>
                  <a:prstClr val="black"/>
                </a:solidFill>
                <a:latin typeface="Meiryo UI" panose="020B0604030504040204" pitchFamily="50" charset="-128"/>
                <a:ea typeface="Meiryo UI" panose="020B0604030504040204" pitchFamily="50" charset="-128"/>
              </a:rPr>
              <a:t>の</a:t>
            </a:r>
            <a:r>
              <a:rPr kumimoji="1" lang="en-US" altLang="ja-JP" sz="1400" dirty="0">
                <a:solidFill>
                  <a:prstClr val="black"/>
                </a:solidFill>
                <a:latin typeface="Meiryo UI" panose="020B0604030504040204" pitchFamily="50" charset="-128"/>
                <a:ea typeface="Meiryo UI" panose="020B0604030504040204" pitchFamily="50" charset="-128"/>
              </a:rPr>
              <a:t>IT</a:t>
            </a:r>
            <a:r>
              <a:rPr kumimoji="1" lang="ja-JP" altLang="en-US" sz="1400" dirty="0">
                <a:solidFill>
                  <a:prstClr val="black"/>
                </a:solidFill>
                <a:latin typeface="Meiryo UI" panose="020B0604030504040204" pitchFamily="50" charset="-128"/>
                <a:ea typeface="Meiryo UI" panose="020B0604030504040204" pitchFamily="50" charset="-128"/>
              </a:rPr>
              <a:t>スキル不足　</a:t>
            </a:r>
            <a:r>
              <a:rPr kumimoji="1" lang="en-US" altLang="ja-JP" sz="1400" dirty="0">
                <a:solidFill>
                  <a:prstClr val="black"/>
                </a:solidFill>
                <a:latin typeface="Meiryo UI" panose="020B0604030504040204" pitchFamily="50" charset="-128"/>
                <a:ea typeface="Meiryo UI" panose="020B0604030504040204" pitchFamily="50" charset="-128"/>
              </a:rPr>
              <a:t>12</a:t>
            </a:r>
            <a:r>
              <a:rPr kumimoji="1" lang="ja-JP" altLang="en-US" sz="1400" dirty="0">
                <a:solidFill>
                  <a:prstClr val="black"/>
                </a:solidFill>
                <a:latin typeface="Meiryo UI" panose="020B0604030504040204" pitchFamily="50" charset="-128"/>
                <a:ea typeface="Meiryo UI" panose="020B0604030504040204" pitchFamily="50" charset="-128"/>
              </a:rPr>
              <a:t>団体（</a:t>
            </a:r>
            <a:r>
              <a:rPr kumimoji="1" lang="en-US" altLang="ja-JP" sz="1400" dirty="0">
                <a:solidFill>
                  <a:prstClr val="black"/>
                </a:solidFill>
                <a:latin typeface="Meiryo UI" panose="020B0604030504040204" pitchFamily="50" charset="-128"/>
                <a:ea typeface="Meiryo UI" panose="020B0604030504040204" pitchFamily="50" charset="-128"/>
              </a:rPr>
              <a:t>28</a:t>
            </a:r>
            <a:r>
              <a:rPr kumimoji="1" lang="ja-JP" altLang="en-US" sz="1400" dirty="0">
                <a:solidFill>
                  <a:prstClr val="black"/>
                </a:solidFill>
                <a:latin typeface="Meiryo UI" panose="020B0604030504040204" pitchFamily="50" charset="-128"/>
                <a:ea typeface="Meiryo UI" panose="020B0604030504040204" pitchFamily="50" charset="-128"/>
              </a:rPr>
              <a:t>％</a:t>
            </a:r>
            <a:r>
              <a:rPr kumimoji="1" lang="ja-JP" altLang="en-US" sz="1200" dirty="0">
                <a:solidFill>
                  <a:prstClr val="black"/>
                </a:solidFill>
                <a:latin typeface="Meiryo UI" panose="020B0604030504040204" pitchFamily="50" charset="-128"/>
                <a:ea typeface="Meiryo UI" panose="020B0604030504040204" pitchFamily="50" charset="-128"/>
              </a:rPr>
              <a:t>）</a:t>
            </a:r>
            <a:endParaRPr kumimoji="1" lang="en-US" altLang="ja-JP" sz="1200" dirty="0">
              <a:solidFill>
                <a:prstClr val="black"/>
              </a:solidFill>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A46A7DD3-5B53-43A4-8766-6EBB99C0DC00}"/>
              </a:ext>
            </a:extLst>
          </p:cNvPr>
          <p:cNvSpPr txBox="1"/>
          <p:nvPr/>
        </p:nvSpPr>
        <p:spPr>
          <a:xfrm>
            <a:off x="483312" y="5032902"/>
            <a:ext cx="7119443" cy="1783403"/>
          </a:xfrm>
          <a:prstGeom prst="wedgeRoundRectCallout">
            <a:avLst>
              <a:gd name="adj1" fmla="val 853"/>
              <a:gd name="adj2" fmla="val -93832"/>
              <a:gd name="adj3" fmla="val 16667"/>
            </a:avLst>
          </a:prstGeom>
          <a:solidFill>
            <a:schemeClr val="accent5">
              <a:lumMod val="20000"/>
              <a:lumOff val="80000"/>
            </a:schemeClr>
          </a:solidFill>
          <a:ln>
            <a:solidFill>
              <a:schemeClr val="bg1">
                <a:lumMod val="65000"/>
              </a:schemeClr>
            </a:solidFill>
            <a:prstDash val="sysDot"/>
          </a:ln>
        </p:spPr>
        <p:txBody>
          <a:bodyPr wrap="square" tIns="0" bIns="0" rtlCol="0">
            <a:noAutofit/>
          </a:bodyPr>
          <a:lstStyle/>
          <a:p>
            <a:pPr defTabSz="843496"/>
            <a:r>
              <a:rPr kumimoji="1" lang="en-US" altLang="ja-JP" sz="1200" b="1" dirty="0" smtClean="0">
                <a:solidFill>
                  <a:prstClr val="black"/>
                </a:solidFill>
                <a:latin typeface="Meiryo UI" panose="020B0604030504040204" pitchFamily="50" charset="-128"/>
                <a:ea typeface="Meiryo UI" panose="020B0604030504040204" pitchFamily="50" charset="-128"/>
              </a:rPr>
              <a:t>【</a:t>
            </a:r>
            <a:r>
              <a:rPr kumimoji="1" lang="ja-JP" altLang="en-US" sz="1200" b="1" dirty="0" smtClean="0">
                <a:solidFill>
                  <a:prstClr val="black"/>
                </a:solidFill>
                <a:latin typeface="Meiryo UI" panose="020B0604030504040204" pitchFamily="50" charset="-128"/>
                <a:ea typeface="Meiryo UI" panose="020B0604030504040204" pitchFamily="50" charset="-128"/>
              </a:rPr>
              <a:t>運用</a:t>
            </a:r>
            <a:r>
              <a:rPr kumimoji="1" lang="ja-JP" altLang="en-US" sz="1200" b="1" dirty="0">
                <a:solidFill>
                  <a:prstClr val="black"/>
                </a:solidFill>
                <a:latin typeface="Meiryo UI" panose="020B0604030504040204" pitchFamily="50" charset="-128"/>
                <a:ea typeface="Meiryo UI" panose="020B0604030504040204" pitchFamily="50" charset="-128"/>
              </a:rPr>
              <a:t>に苦労している点（抜粋</a:t>
            </a:r>
            <a:r>
              <a:rPr kumimoji="1" lang="ja-JP" altLang="en-US" sz="1200" b="1" dirty="0" smtClean="0">
                <a:solidFill>
                  <a:prstClr val="black"/>
                </a:solidFill>
                <a:latin typeface="Meiryo UI" panose="020B0604030504040204" pitchFamily="50" charset="-128"/>
                <a:ea typeface="Meiryo UI" panose="020B0604030504040204" pitchFamily="50" charset="-128"/>
              </a:rPr>
              <a:t>）</a:t>
            </a:r>
            <a:r>
              <a:rPr kumimoji="1" lang="en-US" altLang="ja-JP" sz="1200" b="1" dirty="0" smtClean="0">
                <a:solidFill>
                  <a:prstClr val="black"/>
                </a:solidFill>
                <a:latin typeface="Meiryo UI" panose="020B0604030504040204" pitchFamily="50" charset="-128"/>
                <a:ea typeface="Meiryo UI" panose="020B0604030504040204" pitchFamily="50" charset="-128"/>
              </a:rPr>
              <a:t>】</a:t>
            </a:r>
            <a:endParaRPr kumimoji="1" lang="en-US" altLang="ja-JP" sz="1200" b="1" dirty="0">
              <a:solidFill>
                <a:prstClr val="black"/>
              </a:solidFill>
              <a:latin typeface="Meiryo UI" panose="020B0604030504040204" pitchFamily="50" charset="-128"/>
              <a:ea typeface="Meiryo UI" panose="020B0604030504040204" pitchFamily="50" charset="-128"/>
            </a:endParaRPr>
          </a:p>
          <a:p>
            <a:pPr defTabSz="843496"/>
            <a:endParaRPr kumimoji="1" lang="en-US" altLang="ja-JP" sz="700" dirty="0" smtClean="0">
              <a:solidFill>
                <a:prstClr val="black"/>
              </a:solidFill>
              <a:latin typeface="Meiryo UI" panose="020B0604030504040204" pitchFamily="50" charset="-128"/>
              <a:ea typeface="Meiryo UI" panose="020B0604030504040204" pitchFamily="50" charset="-128"/>
            </a:endParaRPr>
          </a:p>
          <a:p>
            <a:pPr marL="342900" indent="-342900" defTabSz="843496">
              <a:buFont typeface="Wingdings" panose="05000000000000000000" pitchFamily="2" charset="2"/>
              <a:buChar char="ü"/>
            </a:pPr>
            <a:r>
              <a:rPr kumimoji="1" lang="ja-JP" altLang="en-US" sz="1200" dirty="0" smtClean="0">
                <a:solidFill>
                  <a:prstClr val="black"/>
                </a:solidFill>
                <a:latin typeface="Meiryo UI" panose="020B0604030504040204" pitchFamily="50" charset="-128"/>
                <a:ea typeface="Meiryo UI" panose="020B0604030504040204" pitchFamily="50" charset="-128"/>
              </a:rPr>
              <a:t>「</a:t>
            </a:r>
            <a:r>
              <a:rPr kumimoji="1" lang="ja-JP" altLang="en-US" sz="1200" dirty="0">
                <a:solidFill>
                  <a:prstClr val="black"/>
                </a:solidFill>
                <a:latin typeface="Meiryo UI" panose="020B0604030504040204" pitchFamily="50" charset="-128"/>
                <a:ea typeface="Meiryo UI" panose="020B0604030504040204" pitchFamily="50" charset="-128"/>
              </a:rPr>
              <a:t>市民への周知が課題」「アプリの利用率が課題」「登録者の確保が課題」</a:t>
            </a:r>
            <a:endParaRPr kumimoji="1" lang="en-US" altLang="ja-JP" sz="1200" dirty="0">
              <a:solidFill>
                <a:prstClr val="black"/>
              </a:solidFill>
              <a:latin typeface="Meiryo UI" panose="020B0604030504040204" pitchFamily="50" charset="-128"/>
              <a:ea typeface="Meiryo UI" panose="020B0604030504040204" pitchFamily="50" charset="-128"/>
            </a:endParaRPr>
          </a:p>
          <a:p>
            <a:pPr marL="342900" indent="-342900" defTabSz="843496">
              <a:buFont typeface="Wingdings" panose="05000000000000000000" pitchFamily="2" charset="2"/>
              <a:buChar char="ü"/>
            </a:pPr>
            <a:r>
              <a:rPr kumimoji="1" lang="ja-JP" altLang="en-US" sz="1200" dirty="0" smtClean="0">
                <a:solidFill>
                  <a:prstClr val="black"/>
                </a:solidFill>
                <a:latin typeface="Meiryo UI" panose="020B0604030504040204" pitchFamily="50" charset="-128"/>
                <a:ea typeface="Meiryo UI" panose="020B0604030504040204" pitchFamily="50" charset="-128"/>
              </a:rPr>
              <a:t>「</a:t>
            </a:r>
            <a:r>
              <a:rPr kumimoji="1" lang="ja-JP" altLang="en-US" sz="1200" dirty="0">
                <a:solidFill>
                  <a:prstClr val="black"/>
                </a:solidFill>
                <a:latin typeface="Meiryo UI" panose="020B0604030504040204" pitchFamily="50" charset="-128"/>
                <a:ea typeface="Meiryo UI" panose="020B0604030504040204" pitchFamily="50" charset="-128"/>
              </a:rPr>
              <a:t>アプリ開発運用で業者と対応に渡り合える知識を有した人材がいない」</a:t>
            </a:r>
            <a:endParaRPr kumimoji="1" lang="en-US" altLang="ja-JP" sz="1200" dirty="0">
              <a:solidFill>
                <a:prstClr val="black"/>
              </a:solidFill>
              <a:latin typeface="Meiryo UI" panose="020B0604030504040204" pitchFamily="50" charset="-128"/>
              <a:ea typeface="Meiryo UI" panose="020B0604030504040204" pitchFamily="50" charset="-128"/>
            </a:endParaRPr>
          </a:p>
          <a:p>
            <a:pPr marL="342900" indent="-342900" defTabSz="843496">
              <a:buFont typeface="Wingdings" panose="05000000000000000000" pitchFamily="2" charset="2"/>
              <a:buChar char="ü"/>
            </a:pPr>
            <a:r>
              <a:rPr kumimoji="1" lang="ja-JP" altLang="en-US" sz="1200" dirty="0" smtClean="0">
                <a:solidFill>
                  <a:prstClr val="black"/>
                </a:solidFill>
                <a:latin typeface="Meiryo UI" panose="020B0604030504040204" pitchFamily="50" charset="-128"/>
                <a:ea typeface="Meiryo UI" panose="020B0604030504040204" pitchFamily="50" charset="-128"/>
              </a:rPr>
              <a:t>「</a:t>
            </a:r>
            <a:r>
              <a:rPr kumimoji="1" lang="ja-JP" altLang="en-US" sz="1200" dirty="0">
                <a:solidFill>
                  <a:prstClr val="black"/>
                </a:solidFill>
                <a:latin typeface="Meiryo UI" panose="020B0604030504040204" pitchFamily="50" charset="-128"/>
                <a:ea typeface="Meiryo UI" panose="020B0604030504040204" pitchFamily="50" charset="-128"/>
              </a:rPr>
              <a:t>その他アプリとの連携が課題」「全庁的なアプリを開発すべきではないかとの指摘がある」</a:t>
            </a:r>
            <a:endParaRPr kumimoji="1" lang="en-US" altLang="ja-JP" sz="1200" dirty="0">
              <a:solidFill>
                <a:prstClr val="black"/>
              </a:solidFill>
              <a:latin typeface="Meiryo UI" panose="020B0604030504040204" pitchFamily="50" charset="-128"/>
              <a:ea typeface="Meiryo UI" panose="020B0604030504040204" pitchFamily="50" charset="-128"/>
            </a:endParaRPr>
          </a:p>
          <a:p>
            <a:pPr marL="342900" indent="-342900" defTabSz="843496">
              <a:buFont typeface="Wingdings" panose="05000000000000000000" pitchFamily="2" charset="2"/>
              <a:buChar char="ü"/>
            </a:pPr>
            <a:r>
              <a:rPr kumimoji="1" lang="ja-JP" altLang="en-US" sz="1200" dirty="0" smtClean="0">
                <a:solidFill>
                  <a:prstClr val="black"/>
                </a:solidFill>
                <a:latin typeface="Meiryo UI" panose="020B0604030504040204" pitchFamily="50" charset="-128"/>
                <a:ea typeface="Meiryo UI" panose="020B0604030504040204" pitchFamily="50" charset="-128"/>
              </a:rPr>
              <a:t>「</a:t>
            </a:r>
            <a:r>
              <a:rPr kumimoji="1" lang="ja-JP" altLang="en-US" sz="1200" dirty="0">
                <a:solidFill>
                  <a:prstClr val="black"/>
                </a:solidFill>
                <a:latin typeface="Meiryo UI" panose="020B0604030504040204" pitchFamily="50" charset="-128"/>
                <a:ea typeface="Meiryo UI" panose="020B0604030504040204" pitchFamily="50" charset="-128"/>
              </a:rPr>
              <a:t>ホームページとアプリのデータ入力が重複している」</a:t>
            </a:r>
            <a:endParaRPr kumimoji="1" lang="en-US" altLang="ja-JP" sz="1200" dirty="0">
              <a:solidFill>
                <a:prstClr val="black"/>
              </a:solidFill>
              <a:latin typeface="Meiryo UI" panose="020B0604030504040204" pitchFamily="50" charset="-128"/>
              <a:ea typeface="Meiryo UI" panose="020B0604030504040204" pitchFamily="50" charset="-128"/>
            </a:endParaRPr>
          </a:p>
          <a:p>
            <a:pPr marL="342900" indent="-342900" defTabSz="843496">
              <a:buFont typeface="Wingdings" panose="05000000000000000000" pitchFamily="2" charset="2"/>
              <a:buChar char="ü"/>
            </a:pPr>
            <a:r>
              <a:rPr kumimoji="1" lang="ja-JP" altLang="en-US" sz="1200" dirty="0" smtClean="0">
                <a:solidFill>
                  <a:prstClr val="black"/>
                </a:solidFill>
                <a:latin typeface="Meiryo UI" panose="020B0604030504040204" pitchFamily="50" charset="-128"/>
                <a:ea typeface="Meiryo UI" panose="020B0604030504040204" pitchFamily="50" charset="-128"/>
              </a:rPr>
              <a:t>「</a:t>
            </a:r>
            <a:r>
              <a:rPr kumimoji="1" lang="ja-JP" altLang="en-US" sz="1200" dirty="0">
                <a:solidFill>
                  <a:prstClr val="black"/>
                </a:solidFill>
                <a:latin typeface="Meiryo UI" panose="020B0604030504040204" pitchFamily="50" charset="-128"/>
                <a:ea typeface="Meiryo UI" panose="020B0604030504040204" pitchFamily="50" charset="-128"/>
              </a:rPr>
              <a:t>市民から問い合わせが多いごみに関してはアプリ導入済であり、他業務については必要性を感じない」</a:t>
            </a:r>
            <a:endParaRPr kumimoji="1" lang="en-US" altLang="ja-JP" sz="1200" dirty="0">
              <a:solidFill>
                <a:prstClr val="black"/>
              </a:solidFill>
              <a:latin typeface="Meiryo UI" panose="020B0604030504040204" pitchFamily="50" charset="-128"/>
              <a:ea typeface="Meiryo UI" panose="020B0604030504040204" pitchFamily="50" charset="-128"/>
            </a:endParaRPr>
          </a:p>
          <a:p>
            <a:pPr marL="342900" indent="-342900" defTabSz="843496">
              <a:buFont typeface="Wingdings" panose="05000000000000000000" pitchFamily="2" charset="2"/>
              <a:buChar char="ü"/>
            </a:pPr>
            <a:r>
              <a:rPr kumimoji="1" lang="ja-JP" altLang="en-US" sz="1200" dirty="0" smtClean="0">
                <a:solidFill>
                  <a:prstClr val="black"/>
                </a:solidFill>
                <a:latin typeface="Meiryo UI" panose="020B0604030504040204" pitchFamily="50" charset="-128"/>
                <a:ea typeface="Meiryo UI" panose="020B0604030504040204" pitchFamily="50" charset="-128"/>
              </a:rPr>
              <a:t>「</a:t>
            </a:r>
            <a:r>
              <a:rPr kumimoji="1" lang="ja-JP" altLang="en-US" sz="1200" dirty="0">
                <a:solidFill>
                  <a:prstClr val="black"/>
                </a:solidFill>
                <a:latin typeface="Meiryo UI" panose="020B0604030504040204" pitchFamily="50" charset="-128"/>
                <a:ea typeface="Meiryo UI" panose="020B0604030504040204" pitchFamily="50" charset="-128"/>
              </a:rPr>
              <a:t>規模が小さい自治体であるため費用対効果が見込めない」</a:t>
            </a:r>
            <a:endParaRPr kumimoji="1" lang="en-US" altLang="ja-JP" sz="1200" dirty="0">
              <a:solidFill>
                <a:prstClr val="black"/>
              </a:solidFill>
              <a:latin typeface="Meiryo UI" panose="020B0604030504040204" pitchFamily="50" charset="-128"/>
              <a:ea typeface="Meiryo UI" panose="020B0604030504040204" pitchFamily="50" charset="-128"/>
            </a:endParaRPr>
          </a:p>
          <a:p>
            <a:pPr marL="342900" indent="-342900" defTabSz="843496">
              <a:buFont typeface="Wingdings" panose="05000000000000000000" pitchFamily="2" charset="2"/>
              <a:buChar char="ü"/>
            </a:pPr>
            <a:r>
              <a:rPr kumimoji="1" lang="ja-JP" altLang="en-US" sz="1200" dirty="0" smtClean="0">
                <a:solidFill>
                  <a:prstClr val="black"/>
                </a:solidFill>
                <a:latin typeface="Meiryo UI" panose="020B0604030504040204" pitchFamily="50" charset="-128"/>
                <a:ea typeface="Meiryo UI" panose="020B0604030504040204" pitchFamily="50" charset="-128"/>
              </a:rPr>
              <a:t>「</a:t>
            </a:r>
            <a:r>
              <a:rPr kumimoji="1" lang="ja-JP" altLang="en-US" sz="1200" dirty="0">
                <a:solidFill>
                  <a:prstClr val="black"/>
                </a:solidFill>
                <a:latin typeface="Meiryo UI" panose="020B0604030504040204" pitchFamily="50" charset="-128"/>
                <a:ea typeface="Meiryo UI" panose="020B0604030504040204" pitchFamily="50" charset="-128"/>
              </a:rPr>
              <a:t>アプリを開発した職員が移動したため、職員によるアプリの更新及び新規作成は不可能」</a:t>
            </a:r>
            <a:endParaRPr kumimoji="1" lang="en-US" altLang="ja-JP" sz="1200" dirty="0">
              <a:solidFill>
                <a:prstClr val="black"/>
              </a:solidFill>
              <a:latin typeface="Meiryo UI" panose="020B0604030504040204" pitchFamily="50" charset="-128"/>
              <a:ea typeface="Meiryo UI" panose="020B0604030504040204" pitchFamily="50" charset="-128"/>
            </a:endParaRPr>
          </a:p>
        </p:txBody>
      </p:sp>
      <p:sp>
        <p:nvSpPr>
          <p:cNvPr id="19" name="正方形/長方形 18">
            <a:extLst>
              <a:ext uri="{FF2B5EF4-FFF2-40B4-BE49-F238E27FC236}">
                <a16:creationId xmlns:a16="http://schemas.microsoft.com/office/drawing/2014/main" id="{0A0DD508-8EB4-4577-B50A-E785516FF716}"/>
              </a:ext>
            </a:extLst>
          </p:cNvPr>
          <p:cNvSpPr/>
          <p:nvPr/>
        </p:nvSpPr>
        <p:spPr>
          <a:xfrm>
            <a:off x="164818" y="3417742"/>
            <a:ext cx="3980406" cy="1448449"/>
          </a:xfrm>
          <a:prstGeom prst="rect">
            <a:avLst/>
          </a:prstGeom>
          <a:noFill/>
          <a:ln w="9525" cmpd="dbl">
            <a:solidFill>
              <a:schemeClr val="tx1"/>
            </a:solidFill>
          </a:ln>
        </p:spPr>
        <p:txBody>
          <a:bodyPr wrap="square" anchor="ctr" anchorCtr="0">
            <a:noAutofit/>
          </a:bodyPr>
          <a:lstStyle/>
          <a:p>
            <a:r>
              <a:rPr lang="en-US" altLang="ja-JP" sz="1400" dirty="0">
                <a:latin typeface="Meiryo UI" panose="020B0604030504040204" pitchFamily="50" charset="-128"/>
                <a:ea typeface="Meiryo UI" panose="020B0604030504040204" pitchFamily="50" charset="-128"/>
              </a:rPr>
              <a:t/>
            </a:r>
            <a:br>
              <a:rPr lang="en-US" altLang="ja-JP" sz="1400" dirty="0">
                <a:latin typeface="Meiryo UI" panose="020B0604030504040204" pitchFamily="50" charset="-128"/>
                <a:ea typeface="Meiryo UI" panose="020B0604030504040204" pitchFamily="50" charset="-128"/>
              </a:rPr>
            </a:br>
            <a:endParaRPr lang="en-US" altLang="ja-JP" sz="1400" dirty="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a:xfrm>
            <a:off x="6920174" y="6261985"/>
            <a:ext cx="2057400" cy="365125"/>
          </a:xfrm>
        </p:spPr>
        <p:txBody>
          <a:bodyPr/>
          <a:lstStyle/>
          <a:p>
            <a:fld id="{6D9193AE-A101-45E9-A319-81911888F047}" type="slidenum">
              <a:rPr kumimoji="1" lang="ja-JP" altLang="en-US" smtClean="0"/>
              <a:pPr/>
              <a:t>6</a:t>
            </a:fld>
            <a:endParaRPr kumimoji="1" lang="ja-JP" altLang="en-US" dirty="0"/>
          </a:p>
        </p:txBody>
      </p:sp>
      <p:sp>
        <p:nvSpPr>
          <p:cNvPr id="11" name="正方形/長方形 10">
            <a:extLst>
              <a:ext uri="{FF2B5EF4-FFF2-40B4-BE49-F238E27FC236}">
                <a16:creationId xmlns:a16="http://schemas.microsoft.com/office/drawing/2014/main" id="{0A0DD508-8EB4-4577-B50A-E785516FF716}"/>
              </a:ext>
            </a:extLst>
          </p:cNvPr>
          <p:cNvSpPr/>
          <p:nvPr/>
        </p:nvSpPr>
        <p:spPr>
          <a:xfrm>
            <a:off x="180304" y="2168369"/>
            <a:ext cx="3980406" cy="1106531"/>
          </a:xfrm>
          <a:prstGeom prst="rect">
            <a:avLst/>
          </a:prstGeom>
          <a:noFill/>
          <a:ln w="9525" cmpd="dbl">
            <a:solidFill>
              <a:schemeClr val="tx1"/>
            </a:solidFill>
          </a:ln>
        </p:spPr>
        <p:txBody>
          <a:bodyPr wrap="square" anchor="ctr" anchorCtr="0">
            <a:noAutofit/>
          </a:bodyPr>
          <a:lstStyle/>
          <a:p>
            <a:r>
              <a:rPr lang="en-US" altLang="ja-JP" sz="1400" dirty="0">
                <a:latin typeface="Meiryo UI" panose="020B0604030504040204" pitchFamily="50" charset="-128"/>
                <a:ea typeface="Meiryo UI" panose="020B0604030504040204" pitchFamily="50" charset="-128"/>
              </a:rPr>
              <a:t/>
            </a:r>
            <a:br>
              <a:rPr lang="en-US" altLang="ja-JP" sz="1400" dirty="0">
                <a:latin typeface="Meiryo UI" panose="020B0604030504040204" pitchFamily="50" charset="-128"/>
                <a:ea typeface="Meiryo UI" panose="020B0604030504040204" pitchFamily="50" charset="-128"/>
              </a:rPr>
            </a:br>
            <a:endParaRPr lang="en-US" altLang="ja-JP" sz="1400" dirty="0">
              <a:latin typeface="Meiryo UI" panose="020B0604030504040204" pitchFamily="50" charset="-128"/>
              <a:ea typeface="Meiryo UI" panose="020B0604030504040204" pitchFamily="50" charset="-128"/>
            </a:endParaRPr>
          </a:p>
        </p:txBody>
      </p:sp>
      <p:sp>
        <p:nvSpPr>
          <p:cNvPr id="21" name="四角形: 角を丸くする 19">
            <a:extLst>
              <a:ext uri="{FF2B5EF4-FFF2-40B4-BE49-F238E27FC236}">
                <a16:creationId xmlns:a16="http://schemas.microsoft.com/office/drawing/2014/main" id="{C13899FD-48AD-4A90-8A86-EE4A9177704D}"/>
              </a:ext>
            </a:extLst>
          </p:cNvPr>
          <p:cNvSpPr/>
          <p:nvPr/>
        </p:nvSpPr>
        <p:spPr>
          <a:xfrm>
            <a:off x="4825268" y="895807"/>
            <a:ext cx="4031347" cy="357847"/>
          </a:xfrm>
          <a:prstGeom prst="roundRect">
            <a:avLst/>
          </a:prstGeom>
        </p:spPr>
        <p:style>
          <a:lnRef idx="1">
            <a:schemeClr val="accent2"/>
          </a:lnRef>
          <a:fillRef idx="2">
            <a:schemeClr val="accent2"/>
          </a:fillRef>
          <a:effectRef idx="1">
            <a:schemeClr val="accent2"/>
          </a:effectRef>
          <a:fontRef idx="minor">
            <a:schemeClr val="dk1"/>
          </a:fontRef>
        </p:style>
        <p:txBody>
          <a:bodyPr wrap="square">
            <a:noAutofit/>
          </a:bodyPr>
          <a:lstStyle/>
          <a:p>
            <a:pPr algn="ctr"/>
            <a:r>
              <a:rPr lang="ja-JP" altLang="en-US" sz="1400" b="1" dirty="0">
                <a:latin typeface="Meiryo UI" panose="020B0604030504040204" pitchFamily="50" charset="-128"/>
                <a:ea typeface="Meiryo UI" panose="020B0604030504040204" pitchFamily="50" charset="-128"/>
              </a:rPr>
              <a:t>統合型の</a:t>
            </a:r>
            <a:r>
              <a:rPr lang="ja-JP" altLang="en-US" sz="1400" b="1" dirty="0" smtClean="0">
                <a:latin typeface="Meiryo UI" panose="020B0604030504040204" pitchFamily="50" charset="-128"/>
                <a:ea typeface="Meiryo UI" panose="020B0604030504040204" pitchFamily="50" charset="-128"/>
              </a:rPr>
              <a:t>スマホアプリの導入、検討状況</a:t>
            </a:r>
            <a:endParaRPr lang="ja-JP" altLang="en-US" sz="1400" dirty="0"/>
          </a:p>
        </p:txBody>
      </p:sp>
      <p:graphicFrame>
        <p:nvGraphicFramePr>
          <p:cNvPr id="22" name="表 21">
            <a:extLst>
              <a:ext uri="{FF2B5EF4-FFF2-40B4-BE49-F238E27FC236}">
                <a16:creationId xmlns:a16="http://schemas.microsoft.com/office/drawing/2014/main" id="{B227F756-1972-4CF6-9855-A115C7129332}"/>
              </a:ext>
            </a:extLst>
          </p:cNvPr>
          <p:cNvGraphicFramePr>
            <a:graphicFrameLocks noGrp="1"/>
          </p:cNvGraphicFramePr>
          <p:nvPr>
            <p:extLst>
              <p:ext uri="{D42A27DB-BD31-4B8C-83A1-F6EECF244321}">
                <p14:modId xmlns:p14="http://schemas.microsoft.com/office/powerpoint/2010/main" val="3769179261"/>
              </p:ext>
            </p:extLst>
          </p:nvPr>
        </p:nvGraphicFramePr>
        <p:xfrm>
          <a:off x="4820040" y="2320803"/>
          <a:ext cx="2124711" cy="1645920"/>
        </p:xfrm>
        <a:graphic>
          <a:graphicData uri="http://schemas.openxmlformats.org/drawingml/2006/table">
            <a:tbl>
              <a:tblPr firstRow="1" bandRow="1">
                <a:tableStyleId>{5940675A-B579-460E-94D1-54222C63F5DA}</a:tableStyleId>
              </a:tblPr>
              <a:tblGrid>
                <a:gridCol w="844868">
                  <a:extLst>
                    <a:ext uri="{9D8B030D-6E8A-4147-A177-3AD203B41FA5}">
                      <a16:colId xmlns:a16="http://schemas.microsoft.com/office/drawing/2014/main" val="3907181199"/>
                    </a:ext>
                  </a:extLst>
                </a:gridCol>
                <a:gridCol w="1279843">
                  <a:extLst>
                    <a:ext uri="{9D8B030D-6E8A-4147-A177-3AD203B41FA5}">
                      <a16:colId xmlns:a16="http://schemas.microsoft.com/office/drawing/2014/main" val="2268562843"/>
                    </a:ext>
                  </a:extLst>
                </a:gridCol>
              </a:tblGrid>
              <a:tr h="225915">
                <a:tc>
                  <a:txBody>
                    <a:bodyPr/>
                    <a:lstStyle/>
                    <a:p>
                      <a:pPr algn="ctr"/>
                      <a:r>
                        <a:rPr kumimoji="1" lang="ja-JP" altLang="en-US" sz="1200" b="1" dirty="0" smtClean="0">
                          <a:latin typeface="Meiryo UI" panose="020B0604030504040204" pitchFamily="50" charset="-128"/>
                          <a:ea typeface="Meiryo UI" panose="020B0604030504040204" pitchFamily="50" charset="-128"/>
                        </a:rPr>
                        <a:t>市町村名</a:t>
                      </a:r>
                      <a:endParaRPr kumimoji="1" lang="ja-JP" altLang="en-US" sz="1200" b="1" dirty="0">
                        <a:latin typeface="Meiryo UI" panose="020B0604030504040204" pitchFamily="50" charset="-128"/>
                        <a:ea typeface="Meiryo UI" panose="020B0604030504040204" pitchFamily="50" charset="-128"/>
                      </a:endParaRPr>
                    </a:p>
                  </a:txBody>
                  <a:tcPr>
                    <a:solidFill>
                      <a:schemeClr val="accent1">
                        <a:lumMod val="20000"/>
                        <a:lumOff val="80000"/>
                      </a:schemeClr>
                    </a:solidFill>
                  </a:tcPr>
                </a:tc>
                <a:tc>
                  <a:txBody>
                    <a:bodyPr/>
                    <a:lstStyle/>
                    <a:p>
                      <a:pPr algn="ctr"/>
                      <a:r>
                        <a:rPr kumimoji="1" lang="ja-JP" altLang="en-US" sz="1200" b="1" dirty="0" smtClean="0">
                          <a:latin typeface="Meiryo UI" panose="020B0604030504040204" pitchFamily="50" charset="-128"/>
                          <a:ea typeface="Meiryo UI" panose="020B0604030504040204" pitchFamily="50" charset="-128"/>
                        </a:rPr>
                        <a:t>アプリ名</a:t>
                      </a:r>
                      <a:endParaRPr kumimoji="1" lang="ja-JP" altLang="en-US" sz="1200" b="1" dirty="0">
                        <a:latin typeface="Meiryo UI" panose="020B0604030504040204" pitchFamily="50" charset="-128"/>
                        <a:ea typeface="Meiryo UI" panose="020B0604030504040204" pitchFamily="50" charset="-128"/>
                      </a:endParaRPr>
                    </a:p>
                  </a:txBody>
                  <a:tcPr>
                    <a:solidFill>
                      <a:schemeClr val="accent1">
                        <a:lumMod val="20000"/>
                        <a:lumOff val="80000"/>
                      </a:schemeClr>
                    </a:solidFill>
                  </a:tcPr>
                </a:tc>
                <a:extLst>
                  <a:ext uri="{0D108BD9-81ED-4DB2-BD59-A6C34878D82A}">
                    <a16:rowId xmlns:a16="http://schemas.microsoft.com/office/drawing/2014/main" val="2756784166"/>
                  </a:ext>
                </a:extLst>
              </a:tr>
              <a:tr h="250959">
                <a:tc>
                  <a:txBody>
                    <a:bodyPr/>
                    <a:lstStyle/>
                    <a:p>
                      <a:r>
                        <a:rPr kumimoji="1" lang="ja-JP" altLang="en-US" sz="1200" dirty="0" smtClean="0">
                          <a:latin typeface="Meiryo UI" panose="020B0604030504040204" pitchFamily="50" charset="-128"/>
                          <a:ea typeface="Meiryo UI" panose="020B0604030504040204" pitchFamily="50" charset="-128"/>
                        </a:rPr>
                        <a:t>寝屋川市</a:t>
                      </a:r>
                      <a:endParaRPr kumimoji="1" lang="ja-JP" altLang="en-US" sz="1200" dirty="0">
                        <a:latin typeface="Meiryo UI" panose="020B0604030504040204" pitchFamily="50" charset="-128"/>
                        <a:ea typeface="Meiryo UI" panose="020B0604030504040204" pitchFamily="50" charset="-128"/>
                      </a:endParaRPr>
                    </a:p>
                  </a:txBody>
                  <a:tcPr>
                    <a:solidFill>
                      <a:schemeClr val="bg1"/>
                    </a:solidFill>
                  </a:tcPr>
                </a:tc>
                <a:tc>
                  <a:txBody>
                    <a:bodyPr/>
                    <a:lstStyle/>
                    <a:p>
                      <a:r>
                        <a:rPr kumimoji="1" lang="ja-JP" altLang="en-US" sz="1200" dirty="0" smtClean="0">
                          <a:latin typeface="Meiryo UI" panose="020B0604030504040204" pitchFamily="50" charset="-128"/>
                          <a:ea typeface="Meiryo UI" panose="020B0604030504040204" pitchFamily="50" charset="-128"/>
                        </a:rPr>
                        <a:t>もっと寝屋川</a:t>
                      </a:r>
                      <a:endParaRPr kumimoji="1" lang="ja-JP" altLang="en-US" sz="1200" dirty="0">
                        <a:latin typeface="Meiryo UI" panose="020B0604030504040204" pitchFamily="50" charset="-128"/>
                        <a:ea typeface="Meiryo UI" panose="020B0604030504040204" pitchFamily="50" charset="-128"/>
                      </a:endParaRPr>
                    </a:p>
                  </a:txBody>
                  <a:tcPr>
                    <a:solidFill>
                      <a:schemeClr val="bg1"/>
                    </a:solidFill>
                  </a:tcPr>
                </a:tc>
                <a:extLst>
                  <a:ext uri="{0D108BD9-81ED-4DB2-BD59-A6C34878D82A}">
                    <a16:rowId xmlns:a16="http://schemas.microsoft.com/office/drawing/2014/main" val="2129429058"/>
                  </a:ext>
                </a:extLst>
              </a:tr>
              <a:tr h="250959">
                <a:tc>
                  <a:txBody>
                    <a:bodyPr/>
                    <a:lstStyle/>
                    <a:p>
                      <a:r>
                        <a:rPr kumimoji="1" lang="ja-JP" altLang="en-US" sz="1200" dirty="0" smtClean="0">
                          <a:latin typeface="Meiryo UI" panose="020B0604030504040204" pitchFamily="50" charset="-128"/>
                          <a:ea typeface="Meiryo UI" panose="020B0604030504040204" pitchFamily="50" charset="-128"/>
                        </a:rPr>
                        <a:t>八尾市</a:t>
                      </a:r>
                      <a:endParaRPr kumimoji="1" lang="ja-JP" altLang="en-US" sz="1200" dirty="0">
                        <a:latin typeface="Meiryo UI" panose="020B0604030504040204" pitchFamily="50" charset="-128"/>
                        <a:ea typeface="Meiryo UI" panose="020B0604030504040204" pitchFamily="50" charset="-128"/>
                      </a:endParaRPr>
                    </a:p>
                  </a:txBody>
                  <a:tcPr>
                    <a:solidFill>
                      <a:schemeClr val="bg1"/>
                    </a:solidFill>
                  </a:tcPr>
                </a:tc>
                <a:tc>
                  <a:txBody>
                    <a:bodyPr/>
                    <a:lstStyle/>
                    <a:p>
                      <a:r>
                        <a:rPr kumimoji="1" lang="ja-JP" altLang="en-US" sz="1200" dirty="0" smtClean="0">
                          <a:latin typeface="Meiryo UI" panose="020B0604030504040204" pitchFamily="50" charset="-128"/>
                          <a:ea typeface="Meiryo UI" panose="020B0604030504040204" pitchFamily="50" charset="-128"/>
                        </a:rPr>
                        <a:t>やおっぷ</a:t>
                      </a:r>
                      <a:endParaRPr kumimoji="1" lang="ja-JP" altLang="en-US" sz="1200" dirty="0">
                        <a:latin typeface="Meiryo UI" panose="020B0604030504040204" pitchFamily="50" charset="-128"/>
                        <a:ea typeface="Meiryo UI" panose="020B0604030504040204" pitchFamily="50" charset="-128"/>
                      </a:endParaRPr>
                    </a:p>
                  </a:txBody>
                  <a:tcPr>
                    <a:solidFill>
                      <a:schemeClr val="bg1"/>
                    </a:solidFill>
                  </a:tcPr>
                </a:tc>
                <a:extLst>
                  <a:ext uri="{0D108BD9-81ED-4DB2-BD59-A6C34878D82A}">
                    <a16:rowId xmlns:a16="http://schemas.microsoft.com/office/drawing/2014/main" val="3342794133"/>
                  </a:ext>
                </a:extLst>
              </a:tr>
              <a:tr h="250959">
                <a:tc>
                  <a:txBody>
                    <a:bodyPr/>
                    <a:lstStyle/>
                    <a:p>
                      <a:r>
                        <a:rPr kumimoji="1" lang="ja-JP" altLang="en-US" sz="1200" dirty="0" smtClean="0">
                          <a:latin typeface="Meiryo UI" panose="020B0604030504040204" pitchFamily="50" charset="-128"/>
                          <a:ea typeface="Meiryo UI" panose="020B0604030504040204" pitchFamily="50" charset="-128"/>
                        </a:rPr>
                        <a:t>守口市</a:t>
                      </a:r>
                      <a:endParaRPr kumimoji="1" lang="ja-JP" altLang="en-US" sz="1200" dirty="0">
                        <a:latin typeface="Meiryo UI" panose="020B0604030504040204" pitchFamily="50" charset="-128"/>
                        <a:ea typeface="Meiryo UI" panose="020B0604030504040204" pitchFamily="50" charset="-128"/>
                      </a:endParaRPr>
                    </a:p>
                  </a:txBody>
                  <a:tcPr>
                    <a:solidFill>
                      <a:schemeClr val="bg1"/>
                    </a:solidFill>
                  </a:tcPr>
                </a:tc>
                <a:tc>
                  <a:txBody>
                    <a:bodyPr/>
                    <a:lstStyle/>
                    <a:p>
                      <a:r>
                        <a:rPr kumimoji="1" lang="ja-JP" altLang="en-US" sz="1200" dirty="0" smtClean="0">
                          <a:latin typeface="Meiryo UI" panose="020B0604030504040204" pitchFamily="50" charset="-128"/>
                          <a:ea typeface="Meiryo UI" panose="020B0604030504040204" pitchFamily="50" charset="-128"/>
                        </a:rPr>
                        <a:t>もりぐち情報アプリ</a:t>
                      </a:r>
                      <a:endParaRPr kumimoji="1" lang="ja-JP" altLang="en-US" sz="1200" dirty="0">
                        <a:latin typeface="Meiryo UI" panose="020B0604030504040204" pitchFamily="50" charset="-128"/>
                        <a:ea typeface="Meiryo UI" panose="020B0604030504040204" pitchFamily="50" charset="-128"/>
                      </a:endParaRPr>
                    </a:p>
                  </a:txBody>
                  <a:tcPr>
                    <a:solidFill>
                      <a:schemeClr val="bg1"/>
                    </a:solidFill>
                  </a:tcPr>
                </a:tc>
                <a:extLst>
                  <a:ext uri="{0D108BD9-81ED-4DB2-BD59-A6C34878D82A}">
                    <a16:rowId xmlns:a16="http://schemas.microsoft.com/office/drawing/2014/main" val="1616711830"/>
                  </a:ext>
                </a:extLst>
              </a:tr>
              <a:tr h="250959">
                <a:tc>
                  <a:txBody>
                    <a:bodyPr/>
                    <a:lstStyle/>
                    <a:p>
                      <a:r>
                        <a:rPr kumimoji="1" lang="ja-JP" altLang="en-US" sz="1200" dirty="0" smtClean="0">
                          <a:latin typeface="Meiryo UI" panose="020B0604030504040204" pitchFamily="50" charset="-128"/>
                          <a:ea typeface="Meiryo UI" panose="020B0604030504040204" pitchFamily="50" charset="-128"/>
                        </a:rPr>
                        <a:t>箕面市</a:t>
                      </a:r>
                      <a:endParaRPr kumimoji="1" lang="ja-JP" altLang="en-US" sz="1200" dirty="0">
                        <a:latin typeface="Meiryo UI" panose="020B0604030504040204" pitchFamily="50" charset="-128"/>
                        <a:ea typeface="Meiryo UI" panose="020B0604030504040204" pitchFamily="50" charset="-128"/>
                      </a:endParaRPr>
                    </a:p>
                  </a:txBody>
                  <a:tcPr>
                    <a:solidFill>
                      <a:schemeClr val="bg1"/>
                    </a:solidFill>
                  </a:tcPr>
                </a:tc>
                <a:tc>
                  <a:txBody>
                    <a:bodyPr/>
                    <a:lstStyle/>
                    <a:p>
                      <a:r>
                        <a:rPr kumimoji="1" lang="ja-JP" altLang="en-US" sz="1200" dirty="0" smtClean="0">
                          <a:latin typeface="Meiryo UI" panose="020B0604030504040204" pitchFamily="50" charset="-128"/>
                          <a:ea typeface="Meiryo UI" panose="020B0604030504040204" pitchFamily="50" charset="-128"/>
                        </a:rPr>
                        <a:t>箕面くらしナビ</a:t>
                      </a:r>
                      <a:endParaRPr kumimoji="1" lang="ja-JP" altLang="en-US" sz="1200" dirty="0">
                        <a:latin typeface="Meiryo UI" panose="020B0604030504040204" pitchFamily="50" charset="-128"/>
                        <a:ea typeface="Meiryo UI" panose="020B0604030504040204" pitchFamily="50" charset="-128"/>
                      </a:endParaRPr>
                    </a:p>
                  </a:txBody>
                  <a:tcPr>
                    <a:solidFill>
                      <a:schemeClr val="bg1"/>
                    </a:solidFill>
                  </a:tcPr>
                </a:tc>
                <a:extLst>
                  <a:ext uri="{0D108BD9-81ED-4DB2-BD59-A6C34878D82A}">
                    <a16:rowId xmlns:a16="http://schemas.microsoft.com/office/drawing/2014/main" val="1991804400"/>
                  </a:ext>
                </a:extLst>
              </a:tr>
              <a:tr h="250959">
                <a:tc>
                  <a:txBody>
                    <a:bodyPr/>
                    <a:lstStyle/>
                    <a:p>
                      <a:r>
                        <a:rPr kumimoji="1" lang="ja-JP" altLang="en-US" sz="1200" dirty="0" smtClean="0">
                          <a:latin typeface="Meiryo UI" panose="020B0604030504040204" pitchFamily="50" charset="-128"/>
                          <a:ea typeface="Meiryo UI" panose="020B0604030504040204" pitchFamily="50" charset="-128"/>
                        </a:rPr>
                        <a:t>貝塚市</a:t>
                      </a:r>
                      <a:endParaRPr kumimoji="1" lang="ja-JP" altLang="en-US" sz="1200" dirty="0">
                        <a:latin typeface="Meiryo UI" panose="020B0604030504040204" pitchFamily="50" charset="-128"/>
                        <a:ea typeface="Meiryo UI" panose="020B0604030504040204" pitchFamily="50" charset="-128"/>
                      </a:endParaRPr>
                    </a:p>
                  </a:txBody>
                  <a:tcPr>
                    <a:solidFill>
                      <a:schemeClr val="bg1"/>
                    </a:solidFill>
                  </a:tcPr>
                </a:tc>
                <a:tc>
                  <a:txBody>
                    <a:bodyPr/>
                    <a:lstStyle/>
                    <a:p>
                      <a:r>
                        <a:rPr kumimoji="1" lang="ja-JP" altLang="en-US" sz="1200" dirty="0" smtClean="0">
                          <a:latin typeface="Meiryo UI" panose="020B0604030504040204" pitchFamily="50" charset="-128"/>
                          <a:ea typeface="Meiryo UI" panose="020B0604030504040204" pitchFamily="50" charset="-128"/>
                        </a:rPr>
                        <a:t>ピカッと貝塚</a:t>
                      </a:r>
                      <a:endParaRPr kumimoji="1" lang="ja-JP" altLang="en-US" sz="1200" dirty="0">
                        <a:latin typeface="Meiryo UI" panose="020B0604030504040204" pitchFamily="50" charset="-128"/>
                        <a:ea typeface="Meiryo UI" panose="020B0604030504040204" pitchFamily="50" charset="-128"/>
                      </a:endParaRPr>
                    </a:p>
                  </a:txBody>
                  <a:tcPr>
                    <a:solidFill>
                      <a:schemeClr val="bg1"/>
                    </a:solidFill>
                  </a:tcPr>
                </a:tc>
                <a:extLst>
                  <a:ext uri="{0D108BD9-81ED-4DB2-BD59-A6C34878D82A}">
                    <a16:rowId xmlns:a16="http://schemas.microsoft.com/office/drawing/2014/main" val="479641265"/>
                  </a:ext>
                </a:extLst>
              </a:tr>
            </a:tbl>
          </a:graphicData>
        </a:graphic>
      </p:graphicFrame>
      <p:sp>
        <p:nvSpPr>
          <p:cNvPr id="23" name="テキスト ボックス 22"/>
          <p:cNvSpPr txBox="1"/>
          <p:nvPr/>
        </p:nvSpPr>
        <p:spPr>
          <a:xfrm>
            <a:off x="4989859" y="1313718"/>
            <a:ext cx="3653980" cy="492443"/>
          </a:xfrm>
          <a:prstGeom prst="rect">
            <a:avLst/>
          </a:prstGeom>
          <a:noFill/>
        </p:spPr>
        <p:txBody>
          <a:bodyPr wrap="square" rtlCol="0">
            <a:spAutoFit/>
          </a:bodyPr>
          <a:lstStyle/>
          <a:p>
            <a:r>
              <a:rPr kumimoji="1" lang="ja-JP" altLang="en-US" sz="1300" b="1" dirty="0" smtClean="0">
                <a:latin typeface="Meiryo UI" panose="020B0604030504040204" pitchFamily="50" charset="-128"/>
                <a:ea typeface="Meiryo UI" panose="020B0604030504040204" pitchFamily="50" charset="-128"/>
              </a:rPr>
              <a:t>➡　住民ニーズに合わせて、多様なサービスをワンス</a:t>
            </a:r>
            <a:endParaRPr kumimoji="1" lang="en-US" altLang="ja-JP" sz="1300" b="1" dirty="0" smtClean="0">
              <a:latin typeface="Meiryo UI" panose="020B0604030504040204" pitchFamily="50" charset="-128"/>
              <a:ea typeface="Meiryo UI" panose="020B0604030504040204" pitchFamily="50" charset="-128"/>
            </a:endParaRPr>
          </a:p>
          <a:p>
            <a:r>
              <a:rPr kumimoji="1" lang="ja-JP" altLang="en-US" sz="1300" b="1" dirty="0">
                <a:latin typeface="Meiryo UI" panose="020B0604030504040204" pitchFamily="50" charset="-128"/>
                <a:ea typeface="Meiryo UI" panose="020B0604030504040204" pitchFamily="50" charset="-128"/>
              </a:rPr>
              <a:t>　</a:t>
            </a:r>
            <a:r>
              <a:rPr kumimoji="1" lang="ja-JP" altLang="en-US" sz="1300" b="1" dirty="0" smtClean="0">
                <a:latin typeface="Meiryo UI" panose="020B0604030504040204" pitchFamily="50" charset="-128"/>
                <a:ea typeface="Meiryo UI" panose="020B0604030504040204" pitchFamily="50" charset="-128"/>
              </a:rPr>
              <a:t>　トップで提供可</a:t>
            </a:r>
            <a:endParaRPr kumimoji="1" lang="ja-JP" altLang="en-US" sz="1300" b="1" dirty="0">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154260" y="71543"/>
            <a:ext cx="8751114" cy="461665"/>
          </a:xfrm>
          <a:prstGeom prst="rect">
            <a:avLst/>
          </a:prstGeom>
          <a:noFill/>
        </p:spPr>
        <p:txBody>
          <a:bodyPr wrap="none" rtlCol="0">
            <a:spAutoFit/>
          </a:bodyPr>
          <a:lstStyle/>
          <a:p>
            <a:r>
              <a:rPr kumimoji="1" lang="en-US" altLang="ja-JP" sz="2400" b="1" dirty="0" smtClean="0">
                <a:latin typeface="Meiryo UI" panose="020B0604030504040204" pitchFamily="50" charset="-128"/>
                <a:ea typeface="Meiryo UI" panose="020B0604030504040204" pitchFamily="50" charset="-128"/>
              </a:rPr>
              <a:t>【</a:t>
            </a:r>
            <a:r>
              <a:rPr kumimoji="1" lang="ja-JP" altLang="en-US" sz="2400" b="1" dirty="0" smtClean="0">
                <a:latin typeface="Meiryo UI" panose="020B0604030504040204" pitchFamily="50" charset="-128"/>
                <a:ea typeface="Meiryo UI" panose="020B0604030504040204" pitchFamily="50" charset="-128"/>
              </a:rPr>
              <a:t>スマートフォンアプリ</a:t>
            </a:r>
            <a:r>
              <a:rPr kumimoji="1" lang="en-US" altLang="ja-JP" sz="2400" b="1" dirty="0" smtClean="0">
                <a:latin typeface="Meiryo UI" panose="020B0604030504040204" pitchFamily="50" charset="-128"/>
                <a:ea typeface="Meiryo UI" panose="020B0604030504040204" pitchFamily="50" charset="-128"/>
              </a:rPr>
              <a:t>】</a:t>
            </a:r>
            <a:r>
              <a:rPr kumimoji="1" lang="ja-JP" altLang="en-US" sz="2400" b="1" dirty="0" smtClean="0">
                <a:latin typeface="Meiryo UI" panose="020B0604030504040204" pitchFamily="50" charset="-128"/>
                <a:ea typeface="Meiryo UI" panose="020B0604030504040204" pitchFamily="50" charset="-128"/>
              </a:rPr>
              <a:t>　導入の検討状況　</a:t>
            </a:r>
            <a:r>
              <a:rPr kumimoji="1" lang="ja-JP" altLang="en-US" b="1" dirty="0" smtClean="0">
                <a:latin typeface="Meiryo UI" panose="020B0604030504040204" pitchFamily="50" charset="-128"/>
                <a:ea typeface="Meiryo UI" panose="020B0604030504040204" pitchFamily="50" charset="-128"/>
              </a:rPr>
              <a:t>（参考）統合型アプリの導入状況</a:t>
            </a:r>
            <a:endParaRPr kumimoji="1" lang="ja-JP" altLang="en-US" b="1" dirty="0">
              <a:latin typeface="Meiryo UI" panose="020B0604030504040204" pitchFamily="50" charset="-128"/>
              <a:ea typeface="Meiryo UI" panose="020B0604030504040204" pitchFamily="50" charset="-128"/>
            </a:endParaRPr>
          </a:p>
        </p:txBody>
      </p:sp>
      <p:sp>
        <p:nvSpPr>
          <p:cNvPr id="26" name="正方形/長方形 25">
            <a:extLst>
              <a:ext uri="{FF2B5EF4-FFF2-40B4-BE49-F238E27FC236}">
                <a16:creationId xmlns:a16="http://schemas.microsoft.com/office/drawing/2014/main" id="{0A0DD508-8EB4-4577-B50A-E785516FF716}"/>
              </a:ext>
            </a:extLst>
          </p:cNvPr>
          <p:cNvSpPr/>
          <p:nvPr/>
        </p:nvSpPr>
        <p:spPr>
          <a:xfrm>
            <a:off x="201297" y="764586"/>
            <a:ext cx="3980406" cy="1256332"/>
          </a:xfrm>
          <a:prstGeom prst="rect">
            <a:avLst/>
          </a:prstGeom>
          <a:noFill/>
          <a:ln w="9525" cmpd="dbl">
            <a:solidFill>
              <a:schemeClr val="tx1"/>
            </a:solidFill>
          </a:ln>
        </p:spPr>
        <p:txBody>
          <a:bodyPr wrap="square" anchor="ctr" anchorCtr="0">
            <a:noAutofit/>
          </a:bodyPr>
          <a:lstStyle/>
          <a:p>
            <a:r>
              <a:rPr lang="en-US" altLang="ja-JP" sz="1400" dirty="0">
                <a:latin typeface="Meiryo UI" panose="020B0604030504040204" pitchFamily="50" charset="-128"/>
                <a:ea typeface="Meiryo UI" panose="020B0604030504040204" pitchFamily="50" charset="-128"/>
              </a:rPr>
              <a:t/>
            </a:r>
            <a:br>
              <a:rPr lang="en-US" altLang="ja-JP" sz="1400" dirty="0">
                <a:latin typeface="Meiryo UI" panose="020B0604030504040204" pitchFamily="50" charset="-128"/>
                <a:ea typeface="Meiryo UI" panose="020B0604030504040204" pitchFamily="50" charset="-128"/>
              </a:rPr>
            </a:br>
            <a:endParaRPr lang="en-US" altLang="ja-JP" sz="1400" dirty="0">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222291" y="792115"/>
            <a:ext cx="3938419" cy="1384995"/>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rPr>
              <a:t>Ｑ）「今後、導入を希望する</a:t>
            </a:r>
            <a:r>
              <a:rPr kumimoji="1" lang="ja-JP" altLang="en-US" sz="1400" b="1" dirty="0" smtClean="0">
                <a:latin typeface="Meiryo UI" panose="020B0604030504040204" pitchFamily="50" charset="-128"/>
                <a:ea typeface="Meiryo UI" panose="020B0604030504040204" pitchFamily="50" charset="-128"/>
              </a:rPr>
              <a:t>アプリは？」</a:t>
            </a:r>
            <a:endParaRPr kumimoji="1" lang="en-US" altLang="ja-JP" sz="1400" b="1" dirty="0" smtClean="0">
              <a:latin typeface="Meiryo UI" panose="020B0604030504040204" pitchFamily="50" charset="-128"/>
              <a:ea typeface="Meiryo UI" panose="020B0604030504040204" pitchFamily="50" charset="-128"/>
            </a:endParaRPr>
          </a:p>
          <a:p>
            <a:endParaRPr kumimoji="1" lang="en-US" altLang="ja-JP" sz="1400" b="1"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Ａ）通報アプリが３団体、小学校登下校時の見守り</a:t>
            </a:r>
          </a:p>
          <a:p>
            <a:r>
              <a:rPr kumimoji="1" lang="ja-JP" altLang="en-US" sz="1400" dirty="0">
                <a:latin typeface="Meiryo UI" panose="020B0604030504040204" pitchFamily="50" charset="-128"/>
                <a:ea typeface="Meiryo UI" panose="020B0604030504040204" pitchFamily="50" charset="-128"/>
              </a:rPr>
              <a:t>　　　アプリが２団体ある以外は目立った記述はなく、</a:t>
            </a:r>
          </a:p>
          <a:p>
            <a:r>
              <a:rPr kumimoji="1" lang="ja-JP" altLang="en-US" sz="1400" dirty="0">
                <a:latin typeface="Meiryo UI" panose="020B0604030504040204" pitchFamily="50" charset="-128"/>
                <a:ea typeface="Meiryo UI" panose="020B0604030504040204" pitchFamily="50" charset="-128"/>
              </a:rPr>
              <a:t>      未回答の団体も多い。</a:t>
            </a:r>
          </a:p>
          <a:p>
            <a:endParaRPr kumimoji="1" lang="ja-JP" altLang="en-US" sz="1400" b="1" dirty="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7291993" y="1956785"/>
            <a:ext cx="1892336" cy="338554"/>
          </a:xfrm>
          <a:prstGeom prst="rect">
            <a:avLst/>
          </a:prstGeom>
          <a:noFill/>
        </p:spPr>
        <p:txBody>
          <a:bodyPr wrap="square" rtlCol="0">
            <a:spAutoFit/>
          </a:bodyPr>
          <a:lstStyle/>
          <a:p>
            <a:r>
              <a:rPr kumimoji="1" lang="ja-JP" altLang="en-US" sz="1600" b="1" dirty="0" smtClean="0">
                <a:solidFill>
                  <a:srgbClr val="FF0000"/>
                </a:solidFill>
              </a:rPr>
              <a:t>検討中（６団体）</a:t>
            </a:r>
            <a:endParaRPr kumimoji="1" lang="ja-JP" altLang="en-US" sz="1600" b="1" dirty="0">
              <a:solidFill>
                <a:srgbClr val="FF0000"/>
              </a:solidFill>
            </a:endParaRPr>
          </a:p>
        </p:txBody>
      </p:sp>
      <p:graphicFrame>
        <p:nvGraphicFramePr>
          <p:cNvPr id="10" name="表 9"/>
          <p:cNvGraphicFramePr>
            <a:graphicFrameLocks noGrp="1"/>
          </p:cNvGraphicFramePr>
          <p:nvPr>
            <p:extLst>
              <p:ext uri="{D42A27DB-BD31-4B8C-83A1-F6EECF244321}">
                <p14:modId xmlns:p14="http://schemas.microsoft.com/office/powerpoint/2010/main" val="2611334176"/>
              </p:ext>
            </p:extLst>
          </p:nvPr>
        </p:nvGraphicFramePr>
        <p:xfrm>
          <a:off x="7648594" y="2320803"/>
          <a:ext cx="844868" cy="1920240"/>
        </p:xfrm>
        <a:graphic>
          <a:graphicData uri="http://schemas.openxmlformats.org/drawingml/2006/table">
            <a:tbl>
              <a:tblPr firstRow="1" bandRow="1">
                <a:tableStyleId>{5940675A-B579-460E-94D1-54222C63F5DA}</a:tableStyleId>
              </a:tblPr>
              <a:tblGrid>
                <a:gridCol w="844868">
                  <a:extLst>
                    <a:ext uri="{9D8B030D-6E8A-4147-A177-3AD203B41FA5}">
                      <a16:colId xmlns:a16="http://schemas.microsoft.com/office/drawing/2014/main" val="3834966570"/>
                    </a:ext>
                  </a:extLst>
                </a:gridCol>
              </a:tblGrid>
              <a:tr h="225915">
                <a:tc>
                  <a:txBody>
                    <a:bodyPr/>
                    <a:lstStyle/>
                    <a:p>
                      <a:pPr algn="ctr"/>
                      <a:r>
                        <a:rPr kumimoji="1" lang="ja-JP" altLang="en-US" sz="1200" b="1" dirty="0" smtClean="0">
                          <a:latin typeface="Meiryo UI" panose="020B0604030504040204" pitchFamily="50" charset="-128"/>
                          <a:ea typeface="Meiryo UI" panose="020B0604030504040204" pitchFamily="50" charset="-128"/>
                        </a:rPr>
                        <a:t>市町村名</a:t>
                      </a:r>
                      <a:endParaRPr kumimoji="1" lang="ja-JP" altLang="en-US" sz="1200" b="1" dirty="0">
                        <a:latin typeface="Meiryo UI" panose="020B0604030504040204" pitchFamily="50" charset="-128"/>
                        <a:ea typeface="Meiryo UI" panose="020B0604030504040204" pitchFamily="50" charset="-128"/>
                      </a:endParaRPr>
                    </a:p>
                  </a:txBody>
                  <a:tcPr>
                    <a:solidFill>
                      <a:schemeClr val="accent1">
                        <a:lumMod val="20000"/>
                        <a:lumOff val="80000"/>
                      </a:schemeClr>
                    </a:solidFill>
                  </a:tcPr>
                </a:tc>
                <a:extLst>
                  <a:ext uri="{0D108BD9-81ED-4DB2-BD59-A6C34878D82A}">
                    <a16:rowId xmlns:a16="http://schemas.microsoft.com/office/drawing/2014/main" val="2252598713"/>
                  </a:ext>
                </a:extLst>
              </a:tr>
              <a:tr h="250959">
                <a:tc>
                  <a:txBody>
                    <a:bodyPr/>
                    <a:lstStyle/>
                    <a:p>
                      <a:r>
                        <a:rPr kumimoji="1" lang="ja-JP" altLang="en-US" sz="1200" dirty="0" smtClean="0">
                          <a:latin typeface="Meiryo UI" panose="020B0604030504040204" pitchFamily="50" charset="-128"/>
                          <a:ea typeface="Meiryo UI" panose="020B0604030504040204" pitchFamily="50" charset="-128"/>
                        </a:rPr>
                        <a:t>池田市</a:t>
                      </a:r>
                      <a:endParaRPr kumimoji="1" lang="ja-JP" altLang="en-US" sz="1200" dirty="0">
                        <a:latin typeface="Meiryo UI" panose="020B0604030504040204" pitchFamily="50" charset="-128"/>
                        <a:ea typeface="Meiryo UI" panose="020B0604030504040204" pitchFamily="50" charset="-128"/>
                      </a:endParaRPr>
                    </a:p>
                  </a:txBody>
                  <a:tcPr>
                    <a:solidFill>
                      <a:schemeClr val="bg1"/>
                    </a:solidFill>
                  </a:tcPr>
                </a:tc>
                <a:extLst>
                  <a:ext uri="{0D108BD9-81ED-4DB2-BD59-A6C34878D82A}">
                    <a16:rowId xmlns:a16="http://schemas.microsoft.com/office/drawing/2014/main" val="2349757037"/>
                  </a:ext>
                </a:extLst>
              </a:tr>
              <a:tr h="250959">
                <a:tc>
                  <a:txBody>
                    <a:bodyPr/>
                    <a:lstStyle/>
                    <a:p>
                      <a:r>
                        <a:rPr kumimoji="1" lang="ja-JP" altLang="en-US" sz="1200" dirty="0" smtClean="0">
                          <a:latin typeface="Meiryo UI" panose="020B0604030504040204" pitchFamily="50" charset="-128"/>
                          <a:ea typeface="Meiryo UI" panose="020B0604030504040204" pitchFamily="50" charset="-128"/>
                        </a:rPr>
                        <a:t>吹田市</a:t>
                      </a:r>
                      <a:endParaRPr kumimoji="1" lang="ja-JP" altLang="en-US" sz="1200" dirty="0">
                        <a:latin typeface="Meiryo UI" panose="020B0604030504040204" pitchFamily="50" charset="-128"/>
                        <a:ea typeface="Meiryo UI" panose="020B0604030504040204" pitchFamily="50" charset="-128"/>
                      </a:endParaRPr>
                    </a:p>
                  </a:txBody>
                  <a:tcPr>
                    <a:solidFill>
                      <a:schemeClr val="bg1"/>
                    </a:solidFill>
                  </a:tcPr>
                </a:tc>
                <a:extLst>
                  <a:ext uri="{0D108BD9-81ED-4DB2-BD59-A6C34878D82A}">
                    <a16:rowId xmlns:a16="http://schemas.microsoft.com/office/drawing/2014/main" val="3718015981"/>
                  </a:ext>
                </a:extLst>
              </a:tr>
              <a:tr h="250959">
                <a:tc>
                  <a:txBody>
                    <a:bodyPr/>
                    <a:lstStyle/>
                    <a:p>
                      <a:r>
                        <a:rPr kumimoji="1" lang="ja-JP" altLang="en-US" sz="1200" dirty="0" smtClean="0">
                          <a:latin typeface="Meiryo UI" panose="020B0604030504040204" pitchFamily="50" charset="-128"/>
                          <a:ea typeface="Meiryo UI" panose="020B0604030504040204" pitchFamily="50" charset="-128"/>
                        </a:rPr>
                        <a:t>枚方市</a:t>
                      </a:r>
                      <a:endParaRPr kumimoji="1" lang="ja-JP" altLang="en-US" sz="1200" dirty="0">
                        <a:latin typeface="Meiryo UI" panose="020B0604030504040204" pitchFamily="50" charset="-128"/>
                        <a:ea typeface="Meiryo UI" panose="020B0604030504040204" pitchFamily="50" charset="-128"/>
                      </a:endParaRPr>
                    </a:p>
                  </a:txBody>
                  <a:tcPr>
                    <a:solidFill>
                      <a:schemeClr val="bg1"/>
                    </a:solidFill>
                  </a:tcPr>
                </a:tc>
                <a:extLst>
                  <a:ext uri="{0D108BD9-81ED-4DB2-BD59-A6C34878D82A}">
                    <a16:rowId xmlns:a16="http://schemas.microsoft.com/office/drawing/2014/main" val="490461085"/>
                  </a:ext>
                </a:extLst>
              </a:tr>
              <a:tr h="250959">
                <a:tc>
                  <a:txBody>
                    <a:bodyPr/>
                    <a:lstStyle/>
                    <a:p>
                      <a:r>
                        <a:rPr kumimoji="1" lang="ja-JP" altLang="en-US" sz="1200" dirty="0" smtClean="0">
                          <a:latin typeface="Meiryo UI" panose="020B0604030504040204" pitchFamily="50" charset="-128"/>
                          <a:ea typeface="Meiryo UI" panose="020B0604030504040204" pitchFamily="50" charset="-128"/>
                        </a:rPr>
                        <a:t>茨木市</a:t>
                      </a:r>
                      <a:endParaRPr kumimoji="1" lang="ja-JP" altLang="en-US" sz="1200" dirty="0">
                        <a:latin typeface="Meiryo UI" panose="020B0604030504040204" pitchFamily="50" charset="-128"/>
                        <a:ea typeface="Meiryo UI" panose="020B0604030504040204" pitchFamily="50" charset="-128"/>
                      </a:endParaRPr>
                    </a:p>
                  </a:txBody>
                  <a:tcPr>
                    <a:solidFill>
                      <a:schemeClr val="bg1"/>
                    </a:solidFill>
                  </a:tcPr>
                </a:tc>
                <a:extLst>
                  <a:ext uri="{0D108BD9-81ED-4DB2-BD59-A6C34878D82A}">
                    <a16:rowId xmlns:a16="http://schemas.microsoft.com/office/drawing/2014/main" val="542036981"/>
                  </a:ext>
                </a:extLst>
              </a:tr>
              <a:tr h="250959">
                <a:tc>
                  <a:txBody>
                    <a:bodyPr/>
                    <a:lstStyle/>
                    <a:p>
                      <a:r>
                        <a:rPr kumimoji="1" lang="ja-JP" altLang="en-US" sz="1200" dirty="0" smtClean="0">
                          <a:latin typeface="Meiryo UI" panose="020B0604030504040204" pitchFamily="50" charset="-128"/>
                          <a:ea typeface="Meiryo UI" panose="020B0604030504040204" pitchFamily="50" charset="-128"/>
                        </a:rPr>
                        <a:t>和泉市</a:t>
                      </a:r>
                      <a:endParaRPr kumimoji="1" lang="ja-JP" altLang="en-US" sz="1200" dirty="0">
                        <a:latin typeface="Meiryo UI" panose="020B0604030504040204" pitchFamily="50" charset="-128"/>
                        <a:ea typeface="Meiryo UI" panose="020B0604030504040204" pitchFamily="50" charset="-128"/>
                      </a:endParaRPr>
                    </a:p>
                  </a:txBody>
                  <a:tcPr>
                    <a:solidFill>
                      <a:schemeClr val="bg1"/>
                    </a:solidFill>
                  </a:tcPr>
                </a:tc>
                <a:extLst>
                  <a:ext uri="{0D108BD9-81ED-4DB2-BD59-A6C34878D82A}">
                    <a16:rowId xmlns:a16="http://schemas.microsoft.com/office/drawing/2014/main" val="2572346136"/>
                  </a:ext>
                </a:extLst>
              </a:tr>
              <a:tr h="250959">
                <a:tc>
                  <a:txBody>
                    <a:bodyPr/>
                    <a:lstStyle/>
                    <a:p>
                      <a:r>
                        <a:rPr kumimoji="1" lang="ja-JP" altLang="en-US" sz="1200" dirty="0" smtClean="0">
                          <a:latin typeface="Meiryo UI" panose="020B0604030504040204" pitchFamily="50" charset="-128"/>
                          <a:ea typeface="Meiryo UI" panose="020B0604030504040204" pitchFamily="50" charset="-128"/>
                        </a:rPr>
                        <a:t>東大阪市</a:t>
                      </a:r>
                      <a:endParaRPr kumimoji="1" lang="ja-JP" altLang="en-US" sz="1200" dirty="0">
                        <a:latin typeface="Meiryo UI" panose="020B0604030504040204" pitchFamily="50" charset="-128"/>
                        <a:ea typeface="Meiryo UI" panose="020B0604030504040204" pitchFamily="50" charset="-128"/>
                      </a:endParaRPr>
                    </a:p>
                  </a:txBody>
                  <a:tcPr>
                    <a:solidFill>
                      <a:schemeClr val="bg1"/>
                    </a:solidFill>
                  </a:tcPr>
                </a:tc>
                <a:extLst>
                  <a:ext uri="{0D108BD9-81ED-4DB2-BD59-A6C34878D82A}">
                    <a16:rowId xmlns:a16="http://schemas.microsoft.com/office/drawing/2014/main" val="1012292020"/>
                  </a:ext>
                </a:extLst>
              </a:tr>
            </a:tbl>
          </a:graphicData>
        </a:graphic>
      </p:graphicFrame>
      <p:sp>
        <p:nvSpPr>
          <p:cNvPr id="28" name="テキスト ボックス 27"/>
          <p:cNvSpPr txBox="1"/>
          <p:nvPr/>
        </p:nvSpPr>
        <p:spPr>
          <a:xfrm>
            <a:off x="4989859" y="1956785"/>
            <a:ext cx="1983926" cy="338554"/>
          </a:xfrm>
          <a:prstGeom prst="rect">
            <a:avLst/>
          </a:prstGeom>
          <a:noFill/>
        </p:spPr>
        <p:txBody>
          <a:bodyPr wrap="square" rtlCol="0">
            <a:spAutoFit/>
          </a:bodyPr>
          <a:lstStyle/>
          <a:p>
            <a:r>
              <a:rPr kumimoji="1" lang="ja-JP" altLang="en-US" sz="1600" b="1" dirty="0" smtClean="0">
                <a:solidFill>
                  <a:srgbClr val="FF0000"/>
                </a:solidFill>
              </a:rPr>
              <a:t>導入済（</a:t>
            </a:r>
            <a:r>
              <a:rPr kumimoji="1" lang="ja-JP" altLang="en-US" sz="1600" b="1" dirty="0">
                <a:solidFill>
                  <a:srgbClr val="FF0000"/>
                </a:solidFill>
              </a:rPr>
              <a:t>５</a:t>
            </a:r>
            <a:r>
              <a:rPr kumimoji="1" lang="ja-JP" altLang="en-US" sz="1600" b="1" dirty="0" smtClean="0">
                <a:solidFill>
                  <a:srgbClr val="FF0000"/>
                </a:solidFill>
              </a:rPr>
              <a:t>団体）</a:t>
            </a:r>
            <a:endParaRPr kumimoji="1" lang="ja-JP" altLang="en-US" sz="1600" b="1" dirty="0">
              <a:solidFill>
                <a:srgbClr val="FF0000"/>
              </a:solidFill>
            </a:endParaRPr>
          </a:p>
        </p:txBody>
      </p:sp>
      <p:sp>
        <p:nvSpPr>
          <p:cNvPr id="12" name="加算 11"/>
          <p:cNvSpPr/>
          <p:nvPr/>
        </p:nvSpPr>
        <p:spPr>
          <a:xfrm>
            <a:off x="7075877" y="2902657"/>
            <a:ext cx="464359" cy="442866"/>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69466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直線コネクタ 22"/>
          <p:cNvCxnSpPr/>
          <p:nvPr/>
        </p:nvCxnSpPr>
        <p:spPr>
          <a:xfrm>
            <a:off x="209465" y="668518"/>
            <a:ext cx="867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正方形/長方形 16"/>
          <p:cNvSpPr/>
          <p:nvPr/>
        </p:nvSpPr>
        <p:spPr>
          <a:xfrm>
            <a:off x="362066" y="850828"/>
            <a:ext cx="8496390" cy="8137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n"/>
            </a:pPr>
            <a:r>
              <a:rPr lang="ja-JP" altLang="en-US" sz="1600" dirty="0" smtClean="0">
                <a:solidFill>
                  <a:schemeClr val="tx1"/>
                </a:solidFill>
                <a:latin typeface="Meiryo UI" panose="020B0604030504040204" pitchFamily="50" charset="-128"/>
                <a:ea typeface="Meiryo UI" panose="020B0604030504040204" pitchFamily="50" charset="-128"/>
              </a:rPr>
              <a:t>住民票等をオンラインで完結できるサービスを提供しているのは、大阪市、四條畷市のみ。導入検討中</a:t>
            </a:r>
            <a:r>
              <a:rPr lang="ja-JP" altLang="en-US" sz="1600" dirty="0">
                <a:solidFill>
                  <a:schemeClr val="tx1"/>
                </a:solidFill>
                <a:latin typeface="Meiryo UI" panose="020B0604030504040204" pitchFamily="50" charset="-128"/>
                <a:ea typeface="Meiryo UI" panose="020B0604030504040204" pitchFamily="50" charset="-128"/>
              </a:rPr>
              <a:t>は</a:t>
            </a:r>
            <a:r>
              <a:rPr lang="ja-JP" altLang="en-US" sz="1600" dirty="0" smtClean="0">
                <a:solidFill>
                  <a:schemeClr val="tx1"/>
                </a:solidFill>
                <a:latin typeface="Meiryo UI" panose="020B0604030504040204" pitchFamily="50" charset="-128"/>
                <a:ea typeface="Meiryo UI" panose="020B0604030504040204" pitchFamily="50" charset="-128"/>
              </a:rPr>
              <a:t>枚方市、茨木市、和泉市。ほとんどの団体（３８団体）では未対応。</a:t>
            </a:r>
            <a:endParaRPr lang="en-US" altLang="ja-JP" sz="1600" dirty="0" smtClean="0">
              <a:solidFill>
                <a:schemeClr val="tx1"/>
              </a:solidFill>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348591" y="1858741"/>
            <a:ext cx="2478529" cy="338554"/>
          </a:xfrm>
          <a:prstGeom prst="rect">
            <a:avLst/>
          </a:prstGeom>
          <a:noFill/>
        </p:spPr>
        <p:txBody>
          <a:bodyPr wrap="square" rtlCol="0">
            <a:spAutoFit/>
          </a:bodyPr>
          <a:lstStyle/>
          <a:p>
            <a:pPr marL="285750" indent="-285750">
              <a:buFont typeface="Wingdings" panose="05000000000000000000" pitchFamily="2" charset="2"/>
              <a:buChar char="u"/>
            </a:pPr>
            <a:r>
              <a:rPr kumimoji="1" lang="ja-JP" altLang="en-US" sz="1600" b="1" dirty="0" smtClean="0">
                <a:latin typeface="Meiryo UI" panose="020B0604030504040204" pitchFamily="50" charset="-128"/>
                <a:ea typeface="Meiryo UI" panose="020B0604030504040204" pitchFamily="50" charset="-128"/>
              </a:rPr>
              <a:t>電子申請の状況</a:t>
            </a:r>
            <a:endParaRPr kumimoji="1" lang="ja-JP" altLang="en-US" sz="1600" b="1" dirty="0">
              <a:latin typeface="Meiryo UI" panose="020B0604030504040204" pitchFamily="50" charset="-128"/>
              <a:ea typeface="Meiryo UI"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3195687989"/>
              </p:ext>
            </p:extLst>
          </p:nvPr>
        </p:nvGraphicFramePr>
        <p:xfrm>
          <a:off x="480812" y="4055410"/>
          <a:ext cx="4430519" cy="914400"/>
        </p:xfrm>
        <a:graphic>
          <a:graphicData uri="http://schemas.openxmlformats.org/drawingml/2006/table">
            <a:tbl>
              <a:tblPr firstRow="1" bandRow="1">
                <a:tableStyleId>{5940675A-B579-460E-94D1-54222C63F5DA}</a:tableStyleId>
              </a:tblPr>
              <a:tblGrid>
                <a:gridCol w="940337">
                  <a:extLst>
                    <a:ext uri="{9D8B030D-6E8A-4147-A177-3AD203B41FA5}">
                      <a16:colId xmlns:a16="http://schemas.microsoft.com/office/drawing/2014/main" val="2970737907"/>
                    </a:ext>
                  </a:extLst>
                </a:gridCol>
                <a:gridCol w="2124612">
                  <a:extLst>
                    <a:ext uri="{9D8B030D-6E8A-4147-A177-3AD203B41FA5}">
                      <a16:colId xmlns:a16="http://schemas.microsoft.com/office/drawing/2014/main" val="733141676"/>
                    </a:ext>
                  </a:extLst>
                </a:gridCol>
                <a:gridCol w="1365570">
                  <a:extLst>
                    <a:ext uri="{9D8B030D-6E8A-4147-A177-3AD203B41FA5}">
                      <a16:colId xmlns:a16="http://schemas.microsoft.com/office/drawing/2014/main" val="1158854834"/>
                    </a:ext>
                  </a:extLst>
                </a:gridCol>
              </a:tblGrid>
              <a:tr h="219443">
                <a:tc>
                  <a:txBody>
                    <a:bodyP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rPr>
                        <a:t>団体名</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marL="84406" marR="84406">
                    <a:solidFill>
                      <a:schemeClr val="accent5">
                        <a:lumMod val="40000"/>
                        <a:lumOff val="60000"/>
                      </a:schemeClr>
                    </a:solidFill>
                  </a:tcPr>
                </a:tc>
                <a:tc>
                  <a:txBody>
                    <a:bodyP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rPr>
                        <a:t>主な内容</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marL="84406" marR="84406">
                    <a:solidFill>
                      <a:schemeClr val="accent5">
                        <a:lumMod val="40000"/>
                        <a:lumOff val="60000"/>
                      </a:schemeClr>
                    </a:solidFill>
                  </a:tcPr>
                </a:tc>
                <a:tc>
                  <a:txBody>
                    <a:bodyP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rPr>
                        <a:t>決済方法</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marL="84406" marR="84406">
                    <a:solidFill>
                      <a:schemeClr val="accent5">
                        <a:lumMod val="40000"/>
                        <a:lumOff val="60000"/>
                      </a:schemeClr>
                    </a:solidFill>
                  </a:tcPr>
                </a:tc>
                <a:extLst>
                  <a:ext uri="{0D108BD9-81ED-4DB2-BD59-A6C34878D82A}">
                    <a16:rowId xmlns:a16="http://schemas.microsoft.com/office/drawing/2014/main" val="3222171023"/>
                  </a:ext>
                </a:extLst>
              </a:tr>
              <a:tr h="275099">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rPr>
                        <a:t>大阪市</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txBody>
                  <a:tcPr marL="84406" marR="84406" anchor="ctr"/>
                </a:tc>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rPr>
                        <a:t>課税証明書、</a:t>
                      </a:r>
                      <a:r>
                        <a:rPr lang="ja-JP" altLang="en-US" sz="1400" dirty="0" smtClean="0">
                          <a:solidFill>
                            <a:schemeClr val="tx1"/>
                          </a:solidFill>
                          <a:latin typeface="Meiryo UI" panose="020B0604030504040204" pitchFamily="50" charset="-128"/>
                          <a:ea typeface="Meiryo UI" panose="020B0604030504040204" pitchFamily="50" charset="-128"/>
                        </a:rPr>
                        <a:t>納税証明書</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txBody>
                  <a:tcPr marL="84406" marR="84406"/>
                </a:tc>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rPr>
                        <a:t>クレジットカード</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txBody>
                  <a:tcPr marL="84406" marR="84406"/>
                </a:tc>
                <a:extLst>
                  <a:ext uri="{0D108BD9-81ED-4DB2-BD59-A6C34878D82A}">
                    <a16:rowId xmlns:a16="http://schemas.microsoft.com/office/drawing/2014/main" val="2017150278"/>
                  </a:ext>
                </a:extLst>
              </a:tr>
              <a:tr h="275099">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rPr>
                        <a:t>四條畷市</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marL="84406" marR="8440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Meiryo UI" panose="020B0604030504040204" pitchFamily="50" charset="-128"/>
                          <a:ea typeface="Meiryo UI" panose="020B0604030504040204" pitchFamily="50" charset="-128"/>
                        </a:rPr>
                        <a:t>住民票</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txBody>
                  <a:tcPr marL="84406" marR="8440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Meiryo UI" panose="020B0604030504040204" pitchFamily="50" charset="-128"/>
                          <a:ea typeface="Meiryo UI" panose="020B0604030504040204" pitchFamily="50" charset="-128"/>
                        </a:rPr>
                        <a:t>クレジットカード</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txBody>
                  <a:tcPr marL="84406" marR="84406"/>
                </a:tc>
                <a:extLst>
                  <a:ext uri="{0D108BD9-81ED-4DB2-BD59-A6C34878D82A}">
                    <a16:rowId xmlns:a16="http://schemas.microsoft.com/office/drawing/2014/main" val="1383051804"/>
                  </a:ext>
                </a:extLst>
              </a:tr>
            </a:tbl>
          </a:graphicData>
        </a:graphic>
      </p:graphicFrame>
      <p:graphicFrame>
        <p:nvGraphicFramePr>
          <p:cNvPr id="20" name="表 19"/>
          <p:cNvGraphicFramePr>
            <a:graphicFrameLocks noGrp="1"/>
          </p:cNvGraphicFramePr>
          <p:nvPr>
            <p:extLst>
              <p:ext uri="{D42A27DB-BD31-4B8C-83A1-F6EECF244321}">
                <p14:modId xmlns:p14="http://schemas.microsoft.com/office/powerpoint/2010/main" val="3662554153"/>
              </p:ext>
            </p:extLst>
          </p:nvPr>
        </p:nvGraphicFramePr>
        <p:xfrm>
          <a:off x="480812" y="5640543"/>
          <a:ext cx="4434938" cy="626224"/>
        </p:xfrm>
        <a:graphic>
          <a:graphicData uri="http://schemas.openxmlformats.org/drawingml/2006/table">
            <a:tbl>
              <a:tblPr firstRow="1" bandRow="1">
                <a:tableStyleId>{5940675A-B579-460E-94D1-54222C63F5DA}</a:tableStyleId>
              </a:tblPr>
              <a:tblGrid>
                <a:gridCol w="4434938">
                  <a:extLst>
                    <a:ext uri="{9D8B030D-6E8A-4147-A177-3AD203B41FA5}">
                      <a16:colId xmlns:a16="http://schemas.microsoft.com/office/drawing/2014/main" val="2970737907"/>
                    </a:ext>
                  </a:extLst>
                </a:gridCol>
              </a:tblGrid>
              <a:tr h="321424">
                <a:tc>
                  <a:txBody>
                    <a:bodyP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rPr>
                        <a:t>団体名</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marL="84406" marR="84406">
                    <a:solidFill>
                      <a:schemeClr val="accent5">
                        <a:lumMod val="40000"/>
                        <a:lumOff val="60000"/>
                      </a:schemeClr>
                    </a:solidFill>
                  </a:tcPr>
                </a:tc>
                <a:extLst>
                  <a:ext uri="{0D108BD9-81ED-4DB2-BD59-A6C34878D82A}">
                    <a16:rowId xmlns:a16="http://schemas.microsoft.com/office/drawing/2014/main" val="3222171023"/>
                  </a:ext>
                </a:extLst>
              </a:tr>
              <a:tr h="275099">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rPr>
                        <a:t>枚方市、茨木市、和泉市の３市</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txBody>
                  <a:tcPr marL="84406" marR="84406" anchor="ctr"/>
                </a:tc>
                <a:extLst>
                  <a:ext uri="{0D108BD9-81ED-4DB2-BD59-A6C34878D82A}">
                    <a16:rowId xmlns:a16="http://schemas.microsoft.com/office/drawing/2014/main" val="2017150278"/>
                  </a:ext>
                </a:extLst>
              </a:tr>
            </a:tbl>
          </a:graphicData>
        </a:graphic>
      </p:graphicFrame>
      <p:sp>
        <p:nvSpPr>
          <p:cNvPr id="5" name="テキスト ボックス 4"/>
          <p:cNvSpPr txBox="1"/>
          <p:nvPr/>
        </p:nvSpPr>
        <p:spPr>
          <a:xfrm>
            <a:off x="2324733" y="5016469"/>
            <a:ext cx="598219" cy="461665"/>
          </a:xfrm>
          <a:prstGeom prst="rect">
            <a:avLst/>
          </a:prstGeom>
          <a:noFill/>
        </p:spPr>
        <p:txBody>
          <a:bodyPr wrap="square" rtlCol="0">
            <a:spAutoFit/>
          </a:bodyPr>
          <a:lstStyle/>
          <a:p>
            <a:r>
              <a:rPr kumimoji="1" lang="ja-JP" altLang="en-US" sz="2400" b="1" dirty="0" smtClean="0"/>
              <a:t>＋</a:t>
            </a:r>
            <a:endParaRPr kumimoji="1" lang="ja-JP" altLang="en-US" sz="2400" b="1" dirty="0"/>
          </a:p>
        </p:txBody>
      </p:sp>
      <p:pic>
        <p:nvPicPr>
          <p:cNvPr id="6" name="図 5"/>
          <p:cNvPicPr>
            <a:picLocks noChangeAspect="1"/>
          </p:cNvPicPr>
          <p:nvPr/>
        </p:nvPicPr>
        <p:blipFill rotWithShape="1">
          <a:blip r:embed="rId2"/>
          <a:srcRect l="15687" t="9757" r="18395"/>
          <a:stretch/>
        </p:blipFill>
        <p:spPr>
          <a:xfrm>
            <a:off x="5370765" y="3012401"/>
            <a:ext cx="3487691" cy="2803677"/>
          </a:xfrm>
          <a:prstGeom prst="rect">
            <a:avLst/>
          </a:prstGeom>
        </p:spPr>
      </p:pic>
      <p:sp>
        <p:nvSpPr>
          <p:cNvPr id="31" name="テキスト ボックス 30"/>
          <p:cNvSpPr txBox="1"/>
          <p:nvPr/>
        </p:nvSpPr>
        <p:spPr>
          <a:xfrm>
            <a:off x="5468146" y="2735402"/>
            <a:ext cx="2936598" cy="276999"/>
          </a:xfrm>
          <a:prstGeom prst="rect">
            <a:avLst/>
          </a:prstGeom>
          <a:noFill/>
        </p:spPr>
        <p:txBody>
          <a:bodyPr wrap="square" rtlCol="0">
            <a:spAutoFit/>
          </a:bodyPr>
          <a:lstStyle/>
          <a:p>
            <a:r>
              <a:rPr lang="ja-JP" altLang="en-US" sz="1200" b="1" dirty="0" smtClean="0">
                <a:latin typeface="Meiryo UI" panose="020B0604030504040204" pitchFamily="50" charset="-128"/>
                <a:ea typeface="Meiryo UI" panose="020B0604030504040204" pitchFamily="50" charset="-128"/>
              </a:rPr>
              <a:t>（参考）四條畷市の</a:t>
            </a:r>
            <a:r>
              <a:rPr lang="en-US" altLang="ja-JP" sz="1200" b="1" dirty="0" smtClean="0">
                <a:latin typeface="Meiryo UI" panose="020B0604030504040204" pitchFamily="50" charset="-128"/>
                <a:ea typeface="Meiryo UI" panose="020B0604030504040204" pitchFamily="50" charset="-128"/>
              </a:rPr>
              <a:t>Web</a:t>
            </a:r>
            <a:r>
              <a:rPr lang="ja-JP" altLang="en-US" sz="1200" b="1" dirty="0" smtClean="0">
                <a:latin typeface="Meiryo UI" panose="020B0604030504040204" pitchFamily="50" charset="-128"/>
                <a:ea typeface="Meiryo UI" panose="020B0604030504040204" pitchFamily="50" charset="-128"/>
              </a:rPr>
              <a:t>上の申請画面</a:t>
            </a:r>
            <a:endParaRPr kumimoji="1" lang="ja-JP" altLang="en-US" sz="1200" b="1" dirty="0">
              <a:latin typeface="Meiryo UI" panose="020B0604030504040204" pitchFamily="50" charset="-128"/>
              <a:ea typeface="Meiryo UI" panose="020B0604030504040204" pitchFamily="50" charset="-128"/>
            </a:endParaRPr>
          </a:p>
        </p:txBody>
      </p:sp>
      <p:sp>
        <p:nvSpPr>
          <p:cNvPr id="33" name="テキスト ボックス 32"/>
          <p:cNvSpPr txBox="1"/>
          <p:nvPr/>
        </p:nvSpPr>
        <p:spPr>
          <a:xfrm>
            <a:off x="245937" y="123777"/>
            <a:ext cx="7730020" cy="461665"/>
          </a:xfrm>
          <a:prstGeom prst="rect">
            <a:avLst/>
          </a:prstGeom>
          <a:noFill/>
        </p:spPr>
        <p:txBody>
          <a:bodyPr wrap="square" rtlCol="0">
            <a:spAutoFit/>
          </a:bodyPr>
          <a:lstStyle/>
          <a:p>
            <a:pPr defTabSz="914400">
              <a:defRPr/>
            </a:pPr>
            <a:r>
              <a:rPr lang="en-US" altLang="ja-JP" sz="2400" b="1" dirty="0" smtClean="0">
                <a:latin typeface="Meiryo UI" panose="020B0604030504040204" pitchFamily="50" charset="-128"/>
                <a:ea typeface="Meiryo UI" panose="020B0604030504040204" pitchFamily="50" charset="-128"/>
              </a:rPr>
              <a:t>【</a:t>
            </a:r>
            <a:r>
              <a:rPr lang="ja-JP" altLang="en-US" sz="2400" b="1" dirty="0" smtClean="0">
                <a:latin typeface="Meiryo UI" panose="020B0604030504040204" pitchFamily="50" charset="-128"/>
                <a:ea typeface="Meiryo UI" panose="020B0604030504040204" pitchFamily="50" charset="-128"/>
              </a:rPr>
              <a:t>電子申請</a:t>
            </a:r>
            <a:r>
              <a:rPr lang="en-US" altLang="ja-JP" sz="2400" b="1" dirty="0" smtClean="0">
                <a:latin typeface="Meiryo UI" panose="020B0604030504040204" pitchFamily="50" charset="-128"/>
                <a:ea typeface="Meiryo UI" panose="020B0604030504040204" pitchFamily="50" charset="-128"/>
              </a:rPr>
              <a:t>】</a:t>
            </a:r>
            <a:r>
              <a:rPr lang="ja-JP" altLang="en-US" sz="2400" b="1" dirty="0" smtClean="0">
                <a:latin typeface="Meiryo UI" panose="020B0604030504040204" pitchFamily="50" charset="-128"/>
                <a:ea typeface="Meiryo UI" panose="020B0604030504040204" pitchFamily="50" charset="-128"/>
              </a:rPr>
              <a:t>　　導入状況・検討状況</a:t>
            </a:r>
            <a:r>
              <a:rPr lang="ja-JP" altLang="en-US" sz="2400" b="1" dirty="0">
                <a:latin typeface="Meiryo UI" panose="020B0604030504040204" pitchFamily="50" charset="-128"/>
                <a:ea typeface="Meiryo UI" panose="020B0604030504040204" pitchFamily="50" charset="-128"/>
              </a:rPr>
              <a:t>　</a:t>
            </a:r>
            <a:endParaRPr kumimoji="0" lang="ja-JP" altLang="en-US" sz="2400" b="1" kern="0" dirty="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350182" y="3700974"/>
            <a:ext cx="1598919" cy="307777"/>
          </a:xfrm>
          <a:prstGeom prst="rect">
            <a:avLst/>
          </a:prstGeom>
          <a:noFill/>
        </p:spPr>
        <p:txBody>
          <a:bodyPr wrap="square" rtlCol="0">
            <a:spAutoFit/>
          </a:bodyPr>
          <a:lstStyle/>
          <a:p>
            <a:r>
              <a:rPr lang="ja-JP" altLang="en-US" sz="1400" b="1" dirty="0" smtClean="0">
                <a:latin typeface="Meiryo UI" panose="020B0604030504040204" pitchFamily="50" charset="-128"/>
                <a:ea typeface="Meiryo UI" panose="020B0604030504040204" pitchFamily="50" charset="-128"/>
              </a:rPr>
              <a:t>＜導入済の団体＞</a:t>
            </a:r>
            <a:endParaRPr kumimoji="1" lang="ja-JP" altLang="en-US" sz="1400" b="1" dirty="0">
              <a:latin typeface="Meiryo UI" panose="020B0604030504040204" pitchFamily="50" charset="-128"/>
              <a:ea typeface="Meiryo UI" panose="020B0604030504040204" pitchFamily="50" charset="-128"/>
            </a:endParaRPr>
          </a:p>
        </p:txBody>
      </p:sp>
      <p:sp>
        <p:nvSpPr>
          <p:cNvPr id="13" name="テキスト ボックス 12"/>
          <p:cNvSpPr txBox="1"/>
          <p:nvPr/>
        </p:nvSpPr>
        <p:spPr>
          <a:xfrm>
            <a:off x="361242" y="5273443"/>
            <a:ext cx="1598919" cy="307777"/>
          </a:xfrm>
          <a:prstGeom prst="rect">
            <a:avLst/>
          </a:prstGeom>
          <a:noFill/>
        </p:spPr>
        <p:txBody>
          <a:bodyPr wrap="square" rtlCol="0">
            <a:spAutoFit/>
          </a:bodyPr>
          <a:lstStyle/>
          <a:p>
            <a:r>
              <a:rPr lang="ja-JP" altLang="en-US" sz="1400" b="1" dirty="0" smtClean="0">
                <a:latin typeface="Meiryo UI" panose="020B0604030504040204" pitchFamily="50" charset="-128"/>
                <a:ea typeface="Meiryo UI" panose="020B0604030504040204" pitchFamily="50" charset="-128"/>
              </a:rPr>
              <a:t>＜検討中の団体＞</a:t>
            </a:r>
            <a:endParaRPr kumimoji="1" lang="ja-JP" altLang="en-US" sz="1400" b="1" dirty="0">
              <a:latin typeface="Meiryo UI" panose="020B0604030504040204" pitchFamily="50" charset="-128"/>
              <a:ea typeface="Meiryo UI" panose="020B0604030504040204" pitchFamily="50" charset="-128"/>
            </a:endParaRPr>
          </a:p>
        </p:txBody>
      </p:sp>
      <p:sp>
        <p:nvSpPr>
          <p:cNvPr id="4" name="正方形/長方形 3"/>
          <p:cNvSpPr/>
          <p:nvPr/>
        </p:nvSpPr>
        <p:spPr>
          <a:xfrm>
            <a:off x="389153" y="2262452"/>
            <a:ext cx="4527900" cy="1254189"/>
          </a:xfrm>
          <a:prstGeom prst="rect">
            <a:avLst/>
          </a:prstGeom>
        </p:spPr>
        <p:txBody>
          <a:bodyPr wrap="square">
            <a:spAutoFit/>
          </a:bodyPr>
          <a:lstStyle/>
          <a:p>
            <a:pPr marL="285750" indent="-285750">
              <a:buFont typeface="Wingdings" panose="05000000000000000000" pitchFamily="2" charset="2"/>
              <a:buChar char="p"/>
            </a:pPr>
            <a:r>
              <a:rPr lang="ja-JP" altLang="en-US" sz="1300" dirty="0">
                <a:latin typeface="Meiryo UI" panose="020B0604030504040204" pitchFamily="50" charset="-128"/>
                <a:ea typeface="Meiryo UI" panose="020B0604030504040204" pitchFamily="50" charset="-128"/>
              </a:rPr>
              <a:t>大阪市はオンライン化に合わせた</a:t>
            </a:r>
            <a:r>
              <a:rPr lang="en-US" altLang="ja-JP" sz="1300" dirty="0">
                <a:latin typeface="Meiryo UI" panose="020B0604030504040204" pitchFamily="50" charset="-128"/>
                <a:ea typeface="Meiryo UI" panose="020B0604030504040204" pitchFamily="50" charset="-128"/>
              </a:rPr>
              <a:t>BPR</a:t>
            </a:r>
            <a:r>
              <a:rPr lang="ja-JP" altLang="en-US" sz="1300" dirty="0">
                <a:latin typeface="Meiryo UI" panose="020B0604030504040204" pitchFamily="50" charset="-128"/>
                <a:ea typeface="Meiryo UI" panose="020B0604030504040204" pitchFamily="50" charset="-128"/>
              </a:rPr>
              <a:t>（事務標準化・プロセス最適化）を実施のうえ、次期電子申請システムを構築。オンラインで可能な手続きを順次拡大予定。</a:t>
            </a:r>
            <a:endParaRPr lang="en-US" altLang="ja-JP" sz="1300" dirty="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p"/>
            </a:pPr>
            <a:endParaRPr lang="en-US" altLang="ja-JP" sz="10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p"/>
            </a:pPr>
            <a:r>
              <a:rPr lang="ja-JP" altLang="en-US" sz="1300" dirty="0">
                <a:latin typeface="Meiryo UI" panose="020B0604030504040204" pitchFamily="50" charset="-128"/>
                <a:ea typeface="Meiryo UI" panose="020B0604030504040204" pitchFamily="50" charset="-128"/>
              </a:rPr>
              <a:t>四條畷市は住民票請求をオンラインで完結できるサービスを実証実験中。</a:t>
            </a:r>
            <a:endParaRPr lang="en-US" altLang="ja-JP" sz="1300" dirty="0">
              <a:latin typeface="Meiryo UI" panose="020B0604030504040204" pitchFamily="50" charset="-128"/>
              <a:ea typeface="Meiryo UI" panose="020B0604030504040204" pitchFamily="50" charset="-128"/>
            </a:endParaRPr>
          </a:p>
        </p:txBody>
      </p:sp>
      <p:sp>
        <p:nvSpPr>
          <p:cNvPr id="7" name="スライド番号プレースホルダー 6"/>
          <p:cNvSpPr>
            <a:spLocks noGrp="1"/>
          </p:cNvSpPr>
          <p:nvPr>
            <p:ph type="sldNum" sz="quarter" idx="12"/>
          </p:nvPr>
        </p:nvSpPr>
        <p:spPr>
          <a:xfrm>
            <a:off x="6801056" y="6313123"/>
            <a:ext cx="2057400" cy="365125"/>
          </a:xfrm>
        </p:spPr>
        <p:txBody>
          <a:bodyPr/>
          <a:lstStyle/>
          <a:p>
            <a:fld id="{739ADDA8-AAD5-4F77-921E-93E6F53FB8C4}" type="slidenum">
              <a:rPr kumimoji="1" lang="ja-JP" altLang="en-US" smtClean="0"/>
              <a:t>7</a:t>
            </a:fld>
            <a:endParaRPr kumimoji="1" lang="ja-JP" altLang="en-US"/>
          </a:p>
        </p:txBody>
      </p:sp>
    </p:spTree>
    <p:extLst>
      <p:ext uri="{BB962C8B-B14F-4D97-AF65-F5344CB8AC3E}">
        <p14:creationId xmlns:p14="http://schemas.microsoft.com/office/powerpoint/2010/main" val="11601336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207308" y="663120"/>
            <a:ext cx="867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194245" y="104504"/>
            <a:ext cx="7298202" cy="461665"/>
          </a:xfrm>
          <a:prstGeom prst="rect">
            <a:avLst/>
          </a:prstGeom>
          <a:noFill/>
        </p:spPr>
        <p:txBody>
          <a:bodyPr wrap="square" rtlCol="0">
            <a:spAutoFit/>
          </a:bodyPr>
          <a:lstStyle/>
          <a:p>
            <a:pPr defTabSz="914400">
              <a:defRPr/>
            </a:pPr>
            <a:r>
              <a:rPr lang="en-US" altLang="ja-JP" sz="2400" b="1" dirty="0" smtClean="0">
                <a:latin typeface="Meiryo UI" panose="020B0604030504040204" pitchFamily="50" charset="-128"/>
                <a:ea typeface="Meiryo UI" panose="020B0604030504040204" pitchFamily="50" charset="-128"/>
              </a:rPr>
              <a:t>【</a:t>
            </a:r>
            <a:r>
              <a:rPr lang="ja-JP" altLang="en-US" sz="2400" b="1" dirty="0" smtClean="0">
                <a:latin typeface="Meiryo UI" panose="020B0604030504040204" pitchFamily="50" charset="-128"/>
                <a:ea typeface="Meiryo UI" panose="020B0604030504040204" pitchFamily="50" charset="-128"/>
              </a:rPr>
              <a:t>公共施設予約システム</a:t>
            </a:r>
            <a:r>
              <a:rPr lang="en-US" altLang="ja-JP" sz="2400" b="1" dirty="0" smtClean="0">
                <a:latin typeface="Meiryo UI" panose="020B0604030504040204" pitchFamily="50" charset="-128"/>
                <a:ea typeface="Meiryo UI" panose="020B0604030504040204" pitchFamily="50" charset="-128"/>
              </a:rPr>
              <a:t>】</a:t>
            </a:r>
            <a:r>
              <a:rPr lang="ja-JP" altLang="en-US" sz="2400" b="1" dirty="0" smtClean="0">
                <a:latin typeface="Meiryo UI" panose="020B0604030504040204" pitchFamily="50" charset="-128"/>
                <a:ea typeface="Meiryo UI" panose="020B0604030504040204" pitchFamily="50" charset="-128"/>
              </a:rPr>
              <a:t>　　導入状況と共同調達</a:t>
            </a:r>
            <a:endParaRPr kumimoji="0" lang="ja-JP" altLang="en-US" sz="2400" b="1" kern="0" dirty="0">
              <a:latin typeface="Meiryo UI" panose="020B0604030504040204" pitchFamily="50" charset="-128"/>
              <a:ea typeface="Meiryo UI" panose="020B0604030504040204" pitchFamily="50" charset="-128"/>
            </a:endParaRPr>
          </a:p>
        </p:txBody>
      </p:sp>
      <p:graphicFrame>
        <p:nvGraphicFramePr>
          <p:cNvPr id="8" name="グラフ 7"/>
          <p:cNvGraphicFramePr/>
          <p:nvPr>
            <p:extLst/>
          </p:nvPr>
        </p:nvGraphicFramePr>
        <p:xfrm>
          <a:off x="487502" y="2242481"/>
          <a:ext cx="3423035" cy="2677886"/>
        </p:xfrm>
        <a:graphic>
          <a:graphicData uri="http://schemas.openxmlformats.org/drawingml/2006/chart">
            <c:chart xmlns:c="http://schemas.openxmlformats.org/drawingml/2006/chart" xmlns:r="http://schemas.openxmlformats.org/officeDocument/2006/relationships" r:id="rId2"/>
          </a:graphicData>
        </a:graphic>
      </p:graphicFrame>
      <p:sp>
        <p:nvSpPr>
          <p:cNvPr id="9" name="正方形/長方形 8"/>
          <p:cNvSpPr/>
          <p:nvPr/>
        </p:nvSpPr>
        <p:spPr>
          <a:xfrm>
            <a:off x="261255" y="5178780"/>
            <a:ext cx="4428309" cy="1535529"/>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dirty="0" smtClean="0">
                <a:solidFill>
                  <a:schemeClr val="tx1"/>
                </a:solidFill>
                <a:latin typeface="Meiryo UI" panose="020B0604030504040204" pitchFamily="50" charset="-128"/>
                <a:ea typeface="Meiryo UI" panose="020B0604030504040204" pitchFamily="50" charset="-128"/>
              </a:rPr>
              <a:t>＜オーパス（</a:t>
            </a:r>
            <a:r>
              <a:rPr kumimoji="1" lang="en-US" altLang="ja-JP" sz="1200" b="1" dirty="0" smtClean="0">
                <a:solidFill>
                  <a:schemeClr val="tx1"/>
                </a:solidFill>
                <a:latin typeface="Meiryo UI" panose="020B0604030504040204" pitchFamily="50" charset="-128"/>
                <a:ea typeface="Meiryo UI" panose="020B0604030504040204" pitchFamily="50" charset="-128"/>
              </a:rPr>
              <a:t>OPAS</a:t>
            </a:r>
            <a:r>
              <a:rPr kumimoji="1" lang="ja-JP" altLang="en-US" sz="1200" b="1" dirty="0" smtClean="0">
                <a:solidFill>
                  <a:schemeClr val="tx1"/>
                </a:solidFill>
                <a:latin typeface="Meiryo UI" panose="020B0604030504040204" pitchFamily="50" charset="-128"/>
                <a:ea typeface="Meiryo UI" panose="020B0604030504040204" pitchFamily="50" charset="-128"/>
              </a:rPr>
              <a:t>）とは・・・＞</a:t>
            </a:r>
            <a:endParaRPr kumimoji="1" lang="en-US" altLang="ja-JP" sz="1200" b="1" dirty="0" smtClean="0">
              <a:solidFill>
                <a:schemeClr val="tx1"/>
              </a:solidFill>
              <a:latin typeface="Meiryo UI" panose="020B0604030504040204" pitchFamily="50" charset="-128"/>
              <a:ea typeface="Meiryo UI" panose="020B0604030504040204" pitchFamily="50" charset="-128"/>
            </a:endParaRPr>
          </a:p>
          <a:p>
            <a:endParaRPr kumimoji="1" lang="en-US" altLang="ja-JP" sz="900" dirty="0">
              <a:solidFill>
                <a:schemeClr val="tx1"/>
              </a:solidFill>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200" dirty="0" smtClean="0">
                <a:solidFill>
                  <a:schemeClr val="tx1"/>
                </a:solidFill>
                <a:latin typeface="Meiryo UI" panose="020B0604030504040204" pitchFamily="50" charset="-128"/>
                <a:ea typeface="Meiryo UI" panose="020B0604030504040204" pitchFamily="50" charset="-128"/>
              </a:rPr>
              <a:t>府内市町村のスポーツ施設を利用するために大阪府と参加市町村が開発したシステムで、現在</a:t>
            </a:r>
            <a:r>
              <a:rPr kumimoji="1" lang="en-US" altLang="ja-JP" sz="1200" dirty="0" smtClean="0">
                <a:solidFill>
                  <a:schemeClr val="tx1"/>
                </a:solidFill>
                <a:latin typeface="Meiryo UI" panose="020B0604030504040204" pitchFamily="50" charset="-128"/>
                <a:ea typeface="Meiryo UI" panose="020B0604030504040204" pitchFamily="50" charset="-128"/>
              </a:rPr>
              <a:t>19</a:t>
            </a:r>
            <a:r>
              <a:rPr kumimoji="1" lang="ja-JP" altLang="en-US" sz="1200" dirty="0" smtClean="0">
                <a:solidFill>
                  <a:schemeClr val="tx1"/>
                </a:solidFill>
                <a:latin typeface="Meiryo UI" panose="020B0604030504040204" pitchFamily="50" charset="-128"/>
                <a:ea typeface="Meiryo UI" panose="020B0604030504040204" pitchFamily="50" charset="-128"/>
              </a:rPr>
              <a:t>市町村が使用</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endParaRPr kumimoji="1" lang="en-US" altLang="ja-JP" sz="900" dirty="0">
              <a:solidFill>
                <a:schemeClr val="tx1"/>
              </a:solidFill>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200" dirty="0">
                <a:solidFill>
                  <a:schemeClr val="tx1"/>
                </a:solidFill>
                <a:latin typeface="Meiryo UI" panose="020B0604030504040204" pitchFamily="50" charset="-128"/>
                <a:ea typeface="Meiryo UI" panose="020B0604030504040204" pitchFamily="50" charset="-128"/>
              </a:rPr>
              <a:t>登録</a:t>
            </a:r>
            <a:r>
              <a:rPr kumimoji="1" lang="ja-JP" altLang="en-US" sz="1200" dirty="0" smtClean="0">
                <a:solidFill>
                  <a:schemeClr val="tx1"/>
                </a:solidFill>
                <a:latin typeface="Meiryo UI" panose="020B0604030504040204" pitchFamily="50" charset="-128"/>
                <a:ea typeface="Meiryo UI" panose="020B0604030504040204" pitchFamily="50" charset="-128"/>
              </a:rPr>
              <a:t>した自治体の管理する施設について、窓口に出向かずに、インターネットやスマートフォン、市役所に設置している端末などを利用して、手続きを行うことができる。</a:t>
            </a:r>
            <a:endParaRPr kumimoji="1" lang="en-US" altLang="ja-JP" sz="1200" dirty="0" smtClean="0">
              <a:solidFill>
                <a:schemeClr val="tx1"/>
              </a:solidFill>
              <a:latin typeface="Meiryo UI" panose="020B0604030504040204" pitchFamily="50" charset="-128"/>
              <a:ea typeface="Meiryo UI" panose="020B0604030504040204" pitchFamily="50" charset="-128"/>
            </a:endParaRPr>
          </a:p>
        </p:txBody>
      </p:sp>
      <p:cxnSp>
        <p:nvCxnSpPr>
          <p:cNvPr id="11" name="直線コネクタ 10"/>
          <p:cNvCxnSpPr/>
          <p:nvPr/>
        </p:nvCxnSpPr>
        <p:spPr>
          <a:xfrm>
            <a:off x="261255" y="1240819"/>
            <a:ext cx="4320000" cy="0"/>
          </a:xfrm>
          <a:prstGeom prst="line">
            <a:avLst/>
          </a:prstGeom>
        </p:spPr>
        <p:style>
          <a:lnRef idx="1">
            <a:schemeClr val="dk1"/>
          </a:lnRef>
          <a:fillRef idx="0">
            <a:schemeClr val="dk1"/>
          </a:fillRef>
          <a:effectRef idx="0">
            <a:schemeClr val="dk1"/>
          </a:effectRef>
          <a:fontRef idx="minor">
            <a:schemeClr val="tx1"/>
          </a:fontRef>
        </p:style>
      </p:cxnSp>
      <p:sp>
        <p:nvSpPr>
          <p:cNvPr id="12" name="テキスト ボックス 11"/>
          <p:cNvSpPr txBox="1"/>
          <p:nvPr/>
        </p:nvSpPr>
        <p:spPr>
          <a:xfrm>
            <a:off x="1606693" y="834105"/>
            <a:ext cx="1854995" cy="369332"/>
          </a:xfrm>
          <a:prstGeom prst="rect">
            <a:avLst/>
          </a:prstGeom>
          <a:noFill/>
        </p:spPr>
        <p:txBody>
          <a:bodyPr wrap="none" rtlCol="0">
            <a:spAutoFit/>
          </a:bodyPr>
          <a:lstStyle/>
          <a:p>
            <a:r>
              <a:rPr kumimoji="1" lang="ja-JP" altLang="en-US" b="1" dirty="0" smtClean="0">
                <a:latin typeface="Meiryo UI" panose="020B0604030504040204" pitchFamily="50" charset="-128"/>
                <a:ea typeface="Meiryo UI" panose="020B0604030504040204" pitchFamily="50" charset="-128"/>
              </a:rPr>
              <a:t>システム導入状況</a:t>
            </a:r>
            <a:endParaRPr kumimoji="1" lang="ja-JP" altLang="en-US" b="1" dirty="0">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169815" y="1335232"/>
            <a:ext cx="4591440" cy="907941"/>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1400" dirty="0" smtClean="0">
                <a:latin typeface="Meiryo UI" panose="020B0604030504040204" pitchFamily="50" charset="-128"/>
                <a:ea typeface="Meiryo UI" panose="020B0604030504040204" pitchFamily="50" charset="-128"/>
              </a:rPr>
              <a:t>施設予約システムを導入しているのは</a:t>
            </a:r>
            <a:r>
              <a:rPr kumimoji="1" lang="en-US" altLang="ja-JP" sz="1400" dirty="0" smtClean="0">
                <a:latin typeface="Meiryo UI" panose="020B0604030504040204" pitchFamily="50" charset="-128"/>
                <a:ea typeface="Meiryo UI" panose="020B0604030504040204" pitchFamily="50" charset="-128"/>
              </a:rPr>
              <a:t>33</a:t>
            </a:r>
            <a:r>
              <a:rPr kumimoji="1" lang="ja-JP" altLang="en-US" sz="1400" dirty="0" smtClean="0">
                <a:latin typeface="Meiryo UI" panose="020B0604030504040204" pitchFamily="50" charset="-128"/>
                <a:ea typeface="Meiryo UI" panose="020B0604030504040204" pitchFamily="50" charset="-128"/>
              </a:rPr>
              <a:t>団体（</a:t>
            </a:r>
            <a:r>
              <a:rPr kumimoji="1" lang="en-US" altLang="ja-JP" sz="1400" dirty="0" smtClean="0">
                <a:latin typeface="Meiryo UI" panose="020B0604030504040204" pitchFamily="50" charset="-128"/>
                <a:ea typeface="Meiryo UI" panose="020B0604030504040204" pitchFamily="50" charset="-128"/>
              </a:rPr>
              <a:t>77%</a:t>
            </a:r>
            <a:r>
              <a:rPr kumimoji="1" lang="ja-JP" altLang="en-US" sz="1400" dirty="0" smtClean="0">
                <a:latin typeface="Meiryo UI" panose="020B0604030504040204" pitchFamily="50" charset="-128"/>
                <a:ea typeface="Meiryo UI" panose="020B0604030504040204" pitchFamily="50" charset="-128"/>
              </a:rPr>
              <a:t>）</a:t>
            </a:r>
            <a:endParaRPr kumimoji="1" lang="en-US" altLang="ja-JP" sz="1400"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endParaRPr kumimoji="1" lang="en-US" altLang="ja-JP" sz="1000"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sz="1400" dirty="0" smtClean="0">
                <a:latin typeface="Meiryo UI" panose="020B0604030504040204" pitchFamily="50" charset="-128"/>
                <a:ea typeface="Meiryo UI" panose="020B0604030504040204" pitchFamily="50" charset="-128"/>
              </a:rPr>
              <a:t>うち、独自システムが</a:t>
            </a:r>
            <a:r>
              <a:rPr kumimoji="1" lang="en-US" altLang="ja-JP" sz="1400" dirty="0" smtClean="0">
                <a:latin typeface="Meiryo UI" panose="020B0604030504040204" pitchFamily="50" charset="-128"/>
                <a:ea typeface="Meiryo UI" panose="020B0604030504040204" pitchFamily="50" charset="-128"/>
              </a:rPr>
              <a:t>14</a:t>
            </a:r>
            <a:r>
              <a:rPr kumimoji="1" lang="ja-JP" altLang="en-US" sz="1400" dirty="0" smtClean="0">
                <a:latin typeface="Meiryo UI" panose="020B0604030504040204" pitchFamily="50" charset="-128"/>
                <a:ea typeface="Meiryo UI" panose="020B0604030504040204" pitchFamily="50" charset="-128"/>
              </a:rPr>
              <a:t>団体、オーパスが</a:t>
            </a:r>
            <a:r>
              <a:rPr kumimoji="1" lang="en-US" altLang="ja-JP" sz="1400" dirty="0" smtClean="0">
                <a:latin typeface="Meiryo UI" panose="020B0604030504040204" pitchFamily="50" charset="-128"/>
                <a:ea typeface="Meiryo UI" panose="020B0604030504040204" pitchFamily="50" charset="-128"/>
              </a:rPr>
              <a:t>12</a:t>
            </a:r>
            <a:r>
              <a:rPr kumimoji="1" lang="ja-JP" altLang="en-US" sz="1400" dirty="0" smtClean="0">
                <a:latin typeface="Meiryo UI" panose="020B0604030504040204" pitchFamily="50" charset="-128"/>
                <a:ea typeface="Meiryo UI" panose="020B0604030504040204" pitchFamily="50" charset="-128"/>
              </a:rPr>
              <a:t>団体、独自とオーパスの併用が</a:t>
            </a:r>
            <a:r>
              <a:rPr kumimoji="1" lang="en-US" altLang="ja-JP" sz="1400" dirty="0" smtClean="0">
                <a:latin typeface="Meiryo UI" panose="020B0604030504040204" pitchFamily="50" charset="-128"/>
                <a:ea typeface="Meiryo UI" panose="020B0604030504040204" pitchFamily="50" charset="-128"/>
              </a:rPr>
              <a:t>7</a:t>
            </a:r>
            <a:r>
              <a:rPr kumimoji="1" lang="ja-JP" altLang="en-US" sz="1400" dirty="0" smtClean="0">
                <a:latin typeface="Meiryo UI" panose="020B0604030504040204" pitchFamily="50" charset="-128"/>
                <a:ea typeface="Meiryo UI" panose="020B0604030504040204" pitchFamily="50" charset="-128"/>
              </a:rPr>
              <a:t>団体（未導入</a:t>
            </a:r>
            <a:r>
              <a:rPr kumimoji="1" lang="en-US" altLang="ja-JP" sz="1400" dirty="0" smtClean="0">
                <a:latin typeface="Meiryo UI" panose="020B0604030504040204" pitchFamily="50" charset="-128"/>
                <a:ea typeface="Meiryo UI" panose="020B0604030504040204" pitchFamily="50" charset="-128"/>
              </a:rPr>
              <a:t>10</a:t>
            </a:r>
            <a:r>
              <a:rPr kumimoji="1" lang="ja-JP" altLang="en-US" sz="1400" dirty="0" smtClean="0">
                <a:latin typeface="Meiryo UI" panose="020B0604030504040204" pitchFamily="50" charset="-128"/>
                <a:ea typeface="Meiryo UI" panose="020B0604030504040204" pitchFamily="50" charset="-128"/>
              </a:rPr>
              <a:t>団体）</a:t>
            </a:r>
            <a:endParaRPr kumimoji="1" lang="ja-JP" altLang="en-US" sz="1400" dirty="0">
              <a:latin typeface="Meiryo UI" panose="020B0604030504040204" pitchFamily="50" charset="-128"/>
              <a:ea typeface="Meiryo UI" panose="020B0604030504040204" pitchFamily="50" charset="-128"/>
            </a:endParaRPr>
          </a:p>
        </p:txBody>
      </p:sp>
      <p:cxnSp>
        <p:nvCxnSpPr>
          <p:cNvPr id="15" name="直線コネクタ 14"/>
          <p:cNvCxnSpPr/>
          <p:nvPr/>
        </p:nvCxnSpPr>
        <p:spPr>
          <a:xfrm>
            <a:off x="4798305" y="1240819"/>
            <a:ext cx="4320000" cy="0"/>
          </a:xfrm>
          <a:prstGeom prst="line">
            <a:avLst/>
          </a:prstGeom>
        </p:spPr>
        <p:style>
          <a:lnRef idx="1">
            <a:schemeClr val="dk1"/>
          </a:lnRef>
          <a:fillRef idx="0">
            <a:schemeClr val="dk1"/>
          </a:fillRef>
          <a:effectRef idx="0">
            <a:schemeClr val="dk1"/>
          </a:effectRef>
          <a:fontRef idx="minor">
            <a:schemeClr val="tx1"/>
          </a:fontRef>
        </p:style>
      </p:cxnSp>
      <p:sp>
        <p:nvSpPr>
          <p:cNvPr id="16" name="テキスト ボックス 15"/>
          <p:cNvSpPr txBox="1"/>
          <p:nvPr/>
        </p:nvSpPr>
        <p:spPr>
          <a:xfrm>
            <a:off x="5589612" y="834105"/>
            <a:ext cx="2547492" cy="369332"/>
          </a:xfrm>
          <a:prstGeom prst="rect">
            <a:avLst/>
          </a:prstGeom>
          <a:noFill/>
        </p:spPr>
        <p:txBody>
          <a:bodyPr wrap="none" rtlCol="0">
            <a:spAutoFit/>
          </a:bodyPr>
          <a:lstStyle/>
          <a:p>
            <a:r>
              <a:rPr kumimoji="1" lang="ja-JP" altLang="en-US" b="1" dirty="0" smtClean="0">
                <a:latin typeface="Meiryo UI" panose="020B0604030504040204" pitchFamily="50" charset="-128"/>
                <a:ea typeface="Meiryo UI" panose="020B0604030504040204" pitchFamily="50" charset="-128"/>
              </a:rPr>
              <a:t>共同調達についての意見</a:t>
            </a:r>
            <a:endParaRPr kumimoji="1" lang="ja-JP" altLang="en-US" b="1" dirty="0">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4744385" y="1316331"/>
            <a:ext cx="4138924" cy="954107"/>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1400" dirty="0" smtClean="0">
                <a:latin typeface="Meiryo UI" panose="020B0604030504040204" pitchFamily="50" charset="-128"/>
                <a:ea typeface="Meiryo UI" panose="020B0604030504040204" pitchFamily="50" charset="-128"/>
              </a:rPr>
              <a:t>施設予約システムの共同調達について質問したところ、</a:t>
            </a:r>
            <a:r>
              <a:rPr kumimoji="1" lang="en-US" altLang="ja-JP" sz="1400" dirty="0" smtClean="0">
                <a:latin typeface="Meiryo UI" panose="020B0604030504040204" pitchFamily="50" charset="-128"/>
                <a:ea typeface="Meiryo UI" panose="020B0604030504040204" pitchFamily="50" charset="-128"/>
              </a:rPr>
              <a:t>9</a:t>
            </a:r>
            <a:r>
              <a:rPr kumimoji="1" lang="ja-JP" altLang="en-US" sz="1400" dirty="0" smtClean="0">
                <a:latin typeface="Meiryo UI" panose="020B0604030504040204" pitchFamily="50" charset="-128"/>
                <a:ea typeface="Meiryo UI" panose="020B0604030504040204" pitchFamily="50" charset="-128"/>
              </a:rPr>
              <a:t>団体が既に実施しており、</a:t>
            </a:r>
            <a:r>
              <a:rPr kumimoji="1" lang="en-US" altLang="ja-JP" sz="1400" dirty="0" smtClean="0">
                <a:latin typeface="Meiryo UI" panose="020B0604030504040204" pitchFamily="50" charset="-128"/>
                <a:ea typeface="Meiryo UI" panose="020B0604030504040204" pitchFamily="50" charset="-128"/>
              </a:rPr>
              <a:t>19</a:t>
            </a:r>
            <a:r>
              <a:rPr kumimoji="1" lang="ja-JP" altLang="en-US" sz="1400" dirty="0" smtClean="0">
                <a:latin typeface="Meiryo UI" panose="020B0604030504040204" pitchFamily="50" charset="-128"/>
                <a:ea typeface="Meiryo UI" panose="020B0604030504040204" pitchFamily="50" charset="-128"/>
              </a:rPr>
              <a:t>団体が「検討していないが、話しは聞いてみたい」と関心を示す。</a:t>
            </a:r>
            <a:r>
              <a:rPr kumimoji="1" lang="en-US" altLang="ja-JP" sz="1400" dirty="0" smtClean="0">
                <a:latin typeface="Meiryo UI" panose="020B0604030504040204" pitchFamily="50" charset="-128"/>
                <a:ea typeface="Meiryo UI" panose="020B0604030504040204" pitchFamily="50" charset="-128"/>
              </a:rPr>
              <a:t>15</a:t>
            </a:r>
            <a:r>
              <a:rPr kumimoji="1" lang="ja-JP" altLang="en-US" sz="1400" dirty="0" smtClean="0">
                <a:latin typeface="Meiryo UI" panose="020B0604030504040204" pitchFamily="50" charset="-128"/>
                <a:ea typeface="Meiryo UI" panose="020B0604030504040204" pitchFamily="50" charset="-128"/>
              </a:rPr>
              <a:t>団体は関心なし。</a:t>
            </a:r>
            <a:endParaRPr kumimoji="1" lang="ja-JP" altLang="en-US" sz="1400" dirty="0">
              <a:latin typeface="Meiryo UI" panose="020B0604030504040204" pitchFamily="50" charset="-128"/>
              <a:ea typeface="Meiryo UI" panose="020B0604030504040204" pitchFamily="50" charset="-128"/>
            </a:endParaRPr>
          </a:p>
        </p:txBody>
      </p:sp>
      <p:graphicFrame>
        <p:nvGraphicFramePr>
          <p:cNvPr id="18" name="グラフ 17"/>
          <p:cNvGraphicFramePr/>
          <p:nvPr>
            <p:extLst/>
          </p:nvPr>
        </p:nvGraphicFramePr>
        <p:xfrm>
          <a:off x="5038241" y="2243173"/>
          <a:ext cx="3423035" cy="2677886"/>
        </p:xfrm>
        <a:graphic>
          <a:graphicData uri="http://schemas.openxmlformats.org/drawingml/2006/chart">
            <c:chart xmlns:c="http://schemas.openxmlformats.org/drawingml/2006/chart" xmlns:r="http://schemas.openxmlformats.org/officeDocument/2006/relationships" r:id="rId3"/>
          </a:graphicData>
        </a:graphic>
      </p:graphicFrame>
      <p:sp>
        <p:nvSpPr>
          <p:cNvPr id="20" name="テキスト ボックス 19"/>
          <p:cNvSpPr txBox="1"/>
          <p:nvPr/>
        </p:nvSpPr>
        <p:spPr>
          <a:xfrm>
            <a:off x="5252728" y="5120663"/>
            <a:ext cx="943212" cy="461665"/>
          </a:xfrm>
          <a:prstGeom prst="rect">
            <a:avLst/>
          </a:prstGeom>
          <a:noFill/>
        </p:spPr>
        <p:txBody>
          <a:bodyPr wrap="square" rtlCol="0">
            <a:spAutoFit/>
          </a:bodyPr>
          <a:lstStyle/>
          <a:p>
            <a:r>
              <a:rPr kumimoji="1" lang="ja-JP" altLang="en-US" sz="1200" dirty="0" smtClean="0">
                <a:latin typeface="Meiryo UI" panose="020B0604030504040204" pitchFamily="50" charset="-128"/>
                <a:ea typeface="Meiryo UI" panose="020B0604030504040204" pitchFamily="50" charset="-128"/>
              </a:rPr>
              <a:t>オーパスの検索画面</a:t>
            </a:r>
            <a:endParaRPr kumimoji="1" lang="ja-JP" altLang="en-US" sz="1200" dirty="0">
              <a:latin typeface="Meiryo UI" panose="020B0604030504040204" pitchFamily="50" charset="-128"/>
              <a:ea typeface="Meiryo UI" panose="020B0604030504040204" pitchFamily="50" charset="-128"/>
            </a:endParaRPr>
          </a:p>
        </p:txBody>
      </p:sp>
      <p:cxnSp>
        <p:nvCxnSpPr>
          <p:cNvPr id="21" name="直線コネクタ 20"/>
          <p:cNvCxnSpPr/>
          <p:nvPr/>
        </p:nvCxnSpPr>
        <p:spPr>
          <a:xfrm>
            <a:off x="171255" y="4930359"/>
            <a:ext cx="8820000" cy="0"/>
          </a:xfrm>
          <a:prstGeom prst="line">
            <a:avLst/>
          </a:prstGeom>
        </p:spPr>
        <p:style>
          <a:lnRef idx="1">
            <a:schemeClr val="dk1"/>
          </a:lnRef>
          <a:fillRef idx="0">
            <a:schemeClr val="dk1"/>
          </a:fillRef>
          <a:effectRef idx="0">
            <a:schemeClr val="dk1"/>
          </a:effectRef>
          <a:fontRef idx="minor">
            <a:schemeClr val="tx1"/>
          </a:fontRef>
        </p:style>
      </p:cxnSp>
      <p:sp>
        <p:nvSpPr>
          <p:cNvPr id="2" name="テキスト ボックス 1"/>
          <p:cNvSpPr txBox="1"/>
          <p:nvPr/>
        </p:nvSpPr>
        <p:spPr>
          <a:xfrm>
            <a:off x="6865535" y="2932195"/>
            <a:ext cx="583814" cy="369332"/>
          </a:xfrm>
          <a:prstGeom prst="rect">
            <a:avLst/>
          </a:prstGeom>
          <a:noFill/>
        </p:spPr>
        <p:txBody>
          <a:bodyPr wrap="none" rtlCol="0">
            <a:spAutoFit/>
          </a:bodyPr>
          <a:lstStyle/>
          <a:p>
            <a:r>
              <a:rPr kumimoji="1" lang="en-US" altLang="ja-JP" dirty="0" smtClean="0"/>
              <a:t>21%</a:t>
            </a:r>
            <a:endParaRPr kumimoji="1" lang="ja-JP" altLang="en-US" dirty="0"/>
          </a:p>
        </p:txBody>
      </p:sp>
      <p:sp>
        <p:nvSpPr>
          <p:cNvPr id="23" name="テキスト ボックス 22"/>
          <p:cNvSpPr txBox="1"/>
          <p:nvPr/>
        </p:nvSpPr>
        <p:spPr>
          <a:xfrm>
            <a:off x="6770588" y="3886214"/>
            <a:ext cx="583814" cy="369332"/>
          </a:xfrm>
          <a:prstGeom prst="rect">
            <a:avLst/>
          </a:prstGeom>
          <a:noFill/>
        </p:spPr>
        <p:txBody>
          <a:bodyPr wrap="none" rtlCol="0">
            <a:spAutoFit/>
          </a:bodyPr>
          <a:lstStyle/>
          <a:p>
            <a:r>
              <a:rPr kumimoji="1" lang="en-US" altLang="ja-JP" dirty="0" smtClean="0"/>
              <a:t>44%</a:t>
            </a:r>
            <a:endParaRPr kumimoji="1" lang="ja-JP" altLang="en-US" dirty="0"/>
          </a:p>
        </p:txBody>
      </p:sp>
      <p:sp>
        <p:nvSpPr>
          <p:cNvPr id="24" name="テキスト ボックス 23"/>
          <p:cNvSpPr txBox="1"/>
          <p:nvPr/>
        </p:nvSpPr>
        <p:spPr>
          <a:xfrm>
            <a:off x="5980233" y="3121659"/>
            <a:ext cx="583814" cy="369332"/>
          </a:xfrm>
          <a:prstGeom prst="rect">
            <a:avLst/>
          </a:prstGeom>
          <a:noFill/>
        </p:spPr>
        <p:txBody>
          <a:bodyPr wrap="none" rtlCol="0">
            <a:spAutoFit/>
          </a:bodyPr>
          <a:lstStyle/>
          <a:p>
            <a:r>
              <a:rPr kumimoji="1" lang="en-US" altLang="ja-JP" dirty="0" smtClean="0"/>
              <a:t>35%</a:t>
            </a:r>
            <a:endParaRPr kumimoji="1" lang="ja-JP" altLang="en-US" dirty="0"/>
          </a:p>
        </p:txBody>
      </p:sp>
      <p:sp>
        <p:nvSpPr>
          <p:cNvPr id="25" name="テキスト ボックス 24"/>
          <p:cNvSpPr txBox="1"/>
          <p:nvPr/>
        </p:nvSpPr>
        <p:spPr>
          <a:xfrm>
            <a:off x="2611359" y="3197180"/>
            <a:ext cx="583814" cy="369332"/>
          </a:xfrm>
          <a:prstGeom prst="rect">
            <a:avLst/>
          </a:prstGeom>
          <a:noFill/>
        </p:spPr>
        <p:txBody>
          <a:bodyPr wrap="none" rtlCol="0">
            <a:spAutoFit/>
          </a:bodyPr>
          <a:lstStyle/>
          <a:p>
            <a:r>
              <a:rPr kumimoji="1" lang="en-US" altLang="ja-JP" dirty="0" smtClean="0"/>
              <a:t>33%</a:t>
            </a:r>
            <a:endParaRPr kumimoji="1" lang="ja-JP" altLang="en-US" dirty="0"/>
          </a:p>
        </p:txBody>
      </p:sp>
      <p:sp>
        <p:nvSpPr>
          <p:cNvPr id="26" name="テキスト ボックス 25"/>
          <p:cNvSpPr txBox="1"/>
          <p:nvPr/>
        </p:nvSpPr>
        <p:spPr>
          <a:xfrm>
            <a:off x="2154740" y="4033494"/>
            <a:ext cx="583814" cy="369332"/>
          </a:xfrm>
          <a:prstGeom prst="rect">
            <a:avLst/>
          </a:prstGeom>
          <a:noFill/>
        </p:spPr>
        <p:txBody>
          <a:bodyPr wrap="none" rtlCol="0">
            <a:spAutoFit/>
          </a:bodyPr>
          <a:lstStyle/>
          <a:p>
            <a:r>
              <a:rPr kumimoji="1" lang="en-US" altLang="ja-JP" dirty="0" smtClean="0"/>
              <a:t>28%</a:t>
            </a:r>
            <a:endParaRPr kumimoji="1" lang="ja-JP" altLang="en-US" dirty="0"/>
          </a:p>
        </p:txBody>
      </p:sp>
      <p:sp>
        <p:nvSpPr>
          <p:cNvPr id="27" name="テキスト ボックス 26"/>
          <p:cNvSpPr txBox="1"/>
          <p:nvPr/>
        </p:nvSpPr>
        <p:spPr>
          <a:xfrm>
            <a:off x="1427612" y="3718969"/>
            <a:ext cx="583814" cy="369332"/>
          </a:xfrm>
          <a:prstGeom prst="rect">
            <a:avLst/>
          </a:prstGeom>
          <a:noFill/>
        </p:spPr>
        <p:txBody>
          <a:bodyPr wrap="none" rtlCol="0">
            <a:spAutoFit/>
          </a:bodyPr>
          <a:lstStyle/>
          <a:p>
            <a:r>
              <a:rPr kumimoji="1" lang="en-US" altLang="ja-JP" dirty="0" smtClean="0"/>
              <a:t>16%</a:t>
            </a:r>
            <a:endParaRPr kumimoji="1" lang="ja-JP" altLang="en-US" dirty="0"/>
          </a:p>
        </p:txBody>
      </p:sp>
      <p:sp>
        <p:nvSpPr>
          <p:cNvPr id="28" name="テキスト ボックス 27"/>
          <p:cNvSpPr txBox="1"/>
          <p:nvPr/>
        </p:nvSpPr>
        <p:spPr>
          <a:xfrm>
            <a:off x="1615206" y="3019127"/>
            <a:ext cx="583814" cy="369332"/>
          </a:xfrm>
          <a:prstGeom prst="rect">
            <a:avLst/>
          </a:prstGeom>
          <a:noFill/>
        </p:spPr>
        <p:txBody>
          <a:bodyPr wrap="none" rtlCol="0">
            <a:spAutoFit/>
          </a:bodyPr>
          <a:lstStyle/>
          <a:p>
            <a:r>
              <a:rPr kumimoji="1" lang="en-US" altLang="ja-JP" dirty="0" smtClean="0"/>
              <a:t>23%</a:t>
            </a:r>
            <a:endParaRPr kumimoji="1" lang="ja-JP" altLang="en-US" dirty="0"/>
          </a:p>
        </p:txBody>
      </p:sp>
      <p:sp>
        <p:nvSpPr>
          <p:cNvPr id="3" name="スライド番号プレースホルダー 2"/>
          <p:cNvSpPr>
            <a:spLocks noGrp="1"/>
          </p:cNvSpPr>
          <p:nvPr>
            <p:ph type="sldNum" sz="quarter" idx="12"/>
          </p:nvPr>
        </p:nvSpPr>
        <p:spPr>
          <a:xfrm>
            <a:off x="6749758" y="6345564"/>
            <a:ext cx="2057400" cy="365125"/>
          </a:xfrm>
        </p:spPr>
        <p:txBody>
          <a:bodyPr/>
          <a:lstStyle/>
          <a:p>
            <a:fld id="{739ADDA8-AAD5-4F77-921E-93E6F53FB8C4}" type="slidenum">
              <a:rPr kumimoji="1" lang="ja-JP" altLang="en-US" smtClean="0"/>
              <a:pPr/>
              <a:t>8</a:t>
            </a:fld>
            <a:endParaRPr kumimoji="1" lang="ja-JP" altLang="en-US"/>
          </a:p>
        </p:txBody>
      </p:sp>
      <p:pic>
        <p:nvPicPr>
          <p:cNvPr id="6" name="図 5"/>
          <p:cNvPicPr>
            <a:picLocks noChangeAspect="1"/>
          </p:cNvPicPr>
          <p:nvPr/>
        </p:nvPicPr>
        <p:blipFill>
          <a:blip r:embed="rId4"/>
          <a:stretch>
            <a:fillRect/>
          </a:stretch>
        </p:blipFill>
        <p:spPr>
          <a:xfrm>
            <a:off x="6087654" y="5120663"/>
            <a:ext cx="1928586" cy="1590026"/>
          </a:xfrm>
          <a:prstGeom prst="rect">
            <a:avLst/>
          </a:prstGeom>
        </p:spPr>
      </p:pic>
    </p:spTree>
    <p:extLst>
      <p:ext uri="{BB962C8B-B14F-4D97-AF65-F5344CB8AC3E}">
        <p14:creationId xmlns:p14="http://schemas.microsoft.com/office/powerpoint/2010/main" val="22627567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直線コネクタ 22"/>
          <p:cNvCxnSpPr/>
          <p:nvPr/>
        </p:nvCxnSpPr>
        <p:spPr>
          <a:xfrm>
            <a:off x="207308" y="663120"/>
            <a:ext cx="867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188448" y="122778"/>
            <a:ext cx="7298202" cy="461665"/>
          </a:xfrm>
          <a:prstGeom prst="rect">
            <a:avLst/>
          </a:prstGeom>
          <a:noFill/>
        </p:spPr>
        <p:txBody>
          <a:bodyPr wrap="square" rtlCol="0">
            <a:spAutoFit/>
          </a:bodyPr>
          <a:lstStyle/>
          <a:p>
            <a:pPr defTabSz="914400">
              <a:defRPr/>
            </a:pPr>
            <a:r>
              <a:rPr lang="en-US" altLang="ja-JP" sz="2400" b="1" dirty="0" smtClean="0">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オープンデータ</a:t>
            </a:r>
            <a:r>
              <a:rPr lang="en-US" altLang="ja-JP" sz="2400" b="1" dirty="0" smtClean="0">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　</a:t>
            </a:r>
            <a:r>
              <a:rPr lang="ja-JP" altLang="en-US" sz="2400" b="1" dirty="0" smtClean="0">
                <a:latin typeface="Meiryo UI" panose="020B0604030504040204" pitchFamily="50" charset="-128"/>
                <a:ea typeface="Meiryo UI" panose="020B0604030504040204" pitchFamily="50" charset="-128"/>
              </a:rPr>
              <a:t>　公開（対応）状況</a:t>
            </a:r>
            <a:endParaRPr kumimoji="0" lang="ja-JP" altLang="en-US" sz="2400" b="1" kern="0" dirty="0">
              <a:latin typeface="Meiryo UI" panose="020B0604030504040204" pitchFamily="50" charset="-128"/>
              <a:ea typeface="Meiryo UI" panose="020B0604030504040204" pitchFamily="50" charset="-128"/>
            </a:endParaRPr>
          </a:p>
        </p:txBody>
      </p:sp>
      <p:graphicFrame>
        <p:nvGraphicFramePr>
          <p:cNvPr id="6" name="表 5">
            <a:extLst>
              <a:ext uri="{FF2B5EF4-FFF2-40B4-BE49-F238E27FC236}">
                <a16:creationId xmlns:a16="http://schemas.microsoft.com/office/drawing/2014/main" id="{D57E460C-9552-4451-B92E-E5B82FA07DD7}"/>
              </a:ext>
            </a:extLst>
          </p:cNvPr>
          <p:cNvGraphicFramePr>
            <a:graphicFrameLocks noGrp="1"/>
          </p:cNvGraphicFramePr>
          <p:nvPr>
            <p:extLst/>
          </p:nvPr>
        </p:nvGraphicFramePr>
        <p:xfrm>
          <a:off x="437549" y="2078050"/>
          <a:ext cx="3842411" cy="4329431"/>
        </p:xfrm>
        <a:graphic>
          <a:graphicData uri="http://schemas.openxmlformats.org/drawingml/2006/table">
            <a:tbl>
              <a:tblPr>
                <a:tableStyleId>{5C22544A-7EE6-4342-B048-85BDC9FD1C3A}</a:tableStyleId>
              </a:tblPr>
              <a:tblGrid>
                <a:gridCol w="1021325">
                  <a:extLst>
                    <a:ext uri="{9D8B030D-6E8A-4147-A177-3AD203B41FA5}">
                      <a16:colId xmlns:a16="http://schemas.microsoft.com/office/drawing/2014/main" val="2146723537"/>
                    </a:ext>
                  </a:extLst>
                </a:gridCol>
                <a:gridCol w="949887">
                  <a:extLst>
                    <a:ext uri="{9D8B030D-6E8A-4147-A177-3AD203B41FA5}">
                      <a16:colId xmlns:a16="http://schemas.microsoft.com/office/drawing/2014/main" val="3514059308"/>
                    </a:ext>
                  </a:extLst>
                </a:gridCol>
                <a:gridCol w="886387">
                  <a:extLst>
                    <a:ext uri="{9D8B030D-6E8A-4147-A177-3AD203B41FA5}">
                      <a16:colId xmlns:a16="http://schemas.microsoft.com/office/drawing/2014/main" val="2902810756"/>
                    </a:ext>
                  </a:extLst>
                </a:gridCol>
                <a:gridCol w="984812">
                  <a:extLst>
                    <a:ext uri="{9D8B030D-6E8A-4147-A177-3AD203B41FA5}">
                      <a16:colId xmlns:a16="http://schemas.microsoft.com/office/drawing/2014/main" val="4206817840"/>
                    </a:ext>
                  </a:extLst>
                </a:gridCol>
              </a:tblGrid>
              <a:tr h="266591">
                <a:tc>
                  <a:txBody>
                    <a:bodyPr/>
                    <a:lstStyle/>
                    <a:p>
                      <a:pPr algn="l" fontAlgn="ctr"/>
                      <a:r>
                        <a:rPr lang="ja-JP" altLang="en-US" sz="1200" b="1" u="none" strike="noStrike" dirty="0">
                          <a:effectLst/>
                          <a:latin typeface="Meiryo UI" panose="020B0604030504040204" pitchFamily="50" charset="-128"/>
                          <a:ea typeface="Meiryo UI" panose="020B0604030504040204" pitchFamily="50" charset="-128"/>
                        </a:rPr>
                        <a:t>　</a:t>
                      </a:r>
                      <a:endParaRPr lang="ja-JP" altLang="en-US" sz="1200" b="1"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ja-JP" altLang="en-US" sz="1100" b="1" u="none" strike="noStrike" dirty="0">
                          <a:effectLst/>
                          <a:latin typeface="Meiryo UI" panose="020B0604030504040204" pitchFamily="50" charset="-128"/>
                          <a:ea typeface="Meiryo UI" panose="020B0604030504040204" pitchFamily="50" charset="-128"/>
                        </a:rPr>
                        <a:t>データセット数</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ja-JP" altLang="en-US" sz="1100" b="1" u="none" strike="noStrike" dirty="0">
                          <a:effectLst/>
                          <a:latin typeface="Meiryo UI" panose="020B0604030504040204" pitchFamily="50" charset="-128"/>
                          <a:ea typeface="Meiryo UI" panose="020B0604030504040204" pitchFamily="50" charset="-128"/>
                        </a:rPr>
                        <a:t>提供形式</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sz="1100" b="1" u="none" strike="noStrike" dirty="0">
                          <a:effectLst/>
                          <a:latin typeface="Meiryo UI" panose="020B0604030504040204" pitchFamily="50" charset="-128"/>
                          <a:ea typeface="Meiryo UI" panose="020B0604030504040204" pitchFamily="50" charset="-128"/>
                        </a:rPr>
                        <a:t>CC-BY</a:t>
                      </a:r>
                      <a:endParaRPr 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904564635"/>
                  </a:ext>
                </a:extLst>
              </a:tr>
              <a:tr h="214661">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大阪市</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100" u="none" strike="noStrike" dirty="0">
                          <a:effectLst/>
                          <a:latin typeface="Meiryo UI" panose="020B0604030504040204" pitchFamily="50" charset="-128"/>
                          <a:ea typeface="Meiryo UI" panose="020B0604030504040204" pitchFamily="50" charset="-128"/>
                        </a:rPr>
                        <a:t>75</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CSV</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ja-JP" altLang="en-US" sz="1100" u="none" strike="noStrike" dirty="0">
                          <a:effectLst/>
                          <a:latin typeface="Meiryo UI" panose="020B0604030504040204" pitchFamily="50" charset="-128"/>
                          <a:ea typeface="Meiryo UI" panose="020B0604030504040204" pitchFamily="50" charset="-128"/>
                        </a:rPr>
                        <a:t>○</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527257261"/>
                  </a:ext>
                </a:extLst>
              </a:tr>
              <a:tr h="214661">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堺市</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100" u="none" strike="noStrike" dirty="0">
                          <a:effectLst/>
                          <a:latin typeface="Meiryo UI" panose="020B0604030504040204" pitchFamily="50" charset="-128"/>
                          <a:ea typeface="Meiryo UI" panose="020B0604030504040204" pitchFamily="50" charset="-128"/>
                        </a:rPr>
                        <a:t>41</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100" u="none" strike="noStrike" dirty="0">
                          <a:effectLst/>
                          <a:latin typeface="Meiryo UI" panose="020B0604030504040204" pitchFamily="50" charset="-128"/>
                          <a:ea typeface="Meiryo UI" panose="020B0604030504040204" pitchFamily="50" charset="-128"/>
                        </a:rPr>
                        <a:t>CSV</a:t>
                      </a:r>
                      <a:endParaRPr 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ja-JP" altLang="en-US" sz="1100" u="none" strike="noStrike" dirty="0">
                          <a:effectLst/>
                          <a:latin typeface="Meiryo UI" panose="020B0604030504040204" pitchFamily="50" charset="-128"/>
                          <a:ea typeface="Meiryo UI" panose="020B0604030504040204" pitchFamily="50" charset="-128"/>
                        </a:rPr>
                        <a:t>○</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878551521"/>
                  </a:ext>
                </a:extLst>
              </a:tr>
              <a:tr h="214661">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大東市</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100" u="none" strike="noStrike" dirty="0">
                          <a:effectLst/>
                          <a:latin typeface="Meiryo UI" panose="020B0604030504040204" pitchFamily="50" charset="-128"/>
                          <a:ea typeface="Meiryo UI" panose="020B0604030504040204" pitchFamily="50" charset="-128"/>
                        </a:rPr>
                        <a:t>5</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100" u="none" strike="noStrike" dirty="0">
                          <a:effectLst/>
                          <a:latin typeface="Meiryo UI" panose="020B0604030504040204" pitchFamily="50" charset="-128"/>
                          <a:ea typeface="Meiryo UI" panose="020B0604030504040204" pitchFamily="50" charset="-128"/>
                        </a:rPr>
                        <a:t>CSV</a:t>
                      </a:r>
                      <a:endParaRPr 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ja-JP" altLang="en-US" sz="1100" u="none" strike="noStrike" dirty="0">
                          <a:effectLst/>
                          <a:latin typeface="Meiryo UI" panose="020B0604030504040204" pitchFamily="50" charset="-128"/>
                          <a:ea typeface="Meiryo UI" panose="020B0604030504040204" pitchFamily="50" charset="-128"/>
                        </a:rPr>
                        <a:t>○</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399021789"/>
                  </a:ext>
                </a:extLst>
              </a:tr>
              <a:tr h="214661">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枚方市</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u="none" strike="noStrike" dirty="0">
                          <a:effectLst/>
                          <a:latin typeface="Meiryo UI" panose="020B0604030504040204" pitchFamily="50" charset="-128"/>
                          <a:ea typeface="Meiryo UI" panose="020B0604030504040204" pitchFamily="50" charset="-128"/>
                        </a:rPr>
                        <a:t>279</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100" u="none" strike="noStrike" dirty="0">
                          <a:effectLst/>
                          <a:latin typeface="Meiryo UI" panose="020B0604030504040204" pitchFamily="50" charset="-128"/>
                          <a:ea typeface="Meiryo UI" panose="020B0604030504040204" pitchFamily="50" charset="-128"/>
                        </a:rPr>
                        <a:t>混在</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100" u="none" strike="noStrike" dirty="0">
                          <a:effectLst/>
                          <a:latin typeface="Meiryo UI" panose="020B0604030504040204" pitchFamily="50" charset="-128"/>
                          <a:ea typeface="Meiryo UI" panose="020B0604030504040204" pitchFamily="50" charset="-128"/>
                        </a:rPr>
                        <a:t>△</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8730081"/>
                  </a:ext>
                </a:extLst>
              </a:tr>
              <a:tr h="214661">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吹田市</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ja-JP" altLang="en-US" sz="1100" u="none" strike="noStrike" dirty="0">
                          <a:effectLst/>
                          <a:latin typeface="Meiryo UI" panose="020B0604030504040204" pitchFamily="50" charset="-128"/>
                          <a:ea typeface="Meiryo UI" panose="020B0604030504040204" pitchFamily="50" charset="-128"/>
                        </a:rPr>
                        <a:t>約</a:t>
                      </a:r>
                      <a:r>
                        <a:rPr lang="en-US" altLang="ja-JP" sz="1100" u="none" strike="noStrike" dirty="0">
                          <a:effectLst/>
                          <a:latin typeface="Meiryo UI" panose="020B0604030504040204" pitchFamily="50" charset="-128"/>
                          <a:ea typeface="Meiryo UI" panose="020B0604030504040204" pitchFamily="50" charset="-128"/>
                        </a:rPr>
                        <a:t>265</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100" u="none" strike="noStrike" dirty="0">
                          <a:effectLst/>
                          <a:latin typeface="Meiryo UI" panose="020B0604030504040204" pitchFamily="50" charset="-128"/>
                          <a:ea typeface="Meiryo UI" panose="020B0604030504040204" pitchFamily="50" charset="-128"/>
                        </a:rPr>
                        <a:t>混在</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100" u="none" strike="noStrike" dirty="0">
                          <a:effectLst/>
                          <a:latin typeface="Meiryo UI" panose="020B0604030504040204" pitchFamily="50" charset="-128"/>
                          <a:ea typeface="Meiryo UI" panose="020B0604030504040204" pitchFamily="50" charset="-128"/>
                        </a:rPr>
                        <a:t>○</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64891693"/>
                  </a:ext>
                </a:extLst>
              </a:tr>
              <a:tr h="214661">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岸和田市</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u="none" strike="noStrike" dirty="0">
                          <a:effectLst/>
                          <a:latin typeface="Meiryo UI" panose="020B0604030504040204" pitchFamily="50" charset="-128"/>
                          <a:ea typeface="Meiryo UI" panose="020B0604030504040204" pitchFamily="50" charset="-128"/>
                        </a:rPr>
                        <a:t>107</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100" u="none" strike="noStrike" dirty="0">
                          <a:effectLst/>
                          <a:latin typeface="Meiryo UI" panose="020B0604030504040204" pitchFamily="50" charset="-128"/>
                          <a:ea typeface="Meiryo UI" panose="020B0604030504040204" pitchFamily="50" charset="-128"/>
                        </a:rPr>
                        <a:t>混在</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100" u="none" strike="noStrike" dirty="0">
                          <a:effectLst/>
                          <a:latin typeface="Meiryo UI" panose="020B0604030504040204" pitchFamily="50" charset="-128"/>
                          <a:ea typeface="Meiryo UI" panose="020B0604030504040204" pitchFamily="50" charset="-128"/>
                        </a:rPr>
                        <a:t>○</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03925904"/>
                  </a:ext>
                </a:extLst>
              </a:tr>
              <a:tr h="214661">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茨木市</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u="none" strike="noStrike" dirty="0">
                          <a:effectLst/>
                          <a:latin typeface="Meiryo UI" panose="020B0604030504040204" pitchFamily="50" charset="-128"/>
                          <a:ea typeface="Meiryo UI" panose="020B0604030504040204" pitchFamily="50" charset="-128"/>
                        </a:rPr>
                        <a:t>49</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100" u="none" strike="noStrike" dirty="0">
                          <a:effectLst/>
                          <a:latin typeface="Meiryo UI" panose="020B0604030504040204" pitchFamily="50" charset="-128"/>
                          <a:ea typeface="Meiryo UI" panose="020B0604030504040204" pitchFamily="50" charset="-128"/>
                        </a:rPr>
                        <a:t>混在</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100" u="none" strike="noStrike" dirty="0">
                          <a:effectLst/>
                          <a:latin typeface="Meiryo UI" panose="020B0604030504040204" pitchFamily="50" charset="-128"/>
                          <a:ea typeface="Meiryo UI" panose="020B0604030504040204" pitchFamily="50" charset="-128"/>
                        </a:rPr>
                        <a:t>○△</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25008068"/>
                  </a:ext>
                </a:extLst>
              </a:tr>
              <a:tr h="214661">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東大阪市</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u="none" strike="noStrike" dirty="0">
                          <a:effectLst/>
                          <a:latin typeface="Meiryo UI" panose="020B0604030504040204" pitchFamily="50" charset="-128"/>
                          <a:ea typeface="Meiryo UI" panose="020B0604030504040204" pitchFamily="50" charset="-128"/>
                        </a:rPr>
                        <a:t>30</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100" u="none" strike="noStrike" dirty="0">
                          <a:effectLst/>
                          <a:latin typeface="Meiryo UI" panose="020B0604030504040204" pitchFamily="50" charset="-128"/>
                          <a:ea typeface="Meiryo UI" panose="020B0604030504040204" pitchFamily="50" charset="-128"/>
                        </a:rPr>
                        <a:t>混在</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100" u="none" strike="noStrike" dirty="0">
                          <a:effectLst/>
                          <a:latin typeface="Meiryo UI" panose="020B0604030504040204" pitchFamily="50" charset="-128"/>
                          <a:ea typeface="Meiryo UI" panose="020B0604030504040204" pitchFamily="50" charset="-128"/>
                        </a:rPr>
                        <a:t>○</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529597"/>
                  </a:ext>
                </a:extLst>
              </a:tr>
              <a:tr h="214661">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貝塚市</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u="none" strike="noStrike" dirty="0">
                          <a:effectLst/>
                          <a:latin typeface="Meiryo UI" panose="020B0604030504040204" pitchFamily="50" charset="-128"/>
                          <a:ea typeface="Meiryo UI" panose="020B0604030504040204" pitchFamily="50" charset="-128"/>
                        </a:rPr>
                        <a:t>14</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100" u="none" strike="noStrike" dirty="0">
                          <a:effectLst/>
                          <a:latin typeface="Meiryo UI" panose="020B0604030504040204" pitchFamily="50" charset="-128"/>
                          <a:ea typeface="Meiryo UI" panose="020B0604030504040204" pitchFamily="50" charset="-128"/>
                        </a:rPr>
                        <a:t>混在</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100" u="none" strike="noStrike" dirty="0">
                          <a:effectLst/>
                          <a:latin typeface="Meiryo UI" panose="020B0604030504040204" pitchFamily="50" charset="-128"/>
                          <a:ea typeface="Meiryo UI" panose="020B0604030504040204" pitchFamily="50" charset="-128"/>
                        </a:rPr>
                        <a:t>△</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27859331"/>
                  </a:ext>
                </a:extLst>
              </a:tr>
              <a:tr h="214661">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寝屋川市</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u="none" strike="noStrike" dirty="0">
                          <a:effectLst/>
                          <a:latin typeface="Meiryo UI" panose="020B0604030504040204" pitchFamily="50" charset="-128"/>
                          <a:ea typeface="Meiryo UI" panose="020B0604030504040204" pitchFamily="50" charset="-128"/>
                        </a:rPr>
                        <a:t>12</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100" u="none" strike="noStrike" dirty="0">
                          <a:effectLst/>
                          <a:latin typeface="Meiryo UI" panose="020B0604030504040204" pitchFamily="50" charset="-128"/>
                          <a:ea typeface="Meiryo UI" panose="020B0604030504040204" pitchFamily="50" charset="-128"/>
                        </a:rPr>
                        <a:t>混在</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100" u="none" strike="noStrike" dirty="0">
                          <a:effectLst/>
                          <a:latin typeface="Meiryo UI" panose="020B0604030504040204" pitchFamily="50" charset="-128"/>
                          <a:ea typeface="Meiryo UI" panose="020B0604030504040204" pitchFamily="50" charset="-128"/>
                        </a:rPr>
                        <a:t>○</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25639285"/>
                  </a:ext>
                </a:extLst>
              </a:tr>
              <a:tr h="214661">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富田林市</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u="none" strike="noStrike" dirty="0">
                          <a:effectLst/>
                          <a:latin typeface="Meiryo UI" panose="020B0604030504040204" pitchFamily="50" charset="-128"/>
                          <a:ea typeface="Meiryo UI" panose="020B0604030504040204" pitchFamily="50" charset="-128"/>
                        </a:rPr>
                        <a:t>11</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100" u="none" strike="noStrike" dirty="0">
                          <a:effectLst/>
                          <a:latin typeface="Meiryo UI" panose="020B0604030504040204" pitchFamily="50" charset="-128"/>
                          <a:ea typeface="Meiryo UI" panose="020B0604030504040204" pitchFamily="50" charset="-128"/>
                        </a:rPr>
                        <a:t>混在</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100" u="none" strike="noStrike" dirty="0">
                          <a:effectLst/>
                          <a:latin typeface="Meiryo UI" panose="020B0604030504040204" pitchFamily="50" charset="-128"/>
                          <a:ea typeface="Meiryo UI" panose="020B0604030504040204" pitchFamily="50" charset="-128"/>
                        </a:rPr>
                        <a:t>△</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00106718"/>
                  </a:ext>
                </a:extLst>
              </a:tr>
              <a:tr h="214661">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泉大津市</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u="none" strike="noStrike" dirty="0">
                          <a:effectLst/>
                          <a:latin typeface="Meiryo UI" panose="020B0604030504040204" pitchFamily="50" charset="-128"/>
                          <a:ea typeface="Meiryo UI" panose="020B0604030504040204" pitchFamily="50" charset="-128"/>
                        </a:rPr>
                        <a:t>9</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100" u="none" strike="noStrike" dirty="0">
                          <a:effectLst/>
                          <a:latin typeface="Meiryo UI" panose="020B0604030504040204" pitchFamily="50" charset="-128"/>
                          <a:ea typeface="Meiryo UI" panose="020B0604030504040204" pitchFamily="50" charset="-128"/>
                        </a:rPr>
                        <a:t>混在</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100" u="none" strike="noStrike" dirty="0">
                          <a:effectLst/>
                          <a:latin typeface="Meiryo UI" panose="020B0604030504040204" pitchFamily="50" charset="-128"/>
                          <a:ea typeface="Meiryo UI" panose="020B0604030504040204" pitchFamily="50" charset="-128"/>
                        </a:rPr>
                        <a:t>△</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30999681"/>
                  </a:ext>
                </a:extLst>
              </a:tr>
              <a:tr h="214661">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豊中市</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u="none" strike="noStrike" dirty="0">
                          <a:effectLst/>
                          <a:latin typeface="Meiryo UI" panose="020B0604030504040204" pitchFamily="50" charset="-128"/>
                          <a:ea typeface="Meiryo UI" panose="020B0604030504040204" pitchFamily="50" charset="-128"/>
                        </a:rPr>
                        <a:t>1</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100" u="none" strike="noStrike" dirty="0">
                          <a:effectLst/>
                          <a:latin typeface="Meiryo UI" panose="020B0604030504040204" pitchFamily="50" charset="-128"/>
                          <a:ea typeface="Meiryo UI" panose="020B0604030504040204" pitchFamily="50" charset="-128"/>
                        </a:rPr>
                        <a:t>混在</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100" u="none" strike="noStrike" dirty="0">
                          <a:effectLst/>
                          <a:latin typeface="Meiryo UI" panose="020B0604030504040204" pitchFamily="50" charset="-128"/>
                          <a:ea typeface="Meiryo UI" panose="020B0604030504040204" pitchFamily="50" charset="-128"/>
                        </a:rPr>
                        <a:t>○</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71801507"/>
                  </a:ext>
                </a:extLst>
              </a:tr>
              <a:tr h="214661">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高槻市</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57</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100" u="none" strike="noStrike" dirty="0">
                          <a:effectLst/>
                          <a:latin typeface="Meiryo UI" panose="020B0604030504040204" pitchFamily="50" charset="-128"/>
                          <a:ea typeface="Meiryo UI" panose="020B0604030504040204" pitchFamily="50" charset="-128"/>
                        </a:rPr>
                        <a:t>混在</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100" u="none" strike="noStrike" dirty="0">
                          <a:effectLst/>
                          <a:latin typeface="Meiryo UI" panose="020B0604030504040204" pitchFamily="50" charset="-128"/>
                          <a:ea typeface="Meiryo UI" panose="020B0604030504040204" pitchFamily="50" charset="-128"/>
                        </a:rPr>
                        <a:t>○</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44792868"/>
                  </a:ext>
                </a:extLst>
              </a:tr>
              <a:tr h="214661">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河内長野市</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u="none" strike="noStrike" dirty="0">
                          <a:effectLst/>
                          <a:latin typeface="Meiryo UI" panose="020B0604030504040204" pitchFamily="50" charset="-128"/>
                          <a:ea typeface="Meiryo UI" panose="020B0604030504040204" pitchFamily="50" charset="-128"/>
                        </a:rPr>
                        <a:t>14</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u="none" strike="noStrike" dirty="0">
                          <a:effectLst/>
                          <a:latin typeface="Meiryo UI" panose="020B0604030504040204" pitchFamily="50" charset="-128"/>
                          <a:ea typeface="Meiryo UI" panose="020B0604030504040204" pitchFamily="50" charset="-128"/>
                        </a:rPr>
                        <a:t>CSV</a:t>
                      </a:r>
                      <a:r>
                        <a:rPr lang="ja-JP" altLang="en-US" sz="1100" u="none" strike="noStrike" dirty="0">
                          <a:effectLst/>
                          <a:latin typeface="Meiryo UI" panose="020B0604030504040204" pitchFamily="50" charset="-128"/>
                          <a:ea typeface="Meiryo UI" panose="020B0604030504040204" pitchFamily="50" charset="-128"/>
                        </a:rPr>
                        <a:t>非対応</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100" u="none" strike="noStrike" dirty="0">
                          <a:effectLst/>
                          <a:latin typeface="Meiryo UI" panose="020B0604030504040204" pitchFamily="50" charset="-128"/>
                          <a:ea typeface="Meiryo UI" panose="020B0604030504040204" pitchFamily="50" charset="-128"/>
                        </a:rPr>
                        <a:t>○</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76325997"/>
                  </a:ext>
                </a:extLst>
              </a:tr>
              <a:tr h="201826">
                <a:tc>
                  <a:txBody>
                    <a:bodyPr/>
                    <a:lstStyle/>
                    <a:p>
                      <a:pPr algn="l" fontAlgn="ct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T w="12700" cap="flat" cmpd="sng" algn="ctr">
                      <a:solidFill>
                        <a:schemeClr val="tx1"/>
                      </a:solidFill>
                      <a:prstDash val="solid"/>
                      <a:round/>
                      <a:headEnd type="none" w="med" len="med"/>
                      <a:tailEnd type="none" w="med" len="med"/>
                    </a:lnT>
                    <a:noFill/>
                  </a:tcPr>
                </a:tc>
                <a:tc>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T w="12700" cap="flat" cmpd="sng" algn="ctr">
                      <a:solidFill>
                        <a:schemeClr val="tx1"/>
                      </a:solidFill>
                      <a:prstDash val="solid"/>
                      <a:round/>
                      <a:headEnd type="none" w="med" len="med"/>
                      <a:tailEnd type="none" w="med" len="med"/>
                    </a:lnT>
                    <a:noFill/>
                  </a:tcPr>
                </a:tc>
                <a:tc>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T w="12700" cap="flat" cmpd="sng" algn="ctr">
                      <a:solidFill>
                        <a:schemeClr val="tx1"/>
                      </a:solidFill>
                      <a:prstDash val="solid"/>
                      <a:round/>
                      <a:headEnd type="none" w="med" len="med"/>
                      <a:tailEnd type="none" w="med" len="med"/>
                    </a:lnT>
                    <a:noFill/>
                  </a:tcPr>
                </a:tc>
                <a:tc>
                  <a:txBody>
                    <a:bodyPr/>
                    <a:lstStyle/>
                    <a:p>
                      <a:pPr marL="0" marR="0" lvl="0" indent="0" algn="ctr" defTabSz="844083" rtl="0" eaLnBrk="1" fontAlgn="ctr" latinLnBrk="0" hangingPunct="1">
                        <a:lnSpc>
                          <a:spcPct val="100000"/>
                        </a:lnSpc>
                        <a:spcBef>
                          <a:spcPts val="0"/>
                        </a:spcBef>
                        <a:spcAft>
                          <a:spcPts val="0"/>
                        </a:spcAft>
                        <a:buClrTx/>
                        <a:buSzTx/>
                        <a:buFontTx/>
                        <a:buNone/>
                        <a:tabLst/>
                        <a:defRPr/>
                      </a:pPr>
                      <a:r>
                        <a:rPr lang="ja-JP" altLang="en-US" sz="1000" u="none" strike="noStrike" dirty="0">
                          <a:effectLst/>
                          <a:latin typeface="Meiryo UI" panose="020B0604030504040204" pitchFamily="50" charset="-128"/>
                          <a:ea typeface="Meiryo UI" panose="020B0604030504040204" pitchFamily="50" charset="-128"/>
                        </a:rPr>
                        <a:t>△は表示不明瞭</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842841534"/>
                  </a:ext>
                </a:extLst>
              </a:tr>
            </a:tbl>
          </a:graphicData>
        </a:graphic>
      </p:graphicFrame>
      <p:sp>
        <p:nvSpPr>
          <p:cNvPr id="13" name="正方形/長方形 12">
            <a:extLst>
              <a:ext uri="{FF2B5EF4-FFF2-40B4-BE49-F238E27FC236}">
                <a16:creationId xmlns:a16="http://schemas.microsoft.com/office/drawing/2014/main" id="{F042FB1C-0EC2-4EF6-BC12-D59ED76695FC}"/>
              </a:ext>
            </a:extLst>
          </p:cNvPr>
          <p:cNvSpPr/>
          <p:nvPr/>
        </p:nvSpPr>
        <p:spPr>
          <a:xfrm>
            <a:off x="267206" y="6517812"/>
            <a:ext cx="8255113" cy="279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050" dirty="0">
                <a:solidFill>
                  <a:schemeClr val="tx1"/>
                </a:solidFill>
                <a:latin typeface="Meiryo UI" panose="020B0604030504040204" pitchFamily="50" charset="-128"/>
                <a:ea typeface="Meiryo UI" panose="020B0604030504040204" pitchFamily="50" charset="-128"/>
              </a:rPr>
              <a:t>※CC-BY</a:t>
            </a:r>
            <a:r>
              <a:rPr kumimoji="1" lang="ja-JP" altLang="en-US" sz="1050" dirty="0">
                <a:solidFill>
                  <a:schemeClr val="tx1"/>
                </a:solidFill>
                <a:latin typeface="Meiryo UI" panose="020B0604030504040204" pitchFamily="50" charset="-128"/>
                <a:ea typeface="Meiryo UI" panose="020B0604030504040204" pitchFamily="50" charset="-128"/>
              </a:rPr>
              <a:t>：</a:t>
            </a:r>
            <a:r>
              <a:rPr kumimoji="1" lang="en-US" altLang="ja-JP" sz="1050" dirty="0">
                <a:solidFill>
                  <a:schemeClr val="tx1"/>
                </a:solidFill>
                <a:latin typeface="Meiryo UI" panose="020B0604030504040204" pitchFamily="50" charset="-128"/>
                <a:ea typeface="Meiryo UI" panose="020B0604030504040204" pitchFamily="50" charset="-128"/>
              </a:rPr>
              <a:t>Creative Commons</a:t>
            </a:r>
            <a:r>
              <a:rPr kumimoji="1" lang="ja-JP" altLang="en-US" sz="1050" dirty="0">
                <a:solidFill>
                  <a:schemeClr val="tx1"/>
                </a:solidFill>
                <a:latin typeface="Meiryo UI" panose="020B0604030504040204" pitchFamily="50" charset="-128"/>
                <a:ea typeface="Meiryo UI" panose="020B0604030504040204" pitchFamily="50" charset="-128"/>
              </a:rPr>
              <a:t>のライセンスの一種。原作の著作権表記さえされていれば、逐次の許諾がなくとも自由に使ってよい旨を表示すること</a:t>
            </a:r>
            <a:endParaRPr kumimoji="1" lang="en-US" altLang="ja-JP" sz="1050" dirty="0">
              <a:solidFill>
                <a:schemeClr val="tx1"/>
              </a:solidFill>
              <a:latin typeface="Meiryo UI" panose="020B0604030504040204" pitchFamily="50" charset="-128"/>
              <a:ea typeface="Meiryo UI" panose="020B0604030504040204" pitchFamily="50" charset="-128"/>
            </a:endParaRPr>
          </a:p>
        </p:txBody>
      </p:sp>
      <p:sp>
        <p:nvSpPr>
          <p:cNvPr id="18" name="正方形/長方形 17">
            <a:extLst>
              <a:ext uri="{FF2B5EF4-FFF2-40B4-BE49-F238E27FC236}">
                <a16:creationId xmlns:a16="http://schemas.microsoft.com/office/drawing/2014/main" id="{2B2FB15E-6B00-4178-8F89-257128A1B547}"/>
              </a:ext>
            </a:extLst>
          </p:cNvPr>
          <p:cNvSpPr/>
          <p:nvPr/>
        </p:nvSpPr>
        <p:spPr>
          <a:xfrm>
            <a:off x="207308" y="845282"/>
            <a:ext cx="8748000" cy="65204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indent="-177800"/>
            <a:r>
              <a:rPr lang="ja-JP" altLang="en-US" sz="1400" dirty="0">
                <a:solidFill>
                  <a:schemeClr val="tx1"/>
                </a:solidFill>
                <a:latin typeface="Meiryo UI" panose="020B0604030504040204" pitchFamily="50" charset="-128"/>
                <a:ea typeface="Meiryo UI" panose="020B0604030504040204" pitchFamily="50" charset="-128"/>
              </a:rPr>
              <a:t>■オープンデータ（公開状況）は</a:t>
            </a:r>
            <a:r>
              <a:rPr lang="en-US" altLang="ja-JP" sz="1400" dirty="0">
                <a:solidFill>
                  <a:schemeClr val="tx1"/>
                </a:solidFill>
                <a:latin typeface="Meiryo UI" panose="020B0604030504040204" pitchFamily="50" charset="-128"/>
                <a:ea typeface="Meiryo UI" panose="020B0604030504040204" pitchFamily="50" charset="-128"/>
              </a:rPr>
              <a:t>15</a:t>
            </a:r>
            <a:r>
              <a:rPr lang="ja-JP" altLang="en-US" sz="1400" dirty="0">
                <a:solidFill>
                  <a:schemeClr val="tx1"/>
                </a:solidFill>
                <a:latin typeface="Meiryo UI" panose="020B0604030504040204" pitchFamily="50" charset="-128"/>
                <a:ea typeface="Meiryo UI" panose="020B0604030504040204" pitchFamily="50" charset="-128"/>
              </a:rPr>
              <a:t>団体で対応（対応率</a:t>
            </a:r>
            <a:r>
              <a:rPr lang="en-US" altLang="ja-JP" sz="1400" dirty="0">
                <a:solidFill>
                  <a:schemeClr val="tx1"/>
                </a:solidFill>
                <a:latin typeface="Meiryo UI" panose="020B0604030504040204" pitchFamily="50" charset="-128"/>
                <a:ea typeface="Meiryo UI" panose="020B0604030504040204" pitchFamily="50" charset="-128"/>
              </a:rPr>
              <a:t>35</a:t>
            </a:r>
            <a:r>
              <a:rPr lang="ja-JP" altLang="en-US" sz="1400" dirty="0">
                <a:solidFill>
                  <a:schemeClr val="tx1"/>
                </a:solidFill>
                <a:latin typeface="Meiryo UI" panose="020B0604030504040204" pitchFamily="50" charset="-128"/>
                <a:ea typeface="Meiryo UI" panose="020B0604030504040204" pitchFamily="50" charset="-128"/>
              </a:rPr>
              <a:t>％）。全国的な対応率（</a:t>
            </a:r>
            <a:r>
              <a:rPr lang="en-US" altLang="ja-JP" sz="1400" dirty="0">
                <a:solidFill>
                  <a:schemeClr val="tx1"/>
                </a:solidFill>
                <a:latin typeface="Meiryo UI" panose="020B0604030504040204" pitchFamily="50" charset="-128"/>
                <a:ea typeface="Meiryo UI" panose="020B0604030504040204" pitchFamily="50" charset="-128"/>
              </a:rPr>
              <a:t>33</a:t>
            </a:r>
            <a:r>
              <a:rPr lang="ja-JP" altLang="en-US" sz="1400" dirty="0">
                <a:solidFill>
                  <a:schemeClr val="tx1"/>
                </a:solidFill>
                <a:latin typeface="Meiryo UI" panose="020B0604030504040204" pitchFamily="50" charset="-128"/>
                <a:ea typeface="Meiryo UI" panose="020B0604030504040204" pitchFamily="50" charset="-128"/>
              </a:rPr>
              <a:t>％）に比べると高いが、提供形式、二次利用の許諾有無（</a:t>
            </a:r>
            <a:r>
              <a:rPr lang="en-US" altLang="ja-JP" sz="1400" dirty="0">
                <a:solidFill>
                  <a:schemeClr val="tx1"/>
                </a:solidFill>
                <a:latin typeface="Meiryo UI" panose="020B0604030504040204" pitchFamily="50" charset="-128"/>
                <a:ea typeface="Meiryo UI" panose="020B0604030504040204" pitchFamily="50" charset="-128"/>
              </a:rPr>
              <a:t>CC</a:t>
            </a:r>
            <a:r>
              <a:rPr lang="ja-JP" altLang="en-US" sz="1400" dirty="0">
                <a:solidFill>
                  <a:schemeClr val="tx1"/>
                </a:solidFill>
                <a:latin typeface="Meiryo UI" panose="020B0604030504040204" pitchFamily="50" charset="-128"/>
                <a:ea typeface="Meiryo UI" panose="020B0604030504040204" pitchFamily="50" charset="-128"/>
              </a:rPr>
              <a:t>－</a:t>
            </a:r>
            <a:r>
              <a:rPr lang="en-US" altLang="ja-JP" sz="1400" dirty="0">
                <a:solidFill>
                  <a:schemeClr val="tx1"/>
                </a:solidFill>
                <a:latin typeface="Meiryo UI" panose="020B0604030504040204" pitchFamily="50" charset="-128"/>
                <a:ea typeface="Meiryo UI" panose="020B0604030504040204" pitchFamily="50" charset="-128"/>
              </a:rPr>
              <a:t>BY)</a:t>
            </a:r>
            <a:r>
              <a:rPr lang="ja-JP" altLang="en-US" sz="1400" dirty="0">
                <a:solidFill>
                  <a:schemeClr val="tx1"/>
                </a:solidFill>
                <a:latin typeface="Meiryo UI" panose="020B0604030504040204" pitchFamily="50" charset="-128"/>
                <a:ea typeface="Meiryo UI" panose="020B0604030504040204" pitchFamily="50" charset="-128"/>
              </a:rPr>
              <a:t>の記載がないものが多く、利用者側の負担が大きいことが懸念される。</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2DDF02DB-4AF7-46D1-8792-BDE7BF5E3C8E}"/>
              </a:ext>
            </a:extLst>
          </p:cNvPr>
          <p:cNvSpPr txBox="1"/>
          <p:nvPr/>
        </p:nvSpPr>
        <p:spPr>
          <a:xfrm>
            <a:off x="506494" y="1679483"/>
            <a:ext cx="3709307" cy="338554"/>
          </a:xfrm>
          <a:prstGeom prst="rect">
            <a:avLst/>
          </a:prstGeom>
          <a:noFill/>
        </p:spPr>
        <p:txBody>
          <a:bodyPr wrap="square" rtlCol="0">
            <a:spAutoFit/>
          </a:bodyPr>
          <a:lstStyle/>
          <a:p>
            <a:pPr algn="ctr"/>
            <a:r>
              <a:rPr kumimoji="1" lang="ja-JP" altLang="en-US" sz="1600" b="1" dirty="0">
                <a:latin typeface="Meiryo UI" panose="020B0604030504040204" pitchFamily="50" charset="-128"/>
                <a:ea typeface="Meiryo UI" panose="020B0604030504040204" pitchFamily="50" charset="-128"/>
              </a:rPr>
              <a:t>府内市町村のオープンデータ対応状況</a:t>
            </a:r>
          </a:p>
        </p:txBody>
      </p:sp>
      <p:sp>
        <p:nvSpPr>
          <p:cNvPr id="2" name="テキスト ボックス 1"/>
          <p:cNvSpPr txBox="1"/>
          <p:nvPr/>
        </p:nvSpPr>
        <p:spPr>
          <a:xfrm>
            <a:off x="4980569" y="1770667"/>
            <a:ext cx="3656937" cy="307777"/>
          </a:xfrm>
          <a:prstGeom prst="rect">
            <a:avLst/>
          </a:prstGeom>
          <a:noFill/>
        </p:spPr>
        <p:txBody>
          <a:bodyPr wrap="square" rtlCol="0">
            <a:spAutoFit/>
          </a:bodyPr>
          <a:lstStyle/>
          <a:p>
            <a:pPr algn="ctr"/>
            <a:r>
              <a:rPr kumimoji="1" lang="ja-JP" altLang="en-US" sz="1400" b="1" dirty="0">
                <a:latin typeface="Meiryo UI" panose="020B0604030504040204" pitchFamily="50" charset="-128"/>
                <a:ea typeface="Meiryo UI" panose="020B0604030504040204" pitchFamily="50" charset="-128"/>
              </a:rPr>
              <a:t>政府が提示する「推奨データセット一覧」</a:t>
            </a:r>
            <a:endParaRPr kumimoji="1" lang="ja-JP" altLang="en-US" sz="1100" b="1" dirty="0">
              <a:latin typeface="Meiryo UI" panose="020B0604030504040204" pitchFamily="50" charset="-128"/>
              <a:ea typeface="Meiryo UI" panose="020B0604030504040204" pitchFamily="50" charset="-128"/>
            </a:endParaRPr>
          </a:p>
        </p:txBody>
      </p:sp>
      <p:sp>
        <p:nvSpPr>
          <p:cNvPr id="7" name="スライド番号プレースホルダー 6"/>
          <p:cNvSpPr>
            <a:spLocks noGrp="1"/>
          </p:cNvSpPr>
          <p:nvPr>
            <p:ph type="sldNum" sz="quarter" idx="12"/>
          </p:nvPr>
        </p:nvSpPr>
        <p:spPr>
          <a:xfrm>
            <a:off x="6931773" y="6343453"/>
            <a:ext cx="2057400" cy="365125"/>
          </a:xfrm>
        </p:spPr>
        <p:txBody>
          <a:bodyPr/>
          <a:lstStyle/>
          <a:p>
            <a:fld id="{6D9193AE-A101-45E9-A319-81911888F047}" type="slidenum">
              <a:rPr kumimoji="1" lang="ja-JP" altLang="en-US" smtClean="0"/>
              <a:pPr/>
              <a:t>9</a:t>
            </a:fld>
            <a:endParaRPr kumimoji="1" lang="ja-JP" altLang="en-US"/>
          </a:p>
        </p:txBody>
      </p:sp>
      <p:sp>
        <p:nvSpPr>
          <p:cNvPr id="27" name="正方形/長方形 26">
            <a:extLst>
              <a:ext uri="{FF2B5EF4-FFF2-40B4-BE49-F238E27FC236}">
                <a16:creationId xmlns:a16="http://schemas.microsoft.com/office/drawing/2014/main" id="{CBAA1584-3715-4D57-92EE-82E9B2098119}"/>
              </a:ext>
            </a:extLst>
          </p:cNvPr>
          <p:cNvSpPr/>
          <p:nvPr/>
        </p:nvSpPr>
        <p:spPr>
          <a:xfrm>
            <a:off x="267206" y="6169095"/>
            <a:ext cx="2158203" cy="3487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dirty="0">
                <a:solidFill>
                  <a:schemeClr val="tx1"/>
                </a:solidFill>
                <a:latin typeface="Meiryo UI" panose="020B0604030504040204" pitchFamily="50" charset="-128"/>
                <a:ea typeface="Meiryo UI" panose="020B0604030504040204" pitchFamily="50" charset="-128"/>
              </a:rPr>
              <a:t>出典：・・・</a:t>
            </a:r>
            <a:r>
              <a:rPr lang="en-US" altLang="ja-JP" sz="1100" dirty="0">
                <a:solidFill>
                  <a:schemeClr val="tx1"/>
                </a:solidFill>
                <a:latin typeface="Meiryo UI" panose="020B0604030504040204" pitchFamily="50" charset="-128"/>
                <a:ea typeface="Meiryo UI" panose="020B0604030504040204" pitchFamily="50" charset="-128"/>
              </a:rPr>
              <a:t>HP</a:t>
            </a:r>
            <a:r>
              <a:rPr lang="ja-JP" altLang="en-US" sz="1100" dirty="0">
                <a:solidFill>
                  <a:schemeClr val="tx1"/>
                </a:solidFill>
                <a:latin typeface="Meiryo UI" panose="020B0604030504040204" pitchFamily="50" charset="-128"/>
                <a:ea typeface="Meiryo UI" panose="020B0604030504040204" pitchFamily="50" charset="-128"/>
              </a:rPr>
              <a:t>より独自調査</a:t>
            </a:r>
            <a:endParaRPr kumimoji="1" lang="en-US" altLang="ja-JP" sz="1100" dirty="0">
              <a:solidFill>
                <a:schemeClr val="tx1"/>
              </a:solidFill>
              <a:latin typeface="Meiryo UI" panose="020B0604030504040204" pitchFamily="50" charset="-128"/>
              <a:ea typeface="Meiryo UI" panose="020B0604030504040204" pitchFamily="50" charset="-128"/>
            </a:endParaRPr>
          </a:p>
        </p:txBody>
      </p:sp>
      <p:pic>
        <p:nvPicPr>
          <p:cNvPr id="3" name="図 2">
            <a:extLst>
              <a:ext uri="{FF2B5EF4-FFF2-40B4-BE49-F238E27FC236}">
                <a16:creationId xmlns:a16="http://schemas.microsoft.com/office/drawing/2014/main" id="{FCEDCEF6-4522-4F22-A01C-445B1371716F}"/>
              </a:ext>
            </a:extLst>
          </p:cNvPr>
          <p:cNvPicPr>
            <a:picLocks noChangeAspect="1"/>
          </p:cNvPicPr>
          <p:nvPr/>
        </p:nvPicPr>
        <p:blipFill>
          <a:blip r:embed="rId2"/>
          <a:stretch>
            <a:fillRect/>
          </a:stretch>
        </p:blipFill>
        <p:spPr>
          <a:xfrm>
            <a:off x="4583262" y="2782803"/>
            <a:ext cx="4451554" cy="3450319"/>
          </a:xfrm>
          <a:prstGeom prst="rect">
            <a:avLst/>
          </a:prstGeom>
        </p:spPr>
      </p:pic>
      <p:sp>
        <p:nvSpPr>
          <p:cNvPr id="4" name="正方形/長方形 3">
            <a:extLst>
              <a:ext uri="{FF2B5EF4-FFF2-40B4-BE49-F238E27FC236}">
                <a16:creationId xmlns:a16="http://schemas.microsoft.com/office/drawing/2014/main" id="{C9FC8653-DA62-4E85-B72E-879432A1DAA9}"/>
              </a:ext>
            </a:extLst>
          </p:cNvPr>
          <p:cNvSpPr/>
          <p:nvPr/>
        </p:nvSpPr>
        <p:spPr>
          <a:xfrm>
            <a:off x="4628904" y="2095460"/>
            <a:ext cx="4360269" cy="600164"/>
          </a:xfrm>
          <a:prstGeom prst="rect">
            <a:avLst/>
          </a:prstGeom>
        </p:spPr>
        <p:txBody>
          <a:bodyPr wrap="square">
            <a:spAutoFit/>
          </a:bodyPr>
          <a:lstStyle/>
          <a:p>
            <a:pPr marL="171450" indent="-171450">
              <a:buFont typeface="Arial" panose="020B0604020202020204" pitchFamily="34" charset="0"/>
              <a:buChar char="•"/>
            </a:pPr>
            <a:r>
              <a:rPr lang="ja-JP" altLang="en-US" sz="1100" dirty="0">
                <a:latin typeface="Meiryo UI" panose="020B0604030504040204" pitchFamily="50" charset="-128"/>
                <a:ea typeface="Meiryo UI" panose="020B0604030504040204" pitchFamily="50" charset="-128"/>
              </a:rPr>
              <a:t>推奨データセットとはオープンデータの公開とその利活用を促進することを目的とし、政府として公開を推奨するデータと、そのデータの作成にあたり準拠すべきルールやフォーマット等を取りまとめたもの</a:t>
            </a:r>
          </a:p>
        </p:txBody>
      </p:sp>
    </p:spTree>
    <p:extLst>
      <p:ext uri="{BB962C8B-B14F-4D97-AF65-F5344CB8AC3E}">
        <p14:creationId xmlns:p14="http://schemas.microsoft.com/office/powerpoint/2010/main" val="299334759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501</TotalTime>
  <Words>2006</Words>
  <PresentationFormat>画面に合わせる (4:3)</PresentationFormat>
  <Paragraphs>417</Paragraphs>
  <Slides>14</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14</vt:i4>
      </vt:variant>
    </vt:vector>
  </HeadingPairs>
  <TitlesOfParts>
    <vt:vector size="24" baseType="lpstr">
      <vt:lpstr>HGP創英角ﾎﾟｯﾌﾟ体</vt:lpstr>
      <vt:lpstr>Meiryo UI</vt:lpstr>
      <vt:lpstr>ＭＳ Ｐゴシック</vt:lpstr>
      <vt:lpstr>游ゴシック</vt:lpstr>
      <vt:lpstr>游ゴシック Light</vt:lpstr>
      <vt:lpstr>Arial</vt:lpstr>
      <vt:lpstr>Calibri</vt:lpstr>
      <vt:lpstr>Calibri Light</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2019-09-25T04:24:56Z</dcterms:created>
  <dcterms:modified xsi:type="dcterms:W3CDTF">2019-09-27T01:26:00Z</dcterms:modified>
</cp:coreProperties>
</file>