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3.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Lst>
  <p:notesMasterIdLst>
    <p:notesMasterId r:id="rId51"/>
  </p:notesMasterIdLst>
  <p:handoutMasterIdLst>
    <p:handoutMasterId r:id="rId52"/>
  </p:handoutMasterIdLst>
  <p:sldIdLst>
    <p:sldId id="1148" r:id="rId3"/>
    <p:sldId id="1149" r:id="rId4"/>
    <p:sldId id="1199" r:id="rId5"/>
    <p:sldId id="1151" r:id="rId6"/>
    <p:sldId id="1197" r:id="rId7"/>
    <p:sldId id="1153" r:id="rId8"/>
    <p:sldId id="1154" r:id="rId9"/>
    <p:sldId id="1198" r:id="rId10"/>
    <p:sldId id="1156" r:id="rId11"/>
    <p:sldId id="1157" r:id="rId12"/>
    <p:sldId id="1158" r:id="rId13"/>
    <p:sldId id="1159" r:id="rId14"/>
    <p:sldId id="1160" r:id="rId15"/>
    <p:sldId id="1161" r:id="rId16"/>
    <p:sldId id="1162" r:id="rId17"/>
    <p:sldId id="1163" r:id="rId18"/>
    <p:sldId id="1172" r:id="rId19"/>
    <p:sldId id="1165" r:id="rId20"/>
    <p:sldId id="1166" r:id="rId21"/>
    <p:sldId id="1167" r:id="rId22"/>
    <p:sldId id="1168" r:id="rId23"/>
    <p:sldId id="1169" r:id="rId24"/>
    <p:sldId id="1170" r:id="rId25"/>
    <p:sldId id="1171" r:id="rId26"/>
    <p:sldId id="1173" r:id="rId27"/>
    <p:sldId id="1174" r:id="rId28"/>
    <p:sldId id="1175" r:id="rId29"/>
    <p:sldId id="1176" r:id="rId30"/>
    <p:sldId id="1177" r:id="rId31"/>
    <p:sldId id="1178" r:id="rId32"/>
    <p:sldId id="1179" r:id="rId33"/>
    <p:sldId id="1180" r:id="rId34"/>
    <p:sldId id="1181" r:id="rId35"/>
    <p:sldId id="1182" r:id="rId36"/>
    <p:sldId id="1183" r:id="rId37"/>
    <p:sldId id="1184" r:id="rId38"/>
    <p:sldId id="1185" r:id="rId39"/>
    <p:sldId id="1186" r:id="rId40"/>
    <p:sldId id="1187" r:id="rId41"/>
    <p:sldId id="1188" r:id="rId42"/>
    <p:sldId id="1189" r:id="rId43"/>
    <p:sldId id="1190" r:id="rId44"/>
    <p:sldId id="1191" r:id="rId45"/>
    <p:sldId id="1192" r:id="rId46"/>
    <p:sldId id="1193" r:id="rId47"/>
    <p:sldId id="1194" r:id="rId48"/>
    <p:sldId id="1195" r:id="rId49"/>
    <p:sldId id="1196" r:id="rId50"/>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大阪府" initials="" lastIdx="0" clrIdx="0"/>
  <p:cmAuthor id="2" name="中道　忠和"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267"/>
    <a:srgbClr val="468EF8"/>
    <a:srgbClr val="FFF2CC"/>
    <a:srgbClr val="50DE5E"/>
    <a:srgbClr val="41859C"/>
    <a:srgbClr val="7CBF33"/>
    <a:srgbClr val="FFFF6D"/>
    <a:srgbClr val="43EDA8"/>
    <a:srgbClr val="A8FAFE"/>
    <a:srgbClr val="FA95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333" autoAdjust="0"/>
  </p:normalViewPr>
  <p:slideViewPr>
    <p:cSldViewPr snapToGrid="0">
      <p:cViewPr varScale="1">
        <p:scale>
          <a:sx n="73" d="100"/>
          <a:sy n="73" d="100"/>
        </p:scale>
        <p:origin x="1236" y="66"/>
      </p:cViewPr>
      <p:guideLst>
        <p:guide orient="horz" pos="2160"/>
        <p:guide pos="2880"/>
      </p:guideLst>
    </p:cSldViewPr>
  </p:slideViewPr>
  <p:notesTextViewPr>
    <p:cViewPr>
      <p:scale>
        <a:sx n="1" d="1"/>
        <a:sy n="1" d="1"/>
      </p:scale>
      <p:origin x="0" y="0"/>
    </p:cViewPr>
  </p:notesTextViewPr>
  <p:notesViewPr>
    <p:cSldViewPr snapToGrid="0">
      <p:cViewPr varScale="1">
        <p:scale>
          <a:sx n="49" d="100"/>
          <a:sy n="49" d="100"/>
        </p:scale>
        <p:origin x="2916"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file:///\\G0000sv0ns501\d11130$\doc\060_&#12473;&#12510;&#12540;&#12488;&#12471;&#12486;&#12451;\01_&#25126;&#30053;&#20250;&#35696;\20190927_&#31532;&#65298;&#22238;&#25126;&#30053;&#20250;&#35696;\&#12464;&#12521;&#12501;&#20803;&#12487;&#12540;&#12479;.xlsx"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1.xlsx"/></Relationships>
</file>

<file path=ppt/charts/_rels/chart6.xml.rels><?xml version="1.0" encoding="UTF-8" standalone="yes"?>
<Relationships xmlns="http://schemas.openxmlformats.org/package/2006/relationships"><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2.xm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90506817963993"/>
          <c:y val="0.17992343149090156"/>
          <c:w val="0.75610370030872109"/>
          <c:h val="0.68312989487052844"/>
        </c:manualLayout>
      </c:layout>
      <c:barChart>
        <c:barDir val="col"/>
        <c:grouping val="percentStacked"/>
        <c:varyColors val="0"/>
        <c:ser>
          <c:idx val="0"/>
          <c:order val="0"/>
          <c:tx>
            <c:strRef>
              <c:f>Sheet1!$B$1</c:f>
              <c:strCache>
                <c:ptCount val="1"/>
                <c:pt idx="0">
                  <c:v>スマートフォン</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10代</c:v>
                </c:pt>
                <c:pt idx="1">
                  <c:v>20代</c:v>
                </c:pt>
                <c:pt idx="2">
                  <c:v>30代</c:v>
                </c:pt>
                <c:pt idx="3">
                  <c:v>40代</c:v>
                </c:pt>
                <c:pt idx="4">
                  <c:v>50代</c:v>
                </c:pt>
                <c:pt idx="5">
                  <c:v>60代</c:v>
                </c:pt>
              </c:strCache>
            </c:strRef>
          </c:cat>
          <c:val>
            <c:numRef>
              <c:f>Sheet1!$B$2:$B$7</c:f>
              <c:numCache>
                <c:formatCode>General</c:formatCode>
                <c:ptCount val="6"/>
                <c:pt idx="0">
                  <c:v>67.3</c:v>
                </c:pt>
                <c:pt idx="1">
                  <c:v>66.2</c:v>
                </c:pt>
                <c:pt idx="2">
                  <c:v>54.7</c:v>
                </c:pt>
                <c:pt idx="3">
                  <c:v>43.8</c:v>
                </c:pt>
                <c:pt idx="4">
                  <c:v>31.6</c:v>
                </c:pt>
                <c:pt idx="5">
                  <c:v>17.899999999999999</c:v>
                </c:pt>
              </c:numCache>
            </c:numRef>
          </c:val>
          <c:extLst>
            <c:ext xmlns:c16="http://schemas.microsoft.com/office/drawing/2014/chart" uri="{C3380CC4-5D6E-409C-BE32-E72D297353CC}">
              <c16:uniqueId val="{00000000-244F-4AF8-9B95-56257D5F561C}"/>
            </c:ext>
          </c:extLst>
        </c:ser>
        <c:ser>
          <c:idx val="1"/>
          <c:order val="1"/>
          <c:tx>
            <c:strRef>
              <c:f>Sheet1!$C$1</c:f>
              <c:strCache>
                <c:ptCount val="1"/>
                <c:pt idx="0">
                  <c:v>携帯電話</c:v>
                </c:pt>
              </c:strCache>
            </c:strRef>
          </c:tx>
          <c:spPr>
            <a:solidFill>
              <a:schemeClr val="accent1">
                <a:lumMod val="20000"/>
                <a:lumOff val="80000"/>
              </a:schemeClr>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10代</c:v>
                </c:pt>
                <c:pt idx="1">
                  <c:v>20代</c:v>
                </c:pt>
                <c:pt idx="2">
                  <c:v>30代</c:v>
                </c:pt>
                <c:pt idx="3">
                  <c:v>40代</c:v>
                </c:pt>
                <c:pt idx="4">
                  <c:v>50代</c:v>
                </c:pt>
                <c:pt idx="5">
                  <c:v>60代</c:v>
                </c:pt>
              </c:strCache>
            </c:strRef>
          </c:cat>
          <c:val>
            <c:numRef>
              <c:f>Sheet1!$C$2:$C$7</c:f>
              <c:numCache>
                <c:formatCode>General</c:formatCode>
                <c:ptCount val="6"/>
                <c:pt idx="0">
                  <c:v>30.1</c:v>
                </c:pt>
                <c:pt idx="1">
                  <c:v>32.5</c:v>
                </c:pt>
                <c:pt idx="2">
                  <c:v>42.7</c:v>
                </c:pt>
                <c:pt idx="3">
                  <c:v>55.8</c:v>
                </c:pt>
                <c:pt idx="4">
                  <c:v>64.400000000000006</c:v>
                </c:pt>
                <c:pt idx="5">
                  <c:v>75.5</c:v>
                </c:pt>
              </c:numCache>
            </c:numRef>
          </c:val>
          <c:extLst>
            <c:ext xmlns:c16="http://schemas.microsoft.com/office/drawing/2014/chart" uri="{C3380CC4-5D6E-409C-BE32-E72D297353CC}">
              <c16:uniqueId val="{00000001-244F-4AF8-9B95-56257D5F561C}"/>
            </c:ext>
          </c:extLst>
        </c:ser>
        <c:ser>
          <c:idx val="2"/>
          <c:order val="2"/>
          <c:tx>
            <c:strRef>
              <c:f>Sheet1!$D$1</c:f>
              <c:strCache>
                <c:ptCount val="1"/>
                <c:pt idx="0">
                  <c:v>未使用</c:v>
                </c:pt>
              </c:strCache>
            </c:strRef>
          </c:tx>
          <c:spPr>
            <a:solidFill>
              <a:schemeClr val="bg1"/>
            </a:solidFill>
            <a:ln>
              <a:solidFill>
                <a:schemeClr val="accent1"/>
              </a:solidFill>
            </a:ln>
            <a:effectLst/>
          </c:spPr>
          <c:invertIfNegative val="0"/>
          <c:cat>
            <c:strRef>
              <c:f>Sheet1!$A$2:$A$7</c:f>
              <c:strCache>
                <c:ptCount val="6"/>
                <c:pt idx="0">
                  <c:v>10代</c:v>
                </c:pt>
                <c:pt idx="1">
                  <c:v>20代</c:v>
                </c:pt>
                <c:pt idx="2">
                  <c:v>30代</c:v>
                </c:pt>
                <c:pt idx="3">
                  <c:v>40代</c:v>
                </c:pt>
                <c:pt idx="4">
                  <c:v>50代</c:v>
                </c:pt>
                <c:pt idx="5">
                  <c:v>60代</c:v>
                </c:pt>
              </c:strCache>
            </c:strRef>
          </c:cat>
          <c:val>
            <c:numRef>
              <c:f>Sheet1!$D$2:$D$7</c:f>
              <c:numCache>
                <c:formatCode>General</c:formatCode>
                <c:ptCount val="6"/>
                <c:pt idx="0">
                  <c:v>2.6000000000000014</c:v>
                </c:pt>
                <c:pt idx="1">
                  <c:v>1.2999999999999972</c:v>
                </c:pt>
                <c:pt idx="2">
                  <c:v>2.5999999999999943</c:v>
                </c:pt>
                <c:pt idx="3">
                  <c:v>0.40000000000000568</c:v>
                </c:pt>
                <c:pt idx="4">
                  <c:v>4</c:v>
                </c:pt>
                <c:pt idx="5">
                  <c:v>6.5999999999999943</c:v>
                </c:pt>
              </c:numCache>
            </c:numRef>
          </c:val>
          <c:extLst>
            <c:ext xmlns:c16="http://schemas.microsoft.com/office/drawing/2014/chart" uri="{C3380CC4-5D6E-409C-BE32-E72D297353CC}">
              <c16:uniqueId val="{00000002-244F-4AF8-9B95-56257D5F561C}"/>
            </c:ext>
          </c:extLst>
        </c:ser>
        <c:dLbls>
          <c:showLegendKey val="0"/>
          <c:showVal val="0"/>
          <c:showCatName val="0"/>
          <c:showSerName val="0"/>
          <c:showPercent val="0"/>
          <c:showBubbleSize val="0"/>
        </c:dLbls>
        <c:gapWidth val="50"/>
        <c:overlap val="100"/>
        <c:axId val="94329344"/>
        <c:axId val="46524672"/>
      </c:barChart>
      <c:catAx>
        <c:axId val="9432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6524672"/>
        <c:crosses val="autoZero"/>
        <c:auto val="1"/>
        <c:lblAlgn val="ctr"/>
        <c:lblOffset val="100"/>
        <c:noMultiLvlLbl val="0"/>
      </c:catAx>
      <c:valAx>
        <c:axId val="46524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9432934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sz="900">
          <a:latin typeface="Meiryo UI" panose="020B0604030504040204" pitchFamily="50" charset="-128"/>
          <a:ea typeface="Meiryo UI" panose="020B0604030504040204" pitchFamily="50" charset="-128"/>
        </a:defRPr>
      </a:pPr>
      <a:endParaRPr lang="ja-JP"/>
    </a:p>
  </c:txPr>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80000"/>
              </a:lnSpc>
              <a:defRPr sz="1400" b="0" i="0" u="none" strike="noStrike" kern="1200" spc="0" baseline="0">
                <a:solidFill>
                  <a:schemeClr val="tx1">
                    <a:lumMod val="65000"/>
                    <a:lumOff val="35000"/>
                  </a:schemeClr>
                </a:solidFill>
                <a:latin typeface="+mn-lt"/>
                <a:ea typeface="+mn-ea"/>
                <a:cs typeface="+mn-cs"/>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市町村</a:t>
            </a:r>
            <a:r>
              <a:rPr lang="en-US" altLang="ja-JP" dirty="0">
                <a:latin typeface="Meiryo UI" panose="020B0604030504040204" pitchFamily="50" charset="-128"/>
                <a:ea typeface="Meiryo UI" panose="020B0604030504040204" pitchFamily="50" charset="-128"/>
                <a:cs typeface="Meiryo UI" panose="020B0604030504040204" pitchFamily="50" charset="-128"/>
              </a:rPr>
              <a:t/>
            </a:r>
            <a:br>
              <a:rPr lang="en-US" altLang="ja-JP" dirty="0">
                <a:latin typeface="Meiryo UI" panose="020B0604030504040204" pitchFamily="50" charset="-128"/>
                <a:ea typeface="Meiryo UI" panose="020B0604030504040204" pitchFamily="50" charset="-128"/>
                <a:cs typeface="Meiryo UI" panose="020B0604030504040204" pitchFamily="50" charset="-128"/>
              </a:rPr>
            </a:br>
            <a:r>
              <a:rPr lang="ja-JP" altLang="en-US" sz="1100" dirty="0">
                <a:latin typeface="Meiryo UI" panose="020B0604030504040204" pitchFamily="50" charset="-128"/>
                <a:ea typeface="Meiryo UI" panose="020B0604030504040204" pitchFamily="50" charset="-128"/>
                <a:cs typeface="Meiryo UI" panose="020B0604030504040204" pitchFamily="50" charset="-128"/>
              </a:rPr>
              <a:t>人口</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万未満の市を含む</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0.15873740102592837"/>
          <c:y val="9.9634692337018424E-2"/>
        </c:manualLayout>
      </c:layout>
      <c:overlay val="0"/>
      <c:spPr>
        <a:noFill/>
        <a:ln>
          <a:noFill/>
        </a:ln>
        <a:effectLst/>
      </c:spPr>
      <c:txPr>
        <a:bodyPr rot="0" spcFirstLastPara="1" vertOverflow="ellipsis" vert="horz" wrap="square" anchor="ctr" anchorCtr="1"/>
        <a:lstStyle/>
        <a:p>
          <a:pPr>
            <a:lnSpc>
              <a:spcPct val="80000"/>
            </a:lnSpc>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9814947344249215"/>
          <c:y val="0.82380126458577374"/>
          <c:w val="0.60370062147512071"/>
          <c:h val="6.934965084747957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027023674144526"/>
          <c:y val="0.8616892680081657"/>
          <c:w val="0.79459488924184474"/>
          <c:h val="7.812554680664916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政令指定都市</a:t>
            </a:r>
          </a:p>
        </c:rich>
      </c:tx>
      <c:layout>
        <c:manualLayout>
          <c:xMode val="edge"/>
          <c:yMode val="edge"/>
          <c:x val="0.29499103906995533"/>
          <c:y val="0.1111111111111111"/>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A4A-45F9-8263-3EA5073A956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A4A-45F9-8263-3EA5073A9566}"/>
              </c:ext>
            </c:extLst>
          </c:dPt>
          <c:dLbls>
            <c:dLbl>
              <c:idx val="1"/>
              <c:delete val="1"/>
              <c:extLst>
                <c:ext xmlns:c15="http://schemas.microsoft.com/office/drawing/2012/chart" uri="{CE6537A1-D6FC-4f65-9D91-7224C49458BB}"/>
                <c:ext xmlns:c16="http://schemas.microsoft.com/office/drawing/2014/chart" uri="{C3380CC4-5D6E-409C-BE32-E72D297353CC}">
                  <c16:uniqueId val="{00000003-4A4A-45F9-8263-3EA5073A956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作図!$B$7:$B$8</c:f>
              <c:strCache>
                <c:ptCount val="2"/>
                <c:pt idx="0">
                  <c:v>取組済</c:v>
                </c:pt>
                <c:pt idx="1">
                  <c:v>取組未着手</c:v>
                </c:pt>
              </c:strCache>
            </c:strRef>
          </c:cat>
          <c:val>
            <c:numRef>
              <c:f>作図!$C$7:$C$8</c:f>
              <c:numCache>
                <c:formatCode>General</c:formatCode>
                <c:ptCount val="2"/>
                <c:pt idx="0">
                  <c:v>20</c:v>
                </c:pt>
                <c:pt idx="1">
                  <c:v>0</c:v>
                </c:pt>
              </c:numCache>
            </c:numRef>
          </c:val>
          <c:extLst>
            <c:ext xmlns:c16="http://schemas.microsoft.com/office/drawing/2014/chart" uri="{C3380CC4-5D6E-409C-BE32-E72D297353CC}">
              <c16:uniqueId val="{00000004-4A4A-45F9-8263-3EA5073A956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3747478213339959"/>
          <c:y val="0.80150408282298047"/>
          <c:w val="0.52505006032766899"/>
          <c:h val="7.812554680664916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185765700102568"/>
          <c:y val="0.80613371245261012"/>
          <c:w val="0.72850010716562807"/>
          <c:h val="7.812554680664916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b="1" dirty="0">
                <a:latin typeface="Meiryo UI" panose="020B0604030504040204" pitchFamily="50" charset="-128"/>
                <a:ea typeface="Meiryo UI" panose="020B0604030504040204" pitchFamily="50" charset="-128"/>
              </a:rPr>
              <a:t>大規模都市</a:t>
            </a:r>
            <a:endParaRPr lang="en-US" altLang="ja-JP" b="1" dirty="0">
              <a:latin typeface="Meiryo UI" panose="020B0604030504040204" pitchFamily="50" charset="-128"/>
              <a:ea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rPr>
              <a:t>人口</a:t>
            </a:r>
            <a:r>
              <a:rPr lang="en-US" altLang="ja-JP" sz="1100" dirty="0">
                <a:latin typeface="Meiryo UI" panose="020B0604030504040204" pitchFamily="50" charset="-128"/>
                <a:ea typeface="Meiryo UI" panose="020B0604030504040204" pitchFamily="50" charset="-128"/>
              </a:rPr>
              <a:t>30</a:t>
            </a:r>
            <a:r>
              <a:rPr lang="ja-JP" altLang="en-US" sz="1100" dirty="0">
                <a:latin typeface="Meiryo UI" panose="020B0604030504040204" pitchFamily="50" charset="-128"/>
                <a:ea typeface="Meiryo UI" panose="020B0604030504040204" pitchFamily="50" charset="-128"/>
              </a:rPr>
              <a:t>万以上</a:t>
            </a:r>
            <a:endParaRPr lang="en-US" altLang="ja-JP" sz="1100" dirty="0">
              <a:latin typeface="Meiryo UI" panose="020B0604030504040204" pitchFamily="50" charset="-128"/>
              <a:ea typeface="Meiryo UI" panose="020B0604030504040204" pitchFamily="50" charset="-128"/>
            </a:endParaRPr>
          </a:p>
        </c:rich>
      </c:tx>
      <c:layout>
        <c:manualLayout>
          <c:xMode val="edge"/>
          <c:yMode val="edge"/>
          <c:x val="0.32893785747329463"/>
          <c:y val="8.439891433552040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041-4D7C-B6C1-A37097273AE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041-4D7C-B6C1-A37097273AEC}"/>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1-5041-4D7C-B6C1-A37097273AEC}"/>
                </c:ext>
              </c:extLst>
            </c:dLbl>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3-5041-4D7C-B6C1-A37097273AE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作図!$B$11:$B$12</c:f>
              <c:strCache>
                <c:ptCount val="2"/>
                <c:pt idx="0">
                  <c:v>取組済</c:v>
                </c:pt>
                <c:pt idx="1">
                  <c:v>取組未着手</c:v>
                </c:pt>
              </c:strCache>
            </c:strRef>
          </c:cat>
          <c:val>
            <c:numRef>
              <c:f>作図!$C$11:$C$12</c:f>
              <c:numCache>
                <c:formatCode>General</c:formatCode>
                <c:ptCount val="2"/>
                <c:pt idx="0">
                  <c:v>47</c:v>
                </c:pt>
                <c:pt idx="1">
                  <c:v>4</c:v>
                </c:pt>
              </c:numCache>
            </c:numRef>
          </c:val>
          <c:extLst>
            <c:ext xmlns:c16="http://schemas.microsoft.com/office/drawing/2014/chart" uri="{C3380CC4-5D6E-409C-BE32-E72D297353CC}">
              <c16:uniqueId val="{00000004-5041-4D7C-B6C1-A37097273AE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693259493734676"/>
          <c:y val="0.8133297063299807"/>
          <c:w val="0.46988115739673758"/>
          <c:h val="7.17965760329003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b="1" dirty="0">
                <a:latin typeface="Meiryo UI" panose="020B0604030504040204" pitchFamily="50" charset="-128"/>
                <a:ea typeface="Meiryo UI" panose="020B0604030504040204" pitchFamily="50" charset="-128"/>
              </a:rPr>
              <a:t>小規模都市</a:t>
            </a:r>
            <a:endParaRPr lang="en-US" altLang="ja-JP" b="1" dirty="0">
              <a:latin typeface="Meiryo UI" panose="020B0604030504040204" pitchFamily="50" charset="-128"/>
              <a:ea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rPr>
              <a:t>人口</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万以上</a:t>
            </a:r>
            <a:r>
              <a:rPr lang="en-US" altLang="ja-JP" sz="1100" dirty="0">
                <a:latin typeface="Meiryo UI" panose="020B0604030504040204" pitchFamily="50" charset="-128"/>
                <a:ea typeface="Meiryo UI" panose="020B0604030504040204" pitchFamily="50" charset="-128"/>
              </a:rPr>
              <a:t>20</a:t>
            </a:r>
            <a:r>
              <a:rPr lang="ja-JP" altLang="en-US" sz="1100" dirty="0">
                <a:latin typeface="Meiryo UI" panose="020B0604030504040204" pitchFamily="50" charset="-128"/>
                <a:ea typeface="Meiryo UI" panose="020B0604030504040204" pitchFamily="50" charset="-128"/>
              </a:rPr>
              <a:t>万未満</a:t>
            </a:r>
            <a:endParaRPr lang="en-US" altLang="ja-JP" sz="1100" dirty="0">
              <a:latin typeface="Meiryo UI" panose="020B0604030504040204" pitchFamily="50" charset="-128"/>
              <a:ea typeface="Meiryo UI" panose="020B0604030504040204" pitchFamily="50" charset="-128"/>
            </a:endParaRPr>
          </a:p>
        </c:rich>
      </c:tx>
      <c:layout>
        <c:manualLayout>
          <c:xMode val="edge"/>
          <c:yMode val="edge"/>
          <c:x val="0.23154694882683197"/>
          <c:y val="9.94319500476916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D43-46F2-9F36-762E1D2D6FE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D43-46F2-9F36-762E1D2D6FE6}"/>
              </c:ext>
            </c:extLst>
          </c:dPt>
          <c:dLbls>
            <c:dLbl>
              <c:idx val="0"/>
              <c:layout>
                <c:manualLayout>
                  <c:x val="-0.10418815861962132"/>
                  <c:y val="0.132797121374669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43-46F2-9F36-762E1D2D6FE6}"/>
                </c:ext>
              </c:extLst>
            </c:dLbl>
            <c:dLbl>
              <c:idx val="1"/>
              <c:layout>
                <c:manualLayout>
                  <c:x val="8.3140563594696529E-2"/>
                  <c:y val="1.61141434566385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43-46F2-9F36-762E1D2D6FE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作図!$B$19:$B$20</c:f>
              <c:strCache>
                <c:ptCount val="2"/>
                <c:pt idx="0">
                  <c:v>取組済</c:v>
                </c:pt>
                <c:pt idx="1">
                  <c:v>取組未着手</c:v>
                </c:pt>
              </c:strCache>
            </c:strRef>
          </c:cat>
          <c:val>
            <c:numRef>
              <c:f>作図!$C$19:$C$20</c:f>
              <c:numCache>
                <c:formatCode>General</c:formatCode>
                <c:ptCount val="2"/>
                <c:pt idx="0">
                  <c:v>224</c:v>
                </c:pt>
                <c:pt idx="1">
                  <c:v>185</c:v>
                </c:pt>
              </c:numCache>
            </c:numRef>
          </c:val>
          <c:extLst>
            <c:ext xmlns:c16="http://schemas.microsoft.com/office/drawing/2014/chart" uri="{C3380CC4-5D6E-409C-BE32-E72D297353CC}">
              <c16:uniqueId val="{00000004-2D43-46F2-9F36-762E1D2D6FE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4965238294601691"/>
          <c:y val="0.81785856477985697"/>
          <c:w val="0.51956667022053948"/>
          <c:h val="7.005469989585641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b="1" dirty="0">
                <a:latin typeface="Meiryo UI" panose="020B0604030504040204" pitchFamily="50" charset="-128"/>
                <a:ea typeface="Meiryo UI" panose="020B0604030504040204" pitchFamily="50" charset="-128"/>
              </a:rPr>
              <a:t>市町村</a:t>
            </a:r>
            <a:endParaRPr lang="en-US" altLang="ja-JP" b="1" dirty="0">
              <a:latin typeface="Meiryo UI" panose="020B0604030504040204" pitchFamily="50" charset="-128"/>
              <a:ea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rPr>
              <a:t>人口</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万未満の市を含む</a:t>
            </a:r>
            <a:endParaRPr lang="en-US" altLang="ja-JP" dirty="0">
              <a:latin typeface="Meiryo UI" panose="020B0604030504040204" pitchFamily="50" charset="-128"/>
              <a:ea typeface="Meiryo UI" panose="020B0604030504040204" pitchFamily="50" charset="-128"/>
            </a:endParaRPr>
          </a:p>
        </c:rich>
      </c:tx>
      <c:layout>
        <c:manualLayout>
          <c:xMode val="edge"/>
          <c:yMode val="edge"/>
          <c:x val="0.24796938490469325"/>
          <c:y val="9.943172663769586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64E-4B95-99E5-01005242F95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64E-4B95-99E5-01005242F958}"/>
              </c:ext>
            </c:extLst>
          </c:dPt>
          <c:dLbls>
            <c:dLbl>
              <c:idx val="1"/>
              <c:layout>
                <c:manualLayout>
                  <c:x val="-1.6318715496462171E-2"/>
                  <c:y val="-0.118417245252643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4E-4B95-99E5-01005242F95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作図!$B$23:$B$24</c:f>
              <c:strCache>
                <c:ptCount val="2"/>
                <c:pt idx="0">
                  <c:v>取組済</c:v>
                </c:pt>
                <c:pt idx="1">
                  <c:v>取組未着手</c:v>
                </c:pt>
              </c:strCache>
            </c:strRef>
          </c:cat>
          <c:val>
            <c:numRef>
              <c:f>作図!$C$23:$C$24</c:f>
              <c:numCache>
                <c:formatCode>General</c:formatCode>
                <c:ptCount val="2"/>
                <c:pt idx="0">
                  <c:v>206</c:v>
                </c:pt>
                <c:pt idx="1">
                  <c:v>994</c:v>
                </c:pt>
              </c:numCache>
            </c:numRef>
          </c:val>
          <c:extLst>
            <c:ext xmlns:c16="http://schemas.microsoft.com/office/drawing/2014/chart" uri="{C3380CC4-5D6E-409C-BE32-E72D297353CC}">
              <c16:uniqueId val="{00000004-A64E-4B95-99E5-01005242F95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1169261361509242"/>
          <c:y val="0.82276602233709129"/>
          <c:w val="0.59947278162230333"/>
          <c:h val="6.97571094385977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b="1" dirty="0">
                <a:latin typeface="Meiryo UI" panose="020B0604030504040204" pitchFamily="50" charset="-128"/>
                <a:ea typeface="Meiryo UI" panose="020B0604030504040204" pitchFamily="50" charset="-128"/>
              </a:rPr>
              <a:t>人口カバー率</a:t>
            </a:r>
          </a:p>
        </c:rich>
      </c:tx>
      <c:layout>
        <c:manualLayout>
          <c:xMode val="edge"/>
          <c:yMode val="edge"/>
          <c:x val="0.25025360637618532"/>
          <c:y val="8.456667028811545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作図!$C$27</c:f>
              <c:strCache>
                <c:ptCount val="1"/>
                <c:pt idx="0">
                  <c:v>人口カバー率</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6181-4FD6-BD25-8FF19127BC7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6181-4FD6-BD25-8FF19127BC7C}"/>
              </c:ext>
            </c:extLst>
          </c:dPt>
          <c:dLbls>
            <c:dLbl>
              <c:idx val="0"/>
              <c:layout>
                <c:manualLayout>
                  <c:x val="-0.11310977972093056"/>
                  <c:y val="-9.9899417180386862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38496557276744003"/>
                      <c:h val="0.11015921524372935"/>
                    </c:manualLayout>
                  </c15:layout>
                </c:ext>
                <c:ext xmlns:c16="http://schemas.microsoft.com/office/drawing/2014/chart" uri="{C3380CC4-5D6E-409C-BE32-E72D297353CC}">
                  <c16:uniqueId val="{00000001-6181-4FD6-BD25-8FF19127BC7C}"/>
                </c:ext>
              </c:extLst>
            </c:dLbl>
            <c:dLbl>
              <c:idx val="1"/>
              <c:layout>
                <c:manualLayout>
                  <c:x val="4.5837738231907108E-2"/>
                  <c:y val="9.4336521376477633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36924687589897776"/>
                      <c:h val="0.11113840826811805"/>
                    </c:manualLayout>
                  </c15:layout>
                </c:ext>
                <c:ext xmlns:c16="http://schemas.microsoft.com/office/drawing/2014/chart" uri="{C3380CC4-5D6E-409C-BE32-E72D297353CC}">
                  <c16:uniqueId val="{00000003-6181-4FD6-BD25-8FF19127BC7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作図!$B$28:$B$29</c:f>
              <c:strCache>
                <c:ptCount val="2"/>
                <c:pt idx="0">
                  <c:v>取組済(人口)</c:v>
                </c:pt>
                <c:pt idx="1">
                  <c:v>取組未着手(人口)</c:v>
                </c:pt>
              </c:strCache>
            </c:strRef>
          </c:cat>
          <c:val>
            <c:numRef>
              <c:f>作図!$C$28:$C$29</c:f>
              <c:numCache>
                <c:formatCode>#,##0</c:formatCode>
                <c:ptCount val="2"/>
                <c:pt idx="0">
                  <c:v>100927543</c:v>
                </c:pt>
                <c:pt idx="1">
                  <c:v>26167202</c:v>
                </c:pt>
              </c:numCache>
            </c:numRef>
          </c:val>
          <c:extLst>
            <c:ext xmlns:c16="http://schemas.microsoft.com/office/drawing/2014/chart" uri="{C3380CC4-5D6E-409C-BE32-E72D297353CC}">
              <c16:uniqueId val="{00000004-6181-4FD6-BD25-8FF19127BC7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1722421475539339E-2"/>
          <c:y val="0.79581547433385791"/>
          <c:w val="0.89999982187436267"/>
          <c:h val="7.510908154217645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spc="0" baseline="0">
                <a:solidFill>
                  <a:sysClr val="windowText" lastClr="000000">
                    <a:lumMod val="65000"/>
                    <a:lumOff val="35000"/>
                  </a:sysClr>
                </a:solidFill>
                <a:latin typeface="Meiryo UI" panose="020B0604030504040204" pitchFamily="50" charset="-128"/>
                <a:ea typeface="Meiryo UI" panose="020B0604030504040204" pitchFamily="50" charset="-128"/>
                <a:cs typeface="+mn-cs"/>
              </a:defRPr>
            </a:pPr>
            <a:r>
              <a:rPr lang="ja-JP" sz="1000" b="1"/>
              <a:t>政府におけるデータの公開状況</a:t>
            </a:r>
            <a:r>
              <a:rPr kumimoji="1" lang="ja-JP" altLang="ja-JP" sz="1000" b="1">
                <a:effectLst/>
              </a:rPr>
              <a:t>（行政手続関連等・分野別）</a:t>
            </a:r>
            <a:endParaRPr lang="ja-JP" altLang="ja-JP" sz="1000" b="1">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spc="0" baseline="0">
              <a:solidFill>
                <a:sysClr val="windowText" lastClr="000000">
                  <a:lumMod val="65000"/>
                  <a:lumOff val="35000"/>
                </a:sysClr>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bar"/>
        <c:grouping val="percentStacked"/>
        <c:varyColors val="0"/>
        <c:ser>
          <c:idx val="0"/>
          <c:order val="0"/>
          <c:spPr>
            <a:solidFill>
              <a:schemeClr val="accent1"/>
            </a:solidFill>
            <a:ln>
              <a:solidFill>
                <a:schemeClr val="tx2"/>
              </a:solidFill>
            </a:ln>
            <a:effectLst/>
          </c:spPr>
          <c:invertIfNegative val="0"/>
          <c:cat>
            <c:strRef>
              <c:f>国オープンデータ!$C$4:$C$12</c:f>
              <c:strCache>
                <c:ptCount val="9"/>
                <c:pt idx="0">
                  <c:v>1 電子行政分野</c:v>
                </c:pt>
                <c:pt idx="1">
                  <c:v>2 健康・医療・介護分野</c:v>
                </c:pt>
                <c:pt idx="2">
                  <c:v>3 観光分野</c:v>
                </c:pt>
                <c:pt idx="3">
                  <c:v>4 金融分野</c:v>
                </c:pt>
                <c:pt idx="4">
                  <c:v>5 農林水産分野</c:v>
                </c:pt>
                <c:pt idx="5">
                  <c:v>6 ものづくり分野</c:v>
                </c:pt>
                <c:pt idx="6">
                  <c:v>7 インフラ・防災・減災等分野</c:v>
                </c:pt>
                <c:pt idx="7">
                  <c:v>8 移動分野</c:v>
                </c:pt>
                <c:pt idx="8">
                  <c:v>9 該当なし</c:v>
                </c:pt>
              </c:strCache>
            </c:strRef>
          </c:cat>
          <c:val>
            <c:numRef>
              <c:f>国オープンデータ!$D$4:$D$12</c:f>
              <c:numCache>
                <c:formatCode>General</c:formatCode>
                <c:ptCount val="9"/>
                <c:pt idx="0" formatCode="#,##0">
                  <c:v>923</c:v>
                </c:pt>
                <c:pt idx="1">
                  <c:v>139</c:v>
                </c:pt>
                <c:pt idx="2">
                  <c:v>2</c:v>
                </c:pt>
                <c:pt idx="3">
                  <c:v>94</c:v>
                </c:pt>
                <c:pt idx="4">
                  <c:v>228</c:v>
                </c:pt>
                <c:pt idx="5">
                  <c:v>43</c:v>
                </c:pt>
                <c:pt idx="6">
                  <c:v>37</c:v>
                </c:pt>
                <c:pt idx="7">
                  <c:v>25</c:v>
                </c:pt>
                <c:pt idx="8" formatCode="#,##0">
                  <c:v>1130</c:v>
                </c:pt>
              </c:numCache>
            </c:numRef>
          </c:val>
          <c:extLst>
            <c:ext xmlns:c16="http://schemas.microsoft.com/office/drawing/2014/chart" uri="{C3380CC4-5D6E-409C-BE32-E72D297353CC}">
              <c16:uniqueId val="{00000000-C379-4277-8914-94DF26D81E76}"/>
            </c:ext>
          </c:extLst>
        </c:ser>
        <c:ser>
          <c:idx val="1"/>
          <c:order val="1"/>
          <c:spPr>
            <a:solidFill>
              <a:srgbClr val="FFC000"/>
            </a:solidFill>
            <a:ln>
              <a:solidFill>
                <a:srgbClr val="FFC000"/>
              </a:solidFill>
            </a:ln>
            <a:effectLst/>
          </c:spPr>
          <c:invertIfNegative val="0"/>
          <c:cat>
            <c:strRef>
              <c:f>国オープンデータ!$C$4:$C$12</c:f>
              <c:strCache>
                <c:ptCount val="9"/>
                <c:pt idx="0">
                  <c:v>1 電子行政分野</c:v>
                </c:pt>
                <c:pt idx="1">
                  <c:v>2 健康・医療・介護分野</c:v>
                </c:pt>
                <c:pt idx="2">
                  <c:v>3 観光分野</c:v>
                </c:pt>
                <c:pt idx="3">
                  <c:v>4 金融分野</c:v>
                </c:pt>
                <c:pt idx="4">
                  <c:v>5 農林水産分野</c:v>
                </c:pt>
                <c:pt idx="5">
                  <c:v>6 ものづくり分野</c:v>
                </c:pt>
                <c:pt idx="6">
                  <c:v>7 インフラ・防災・減災等分野</c:v>
                </c:pt>
                <c:pt idx="7">
                  <c:v>8 移動分野</c:v>
                </c:pt>
                <c:pt idx="8">
                  <c:v>9 該当なし</c:v>
                </c:pt>
              </c:strCache>
            </c:strRef>
          </c:cat>
          <c:val>
            <c:numRef>
              <c:f>国オープンデータ!$E$4:$E$12</c:f>
              <c:numCache>
                <c:formatCode>General</c:formatCode>
                <c:ptCount val="9"/>
                <c:pt idx="0" formatCode="#,##0">
                  <c:v>63</c:v>
                </c:pt>
                <c:pt idx="1">
                  <c:v>83</c:v>
                </c:pt>
                <c:pt idx="2">
                  <c:v>6</c:v>
                </c:pt>
                <c:pt idx="3">
                  <c:v>37</c:v>
                </c:pt>
                <c:pt idx="4">
                  <c:v>40</c:v>
                </c:pt>
                <c:pt idx="5">
                  <c:v>28</c:v>
                </c:pt>
                <c:pt idx="6">
                  <c:v>68</c:v>
                </c:pt>
                <c:pt idx="7">
                  <c:v>33</c:v>
                </c:pt>
                <c:pt idx="8" formatCode="#,##0">
                  <c:v>626</c:v>
                </c:pt>
              </c:numCache>
            </c:numRef>
          </c:val>
          <c:extLst>
            <c:ext xmlns:c16="http://schemas.microsoft.com/office/drawing/2014/chart" uri="{C3380CC4-5D6E-409C-BE32-E72D297353CC}">
              <c16:uniqueId val="{00000001-C379-4277-8914-94DF26D81E76}"/>
            </c:ext>
          </c:extLst>
        </c:ser>
        <c:ser>
          <c:idx val="2"/>
          <c:order val="2"/>
          <c:spPr>
            <a:pattFill prst="ltUpDiag">
              <a:fgClr>
                <a:schemeClr val="bg1">
                  <a:lumMod val="50000"/>
                </a:schemeClr>
              </a:fgClr>
              <a:bgClr>
                <a:schemeClr val="bg1"/>
              </a:bgClr>
            </a:pattFill>
            <a:ln>
              <a:solidFill>
                <a:schemeClr val="bg1">
                  <a:lumMod val="85000"/>
                </a:schemeClr>
              </a:solidFill>
            </a:ln>
            <a:effectLst/>
          </c:spPr>
          <c:invertIfNegative val="0"/>
          <c:cat>
            <c:strRef>
              <c:f>国オープンデータ!$C$4:$C$12</c:f>
              <c:strCache>
                <c:ptCount val="9"/>
                <c:pt idx="0">
                  <c:v>1 電子行政分野</c:v>
                </c:pt>
                <c:pt idx="1">
                  <c:v>2 健康・医療・介護分野</c:v>
                </c:pt>
                <c:pt idx="2">
                  <c:v>3 観光分野</c:v>
                </c:pt>
                <c:pt idx="3">
                  <c:v>4 金融分野</c:v>
                </c:pt>
                <c:pt idx="4">
                  <c:v>5 農林水産分野</c:v>
                </c:pt>
                <c:pt idx="5">
                  <c:v>6 ものづくり分野</c:v>
                </c:pt>
                <c:pt idx="6">
                  <c:v>7 インフラ・防災・減災等分野</c:v>
                </c:pt>
                <c:pt idx="7">
                  <c:v>8 移動分野</c:v>
                </c:pt>
                <c:pt idx="8">
                  <c:v>9 該当なし</c:v>
                </c:pt>
              </c:strCache>
            </c:strRef>
          </c:cat>
          <c:val>
            <c:numRef>
              <c:f>国オープンデータ!$F$4:$F$12</c:f>
              <c:numCache>
                <c:formatCode>General</c:formatCode>
                <c:ptCount val="9"/>
                <c:pt idx="0">
                  <c:v>1876</c:v>
                </c:pt>
                <c:pt idx="1">
                  <c:v>1040</c:v>
                </c:pt>
                <c:pt idx="2">
                  <c:v>7</c:v>
                </c:pt>
                <c:pt idx="3">
                  <c:v>218</c:v>
                </c:pt>
                <c:pt idx="4">
                  <c:v>363</c:v>
                </c:pt>
                <c:pt idx="5">
                  <c:v>59</c:v>
                </c:pt>
                <c:pt idx="6">
                  <c:v>708</c:v>
                </c:pt>
                <c:pt idx="7">
                  <c:v>532</c:v>
                </c:pt>
                <c:pt idx="8">
                  <c:v>7301</c:v>
                </c:pt>
              </c:numCache>
            </c:numRef>
          </c:val>
          <c:extLst>
            <c:ext xmlns:c16="http://schemas.microsoft.com/office/drawing/2014/chart" uri="{C3380CC4-5D6E-409C-BE32-E72D297353CC}">
              <c16:uniqueId val="{00000002-C379-4277-8914-94DF26D81E76}"/>
            </c:ext>
          </c:extLst>
        </c:ser>
        <c:ser>
          <c:idx val="3"/>
          <c:order val="3"/>
          <c:spPr>
            <a:solidFill>
              <a:srgbClr val="C00000"/>
            </a:solidFill>
            <a:ln>
              <a:noFill/>
            </a:ln>
            <a:effectLst/>
          </c:spPr>
          <c:invertIfNegative val="0"/>
          <c:cat>
            <c:strRef>
              <c:f>国オープンデータ!$C$4:$C$12</c:f>
              <c:strCache>
                <c:ptCount val="9"/>
                <c:pt idx="0">
                  <c:v>1 電子行政分野</c:v>
                </c:pt>
                <c:pt idx="1">
                  <c:v>2 健康・医療・介護分野</c:v>
                </c:pt>
                <c:pt idx="2">
                  <c:v>3 観光分野</c:v>
                </c:pt>
                <c:pt idx="3">
                  <c:v>4 金融分野</c:v>
                </c:pt>
                <c:pt idx="4">
                  <c:v>5 農林水産分野</c:v>
                </c:pt>
                <c:pt idx="5">
                  <c:v>6 ものづくり分野</c:v>
                </c:pt>
                <c:pt idx="6">
                  <c:v>7 インフラ・防災・減災等分野</c:v>
                </c:pt>
                <c:pt idx="7">
                  <c:v>8 移動分野</c:v>
                </c:pt>
                <c:pt idx="8">
                  <c:v>9 該当なし</c:v>
                </c:pt>
              </c:strCache>
            </c:strRef>
          </c:cat>
          <c:val>
            <c:numRef>
              <c:f>国オープンデータ!$G$4:$G$12</c:f>
              <c:numCache>
                <c:formatCode>General</c:formatCode>
                <c:ptCount val="9"/>
                <c:pt idx="0">
                  <c:v>43</c:v>
                </c:pt>
                <c:pt idx="1">
                  <c:v>3</c:v>
                </c:pt>
                <c:pt idx="2">
                  <c:v>0</c:v>
                </c:pt>
                <c:pt idx="3">
                  <c:v>0</c:v>
                </c:pt>
                <c:pt idx="4">
                  <c:v>0</c:v>
                </c:pt>
                <c:pt idx="5">
                  <c:v>0</c:v>
                </c:pt>
                <c:pt idx="6">
                  <c:v>2</c:v>
                </c:pt>
                <c:pt idx="7">
                  <c:v>1</c:v>
                </c:pt>
                <c:pt idx="8">
                  <c:v>44</c:v>
                </c:pt>
              </c:numCache>
            </c:numRef>
          </c:val>
          <c:extLst>
            <c:ext xmlns:c16="http://schemas.microsoft.com/office/drawing/2014/chart" uri="{C3380CC4-5D6E-409C-BE32-E72D297353CC}">
              <c16:uniqueId val="{00000003-C379-4277-8914-94DF26D81E76}"/>
            </c:ext>
          </c:extLst>
        </c:ser>
        <c:dLbls>
          <c:showLegendKey val="0"/>
          <c:showVal val="0"/>
          <c:showCatName val="0"/>
          <c:showSerName val="0"/>
          <c:showPercent val="0"/>
          <c:showBubbleSize val="0"/>
        </c:dLbls>
        <c:gapWidth val="90"/>
        <c:overlap val="100"/>
        <c:axId val="1382696607"/>
        <c:axId val="1382692447"/>
      </c:barChart>
      <c:catAx>
        <c:axId val="13826966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82692447"/>
        <c:crosses val="autoZero"/>
        <c:auto val="1"/>
        <c:lblAlgn val="ctr"/>
        <c:lblOffset val="100"/>
        <c:noMultiLvlLbl val="0"/>
      </c:catAx>
      <c:valAx>
        <c:axId val="1382692447"/>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82696607"/>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tx2">
                <a:lumMod val="20000"/>
                <a:lumOff val="80000"/>
              </a:schemeClr>
            </a:solidFill>
            <a:ln>
              <a:solidFill>
                <a:schemeClr val="accent1"/>
              </a:solidFill>
            </a:ln>
            <a:effectLst/>
          </c:spPr>
          <c:invertIfNegative val="0"/>
          <c:dPt>
            <c:idx val="7"/>
            <c:invertIfNegative val="0"/>
            <c:bubble3D val="0"/>
            <c:spPr>
              <a:solidFill>
                <a:schemeClr val="tx2">
                  <a:lumMod val="40000"/>
                  <a:lumOff val="60000"/>
                </a:schemeClr>
              </a:solidFill>
              <a:ln>
                <a:solidFill>
                  <a:schemeClr val="accent1"/>
                </a:solidFill>
              </a:ln>
              <a:effectLst/>
            </c:spPr>
            <c:extLst>
              <c:ext xmlns:c16="http://schemas.microsoft.com/office/drawing/2014/chart" uri="{C3380CC4-5D6E-409C-BE32-E72D297353CC}">
                <c16:uniqueId val="{00000002-CB3C-4ABD-AFA5-30ADD379334D}"/>
              </c:ext>
            </c:extLst>
          </c:dPt>
          <c:dPt>
            <c:idx val="16"/>
            <c:invertIfNegative val="0"/>
            <c:bubble3D val="0"/>
            <c:spPr>
              <a:solidFill>
                <a:schemeClr val="tx2"/>
              </a:solidFill>
              <a:ln>
                <a:solidFill>
                  <a:schemeClr val="tx2"/>
                </a:solidFill>
              </a:ln>
              <a:effectLst/>
            </c:spPr>
            <c:extLst>
              <c:ext xmlns:c16="http://schemas.microsoft.com/office/drawing/2014/chart" uri="{C3380CC4-5D6E-409C-BE32-E72D297353CC}">
                <c16:uniqueId val="{00000003-7C23-4973-8048-6AF8D5BF296E}"/>
              </c:ext>
            </c:extLst>
          </c:dPt>
          <c:dLbls>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3C-4ABD-AFA5-30ADD379334D}"/>
                </c:ext>
              </c:extLst>
            </c:dLbl>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23-4973-8048-6AF8D5BF296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Sheet1!$A$2:$A$48</c:f>
              <c:strCache>
                <c:ptCount val="47"/>
                <c:pt idx="0">
                  <c:v>福井県</c:v>
                </c:pt>
                <c:pt idx="1">
                  <c:v>京都府</c:v>
                </c:pt>
                <c:pt idx="2">
                  <c:v>島根県</c:v>
                </c:pt>
                <c:pt idx="3">
                  <c:v>富山県</c:v>
                </c:pt>
                <c:pt idx="4">
                  <c:v>岐阜県</c:v>
                </c:pt>
                <c:pt idx="5">
                  <c:v>静岡県</c:v>
                </c:pt>
                <c:pt idx="6">
                  <c:v>岡山県</c:v>
                </c:pt>
                <c:pt idx="7">
                  <c:v>東京都</c:v>
                </c:pt>
                <c:pt idx="8">
                  <c:v>神奈川県</c:v>
                </c:pt>
                <c:pt idx="9">
                  <c:v>埼玉県</c:v>
                </c:pt>
                <c:pt idx="10">
                  <c:v>石川県</c:v>
                </c:pt>
                <c:pt idx="11">
                  <c:v>愛知県</c:v>
                </c:pt>
                <c:pt idx="12">
                  <c:v>栃木県</c:v>
                </c:pt>
                <c:pt idx="13">
                  <c:v>福岡県</c:v>
                </c:pt>
                <c:pt idx="14">
                  <c:v>愛媛県</c:v>
                </c:pt>
                <c:pt idx="15">
                  <c:v>山口県</c:v>
                </c:pt>
                <c:pt idx="16">
                  <c:v>大阪府</c:v>
                </c:pt>
                <c:pt idx="17">
                  <c:v>千葉県</c:v>
                </c:pt>
                <c:pt idx="18">
                  <c:v>新潟県</c:v>
                </c:pt>
                <c:pt idx="19">
                  <c:v>兵庫県</c:v>
                </c:pt>
                <c:pt idx="20">
                  <c:v>徳島県</c:v>
                </c:pt>
                <c:pt idx="21">
                  <c:v>広島県</c:v>
                </c:pt>
                <c:pt idx="22">
                  <c:v>三重県</c:v>
                </c:pt>
                <c:pt idx="23">
                  <c:v>青森県</c:v>
                </c:pt>
                <c:pt idx="24">
                  <c:v>滋賀県</c:v>
                </c:pt>
                <c:pt idx="25">
                  <c:v>秋田県</c:v>
                </c:pt>
                <c:pt idx="26">
                  <c:v>茨城県</c:v>
                </c:pt>
                <c:pt idx="27">
                  <c:v>長野県</c:v>
                </c:pt>
                <c:pt idx="28">
                  <c:v>奈良県</c:v>
                </c:pt>
                <c:pt idx="29">
                  <c:v>香川県</c:v>
                </c:pt>
                <c:pt idx="30">
                  <c:v>宮城県</c:v>
                </c:pt>
                <c:pt idx="31">
                  <c:v>佐賀県</c:v>
                </c:pt>
                <c:pt idx="32">
                  <c:v>北海道</c:v>
                </c:pt>
                <c:pt idx="33">
                  <c:v>鳥取県</c:v>
                </c:pt>
                <c:pt idx="34">
                  <c:v>和歌山県</c:v>
                </c:pt>
                <c:pt idx="35">
                  <c:v>長崎県</c:v>
                </c:pt>
                <c:pt idx="36">
                  <c:v>岩手県</c:v>
                </c:pt>
                <c:pt idx="37">
                  <c:v>熊本県</c:v>
                </c:pt>
                <c:pt idx="38">
                  <c:v>山形県</c:v>
                </c:pt>
                <c:pt idx="39">
                  <c:v>福島県</c:v>
                </c:pt>
                <c:pt idx="40">
                  <c:v>宮崎県</c:v>
                </c:pt>
                <c:pt idx="41">
                  <c:v>沖縄県</c:v>
                </c:pt>
                <c:pt idx="42">
                  <c:v>群馬県</c:v>
                </c:pt>
                <c:pt idx="43">
                  <c:v>大分県</c:v>
                </c:pt>
                <c:pt idx="44">
                  <c:v>山梨県</c:v>
                </c:pt>
                <c:pt idx="45">
                  <c:v>鹿児島県</c:v>
                </c:pt>
                <c:pt idx="46">
                  <c:v>高知県</c:v>
                </c:pt>
              </c:strCache>
            </c:strRef>
          </c:cat>
          <c:val>
            <c:numRef>
              <c:f>Sheet1!$B$2:$B$48</c:f>
              <c:numCache>
                <c:formatCode>General</c:formatCode>
                <c:ptCount val="47"/>
                <c:pt idx="0">
                  <c:v>100</c:v>
                </c:pt>
                <c:pt idx="1">
                  <c:v>100</c:v>
                </c:pt>
                <c:pt idx="2">
                  <c:v>100</c:v>
                </c:pt>
                <c:pt idx="3">
                  <c:v>93.3</c:v>
                </c:pt>
                <c:pt idx="4">
                  <c:v>92.9</c:v>
                </c:pt>
                <c:pt idx="5">
                  <c:v>85.7</c:v>
                </c:pt>
                <c:pt idx="6">
                  <c:v>74.099999999999994</c:v>
                </c:pt>
                <c:pt idx="7">
                  <c:v>64.5</c:v>
                </c:pt>
                <c:pt idx="8">
                  <c:v>63.6</c:v>
                </c:pt>
                <c:pt idx="9">
                  <c:v>63.5</c:v>
                </c:pt>
                <c:pt idx="10">
                  <c:v>63.2</c:v>
                </c:pt>
                <c:pt idx="11">
                  <c:v>59.3</c:v>
                </c:pt>
                <c:pt idx="12">
                  <c:v>48</c:v>
                </c:pt>
                <c:pt idx="13">
                  <c:v>43.3</c:v>
                </c:pt>
                <c:pt idx="14">
                  <c:v>40</c:v>
                </c:pt>
                <c:pt idx="15">
                  <c:v>36.799999999999997</c:v>
                </c:pt>
                <c:pt idx="16">
                  <c:v>34.9</c:v>
                </c:pt>
                <c:pt idx="17">
                  <c:v>33.299999999999997</c:v>
                </c:pt>
                <c:pt idx="18">
                  <c:v>33.299999999999997</c:v>
                </c:pt>
                <c:pt idx="19">
                  <c:v>29.3</c:v>
                </c:pt>
                <c:pt idx="20">
                  <c:v>29.2</c:v>
                </c:pt>
                <c:pt idx="21">
                  <c:v>26.1</c:v>
                </c:pt>
                <c:pt idx="22">
                  <c:v>24.1</c:v>
                </c:pt>
                <c:pt idx="23">
                  <c:v>22.5</c:v>
                </c:pt>
                <c:pt idx="24">
                  <c:v>21.1</c:v>
                </c:pt>
                <c:pt idx="25">
                  <c:v>20</c:v>
                </c:pt>
                <c:pt idx="26">
                  <c:v>18.2</c:v>
                </c:pt>
                <c:pt idx="27">
                  <c:v>18.2</c:v>
                </c:pt>
                <c:pt idx="28">
                  <c:v>17.899999999999999</c:v>
                </c:pt>
                <c:pt idx="29">
                  <c:v>17.600000000000001</c:v>
                </c:pt>
                <c:pt idx="30">
                  <c:v>17.100000000000001</c:v>
                </c:pt>
                <c:pt idx="31">
                  <c:v>15</c:v>
                </c:pt>
                <c:pt idx="32">
                  <c:v>10.6</c:v>
                </c:pt>
                <c:pt idx="33">
                  <c:v>10.5</c:v>
                </c:pt>
                <c:pt idx="34">
                  <c:v>10</c:v>
                </c:pt>
                <c:pt idx="35">
                  <c:v>9.5</c:v>
                </c:pt>
                <c:pt idx="36">
                  <c:v>9.1</c:v>
                </c:pt>
                <c:pt idx="37">
                  <c:v>8.9</c:v>
                </c:pt>
                <c:pt idx="38">
                  <c:v>8.6</c:v>
                </c:pt>
                <c:pt idx="39">
                  <c:v>8.5</c:v>
                </c:pt>
                <c:pt idx="40">
                  <c:v>7.7</c:v>
                </c:pt>
                <c:pt idx="41">
                  <c:v>7.3</c:v>
                </c:pt>
                <c:pt idx="42">
                  <c:v>5.7</c:v>
                </c:pt>
                <c:pt idx="43">
                  <c:v>5.6</c:v>
                </c:pt>
                <c:pt idx="44">
                  <c:v>3.7</c:v>
                </c:pt>
                <c:pt idx="45">
                  <c:v>2.2999999999999998</c:v>
                </c:pt>
                <c:pt idx="46">
                  <c:v>0</c:v>
                </c:pt>
              </c:numCache>
            </c:numRef>
          </c:val>
          <c:extLst>
            <c:ext xmlns:c16="http://schemas.microsoft.com/office/drawing/2014/chart" uri="{C3380CC4-5D6E-409C-BE32-E72D297353CC}">
              <c16:uniqueId val="{00000000-7C23-4973-8048-6AF8D5BF296E}"/>
            </c:ext>
          </c:extLst>
        </c:ser>
        <c:dLbls>
          <c:showLegendKey val="0"/>
          <c:showVal val="0"/>
          <c:showCatName val="0"/>
          <c:showSerName val="0"/>
          <c:showPercent val="0"/>
          <c:showBubbleSize val="0"/>
        </c:dLbls>
        <c:gapWidth val="100"/>
        <c:overlap val="-27"/>
        <c:axId val="1055058336"/>
        <c:axId val="1055050720"/>
      </c:barChart>
      <c:catAx>
        <c:axId val="105505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055050720"/>
        <c:crosses val="autoZero"/>
        <c:auto val="1"/>
        <c:lblAlgn val="ctr"/>
        <c:lblOffset val="100"/>
        <c:noMultiLvlLbl val="0"/>
      </c:catAx>
      <c:valAx>
        <c:axId val="1055050720"/>
        <c:scaling>
          <c:orientation val="minMax"/>
          <c:max val="105"/>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055058336"/>
        <c:crosses val="autoZero"/>
        <c:crossBetween val="between"/>
      </c:valAx>
      <c:spPr>
        <a:noFill/>
        <a:ln>
          <a:noFill/>
        </a:ln>
        <a:effectLst/>
      </c:spPr>
    </c:plotArea>
    <c:plotVisOnly val="1"/>
    <c:dispBlanksAs val="gap"/>
    <c:showDLblsOverMax val="0"/>
  </c:chart>
  <c:spPr>
    <a:noFill/>
    <a:ln>
      <a:noFill/>
    </a:ln>
    <a:effectLst/>
  </c:spPr>
  <c:txPr>
    <a:bodyPr/>
    <a:lstStyle/>
    <a:p>
      <a:pPr>
        <a:defRPr sz="600">
          <a:latin typeface="Meiryo UI" panose="020B0604030504040204" pitchFamily="50" charset="-128"/>
          <a:ea typeface="Meiryo UI" panose="020B0604030504040204" pitchFamily="50" charset="-128"/>
        </a:defRPr>
      </a:pPr>
      <a:endParaRPr lang="ja-JP"/>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90506817963993"/>
          <c:y val="0.17992343149090156"/>
          <c:w val="0.54120074007532359"/>
          <c:h val="0.68312989487052844"/>
        </c:manualLayout>
      </c:layout>
      <c:barChart>
        <c:barDir val="col"/>
        <c:grouping val="percentStacked"/>
        <c:varyColors val="0"/>
        <c:ser>
          <c:idx val="0"/>
          <c:order val="0"/>
          <c:tx>
            <c:strRef>
              <c:f>Sheet1!$B$1</c:f>
              <c:strCache>
                <c:ptCount val="1"/>
                <c:pt idx="0">
                  <c:v>スマートフォン</c:v>
                </c:pt>
              </c:strCache>
            </c:strRef>
          </c:tx>
          <c:spPr>
            <a:solidFill>
              <a:schemeClr val="accent1"/>
            </a:solidFill>
            <a:ln>
              <a:solidFill>
                <a:schemeClr val="accent1"/>
              </a:solidFill>
            </a:ln>
            <a:effectLst/>
          </c:spPr>
          <c:invertIfNegative val="0"/>
          <c:dLbls>
            <c:numFmt formatCode="#,##0.0_);[Red]\(#,##0.0\)" sourceLinked="0"/>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10代</c:v>
                </c:pt>
                <c:pt idx="1">
                  <c:v>20代</c:v>
                </c:pt>
                <c:pt idx="2">
                  <c:v>30代</c:v>
                </c:pt>
                <c:pt idx="3">
                  <c:v>40代</c:v>
                </c:pt>
                <c:pt idx="4">
                  <c:v>50代</c:v>
                </c:pt>
                <c:pt idx="5">
                  <c:v>60代</c:v>
                </c:pt>
              </c:strCache>
            </c:strRef>
          </c:cat>
          <c:val>
            <c:numRef>
              <c:f>Sheet1!$B$2:$B$7</c:f>
              <c:numCache>
                <c:formatCode>General</c:formatCode>
                <c:ptCount val="6"/>
                <c:pt idx="0">
                  <c:v>89</c:v>
                </c:pt>
                <c:pt idx="1">
                  <c:v>91</c:v>
                </c:pt>
                <c:pt idx="2">
                  <c:v>90.5</c:v>
                </c:pt>
                <c:pt idx="3">
                  <c:v>87.5</c:v>
                </c:pt>
                <c:pt idx="4">
                  <c:v>86</c:v>
                </c:pt>
                <c:pt idx="5">
                  <c:v>68.5</c:v>
                </c:pt>
              </c:numCache>
            </c:numRef>
          </c:val>
          <c:extLst>
            <c:ext xmlns:c16="http://schemas.microsoft.com/office/drawing/2014/chart" uri="{C3380CC4-5D6E-409C-BE32-E72D297353CC}">
              <c16:uniqueId val="{00000000-2865-4171-9C08-72690AA84332}"/>
            </c:ext>
          </c:extLst>
        </c:ser>
        <c:ser>
          <c:idx val="1"/>
          <c:order val="1"/>
          <c:tx>
            <c:strRef>
              <c:f>Sheet1!$C$1</c:f>
              <c:strCache>
                <c:ptCount val="1"/>
                <c:pt idx="0">
                  <c:v>携帯電話</c:v>
                </c:pt>
              </c:strCache>
            </c:strRef>
          </c:tx>
          <c:spPr>
            <a:solidFill>
              <a:schemeClr val="accent1">
                <a:lumMod val="20000"/>
                <a:lumOff val="80000"/>
              </a:schemeClr>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10代</c:v>
                </c:pt>
                <c:pt idx="1">
                  <c:v>20代</c:v>
                </c:pt>
                <c:pt idx="2">
                  <c:v>30代</c:v>
                </c:pt>
                <c:pt idx="3">
                  <c:v>40代</c:v>
                </c:pt>
                <c:pt idx="4">
                  <c:v>50代</c:v>
                </c:pt>
                <c:pt idx="5">
                  <c:v>60代</c:v>
                </c:pt>
              </c:strCache>
            </c:strRef>
          </c:cat>
          <c:val>
            <c:numRef>
              <c:f>Sheet1!$C$2:$C$7</c:f>
              <c:numCache>
                <c:formatCode>General</c:formatCode>
                <c:ptCount val="6"/>
                <c:pt idx="0">
                  <c:v>7</c:v>
                </c:pt>
                <c:pt idx="1">
                  <c:v>4</c:v>
                </c:pt>
                <c:pt idx="2">
                  <c:v>7</c:v>
                </c:pt>
                <c:pt idx="3">
                  <c:v>10</c:v>
                </c:pt>
                <c:pt idx="4">
                  <c:v>12</c:v>
                </c:pt>
                <c:pt idx="5">
                  <c:v>25.5</c:v>
                </c:pt>
              </c:numCache>
            </c:numRef>
          </c:val>
          <c:extLst>
            <c:ext xmlns:c16="http://schemas.microsoft.com/office/drawing/2014/chart" uri="{C3380CC4-5D6E-409C-BE32-E72D297353CC}">
              <c16:uniqueId val="{00000001-2865-4171-9C08-72690AA84332}"/>
            </c:ext>
          </c:extLst>
        </c:ser>
        <c:ser>
          <c:idx val="2"/>
          <c:order val="2"/>
          <c:tx>
            <c:strRef>
              <c:f>Sheet1!$D$1</c:f>
              <c:strCache>
                <c:ptCount val="1"/>
                <c:pt idx="0">
                  <c:v>未使用</c:v>
                </c:pt>
              </c:strCache>
            </c:strRef>
          </c:tx>
          <c:spPr>
            <a:solidFill>
              <a:schemeClr val="bg1"/>
            </a:solidFill>
            <a:ln>
              <a:solidFill>
                <a:schemeClr val="accent1"/>
              </a:solidFill>
            </a:ln>
            <a:effectLst/>
          </c:spPr>
          <c:invertIfNegative val="0"/>
          <c:cat>
            <c:strRef>
              <c:f>Sheet1!$A$2:$A$7</c:f>
              <c:strCache>
                <c:ptCount val="6"/>
                <c:pt idx="0">
                  <c:v>10代</c:v>
                </c:pt>
                <c:pt idx="1">
                  <c:v>20代</c:v>
                </c:pt>
                <c:pt idx="2">
                  <c:v>30代</c:v>
                </c:pt>
                <c:pt idx="3">
                  <c:v>40代</c:v>
                </c:pt>
                <c:pt idx="4">
                  <c:v>50代</c:v>
                </c:pt>
                <c:pt idx="5">
                  <c:v>60代</c:v>
                </c:pt>
              </c:strCache>
            </c:strRef>
          </c:cat>
          <c:val>
            <c:numRef>
              <c:f>Sheet1!$D$2:$D$7</c:f>
              <c:numCache>
                <c:formatCode>General</c:formatCode>
                <c:ptCount val="6"/>
                <c:pt idx="0">
                  <c:v>4</c:v>
                </c:pt>
                <c:pt idx="1">
                  <c:v>5</c:v>
                </c:pt>
                <c:pt idx="2">
                  <c:v>2.5</c:v>
                </c:pt>
                <c:pt idx="3">
                  <c:v>2.5</c:v>
                </c:pt>
                <c:pt idx="4">
                  <c:v>2</c:v>
                </c:pt>
                <c:pt idx="5">
                  <c:v>6</c:v>
                </c:pt>
              </c:numCache>
            </c:numRef>
          </c:val>
          <c:extLst>
            <c:ext xmlns:c16="http://schemas.microsoft.com/office/drawing/2014/chart" uri="{C3380CC4-5D6E-409C-BE32-E72D297353CC}">
              <c16:uniqueId val="{00000002-2865-4171-9C08-72690AA84332}"/>
            </c:ext>
          </c:extLst>
        </c:ser>
        <c:dLbls>
          <c:showLegendKey val="0"/>
          <c:showVal val="0"/>
          <c:showCatName val="0"/>
          <c:showSerName val="0"/>
          <c:showPercent val="0"/>
          <c:showBubbleSize val="0"/>
        </c:dLbls>
        <c:gapWidth val="50"/>
        <c:overlap val="100"/>
        <c:axId val="94329856"/>
        <c:axId val="46526400"/>
      </c:barChart>
      <c:catAx>
        <c:axId val="94329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6526400"/>
        <c:crosses val="autoZero"/>
        <c:auto val="1"/>
        <c:lblAlgn val="ctr"/>
        <c:lblOffset val="100"/>
        <c:noMultiLvlLbl val="0"/>
      </c:catAx>
      <c:valAx>
        <c:axId val="465264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94329856"/>
        <c:crosses val="autoZero"/>
        <c:crossBetween val="between"/>
        <c:majorUnit val="0.2"/>
      </c:valAx>
      <c:spPr>
        <a:noFill/>
        <a:ln>
          <a:noFill/>
        </a:ln>
        <a:effectLst/>
      </c:spPr>
    </c:plotArea>
    <c:legend>
      <c:legendPos val="r"/>
      <c:layout>
        <c:manualLayout>
          <c:xMode val="edge"/>
          <c:yMode val="edge"/>
          <c:x val="0.7037668918918919"/>
          <c:y val="0.18332754629629627"/>
          <c:w val="0.26762950450450451"/>
          <c:h val="0.38346064814814818"/>
        </c:manualLayout>
      </c:layout>
      <c:overlay val="1"/>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sz="900">
          <a:latin typeface="Meiryo UI" panose="020B0604030504040204" pitchFamily="50" charset="-128"/>
          <a:ea typeface="Meiryo UI" panose="020B0604030504040204" pitchFamily="50" charset="-128"/>
        </a:defRPr>
      </a:pPr>
      <a:endParaRPr lang="ja-JP"/>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General</c:formatCode>
                <c:ptCount val="6"/>
                <c:pt idx="0">
                  <c:v>1</c:v>
                </c:pt>
                <c:pt idx="1">
                  <c:v>5</c:v>
                </c:pt>
                <c:pt idx="2">
                  <c:v>9</c:v>
                </c:pt>
                <c:pt idx="3">
                  <c:v>9</c:v>
                </c:pt>
                <c:pt idx="4">
                  <c:v>12</c:v>
                </c:pt>
                <c:pt idx="5">
                  <c:v>16</c:v>
                </c:pt>
              </c:numCache>
            </c:numRef>
          </c:val>
          <c:smooth val="0"/>
          <c:extLst>
            <c:ext xmlns:c16="http://schemas.microsoft.com/office/drawing/2014/chart" uri="{C3380CC4-5D6E-409C-BE32-E72D297353CC}">
              <c16:uniqueId val="{00000000-EFE1-455E-9ECC-A930006CA02C}"/>
            </c:ext>
          </c:extLst>
        </c:ser>
        <c:dLbls>
          <c:showLegendKey val="0"/>
          <c:showVal val="0"/>
          <c:showCatName val="0"/>
          <c:showSerName val="0"/>
          <c:showPercent val="0"/>
          <c:showBubbleSize val="0"/>
        </c:dLbls>
        <c:marker val="1"/>
        <c:smooth val="0"/>
        <c:axId val="849423264"/>
        <c:axId val="849417032"/>
      </c:lineChart>
      <c:catAx>
        <c:axId val="84942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49417032"/>
        <c:crosses val="autoZero"/>
        <c:auto val="1"/>
        <c:lblAlgn val="ctr"/>
        <c:lblOffset val="100"/>
        <c:noMultiLvlLbl val="0"/>
      </c:catAx>
      <c:valAx>
        <c:axId val="8494170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49423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導入数</c:v>
          </c:tx>
          <c:spPr>
            <a:solidFill>
              <a:srgbClr val="468EF8"/>
            </a:solidFill>
            <a:ln>
              <a:solidFill>
                <a:srgbClr val="468EF8"/>
              </a:solidFill>
            </a:ln>
            <a:effectLst/>
          </c:spPr>
          <c:invertIfNegative val="0"/>
          <c:dLbls>
            <c:dLbl>
              <c:idx val="8"/>
              <c:layout>
                <c:manualLayout>
                  <c:x val="-1.1792825286500315E-16"/>
                  <c:y val="9.128578477074872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33D-432C-89A4-CA18199B87E1}"/>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アプリ種別!$C$34:$K$34</c:f>
              <c:strCache>
                <c:ptCount val="9"/>
                <c:pt idx="0">
                  <c:v>広報等</c:v>
                </c:pt>
                <c:pt idx="1">
                  <c:v>防災</c:v>
                </c:pt>
                <c:pt idx="2">
                  <c:v>ごみ分別・収集日
</c:v>
                </c:pt>
                <c:pt idx="3">
                  <c:v>子育て</c:v>
                </c:pt>
                <c:pt idx="4">
                  <c:v>観光・イベント</c:v>
                </c:pt>
                <c:pt idx="5">
                  <c:v>防犯・見守り・救急</c:v>
                </c:pt>
                <c:pt idx="6">
                  <c:v>キャッシュレス</c:v>
                </c:pt>
                <c:pt idx="7">
                  <c:v>健康</c:v>
                </c:pt>
                <c:pt idx="8">
                  <c:v>道路破損等通報</c:v>
                </c:pt>
              </c:strCache>
            </c:strRef>
          </c:cat>
          <c:val>
            <c:numRef>
              <c:f>アプリ種別!$C$35:$K$35</c:f>
              <c:numCache>
                <c:formatCode>General</c:formatCode>
                <c:ptCount val="9"/>
                <c:pt idx="0">
                  <c:v>30</c:v>
                </c:pt>
                <c:pt idx="1">
                  <c:v>24</c:v>
                </c:pt>
                <c:pt idx="2">
                  <c:v>18</c:v>
                </c:pt>
                <c:pt idx="3">
                  <c:v>17</c:v>
                </c:pt>
                <c:pt idx="4">
                  <c:v>15</c:v>
                </c:pt>
                <c:pt idx="5">
                  <c:v>10</c:v>
                </c:pt>
                <c:pt idx="6">
                  <c:v>8</c:v>
                </c:pt>
                <c:pt idx="7">
                  <c:v>7</c:v>
                </c:pt>
                <c:pt idx="8">
                  <c:v>6</c:v>
                </c:pt>
              </c:numCache>
            </c:numRef>
          </c:val>
          <c:extLst>
            <c:ext xmlns:c16="http://schemas.microsoft.com/office/drawing/2014/chart" uri="{C3380CC4-5D6E-409C-BE32-E72D297353CC}">
              <c16:uniqueId val="{00000001-433D-432C-89A4-CA18199B87E1}"/>
            </c:ext>
          </c:extLst>
        </c:ser>
        <c:dLbls>
          <c:dLblPos val="ctr"/>
          <c:showLegendKey val="0"/>
          <c:showVal val="1"/>
          <c:showCatName val="0"/>
          <c:showSerName val="0"/>
          <c:showPercent val="0"/>
          <c:showBubbleSize val="0"/>
        </c:dLbls>
        <c:gapWidth val="219"/>
        <c:axId val="1608836319"/>
        <c:axId val="1680403279"/>
      </c:barChart>
      <c:lineChart>
        <c:grouping val="standard"/>
        <c:varyColors val="0"/>
        <c:ser>
          <c:idx val="1"/>
          <c:order val="1"/>
          <c:tx>
            <c:v>導入率</c:v>
          </c:tx>
          <c:spPr>
            <a:ln w="28575" cap="rnd">
              <a:solidFill>
                <a:schemeClr val="accent2"/>
              </a:solidFill>
              <a:round/>
            </a:ln>
            <a:effectLst/>
          </c:spPr>
          <c:marker>
            <c:symbol val="circle"/>
            <c:size val="8"/>
            <c:spPr>
              <a:solidFill>
                <a:schemeClr val="bg1"/>
              </a:solidFill>
              <a:ln w="9525">
                <a:solidFill>
                  <a:schemeClr val="accent2"/>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アプリ種別!$C$34:$K$34</c:f>
              <c:strCache>
                <c:ptCount val="9"/>
                <c:pt idx="0">
                  <c:v>広報等</c:v>
                </c:pt>
                <c:pt idx="1">
                  <c:v>防災</c:v>
                </c:pt>
                <c:pt idx="2">
                  <c:v>ごみ分別・収集日
</c:v>
                </c:pt>
                <c:pt idx="3">
                  <c:v>子育て</c:v>
                </c:pt>
                <c:pt idx="4">
                  <c:v>観光・イベント</c:v>
                </c:pt>
                <c:pt idx="5">
                  <c:v>防犯・見守り・救急</c:v>
                </c:pt>
                <c:pt idx="6">
                  <c:v>キャッシュレス</c:v>
                </c:pt>
                <c:pt idx="7">
                  <c:v>健康</c:v>
                </c:pt>
                <c:pt idx="8">
                  <c:v>道路破損等通報</c:v>
                </c:pt>
              </c:strCache>
            </c:strRef>
          </c:cat>
          <c:val>
            <c:numRef>
              <c:f>アプリ種別!$C$36:$K$36</c:f>
              <c:numCache>
                <c:formatCode>General</c:formatCode>
                <c:ptCount val="9"/>
                <c:pt idx="0">
                  <c:v>72</c:v>
                </c:pt>
                <c:pt idx="1">
                  <c:v>56</c:v>
                </c:pt>
                <c:pt idx="2">
                  <c:v>42</c:v>
                </c:pt>
                <c:pt idx="3">
                  <c:v>40</c:v>
                </c:pt>
                <c:pt idx="4">
                  <c:v>35</c:v>
                </c:pt>
                <c:pt idx="5">
                  <c:v>23</c:v>
                </c:pt>
                <c:pt idx="6">
                  <c:v>19</c:v>
                </c:pt>
                <c:pt idx="7">
                  <c:v>16</c:v>
                </c:pt>
                <c:pt idx="8">
                  <c:v>14</c:v>
                </c:pt>
              </c:numCache>
            </c:numRef>
          </c:val>
          <c:smooth val="0"/>
          <c:extLst>
            <c:ext xmlns:c16="http://schemas.microsoft.com/office/drawing/2014/chart" uri="{C3380CC4-5D6E-409C-BE32-E72D297353CC}">
              <c16:uniqueId val="{00000002-433D-432C-89A4-CA18199B87E1}"/>
            </c:ext>
          </c:extLst>
        </c:ser>
        <c:dLbls>
          <c:showLegendKey val="0"/>
          <c:showVal val="0"/>
          <c:showCatName val="0"/>
          <c:showSerName val="0"/>
          <c:showPercent val="0"/>
          <c:showBubbleSize val="0"/>
        </c:dLbls>
        <c:marker val="1"/>
        <c:smooth val="0"/>
        <c:axId val="1404747407"/>
        <c:axId val="1404746991"/>
      </c:lineChart>
      <c:catAx>
        <c:axId val="16088363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680403279"/>
        <c:crosses val="autoZero"/>
        <c:auto val="1"/>
        <c:lblAlgn val="ctr"/>
        <c:lblOffset val="100"/>
        <c:noMultiLvlLbl val="0"/>
      </c:catAx>
      <c:valAx>
        <c:axId val="1680403279"/>
        <c:scaling>
          <c:orientation val="minMax"/>
          <c:max val="4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608836319"/>
        <c:crosses val="autoZero"/>
        <c:crossBetween val="between"/>
        <c:majorUnit val="10"/>
      </c:valAx>
      <c:valAx>
        <c:axId val="1404746991"/>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404747407"/>
        <c:crosses val="max"/>
        <c:crossBetween val="between"/>
        <c:majorUnit val="20"/>
      </c:valAx>
      <c:catAx>
        <c:axId val="1404747407"/>
        <c:scaling>
          <c:orientation val="minMax"/>
        </c:scaling>
        <c:delete val="1"/>
        <c:axPos val="b"/>
        <c:numFmt formatCode="General" sourceLinked="1"/>
        <c:majorTickMark val="out"/>
        <c:minorTickMark val="none"/>
        <c:tickLblPos val="nextTo"/>
        <c:crossAx val="1404746991"/>
        <c:crosses val="autoZero"/>
        <c:auto val="1"/>
        <c:lblAlgn val="ctr"/>
        <c:lblOffset val="100"/>
        <c:noMultiLvlLbl val="0"/>
      </c:catAx>
      <c:spPr>
        <a:noFill/>
        <a:ln>
          <a:noFill/>
        </a:ln>
        <a:effectLst/>
      </c:spPr>
    </c:plotArea>
    <c:legend>
      <c:legendPos val="r"/>
      <c:layout>
        <c:manualLayout>
          <c:xMode val="edge"/>
          <c:yMode val="edge"/>
          <c:x val="0.47973825527743758"/>
          <c:y val="0"/>
          <c:w val="0.20859598226365594"/>
          <c:h val="0.2085156022163896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dirty="0">
                <a:latin typeface="Meiryo UI" panose="020B0604030504040204" pitchFamily="50" charset="-128"/>
                <a:ea typeface="Meiryo UI" panose="020B0604030504040204" pitchFamily="50" charset="-128"/>
              </a:rPr>
              <a:t>アプリ対応状況　</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　ニーズ</a:t>
            </a:r>
          </a:p>
        </c:rich>
      </c:tx>
      <c:layout>
        <c:manualLayout>
          <c:xMode val="edge"/>
          <c:yMode val="edge"/>
          <c:x val="0.3932333484454647"/>
          <c:y val="3.2792785348874719E-2"/>
        </c:manualLayout>
      </c:layout>
      <c:overlay val="0"/>
      <c:spPr>
        <a:noFill/>
        <a:ln>
          <a:noFill/>
        </a:ln>
        <a:effectLst/>
      </c:spPr>
    </c:title>
    <c:autoTitleDeleted val="0"/>
    <c:plotArea>
      <c:layout>
        <c:manualLayout>
          <c:layoutTarget val="inner"/>
          <c:xMode val="edge"/>
          <c:yMode val="edge"/>
          <c:x val="0.13018722795659723"/>
          <c:y val="0.12571924881780436"/>
          <c:w val="0.83171417640330825"/>
          <c:h val="0.69776378123559513"/>
        </c:manualLayout>
      </c:layout>
      <c:scatterChart>
        <c:scatterStyle val="lineMarker"/>
        <c:varyColors val="0"/>
        <c:ser>
          <c:idx val="0"/>
          <c:order val="0"/>
          <c:spPr>
            <a:ln w="19050" cap="rnd">
              <a:noFill/>
              <a:round/>
            </a:ln>
            <a:effectLst/>
          </c:spPr>
          <c:marker>
            <c:symbol val="circle"/>
            <c:size val="5"/>
            <c:spPr>
              <a:solidFill>
                <a:schemeClr val="accent1"/>
              </a:solidFill>
              <a:ln w="127000">
                <a:solidFill>
                  <a:schemeClr val="accent1"/>
                </a:solidFill>
              </a:ln>
              <a:effectLst/>
            </c:spPr>
          </c:marker>
          <c:dLbls>
            <c:dLbl>
              <c:idx val="0"/>
              <c:layout>
                <c:manualLayout>
                  <c:x val="-2.4025840631780569E-2"/>
                  <c:y val="-6.05405267979226E-2"/>
                </c:manualLayout>
              </c:layout>
              <c:tx>
                <c:rich>
                  <a:bodyPr/>
                  <a:lstStyle/>
                  <a:p>
                    <a:r>
                      <a:rPr lang="ja-JP" altLang="en-US" dirty="0"/>
                      <a:t>防災</a:t>
                    </a:r>
                  </a:p>
                </c:rich>
              </c:tx>
              <c:dLblPos val="r"/>
              <c:showLegendKey val="0"/>
              <c:showVal val="0"/>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8DB8-42C7-9811-7C4C5875885A}"/>
                </c:ext>
              </c:extLst>
            </c:dLbl>
            <c:dLbl>
              <c:idx val="1"/>
              <c:layout>
                <c:manualLayout>
                  <c:x val="-7.4904091381433585E-2"/>
                  <c:y val="-0.15851557459636206"/>
                </c:manualLayout>
              </c:layout>
              <c:tx>
                <c:rich>
                  <a:bodyPr/>
                  <a:lstStyle/>
                  <a:p>
                    <a:r>
                      <a:rPr lang="ja-JP" altLang="en-US" dirty="0"/>
                      <a:t>子育て</a:t>
                    </a:r>
                  </a:p>
                </c:rich>
              </c:tx>
              <c:dLblPos val="r"/>
              <c:showLegendKey val="0"/>
              <c:showVal val="0"/>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DB8-42C7-9811-7C4C5875885A}"/>
                </c:ext>
              </c:extLst>
            </c:dLbl>
            <c:dLbl>
              <c:idx val="2"/>
              <c:layout>
                <c:manualLayout>
                  <c:x val="-1.978587512037969E-2"/>
                  <c:y val="7.0427312022607949E-2"/>
                </c:manualLayout>
              </c:layout>
              <c:tx>
                <c:rich>
                  <a:bodyPr rot="0" spcFirstLastPara="1" vertOverflow="clip" horzOverflow="clip" vert="horz" wrap="square" lIns="38100" tIns="19050" rIns="38100" bIns="19050" anchor="ctr" anchorCtr="1">
                    <a:noAutofit/>
                  </a:bodyPr>
                  <a:lstStyle/>
                  <a:p>
                    <a:pPr>
                      <a:defRPr sz="1400" b="0" i="0" u="none" strike="noStrike" kern="1200" baseline="0">
                        <a:solidFill>
                          <a:schemeClr val="dk1">
                            <a:lumMod val="65000"/>
                            <a:lumOff val="35000"/>
                          </a:schemeClr>
                        </a:solidFill>
                        <a:latin typeface="Meiryo UI" panose="020B0604030504040204" pitchFamily="50" charset="-128"/>
                        <a:ea typeface="Meiryo UI" panose="020B0604030504040204" pitchFamily="50" charset="-128"/>
                        <a:cs typeface="+mn-cs"/>
                      </a:defRPr>
                    </a:pPr>
                    <a:r>
                      <a:rPr lang="ja-JP" altLang="en-US" dirty="0">
                        <a:latin typeface="Meiryo UI" panose="020B0604030504040204" pitchFamily="50" charset="-128"/>
                        <a:ea typeface="Meiryo UI" panose="020B0604030504040204" pitchFamily="50" charset="-128"/>
                      </a:rPr>
                      <a:t>ごみ</a:t>
                    </a:r>
                  </a:p>
                </c:rich>
              </c:tx>
              <c:spPr>
                <a:solidFill>
                  <a:prstClr val="white"/>
                </a:solidFill>
                <a:ln>
                  <a:solidFill>
                    <a:sysClr val="windowText" lastClr="000000">
                      <a:lumMod val="25000"/>
                      <a:lumOff val="75000"/>
                    </a:sysClr>
                  </a:solidFill>
                </a:ln>
                <a:effectLst/>
              </c:spPr>
              <c:dLblPos val="r"/>
              <c:showLegendKey val="0"/>
              <c:showVal val="0"/>
              <c:showCatName val="0"/>
              <c:showSerName val="1"/>
              <c:showPercent val="0"/>
              <c:showBubbleSize val="0"/>
              <c:separator>
</c:separator>
              <c:extLst>
                <c:ext xmlns:c15="http://schemas.microsoft.com/office/drawing/2012/chart" uri="{CE6537A1-D6FC-4f65-9D91-7224C49458BB}">
                  <c15:spPr xmlns:c15="http://schemas.microsoft.com/office/drawing/2012/chart">
                    <a:prstGeom prst="wedgeRectCallout">
                      <a:avLst/>
                    </a:prstGeom>
                  </c15:spPr>
                  <c15:layout>
                    <c:manualLayout>
                      <c:w val="5.7690283211134279E-2"/>
                      <c:h val="7.136214596305121E-2"/>
                    </c:manualLayout>
                  </c15:layout>
                </c:ext>
                <c:ext xmlns:c16="http://schemas.microsoft.com/office/drawing/2014/chart" uri="{C3380CC4-5D6E-409C-BE32-E72D297353CC}">
                  <c16:uniqueId val="{00000002-8DB8-42C7-9811-7C4C5875885A}"/>
                </c:ext>
              </c:extLst>
            </c:dLbl>
            <c:dLbl>
              <c:idx val="3"/>
              <c:layout>
                <c:manualLayout>
                  <c:x val="-3.2510668074164729E-2"/>
                  <c:y val="7.2239467179804576E-2"/>
                </c:manualLayout>
              </c:layout>
              <c:tx>
                <c:rich>
                  <a:bodyPr/>
                  <a:lstStyle/>
                  <a:p>
                    <a:r>
                      <a:rPr lang="ja-JP" altLang="en-US" dirty="0"/>
                      <a:t>観光</a:t>
                    </a:r>
                  </a:p>
                </c:rich>
              </c:tx>
              <c:dLblPos val="r"/>
              <c:showLegendKey val="0"/>
              <c:showVal val="0"/>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8DB8-42C7-9811-7C4C5875885A}"/>
                </c:ext>
              </c:extLst>
            </c:dLbl>
            <c:dLbl>
              <c:idx val="4"/>
              <c:layout>
                <c:manualLayout>
                  <c:x val="-7.490409138143353E-2"/>
                  <c:y val="6.5585549990509626E-2"/>
                </c:manualLayout>
              </c:layout>
              <c:tx>
                <c:rich>
                  <a:bodyPr/>
                  <a:lstStyle/>
                  <a:p>
                    <a:r>
                      <a:rPr lang="ja-JP" altLang="en-US" dirty="0"/>
                      <a:t>防犯</a:t>
                    </a:r>
                  </a:p>
                </c:rich>
              </c:tx>
              <c:dLblPos val="r"/>
              <c:showLegendKey val="0"/>
              <c:showVal val="0"/>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8DB8-42C7-9811-7C4C5875885A}"/>
                </c:ext>
              </c:extLst>
            </c:dLbl>
            <c:dLbl>
              <c:idx val="5"/>
              <c:layout>
                <c:manualLayout>
                  <c:x val="-1.0363968390222813E-16"/>
                  <c:y val="6.0333618687191483E-2"/>
                </c:manualLayout>
              </c:layout>
              <c:tx>
                <c:rich>
                  <a:bodyPr/>
                  <a:lstStyle/>
                  <a:p>
                    <a:r>
                      <a:rPr lang="ja-JP" altLang="en-US" dirty="0"/>
                      <a:t>健康</a:t>
                    </a:r>
                  </a:p>
                </c:rich>
              </c:tx>
              <c:dLblPos val="r"/>
              <c:showLegendKey val="0"/>
              <c:showVal val="0"/>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8DB8-42C7-9811-7C4C5875885A}"/>
                </c:ext>
              </c:extLst>
            </c:dLbl>
            <c:spPr>
              <a:solidFill>
                <a:prstClr val="white"/>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0"/>
            <c:showCatName val="0"/>
            <c:showSerName val="1"/>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c15:spPr>
                <c15:showDataLabelsRange val="1"/>
                <c15:showLeaderLines val="0"/>
              </c:ext>
            </c:extLst>
          </c:dLbls>
          <c:xVal>
            <c:numRef>
              <c:f>アプリ×ニーズ!$C$9:$C$14</c:f>
              <c:numCache>
                <c:formatCode>General</c:formatCode>
                <c:ptCount val="6"/>
                <c:pt idx="0" formatCode="0.0">
                  <c:v>71</c:v>
                </c:pt>
                <c:pt idx="1">
                  <c:v>33.200000000000003</c:v>
                </c:pt>
                <c:pt idx="2">
                  <c:v>46.9</c:v>
                </c:pt>
                <c:pt idx="3">
                  <c:v>31.3</c:v>
                </c:pt>
                <c:pt idx="4" formatCode="0.0">
                  <c:v>71</c:v>
                </c:pt>
                <c:pt idx="5">
                  <c:v>44.7</c:v>
                </c:pt>
              </c:numCache>
            </c:numRef>
          </c:xVal>
          <c:yVal>
            <c:numRef>
              <c:f>アプリ×ニーズ!$D$9:$D$14</c:f>
              <c:numCache>
                <c:formatCode>0.0</c:formatCode>
                <c:ptCount val="6"/>
                <c:pt idx="0">
                  <c:v>55.813953488372093</c:v>
                </c:pt>
                <c:pt idx="1">
                  <c:v>39.534883720930232</c:v>
                </c:pt>
                <c:pt idx="2">
                  <c:v>39.534883720930232</c:v>
                </c:pt>
                <c:pt idx="3">
                  <c:v>34.883720930232563</c:v>
                </c:pt>
                <c:pt idx="4">
                  <c:v>23.255813953488374</c:v>
                </c:pt>
                <c:pt idx="5">
                  <c:v>16.279069767441861</c:v>
                </c:pt>
              </c:numCache>
            </c:numRef>
          </c:yVal>
          <c:smooth val="0"/>
          <c:extLst>
            <c:ext xmlns:c16="http://schemas.microsoft.com/office/drawing/2014/chart" uri="{C3380CC4-5D6E-409C-BE32-E72D297353CC}">
              <c16:uniqueId val="{00000006-8DB8-42C7-9811-7C4C5875885A}"/>
            </c:ext>
          </c:extLst>
        </c:ser>
        <c:dLbls>
          <c:showLegendKey val="0"/>
          <c:showVal val="0"/>
          <c:showCatName val="0"/>
          <c:showSerName val="0"/>
          <c:showPercent val="0"/>
          <c:showBubbleSize val="0"/>
        </c:dLbls>
        <c:axId val="260793856"/>
        <c:axId val="262626688"/>
      </c:scatterChart>
      <c:valAx>
        <c:axId val="260793856"/>
        <c:scaling>
          <c:orientation val="minMax"/>
          <c:max val="1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a:latin typeface="Meiryo UI" panose="020B0604030504040204" pitchFamily="50" charset="-128"/>
                    <a:ea typeface="Meiryo UI" panose="020B0604030504040204" pitchFamily="50" charset="-128"/>
                  </a:rPr>
                  <a:t>ニーズ調査（寝屋川市）（％）</a:t>
                </a:r>
              </a:p>
            </c:rich>
          </c:tx>
          <c:overlay val="0"/>
          <c:spPr>
            <a:noFill/>
            <a:ln>
              <a:noFill/>
            </a:ln>
            <a:effectLst/>
          </c:sp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262626688"/>
        <c:crosses val="autoZero"/>
        <c:crossBetween val="midCat"/>
      </c:valAx>
      <c:valAx>
        <c:axId val="262626688"/>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4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1400">
                    <a:latin typeface="Meiryo UI" panose="020B0604030504040204" pitchFamily="50" charset="-128"/>
                    <a:ea typeface="Meiryo UI" panose="020B0604030504040204" pitchFamily="50" charset="-128"/>
                  </a:rPr>
                  <a:t>府内市町村　対応率（％）</a:t>
                </a:r>
              </a:p>
            </c:rich>
          </c:tx>
          <c:overlay val="0"/>
          <c:spPr>
            <a:noFill/>
            <a:ln>
              <a:noFill/>
            </a:ln>
            <a:effectLst/>
          </c:sp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260793856"/>
        <c:crosses val="autoZero"/>
        <c:crossBetween val="midCat"/>
      </c:valAx>
      <c:spPr>
        <a:noFill/>
        <a:ln w="25400">
          <a:no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accent1"/>
              </a:solidFill>
            </a:ln>
          </c:spPr>
          <c:dPt>
            <c:idx val="0"/>
            <c:bubble3D val="0"/>
            <c:spPr>
              <a:solidFill>
                <a:schemeClr val="accent1"/>
              </a:solidFill>
              <a:ln w="19050">
                <a:solidFill>
                  <a:schemeClr val="accent1"/>
                </a:solidFill>
              </a:ln>
              <a:effectLst/>
            </c:spPr>
            <c:extLst>
              <c:ext xmlns:c16="http://schemas.microsoft.com/office/drawing/2014/chart" uri="{C3380CC4-5D6E-409C-BE32-E72D297353CC}">
                <c16:uniqueId val="{00000001-CA44-4852-80A0-8E4BB3288F33}"/>
              </c:ext>
            </c:extLst>
          </c:dPt>
          <c:dPt>
            <c:idx val="1"/>
            <c:bubble3D val="0"/>
            <c:spPr>
              <a:solidFill>
                <a:schemeClr val="accent1">
                  <a:lumMod val="40000"/>
                  <a:lumOff val="60000"/>
                </a:schemeClr>
              </a:solidFill>
              <a:ln w="19050">
                <a:solidFill>
                  <a:schemeClr val="accent1"/>
                </a:solidFill>
              </a:ln>
              <a:effectLst/>
            </c:spPr>
            <c:extLst>
              <c:ext xmlns:c16="http://schemas.microsoft.com/office/drawing/2014/chart" uri="{C3380CC4-5D6E-409C-BE32-E72D297353CC}">
                <c16:uniqueId val="{00000003-CA44-4852-80A0-8E4BB3288F33}"/>
              </c:ext>
            </c:extLst>
          </c:dPt>
          <c:dPt>
            <c:idx val="2"/>
            <c:bubble3D val="0"/>
            <c:spPr>
              <a:solidFill>
                <a:schemeClr val="bg1"/>
              </a:solidFill>
              <a:ln w="19050">
                <a:solidFill>
                  <a:schemeClr val="accent1"/>
                </a:solidFill>
              </a:ln>
              <a:effectLst/>
            </c:spPr>
            <c:extLst>
              <c:ext xmlns:c16="http://schemas.microsoft.com/office/drawing/2014/chart" uri="{C3380CC4-5D6E-409C-BE32-E72D297353CC}">
                <c16:uniqueId val="{00000005-CA44-4852-80A0-8E4BB3288F33}"/>
              </c:ext>
            </c:extLst>
          </c:dPt>
          <c:dLbls>
            <c:dLbl>
              <c:idx val="0"/>
              <c:layout>
                <c:manualLayout>
                  <c:x val="-0.19146610900789668"/>
                  <c:y val="-0.17863556667356786"/>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A44-4852-80A0-8E4BB3288F33}"/>
                </c:ext>
              </c:extLst>
            </c:dLbl>
            <c:dLbl>
              <c:idx val="1"/>
              <c:layout>
                <c:manualLayout>
                  <c:x val="-3.5518455067593553E-2"/>
                  <c:y val="0.178185661945840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A44-4852-80A0-8E4BB3288F33}"/>
                </c:ext>
              </c:extLst>
            </c:dLbl>
            <c:dLbl>
              <c:idx val="2"/>
              <c:layout>
                <c:manualLayout>
                  <c:x val="-0.10532830052254956"/>
                  <c:y val="1.1807266800643213E-3"/>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lumMod val="75000"/>
                          <a:lumOff val="25000"/>
                        </a:schemeClr>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32646443514644352"/>
                      <c:h val="0.22955577651769637"/>
                    </c:manualLayout>
                  </c15:layout>
                </c:ext>
                <c:ext xmlns:c16="http://schemas.microsoft.com/office/drawing/2014/chart" uri="{C3380CC4-5D6E-409C-BE32-E72D297353CC}">
                  <c16:uniqueId val="{00000005-CA44-4852-80A0-8E4BB3288F33}"/>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[survey_answers.xlsx]Sheet1!$K$3:$K$5</c:f>
              <c:strCache>
                <c:ptCount val="3"/>
                <c:pt idx="0">
                  <c:v>レベル０</c:v>
                </c:pt>
                <c:pt idx="1">
                  <c:v>レベル１～２</c:v>
                </c:pt>
                <c:pt idx="2">
                  <c:v>レベル３</c:v>
                </c:pt>
              </c:strCache>
            </c:strRef>
          </c:cat>
          <c:val>
            <c:numRef>
              <c:f>[survey_answers.xlsx]Sheet1!$L$3:$L$5</c:f>
              <c:numCache>
                <c:formatCode>General</c:formatCode>
                <c:ptCount val="3"/>
                <c:pt idx="0">
                  <c:v>1165</c:v>
                </c:pt>
                <c:pt idx="1">
                  <c:v>501</c:v>
                </c:pt>
                <c:pt idx="2">
                  <c:v>72</c:v>
                </c:pt>
              </c:numCache>
            </c:numRef>
          </c:val>
          <c:extLst>
            <c:ext xmlns:c16="http://schemas.microsoft.com/office/drawing/2014/chart" uri="{C3380CC4-5D6E-409C-BE32-E72D297353CC}">
              <c16:uniqueId val="{00000006-CA44-4852-80A0-8E4BB3288F33}"/>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8-CA44-4852-80A0-8E4BB3288F3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CA44-4852-80A0-8E4BB3288F3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CA44-4852-80A0-8E4BB3288F33}"/>
              </c:ext>
            </c:extLst>
          </c:dPt>
          <c:cat>
            <c:strRef>
              <c:f>[survey_answers.xlsx]Sheet1!$K$3:$K$5</c:f>
              <c:strCache>
                <c:ptCount val="3"/>
                <c:pt idx="0">
                  <c:v>レベル０</c:v>
                </c:pt>
                <c:pt idx="1">
                  <c:v>レベル１～２</c:v>
                </c:pt>
                <c:pt idx="2">
                  <c:v>レベル３</c:v>
                </c:pt>
              </c:strCache>
            </c:strRef>
          </c:cat>
          <c:val>
            <c:numRef>
              <c:f>[survey_answers.xlsx]Sheet1!$M$3:$M$5</c:f>
              <c:numCache>
                <c:formatCode>0%</c:formatCode>
                <c:ptCount val="3"/>
                <c:pt idx="0">
                  <c:v>0.67</c:v>
                </c:pt>
                <c:pt idx="1">
                  <c:v>0.28999999999999998</c:v>
                </c:pt>
                <c:pt idx="2">
                  <c:v>0.04</c:v>
                </c:pt>
              </c:numCache>
            </c:numRef>
          </c:val>
          <c:extLst>
            <c:ext xmlns:c16="http://schemas.microsoft.com/office/drawing/2014/chart" uri="{C3380CC4-5D6E-409C-BE32-E72D297353CC}">
              <c16:uniqueId val="{0000000D-CA44-4852-80A0-8E4BB3288F3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705388149807459E-2"/>
          <c:y val="0.1684046408043865"/>
          <c:w val="0.81919685039370094"/>
          <c:h val="0.63608291560703834"/>
        </c:manualLayout>
      </c:layout>
      <c:lineChart>
        <c:grouping val="standard"/>
        <c:varyColors val="0"/>
        <c:ser>
          <c:idx val="1"/>
          <c:order val="1"/>
          <c:tx>
            <c:strRef>
              <c:f>実施自治体シミュレーション!$C$3</c:f>
              <c:strCache>
                <c:ptCount val="1"/>
                <c:pt idx="0">
                  <c:v>団体数（都道府県）</c:v>
                </c:pt>
              </c:strCache>
            </c:strRef>
          </c:tx>
          <c:spPr>
            <a:ln w="28575" cap="sq" cmpd="sng">
              <a:solidFill>
                <a:srgbClr val="002060"/>
              </a:solidFill>
              <a:prstDash val="solid"/>
              <a:round/>
            </a:ln>
            <a:effectLst/>
          </c:spPr>
          <c:marker>
            <c:symbol val="x"/>
            <c:size val="8"/>
            <c:spPr>
              <a:solidFill>
                <a:srgbClr val="002060"/>
              </a:solidFill>
              <a:ln w="28575">
                <a:solidFill>
                  <a:srgbClr val="002060"/>
                </a:solidFill>
                <a:prstDash val="solid"/>
              </a:ln>
              <a:effectLst/>
            </c:spPr>
          </c:marker>
          <c:dPt>
            <c:idx val="1"/>
            <c:marker>
              <c:symbol val="x"/>
              <c:size val="8"/>
              <c:spPr>
                <a:noFill/>
                <a:ln w="28575">
                  <a:noFill/>
                  <a:prstDash val="solid"/>
                </a:ln>
                <a:effectLst/>
              </c:spPr>
            </c:marker>
            <c:bubble3D val="0"/>
            <c:extLst>
              <c:ext xmlns:c16="http://schemas.microsoft.com/office/drawing/2014/chart" uri="{C3380CC4-5D6E-409C-BE32-E72D297353CC}">
                <c16:uniqueId val="{00000000-167B-491E-B34F-E7F991D486A6}"/>
              </c:ext>
            </c:extLst>
          </c:dPt>
          <c:dPt>
            <c:idx val="3"/>
            <c:marker>
              <c:symbol val="x"/>
              <c:size val="8"/>
              <c:spPr>
                <a:noFill/>
                <a:ln w="28575">
                  <a:noFill/>
                  <a:prstDash val="solid"/>
                </a:ln>
                <a:effectLst/>
              </c:spPr>
            </c:marker>
            <c:bubble3D val="0"/>
            <c:extLst>
              <c:ext xmlns:c16="http://schemas.microsoft.com/office/drawing/2014/chart" uri="{C3380CC4-5D6E-409C-BE32-E72D297353CC}">
                <c16:uniqueId val="{00000001-167B-491E-B34F-E7F991D486A6}"/>
              </c:ext>
            </c:extLst>
          </c:dPt>
          <c:dPt>
            <c:idx val="6"/>
            <c:marker>
              <c:symbol val="x"/>
              <c:size val="8"/>
              <c:spPr>
                <a:noFill/>
                <a:ln w="28575">
                  <a:noFill/>
                  <a:prstDash val="solid"/>
                </a:ln>
                <a:effectLst/>
              </c:spPr>
            </c:marker>
            <c:bubble3D val="0"/>
            <c:extLst>
              <c:ext xmlns:c16="http://schemas.microsoft.com/office/drawing/2014/chart" uri="{C3380CC4-5D6E-409C-BE32-E72D297353CC}">
                <c16:uniqueId val="{00000002-167B-491E-B34F-E7F991D486A6}"/>
              </c:ext>
            </c:extLst>
          </c:dPt>
          <c:dLbls>
            <c:dLbl>
              <c:idx val="0"/>
              <c:delete val="1"/>
              <c:extLst>
                <c:ext xmlns:c15="http://schemas.microsoft.com/office/drawing/2012/chart" uri="{CE6537A1-D6FC-4f65-9D91-7224C49458BB}"/>
                <c:ext xmlns:c16="http://schemas.microsoft.com/office/drawing/2014/chart" uri="{C3380CC4-5D6E-409C-BE32-E72D297353CC}">
                  <c16:uniqueId val="{00000003-167B-491E-B34F-E7F991D486A6}"/>
                </c:ext>
              </c:extLst>
            </c:dLbl>
            <c:dLbl>
              <c:idx val="1"/>
              <c:delete val="1"/>
              <c:extLst>
                <c:ext xmlns:c15="http://schemas.microsoft.com/office/drawing/2012/chart" uri="{CE6537A1-D6FC-4f65-9D91-7224C49458BB}"/>
                <c:ext xmlns:c16="http://schemas.microsoft.com/office/drawing/2014/chart" uri="{C3380CC4-5D6E-409C-BE32-E72D297353CC}">
                  <c16:uniqueId val="{00000000-167B-491E-B34F-E7F991D486A6}"/>
                </c:ext>
              </c:extLst>
            </c:dLbl>
            <c:dLbl>
              <c:idx val="2"/>
              <c:layout>
                <c:manualLayout>
                  <c:x val="-5.0895093536667156E-3"/>
                  <c:y val="3.267141728639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67B-491E-B34F-E7F991D486A6}"/>
                </c:ext>
              </c:extLst>
            </c:dLbl>
            <c:dLbl>
              <c:idx val="3"/>
              <c:delete val="1"/>
              <c:extLst>
                <c:ext xmlns:c15="http://schemas.microsoft.com/office/drawing/2012/chart" uri="{CE6537A1-D6FC-4f65-9D91-7224C49458BB}"/>
                <c:ext xmlns:c16="http://schemas.microsoft.com/office/drawing/2014/chart" uri="{C3380CC4-5D6E-409C-BE32-E72D297353CC}">
                  <c16:uniqueId val="{00000001-167B-491E-B34F-E7F991D486A6}"/>
                </c:ext>
              </c:extLst>
            </c:dLbl>
            <c:dLbl>
              <c:idx val="4"/>
              <c:layout>
                <c:manualLayout>
                  <c:x val="-2.3832643515240517E-2"/>
                  <c:y val="5.4667524785334001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2.8549954276123193E-2"/>
                      <c:h val="9.5855526631792698E-2"/>
                    </c:manualLayout>
                  </c15:layout>
                </c:ext>
                <c:ext xmlns:c16="http://schemas.microsoft.com/office/drawing/2014/chart" uri="{C3380CC4-5D6E-409C-BE32-E72D297353CC}">
                  <c16:uniqueId val="{00000005-167B-491E-B34F-E7F991D486A6}"/>
                </c:ext>
              </c:extLst>
            </c:dLbl>
            <c:dLbl>
              <c:idx val="5"/>
              <c:layout>
                <c:manualLayout>
                  <c:x val="-1.2909657661152207E-2"/>
                  <c:y val="4.35370576384635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67B-491E-B34F-E7F991D486A6}"/>
                </c:ext>
              </c:extLst>
            </c:dLbl>
            <c:dLbl>
              <c:idx val="6"/>
              <c:delete val="1"/>
              <c:extLst>
                <c:ext xmlns:c15="http://schemas.microsoft.com/office/drawing/2012/chart" uri="{CE6537A1-D6FC-4f65-9D91-7224C49458BB}"/>
                <c:ext xmlns:c16="http://schemas.microsoft.com/office/drawing/2014/chart" uri="{C3380CC4-5D6E-409C-BE32-E72D297353CC}">
                  <c16:uniqueId val="{00000002-167B-491E-B34F-E7F991D486A6}"/>
                </c:ext>
              </c:extLst>
            </c:dLbl>
            <c:dLbl>
              <c:idx val="7"/>
              <c:layout>
                <c:manualLayout>
                  <c:x val="-2.2467270283479435E-2"/>
                  <c:y val="4.67550026409643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67B-491E-B34F-E7F991D486A6}"/>
                </c:ext>
              </c:extLst>
            </c:dLbl>
            <c:dLbl>
              <c:idx val="8"/>
              <c:layout>
                <c:manualLayout>
                  <c:x val="-2.6563389978762533E-2"/>
                  <c:y val="4.62627432374951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67B-491E-B34F-E7F991D486A6}"/>
                </c:ext>
              </c:extLst>
            </c:dLbl>
            <c:dLbl>
              <c:idx val="9"/>
              <c:layout>
                <c:manualLayout>
                  <c:x val="-2.3832643515240469E-2"/>
                  <c:y val="4.47865493112458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67B-491E-B34F-E7F991D486A6}"/>
                </c:ext>
              </c:extLst>
            </c:dLbl>
            <c:dLbl>
              <c:idx val="10"/>
              <c:layout>
                <c:manualLayout>
                  <c:x val="-2.1101897051718502E-2"/>
                  <c:y val="4.47865493112458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67B-491E-B34F-E7F991D486A6}"/>
                </c:ext>
              </c:extLst>
            </c:dLbl>
            <c:dLbl>
              <c:idx val="11"/>
              <c:layout>
                <c:manualLayout>
                  <c:x val="-2.51980167470016E-2"/>
                  <c:y val="4.05840855018066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67B-491E-B34F-E7F991D486A6}"/>
                </c:ext>
              </c:extLst>
            </c:dLbl>
            <c:dLbl>
              <c:idx val="12"/>
              <c:layout>
                <c:manualLayout>
                  <c:x val="-2.3832643515240469E-2"/>
                  <c:y val="4.57707759761051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67B-491E-B34F-E7F991D486A6}"/>
                </c:ext>
              </c:extLst>
            </c:dLbl>
            <c:dLbl>
              <c:idx val="13"/>
              <c:layout>
                <c:manualLayout>
                  <c:x val="-2.6563389978762633E-2"/>
                  <c:y val="4.35370576384636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67B-491E-B34F-E7F991D486A6}"/>
                </c:ext>
              </c:extLst>
            </c:dLbl>
            <c:dLbl>
              <c:idx val="14"/>
              <c:layout>
                <c:manualLayout>
                  <c:x val="-2.6563389978762633E-2"/>
                  <c:y val="4.20605715701351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67B-491E-B34F-E7F991D486A6}"/>
                </c:ext>
              </c:extLst>
            </c:dLbl>
            <c:dLbl>
              <c:idx val="15"/>
              <c:layout>
                <c:manualLayout>
                  <c:x val="-2.3832643515240469E-2"/>
                  <c:y val="4.23150273211271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5FE-4F6B-B4C6-432F218B14B9}"/>
                </c:ext>
              </c:extLst>
            </c:dLbl>
            <c:dLbl>
              <c:idx val="16"/>
              <c:layout>
                <c:manualLayout>
                  <c:x val="-2.6563389978762533E-2"/>
                  <c:y val="4.23150273211271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82-48FE-819A-0D02CAAECC5B}"/>
                </c:ext>
              </c:extLst>
            </c:dLbl>
            <c:dLbl>
              <c:idx val="17"/>
              <c:layout>
                <c:manualLayout>
                  <c:x val="-2.7928763210523667E-2"/>
                  <c:y val="4.23150273211271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89-41CA-B356-F6F541C5416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206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実施自治体シミュレーション!$A$4:$A$21</c:f>
              <c:strCache>
                <c:ptCount val="18"/>
                <c:pt idx="0">
                  <c:v>H25年3月</c:v>
                </c:pt>
                <c:pt idx="2">
                  <c:v>H26年3月</c:v>
                </c:pt>
                <c:pt idx="4">
                  <c:v>H27年2月</c:v>
                </c:pt>
                <c:pt idx="5">
                  <c:v>H27年6月</c:v>
                </c:pt>
                <c:pt idx="7">
                  <c:v>H28年3月</c:v>
                </c:pt>
                <c:pt idx="8">
                  <c:v>H28年9月</c:v>
                </c:pt>
                <c:pt idx="9">
                  <c:v>H28年12月</c:v>
                </c:pt>
                <c:pt idx="10">
                  <c:v>H29年2月</c:v>
                </c:pt>
                <c:pt idx="11">
                  <c:v>H29年5月</c:v>
                </c:pt>
                <c:pt idx="12">
                  <c:v>H29年12月</c:v>
                </c:pt>
                <c:pt idx="13">
                  <c:v>H30年3月</c:v>
                </c:pt>
                <c:pt idx="14">
                  <c:v>H30年9月</c:v>
                </c:pt>
                <c:pt idx="15">
                  <c:v>H30年12月</c:v>
                </c:pt>
                <c:pt idx="16">
                  <c:v>H31年3月</c:v>
                </c:pt>
                <c:pt idx="17">
                  <c:v>R元年6月</c:v>
                </c:pt>
              </c:strCache>
            </c:strRef>
          </c:cat>
          <c:val>
            <c:numRef>
              <c:f>実施自治体シミュレーション!$C$4:$C$21</c:f>
              <c:numCache>
                <c:formatCode>#,##0_);[Red]\(#,##0\)</c:formatCode>
                <c:ptCount val="18"/>
                <c:pt idx="0">
                  <c:v>0</c:v>
                </c:pt>
                <c:pt idx="1">
                  <c:v>3</c:v>
                </c:pt>
                <c:pt idx="2">
                  <c:v>6</c:v>
                </c:pt>
                <c:pt idx="3">
                  <c:v>11</c:v>
                </c:pt>
                <c:pt idx="4">
                  <c:v>16</c:v>
                </c:pt>
                <c:pt idx="5">
                  <c:v>22</c:v>
                </c:pt>
                <c:pt idx="6">
                  <c:v>25.5</c:v>
                </c:pt>
                <c:pt idx="7">
                  <c:v>29</c:v>
                </c:pt>
                <c:pt idx="8">
                  <c:v>34</c:v>
                </c:pt>
                <c:pt idx="9">
                  <c:v>34</c:v>
                </c:pt>
                <c:pt idx="10">
                  <c:v>34</c:v>
                </c:pt>
                <c:pt idx="11">
                  <c:v>36</c:v>
                </c:pt>
                <c:pt idx="12">
                  <c:v>42</c:v>
                </c:pt>
                <c:pt idx="13">
                  <c:v>47</c:v>
                </c:pt>
                <c:pt idx="14">
                  <c:v>47</c:v>
                </c:pt>
                <c:pt idx="15">
                  <c:v>47</c:v>
                </c:pt>
                <c:pt idx="16">
                  <c:v>47</c:v>
                </c:pt>
                <c:pt idx="17">
                  <c:v>47</c:v>
                </c:pt>
              </c:numCache>
            </c:numRef>
          </c:val>
          <c:smooth val="0"/>
          <c:extLst>
            <c:ext xmlns:c16="http://schemas.microsoft.com/office/drawing/2014/chart" uri="{C3380CC4-5D6E-409C-BE32-E72D297353CC}">
              <c16:uniqueId val="{00000010-167B-491E-B34F-E7F991D486A6}"/>
            </c:ext>
          </c:extLst>
        </c:ser>
        <c:dLbls>
          <c:showLegendKey val="0"/>
          <c:showVal val="1"/>
          <c:showCatName val="0"/>
          <c:showSerName val="0"/>
          <c:showPercent val="0"/>
          <c:showBubbleSize val="0"/>
        </c:dLbls>
        <c:marker val="1"/>
        <c:smooth val="0"/>
        <c:axId val="1055045824"/>
        <c:axId val="1201345680"/>
      </c:lineChart>
      <c:lineChart>
        <c:grouping val="standard"/>
        <c:varyColors val="0"/>
        <c:ser>
          <c:idx val="0"/>
          <c:order val="0"/>
          <c:tx>
            <c:strRef>
              <c:f>実施自治体シミュレーション!$B$3</c:f>
              <c:strCache>
                <c:ptCount val="1"/>
                <c:pt idx="0">
                  <c:v>団体数（市区町村）</c:v>
                </c:pt>
              </c:strCache>
            </c:strRef>
          </c:tx>
          <c:spPr>
            <a:ln w="38100" cap="rnd">
              <a:solidFill>
                <a:srgbClr val="C00000"/>
              </a:solidFill>
              <a:round/>
            </a:ln>
            <a:effectLst/>
          </c:spPr>
          <c:marker>
            <c:symbol val="circle"/>
            <c:size val="8"/>
            <c:spPr>
              <a:solidFill>
                <a:srgbClr val="C00000"/>
              </a:solidFill>
              <a:ln w="38100">
                <a:solidFill>
                  <a:srgbClr val="C00000"/>
                </a:solidFill>
              </a:ln>
              <a:effectLst/>
            </c:spPr>
          </c:marker>
          <c:dPt>
            <c:idx val="1"/>
            <c:marker>
              <c:symbol val="circle"/>
              <c:size val="8"/>
              <c:spPr>
                <a:noFill/>
                <a:ln w="38100">
                  <a:noFill/>
                </a:ln>
                <a:effectLst/>
              </c:spPr>
            </c:marker>
            <c:bubble3D val="0"/>
            <c:extLst>
              <c:ext xmlns:c16="http://schemas.microsoft.com/office/drawing/2014/chart" uri="{C3380CC4-5D6E-409C-BE32-E72D297353CC}">
                <c16:uniqueId val="{00000011-167B-491E-B34F-E7F991D486A6}"/>
              </c:ext>
            </c:extLst>
          </c:dPt>
          <c:dPt>
            <c:idx val="3"/>
            <c:marker>
              <c:symbol val="circle"/>
              <c:size val="8"/>
              <c:spPr>
                <a:noFill/>
                <a:ln w="38100">
                  <a:noFill/>
                </a:ln>
                <a:effectLst/>
              </c:spPr>
            </c:marker>
            <c:bubble3D val="0"/>
            <c:extLst>
              <c:ext xmlns:c16="http://schemas.microsoft.com/office/drawing/2014/chart" uri="{C3380CC4-5D6E-409C-BE32-E72D297353CC}">
                <c16:uniqueId val="{00000012-167B-491E-B34F-E7F991D486A6}"/>
              </c:ext>
            </c:extLst>
          </c:dPt>
          <c:dPt>
            <c:idx val="6"/>
            <c:marker>
              <c:symbol val="circle"/>
              <c:size val="8"/>
              <c:spPr>
                <a:noFill/>
                <a:ln w="38100">
                  <a:noFill/>
                </a:ln>
                <a:effectLst/>
              </c:spPr>
            </c:marker>
            <c:bubble3D val="0"/>
            <c:extLst>
              <c:ext xmlns:c16="http://schemas.microsoft.com/office/drawing/2014/chart" uri="{C3380CC4-5D6E-409C-BE32-E72D297353CC}">
                <c16:uniqueId val="{00000013-167B-491E-B34F-E7F991D486A6}"/>
              </c:ext>
            </c:extLst>
          </c:dPt>
          <c:dLbls>
            <c:dLbl>
              <c:idx val="1"/>
              <c:delete val="1"/>
              <c:extLst>
                <c:ext xmlns:c15="http://schemas.microsoft.com/office/drawing/2012/chart" uri="{CE6537A1-D6FC-4f65-9D91-7224C49458BB}"/>
                <c:ext xmlns:c16="http://schemas.microsoft.com/office/drawing/2014/chart" uri="{C3380CC4-5D6E-409C-BE32-E72D297353CC}">
                  <c16:uniqueId val="{00000011-167B-491E-B34F-E7F991D486A6}"/>
                </c:ext>
              </c:extLst>
            </c:dLbl>
            <c:dLbl>
              <c:idx val="2"/>
              <c:layout>
                <c:manualLayout>
                  <c:x val="-2.5198016747001499E-2"/>
                  <c:y val="-6.82584125233129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67B-491E-B34F-E7F991D486A6}"/>
                </c:ext>
              </c:extLst>
            </c:dLbl>
            <c:dLbl>
              <c:idx val="3"/>
              <c:delete val="1"/>
              <c:extLst>
                <c:ext xmlns:c15="http://schemas.microsoft.com/office/drawing/2012/chart" uri="{CE6537A1-D6FC-4f65-9D91-7224C49458BB}"/>
                <c:ext xmlns:c16="http://schemas.microsoft.com/office/drawing/2014/chart" uri="{C3380CC4-5D6E-409C-BE32-E72D297353CC}">
                  <c16:uniqueId val="{00000012-167B-491E-B34F-E7F991D486A6}"/>
                </c:ext>
              </c:extLst>
            </c:dLbl>
            <c:dLbl>
              <c:idx val="4"/>
              <c:layout>
                <c:manualLayout>
                  <c:x val="-2.3832643515240517E-2"/>
                  <c:y val="-6.35639814524836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67B-491E-B34F-E7F991D486A6}"/>
                </c:ext>
              </c:extLst>
            </c:dLbl>
            <c:dLbl>
              <c:idx val="5"/>
              <c:layout>
                <c:manualLayout>
                  <c:x val="-2.7556672127442863E-2"/>
                  <c:y val="-4.50129594226337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67B-491E-B34F-E7F991D486A6}"/>
                </c:ext>
              </c:extLst>
            </c:dLbl>
            <c:dLbl>
              <c:idx val="6"/>
              <c:delete val="1"/>
              <c:extLst>
                <c:ext xmlns:c15="http://schemas.microsoft.com/office/drawing/2012/chart" uri="{CE6537A1-D6FC-4f65-9D91-7224C49458BB}"/>
                <c:ext xmlns:c16="http://schemas.microsoft.com/office/drawing/2014/chart" uri="{C3380CC4-5D6E-409C-BE32-E72D297353CC}">
                  <c16:uniqueId val="{00000013-167B-491E-B34F-E7F991D486A6}"/>
                </c:ext>
              </c:extLst>
            </c:dLbl>
            <c:dLbl>
              <c:idx val="7"/>
              <c:layout>
                <c:manualLayout>
                  <c:x val="-2.8922045359203896E-2"/>
                  <c:y val="-5.56516053791536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67B-491E-B34F-E7F991D486A6}"/>
                </c:ext>
              </c:extLst>
            </c:dLbl>
            <c:dLbl>
              <c:idx val="8"/>
              <c:layout>
                <c:manualLayout>
                  <c:x val="-2.6191298895681829E-2"/>
                  <c:y val="-5.73930643133258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67B-491E-B34F-E7F991D486A6}"/>
                </c:ext>
              </c:extLst>
            </c:dLbl>
            <c:dLbl>
              <c:idx val="9"/>
              <c:layout>
                <c:manualLayout>
                  <c:x val="-3.0287418590964926E-2"/>
                  <c:y val="-5.36828599073559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67B-491E-B34F-E7F991D486A6}"/>
                </c:ext>
              </c:extLst>
            </c:dLbl>
            <c:dLbl>
              <c:idx val="10"/>
              <c:layout>
                <c:manualLayout>
                  <c:x val="-2.8922045359203896E-2"/>
                  <c:y val="-4.99726555013859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67B-491E-B34F-E7F991D486A6}"/>
                </c:ext>
              </c:extLst>
            </c:dLbl>
            <c:dLbl>
              <c:idx val="11"/>
              <c:layout>
                <c:manualLayout>
                  <c:x val="-2.4825925663920795E-2"/>
                  <c:y val="-5.64088376484666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67B-491E-B34F-E7F991D486A6}"/>
                </c:ext>
              </c:extLst>
            </c:dLbl>
            <c:dLbl>
              <c:idx val="12"/>
              <c:layout>
                <c:manualLayout>
                  <c:x val="-3.0287418590964926E-2"/>
                  <c:y val="-6.5797699790125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67B-491E-B34F-E7F991D486A6}"/>
                </c:ext>
              </c:extLst>
            </c:dLbl>
            <c:dLbl>
              <c:idx val="13"/>
              <c:layout>
                <c:manualLayout>
                  <c:x val="-2.619129889568193E-2"/>
                  <c:y val="-7.69283130080350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167B-491E-B34F-E7F991D486A6}"/>
                </c:ext>
              </c:extLst>
            </c:dLbl>
            <c:dLbl>
              <c:idx val="14"/>
              <c:layout>
                <c:manualLayout>
                  <c:x val="-2.6191298895681728E-2"/>
                  <c:y val="-7.12496552723465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167B-491E-B34F-E7F991D486A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C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実施自治体シミュレーション!$A$4:$A$21</c:f>
              <c:strCache>
                <c:ptCount val="18"/>
                <c:pt idx="0">
                  <c:v>H25年3月</c:v>
                </c:pt>
                <c:pt idx="2">
                  <c:v>H26年3月</c:v>
                </c:pt>
                <c:pt idx="4">
                  <c:v>H27年2月</c:v>
                </c:pt>
                <c:pt idx="5">
                  <c:v>H27年6月</c:v>
                </c:pt>
                <c:pt idx="7">
                  <c:v>H28年3月</c:v>
                </c:pt>
                <c:pt idx="8">
                  <c:v>H28年9月</c:v>
                </c:pt>
                <c:pt idx="9">
                  <c:v>H28年12月</c:v>
                </c:pt>
                <c:pt idx="10">
                  <c:v>H29年2月</c:v>
                </c:pt>
                <c:pt idx="11">
                  <c:v>H29年5月</c:v>
                </c:pt>
                <c:pt idx="12">
                  <c:v>H29年12月</c:v>
                </c:pt>
                <c:pt idx="13">
                  <c:v>H30年3月</c:v>
                </c:pt>
                <c:pt idx="14">
                  <c:v>H30年9月</c:v>
                </c:pt>
                <c:pt idx="15">
                  <c:v>H30年12月</c:v>
                </c:pt>
                <c:pt idx="16">
                  <c:v>H31年3月</c:v>
                </c:pt>
                <c:pt idx="17">
                  <c:v>R元年6月</c:v>
                </c:pt>
              </c:strCache>
            </c:strRef>
          </c:cat>
          <c:val>
            <c:numRef>
              <c:f>実施自治体シミュレーション!$B$4:$B$21</c:f>
              <c:numCache>
                <c:formatCode>#,##0_);[Red]\(#,##0\)</c:formatCode>
                <c:ptCount val="18"/>
                <c:pt idx="0">
                  <c:v>4</c:v>
                </c:pt>
                <c:pt idx="1">
                  <c:v>14</c:v>
                </c:pt>
                <c:pt idx="2">
                  <c:v>24</c:v>
                </c:pt>
                <c:pt idx="3">
                  <c:v>55.5</c:v>
                </c:pt>
                <c:pt idx="4">
                  <c:v>87</c:v>
                </c:pt>
                <c:pt idx="5">
                  <c:v>132</c:v>
                </c:pt>
                <c:pt idx="6">
                  <c:v>154</c:v>
                </c:pt>
                <c:pt idx="7">
                  <c:v>176</c:v>
                </c:pt>
                <c:pt idx="8">
                  <c:v>199</c:v>
                </c:pt>
                <c:pt idx="9">
                  <c:v>208</c:v>
                </c:pt>
                <c:pt idx="10">
                  <c:v>233</c:v>
                </c:pt>
                <c:pt idx="11">
                  <c:v>243</c:v>
                </c:pt>
                <c:pt idx="12">
                  <c:v>264</c:v>
                </c:pt>
                <c:pt idx="13">
                  <c:v>278</c:v>
                </c:pt>
                <c:pt idx="14">
                  <c:v>316</c:v>
                </c:pt>
                <c:pt idx="15">
                  <c:v>347</c:v>
                </c:pt>
                <c:pt idx="16">
                  <c:v>418</c:v>
                </c:pt>
                <c:pt idx="17">
                  <c:v>548</c:v>
                </c:pt>
              </c:numCache>
            </c:numRef>
          </c:val>
          <c:smooth val="0"/>
          <c:extLst>
            <c:ext xmlns:c16="http://schemas.microsoft.com/office/drawing/2014/chart" uri="{C3380CC4-5D6E-409C-BE32-E72D297353CC}">
              <c16:uniqueId val="{0000001F-167B-491E-B34F-E7F991D486A6}"/>
            </c:ext>
          </c:extLst>
        </c:ser>
        <c:dLbls>
          <c:showLegendKey val="0"/>
          <c:showVal val="0"/>
          <c:showCatName val="0"/>
          <c:showSerName val="0"/>
          <c:showPercent val="0"/>
          <c:showBubbleSize val="0"/>
        </c:dLbls>
        <c:marker val="1"/>
        <c:smooth val="0"/>
        <c:axId val="1201341328"/>
        <c:axId val="1201339152"/>
      </c:lineChart>
      <c:catAx>
        <c:axId val="105504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01345680"/>
        <c:crosses val="autoZero"/>
        <c:auto val="1"/>
        <c:lblAlgn val="ctr"/>
        <c:lblOffset val="100"/>
        <c:noMultiLvlLbl val="0"/>
      </c:catAx>
      <c:valAx>
        <c:axId val="1201345680"/>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055045824"/>
        <c:crosses val="autoZero"/>
        <c:crossBetween val="between"/>
        <c:majorUnit val="10"/>
      </c:valAx>
      <c:valAx>
        <c:axId val="1201339152"/>
        <c:scaling>
          <c:orientation val="minMax"/>
          <c:max val="600"/>
          <c:min val="0"/>
        </c:scaling>
        <c:delete val="0"/>
        <c:axPos val="r"/>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201341328"/>
        <c:crosses val="max"/>
        <c:crossBetween val="between"/>
      </c:valAx>
      <c:catAx>
        <c:axId val="1201341328"/>
        <c:scaling>
          <c:orientation val="minMax"/>
        </c:scaling>
        <c:delete val="1"/>
        <c:axPos val="b"/>
        <c:numFmt formatCode="General" sourceLinked="1"/>
        <c:majorTickMark val="out"/>
        <c:minorTickMark val="none"/>
        <c:tickLblPos val="nextTo"/>
        <c:crossAx val="1201339152"/>
        <c:crosses val="autoZero"/>
        <c:auto val="1"/>
        <c:lblAlgn val="ctr"/>
        <c:lblOffset val="100"/>
        <c:noMultiLvlLbl val="0"/>
      </c:catAx>
      <c:spPr>
        <a:noFill/>
        <a:ln>
          <a:noFill/>
        </a:ln>
        <a:effectLst/>
      </c:spPr>
    </c:plotArea>
    <c:legend>
      <c:legendPos val="t"/>
      <c:layout>
        <c:manualLayout>
          <c:xMode val="edge"/>
          <c:yMode val="edge"/>
          <c:x val="0.24530062020953772"/>
          <c:y val="6.2462305904224871E-2"/>
          <c:w val="0.4107871845916759"/>
          <c:h val="7.2506994733124275E-2"/>
        </c:manualLayout>
      </c:layout>
      <c:overlay val="0"/>
      <c:spPr>
        <a:solidFill>
          <a:schemeClr val="bg1"/>
        </a:solidFill>
        <a:ln>
          <a:solidFill>
            <a:schemeClr val="tx1"/>
          </a:solid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noFill/>
    <a:ln>
      <a:noFill/>
    </a:ln>
    <a:effectLst/>
  </c:spPr>
  <c:txPr>
    <a:bodyPr/>
    <a:lstStyle/>
    <a:p>
      <a:pPr>
        <a:defRPr sz="1400"/>
      </a:pPr>
      <a:endParaRPr lang="ja-JP"/>
    </a:p>
  </c:txPr>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b="1" dirty="0">
                <a:latin typeface="Meiryo UI" panose="020B0604030504040204" pitchFamily="50" charset="-128"/>
                <a:ea typeface="Meiryo UI" panose="020B0604030504040204" pitchFamily="50" charset="-128"/>
              </a:rPr>
              <a:t>中規模都市</a:t>
            </a:r>
            <a:endParaRPr lang="en-US" altLang="ja-JP" b="1" dirty="0">
              <a:latin typeface="Meiryo UI" panose="020B0604030504040204" pitchFamily="50" charset="-128"/>
              <a:ea typeface="Meiryo UI" panose="020B0604030504040204" pitchFamily="50" charset="-128"/>
            </a:endParaRPr>
          </a:p>
          <a:p>
            <a:pPr>
              <a:defRPr/>
            </a:pPr>
            <a:r>
              <a:rPr lang="ja-JP" altLang="en-US" sz="1100" dirty="0">
                <a:latin typeface="Meiryo UI" panose="020B0604030504040204" pitchFamily="50" charset="-128"/>
                <a:ea typeface="Meiryo UI" panose="020B0604030504040204" pitchFamily="50" charset="-128"/>
              </a:rPr>
              <a:t>人口</a:t>
            </a:r>
            <a:r>
              <a:rPr lang="en-US" altLang="ja-JP" sz="1100" dirty="0">
                <a:latin typeface="Meiryo UI" panose="020B0604030504040204" pitchFamily="50" charset="-128"/>
                <a:ea typeface="Meiryo UI" panose="020B0604030504040204" pitchFamily="50" charset="-128"/>
              </a:rPr>
              <a:t>20</a:t>
            </a:r>
            <a:r>
              <a:rPr lang="ja-JP" altLang="en-US" sz="1100" dirty="0">
                <a:latin typeface="Meiryo UI" panose="020B0604030504040204" pitchFamily="50" charset="-128"/>
                <a:ea typeface="Meiryo UI" panose="020B0604030504040204" pitchFamily="50" charset="-128"/>
              </a:rPr>
              <a:t>万以上</a:t>
            </a:r>
            <a:r>
              <a:rPr lang="en-US" altLang="ja-JP" sz="1100" dirty="0">
                <a:latin typeface="Meiryo UI" panose="020B0604030504040204" pitchFamily="50" charset="-128"/>
                <a:ea typeface="Meiryo UI" panose="020B0604030504040204" pitchFamily="50" charset="-128"/>
              </a:rPr>
              <a:t>30</a:t>
            </a:r>
            <a:r>
              <a:rPr lang="ja-JP" altLang="en-US" sz="1100" dirty="0">
                <a:latin typeface="Meiryo UI" panose="020B0604030504040204" pitchFamily="50" charset="-128"/>
                <a:ea typeface="Meiryo UI" panose="020B0604030504040204" pitchFamily="50" charset="-128"/>
              </a:rPr>
              <a:t>万未満</a:t>
            </a:r>
            <a:endParaRPr lang="en-US" altLang="ja-JP" sz="1100" dirty="0">
              <a:latin typeface="Meiryo UI" panose="020B0604030504040204" pitchFamily="50" charset="-128"/>
              <a:ea typeface="Meiryo UI" panose="020B0604030504040204" pitchFamily="50" charset="-128"/>
            </a:endParaRPr>
          </a:p>
        </c:rich>
      </c:tx>
      <c:layout>
        <c:manualLayout>
          <c:xMode val="edge"/>
          <c:yMode val="edge"/>
          <c:x val="0.24454590838365028"/>
          <c:y val="9.578862346761016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362-4067-AA6F-CDB8F94FA5D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362-4067-AA6F-CDB8F94FA5D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作図!$B$15:$B$16</c:f>
              <c:strCache>
                <c:ptCount val="2"/>
                <c:pt idx="0">
                  <c:v>取組済</c:v>
                </c:pt>
                <c:pt idx="1">
                  <c:v>取組未着手</c:v>
                </c:pt>
              </c:strCache>
            </c:strRef>
          </c:cat>
          <c:val>
            <c:numRef>
              <c:f>作図!$C$15:$C$16</c:f>
              <c:numCache>
                <c:formatCode>General</c:formatCode>
                <c:ptCount val="2"/>
                <c:pt idx="0">
                  <c:v>33</c:v>
                </c:pt>
                <c:pt idx="1">
                  <c:v>5</c:v>
                </c:pt>
              </c:numCache>
            </c:numRef>
          </c:val>
          <c:extLst>
            <c:ext xmlns:c16="http://schemas.microsoft.com/office/drawing/2014/chart" uri="{C3380CC4-5D6E-409C-BE32-E72D297353CC}">
              <c16:uniqueId val="{00000004-2362-4067-AA6F-CDB8F94FA5D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5732595488420146"/>
          <c:y val="0.8249004167869125"/>
          <c:w val="0.53705171882115255"/>
          <c:h val="6.728154782030501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zh-TW" altLang="en-US" b="1" dirty="0">
                <a:latin typeface="Meiryo UI" panose="020B0604030504040204" pitchFamily="50" charset="-128"/>
                <a:ea typeface="Meiryo UI" panose="020B0604030504040204" pitchFamily="50" charset="-128"/>
                <a:cs typeface="Meiryo UI" panose="020B0604030504040204" pitchFamily="50" charset="-128"/>
              </a:rPr>
              <a:t>東京都特別区</a:t>
            </a:r>
          </a:p>
        </c:rich>
      </c:tx>
      <c:layout>
        <c:manualLayout>
          <c:xMode val="edge"/>
          <c:yMode val="edge"/>
          <c:x val="0.24722222222222223"/>
          <c:y val="0.12037037037037036"/>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3C-4753-93EF-5586C018A2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B3C-4753-93EF-5586C018A2F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作図!$B$3:$B$4</c:f>
              <c:strCache>
                <c:ptCount val="2"/>
                <c:pt idx="0">
                  <c:v>取組済</c:v>
                </c:pt>
                <c:pt idx="1">
                  <c:v>取組未着手</c:v>
                </c:pt>
              </c:strCache>
            </c:strRef>
          </c:cat>
          <c:val>
            <c:numRef>
              <c:f>作図!$C$3:$C$4</c:f>
              <c:numCache>
                <c:formatCode>General</c:formatCode>
                <c:ptCount val="2"/>
                <c:pt idx="0">
                  <c:v>18</c:v>
                </c:pt>
                <c:pt idx="1">
                  <c:v>5</c:v>
                </c:pt>
              </c:numCache>
            </c:numRef>
          </c:val>
          <c:extLst>
            <c:ext xmlns:c16="http://schemas.microsoft.com/office/drawing/2014/chart" uri="{C3380CC4-5D6E-409C-BE32-E72D297353CC}">
              <c16:uniqueId val="{00000004-FB3C-4753-93EF-5586C018A2F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8853412073490813"/>
          <c:y val="0.80613371245261012"/>
          <c:w val="0.6118202099737533"/>
          <c:h val="7.812554680664916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0.48643</cdr:x>
      <cdr:y>0.11603</cdr:y>
    </cdr:from>
    <cdr:to>
      <cdr:x>0.48643</cdr:x>
      <cdr:y>0.82269</cdr:y>
    </cdr:to>
    <cdr:cxnSp macro="">
      <cdr:nvCxnSpPr>
        <cdr:cNvPr id="2" name="直線コネクタ 1">
          <a:extLst xmlns:a="http://schemas.openxmlformats.org/drawingml/2006/main">
            <a:ext uri="{FF2B5EF4-FFF2-40B4-BE49-F238E27FC236}">
              <a16:creationId xmlns:a16="http://schemas.microsoft.com/office/drawing/2014/main" id="{4378F51D-26A3-4330-9125-8A13D789384F}"/>
            </a:ext>
          </a:extLst>
        </cdr:cNvPr>
        <cdr:cNvCxnSpPr/>
      </cdr:nvCxnSpPr>
      <cdr:spPr>
        <a:xfrm xmlns:a="http://schemas.openxmlformats.org/drawingml/2006/main">
          <a:off x="4371126" y="539196"/>
          <a:ext cx="0" cy="3283740"/>
        </a:xfrm>
        <a:prstGeom xmlns:a="http://schemas.openxmlformats.org/drawingml/2006/main" prst="line">
          <a:avLst/>
        </a:prstGeom>
        <a:ln xmlns:a="http://schemas.openxmlformats.org/drawingml/2006/main" w="60325">
          <a:solidFill>
            <a:schemeClr val="accent4"/>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0.13198</cdr:x>
      <cdr:y>0.47756</cdr:y>
    </cdr:from>
    <cdr:to>
      <cdr:x>0.9593</cdr:x>
      <cdr:y>0.47756</cdr:y>
    </cdr:to>
    <cdr:cxnSp macro="">
      <cdr:nvCxnSpPr>
        <cdr:cNvPr id="3" name="直線コネクタ 2">
          <a:extLst xmlns:a="http://schemas.openxmlformats.org/drawingml/2006/main">
            <a:ext uri="{FF2B5EF4-FFF2-40B4-BE49-F238E27FC236}">
              <a16:creationId xmlns:a16="http://schemas.microsoft.com/office/drawing/2014/main" id="{6F04CF93-B705-45C0-ADB4-4EB62A8C2FA9}"/>
            </a:ext>
          </a:extLst>
        </cdr:cNvPr>
        <cdr:cNvCxnSpPr/>
      </cdr:nvCxnSpPr>
      <cdr:spPr>
        <a:xfrm xmlns:a="http://schemas.openxmlformats.org/drawingml/2006/main" flipH="1">
          <a:off x="1185966" y="2219155"/>
          <a:ext cx="7434456" cy="0"/>
        </a:xfrm>
        <a:prstGeom xmlns:a="http://schemas.openxmlformats.org/drawingml/2006/main" prst="line">
          <a:avLst/>
        </a:prstGeom>
        <a:ln xmlns:a="http://schemas.openxmlformats.org/drawingml/2006/main" w="60325">
          <a:solidFill>
            <a:schemeClr val="accent4"/>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0.82582</cdr:x>
      <cdr:y>0.37327</cdr:y>
    </cdr:from>
    <cdr:to>
      <cdr:x>0.97995</cdr:x>
      <cdr:y>0.44062</cdr:y>
    </cdr:to>
    <cdr:sp macro="" textlink="">
      <cdr:nvSpPr>
        <cdr:cNvPr id="6" name="テキスト ボックス 5">
          <a:extLst xmlns:a="http://schemas.openxmlformats.org/drawingml/2006/main">
            <a:ext uri="{FF2B5EF4-FFF2-40B4-BE49-F238E27FC236}">
              <a16:creationId xmlns:a16="http://schemas.microsoft.com/office/drawing/2014/main" id="{691A81E3-BA1A-45A9-BB56-BB1B17FF9914}"/>
            </a:ext>
          </a:extLst>
        </cdr:cNvPr>
        <cdr:cNvSpPr txBox="1"/>
      </cdr:nvSpPr>
      <cdr:spPr>
        <a:xfrm xmlns:a="http://schemas.openxmlformats.org/drawingml/2006/main">
          <a:off x="7420943" y="1879282"/>
          <a:ext cx="1385008" cy="3390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b="1" dirty="0">
              <a:latin typeface="Meiryo UI" panose="020B0604030504040204" pitchFamily="50" charset="-128"/>
              <a:ea typeface="Meiryo UI" panose="020B0604030504040204" pitchFamily="50" charset="-128"/>
            </a:rPr>
            <a:t>ニーズ高　→</a:t>
          </a:r>
        </a:p>
      </cdr:txBody>
    </cdr:sp>
  </cdr:relSizeAnchor>
  <cdr:relSizeAnchor xmlns:cdr="http://schemas.openxmlformats.org/drawingml/2006/chartDrawing">
    <cdr:from>
      <cdr:x>0.11246</cdr:x>
      <cdr:y>0.3699</cdr:y>
    </cdr:from>
    <cdr:to>
      <cdr:x>0.29285</cdr:x>
      <cdr:y>0.43724</cdr:y>
    </cdr:to>
    <cdr:sp macro="" textlink="">
      <cdr:nvSpPr>
        <cdr:cNvPr id="7" name="テキスト ボックス 6">
          <a:extLst xmlns:a="http://schemas.openxmlformats.org/drawingml/2006/main">
            <a:ext uri="{FF2B5EF4-FFF2-40B4-BE49-F238E27FC236}">
              <a16:creationId xmlns:a16="http://schemas.microsoft.com/office/drawing/2014/main" id="{D3323C47-42AE-4521-BB66-595B2B730654}"/>
            </a:ext>
          </a:extLst>
        </cdr:cNvPr>
        <cdr:cNvSpPr txBox="1"/>
      </cdr:nvSpPr>
      <cdr:spPr>
        <a:xfrm xmlns:a="http://schemas.openxmlformats.org/drawingml/2006/main">
          <a:off x="1010624" y="1862329"/>
          <a:ext cx="1621003" cy="3390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b="1" dirty="0">
              <a:latin typeface="Meiryo UI" panose="020B0604030504040204" pitchFamily="50" charset="-128"/>
              <a:ea typeface="Meiryo UI" panose="020B0604030504040204" pitchFamily="50" charset="-128"/>
            </a:rPr>
            <a:t>←　ニーズ低</a:t>
          </a:r>
        </a:p>
      </cdr:txBody>
    </cdr:sp>
  </cdr:relSizeAnchor>
  <cdr:relSizeAnchor xmlns:cdr="http://schemas.openxmlformats.org/drawingml/2006/chartDrawing">
    <cdr:from>
      <cdr:x>0.32709</cdr:x>
      <cdr:y>0.11262</cdr:y>
    </cdr:from>
    <cdr:to>
      <cdr:x>0.50911</cdr:x>
      <cdr:y>0.17996</cdr:y>
    </cdr:to>
    <cdr:sp macro="" textlink="">
      <cdr:nvSpPr>
        <cdr:cNvPr id="9" name="テキスト ボックス 8">
          <a:extLst xmlns:a="http://schemas.openxmlformats.org/drawingml/2006/main">
            <a:ext uri="{FF2B5EF4-FFF2-40B4-BE49-F238E27FC236}">
              <a16:creationId xmlns:a16="http://schemas.microsoft.com/office/drawing/2014/main" id="{FDFB4E4D-503D-41E1-AD0D-C3C37712EB7F}"/>
            </a:ext>
          </a:extLst>
        </cdr:cNvPr>
        <cdr:cNvSpPr txBox="1"/>
      </cdr:nvSpPr>
      <cdr:spPr>
        <a:xfrm xmlns:a="http://schemas.openxmlformats.org/drawingml/2006/main">
          <a:off x="2939282" y="566981"/>
          <a:ext cx="1635684" cy="3390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b="1" dirty="0">
              <a:latin typeface="Meiryo UI" panose="020B0604030504040204" pitchFamily="50" charset="-128"/>
              <a:ea typeface="Meiryo UI" panose="020B0604030504040204" pitchFamily="50" charset="-128"/>
            </a:rPr>
            <a:t>対応率　高　↑</a:t>
          </a:r>
        </a:p>
      </cdr:txBody>
    </cdr:sp>
  </cdr:relSizeAnchor>
  <cdr:relSizeAnchor xmlns:cdr="http://schemas.openxmlformats.org/drawingml/2006/chartDrawing">
    <cdr:from>
      <cdr:x>0.32543</cdr:x>
      <cdr:y>0.77371</cdr:y>
    </cdr:from>
    <cdr:to>
      <cdr:x>0.49674</cdr:x>
      <cdr:y>0.84106</cdr:y>
    </cdr:to>
    <cdr:sp macro="" textlink="">
      <cdr:nvSpPr>
        <cdr:cNvPr id="10" name="テキスト ボックス 9">
          <a:extLst xmlns:a="http://schemas.openxmlformats.org/drawingml/2006/main">
            <a:ext uri="{FF2B5EF4-FFF2-40B4-BE49-F238E27FC236}">
              <a16:creationId xmlns:a16="http://schemas.microsoft.com/office/drawing/2014/main" id="{553CD232-9C4E-4DA1-A7C9-0FB5447392BE}"/>
            </a:ext>
          </a:extLst>
        </cdr:cNvPr>
        <cdr:cNvSpPr txBox="1"/>
      </cdr:nvSpPr>
      <cdr:spPr>
        <a:xfrm xmlns:a="http://schemas.openxmlformats.org/drawingml/2006/main">
          <a:off x="2924365" y="3895356"/>
          <a:ext cx="1539455" cy="3390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b="1" dirty="0">
              <a:latin typeface="Meiryo UI" panose="020B0604030504040204" pitchFamily="50" charset="-128"/>
              <a:ea typeface="Meiryo UI" panose="020B0604030504040204" pitchFamily="50" charset="-128"/>
            </a:rPr>
            <a:t>対応率　低　↓</a:t>
          </a:r>
        </a:p>
      </cdr:txBody>
    </cdr:sp>
  </cdr:relSizeAnchor>
  <cdr:relSizeAnchor xmlns:cdr="http://schemas.openxmlformats.org/drawingml/2006/chartDrawing">
    <cdr:from>
      <cdr:x>0.67737</cdr:x>
      <cdr:y>0.52818</cdr:y>
    </cdr:from>
    <cdr:to>
      <cdr:x>0.82767</cdr:x>
      <cdr:y>0.60862</cdr:y>
    </cdr:to>
    <cdr:sp macro="" textlink="">
      <cdr:nvSpPr>
        <cdr:cNvPr id="12" name="吹き出し: 四角形 11">
          <a:extLst xmlns:a="http://schemas.openxmlformats.org/drawingml/2006/main">
            <a:ext uri="{FF2B5EF4-FFF2-40B4-BE49-F238E27FC236}">
              <a16:creationId xmlns:a16="http://schemas.microsoft.com/office/drawing/2014/main" id="{AE131E46-7B4E-447A-87C1-2F240B812D76}"/>
            </a:ext>
          </a:extLst>
        </cdr:cNvPr>
        <cdr:cNvSpPr/>
      </cdr:nvSpPr>
      <cdr:spPr>
        <a:xfrm xmlns:a="http://schemas.openxmlformats.org/drawingml/2006/main">
          <a:off x="6086953" y="2659198"/>
          <a:ext cx="1350661" cy="404996"/>
        </a:xfrm>
        <a:prstGeom xmlns:a="http://schemas.openxmlformats.org/drawingml/2006/main" prst="wedgeRectCallout">
          <a:avLst>
            <a:gd name="adj1" fmla="val -67107"/>
            <a:gd name="adj2" fmla="val -31235"/>
          </a:avLst>
        </a:prstGeom>
        <a:solidFill xmlns:a="http://schemas.openxmlformats.org/drawingml/2006/main">
          <a:prstClr val="white"/>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sz="1200" dirty="0">
              <a:solidFill>
                <a:schemeClr val="tx1"/>
              </a:solidFill>
              <a:latin typeface="Meiryo UI" panose="020B0604030504040204" pitchFamily="50" charset="-128"/>
              <a:ea typeface="Meiryo UI" panose="020B0604030504040204" pitchFamily="50" charset="-128"/>
            </a:rPr>
            <a:t>子育て（</a:t>
          </a:r>
          <a:r>
            <a:rPr lang="en-US" altLang="ja-JP" sz="1200" dirty="0">
              <a:solidFill>
                <a:schemeClr val="tx1"/>
              </a:solidFill>
              <a:latin typeface="Meiryo UI" panose="020B0604030504040204" pitchFamily="50" charset="-128"/>
              <a:ea typeface="Meiryo UI" panose="020B0604030504040204" pitchFamily="50" charset="-128"/>
            </a:rPr>
            <a:t>30</a:t>
          </a:r>
          <a:r>
            <a:rPr lang="ja-JP" altLang="en-US" sz="1200" dirty="0">
              <a:solidFill>
                <a:schemeClr val="tx1"/>
              </a:solidFill>
              <a:latin typeface="Meiryo UI" panose="020B0604030504040204" pitchFamily="50" charset="-128"/>
              <a:ea typeface="Meiryo UI" panose="020B0604030504040204" pitchFamily="50" charset="-128"/>
            </a:rPr>
            <a:t>代）</a:t>
          </a:r>
          <a:endParaRPr lang="ja-JP" sz="1200" dirty="0">
            <a:solidFill>
              <a:schemeClr val="tx1"/>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0.63256</cdr:x>
      <cdr:y>0.52475</cdr:y>
    </cdr:from>
    <cdr:to>
      <cdr:x>0.6503</cdr:x>
      <cdr:y>0.55374</cdr:y>
    </cdr:to>
    <cdr:sp macro="" textlink="">
      <cdr:nvSpPr>
        <cdr:cNvPr id="13" name="フローチャート: 結合子 12">
          <a:extLst xmlns:a="http://schemas.openxmlformats.org/drawingml/2006/main">
            <a:ext uri="{FF2B5EF4-FFF2-40B4-BE49-F238E27FC236}">
              <a16:creationId xmlns:a16="http://schemas.microsoft.com/office/drawing/2014/main" id="{531432E0-A9DA-4210-A5A0-B93ED59C5896}"/>
            </a:ext>
          </a:extLst>
        </cdr:cNvPr>
        <cdr:cNvSpPr/>
      </cdr:nvSpPr>
      <cdr:spPr>
        <a:xfrm xmlns:a="http://schemas.openxmlformats.org/drawingml/2006/main">
          <a:off x="5684327" y="2641917"/>
          <a:ext cx="159380" cy="145949"/>
        </a:xfrm>
        <a:prstGeom xmlns:a="http://schemas.openxmlformats.org/drawingml/2006/main" prst="flowChartConnector">
          <a:avLst/>
        </a:prstGeom>
        <a:pattFill xmlns:a="http://schemas.openxmlformats.org/drawingml/2006/main" prst="trellis">
          <a:fgClr>
            <a:schemeClr val="accent1"/>
          </a:fgClr>
          <a:bgClr>
            <a:schemeClr val="bg1"/>
          </a:bgClr>
        </a:patt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0.77668</cdr:x>
      <cdr:y>0.69191</cdr:y>
    </cdr:from>
    <cdr:to>
      <cdr:x>0.98472</cdr:x>
      <cdr:y>0.81843</cdr:y>
    </cdr:to>
    <cdr:sp macro="" textlink="">
      <cdr:nvSpPr>
        <cdr:cNvPr id="14" name="テキスト ボックス 13">
          <a:extLst xmlns:a="http://schemas.openxmlformats.org/drawingml/2006/main">
            <a:ext uri="{FF2B5EF4-FFF2-40B4-BE49-F238E27FC236}">
              <a16:creationId xmlns:a16="http://schemas.microsoft.com/office/drawing/2014/main" id="{03B25669-2C84-43F4-BE46-720ECC8F7DC4}"/>
            </a:ext>
          </a:extLst>
        </cdr:cNvPr>
        <cdr:cNvSpPr txBox="1"/>
      </cdr:nvSpPr>
      <cdr:spPr>
        <a:xfrm xmlns:a="http://schemas.openxmlformats.org/drawingml/2006/main">
          <a:off x="6979385" y="3215190"/>
          <a:ext cx="1869490" cy="58792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nchor="ctr"/>
        <a:lstStyle xmlns:a="http://schemas.openxmlformats.org/drawingml/2006/main"/>
        <a:p xmlns:a="http://schemas.openxmlformats.org/drawingml/2006/main">
          <a:pPr algn="ctr"/>
          <a:r>
            <a:rPr lang="ja-JP" altLang="en-US" sz="1600" dirty="0">
              <a:latin typeface="Meiryo UI" panose="020B0604030504040204" pitchFamily="50" charset="-128"/>
              <a:ea typeface="Meiryo UI" panose="020B0604030504040204" pitchFamily="50" charset="-128"/>
            </a:rPr>
            <a:t>ニーズが高いものの</a:t>
          </a:r>
          <a:endParaRPr lang="en-US" altLang="ja-JP" sz="1600" dirty="0">
            <a:latin typeface="Meiryo UI" panose="020B0604030504040204" pitchFamily="50" charset="-128"/>
            <a:ea typeface="Meiryo UI" panose="020B0604030504040204" pitchFamily="50" charset="-128"/>
          </a:endParaRPr>
        </a:p>
        <a:p xmlns:a="http://schemas.openxmlformats.org/drawingml/2006/main">
          <a:pPr algn="ctr"/>
          <a:r>
            <a:rPr lang="ja-JP" altLang="en-US" sz="1600" dirty="0">
              <a:latin typeface="Meiryo UI" panose="020B0604030504040204" pitchFamily="50" charset="-128"/>
              <a:ea typeface="Meiryo UI" panose="020B0604030504040204" pitchFamily="50" charset="-128"/>
            </a:rPr>
            <a:t>対応率が低い分野</a:t>
          </a:r>
        </a:p>
      </cdr:txBody>
    </cdr:sp>
  </cdr:relSizeAnchor>
  <cdr:relSizeAnchor xmlns:cdr="http://schemas.openxmlformats.org/drawingml/2006/chartDrawing">
    <cdr:from>
      <cdr:x>0.72225</cdr:x>
      <cdr:y>0.70002</cdr:y>
    </cdr:from>
    <cdr:to>
      <cdr:x>0.79084</cdr:x>
      <cdr:y>0.734</cdr:y>
    </cdr:to>
    <cdr:cxnSp macro="">
      <cdr:nvCxnSpPr>
        <cdr:cNvPr id="16" name="直線矢印コネクタ 15">
          <a:extLst xmlns:a="http://schemas.openxmlformats.org/drawingml/2006/main">
            <a:ext uri="{FF2B5EF4-FFF2-40B4-BE49-F238E27FC236}">
              <a16:creationId xmlns:a16="http://schemas.microsoft.com/office/drawing/2014/main" id="{FEEED5A4-417F-45B3-9DB4-2E08E6E4AE5E}"/>
            </a:ext>
          </a:extLst>
        </cdr:cNvPr>
        <cdr:cNvCxnSpPr/>
      </cdr:nvCxnSpPr>
      <cdr:spPr>
        <a:xfrm xmlns:a="http://schemas.openxmlformats.org/drawingml/2006/main" flipH="1" flipV="1">
          <a:off x="6490258" y="3252879"/>
          <a:ext cx="616352" cy="157934"/>
        </a:xfrm>
        <a:prstGeom xmlns:a="http://schemas.openxmlformats.org/drawingml/2006/main" prst="straightConnector1">
          <a:avLst/>
        </a:prstGeom>
        <a:ln xmlns:a="http://schemas.openxmlformats.org/drawingml/2006/main" w="69850">
          <a:solidFill>
            <a:srgbClr val="FFC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cdr:x>
      <cdr:y>0.05068</cdr:y>
    </cdr:from>
    <cdr:to>
      <cdr:x>0.156</cdr:x>
      <cdr:y>0.12089</cdr:y>
    </cdr:to>
    <cdr:sp macro="" textlink="">
      <cdr:nvSpPr>
        <cdr:cNvPr id="2" name="テキスト ボックス 1"/>
        <cdr:cNvSpPr txBox="1"/>
      </cdr:nvSpPr>
      <cdr:spPr>
        <a:xfrm xmlns:a="http://schemas.openxmlformats.org/drawingml/2006/main">
          <a:off x="0" y="173473"/>
          <a:ext cx="1451032" cy="2403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ja-JP" altLang="en-US" dirty="0">
              <a:latin typeface="メイリオ" panose="020B0604030504040204" pitchFamily="50" charset="-128"/>
              <a:ea typeface="メイリオ" panose="020B0604030504040204" pitchFamily="50" charset="-128"/>
              <a:cs typeface="メイリオ" panose="020B0604030504040204" pitchFamily="50" charset="-128"/>
            </a:rPr>
            <a:t>団体数</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都道府県</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cdr:txBody>
    </cdr:sp>
  </cdr:relSizeAnchor>
  <cdr:relSizeAnchor xmlns:cdr="http://schemas.openxmlformats.org/drawingml/2006/chartDrawing">
    <cdr:from>
      <cdr:x>0.86049</cdr:x>
      <cdr:y>0.05335</cdr:y>
    </cdr:from>
    <cdr:to>
      <cdr:x>1</cdr:x>
      <cdr:y>0.12566</cdr:y>
    </cdr:to>
    <cdr:sp macro="" textlink="">
      <cdr:nvSpPr>
        <cdr:cNvPr id="4" name="テキスト ボックス 3"/>
        <cdr:cNvSpPr txBox="1"/>
      </cdr:nvSpPr>
      <cdr:spPr>
        <a:xfrm xmlns:a="http://schemas.openxmlformats.org/drawingml/2006/main">
          <a:off x="8003792" y="182632"/>
          <a:ext cx="1297694" cy="2475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団体数</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市区町村</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30" tIns="45714" rIns="91430" bIns="4571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0"/>
            <a:ext cx="2949575" cy="496888"/>
          </a:xfrm>
          <a:prstGeom prst="rect">
            <a:avLst/>
          </a:prstGeom>
        </p:spPr>
        <p:txBody>
          <a:bodyPr vert="horz" lIns="91430" tIns="45714" rIns="91430" bIns="45714" rtlCol="0"/>
          <a:lstStyle>
            <a:lvl1pPr algn="r">
              <a:defRPr sz="1200"/>
            </a:lvl1pPr>
          </a:lstStyle>
          <a:p>
            <a:fld id="{009B13B4-4837-4819-B90E-22DC98CDA37B}" type="datetimeFigureOut">
              <a:rPr kumimoji="1" lang="ja-JP" altLang="en-US" smtClean="0"/>
              <a:t>2019/9/27</a:t>
            </a:fld>
            <a:endParaRPr kumimoji="1" lang="ja-JP" altLang="en-US"/>
          </a:p>
        </p:txBody>
      </p:sp>
      <p:sp>
        <p:nvSpPr>
          <p:cNvPr id="4" name="フッター プレースホルダー 3"/>
          <p:cNvSpPr>
            <a:spLocks noGrp="1"/>
          </p:cNvSpPr>
          <p:nvPr>
            <p:ph type="ftr" sz="quarter" idx="2"/>
          </p:nvPr>
        </p:nvSpPr>
        <p:spPr>
          <a:xfrm>
            <a:off x="1" y="9440863"/>
            <a:ext cx="2949575" cy="496887"/>
          </a:xfrm>
          <a:prstGeom prst="rect">
            <a:avLst/>
          </a:prstGeom>
        </p:spPr>
        <p:txBody>
          <a:bodyPr vert="horz" lIns="91430" tIns="45714" rIns="91430" bIns="45714" rtlCol="0" anchor="b"/>
          <a:lstStyle>
            <a:lvl1pPr algn="l">
              <a:defRPr sz="1200"/>
            </a:lvl1pPr>
          </a:lstStyle>
          <a:p>
            <a:endParaRPr kumimoji="1" lang="ja-JP" altLang="en-US"/>
          </a:p>
        </p:txBody>
      </p:sp>
      <p:sp>
        <p:nvSpPr>
          <p:cNvPr id="6" name="スライド番号プレースホルダー 5"/>
          <p:cNvSpPr>
            <a:spLocks noGrp="1"/>
          </p:cNvSpPr>
          <p:nvPr>
            <p:ph type="sldNum" sz="quarter" idx="3"/>
          </p:nvPr>
        </p:nvSpPr>
        <p:spPr>
          <a:xfrm>
            <a:off x="3856039" y="9440864"/>
            <a:ext cx="2949575" cy="498475"/>
          </a:xfrm>
          <a:prstGeom prst="rect">
            <a:avLst/>
          </a:prstGeom>
        </p:spPr>
        <p:txBody>
          <a:bodyPr vert="horz" lIns="91430" tIns="45714" rIns="91430" bIns="45714" rtlCol="0" anchor="b"/>
          <a:lstStyle>
            <a:lvl1pPr algn="r">
              <a:defRPr sz="1200"/>
            </a:lvl1pPr>
          </a:lstStyle>
          <a:p>
            <a:fld id="{63836E55-DA9F-4DA7-807C-EEC198EB1D76}" type="slidenum">
              <a:rPr kumimoji="1" lang="ja-JP" altLang="en-US" smtClean="0"/>
              <a:t>‹#›</a:t>
            </a:fld>
            <a:endParaRPr kumimoji="1" lang="ja-JP" altLang="en-US"/>
          </a:p>
        </p:txBody>
      </p:sp>
    </p:spTree>
    <p:extLst>
      <p:ext uri="{BB962C8B-B14F-4D97-AF65-F5344CB8AC3E}">
        <p14:creationId xmlns:p14="http://schemas.microsoft.com/office/powerpoint/2010/main" val="3489600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1430" tIns="45714" rIns="91430"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7" cy="498693"/>
          </a:xfrm>
          <a:prstGeom prst="rect">
            <a:avLst/>
          </a:prstGeom>
        </p:spPr>
        <p:txBody>
          <a:bodyPr vert="horz" lIns="91430" tIns="45714" rIns="91430" bIns="45714" rtlCol="0"/>
          <a:lstStyle>
            <a:lvl1pPr algn="r">
              <a:defRPr sz="1200"/>
            </a:lvl1pPr>
          </a:lstStyle>
          <a:p>
            <a:fld id="{58CC092C-63CB-4A04-8D6F-C9AD713BD179}" type="datetimeFigureOut">
              <a:rPr kumimoji="1" lang="ja-JP" altLang="en-US" smtClean="0"/>
              <a:t>2019/9/27</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30" tIns="45714" rIns="91430" bIns="45714"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30" tIns="45714" rIns="91430" bIns="457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4"/>
          </p:nvPr>
        </p:nvSpPr>
        <p:spPr>
          <a:xfrm>
            <a:off x="1" y="9440864"/>
            <a:ext cx="2949575" cy="498475"/>
          </a:xfrm>
          <a:prstGeom prst="rect">
            <a:avLst/>
          </a:prstGeom>
        </p:spPr>
        <p:txBody>
          <a:bodyPr vert="horz" lIns="91430" tIns="45714" rIns="91430" bIns="45714" rtlCol="0" anchor="b"/>
          <a:lstStyle>
            <a:lvl1pPr algn="l">
              <a:defRPr sz="1200"/>
            </a:lvl1pPr>
          </a:lstStyle>
          <a:p>
            <a:endParaRPr kumimoji="1" lang="ja-JP" altLang="en-US"/>
          </a:p>
        </p:txBody>
      </p:sp>
      <p:sp>
        <p:nvSpPr>
          <p:cNvPr id="10" name="スライド番号プレースホルダー 9"/>
          <p:cNvSpPr>
            <a:spLocks noGrp="1"/>
          </p:cNvSpPr>
          <p:nvPr>
            <p:ph type="sldNum" sz="quarter" idx="5"/>
          </p:nvPr>
        </p:nvSpPr>
        <p:spPr>
          <a:xfrm>
            <a:off x="3856039" y="9440864"/>
            <a:ext cx="2949575" cy="498475"/>
          </a:xfrm>
          <a:prstGeom prst="rect">
            <a:avLst/>
          </a:prstGeom>
        </p:spPr>
        <p:txBody>
          <a:bodyPr vert="horz" lIns="91430" tIns="45714" rIns="91430" bIns="45714" rtlCol="0" anchor="b"/>
          <a:lstStyle>
            <a:lvl1pPr algn="r">
              <a:defRPr sz="1200"/>
            </a:lvl1pPr>
          </a:lstStyle>
          <a:p>
            <a:fld id="{3D907D41-31DA-4B5C-A49A-245162CC5888}" type="slidenum">
              <a:rPr kumimoji="1" lang="ja-JP" altLang="en-US" smtClean="0"/>
              <a:t>‹#›</a:t>
            </a:fld>
            <a:endParaRPr kumimoji="1" lang="ja-JP" altLang="en-US"/>
          </a:p>
        </p:txBody>
      </p:sp>
    </p:spTree>
    <p:extLst>
      <p:ext uri="{BB962C8B-B14F-4D97-AF65-F5344CB8AC3E}">
        <p14:creationId xmlns:p14="http://schemas.microsoft.com/office/powerpoint/2010/main" val="19531430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917324">
              <a:defRPr/>
            </a:pPr>
            <a:endParaRPr lang="ja-JP" altLang="en-US" dirty="0">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11"/>
          </p:nvPr>
        </p:nvSpPr>
        <p:spPr>
          <a:xfrm>
            <a:off x="3884614" y="9446678"/>
            <a:ext cx="2971800" cy="499011"/>
          </a:xfrm>
          <a:prstGeom prst="rect">
            <a:avLst/>
          </a:prstGeom>
        </p:spPr>
        <p:txBody>
          <a:bodyPr/>
          <a:lstStyle/>
          <a:p>
            <a:pPr defTabSz="917324">
              <a:defRPr/>
            </a:pPr>
            <a:fld id="{07791F42-47EE-4D9C-B55D-36B27220666D}" type="slidenum">
              <a:rPr lang="ja-JP" altLang="en-US">
                <a:solidFill>
                  <a:prstClr val="black"/>
                </a:solidFill>
                <a:latin typeface="Calibri"/>
                <a:ea typeface="ＭＳ Ｐゴシック" panose="020B0600070205080204" pitchFamily="50" charset="-128"/>
              </a:rPr>
              <a:pPr defTabSz="917324">
                <a:defRPr/>
              </a:pPr>
              <a:t>6</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04171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CC343B-79EE-4C7F-A5B5-444445458AEB}" type="slidenum">
              <a:rPr lang="ja-JP" altLang="en-US" smtClean="0">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647888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D09F5A4-BF3C-4C7D-A329-36CE5C58CD93}" type="slidenum">
              <a:rPr kumimoji="1" lang="ja-JP" altLang="en-US" smtClean="0">
                <a:solidFill>
                  <a:prstClr val="black"/>
                </a:solidFill>
              </a:rPr>
              <a:pPr/>
              <a:t>38</a:t>
            </a:fld>
            <a:endParaRPr kumimoji="1" lang="ja-JP" altLang="en-US">
              <a:solidFill>
                <a:prstClr val="black"/>
              </a:solidFill>
            </a:endParaRPr>
          </a:p>
        </p:txBody>
      </p:sp>
    </p:spTree>
    <p:extLst>
      <p:ext uri="{BB962C8B-B14F-4D97-AF65-F5344CB8AC3E}">
        <p14:creationId xmlns:p14="http://schemas.microsoft.com/office/powerpoint/2010/main" val="405829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09F5A4-BF3C-4C7D-A329-36CE5C58CD9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0378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B57A23E-B400-495A-ADAE-4384C6A739E8}" type="datetime1">
              <a:rPr kumimoji="1" lang="ja-JP" altLang="en-US" smtClean="0"/>
              <a:t>2019/9/27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D9193AE-A101-45E9-A319-81911888F047}" type="slidenum">
              <a:rPr kumimoji="1" lang="ja-JP" altLang="en-US" smtClean="0"/>
              <a:pPr/>
              <a:t>‹#›</a:t>
            </a:fld>
            <a:endParaRPr kumimoji="1" lang="ja-JP" altLang="en-US"/>
          </a:p>
        </p:txBody>
      </p:sp>
    </p:spTree>
    <p:extLst>
      <p:ext uri="{BB962C8B-B14F-4D97-AF65-F5344CB8AC3E}">
        <p14:creationId xmlns:p14="http://schemas.microsoft.com/office/powerpoint/2010/main" val="1949928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CA69F23-BC38-479F-9C60-35D24B56EB1D}" type="datetime1">
              <a:rPr kumimoji="1" lang="ja-JP" altLang="en-US" smtClean="0"/>
              <a:t>2019/9/27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D9193AE-A101-45E9-A319-81911888F047}" type="slidenum">
              <a:rPr kumimoji="1" lang="ja-JP" altLang="en-US" smtClean="0"/>
              <a:pPr/>
              <a:t>‹#›</a:t>
            </a:fld>
            <a:endParaRPr kumimoji="1" lang="ja-JP" altLang="en-US"/>
          </a:p>
        </p:txBody>
      </p:sp>
    </p:spTree>
    <p:extLst>
      <p:ext uri="{BB962C8B-B14F-4D97-AF65-F5344CB8AC3E}">
        <p14:creationId xmlns:p14="http://schemas.microsoft.com/office/powerpoint/2010/main" val="898817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4945E58-B58E-4C5D-92F7-865833CEF121}" type="datetime1">
              <a:rPr kumimoji="1" lang="ja-JP" altLang="en-US" smtClean="0"/>
              <a:t>2019/9/27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D9193AE-A101-45E9-A319-81911888F047}" type="slidenum">
              <a:rPr kumimoji="1" lang="ja-JP" altLang="en-US" smtClean="0"/>
              <a:pPr/>
              <a:t>‹#›</a:t>
            </a:fld>
            <a:endParaRPr kumimoji="1" lang="ja-JP" altLang="en-US"/>
          </a:p>
        </p:txBody>
      </p:sp>
    </p:spTree>
    <p:extLst>
      <p:ext uri="{BB962C8B-B14F-4D97-AF65-F5344CB8AC3E}">
        <p14:creationId xmlns:p14="http://schemas.microsoft.com/office/powerpoint/2010/main" val="289140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標準">
    <p:spTree>
      <p:nvGrpSpPr>
        <p:cNvPr id="1" name=""/>
        <p:cNvGrpSpPr/>
        <p:nvPr/>
      </p:nvGrpSpPr>
      <p:grpSpPr>
        <a:xfrm>
          <a:off x="0" y="0"/>
          <a:ext cx="0" cy="0"/>
          <a:chOff x="0" y="0"/>
          <a:chExt cx="0" cy="0"/>
        </a:xfrm>
      </p:grpSpPr>
      <p:sp>
        <p:nvSpPr>
          <p:cNvPr id="4" name="タイトル 7"/>
          <p:cNvSpPr>
            <a:spLocks noGrp="1"/>
          </p:cNvSpPr>
          <p:nvPr>
            <p:ph type="title" hasCustomPrompt="1"/>
          </p:nvPr>
        </p:nvSpPr>
        <p:spPr>
          <a:xfrm>
            <a:off x="185051" y="116632"/>
            <a:ext cx="8773897" cy="360050"/>
          </a:xfrm>
        </p:spPr>
        <p:txBody>
          <a:bodyPr>
            <a:noAutofit/>
          </a:bodyPr>
          <a:lstStyle>
            <a:lvl1pPr>
              <a:defRPr sz="1662" b="1">
                <a:solidFill>
                  <a:schemeClr val="tx1">
                    <a:lumMod val="50000"/>
                    <a:lumOff val="50000"/>
                  </a:schemeClr>
                </a:solidFill>
              </a:defRPr>
            </a:lvl1pPr>
          </a:lstStyle>
          <a:p>
            <a:r>
              <a:rPr kumimoji="1" lang="en-US" altLang="ja-JP" dirty="0"/>
              <a:t>TITLE</a:t>
            </a:r>
            <a:endParaRPr kumimoji="1" lang="ja-JP" altLang="en-US" dirty="0"/>
          </a:p>
        </p:txBody>
      </p:sp>
      <p:sp>
        <p:nvSpPr>
          <p:cNvPr id="5" name="テキスト プレースホルダー 12"/>
          <p:cNvSpPr>
            <a:spLocks noGrp="1"/>
          </p:cNvSpPr>
          <p:nvPr>
            <p:ph type="body" sz="quarter" idx="15" hasCustomPrompt="1"/>
          </p:nvPr>
        </p:nvSpPr>
        <p:spPr>
          <a:xfrm>
            <a:off x="184639" y="549275"/>
            <a:ext cx="8774723" cy="719138"/>
          </a:xfrm>
        </p:spPr>
        <p:txBody>
          <a:bodyPr vert="horz" lIns="91440" tIns="45720" rIns="91440" bIns="45720" rtlCol="0" anchor="b" anchorCtr="0">
            <a:noAutofit/>
          </a:bodyPr>
          <a:lstStyle>
            <a:lvl1pPr marL="0" marR="0" indent="0" algn="l" defTabSz="797189" rtl="0" eaLnBrk="1" fontAlgn="base" latinLnBrk="0" hangingPunct="1">
              <a:lnSpc>
                <a:spcPct val="100000"/>
              </a:lnSpc>
              <a:spcBef>
                <a:spcPts val="0"/>
              </a:spcBef>
              <a:spcAft>
                <a:spcPct val="0"/>
              </a:spcAft>
              <a:buClr>
                <a:schemeClr val="bg1">
                  <a:lumMod val="75000"/>
                </a:schemeClr>
              </a:buClr>
              <a:buSzTx/>
              <a:buFont typeface="Wingdings" pitchFamily="2" charset="2"/>
              <a:buNone/>
              <a:tabLst/>
              <a:defRPr kumimoji="1" lang="ja-JP" altLang="en-US" sz="2215" kern="1200" dirty="0" smtClean="0">
                <a:solidFill>
                  <a:schemeClr val="tx1"/>
                </a:solidFill>
                <a:latin typeface="Arial Narrow" pitchFamily="34" charset="0"/>
                <a:ea typeface="HGP創英角ｺﾞｼｯｸUB" panose="020B0900000000000000" pitchFamily="50" charset="-128"/>
                <a:cs typeface="+mn-cs"/>
              </a:defRPr>
            </a:lvl1pPr>
            <a:lvl2pPr marL="348770" marR="0" indent="0" algn="l" defTabSz="797189" rtl="0" eaLnBrk="1" fontAlgn="base" latinLnBrk="0" hangingPunct="1">
              <a:lnSpc>
                <a:spcPct val="100000"/>
              </a:lnSpc>
              <a:spcBef>
                <a:spcPts val="0"/>
              </a:spcBef>
              <a:spcAft>
                <a:spcPct val="0"/>
              </a:spcAft>
              <a:buClr>
                <a:schemeClr val="bg1">
                  <a:lumMod val="75000"/>
                </a:schemeClr>
              </a:buClr>
              <a:buSzTx/>
              <a:buFont typeface="Wingdings" pitchFamily="2" charset="2"/>
              <a:buNone/>
              <a:tabLst/>
              <a:defRPr kumimoji="1" lang="ja-JP" altLang="en-US" sz="2215" kern="1200" dirty="0" smtClean="0">
                <a:solidFill>
                  <a:schemeClr val="tx1"/>
                </a:solidFill>
                <a:latin typeface="Arial Narrow" pitchFamily="34" charset="0"/>
                <a:ea typeface="HGP創英角ｺﾞｼｯｸUB" panose="020B0900000000000000" pitchFamily="50" charset="-128"/>
                <a:cs typeface="+mn-cs"/>
              </a:defRPr>
            </a:lvl2pPr>
            <a:lvl3pPr marL="697541" indent="0">
              <a:spcBef>
                <a:spcPts val="0"/>
              </a:spcBef>
              <a:buNone/>
              <a:defRPr sz="1846">
                <a:latin typeface="HGP創英角ｺﾞｼｯｸUB" panose="020B0900000000000000" pitchFamily="50" charset="-128"/>
                <a:ea typeface="HGP創英角ｺﾞｼｯｸUB" panose="020B0900000000000000" pitchFamily="50" charset="-128"/>
              </a:defRPr>
            </a:lvl3pPr>
            <a:lvl4pPr marL="1055103" indent="0">
              <a:spcBef>
                <a:spcPts val="0"/>
              </a:spcBef>
              <a:buNone/>
              <a:defRPr sz="1846">
                <a:latin typeface="HGP創英角ｺﾞｼｯｸUB" panose="020B0900000000000000" pitchFamily="50" charset="-128"/>
                <a:ea typeface="HGP創英角ｺﾞｼｯｸUB" panose="020B0900000000000000" pitchFamily="50" charset="-128"/>
              </a:defRPr>
            </a:lvl4pPr>
            <a:lvl5pPr marL="1408269" indent="0">
              <a:spcBef>
                <a:spcPts val="0"/>
              </a:spcBef>
              <a:buNone/>
              <a:defRPr sz="1846">
                <a:latin typeface="HGP創英角ｺﾞｼｯｸUB" panose="020B0900000000000000" pitchFamily="50" charset="-128"/>
                <a:ea typeface="HGP創英角ｺﾞｼｯｸUB" panose="020B0900000000000000" pitchFamily="50" charset="-128"/>
              </a:defRPr>
            </a:lvl5pPr>
          </a:lstStyle>
          <a:p>
            <a:pPr lvl="0"/>
            <a:r>
              <a:rPr kumimoji="1" lang="en-US" altLang="ja-JP" dirty="0"/>
              <a:t>AAA</a:t>
            </a:r>
            <a:endParaRPr kumimoji="1" lang="ja-JP" altLang="en-US" dirty="0"/>
          </a:p>
          <a:p>
            <a:pPr lvl="1"/>
            <a:r>
              <a:rPr kumimoji="1" lang="en-US" altLang="ja-JP" dirty="0"/>
              <a:t>AAA</a:t>
            </a:r>
            <a:endParaRPr kumimoji="1" lang="ja-JP" altLang="en-US" dirty="0"/>
          </a:p>
        </p:txBody>
      </p:sp>
      <p:sp>
        <p:nvSpPr>
          <p:cNvPr id="6" name="テキスト プレースホルダ 20"/>
          <p:cNvSpPr>
            <a:spLocks noGrp="1"/>
          </p:cNvSpPr>
          <p:nvPr>
            <p:ph type="body" sz="quarter" idx="16" hasCustomPrompt="1"/>
          </p:nvPr>
        </p:nvSpPr>
        <p:spPr>
          <a:xfrm>
            <a:off x="6167255" y="1998663"/>
            <a:ext cx="2792106" cy="4525961"/>
          </a:xfrm>
          <a:prstGeom prst="rect">
            <a:avLst/>
          </a:prstGeom>
        </p:spPr>
        <p:txBody>
          <a:bodyPr/>
          <a:lstStyle>
            <a:lvl1pPr>
              <a:buClr>
                <a:schemeClr val="accent1"/>
              </a:buClr>
              <a:buFont typeface="Arial" pitchFamily="34" charset="0"/>
              <a:buChar char="•"/>
              <a:defRPr sz="1477">
                <a:latin typeface="+mn-lt"/>
                <a:ea typeface="+mn-ea"/>
              </a:defRPr>
            </a:lvl1pPr>
            <a:lvl2pPr marL="334116" indent="-172920">
              <a:buClr>
                <a:schemeClr val="accent1"/>
              </a:buClr>
              <a:buFont typeface="Arial" pitchFamily="34" charset="0"/>
              <a:buChar char="‒"/>
              <a:defRPr sz="1292">
                <a:latin typeface="+mn-lt"/>
                <a:ea typeface="+mn-ea"/>
              </a:defRPr>
            </a:lvl2pPr>
            <a:lvl3pPr marL="571514" indent="-181712">
              <a:buClr>
                <a:schemeClr val="accent1"/>
              </a:buClr>
              <a:buFont typeface="Arial" pitchFamily="34" charset="0"/>
              <a:buChar char="‒"/>
              <a:tabLst/>
              <a:defRPr sz="1292">
                <a:latin typeface="+mn-lt"/>
                <a:ea typeface="+mj-ea"/>
              </a:defRPr>
            </a:lvl3pPr>
            <a:lvl4pPr>
              <a:buClr>
                <a:schemeClr val="accent1"/>
              </a:buClr>
              <a:buFont typeface="Arial" pitchFamily="34" charset="0"/>
              <a:buChar char="‒"/>
              <a:defRPr sz="1108">
                <a:latin typeface="+mn-lt"/>
                <a:ea typeface="+mn-ea"/>
              </a:defRPr>
            </a:lvl4pPr>
            <a:lvl5pPr>
              <a:buClr>
                <a:schemeClr val="accent1"/>
              </a:buClr>
              <a:buFont typeface="Arial" pitchFamily="34" charset="0"/>
              <a:buChar char="‒"/>
              <a:defRPr sz="1108">
                <a:latin typeface="+mn-lt"/>
              </a:defRPr>
            </a:lvl5pPr>
          </a:lstStyle>
          <a:p>
            <a:pPr lvl="0"/>
            <a:r>
              <a:rPr kumimoji="1" lang="en-US" altLang="ja-JP" dirty="0"/>
              <a:t>AAA</a:t>
            </a:r>
            <a:endParaRPr kumimoji="1" lang="ja-JP" altLang="en-US" dirty="0"/>
          </a:p>
          <a:p>
            <a:pPr lvl="1"/>
            <a:r>
              <a:rPr kumimoji="1" lang="en-US" altLang="ja-JP" dirty="0"/>
              <a:t>BBB</a:t>
            </a:r>
            <a:endParaRPr kumimoji="1" lang="ja-JP" altLang="en-US" dirty="0"/>
          </a:p>
          <a:p>
            <a:pPr lvl="2"/>
            <a:r>
              <a:rPr kumimoji="1" lang="en-US" altLang="ja-JP" dirty="0"/>
              <a:t>CCC</a:t>
            </a:r>
            <a:endParaRPr kumimoji="1" lang="ja-JP" altLang="en-US" dirty="0"/>
          </a:p>
        </p:txBody>
      </p:sp>
      <p:sp>
        <p:nvSpPr>
          <p:cNvPr id="7" name="テキスト プレースホルダ 10"/>
          <p:cNvSpPr>
            <a:spLocks noGrp="1"/>
          </p:cNvSpPr>
          <p:nvPr>
            <p:ph type="body" sz="quarter" idx="17" hasCustomPrompt="1"/>
          </p:nvPr>
        </p:nvSpPr>
        <p:spPr>
          <a:xfrm>
            <a:off x="252047" y="1622285"/>
            <a:ext cx="1660711" cy="376379"/>
          </a:xfrm>
          <a:noFill/>
          <a:ln w="3175" cap="rnd">
            <a:noFill/>
            <a:prstDash val="sysDot"/>
            <a:miter lim="800000"/>
            <a:headEnd/>
            <a:tailEnd/>
          </a:ln>
        </p:spPr>
        <p:txBody>
          <a:bodyPr wrap="none" lIns="0" tIns="45717" rIns="0" bIns="45717" anchor="b">
            <a:spAutoFit/>
          </a:bodyPr>
          <a:lstStyle>
            <a:lvl1pPr marL="0" algn="l" defTabSz="842618" rtl="0" eaLnBrk="0" fontAlgn="base" latinLnBrk="0" hangingPunct="0">
              <a:spcBef>
                <a:spcPct val="0"/>
              </a:spcBef>
              <a:spcAft>
                <a:spcPct val="0"/>
              </a:spcAft>
              <a:buClr>
                <a:srgbClr val="333399"/>
              </a:buClr>
              <a:buFont typeface="Wingdings" pitchFamily="2" charset="2"/>
              <a:buNone/>
              <a:defRPr kumimoji="0" lang="ja-JP" altLang="en-US" sz="1846" b="1" kern="1200" smtClean="0">
                <a:solidFill>
                  <a:schemeClr val="accent1"/>
                </a:solidFill>
                <a:latin typeface="Arial Narrow" pitchFamily="34" charset="0"/>
                <a:ea typeface="Microsoft JhengHei" pitchFamily="34" charset="-120"/>
                <a:cs typeface="+mn-cs"/>
              </a:defRPr>
            </a:lvl1pPr>
            <a:lvl2pPr marL="0" algn="l" defTabSz="842618" rtl="0" eaLnBrk="0" fontAlgn="base" latinLnBrk="0" hangingPunct="0">
              <a:spcBef>
                <a:spcPct val="0"/>
              </a:spcBef>
              <a:spcAft>
                <a:spcPct val="0"/>
              </a:spcAft>
              <a:buClr>
                <a:srgbClr val="333399"/>
              </a:buClr>
              <a:buFont typeface="Wingdings" pitchFamily="2" charset="2"/>
              <a:buNone/>
              <a:defRPr kumimoji="0" lang="ja-JP" altLang="en-US" sz="1846" b="1" kern="1200" smtClean="0">
                <a:solidFill>
                  <a:schemeClr val="accent1"/>
                </a:solidFill>
                <a:latin typeface="Arial Narrow" pitchFamily="34" charset="0"/>
                <a:ea typeface="Microsoft JhengHei" pitchFamily="34" charset="-120"/>
                <a:cs typeface="+mn-cs"/>
              </a:defRPr>
            </a:lvl2pPr>
            <a:lvl3pPr marL="0" algn="l" defTabSz="842618" rtl="0" eaLnBrk="0" fontAlgn="base" latinLnBrk="0" hangingPunct="0">
              <a:spcBef>
                <a:spcPct val="0"/>
              </a:spcBef>
              <a:spcAft>
                <a:spcPct val="0"/>
              </a:spcAft>
              <a:buClr>
                <a:srgbClr val="333399"/>
              </a:buClr>
              <a:buFont typeface="Wingdings" pitchFamily="2" charset="2"/>
              <a:buNone/>
              <a:defRPr kumimoji="0" lang="ja-JP" altLang="en-US" sz="1846" b="1" kern="1200" smtClean="0">
                <a:solidFill>
                  <a:schemeClr val="accent1"/>
                </a:solidFill>
                <a:latin typeface="Arial Narrow" pitchFamily="34" charset="0"/>
                <a:ea typeface="Microsoft JhengHei" pitchFamily="34" charset="-120"/>
                <a:cs typeface="+mn-cs"/>
              </a:defRPr>
            </a:lvl3pPr>
            <a:lvl4pPr marL="0" algn="l" defTabSz="842618" rtl="0" eaLnBrk="0" fontAlgn="base" latinLnBrk="0" hangingPunct="0">
              <a:spcBef>
                <a:spcPct val="0"/>
              </a:spcBef>
              <a:spcAft>
                <a:spcPct val="0"/>
              </a:spcAft>
              <a:buClr>
                <a:srgbClr val="333399"/>
              </a:buClr>
              <a:buFont typeface="Wingdings" pitchFamily="2" charset="2"/>
              <a:buNone/>
              <a:defRPr kumimoji="0" lang="ja-JP" altLang="en-US" sz="1846" b="1" kern="1200" smtClean="0">
                <a:solidFill>
                  <a:schemeClr val="accent1"/>
                </a:solidFill>
                <a:latin typeface="Arial Narrow" pitchFamily="34" charset="0"/>
                <a:ea typeface="Microsoft JhengHei" pitchFamily="34" charset="-120"/>
                <a:cs typeface="+mn-cs"/>
              </a:defRPr>
            </a:lvl4pPr>
            <a:lvl5pPr marL="0" algn="l" defTabSz="842618" rtl="0" eaLnBrk="0" fontAlgn="base" latinLnBrk="0" hangingPunct="0">
              <a:spcBef>
                <a:spcPct val="0"/>
              </a:spcBef>
              <a:spcAft>
                <a:spcPct val="0"/>
              </a:spcAft>
              <a:buClr>
                <a:srgbClr val="333399"/>
              </a:buClr>
              <a:buFont typeface="Wingdings" pitchFamily="2" charset="2"/>
              <a:buNone/>
              <a:defRPr kumimoji="0" lang="ja-JP" altLang="en-US" sz="1846" b="1" kern="1200" dirty="0" smtClean="0">
                <a:solidFill>
                  <a:schemeClr val="accent1"/>
                </a:solidFill>
                <a:latin typeface="Arial Narrow" pitchFamily="34" charset="0"/>
                <a:ea typeface="Microsoft JhengHei" pitchFamily="34" charset="-120"/>
                <a:cs typeface="+mn-cs"/>
              </a:defRPr>
            </a:lvl5pPr>
          </a:lstStyle>
          <a:p>
            <a:pPr lvl="0"/>
            <a:r>
              <a:rPr kumimoji="1" lang="en-US" altLang="ja-JP" dirty="0"/>
              <a:t>CONTENTS TITLE</a:t>
            </a:r>
            <a:endParaRPr kumimoji="1" lang="ja-JP" altLang="en-US" dirty="0"/>
          </a:p>
        </p:txBody>
      </p:sp>
      <p:sp>
        <p:nvSpPr>
          <p:cNvPr id="15" name="テキスト プレースホルダ 16"/>
          <p:cNvSpPr>
            <a:spLocks noGrp="1"/>
          </p:cNvSpPr>
          <p:nvPr>
            <p:ph type="body" sz="quarter" idx="18" hasCustomPrompt="1"/>
          </p:nvPr>
        </p:nvSpPr>
        <p:spPr>
          <a:xfrm>
            <a:off x="7789371" y="6601135"/>
            <a:ext cx="764953" cy="241476"/>
          </a:xfrm>
        </p:spPr>
        <p:txBody>
          <a:bodyPr wrap="none" anchor="b">
            <a:spAutoFit/>
          </a:bodyPr>
          <a:lstStyle>
            <a:lvl1pPr algn="r">
              <a:buNone/>
              <a:defRPr sz="969"/>
            </a:lvl1pPr>
            <a:lvl2pPr>
              <a:buNone/>
              <a:defRPr sz="923"/>
            </a:lvl2pPr>
            <a:lvl3pPr>
              <a:buNone/>
              <a:defRPr sz="923"/>
            </a:lvl3pPr>
            <a:lvl4pPr>
              <a:buNone/>
              <a:defRPr sz="923"/>
            </a:lvl4pPr>
            <a:lvl5pPr>
              <a:buNone/>
              <a:defRPr sz="923"/>
            </a:lvl5pPr>
          </a:lstStyle>
          <a:p>
            <a:pPr lvl="0"/>
            <a:r>
              <a:rPr kumimoji="1" lang="en-US" altLang="ja-JP" dirty="0"/>
              <a:t>Source: AAA</a:t>
            </a:r>
            <a:endParaRPr kumimoji="1" lang="ja-JP" altLang="en-US" dirty="0"/>
          </a:p>
        </p:txBody>
      </p:sp>
      <p:cxnSp>
        <p:nvCxnSpPr>
          <p:cNvPr id="16" name="直線コネクタ 15"/>
          <p:cNvCxnSpPr/>
          <p:nvPr userDrawn="1"/>
        </p:nvCxnSpPr>
        <p:spPr>
          <a:xfrm>
            <a:off x="8693073" y="6647500"/>
            <a:ext cx="0" cy="1440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66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121D80-75E2-47F9-857B-C7CAB9AEEACA}"/>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C0E3CF6-076C-48D8-8BBA-4C27EE461D7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DBCEB0F-028D-4CD1-B511-540C159CA6E1}"/>
              </a:ext>
            </a:extLst>
          </p:cNvPr>
          <p:cNvSpPr>
            <a:spLocks noGrp="1"/>
          </p:cNvSpPr>
          <p:nvPr>
            <p:ph type="dt" sz="half" idx="10"/>
          </p:nvPr>
        </p:nvSpPr>
        <p:spPr/>
        <p:txBody>
          <a:bodyPr/>
          <a:lstStyle/>
          <a:p>
            <a:fld id="{4BEB2683-C7D8-4586-85C8-2A7CF42F5FBA}" type="datetime1">
              <a:rPr kumimoji="1" lang="ja-JP" altLang="en-US" smtClean="0"/>
              <a:t>2019/9/27</a:t>
            </a:fld>
            <a:endParaRPr kumimoji="1" lang="ja-JP" altLang="en-US"/>
          </a:p>
        </p:txBody>
      </p:sp>
      <p:sp>
        <p:nvSpPr>
          <p:cNvPr id="5" name="フッター プレースホルダー 4">
            <a:extLst>
              <a:ext uri="{FF2B5EF4-FFF2-40B4-BE49-F238E27FC236}">
                <a16:creationId xmlns:a16="http://schemas.microsoft.com/office/drawing/2014/main" id="{0A6246B6-04BD-4860-8DBB-259F8B3B2E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96C7059-4553-4D81-8C3F-89229B68DA08}"/>
              </a:ext>
            </a:extLst>
          </p:cNvPr>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1850734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20EAAF-82EC-4D44-89DF-9506CD6D1C9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4187666-B5C8-4446-8EFE-14927E84297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DF1D671-FADB-493F-9409-1CF3DC5DFA2E}"/>
              </a:ext>
            </a:extLst>
          </p:cNvPr>
          <p:cNvSpPr>
            <a:spLocks noGrp="1"/>
          </p:cNvSpPr>
          <p:nvPr>
            <p:ph type="dt" sz="half" idx="10"/>
          </p:nvPr>
        </p:nvSpPr>
        <p:spPr/>
        <p:txBody>
          <a:bodyPr/>
          <a:lstStyle/>
          <a:p>
            <a:fld id="{6EBAE33B-F782-4D88-A518-F80D02CD78EB}" type="datetime1">
              <a:rPr kumimoji="1" lang="ja-JP" altLang="en-US" smtClean="0"/>
              <a:t>2019/9/27</a:t>
            </a:fld>
            <a:endParaRPr kumimoji="1" lang="ja-JP" altLang="en-US"/>
          </a:p>
        </p:txBody>
      </p:sp>
      <p:sp>
        <p:nvSpPr>
          <p:cNvPr id="5" name="フッター プレースホルダー 4">
            <a:extLst>
              <a:ext uri="{FF2B5EF4-FFF2-40B4-BE49-F238E27FC236}">
                <a16:creationId xmlns:a16="http://schemas.microsoft.com/office/drawing/2014/main" id="{CB4EB8D0-F154-416F-A264-E54834AF6F8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E5A8056-B786-4E7E-9D7A-7B2DAF7BA0B1}"/>
              </a:ext>
            </a:extLst>
          </p:cNvPr>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2739971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1DF671-A6B0-44DC-93B9-E4E7E4C1C195}"/>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D29783F-DE6C-4580-914E-700A9060DDD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98F2F04-0E7D-46AB-81C4-C8C1F9C37896}"/>
              </a:ext>
            </a:extLst>
          </p:cNvPr>
          <p:cNvSpPr>
            <a:spLocks noGrp="1"/>
          </p:cNvSpPr>
          <p:nvPr>
            <p:ph type="dt" sz="half" idx="10"/>
          </p:nvPr>
        </p:nvSpPr>
        <p:spPr/>
        <p:txBody>
          <a:bodyPr/>
          <a:lstStyle/>
          <a:p>
            <a:fld id="{8F7DB935-7BC5-4B66-920F-2AD204C135E1}" type="datetime1">
              <a:rPr kumimoji="1" lang="ja-JP" altLang="en-US" smtClean="0"/>
              <a:t>2019/9/27</a:t>
            </a:fld>
            <a:endParaRPr kumimoji="1" lang="ja-JP" altLang="en-US"/>
          </a:p>
        </p:txBody>
      </p:sp>
      <p:sp>
        <p:nvSpPr>
          <p:cNvPr id="5" name="フッター プレースホルダー 4">
            <a:extLst>
              <a:ext uri="{FF2B5EF4-FFF2-40B4-BE49-F238E27FC236}">
                <a16:creationId xmlns:a16="http://schemas.microsoft.com/office/drawing/2014/main" id="{62BCB58F-CC40-4867-82DF-9F4A7E2FBD9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6AAC3E0-C892-4224-A002-C03FA0BF4F4E}"/>
              </a:ext>
            </a:extLst>
          </p:cNvPr>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3944172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67CCAE-53F8-45AF-9188-9695E446C46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6DA1316-344E-4CDB-8E12-45609C851E6B}"/>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FBD3F9F-89A4-420E-BE15-577E3E935EA1}"/>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D5F2B4B-3A18-48B5-8452-370DECDC7618}"/>
              </a:ext>
            </a:extLst>
          </p:cNvPr>
          <p:cNvSpPr>
            <a:spLocks noGrp="1"/>
          </p:cNvSpPr>
          <p:nvPr>
            <p:ph type="dt" sz="half" idx="10"/>
          </p:nvPr>
        </p:nvSpPr>
        <p:spPr/>
        <p:txBody>
          <a:bodyPr/>
          <a:lstStyle/>
          <a:p>
            <a:fld id="{D9138C46-D9E8-4C35-AF89-3ECD541C9564}" type="datetime1">
              <a:rPr kumimoji="1" lang="ja-JP" altLang="en-US" smtClean="0"/>
              <a:t>2019/9/27</a:t>
            </a:fld>
            <a:endParaRPr kumimoji="1" lang="ja-JP" altLang="en-US"/>
          </a:p>
        </p:txBody>
      </p:sp>
      <p:sp>
        <p:nvSpPr>
          <p:cNvPr id="6" name="フッター プレースホルダー 5">
            <a:extLst>
              <a:ext uri="{FF2B5EF4-FFF2-40B4-BE49-F238E27FC236}">
                <a16:creationId xmlns:a16="http://schemas.microsoft.com/office/drawing/2014/main" id="{48658BF0-8813-4E17-8943-9C51352CC01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4A934A2-322F-4164-8D64-8C4D9903E54B}"/>
              </a:ext>
            </a:extLst>
          </p:cNvPr>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3665622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2D3CC-575F-457F-B48E-E97126DFD8CC}"/>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537F034-C420-4F3D-9850-5351FE60FBF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46CA1BF-7841-4F4A-B6AC-2DAABA3F32BB}"/>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3E4CDBF-A05E-4FFB-B1D2-E73633B5472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5F0FAC1-7B9F-4661-B84D-D1DFF3068BFF}"/>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C02E5F7-E0A2-4F23-BB74-3F0B5D40E01C}"/>
              </a:ext>
            </a:extLst>
          </p:cNvPr>
          <p:cNvSpPr>
            <a:spLocks noGrp="1"/>
          </p:cNvSpPr>
          <p:nvPr>
            <p:ph type="dt" sz="half" idx="10"/>
          </p:nvPr>
        </p:nvSpPr>
        <p:spPr/>
        <p:txBody>
          <a:bodyPr/>
          <a:lstStyle/>
          <a:p>
            <a:fld id="{7AA88B06-D415-4B72-AF0E-0A28951BCE47}" type="datetime1">
              <a:rPr kumimoji="1" lang="ja-JP" altLang="en-US" smtClean="0"/>
              <a:t>2019/9/27</a:t>
            </a:fld>
            <a:endParaRPr kumimoji="1" lang="ja-JP" altLang="en-US"/>
          </a:p>
        </p:txBody>
      </p:sp>
      <p:sp>
        <p:nvSpPr>
          <p:cNvPr id="8" name="フッター プレースホルダー 7">
            <a:extLst>
              <a:ext uri="{FF2B5EF4-FFF2-40B4-BE49-F238E27FC236}">
                <a16:creationId xmlns:a16="http://schemas.microsoft.com/office/drawing/2014/main" id="{6DB8C2AD-D5F2-4758-A19B-02D7743325C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8386075-A38A-4451-8213-88EFD798589C}"/>
              </a:ext>
            </a:extLst>
          </p:cNvPr>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4082117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8EB3A7-C7B0-4650-BA0D-E1E1191D565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DDDBFF9-350D-4B2D-A6B0-5043BB78EDE7}"/>
              </a:ext>
            </a:extLst>
          </p:cNvPr>
          <p:cNvSpPr>
            <a:spLocks noGrp="1"/>
          </p:cNvSpPr>
          <p:nvPr>
            <p:ph type="dt" sz="half" idx="10"/>
          </p:nvPr>
        </p:nvSpPr>
        <p:spPr/>
        <p:txBody>
          <a:bodyPr/>
          <a:lstStyle/>
          <a:p>
            <a:fld id="{06C103CB-228F-4564-ADA9-FC9144254F30}" type="datetime1">
              <a:rPr kumimoji="1" lang="ja-JP" altLang="en-US" smtClean="0"/>
              <a:t>2019/9/27</a:t>
            </a:fld>
            <a:endParaRPr kumimoji="1" lang="ja-JP" altLang="en-US"/>
          </a:p>
        </p:txBody>
      </p:sp>
      <p:sp>
        <p:nvSpPr>
          <p:cNvPr id="4" name="フッター プレースホルダー 3">
            <a:extLst>
              <a:ext uri="{FF2B5EF4-FFF2-40B4-BE49-F238E27FC236}">
                <a16:creationId xmlns:a16="http://schemas.microsoft.com/office/drawing/2014/main" id="{2373B17C-44AD-4AAD-ADE9-DF14319DCCC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3810A3B-7984-4168-9487-A91D308F675E}"/>
              </a:ext>
            </a:extLst>
          </p:cNvPr>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302837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54A2E36-ADAB-4E5E-8845-CA0AA0974CF1}"/>
              </a:ext>
            </a:extLst>
          </p:cNvPr>
          <p:cNvSpPr>
            <a:spLocks noGrp="1"/>
          </p:cNvSpPr>
          <p:nvPr>
            <p:ph type="dt" sz="half" idx="10"/>
          </p:nvPr>
        </p:nvSpPr>
        <p:spPr/>
        <p:txBody>
          <a:bodyPr/>
          <a:lstStyle/>
          <a:p>
            <a:fld id="{42A0BB9C-2451-4ABA-8882-DE578242F44A}" type="datetime1">
              <a:rPr kumimoji="1" lang="ja-JP" altLang="en-US" smtClean="0"/>
              <a:t>2019/9/27</a:t>
            </a:fld>
            <a:endParaRPr kumimoji="1" lang="ja-JP" altLang="en-US"/>
          </a:p>
        </p:txBody>
      </p:sp>
      <p:sp>
        <p:nvSpPr>
          <p:cNvPr id="3" name="フッター プレースホルダー 2">
            <a:extLst>
              <a:ext uri="{FF2B5EF4-FFF2-40B4-BE49-F238E27FC236}">
                <a16:creationId xmlns:a16="http://schemas.microsoft.com/office/drawing/2014/main" id="{C6DE4EE7-8900-455C-BF6D-9E84171EE5A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B783AEF-CB84-49CC-8A87-6D05E5E32B88}"/>
              </a:ext>
            </a:extLst>
          </p:cNvPr>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3078161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065DC59-CB2A-4703-9FD7-3EF238E17F1C}" type="datetime1">
              <a:rPr kumimoji="1" lang="ja-JP" altLang="en-US" smtClean="0"/>
              <a:t>2019/9/27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D9193AE-A101-45E9-A319-81911888F047}" type="slidenum">
              <a:rPr kumimoji="1" lang="ja-JP" altLang="en-US" smtClean="0"/>
              <a:pPr/>
              <a:t>‹#›</a:t>
            </a:fld>
            <a:endParaRPr kumimoji="1" lang="ja-JP" altLang="en-US"/>
          </a:p>
        </p:txBody>
      </p:sp>
    </p:spTree>
    <p:extLst>
      <p:ext uri="{BB962C8B-B14F-4D97-AF65-F5344CB8AC3E}">
        <p14:creationId xmlns:p14="http://schemas.microsoft.com/office/powerpoint/2010/main" val="2363539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40C024-35A7-4B8C-BA7C-A5BDF42D6C8C}"/>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6B2AE23-427C-4F50-A4EA-CFDE8A9F0E1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C42CF79-615F-42B4-BA13-AD3B0C87B8B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7A5A72E-0EE9-4F90-B838-F2D2CB9FA29B}"/>
              </a:ext>
            </a:extLst>
          </p:cNvPr>
          <p:cNvSpPr>
            <a:spLocks noGrp="1"/>
          </p:cNvSpPr>
          <p:nvPr>
            <p:ph type="dt" sz="half" idx="10"/>
          </p:nvPr>
        </p:nvSpPr>
        <p:spPr/>
        <p:txBody>
          <a:bodyPr/>
          <a:lstStyle/>
          <a:p>
            <a:fld id="{142C830B-AC3E-4E10-AB82-013586EF9F8E}" type="datetime1">
              <a:rPr kumimoji="1" lang="ja-JP" altLang="en-US" smtClean="0"/>
              <a:t>2019/9/27</a:t>
            </a:fld>
            <a:endParaRPr kumimoji="1" lang="ja-JP" altLang="en-US"/>
          </a:p>
        </p:txBody>
      </p:sp>
      <p:sp>
        <p:nvSpPr>
          <p:cNvPr id="6" name="フッター プレースホルダー 5">
            <a:extLst>
              <a:ext uri="{FF2B5EF4-FFF2-40B4-BE49-F238E27FC236}">
                <a16:creationId xmlns:a16="http://schemas.microsoft.com/office/drawing/2014/main" id="{BDE1E634-02BC-4C12-9CA7-26E3A4675F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6D5AC95-3190-4840-8D62-17AC1F2C274A}"/>
              </a:ext>
            </a:extLst>
          </p:cNvPr>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356252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846E3A-C43E-47A4-91D0-BAFA219A244B}"/>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F48DC07-B55C-446E-B963-75482A83B8C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508DE5B1-F907-4186-8D22-D995EF4B602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6A80AEC-A1B9-4BAB-9E78-BC5028D77399}"/>
              </a:ext>
            </a:extLst>
          </p:cNvPr>
          <p:cNvSpPr>
            <a:spLocks noGrp="1"/>
          </p:cNvSpPr>
          <p:nvPr>
            <p:ph type="dt" sz="half" idx="10"/>
          </p:nvPr>
        </p:nvSpPr>
        <p:spPr/>
        <p:txBody>
          <a:bodyPr/>
          <a:lstStyle/>
          <a:p>
            <a:fld id="{84004BE9-90BD-4050-AA48-7D2AC454A47C}" type="datetime1">
              <a:rPr kumimoji="1" lang="ja-JP" altLang="en-US" smtClean="0"/>
              <a:t>2019/9/27</a:t>
            </a:fld>
            <a:endParaRPr kumimoji="1" lang="ja-JP" altLang="en-US"/>
          </a:p>
        </p:txBody>
      </p:sp>
      <p:sp>
        <p:nvSpPr>
          <p:cNvPr id="6" name="フッター プレースホルダー 5">
            <a:extLst>
              <a:ext uri="{FF2B5EF4-FFF2-40B4-BE49-F238E27FC236}">
                <a16:creationId xmlns:a16="http://schemas.microsoft.com/office/drawing/2014/main" id="{8017C393-AAE5-4C74-ACAE-2D948B9B1E3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3BD4FA8-C979-447F-9EBE-E7971451149A}"/>
              </a:ext>
            </a:extLst>
          </p:cNvPr>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3011897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5355E4-7A86-458E-AD8B-678CE199DC1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7F729C1-0190-49A8-944F-63BEDAA4093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873D18F-FE65-4D2F-A07F-8D8490AC1B40}"/>
              </a:ext>
            </a:extLst>
          </p:cNvPr>
          <p:cNvSpPr>
            <a:spLocks noGrp="1"/>
          </p:cNvSpPr>
          <p:nvPr>
            <p:ph type="dt" sz="half" idx="10"/>
          </p:nvPr>
        </p:nvSpPr>
        <p:spPr/>
        <p:txBody>
          <a:bodyPr/>
          <a:lstStyle/>
          <a:p>
            <a:fld id="{9DB4F3C3-4346-4826-A3ED-8E5E6CD63448}" type="datetime1">
              <a:rPr kumimoji="1" lang="ja-JP" altLang="en-US" smtClean="0"/>
              <a:t>2019/9/27</a:t>
            </a:fld>
            <a:endParaRPr kumimoji="1" lang="ja-JP" altLang="en-US"/>
          </a:p>
        </p:txBody>
      </p:sp>
      <p:sp>
        <p:nvSpPr>
          <p:cNvPr id="5" name="フッター プレースホルダー 4">
            <a:extLst>
              <a:ext uri="{FF2B5EF4-FFF2-40B4-BE49-F238E27FC236}">
                <a16:creationId xmlns:a16="http://schemas.microsoft.com/office/drawing/2014/main" id="{78A3D787-7F4B-4479-AFAF-EFB04FD7DE2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A2CBA90-0210-477E-9AA5-A8E707717AD1}"/>
              </a:ext>
            </a:extLst>
          </p:cNvPr>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717196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BD5D92F-CDEE-463D-87E3-05CBA291D431}"/>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0C8CBE4-C345-4166-B47F-3787CFA10984}"/>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23D3F12-07F0-4B52-8EC3-62511D40D739}"/>
              </a:ext>
            </a:extLst>
          </p:cNvPr>
          <p:cNvSpPr>
            <a:spLocks noGrp="1"/>
          </p:cNvSpPr>
          <p:nvPr>
            <p:ph type="dt" sz="half" idx="10"/>
          </p:nvPr>
        </p:nvSpPr>
        <p:spPr/>
        <p:txBody>
          <a:bodyPr/>
          <a:lstStyle/>
          <a:p>
            <a:fld id="{F0B10609-EFD7-4858-B996-3198E507AEE4}" type="datetime1">
              <a:rPr kumimoji="1" lang="ja-JP" altLang="en-US" smtClean="0"/>
              <a:t>2019/9/27</a:t>
            </a:fld>
            <a:endParaRPr kumimoji="1" lang="ja-JP" altLang="en-US"/>
          </a:p>
        </p:txBody>
      </p:sp>
      <p:sp>
        <p:nvSpPr>
          <p:cNvPr id="5" name="フッター プレースホルダー 4">
            <a:extLst>
              <a:ext uri="{FF2B5EF4-FFF2-40B4-BE49-F238E27FC236}">
                <a16:creationId xmlns:a16="http://schemas.microsoft.com/office/drawing/2014/main" id="{BF253730-5547-45C5-9BCC-698416AFB97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53D3FE5-AAEB-4105-93CC-4151847FD8AA}"/>
              </a:ext>
            </a:extLst>
          </p:cNvPr>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1601522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3692"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1846">
                <a:solidFill>
                  <a:schemeClr val="tx1">
                    <a:tint val="75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9E7E3B3-AA80-437C-96CB-792523C5281D}" type="datetime1">
              <a:rPr kumimoji="1" lang="ja-JP" altLang="en-US" smtClean="0"/>
              <a:t>2019/9/27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D9193AE-A101-45E9-A319-81911888F047}" type="slidenum">
              <a:rPr kumimoji="1" lang="ja-JP" altLang="en-US" smtClean="0"/>
              <a:pPr/>
              <a:t>‹#›</a:t>
            </a:fld>
            <a:endParaRPr kumimoji="1" lang="ja-JP" altLang="en-US"/>
          </a:p>
        </p:txBody>
      </p:sp>
    </p:spTree>
    <p:extLst>
      <p:ext uri="{BB962C8B-B14F-4D97-AF65-F5344CB8AC3E}">
        <p14:creationId xmlns:p14="http://schemas.microsoft.com/office/powerpoint/2010/main" val="634735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0ECC153-8C91-42D1-9737-5BE33E4123A2}" type="datetime1">
              <a:rPr kumimoji="1" lang="ja-JP" altLang="en-US" smtClean="0"/>
              <a:t>2019/9/27</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8" name="スライド番号プレースホルダー 7"/>
          <p:cNvSpPr>
            <a:spLocks noGrp="1"/>
          </p:cNvSpPr>
          <p:nvPr>
            <p:ph type="sldNum" sz="quarter" idx="12"/>
          </p:nvPr>
        </p:nvSpPr>
        <p:spPr/>
        <p:txBody>
          <a:bodyPr/>
          <a:lstStyle/>
          <a:p>
            <a:fld id="{6D9193AE-A101-45E9-A319-81911888F047}" type="slidenum">
              <a:rPr kumimoji="1" lang="ja-JP" altLang="en-US" smtClean="0"/>
              <a:pPr/>
              <a:t>‹#›</a:t>
            </a:fld>
            <a:endParaRPr kumimoji="1" lang="ja-JP" altLang="en-US"/>
          </a:p>
        </p:txBody>
      </p:sp>
    </p:spTree>
    <p:extLst>
      <p:ext uri="{BB962C8B-B14F-4D97-AF65-F5344CB8AC3E}">
        <p14:creationId xmlns:p14="http://schemas.microsoft.com/office/powerpoint/2010/main" val="187834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60B0EB2-E4D3-49AD-99A6-52CB49AB6521}" type="datetime1">
              <a:rPr kumimoji="1" lang="ja-JP" altLang="en-US" smtClean="0"/>
              <a:t>2019/9/27</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10" name="スライド番号プレースホルダー 9"/>
          <p:cNvSpPr>
            <a:spLocks noGrp="1"/>
          </p:cNvSpPr>
          <p:nvPr>
            <p:ph type="sldNum" sz="quarter" idx="12"/>
          </p:nvPr>
        </p:nvSpPr>
        <p:spPr/>
        <p:txBody>
          <a:bodyPr/>
          <a:lstStyle/>
          <a:p>
            <a:fld id="{6D9193AE-A101-45E9-A319-81911888F047}" type="slidenum">
              <a:rPr kumimoji="1" lang="ja-JP" altLang="en-US" smtClean="0"/>
              <a:pPr/>
              <a:t>‹#›</a:t>
            </a:fld>
            <a:endParaRPr kumimoji="1" lang="ja-JP" altLang="en-US"/>
          </a:p>
        </p:txBody>
      </p:sp>
    </p:spTree>
    <p:extLst>
      <p:ext uri="{BB962C8B-B14F-4D97-AF65-F5344CB8AC3E}">
        <p14:creationId xmlns:p14="http://schemas.microsoft.com/office/powerpoint/2010/main" val="1377432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EA91963-E486-4D03-A190-C5FFF441CA4A}" type="datetime1">
              <a:rPr kumimoji="1" lang="ja-JP" altLang="en-US" smtClean="0"/>
              <a:t>2019/9/27</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D9193AE-A101-45E9-A319-81911888F047}" type="slidenum">
              <a:rPr kumimoji="1" lang="ja-JP" altLang="en-US" smtClean="0"/>
              <a:pPr/>
              <a:t>‹#›</a:t>
            </a:fld>
            <a:endParaRPr kumimoji="1" lang="ja-JP" altLang="en-US"/>
          </a:p>
        </p:txBody>
      </p:sp>
    </p:spTree>
    <p:extLst>
      <p:ext uri="{BB962C8B-B14F-4D97-AF65-F5344CB8AC3E}">
        <p14:creationId xmlns:p14="http://schemas.microsoft.com/office/powerpoint/2010/main" val="2761091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280BED2-0EA0-4A5A-A9B7-53ADA4504A29}" type="datetime1">
              <a:rPr kumimoji="1" lang="ja-JP" altLang="en-US" smtClean="0"/>
              <a:t>2019/9/27</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D9193AE-A101-45E9-A319-81911888F047}" type="slidenum">
              <a:rPr kumimoji="1" lang="ja-JP" altLang="en-US" smtClean="0"/>
              <a:pPr/>
              <a:t>‹#›</a:t>
            </a:fld>
            <a:endParaRPr kumimoji="1" lang="ja-JP" altLang="en-US"/>
          </a:p>
        </p:txBody>
      </p:sp>
    </p:spTree>
    <p:extLst>
      <p:ext uri="{BB962C8B-B14F-4D97-AF65-F5344CB8AC3E}">
        <p14:creationId xmlns:p14="http://schemas.microsoft.com/office/powerpoint/2010/main" val="18327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1846"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52"/>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E91F487-498F-4086-8EA6-7137C849098C}" type="datetime1">
              <a:rPr kumimoji="1" lang="ja-JP" altLang="en-US" smtClean="0"/>
              <a:t>2019/9/27</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8" name="スライド番号プレースホルダー 7"/>
          <p:cNvSpPr>
            <a:spLocks noGrp="1"/>
          </p:cNvSpPr>
          <p:nvPr>
            <p:ph type="sldNum" sz="quarter" idx="12"/>
          </p:nvPr>
        </p:nvSpPr>
        <p:spPr/>
        <p:txBody>
          <a:bodyPr/>
          <a:lstStyle/>
          <a:p>
            <a:fld id="{6D9193AE-A101-45E9-A319-81911888F047}" type="slidenum">
              <a:rPr kumimoji="1" lang="ja-JP" altLang="en-US" smtClean="0"/>
              <a:pPr/>
              <a:t>‹#›</a:t>
            </a:fld>
            <a:endParaRPr kumimoji="1" lang="ja-JP" altLang="en-US"/>
          </a:p>
        </p:txBody>
      </p:sp>
    </p:spTree>
    <p:extLst>
      <p:ext uri="{BB962C8B-B14F-4D97-AF65-F5344CB8AC3E}">
        <p14:creationId xmlns:p14="http://schemas.microsoft.com/office/powerpoint/2010/main" val="653725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846"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017B4C5-1859-450C-8467-320A20CCF074}" type="datetime1">
              <a:rPr kumimoji="1" lang="ja-JP" altLang="en-US" smtClean="0"/>
              <a:t>2019/9/27</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8" name="スライド番号プレースホルダー 7"/>
          <p:cNvSpPr>
            <a:spLocks noGrp="1"/>
          </p:cNvSpPr>
          <p:nvPr>
            <p:ph type="sldNum" sz="quarter" idx="12"/>
          </p:nvPr>
        </p:nvSpPr>
        <p:spPr/>
        <p:txBody>
          <a:bodyPr/>
          <a:lstStyle/>
          <a:p>
            <a:fld id="{6D9193AE-A101-45E9-A319-81911888F047}" type="slidenum">
              <a:rPr kumimoji="1" lang="ja-JP" altLang="en-US" smtClean="0"/>
              <a:pPr/>
              <a:t>‹#›</a:t>
            </a:fld>
            <a:endParaRPr kumimoji="1" lang="ja-JP" altLang="en-US"/>
          </a:p>
        </p:txBody>
      </p:sp>
    </p:spTree>
    <p:extLst>
      <p:ext uri="{BB962C8B-B14F-4D97-AF65-F5344CB8AC3E}">
        <p14:creationId xmlns:p14="http://schemas.microsoft.com/office/powerpoint/2010/main" val="2476371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436F2B6C-0968-47D5-A064-16125014077F}" type="datetime1">
              <a:rPr kumimoji="1" lang="ja-JP" altLang="en-US" smtClean="0"/>
              <a:t>2019/9/27</a:t>
            </a:fld>
            <a:endParaRPr kumimoji="1" lang="ja-JP" altLang="en-US" dirty="0"/>
          </a:p>
        </p:txBody>
      </p:sp>
      <p:sp>
        <p:nvSpPr>
          <p:cNvPr id="5" name="フッター プレースホルダー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dirty="0"/>
          </a:p>
        </p:txBody>
      </p:sp>
      <p:sp>
        <p:nvSpPr>
          <p:cNvPr id="11" name="スライド番号プレースホルダー 10"/>
          <p:cNvSpPr>
            <a:spLocks noGrp="1"/>
          </p:cNvSpPr>
          <p:nvPr>
            <p:ph type="sldNum" sz="quarter" idx="4"/>
          </p:nvPr>
        </p:nvSpPr>
        <p:spPr>
          <a:xfrm>
            <a:off x="6977416" y="6407481"/>
            <a:ext cx="2057400" cy="365125"/>
          </a:xfrm>
          <a:prstGeom prst="rect">
            <a:avLst/>
          </a:prstGeom>
        </p:spPr>
        <p:txBody>
          <a:bodyPr vert="horz" lIns="91440" tIns="45720" rIns="91440" bIns="45720" rtlCol="0" anchor="ctr"/>
          <a:lstStyle>
            <a:lvl1pPr algn="r">
              <a:defRPr sz="1200">
                <a:solidFill>
                  <a:schemeClr val="tx1">
                    <a:tint val="75000"/>
                  </a:schemeClr>
                </a:solidFill>
                <a:latin typeface="Meiryo UI" panose="020B0604030504040204" pitchFamily="50" charset="-128"/>
                <a:ea typeface="Meiryo UI" panose="020B0604030504040204" pitchFamily="50" charset="-128"/>
              </a:defRPr>
            </a:lvl1pPr>
          </a:lstStyle>
          <a:p>
            <a:fld id="{6D9193AE-A101-45E9-A319-81911888F047}" type="slidenum">
              <a:rPr kumimoji="1" lang="ja-JP" altLang="en-US" smtClean="0"/>
              <a:pPr/>
              <a:t>‹#›</a:t>
            </a:fld>
            <a:endParaRPr kumimoji="1" lang="ja-JP" altLang="en-US"/>
          </a:p>
        </p:txBody>
      </p:sp>
    </p:spTree>
    <p:extLst>
      <p:ext uri="{BB962C8B-B14F-4D97-AF65-F5344CB8AC3E}">
        <p14:creationId xmlns:p14="http://schemas.microsoft.com/office/powerpoint/2010/main" val="38395694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8" r:id="rId12"/>
  </p:sldLayoutIdLst>
  <p:hf hdr="0" ftr="0" dt="0"/>
  <p:txStyles>
    <p:titleStyle>
      <a:lvl1pPr algn="ctr" defTabSz="844083" rtl="0" eaLnBrk="1" latinLnBrk="0" hangingPunct="1">
        <a:spcBef>
          <a:spcPct val="0"/>
        </a:spcBef>
        <a:buNone/>
        <a:defRPr kumimoji="1"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anose="020B0604020202020204" pitchFamily="34" charset="0"/>
        <a:buChar char="•"/>
        <a:defRPr kumimoji="1" sz="2954" kern="1200">
          <a:solidFill>
            <a:schemeClr val="tx1"/>
          </a:solidFill>
          <a:latin typeface="+mn-lt"/>
          <a:ea typeface="+mn-ea"/>
          <a:cs typeface="+mn-cs"/>
        </a:defRPr>
      </a:lvl1pPr>
      <a:lvl2pPr marL="685817" indent="-263776" algn="l" defTabSz="844083" rtl="0" eaLnBrk="1" latinLnBrk="0" hangingPunct="1">
        <a:spcBef>
          <a:spcPct val="20000"/>
        </a:spcBef>
        <a:buFont typeface="Arial" panose="020B0604020202020204" pitchFamily="34" charset="0"/>
        <a:buChar char="–"/>
        <a:defRPr kumimoji="1" sz="2585" kern="1200">
          <a:solidFill>
            <a:schemeClr val="tx1"/>
          </a:solidFill>
          <a:latin typeface="+mn-lt"/>
          <a:ea typeface="+mn-ea"/>
          <a:cs typeface="+mn-cs"/>
        </a:defRPr>
      </a:lvl2pPr>
      <a:lvl3pPr marL="1055103" indent="-211021" algn="l" defTabSz="844083" rtl="0" eaLnBrk="1" latinLnBrk="0" hangingPunct="1">
        <a:spcBef>
          <a:spcPct val="20000"/>
        </a:spcBef>
        <a:buFont typeface="Arial" panose="020B0604020202020204" pitchFamily="34" charset="0"/>
        <a:buChar char="•"/>
        <a:defRPr kumimoji="1" sz="2215" kern="1200">
          <a:solidFill>
            <a:schemeClr val="tx1"/>
          </a:solidFill>
          <a:latin typeface="+mn-lt"/>
          <a:ea typeface="+mn-ea"/>
          <a:cs typeface="+mn-cs"/>
        </a:defRPr>
      </a:lvl3pPr>
      <a:lvl4pPr marL="1477145"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4pPr>
      <a:lvl5pPr marL="1899186"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5pPr>
      <a:lvl6pPr marL="2321227"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6pPr>
      <a:lvl7pPr marL="2743269"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7pPr>
      <a:lvl8pPr marL="3165310"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8pPr>
      <a:lvl9pPr marL="3587351"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1B080AF-D5AF-4FFE-B7AF-A06C382272A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54C033B-67B1-4FEA-BAAD-823984EFB44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241E2F3-A1E2-4FB4-9B98-D8F0206B3EF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79D842D-D2FE-437B-A2B0-C7202C3FBF26}" type="datetime1">
              <a:rPr kumimoji="1" lang="ja-JP" altLang="en-US" smtClean="0"/>
              <a:t>2019/9/27</a:t>
            </a:fld>
            <a:endParaRPr kumimoji="1" lang="ja-JP" altLang="en-US"/>
          </a:p>
        </p:txBody>
      </p:sp>
      <p:sp>
        <p:nvSpPr>
          <p:cNvPr id="5" name="フッター プレースホルダー 4">
            <a:extLst>
              <a:ext uri="{FF2B5EF4-FFF2-40B4-BE49-F238E27FC236}">
                <a16:creationId xmlns:a16="http://schemas.microsoft.com/office/drawing/2014/main" id="{FB972508-16B4-4B77-9AB7-9618B2FBDA1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B7E3C27-1CB7-4C2B-8286-C28686E395E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22741634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it-trend.jp/words/chatbo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chart" Target="../charts/chart8.xml"/><Relationship Id="rId7" Type="http://schemas.openxmlformats.org/officeDocument/2006/relationships/chart" Target="../charts/chart12.xml"/><Relationship Id="rId12" Type="http://schemas.openxmlformats.org/officeDocument/2006/relationships/chart" Target="../charts/chart17.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chart" Target="../charts/chart11.xml"/><Relationship Id="rId11" Type="http://schemas.openxmlformats.org/officeDocument/2006/relationships/chart" Target="../charts/chart16.xml"/><Relationship Id="rId5" Type="http://schemas.openxmlformats.org/officeDocument/2006/relationships/chart" Target="../charts/chart10.xml"/><Relationship Id="rId10" Type="http://schemas.openxmlformats.org/officeDocument/2006/relationships/chart" Target="../charts/chart15.xml"/><Relationship Id="rId4" Type="http://schemas.openxmlformats.org/officeDocument/2006/relationships/chart" Target="../charts/chart9.xml"/><Relationship Id="rId9" Type="http://schemas.openxmlformats.org/officeDocument/2006/relationships/chart" Target="../charts/chart14.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file://localhost/Users/meg/Desktop/%E7%89%B9%E7%A0%94/%E7%89%B9%E7%A0%94OD/%E3%82%A2%E3%82%A4%E3%82%B3%E3%83%B3/%E3%83%8F%E3%83%86%E3%83%8A.png" TargetMode="External"/><Relationship Id="rId7" Type="http://schemas.openxmlformats.org/officeDocument/2006/relationships/image" Target="../media/image79.jpe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file://localhost/Users/meg/Desktop/%E7%89%B9%E7%A0%94/%E7%89%B9%E7%A0%94OD/%E3%82%A2%E3%82%A4%E3%82%B3%E3%83%B3/%E3%81%B2%E3%82%89%E3%82%81%E3%81%8D.png" TargetMode="External"/><Relationship Id="rId4" Type="http://schemas.openxmlformats.org/officeDocument/2006/relationships/image" Target="../media/image77.png"/><Relationship Id="rId9"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image" Target="../media/image85.png"/><Relationship Id="rId16"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tmp"/></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6250223" y="437899"/>
            <a:ext cx="2529860" cy="490006"/>
          </a:xfrm>
          <a:prstGeom prst="rect">
            <a:avLst/>
          </a:prstGeom>
          <a:noFill/>
        </p:spPr>
        <p:txBody>
          <a:bodyPr wrap="none" rtlCol="0">
            <a:spAutoFit/>
          </a:bodyPr>
          <a:lstStyle/>
          <a:p>
            <a:pPr defTabSz="843496"/>
            <a:r>
              <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2019.9.27</a:t>
            </a:r>
          </a:p>
          <a:p>
            <a:pPr defTabSz="843496"/>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第２回大阪スマートシティ戦略会議</a:t>
            </a:r>
          </a:p>
        </p:txBody>
      </p:sp>
      <p:sp>
        <p:nvSpPr>
          <p:cNvPr id="8" name="テキスト ボックス 7">
            <a:extLst>
              <a:ext uri="{FF2B5EF4-FFF2-40B4-BE49-F238E27FC236}">
                <a16:creationId xmlns:a16="http://schemas.microsoft.com/office/drawing/2014/main" id="{2B7819E5-FEA6-43CA-AB64-385A318499AE}"/>
              </a:ext>
            </a:extLst>
          </p:cNvPr>
          <p:cNvSpPr txBox="1"/>
          <p:nvPr/>
        </p:nvSpPr>
        <p:spPr>
          <a:xfrm>
            <a:off x="1619808" y="2272934"/>
            <a:ext cx="6219972" cy="2000548"/>
          </a:xfrm>
          <a:prstGeom prst="rect">
            <a:avLst/>
          </a:prstGeom>
          <a:noFill/>
        </p:spPr>
        <p:txBody>
          <a:bodyPr wrap="none" rtlCol="0">
            <a:spAutoFit/>
          </a:bodyPr>
          <a:lstStyle/>
          <a:p>
            <a:pPr algn="ctr" defTabSz="843496"/>
            <a:r>
              <a:rPr kumimoji="1" lang="ja-JP" altLang="en-US" sz="4400" dirty="0">
                <a:solidFill>
                  <a:prstClr val="black"/>
                </a:solidFill>
                <a:latin typeface="Meiryo UI" panose="020B0604030504040204" pitchFamily="50" charset="-128"/>
                <a:ea typeface="Meiryo UI" panose="020B0604030504040204" pitchFamily="50" charset="-128"/>
              </a:rPr>
              <a:t>市町村</a:t>
            </a:r>
            <a:r>
              <a:rPr kumimoji="1" lang="ja-JP" altLang="en-US" sz="4400" dirty="0" smtClean="0">
                <a:solidFill>
                  <a:prstClr val="black"/>
                </a:solidFill>
                <a:latin typeface="Meiryo UI" panose="020B0604030504040204" pitchFamily="50" charset="-128"/>
                <a:ea typeface="Meiryo UI" panose="020B0604030504040204" pitchFamily="50" charset="-128"/>
              </a:rPr>
              <a:t>の</a:t>
            </a:r>
            <a:r>
              <a:rPr kumimoji="1" lang="en-US" altLang="ja-JP" sz="4400" dirty="0" smtClean="0">
                <a:solidFill>
                  <a:prstClr val="black"/>
                </a:solidFill>
                <a:latin typeface="Meiryo UI" panose="020B0604030504040204" pitchFamily="50" charset="-128"/>
                <a:ea typeface="Meiryo UI" panose="020B0604030504040204" pitchFamily="50" charset="-128"/>
              </a:rPr>
              <a:t>ICT</a:t>
            </a:r>
            <a:r>
              <a:rPr kumimoji="1" lang="ja-JP" altLang="en-US" sz="4400" dirty="0" smtClean="0">
                <a:solidFill>
                  <a:prstClr val="black"/>
                </a:solidFill>
                <a:latin typeface="Meiryo UI" panose="020B0604030504040204" pitchFamily="50" charset="-128"/>
                <a:ea typeface="Meiryo UI" panose="020B0604030504040204" pitchFamily="50" charset="-128"/>
              </a:rPr>
              <a:t>活用について</a:t>
            </a:r>
            <a:endParaRPr kumimoji="1" lang="en-US" altLang="ja-JP" sz="4400" dirty="0" smtClean="0">
              <a:solidFill>
                <a:prstClr val="black"/>
              </a:solidFill>
              <a:latin typeface="Meiryo UI" panose="020B0604030504040204" pitchFamily="50" charset="-128"/>
              <a:ea typeface="Meiryo UI" panose="020B0604030504040204" pitchFamily="50" charset="-128"/>
            </a:endParaRPr>
          </a:p>
          <a:p>
            <a:pPr algn="ctr" defTabSz="843496"/>
            <a:endParaRPr kumimoji="1" lang="en-US" altLang="ja-JP" sz="4400" dirty="0">
              <a:solidFill>
                <a:prstClr val="black"/>
              </a:solidFill>
              <a:latin typeface="Meiryo UI" panose="020B0604030504040204" pitchFamily="50" charset="-128"/>
              <a:ea typeface="Meiryo UI" panose="020B0604030504040204" pitchFamily="50" charset="-128"/>
            </a:endParaRPr>
          </a:p>
          <a:p>
            <a:pPr algn="ctr" defTabSz="843496"/>
            <a:r>
              <a:rPr kumimoji="1" lang="ja-JP" altLang="en-US" sz="3600" dirty="0" smtClean="0">
                <a:solidFill>
                  <a:prstClr val="black"/>
                </a:solidFill>
                <a:latin typeface="Meiryo UI" panose="020B0604030504040204" pitchFamily="50" charset="-128"/>
                <a:ea typeface="Meiryo UI" panose="020B0604030504040204" pitchFamily="50" charset="-128"/>
              </a:rPr>
              <a:t>～別冊～</a:t>
            </a:r>
            <a:r>
              <a:rPr kumimoji="1" lang="ja-JP" altLang="en-US" sz="3600" dirty="0">
                <a:solidFill>
                  <a:prstClr val="black"/>
                </a:solidFill>
                <a:latin typeface="Meiryo UI" panose="020B0604030504040204" pitchFamily="50" charset="-128"/>
                <a:ea typeface="Meiryo UI" panose="020B0604030504040204" pitchFamily="50" charset="-128"/>
              </a:rPr>
              <a:t>　</a:t>
            </a:r>
            <a:endParaRPr kumimoji="1" lang="en-US" altLang="ja-JP" sz="3600" dirty="0">
              <a:solidFill>
                <a:prstClr val="black"/>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2894195" y="5185315"/>
            <a:ext cx="3671198" cy="433196"/>
          </a:xfrm>
          <a:prstGeom prst="rect">
            <a:avLst/>
          </a:prstGeom>
          <a:noFill/>
        </p:spPr>
        <p:txBody>
          <a:bodyPr wrap="none" rtlCol="0">
            <a:spAutoFit/>
          </a:bodyPr>
          <a:lstStyle/>
          <a:p>
            <a:pPr defTabSz="843496"/>
            <a:r>
              <a:rPr kumimoji="1" lang="ja-JP" altLang="en-US" sz="2215" dirty="0">
                <a:solidFill>
                  <a:prstClr val="black"/>
                </a:solidFill>
                <a:latin typeface="Meiryo UI" panose="020B0604030504040204" pitchFamily="50" charset="-128"/>
                <a:ea typeface="Meiryo UI" panose="020B0604030504040204" pitchFamily="50" charset="-128"/>
              </a:rPr>
              <a:t>スマートシティ戦略タスクフォース</a:t>
            </a:r>
          </a:p>
        </p:txBody>
      </p:sp>
      <p:sp>
        <p:nvSpPr>
          <p:cNvPr id="11" name="正方形/長方形 10"/>
          <p:cNvSpPr/>
          <p:nvPr/>
        </p:nvSpPr>
        <p:spPr>
          <a:xfrm>
            <a:off x="7245927" y="996522"/>
            <a:ext cx="1443214" cy="41510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defTabSz="843496"/>
            <a:r>
              <a:rPr kumimoji="1" lang="ja-JP" altLang="en-US" sz="1662"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資料２－２</a:t>
            </a:r>
            <a:endParaRPr kumimoji="1" lang="en-US" altLang="ja-JP" sz="1662"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9185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86113" y="133553"/>
            <a:ext cx="793053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アプリサービスによる利便性の向上①</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ごみ分</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別収集</a:t>
            </a:r>
            <a:r>
              <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7" name="直線コネクタ 6"/>
          <p:cNvCxnSpPr/>
          <p:nvPr/>
        </p:nvCxnSpPr>
        <p:spPr>
          <a:xfrm>
            <a:off x="382588" y="720770"/>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1579175" y="1845688"/>
            <a:ext cx="2886651"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lang="ja-JP" altLang="en-US" b="1" dirty="0">
                <a:solidFill>
                  <a:prstClr val="black"/>
                </a:solidFill>
                <a:latin typeface="Meiryo UI" panose="020B0604030504040204" pitchFamily="50" charset="-128"/>
                <a:ea typeface="Meiryo UI" panose="020B0604030504040204" pitchFamily="50" charset="-128"/>
              </a:rPr>
              <a:t>何ごみの日か、ごみ収集</a:t>
            </a:r>
            <a:endParaRPr lang="en-US" altLang="ja-JP" b="1" dirty="0">
              <a:solidFill>
                <a:prstClr val="black"/>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UI" panose="020B0604030504040204" pitchFamily="50" charset="-128"/>
                <a:ea typeface="Meiryo UI" panose="020B0604030504040204" pitchFamily="50" charset="-128"/>
              </a:rPr>
              <a:t>　　カレンダー</a:t>
            </a:r>
            <a:r>
              <a:rPr kumimoji="0"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で確認</a:t>
            </a:r>
          </a:p>
        </p:txBody>
      </p:sp>
      <p:sp>
        <p:nvSpPr>
          <p:cNvPr id="17" name="サブタイトル 2"/>
          <p:cNvSpPr txBox="1">
            <a:spLocks/>
          </p:cNvSpPr>
          <p:nvPr/>
        </p:nvSpPr>
        <p:spPr>
          <a:xfrm>
            <a:off x="478378" y="994701"/>
            <a:ext cx="8363156" cy="598205"/>
          </a:xfrm>
          <a:prstGeom prst="rect">
            <a:avLst/>
          </a:prstGeom>
          <a:solidFill>
            <a:schemeClr val="accent6">
              <a:lumMod val="20000"/>
              <a:lumOff val="80000"/>
            </a:schemeClr>
          </a:solidFill>
          <a:ln w="85725" cmpd="dbl">
            <a:solidFill>
              <a:schemeClr val="tx1"/>
            </a:solidFill>
          </a:ln>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2000" b="1" dirty="0">
                <a:solidFill>
                  <a:prstClr val="black"/>
                </a:solidFill>
                <a:latin typeface="ＭＳ Ｐゴシック" panose="020B0600070205080204" pitchFamily="50" charset="-128"/>
                <a:ea typeface="ＭＳ Ｐゴシック" panose="020B0600070205080204" pitchFamily="50" charset="-128"/>
              </a:rPr>
              <a:t>　　　　　　　　ごみの収集日・分別の確認、粗大ごみの申請</a:t>
            </a:r>
            <a:endPar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9" name="角丸四角形 18"/>
          <p:cNvSpPr/>
          <p:nvPr/>
        </p:nvSpPr>
        <p:spPr>
          <a:xfrm>
            <a:off x="508020" y="1845688"/>
            <a:ext cx="1071155" cy="5855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これまで</a:t>
            </a:r>
          </a:p>
        </p:txBody>
      </p:sp>
      <p:sp>
        <p:nvSpPr>
          <p:cNvPr id="18" name="正方形/長方形 17"/>
          <p:cNvSpPr/>
          <p:nvPr/>
        </p:nvSpPr>
        <p:spPr>
          <a:xfrm>
            <a:off x="6217142" y="1845688"/>
            <a:ext cx="271321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スマートフォンのアプリ</a:t>
            </a:r>
            <a:endParaRPr kumimoji="0"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UI" panose="020B0604030504040204" pitchFamily="50" charset="-128"/>
                <a:ea typeface="Meiryo UI" panose="020B0604030504040204" pitchFamily="50" charset="-128"/>
              </a:rPr>
              <a:t>　　</a:t>
            </a:r>
            <a:r>
              <a:rPr kumimoji="0"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ですぐに確認</a:t>
            </a:r>
          </a:p>
        </p:txBody>
      </p:sp>
      <p:sp>
        <p:nvSpPr>
          <p:cNvPr id="21" name="正方形/長方形 20"/>
          <p:cNvSpPr/>
          <p:nvPr/>
        </p:nvSpPr>
        <p:spPr>
          <a:xfrm>
            <a:off x="543557" y="2739584"/>
            <a:ext cx="3772645" cy="1292662"/>
          </a:xfrm>
          <a:prstGeom prst="rect">
            <a:avLst/>
          </a:prstGeom>
          <a:ln>
            <a:solidFill>
              <a:schemeClr val="bg1">
                <a:lumMod val="85000"/>
              </a:schemeClr>
            </a:solidFill>
          </a:ln>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ごみ収集カレンダーを外出先から確認できない</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300" dirty="0">
                <a:solidFill>
                  <a:prstClr val="black"/>
                </a:solidFill>
                <a:latin typeface="Meiryo UI" panose="020B0604030504040204" pitchFamily="50" charset="-128"/>
                <a:ea typeface="Meiryo UI" panose="020B0604030504040204" pitchFamily="50" charset="-128"/>
              </a:rPr>
              <a:t>ごみを出し忘れる、間違ったごみを出してしまう</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300" dirty="0">
                <a:solidFill>
                  <a:prstClr val="black"/>
                </a:solidFill>
                <a:latin typeface="Meiryo UI" panose="020B0604030504040204" pitchFamily="50" charset="-128"/>
                <a:ea typeface="Meiryo UI" panose="020B0604030504040204" pitchFamily="50" charset="-128"/>
              </a:rPr>
              <a:t>分別の方法を調べるのに時間がかかる</a:t>
            </a:r>
            <a:endParaRPr lang="en-US" altLang="ja-JP" sz="1300" dirty="0">
              <a:solidFill>
                <a:prstClr val="black"/>
              </a:solidFill>
              <a:latin typeface="Meiryo UI" panose="020B0604030504040204" pitchFamily="50" charset="-128"/>
              <a:ea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endParaRPr lang="en-US" altLang="ja-JP" sz="1300" dirty="0">
              <a:solidFill>
                <a:prstClr val="black"/>
              </a:solidFill>
              <a:latin typeface="Meiryo UI" panose="020B0604030504040204" pitchFamily="50" charset="-128"/>
              <a:ea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粗大ごみの出し方、料金がわからない</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300" dirty="0">
                <a:solidFill>
                  <a:prstClr val="black"/>
                </a:solidFill>
                <a:latin typeface="Meiryo UI" panose="020B0604030504040204" pitchFamily="50" charset="-128"/>
                <a:ea typeface="Meiryo UI" panose="020B0604030504040204" pitchFamily="50" charset="-128"/>
              </a:rPr>
              <a:t>粗大ごみ申し込みは電話。平日の</a:t>
            </a:r>
            <a:r>
              <a:rPr lang="en-US" altLang="ja-JP" sz="1300" dirty="0">
                <a:solidFill>
                  <a:prstClr val="black"/>
                </a:solidFill>
                <a:latin typeface="Meiryo UI" panose="020B0604030504040204" pitchFamily="50" charset="-128"/>
                <a:ea typeface="Meiryo UI" panose="020B0604030504040204" pitchFamily="50" charset="-128"/>
              </a:rPr>
              <a:t>9</a:t>
            </a:r>
            <a:r>
              <a:rPr lang="ja-JP" altLang="en-US" sz="1300" dirty="0">
                <a:solidFill>
                  <a:prstClr val="black"/>
                </a:solidFill>
                <a:latin typeface="Meiryo UI" panose="020B0604030504040204" pitchFamily="50" charset="-128"/>
                <a:ea typeface="Meiryo UI" panose="020B0604030504040204" pitchFamily="50" charset="-128"/>
              </a:rPr>
              <a:t>時～５時</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5119861" y="2739584"/>
            <a:ext cx="3810498" cy="1292662"/>
          </a:xfrm>
          <a:prstGeom prst="rect">
            <a:avLst/>
          </a:prstGeom>
          <a:ln>
            <a:solidFill>
              <a:schemeClr val="bg1">
                <a:lumMod val="75000"/>
              </a:schemeClr>
            </a:solidFill>
          </a:ln>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lang="ja-JP" altLang="en-US" sz="1300" dirty="0">
                <a:solidFill>
                  <a:prstClr val="black"/>
                </a:solidFill>
                <a:latin typeface="Meiryo UI" panose="020B0604030504040204" pitchFamily="50" charset="-128"/>
                <a:ea typeface="Meiryo UI" panose="020B0604030504040204" pitchFamily="50" charset="-128"/>
              </a:rPr>
              <a:t>ごみの収集日をいつでもお手元で確認できる</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ごみの出し忘れ防止のためプッシュ通知が来る</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ごみの分け方、出し方を検索ですぐに確認できる</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endParaRPr lang="en-US" altLang="ja-JP" sz="1300" dirty="0">
              <a:solidFill>
                <a:prstClr val="black"/>
              </a:solidFill>
              <a:latin typeface="Meiryo UI" panose="020B0604030504040204" pitchFamily="50" charset="-128"/>
              <a:ea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lang="ja-JP" altLang="en-US" sz="1300" dirty="0">
                <a:solidFill>
                  <a:prstClr val="black"/>
                </a:solidFill>
                <a:latin typeface="Meiryo UI" panose="020B0604030504040204" pitchFamily="50" charset="-128"/>
                <a:ea typeface="Meiryo UI" panose="020B0604030504040204" pitchFamily="50" charset="-128"/>
              </a:rPr>
              <a:t>粗大ごみの出し方、料金がすぐわかる</a:t>
            </a:r>
            <a:endParaRPr lang="en-US" altLang="ja-JP" sz="1300" dirty="0">
              <a:solidFill>
                <a:prstClr val="black"/>
              </a:solidFill>
              <a:latin typeface="Meiryo UI" panose="020B0604030504040204" pitchFamily="50" charset="-128"/>
              <a:ea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lang="ja-JP" altLang="en-US" sz="1300" dirty="0">
                <a:solidFill>
                  <a:prstClr val="black"/>
                </a:solidFill>
                <a:latin typeface="Meiryo UI" panose="020B0604030504040204" pitchFamily="50" charset="-128"/>
                <a:ea typeface="Meiryo UI" panose="020B0604030504040204" pitchFamily="50" charset="-128"/>
              </a:rPr>
              <a:t>粗大ごみの申し込みがネットで</a:t>
            </a:r>
            <a:r>
              <a:rPr lang="en-US" altLang="ja-JP" sz="1300" dirty="0">
                <a:solidFill>
                  <a:prstClr val="black"/>
                </a:solidFill>
                <a:latin typeface="Meiryo UI" panose="020B0604030504040204" pitchFamily="50" charset="-128"/>
                <a:ea typeface="Meiryo UI" panose="020B0604030504040204" pitchFamily="50" charset="-128"/>
              </a:rPr>
              <a:t>24</a:t>
            </a:r>
            <a:r>
              <a:rPr lang="ja-JP" altLang="en-US" sz="1300" dirty="0">
                <a:solidFill>
                  <a:prstClr val="black"/>
                </a:solidFill>
                <a:latin typeface="Meiryo UI" panose="020B0604030504040204" pitchFamily="50" charset="-128"/>
                <a:ea typeface="Meiryo UI" panose="020B0604030504040204" pitchFamily="50" charset="-128"/>
              </a:rPr>
              <a:t>時間</a:t>
            </a:r>
            <a:r>
              <a:rPr lang="en-US" altLang="ja-JP" sz="1300" dirty="0">
                <a:solidFill>
                  <a:prstClr val="black"/>
                </a:solidFill>
                <a:latin typeface="Meiryo UI" panose="020B0604030504040204" pitchFamily="50" charset="-128"/>
                <a:ea typeface="Meiryo UI" panose="020B0604030504040204" pitchFamily="50" charset="-128"/>
              </a:rPr>
              <a:t>365</a:t>
            </a:r>
            <a:r>
              <a:rPr lang="ja-JP" altLang="en-US" sz="1300" dirty="0">
                <a:solidFill>
                  <a:prstClr val="black"/>
                </a:solidFill>
                <a:latin typeface="Meiryo UI" panose="020B0604030504040204" pitchFamily="50" charset="-128"/>
                <a:ea typeface="Meiryo UI" panose="020B0604030504040204" pitchFamily="50" charset="-128"/>
              </a:rPr>
              <a:t>日受付</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スライド番号プレースホルダー 4"/>
          <p:cNvSpPr>
            <a:spLocks noGrp="1"/>
          </p:cNvSpPr>
          <p:nvPr>
            <p:ph type="sldNum" sz="quarter" idx="12"/>
          </p:nvPr>
        </p:nvSpPr>
        <p:spPr/>
        <p:txBody>
          <a:bodyPr/>
          <a:lstStyle/>
          <a:p>
            <a:fld id="{CB99DAE2-76ED-4B98-8E11-49BE1BDE409F}" type="slidenum">
              <a:rPr kumimoji="1" lang="ja-JP" altLang="en-US" smtClean="0"/>
              <a:pPr/>
              <a:t>10</a:t>
            </a:fld>
            <a:endParaRPr kumimoji="1" lang="ja-JP" altLang="en-US"/>
          </a:p>
        </p:txBody>
      </p:sp>
      <p:pic>
        <p:nvPicPr>
          <p:cNvPr id="2" name="図 1">
            <a:extLst>
              <a:ext uri="{FF2B5EF4-FFF2-40B4-BE49-F238E27FC236}">
                <a16:creationId xmlns:a16="http://schemas.microsoft.com/office/drawing/2014/main" id="{FD184C8F-1AFC-4919-A10D-26F838C01D1E}"/>
              </a:ext>
            </a:extLst>
          </p:cNvPr>
          <p:cNvPicPr>
            <a:picLocks noChangeAspect="1"/>
          </p:cNvPicPr>
          <p:nvPr/>
        </p:nvPicPr>
        <p:blipFill rotWithShape="1">
          <a:blip r:embed="rId2"/>
          <a:srcRect b="14661"/>
          <a:stretch/>
        </p:blipFill>
        <p:spPr>
          <a:xfrm>
            <a:off x="7500424" y="4759707"/>
            <a:ext cx="1116221" cy="1692405"/>
          </a:xfrm>
          <a:prstGeom prst="rect">
            <a:avLst/>
          </a:prstGeom>
        </p:spPr>
      </p:pic>
      <p:pic>
        <p:nvPicPr>
          <p:cNvPr id="9" name="図 8">
            <a:extLst>
              <a:ext uri="{FF2B5EF4-FFF2-40B4-BE49-F238E27FC236}">
                <a16:creationId xmlns:a16="http://schemas.microsoft.com/office/drawing/2014/main" id="{B771856C-B65E-426E-AA55-C314FC5FC168}"/>
              </a:ext>
            </a:extLst>
          </p:cNvPr>
          <p:cNvPicPr>
            <a:picLocks noChangeAspect="1"/>
          </p:cNvPicPr>
          <p:nvPr/>
        </p:nvPicPr>
        <p:blipFill>
          <a:blip r:embed="rId3"/>
          <a:stretch>
            <a:fillRect/>
          </a:stretch>
        </p:blipFill>
        <p:spPr>
          <a:xfrm>
            <a:off x="6247185" y="4759708"/>
            <a:ext cx="974328" cy="1675247"/>
          </a:xfrm>
          <a:prstGeom prst="rect">
            <a:avLst/>
          </a:prstGeom>
        </p:spPr>
      </p:pic>
      <p:pic>
        <p:nvPicPr>
          <p:cNvPr id="10" name="図 9">
            <a:extLst>
              <a:ext uri="{FF2B5EF4-FFF2-40B4-BE49-F238E27FC236}">
                <a16:creationId xmlns:a16="http://schemas.microsoft.com/office/drawing/2014/main" id="{674E9F06-F93B-435B-AF5B-9E4E0E6068BC}"/>
              </a:ext>
            </a:extLst>
          </p:cNvPr>
          <p:cNvPicPr>
            <a:picLocks noChangeAspect="1"/>
          </p:cNvPicPr>
          <p:nvPr/>
        </p:nvPicPr>
        <p:blipFill rotWithShape="1">
          <a:blip r:embed="rId4"/>
          <a:srcRect l="31868" t="19178" r="31538" b="19425"/>
          <a:stretch/>
        </p:blipFill>
        <p:spPr>
          <a:xfrm>
            <a:off x="2236361" y="4409350"/>
            <a:ext cx="1907082" cy="2026528"/>
          </a:xfrm>
          <a:prstGeom prst="rect">
            <a:avLst/>
          </a:prstGeom>
        </p:spPr>
      </p:pic>
      <p:pic>
        <p:nvPicPr>
          <p:cNvPr id="29" name="図 28">
            <a:extLst>
              <a:ext uri="{FF2B5EF4-FFF2-40B4-BE49-F238E27FC236}">
                <a16:creationId xmlns:a16="http://schemas.microsoft.com/office/drawing/2014/main" id="{15423DD5-75B3-4B0D-8833-2158626BC23A}"/>
              </a:ext>
            </a:extLst>
          </p:cNvPr>
          <p:cNvPicPr>
            <a:picLocks noChangeAspect="1"/>
          </p:cNvPicPr>
          <p:nvPr/>
        </p:nvPicPr>
        <p:blipFill>
          <a:blip r:embed="rId5"/>
          <a:stretch>
            <a:fillRect/>
          </a:stretch>
        </p:blipFill>
        <p:spPr>
          <a:xfrm>
            <a:off x="5130732" y="4914582"/>
            <a:ext cx="974328" cy="974328"/>
          </a:xfrm>
          <a:prstGeom prst="rect">
            <a:avLst/>
          </a:prstGeom>
        </p:spPr>
      </p:pic>
      <p:cxnSp>
        <p:nvCxnSpPr>
          <p:cNvPr id="14" name="直線コネクタ 13">
            <a:extLst>
              <a:ext uri="{FF2B5EF4-FFF2-40B4-BE49-F238E27FC236}">
                <a16:creationId xmlns:a16="http://schemas.microsoft.com/office/drawing/2014/main" id="{85FE9169-0E38-4E15-8027-F175B3752507}"/>
              </a:ext>
            </a:extLst>
          </p:cNvPr>
          <p:cNvCxnSpPr>
            <a:cxnSpLocks/>
          </p:cNvCxnSpPr>
          <p:nvPr/>
        </p:nvCxnSpPr>
        <p:spPr>
          <a:xfrm flipH="1">
            <a:off x="5749119" y="4803461"/>
            <a:ext cx="468023" cy="314268"/>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FC627ECF-1F6D-4B91-92C4-0A11DEABB97D}"/>
              </a:ext>
            </a:extLst>
          </p:cNvPr>
          <p:cNvCxnSpPr>
            <a:cxnSpLocks/>
          </p:cNvCxnSpPr>
          <p:nvPr/>
        </p:nvCxnSpPr>
        <p:spPr>
          <a:xfrm flipH="1" flipV="1">
            <a:off x="5722117" y="5647472"/>
            <a:ext cx="525068" cy="729293"/>
          </a:xfrm>
          <a:prstGeom prst="line">
            <a:avLst/>
          </a:prstGeom>
        </p:spPr>
        <p:style>
          <a:lnRef idx="1">
            <a:schemeClr val="dk1"/>
          </a:lnRef>
          <a:fillRef idx="0">
            <a:schemeClr val="dk1"/>
          </a:fillRef>
          <a:effectRef idx="0">
            <a:schemeClr val="dk1"/>
          </a:effectRef>
          <a:fontRef idx="minor">
            <a:schemeClr val="tx1"/>
          </a:fontRef>
        </p:style>
      </p:cxnSp>
      <p:sp>
        <p:nvSpPr>
          <p:cNvPr id="25" name="テキスト ボックス 24">
            <a:extLst>
              <a:ext uri="{FF2B5EF4-FFF2-40B4-BE49-F238E27FC236}">
                <a16:creationId xmlns:a16="http://schemas.microsoft.com/office/drawing/2014/main" id="{B7A4DEB5-6479-4A62-838E-BB1F80FC7E88}"/>
              </a:ext>
            </a:extLst>
          </p:cNvPr>
          <p:cNvSpPr txBox="1"/>
          <p:nvPr/>
        </p:nvSpPr>
        <p:spPr>
          <a:xfrm>
            <a:off x="657687" y="4347716"/>
            <a:ext cx="1247704" cy="646331"/>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半年に</a:t>
            </a:r>
            <a:r>
              <a:rPr kumimoji="1" lang="en-US" altLang="ja-JP" sz="1200" dirty="0">
                <a:latin typeface="Meiryo UI" panose="020B0604030504040204" pitchFamily="50" charset="-128"/>
                <a:ea typeface="Meiryo UI" panose="020B0604030504040204" pitchFamily="50" charset="-128"/>
              </a:rPr>
              <a:t>1</a:t>
            </a:r>
            <a:r>
              <a:rPr kumimoji="1" lang="ja-JP" altLang="en-US" sz="1200" dirty="0">
                <a:latin typeface="Meiryo UI" panose="020B0604030504040204" pitchFamily="50" charset="-128"/>
                <a:ea typeface="Meiryo UI" panose="020B0604030504040204" pitchFamily="50" charset="-128"/>
              </a:rPr>
              <a:t>回発行されるＡ市のごみ収集カレンダー</a:t>
            </a:r>
          </a:p>
        </p:txBody>
      </p:sp>
      <p:sp>
        <p:nvSpPr>
          <p:cNvPr id="27" name="テキスト ボックス 26">
            <a:extLst>
              <a:ext uri="{FF2B5EF4-FFF2-40B4-BE49-F238E27FC236}">
                <a16:creationId xmlns:a16="http://schemas.microsoft.com/office/drawing/2014/main" id="{460986E9-6F77-4712-80F3-6499378867E9}"/>
              </a:ext>
            </a:extLst>
          </p:cNvPr>
          <p:cNvSpPr txBox="1"/>
          <p:nvPr/>
        </p:nvSpPr>
        <p:spPr>
          <a:xfrm>
            <a:off x="6105060" y="4287346"/>
            <a:ext cx="1299364" cy="400110"/>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今日のごみ収集種別をプッシュ通知</a:t>
            </a:r>
          </a:p>
        </p:txBody>
      </p:sp>
      <p:sp>
        <p:nvSpPr>
          <p:cNvPr id="36" name="テキスト ボックス 35">
            <a:extLst>
              <a:ext uri="{FF2B5EF4-FFF2-40B4-BE49-F238E27FC236}">
                <a16:creationId xmlns:a16="http://schemas.microsoft.com/office/drawing/2014/main" id="{EDA5C415-7C28-4911-8507-543ADEF10767}"/>
              </a:ext>
            </a:extLst>
          </p:cNvPr>
          <p:cNvSpPr txBox="1"/>
          <p:nvPr/>
        </p:nvSpPr>
        <p:spPr>
          <a:xfrm>
            <a:off x="7463197" y="4266762"/>
            <a:ext cx="1378337" cy="400110"/>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ごみカレンダーを</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いつでもどこでも閲覧可</a:t>
            </a:r>
          </a:p>
        </p:txBody>
      </p:sp>
      <p:sp>
        <p:nvSpPr>
          <p:cNvPr id="16" name="角丸四角形 15"/>
          <p:cNvSpPr/>
          <p:nvPr/>
        </p:nvSpPr>
        <p:spPr>
          <a:xfrm>
            <a:off x="7159125" y="963015"/>
            <a:ext cx="1875691" cy="6582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dirty="0">
                <a:solidFill>
                  <a:prstClr val="black"/>
                </a:solidFill>
                <a:latin typeface="Meiryo UI" panose="020B0604030504040204" pitchFamily="50" charset="-128"/>
                <a:ea typeface="Meiryo UI" panose="020B0604030504040204" pitchFamily="50" charset="-128"/>
              </a:rPr>
              <a:t>サービスデザイン</a:t>
            </a:r>
            <a:endPar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角丸四角形 18">
            <a:extLst>
              <a:ext uri="{FF2B5EF4-FFF2-40B4-BE49-F238E27FC236}">
                <a16:creationId xmlns:a16="http://schemas.microsoft.com/office/drawing/2014/main" id="{8C0AE9F7-D2DF-4751-87C5-3035DF9058CE}"/>
              </a:ext>
            </a:extLst>
          </p:cNvPr>
          <p:cNvSpPr/>
          <p:nvPr/>
        </p:nvSpPr>
        <p:spPr>
          <a:xfrm>
            <a:off x="5145987" y="1845688"/>
            <a:ext cx="1071155" cy="5855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これ</a:t>
            </a:r>
            <a:r>
              <a:rPr kumimoji="1" lang="ja-JP" altLang="en-US" b="1" dirty="0">
                <a:solidFill>
                  <a:schemeClr val="bg1"/>
                </a:solidFill>
                <a:latin typeface="Meiryo UI" panose="020B0604030504040204" pitchFamily="50" charset="-128"/>
                <a:ea typeface="Meiryo UI" panose="020B0604030504040204" pitchFamily="50" charset="-128"/>
              </a:rPr>
              <a:t>から</a:t>
            </a:r>
            <a:endParaRPr kumimoji="1" lang="ja-JP" altLang="en-US" sz="18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sp>
        <p:nvSpPr>
          <p:cNvPr id="31" name="二等辺三角形 30">
            <a:extLst>
              <a:ext uri="{FF2B5EF4-FFF2-40B4-BE49-F238E27FC236}">
                <a16:creationId xmlns:a16="http://schemas.microsoft.com/office/drawing/2014/main" id="{D39CB5DB-4E83-4DAB-9980-E30C462A514D}"/>
              </a:ext>
            </a:extLst>
          </p:cNvPr>
          <p:cNvSpPr/>
          <p:nvPr/>
        </p:nvSpPr>
        <p:spPr>
          <a:xfrm rot="5400000">
            <a:off x="2556311" y="4034147"/>
            <a:ext cx="4347321" cy="33791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思考の吹き出し: 雲形 34">
            <a:extLst>
              <a:ext uri="{FF2B5EF4-FFF2-40B4-BE49-F238E27FC236}">
                <a16:creationId xmlns:a16="http://schemas.microsoft.com/office/drawing/2014/main" id="{E510C4D9-1161-4A7C-81CB-75C79B809426}"/>
              </a:ext>
            </a:extLst>
          </p:cNvPr>
          <p:cNvSpPr/>
          <p:nvPr/>
        </p:nvSpPr>
        <p:spPr>
          <a:xfrm>
            <a:off x="586946" y="5266947"/>
            <a:ext cx="1417612" cy="1329878"/>
          </a:xfrm>
          <a:prstGeom prst="cloudCallout">
            <a:avLst>
              <a:gd name="adj1" fmla="val 65485"/>
              <a:gd name="adj2" fmla="val -47754"/>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7CA1F77F-4640-4170-BFBA-D8CFAB0A89F4}"/>
              </a:ext>
            </a:extLst>
          </p:cNvPr>
          <p:cNvSpPr txBox="1"/>
          <p:nvPr/>
        </p:nvSpPr>
        <p:spPr>
          <a:xfrm>
            <a:off x="686113" y="5492133"/>
            <a:ext cx="1318445" cy="861774"/>
          </a:xfrm>
          <a:prstGeom prst="rect">
            <a:avLst/>
          </a:prstGeom>
          <a:noFill/>
        </p:spPr>
        <p:txBody>
          <a:bodyPr wrap="square" rtlCol="0">
            <a:spAutoFit/>
          </a:bodyPr>
          <a:lstStyle/>
          <a:p>
            <a:r>
              <a:rPr kumimoji="1" lang="ja-JP" altLang="en-US" sz="1050" dirty="0">
                <a:latin typeface="HGP創英角ﾎﾟｯﾌﾟ体" panose="040B0A00000000000000" pitchFamily="50" charset="-128"/>
                <a:ea typeface="HGP創英角ﾎﾟｯﾌﾟ体" panose="040B0A00000000000000" pitchFamily="50" charset="-128"/>
              </a:rPr>
              <a:t>壁に貼ると部屋の雰囲気が、、、</a:t>
            </a:r>
            <a:endParaRPr kumimoji="1" lang="en-US" altLang="ja-JP" sz="1050" dirty="0">
              <a:latin typeface="HGP創英角ﾎﾟｯﾌﾟ体" panose="040B0A00000000000000" pitchFamily="50" charset="-128"/>
              <a:ea typeface="HGP創英角ﾎﾟｯﾌﾟ体" panose="040B0A00000000000000" pitchFamily="50" charset="-128"/>
            </a:endParaRPr>
          </a:p>
          <a:p>
            <a:endParaRPr kumimoji="1" lang="en-US" altLang="ja-JP" sz="600" dirty="0">
              <a:latin typeface="HGP創英角ﾎﾟｯﾌﾟ体" panose="040B0A00000000000000" pitchFamily="50" charset="-128"/>
              <a:ea typeface="HGP創英角ﾎﾟｯﾌﾟ体" panose="040B0A00000000000000" pitchFamily="50" charset="-128"/>
            </a:endParaRPr>
          </a:p>
          <a:p>
            <a:r>
              <a:rPr kumimoji="1" lang="ja-JP" altLang="en-US" sz="1050" dirty="0">
                <a:latin typeface="HGP創英角ﾎﾟｯﾌﾟ体" panose="040B0A00000000000000" pitchFamily="50" charset="-128"/>
                <a:ea typeface="HGP創英角ﾎﾟｯﾌﾟ体" panose="040B0A00000000000000" pitchFamily="50" charset="-128"/>
              </a:rPr>
              <a:t>ファイルに入れると出すのが不便、、、</a:t>
            </a:r>
          </a:p>
        </p:txBody>
      </p:sp>
      <p:sp>
        <p:nvSpPr>
          <p:cNvPr id="41" name="正方形/長方形 40">
            <a:extLst>
              <a:ext uri="{FF2B5EF4-FFF2-40B4-BE49-F238E27FC236}">
                <a16:creationId xmlns:a16="http://schemas.microsoft.com/office/drawing/2014/main" id="{1EFC9AA3-F93E-4ABC-9192-AB0A78001B07}"/>
              </a:ext>
            </a:extLst>
          </p:cNvPr>
          <p:cNvSpPr/>
          <p:nvPr/>
        </p:nvSpPr>
        <p:spPr>
          <a:xfrm>
            <a:off x="2228330" y="4377992"/>
            <a:ext cx="626427" cy="250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61382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382588" y="720770"/>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1579175" y="1845688"/>
            <a:ext cx="2886651"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lang="ja-JP" altLang="en-US" b="1" dirty="0">
                <a:solidFill>
                  <a:prstClr val="black"/>
                </a:solidFill>
                <a:latin typeface="Meiryo UI" panose="020B0604030504040204" pitchFamily="50" charset="-128"/>
                <a:ea typeface="Meiryo UI" panose="020B0604030504040204" pitchFamily="50" charset="-128"/>
              </a:rPr>
              <a:t>子育て情報を市の</a:t>
            </a:r>
            <a:endParaRPr lang="en-US" altLang="ja-JP" b="1" dirty="0">
              <a:solidFill>
                <a:prstClr val="black"/>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ホームページから探す</a:t>
            </a:r>
          </a:p>
        </p:txBody>
      </p:sp>
      <p:sp>
        <p:nvSpPr>
          <p:cNvPr id="17" name="サブタイトル 2"/>
          <p:cNvSpPr txBox="1">
            <a:spLocks/>
          </p:cNvSpPr>
          <p:nvPr/>
        </p:nvSpPr>
        <p:spPr>
          <a:xfrm>
            <a:off x="478378" y="994701"/>
            <a:ext cx="8363156" cy="598205"/>
          </a:xfrm>
          <a:prstGeom prst="rect">
            <a:avLst/>
          </a:prstGeom>
          <a:solidFill>
            <a:schemeClr val="accent6">
              <a:lumMod val="20000"/>
              <a:lumOff val="80000"/>
            </a:schemeClr>
          </a:solidFill>
          <a:ln w="85725" cmpd="dbl">
            <a:solidFill>
              <a:schemeClr val="tx1"/>
            </a:solidFill>
          </a:ln>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lvl="0" algn="l">
              <a:defRPr/>
            </a:pPr>
            <a:r>
              <a:rPr lang="ja-JP" altLang="en-US" sz="1800" b="1" dirty="0">
                <a:solidFill>
                  <a:prstClr val="black"/>
                </a:solidFill>
                <a:latin typeface="ＭＳ Ｐゴシック" panose="020B0600070205080204" pitchFamily="50" charset="-128"/>
              </a:rPr>
              <a:t>　　　保育所、予防接種・健診、赤ちゃんの駅、子育てサロン等</a:t>
            </a:r>
          </a:p>
        </p:txBody>
      </p:sp>
      <p:sp>
        <p:nvSpPr>
          <p:cNvPr id="19" name="角丸四角形 18"/>
          <p:cNvSpPr/>
          <p:nvPr/>
        </p:nvSpPr>
        <p:spPr>
          <a:xfrm>
            <a:off x="508020" y="1845688"/>
            <a:ext cx="1071155" cy="5855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これまで</a:t>
            </a:r>
          </a:p>
        </p:txBody>
      </p:sp>
      <p:sp>
        <p:nvSpPr>
          <p:cNvPr id="18" name="正方形/長方形 17"/>
          <p:cNvSpPr/>
          <p:nvPr/>
        </p:nvSpPr>
        <p:spPr>
          <a:xfrm>
            <a:off x="6217142" y="1845688"/>
            <a:ext cx="271321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スマートフォンのアプリ</a:t>
            </a:r>
            <a:endParaRPr kumimoji="0"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UI" panose="020B0604030504040204" pitchFamily="50" charset="-128"/>
                <a:ea typeface="Meiryo UI" panose="020B0604030504040204" pitchFamily="50" charset="-128"/>
              </a:rPr>
              <a:t>　　</a:t>
            </a:r>
            <a:r>
              <a:rPr kumimoji="0"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ですぐに確認</a:t>
            </a:r>
          </a:p>
        </p:txBody>
      </p:sp>
      <p:sp>
        <p:nvSpPr>
          <p:cNvPr id="21" name="正方形/長方形 20"/>
          <p:cNvSpPr/>
          <p:nvPr/>
        </p:nvSpPr>
        <p:spPr>
          <a:xfrm>
            <a:off x="543557" y="2659200"/>
            <a:ext cx="3772645" cy="1092607"/>
          </a:xfrm>
          <a:prstGeom prst="rect">
            <a:avLst/>
          </a:prstGeom>
          <a:ln>
            <a:solidFill>
              <a:schemeClr val="bg1">
                <a:lumMod val="85000"/>
              </a:schemeClr>
            </a:solidFill>
          </a:ln>
        </p:spPr>
        <p:txBody>
          <a:bodyPr wrap="square">
            <a:spAutoFit/>
          </a:bodyPr>
          <a:lstStyle/>
          <a:p>
            <a:pPr marL="285750" lvl="0" indent="-285750">
              <a:buFont typeface="Wingdings" panose="05000000000000000000" pitchFamily="2" charset="2"/>
              <a:buChar char="p"/>
              <a:defRPr/>
            </a:pPr>
            <a:r>
              <a:rPr lang="ja-JP" altLang="en-US" sz="1300" dirty="0">
                <a:solidFill>
                  <a:prstClr val="black"/>
                </a:solidFill>
                <a:latin typeface="Meiryo UI" panose="020B0604030504040204" pitchFamily="50" charset="-128"/>
                <a:ea typeface="Meiryo UI" panose="020B0604030504040204" pitchFamily="50" charset="-128"/>
              </a:rPr>
              <a:t>外出先では</a:t>
            </a:r>
            <a:r>
              <a:rPr lang="en-US" altLang="ja-JP" sz="1300" dirty="0">
                <a:solidFill>
                  <a:prstClr val="black"/>
                </a:solidFill>
                <a:latin typeface="Meiryo UI" panose="020B0604030504040204" pitchFamily="50" charset="-128"/>
                <a:ea typeface="Meiryo UI" panose="020B0604030504040204" pitchFamily="50" charset="-128"/>
              </a:rPr>
              <a:t>PC</a:t>
            </a:r>
            <a:r>
              <a:rPr lang="ja-JP" altLang="en-US" sz="1300" dirty="0">
                <a:solidFill>
                  <a:prstClr val="black"/>
                </a:solidFill>
                <a:latin typeface="Meiryo UI" panose="020B0604030504040204" pitchFamily="50" charset="-128"/>
                <a:ea typeface="Meiryo UI" panose="020B0604030504040204" pitchFamily="50" charset="-128"/>
              </a:rPr>
              <a:t>画面で調べることがむずかしい</a:t>
            </a:r>
          </a:p>
          <a:p>
            <a:pPr marL="285750" lvl="0" indent="-285750">
              <a:buFont typeface="Wingdings" panose="05000000000000000000" pitchFamily="2" charset="2"/>
              <a:buChar char="p"/>
              <a:defRPr/>
            </a:pPr>
            <a:r>
              <a:rPr lang="ja-JP" altLang="en-US" sz="1300" dirty="0">
                <a:solidFill>
                  <a:prstClr val="black"/>
                </a:solidFill>
                <a:latin typeface="Meiryo UI" panose="020B0604030504040204" pitchFamily="50" charset="-128"/>
                <a:ea typeface="Meiryo UI" panose="020B0604030504040204" pitchFamily="50" charset="-128"/>
              </a:rPr>
              <a:t>情報が多く、欲しい情報をすぐ見つけられない</a:t>
            </a:r>
          </a:p>
          <a:p>
            <a:pPr marL="285750" lvl="0" indent="-285750">
              <a:buFont typeface="Wingdings" panose="05000000000000000000" pitchFamily="2" charset="2"/>
              <a:buChar char="p"/>
              <a:defRPr/>
            </a:pPr>
            <a:r>
              <a:rPr lang="ja-JP" altLang="en-US" sz="1300" dirty="0">
                <a:solidFill>
                  <a:prstClr val="black"/>
                </a:solidFill>
                <a:latin typeface="Meiryo UI" panose="020B0604030504040204" pitchFamily="50" charset="-128"/>
                <a:ea typeface="Meiryo UI" panose="020B0604030504040204" pitchFamily="50" charset="-128"/>
              </a:rPr>
              <a:t>施設情報は位置がわからない</a:t>
            </a:r>
          </a:p>
          <a:p>
            <a:pPr marL="285750" lvl="0" indent="-285750">
              <a:buFont typeface="Wingdings" panose="05000000000000000000" pitchFamily="2" charset="2"/>
              <a:buChar char="p"/>
              <a:defRPr/>
            </a:pPr>
            <a:r>
              <a:rPr lang="ja-JP" altLang="en-US" sz="1300" dirty="0">
                <a:solidFill>
                  <a:prstClr val="black"/>
                </a:solidFill>
                <a:latin typeface="Meiryo UI" panose="020B0604030504040204" pitchFamily="50" charset="-128"/>
                <a:ea typeface="Meiryo UI" panose="020B0604030504040204" pitchFamily="50" charset="-128"/>
              </a:rPr>
              <a:t>予防接種・健診を忘れる</a:t>
            </a:r>
          </a:p>
          <a:p>
            <a:pPr marL="285750" lvl="0" indent="-285750">
              <a:buFont typeface="Wingdings" panose="05000000000000000000" pitchFamily="2" charset="2"/>
              <a:buChar char="p"/>
              <a:defRPr/>
            </a:pPr>
            <a:r>
              <a:rPr lang="ja-JP" altLang="en-US" sz="1300" dirty="0">
                <a:solidFill>
                  <a:prstClr val="black"/>
                </a:solidFill>
                <a:latin typeface="Meiryo UI" panose="020B0604030504040204" pitchFamily="50" charset="-128"/>
                <a:ea typeface="Meiryo UI" panose="020B0604030504040204" pitchFamily="50" charset="-128"/>
              </a:rPr>
              <a:t>電話番号をいちいちメモにとらなければならない</a:t>
            </a:r>
          </a:p>
        </p:txBody>
      </p:sp>
      <p:sp>
        <p:nvSpPr>
          <p:cNvPr id="22" name="正方形/長方形 21"/>
          <p:cNvSpPr/>
          <p:nvPr/>
        </p:nvSpPr>
        <p:spPr>
          <a:xfrm>
            <a:off x="5049522" y="2659200"/>
            <a:ext cx="4024139" cy="1092607"/>
          </a:xfrm>
          <a:prstGeom prst="rect">
            <a:avLst/>
          </a:prstGeom>
          <a:ln>
            <a:solidFill>
              <a:schemeClr val="bg1">
                <a:lumMod val="75000"/>
              </a:schemeClr>
            </a:solidFill>
          </a:ln>
        </p:spPr>
        <p:txBody>
          <a:bodyPr wrap="square">
            <a:spAutoFit/>
          </a:bodyPr>
          <a:lstStyle/>
          <a:p>
            <a:pPr marL="285750" lvl="0" indent="-285750">
              <a:buFont typeface="Wingdings" panose="05000000000000000000" pitchFamily="2" charset="2"/>
              <a:buChar char="n"/>
              <a:defRPr/>
            </a:pPr>
            <a:r>
              <a:rPr lang="ja-JP" altLang="en-US" sz="1300" dirty="0">
                <a:solidFill>
                  <a:prstClr val="black"/>
                </a:solidFill>
                <a:latin typeface="Meiryo UI" panose="020B0604030504040204" pitchFamily="50" charset="-128"/>
                <a:ea typeface="Meiryo UI" panose="020B0604030504040204" pitchFamily="50" charset="-128"/>
              </a:rPr>
              <a:t>外出先でもすぐに調べられる</a:t>
            </a:r>
          </a:p>
          <a:p>
            <a:pPr marL="285750" lvl="0" indent="-285750">
              <a:buFont typeface="Wingdings" panose="05000000000000000000" pitchFamily="2" charset="2"/>
              <a:buChar char="n"/>
              <a:defRPr/>
            </a:pPr>
            <a:r>
              <a:rPr lang="ja-JP" altLang="en-US" sz="1300" dirty="0">
                <a:solidFill>
                  <a:prstClr val="black"/>
                </a:solidFill>
                <a:latin typeface="Meiryo UI" panose="020B0604030504040204" pitchFamily="50" charset="-128"/>
                <a:ea typeface="Meiryo UI" panose="020B0604030504040204" pitchFamily="50" charset="-128"/>
              </a:rPr>
              <a:t>多くの子育て関連情報が一か所に整理</a:t>
            </a:r>
          </a:p>
          <a:p>
            <a:pPr marL="285750" lvl="0" indent="-285750">
              <a:buFont typeface="Wingdings" panose="05000000000000000000" pitchFamily="2" charset="2"/>
              <a:buChar char="n"/>
              <a:defRPr/>
            </a:pPr>
            <a:r>
              <a:rPr lang="ja-JP" altLang="en-US" sz="1300" dirty="0">
                <a:solidFill>
                  <a:prstClr val="black"/>
                </a:solidFill>
                <a:latin typeface="Meiryo UI" panose="020B0604030504040204" pitchFamily="50" charset="-128"/>
                <a:ea typeface="Meiryo UI" panose="020B0604030504040204" pitchFamily="50" charset="-128"/>
              </a:rPr>
              <a:t>マップが位置情報と連動して一目でわかる</a:t>
            </a:r>
          </a:p>
          <a:p>
            <a:pPr marL="285750" lvl="0" indent="-285750">
              <a:buFont typeface="Wingdings" panose="05000000000000000000" pitchFamily="2" charset="2"/>
              <a:buChar char="n"/>
              <a:defRPr/>
            </a:pPr>
            <a:r>
              <a:rPr lang="ja-JP" altLang="en-US" sz="1300" dirty="0">
                <a:solidFill>
                  <a:prstClr val="black"/>
                </a:solidFill>
                <a:latin typeface="Meiryo UI" panose="020B0604030504040204" pitchFamily="50" charset="-128"/>
                <a:ea typeface="Meiryo UI" panose="020B0604030504040204" pitchFamily="50" charset="-128"/>
              </a:rPr>
              <a:t>子どもの年齢を登録し、予防接種・健診をプッシュ通知</a:t>
            </a:r>
          </a:p>
          <a:p>
            <a:pPr marL="285750" lvl="0" indent="-285750">
              <a:buFont typeface="Wingdings" panose="05000000000000000000" pitchFamily="2" charset="2"/>
              <a:buChar char="n"/>
              <a:defRPr/>
            </a:pPr>
            <a:r>
              <a:rPr lang="ja-JP" altLang="en-US" sz="1300" dirty="0">
                <a:solidFill>
                  <a:prstClr val="black"/>
                </a:solidFill>
                <a:latin typeface="Meiryo UI" panose="020B0604030504040204" pitchFamily="50" charset="-128"/>
                <a:ea typeface="Meiryo UI" panose="020B0604030504040204" pitchFamily="50" charset="-128"/>
              </a:rPr>
              <a:t>いざというときはワンタップで電話をかけられる</a:t>
            </a:r>
          </a:p>
        </p:txBody>
      </p:sp>
      <p:sp>
        <p:nvSpPr>
          <p:cNvPr id="5" name="スライド番号プレースホルダー 4"/>
          <p:cNvSpPr>
            <a:spLocks noGrp="1"/>
          </p:cNvSpPr>
          <p:nvPr>
            <p:ph type="sldNum" sz="quarter" idx="12"/>
          </p:nvPr>
        </p:nvSpPr>
        <p:spPr>
          <a:xfrm>
            <a:off x="7028708" y="6503087"/>
            <a:ext cx="2057400" cy="365125"/>
          </a:xfrm>
        </p:spPr>
        <p:txBody>
          <a:bodyPr/>
          <a:lstStyle/>
          <a:p>
            <a:fld id="{CB99DAE2-76ED-4B98-8E11-49BE1BDE409F}" type="slidenum">
              <a:rPr kumimoji="1" lang="ja-JP" altLang="en-US" smtClean="0"/>
              <a:pPr/>
              <a:t>11</a:t>
            </a:fld>
            <a:endParaRPr kumimoji="1" lang="ja-JP" altLang="en-US"/>
          </a:p>
        </p:txBody>
      </p:sp>
      <p:sp>
        <p:nvSpPr>
          <p:cNvPr id="27" name="テキスト ボックス 26">
            <a:extLst>
              <a:ext uri="{FF2B5EF4-FFF2-40B4-BE49-F238E27FC236}">
                <a16:creationId xmlns:a16="http://schemas.microsoft.com/office/drawing/2014/main" id="{460986E9-6F77-4712-80F3-6499378867E9}"/>
              </a:ext>
            </a:extLst>
          </p:cNvPr>
          <p:cNvSpPr txBox="1"/>
          <p:nvPr/>
        </p:nvSpPr>
        <p:spPr>
          <a:xfrm>
            <a:off x="5049523" y="3848672"/>
            <a:ext cx="4024138" cy="289441"/>
          </a:xfrm>
          <a:prstGeom prst="roundRect">
            <a:avLst/>
          </a:prstGeom>
          <a:solidFill>
            <a:schemeClr val="accent6">
              <a:lumMod val="40000"/>
              <a:lumOff val="60000"/>
            </a:schemeClr>
          </a:solidFill>
          <a:ln>
            <a:solidFill>
              <a:schemeClr val="accent6"/>
            </a:solidFill>
          </a:ln>
        </p:spPr>
        <p:txBody>
          <a:bodyPr wrap="square" rtlCol="0">
            <a:spAutoFit/>
          </a:bodyPr>
          <a:lstStyle/>
          <a:p>
            <a:r>
              <a:rPr kumimoji="1" lang="ja-JP" altLang="en-US" sz="1100" b="1" dirty="0">
                <a:latin typeface="Meiryo UI" panose="020B0604030504040204" pitchFamily="50" charset="-128"/>
                <a:ea typeface="Meiryo UI" panose="020B0604030504040204" pitchFamily="50" charset="-128"/>
              </a:rPr>
              <a:t>◆さかい子育て応援アプリ</a:t>
            </a:r>
            <a:endParaRPr kumimoji="1" lang="en-US" altLang="ja-JP" sz="1100" b="1" dirty="0">
              <a:latin typeface="Meiryo UI" panose="020B0604030504040204" pitchFamily="50" charset="-128"/>
              <a:ea typeface="Meiryo UI" panose="020B0604030504040204" pitchFamily="50" charset="-128"/>
            </a:endParaRPr>
          </a:p>
        </p:txBody>
      </p:sp>
      <p:sp>
        <p:nvSpPr>
          <p:cNvPr id="16" name="角丸四角形 15"/>
          <p:cNvSpPr/>
          <p:nvPr/>
        </p:nvSpPr>
        <p:spPr>
          <a:xfrm>
            <a:off x="7159125" y="963015"/>
            <a:ext cx="1875691" cy="6582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dirty="0">
                <a:solidFill>
                  <a:prstClr val="black"/>
                </a:solidFill>
                <a:latin typeface="Meiryo UI" panose="020B0604030504040204" pitchFamily="50" charset="-128"/>
                <a:ea typeface="Meiryo UI" panose="020B0604030504040204" pitchFamily="50" charset="-128"/>
              </a:rPr>
              <a:t>サービスデザイン</a:t>
            </a:r>
            <a:endPar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角丸四角形 18">
            <a:extLst>
              <a:ext uri="{FF2B5EF4-FFF2-40B4-BE49-F238E27FC236}">
                <a16:creationId xmlns:a16="http://schemas.microsoft.com/office/drawing/2014/main" id="{8C0AE9F7-D2DF-4751-87C5-3035DF9058CE}"/>
              </a:ext>
            </a:extLst>
          </p:cNvPr>
          <p:cNvSpPr/>
          <p:nvPr/>
        </p:nvSpPr>
        <p:spPr>
          <a:xfrm>
            <a:off x="5145987" y="1845688"/>
            <a:ext cx="1071155" cy="5855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これ</a:t>
            </a:r>
            <a:r>
              <a:rPr kumimoji="1" lang="ja-JP" altLang="en-US" b="1" dirty="0">
                <a:solidFill>
                  <a:schemeClr val="bg1"/>
                </a:solidFill>
                <a:latin typeface="Meiryo UI" panose="020B0604030504040204" pitchFamily="50" charset="-128"/>
                <a:ea typeface="Meiryo UI" panose="020B0604030504040204" pitchFamily="50" charset="-128"/>
              </a:rPr>
              <a:t>から</a:t>
            </a:r>
            <a:endParaRPr kumimoji="1" lang="ja-JP" altLang="en-US" sz="18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sp>
        <p:nvSpPr>
          <p:cNvPr id="31" name="二等辺三角形 30">
            <a:extLst>
              <a:ext uri="{FF2B5EF4-FFF2-40B4-BE49-F238E27FC236}">
                <a16:creationId xmlns:a16="http://schemas.microsoft.com/office/drawing/2014/main" id="{D39CB5DB-4E83-4DAB-9980-E30C462A514D}"/>
              </a:ext>
            </a:extLst>
          </p:cNvPr>
          <p:cNvSpPr/>
          <p:nvPr/>
        </p:nvSpPr>
        <p:spPr>
          <a:xfrm rot="5400000">
            <a:off x="2556311" y="4034147"/>
            <a:ext cx="4347321" cy="33791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679019C7-6B4A-40E8-A788-89A13C022F89}"/>
              </a:ext>
            </a:extLst>
          </p:cNvPr>
          <p:cNvPicPr>
            <a:picLocks noChangeAspect="1"/>
          </p:cNvPicPr>
          <p:nvPr/>
        </p:nvPicPr>
        <p:blipFill rotWithShape="1">
          <a:blip r:embed="rId2"/>
          <a:srcRect l="17600" t="14392" r="37454"/>
          <a:stretch/>
        </p:blipFill>
        <p:spPr>
          <a:xfrm>
            <a:off x="2210658" y="4170676"/>
            <a:ext cx="1985457" cy="2395044"/>
          </a:xfrm>
          <a:prstGeom prst="rect">
            <a:avLst/>
          </a:prstGeom>
        </p:spPr>
      </p:pic>
      <p:pic>
        <p:nvPicPr>
          <p:cNvPr id="8" name="図 7">
            <a:extLst>
              <a:ext uri="{FF2B5EF4-FFF2-40B4-BE49-F238E27FC236}">
                <a16:creationId xmlns:a16="http://schemas.microsoft.com/office/drawing/2014/main" id="{043D6858-0F13-43A3-B69E-AA061E7011DF}"/>
              </a:ext>
            </a:extLst>
          </p:cNvPr>
          <p:cNvPicPr>
            <a:picLocks noChangeAspect="1"/>
          </p:cNvPicPr>
          <p:nvPr/>
        </p:nvPicPr>
        <p:blipFill>
          <a:blip r:embed="rId3"/>
          <a:stretch>
            <a:fillRect/>
          </a:stretch>
        </p:blipFill>
        <p:spPr>
          <a:xfrm>
            <a:off x="349899" y="5230304"/>
            <a:ext cx="622910" cy="622910"/>
          </a:xfrm>
          <a:prstGeom prst="rect">
            <a:avLst/>
          </a:prstGeom>
        </p:spPr>
      </p:pic>
      <p:pic>
        <p:nvPicPr>
          <p:cNvPr id="12" name="図 11">
            <a:extLst>
              <a:ext uri="{FF2B5EF4-FFF2-40B4-BE49-F238E27FC236}">
                <a16:creationId xmlns:a16="http://schemas.microsoft.com/office/drawing/2014/main" id="{79A0E0C3-96D4-4266-808F-47D06D2A8FE0}"/>
              </a:ext>
            </a:extLst>
          </p:cNvPr>
          <p:cNvPicPr>
            <a:picLocks noChangeAspect="1"/>
          </p:cNvPicPr>
          <p:nvPr/>
        </p:nvPicPr>
        <p:blipFill>
          <a:blip r:embed="rId4"/>
          <a:stretch>
            <a:fillRect/>
          </a:stretch>
        </p:blipFill>
        <p:spPr>
          <a:xfrm>
            <a:off x="1458872" y="5936752"/>
            <a:ext cx="542321" cy="406217"/>
          </a:xfrm>
          <a:prstGeom prst="rect">
            <a:avLst/>
          </a:prstGeom>
        </p:spPr>
      </p:pic>
      <p:pic>
        <p:nvPicPr>
          <p:cNvPr id="13" name="図 12">
            <a:extLst>
              <a:ext uri="{FF2B5EF4-FFF2-40B4-BE49-F238E27FC236}">
                <a16:creationId xmlns:a16="http://schemas.microsoft.com/office/drawing/2014/main" id="{D9A345F9-BDA4-4726-A6A7-AB6FEBD77784}"/>
              </a:ext>
            </a:extLst>
          </p:cNvPr>
          <p:cNvPicPr>
            <a:picLocks noChangeAspect="1"/>
          </p:cNvPicPr>
          <p:nvPr/>
        </p:nvPicPr>
        <p:blipFill>
          <a:blip r:embed="rId5"/>
          <a:stretch>
            <a:fillRect/>
          </a:stretch>
        </p:blipFill>
        <p:spPr>
          <a:xfrm>
            <a:off x="1698398" y="5375501"/>
            <a:ext cx="379404" cy="379404"/>
          </a:xfrm>
          <a:prstGeom prst="rect">
            <a:avLst/>
          </a:prstGeom>
        </p:spPr>
      </p:pic>
      <p:pic>
        <p:nvPicPr>
          <p:cNvPr id="15" name="図 14">
            <a:extLst>
              <a:ext uri="{FF2B5EF4-FFF2-40B4-BE49-F238E27FC236}">
                <a16:creationId xmlns:a16="http://schemas.microsoft.com/office/drawing/2014/main" id="{53937F67-B20B-41E3-94ED-3C8775CA4E38}"/>
              </a:ext>
            </a:extLst>
          </p:cNvPr>
          <p:cNvPicPr>
            <a:picLocks noChangeAspect="1"/>
          </p:cNvPicPr>
          <p:nvPr/>
        </p:nvPicPr>
        <p:blipFill>
          <a:blip r:embed="rId6"/>
          <a:stretch>
            <a:fillRect/>
          </a:stretch>
        </p:blipFill>
        <p:spPr>
          <a:xfrm>
            <a:off x="711787" y="5911141"/>
            <a:ext cx="513582" cy="431828"/>
          </a:xfrm>
          <a:prstGeom prst="rect">
            <a:avLst/>
          </a:prstGeom>
        </p:spPr>
      </p:pic>
      <p:sp>
        <p:nvSpPr>
          <p:cNvPr id="32" name="テキスト ボックス 31">
            <a:extLst>
              <a:ext uri="{FF2B5EF4-FFF2-40B4-BE49-F238E27FC236}">
                <a16:creationId xmlns:a16="http://schemas.microsoft.com/office/drawing/2014/main" id="{4D935058-0303-4CDF-BA2B-6C1B99EF9F5F}"/>
              </a:ext>
            </a:extLst>
          </p:cNvPr>
          <p:cNvSpPr txBox="1"/>
          <p:nvPr/>
        </p:nvSpPr>
        <p:spPr>
          <a:xfrm>
            <a:off x="2224382" y="3950693"/>
            <a:ext cx="1925587"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Ａ市のＨＰ／子育てトップページ</a:t>
            </a:r>
          </a:p>
        </p:txBody>
      </p:sp>
      <p:cxnSp>
        <p:nvCxnSpPr>
          <p:cNvPr id="23" name="直線コネクタ 22">
            <a:extLst>
              <a:ext uri="{FF2B5EF4-FFF2-40B4-BE49-F238E27FC236}">
                <a16:creationId xmlns:a16="http://schemas.microsoft.com/office/drawing/2014/main" id="{58F77133-DB95-46F3-9E87-4425AEECD2D6}"/>
              </a:ext>
            </a:extLst>
          </p:cNvPr>
          <p:cNvCxnSpPr>
            <a:cxnSpLocks/>
          </p:cNvCxnSpPr>
          <p:nvPr/>
        </p:nvCxnSpPr>
        <p:spPr>
          <a:xfrm flipH="1">
            <a:off x="738421" y="5093841"/>
            <a:ext cx="230157" cy="3585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679C2515-1206-4C4D-B1ED-5A1174B519E9}"/>
              </a:ext>
            </a:extLst>
          </p:cNvPr>
          <p:cNvCxnSpPr>
            <a:cxnSpLocks/>
            <a:endCxn id="15" idx="0"/>
          </p:cNvCxnSpPr>
          <p:nvPr/>
        </p:nvCxnSpPr>
        <p:spPr>
          <a:xfrm flipH="1">
            <a:off x="968578" y="5172377"/>
            <a:ext cx="153242" cy="7387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3595C23-B1B7-4880-A5FB-E88667C524D6}"/>
              </a:ext>
            </a:extLst>
          </p:cNvPr>
          <p:cNvCxnSpPr>
            <a:cxnSpLocks/>
          </p:cNvCxnSpPr>
          <p:nvPr/>
        </p:nvCxnSpPr>
        <p:spPr>
          <a:xfrm>
            <a:off x="1247489" y="5093841"/>
            <a:ext cx="294598" cy="75937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EF4B191-5EE9-45A4-8D99-9136904A9250}"/>
              </a:ext>
            </a:extLst>
          </p:cNvPr>
          <p:cNvCxnSpPr>
            <a:cxnSpLocks/>
          </p:cNvCxnSpPr>
          <p:nvPr/>
        </p:nvCxnSpPr>
        <p:spPr>
          <a:xfrm>
            <a:off x="1486719" y="5165571"/>
            <a:ext cx="332049" cy="30018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127599AD-3497-451E-90BB-594ABA2E0C9B}"/>
              </a:ext>
            </a:extLst>
          </p:cNvPr>
          <p:cNvPicPr>
            <a:picLocks noChangeAspect="1"/>
          </p:cNvPicPr>
          <p:nvPr/>
        </p:nvPicPr>
        <p:blipFill rotWithShape="1">
          <a:blip r:embed="rId7"/>
          <a:srcRect l="35181" t="6269" r="32920" b="53177"/>
          <a:stretch/>
        </p:blipFill>
        <p:spPr>
          <a:xfrm>
            <a:off x="756719" y="4079893"/>
            <a:ext cx="1131138" cy="1150411"/>
          </a:xfrm>
          <a:prstGeom prst="rect">
            <a:avLst/>
          </a:prstGeom>
        </p:spPr>
      </p:pic>
      <p:pic>
        <p:nvPicPr>
          <p:cNvPr id="50" name="図 49">
            <a:extLst>
              <a:ext uri="{FF2B5EF4-FFF2-40B4-BE49-F238E27FC236}">
                <a16:creationId xmlns:a16="http://schemas.microsoft.com/office/drawing/2014/main" id="{4689F9C7-3406-4F6C-9004-542ABD12B5E8}"/>
              </a:ext>
            </a:extLst>
          </p:cNvPr>
          <p:cNvPicPr>
            <a:picLocks noChangeAspect="1"/>
          </p:cNvPicPr>
          <p:nvPr/>
        </p:nvPicPr>
        <p:blipFill>
          <a:blip r:embed="rId8"/>
          <a:stretch>
            <a:fillRect/>
          </a:stretch>
        </p:blipFill>
        <p:spPr>
          <a:xfrm>
            <a:off x="5143741" y="4232414"/>
            <a:ext cx="985591" cy="1613906"/>
          </a:xfrm>
          <a:prstGeom prst="rect">
            <a:avLst/>
          </a:prstGeom>
        </p:spPr>
      </p:pic>
      <p:sp>
        <p:nvSpPr>
          <p:cNvPr id="51" name="正方形/長方形 50">
            <a:extLst>
              <a:ext uri="{FF2B5EF4-FFF2-40B4-BE49-F238E27FC236}">
                <a16:creationId xmlns:a16="http://schemas.microsoft.com/office/drawing/2014/main" id="{0F29E83F-3967-4BD4-A5BA-4E6E5A482745}"/>
              </a:ext>
            </a:extLst>
          </p:cNvPr>
          <p:cNvSpPr/>
          <p:nvPr/>
        </p:nvSpPr>
        <p:spPr>
          <a:xfrm>
            <a:off x="6285330" y="4159555"/>
            <a:ext cx="2863694" cy="2423740"/>
          </a:xfrm>
          <a:prstGeom prst="rect">
            <a:avLst/>
          </a:prstGeom>
        </p:spPr>
        <p:txBody>
          <a:bodyPr wrap="square">
            <a:spAutoFit/>
          </a:bodyPr>
          <a:lstStyle/>
          <a:p>
            <a:pPr marL="171450" indent="-171450">
              <a:buFont typeface="Wingdings" panose="05000000000000000000" pitchFamily="2" charset="2"/>
              <a:buChar char="l"/>
            </a:pPr>
            <a:r>
              <a:rPr lang="ja-JP" altLang="en-US" sz="1050" b="1" dirty="0">
                <a:latin typeface="游ゴシック" panose="020B0400000000000000" pitchFamily="50" charset="-128"/>
                <a:ea typeface="游ゴシック" panose="020B0400000000000000" pitchFamily="50" charset="-128"/>
              </a:rPr>
              <a:t>子育て支援等の情報をすばやく確認！</a:t>
            </a:r>
          </a:p>
          <a:p>
            <a:pPr marL="171450" indent="-171450">
              <a:buFont typeface="Arial" panose="020B0604020202020204" pitchFamily="34" charset="0"/>
              <a:buChar char="•"/>
            </a:pPr>
            <a:r>
              <a:rPr lang="ja-JP" altLang="en-US" sz="900" dirty="0">
                <a:latin typeface="游ゴシック" panose="020B0400000000000000" pitchFamily="50" charset="-128"/>
                <a:ea typeface="游ゴシック" panose="020B0400000000000000" pitchFamily="50" charset="-128"/>
              </a:rPr>
              <a:t>こども医療費助成、健診や予防接種情報、相談窓口などを簡単に調べられる。</a:t>
            </a:r>
          </a:p>
          <a:p>
            <a:pPr marL="171450" indent="-171450">
              <a:buFont typeface="Wingdings" panose="05000000000000000000" pitchFamily="2" charset="2"/>
              <a:buChar char="l"/>
            </a:pPr>
            <a:endParaRPr lang="en-US" altLang="ja-JP" sz="400" b="1" dirty="0">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r>
              <a:rPr lang="ja-JP" altLang="en-US" sz="1050" b="1" dirty="0">
                <a:latin typeface="游ゴシック" panose="020B0400000000000000" pitchFamily="50" charset="-128"/>
                <a:ea typeface="游ゴシック" panose="020B0400000000000000" pitchFamily="50" charset="-128"/>
              </a:rPr>
              <a:t>子育て施設を簡単に探せ、順路も検索！</a:t>
            </a:r>
          </a:p>
          <a:p>
            <a:pPr marL="171450" indent="-171450">
              <a:buFont typeface="Wingdings" panose="05000000000000000000" pitchFamily="2" charset="2"/>
              <a:buChar char="l"/>
            </a:pPr>
            <a:endParaRPr lang="en-US" altLang="ja-JP" sz="400" b="1" dirty="0">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r>
              <a:rPr lang="ja-JP" altLang="en-US" sz="1050" b="1" dirty="0">
                <a:latin typeface="游ゴシック" panose="020B0400000000000000" pitchFamily="50" charset="-128"/>
                <a:ea typeface="游ゴシック" panose="020B0400000000000000" pitchFamily="50" charset="-128"/>
              </a:rPr>
              <a:t>近日のイベントが分かる！</a:t>
            </a:r>
          </a:p>
          <a:p>
            <a:pPr marL="171450" indent="-171450">
              <a:buFont typeface="Arial" panose="020B0604020202020204" pitchFamily="34" charset="0"/>
              <a:buChar char="•"/>
            </a:pPr>
            <a:r>
              <a:rPr lang="ja-JP" altLang="en-US" sz="1000" dirty="0">
                <a:latin typeface="游ゴシック" panose="020B0400000000000000" pitchFamily="50" charset="-128"/>
                <a:ea typeface="游ゴシック" panose="020B0400000000000000" pitchFamily="50" charset="-128"/>
              </a:rPr>
              <a:t>子育て関連のイベントが一覧表示</a:t>
            </a:r>
          </a:p>
          <a:p>
            <a:pPr marL="171450" indent="-171450">
              <a:buFont typeface="Wingdings" panose="05000000000000000000" pitchFamily="2" charset="2"/>
              <a:buChar char="l"/>
            </a:pPr>
            <a:endParaRPr lang="en-US" altLang="ja-JP" sz="400" b="1" dirty="0">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r>
              <a:rPr lang="ja-JP" altLang="en-US" sz="1050" b="1" dirty="0">
                <a:latin typeface="游ゴシック" panose="020B0400000000000000" pitchFamily="50" charset="-128"/>
                <a:ea typeface="游ゴシック" panose="020B0400000000000000" pitchFamily="50" charset="-128"/>
              </a:rPr>
              <a:t>成長日記が作れる！</a:t>
            </a:r>
          </a:p>
          <a:p>
            <a:pPr marL="171450" indent="-171450">
              <a:buFont typeface="Arial" panose="020B0604020202020204" pitchFamily="34" charset="0"/>
              <a:buChar char="•"/>
            </a:pPr>
            <a:r>
              <a:rPr lang="ja-JP" altLang="en-US" sz="1000" dirty="0">
                <a:latin typeface="游ゴシック" panose="020B0400000000000000" pitchFamily="50" charset="-128"/>
                <a:ea typeface="游ゴシック" panose="020B0400000000000000" pitchFamily="50" charset="-128"/>
              </a:rPr>
              <a:t>日々の成長のグラフ管理や日記がスマホで楽しめる</a:t>
            </a:r>
            <a:r>
              <a:rPr lang="ja-JP" altLang="en-US" sz="1050" dirty="0">
                <a:latin typeface="游ゴシック" panose="020B0400000000000000" pitchFamily="50" charset="-128"/>
                <a:ea typeface="游ゴシック" panose="020B0400000000000000" pitchFamily="50" charset="-128"/>
              </a:rPr>
              <a:t>。</a:t>
            </a:r>
          </a:p>
          <a:p>
            <a:pPr marL="171450" indent="-171450">
              <a:buFont typeface="Wingdings" panose="05000000000000000000" pitchFamily="2" charset="2"/>
              <a:buChar char="l"/>
            </a:pPr>
            <a:endParaRPr lang="en-US" altLang="ja-JP" sz="400" b="1" dirty="0">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r>
              <a:rPr lang="ja-JP" altLang="en-US" sz="1050" b="1" dirty="0">
                <a:latin typeface="游ゴシック" panose="020B0400000000000000" pitchFamily="50" charset="-128"/>
                <a:ea typeface="游ゴシック" panose="020B0400000000000000" pitchFamily="50" charset="-128"/>
              </a:rPr>
              <a:t>予防接種の種類と予定が分かる！</a:t>
            </a:r>
          </a:p>
          <a:p>
            <a:pPr marL="171450" indent="-171450">
              <a:buFont typeface="Arial" panose="020B0604020202020204" pitchFamily="34" charset="0"/>
              <a:buChar char="•"/>
            </a:pPr>
            <a:r>
              <a:rPr lang="ja-JP" altLang="en-US" sz="1000" dirty="0">
                <a:latin typeface="游ゴシック" panose="020B0400000000000000" pitchFamily="50" charset="-128"/>
                <a:ea typeface="游ゴシック" panose="020B0400000000000000" pitchFamily="50" charset="-128"/>
              </a:rPr>
              <a:t>予防接種の概要や接種回数、接種のタイミングを一覧で確認できる</a:t>
            </a:r>
            <a:endParaRPr lang="en-US" altLang="ja-JP" sz="1000" dirty="0">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endParaRPr lang="en-US" altLang="ja-JP" sz="400" b="1" dirty="0">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r>
              <a:rPr lang="ja-JP" altLang="en-US" sz="1050" b="1" dirty="0">
                <a:latin typeface="游ゴシック" panose="020B0400000000000000" pitchFamily="50" charset="-128"/>
                <a:ea typeface="游ゴシック" panose="020B0400000000000000" pitchFamily="50" charset="-128"/>
              </a:rPr>
              <a:t>病児保育施設の空き状況が確認できる！</a:t>
            </a:r>
          </a:p>
        </p:txBody>
      </p:sp>
      <p:sp>
        <p:nvSpPr>
          <p:cNvPr id="28" name="テキスト ボックス 27">
            <a:extLst>
              <a:ext uri="{FF2B5EF4-FFF2-40B4-BE49-F238E27FC236}">
                <a16:creationId xmlns:a16="http://schemas.microsoft.com/office/drawing/2014/main" id="{407DB6B6-9DE8-41F5-80D5-A27AEBDC0B7C}"/>
              </a:ext>
            </a:extLst>
          </p:cNvPr>
          <p:cNvSpPr txBox="1"/>
          <p:nvPr/>
        </p:nvSpPr>
        <p:spPr>
          <a:xfrm>
            <a:off x="686113" y="174654"/>
            <a:ext cx="793053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アプリサービスによる利便性の向上</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　</a:t>
            </a:r>
            <a:r>
              <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子育て支援</a:t>
            </a:r>
            <a:r>
              <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869763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BD7C4614-E1EA-46BF-A674-1B49CAA7812A}"/>
              </a:ext>
            </a:extLst>
          </p:cNvPr>
          <p:cNvCxnSpPr/>
          <p:nvPr/>
        </p:nvCxnSpPr>
        <p:spPr>
          <a:xfrm>
            <a:off x="201297" y="577077"/>
            <a:ext cx="88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A46A7DD3-5B53-43A4-8766-6EBB99C0DC00}"/>
              </a:ext>
            </a:extLst>
          </p:cNvPr>
          <p:cNvSpPr txBox="1"/>
          <p:nvPr/>
        </p:nvSpPr>
        <p:spPr>
          <a:xfrm>
            <a:off x="426136" y="3090374"/>
            <a:ext cx="4128772" cy="954107"/>
          </a:xfrm>
          <a:prstGeom prst="rect">
            <a:avLst/>
          </a:prstGeom>
          <a:noFill/>
          <a:ln>
            <a:noFill/>
          </a:ln>
        </p:spPr>
        <p:txBody>
          <a:bodyPr wrap="square" rtlCol="0">
            <a:spAutoFit/>
          </a:bodyPr>
          <a:lstStyle/>
          <a:p>
            <a:pPr defTabSz="843496"/>
            <a:r>
              <a:rPr kumimoji="1" lang="en-US" altLang="ja-JP" sz="1400" b="1" dirty="0" smtClean="0">
                <a:solidFill>
                  <a:prstClr val="black"/>
                </a:solidFill>
                <a:latin typeface="Meiryo UI" panose="020B0604030504040204" pitchFamily="50" charset="-128"/>
                <a:ea typeface="Meiryo UI" panose="020B0604030504040204" pitchFamily="50" charset="-128"/>
              </a:rPr>
              <a:t>Q) </a:t>
            </a:r>
            <a:r>
              <a:rPr kumimoji="1" lang="ja-JP" altLang="en-US" sz="1400" b="1" dirty="0" smtClean="0">
                <a:solidFill>
                  <a:prstClr val="black"/>
                </a:solidFill>
                <a:latin typeface="Meiryo UI" panose="020B0604030504040204" pitchFamily="50" charset="-128"/>
                <a:ea typeface="Meiryo UI" panose="020B0604030504040204" pitchFamily="50" charset="-128"/>
              </a:rPr>
              <a:t>「アプリ</a:t>
            </a:r>
            <a:r>
              <a:rPr kumimoji="1" lang="ja-JP" altLang="en-US" sz="1400" b="1" dirty="0">
                <a:solidFill>
                  <a:prstClr val="black"/>
                </a:solidFill>
                <a:latin typeface="Meiryo UI" panose="020B0604030504040204" pitchFamily="50" charset="-128"/>
                <a:ea typeface="Meiryo UI" panose="020B0604030504040204" pitchFamily="50" charset="-128"/>
              </a:rPr>
              <a:t>の共同調達に</a:t>
            </a:r>
            <a:r>
              <a:rPr kumimoji="1" lang="ja-JP" altLang="en-US" sz="1400" b="1" dirty="0" smtClean="0">
                <a:solidFill>
                  <a:prstClr val="black"/>
                </a:solidFill>
                <a:latin typeface="Meiryo UI" panose="020B0604030504040204" pitchFamily="50" charset="-128"/>
                <a:ea typeface="Meiryo UI" panose="020B0604030504040204" pitchFamily="50" charset="-128"/>
              </a:rPr>
              <a:t>ついて</a:t>
            </a:r>
            <a:r>
              <a:rPr kumimoji="1" lang="ja-JP" altLang="en-US" sz="1400" b="1" dirty="0">
                <a:solidFill>
                  <a:prstClr val="black"/>
                </a:solidFill>
                <a:latin typeface="Meiryo UI" panose="020B0604030504040204" pitchFamily="50" charset="-128"/>
                <a:ea typeface="Meiryo UI" panose="020B0604030504040204" pitchFamily="50" charset="-128"/>
              </a:rPr>
              <a:t>関心</a:t>
            </a:r>
            <a:r>
              <a:rPr kumimoji="1" lang="ja-JP" altLang="en-US" sz="1400" b="1" dirty="0" smtClean="0">
                <a:solidFill>
                  <a:prstClr val="black"/>
                </a:solidFill>
                <a:latin typeface="Meiryo UI" panose="020B0604030504040204" pitchFamily="50" charset="-128"/>
                <a:ea typeface="Meiryo UI" panose="020B0604030504040204" pitchFamily="50" charset="-128"/>
              </a:rPr>
              <a:t>があるか」</a:t>
            </a:r>
            <a:endParaRPr kumimoji="1" lang="en-US" altLang="ja-JP" sz="1400" b="1" dirty="0" smtClean="0">
              <a:solidFill>
                <a:prstClr val="black"/>
              </a:solidFill>
              <a:latin typeface="Meiryo UI" panose="020B0604030504040204" pitchFamily="50" charset="-128"/>
              <a:ea typeface="Meiryo UI" panose="020B0604030504040204" pitchFamily="50" charset="-128"/>
            </a:endParaRPr>
          </a:p>
          <a:p>
            <a:pPr defTabSz="843496"/>
            <a:endParaRPr kumimoji="1" lang="en-US" altLang="ja-JP" sz="1400" dirty="0">
              <a:solidFill>
                <a:prstClr val="black"/>
              </a:solidFill>
              <a:latin typeface="Meiryo UI" panose="020B0604030504040204" pitchFamily="50" charset="-128"/>
              <a:ea typeface="Meiryo UI" panose="020B0604030504040204" pitchFamily="50" charset="-128"/>
            </a:endParaRPr>
          </a:p>
          <a:p>
            <a:pPr marL="342900" indent="-342900" defTabSz="843496">
              <a:buAutoNum type="alphaUcParenR"/>
            </a:pPr>
            <a:r>
              <a:rPr kumimoji="1" lang="ja-JP" altLang="en-US" sz="1400" dirty="0" smtClean="0">
                <a:solidFill>
                  <a:prstClr val="black"/>
                </a:solidFill>
                <a:latin typeface="Meiryo UI" panose="020B0604030504040204" pitchFamily="50" charset="-128"/>
                <a:ea typeface="Meiryo UI" panose="020B0604030504040204" pitchFamily="50" charset="-128"/>
              </a:rPr>
              <a:t>「</a:t>
            </a:r>
            <a:r>
              <a:rPr kumimoji="1" lang="ja-JP" altLang="en-US" sz="1400" dirty="0">
                <a:solidFill>
                  <a:prstClr val="black"/>
                </a:solidFill>
                <a:latin typeface="Meiryo UI" panose="020B0604030504040204" pitchFamily="50" charset="-128"/>
                <a:ea typeface="Meiryo UI" panose="020B0604030504040204" pitchFamily="50" charset="-128"/>
              </a:rPr>
              <a:t>検討していないが、話は聞いてみたい」　</a:t>
            </a:r>
            <a:endParaRPr kumimoji="1" lang="en-US" altLang="ja-JP" sz="1400" dirty="0" smtClean="0">
              <a:solidFill>
                <a:prstClr val="black"/>
              </a:solidFill>
              <a:latin typeface="Meiryo UI" panose="020B0604030504040204" pitchFamily="50" charset="-128"/>
              <a:ea typeface="Meiryo UI" panose="020B0604030504040204" pitchFamily="50" charset="-128"/>
            </a:endParaRPr>
          </a:p>
          <a:p>
            <a:pPr defTabSz="843496"/>
            <a:r>
              <a:rPr kumimoji="1" lang="ja-JP" altLang="en-US" sz="1400" dirty="0" smtClean="0">
                <a:solidFill>
                  <a:prstClr val="black"/>
                </a:solidFill>
                <a:latin typeface="Meiryo UI" panose="020B0604030504040204" pitchFamily="50" charset="-128"/>
                <a:ea typeface="Meiryo UI" panose="020B0604030504040204" pitchFamily="50" charset="-128"/>
              </a:rPr>
              <a:t>　　　　　　　　　　　　　　　　　　</a:t>
            </a:r>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en-US" altLang="ja-JP" sz="1400" dirty="0">
                <a:solidFill>
                  <a:prstClr val="black"/>
                </a:solidFill>
                <a:latin typeface="Meiryo UI" panose="020B0604030504040204" pitchFamily="50" charset="-128"/>
                <a:ea typeface="Meiryo UI" panose="020B0604030504040204" pitchFamily="50" charset="-128"/>
              </a:rPr>
              <a:t>33</a:t>
            </a:r>
            <a:r>
              <a:rPr kumimoji="1" lang="ja-JP" altLang="en-US" sz="1400" dirty="0">
                <a:solidFill>
                  <a:prstClr val="black"/>
                </a:solidFill>
                <a:latin typeface="Meiryo UI" panose="020B0604030504040204" pitchFamily="50" charset="-128"/>
                <a:ea typeface="Meiryo UI" panose="020B0604030504040204" pitchFamily="50" charset="-128"/>
              </a:rPr>
              <a:t>団体（</a:t>
            </a:r>
            <a:r>
              <a:rPr kumimoji="1" lang="en-US" altLang="ja-JP" sz="1400" dirty="0">
                <a:solidFill>
                  <a:prstClr val="black"/>
                </a:solidFill>
                <a:latin typeface="Meiryo UI" panose="020B0604030504040204" pitchFamily="50" charset="-128"/>
                <a:ea typeface="Meiryo UI" panose="020B0604030504040204" pitchFamily="50" charset="-128"/>
              </a:rPr>
              <a:t>77%</a:t>
            </a:r>
            <a:r>
              <a:rPr kumimoji="1" lang="ja-JP" altLang="en-US" sz="1400" dirty="0">
                <a:solidFill>
                  <a:prstClr val="black"/>
                </a:solidFill>
                <a:latin typeface="Meiryo UI" panose="020B0604030504040204" pitchFamily="50" charset="-128"/>
                <a:ea typeface="Meiryo UI" panose="020B0604030504040204" pitchFamily="50" charset="-128"/>
              </a:rPr>
              <a:t>）</a:t>
            </a:r>
            <a:endParaRPr kumimoji="1" lang="en-US" altLang="ja-JP" sz="1400" dirty="0">
              <a:solidFill>
                <a:prstClr val="black"/>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A46A7DD3-5B53-43A4-8766-6EBB99C0DC00}"/>
              </a:ext>
            </a:extLst>
          </p:cNvPr>
          <p:cNvSpPr txBox="1"/>
          <p:nvPr/>
        </p:nvSpPr>
        <p:spPr>
          <a:xfrm>
            <a:off x="425475" y="4653568"/>
            <a:ext cx="4010762" cy="1169551"/>
          </a:xfrm>
          <a:prstGeom prst="rect">
            <a:avLst/>
          </a:prstGeom>
          <a:noFill/>
          <a:ln>
            <a:noFill/>
          </a:ln>
        </p:spPr>
        <p:txBody>
          <a:bodyPr wrap="square" rtlCol="0">
            <a:spAutoFit/>
          </a:bodyPr>
          <a:lstStyle/>
          <a:p>
            <a:pPr defTabSz="843496"/>
            <a:r>
              <a:rPr kumimoji="1" lang="en-US" altLang="ja-JP" sz="1400" b="1" dirty="0" smtClean="0">
                <a:solidFill>
                  <a:prstClr val="black"/>
                </a:solidFill>
                <a:latin typeface="Meiryo UI" panose="020B0604030504040204" pitchFamily="50" charset="-128"/>
                <a:ea typeface="Meiryo UI" panose="020B0604030504040204" pitchFamily="50" charset="-128"/>
              </a:rPr>
              <a:t>Q</a:t>
            </a:r>
            <a:r>
              <a:rPr kumimoji="1" lang="ja-JP" altLang="en-US" sz="1400" b="1" dirty="0" smtClean="0">
                <a:solidFill>
                  <a:prstClr val="black"/>
                </a:solidFill>
                <a:latin typeface="Meiryo UI" panose="020B0604030504040204" pitchFamily="50" charset="-128"/>
                <a:ea typeface="Meiryo UI" panose="020B0604030504040204" pitchFamily="50" charset="-128"/>
              </a:rPr>
              <a:t>）「アプリを提供する上での課題は何か」</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defTabSz="843496"/>
            <a:endParaRPr kumimoji="1" lang="en-US" altLang="ja-JP" sz="1400" dirty="0" smtClean="0">
              <a:solidFill>
                <a:prstClr val="black"/>
              </a:solidFill>
              <a:latin typeface="Meiryo UI" panose="020B0604030504040204" pitchFamily="50" charset="-128"/>
              <a:ea typeface="Meiryo UI" panose="020B0604030504040204" pitchFamily="50" charset="-128"/>
            </a:endParaRPr>
          </a:p>
          <a:p>
            <a:pPr defTabSz="843496"/>
            <a:r>
              <a:rPr kumimoji="1" lang="en-US" altLang="ja-JP" sz="1400" b="1" dirty="0" smtClean="0">
                <a:solidFill>
                  <a:prstClr val="black"/>
                </a:solidFill>
                <a:latin typeface="Meiryo UI" panose="020B0604030504040204" pitchFamily="50" charset="-128"/>
                <a:ea typeface="Meiryo UI" panose="020B0604030504040204" pitchFamily="50" charset="-128"/>
              </a:rPr>
              <a:t>A</a:t>
            </a:r>
            <a:r>
              <a:rPr kumimoji="1" lang="ja-JP" altLang="en-US" sz="1400" b="1" dirty="0" smtClean="0">
                <a:solidFill>
                  <a:prstClr val="black"/>
                </a:solidFill>
                <a:latin typeface="Meiryo UI" panose="020B0604030504040204" pitchFamily="50" charset="-128"/>
                <a:ea typeface="Meiryo UI" panose="020B0604030504040204" pitchFamily="50" charset="-128"/>
              </a:rPr>
              <a:t>）</a:t>
            </a:r>
            <a:r>
              <a:rPr kumimoji="1" lang="ja-JP" altLang="en-US" sz="1400" dirty="0" smtClean="0">
                <a:solidFill>
                  <a:prstClr val="black"/>
                </a:solidFill>
                <a:latin typeface="Meiryo UI" panose="020B0604030504040204" pitchFamily="50" charset="-128"/>
                <a:ea typeface="Meiryo UI" panose="020B0604030504040204" pitchFamily="50" charset="-128"/>
              </a:rPr>
              <a:t>① 財政的</a:t>
            </a:r>
            <a:r>
              <a:rPr kumimoji="1" lang="ja-JP" altLang="en-US" sz="1400" dirty="0">
                <a:solidFill>
                  <a:prstClr val="black"/>
                </a:solidFill>
                <a:latin typeface="Meiryo UI" panose="020B0604030504040204" pitchFamily="50" charset="-128"/>
                <a:ea typeface="Meiryo UI" panose="020B0604030504040204" pitchFamily="50" charset="-128"/>
              </a:rPr>
              <a:t>制約　　　　　　</a:t>
            </a:r>
            <a:r>
              <a:rPr kumimoji="1" lang="en-US" altLang="ja-JP" sz="1400" dirty="0">
                <a:solidFill>
                  <a:prstClr val="black"/>
                </a:solidFill>
                <a:latin typeface="Meiryo UI" panose="020B0604030504040204" pitchFamily="50" charset="-128"/>
                <a:ea typeface="Meiryo UI" panose="020B0604030504040204" pitchFamily="50" charset="-128"/>
              </a:rPr>
              <a:t>20</a:t>
            </a:r>
            <a:r>
              <a:rPr kumimoji="1" lang="ja-JP" altLang="en-US" sz="1400" dirty="0">
                <a:solidFill>
                  <a:prstClr val="black"/>
                </a:solidFill>
                <a:latin typeface="Meiryo UI" panose="020B0604030504040204" pitchFamily="50" charset="-128"/>
                <a:ea typeface="Meiryo UI" panose="020B0604030504040204" pitchFamily="50" charset="-128"/>
              </a:rPr>
              <a:t>団体（</a:t>
            </a:r>
            <a:r>
              <a:rPr kumimoji="1" lang="en-US" altLang="ja-JP" sz="1400" dirty="0">
                <a:solidFill>
                  <a:prstClr val="black"/>
                </a:solidFill>
                <a:latin typeface="Meiryo UI" panose="020B0604030504040204" pitchFamily="50" charset="-128"/>
                <a:ea typeface="Meiryo UI" panose="020B0604030504040204" pitchFamily="50" charset="-128"/>
              </a:rPr>
              <a:t>47%)</a:t>
            </a:r>
          </a:p>
          <a:p>
            <a:pPr defTabSz="843496"/>
            <a:r>
              <a:rPr kumimoji="1" lang="ja-JP" altLang="en-US" sz="1400" dirty="0" smtClean="0">
                <a:solidFill>
                  <a:prstClr val="black"/>
                </a:solidFill>
                <a:latin typeface="Meiryo UI" panose="020B0604030504040204" pitchFamily="50" charset="-128"/>
                <a:ea typeface="Meiryo UI" panose="020B0604030504040204" pitchFamily="50" charset="-128"/>
              </a:rPr>
              <a:t>     ② 人的</a:t>
            </a:r>
            <a:r>
              <a:rPr kumimoji="1" lang="ja-JP" altLang="en-US" sz="1400" dirty="0">
                <a:solidFill>
                  <a:prstClr val="black"/>
                </a:solidFill>
                <a:latin typeface="Meiryo UI" panose="020B0604030504040204" pitchFamily="50" charset="-128"/>
                <a:ea typeface="Meiryo UI" panose="020B0604030504040204" pitchFamily="50" charset="-128"/>
              </a:rPr>
              <a:t>資源不足　　　   </a:t>
            </a:r>
            <a:r>
              <a:rPr kumimoji="1" lang="en-US" altLang="ja-JP" sz="1400" dirty="0">
                <a:solidFill>
                  <a:prstClr val="black"/>
                </a:solidFill>
                <a:latin typeface="Meiryo UI" panose="020B0604030504040204" pitchFamily="50" charset="-128"/>
                <a:ea typeface="Meiryo UI" panose="020B0604030504040204" pitchFamily="50" charset="-128"/>
              </a:rPr>
              <a:t>14</a:t>
            </a:r>
            <a:r>
              <a:rPr kumimoji="1" lang="ja-JP" altLang="en-US" sz="1400" dirty="0">
                <a:solidFill>
                  <a:prstClr val="black"/>
                </a:solidFill>
                <a:latin typeface="Meiryo UI" panose="020B0604030504040204" pitchFamily="50" charset="-128"/>
                <a:ea typeface="Meiryo UI" panose="020B0604030504040204" pitchFamily="50" charset="-128"/>
              </a:rPr>
              <a:t>団体（</a:t>
            </a:r>
            <a:r>
              <a:rPr kumimoji="1" lang="en-US" altLang="ja-JP" sz="1400" dirty="0">
                <a:solidFill>
                  <a:prstClr val="black"/>
                </a:solidFill>
                <a:latin typeface="Meiryo UI" panose="020B0604030504040204" pitchFamily="50" charset="-128"/>
                <a:ea typeface="Meiryo UI" panose="020B0604030504040204" pitchFamily="50" charset="-128"/>
              </a:rPr>
              <a:t>33%</a:t>
            </a:r>
            <a:r>
              <a:rPr kumimoji="1" lang="ja-JP" altLang="en-US" sz="1400" dirty="0">
                <a:solidFill>
                  <a:prstClr val="black"/>
                </a:solidFill>
                <a:latin typeface="Meiryo UI" panose="020B0604030504040204" pitchFamily="50" charset="-128"/>
                <a:ea typeface="Meiryo UI" panose="020B0604030504040204" pitchFamily="50" charset="-128"/>
              </a:rPr>
              <a:t>）</a:t>
            </a:r>
            <a:endParaRPr kumimoji="1" lang="en-US" altLang="ja-JP" sz="1400" dirty="0">
              <a:solidFill>
                <a:prstClr val="black"/>
              </a:solidFill>
              <a:latin typeface="Meiryo UI" panose="020B0604030504040204" pitchFamily="50" charset="-128"/>
              <a:ea typeface="Meiryo UI" panose="020B0604030504040204" pitchFamily="50" charset="-128"/>
            </a:endParaRPr>
          </a:p>
          <a:p>
            <a:pPr defTabSz="843496"/>
            <a:r>
              <a:rPr kumimoji="1" lang="ja-JP" altLang="en-US" sz="1400" dirty="0" smtClean="0">
                <a:solidFill>
                  <a:prstClr val="black"/>
                </a:solidFill>
                <a:latin typeface="Meiryo UI" panose="020B0604030504040204" pitchFamily="50" charset="-128"/>
                <a:ea typeface="Meiryo UI" panose="020B0604030504040204" pitchFamily="50" charset="-128"/>
              </a:rPr>
              <a:t>     ③ 職員</a:t>
            </a:r>
            <a:r>
              <a:rPr kumimoji="1" lang="ja-JP" altLang="en-US" sz="1400" dirty="0">
                <a:solidFill>
                  <a:prstClr val="black"/>
                </a:solidFill>
                <a:latin typeface="Meiryo UI" panose="020B0604030504040204" pitchFamily="50" charset="-128"/>
                <a:ea typeface="Meiryo UI" panose="020B0604030504040204" pitchFamily="50" charset="-128"/>
              </a:rPr>
              <a:t>の</a:t>
            </a:r>
            <a:r>
              <a:rPr kumimoji="1" lang="en-US" altLang="ja-JP" sz="1400" dirty="0">
                <a:solidFill>
                  <a:prstClr val="black"/>
                </a:solidFill>
                <a:latin typeface="Meiryo UI" panose="020B0604030504040204" pitchFamily="50" charset="-128"/>
                <a:ea typeface="Meiryo UI" panose="020B0604030504040204" pitchFamily="50" charset="-128"/>
              </a:rPr>
              <a:t>IT</a:t>
            </a:r>
            <a:r>
              <a:rPr kumimoji="1" lang="ja-JP" altLang="en-US" sz="1400" dirty="0">
                <a:solidFill>
                  <a:prstClr val="black"/>
                </a:solidFill>
                <a:latin typeface="Meiryo UI" panose="020B0604030504040204" pitchFamily="50" charset="-128"/>
                <a:ea typeface="Meiryo UI" panose="020B0604030504040204" pitchFamily="50" charset="-128"/>
              </a:rPr>
              <a:t>スキル不足　</a:t>
            </a:r>
            <a:r>
              <a:rPr kumimoji="1" lang="en-US" altLang="ja-JP" sz="1400" dirty="0">
                <a:solidFill>
                  <a:prstClr val="black"/>
                </a:solidFill>
                <a:latin typeface="Meiryo UI" panose="020B0604030504040204" pitchFamily="50" charset="-128"/>
                <a:ea typeface="Meiryo UI" panose="020B0604030504040204" pitchFamily="50" charset="-128"/>
              </a:rPr>
              <a:t>12</a:t>
            </a:r>
            <a:r>
              <a:rPr kumimoji="1" lang="ja-JP" altLang="en-US" sz="1400" dirty="0">
                <a:solidFill>
                  <a:prstClr val="black"/>
                </a:solidFill>
                <a:latin typeface="Meiryo UI" panose="020B0604030504040204" pitchFamily="50" charset="-128"/>
                <a:ea typeface="Meiryo UI" panose="020B0604030504040204" pitchFamily="50" charset="-128"/>
              </a:rPr>
              <a:t>団体（</a:t>
            </a:r>
            <a:r>
              <a:rPr kumimoji="1" lang="en-US" altLang="ja-JP" sz="1400" dirty="0">
                <a:solidFill>
                  <a:prstClr val="black"/>
                </a:solidFill>
                <a:latin typeface="Meiryo UI" panose="020B0604030504040204" pitchFamily="50" charset="-128"/>
                <a:ea typeface="Meiryo UI" panose="020B0604030504040204" pitchFamily="50" charset="-128"/>
              </a:rPr>
              <a:t>28</a:t>
            </a:r>
            <a:r>
              <a:rPr kumimoji="1" lang="ja-JP" altLang="en-US" sz="1400" dirty="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a:t>
            </a:r>
            <a:endParaRPr kumimoji="1" lang="en-US" altLang="ja-JP" sz="1200" dirty="0">
              <a:solidFill>
                <a:prstClr val="black"/>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0A0DD508-8EB4-4577-B50A-E785516FF716}"/>
              </a:ext>
            </a:extLst>
          </p:cNvPr>
          <p:cNvSpPr/>
          <p:nvPr/>
        </p:nvSpPr>
        <p:spPr>
          <a:xfrm>
            <a:off x="323995" y="4527270"/>
            <a:ext cx="3980406" cy="1448449"/>
          </a:xfrm>
          <a:prstGeom prst="rect">
            <a:avLst/>
          </a:prstGeom>
          <a:noFill/>
          <a:ln w="9525" cmpd="dbl">
            <a:solidFill>
              <a:schemeClr val="tx1"/>
            </a:solidFill>
          </a:ln>
        </p:spPr>
        <p:txBody>
          <a:bodyPr wrap="square" anchor="ctr" anchorCtr="0">
            <a:noAutofit/>
          </a:bodyPr>
          <a:lstStyle/>
          <a:p>
            <a:r>
              <a:rPr lang="en-US" altLang="ja-JP" sz="1400" dirty="0">
                <a:latin typeface="Meiryo UI" panose="020B0604030504040204" pitchFamily="50" charset="-128"/>
                <a:ea typeface="Meiryo UI" panose="020B0604030504040204" pitchFamily="50" charset="-128"/>
              </a:rPr>
              <a:t/>
            </a:r>
            <a:br>
              <a:rPr lang="en-US" altLang="ja-JP" sz="1400" dirty="0">
                <a:latin typeface="Meiryo UI" panose="020B0604030504040204" pitchFamily="50" charset="-128"/>
                <a:ea typeface="Meiryo UI" panose="020B0604030504040204" pitchFamily="50" charset="-128"/>
              </a:rPr>
            </a:br>
            <a:endParaRPr lang="en-US" altLang="ja-JP" sz="1400"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a:xfrm>
            <a:off x="6920174" y="6261985"/>
            <a:ext cx="2057400" cy="365125"/>
          </a:xfrm>
        </p:spPr>
        <p:txBody>
          <a:bodyPr/>
          <a:lstStyle/>
          <a:p>
            <a:fld id="{6D9193AE-A101-45E9-A319-81911888F047}" type="slidenum">
              <a:rPr kumimoji="1" lang="ja-JP" altLang="en-US" smtClean="0"/>
              <a:pPr/>
              <a:t>12</a:t>
            </a:fld>
            <a:endParaRPr kumimoji="1" lang="ja-JP" altLang="en-US" dirty="0"/>
          </a:p>
        </p:txBody>
      </p:sp>
      <p:sp>
        <p:nvSpPr>
          <p:cNvPr id="11" name="正方形/長方形 10">
            <a:extLst>
              <a:ext uri="{FF2B5EF4-FFF2-40B4-BE49-F238E27FC236}">
                <a16:creationId xmlns:a16="http://schemas.microsoft.com/office/drawing/2014/main" id="{0A0DD508-8EB4-4577-B50A-E785516FF716}"/>
              </a:ext>
            </a:extLst>
          </p:cNvPr>
          <p:cNvSpPr/>
          <p:nvPr/>
        </p:nvSpPr>
        <p:spPr>
          <a:xfrm>
            <a:off x="339481" y="2959379"/>
            <a:ext cx="3980406" cy="1106531"/>
          </a:xfrm>
          <a:prstGeom prst="rect">
            <a:avLst/>
          </a:prstGeom>
          <a:noFill/>
          <a:ln w="9525" cmpd="dbl">
            <a:solidFill>
              <a:schemeClr val="tx1"/>
            </a:solidFill>
          </a:ln>
        </p:spPr>
        <p:txBody>
          <a:bodyPr wrap="square" anchor="ctr" anchorCtr="0">
            <a:noAutofit/>
          </a:bodyPr>
          <a:lstStyle/>
          <a:p>
            <a:r>
              <a:rPr lang="en-US" altLang="ja-JP" sz="1400" dirty="0">
                <a:latin typeface="Meiryo UI" panose="020B0604030504040204" pitchFamily="50" charset="-128"/>
                <a:ea typeface="Meiryo UI" panose="020B0604030504040204" pitchFamily="50" charset="-128"/>
              </a:rPr>
              <a:t/>
            </a:r>
            <a:br>
              <a:rPr lang="en-US" altLang="ja-JP" sz="1400" dirty="0">
                <a:latin typeface="Meiryo UI" panose="020B0604030504040204" pitchFamily="50" charset="-128"/>
                <a:ea typeface="Meiryo UI" panose="020B0604030504040204" pitchFamily="50" charset="-128"/>
              </a:rPr>
            </a:br>
            <a:endParaRPr lang="en-US" altLang="ja-JP" sz="14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154260" y="71543"/>
            <a:ext cx="8751114" cy="461665"/>
          </a:xfrm>
          <a:prstGeom prst="rect">
            <a:avLst/>
          </a:prstGeom>
          <a:noFill/>
        </p:spPr>
        <p:txBody>
          <a:bodyPr wrap="none" rtlCol="0">
            <a:spAutoFit/>
          </a:bodyPr>
          <a:lstStyle/>
          <a:p>
            <a:r>
              <a:rPr kumimoji="1" lang="en-US" altLang="ja-JP" sz="2400" b="1" dirty="0" smtClean="0">
                <a:latin typeface="Meiryo UI" panose="020B0604030504040204" pitchFamily="50" charset="-128"/>
                <a:ea typeface="Meiryo UI" panose="020B0604030504040204" pitchFamily="50" charset="-128"/>
              </a:rPr>
              <a:t>【</a:t>
            </a:r>
            <a:r>
              <a:rPr kumimoji="1" lang="ja-JP" altLang="en-US" sz="2400" b="1" dirty="0" smtClean="0">
                <a:latin typeface="Meiryo UI" panose="020B0604030504040204" pitchFamily="50" charset="-128"/>
                <a:ea typeface="Meiryo UI" panose="020B0604030504040204" pitchFamily="50" charset="-128"/>
              </a:rPr>
              <a:t>スマートフォンアプリ</a:t>
            </a:r>
            <a:r>
              <a:rPr kumimoji="1" lang="en-US" altLang="ja-JP" sz="2400" b="1" dirty="0" smtClean="0">
                <a:latin typeface="Meiryo UI" panose="020B0604030504040204" pitchFamily="50" charset="-128"/>
                <a:ea typeface="Meiryo UI" panose="020B0604030504040204" pitchFamily="50" charset="-128"/>
              </a:rPr>
              <a:t>】</a:t>
            </a:r>
            <a:r>
              <a:rPr kumimoji="1" lang="ja-JP" altLang="en-US" sz="2400" b="1" dirty="0" smtClean="0">
                <a:latin typeface="Meiryo UI" panose="020B0604030504040204" pitchFamily="50" charset="-128"/>
                <a:ea typeface="Meiryo UI" panose="020B0604030504040204" pitchFamily="50" charset="-128"/>
              </a:rPr>
              <a:t>　導入の検討状況　</a:t>
            </a:r>
            <a:r>
              <a:rPr kumimoji="1" lang="ja-JP" altLang="en-US" b="1" dirty="0" smtClean="0">
                <a:latin typeface="Meiryo UI" panose="020B0604030504040204" pitchFamily="50" charset="-128"/>
                <a:ea typeface="Meiryo UI" panose="020B0604030504040204" pitchFamily="50" charset="-128"/>
              </a:rPr>
              <a:t>（参考）統合型アプリの導入状況</a:t>
            </a:r>
            <a:endParaRPr kumimoji="1" lang="ja-JP" altLang="en-US" b="1" dirty="0">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0A0DD508-8EB4-4577-B50A-E785516FF716}"/>
              </a:ext>
            </a:extLst>
          </p:cNvPr>
          <p:cNvSpPr/>
          <p:nvPr/>
        </p:nvSpPr>
        <p:spPr>
          <a:xfrm>
            <a:off x="344988" y="1324859"/>
            <a:ext cx="3980406" cy="1256332"/>
          </a:xfrm>
          <a:prstGeom prst="rect">
            <a:avLst/>
          </a:prstGeom>
          <a:noFill/>
          <a:ln w="9525" cmpd="dbl">
            <a:solidFill>
              <a:schemeClr val="tx1"/>
            </a:solidFill>
          </a:ln>
        </p:spPr>
        <p:txBody>
          <a:bodyPr wrap="square" anchor="ctr" anchorCtr="0">
            <a:noAutofit/>
          </a:bodyPr>
          <a:lstStyle/>
          <a:p>
            <a:r>
              <a:rPr lang="en-US" altLang="ja-JP" sz="1400" dirty="0">
                <a:latin typeface="Meiryo UI" panose="020B0604030504040204" pitchFamily="50" charset="-128"/>
                <a:ea typeface="Meiryo UI" panose="020B0604030504040204" pitchFamily="50" charset="-128"/>
              </a:rPr>
              <a:t/>
            </a:r>
            <a:br>
              <a:rPr lang="en-US" altLang="ja-JP" sz="1400" dirty="0">
                <a:latin typeface="Meiryo UI" panose="020B0604030504040204" pitchFamily="50" charset="-128"/>
                <a:ea typeface="Meiryo UI" panose="020B0604030504040204" pitchFamily="50" charset="-128"/>
              </a:rPr>
            </a:br>
            <a:endParaRPr lang="en-US" altLang="ja-JP" sz="14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365982" y="1352388"/>
            <a:ext cx="3938419" cy="1384995"/>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Ｑ）「今後、導入を希望する</a:t>
            </a:r>
            <a:r>
              <a:rPr kumimoji="1" lang="ja-JP" altLang="en-US" sz="1400" b="1" dirty="0" smtClean="0">
                <a:latin typeface="Meiryo UI" panose="020B0604030504040204" pitchFamily="50" charset="-128"/>
                <a:ea typeface="Meiryo UI" panose="020B0604030504040204" pitchFamily="50" charset="-128"/>
              </a:rPr>
              <a:t>アプリは？」</a:t>
            </a:r>
            <a:endParaRPr kumimoji="1" lang="en-US" altLang="ja-JP" sz="1400" b="1" dirty="0" smtClean="0">
              <a:latin typeface="Meiryo UI" panose="020B0604030504040204" pitchFamily="50" charset="-128"/>
              <a:ea typeface="Meiryo UI" panose="020B0604030504040204" pitchFamily="50" charset="-128"/>
            </a:endParaRPr>
          </a:p>
          <a:p>
            <a:endParaRPr kumimoji="1" lang="en-US" altLang="ja-JP" sz="1400" b="1"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Ａ）通報アプリが３団体、小学校登下校時の見守り</a:t>
            </a:r>
          </a:p>
          <a:p>
            <a:r>
              <a:rPr kumimoji="1" lang="ja-JP" altLang="en-US" sz="1400" dirty="0">
                <a:latin typeface="Meiryo UI" panose="020B0604030504040204" pitchFamily="50" charset="-128"/>
                <a:ea typeface="Meiryo UI" panose="020B0604030504040204" pitchFamily="50" charset="-128"/>
              </a:rPr>
              <a:t>　　　アプリが２団体ある以外は目立った記述はなく、</a:t>
            </a:r>
          </a:p>
          <a:p>
            <a:r>
              <a:rPr kumimoji="1" lang="ja-JP" altLang="en-US" sz="1400" dirty="0">
                <a:latin typeface="Meiryo UI" panose="020B0604030504040204" pitchFamily="50" charset="-128"/>
                <a:ea typeface="Meiryo UI" panose="020B0604030504040204" pitchFamily="50" charset="-128"/>
              </a:rPr>
              <a:t>      未回答の団体も多い。</a:t>
            </a:r>
          </a:p>
          <a:p>
            <a:endParaRPr kumimoji="1" lang="ja-JP" altLang="en-US" sz="1400" b="1"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A46A7DD3-5B53-43A4-8766-6EBB99C0DC00}"/>
              </a:ext>
            </a:extLst>
          </p:cNvPr>
          <p:cNvSpPr txBox="1"/>
          <p:nvPr/>
        </p:nvSpPr>
        <p:spPr>
          <a:xfrm>
            <a:off x="4641563" y="2885208"/>
            <a:ext cx="4319508" cy="3072193"/>
          </a:xfrm>
          <a:prstGeom prst="wedgeRoundRectCallout">
            <a:avLst>
              <a:gd name="adj1" fmla="val -60840"/>
              <a:gd name="adj2" fmla="val 28624"/>
              <a:gd name="adj3" fmla="val 16667"/>
            </a:avLst>
          </a:prstGeom>
          <a:solidFill>
            <a:schemeClr val="accent5">
              <a:lumMod val="20000"/>
              <a:lumOff val="80000"/>
            </a:schemeClr>
          </a:solidFill>
          <a:ln>
            <a:solidFill>
              <a:schemeClr val="bg1">
                <a:lumMod val="65000"/>
              </a:schemeClr>
            </a:solidFill>
            <a:prstDash val="sysDot"/>
          </a:ln>
        </p:spPr>
        <p:txBody>
          <a:bodyPr wrap="square" tIns="0" bIns="0" rtlCol="0">
            <a:noAutofit/>
          </a:bodyPr>
          <a:lstStyle/>
          <a:p>
            <a:pPr defTabSz="843496"/>
            <a:r>
              <a:rPr kumimoji="1" lang="en-US" altLang="ja-JP" sz="1200" b="1" dirty="0" smtClean="0">
                <a:solidFill>
                  <a:prstClr val="black"/>
                </a:solidFill>
                <a:latin typeface="Meiryo UI" panose="020B0604030504040204" pitchFamily="50" charset="-128"/>
                <a:ea typeface="Meiryo UI" panose="020B0604030504040204" pitchFamily="50" charset="-128"/>
              </a:rPr>
              <a:t>【</a:t>
            </a:r>
            <a:r>
              <a:rPr kumimoji="1" lang="ja-JP" altLang="en-US" sz="1200" b="1" dirty="0" smtClean="0">
                <a:solidFill>
                  <a:prstClr val="black"/>
                </a:solidFill>
                <a:latin typeface="Meiryo UI" panose="020B0604030504040204" pitchFamily="50" charset="-128"/>
                <a:ea typeface="Meiryo UI" panose="020B0604030504040204" pitchFamily="50" charset="-128"/>
              </a:rPr>
              <a:t>運用</a:t>
            </a:r>
            <a:r>
              <a:rPr kumimoji="1" lang="ja-JP" altLang="en-US" sz="1200" b="1" dirty="0">
                <a:solidFill>
                  <a:prstClr val="black"/>
                </a:solidFill>
                <a:latin typeface="Meiryo UI" panose="020B0604030504040204" pitchFamily="50" charset="-128"/>
                <a:ea typeface="Meiryo UI" panose="020B0604030504040204" pitchFamily="50" charset="-128"/>
              </a:rPr>
              <a:t>に苦労している点（抜粋</a:t>
            </a:r>
            <a:r>
              <a:rPr kumimoji="1" lang="ja-JP" altLang="en-US" sz="1200" b="1" dirty="0" smtClean="0">
                <a:solidFill>
                  <a:prstClr val="black"/>
                </a:solidFill>
                <a:latin typeface="Meiryo UI" panose="020B0604030504040204" pitchFamily="50" charset="-128"/>
                <a:ea typeface="Meiryo UI" panose="020B0604030504040204" pitchFamily="50" charset="-128"/>
              </a:rPr>
              <a:t>）</a:t>
            </a:r>
            <a:r>
              <a:rPr kumimoji="1" lang="en-US" altLang="ja-JP" sz="1200" b="1" dirty="0" smtClean="0">
                <a:solidFill>
                  <a:prstClr val="black"/>
                </a:solidFill>
                <a:latin typeface="Meiryo UI" panose="020B0604030504040204" pitchFamily="50" charset="-128"/>
                <a:ea typeface="Meiryo UI" panose="020B0604030504040204" pitchFamily="50" charset="-128"/>
              </a:rPr>
              <a:t>】</a:t>
            </a:r>
            <a:endParaRPr kumimoji="1" lang="en-US" altLang="ja-JP" sz="1200" b="1" dirty="0">
              <a:solidFill>
                <a:prstClr val="black"/>
              </a:solidFill>
              <a:latin typeface="Meiryo UI" panose="020B0604030504040204" pitchFamily="50" charset="-128"/>
              <a:ea typeface="Meiryo UI" panose="020B0604030504040204" pitchFamily="50" charset="-128"/>
            </a:endParaRPr>
          </a:p>
          <a:p>
            <a:pPr defTabSz="843496"/>
            <a:endParaRPr kumimoji="1" lang="en-US" altLang="ja-JP" sz="700" dirty="0" smtClean="0">
              <a:solidFill>
                <a:prstClr val="black"/>
              </a:solidFill>
              <a:latin typeface="Meiryo UI" panose="020B0604030504040204" pitchFamily="50" charset="-128"/>
              <a:ea typeface="Meiryo UI" panose="020B0604030504040204" pitchFamily="50" charset="-128"/>
            </a:endParaRPr>
          </a:p>
          <a:p>
            <a:pPr marL="342900" indent="-342900" defTabSz="843496">
              <a:buFont typeface="Wingdings" panose="05000000000000000000" pitchFamily="2" charset="2"/>
              <a:buChar char="ü"/>
            </a:pP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市民への周知が課題」「アプリの利用率が課題」「登録者の確保が課題」</a:t>
            </a:r>
            <a:endParaRPr kumimoji="1" lang="en-US" altLang="ja-JP" sz="1200" dirty="0">
              <a:solidFill>
                <a:prstClr val="black"/>
              </a:solidFill>
              <a:latin typeface="Meiryo UI" panose="020B0604030504040204" pitchFamily="50" charset="-128"/>
              <a:ea typeface="Meiryo UI" panose="020B0604030504040204" pitchFamily="50" charset="-128"/>
            </a:endParaRPr>
          </a:p>
          <a:p>
            <a:pPr marL="342900" indent="-342900" defTabSz="843496">
              <a:buFont typeface="Wingdings" panose="05000000000000000000" pitchFamily="2" charset="2"/>
              <a:buChar char="ü"/>
            </a:pP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アプリ開発運用で業者と対応に渡り合える知識を有した人材がいない」</a:t>
            </a:r>
            <a:endParaRPr kumimoji="1" lang="en-US" altLang="ja-JP" sz="1200" dirty="0">
              <a:solidFill>
                <a:prstClr val="black"/>
              </a:solidFill>
              <a:latin typeface="Meiryo UI" panose="020B0604030504040204" pitchFamily="50" charset="-128"/>
              <a:ea typeface="Meiryo UI" panose="020B0604030504040204" pitchFamily="50" charset="-128"/>
            </a:endParaRPr>
          </a:p>
          <a:p>
            <a:pPr marL="342900" indent="-342900" defTabSz="843496">
              <a:buFont typeface="Wingdings" panose="05000000000000000000" pitchFamily="2" charset="2"/>
              <a:buChar char="ü"/>
            </a:pP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その他アプリとの連携が課題」「全庁的なアプリを開発すべきではないかとの指摘がある」</a:t>
            </a:r>
            <a:endParaRPr kumimoji="1" lang="en-US" altLang="ja-JP" sz="1200" dirty="0">
              <a:solidFill>
                <a:prstClr val="black"/>
              </a:solidFill>
              <a:latin typeface="Meiryo UI" panose="020B0604030504040204" pitchFamily="50" charset="-128"/>
              <a:ea typeface="Meiryo UI" panose="020B0604030504040204" pitchFamily="50" charset="-128"/>
            </a:endParaRPr>
          </a:p>
          <a:p>
            <a:pPr marL="342900" indent="-342900" defTabSz="843496">
              <a:buFont typeface="Wingdings" panose="05000000000000000000" pitchFamily="2" charset="2"/>
              <a:buChar char="ü"/>
            </a:pP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ホームページとアプリのデータ入力が重複している」</a:t>
            </a:r>
            <a:endParaRPr kumimoji="1" lang="en-US" altLang="ja-JP" sz="1200" dirty="0">
              <a:solidFill>
                <a:prstClr val="black"/>
              </a:solidFill>
              <a:latin typeface="Meiryo UI" panose="020B0604030504040204" pitchFamily="50" charset="-128"/>
              <a:ea typeface="Meiryo UI" panose="020B0604030504040204" pitchFamily="50" charset="-128"/>
            </a:endParaRPr>
          </a:p>
          <a:p>
            <a:pPr marL="342900" indent="-342900" defTabSz="843496">
              <a:buFont typeface="Wingdings" panose="05000000000000000000" pitchFamily="2" charset="2"/>
              <a:buChar char="ü"/>
            </a:pP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市民から問い合わせが多いごみに関してはアプリ導入済であり、他業務については必要性を感じない」</a:t>
            </a:r>
            <a:endParaRPr kumimoji="1" lang="en-US" altLang="ja-JP" sz="1200" dirty="0">
              <a:solidFill>
                <a:prstClr val="black"/>
              </a:solidFill>
              <a:latin typeface="Meiryo UI" panose="020B0604030504040204" pitchFamily="50" charset="-128"/>
              <a:ea typeface="Meiryo UI" panose="020B0604030504040204" pitchFamily="50" charset="-128"/>
            </a:endParaRPr>
          </a:p>
          <a:p>
            <a:pPr marL="342900" indent="-342900" defTabSz="843496">
              <a:buFont typeface="Wingdings" panose="05000000000000000000" pitchFamily="2" charset="2"/>
              <a:buChar char="ü"/>
            </a:pP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規模が小さい自治体であるため費用対効果が見込めない」</a:t>
            </a:r>
            <a:endParaRPr kumimoji="1" lang="en-US" altLang="ja-JP" sz="1200" dirty="0">
              <a:solidFill>
                <a:prstClr val="black"/>
              </a:solidFill>
              <a:latin typeface="Meiryo UI" panose="020B0604030504040204" pitchFamily="50" charset="-128"/>
              <a:ea typeface="Meiryo UI" panose="020B0604030504040204" pitchFamily="50" charset="-128"/>
            </a:endParaRPr>
          </a:p>
          <a:p>
            <a:pPr marL="342900" indent="-342900" defTabSz="843496">
              <a:buFont typeface="Wingdings" panose="05000000000000000000" pitchFamily="2" charset="2"/>
              <a:buChar char="ü"/>
            </a:pP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アプリを開発した職員が移動したため、職員によるアプリの更新及び新規作成は不可能」</a:t>
            </a:r>
            <a:endParaRPr kumimoji="1" lang="en-US" altLang="ja-JP" sz="12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73374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D9193AE-A101-45E9-A319-81911888F047}" type="slidenum">
              <a:rPr kumimoji="1" lang="ja-JP" altLang="en-US" smtClean="0"/>
              <a:pPr/>
              <a:t>13</a:t>
            </a:fld>
            <a:endParaRPr kumimoji="1" lang="ja-JP" altLang="en-US"/>
          </a:p>
        </p:txBody>
      </p:sp>
      <p:sp>
        <p:nvSpPr>
          <p:cNvPr id="5" name="正方形/長方形 4"/>
          <p:cNvSpPr/>
          <p:nvPr/>
        </p:nvSpPr>
        <p:spPr>
          <a:xfrm>
            <a:off x="2357117" y="2277682"/>
            <a:ext cx="4713150" cy="584775"/>
          </a:xfrm>
          <a:prstGeom prst="rect">
            <a:avLst/>
          </a:prstGeom>
        </p:spPr>
        <p:txBody>
          <a:bodyPr wrap="none">
            <a:spAutoFit/>
          </a:bodyPr>
          <a:lstStyle/>
          <a:p>
            <a:r>
              <a:rPr lang="ja-JP" altLang="en-US" sz="3200" dirty="0" smtClean="0">
                <a:latin typeface="Meiryo UI" panose="020B0604030504040204" pitchFamily="50" charset="-128"/>
                <a:ea typeface="Meiryo UI" panose="020B0604030504040204" pitchFamily="50" charset="-128"/>
              </a:rPr>
              <a:t>スマートフォンアプリ</a:t>
            </a:r>
            <a:r>
              <a:rPr lang="ja-JP" altLang="en-US" sz="3200" dirty="0">
                <a:latin typeface="Meiryo UI" panose="020B0604030504040204" pitchFamily="50" charset="-128"/>
                <a:ea typeface="Meiryo UI" panose="020B0604030504040204" pitchFamily="50" charset="-128"/>
              </a:rPr>
              <a:t>の活用例</a:t>
            </a:r>
          </a:p>
        </p:txBody>
      </p:sp>
    </p:spTree>
    <p:extLst>
      <p:ext uri="{BB962C8B-B14F-4D97-AF65-F5344CB8AC3E}">
        <p14:creationId xmlns:p14="http://schemas.microsoft.com/office/powerpoint/2010/main" val="1188634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BD7C4614-E1EA-46BF-A674-1B49CAA7812A}"/>
              </a:ext>
            </a:extLst>
          </p:cNvPr>
          <p:cNvCxnSpPr/>
          <p:nvPr/>
        </p:nvCxnSpPr>
        <p:spPr>
          <a:xfrm>
            <a:off x="201297" y="511762"/>
            <a:ext cx="88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614459" y="49979"/>
            <a:ext cx="8289449" cy="461665"/>
          </a:xfrm>
          <a:prstGeom prst="rect">
            <a:avLst/>
          </a:prstGeom>
          <a:noFill/>
        </p:spPr>
        <p:txBody>
          <a:bodyPr wrap="none" rtlCol="0">
            <a:spAutoFit/>
          </a:bodyPr>
          <a:lstStyle/>
          <a:p>
            <a:r>
              <a:rPr kumimoji="1" lang="en-US" altLang="ja-JP" sz="2400" b="1" dirty="0" smtClean="0">
                <a:latin typeface="Meiryo UI" panose="020B0604030504040204" pitchFamily="50" charset="-128"/>
                <a:ea typeface="Meiryo UI" panose="020B0604030504040204" pitchFamily="50" charset="-128"/>
              </a:rPr>
              <a:t>【</a:t>
            </a:r>
            <a:r>
              <a:rPr kumimoji="1" lang="ja-JP" altLang="en-US" sz="2400" b="1" dirty="0" smtClean="0">
                <a:latin typeface="Meiryo UI" panose="020B0604030504040204" pitchFamily="50" charset="-128"/>
                <a:ea typeface="Meiryo UI" panose="020B0604030504040204" pitchFamily="50" charset="-128"/>
              </a:rPr>
              <a:t>パッケージ型アプリ</a:t>
            </a:r>
            <a:r>
              <a:rPr kumimoji="1" lang="en-US" altLang="ja-JP" sz="2400" b="1" dirty="0" smtClean="0">
                <a:latin typeface="Meiryo UI" panose="020B0604030504040204" pitchFamily="50" charset="-128"/>
                <a:ea typeface="Meiryo UI" panose="020B0604030504040204" pitchFamily="50" charset="-128"/>
              </a:rPr>
              <a:t>】</a:t>
            </a:r>
            <a:r>
              <a:rPr kumimoji="1" lang="ja-JP" altLang="en-US" sz="2400" b="1" dirty="0" smtClean="0">
                <a:latin typeface="Meiryo UI" panose="020B0604030504040204" pitchFamily="50" charset="-128"/>
                <a:ea typeface="Meiryo UI" panose="020B0604030504040204" pitchFamily="50" charset="-128"/>
              </a:rPr>
              <a:t>　民間開発によるパッケージアプリサービス</a:t>
            </a:r>
            <a:endParaRPr kumimoji="1" lang="en-US" altLang="ja-JP" sz="2400" b="1" dirty="0" smtClean="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84845A90-E80F-484C-8AFE-A98A50EF28A0}"/>
              </a:ext>
            </a:extLst>
          </p:cNvPr>
          <p:cNvSpPr/>
          <p:nvPr/>
        </p:nvSpPr>
        <p:spPr>
          <a:xfrm>
            <a:off x="952766" y="594409"/>
            <a:ext cx="3472332" cy="324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err="1"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さんあ</a:t>
            </a:r>
            <a:r>
              <a:rPr kumimoji="1"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600" b="1" dirty="0" err="1"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る</a:t>
            </a:r>
            <a:r>
              <a:rPr kumimoji="1"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kumimoji="1" lang="en-US" altLang="ja-JP"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府内６団体</a:t>
            </a:r>
            <a:r>
              <a:rPr kumimoji="1" lang="en-US" altLang="ja-JP"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ja-JP" altLang="en-US" sz="16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5" name="四角形: 角を丸くする 18">
            <a:extLst>
              <a:ext uri="{FF2B5EF4-FFF2-40B4-BE49-F238E27FC236}">
                <a16:creationId xmlns:a16="http://schemas.microsoft.com/office/drawing/2014/main" id="{ED036F27-5107-4356-A136-DF96BC6FC7FC}"/>
              </a:ext>
            </a:extLst>
          </p:cNvPr>
          <p:cNvSpPr/>
          <p:nvPr/>
        </p:nvSpPr>
        <p:spPr>
          <a:xfrm>
            <a:off x="248634" y="594409"/>
            <a:ext cx="936104" cy="324000"/>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ごみ収集</a:t>
            </a:r>
            <a:endParaRPr kumimoji="1" lang="ja-JP" altLang="en-US" sz="1400" b="1"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F89573A8-748D-47A2-A4F7-BF4A581B9E76}"/>
              </a:ext>
            </a:extLst>
          </p:cNvPr>
          <p:cNvSpPr/>
          <p:nvPr/>
        </p:nvSpPr>
        <p:spPr>
          <a:xfrm>
            <a:off x="5463317" y="608436"/>
            <a:ext cx="3472332" cy="324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kumimoji="1"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マチイロ　</a:t>
            </a:r>
            <a:r>
              <a:rPr kumimoji="1" lang="en-US" altLang="ja-JP"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府内</a:t>
            </a:r>
            <a:r>
              <a:rPr kumimoji="1" lang="en-US" altLang="ja-JP"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24</a:t>
            </a:r>
            <a:r>
              <a:rPr kumimoji="1"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団体</a:t>
            </a:r>
            <a:r>
              <a:rPr kumimoji="1" lang="en-US" altLang="ja-JP"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ja-JP" altLang="en-US" sz="16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0" name="四角形: 角を丸くする 28">
            <a:extLst>
              <a:ext uri="{FF2B5EF4-FFF2-40B4-BE49-F238E27FC236}">
                <a16:creationId xmlns:a16="http://schemas.microsoft.com/office/drawing/2014/main" id="{C1D1E9CF-2216-40D5-8F8F-8DA99A05F1E9}"/>
              </a:ext>
            </a:extLst>
          </p:cNvPr>
          <p:cNvSpPr/>
          <p:nvPr/>
        </p:nvSpPr>
        <p:spPr>
          <a:xfrm>
            <a:off x="4759184" y="603002"/>
            <a:ext cx="1252976" cy="324000"/>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広報</a:t>
            </a:r>
            <a:endParaRPr kumimoji="1" lang="ja-JP" altLang="en-US" sz="1400" b="1" dirty="0">
              <a:latin typeface="Meiryo UI" panose="020B0604030504040204" pitchFamily="50" charset="-128"/>
              <a:ea typeface="Meiryo UI" panose="020B0604030504040204" pitchFamily="50" charset="-128"/>
            </a:endParaRPr>
          </a:p>
        </p:txBody>
      </p:sp>
      <p:cxnSp>
        <p:nvCxnSpPr>
          <p:cNvPr id="22" name="直線コネクタ 21">
            <a:extLst>
              <a:ext uri="{FF2B5EF4-FFF2-40B4-BE49-F238E27FC236}">
                <a16:creationId xmlns:a16="http://schemas.microsoft.com/office/drawing/2014/main" id="{9D826B91-0B8D-4FD7-891A-B7C5F63EA8C5}"/>
              </a:ext>
            </a:extLst>
          </p:cNvPr>
          <p:cNvCxnSpPr/>
          <p:nvPr/>
        </p:nvCxnSpPr>
        <p:spPr>
          <a:xfrm>
            <a:off x="35496" y="3379224"/>
            <a:ext cx="90893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1FAD4CAD-22DA-4E0A-9A09-9FBD6967629F}"/>
              </a:ext>
            </a:extLst>
          </p:cNvPr>
          <p:cNvCxnSpPr>
            <a:cxnSpLocks/>
          </p:cNvCxnSpPr>
          <p:nvPr/>
        </p:nvCxnSpPr>
        <p:spPr>
          <a:xfrm>
            <a:off x="4580190" y="572074"/>
            <a:ext cx="0" cy="608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1AF577A2-6BCB-4A7F-9B4F-C962A5591C6F}"/>
              </a:ext>
            </a:extLst>
          </p:cNvPr>
          <p:cNvSpPr/>
          <p:nvPr/>
        </p:nvSpPr>
        <p:spPr>
          <a:xfrm>
            <a:off x="5463317" y="3460081"/>
            <a:ext cx="3472332" cy="324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kumimoji="1"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母子モ　</a:t>
            </a:r>
            <a:r>
              <a:rPr kumimoji="1" lang="en-US" altLang="ja-JP"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府内</a:t>
            </a:r>
            <a:r>
              <a:rPr kumimoji="1" lang="en-US" altLang="ja-JP"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a:t>
            </a:r>
            <a:r>
              <a:rPr kumimoji="1"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団体</a:t>
            </a:r>
            <a:r>
              <a:rPr kumimoji="1" lang="en-US" altLang="ja-JP"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ja-JP" altLang="en-US" sz="16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7" name="四角形: 角を丸くする 37">
            <a:extLst>
              <a:ext uri="{FF2B5EF4-FFF2-40B4-BE49-F238E27FC236}">
                <a16:creationId xmlns:a16="http://schemas.microsoft.com/office/drawing/2014/main" id="{4FF2E1C7-CF61-4683-A87F-ADD54CD71A66}"/>
              </a:ext>
            </a:extLst>
          </p:cNvPr>
          <p:cNvSpPr/>
          <p:nvPr/>
        </p:nvSpPr>
        <p:spPr>
          <a:xfrm>
            <a:off x="4759184" y="3454647"/>
            <a:ext cx="1252976" cy="324000"/>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子育て</a:t>
            </a:r>
            <a:endParaRPr kumimoji="1" lang="ja-JP" altLang="en-US" sz="1400" b="1" dirty="0">
              <a:latin typeface="Meiryo UI" panose="020B0604030504040204" pitchFamily="50" charset="-128"/>
              <a:ea typeface="Meiryo UI" panose="020B0604030504040204" pitchFamily="50" charset="-128"/>
            </a:endParaRPr>
          </a:p>
        </p:txBody>
      </p:sp>
      <p:sp>
        <p:nvSpPr>
          <p:cNvPr id="42" name="正方形/長方形 41">
            <a:extLst>
              <a:ext uri="{FF2B5EF4-FFF2-40B4-BE49-F238E27FC236}">
                <a16:creationId xmlns:a16="http://schemas.microsoft.com/office/drawing/2014/main" id="{84845A90-E80F-484C-8AFE-A98A50EF28A0}"/>
              </a:ext>
            </a:extLst>
          </p:cNvPr>
          <p:cNvSpPr/>
          <p:nvPr/>
        </p:nvSpPr>
        <p:spPr>
          <a:xfrm>
            <a:off x="937586" y="3461870"/>
            <a:ext cx="3472332" cy="324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みたチョ　</a:t>
            </a:r>
            <a:r>
              <a:rPr kumimoji="1" lang="en-US" altLang="ja-JP"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府内</a:t>
            </a:r>
            <a:r>
              <a:rPr kumimoji="1" lang="en-US" altLang="ja-JP"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17</a:t>
            </a:r>
            <a:r>
              <a:rPr kumimoji="1" lang="ja-JP" altLang="en-US" sz="16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団体</a:t>
            </a:r>
            <a:r>
              <a:rPr kumimoji="1" lang="en-US" altLang="ja-JP" sz="16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ja-JP" altLang="en-US" sz="16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43" name="四角形: 角を丸くする 18">
            <a:extLst>
              <a:ext uri="{FF2B5EF4-FFF2-40B4-BE49-F238E27FC236}">
                <a16:creationId xmlns:a16="http://schemas.microsoft.com/office/drawing/2014/main" id="{ED036F27-5107-4356-A136-DF96BC6FC7FC}"/>
              </a:ext>
            </a:extLst>
          </p:cNvPr>
          <p:cNvSpPr/>
          <p:nvPr/>
        </p:nvSpPr>
        <p:spPr>
          <a:xfrm>
            <a:off x="233454" y="3461870"/>
            <a:ext cx="936104" cy="324000"/>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防災</a:t>
            </a:r>
            <a:endParaRPr kumimoji="1" lang="ja-JP" altLang="en-US" sz="14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295636" y="1202350"/>
            <a:ext cx="1869188" cy="2123658"/>
          </a:xfrm>
          <a:prstGeom prst="rect">
            <a:avLst/>
          </a:prstGeom>
        </p:spPr>
        <p:txBody>
          <a:bodyPr wrap="square">
            <a:spAutoFit/>
          </a:bodyPr>
          <a:lstStyle/>
          <a:p>
            <a:r>
              <a:rPr lang="en-US" altLang="ja-JP"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３つの</a:t>
            </a:r>
            <a:r>
              <a:rPr lang="ja-JP" altLang="en-US" sz="1200" dirty="0" smtClean="0">
                <a:latin typeface="Meiryo UI" panose="020B0604030504040204" pitchFamily="50" charset="-128"/>
                <a:ea typeface="Meiryo UI" panose="020B0604030504040204" pitchFamily="50" charset="-128"/>
              </a:rPr>
              <a:t>無料</a:t>
            </a:r>
            <a:r>
              <a:rPr lang="en-US" altLang="ja-JP" sz="1200" dirty="0" smtClean="0">
                <a:latin typeface="Meiryo UI" panose="020B0604030504040204" pitchFamily="50" charset="-128"/>
                <a:ea typeface="Meiryo UI" panose="020B0604030504040204" pitchFamily="50" charset="-128"/>
              </a:rPr>
              <a:t>】 </a:t>
            </a:r>
          </a:p>
          <a:p>
            <a:r>
              <a:rPr lang="ja-JP" altLang="en-US" sz="1200" dirty="0" smtClean="0">
                <a:latin typeface="Meiryo UI" panose="020B0604030504040204" pitchFamily="50" charset="-128"/>
                <a:ea typeface="Meiryo UI" panose="020B0604030504040204" pitchFamily="50" charset="-128"/>
              </a:rPr>
              <a:t>　①開発費</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②年間保守費</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③バージョンアップ費</a:t>
            </a:r>
            <a:endParaRPr lang="en-US" altLang="ja-JP" sz="12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r>
              <a:rPr lang="en-US" altLang="ja-JP"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通知</a:t>
            </a:r>
            <a:r>
              <a:rPr lang="en-US" altLang="ja-JP" sz="1200" dirty="0" smtClean="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今日のごみ種別を</a:t>
            </a:r>
            <a:endParaRPr lang="en-US" altLang="ja-JP" sz="1200"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プッシュ通知</a:t>
            </a:r>
            <a:endParaRPr lang="en-US" altLang="ja-JP" sz="1200" dirty="0" smtClean="0">
              <a:latin typeface="Meiryo UI" panose="020B0604030504040204" pitchFamily="50" charset="-128"/>
              <a:ea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endParaRPr>
          </a:p>
          <a:p>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導入自治体</a:t>
            </a:r>
            <a:r>
              <a:rPr lang="en-US" altLang="ja-JP" sz="1200" dirty="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31</a:t>
            </a:r>
            <a:r>
              <a:rPr lang="ja-JP" altLang="en-US" sz="1200" dirty="0" smtClean="0">
                <a:latin typeface="Meiryo UI" panose="020B0604030504040204" pitchFamily="50" charset="-128"/>
                <a:ea typeface="Meiryo UI" panose="020B0604030504040204" pitchFamily="50" charset="-128"/>
              </a:rPr>
              <a:t>都府県</a:t>
            </a:r>
            <a:r>
              <a:rPr lang="en-US" altLang="ja-JP" sz="1200" dirty="0" smtClean="0">
                <a:latin typeface="Meiryo UI" panose="020B0604030504040204" pitchFamily="50" charset="-128"/>
                <a:ea typeface="Meiryo UI" panose="020B0604030504040204" pitchFamily="50" charset="-128"/>
              </a:rPr>
              <a:t>103</a:t>
            </a:r>
            <a:r>
              <a:rPr lang="ja-JP" altLang="en-US" sz="1200" dirty="0" smtClean="0">
                <a:latin typeface="Meiryo UI" panose="020B0604030504040204" pitchFamily="50" charset="-128"/>
                <a:ea typeface="Meiryo UI" panose="020B0604030504040204" pitchFamily="50" charset="-128"/>
              </a:rPr>
              <a:t>自治体</a:t>
            </a:r>
            <a:endParaRPr lang="en-US" altLang="ja-JP" sz="1200" dirty="0" smtClean="0">
              <a:latin typeface="Meiryo UI" panose="020B0604030504040204" pitchFamily="50" charset="-128"/>
              <a:ea typeface="Meiryo UI" panose="020B0604030504040204" pitchFamily="50" charset="-128"/>
            </a:endParaRPr>
          </a:p>
        </p:txBody>
      </p:sp>
      <p:pic>
        <p:nvPicPr>
          <p:cNvPr id="48" name="図 47"/>
          <p:cNvPicPr>
            <a:picLocks noChangeAspect="1"/>
          </p:cNvPicPr>
          <p:nvPr/>
        </p:nvPicPr>
        <p:blipFill>
          <a:blip r:embed="rId2"/>
          <a:stretch>
            <a:fillRect/>
          </a:stretch>
        </p:blipFill>
        <p:spPr>
          <a:xfrm>
            <a:off x="2299262" y="1582954"/>
            <a:ext cx="972000" cy="1471278"/>
          </a:xfrm>
          <a:prstGeom prst="rect">
            <a:avLst/>
          </a:prstGeom>
        </p:spPr>
      </p:pic>
      <p:pic>
        <p:nvPicPr>
          <p:cNvPr id="49" name="図 48"/>
          <p:cNvPicPr>
            <a:picLocks noChangeAspect="1"/>
          </p:cNvPicPr>
          <p:nvPr/>
        </p:nvPicPr>
        <p:blipFill>
          <a:blip r:embed="rId3"/>
          <a:stretch>
            <a:fillRect/>
          </a:stretch>
        </p:blipFill>
        <p:spPr>
          <a:xfrm>
            <a:off x="3448138" y="1579374"/>
            <a:ext cx="857910" cy="1524220"/>
          </a:xfrm>
          <a:prstGeom prst="rect">
            <a:avLst/>
          </a:prstGeom>
        </p:spPr>
      </p:pic>
      <p:sp>
        <p:nvSpPr>
          <p:cNvPr id="50" name="正方形/長方形 49"/>
          <p:cNvSpPr/>
          <p:nvPr/>
        </p:nvSpPr>
        <p:spPr>
          <a:xfrm>
            <a:off x="387784" y="941474"/>
            <a:ext cx="4060520" cy="276999"/>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自治体の３</a:t>
            </a:r>
            <a:r>
              <a:rPr lang="en-US" altLang="ja-JP" sz="1200" b="1" dirty="0">
                <a:latin typeface="Meiryo UI" panose="020B0604030504040204" pitchFamily="50" charset="-128"/>
                <a:ea typeface="Meiryo UI" panose="020B0604030504040204" pitchFamily="50" charset="-128"/>
              </a:rPr>
              <a:t>R</a:t>
            </a:r>
            <a:r>
              <a:rPr lang="ja-JP" altLang="en-US" sz="1200" b="1" dirty="0">
                <a:latin typeface="Meiryo UI" panose="020B0604030504040204" pitchFamily="50" charset="-128"/>
                <a:ea typeface="Meiryo UI" panose="020B0604030504040204" pitchFamily="50" charset="-128"/>
              </a:rPr>
              <a:t>運動を高機能・低コストで実現・支援するアプリ</a:t>
            </a:r>
          </a:p>
        </p:txBody>
      </p:sp>
      <p:sp>
        <p:nvSpPr>
          <p:cNvPr id="52" name="テキスト ボックス 51"/>
          <p:cNvSpPr txBox="1"/>
          <p:nvPr/>
        </p:nvSpPr>
        <p:spPr>
          <a:xfrm>
            <a:off x="3385612" y="1301118"/>
            <a:ext cx="982961" cy="261610"/>
          </a:xfrm>
          <a:prstGeom prst="rect">
            <a:avLst/>
          </a:prstGeom>
          <a:noFill/>
        </p:spPr>
        <p:txBody>
          <a:bodyPr wrap="none" rtlCol="0">
            <a:spAutoFit/>
          </a:bodyPr>
          <a:lstStyle/>
          <a:p>
            <a:r>
              <a:rPr kumimoji="1" lang="ja-JP" altLang="en-US" sz="1050" dirty="0" smtClean="0">
                <a:latin typeface="Meiryo UI" panose="020B0604030504040204" pitchFamily="50" charset="-128"/>
                <a:ea typeface="Meiryo UI" panose="020B0604030504040204" pitchFamily="50" charset="-128"/>
              </a:rPr>
              <a:t>ごみ分別一覧</a:t>
            </a:r>
            <a:endParaRPr kumimoji="1" lang="ja-JP" altLang="en-US" sz="1050"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2322611" y="1301118"/>
            <a:ext cx="914033" cy="253916"/>
          </a:xfrm>
          <a:prstGeom prst="rect">
            <a:avLst/>
          </a:prstGeom>
          <a:noFill/>
        </p:spPr>
        <p:txBody>
          <a:bodyPr wrap="none" rtlCol="0">
            <a:spAutoFit/>
          </a:bodyPr>
          <a:lstStyle/>
          <a:p>
            <a:r>
              <a:rPr kumimoji="1" lang="ja-JP" altLang="en-US" sz="1050" dirty="0" smtClean="0">
                <a:latin typeface="Meiryo UI" panose="020B0604030504040204" pitchFamily="50" charset="-128"/>
                <a:ea typeface="Meiryo UI" panose="020B0604030504040204" pitchFamily="50" charset="-128"/>
              </a:rPr>
              <a:t>ごみカレンダー</a:t>
            </a:r>
            <a:endParaRPr kumimoji="1" lang="ja-JP" altLang="en-US" sz="1050" dirty="0">
              <a:latin typeface="Meiryo UI" panose="020B0604030504040204" pitchFamily="50" charset="-128"/>
              <a:ea typeface="Meiryo UI" panose="020B0604030504040204" pitchFamily="50" charset="-128"/>
            </a:endParaRPr>
          </a:p>
        </p:txBody>
      </p:sp>
      <p:pic>
        <p:nvPicPr>
          <p:cNvPr id="56" name="図 55"/>
          <p:cNvPicPr>
            <a:picLocks noChangeAspect="1"/>
          </p:cNvPicPr>
          <p:nvPr/>
        </p:nvPicPr>
        <p:blipFill rotWithShape="1">
          <a:blip r:embed="rId4"/>
          <a:srcRect l="16065" t="30089" r="14660" b="18482"/>
          <a:stretch/>
        </p:blipFill>
        <p:spPr>
          <a:xfrm>
            <a:off x="4745503" y="1523951"/>
            <a:ext cx="4120885" cy="1720022"/>
          </a:xfrm>
          <a:prstGeom prst="rect">
            <a:avLst/>
          </a:prstGeom>
        </p:spPr>
      </p:pic>
      <p:sp>
        <p:nvSpPr>
          <p:cNvPr id="57" name="正方形/長方形 56"/>
          <p:cNvSpPr/>
          <p:nvPr/>
        </p:nvSpPr>
        <p:spPr>
          <a:xfrm>
            <a:off x="5575456" y="946398"/>
            <a:ext cx="2614818" cy="307777"/>
          </a:xfrm>
          <a:prstGeom prst="rect">
            <a:avLst/>
          </a:prstGeom>
        </p:spPr>
        <p:txBody>
          <a:bodyPr wrap="none">
            <a:spAutoFit/>
          </a:bodyPr>
          <a:lstStyle/>
          <a:p>
            <a:r>
              <a:rPr lang="ja-JP" altLang="en-US" sz="1400" b="1" dirty="0">
                <a:latin typeface="Meiryo UI" panose="020B0604030504040204" pitchFamily="50" charset="-128"/>
                <a:ea typeface="Meiryo UI" panose="020B0604030504040204" pitchFamily="50" charset="-128"/>
              </a:rPr>
              <a:t>無料で広報紙をアプリ配信できる</a:t>
            </a:r>
          </a:p>
        </p:txBody>
      </p:sp>
      <p:sp>
        <p:nvSpPr>
          <p:cNvPr id="58" name="正方形/長方形 57"/>
          <p:cNvSpPr/>
          <p:nvPr/>
        </p:nvSpPr>
        <p:spPr>
          <a:xfrm>
            <a:off x="5764831" y="1345024"/>
            <a:ext cx="2322603" cy="276999"/>
          </a:xfrm>
          <a:prstGeom prst="rect">
            <a:avLst/>
          </a:prstGeom>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導入自治体</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　約</a:t>
            </a:r>
            <a:r>
              <a:rPr lang="en-US" altLang="ja-JP" sz="1200" dirty="0" smtClean="0">
                <a:latin typeface="Meiryo UI" panose="020B0604030504040204" pitchFamily="50" charset="-128"/>
                <a:ea typeface="Meiryo UI" panose="020B0604030504040204" pitchFamily="50" charset="-128"/>
              </a:rPr>
              <a:t>750</a:t>
            </a:r>
            <a:r>
              <a:rPr lang="ja-JP" altLang="en-US" sz="1200" dirty="0" smtClean="0">
                <a:latin typeface="Meiryo UI" panose="020B0604030504040204" pitchFamily="50" charset="-128"/>
                <a:ea typeface="Meiryo UI" panose="020B0604030504040204" pitchFamily="50" charset="-128"/>
              </a:rPr>
              <a:t>自治体</a:t>
            </a:r>
            <a:endParaRPr lang="en-US" altLang="ja-JP" sz="1200" dirty="0">
              <a:latin typeface="Meiryo UI" panose="020B0604030504040204" pitchFamily="50" charset="-128"/>
              <a:ea typeface="Meiryo UI" panose="020B0604030504040204" pitchFamily="50" charset="-128"/>
            </a:endParaRPr>
          </a:p>
        </p:txBody>
      </p:sp>
      <p:sp>
        <p:nvSpPr>
          <p:cNvPr id="60" name="正方形/長方形 59"/>
          <p:cNvSpPr/>
          <p:nvPr/>
        </p:nvSpPr>
        <p:spPr>
          <a:xfrm>
            <a:off x="217940" y="4101573"/>
            <a:ext cx="3615092" cy="276999"/>
          </a:xfrm>
          <a:prstGeom prst="rect">
            <a:avLst/>
          </a:prstGeom>
        </p:spPr>
        <p:txBody>
          <a:bodyPr wrap="none">
            <a:spAutoFit/>
          </a:bodyPr>
          <a:lstStyle/>
          <a:p>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通常時</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　気象</a:t>
            </a:r>
            <a:r>
              <a:rPr lang="ja-JP" altLang="en-US" sz="1200" dirty="0">
                <a:latin typeface="Meiryo UI" panose="020B0604030504040204" pitchFamily="50" charset="-128"/>
                <a:ea typeface="Meiryo UI" panose="020B0604030504040204" pitchFamily="50" charset="-128"/>
              </a:rPr>
              <a:t>・台風・地震・津波・火山情報の確認</a:t>
            </a:r>
          </a:p>
        </p:txBody>
      </p:sp>
      <p:pic>
        <p:nvPicPr>
          <p:cNvPr id="61" name="図 60"/>
          <p:cNvPicPr>
            <a:picLocks noChangeAspect="1"/>
          </p:cNvPicPr>
          <p:nvPr/>
        </p:nvPicPr>
        <p:blipFill>
          <a:blip r:embed="rId5"/>
          <a:stretch>
            <a:fillRect/>
          </a:stretch>
        </p:blipFill>
        <p:spPr>
          <a:xfrm>
            <a:off x="467637" y="4378807"/>
            <a:ext cx="2614715" cy="1130361"/>
          </a:xfrm>
          <a:prstGeom prst="rect">
            <a:avLst/>
          </a:prstGeom>
        </p:spPr>
      </p:pic>
      <p:sp>
        <p:nvSpPr>
          <p:cNvPr id="62" name="正方形/長方形 61"/>
          <p:cNvSpPr/>
          <p:nvPr/>
        </p:nvSpPr>
        <p:spPr>
          <a:xfrm>
            <a:off x="156193" y="5486738"/>
            <a:ext cx="3884397" cy="276999"/>
          </a:xfrm>
          <a:prstGeom prst="rect">
            <a:avLst/>
          </a:prstGeom>
        </p:spPr>
        <p:txBody>
          <a:bodyPr wrap="none">
            <a:spAutoFit/>
          </a:bodyPr>
          <a:lstStyle/>
          <a:p>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災害時</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　避難場所へ誘導。回線</a:t>
            </a:r>
            <a:r>
              <a:rPr lang="ja-JP" altLang="en-US" sz="1200" dirty="0">
                <a:latin typeface="Meiryo UI" panose="020B0604030504040204" pitchFamily="50" charset="-128"/>
                <a:ea typeface="Meiryo UI" panose="020B0604030504040204" pitchFamily="50" charset="-128"/>
              </a:rPr>
              <a:t>途絶状態でも利用可能</a:t>
            </a:r>
          </a:p>
        </p:txBody>
      </p:sp>
      <p:pic>
        <p:nvPicPr>
          <p:cNvPr id="63" name="図 62"/>
          <p:cNvPicPr>
            <a:picLocks noChangeAspect="1"/>
          </p:cNvPicPr>
          <p:nvPr/>
        </p:nvPicPr>
        <p:blipFill>
          <a:blip r:embed="rId6"/>
          <a:stretch>
            <a:fillRect/>
          </a:stretch>
        </p:blipFill>
        <p:spPr>
          <a:xfrm>
            <a:off x="565935" y="5826013"/>
            <a:ext cx="2410644" cy="993927"/>
          </a:xfrm>
          <a:prstGeom prst="rect">
            <a:avLst/>
          </a:prstGeom>
        </p:spPr>
      </p:pic>
      <p:sp>
        <p:nvSpPr>
          <p:cNvPr id="64" name="正方形/長方形 63"/>
          <p:cNvSpPr/>
          <p:nvPr/>
        </p:nvSpPr>
        <p:spPr>
          <a:xfrm>
            <a:off x="237155" y="3850743"/>
            <a:ext cx="4572000" cy="276999"/>
          </a:xfrm>
          <a:prstGeom prst="rect">
            <a:avLst/>
          </a:prstGeom>
        </p:spPr>
        <p:txBody>
          <a:bodyPr>
            <a:spAutoFit/>
          </a:bodyPr>
          <a:lstStyle/>
          <a:p>
            <a:r>
              <a:rPr lang="ja-JP" altLang="en-US" sz="1200" b="1" dirty="0"/>
              <a:t>ＡＲ</a:t>
            </a:r>
            <a:r>
              <a:rPr lang="ja-JP" altLang="en-US" sz="1200" b="1" dirty="0" smtClean="0"/>
              <a:t>技術</a:t>
            </a:r>
            <a:r>
              <a:rPr lang="ja-JP" altLang="en-US" sz="1200" b="1" dirty="0"/>
              <a:t>を駆使した避難所案内</a:t>
            </a:r>
            <a:r>
              <a:rPr lang="ja-JP" altLang="en-US" sz="1200" b="1" dirty="0" smtClean="0"/>
              <a:t>アプリ</a:t>
            </a:r>
            <a:r>
              <a:rPr lang="ja-JP" altLang="en-US" sz="1200" b="1" dirty="0"/>
              <a:t>。</a:t>
            </a:r>
            <a:r>
              <a:rPr lang="ja-JP" altLang="en-US" sz="1200" b="1" dirty="0" smtClean="0"/>
              <a:t>災害</a:t>
            </a:r>
            <a:r>
              <a:rPr lang="ja-JP" altLang="en-US" sz="1200" b="1" dirty="0"/>
              <a:t>時</a:t>
            </a:r>
            <a:r>
              <a:rPr lang="ja-JP" altLang="en-US" sz="1200" b="1" dirty="0" smtClean="0"/>
              <a:t>に避難所</a:t>
            </a:r>
            <a:r>
              <a:rPr lang="ja-JP" altLang="en-US" sz="1200" b="1" dirty="0"/>
              <a:t>まで案内</a:t>
            </a:r>
          </a:p>
        </p:txBody>
      </p:sp>
      <p:sp>
        <p:nvSpPr>
          <p:cNvPr id="66" name="正方形/長方形 65"/>
          <p:cNvSpPr/>
          <p:nvPr/>
        </p:nvSpPr>
        <p:spPr>
          <a:xfrm>
            <a:off x="4835143" y="4643905"/>
            <a:ext cx="4031245" cy="600164"/>
          </a:xfrm>
          <a:prstGeom prst="rect">
            <a:avLst/>
          </a:prstGeom>
          <a:ln>
            <a:solidFill>
              <a:schemeClr val="bg1">
                <a:lumMod val="75000"/>
              </a:schemeClr>
            </a:solidFill>
          </a:ln>
        </p:spPr>
        <p:txBody>
          <a:bodyPr wrap="square">
            <a:spAutoFit/>
          </a:bodyPr>
          <a:lstStyle/>
          <a:p>
            <a:pPr marL="228600" indent="-228600">
              <a:buFont typeface="+mj-lt"/>
              <a:buAutoNum type="arabicPeriod"/>
            </a:pPr>
            <a:r>
              <a:rPr lang="ja-JP" altLang="en-US" sz="1100" dirty="0" smtClean="0">
                <a:latin typeface="Meiryo UI" panose="020B0604030504040204" pitchFamily="50" charset="-128"/>
                <a:ea typeface="Meiryo UI" panose="020B0604030504040204" pitchFamily="50" charset="-128"/>
              </a:rPr>
              <a:t>自治体</a:t>
            </a:r>
            <a:r>
              <a:rPr lang="ja-JP" altLang="en-US" sz="1100" dirty="0">
                <a:latin typeface="Meiryo UI" panose="020B0604030504040204" pitchFamily="50" charset="-128"/>
                <a:ea typeface="Meiryo UI" panose="020B0604030504040204" pitchFamily="50" charset="-128"/>
              </a:rPr>
              <a:t>から最適なタイミングで情報</a:t>
            </a:r>
            <a:r>
              <a:rPr lang="ja-JP" altLang="en-US" sz="1100" dirty="0" smtClean="0">
                <a:latin typeface="Meiryo UI" panose="020B0604030504040204" pitchFamily="50" charset="-128"/>
                <a:ea typeface="Meiryo UI" panose="020B0604030504040204" pitchFamily="50" charset="-128"/>
              </a:rPr>
              <a:t>発信</a:t>
            </a:r>
            <a:endParaRPr lang="en-US" altLang="ja-JP" sz="1100" dirty="0" smtClean="0">
              <a:latin typeface="Meiryo UI" panose="020B0604030504040204" pitchFamily="50" charset="-128"/>
              <a:ea typeface="Meiryo UI" panose="020B0604030504040204" pitchFamily="50" charset="-128"/>
            </a:endParaRPr>
          </a:p>
          <a:p>
            <a:pPr marL="228600" indent="-228600">
              <a:buFont typeface="+mj-lt"/>
              <a:buAutoNum type="arabicPeriod"/>
            </a:pPr>
            <a:r>
              <a:rPr lang="ja-JP" altLang="en-US" sz="1100" dirty="0">
                <a:latin typeface="Meiryo UI" panose="020B0604030504040204" pitchFamily="50" charset="-128"/>
                <a:ea typeface="Meiryo UI" panose="020B0604030504040204" pitchFamily="50" charset="-128"/>
              </a:rPr>
              <a:t>アラート機能で予防接種の受け忘れがなく</a:t>
            </a:r>
            <a:r>
              <a:rPr lang="ja-JP" altLang="en-US" sz="1100" dirty="0" smtClean="0">
                <a:latin typeface="Meiryo UI" panose="020B0604030504040204" pitchFamily="50" charset="-128"/>
                <a:ea typeface="Meiryo UI" panose="020B0604030504040204" pitchFamily="50" charset="-128"/>
              </a:rPr>
              <a:t>なる</a:t>
            </a:r>
            <a:endParaRPr lang="en-US" altLang="ja-JP" sz="1100" dirty="0" smtClean="0">
              <a:latin typeface="Meiryo UI" panose="020B0604030504040204" pitchFamily="50" charset="-128"/>
              <a:ea typeface="Meiryo UI" panose="020B0604030504040204" pitchFamily="50" charset="-128"/>
            </a:endParaRPr>
          </a:p>
          <a:p>
            <a:pPr marL="228600" indent="-228600">
              <a:buFont typeface="+mj-lt"/>
              <a:buAutoNum type="arabicPeriod"/>
            </a:pPr>
            <a:r>
              <a:rPr lang="ja-JP" altLang="en-US" sz="1100" dirty="0">
                <a:latin typeface="Meiryo UI" panose="020B0604030504040204" pitchFamily="50" charset="-128"/>
                <a:ea typeface="Meiryo UI" panose="020B0604030504040204" pitchFamily="50" charset="-128"/>
              </a:rPr>
              <a:t>子育て記録が共有でき、夫婦</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家族の子育て参加を</a:t>
            </a:r>
            <a:r>
              <a:rPr lang="ja-JP" altLang="en-US" sz="1100" dirty="0" smtClean="0">
                <a:latin typeface="Meiryo UI" panose="020B0604030504040204" pitchFamily="50" charset="-128"/>
                <a:ea typeface="Meiryo UI" panose="020B0604030504040204" pitchFamily="50" charset="-128"/>
              </a:rPr>
              <a:t>促す</a:t>
            </a:r>
            <a:endParaRPr lang="ja-JP" altLang="en-US" sz="1100" dirty="0">
              <a:latin typeface="Meiryo UI" panose="020B0604030504040204" pitchFamily="50" charset="-128"/>
              <a:ea typeface="Meiryo UI" panose="020B0604030504040204" pitchFamily="50" charset="-128"/>
            </a:endParaRPr>
          </a:p>
        </p:txBody>
      </p:sp>
      <p:sp>
        <p:nvSpPr>
          <p:cNvPr id="67" name="正方形/長方形 66"/>
          <p:cNvSpPr/>
          <p:nvPr/>
        </p:nvSpPr>
        <p:spPr>
          <a:xfrm>
            <a:off x="4844520" y="3953567"/>
            <a:ext cx="4143841" cy="646331"/>
          </a:xfrm>
          <a:prstGeom prst="rect">
            <a:avLst/>
          </a:prstGeom>
        </p:spPr>
        <p:txBody>
          <a:bodyPr wrap="square">
            <a:spAutoFit/>
          </a:bodyPr>
          <a:lstStyle/>
          <a:p>
            <a:r>
              <a:rPr lang="en-US" altLang="ja-JP" sz="1200" dirty="0">
                <a:latin typeface="Meiryo UI" panose="020B0604030504040204" pitchFamily="50" charset="-128"/>
                <a:ea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rPr>
              <a:t>を活用した新たな子育て支援策として、妊娠中から出産、子育てまで全てのライフステージに合わせ、切れ目のない自治体サポートを</a:t>
            </a:r>
            <a:r>
              <a:rPr lang="ja-JP" altLang="en-US" sz="1200" dirty="0" smtClean="0">
                <a:latin typeface="Meiryo UI" panose="020B0604030504040204" pitchFamily="50" charset="-128"/>
                <a:ea typeface="Meiryo UI" panose="020B0604030504040204" pitchFamily="50" charset="-128"/>
              </a:rPr>
              <a:t>実現。</a:t>
            </a:r>
            <a:endParaRPr lang="en-US" altLang="ja-JP" sz="1200" dirty="0">
              <a:latin typeface="Meiryo UI" panose="020B0604030504040204" pitchFamily="50" charset="-128"/>
              <a:ea typeface="Meiryo UI" panose="020B0604030504040204" pitchFamily="50" charset="-128"/>
            </a:endParaRPr>
          </a:p>
        </p:txBody>
      </p:sp>
      <p:pic>
        <p:nvPicPr>
          <p:cNvPr id="68" name="図 67"/>
          <p:cNvPicPr>
            <a:picLocks noChangeAspect="1"/>
          </p:cNvPicPr>
          <p:nvPr/>
        </p:nvPicPr>
        <p:blipFill rotWithShape="1">
          <a:blip r:embed="rId7"/>
          <a:srcRect l="7632" t="30090" r="8536" b="18124"/>
          <a:stretch/>
        </p:blipFill>
        <p:spPr>
          <a:xfrm>
            <a:off x="4892895" y="5381707"/>
            <a:ext cx="3826100" cy="1328826"/>
          </a:xfrm>
          <a:prstGeom prst="rect">
            <a:avLst/>
          </a:prstGeom>
        </p:spPr>
      </p:pic>
      <p:sp>
        <p:nvSpPr>
          <p:cNvPr id="69" name="スライド番号プレースホルダー 68"/>
          <p:cNvSpPr>
            <a:spLocks noGrp="1"/>
          </p:cNvSpPr>
          <p:nvPr>
            <p:ph type="sldNum" sz="quarter" idx="12"/>
          </p:nvPr>
        </p:nvSpPr>
        <p:spPr/>
        <p:txBody>
          <a:bodyPr/>
          <a:lstStyle/>
          <a:p>
            <a:fld id="{6D9193AE-A101-45E9-A319-81911888F047}" type="slidenum">
              <a:rPr kumimoji="1" lang="ja-JP" altLang="en-US" smtClean="0"/>
              <a:pPr/>
              <a:t>14</a:t>
            </a:fld>
            <a:endParaRPr kumimoji="1" lang="ja-JP" altLang="en-US"/>
          </a:p>
        </p:txBody>
      </p:sp>
    </p:spTree>
    <p:extLst>
      <p:ext uri="{BB962C8B-B14F-4D97-AF65-F5344CB8AC3E}">
        <p14:creationId xmlns:p14="http://schemas.microsoft.com/office/powerpoint/2010/main" val="2946700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48584" y="3170015"/>
            <a:ext cx="2448258" cy="3469190"/>
          </a:xfrm>
          <a:prstGeom prst="rect">
            <a:avLst/>
          </a:prstGeom>
        </p:spPr>
      </p:pic>
      <p:pic>
        <p:nvPicPr>
          <p:cNvPr id="5" name="図 4"/>
          <p:cNvPicPr>
            <a:picLocks noChangeAspect="1"/>
          </p:cNvPicPr>
          <p:nvPr/>
        </p:nvPicPr>
        <p:blipFill>
          <a:blip r:embed="rId3"/>
          <a:stretch>
            <a:fillRect/>
          </a:stretch>
        </p:blipFill>
        <p:spPr>
          <a:xfrm>
            <a:off x="3517192" y="3170015"/>
            <a:ext cx="5101956" cy="3687985"/>
          </a:xfrm>
          <a:prstGeom prst="rect">
            <a:avLst/>
          </a:prstGeom>
        </p:spPr>
      </p:pic>
      <p:sp>
        <p:nvSpPr>
          <p:cNvPr id="6" name="正方形/長方形 5"/>
          <p:cNvSpPr/>
          <p:nvPr/>
        </p:nvSpPr>
        <p:spPr>
          <a:xfrm>
            <a:off x="532910" y="765611"/>
            <a:ext cx="8209445" cy="2146742"/>
          </a:xfrm>
          <a:prstGeom prst="rect">
            <a:avLst/>
          </a:prstGeom>
          <a:ln>
            <a:solidFill>
              <a:schemeClr val="bg1">
                <a:lumMod val="75000"/>
              </a:schemeClr>
            </a:solidFill>
          </a:ln>
        </p:spPr>
        <p:txBody>
          <a:bodyPr wrap="square">
            <a:spAutoFit/>
          </a:bodyPr>
          <a:lstStyle/>
          <a:p>
            <a:r>
              <a:rPr lang="ja-JP" altLang="en-US" sz="1600" b="1" dirty="0" smtClean="0">
                <a:latin typeface="Meiryo UI" panose="020B0604030504040204" pitchFamily="50" charset="-128"/>
                <a:ea typeface="Meiryo UI" panose="020B0604030504040204" pitchFamily="50" charset="-128"/>
              </a:rPr>
              <a:t>＜「もっと寝屋川」は次の四つの特徴を持つ＞</a:t>
            </a:r>
            <a:endParaRPr lang="en-US" altLang="ja-JP" sz="1600" b="1" dirty="0" smtClean="0">
              <a:latin typeface="Meiryo UI" panose="020B0604030504040204" pitchFamily="50" charset="-128"/>
              <a:ea typeface="Meiryo UI" panose="020B0604030504040204" pitchFamily="50" charset="-128"/>
            </a:endParaRPr>
          </a:p>
          <a:p>
            <a:endParaRPr lang="en-US" altLang="ja-JP" sz="1100" b="1" dirty="0" smtClean="0">
              <a:latin typeface="Meiryo UI" panose="020B0604030504040204" pitchFamily="50" charset="-128"/>
              <a:ea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rPr>
              <a:t>１）統合型：</a:t>
            </a:r>
            <a:r>
              <a:rPr lang="ja-JP" altLang="en-US" sz="1600" dirty="0" smtClean="0">
                <a:latin typeface="Meiryo UI" panose="020B0604030504040204" pitchFamily="50" charset="-128"/>
                <a:ea typeface="Meiryo UI" panose="020B0604030504040204" pitchFamily="50" charset="-128"/>
              </a:rPr>
              <a:t>「ごみ」、「子育て」、「教育」、「防災・防犯」など、一つのアプリで様々な情報を網羅。</a:t>
            </a:r>
          </a:p>
          <a:p>
            <a:endParaRPr lang="ja-JP" altLang="en-US" sz="1050" dirty="0" smtClean="0">
              <a:latin typeface="Meiryo UI" panose="020B0604030504040204" pitchFamily="50" charset="-128"/>
              <a:ea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rPr>
              <a:t>２）双方向型：</a:t>
            </a:r>
            <a:r>
              <a:rPr lang="ja-JP" altLang="en-US" sz="1600" dirty="0" smtClean="0">
                <a:latin typeface="Meiryo UI" panose="020B0604030504040204" pitchFamily="50" charset="-128"/>
                <a:ea typeface="Meiryo UI" panose="020B0604030504040204" pitchFamily="50" charset="-128"/>
              </a:rPr>
              <a:t>市からの情報発信だけでなく、市民からの意見受付、アンケート機能、危険箇所の</a:t>
            </a:r>
            <a:endParaRPr lang="en-US" altLang="ja-JP" sz="1600" dirty="0" smtClean="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通報などの双方向性を持つ。</a:t>
            </a:r>
          </a:p>
          <a:p>
            <a:endParaRPr lang="ja-JP" altLang="en-US" sz="800" dirty="0" smtClean="0">
              <a:latin typeface="Meiryo UI" panose="020B0604030504040204" pitchFamily="50" charset="-128"/>
              <a:ea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rPr>
              <a:t>３）予約機能の実装：</a:t>
            </a:r>
            <a:r>
              <a:rPr lang="ja-JP" altLang="en-US" sz="1600" dirty="0" smtClean="0">
                <a:latin typeface="Meiryo UI" panose="020B0604030504040204" pitchFamily="50" charset="-128"/>
                <a:ea typeface="Meiryo UI" panose="020B0604030504040204" pitchFamily="50" charset="-128"/>
              </a:rPr>
              <a:t>法律相談や一時預かり保育の予約など、予約機能を実装。</a:t>
            </a:r>
          </a:p>
          <a:p>
            <a:endParaRPr lang="en-US" altLang="ja-JP" sz="800" dirty="0" smtClean="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４）</a:t>
            </a:r>
            <a:r>
              <a:rPr lang="ja-JP" altLang="en-US" sz="1600" b="1" dirty="0" smtClean="0">
                <a:latin typeface="Meiryo UI" panose="020B0604030504040204" pitchFamily="50" charset="-128"/>
                <a:ea typeface="Meiryo UI" panose="020B0604030504040204" pitchFamily="50" charset="-128"/>
              </a:rPr>
              <a:t>進化・拡張性：</a:t>
            </a:r>
            <a:r>
              <a:rPr lang="ja-JP" altLang="en-US" sz="1600" dirty="0" smtClean="0">
                <a:latin typeface="Meiryo UI" panose="020B0604030504040204" pitchFamily="50" charset="-128"/>
                <a:ea typeface="Meiryo UI" panose="020B0604030504040204" pitchFamily="50" charset="-128"/>
              </a:rPr>
              <a:t>新しい</a:t>
            </a:r>
            <a:r>
              <a:rPr lang="ja-JP" altLang="en-US" sz="1600" dirty="0">
                <a:latin typeface="Meiryo UI" panose="020B0604030504040204" pitchFamily="50" charset="-128"/>
                <a:ea typeface="Meiryo UI" panose="020B0604030504040204" pitchFamily="50" charset="-128"/>
              </a:rPr>
              <a:t>機能を次々と付加することが</a:t>
            </a:r>
            <a:r>
              <a:rPr lang="ja-JP" altLang="en-US" sz="1600" dirty="0" smtClean="0">
                <a:latin typeface="Meiryo UI" panose="020B0604030504040204" pitchFamily="50" charset="-128"/>
                <a:ea typeface="Meiryo UI" panose="020B0604030504040204" pitchFamily="50" charset="-128"/>
              </a:rPr>
              <a:t>でき、</a:t>
            </a:r>
            <a:r>
              <a:rPr lang="ja-JP" altLang="en-US" sz="1600" dirty="0">
                <a:latin typeface="Meiryo UI" panose="020B0604030504040204" pitchFamily="50" charset="-128"/>
                <a:ea typeface="Meiryo UI" panose="020B0604030504040204" pitchFamily="50" charset="-128"/>
              </a:rPr>
              <a:t>進化し続けるアプリ</a:t>
            </a:r>
            <a:r>
              <a:rPr lang="ja-JP" altLang="en-US" sz="1600" dirty="0" smtClean="0">
                <a:latin typeface="Meiryo UI" panose="020B0604030504040204" pitchFamily="50" charset="-128"/>
                <a:ea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731909" y="66605"/>
            <a:ext cx="7835799" cy="461665"/>
          </a:xfrm>
          <a:prstGeom prst="rect">
            <a:avLst/>
          </a:prstGeom>
          <a:noFill/>
        </p:spPr>
        <p:txBody>
          <a:bodyPr wrap="none" rtlCol="0">
            <a:spAutoFit/>
          </a:bodyPr>
          <a:lstStyle/>
          <a:p>
            <a:r>
              <a:rPr kumimoji="1" lang="en-US" altLang="ja-JP" sz="2400" b="1" dirty="0" smtClean="0">
                <a:latin typeface="Meiryo UI" panose="020B0604030504040204" pitchFamily="50" charset="-128"/>
                <a:ea typeface="Meiryo UI" panose="020B0604030504040204" pitchFamily="50" charset="-128"/>
              </a:rPr>
              <a:t>【</a:t>
            </a:r>
            <a:r>
              <a:rPr kumimoji="1" lang="ja-JP" altLang="en-US" sz="2400" b="1" dirty="0" smtClean="0">
                <a:latin typeface="Meiryo UI" panose="020B0604030504040204" pitchFamily="50" charset="-128"/>
                <a:ea typeface="Meiryo UI" panose="020B0604030504040204" pitchFamily="50" charset="-128"/>
              </a:rPr>
              <a:t>統合型アプリ</a:t>
            </a:r>
            <a:r>
              <a:rPr kumimoji="1" lang="en-US" altLang="ja-JP" sz="2400" b="1" dirty="0" smtClean="0">
                <a:latin typeface="Meiryo UI" panose="020B0604030504040204" pitchFamily="50" charset="-128"/>
                <a:ea typeface="Meiryo UI" panose="020B0604030504040204" pitchFamily="50" charset="-128"/>
              </a:rPr>
              <a:t>】</a:t>
            </a:r>
            <a:r>
              <a:rPr kumimoji="1" lang="ja-JP" altLang="en-US" sz="2400" b="1" dirty="0" smtClean="0">
                <a:latin typeface="Meiryo UI" panose="020B0604030504040204" pitchFamily="50" charset="-128"/>
                <a:ea typeface="Meiryo UI" panose="020B0604030504040204" pitchFamily="50" charset="-128"/>
              </a:rPr>
              <a:t>　寝屋川市のアプリの事例　　「もっと寝屋川」</a:t>
            </a:r>
            <a:endParaRPr kumimoji="1" lang="en-US" altLang="ja-JP" sz="2400" b="1" dirty="0" smtClean="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6982098" y="6349185"/>
            <a:ext cx="2057400" cy="365125"/>
          </a:xfrm>
        </p:spPr>
        <p:txBody>
          <a:bodyPr/>
          <a:lstStyle/>
          <a:p>
            <a:fld id="{690AABC7-6DBF-42EB-8F69-903C4D306E3F}" type="slidenum">
              <a:rPr kumimoji="1" lang="ja-JP" altLang="en-US" smtClean="0"/>
              <a:t>15</a:t>
            </a:fld>
            <a:endParaRPr kumimoji="1" lang="ja-JP" altLang="en-US"/>
          </a:p>
        </p:txBody>
      </p:sp>
      <p:cxnSp>
        <p:nvCxnSpPr>
          <p:cNvPr id="12" name="直線コネクタ 11"/>
          <p:cNvCxnSpPr/>
          <p:nvPr/>
        </p:nvCxnSpPr>
        <p:spPr>
          <a:xfrm>
            <a:off x="365809" y="630155"/>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882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BF321AB-D8E2-4BE5-9B63-B398D60DEC4E}"/>
              </a:ext>
            </a:extLst>
          </p:cNvPr>
          <p:cNvSpPr txBox="1"/>
          <p:nvPr/>
        </p:nvSpPr>
        <p:spPr>
          <a:xfrm>
            <a:off x="827021" y="178180"/>
            <a:ext cx="741662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dirty="0" smtClean="0">
                <a:solidFill>
                  <a:prstClr val="black"/>
                </a:solidFill>
                <a:latin typeface="Meiryo UI" panose="020B0604030504040204" pitchFamily="50" charset="-128"/>
                <a:ea typeface="Meiryo UI" panose="020B0604030504040204" pitchFamily="50" charset="-128"/>
              </a:rPr>
              <a:t>大阪市の事例　</a:t>
            </a:r>
            <a:r>
              <a:rPr kumimoji="1" lang="en-US" altLang="ja-JP" sz="2400" b="1" dirty="0" smtClean="0">
                <a:solidFill>
                  <a:prstClr val="black"/>
                </a:solidFill>
                <a:latin typeface="Meiryo UI" panose="020B0604030504040204" pitchFamily="50" charset="-128"/>
                <a:ea typeface="Meiryo UI" panose="020B0604030504040204" pitchFamily="50" charset="-128"/>
              </a:rPr>
              <a:t>『</a:t>
            </a:r>
            <a:r>
              <a:rPr kumimoji="1" lang="ja-JP" altLang="en-US" sz="2400" b="1" dirty="0" smtClean="0">
                <a:solidFill>
                  <a:prstClr val="black"/>
                </a:solidFill>
                <a:latin typeface="Meiryo UI" panose="020B0604030504040204" pitchFamily="50" charset="-128"/>
                <a:ea typeface="Meiryo UI" panose="020B0604030504040204" pitchFamily="50" charset="-128"/>
              </a:rPr>
              <a:t>大阪市</a:t>
            </a:r>
            <a:r>
              <a:rPr kumimoji="1" lang="en-US" altLang="ja-JP" sz="2400" b="1" dirty="0" smtClean="0">
                <a:solidFill>
                  <a:prstClr val="black"/>
                </a:solidFill>
                <a:latin typeface="Meiryo UI" panose="020B0604030504040204" pitchFamily="50" charset="-128"/>
                <a:ea typeface="Meiryo UI" panose="020B0604030504040204" pitchFamily="50" charset="-128"/>
              </a:rPr>
              <a:t>LINE</a:t>
            </a:r>
            <a:r>
              <a:rPr kumimoji="1" lang="ja-JP" altLang="en-US" sz="2400" b="1" dirty="0" smtClean="0">
                <a:solidFill>
                  <a:prstClr val="black"/>
                </a:solidFill>
                <a:latin typeface="Meiryo UI" panose="020B0604030504040204" pitchFamily="50" charset="-128"/>
                <a:ea typeface="Meiryo UI" panose="020B0604030504040204" pitchFamily="50" charset="-128"/>
              </a:rPr>
              <a:t>公式アカウント</a:t>
            </a:r>
            <a:r>
              <a:rPr kumimoji="1" lang="en-US" altLang="ja-JP" sz="2400" b="1" dirty="0" smtClean="0">
                <a:solidFill>
                  <a:prstClr val="black"/>
                </a:solidFill>
                <a:latin typeface="Meiryo UI" panose="020B0604030504040204" pitchFamily="50" charset="-128"/>
                <a:ea typeface="Meiryo UI" panose="020B0604030504040204" pitchFamily="50" charset="-128"/>
              </a:rPr>
              <a:t>』</a:t>
            </a:r>
            <a:r>
              <a:rPr kumimoji="1" lang="ja-JP" altLang="en-US" sz="2400" b="1" dirty="0" smtClean="0">
                <a:solidFill>
                  <a:prstClr val="black"/>
                </a:solidFill>
                <a:latin typeface="Meiryo UI" panose="020B0604030504040204" pitchFamily="50" charset="-128"/>
                <a:ea typeface="Meiryo UI" panose="020B0604030504040204" pitchFamily="50" charset="-128"/>
              </a:rPr>
              <a:t>の活用</a:t>
            </a:r>
            <a:endPar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6" name="直線コネクタ 5">
            <a:extLst>
              <a:ext uri="{FF2B5EF4-FFF2-40B4-BE49-F238E27FC236}">
                <a16:creationId xmlns:a16="http://schemas.microsoft.com/office/drawing/2014/main" id="{BD7C4614-E1EA-46BF-A674-1B49CAA7812A}"/>
              </a:ext>
            </a:extLst>
          </p:cNvPr>
          <p:cNvCxnSpPr/>
          <p:nvPr/>
        </p:nvCxnSpPr>
        <p:spPr>
          <a:xfrm>
            <a:off x="382588" y="720770"/>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0B9722A0-30BE-495D-AA33-39B84E422D52}"/>
              </a:ext>
            </a:extLst>
          </p:cNvPr>
          <p:cNvSpPr/>
          <p:nvPr/>
        </p:nvSpPr>
        <p:spPr>
          <a:xfrm>
            <a:off x="721645" y="850701"/>
            <a:ext cx="7997859" cy="933642"/>
          </a:xfrm>
          <a:prstGeom prst="rect">
            <a:avLst/>
          </a:prstGeom>
          <a:ln w="38100">
            <a:solidFill>
              <a:schemeClr val="tx1"/>
            </a:solidFill>
          </a:ln>
        </p:spPr>
        <p:txBody>
          <a:bodyPr wrap="square" tIns="180000" anchor="t" anchorCtr="0">
            <a:no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lang="ja-JP" altLang="en-US" b="1" dirty="0" smtClean="0">
                <a:solidFill>
                  <a:prstClr val="black"/>
                </a:solidFill>
                <a:latin typeface="Meiryo UI" panose="020B0604030504040204" pitchFamily="50" charset="-128"/>
                <a:ea typeface="Meiryo UI" panose="020B0604030504040204" pitchFamily="50" charset="-128"/>
              </a:rPr>
              <a:t>大阪市</a:t>
            </a:r>
            <a:r>
              <a:rPr lang="en-US" altLang="ja-JP" b="1" dirty="0" smtClean="0">
                <a:solidFill>
                  <a:prstClr val="black"/>
                </a:solidFill>
                <a:latin typeface="Meiryo UI" panose="020B0604030504040204" pitchFamily="50" charset="-128"/>
                <a:ea typeface="Meiryo UI" panose="020B0604030504040204" pitchFamily="50" charset="-128"/>
              </a:rPr>
              <a:t>LINE</a:t>
            </a:r>
            <a:r>
              <a:rPr lang="ja-JP" altLang="en-US" b="1" dirty="0" smtClean="0">
                <a:solidFill>
                  <a:prstClr val="black"/>
                </a:solidFill>
                <a:latin typeface="Meiryo UI" panose="020B0604030504040204" pitchFamily="50" charset="-128"/>
                <a:ea typeface="Meiryo UI" panose="020B0604030504040204" pitchFamily="50" charset="-128"/>
              </a:rPr>
              <a:t>公式アカウント</a:t>
            </a:r>
            <a:r>
              <a:rPr lang="ja-JP" altLang="en-US" b="1" dirty="0">
                <a:solidFill>
                  <a:prstClr val="black"/>
                </a:solidFill>
                <a:latin typeface="Meiryo UI" panose="020B0604030504040204" pitchFamily="50" charset="-128"/>
                <a:ea typeface="Meiryo UI" panose="020B0604030504040204" pitchFamily="50" charset="-128"/>
              </a:rPr>
              <a:t>に便利な機能を集約（リッチメニュー）</a:t>
            </a:r>
            <a:endParaRPr lang="en-US" altLang="ja-JP" b="1" dirty="0">
              <a:solidFill>
                <a:prstClr val="black"/>
              </a:solidFill>
              <a:latin typeface="Meiryo UI" panose="020B0604030504040204" pitchFamily="50" charset="-128"/>
              <a:ea typeface="Meiryo UI" panose="020B0604030504040204" pitchFamily="50" charset="-128"/>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ワンタップでごみ、子育てなど生活関連情報をすぐに表示</a:t>
            </a:r>
            <a:endParaRPr kumimoji="0"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endParaRPr kumimoji="0"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endParaRPr kumimoji="0"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050" name="Picture 2" descr="å¤§éªå¸LINEäºæ¬¡åã³ã¼ã">
            <a:extLst>
              <a:ext uri="{FF2B5EF4-FFF2-40B4-BE49-F238E27FC236}">
                <a16:creationId xmlns:a16="http://schemas.microsoft.com/office/drawing/2014/main" id="{0B282F9F-A9AC-4581-AD77-28EB455B5C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0773" y="5134613"/>
            <a:ext cx="1392872" cy="13928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ç©ºãä¿è²æ½è¨­1">
            <a:extLst>
              <a:ext uri="{FF2B5EF4-FFF2-40B4-BE49-F238E27FC236}">
                <a16:creationId xmlns:a16="http://schemas.microsoft.com/office/drawing/2014/main" id="{1E8BCBBD-AAA9-4D0A-BAEE-3C45B60FCD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2359" y="2183847"/>
            <a:ext cx="1739281" cy="3295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ã»ãã ãª3">
            <a:extLst>
              <a:ext uri="{FF2B5EF4-FFF2-40B4-BE49-F238E27FC236}">
                <a16:creationId xmlns:a16="http://schemas.microsoft.com/office/drawing/2014/main" id="{EBE10694-036B-4154-9CA6-1D1D3538E7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8155" y="4047659"/>
            <a:ext cx="1288605" cy="24415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6" name="Picture 8" descr="ããã¡ãã3">
            <a:extLst>
              <a:ext uri="{FF2B5EF4-FFF2-40B4-BE49-F238E27FC236}">
                <a16:creationId xmlns:a16="http://schemas.microsoft.com/office/drawing/2014/main" id="{178362E5-5111-4F6E-9BEB-5760C0C9C6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210" y="1914273"/>
            <a:ext cx="1288605" cy="24415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8" name="Picture 10" descr="ç©ºãä¿è²æ½è¨­2">
            <a:extLst>
              <a:ext uri="{FF2B5EF4-FFF2-40B4-BE49-F238E27FC236}">
                <a16:creationId xmlns:a16="http://schemas.microsoft.com/office/drawing/2014/main" id="{FD7EE266-1E3D-4AB9-9D68-0B4CDD661C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7064" y="1924848"/>
            <a:ext cx="1244539" cy="2358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2B17744B-2FEB-4E57-B4E6-9C70DAA52A40}"/>
              </a:ext>
            </a:extLst>
          </p:cNvPr>
          <p:cNvSpPr txBox="1"/>
          <p:nvPr/>
        </p:nvSpPr>
        <p:spPr>
          <a:xfrm>
            <a:off x="6697396" y="4729067"/>
            <a:ext cx="17392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大阪市</a:t>
            </a:r>
            <a:r>
              <a:rPr kumimoji="1" lang="ja-JP" altLang="en-US" sz="1200" dirty="0">
                <a:solidFill>
                  <a:prstClr val="black"/>
                </a:solidFill>
                <a:latin typeface="Meiryo UI" panose="020B0604030504040204" pitchFamily="50" charset="-128"/>
                <a:ea typeface="Meiryo UI" panose="020B0604030504040204" pitchFamily="50" charset="-128"/>
              </a:rPr>
              <a:t>公式</a:t>
            </a:r>
            <a:r>
              <a:rPr kumimoji="1" lang="en-US" altLang="ja-JP" sz="1200" dirty="0">
                <a:solidFill>
                  <a:prstClr val="black"/>
                </a:solidFill>
                <a:latin typeface="Meiryo UI" panose="020B0604030504040204" pitchFamily="50" charset="-128"/>
                <a:ea typeface="Meiryo UI" panose="020B0604030504040204" pitchFamily="50" charset="-128"/>
              </a:rPr>
              <a:t>LINE</a:t>
            </a:r>
            <a:br>
              <a:rPr kumimoji="1" lang="en-US" altLang="ja-JP" sz="1200" dirty="0">
                <a:solidFill>
                  <a:prstClr val="black"/>
                </a:solidFill>
                <a:latin typeface="Meiryo UI" panose="020B0604030504040204" pitchFamily="50" charset="-128"/>
                <a:ea typeface="Meiryo UI" panose="020B0604030504040204" pitchFamily="50" charset="-128"/>
              </a:rPr>
            </a:br>
            <a:r>
              <a:rPr kumimoji="1" lang="ja-JP" altLang="en-US" sz="1200" dirty="0">
                <a:solidFill>
                  <a:prstClr val="black"/>
                </a:solidFill>
                <a:latin typeface="Meiryo UI" panose="020B0604030504040204" pitchFamily="50" charset="-128"/>
                <a:ea typeface="Meiryo UI" panose="020B0604030504040204" pitchFamily="50" charset="-128"/>
              </a:rPr>
              <a:t>「大阪市」を友だち追加</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cxnSp>
        <p:nvCxnSpPr>
          <p:cNvPr id="8" name="直線矢印コネクタ 7">
            <a:extLst>
              <a:ext uri="{FF2B5EF4-FFF2-40B4-BE49-F238E27FC236}">
                <a16:creationId xmlns:a16="http://schemas.microsoft.com/office/drawing/2014/main" id="{89E48F68-CD96-4FB5-B5FC-69E065217504}"/>
              </a:ext>
            </a:extLst>
          </p:cNvPr>
          <p:cNvCxnSpPr>
            <a:cxnSpLocks/>
          </p:cNvCxnSpPr>
          <p:nvPr/>
        </p:nvCxnSpPr>
        <p:spPr>
          <a:xfrm flipH="1">
            <a:off x="2094679" y="2712720"/>
            <a:ext cx="1524001" cy="0"/>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5E0B6546-C105-43EC-88EC-68FAA9725FA6}"/>
              </a:ext>
            </a:extLst>
          </p:cNvPr>
          <p:cNvCxnSpPr>
            <a:cxnSpLocks/>
          </p:cNvCxnSpPr>
          <p:nvPr/>
        </p:nvCxnSpPr>
        <p:spPr>
          <a:xfrm>
            <a:off x="5524500" y="2677160"/>
            <a:ext cx="872564" cy="0"/>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cxnSp>
        <p:nvCxnSpPr>
          <p:cNvPr id="2055" name="コネクタ: カギ線 2054">
            <a:extLst>
              <a:ext uri="{FF2B5EF4-FFF2-40B4-BE49-F238E27FC236}">
                <a16:creationId xmlns:a16="http://schemas.microsoft.com/office/drawing/2014/main" id="{B03B1569-5129-44CC-9BF5-B461F6DD1A75}"/>
              </a:ext>
            </a:extLst>
          </p:cNvPr>
          <p:cNvCxnSpPr>
            <a:cxnSpLocks/>
            <a:endCxn id="2054" idx="0"/>
          </p:cNvCxnSpPr>
          <p:nvPr/>
        </p:nvCxnSpPr>
        <p:spPr>
          <a:xfrm rot="10800000" flipV="1">
            <a:off x="2792459" y="3508863"/>
            <a:ext cx="871941" cy="538795"/>
          </a:xfrm>
          <a:prstGeom prst="bentConnector2">
            <a:avLst/>
          </a:prstGeom>
          <a:ln w="92075">
            <a:tailEnd type="triangle"/>
          </a:ln>
        </p:spPr>
        <p:style>
          <a:lnRef idx="1">
            <a:schemeClr val="accent1"/>
          </a:lnRef>
          <a:fillRef idx="0">
            <a:schemeClr val="accent1"/>
          </a:fillRef>
          <a:effectRef idx="0">
            <a:schemeClr val="accent1"/>
          </a:effectRef>
          <a:fontRef idx="minor">
            <a:schemeClr val="tx1"/>
          </a:fontRef>
        </p:style>
      </p:cxnSp>
      <p:sp>
        <p:nvSpPr>
          <p:cNvPr id="2066" name="吹き出し: 四角形 2065">
            <a:extLst>
              <a:ext uri="{FF2B5EF4-FFF2-40B4-BE49-F238E27FC236}">
                <a16:creationId xmlns:a16="http://schemas.microsoft.com/office/drawing/2014/main" id="{0B0397C3-BF44-4773-A76E-AD05241C3890}"/>
              </a:ext>
            </a:extLst>
          </p:cNvPr>
          <p:cNvSpPr/>
          <p:nvPr/>
        </p:nvSpPr>
        <p:spPr>
          <a:xfrm>
            <a:off x="3729633" y="5745359"/>
            <a:ext cx="2232520" cy="783741"/>
          </a:xfrm>
          <a:prstGeom prst="wedgeRectCallout">
            <a:avLst>
              <a:gd name="adj1" fmla="val -60199"/>
              <a:gd name="adj2" fmla="val -4180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dirty="0">
                <a:solidFill>
                  <a:schemeClr val="tx1"/>
                </a:solidFill>
                <a:latin typeface="Meiryo UI" panose="020B0604030504040204" pitchFamily="50" charset="-128"/>
                <a:ea typeface="Meiryo UI" panose="020B0604030504040204" pitchFamily="50" charset="-128"/>
              </a:rPr>
              <a:t>大阪市立図書館の子供の本棚委員会が選定した児童図書を検索、予約も可能</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図書館カード必要</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53" name="吹き出し: 四角形 52">
            <a:extLst>
              <a:ext uri="{FF2B5EF4-FFF2-40B4-BE49-F238E27FC236}">
                <a16:creationId xmlns:a16="http://schemas.microsoft.com/office/drawing/2014/main" id="{B05A7E97-FA46-46AD-9C7F-FEB116343EC6}"/>
              </a:ext>
            </a:extLst>
          </p:cNvPr>
          <p:cNvSpPr/>
          <p:nvPr/>
        </p:nvSpPr>
        <p:spPr>
          <a:xfrm>
            <a:off x="245238" y="4681788"/>
            <a:ext cx="1766436" cy="718252"/>
          </a:xfrm>
          <a:prstGeom prst="wedgeRectCallout">
            <a:avLst>
              <a:gd name="adj1" fmla="val -1532"/>
              <a:gd name="adj2" fmla="val -8523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dirty="0">
                <a:solidFill>
                  <a:schemeClr val="tx1"/>
                </a:solidFill>
                <a:latin typeface="Meiryo UI" panose="020B0604030504040204" pitchFamily="50" charset="-128"/>
                <a:ea typeface="Meiryo UI" panose="020B0604030504040204" pitchFamily="50" charset="-128"/>
              </a:rPr>
              <a:t>外出先で授乳やおむつ替え可能な施設をマップで表示、経路検索も可能</a:t>
            </a:r>
            <a:endParaRPr kumimoji="1" lang="ja-JP" altLang="en-US" sz="1000" dirty="0">
              <a:latin typeface="Meiryo UI" panose="020B0604030504040204" pitchFamily="50" charset="-128"/>
              <a:ea typeface="Meiryo UI" panose="020B0604030504040204" pitchFamily="50" charset="-128"/>
            </a:endParaRPr>
          </a:p>
        </p:txBody>
      </p:sp>
      <p:sp>
        <p:nvSpPr>
          <p:cNvPr id="55" name="吹き出し: 四角形 54">
            <a:extLst>
              <a:ext uri="{FF2B5EF4-FFF2-40B4-BE49-F238E27FC236}">
                <a16:creationId xmlns:a16="http://schemas.microsoft.com/office/drawing/2014/main" id="{AAD843A3-A670-4A2C-AE0A-86854A62F739}"/>
              </a:ext>
            </a:extLst>
          </p:cNvPr>
          <p:cNvSpPr/>
          <p:nvPr/>
        </p:nvSpPr>
        <p:spPr>
          <a:xfrm>
            <a:off x="7846148" y="2096927"/>
            <a:ext cx="1034962" cy="1411931"/>
          </a:xfrm>
          <a:prstGeom prst="wedgeRectCallout">
            <a:avLst>
              <a:gd name="adj1" fmla="val -63213"/>
              <a:gd name="adj2" fmla="val -2148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200" dirty="0">
                <a:solidFill>
                  <a:schemeClr val="tx1"/>
                </a:solidFill>
                <a:latin typeface="Meiryo UI" panose="020B0604030504040204" pitchFamily="50" charset="-128"/>
                <a:ea typeface="Meiryo UI" panose="020B0604030504040204" pitchFamily="50" charset="-128"/>
              </a:rPr>
              <a:t>保育施設等の空き状況をマップで表示、年齢ボタンで空き施設の表示</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非表示切り替え</a:t>
            </a:r>
            <a:endParaRPr kumimoji="1" lang="ja-JP" altLang="en-US" sz="10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CB99DAE2-76ED-4B98-8E11-49BE1BDE409F}" type="slidenum">
              <a:rPr kumimoji="1" lang="ja-JP" altLang="en-US" smtClean="0"/>
              <a:pPr/>
              <a:t>16</a:t>
            </a:fld>
            <a:endParaRPr kumimoji="1" lang="ja-JP" altLang="en-US"/>
          </a:p>
        </p:txBody>
      </p:sp>
      <p:sp>
        <p:nvSpPr>
          <p:cNvPr id="3" name="テキスト ボックス 2">
            <a:extLst>
              <a:ext uri="{FF2B5EF4-FFF2-40B4-BE49-F238E27FC236}">
                <a16:creationId xmlns:a16="http://schemas.microsoft.com/office/drawing/2014/main" id="{2C265F27-C2DB-4032-9C94-C78EB406D484}"/>
              </a:ext>
            </a:extLst>
          </p:cNvPr>
          <p:cNvSpPr txBox="1"/>
          <p:nvPr/>
        </p:nvSpPr>
        <p:spPr>
          <a:xfrm>
            <a:off x="2361837" y="2336690"/>
            <a:ext cx="1218603" cy="253916"/>
          </a:xfrm>
          <a:prstGeom prst="rect">
            <a:avLst/>
          </a:prstGeom>
          <a:noFill/>
        </p:spPr>
        <p:txBody>
          <a:bodyPr wrap="none" rtlCol="0">
            <a:spAutoFit/>
          </a:bodyPr>
          <a:lstStyle/>
          <a:p>
            <a:r>
              <a:rPr kumimoji="1" lang="ja-JP" altLang="en-US" sz="1050" b="1" dirty="0">
                <a:latin typeface="Meiryo UI" panose="020B0604030504040204" pitchFamily="50" charset="-128"/>
                <a:ea typeface="Meiryo UI" panose="020B0604030504040204" pitchFamily="50" charset="-128"/>
              </a:rPr>
              <a:t>赤ちゃんの駅マップ</a:t>
            </a:r>
          </a:p>
        </p:txBody>
      </p:sp>
      <p:sp>
        <p:nvSpPr>
          <p:cNvPr id="19" name="テキスト ボックス 18">
            <a:extLst>
              <a:ext uri="{FF2B5EF4-FFF2-40B4-BE49-F238E27FC236}">
                <a16:creationId xmlns:a16="http://schemas.microsoft.com/office/drawing/2014/main" id="{0477964D-C382-482A-9A39-DEB1A1F0859C}"/>
              </a:ext>
            </a:extLst>
          </p:cNvPr>
          <p:cNvSpPr txBox="1"/>
          <p:nvPr/>
        </p:nvSpPr>
        <p:spPr>
          <a:xfrm>
            <a:off x="2557813" y="3175084"/>
            <a:ext cx="1083951" cy="253916"/>
          </a:xfrm>
          <a:prstGeom prst="rect">
            <a:avLst/>
          </a:prstGeom>
          <a:noFill/>
        </p:spPr>
        <p:txBody>
          <a:bodyPr wrap="none" rtlCol="0">
            <a:spAutoFit/>
          </a:bodyPr>
          <a:lstStyle/>
          <a:p>
            <a:r>
              <a:rPr kumimoji="1" lang="ja-JP" altLang="en-US" sz="1050" b="1" dirty="0">
                <a:latin typeface="Meiryo UI" panose="020B0604030504040204" pitchFamily="50" charset="-128"/>
                <a:ea typeface="Meiryo UI" panose="020B0604030504040204" pitchFamily="50" charset="-128"/>
              </a:rPr>
              <a:t>こどものほんだな</a:t>
            </a:r>
          </a:p>
        </p:txBody>
      </p:sp>
      <p:sp>
        <p:nvSpPr>
          <p:cNvPr id="20" name="テキスト ボックス 19">
            <a:extLst>
              <a:ext uri="{FF2B5EF4-FFF2-40B4-BE49-F238E27FC236}">
                <a16:creationId xmlns:a16="http://schemas.microsoft.com/office/drawing/2014/main" id="{6636082E-7DB1-4E8B-9DC6-FA16E0691D69}"/>
              </a:ext>
            </a:extLst>
          </p:cNvPr>
          <p:cNvSpPr txBox="1"/>
          <p:nvPr/>
        </p:nvSpPr>
        <p:spPr>
          <a:xfrm>
            <a:off x="5438471" y="2114595"/>
            <a:ext cx="857927" cy="415498"/>
          </a:xfrm>
          <a:prstGeom prst="rect">
            <a:avLst/>
          </a:prstGeom>
          <a:noFill/>
        </p:spPr>
        <p:txBody>
          <a:bodyPr wrap="none" rtlCol="0">
            <a:spAutoFit/>
          </a:bodyPr>
          <a:lstStyle/>
          <a:p>
            <a:r>
              <a:rPr kumimoji="1" lang="ja-JP" altLang="en-US" sz="1050" b="1" dirty="0">
                <a:latin typeface="Meiryo UI" panose="020B0604030504040204" pitchFamily="50" charset="-128"/>
                <a:ea typeface="Meiryo UI" panose="020B0604030504040204" pitchFamily="50" charset="-128"/>
              </a:rPr>
              <a:t>保育施設等</a:t>
            </a:r>
            <a:endParaRPr kumimoji="1" lang="en-US" altLang="ja-JP" sz="1050" b="1" dirty="0">
              <a:latin typeface="Meiryo UI" panose="020B0604030504040204" pitchFamily="50" charset="-128"/>
              <a:ea typeface="Meiryo UI" panose="020B0604030504040204" pitchFamily="50" charset="-128"/>
            </a:endParaRPr>
          </a:p>
          <a:p>
            <a:r>
              <a:rPr kumimoji="1" lang="ja-JP" altLang="en-US" sz="1050" b="1" dirty="0">
                <a:latin typeface="Meiryo UI" panose="020B0604030504040204" pitchFamily="50" charset="-128"/>
                <a:ea typeface="Meiryo UI" panose="020B0604030504040204" pitchFamily="50" charset="-128"/>
              </a:rPr>
              <a:t>空き情報</a:t>
            </a:r>
          </a:p>
        </p:txBody>
      </p:sp>
    </p:spTree>
    <p:extLst>
      <p:ext uri="{BB962C8B-B14F-4D97-AF65-F5344CB8AC3E}">
        <p14:creationId xmlns:p14="http://schemas.microsoft.com/office/powerpoint/2010/main" val="2494090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6250223" y="437899"/>
            <a:ext cx="2529860" cy="490006"/>
          </a:xfrm>
          <a:prstGeom prst="rect">
            <a:avLst/>
          </a:prstGeom>
          <a:noFill/>
        </p:spPr>
        <p:txBody>
          <a:bodyPr wrap="none" rtlCol="0">
            <a:spAutoFit/>
          </a:bodyPr>
          <a:lstStyle/>
          <a:p>
            <a:pPr defTabSz="843496"/>
            <a:r>
              <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2019.9.27</a:t>
            </a:r>
          </a:p>
          <a:p>
            <a:pPr defTabSz="843496"/>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第２回大阪スマートシティ戦略会議</a:t>
            </a:r>
          </a:p>
        </p:txBody>
      </p:sp>
      <p:sp>
        <p:nvSpPr>
          <p:cNvPr id="9" name="テキスト ボックス 8">
            <a:extLst>
              <a:ext uri="{FF2B5EF4-FFF2-40B4-BE49-F238E27FC236}">
                <a16:creationId xmlns:a16="http://schemas.microsoft.com/office/drawing/2014/main" id="{2B7819E5-FEA6-43CA-AB64-385A318499AE}"/>
              </a:ext>
            </a:extLst>
          </p:cNvPr>
          <p:cNvSpPr txBox="1"/>
          <p:nvPr/>
        </p:nvSpPr>
        <p:spPr>
          <a:xfrm>
            <a:off x="2323048" y="2414681"/>
            <a:ext cx="4785284" cy="769441"/>
          </a:xfrm>
          <a:prstGeom prst="rect">
            <a:avLst/>
          </a:prstGeom>
          <a:noFill/>
        </p:spPr>
        <p:txBody>
          <a:bodyPr wrap="none" rtlCol="0">
            <a:spAutoFit/>
          </a:bodyPr>
          <a:lstStyle/>
          <a:p>
            <a:pPr algn="ctr" defTabSz="843496"/>
            <a:r>
              <a:rPr kumimoji="1" lang="ja-JP" altLang="en-US" sz="4400" dirty="0" smtClean="0">
                <a:solidFill>
                  <a:prstClr val="black"/>
                </a:solidFill>
                <a:latin typeface="Meiryo UI" panose="020B0604030504040204" pitchFamily="50" charset="-128"/>
                <a:ea typeface="Meiryo UI" panose="020B0604030504040204" pitchFamily="50" charset="-128"/>
              </a:rPr>
              <a:t>デジタル申請／予約</a:t>
            </a:r>
            <a:endParaRPr kumimoji="1" lang="en-US" altLang="ja-JP" sz="4400" dirty="0">
              <a:solidFill>
                <a:prstClr val="black"/>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2913016" y="3879668"/>
            <a:ext cx="3605348" cy="1754326"/>
          </a:xfrm>
          <a:prstGeom prst="rect">
            <a:avLst/>
          </a:prstGeom>
          <a:noFill/>
        </p:spPr>
        <p:txBody>
          <a:bodyPr wrap="square" rtlCol="0">
            <a:spAutoFit/>
          </a:bodyPr>
          <a:lstStyle/>
          <a:p>
            <a:r>
              <a:rPr kumimoji="1" lang="ja-JP" altLang="en-US" sz="1600" b="1" dirty="0" smtClean="0">
                <a:latin typeface="Meiryo UI" panose="020B0604030504040204" pitchFamily="50" charset="-128"/>
                <a:ea typeface="Meiryo UI" panose="020B0604030504040204" pitchFamily="50" charset="-128"/>
              </a:rPr>
              <a:t>１．デジタル申請／予約とは</a:t>
            </a:r>
            <a:endParaRPr kumimoji="1" lang="en-US" altLang="ja-JP" sz="1600" b="1" dirty="0" smtClean="0">
              <a:latin typeface="Meiryo UI" panose="020B0604030504040204" pitchFamily="50" charset="-128"/>
              <a:ea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endParaRPr>
          </a:p>
          <a:p>
            <a:r>
              <a:rPr kumimoji="1" lang="ja-JP" altLang="en-US" sz="1600" b="1" dirty="0" smtClean="0">
                <a:latin typeface="Meiryo UI" panose="020B0604030504040204" pitchFamily="50" charset="-128"/>
                <a:ea typeface="Meiryo UI" panose="020B0604030504040204" pitchFamily="50" charset="-128"/>
              </a:rPr>
              <a:t>２．デジタル申請／予約の活用事例</a:t>
            </a:r>
            <a:endParaRPr kumimoji="1" lang="en-US" altLang="ja-JP" sz="1600" b="1" dirty="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　①　民間の事例</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600" dirty="0" smtClean="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②　自治体の先進事例</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600" dirty="0" smtClean="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③　大阪の事例</a:t>
            </a:r>
            <a:endParaRPr kumimoji="1" lang="ja-JP" altLang="en-US" sz="1600" dirty="0">
              <a:latin typeface="Meiryo UI" panose="020B0604030504040204" pitchFamily="50" charset="-128"/>
              <a:ea typeface="Meiryo UI" panose="020B0604030504040204" pitchFamily="50" charset="-128"/>
            </a:endParaRPr>
          </a:p>
        </p:txBody>
      </p:sp>
      <p:sp>
        <p:nvSpPr>
          <p:cNvPr id="5" name="大かっこ 4"/>
          <p:cNvSpPr/>
          <p:nvPr/>
        </p:nvSpPr>
        <p:spPr>
          <a:xfrm>
            <a:off x="2808513" y="3722916"/>
            <a:ext cx="3709851" cy="2090055"/>
          </a:xfrm>
          <a:prstGeom prst="bracketPair">
            <a:avLst>
              <a:gd name="adj" fmla="val 10489"/>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 name="正方形/長方形 7"/>
          <p:cNvSpPr/>
          <p:nvPr/>
        </p:nvSpPr>
        <p:spPr>
          <a:xfrm>
            <a:off x="548640" y="599708"/>
            <a:ext cx="2338251" cy="6495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latin typeface="Meiryo UI" panose="020B0604030504040204" pitchFamily="50" charset="-128"/>
                <a:ea typeface="Meiryo UI" panose="020B0604030504040204" pitchFamily="50" charset="-128"/>
              </a:rPr>
              <a:t>ICT</a:t>
            </a:r>
            <a:r>
              <a:rPr kumimoji="1" lang="ja-JP" altLang="en-US" dirty="0" smtClean="0">
                <a:latin typeface="Meiryo UI" panose="020B0604030504040204" pitchFamily="50" charset="-128"/>
                <a:ea typeface="Meiryo UI" panose="020B0604030504040204" pitchFamily="50" charset="-128"/>
              </a:rPr>
              <a:t>化ツール　別冊②</a:t>
            </a:r>
            <a:endParaRPr kumimoji="1" lang="ja-JP" altLang="en-US"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6D9193AE-A101-45E9-A319-81911888F047}" type="slidenum">
              <a:rPr kumimoji="1" lang="ja-JP" altLang="en-US" smtClean="0"/>
              <a:pPr/>
              <a:t>17</a:t>
            </a:fld>
            <a:endParaRPr kumimoji="1" lang="ja-JP" altLang="en-US"/>
          </a:p>
        </p:txBody>
      </p:sp>
    </p:spTree>
    <p:extLst>
      <p:ext uri="{BB962C8B-B14F-4D97-AF65-F5344CB8AC3E}">
        <p14:creationId xmlns:p14="http://schemas.microsoft.com/office/powerpoint/2010/main" val="3353693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二等辺三角形 20">
            <a:extLst>
              <a:ext uri="{FF2B5EF4-FFF2-40B4-BE49-F238E27FC236}">
                <a16:creationId xmlns:a16="http://schemas.microsoft.com/office/drawing/2014/main" id="{7BFD299B-6DAA-4738-8322-5E49FB6FA457}"/>
              </a:ext>
            </a:extLst>
          </p:cNvPr>
          <p:cNvSpPr/>
          <p:nvPr/>
        </p:nvSpPr>
        <p:spPr>
          <a:xfrm rot="16200000">
            <a:off x="7482768" y="4770356"/>
            <a:ext cx="2485220" cy="365122"/>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E6163C7B-3952-45E7-9B26-4EE4BC1546FF}"/>
              </a:ext>
            </a:extLst>
          </p:cNvPr>
          <p:cNvSpPr>
            <a:spLocks noGrp="1"/>
          </p:cNvSpPr>
          <p:nvPr>
            <p:ph type="sldNum" sz="quarter" idx="12"/>
          </p:nvPr>
        </p:nvSpPr>
        <p:spPr/>
        <p:txBody>
          <a:bodyPr/>
          <a:lstStyle/>
          <a:p>
            <a:fld id="{6D9193AE-A101-45E9-A319-81911888F047}" type="slidenum">
              <a:rPr kumimoji="1" lang="ja-JP" altLang="en-US" smtClean="0"/>
              <a:pPr/>
              <a:t>18</a:t>
            </a:fld>
            <a:endParaRPr kumimoji="1" lang="ja-JP" altLang="en-US"/>
          </a:p>
        </p:txBody>
      </p:sp>
      <p:graphicFrame>
        <p:nvGraphicFramePr>
          <p:cNvPr id="5" name="表 4">
            <a:extLst>
              <a:ext uri="{FF2B5EF4-FFF2-40B4-BE49-F238E27FC236}">
                <a16:creationId xmlns:a16="http://schemas.microsoft.com/office/drawing/2014/main" id="{8BADDC60-ED3E-4BBA-B344-2413E298E09E}"/>
              </a:ext>
            </a:extLst>
          </p:cNvPr>
          <p:cNvGraphicFramePr>
            <a:graphicFrameLocks noGrp="1"/>
          </p:cNvGraphicFramePr>
          <p:nvPr/>
        </p:nvGraphicFramePr>
        <p:xfrm>
          <a:off x="887781" y="3368110"/>
          <a:ext cx="2957293" cy="2853600"/>
        </p:xfrm>
        <a:graphic>
          <a:graphicData uri="http://schemas.openxmlformats.org/drawingml/2006/table">
            <a:tbl>
              <a:tblPr firstRow="1" bandRow="1">
                <a:tableStyleId>{5940675A-B579-460E-94D1-54222C63F5DA}</a:tableStyleId>
              </a:tblPr>
              <a:tblGrid>
                <a:gridCol w="656871">
                  <a:extLst>
                    <a:ext uri="{9D8B030D-6E8A-4147-A177-3AD203B41FA5}">
                      <a16:colId xmlns:a16="http://schemas.microsoft.com/office/drawing/2014/main" val="2004735272"/>
                    </a:ext>
                  </a:extLst>
                </a:gridCol>
                <a:gridCol w="1552612">
                  <a:extLst>
                    <a:ext uri="{9D8B030D-6E8A-4147-A177-3AD203B41FA5}">
                      <a16:colId xmlns:a16="http://schemas.microsoft.com/office/drawing/2014/main" val="2970737907"/>
                    </a:ext>
                  </a:extLst>
                </a:gridCol>
                <a:gridCol w="747810">
                  <a:extLst>
                    <a:ext uri="{9D8B030D-6E8A-4147-A177-3AD203B41FA5}">
                      <a16:colId xmlns:a16="http://schemas.microsoft.com/office/drawing/2014/main" val="733141676"/>
                    </a:ext>
                  </a:extLst>
                </a:gridCol>
              </a:tblGrid>
              <a:tr h="263651">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項目</a:t>
                      </a:r>
                    </a:p>
                  </a:txBody>
                  <a:tcPr marL="84406" marR="84406" marT="36000" marB="36000">
                    <a:solidFill>
                      <a:schemeClr val="accent5">
                        <a:lumMod val="40000"/>
                        <a:lumOff val="6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サービス</a:t>
                      </a:r>
                    </a:p>
                  </a:txBody>
                  <a:tcPr marL="84406" marR="84406" marT="36000" marB="36000">
                    <a:solidFill>
                      <a:schemeClr val="accent5">
                        <a:lumMod val="40000"/>
                        <a:lumOff val="6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水準</a:t>
                      </a:r>
                    </a:p>
                  </a:txBody>
                  <a:tcPr marL="84406" marR="84406" marT="36000" marB="36000">
                    <a:solidFill>
                      <a:schemeClr val="accent5">
                        <a:lumMod val="40000"/>
                        <a:lumOff val="60000"/>
                      </a:schemeClr>
                    </a:solidFill>
                  </a:tcPr>
                </a:tc>
                <a:extLst>
                  <a:ext uri="{0D108BD9-81ED-4DB2-BD59-A6C34878D82A}">
                    <a16:rowId xmlns:a16="http://schemas.microsoft.com/office/drawing/2014/main" val="3222171023"/>
                  </a:ext>
                </a:extLst>
              </a:tr>
              <a:tr h="263651">
                <a:tc rowSpan="4">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交通</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L="84406" marR="84406" marT="36000" marB="36000"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新幹線・飛行機</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solidFill>
                  </a:tcPr>
                </a:tc>
                <a:extLst>
                  <a:ext uri="{0D108BD9-81ED-4DB2-BD59-A6C34878D82A}">
                    <a16:rowId xmlns:a16="http://schemas.microsoft.com/office/drawing/2014/main" val="2017150278"/>
                  </a:ext>
                </a:extLst>
              </a:tr>
              <a:tr h="263651">
                <a:tc vMerge="1">
                  <a:txBody>
                    <a:bodyPr/>
                    <a:lstStyle/>
                    <a:p>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タクシー</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solidFill>
                  </a:tcP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solidFill>
                  </a:tcPr>
                </a:tc>
                <a:extLst>
                  <a:ext uri="{0D108BD9-81ED-4DB2-BD59-A6C34878D82A}">
                    <a16:rowId xmlns:a16="http://schemas.microsoft.com/office/drawing/2014/main" val="2159322317"/>
                  </a:ext>
                </a:extLst>
              </a:tr>
              <a:tr h="263651">
                <a:tc vMerge="1">
                  <a:txBody>
                    <a:bodyPr/>
                    <a:lstStyle/>
                    <a:p>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電車・地下鉄</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lumMod val="40000"/>
                        <a:lumOff val="60000"/>
                      </a:schemeClr>
                    </a:solidFill>
                  </a:tcP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lumMod val="40000"/>
                        <a:lumOff val="60000"/>
                      </a:schemeClr>
                    </a:solidFill>
                  </a:tcPr>
                </a:tc>
                <a:extLst>
                  <a:ext uri="{0D108BD9-81ED-4DB2-BD59-A6C34878D82A}">
                    <a16:rowId xmlns:a16="http://schemas.microsoft.com/office/drawing/2014/main" val="1083246185"/>
                  </a:ext>
                </a:extLst>
              </a:tr>
              <a:tr h="263651">
                <a:tc vMerge="1">
                  <a:txBody>
                    <a:bodyPr/>
                    <a:lstStyle/>
                    <a:p>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路線バス</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lumMod val="40000"/>
                        <a:lumOff val="60000"/>
                      </a:schemeClr>
                    </a:solidFill>
                  </a:tcP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lumMod val="40000"/>
                        <a:lumOff val="60000"/>
                      </a:schemeClr>
                    </a:solidFill>
                  </a:tcPr>
                </a:tc>
                <a:extLst>
                  <a:ext uri="{0D108BD9-81ED-4DB2-BD59-A6C34878D82A}">
                    <a16:rowId xmlns:a16="http://schemas.microsoft.com/office/drawing/2014/main" val="3052770980"/>
                  </a:ext>
                </a:extLst>
              </a:tr>
              <a:tr h="263651">
                <a:tc rowSpan="4">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嗜好</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L="84406" marR="84406" marT="36000" marB="36000"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買い物</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solidFill>
                  </a:tcP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solidFill>
                  </a:tcPr>
                </a:tc>
                <a:extLst>
                  <a:ext uri="{0D108BD9-81ED-4DB2-BD59-A6C34878D82A}">
                    <a16:rowId xmlns:a16="http://schemas.microsoft.com/office/drawing/2014/main" val="622163782"/>
                  </a:ext>
                </a:extLst>
              </a:tr>
              <a:tr h="263651">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映画・コンサート</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solidFill>
                  </a:tcPr>
                </a:tc>
                <a:extLst>
                  <a:ext uri="{0D108BD9-81ED-4DB2-BD59-A6C34878D82A}">
                    <a16:rowId xmlns:a16="http://schemas.microsoft.com/office/drawing/2014/main" val="979136076"/>
                  </a:ext>
                </a:extLst>
              </a:tr>
              <a:tr h="263651">
                <a:tc vMerge="1">
                  <a:txBody>
                    <a:bodyPr/>
                    <a:lstStyle/>
                    <a:p>
                      <a:endParaRPr kumimoji="1" lang="ja-JP" altLang="en-US"/>
                    </a:p>
                  </a:txBody>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旅行・宿泊</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solidFill>
                  </a:tcPr>
                </a:tc>
                <a:extLst>
                  <a:ext uri="{0D108BD9-81ED-4DB2-BD59-A6C34878D82A}">
                    <a16:rowId xmlns:a16="http://schemas.microsoft.com/office/drawing/2014/main" val="992600703"/>
                  </a:ext>
                </a:extLst>
              </a:tr>
              <a:tr h="263651">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食事（外食）</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lumMod val="40000"/>
                        <a:lumOff val="6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〇</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lumMod val="40000"/>
                        <a:lumOff val="60000"/>
                      </a:schemeClr>
                    </a:solidFill>
                  </a:tcPr>
                </a:tc>
                <a:extLst>
                  <a:ext uri="{0D108BD9-81ED-4DB2-BD59-A6C34878D82A}">
                    <a16:rowId xmlns:a16="http://schemas.microsoft.com/office/drawing/2014/main" val="4292728796"/>
                  </a:ext>
                </a:extLst>
              </a:tr>
              <a:tr h="263651">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その他</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L="84406" marR="84406" marT="36000" marB="36000"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病院</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lumMod val="40000"/>
                        <a:lumOff val="6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〇</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lumMod val="40000"/>
                        <a:lumOff val="60000"/>
                      </a:schemeClr>
                    </a:solidFill>
                  </a:tcPr>
                </a:tc>
                <a:extLst>
                  <a:ext uri="{0D108BD9-81ED-4DB2-BD59-A6C34878D82A}">
                    <a16:rowId xmlns:a16="http://schemas.microsoft.com/office/drawing/2014/main" val="3748198043"/>
                  </a:ext>
                </a:extLst>
              </a:tr>
            </a:tbl>
          </a:graphicData>
        </a:graphic>
      </p:graphicFrame>
      <p:graphicFrame>
        <p:nvGraphicFramePr>
          <p:cNvPr id="6" name="表 5">
            <a:extLst>
              <a:ext uri="{FF2B5EF4-FFF2-40B4-BE49-F238E27FC236}">
                <a16:creationId xmlns:a16="http://schemas.microsoft.com/office/drawing/2014/main" id="{15543F46-6F2B-46E0-901A-F15A6507E22D}"/>
              </a:ext>
            </a:extLst>
          </p:cNvPr>
          <p:cNvGraphicFramePr>
            <a:graphicFrameLocks noGrp="1"/>
          </p:cNvGraphicFramePr>
          <p:nvPr/>
        </p:nvGraphicFramePr>
        <p:xfrm>
          <a:off x="5375383" y="3368110"/>
          <a:ext cx="3086155" cy="2853600"/>
        </p:xfrm>
        <a:graphic>
          <a:graphicData uri="http://schemas.openxmlformats.org/drawingml/2006/table">
            <a:tbl>
              <a:tblPr firstRow="1" bandRow="1">
                <a:tableStyleId>{5940675A-B579-460E-94D1-54222C63F5DA}</a:tableStyleId>
              </a:tblPr>
              <a:tblGrid>
                <a:gridCol w="676812">
                  <a:extLst>
                    <a:ext uri="{9D8B030D-6E8A-4147-A177-3AD203B41FA5}">
                      <a16:colId xmlns:a16="http://schemas.microsoft.com/office/drawing/2014/main" val="2862477322"/>
                    </a:ext>
                  </a:extLst>
                </a:gridCol>
                <a:gridCol w="1683287">
                  <a:extLst>
                    <a:ext uri="{9D8B030D-6E8A-4147-A177-3AD203B41FA5}">
                      <a16:colId xmlns:a16="http://schemas.microsoft.com/office/drawing/2014/main" val="2970737907"/>
                    </a:ext>
                  </a:extLst>
                </a:gridCol>
                <a:gridCol w="726056">
                  <a:extLst>
                    <a:ext uri="{9D8B030D-6E8A-4147-A177-3AD203B41FA5}">
                      <a16:colId xmlns:a16="http://schemas.microsoft.com/office/drawing/2014/main" val="733141676"/>
                    </a:ext>
                  </a:extLst>
                </a:gridCol>
              </a:tblGrid>
              <a:tr h="255886">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項目</a:t>
                      </a:r>
                    </a:p>
                  </a:txBody>
                  <a:tcPr marL="84406" marR="84406" marT="36000" marB="36000">
                    <a:solidFill>
                      <a:schemeClr val="accent5">
                        <a:lumMod val="40000"/>
                        <a:lumOff val="6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サービス</a:t>
                      </a:r>
                    </a:p>
                  </a:txBody>
                  <a:tcPr marL="84406" marR="84406" marT="36000" marB="36000">
                    <a:solidFill>
                      <a:schemeClr val="accent5">
                        <a:lumMod val="40000"/>
                        <a:lumOff val="6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水準</a:t>
                      </a:r>
                    </a:p>
                  </a:txBody>
                  <a:tcPr marL="84406" marR="84406" marT="36000" marB="36000">
                    <a:solidFill>
                      <a:schemeClr val="accent5">
                        <a:lumMod val="40000"/>
                        <a:lumOff val="60000"/>
                      </a:schemeClr>
                    </a:solidFill>
                  </a:tcPr>
                </a:tc>
                <a:extLst>
                  <a:ext uri="{0D108BD9-81ED-4DB2-BD59-A6C34878D82A}">
                    <a16:rowId xmlns:a16="http://schemas.microsoft.com/office/drawing/2014/main" val="3222171023"/>
                  </a:ext>
                </a:extLst>
              </a:tr>
              <a:tr h="255886">
                <a:tc rowSpan="4">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日常</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L="84406" marR="84406" marT="36000" marB="36000"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公共施設利用</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lumMod val="40000"/>
                        <a:lumOff val="6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〇</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lumMod val="40000"/>
                        <a:lumOff val="60000"/>
                      </a:schemeClr>
                    </a:solidFill>
                  </a:tcPr>
                </a:tc>
                <a:extLst>
                  <a:ext uri="{0D108BD9-81ED-4DB2-BD59-A6C34878D82A}">
                    <a16:rowId xmlns:a16="http://schemas.microsoft.com/office/drawing/2014/main" val="1460960430"/>
                  </a:ext>
                </a:extLst>
              </a:tr>
              <a:tr h="255886">
                <a:tc vMerge="1">
                  <a:txBody>
                    <a:bodyPr/>
                    <a:lstStyle/>
                    <a:p>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ごみ分別・収集日</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lumMod val="20000"/>
                        <a:lumOff val="8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lumMod val="20000"/>
                        <a:lumOff val="80000"/>
                      </a:schemeClr>
                    </a:solidFill>
                  </a:tcPr>
                </a:tc>
                <a:extLst>
                  <a:ext uri="{0D108BD9-81ED-4DB2-BD59-A6C34878D82A}">
                    <a16:rowId xmlns:a16="http://schemas.microsoft.com/office/drawing/2014/main" val="2017150278"/>
                  </a:ext>
                </a:extLst>
              </a:tr>
              <a:tr h="255886">
                <a:tc vMerge="1">
                  <a:txBody>
                    <a:bodyPr/>
                    <a:lstStyle/>
                    <a:p>
                      <a:endParaRPr kumimoji="1" lang="ja-JP" altLang="en-US"/>
                    </a:p>
                  </a:txBody>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避難場所の検索</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lumMod val="20000"/>
                        <a:lumOff val="8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lumMod val="20000"/>
                        <a:lumOff val="80000"/>
                      </a:schemeClr>
                    </a:solidFill>
                  </a:tcPr>
                </a:tc>
                <a:extLst>
                  <a:ext uri="{0D108BD9-81ED-4DB2-BD59-A6C34878D82A}">
                    <a16:rowId xmlns:a16="http://schemas.microsoft.com/office/drawing/2014/main" val="889408445"/>
                  </a:ext>
                </a:extLst>
              </a:tr>
              <a:tr h="255886">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住民票・課税証明書発行</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eiryo UI" panose="020B0604030504040204" pitchFamily="50" charset="-128"/>
                          <a:ea typeface="Meiryo UI" panose="020B0604030504040204" pitchFamily="50" charset="-128"/>
                        </a:rPr>
                        <a:t>×</a:t>
                      </a:r>
                    </a:p>
                  </a:txBody>
                  <a:tcPr marL="84406" marR="84406" marT="36000" marB="36000"/>
                </a:tc>
                <a:extLst>
                  <a:ext uri="{0D108BD9-81ED-4DB2-BD59-A6C34878D82A}">
                    <a16:rowId xmlns:a16="http://schemas.microsoft.com/office/drawing/2014/main" val="1083246185"/>
                  </a:ext>
                </a:extLst>
              </a:tr>
              <a:tr h="255886">
                <a:tc rowSpan="5">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イベント</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L="84406" marR="84406" marT="36000" marB="36000" anchor="c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結婚</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a:t>
                      </a:r>
                    </a:p>
                  </a:txBody>
                  <a:tcPr marL="84406" marR="84406" marT="36000" marB="36000">
                    <a:noFill/>
                  </a:tcPr>
                </a:tc>
                <a:extLst>
                  <a:ext uri="{0D108BD9-81ED-4DB2-BD59-A6C34878D82A}">
                    <a16:rowId xmlns:a16="http://schemas.microsoft.com/office/drawing/2014/main" val="979136076"/>
                  </a:ext>
                </a:extLst>
              </a:tr>
              <a:tr h="255886">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no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転入・転出</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a:t>
                      </a:r>
                    </a:p>
                  </a:txBody>
                  <a:tcPr marL="84406" marR="84406" marT="36000" marB="36000">
                    <a:noFill/>
                  </a:tcPr>
                </a:tc>
                <a:extLst>
                  <a:ext uri="{0D108BD9-81ED-4DB2-BD59-A6C34878D82A}">
                    <a16:rowId xmlns:a16="http://schemas.microsoft.com/office/drawing/2014/main" val="2263054252"/>
                  </a:ext>
                </a:extLst>
              </a:tr>
              <a:tr h="255886">
                <a:tc vMerge="1">
                  <a:txBody>
                    <a:bodyPr/>
                    <a:lstStyle/>
                    <a:p>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出産</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a:t>
                      </a:r>
                    </a:p>
                  </a:txBody>
                  <a:tcPr marL="84406" marR="84406" marT="36000" marB="36000">
                    <a:noFill/>
                  </a:tcPr>
                </a:tc>
                <a:extLst>
                  <a:ext uri="{0D108BD9-81ED-4DB2-BD59-A6C34878D82A}">
                    <a16:rowId xmlns:a16="http://schemas.microsoft.com/office/drawing/2014/main" val="2554524228"/>
                  </a:ext>
                </a:extLst>
              </a:tr>
              <a:tr h="255886">
                <a:tc vMerge="1">
                  <a:txBody>
                    <a:bodyPr/>
                    <a:lstStyle/>
                    <a:p>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保育所入所</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a:t>
                      </a:r>
                    </a:p>
                  </a:txBody>
                  <a:tcPr marL="84406" marR="84406" marT="36000" marB="36000">
                    <a:noFill/>
                  </a:tcPr>
                </a:tc>
                <a:extLst>
                  <a:ext uri="{0D108BD9-81ED-4DB2-BD59-A6C34878D82A}">
                    <a16:rowId xmlns:a16="http://schemas.microsoft.com/office/drawing/2014/main" val="4292728796"/>
                  </a:ext>
                </a:extLst>
              </a:tr>
              <a:tr h="255886">
                <a:tc vMerge="1">
                  <a:txBody>
                    <a:bodyPr/>
                    <a:lstStyle/>
                    <a:p>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死亡・相続</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eiryo UI" panose="020B0604030504040204" pitchFamily="50" charset="-128"/>
                          <a:ea typeface="Meiryo UI" panose="020B0604030504040204" pitchFamily="50" charset="-128"/>
                        </a:rPr>
                        <a:t>×</a:t>
                      </a:r>
                    </a:p>
                  </a:txBody>
                  <a:tcPr marL="84406" marR="84406" marT="36000" marB="36000">
                    <a:noFill/>
                  </a:tcPr>
                </a:tc>
                <a:extLst>
                  <a:ext uri="{0D108BD9-81ED-4DB2-BD59-A6C34878D82A}">
                    <a16:rowId xmlns:a16="http://schemas.microsoft.com/office/drawing/2014/main" val="1383051804"/>
                  </a:ext>
                </a:extLst>
              </a:tr>
            </a:tbl>
          </a:graphicData>
        </a:graphic>
      </p:graphicFrame>
      <p:pic>
        <p:nvPicPr>
          <p:cNvPr id="7" name="図 6">
            <a:extLst>
              <a:ext uri="{FF2B5EF4-FFF2-40B4-BE49-F238E27FC236}">
                <a16:creationId xmlns:a16="http://schemas.microsoft.com/office/drawing/2014/main" id="{7C3C8C3E-3E7B-43EC-A03A-1D79780788C1}"/>
              </a:ext>
            </a:extLst>
          </p:cNvPr>
          <p:cNvPicPr>
            <a:picLocks noChangeAspect="1"/>
          </p:cNvPicPr>
          <p:nvPr/>
        </p:nvPicPr>
        <p:blipFill>
          <a:blip r:embed="rId2"/>
          <a:stretch>
            <a:fillRect/>
          </a:stretch>
        </p:blipFill>
        <p:spPr>
          <a:xfrm>
            <a:off x="4150318" y="3885098"/>
            <a:ext cx="1172259" cy="1172259"/>
          </a:xfrm>
          <a:prstGeom prst="rect">
            <a:avLst/>
          </a:prstGeom>
        </p:spPr>
      </p:pic>
      <p:sp>
        <p:nvSpPr>
          <p:cNvPr id="9" name="矢印: 五方向 8">
            <a:extLst>
              <a:ext uri="{FF2B5EF4-FFF2-40B4-BE49-F238E27FC236}">
                <a16:creationId xmlns:a16="http://schemas.microsoft.com/office/drawing/2014/main" id="{82AD12CC-0814-4F11-83E3-7BA4069DFD9F}"/>
              </a:ext>
            </a:extLst>
          </p:cNvPr>
          <p:cNvSpPr/>
          <p:nvPr/>
        </p:nvSpPr>
        <p:spPr>
          <a:xfrm flipH="1">
            <a:off x="5169106" y="2952307"/>
            <a:ext cx="3292431" cy="324000"/>
          </a:xfrm>
          <a:prstGeom prst="homePlate">
            <a:avLst/>
          </a:prstGeom>
          <a:gradFill flip="none" rotWithShape="1">
            <a:lin ang="108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行政のサービス</a:t>
            </a:r>
          </a:p>
        </p:txBody>
      </p:sp>
      <p:sp>
        <p:nvSpPr>
          <p:cNvPr id="10" name="矢印: 五方向 9">
            <a:extLst>
              <a:ext uri="{FF2B5EF4-FFF2-40B4-BE49-F238E27FC236}">
                <a16:creationId xmlns:a16="http://schemas.microsoft.com/office/drawing/2014/main" id="{4BD82985-6EE0-408F-A763-75BF537C5A11}"/>
              </a:ext>
            </a:extLst>
          </p:cNvPr>
          <p:cNvSpPr/>
          <p:nvPr/>
        </p:nvSpPr>
        <p:spPr>
          <a:xfrm>
            <a:off x="887780" y="2952307"/>
            <a:ext cx="3135809" cy="324000"/>
          </a:xfrm>
          <a:prstGeom prst="homePlate">
            <a:avLst/>
          </a:prstGeom>
          <a:gradFill flip="none" rotWithShape="1">
            <a:lin ang="108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民間のサービス</a:t>
            </a:r>
          </a:p>
        </p:txBody>
      </p:sp>
      <p:sp>
        <p:nvSpPr>
          <p:cNvPr id="11" name="テキスト ボックス 10">
            <a:extLst>
              <a:ext uri="{FF2B5EF4-FFF2-40B4-BE49-F238E27FC236}">
                <a16:creationId xmlns:a16="http://schemas.microsoft.com/office/drawing/2014/main" id="{21148380-F5E9-4C38-9683-FF51551F771E}"/>
              </a:ext>
            </a:extLst>
          </p:cNvPr>
          <p:cNvSpPr txBox="1"/>
          <p:nvPr/>
        </p:nvSpPr>
        <p:spPr>
          <a:xfrm>
            <a:off x="3639539" y="983068"/>
            <a:ext cx="5177890" cy="1638910"/>
          </a:xfrm>
          <a:prstGeom prst="rect">
            <a:avLst/>
          </a:prstGeom>
          <a:noFill/>
          <a:ln>
            <a:solidFill>
              <a:schemeClr val="bg1">
                <a:lumMod val="85000"/>
              </a:schemeClr>
            </a:solidFill>
          </a:ln>
        </p:spPr>
        <p:txBody>
          <a:bodyPr wrap="square" rtlCol="0">
            <a:spAutoFit/>
          </a:bodyPr>
          <a:lstStyle/>
          <a:p>
            <a:pPr marL="285750" marR="0" lvl="0" indent="-285750" algn="l" defTabSz="84349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500" dirty="0">
                <a:solidFill>
                  <a:prstClr val="black"/>
                </a:solidFill>
                <a:latin typeface="Meiryo UI" panose="020B0604030504040204" pitchFamily="50" charset="-128"/>
                <a:ea typeface="Meiryo UI" panose="020B0604030504040204" pitchFamily="50" charset="-128"/>
              </a:rPr>
              <a:t>民間では、あらゆるサービスがモバイル端末一つで、情報、予約、支払いまでワンストップ化。</a:t>
            </a:r>
            <a:endParaRPr kumimoji="1" lang="en-US" altLang="ja-JP" sz="1500" dirty="0">
              <a:solidFill>
                <a:prstClr val="black"/>
              </a:solidFill>
              <a:latin typeface="Meiryo UI" panose="020B0604030504040204" pitchFamily="50" charset="-128"/>
              <a:ea typeface="Meiryo UI" panose="020B0604030504040204" pitchFamily="50" charset="-128"/>
            </a:endParaRPr>
          </a:p>
          <a:p>
            <a:pPr marL="285750" marR="0" lvl="0" indent="-285750" algn="l" defTabSz="84349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100" dirty="0">
              <a:solidFill>
                <a:prstClr val="black"/>
              </a:solidFill>
              <a:latin typeface="Meiryo UI" panose="020B0604030504040204" pitchFamily="50" charset="-128"/>
              <a:ea typeface="Meiryo UI" panose="020B0604030504040204" pitchFamily="50" charset="-128"/>
            </a:endParaRPr>
          </a:p>
          <a:p>
            <a:pPr marL="285750" marR="0" lvl="0" indent="-285750" algn="l" defTabSz="84349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500" dirty="0">
                <a:solidFill>
                  <a:prstClr val="black"/>
                </a:solidFill>
                <a:latin typeface="Meiryo UI" panose="020B0604030504040204" pitchFamily="50" charset="-128"/>
                <a:ea typeface="Meiryo UI" panose="020B0604030504040204" pitchFamily="50" charset="-128"/>
              </a:rPr>
              <a:t>一方、行政サービス分野では、</a:t>
            </a: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住民票などの各種申請、結婚や出産などのイベント時の届け出において、ほとんどの自治体で直接窓口に行く必要があり、支払いは現金など、ワンストップ化対応に遅れ</a:t>
            </a:r>
          </a:p>
        </p:txBody>
      </p:sp>
      <p:graphicFrame>
        <p:nvGraphicFramePr>
          <p:cNvPr id="13" name="表 13">
            <a:extLst>
              <a:ext uri="{FF2B5EF4-FFF2-40B4-BE49-F238E27FC236}">
                <a16:creationId xmlns:a16="http://schemas.microsoft.com/office/drawing/2014/main" id="{BEF545AB-781A-4E53-8342-E4E2AD79AF69}"/>
              </a:ext>
            </a:extLst>
          </p:cNvPr>
          <p:cNvGraphicFramePr>
            <a:graphicFrameLocks noGrp="1"/>
          </p:cNvGraphicFramePr>
          <p:nvPr/>
        </p:nvGraphicFramePr>
        <p:xfrm>
          <a:off x="1384728" y="6436154"/>
          <a:ext cx="7127050" cy="307777"/>
        </p:xfrm>
        <a:graphic>
          <a:graphicData uri="http://schemas.openxmlformats.org/drawingml/2006/table">
            <a:tbl>
              <a:tblPr firstRow="1" bandRow="1">
                <a:tableStyleId>{5940675A-B579-460E-94D1-54222C63F5DA}</a:tableStyleId>
              </a:tblPr>
              <a:tblGrid>
                <a:gridCol w="2019618">
                  <a:extLst>
                    <a:ext uri="{9D8B030D-6E8A-4147-A177-3AD203B41FA5}">
                      <a16:colId xmlns:a16="http://schemas.microsoft.com/office/drawing/2014/main" val="2543643922"/>
                    </a:ext>
                  </a:extLst>
                </a:gridCol>
                <a:gridCol w="1916430">
                  <a:extLst>
                    <a:ext uri="{9D8B030D-6E8A-4147-A177-3AD203B41FA5}">
                      <a16:colId xmlns:a16="http://schemas.microsoft.com/office/drawing/2014/main" val="4108818529"/>
                    </a:ext>
                  </a:extLst>
                </a:gridCol>
                <a:gridCol w="1588667">
                  <a:extLst>
                    <a:ext uri="{9D8B030D-6E8A-4147-A177-3AD203B41FA5}">
                      <a16:colId xmlns:a16="http://schemas.microsoft.com/office/drawing/2014/main" val="911220416"/>
                    </a:ext>
                  </a:extLst>
                </a:gridCol>
                <a:gridCol w="1602335">
                  <a:extLst>
                    <a:ext uri="{9D8B030D-6E8A-4147-A177-3AD203B41FA5}">
                      <a16:colId xmlns:a16="http://schemas.microsoft.com/office/drawing/2014/main" val="3301938545"/>
                    </a:ext>
                  </a:extLst>
                </a:gridCol>
              </a:tblGrid>
              <a:tr h="307777">
                <a:tc>
                  <a:txBody>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予約、支払いまで完結</a:t>
                      </a:r>
                    </a:p>
                  </a:txBody>
                  <a:tcPr anchor="ctr">
                    <a:solidFill>
                      <a:schemeClr val="accent6"/>
                    </a:solidFill>
                  </a:tcPr>
                </a:tc>
                <a:tc>
                  <a:txBody>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〇</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予約又は支払いのみ</a:t>
                      </a:r>
                    </a:p>
                  </a:txBody>
                  <a:tcPr anchor="ctr">
                    <a:solidFill>
                      <a:schemeClr val="accent6">
                        <a:lumMod val="60000"/>
                        <a:lumOff val="40000"/>
                      </a:schemeClr>
                    </a:solidFill>
                  </a:tcPr>
                </a:tc>
                <a:tc>
                  <a:txBody>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情報閲覧のみ</a:t>
                      </a:r>
                    </a:p>
                  </a:txBody>
                  <a:tcPr anchor="ctr">
                    <a:solidFill>
                      <a:schemeClr val="accent6">
                        <a:lumMod val="20000"/>
                        <a:lumOff val="80000"/>
                      </a:schemeClr>
                    </a:solidFill>
                  </a:tcPr>
                </a:tc>
                <a:tc>
                  <a:txBody>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非対応</a:t>
                      </a:r>
                    </a:p>
                  </a:txBody>
                  <a:tcPr anchor="ctr"/>
                </a:tc>
                <a:extLst>
                  <a:ext uri="{0D108BD9-81ED-4DB2-BD59-A6C34878D82A}">
                    <a16:rowId xmlns:a16="http://schemas.microsoft.com/office/drawing/2014/main" val="1637384833"/>
                  </a:ext>
                </a:extLst>
              </a:tr>
            </a:tbl>
          </a:graphicData>
        </a:graphic>
      </p:graphicFrame>
      <p:sp>
        <p:nvSpPr>
          <p:cNvPr id="15" name="テキスト ボックス 14">
            <a:extLst>
              <a:ext uri="{FF2B5EF4-FFF2-40B4-BE49-F238E27FC236}">
                <a16:creationId xmlns:a16="http://schemas.microsoft.com/office/drawing/2014/main" id="{E199145C-D003-4854-AE1D-AE043E58F5E3}"/>
              </a:ext>
            </a:extLst>
          </p:cNvPr>
          <p:cNvSpPr txBox="1"/>
          <p:nvPr/>
        </p:nvSpPr>
        <p:spPr>
          <a:xfrm>
            <a:off x="632222" y="6414229"/>
            <a:ext cx="723275" cy="307777"/>
          </a:xfrm>
          <a:prstGeom prst="rect">
            <a:avLst/>
          </a:prstGeom>
          <a:noFill/>
        </p:spPr>
        <p:txBody>
          <a:bodyPr wrap="none" rtlCol="0">
            <a:spAutoFit/>
          </a:bodyPr>
          <a:lstStyle/>
          <a:p>
            <a:r>
              <a:rPr kumimoji="1" lang="en-US" altLang="ja-JP" sz="1400" b="1"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凡例</a:t>
            </a:r>
            <a:r>
              <a:rPr kumimoji="1" lang="en-US" altLang="ja-JP" sz="1400" b="1" dirty="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8961961D-3861-43DD-A264-481457357223}"/>
              </a:ext>
            </a:extLst>
          </p:cNvPr>
          <p:cNvSpPr txBox="1"/>
          <p:nvPr/>
        </p:nvSpPr>
        <p:spPr>
          <a:xfrm>
            <a:off x="401625" y="232646"/>
            <a:ext cx="82272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あらゆるサービスがモバイル端末１台で完結する時代</a:t>
            </a:r>
            <a:r>
              <a:rPr kumimoji="1" lang="ja-JP" altLang="en-US" sz="2000" b="1" dirty="0" err="1">
                <a:solidFill>
                  <a:prstClr val="black"/>
                </a:solidFill>
                <a:latin typeface="Meiryo UI" panose="020B0604030504040204" pitchFamily="50" charset="-128"/>
                <a:ea typeface="Meiryo UI" panose="020B0604030504040204" pitchFamily="50" charset="-128"/>
              </a:rPr>
              <a:t>。</a:t>
            </a:r>
            <a:r>
              <a:rPr kumimoji="1" lang="ja-JP" altLang="en-US" sz="2000" b="1" dirty="0">
                <a:solidFill>
                  <a:prstClr val="black"/>
                </a:solidFill>
                <a:latin typeface="Meiryo UI" panose="020B0604030504040204" pitchFamily="50" charset="-128"/>
                <a:ea typeface="Meiryo UI" panose="020B0604030504040204" pitchFamily="50" charset="-128"/>
              </a:rPr>
              <a:t>行政は？</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cxnSp>
        <p:nvCxnSpPr>
          <p:cNvPr id="17" name="直線コネクタ 16">
            <a:extLst>
              <a:ext uri="{FF2B5EF4-FFF2-40B4-BE49-F238E27FC236}">
                <a16:creationId xmlns:a16="http://schemas.microsoft.com/office/drawing/2014/main" id="{7B033EC7-AB87-4C93-BB5A-3C78F81F7835}"/>
              </a:ext>
            </a:extLst>
          </p:cNvPr>
          <p:cNvCxnSpPr/>
          <p:nvPr/>
        </p:nvCxnSpPr>
        <p:spPr>
          <a:xfrm>
            <a:off x="382588" y="742880"/>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1E1EA17E-D070-49BC-9043-0052829C7E59}"/>
              </a:ext>
            </a:extLst>
          </p:cNvPr>
          <p:cNvSpPr txBox="1"/>
          <p:nvPr/>
        </p:nvSpPr>
        <p:spPr>
          <a:xfrm>
            <a:off x="8566989" y="3752588"/>
            <a:ext cx="369332" cy="2400657"/>
          </a:xfrm>
          <a:prstGeom prst="rect">
            <a:avLst/>
          </a:prstGeom>
          <a:noFill/>
        </p:spPr>
        <p:txBody>
          <a:bodyPr vert="eaVert" wrap="none" rtlCol="0">
            <a:spAutoFit/>
          </a:bodyPr>
          <a:lstStyle/>
          <a:p>
            <a:r>
              <a:rPr kumimoji="1" lang="ja-JP" altLang="en-US" sz="1200" b="1" dirty="0">
                <a:latin typeface="Meiryo UI" panose="020B0604030504040204" pitchFamily="50" charset="-128"/>
                <a:ea typeface="Meiryo UI" panose="020B0604030504040204" pitchFamily="50" charset="-128"/>
              </a:rPr>
              <a:t>ＩＣＴ化・ワンストップ化の遅れ</a:t>
            </a:r>
          </a:p>
        </p:txBody>
      </p:sp>
      <p:pic>
        <p:nvPicPr>
          <p:cNvPr id="22" name="図 21">
            <a:extLst>
              <a:ext uri="{FF2B5EF4-FFF2-40B4-BE49-F238E27FC236}">
                <a16:creationId xmlns:a16="http://schemas.microsoft.com/office/drawing/2014/main" id="{F0BE9EFA-F243-4CA0-9700-F2C51DEF6759}"/>
              </a:ext>
            </a:extLst>
          </p:cNvPr>
          <p:cNvPicPr>
            <a:picLocks noChangeAspect="1"/>
          </p:cNvPicPr>
          <p:nvPr/>
        </p:nvPicPr>
        <p:blipFill>
          <a:blip r:embed="rId3"/>
          <a:stretch>
            <a:fillRect/>
          </a:stretch>
        </p:blipFill>
        <p:spPr>
          <a:xfrm>
            <a:off x="818328" y="852873"/>
            <a:ext cx="2166032" cy="1828878"/>
          </a:xfrm>
          <a:prstGeom prst="rect">
            <a:avLst/>
          </a:prstGeom>
        </p:spPr>
      </p:pic>
      <p:sp>
        <p:nvSpPr>
          <p:cNvPr id="23" name="テキスト ボックス 22">
            <a:extLst>
              <a:ext uri="{FF2B5EF4-FFF2-40B4-BE49-F238E27FC236}">
                <a16:creationId xmlns:a16="http://schemas.microsoft.com/office/drawing/2014/main" id="{410648AD-296B-46E4-8FC9-1E71D402A611}"/>
              </a:ext>
            </a:extLst>
          </p:cNvPr>
          <p:cNvSpPr txBox="1"/>
          <p:nvPr/>
        </p:nvSpPr>
        <p:spPr>
          <a:xfrm>
            <a:off x="2325054" y="1455869"/>
            <a:ext cx="1186843" cy="338554"/>
          </a:xfrm>
          <a:prstGeom prst="rect">
            <a:avLst/>
          </a:prstGeom>
          <a:noFill/>
        </p:spPr>
        <p:txBody>
          <a:bodyPr wrap="square" rtlCol="0">
            <a:spAutoFit/>
          </a:bodyPr>
          <a:lstStyle/>
          <a:p>
            <a:r>
              <a:rPr kumimoji="1" lang="ja-JP" altLang="en-US" sz="800" dirty="0"/>
              <a:t>行政サービスだけ遅れている・・・</a:t>
            </a:r>
          </a:p>
        </p:txBody>
      </p:sp>
      <p:sp>
        <p:nvSpPr>
          <p:cNvPr id="24" name="テキスト ボックス 23">
            <a:extLst>
              <a:ext uri="{FF2B5EF4-FFF2-40B4-BE49-F238E27FC236}">
                <a16:creationId xmlns:a16="http://schemas.microsoft.com/office/drawing/2014/main" id="{0747DD09-B0EA-4F9F-9BEC-43932523A6E7}"/>
              </a:ext>
            </a:extLst>
          </p:cNvPr>
          <p:cNvSpPr txBox="1"/>
          <p:nvPr/>
        </p:nvSpPr>
        <p:spPr>
          <a:xfrm>
            <a:off x="2748224" y="945767"/>
            <a:ext cx="441146" cy="400110"/>
          </a:xfrm>
          <a:prstGeom prst="rect">
            <a:avLst/>
          </a:prstGeom>
          <a:noFill/>
        </p:spPr>
        <p:txBody>
          <a:bodyPr wrap="none" rtlCol="0">
            <a:spAutoFit/>
          </a:bodyPr>
          <a:lstStyle/>
          <a:p>
            <a:r>
              <a:rPr kumimoji="1" lang="en-US" altLang="ja-JP" sz="2000" b="1" dirty="0">
                <a:solidFill>
                  <a:srgbClr val="FF0000"/>
                </a:solidFill>
              </a:rPr>
              <a:t>×</a:t>
            </a:r>
            <a:endParaRPr kumimoji="1" lang="ja-JP" altLang="en-US" sz="2000" b="1" dirty="0">
              <a:solidFill>
                <a:srgbClr val="FF0000"/>
              </a:solidFill>
            </a:endParaRPr>
          </a:p>
        </p:txBody>
      </p:sp>
      <p:sp>
        <p:nvSpPr>
          <p:cNvPr id="25" name="テキスト ボックス 24">
            <a:extLst>
              <a:ext uri="{FF2B5EF4-FFF2-40B4-BE49-F238E27FC236}">
                <a16:creationId xmlns:a16="http://schemas.microsoft.com/office/drawing/2014/main" id="{A588257C-18DB-495D-8D0D-178826A2F527}"/>
              </a:ext>
            </a:extLst>
          </p:cNvPr>
          <p:cNvSpPr txBox="1"/>
          <p:nvPr/>
        </p:nvSpPr>
        <p:spPr>
          <a:xfrm>
            <a:off x="4120911" y="5164922"/>
            <a:ext cx="1021873" cy="430887"/>
          </a:xfrm>
          <a:prstGeom prst="rect">
            <a:avLst/>
          </a:prstGeom>
          <a:noFill/>
        </p:spPr>
        <p:txBody>
          <a:bodyPr wrap="square" rtlCol="0">
            <a:spAutoFit/>
          </a:bodyPr>
          <a:lstStyle/>
          <a:p>
            <a:r>
              <a:rPr kumimoji="1" lang="ja-JP" altLang="en-US" sz="1100" dirty="0"/>
              <a:t>スマートフォンでワンストップ</a:t>
            </a:r>
          </a:p>
        </p:txBody>
      </p:sp>
      <p:sp>
        <p:nvSpPr>
          <p:cNvPr id="2" name="テキスト ボックス 1"/>
          <p:cNvSpPr txBox="1"/>
          <p:nvPr/>
        </p:nvSpPr>
        <p:spPr>
          <a:xfrm>
            <a:off x="877021" y="2913459"/>
            <a:ext cx="44114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〇</a:t>
            </a:r>
          </a:p>
        </p:txBody>
      </p:sp>
      <p:sp>
        <p:nvSpPr>
          <p:cNvPr id="26" name="テキスト ボックス 25"/>
          <p:cNvSpPr txBox="1"/>
          <p:nvPr/>
        </p:nvSpPr>
        <p:spPr>
          <a:xfrm>
            <a:off x="8050579" y="2885056"/>
            <a:ext cx="441146" cy="461665"/>
          </a:xfrm>
          <a:prstGeom prst="rect">
            <a:avLst/>
          </a:prstGeom>
          <a:noFill/>
        </p:spPr>
        <p:txBody>
          <a:bodyPr wrap="none" rtlCol="0">
            <a:spAutoFit/>
          </a:bodyPr>
          <a:lstStyle/>
          <a:p>
            <a:r>
              <a:rPr kumimoji="1" lang="en-US" altLang="ja-JP" sz="2400" b="1" dirty="0">
                <a:latin typeface="Meiryo UI" panose="020B0604030504040204" pitchFamily="50" charset="-128"/>
                <a:ea typeface="Meiryo UI" panose="020B0604030504040204" pitchFamily="50" charset="-128"/>
              </a:rPr>
              <a:t>×</a:t>
            </a:r>
            <a:endParaRPr kumimoji="1" lang="ja-JP" altLang="en-US" sz="2400" b="1" dirty="0">
              <a:latin typeface="Meiryo UI" panose="020B0604030504040204" pitchFamily="50" charset="-128"/>
              <a:ea typeface="Meiryo UI" panose="020B0604030504040204" pitchFamily="50" charset="-128"/>
            </a:endParaRPr>
          </a:p>
        </p:txBody>
      </p:sp>
      <p:sp>
        <p:nvSpPr>
          <p:cNvPr id="3" name="角丸四角形 2"/>
          <p:cNvSpPr/>
          <p:nvPr/>
        </p:nvSpPr>
        <p:spPr>
          <a:xfrm>
            <a:off x="8103257" y="122522"/>
            <a:ext cx="927463" cy="467152"/>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再掲</a:t>
            </a:r>
            <a:endParaRPr kumimoji="1" lang="ja-JP" alt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30283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99945" y="6459103"/>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0AABC7-6DBF-42EB-8F69-903C4D306E3F}"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657518" y="162213"/>
            <a:ext cx="59486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市町村の</a:t>
            </a:r>
            <a:r>
              <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活用②</a:t>
            </a:r>
            <a:r>
              <a:rPr kumimoji="1" lang="ja-JP" altLang="en-US" sz="2400" b="1" dirty="0">
                <a:solidFill>
                  <a:prstClr val="black"/>
                </a:solidFill>
                <a:latin typeface="Meiryo UI" panose="020B0604030504040204" pitchFamily="50" charset="-128"/>
                <a:ea typeface="Meiryo UI" panose="020B0604030504040204" pitchFamily="50" charset="-128"/>
              </a:rPr>
              <a:t>（予約・申請システム）</a:t>
            </a:r>
            <a:endPar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7" name="直線コネクタ 6"/>
          <p:cNvCxnSpPr/>
          <p:nvPr/>
        </p:nvCxnSpPr>
        <p:spPr>
          <a:xfrm>
            <a:off x="382588" y="720770"/>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baseline_phone_iphone_black_48dp.png" descr="baseline_phone_iphone_black_48dp.png">
            <a:extLst>
              <a:ext uri="{FF2B5EF4-FFF2-40B4-BE49-F238E27FC236}">
                <a16:creationId xmlns:a16="http://schemas.microsoft.com/office/drawing/2014/main" id="{B2CCAC20-A286-46CF-93DD-9D160C99B588}"/>
              </a:ext>
            </a:extLst>
          </p:cNvPr>
          <p:cNvPicPr>
            <a:picLocks noChangeAspect="1"/>
          </p:cNvPicPr>
          <p:nvPr/>
        </p:nvPicPr>
        <p:blipFill>
          <a:blip r:embed="rId2"/>
          <a:stretch>
            <a:fillRect/>
          </a:stretch>
        </p:blipFill>
        <p:spPr>
          <a:xfrm>
            <a:off x="1877860" y="4293967"/>
            <a:ext cx="731772" cy="731772"/>
          </a:xfrm>
          <a:prstGeom prst="rect">
            <a:avLst/>
          </a:prstGeom>
          <a:ln w="12700">
            <a:miter lim="400000"/>
          </a:ln>
        </p:spPr>
      </p:pic>
      <p:pic>
        <p:nvPicPr>
          <p:cNvPr id="22" name="baseline_directions_walk_black_48dp.png" descr="baseline_directions_walk_black_48dp.png"/>
          <p:cNvPicPr>
            <a:picLocks noChangeAspect="1"/>
          </p:cNvPicPr>
          <p:nvPr/>
        </p:nvPicPr>
        <p:blipFill>
          <a:blip r:embed="rId3"/>
          <a:stretch>
            <a:fillRect/>
          </a:stretch>
        </p:blipFill>
        <p:spPr>
          <a:xfrm>
            <a:off x="1166370" y="1889468"/>
            <a:ext cx="554000" cy="554000"/>
          </a:xfrm>
          <a:prstGeom prst="rect">
            <a:avLst/>
          </a:prstGeom>
          <a:ln w="12700">
            <a:miter lim="400000"/>
          </a:ln>
        </p:spPr>
      </p:pic>
      <p:pic>
        <p:nvPicPr>
          <p:cNvPr id="26" name="図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698" y="1899621"/>
            <a:ext cx="553350" cy="553350"/>
          </a:xfrm>
          <a:prstGeom prst="rect">
            <a:avLst/>
          </a:prstGeom>
        </p:spPr>
      </p:pic>
      <p:sp>
        <p:nvSpPr>
          <p:cNvPr id="27" name="サブタイトル 2">
            <a:extLst>
              <a:ext uri="{FF2B5EF4-FFF2-40B4-BE49-F238E27FC236}">
                <a16:creationId xmlns:a16="http://schemas.microsoft.com/office/drawing/2014/main" id="{5688C561-EDFB-4DFA-848E-C45CCB91218A}"/>
              </a:ext>
            </a:extLst>
          </p:cNvPr>
          <p:cNvSpPr txBox="1">
            <a:spLocks/>
          </p:cNvSpPr>
          <p:nvPr/>
        </p:nvSpPr>
        <p:spPr>
          <a:xfrm>
            <a:off x="2288950" y="2514790"/>
            <a:ext cx="871605" cy="650804"/>
          </a:xfrm>
          <a:prstGeom prst="rect">
            <a:avLst/>
          </a:prstGeom>
          <a:solidFill>
            <a:schemeClr val="accent6">
              <a:lumMod val="20000"/>
              <a:lumOff val="80000"/>
            </a:schemeClr>
          </a:solid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職員</a:t>
            </a:r>
            <a:endParaRPr kumimoji="1" lang="en-US" altLang="ja-JP"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400" b="1" dirty="0">
                <a:solidFill>
                  <a:prstClr val="black"/>
                </a:solidFill>
                <a:latin typeface="Meiryo UI" panose="020B0604030504040204" pitchFamily="50" charset="-128"/>
                <a:ea typeface="Meiryo UI" panose="020B0604030504040204" pitchFamily="50" charset="-128"/>
              </a:rPr>
              <a:t>（窓口）</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1" name="線"/>
          <p:cNvSpPr/>
          <p:nvPr/>
        </p:nvSpPr>
        <p:spPr>
          <a:xfrm>
            <a:off x="1812091" y="2250589"/>
            <a:ext cx="465479" cy="1"/>
          </a:xfrm>
          <a:prstGeom prst="line">
            <a:avLst/>
          </a:prstGeom>
          <a:ln w="57150">
            <a:solidFill>
              <a:srgbClr val="000000"/>
            </a:solidFill>
            <a:miter lim="400000"/>
            <a:tailEnd type="triangle"/>
          </a:ln>
        </p:spPr>
        <p:txBody>
          <a:bodyPr lIns="14073" tIns="14073" rIns="14073" bIns="1407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1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サブタイトル 2">
            <a:extLst>
              <a:ext uri="{FF2B5EF4-FFF2-40B4-BE49-F238E27FC236}">
                <a16:creationId xmlns:a16="http://schemas.microsoft.com/office/drawing/2014/main" id="{5688C561-EDFB-4DFA-848E-C45CCB91218A}"/>
              </a:ext>
            </a:extLst>
          </p:cNvPr>
          <p:cNvSpPr txBox="1">
            <a:spLocks/>
          </p:cNvSpPr>
          <p:nvPr/>
        </p:nvSpPr>
        <p:spPr>
          <a:xfrm>
            <a:off x="6298289" y="2515790"/>
            <a:ext cx="871605" cy="269273"/>
          </a:xfrm>
          <a:prstGeom prst="rect">
            <a:avLst/>
          </a:prstGeom>
          <a:solidFill>
            <a:schemeClr val="accent6">
              <a:lumMod val="20000"/>
              <a:lumOff val="80000"/>
            </a:schemeClr>
          </a:solid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窓口</a:t>
            </a:r>
          </a:p>
        </p:txBody>
      </p:sp>
      <p:sp>
        <p:nvSpPr>
          <p:cNvPr id="35" name="線"/>
          <p:cNvSpPr/>
          <p:nvPr/>
        </p:nvSpPr>
        <p:spPr>
          <a:xfrm>
            <a:off x="3115472" y="2250589"/>
            <a:ext cx="465479" cy="1"/>
          </a:xfrm>
          <a:prstGeom prst="line">
            <a:avLst/>
          </a:prstGeom>
          <a:ln w="57150">
            <a:solidFill>
              <a:srgbClr val="000000"/>
            </a:solidFill>
            <a:miter lim="400000"/>
            <a:tailEnd type="triangle"/>
          </a:ln>
        </p:spPr>
        <p:txBody>
          <a:bodyPr lIns="14073" tIns="14073" rIns="14073" bIns="1407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1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サブタイトル 2">
            <a:extLst>
              <a:ext uri="{FF2B5EF4-FFF2-40B4-BE49-F238E27FC236}">
                <a16:creationId xmlns:a16="http://schemas.microsoft.com/office/drawing/2014/main" id="{5688C561-EDFB-4DFA-848E-C45CCB91218A}"/>
              </a:ext>
            </a:extLst>
          </p:cNvPr>
          <p:cNvSpPr txBox="1">
            <a:spLocks/>
          </p:cNvSpPr>
          <p:nvPr/>
        </p:nvSpPr>
        <p:spPr>
          <a:xfrm>
            <a:off x="1596533" y="1774254"/>
            <a:ext cx="871605" cy="269273"/>
          </a:xfrm>
          <a:prstGeom prst="rect">
            <a:avLst/>
          </a:prstGeom>
          <a:no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申請</a:t>
            </a:r>
          </a:p>
        </p:txBody>
      </p:sp>
      <p:sp>
        <p:nvSpPr>
          <p:cNvPr id="59" name="線"/>
          <p:cNvSpPr/>
          <p:nvPr/>
        </p:nvSpPr>
        <p:spPr>
          <a:xfrm>
            <a:off x="7637440" y="5937702"/>
            <a:ext cx="465479" cy="1"/>
          </a:xfrm>
          <a:prstGeom prst="line">
            <a:avLst/>
          </a:prstGeom>
          <a:ln w="57150">
            <a:solidFill>
              <a:srgbClr val="000000"/>
            </a:solidFill>
            <a:miter lim="400000"/>
            <a:tailEnd type="triangle"/>
          </a:ln>
        </p:spPr>
        <p:txBody>
          <a:bodyPr lIns="14073" tIns="14073" rIns="14073" bIns="1407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1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4" name="図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3962" y="5661027"/>
            <a:ext cx="553350" cy="553350"/>
          </a:xfrm>
          <a:prstGeom prst="rect">
            <a:avLst/>
          </a:prstGeom>
        </p:spPr>
      </p:pic>
      <p:sp>
        <p:nvSpPr>
          <p:cNvPr id="65" name="線"/>
          <p:cNvSpPr/>
          <p:nvPr/>
        </p:nvSpPr>
        <p:spPr>
          <a:xfrm>
            <a:off x="6295762" y="5937702"/>
            <a:ext cx="465479" cy="1"/>
          </a:xfrm>
          <a:prstGeom prst="line">
            <a:avLst/>
          </a:prstGeom>
          <a:ln w="57150">
            <a:solidFill>
              <a:srgbClr val="000000"/>
            </a:solidFill>
            <a:miter lim="400000"/>
            <a:tailEnd type="triangle"/>
          </a:ln>
        </p:spPr>
        <p:txBody>
          <a:bodyPr lIns="14073" tIns="14073" rIns="14073" bIns="1407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1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線"/>
          <p:cNvSpPr/>
          <p:nvPr/>
        </p:nvSpPr>
        <p:spPr>
          <a:xfrm>
            <a:off x="2809115" y="4612124"/>
            <a:ext cx="465479" cy="1"/>
          </a:xfrm>
          <a:prstGeom prst="line">
            <a:avLst/>
          </a:prstGeom>
          <a:ln w="57150">
            <a:solidFill>
              <a:srgbClr val="000000"/>
            </a:solidFill>
            <a:miter lim="400000"/>
            <a:tailEnd type="triangle"/>
          </a:ln>
        </p:spPr>
        <p:txBody>
          <a:bodyPr lIns="14073" tIns="14073" rIns="14073" bIns="1407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1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サブタイトル 2">
            <a:extLst>
              <a:ext uri="{FF2B5EF4-FFF2-40B4-BE49-F238E27FC236}">
                <a16:creationId xmlns:a16="http://schemas.microsoft.com/office/drawing/2014/main" id="{5688C561-EDFB-4DFA-848E-C45CCB91218A}"/>
              </a:ext>
            </a:extLst>
          </p:cNvPr>
          <p:cNvSpPr txBox="1">
            <a:spLocks/>
          </p:cNvSpPr>
          <p:nvPr/>
        </p:nvSpPr>
        <p:spPr>
          <a:xfrm>
            <a:off x="1620587" y="3871809"/>
            <a:ext cx="871605" cy="269273"/>
          </a:xfrm>
          <a:prstGeom prst="rect">
            <a:avLst/>
          </a:prstGeom>
          <a:no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サブタイトル 2">
            <a:extLst>
              <a:ext uri="{FF2B5EF4-FFF2-40B4-BE49-F238E27FC236}">
                <a16:creationId xmlns:a16="http://schemas.microsoft.com/office/drawing/2014/main" id="{5688C561-EDFB-4DFA-848E-C45CCB91218A}"/>
              </a:ext>
            </a:extLst>
          </p:cNvPr>
          <p:cNvSpPr txBox="1">
            <a:spLocks/>
          </p:cNvSpPr>
          <p:nvPr/>
        </p:nvSpPr>
        <p:spPr>
          <a:xfrm>
            <a:off x="2606052" y="4173222"/>
            <a:ext cx="871605" cy="269273"/>
          </a:xfrm>
          <a:prstGeom prst="rect">
            <a:avLst/>
          </a:prstGeom>
          <a:no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申請</a:t>
            </a:r>
          </a:p>
        </p:txBody>
      </p:sp>
      <p:sp>
        <p:nvSpPr>
          <p:cNvPr id="96" name="サブタイトル 2">
            <a:extLst>
              <a:ext uri="{FF2B5EF4-FFF2-40B4-BE49-F238E27FC236}">
                <a16:creationId xmlns:a16="http://schemas.microsoft.com/office/drawing/2014/main" id="{5688C561-EDFB-4DFA-848E-C45CCB91218A}"/>
              </a:ext>
            </a:extLst>
          </p:cNvPr>
          <p:cNvSpPr txBox="1">
            <a:spLocks/>
          </p:cNvSpPr>
          <p:nvPr/>
        </p:nvSpPr>
        <p:spPr>
          <a:xfrm>
            <a:off x="6092699" y="4186441"/>
            <a:ext cx="871605" cy="269273"/>
          </a:xfrm>
          <a:prstGeom prst="rect">
            <a:avLst/>
          </a:prstGeom>
          <a:no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出力</a:t>
            </a:r>
          </a:p>
        </p:txBody>
      </p:sp>
      <p:cxnSp>
        <p:nvCxnSpPr>
          <p:cNvPr id="105" name="直線コネクタ 104"/>
          <p:cNvCxnSpPr/>
          <p:nvPr/>
        </p:nvCxnSpPr>
        <p:spPr>
          <a:xfrm>
            <a:off x="207958" y="3391833"/>
            <a:ext cx="85686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8" name="baseline_phone_iphone_black_48dp.png" descr="baseline_phone_iphone_black_48dp.png">
            <a:extLst>
              <a:ext uri="{FF2B5EF4-FFF2-40B4-BE49-F238E27FC236}">
                <a16:creationId xmlns:a16="http://schemas.microsoft.com/office/drawing/2014/main" id="{B2CCAC20-A286-46CF-93DD-9D160C99B588}"/>
              </a:ext>
            </a:extLst>
          </p:cNvPr>
          <p:cNvPicPr>
            <a:picLocks noChangeAspect="1"/>
          </p:cNvPicPr>
          <p:nvPr/>
        </p:nvPicPr>
        <p:blipFill>
          <a:blip r:embed="rId2"/>
          <a:stretch>
            <a:fillRect/>
          </a:stretch>
        </p:blipFill>
        <p:spPr>
          <a:xfrm>
            <a:off x="1883213" y="5571816"/>
            <a:ext cx="731772" cy="731772"/>
          </a:xfrm>
          <a:prstGeom prst="rect">
            <a:avLst/>
          </a:prstGeom>
          <a:ln w="12700">
            <a:miter lim="400000"/>
          </a:ln>
        </p:spPr>
      </p:pic>
      <p:sp>
        <p:nvSpPr>
          <p:cNvPr id="109" name="線"/>
          <p:cNvSpPr/>
          <p:nvPr/>
        </p:nvSpPr>
        <p:spPr>
          <a:xfrm>
            <a:off x="2809115" y="5937702"/>
            <a:ext cx="465479" cy="1"/>
          </a:xfrm>
          <a:prstGeom prst="line">
            <a:avLst/>
          </a:prstGeom>
          <a:ln w="57150">
            <a:solidFill>
              <a:srgbClr val="000000"/>
            </a:solidFill>
            <a:miter lim="400000"/>
            <a:tailEnd type="triangle"/>
          </a:ln>
        </p:spPr>
        <p:txBody>
          <a:bodyPr lIns="14073" tIns="14073" rIns="14073" bIns="1407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1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サブタイトル 2">
            <a:extLst>
              <a:ext uri="{FF2B5EF4-FFF2-40B4-BE49-F238E27FC236}">
                <a16:creationId xmlns:a16="http://schemas.microsoft.com/office/drawing/2014/main" id="{5688C561-EDFB-4DFA-848E-C45CCB91218A}"/>
              </a:ext>
            </a:extLst>
          </p:cNvPr>
          <p:cNvSpPr txBox="1">
            <a:spLocks/>
          </p:cNvSpPr>
          <p:nvPr/>
        </p:nvSpPr>
        <p:spPr>
          <a:xfrm>
            <a:off x="2606052" y="5521457"/>
            <a:ext cx="871605" cy="269273"/>
          </a:xfrm>
          <a:prstGeom prst="rect">
            <a:avLst/>
          </a:prstGeom>
          <a:no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申請</a:t>
            </a:r>
          </a:p>
        </p:txBody>
      </p:sp>
      <p:sp>
        <p:nvSpPr>
          <p:cNvPr id="111" name="サブタイトル 2">
            <a:extLst>
              <a:ext uri="{FF2B5EF4-FFF2-40B4-BE49-F238E27FC236}">
                <a16:creationId xmlns:a16="http://schemas.microsoft.com/office/drawing/2014/main" id="{5688C561-EDFB-4DFA-848E-C45CCB91218A}"/>
              </a:ext>
            </a:extLst>
          </p:cNvPr>
          <p:cNvSpPr txBox="1">
            <a:spLocks/>
          </p:cNvSpPr>
          <p:nvPr/>
        </p:nvSpPr>
        <p:spPr>
          <a:xfrm>
            <a:off x="6769666" y="6245571"/>
            <a:ext cx="871605" cy="269273"/>
          </a:xfrm>
          <a:prstGeom prst="rect">
            <a:avLst/>
          </a:prstGeom>
          <a:solidFill>
            <a:schemeClr val="accent6">
              <a:lumMod val="20000"/>
              <a:lumOff val="80000"/>
            </a:schemeClr>
          </a:solid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職員</a:t>
            </a:r>
          </a:p>
        </p:txBody>
      </p:sp>
      <p:sp>
        <p:nvSpPr>
          <p:cNvPr id="112" name="サブタイトル 2">
            <a:extLst>
              <a:ext uri="{FF2B5EF4-FFF2-40B4-BE49-F238E27FC236}">
                <a16:creationId xmlns:a16="http://schemas.microsoft.com/office/drawing/2014/main" id="{5688C561-EDFB-4DFA-848E-C45CCB91218A}"/>
              </a:ext>
            </a:extLst>
          </p:cNvPr>
          <p:cNvSpPr txBox="1">
            <a:spLocks/>
          </p:cNvSpPr>
          <p:nvPr/>
        </p:nvSpPr>
        <p:spPr>
          <a:xfrm>
            <a:off x="6787519" y="4886080"/>
            <a:ext cx="871605" cy="269273"/>
          </a:xfrm>
          <a:prstGeom prst="rect">
            <a:avLst/>
          </a:prstGeom>
          <a:solidFill>
            <a:schemeClr val="accent6">
              <a:lumMod val="20000"/>
              <a:lumOff val="80000"/>
            </a:schemeClr>
          </a:solid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メール</a:t>
            </a:r>
          </a:p>
        </p:txBody>
      </p:sp>
      <p:sp>
        <p:nvSpPr>
          <p:cNvPr id="113" name="線"/>
          <p:cNvSpPr/>
          <p:nvPr/>
        </p:nvSpPr>
        <p:spPr>
          <a:xfrm>
            <a:off x="6295762" y="4607857"/>
            <a:ext cx="465479" cy="1"/>
          </a:xfrm>
          <a:prstGeom prst="line">
            <a:avLst/>
          </a:prstGeom>
          <a:ln w="57150">
            <a:solidFill>
              <a:srgbClr val="000000"/>
            </a:solidFill>
            <a:miter lim="400000"/>
            <a:tailEnd type="triangle"/>
          </a:ln>
        </p:spPr>
        <p:txBody>
          <a:bodyPr lIns="14073" tIns="14073" rIns="14073" bIns="1407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1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サブタイトル 2">
            <a:extLst>
              <a:ext uri="{FF2B5EF4-FFF2-40B4-BE49-F238E27FC236}">
                <a16:creationId xmlns:a16="http://schemas.microsoft.com/office/drawing/2014/main" id="{5688C561-EDFB-4DFA-848E-C45CCB91218A}"/>
              </a:ext>
            </a:extLst>
          </p:cNvPr>
          <p:cNvSpPr txBox="1">
            <a:spLocks/>
          </p:cNvSpPr>
          <p:nvPr/>
        </p:nvSpPr>
        <p:spPr>
          <a:xfrm>
            <a:off x="8054130" y="6254050"/>
            <a:ext cx="871605" cy="269273"/>
          </a:xfrm>
          <a:prstGeom prst="rect">
            <a:avLst/>
          </a:prstGeom>
          <a:solidFill>
            <a:schemeClr val="accent6">
              <a:lumMod val="20000"/>
              <a:lumOff val="80000"/>
            </a:schemeClr>
          </a:solid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メール</a:t>
            </a:r>
          </a:p>
        </p:txBody>
      </p:sp>
      <p:sp>
        <p:nvSpPr>
          <p:cNvPr id="115" name="サブタイトル 2">
            <a:extLst>
              <a:ext uri="{FF2B5EF4-FFF2-40B4-BE49-F238E27FC236}">
                <a16:creationId xmlns:a16="http://schemas.microsoft.com/office/drawing/2014/main" id="{5688C561-EDFB-4DFA-848E-C45CCB91218A}"/>
              </a:ext>
            </a:extLst>
          </p:cNvPr>
          <p:cNvSpPr txBox="1">
            <a:spLocks/>
          </p:cNvSpPr>
          <p:nvPr/>
        </p:nvSpPr>
        <p:spPr>
          <a:xfrm>
            <a:off x="6092699" y="5490565"/>
            <a:ext cx="871605" cy="269273"/>
          </a:xfrm>
          <a:prstGeom prst="rect">
            <a:avLst/>
          </a:prstGeom>
          <a:no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確認</a:t>
            </a:r>
          </a:p>
        </p:txBody>
      </p:sp>
      <p:sp>
        <p:nvSpPr>
          <p:cNvPr id="116" name="サブタイトル 2">
            <a:extLst>
              <a:ext uri="{FF2B5EF4-FFF2-40B4-BE49-F238E27FC236}">
                <a16:creationId xmlns:a16="http://schemas.microsoft.com/office/drawing/2014/main" id="{5688C561-EDFB-4DFA-848E-C45CCB91218A}"/>
              </a:ext>
            </a:extLst>
          </p:cNvPr>
          <p:cNvSpPr txBox="1">
            <a:spLocks/>
          </p:cNvSpPr>
          <p:nvPr/>
        </p:nvSpPr>
        <p:spPr>
          <a:xfrm>
            <a:off x="7389959" y="5490565"/>
            <a:ext cx="871605" cy="269273"/>
          </a:xfrm>
          <a:prstGeom prst="rect">
            <a:avLst/>
          </a:prstGeom>
          <a:no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出力</a:t>
            </a:r>
          </a:p>
        </p:txBody>
      </p:sp>
      <p:sp>
        <p:nvSpPr>
          <p:cNvPr id="119" name="線"/>
          <p:cNvSpPr/>
          <p:nvPr/>
        </p:nvSpPr>
        <p:spPr>
          <a:xfrm>
            <a:off x="6534466" y="2250589"/>
            <a:ext cx="465479" cy="1"/>
          </a:xfrm>
          <a:prstGeom prst="line">
            <a:avLst/>
          </a:prstGeom>
          <a:ln w="57150">
            <a:solidFill>
              <a:srgbClr val="000000"/>
            </a:solidFill>
            <a:miter lim="400000"/>
            <a:tailEnd type="triangle"/>
          </a:ln>
        </p:spPr>
        <p:txBody>
          <a:bodyPr lIns="14073" tIns="14073" rIns="14073" bIns="1407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1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0" name="baseline_directions_walk_black_48dp.png" descr="baseline_directions_walk_black_48dp.png"/>
          <p:cNvPicPr>
            <a:picLocks noChangeAspect="1"/>
          </p:cNvPicPr>
          <p:nvPr/>
        </p:nvPicPr>
        <p:blipFill>
          <a:blip r:embed="rId3"/>
          <a:stretch>
            <a:fillRect/>
          </a:stretch>
        </p:blipFill>
        <p:spPr>
          <a:xfrm flipH="1">
            <a:off x="7437126" y="1899621"/>
            <a:ext cx="554000" cy="554000"/>
          </a:xfrm>
          <a:prstGeom prst="rect">
            <a:avLst/>
          </a:prstGeom>
          <a:ln w="12700">
            <a:miter lim="400000"/>
          </a:ln>
        </p:spPr>
      </p:pic>
      <p:cxnSp>
        <p:nvCxnSpPr>
          <p:cNvPr id="122" name="直線コネクタ 121"/>
          <p:cNvCxnSpPr/>
          <p:nvPr/>
        </p:nvCxnSpPr>
        <p:spPr>
          <a:xfrm>
            <a:off x="170756" y="5382008"/>
            <a:ext cx="856864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角丸四角形 4">
            <a:extLst>
              <a:ext uri="{FF2B5EF4-FFF2-40B4-BE49-F238E27FC236}">
                <a16:creationId xmlns:a16="http://schemas.microsoft.com/office/drawing/2014/main" id="{35943EF0-3CD5-4A8B-8195-6034C87741E5}"/>
              </a:ext>
            </a:extLst>
          </p:cNvPr>
          <p:cNvSpPr/>
          <p:nvPr/>
        </p:nvSpPr>
        <p:spPr>
          <a:xfrm>
            <a:off x="3752876" y="1459053"/>
            <a:ext cx="2448000" cy="50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施設予約システム</a:t>
            </a:r>
            <a:endParaRPr kumimoji="1" lang="en-US" altLang="ja-JP"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9" name="角丸四角形 4">
            <a:extLst>
              <a:ext uri="{FF2B5EF4-FFF2-40B4-BE49-F238E27FC236}">
                <a16:creationId xmlns:a16="http://schemas.microsoft.com/office/drawing/2014/main" id="{35943EF0-3CD5-4A8B-8195-6034C87741E5}"/>
              </a:ext>
            </a:extLst>
          </p:cNvPr>
          <p:cNvSpPr/>
          <p:nvPr/>
        </p:nvSpPr>
        <p:spPr>
          <a:xfrm>
            <a:off x="3752876" y="2082968"/>
            <a:ext cx="2448000" cy="50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図書館蔵書検索</a:t>
            </a:r>
            <a:endPar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予約システム</a:t>
            </a:r>
            <a:endPar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0" name="角丸四角形 4">
            <a:extLst>
              <a:ext uri="{FF2B5EF4-FFF2-40B4-BE49-F238E27FC236}">
                <a16:creationId xmlns:a16="http://schemas.microsoft.com/office/drawing/2014/main" id="{35943EF0-3CD5-4A8B-8195-6034C87741E5}"/>
              </a:ext>
            </a:extLst>
          </p:cNvPr>
          <p:cNvSpPr/>
          <p:nvPr/>
        </p:nvSpPr>
        <p:spPr>
          <a:xfrm>
            <a:off x="3752876" y="2699067"/>
            <a:ext cx="2448000" cy="50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電子申請システム</a:t>
            </a:r>
            <a:endPar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（イベント申し込み等）</a:t>
            </a:r>
            <a:endPar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1" name="サブタイトル 2">
            <a:extLst>
              <a:ext uri="{FF2B5EF4-FFF2-40B4-BE49-F238E27FC236}">
                <a16:creationId xmlns:a16="http://schemas.microsoft.com/office/drawing/2014/main" id="{5688C561-EDFB-4DFA-848E-C45CCB91218A}"/>
              </a:ext>
            </a:extLst>
          </p:cNvPr>
          <p:cNvSpPr txBox="1">
            <a:spLocks/>
          </p:cNvSpPr>
          <p:nvPr/>
        </p:nvSpPr>
        <p:spPr>
          <a:xfrm>
            <a:off x="1016374" y="2514790"/>
            <a:ext cx="871605" cy="650804"/>
          </a:xfrm>
          <a:prstGeom prst="rect">
            <a:avLst/>
          </a:prstGeom>
          <a:solidFill>
            <a:schemeClr val="accent6">
              <a:lumMod val="20000"/>
              <a:lumOff val="80000"/>
            </a:schemeClr>
          </a:solid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a:t>
            </a:r>
            <a:r>
              <a:rPr lang="ja-JP" altLang="en-US" sz="1400" b="1" dirty="0">
                <a:solidFill>
                  <a:prstClr val="black"/>
                </a:solidFill>
                <a:latin typeface="Meiryo UI" panose="020B0604030504040204" pitchFamily="50" charset="-128"/>
                <a:ea typeface="Meiryo UI" panose="020B0604030504040204" pitchFamily="50" charset="-128"/>
              </a:rPr>
              <a:t>（直接）</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2" name="サブタイトル 2">
            <a:extLst>
              <a:ext uri="{FF2B5EF4-FFF2-40B4-BE49-F238E27FC236}">
                <a16:creationId xmlns:a16="http://schemas.microsoft.com/office/drawing/2014/main" id="{5688C561-EDFB-4DFA-848E-C45CCB91218A}"/>
              </a:ext>
            </a:extLst>
          </p:cNvPr>
          <p:cNvSpPr txBox="1">
            <a:spLocks/>
          </p:cNvSpPr>
          <p:nvPr/>
        </p:nvSpPr>
        <p:spPr>
          <a:xfrm>
            <a:off x="2935660" y="1774254"/>
            <a:ext cx="871605" cy="269273"/>
          </a:xfrm>
          <a:prstGeom prst="rect">
            <a:avLst/>
          </a:prstGeom>
          <a:no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入力</a:t>
            </a:r>
          </a:p>
        </p:txBody>
      </p:sp>
      <p:sp>
        <p:nvSpPr>
          <p:cNvPr id="53" name="サブタイトル 2">
            <a:extLst>
              <a:ext uri="{FF2B5EF4-FFF2-40B4-BE49-F238E27FC236}">
                <a16:creationId xmlns:a16="http://schemas.microsoft.com/office/drawing/2014/main" id="{5688C561-EDFB-4DFA-848E-C45CCB91218A}"/>
              </a:ext>
            </a:extLst>
          </p:cNvPr>
          <p:cNvSpPr txBox="1">
            <a:spLocks/>
          </p:cNvSpPr>
          <p:nvPr/>
        </p:nvSpPr>
        <p:spPr>
          <a:xfrm>
            <a:off x="7348660" y="2514790"/>
            <a:ext cx="871605" cy="650804"/>
          </a:xfrm>
          <a:prstGeom prst="rect">
            <a:avLst/>
          </a:prstGeom>
          <a:solidFill>
            <a:schemeClr val="accent6">
              <a:lumMod val="20000"/>
              <a:lumOff val="80000"/>
            </a:schemeClr>
          </a:solid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a:t>
            </a:r>
            <a:r>
              <a:rPr lang="ja-JP" altLang="en-US" sz="1400" b="1" dirty="0">
                <a:solidFill>
                  <a:prstClr val="black"/>
                </a:solidFill>
                <a:latin typeface="Meiryo UI" panose="020B0604030504040204" pitchFamily="50" charset="-128"/>
                <a:ea typeface="Meiryo UI" panose="020B0604030504040204" pitchFamily="50" charset="-128"/>
              </a:rPr>
              <a:t>（直接）</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4" name="角丸四角形 4">
            <a:extLst>
              <a:ext uri="{FF2B5EF4-FFF2-40B4-BE49-F238E27FC236}">
                <a16:creationId xmlns:a16="http://schemas.microsoft.com/office/drawing/2014/main" id="{35943EF0-3CD5-4A8B-8195-6034C87741E5}"/>
              </a:ext>
            </a:extLst>
          </p:cNvPr>
          <p:cNvSpPr/>
          <p:nvPr/>
        </p:nvSpPr>
        <p:spPr>
          <a:xfrm>
            <a:off x="3709392" y="4114712"/>
            <a:ext cx="2448000" cy="50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施設予約システム</a:t>
            </a:r>
            <a:endParaRPr kumimoji="1" lang="en-US" altLang="ja-JP"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6" name="角丸四角形 4">
            <a:extLst>
              <a:ext uri="{FF2B5EF4-FFF2-40B4-BE49-F238E27FC236}">
                <a16:creationId xmlns:a16="http://schemas.microsoft.com/office/drawing/2014/main" id="{35943EF0-3CD5-4A8B-8195-6034C87741E5}"/>
              </a:ext>
            </a:extLst>
          </p:cNvPr>
          <p:cNvSpPr/>
          <p:nvPr/>
        </p:nvSpPr>
        <p:spPr>
          <a:xfrm>
            <a:off x="3709392" y="4751690"/>
            <a:ext cx="2448000" cy="50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図書館蔵書検索</a:t>
            </a:r>
            <a:endPar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予約システム</a:t>
            </a:r>
            <a:endPar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7" name="角丸四角形 4">
            <a:extLst>
              <a:ext uri="{FF2B5EF4-FFF2-40B4-BE49-F238E27FC236}">
                <a16:creationId xmlns:a16="http://schemas.microsoft.com/office/drawing/2014/main" id="{35943EF0-3CD5-4A8B-8195-6034C87741E5}"/>
              </a:ext>
            </a:extLst>
          </p:cNvPr>
          <p:cNvSpPr/>
          <p:nvPr/>
        </p:nvSpPr>
        <p:spPr>
          <a:xfrm>
            <a:off x="3709392" y="5685702"/>
            <a:ext cx="2448000" cy="50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電子申請システム</a:t>
            </a:r>
            <a:endPar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（イベント申し込み等）</a:t>
            </a:r>
            <a:endPar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8" name="矢印: 山形 1">
            <a:extLst>
              <a:ext uri="{FF2B5EF4-FFF2-40B4-BE49-F238E27FC236}">
                <a16:creationId xmlns:a16="http://schemas.microsoft.com/office/drawing/2014/main" id="{6C573737-87E7-474F-BDFC-3B5BC5E89CDB}"/>
              </a:ext>
            </a:extLst>
          </p:cNvPr>
          <p:cNvSpPr/>
          <p:nvPr/>
        </p:nvSpPr>
        <p:spPr>
          <a:xfrm rot="5400000">
            <a:off x="-532254" y="1880525"/>
            <a:ext cx="2336494" cy="484632"/>
          </a:xfrm>
          <a:prstGeom prst="chevron">
            <a:avLst>
              <a:gd name="adj" fmla="val 3548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これまで</a:t>
            </a:r>
          </a:p>
        </p:txBody>
      </p:sp>
      <p:sp>
        <p:nvSpPr>
          <p:cNvPr id="60" name="矢印: 山形 60">
            <a:extLst>
              <a:ext uri="{FF2B5EF4-FFF2-40B4-BE49-F238E27FC236}">
                <a16:creationId xmlns:a16="http://schemas.microsoft.com/office/drawing/2014/main" id="{E48AB59C-C1E5-4273-BD09-FBBB88E4EABD}"/>
              </a:ext>
            </a:extLst>
          </p:cNvPr>
          <p:cNvSpPr/>
          <p:nvPr/>
        </p:nvSpPr>
        <p:spPr>
          <a:xfrm rot="5400000">
            <a:off x="-853769" y="4975779"/>
            <a:ext cx="3012341" cy="484632"/>
          </a:xfrm>
          <a:prstGeom prst="chevron">
            <a:avLst>
              <a:gd name="adj" fmla="val 35486"/>
            </a:avLst>
          </a:prstGeom>
          <a:solidFill>
            <a:schemeClr val="accent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これから</a:t>
            </a:r>
          </a:p>
        </p:txBody>
      </p:sp>
      <p:pic>
        <p:nvPicPr>
          <p:cNvPr id="24" name="baseline_location_city_black_48dp.png" descr="baseline_location_city_black_48dp.png"/>
          <p:cNvPicPr>
            <a:picLocks noChangeAspect="1"/>
          </p:cNvPicPr>
          <p:nvPr/>
        </p:nvPicPr>
        <p:blipFill>
          <a:blip r:embed="rId5"/>
          <a:stretch>
            <a:fillRect/>
          </a:stretch>
        </p:blipFill>
        <p:spPr>
          <a:xfrm>
            <a:off x="4623027" y="781937"/>
            <a:ext cx="683606" cy="683606"/>
          </a:xfrm>
          <a:prstGeom prst="rect">
            <a:avLst/>
          </a:prstGeom>
          <a:ln w="12700">
            <a:miter lim="400000"/>
          </a:ln>
        </p:spPr>
      </p:pic>
      <p:sp>
        <p:nvSpPr>
          <p:cNvPr id="61" name="サブタイトル 2">
            <a:extLst>
              <a:ext uri="{FF2B5EF4-FFF2-40B4-BE49-F238E27FC236}">
                <a16:creationId xmlns:a16="http://schemas.microsoft.com/office/drawing/2014/main" id="{5688C561-EDFB-4DFA-848E-C45CCB91218A}"/>
              </a:ext>
            </a:extLst>
          </p:cNvPr>
          <p:cNvSpPr txBox="1">
            <a:spLocks/>
          </p:cNvSpPr>
          <p:nvPr/>
        </p:nvSpPr>
        <p:spPr>
          <a:xfrm>
            <a:off x="6331402" y="1774254"/>
            <a:ext cx="871605" cy="269273"/>
          </a:xfrm>
          <a:prstGeom prst="rect">
            <a:avLst/>
          </a:prstGeom>
          <a:no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手交</a:t>
            </a:r>
          </a:p>
        </p:txBody>
      </p:sp>
      <p:pic>
        <p:nvPicPr>
          <p:cNvPr id="62" name="図 61">
            <a:extLst>
              <a:ext uri="{FF2B5EF4-FFF2-40B4-BE49-F238E27FC236}">
                <a16:creationId xmlns:a16="http://schemas.microsoft.com/office/drawing/2014/main" id="{51771087-C2CE-468D-AFF1-78765937F2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5651" y="4320359"/>
            <a:ext cx="574040" cy="574040"/>
          </a:xfrm>
          <a:prstGeom prst="rect">
            <a:avLst/>
          </a:prstGeom>
        </p:spPr>
      </p:pic>
      <p:pic>
        <p:nvPicPr>
          <p:cNvPr id="63" name="図 62">
            <a:extLst>
              <a:ext uri="{FF2B5EF4-FFF2-40B4-BE49-F238E27FC236}">
                <a16:creationId xmlns:a16="http://schemas.microsoft.com/office/drawing/2014/main" id="{ACC195FD-5F80-446F-AE20-DC16110701D7}"/>
              </a:ext>
            </a:extLst>
          </p:cNvPr>
          <p:cNvPicPr>
            <a:picLocks noChangeAspect="1"/>
          </p:cNvPicPr>
          <p:nvPr/>
        </p:nvPicPr>
        <p:blipFill>
          <a:blip r:embed="rId7"/>
          <a:stretch>
            <a:fillRect/>
          </a:stretch>
        </p:blipFill>
        <p:spPr>
          <a:xfrm>
            <a:off x="4635073" y="3537020"/>
            <a:ext cx="450506" cy="450506"/>
          </a:xfrm>
          <a:prstGeom prst="rect">
            <a:avLst/>
          </a:prstGeom>
        </p:spPr>
      </p:pic>
      <p:sp>
        <p:nvSpPr>
          <p:cNvPr id="2" name="テキスト ボックス 1"/>
          <p:cNvSpPr txBox="1"/>
          <p:nvPr/>
        </p:nvSpPr>
        <p:spPr>
          <a:xfrm>
            <a:off x="5208297" y="993180"/>
            <a:ext cx="1662635"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役所へ</a:t>
            </a:r>
            <a:r>
              <a:rPr kumimoji="1" lang="en-US" altLang="ja-JP" sz="12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度、出向く必要</a:t>
            </a:r>
          </a:p>
        </p:txBody>
      </p:sp>
      <p:sp>
        <p:nvSpPr>
          <p:cNvPr id="67" name="テキスト ボックス 66"/>
          <p:cNvSpPr txBox="1"/>
          <p:nvPr/>
        </p:nvSpPr>
        <p:spPr>
          <a:xfrm>
            <a:off x="5236441" y="3601238"/>
            <a:ext cx="2513830"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オンライン上で手続き完了。送付まで。</a:t>
            </a:r>
          </a:p>
        </p:txBody>
      </p:sp>
      <p:sp>
        <p:nvSpPr>
          <p:cNvPr id="68" name="サブタイトル 2">
            <a:extLst>
              <a:ext uri="{FF2B5EF4-FFF2-40B4-BE49-F238E27FC236}">
                <a16:creationId xmlns:a16="http://schemas.microsoft.com/office/drawing/2014/main" id="{5688C561-EDFB-4DFA-848E-C45CCB91218A}"/>
              </a:ext>
            </a:extLst>
          </p:cNvPr>
          <p:cNvSpPr txBox="1">
            <a:spLocks/>
          </p:cNvSpPr>
          <p:nvPr/>
        </p:nvSpPr>
        <p:spPr>
          <a:xfrm>
            <a:off x="2113125" y="6401906"/>
            <a:ext cx="1188199" cy="322360"/>
          </a:xfrm>
          <a:prstGeom prst="rect">
            <a:avLst/>
          </a:prstGeom>
          <a:solidFill>
            <a:schemeClr val="accent6">
              <a:lumMod val="20000"/>
              <a:lumOff val="80000"/>
            </a:schemeClr>
          </a:solidFill>
        </p:spPr>
        <p:txBody>
          <a:bodyPr vert="horz"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端末 </a:t>
            </a:r>
            <a:r>
              <a:rPr lang="en-US" altLang="ja-JP" sz="1500" b="1" dirty="0">
                <a:solidFill>
                  <a:prstClr val="black"/>
                </a:solidFill>
                <a:latin typeface="Meiryo UI" panose="020B0604030504040204" pitchFamily="50" charset="-128"/>
                <a:ea typeface="Meiryo UI" panose="020B0604030504040204" pitchFamily="50" charset="-128"/>
              </a:rPr>
              <a:t>(</a:t>
            </a:r>
            <a:r>
              <a:rPr lang="ja-JP" altLang="en-US" sz="1500" b="1" dirty="0">
                <a:solidFill>
                  <a:prstClr val="black"/>
                </a:solidFill>
                <a:latin typeface="Meiryo UI" panose="020B0604030504040204" pitchFamily="50" charset="-128"/>
                <a:ea typeface="Meiryo UI" panose="020B0604030504040204" pitchFamily="50" charset="-128"/>
              </a:rPr>
              <a:t>遠隔</a:t>
            </a:r>
            <a:r>
              <a:rPr lang="en-US" altLang="ja-JP" sz="1400" b="1" dirty="0">
                <a:solidFill>
                  <a:prstClr val="black"/>
                </a:solidFill>
                <a:latin typeface="Meiryo UI" panose="020B0604030504040204" pitchFamily="50" charset="-128"/>
                <a:ea typeface="Meiryo UI" panose="020B0604030504040204" pitchFamily="50" charset="-128"/>
              </a:rPr>
              <a:t>)</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71" name="図 70">
            <a:extLst>
              <a:ext uri="{FF2B5EF4-FFF2-40B4-BE49-F238E27FC236}">
                <a16:creationId xmlns:a16="http://schemas.microsoft.com/office/drawing/2014/main" id="{51771087-C2CE-468D-AFF1-78765937F2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8234" y="5672918"/>
            <a:ext cx="574040" cy="574040"/>
          </a:xfrm>
          <a:prstGeom prst="rect">
            <a:avLst/>
          </a:prstGeom>
        </p:spPr>
      </p:pic>
    </p:spTree>
    <p:extLst>
      <p:ext uri="{BB962C8B-B14F-4D97-AF65-F5344CB8AC3E}">
        <p14:creationId xmlns:p14="http://schemas.microsoft.com/office/powerpoint/2010/main" val="4116362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F3200F7-3BB7-4B82-86C8-7696F4EA3AD9}"/>
              </a:ext>
            </a:extLst>
          </p:cNvPr>
          <p:cNvSpPr/>
          <p:nvPr/>
        </p:nvSpPr>
        <p:spPr>
          <a:xfrm>
            <a:off x="1722654" y="1364286"/>
            <a:ext cx="5892994" cy="4073798"/>
          </a:xfrm>
          <a:prstGeom prst="rect">
            <a:avLst/>
          </a:prstGeom>
        </p:spPr>
        <p:txBody>
          <a:bodyPr wrap="square" lIns="36000" tIns="36000" rIns="36000" bIns="36000">
            <a:spAutoFit/>
          </a:bodyPr>
          <a:lstStyle/>
          <a:p>
            <a:pPr algn="ctr"/>
            <a:r>
              <a:rPr lang="en-US" altLang="ja-JP" sz="3200" b="1" dirty="0" smtClean="0">
                <a:latin typeface="Meiryo UI" panose="020B0604030504040204" pitchFamily="50" charset="-128"/>
                <a:ea typeface="Meiryo UI" panose="020B0604030504040204" pitchFamily="50" charset="-128"/>
              </a:rPr>
              <a:t>ICT</a:t>
            </a:r>
            <a:r>
              <a:rPr lang="ja-JP" altLang="en-US" sz="3200" b="1" dirty="0" smtClean="0">
                <a:latin typeface="Meiryo UI" panose="020B0604030504040204" pitchFamily="50" charset="-128"/>
                <a:ea typeface="Meiryo UI" panose="020B0604030504040204" pitchFamily="50" charset="-128"/>
              </a:rPr>
              <a:t>化ツール　別冊</a:t>
            </a:r>
            <a:endParaRPr lang="en-US" altLang="ja-JP" sz="3200" b="1" dirty="0">
              <a:latin typeface="Meiryo UI" panose="020B0604030504040204" pitchFamily="50" charset="-128"/>
              <a:ea typeface="Meiryo UI" panose="020B0604030504040204" pitchFamily="50" charset="-128"/>
            </a:endParaRPr>
          </a:p>
          <a:p>
            <a:endParaRPr lang="en-US" altLang="ja-JP" sz="2000" b="1" dirty="0" smtClean="0">
              <a:latin typeface="Meiryo UI" panose="020B0604030504040204" pitchFamily="50" charset="-128"/>
              <a:ea typeface="Meiryo UI" panose="020B0604030504040204" pitchFamily="50" charset="-128"/>
            </a:endParaRPr>
          </a:p>
          <a:p>
            <a:endParaRPr lang="en-US" altLang="ja-JP" sz="2000" b="1" dirty="0">
              <a:latin typeface="Meiryo UI" panose="020B0604030504040204" pitchFamily="50" charset="-128"/>
              <a:ea typeface="Meiryo UI" panose="020B0604030504040204" pitchFamily="50" charset="-128"/>
            </a:endParaRPr>
          </a:p>
          <a:p>
            <a:endParaRPr lang="ja-JP" altLang="en-US" sz="2000" b="1" dirty="0">
              <a:latin typeface="Meiryo UI" panose="020B0604030504040204" pitchFamily="50" charset="-128"/>
              <a:ea typeface="Meiryo UI" panose="020B0604030504040204" pitchFamily="50" charset="-128"/>
            </a:endParaRPr>
          </a:p>
          <a:p>
            <a:r>
              <a:rPr lang="ja-JP" altLang="en-US" sz="2400" b="1" dirty="0" smtClean="0">
                <a:latin typeface="Meiryo UI" panose="020B0604030504040204" pitchFamily="50" charset="-128"/>
                <a:ea typeface="Meiryo UI" panose="020B0604030504040204" pitchFamily="50" charset="-128"/>
              </a:rPr>
              <a:t>①　スマートフォンアプリ　</a:t>
            </a:r>
            <a:r>
              <a:rPr lang="en-US" altLang="ja-JP" sz="2400" b="1" dirty="0" smtClean="0">
                <a:latin typeface="Meiryo UI" panose="020B0604030504040204" pitchFamily="50" charset="-128"/>
                <a:ea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rPr>
              <a:t>本編Ｐ２ー⑯</a:t>
            </a:r>
            <a:r>
              <a:rPr lang="en-US" altLang="ja-JP" sz="2400" b="1" dirty="0" smtClean="0">
                <a:latin typeface="Meiryo UI" panose="020B0604030504040204" pitchFamily="50" charset="-128"/>
                <a:ea typeface="Meiryo UI" panose="020B0604030504040204" pitchFamily="50" charset="-128"/>
              </a:rPr>
              <a:t>】</a:t>
            </a:r>
          </a:p>
          <a:p>
            <a:endParaRPr lang="en-US" altLang="ja-JP" sz="2400" b="1" dirty="0" smtClean="0">
              <a:latin typeface="Meiryo UI" panose="020B0604030504040204" pitchFamily="50" charset="-128"/>
              <a:ea typeface="Meiryo UI" panose="020B0604030504040204" pitchFamily="50" charset="-128"/>
            </a:endParaRPr>
          </a:p>
          <a:p>
            <a:r>
              <a:rPr lang="ja-JP" altLang="en-US" sz="2400" b="1" dirty="0" smtClean="0">
                <a:latin typeface="Meiryo UI" panose="020B0604030504040204" pitchFamily="50" charset="-128"/>
                <a:ea typeface="Meiryo UI" panose="020B0604030504040204" pitchFamily="50" charset="-128"/>
              </a:rPr>
              <a:t>②</a:t>
            </a:r>
            <a:r>
              <a:rPr lang="ja-JP" altLang="en-US" sz="2400" b="1" dirty="0">
                <a:latin typeface="Meiryo UI" panose="020B0604030504040204" pitchFamily="50" charset="-128"/>
                <a:ea typeface="Meiryo UI" panose="020B0604030504040204" pitchFamily="50" charset="-128"/>
              </a:rPr>
              <a:t>　デジタル申請・</a:t>
            </a:r>
            <a:r>
              <a:rPr lang="ja-JP" altLang="en-US" sz="2400" b="1" dirty="0" smtClean="0">
                <a:latin typeface="Meiryo UI" panose="020B0604030504040204" pitchFamily="50" charset="-128"/>
                <a:ea typeface="Meiryo UI" panose="020B0604030504040204" pitchFamily="50" charset="-128"/>
              </a:rPr>
              <a:t>受付　</a:t>
            </a:r>
            <a:r>
              <a:rPr lang="en-US" altLang="ja-JP" sz="2400" b="1" dirty="0" smtClean="0">
                <a:latin typeface="Meiryo UI" panose="020B0604030504040204" pitchFamily="50" charset="-128"/>
                <a:ea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rPr>
              <a:t>本編Ｐ２ー⑦</a:t>
            </a:r>
            <a:r>
              <a:rPr lang="en-US" altLang="ja-JP" sz="2400" b="1" dirty="0" smtClean="0">
                <a:latin typeface="Meiryo UI" panose="020B0604030504040204" pitchFamily="50" charset="-128"/>
                <a:ea typeface="Meiryo UI" panose="020B0604030504040204" pitchFamily="50" charset="-128"/>
              </a:rPr>
              <a:t>】</a:t>
            </a:r>
            <a:endParaRPr lang="en-US" altLang="ja-JP" sz="2400" b="1" dirty="0">
              <a:latin typeface="Meiryo UI" panose="020B0604030504040204" pitchFamily="50" charset="-128"/>
              <a:ea typeface="Meiryo UI" panose="020B0604030504040204" pitchFamily="50" charset="-128"/>
            </a:endParaRPr>
          </a:p>
          <a:p>
            <a:endParaRPr lang="en-US" altLang="ja-JP" sz="2400" b="1" dirty="0">
              <a:latin typeface="Meiryo UI" panose="020B0604030504040204" pitchFamily="50" charset="-128"/>
              <a:ea typeface="Meiryo UI" panose="020B0604030504040204" pitchFamily="50" charset="-128"/>
            </a:endParaRPr>
          </a:p>
          <a:p>
            <a:r>
              <a:rPr lang="ja-JP" altLang="en-US" sz="2400" b="1" dirty="0" smtClean="0">
                <a:latin typeface="Meiryo UI" panose="020B0604030504040204" pitchFamily="50" charset="-128"/>
                <a:ea typeface="Meiryo UI" panose="020B0604030504040204" pitchFamily="50" charset="-128"/>
              </a:rPr>
              <a:t>③</a:t>
            </a:r>
            <a:r>
              <a:rPr lang="ja-JP" altLang="en-US" sz="2400" b="1" dirty="0">
                <a:latin typeface="Meiryo UI" panose="020B0604030504040204" pitchFamily="50" charset="-128"/>
                <a:ea typeface="Meiryo UI" panose="020B0604030504040204" pitchFamily="50" charset="-128"/>
              </a:rPr>
              <a:t>　業務の</a:t>
            </a:r>
            <a:r>
              <a:rPr lang="en-US" altLang="ja-JP" sz="2400" b="1" dirty="0">
                <a:latin typeface="Meiryo UI" panose="020B0604030504040204" pitchFamily="50" charset="-128"/>
                <a:ea typeface="Meiryo UI" panose="020B0604030504040204" pitchFamily="50" charset="-128"/>
              </a:rPr>
              <a:t>ICT</a:t>
            </a:r>
            <a:r>
              <a:rPr lang="ja-JP" altLang="en-US" sz="2400" b="1" dirty="0" smtClean="0">
                <a:latin typeface="Meiryo UI" panose="020B0604030504040204" pitchFamily="50" charset="-128"/>
                <a:ea typeface="Meiryo UI" panose="020B0604030504040204" pitchFamily="50" charset="-128"/>
              </a:rPr>
              <a:t>化　　　　</a:t>
            </a:r>
            <a:r>
              <a:rPr lang="en-US" altLang="ja-JP" sz="2400" b="1" dirty="0" smtClean="0">
                <a:latin typeface="Meiryo UI" panose="020B0604030504040204" pitchFamily="50" charset="-128"/>
                <a:ea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rPr>
              <a:t>本編Ｐ２ー⑮⑰</a:t>
            </a:r>
            <a:r>
              <a:rPr lang="en-US" altLang="ja-JP" sz="2400" b="1" dirty="0" smtClean="0">
                <a:latin typeface="Meiryo UI" panose="020B0604030504040204" pitchFamily="50" charset="-128"/>
                <a:ea typeface="Meiryo UI" panose="020B0604030504040204" pitchFamily="50" charset="-128"/>
              </a:rPr>
              <a:t>】</a:t>
            </a:r>
            <a:endParaRPr lang="en-US" altLang="ja-JP" sz="2400" b="1" dirty="0">
              <a:latin typeface="Meiryo UI" panose="020B0604030504040204" pitchFamily="50" charset="-128"/>
              <a:ea typeface="Meiryo UI" panose="020B0604030504040204" pitchFamily="50" charset="-128"/>
            </a:endParaRPr>
          </a:p>
          <a:p>
            <a:endParaRPr lang="en-US" altLang="ja-JP" sz="2400" b="1" dirty="0">
              <a:latin typeface="Meiryo UI" panose="020B0604030504040204" pitchFamily="50" charset="-128"/>
              <a:ea typeface="Meiryo UI" panose="020B0604030504040204" pitchFamily="50" charset="-128"/>
            </a:endParaRPr>
          </a:p>
          <a:p>
            <a:r>
              <a:rPr lang="ja-JP" altLang="en-US" sz="2400" b="1" dirty="0" smtClean="0">
                <a:latin typeface="Meiryo UI" panose="020B0604030504040204" pitchFamily="50" charset="-128"/>
                <a:ea typeface="Meiryo UI" panose="020B0604030504040204" pitchFamily="50" charset="-128"/>
              </a:rPr>
              <a:t>④　オープンデータ　　　　</a:t>
            </a:r>
            <a:r>
              <a:rPr lang="en-US" altLang="ja-JP" sz="2400" b="1" dirty="0" smtClean="0">
                <a:latin typeface="Meiryo UI" panose="020B0604030504040204" pitchFamily="50" charset="-128"/>
                <a:ea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rPr>
              <a:t>本編Ｐ２－⑪</a:t>
            </a:r>
            <a:r>
              <a:rPr lang="en-US" altLang="ja-JP" sz="2400" b="1" dirty="0" smtClean="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4014321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23710" y="631665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0AABC7-6DBF-42EB-8F69-903C4D306E3F}"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657518" y="162213"/>
            <a:ext cx="59486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テクノロジーで行政サービスを向上</a:t>
            </a:r>
          </a:p>
        </p:txBody>
      </p:sp>
      <p:cxnSp>
        <p:nvCxnSpPr>
          <p:cNvPr id="7" name="直線コネクタ 6"/>
          <p:cNvCxnSpPr/>
          <p:nvPr/>
        </p:nvCxnSpPr>
        <p:spPr>
          <a:xfrm>
            <a:off x="382588" y="720770"/>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662190" y="1099415"/>
            <a:ext cx="7529896" cy="400110"/>
          </a:xfrm>
          <a:prstGeom prst="rect">
            <a:avLst/>
          </a:prstGeom>
          <a:solidFill>
            <a:schemeClr val="accent4">
              <a:lumMod val="20000"/>
              <a:lumOff val="80000"/>
            </a:schemeClr>
          </a:solidFill>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住民目線で行政サービスを書き換える</a:t>
            </a:r>
          </a:p>
        </p:txBody>
      </p:sp>
      <p:sp>
        <p:nvSpPr>
          <p:cNvPr id="11" name="正方形/長方形 10"/>
          <p:cNvSpPr/>
          <p:nvPr/>
        </p:nvSpPr>
        <p:spPr>
          <a:xfrm>
            <a:off x="2559014" y="2466674"/>
            <a:ext cx="5846431"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住民が市役所へ出向いて手続きを行う</a:t>
            </a:r>
          </a:p>
        </p:txBody>
      </p:sp>
      <p:sp>
        <p:nvSpPr>
          <p:cNvPr id="16" name="角丸四角形 15"/>
          <p:cNvSpPr/>
          <p:nvPr/>
        </p:nvSpPr>
        <p:spPr>
          <a:xfrm>
            <a:off x="6434504" y="925508"/>
            <a:ext cx="2100777" cy="7624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サービスデザイン</a:t>
            </a:r>
          </a:p>
        </p:txBody>
      </p:sp>
      <p:sp>
        <p:nvSpPr>
          <p:cNvPr id="17" name="サブタイトル 2"/>
          <p:cNvSpPr txBox="1">
            <a:spLocks/>
          </p:cNvSpPr>
          <p:nvPr/>
        </p:nvSpPr>
        <p:spPr>
          <a:xfrm>
            <a:off x="899793" y="1781661"/>
            <a:ext cx="4093278" cy="433446"/>
          </a:xfrm>
          <a:prstGeom prst="rect">
            <a:avLst/>
          </a:prstGeom>
          <a:solidFill>
            <a:schemeClr val="accent6">
              <a:lumMod val="20000"/>
              <a:lumOff val="80000"/>
            </a:schemeClr>
          </a:solidFill>
          <a:ln w="85725" cmpd="dbl">
            <a:solidFill>
              <a:schemeClr val="tx1"/>
            </a:solidFill>
          </a:ln>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行政手続き（証明書発行・申請等）</a:t>
            </a:r>
          </a:p>
        </p:txBody>
      </p:sp>
      <p:sp>
        <p:nvSpPr>
          <p:cNvPr id="19" name="角丸四角形 18"/>
          <p:cNvSpPr/>
          <p:nvPr/>
        </p:nvSpPr>
        <p:spPr>
          <a:xfrm>
            <a:off x="1043353" y="2468239"/>
            <a:ext cx="1172310" cy="44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これまで</a:t>
            </a:r>
          </a:p>
        </p:txBody>
      </p:sp>
      <p:sp>
        <p:nvSpPr>
          <p:cNvPr id="20" name="角丸四角形 19"/>
          <p:cNvSpPr/>
          <p:nvPr/>
        </p:nvSpPr>
        <p:spPr>
          <a:xfrm>
            <a:off x="1043353" y="4509599"/>
            <a:ext cx="1172310" cy="4454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これから</a:t>
            </a:r>
          </a:p>
        </p:txBody>
      </p:sp>
      <p:sp>
        <p:nvSpPr>
          <p:cNvPr id="18" name="正方形/長方形 17"/>
          <p:cNvSpPr/>
          <p:nvPr/>
        </p:nvSpPr>
        <p:spPr>
          <a:xfrm>
            <a:off x="2559014" y="4552552"/>
            <a:ext cx="59762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自宅にいながら、いつでも手続きができる</a:t>
            </a:r>
          </a:p>
        </p:txBody>
      </p:sp>
      <p:sp>
        <p:nvSpPr>
          <p:cNvPr id="21" name="正方形/長方形 20"/>
          <p:cNvSpPr/>
          <p:nvPr/>
        </p:nvSpPr>
        <p:spPr>
          <a:xfrm>
            <a:off x="2946432" y="2968773"/>
            <a:ext cx="5903016" cy="1384995"/>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市役所の開庁日、開庁時間（</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）に行かなければいけない</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電車や車などで市役所へ行く必要がある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待ち時間が長い、予測できない</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氏名、住所など何度も記入する必要があり、めんどう</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手続きそのものを忘れてしまう</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料金支払いで窓口に行かなければならない</a:t>
            </a:r>
          </a:p>
        </p:txBody>
      </p:sp>
      <p:sp>
        <p:nvSpPr>
          <p:cNvPr id="22" name="正方形/長方形 21"/>
          <p:cNvSpPr/>
          <p:nvPr/>
        </p:nvSpPr>
        <p:spPr>
          <a:xfrm>
            <a:off x="2981250" y="5125568"/>
            <a:ext cx="5554031" cy="1384995"/>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いつでも、</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365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自宅にいながら</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待ち時間なし</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氏名、住所など何度も記入する必要なし</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プッシュでお知らせが来る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料金支払いはオンライン決済も可能</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下矢印 22"/>
          <p:cNvSpPr/>
          <p:nvPr/>
        </p:nvSpPr>
        <p:spPr>
          <a:xfrm>
            <a:off x="1289539" y="3166847"/>
            <a:ext cx="679938" cy="1162191"/>
          </a:xfrm>
          <a:prstGeom prst="downArrow">
            <a:avLst/>
          </a:prstGeom>
          <a:solidFill>
            <a:srgbClr val="50DE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4" name="baseline_directions_walk_black_48dp.png" descr="baseline_directions_walk_black_48dp.png"/>
          <p:cNvPicPr>
            <a:picLocks noChangeAspect="1"/>
          </p:cNvPicPr>
          <p:nvPr/>
        </p:nvPicPr>
        <p:blipFill>
          <a:blip r:embed="rId2"/>
          <a:stretch>
            <a:fillRect/>
          </a:stretch>
        </p:blipFill>
        <p:spPr>
          <a:xfrm>
            <a:off x="7148378" y="3779175"/>
            <a:ext cx="554000" cy="554000"/>
          </a:xfrm>
          <a:prstGeom prst="rect">
            <a:avLst/>
          </a:prstGeom>
          <a:ln w="12700">
            <a:miter lim="400000"/>
          </a:ln>
        </p:spPr>
      </p:pic>
      <p:pic>
        <p:nvPicPr>
          <p:cNvPr id="25" name="baseline_location_city_black_48dp.png" descr="baseline_location_city_black_48dp.png"/>
          <p:cNvPicPr>
            <a:picLocks noChangeAspect="1"/>
          </p:cNvPicPr>
          <p:nvPr/>
        </p:nvPicPr>
        <p:blipFill>
          <a:blip r:embed="rId3"/>
          <a:stretch>
            <a:fillRect/>
          </a:stretch>
        </p:blipFill>
        <p:spPr>
          <a:xfrm>
            <a:off x="8197504" y="3305172"/>
            <a:ext cx="683606" cy="683606"/>
          </a:xfrm>
          <a:prstGeom prst="rect">
            <a:avLst/>
          </a:prstGeom>
          <a:ln w="12700">
            <a:miter lim="400000"/>
          </a:ln>
        </p:spPr>
      </p:pic>
      <p:sp>
        <p:nvSpPr>
          <p:cNvPr id="26" name="線"/>
          <p:cNvSpPr/>
          <p:nvPr/>
        </p:nvSpPr>
        <p:spPr>
          <a:xfrm flipV="1">
            <a:off x="7702378" y="3779175"/>
            <a:ext cx="438088" cy="209603"/>
          </a:xfrm>
          <a:prstGeom prst="line">
            <a:avLst/>
          </a:prstGeom>
          <a:ln w="57150">
            <a:solidFill>
              <a:srgbClr val="000000"/>
            </a:solidFill>
            <a:miter lim="400000"/>
            <a:tailEnd type="triangle"/>
          </a:ln>
        </p:spPr>
        <p:txBody>
          <a:bodyPr lIns="14073" tIns="14073" rIns="14073" bIns="14073"/>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1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baseline_people_black_48dp.png" descr="baseline_people_black_48dp.png"/>
          <p:cNvPicPr>
            <a:picLocks noChangeAspect="1"/>
          </p:cNvPicPr>
          <p:nvPr/>
        </p:nvPicPr>
        <p:blipFill>
          <a:blip r:embed="rId4"/>
          <a:stretch>
            <a:fillRect/>
          </a:stretch>
        </p:blipFill>
        <p:spPr>
          <a:xfrm>
            <a:off x="7669850" y="5420499"/>
            <a:ext cx="432532" cy="432532"/>
          </a:xfrm>
          <a:prstGeom prst="rect">
            <a:avLst/>
          </a:prstGeom>
          <a:ln w="12700">
            <a:miter lim="400000"/>
          </a:ln>
        </p:spPr>
      </p:pic>
      <p:pic>
        <p:nvPicPr>
          <p:cNvPr id="28" name="baseline_home_black_48dp.png" descr="baseline_home_black_48dp.png"/>
          <p:cNvPicPr>
            <a:picLocks noChangeAspect="1"/>
          </p:cNvPicPr>
          <p:nvPr/>
        </p:nvPicPr>
        <p:blipFill>
          <a:blip r:embed="rId5"/>
          <a:stretch>
            <a:fillRect/>
          </a:stretch>
        </p:blipFill>
        <p:spPr>
          <a:xfrm>
            <a:off x="7530889" y="4730742"/>
            <a:ext cx="662806" cy="662806"/>
          </a:xfrm>
          <a:prstGeom prst="rect">
            <a:avLst/>
          </a:prstGeom>
          <a:ln w="12700">
            <a:miter lim="400000"/>
          </a:ln>
        </p:spPr>
      </p:pic>
      <p:pic>
        <p:nvPicPr>
          <p:cNvPr id="29" name="baseline_phone_iphone_black_48dp.png" descr="baseline_phone_iphone_black_48dp.png"/>
          <p:cNvPicPr>
            <a:picLocks noChangeAspect="1"/>
          </p:cNvPicPr>
          <p:nvPr/>
        </p:nvPicPr>
        <p:blipFill>
          <a:blip r:embed="rId6"/>
          <a:stretch>
            <a:fillRect/>
          </a:stretch>
        </p:blipFill>
        <p:spPr>
          <a:xfrm>
            <a:off x="8083012" y="5818066"/>
            <a:ext cx="471639" cy="471639"/>
          </a:xfrm>
          <a:prstGeom prst="rect">
            <a:avLst/>
          </a:prstGeom>
          <a:ln w="12700">
            <a:miter lim="400000"/>
          </a:ln>
        </p:spPr>
      </p:pic>
      <p:pic>
        <p:nvPicPr>
          <p:cNvPr id="31" name="baseline_computer_black_48dp.png" descr="baseline_computer_black_48dp.png"/>
          <p:cNvPicPr>
            <a:picLocks noChangeAspect="1"/>
          </p:cNvPicPr>
          <p:nvPr/>
        </p:nvPicPr>
        <p:blipFill>
          <a:blip r:embed="rId7"/>
          <a:stretch>
            <a:fillRect/>
          </a:stretch>
        </p:blipFill>
        <p:spPr>
          <a:xfrm>
            <a:off x="7379284" y="5809723"/>
            <a:ext cx="499944" cy="499944"/>
          </a:xfrm>
          <a:prstGeom prst="rect">
            <a:avLst/>
          </a:prstGeom>
          <a:ln w="12700">
            <a:miter lim="400000"/>
          </a:ln>
        </p:spPr>
      </p:pic>
    </p:spTree>
    <p:extLst>
      <p:ext uri="{BB962C8B-B14F-4D97-AF65-F5344CB8AC3E}">
        <p14:creationId xmlns:p14="http://schemas.microsoft.com/office/powerpoint/2010/main" val="2015430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D9193AE-A101-45E9-A319-81911888F047}" type="slidenum">
              <a:rPr kumimoji="1" lang="ja-JP" altLang="en-US" smtClean="0"/>
              <a:pPr/>
              <a:t>21</a:t>
            </a:fld>
            <a:endParaRPr kumimoji="1" lang="ja-JP" altLang="en-US"/>
          </a:p>
        </p:txBody>
      </p:sp>
      <p:sp>
        <p:nvSpPr>
          <p:cNvPr id="5" name="正方形/長方形 4"/>
          <p:cNvSpPr/>
          <p:nvPr/>
        </p:nvSpPr>
        <p:spPr>
          <a:xfrm>
            <a:off x="1808477" y="2316870"/>
            <a:ext cx="5508239" cy="584775"/>
          </a:xfrm>
          <a:prstGeom prst="rect">
            <a:avLst/>
          </a:prstGeom>
        </p:spPr>
        <p:txBody>
          <a:bodyPr wrap="none">
            <a:spAutoFit/>
          </a:bodyPr>
          <a:lstStyle/>
          <a:p>
            <a:r>
              <a:rPr lang="ja-JP" altLang="en-US" sz="3200" dirty="0">
                <a:latin typeface="Meiryo UI" panose="020B0604030504040204" pitchFamily="50" charset="-128"/>
                <a:ea typeface="Meiryo UI" panose="020B0604030504040204" pitchFamily="50" charset="-128"/>
              </a:rPr>
              <a:t>２．デジタル申請／予約</a:t>
            </a:r>
            <a:r>
              <a:rPr lang="ja-JP" altLang="en-US" sz="3200" dirty="0" smtClean="0">
                <a:latin typeface="Meiryo UI" panose="020B0604030504040204" pitchFamily="50" charset="-128"/>
                <a:ea typeface="Meiryo UI" panose="020B0604030504040204" pitchFamily="50" charset="-128"/>
              </a:rPr>
              <a:t>の事例</a:t>
            </a:r>
            <a:endParaRPr lang="ja-JP" altLang="en-US" sz="3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7794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19655" y="6473412"/>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0AABC7-6DBF-42EB-8F69-903C4D306E3F}"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1657518" y="162213"/>
            <a:ext cx="59486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新潟市　市民利用施設　予約方法の改善</a:t>
            </a:r>
            <a:endPar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7" name="直線コネクタ 6"/>
          <p:cNvCxnSpPr/>
          <p:nvPr/>
        </p:nvCxnSpPr>
        <p:spPr>
          <a:xfrm>
            <a:off x="382588" y="720770"/>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438018" y="865434"/>
            <a:ext cx="5796736"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smtClean="0">
                <a:solidFill>
                  <a:prstClr val="black"/>
                </a:solidFill>
                <a:latin typeface="Meiryo UI" panose="020B0604030504040204" pitchFamily="50" charset="-128"/>
                <a:ea typeface="Meiryo UI" panose="020B0604030504040204" pitchFamily="50" charset="-128"/>
              </a:rPr>
              <a:t>１</a:t>
            </a:r>
            <a:r>
              <a:rPr lang="ja-JP" altLang="en-US" sz="2000" b="1" dirty="0">
                <a:solidFill>
                  <a:prstClr val="black"/>
                </a:solidFill>
                <a:latin typeface="Meiryo UI" panose="020B0604030504040204" pitchFamily="50" charset="-128"/>
                <a:ea typeface="Meiryo UI" panose="020B0604030504040204" pitchFamily="50" charset="-128"/>
              </a:rPr>
              <a:t>．</a:t>
            </a:r>
            <a:r>
              <a:rPr lang="ja-JP" altLang="en-US" sz="2000" b="1" dirty="0" smtClean="0">
                <a:solidFill>
                  <a:prstClr val="black"/>
                </a:solidFill>
                <a:latin typeface="Meiryo UI" panose="020B0604030504040204" pitchFamily="50" charset="-128"/>
                <a:ea typeface="Meiryo UI" panose="020B0604030504040204" pitchFamily="50" charset="-128"/>
              </a:rPr>
              <a:t>市民利用施設の予約方法を点検</a:t>
            </a:r>
            <a:r>
              <a:rPr lang="en-US" altLang="ja-JP" sz="2000" b="1" dirty="0" smtClean="0">
                <a:solidFill>
                  <a:prstClr val="black"/>
                </a:solidFill>
                <a:latin typeface="Meiryo UI" panose="020B0604030504040204" pitchFamily="50" charset="-128"/>
                <a:ea typeface="Meiryo UI" panose="020B0604030504040204" pitchFamily="50" charset="-128"/>
              </a:rPr>
              <a:t>(236</a:t>
            </a:r>
            <a:r>
              <a:rPr lang="ja-JP" altLang="en-US" sz="2000" b="1" dirty="0">
                <a:solidFill>
                  <a:prstClr val="black"/>
                </a:solidFill>
                <a:latin typeface="Meiryo UI" panose="020B0604030504040204" pitchFamily="50" charset="-128"/>
                <a:ea typeface="Meiryo UI" panose="020B0604030504040204" pitchFamily="50" charset="-128"/>
              </a:rPr>
              <a:t>施設</a:t>
            </a:r>
            <a:r>
              <a:rPr lang="en-US" altLang="ja-JP" sz="2000" b="1" dirty="0" smtClean="0">
                <a:solidFill>
                  <a:prstClr val="black"/>
                </a:solidFill>
                <a:latin typeface="Meiryo UI" panose="020B0604030504040204" pitchFamily="50" charset="-128"/>
                <a:ea typeface="Meiryo UI" panose="020B0604030504040204" pitchFamily="50" charset="-128"/>
              </a:rPr>
              <a:t>)</a:t>
            </a:r>
            <a:endPar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正方形/長方形 20"/>
          <p:cNvSpPr/>
          <p:nvPr/>
        </p:nvSpPr>
        <p:spPr>
          <a:xfrm>
            <a:off x="672467" y="1408182"/>
            <a:ext cx="3839402" cy="523220"/>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ja-JP" altLang="en-US" sz="1400" dirty="0" smtClean="0">
                <a:solidFill>
                  <a:prstClr val="black"/>
                </a:solidFill>
                <a:latin typeface="Meiryo UI" panose="020B0604030504040204" pitchFamily="50" charset="-128"/>
                <a:ea typeface="Meiryo UI" panose="020B0604030504040204" pitchFamily="50" charset="-128"/>
              </a:rPr>
              <a:t>ネット予約可能　</a:t>
            </a:r>
            <a:r>
              <a:rPr lang="en-US" altLang="ja-JP" sz="1400" dirty="0" smtClean="0">
                <a:solidFill>
                  <a:prstClr val="black"/>
                </a:solidFill>
                <a:latin typeface="Meiryo UI" panose="020B0604030504040204" pitchFamily="50" charset="-128"/>
                <a:ea typeface="Meiryo UI" panose="020B0604030504040204" pitchFamily="50" charset="-128"/>
              </a:rPr>
              <a:t>100</a:t>
            </a:r>
            <a:r>
              <a:rPr lang="ja-JP" altLang="en-US" sz="1400" dirty="0" smtClean="0">
                <a:solidFill>
                  <a:prstClr val="black"/>
                </a:solidFill>
                <a:latin typeface="Meiryo UI" panose="020B0604030504040204" pitchFamily="50" charset="-128"/>
                <a:ea typeface="Meiryo UI" panose="020B0604030504040204" pitchFamily="50" charset="-128"/>
              </a:rPr>
              <a:t>件（</a:t>
            </a:r>
            <a:r>
              <a:rPr lang="en-US" altLang="ja-JP" sz="1400" dirty="0" smtClean="0">
                <a:solidFill>
                  <a:prstClr val="black"/>
                </a:solidFill>
                <a:latin typeface="Meiryo UI" panose="020B0604030504040204" pitchFamily="50" charset="-128"/>
                <a:ea typeface="Meiryo UI" panose="020B0604030504040204" pitchFamily="50" charset="-128"/>
              </a:rPr>
              <a:t>42</a:t>
            </a:r>
            <a:r>
              <a:rPr lang="ja-JP" altLang="en-US" sz="1400" dirty="0" smtClean="0">
                <a:solidFill>
                  <a:prstClr val="black"/>
                </a:solidFill>
                <a:latin typeface="Meiryo UI" panose="020B0604030504040204" pitchFamily="50" charset="-128"/>
                <a:ea typeface="Meiryo UI" panose="020B0604030504040204" pitchFamily="50" charset="-128"/>
              </a:rPr>
              <a:t>％）</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ja-JP" altLang="en-US" sz="1400" noProof="0" dirty="0" smtClean="0">
                <a:solidFill>
                  <a:prstClr val="black"/>
                </a:solidFill>
                <a:latin typeface="Meiryo UI" panose="020B0604030504040204" pitchFamily="50" charset="-128"/>
                <a:ea typeface="Meiryo UI" panose="020B0604030504040204" pitchFamily="50" charset="-128"/>
              </a:rPr>
              <a:t>電話・</a:t>
            </a:r>
            <a:r>
              <a:rPr lang="en-US" altLang="ja-JP" sz="1400" noProof="0" dirty="0" smtClean="0">
                <a:solidFill>
                  <a:prstClr val="black"/>
                </a:solidFill>
                <a:latin typeface="Meiryo UI" panose="020B0604030504040204" pitchFamily="50" charset="-128"/>
                <a:ea typeface="Meiryo UI" panose="020B0604030504040204" pitchFamily="50" charset="-128"/>
              </a:rPr>
              <a:t>FAX</a:t>
            </a:r>
            <a:r>
              <a:rPr lang="ja-JP" altLang="en-US" sz="1400" dirty="0" smtClean="0">
                <a:solidFill>
                  <a:prstClr val="black"/>
                </a:solidFill>
                <a:latin typeface="Meiryo UI" panose="020B0604030504040204" pitchFamily="50" charset="-128"/>
                <a:ea typeface="Meiryo UI" panose="020B0604030504040204" pitchFamily="50" charset="-128"/>
              </a:rPr>
              <a:t>不可、</a:t>
            </a:r>
            <a:r>
              <a:rPr lang="ja-JP" altLang="en-US" sz="1400" noProof="0" dirty="0" smtClean="0">
                <a:solidFill>
                  <a:prstClr val="black"/>
                </a:solidFill>
                <a:latin typeface="Meiryo UI" panose="020B0604030504040204" pitchFamily="50" charset="-128"/>
                <a:ea typeface="Meiryo UI" panose="020B0604030504040204" pitchFamily="50" charset="-128"/>
              </a:rPr>
              <a:t>窓口のみ　　</a:t>
            </a:r>
            <a:r>
              <a:rPr lang="en-US" altLang="ja-JP" sz="1400" noProof="0" dirty="0" smtClean="0">
                <a:solidFill>
                  <a:prstClr val="black"/>
                </a:solidFill>
                <a:latin typeface="Meiryo UI" panose="020B0604030504040204" pitchFamily="50" charset="-128"/>
                <a:ea typeface="Meiryo UI" panose="020B0604030504040204" pitchFamily="50" charset="-128"/>
              </a:rPr>
              <a:t>56</a:t>
            </a:r>
            <a:r>
              <a:rPr lang="ja-JP" altLang="en-US" sz="1400" noProof="0" dirty="0" smtClean="0">
                <a:solidFill>
                  <a:prstClr val="black"/>
                </a:solidFill>
                <a:latin typeface="Meiryo UI" panose="020B0604030504040204" pitchFamily="50" charset="-128"/>
                <a:ea typeface="Meiryo UI" panose="020B0604030504040204" pitchFamily="50" charset="-128"/>
              </a:rPr>
              <a:t>件（</a:t>
            </a:r>
            <a:r>
              <a:rPr lang="en-US" altLang="ja-JP" sz="1400" noProof="0" dirty="0" smtClean="0">
                <a:solidFill>
                  <a:prstClr val="black"/>
                </a:solidFill>
                <a:latin typeface="Meiryo UI" panose="020B0604030504040204" pitchFamily="50" charset="-128"/>
                <a:ea typeface="Meiryo UI" panose="020B0604030504040204" pitchFamily="50" charset="-128"/>
              </a:rPr>
              <a:t>24</a:t>
            </a:r>
            <a:r>
              <a:rPr lang="ja-JP" altLang="en-US" sz="1400" noProof="0" dirty="0" smtClean="0">
                <a:solidFill>
                  <a:prstClr val="black"/>
                </a:solidFill>
                <a:latin typeface="Meiryo UI" panose="020B0604030504040204" pitchFamily="50" charset="-128"/>
                <a:ea typeface="Meiryo UI" panose="020B0604030504040204" pitchFamily="50" charset="-128"/>
              </a:rPr>
              <a:t>％）</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下矢印 22"/>
          <p:cNvSpPr/>
          <p:nvPr/>
        </p:nvSpPr>
        <p:spPr>
          <a:xfrm>
            <a:off x="4168466" y="2131435"/>
            <a:ext cx="679938" cy="412600"/>
          </a:xfrm>
          <a:prstGeom prst="downArrow">
            <a:avLst/>
          </a:prstGeom>
          <a:solidFill>
            <a:srgbClr val="50DE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正方形/長方形 31"/>
          <p:cNvSpPr/>
          <p:nvPr/>
        </p:nvSpPr>
        <p:spPr>
          <a:xfrm>
            <a:off x="438018" y="2183291"/>
            <a:ext cx="3674130"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smtClean="0">
                <a:solidFill>
                  <a:prstClr val="black"/>
                </a:solidFill>
                <a:latin typeface="Meiryo UI" panose="020B0604030504040204" pitchFamily="50" charset="-128"/>
                <a:ea typeface="Meiryo UI" panose="020B0604030504040204" pitchFamily="50" charset="-128"/>
              </a:rPr>
              <a:t>２．できない理由を突き止める</a:t>
            </a:r>
            <a:endPar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正方形/長方形 32"/>
          <p:cNvSpPr/>
          <p:nvPr/>
        </p:nvSpPr>
        <p:spPr>
          <a:xfrm>
            <a:off x="654090" y="2877150"/>
            <a:ext cx="3369077" cy="1384995"/>
          </a:xfrm>
          <a:prstGeom prst="rect">
            <a:avLst/>
          </a:prstGeom>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現場に行かないと予約できない理由を</a:t>
            </a:r>
            <a:r>
              <a:rPr lang="ja-JP" altLang="en-US" sz="1400" dirty="0" smtClean="0">
                <a:solidFill>
                  <a:prstClr val="black"/>
                </a:solidFill>
                <a:latin typeface="Meiryo UI" panose="020B0604030504040204" pitchFamily="50" charset="-128"/>
                <a:ea typeface="Meiryo UI" panose="020B0604030504040204" pitchFamily="50" charset="-128"/>
              </a:rPr>
              <a:t>調査</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400" dirty="0" smtClean="0">
                <a:solidFill>
                  <a:prstClr val="black"/>
                </a:solidFill>
                <a:latin typeface="Meiryo UI" panose="020B0604030504040204" pitchFamily="50" charset="-128"/>
                <a:ea typeface="Meiryo UI" panose="020B0604030504040204" pitchFamily="50" charset="-128"/>
              </a:rPr>
              <a:t>①利用者にとって現状で足りている</a:t>
            </a:r>
            <a:endParaRPr lang="en-US" altLang="ja-JP" sz="1400" dirty="0" smtClean="0">
              <a:solidFill>
                <a:prstClr val="black"/>
              </a:solidFill>
              <a:latin typeface="Meiryo UI" panose="020B0604030504040204" pitchFamily="50" charset="-128"/>
              <a:ea typeface="Meiryo UI" panose="020B0604030504040204" pitchFamily="50" charset="-128"/>
            </a:endParaRPr>
          </a:p>
          <a:p>
            <a:pPr marR="0" lvl="0" algn="l" defTabSz="457200" rtl="0" eaLnBrk="1" fontAlgn="auto" latinLnBrk="0" hangingPunct="1">
              <a:lnSpc>
                <a:spcPct val="100000"/>
              </a:lnSpc>
              <a:spcBef>
                <a:spcPts val="0"/>
              </a:spcBef>
              <a:spcAft>
                <a:spcPts val="0"/>
              </a:spcAft>
              <a:buClrTx/>
              <a:buSzTx/>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②条例・規則で定められている</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00000"/>
              </a:lnSpc>
              <a:spcBef>
                <a:spcPts val="0"/>
              </a:spcBef>
              <a:spcAft>
                <a:spcPts val="0"/>
              </a:spcAft>
              <a:buClrTx/>
              <a:buSzTx/>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③確認・伝達作業を窓口で行う必要</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400" dirty="0" smtClean="0">
                <a:solidFill>
                  <a:prstClr val="black"/>
                </a:solidFill>
                <a:latin typeface="Meiryo UI" panose="020B0604030504040204" pitchFamily="50" charset="-128"/>
                <a:ea typeface="Meiryo UI" panose="020B0604030504040204" pitchFamily="50" charset="-128"/>
              </a:rPr>
              <a:t>④手続き上の不具合が生じる</a:t>
            </a:r>
            <a:endParaRPr lang="en-US" altLang="ja-JP" sz="1400" dirty="0" smtClean="0">
              <a:solidFill>
                <a:prstClr val="black"/>
              </a:solidFill>
              <a:latin typeface="Meiryo UI" panose="020B0604030504040204" pitchFamily="50" charset="-128"/>
              <a:ea typeface="Meiryo UI" panose="020B0604030504040204" pitchFamily="50" charset="-128"/>
            </a:endParaRPr>
          </a:p>
          <a:p>
            <a:pPr marR="0" lvl="0" algn="l" defTabSz="457200" rtl="0" eaLnBrk="1" fontAlgn="auto" latinLnBrk="0" hangingPunct="1">
              <a:lnSpc>
                <a:spcPct val="100000"/>
              </a:lnSpc>
              <a:spcBef>
                <a:spcPts val="0"/>
              </a:spcBef>
              <a:spcAft>
                <a:spcPts val="0"/>
              </a:spcAft>
              <a:buClrTx/>
              <a:buSzTx/>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⑤公共施設予約システムの誤解</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4" name="正方形/長方形 33"/>
          <p:cNvSpPr/>
          <p:nvPr/>
        </p:nvSpPr>
        <p:spPr>
          <a:xfrm>
            <a:off x="4790381" y="2566198"/>
            <a:ext cx="4160791" cy="1815882"/>
          </a:xfrm>
          <a:prstGeom prst="rect">
            <a:avLst/>
          </a:prstGeom>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400" dirty="0" smtClean="0">
                <a:solidFill>
                  <a:prstClr val="black"/>
                </a:solidFill>
                <a:latin typeface="Meiryo UI" panose="020B0604030504040204" pitchFamily="50" charset="-128"/>
                <a:ea typeface="Meiryo UI" panose="020B0604030504040204" pitchFamily="50" charset="-128"/>
              </a:rPr>
              <a:t>①実態をとらえていない。</a:t>
            </a:r>
            <a:r>
              <a:rPr lang="ja-JP" altLang="en-US" sz="1400" b="1" dirty="0" smtClean="0">
                <a:solidFill>
                  <a:prstClr val="black"/>
                </a:solidFill>
                <a:latin typeface="Meiryo UI" panose="020B0604030504040204" pitchFamily="50" charset="-128"/>
                <a:ea typeface="Meiryo UI" panose="020B0604030504040204" pitchFamily="50" charset="-128"/>
              </a:rPr>
              <a:t>施設から離れた所に住む市民は多い</a:t>
            </a:r>
            <a:r>
              <a:rPr lang="ja-JP" altLang="en-US" sz="1400" dirty="0" smtClean="0">
                <a:solidFill>
                  <a:prstClr val="black"/>
                </a:solidFill>
                <a:latin typeface="Meiryo UI" panose="020B0604030504040204" pitchFamily="50" charset="-128"/>
                <a:ea typeface="Meiryo UI" panose="020B0604030504040204" pitchFamily="50" charset="-128"/>
              </a:rPr>
              <a:t>、システム導入済の予約は年間</a:t>
            </a:r>
            <a:r>
              <a:rPr lang="en-US" altLang="ja-JP" sz="1400" dirty="0" smtClean="0">
                <a:solidFill>
                  <a:prstClr val="black"/>
                </a:solidFill>
                <a:latin typeface="Meiryo UI" panose="020B0604030504040204" pitchFamily="50" charset="-128"/>
                <a:ea typeface="Meiryo UI" panose="020B0604030504040204" pitchFamily="50" charset="-128"/>
              </a:rPr>
              <a:t>5</a:t>
            </a:r>
            <a:r>
              <a:rPr lang="ja-JP" altLang="en-US" sz="1400" dirty="0" smtClean="0">
                <a:solidFill>
                  <a:prstClr val="black"/>
                </a:solidFill>
                <a:latin typeface="Meiryo UI" panose="020B0604030504040204" pitchFamily="50" charset="-128"/>
                <a:ea typeface="Meiryo UI" panose="020B0604030504040204" pitchFamily="50" charset="-128"/>
              </a:rPr>
              <a:t>万件超もある</a:t>
            </a:r>
            <a:endParaRPr lang="en-US" altLang="ja-JP" sz="1400" dirty="0" smtClean="0">
              <a:solidFill>
                <a:prstClr val="black"/>
              </a:solidFill>
              <a:latin typeface="Meiryo UI" panose="020B0604030504040204" pitchFamily="50" charset="-128"/>
              <a:ea typeface="Meiryo UI" panose="020B0604030504040204" pitchFamily="50" charset="-128"/>
            </a:endParaRPr>
          </a:p>
          <a:p>
            <a:pPr marR="0" lvl="0" algn="l" defTabSz="457200" rtl="0" eaLnBrk="1" fontAlgn="auto" latinLnBrk="0" hangingPunct="1">
              <a:lnSpc>
                <a:spcPct val="100000"/>
              </a:lnSpc>
              <a:spcBef>
                <a:spcPts val="0"/>
              </a:spcBef>
              <a:spcAft>
                <a:spcPts val="0"/>
              </a:spcAft>
              <a:buClrTx/>
              <a:buSzTx/>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②本当に窓口でなければ予約できないか法制課に確認、現場が</a:t>
            </a:r>
            <a:r>
              <a:rPr kumimoji="0"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条例・規則を勝手に狭く解釈</a:t>
            </a: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している可能性</a:t>
            </a:r>
            <a:endParaRPr kumimoji="0" lang="en-US" altLang="ja-JP"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00000"/>
              </a:lnSpc>
              <a:spcBef>
                <a:spcPts val="0"/>
              </a:spcBef>
              <a:spcAft>
                <a:spcPts val="0"/>
              </a:spcAft>
              <a:buClrTx/>
              <a:buSzTx/>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③利用目的等記入する</a:t>
            </a:r>
            <a:r>
              <a:rPr kumimoji="0"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申請書の様式を見直せばよい</a:t>
            </a:r>
            <a:endParaRPr kumimoji="0"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00000"/>
              </a:lnSpc>
              <a:spcBef>
                <a:spcPts val="0"/>
              </a:spcBef>
              <a:spcAft>
                <a:spcPts val="0"/>
              </a:spcAft>
              <a:buClrTx/>
              <a:buSzTx/>
              <a:tabLst/>
              <a:defRPr/>
            </a:pPr>
            <a:r>
              <a:rPr lang="ja-JP" altLang="en-US" sz="1400" dirty="0" smtClean="0">
                <a:solidFill>
                  <a:prstClr val="black"/>
                </a:solidFill>
                <a:latin typeface="Meiryo UI" panose="020B0604030504040204" pitchFamily="50" charset="-128"/>
                <a:ea typeface="Meiryo UI" panose="020B0604030504040204" pitchFamily="50" charset="-128"/>
              </a:rPr>
              <a:t>④理由の多くが市役所側の都合で</a:t>
            </a:r>
            <a:r>
              <a:rPr lang="ja-JP" altLang="en-US" sz="1400" b="1" dirty="0" smtClean="0">
                <a:solidFill>
                  <a:prstClr val="black"/>
                </a:solidFill>
                <a:latin typeface="Meiryo UI" panose="020B0604030504040204" pitchFamily="50" charset="-128"/>
                <a:ea typeface="Meiryo UI" panose="020B0604030504040204" pitchFamily="50" charset="-128"/>
              </a:rPr>
              <a:t>手続きを改善すべき</a:t>
            </a:r>
            <a:endParaRPr lang="en-US" altLang="ja-JP" sz="1400" b="1" dirty="0" smtClean="0">
              <a:solidFill>
                <a:prstClr val="black"/>
              </a:solidFill>
              <a:latin typeface="Meiryo UI" panose="020B0604030504040204" pitchFamily="50" charset="-128"/>
              <a:ea typeface="Meiryo UI" panose="020B0604030504040204" pitchFamily="50" charset="-128"/>
            </a:endParaRPr>
          </a:p>
          <a:p>
            <a:pPr marR="0" lvl="0" algn="l" defTabSz="457200" rtl="0" eaLnBrk="1" fontAlgn="auto" latinLnBrk="0" hangingPunct="1">
              <a:lnSpc>
                <a:spcPct val="100000"/>
              </a:lnSpc>
              <a:spcBef>
                <a:spcPts val="0"/>
              </a:spcBef>
              <a:spcAft>
                <a:spcPts val="0"/>
              </a:spcAft>
              <a:buClrTx/>
              <a:buSzTx/>
              <a:tabLst/>
              <a:defRPr/>
            </a:pPr>
            <a:r>
              <a:rPr kumimoji="0"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⑤空き状況更新の人手不足：</a:t>
            </a:r>
            <a:r>
              <a:rPr kumimoji="0"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システム化による効率化</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下矢印 34"/>
          <p:cNvSpPr/>
          <p:nvPr/>
        </p:nvSpPr>
        <p:spPr>
          <a:xfrm>
            <a:off x="4168466" y="4446821"/>
            <a:ext cx="679938" cy="257194"/>
          </a:xfrm>
          <a:prstGeom prst="downArrow">
            <a:avLst/>
          </a:prstGeom>
          <a:solidFill>
            <a:srgbClr val="50DE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正方形/長方形 37">
            <a:extLst>
              <a:ext uri="{FF2B5EF4-FFF2-40B4-BE49-F238E27FC236}">
                <a16:creationId xmlns:a16="http://schemas.microsoft.com/office/drawing/2014/main" id="{E91F64CE-AD37-41F0-A5A2-CBB03CD38508}"/>
              </a:ext>
            </a:extLst>
          </p:cNvPr>
          <p:cNvSpPr/>
          <p:nvPr/>
        </p:nvSpPr>
        <p:spPr>
          <a:xfrm>
            <a:off x="1071153" y="5223295"/>
            <a:ext cx="7932367" cy="1323439"/>
          </a:xfrm>
          <a:prstGeom prst="rect">
            <a:avLst/>
          </a:prstGeom>
          <a:solidFill>
            <a:schemeClr val="accent4">
              <a:lumMod val="20000"/>
              <a:lumOff val="80000"/>
            </a:schemeClr>
          </a:solidFill>
          <a:ln>
            <a:solidFill>
              <a:schemeClr val="tx1"/>
            </a:solidFill>
          </a:ln>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mj-ea"/>
              <a:buAutoNum type="circleNumDbPlain"/>
              <a:tabLst/>
              <a:defRPr/>
            </a:pPr>
            <a:r>
              <a:rPr lang="ja-JP" altLang="en-US" sz="1600" b="1" dirty="0" smtClean="0">
                <a:solidFill>
                  <a:prstClr val="black"/>
                </a:solidFill>
                <a:latin typeface="Meiryo UI" panose="020B0604030504040204" pitchFamily="50" charset="-128"/>
                <a:ea typeface="Meiryo UI" panose="020B0604030504040204" pitchFamily="50" charset="-128"/>
              </a:rPr>
              <a:t>これまでの行政の「当たり前」を疑い、民間を含めた各種サービスの利用経験から期待されるユーザーエクスペリエンス（利用者の経験価値）を起点に点検を行うことが必要</a:t>
            </a:r>
            <a:endPar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457200" marR="0" lvl="0" indent="-457200" algn="l" defTabSz="457200" rtl="0" eaLnBrk="1" fontAlgn="auto" latinLnBrk="0" hangingPunct="1">
              <a:lnSpc>
                <a:spcPct val="100000"/>
              </a:lnSpc>
              <a:spcBef>
                <a:spcPts val="0"/>
              </a:spcBef>
              <a:spcAft>
                <a:spcPts val="0"/>
              </a:spcAft>
              <a:buClrTx/>
              <a:buSzTx/>
              <a:buFont typeface="+mj-ea"/>
              <a:buAutoNum type="circleNumDbPlain"/>
              <a:tabLst/>
              <a:defRPr/>
            </a:pPr>
            <a:endParaRPr kumimoji="0"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457200" marR="0" lvl="0" indent="-4572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lang="ja-JP" altLang="en-US" sz="1600" b="1" dirty="0" smtClean="0">
                <a:solidFill>
                  <a:prstClr val="black"/>
                </a:solidFill>
                <a:latin typeface="Meiryo UI" panose="020B0604030504040204" pitchFamily="50" charset="-128"/>
                <a:ea typeface="Meiryo UI" panose="020B0604030504040204" pitchFamily="50" charset="-128"/>
              </a:rPr>
              <a:t>施設の予約」の観点にとどめるのではなく、窓口サービスなど市民サービス全体で市民生活の変化に対応するための点検が必要</a:t>
            </a:r>
            <a:endPar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9" name="角丸四角形 19">
            <a:extLst>
              <a:ext uri="{FF2B5EF4-FFF2-40B4-BE49-F238E27FC236}">
                <a16:creationId xmlns:a16="http://schemas.microsoft.com/office/drawing/2014/main" id="{88774AA1-2E11-4A99-A27E-81A364231CF5}"/>
              </a:ext>
            </a:extLst>
          </p:cNvPr>
          <p:cNvSpPr/>
          <p:nvPr/>
        </p:nvSpPr>
        <p:spPr>
          <a:xfrm>
            <a:off x="483102" y="5223294"/>
            <a:ext cx="494157" cy="132343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1" dirty="0">
                <a:solidFill>
                  <a:schemeClr val="bg1"/>
                </a:solidFill>
                <a:latin typeface="Meiryo UI" panose="020B0604030504040204" pitchFamily="50" charset="-128"/>
                <a:ea typeface="Meiryo UI" panose="020B0604030504040204" pitchFamily="50" charset="-128"/>
              </a:rPr>
              <a:t>ポイント</a:t>
            </a:r>
            <a:endParaRPr kumimoji="1" lang="ja-JP" altLang="en-US" sz="18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0" name="正方形/長方形 39"/>
          <p:cNvSpPr/>
          <p:nvPr/>
        </p:nvSpPr>
        <p:spPr>
          <a:xfrm>
            <a:off x="5299337" y="1408182"/>
            <a:ext cx="3606005" cy="523220"/>
          </a:xfrm>
          <a:prstGeom prst="rect">
            <a:avLst/>
          </a:prstGeom>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ja-JP" altLang="en-US" sz="1400" b="0" i="0" strike="noStrike" kern="1200" cap="none" spc="0" normalizeH="0" baseline="0" dirty="0" smtClean="0">
                <a:ln>
                  <a:noFill/>
                </a:ln>
                <a:solidFill>
                  <a:prstClr val="black"/>
                </a:solidFill>
                <a:effectLst/>
                <a:uLnTx/>
                <a:uFillTx/>
                <a:latin typeface="Meiryo UI" panose="020B0604030504040204" pitchFamily="50" charset="-128"/>
                <a:ea typeface="Meiryo UI" panose="020B0604030504040204" pitchFamily="50" charset="-128"/>
                <a:cs typeface="+mn-cs"/>
              </a:rPr>
              <a:t>全ての市民利用施設について</a:t>
            </a:r>
            <a:endParaRPr kumimoji="0" lang="en-US" altLang="ja-JP" sz="1400" b="0" i="0" strike="noStrike" kern="1200" cap="none" spc="0" normalizeH="0" baseline="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00000"/>
              </a:lnSpc>
              <a:spcBef>
                <a:spcPts val="0"/>
              </a:spcBef>
              <a:spcAft>
                <a:spcPts val="0"/>
              </a:spcAft>
              <a:buClrTx/>
              <a:buSzTx/>
              <a:tabLst/>
              <a:defRPr/>
            </a:pPr>
            <a:r>
              <a:rPr kumimoji="0" lang="ja-JP" altLang="en-US" sz="1400" b="0" i="0" strike="noStrike" kern="1200" cap="none" spc="0" normalizeH="0" baseline="0" dirty="0" smtClean="0">
                <a:ln>
                  <a:noFill/>
                </a:ln>
                <a:solidFill>
                  <a:prstClr val="black"/>
                </a:solidFill>
                <a:effectLst/>
                <a:uLnTx/>
                <a:uFillTx/>
                <a:latin typeface="Meiryo UI" panose="020B0604030504040204" pitchFamily="50" charset="-128"/>
                <a:ea typeface="Meiryo UI" panose="020B0604030504040204" pitchFamily="50" charset="-128"/>
                <a:cs typeface="+mn-cs"/>
              </a:rPr>
              <a:t>電話・</a:t>
            </a:r>
            <a:r>
              <a:rPr kumimoji="0" lang="en-US" altLang="ja-JP" sz="1400" b="0" i="0" strike="noStrike" kern="1200" cap="none" spc="0" normalizeH="0" baseline="0" dirty="0" smtClean="0">
                <a:ln>
                  <a:noFill/>
                </a:ln>
                <a:solidFill>
                  <a:prstClr val="black"/>
                </a:solidFill>
                <a:effectLst/>
                <a:uLnTx/>
                <a:uFillTx/>
                <a:latin typeface="Meiryo UI" panose="020B0604030504040204" pitchFamily="50" charset="-128"/>
                <a:ea typeface="Meiryo UI" panose="020B0604030504040204" pitchFamily="50" charset="-128"/>
                <a:cs typeface="+mn-cs"/>
              </a:rPr>
              <a:t>FAX</a:t>
            </a:r>
            <a:r>
              <a:rPr kumimoji="0" lang="ja-JP" altLang="en-US" sz="1400" b="0" i="0" strike="noStrike" kern="1200" cap="none" spc="0" normalizeH="0" baseline="0" dirty="0" smtClean="0">
                <a:ln>
                  <a:noFill/>
                </a:ln>
                <a:solidFill>
                  <a:prstClr val="black"/>
                </a:solidFill>
                <a:effectLst/>
                <a:uLnTx/>
                <a:uFillTx/>
                <a:latin typeface="Meiryo UI" panose="020B0604030504040204" pitchFamily="50" charset="-128"/>
                <a:ea typeface="Meiryo UI" panose="020B0604030504040204" pitchFamily="50" charset="-128"/>
                <a:cs typeface="+mn-cs"/>
              </a:rPr>
              <a:t>・ネットで予約可能とすることを目標に</a:t>
            </a:r>
            <a:endParaRPr kumimoji="0" lang="en-US" altLang="ja-JP" sz="1400" b="0"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角丸四角形 2"/>
          <p:cNvSpPr/>
          <p:nvPr/>
        </p:nvSpPr>
        <p:spPr>
          <a:xfrm>
            <a:off x="483102" y="2655716"/>
            <a:ext cx="8520419" cy="1736689"/>
          </a:xfrm>
          <a:prstGeom prst="roundRect">
            <a:avLst>
              <a:gd name="adj" fmla="val 75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左矢印 4"/>
          <p:cNvSpPr/>
          <p:nvPr/>
        </p:nvSpPr>
        <p:spPr>
          <a:xfrm>
            <a:off x="3836511" y="3145671"/>
            <a:ext cx="913168" cy="720393"/>
          </a:xfrm>
          <a:prstGeom prst="lef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サブタイトル 2">
            <a:extLst>
              <a:ext uri="{FF2B5EF4-FFF2-40B4-BE49-F238E27FC236}">
                <a16:creationId xmlns:a16="http://schemas.microsoft.com/office/drawing/2014/main" id="{5688C561-EDFB-4DFA-848E-C45CCB91218A}"/>
              </a:ext>
            </a:extLst>
          </p:cNvPr>
          <p:cNvSpPr txBox="1">
            <a:spLocks/>
          </p:cNvSpPr>
          <p:nvPr/>
        </p:nvSpPr>
        <p:spPr>
          <a:xfrm>
            <a:off x="4084094" y="2590464"/>
            <a:ext cx="764310" cy="1845030"/>
          </a:xfrm>
          <a:prstGeom prst="rect">
            <a:avLst/>
          </a:prstGeom>
          <a:noFill/>
        </p:spPr>
        <p:txBody>
          <a:bodyPr vert="eaVert" lIns="68580" tIns="34290" rIns="68580" bIns="3429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400" b="1" dirty="0" smtClean="0">
                <a:solidFill>
                  <a:srgbClr val="FF0000"/>
                </a:solidFill>
                <a:latin typeface="Meiryo UI" panose="020B0604030504040204" pitchFamily="50" charset="-128"/>
                <a:ea typeface="Meiryo UI" panose="020B0604030504040204" pitchFamily="50" charset="-128"/>
              </a:rPr>
              <a:t>理由になっていな</a:t>
            </a:r>
            <a:r>
              <a:rPr lang="ja-JP" altLang="en-US" sz="1400" b="1" dirty="0">
                <a:solidFill>
                  <a:srgbClr val="FF0000"/>
                </a:solidFill>
                <a:latin typeface="Meiryo UI" panose="020B0604030504040204" pitchFamily="50" charset="-128"/>
                <a:ea typeface="Meiryo UI" panose="020B0604030504040204" pitchFamily="50" charset="-128"/>
              </a:rPr>
              <a:t>い</a:t>
            </a:r>
            <a:r>
              <a:rPr lang="en-US" altLang="ja-JP" sz="1400" b="1" dirty="0">
                <a:solidFill>
                  <a:srgbClr val="FF0000"/>
                </a:solidFill>
                <a:latin typeface="Meiryo UI" panose="020B0604030504040204" pitchFamily="50" charset="-128"/>
                <a:ea typeface="Meiryo UI" panose="020B0604030504040204" pitchFamily="50" charset="-128"/>
              </a:rPr>
              <a:t/>
            </a:r>
            <a:br>
              <a:rPr lang="en-US" altLang="ja-JP" sz="1400" b="1" dirty="0">
                <a:solidFill>
                  <a:srgbClr val="FF0000"/>
                </a:solidFill>
                <a:latin typeface="Meiryo UI" panose="020B0604030504040204" pitchFamily="50" charset="-128"/>
                <a:ea typeface="Meiryo UI" panose="020B0604030504040204" pitchFamily="50" charset="-128"/>
              </a:rPr>
            </a:br>
            <a:r>
              <a:rPr lang="ja-JP" altLang="en-US" sz="1400" b="1" dirty="0">
                <a:solidFill>
                  <a:srgbClr val="FF0000"/>
                </a:solidFill>
                <a:latin typeface="Meiryo UI" panose="020B0604030504040204" pitchFamily="50" charset="-128"/>
                <a:ea typeface="Meiryo UI" panose="020B0604030504040204" pitchFamily="50" charset="-128"/>
              </a:rPr>
              <a:t>・</a:t>
            </a:r>
            <a:r>
              <a:rPr lang="ja-JP" altLang="en-US" sz="1400" b="1" dirty="0" smtClean="0">
                <a:solidFill>
                  <a:srgbClr val="FF0000"/>
                </a:solidFill>
                <a:latin typeface="Meiryo UI" panose="020B0604030504040204" pitchFamily="50" charset="-128"/>
                <a:ea typeface="Meiryo UI" panose="020B0604030504040204" pitchFamily="50" charset="-128"/>
              </a:rPr>
              <a:t>対応可能</a:t>
            </a:r>
            <a:endPar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22" name="左矢印 21"/>
          <p:cNvSpPr/>
          <p:nvPr/>
        </p:nvSpPr>
        <p:spPr>
          <a:xfrm rot="10800000">
            <a:off x="4663454" y="1485966"/>
            <a:ext cx="531338" cy="384959"/>
          </a:xfrm>
          <a:prstGeom prst="lef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p:cNvSpPr/>
          <p:nvPr/>
        </p:nvSpPr>
        <p:spPr>
          <a:xfrm>
            <a:off x="489469" y="1355850"/>
            <a:ext cx="8520419" cy="69448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438018" y="4763600"/>
            <a:ext cx="6691717" cy="400110"/>
          </a:xfrm>
          <a:prstGeom prst="rect">
            <a:avLst/>
          </a:prstGeom>
        </p:spPr>
        <p:txBody>
          <a:bodyPr wrap="square">
            <a:spAutoFit/>
          </a:bodyPr>
          <a:lstStyle/>
          <a:p>
            <a:pPr>
              <a:defRPr/>
            </a:pPr>
            <a:r>
              <a:rPr lang="ja-JP" altLang="en-US" sz="2000" b="1" dirty="0">
                <a:solidFill>
                  <a:prstClr val="black"/>
                </a:solidFill>
                <a:latin typeface="Meiryo UI" panose="020B0604030504040204" pitchFamily="50" charset="-128"/>
                <a:ea typeface="Meiryo UI" panose="020B0604030504040204" pitchFamily="50" charset="-128"/>
              </a:rPr>
              <a:t>３．全ての施設においてネットでの予約が可能と</a:t>
            </a:r>
            <a:r>
              <a:rPr lang="ja-JP" altLang="en-US" sz="2000" b="1" dirty="0" smtClean="0">
                <a:solidFill>
                  <a:prstClr val="black"/>
                </a:solidFill>
                <a:latin typeface="Meiryo UI" panose="020B0604030504040204" pitchFamily="50" charset="-128"/>
                <a:ea typeface="Meiryo UI" panose="020B0604030504040204" pitchFamily="50" charset="-128"/>
              </a:rPr>
              <a:t>なった</a:t>
            </a:r>
            <a:endParaRPr lang="ja-JP" altLang="en-US" sz="2000" b="1" dirty="0">
              <a:solidFill>
                <a:prstClr val="black"/>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21002D9A-AE25-49A2-A442-8DDA9756520F}"/>
              </a:ext>
            </a:extLst>
          </p:cNvPr>
          <p:cNvSpPr/>
          <p:nvPr/>
        </p:nvSpPr>
        <p:spPr>
          <a:xfrm>
            <a:off x="785019" y="6606319"/>
            <a:ext cx="4434227" cy="230832"/>
          </a:xfrm>
          <a:prstGeom prst="rect">
            <a:avLst/>
          </a:prstGeom>
        </p:spPr>
        <p:txBody>
          <a:bodyPr wrap="none">
            <a:sp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lang="ja-JP" altLang="en-US" sz="900" dirty="0" smtClean="0">
                <a:solidFill>
                  <a:prstClr val="black"/>
                </a:solidFill>
                <a:latin typeface="Meiryo UI" panose="020B0604030504040204" pitchFamily="50" charset="-128"/>
                <a:ea typeface="Meiryo UI" panose="020B0604030504040204" pitchFamily="50" charset="-128"/>
              </a:rPr>
              <a:t>：スマホアプリにとどまらない「</a:t>
            </a:r>
            <a:r>
              <a:rPr lang="en-US" altLang="ja-JP" sz="900" dirty="0" smtClean="0">
                <a:solidFill>
                  <a:prstClr val="black"/>
                </a:solidFill>
                <a:latin typeface="Meiryo UI" panose="020B0604030504040204" pitchFamily="50" charset="-128"/>
                <a:ea typeface="Meiryo UI" panose="020B0604030504040204" pitchFamily="50" charset="-128"/>
              </a:rPr>
              <a:t>m</a:t>
            </a:r>
            <a:r>
              <a:rPr lang="ja-JP" altLang="en-US" sz="900" dirty="0" smtClean="0">
                <a:solidFill>
                  <a:prstClr val="black"/>
                </a:solidFill>
                <a:latin typeface="Meiryo UI" panose="020B0604030504040204" pitchFamily="50" charset="-128"/>
                <a:ea typeface="Meiryo UI" panose="020B0604030504040204" pitchFamily="50" charset="-128"/>
              </a:rPr>
              <a:t>ガバメントの推進」「地方行政」</a:t>
            </a:r>
            <a:r>
              <a:rPr lang="en-US" altLang="ja-JP" sz="900" dirty="0" smtClean="0">
                <a:solidFill>
                  <a:prstClr val="black"/>
                </a:solidFill>
                <a:latin typeface="Meiryo UI" panose="020B0604030504040204" pitchFamily="50" charset="-128"/>
                <a:ea typeface="Meiryo UI" panose="020B0604030504040204" pitchFamily="50" charset="-128"/>
              </a:rPr>
              <a:t>2018</a:t>
            </a:r>
            <a:r>
              <a:rPr lang="ja-JP" altLang="en-US" sz="900" dirty="0" smtClean="0">
                <a:solidFill>
                  <a:prstClr val="black"/>
                </a:solidFill>
                <a:latin typeface="Meiryo UI" panose="020B0604030504040204" pitchFamily="50" charset="-128"/>
                <a:ea typeface="Meiryo UI" panose="020B0604030504040204" pitchFamily="50" charset="-128"/>
              </a:rPr>
              <a:t>年</a:t>
            </a:r>
            <a:r>
              <a:rPr lang="en-US" altLang="ja-JP" sz="900" dirty="0" smtClean="0">
                <a:solidFill>
                  <a:prstClr val="black"/>
                </a:solidFill>
                <a:latin typeface="Meiryo UI" panose="020B0604030504040204" pitchFamily="50" charset="-128"/>
                <a:ea typeface="Meiryo UI" panose="020B0604030504040204" pitchFamily="50" charset="-128"/>
              </a:rPr>
              <a:t>6</a:t>
            </a:r>
            <a:r>
              <a:rPr lang="ja-JP" altLang="en-US" sz="900" dirty="0" smtClean="0">
                <a:solidFill>
                  <a:prstClr val="black"/>
                </a:solidFill>
                <a:latin typeface="Meiryo UI" panose="020B0604030504040204" pitchFamily="50" charset="-128"/>
                <a:ea typeface="Meiryo UI" panose="020B0604030504040204" pitchFamily="50" charset="-128"/>
              </a:rPr>
              <a:t>月</a:t>
            </a:r>
            <a:r>
              <a:rPr lang="en-US" altLang="ja-JP" sz="900" dirty="0" smtClean="0">
                <a:solidFill>
                  <a:prstClr val="black"/>
                </a:solidFill>
                <a:latin typeface="Meiryo UI" panose="020B0604030504040204" pitchFamily="50" charset="-128"/>
                <a:ea typeface="Meiryo UI" panose="020B0604030504040204" pitchFamily="50" charset="-128"/>
              </a:rPr>
              <a:t>11</a:t>
            </a:r>
            <a:r>
              <a:rPr lang="ja-JP" altLang="en-US" sz="900" dirty="0" smtClean="0">
                <a:solidFill>
                  <a:prstClr val="black"/>
                </a:solidFill>
                <a:latin typeface="Meiryo UI" panose="020B0604030504040204" pitchFamily="50" charset="-128"/>
                <a:ea typeface="Meiryo UI" panose="020B0604030504040204" pitchFamily="50" charset="-128"/>
              </a:rPr>
              <a:t>日</a:t>
            </a:r>
            <a:r>
              <a:rPr lang="en-US" altLang="ja-JP" sz="900" dirty="0" smtClean="0">
                <a:solidFill>
                  <a:prstClr val="black"/>
                </a:solidFill>
                <a:latin typeface="Meiryo UI" panose="020B0604030504040204" pitchFamily="50" charset="-128"/>
                <a:ea typeface="Meiryo UI" panose="020B0604030504040204" pitchFamily="50" charset="-128"/>
              </a:rPr>
              <a:t>(</a:t>
            </a:r>
            <a:r>
              <a:rPr lang="ja-JP" altLang="en-US" sz="900" dirty="0" smtClean="0">
                <a:solidFill>
                  <a:prstClr val="black"/>
                </a:solidFill>
                <a:latin typeface="Meiryo UI" panose="020B0604030504040204" pitchFamily="50" charset="-128"/>
                <a:ea typeface="Meiryo UI" panose="020B0604030504040204" pitchFamily="50" charset="-128"/>
              </a:rPr>
              <a:t>月</a:t>
            </a:r>
            <a:r>
              <a:rPr lang="en-US" altLang="ja-JP" sz="900" dirty="0" smtClean="0">
                <a:solidFill>
                  <a:prstClr val="black"/>
                </a:solidFill>
                <a:latin typeface="Meiryo UI" panose="020B0604030504040204" pitchFamily="50" charset="-128"/>
                <a:ea typeface="Meiryo UI" panose="020B0604030504040204" pitchFamily="50" charset="-128"/>
              </a:rPr>
              <a:t>)</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800700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86600" y="6413206"/>
            <a:ext cx="2057400" cy="365125"/>
          </a:xfrm>
        </p:spPr>
        <p:txBody>
          <a:bodyPr/>
          <a:lstStyle/>
          <a:p>
            <a:fld id="{6D9193AE-A101-45E9-A319-81911888F047}" type="slidenum">
              <a:rPr kumimoji="1" lang="ja-JP" altLang="en-US" smtClean="0"/>
              <a:pPr/>
              <a:t>23</a:t>
            </a:fld>
            <a:endParaRPr kumimoji="1" lang="ja-JP" altLang="en-US"/>
          </a:p>
        </p:txBody>
      </p:sp>
      <p:sp>
        <p:nvSpPr>
          <p:cNvPr id="6" name="テキスト ボックス 5"/>
          <p:cNvSpPr txBox="1"/>
          <p:nvPr/>
        </p:nvSpPr>
        <p:spPr>
          <a:xfrm>
            <a:off x="1748958" y="167604"/>
            <a:ext cx="59486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dirty="0" smtClean="0">
                <a:solidFill>
                  <a:prstClr val="black"/>
                </a:solidFill>
                <a:latin typeface="Meiryo UI" panose="020B0604030504040204" pitchFamily="50" charset="-128"/>
                <a:ea typeface="Meiryo UI" panose="020B0604030504040204" pitchFamily="50" charset="-128"/>
              </a:rPr>
              <a:t>大阪府内自治体の事例　施設予約システム</a:t>
            </a:r>
            <a:endPar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7" name="直線コネクタ 6"/>
          <p:cNvCxnSpPr/>
          <p:nvPr/>
        </p:nvCxnSpPr>
        <p:spPr>
          <a:xfrm>
            <a:off x="304210" y="720770"/>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360059" y="1412356"/>
            <a:ext cx="4198877" cy="2215991"/>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rPr>
              <a:t>「公共施設予約システム」では、インターネットに接続したパソコンやスマートフォンから、施設の空き状況の確認や施設利用の仮予約をすることができます。</a:t>
            </a:r>
          </a:p>
          <a:p>
            <a:endParaRPr lang="ja-JP" altLang="en-US" sz="1200" dirty="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利用施設</a:t>
            </a:r>
            <a:r>
              <a:rPr lang="en-US" altLang="ja-JP" sz="1200" b="1" dirty="0">
                <a:latin typeface="Meiryo UI" panose="020B0604030504040204" pitchFamily="50" charset="-128"/>
                <a:ea typeface="Meiryo UI" panose="020B0604030504040204" pitchFamily="50" charset="-128"/>
              </a:rPr>
              <a:t>】</a:t>
            </a:r>
          </a:p>
          <a:p>
            <a:r>
              <a:rPr lang="ja-JP" altLang="en-US" sz="1200" dirty="0" smtClean="0">
                <a:latin typeface="Meiryo UI" panose="020B0604030504040204" pitchFamily="50" charset="-128"/>
                <a:ea typeface="Meiryo UI" panose="020B0604030504040204" pitchFamily="50" charset="-128"/>
              </a:rPr>
              <a:t>　　　・　もりぐち</a:t>
            </a:r>
            <a:r>
              <a:rPr lang="ja-JP" altLang="en-US" sz="1200" dirty="0">
                <a:latin typeface="Meiryo UI" panose="020B0604030504040204" pitchFamily="50" charset="-128"/>
                <a:ea typeface="Meiryo UI" panose="020B0604030504040204" pitchFamily="50" charset="-128"/>
              </a:rPr>
              <a:t>歴史館「旧中西家」</a:t>
            </a:r>
          </a:p>
          <a:p>
            <a:r>
              <a:rPr lang="ja-JP" altLang="en-US" sz="1200" dirty="0" smtClean="0">
                <a:latin typeface="Meiryo UI" panose="020B0604030504040204" pitchFamily="50" charset="-128"/>
                <a:ea typeface="Meiryo UI" panose="020B0604030504040204" pitchFamily="50" charset="-128"/>
              </a:rPr>
              <a:t>　　　・　生涯</a:t>
            </a:r>
            <a:r>
              <a:rPr lang="ja-JP" altLang="en-US" sz="1200" dirty="0">
                <a:latin typeface="Meiryo UI" panose="020B0604030504040204" pitchFamily="50" charset="-128"/>
                <a:ea typeface="Meiryo UI" panose="020B0604030504040204" pitchFamily="50" charset="-128"/>
              </a:rPr>
              <a:t>学習情報センター</a:t>
            </a:r>
          </a:p>
          <a:p>
            <a:r>
              <a:rPr lang="ja-JP" altLang="en-US" sz="1200" dirty="0" smtClean="0">
                <a:latin typeface="Meiryo UI" panose="020B0604030504040204" pitchFamily="50" charset="-128"/>
                <a:ea typeface="Meiryo UI" panose="020B0604030504040204" pitchFamily="50" charset="-128"/>
              </a:rPr>
              <a:t>　　　・　守口</a:t>
            </a:r>
            <a:r>
              <a:rPr lang="ja-JP" altLang="en-US" sz="1200" dirty="0">
                <a:latin typeface="Meiryo UI" panose="020B0604030504040204" pitchFamily="50" charset="-128"/>
                <a:ea typeface="Meiryo UI" panose="020B0604030504040204" pitchFamily="50" charset="-128"/>
              </a:rPr>
              <a:t>文化センター</a:t>
            </a:r>
          </a:p>
          <a:p>
            <a:r>
              <a:rPr lang="ja-JP" altLang="en-US" sz="1200" dirty="0" smtClean="0">
                <a:latin typeface="Meiryo UI" panose="020B0604030504040204" pitchFamily="50" charset="-128"/>
                <a:ea typeface="Meiryo UI" panose="020B0604030504040204" pitchFamily="50" charset="-128"/>
              </a:rPr>
              <a:t>　　　・　市民</a:t>
            </a:r>
            <a:r>
              <a:rPr lang="ja-JP" altLang="en-US" sz="1200" dirty="0">
                <a:latin typeface="Meiryo UI" panose="020B0604030504040204" pitchFamily="50" charset="-128"/>
                <a:ea typeface="Meiryo UI" panose="020B0604030504040204" pitchFamily="50" charset="-128"/>
              </a:rPr>
              <a:t>体育館</a:t>
            </a:r>
          </a:p>
          <a:p>
            <a:r>
              <a:rPr lang="ja-JP" altLang="en-US" sz="1200" dirty="0" smtClean="0">
                <a:latin typeface="Meiryo UI" panose="020B0604030504040204" pitchFamily="50" charset="-128"/>
                <a:ea typeface="Meiryo UI" panose="020B0604030504040204" pitchFamily="50" charset="-128"/>
              </a:rPr>
              <a:t>　　　・　大枝</a:t>
            </a:r>
            <a:r>
              <a:rPr lang="ja-JP" altLang="en-US" sz="1200" dirty="0">
                <a:latin typeface="Meiryo UI" panose="020B0604030504040204" pitchFamily="50" charset="-128"/>
                <a:ea typeface="Meiryo UI" panose="020B0604030504040204" pitchFamily="50" charset="-128"/>
              </a:rPr>
              <a:t>公園</a:t>
            </a:r>
          </a:p>
          <a:p>
            <a:r>
              <a:rPr lang="ja-JP" altLang="en-US" sz="1200" dirty="0" smtClean="0">
                <a:latin typeface="Meiryo UI" panose="020B0604030504040204" pitchFamily="50" charset="-128"/>
                <a:ea typeface="Meiryo UI" panose="020B0604030504040204" pitchFamily="50" charset="-128"/>
              </a:rPr>
              <a:t>　　　・　各コミュニティセンター</a:t>
            </a:r>
            <a:endParaRPr lang="ja-JP" altLang="en-US" sz="1200" dirty="0">
              <a:latin typeface="Meiryo UI" panose="020B0604030504040204" pitchFamily="50" charset="-128"/>
              <a:ea typeface="Meiryo UI" panose="020B0604030504040204" pitchFamily="50" charset="-128"/>
            </a:endParaRPr>
          </a:p>
        </p:txBody>
      </p:sp>
      <p:cxnSp>
        <p:nvCxnSpPr>
          <p:cNvPr id="8" name="直線コネクタ 7"/>
          <p:cNvCxnSpPr/>
          <p:nvPr/>
        </p:nvCxnSpPr>
        <p:spPr>
          <a:xfrm>
            <a:off x="360059" y="1293221"/>
            <a:ext cx="4140000" cy="0"/>
          </a:xfrm>
          <a:prstGeom prst="line">
            <a:avLst/>
          </a:prstGeom>
        </p:spPr>
        <p:style>
          <a:lnRef idx="1">
            <a:schemeClr val="dk1"/>
          </a:lnRef>
          <a:fillRef idx="0">
            <a:schemeClr val="dk1"/>
          </a:fillRef>
          <a:effectRef idx="0">
            <a:schemeClr val="dk1"/>
          </a:effectRef>
          <a:fontRef idx="minor">
            <a:schemeClr val="tx1"/>
          </a:fontRef>
        </p:style>
      </p:cxnSp>
      <p:sp>
        <p:nvSpPr>
          <p:cNvPr id="9" name="テキスト ボックス 8"/>
          <p:cNvSpPr txBox="1"/>
          <p:nvPr/>
        </p:nvSpPr>
        <p:spPr>
          <a:xfrm>
            <a:off x="683427" y="856711"/>
            <a:ext cx="3493264" cy="369332"/>
          </a:xfrm>
          <a:prstGeom prst="rect">
            <a:avLst/>
          </a:prstGeom>
          <a:noFill/>
        </p:spPr>
        <p:txBody>
          <a:bodyPr wrap="none" rtlCol="0">
            <a:spAutoFit/>
          </a:bodyPr>
          <a:lstStyle/>
          <a:p>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守口市</a:t>
            </a:r>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　公共施設予約システム</a:t>
            </a:r>
            <a:endParaRPr kumimoji="1" lang="ja-JP" altLang="en-US" b="1"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rotWithShape="1">
          <a:blip r:embed="rId2"/>
          <a:srcRect l="13355" t="19375" r="32832" b="19196"/>
          <a:stretch/>
        </p:blipFill>
        <p:spPr>
          <a:xfrm>
            <a:off x="360059" y="3812797"/>
            <a:ext cx="4083089" cy="2620490"/>
          </a:xfrm>
          <a:prstGeom prst="rect">
            <a:avLst/>
          </a:prstGeom>
        </p:spPr>
      </p:pic>
      <p:cxnSp>
        <p:nvCxnSpPr>
          <p:cNvPr id="11" name="直線コネクタ 10"/>
          <p:cNvCxnSpPr/>
          <p:nvPr/>
        </p:nvCxnSpPr>
        <p:spPr>
          <a:xfrm>
            <a:off x="4816438" y="1293221"/>
            <a:ext cx="4140000" cy="0"/>
          </a:xfrm>
          <a:prstGeom prst="line">
            <a:avLst/>
          </a:prstGeom>
        </p:spPr>
        <p:style>
          <a:lnRef idx="1">
            <a:schemeClr val="dk1"/>
          </a:lnRef>
          <a:fillRef idx="0">
            <a:schemeClr val="dk1"/>
          </a:fillRef>
          <a:effectRef idx="0">
            <a:schemeClr val="dk1"/>
          </a:effectRef>
          <a:fontRef idx="minor">
            <a:schemeClr val="tx1"/>
          </a:fontRef>
        </p:style>
      </p:cxnSp>
      <p:sp>
        <p:nvSpPr>
          <p:cNvPr id="12" name="テキスト ボックス 11"/>
          <p:cNvSpPr txBox="1"/>
          <p:nvPr/>
        </p:nvSpPr>
        <p:spPr>
          <a:xfrm>
            <a:off x="4930390" y="890300"/>
            <a:ext cx="3937296" cy="369332"/>
          </a:xfrm>
          <a:prstGeom prst="rect">
            <a:avLst/>
          </a:prstGeom>
          <a:noFill/>
        </p:spPr>
        <p:txBody>
          <a:bodyPr wrap="none" rtlCol="0">
            <a:spAutoFit/>
          </a:bodyPr>
          <a:lstStyle/>
          <a:p>
            <a:r>
              <a:rPr kumimoji="1" lang="en-US" altLang="ja-JP" b="1" dirty="0" smtClean="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羽曳野市</a:t>
            </a:r>
            <a:r>
              <a:rPr kumimoji="1" lang="en-US" altLang="ja-JP" b="1" dirty="0" smtClean="0">
                <a:latin typeface="Meiryo UI" panose="020B0604030504040204" pitchFamily="50" charset="-128"/>
                <a:ea typeface="Meiryo UI" panose="020B0604030504040204" pitchFamily="50" charset="-128"/>
              </a:rPr>
              <a:t>】</a:t>
            </a:r>
            <a:r>
              <a:rPr kumimoji="1" lang="ja-JP" altLang="en-US" b="1" dirty="0" smtClean="0">
                <a:latin typeface="Meiryo UI" panose="020B0604030504040204" pitchFamily="50" charset="-128"/>
                <a:ea typeface="Meiryo UI" panose="020B0604030504040204" pitchFamily="50" charset="-128"/>
              </a:rPr>
              <a:t>　スポーツ施設予約システム</a:t>
            </a:r>
            <a:endParaRPr kumimoji="1" lang="ja-JP" altLang="en-US" b="1" dirty="0">
              <a:latin typeface="Meiryo UI" panose="020B0604030504040204" pitchFamily="50" charset="-128"/>
              <a:ea typeface="Meiryo UI" panose="020B0604030504040204" pitchFamily="50" charset="-128"/>
            </a:endParaRPr>
          </a:p>
        </p:txBody>
      </p:sp>
      <p:sp>
        <p:nvSpPr>
          <p:cNvPr id="13" name="正方形/長方形 12"/>
          <p:cNvSpPr/>
          <p:nvPr/>
        </p:nvSpPr>
        <p:spPr>
          <a:xfrm>
            <a:off x="4818287" y="1360400"/>
            <a:ext cx="4138151" cy="1123384"/>
          </a:xfrm>
          <a:prstGeom prst="rect">
            <a:avLst/>
          </a:prstGeom>
        </p:spPr>
        <p:txBody>
          <a:bodyPr wrap="square">
            <a:spAutoFit/>
          </a:bodyPr>
          <a:lstStyle/>
          <a:p>
            <a:r>
              <a:rPr lang="ja-JP" altLang="en-US" sz="1400" dirty="0" smtClean="0">
                <a:latin typeface="Meiryo UI" panose="020B0604030504040204" pitchFamily="50" charset="-128"/>
                <a:ea typeface="Meiryo UI" panose="020B0604030504040204" pitchFamily="50" charset="-128"/>
              </a:rPr>
              <a:t>パソコン</a:t>
            </a:r>
            <a:r>
              <a:rPr lang="ja-JP" altLang="en-US" sz="1400" dirty="0">
                <a:latin typeface="Meiryo UI" panose="020B0604030504040204" pitchFamily="50" charset="-128"/>
                <a:ea typeface="Meiryo UI" panose="020B0604030504040204" pitchFamily="50" charset="-128"/>
              </a:rPr>
              <a:t>や携帯電話</a:t>
            </a:r>
            <a:r>
              <a:rPr lang="ja-JP" altLang="en-US" sz="1400" dirty="0" smtClean="0">
                <a:latin typeface="Meiryo UI" panose="020B0604030504040204" pitchFamily="50" charset="-128"/>
                <a:ea typeface="Meiryo UI" panose="020B0604030504040204" pitchFamily="50" charset="-128"/>
              </a:rPr>
              <a:t>から、インターネット</a:t>
            </a:r>
            <a:r>
              <a:rPr lang="ja-JP" altLang="en-US" sz="1400" dirty="0">
                <a:latin typeface="Meiryo UI" panose="020B0604030504040204" pitchFamily="50" charset="-128"/>
                <a:ea typeface="Meiryo UI" panose="020B0604030504040204" pitchFamily="50" charset="-128"/>
              </a:rPr>
              <a:t>を利用してスポーツ施設の空き情報の照会や利用の</a:t>
            </a:r>
            <a:r>
              <a:rPr lang="ja-JP" altLang="en-US" sz="1400" dirty="0" smtClean="0">
                <a:latin typeface="Meiryo UI" panose="020B0604030504040204" pitchFamily="50" charset="-128"/>
                <a:ea typeface="Meiryo UI" panose="020B0604030504040204" pitchFamily="50" charset="-128"/>
              </a:rPr>
              <a:t>申し込みが可能。</a:t>
            </a:r>
            <a:endParaRPr lang="ja-JP" altLang="en-US" sz="1400" dirty="0">
              <a:latin typeface="Meiryo UI" panose="020B0604030504040204" pitchFamily="50" charset="-128"/>
              <a:ea typeface="Meiryo UI" panose="020B0604030504040204" pitchFamily="50" charset="-128"/>
            </a:endParaRPr>
          </a:p>
          <a:p>
            <a:endParaRPr lang="ja-JP" altLang="en-US" sz="105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また、本システムは抽選</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市内登録者のみ</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による施設予約や利用料の口座振替を採用した</a:t>
            </a:r>
            <a:r>
              <a:rPr lang="ja-JP" altLang="en-US" sz="1400" dirty="0" smtClean="0">
                <a:latin typeface="Meiryo UI" panose="020B0604030504040204" pitchFamily="50" charset="-128"/>
                <a:ea typeface="Meiryo UI" panose="020B0604030504040204" pitchFamily="50" charset="-128"/>
              </a:rPr>
              <a:t>システム</a:t>
            </a:r>
            <a:r>
              <a:rPr lang="ja-JP" altLang="en-US" sz="1400" dirty="0">
                <a:latin typeface="Meiryo UI" panose="020B0604030504040204" pitchFamily="50" charset="-128"/>
                <a:ea typeface="Meiryo UI" panose="020B0604030504040204" pitchFamily="50" charset="-128"/>
              </a:rPr>
              <a:t>。</a:t>
            </a:r>
          </a:p>
        </p:txBody>
      </p:sp>
      <p:pic>
        <p:nvPicPr>
          <p:cNvPr id="14" name="図 13"/>
          <p:cNvPicPr>
            <a:picLocks noChangeAspect="1"/>
          </p:cNvPicPr>
          <p:nvPr/>
        </p:nvPicPr>
        <p:blipFill rotWithShape="1">
          <a:blip r:embed="rId3"/>
          <a:srcRect l="19178" t="30804" r="20584" b="20446"/>
          <a:stretch/>
        </p:blipFill>
        <p:spPr>
          <a:xfrm>
            <a:off x="4930390" y="2483784"/>
            <a:ext cx="3919828" cy="1783523"/>
          </a:xfrm>
          <a:prstGeom prst="rect">
            <a:avLst/>
          </a:prstGeom>
        </p:spPr>
      </p:pic>
      <p:pic>
        <p:nvPicPr>
          <p:cNvPr id="15" name="図 14"/>
          <p:cNvPicPr>
            <a:picLocks noChangeAspect="1"/>
          </p:cNvPicPr>
          <p:nvPr/>
        </p:nvPicPr>
        <p:blipFill rotWithShape="1">
          <a:blip r:embed="rId4"/>
          <a:srcRect l="20685" t="20803" r="23193" b="16339"/>
          <a:stretch/>
        </p:blipFill>
        <p:spPr>
          <a:xfrm>
            <a:off x="5071697" y="4328568"/>
            <a:ext cx="3542242" cy="2230536"/>
          </a:xfrm>
          <a:prstGeom prst="rect">
            <a:avLst/>
          </a:prstGeom>
        </p:spPr>
      </p:pic>
      <p:sp>
        <p:nvSpPr>
          <p:cNvPr id="3" name="テキスト ボックス 2"/>
          <p:cNvSpPr txBox="1"/>
          <p:nvPr/>
        </p:nvSpPr>
        <p:spPr>
          <a:xfrm>
            <a:off x="360059" y="6585453"/>
            <a:ext cx="2308645" cy="253916"/>
          </a:xfrm>
          <a:prstGeom prst="rect">
            <a:avLst/>
          </a:prstGeom>
          <a:noFill/>
        </p:spPr>
        <p:txBody>
          <a:bodyPr wrap="none" rtlCol="0">
            <a:spAutoFit/>
          </a:bodyPr>
          <a:lstStyle/>
          <a:p>
            <a:r>
              <a:rPr kumimoji="1" lang="ja-JP" altLang="en-US" sz="1050" dirty="0" smtClean="0"/>
              <a:t>出典：守口市のホームページより作成</a:t>
            </a:r>
            <a:endParaRPr kumimoji="1" lang="ja-JP" altLang="en-US" sz="1050" dirty="0"/>
          </a:p>
        </p:txBody>
      </p:sp>
      <p:sp>
        <p:nvSpPr>
          <p:cNvPr id="16" name="テキスト ボックス 15"/>
          <p:cNvSpPr txBox="1"/>
          <p:nvPr/>
        </p:nvSpPr>
        <p:spPr>
          <a:xfrm>
            <a:off x="4816438" y="6585453"/>
            <a:ext cx="2443298" cy="253916"/>
          </a:xfrm>
          <a:prstGeom prst="rect">
            <a:avLst/>
          </a:prstGeom>
          <a:noFill/>
        </p:spPr>
        <p:txBody>
          <a:bodyPr wrap="none" rtlCol="0">
            <a:spAutoFit/>
          </a:bodyPr>
          <a:lstStyle/>
          <a:p>
            <a:r>
              <a:rPr kumimoji="1" lang="ja-JP" altLang="en-US" sz="1050" dirty="0" smtClean="0"/>
              <a:t>出典：羽曳野市のホームページより作成</a:t>
            </a:r>
            <a:endParaRPr kumimoji="1" lang="ja-JP" altLang="en-US" sz="1050" dirty="0"/>
          </a:p>
        </p:txBody>
      </p:sp>
    </p:spTree>
    <p:extLst>
      <p:ext uri="{BB962C8B-B14F-4D97-AF65-F5344CB8AC3E}">
        <p14:creationId xmlns:p14="http://schemas.microsoft.com/office/powerpoint/2010/main" val="3477732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BEF08D4-378B-402C-9A22-49F016A33D6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CAA1F7-03B4-4FB3-9DB5-91F3A0C0A1B4}"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6BF321AB-D8E2-4BE5-9B63-B398D60DEC4E}"/>
              </a:ext>
            </a:extLst>
          </p:cNvPr>
          <p:cNvSpPr txBox="1"/>
          <p:nvPr/>
        </p:nvSpPr>
        <p:spPr>
          <a:xfrm>
            <a:off x="1657518" y="123577"/>
            <a:ext cx="59486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海外先進事例</a:t>
            </a:r>
            <a:r>
              <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エストニア</a:t>
            </a:r>
          </a:p>
        </p:txBody>
      </p:sp>
      <p:cxnSp>
        <p:nvCxnSpPr>
          <p:cNvPr id="6" name="直線コネクタ 5">
            <a:extLst>
              <a:ext uri="{FF2B5EF4-FFF2-40B4-BE49-F238E27FC236}">
                <a16:creationId xmlns:a16="http://schemas.microsoft.com/office/drawing/2014/main" id="{BD7C4614-E1EA-46BF-A674-1B49CAA7812A}"/>
              </a:ext>
            </a:extLst>
          </p:cNvPr>
          <p:cNvCxnSpPr/>
          <p:nvPr/>
        </p:nvCxnSpPr>
        <p:spPr>
          <a:xfrm>
            <a:off x="382588" y="720770"/>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389EE6E0-C781-40E8-8CA8-5C7D82B1B605}"/>
              </a:ext>
            </a:extLst>
          </p:cNvPr>
          <p:cNvSpPr/>
          <p:nvPr/>
        </p:nvSpPr>
        <p:spPr>
          <a:xfrm>
            <a:off x="721645" y="850701"/>
            <a:ext cx="7997859" cy="933642"/>
          </a:xfrm>
          <a:prstGeom prst="rect">
            <a:avLst/>
          </a:prstGeom>
          <a:ln w="38100">
            <a:solidFill>
              <a:schemeClr val="tx1"/>
            </a:solidFill>
          </a:ln>
        </p:spPr>
        <p:txBody>
          <a:bodyPr wrap="square" tIns="180000" anchor="t" anchorCtr="0">
            <a:no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エストニアは国家レベルでデジタル・ガバナンスを推進しており、行政サービスの</a:t>
            </a:r>
            <a:r>
              <a:rPr kumimoji="0"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99</a:t>
            </a:r>
            <a:r>
              <a:rPr kumimoji="0"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％がオンラインで完結する世界最高レベルのスマートシティを実現</a:t>
            </a:r>
            <a:endParaRPr kumimoji="0"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endParaRPr kumimoji="0"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endParaRPr kumimoji="0"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四角形: 角を丸くする 17">
            <a:extLst>
              <a:ext uri="{FF2B5EF4-FFF2-40B4-BE49-F238E27FC236}">
                <a16:creationId xmlns:a16="http://schemas.microsoft.com/office/drawing/2014/main" id="{602DDB15-715C-426B-8D3C-C28917719241}"/>
              </a:ext>
            </a:extLst>
          </p:cNvPr>
          <p:cNvSpPr/>
          <p:nvPr/>
        </p:nvSpPr>
        <p:spPr>
          <a:xfrm>
            <a:off x="749551" y="1957878"/>
            <a:ext cx="2877152" cy="347071"/>
          </a:xfrm>
          <a:prstGeom prst="roundRect">
            <a:avLst>
              <a:gd name="adj" fmla="val 50000"/>
            </a:avLst>
          </a:prstGeom>
          <a:solidFill>
            <a:srgbClr val="468EF8"/>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電子</a:t>
            </a:r>
            <a:r>
              <a:rPr kumimoji="1" lang="en-US" altLang="ja-JP"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ID</a:t>
            </a: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0" name="四角形: 角を丸くする 19">
            <a:extLst>
              <a:ext uri="{FF2B5EF4-FFF2-40B4-BE49-F238E27FC236}">
                <a16:creationId xmlns:a16="http://schemas.microsoft.com/office/drawing/2014/main" id="{ED93DB97-212B-4B4A-90F7-4684109C9B57}"/>
              </a:ext>
            </a:extLst>
          </p:cNvPr>
          <p:cNvSpPr/>
          <p:nvPr/>
        </p:nvSpPr>
        <p:spPr>
          <a:xfrm>
            <a:off x="721645" y="3144176"/>
            <a:ext cx="2877153" cy="347071"/>
          </a:xfrm>
          <a:prstGeom prst="roundRect">
            <a:avLst>
              <a:gd name="adj" fmla="val 50000"/>
            </a:avLst>
          </a:prstGeom>
          <a:solidFill>
            <a:srgbClr val="468EF8"/>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データ連携基盤</a:t>
            </a:r>
          </a:p>
        </p:txBody>
      </p:sp>
      <p:sp>
        <p:nvSpPr>
          <p:cNvPr id="21" name="四角形: 角を丸くする 20">
            <a:extLst>
              <a:ext uri="{FF2B5EF4-FFF2-40B4-BE49-F238E27FC236}">
                <a16:creationId xmlns:a16="http://schemas.microsoft.com/office/drawing/2014/main" id="{7474F96D-C3E3-4525-9DF0-3D55C0EF83B7}"/>
              </a:ext>
            </a:extLst>
          </p:cNvPr>
          <p:cNvSpPr/>
          <p:nvPr/>
        </p:nvSpPr>
        <p:spPr>
          <a:xfrm>
            <a:off x="721645" y="3491247"/>
            <a:ext cx="3994495" cy="110681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国全体で行政と民間のデータを連携する基盤「</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X-Road</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」を構築</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引っ越し時に住所変更を登録すれば、銀行、公共料金などへの住所変更届は不要</a:t>
            </a:r>
          </a:p>
        </p:txBody>
      </p:sp>
      <p:sp>
        <p:nvSpPr>
          <p:cNvPr id="24" name="四角形: 角を丸くする 23">
            <a:extLst>
              <a:ext uri="{FF2B5EF4-FFF2-40B4-BE49-F238E27FC236}">
                <a16:creationId xmlns:a16="http://schemas.microsoft.com/office/drawing/2014/main" id="{5091DD39-A0A0-4C9F-B5D1-71C0A4E5CE3E}"/>
              </a:ext>
            </a:extLst>
          </p:cNvPr>
          <p:cNvSpPr/>
          <p:nvPr/>
        </p:nvSpPr>
        <p:spPr>
          <a:xfrm>
            <a:off x="721645" y="4759724"/>
            <a:ext cx="2877153" cy="347071"/>
          </a:xfrm>
          <a:prstGeom prst="roundRect">
            <a:avLst>
              <a:gd name="adj" fmla="val 50000"/>
            </a:avLst>
          </a:prstGeom>
          <a:solidFill>
            <a:srgbClr val="468EF8"/>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利便性とデータ管理を両立</a:t>
            </a:r>
          </a:p>
        </p:txBody>
      </p:sp>
      <p:sp>
        <p:nvSpPr>
          <p:cNvPr id="25" name="四角形: 角を丸くする 24">
            <a:extLst>
              <a:ext uri="{FF2B5EF4-FFF2-40B4-BE49-F238E27FC236}">
                <a16:creationId xmlns:a16="http://schemas.microsoft.com/office/drawing/2014/main" id="{326EBD6C-C02E-4F8C-BCAA-C0D704BC9785}"/>
              </a:ext>
            </a:extLst>
          </p:cNvPr>
          <p:cNvSpPr/>
          <p:nvPr/>
        </p:nvSpPr>
        <p:spPr>
          <a:xfrm>
            <a:off x="721645" y="5119330"/>
            <a:ext cx="3978052" cy="8972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国民は何度も同じ情報を行政に提出する必要はなく、</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回登録する</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(Write Once)</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と、各機関はデータ連携により情報を更新</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自分の情報をどの機関が利用したか閲覧可能</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四角形: 角を丸くする 26">
            <a:extLst>
              <a:ext uri="{FF2B5EF4-FFF2-40B4-BE49-F238E27FC236}">
                <a16:creationId xmlns:a16="http://schemas.microsoft.com/office/drawing/2014/main" id="{2060B289-D40B-43C5-9E54-738FCD17E932}"/>
              </a:ext>
            </a:extLst>
          </p:cNvPr>
          <p:cNvSpPr/>
          <p:nvPr/>
        </p:nvSpPr>
        <p:spPr>
          <a:xfrm>
            <a:off x="721646" y="2317131"/>
            <a:ext cx="3978051" cy="7078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ID</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カード普及率</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97%</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、スマートフォン連携も可能</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保険証・免許証としても機能</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a:extLst>
              <a:ext uri="{FF2B5EF4-FFF2-40B4-BE49-F238E27FC236}">
                <a16:creationId xmlns:a16="http://schemas.microsoft.com/office/drawing/2014/main" id="{21002D9A-AE25-49A2-A442-8DDA9756520F}"/>
              </a:ext>
            </a:extLst>
          </p:cNvPr>
          <p:cNvSpPr/>
          <p:nvPr/>
        </p:nvSpPr>
        <p:spPr>
          <a:xfrm>
            <a:off x="748099" y="6195509"/>
            <a:ext cx="6308137" cy="230832"/>
          </a:xfrm>
          <a:prstGeom prst="rect">
            <a:avLst/>
          </a:prstGeom>
        </p:spPr>
        <p:txBody>
          <a:bodyPr wrap="none">
            <a:sp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『e-</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エストニア　デジタル・ガバナンスの最前線</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e-Governance Academy(</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著</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三菱</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UFJ</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リサーチ</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&amp;</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コンサルティング</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翻訳</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31" name="四角形: 角を丸くする 30">
            <a:extLst>
              <a:ext uri="{FF2B5EF4-FFF2-40B4-BE49-F238E27FC236}">
                <a16:creationId xmlns:a16="http://schemas.microsoft.com/office/drawing/2014/main" id="{656324CD-9F7F-4FC3-B61A-F04026FC5476}"/>
              </a:ext>
            </a:extLst>
          </p:cNvPr>
          <p:cNvSpPr/>
          <p:nvPr/>
        </p:nvSpPr>
        <p:spPr>
          <a:xfrm>
            <a:off x="4863368" y="1945185"/>
            <a:ext cx="2619472" cy="347071"/>
          </a:xfrm>
          <a:prstGeom prst="roundRect">
            <a:avLst>
              <a:gd name="adj" fmla="val 50000"/>
            </a:avLst>
          </a:prstGeom>
          <a:solidFill>
            <a:srgbClr val="468EF8"/>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主な電子サービス</a:t>
            </a:r>
          </a:p>
        </p:txBody>
      </p:sp>
      <p:grpSp>
        <p:nvGrpSpPr>
          <p:cNvPr id="9" name="グループ化 8">
            <a:extLst>
              <a:ext uri="{FF2B5EF4-FFF2-40B4-BE49-F238E27FC236}">
                <a16:creationId xmlns:a16="http://schemas.microsoft.com/office/drawing/2014/main" id="{7581F115-D7F3-49E1-8BB9-7F334326D20C}"/>
              </a:ext>
            </a:extLst>
          </p:cNvPr>
          <p:cNvGrpSpPr/>
          <p:nvPr/>
        </p:nvGrpSpPr>
        <p:grpSpPr>
          <a:xfrm>
            <a:off x="5021512" y="2422483"/>
            <a:ext cx="755067" cy="3407619"/>
            <a:chOff x="5139743" y="2415701"/>
            <a:chExt cx="755067" cy="3407619"/>
          </a:xfrm>
        </p:grpSpPr>
        <p:sp>
          <p:nvSpPr>
            <p:cNvPr id="32" name="四角形: 角を丸くする 31">
              <a:extLst>
                <a:ext uri="{FF2B5EF4-FFF2-40B4-BE49-F238E27FC236}">
                  <a16:creationId xmlns:a16="http://schemas.microsoft.com/office/drawing/2014/main" id="{C1F136F9-82DB-44C4-80F9-1C58F1D70FDA}"/>
                </a:ext>
              </a:extLst>
            </p:cNvPr>
            <p:cNvSpPr/>
            <p:nvPr/>
          </p:nvSpPr>
          <p:spPr>
            <a:xfrm>
              <a:off x="5139794" y="2415701"/>
              <a:ext cx="750101" cy="255373"/>
            </a:xfrm>
            <a:prstGeom prst="roundRect">
              <a:avLst>
                <a:gd name="adj" fmla="val 50000"/>
              </a:avLst>
            </a:prstGeom>
            <a:solidFill>
              <a:srgbClr val="7CBF3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1996</a:t>
              </a: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3" name="四角形: 角を丸くする 32">
              <a:extLst>
                <a:ext uri="{FF2B5EF4-FFF2-40B4-BE49-F238E27FC236}">
                  <a16:creationId xmlns:a16="http://schemas.microsoft.com/office/drawing/2014/main" id="{D9CCF232-F156-46F2-8069-96E1C122F094}"/>
                </a:ext>
              </a:extLst>
            </p:cNvPr>
            <p:cNvSpPr/>
            <p:nvPr/>
          </p:nvSpPr>
          <p:spPr>
            <a:xfrm>
              <a:off x="5139744" y="3045799"/>
              <a:ext cx="750101" cy="255373"/>
            </a:xfrm>
            <a:prstGeom prst="roundRect">
              <a:avLst>
                <a:gd name="adj" fmla="val 50000"/>
              </a:avLst>
            </a:prstGeom>
            <a:solidFill>
              <a:srgbClr val="7CBF3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2002</a:t>
              </a: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4" name="四角形: 角を丸くする 33">
              <a:extLst>
                <a:ext uri="{FF2B5EF4-FFF2-40B4-BE49-F238E27FC236}">
                  <a16:creationId xmlns:a16="http://schemas.microsoft.com/office/drawing/2014/main" id="{5381A6C6-31C7-46B3-BD86-227D534D961C}"/>
                </a:ext>
              </a:extLst>
            </p:cNvPr>
            <p:cNvSpPr/>
            <p:nvPr/>
          </p:nvSpPr>
          <p:spPr>
            <a:xfrm>
              <a:off x="5139744" y="3679331"/>
              <a:ext cx="750101" cy="255373"/>
            </a:xfrm>
            <a:prstGeom prst="roundRect">
              <a:avLst>
                <a:gd name="adj" fmla="val 50000"/>
              </a:avLst>
            </a:prstGeom>
            <a:solidFill>
              <a:srgbClr val="7CBF3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2004</a:t>
              </a: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5" name="四角形: 角を丸くする 34">
              <a:extLst>
                <a:ext uri="{FF2B5EF4-FFF2-40B4-BE49-F238E27FC236}">
                  <a16:creationId xmlns:a16="http://schemas.microsoft.com/office/drawing/2014/main" id="{103ADF3C-0BBC-4B5E-8EB7-67AD6B901091}"/>
                </a:ext>
              </a:extLst>
            </p:cNvPr>
            <p:cNvSpPr/>
            <p:nvPr/>
          </p:nvSpPr>
          <p:spPr>
            <a:xfrm>
              <a:off x="5139744" y="3997192"/>
              <a:ext cx="750101" cy="255373"/>
            </a:xfrm>
            <a:prstGeom prst="roundRect">
              <a:avLst>
                <a:gd name="adj" fmla="val 50000"/>
              </a:avLst>
            </a:prstGeom>
            <a:solidFill>
              <a:srgbClr val="7CBF3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2005</a:t>
              </a: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6" name="四角形: 角を丸くする 35">
              <a:extLst>
                <a:ext uri="{FF2B5EF4-FFF2-40B4-BE49-F238E27FC236}">
                  <a16:creationId xmlns:a16="http://schemas.microsoft.com/office/drawing/2014/main" id="{D27288F6-F3F6-4026-ABA7-50A7EA60273F}"/>
                </a:ext>
              </a:extLst>
            </p:cNvPr>
            <p:cNvSpPr/>
            <p:nvPr/>
          </p:nvSpPr>
          <p:spPr>
            <a:xfrm>
              <a:off x="5139743" y="4310819"/>
              <a:ext cx="750101" cy="255373"/>
            </a:xfrm>
            <a:prstGeom prst="roundRect">
              <a:avLst>
                <a:gd name="adj" fmla="val 50000"/>
              </a:avLst>
            </a:prstGeom>
            <a:solidFill>
              <a:srgbClr val="7CBF3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2006</a:t>
              </a: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7" name="四角形: 角を丸くする 36">
              <a:extLst>
                <a:ext uri="{FF2B5EF4-FFF2-40B4-BE49-F238E27FC236}">
                  <a16:creationId xmlns:a16="http://schemas.microsoft.com/office/drawing/2014/main" id="{FDD367A3-6BD7-4F2C-BC37-4DE3896DC0A1}"/>
                </a:ext>
              </a:extLst>
            </p:cNvPr>
            <p:cNvSpPr/>
            <p:nvPr/>
          </p:nvSpPr>
          <p:spPr>
            <a:xfrm>
              <a:off x="5139743" y="4627402"/>
              <a:ext cx="750101" cy="255373"/>
            </a:xfrm>
            <a:prstGeom prst="roundRect">
              <a:avLst>
                <a:gd name="adj" fmla="val 50000"/>
              </a:avLst>
            </a:prstGeom>
            <a:solidFill>
              <a:srgbClr val="7CBF3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2007</a:t>
              </a: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8" name="四角形: 角を丸くする 37">
              <a:extLst>
                <a:ext uri="{FF2B5EF4-FFF2-40B4-BE49-F238E27FC236}">
                  <a16:creationId xmlns:a16="http://schemas.microsoft.com/office/drawing/2014/main" id="{4EF720B5-7513-4C0D-87DC-97EB6B8EC36A}"/>
                </a:ext>
              </a:extLst>
            </p:cNvPr>
            <p:cNvSpPr/>
            <p:nvPr/>
          </p:nvSpPr>
          <p:spPr>
            <a:xfrm>
              <a:off x="5144709" y="4940917"/>
              <a:ext cx="750101" cy="255373"/>
            </a:xfrm>
            <a:prstGeom prst="roundRect">
              <a:avLst>
                <a:gd name="adj" fmla="val 50000"/>
              </a:avLst>
            </a:prstGeom>
            <a:solidFill>
              <a:srgbClr val="7CBF3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2008</a:t>
              </a: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9" name="四角形: 角を丸くする 38">
              <a:extLst>
                <a:ext uri="{FF2B5EF4-FFF2-40B4-BE49-F238E27FC236}">
                  <a16:creationId xmlns:a16="http://schemas.microsoft.com/office/drawing/2014/main" id="{290FD638-8DB5-44B8-840D-8A3E4E29A20D}"/>
                </a:ext>
              </a:extLst>
            </p:cNvPr>
            <p:cNvSpPr/>
            <p:nvPr/>
          </p:nvSpPr>
          <p:spPr>
            <a:xfrm>
              <a:off x="5139743" y="5567947"/>
              <a:ext cx="750101" cy="255373"/>
            </a:xfrm>
            <a:prstGeom prst="roundRect">
              <a:avLst>
                <a:gd name="adj" fmla="val 50000"/>
              </a:avLst>
            </a:prstGeom>
            <a:solidFill>
              <a:srgbClr val="7CBF3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2014</a:t>
              </a: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0" name="四角形: 角を丸くする 39">
              <a:extLst>
                <a:ext uri="{FF2B5EF4-FFF2-40B4-BE49-F238E27FC236}">
                  <a16:creationId xmlns:a16="http://schemas.microsoft.com/office/drawing/2014/main" id="{9BE416C7-FB70-4054-8B29-3C583518A276}"/>
                </a:ext>
              </a:extLst>
            </p:cNvPr>
            <p:cNvSpPr/>
            <p:nvPr/>
          </p:nvSpPr>
          <p:spPr>
            <a:xfrm>
              <a:off x="5139752" y="2731001"/>
              <a:ext cx="750101" cy="255373"/>
            </a:xfrm>
            <a:prstGeom prst="roundRect">
              <a:avLst>
                <a:gd name="adj" fmla="val 50000"/>
              </a:avLst>
            </a:prstGeom>
            <a:solidFill>
              <a:srgbClr val="7CBF3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2000</a:t>
              </a: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1" name="四角形: 角を丸くする 40">
              <a:extLst>
                <a:ext uri="{FF2B5EF4-FFF2-40B4-BE49-F238E27FC236}">
                  <a16:creationId xmlns:a16="http://schemas.microsoft.com/office/drawing/2014/main" id="{5385E040-88D2-4A9E-A330-2FD9AE667069}"/>
                </a:ext>
              </a:extLst>
            </p:cNvPr>
            <p:cNvSpPr/>
            <p:nvPr/>
          </p:nvSpPr>
          <p:spPr>
            <a:xfrm>
              <a:off x="5139750" y="3363561"/>
              <a:ext cx="750101" cy="255373"/>
            </a:xfrm>
            <a:prstGeom prst="roundRect">
              <a:avLst>
                <a:gd name="adj" fmla="val 50000"/>
              </a:avLst>
            </a:prstGeom>
            <a:solidFill>
              <a:srgbClr val="7CBF3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2003</a:t>
              </a: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3" name="四角形: 角を丸くする 42">
              <a:extLst>
                <a:ext uri="{FF2B5EF4-FFF2-40B4-BE49-F238E27FC236}">
                  <a16:creationId xmlns:a16="http://schemas.microsoft.com/office/drawing/2014/main" id="{FCFDDF08-298A-4BA0-A941-F36A69B57BF9}"/>
                </a:ext>
              </a:extLst>
            </p:cNvPr>
            <p:cNvSpPr/>
            <p:nvPr/>
          </p:nvSpPr>
          <p:spPr>
            <a:xfrm>
              <a:off x="5139743" y="5254432"/>
              <a:ext cx="750101" cy="255373"/>
            </a:xfrm>
            <a:prstGeom prst="roundRect">
              <a:avLst>
                <a:gd name="adj" fmla="val 50000"/>
              </a:avLst>
            </a:prstGeom>
            <a:solidFill>
              <a:srgbClr val="7CBF3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2010</a:t>
              </a: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51" name="四角形: 角を丸くする 50">
            <a:extLst>
              <a:ext uri="{FF2B5EF4-FFF2-40B4-BE49-F238E27FC236}">
                <a16:creationId xmlns:a16="http://schemas.microsoft.com/office/drawing/2014/main" id="{D5CC8ACD-55B5-4AF1-96A8-DBE740F33CEF}"/>
              </a:ext>
            </a:extLst>
          </p:cNvPr>
          <p:cNvSpPr/>
          <p:nvPr/>
        </p:nvSpPr>
        <p:spPr>
          <a:xfrm>
            <a:off x="6996507" y="2735686"/>
            <a:ext cx="817989"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タックス</a:t>
            </a:r>
          </a:p>
        </p:txBody>
      </p:sp>
      <p:sp>
        <p:nvSpPr>
          <p:cNvPr id="52" name="四角形: 角を丸くする 51">
            <a:extLst>
              <a:ext uri="{FF2B5EF4-FFF2-40B4-BE49-F238E27FC236}">
                <a16:creationId xmlns:a16="http://schemas.microsoft.com/office/drawing/2014/main" id="{278348F8-6BCD-4E56-A2F4-9896BE712F2A}"/>
              </a:ext>
            </a:extLst>
          </p:cNvPr>
          <p:cNvSpPr/>
          <p:nvPr/>
        </p:nvSpPr>
        <p:spPr>
          <a:xfrm>
            <a:off x="7902411" y="2737783"/>
            <a:ext cx="746921"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パーキング</a:t>
            </a:r>
          </a:p>
        </p:txBody>
      </p:sp>
      <p:sp>
        <p:nvSpPr>
          <p:cNvPr id="55" name="四角形: 角を丸くする 54">
            <a:extLst>
              <a:ext uri="{FF2B5EF4-FFF2-40B4-BE49-F238E27FC236}">
                <a16:creationId xmlns:a16="http://schemas.microsoft.com/office/drawing/2014/main" id="{1E63CAE4-E528-424F-8C52-7A37A66EDC14}"/>
              </a:ext>
            </a:extLst>
          </p:cNvPr>
          <p:cNvSpPr/>
          <p:nvPr/>
        </p:nvSpPr>
        <p:spPr>
          <a:xfrm>
            <a:off x="7016133" y="3370343"/>
            <a:ext cx="1044748"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Eesti.ee</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 name="四角形: 角を丸くする 57">
            <a:extLst>
              <a:ext uri="{FF2B5EF4-FFF2-40B4-BE49-F238E27FC236}">
                <a16:creationId xmlns:a16="http://schemas.microsoft.com/office/drawing/2014/main" id="{7CB63004-3799-469C-8ABC-1C4C797BD6D1}"/>
              </a:ext>
            </a:extLst>
          </p:cNvPr>
          <p:cNvSpPr/>
          <p:nvPr/>
        </p:nvSpPr>
        <p:spPr>
          <a:xfrm>
            <a:off x="6996499" y="3992561"/>
            <a:ext cx="1044748"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投票</a:t>
            </a:r>
          </a:p>
        </p:txBody>
      </p:sp>
      <p:sp>
        <p:nvSpPr>
          <p:cNvPr id="60" name="四角形: 角を丸くする 59">
            <a:extLst>
              <a:ext uri="{FF2B5EF4-FFF2-40B4-BE49-F238E27FC236}">
                <a16:creationId xmlns:a16="http://schemas.microsoft.com/office/drawing/2014/main" id="{AFCDA060-101E-4825-BB5C-F43150FE60BA}"/>
              </a:ext>
            </a:extLst>
          </p:cNvPr>
          <p:cNvSpPr/>
          <p:nvPr/>
        </p:nvSpPr>
        <p:spPr>
          <a:xfrm>
            <a:off x="7010180" y="4314142"/>
            <a:ext cx="1044748"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司法</a:t>
            </a:r>
          </a:p>
        </p:txBody>
      </p:sp>
      <p:grpSp>
        <p:nvGrpSpPr>
          <p:cNvPr id="10" name="グループ化 9">
            <a:extLst>
              <a:ext uri="{FF2B5EF4-FFF2-40B4-BE49-F238E27FC236}">
                <a16:creationId xmlns:a16="http://schemas.microsoft.com/office/drawing/2014/main" id="{4F842502-C4E0-4B5B-90B4-C9DE1B740530}"/>
              </a:ext>
            </a:extLst>
          </p:cNvPr>
          <p:cNvGrpSpPr/>
          <p:nvPr/>
        </p:nvGrpSpPr>
        <p:grpSpPr>
          <a:xfrm>
            <a:off x="5861493" y="2422128"/>
            <a:ext cx="1047141" cy="3413797"/>
            <a:chOff x="6011488" y="2416305"/>
            <a:chExt cx="1047141" cy="3413797"/>
          </a:xfrm>
        </p:grpSpPr>
        <p:sp>
          <p:nvSpPr>
            <p:cNvPr id="49" name="四角形: 角を丸くする 48">
              <a:extLst>
                <a:ext uri="{FF2B5EF4-FFF2-40B4-BE49-F238E27FC236}">
                  <a16:creationId xmlns:a16="http://schemas.microsoft.com/office/drawing/2014/main" id="{CEA3D7F9-A905-49D2-ADD4-61BF04D9585C}"/>
                </a:ext>
              </a:extLst>
            </p:cNvPr>
            <p:cNvSpPr/>
            <p:nvPr/>
          </p:nvSpPr>
          <p:spPr>
            <a:xfrm>
              <a:off x="6013881" y="2416305"/>
              <a:ext cx="1044748"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バンキング</a:t>
              </a:r>
            </a:p>
          </p:txBody>
        </p:sp>
        <p:sp>
          <p:nvSpPr>
            <p:cNvPr id="50" name="四角形: 角を丸くする 49">
              <a:extLst>
                <a:ext uri="{FF2B5EF4-FFF2-40B4-BE49-F238E27FC236}">
                  <a16:creationId xmlns:a16="http://schemas.microsoft.com/office/drawing/2014/main" id="{DA262059-810B-4358-B1D2-55ADAC88D533}"/>
                </a:ext>
              </a:extLst>
            </p:cNvPr>
            <p:cNvSpPr/>
            <p:nvPr/>
          </p:nvSpPr>
          <p:spPr>
            <a:xfrm>
              <a:off x="6013839" y="2729863"/>
              <a:ext cx="1044748"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キャビネット</a:t>
              </a:r>
            </a:p>
          </p:txBody>
        </p:sp>
        <p:sp>
          <p:nvSpPr>
            <p:cNvPr id="53" name="四角形: 角を丸くする 52">
              <a:extLst>
                <a:ext uri="{FF2B5EF4-FFF2-40B4-BE49-F238E27FC236}">
                  <a16:creationId xmlns:a16="http://schemas.microsoft.com/office/drawing/2014/main" id="{462C0048-85DC-4EEE-AA3B-95B4C7EAE010}"/>
                </a:ext>
              </a:extLst>
            </p:cNvPr>
            <p:cNvSpPr/>
            <p:nvPr/>
          </p:nvSpPr>
          <p:spPr>
            <a:xfrm>
              <a:off x="6013839" y="3049570"/>
              <a:ext cx="1044748"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スクール</a:t>
              </a:r>
            </a:p>
          </p:txBody>
        </p:sp>
        <p:sp>
          <p:nvSpPr>
            <p:cNvPr id="54" name="四角形: 角を丸くする 53">
              <a:extLst>
                <a:ext uri="{FF2B5EF4-FFF2-40B4-BE49-F238E27FC236}">
                  <a16:creationId xmlns:a16="http://schemas.microsoft.com/office/drawing/2014/main" id="{F887CBA3-603C-4BD7-9B6F-F2F2DB98FB68}"/>
                </a:ext>
              </a:extLst>
            </p:cNvPr>
            <p:cNvSpPr/>
            <p:nvPr/>
          </p:nvSpPr>
          <p:spPr>
            <a:xfrm>
              <a:off x="6013837" y="3366215"/>
              <a:ext cx="1044748"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ジオポータル</a:t>
              </a:r>
            </a:p>
          </p:txBody>
        </p:sp>
        <p:sp>
          <p:nvSpPr>
            <p:cNvPr id="56" name="四角形: 角を丸くする 55">
              <a:extLst>
                <a:ext uri="{FF2B5EF4-FFF2-40B4-BE49-F238E27FC236}">
                  <a16:creationId xmlns:a16="http://schemas.microsoft.com/office/drawing/2014/main" id="{F17016BD-4497-497A-AF6F-B53E1EF11CFF}"/>
                </a:ext>
              </a:extLst>
            </p:cNvPr>
            <p:cNvSpPr/>
            <p:nvPr/>
          </p:nvSpPr>
          <p:spPr>
            <a:xfrm>
              <a:off x="6013837" y="3679616"/>
              <a:ext cx="1044748"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チケット</a:t>
              </a:r>
            </a:p>
          </p:txBody>
        </p:sp>
        <p:sp>
          <p:nvSpPr>
            <p:cNvPr id="57" name="四角形: 角を丸くする 56">
              <a:extLst>
                <a:ext uri="{FF2B5EF4-FFF2-40B4-BE49-F238E27FC236}">
                  <a16:creationId xmlns:a16="http://schemas.microsoft.com/office/drawing/2014/main" id="{30CCE26E-1AE8-4B1C-A1BF-E73C60093A5D}"/>
                </a:ext>
              </a:extLst>
            </p:cNvPr>
            <p:cNvSpPr/>
            <p:nvPr/>
          </p:nvSpPr>
          <p:spPr>
            <a:xfrm>
              <a:off x="6013837" y="3997887"/>
              <a:ext cx="1044748"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ポリス</a:t>
              </a:r>
            </a:p>
          </p:txBody>
        </p:sp>
        <p:sp>
          <p:nvSpPr>
            <p:cNvPr id="59" name="四角形: 角を丸くする 58">
              <a:extLst>
                <a:ext uri="{FF2B5EF4-FFF2-40B4-BE49-F238E27FC236}">
                  <a16:creationId xmlns:a16="http://schemas.microsoft.com/office/drawing/2014/main" id="{2C5C3FB6-8573-4E13-9091-1D3E4B53AA89}"/>
                </a:ext>
              </a:extLst>
            </p:cNvPr>
            <p:cNvSpPr/>
            <p:nvPr/>
          </p:nvSpPr>
          <p:spPr>
            <a:xfrm>
              <a:off x="6013830" y="4320251"/>
              <a:ext cx="1044748"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公証人</a:t>
              </a:r>
            </a:p>
          </p:txBody>
        </p:sp>
        <p:sp>
          <p:nvSpPr>
            <p:cNvPr id="61" name="四角形: 角を丸くする 60">
              <a:extLst>
                <a:ext uri="{FF2B5EF4-FFF2-40B4-BE49-F238E27FC236}">
                  <a16:creationId xmlns:a16="http://schemas.microsoft.com/office/drawing/2014/main" id="{E548F11D-68A2-4A9B-8507-C3BCF53CDF9E}"/>
                </a:ext>
              </a:extLst>
            </p:cNvPr>
            <p:cNvSpPr/>
            <p:nvPr/>
          </p:nvSpPr>
          <p:spPr>
            <a:xfrm>
              <a:off x="6011488" y="4633652"/>
              <a:ext cx="1044748"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ビジネス・レジストリ</a:t>
              </a:r>
            </a:p>
          </p:txBody>
        </p:sp>
        <p:sp>
          <p:nvSpPr>
            <p:cNvPr id="62" name="四角形: 角を丸くする 61">
              <a:extLst>
                <a:ext uri="{FF2B5EF4-FFF2-40B4-BE49-F238E27FC236}">
                  <a16:creationId xmlns:a16="http://schemas.microsoft.com/office/drawing/2014/main" id="{88D88A67-3184-44DE-B82A-6B73DFD68605}"/>
                </a:ext>
              </a:extLst>
            </p:cNvPr>
            <p:cNvSpPr/>
            <p:nvPr/>
          </p:nvSpPr>
          <p:spPr>
            <a:xfrm>
              <a:off x="6013830" y="4940917"/>
              <a:ext cx="1044748"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ヘルス</a:t>
              </a:r>
            </a:p>
          </p:txBody>
        </p:sp>
        <p:sp>
          <p:nvSpPr>
            <p:cNvPr id="63" name="四角形: 角を丸くする 62">
              <a:extLst>
                <a:ext uri="{FF2B5EF4-FFF2-40B4-BE49-F238E27FC236}">
                  <a16:creationId xmlns:a16="http://schemas.microsoft.com/office/drawing/2014/main" id="{E2A38BB8-E32B-44F5-A2CA-FA5E2EFCFA5A}"/>
                </a:ext>
              </a:extLst>
            </p:cNvPr>
            <p:cNvSpPr/>
            <p:nvPr/>
          </p:nvSpPr>
          <p:spPr>
            <a:xfrm>
              <a:off x="6013830" y="5256777"/>
              <a:ext cx="1044748"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処方箋</a:t>
              </a:r>
            </a:p>
          </p:txBody>
        </p:sp>
        <p:sp>
          <p:nvSpPr>
            <p:cNvPr id="64" name="四角形: 角を丸くする 63">
              <a:extLst>
                <a:ext uri="{FF2B5EF4-FFF2-40B4-BE49-F238E27FC236}">
                  <a16:creationId xmlns:a16="http://schemas.microsoft.com/office/drawing/2014/main" id="{C974B0DE-8197-415E-BB94-7CCD26EFFBF6}"/>
                </a:ext>
              </a:extLst>
            </p:cNvPr>
            <p:cNvSpPr/>
            <p:nvPr/>
          </p:nvSpPr>
          <p:spPr>
            <a:xfrm>
              <a:off x="6011488" y="5574729"/>
              <a:ext cx="1044748"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ﾚｼﾞﾃﾞﾝｼｰ</a:t>
              </a:r>
            </a:p>
          </p:txBody>
        </p:sp>
      </p:grpSp>
      <p:sp>
        <p:nvSpPr>
          <p:cNvPr id="65" name="四角形: 角を丸くする 64">
            <a:extLst>
              <a:ext uri="{FF2B5EF4-FFF2-40B4-BE49-F238E27FC236}">
                <a16:creationId xmlns:a16="http://schemas.microsoft.com/office/drawing/2014/main" id="{3B6F5A6D-A039-4ADD-9C39-6FEBA2189B33}"/>
              </a:ext>
            </a:extLst>
          </p:cNvPr>
          <p:cNvSpPr/>
          <p:nvPr/>
        </p:nvSpPr>
        <p:spPr>
          <a:xfrm>
            <a:off x="7007838" y="5574728"/>
            <a:ext cx="1044748" cy="255373"/>
          </a:xfrm>
          <a:prstGeom prst="roundRect">
            <a:avLst>
              <a:gd name="adj" fmla="val 50000"/>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道路行政の</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a:t>
            </a:r>
          </a:p>
        </p:txBody>
      </p:sp>
      <p:sp>
        <p:nvSpPr>
          <p:cNvPr id="66" name="四角形: 角を丸くする 65">
            <a:extLst>
              <a:ext uri="{FF2B5EF4-FFF2-40B4-BE49-F238E27FC236}">
                <a16:creationId xmlns:a16="http://schemas.microsoft.com/office/drawing/2014/main" id="{595FAE51-5806-4078-AB2C-E097850E8F48}"/>
              </a:ext>
            </a:extLst>
          </p:cNvPr>
          <p:cNvSpPr/>
          <p:nvPr/>
        </p:nvSpPr>
        <p:spPr>
          <a:xfrm>
            <a:off x="4823683" y="2291609"/>
            <a:ext cx="3895822" cy="3710005"/>
          </a:xfrm>
          <a:prstGeom prst="roundRect">
            <a:avLst>
              <a:gd name="adj" fmla="val 41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432743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6250223" y="437899"/>
            <a:ext cx="2529860" cy="490006"/>
          </a:xfrm>
          <a:prstGeom prst="rect">
            <a:avLst/>
          </a:prstGeom>
          <a:noFill/>
        </p:spPr>
        <p:txBody>
          <a:bodyPr wrap="none" rtlCol="0">
            <a:spAutoFit/>
          </a:bodyPr>
          <a:lstStyle/>
          <a:p>
            <a:pPr defTabSz="843496"/>
            <a:r>
              <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2019.9.27</a:t>
            </a:r>
          </a:p>
          <a:p>
            <a:pPr defTabSz="843496"/>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第２回大阪スマートシティ戦略会議</a:t>
            </a:r>
          </a:p>
        </p:txBody>
      </p:sp>
      <p:sp>
        <p:nvSpPr>
          <p:cNvPr id="9" name="テキスト ボックス 8">
            <a:extLst>
              <a:ext uri="{FF2B5EF4-FFF2-40B4-BE49-F238E27FC236}">
                <a16:creationId xmlns:a16="http://schemas.microsoft.com/office/drawing/2014/main" id="{2B7819E5-FEA6-43CA-AB64-385A318499AE}"/>
              </a:ext>
            </a:extLst>
          </p:cNvPr>
          <p:cNvSpPr txBox="1"/>
          <p:nvPr/>
        </p:nvSpPr>
        <p:spPr>
          <a:xfrm>
            <a:off x="3030583" y="2381386"/>
            <a:ext cx="3304110" cy="769441"/>
          </a:xfrm>
          <a:prstGeom prst="rect">
            <a:avLst/>
          </a:prstGeom>
          <a:noFill/>
        </p:spPr>
        <p:txBody>
          <a:bodyPr wrap="none" rtlCol="0">
            <a:spAutoFit/>
          </a:bodyPr>
          <a:lstStyle/>
          <a:p>
            <a:pPr algn="ctr" defTabSz="843496"/>
            <a:r>
              <a:rPr kumimoji="1" lang="ja-JP" altLang="en-US" sz="4400">
                <a:solidFill>
                  <a:prstClr val="black"/>
                </a:solidFill>
                <a:latin typeface="Meiryo UI" panose="020B0604030504040204" pitchFamily="50" charset="-128"/>
                <a:ea typeface="Meiryo UI" panose="020B0604030504040204" pitchFamily="50" charset="-128"/>
              </a:rPr>
              <a:t>業務</a:t>
            </a:r>
            <a:r>
              <a:rPr kumimoji="1" lang="ja-JP" altLang="en-US" sz="4400" smtClean="0">
                <a:solidFill>
                  <a:prstClr val="black"/>
                </a:solidFill>
                <a:latin typeface="Meiryo UI" panose="020B0604030504040204" pitchFamily="50" charset="-128"/>
                <a:ea typeface="Meiryo UI" panose="020B0604030504040204" pitchFamily="50" charset="-128"/>
              </a:rPr>
              <a:t>の</a:t>
            </a:r>
            <a:r>
              <a:rPr kumimoji="1" lang="en-US" altLang="ja-JP" sz="4400" dirty="0" smtClean="0">
                <a:solidFill>
                  <a:prstClr val="black"/>
                </a:solidFill>
                <a:latin typeface="Meiryo UI" panose="020B0604030504040204" pitchFamily="50" charset="-128"/>
                <a:ea typeface="Meiryo UI" panose="020B0604030504040204" pitchFamily="50" charset="-128"/>
              </a:rPr>
              <a:t>ICT</a:t>
            </a:r>
            <a:r>
              <a:rPr kumimoji="1" lang="ja-JP" altLang="en-US" sz="4400" dirty="0" smtClean="0">
                <a:solidFill>
                  <a:prstClr val="black"/>
                </a:solidFill>
                <a:latin typeface="Meiryo UI" panose="020B0604030504040204" pitchFamily="50" charset="-128"/>
                <a:ea typeface="Meiryo UI" panose="020B0604030504040204" pitchFamily="50" charset="-128"/>
              </a:rPr>
              <a:t>化</a:t>
            </a:r>
            <a:endParaRPr kumimoji="1" lang="en-US" altLang="ja-JP" sz="4400" dirty="0">
              <a:solidFill>
                <a:prstClr val="black"/>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3075946" y="3657599"/>
            <a:ext cx="3605348" cy="2523768"/>
          </a:xfrm>
          <a:prstGeom prst="rect">
            <a:avLst/>
          </a:prstGeom>
          <a:noFill/>
        </p:spPr>
        <p:txBody>
          <a:bodyPr wrap="square" rtlCol="0">
            <a:spAutoFit/>
          </a:bodyPr>
          <a:lstStyle/>
          <a:p>
            <a:r>
              <a:rPr kumimoji="1" lang="ja-JP" altLang="en-US" sz="1600" b="1" dirty="0" smtClean="0">
                <a:latin typeface="Meiryo UI" panose="020B0604030504040204" pitchFamily="50" charset="-128"/>
                <a:ea typeface="Meiryo UI" panose="020B0604030504040204" pitchFamily="50" charset="-128"/>
              </a:rPr>
              <a:t>１．</a:t>
            </a:r>
            <a:r>
              <a:rPr kumimoji="1" lang="en-US" altLang="ja-JP" sz="1600" b="1" dirty="0" smtClean="0">
                <a:latin typeface="Meiryo UI" panose="020B0604030504040204" pitchFamily="50" charset="-128"/>
                <a:ea typeface="Meiryo UI" panose="020B0604030504040204" pitchFamily="50" charset="-128"/>
              </a:rPr>
              <a:t>AI</a:t>
            </a:r>
            <a:r>
              <a:rPr kumimoji="1" lang="ja-JP" altLang="en-US" sz="1600" b="1" dirty="0" smtClean="0">
                <a:latin typeface="Meiryo UI" panose="020B0604030504040204" pitchFamily="50" charset="-128"/>
                <a:ea typeface="Meiryo UI" panose="020B0604030504040204" pitchFamily="50" charset="-128"/>
              </a:rPr>
              <a:t>チャットボット</a:t>
            </a:r>
            <a:endParaRPr kumimoji="1" lang="en-US" altLang="ja-JP" sz="1600" b="1" dirty="0" smtClean="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　①　</a:t>
            </a:r>
            <a:r>
              <a:rPr kumimoji="1" lang="en-US" altLang="ja-JP" sz="1600" dirty="0" smtClean="0">
                <a:latin typeface="Meiryo UI" panose="020B0604030504040204" pitchFamily="50" charset="-128"/>
                <a:ea typeface="Meiryo UI" panose="020B0604030504040204" pitchFamily="50" charset="-128"/>
              </a:rPr>
              <a:t>AI</a:t>
            </a:r>
            <a:r>
              <a:rPr kumimoji="1" lang="ja-JP" altLang="en-US" sz="1600" dirty="0" smtClean="0">
                <a:latin typeface="Meiryo UI" panose="020B0604030504040204" pitchFamily="50" charset="-128"/>
                <a:ea typeface="Meiryo UI" panose="020B0604030504040204" pitchFamily="50" charset="-128"/>
              </a:rPr>
              <a:t>チャットボットとは</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800" dirty="0" smtClean="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②　先進事例（民間・自治体）</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endParaRPr>
          </a:p>
          <a:p>
            <a:r>
              <a:rPr kumimoji="1" lang="ja-JP" altLang="en-US" sz="1600" b="1" dirty="0" smtClean="0">
                <a:latin typeface="Meiryo UI" panose="020B0604030504040204" pitchFamily="50" charset="-128"/>
                <a:ea typeface="Meiryo UI" panose="020B0604030504040204" pitchFamily="50" charset="-128"/>
              </a:rPr>
              <a:t>２．</a:t>
            </a:r>
            <a:r>
              <a:rPr kumimoji="1" lang="en-US" altLang="ja-JP" sz="1600" b="1" dirty="0" smtClean="0">
                <a:latin typeface="Meiryo UI" panose="020B0604030504040204" pitchFamily="50" charset="-128"/>
                <a:ea typeface="Meiryo UI" panose="020B0604030504040204" pitchFamily="50" charset="-128"/>
              </a:rPr>
              <a:t>RPA</a:t>
            </a:r>
            <a:endParaRPr kumimoji="1" lang="en-US" altLang="ja-JP" sz="1600" b="1" dirty="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　①　</a:t>
            </a:r>
            <a:r>
              <a:rPr kumimoji="1" lang="en-US" altLang="ja-JP" sz="1600" dirty="0" smtClean="0">
                <a:latin typeface="Meiryo UI" panose="020B0604030504040204" pitchFamily="50" charset="-128"/>
                <a:ea typeface="Meiryo UI" panose="020B0604030504040204" pitchFamily="50" charset="-128"/>
              </a:rPr>
              <a:t>RPA</a:t>
            </a:r>
            <a:r>
              <a:rPr kumimoji="1" lang="ja-JP" altLang="en-US" sz="1600" dirty="0" smtClean="0">
                <a:latin typeface="Meiryo UI" panose="020B0604030504040204" pitchFamily="50" charset="-128"/>
                <a:ea typeface="Meiryo UI" panose="020B0604030504040204" pitchFamily="50" charset="-128"/>
              </a:rPr>
              <a:t>とは</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600" dirty="0" smtClean="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②　先進事例（民間・自治体）</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endParaRPr>
          </a:p>
          <a:p>
            <a:r>
              <a:rPr kumimoji="1" lang="ja-JP" altLang="en-US" sz="1600" b="1" dirty="0" smtClean="0">
                <a:latin typeface="Meiryo UI" panose="020B0604030504040204" pitchFamily="50" charset="-128"/>
                <a:ea typeface="Meiryo UI" panose="020B0604030504040204" pitchFamily="50" charset="-128"/>
              </a:rPr>
              <a:t>３．府内の先進事例と住民ニーズ</a:t>
            </a:r>
            <a:endParaRPr kumimoji="1" lang="ja-JP" altLang="en-US" sz="1600" b="1" dirty="0">
              <a:latin typeface="Meiryo UI" panose="020B0604030504040204" pitchFamily="50" charset="-128"/>
              <a:ea typeface="Meiryo UI" panose="020B0604030504040204" pitchFamily="50" charset="-128"/>
            </a:endParaRPr>
          </a:p>
        </p:txBody>
      </p:sp>
      <p:sp>
        <p:nvSpPr>
          <p:cNvPr id="5" name="大かっこ 4"/>
          <p:cNvSpPr/>
          <p:nvPr/>
        </p:nvSpPr>
        <p:spPr>
          <a:xfrm>
            <a:off x="2795449" y="3592284"/>
            <a:ext cx="3618412" cy="2664822"/>
          </a:xfrm>
          <a:prstGeom prst="bracketPair">
            <a:avLst>
              <a:gd name="adj" fmla="val 10489"/>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 name="正方形/長方形 7"/>
          <p:cNvSpPr/>
          <p:nvPr/>
        </p:nvSpPr>
        <p:spPr>
          <a:xfrm>
            <a:off x="548640" y="599708"/>
            <a:ext cx="2338251" cy="6495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latin typeface="Meiryo UI" panose="020B0604030504040204" pitchFamily="50" charset="-128"/>
                <a:ea typeface="Meiryo UI" panose="020B0604030504040204" pitchFamily="50" charset="-128"/>
              </a:rPr>
              <a:t>ICT</a:t>
            </a:r>
            <a:r>
              <a:rPr kumimoji="1" lang="ja-JP" altLang="en-US" dirty="0" smtClean="0">
                <a:latin typeface="Meiryo UI" panose="020B0604030504040204" pitchFamily="50" charset="-128"/>
                <a:ea typeface="Meiryo UI" panose="020B0604030504040204" pitchFamily="50" charset="-128"/>
              </a:rPr>
              <a:t>化ツール　別冊③</a:t>
            </a:r>
            <a:endParaRPr kumimoji="1" lang="ja-JP" altLang="en-US"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6D9193AE-A101-45E9-A319-81911888F047}" type="slidenum">
              <a:rPr kumimoji="1" lang="ja-JP" altLang="en-US" smtClean="0"/>
              <a:pPr/>
              <a:t>25</a:t>
            </a:fld>
            <a:endParaRPr kumimoji="1" lang="ja-JP" altLang="en-US"/>
          </a:p>
        </p:txBody>
      </p:sp>
    </p:spTree>
    <p:extLst>
      <p:ext uri="{BB962C8B-B14F-4D97-AF65-F5344CB8AC3E}">
        <p14:creationId xmlns:p14="http://schemas.microsoft.com/office/powerpoint/2010/main" val="485139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コネクタ 8"/>
          <p:cNvCxnSpPr/>
          <p:nvPr/>
        </p:nvCxnSpPr>
        <p:spPr>
          <a:xfrm>
            <a:off x="417034" y="666205"/>
            <a:ext cx="8532000" cy="0"/>
          </a:xfrm>
          <a:prstGeom prst="line">
            <a:avLst/>
          </a:prstGeom>
        </p:spPr>
        <p:style>
          <a:lnRef idx="1">
            <a:schemeClr val="dk1"/>
          </a:lnRef>
          <a:fillRef idx="0">
            <a:schemeClr val="dk1"/>
          </a:fillRef>
          <a:effectRef idx="0">
            <a:schemeClr val="dk1"/>
          </a:effectRef>
          <a:fontRef idx="minor">
            <a:schemeClr val="tx1"/>
          </a:fontRef>
        </p:style>
      </p:cxnSp>
      <p:sp>
        <p:nvSpPr>
          <p:cNvPr id="10" name="テキスト ボックス 9"/>
          <p:cNvSpPr txBox="1"/>
          <p:nvPr/>
        </p:nvSpPr>
        <p:spPr>
          <a:xfrm>
            <a:off x="417034" y="131432"/>
            <a:ext cx="8532000" cy="461665"/>
          </a:xfrm>
          <a:prstGeom prst="rect">
            <a:avLst/>
          </a:prstGeom>
          <a:noFill/>
        </p:spPr>
        <p:txBody>
          <a:bodyPr wrap="square" rtlCol="0">
            <a:spAutoFit/>
          </a:bodyPr>
          <a:lstStyle/>
          <a:p>
            <a:pPr algn="ctr"/>
            <a:r>
              <a:rPr kumimoji="1" lang="en-US" altLang="ja-JP" sz="2400" b="1" dirty="0" smtClean="0">
                <a:latin typeface="Meiryo UI" panose="020B0604030504040204" pitchFamily="50" charset="-128"/>
                <a:ea typeface="Meiryo UI" panose="020B0604030504040204" pitchFamily="50" charset="-128"/>
              </a:rPr>
              <a:t>AI</a:t>
            </a:r>
            <a:r>
              <a:rPr kumimoji="1" lang="ja-JP" altLang="en-US" sz="2400" b="1" dirty="0" smtClean="0">
                <a:latin typeface="Meiryo UI" panose="020B0604030504040204" pitchFamily="50" charset="-128"/>
                <a:ea typeface="Meiryo UI" panose="020B0604030504040204" pitchFamily="50" charset="-128"/>
              </a:rPr>
              <a:t>チャットボットとは</a:t>
            </a:r>
            <a:endParaRPr kumimoji="1" lang="ja-JP" altLang="en-US" sz="2400" b="1" dirty="0">
              <a:latin typeface="Meiryo UI" panose="020B0604030504040204" pitchFamily="50" charset="-128"/>
              <a:ea typeface="Meiryo UI" panose="020B0604030504040204" pitchFamily="50" charset="-128"/>
            </a:endParaRPr>
          </a:p>
        </p:txBody>
      </p:sp>
      <p:sp>
        <p:nvSpPr>
          <p:cNvPr id="7" name="Line 84"/>
          <p:cNvSpPr>
            <a:spLocks noChangeShapeType="1"/>
          </p:cNvSpPr>
          <p:nvPr/>
        </p:nvSpPr>
        <p:spPr bwMode="auto">
          <a:xfrm flipV="1">
            <a:off x="2848390" y="5396404"/>
            <a:ext cx="1345166" cy="0"/>
          </a:xfrm>
          <a:prstGeom prst="line">
            <a:avLst/>
          </a:prstGeom>
          <a:noFill/>
          <a:ln w="317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latin typeface="ＭＳ Ｐゴシック" panose="020B0600070205080204" pitchFamily="50" charset="-128"/>
              <a:ea typeface="ＭＳ Ｐゴシック" panose="020B0600070205080204" pitchFamily="50" charset="-128"/>
            </a:endParaRPr>
          </a:p>
        </p:txBody>
      </p:sp>
      <p:sp>
        <p:nvSpPr>
          <p:cNvPr id="8" name="AutoShape 7"/>
          <p:cNvSpPr>
            <a:spLocks noChangeArrowheads="1"/>
          </p:cNvSpPr>
          <p:nvPr/>
        </p:nvSpPr>
        <p:spPr bwMode="auto">
          <a:xfrm>
            <a:off x="1205060" y="4632265"/>
            <a:ext cx="1800000" cy="2086399"/>
          </a:xfrm>
          <a:prstGeom prst="roundRect">
            <a:avLst>
              <a:gd name="adj" fmla="val 16667"/>
            </a:avLst>
          </a:prstGeom>
          <a:noFill/>
          <a:ln w="9525">
            <a:solidFill>
              <a:srgbClr val="4D4D4D"/>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defTabSz="2057400">
              <a:defRPr kumimoji="1">
                <a:solidFill>
                  <a:schemeClr val="tx1"/>
                </a:solidFill>
                <a:latin typeface="Arial" panose="020B0604020202020204" pitchFamily="34" charset="0"/>
                <a:ea typeface="ＭＳ Ｐゴシック" panose="020B0600070205080204" pitchFamily="50" charset="-128"/>
              </a:defRPr>
            </a:lvl1pPr>
            <a:lvl2pPr marL="288925" indent="-98425" defTabSz="2057400">
              <a:defRPr kumimoji="1">
                <a:solidFill>
                  <a:schemeClr val="tx1"/>
                </a:solidFill>
                <a:latin typeface="Arial" panose="020B0604020202020204" pitchFamily="34" charset="0"/>
                <a:ea typeface="ＭＳ Ｐゴシック" panose="020B0600070205080204" pitchFamily="50" charset="-128"/>
              </a:defRPr>
            </a:lvl2pPr>
            <a:lvl3pPr marL="1371600" defTabSz="2057400">
              <a:defRPr kumimoji="1">
                <a:solidFill>
                  <a:schemeClr val="tx1"/>
                </a:solidFill>
                <a:latin typeface="Arial" panose="020B0604020202020204" pitchFamily="34" charset="0"/>
                <a:ea typeface="ＭＳ Ｐゴシック" panose="020B0600070205080204" pitchFamily="50" charset="-128"/>
              </a:defRPr>
            </a:lvl3pPr>
            <a:lvl4pPr marL="2057400" defTabSz="2057400">
              <a:defRPr kumimoji="1">
                <a:solidFill>
                  <a:schemeClr val="tx1"/>
                </a:solidFill>
                <a:latin typeface="Arial" panose="020B0604020202020204" pitchFamily="34" charset="0"/>
                <a:ea typeface="ＭＳ Ｐゴシック" panose="020B0600070205080204" pitchFamily="50" charset="-128"/>
              </a:defRPr>
            </a:lvl4pPr>
            <a:lvl5pPr marL="2743200" defTabSz="2057400">
              <a:defRPr kumimoji="1">
                <a:solidFill>
                  <a:schemeClr val="tx1"/>
                </a:solidFill>
                <a:latin typeface="Arial" panose="020B0604020202020204" pitchFamily="34" charset="0"/>
                <a:ea typeface="ＭＳ Ｐゴシック" panose="020B0600070205080204" pitchFamily="50" charset="-128"/>
              </a:defRPr>
            </a:lvl5pPr>
            <a:lvl6pPr marL="3200400" defTabSz="20574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657600" defTabSz="20574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4114800" defTabSz="20574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572000" defTabSz="20574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defRPr/>
            </a:pPr>
            <a:endParaRPr lang="ja-JP" altLang="en-US" sz="1200" dirty="0" smtClean="0">
              <a:effectLst>
                <a:outerShdw blurRad="38100" dist="38100" dir="2700000" algn="tl">
                  <a:srgbClr val="C0C0C0"/>
                </a:outerShdw>
              </a:effectLst>
              <a:latin typeface="ＭＳ Ｐゴシック" panose="020B0600070205080204" pitchFamily="50" charset="-128"/>
            </a:endParaRPr>
          </a:p>
        </p:txBody>
      </p:sp>
      <p:sp>
        <p:nvSpPr>
          <p:cNvPr id="11" name="AutoShape 7"/>
          <p:cNvSpPr>
            <a:spLocks noChangeArrowheads="1"/>
          </p:cNvSpPr>
          <p:nvPr/>
        </p:nvSpPr>
        <p:spPr bwMode="auto">
          <a:xfrm>
            <a:off x="3889291" y="4618643"/>
            <a:ext cx="1800000" cy="2086399"/>
          </a:xfrm>
          <a:prstGeom prst="roundRect">
            <a:avLst>
              <a:gd name="adj" fmla="val 16667"/>
            </a:avLst>
          </a:prstGeom>
          <a:noFill/>
          <a:ln w="9525">
            <a:solidFill>
              <a:srgbClr val="4D4D4D"/>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defTabSz="2057400">
              <a:buFont typeface="Wingdings" panose="05000000000000000000" pitchFamily="2" charset="2"/>
              <a:buNone/>
            </a:pPr>
            <a:endParaRPr kumimoji="1" lang="ja-JP" altLang="en-US" sz="1200" dirty="0">
              <a:effectLst>
                <a:outerShdw blurRad="38100" dist="38100" dir="2700000" algn="tl">
                  <a:srgbClr val="C0C0C0"/>
                </a:outerShdw>
              </a:effectLst>
              <a:latin typeface="ＭＳ Ｐゴシック" panose="020B0600070205080204" pitchFamily="50" charset="-128"/>
              <a:ea typeface="ＭＳ Ｐゴシック" panose="020B0600070205080204" pitchFamily="50" charset="-128"/>
            </a:endParaRPr>
          </a:p>
        </p:txBody>
      </p:sp>
      <p:sp>
        <p:nvSpPr>
          <p:cNvPr id="12" name="Text Box 110"/>
          <p:cNvSpPr txBox="1">
            <a:spLocks noChangeArrowheads="1"/>
          </p:cNvSpPr>
          <p:nvPr/>
        </p:nvSpPr>
        <p:spPr bwMode="auto">
          <a:xfrm>
            <a:off x="1343029" y="4184872"/>
            <a:ext cx="16439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057400">
              <a:defRPr kumimoji="1">
                <a:solidFill>
                  <a:schemeClr val="tx1"/>
                </a:solidFill>
                <a:latin typeface="Arial" panose="020B0604020202020204" pitchFamily="34" charset="0"/>
                <a:ea typeface="ＭＳ Ｐゴシック" panose="020B0600070205080204" pitchFamily="50" charset="-128"/>
              </a:defRPr>
            </a:lvl1pPr>
            <a:lvl2pPr marL="288925" indent="-98425" defTabSz="2057400">
              <a:defRPr kumimoji="1">
                <a:solidFill>
                  <a:schemeClr val="tx1"/>
                </a:solidFill>
                <a:latin typeface="Arial" panose="020B0604020202020204" pitchFamily="34" charset="0"/>
                <a:ea typeface="ＭＳ Ｐゴシック" panose="020B0600070205080204" pitchFamily="50" charset="-128"/>
              </a:defRPr>
            </a:lvl2pPr>
            <a:lvl3pPr marL="1143000" indent="-228600" defTabSz="2057400">
              <a:defRPr kumimoji="1">
                <a:solidFill>
                  <a:schemeClr val="tx1"/>
                </a:solidFill>
                <a:latin typeface="Arial" panose="020B0604020202020204" pitchFamily="34" charset="0"/>
                <a:ea typeface="ＭＳ Ｐゴシック" panose="020B0600070205080204" pitchFamily="50" charset="-128"/>
              </a:defRPr>
            </a:lvl3pPr>
            <a:lvl4pPr marL="1600200" indent="-228600" defTabSz="2057400">
              <a:defRPr kumimoji="1">
                <a:solidFill>
                  <a:schemeClr val="tx1"/>
                </a:solidFill>
                <a:latin typeface="Arial" panose="020B0604020202020204" pitchFamily="34" charset="0"/>
                <a:ea typeface="ＭＳ Ｐゴシック" panose="020B0600070205080204" pitchFamily="50" charset="-128"/>
              </a:defRPr>
            </a:lvl4pPr>
            <a:lvl5pPr marL="2057400" indent="-228600" defTabSz="2057400">
              <a:defRPr kumimoji="1">
                <a:solidFill>
                  <a:schemeClr val="tx1"/>
                </a:solidFill>
                <a:latin typeface="Arial" panose="020B0604020202020204" pitchFamily="34" charset="0"/>
                <a:ea typeface="ＭＳ Ｐゴシック" panose="020B0600070205080204" pitchFamily="50" charset="-128"/>
              </a:defRPr>
            </a:lvl5pPr>
            <a:lvl6pPr marL="25146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600" b="1" dirty="0" smtClean="0">
                <a:latin typeface="Meiryo UI" panose="020B0604030504040204" pitchFamily="50" charset="-128"/>
                <a:ea typeface="Meiryo UI" panose="020B0604030504040204" pitchFamily="50" charset="-128"/>
              </a:rPr>
              <a:t>ユーザ（市民）</a:t>
            </a:r>
            <a:endParaRPr lang="en-US" altLang="ja-JP" sz="1600" b="1" dirty="0" smtClean="0">
              <a:latin typeface="Meiryo UI" panose="020B0604030504040204" pitchFamily="50" charset="-128"/>
              <a:ea typeface="Meiryo UI" panose="020B0604030504040204" pitchFamily="50" charset="-128"/>
            </a:endParaRPr>
          </a:p>
        </p:txBody>
      </p:sp>
      <p:grpSp>
        <p:nvGrpSpPr>
          <p:cNvPr id="13" name="グループ化 12"/>
          <p:cNvGrpSpPr/>
          <p:nvPr/>
        </p:nvGrpSpPr>
        <p:grpSpPr>
          <a:xfrm>
            <a:off x="6842084" y="4927004"/>
            <a:ext cx="1459584" cy="1328222"/>
            <a:chOff x="842677" y="4807443"/>
            <a:chExt cx="1523624" cy="1386498"/>
          </a:xfrm>
        </p:grpSpPr>
        <p:pic>
          <p:nvPicPr>
            <p:cNvPr id="15" name="図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677" y="4807443"/>
              <a:ext cx="1523624" cy="1386498"/>
            </a:xfrm>
            <a:prstGeom prst="rect">
              <a:avLst/>
            </a:prstGeom>
          </p:spPr>
        </p:pic>
        <p:sp>
          <p:nvSpPr>
            <p:cNvPr id="16" name="Text Box 110"/>
            <p:cNvSpPr txBox="1">
              <a:spLocks noChangeArrowheads="1"/>
            </p:cNvSpPr>
            <p:nvPr/>
          </p:nvSpPr>
          <p:spPr bwMode="auto">
            <a:xfrm>
              <a:off x="1663890" y="5502400"/>
              <a:ext cx="50133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057400">
                <a:defRPr kumimoji="1">
                  <a:solidFill>
                    <a:schemeClr val="tx1"/>
                  </a:solidFill>
                  <a:latin typeface="Arial" panose="020B0604020202020204" pitchFamily="34" charset="0"/>
                  <a:ea typeface="ＭＳ Ｐゴシック" panose="020B0600070205080204" pitchFamily="50" charset="-128"/>
                </a:defRPr>
              </a:lvl1pPr>
              <a:lvl2pPr marL="288925" indent="-98425" defTabSz="2057400">
                <a:defRPr kumimoji="1">
                  <a:solidFill>
                    <a:schemeClr val="tx1"/>
                  </a:solidFill>
                  <a:latin typeface="Arial" panose="020B0604020202020204" pitchFamily="34" charset="0"/>
                  <a:ea typeface="ＭＳ Ｐゴシック" panose="020B0600070205080204" pitchFamily="50" charset="-128"/>
                </a:defRPr>
              </a:lvl2pPr>
              <a:lvl3pPr marL="1143000" indent="-228600" defTabSz="2057400">
                <a:defRPr kumimoji="1">
                  <a:solidFill>
                    <a:schemeClr val="tx1"/>
                  </a:solidFill>
                  <a:latin typeface="Arial" panose="020B0604020202020204" pitchFamily="34" charset="0"/>
                  <a:ea typeface="ＭＳ Ｐゴシック" panose="020B0600070205080204" pitchFamily="50" charset="-128"/>
                </a:defRPr>
              </a:lvl3pPr>
              <a:lvl4pPr marL="1600200" indent="-228600" defTabSz="2057400">
                <a:defRPr kumimoji="1">
                  <a:solidFill>
                    <a:schemeClr val="tx1"/>
                  </a:solidFill>
                  <a:latin typeface="Arial" panose="020B0604020202020204" pitchFamily="34" charset="0"/>
                  <a:ea typeface="ＭＳ Ｐゴシック" panose="020B0600070205080204" pitchFamily="50" charset="-128"/>
                </a:defRPr>
              </a:lvl4pPr>
              <a:lvl5pPr marL="2057400" indent="-228600" defTabSz="2057400">
                <a:defRPr kumimoji="1">
                  <a:solidFill>
                    <a:schemeClr val="tx1"/>
                  </a:solidFill>
                  <a:latin typeface="Arial" panose="020B0604020202020204" pitchFamily="34" charset="0"/>
                  <a:ea typeface="ＭＳ Ｐゴシック" panose="020B0600070205080204" pitchFamily="50" charset="-128"/>
                </a:defRPr>
              </a:lvl5pPr>
              <a:lvl6pPr marL="25146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000" dirty="0" smtClean="0">
                  <a:latin typeface="ＭＳ Ｐゴシック" panose="020B0600070205080204" pitchFamily="50" charset="-128"/>
                </a:rPr>
                <a:t>職員</a:t>
              </a:r>
              <a:r>
                <a:rPr lang="en-US" altLang="ja-JP" sz="1000" dirty="0" smtClean="0">
                  <a:latin typeface="ＭＳ Ｐゴシック" panose="020B0600070205080204" pitchFamily="50" charset="-128"/>
                </a:rPr>
                <a:t/>
              </a:r>
              <a:br>
                <a:rPr lang="en-US" altLang="ja-JP" sz="1000" dirty="0" smtClean="0">
                  <a:latin typeface="ＭＳ Ｐゴシック" panose="020B0600070205080204" pitchFamily="50" charset="-128"/>
                </a:rPr>
              </a:br>
              <a:r>
                <a:rPr lang="ja-JP" altLang="en-US" sz="1000" dirty="0" smtClean="0">
                  <a:latin typeface="ＭＳ Ｐゴシック" panose="020B0600070205080204" pitchFamily="50" charset="-128"/>
                </a:rPr>
                <a:t>端末</a:t>
              </a:r>
              <a:endParaRPr lang="ja-JP" altLang="en-US" sz="1000" dirty="0">
                <a:latin typeface="ＭＳ Ｐゴシック" panose="020B0600070205080204" pitchFamily="50" charset="-128"/>
              </a:endParaRPr>
            </a:p>
          </p:txBody>
        </p:sp>
      </p:gr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5955" y="4874351"/>
            <a:ext cx="1462970" cy="1470322"/>
          </a:xfrm>
          <a:prstGeom prst="rect">
            <a:avLst/>
          </a:prstGeom>
        </p:spPr>
      </p:pic>
      <p:sp>
        <p:nvSpPr>
          <p:cNvPr id="20" name="Text Box 110"/>
          <p:cNvSpPr txBox="1">
            <a:spLocks noChangeArrowheads="1"/>
          </p:cNvSpPr>
          <p:nvPr/>
        </p:nvSpPr>
        <p:spPr bwMode="auto">
          <a:xfrm>
            <a:off x="3173605" y="5128882"/>
            <a:ext cx="7086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057400">
              <a:defRPr kumimoji="1">
                <a:solidFill>
                  <a:schemeClr val="tx1"/>
                </a:solidFill>
                <a:latin typeface="Arial" panose="020B0604020202020204" pitchFamily="34" charset="0"/>
                <a:ea typeface="ＭＳ Ｐゴシック" panose="020B0600070205080204" pitchFamily="50" charset="-128"/>
              </a:defRPr>
            </a:lvl1pPr>
            <a:lvl2pPr marL="288925" indent="-98425" defTabSz="2057400">
              <a:defRPr kumimoji="1">
                <a:solidFill>
                  <a:schemeClr val="tx1"/>
                </a:solidFill>
                <a:latin typeface="Arial" panose="020B0604020202020204" pitchFamily="34" charset="0"/>
                <a:ea typeface="ＭＳ Ｐゴシック" panose="020B0600070205080204" pitchFamily="50" charset="-128"/>
              </a:defRPr>
            </a:lvl2pPr>
            <a:lvl3pPr marL="1143000" indent="-228600" defTabSz="2057400">
              <a:defRPr kumimoji="1">
                <a:solidFill>
                  <a:schemeClr val="tx1"/>
                </a:solidFill>
                <a:latin typeface="Arial" panose="020B0604020202020204" pitchFamily="34" charset="0"/>
                <a:ea typeface="ＭＳ Ｐゴシック" panose="020B0600070205080204" pitchFamily="50" charset="-128"/>
              </a:defRPr>
            </a:lvl3pPr>
            <a:lvl4pPr marL="1600200" indent="-228600" defTabSz="2057400">
              <a:defRPr kumimoji="1">
                <a:solidFill>
                  <a:schemeClr val="tx1"/>
                </a:solidFill>
                <a:latin typeface="Arial" panose="020B0604020202020204" pitchFamily="34" charset="0"/>
                <a:ea typeface="ＭＳ Ｐゴシック" panose="020B0600070205080204" pitchFamily="50" charset="-128"/>
              </a:defRPr>
            </a:lvl4pPr>
            <a:lvl5pPr marL="2057400" indent="-228600" defTabSz="2057400">
              <a:defRPr kumimoji="1">
                <a:solidFill>
                  <a:schemeClr val="tx1"/>
                </a:solidFill>
                <a:latin typeface="Arial" panose="020B0604020202020204" pitchFamily="34" charset="0"/>
                <a:ea typeface="ＭＳ Ｐゴシック" panose="020B0600070205080204" pitchFamily="50" charset="-128"/>
              </a:defRPr>
            </a:lvl5pPr>
            <a:lvl6pPr marL="25146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200" dirty="0" smtClean="0">
                <a:latin typeface="ＭＳ Ｐゴシック" panose="020B0600070205080204" pitchFamily="50" charset="-128"/>
              </a:rPr>
              <a:t>質問</a:t>
            </a:r>
            <a:endParaRPr lang="ja-JP" altLang="en-US" sz="1200" dirty="0">
              <a:latin typeface="ＭＳ Ｐゴシック" panose="020B0600070205080204" pitchFamily="50" charset="-128"/>
            </a:endParaRPr>
          </a:p>
        </p:txBody>
      </p:sp>
      <p:sp>
        <p:nvSpPr>
          <p:cNvPr id="21" name="Line 84"/>
          <p:cNvSpPr>
            <a:spLocks noChangeShapeType="1"/>
          </p:cNvSpPr>
          <p:nvPr/>
        </p:nvSpPr>
        <p:spPr bwMode="auto">
          <a:xfrm rot="10800000" flipV="1">
            <a:off x="2817908" y="5849253"/>
            <a:ext cx="1345166" cy="0"/>
          </a:xfrm>
          <a:prstGeom prst="line">
            <a:avLst/>
          </a:prstGeom>
          <a:noFill/>
          <a:ln w="317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latin typeface="ＭＳ Ｐゴシック" panose="020B0600070205080204" pitchFamily="50" charset="-128"/>
              <a:ea typeface="ＭＳ Ｐゴシック" panose="020B0600070205080204" pitchFamily="50" charset="-128"/>
            </a:endParaRPr>
          </a:p>
        </p:txBody>
      </p:sp>
      <p:sp>
        <p:nvSpPr>
          <p:cNvPr id="22" name="Text Box 110"/>
          <p:cNvSpPr txBox="1">
            <a:spLocks noChangeArrowheads="1"/>
          </p:cNvSpPr>
          <p:nvPr/>
        </p:nvSpPr>
        <p:spPr bwMode="auto">
          <a:xfrm>
            <a:off x="3077807" y="5555601"/>
            <a:ext cx="10259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057400">
              <a:defRPr kumimoji="1">
                <a:solidFill>
                  <a:schemeClr val="tx1"/>
                </a:solidFill>
                <a:latin typeface="Arial" panose="020B0604020202020204" pitchFamily="34" charset="0"/>
                <a:ea typeface="ＭＳ Ｐゴシック" panose="020B0600070205080204" pitchFamily="50" charset="-128"/>
              </a:defRPr>
            </a:lvl1pPr>
            <a:lvl2pPr marL="288925" indent="-98425" defTabSz="2057400">
              <a:defRPr kumimoji="1">
                <a:solidFill>
                  <a:schemeClr val="tx1"/>
                </a:solidFill>
                <a:latin typeface="Arial" panose="020B0604020202020204" pitchFamily="34" charset="0"/>
                <a:ea typeface="ＭＳ Ｐゴシック" panose="020B0600070205080204" pitchFamily="50" charset="-128"/>
              </a:defRPr>
            </a:lvl2pPr>
            <a:lvl3pPr marL="1143000" indent="-228600" defTabSz="2057400">
              <a:defRPr kumimoji="1">
                <a:solidFill>
                  <a:schemeClr val="tx1"/>
                </a:solidFill>
                <a:latin typeface="Arial" panose="020B0604020202020204" pitchFamily="34" charset="0"/>
                <a:ea typeface="ＭＳ Ｐゴシック" panose="020B0600070205080204" pitchFamily="50" charset="-128"/>
              </a:defRPr>
            </a:lvl3pPr>
            <a:lvl4pPr marL="1600200" indent="-228600" defTabSz="2057400">
              <a:defRPr kumimoji="1">
                <a:solidFill>
                  <a:schemeClr val="tx1"/>
                </a:solidFill>
                <a:latin typeface="Arial" panose="020B0604020202020204" pitchFamily="34" charset="0"/>
                <a:ea typeface="ＭＳ Ｐゴシック" panose="020B0600070205080204" pitchFamily="50" charset="-128"/>
              </a:defRPr>
            </a:lvl4pPr>
            <a:lvl5pPr marL="2057400" indent="-228600" defTabSz="2057400">
              <a:defRPr kumimoji="1">
                <a:solidFill>
                  <a:schemeClr val="tx1"/>
                </a:solidFill>
                <a:latin typeface="Arial" panose="020B0604020202020204" pitchFamily="34" charset="0"/>
                <a:ea typeface="ＭＳ Ｐゴシック" panose="020B0600070205080204" pitchFamily="50" charset="-128"/>
              </a:defRPr>
            </a:lvl5pPr>
            <a:lvl6pPr marL="25146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200" dirty="0" smtClean="0">
                <a:latin typeface="ＭＳ Ｐゴシック" panose="020B0600070205080204" pitchFamily="50" charset="-128"/>
              </a:rPr>
              <a:t>自動回答</a:t>
            </a:r>
            <a:endParaRPr lang="ja-JP" altLang="en-US" sz="1200" dirty="0">
              <a:latin typeface="ＭＳ Ｐゴシック" panose="020B0600070205080204" pitchFamily="50" charset="-128"/>
            </a:endParaRPr>
          </a:p>
        </p:txBody>
      </p:sp>
      <p:sp>
        <p:nvSpPr>
          <p:cNvPr id="23" name="AutoShape 195"/>
          <p:cNvSpPr>
            <a:spLocks noChangeArrowheads="1"/>
          </p:cNvSpPr>
          <p:nvPr/>
        </p:nvSpPr>
        <p:spPr bwMode="auto">
          <a:xfrm>
            <a:off x="4178455" y="5866012"/>
            <a:ext cx="647352" cy="700767"/>
          </a:xfrm>
          <a:prstGeom prst="can">
            <a:avLst>
              <a:gd name="adj" fmla="val 20241"/>
            </a:avLst>
          </a:prstGeom>
          <a:solidFill>
            <a:srgbClr val="CC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0000"/>
              </a:lnSpc>
              <a:spcBef>
                <a:spcPct val="30000"/>
              </a:spcBef>
            </a:pPr>
            <a:r>
              <a:rPr lang="ja-JP" altLang="en-US" sz="1000" dirty="0" smtClean="0">
                <a:latin typeface="Meiryo UI" panose="020B0604030504040204" pitchFamily="50" charset="-128"/>
                <a:ea typeface="Meiryo UI" panose="020B0604030504040204" pitchFamily="50" charset="-128"/>
              </a:rPr>
              <a:t>過去の</a:t>
            </a:r>
            <a:endParaRPr lang="en-US" altLang="ja-JP" sz="1000" dirty="0" smtClean="0">
              <a:latin typeface="Meiryo UI" panose="020B0604030504040204" pitchFamily="50" charset="-128"/>
              <a:ea typeface="Meiryo UI" panose="020B0604030504040204" pitchFamily="50" charset="-128"/>
            </a:endParaRPr>
          </a:p>
          <a:p>
            <a:pPr algn="ctr" eaLnBrk="1" hangingPunct="1">
              <a:lnSpc>
                <a:spcPct val="90000"/>
              </a:lnSpc>
              <a:spcBef>
                <a:spcPct val="30000"/>
              </a:spcBef>
            </a:pPr>
            <a:r>
              <a:rPr lang="ja-JP" altLang="en-US" sz="1000" dirty="0" smtClean="0">
                <a:latin typeface="Meiryo UI" panose="020B0604030504040204" pitchFamily="50" charset="-128"/>
                <a:ea typeface="Meiryo UI" panose="020B0604030504040204" pitchFamily="50" charset="-128"/>
              </a:rPr>
              <a:t>質問回答</a:t>
            </a:r>
            <a:endParaRPr lang="ja-JP" altLang="en-US" sz="1000" dirty="0">
              <a:latin typeface="Meiryo UI" panose="020B0604030504040204" pitchFamily="50" charset="-128"/>
              <a:ea typeface="Meiryo UI" panose="020B0604030504040204" pitchFamily="50" charset="-128"/>
            </a:endParaRPr>
          </a:p>
        </p:txBody>
      </p:sp>
      <p:sp>
        <p:nvSpPr>
          <p:cNvPr id="24" name="AutoShape 195"/>
          <p:cNvSpPr>
            <a:spLocks noChangeArrowheads="1"/>
          </p:cNvSpPr>
          <p:nvPr/>
        </p:nvSpPr>
        <p:spPr bwMode="auto">
          <a:xfrm>
            <a:off x="4895308" y="5863380"/>
            <a:ext cx="647352" cy="700767"/>
          </a:xfrm>
          <a:prstGeom prst="can">
            <a:avLst>
              <a:gd name="adj" fmla="val 20241"/>
            </a:avLst>
          </a:prstGeom>
          <a:solidFill>
            <a:srgbClr val="CC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0000"/>
              </a:lnSpc>
              <a:spcBef>
                <a:spcPct val="30000"/>
              </a:spcBef>
            </a:pPr>
            <a:r>
              <a:rPr lang="ja-JP" altLang="en-US" sz="1000" dirty="0" smtClean="0">
                <a:latin typeface="Meiryo UI" panose="020B0604030504040204" pitchFamily="50" charset="-128"/>
                <a:ea typeface="Meiryo UI" panose="020B0604030504040204" pitchFamily="50" charset="-128"/>
              </a:rPr>
              <a:t>マニュアル</a:t>
            </a:r>
            <a:endParaRPr lang="ja-JP" altLang="en-US" sz="1000" dirty="0">
              <a:latin typeface="Meiryo UI" panose="020B0604030504040204" pitchFamily="50" charset="-128"/>
              <a:ea typeface="Meiryo UI" panose="020B0604030504040204" pitchFamily="50" charset="-128"/>
            </a:endParaRPr>
          </a:p>
        </p:txBody>
      </p:sp>
      <p:sp>
        <p:nvSpPr>
          <p:cNvPr id="26" name="AutoShape 7"/>
          <p:cNvSpPr>
            <a:spLocks noChangeArrowheads="1"/>
          </p:cNvSpPr>
          <p:nvPr/>
        </p:nvSpPr>
        <p:spPr bwMode="auto">
          <a:xfrm>
            <a:off x="6658813" y="4627909"/>
            <a:ext cx="1800000" cy="2086399"/>
          </a:xfrm>
          <a:prstGeom prst="roundRect">
            <a:avLst>
              <a:gd name="adj" fmla="val 16667"/>
            </a:avLst>
          </a:prstGeom>
          <a:noFill/>
          <a:ln w="9525">
            <a:solidFill>
              <a:srgbClr val="4D4D4D"/>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defTabSz="2057400">
              <a:defRPr kumimoji="1">
                <a:solidFill>
                  <a:schemeClr val="tx1"/>
                </a:solidFill>
                <a:latin typeface="Arial" panose="020B0604020202020204" pitchFamily="34" charset="0"/>
                <a:ea typeface="ＭＳ Ｐゴシック" panose="020B0600070205080204" pitchFamily="50" charset="-128"/>
              </a:defRPr>
            </a:lvl1pPr>
            <a:lvl2pPr marL="288925" indent="-98425" defTabSz="2057400">
              <a:defRPr kumimoji="1">
                <a:solidFill>
                  <a:schemeClr val="tx1"/>
                </a:solidFill>
                <a:latin typeface="Arial" panose="020B0604020202020204" pitchFamily="34" charset="0"/>
                <a:ea typeface="ＭＳ Ｐゴシック" panose="020B0600070205080204" pitchFamily="50" charset="-128"/>
              </a:defRPr>
            </a:lvl2pPr>
            <a:lvl3pPr marL="1371600" defTabSz="2057400">
              <a:defRPr kumimoji="1">
                <a:solidFill>
                  <a:schemeClr val="tx1"/>
                </a:solidFill>
                <a:latin typeface="Arial" panose="020B0604020202020204" pitchFamily="34" charset="0"/>
                <a:ea typeface="ＭＳ Ｐゴシック" panose="020B0600070205080204" pitchFamily="50" charset="-128"/>
              </a:defRPr>
            </a:lvl3pPr>
            <a:lvl4pPr marL="2057400" defTabSz="2057400">
              <a:defRPr kumimoji="1">
                <a:solidFill>
                  <a:schemeClr val="tx1"/>
                </a:solidFill>
                <a:latin typeface="Arial" panose="020B0604020202020204" pitchFamily="34" charset="0"/>
                <a:ea typeface="ＭＳ Ｐゴシック" panose="020B0600070205080204" pitchFamily="50" charset="-128"/>
              </a:defRPr>
            </a:lvl4pPr>
            <a:lvl5pPr marL="2743200" defTabSz="2057400">
              <a:defRPr kumimoji="1">
                <a:solidFill>
                  <a:schemeClr val="tx1"/>
                </a:solidFill>
                <a:latin typeface="Arial" panose="020B0604020202020204" pitchFamily="34" charset="0"/>
                <a:ea typeface="ＭＳ Ｐゴシック" panose="020B0600070205080204" pitchFamily="50" charset="-128"/>
              </a:defRPr>
            </a:lvl5pPr>
            <a:lvl6pPr marL="3200400" defTabSz="20574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657600" defTabSz="20574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4114800" defTabSz="20574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572000" defTabSz="20574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defRPr/>
            </a:pPr>
            <a:endParaRPr lang="ja-JP" altLang="en-US" sz="1200" dirty="0" smtClean="0">
              <a:effectLst>
                <a:outerShdw blurRad="38100" dist="38100" dir="2700000" algn="tl">
                  <a:srgbClr val="C0C0C0"/>
                </a:outerShdw>
              </a:effectLst>
              <a:latin typeface="ＭＳ Ｐゴシック" panose="020B0600070205080204" pitchFamily="50" charset="-128"/>
            </a:endParaRPr>
          </a:p>
        </p:txBody>
      </p:sp>
      <p:sp>
        <p:nvSpPr>
          <p:cNvPr id="27" name="Text Box 110"/>
          <p:cNvSpPr txBox="1">
            <a:spLocks noChangeArrowheads="1"/>
          </p:cNvSpPr>
          <p:nvPr/>
        </p:nvSpPr>
        <p:spPr bwMode="auto">
          <a:xfrm>
            <a:off x="6973981" y="4184872"/>
            <a:ext cx="12631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057400">
              <a:defRPr kumimoji="1">
                <a:solidFill>
                  <a:schemeClr val="tx1"/>
                </a:solidFill>
                <a:latin typeface="Arial" panose="020B0604020202020204" pitchFamily="34" charset="0"/>
                <a:ea typeface="ＭＳ Ｐゴシック" panose="020B0600070205080204" pitchFamily="50" charset="-128"/>
              </a:defRPr>
            </a:lvl1pPr>
            <a:lvl2pPr marL="288925" indent="-98425" defTabSz="2057400">
              <a:defRPr kumimoji="1">
                <a:solidFill>
                  <a:schemeClr val="tx1"/>
                </a:solidFill>
                <a:latin typeface="Arial" panose="020B0604020202020204" pitchFamily="34" charset="0"/>
                <a:ea typeface="ＭＳ Ｐゴシック" panose="020B0600070205080204" pitchFamily="50" charset="-128"/>
              </a:defRPr>
            </a:lvl2pPr>
            <a:lvl3pPr marL="1143000" indent="-228600" defTabSz="2057400">
              <a:defRPr kumimoji="1">
                <a:solidFill>
                  <a:schemeClr val="tx1"/>
                </a:solidFill>
                <a:latin typeface="Arial" panose="020B0604020202020204" pitchFamily="34" charset="0"/>
                <a:ea typeface="ＭＳ Ｐゴシック" panose="020B0600070205080204" pitchFamily="50" charset="-128"/>
              </a:defRPr>
            </a:lvl3pPr>
            <a:lvl4pPr marL="1600200" indent="-228600" defTabSz="2057400">
              <a:defRPr kumimoji="1">
                <a:solidFill>
                  <a:schemeClr val="tx1"/>
                </a:solidFill>
                <a:latin typeface="Arial" panose="020B0604020202020204" pitchFamily="34" charset="0"/>
                <a:ea typeface="ＭＳ Ｐゴシック" panose="020B0600070205080204" pitchFamily="50" charset="-128"/>
              </a:defRPr>
            </a:lvl4pPr>
            <a:lvl5pPr marL="2057400" indent="-228600" defTabSz="2057400">
              <a:defRPr kumimoji="1">
                <a:solidFill>
                  <a:schemeClr val="tx1"/>
                </a:solidFill>
                <a:latin typeface="Arial" panose="020B0604020202020204" pitchFamily="34" charset="0"/>
                <a:ea typeface="ＭＳ Ｐゴシック" panose="020B0600070205080204" pitchFamily="50" charset="-128"/>
              </a:defRPr>
            </a:lvl5pPr>
            <a:lvl6pPr marL="25146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600" b="1" dirty="0" smtClean="0">
                <a:latin typeface="Meiryo UI" panose="020B0604030504040204" pitchFamily="50" charset="-128"/>
                <a:ea typeface="Meiryo UI" panose="020B0604030504040204" pitchFamily="50" charset="-128"/>
              </a:rPr>
              <a:t>業務担当課</a:t>
            </a:r>
            <a:endParaRPr lang="ja-JP" altLang="en-US" sz="1600" b="1" dirty="0">
              <a:latin typeface="Meiryo UI" panose="020B0604030504040204" pitchFamily="50" charset="-128"/>
              <a:ea typeface="Meiryo UI" panose="020B0604030504040204" pitchFamily="50" charset="-128"/>
            </a:endParaRPr>
          </a:p>
        </p:txBody>
      </p:sp>
      <p:sp>
        <p:nvSpPr>
          <p:cNvPr id="28" name="左カーブ矢印 27"/>
          <p:cNvSpPr/>
          <p:nvPr/>
        </p:nvSpPr>
        <p:spPr>
          <a:xfrm rot="16200000">
            <a:off x="5998337" y="4601392"/>
            <a:ext cx="396000" cy="1260000"/>
          </a:xfrm>
          <a:prstGeom prst="curvedLef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左カーブ矢印 28"/>
          <p:cNvSpPr/>
          <p:nvPr/>
        </p:nvSpPr>
        <p:spPr>
          <a:xfrm rot="5400000">
            <a:off x="5956458" y="5224430"/>
            <a:ext cx="396000" cy="1260000"/>
          </a:xfrm>
          <a:prstGeom prst="curvedLef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Text Box 110"/>
          <p:cNvSpPr txBox="1">
            <a:spLocks noChangeArrowheads="1"/>
          </p:cNvSpPr>
          <p:nvPr/>
        </p:nvSpPr>
        <p:spPr bwMode="auto">
          <a:xfrm>
            <a:off x="5345390" y="4537236"/>
            <a:ext cx="173603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057400">
              <a:defRPr kumimoji="1">
                <a:solidFill>
                  <a:schemeClr val="tx1"/>
                </a:solidFill>
                <a:latin typeface="Arial" panose="020B0604020202020204" pitchFamily="34" charset="0"/>
                <a:ea typeface="ＭＳ Ｐゴシック" panose="020B0600070205080204" pitchFamily="50" charset="-128"/>
              </a:defRPr>
            </a:lvl1pPr>
            <a:lvl2pPr marL="288925" indent="-98425" defTabSz="2057400">
              <a:defRPr kumimoji="1">
                <a:solidFill>
                  <a:schemeClr val="tx1"/>
                </a:solidFill>
                <a:latin typeface="Arial" panose="020B0604020202020204" pitchFamily="34" charset="0"/>
                <a:ea typeface="ＭＳ Ｐゴシック" panose="020B0600070205080204" pitchFamily="50" charset="-128"/>
              </a:defRPr>
            </a:lvl2pPr>
            <a:lvl3pPr marL="1143000" indent="-228600" defTabSz="2057400">
              <a:defRPr kumimoji="1">
                <a:solidFill>
                  <a:schemeClr val="tx1"/>
                </a:solidFill>
                <a:latin typeface="Arial" panose="020B0604020202020204" pitchFamily="34" charset="0"/>
                <a:ea typeface="ＭＳ Ｐゴシック" panose="020B0600070205080204" pitchFamily="50" charset="-128"/>
              </a:defRPr>
            </a:lvl3pPr>
            <a:lvl4pPr marL="1600200" indent="-228600" defTabSz="2057400">
              <a:defRPr kumimoji="1">
                <a:solidFill>
                  <a:schemeClr val="tx1"/>
                </a:solidFill>
                <a:latin typeface="Arial" panose="020B0604020202020204" pitchFamily="34" charset="0"/>
                <a:ea typeface="ＭＳ Ｐゴシック" panose="020B0600070205080204" pitchFamily="50" charset="-128"/>
              </a:defRPr>
            </a:lvl4pPr>
            <a:lvl5pPr marL="2057400" indent="-228600" defTabSz="2057400">
              <a:defRPr kumimoji="1">
                <a:solidFill>
                  <a:schemeClr val="tx1"/>
                </a:solidFill>
                <a:latin typeface="Arial" panose="020B0604020202020204" pitchFamily="34" charset="0"/>
                <a:ea typeface="ＭＳ Ｐゴシック" panose="020B0600070205080204" pitchFamily="50" charset="-128"/>
              </a:defRPr>
            </a:lvl5pPr>
            <a:lvl6pPr marL="25146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sz="1100" dirty="0" smtClean="0">
                <a:latin typeface="ＭＳ Ｐゴシック" panose="020B0600070205080204" pitchFamily="50" charset="-128"/>
              </a:rPr>
              <a:t>対応できなかった</a:t>
            </a:r>
            <a:endParaRPr lang="en-US" altLang="ja-JP" sz="1100" dirty="0" smtClean="0">
              <a:latin typeface="ＭＳ Ｐゴシック" panose="020B0600070205080204" pitchFamily="50" charset="-128"/>
            </a:endParaRPr>
          </a:p>
          <a:p>
            <a:pPr algn="ctr" eaLnBrk="1" hangingPunct="1">
              <a:buFont typeface="Wingdings" panose="05000000000000000000" pitchFamily="2" charset="2"/>
              <a:buNone/>
            </a:pPr>
            <a:r>
              <a:rPr lang="ja-JP" altLang="en-US" sz="1100" dirty="0" smtClean="0">
                <a:latin typeface="ＭＳ Ｐゴシック" panose="020B0600070205080204" pitchFamily="50" charset="-128"/>
              </a:rPr>
              <a:t>質問等</a:t>
            </a:r>
            <a:endParaRPr lang="ja-JP" altLang="en-US" sz="1100" dirty="0">
              <a:latin typeface="ＭＳ Ｐゴシック" panose="020B0600070205080204" pitchFamily="50" charset="-128"/>
            </a:endParaRPr>
          </a:p>
        </p:txBody>
      </p:sp>
      <p:sp>
        <p:nvSpPr>
          <p:cNvPr id="31" name="Text Box 110"/>
          <p:cNvSpPr txBox="1">
            <a:spLocks noChangeArrowheads="1"/>
          </p:cNvSpPr>
          <p:nvPr/>
        </p:nvSpPr>
        <p:spPr bwMode="auto">
          <a:xfrm>
            <a:off x="5332220" y="6131077"/>
            <a:ext cx="173603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057400">
              <a:defRPr kumimoji="1">
                <a:solidFill>
                  <a:schemeClr val="tx1"/>
                </a:solidFill>
                <a:latin typeface="Arial" panose="020B0604020202020204" pitchFamily="34" charset="0"/>
                <a:ea typeface="ＭＳ Ｐゴシック" panose="020B0600070205080204" pitchFamily="50" charset="-128"/>
              </a:defRPr>
            </a:lvl1pPr>
            <a:lvl2pPr marL="288925" indent="-98425" defTabSz="2057400">
              <a:defRPr kumimoji="1">
                <a:solidFill>
                  <a:schemeClr val="tx1"/>
                </a:solidFill>
                <a:latin typeface="Arial" panose="020B0604020202020204" pitchFamily="34" charset="0"/>
                <a:ea typeface="ＭＳ Ｐゴシック" panose="020B0600070205080204" pitchFamily="50" charset="-128"/>
              </a:defRPr>
            </a:lvl2pPr>
            <a:lvl3pPr marL="1143000" indent="-228600" defTabSz="2057400">
              <a:defRPr kumimoji="1">
                <a:solidFill>
                  <a:schemeClr val="tx1"/>
                </a:solidFill>
                <a:latin typeface="Arial" panose="020B0604020202020204" pitchFamily="34" charset="0"/>
                <a:ea typeface="ＭＳ Ｐゴシック" panose="020B0600070205080204" pitchFamily="50" charset="-128"/>
              </a:defRPr>
            </a:lvl3pPr>
            <a:lvl4pPr marL="1600200" indent="-228600" defTabSz="2057400">
              <a:defRPr kumimoji="1">
                <a:solidFill>
                  <a:schemeClr val="tx1"/>
                </a:solidFill>
                <a:latin typeface="Arial" panose="020B0604020202020204" pitchFamily="34" charset="0"/>
                <a:ea typeface="ＭＳ Ｐゴシック" panose="020B0600070205080204" pitchFamily="50" charset="-128"/>
              </a:defRPr>
            </a:lvl4pPr>
            <a:lvl5pPr marL="2057400" indent="-228600" defTabSz="2057400">
              <a:defRPr kumimoji="1">
                <a:solidFill>
                  <a:schemeClr val="tx1"/>
                </a:solidFill>
                <a:latin typeface="Arial" panose="020B0604020202020204" pitchFamily="34" charset="0"/>
                <a:ea typeface="ＭＳ Ｐゴシック" panose="020B0600070205080204" pitchFamily="50" charset="-128"/>
              </a:defRPr>
            </a:lvl5pPr>
            <a:lvl6pPr marL="25146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sz="1100" dirty="0" smtClean="0">
                <a:latin typeface="ＭＳ Ｐゴシック" panose="020B0600070205080204" pitchFamily="50" charset="-128"/>
              </a:rPr>
              <a:t>定期的に</a:t>
            </a:r>
            <a:endParaRPr lang="en-US" altLang="ja-JP" sz="1100" dirty="0" smtClean="0">
              <a:latin typeface="ＭＳ Ｐゴシック" panose="020B0600070205080204" pitchFamily="50" charset="-128"/>
            </a:endParaRPr>
          </a:p>
          <a:p>
            <a:pPr algn="ctr" eaLnBrk="1" hangingPunct="1">
              <a:buFont typeface="Wingdings" panose="05000000000000000000" pitchFamily="2" charset="2"/>
              <a:buNone/>
            </a:pPr>
            <a:r>
              <a:rPr lang="ja-JP" altLang="en-US" sz="1100" dirty="0" smtClean="0">
                <a:latin typeface="ＭＳ Ｐゴシック" panose="020B0600070205080204" pitchFamily="50" charset="-128"/>
              </a:rPr>
              <a:t>再学習</a:t>
            </a:r>
            <a:endParaRPr lang="ja-JP" altLang="en-US" sz="1100" dirty="0">
              <a:latin typeface="ＭＳ Ｐゴシック" panose="020B0600070205080204" pitchFamily="50" charset="-128"/>
            </a:endParaRPr>
          </a:p>
        </p:txBody>
      </p:sp>
      <p:sp>
        <p:nvSpPr>
          <p:cNvPr id="32" name="Text Box 110"/>
          <p:cNvSpPr txBox="1">
            <a:spLocks noChangeArrowheads="1"/>
          </p:cNvSpPr>
          <p:nvPr/>
        </p:nvSpPr>
        <p:spPr bwMode="auto">
          <a:xfrm>
            <a:off x="4057676" y="4184872"/>
            <a:ext cx="154293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057400">
              <a:defRPr kumimoji="1">
                <a:solidFill>
                  <a:schemeClr val="tx1"/>
                </a:solidFill>
                <a:latin typeface="Arial" panose="020B0604020202020204" pitchFamily="34" charset="0"/>
                <a:ea typeface="ＭＳ Ｐゴシック" panose="020B0600070205080204" pitchFamily="50" charset="-128"/>
              </a:defRPr>
            </a:lvl1pPr>
            <a:lvl2pPr marL="288925" indent="-98425" defTabSz="2057400">
              <a:defRPr kumimoji="1">
                <a:solidFill>
                  <a:schemeClr val="tx1"/>
                </a:solidFill>
                <a:latin typeface="Arial" panose="020B0604020202020204" pitchFamily="34" charset="0"/>
                <a:ea typeface="ＭＳ Ｐゴシック" panose="020B0600070205080204" pitchFamily="50" charset="-128"/>
              </a:defRPr>
            </a:lvl2pPr>
            <a:lvl3pPr marL="1143000" indent="-228600" defTabSz="2057400">
              <a:defRPr kumimoji="1">
                <a:solidFill>
                  <a:schemeClr val="tx1"/>
                </a:solidFill>
                <a:latin typeface="Arial" panose="020B0604020202020204" pitchFamily="34" charset="0"/>
                <a:ea typeface="ＭＳ Ｐゴシック" panose="020B0600070205080204" pitchFamily="50" charset="-128"/>
              </a:defRPr>
            </a:lvl3pPr>
            <a:lvl4pPr marL="1600200" indent="-228600" defTabSz="2057400">
              <a:defRPr kumimoji="1">
                <a:solidFill>
                  <a:schemeClr val="tx1"/>
                </a:solidFill>
                <a:latin typeface="Arial" panose="020B0604020202020204" pitchFamily="34" charset="0"/>
                <a:ea typeface="ＭＳ Ｐゴシック" panose="020B0600070205080204" pitchFamily="50" charset="-128"/>
              </a:defRPr>
            </a:lvl4pPr>
            <a:lvl5pPr marL="2057400" indent="-228600" defTabSz="2057400">
              <a:defRPr kumimoji="1">
                <a:solidFill>
                  <a:schemeClr val="tx1"/>
                </a:solidFill>
                <a:latin typeface="Arial" panose="020B0604020202020204" pitchFamily="34" charset="0"/>
                <a:ea typeface="ＭＳ Ｐゴシック" panose="020B0600070205080204" pitchFamily="50" charset="-128"/>
              </a:defRPr>
            </a:lvl5pPr>
            <a:lvl6pPr marL="25146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20574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en-US" altLang="ja-JP" sz="1600" b="1" dirty="0" smtClean="0">
                <a:latin typeface="Meiryo UI" panose="020B0604030504040204" pitchFamily="50" charset="-128"/>
                <a:ea typeface="Meiryo UI" panose="020B0604030504040204" pitchFamily="50" charset="-128"/>
              </a:rPr>
              <a:t>AI</a:t>
            </a:r>
            <a:r>
              <a:rPr lang="ja-JP" altLang="en-US" sz="1600" b="1" dirty="0" smtClean="0">
                <a:latin typeface="Meiryo UI" panose="020B0604030504040204" pitchFamily="50" charset="-128"/>
                <a:ea typeface="Meiryo UI" panose="020B0604030504040204" pitchFamily="50" charset="-128"/>
              </a:rPr>
              <a:t>チャットボット</a:t>
            </a:r>
            <a:endParaRPr lang="ja-JP" altLang="en-US" sz="16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762944" y="874111"/>
            <a:ext cx="7779545" cy="2970044"/>
          </a:xfrm>
          <a:prstGeom prst="rect">
            <a:avLst/>
          </a:prstGeom>
          <a:ln>
            <a:solidFill>
              <a:schemeClr val="bg1">
                <a:lumMod val="75000"/>
              </a:schemeClr>
            </a:solidFill>
          </a:ln>
        </p:spPr>
        <p:txBody>
          <a:bodyPr wrap="square">
            <a:spAutoFit/>
          </a:bodyPr>
          <a:lstStyle/>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「チャットボット（</a:t>
            </a:r>
            <a:r>
              <a:rPr lang="en-US" altLang="ja-JP" sz="1400" dirty="0" err="1">
                <a:latin typeface="Meiryo UI" panose="020B0604030504040204" pitchFamily="50" charset="-128"/>
                <a:ea typeface="Meiryo UI" panose="020B0604030504040204" pitchFamily="50" charset="-128"/>
              </a:rPr>
              <a:t>chatbot</a:t>
            </a:r>
            <a:r>
              <a:rPr lang="ja-JP" altLang="en-US" sz="1400" dirty="0">
                <a:latin typeface="Meiryo UI" panose="020B0604030504040204" pitchFamily="50" charset="-128"/>
                <a:ea typeface="Meiryo UI" panose="020B0604030504040204" pitchFamily="50" charset="-128"/>
              </a:rPr>
              <a:t>）」とは</a:t>
            </a:r>
            <a:r>
              <a:rPr lang="ja-JP" altLang="en-US" sz="1400" dirty="0" smtClean="0">
                <a:latin typeface="Meiryo UI" panose="020B0604030504040204" pitchFamily="50" charset="-128"/>
                <a:ea typeface="Meiryo UI" panose="020B0604030504040204" pitchFamily="50" charset="-128"/>
              </a:rPr>
              <a:t>、人工</a:t>
            </a:r>
            <a:r>
              <a:rPr lang="ja-JP" altLang="en-US" sz="1400" dirty="0">
                <a:latin typeface="Meiryo UI" panose="020B0604030504040204" pitchFamily="50" charset="-128"/>
                <a:ea typeface="Meiryo UI" panose="020B0604030504040204" pitchFamily="50" charset="-128"/>
              </a:rPr>
              <a:t>知能を活用した「自動会話プログラム</a:t>
            </a:r>
            <a:r>
              <a:rPr lang="ja-JP" altLang="en-US" sz="1400" dirty="0" smtClean="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ja-JP" altLang="en-US" sz="11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 「チャット」は、インターネットを利用したリアルタイムコミュニケーションのことで、主にテキストを双方向でやり取りする仕組み。 「ボット」は、「ロボット」の略で、人間に代わって一定のタスクや処理を自動化するためのプログラムのこと。 </a:t>
            </a:r>
            <a:r>
              <a:rPr lang="ja-JP" altLang="en-US" sz="1400" dirty="0">
                <a:latin typeface="Meiryo UI" panose="020B0604030504040204" pitchFamily="50" charset="-128"/>
                <a:ea typeface="Meiryo UI" panose="020B0604030504040204" pitchFamily="50" charset="-128"/>
              </a:rPr>
              <a:t>人間同士が会話するチャットに対して、「チャットボット」は一方は人工知能を組み込んだコンピュータが人間に代わって対話することに</a:t>
            </a:r>
            <a:r>
              <a:rPr lang="ja-JP" altLang="en-US" sz="1400" dirty="0" smtClean="0">
                <a:latin typeface="Meiryo UI" panose="020B0604030504040204" pitchFamily="50" charset="-128"/>
                <a:ea typeface="Meiryo UI" panose="020B0604030504040204" pitchFamily="50" charset="-128"/>
              </a:rPr>
              <a:t>なる</a:t>
            </a:r>
            <a:endParaRPr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1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例えば、レストランや</a:t>
            </a:r>
            <a:r>
              <a:rPr lang="ja-JP" altLang="en-US" sz="1400" dirty="0" smtClean="0">
                <a:latin typeface="Meiryo UI" panose="020B0604030504040204" pitchFamily="50" charset="-128"/>
                <a:ea typeface="Meiryo UI" panose="020B0604030504040204" pitchFamily="50" charset="-128"/>
              </a:rPr>
              <a:t>タクシーなどの予約をチャットボットに依頼すれば、</a:t>
            </a:r>
            <a:r>
              <a:rPr lang="en-US" altLang="ja-JP" sz="1400" dirty="0" smtClean="0">
                <a:latin typeface="Meiryo UI" panose="020B0604030504040204" pitchFamily="50" charset="-128"/>
                <a:ea typeface="Meiryo UI" panose="020B0604030504040204" pitchFamily="50" charset="-128"/>
              </a:rPr>
              <a:t>EC</a:t>
            </a:r>
            <a:r>
              <a:rPr lang="ja-JP" altLang="en-US" sz="1400" dirty="0" smtClean="0">
                <a:latin typeface="Meiryo UI" panose="020B0604030504040204" pitchFamily="50" charset="-128"/>
                <a:ea typeface="Meiryo UI" panose="020B0604030504040204" pitchFamily="50" charset="-128"/>
              </a:rPr>
              <a:t>サイト上で</a:t>
            </a:r>
            <a:r>
              <a:rPr lang="ja-JP" altLang="en-US" sz="1400" dirty="0">
                <a:latin typeface="Meiryo UI" panose="020B0604030504040204" pitchFamily="50" charset="-128"/>
                <a:ea typeface="Meiryo UI" panose="020B0604030504040204" pitchFamily="50" charset="-128"/>
              </a:rPr>
              <a:t>のショッピング</a:t>
            </a:r>
            <a:r>
              <a:rPr lang="ja-JP" altLang="en-US" sz="1400" dirty="0" smtClean="0">
                <a:latin typeface="Meiryo UI" panose="020B0604030504040204" pitchFamily="50" charset="-128"/>
                <a:ea typeface="Meiryo UI" panose="020B0604030504040204" pitchFamily="50" charset="-128"/>
              </a:rPr>
              <a:t>も、従来のレコメンド</a:t>
            </a:r>
            <a:r>
              <a:rPr lang="ja-JP" altLang="en-US" sz="1400" dirty="0">
                <a:latin typeface="Meiryo UI" panose="020B0604030504040204" pitchFamily="50" charset="-128"/>
                <a:ea typeface="Meiryo UI" panose="020B0604030504040204" pitchFamily="50" charset="-128"/>
              </a:rPr>
              <a:t>に替わって、</a:t>
            </a:r>
            <a:r>
              <a:rPr lang="ja-JP" altLang="en-US" sz="1400" dirty="0" smtClean="0">
                <a:latin typeface="Meiryo UI" panose="020B0604030504040204" pitchFamily="50" charset="-128"/>
                <a:ea typeface="Meiryo UI" panose="020B0604030504040204" pitchFamily="50" charset="-128"/>
              </a:rPr>
              <a:t>チャットボットが自分に</a:t>
            </a:r>
            <a:r>
              <a:rPr lang="ja-JP" altLang="en-US" sz="1400" dirty="0">
                <a:latin typeface="Meiryo UI" panose="020B0604030504040204" pitchFamily="50" charset="-128"/>
                <a:ea typeface="Meiryo UI" panose="020B0604030504040204" pitchFamily="50" charset="-128"/>
              </a:rPr>
              <a:t>ピッタリの商品が</a:t>
            </a:r>
            <a:r>
              <a:rPr lang="ja-JP" altLang="en-US" sz="1400" dirty="0" smtClean="0">
                <a:latin typeface="Meiryo UI" panose="020B0604030504040204" pitchFamily="50" charset="-128"/>
                <a:ea typeface="Meiryo UI" panose="020B0604030504040204" pitchFamily="50" charset="-128"/>
              </a:rPr>
              <a:t>見つけることができる。</a:t>
            </a:r>
            <a:endParaRPr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ビジネス向けには、経費</a:t>
            </a:r>
            <a:r>
              <a:rPr lang="ja-JP" altLang="en-US" sz="1400" dirty="0">
                <a:latin typeface="Meiryo UI" panose="020B0604030504040204" pitchFamily="50" charset="-128"/>
                <a:ea typeface="Meiryo UI" panose="020B0604030504040204" pitchFamily="50" charset="-128"/>
              </a:rPr>
              <a:t>精算システムなど</a:t>
            </a:r>
            <a:r>
              <a:rPr lang="ja-JP" altLang="en-US" sz="1400" dirty="0" smtClean="0">
                <a:latin typeface="Meiryo UI" panose="020B0604030504040204" pitchFamily="50" charset="-128"/>
                <a:ea typeface="Meiryo UI" panose="020B0604030504040204" pitchFamily="50" charset="-128"/>
              </a:rPr>
              <a:t>に既</a:t>
            </a:r>
            <a:r>
              <a:rPr lang="ja-JP" altLang="en-US" sz="1400" dirty="0">
                <a:latin typeface="Meiryo UI" panose="020B0604030504040204" pitchFamily="50" charset="-128"/>
                <a:ea typeface="Meiryo UI" panose="020B0604030504040204" pitchFamily="50" charset="-128"/>
              </a:rPr>
              <a:t>に採用されているケース</a:t>
            </a:r>
            <a:r>
              <a:rPr lang="ja-JP" altLang="en-US" sz="1400" dirty="0" smtClean="0">
                <a:latin typeface="Meiryo UI" panose="020B0604030504040204" pitchFamily="50" charset="-128"/>
                <a:ea typeface="Meiryo UI" panose="020B0604030504040204" pitchFamily="50" charset="-128"/>
              </a:rPr>
              <a:t>もあり、今後</a:t>
            </a:r>
            <a:r>
              <a:rPr lang="ja-JP" altLang="en-US" sz="1400" dirty="0">
                <a:latin typeface="Meiryo UI" panose="020B0604030504040204" pitchFamily="50" charset="-128"/>
                <a:ea typeface="Meiryo UI" panose="020B0604030504040204" pitchFamily="50" charset="-128"/>
              </a:rPr>
              <a:t>、コールセンターなど、オペレーターなどのヒューマンリソースが大きい業務にチャットボットが搭載されれば、業務効率を大幅に改善できる可能性が</a:t>
            </a:r>
            <a:r>
              <a:rPr lang="ja-JP" altLang="en-US" sz="1400" dirty="0" smtClean="0">
                <a:latin typeface="Meiryo UI" panose="020B0604030504040204" pitchFamily="50" charset="-128"/>
                <a:ea typeface="Meiryo UI" panose="020B0604030504040204" pitchFamily="50" charset="-128"/>
              </a:rPr>
              <a:t>ある</a:t>
            </a:r>
            <a:endParaRPr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1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近年、行政分野でも問合せ窓口などに、チャットボットを本格導入する自治体が出始めている。</a:t>
            </a:r>
            <a:endParaRPr lang="ja-JP" altLang="en-US" sz="14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rotWithShape="1">
          <a:blip r:embed="rId4"/>
          <a:srcRect l="9178" t="7959" r="11930"/>
          <a:stretch/>
        </p:blipFill>
        <p:spPr>
          <a:xfrm>
            <a:off x="4260301" y="4874351"/>
            <a:ext cx="1131678" cy="741841"/>
          </a:xfrm>
          <a:prstGeom prst="rect">
            <a:avLst/>
          </a:prstGeom>
        </p:spPr>
      </p:pic>
      <p:sp>
        <p:nvSpPr>
          <p:cNvPr id="5" name="テキスト ボックス 4"/>
          <p:cNvSpPr txBox="1"/>
          <p:nvPr/>
        </p:nvSpPr>
        <p:spPr>
          <a:xfrm>
            <a:off x="547501" y="4523426"/>
            <a:ext cx="430887" cy="1938992"/>
          </a:xfrm>
          <a:prstGeom prst="rect">
            <a:avLst/>
          </a:prstGeom>
          <a:noFill/>
        </p:spPr>
        <p:txBody>
          <a:bodyPr vert="eaVert" wrap="none" rtlCol="0">
            <a:spAutoFit/>
          </a:bodyPr>
          <a:lstStyle/>
          <a:p>
            <a:r>
              <a:rPr kumimoji="1" lang="ja-JP" altLang="en-US" sz="1600" dirty="0" smtClean="0">
                <a:latin typeface="Meiryo UI" panose="020B0604030504040204" pitchFamily="50" charset="-128"/>
                <a:ea typeface="Meiryo UI" panose="020B0604030504040204" pitchFamily="50" charset="-128"/>
              </a:rPr>
              <a:t>自治体でのイメージ</a:t>
            </a:r>
            <a:endParaRPr kumimoji="1" lang="ja-JP" altLang="en-US" sz="1600" dirty="0">
              <a:latin typeface="Meiryo UI" panose="020B0604030504040204" pitchFamily="50" charset="-128"/>
              <a:ea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6D9193AE-A101-45E9-A319-81911888F047}" type="slidenum">
              <a:rPr kumimoji="1" lang="ja-JP" altLang="en-US" smtClean="0"/>
              <a:pPr/>
              <a:t>26</a:t>
            </a:fld>
            <a:endParaRPr kumimoji="1" lang="ja-JP" altLang="en-US"/>
          </a:p>
        </p:txBody>
      </p:sp>
    </p:spTree>
    <p:extLst>
      <p:ext uri="{BB962C8B-B14F-4D97-AF65-F5344CB8AC3E}">
        <p14:creationId xmlns:p14="http://schemas.microsoft.com/office/powerpoint/2010/main" val="990367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D9193AE-A101-45E9-A319-81911888F047}" type="slidenum">
              <a:rPr kumimoji="1" lang="ja-JP" altLang="en-US" smtClean="0"/>
              <a:pPr/>
              <a:t>27</a:t>
            </a:fld>
            <a:endParaRPr kumimoji="1" lang="ja-JP" altLang="en-US"/>
          </a:p>
        </p:txBody>
      </p:sp>
      <p:cxnSp>
        <p:nvCxnSpPr>
          <p:cNvPr id="5" name="直線コネクタ 4"/>
          <p:cNvCxnSpPr/>
          <p:nvPr/>
        </p:nvCxnSpPr>
        <p:spPr>
          <a:xfrm>
            <a:off x="417034" y="666205"/>
            <a:ext cx="8532000" cy="0"/>
          </a:xfrm>
          <a:prstGeom prst="line">
            <a:avLst/>
          </a:prstGeom>
        </p:spPr>
        <p:style>
          <a:lnRef idx="1">
            <a:schemeClr val="dk1"/>
          </a:lnRef>
          <a:fillRef idx="0">
            <a:schemeClr val="dk1"/>
          </a:fillRef>
          <a:effectRef idx="0">
            <a:schemeClr val="dk1"/>
          </a:effectRef>
          <a:fontRef idx="minor">
            <a:schemeClr val="tx1"/>
          </a:fontRef>
        </p:style>
      </p:cxnSp>
      <p:sp>
        <p:nvSpPr>
          <p:cNvPr id="6" name="テキスト ボックス 5"/>
          <p:cNvSpPr txBox="1"/>
          <p:nvPr/>
        </p:nvSpPr>
        <p:spPr>
          <a:xfrm>
            <a:off x="417034" y="131432"/>
            <a:ext cx="8532000" cy="461665"/>
          </a:xfrm>
          <a:prstGeom prst="rect">
            <a:avLst/>
          </a:prstGeom>
          <a:noFill/>
        </p:spPr>
        <p:txBody>
          <a:bodyPr wrap="square" rtlCol="0">
            <a:spAutoFit/>
          </a:bodyPr>
          <a:lstStyle/>
          <a:p>
            <a:pPr algn="ctr"/>
            <a:r>
              <a:rPr kumimoji="1" lang="en-US" altLang="ja-JP" sz="2400" b="1" dirty="0" smtClean="0">
                <a:latin typeface="Meiryo UI" panose="020B0604030504040204" pitchFamily="50" charset="-128"/>
                <a:ea typeface="Meiryo UI" panose="020B0604030504040204" pitchFamily="50" charset="-128"/>
              </a:rPr>
              <a:t>AI</a:t>
            </a:r>
            <a:r>
              <a:rPr kumimoji="1" lang="ja-JP" altLang="en-US" sz="2400" b="1" dirty="0" smtClean="0">
                <a:latin typeface="Meiryo UI" panose="020B0604030504040204" pitchFamily="50" charset="-128"/>
                <a:ea typeface="Meiryo UI" panose="020B0604030504040204" pitchFamily="50" charset="-128"/>
              </a:rPr>
              <a:t>チャットボットの導入事例（民間企業編）</a:t>
            </a:r>
            <a:endParaRPr kumimoji="1" lang="ja-JP" altLang="en-US" sz="2400" b="1"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rotWithShape="1">
          <a:blip r:embed="rId2"/>
          <a:srcRect l="13974" r="11831"/>
          <a:stretch/>
        </p:blipFill>
        <p:spPr>
          <a:xfrm>
            <a:off x="1219960" y="2182535"/>
            <a:ext cx="2413121" cy="1584881"/>
          </a:xfrm>
          <a:prstGeom prst="rect">
            <a:avLst/>
          </a:prstGeom>
        </p:spPr>
      </p:pic>
      <p:sp>
        <p:nvSpPr>
          <p:cNvPr id="8" name="正方形/長方形 7"/>
          <p:cNvSpPr/>
          <p:nvPr/>
        </p:nvSpPr>
        <p:spPr>
          <a:xfrm>
            <a:off x="590521" y="766012"/>
            <a:ext cx="1672253"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■アスクル</a:t>
            </a:r>
            <a:r>
              <a:rPr lang="ja-JP" altLang="en-US" sz="1400" b="1" dirty="0">
                <a:latin typeface="Meiryo UI" panose="020B0604030504040204" pitchFamily="50" charset="-128"/>
                <a:ea typeface="Meiryo UI" panose="020B0604030504040204" pitchFamily="50" charset="-128"/>
              </a:rPr>
              <a:t>株式会社</a:t>
            </a:r>
          </a:p>
        </p:txBody>
      </p:sp>
      <p:sp>
        <p:nvSpPr>
          <p:cNvPr id="9" name="正方形/長方形 8"/>
          <p:cNvSpPr/>
          <p:nvPr/>
        </p:nvSpPr>
        <p:spPr>
          <a:xfrm>
            <a:off x="580320" y="1174191"/>
            <a:ext cx="3763080" cy="938719"/>
          </a:xfrm>
          <a:prstGeom prst="rect">
            <a:avLst/>
          </a:prstGeom>
        </p:spPr>
        <p:txBody>
          <a:bodyPr wrap="square">
            <a:spAutoFit/>
          </a:bodyPr>
          <a:lstStyle/>
          <a:p>
            <a:pPr marL="171450" indent="-171450">
              <a:buFont typeface="Arial" panose="020B0604020202020204" pitchFamily="34" charset="0"/>
              <a:buChar char="•"/>
            </a:pPr>
            <a:r>
              <a:rPr lang="en-US" altLang="ja-JP" sz="1100" dirty="0">
                <a:latin typeface="Meiryo UI" panose="020B0604030504040204" pitchFamily="50" charset="-128"/>
                <a:ea typeface="Meiryo UI" panose="020B0604030504040204" pitchFamily="50" charset="-128"/>
              </a:rPr>
              <a:t>WEB</a:t>
            </a:r>
            <a:r>
              <a:rPr lang="ja-JP" altLang="en-US" sz="1100" dirty="0">
                <a:latin typeface="Meiryo UI" panose="020B0604030504040204" pitchFamily="50" charset="-128"/>
                <a:ea typeface="Meiryo UI" panose="020B0604030504040204" pitchFamily="50" charset="-128"/>
              </a:rPr>
              <a:t>上もしくは</a:t>
            </a:r>
            <a:r>
              <a:rPr lang="en-US" altLang="ja-JP" sz="1100" dirty="0">
                <a:latin typeface="Meiryo UI" panose="020B0604030504040204" pitchFamily="50" charset="-128"/>
                <a:ea typeface="Meiryo UI" panose="020B0604030504040204" pitchFamily="50" charset="-128"/>
              </a:rPr>
              <a:t>LINE</a:t>
            </a:r>
            <a:r>
              <a:rPr lang="ja-JP" altLang="en-US" sz="1100" dirty="0">
                <a:latin typeface="Meiryo UI" panose="020B0604030504040204" pitchFamily="50" charset="-128"/>
                <a:ea typeface="Meiryo UI" panose="020B0604030504040204" pitchFamily="50" charset="-128"/>
              </a:rPr>
              <a:t>を通してチャットボットの「まなみさん」に質問すると、自動で答えて</a:t>
            </a:r>
            <a:r>
              <a:rPr lang="ja-JP" altLang="en-US" sz="1100" dirty="0" smtClean="0">
                <a:latin typeface="Meiryo UI" panose="020B0604030504040204" pitchFamily="50" charset="-128"/>
                <a:ea typeface="Meiryo UI" panose="020B0604030504040204" pitchFamily="50" charset="-128"/>
              </a:rPr>
              <a:t>くれる。</a:t>
            </a:r>
            <a:endParaRPr lang="en-US" altLang="ja-JP" sz="11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ja-JP" altLang="en-US"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アスクル株式会社</a:t>
            </a:r>
            <a:r>
              <a:rPr lang="ja-JP" altLang="en-US" sz="1100" dirty="0" smtClean="0">
                <a:latin typeface="Meiryo UI" panose="020B0604030504040204" pitchFamily="50" charset="-128"/>
                <a:ea typeface="Meiryo UI" panose="020B0604030504040204" pitchFamily="50" charset="-128"/>
              </a:rPr>
              <a:t>は「</a:t>
            </a:r>
            <a:r>
              <a:rPr lang="ja-JP" altLang="en-US" sz="1100" dirty="0">
                <a:latin typeface="Meiryo UI" panose="020B0604030504040204" pitchFamily="50" charset="-128"/>
                <a:ea typeface="Meiryo UI" panose="020B0604030504040204" pitchFamily="50" charset="-128"/>
              </a:rPr>
              <a:t>まなみさん」の導入により、全お問い合わせの</a:t>
            </a:r>
            <a:r>
              <a:rPr lang="en-US" altLang="ja-JP" sz="1100" dirty="0">
                <a:latin typeface="Meiryo UI" panose="020B0604030504040204" pitchFamily="50" charset="-128"/>
                <a:ea typeface="Meiryo UI" panose="020B0604030504040204" pitchFamily="50" charset="-128"/>
              </a:rPr>
              <a:t>1/3</a:t>
            </a:r>
            <a:r>
              <a:rPr lang="ja-JP" altLang="en-US" sz="1100" dirty="0">
                <a:latin typeface="Meiryo UI" panose="020B0604030504040204" pitchFamily="50" charset="-128"/>
                <a:ea typeface="Meiryo UI" panose="020B0604030504040204" pitchFamily="50" charset="-128"/>
              </a:rPr>
              <a:t>に自動対応が可能</a:t>
            </a:r>
            <a:r>
              <a:rPr lang="ja-JP" altLang="en-US" sz="1100" dirty="0" smtClean="0">
                <a:latin typeface="Meiryo UI" panose="020B0604030504040204" pitchFamily="50" charset="-128"/>
                <a:ea typeface="Meiryo UI" panose="020B0604030504040204" pitchFamily="50" charset="-128"/>
              </a:rPr>
              <a:t>に。</a:t>
            </a:r>
            <a:endParaRPr lang="ja-JP" altLang="en-US" sz="1100" dirty="0">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417034" y="3914501"/>
            <a:ext cx="8532000" cy="0"/>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p:cNvCxnSpPr/>
          <p:nvPr/>
        </p:nvCxnSpPr>
        <p:spPr>
          <a:xfrm>
            <a:off x="4572000" y="870515"/>
            <a:ext cx="0" cy="5652000"/>
          </a:xfrm>
          <a:prstGeom prst="line">
            <a:avLst/>
          </a:prstGeom>
        </p:spPr>
        <p:style>
          <a:lnRef idx="1">
            <a:schemeClr val="dk1"/>
          </a:lnRef>
          <a:fillRef idx="0">
            <a:schemeClr val="dk1"/>
          </a:fillRef>
          <a:effectRef idx="0">
            <a:schemeClr val="dk1"/>
          </a:effectRef>
          <a:fontRef idx="minor">
            <a:schemeClr val="tx1"/>
          </a:fontRef>
        </p:style>
      </p:cxnSp>
      <p:cxnSp>
        <p:nvCxnSpPr>
          <p:cNvPr id="15" name="直線コネクタ 14"/>
          <p:cNvCxnSpPr/>
          <p:nvPr/>
        </p:nvCxnSpPr>
        <p:spPr>
          <a:xfrm>
            <a:off x="590521" y="1103080"/>
            <a:ext cx="3672000" cy="0"/>
          </a:xfrm>
          <a:prstGeom prst="line">
            <a:avLst/>
          </a:prstGeom>
        </p:spPr>
        <p:style>
          <a:lnRef idx="1">
            <a:schemeClr val="dk1"/>
          </a:lnRef>
          <a:fillRef idx="0">
            <a:schemeClr val="dk1"/>
          </a:fillRef>
          <a:effectRef idx="0">
            <a:schemeClr val="dk1"/>
          </a:effectRef>
          <a:fontRef idx="minor">
            <a:schemeClr val="tx1"/>
          </a:fontRef>
        </p:style>
      </p:cxnSp>
      <p:sp>
        <p:nvSpPr>
          <p:cNvPr id="16" name="正方形/長方形 15"/>
          <p:cNvSpPr/>
          <p:nvPr/>
        </p:nvSpPr>
        <p:spPr>
          <a:xfrm>
            <a:off x="4959858" y="795303"/>
            <a:ext cx="1624163"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■株式</a:t>
            </a:r>
            <a:r>
              <a:rPr lang="ja-JP" altLang="en-US" sz="1400" b="1" dirty="0">
                <a:latin typeface="Meiryo UI" panose="020B0604030504040204" pitchFamily="50" charset="-128"/>
                <a:ea typeface="Meiryo UI" panose="020B0604030504040204" pitchFamily="50" charset="-128"/>
              </a:rPr>
              <a:t>会社ニッセン</a:t>
            </a:r>
          </a:p>
        </p:txBody>
      </p:sp>
      <p:cxnSp>
        <p:nvCxnSpPr>
          <p:cNvPr id="17" name="直線コネクタ 16"/>
          <p:cNvCxnSpPr/>
          <p:nvPr/>
        </p:nvCxnSpPr>
        <p:spPr>
          <a:xfrm>
            <a:off x="4892042" y="1104526"/>
            <a:ext cx="3852000" cy="0"/>
          </a:xfrm>
          <a:prstGeom prst="line">
            <a:avLst/>
          </a:prstGeom>
        </p:spPr>
        <p:style>
          <a:lnRef idx="1">
            <a:schemeClr val="dk1"/>
          </a:lnRef>
          <a:fillRef idx="0">
            <a:schemeClr val="dk1"/>
          </a:fillRef>
          <a:effectRef idx="0">
            <a:schemeClr val="dk1"/>
          </a:effectRef>
          <a:fontRef idx="minor">
            <a:schemeClr val="tx1"/>
          </a:fontRef>
        </p:style>
      </p:cxnSp>
      <p:pic>
        <p:nvPicPr>
          <p:cNvPr id="18" name="図 17"/>
          <p:cNvPicPr>
            <a:picLocks noChangeAspect="1"/>
          </p:cNvPicPr>
          <p:nvPr/>
        </p:nvPicPr>
        <p:blipFill>
          <a:blip r:embed="rId3"/>
          <a:stretch>
            <a:fillRect/>
          </a:stretch>
        </p:blipFill>
        <p:spPr>
          <a:xfrm>
            <a:off x="6324948" y="2282272"/>
            <a:ext cx="2094748" cy="1485144"/>
          </a:xfrm>
          <a:prstGeom prst="rect">
            <a:avLst/>
          </a:prstGeom>
        </p:spPr>
      </p:pic>
      <p:sp>
        <p:nvSpPr>
          <p:cNvPr id="19" name="正方形/長方形 18"/>
          <p:cNvSpPr/>
          <p:nvPr/>
        </p:nvSpPr>
        <p:spPr>
          <a:xfrm>
            <a:off x="4878979" y="1199513"/>
            <a:ext cx="3847988" cy="1107996"/>
          </a:xfrm>
          <a:prstGeom prst="rect">
            <a:avLst/>
          </a:prstGeom>
        </p:spPr>
        <p:txBody>
          <a:bodyPr wrap="square">
            <a:spAutoFit/>
          </a:bodyPr>
          <a:lstStyle/>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ユーザーからの問い合わせ</a:t>
            </a:r>
            <a:r>
              <a:rPr lang="ja-JP" altLang="en-US" sz="1100" dirty="0" smtClean="0">
                <a:latin typeface="Meiryo UI" panose="020B0604030504040204" pitchFamily="50" charset="-128"/>
                <a:ea typeface="Meiryo UI" panose="020B0604030504040204" pitchFamily="50" charset="-128"/>
              </a:rPr>
              <a:t>に、</a:t>
            </a:r>
            <a:r>
              <a:rPr lang="en-US" altLang="ja-JP" sz="1100" dirty="0">
                <a:latin typeface="Meiryo UI" panose="020B0604030504040204" pitchFamily="50" charset="-128"/>
                <a:ea typeface="Meiryo UI" panose="020B0604030504040204" pitchFamily="50" charset="-128"/>
              </a:rPr>
              <a:t>AI</a:t>
            </a:r>
            <a:r>
              <a:rPr lang="ja-JP" altLang="en-US" sz="1100" dirty="0">
                <a:latin typeface="Meiryo UI" panose="020B0604030504040204" pitchFamily="50" charset="-128"/>
                <a:ea typeface="Meiryo UI" panose="020B0604030504040204" pitchFamily="50" charset="-128"/>
              </a:rPr>
              <a:t>チャットボットの</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みことちゃん</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が応答し、チャットボットが解決できないものには</a:t>
            </a:r>
            <a:r>
              <a:rPr lang="ja-JP" altLang="en-US" sz="1100" dirty="0" smtClean="0">
                <a:latin typeface="Meiryo UI" panose="020B0604030504040204" pitchFamily="50" charset="-128"/>
                <a:ea typeface="Meiryo UI" panose="020B0604030504040204" pitchFamily="50" charset="-128"/>
              </a:rPr>
              <a:t>有人が対応。</a:t>
            </a:r>
            <a:endParaRPr lang="ja-JP" altLang="en-US"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1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この</a:t>
            </a:r>
            <a:r>
              <a:rPr lang="ja-JP" altLang="en-US" sz="1100" dirty="0">
                <a:latin typeface="Meiryo UI" panose="020B0604030504040204" pitchFamily="50" charset="-128"/>
                <a:ea typeface="Meiryo UI" panose="020B0604030504040204" pitchFamily="50" charset="-128"/>
              </a:rPr>
              <a:t>システムにより、迅速なユーザー対応が可能になるため、オペレーション側の負担を減らすだけでなく、ユーザーの満足度向上にも</a:t>
            </a:r>
            <a:r>
              <a:rPr lang="ja-JP" altLang="en-US" sz="1100" dirty="0" smtClean="0">
                <a:latin typeface="Meiryo UI" panose="020B0604030504040204" pitchFamily="50" charset="-128"/>
                <a:ea typeface="Meiryo UI" panose="020B0604030504040204" pitchFamily="50" charset="-128"/>
              </a:rPr>
              <a:t>貢献</a:t>
            </a:r>
            <a:r>
              <a:rPr lang="ja-JP" altLang="en-US" sz="1100" dirty="0">
                <a:latin typeface="Meiryo UI" panose="020B0604030504040204" pitchFamily="50" charset="-128"/>
                <a:ea typeface="Meiryo UI" panose="020B0604030504040204" pitchFamily="50" charset="-128"/>
              </a:rPr>
              <a:t>。</a:t>
            </a:r>
          </a:p>
        </p:txBody>
      </p:sp>
      <p:sp>
        <p:nvSpPr>
          <p:cNvPr id="20" name="正方形/長方形 19"/>
          <p:cNvSpPr/>
          <p:nvPr/>
        </p:nvSpPr>
        <p:spPr>
          <a:xfrm>
            <a:off x="590521" y="4016108"/>
            <a:ext cx="1082348"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■北陸</a:t>
            </a:r>
            <a:r>
              <a:rPr lang="ja-JP" altLang="en-US" sz="1400" b="1" dirty="0">
                <a:latin typeface="Meiryo UI" panose="020B0604030504040204" pitchFamily="50" charset="-128"/>
                <a:ea typeface="Meiryo UI" panose="020B0604030504040204" pitchFamily="50" charset="-128"/>
              </a:rPr>
              <a:t>銀行</a:t>
            </a:r>
          </a:p>
        </p:txBody>
      </p:sp>
      <p:cxnSp>
        <p:nvCxnSpPr>
          <p:cNvPr id="21" name="直線コネクタ 20"/>
          <p:cNvCxnSpPr/>
          <p:nvPr/>
        </p:nvCxnSpPr>
        <p:spPr>
          <a:xfrm>
            <a:off x="580320" y="4338313"/>
            <a:ext cx="3672000" cy="0"/>
          </a:xfrm>
          <a:prstGeom prst="line">
            <a:avLst/>
          </a:prstGeom>
        </p:spPr>
        <p:style>
          <a:lnRef idx="1">
            <a:schemeClr val="dk1"/>
          </a:lnRef>
          <a:fillRef idx="0">
            <a:schemeClr val="dk1"/>
          </a:fillRef>
          <a:effectRef idx="0">
            <a:schemeClr val="dk1"/>
          </a:effectRef>
          <a:fontRef idx="minor">
            <a:schemeClr val="tx1"/>
          </a:fontRef>
        </p:style>
      </p:cxnSp>
      <p:cxnSp>
        <p:nvCxnSpPr>
          <p:cNvPr id="22" name="直線コネクタ 21"/>
          <p:cNvCxnSpPr/>
          <p:nvPr/>
        </p:nvCxnSpPr>
        <p:spPr>
          <a:xfrm>
            <a:off x="4881841" y="4339759"/>
            <a:ext cx="3852000" cy="0"/>
          </a:xfrm>
          <a:prstGeom prst="line">
            <a:avLst/>
          </a:prstGeom>
        </p:spPr>
        <p:style>
          <a:lnRef idx="1">
            <a:schemeClr val="dk1"/>
          </a:lnRef>
          <a:fillRef idx="0">
            <a:schemeClr val="dk1"/>
          </a:fillRef>
          <a:effectRef idx="0">
            <a:schemeClr val="dk1"/>
          </a:effectRef>
          <a:fontRef idx="minor">
            <a:schemeClr val="tx1"/>
          </a:fontRef>
        </p:style>
      </p:cxnSp>
      <p:sp>
        <p:nvSpPr>
          <p:cNvPr id="23" name="正方形/長方形 22"/>
          <p:cNvSpPr/>
          <p:nvPr/>
        </p:nvSpPr>
        <p:spPr>
          <a:xfrm>
            <a:off x="4959858" y="4016108"/>
            <a:ext cx="2619628" cy="307777"/>
          </a:xfrm>
          <a:prstGeom prst="rect">
            <a:avLst/>
          </a:prstGeom>
        </p:spPr>
        <p:txBody>
          <a:bodyPr wrap="none">
            <a:spAutoFit/>
          </a:bodyPr>
          <a:lstStyle/>
          <a:p>
            <a:r>
              <a:rPr lang="ja-JP" altLang="en-US" sz="1400" b="1" dirty="0">
                <a:latin typeface="Meiryo UI" panose="020B0604030504040204" pitchFamily="50" charset="-128"/>
                <a:ea typeface="Meiryo UI" panose="020B0604030504040204" pitchFamily="50" charset="-128"/>
              </a:rPr>
              <a:t>■ライフネット生命保険株式会社</a:t>
            </a:r>
          </a:p>
        </p:txBody>
      </p:sp>
      <p:pic>
        <p:nvPicPr>
          <p:cNvPr id="24" name="図 23"/>
          <p:cNvPicPr>
            <a:picLocks noChangeAspect="1"/>
          </p:cNvPicPr>
          <p:nvPr/>
        </p:nvPicPr>
        <p:blipFill>
          <a:blip r:embed="rId4"/>
          <a:stretch>
            <a:fillRect/>
          </a:stretch>
        </p:blipFill>
        <p:spPr>
          <a:xfrm>
            <a:off x="2508775" y="5090539"/>
            <a:ext cx="1817225" cy="1094351"/>
          </a:xfrm>
          <a:prstGeom prst="rect">
            <a:avLst/>
          </a:prstGeom>
        </p:spPr>
      </p:pic>
      <p:sp>
        <p:nvSpPr>
          <p:cNvPr id="25" name="正方形/長方形 24"/>
          <p:cNvSpPr/>
          <p:nvPr/>
        </p:nvSpPr>
        <p:spPr>
          <a:xfrm>
            <a:off x="498361" y="4940340"/>
            <a:ext cx="1918268" cy="1400383"/>
          </a:xfrm>
          <a:prstGeom prst="rect">
            <a:avLst/>
          </a:prstGeom>
        </p:spPr>
        <p:txBody>
          <a:bodyPr wrap="square">
            <a:spAutoFit/>
          </a:bodyPr>
          <a:lstStyle/>
          <a:p>
            <a:pPr marL="171450" indent="-1714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質問</a:t>
            </a:r>
            <a:r>
              <a:rPr lang="ja-JP" altLang="en-US" sz="1100" dirty="0">
                <a:latin typeface="Meiryo UI" panose="020B0604030504040204" pitchFamily="50" charset="-128"/>
                <a:ea typeface="Meiryo UI" panose="020B0604030504040204" pitchFamily="50" charset="-128"/>
              </a:rPr>
              <a:t>がカテゴリ分けされクリックで辿り着ける他、質問文を手入力した場合にも</a:t>
            </a:r>
            <a:r>
              <a:rPr lang="ja-JP" altLang="en-US" sz="1100" dirty="0" smtClean="0">
                <a:latin typeface="Meiryo UI" panose="020B0604030504040204" pitchFamily="50" charset="-128"/>
                <a:ea typeface="Meiryo UI" panose="020B0604030504040204" pitchFamily="50" charset="-128"/>
              </a:rPr>
              <a:t>対応。</a:t>
            </a:r>
            <a:endParaRPr lang="en-US" altLang="ja-JP" sz="11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ja-JP" altLang="en-US"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オートコンプリート</a:t>
            </a:r>
            <a:r>
              <a:rPr lang="ja-JP" altLang="en-US" sz="1100" dirty="0">
                <a:latin typeface="Meiryo UI" panose="020B0604030504040204" pitchFamily="50" charset="-128"/>
                <a:ea typeface="Meiryo UI" panose="020B0604030504040204" pitchFamily="50" charset="-128"/>
              </a:rPr>
              <a:t>機能がついているため、入力している途中からリアルタイムで回答候補が提示</a:t>
            </a:r>
            <a:r>
              <a:rPr lang="ja-JP" altLang="en-US" sz="1100" dirty="0" smtClean="0">
                <a:latin typeface="Meiryo UI" panose="020B0604030504040204" pitchFamily="50" charset="-128"/>
                <a:ea typeface="Meiryo UI" panose="020B0604030504040204" pitchFamily="50" charset="-128"/>
              </a:rPr>
              <a:t>される。</a:t>
            </a:r>
            <a:endParaRPr lang="ja-JP" altLang="en-US" sz="1100" dirty="0">
              <a:latin typeface="Meiryo UI" panose="020B0604030504040204" pitchFamily="50" charset="-128"/>
              <a:ea typeface="Meiryo UI" panose="020B0604030504040204" pitchFamily="50" charset="-128"/>
            </a:endParaRPr>
          </a:p>
        </p:txBody>
      </p:sp>
      <p:sp>
        <p:nvSpPr>
          <p:cNvPr id="26" name="正方形/長方形 25"/>
          <p:cNvSpPr/>
          <p:nvPr/>
        </p:nvSpPr>
        <p:spPr>
          <a:xfrm>
            <a:off x="512504" y="4428089"/>
            <a:ext cx="3671639" cy="430887"/>
          </a:xfrm>
          <a:prstGeom prst="rect">
            <a:avLst/>
          </a:prstGeom>
        </p:spPr>
        <p:txBody>
          <a:bodyPr wrap="square">
            <a:spAutoFit/>
          </a:bodyPr>
          <a:lstStyle/>
          <a:p>
            <a:pPr marL="171450" indent="-1714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北陸</a:t>
            </a:r>
            <a:r>
              <a:rPr lang="ja-JP" altLang="en-US" sz="1100" dirty="0">
                <a:latin typeface="Meiryo UI" panose="020B0604030504040204" pitchFamily="50" charset="-128"/>
                <a:ea typeface="Meiryo UI" panose="020B0604030504040204" pitchFamily="50" charset="-128"/>
              </a:rPr>
              <a:t>三県の地方銀行で初めて</a:t>
            </a:r>
            <a:r>
              <a:rPr lang="en-US" altLang="ja-JP" sz="1100" dirty="0">
                <a:latin typeface="Meiryo UI" panose="020B0604030504040204" pitchFamily="50" charset="-128"/>
                <a:ea typeface="Meiryo UI" panose="020B0604030504040204" pitchFamily="50" charset="-128"/>
              </a:rPr>
              <a:t>HP</a:t>
            </a:r>
            <a:r>
              <a:rPr lang="ja-JP" altLang="en-US" sz="1100" dirty="0">
                <a:latin typeface="Meiryo UI" panose="020B0604030504040204" pitchFamily="50" charset="-128"/>
                <a:ea typeface="Meiryo UI" panose="020B0604030504040204" pitchFamily="50" charset="-128"/>
              </a:rPr>
              <a:t>上に人工知能を活用したチャットボットを</a:t>
            </a:r>
            <a:r>
              <a:rPr lang="ja-JP" altLang="en-US" sz="1100" dirty="0" smtClean="0">
                <a:latin typeface="Meiryo UI" panose="020B0604030504040204" pitchFamily="50" charset="-128"/>
                <a:ea typeface="Meiryo UI" panose="020B0604030504040204" pitchFamily="50" charset="-128"/>
              </a:rPr>
              <a:t>導入。</a:t>
            </a:r>
            <a:endParaRPr lang="ja-JP" altLang="en-US" sz="1100" dirty="0">
              <a:latin typeface="Meiryo UI" panose="020B0604030504040204" pitchFamily="50" charset="-128"/>
              <a:ea typeface="Meiryo UI" panose="020B0604030504040204" pitchFamily="50" charset="-128"/>
            </a:endParaRPr>
          </a:p>
        </p:txBody>
      </p:sp>
      <p:pic>
        <p:nvPicPr>
          <p:cNvPr id="27" name="図 26"/>
          <p:cNvPicPr>
            <a:picLocks noChangeAspect="1"/>
          </p:cNvPicPr>
          <p:nvPr/>
        </p:nvPicPr>
        <p:blipFill>
          <a:blip r:embed="rId5"/>
          <a:stretch>
            <a:fillRect/>
          </a:stretch>
        </p:blipFill>
        <p:spPr>
          <a:xfrm>
            <a:off x="6851448" y="5090539"/>
            <a:ext cx="2035301" cy="1144857"/>
          </a:xfrm>
          <a:prstGeom prst="rect">
            <a:avLst/>
          </a:prstGeom>
        </p:spPr>
      </p:pic>
      <p:sp>
        <p:nvSpPr>
          <p:cNvPr id="28" name="正方形/長方形 27"/>
          <p:cNvSpPr/>
          <p:nvPr/>
        </p:nvSpPr>
        <p:spPr>
          <a:xfrm>
            <a:off x="4848258" y="4447414"/>
            <a:ext cx="3878709" cy="430887"/>
          </a:xfrm>
          <a:prstGeom prst="rect">
            <a:avLst/>
          </a:prstGeom>
        </p:spPr>
        <p:txBody>
          <a:bodyPr wrap="square">
            <a:spAutoFit/>
          </a:bodyPr>
          <a:lstStyle/>
          <a:p>
            <a:pPr marL="171450" indent="-171450">
              <a:buFont typeface="Arial" panose="020B0604020202020204" pitchFamily="34" charset="0"/>
              <a:buChar char="•"/>
            </a:pPr>
            <a:r>
              <a:rPr lang="en-US" altLang="ja-JP" sz="1100" dirty="0">
                <a:latin typeface="Meiryo UI" panose="020B0604030504040204" pitchFamily="50" charset="-128"/>
                <a:ea typeface="Meiryo UI" panose="020B0604030504040204" pitchFamily="50" charset="-128"/>
              </a:rPr>
              <a:t>LINE</a:t>
            </a:r>
            <a:r>
              <a:rPr lang="ja-JP" altLang="en-US" sz="1100" dirty="0">
                <a:latin typeface="Meiryo UI" panose="020B0604030504040204" pitchFamily="50" charset="-128"/>
                <a:ea typeface="Meiryo UI" panose="020B0604030504040204" pitchFamily="50" charset="-128"/>
              </a:rPr>
              <a:t>や</a:t>
            </a:r>
            <a:r>
              <a:rPr lang="en-US" altLang="ja-JP" sz="1100" dirty="0">
                <a:latin typeface="Meiryo UI" panose="020B0604030504040204" pitchFamily="50" charset="-128"/>
                <a:ea typeface="Meiryo UI" panose="020B0604030504040204" pitchFamily="50" charset="-128"/>
              </a:rPr>
              <a:t>Facebook Messenger</a:t>
            </a:r>
            <a:r>
              <a:rPr lang="ja-JP" altLang="en-US" sz="1100" dirty="0">
                <a:latin typeface="Meiryo UI" panose="020B0604030504040204" pitchFamily="50" charset="-128"/>
                <a:ea typeface="Meiryo UI" panose="020B0604030504040204" pitchFamily="50" charset="-128"/>
              </a:rPr>
              <a:t>で、保険診断、保険見積もりができるサービスを提供しています</a:t>
            </a:r>
            <a:r>
              <a:rPr lang="ja-JP" altLang="en-US" sz="1100" dirty="0" smtClean="0">
                <a:latin typeface="Meiryo UI" panose="020B0604030504040204" pitchFamily="50" charset="-128"/>
                <a:ea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endParaRPr>
          </a:p>
        </p:txBody>
      </p:sp>
      <p:sp>
        <p:nvSpPr>
          <p:cNvPr id="29" name="正方形/長方形 28"/>
          <p:cNvSpPr/>
          <p:nvPr/>
        </p:nvSpPr>
        <p:spPr>
          <a:xfrm>
            <a:off x="4853469" y="4949181"/>
            <a:ext cx="1873903" cy="1446550"/>
          </a:xfrm>
          <a:prstGeom prst="rect">
            <a:avLst/>
          </a:prstGeom>
        </p:spPr>
        <p:txBody>
          <a:bodyPr wrap="square">
            <a:spAutoFit/>
          </a:bodyPr>
          <a:lstStyle/>
          <a:p>
            <a:pPr marL="171450" indent="-1714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生年</a:t>
            </a:r>
            <a:r>
              <a:rPr lang="ja-JP" altLang="en-US" sz="1100" dirty="0">
                <a:latin typeface="Meiryo UI" panose="020B0604030504040204" pitchFamily="50" charset="-128"/>
                <a:ea typeface="Meiryo UI" panose="020B0604030504040204" pitchFamily="50" charset="-128"/>
              </a:rPr>
              <a:t>月日・性別・希望などをガイダンスに応じて入力すると、自分にあった保険を自動で案内してもらえる他、必要に応じて有人対応に切り替わり、保険プランナーとチャットで保険相談を行うことも</a:t>
            </a:r>
            <a:r>
              <a:rPr lang="ja-JP" altLang="en-US" sz="1100" dirty="0" smtClean="0">
                <a:latin typeface="Meiryo UI" panose="020B0604030504040204" pitchFamily="50" charset="-128"/>
                <a:ea typeface="Meiryo UI" panose="020B0604030504040204" pitchFamily="50" charset="-128"/>
              </a:rPr>
              <a:t>可能。</a:t>
            </a:r>
            <a:endParaRPr lang="ja-JP" altLang="en-US" sz="1100"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32680" y="6614223"/>
            <a:ext cx="7246806" cy="253916"/>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出典：株式会社</a:t>
            </a:r>
            <a:r>
              <a:rPr kumimoji="1" lang="ja-JP" altLang="en-US" sz="1050" dirty="0" smtClean="0">
                <a:latin typeface="Meiryo UI" panose="020B0604030504040204" pitchFamily="50" charset="-128"/>
                <a:ea typeface="Meiryo UI" panose="020B0604030504040204" pitchFamily="50" charset="-128"/>
              </a:rPr>
              <a:t>サイシードのサイト「チャットボットの「事例」より事務局作成　　</a:t>
            </a:r>
            <a:r>
              <a:rPr kumimoji="1" lang="en-US" altLang="ja-JP" sz="1050" dirty="0" smtClean="0">
                <a:latin typeface="Meiryo UI" panose="020B0604030504040204" pitchFamily="50" charset="-128"/>
                <a:ea typeface="Meiryo UI" panose="020B0604030504040204" pitchFamily="50" charset="-128"/>
              </a:rPr>
              <a:t>https</a:t>
            </a:r>
            <a:r>
              <a:rPr kumimoji="1" lang="en-US" altLang="ja-JP" sz="1050" dirty="0">
                <a:latin typeface="Meiryo UI" panose="020B0604030504040204" pitchFamily="50" charset="-128"/>
                <a:ea typeface="Meiryo UI" panose="020B0604030504040204" pitchFamily="50" charset="-128"/>
              </a:rPr>
              <a:t>://saichat.jp/chatbot/example/</a:t>
            </a:r>
            <a:endParaRPr kumimoji="1"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84484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D9193AE-A101-45E9-A319-81911888F047}" type="slidenum">
              <a:rPr kumimoji="1" lang="ja-JP" altLang="en-US" smtClean="0"/>
              <a:pPr/>
              <a:t>28</a:t>
            </a:fld>
            <a:endParaRPr kumimoji="1" lang="ja-JP" altLang="en-US"/>
          </a:p>
        </p:txBody>
      </p:sp>
      <p:cxnSp>
        <p:nvCxnSpPr>
          <p:cNvPr id="5" name="直線コネクタ 4"/>
          <p:cNvCxnSpPr/>
          <p:nvPr/>
        </p:nvCxnSpPr>
        <p:spPr>
          <a:xfrm>
            <a:off x="417034" y="666205"/>
            <a:ext cx="8532000" cy="0"/>
          </a:xfrm>
          <a:prstGeom prst="line">
            <a:avLst/>
          </a:prstGeom>
        </p:spPr>
        <p:style>
          <a:lnRef idx="1">
            <a:schemeClr val="dk1"/>
          </a:lnRef>
          <a:fillRef idx="0">
            <a:schemeClr val="dk1"/>
          </a:fillRef>
          <a:effectRef idx="0">
            <a:schemeClr val="dk1"/>
          </a:effectRef>
          <a:fontRef idx="minor">
            <a:schemeClr val="tx1"/>
          </a:fontRef>
        </p:style>
      </p:cxnSp>
      <p:sp>
        <p:nvSpPr>
          <p:cNvPr id="6" name="テキスト ボックス 5"/>
          <p:cNvSpPr txBox="1"/>
          <p:nvPr/>
        </p:nvSpPr>
        <p:spPr>
          <a:xfrm>
            <a:off x="417034" y="131432"/>
            <a:ext cx="8532000" cy="461665"/>
          </a:xfrm>
          <a:prstGeom prst="rect">
            <a:avLst/>
          </a:prstGeom>
          <a:noFill/>
        </p:spPr>
        <p:txBody>
          <a:bodyPr wrap="square" rtlCol="0">
            <a:spAutoFit/>
          </a:bodyPr>
          <a:lstStyle/>
          <a:p>
            <a:pPr algn="ctr"/>
            <a:r>
              <a:rPr kumimoji="1" lang="en-US" altLang="ja-JP" sz="2400" b="1" dirty="0" smtClean="0">
                <a:latin typeface="Meiryo UI" panose="020B0604030504040204" pitchFamily="50" charset="-128"/>
                <a:ea typeface="Meiryo UI" panose="020B0604030504040204" pitchFamily="50" charset="-128"/>
              </a:rPr>
              <a:t>AI</a:t>
            </a:r>
            <a:r>
              <a:rPr kumimoji="1" lang="ja-JP" altLang="en-US" sz="2400" b="1" dirty="0" smtClean="0">
                <a:latin typeface="Meiryo UI" panose="020B0604030504040204" pitchFamily="50" charset="-128"/>
                <a:ea typeface="Meiryo UI" panose="020B0604030504040204" pitchFamily="50" charset="-128"/>
              </a:rPr>
              <a:t>チャットボットの導入事例（自治体編）</a:t>
            </a:r>
            <a:endParaRPr kumimoji="1" lang="ja-JP" altLang="en-US" sz="2400" b="1" dirty="0">
              <a:latin typeface="Meiryo UI" panose="020B0604030504040204" pitchFamily="50" charset="-128"/>
              <a:ea typeface="Meiryo UI" panose="020B0604030504040204" pitchFamily="50" charset="-128"/>
            </a:endParaRPr>
          </a:p>
        </p:txBody>
      </p:sp>
      <p:sp>
        <p:nvSpPr>
          <p:cNvPr id="8" name="正方形/長方形 7"/>
          <p:cNvSpPr/>
          <p:nvPr/>
        </p:nvSpPr>
        <p:spPr>
          <a:xfrm>
            <a:off x="590521" y="766012"/>
            <a:ext cx="1919115"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■福島県　会津若松市</a:t>
            </a:r>
            <a:endParaRPr lang="ja-JP" altLang="en-US" sz="1400" b="1" dirty="0">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417034" y="3914501"/>
            <a:ext cx="8532000" cy="0"/>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p:cNvCxnSpPr/>
          <p:nvPr/>
        </p:nvCxnSpPr>
        <p:spPr>
          <a:xfrm>
            <a:off x="4572000" y="870515"/>
            <a:ext cx="0" cy="5652000"/>
          </a:xfrm>
          <a:prstGeom prst="line">
            <a:avLst/>
          </a:prstGeom>
        </p:spPr>
        <p:style>
          <a:lnRef idx="1">
            <a:schemeClr val="dk1"/>
          </a:lnRef>
          <a:fillRef idx="0">
            <a:schemeClr val="dk1"/>
          </a:fillRef>
          <a:effectRef idx="0">
            <a:schemeClr val="dk1"/>
          </a:effectRef>
          <a:fontRef idx="minor">
            <a:schemeClr val="tx1"/>
          </a:fontRef>
        </p:style>
      </p:cxnSp>
      <p:cxnSp>
        <p:nvCxnSpPr>
          <p:cNvPr id="15" name="直線コネクタ 14"/>
          <p:cNvCxnSpPr/>
          <p:nvPr/>
        </p:nvCxnSpPr>
        <p:spPr>
          <a:xfrm>
            <a:off x="590521" y="1103080"/>
            <a:ext cx="3672000" cy="0"/>
          </a:xfrm>
          <a:prstGeom prst="line">
            <a:avLst/>
          </a:prstGeom>
        </p:spPr>
        <p:style>
          <a:lnRef idx="1">
            <a:schemeClr val="dk1"/>
          </a:lnRef>
          <a:fillRef idx="0">
            <a:schemeClr val="dk1"/>
          </a:fillRef>
          <a:effectRef idx="0">
            <a:schemeClr val="dk1"/>
          </a:effectRef>
          <a:fontRef idx="minor">
            <a:schemeClr val="tx1"/>
          </a:fontRef>
        </p:style>
      </p:cxnSp>
      <p:sp>
        <p:nvSpPr>
          <p:cNvPr id="16" name="正方形/長方形 15"/>
          <p:cNvSpPr/>
          <p:nvPr/>
        </p:nvSpPr>
        <p:spPr>
          <a:xfrm>
            <a:off x="4959858" y="795303"/>
            <a:ext cx="2935419"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■埼玉県　戸田市／静岡県　袋井市</a:t>
            </a:r>
            <a:endParaRPr lang="ja-JP" altLang="en-US" sz="1400" b="1" dirty="0">
              <a:latin typeface="Meiryo UI" panose="020B0604030504040204" pitchFamily="50" charset="-128"/>
              <a:ea typeface="Meiryo UI" panose="020B0604030504040204" pitchFamily="50" charset="-128"/>
            </a:endParaRPr>
          </a:p>
        </p:txBody>
      </p:sp>
      <p:cxnSp>
        <p:nvCxnSpPr>
          <p:cNvPr id="17" name="直線コネクタ 16"/>
          <p:cNvCxnSpPr/>
          <p:nvPr/>
        </p:nvCxnSpPr>
        <p:spPr>
          <a:xfrm>
            <a:off x="4892042" y="1104526"/>
            <a:ext cx="3852000" cy="0"/>
          </a:xfrm>
          <a:prstGeom prst="line">
            <a:avLst/>
          </a:prstGeom>
        </p:spPr>
        <p:style>
          <a:lnRef idx="1">
            <a:schemeClr val="dk1"/>
          </a:lnRef>
          <a:fillRef idx="0">
            <a:schemeClr val="dk1"/>
          </a:fillRef>
          <a:effectRef idx="0">
            <a:schemeClr val="dk1"/>
          </a:effectRef>
          <a:fontRef idx="minor">
            <a:schemeClr val="tx1"/>
          </a:fontRef>
        </p:style>
      </p:cxnSp>
      <p:sp>
        <p:nvSpPr>
          <p:cNvPr id="20" name="正方形/長方形 19"/>
          <p:cNvSpPr/>
          <p:nvPr/>
        </p:nvSpPr>
        <p:spPr>
          <a:xfrm>
            <a:off x="590521" y="4016108"/>
            <a:ext cx="1560042"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■岡山県　和気市</a:t>
            </a:r>
            <a:endParaRPr lang="ja-JP" altLang="en-US" sz="1400" b="1" dirty="0">
              <a:latin typeface="Meiryo UI" panose="020B0604030504040204" pitchFamily="50" charset="-128"/>
              <a:ea typeface="Meiryo UI" panose="020B0604030504040204" pitchFamily="50" charset="-128"/>
            </a:endParaRPr>
          </a:p>
        </p:txBody>
      </p:sp>
      <p:cxnSp>
        <p:nvCxnSpPr>
          <p:cNvPr id="21" name="直線コネクタ 20"/>
          <p:cNvCxnSpPr/>
          <p:nvPr/>
        </p:nvCxnSpPr>
        <p:spPr>
          <a:xfrm>
            <a:off x="580320" y="4338313"/>
            <a:ext cx="3672000" cy="0"/>
          </a:xfrm>
          <a:prstGeom prst="line">
            <a:avLst/>
          </a:prstGeom>
        </p:spPr>
        <p:style>
          <a:lnRef idx="1">
            <a:schemeClr val="dk1"/>
          </a:lnRef>
          <a:fillRef idx="0">
            <a:schemeClr val="dk1"/>
          </a:fillRef>
          <a:effectRef idx="0">
            <a:schemeClr val="dk1"/>
          </a:effectRef>
          <a:fontRef idx="minor">
            <a:schemeClr val="tx1"/>
          </a:fontRef>
        </p:style>
      </p:cxnSp>
      <p:cxnSp>
        <p:nvCxnSpPr>
          <p:cNvPr id="22" name="直線コネクタ 21"/>
          <p:cNvCxnSpPr/>
          <p:nvPr/>
        </p:nvCxnSpPr>
        <p:spPr>
          <a:xfrm>
            <a:off x="4881841" y="4339759"/>
            <a:ext cx="3852000" cy="0"/>
          </a:xfrm>
          <a:prstGeom prst="line">
            <a:avLst/>
          </a:prstGeom>
        </p:spPr>
        <p:style>
          <a:lnRef idx="1">
            <a:schemeClr val="dk1"/>
          </a:lnRef>
          <a:fillRef idx="0">
            <a:schemeClr val="dk1"/>
          </a:fillRef>
          <a:effectRef idx="0">
            <a:schemeClr val="dk1"/>
          </a:effectRef>
          <a:fontRef idx="minor">
            <a:schemeClr val="tx1"/>
          </a:fontRef>
        </p:style>
      </p:cxnSp>
      <p:sp>
        <p:nvSpPr>
          <p:cNvPr id="23" name="正方形/長方形 22"/>
          <p:cNvSpPr/>
          <p:nvPr/>
        </p:nvSpPr>
        <p:spPr>
          <a:xfrm>
            <a:off x="4959858" y="4016108"/>
            <a:ext cx="1261884"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■東京都港区</a:t>
            </a:r>
            <a:endParaRPr lang="ja-JP" altLang="en-US" sz="1400" b="1"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32680" y="6588097"/>
            <a:ext cx="7246806" cy="253916"/>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出典</a:t>
            </a:r>
            <a:r>
              <a:rPr kumimoji="1" lang="ja-JP" altLang="en-US" sz="1050" dirty="0" smtClean="0">
                <a:latin typeface="Meiryo UI" panose="020B0604030504040204" pitchFamily="50" charset="-128"/>
                <a:ea typeface="Meiryo UI" panose="020B0604030504040204" pitchFamily="50" charset="-128"/>
              </a:rPr>
              <a:t>：総務省資料や各自治体のホームページから事務局作成</a:t>
            </a:r>
            <a:endParaRPr kumimoji="1" lang="ja-JP" altLang="en-US" sz="1050" dirty="0">
              <a:latin typeface="Meiryo UI" panose="020B0604030504040204" pitchFamily="50" charset="-128"/>
              <a:ea typeface="Meiryo UI" panose="020B0604030504040204" pitchFamily="50" charset="-128"/>
            </a:endParaRPr>
          </a:p>
        </p:txBody>
      </p:sp>
      <p:sp>
        <p:nvSpPr>
          <p:cNvPr id="3" name="正方形/長方形 2"/>
          <p:cNvSpPr/>
          <p:nvPr/>
        </p:nvSpPr>
        <p:spPr>
          <a:xfrm>
            <a:off x="484850" y="1140926"/>
            <a:ext cx="3767109" cy="1477328"/>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　「</a:t>
            </a:r>
            <a:r>
              <a:rPr lang="en-US" altLang="ja-JP" sz="1200" b="1" dirty="0">
                <a:latin typeface="Meiryo UI" panose="020B0604030504040204" pitchFamily="50" charset="-128"/>
                <a:ea typeface="Meiryo UI" panose="020B0604030504040204" pitchFamily="50" charset="-128"/>
              </a:rPr>
              <a:t>LINE de </a:t>
            </a:r>
            <a:r>
              <a:rPr lang="ja-JP" altLang="en-US" sz="1200" b="1" dirty="0" err="1">
                <a:latin typeface="Meiryo UI" panose="020B0604030504040204" pitchFamily="50" charset="-128"/>
                <a:ea typeface="Meiryo UI" panose="020B0604030504040204" pitchFamily="50" charset="-128"/>
              </a:rPr>
              <a:t>ちゃ</a:t>
            </a:r>
            <a:r>
              <a:rPr lang="ja-JP" altLang="en-US" sz="1200" b="1" dirty="0">
                <a:latin typeface="Meiryo UI" panose="020B0604030504040204" pitchFamily="50" charset="-128"/>
                <a:ea typeface="Meiryo UI" panose="020B0604030504040204" pitchFamily="50" charset="-128"/>
              </a:rPr>
              <a:t>チャット問い合わせサービス</a:t>
            </a:r>
            <a:r>
              <a:rPr lang="ja-JP" altLang="en-US" sz="1200" b="1" dirty="0" smtClean="0">
                <a:latin typeface="Meiryo UI" panose="020B0604030504040204" pitchFamily="50" charset="-128"/>
                <a:ea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endParaRPr>
          </a:p>
          <a:p>
            <a:endParaRPr lang="en-US" altLang="ja-JP" sz="8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コミュニケーションアプリ</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LINE</a:t>
            </a:r>
            <a:r>
              <a:rPr lang="ja-JP" altLang="en-US" sz="1200" dirty="0">
                <a:latin typeface="Meiryo UI" panose="020B0604030504040204" pitchFamily="50" charset="-128"/>
                <a:ea typeface="Meiryo UI" panose="020B0604030504040204" pitchFamily="50" charset="-128"/>
              </a:rPr>
              <a:t>」を使い</a:t>
            </a:r>
            <a:r>
              <a:rPr lang="ja-JP" altLang="en-US" sz="1200" dirty="0" smtClean="0">
                <a:latin typeface="Meiryo UI" panose="020B0604030504040204" pitchFamily="50" charset="-128"/>
                <a:ea typeface="Meiryo UI" panose="020B0604030504040204" pitchFamily="50" charset="-128"/>
              </a:rPr>
              <a:t>、質問</a:t>
            </a:r>
            <a:r>
              <a:rPr lang="ja-JP" altLang="en-US" sz="1200" dirty="0">
                <a:latin typeface="Meiryo UI" panose="020B0604030504040204" pitchFamily="50" charset="-128"/>
                <a:ea typeface="Meiryo UI" panose="020B0604030504040204" pitchFamily="50" charset="-128"/>
              </a:rPr>
              <a:t>に</a:t>
            </a:r>
            <a:r>
              <a:rPr lang="en-US" altLang="ja-JP" sz="1200" dirty="0">
                <a:latin typeface="Meiryo UI" panose="020B0604030504040204" pitchFamily="50" charset="-128"/>
                <a:ea typeface="Meiryo UI" panose="020B0604030504040204" pitchFamily="50" charset="-128"/>
              </a:rPr>
              <a:t>AI</a:t>
            </a:r>
            <a:r>
              <a:rPr lang="ja-JP" altLang="en-US" sz="1200" dirty="0">
                <a:latin typeface="Meiryo UI" panose="020B0604030504040204" pitchFamily="50" charset="-128"/>
                <a:ea typeface="Meiryo UI" panose="020B0604030504040204" pitchFamily="50" charset="-128"/>
              </a:rPr>
              <a:t>（人工知能）の「マッシュくん」が自動で答えて</a:t>
            </a:r>
            <a:r>
              <a:rPr lang="ja-JP" altLang="en-US" sz="1200" dirty="0" smtClean="0">
                <a:latin typeface="Meiryo UI" panose="020B0604030504040204" pitchFamily="50" charset="-128"/>
                <a:ea typeface="Meiryo UI" panose="020B0604030504040204" pitchFamily="50" charset="-128"/>
              </a:rPr>
              <a:t>くれるサービス。</a:t>
            </a:r>
            <a:endParaRPr lang="ja-JP" altLang="en-US"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0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休日・夜間診療の病院探し」や「ごみの出し方」、「除雪車の運行状況」、「各種証明書発行手続きの方法」などの問い合わせサービス</a:t>
            </a:r>
            <a:r>
              <a:rPr lang="ja-JP" altLang="en-US" sz="1200" dirty="0" smtClean="0">
                <a:latin typeface="Meiryo UI" panose="020B0604030504040204" pitchFamily="50" charset="-128"/>
                <a:ea typeface="Meiryo UI" panose="020B0604030504040204" pitchFamily="50" charset="-128"/>
              </a:rPr>
              <a:t>がある。</a:t>
            </a:r>
            <a:endParaRPr lang="ja-JP" altLang="en-US" sz="1200" dirty="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2"/>
          <a:stretch>
            <a:fillRect/>
          </a:stretch>
        </p:blipFill>
        <p:spPr>
          <a:xfrm>
            <a:off x="960260" y="2672255"/>
            <a:ext cx="2912119" cy="1224000"/>
          </a:xfrm>
          <a:prstGeom prst="rect">
            <a:avLst/>
          </a:prstGeom>
        </p:spPr>
      </p:pic>
      <p:pic>
        <p:nvPicPr>
          <p:cNvPr id="14" name="図 13"/>
          <p:cNvPicPr>
            <a:picLocks noChangeAspect="1"/>
          </p:cNvPicPr>
          <p:nvPr/>
        </p:nvPicPr>
        <p:blipFill>
          <a:blip r:embed="rId3"/>
          <a:stretch>
            <a:fillRect/>
          </a:stretch>
        </p:blipFill>
        <p:spPr>
          <a:xfrm>
            <a:off x="7579486" y="1637529"/>
            <a:ext cx="1310800" cy="1933333"/>
          </a:xfrm>
          <a:prstGeom prst="rect">
            <a:avLst/>
          </a:prstGeom>
        </p:spPr>
      </p:pic>
      <p:sp>
        <p:nvSpPr>
          <p:cNvPr id="31" name="正方形/長方形 30"/>
          <p:cNvSpPr/>
          <p:nvPr/>
        </p:nvSpPr>
        <p:spPr>
          <a:xfrm>
            <a:off x="4881480" y="1139371"/>
            <a:ext cx="2735044" cy="276999"/>
          </a:xfrm>
          <a:prstGeom prst="rect">
            <a:avLst/>
          </a:prstGeom>
        </p:spPr>
        <p:txBody>
          <a:bodyPr wrap="none">
            <a:spAutoFit/>
          </a:bodyPr>
          <a:lstStyle/>
          <a:p>
            <a:r>
              <a:rPr lang="en-US" altLang="ja-JP" sz="1200" b="1" dirty="0" smtClean="0">
                <a:latin typeface="Meiryo UI" panose="020B0604030504040204" pitchFamily="50" charset="-128"/>
                <a:ea typeface="Meiryo UI" panose="020B0604030504040204" pitchFamily="50" charset="-128"/>
              </a:rPr>
              <a:t>MRI</a:t>
            </a:r>
            <a:r>
              <a:rPr lang="ja-JP" altLang="en-US" sz="1200" b="1" dirty="0" smtClean="0">
                <a:latin typeface="Meiryo UI" panose="020B0604030504040204" pitchFamily="50" charset="-128"/>
                <a:ea typeface="Meiryo UI" panose="020B0604030504040204" pitchFamily="50" charset="-128"/>
              </a:rPr>
              <a:t>等の「</a:t>
            </a:r>
            <a:r>
              <a:rPr lang="en-US" altLang="ja-JP" sz="1200" b="1" dirty="0">
                <a:latin typeface="Meiryo UI" panose="020B0604030504040204" pitchFamily="50" charset="-128"/>
                <a:ea typeface="Meiryo UI" panose="020B0604030504040204" pitchFamily="50" charset="-128"/>
              </a:rPr>
              <a:t>AI</a:t>
            </a:r>
            <a:r>
              <a:rPr lang="ja-JP" altLang="en-US" sz="1200" b="1" dirty="0">
                <a:latin typeface="Meiryo UI" panose="020B0604030504040204" pitchFamily="50" charset="-128"/>
                <a:ea typeface="Meiryo UI" panose="020B0604030504040204" pitchFamily="50" charset="-128"/>
              </a:rPr>
              <a:t>スタッフ総合案内サービス」</a:t>
            </a:r>
          </a:p>
        </p:txBody>
      </p:sp>
      <p:sp>
        <p:nvSpPr>
          <p:cNvPr id="32" name="正方形/長方形 31"/>
          <p:cNvSpPr/>
          <p:nvPr/>
        </p:nvSpPr>
        <p:spPr>
          <a:xfrm>
            <a:off x="4881480" y="1591712"/>
            <a:ext cx="2589652" cy="2054409"/>
          </a:xfrm>
          <a:prstGeom prst="rect">
            <a:avLst/>
          </a:prstGeom>
        </p:spPr>
        <p:txBody>
          <a:bodyPr wrap="square">
            <a:spAutoFit/>
          </a:bodyPr>
          <a:lstStyle/>
          <a:p>
            <a:pPr>
              <a:lnSpc>
                <a:spcPts val="1700"/>
              </a:lnSpc>
            </a:pPr>
            <a:r>
              <a:rPr lang="ja-JP" altLang="en-US" sz="1100" dirty="0" smtClean="0">
                <a:latin typeface="Meiryo UI" panose="020B0604030504040204" pitchFamily="50" charset="-128"/>
                <a:ea typeface="Meiryo UI" panose="020B0604030504040204" pitchFamily="50" charset="-128"/>
              </a:rPr>
              <a:t>＜対応可能な問合せ＞</a:t>
            </a:r>
            <a:endParaRPr lang="en-US" altLang="ja-JP" sz="1100" dirty="0" smtClean="0">
              <a:latin typeface="Meiryo UI" panose="020B0604030504040204" pitchFamily="50" charset="-128"/>
              <a:ea typeface="Meiryo UI" panose="020B0604030504040204" pitchFamily="50" charset="-128"/>
            </a:endParaRPr>
          </a:p>
          <a:p>
            <a:pPr>
              <a:lnSpc>
                <a:spcPts val="1700"/>
              </a:lnSpc>
            </a:pPr>
            <a:r>
              <a:rPr lang="ja-JP" altLang="en-US" sz="1100" dirty="0" smtClean="0">
                <a:latin typeface="Meiryo UI" panose="020B0604030504040204" pitchFamily="50" charset="-128"/>
                <a:ea typeface="Meiryo UI" panose="020B0604030504040204" pitchFamily="50" charset="-128"/>
              </a:rPr>
              <a:t>妊娠</a:t>
            </a:r>
            <a:r>
              <a:rPr lang="ja-JP" altLang="en-US" sz="1100" dirty="0">
                <a:latin typeface="Meiryo UI" panose="020B0604030504040204" pitchFamily="50" charset="-128"/>
                <a:ea typeface="Meiryo UI" panose="020B0604030504040204" pitchFamily="50" charset="-128"/>
              </a:rPr>
              <a:t>・出産、子育て、住まい、結婚・離婚、ごみ、健康・医療、戸籍、住民票、印鑑登録、マイナンバー、国民年金、税、福祉・生活支援、学校・教育、雇用・労働、引っ越し、高齢者・介護、水道・電気・ガス、防災、国民健康保険、公共施設、都市計画、交通、動物・ペット、消費生活、防犯、消防、人権、自治体の情報・概要　</a:t>
            </a:r>
          </a:p>
        </p:txBody>
      </p:sp>
      <p:pic>
        <p:nvPicPr>
          <p:cNvPr id="34" name="図 33"/>
          <p:cNvPicPr>
            <a:picLocks noChangeAspect="1"/>
          </p:cNvPicPr>
          <p:nvPr/>
        </p:nvPicPr>
        <p:blipFill rotWithShape="1">
          <a:blip r:embed="rId4"/>
          <a:srcRect b="46543"/>
          <a:stretch/>
        </p:blipFill>
        <p:spPr>
          <a:xfrm>
            <a:off x="2150563" y="5364209"/>
            <a:ext cx="2334509" cy="1004679"/>
          </a:xfrm>
          <a:prstGeom prst="rect">
            <a:avLst/>
          </a:prstGeom>
        </p:spPr>
      </p:pic>
      <p:sp>
        <p:nvSpPr>
          <p:cNvPr id="35" name="正方形/長方形 34"/>
          <p:cNvSpPr/>
          <p:nvPr/>
        </p:nvSpPr>
        <p:spPr>
          <a:xfrm>
            <a:off x="455080" y="4378990"/>
            <a:ext cx="3767109" cy="830997"/>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「わけまろくん」</a:t>
            </a:r>
            <a:endParaRPr lang="en-US" altLang="ja-JP" sz="1200" b="1" dirty="0" smtClean="0">
              <a:latin typeface="Meiryo UI" panose="020B0604030504040204" pitchFamily="50" charset="-128"/>
              <a:ea typeface="Meiryo UI" panose="020B0604030504040204" pitchFamily="50" charset="-128"/>
            </a:endParaRPr>
          </a:p>
          <a:p>
            <a:endParaRPr lang="en-US" altLang="ja-JP" sz="12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smtClean="0">
                <a:latin typeface="Meiryo UI" panose="020B0604030504040204" pitchFamily="50" charset="-128"/>
                <a:ea typeface="Meiryo UI" panose="020B0604030504040204" pitchFamily="50" charset="-128"/>
              </a:rPr>
              <a:t>AI</a:t>
            </a:r>
            <a:r>
              <a:rPr lang="ja-JP" altLang="en-US" sz="1200" dirty="0" smtClean="0">
                <a:latin typeface="Meiryo UI" panose="020B0604030504040204" pitchFamily="50" charset="-128"/>
                <a:ea typeface="Meiryo UI" panose="020B0604030504040204" pitchFamily="50" charset="-128"/>
              </a:rPr>
              <a:t>チャットボットを導入し、</a:t>
            </a:r>
            <a:r>
              <a:rPr lang="en-US" altLang="ja-JP" sz="1200" dirty="0" smtClean="0">
                <a:latin typeface="Meiryo UI" panose="020B0604030504040204" pitchFamily="50" charset="-128"/>
                <a:ea typeface="Meiryo UI" panose="020B0604030504040204" pitchFamily="50" charset="-128"/>
              </a:rPr>
              <a:t>24</a:t>
            </a:r>
            <a:r>
              <a:rPr lang="ja-JP" altLang="en-US" sz="1200" dirty="0" smtClean="0">
                <a:latin typeface="Meiryo UI" panose="020B0604030504040204" pitchFamily="50" charset="-128"/>
                <a:ea typeface="Meiryo UI" panose="020B0604030504040204" pitchFamily="50" charset="-128"/>
              </a:rPr>
              <a:t>時間いつでも対応が可能となり、業務の効率化が進められる。</a:t>
            </a:r>
            <a:endParaRPr lang="ja-JP" altLang="en-US" sz="1200" dirty="0">
              <a:latin typeface="Meiryo UI" panose="020B0604030504040204" pitchFamily="50" charset="-128"/>
              <a:ea typeface="Meiryo UI" panose="020B0604030504040204" pitchFamily="50" charset="-128"/>
            </a:endParaRPr>
          </a:p>
        </p:txBody>
      </p:sp>
      <p:sp>
        <p:nvSpPr>
          <p:cNvPr id="36" name="正方形/長方形 35"/>
          <p:cNvSpPr/>
          <p:nvPr/>
        </p:nvSpPr>
        <p:spPr>
          <a:xfrm>
            <a:off x="454875" y="5277103"/>
            <a:ext cx="1626749" cy="1200329"/>
          </a:xfrm>
          <a:prstGeom prst="rect">
            <a:avLst/>
          </a:prstGeom>
        </p:spPr>
        <p:txBody>
          <a:bodyPr wrap="square">
            <a:spAutoFit/>
          </a:bodyPr>
          <a:lstStyle/>
          <a:p>
            <a:pPr marL="171450" indent="-171450">
              <a:buFont typeface="Arial" panose="020B0604020202020204" pitchFamily="34" charset="0"/>
              <a:buChar char="•"/>
            </a:pPr>
            <a:r>
              <a:rPr lang="en-US" altLang="ja-JP" sz="1200" dirty="0" smtClean="0">
                <a:latin typeface="Meiryo UI" panose="020B0604030504040204" pitchFamily="50" charset="-128"/>
                <a:ea typeface="Meiryo UI" panose="020B0604030504040204" pitchFamily="50" charset="-128"/>
              </a:rPr>
              <a:t>LINE</a:t>
            </a:r>
            <a:r>
              <a:rPr lang="ja-JP" altLang="en-US" sz="1200" dirty="0" smtClean="0">
                <a:latin typeface="Meiryo UI" panose="020B0604030504040204" pitchFamily="50" charset="-128"/>
                <a:ea typeface="Meiryo UI" panose="020B0604030504040204" pitchFamily="50" charset="-128"/>
              </a:rPr>
              <a:t>や町のホームページ上で動作しているため、全国の移住希望者が、知りたいときにいつでも町の情報を入手できる。</a:t>
            </a:r>
            <a:endParaRPr lang="ja-JP" altLang="en-US" sz="1200" dirty="0">
              <a:latin typeface="Meiryo UI" panose="020B0604030504040204" pitchFamily="50" charset="-128"/>
              <a:ea typeface="Meiryo UI" panose="020B0604030504040204" pitchFamily="50" charset="-128"/>
            </a:endParaRPr>
          </a:p>
        </p:txBody>
      </p:sp>
      <p:pic>
        <p:nvPicPr>
          <p:cNvPr id="37" name="図 36"/>
          <p:cNvPicPr>
            <a:picLocks noChangeAspect="1"/>
          </p:cNvPicPr>
          <p:nvPr/>
        </p:nvPicPr>
        <p:blipFill>
          <a:blip r:embed="rId5"/>
          <a:stretch>
            <a:fillRect/>
          </a:stretch>
        </p:blipFill>
        <p:spPr>
          <a:xfrm>
            <a:off x="5336114" y="5394727"/>
            <a:ext cx="2855156" cy="1202510"/>
          </a:xfrm>
          <a:prstGeom prst="rect">
            <a:avLst/>
          </a:prstGeom>
        </p:spPr>
      </p:pic>
      <p:sp>
        <p:nvSpPr>
          <p:cNvPr id="38" name="正方形/長方形 37"/>
          <p:cNvSpPr/>
          <p:nvPr/>
        </p:nvSpPr>
        <p:spPr>
          <a:xfrm>
            <a:off x="4936967" y="4381876"/>
            <a:ext cx="3927111" cy="276999"/>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rPr>
              <a:t>AI</a:t>
            </a:r>
            <a:r>
              <a:rPr lang="ja-JP" altLang="en-US" sz="1200" b="1" dirty="0">
                <a:latin typeface="Meiryo UI" panose="020B0604030504040204" pitchFamily="50" charset="-128"/>
                <a:ea typeface="Meiryo UI" panose="020B0604030504040204" pitchFamily="50" charset="-128"/>
              </a:rPr>
              <a:t>チャットによる外国人向け生活情報案内サービス」</a:t>
            </a:r>
          </a:p>
        </p:txBody>
      </p:sp>
      <p:sp>
        <p:nvSpPr>
          <p:cNvPr id="39" name="正方形/長方形 38"/>
          <p:cNvSpPr/>
          <p:nvPr/>
        </p:nvSpPr>
        <p:spPr>
          <a:xfrm>
            <a:off x="4959858" y="4724457"/>
            <a:ext cx="3784184" cy="646331"/>
          </a:xfrm>
          <a:prstGeom prst="rect">
            <a:avLst/>
          </a:prstGeom>
        </p:spPr>
        <p:txBody>
          <a:bodyPr wrap="square">
            <a:spAutoFit/>
          </a:bodyPr>
          <a:lstStyle/>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防災、ごみ収集、教育（区立小学校）、国際／文化の</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分野に関する問い合わせに、英語と「やさしい日本語」の</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カ国語で回答</a:t>
            </a:r>
            <a:r>
              <a:rPr lang="ja-JP" altLang="en-US" sz="1200" dirty="0" smtClean="0">
                <a:latin typeface="Meiryo UI" panose="020B0604030504040204" pitchFamily="50" charset="-128"/>
                <a:ea typeface="Meiryo UI" panose="020B0604030504040204" pitchFamily="50" charset="-128"/>
              </a:rPr>
              <a:t>する。</a:t>
            </a:r>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224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D9193AE-A101-45E9-A319-81911888F047}" type="slidenum">
              <a:rPr kumimoji="1" lang="ja-JP" altLang="en-US" smtClean="0"/>
              <a:pPr/>
              <a:t>29</a:t>
            </a:fld>
            <a:endParaRPr kumimoji="1" lang="ja-JP" altLang="en-US"/>
          </a:p>
        </p:txBody>
      </p:sp>
      <p:cxnSp>
        <p:nvCxnSpPr>
          <p:cNvPr id="5" name="直線コネクタ 4"/>
          <p:cNvCxnSpPr/>
          <p:nvPr/>
        </p:nvCxnSpPr>
        <p:spPr>
          <a:xfrm>
            <a:off x="417034" y="666205"/>
            <a:ext cx="8532000" cy="0"/>
          </a:xfrm>
          <a:prstGeom prst="line">
            <a:avLst/>
          </a:prstGeom>
        </p:spPr>
        <p:style>
          <a:lnRef idx="1">
            <a:schemeClr val="dk1"/>
          </a:lnRef>
          <a:fillRef idx="0">
            <a:schemeClr val="dk1"/>
          </a:fillRef>
          <a:effectRef idx="0">
            <a:schemeClr val="dk1"/>
          </a:effectRef>
          <a:fontRef idx="minor">
            <a:schemeClr val="tx1"/>
          </a:fontRef>
        </p:style>
      </p:cxnSp>
      <p:sp>
        <p:nvSpPr>
          <p:cNvPr id="6" name="テキスト ボックス 5"/>
          <p:cNvSpPr txBox="1"/>
          <p:nvPr/>
        </p:nvSpPr>
        <p:spPr>
          <a:xfrm>
            <a:off x="417034" y="131432"/>
            <a:ext cx="8532000" cy="461665"/>
          </a:xfrm>
          <a:prstGeom prst="rect">
            <a:avLst/>
          </a:prstGeom>
          <a:noFill/>
        </p:spPr>
        <p:txBody>
          <a:bodyPr wrap="square" rtlCol="0">
            <a:spAutoFit/>
          </a:bodyPr>
          <a:lstStyle/>
          <a:p>
            <a:pPr algn="ctr"/>
            <a:r>
              <a:rPr kumimoji="1" lang="en-US" altLang="ja-JP" sz="2400" b="1" dirty="0">
                <a:latin typeface="Meiryo UI" panose="020B0604030504040204" pitchFamily="50" charset="-128"/>
                <a:ea typeface="Meiryo UI" panose="020B0604030504040204" pitchFamily="50" charset="-128"/>
              </a:rPr>
              <a:t>RPA</a:t>
            </a:r>
            <a:r>
              <a:rPr kumimoji="1" lang="ja-JP" altLang="en-US" sz="2400" b="1" dirty="0">
                <a:latin typeface="Meiryo UI" panose="020B0604030504040204" pitchFamily="50" charset="-128"/>
                <a:ea typeface="Meiryo UI" panose="020B0604030504040204" pitchFamily="50" charset="-128"/>
              </a:rPr>
              <a:t>（</a:t>
            </a:r>
            <a:r>
              <a:rPr kumimoji="1" lang="en-US" altLang="ja-JP" sz="2400" b="1" dirty="0">
                <a:latin typeface="Meiryo UI" panose="020B0604030504040204" pitchFamily="50" charset="-128"/>
                <a:ea typeface="Meiryo UI" panose="020B0604030504040204" pitchFamily="50" charset="-128"/>
              </a:rPr>
              <a:t>Robotic Process Automation</a:t>
            </a:r>
            <a:r>
              <a:rPr kumimoji="1" lang="ja-JP" altLang="en-US" sz="2400" b="1" dirty="0">
                <a:latin typeface="Meiryo UI" panose="020B0604030504040204" pitchFamily="50" charset="-128"/>
                <a:ea typeface="Meiryo UI" panose="020B0604030504040204" pitchFamily="50" charset="-128"/>
              </a:rPr>
              <a:t>）とは</a:t>
            </a:r>
          </a:p>
        </p:txBody>
      </p:sp>
      <p:sp>
        <p:nvSpPr>
          <p:cNvPr id="7" name="正方形/長方形 6"/>
          <p:cNvSpPr/>
          <p:nvPr/>
        </p:nvSpPr>
        <p:spPr>
          <a:xfrm>
            <a:off x="678291" y="914403"/>
            <a:ext cx="7590498" cy="1815882"/>
          </a:xfrm>
          <a:prstGeom prst="rect">
            <a:avLst/>
          </a:prstGeom>
          <a:ln>
            <a:solidFill>
              <a:schemeClr val="bg1">
                <a:lumMod val="75000"/>
              </a:schemeClr>
            </a:solidFill>
          </a:ln>
        </p:spPr>
        <p:txBody>
          <a:bodyPr wrap="square">
            <a:spAutoFit/>
          </a:bodyPr>
          <a:lstStyle/>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RPA</a:t>
            </a:r>
            <a:r>
              <a:rPr lang="ja-JP" altLang="en-US" sz="1400" dirty="0">
                <a:latin typeface="Meiryo UI" panose="020B0604030504040204" pitchFamily="50" charset="-128"/>
                <a:ea typeface="Meiryo UI" panose="020B0604030504040204" pitchFamily="50" charset="-128"/>
              </a:rPr>
              <a:t>」とは、ロボットによる業務自動化の取り組みを表す言葉</a:t>
            </a:r>
            <a:r>
              <a:rPr lang="ja-JP" altLang="en-US" sz="1400" dirty="0" smtClean="0">
                <a:latin typeface="Meiryo UI" panose="020B0604030504040204" pitchFamily="50" charset="-128"/>
                <a:ea typeface="Meiryo UI" panose="020B0604030504040204" pitchFamily="50" charset="-128"/>
              </a:rPr>
              <a:t>で。ホワイトカラー</a:t>
            </a:r>
            <a:r>
              <a:rPr lang="ja-JP" altLang="en-US" sz="1400" dirty="0">
                <a:latin typeface="Meiryo UI" panose="020B0604030504040204" pitchFamily="50" charset="-128"/>
                <a:ea typeface="Meiryo UI" panose="020B0604030504040204" pitchFamily="50" charset="-128"/>
              </a:rPr>
              <a:t>の業務を、パソコンやサーバ上にあるソフトウェア型のロボットが代行・業務自動化を実現</a:t>
            </a:r>
            <a:r>
              <a:rPr lang="ja-JP" altLang="en-US" sz="1400" dirty="0" smtClean="0">
                <a:latin typeface="Meiryo UI" panose="020B0604030504040204" pitchFamily="50" charset="-128"/>
                <a:ea typeface="Meiryo UI" panose="020B0604030504040204" pitchFamily="50" charset="-128"/>
              </a:rPr>
              <a:t>する。</a:t>
            </a:r>
            <a:endParaRPr lang="ja-JP" altLang="en-US"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ja-JP" altLang="en-US"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en-US" altLang="ja-JP" sz="1400" dirty="0">
                <a:latin typeface="Meiryo UI" panose="020B0604030504040204" pitchFamily="50" charset="-128"/>
                <a:ea typeface="Meiryo UI" panose="020B0604030504040204" pitchFamily="50" charset="-128"/>
              </a:rPr>
              <a:t>RPA</a:t>
            </a:r>
            <a:r>
              <a:rPr lang="ja-JP" altLang="en-US" sz="1400" dirty="0">
                <a:latin typeface="Meiryo UI" panose="020B0604030504040204" pitchFamily="50" charset="-128"/>
                <a:ea typeface="Meiryo UI" panose="020B0604030504040204" pitchFamily="50" charset="-128"/>
              </a:rPr>
              <a:t>は人間が行う業務の処理手順を操作画面上から登録しておくだけで、ブラウザやクラウドなどさまざまなアプリケーションを横断し業務自動化を</a:t>
            </a:r>
            <a:r>
              <a:rPr lang="ja-JP" altLang="en-US" sz="1400" dirty="0" smtClean="0">
                <a:latin typeface="Meiryo UI" panose="020B0604030504040204" pitchFamily="50" charset="-128"/>
                <a:ea typeface="Meiryo UI" panose="020B0604030504040204" pitchFamily="50" charset="-128"/>
              </a:rPr>
              <a:t>実現。</a:t>
            </a:r>
            <a:endParaRPr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金融</a:t>
            </a:r>
            <a:r>
              <a:rPr lang="ja-JP" altLang="en-US" sz="1400" dirty="0">
                <a:latin typeface="Meiryo UI" panose="020B0604030504040204" pitchFamily="50" charset="-128"/>
                <a:ea typeface="Meiryo UI" panose="020B0604030504040204" pitchFamily="50" charset="-128"/>
              </a:rPr>
              <a:t>はじめ商社、サービス、流通、小売、インフラ、製造、不動産、自治体まで多方面</a:t>
            </a:r>
            <a:r>
              <a:rPr lang="ja-JP" altLang="en-US" sz="1400" dirty="0" smtClean="0">
                <a:latin typeface="Meiryo UI" panose="020B0604030504040204" pitchFamily="50" charset="-128"/>
                <a:ea typeface="Meiryo UI" panose="020B0604030504040204" pitchFamily="50" charset="-128"/>
              </a:rPr>
              <a:t>で業務</a:t>
            </a:r>
            <a:r>
              <a:rPr lang="ja-JP" altLang="en-US" sz="1400" dirty="0">
                <a:latin typeface="Meiryo UI" panose="020B0604030504040204" pitchFamily="50" charset="-128"/>
                <a:ea typeface="Meiryo UI" panose="020B0604030504040204" pitchFamily="50" charset="-128"/>
              </a:rPr>
              <a:t>自動化を拡大し、より広範な業務に対応できる技術として活用され始めて</a:t>
            </a:r>
            <a:r>
              <a:rPr lang="ja-JP" altLang="en-US" sz="1400" dirty="0" smtClean="0">
                <a:latin typeface="Meiryo UI" panose="020B0604030504040204" pitchFamily="50" charset="-128"/>
                <a:ea typeface="Meiryo UI" panose="020B0604030504040204" pitchFamily="50" charset="-128"/>
              </a:rPr>
              <a:t>いる。</a:t>
            </a:r>
            <a:endParaRPr lang="en-US" altLang="ja-JP" sz="1400" dirty="0" smtClean="0">
              <a:latin typeface="Meiryo UI" panose="020B0604030504040204" pitchFamily="50" charset="-128"/>
              <a:ea typeface="Meiryo UI" panose="020B0604030504040204" pitchFamily="50" charset="-128"/>
            </a:endParaRPr>
          </a:p>
        </p:txBody>
      </p:sp>
      <p:sp>
        <p:nvSpPr>
          <p:cNvPr id="8" name="角丸四角形 7"/>
          <p:cNvSpPr/>
          <p:nvPr/>
        </p:nvSpPr>
        <p:spPr bwMode="gray">
          <a:xfrm>
            <a:off x="907868" y="5271403"/>
            <a:ext cx="7550332" cy="887881"/>
          </a:xfrm>
          <a:prstGeom prst="roundRect">
            <a:avLst>
              <a:gd name="adj" fmla="val 11418"/>
            </a:avLst>
          </a:prstGeom>
          <a:solidFill>
            <a:schemeClr val="bg1">
              <a:lumMod val="95000"/>
            </a:schemeClr>
          </a:solid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a:extLst/>
        </p:spPr>
        <p:txBody>
          <a:bodyPr wrap="none" anchor="ct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人の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作業をＲＰＡが代替することで、</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業務にかかる作業時間を削減 </a:t>
            </a:r>
          </a:p>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ＲＰＡが作業することによる、</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作業品質の向上、人為的ミスの防止 </a:t>
            </a:r>
            <a:r>
              <a:rPr lang="ja-JP" altLang="en-US" sz="16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等</a:t>
            </a:r>
            <a:endPar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508474" y="6473573"/>
            <a:ext cx="7246806" cy="253916"/>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出典</a:t>
            </a:r>
            <a:r>
              <a:rPr kumimoji="1" lang="ja-JP" altLang="en-US" sz="1050" dirty="0" smtClean="0">
                <a:latin typeface="Meiryo UI" panose="020B0604030504040204" pitchFamily="50" charset="-128"/>
                <a:ea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rPr>
              <a:t>IT</a:t>
            </a:r>
            <a:r>
              <a:rPr kumimoji="1" lang="ja-JP" altLang="en-US" sz="1050" dirty="0" smtClean="0">
                <a:latin typeface="Meiryo UI" panose="020B0604030504040204" pitchFamily="50" charset="-128"/>
                <a:ea typeface="Meiryo UI" panose="020B0604030504040204" pitchFamily="50" charset="-128"/>
              </a:rPr>
              <a:t>製品の情報サイト「</a:t>
            </a:r>
            <a:r>
              <a:rPr kumimoji="1" lang="en-US" altLang="ja-JP" sz="1050" dirty="0" smtClean="0">
                <a:latin typeface="Meiryo UI" panose="020B0604030504040204" pitchFamily="50" charset="-128"/>
                <a:ea typeface="Meiryo UI" panose="020B0604030504040204" pitchFamily="50" charset="-128"/>
              </a:rPr>
              <a:t>IT</a:t>
            </a:r>
            <a:r>
              <a:rPr kumimoji="1" lang="ja-JP" altLang="en-US" sz="1050" dirty="0" smtClean="0">
                <a:latin typeface="Meiryo UI" panose="020B0604030504040204" pitchFamily="50" charset="-128"/>
                <a:ea typeface="Meiryo UI" panose="020B0604030504040204" pitchFamily="50" charset="-128"/>
              </a:rPr>
              <a:t>トレンド」の「</a:t>
            </a:r>
            <a:r>
              <a:rPr kumimoji="1" lang="en-US" altLang="ja-JP" sz="1050" dirty="0" smtClean="0">
                <a:latin typeface="Meiryo UI" panose="020B0604030504040204" pitchFamily="50" charset="-128"/>
                <a:ea typeface="Meiryo UI" panose="020B0604030504040204" pitchFamily="50" charset="-128"/>
              </a:rPr>
              <a:t>IT</a:t>
            </a:r>
            <a:r>
              <a:rPr kumimoji="1" lang="ja-JP" altLang="en-US" sz="1050" dirty="0" smtClean="0">
                <a:latin typeface="Meiryo UI" panose="020B0604030504040204" pitchFamily="50" charset="-128"/>
                <a:ea typeface="Meiryo UI" panose="020B0604030504040204" pitchFamily="50" charset="-128"/>
              </a:rPr>
              <a:t>用語集」より事務局作成　　</a:t>
            </a:r>
            <a:r>
              <a:rPr kumimoji="1" lang="en-US" altLang="ja-JP" sz="1050" dirty="0">
                <a:latin typeface="Meiryo UI" panose="020B0604030504040204" pitchFamily="50" charset="-128"/>
                <a:ea typeface="Meiryo UI" panose="020B0604030504040204" pitchFamily="50" charset="-128"/>
                <a:hlinkClick r:id="rId2"/>
              </a:rPr>
              <a:t>https://</a:t>
            </a:r>
            <a:r>
              <a:rPr kumimoji="1" lang="en-US" altLang="ja-JP" sz="1050" dirty="0" smtClean="0">
                <a:latin typeface="Meiryo UI" panose="020B0604030504040204" pitchFamily="50" charset="-128"/>
                <a:ea typeface="Meiryo UI" panose="020B0604030504040204" pitchFamily="50" charset="-128"/>
                <a:hlinkClick r:id="rId2"/>
              </a:rPr>
              <a:t>it-trend.jp/words/chatbot</a:t>
            </a:r>
            <a:endParaRPr kumimoji="1" lang="en-US" altLang="ja-JP" sz="1050" dirty="0" smtClean="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rotWithShape="1">
          <a:blip r:embed="rId3"/>
          <a:srcRect l="13957" t="20268" r="15363" b="35982"/>
          <a:stretch/>
        </p:blipFill>
        <p:spPr>
          <a:xfrm>
            <a:off x="1484153" y="2960504"/>
            <a:ext cx="5978774" cy="2080680"/>
          </a:xfrm>
          <a:prstGeom prst="rect">
            <a:avLst/>
          </a:prstGeom>
        </p:spPr>
      </p:pic>
    </p:spTree>
    <p:extLst>
      <p:ext uri="{BB962C8B-B14F-4D97-AF65-F5344CB8AC3E}">
        <p14:creationId xmlns:p14="http://schemas.microsoft.com/office/powerpoint/2010/main" val="1135625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6250223" y="437899"/>
            <a:ext cx="2529860" cy="490006"/>
          </a:xfrm>
          <a:prstGeom prst="rect">
            <a:avLst/>
          </a:prstGeom>
          <a:noFill/>
        </p:spPr>
        <p:txBody>
          <a:bodyPr wrap="none" rtlCol="0">
            <a:spAutoFit/>
          </a:bodyPr>
          <a:lstStyle/>
          <a:p>
            <a:pPr defTabSz="843496"/>
            <a:r>
              <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2019.9.27</a:t>
            </a:r>
          </a:p>
          <a:p>
            <a:pPr defTabSz="843496"/>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第２回大阪スマートシティ戦略会議</a:t>
            </a:r>
          </a:p>
        </p:txBody>
      </p:sp>
      <p:sp>
        <p:nvSpPr>
          <p:cNvPr id="9" name="テキスト ボックス 8">
            <a:extLst>
              <a:ext uri="{FF2B5EF4-FFF2-40B4-BE49-F238E27FC236}">
                <a16:creationId xmlns:a16="http://schemas.microsoft.com/office/drawing/2014/main" id="{2B7819E5-FEA6-43CA-AB64-385A318499AE}"/>
              </a:ext>
            </a:extLst>
          </p:cNvPr>
          <p:cNvSpPr txBox="1"/>
          <p:nvPr/>
        </p:nvSpPr>
        <p:spPr>
          <a:xfrm>
            <a:off x="2574480" y="2348092"/>
            <a:ext cx="4256294" cy="769441"/>
          </a:xfrm>
          <a:prstGeom prst="rect">
            <a:avLst/>
          </a:prstGeom>
          <a:noFill/>
        </p:spPr>
        <p:txBody>
          <a:bodyPr wrap="none" rtlCol="0">
            <a:spAutoFit/>
          </a:bodyPr>
          <a:lstStyle/>
          <a:p>
            <a:pPr algn="ctr" defTabSz="843496"/>
            <a:r>
              <a:rPr kumimoji="1" lang="ja-JP" altLang="en-US" sz="4400" dirty="0" smtClean="0">
                <a:solidFill>
                  <a:prstClr val="black"/>
                </a:solidFill>
                <a:latin typeface="Meiryo UI" panose="020B0604030504040204" pitchFamily="50" charset="-128"/>
                <a:ea typeface="Meiryo UI" panose="020B0604030504040204" pitchFamily="50" charset="-128"/>
              </a:rPr>
              <a:t>スマートフォンアプリ</a:t>
            </a:r>
            <a:endParaRPr kumimoji="1" lang="en-US" altLang="ja-JP" sz="4400" dirty="0">
              <a:solidFill>
                <a:prstClr val="black"/>
              </a:solidFill>
              <a:latin typeface="Meiryo UI" panose="020B0604030504040204" pitchFamily="50" charset="-128"/>
              <a:ea typeface="Meiryo UI" panose="020B0604030504040204" pitchFamily="50" charset="-128"/>
            </a:endParaRPr>
          </a:p>
        </p:txBody>
      </p:sp>
      <p:sp>
        <p:nvSpPr>
          <p:cNvPr id="2" name="正方形/長方形 1"/>
          <p:cNvSpPr/>
          <p:nvPr/>
        </p:nvSpPr>
        <p:spPr>
          <a:xfrm>
            <a:off x="548640" y="599708"/>
            <a:ext cx="2338251" cy="6495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latin typeface="Meiryo UI" panose="020B0604030504040204" pitchFamily="50" charset="-128"/>
                <a:ea typeface="Meiryo UI" panose="020B0604030504040204" pitchFamily="50" charset="-128"/>
              </a:rPr>
              <a:t>ICT</a:t>
            </a:r>
            <a:r>
              <a:rPr kumimoji="1" lang="ja-JP" altLang="en-US" dirty="0" smtClean="0">
                <a:latin typeface="Meiryo UI" panose="020B0604030504040204" pitchFamily="50" charset="-128"/>
                <a:ea typeface="Meiryo UI" panose="020B0604030504040204" pitchFamily="50" charset="-128"/>
              </a:rPr>
              <a:t>化ツール　別冊①</a:t>
            </a:r>
            <a:endParaRPr kumimoji="1" lang="ja-JP" altLang="en-US"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2760272" y="3926662"/>
            <a:ext cx="4754881" cy="2092881"/>
          </a:xfrm>
          <a:prstGeom prst="rect">
            <a:avLst/>
          </a:prstGeom>
          <a:noFill/>
        </p:spPr>
        <p:txBody>
          <a:bodyPr wrap="square" rtlCol="0">
            <a:spAutoFit/>
          </a:bodyPr>
          <a:lstStyle/>
          <a:p>
            <a:r>
              <a:rPr kumimoji="1" lang="ja-JP" altLang="en-US" sz="1600" b="1" dirty="0" smtClean="0">
                <a:latin typeface="Meiryo UI" panose="020B0604030504040204" pitchFamily="50" charset="-128"/>
                <a:ea typeface="Meiryo UI" panose="020B0604030504040204" pitchFamily="50" charset="-128"/>
              </a:rPr>
              <a:t>１．スマートフォンアプリとは</a:t>
            </a:r>
            <a:endParaRPr kumimoji="1" lang="en-US" altLang="ja-JP" sz="1600" b="1" dirty="0" smtClean="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　①　概要（現状と住民ニーズ）</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600" dirty="0" smtClean="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②　大阪府の状況</a:t>
            </a:r>
            <a:r>
              <a:rPr kumimoji="1" lang="ja-JP" altLang="en-US" sz="1400" dirty="0" smtClean="0">
                <a:latin typeface="Meiryo UI" panose="020B0604030504040204" pitchFamily="50" charset="-128"/>
                <a:ea typeface="Meiryo UI" panose="020B0604030504040204" pitchFamily="50" charset="-128"/>
              </a:rPr>
              <a:t>（市町村アンケート調査結果より）</a:t>
            </a:r>
            <a:endParaRPr kumimoji="1" lang="en-US" altLang="ja-JP" sz="1400" dirty="0" smtClean="0">
              <a:latin typeface="Meiryo UI" panose="020B0604030504040204" pitchFamily="50" charset="-128"/>
              <a:ea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endParaRPr>
          </a:p>
          <a:p>
            <a:r>
              <a:rPr kumimoji="1" lang="ja-JP" altLang="en-US" sz="1600" b="1" dirty="0" smtClean="0">
                <a:latin typeface="Meiryo UI" panose="020B0604030504040204" pitchFamily="50" charset="-128"/>
                <a:ea typeface="Meiryo UI" panose="020B0604030504040204" pitchFamily="50" charset="-128"/>
              </a:rPr>
              <a:t>２．スマートフォンアプリの活用事例</a:t>
            </a:r>
          </a:p>
          <a:p>
            <a:endParaRPr kumimoji="1" lang="en-US" altLang="ja-JP" sz="600" dirty="0" smtClean="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　①　自治体の先進事例</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600" dirty="0" smtClean="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　②　大阪の事例</a:t>
            </a:r>
            <a:endParaRPr kumimoji="1" lang="ja-JP" altLang="en-US" sz="1600" dirty="0">
              <a:latin typeface="Meiryo UI" panose="020B0604030504040204" pitchFamily="50" charset="-128"/>
              <a:ea typeface="Meiryo UI" panose="020B0604030504040204" pitchFamily="50" charset="-128"/>
            </a:endParaRPr>
          </a:p>
        </p:txBody>
      </p:sp>
      <p:sp>
        <p:nvSpPr>
          <p:cNvPr id="5" name="大かっこ 4"/>
          <p:cNvSpPr/>
          <p:nvPr/>
        </p:nvSpPr>
        <p:spPr>
          <a:xfrm>
            <a:off x="2574480" y="3799268"/>
            <a:ext cx="4505589" cy="2220275"/>
          </a:xfrm>
          <a:prstGeom prst="bracketPair">
            <a:avLst>
              <a:gd name="adj" fmla="val 10489"/>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6D9193AE-A101-45E9-A319-81911888F047}" type="slidenum">
              <a:rPr kumimoji="1" lang="ja-JP" altLang="en-US" smtClean="0"/>
              <a:pPr/>
              <a:t>3</a:t>
            </a:fld>
            <a:endParaRPr kumimoji="1" lang="ja-JP" altLang="en-US"/>
          </a:p>
        </p:txBody>
      </p:sp>
    </p:spTree>
    <p:extLst>
      <p:ext uri="{BB962C8B-B14F-4D97-AF65-F5344CB8AC3E}">
        <p14:creationId xmlns:p14="http://schemas.microsoft.com/office/powerpoint/2010/main" val="1999395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86599" y="6433604"/>
            <a:ext cx="2057400" cy="365125"/>
          </a:xfrm>
        </p:spPr>
        <p:txBody>
          <a:bodyPr/>
          <a:lstStyle/>
          <a:p>
            <a:fld id="{6D9193AE-A101-45E9-A319-81911888F047}" type="slidenum">
              <a:rPr kumimoji="1" lang="ja-JP" altLang="en-US" smtClean="0"/>
              <a:pPr/>
              <a:t>30</a:t>
            </a:fld>
            <a:endParaRPr kumimoji="1" lang="ja-JP" altLang="en-US"/>
          </a:p>
        </p:txBody>
      </p:sp>
      <p:cxnSp>
        <p:nvCxnSpPr>
          <p:cNvPr id="5" name="直線コネクタ 4"/>
          <p:cNvCxnSpPr/>
          <p:nvPr/>
        </p:nvCxnSpPr>
        <p:spPr>
          <a:xfrm>
            <a:off x="299467" y="587827"/>
            <a:ext cx="8532000" cy="0"/>
          </a:xfrm>
          <a:prstGeom prst="line">
            <a:avLst/>
          </a:prstGeom>
        </p:spPr>
        <p:style>
          <a:lnRef idx="1">
            <a:schemeClr val="dk1"/>
          </a:lnRef>
          <a:fillRef idx="0">
            <a:schemeClr val="dk1"/>
          </a:fillRef>
          <a:effectRef idx="0">
            <a:schemeClr val="dk1"/>
          </a:effectRef>
          <a:fontRef idx="minor">
            <a:schemeClr val="tx1"/>
          </a:fontRef>
        </p:style>
      </p:cxnSp>
      <p:sp>
        <p:nvSpPr>
          <p:cNvPr id="6" name="テキスト ボックス 5"/>
          <p:cNvSpPr txBox="1"/>
          <p:nvPr/>
        </p:nvSpPr>
        <p:spPr>
          <a:xfrm>
            <a:off x="417034" y="66117"/>
            <a:ext cx="8532000" cy="461665"/>
          </a:xfrm>
          <a:prstGeom prst="rect">
            <a:avLst/>
          </a:prstGeom>
          <a:noFill/>
        </p:spPr>
        <p:txBody>
          <a:bodyPr wrap="square" rtlCol="0">
            <a:spAutoFit/>
          </a:bodyPr>
          <a:lstStyle/>
          <a:p>
            <a:pPr algn="ctr"/>
            <a:r>
              <a:rPr kumimoji="1" lang="en-US" altLang="ja-JP" sz="2400" b="1" dirty="0" smtClean="0">
                <a:latin typeface="Meiryo UI" panose="020B0604030504040204" pitchFamily="50" charset="-128"/>
                <a:ea typeface="Meiryo UI" panose="020B0604030504040204" pitchFamily="50" charset="-128"/>
              </a:rPr>
              <a:t>RPA</a:t>
            </a:r>
            <a:r>
              <a:rPr kumimoji="1" lang="ja-JP" altLang="en-US" sz="2400" b="1" dirty="0" smtClean="0">
                <a:latin typeface="Meiryo UI" panose="020B0604030504040204" pitchFamily="50" charset="-128"/>
                <a:ea typeface="Meiryo UI" panose="020B0604030504040204" pitchFamily="50" charset="-128"/>
              </a:rPr>
              <a:t>の導入事例（自治体</a:t>
            </a:r>
            <a:r>
              <a:rPr kumimoji="1" lang="ja-JP" altLang="en-US" sz="2400" b="1" dirty="0">
                <a:latin typeface="Meiryo UI" panose="020B0604030504040204" pitchFamily="50" charset="-128"/>
                <a:ea typeface="Meiryo UI" panose="020B0604030504040204" pitchFamily="50" charset="-128"/>
              </a:rPr>
              <a:t>の</a:t>
            </a:r>
            <a:r>
              <a:rPr kumimoji="1" lang="ja-JP" altLang="en-US" sz="2400" b="1" dirty="0" smtClean="0">
                <a:latin typeface="Meiryo UI" panose="020B0604030504040204" pitchFamily="50" charset="-128"/>
                <a:ea typeface="Meiryo UI" panose="020B0604030504040204" pitchFamily="50" charset="-128"/>
              </a:rPr>
              <a:t>本格導入事例）</a:t>
            </a:r>
            <a:endParaRPr kumimoji="1" lang="ja-JP" altLang="en-US" sz="2400" b="1" dirty="0">
              <a:latin typeface="Meiryo UI" panose="020B0604030504040204" pitchFamily="50" charset="-128"/>
              <a:ea typeface="Meiryo UI" panose="020B0604030504040204" pitchFamily="50" charset="-128"/>
            </a:endParaRPr>
          </a:p>
        </p:txBody>
      </p:sp>
      <p:sp>
        <p:nvSpPr>
          <p:cNvPr id="7" name="正方形/長方形 6"/>
          <p:cNvSpPr/>
          <p:nvPr/>
        </p:nvSpPr>
        <p:spPr>
          <a:xfrm>
            <a:off x="221587" y="1151270"/>
            <a:ext cx="4222045" cy="1677382"/>
          </a:xfrm>
          <a:prstGeom prst="rect">
            <a:avLst/>
          </a:prstGeom>
        </p:spPr>
        <p:txBody>
          <a:bodyPr wrap="square">
            <a:spAutoFit/>
          </a:bodyPr>
          <a:lstStyle/>
          <a:p>
            <a:pPr marL="285750" indent="-285750">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職員へのアンケート等をもとに、定型的かつ膨大な作業量が発生する業務を抽出し、業務量・難易度・</a:t>
            </a:r>
            <a:r>
              <a:rPr lang="en-US" altLang="ja-JP" sz="1300" dirty="0">
                <a:latin typeface="Meiryo UI" panose="020B0604030504040204" pitchFamily="50" charset="-128"/>
                <a:ea typeface="Meiryo UI" panose="020B0604030504040204" pitchFamily="50" charset="-128"/>
              </a:rPr>
              <a:t>RPA</a:t>
            </a:r>
            <a:r>
              <a:rPr lang="ja-JP" altLang="en-US" sz="1300" dirty="0" smtClean="0">
                <a:latin typeface="Meiryo UI" panose="020B0604030504040204" pitchFamily="50" charset="-128"/>
                <a:ea typeface="Meiryo UI" panose="020B0604030504040204" pitchFamily="50" charset="-128"/>
              </a:rPr>
              <a:t>の導入</a:t>
            </a:r>
            <a:r>
              <a:rPr lang="ja-JP" altLang="en-US" sz="1300" dirty="0">
                <a:latin typeface="Meiryo UI" panose="020B0604030504040204" pitchFamily="50" charset="-128"/>
                <a:ea typeface="Meiryo UI" panose="020B0604030504040204" pitchFamily="50" charset="-128"/>
              </a:rPr>
              <a:t>効果・汎用性の高さを勘案して選定した市民窓口課・市民税課業務等について、</a:t>
            </a:r>
            <a:r>
              <a:rPr lang="en-US" altLang="ja-JP" sz="1300" dirty="0">
                <a:latin typeface="Meiryo UI" panose="020B0604030504040204" pitchFamily="50" charset="-128"/>
                <a:ea typeface="Meiryo UI" panose="020B0604030504040204" pitchFamily="50" charset="-128"/>
              </a:rPr>
              <a:t>RPA</a:t>
            </a:r>
            <a:r>
              <a:rPr lang="ja-JP" altLang="en-US" sz="1300" dirty="0">
                <a:latin typeface="Meiryo UI" panose="020B0604030504040204" pitchFamily="50" charset="-128"/>
                <a:ea typeface="Meiryo UI" panose="020B0604030504040204" pitchFamily="50" charset="-128"/>
              </a:rPr>
              <a:t>を活用した定型的で膨大</a:t>
            </a:r>
            <a:r>
              <a:rPr lang="ja-JP" altLang="en-US" sz="1300" dirty="0" smtClean="0">
                <a:latin typeface="Meiryo UI" panose="020B0604030504040204" pitchFamily="50" charset="-128"/>
                <a:ea typeface="Meiryo UI" panose="020B0604030504040204" pitchFamily="50" charset="-128"/>
              </a:rPr>
              <a:t>な業務</a:t>
            </a:r>
            <a:r>
              <a:rPr lang="ja-JP" altLang="en-US" sz="1300" dirty="0">
                <a:latin typeface="Meiryo UI" panose="020B0604030504040204" pitchFamily="50" charset="-128"/>
                <a:ea typeface="Meiryo UI" panose="020B0604030504040204" pitchFamily="50" charset="-128"/>
              </a:rPr>
              <a:t>プロセスの自動化をテーマに官民連携による共同研究を実施</a:t>
            </a:r>
            <a:r>
              <a:rPr lang="ja-JP" altLang="en-US"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10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300" dirty="0" smtClean="0">
                <a:latin typeface="Meiryo UI" panose="020B0604030504040204" pitchFamily="50" charset="-128"/>
                <a:ea typeface="Meiryo UI" panose="020B0604030504040204" pitchFamily="50" charset="-128"/>
              </a:rPr>
              <a:t>職員の作業時間を約８３％削減。</a:t>
            </a:r>
            <a:endParaRPr lang="ja-JP" altLang="en-US" sz="1300" dirty="0">
              <a:latin typeface="Meiryo UI" panose="020B0604030504040204" pitchFamily="50" charset="-128"/>
              <a:ea typeface="Meiryo UI" panose="020B0604030504040204" pitchFamily="50" charset="-128"/>
            </a:endParaRPr>
          </a:p>
        </p:txBody>
      </p:sp>
      <p:sp>
        <p:nvSpPr>
          <p:cNvPr id="9" name="正方形/長方形 8"/>
          <p:cNvSpPr/>
          <p:nvPr/>
        </p:nvSpPr>
        <p:spPr>
          <a:xfrm>
            <a:off x="1601634" y="661610"/>
            <a:ext cx="1653017" cy="369332"/>
          </a:xfrm>
          <a:prstGeom prst="rect">
            <a:avLst/>
          </a:prstGeom>
        </p:spPr>
        <p:txBody>
          <a:bodyPr wrap="none">
            <a:spAutoFit/>
          </a:bodyPr>
          <a:lstStyle/>
          <a:p>
            <a:r>
              <a:rPr lang="ja-JP" altLang="en-US" b="1" dirty="0" smtClean="0">
                <a:latin typeface="Meiryo UI" panose="020B0604030504040204" pitchFamily="50" charset="-128"/>
                <a:ea typeface="Meiryo UI" panose="020B0604030504040204" pitchFamily="50" charset="-128"/>
              </a:rPr>
              <a:t>茨城県つくば市</a:t>
            </a:r>
            <a:endParaRPr lang="ja-JP" altLang="en-US" b="1" dirty="0">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339632" y="1039208"/>
            <a:ext cx="4104000" cy="0"/>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p:cNvCxnSpPr/>
          <p:nvPr/>
        </p:nvCxnSpPr>
        <p:spPr>
          <a:xfrm>
            <a:off x="4716408" y="1039208"/>
            <a:ext cx="4104000" cy="0"/>
          </a:xfrm>
          <a:prstGeom prst="line">
            <a:avLst/>
          </a:prstGeom>
        </p:spPr>
        <p:style>
          <a:lnRef idx="1">
            <a:schemeClr val="dk1"/>
          </a:lnRef>
          <a:fillRef idx="0">
            <a:schemeClr val="dk1"/>
          </a:fillRef>
          <a:effectRef idx="0">
            <a:schemeClr val="dk1"/>
          </a:effectRef>
          <a:fontRef idx="minor">
            <a:schemeClr val="tx1"/>
          </a:fontRef>
        </p:style>
      </p:cxnSp>
      <p:pic>
        <p:nvPicPr>
          <p:cNvPr id="12" name="図 11"/>
          <p:cNvPicPr>
            <a:picLocks noChangeAspect="1"/>
          </p:cNvPicPr>
          <p:nvPr/>
        </p:nvPicPr>
        <p:blipFill rotWithShape="1">
          <a:blip r:embed="rId2"/>
          <a:srcRect l="50904" t="56066" r="18776" b="17589"/>
          <a:stretch/>
        </p:blipFill>
        <p:spPr>
          <a:xfrm>
            <a:off x="504096" y="2877724"/>
            <a:ext cx="3751092" cy="1832440"/>
          </a:xfrm>
          <a:prstGeom prst="rect">
            <a:avLst/>
          </a:prstGeom>
        </p:spPr>
      </p:pic>
      <p:sp>
        <p:nvSpPr>
          <p:cNvPr id="14" name="角丸四角形 13"/>
          <p:cNvSpPr/>
          <p:nvPr/>
        </p:nvSpPr>
        <p:spPr>
          <a:xfrm>
            <a:off x="412655" y="4976946"/>
            <a:ext cx="4030977" cy="1521336"/>
          </a:xfrm>
          <a:prstGeom prst="roundRect">
            <a:avLst>
              <a:gd name="adj" fmla="val 10331"/>
            </a:avLst>
          </a:prstGeom>
          <a:ln w="19050"/>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endParaRPr kumimoji="1" lang="en-US" altLang="ja-JP" sz="13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en-US" altLang="ja-JP" sz="1300" dirty="0" smtClean="0">
                <a:latin typeface="Meiryo UI" panose="020B0604030504040204" pitchFamily="50" charset="-128"/>
                <a:ea typeface="Meiryo UI" panose="020B0604030504040204" pitchFamily="50" charset="-128"/>
              </a:rPr>
              <a:t>RPA</a:t>
            </a:r>
            <a:r>
              <a:rPr kumimoji="1" lang="ja-JP" altLang="en-US" sz="1300" dirty="0">
                <a:latin typeface="Meiryo UI" panose="020B0604030504040204" pitchFamily="50" charset="-128"/>
                <a:ea typeface="Meiryo UI" panose="020B0604030504040204" pitchFamily="50" charset="-128"/>
              </a:rPr>
              <a:t>化により入力ミスが減少</a:t>
            </a:r>
          </a:p>
          <a:p>
            <a:pPr marL="285750" indent="-285750">
              <a:buFont typeface="Arial" panose="020B0604020202020204" pitchFamily="34" charset="0"/>
              <a:buChar char="•"/>
            </a:pPr>
            <a:r>
              <a:rPr kumimoji="1" lang="ja-JP" altLang="en-US" sz="1300" dirty="0" smtClean="0">
                <a:latin typeface="Meiryo UI" panose="020B0604030504040204" pitchFamily="50" charset="-128"/>
                <a:ea typeface="Meiryo UI" panose="020B0604030504040204" pitchFamily="50" charset="-128"/>
              </a:rPr>
              <a:t>単純</a:t>
            </a:r>
            <a:r>
              <a:rPr kumimoji="1" lang="ja-JP" altLang="en-US" sz="1300" dirty="0">
                <a:latin typeface="Meiryo UI" panose="020B0604030504040204" pitchFamily="50" charset="-128"/>
                <a:ea typeface="Meiryo UI" panose="020B0604030504040204" pitchFamily="50" charset="-128"/>
              </a:rPr>
              <a:t>作業を</a:t>
            </a:r>
            <a:r>
              <a:rPr kumimoji="1" lang="en-US" altLang="ja-JP" sz="1300" dirty="0">
                <a:latin typeface="Meiryo UI" panose="020B0604030504040204" pitchFamily="50" charset="-128"/>
                <a:ea typeface="Meiryo UI" panose="020B0604030504040204" pitchFamily="50" charset="-128"/>
              </a:rPr>
              <a:t>RPA</a:t>
            </a:r>
            <a:r>
              <a:rPr kumimoji="1" lang="ja-JP" altLang="en-US" sz="1300" dirty="0">
                <a:latin typeface="Meiryo UI" panose="020B0604030504040204" pitchFamily="50" charset="-128"/>
                <a:ea typeface="Meiryo UI" panose="020B0604030504040204" pitchFamily="50" charset="-128"/>
              </a:rPr>
              <a:t>化することにより職員は住民サービスに集中</a:t>
            </a:r>
          </a:p>
          <a:p>
            <a:pPr marL="285750" indent="-285750">
              <a:buFont typeface="Arial" panose="020B0604020202020204" pitchFamily="34" charset="0"/>
              <a:buChar char="•"/>
            </a:pPr>
            <a:r>
              <a:rPr kumimoji="1" lang="ja-JP" altLang="en-US" sz="1300" dirty="0" smtClean="0">
                <a:latin typeface="Meiryo UI" panose="020B0604030504040204" pitchFamily="50" charset="-128"/>
                <a:ea typeface="Meiryo UI" panose="020B0604030504040204" pitchFamily="50" charset="-128"/>
              </a:rPr>
              <a:t>職員</a:t>
            </a:r>
            <a:r>
              <a:rPr kumimoji="1" lang="ja-JP" altLang="en-US" sz="1300" dirty="0">
                <a:latin typeface="Meiryo UI" panose="020B0604030504040204" pitchFamily="50" charset="-128"/>
                <a:ea typeface="Meiryo UI" panose="020B0604030504040204" pitchFamily="50" charset="-128"/>
              </a:rPr>
              <a:t>は業務時間の削減よりも「操作ミスの削減」、「</a:t>
            </a:r>
            <a:r>
              <a:rPr kumimoji="1" lang="ja-JP" altLang="en-US" sz="1300" dirty="0" smtClean="0">
                <a:latin typeface="Meiryo UI" panose="020B0604030504040204" pitchFamily="50" charset="-128"/>
                <a:ea typeface="Meiryo UI" panose="020B0604030504040204" pitchFamily="50" charset="-128"/>
              </a:rPr>
              <a:t>作業時</a:t>
            </a:r>
            <a:r>
              <a:rPr kumimoji="1" lang="ja-JP" altLang="en-US" sz="1300" dirty="0">
                <a:latin typeface="Meiryo UI" panose="020B0604030504040204" pitchFamily="50" charset="-128"/>
                <a:ea typeface="Meiryo UI" panose="020B0604030504040204" pitchFamily="50" charset="-128"/>
              </a:rPr>
              <a:t>間中に手を取られない」効果をより実感し、時間の</a:t>
            </a:r>
            <a:r>
              <a:rPr kumimoji="1" lang="ja-JP" altLang="en-US" sz="1300" dirty="0" smtClean="0">
                <a:latin typeface="Meiryo UI" panose="020B0604030504040204" pitchFamily="50" charset="-128"/>
                <a:ea typeface="Meiryo UI" panose="020B0604030504040204" pitchFamily="50" charset="-128"/>
              </a:rPr>
              <a:t>有効活用</a:t>
            </a:r>
            <a:r>
              <a:rPr kumimoji="1" lang="ja-JP" altLang="en-US" sz="1300" dirty="0">
                <a:latin typeface="Meiryo UI" panose="020B0604030504040204" pitchFamily="50" charset="-128"/>
                <a:ea typeface="Meiryo UI" panose="020B0604030504040204" pitchFamily="50" charset="-128"/>
              </a:rPr>
              <a:t>の点で高く評価</a:t>
            </a:r>
          </a:p>
        </p:txBody>
      </p:sp>
      <p:sp>
        <p:nvSpPr>
          <p:cNvPr id="15" name="正方形/長方形 14"/>
          <p:cNvSpPr/>
          <p:nvPr/>
        </p:nvSpPr>
        <p:spPr>
          <a:xfrm>
            <a:off x="412655" y="4826288"/>
            <a:ext cx="1011194" cy="333537"/>
          </a:xfrm>
          <a:prstGeom prst="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chemeClr val="bg1"/>
                </a:solidFill>
                <a:latin typeface="Meiryo UI" panose="020B0604030504040204" pitchFamily="50" charset="-128"/>
                <a:ea typeface="Meiryo UI" panose="020B0604030504040204" pitchFamily="50" charset="-128"/>
              </a:rPr>
              <a:t>成果</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4661674" y="1151270"/>
            <a:ext cx="4222045" cy="692497"/>
          </a:xfrm>
          <a:prstGeom prst="rect">
            <a:avLst/>
          </a:prstGeom>
        </p:spPr>
        <p:txBody>
          <a:bodyPr wrap="square">
            <a:spAutoFit/>
          </a:bodyPr>
          <a:lstStyle/>
          <a:p>
            <a:pPr marL="285750" indent="-285750">
              <a:buFont typeface="Arial" panose="020B0604020202020204" pitchFamily="34" charset="0"/>
              <a:buChar char="•"/>
            </a:pPr>
            <a:r>
              <a:rPr lang="ja-JP" altLang="en-US" sz="1300" dirty="0" smtClean="0">
                <a:latin typeface="Meiryo UI" panose="020B0604030504040204" pitchFamily="50" charset="-128"/>
                <a:ea typeface="Meiryo UI" panose="020B0604030504040204" pitchFamily="50" charset="-128"/>
              </a:rPr>
              <a:t>「港区</a:t>
            </a:r>
            <a:r>
              <a:rPr lang="en-US" altLang="ja-JP" sz="1300" dirty="0" smtClean="0">
                <a:latin typeface="Meiryo UI" panose="020B0604030504040204" pitchFamily="50" charset="-128"/>
                <a:ea typeface="Meiryo UI" panose="020B0604030504040204" pitchFamily="50" charset="-128"/>
              </a:rPr>
              <a:t>AI</a:t>
            </a:r>
            <a:r>
              <a:rPr lang="ja-JP" altLang="en-US" sz="1300" dirty="0" smtClean="0">
                <a:latin typeface="Meiryo UI" panose="020B0604030504040204" pitchFamily="50" charset="-128"/>
                <a:ea typeface="Meiryo UI" panose="020B0604030504040204" pitchFamily="50" charset="-128"/>
              </a:rPr>
              <a:t>元年」と位置づけ、「区民サービスの向上」と「働きやすい職場づくり」を実現するため、</a:t>
            </a:r>
            <a:r>
              <a:rPr lang="en-US" altLang="ja-JP" sz="1300" dirty="0" smtClean="0">
                <a:latin typeface="Meiryo UI" panose="020B0604030504040204" pitchFamily="50" charset="-128"/>
                <a:ea typeface="Meiryo UI" panose="020B0604030504040204" pitchFamily="50" charset="-128"/>
              </a:rPr>
              <a:t>AI</a:t>
            </a:r>
            <a:r>
              <a:rPr lang="ja-JP" altLang="en-US" sz="1300" dirty="0" smtClean="0">
                <a:latin typeface="Meiryo UI" panose="020B0604030504040204" pitchFamily="50" charset="-128"/>
                <a:ea typeface="Meiryo UI" panose="020B0604030504040204" pitchFamily="50" charset="-128"/>
              </a:rPr>
              <a:t>や</a:t>
            </a:r>
            <a:r>
              <a:rPr lang="en-US" altLang="ja-JP" sz="1300" dirty="0" smtClean="0">
                <a:latin typeface="Meiryo UI" panose="020B0604030504040204" pitchFamily="50" charset="-128"/>
                <a:ea typeface="Meiryo UI" panose="020B0604030504040204" pitchFamily="50" charset="-128"/>
              </a:rPr>
              <a:t>RPA</a:t>
            </a:r>
            <a:r>
              <a:rPr lang="ja-JP" altLang="en-US" sz="1300" dirty="0" smtClean="0">
                <a:latin typeface="Meiryo UI" panose="020B0604030504040204" pitchFamily="50" charset="-128"/>
                <a:ea typeface="Meiryo UI" panose="020B0604030504040204" pitchFamily="50" charset="-128"/>
              </a:rPr>
              <a:t>による業務の自動化など、</a:t>
            </a:r>
            <a:r>
              <a:rPr lang="en-US" altLang="ja-JP" sz="1300" dirty="0" smtClean="0">
                <a:latin typeface="Meiryo UI" panose="020B0604030504040204" pitchFamily="50" charset="-128"/>
                <a:ea typeface="Meiryo UI" panose="020B0604030504040204" pitchFamily="50" charset="-128"/>
              </a:rPr>
              <a:t>ICT</a:t>
            </a:r>
            <a:r>
              <a:rPr lang="ja-JP" altLang="en-US" sz="1300" dirty="0" smtClean="0">
                <a:latin typeface="Meiryo UI" panose="020B0604030504040204" pitchFamily="50" charset="-128"/>
                <a:ea typeface="Meiryo UI" panose="020B0604030504040204" pitchFamily="50" charset="-128"/>
              </a:rPr>
              <a:t>を積極的に活用。</a:t>
            </a:r>
            <a:endParaRPr lang="en-US" altLang="ja-JP" sz="1000" dirty="0" smtClean="0">
              <a:latin typeface="Meiryo UI" panose="020B0604030504040204" pitchFamily="50" charset="-128"/>
              <a:ea typeface="Meiryo UI" panose="020B0604030504040204" pitchFamily="50" charset="-128"/>
            </a:endParaRPr>
          </a:p>
        </p:txBody>
      </p:sp>
      <p:sp>
        <p:nvSpPr>
          <p:cNvPr id="18" name="正方形/長方形 17"/>
          <p:cNvSpPr/>
          <p:nvPr/>
        </p:nvSpPr>
        <p:spPr>
          <a:xfrm>
            <a:off x="4885508" y="2195420"/>
            <a:ext cx="3934900" cy="22459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smtClean="0">
                <a:latin typeface="Meiryo UI" panose="020B0604030504040204" pitchFamily="50" charset="-128"/>
                <a:ea typeface="Meiryo UI" panose="020B0604030504040204" pitchFamily="50" charset="-128"/>
              </a:rPr>
              <a:t>■</a:t>
            </a:r>
            <a:r>
              <a:rPr kumimoji="1" lang="en-US" altLang="ja-JP" sz="1400" b="1" dirty="0" smtClean="0">
                <a:latin typeface="Meiryo UI" panose="020B0604030504040204" pitchFamily="50" charset="-128"/>
                <a:ea typeface="Meiryo UI" panose="020B0604030504040204" pitchFamily="50" charset="-128"/>
              </a:rPr>
              <a:t>RPA</a:t>
            </a:r>
            <a:r>
              <a:rPr kumimoji="1" lang="ja-JP" altLang="en-US" sz="1400" b="1" dirty="0" smtClean="0">
                <a:latin typeface="Meiryo UI" panose="020B0604030504040204" pitchFamily="50" charset="-128"/>
                <a:ea typeface="Meiryo UI" panose="020B0604030504040204" pitchFamily="50" charset="-128"/>
              </a:rPr>
              <a:t>の導入</a:t>
            </a:r>
            <a:endParaRPr kumimoji="1" lang="en-US" altLang="ja-JP" sz="1400" b="1"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2018</a:t>
            </a:r>
            <a:r>
              <a:rPr kumimoji="1" lang="ja-JP" altLang="en-US" sz="1200" dirty="0" smtClean="0">
                <a:latin typeface="Meiryo UI" panose="020B0604030504040204" pitchFamily="50" charset="-128"/>
                <a:ea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rPr>
              <a:t>2</a:t>
            </a:r>
            <a:r>
              <a:rPr kumimoji="1" lang="ja-JP" altLang="en-US" sz="1200" dirty="0" smtClean="0">
                <a:latin typeface="Meiryo UI" panose="020B0604030504040204" pitchFamily="50" charset="-128"/>
                <a:ea typeface="Meiryo UI" panose="020B0604030504040204" pitchFamily="50" charset="-128"/>
              </a:rPr>
              <a:t>月運用開始、同年度内に７事務）</a:t>
            </a:r>
            <a:endParaRPr kumimoji="1" lang="en-US" altLang="ja-JP" sz="1200" dirty="0" smtClean="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① 職員の超過勤務管理事務</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② 産前産後家事・育児支援サービスの申請処理</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③ 公会計システム向けデータ作成</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④ コミュニティバス乗車券申請</a:t>
            </a:r>
            <a:r>
              <a:rPr kumimoji="1" lang="en-US" altLang="ja-JP" sz="1200" dirty="0" smtClean="0">
                <a:latin typeface="Meiryo UI" panose="020B0604030504040204" pitchFamily="50" charset="-128"/>
                <a:ea typeface="Meiryo UI" panose="020B0604030504040204" pitchFamily="50" charset="-128"/>
              </a:rPr>
              <a:t>AI</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OCR</a:t>
            </a:r>
            <a:r>
              <a:rPr kumimoji="1" lang="ja-JP" altLang="en-US" sz="1200" dirty="0" smtClean="0">
                <a:latin typeface="Meiryo UI" panose="020B0604030504040204" pitchFamily="50" charset="-128"/>
                <a:ea typeface="Meiryo UI" panose="020B0604030504040204" pitchFamily="50" charset="-128"/>
              </a:rPr>
              <a:t>及びシステム入力</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⑤ 保育園入園事務</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⑥ 職員の出退勤管理事務</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⑦ 契約事務</a:t>
            </a:r>
            <a:endParaRPr kumimoji="1" lang="ja-JP" altLang="en-US" sz="1200" dirty="0">
              <a:latin typeface="Meiryo UI" panose="020B0604030504040204" pitchFamily="50" charset="-128"/>
              <a:ea typeface="Meiryo UI" panose="020B0604030504040204" pitchFamily="50" charset="-128"/>
            </a:endParaRPr>
          </a:p>
        </p:txBody>
      </p:sp>
      <p:sp>
        <p:nvSpPr>
          <p:cNvPr id="19" name="角丸四角形 18"/>
          <p:cNvSpPr/>
          <p:nvPr/>
        </p:nvSpPr>
        <p:spPr>
          <a:xfrm>
            <a:off x="4852742" y="4976946"/>
            <a:ext cx="4030977" cy="1521336"/>
          </a:xfrm>
          <a:prstGeom prst="roundRect">
            <a:avLst>
              <a:gd name="adj" fmla="val 10331"/>
            </a:avLst>
          </a:prstGeom>
          <a:ln w="19050"/>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endParaRPr kumimoji="1" lang="en-US" altLang="ja-JP" sz="13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en-US" altLang="ja-JP" sz="1300" dirty="0" smtClean="0">
                <a:latin typeface="Meiryo UI" panose="020B0604030504040204" pitchFamily="50" charset="-128"/>
                <a:ea typeface="Meiryo UI" panose="020B0604030504040204" pitchFamily="50" charset="-128"/>
              </a:rPr>
              <a:t>RPA</a:t>
            </a:r>
            <a:r>
              <a:rPr kumimoji="1" lang="ja-JP" altLang="en-US" sz="1300" dirty="0" smtClean="0">
                <a:latin typeface="Meiryo UI" panose="020B0604030504040204" pitchFamily="50" charset="-128"/>
                <a:ea typeface="Meiryo UI" panose="020B0604030504040204" pitchFamily="50" charset="-128"/>
              </a:rPr>
              <a:t>７業務及び</a:t>
            </a:r>
            <a:r>
              <a:rPr kumimoji="1" lang="en-US" altLang="ja-JP" sz="1300" dirty="0" smtClean="0">
                <a:latin typeface="Meiryo UI" panose="020B0604030504040204" pitchFamily="50" charset="-128"/>
                <a:ea typeface="Meiryo UI" panose="020B0604030504040204" pitchFamily="50" charset="-128"/>
              </a:rPr>
              <a:t>AI-OCR</a:t>
            </a:r>
            <a:r>
              <a:rPr kumimoji="1" lang="ja-JP" altLang="en-US" sz="1300" dirty="0" smtClean="0">
                <a:latin typeface="Meiryo UI" panose="020B0604030504040204" pitchFamily="50" charset="-128"/>
                <a:ea typeface="Meiryo UI" panose="020B0604030504040204" pitchFamily="50" charset="-128"/>
              </a:rPr>
              <a:t>の導入により、年間約</a:t>
            </a:r>
            <a:r>
              <a:rPr kumimoji="1" lang="en-US" altLang="ja-JP" sz="1300" dirty="0" smtClean="0">
                <a:latin typeface="Meiryo UI" panose="020B0604030504040204" pitchFamily="50" charset="-128"/>
                <a:ea typeface="Meiryo UI" panose="020B0604030504040204" pitchFamily="50" charset="-128"/>
              </a:rPr>
              <a:t>2000</a:t>
            </a:r>
            <a:r>
              <a:rPr kumimoji="1" lang="ja-JP" altLang="en-US" sz="1300" dirty="0" smtClean="0">
                <a:latin typeface="Meiryo UI" panose="020B0604030504040204" pitchFamily="50" charset="-128"/>
                <a:ea typeface="Meiryo UI" panose="020B0604030504040204" pitchFamily="50" charset="-128"/>
              </a:rPr>
              <a:t>時間の職員業務時間の削減を見込んでいる</a:t>
            </a:r>
            <a:endParaRPr kumimoji="1" lang="en-US" altLang="ja-JP" sz="13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11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300" dirty="0" smtClean="0">
                <a:latin typeface="Meiryo UI" panose="020B0604030504040204" pitchFamily="50" charset="-128"/>
                <a:ea typeface="Meiryo UI" panose="020B0604030504040204" pitchFamily="50" charset="-128"/>
              </a:rPr>
              <a:t>削減された業務時間を区民サービス向上のための業務に充てるなど、</a:t>
            </a:r>
            <a:r>
              <a:rPr kumimoji="1" lang="en-US" altLang="ja-JP" sz="1300" dirty="0" smtClean="0">
                <a:latin typeface="Meiryo UI" panose="020B0604030504040204" pitchFamily="50" charset="-128"/>
                <a:ea typeface="Meiryo UI" panose="020B0604030504040204" pitchFamily="50" charset="-128"/>
              </a:rPr>
              <a:t>ICT</a:t>
            </a:r>
            <a:r>
              <a:rPr kumimoji="1" lang="ja-JP" altLang="en-US" sz="1300" dirty="0" smtClean="0">
                <a:latin typeface="Meiryo UI" panose="020B0604030504040204" pitchFamily="50" charset="-128"/>
                <a:ea typeface="Meiryo UI" panose="020B0604030504040204" pitchFamily="50" charset="-128"/>
              </a:rPr>
              <a:t>の更なる活用による業務効率化を進める。</a:t>
            </a:r>
            <a:endParaRPr kumimoji="1" lang="ja-JP" altLang="en-US" sz="1300" dirty="0">
              <a:latin typeface="Meiryo UI" panose="020B0604030504040204" pitchFamily="50" charset="-128"/>
              <a:ea typeface="Meiryo UI" panose="020B0604030504040204" pitchFamily="50" charset="-128"/>
            </a:endParaRPr>
          </a:p>
        </p:txBody>
      </p:sp>
      <p:sp>
        <p:nvSpPr>
          <p:cNvPr id="20" name="正方形/長方形 19"/>
          <p:cNvSpPr/>
          <p:nvPr/>
        </p:nvSpPr>
        <p:spPr>
          <a:xfrm>
            <a:off x="4852742" y="4826288"/>
            <a:ext cx="1011194" cy="333537"/>
          </a:xfrm>
          <a:prstGeom prst="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chemeClr val="bg1"/>
                </a:solidFill>
                <a:latin typeface="Meiryo UI" panose="020B0604030504040204" pitchFamily="50" charset="-128"/>
                <a:ea typeface="Meiryo UI" panose="020B0604030504040204" pitchFamily="50" charset="-128"/>
              </a:rPr>
              <a:t>成果</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6098994" y="652225"/>
            <a:ext cx="1338828" cy="369332"/>
          </a:xfrm>
          <a:prstGeom prst="rect">
            <a:avLst/>
          </a:prstGeom>
        </p:spPr>
        <p:txBody>
          <a:bodyPr wrap="none">
            <a:spAutoFit/>
          </a:bodyPr>
          <a:lstStyle/>
          <a:p>
            <a:r>
              <a:rPr lang="ja-JP" altLang="en-US" b="1" dirty="0" smtClean="0">
                <a:latin typeface="Meiryo UI" panose="020B0604030504040204" pitchFamily="50" charset="-128"/>
                <a:ea typeface="Meiryo UI" panose="020B0604030504040204" pitchFamily="50" charset="-128"/>
              </a:rPr>
              <a:t>東京都港区</a:t>
            </a:r>
            <a:endParaRPr lang="ja-JP" altLang="en-US"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332680" y="6588097"/>
            <a:ext cx="7246806" cy="253916"/>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出典</a:t>
            </a:r>
            <a:r>
              <a:rPr kumimoji="1" lang="ja-JP" altLang="en-US" sz="1050" dirty="0" smtClean="0">
                <a:latin typeface="Meiryo UI" panose="020B0604030504040204" pitchFamily="50" charset="-128"/>
                <a:ea typeface="Meiryo UI" panose="020B0604030504040204" pitchFamily="50" charset="-128"/>
              </a:rPr>
              <a:t>：総務省資料や各自治体のホームページから事務局作成</a:t>
            </a:r>
            <a:endParaRPr kumimoji="1"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65748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913594" y="938971"/>
          <a:ext cx="7720954" cy="5255985"/>
        </p:xfrm>
        <a:graphic>
          <a:graphicData uri="http://schemas.openxmlformats.org/drawingml/2006/table">
            <a:tbl>
              <a:tblPr firstRow="1" bandRow="1">
                <a:tableStyleId>{5940675A-B579-460E-94D1-54222C63F5DA}</a:tableStyleId>
              </a:tblPr>
              <a:tblGrid>
                <a:gridCol w="925598">
                  <a:extLst>
                    <a:ext uri="{9D8B030D-6E8A-4147-A177-3AD203B41FA5}">
                      <a16:colId xmlns:a16="http://schemas.microsoft.com/office/drawing/2014/main" val="1942827018"/>
                    </a:ext>
                  </a:extLst>
                </a:gridCol>
                <a:gridCol w="3903673">
                  <a:extLst>
                    <a:ext uri="{9D8B030D-6E8A-4147-A177-3AD203B41FA5}">
                      <a16:colId xmlns:a16="http://schemas.microsoft.com/office/drawing/2014/main" val="1792953903"/>
                    </a:ext>
                  </a:extLst>
                </a:gridCol>
                <a:gridCol w="1210472">
                  <a:extLst>
                    <a:ext uri="{9D8B030D-6E8A-4147-A177-3AD203B41FA5}">
                      <a16:colId xmlns:a16="http://schemas.microsoft.com/office/drawing/2014/main" val="2905915586"/>
                    </a:ext>
                  </a:extLst>
                </a:gridCol>
                <a:gridCol w="632136">
                  <a:extLst>
                    <a:ext uri="{9D8B030D-6E8A-4147-A177-3AD203B41FA5}">
                      <a16:colId xmlns:a16="http://schemas.microsoft.com/office/drawing/2014/main" val="3259960098"/>
                    </a:ext>
                  </a:extLst>
                </a:gridCol>
                <a:gridCol w="1049075">
                  <a:extLst>
                    <a:ext uri="{9D8B030D-6E8A-4147-A177-3AD203B41FA5}">
                      <a16:colId xmlns:a16="http://schemas.microsoft.com/office/drawing/2014/main" val="3269745675"/>
                    </a:ext>
                  </a:extLst>
                </a:gridCol>
              </a:tblGrid>
              <a:tr h="275045">
                <a:tc>
                  <a:txBody>
                    <a:bodyPr/>
                    <a:lstStyle/>
                    <a:p>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効果（予測）</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事業者</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導入</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期間</a:t>
                      </a:r>
                      <a:endParaRPr kumimoji="1" lang="ja-JP" altLang="en-US" sz="1200"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518460377"/>
                  </a:ext>
                </a:extLst>
              </a:tr>
              <a:tr h="414383">
                <a:tc>
                  <a:txBody>
                    <a:bodyPr/>
                    <a:lstStyle/>
                    <a:p>
                      <a:r>
                        <a:rPr kumimoji="1" lang="ja-JP" altLang="en-US" sz="1200" dirty="0" smtClean="0">
                          <a:latin typeface="Meiryo UI" panose="020B0604030504040204" pitchFamily="50" charset="-128"/>
                          <a:ea typeface="Meiryo UI" panose="020B0604030504040204" pitchFamily="50" charset="-128"/>
                        </a:rPr>
                        <a:t>大阪府</a:t>
                      </a:r>
                      <a:endParaRPr kumimoji="1" lang="ja-JP" altLang="en-US" sz="1200" dirty="0">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noFill/>
                  </a:tcPr>
                </a:tc>
                <a:tc>
                  <a:txBody>
                    <a:bodyPr/>
                    <a:lstStyle/>
                    <a:p>
                      <a:r>
                        <a:rPr kumimoji="1" lang="ja-JP" altLang="en-US" sz="1100" dirty="0" smtClean="0">
                          <a:latin typeface="Meiryo UI" panose="020B0604030504040204" pitchFamily="50" charset="-128"/>
                          <a:ea typeface="Meiryo UI" panose="020B0604030504040204" pitchFamily="50" charset="-128"/>
                        </a:rPr>
                        <a:t>①</a:t>
                      </a:r>
                      <a:r>
                        <a:rPr kumimoji="1" lang="en-US" altLang="ja-JP" sz="1100" dirty="0" smtClean="0">
                          <a:latin typeface="Meiryo UI" panose="020B0604030504040204" pitchFamily="50" charset="-128"/>
                          <a:ea typeface="Meiryo UI" panose="020B0604030504040204" pitchFamily="50" charset="-128"/>
                        </a:rPr>
                        <a:t>2018</a:t>
                      </a:r>
                      <a:r>
                        <a:rPr kumimoji="1" lang="ja-JP" altLang="en-US" sz="1100" dirty="0" smtClean="0">
                          <a:latin typeface="Meiryo UI" panose="020B0604030504040204" pitchFamily="50" charset="-128"/>
                          <a:ea typeface="Meiryo UI" panose="020B0604030504040204" pitchFamily="50" charset="-128"/>
                        </a:rPr>
                        <a:t>年度に６業務で実証実験を行う</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②</a:t>
                      </a:r>
                      <a:r>
                        <a:rPr kumimoji="1" lang="en-US" altLang="ja-JP" sz="1100" dirty="0" smtClean="0">
                          <a:latin typeface="Meiryo UI" panose="020B0604030504040204" pitchFamily="50" charset="-128"/>
                          <a:ea typeface="Meiryo UI" panose="020B0604030504040204" pitchFamily="50" charset="-128"/>
                        </a:rPr>
                        <a:t>2019</a:t>
                      </a:r>
                      <a:r>
                        <a:rPr kumimoji="1" lang="ja-JP" altLang="en-US" sz="1100" dirty="0" smtClean="0">
                          <a:latin typeface="Meiryo UI" panose="020B0604030504040204" pitchFamily="50" charset="-128"/>
                          <a:ea typeface="Meiryo UI" panose="020B0604030504040204" pitchFamily="50" charset="-128"/>
                        </a:rPr>
                        <a:t>年度に施行導入事業を実施</a:t>
                      </a:r>
                      <a:endParaRPr kumimoji="1" lang="ja-JP" altLang="en-US" sz="1100" dirty="0">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noFill/>
                  </a:tcPr>
                </a:tc>
                <a:tc>
                  <a:txBody>
                    <a:bodyPr/>
                    <a:lstStyle/>
                    <a:p>
                      <a:r>
                        <a:rPr kumimoji="1" lang="ja-JP" altLang="en-US" sz="1100" dirty="0" smtClean="0">
                          <a:latin typeface="Meiryo UI" panose="020B0604030504040204" pitchFamily="50" charset="-128"/>
                          <a:ea typeface="Meiryo UI" panose="020B0604030504040204" pitchFamily="50" charset="-128"/>
                        </a:rPr>
                        <a:t>富士通</a:t>
                      </a:r>
                      <a:endParaRPr kumimoji="1" lang="ja-JP" altLang="en-US" sz="1100" dirty="0">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noFill/>
                  </a:tcPr>
                </a:tc>
                <a:tc>
                  <a:txBody>
                    <a:bodyPr/>
                    <a:lstStyle/>
                    <a:p>
                      <a:r>
                        <a:rPr kumimoji="1" lang="ja-JP" altLang="en-US" sz="1100" dirty="0" smtClean="0">
                          <a:latin typeface="Meiryo UI" panose="020B0604030504040204" pitchFamily="50" charset="-128"/>
                          <a:ea typeface="Meiryo UI" panose="020B0604030504040204" pitchFamily="50" charset="-128"/>
                        </a:rPr>
                        <a:t>実証</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本格</a:t>
                      </a:r>
                      <a:endParaRPr kumimoji="1" lang="ja-JP" altLang="en-US" sz="1100" dirty="0">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noFill/>
                  </a:tcPr>
                </a:tc>
                <a:tc>
                  <a:txBody>
                    <a:bodyPr/>
                    <a:lstStyle/>
                    <a:p>
                      <a:r>
                        <a:rPr kumimoji="1" lang="en-US" altLang="ja-JP" sz="1100" dirty="0" smtClean="0">
                          <a:latin typeface="Meiryo UI" panose="020B0604030504040204" pitchFamily="50" charset="-128"/>
                          <a:ea typeface="Meiryo UI" panose="020B0604030504040204" pitchFamily="50" charset="-128"/>
                        </a:rPr>
                        <a:t>2018.2</a:t>
                      </a:r>
                      <a:r>
                        <a:rPr kumimoji="1" lang="ja-JP" altLang="en-US" sz="1100" dirty="0" smtClean="0">
                          <a:latin typeface="Meiryo UI" panose="020B0604030504040204" pitchFamily="50" charset="-128"/>
                          <a:ea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rPr>
                        <a:t>9</a:t>
                      </a:r>
                    </a:p>
                    <a:p>
                      <a:r>
                        <a:rPr kumimoji="1" lang="en-US" altLang="ja-JP" sz="1100" dirty="0" smtClean="0">
                          <a:latin typeface="Meiryo UI" panose="020B0604030504040204" pitchFamily="50" charset="-128"/>
                          <a:ea typeface="Meiryo UI" panose="020B0604030504040204" pitchFamily="50" charset="-128"/>
                        </a:rPr>
                        <a:t>2019</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3504924784"/>
                  </a:ext>
                </a:extLst>
              </a:tr>
              <a:tr h="414383">
                <a:tc>
                  <a:txBody>
                    <a:bodyPr/>
                    <a:lstStyle/>
                    <a:p>
                      <a:r>
                        <a:rPr kumimoji="1" lang="ja-JP" altLang="en-US" sz="1200" dirty="0" smtClean="0">
                          <a:latin typeface="Meiryo UI" panose="020B0604030504040204" pitchFamily="50" charset="-128"/>
                          <a:ea typeface="Meiryo UI" panose="020B0604030504040204" pitchFamily="50" charset="-128"/>
                        </a:rPr>
                        <a:t>東京都</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en-US" altLang="ja-JP" sz="1100" dirty="0" smtClean="0">
                          <a:latin typeface="Meiryo UI" panose="020B0604030504040204" pitchFamily="50" charset="-128"/>
                          <a:ea typeface="Meiryo UI" panose="020B0604030504040204" pitchFamily="50" charset="-128"/>
                        </a:rPr>
                        <a:t>5</a:t>
                      </a:r>
                      <a:r>
                        <a:rPr kumimoji="1" lang="ja-JP" altLang="en-US" sz="1100" dirty="0" smtClean="0">
                          <a:latin typeface="Meiryo UI" panose="020B0604030504040204" pitchFamily="50" charset="-128"/>
                          <a:ea typeface="Meiryo UI" panose="020B0604030504040204" pitchFamily="50" charset="-128"/>
                        </a:rPr>
                        <a:t>局</a:t>
                      </a:r>
                      <a:r>
                        <a:rPr kumimoji="1" lang="en-US" altLang="ja-JP" sz="1100" dirty="0" smtClean="0">
                          <a:latin typeface="Meiryo UI" panose="020B0604030504040204" pitchFamily="50" charset="-128"/>
                          <a:ea typeface="Meiryo UI" panose="020B0604030504040204" pitchFamily="50" charset="-128"/>
                        </a:rPr>
                        <a:t>29</a:t>
                      </a:r>
                      <a:r>
                        <a:rPr kumimoji="1" lang="ja-JP" altLang="en-US" sz="1100" dirty="0" smtClean="0">
                          <a:latin typeface="Meiryo UI" panose="020B0604030504040204" pitchFamily="50" charset="-128"/>
                          <a:ea typeface="Meiryo UI" panose="020B0604030504040204" pitchFamily="50" charset="-128"/>
                        </a:rPr>
                        <a:t>業務で実証実験。</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平均で</a:t>
                      </a:r>
                      <a:r>
                        <a:rPr kumimoji="1" lang="en-US" altLang="ja-JP" sz="1100" dirty="0" smtClean="0">
                          <a:latin typeface="Meiryo UI" panose="020B0604030504040204" pitchFamily="50" charset="-128"/>
                          <a:ea typeface="Meiryo UI" panose="020B0604030504040204" pitchFamily="50" charset="-128"/>
                        </a:rPr>
                        <a:t>66.8</a:t>
                      </a:r>
                      <a:r>
                        <a:rPr kumimoji="1" lang="ja-JP" altLang="en-US" sz="1100" dirty="0" smtClean="0">
                          <a:latin typeface="Meiryo UI" panose="020B0604030504040204" pitchFamily="50" charset="-128"/>
                          <a:ea typeface="Meiryo UI" panose="020B0604030504040204" pitchFamily="50" charset="-128"/>
                        </a:rPr>
                        <a:t>％、最大で</a:t>
                      </a:r>
                      <a:r>
                        <a:rPr kumimoji="1" lang="en-US" altLang="ja-JP" sz="1100" dirty="0" smtClean="0">
                          <a:latin typeface="Meiryo UI" panose="020B0604030504040204" pitchFamily="50" charset="-128"/>
                          <a:ea typeface="Meiryo UI" panose="020B0604030504040204" pitchFamily="50" charset="-128"/>
                        </a:rPr>
                        <a:t>100</a:t>
                      </a:r>
                      <a:r>
                        <a:rPr kumimoji="1" lang="ja-JP" altLang="en-US" sz="1100" dirty="0" smtClean="0">
                          <a:latin typeface="Meiryo UI" panose="020B0604030504040204" pitchFamily="50" charset="-128"/>
                          <a:ea typeface="Meiryo UI" panose="020B0604030504040204" pitchFamily="50" charset="-128"/>
                        </a:rPr>
                        <a:t>％の業務時間の縮減効果を確認。年間で計</a:t>
                      </a:r>
                      <a:r>
                        <a:rPr kumimoji="1" lang="en-US" altLang="ja-JP" sz="1100" dirty="0" smtClean="0">
                          <a:latin typeface="Meiryo UI" panose="020B0604030504040204" pitchFamily="50" charset="-128"/>
                          <a:ea typeface="Meiryo UI" panose="020B0604030504040204" pitchFamily="50" charset="-128"/>
                        </a:rPr>
                        <a:t>438</a:t>
                      </a:r>
                      <a:r>
                        <a:rPr kumimoji="1" lang="ja-JP" altLang="en-US" sz="1100" dirty="0" smtClean="0">
                          <a:latin typeface="Meiryo UI" panose="020B0604030504040204" pitchFamily="50" charset="-128"/>
                          <a:ea typeface="Meiryo UI" panose="020B0604030504040204" pitchFamily="50" charset="-128"/>
                        </a:rPr>
                        <a:t>時間の縮減効果</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en-US" altLang="ja-JP" sz="1100" dirty="0" smtClean="0">
                          <a:latin typeface="Meiryo UI" panose="020B0604030504040204" pitchFamily="50" charset="-128"/>
                          <a:ea typeface="Meiryo UI" panose="020B0604030504040204" pitchFamily="50" charset="-128"/>
                        </a:rPr>
                        <a:t>NTT</a:t>
                      </a:r>
                      <a:r>
                        <a:rPr kumimoji="1" lang="ja-JP" altLang="en-US" sz="1100" dirty="0" smtClean="0">
                          <a:latin typeface="Meiryo UI" panose="020B0604030504040204" pitchFamily="50" charset="-128"/>
                          <a:ea typeface="Meiryo UI" panose="020B0604030504040204" pitchFamily="50" charset="-128"/>
                        </a:rPr>
                        <a:t>データ自治体</a:t>
                      </a:r>
                      <a:r>
                        <a:rPr kumimoji="1" lang="en-US" altLang="ja-JP" sz="1100" dirty="0" smtClean="0">
                          <a:latin typeface="Meiryo UI" panose="020B0604030504040204" pitchFamily="50" charset="-128"/>
                          <a:ea typeface="Meiryo UI" panose="020B0604030504040204" pitchFamily="50" charset="-128"/>
                        </a:rPr>
                        <a:t>RPA</a:t>
                      </a:r>
                      <a:r>
                        <a:rPr kumimoji="1" lang="ja-JP" altLang="en-US" sz="1100" dirty="0" smtClean="0">
                          <a:latin typeface="Meiryo UI" panose="020B0604030504040204" pitchFamily="50" charset="-128"/>
                          <a:ea typeface="Meiryo UI" panose="020B0604030504040204" pitchFamily="50" charset="-128"/>
                        </a:rPr>
                        <a:t>推進チーム</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100" dirty="0" smtClean="0">
                          <a:latin typeface="Meiryo UI" panose="020B0604030504040204" pitchFamily="50" charset="-128"/>
                          <a:ea typeface="Meiryo UI" panose="020B0604030504040204" pitchFamily="50" charset="-128"/>
                        </a:rPr>
                        <a:t>実証</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en-US" altLang="ja-JP" sz="1100" dirty="0" smtClean="0">
                          <a:latin typeface="Meiryo UI" panose="020B0604030504040204" pitchFamily="50" charset="-128"/>
                          <a:ea typeface="Meiryo UI" panose="020B0604030504040204" pitchFamily="50" charset="-128"/>
                        </a:rPr>
                        <a:t>2018.10</a:t>
                      </a:r>
                      <a:r>
                        <a:rPr kumimoji="1" lang="ja-JP" altLang="en-US" sz="1100" dirty="0" smtClean="0">
                          <a:latin typeface="Meiryo UI" panose="020B0604030504040204" pitchFamily="50" charset="-128"/>
                          <a:ea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rPr>
                        <a:t>2019.3</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857789556"/>
                  </a:ext>
                </a:extLst>
              </a:tr>
              <a:tr h="370840">
                <a:tc>
                  <a:txBody>
                    <a:bodyPr/>
                    <a:lstStyle/>
                    <a:p>
                      <a:r>
                        <a:rPr kumimoji="1" lang="ja-JP" altLang="en-US" sz="1200" dirty="0" smtClean="0">
                          <a:latin typeface="Meiryo UI" panose="020B0604030504040204" pitchFamily="50" charset="-128"/>
                          <a:ea typeface="Meiryo UI" panose="020B0604030504040204" pitchFamily="50" charset="-128"/>
                        </a:rPr>
                        <a:t>埼玉県</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100" dirty="0" smtClean="0">
                          <a:latin typeface="Meiryo UI" panose="020B0604030504040204" pitchFamily="50" charset="-128"/>
                          <a:ea typeface="Meiryo UI" panose="020B0604030504040204" pitchFamily="50" charset="-128"/>
                        </a:rPr>
                        <a:t>実証実験で</a:t>
                      </a:r>
                      <a:r>
                        <a:rPr kumimoji="1" lang="en-US" altLang="ja-JP" sz="1100" dirty="0" smtClean="0">
                          <a:latin typeface="Meiryo UI" panose="020B0604030504040204" pitchFamily="50" charset="-128"/>
                          <a:ea typeface="Meiryo UI" panose="020B0604030504040204" pitchFamily="50" charset="-128"/>
                        </a:rPr>
                        <a:t>7</a:t>
                      </a:r>
                      <a:r>
                        <a:rPr kumimoji="1" lang="ja-JP" altLang="en-US" sz="1100" dirty="0" smtClean="0">
                          <a:latin typeface="Meiryo UI" panose="020B0604030504040204" pitchFamily="50" charset="-128"/>
                          <a:ea typeface="Meiryo UI" panose="020B0604030504040204" pitchFamily="50" charset="-128"/>
                        </a:rPr>
                        <a:t>業務検証。作業時間を最大</a:t>
                      </a:r>
                      <a:r>
                        <a:rPr kumimoji="1" lang="en-US" altLang="ja-JP" sz="1100" dirty="0" smtClean="0">
                          <a:latin typeface="Meiryo UI" panose="020B0604030504040204" pitchFamily="50" charset="-128"/>
                          <a:ea typeface="Meiryo UI" panose="020B0604030504040204" pitchFamily="50" charset="-128"/>
                        </a:rPr>
                        <a:t>92</a:t>
                      </a:r>
                      <a:r>
                        <a:rPr kumimoji="1" lang="ja-JP" altLang="en-US" sz="1100" dirty="0" smtClean="0">
                          <a:latin typeface="Meiryo UI" panose="020B0604030504040204" pitchFamily="50" charset="-128"/>
                          <a:ea typeface="Meiryo UI" panose="020B0604030504040204" pitchFamily="50" charset="-128"/>
                        </a:rPr>
                        <a:t>％削減</a:t>
                      </a:r>
                      <a:endParaRPr kumimoji="1" lang="en-US" altLang="ja-JP" sz="1100" dirty="0" smtClean="0">
                        <a:latin typeface="Meiryo UI" panose="020B0604030504040204" pitchFamily="50" charset="-128"/>
                        <a:ea typeface="Meiryo UI" panose="020B0604030504040204" pitchFamily="50" charset="-128"/>
                      </a:endParaRPr>
                    </a:p>
                    <a:p>
                      <a:r>
                        <a:rPr kumimoji="1" lang="en-US" altLang="ja-JP" sz="1100" dirty="0" smtClean="0">
                          <a:latin typeface="Meiryo UI" panose="020B0604030504040204" pitchFamily="50" charset="-128"/>
                          <a:ea typeface="Meiryo UI" panose="020B0604030504040204" pitchFamily="50" charset="-128"/>
                        </a:rPr>
                        <a:t>2019</a:t>
                      </a:r>
                      <a:r>
                        <a:rPr kumimoji="1" lang="ja-JP" altLang="en-US" sz="1100" dirty="0" smtClean="0">
                          <a:latin typeface="Meiryo UI" panose="020B0604030504040204" pitchFamily="50" charset="-128"/>
                          <a:ea typeface="Meiryo UI" panose="020B0604030504040204" pitchFamily="50" charset="-128"/>
                        </a:rPr>
                        <a:t>年</a:t>
                      </a:r>
                      <a:r>
                        <a:rPr kumimoji="1" lang="en-US" altLang="ja-JP" sz="1100" dirty="0" smtClean="0">
                          <a:latin typeface="Meiryo UI" panose="020B0604030504040204" pitchFamily="50" charset="-128"/>
                          <a:ea typeface="Meiryo UI" panose="020B0604030504040204" pitchFamily="50" charset="-128"/>
                        </a:rPr>
                        <a:t>4</a:t>
                      </a:r>
                      <a:r>
                        <a:rPr kumimoji="1" lang="ja-JP" altLang="en-US" sz="1100" dirty="0" smtClean="0">
                          <a:latin typeface="Meiryo UI" panose="020B0604030504040204" pitchFamily="50" charset="-128"/>
                          <a:ea typeface="Meiryo UI" panose="020B0604030504040204" pitchFamily="50" charset="-128"/>
                        </a:rPr>
                        <a:t>月から</a:t>
                      </a:r>
                      <a:r>
                        <a:rPr kumimoji="1" lang="en-US" altLang="ja-JP" sz="1100" dirty="0" smtClean="0">
                          <a:latin typeface="Meiryo UI" panose="020B0604030504040204" pitchFamily="50" charset="-128"/>
                          <a:ea typeface="Meiryo UI" panose="020B0604030504040204" pitchFamily="50" charset="-128"/>
                        </a:rPr>
                        <a:t>15</a:t>
                      </a:r>
                      <a:r>
                        <a:rPr kumimoji="1" lang="ja-JP" altLang="en-US" sz="1100" dirty="0" smtClean="0">
                          <a:latin typeface="Meiryo UI" panose="020B0604030504040204" pitchFamily="50" charset="-128"/>
                          <a:ea typeface="Meiryo UI" panose="020B0604030504040204" pitchFamily="50" charset="-128"/>
                        </a:rPr>
                        <a:t>業務を対象に本格導入</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200" dirty="0" smtClean="0">
                          <a:latin typeface="Meiryo UI" panose="020B0604030504040204" pitchFamily="50" charset="-128"/>
                          <a:ea typeface="Meiryo UI" panose="020B0604030504040204" pitchFamily="50" charset="-128"/>
                        </a:rPr>
                        <a:t>富士通</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100" dirty="0" smtClean="0">
                          <a:latin typeface="Meiryo UI" panose="020B0604030504040204" pitchFamily="50" charset="-128"/>
                          <a:ea typeface="Meiryo UI" panose="020B0604030504040204" pitchFamily="50" charset="-128"/>
                        </a:rPr>
                        <a:t>実証</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本格</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en-US" altLang="ja-JP" sz="1100" dirty="0" smtClean="0">
                          <a:latin typeface="Meiryo UI" panose="020B0604030504040204" pitchFamily="50" charset="-128"/>
                          <a:ea typeface="Meiryo UI" panose="020B0604030504040204" pitchFamily="50" charset="-128"/>
                        </a:rPr>
                        <a:t>2018</a:t>
                      </a:r>
                      <a:r>
                        <a:rPr kumimoji="1" lang="ja-JP" altLang="en-US" sz="1100" dirty="0" smtClean="0">
                          <a:latin typeface="Meiryo UI" panose="020B0604030504040204" pitchFamily="50" charset="-128"/>
                          <a:ea typeface="Meiryo UI" panose="020B0604030504040204" pitchFamily="50" charset="-128"/>
                        </a:rPr>
                        <a:t>年度</a:t>
                      </a:r>
                      <a:endParaRPr kumimoji="1" lang="en-US" altLang="ja-JP" sz="1100" dirty="0" smtClean="0">
                        <a:latin typeface="Meiryo UI" panose="020B0604030504040204" pitchFamily="50" charset="-128"/>
                        <a:ea typeface="Meiryo UI" panose="020B0604030504040204" pitchFamily="50" charset="-128"/>
                      </a:endParaRPr>
                    </a:p>
                    <a:p>
                      <a:r>
                        <a:rPr kumimoji="1" lang="en-US" altLang="ja-JP" sz="1100" dirty="0" smtClean="0">
                          <a:latin typeface="Meiryo UI" panose="020B0604030504040204" pitchFamily="50" charset="-128"/>
                          <a:ea typeface="Meiryo UI" panose="020B0604030504040204" pitchFamily="50" charset="-128"/>
                        </a:rPr>
                        <a:t>2019.4</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194741942"/>
                  </a:ext>
                </a:extLst>
              </a:tr>
              <a:tr h="370840">
                <a:tc>
                  <a:txBody>
                    <a:bodyPr/>
                    <a:lstStyle/>
                    <a:p>
                      <a:r>
                        <a:rPr kumimoji="1" lang="ja-JP" altLang="en-US" sz="1200" dirty="0" smtClean="0">
                          <a:latin typeface="Meiryo UI" panose="020B0604030504040204" pitchFamily="50" charset="-128"/>
                          <a:ea typeface="Meiryo UI" panose="020B0604030504040204" pitchFamily="50" charset="-128"/>
                        </a:rPr>
                        <a:t>長野県</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100" dirty="0" smtClean="0">
                          <a:latin typeface="Meiryo UI" panose="020B0604030504040204" pitchFamily="50" charset="-128"/>
                          <a:ea typeface="Meiryo UI" panose="020B0604030504040204" pitchFamily="50" charset="-128"/>
                        </a:rPr>
                        <a:t>作業時間を最大で</a:t>
                      </a:r>
                      <a:r>
                        <a:rPr kumimoji="1" lang="en-US" altLang="ja-JP" sz="1100" dirty="0" smtClean="0">
                          <a:latin typeface="Meiryo UI" panose="020B0604030504040204" pitchFamily="50" charset="-128"/>
                          <a:ea typeface="Meiryo UI" panose="020B0604030504040204" pitchFamily="50" charset="-128"/>
                        </a:rPr>
                        <a:t>88</a:t>
                      </a:r>
                      <a:r>
                        <a:rPr kumimoji="1" lang="ja-JP" altLang="en-US" sz="1100" dirty="0" smtClean="0">
                          <a:latin typeface="Meiryo UI" panose="020B0604030504040204" pitchFamily="50" charset="-128"/>
                          <a:ea typeface="Meiryo UI" panose="020B0604030504040204" pitchFamily="50" charset="-128"/>
                        </a:rPr>
                        <a:t>％削減できることを確認</a:t>
                      </a:r>
                      <a:endParaRPr kumimoji="1" lang="en-US" altLang="ja-JP" sz="1100" dirty="0" smtClean="0">
                        <a:latin typeface="Meiryo UI" panose="020B0604030504040204" pitchFamily="50" charset="-128"/>
                        <a:ea typeface="Meiryo UI" panose="020B0604030504040204" pitchFamily="50" charset="-128"/>
                      </a:endParaRPr>
                    </a:p>
                    <a:p>
                      <a:r>
                        <a:rPr kumimoji="1" lang="en-US" altLang="ja-JP" sz="1100" dirty="0" smtClean="0">
                          <a:latin typeface="Meiryo UI" panose="020B0604030504040204" pitchFamily="50" charset="-128"/>
                          <a:ea typeface="Meiryo UI" panose="020B0604030504040204" pitchFamily="50" charset="-128"/>
                        </a:rPr>
                        <a:t>2019</a:t>
                      </a:r>
                      <a:r>
                        <a:rPr kumimoji="1" lang="ja-JP" altLang="en-US" sz="1100" dirty="0" smtClean="0">
                          <a:latin typeface="Meiryo UI" panose="020B0604030504040204" pitchFamily="50" charset="-128"/>
                          <a:ea typeface="Meiryo UI" panose="020B0604030504040204" pitchFamily="50" charset="-128"/>
                        </a:rPr>
                        <a:t>年度の本格導入を検討</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200" dirty="0" smtClean="0">
                          <a:latin typeface="Meiryo UI" panose="020B0604030504040204" pitchFamily="50" charset="-128"/>
                          <a:ea typeface="Meiryo UI" panose="020B0604030504040204" pitchFamily="50" charset="-128"/>
                        </a:rPr>
                        <a:t>富士通</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100" dirty="0" smtClean="0">
                          <a:latin typeface="Meiryo UI" panose="020B0604030504040204" pitchFamily="50" charset="-128"/>
                          <a:ea typeface="Meiryo UI" panose="020B0604030504040204" pitchFamily="50" charset="-128"/>
                        </a:rPr>
                        <a:t>実証</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en-US" altLang="ja-JP" sz="1100" dirty="0" smtClean="0">
                          <a:latin typeface="Meiryo UI" panose="020B0604030504040204" pitchFamily="50" charset="-128"/>
                          <a:ea typeface="Meiryo UI" panose="020B0604030504040204" pitchFamily="50" charset="-128"/>
                        </a:rPr>
                        <a:t>2018</a:t>
                      </a:r>
                      <a:r>
                        <a:rPr kumimoji="1" lang="ja-JP" altLang="en-US" sz="1100" dirty="0" smtClean="0">
                          <a:latin typeface="Meiryo UI" panose="020B0604030504040204" pitchFamily="50" charset="-128"/>
                          <a:ea typeface="Meiryo UI" panose="020B0604030504040204" pitchFamily="50" charset="-128"/>
                        </a:rPr>
                        <a:t>年度</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295979895"/>
                  </a:ext>
                </a:extLst>
              </a:tr>
              <a:tr h="370840">
                <a:tc>
                  <a:txBody>
                    <a:bodyPr/>
                    <a:lstStyle/>
                    <a:p>
                      <a:r>
                        <a:rPr kumimoji="1" lang="ja-JP" altLang="en-US" sz="1200" dirty="0" smtClean="0">
                          <a:latin typeface="Meiryo UI" panose="020B0604030504040204" pitchFamily="50" charset="-128"/>
                          <a:ea typeface="Meiryo UI" panose="020B0604030504040204" pitchFamily="50" charset="-128"/>
                        </a:rPr>
                        <a:t>茨城県</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tc>
                  <a:txBody>
                    <a:bodyPr/>
                    <a:lstStyle/>
                    <a:p>
                      <a:r>
                        <a:rPr kumimoji="1" lang="ja-JP" altLang="en-US" sz="1100" dirty="0" smtClean="0">
                          <a:latin typeface="Meiryo UI" panose="020B0604030504040204" pitchFamily="50" charset="-128"/>
                          <a:ea typeface="Meiryo UI" panose="020B0604030504040204" pitchFamily="50" charset="-128"/>
                        </a:rPr>
                        <a:t>対象の</a:t>
                      </a:r>
                      <a:r>
                        <a:rPr kumimoji="1" lang="en-US" altLang="ja-JP" sz="1100" dirty="0" smtClean="0">
                          <a:latin typeface="Meiryo UI" panose="020B0604030504040204" pitchFamily="50" charset="-128"/>
                          <a:ea typeface="Meiryo UI" panose="020B0604030504040204" pitchFamily="50" charset="-128"/>
                        </a:rPr>
                        <a:t>4</a:t>
                      </a:r>
                      <a:r>
                        <a:rPr kumimoji="1" lang="ja-JP" altLang="en-US" sz="1100" dirty="0" smtClean="0">
                          <a:latin typeface="Meiryo UI" panose="020B0604030504040204" pitchFamily="50" charset="-128"/>
                          <a:ea typeface="Meiryo UI" panose="020B0604030504040204" pitchFamily="50" charset="-128"/>
                        </a:rPr>
                        <a:t>業務で労働時間</a:t>
                      </a:r>
                      <a:r>
                        <a:rPr kumimoji="1" lang="en-US" altLang="ja-JP" sz="1100" dirty="0" smtClean="0">
                          <a:latin typeface="Meiryo UI" panose="020B0604030504040204" pitchFamily="50" charset="-128"/>
                          <a:ea typeface="Meiryo UI" panose="020B0604030504040204" pitchFamily="50" charset="-128"/>
                        </a:rPr>
                        <a:t>86.2</a:t>
                      </a:r>
                      <a:r>
                        <a:rPr kumimoji="1" lang="ja-JP" altLang="en-US" sz="1100" dirty="0" smtClean="0">
                          <a:latin typeface="Meiryo UI" panose="020B0604030504040204" pitchFamily="50" charset="-128"/>
                          <a:ea typeface="Meiryo UI" panose="020B0604030504040204" pitchFamily="50" charset="-128"/>
                        </a:rPr>
                        <a:t>％削減を確認。</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導入時の推定削減時間は年間</a:t>
                      </a:r>
                      <a:r>
                        <a:rPr kumimoji="1" lang="en-US" altLang="ja-JP" sz="1100" dirty="0" smtClean="0">
                          <a:latin typeface="Meiryo UI" panose="020B0604030504040204" pitchFamily="50" charset="-128"/>
                          <a:ea typeface="Meiryo UI" panose="020B0604030504040204" pitchFamily="50" charset="-128"/>
                        </a:rPr>
                        <a:t>4</a:t>
                      </a:r>
                      <a:r>
                        <a:rPr kumimoji="1" lang="ja-JP" altLang="en-US" sz="1100" dirty="0" smtClean="0">
                          <a:latin typeface="Meiryo UI" panose="020B0604030504040204" pitchFamily="50" charset="-128"/>
                          <a:ea typeface="Meiryo UI" panose="020B0604030504040204" pitchFamily="50" charset="-128"/>
                        </a:rPr>
                        <a:t>万</a:t>
                      </a:r>
                      <a:r>
                        <a:rPr kumimoji="1" lang="en-US" altLang="ja-JP" sz="1100" dirty="0" smtClean="0">
                          <a:latin typeface="Meiryo UI" panose="020B0604030504040204" pitchFamily="50" charset="-128"/>
                          <a:ea typeface="Meiryo UI" panose="020B0604030504040204" pitchFamily="50" charset="-128"/>
                        </a:rPr>
                        <a:t>6000</a:t>
                      </a:r>
                      <a:r>
                        <a:rPr kumimoji="1" lang="ja-JP" altLang="en-US" sz="1100" dirty="0" smtClean="0">
                          <a:latin typeface="Meiryo UI" panose="020B0604030504040204" pitchFamily="50" charset="-128"/>
                          <a:ea typeface="Meiryo UI" panose="020B0604030504040204" pitchFamily="50" charset="-128"/>
                        </a:rPr>
                        <a:t>時間と見込む</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tc>
                  <a:txBody>
                    <a:bodyPr/>
                    <a:lstStyle/>
                    <a:p>
                      <a:r>
                        <a:rPr kumimoji="1" lang="ja-JP" altLang="en-US" sz="1200" dirty="0" smtClean="0">
                          <a:latin typeface="Meiryo UI" panose="020B0604030504040204" pitchFamily="50" charset="-128"/>
                          <a:ea typeface="Meiryo UI" panose="020B0604030504040204" pitchFamily="50" charset="-128"/>
                        </a:rPr>
                        <a:t>米</a:t>
                      </a:r>
                      <a:r>
                        <a:rPr kumimoji="1" lang="en-US" altLang="ja-JP" sz="1200" dirty="0" err="1" smtClean="0">
                          <a:latin typeface="Meiryo UI" panose="020B0604030504040204" pitchFamily="50" charset="-128"/>
                          <a:ea typeface="Meiryo UI" panose="020B0604030504040204" pitchFamily="50" charset="-128"/>
                        </a:rPr>
                        <a:t>UiPath</a:t>
                      </a:r>
                      <a:endParaRPr kumimoji="1" lang="en-US" altLang="ja-JP" sz="1200" dirty="0" smtClean="0">
                        <a:latin typeface="Meiryo UI" panose="020B0604030504040204" pitchFamily="50" charset="-128"/>
                        <a:ea typeface="Meiryo UI" panose="020B0604030504040204" pitchFamily="50" charset="-128"/>
                      </a:endParaRPr>
                    </a:p>
                    <a:p>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日本法人</a:t>
                      </a:r>
                      <a:r>
                        <a:rPr kumimoji="1" lang="en-US" altLang="ja-JP" sz="105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tc>
                  <a:txBody>
                    <a:bodyPr/>
                    <a:lstStyle/>
                    <a:p>
                      <a:r>
                        <a:rPr kumimoji="1" lang="ja-JP" altLang="en-US" sz="1100" dirty="0" smtClean="0">
                          <a:latin typeface="Meiryo UI" panose="020B0604030504040204" pitchFamily="50" charset="-128"/>
                          <a:ea typeface="Meiryo UI" panose="020B0604030504040204" pitchFamily="50" charset="-128"/>
                        </a:rPr>
                        <a:t>実証</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本格</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tc>
                  <a:txBody>
                    <a:bodyPr/>
                    <a:lstStyle/>
                    <a:p>
                      <a:r>
                        <a:rPr kumimoji="1" lang="en-US" altLang="ja-JP" sz="1100" dirty="0" smtClean="0">
                          <a:latin typeface="Meiryo UI" panose="020B0604030504040204" pitchFamily="50" charset="-128"/>
                          <a:ea typeface="Meiryo UI" panose="020B0604030504040204" pitchFamily="50" charset="-128"/>
                        </a:rPr>
                        <a:t>2018.4</a:t>
                      </a:r>
                      <a:r>
                        <a:rPr kumimoji="1" lang="ja-JP" altLang="en-US" sz="1100" dirty="0" smtClean="0">
                          <a:latin typeface="Meiryo UI" panose="020B0604030504040204" pitchFamily="50" charset="-128"/>
                          <a:ea typeface="Meiryo UI" panose="020B0604030504040204" pitchFamily="50" charset="-128"/>
                        </a:rPr>
                        <a:t>～</a:t>
                      </a:r>
                      <a:endParaRPr kumimoji="1" lang="en-US" altLang="ja-JP" sz="1100" dirty="0" smtClean="0">
                        <a:latin typeface="Meiryo UI" panose="020B0604030504040204" pitchFamily="50" charset="-128"/>
                        <a:ea typeface="Meiryo UI" panose="020B0604030504040204" pitchFamily="50" charset="-128"/>
                      </a:endParaRPr>
                    </a:p>
                    <a:p>
                      <a:r>
                        <a:rPr kumimoji="1" lang="en-US" altLang="ja-JP" sz="1100" dirty="0" smtClean="0">
                          <a:latin typeface="Meiryo UI" panose="020B0604030504040204" pitchFamily="50" charset="-128"/>
                          <a:ea typeface="Meiryo UI" panose="020B0604030504040204" pitchFamily="50" charset="-128"/>
                        </a:rPr>
                        <a:t>2019.4</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4213702512"/>
                  </a:ext>
                </a:extLst>
              </a:tr>
              <a:tr h="370840">
                <a:tc>
                  <a:txBody>
                    <a:bodyPr/>
                    <a:lstStyle/>
                    <a:p>
                      <a:r>
                        <a:rPr kumimoji="1" lang="ja-JP" altLang="en-US" sz="1200" dirty="0" smtClean="0">
                          <a:latin typeface="Meiryo UI" panose="020B0604030504040204" pitchFamily="50" charset="-128"/>
                          <a:ea typeface="Meiryo UI" panose="020B0604030504040204" pitchFamily="50" charset="-128"/>
                        </a:rPr>
                        <a:t>横浜市</a:t>
                      </a:r>
                      <a:endParaRPr kumimoji="1" lang="ja-JP" altLang="en-US" sz="1200" dirty="0">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tcPr>
                </a:tc>
                <a:tc>
                  <a:txBody>
                    <a:bodyPr/>
                    <a:lstStyle/>
                    <a:p>
                      <a:r>
                        <a:rPr kumimoji="1" lang="ja-JP" altLang="en-US" sz="1100" dirty="0" smtClean="0">
                          <a:latin typeface="Meiryo UI" panose="020B0604030504040204" pitchFamily="50" charset="-128"/>
                          <a:ea typeface="Meiryo UI" panose="020B0604030504040204" pitchFamily="50" charset="-128"/>
                        </a:rPr>
                        <a:t>平均</a:t>
                      </a:r>
                      <a:r>
                        <a:rPr kumimoji="1" lang="en-US" altLang="ja-JP" sz="1100" dirty="0" smtClean="0">
                          <a:latin typeface="Meiryo UI" panose="020B0604030504040204" pitchFamily="50" charset="-128"/>
                          <a:ea typeface="Meiryo UI" panose="020B0604030504040204" pitchFamily="50" charset="-128"/>
                        </a:rPr>
                        <a:t>84.9</a:t>
                      </a:r>
                      <a:r>
                        <a:rPr kumimoji="1" lang="ja-JP" altLang="en-US" sz="1100" dirty="0" smtClean="0">
                          <a:latin typeface="Meiryo UI" panose="020B0604030504040204" pitchFamily="50" charset="-128"/>
                          <a:ea typeface="Meiryo UI" panose="020B0604030504040204" pitchFamily="50" charset="-128"/>
                        </a:rPr>
                        <a:t>％、最大</a:t>
                      </a:r>
                      <a:r>
                        <a:rPr kumimoji="1" lang="en-US" altLang="ja-JP" sz="1100" dirty="0" smtClean="0">
                          <a:latin typeface="Meiryo UI" panose="020B0604030504040204" pitchFamily="50" charset="-128"/>
                          <a:ea typeface="Meiryo UI" panose="020B0604030504040204" pitchFamily="50" charset="-128"/>
                        </a:rPr>
                        <a:t>99.1</a:t>
                      </a:r>
                      <a:r>
                        <a:rPr kumimoji="1" lang="ja-JP" altLang="en-US" sz="1100" dirty="0" smtClean="0">
                          <a:latin typeface="Meiryo UI" panose="020B0604030504040204" pitchFamily="50" charset="-128"/>
                          <a:ea typeface="Meiryo UI" panose="020B0604030504040204" pitchFamily="50" charset="-128"/>
                        </a:rPr>
                        <a:t>％の作業時間削減効果</a:t>
                      </a:r>
                      <a:endParaRPr kumimoji="1" lang="ja-JP" altLang="en-US" sz="1100" dirty="0">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tcPr>
                </a:tc>
                <a:tc>
                  <a:txBody>
                    <a:bodyPr/>
                    <a:lstStyle/>
                    <a:p>
                      <a:r>
                        <a:rPr kumimoji="1" lang="en-US" altLang="ja-JP" sz="1100" dirty="0" smtClean="0">
                          <a:latin typeface="Meiryo UI" panose="020B0604030504040204" pitchFamily="50" charset="-128"/>
                          <a:ea typeface="Meiryo UI" panose="020B0604030504040204" pitchFamily="50" charset="-128"/>
                        </a:rPr>
                        <a:t>NTT</a:t>
                      </a:r>
                      <a:r>
                        <a:rPr kumimoji="1" lang="ja-JP" altLang="en-US" sz="1100" dirty="0" err="1" smtClean="0">
                          <a:latin typeface="Meiryo UI" panose="020B0604030504040204" pitchFamily="50" charset="-128"/>
                          <a:ea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rPr>
                        <a:t>NTT</a:t>
                      </a:r>
                      <a:r>
                        <a:rPr kumimoji="1" lang="ja-JP" altLang="en-US" sz="1100" dirty="0" smtClean="0">
                          <a:latin typeface="Meiryo UI" panose="020B0604030504040204" pitchFamily="50" charset="-128"/>
                          <a:ea typeface="Meiryo UI" panose="020B0604030504040204" pitchFamily="50" charset="-128"/>
                        </a:rPr>
                        <a:t>データ、クニエ</a:t>
                      </a:r>
                      <a:endParaRPr kumimoji="1" lang="ja-JP" altLang="en-US" sz="1100" dirty="0">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tcPr>
                </a:tc>
                <a:tc>
                  <a:txBody>
                    <a:bodyPr/>
                    <a:lstStyle/>
                    <a:p>
                      <a:r>
                        <a:rPr kumimoji="1" lang="ja-JP" altLang="en-US" sz="1100" dirty="0" smtClean="0">
                          <a:latin typeface="Meiryo UI" panose="020B0604030504040204" pitchFamily="50" charset="-128"/>
                          <a:ea typeface="Meiryo UI" panose="020B0604030504040204" pitchFamily="50" charset="-128"/>
                        </a:rPr>
                        <a:t>実証</a:t>
                      </a:r>
                      <a:endParaRPr kumimoji="1" lang="ja-JP" altLang="en-US" sz="1100" dirty="0">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tcPr>
                </a:tc>
                <a:tc>
                  <a:txBody>
                    <a:bodyPr/>
                    <a:lstStyle/>
                    <a:p>
                      <a:r>
                        <a:rPr kumimoji="1" lang="en-US" altLang="ja-JP" sz="1100" dirty="0" smtClean="0">
                          <a:latin typeface="Meiryo UI" panose="020B0604030504040204" pitchFamily="50" charset="-128"/>
                          <a:ea typeface="Meiryo UI" panose="020B0604030504040204" pitchFamily="50" charset="-128"/>
                        </a:rPr>
                        <a:t>2018.7</a:t>
                      </a:r>
                      <a:r>
                        <a:rPr kumimoji="1" lang="ja-JP" altLang="en-US" sz="1100" dirty="0" smtClean="0">
                          <a:latin typeface="Meiryo UI" panose="020B0604030504040204" pitchFamily="50" charset="-128"/>
                          <a:ea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rPr>
                        <a:t>2019.3</a:t>
                      </a:r>
                      <a:endParaRPr kumimoji="1" lang="ja-JP" altLang="en-US" sz="1100" dirty="0">
                        <a:latin typeface="Meiryo UI" panose="020B0604030504040204" pitchFamily="50" charset="-128"/>
                        <a:ea typeface="Meiryo UI" panose="020B0604030504040204" pitchFamily="50" charset="-128"/>
                      </a:endParaRPr>
                    </a:p>
                  </a:txBody>
                  <a:tcP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4263926482"/>
                  </a:ext>
                </a:extLst>
              </a:tr>
              <a:tr h="370840">
                <a:tc>
                  <a:txBody>
                    <a:bodyPr/>
                    <a:lstStyle/>
                    <a:p>
                      <a:r>
                        <a:rPr kumimoji="1" lang="ja-JP" altLang="en-US" sz="1200" dirty="0" smtClean="0">
                          <a:latin typeface="Meiryo UI" panose="020B0604030504040204" pitchFamily="50" charset="-128"/>
                          <a:ea typeface="Meiryo UI" panose="020B0604030504040204" pitchFamily="50" charset="-128"/>
                        </a:rPr>
                        <a:t>多摩市</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100" dirty="0" smtClean="0">
                          <a:latin typeface="Meiryo UI" panose="020B0604030504040204" pitchFamily="50" charset="-128"/>
                          <a:ea typeface="Meiryo UI" panose="020B0604030504040204" pitchFamily="50" charset="-128"/>
                        </a:rPr>
                        <a:t>住民税関連業務、児童手当関連業務、保育園入所申請書入力業務の三つの業務で実証実験</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200" dirty="0" smtClean="0">
                          <a:latin typeface="Meiryo UI" panose="020B0604030504040204" pitchFamily="50" charset="-128"/>
                          <a:ea typeface="Meiryo UI" panose="020B0604030504040204" pitchFamily="50" charset="-128"/>
                        </a:rPr>
                        <a:t>インテック</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100" dirty="0" smtClean="0">
                          <a:latin typeface="Meiryo UI" panose="020B0604030504040204" pitchFamily="50" charset="-128"/>
                          <a:ea typeface="Meiryo UI" panose="020B0604030504040204" pitchFamily="50" charset="-128"/>
                        </a:rPr>
                        <a:t>導入</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en-US" altLang="ja-JP" sz="1100" dirty="0" smtClean="0">
                          <a:latin typeface="Meiryo UI" panose="020B0604030504040204" pitchFamily="50" charset="-128"/>
                          <a:ea typeface="Meiryo UI" panose="020B0604030504040204" pitchFamily="50" charset="-128"/>
                        </a:rPr>
                        <a:t>2019.3</a:t>
                      </a:r>
                      <a:r>
                        <a:rPr kumimoji="1" lang="ja-JP" altLang="en-US" sz="1100" dirty="0" smtClean="0">
                          <a:latin typeface="Meiryo UI" panose="020B0604030504040204" pitchFamily="50" charset="-128"/>
                          <a:ea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rPr>
                        <a:t>7</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518146683"/>
                  </a:ext>
                </a:extLst>
              </a:tr>
              <a:tr h="370840">
                <a:tc>
                  <a:txBody>
                    <a:bodyPr/>
                    <a:lstStyle/>
                    <a:p>
                      <a:r>
                        <a:rPr kumimoji="1" lang="ja-JP" altLang="en-US" sz="1200" dirty="0" smtClean="0">
                          <a:latin typeface="Meiryo UI" panose="020B0604030504040204" pitchFamily="50" charset="-128"/>
                          <a:ea typeface="Meiryo UI" panose="020B0604030504040204" pitchFamily="50" charset="-128"/>
                        </a:rPr>
                        <a:t>東大和市</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100" dirty="0" smtClean="0">
                          <a:latin typeface="Meiryo UI" panose="020B0604030504040204" pitchFamily="50" charset="-128"/>
                          <a:ea typeface="Meiryo UI" panose="020B0604030504040204" pitchFamily="50" charset="-128"/>
                        </a:rPr>
                        <a:t>納税管理業務と徴収補助。初年度で</a:t>
                      </a:r>
                      <a:r>
                        <a:rPr kumimoji="1" lang="en-US" altLang="ja-JP" sz="1100" dirty="0" smtClean="0">
                          <a:latin typeface="Meiryo UI" panose="020B0604030504040204" pitchFamily="50" charset="-128"/>
                          <a:ea typeface="Meiryo UI" panose="020B0604030504040204" pitchFamily="50" charset="-128"/>
                        </a:rPr>
                        <a:t>0.3</a:t>
                      </a:r>
                      <a:r>
                        <a:rPr kumimoji="1" lang="ja-JP" altLang="en-US" sz="1100" dirty="0" smtClean="0">
                          <a:latin typeface="Meiryo UI" panose="020B0604030504040204" pitchFamily="50" charset="-128"/>
                          <a:ea typeface="Meiryo UI" panose="020B0604030504040204" pitchFamily="50" charset="-128"/>
                        </a:rPr>
                        <a:t>％以上、</a:t>
                      </a:r>
                      <a:r>
                        <a:rPr kumimoji="1" lang="en-US" altLang="ja-JP" sz="1100" dirty="0" smtClean="0">
                          <a:latin typeface="Meiryo UI" panose="020B0604030504040204" pitchFamily="50" charset="-128"/>
                          <a:ea typeface="Meiryo UI" panose="020B0604030504040204" pitchFamily="50" charset="-128"/>
                        </a:rPr>
                        <a:t>5</a:t>
                      </a:r>
                      <a:r>
                        <a:rPr kumimoji="1" lang="ja-JP" altLang="en-US" sz="1100" dirty="0" smtClean="0">
                          <a:latin typeface="Meiryo UI" panose="020B0604030504040204" pitchFamily="50" charset="-128"/>
                          <a:ea typeface="Meiryo UI" panose="020B0604030504040204" pitchFamily="50" charset="-128"/>
                        </a:rPr>
                        <a:t>年間で</a:t>
                      </a:r>
                      <a:r>
                        <a:rPr kumimoji="1" lang="en-US" altLang="ja-JP" sz="1100" dirty="0" smtClean="0">
                          <a:latin typeface="Meiryo UI" panose="020B0604030504040204" pitchFamily="50" charset="-128"/>
                          <a:ea typeface="Meiryo UI" panose="020B0604030504040204" pitchFamily="50" charset="-128"/>
                        </a:rPr>
                        <a:t>1.5</a:t>
                      </a:r>
                      <a:r>
                        <a:rPr kumimoji="1" lang="ja-JP" altLang="en-US" sz="1100" dirty="0" smtClean="0">
                          <a:latin typeface="Meiryo UI" panose="020B0604030504040204" pitchFamily="50" charset="-128"/>
                          <a:ea typeface="Meiryo UI" panose="020B0604030504040204" pitchFamily="50" charset="-128"/>
                        </a:rPr>
                        <a:t>％以上の市税収納率の向上を見込む</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200" dirty="0" smtClean="0">
                          <a:latin typeface="Meiryo UI" panose="020B0604030504040204" pitchFamily="50" charset="-128"/>
                          <a:ea typeface="Meiryo UI" panose="020B0604030504040204" pitchFamily="50" charset="-128"/>
                        </a:rPr>
                        <a:t>アイティフォー</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100" dirty="0" smtClean="0">
                          <a:latin typeface="Meiryo UI" panose="020B0604030504040204" pitchFamily="50" charset="-128"/>
                          <a:ea typeface="Meiryo UI" panose="020B0604030504040204" pitchFamily="50" charset="-128"/>
                        </a:rPr>
                        <a:t>導入</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en-US" altLang="ja-JP" sz="1100" dirty="0" smtClean="0">
                          <a:latin typeface="Meiryo UI" panose="020B0604030504040204" pitchFamily="50" charset="-128"/>
                          <a:ea typeface="Meiryo UI" panose="020B0604030504040204" pitchFamily="50" charset="-128"/>
                        </a:rPr>
                        <a:t>2019.2</a:t>
                      </a:r>
                      <a:r>
                        <a:rPr kumimoji="1" lang="ja-JP" altLang="en-US" sz="1100" dirty="0" smtClean="0">
                          <a:latin typeface="Meiryo UI" panose="020B0604030504040204" pitchFamily="50" charset="-128"/>
                          <a:ea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rPr>
                        <a:t>2024.3</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972527295"/>
                  </a:ext>
                </a:extLst>
              </a:tr>
              <a:tr h="370840">
                <a:tc>
                  <a:txBody>
                    <a:bodyPr/>
                    <a:lstStyle/>
                    <a:p>
                      <a:r>
                        <a:rPr kumimoji="1" lang="ja-JP" altLang="en-US" sz="1200" dirty="0" smtClean="0">
                          <a:latin typeface="Meiryo UI" panose="020B0604030504040204" pitchFamily="50" charset="-128"/>
                          <a:ea typeface="Meiryo UI" panose="020B0604030504040204" pitchFamily="50" charset="-128"/>
                        </a:rPr>
                        <a:t>千葉市</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100" dirty="0" smtClean="0">
                          <a:latin typeface="Meiryo UI" panose="020B0604030504040204" pitchFamily="50" charset="-128"/>
                          <a:ea typeface="Meiryo UI" panose="020B0604030504040204" pitchFamily="50" charset="-128"/>
                        </a:rPr>
                        <a:t>税業務（個人住民税・法人住民税）で実証実験</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en-US" altLang="ja-JP" sz="1200" dirty="0" smtClean="0">
                          <a:latin typeface="Meiryo UI" panose="020B0604030504040204" pitchFamily="50" charset="-128"/>
                          <a:ea typeface="Meiryo UI" panose="020B0604030504040204" pitchFamily="50" charset="-128"/>
                        </a:rPr>
                        <a:t>NTT</a:t>
                      </a:r>
                      <a:r>
                        <a:rPr kumimoji="1" lang="ja-JP" altLang="en-US" sz="1200" dirty="0" smtClean="0">
                          <a:latin typeface="Meiryo UI" panose="020B0604030504040204" pitchFamily="50" charset="-128"/>
                          <a:ea typeface="Meiryo UI" panose="020B0604030504040204" pitchFamily="50" charset="-128"/>
                        </a:rPr>
                        <a:t>東日本</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100" dirty="0" smtClean="0">
                          <a:latin typeface="Meiryo UI" panose="020B0604030504040204" pitchFamily="50" charset="-128"/>
                          <a:ea typeface="Meiryo UI" panose="020B0604030504040204" pitchFamily="50" charset="-128"/>
                        </a:rPr>
                        <a:t>実証</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en-US" altLang="ja-JP" sz="1100" dirty="0" smtClean="0">
                          <a:latin typeface="Meiryo UI" panose="020B0604030504040204" pitchFamily="50" charset="-128"/>
                          <a:ea typeface="Meiryo UI" panose="020B0604030504040204" pitchFamily="50" charset="-128"/>
                        </a:rPr>
                        <a:t>2019.2</a:t>
                      </a:r>
                      <a:r>
                        <a:rPr kumimoji="1" lang="ja-JP" altLang="en-US" sz="1100" dirty="0" smtClean="0">
                          <a:latin typeface="Meiryo UI" panose="020B0604030504040204" pitchFamily="50" charset="-128"/>
                          <a:ea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rPr>
                        <a:t>2019.4</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60704647"/>
                  </a:ext>
                </a:extLst>
              </a:tr>
              <a:tr h="370840">
                <a:tc>
                  <a:txBody>
                    <a:bodyPr/>
                    <a:lstStyle/>
                    <a:p>
                      <a:r>
                        <a:rPr kumimoji="1" lang="ja-JP" altLang="en-US" sz="1200" dirty="0" smtClean="0">
                          <a:latin typeface="Meiryo UI" panose="020B0604030504040204" pitchFamily="50" charset="-128"/>
                          <a:ea typeface="Meiryo UI" panose="020B0604030504040204" pitchFamily="50" charset="-128"/>
                        </a:rPr>
                        <a:t>仙台市</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100" dirty="0" smtClean="0">
                          <a:latin typeface="Meiryo UI" panose="020B0604030504040204" pitchFamily="50" charset="-128"/>
                          <a:ea typeface="Meiryo UI" panose="020B0604030504040204" pitchFamily="50" charset="-128"/>
                        </a:rPr>
                        <a:t>行政</a:t>
                      </a:r>
                      <a:r>
                        <a:rPr kumimoji="1" lang="en-US" altLang="ja-JP" sz="1100" dirty="0" smtClean="0">
                          <a:latin typeface="Meiryo UI" panose="020B0604030504040204" pitchFamily="50" charset="-128"/>
                          <a:ea typeface="Meiryo UI" panose="020B0604030504040204" pitchFamily="50" charset="-128"/>
                        </a:rPr>
                        <a:t>6</a:t>
                      </a:r>
                      <a:r>
                        <a:rPr kumimoji="1" lang="ja-JP" altLang="en-US" sz="1100" dirty="0" smtClean="0">
                          <a:latin typeface="Meiryo UI" panose="020B0604030504040204" pitchFamily="50" charset="-128"/>
                          <a:ea typeface="Meiryo UI" panose="020B0604030504040204" pitchFamily="50" charset="-128"/>
                        </a:rPr>
                        <a:t>業務の作業時間を</a:t>
                      </a:r>
                      <a:r>
                        <a:rPr kumimoji="1" lang="en-US" altLang="ja-JP" sz="1100" dirty="0" smtClean="0">
                          <a:latin typeface="Meiryo UI" panose="020B0604030504040204" pitchFamily="50" charset="-128"/>
                          <a:ea typeface="Meiryo UI" panose="020B0604030504040204" pitchFamily="50" charset="-128"/>
                        </a:rPr>
                        <a:t>70</a:t>
                      </a:r>
                      <a:r>
                        <a:rPr kumimoji="1" lang="ja-JP" altLang="en-US" sz="1100" dirty="0" smtClean="0">
                          <a:latin typeface="Meiryo UI" panose="020B0604030504040204" pitchFamily="50" charset="-128"/>
                          <a:ea typeface="Meiryo UI" panose="020B0604030504040204" pitchFamily="50" charset="-128"/>
                        </a:rPr>
                        <a:t>％以上削減</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en-US" altLang="ja-JP" sz="1050" dirty="0" smtClean="0">
                          <a:latin typeface="Meiryo UI" panose="020B0604030504040204" pitchFamily="50" charset="-128"/>
                          <a:ea typeface="Meiryo UI" panose="020B0604030504040204" pitchFamily="50" charset="-128"/>
                        </a:rPr>
                        <a:t>NTT</a:t>
                      </a:r>
                      <a:r>
                        <a:rPr kumimoji="1" lang="ja-JP" altLang="en-US" sz="1050" dirty="0" smtClean="0">
                          <a:latin typeface="Meiryo UI" panose="020B0604030504040204" pitchFamily="50" charset="-128"/>
                          <a:ea typeface="Meiryo UI" panose="020B0604030504040204" pitchFamily="50" charset="-128"/>
                        </a:rPr>
                        <a:t>データ東北</a:t>
                      </a:r>
                      <a:endParaRPr kumimoji="1" lang="ja-JP" altLang="en-US" sz="105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100" dirty="0" smtClean="0">
                          <a:latin typeface="Meiryo UI" panose="020B0604030504040204" pitchFamily="50" charset="-128"/>
                          <a:ea typeface="Meiryo UI" panose="020B0604030504040204" pitchFamily="50" charset="-128"/>
                        </a:rPr>
                        <a:t>実証</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en-US" altLang="ja-JP" sz="1100" dirty="0" smtClean="0">
                          <a:latin typeface="Meiryo UI" panose="020B0604030504040204" pitchFamily="50" charset="-128"/>
                          <a:ea typeface="Meiryo UI" panose="020B0604030504040204" pitchFamily="50" charset="-128"/>
                        </a:rPr>
                        <a:t>2018.9</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65009750"/>
                  </a:ext>
                </a:extLst>
              </a:tr>
              <a:tr h="370840">
                <a:tc>
                  <a:txBody>
                    <a:bodyPr/>
                    <a:lstStyle/>
                    <a:p>
                      <a:r>
                        <a:rPr kumimoji="1" lang="ja-JP" altLang="en-US" sz="1200" dirty="0" smtClean="0">
                          <a:latin typeface="Meiryo UI" panose="020B0604030504040204" pitchFamily="50" charset="-128"/>
                          <a:ea typeface="Meiryo UI" panose="020B0604030504040204" pitchFamily="50" charset="-128"/>
                        </a:rPr>
                        <a:t>金沢市</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tc>
                  <a:txBody>
                    <a:bodyPr/>
                    <a:lstStyle/>
                    <a:p>
                      <a:r>
                        <a:rPr kumimoji="1" lang="ja-JP" altLang="en-US" sz="1100" dirty="0" smtClean="0">
                          <a:latin typeface="Meiryo UI" panose="020B0604030504040204" pitchFamily="50" charset="-128"/>
                          <a:ea typeface="Meiryo UI" panose="020B0604030504040204" pitchFamily="50" charset="-128"/>
                        </a:rPr>
                        <a:t>企業局（ガス・水道・下水道・発電・工業用水道）で、時間外勤務入力等の</a:t>
                      </a:r>
                      <a:r>
                        <a:rPr kumimoji="1" lang="en-US" altLang="ja-JP" sz="1100" dirty="0" smtClean="0">
                          <a:latin typeface="Meiryo UI" panose="020B0604030504040204" pitchFamily="50" charset="-128"/>
                          <a:ea typeface="Meiryo UI" panose="020B0604030504040204" pitchFamily="50" charset="-128"/>
                        </a:rPr>
                        <a:t>3</a:t>
                      </a:r>
                      <a:r>
                        <a:rPr kumimoji="1" lang="ja-JP" altLang="en-US" sz="1100" dirty="0" smtClean="0">
                          <a:latin typeface="Meiryo UI" panose="020B0604030504040204" pitchFamily="50" charset="-128"/>
                          <a:ea typeface="Meiryo UI" panose="020B0604030504040204" pitchFamily="50" charset="-128"/>
                        </a:rPr>
                        <a:t>業務で自動化し、年間で約</a:t>
                      </a:r>
                      <a:r>
                        <a:rPr kumimoji="1" lang="en-US" altLang="ja-JP" sz="1100" dirty="0" smtClean="0">
                          <a:latin typeface="Meiryo UI" panose="020B0604030504040204" pitchFamily="50" charset="-128"/>
                          <a:ea typeface="Meiryo UI" panose="020B0604030504040204" pitchFamily="50" charset="-128"/>
                        </a:rPr>
                        <a:t>500</a:t>
                      </a:r>
                      <a:r>
                        <a:rPr kumimoji="1" lang="ja-JP" altLang="en-US" sz="1100" dirty="0" smtClean="0">
                          <a:latin typeface="Meiryo UI" panose="020B0604030504040204" pitchFamily="50" charset="-128"/>
                          <a:ea typeface="Meiryo UI" panose="020B0604030504040204" pitchFamily="50" charset="-128"/>
                        </a:rPr>
                        <a:t>時間の業務削減を見込む</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tc>
                  <a:txBody>
                    <a:bodyPr/>
                    <a:lstStyle/>
                    <a:p>
                      <a:r>
                        <a:rPr kumimoji="1" lang="ja-JP" altLang="en-US" sz="1200" dirty="0" smtClean="0">
                          <a:latin typeface="Meiryo UI" panose="020B0604030504040204" pitchFamily="50" charset="-128"/>
                          <a:ea typeface="Meiryo UI" panose="020B0604030504040204" pitchFamily="50" charset="-128"/>
                        </a:rPr>
                        <a:t>アビームコンサルティング</a:t>
                      </a:r>
                      <a:endParaRPr kumimoji="1" lang="ja-JP" altLang="en-US" sz="12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tc>
                  <a:txBody>
                    <a:bodyPr/>
                    <a:lstStyle/>
                    <a:p>
                      <a:r>
                        <a:rPr kumimoji="1" lang="ja-JP" altLang="en-US" sz="1100" dirty="0" smtClean="0">
                          <a:latin typeface="Meiryo UI" panose="020B0604030504040204" pitchFamily="50" charset="-128"/>
                          <a:ea typeface="Meiryo UI" panose="020B0604030504040204" pitchFamily="50" charset="-128"/>
                        </a:rPr>
                        <a:t>導入</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tc>
                  <a:txBody>
                    <a:bodyPr/>
                    <a:lstStyle/>
                    <a:p>
                      <a:r>
                        <a:rPr kumimoji="1" lang="en-US" altLang="ja-JP" sz="1100" dirty="0" smtClean="0">
                          <a:latin typeface="Meiryo UI" panose="020B0604030504040204" pitchFamily="50" charset="-128"/>
                          <a:ea typeface="Meiryo UI" panose="020B0604030504040204" pitchFamily="50" charset="-128"/>
                        </a:rPr>
                        <a:t>2018.11</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a:txBody>
                  <a:tcP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2182371437"/>
                  </a:ext>
                </a:extLst>
              </a:tr>
            </a:tbl>
          </a:graphicData>
        </a:graphic>
      </p:graphicFrame>
      <p:sp>
        <p:nvSpPr>
          <p:cNvPr id="6" name="テキスト ボックス 5"/>
          <p:cNvSpPr txBox="1"/>
          <p:nvPr/>
        </p:nvSpPr>
        <p:spPr>
          <a:xfrm>
            <a:off x="1645920" y="52252"/>
            <a:ext cx="6210996" cy="461665"/>
          </a:xfrm>
          <a:prstGeom prst="rect">
            <a:avLst/>
          </a:prstGeom>
          <a:noFill/>
        </p:spPr>
        <p:txBody>
          <a:bodyPr wrap="none" rtlCol="0">
            <a:spAutoFit/>
          </a:bodyPr>
          <a:lstStyle/>
          <a:p>
            <a:r>
              <a:rPr kumimoji="1" lang="ja-JP" altLang="en-US" sz="2400" dirty="0" smtClean="0">
                <a:latin typeface="Meiryo UI" panose="020B0604030504040204" pitchFamily="50" charset="-128"/>
                <a:ea typeface="Meiryo UI" panose="020B0604030504040204" pitchFamily="50" charset="-128"/>
              </a:rPr>
              <a:t>自治体における</a:t>
            </a:r>
            <a:r>
              <a:rPr kumimoji="1" lang="en-US" altLang="ja-JP" sz="2400" dirty="0" smtClean="0">
                <a:latin typeface="Meiryo UI" panose="020B0604030504040204" pitchFamily="50" charset="-128"/>
                <a:ea typeface="Meiryo UI" panose="020B0604030504040204" pitchFamily="50" charset="-128"/>
              </a:rPr>
              <a:t>RPA</a:t>
            </a:r>
            <a:r>
              <a:rPr kumimoji="1" lang="ja-JP" altLang="en-US" sz="2400" dirty="0" smtClean="0">
                <a:latin typeface="Meiryo UI" panose="020B0604030504040204" pitchFamily="50" charset="-128"/>
                <a:ea typeface="Meiryo UI" panose="020B0604030504040204" pitchFamily="50" charset="-128"/>
              </a:rPr>
              <a:t>の実証実験及び導入の事例</a:t>
            </a:r>
            <a:endParaRPr kumimoji="1" lang="ja-JP" altLang="en-US" sz="2400" dirty="0">
              <a:latin typeface="Meiryo UI" panose="020B0604030504040204" pitchFamily="50" charset="-128"/>
              <a:ea typeface="Meiryo UI" panose="020B0604030504040204" pitchFamily="50" charset="-128"/>
            </a:endParaRPr>
          </a:p>
        </p:txBody>
      </p:sp>
      <p:sp>
        <p:nvSpPr>
          <p:cNvPr id="7" name="正方形/長方形 6"/>
          <p:cNvSpPr/>
          <p:nvPr/>
        </p:nvSpPr>
        <p:spPr>
          <a:xfrm>
            <a:off x="913594" y="6285125"/>
            <a:ext cx="6728178" cy="415498"/>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rPr>
              <a:t>出典：</a:t>
            </a:r>
            <a:r>
              <a:rPr lang="en-US" altLang="ja-JP" sz="1050" dirty="0" smtClean="0">
                <a:latin typeface="Meiryo UI" panose="020B0604030504040204" pitchFamily="50" charset="-128"/>
                <a:ea typeface="Meiryo UI" panose="020B0604030504040204" pitchFamily="50" charset="-128"/>
              </a:rPr>
              <a:t>『IT</a:t>
            </a:r>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Leaders』</a:t>
            </a:r>
            <a:r>
              <a:rPr lang="ja-JP" altLang="en-US" sz="1050" dirty="0" smtClean="0">
                <a:latin typeface="Meiryo UI" panose="020B0604030504040204" pitchFamily="50" charset="-128"/>
                <a:ea typeface="Meiryo UI" panose="020B0604030504040204" pitchFamily="50" charset="-128"/>
              </a:rPr>
              <a:t>　デジタルビジネス</a:t>
            </a:r>
            <a:r>
              <a:rPr lang="ja-JP" altLang="en-US" sz="1050" dirty="0">
                <a:latin typeface="Meiryo UI" panose="020B0604030504040204" pitchFamily="50" charset="-128"/>
                <a:ea typeface="Meiryo UI" panose="020B0604030504040204" pitchFamily="50" charset="-128"/>
              </a:rPr>
              <a:t>を加速する専門情報</a:t>
            </a:r>
            <a:r>
              <a:rPr lang="ja-JP" altLang="en-US" sz="1050" dirty="0" smtClean="0">
                <a:latin typeface="Meiryo UI" panose="020B0604030504040204" pitchFamily="50" charset="-128"/>
                <a:ea typeface="Meiryo UI" panose="020B0604030504040204" pitchFamily="50" charset="-128"/>
              </a:rPr>
              <a:t>サイトより事務局調べ（</a:t>
            </a:r>
            <a:r>
              <a:rPr lang="en-US" altLang="ja-JP" sz="1050" dirty="0" smtClean="0">
                <a:latin typeface="Meiryo UI" panose="020B0604030504040204" pitchFamily="50" charset="-128"/>
                <a:ea typeface="Meiryo UI" panose="020B0604030504040204" pitchFamily="50" charset="-128"/>
              </a:rPr>
              <a:t>2019</a:t>
            </a:r>
            <a:r>
              <a:rPr lang="ja-JP" altLang="en-US" sz="1050" dirty="0" smtClean="0">
                <a:latin typeface="Meiryo UI" panose="020B0604030504040204" pitchFamily="50" charset="-128"/>
                <a:ea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rPr>
              <a:t>4</a:t>
            </a:r>
            <a:r>
              <a:rPr lang="ja-JP" altLang="en-US" sz="1050" dirty="0" smtClean="0">
                <a:latin typeface="Meiryo UI" panose="020B0604030504040204" pitchFamily="50" charset="-128"/>
                <a:ea typeface="Meiryo UI" panose="020B0604030504040204" pitchFamily="50" charset="-128"/>
              </a:rPr>
              <a:t>月現在）</a:t>
            </a:r>
            <a:endParaRPr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https</a:t>
            </a:r>
            <a:r>
              <a:rPr lang="en-US" altLang="ja-JP" sz="1050" dirty="0">
                <a:latin typeface="Meiryo UI" panose="020B0604030504040204" pitchFamily="50" charset="-128"/>
                <a:ea typeface="Meiryo UI" panose="020B0604030504040204" pitchFamily="50" charset="-128"/>
              </a:rPr>
              <a:t>://it.impressbm.co.jp/subcategory/t000042</a:t>
            </a:r>
            <a:r>
              <a:rPr lang="ja-JP" altLang="en-US" sz="1050" dirty="0" smtClean="0">
                <a:latin typeface="Meiryo UI" panose="020B0604030504040204" pitchFamily="50" charset="-128"/>
                <a:ea typeface="Meiryo UI" panose="020B0604030504040204" pitchFamily="50" charset="-128"/>
              </a:rPr>
              <a:t>　　</a:t>
            </a:r>
            <a:endParaRPr lang="ja-JP" altLang="en-US" sz="1050" dirty="0">
              <a:latin typeface="Meiryo UI" panose="020B0604030504040204" pitchFamily="50" charset="-128"/>
              <a:ea typeface="Meiryo UI" panose="020B0604030504040204" pitchFamily="50" charset="-128"/>
            </a:endParaRPr>
          </a:p>
        </p:txBody>
      </p:sp>
      <p:cxnSp>
        <p:nvCxnSpPr>
          <p:cNvPr id="9" name="直線コネクタ 8"/>
          <p:cNvCxnSpPr/>
          <p:nvPr/>
        </p:nvCxnSpPr>
        <p:spPr>
          <a:xfrm>
            <a:off x="396243" y="540043"/>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a:xfrm>
            <a:off x="6766166" y="6492875"/>
            <a:ext cx="2057400" cy="365125"/>
          </a:xfrm>
        </p:spPr>
        <p:txBody>
          <a:bodyPr/>
          <a:lstStyle/>
          <a:p>
            <a:fld id="{690AABC7-6DBF-42EB-8F69-903C4D306E3F}" type="slidenum">
              <a:rPr kumimoji="1" lang="ja-JP" altLang="en-US" smtClean="0"/>
              <a:t>31</a:t>
            </a:fld>
            <a:endParaRPr kumimoji="1" lang="ja-JP" altLang="en-US"/>
          </a:p>
        </p:txBody>
      </p:sp>
      <p:sp>
        <p:nvSpPr>
          <p:cNvPr id="3" name="正方形/長方形 2"/>
          <p:cNvSpPr/>
          <p:nvPr/>
        </p:nvSpPr>
        <p:spPr>
          <a:xfrm>
            <a:off x="422369" y="1240971"/>
            <a:ext cx="374465" cy="2272938"/>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rPr>
              <a:t>都道府県</a:t>
            </a:r>
            <a:endParaRPr kumimoji="1" lang="ja-JP" altLang="en-US" b="1" dirty="0">
              <a:latin typeface="Meiryo UI" panose="020B0604030504040204" pitchFamily="50" charset="-128"/>
              <a:ea typeface="Meiryo UI" panose="020B0604030504040204" pitchFamily="50" charset="-128"/>
            </a:endParaRPr>
          </a:p>
        </p:txBody>
      </p:sp>
      <p:sp>
        <p:nvSpPr>
          <p:cNvPr id="8" name="正方形/長方形 7"/>
          <p:cNvSpPr/>
          <p:nvPr/>
        </p:nvSpPr>
        <p:spPr>
          <a:xfrm>
            <a:off x="422369" y="3705496"/>
            <a:ext cx="374465" cy="2489459"/>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rPr>
              <a:t>市町村</a:t>
            </a:r>
            <a:endParaRPr kumimoji="1"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87242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テキスト ボックス 63"/>
          <p:cNvSpPr txBox="1"/>
          <p:nvPr/>
        </p:nvSpPr>
        <p:spPr>
          <a:xfrm>
            <a:off x="399599" y="374359"/>
            <a:ext cx="4368344" cy="461665"/>
          </a:xfrm>
          <a:prstGeom prst="rect">
            <a:avLst/>
          </a:prstGeom>
          <a:noFill/>
        </p:spPr>
        <p:txBody>
          <a:bodyPr wrap="square" rtlCol="0">
            <a:spAutoFit/>
          </a:bodyPr>
          <a:lstStyle/>
          <a:p>
            <a:pPr algn="ctr"/>
            <a:r>
              <a:rPr lang="ja-JP" altLang="en-US" sz="2400" b="1" dirty="0" smtClean="0">
                <a:latin typeface="Meiryo UI" panose="020B0604030504040204" pitchFamily="50" charset="-128"/>
                <a:ea typeface="Meiryo UI" panose="020B0604030504040204" pitchFamily="50" charset="-128"/>
              </a:rPr>
              <a:t>府内の先進自治体事例　</a:t>
            </a:r>
            <a:endParaRPr kumimoji="1" lang="ja-JP" altLang="en-US" sz="3600" b="1"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2"/>
          <a:stretch>
            <a:fillRect/>
          </a:stretch>
        </p:blipFill>
        <p:spPr>
          <a:xfrm>
            <a:off x="547706" y="1188721"/>
            <a:ext cx="7967096" cy="5185620"/>
          </a:xfrm>
          <a:prstGeom prst="rect">
            <a:avLst/>
          </a:prstGeom>
        </p:spPr>
      </p:pic>
      <p:sp>
        <p:nvSpPr>
          <p:cNvPr id="13" name="正方形/長方形 12"/>
          <p:cNvSpPr/>
          <p:nvPr/>
        </p:nvSpPr>
        <p:spPr>
          <a:xfrm>
            <a:off x="143691" y="953590"/>
            <a:ext cx="8715291" cy="55517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004985" y="545628"/>
            <a:ext cx="3749494" cy="276999"/>
          </a:xfrm>
          <a:prstGeom prst="rect">
            <a:avLst/>
          </a:prstGeom>
        </p:spPr>
        <p:txBody>
          <a:bodyPr wrap="square">
            <a:spAutoFit/>
          </a:bodyPr>
          <a:lstStyle/>
          <a:p>
            <a:pPr algn="ctr"/>
            <a:r>
              <a:rPr lang="ja-JP" altLang="en-US" sz="1200" b="1" dirty="0">
                <a:latin typeface="Meiryo UI" panose="020B0604030504040204" pitchFamily="50" charset="-128"/>
                <a:ea typeface="Meiryo UI" panose="020B0604030504040204" pitchFamily="50" charset="-128"/>
              </a:rPr>
              <a:t>第１回スマートシティ戦略会議　四條畷市長提出</a:t>
            </a:r>
            <a:r>
              <a:rPr lang="ja-JP" altLang="en-US" sz="1200" b="1" dirty="0" smtClean="0">
                <a:latin typeface="Meiryo UI" panose="020B0604030504040204" pitchFamily="50" charset="-128"/>
                <a:ea typeface="Meiryo UI" panose="020B0604030504040204" pitchFamily="50" charset="-128"/>
              </a:rPr>
              <a:t>資料</a:t>
            </a:r>
            <a:endParaRPr kumimoji="1" lang="ja-JP" altLang="en-US" sz="2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9750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吹き出し: 角を丸めた四角形 21">
            <a:extLst>
              <a:ext uri="{FF2B5EF4-FFF2-40B4-BE49-F238E27FC236}">
                <a16:creationId xmlns:a16="http://schemas.microsoft.com/office/drawing/2014/main" id="{D6FE8A7C-0873-4E6D-AB25-84CAF2977225}"/>
              </a:ext>
            </a:extLst>
          </p:cNvPr>
          <p:cNvSpPr/>
          <p:nvPr/>
        </p:nvSpPr>
        <p:spPr>
          <a:xfrm>
            <a:off x="3309187" y="1473518"/>
            <a:ext cx="2615184" cy="2160000"/>
          </a:xfrm>
          <a:prstGeom prst="wedgeRoundRectCallout">
            <a:avLst>
              <a:gd name="adj1" fmla="val -46769"/>
              <a:gd name="adj2" fmla="val 59083"/>
              <a:gd name="adj3" fmla="val 16667"/>
            </a:avLst>
          </a:prstGeom>
          <a:solidFill>
            <a:schemeClr val="accent1">
              <a:lumMod val="40000"/>
              <a:lumOff val="60000"/>
            </a:schemeClr>
          </a:solidFill>
          <a:ln w="12700"/>
        </p:spPr>
        <p:style>
          <a:lnRef idx="2">
            <a:schemeClr val="dk1"/>
          </a:lnRef>
          <a:fillRef idx="1">
            <a:schemeClr val="lt1"/>
          </a:fillRef>
          <a:effectRef idx="0">
            <a:schemeClr val="dk1"/>
          </a:effectRef>
          <a:fontRef idx="minor">
            <a:schemeClr val="dk1"/>
          </a:fontRef>
        </p:style>
        <p:txBody>
          <a:bodyPr rtlCol="0" anchor="ctr"/>
          <a:lstStyle/>
          <a:p>
            <a:r>
              <a:rPr kumimoji="1" lang="en-US" altLang="ja-JP" b="1" dirty="0">
                <a:solidFill>
                  <a:schemeClr val="tx1"/>
                </a:solidFill>
                <a:latin typeface="游ゴシック" panose="020B0400000000000000" pitchFamily="50" charset="-128"/>
                <a:ea typeface="游ゴシック" panose="020B0400000000000000" pitchFamily="50" charset="-128"/>
              </a:rPr>
              <a:t>【</a:t>
            </a:r>
            <a:r>
              <a:rPr kumimoji="1" lang="ja-JP" altLang="en-US" b="1" dirty="0">
                <a:solidFill>
                  <a:schemeClr val="tx1"/>
                </a:solidFill>
                <a:latin typeface="游ゴシック" panose="020B0400000000000000" pitchFamily="50" charset="-128"/>
                <a:ea typeface="游ゴシック" panose="020B0400000000000000" pitchFamily="50" charset="-128"/>
              </a:rPr>
              <a:t>健康・医療</a:t>
            </a:r>
            <a:r>
              <a:rPr kumimoji="1" lang="en-US" altLang="ja-JP" b="1" dirty="0">
                <a:solidFill>
                  <a:schemeClr val="tx1"/>
                </a:solidFill>
                <a:latin typeface="游ゴシック" panose="020B0400000000000000" pitchFamily="50" charset="-128"/>
                <a:ea typeface="游ゴシック" panose="020B0400000000000000" pitchFamily="50" charset="-128"/>
              </a:rPr>
              <a:t>】</a:t>
            </a:r>
          </a:p>
          <a:p>
            <a:endParaRPr kumimoji="1" lang="en-US" altLang="ja-JP" b="1" dirty="0">
              <a:solidFill>
                <a:schemeClr val="tx1"/>
              </a:solidFill>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r>
              <a:rPr kumimoji="1" lang="ja-JP" altLang="en-US" sz="1200" b="1" dirty="0">
                <a:solidFill>
                  <a:schemeClr val="tx1"/>
                </a:solidFill>
                <a:latin typeface="游ゴシック" panose="020B0400000000000000" pitchFamily="50" charset="-128"/>
                <a:ea typeface="游ゴシック" panose="020B0400000000000000" pitchFamily="50" charset="-128"/>
              </a:rPr>
              <a:t>病院ごとに場所や開院時間を把握するのは大変。</a:t>
            </a:r>
          </a:p>
          <a:p>
            <a:pPr marL="285750" indent="-285750">
              <a:buFont typeface="Wingdings" panose="05000000000000000000" pitchFamily="2" charset="2"/>
              <a:buChar char="ü"/>
            </a:pPr>
            <a:endParaRPr kumimoji="1" lang="ja-JP" altLang="en-US" sz="1200" b="1" dirty="0">
              <a:solidFill>
                <a:schemeClr val="tx1"/>
              </a:solidFill>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r>
              <a:rPr kumimoji="1" lang="ja-JP" altLang="en-US" sz="1200" b="1" dirty="0">
                <a:solidFill>
                  <a:schemeClr val="tx1"/>
                </a:solidFill>
                <a:latin typeface="游ゴシック" panose="020B0400000000000000" pitchFamily="50" charset="-128"/>
                <a:ea typeface="游ゴシック" panose="020B0400000000000000" pitchFamily="50" charset="-128"/>
              </a:rPr>
              <a:t>産婦人科や小児科の待ち時間が分かるようにしてほしい。</a:t>
            </a:r>
          </a:p>
        </p:txBody>
      </p:sp>
      <p:sp>
        <p:nvSpPr>
          <p:cNvPr id="4" name="スライド番号プレースホルダー 3">
            <a:extLst>
              <a:ext uri="{FF2B5EF4-FFF2-40B4-BE49-F238E27FC236}">
                <a16:creationId xmlns:a16="http://schemas.microsoft.com/office/drawing/2014/main" id="{B64F4828-52C2-43C0-8C0E-B3FC480AB48F}"/>
              </a:ext>
            </a:extLst>
          </p:cNvPr>
          <p:cNvSpPr>
            <a:spLocks noGrp="1"/>
          </p:cNvSpPr>
          <p:nvPr>
            <p:ph type="sldNum" sz="quarter" idx="12"/>
          </p:nvPr>
        </p:nvSpPr>
        <p:spPr>
          <a:xfrm>
            <a:off x="6937226" y="6371079"/>
            <a:ext cx="2057400" cy="365125"/>
          </a:xfrm>
        </p:spPr>
        <p:txBody>
          <a:bodyPr/>
          <a:lstStyle/>
          <a:p>
            <a:fld id="{6D9193AE-A101-45E9-A319-81911888F047}" type="slidenum">
              <a:rPr kumimoji="1" lang="ja-JP" altLang="en-US" smtClean="0"/>
              <a:pPr/>
              <a:t>33</a:t>
            </a:fld>
            <a:endParaRPr kumimoji="1" lang="ja-JP" altLang="en-US"/>
          </a:p>
        </p:txBody>
      </p:sp>
      <p:sp>
        <p:nvSpPr>
          <p:cNvPr id="6" name="テキスト ボックス 5">
            <a:extLst>
              <a:ext uri="{FF2B5EF4-FFF2-40B4-BE49-F238E27FC236}">
                <a16:creationId xmlns:a16="http://schemas.microsoft.com/office/drawing/2014/main" id="{6BEAA2B3-1BD7-4BE7-B111-C8164CAAF3D4}"/>
              </a:ext>
            </a:extLst>
          </p:cNvPr>
          <p:cNvSpPr txBox="1"/>
          <p:nvPr/>
        </p:nvSpPr>
        <p:spPr>
          <a:xfrm>
            <a:off x="226642" y="139834"/>
            <a:ext cx="8654468" cy="461665"/>
          </a:xfrm>
          <a:prstGeom prst="rect">
            <a:avLst/>
          </a:prstGeom>
          <a:noFill/>
        </p:spPr>
        <p:txBody>
          <a:bodyPr wrap="square" rtlCol="0">
            <a:spAutoFit/>
          </a:bodyPr>
          <a:lstStyle/>
          <a:p>
            <a:pPr algn="ctr" defTabSz="914400">
              <a:defRPr/>
            </a:pPr>
            <a:r>
              <a:rPr lang="ja-JP" altLang="en-US" sz="2400" b="1" dirty="0">
                <a:latin typeface="Meiryo UI" panose="020B0604030504040204" pitchFamily="50" charset="-128"/>
                <a:ea typeface="Meiryo UI" panose="020B0604030504040204" pitchFamily="50" charset="-128"/>
              </a:rPr>
              <a:t>行政サービス</a:t>
            </a:r>
            <a:r>
              <a:rPr lang="en-US" altLang="ja-JP" sz="2400" b="1" dirty="0">
                <a:latin typeface="Meiryo UI" panose="020B0604030504040204" pitchFamily="50" charset="-128"/>
                <a:ea typeface="Meiryo UI" panose="020B0604030504040204" pitchFamily="50" charset="-128"/>
              </a:rPr>
              <a:t>ICT</a:t>
            </a:r>
            <a:r>
              <a:rPr lang="ja-JP" altLang="en-US" sz="2400" b="1" dirty="0">
                <a:latin typeface="Meiryo UI" panose="020B0604030504040204" pitchFamily="50" charset="-128"/>
                <a:ea typeface="Meiryo UI" panose="020B0604030504040204" pitchFamily="50" charset="-128"/>
              </a:rPr>
              <a:t>化への住民の期待</a:t>
            </a:r>
            <a:r>
              <a:rPr lang="ja-JP" altLang="en-US" sz="2000" b="1" dirty="0">
                <a:latin typeface="Meiryo UI" panose="020B0604030504040204" pitchFamily="50" charset="-128"/>
                <a:ea typeface="Meiryo UI" panose="020B0604030504040204" pitchFamily="50" charset="-128"/>
              </a:rPr>
              <a:t>（寝屋川市ニーズ調査より）</a:t>
            </a:r>
            <a:r>
              <a:rPr kumimoji="0" lang="ja-JP" altLang="en-US" b="1" kern="0" dirty="0">
                <a:latin typeface="Meiryo UI" panose="020B0604030504040204" pitchFamily="50" charset="-128"/>
                <a:ea typeface="Meiryo UI" panose="020B0604030504040204" pitchFamily="50" charset="-128"/>
              </a:rPr>
              <a:t>　</a:t>
            </a:r>
            <a:endParaRPr kumimoji="0" lang="ja-JP" altLang="en-US" sz="2400" b="1" kern="0" dirty="0">
              <a:latin typeface="Meiryo UI" panose="020B0604030504040204" pitchFamily="50" charset="-128"/>
              <a:ea typeface="Meiryo UI" panose="020B0604030504040204" pitchFamily="50" charset="-128"/>
            </a:endParaRPr>
          </a:p>
        </p:txBody>
      </p:sp>
      <p:cxnSp>
        <p:nvCxnSpPr>
          <p:cNvPr id="7" name="直線コネクタ 6">
            <a:extLst>
              <a:ext uri="{FF2B5EF4-FFF2-40B4-BE49-F238E27FC236}">
                <a16:creationId xmlns:a16="http://schemas.microsoft.com/office/drawing/2014/main" id="{B53B1C1C-A72C-4F91-A0A8-6F4BDF65BDF2}"/>
              </a:ext>
            </a:extLst>
          </p:cNvPr>
          <p:cNvCxnSpPr/>
          <p:nvPr/>
        </p:nvCxnSpPr>
        <p:spPr>
          <a:xfrm>
            <a:off x="382588" y="720770"/>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5CE62097-0903-42DE-86AD-43FFBA5C4ED0}"/>
              </a:ext>
            </a:extLst>
          </p:cNvPr>
          <p:cNvSpPr txBox="1"/>
          <p:nvPr/>
        </p:nvSpPr>
        <p:spPr>
          <a:xfrm>
            <a:off x="615453" y="872117"/>
            <a:ext cx="7960816" cy="323165"/>
          </a:xfrm>
          <a:prstGeom prst="rect">
            <a:avLst/>
          </a:prstGeom>
          <a:noFill/>
          <a:ln>
            <a:solidFill>
              <a:schemeClr val="bg1">
                <a:lumMod val="75000"/>
              </a:schemeClr>
            </a:solidFill>
          </a:ln>
        </p:spPr>
        <p:txBody>
          <a:bodyPr wrap="square" rtlCol="0">
            <a:spAutoFit/>
          </a:bodyPr>
          <a:lstStyle/>
          <a:p>
            <a:pPr marL="285750" marR="0" lvl="0" indent="-285750" algn="l" defTabSz="84349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500" dirty="0">
                <a:solidFill>
                  <a:prstClr val="black"/>
                </a:solidFill>
                <a:latin typeface="Meiryo UI" panose="020B0604030504040204" pitchFamily="50" charset="-128"/>
                <a:ea typeface="Meiryo UI" panose="020B0604030504040204" pitchFamily="50" charset="-128"/>
              </a:rPr>
              <a:t>住民は行政サービスの様々な分野に対して、利便性が高まるＩＣＴ化へのニーズが高い。</a:t>
            </a:r>
            <a:endPar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吹き出し: 角を丸めた四角形 10">
            <a:extLst>
              <a:ext uri="{FF2B5EF4-FFF2-40B4-BE49-F238E27FC236}">
                <a16:creationId xmlns:a16="http://schemas.microsoft.com/office/drawing/2014/main" id="{37EC951E-9168-4896-A22C-222D45BD51AD}"/>
              </a:ext>
            </a:extLst>
          </p:cNvPr>
          <p:cNvSpPr/>
          <p:nvPr/>
        </p:nvSpPr>
        <p:spPr>
          <a:xfrm>
            <a:off x="542880" y="1473520"/>
            <a:ext cx="2615184" cy="2160000"/>
          </a:xfrm>
          <a:prstGeom prst="wedgeRoundRectCallout">
            <a:avLst>
              <a:gd name="adj1" fmla="val -46769"/>
              <a:gd name="adj2" fmla="val 59083"/>
              <a:gd name="adj3" fmla="val 16667"/>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r>
              <a:rPr kumimoji="1" lang="en-US" altLang="ja-JP" b="1" dirty="0">
                <a:solidFill>
                  <a:schemeClr val="tx1"/>
                </a:solidFill>
                <a:latin typeface="游ゴシック" panose="020B0400000000000000" pitchFamily="50" charset="-128"/>
                <a:ea typeface="游ゴシック" panose="020B0400000000000000" pitchFamily="50" charset="-128"/>
              </a:rPr>
              <a:t>【</a:t>
            </a:r>
            <a:r>
              <a:rPr kumimoji="1" lang="ja-JP" altLang="en-US" b="1" dirty="0">
                <a:solidFill>
                  <a:schemeClr val="tx1"/>
                </a:solidFill>
                <a:latin typeface="游ゴシック" panose="020B0400000000000000" pitchFamily="50" charset="-128"/>
                <a:ea typeface="游ゴシック" panose="020B0400000000000000" pitchFamily="50" charset="-128"/>
              </a:rPr>
              <a:t>子育て</a:t>
            </a:r>
            <a:r>
              <a:rPr kumimoji="1" lang="en-US" altLang="ja-JP" b="1" dirty="0">
                <a:solidFill>
                  <a:schemeClr val="tx1"/>
                </a:solidFill>
                <a:latin typeface="游ゴシック" panose="020B0400000000000000" pitchFamily="50" charset="-128"/>
                <a:ea typeface="游ゴシック" panose="020B0400000000000000" pitchFamily="50" charset="-128"/>
              </a:rPr>
              <a:t>】</a:t>
            </a:r>
          </a:p>
          <a:p>
            <a:pPr algn="ctr"/>
            <a:endParaRPr kumimoji="1" lang="en-US" altLang="ja-JP" b="1" dirty="0">
              <a:solidFill>
                <a:schemeClr val="tx1"/>
              </a:solidFill>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r>
              <a:rPr kumimoji="1" lang="ja-JP" altLang="en-US" sz="1200" b="1" dirty="0">
                <a:solidFill>
                  <a:schemeClr val="tx1"/>
                </a:solidFill>
                <a:latin typeface="游ゴシック" panose="020B0400000000000000" pitchFamily="50" charset="-128"/>
                <a:ea typeface="游ゴシック" panose="020B0400000000000000" pitchFamily="50" charset="-128"/>
              </a:rPr>
              <a:t>予防接種は、いつどこで受けられるのか分かりにくい。</a:t>
            </a:r>
            <a:endParaRPr kumimoji="1" lang="en-US" altLang="ja-JP" sz="1200" b="1" dirty="0">
              <a:solidFill>
                <a:schemeClr val="tx1"/>
              </a:solidFill>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endParaRPr kumimoji="1" lang="ja-JP" altLang="en-US" sz="1200" b="1" dirty="0">
              <a:solidFill>
                <a:schemeClr val="tx1"/>
              </a:solidFill>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r>
              <a:rPr kumimoji="1" lang="ja-JP" altLang="en-US" sz="1200" b="1" dirty="0">
                <a:solidFill>
                  <a:schemeClr val="tx1"/>
                </a:solidFill>
                <a:latin typeface="游ゴシック" panose="020B0400000000000000" pitchFamily="50" charset="-128"/>
                <a:ea typeface="游ゴシック" panose="020B0400000000000000" pitchFamily="50" charset="-128"/>
              </a:rPr>
              <a:t>同じ地域に住む子育てママの書き込みなど、近況が分かると便利</a:t>
            </a:r>
          </a:p>
        </p:txBody>
      </p:sp>
      <p:pic>
        <p:nvPicPr>
          <p:cNvPr id="18" name="図 17">
            <a:extLst>
              <a:ext uri="{FF2B5EF4-FFF2-40B4-BE49-F238E27FC236}">
                <a16:creationId xmlns:a16="http://schemas.microsoft.com/office/drawing/2014/main" id="{147FB52E-6C07-4693-A490-8301EBE6D8E4}"/>
              </a:ext>
            </a:extLst>
          </p:cNvPr>
          <p:cNvPicPr>
            <a:picLocks noChangeAspect="1"/>
          </p:cNvPicPr>
          <p:nvPr/>
        </p:nvPicPr>
        <p:blipFill>
          <a:blip r:embed="rId2"/>
          <a:stretch>
            <a:fillRect/>
          </a:stretch>
        </p:blipFill>
        <p:spPr>
          <a:xfrm>
            <a:off x="2615450" y="1433824"/>
            <a:ext cx="570612" cy="663885"/>
          </a:xfrm>
          <a:prstGeom prst="rect">
            <a:avLst/>
          </a:prstGeom>
        </p:spPr>
      </p:pic>
      <p:pic>
        <p:nvPicPr>
          <p:cNvPr id="19" name="図 18">
            <a:extLst>
              <a:ext uri="{FF2B5EF4-FFF2-40B4-BE49-F238E27FC236}">
                <a16:creationId xmlns:a16="http://schemas.microsoft.com/office/drawing/2014/main" id="{DD2F8940-C867-488A-8756-44831F9BEECD}"/>
              </a:ext>
            </a:extLst>
          </p:cNvPr>
          <p:cNvPicPr>
            <a:picLocks noChangeAspect="1"/>
          </p:cNvPicPr>
          <p:nvPr/>
        </p:nvPicPr>
        <p:blipFill>
          <a:blip r:embed="rId3"/>
          <a:stretch>
            <a:fillRect/>
          </a:stretch>
        </p:blipFill>
        <p:spPr>
          <a:xfrm>
            <a:off x="5323691" y="1457306"/>
            <a:ext cx="627688" cy="627688"/>
          </a:xfrm>
          <a:prstGeom prst="rect">
            <a:avLst/>
          </a:prstGeom>
        </p:spPr>
      </p:pic>
      <p:sp>
        <p:nvSpPr>
          <p:cNvPr id="21" name="テキスト ボックス 20">
            <a:extLst>
              <a:ext uri="{FF2B5EF4-FFF2-40B4-BE49-F238E27FC236}">
                <a16:creationId xmlns:a16="http://schemas.microsoft.com/office/drawing/2014/main" id="{59C8E708-C075-42BB-B736-2AFA12C4F1D5}"/>
              </a:ext>
            </a:extLst>
          </p:cNvPr>
          <p:cNvSpPr txBox="1"/>
          <p:nvPr/>
        </p:nvSpPr>
        <p:spPr>
          <a:xfrm>
            <a:off x="410590" y="6518004"/>
            <a:ext cx="5997137" cy="261610"/>
          </a:xfrm>
          <a:prstGeom prst="rect">
            <a:avLst/>
          </a:prstGeom>
          <a:noFill/>
          <a:ln w="25400">
            <a:noFill/>
            <a:prstDash val="sysDash"/>
          </a:ln>
        </p:spPr>
        <p:txBody>
          <a:bodyPr wrap="square" rtlCol="0">
            <a:spAutoFit/>
          </a:bodyPr>
          <a:lstStyle/>
          <a:p>
            <a:pPr marL="442913" indent="-442913"/>
            <a:r>
              <a:rPr kumimoji="1" lang="ja-JP" altLang="en-US" sz="1100" dirty="0">
                <a:latin typeface="Meiryo UI" panose="020B0604030504040204" pitchFamily="50" charset="-128"/>
                <a:ea typeface="Meiryo UI" panose="020B0604030504040204" pitchFamily="50" charset="-128"/>
              </a:rPr>
              <a:t>出典：寝屋川市「携帯用端末用アプリケーションの構築・運用に向けた市民ニーズ調査」</a:t>
            </a:r>
          </a:p>
        </p:txBody>
      </p:sp>
      <p:sp>
        <p:nvSpPr>
          <p:cNvPr id="23" name="吹き出し: 角を丸めた四角形 22">
            <a:extLst>
              <a:ext uri="{FF2B5EF4-FFF2-40B4-BE49-F238E27FC236}">
                <a16:creationId xmlns:a16="http://schemas.microsoft.com/office/drawing/2014/main" id="{83978529-821E-4698-821B-9D51A31F26F5}"/>
              </a:ext>
            </a:extLst>
          </p:cNvPr>
          <p:cNvSpPr/>
          <p:nvPr/>
        </p:nvSpPr>
        <p:spPr>
          <a:xfrm>
            <a:off x="6075494" y="1473517"/>
            <a:ext cx="2615184" cy="2160000"/>
          </a:xfrm>
          <a:prstGeom prst="wedgeRoundRectCallout">
            <a:avLst>
              <a:gd name="adj1" fmla="val -46769"/>
              <a:gd name="adj2" fmla="val 59083"/>
              <a:gd name="adj3" fmla="val 16667"/>
            </a:avLst>
          </a:prstGeom>
          <a:solidFill>
            <a:schemeClr val="accent3">
              <a:lumMod val="40000"/>
              <a:lumOff val="60000"/>
            </a:schemeClr>
          </a:solidFill>
          <a:ln w="12700"/>
        </p:spPr>
        <p:style>
          <a:lnRef idx="2">
            <a:schemeClr val="dk1"/>
          </a:lnRef>
          <a:fillRef idx="1">
            <a:schemeClr val="lt1"/>
          </a:fillRef>
          <a:effectRef idx="0">
            <a:schemeClr val="dk1"/>
          </a:effectRef>
          <a:fontRef idx="minor">
            <a:schemeClr val="dk1"/>
          </a:fontRef>
        </p:style>
        <p:txBody>
          <a:bodyPr rtlCol="0" anchor="ctr"/>
          <a:lstStyle/>
          <a:p>
            <a:r>
              <a:rPr kumimoji="1" lang="en-US" altLang="ja-JP" b="1" dirty="0">
                <a:solidFill>
                  <a:schemeClr val="tx1"/>
                </a:solidFill>
                <a:latin typeface="游ゴシック" panose="020B0400000000000000" pitchFamily="50" charset="-128"/>
                <a:ea typeface="游ゴシック" panose="020B0400000000000000" pitchFamily="50" charset="-128"/>
              </a:rPr>
              <a:t>【</a:t>
            </a:r>
            <a:r>
              <a:rPr kumimoji="1" lang="ja-JP" altLang="en-US" b="1" dirty="0">
                <a:solidFill>
                  <a:schemeClr val="tx1"/>
                </a:solidFill>
                <a:latin typeface="游ゴシック" panose="020B0400000000000000" pitchFamily="50" charset="-128"/>
                <a:ea typeface="游ゴシック" panose="020B0400000000000000" pitchFamily="50" charset="-128"/>
              </a:rPr>
              <a:t>防災・防犯</a:t>
            </a:r>
            <a:r>
              <a:rPr kumimoji="1" lang="en-US" altLang="ja-JP" b="1" dirty="0">
                <a:solidFill>
                  <a:schemeClr val="tx1"/>
                </a:solidFill>
                <a:latin typeface="游ゴシック" panose="020B0400000000000000" pitchFamily="50" charset="-128"/>
                <a:ea typeface="游ゴシック" panose="020B0400000000000000" pitchFamily="50" charset="-128"/>
              </a:rPr>
              <a:t>】</a:t>
            </a:r>
          </a:p>
          <a:p>
            <a:endParaRPr kumimoji="1" lang="en-US" altLang="ja-JP" sz="1300" b="1" dirty="0">
              <a:solidFill>
                <a:schemeClr val="tx1"/>
              </a:solidFill>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r>
              <a:rPr kumimoji="1" lang="ja-JP" altLang="en-US" sz="1200" b="1" dirty="0">
                <a:solidFill>
                  <a:schemeClr val="tx1"/>
                </a:solidFill>
                <a:latin typeface="游ゴシック" panose="020B0400000000000000" pitchFamily="50" charset="-128"/>
                <a:ea typeface="游ゴシック" panose="020B0400000000000000" pitchFamily="50" charset="-128"/>
              </a:rPr>
              <a:t>現在地から避難所へのルート確認できると安心</a:t>
            </a:r>
            <a:endParaRPr kumimoji="1" lang="en-US" altLang="ja-JP" sz="1200" b="1" dirty="0">
              <a:solidFill>
                <a:schemeClr val="tx1"/>
              </a:solidFill>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endParaRPr kumimoji="1" lang="ja-JP" altLang="en-US" sz="400" b="1" dirty="0">
              <a:solidFill>
                <a:schemeClr val="tx1"/>
              </a:solidFill>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r>
              <a:rPr kumimoji="1" lang="ja-JP" altLang="en-US" sz="1200" b="1" dirty="0">
                <a:solidFill>
                  <a:schemeClr val="tx1"/>
                </a:solidFill>
                <a:latin typeface="游ゴシック" panose="020B0400000000000000" pitchFamily="50" charset="-128"/>
                <a:ea typeface="游ゴシック" panose="020B0400000000000000" pitchFamily="50" charset="-128"/>
              </a:rPr>
              <a:t>放送される防災情報をアプリでも確認出来るようにして欲しい。</a:t>
            </a:r>
            <a:endParaRPr kumimoji="1" lang="en-US" altLang="ja-JP" sz="1200" b="1" dirty="0">
              <a:solidFill>
                <a:schemeClr val="tx1"/>
              </a:solidFill>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endParaRPr kumimoji="1" lang="en-US" altLang="ja-JP" sz="400" b="1" dirty="0">
              <a:solidFill>
                <a:schemeClr val="tx1"/>
              </a:solidFill>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r>
              <a:rPr kumimoji="1" lang="ja-JP" altLang="en-US" sz="1200" b="1" dirty="0">
                <a:solidFill>
                  <a:schemeClr val="tx1"/>
                </a:solidFill>
                <a:latin typeface="游ゴシック" panose="020B0400000000000000" pitchFamily="50" charset="-128"/>
                <a:ea typeface="游ゴシック" panose="020B0400000000000000" pitchFamily="50" charset="-128"/>
              </a:rPr>
              <a:t>不審者情報をマップで表示して欲しい。</a:t>
            </a:r>
          </a:p>
        </p:txBody>
      </p:sp>
      <p:pic>
        <p:nvPicPr>
          <p:cNvPr id="20" name="図 19">
            <a:extLst>
              <a:ext uri="{FF2B5EF4-FFF2-40B4-BE49-F238E27FC236}">
                <a16:creationId xmlns:a16="http://schemas.microsoft.com/office/drawing/2014/main" id="{08DC759A-08EF-40A6-81BA-055C7D4610CE}"/>
              </a:ext>
            </a:extLst>
          </p:cNvPr>
          <p:cNvPicPr>
            <a:picLocks noChangeAspect="1"/>
          </p:cNvPicPr>
          <p:nvPr/>
        </p:nvPicPr>
        <p:blipFill>
          <a:blip r:embed="rId4"/>
          <a:stretch>
            <a:fillRect/>
          </a:stretch>
        </p:blipFill>
        <p:spPr>
          <a:xfrm>
            <a:off x="8113709" y="1410074"/>
            <a:ext cx="627689" cy="619357"/>
          </a:xfrm>
          <a:prstGeom prst="rect">
            <a:avLst/>
          </a:prstGeom>
        </p:spPr>
      </p:pic>
      <p:sp>
        <p:nvSpPr>
          <p:cNvPr id="24" name="吹き出し: 角を丸めた四角形 23">
            <a:extLst>
              <a:ext uri="{FF2B5EF4-FFF2-40B4-BE49-F238E27FC236}">
                <a16:creationId xmlns:a16="http://schemas.microsoft.com/office/drawing/2014/main" id="{7F5D559F-9C7D-4A37-970A-D0E3A6398B91}"/>
              </a:ext>
            </a:extLst>
          </p:cNvPr>
          <p:cNvSpPr/>
          <p:nvPr/>
        </p:nvSpPr>
        <p:spPr>
          <a:xfrm>
            <a:off x="3294113" y="3977231"/>
            <a:ext cx="2604272" cy="2160000"/>
          </a:xfrm>
          <a:prstGeom prst="wedgeRoundRectCallout">
            <a:avLst>
              <a:gd name="adj1" fmla="val -46769"/>
              <a:gd name="adj2" fmla="val 59083"/>
              <a:gd name="adj3" fmla="val 16667"/>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endParaRPr kumimoji="1" lang="en-US" altLang="ja-JP" sz="1600" b="1" dirty="0">
              <a:latin typeface="游ゴシック" panose="020B0400000000000000" pitchFamily="50" charset="-128"/>
              <a:ea typeface="游ゴシック" panose="020B0400000000000000" pitchFamily="50" charset="-128"/>
            </a:endParaRPr>
          </a:p>
          <a:p>
            <a:r>
              <a:rPr kumimoji="1" lang="en-US" altLang="ja-JP" sz="1600" b="1" dirty="0">
                <a:latin typeface="游ゴシック" panose="020B0400000000000000" pitchFamily="50" charset="-128"/>
                <a:ea typeface="游ゴシック" panose="020B0400000000000000" pitchFamily="50" charset="-128"/>
              </a:rPr>
              <a:t>【</a:t>
            </a:r>
            <a:r>
              <a:rPr kumimoji="1" lang="ja-JP" altLang="en-US" sz="1600" b="1" dirty="0">
                <a:latin typeface="游ゴシック" panose="020B0400000000000000" pitchFamily="50" charset="-128"/>
                <a:ea typeface="游ゴシック" panose="020B0400000000000000" pitchFamily="50" charset="-128"/>
              </a:rPr>
              <a:t>道路・交通・施設</a:t>
            </a:r>
            <a:r>
              <a:rPr kumimoji="1" lang="en-US" altLang="ja-JP" sz="1600" b="1" dirty="0">
                <a:latin typeface="游ゴシック" panose="020B0400000000000000" pitchFamily="50" charset="-128"/>
                <a:ea typeface="游ゴシック" panose="020B0400000000000000" pitchFamily="50" charset="-128"/>
              </a:rPr>
              <a:t>】</a:t>
            </a:r>
          </a:p>
          <a:p>
            <a:pPr algn="ctr"/>
            <a:endParaRPr kumimoji="1" lang="en-US" altLang="ja-JP" sz="1050" b="1" dirty="0">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r>
              <a:rPr kumimoji="1" lang="ja-JP" altLang="en-US" sz="1200" b="1" dirty="0">
                <a:latin typeface="游ゴシック" panose="020B0400000000000000" pitchFamily="50" charset="-128"/>
                <a:ea typeface="游ゴシック" panose="020B0400000000000000" pitchFamily="50" charset="-128"/>
              </a:rPr>
              <a:t>道路や公園等の不具合をスマホで写真を撮影し、通報できないか。</a:t>
            </a:r>
            <a:endParaRPr kumimoji="1" lang="en-US" altLang="ja-JP" sz="1200" b="1" dirty="0">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r>
              <a:rPr kumimoji="1" lang="ja-JP" altLang="en-US" sz="1200" b="1" dirty="0">
                <a:latin typeface="游ゴシック" panose="020B0400000000000000" pitchFamily="50" charset="-128"/>
                <a:ea typeface="游ゴシック" panose="020B0400000000000000" pitchFamily="50" charset="-128"/>
              </a:rPr>
              <a:t>聴力障がい者のための公共施設の情報が欲しい。</a:t>
            </a:r>
            <a:endParaRPr kumimoji="1" lang="en-US" altLang="ja-JP" sz="1200" b="1" dirty="0">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r>
              <a:rPr kumimoji="1" lang="ja-JP" altLang="en-US" sz="1200" b="1" dirty="0">
                <a:latin typeface="游ゴシック" panose="020B0400000000000000" pitchFamily="50" charset="-128"/>
                <a:ea typeface="游ゴシック" panose="020B0400000000000000" pitchFamily="50" charset="-128"/>
              </a:rPr>
              <a:t>交通規制の情報が欲しい。</a:t>
            </a:r>
            <a:endParaRPr kumimoji="1" lang="en-US" altLang="ja-JP" sz="1200" b="1" dirty="0">
              <a:latin typeface="游ゴシック" panose="020B0400000000000000" pitchFamily="50" charset="-128"/>
              <a:ea typeface="游ゴシック" panose="020B0400000000000000" pitchFamily="50" charset="-128"/>
            </a:endParaRPr>
          </a:p>
        </p:txBody>
      </p:sp>
      <p:sp>
        <p:nvSpPr>
          <p:cNvPr id="25" name="吹き出し: 角を丸めた四角形 24">
            <a:extLst>
              <a:ext uri="{FF2B5EF4-FFF2-40B4-BE49-F238E27FC236}">
                <a16:creationId xmlns:a16="http://schemas.microsoft.com/office/drawing/2014/main" id="{44069CE2-0014-4BCE-A93F-6B8D3F5FD028}"/>
              </a:ext>
            </a:extLst>
          </p:cNvPr>
          <p:cNvSpPr/>
          <p:nvPr/>
        </p:nvSpPr>
        <p:spPr>
          <a:xfrm>
            <a:off x="527806" y="3977233"/>
            <a:ext cx="2615184" cy="2160000"/>
          </a:xfrm>
          <a:prstGeom prst="wedgeRoundRectCallout">
            <a:avLst>
              <a:gd name="adj1" fmla="val -46769"/>
              <a:gd name="adj2" fmla="val 59083"/>
              <a:gd name="adj3" fmla="val 16667"/>
            </a:avLst>
          </a:prstGeom>
          <a:solidFill>
            <a:schemeClr val="accent3">
              <a:lumMod val="40000"/>
              <a:lumOff val="60000"/>
            </a:schemeClr>
          </a:solidFill>
          <a:ln w="12700"/>
        </p:spPr>
        <p:style>
          <a:lnRef idx="2">
            <a:schemeClr val="dk1"/>
          </a:lnRef>
          <a:fillRef idx="1">
            <a:schemeClr val="lt1"/>
          </a:fillRef>
          <a:effectRef idx="0">
            <a:schemeClr val="dk1"/>
          </a:effectRef>
          <a:fontRef idx="minor">
            <a:schemeClr val="dk1"/>
          </a:fontRef>
        </p:style>
        <p:txBody>
          <a:bodyPr rtlCol="0" anchor="ctr"/>
          <a:lstStyle/>
          <a:p>
            <a:endParaRPr kumimoji="1" lang="en-US" altLang="ja-JP" sz="1600" b="1" dirty="0">
              <a:latin typeface="游ゴシック" panose="020B0400000000000000" pitchFamily="50" charset="-128"/>
              <a:ea typeface="游ゴシック" panose="020B0400000000000000" pitchFamily="50" charset="-128"/>
            </a:endParaRPr>
          </a:p>
          <a:p>
            <a:r>
              <a:rPr kumimoji="1" lang="en-US" altLang="ja-JP" sz="1600" b="1" dirty="0">
                <a:latin typeface="游ゴシック" panose="020B0400000000000000" pitchFamily="50" charset="-128"/>
                <a:ea typeface="游ゴシック" panose="020B0400000000000000" pitchFamily="50" charset="-128"/>
              </a:rPr>
              <a:t>【</a:t>
            </a:r>
            <a:r>
              <a:rPr kumimoji="1" lang="ja-JP" altLang="en-US" sz="1600" b="1" dirty="0">
                <a:latin typeface="游ゴシック" panose="020B0400000000000000" pitchFamily="50" charset="-128"/>
                <a:ea typeface="游ゴシック" panose="020B0400000000000000" pitchFamily="50" charset="-128"/>
              </a:rPr>
              <a:t>ごみの分別・収集</a:t>
            </a:r>
            <a:r>
              <a:rPr kumimoji="1" lang="en-US" altLang="ja-JP" sz="1600" b="1" dirty="0">
                <a:latin typeface="游ゴシック" panose="020B0400000000000000" pitchFamily="50" charset="-128"/>
                <a:ea typeface="游ゴシック" panose="020B0400000000000000" pitchFamily="50" charset="-128"/>
              </a:rPr>
              <a:t>】</a:t>
            </a:r>
          </a:p>
          <a:p>
            <a:endParaRPr kumimoji="1" lang="en-US" altLang="ja-JP" sz="1050" b="1" dirty="0">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r>
              <a:rPr kumimoji="1" lang="ja-JP" altLang="en-US" sz="1200" b="1" dirty="0">
                <a:latin typeface="游ゴシック" panose="020B0400000000000000" pitchFamily="50" charset="-128"/>
                <a:ea typeface="游ゴシック" panose="020B0400000000000000" pitchFamily="50" charset="-128"/>
              </a:rPr>
              <a:t>転入してきた人のために、ごみの出し方や日程など情報を充実してほしい。</a:t>
            </a:r>
            <a:endParaRPr kumimoji="1" lang="en-US" altLang="ja-JP" sz="1200" b="1" dirty="0">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endParaRPr kumimoji="1" lang="en-US" altLang="ja-JP" sz="1200" b="1" dirty="0">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r>
              <a:rPr kumimoji="1" lang="ja-JP" altLang="en-US" sz="1200" b="1" dirty="0">
                <a:latin typeface="游ゴシック" panose="020B0400000000000000" pitchFamily="50" charset="-128"/>
                <a:ea typeface="游ゴシック" panose="020B0400000000000000" pitchFamily="50" charset="-128"/>
              </a:rPr>
              <a:t>大型ごみの収集予約がネットからできるとよい。</a:t>
            </a:r>
          </a:p>
        </p:txBody>
      </p:sp>
      <p:sp>
        <p:nvSpPr>
          <p:cNvPr id="28" name="吹き出し: 角を丸めた四角形 27">
            <a:extLst>
              <a:ext uri="{FF2B5EF4-FFF2-40B4-BE49-F238E27FC236}">
                <a16:creationId xmlns:a16="http://schemas.microsoft.com/office/drawing/2014/main" id="{F23C7146-A8B4-4FA4-8CBA-693B61E425DF}"/>
              </a:ext>
            </a:extLst>
          </p:cNvPr>
          <p:cNvSpPr/>
          <p:nvPr/>
        </p:nvSpPr>
        <p:spPr>
          <a:xfrm>
            <a:off x="6060420" y="3977230"/>
            <a:ext cx="2615184" cy="2160000"/>
          </a:xfrm>
          <a:prstGeom prst="wedgeRoundRectCallout">
            <a:avLst>
              <a:gd name="adj1" fmla="val -46769"/>
              <a:gd name="adj2" fmla="val 59083"/>
              <a:gd name="adj3" fmla="val 16667"/>
            </a:avLst>
          </a:prstGeom>
          <a:solidFill>
            <a:schemeClr val="accent1">
              <a:lumMod val="40000"/>
              <a:lumOff val="60000"/>
            </a:schemeClr>
          </a:solidFill>
          <a:ln w="12700"/>
        </p:spPr>
        <p:style>
          <a:lnRef idx="2">
            <a:schemeClr val="dk1"/>
          </a:lnRef>
          <a:fillRef idx="1">
            <a:schemeClr val="lt1"/>
          </a:fillRef>
          <a:effectRef idx="0">
            <a:schemeClr val="dk1"/>
          </a:effectRef>
          <a:fontRef idx="minor">
            <a:schemeClr val="dk1"/>
          </a:fontRef>
        </p:style>
        <p:txBody>
          <a:bodyPr rtlCol="0" anchor="ctr"/>
          <a:lstStyle/>
          <a:p>
            <a:endParaRPr kumimoji="1" lang="en-US" altLang="ja-JP" sz="1600" b="1" dirty="0">
              <a:solidFill>
                <a:schemeClr val="tx1"/>
              </a:solidFill>
              <a:latin typeface="游ゴシック" panose="020B0400000000000000" pitchFamily="50" charset="-128"/>
              <a:ea typeface="游ゴシック" panose="020B0400000000000000" pitchFamily="50" charset="-128"/>
            </a:endParaRPr>
          </a:p>
          <a:p>
            <a:r>
              <a:rPr kumimoji="1" lang="en-US" altLang="ja-JP" sz="1600" b="1" dirty="0">
                <a:solidFill>
                  <a:schemeClr val="tx1"/>
                </a:solidFill>
                <a:latin typeface="游ゴシック" panose="020B0400000000000000" pitchFamily="50" charset="-128"/>
                <a:ea typeface="游ゴシック" panose="020B0400000000000000" pitchFamily="50" charset="-128"/>
              </a:rPr>
              <a:t>【</a:t>
            </a:r>
            <a:r>
              <a:rPr kumimoji="1" lang="ja-JP" altLang="en-US" sz="1600" b="1" dirty="0">
                <a:solidFill>
                  <a:schemeClr val="tx1"/>
                </a:solidFill>
                <a:latin typeface="游ゴシック" panose="020B0400000000000000" pitchFamily="50" charset="-128"/>
                <a:ea typeface="游ゴシック" panose="020B0400000000000000" pitchFamily="50" charset="-128"/>
              </a:rPr>
              <a:t>個人情報・</a:t>
            </a:r>
            <a:endParaRPr kumimoji="1" lang="en-US" altLang="ja-JP" sz="1600" b="1" dirty="0">
              <a:solidFill>
                <a:schemeClr val="tx1"/>
              </a:solidFill>
              <a:latin typeface="游ゴシック" panose="020B0400000000000000" pitchFamily="50" charset="-128"/>
              <a:ea typeface="游ゴシック" panose="020B0400000000000000" pitchFamily="50" charset="-128"/>
            </a:endParaRPr>
          </a:p>
          <a:p>
            <a:r>
              <a:rPr kumimoji="1" lang="ja-JP" altLang="en-US" sz="1600" b="1" dirty="0">
                <a:solidFill>
                  <a:schemeClr val="tx1"/>
                </a:solidFill>
                <a:latin typeface="游ゴシック" panose="020B0400000000000000" pitchFamily="50" charset="-128"/>
                <a:ea typeface="游ゴシック" panose="020B0400000000000000" pitchFamily="50" charset="-128"/>
              </a:rPr>
              <a:t>　デジタルデバイド</a:t>
            </a:r>
            <a:r>
              <a:rPr kumimoji="1" lang="en-US" altLang="ja-JP" sz="1600" b="1" dirty="0">
                <a:solidFill>
                  <a:schemeClr val="tx1"/>
                </a:solidFill>
                <a:latin typeface="游ゴシック" panose="020B0400000000000000" pitchFamily="50" charset="-128"/>
                <a:ea typeface="游ゴシック" panose="020B0400000000000000" pitchFamily="50" charset="-128"/>
              </a:rPr>
              <a:t>】</a:t>
            </a:r>
          </a:p>
          <a:p>
            <a:endParaRPr kumimoji="1" lang="en-US" altLang="ja-JP" sz="1000" b="1" dirty="0">
              <a:solidFill>
                <a:schemeClr val="tx1"/>
              </a:solidFill>
              <a:latin typeface="游ゴシック" panose="020B0400000000000000" pitchFamily="50" charset="-128"/>
              <a:ea typeface="游ゴシック" panose="020B0400000000000000" pitchFamily="50" charset="-128"/>
            </a:endParaRPr>
          </a:p>
          <a:p>
            <a:pPr marL="285750" indent="-285750">
              <a:buFont typeface="Wingdings" panose="05000000000000000000" pitchFamily="2" charset="2"/>
              <a:buChar char="ü"/>
            </a:pPr>
            <a:r>
              <a:rPr kumimoji="1" lang="ja-JP" altLang="en-US" sz="1200" b="1" dirty="0">
                <a:solidFill>
                  <a:schemeClr val="tx1"/>
                </a:solidFill>
                <a:latin typeface="游ゴシック" panose="020B0400000000000000" pitchFamily="50" charset="-128"/>
                <a:ea typeface="游ゴシック" panose="020B0400000000000000" pitchFamily="50" charset="-128"/>
              </a:rPr>
              <a:t>個人情報が漏れないようにして欲しい。</a:t>
            </a:r>
          </a:p>
          <a:p>
            <a:pPr marL="285750" indent="-285750">
              <a:buFont typeface="Wingdings" panose="05000000000000000000" pitchFamily="2" charset="2"/>
              <a:buChar char="ü"/>
            </a:pPr>
            <a:r>
              <a:rPr kumimoji="1" lang="ja-JP" altLang="en-US" sz="1200" b="1" dirty="0">
                <a:solidFill>
                  <a:schemeClr val="tx1"/>
                </a:solidFill>
                <a:latin typeface="游ゴシック" panose="020B0400000000000000" pitchFamily="50" charset="-128"/>
                <a:ea typeface="游ゴシック" panose="020B0400000000000000" pitchFamily="50" charset="-128"/>
              </a:rPr>
              <a:t>端末を持たない高齢者などへの防災、災害時の対応、対策なども忘れずお願いしたい。</a:t>
            </a:r>
          </a:p>
        </p:txBody>
      </p:sp>
      <p:pic>
        <p:nvPicPr>
          <p:cNvPr id="30" name="図 29">
            <a:extLst>
              <a:ext uri="{FF2B5EF4-FFF2-40B4-BE49-F238E27FC236}">
                <a16:creationId xmlns:a16="http://schemas.microsoft.com/office/drawing/2014/main" id="{9740B322-4437-489B-BF8E-F0F5A218384D}"/>
              </a:ext>
            </a:extLst>
          </p:cNvPr>
          <p:cNvPicPr>
            <a:picLocks noChangeAspect="1"/>
          </p:cNvPicPr>
          <p:nvPr/>
        </p:nvPicPr>
        <p:blipFill rotWithShape="1">
          <a:blip r:embed="rId5"/>
          <a:srcRect l="6630" t="16309" r="6630" b="19396"/>
          <a:stretch/>
        </p:blipFill>
        <p:spPr>
          <a:xfrm>
            <a:off x="2384340" y="3742349"/>
            <a:ext cx="773724" cy="573504"/>
          </a:xfrm>
          <a:prstGeom prst="rect">
            <a:avLst/>
          </a:prstGeom>
        </p:spPr>
      </p:pic>
      <p:pic>
        <p:nvPicPr>
          <p:cNvPr id="31" name="図 30">
            <a:extLst>
              <a:ext uri="{FF2B5EF4-FFF2-40B4-BE49-F238E27FC236}">
                <a16:creationId xmlns:a16="http://schemas.microsoft.com/office/drawing/2014/main" id="{E1BF86C6-9DE0-452F-BAD1-0670794093F6}"/>
              </a:ext>
            </a:extLst>
          </p:cNvPr>
          <p:cNvPicPr>
            <a:picLocks noChangeAspect="1"/>
          </p:cNvPicPr>
          <p:nvPr/>
        </p:nvPicPr>
        <p:blipFill rotWithShape="1">
          <a:blip r:embed="rId6"/>
          <a:srcRect l="9443" t="13311" r="6630" b="15075"/>
          <a:stretch/>
        </p:blipFill>
        <p:spPr>
          <a:xfrm>
            <a:off x="5257019" y="3760461"/>
            <a:ext cx="667352" cy="569442"/>
          </a:xfrm>
          <a:prstGeom prst="rect">
            <a:avLst/>
          </a:prstGeom>
        </p:spPr>
      </p:pic>
      <p:pic>
        <p:nvPicPr>
          <p:cNvPr id="32" name="図 31">
            <a:extLst>
              <a:ext uri="{FF2B5EF4-FFF2-40B4-BE49-F238E27FC236}">
                <a16:creationId xmlns:a16="http://schemas.microsoft.com/office/drawing/2014/main" id="{FC3366C3-DD91-4054-B880-864D2F6528EB}"/>
              </a:ext>
            </a:extLst>
          </p:cNvPr>
          <p:cNvPicPr>
            <a:picLocks noChangeAspect="1"/>
          </p:cNvPicPr>
          <p:nvPr/>
        </p:nvPicPr>
        <p:blipFill rotWithShape="1">
          <a:blip r:embed="rId7"/>
          <a:srcRect t="15267" b="17574"/>
          <a:stretch/>
        </p:blipFill>
        <p:spPr>
          <a:xfrm>
            <a:off x="7667373" y="3859695"/>
            <a:ext cx="1074025" cy="479996"/>
          </a:xfrm>
          <a:prstGeom prst="rect">
            <a:avLst/>
          </a:prstGeom>
        </p:spPr>
      </p:pic>
    </p:spTree>
    <p:extLst>
      <p:ext uri="{BB962C8B-B14F-4D97-AF65-F5344CB8AC3E}">
        <p14:creationId xmlns:p14="http://schemas.microsoft.com/office/powerpoint/2010/main" val="499824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6250223" y="437899"/>
            <a:ext cx="2529860" cy="490006"/>
          </a:xfrm>
          <a:prstGeom prst="rect">
            <a:avLst/>
          </a:prstGeom>
          <a:noFill/>
        </p:spPr>
        <p:txBody>
          <a:bodyPr wrap="none" rtlCol="0">
            <a:spAutoFit/>
          </a:bodyPr>
          <a:lstStyle/>
          <a:p>
            <a:pPr defTabSz="843496"/>
            <a:r>
              <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2019.9.27</a:t>
            </a:r>
          </a:p>
          <a:p>
            <a:pPr defTabSz="843496"/>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第２回大阪スマートシティ戦略会議</a:t>
            </a:r>
          </a:p>
        </p:txBody>
      </p:sp>
      <p:sp>
        <p:nvSpPr>
          <p:cNvPr id="9" name="テキスト ボックス 8">
            <a:extLst>
              <a:ext uri="{FF2B5EF4-FFF2-40B4-BE49-F238E27FC236}">
                <a16:creationId xmlns:a16="http://schemas.microsoft.com/office/drawing/2014/main" id="{2B7819E5-FEA6-43CA-AB64-385A318499AE}"/>
              </a:ext>
            </a:extLst>
          </p:cNvPr>
          <p:cNvSpPr txBox="1"/>
          <p:nvPr/>
        </p:nvSpPr>
        <p:spPr>
          <a:xfrm>
            <a:off x="3016644" y="2420575"/>
            <a:ext cx="3233579" cy="769441"/>
          </a:xfrm>
          <a:prstGeom prst="rect">
            <a:avLst/>
          </a:prstGeom>
          <a:noFill/>
        </p:spPr>
        <p:txBody>
          <a:bodyPr wrap="none" rtlCol="0">
            <a:spAutoFit/>
          </a:bodyPr>
          <a:lstStyle/>
          <a:p>
            <a:pPr algn="ctr" defTabSz="843496"/>
            <a:r>
              <a:rPr kumimoji="1" lang="ja-JP" altLang="en-US" sz="4400" dirty="0" smtClean="0">
                <a:solidFill>
                  <a:prstClr val="black"/>
                </a:solidFill>
                <a:latin typeface="Meiryo UI" panose="020B0604030504040204" pitchFamily="50" charset="-128"/>
                <a:ea typeface="Meiryo UI" panose="020B0604030504040204" pitchFamily="50" charset="-128"/>
              </a:rPr>
              <a:t>オープンデータ</a:t>
            </a:r>
            <a:endParaRPr kumimoji="1" lang="en-US" altLang="ja-JP" sz="4400" dirty="0">
              <a:solidFill>
                <a:prstClr val="black"/>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2730135" y="3984171"/>
            <a:ext cx="4023361" cy="2246769"/>
          </a:xfrm>
          <a:prstGeom prst="rect">
            <a:avLst/>
          </a:prstGeom>
          <a:noFill/>
        </p:spPr>
        <p:txBody>
          <a:bodyPr wrap="square" rtlCol="0">
            <a:spAutoFit/>
          </a:bodyPr>
          <a:lstStyle/>
          <a:p>
            <a:r>
              <a:rPr kumimoji="1" lang="ja-JP" altLang="en-US" sz="1600" b="1" dirty="0" smtClean="0">
                <a:latin typeface="Meiryo UI" panose="020B0604030504040204" pitchFamily="50" charset="-128"/>
                <a:ea typeface="Meiryo UI" panose="020B0604030504040204" pitchFamily="50" charset="-128"/>
              </a:rPr>
              <a:t>１．オープンデータとは</a:t>
            </a:r>
            <a:endParaRPr kumimoji="1" lang="en-US" altLang="ja-JP" sz="1600" b="1" dirty="0" smtClean="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　①　オープンデータの概要</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600" dirty="0" smtClean="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②　政府と大阪の状況</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endParaRPr>
          </a:p>
          <a:p>
            <a:r>
              <a:rPr kumimoji="1" lang="ja-JP" altLang="en-US" sz="1600" b="1" dirty="0" smtClean="0">
                <a:latin typeface="Meiryo UI" panose="020B0604030504040204" pitchFamily="50" charset="-128"/>
                <a:ea typeface="Meiryo UI" panose="020B0604030504040204" pitchFamily="50" charset="-128"/>
              </a:rPr>
              <a:t>２．オープンデータの活用事例</a:t>
            </a:r>
            <a:endParaRPr kumimoji="1" lang="en-US" altLang="ja-JP" sz="1600" b="1" dirty="0">
              <a:latin typeface="Meiryo UI" panose="020B0604030504040204" pitchFamily="50" charset="-128"/>
              <a:ea typeface="Meiryo UI" panose="020B0604030504040204" pitchFamily="50" charset="-128"/>
            </a:endParaRPr>
          </a:p>
          <a:p>
            <a:endParaRPr kumimoji="1" lang="en-US" altLang="ja-JP" sz="600" dirty="0" smtClean="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①</a:t>
            </a:r>
            <a:r>
              <a:rPr kumimoji="1" lang="ja-JP" altLang="en-US" sz="1600" dirty="0" smtClean="0">
                <a:latin typeface="Meiryo UI" panose="020B0604030504040204" pitchFamily="50" charset="-128"/>
                <a:ea typeface="Meiryo UI" panose="020B0604030504040204" pitchFamily="50" charset="-128"/>
              </a:rPr>
              <a:t>　地域の活用事例（オープンデータ</a:t>
            </a:r>
            <a:r>
              <a:rPr kumimoji="1" lang="en-US" altLang="ja-JP" sz="1600" dirty="0" smtClean="0">
                <a:latin typeface="Meiryo UI" panose="020B0604030504040204" pitchFamily="50" charset="-128"/>
                <a:ea typeface="Meiryo UI" panose="020B0604030504040204" pitchFamily="50" charset="-128"/>
              </a:rPr>
              <a:t>100</a:t>
            </a:r>
            <a:r>
              <a:rPr kumimoji="1" lang="ja-JP" altLang="en-US" sz="1600" dirty="0" smtClean="0">
                <a:latin typeface="Meiryo UI" panose="020B0604030504040204" pitchFamily="50" charset="-128"/>
                <a:ea typeface="Meiryo UI" panose="020B0604030504040204" pitchFamily="50" charset="-128"/>
              </a:rPr>
              <a:t>）</a:t>
            </a:r>
            <a:endParaRPr kumimoji="1" lang="en-US" altLang="ja-JP" sz="60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②</a:t>
            </a:r>
            <a:r>
              <a:rPr kumimoji="1" lang="ja-JP" altLang="en-US" sz="1600" dirty="0" smtClean="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企業</a:t>
            </a:r>
            <a:r>
              <a:rPr kumimoji="1" lang="ja-JP" altLang="en-US" sz="1600" dirty="0" smtClean="0">
                <a:latin typeface="Meiryo UI" panose="020B0604030504040204" pitchFamily="50" charset="-128"/>
                <a:ea typeface="Meiryo UI" panose="020B0604030504040204" pitchFamily="50" charset="-128"/>
              </a:rPr>
              <a:t>の活用事例（推奨データから）</a:t>
            </a:r>
            <a:endParaRPr kumimoji="1" lang="ja-JP" altLang="en-US" sz="1600" dirty="0">
              <a:latin typeface="Meiryo UI" panose="020B0604030504040204" pitchFamily="50" charset="-128"/>
              <a:ea typeface="Meiryo UI" panose="020B0604030504040204" pitchFamily="50" charset="-128"/>
            </a:endParaRPr>
          </a:p>
        </p:txBody>
      </p:sp>
      <p:sp>
        <p:nvSpPr>
          <p:cNvPr id="5" name="大かっこ 4"/>
          <p:cNvSpPr/>
          <p:nvPr/>
        </p:nvSpPr>
        <p:spPr>
          <a:xfrm>
            <a:off x="2481940" y="3892710"/>
            <a:ext cx="4519750" cy="2429690"/>
          </a:xfrm>
          <a:prstGeom prst="bracketPair">
            <a:avLst>
              <a:gd name="adj" fmla="val 10489"/>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 name="正方形/長方形 7"/>
          <p:cNvSpPr/>
          <p:nvPr/>
        </p:nvSpPr>
        <p:spPr>
          <a:xfrm>
            <a:off x="548640" y="599708"/>
            <a:ext cx="2338251" cy="6495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latin typeface="Meiryo UI" panose="020B0604030504040204" pitchFamily="50" charset="-128"/>
                <a:ea typeface="Meiryo UI" panose="020B0604030504040204" pitchFamily="50" charset="-128"/>
              </a:rPr>
              <a:t>ICT</a:t>
            </a:r>
            <a:r>
              <a:rPr kumimoji="1" lang="ja-JP" altLang="en-US" dirty="0" smtClean="0">
                <a:latin typeface="Meiryo UI" panose="020B0604030504040204" pitchFamily="50" charset="-128"/>
                <a:ea typeface="Meiryo UI" panose="020B0604030504040204" pitchFamily="50" charset="-128"/>
              </a:rPr>
              <a:t>化ツール　別冊④</a:t>
            </a:r>
            <a:endParaRPr kumimoji="1" lang="ja-JP" altLang="en-US"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6D9193AE-A101-45E9-A319-81911888F047}" type="slidenum">
              <a:rPr kumimoji="1" lang="ja-JP" altLang="en-US" smtClean="0"/>
              <a:pPr/>
              <a:t>34</a:t>
            </a:fld>
            <a:endParaRPr kumimoji="1" lang="ja-JP" altLang="en-US"/>
          </a:p>
        </p:txBody>
      </p:sp>
    </p:spTree>
    <p:extLst>
      <p:ext uri="{BB962C8B-B14F-4D97-AF65-F5344CB8AC3E}">
        <p14:creationId xmlns:p14="http://schemas.microsoft.com/office/powerpoint/2010/main" val="2069903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l="1608" t="14732" r="28615" b="8839"/>
          <a:stretch/>
        </p:blipFill>
        <p:spPr>
          <a:xfrm>
            <a:off x="4429707" y="1119209"/>
            <a:ext cx="3920415" cy="2414299"/>
          </a:xfrm>
          <a:prstGeom prst="rect">
            <a:avLst/>
          </a:prstGeom>
        </p:spPr>
      </p:pic>
      <p:sp>
        <p:nvSpPr>
          <p:cNvPr id="30" name="角丸四角形 29"/>
          <p:cNvSpPr/>
          <p:nvPr/>
        </p:nvSpPr>
        <p:spPr>
          <a:xfrm>
            <a:off x="7929154" y="1763486"/>
            <a:ext cx="1188731" cy="95358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593377" y="696770"/>
            <a:ext cx="8328555" cy="348813"/>
          </a:xfrm>
          <a:prstGeom prst="rect">
            <a:avLst/>
          </a:prstGeom>
          <a:solidFill>
            <a:schemeClr val="accent2">
              <a:lumMod val="20000"/>
              <a:lumOff val="80000"/>
            </a:schemeClr>
          </a:solidFill>
        </p:spPr>
        <p:txBody>
          <a:bodyPr wrap="square">
            <a:spAutoFit/>
          </a:bodyPr>
          <a:lstStyle/>
          <a:p>
            <a:pPr>
              <a:lnSpc>
                <a:spcPts val="2000"/>
              </a:lnSpc>
            </a:pPr>
            <a:r>
              <a:rPr lang="ja-JP" altLang="en-US"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オープンデータとは</a:t>
            </a:r>
          </a:p>
        </p:txBody>
      </p:sp>
      <p:sp>
        <p:nvSpPr>
          <p:cNvPr id="22" name="正方形/長方形 21"/>
          <p:cNvSpPr/>
          <p:nvPr/>
        </p:nvSpPr>
        <p:spPr>
          <a:xfrm>
            <a:off x="614920" y="3837285"/>
            <a:ext cx="8307011" cy="348813"/>
          </a:xfrm>
          <a:prstGeom prst="rect">
            <a:avLst/>
          </a:prstGeom>
          <a:solidFill>
            <a:schemeClr val="accent2">
              <a:lumMod val="20000"/>
              <a:lumOff val="80000"/>
            </a:schemeClr>
          </a:solidFill>
        </p:spPr>
        <p:txBody>
          <a:bodyPr wrap="square">
            <a:spAutoFit/>
          </a:bodyPr>
          <a:lstStyle/>
          <a:p>
            <a:pPr>
              <a:lnSpc>
                <a:spcPts val="2000"/>
              </a:lnSpc>
            </a:pPr>
            <a:r>
              <a:rPr lang="ja-JP" altLang="en-US"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オープンデータの内訳と活用の流れ</a:t>
            </a:r>
          </a:p>
        </p:txBody>
      </p:sp>
      <p:sp>
        <p:nvSpPr>
          <p:cNvPr id="4" name="スライド番号プレースホルダー 3"/>
          <p:cNvSpPr>
            <a:spLocks noGrp="1"/>
          </p:cNvSpPr>
          <p:nvPr>
            <p:ph type="sldNum" sz="quarter" idx="12"/>
          </p:nvPr>
        </p:nvSpPr>
        <p:spPr>
          <a:xfrm>
            <a:off x="7010400" y="6552205"/>
            <a:ext cx="2133600" cy="365125"/>
          </a:xfrm>
        </p:spPr>
        <p:txBody>
          <a:bodyPr/>
          <a:lstStyle/>
          <a:p>
            <a:fld id="{48CC1641-A557-4CE5-8C8D-A8271667C983}" type="slidenum">
              <a:rPr kumimoji="1" lang="ja-JP" altLang="en-US" smtClean="0"/>
              <a:t>35</a:t>
            </a:fld>
            <a:endParaRPr kumimoji="1" lang="ja-JP" altLang="en-US" dirty="0"/>
          </a:p>
        </p:txBody>
      </p:sp>
      <p:sp>
        <p:nvSpPr>
          <p:cNvPr id="6" name="角丸四角形 5"/>
          <p:cNvSpPr/>
          <p:nvPr/>
        </p:nvSpPr>
        <p:spPr>
          <a:xfrm>
            <a:off x="5342707" y="1275964"/>
            <a:ext cx="2272937" cy="317709"/>
          </a:xfrm>
          <a:prstGeom prst="roundRect">
            <a:avLst/>
          </a:prstGeom>
          <a:ln w="9525">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latin typeface="Meiryo UI" panose="020B0604030504040204" pitchFamily="50" charset="-128"/>
                <a:ea typeface="Meiryo UI" panose="020B0604030504040204" pitchFamily="50" charset="-128"/>
              </a:rPr>
              <a:t>オープンデータ・プラットフォーム</a:t>
            </a:r>
          </a:p>
        </p:txBody>
      </p:sp>
      <p:pic>
        <p:nvPicPr>
          <p:cNvPr id="7" name="図 6"/>
          <p:cNvPicPr>
            <a:picLocks noChangeAspect="1"/>
          </p:cNvPicPr>
          <p:nvPr/>
        </p:nvPicPr>
        <p:blipFill rotWithShape="1">
          <a:blip r:embed="rId3"/>
          <a:srcRect r="29760" b="3026"/>
          <a:stretch/>
        </p:blipFill>
        <p:spPr>
          <a:xfrm>
            <a:off x="4312140" y="4255789"/>
            <a:ext cx="3382035" cy="2468905"/>
          </a:xfrm>
          <a:prstGeom prst="rect">
            <a:avLst/>
          </a:prstGeom>
        </p:spPr>
      </p:pic>
      <p:sp>
        <p:nvSpPr>
          <p:cNvPr id="8" name="角丸四角形 7"/>
          <p:cNvSpPr/>
          <p:nvPr/>
        </p:nvSpPr>
        <p:spPr>
          <a:xfrm>
            <a:off x="4336869" y="2429696"/>
            <a:ext cx="914400" cy="1227909"/>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5048794" y="2194566"/>
            <a:ext cx="404949" cy="226269"/>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公開</a:t>
            </a:r>
          </a:p>
        </p:txBody>
      </p:sp>
      <p:sp>
        <p:nvSpPr>
          <p:cNvPr id="10" name="正方形/長方形 9"/>
          <p:cNvSpPr/>
          <p:nvPr/>
        </p:nvSpPr>
        <p:spPr>
          <a:xfrm>
            <a:off x="6625045" y="2164170"/>
            <a:ext cx="404949" cy="226269"/>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活用</a:t>
            </a:r>
          </a:p>
        </p:txBody>
      </p:sp>
      <p:sp>
        <p:nvSpPr>
          <p:cNvPr id="11" name="正方形/長方形 10"/>
          <p:cNvSpPr/>
          <p:nvPr/>
        </p:nvSpPr>
        <p:spPr>
          <a:xfrm>
            <a:off x="7285108" y="2158803"/>
            <a:ext cx="404949" cy="226269"/>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閲覧</a:t>
            </a:r>
          </a:p>
        </p:txBody>
      </p:sp>
      <p:sp>
        <p:nvSpPr>
          <p:cNvPr id="12" name="正方形/長方形 11"/>
          <p:cNvSpPr/>
          <p:nvPr/>
        </p:nvSpPr>
        <p:spPr>
          <a:xfrm>
            <a:off x="6559032" y="3079228"/>
            <a:ext cx="404949" cy="226269"/>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提供</a:t>
            </a:r>
          </a:p>
        </p:txBody>
      </p:sp>
      <p:sp>
        <p:nvSpPr>
          <p:cNvPr id="13" name="テキスト ボックス 12"/>
          <p:cNvSpPr txBox="1"/>
          <p:nvPr/>
        </p:nvSpPr>
        <p:spPr>
          <a:xfrm>
            <a:off x="8011885" y="1824339"/>
            <a:ext cx="1079874"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ダッシュボード</a:t>
            </a:r>
          </a:p>
        </p:txBody>
      </p:sp>
      <p:sp>
        <p:nvSpPr>
          <p:cNvPr id="14" name="二等辺三角形 13"/>
          <p:cNvSpPr/>
          <p:nvPr/>
        </p:nvSpPr>
        <p:spPr>
          <a:xfrm rot="5400000">
            <a:off x="7610091" y="2160510"/>
            <a:ext cx="612000" cy="2160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7842138" y="4255789"/>
            <a:ext cx="944891" cy="2468905"/>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企業</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（開発）</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大学</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（研究）</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600" b="1" dirty="0">
                <a:solidFill>
                  <a:schemeClr val="tx1"/>
                </a:solidFill>
                <a:latin typeface="Meiryo UI" panose="020B0604030504040204" pitchFamily="50" charset="-128"/>
                <a:ea typeface="Meiryo UI" panose="020B0604030504040204" pitchFamily="50" charset="-128"/>
              </a:rPr>
              <a:t>市民</a:t>
            </a:r>
            <a:endParaRPr kumimoji="1" lang="en-US" altLang="ja-JP" sz="16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（監視）</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305376" y="1147824"/>
            <a:ext cx="3783840" cy="2482731"/>
          </a:xfrm>
          <a:prstGeom prst="rect">
            <a:avLst/>
          </a:prstGeom>
        </p:spPr>
        <p:txBody>
          <a:bodyPr wrap="square">
            <a:spAutoFit/>
          </a:bodyPr>
          <a:lstStyle/>
          <a:p>
            <a:pPr marL="285750" indent="-285750">
              <a:lnSpc>
                <a:spcPts val="2000"/>
              </a:lnSpc>
              <a:buFont typeface="Wingdings" panose="05000000000000000000" pitchFamily="2" charset="2"/>
              <a:buChar char="p"/>
            </a:pPr>
            <a:r>
              <a:rPr lang="ja-JP" altLang="en-US" sz="1400" dirty="0">
                <a:latin typeface="Meiryo UI" panose="020B0604030504040204" pitchFamily="50" charset="-128"/>
                <a:ea typeface="Meiryo UI" panose="020B0604030504040204" pitchFamily="50" charset="-128"/>
              </a:rPr>
              <a:t>オープンデータとは、「二次利用が可能な公開されたデータ」であり、誰でもルールの範囲内で自由に複製・加工や頒布などができるデータ。</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p"/>
            </a:pPr>
            <a:endParaRPr lang="ja-JP" altLang="en-US" sz="1100" dirty="0">
              <a:latin typeface="Meiryo UI" panose="020B0604030504040204" pitchFamily="50" charset="-128"/>
              <a:ea typeface="Meiryo UI" panose="020B0604030504040204" pitchFamily="50" charset="-128"/>
            </a:endParaRPr>
          </a:p>
          <a:p>
            <a:pPr marL="285750" indent="-285750">
              <a:lnSpc>
                <a:spcPts val="2000"/>
              </a:lnSpc>
              <a:buFont typeface="Wingdings" panose="05000000000000000000" pitchFamily="2" charset="2"/>
              <a:buChar char="p"/>
            </a:pPr>
            <a:r>
              <a:rPr lang="ja-JP" altLang="en-US" sz="1400" dirty="0">
                <a:latin typeface="Meiryo UI" panose="020B0604030504040204" pitchFamily="50" charset="-128"/>
                <a:ea typeface="Meiryo UI" panose="020B0604030504040204" pitchFamily="50" charset="-128"/>
              </a:rPr>
              <a:t>自治体をはじめ、様々な公共データを、ユーザ（市民、民間企業等）に有効活用していただき、社会経済全体の発展に寄与。</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p"/>
            </a:pPr>
            <a:endParaRPr lang="en-US" altLang="ja-JP" sz="1100" dirty="0">
              <a:latin typeface="Meiryo UI" panose="020B0604030504040204" pitchFamily="50" charset="-128"/>
              <a:ea typeface="Meiryo UI" panose="020B0604030504040204" pitchFamily="50" charset="-128"/>
            </a:endParaRPr>
          </a:p>
          <a:p>
            <a:pPr marL="285750" indent="-285750">
              <a:lnSpc>
                <a:spcPts val="2000"/>
              </a:lnSpc>
              <a:buFont typeface="Wingdings" panose="05000000000000000000" pitchFamily="2" charset="2"/>
              <a:buChar char="p"/>
            </a:pPr>
            <a:r>
              <a:rPr lang="ja-JP" altLang="en-US" sz="1400" dirty="0">
                <a:latin typeface="Meiryo UI" panose="020B0604030504040204" pitchFamily="50" charset="-128"/>
                <a:ea typeface="Meiryo UI" panose="020B0604030504040204" pitchFamily="50" charset="-128"/>
              </a:rPr>
              <a:t>主要な指標データを“見える化（ダッシュボード）”することにより、自治体経営を可視化。</a:t>
            </a:r>
            <a:endParaRPr lang="en-US" altLang="ja-JP" sz="1400" dirty="0">
              <a:latin typeface="Meiryo UI" panose="020B0604030504040204" pitchFamily="50" charset="-128"/>
              <a:ea typeface="Meiryo UI" panose="020B0604030504040204" pitchFamily="50" charset="-128"/>
            </a:endParaRPr>
          </a:p>
        </p:txBody>
      </p:sp>
      <p:cxnSp>
        <p:nvCxnSpPr>
          <p:cNvPr id="18" name="直線コネクタ 17"/>
          <p:cNvCxnSpPr/>
          <p:nvPr/>
        </p:nvCxnSpPr>
        <p:spPr>
          <a:xfrm>
            <a:off x="305378" y="1045033"/>
            <a:ext cx="861655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0" name="正方形/長方形 19"/>
          <p:cNvSpPr/>
          <p:nvPr/>
        </p:nvSpPr>
        <p:spPr>
          <a:xfrm>
            <a:off x="307600" y="690857"/>
            <a:ext cx="324000" cy="3488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p:cNvCxnSpPr/>
          <p:nvPr/>
        </p:nvCxnSpPr>
        <p:spPr>
          <a:xfrm>
            <a:off x="305378" y="4185548"/>
            <a:ext cx="861655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3" name="正方形/長方形 22"/>
          <p:cNvSpPr/>
          <p:nvPr/>
        </p:nvSpPr>
        <p:spPr>
          <a:xfrm>
            <a:off x="305377" y="3831371"/>
            <a:ext cx="324000" cy="3488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5960828" y="6403683"/>
            <a:ext cx="176400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4336869" y="4320161"/>
            <a:ext cx="1449977" cy="16756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289572" y="4301387"/>
            <a:ext cx="3783840" cy="2438873"/>
          </a:xfrm>
          <a:prstGeom prst="rect">
            <a:avLst/>
          </a:prstGeom>
        </p:spPr>
        <p:txBody>
          <a:bodyPr wrap="square">
            <a:spAutoFit/>
          </a:bodyPr>
          <a:lstStyle/>
          <a:p>
            <a:pPr marL="285750" indent="-285750">
              <a:lnSpc>
                <a:spcPts val="2000"/>
              </a:lnSpc>
              <a:buFont typeface="Wingdings" panose="05000000000000000000" pitchFamily="2" charset="2"/>
              <a:buChar char="p"/>
            </a:pPr>
            <a:r>
              <a:rPr lang="ja-JP" altLang="en-US" sz="1400" dirty="0">
                <a:latin typeface="Meiryo UI" panose="020B0604030504040204" pitchFamily="50" charset="-128"/>
                <a:ea typeface="Meiryo UI" panose="020B0604030504040204" pitchFamily="50" charset="-128"/>
              </a:rPr>
              <a:t>第１ステップとして、行政オープンデータの公開を徹底</a:t>
            </a:r>
            <a:r>
              <a:rPr lang="ja-JP" altLang="en-US" sz="1200" dirty="0">
                <a:latin typeface="Meiryo UI" panose="020B0604030504040204" pitchFamily="50" charset="-128"/>
                <a:ea typeface="Meiryo UI" panose="020B0604030504040204" pitchFamily="50" charset="-128"/>
              </a:rPr>
              <a:t>（避難所などの防災情報、イベントや公共施設など住民サービス情報等）。</a:t>
            </a:r>
            <a:r>
              <a:rPr lang="ja-JP" altLang="en-US" sz="1400" dirty="0">
                <a:latin typeface="Meiryo UI" panose="020B0604030504040204" pitchFamily="50" charset="-128"/>
                <a:ea typeface="Meiryo UI" panose="020B0604030504040204" pitchFamily="50" charset="-128"/>
              </a:rPr>
              <a:t>将来的に住民情報や、民間データの利活用などへの展開も視野。</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p"/>
            </a:pPr>
            <a:endParaRPr lang="en-US" altLang="ja-JP" sz="1050" dirty="0">
              <a:latin typeface="Meiryo UI" panose="020B0604030504040204" pitchFamily="50" charset="-128"/>
              <a:ea typeface="Meiryo UI" panose="020B0604030504040204" pitchFamily="50" charset="-128"/>
            </a:endParaRPr>
          </a:p>
          <a:p>
            <a:pPr marL="285750" indent="-285750">
              <a:lnSpc>
                <a:spcPts val="2000"/>
              </a:lnSpc>
              <a:buFont typeface="Wingdings" panose="05000000000000000000" pitchFamily="2" charset="2"/>
              <a:buChar char="p"/>
            </a:pPr>
            <a:r>
              <a:rPr lang="ja-JP" altLang="en-US" sz="1400" dirty="0">
                <a:latin typeface="Meiryo UI" panose="020B0604030504040204" pitchFamily="50" charset="-128"/>
                <a:ea typeface="Meiryo UI" panose="020B0604030504040204" pitchFamily="50" charset="-128"/>
              </a:rPr>
              <a:t>オープンデータのプラットフォームを整備し、アグリゲーション機能や分析機能を付加。</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p"/>
            </a:pPr>
            <a:endParaRPr lang="en-US" altLang="ja-JP" sz="1050" dirty="0">
              <a:latin typeface="Meiryo UI" panose="020B0604030504040204" pitchFamily="50" charset="-128"/>
              <a:ea typeface="Meiryo UI" panose="020B0604030504040204" pitchFamily="50" charset="-128"/>
            </a:endParaRPr>
          </a:p>
          <a:p>
            <a:pPr marL="285750" indent="-285750">
              <a:lnSpc>
                <a:spcPts val="2000"/>
              </a:lnSpc>
              <a:buFont typeface="Wingdings" panose="05000000000000000000" pitchFamily="2" charset="2"/>
              <a:buChar char="p"/>
            </a:pP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など利活用可能な様式に加工し、企業の開発、大学の研究、市民の監視などに提供。</a:t>
            </a:r>
          </a:p>
        </p:txBody>
      </p:sp>
      <p:sp>
        <p:nvSpPr>
          <p:cNvPr id="27" name="テキスト ボックス 26">
            <a:extLst>
              <a:ext uri="{FF2B5EF4-FFF2-40B4-BE49-F238E27FC236}">
                <a16:creationId xmlns:a16="http://schemas.microsoft.com/office/drawing/2014/main" id="{6BF321AB-D8E2-4BE5-9B63-B398D60DEC4E}"/>
              </a:ext>
            </a:extLst>
          </p:cNvPr>
          <p:cNvSpPr txBox="1"/>
          <p:nvPr/>
        </p:nvSpPr>
        <p:spPr>
          <a:xfrm>
            <a:off x="1639324" y="44098"/>
            <a:ext cx="5948662" cy="461665"/>
          </a:xfrm>
          <a:prstGeom prst="rect">
            <a:avLst/>
          </a:prstGeom>
          <a:noFill/>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オープンデータとは</a:t>
            </a:r>
          </a:p>
        </p:txBody>
      </p:sp>
      <p:cxnSp>
        <p:nvCxnSpPr>
          <p:cNvPr id="28" name="直線コネクタ 27">
            <a:extLst>
              <a:ext uri="{FF2B5EF4-FFF2-40B4-BE49-F238E27FC236}">
                <a16:creationId xmlns:a16="http://schemas.microsoft.com/office/drawing/2014/main" id="{BD7C4614-E1EA-46BF-A674-1B49CAA7812A}"/>
              </a:ext>
            </a:extLst>
          </p:cNvPr>
          <p:cNvCxnSpPr/>
          <p:nvPr/>
        </p:nvCxnSpPr>
        <p:spPr>
          <a:xfrm>
            <a:off x="327696" y="545500"/>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図 28"/>
          <p:cNvPicPr>
            <a:picLocks noChangeAspect="1"/>
          </p:cNvPicPr>
          <p:nvPr/>
        </p:nvPicPr>
        <p:blipFill rotWithShape="1">
          <a:blip r:embed="rId4"/>
          <a:srcRect l="38722" t="12292" r="13609" b="52863"/>
          <a:stretch/>
        </p:blipFill>
        <p:spPr>
          <a:xfrm>
            <a:off x="8064137" y="2112345"/>
            <a:ext cx="989638" cy="437064"/>
          </a:xfrm>
          <a:prstGeom prst="rect">
            <a:avLst/>
          </a:prstGeom>
        </p:spPr>
      </p:pic>
      <p:sp>
        <p:nvSpPr>
          <p:cNvPr id="31" name="テキスト ボックス 30"/>
          <p:cNvSpPr txBox="1"/>
          <p:nvPr/>
        </p:nvSpPr>
        <p:spPr>
          <a:xfrm>
            <a:off x="8051074" y="2509587"/>
            <a:ext cx="1000595" cy="230832"/>
          </a:xfrm>
          <a:prstGeom prst="rect">
            <a:avLst/>
          </a:prstGeom>
          <a:noFill/>
        </p:spPr>
        <p:txBody>
          <a:bodyPr wrap="none" rtlCol="0">
            <a:spAutoFit/>
          </a:bodyPr>
          <a:lstStyle/>
          <a:p>
            <a:r>
              <a:rPr kumimoji="1" lang="ja-JP" altLang="en-US" sz="900" dirty="0"/>
              <a:t>ビジュアライズ化</a:t>
            </a:r>
          </a:p>
        </p:txBody>
      </p:sp>
      <p:sp>
        <p:nvSpPr>
          <p:cNvPr id="3" name="テキスト ボックス 2">
            <a:extLst>
              <a:ext uri="{FF2B5EF4-FFF2-40B4-BE49-F238E27FC236}">
                <a16:creationId xmlns:a16="http://schemas.microsoft.com/office/drawing/2014/main" id="{8CE68068-4DAC-4A04-AA7A-B896F269F395}"/>
              </a:ext>
            </a:extLst>
          </p:cNvPr>
          <p:cNvSpPr txBox="1"/>
          <p:nvPr/>
        </p:nvSpPr>
        <p:spPr>
          <a:xfrm>
            <a:off x="5960828" y="1786198"/>
            <a:ext cx="436338" cy="230832"/>
          </a:xfrm>
          <a:prstGeom prst="rect">
            <a:avLst/>
          </a:prstGeom>
          <a:noFill/>
        </p:spPr>
        <p:txBody>
          <a:bodyPr wrap="none" rtlCol="0">
            <a:spAutoFit/>
          </a:bodyPr>
          <a:lstStyle/>
          <a:p>
            <a:r>
              <a:rPr kumimoji="1" lang="ja-JP" altLang="en-US" sz="900" dirty="0">
                <a:solidFill>
                  <a:schemeClr val="bg1"/>
                </a:solidFill>
              </a:rPr>
              <a:t>ＣＳＶ</a:t>
            </a:r>
          </a:p>
        </p:txBody>
      </p:sp>
    </p:spTree>
    <p:extLst>
      <p:ext uri="{BB962C8B-B14F-4D97-AF65-F5344CB8AC3E}">
        <p14:creationId xmlns:p14="http://schemas.microsoft.com/office/powerpoint/2010/main" val="2287692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193213" y="4732477"/>
            <a:ext cx="4125128" cy="2052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6936049" y="6419352"/>
            <a:ext cx="2133600" cy="365125"/>
          </a:xfrm>
        </p:spPr>
        <p:txBody>
          <a:bodyPr/>
          <a:lstStyle/>
          <a:p>
            <a:fld id="{48CC1641-A557-4CE5-8C8D-A8271667C983}" type="slidenum">
              <a:rPr kumimoji="1" lang="ja-JP" altLang="en-US" smtClean="0"/>
              <a:t>36</a:t>
            </a:fld>
            <a:endParaRPr kumimoji="1" lang="ja-JP" altLang="en-US" dirty="0"/>
          </a:p>
        </p:txBody>
      </p:sp>
      <p:sp>
        <p:nvSpPr>
          <p:cNvPr id="5" name="テキスト ボックス 4">
            <a:extLst>
              <a:ext uri="{FF2B5EF4-FFF2-40B4-BE49-F238E27FC236}">
                <a16:creationId xmlns:a16="http://schemas.microsoft.com/office/drawing/2014/main" id="{6BF321AB-D8E2-4BE5-9B63-B398D60DEC4E}"/>
              </a:ext>
            </a:extLst>
          </p:cNvPr>
          <p:cNvSpPr txBox="1"/>
          <p:nvPr/>
        </p:nvSpPr>
        <p:spPr>
          <a:xfrm>
            <a:off x="1639324" y="44098"/>
            <a:ext cx="5948662" cy="461665"/>
          </a:xfrm>
          <a:prstGeom prst="rect">
            <a:avLst/>
          </a:prstGeom>
          <a:noFill/>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オープンデータのレベルとステップ</a:t>
            </a:r>
          </a:p>
        </p:txBody>
      </p:sp>
      <p:cxnSp>
        <p:nvCxnSpPr>
          <p:cNvPr id="6" name="直線コネクタ 5">
            <a:extLst>
              <a:ext uri="{FF2B5EF4-FFF2-40B4-BE49-F238E27FC236}">
                <a16:creationId xmlns:a16="http://schemas.microsoft.com/office/drawing/2014/main" id="{BD7C4614-E1EA-46BF-A674-1B49CAA7812A}"/>
              </a:ext>
            </a:extLst>
          </p:cNvPr>
          <p:cNvCxnSpPr/>
          <p:nvPr/>
        </p:nvCxnSpPr>
        <p:spPr>
          <a:xfrm>
            <a:off x="327696" y="545500"/>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山形 7"/>
          <p:cNvSpPr/>
          <p:nvPr/>
        </p:nvSpPr>
        <p:spPr>
          <a:xfrm rot="5400000">
            <a:off x="5104636" y="1140397"/>
            <a:ext cx="917119" cy="961215"/>
          </a:xfrm>
          <a:prstGeom prst="chevron">
            <a:avLst>
              <a:gd name="adj" fmla="val 22624"/>
            </a:avLst>
          </a:prstGeom>
          <a:gradFill flip="none" rotWithShape="1">
            <a:lin ang="108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5082588" y="1436339"/>
            <a:ext cx="964431"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Step</a:t>
            </a:r>
            <a:r>
              <a:rPr kumimoji="1" lang="ja-JP" altLang="en-US" b="1" dirty="0">
                <a:latin typeface="Meiryo UI" panose="020B0604030504040204" pitchFamily="50" charset="-128"/>
                <a:ea typeface="Meiryo UI" panose="020B0604030504040204" pitchFamily="50" charset="-128"/>
              </a:rPr>
              <a:t>１</a:t>
            </a:r>
          </a:p>
        </p:txBody>
      </p:sp>
      <p:cxnSp>
        <p:nvCxnSpPr>
          <p:cNvPr id="10" name="直線コネクタ 9">
            <a:extLst>
              <a:ext uri="{FF2B5EF4-FFF2-40B4-BE49-F238E27FC236}">
                <a16:creationId xmlns:a16="http://schemas.microsoft.com/office/drawing/2014/main" id="{BD7C4614-E1EA-46BF-A674-1B49CAA7812A}"/>
              </a:ext>
            </a:extLst>
          </p:cNvPr>
          <p:cNvCxnSpPr/>
          <p:nvPr/>
        </p:nvCxnSpPr>
        <p:spPr>
          <a:xfrm>
            <a:off x="5062320" y="1024469"/>
            <a:ext cx="38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6100365" y="1162445"/>
            <a:ext cx="2552302" cy="769441"/>
          </a:xfrm>
          <a:prstGeom prst="rect">
            <a:avLst/>
          </a:prstGeom>
          <a:noFill/>
        </p:spPr>
        <p:txBody>
          <a:bodyPr wrap="none" rtlCol="0">
            <a:spAutoFit/>
          </a:bodyPr>
          <a:lstStyle/>
          <a:p>
            <a:pPr marL="285750" indent="-285750">
              <a:buFont typeface="Wingdings" panose="05000000000000000000" pitchFamily="2" charset="2"/>
              <a:buChar char="Ø"/>
            </a:pPr>
            <a:r>
              <a:rPr kumimoji="1" lang="ja-JP" altLang="en-US" sz="1600" b="1" dirty="0">
                <a:latin typeface="Meiryo UI" panose="020B0604030504040204" pitchFamily="50" charset="-128"/>
                <a:ea typeface="Meiryo UI" panose="020B0604030504040204" pitchFamily="50" charset="-128"/>
              </a:rPr>
              <a:t>データの現状調査と整理</a:t>
            </a:r>
            <a:endParaRPr kumimoji="1" lang="en-US" altLang="ja-JP" sz="1600" b="1" dirty="0">
              <a:latin typeface="Meiryo UI" panose="020B0604030504040204" pitchFamily="50" charset="-128"/>
              <a:ea typeface="Meiryo UI" panose="020B0604030504040204" pitchFamily="50" charset="-128"/>
            </a:endParaRPr>
          </a:p>
          <a:p>
            <a:endParaRPr kumimoji="1" lang="en-US" altLang="ja-JP" sz="4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　既存データの棚卸し</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　住民や企業のニーズ整理</a:t>
            </a:r>
          </a:p>
        </p:txBody>
      </p:sp>
      <p:sp>
        <p:nvSpPr>
          <p:cNvPr id="12" name="山形 11"/>
          <p:cNvSpPr/>
          <p:nvPr/>
        </p:nvSpPr>
        <p:spPr>
          <a:xfrm rot="5400000">
            <a:off x="5104636" y="2083243"/>
            <a:ext cx="917119" cy="961215"/>
          </a:xfrm>
          <a:prstGeom prst="chevron">
            <a:avLst>
              <a:gd name="adj" fmla="val 22624"/>
            </a:avLst>
          </a:prstGeom>
          <a:gradFill flip="none" rotWithShape="1">
            <a:lin ang="108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3" name="テキスト ボックス 12"/>
          <p:cNvSpPr txBox="1"/>
          <p:nvPr/>
        </p:nvSpPr>
        <p:spPr>
          <a:xfrm>
            <a:off x="5082588" y="2379185"/>
            <a:ext cx="964431"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Step</a:t>
            </a:r>
            <a:r>
              <a:rPr kumimoji="1" lang="ja-JP" altLang="en-US" b="1" dirty="0">
                <a:latin typeface="Meiryo UI" panose="020B0604030504040204" pitchFamily="50" charset="-128"/>
                <a:ea typeface="Meiryo UI" panose="020B0604030504040204" pitchFamily="50" charset="-128"/>
              </a:rPr>
              <a:t>２</a:t>
            </a:r>
          </a:p>
        </p:txBody>
      </p:sp>
      <p:sp>
        <p:nvSpPr>
          <p:cNvPr id="14" name="テキスト ボックス 13"/>
          <p:cNvSpPr txBox="1"/>
          <p:nvPr/>
        </p:nvSpPr>
        <p:spPr>
          <a:xfrm>
            <a:off x="6100365" y="2105291"/>
            <a:ext cx="2736647" cy="769441"/>
          </a:xfrm>
          <a:prstGeom prst="rect">
            <a:avLst/>
          </a:prstGeom>
          <a:noFill/>
        </p:spPr>
        <p:txBody>
          <a:bodyPr wrap="none" rtlCol="0">
            <a:spAutoFit/>
          </a:bodyPr>
          <a:lstStyle/>
          <a:p>
            <a:pPr marL="285750" indent="-285750">
              <a:buFont typeface="Wingdings" panose="05000000000000000000" pitchFamily="2" charset="2"/>
              <a:buChar char="Ø"/>
            </a:pPr>
            <a:r>
              <a:rPr kumimoji="1" lang="ja-JP" altLang="en-US" sz="1600" b="1" dirty="0">
                <a:latin typeface="Meiryo UI" panose="020B0604030504040204" pitchFamily="50" charset="-128"/>
                <a:ea typeface="Meiryo UI" panose="020B0604030504040204" pitchFamily="50" charset="-128"/>
              </a:rPr>
              <a:t>オープンデータの基盤整備</a:t>
            </a:r>
            <a:endParaRPr kumimoji="1" lang="en-US" altLang="ja-JP" sz="1600" b="1" dirty="0">
              <a:latin typeface="Meiryo UI" panose="020B0604030504040204" pitchFamily="50" charset="-128"/>
              <a:ea typeface="Meiryo UI" panose="020B0604030504040204" pitchFamily="50" charset="-128"/>
            </a:endParaRPr>
          </a:p>
          <a:p>
            <a:endParaRPr kumimoji="1" lang="en-US" altLang="ja-JP" sz="4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　二次利用可能なデータの整備・作成</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　データの収集・登録・更新</a:t>
            </a:r>
          </a:p>
        </p:txBody>
      </p:sp>
      <p:sp>
        <p:nvSpPr>
          <p:cNvPr id="15" name="山形 14"/>
          <p:cNvSpPr/>
          <p:nvPr/>
        </p:nvSpPr>
        <p:spPr>
          <a:xfrm rot="5400000">
            <a:off x="5104636" y="2999963"/>
            <a:ext cx="917119" cy="961215"/>
          </a:xfrm>
          <a:prstGeom prst="chevron">
            <a:avLst>
              <a:gd name="adj" fmla="val 22624"/>
            </a:avLst>
          </a:prstGeom>
          <a:gradFill flip="none" rotWithShape="1">
            <a:lin ang="108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6" name="テキスト ボックス 15"/>
          <p:cNvSpPr txBox="1"/>
          <p:nvPr/>
        </p:nvSpPr>
        <p:spPr>
          <a:xfrm>
            <a:off x="5082588" y="3295905"/>
            <a:ext cx="964431"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Step</a:t>
            </a:r>
            <a:r>
              <a:rPr kumimoji="1" lang="ja-JP" altLang="en-US" b="1" dirty="0">
                <a:latin typeface="Meiryo UI" panose="020B0604030504040204" pitchFamily="50" charset="-128"/>
                <a:ea typeface="Meiryo UI" panose="020B0604030504040204" pitchFamily="50" charset="-128"/>
              </a:rPr>
              <a:t>３</a:t>
            </a:r>
          </a:p>
        </p:txBody>
      </p:sp>
      <p:sp>
        <p:nvSpPr>
          <p:cNvPr id="17" name="テキスト ボックス 16"/>
          <p:cNvSpPr txBox="1"/>
          <p:nvPr/>
        </p:nvSpPr>
        <p:spPr>
          <a:xfrm>
            <a:off x="6100365" y="3074263"/>
            <a:ext cx="2435282" cy="769441"/>
          </a:xfrm>
          <a:prstGeom prst="rect">
            <a:avLst/>
          </a:prstGeom>
          <a:noFill/>
        </p:spPr>
        <p:txBody>
          <a:bodyPr wrap="none" rtlCol="0">
            <a:spAutoFit/>
          </a:bodyPr>
          <a:lstStyle/>
          <a:p>
            <a:pPr marL="285750" indent="-285750">
              <a:buFont typeface="Wingdings" panose="05000000000000000000" pitchFamily="2" charset="2"/>
              <a:buChar char="Ø"/>
            </a:pPr>
            <a:r>
              <a:rPr kumimoji="1" lang="ja-JP" altLang="en-US" sz="1600" b="1" dirty="0">
                <a:latin typeface="Meiryo UI" panose="020B0604030504040204" pitchFamily="50" charset="-128"/>
                <a:ea typeface="Meiryo UI" panose="020B0604030504040204" pitchFamily="50" charset="-128"/>
              </a:rPr>
              <a:t>オープンデータの活用へ</a:t>
            </a:r>
            <a:endParaRPr kumimoji="1" lang="en-US" altLang="ja-JP" sz="400" dirty="0">
              <a:latin typeface="Meiryo UI" panose="020B0604030504040204" pitchFamily="50" charset="-128"/>
              <a:ea typeface="Meiryo UI" panose="020B0604030504040204" pitchFamily="50" charset="-128"/>
            </a:endParaRPr>
          </a:p>
          <a:p>
            <a:endParaRPr kumimoji="1" lang="en-US" altLang="ja-JP" sz="4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　データビジュアライズ化</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　官民プラットフォームの管理運営</a:t>
            </a:r>
          </a:p>
        </p:txBody>
      </p:sp>
      <p:sp>
        <p:nvSpPr>
          <p:cNvPr id="18" name="山形 17"/>
          <p:cNvSpPr/>
          <p:nvPr/>
        </p:nvSpPr>
        <p:spPr>
          <a:xfrm rot="5400000">
            <a:off x="349744" y="1140397"/>
            <a:ext cx="917119" cy="961215"/>
          </a:xfrm>
          <a:prstGeom prst="chevron">
            <a:avLst>
              <a:gd name="adj" fmla="val 22624"/>
            </a:avLst>
          </a:prstGeom>
          <a:gradFill flip="none" rotWithShape="1">
            <a:lin ang="108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19" name="テキスト ボックス 18"/>
          <p:cNvSpPr txBox="1"/>
          <p:nvPr/>
        </p:nvSpPr>
        <p:spPr>
          <a:xfrm>
            <a:off x="249318" y="1436339"/>
            <a:ext cx="112543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 Level</a:t>
            </a:r>
            <a:r>
              <a:rPr kumimoji="1" lang="ja-JP" altLang="en-US" b="1" dirty="0">
                <a:latin typeface="Meiryo UI" panose="020B0604030504040204" pitchFamily="50" charset="-128"/>
                <a:ea typeface="Meiryo UI" panose="020B0604030504040204" pitchFamily="50" charset="-128"/>
              </a:rPr>
              <a:t>１</a:t>
            </a:r>
          </a:p>
        </p:txBody>
      </p:sp>
      <p:cxnSp>
        <p:nvCxnSpPr>
          <p:cNvPr id="20" name="直線コネクタ 19">
            <a:extLst>
              <a:ext uri="{FF2B5EF4-FFF2-40B4-BE49-F238E27FC236}">
                <a16:creationId xmlns:a16="http://schemas.microsoft.com/office/drawing/2014/main" id="{BD7C4614-E1EA-46BF-A674-1B49CAA7812A}"/>
              </a:ext>
            </a:extLst>
          </p:cNvPr>
          <p:cNvCxnSpPr/>
          <p:nvPr/>
        </p:nvCxnSpPr>
        <p:spPr>
          <a:xfrm>
            <a:off x="327696" y="1024469"/>
            <a:ext cx="39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1350944" y="1425607"/>
            <a:ext cx="2844000" cy="36933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latin typeface="Meiryo UI" panose="020B0604030504040204" pitchFamily="50" charset="-128"/>
                <a:ea typeface="Meiryo UI" panose="020B0604030504040204" pitchFamily="50" charset="-128"/>
              </a:rPr>
              <a:t>データを公開しているか</a:t>
            </a:r>
            <a:endParaRPr kumimoji="1" lang="en-US" altLang="ja-JP" sz="500" dirty="0">
              <a:latin typeface="Meiryo UI" panose="020B0604030504040204" pitchFamily="50" charset="-128"/>
              <a:ea typeface="Meiryo UI" panose="020B0604030504040204" pitchFamily="50" charset="-128"/>
            </a:endParaRPr>
          </a:p>
        </p:txBody>
      </p:sp>
      <p:sp>
        <p:nvSpPr>
          <p:cNvPr id="22" name="山形 21"/>
          <p:cNvSpPr/>
          <p:nvPr/>
        </p:nvSpPr>
        <p:spPr>
          <a:xfrm rot="5400000">
            <a:off x="349744" y="2083243"/>
            <a:ext cx="917119" cy="961215"/>
          </a:xfrm>
          <a:prstGeom prst="chevron">
            <a:avLst>
              <a:gd name="adj" fmla="val 22624"/>
            </a:avLst>
          </a:prstGeom>
          <a:gradFill flip="none" rotWithShape="1">
            <a:lin ang="108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24" name="テキスト ボックス 23"/>
          <p:cNvSpPr txBox="1"/>
          <p:nvPr/>
        </p:nvSpPr>
        <p:spPr>
          <a:xfrm>
            <a:off x="1350944" y="2229518"/>
            <a:ext cx="2844000" cy="646331"/>
          </a:xfrm>
          <a:prstGeom prst="rect">
            <a:avLst/>
          </a:prstGeom>
          <a:noFill/>
        </p:spPr>
        <p:txBody>
          <a:bodyPr wrap="square" rtlCol="0">
            <a:spAutoFit/>
          </a:bodyPr>
          <a:lstStyle/>
          <a:p>
            <a:pPr marL="285750" indent="-285750">
              <a:buFont typeface="Wingdings" panose="05000000000000000000" pitchFamily="2" charset="2"/>
              <a:buChar char="Ø"/>
            </a:pPr>
            <a:r>
              <a:rPr kumimoji="1" lang="en-US" altLang="ja-JP" b="1" dirty="0">
                <a:latin typeface="Meiryo UI" panose="020B0604030504040204" pitchFamily="50" charset="-128"/>
                <a:ea typeface="Meiryo UI" panose="020B0604030504040204" pitchFamily="50" charset="-128"/>
              </a:rPr>
              <a:t>CSV</a:t>
            </a:r>
            <a:r>
              <a:rPr kumimoji="1" lang="ja-JP" altLang="en-US" b="1" dirty="0">
                <a:latin typeface="Meiryo UI" panose="020B0604030504040204" pitchFamily="50" charset="-128"/>
                <a:ea typeface="Meiryo UI" panose="020B0604030504040204" pitchFamily="50" charset="-128"/>
              </a:rPr>
              <a:t>などに様式が標準化されているか</a:t>
            </a:r>
            <a:endParaRPr kumimoji="1" lang="ja-JP" altLang="en-US" sz="1600" dirty="0">
              <a:latin typeface="Meiryo UI" panose="020B0604030504040204" pitchFamily="50" charset="-128"/>
              <a:ea typeface="Meiryo UI" panose="020B0604030504040204" pitchFamily="50" charset="-128"/>
            </a:endParaRPr>
          </a:p>
        </p:txBody>
      </p:sp>
      <p:sp>
        <p:nvSpPr>
          <p:cNvPr id="25" name="山形 24"/>
          <p:cNvSpPr/>
          <p:nvPr/>
        </p:nvSpPr>
        <p:spPr>
          <a:xfrm rot="5400000">
            <a:off x="349744" y="2999963"/>
            <a:ext cx="917119" cy="961215"/>
          </a:xfrm>
          <a:prstGeom prst="chevron">
            <a:avLst>
              <a:gd name="adj" fmla="val 22624"/>
            </a:avLst>
          </a:prstGeom>
          <a:gradFill flip="none" rotWithShape="1">
            <a:lin ang="108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27" name="テキスト ボックス 26"/>
          <p:cNvSpPr txBox="1"/>
          <p:nvPr/>
        </p:nvSpPr>
        <p:spPr>
          <a:xfrm>
            <a:off x="1350944" y="3189854"/>
            <a:ext cx="2844000" cy="646331"/>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latin typeface="Meiryo UI" panose="020B0604030504040204" pitchFamily="50" charset="-128"/>
                <a:ea typeface="Meiryo UI" panose="020B0604030504040204" pitchFamily="50" charset="-128"/>
              </a:rPr>
              <a:t>利用者ニーズに合致しているか</a:t>
            </a:r>
            <a:endParaRPr kumimoji="1" lang="ja-JP" altLang="en-US" sz="160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6BF321AB-D8E2-4BE5-9B63-B398D60DEC4E}"/>
              </a:ext>
            </a:extLst>
          </p:cNvPr>
          <p:cNvSpPr txBox="1"/>
          <p:nvPr/>
        </p:nvSpPr>
        <p:spPr>
          <a:xfrm>
            <a:off x="808303" y="631460"/>
            <a:ext cx="3162806" cy="369332"/>
          </a:xfrm>
          <a:prstGeom prst="rect">
            <a:avLst/>
          </a:prstGeom>
          <a:noFill/>
        </p:spPr>
        <p:txBody>
          <a:bodyPr wrap="square" rtlCol="0">
            <a:spAutoFit/>
          </a:bodyPr>
          <a:lstStyle/>
          <a:p>
            <a:pPr algn="ct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オープンデータのレベル</a:t>
            </a:r>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224414" y="2379184"/>
            <a:ext cx="112543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 Level</a:t>
            </a:r>
            <a:r>
              <a:rPr kumimoji="1" lang="ja-JP" altLang="en-US" b="1" dirty="0">
                <a:latin typeface="Meiryo UI" panose="020B0604030504040204" pitchFamily="50" charset="-128"/>
                <a:ea typeface="Meiryo UI" panose="020B0604030504040204" pitchFamily="50" charset="-128"/>
              </a:rPr>
              <a:t>２</a:t>
            </a:r>
          </a:p>
        </p:txBody>
      </p:sp>
      <p:sp>
        <p:nvSpPr>
          <p:cNvPr id="30" name="テキスト ボックス 29"/>
          <p:cNvSpPr txBox="1"/>
          <p:nvPr/>
        </p:nvSpPr>
        <p:spPr>
          <a:xfrm>
            <a:off x="249318" y="3295903"/>
            <a:ext cx="112543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 Level</a:t>
            </a:r>
            <a:r>
              <a:rPr kumimoji="1" lang="ja-JP" altLang="en-US" b="1" dirty="0">
                <a:latin typeface="Meiryo UI" panose="020B0604030504040204" pitchFamily="50" charset="-128"/>
                <a:ea typeface="Meiryo UI" panose="020B0604030504040204" pitchFamily="50" charset="-128"/>
              </a:rPr>
              <a:t>３</a:t>
            </a:r>
          </a:p>
        </p:txBody>
      </p:sp>
      <p:sp>
        <p:nvSpPr>
          <p:cNvPr id="31" name="二等辺三角形 30"/>
          <p:cNvSpPr/>
          <p:nvPr/>
        </p:nvSpPr>
        <p:spPr>
          <a:xfrm rot="16200000">
            <a:off x="3603544" y="2372675"/>
            <a:ext cx="2050869" cy="3600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6BF321AB-D8E2-4BE5-9B63-B398D60DEC4E}"/>
              </a:ext>
            </a:extLst>
          </p:cNvPr>
          <p:cNvSpPr txBox="1"/>
          <p:nvPr/>
        </p:nvSpPr>
        <p:spPr>
          <a:xfrm>
            <a:off x="5409711" y="631460"/>
            <a:ext cx="3162806" cy="369332"/>
          </a:xfrm>
          <a:prstGeom prst="rect">
            <a:avLst/>
          </a:prstGeom>
          <a:noFill/>
        </p:spPr>
        <p:txBody>
          <a:bodyPr wrap="square" rtlCol="0">
            <a:spAutoFit/>
          </a:bodyPr>
          <a:lstStyle/>
          <a:p>
            <a:pPr algn="ct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オープンデータのステップ</a:t>
            </a:r>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34" name="正方形/長方形 33"/>
          <p:cNvSpPr/>
          <p:nvPr/>
        </p:nvSpPr>
        <p:spPr>
          <a:xfrm>
            <a:off x="265832" y="4857274"/>
            <a:ext cx="1580068" cy="646331"/>
          </a:xfrm>
          <a:prstGeom prst="rect">
            <a:avLst/>
          </a:prstGeom>
          <a:solidFill>
            <a:schemeClr val="bg1"/>
          </a:solidFill>
          <a:ln>
            <a:solidFill>
              <a:schemeClr val="bg1">
                <a:lumMod val="85000"/>
              </a:schemeClr>
            </a:solidFill>
          </a:ln>
        </p:spPr>
        <p:txBody>
          <a:bodyPr wrap="square">
            <a:spAutoFit/>
          </a:bodyPr>
          <a:lstStyle/>
          <a:p>
            <a:r>
              <a:rPr lang="ja-JP" altLang="en-US" sz="1200" dirty="0" smtClean="0">
                <a:latin typeface="Meiryo UI" panose="020B0604030504040204" pitchFamily="50" charset="-128"/>
                <a:ea typeface="Meiryo UI" panose="020B0604030504040204" pitchFamily="50" charset="-128"/>
              </a:rPr>
              <a:t>地方</a:t>
            </a:r>
            <a:r>
              <a:rPr lang="ja-JP" altLang="en-US" sz="1200" dirty="0">
                <a:latin typeface="Meiryo UI" panose="020B0604030504040204" pitchFamily="50" charset="-128"/>
                <a:ea typeface="Meiryo UI" panose="020B0604030504040204" pitchFamily="50" charset="-128"/>
              </a:rPr>
              <a:t>公共団体へのオープンデータの取組に関するアンケート結果</a:t>
            </a:r>
          </a:p>
        </p:txBody>
      </p:sp>
      <p:sp>
        <p:nvSpPr>
          <p:cNvPr id="36" name="正方形/長方形 35"/>
          <p:cNvSpPr/>
          <p:nvPr/>
        </p:nvSpPr>
        <p:spPr>
          <a:xfrm>
            <a:off x="225936" y="5623862"/>
            <a:ext cx="1528523" cy="1015663"/>
          </a:xfrm>
          <a:prstGeom prst="rect">
            <a:avLst/>
          </a:prstGeom>
        </p:spPr>
        <p:txBody>
          <a:bodyPr wrap="square">
            <a:spAutoFit/>
          </a:bodyPr>
          <a:lstStyle/>
          <a:p>
            <a:pPr marL="171450" indent="-171450">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利用者アンケートや有識者インタビューにより利用者ニーズを調べた</a:t>
            </a:r>
            <a:r>
              <a:rPr lang="ja-JP" altLang="en-US" sz="1000" dirty="0" smtClean="0">
                <a:latin typeface="Meiryo UI" panose="020B0604030504040204" pitchFamily="50" charset="-128"/>
                <a:ea typeface="Meiryo UI" panose="020B0604030504040204" pitchFamily="50" charset="-128"/>
              </a:rPr>
              <a:t>団体（レベル３）</a:t>
            </a:r>
            <a:endParaRPr lang="en-US" altLang="ja-JP" sz="10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0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000" dirty="0" smtClean="0">
                <a:latin typeface="Meiryo UI" panose="020B0604030504040204" pitchFamily="50" charset="-128"/>
                <a:ea typeface="Meiryo UI" panose="020B0604030504040204" pitchFamily="50" charset="-128"/>
              </a:rPr>
              <a:t>N</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1,736</a:t>
            </a:r>
            <a:r>
              <a:rPr lang="ja-JP" altLang="en-US" sz="1000" dirty="0">
                <a:latin typeface="Meiryo UI" panose="020B0604030504040204" pitchFamily="50" charset="-128"/>
                <a:ea typeface="Meiryo UI" panose="020B0604030504040204" pitchFamily="50" charset="-128"/>
              </a:rPr>
              <a:t>団体</a:t>
            </a:r>
          </a:p>
        </p:txBody>
      </p:sp>
      <p:sp>
        <p:nvSpPr>
          <p:cNvPr id="39" name="テキスト ボックス 38"/>
          <p:cNvSpPr txBox="1"/>
          <p:nvPr/>
        </p:nvSpPr>
        <p:spPr>
          <a:xfrm>
            <a:off x="735882" y="4172026"/>
            <a:ext cx="3730508" cy="523220"/>
          </a:xfrm>
          <a:prstGeom prst="rect">
            <a:avLst/>
          </a:prstGeom>
          <a:noFill/>
        </p:spPr>
        <p:txBody>
          <a:bodyPr wrap="none" rtlCol="0">
            <a:spAutoFit/>
          </a:bodyPr>
          <a:lstStyle/>
          <a:p>
            <a:pPr marL="285750" indent="-285750">
              <a:buFont typeface="Wingdings" panose="05000000000000000000" pitchFamily="2" charset="2"/>
              <a:buChar char="n"/>
            </a:pPr>
            <a:r>
              <a:rPr kumimoji="1" lang="ja-JP" altLang="en-US" sz="1400" b="1" dirty="0" smtClean="0">
                <a:latin typeface="Meiryo UI" panose="020B0604030504040204" pitchFamily="50" charset="-128"/>
                <a:ea typeface="Meiryo UI" panose="020B0604030504040204" pitchFamily="50" charset="-128"/>
              </a:rPr>
              <a:t>約３分の２は「未公開」のレベル０</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400" b="1" dirty="0">
                <a:latin typeface="Meiryo UI" panose="020B0604030504040204" pitchFamily="50" charset="-128"/>
                <a:ea typeface="Meiryo UI" panose="020B0604030504040204" pitchFamily="50" charset="-128"/>
              </a:rPr>
              <a:t>利用者ニーズを捉えているの</a:t>
            </a:r>
            <a:r>
              <a:rPr kumimoji="1" lang="ja-JP" altLang="en-US" sz="1400" b="1" dirty="0" smtClean="0">
                <a:latin typeface="Meiryo UI" panose="020B0604030504040204" pitchFamily="50" charset="-128"/>
                <a:ea typeface="Meiryo UI" panose="020B0604030504040204" pitchFamily="50" charset="-128"/>
              </a:rPr>
              <a:t>はわずか約４％</a:t>
            </a:r>
            <a:endParaRPr kumimoji="1" lang="ja-JP" altLang="en-US" sz="1400" b="1" dirty="0">
              <a:latin typeface="Meiryo UI" panose="020B0604030504040204" pitchFamily="50" charset="-128"/>
              <a:ea typeface="Meiryo UI" panose="020B0604030504040204" pitchFamily="50" charset="-128"/>
            </a:endParaRPr>
          </a:p>
        </p:txBody>
      </p:sp>
      <p:sp>
        <p:nvSpPr>
          <p:cNvPr id="40" name="右矢印 39"/>
          <p:cNvSpPr/>
          <p:nvPr/>
        </p:nvSpPr>
        <p:spPr>
          <a:xfrm>
            <a:off x="396462" y="4192076"/>
            <a:ext cx="288000" cy="504000"/>
          </a:xfrm>
          <a:prstGeom prst="rightArrow">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5518446" y="4129482"/>
            <a:ext cx="3406702" cy="523220"/>
          </a:xfrm>
          <a:prstGeom prst="rect">
            <a:avLst/>
          </a:prstGeom>
          <a:noFill/>
        </p:spPr>
        <p:txBody>
          <a:bodyPr wrap="none" rtlCol="0">
            <a:spAutoFit/>
          </a:bodyPr>
          <a:lstStyle/>
          <a:p>
            <a:pPr marL="285750" indent="-285750">
              <a:buFont typeface="Wingdings" panose="05000000000000000000" pitchFamily="2" charset="2"/>
              <a:buChar char="n"/>
            </a:pPr>
            <a:r>
              <a:rPr kumimoji="1" lang="ja-JP" altLang="en-US" sz="1400" b="1" dirty="0">
                <a:latin typeface="Meiryo UI" panose="020B0604030504040204" pitchFamily="50" charset="-128"/>
                <a:ea typeface="Meiryo UI" panose="020B0604030504040204" pitchFamily="50" charset="-128"/>
              </a:rPr>
              <a:t>利用者が「使ってみたい」と思わせる工夫</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400" b="1" dirty="0">
                <a:latin typeface="Meiryo UI" panose="020B0604030504040204" pitchFamily="50" charset="-128"/>
                <a:ea typeface="Meiryo UI" panose="020B0604030504040204" pitchFamily="50" charset="-128"/>
              </a:rPr>
              <a:t>一目で</a:t>
            </a:r>
            <a:r>
              <a:rPr kumimoji="1" lang="ja-JP" altLang="en-US" sz="1400" b="1" dirty="0" smtClean="0">
                <a:latin typeface="Meiryo UI" panose="020B0604030504040204" pitchFamily="50" charset="-128"/>
                <a:ea typeface="Meiryo UI" panose="020B0604030504040204" pitchFamily="50" charset="-128"/>
              </a:rPr>
              <a:t>わかる見やすさ</a:t>
            </a:r>
            <a:r>
              <a:rPr kumimoji="1" lang="ja-JP" altLang="en-US" sz="1400" b="1" dirty="0">
                <a:latin typeface="Meiryo UI" panose="020B0604030504040204" pitchFamily="50" charset="-128"/>
                <a:ea typeface="Meiryo UI" panose="020B0604030504040204" pitchFamily="50" charset="-128"/>
              </a:rPr>
              <a:t>＝ビジュアライズ</a:t>
            </a:r>
          </a:p>
        </p:txBody>
      </p:sp>
      <p:sp>
        <p:nvSpPr>
          <p:cNvPr id="42" name="右矢印 41"/>
          <p:cNvSpPr/>
          <p:nvPr/>
        </p:nvSpPr>
        <p:spPr>
          <a:xfrm>
            <a:off x="5179026" y="4149532"/>
            <a:ext cx="288000" cy="504000"/>
          </a:xfrm>
          <a:prstGeom prst="rightArrow">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コネクタ 37">
            <a:extLst>
              <a:ext uri="{FF2B5EF4-FFF2-40B4-BE49-F238E27FC236}">
                <a16:creationId xmlns:a16="http://schemas.microsoft.com/office/drawing/2014/main" id="{A87BF3AE-2313-4146-AC30-CB1E9DA98D91}"/>
              </a:ext>
            </a:extLst>
          </p:cNvPr>
          <p:cNvCxnSpPr/>
          <p:nvPr/>
        </p:nvCxnSpPr>
        <p:spPr>
          <a:xfrm>
            <a:off x="5062320" y="4065770"/>
            <a:ext cx="381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E343550D-19B7-4019-8921-4C1949630AC5}"/>
              </a:ext>
            </a:extLst>
          </p:cNvPr>
          <p:cNvCxnSpPr/>
          <p:nvPr/>
        </p:nvCxnSpPr>
        <p:spPr>
          <a:xfrm>
            <a:off x="307428" y="4065770"/>
            <a:ext cx="392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E4EEF5FA-391E-4E08-B11A-14CF809C6746}"/>
              </a:ext>
            </a:extLst>
          </p:cNvPr>
          <p:cNvPicPr>
            <a:picLocks noChangeAspect="1"/>
          </p:cNvPicPr>
          <p:nvPr/>
        </p:nvPicPr>
        <p:blipFill rotWithShape="1">
          <a:blip r:embed="rId2"/>
          <a:srcRect l="15034" t="17952" r="17017" b="2660"/>
          <a:stretch/>
        </p:blipFill>
        <p:spPr>
          <a:xfrm>
            <a:off x="5928113" y="4695246"/>
            <a:ext cx="2644403" cy="1956763"/>
          </a:xfrm>
          <a:prstGeom prst="rect">
            <a:avLst/>
          </a:prstGeom>
        </p:spPr>
      </p:pic>
      <p:sp>
        <p:nvSpPr>
          <p:cNvPr id="7" name="テキスト ボックス 6">
            <a:extLst>
              <a:ext uri="{FF2B5EF4-FFF2-40B4-BE49-F238E27FC236}">
                <a16:creationId xmlns:a16="http://schemas.microsoft.com/office/drawing/2014/main" id="{59DDE9F6-F80A-4CBA-BB94-9B6A40B060E7}"/>
              </a:ext>
            </a:extLst>
          </p:cNvPr>
          <p:cNvSpPr txBox="1"/>
          <p:nvPr/>
        </p:nvSpPr>
        <p:spPr>
          <a:xfrm>
            <a:off x="5848973" y="6601414"/>
            <a:ext cx="1853392" cy="261610"/>
          </a:xfrm>
          <a:prstGeom prst="rect">
            <a:avLst/>
          </a:prstGeom>
          <a:noFill/>
        </p:spPr>
        <p:txBody>
          <a:bodyPr wrap="none" rtlCol="0">
            <a:spAutoFit/>
          </a:bodyPr>
          <a:lstStyle/>
          <a:p>
            <a:r>
              <a:rPr kumimoji="1" lang="ja-JP" altLang="en-US" sz="1100" dirty="0"/>
              <a:t>福岡市のオープンデータＨＰ</a:t>
            </a:r>
          </a:p>
        </p:txBody>
      </p:sp>
      <p:graphicFrame>
        <p:nvGraphicFramePr>
          <p:cNvPr id="46" name="グラフ 45"/>
          <p:cNvGraphicFramePr>
            <a:graphicFrameLocks/>
          </p:cNvGraphicFramePr>
          <p:nvPr>
            <p:extLst/>
          </p:nvPr>
        </p:nvGraphicFramePr>
        <p:xfrm>
          <a:off x="1732430" y="4966899"/>
          <a:ext cx="3131186" cy="19272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4331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pPr algn="r">
              <a:defRPr/>
            </a:pPr>
            <a:fld id="{10AC68E9-93AC-4EE7-A0E0-E98C161A901A}" type="slidenum">
              <a:rPr lang="ja-JP" altLang="en-US" smtClean="0"/>
              <a:pPr algn="r">
                <a:defRPr/>
              </a:pPr>
              <a:t>37</a:t>
            </a:fld>
            <a:endParaRPr lang="ja-JP" altLang="en-US" dirty="0"/>
          </a:p>
        </p:txBody>
      </p:sp>
      <p:sp>
        <p:nvSpPr>
          <p:cNvPr id="13" name="テキスト ボックス 12"/>
          <p:cNvSpPr txBox="1"/>
          <p:nvPr/>
        </p:nvSpPr>
        <p:spPr>
          <a:xfrm>
            <a:off x="944509" y="263769"/>
            <a:ext cx="7260469" cy="46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75" tIns="42188" rIns="84375" bIns="42188" numCol="1" anchor="ctr" anchorCtr="0" compatLnSpc="1">
            <a:prstTxWarp prst="textNoShape">
              <a:avLst/>
            </a:prstTxWarp>
          </a:bodyPr>
          <a:lstStyle>
            <a:lvl1pPr algn="ctr" fontAlgn="base">
              <a:spcBef>
                <a:spcPct val="0"/>
              </a:spcBef>
              <a:spcAft>
                <a:spcPct val="0"/>
              </a:spcAft>
              <a:defRPr kumimoji="1" sz="2000">
                <a:latin typeface="Meiryo UI" panose="020B0604030504040204" pitchFamily="50" charset="-128"/>
                <a:ea typeface="Meiryo UI" panose="020B0604030504040204" pitchFamily="50" charset="-128"/>
                <a:cs typeface="Meiryo UI" panose="020B0604030504040204" pitchFamily="50" charset="-128"/>
              </a:defRPr>
            </a:lvl1pPr>
            <a:lvl2pPr algn="ctr" fontAlgn="base">
              <a:spcBef>
                <a:spcPct val="0"/>
              </a:spcBef>
              <a:spcAft>
                <a:spcPct val="0"/>
              </a:spcAft>
              <a:defRPr kumimoji="1" sz="4062">
                <a:latin typeface="Calibri" pitchFamily="34" charset="0"/>
                <a:ea typeface="ＭＳ Ｐゴシック" charset="-128"/>
              </a:defRPr>
            </a:lvl2pPr>
            <a:lvl3pPr algn="ctr" fontAlgn="base">
              <a:spcBef>
                <a:spcPct val="0"/>
              </a:spcBef>
              <a:spcAft>
                <a:spcPct val="0"/>
              </a:spcAft>
              <a:defRPr kumimoji="1" sz="4062">
                <a:latin typeface="Calibri" pitchFamily="34" charset="0"/>
                <a:ea typeface="ＭＳ Ｐゴシック" charset="-128"/>
              </a:defRPr>
            </a:lvl3pPr>
            <a:lvl4pPr algn="ctr" fontAlgn="base">
              <a:spcBef>
                <a:spcPct val="0"/>
              </a:spcBef>
              <a:spcAft>
                <a:spcPct val="0"/>
              </a:spcAft>
              <a:defRPr kumimoji="1" sz="4062">
                <a:latin typeface="Calibri" pitchFamily="34" charset="0"/>
                <a:ea typeface="ＭＳ Ｐゴシック" charset="-128"/>
              </a:defRPr>
            </a:lvl4pPr>
            <a:lvl5pPr algn="ctr" fontAlgn="base">
              <a:spcBef>
                <a:spcPct val="0"/>
              </a:spcBef>
              <a:spcAft>
                <a:spcPct val="0"/>
              </a:spcAft>
              <a:defRPr kumimoji="1" sz="4062">
                <a:latin typeface="Calibri" pitchFamily="34" charset="0"/>
                <a:ea typeface="ＭＳ Ｐゴシック" charset="-128"/>
              </a:defRPr>
            </a:lvl5pPr>
            <a:lvl6pPr marL="421884" algn="ctr" fontAlgn="base">
              <a:spcBef>
                <a:spcPct val="0"/>
              </a:spcBef>
              <a:spcAft>
                <a:spcPct val="0"/>
              </a:spcAft>
              <a:defRPr kumimoji="1" sz="4062">
                <a:latin typeface="Calibri" pitchFamily="34" charset="0"/>
                <a:ea typeface="ＭＳ Ｐゴシック" charset="-128"/>
              </a:defRPr>
            </a:lvl6pPr>
            <a:lvl7pPr marL="843772" algn="ctr" fontAlgn="base">
              <a:spcBef>
                <a:spcPct val="0"/>
              </a:spcBef>
              <a:spcAft>
                <a:spcPct val="0"/>
              </a:spcAft>
              <a:defRPr kumimoji="1" sz="4062">
                <a:latin typeface="Calibri" pitchFamily="34" charset="0"/>
                <a:ea typeface="ＭＳ Ｐゴシック" charset="-128"/>
              </a:defRPr>
            </a:lvl7pPr>
            <a:lvl8pPr marL="1265656" algn="ctr" fontAlgn="base">
              <a:spcBef>
                <a:spcPct val="0"/>
              </a:spcBef>
              <a:spcAft>
                <a:spcPct val="0"/>
              </a:spcAft>
              <a:defRPr kumimoji="1" sz="4062">
                <a:latin typeface="Calibri" pitchFamily="34" charset="0"/>
                <a:ea typeface="ＭＳ Ｐゴシック" charset="-128"/>
              </a:defRPr>
            </a:lvl8pPr>
            <a:lvl9pPr marL="1687542" algn="ctr" fontAlgn="base">
              <a:spcBef>
                <a:spcPct val="0"/>
              </a:spcBef>
              <a:spcAft>
                <a:spcPct val="0"/>
              </a:spcAft>
              <a:defRPr kumimoji="1" sz="4062">
                <a:latin typeface="Calibri" pitchFamily="34" charset="0"/>
                <a:ea typeface="ＭＳ Ｐゴシック" charset="-128"/>
              </a:defRPr>
            </a:lvl9pPr>
          </a:lstStyle>
          <a:p>
            <a:r>
              <a:rPr lang="ja-JP" altLang="en-US" sz="1846" dirty="0"/>
              <a:t>オープンデータに取り組む地方公共団体数の推移</a:t>
            </a:r>
          </a:p>
        </p:txBody>
      </p:sp>
      <p:sp>
        <p:nvSpPr>
          <p:cNvPr id="11" name="正方形/長方形 10"/>
          <p:cNvSpPr/>
          <p:nvPr/>
        </p:nvSpPr>
        <p:spPr>
          <a:xfrm>
            <a:off x="166459" y="6198572"/>
            <a:ext cx="6099747" cy="376385"/>
          </a:xfrm>
          <a:prstGeom prst="rect">
            <a:avLst/>
          </a:prstGeom>
        </p:spPr>
        <p:txBody>
          <a:bodyPr wrap="square">
            <a:spAutoFit/>
          </a:bodyPr>
          <a:lstStyle/>
          <a:p>
            <a:pPr defTabSz="844083">
              <a:defRPr/>
            </a:pPr>
            <a:r>
              <a:rPr kumimoji="1" lang="en-US" altLang="ja-JP" sz="923"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23"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自らのホームページにおいて「オープンデータとしての利用規約を適用し、データを公開」又は「オープンデータであることを表示し、</a:t>
            </a:r>
            <a:endParaRPr kumimoji="1" lang="en-US" altLang="ja-JP" sz="923"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defTabSz="844083">
              <a:defRPr/>
            </a:pPr>
            <a:r>
              <a:rPr kumimoji="1" lang="en-US" altLang="ja-JP" sz="923"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23"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データの公開先を提示」を行っている都道府県及び市区町村。</a:t>
            </a:r>
            <a:endParaRPr kumimoji="1" lang="en-US" altLang="ja-JP" sz="923"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正方形/長方形 11"/>
          <p:cNvSpPr/>
          <p:nvPr/>
        </p:nvSpPr>
        <p:spPr>
          <a:xfrm>
            <a:off x="7204588" y="6181690"/>
            <a:ext cx="1651414" cy="220188"/>
          </a:xfrm>
          <a:prstGeom prst="rect">
            <a:avLst/>
          </a:prstGeom>
        </p:spPr>
        <p:txBody>
          <a:bodyPr wrap="none">
            <a:spAutoFit/>
          </a:bodyPr>
          <a:lstStyle/>
          <a:p>
            <a:pPr defTabSz="844083">
              <a:defRPr/>
            </a:pPr>
            <a:r>
              <a:rPr kumimoji="1" lang="ja-JP" altLang="en-US" sz="8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（内閣官房</a:t>
            </a:r>
            <a:r>
              <a:rPr kumimoji="1" lang="en-US" altLang="ja-JP" sz="8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8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総合戦略室調べ）</a:t>
            </a:r>
          </a:p>
        </p:txBody>
      </p:sp>
      <p:sp>
        <p:nvSpPr>
          <p:cNvPr id="14" name="テキスト ボックス 13"/>
          <p:cNvSpPr txBox="1"/>
          <p:nvPr/>
        </p:nvSpPr>
        <p:spPr bwMode="auto">
          <a:xfrm>
            <a:off x="207958" y="2795763"/>
            <a:ext cx="8770901" cy="31483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lIns="77885" tIns="38943" rIns="77885" bIns="38943" rtlCol="0" anchor="ctr">
            <a:noAutofit/>
          </a:bodyPr>
          <a:lstStyle/>
          <a:p>
            <a:pPr algn="ctr" defTabSz="844083">
              <a:defRPr/>
            </a:pPr>
            <a:r>
              <a:rPr lang="ja-JP" altLang="en-US" sz="1292" b="1" dirty="0">
                <a:solidFill>
                  <a:prstClr val="white"/>
                </a:solidFill>
                <a:latin typeface="Meiryo UI" panose="020B0604030504040204" pitchFamily="50" charset="-128"/>
                <a:ea typeface="Meiryo UI" panose="020B0604030504040204" pitchFamily="50" charset="-128"/>
                <a:cs typeface="メイリオ" panose="020B0604030504040204" pitchFamily="50" charset="-128"/>
              </a:rPr>
              <a:t>地方公共団体のオープンデータ</a:t>
            </a:r>
            <a:r>
              <a:rPr kumimoji="1" lang="ja-JP" altLang="en-US" sz="1292" b="1" dirty="0">
                <a:solidFill>
                  <a:prstClr val="white"/>
                </a:solidFill>
                <a:latin typeface="Meiryo UI" panose="020B0604030504040204" pitchFamily="50" charset="-128"/>
                <a:ea typeface="Meiryo UI" panose="020B0604030504040204" pitchFamily="50" charset="-128"/>
                <a:cs typeface="メイリオ" panose="020B0604030504040204" pitchFamily="50" charset="-128"/>
              </a:rPr>
              <a:t>取組済み（</a:t>
            </a:r>
            <a:r>
              <a:rPr kumimoji="1" lang="en-US" altLang="ja-JP" sz="1292" b="1" dirty="0">
                <a:solidFill>
                  <a:prstClr val="white"/>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292" b="1" dirty="0">
                <a:solidFill>
                  <a:prstClr val="white"/>
                </a:solidFill>
                <a:latin typeface="Meiryo UI" panose="020B0604030504040204" pitchFamily="50" charset="-128"/>
                <a:ea typeface="Meiryo UI" panose="020B0604030504040204" pitchFamily="50" charset="-128"/>
                <a:cs typeface="メイリオ" panose="020B0604030504040204" pitchFamily="50" charset="-128"/>
              </a:rPr>
              <a:t>）数の推移</a:t>
            </a:r>
          </a:p>
        </p:txBody>
      </p:sp>
      <p:sp>
        <p:nvSpPr>
          <p:cNvPr id="16" name="正方形/長方形 15"/>
          <p:cNvSpPr/>
          <p:nvPr/>
        </p:nvSpPr>
        <p:spPr>
          <a:xfrm>
            <a:off x="207957" y="880525"/>
            <a:ext cx="8770901" cy="1827692"/>
          </a:xfrm>
          <a:prstGeom prst="rect">
            <a:avLst/>
          </a:prstGeom>
          <a:solidFill>
            <a:schemeClr val="bg1"/>
          </a:solidFill>
          <a:ln w="25400">
            <a:solidFill>
              <a:schemeClr val="tx2"/>
            </a:solidFill>
          </a:ln>
        </p:spPr>
        <p:txBody>
          <a:bodyPr wrap="square" rtlCol="0" anchor="ctr" anchorCtr="0">
            <a:noAutofit/>
          </a:bodyPr>
          <a:lstStyle/>
          <a:p>
            <a:pPr marL="263776" indent="-263776" defTabSz="844083">
              <a:spcAft>
                <a:spcPts val="831"/>
              </a:spcAft>
              <a:buFont typeface="Wingdings" panose="05000000000000000000" pitchFamily="2" charset="2"/>
              <a:buChar char="Ø"/>
              <a:defRPr/>
            </a:pPr>
            <a:r>
              <a:rPr kumimoji="1"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官民データ活用推進基本法第</a:t>
            </a:r>
            <a:r>
              <a:rPr kumimoji="1"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条において、「国及び地方公共団体は、自らが保有する官民データについて、個人・法人の権利利益、国の安全等が害されることのないようにしつつ、国民がインターネット等を通じて容易に</a:t>
            </a:r>
            <a:r>
              <a:rPr kumimoji="1"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利用できるよう、必要な措置を講ずるものとする」と記載。</a:t>
            </a:r>
            <a:endParaRPr kumimoji="1"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defTabSz="844083">
              <a:spcAft>
                <a:spcPts val="831"/>
              </a:spcAft>
              <a:buFont typeface="Wingdings" panose="05000000000000000000" pitchFamily="2" charset="2"/>
              <a:buChar char="Ø"/>
              <a:defRPr/>
            </a:pPr>
            <a:r>
              <a:rPr kumimoji="1"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「世界最先端ＩＴ国家創造宣言・官民データ活用推進基本計画」（平成</a:t>
            </a:r>
            <a:r>
              <a:rPr kumimoji="1"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日、閣議決定）以来、</a:t>
            </a:r>
            <a:r>
              <a:rPr lang="ja-JP" altLang="en-US" sz="1477"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477"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77"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年度までに地方公共団体のオープンデータ取組率</a:t>
            </a:r>
            <a:r>
              <a:rPr kumimoji="1" lang="en-US" altLang="ja-JP" sz="1477"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477"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％を目標</a:t>
            </a:r>
            <a:r>
              <a:rPr kumimoji="1"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として推進。</a:t>
            </a:r>
            <a:endParaRPr kumimoji="1"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defTabSz="844083">
              <a:spcAft>
                <a:spcPts val="831"/>
              </a:spcAft>
              <a:buFont typeface="Wingdings" panose="05000000000000000000" pitchFamily="2" charset="2"/>
              <a:buChar char="Ø"/>
              <a:defRPr/>
            </a:pPr>
            <a:r>
              <a:rPr kumimoji="1" lang="ja-JP" altLang="en-US" sz="1477" u="sng" dirty="0">
                <a:latin typeface="Meiryo UI" panose="020B0604030504040204" pitchFamily="50" charset="-128"/>
                <a:ea typeface="Meiryo UI" panose="020B0604030504040204" pitchFamily="50" charset="-128"/>
                <a:cs typeface="Meiryo UI" panose="020B0604030504040204" pitchFamily="50" charset="-128"/>
              </a:rPr>
              <a:t>令和元年</a:t>
            </a:r>
            <a:r>
              <a:rPr lang="en-US" altLang="ja-JP" sz="1477" u="sng" dirty="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477" u="sng" dirty="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77" u="sng" dirty="0">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477" u="sng" dirty="0">
                <a:latin typeface="Meiryo UI" panose="020B0604030504040204" pitchFamily="50" charset="-128"/>
                <a:ea typeface="Meiryo UI" panose="020B0604030504040204" pitchFamily="50" charset="-128"/>
                <a:cs typeface="Meiryo UI" panose="020B0604030504040204" pitchFamily="50" charset="-128"/>
              </a:rPr>
              <a:t>日時点の取組率は、</a:t>
            </a:r>
            <a:r>
              <a:rPr kumimoji="1" lang="ja-JP" altLang="en-US" sz="1477"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477"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477"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77"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595/1,788</a:t>
            </a:r>
            <a:r>
              <a:rPr kumimoji="1" lang="ja-JP" altLang="en-US" sz="1477"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自治体）</a:t>
            </a:r>
            <a:r>
              <a:rPr kumimoji="1" lang="ja-JP" altLang="en-US" sz="1477" dirty="0">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17" name="グラフ 16"/>
          <p:cNvGraphicFramePr>
            <a:graphicFrameLocks/>
          </p:cNvGraphicFramePr>
          <p:nvPr/>
        </p:nvGraphicFramePr>
        <p:xfrm>
          <a:off x="374393" y="3127479"/>
          <a:ext cx="8585987" cy="3159685"/>
        </p:xfrm>
        <a:graphic>
          <a:graphicData uri="http://schemas.openxmlformats.org/drawingml/2006/chart">
            <c:chart xmlns:c="http://schemas.openxmlformats.org/drawingml/2006/chart" xmlns:r="http://schemas.openxmlformats.org/officeDocument/2006/relationships" r:id="rId3"/>
          </a:graphicData>
        </a:graphic>
      </p:graphicFrame>
      <p:sp>
        <p:nvSpPr>
          <p:cNvPr id="19" name="角丸四角形吹き出し 18"/>
          <p:cNvSpPr/>
          <p:nvPr/>
        </p:nvSpPr>
        <p:spPr>
          <a:xfrm>
            <a:off x="5658732" y="5107242"/>
            <a:ext cx="1717670" cy="479422"/>
          </a:xfrm>
          <a:prstGeom prst="wedgeRoundRectCallout">
            <a:avLst>
              <a:gd name="adj1" fmla="val -23402"/>
              <a:gd name="adj2" fmla="val -90749"/>
              <a:gd name="adj3" fmla="val 16667"/>
            </a:avLst>
          </a:prstGeom>
          <a:ln>
            <a:solidFill>
              <a:srgbClr val="002060"/>
            </a:solidFill>
          </a:ln>
        </p:spPr>
        <p:style>
          <a:lnRef idx="2">
            <a:schemeClr val="accent1"/>
          </a:lnRef>
          <a:fillRef idx="1">
            <a:schemeClr val="lt1"/>
          </a:fillRef>
          <a:effectRef idx="0">
            <a:schemeClr val="accent1"/>
          </a:effectRef>
          <a:fontRef idx="minor">
            <a:schemeClr val="dk1"/>
          </a:fontRef>
        </p:style>
        <p:txBody>
          <a:bodyPr wrap="none" rtlCol="0" anchor="ctr">
            <a:spAutoFit/>
          </a:bodyPr>
          <a:lstStyle/>
          <a:p>
            <a:pPr algn="ctr"/>
            <a:r>
              <a:rPr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都道府県は</a:t>
            </a:r>
            <a:r>
              <a:rPr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a:t>
            </a:r>
            <a:endParaRPr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取組率</a:t>
            </a:r>
            <a:r>
              <a:rPr kumimoji="1"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を達成</a:t>
            </a:r>
          </a:p>
        </p:txBody>
      </p:sp>
      <p:sp>
        <p:nvSpPr>
          <p:cNvPr id="10" name="正方形/長方形 9"/>
          <p:cNvSpPr/>
          <p:nvPr/>
        </p:nvSpPr>
        <p:spPr>
          <a:xfrm>
            <a:off x="321898" y="6571253"/>
            <a:ext cx="3249880" cy="253916"/>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rPr>
              <a:t>出典：政府</a:t>
            </a:r>
            <a:r>
              <a:rPr lang="en-US" altLang="ja-JP" sz="1050" dirty="0">
                <a:latin typeface="Meiryo UI" panose="020B0604030504040204" pitchFamily="50" charset="-128"/>
                <a:ea typeface="Meiryo UI" panose="020B0604030504040204" pitchFamily="50" charset="-128"/>
              </a:rPr>
              <a:t>CIO</a:t>
            </a:r>
            <a:r>
              <a:rPr lang="ja-JP" altLang="en-US" sz="1050" dirty="0" smtClean="0">
                <a:latin typeface="Meiryo UI" panose="020B0604030504040204" pitchFamily="50" charset="-128"/>
                <a:ea typeface="Meiryo UI" panose="020B0604030504040204" pitchFamily="50" charset="-128"/>
              </a:rPr>
              <a:t>ポータル　　オープンデータ</a:t>
            </a:r>
            <a:r>
              <a:rPr lang="ja-JP" altLang="en-US" sz="1050" dirty="0">
                <a:latin typeface="Meiryo UI" panose="020B0604030504040204" pitchFamily="50" charset="-128"/>
                <a:ea typeface="Meiryo UI" panose="020B0604030504040204" pitchFamily="50" charset="-128"/>
              </a:rPr>
              <a:t>基本指針　</a:t>
            </a:r>
            <a:endParaRPr lang="en-US" altLang="ja-JP"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05962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194731" y="1152828"/>
            <a:ext cx="4698941" cy="2990769"/>
          </a:xfrm>
          <a:prstGeom prst="rect">
            <a:avLst/>
          </a:prstGeom>
          <a:solidFill>
            <a:srgbClr val="FFFFCC"/>
          </a:solidFill>
          <a:ln>
            <a:no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graphicFrame>
        <p:nvGraphicFramePr>
          <p:cNvPr id="31" name="グラフ 30"/>
          <p:cNvGraphicFramePr>
            <a:graphicFrameLocks/>
          </p:cNvGraphicFramePr>
          <p:nvPr/>
        </p:nvGraphicFramePr>
        <p:xfrm>
          <a:off x="6083191" y="1666662"/>
          <a:ext cx="2786490" cy="2726812"/>
        </p:xfrm>
        <a:graphic>
          <a:graphicData uri="http://schemas.openxmlformats.org/drawingml/2006/chart">
            <c:chart xmlns:c="http://schemas.openxmlformats.org/drawingml/2006/chart" xmlns:r="http://schemas.openxmlformats.org/officeDocument/2006/relationships" r:id="rId3"/>
          </a:graphicData>
        </a:graphic>
      </p:graphicFrame>
      <p:sp>
        <p:nvSpPr>
          <p:cNvPr id="36" name="正方形/長方形 35"/>
          <p:cNvSpPr/>
          <p:nvPr/>
        </p:nvSpPr>
        <p:spPr>
          <a:xfrm>
            <a:off x="4394651" y="4246345"/>
            <a:ext cx="4499021" cy="2297459"/>
          </a:xfrm>
          <a:prstGeom prst="rect">
            <a:avLst/>
          </a:prstGeom>
          <a:solidFill>
            <a:srgbClr val="EBF6F9"/>
          </a:solidFill>
          <a:ln>
            <a:no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3" name="正方形/長方形 2"/>
          <p:cNvSpPr/>
          <p:nvPr/>
        </p:nvSpPr>
        <p:spPr>
          <a:xfrm>
            <a:off x="265631" y="1152828"/>
            <a:ext cx="4021666" cy="5390976"/>
          </a:xfrm>
          <a:prstGeom prst="rect">
            <a:avLst/>
          </a:prstGeom>
          <a:solidFill>
            <a:srgbClr val="FFFFCC"/>
          </a:solidFill>
          <a:ln>
            <a:noFill/>
          </a:ln>
          <a:effectLst/>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44083"/>
            <a:endParaRPr lang="ja-JP" altLang="en-US" sz="1477" kern="0" dirty="0">
              <a:solidFill>
                <a:schemeClr val="bg1"/>
              </a:solidFill>
              <a:latin typeface="Meiryo UI" panose="020B0604030504040204" pitchFamily="50" charset="-128"/>
              <a:ea typeface="Meiryo UI"/>
            </a:endParaRPr>
          </a:p>
        </p:txBody>
      </p:sp>
      <p:sp>
        <p:nvSpPr>
          <p:cNvPr id="2" name="スライド番号プレースホルダー 1"/>
          <p:cNvSpPr>
            <a:spLocks noGrp="1"/>
          </p:cNvSpPr>
          <p:nvPr>
            <p:ph type="sldNum" sz="quarter" idx="12"/>
          </p:nvPr>
        </p:nvSpPr>
        <p:spPr>
          <a:xfrm>
            <a:off x="8135990" y="6609423"/>
            <a:ext cx="924808" cy="203025"/>
          </a:xfrm>
        </p:spPr>
        <p:txBody>
          <a:bodyPr/>
          <a:lstStyle/>
          <a:p>
            <a:pPr>
              <a:defRPr/>
            </a:pPr>
            <a:fld id="{10AC68E9-93AC-4EE7-A0E0-E98C161A901A}" type="slidenum">
              <a:rPr lang="ja-JP" altLang="en-US" smtClean="0"/>
              <a:pPr>
                <a:defRPr/>
              </a:pPr>
              <a:t>38</a:t>
            </a:fld>
            <a:endParaRPr lang="ja-JP" altLang="en-US" dirty="0"/>
          </a:p>
        </p:txBody>
      </p:sp>
      <p:sp>
        <p:nvSpPr>
          <p:cNvPr id="12" name="テキスト ボックス 11"/>
          <p:cNvSpPr txBox="1"/>
          <p:nvPr/>
        </p:nvSpPr>
        <p:spPr>
          <a:xfrm>
            <a:off x="944509" y="355233"/>
            <a:ext cx="72604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75" tIns="42188" rIns="84375" bIns="42188" numCol="1" anchor="ctr" anchorCtr="0" compatLnSpc="1">
            <a:prstTxWarp prst="textNoShape">
              <a:avLst/>
            </a:prstTxWarp>
          </a:bodyPr>
          <a:lstStyle>
            <a:lvl1pPr algn="ctr" fontAlgn="base">
              <a:spcBef>
                <a:spcPct val="0"/>
              </a:spcBef>
              <a:spcAft>
                <a:spcPct val="0"/>
              </a:spcAft>
              <a:defRPr kumimoji="1" sz="2000">
                <a:latin typeface="Meiryo UI" panose="020B0604030504040204" pitchFamily="50" charset="-128"/>
                <a:ea typeface="Meiryo UI" panose="020B0604030504040204" pitchFamily="50" charset="-128"/>
                <a:cs typeface="Meiryo UI" panose="020B0604030504040204" pitchFamily="50" charset="-128"/>
              </a:defRPr>
            </a:lvl1pPr>
            <a:lvl2pPr algn="ctr" fontAlgn="base">
              <a:spcBef>
                <a:spcPct val="0"/>
              </a:spcBef>
              <a:spcAft>
                <a:spcPct val="0"/>
              </a:spcAft>
              <a:defRPr kumimoji="1" sz="4062">
                <a:latin typeface="Calibri" pitchFamily="34" charset="0"/>
                <a:ea typeface="ＭＳ Ｐゴシック" charset="-128"/>
              </a:defRPr>
            </a:lvl2pPr>
            <a:lvl3pPr algn="ctr" fontAlgn="base">
              <a:spcBef>
                <a:spcPct val="0"/>
              </a:spcBef>
              <a:spcAft>
                <a:spcPct val="0"/>
              </a:spcAft>
              <a:defRPr kumimoji="1" sz="4062">
                <a:latin typeface="Calibri" pitchFamily="34" charset="0"/>
                <a:ea typeface="ＭＳ Ｐゴシック" charset="-128"/>
              </a:defRPr>
            </a:lvl3pPr>
            <a:lvl4pPr algn="ctr" fontAlgn="base">
              <a:spcBef>
                <a:spcPct val="0"/>
              </a:spcBef>
              <a:spcAft>
                <a:spcPct val="0"/>
              </a:spcAft>
              <a:defRPr kumimoji="1" sz="4062">
                <a:latin typeface="Calibri" pitchFamily="34" charset="0"/>
                <a:ea typeface="ＭＳ Ｐゴシック" charset="-128"/>
              </a:defRPr>
            </a:lvl4pPr>
            <a:lvl5pPr algn="ctr" fontAlgn="base">
              <a:spcBef>
                <a:spcPct val="0"/>
              </a:spcBef>
              <a:spcAft>
                <a:spcPct val="0"/>
              </a:spcAft>
              <a:defRPr kumimoji="1" sz="4062">
                <a:latin typeface="Calibri" pitchFamily="34" charset="0"/>
                <a:ea typeface="ＭＳ Ｐゴシック" charset="-128"/>
              </a:defRPr>
            </a:lvl5pPr>
            <a:lvl6pPr marL="421884" algn="ctr" fontAlgn="base">
              <a:spcBef>
                <a:spcPct val="0"/>
              </a:spcBef>
              <a:spcAft>
                <a:spcPct val="0"/>
              </a:spcAft>
              <a:defRPr kumimoji="1" sz="4062">
                <a:latin typeface="Calibri" pitchFamily="34" charset="0"/>
                <a:ea typeface="ＭＳ Ｐゴシック" charset="-128"/>
              </a:defRPr>
            </a:lvl6pPr>
            <a:lvl7pPr marL="843772" algn="ctr" fontAlgn="base">
              <a:spcBef>
                <a:spcPct val="0"/>
              </a:spcBef>
              <a:spcAft>
                <a:spcPct val="0"/>
              </a:spcAft>
              <a:defRPr kumimoji="1" sz="4062">
                <a:latin typeface="Calibri" pitchFamily="34" charset="0"/>
                <a:ea typeface="ＭＳ Ｐゴシック" charset="-128"/>
              </a:defRPr>
            </a:lvl7pPr>
            <a:lvl8pPr marL="1265656" algn="ctr" fontAlgn="base">
              <a:spcBef>
                <a:spcPct val="0"/>
              </a:spcBef>
              <a:spcAft>
                <a:spcPct val="0"/>
              </a:spcAft>
              <a:defRPr kumimoji="1" sz="4062">
                <a:latin typeface="Calibri" pitchFamily="34" charset="0"/>
                <a:ea typeface="ＭＳ Ｐゴシック" charset="-128"/>
              </a:defRPr>
            </a:lvl8pPr>
            <a:lvl9pPr marL="1687542" algn="ctr" fontAlgn="base">
              <a:spcBef>
                <a:spcPct val="0"/>
              </a:spcBef>
              <a:spcAft>
                <a:spcPct val="0"/>
              </a:spcAft>
              <a:defRPr kumimoji="1" sz="4062">
                <a:latin typeface="Calibri" pitchFamily="34" charset="0"/>
                <a:ea typeface="ＭＳ Ｐゴシック" charset="-128"/>
              </a:defRPr>
            </a:lvl9pPr>
          </a:lstStyle>
          <a:p>
            <a:r>
              <a:rPr lang="ja-JP" altLang="en-US" sz="1846" dirty="0"/>
              <a:t>市区町村の人口規模別オープンデータ取組率・人口カバー率</a:t>
            </a:r>
          </a:p>
        </p:txBody>
      </p:sp>
      <p:sp>
        <p:nvSpPr>
          <p:cNvPr id="4" name="正方形/長方形 66"/>
          <p:cNvSpPr>
            <a:spLocks noChangeArrowheads="1"/>
          </p:cNvSpPr>
          <p:nvPr/>
        </p:nvSpPr>
        <p:spPr bwMode="auto">
          <a:xfrm>
            <a:off x="265630" y="1152828"/>
            <a:ext cx="8604050" cy="4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66462" tIns="66462" rIns="66462" bIns="66462" anchor="t"/>
          <a:lstStyle>
            <a:lvl1pPr>
              <a:defRPr kumimoji="1" sz="1200">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200">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200">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200">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2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9pPr>
          </a:lstStyle>
          <a:p>
            <a:pPr>
              <a:spcAft>
                <a:spcPts val="277"/>
              </a:spcAft>
            </a:pPr>
            <a:r>
              <a:rPr kumimoji="0" lang="ja-JP" altLang="en-US" sz="1662" b="1" dirty="0">
                <a:latin typeface="Meiryo UI" panose="020B0604030504040204" pitchFamily="50" charset="-128"/>
                <a:ea typeface="Meiryo UI" panose="020B0604030504040204" pitchFamily="50" charset="-128"/>
                <a:cs typeface="Meiryo UI" panose="020B0604030504040204" pitchFamily="50" charset="-128"/>
              </a:rPr>
              <a:t>①　オープンデータ取組率</a:t>
            </a:r>
            <a:r>
              <a:rPr kumimoji="0" lang="ja-JP" altLang="en-US" sz="1477" b="1" dirty="0">
                <a:latin typeface="Meiryo UI" panose="020B0604030504040204" pitchFamily="50" charset="-128"/>
                <a:ea typeface="Meiryo UI" panose="020B0604030504040204" pitchFamily="50" charset="-128"/>
                <a:cs typeface="Meiryo UI" panose="020B0604030504040204" pitchFamily="50" charset="-128"/>
              </a:rPr>
              <a:t>（各分類における、総自治体数に対する取組済自治体数の割合）</a:t>
            </a:r>
            <a:endParaRPr kumimoji="0" lang="en-US" altLang="ja-JP" sz="1477"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66"/>
          <p:cNvSpPr>
            <a:spLocks noChangeArrowheads="1"/>
          </p:cNvSpPr>
          <p:nvPr/>
        </p:nvSpPr>
        <p:spPr bwMode="auto">
          <a:xfrm>
            <a:off x="4439275" y="4509053"/>
            <a:ext cx="2724923" cy="14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66462" tIns="66462" rIns="66462" bIns="66462" anchor="t"/>
          <a:lstStyle>
            <a:lvl1pPr>
              <a:defRPr kumimoji="1" sz="1200">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200">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200">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200">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2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9pPr>
          </a:lstStyle>
          <a:p>
            <a:pPr>
              <a:spcAft>
                <a:spcPts val="277"/>
              </a:spcAft>
            </a:pPr>
            <a:r>
              <a:rPr kumimoji="0" lang="ja-JP" altLang="en-US" sz="1662" b="1" dirty="0">
                <a:latin typeface="Meiryo UI" panose="020B0604030504040204" pitchFamily="50" charset="-128"/>
                <a:ea typeface="Meiryo UI" panose="020B0604030504040204" pitchFamily="50" charset="-128"/>
                <a:cs typeface="Meiryo UI" panose="020B0604030504040204" pitchFamily="50" charset="-128"/>
              </a:rPr>
              <a:t>②　人口カバー率</a:t>
            </a:r>
            <a:endParaRPr kumimoji="0" lang="en-US" altLang="ja-JP" sz="1662" b="1" dirty="0">
              <a:latin typeface="Meiryo UI" panose="020B0604030504040204" pitchFamily="50" charset="-128"/>
              <a:ea typeface="Meiryo UI" panose="020B0604030504040204" pitchFamily="50" charset="-128"/>
              <a:cs typeface="Meiryo UI" panose="020B0604030504040204" pitchFamily="50" charset="-128"/>
            </a:endParaRPr>
          </a:p>
          <a:p>
            <a:pPr>
              <a:spcAft>
                <a:spcPts val="277"/>
              </a:spcAft>
            </a:pPr>
            <a:r>
              <a:rPr kumimoji="0" lang="ja-JP" altLang="en-US" sz="1477" b="1" dirty="0">
                <a:latin typeface="Meiryo UI" panose="020B0604030504040204" pitchFamily="50" charset="-128"/>
                <a:ea typeface="Meiryo UI" panose="020B0604030504040204" pitchFamily="50" charset="-128"/>
                <a:cs typeface="Meiryo UI" panose="020B0604030504040204" pitchFamily="50" charset="-128"/>
              </a:rPr>
              <a:t>（総人口に対する、取組済</a:t>
            </a:r>
            <a:r>
              <a:rPr kumimoji="0" lang="en-US" altLang="ja-JP" sz="1477" b="1" dirty="0">
                <a:latin typeface="Meiryo UI" panose="020B0604030504040204" pitchFamily="50" charset="-128"/>
                <a:ea typeface="Meiryo UI" panose="020B0604030504040204" pitchFamily="50" charset="-128"/>
                <a:cs typeface="Meiryo UI" panose="020B0604030504040204" pitchFamily="50" charset="-128"/>
              </a:rPr>
              <a:t/>
            </a:r>
            <a:br>
              <a:rPr kumimoji="0" lang="en-US" altLang="ja-JP" sz="1477" b="1" dirty="0">
                <a:latin typeface="Meiryo UI" panose="020B0604030504040204" pitchFamily="50" charset="-128"/>
                <a:ea typeface="Meiryo UI" panose="020B0604030504040204" pitchFamily="50" charset="-128"/>
                <a:cs typeface="Meiryo UI" panose="020B0604030504040204" pitchFamily="50" charset="-128"/>
              </a:rPr>
            </a:br>
            <a:r>
              <a:rPr kumimoji="0" lang="ja-JP" altLang="en-US" sz="1477" b="1" dirty="0">
                <a:latin typeface="Meiryo UI" panose="020B0604030504040204" pitchFamily="50" charset="-128"/>
                <a:ea typeface="Meiryo UI" panose="020B0604030504040204" pitchFamily="50" charset="-128"/>
                <a:cs typeface="Meiryo UI" panose="020B0604030504040204" pitchFamily="50" charset="-128"/>
              </a:rPr>
              <a:t>　 自治体の人口合計の割合）</a:t>
            </a:r>
            <a:endParaRPr kumimoji="0" lang="en-US" altLang="ja-JP" sz="1477"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グラフ 5"/>
          <p:cNvGraphicFramePr>
            <a:graphicFrameLocks/>
          </p:cNvGraphicFramePr>
          <p:nvPr/>
        </p:nvGraphicFramePr>
        <p:xfrm>
          <a:off x="284656" y="1830230"/>
          <a:ext cx="2110154" cy="25321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グラフ 9"/>
          <p:cNvGraphicFramePr>
            <a:graphicFrameLocks/>
          </p:cNvGraphicFramePr>
          <p:nvPr/>
        </p:nvGraphicFramePr>
        <p:xfrm>
          <a:off x="2214411" y="4012486"/>
          <a:ext cx="2075718" cy="27868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グラフ 10"/>
          <p:cNvGraphicFramePr>
            <a:graphicFrameLocks/>
          </p:cNvGraphicFramePr>
          <p:nvPr/>
        </p:nvGraphicFramePr>
        <p:xfrm>
          <a:off x="6680072" y="4031709"/>
          <a:ext cx="2455454" cy="2532185"/>
        </p:xfrm>
        <a:graphic>
          <a:graphicData uri="http://schemas.openxmlformats.org/drawingml/2006/chart">
            <c:chart xmlns:c="http://schemas.openxmlformats.org/drawingml/2006/chart" xmlns:r="http://schemas.openxmlformats.org/officeDocument/2006/relationships" r:id="rId6"/>
          </a:graphicData>
        </a:graphic>
      </p:graphicFrame>
      <p:sp>
        <p:nvSpPr>
          <p:cNvPr id="13" name="円/楕円 12"/>
          <p:cNvSpPr/>
          <p:nvPr/>
        </p:nvSpPr>
        <p:spPr>
          <a:xfrm>
            <a:off x="944498" y="2759452"/>
            <a:ext cx="790470" cy="75395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015" b="1" dirty="0">
                <a:latin typeface="Meiryo UI" panose="020B0604030504040204" pitchFamily="50" charset="-128"/>
                <a:ea typeface="Meiryo UI" panose="020B0604030504040204" pitchFamily="50" charset="-128"/>
                <a:cs typeface="Meiryo UI" panose="020B0604030504040204" pitchFamily="50" charset="-128"/>
              </a:rPr>
              <a:t>７８</a:t>
            </a:r>
            <a:endParaRPr lang="en-US" altLang="ja-JP" sz="1015"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15" b="1" dirty="0">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19" name="グラフ 18"/>
          <p:cNvGraphicFramePr>
            <a:graphicFrameLocks/>
          </p:cNvGraphicFramePr>
          <p:nvPr/>
        </p:nvGraphicFramePr>
        <p:xfrm>
          <a:off x="2022096" y="1841336"/>
          <a:ext cx="2458879" cy="2532185"/>
        </p:xfrm>
        <a:graphic>
          <a:graphicData uri="http://schemas.openxmlformats.org/drawingml/2006/chart">
            <c:chart xmlns:c="http://schemas.openxmlformats.org/drawingml/2006/chart" xmlns:r="http://schemas.openxmlformats.org/officeDocument/2006/relationships" r:id="rId7"/>
          </a:graphicData>
        </a:graphic>
      </p:graphicFrame>
      <p:sp>
        <p:nvSpPr>
          <p:cNvPr id="20" name="円/楕円 19"/>
          <p:cNvSpPr/>
          <p:nvPr/>
        </p:nvSpPr>
        <p:spPr>
          <a:xfrm>
            <a:off x="2844152" y="2787474"/>
            <a:ext cx="790470" cy="75395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015" b="1" dirty="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015"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0" name="正方形/長方形 66"/>
          <p:cNvSpPr>
            <a:spLocks noChangeArrowheads="1"/>
          </p:cNvSpPr>
          <p:nvPr/>
        </p:nvSpPr>
        <p:spPr bwMode="auto">
          <a:xfrm>
            <a:off x="114708" y="793723"/>
            <a:ext cx="8604050" cy="4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66462" tIns="66462" rIns="66462" bIns="66462" anchor="t"/>
          <a:lstStyle>
            <a:lvl1pPr>
              <a:defRPr kumimoji="1" sz="1200">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200">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200">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200">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2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9pPr>
          </a:lstStyle>
          <a:p>
            <a:pPr>
              <a:spcAft>
                <a:spcPts val="277"/>
              </a:spcAft>
            </a:pPr>
            <a:r>
              <a:rPr kumimoji="0" lang="ja-JP" altLang="en-US" sz="1477" b="1" dirty="0">
                <a:latin typeface="Meiryo UI" panose="020B0604030504040204" pitchFamily="50" charset="-128"/>
                <a:ea typeface="Meiryo UI" panose="020B0604030504040204" pitchFamily="50" charset="-128"/>
                <a:cs typeface="Meiryo UI" panose="020B0604030504040204" pitchFamily="50" charset="-128"/>
              </a:rPr>
              <a:t>●全国の市区町村を対象に集計</a:t>
            </a:r>
            <a:endParaRPr kumimoji="0" lang="en-US" altLang="ja-JP" sz="1477"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66"/>
          <p:cNvSpPr>
            <a:spLocks noChangeArrowheads="1"/>
          </p:cNvSpPr>
          <p:nvPr/>
        </p:nvSpPr>
        <p:spPr bwMode="auto">
          <a:xfrm>
            <a:off x="615264" y="1454892"/>
            <a:ext cx="3278887" cy="24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66462" tIns="66462" rIns="66462" bIns="66462" anchor="t"/>
          <a:lstStyle>
            <a:lvl1pPr>
              <a:defRPr kumimoji="1" sz="1200">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200">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200">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200">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2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9pPr>
          </a:lstStyle>
          <a:p>
            <a:pPr>
              <a:spcAft>
                <a:spcPts val="277"/>
              </a:spcAft>
            </a:pPr>
            <a:r>
              <a:rPr kumimoji="0" lang="en-US" altLang="ja-JP"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令和元年</a:t>
            </a:r>
            <a:r>
              <a:rPr kumimoji="0" lang="en-US" altLang="ja-JP"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6</a:t>
            </a:r>
            <a:r>
              <a:rPr kumimoji="0" lang="ja-JP" altLang="en-US"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月</a:t>
            </a:r>
            <a:r>
              <a:rPr kumimoji="0" lang="en-US" altLang="ja-JP"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17</a:t>
            </a:r>
            <a:r>
              <a:rPr kumimoji="0" lang="ja-JP" altLang="en-US"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日時点の自治体取組状況を元に集計</a:t>
            </a:r>
            <a:endParaRPr kumimoji="0" lang="en-US" altLang="ja-JP"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66"/>
          <p:cNvSpPr>
            <a:spLocks noChangeArrowheads="1"/>
          </p:cNvSpPr>
          <p:nvPr/>
        </p:nvSpPr>
        <p:spPr bwMode="auto">
          <a:xfrm>
            <a:off x="4468140" y="5568424"/>
            <a:ext cx="3278887" cy="68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66462" tIns="66462" rIns="66462" bIns="66462" anchor="t"/>
          <a:lstStyle>
            <a:lvl1pPr>
              <a:defRPr kumimoji="1" sz="1200">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200">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200">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200">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2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9pPr>
          </a:lstStyle>
          <a:p>
            <a:pPr>
              <a:spcAft>
                <a:spcPts val="277"/>
              </a:spcAft>
            </a:pPr>
            <a:r>
              <a:rPr kumimoji="0" lang="en-US" altLang="ja-JP"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令和元年</a:t>
            </a:r>
            <a:r>
              <a:rPr kumimoji="0" lang="en-US" altLang="ja-JP"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6</a:t>
            </a:r>
            <a:r>
              <a:rPr kumimoji="0" lang="ja-JP" altLang="en-US"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月</a:t>
            </a:r>
            <a:r>
              <a:rPr kumimoji="0" lang="en-US" altLang="ja-JP"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17</a:t>
            </a:r>
            <a:r>
              <a:rPr kumimoji="0" lang="ja-JP" altLang="en-US"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日時点の自治体取組状況と</a:t>
            </a:r>
            <a:endParaRPr kumimoji="0" lang="en-US" altLang="ja-JP"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spcAft>
                <a:spcPts val="277"/>
              </a:spcAft>
            </a:pPr>
            <a:r>
              <a:rPr kumimoji="0" lang="ja-JP" altLang="en-US"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平成</a:t>
            </a:r>
            <a:r>
              <a:rPr kumimoji="0" lang="en-US" altLang="ja-JP"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27</a:t>
            </a:r>
            <a:r>
              <a:rPr kumimoji="0" lang="ja-JP" altLang="en-US"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年国勢調査結果</a:t>
            </a:r>
            <a:r>
              <a:rPr kumimoji="0" lang="ja-JP" altLang="en-US" sz="738"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（平成</a:t>
            </a:r>
            <a:r>
              <a:rPr kumimoji="0" lang="en-US" altLang="ja-JP" sz="738"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27</a:t>
            </a:r>
            <a:r>
              <a:rPr kumimoji="0" lang="ja-JP" altLang="en-US" sz="738"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年</a:t>
            </a:r>
            <a:r>
              <a:rPr kumimoji="0" lang="en-US" altLang="ja-JP" sz="738"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10</a:t>
            </a:r>
            <a:r>
              <a:rPr kumimoji="0" lang="ja-JP" altLang="en-US" sz="738"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月１日）</a:t>
            </a:r>
            <a:r>
              <a:rPr kumimoji="0" lang="ja-JP" altLang="en-US"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a:t>
            </a:r>
            <a:endParaRPr kumimoji="0" lang="en-US" altLang="ja-JP"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spcAft>
                <a:spcPts val="277"/>
              </a:spcAft>
            </a:pPr>
            <a:r>
              <a:rPr kumimoji="0" lang="en-US" altLang="ja-JP"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元に集計</a:t>
            </a:r>
            <a:endParaRPr kumimoji="0" lang="en-US" altLang="ja-JP"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66"/>
          <p:cNvSpPr>
            <a:spLocks noChangeArrowheads="1"/>
          </p:cNvSpPr>
          <p:nvPr/>
        </p:nvSpPr>
        <p:spPr bwMode="auto">
          <a:xfrm>
            <a:off x="618072" y="1625277"/>
            <a:ext cx="7303124" cy="46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66462" tIns="66462" rIns="66462" bIns="66462" anchor="t"/>
          <a:lstStyle>
            <a:lvl1pPr>
              <a:defRPr kumimoji="1" sz="1200">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200">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200">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200">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2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200">
                <a:solidFill>
                  <a:schemeClr val="tx1"/>
                </a:solidFill>
                <a:latin typeface="HG丸ｺﾞｼｯｸM-PRO" panose="020F0600000000000000" pitchFamily="50" charset="-128"/>
                <a:ea typeface="HG丸ｺﾞｼｯｸM-PRO" panose="020F0600000000000000" pitchFamily="50" charset="-128"/>
              </a:defRPr>
            </a:lvl9pPr>
          </a:lstStyle>
          <a:p>
            <a:r>
              <a:rPr kumimoji="0" lang="en-US" altLang="ja-JP"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大規模市・中規模市・小規模市・市町村の分類については、平成</a:t>
            </a:r>
            <a:r>
              <a:rPr kumimoji="0" lang="en-US" altLang="ja-JP"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27</a:t>
            </a:r>
            <a:r>
              <a:rPr kumimoji="0" lang="ja-JP" altLang="en-US"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年国勢調査結果</a:t>
            </a:r>
            <a:r>
              <a:rPr kumimoji="0" lang="ja-JP" altLang="en-US" sz="738"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（平成</a:t>
            </a:r>
            <a:r>
              <a:rPr kumimoji="0" lang="en-US" altLang="ja-JP" sz="738"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27</a:t>
            </a:r>
            <a:r>
              <a:rPr kumimoji="0" lang="ja-JP" altLang="en-US" sz="738"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年</a:t>
            </a:r>
            <a:r>
              <a:rPr kumimoji="0" lang="en-US" altLang="ja-JP" sz="738"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10</a:t>
            </a:r>
            <a:r>
              <a:rPr kumimoji="0" lang="ja-JP" altLang="en-US" sz="738"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月１日）</a:t>
            </a:r>
            <a:r>
              <a:rPr kumimoji="0" lang="ja-JP" altLang="en-US"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を利用</a:t>
            </a:r>
            <a:endParaRPr kumimoji="0" lang="en-US" altLang="ja-JP" sz="1015"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14"/>
          <p:cNvSpPr/>
          <p:nvPr/>
        </p:nvSpPr>
        <p:spPr>
          <a:xfrm>
            <a:off x="7089611" y="2814884"/>
            <a:ext cx="790470" cy="75395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015" b="1" dirty="0">
                <a:latin typeface="Meiryo UI" panose="020B0604030504040204" pitchFamily="50" charset="-128"/>
                <a:ea typeface="Meiryo UI" panose="020B0604030504040204" pitchFamily="50" charset="-128"/>
                <a:cs typeface="Meiryo UI" panose="020B0604030504040204" pitchFamily="50" charset="-128"/>
              </a:rPr>
              <a:t>８７</a:t>
            </a:r>
            <a:endParaRPr kumimoji="1" lang="en-US" altLang="ja-JP" sz="1015"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15" b="1" dirty="0">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37" name="グラフ 36"/>
          <p:cNvGraphicFramePr>
            <a:graphicFrameLocks/>
          </p:cNvGraphicFramePr>
          <p:nvPr/>
        </p:nvGraphicFramePr>
        <p:xfrm>
          <a:off x="6544201" y="4115988"/>
          <a:ext cx="2924950" cy="269675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2" name="グラフ 41"/>
          <p:cNvGraphicFramePr>
            <a:graphicFrameLocks/>
          </p:cNvGraphicFramePr>
          <p:nvPr/>
        </p:nvGraphicFramePr>
        <p:xfrm>
          <a:off x="4117326" y="1692201"/>
          <a:ext cx="2809462" cy="2713290"/>
        </p:xfrm>
        <a:graphic>
          <a:graphicData uri="http://schemas.openxmlformats.org/drawingml/2006/chart">
            <c:chart xmlns:c="http://schemas.openxmlformats.org/drawingml/2006/chart" xmlns:r="http://schemas.openxmlformats.org/officeDocument/2006/relationships" r:id="rId9"/>
          </a:graphicData>
        </a:graphic>
      </p:graphicFrame>
      <p:sp>
        <p:nvSpPr>
          <p:cNvPr id="14" name="円/楕円 13"/>
          <p:cNvSpPr/>
          <p:nvPr/>
        </p:nvSpPr>
        <p:spPr>
          <a:xfrm>
            <a:off x="5131412" y="2831666"/>
            <a:ext cx="790470" cy="75395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015" b="1" dirty="0">
                <a:latin typeface="Meiryo UI" panose="020B0604030504040204" pitchFamily="50" charset="-128"/>
                <a:ea typeface="Meiryo UI" panose="020B0604030504040204" pitchFamily="50" charset="-128"/>
                <a:cs typeface="Meiryo UI" panose="020B0604030504040204" pitchFamily="50" charset="-128"/>
              </a:rPr>
              <a:t>９２</a:t>
            </a:r>
            <a:endParaRPr kumimoji="1" lang="en-US" altLang="ja-JP" sz="1015"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15" b="1" dirty="0">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44" name="グラフ 43"/>
          <p:cNvGraphicFramePr>
            <a:graphicFrameLocks/>
          </p:cNvGraphicFramePr>
          <p:nvPr/>
        </p:nvGraphicFramePr>
        <p:xfrm>
          <a:off x="187908" y="4031709"/>
          <a:ext cx="2484830" cy="2823912"/>
        </p:xfrm>
        <a:graphic>
          <a:graphicData uri="http://schemas.openxmlformats.org/drawingml/2006/chart">
            <c:chart xmlns:c="http://schemas.openxmlformats.org/drawingml/2006/chart" xmlns:r="http://schemas.openxmlformats.org/officeDocument/2006/relationships" r:id="rId10"/>
          </a:graphicData>
        </a:graphic>
      </p:graphicFrame>
      <p:sp>
        <p:nvSpPr>
          <p:cNvPr id="16" name="円/楕円 15"/>
          <p:cNvSpPr/>
          <p:nvPr/>
        </p:nvSpPr>
        <p:spPr>
          <a:xfrm>
            <a:off x="1027134" y="5228961"/>
            <a:ext cx="790470" cy="75395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015" b="1" dirty="0">
                <a:latin typeface="Meiryo UI" panose="020B0604030504040204" pitchFamily="50" charset="-128"/>
                <a:ea typeface="Meiryo UI" panose="020B0604030504040204" pitchFamily="50" charset="-128"/>
                <a:cs typeface="Meiryo UI" panose="020B0604030504040204" pitchFamily="50" charset="-128"/>
              </a:rPr>
              <a:t>５５</a:t>
            </a:r>
            <a:endParaRPr kumimoji="1" lang="en-US" altLang="ja-JP" sz="1015"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15" b="1" dirty="0">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45" name="グラフ 44"/>
          <p:cNvGraphicFramePr>
            <a:graphicFrameLocks/>
          </p:cNvGraphicFramePr>
          <p:nvPr/>
        </p:nvGraphicFramePr>
        <p:xfrm>
          <a:off x="2023688" y="4019663"/>
          <a:ext cx="2564286" cy="2835959"/>
        </p:xfrm>
        <a:graphic>
          <a:graphicData uri="http://schemas.openxmlformats.org/drawingml/2006/chart">
            <c:chart xmlns:c="http://schemas.openxmlformats.org/drawingml/2006/chart" xmlns:r="http://schemas.openxmlformats.org/officeDocument/2006/relationships" r:id="rId11"/>
          </a:graphicData>
        </a:graphic>
      </p:graphicFrame>
      <p:sp>
        <p:nvSpPr>
          <p:cNvPr id="17" name="円/楕円 16"/>
          <p:cNvSpPr/>
          <p:nvPr/>
        </p:nvSpPr>
        <p:spPr>
          <a:xfrm>
            <a:off x="2910596" y="5220869"/>
            <a:ext cx="790470" cy="75395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015" b="1" dirty="0">
                <a:latin typeface="Meiryo UI" panose="020B0604030504040204" pitchFamily="50" charset="-128"/>
                <a:ea typeface="Meiryo UI" panose="020B0604030504040204" pitchFamily="50" charset="-128"/>
                <a:cs typeface="Meiryo UI" panose="020B0604030504040204" pitchFamily="50" charset="-128"/>
              </a:rPr>
              <a:t>１７</a:t>
            </a:r>
            <a:endParaRPr lang="en-US" altLang="ja-JP" sz="1015"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15" b="1" dirty="0">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46" name="グラフ 45"/>
          <p:cNvGraphicFramePr>
            <a:graphicFrameLocks/>
          </p:cNvGraphicFramePr>
          <p:nvPr/>
        </p:nvGraphicFramePr>
        <p:xfrm>
          <a:off x="6932683" y="4151699"/>
          <a:ext cx="2072867" cy="2633880"/>
        </p:xfrm>
        <a:graphic>
          <a:graphicData uri="http://schemas.openxmlformats.org/drawingml/2006/chart">
            <c:chart xmlns:c="http://schemas.openxmlformats.org/drawingml/2006/chart" xmlns:r="http://schemas.openxmlformats.org/officeDocument/2006/relationships" r:id="rId12"/>
          </a:graphicData>
        </a:graphic>
      </p:graphicFrame>
      <p:sp>
        <p:nvSpPr>
          <p:cNvPr id="18" name="円/楕円 17"/>
          <p:cNvSpPr/>
          <p:nvPr/>
        </p:nvSpPr>
        <p:spPr>
          <a:xfrm>
            <a:off x="7575171" y="5160055"/>
            <a:ext cx="790470" cy="753954"/>
          </a:xfrm>
          <a:prstGeom prst="ellipse">
            <a:avLst/>
          </a:prstGeom>
          <a:gradFill>
            <a:gsLst>
              <a:gs pos="0">
                <a:srgbClr val="92D050"/>
              </a:gs>
              <a:gs pos="35000">
                <a:schemeClr val="accent3">
                  <a:lumMod val="20000"/>
                  <a:lumOff val="80000"/>
                </a:schemeClr>
              </a:gs>
              <a:gs pos="100000">
                <a:schemeClr val="accent1">
                  <a:tint val="15000"/>
                  <a:satMod val="350000"/>
                </a:schemeClr>
              </a:gs>
            </a:gsLst>
          </a:grad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015" b="1" dirty="0">
                <a:latin typeface="Meiryo UI" panose="020B0604030504040204" pitchFamily="50" charset="-128"/>
                <a:ea typeface="Meiryo UI" panose="020B0604030504040204" pitchFamily="50" charset="-128"/>
                <a:cs typeface="Meiryo UI" panose="020B0604030504040204" pitchFamily="50" charset="-128"/>
              </a:rPr>
              <a:t>７９</a:t>
            </a:r>
            <a:endParaRPr lang="en-US" altLang="ja-JP" sz="1015"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15"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8" name="正方形/長方形 37"/>
          <p:cNvSpPr/>
          <p:nvPr/>
        </p:nvSpPr>
        <p:spPr>
          <a:xfrm>
            <a:off x="321898" y="6571253"/>
            <a:ext cx="3249880" cy="253916"/>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rPr>
              <a:t>出典：政府</a:t>
            </a:r>
            <a:r>
              <a:rPr lang="en-US" altLang="ja-JP" sz="1050" dirty="0">
                <a:latin typeface="Meiryo UI" panose="020B0604030504040204" pitchFamily="50" charset="-128"/>
                <a:ea typeface="Meiryo UI" panose="020B0604030504040204" pitchFamily="50" charset="-128"/>
              </a:rPr>
              <a:t>CIO</a:t>
            </a:r>
            <a:r>
              <a:rPr lang="ja-JP" altLang="en-US" sz="1050" dirty="0" smtClean="0">
                <a:latin typeface="Meiryo UI" panose="020B0604030504040204" pitchFamily="50" charset="-128"/>
                <a:ea typeface="Meiryo UI" panose="020B0604030504040204" pitchFamily="50" charset="-128"/>
              </a:rPr>
              <a:t>ポータル　　オープンデータ</a:t>
            </a:r>
            <a:r>
              <a:rPr lang="ja-JP" altLang="en-US" sz="1050" dirty="0">
                <a:latin typeface="Meiryo UI" panose="020B0604030504040204" pitchFamily="50" charset="-128"/>
                <a:ea typeface="Meiryo UI" panose="020B0604030504040204" pitchFamily="50" charset="-128"/>
              </a:rPr>
              <a:t>基本指針　</a:t>
            </a:r>
            <a:endParaRPr lang="en-US" altLang="ja-JP"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84157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147235" y="6407481"/>
            <a:ext cx="2057400" cy="365125"/>
          </a:xfrm>
        </p:spPr>
        <p:txBody>
          <a:bodyPr/>
          <a:lstStyle/>
          <a:p>
            <a:fld id="{6D9193AE-A101-45E9-A319-81911888F047}" type="slidenum">
              <a:rPr kumimoji="1" lang="ja-JP" altLang="en-US" smtClean="0"/>
              <a:pPr/>
              <a:t>39</a:t>
            </a:fld>
            <a:endParaRPr kumimoji="1" lang="ja-JP" altLang="en-US"/>
          </a:p>
        </p:txBody>
      </p:sp>
      <p:pic>
        <p:nvPicPr>
          <p:cNvPr id="2" name="図 1"/>
          <p:cNvPicPr>
            <a:picLocks noChangeAspect="1"/>
          </p:cNvPicPr>
          <p:nvPr/>
        </p:nvPicPr>
        <p:blipFill>
          <a:blip r:embed="rId2"/>
          <a:stretch>
            <a:fillRect/>
          </a:stretch>
        </p:blipFill>
        <p:spPr>
          <a:xfrm>
            <a:off x="574766" y="680997"/>
            <a:ext cx="8059782" cy="5987423"/>
          </a:xfrm>
          <a:prstGeom prst="rect">
            <a:avLst/>
          </a:prstGeom>
        </p:spPr>
      </p:pic>
      <p:sp>
        <p:nvSpPr>
          <p:cNvPr id="3" name="正方形/長方形 2"/>
          <p:cNvSpPr/>
          <p:nvPr/>
        </p:nvSpPr>
        <p:spPr>
          <a:xfrm>
            <a:off x="313509" y="561703"/>
            <a:ext cx="8490858" cy="61067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861441" y="111250"/>
            <a:ext cx="7368868" cy="338554"/>
          </a:xfrm>
          <a:prstGeom prst="rect">
            <a:avLst/>
          </a:prstGeom>
        </p:spPr>
        <p:txBody>
          <a:bodyPr wrap="square">
            <a:spAutoFit/>
          </a:bodyPr>
          <a:lstStyle/>
          <a:p>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オープンデータ</a:t>
            </a:r>
            <a:r>
              <a:rPr lang="ja-JP" altLang="en-US" sz="1600" dirty="0">
                <a:latin typeface="Meiryo UI" panose="020B0604030504040204" pitchFamily="50" charset="-128"/>
                <a:ea typeface="Meiryo UI" panose="020B0604030504040204" pitchFamily="50" charset="-128"/>
              </a:rPr>
              <a:t>基本</a:t>
            </a:r>
            <a:r>
              <a:rPr lang="ja-JP" altLang="en-US" sz="1600" dirty="0" smtClean="0">
                <a:latin typeface="Meiryo UI" panose="020B0604030504040204" pitchFamily="50" charset="-128"/>
                <a:ea typeface="Meiryo UI" panose="020B0604030504040204" pitchFamily="50" charset="-128"/>
              </a:rPr>
              <a:t>指針</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IT</a:t>
            </a:r>
            <a:r>
              <a:rPr lang="ja-JP" altLang="en-US" sz="1600" dirty="0">
                <a:latin typeface="Meiryo UI" panose="020B0604030504040204" pitchFamily="50" charset="-128"/>
                <a:ea typeface="Meiryo UI" panose="020B0604030504040204" pitchFamily="50" charset="-128"/>
              </a:rPr>
              <a:t>本部・官民データ活用推進戦略会議</a:t>
            </a:r>
            <a:r>
              <a:rPr lang="ja-JP" altLang="en-US" sz="1600" dirty="0" smtClean="0">
                <a:latin typeface="Meiryo UI" panose="020B0604030504040204" pitchFamily="50" charset="-128"/>
                <a:ea typeface="Meiryo UI" panose="020B0604030504040204" pitchFamily="50" charset="-128"/>
              </a:rPr>
              <a:t>決定（内閣官房）</a:t>
            </a:r>
            <a:endParaRPr lang="ja-JP" alt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89661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F7BE761-4FA0-4452-92AA-61558EC1D31B}"/>
              </a:ext>
            </a:extLst>
          </p:cNvPr>
          <p:cNvSpPr>
            <a:spLocks noGrp="1"/>
          </p:cNvSpPr>
          <p:nvPr>
            <p:ph type="sldNum" sz="quarter" idx="12"/>
          </p:nvPr>
        </p:nvSpPr>
        <p:spPr/>
        <p:txBody>
          <a:bodyPr/>
          <a:lstStyle/>
          <a:p>
            <a:fld id="{6D9193AE-A101-45E9-A319-81911888F047}" type="slidenum">
              <a:rPr kumimoji="1" lang="ja-JP" altLang="en-US" smtClean="0"/>
              <a:pPr/>
              <a:t>4</a:t>
            </a:fld>
            <a:endParaRPr kumimoji="1" lang="ja-JP" altLang="en-US"/>
          </a:p>
        </p:txBody>
      </p:sp>
      <p:pic>
        <p:nvPicPr>
          <p:cNvPr id="5" name="図 4">
            <a:extLst>
              <a:ext uri="{FF2B5EF4-FFF2-40B4-BE49-F238E27FC236}">
                <a16:creationId xmlns:a16="http://schemas.microsoft.com/office/drawing/2014/main" id="{976048F2-6557-43D5-AA40-F48466190737}"/>
              </a:ext>
            </a:extLst>
          </p:cNvPr>
          <p:cNvPicPr>
            <a:picLocks noChangeAspect="1"/>
          </p:cNvPicPr>
          <p:nvPr/>
        </p:nvPicPr>
        <p:blipFill rotWithShape="1">
          <a:blip r:embed="rId2"/>
          <a:srcRect l="6867" t="29559" r="42474" b="5538"/>
          <a:stretch/>
        </p:blipFill>
        <p:spPr>
          <a:xfrm>
            <a:off x="172874" y="2927735"/>
            <a:ext cx="4109289" cy="3334327"/>
          </a:xfrm>
          <a:prstGeom prst="rect">
            <a:avLst/>
          </a:prstGeom>
        </p:spPr>
      </p:pic>
      <p:graphicFrame>
        <p:nvGraphicFramePr>
          <p:cNvPr id="6" name="グラフ 5">
            <a:extLst>
              <a:ext uri="{FF2B5EF4-FFF2-40B4-BE49-F238E27FC236}">
                <a16:creationId xmlns:a16="http://schemas.microsoft.com/office/drawing/2014/main" id="{8CAC6FCA-EEFD-461A-9AF9-CB6058FC4FB6}"/>
              </a:ext>
            </a:extLst>
          </p:cNvPr>
          <p:cNvGraphicFramePr/>
          <p:nvPr>
            <p:extLst/>
          </p:nvPr>
        </p:nvGraphicFramePr>
        <p:xfrm>
          <a:off x="4582703" y="3743109"/>
          <a:ext cx="1980000" cy="25024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グラフ 6">
            <a:extLst>
              <a:ext uri="{FF2B5EF4-FFF2-40B4-BE49-F238E27FC236}">
                <a16:creationId xmlns:a16="http://schemas.microsoft.com/office/drawing/2014/main" id="{E1D01833-CEF9-4E0C-8AD7-4E57AABD5275}"/>
              </a:ext>
            </a:extLst>
          </p:cNvPr>
          <p:cNvGraphicFramePr/>
          <p:nvPr>
            <p:extLst/>
          </p:nvPr>
        </p:nvGraphicFramePr>
        <p:xfrm>
          <a:off x="6480000" y="3759585"/>
          <a:ext cx="2664000" cy="2502477"/>
        </p:xfrm>
        <a:graphic>
          <a:graphicData uri="http://schemas.openxmlformats.org/drawingml/2006/chart">
            <c:chart xmlns:c="http://schemas.openxmlformats.org/drawingml/2006/chart" xmlns:r="http://schemas.openxmlformats.org/officeDocument/2006/relationships" r:id="rId4"/>
          </a:graphicData>
        </a:graphic>
      </p:graphicFrame>
      <p:sp>
        <p:nvSpPr>
          <p:cNvPr id="8" name="テキスト ボックス 7">
            <a:extLst>
              <a:ext uri="{FF2B5EF4-FFF2-40B4-BE49-F238E27FC236}">
                <a16:creationId xmlns:a16="http://schemas.microsoft.com/office/drawing/2014/main" id="{400EB2AF-6124-4A80-85C7-FD8DD7E6EC26}"/>
              </a:ext>
            </a:extLst>
          </p:cNvPr>
          <p:cNvSpPr txBox="1"/>
          <p:nvPr/>
        </p:nvSpPr>
        <p:spPr>
          <a:xfrm>
            <a:off x="4979766" y="3303799"/>
            <a:ext cx="1368000" cy="468000"/>
          </a:xfrm>
          <a:prstGeom prst="rect">
            <a:avLst/>
          </a:prstGeom>
          <a:noFill/>
          <a:ln>
            <a:solidFill>
              <a:schemeClr val="bg1">
                <a:lumMod val="75000"/>
              </a:schemeClr>
            </a:solidFill>
          </a:ln>
        </p:spPr>
        <p:txBody>
          <a:bodyPr vert="horz" wrap="none" rtlCol="0">
            <a:noAutofit/>
          </a:bodyPr>
          <a:lstStyle/>
          <a:p>
            <a:pPr algn="ctr"/>
            <a:r>
              <a:rPr kumimoji="1" lang="en-US" altLang="ja-JP" sz="1200" b="1" dirty="0">
                <a:latin typeface="Meiryo UI" panose="020B0604030504040204" pitchFamily="50" charset="-128"/>
                <a:ea typeface="Meiryo UI" panose="020B0604030504040204" pitchFamily="50" charset="-128"/>
              </a:rPr>
              <a:t>2013</a:t>
            </a:r>
            <a:r>
              <a:rPr kumimoji="1" lang="ja-JP" altLang="en-US" sz="1200" b="1" dirty="0">
                <a:latin typeface="Meiryo UI" panose="020B0604030504040204" pitchFamily="50" charset="-128"/>
                <a:ea typeface="Meiryo UI" panose="020B0604030504040204" pitchFamily="50" charset="-128"/>
              </a:rPr>
              <a:t>年</a:t>
            </a:r>
            <a:endParaRPr kumimoji="1" lang="en-US" altLang="ja-JP" sz="1200" b="1" dirty="0">
              <a:latin typeface="Meiryo UI" panose="020B0604030504040204" pitchFamily="50" charset="-128"/>
              <a:ea typeface="Meiryo UI" panose="020B0604030504040204" pitchFamily="50" charset="-128"/>
            </a:endParaRPr>
          </a:p>
          <a:p>
            <a:pPr algn="ct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全体</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約</a:t>
            </a:r>
            <a:r>
              <a:rPr kumimoji="1" lang="en-US" altLang="ja-JP" sz="1200" b="1" dirty="0">
                <a:latin typeface="Meiryo UI" panose="020B0604030504040204" pitchFamily="50" charset="-128"/>
                <a:ea typeface="Meiryo UI" panose="020B0604030504040204" pitchFamily="50" charset="-128"/>
              </a:rPr>
              <a:t>45</a:t>
            </a:r>
            <a:r>
              <a:rPr kumimoji="1" lang="ja-JP" altLang="en-US" sz="1200" b="1" dirty="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E65960AC-D8CF-44ED-81F0-D2B607F261CB}"/>
              </a:ext>
            </a:extLst>
          </p:cNvPr>
          <p:cNvSpPr txBox="1"/>
          <p:nvPr/>
        </p:nvSpPr>
        <p:spPr>
          <a:xfrm>
            <a:off x="4631848" y="1915274"/>
            <a:ext cx="4009734" cy="49244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300" dirty="0">
                <a:latin typeface="Meiryo UI" panose="020B0604030504040204" pitchFamily="50" charset="-128"/>
                <a:ea typeface="Meiryo UI" panose="020B0604030504040204" pitchFamily="50" charset="-128"/>
              </a:rPr>
              <a:t>スマートフォンは全ての年代で急速に普及。</a:t>
            </a:r>
            <a:r>
              <a:rPr kumimoji="1" lang="en-US" altLang="ja-JP" sz="1300" dirty="0">
                <a:latin typeface="Meiryo UI" panose="020B0604030504040204" pitchFamily="50" charset="-128"/>
                <a:ea typeface="Meiryo UI" panose="020B0604030504040204" pitchFamily="50" charset="-128"/>
              </a:rPr>
              <a:t>20</a:t>
            </a:r>
            <a:r>
              <a:rPr kumimoji="1" lang="ja-JP" altLang="en-US" sz="1300" dirty="0">
                <a:latin typeface="Meiryo UI" panose="020B0604030504040204" pitchFamily="50" charset="-128"/>
                <a:ea typeface="Meiryo UI" panose="020B0604030504040204" pitchFamily="50" charset="-128"/>
              </a:rPr>
              <a:t>代・</a:t>
            </a:r>
            <a:r>
              <a:rPr kumimoji="1" lang="en-US" altLang="ja-JP" sz="1300" dirty="0">
                <a:latin typeface="Meiryo UI" panose="020B0604030504040204" pitchFamily="50" charset="-128"/>
                <a:ea typeface="Meiryo UI" panose="020B0604030504040204" pitchFamily="50" charset="-128"/>
              </a:rPr>
              <a:t>30</a:t>
            </a:r>
            <a:r>
              <a:rPr kumimoji="1" lang="ja-JP" altLang="en-US" sz="1300" dirty="0">
                <a:latin typeface="Meiryo UI" panose="020B0604030504040204" pitchFamily="50" charset="-128"/>
                <a:ea typeface="Meiryo UI" panose="020B0604030504040204" pitchFamily="50" charset="-128"/>
              </a:rPr>
              <a:t>代では</a:t>
            </a:r>
            <a:r>
              <a:rPr kumimoji="1" lang="en-US" altLang="ja-JP" sz="1300" dirty="0">
                <a:latin typeface="Meiryo UI" panose="020B0604030504040204" pitchFamily="50" charset="-128"/>
                <a:ea typeface="Meiryo UI" panose="020B0604030504040204" pitchFamily="50" charset="-128"/>
              </a:rPr>
              <a:t>9</a:t>
            </a:r>
            <a:r>
              <a:rPr kumimoji="1" lang="ja-JP" altLang="en-US" sz="1300" dirty="0">
                <a:latin typeface="Meiryo UI" panose="020B0604030504040204" pitchFamily="50" charset="-128"/>
                <a:ea typeface="Meiryo UI" panose="020B0604030504040204" pitchFamily="50" charset="-128"/>
              </a:rPr>
              <a:t>割を超え、</a:t>
            </a:r>
            <a:r>
              <a:rPr kumimoji="1" lang="en-US" altLang="ja-JP" sz="1300" dirty="0">
                <a:latin typeface="Meiryo UI" panose="020B0604030504040204" pitchFamily="50" charset="-128"/>
                <a:ea typeface="Meiryo UI" panose="020B0604030504040204" pitchFamily="50" charset="-128"/>
              </a:rPr>
              <a:t>60</a:t>
            </a:r>
            <a:r>
              <a:rPr kumimoji="1" lang="ja-JP" altLang="en-US" sz="1300" dirty="0">
                <a:latin typeface="Meiryo UI" panose="020B0604030504040204" pitchFamily="50" charset="-128"/>
                <a:ea typeface="Meiryo UI" panose="020B0604030504040204" pitchFamily="50" charset="-128"/>
              </a:rPr>
              <a:t>代でも</a:t>
            </a:r>
            <a:r>
              <a:rPr kumimoji="1" lang="en-US" altLang="ja-JP" sz="1300" dirty="0">
                <a:latin typeface="Meiryo UI" panose="020B0604030504040204" pitchFamily="50" charset="-128"/>
                <a:ea typeface="Meiryo UI" panose="020B0604030504040204" pitchFamily="50" charset="-128"/>
              </a:rPr>
              <a:t>7</a:t>
            </a:r>
            <a:r>
              <a:rPr kumimoji="1" lang="ja-JP" altLang="en-US" sz="1300" dirty="0">
                <a:latin typeface="Meiryo UI" panose="020B0604030504040204" pitchFamily="50" charset="-128"/>
                <a:ea typeface="Meiryo UI" panose="020B0604030504040204" pitchFamily="50" charset="-128"/>
              </a:rPr>
              <a:t>割近くが利用。</a:t>
            </a:r>
          </a:p>
        </p:txBody>
      </p:sp>
      <p:sp>
        <p:nvSpPr>
          <p:cNvPr id="10" name="テキスト ボックス 9">
            <a:extLst>
              <a:ext uri="{FF2B5EF4-FFF2-40B4-BE49-F238E27FC236}">
                <a16:creationId xmlns:a16="http://schemas.microsoft.com/office/drawing/2014/main" id="{AAD37568-4778-49CD-BC4B-611735BEB07C}"/>
              </a:ext>
            </a:extLst>
          </p:cNvPr>
          <p:cNvSpPr txBox="1"/>
          <p:nvPr/>
        </p:nvSpPr>
        <p:spPr>
          <a:xfrm>
            <a:off x="4636393" y="6318238"/>
            <a:ext cx="3467616"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rPr>
              <a:t>出典：</a:t>
            </a:r>
            <a:r>
              <a:rPr kumimoji="1" lang="en-US" altLang="ja-JP" sz="900" dirty="0">
                <a:latin typeface="Meiryo UI" panose="020B0604030504040204" pitchFamily="50" charset="-128"/>
                <a:ea typeface="Meiryo UI" panose="020B0604030504040204" pitchFamily="50" charset="-128"/>
              </a:rPr>
              <a:t>2019</a:t>
            </a:r>
            <a:r>
              <a:rPr kumimoji="1" lang="ja-JP" altLang="en-US" sz="900" dirty="0">
                <a:latin typeface="Meiryo UI" panose="020B0604030504040204" pitchFamily="50" charset="-128"/>
                <a:ea typeface="Meiryo UI" panose="020B0604030504040204" pitchFamily="50" charset="-128"/>
              </a:rPr>
              <a:t>年のスマホ普及率（</a:t>
            </a:r>
            <a:r>
              <a:rPr kumimoji="1" lang="en-US" altLang="ja-JP" sz="900" dirty="0">
                <a:latin typeface="Meiryo UI" panose="020B0604030504040204" pitchFamily="50" charset="-128"/>
                <a:ea typeface="Meiryo UI" panose="020B0604030504040204" pitchFamily="50" charset="-128"/>
              </a:rPr>
              <a:t>Marketing Research Camp</a:t>
            </a:r>
            <a:r>
              <a:rPr kumimoji="1" lang="ja-JP" altLang="en-US" sz="900" dirty="0">
                <a:latin typeface="Meiryo UI" panose="020B0604030504040204" pitchFamily="50" charset="-128"/>
                <a:ea typeface="Meiryo UI" panose="020B0604030504040204" pitchFamily="50" charset="-128"/>
              </a:rPr>
              <a:t>）</a:t>
            </a:r>
          </a:p>
        </p:txBody>
      </p:sp>
      <p:sp>
        <p:nvSpPr>
          <p:cNvPr id="11" name="右矢印 2">
            <a:extLst>
              <a:ext uri="{FF2B5EF4-FFF2-40B4-BE49-F238E27FC236}">
                <a16:creationId xmlns:a16="http://schemas.microsoft.com/office/drawing/2014/main" id="{8085064B-DA6F-4BEB-8D8B-3C05676B4B2D}"/>
              </a:ext>
            </a:extLst>
          </p:cNvPr>
          <p:cNvSpPr/>
          <p:nvPr/>
        </p:nvSpPr>
        <p:spPr>
          <a:xfrm>
            <a:off x="6434361" y="3268580"/>
            <a:ext cx="443954" cy="50453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254D3585-789C-478B-BED7-165311122B53}"/>
              </a:ext>
            </a:extLst>
          </p:cNvPr>
          <p:cNvSpPr txBox="1"/>
          <p:nvPr/>
        </p:nvSpPr>
        <p:spPr>
          <a:xfrm>
            <a:off x="6963725" y="3285981"/>
            <a:ext cx="1368000" cy="468000"/>
          </a:xfrm>
          <a:prstGeom prst="rect">
            <a:avLst/>
          </a:prstGeom>
          <a:noFill/>
          <a:ln>
            <a:solidFill>
              <a:schemeClr val="bg1">
                <a:lumMod val="75000"/>
              </a:schemeClr>
            </a:solidFill>
          </a:ln>
        </p:spPr>
        <p:txBody>
          <a:bodyPr vert="horz" wrap="none" rtlCol="0">
            <a:noAutofit/>
          </a:bodyPr>
          <a:lstStyle/>
          <a:p>
            <a:pPr algn="ctr"/>
            <a:r>
              <a:rPr kumimoji="1" lang="en-US" altLang="ja-JP" sz="1200" b="1" dirty="0">
                <a:latin typeface="Meiryo UI" panose="020B0604030504040204" pitchFamily="50" charset="-128"/>
                <a:ea typeface="Meiryo UI" panose="020B0604030504040204" pitchFamily="50" charset="-128"/>
              </a:rPr>
              <a:t>2019</a:t>
            </a:r>
            <a:r>
              <a:rPr kumimoji="1" lang="ja-JP" altLang="en-US" sz="1200" b="1" dirty="0">
                <a:latin typeface="Meiryo UI" panose="020B0604030504040204" pitchFamily="50" charset="-128"/>
                <a:ea typeface="Meiryo UI" panose="020B0604030504040204" pitchFamily="50" charset="-128"/>
              </a:rPr>
              <a:t>年</a:t>
            </a:r>
            <a:r>
              <a:rPr kumimoji="1" lang="en-US" altLang="ja-JP" sz="1200" b="1" dirty="0">
                <a:latin typeface="Meiryo UI" panose="020B0604030504040204" pitchFamily="50" charset="-128"/>
                <a:ea typeface="Meiryo UI" panose="020B0604030504040204" pitchFamily="50" charset="-128"/>
              </a:rPr>
              <a:t>2</a:t>
            </a:r>
            <a:r>
              <a:rPr kumimoji="1" lang="ja-JP" altLang="en-US" sz="1200" b="1" dirty="0">
                <a:latin typeface="Meiryo UI" panose="020B0604030504040204" pitchFamily="50" charset="-128"/>
                <a:ea typeface="Meiryo UI" panose="020B0604030504040204" pitchFamily="50" charset="-128"/>
              </a:rPr>
              <a:t>月</a:t>
            </a:r>
            <a:endParaRPr kumimoji="1" lang="en-US" altLang="ja-JP" sz="1200" b="1" dirty="0">
              <a:latin typeface="Meiryo UI" panose="020B0604030504040204" pitchFamily="50" charset="-128"/>
              <a:ea typeface="Meiryo UI" panose="020B0604030504040204" pitchFamily="50" charset="-128"/>
            </a:endParaRPr>
          </a:p>
          <a:p>
            <a:pPr algn="ct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全体</a:t>
            </a:r>
            <a:r>
              <a:rPr kumimoji="1" lang="en-US" altLang="ja-JP" sz="1200" b="1" dirty="0">
                <a:latin typeface="Meiryo UI" panose="020B0604030504040204" pitchFamily="50" charset="-128"/>
                <a:ea typeface="Meiryo UI" panose="020B0604030504040204" pitchFamily="50" charset="-128"/>
              </a:rPr>
              <a:t>:85.1</a:t>
            </a:r>
            <a:r>
              <a:rPr kumimoji="1" lang="ja-JP" altLang="en-US" sz="1200" b="1" dirty="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7C0C9A17-453D-4958-9790-913352F67E54}"/>
              </a:ext>
            </a:extLst>
          </p:cNvPr>
          <p:cNvSpPr/>
          <p:nvPr/>
        </p:nvSpPr>
        <p:spPr>
          <a:xfrm>
            <a:off x="232984" y="6383038"/>
            <a:ext cx="2560316"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rPr>
              <a:t>出典：</a:t>
            </a:r>
            <a:r>
              <a:rPr lang="zh-TW" altLang="en-US" sz="900" dirty="0">
                <a:latin typeface="Meiryo UI" panose="020B0604030504040204" pitchFamily="50" charset="-128"/>
                <a:ea typeface="Meiryo UI" panose="020B0604030504040204" pitchFamily="50" charset="-128"/>
              </a:rPr>
              <a:t>平成</a:t>
            </a:r>
            <a:r>
              <a:rPr lang="en-US" altLang="zh-TW" sz="900" dirty="0">
                <a:latin typeface="Meiryo UI" panose="020B0604030504040204" pitchFamily="50" charset="-128"/>
                <a:ea typeface="Meiryo UI" panose="020B0604030504040204" pitchFamily="50" charset="-128"/>
              </a:rPr>
              <a:t>30</a:t>
            </a:r>
            <a:r>
              <a:rPr lang="zh-TW" altLang="en-US" sz="900" dirty="0">
                <a:latin typeface="Meiryo UI" panose="020B0604030504040204" pitchFamily="50" charset="-128"/>
                <a:ea typeface="Meiryo UI" panose="020B0604030504040204" pitchFamily="50" charset="-128"/>
              </a:rPr>
              <a:t>年通信利用動向調査</a:t>
            </a:r>
            <a:r>
              <a:rPr lang="ja-JP" altLang="en-US" sz="900" dirty="0">
                <a:latin typeface="Meiryo UI" panose="020B0604030504040204" pitchFamily="50" charset="-128"/>
                <a:ea typeface="Meiryo UI" panose="020B0604030504040204" pitchFamily="50" charset="-128"/>
              </a:rPr>
              <a:t>（総務省）</a:t>
            </a:r>
            <a:r>
              <a:rPr lang="zh-TW" altLang="en-US" sz="900" dirty="0">
                <a:latin typeface="Meiryo UI" panose="020B0604030504040204" pitchFamily="50" charset="-128"/>
                <a:ea typeface="Meiryo UI" panose="020B0604030504040204" pitchFamily="50" charset="-128"/>
              </a:rPr>
              <a:t> </a:t>
            </a:r>
            <a:endParaRPr lang="ja-JP" altLang="en-US" sz="900"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C4B02953-B20F-4B3A-A7D8-573114FE8ED9}"/>
              </a:ext>
            </a:extLst>
          </p:cNvPr>
          <p:cNvSpPr txBox="1"/>
          <p:nvPr/>
        </p:nvSpPr>
        <p:spPr>
          <a:xfrm>
            <a:off x="258224" y="1915274"/>
            <a:ext cx="4193196" cy="692497"/>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300" dirty="0">
                <a:latin typeface="Meiryo UI" panose="020B0604030504040204" pitchFamily="50" charset="-128"/>
                <a:ea typeface="Meiryo UI" panose="020B0604030504040204" pitchFamily="50" charset="-128"/>
              </a:rPr>
              <a:t>スマートフォンを保有している世帯の割合が、約８割まで増加しており、 固定電話</a:t>
            </a:r>
            <a:r>
              <a:rPr kumimoji="1" lang="ja-JP" altLang="en-US" sz="1100" dirty="0">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64.5</a:t>
            </a:r>
            <a:r>
              <a:rPr kumimoji="1" lang="ja-JP" altLang="en-US" sz="1100" dirty="0">
                <a:latin typeface="Meiryo UI" panose="020B0604030504040204" pitchFamily="50" charset="-128"/>
                <a:ea typeface="Meiryo UI" panose="020B0604030504040204" pitchFamily="50" charset="-128"/>
              </a:rPr>
              <a:t>％）</a:t>
            </a:r>
            <a:r>
              <a:rPr kumimoji="1" lang="ja-JP" altLang="en-US" sz="1300" dirty="0">
                <a:latin typeface="Meiryo UI" panose="020B0604030504040204" pitchFamily="50" charset="-128"/>
                <a:ea typeface="Meiryo UI" panose="020B0604030504040204" pitchFamily="50" charset="-128"/>
              </a:rPr>
              <a:t>を保有している世帯の割合を大きく上回る。</a:t>
            </a:r>
          </a:p>
        </p:txBody>
      </p:sp>
      <p:sp>
        <p:nvSpPr>
          <p:cNvPr id="15" name="テキスト ボックス 14">
            <a:extLst>
              <a:ext uri="{FF2B5EF4-FFF2-40B4-BE49-F238E27FC236}">
                <a16:creationId xmlns:a16="http://schemas.microsoft.com/office/drawing/2014/main" id="{7D9573CF-5B5C-4967-B349-648F8BAA29B9}"/>
              </a:ext>
            </a:extLst>
          </p:cNvPr>
          <p:cNvSpPr txBox="1"/>
          <p:nvPr/>
        </p:nvSpPr>
        <p:spPr>
          <a:xfrm>
            <a:off x="1220202" y="131380"/>
            <a:ext cx="682329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スマートフォンを始めとするモバイル端末の急速な普及</a:t>
            </a:r>
          </a:p>
        </p:txBody>
      </p:sp>
      <p:cxnSp>
        <p:nvCxnSpPr>
          <p:cNvPr id="16" name="直線コネクタ 15">
            <a:extLst>
              <a:ext uri="{FF2B5EF4-FFF2-40B4-BE49-F238E27FC236}">
                <a16:creationId xmlns:a16="http://schemas.microsoft.com/office/drawing/2014/main" id="{CF85014A-06CC-4619-B40E-11F6B185A2D9}"/>
              </a:ext>
            </a:extLst>
          </p:cNvPr>
          <p:cNvCxnSpPr/>
          <p:nvPr/>
        </p:nvCxnSpPr>
        <p:spPr>
          <a:xfrm>
            <a:off x="382588" y="650434"/>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B4ECCA7A-933A-4ED1-975A-02E848744DD4}"/>
              </a:ext>
            </a:extLst>
          </p:cNvPr>
          <p:cNvSpPr/>
          <p:nvPr/>
        </p:nvSpPr>
        <p:spPr>
          <a:xfrm>
            <a:off x="958943" y="2683331"/>
            <a:ext cx="3365024"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主な情報通信機器の保有状況の推移（世帯） </a:t>
            </a:r>
          </a:p>
        </p:txBody>
      </p:sp>
      <p:sp>
        <p:nvSpPr>
          <p:cNvPr id="18" name="正方形/長方形 17">
            <a:extLst>
              <a:ext uri="{FF2B5EF4-FFF2-40B4-BE49-F238E27FC236}">
                <a16:creationId xmlns:a16="http://schemas.microsoft.com/office/drawing/2014/main" id="{11804A71-5252-46C0-AE2D-79A3F33D68D4}"/>
              </a:ext>
            </a:extLst>
          </p:cNvPr>
          <p:cNvSpPr/>
          <p:nvPr/>
        </p:nvSpPr>
        <p:spPr>
          <a:xfrm>
            <a:off x="5158736" y="2679915"/>
            <a:ext cx="3217547" cy="276999"/>
          </a:xfrm>
          <a:prstGeom prst="rect">
            <a:avLst/>
          </a:prstGeom>
        </p:spPr>
        <p:txBody>
          <a:bodyPr wrap="none">
            <a:spAutoFit/>
          </a:bodyPr>
          <a:lstStyle/>
          <a:p>
            <a:r>
              <a:rPr lang="ja-JP" altLang="en-US" sz="1200" b="1" dirty="0">
                <a:latin typeface="Meiryo UI" panose="020B0604030504040204" pitchFamily="50" charset="-128"/>
                <a:ea typeface="Meiryo UI" panose="020B0604030504040204" pitchFamily="50" charset="-128"/>
              </a:rPr>
              <a:t>スマートフォンの年代別保有率の比較（個人） </a:t>
            </a:r>
          </a:p>
        </p:txBody>
      </p:sp>
      <p:sp>
        <p:nvSpPr>
          <p:cNvPr id="19" name="テキスト ボックス 18">
            <a:extLst>
              <a:ext uri="{FF2B5EF4-FFF2-40B4-BE49-F238E27FC236}">
                <a16:creationId xmlns:a16="http://schemas.microsoft.com/office/drawing/2014/main" id="{4504352D-65E5-416A-AAFD-2D0AC5C046EC}"/>
              </a:ext>
            </a:extLst>
          </p:cNvPr>
          <p:cNvSpPr txBox="1"/>
          <p:nvPr/>
        </p:nvSpPr>
        <p:spPr>
          <a:xfrm>
            <a:off x="745098" y="1032209"/>
            <a:ext cx="7675209" cy="553998"/>
          </a:xfrm>
          <a:prstGeom prst="rect">
            <a:avLst/>
          </a:prstGeom>
          <a:noFill/>
          <a:ln>
            <a:solidFill>
              <a:schemeClr val="bg1">
                <a:lumMod val="85000"/>
              </a:schemeClr>
            </a:solidFill>
          </a:ln>
        </p:spPr>
        <p:txBody>
          <a:bodyPr wrap="square" rtlCol="0">
            <a:spAutoFit/>
          </a:bodyPr>
          <a:lstStyle/>
          <a:p>
            <a:pPr marL="285750" marR="0" lvl="0" indent="-285750" algn="l" defTabSz="84349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スマートフォン</a:t>
            </a:r>
            <a:r>
              <a:rPr kumimoji="1" lang="ja-JP" altLang="en-US" sz="1500" dirty="0">
                <a:solidFill>
                  <a:prstClr val="black"/>
                </a:solidFill>
                <a:latin typeface="Meiryo UI" panose="020B0604030504040204" pitchFamily="50" charset="-128"/>
                <a:ea typeface="Meiryo UI" panose="020B0604030504040204" pitchFamily="50" charset="-128"/>
              </a:rPr>
              <a:t>の利用は急速に伸びて、普及率は</a:t>
            </a:r>
            <a:r>
              <a:rPr kumimoji="1" lang="en-US" altLang="ja-JP" sz="1500" dirty="0">
                <a:solidFill>
                  <a:prstClr val="black"/>
                </a:solidFill>
                <a:latin typeface="Meiryo UI" panose="020B0604030504040204" pitchFamily="50" charset="-128"/>
                <a:ea typeface="Meiryo UI" panose="020B0604030504040204" pitchFamily="50" charset="-128"/>
              </a:rPr>
              <a:t>85</a:t>
            </a:r>
            <a:r>
              <a:rPr kumimoji="1" lang="ja-JP" altLang="en-US" sz="1500" dirty="0">
                <a:solidFill>
                  <a:prstClr val="black"/>
                </a:solidFill>
                <a:latin typeface="Meiryo UI" panose="020B0604030504040204" pitchFamily="50" charset="-128"/>
                <a:ea typeface="Meiryo UI" panose="020B0604030504040204" pitchFamily="50" charset="-128"/>
              </a:rPr>
              <a:t>％を超えている。情報弱者といわれる高齢者にもモバイル端末は浸透し、あらゆるサービスの「窓口」として日常の利便性を高めている。</a:t>
            </a:r>
            <a:endPar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21" name="直線矢印コネクタ 20">
            <a:extLst>
              <a:ext uri="{FF2B5EF4-FFF2-40B4-BE49-F238E27FC236}">
                <a16:creationId xmlns:a16="http://schemas.microsoft.com/office/drawing/2014/main" id="{8523CFA3-C7B5-43E2-8486-D8D984ADF57B}"/>
              </a:ext>
            </a:extLst>
          </p:cNvPr>
          <p:cNvCxnSpPr>
            <a:cxnSpLocks/>
          </p:cNvCxnSpPr>
          <p:nvPr/>
        </p:nvCxnSpPr>
        <p:spPr>
          <a:xfrm flipV="1">
            <a:off x="1388646" y="4018343"/>
            <a:ext cx="850894" cy="1004835"/>
          </a:xfrm>
          <a:prstGeom prst="straightConnector1">
            <a:avLst/>
          </a:prstGeom>
          <a:ln w="57150">
            <a:solidFill>
              <a:srgbClr val="FC3267"/>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99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グラフ 27"/>
          <p:cNvGraphicFramePr>
            <a:graphicFrameLocks/>
          </p:cNvGraphicFramePr>
          <p:nvPr>
            <p:extLst/>
          </p:nvPr>
        </p:nvGraphicFramePr>
        <p:xfrm>
          <a:off x="4966699" y="1699253"/>
          <a:ext cx="4135537" cy="3224192"/>
        </p:xfrm>
        <a:graphic>
          <a:graphicData uri="http://schemas.openxmlformats.org/drawingml/2006/chart">
            <c:chart xmlns:c="http://schemas.openxmlformats.org/drawingml/2006/chart" xmlns:r="http://schemas.openxmlformats.org/officeDocument/2006/relationships" r:id="rId2"/>
          </a:graphicData>
        </a:graphic>
      </p:graphicFrame>
      <p:sp>
        <p:nvSpPr>
          <p:cNvPr id="3" name="スライド番号プレースホルダー 2"/>
          <p:cNvSpPr>
            <a:spLocks noGrp="1"/>
          </p:cNvSpPr>
          <p:nvPr>
            <p:ph type="sldNum" sz="quarter" idx="12"/>
          </p:nvPr>
        </p:nvSpPr>
        <p:spPr>
          <a:xfrm>
            <a:off x="6968637" y="6453686"/>
            <a:ext cx="2133600" cy="365125"/>
          </a:xfrm>
        </p:spPr>
        <p:txBody>
          <a:bodyPr/>
          <a:lstStyle/>
          <a:p>
            <a:fld id="{48CC1641-A557-4CE5-8C8D-A8271667C983}" type="slidenum">
              <a:rPr kumimoji="1" lang="ja-JP" altLang="en-US" smtClean="0"/>
              <a:t>40</a:t>
            </a:fld>
            <a:endParaRPr kumimoji="1" lang="ja-JP" altLang="en-US" dirty="0"/>
          </a:p>
        </p:txBody>
      </p:sp>
      <p:graphicFrame>
        <p:nvGraphicFramePr>
          <p:cNvPr id="7" name="表 6"/>
          <p:cNvGraphicFramePr>
            <a:graphicFrameLocks noGrp="1"/>
          </p:cNvGraphicFramePr>
          <p:nvPr>
            <p:extLst/>
          </p:nvPr>
        </p:nvGraphicFramePr>
        <p:xfrm>
          <a:off x="297043" y="2306654"/>
          <a:ext cx="4614591" cy="4264599"/>
        </p:xfrm>
        <a:graphic>
          <a:graphicData uri="http://schemas.openxmlformats.org/drawingml/2006/table">
            <a:tbl>
              <a:tblPr firstRow="1" bandRow="1">
                <a:tableStyleId>{5940675A-B579-460E-94D1-54222C63F5DA}</a:tableStyleId>
              </a:tblPr>
              <a:tblGrid>
                <a:gridCol w="1732280">
                  <a:extLst>
                    <a:ext uri="{9D8B030D-6E8A-4147-A177-3AD203B41FA5}">
                      <a16:colId xmlns:a16="http://schemas.microsoft.com/office/drawing/2014/main" val="2389782611"/>
                    </a:ext>
                  </a:extLst>
                </a:gridCol>
                <a:gridCol w="2882311">
                  <a:extLst>
                    <a:ext uri="{9D8B030D-6E8A-4147-A177-3AD203B41FA5}">
                      <a16:colId xmlns:a16="http://schemas.microsoft.com/office/drawing/2014/main" val="1623518927"/>
                    </a:ext>
                  </a:extLst>
                </a:gridCol>
              </a:tblGrid>
              <a:tr h="1468391">
                <a:tc>
                  <a:txBody>
                    <a:bodyPr/>
                    <a:lstStyle/>
                    <a:p>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１</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　公開するデータの</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範囲</a:t>
                      </a:r>
                      <a:endParaRPr kumimoji="1" lang="ja-JP" altLang="en-US" sz="1200" dirty="0">
                        <a:latin typeface="Meiryo UI" panose="020B0604030504040204" pitchFamily="50" charset="-128"/>
                        <a:ea typeface="Meiryo UI" panose="020B0604030504040204" pitchFamily="50" charset="-128"/>
                      </a:endParaRPr>
                    </a:p>
                  </a:txBody>
                  <a:tcPr marT="72000" marB="72000"/>
                </a:tc>
                <a:tc>
                  <a:txBody>
                    <a:bodyPr/>
                    <a:lstStyle/>
                    <a:p>
                      <a:r>
                        <a:rPr kumimoji="1" lang="ja-JP" altLang="en-US"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各府省庁が保有するデータは、原則オープンデータとして公開</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公開することが適当でない公共データは、公開できない理由を原則開示するとともに、限定的な関係者間での共有を図る「限定公開」といった手法も積極的に活用。</a:t>
                      </a:r>
                    </a:p>
                  </a:txBody>
                  <a:tcPr marT="72000" marB="72000"/>
                </a:tc>
                <a:extLst>
                  <a:ext uri="{0D108BD9-81ED-4DB2-BD59-A6C34878D82A}">
                    <a16:rowId xmlns:a16="http://schemas.microsoft.com/office/drawing/2014/main" val="3633264276"/>
                  </a:ext>
                </a:extLst>
              </a:tr>
              <a:tr h="582543">
                <a:tc>
                  <a:txBody>
                    <a:bodyPr/>
                    <a:lstStyle/>
                    <a:p>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２</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　公開データの二次</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　　　利用に関するルール</a:t>
                      </a:r>
                      <a:endParaRPr kumimoji="1" lang="ja-JP" altLang="en-US" sz="1200" dirty="0">
                        <a:latin typeface="Meiryo UI" panose="020B0604030504040204" pitchFamily="50" charset="-128"/>
                        <a:ea typeface="Meiryo UI" panose="020B0604030504040204" pitchFamily="50" charset="-128"/>
                      </a:endParaRPr>
                    </a:p>
                  </a:txBody>
                  <a:tcPr marT="72000" marB="72000"/>
                </a:tc>
                <a:tc>
                  <a:txBody>
                    <a:bodyPr/>
                    <a:lstStyle/>
                    <a:p>
                      <a:r>
                        <a:rPr kumimoji="1" lang="ja-JP" altLang="en-US" sz="1200" dirty="0" smtClean="0">
                          <a:latin typeface="Meiryo UI" panose="020B0604030504040204" pitchFamily="50" charset="-128"/>
                          <a:ea typeface="Meiryo UI" panose="020B0604030504040204" pitchFamily="50" charset="-128"/>
                        </a:rPr>
                        <a:t>原則、政府標準利用規約を適用</a:t>
                      </a:r>
                      <a:endParaRPr kumimoji="1" lang="ja-JP" altLang="en-US" sz="1200" dirty="0">
                        <a:latin typeface="Meiryo UI" panose="020B0604030504040204" pitchFamily="50" charset="-128"/>
                        <a:ea typeface="Meiryo UI" panose="020B0604030504040204" pitchFamily="50" charset="-128"/>
                      </a:endParaRPr>
                    </a:p>
                  </a:txBody>
                  <a:tcPr marT="72000" marB="72000"/>
                </a:tc>
                <a:extLst>
                  <a:ext uri="{0D108BD9-81ED-4DB2-BD59-A6C34878D82A}">
                    <a16:rowId xmlns:a16="http://schemas.microsoft.com/office/drawing/2014/main" val="1624628747"/>
                  </a:ext>
                </a:extLst>
              </a:tr>
              <a:tr h="815561">
                <a:tc>
                  <a:txBody>
                    <a:bodyPr/>
                    <a:lstStyle/>
                    <a:p>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３</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　公開環境</a:t>
                      </a:r>
                      <a:endParaRPr kumimoji="1" lang="ja-JP" altLang="en-US" sz="1200" dirty="0">
                        <a:latin typeface="Meiryo UI" panose="020B0604030504040204" pitchFamily="50" charset="-128"/>
                        <a:ea typeface="Meiryo UI" panose="020B0604030504040204" pitchFamily="50" charset="-128"/>
                      </a:endParaRPr>
                    </a:p>
                  </a:txBody>
                  <a:tcPr marT="72000" marB="72000"/>
                </a:tc>
                <a:tc>
                  <a:txBody>
                    <a:bodyPr/>
                    <a:lstStyle/>
                    <a:p>
                      <a:r>
                        <a:rPr kumimoji="1" lang="ja-JP" altLang="en-US" sz="1200" dirty="0" smtClean="0">
                          <a:latin typeface="Meiryo UI" panose="020B0604030504040204" pitchFamily="50" charset="-128"/>
                          <a:ea typeface="Meiryo UI" panose="020B0604030504040204" pitchFamily="50" charset="-128"/>
                        </a:rPr>
                        <a:t>特にニーズが高いと想定されるデータは、一括ダウンロードを可能とする仕組みの導入や、</a:t>
                      </a:r>
                      <a:r>
                        <a:rPr kumimoji="1" lang="en-US" altLang="ja-JP" sz="1200" dirty="0" smtClean="0">
                          <a:latin typeface="Meiryo UI" panose="020B0604030504040204" pitchFamily="50" charset="-128"/>
                          <a:ea typeface="Meiryo UI" panose="020B0604030504040204" pitchFamily="50" charset="-128"/>
                        </a:rPr>
                        <a:t>API</a:t>
                      </a:r>
                      <a:r>
                        <a:rPr kumimoji="1" lang="ja-JP" altLang="en-US" sz="1200" dirty="0" smtClean="0">
                          <a:latin typeface="Meiryo UI" panose="020B0604030504040204" pitchFamily="50" charset="-128"/>
                          <a:ea typeface="Meiryo UI" panose="020B0604030504040204" pitchFamily="50" charset="-128"/>
                        </a:rPr>
                        <a:t>を通じた提供を推進。</a:t>
                      </a:r>
                    </a:p>
                  </a:txBody>
                  <a:tcPr marT="72000" marB="72000"/>
                </a:tc>
                <a:extLst>
                  <a:ext uri="{0D108BD9-81ED-4DB2-BD59-A6C34878D82A}">
                    <a16:rowId xmlns:a16="http://schemas.microsoft.com/office/drawing/2014/main" val="3372451443"/>
                  </a:ext>
                </a:extLst>
              </a:tr>
              <a:tr h="815561">
                <a:tc>
                  <a:txBody>
                    <a:bodyPr/>
                    <a:lstStyle/>
                    <a:p>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４</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　公開データの形式</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等</a:t>
                      </a:r>
                      <a:endParaRPr kumimoji="1" lang="ja-JP" altLang="en-US" sz="1200" dirty="0">
                        <a:latin typeface="Meiryo UI" panose="020B0604030504040204" pitchFamily="50" charset="-128"/>
                        <a:ea typeface="Meiryo UI" panose="020B0604030504040204" pitchFamily="50" charset="-128"/>
                      </a:endParaRPr>
                    </a:p>
                  </a:txBody>
                  <a:tcPr marT="72000" marB="72000"/>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rPr>
                        <a:t>機械判読に適した構造及びデータ形式で掲載することを原則。法人情報を含むデータは、法人番号を併記。</a:t>
                      </a:r>
                    </a:p>
                  </a:txBody>
                  <a:tcPr marT="72000" marB="72000"/>
                </a:tc>
                <a:extLst>
                  <a:ext uri="{0D108BD9-81ED-4DB2-BD59-A6C34878D82A}">
                    <a16:rowId xmlns:a16="http://schemas.microsoft.com/office/drawing/2014/main" val="1647842319"/>
                  </a:ext>
                </a:extLst>
              </a:tr>
              <a:tr h="582543">
                <a:tc>
                  <a:txBody>
                    <a:bodyPr/>
                    <a:lstStyle/>
                    <a:p>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５</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　公開済みデータの</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　　　　更新</a:t>
                      </a:r>
                      <a:endParaRPr kumimoji="1" lang="ja-JP" altLang="en-US" sz="1200" dirty="0">
                        <a:latin typeface="Meiryo UI" panose="020B0604030504040204" pitchFamily="50" charset="-128"/>
                        <a:ea typeface="Meiryo UI" panose="020B0604030504040204" pitchFamily="50" charset="-128"/>
                      </a:endParaRPr>
                    </a:p>
                  </a:txBody>
                  <a:tcPr marT="72000" marB="72000"/>
                </a:tc>
                <a:tc>
                  <a:txBody>
                    <a:bodyPr/>
                    <a:lstStyle/>
                    <a:p>
                      <a:r>
                        <a:rPr lang="ja-JP" altLang="en-US" sz="1200" dirty="0" smtClean="0">
                          <a:latin typeface="Meiryo UI" panose="020B0604030504040204" pitchFamily="50" charset="-128"/>
                          <a:ea typeface="Meiryo UI" panose="020B0604030504040204" pitchFamily="50" charset="-128"/>
                        </a:rPr>
                        <a:t>可能な限り迅速に公開するとともに適時適切な更新。</a:t>
                      </a:r>
                      <a:endParaRPr kumimoji="1" lang="ja-JP" altLang="en-US" sz="1200" dirty="0">
                        <a:latin typeface="Meiryo UI" panose="020B0604030504040204" pitchFamily="50" charset="-128"/>
                        <a:ea typeface="Meiryo UI" panose="020B0604030504040204" pitchFamily="50" charset="-128"/>
                      </a:endParaRPr>
                    </a:p>
                  </a:txBody>
                  <a:tcPr marT="72000" marB="72000"/>
                </a:tc>
                <a:extLst>
                  <a:ext uri="{0D108BD9-81ED-4DB2-BD59-A6C34878D82A}">
                    <a16:rowId xmlns:a16="http://schemas.microsoft.com/office/drawing/2014/main" val="2884401510"/>
                  </a:ext>
                </a:extLst>
              </a:tr>
            </a:tbl>
          </a:graphicData>
        </a:graphic>
      </p:graphicFrame>
      <p:sp>
        <p:nvSpPr>
          <p:cNvPr id="8" name="正方形/長方形 7"/>
          <p:cNvSpPr/>
          <p:nvPr/>
        </p:nvSpPr>
        <p:spPr>
          <a:xfrm>
            <a:off x="283979" y="1986314"/>
            <a:ext cx="4644000" cy="293927"/>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prst="coolSlant"/>
          </a:sp3d>
        </p:spPr>
        <p:txBody>
          <a:bodyPr anchor="ctr"/>
          <a:lstStyle/>
          <a:p>
            <a:pPr>
              <a:defRPr/>
            </a:pPr>
            <a:r>
              <a:rPr lang="ja-JP" altLang="en-US" sz="1452" b="1" kern="0" dirty="0">
                <a:solidFill>
                  <a:sysClr val="window" lastClr="FFFFFF"/>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52" b="1" kern="0" dirty="0" smtClean="0">
                <a:solidFill>
                  <a:sysClr val="window" lastClr="FFFFFF"/>
                </a:solidFill>
                <a:latin typeface="Meiryo UI" panose="020B0604030504040204" pitchFamily="50" charset="-128"/>
                <a:ea typeface="Meiryo UI" panose="020B0604030504040204" pitchFamily="50" charset="-128"/>
                <a:cs typeface="Meiryo UI" panose="020B0604030504040204" pitchFamily="50" charset="-128"/>
              </a:rPr>
              <a:t>オープンデータ</a:t>
            </a:r>
            <a:r>
              <a:rPr lang="ja-JP" altLang="en-US" sz="1452" b="1" kern="0" dirty="0">
                <a:solidFill>
                  <a:sysClr val="window" lastClr="FFFFFF"/>
                </a:solidFill>
                <a:latin typeface="Meiryo UI" panose="020B0604030504040204" pitchFamily="50" charset="-128"/>
                <a:ea typeface="Meiryo UI" panose="020B0604030504040204" pitchFamily="50" charset="-128"/>
                <a:cs typeface="Meiryo UI" panose="020B0604030504040204" pitchFamily="50" charset="-128"/>
              </a:rPr>
              <a:t>に関する基本的ルール</a:t>
            </a:r>
          </a:p>
        </p:txBody>
      </p:sp>
      <p:graphicFrame>
        <p:nvGraphicFramePr>
          <p:cNvPr id="15" name="表 14"/>
          <p:cNvGraphicFramePr>
            <a:graphicFrameLocks noGrp="1"/>
          </p:cNvGraphicFramePr>
          <p:nvPr>
            <p:extLst/>
          </p:nvPr>
        </p:nvGraphicFramePr>
        <p:xfrm>
          <a:off x="5434148" y="4999914"/>
          <a:ext cx="3471622" cy="1052640"/>
        </p:xfrm>
        <a:graphic>
          <a:graphicData uri="http://schemas.openxmlformats.org/drawingml/2006/table">
            <a:tbl>
              <a:tblPr firstRow="1" bandRow="1">
                <a:tableStyleId>{5940675A-B579-460E-94D1-54222C63F5DA}</a:tableStyleId>
              </a:tblPr>
              <a:tblGrid>
                <a:gridCol w="597821">
                  <a:extLst>
                    <a:ext uri="{9D8B030D-6E8A-4147-A177-3AD203B41FA5}">
                      <a16:colId xmlns:a16="http://schemas.microsoft.com/office/drawing/2014/main" val="1899307176"/>
                    </a:ext>
                  </a:extLst>
                </a:gridCol>
                <a:gridCol w="719180">
                  <a:extLst>
                    <a:ext uri="{9D8B030D-6E8A-4147-A177-3AD203B41FA5}">
                      <a16:colId xmlns:a16="http://schemas.microsoft.com/office/drawing/2014/main" val="1651998303"/>
                    </a:ext>
                  </a:extLst>
                </a:gridCol>
                <a:gridCol w="792000">
                  <a:extLst>
                    <a:ext uri="{9D8B030D-6E8A-4147-A177-3AD203B41FA5}">
                      <a16:colId xmlns:a16="http://schemas.microsoft.com/office/drawing/2014/main" val="1188049779"/>
                    </a:ext>
                  </a:extLst>
                </a:gridCol>
                <a:gridCol w="720000">
                  <a:extLst>
                    <a:ext uri="{9D8B030D-6E8A-4147-A177-3AD203B41FA5}">
                      <a16:colId xmlns:a16="http://schemas.microsoft.com/office/drawing/2014/main" val="2157098939"/>
                    </a:ext>
                  </a:extLst>
                </a:gridCol>
                <a:gridCol w="642621">
                  <a:extLst>
                    <a:ext uri="{9D8B030D-6E8A-4147-A177-3AD203B41FA5}">
                      <a16:colId xmlns:a16="http://schemas.microsoft.com/office/drawing/2014/main" val="1178419946"/>
                    </a:ext>
                  </a:extLst>
                </a:gridCol>
              </a:tblGrid>
              <a:tr h="504000">
                <a:tc>
                  <a:txBody>
                    <a:bodyPr/>
                    <a:lstStyle/>
                    <a:p>
                      <a:pPr algn="ctr"/>
                      <a:r>
                        <a:rPr kumimoji="1" lang="ja-JP" altLang="en-US" sz="1200" dirty="0" smtClean="0">
                          <a:latin typeface="Meiryo UI" panose="020B0604030504040204" pitchFamily="50" charset="-128"/>
                          <a:ea typeface="Meiryo UI" panose="020B0604030504040204" pitchFamily="50" charset="-128"/>
                        </a:rPr>
                        <a:t>合計</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b="1" dirty="0" smtClean="0">
                          <a:latin typeface="Meiryo UI" panose="020B0604030504040204" pitchFamily="50" charset="-128"/>
                          <a:ea typeface="Meiryo UI" panose="020B0604030504040204" pitchFamily="50" charset="-128"/>
                        </a:rPr>
                        <a:t>OD</a:t>
                      </a:r>
                      <a:r>
                        <a:rPr kumimoji="1" lang="ja-JP" altLang="en-US" sz="1200" b="1" dirty="0" smtClean="0">
                          <a:latin typeface="Meiryo UI" panose="020B0604030504040204" pitchFamily="50" charset="-128"/>
                          <a:ea typeface="Meiryo UI" panose="020B0604030504040204" pitchFamily="50" charset="-128"/>
                        </a:rPr>
                        <a:t>として公開</a:t>
                      </a:r>
                      <a:endParaRPr kumimoji="1" lang="ja-JP" altLang="en-US" sz="1200" b="1" dirty="0">
                        <a:latin typeface="Meiryo UI" panose="020B0604030504040204" pitchFamily="50" charset="-128"/>
                        <a:ea typeface="Meiryo UI" panose="020B0604030504040204" pitchFamily="50" charset="-128"/>
                      </a:endParaRPr>
                    </a:p>
                  </a:txBody>
                  <a:tcPr anchor="ctr">
                    <a:solidFill>
                      <a:schemeClr val="accent5"/>
                    </a:solidFill>
                  </a:tcPr>
                </a:tc>
                <a:tc>
                  <a:txBody>
                    <a:bodyPr/>
                    <a:lstStyle/>
                    <a:p>
                      <a:pPr algn="ctr"/>
                      <a:r>
                        <a:rPr kumimoji="1" lang="en-US" altLang="ja-JP" sz="1200" b="1" dirty="0" smtClean="0">
                          <a:latin typeface="Meiryo UI" panose="020B0604030504040204" pitchFamily="50" charset="-128"/>
                          <a:ea typeface="Meiryo UI" panose="020B0604030504040204" pitchFamily="50" charset="-128"/>
                        </a:rPr>
                        <a:t>OD</a:t>
                      </a:r>
                      <a:r>
                        <a:rPr kumimoji="1" lang="ja-JP" altLang="en-US" sz="1200" b="1" dirty="0" smtClean="0">
                          <a:latin typeface="Meiryo UI" panose="020B0604030504040204" pitchFamily="50" charset="-128"/>
                          <a:ea typeface="Meiryo UI" panose="020B0604030504040204" pitchFamily="50" charset="-128"/>
                        </a:rPr>
                        <a:t>として</a:t>
                      </a:r>
                      <a:endParaRPr kumimoji="1" lang="en-US" altLang="ja-JP" sz="1200" b="1" dirty="0" smtClean="0">
                        <a:latin typeface="Meiryo UI" panose="020B0604030504040204" pitchFamily="50" charset="-128"/>
                        <a:ea typeface="Meiryo UI" panose="020B0604030504040204" pitchFamily="50" charset="-128"/>
                      </a:endParaRPr>
                    </a:p>
                    <a:p>
                      <a:pPr algn="ctr"/>
                      <a:r>
                        <a:rPr kumimoji="1" lang="ja-JP" altLang="en-US" sz="1200" b="1" dirty="0" smtClean="0">
                          <a:latin typeface="Meiryo UI" panose="020B0604030504040204" pitchFamily="50" charset="-128"/>
                          <a:ea typeface="Meiryo UI" panose="020B0604030504040204" pitchFamily="50" charset="-128"/>
                        </a:rPr>
                        <a:t>未対応</a:t>
                      </a:r>
                      <a:endParaRPr kumimoji="1" lang="ja-JP" altLang="en-US" sz="1200" b="1" dirty="0">
                        <a:latin typeface="Meiryo UI" panose="020B0604030504040204" pitchFamily="50" charset="-128"/>
                        <a:ea typeface="Meiryo UI" panose="020B0604030504040204" pitchFamily="50" charset="-128"/>
                      </a:endParaRPr>
                    </a:p>
                  </a:txBody>
                  <a:tcPr anchor="ctr">
                    <a:solidFill>
                      <a:srgbClr val="FFC000"/>
                    </a:solidFill>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非公開</a:t>
                      </a:r>
                      <a:endParaRPr kumimoji="1" lang="ja-JP" altLang="en-US" sz="1200" b="1" dirty="0">
                        <a:latin typeface="Meiryo UI" panose="020B0604030504040204" pitchFamily="50" charset="-128"/>
                        <a:ea typeface="Meiryo UI" panose="020B0604030504040204" pitchFamily="50" charset="-128"/>
                      </a:endParaRPr>
                    </a:p>
                  </a:txBody>
                  <a:tcPr anchor="ctr">
                    <a:pattFill prst="ltUpDiag">
                      <a:fgClr>
                        <a:schemeClr val="tx1">
                          <a:lumMod val="50000"/>
                          <a:lumOff val="50000"/>
                        </a:schemeClr>
                      </a:fgClr>
                      <a:bgClr>
                        <a:schemeClr val="bg1"/>
                      </a:bgClr>
                    </a:pattFill>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不明・未回答</a:t>
                      </a:r>
                      <a:endParaRPr kumimoji="1" lang="ja-JP" altLang="en-US" sz="1200" b="1"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4246128637"/>
                  </a:ext>
                </a:extLst>
              </a:tr>
              <a:tr h="260283">
                <a:tc>
                  <a:txBody>
                    <a:bodyPr/>
                    <a:lstStyle/>
                    <a:p>
                      <a:pPr algn="ctr"/>
                      <a:r>
                        <a:rPr kumimoji="1" lang="ja-JP" altLang="en-US" sz="1200" dirty="0" smtClean="0">
                          <a:latin typeface="Meiryo UI" panose="020B0604030504040204" pitchFamily="50" charset="-128"/>
                          <a:ea typeface="Meiryo UI" panose="020B0604030504040204" pitchFamily="50" charset="-128"/>
                        </a:rPr>
                        <a:t>件数</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200" dirty="0" smtClean="0">
                          <a:latin typeface="Meiryo UI" panose="020B0604030504040204" pitchFamily="50" charset="-128"/>
                          <a:ea typeface="Meiryo UI" panose="020B0604030504040204" pitchFamily="50" charset="-128"/>
                        </a:rPr>
                        <a:t>2,621</a:t>
                      </a:r>
                      <a:endParaRPr kumimoji="1" lang="ja-JP" altLang="en-US" sz="1200" dirty="0">
                        <a:latin typeface="Meiryo UI" panose="020B0604030504040204" pitchFamily="50" charset="-128"/>
                        <a:ea typeface="Meiryo UI" panose="020B0604030504040204" pitchFamily="50" charset="-128"/>
                      </a:endParaRPr>
                    </a:p>
                  </a:txBody>
                  <a:tcPr>
                    <a:solidFill>
                      <a:schemeClr val="accent5"/>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984</a:t>
                      </a:r>
                      <a:endParaRPr kumimoji="1" lang="ja-JP" altLang="en-US" sz="1200" dirty="0">
                        <a:latin typeface="Meiryo UI" panose="020B0604030504040204" pitchFamily="50" charset="-128"/>
                        <a:ea typeface="Meiryo UI" panose="020B0604030504040204" pitchFamily="50" charset="-128"/>
                      </a:endParaRPr>
                    </a:p>
                  </a:txBody>
                  <a:tcPr>
                    <a:solidFill>
                      <a:srgbClr val="FFC000"/>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12,104</a:t>
                      </a:r>
                      <a:endParaRPr kumimoji="1" lang="ja-JP" altLang="en-US" sz="1200" dirty="0">
                        <a:latin typeface="Meiryo UI" panose="020B0604030504040204" pitchFamily="50" charset="-128"/>
                        <a:ea typeface="Meiryo UI" panose="020B0604030504040204" pitchFamily="50" charset="-128"/>
                      </a:endParaRPr>
                    </a:p>
                  </a:txBody>
                  <a:tcPr>
                    <a:pattFill prst="ltUpDiag">
                      <a:fgClr>
                        <a:schemeClr val="tx1">
                          <a:lumMod val="50000"/>
                          <a:lumOff val="50000"/>
                        </a:schemeClr>
                      </a:fgClr>
                      <a:bgClr>
                        <a:schemeClr val="bg1"/>
                      </a:bgClr>
                    </a:patt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93</a:t>
                      </a:r>
                      <a:endParaRPr kumimoji="1" lang="ja-JP" altLang="en-US" sz="1200" dirty="0">
                        <a:latin typeface="Meiryo UI" panose="020B0604030504040204" pitchFamily="50" charset="-128"/>
                        <a:ea typeface="Meiryo UI" panose="020B0604030504040204" pitchFamily="50" charset="-128"/>
                      </a:endParaRPr>
                    </a:p>
                  </a:txBody>
                  <a:tcPr>
                    <a:solidFill>
                      <a:schemeClr val="bg1">
                        <a:lumMod val="95000"/>
                      </a:schemeClr>
                    </a:solidFill>
                  </a:tcPr>
                </a:tc>
                <a:extLst>
                  <a:ext uri="{0D108BD9-81ED-4DB2-BD59-A6C34878D82A}">
                    <a16:rowId xmlns:a16="http://schemas.microsoft.com/office/drawing/2014/main" val="2891829422"/>
                  </a:ext>
                </a:extLst>
              </a:tr>
              <a:tr h="260283">
                <a:tc>
                  <a:txBody>
                    <a:bodyPr/>
                    <a:lstStyle/>
                    <a:p>
                      <a:pPr algn="ctr"/>
                      <a:r>
                        <a:rPr kumimoji="1" lang="ja-JP" altLang="en-US" sz="1200" dirty="0" smtClean="0">
                          <a:latin typeface="Meiryo UI" panose="020B0604030504040204" pitchFamily="50" charset="-128"/>
                          <a:ea typeface="Meiryo UI" panose="020B0604030504040204" pitchFamily="50" charset="-128"/>
                        </a:rPr>
                        <a:t>割合</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200" dirty="0" smtClean="0">
                          <a:latin typeface="Meiryo UI" panose="020B0604030504040204" pitchFamily="50" charset="-128"/>
                          <a:ea typeface="Meiryo UI" panose="020B0604030504040204" pitchFamily="50" charset="-128"/>
                        </a:rPr>
                        <a:t>16.6%</a:t>
                      </a:r>
                      <a:endParaRPr kumimoji="1" lang="ja-JP" altLang="en-US" sz="1200" dirty="0">
                        <a:latin typeface="Meiryo UI" panose="020B0604030504040204" pitchFamily="50" charset="-128"/>
                        <a:ea typeface="Meiryo UI" panose="020B0604030504040204" pitchFamily="50" charset="-128"/>
                      </a:endParaRPr>
                    </a:p>
                  </a:txBody>
                  <a:tcPr>
                    <a:solidFill>
                      <a:schemeClr val="accent5"/>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6.2%</a:t>
                      </a:r>
                      <a:endParaRPr kumimoji="1" lang="ja-JP" altLang="en-US" sz="1200" dirty="0">
                        <a:latin typeface="Meiryo UI" panose="020B0604030504040204" pitchFamily="50" charset="-128"/>
                        <a:ea typeface="Meiryo UI" panose="020B0604030504040204" pitchFamily="50" charset="-128"/>
                      </a:endParaRPr>
                    </a:p>
                  </a:txBody>
                  <a:tcPr>
                    <a:solidFill>
                      <a:srgbClr val="FFC000"/>
                    </a:solid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76.6%</a:t>
                      </a:r>
                      <a:endParaRPr kumimoji="1" lang="ja-JP" altLang="en-US" sz="1200" dirty="0">
                        <a:latin typeface="Meiryo UI" panose="020B0604030504040204" pitchFamily="50" charset="-128"/>
                        <a:ea typeface="Meiryo UI" panose="020B0604030504040204" pitchFamily="50" charset="-128"/>
                      </a:endParaRPr>
                    </a:p>
                  </a:txBody>
                  <a:tcPr>
                    <a:pattFill prst="ltUpDiag">
                      <a:fgClr>
                        <a:schemeClr val="tx1">
                          <a:lumMod val="50000"/>
                          <a:lumOff val="50000"/>
                        </a:schemeClr>
                      </a:fgClr>
                      <a:bgClr>
                        <a:schemeClr val="bg1"/>
                      </a:bgClr>
                    </a:pattFill>
                  </a:tcPr>
                </a:tc>
                <a:tc>
                  <a:txBody>
                    <a:bodyPr/>
                    <a:lstStyle/>
                    <a:p>
                      <a:pPr algn="r"/>
                      <a:r>
                        <a:rPr kumimoji="1" lang="en-US" altLang="ja-JP" sz="1200" dirty="0" smtClean="0">
                          <a:latin typeface="Meiryo UI" panose="020B0604030504040204" pitchFamily="50" charset="-128"/>
                          <a:ea typeface="Meiryo UI" panose="020B0604030504040204" pitchFamily="50" charset="-128"/>
                        </a:rPr>
                        <a:t>0.6%</a:t>
                      </a:r>
                      <a:endParaRPr kumimoji="1" lang="ja-JP" altLang="en-US" sz="1200" dirty="0">
                        <a:latin typeface="Meiryo UI" panose="020B0604030504040204" pitchFamily="50" charset="-128"/>
                        <a:ea typeface="Meiryo UI" panose="020B0604030504040204" pitchFamily="50" charset="-128"/>
                      </a:endParaRPr>
                    </a:p>
                  </a:txBody>
                  <a:tcPr>
                    <a:solidFill>
                      <a:schemeClr val="bg1">
                        <a:lumMod val="95000"/>
                      </a:schemeClr>
                    </a:solidFill>
                  </a:tcPr>
                </a:tc>
                <a:extLst>
                  <a:ext uri="{0D108BD9-81ED-4DB2-BD59-A6C34878D82A}">
                    <a16:rowId xmlns:a16="http://schemas.microsoft.com/office/drawing/2014/main" val="718013201"/>
                  </a:ext>
                </a:extLst>
              </a:tr>
            </a:tbl>
          </a:graphicData>
        </a:graphic>
      </p:graphicFrame>
      <p:cxnSp>
        <p:nvCxnSpPr>
          <p:cNvPr id="17" name="直線コネクタ 16"/>
          <p:cNvCxnSpPr/>
          <p:nvPr/>
        </p:nvCxnSpPr>
        <p:spPr>
          <a:xfrm flipH="1">
            <a:off x="6403966" y="4641273"/>
            <a:ext cx="221674" cy="429491"/>
          </a:xfrm>
          <a:prstGeom prst="line">
            <a:avLst/>
          </a:prstGeom>
        </p:spPr>
        <p:style>
          <a:lnRef idx="1">
            <a:schemeClr val="dk1"/>
          </a:lnRef>
          <a:fillRef idx="0">
            <a:schemeClr val="dk1"/>
          </a:fillRef>
          <a:effectRef idx="0">
            <a:schemeClr val="dk1"/>
          </a:effectRef>
          <a:fontRef idx="minor">
            <a:schemeClr val="tx1"/>
          </a:fontRef>
        </p:style>
      </p:cxnSp>
      <p:cxnSp>
        <p:nvCxnSpPr>
          <p:cNvPr id="19" name="直線コネクタ 18"/>
          <p:cNvCxnSpPr/>
          <p:nvPr/>
        </p:nvCxnSpPr>
        <p:spPr>
          <a:xfrm>
            <a:off x="6904675" y="4682836"/>
            <a:ext cx="205873" cy="374073"/>
          </a:xfrm>
          <a:prstGeom prst="line">
            <a:avLst/>
          </a:prstGeom>
        </p:spPr>
        <p:style>
          <a:lnRef idx="1">
            <a:schemeClr val="dk1"/>
          </a:lnRef>
          <a:fillRef idx="0">
            <a:schemeClr val="dk1"/>
          </a:fillRef>
          <a:effectRef idx="0">
            <a:schemeClr val="dk1"/>
          </a:effectRef>
          <a:fontRef idx="minor">
            <a:schemeClr val="tx1"/>
          </a:fontRef>
        </p:style>
      </p:cxnSp>
      <p:cxnSp>
        <p:nvCxnSpPr>
          <p:cNvPr id="21" name="直線コネクタ 20"/>
          <p:cNvCxnSpPr/>
          <p:nvPr/>
        </p:nvCxnSpPr>
        <p:spPr>
          <a:xfrm>
            <a:off x="7692439" y="4655127"/>
            <a:ext cx="152400" cy="457200"/>
          </a:xfrm>
          <a:prstGeom prst="line">
            <a:avLst/>
          </a:prstGeom>
        </p:spPr>
        <p:style>
          <a:lnRef idx="1">
            <a:schemeClr val="dk1"/>
          </a:lnRef>
          <a:fillRef idx="0">
            <a:schemeClr val="dk1"/>
          </a:fillRef>
          <a:effectRef idx="0">
            <a:schemeClr val="dk1"/>
          </a:effectRef>
          <a:fontRef idx="minor">
            <a:schemeClr val="tx1"/>
          </a:fontRef>
        </p:style>
      </p:cxnSp>
      <p:sp>
        <p:nvSpPr>
          <p:cNvPr id="23" name="正方形/長方形 22"/>
          <p:cNvSpPr/>
          <p:nvPr/>
        </p:nvSpPr>
        <p:spPr>
          <a:xfrm>
            <a:off x="6748646" y="5504907"/>
            <a:ext cx="1497974" cy="5562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6582322" y="6252852"/>
            <a:ext cx="1919115" cy="523220"/>
          </a:xfrm>
          <a:prstGeom prst="rect">
            <a:avLst/>
          </a:prstGeom>
          <a:noFill/>
        </p:spPr>
        <p:txBody>
          <a:bodyPr wrap="square" rtlCol="0">
            <a:spAutoFit/>
          </a:bodyPr>
          <a:lstStyle/>
          <a:p>
            <a:r>
              <a:rPr kumimoji="1" lang="en-US" altLang="ja-JP" sz="1400" b="1" dirty="0" smtClean="0">
                <a:latin typeface="Meiryo UI" panose="020B0604030504040204" pitchFamily="50" charset="-128"/>
                <a:ea typeface="Meiryo UI" panose="020B0604030504040204" pitchFamily="50" charset="-128"/>
              </a:rPr>
              <a:t>82.8</a:t>
            </a:r>
            <a:r>
              <a:rPr kumimoji="1" lang="ja-JP" altLang="en-US" sz="1400" b="1"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がオープンデータとして公開できていない</a:t>
            </a:r>
            <a:endParaRPr kumimoji="1" lang="ja-JP" altLang="en-US" sz="1400" dirty="0">
              <a:latin typeface="Meiryo UI" panose="020B0604030504040204" pitchFamily="50" charset="-128"/>
              <a:ea typeface="Meiryo UI" panose="020B0604030504040204" pitchFamily="50" charset="-128"/>
            </a:endParaRPr>
          </a:p>
        </p:txBody>
      </p:sp>
      <p:sp>
        <p:nvSpPr>
          <p:cNvPr id="25" name="二等辺三角形 24"/>
          <p:cNvSpPr/>
          <p:nvPr/>
        </p:nvSpPr>
        <p:spPr>
          <a:xfrm rot="10800000">
            <a:off x="6699726" y="6123788"/>
            <a:ext cx="1632857" cy="18000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446952" y="1628318"/>
            <a:ext cx="4572000" cy="307777"/>
          </a:xfrm>
          <a:prstGeom prst="rect">
            <a:avLst/>
          </a:prstGeom>
        </p:spPr>
        <p:txBody>
          <a:bodyPr>
            <a:spAutoFit/>
          </a:bodyPr>
          <a:lstStyle/>
          <a:p>
            <a:pPr algn="ctr"/>
            <a:r>
              <a:rPr lang="ja-JP" altLang="en-US" sz="1400" b="1" dirty="0">
                <a:latin typeface="Meiryo UI" panose="020B0604030504040204" pitchFamily="50" charset="-128"/>
                <a:ea typeface="Meiryo UI" panose="020B0604030504040204" pitchFamily="50" charset="-128"/>
              </a:rPr>
              <a:t>オープンデータ基本</a:t>
            </a:r>
            <a:r>
              <a:rPr lang="ja-JP" altLang="en-US" sz="1400" b="1" dirty="0" smtClean="0">
                <a:latin typeface="Meiryo UI" panose="020B0604030504040204" pitchFamily="50" charset="-128"/>
                <a:ea typeface="Meiryo UI" panose="020B0604030504040204" pitchFamily="50" charset="-128"/>
              </a:rPr>
              <a:t>指針（抜粋）</a:t>
            </a:r>
            <a:endParaRPr lang="ja-JP" altLang="en-US" sz="1400" b="1"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6BF321AB-D8E2-4BE5-9B63-B398D60DEC4E}"/>
              </a:ext>
            </a:extLst>
          </p:cNvPr>
          <p:cNvSpPr txBox="1"/>
          <p:nvPr/>
        </p:nvSpPr>
        <p:spPr>
          <a:xfrm>
            <a:off x="1785140" y="78556"/>
            <a:ext cx="5573721" cy="461665"/>
          </a:xfrm>
          <a:prstGeom prst="rect">
            <a:avLst/>
          </a:prstGeom>
          <a:noFill/>
        </p:spPr>
        <p:txBody>
          <a:bodyPr wrap="square" rtlCol="0">
            <a:spAutoFit/>
          </a:bodyPr>
          <a:lstStyle/>
          <a:p>
            <a:pPr algn="ctr"/>
            <a:r>
              <a:rPr kumimoji="1" lang="ja-JP" altLang="en-US" sz="2400" b="1" dirty="0" smtClean="0">
                <a:latin typeface="Meiryo UI" panose="020B0604030504040204" pitchFamily="50" charset="-128"/>
                <a:ea typeface="Meiryo UI" panose="020B0604030504040204" pitchFamily="50" charset="-128"/>
              </a:rPr>
              <a:t>政府のオープンデータの状況</a:t>
            </a:r>
            <a:endParaRPr kumimoji="1" lang="ja-JP" altLang="en-US" sz="2400" b="1" dirty="0">
              <a:latin typeface="Meiryo UI" panose="020B0604030504040204" pitchFamily="50" charset="-128"/>
              <a:ea typeface="Meiryo UI" panose="020B0604030504040204" pitchFamily="50" charset="-128"/>
            </a:endParaRPr>
          </a:p>
        </p:txBody>
      </p:sp>
      <p:cxnSp>
        <p:nvCxnSpPr>
          <p:cNvPr id="18" name="直線コネクタ 17">
            <a:extLst>
              <a:ext uri="{FF2B5EF4-FFF2-40B4-BE49-F238E27FC236}">
                <a16:creationId xmlns:a16="http://schemas.microsoft.com/office/drawing/2014/main" id="{BD7C4614-E1EA-46BF-A674-1B49CAA7812A}"/>
              </a:ext>
            </a:extLst>
          </p:cNvPr>
          <p:cNvCxnSpPr/>
          <p:nvPr/>
        </p:nvCxnSpPr>
        <p:spPr>
          <a:xfrm>
            <a:off x="321898" y="590439"/>
            <a:ext cx="84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470566" y="681277"/>
            <a:ext cx="8202258" cy="830997"/>
          </a:xfrm>
          <a:prstGeom prst="rect">
            <a:avLst/>
          </a:prstGeom>
        </p:spPr>
        <p:txBody>
          <a:bodyPr wrap="square">
            <a:spAutoFit/>
          </a:bodyPr>
          <a:lstStyle/>
          <a:p>
            <a:pPr marL="285750"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rPr>
              <a:t>政府の </a:t>
            </a:r>
            <a:r>
              <a:rPr lang="en-US" altLang="ja-JP" sz="1600" dirty="0" smtClean="0">
                <a:latin typeface="Meiryo UI" panose="020B0604030504040204" pitchFamily="50" charset="-128"/>
                <a:ea typeface="Meiryo UI" panose="020B0604030504040204" pitchFamily="50" charset="-128"/>
              </a:rPr>
              <a:t>『IT</a:t>
            </a:r>
            <a:r>
              <a:rPr lang="ja-JP" altLang="en-US" sz="1600" dirty="0">
                <a:latin typeface="Meiryo UI" panose="020B0604030504040204" pitchFamily="50" charset="-128"/>
                <a:ea typeface="Meiryo UI" panose="020B0604030504040204" pitchFamily="50" charset="-128"/>
              </a:rPr>
              <a:t>本部・官民データ活用推進戦略</a:t>
            </a:r>
            <a:r>
              <a:rPr lang="ja-JP" altLang="en-US" sz="1600" dirty="0" smtClean="0">
                <a:latin typeface="Meiryo UI" panose="020B0604030504040204" pitchFamily="50" charset="-128"/>
                <a:ea typeface="Meiryo UI" panose="020B0604030504040204" pitchFamily="50" charset="-128"/>
              </a:rPr>
              <a:t>会議</a:t>
            </a:r>
            <a:r>
              <a:rPr lang="en-US" altLang="ja-JP" sz="1600" dirty="0" smtClean="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では、「オープンデータ</a:t>
            </a:r>
            <a:r>
              <a:rPr lang="ja-JP" altLang="en-US" sz="1600" dirty="0">
                <a:latin typeface="Meiryo UI" panose="020B0604030504040204" pitchFamily="50" charset="-128"/>
                <a:ea typeface="Meiryo UI" panose="020B0604030504040204" pitchFamily="50" charset="-128"/>
              </a:rPr>
              <a:t>基本</a:t>
            </a:r>
            <a:r>
              <a:rPr lang="ja-JP" altLang="en-US" sz="1600" dirty="0" smtClean="0">
                <a:latin typeface="Meiryo UI" panose="020B0604030504040204" pitchFamily="50" charset="-128"/>
                <a:ea typeface="Meiryo UI" panose="020B0604030504040204" pitchFamily="50" charset="-128"/>
              </a:rPr>
              <a:t>指針」を策定し、各省庁が保有するデータを原則公開としている。</a:t>
            </a:r>
            <a:endParaRPr lang="en-US" altLang="ja-JP" sz="16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600" dirty="0" smtClean="0">
                <a:latin typeface="Meiryo UI" panose="020B0604030504040204" pitchFamily="50" charset="-128"/>
                <a:ea typeface="Meiryo UI" panose="020B0604030504040204" pitchFamily="50" charset="-128"/>
              </a:rPr>
              <a:t>しかし、オープンデータ（</a:t>
            </a:r>
            <a:r>
              <a:rPr lang="en-US" altLang="ja-JP" sz="1600" dirty="0" smtClean="0">
                <a:latin typeface="Meiryo UI" panose="020B0604030504040204" pitchFamily="50" charset="-128"/>
                <a:ea typeface="Meiryo UI" panose="020B0604030504040204" pitchFamily="50" charset="-128"/>
              </a:rPr>
              <a:t>OD)</a:t>
            </a:r>
            <a:r>
              <a:rPr lang="ja-JP" altLang="en-US" sz="1600" dirty="0" smtClean="0">
                <a:latin typeface="Meiryo UI" panose="020B0604030504040204" pitchFamily="50" charset="-128"/>
                <a:ea typeface="Meiryo UI" panose="020B0604030504040204" pitchFamily="50" charset="-128"/>
              </a:rPr>
              <a:t>として公開しているものは</a:t>
            </a:r>
            <a:r>
              <a:rPr lang="en-US" altLang="ja-JP" sz="1600" dirty="0" smtClean="0">
                <a:latin typeface="Meiryo UI" panose="020B0604030504040204" pitchFamily="50" charset="-128"/>
                <a:ea typeface="Meiryo UI" panose="020B0604030504040204" pitchFamily="50" charset="-128"/>
              </a:rPr>
              <a:t>17</a:t>
            </a:r>
            <a:r>
              <a:rPr lang="ja-JP" altLang="en-US" sz="1600" dirty="0" smtClean="0">
                <a:latin typeface="Meiryo UI" panose="020B0604030504040204" pitchFamily="50" charset="-128"/>
                <a:ea typeface="Meiryo UI" panose="020B0604030504040204" pitchFamily="50" charset="-128"/>
              </a:rPr>
              <a:t>％に留まり、対応は十分ではない。</a:t>
            </a:r>
            <a:endParaRPr lang="ja-JP" altLang="en-US" sz="1600" dirty="0">
              <a:latin typeface="Meiryo UI" panose="020B0604030504040204" pitchFamily="50" charset="-128"/>
              <a:ea typeface="Meiryo UI" panose="020B0604030504040204" pitchFamily="50" charset="-128"/>
            </a:endParaRPr>
          </a:p>
        </p:txBody>
      </p:sp>
      <p:cxnSp>
        <p:nvCxnSpPr>
          <p:cNvPr id="33" name="直線コネクタ 32"/>
          <p:cNvCxnSpPr/>
          <p:nvPr/>
        </p:nvCxnSpPr>
        <p:spPr>
          <a:xfrm flipH="1">
            <a:off x="8592984" y="4668982"/>
            <a:ext cx="207819" cy="374073"/>
          </a:xfrm>
          <a:prstGeom prst="line">
            <a:avLst/>
          </a:prstGeom>
        </p:spPr>
        <p:style>
          <a:lnRef idx="1">
            <a:schemeClr val="dk1"/>
          </a:lnRef>
          <a:fillRef idx="0">
            <a:schemeClr val="dk1"/>
          </a:fillRef>
          <a:effectRef idx="0">
            <a:schemeClr val="dk1"/>
          </a:effectRef>
          <a:fontRef idx="minor">
            <a:schemeClr val="tx1"/>
          </a:fontRef>
        </p:style>
      </p:cxnSp>
      <p:sp>
        <p:nvSpPr>
          <p:cNvPr id="20" name="正方形/長方形 19"/>
          <p:cNvSpPr/>
          <p:nvPr/>
        </p:nvSpPr>
        <p:spPr>
          <a:xfrm>
            <a:off x="321898" y="6571253"/>
            <a:ext cx="3249880" cy="253916"/>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rPr>
              <a:t>出典：政府</a:t>
            </a:r>
            <a:r>
              <a:rPr lang="en-US" altLang="ja-JP" sz="1050" dirty="0">
                <a:latin typeface="Meiryo UI" panose="020B0604030504040204" pitchFamily="50" charset="-128"/>
                <a:ea typeface="Meiryo UI" panose="020B0604030504040204" pitchFamily="50" charset="-128"/>
              </a:rPr>
              <a:t>CIO</a:t>
            </a:r>
            <a:r>
              <a:rPr lang="ja-JP" altLang="en-US" sz="1050" dirty="0" smtClean="0">
                <a:latin typeface="Meiryo UI" panose="020B0604030504040204" pitchFamily="50" charset="-128"/>
                <a:ea typeface="Meiryo UI" panose="020B0604030504040204" pitchFamily="50" charset="-128"/>
              </a:rPr>
              <a:t>ポータル　　オープンデータ</a:t>
            </a:r>
            <a:r>
              <a:rPr lang="ja-JP" altLang="en-US" sz="1050" dirty="0">
                <a:latin typeface="Meiryo UI" panose="020B0604030504040204" pitchFamily="50" charset="-128"/>
                <a:ea typeface="Meiryo UI" panose="020B0604030504040204" pitchFamily="50" charset="-128"/>
              </a:rPr>
              <a:t>基本指針　</a:t>
            </a:r>
            <a:endParaRPr lang="en-US" altLang="ja-JP"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76227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101841" y="6459993"/>
            <a:ext cx="2133600" cy="365125"/>
          </a:xfrm>
        </p:spPr>
        <p:txBody>
          <a:bodyPr/>
          <a:lstStyle/>
          <a:p>
            <a:fld id="{48CC1641-A557-4CE5-8C8D-A8271667C983}" type="slidenum">
              <a:rPr kumimoji="1" lang="ja-JP" altLang="en-US" smtClean="0"/>
              <a:t>41</a:t>
            </a:fld>
            <a:endParaRPr kumimoji="1" lang="ja-JP" altLang="en-US" dirty="0"/>
          </a:p>
        </p:txBody>
      </p:sp>
      <p:sp>
        <p:nvSpPr>
          <p:cNvPr id="5" name="テキスト ボックス 4">
            <a:extLst>
              <a:ext uri="{FF2B5EF4-FFF2-40B4-BE49-F238E27FC236}">
                <a16:creationId xmlns:a16="http://schemas.microsoft.com/office/drawing/2014/main" id="{6BF321AB-D8E2-4BE5-9B63-B398D60DEC4E}"/>
              </a:ext>
            </a:extLst>
          </p:cNvPr>
          <p:cNvSpPr txBox="1"/>
          <p:nvPr/>
        </p:nvSpPr>
        <p:spPr>
          <a:xfrm>
            <a:off x="477163" y="117276"/>
            <a:ext cx="5573721" cy="461665"/>
          </a:xfrm>
          <a:prstGeom prst="rect">
            <a:avLst/>
          </a:prstGeom>
          <a:noFill/>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大阪のオープンデータ（レベル</a:t>
            </a:r>
            <a:r>
              <a:rPr kumimoji="1" lang="ja-JP" altLang="en-US" sz="2400" b="1" dirty="0" smtClean="0">
                <a:latin typeface="Meiryo UI" panose="020B0604030504040204" pitchFamily="50" charset="-128"/>
                <a:ea typeface="Meiryo UI" panose="020B0604030504040204" pitchFamily="50" charset="-128"/>
              </a:rPr>
              <a:t>１</a:t>
            </a:r>
            <a:r>
              <a:rPr kumimoji="1" lang="en-US" altLang="ja-JP" sz="2400" b="1" baseline="30000" dirty="0" smtClean="0">
                <a:latin typeface="Meiryo UI" panose="020B0604030504040204" pitchFamily="50" charset="-128"/>
                <a:ea typeface="Meiryo UI" panose="020B0604030504040204" pitchFamily="50" charset="-128"/>
              </a:rPr>
              <a:t>*</a:t>
            </a:r>
            <a:r>
              <a:rPr kumimoji="1" lang="ja-JP" altLang="en-US" sz="2400" b="1" dirty="0" smtClean="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の状況</a:t>
            </a:r>
          </a:p>
        </p:txBody>
      </p:sp>
      <p:cxnSp>
        <p:nvCxnSpPr>
          <p:cNvPr id="6" name="直線コネクタ 5">
            <a:extLst>
              <a:ext uri="{FF2B5EF4-FFF2-40B4-BE49-F238E27FC236}">
                <a16:creationId xmlns:a16="http://schemas.microsoft.com/office/drawing/2014/main" id="{BD7C4614-E1EA-46BF-A674-1B49CAA7812A}"/>
              </a:ext>
            </a:extLst>
          </p:cNvPr>
          <p:cNvCxnSpPr/>
          <p:nvPr/>
        </p:nvCxnSpPr>
        <p:spPr>
          <a:xfrm>
            <a:off x="348024" y="642691"/>
            <a:ext cx="583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図 9"/>
          <p:cNvPicPr>
            <a:picLocks noChangeAspect="1"/>
          </p:cNvPicPr>
          <p:nvPr/>
        </p:nvPicPr>
        <p:blipFill>
          <a:blip r:embed="rId2"/>
          <a:stretch>
            <a:fillRect/>
          </a:stretch>
        </p:blipFill>
        <p:spPr>
          <a:xfrm>
            <a:off x="6356258" y="241877"/>
            <a:ext cx="2495734" cy="6534688"/>
          </a:xfrm>
          <a:prstGeom prst="rect">
            <a:avLst/>
          </a:prstGeom>
        </p:spPr>
      </p:pic>
      <p:sp>
        <p:nvSpPr>
          <p:cNvPr id="12" name="正方形/長方形 11"/>
          <p:cNvSpPr/>
          <p:nvPr/>
        </p:nvSpPr>
        <p:spPr>
          <a:xfrm>
            <a:off x="290154" y="6427113"/>
            <a:ext cx="5904726" cy="415498"/>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rPr>
              <a:t>出典：政府</a:t>
            </a:r>
            <a:r>
              <a:rPr lang="en-US" altLang="ja-JP" sz="1050" dirty="0">
                <a:latin typeface="Meiryo UI" panose="020B0604030504040204" pitchFamily="50" charset="-128"/>
                <a:ea typeface="Meiryo UI" panose="020B0604030504040204" pitchFamily="50" charset="-128"/>
              </a:rPr>
              <a:t>CIO</a:t>
            </a:r>
            <a:r>
              <a:rPr lang="ja-JP" altLang="en-US" sz="1050" dirty="0">
                <a:latin typeface="Meiryo UI" panose="020B0604030504040204" pitchFamily="50" charset="-128"/>
                <a:ea typeface="Meiryo UI" panose="020B0604030504040204" pitchFamily="50" charset="-128"/>
              </a:rPr>
              <a:t>ポータル　地方公共団体におけるオープンデータの取組状況（令和元年６月</a:t>
            </a:r>
            <a:r>
              <a:rPr lang="en-US" altLang="ja-JP" sz="1050" dirty="0">
                <a:latin typeface="Meiryo UI" panose="020B0604030504040204" pitchFamily="50" charset="-128"/>
                <a:ea typeface="Meiryo UI" panose="020B0604030504040204" pitchFamily="50" charset="-128"/>
              </a:rPr>
              <a:t>17</a:t>
            </a:r>
            <a:r>
              <a:rPr lang="ja-JP" altLang="en-US" sz="1050" dirty="0">
                <a:latin typeface="Meiryo UI" panose="020B0604030504040204" pitchFamily="50" charset="-128"/>
                <a:ea typeface="Meiryo UI" panose="020B0604030504040204" pitchFamily="50" charset="-128"/>
              </a:rPr>
              <a:t>日時点）</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右の表の「増加数」は</a:t>
            </a:r>
            <a:r>
              <a:rPr lang="ja-JP" altLang="en-US" sz="1050" dirty="0">
                <a:latin typeface="Meiryo UI" panose="020B0604030504040204" pitchFamily="50" charset="-128"/>
                <a:ea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rPr>
              <a:t>31</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11</a:t>
            </a:r>
            <a:r>
              <a:rPr lang="ja-JP" altLang="en-US" sz="1050" dirty="0">
                <a:latin typeface="Meiryo UI" panose="020B0604030504040204" pitchFamily="50" charset="-128"/>
                <a:ea typeface="Meiryo UI" panose="020B0604030504040204" pitchFamily="50" charset="-128"/>
              </a:rPr>
              <a:t>日時点</a:t>
            </a:r>
            <a:r>
              <a:rPr lang="ja-JP" altLang="en-US" sz="1050" dirty="0" smtClean="0">
                <a:latin typeface="Meiryo UI" panose="020B0604030504040204" pitchFamily="50" charset="-128"/>
                <a:ea typeface="Meiryo UI" panose="020B0604030504040204" pitchFamily="50" charset="-128"/>
              </a:rPr>
              <a:t>から令和元年</a:t>
            </a:r>
            <a:r>
              <a:rPr lang="en-US" altLang="ja-JP" sz="1050" dirty="0" smtClean="0">
                <a:latin typeface="Meiryo UI" panose="020B0604030504040204" pitchFamily="50" charset="-128"/>
                <a:ea typeface="Meiryo UI" panose="020B0604030504040204" pitchFamily="50" charset="-128"/>
              </a:rPr>
              <a:t>6</a:t>
            </a:r>
            <a:r>
              <a:rPr lang="ja-JP" altLang="en-US" sz="1050" dirty="0" smtClean="0">
                <a:latin typeface="Meiryo UI" panose="020B0604030504040204" pitchFamily="50" charset="-128"/>
                <a:ea typeface="Meiryo UI" panose="020B0604030504040204" pitchFamily="50" charset="-128"/>
              </a:rPr>
              <a:t>月</a:t>
            </a:r>
            <a:r>
              <a:rPr lang="en-US" altLang="ja-JP" sz="1050" dirty="0" smtClean="0">
                <a:latin typeface="Meiryo UI" panose="020B0604030504040204" pitchFamily="50" charset="-128"/>
                <a:ea typeface="Meiryo UI" panose="020B0604030504040204" pitchFamily="50" charset="-128"/>
              </a:rPr>
              <a:t>17</a:t>
            </a:r>
            <a:r>
              <a:rPr lang="ja-JP" altLang="en-US" sz="1050" dirty="0" smtClean="0">
                <a:latin typeface="Meiryo UI" panose="020B0604030504040204" pitchFamily="50" charset="-128"/>
                <a:ea typeface="Meiryo UI" panose="020B0604030504040204" pitchFamily="50" charset="-128"/>
              </a:rPr>
              <a:t>日時点の</a:t>
            </a:r>
            <a:r>
              <a:rPr lang="ja-JP" altLang="en-US" sz="1050" dirty="0">
                <a:latin typeface="Meiryo UI" panose="020B0604030504040204" pitchFamily="50" charset="-128"/>
                <a:ea typeface="Meiryo UI" panose="020B0604030504040204" pitchFamily="50" charset="-128"/>
              </a:rPr>
              <a:t>増加数</a:t>
            </a:r>
          </a:p>
        </p:txBody>
      </p:sp>
      <p:graphicFrame>
        <p:nvGraphicFramePr>
          <p:cNvPr id="15" name="グラフ 14"/>
          <p:cNvGraphicFramePr/>
          <p:nvPr>
            <p:extLst/>
          </p:nvPr>
        </p:nvGraphicFramePr>
        <p:xfrm>
          <a:off x="142401" y="970772"/>
          <a:ext cx="6222229" cy="3299992"/>
        </p:xfrm>
        <a:graphic>
          <a:graphicData uri="http://schemas.openxmlformats.org/drawingml/2006/chart">
            <c:chart xmlns:c="http://schemas.openxmlformats.org/drawingml/2006/chart" xmlns:r="http://schemas.openxmlformats.org/officeDocument/2006/relationships" r:id="rId3"/>
          </a:graphicData>
        </a:graphic>
      </p:graphicFrame>
      <p:sp>
        <p:nvSpPr>
          <p:cNvPr id="16" name="角丸四角形吹き出し 15"/>
          <p:cNvSpPr/>
          <p:nvPr/>
        </p:nvSpPr>
        <p:spPr>
          <a:xfrm>
            <a:off x="2946389" y="1464197"/>
            <a:ext cx="2533451" cy="1050402"/>
          </a:xfrm>
          <a:prstGeom prst="wedgeRoundRectCallout">
            <a:avLst>
              <a:gd name="adj1" fmla="val -59008"/>
              <a:gd name="adj2" fmla="val 67889"/>
              <a:gd name="adj3" fmla="val 16667"/>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latin typeface="Meiryo UI" panose="020B0604030504040204" pitchFamily="50" charset="-128"/>
                <a:ea typeface="Meiryo UI" panose="020B0604030504040204" pitchFamily="50" charset="-128"/>
              </a:rPr>
              <a:t>大阪府内市町村のオープンデータ実施率は</a:t>
            </a:r>
            <a:r>
              <a:rPr kumimoji="1" lang="en-US" altLang="ja-JP" sz="1600" dirty="0">
                <a:latin typeface="Meiryo UI" panose="020B0604030504040204" pitchFamily="50" charset="-128"/>
                <a:ea typeface="Meiryo UI" panose="020B0604030504040204" pitchFamily="50" charset="-128"/>
              </a:rPr>
              <a:t>34.9</a:t>
            </a:r>
            <a:r>
              <a:rPr kumimoji="1" lang="ja-JP" altLang="en-US" sz="1600" dirty="0">
                <a:latin typeface="Meiryo UI" panose="020B0604030504040204" pitchFamily="50" charset="-128"/>
                <a:ea typeface="Meiryo UI" panose="020B0604030504040204" pitchFamily="50" charset="-128"/>
              </a:rPr>
              <a:t>％（</a:t>
            </a:r>
            <a:r>
              <a:rPr kumimoji="1" lang="en-US" altLang="ja-JP" sz="1600" dirty="0">
                <a:latin typeface="Meiryo UI" panose="020B0604030504040204" pitchFamily="50" charset="-128"/>
                <a:ea typeface="Meiryo UI" panose="020B0604030504040204" pitchFamily="50" charset="-128"/>
              </a:rPr>
              <a:t>15</a:t>
            </a:r>
            <a:r>
              <a:rPr kumimoji="1" lang="ja-JP" altLang="en-US" sz="1600" dirty="0">
                <a:latin typeface="Meiryo UI" panose="020B0604030504040204" pitchFamily="50" charset="-128"/>
                <a:ea typeface="Meiryo UI" panose="020B0604030504040204" pitchFamily="50" charset="-128"/>
              </a:rPr>
              <a:t>／</a:t>
            </a:r>
            <a:r>
              <a:rPr kumimoji="1" lang="en-US" altLang="ja-JP" sz="1600" dirty="0">
                <a:latin typeface="Meiryo UI" panose="020B0604030504040204" pitchFamily="50" charset="-128"/>
                <a:ea typeface="Meiryo UI" panose="020B0604030504040204" pitchFamily="50" charset="-128"/>
              </a:rPr>
              <a:t>43</a:t>
            </a:r>
            <a:r>
              <a:rPr kumimoji="1" lang="ja-JP" altLang="en-US" sz="1600" dirty="0">
                <a:latin typeface="Meiryo UI" panose="020B0604030504040204" pitchFamily="50" charset="-128"/>
                <a:ea typeface="Meiryo UI" panose="020B0604030504040204" pitchFamily="50" charset="-128"/>
              </a:rPr>
              <a:t>団体）</a:t>
            </a:r>
          </a:p>
        </p:txBody>
      </p:sp>
      <p:graphicFrame>
        <p:nvGraphicFramePr>
          <p:cNvPr id="17" name="表 16"/>
          <p:cNvGraphicFramePr>
            <a:graphicFrameLocks noGrp="1"/>
          </p:cNvGraphicFramePr>
          <p:nvPr>
            <p:extLst/>
          </p:nvPr>
        </p:nvGraphicFramePr>
        <p:xfrm>
          <a:off x="999818" y="4327858"/>
          <a:ext cx="4717256" cy="2042160"/>
        </p:xfrm>
        <a:graphic>
          <a:graphicData uri="http://schemas.openxmlformats.org/drawingml/2006/table">
            <a:tbl>
              <a:tblPr firstRow="1" bandRow="1">
                <a:tableStyleId>{5940675A-B579-460E-94D1-54222C63F5DA}</a:tableStyleId>
              </a:tblPr>
              <a:tblGrid>
                <a:gridCol w="924920">
                  <a:extLst>
                    <a:ext uri="{9D8B030D-6E8A-4147-A177-3AD203B41FA5}">
                      <a16:colId xmlns:a16="http://schemas.microsoft.com/office/drawing/2014/main" val="593598501"/>
                    </a:ext>
                  </a:extLst>
                </a:gridCol>
                <a:gridCol w="941050">
                  <a:extLst>
                    <a:ext uri="{9D8B030D-6E8A-4147-A177-3AD203B41FA5}">
                      <a16:colId xmlns:a16="http://schemas.microsoft.com/office/drawing/2014/main" val="2634640672"/>
                    </a:ext>
                  </a:extLst>
                </a:gridCol>
                <a:gridCol w="956124">
                  <a:extLst>
                    <a:ext uri="{9D8B030D-6E8A-4147-A177-3AD203B41FA5}">
                      <a16:colId xmlns:a16="http://schemas.microsoft.com/office/drawing/2014/main" val="1676046045"/>
                    </a:ext>
                  </a:extLst>
                </a:gridCol>
                <a:gridCol w="947581">
                  <a:extLst>
                    <a:ext uri="{9D8B030D-6E8A-4147-A177-3AD203B41FA5}">
                      <a16:colId xmlns:a16="http://schemas.microsoft.com/office/drawing/2014/main" val="2063007597"/>
                    </a:ext>
                  </a:extLst>
                </a:gridCol>
                <a:gridCol w="947581">
                  <a:extLst>
                    <a:ext uri="{9D8B030D-6E8A-4147-A177-3AD203B41FA5}">
                      <a16:colId xmlns:a16="http://schemas.microsoft.com/office/drawing/2014/main" val="1171085826"/>
                    </a:ext>
                  </a:extLst>
                </a:gridCol>
              </a:tblGrid>
              <a:tr h="254620">
                <a:tc gridSpan="2">
                  <a:txBody>
                    <a:bodyPr/>
                    <a:lstStyle/>
                    <a:p>
                      <a:pPr algn="ctr"/>
                      <a:r>
                        <a:rPr kumimoji="1" lang="ja-JP" altLang="en-US" sz="1200" b="1" dirty="0">
                          <a:latin typeface="Meiryo UI" panose="020B0604030504040204" pitchFamily="50" charset="-128"/>
                          <a:ea typeface="Meiryo UI" panose="020B0604030504040204" pitchFamily="50" charset="-128"/>
                        </a:rPr>
                        <a:t>オープンデータ実施団体</a:t>
                      </a:r>
                    </a:p>
                  </a:txBody>
                  <a:tcPr>
                    <a:solidFill>
                      <a:schemeClr val="accent2">
                        <a:lumMod val="20000"/>
                        <a:lumOff val="80000"/>
                      </a:schemeClr>
                    </a:solidFill>
                  </a:tcPr>
                </a:tc>
                <a:tc hMerge="1">
                  <a:txBody>
                    <a:bodyPr/>
                    <a:lstStyle/>
                    <a:p>
                      <a:endParaRPr kumimoji="1" lang="ja-JP" altLang="en-US" sz="1100" dirty="0">
                        <a:latin typeface="Meiryo UI" panose="020B0604030504040204" pitchFamily="50" charset="-128"/>
                        <a:ea typeface="Meiryo UI" panose="020B0604030504040204" pitchFamily="50" charset="-128"/>
                      </a:endParaRPr>
                    </a:p>
                  </a:txBody>
                  <a:tcPr/>
                </a:tc>
                <a:tc gridSpan="3">
                  <a:txBody>
                    <a:bodyPr/>
                    <a:lstStyle/>
                    <a:p>
                      <a:pPr algn="ctr"/>
                      <a:r>
                        <a:rPr kumimoji="1" lang="ja-JP" altLang="en-US" sz="1200" b="1" dirty="0">
                          <a:latin typeface="Meiryo UI" panose="020B0604030504040204" pitchFamily="50" charset="-128"/>
                          <a:ea typeface="Meiryo UI" panose="020B0604030504040204" pitchFamily="50" charset="-128"/>
                        </a:rPr>
                        <a:t>オープンデータ未実施団体</a:t>
                      </a:r>
                    </a:p>
                  </a:txBody>
                  <a:tcPr/>
                </a:tc>
                <a:tc hMerge="1">
                  <a:txBody>
                    <a:bodyPr/>
                    <a:lstStyle/>
                    <a:p>
                      <a:endParaRPr kumimoji="1" lang="ja-JP" altLang="en-US" sz="1100">
                        <a:latin typeface="Meiryo UI" panose="020B0604030504040204" pitchFamily="50" charset="-128"/>
                        <a:ea typeface="Meiryo UI" panose="020B0604030504040204" pitchFamily="50" charset="-128"/>
                      </a:endParaRPr>
                    </a:p>
                  </a:txBody>
                  <a:tcPr/>
                </a:tc>
                <a:tc h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994755372"/>
                  </a:ext>
                </a:extLst>
              </a:tr>
              <a:tr h="370840">
                <a:tc>
                  <a:txBody>
                    <a:bodyPr/>
                    <a:lstStyle/>
                    <a:p>
                      <a:r>
                        <a:rPr kumimoji="1" lang="zh-TW" altLang="en-US" sz="1100" b="1" dirty="0">
                          <a:latin typeface="Meiryo UI" panose="020B0604030504040204" pitchFamily="50" charset="-128"/>
                          <a:ea typeface="Meiryo UI" panose="020B0604030504040204" pitchFamily="50" charset="-128"/>
                        </a:rPr>
                        <a:t>大阪市</a:t>
                      </a:r>
                    </a:p>
                    <a:p>
                      <a:r>
                        <a:rPr kumimoji="1" lang="zh-TW" altLang="en-US" sz="1100" b="1" dirty="0">
                          <a:latin typeface="Meiryo UI" panose="020B0604030504040204" pitchFamily="50" charset="-128"/>
                          <a:ea typeface="Meiryo UI" panose="020B0604030504040204" pitchFamily="50" charset="-128"/>
                        </a:rPr>
                        <a:t>堺市</a:t>
                      </a:r>
                    </a:p>
                    <a:p>
                      <a:r>
                        <a:rPr kumimoji="1" lang="zh-TW" altLang="en-US" sz="1100" b="1" dirty="0">
                          <a:latin typeface="Meiryo UI" panose="020B0604030504040204" pitchFamily="50" charset="-128"/>
                          <a:ea typeface="Meiryo UI" panose="020B0604030504040204" pitchFamily="50" charset="-128"/>
                        </a:rPr>
                        <a:t>岸和田市</a:t>
                      </a:r>
                    </a:p>
                    <a:p>
                      <a:r>
                        <a:rPr kumimoji="1" lang="zh-TW" altLang="en-US" sz="1100" b="1" dirty="0">
                          <a:latin typeface="Meiryo UI" panose="020B0604030504040204" pitchFamily="50" charset="-128"/>
                          <a:ea typeface="Meiryo UI" panose="020B0604030504040204" pitchFamily="50" charset="-128"/>
                        </a:rPr>
                        <a:t>豊中市</a:t>
                      </a:r>
                    </a:p>
                    <a:p>
                      <a:r>
                        <a:rPr kumimoji="1" lang="zh-TW" altLang="en-US" sz="1100" b="1" dirty="0">
                          <a:latin typeface="Meiryo UI" panose="020B0604030504040204" pitchFamily="50" charset="-128"/>
                          <a:ea typeface="Meiryo UI" panose="020B0604030504040204" pitchFamily="50" charset="-128"/>
                        </a:rPr>
                        <a:t>吹田市</a:t>
                      </a:r>
                    </a:p>
                    <a:p>
                      <a:r>
                        <a:rPr kumimoji="1" lang="zh-TW" altLang="en-US" sz="1100" b="1" dirty="0">
                          <a:latin typeface="Meiryo UI" panose="020B0604030504040204" pitchFamily="50" charset="-128"/>
                          <a:ea typeface="Meiryo UI" panose="020B0604030504040204" pitchFamily="50" charset="-128"/>
                        </a:rPr>
                        <a:t>泉大津市</a:t>
                      </a:r>
                    </a:p>
                    <a:p>
                      <a:r>
                        <a:rPr kumimoji="1" lang="zh-TW" altLang="en-US" sz="1100" b="1" dirty="0">
                          <a:latin typeface="Meiryo UI" panose="020B0604030504040204" pitchFamily="50" charset="-128"/>
                          <a:ea typeface="Meiryo UI" panose="020B0604030504040204" pitchFamily="50" charset="-128"/>
                        </a:rPr>
                        <a:t>高槻市</a:t>
                      </a:r>
                    </a:p>
                    <a:p>
                      <a:r>
                        <a:rPr kumimoji="1" lang="zh-TW" altLang="en-US" sz="1100" b="1" dirty="0">
                          <a:latin typeface="Meiryo UI" panose="020B0604030504040204" pitchFamily="50" charset="-128"/>
                          <a:ea typeface="Meiryo UI" panose="020B0604030504040204" pitchFamily="50" charset="-128"/>
                        </a:rPr>
                        <a:t>貝塚市</a:t>
                      </a:r>
                      <a:endParaRPr kumimoji="1" lang="en-US" altLang="zh-TW" sz="1100" b="1" dirty="0">
                        <a:latin typeface="Meiryo UI" panose="020B0604030504040204" pitchFamily="50" charset="-128"/>
                        <a:ea typeface="Meiryo UI" panose="020B0604030504040204" pitchFamily="50" charset="-128"/>
                      </a:endParaRPr>
                    </a:p>
                    <a:p>
                      <a:r>
                        <a:rPr kumimoji="1" lang="ja-JP" altLang="en-US" sz="1100" b="1" dirty="0">
                          <a:latin typeface="Meiryo UI" panose="020B0604030504040204" pitchFamily="50" charset="-128"/>
                          <a:ea typeface="Meiryo UI" panose="020B0604030504040204" pitchFamily="50" charset="-128"/>
                        </a:rPr>
                        <a:t>枚方市</a:t>
                      </a:r>
                      <a:endParaRPr kumimoji="1" lang="zh-TW" altLang="en-US" sz="1100" b="1" dirty="0">
                        <a:latin typeface="Meiryo UI" panose="020B0604030504040204" pitchFamily="50" charset="-128"/>
                        <a:ea typeface="Meiryo UI" panose="020B0604030504040204" pitchFamily="50" charset="-128"/>
                      </a:endParaRPr>
                    </a:p>
                  </a:txBody>
                  <a:tcPr>
                    <a:solidFill>
                      <a:schemeClr val="accent2">
                        <a:lumMod val="20000"/>
                        <a:lumOff val="80000"/>
                      </a:schemeClr>
                    </a:solidFill>
                  </a:tcPr>
                </a:tc>
                <a:tc>
                  <a:txBody>
                    <a:bodyPr/>
                    <a:lstStyle/>
                    <a:p>
                      <a:r>
                        <a:rPr kumimoji="1" lang="zh-TW" altLang="en-US" sz="1100" b="1" dirty="0">
                          <a:latin typeface="Meiryo UI" panose="020B0604030504040204" pitchFamily="50" charset="-128"/>
                          <a:ea typeface="Meiryo UI" panose="020B0604030504040204" pitchFamily="50" charset="-128"/>
                        </a:rPr>
                        <a:t>茨木市</a:t>
                      </a:r>
                    </a:p>
                    <a:p>
                      <a:r>
                        <a:rPr kumimoji="1" lang="zh-TW" altLang="en-US" sz="1100" b="1" dirty="0">
                          <a:latin typeface="Meiryo UI" panose="020B0604030504040204" pitchFamily="50" charset="-128"/>
                          <a:ea typeface="Meiryo UI" panose="020B0604030504040204" pitchFamily="50" charset="-128"/>
                        </a:rPr>
                        <a:t>富田林市</a:t>
                      </a:r>
                    </a:p>
                    <a:p>
                      <a:r>
                        <a:rPr kumimoji="1" lang="zh-TW" altLang="en-US" sz="1100" b="1" dirty="0">
                          <a:latin typeface="Meiryo UI" panose="020B0604030504040204" pitchFamily="50" charset="-128"/>
                          <a:ea typeface="Meiryo UI" panose="020B0604030504040204" pitchFamily="50" charset="-128"/>
                        </a:rPr>
                        <a:t>寝屋川市</a:t>
                      </a:r>
                    </a:p>
                    <a:p>
                      <a:r>
                        <a:rPr kumimoji="1" lang="zh-TW" altLang="en-US" sz="1100" b="1" dirty="0">
                          <a:latin typeface="Meiryo UI" panose="020B0604030504040204" pitchFamily="50" charset="-128"/>
                          <a:ea typeface="Meiryo UI" panose="020B0604030504040204" pitchFamily="50" charset="-128"/>
                        </a:rPr>
                        <a:t>河内長野市</a:t>
                      </a:r>
                    </a:p>
                    <a:p>
                      <a:r>
                        <a:rPr kumimoji="1" lang="zh-TW" altLang="en-US" sz="1100" b="1" dirty="0">
                          <a:latin typeface="Meiryo UI" panose="020B0604030504040204" pitchFamily="50" charset="-128"/>
                          <a:ea typeface="Meiryo UI" panose="020B0604030504040204" pitchFamily="50" charset="-128"/>
                        </a:rPr>
                        <a:t>大東市</a:t>
                      </a:r>
                    </a:p>
                    <a:p>
                      <a:r>
                        <a:rPr kumimoji="1" lang="zh-TW" altLang="en-US" sz="1100" b="1" dirty="0">
                          <a:latin typeface="Meiryo UI" panose="020B0604030504040204" pitchFamily="50" charset="-128"/>
                          <a:ea typeface="Meiryo UI" panose="020B0604030504040204" pitchFamily="50" charset="-128"/>
                        </a:rPr>
                        <a:t>東大阪市</a:t>
                      </a:r>
                    </a:p>
                    <a:p>
                      <a:endParaRPr kumimoji="1" lang="ja-JP" altLang="en-US" sz="1100" b="1" dirty="0">
                        <a:latin typeface="Meiryo UI" panose="020B0604030504040204" pitchFamily="50" charset="-128"/>
                        <a:ea typeface="Meiryo UI" panose="020B0604030504040204" pitchFamily="50" charset="-128"/>
                      </a:endParaRPr>
                    </a:p>
                  </a:txBody>
                  <a:tcPr>
                    <a:solidFill>
                      <a:schemeClr val="accent2">
                        <a:lumMod val="20000"/>
                        <a:lumOff val="80000"/>
                      </a:schemeClr>
                    </a:solidFill>
                  </a:tcPr>
                </a:tc>
                <a:tc>
                  <a:txBody>
                    <a:bodyPr/>
                    <a:lstStyle/>
                    <a:p>
                      <a:r>
                        <a:rPr kumimoji="1" lang="ja-JP" altLang="en-US" sz="1100" dirty="0">
                          <a:latin typeface="Meiryo UI" panose="020B0604030504040204" pitchFamily="50" charset="-128"/>
                          <a:ea typeface="Meiryo UI" panose="020B0604030504040204" pitchFamily="50" charset="-128"/>
                        </a:rPr>
                        <a:t>池田市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守口市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八尾市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泉佐野市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松原市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和泉市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箕面市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柏原市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羽曳野市</a:t>
                      </a:r>
                      <a:endParaRPr kumimoji="1" lang="en-US" altLang="ja-JP"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a:latin typeface="Meiryo UI" panose="020B0604030504040204" pitchFamily="50" charset="-128"/>
                          <a:ea typeface="Meiryo UI" panose="020B0604030504040204" pitchFamily="50" charset="-128"/>
                        </a:rPr>
                        <a:t>門真市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摂津市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高石市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藤井寺市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泉南市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四條畷市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交野市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大阪狭山市</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阪南市</a:t>
                      </a:r>
                    </a:p>
                  </a:txBody>
                  <a:tcPr/>
                </a:tc>
                <a:tc>
                  <a:txBody>
                    <a:bodyPr/>
                    <a:lstStyle/>
                    <a:p>
                      <a:r>
                        <a:rPr kumimoji="1" lang="ja-JP" altLang="en-US" sz="1100" dirty="0">
                          <a:latin typeface="Meiryo UI" panose="020B0604030504040204" pitchFamily="50" charset="-128"/>
                          <a:ea typeface="Meiryo UI" panose="020B0604030504040204" pitchFamily="50" charset="-128"/>
                        </a:rPr>
                        <a:t>島本町</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豊能町</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能勢町</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忠岡町</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熊取町</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田尻町</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岬町</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太子町</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河南町</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千早赤阪村</a:t>
                      </a:r>
                    </a:p>
                  </a:txBody>
                  <a:tcPr/>
                </a:tc>
                <a:extLst>
                  <a:ext uri="{0D108BD9-81ED-4DB2-BD59-A6C34878D82A}">
                    <a16:rowId xmlns:a16="http://schemas.microsoft.com/office/drawing/2014/main" val="1995045027"/>
                  </a:ext>
                </a:extLst>
              </a:tr>
            </a:tbl>
          </a:graphicData>
        </a:graphic>
      </p:graphicFrame>
      <p:cxnSp>
        <p:nvCxnSpPr>
          <p:cNvPr id="20" name="直線コネクタ 19"/>
          <p:cNvCxnSpPr/>
          <p:nvPr/>
        </p:nvCxnSpPr>
        <p:spPr>
          <a:xfrm flipH="1" flipV="1">
            <a:off x="549932" y="2958191"/>
            <a:ext cx="561702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4918140" y="2675217"/>
            <a:ext cx="1261884"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全国平均３３％</a:t>
            </a:r>
          </a:p>
        </p:txBody>
      </p:sp>
      <p:sp>
        <p:nvSpPr>
          <p:cNvPr id="2" name="テキスト ボックス 1">
            <a:extLst>
              <a:ext uri="{FF2B5EF4-FFF2-40B4-BE49-F238E27FC236}">
                <a16:creationId xmlns:a16="http://schemas.microsoft.com/office/drawing/2014/main" id="{0B0BA2C8-052E-4ED6-A13E-762E8A33462B}"/>
              </a:ext>
            </a:extLst>
          </p:cNvPr>
          <p:cNvSpPr txBox="1"/>
          <p:nvPr/>
        </p:nvSpPr>
        <p:spPr>
          <a:xfrm>
            <a:off x="1833641" y="1107257"/>
            <a:ext cx="3084499"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都道府県別／市区町村オープンデータ取組率</a:t>
            </a:r>
          </a:p>
        </p:txBody>
      </p:sp>
      <p:cxnSp>
        <p:nvCxnSpPr>
          <p:cNvPr id="7" name="直線矢印コネクタ 6">
            <a:extLst>
              <a:ext uri="{FF2B5EF4-FFF2-40B4-BE49-F238E27FC236}">
                <a16:creationId xmlns:a16="http://schemas.microsoft.com/office/drawing/2014/main" id="{80F3F7AF-D420-4BB9-9683-2CE65E8973C5}"/>
              </a:ext>
            </a:extLst>
          </p:cNvPr>
          <p:cNvCxnSpPr>
            <a:cxnSpLocks/>
          </p:cNvCxnSpPr>
          <p:nvPr/>
        </p:nvCxnSpPr>
        <p:spPr>
          <a:xfrm flipH="1">
            <a:off x="2265218" y="3754582"/>
            <a:ext cx="249383" cy="573276"/>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384615" y="652067"/>
            <a:ext cx="2916183" cy="261610"/>
          </a:xfrm>
          <a:prstGeom prst="rect">
            <a:avLst/>
          </a:prstGeom>
          <a:noFill/>
        </p:spPr>
        <p:txBody>
          <a:bodyPr wrap="none" rtlCol="0">
            <a:spAutoFit/>
          </a:bodyPr>
          <a:lstStyle/>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レベル１＝様式に関わらずデータを公開している</a:t>
            </a:r>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43637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02832" y="6411743"/>
            <a:ext cx="2133600" cy="365125"/>
          </a:xfrm>
        </p:spPr>
        <p:txBody>
          <a:bodyPr/>
          <a:lstStyle/>
          <a:p>
            <a:fld id="{48CC1641-A557-4CE5-8C8D-A8271667C983}" type="slidenum">
              <a:rPr kumimoji="1" lang="ja-JP" altLang="en-US" smtClean="0"/>
              <a:t>42</a:t>
            </a:fld>
            <a:endParaRPr kumimoji="1" lang="ja-JP" altLang="en-US" dirty="0"/>
          </a:p>
        </p:txBody>
      </p:sp>
      <p:sp>
        <p:nvSpPr>
          <p:cNvPr id="5" name="テキスト ボックス 4">
            <a:extLst>
              <a:ext uri="{FF2B5EF4-FFF2-40B4-BE49-F238E27FC236}">
                <a16:creationId xmlns:a16="http://schemas.microsoft.com/office/drawing/2014/main" id="{6BF321AB-D8E2-4BE5-9B63-B398D60DEC4E}"/>
              </a:ext>
            </a:extLst>
          </p:cNvPr>
          <p:cNvSpPr txBox="1"/>
          <p:nvPr/>
        </p:nvSpPr>
        <p:spPr>
          <a:xfrm>
            <a:off x="1639324" y="44098"/>
            <a:ext cx="5948662" cy="461665"/>
          </a:xfrm>
          <a:prstGeom prst="rect">
            <a:avLst/>
          </a:prstGeom>
          <a:noFill/>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大阪府・大阪市のオープンデータの状況</a:t>
            </a:r>
          </a:p>
        </p:txBody>
      </p:sp>
      <p:cxnSp>
        <p:nvCxnSpPr>
          <p:cNvPr id="6" name="直線コネクタ 5">
            <a:extLst>
              <a:ext uri="{FF2B5EF4-FFF2-40B4-BE49-F238E27FC236}">
                <a16:creationId xmlns:a16="http://schemas.microsoft.com/office/drawing/2014/main" id="{BD7C4614-E1EA-46BF-A674-1B49CAA7812A}"/>
              </a:ext>
            </a:extLst>
          </p:cNvPr>
          <p:cNvCxnSpPr/>
          <p:nvPr/>
        </p:nvCxnSpPr>
        <p:spPr>
          <a:xfrm>
            <a:off x="327696" y="545500"/>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角丸四角形 1"/>
          <p:cNvSpPr/>
          <p:nvPr/>
        </p:nvSpPr>
        <p:spPr>
          <a:xfrm>
            <a:off x="327696" y="677573"/>
            <a:ext cx="4049486" cy="39188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大阪府・オープンデータサイト</a:t>
            </a:r>
          </a:p>
        </p:txBody>
      </p:sp>
      <p:sp>
        <p:nvSpPr>
          <p:cNvPr id="7" name="角丸四角形 6"/>
          <p:cNvSpPr/>
          <p:nvPr/>
        </p:nvSpPr>
        <p:spPr>
          <a:xfrm>
            <a:off x="4790922" y="677573"/>
            <a:ext cx="4049486" cy="3918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大阪市・オープンデータポータルサイト</a:t>
            </a:r>
          </a:p>
        </p:txBody>
      </p:sp>
      <p:pic>
        <p:nvPicPr>
          <p:cNvPr id="3" name="図 2"/>
          <p:cNvPicPr>
            <a:picLocks noChangeAspect="1"/>
          </p:cNvPicPr>
          <p:nvPr/>
        </p:nvPicPr>
        <p:blipFill rotWithShape="1">
          <a:blip r:embed="rId2"/>
          <a:srcRect l="14158" t="16161" r="15262" b="35903"/>
          <a:stretch/>
        </p:blipFill>
        <p:spPr>
          <a:xfrm>
            <a:off x="396266" y="3108033"/>
            <a:ext cx="4002473" cy="1528355"/>
          </a:xfrm>
          <a:prstGeom prst="rect">
            <a:avLst/>
          </a:prstGeom>
        </p:spPr>
      </p:pic>
      <p:pic>
        <p:nvPicPr>
          <p:cNvPr id="8" name="図 7"/>
          <p:cNvPicPr>
            <a:picLocks noChangeAspect="1"/>
          </p:cNvPicPr>
          <p:nvPr/>
        </p:nvPicPr>
        <p:blipFill rotWithShape="1">
          <a:blip r:embed="rId3"/>
          <a:srcRect l="28816" t="34911" r="16166" b="15982"/>
          <a:stretch/>
        </p:blipFill>
        <p:spPr>
          <a:xfrm>
            <a:off x="417825" y="4595383"/>
            <a:ext cx="3959357" cy="1986903"/>
          </a:xfrm>
          <a:prstGeom prst="rect">
            <a:avLst/>
          </a:prstGeom>
        </p:spPr>
      </p:pic>
      <p:graphicFrame>
        <p:nvGraphicFramePr>
          <p:cNvPr id="10" name="表 9"/>
          <p:cNvGraphicFramePr>
            <a:graphicFrameLocks noGrp="1"/>
          </p:cNvGraphicFramePr>
          <p:nvPr>
            <p:extLst/>
          </p:nvPr>
        </p:nvGraphicFramePr>
        <p:xfrm>
          <a:off x="351108" y="2120171"/>
          <a:ext cx="4092788" cy="609600"/>
        </p:xfrm>
        <a:graphic>
          <a:graphicData uri="http://schemas.openxmlformats.org/drawingml/2006/table">
            <a:tbl>
              <a:tblPr firstRow="1" bandRow="1">
                <a:tableStyleId>{5940675A-B579-460E-94D1-54222C63F5DA}</a:tableStyleId>
              </a:tblPr>
              <a:tblGrid>
                <a:gridCol w="2046394">
                  <a:extLst>
                    <a:ext uri="{9D8B030D-6E8A-4147-A177-3AD203B41FA5}">
                      <a16:colId xmlns:a16="http://schemas.microsoft.com/office/drawing/2014/main" val="1609523093"/>
                    </a:ext>
                  </a:extLst>
                </a:gridCol>
                <a:gridCol w="2046394">
                  <a:extLst>
                    <a:ext uri="{9D8B030D-6E8A-4147-A177-3AD203B41FA5}">
                      <a16:colId xmlns:a16="http://schemas.microsoft.com/office/drawing/2014/main" val="2524563314"/>
                    </a:ext>
                  </a:extLst>
                </a:gridCol>
              </a:tblGrid>
              <a:tr h="287985">
                <a:tc>
                  <a:txBody>
                    <a:bodyPr/>
                    <a:lstStyle/>
                    <a:p>
                      <a:pPr algn="ctr"/>
                      <a:r>
                        <a:rPr kumimoji="1" lang="ja-JP" altLang="en-US" sz="1400" b="1" dirty="0" smtClean="0">
                          <a:latin typeface="Meiryo UI" panose="020B0604030504040204" pitchFamily="50" charset="-128"/>
                          <a:ea typeface="Meiryo UI" panose="020B0604030504040204" pitchFamily="50" charset="-128"/>
                        </a:rPr>
                        <a:t>データ数</a:t>
                      </a:r>
                      <a:endParaRPr kumimoji="1" lang="ja-JP" altLang="en-US" sz="1400" b="1" dirty="0">
                        <a:latin typeface="Meiryo UI" panose="020B0604030504040204" pitchFamily="50" charset="-128"/>
                        <a:ea typeface="Meiryo UI" panose="020B0604030504040204" pitchFamily="50" charset="-128"/>
                      </a:endParaRPr>
                    </a:p>
                  </a:txBody>
                  <a:tcPr>
                    <a:solidFill>
                      <a:schemeClr val="accent2">
                        <a:lumMod val="20000"/>
                        <a:lumOff val="80000"/>
                      </a:schemeClr>
                    </a:solidFill>
                  </a:tcPr>
                </a:tc>
                <a:tc>
                  <a:txBody>
                    <a:bodyPr/>
                    <a:lstStyle/>
                    <a:p>
                      <a:pPr algn="ctr"/>
                      <a:r>
                        <a:rPr kumimoji="1" lang="ja-JP" altLang="en-US" sz="1400" b="1" dirty="0">
                          <a:latin typeface="Meiryo UI" panose="020B0604030504040204" pitchFamily="50" charset="-128"/>
                          <a:ea typeface="Meiryo UI" panose="020B0604030504040204" pitchFamily="50" charset="-128"/>
                        </a:rPr>
                        <a:t>うち</a:t>
                      </a:r>
                      <a:r>
                        <a:rPr kumimoji="1" lang="en-US" altLang="ja-JP" sz="1400" b="1" dirty="0">
                          <a:latin typeface="Meiryo UI" panose="020B0604030504040204" pitchFamily="50" charset="-128"/>
                          <a:ea typeface="Meiryo UI" panose="020B0604030504040204" pitchFamily="50" charset="-128"/>
                        </a:rPr>
                        <a:t>CSV</a:t>
                      </a:r>
                      <a:endParaRPr kumimoji="1" lang="ja-JP" altLang="en-US" sz="1400" b="1" dirty="0">
                        <a:latin typeface="Meiryo UI" panose="020B0604030504040204" pitchFamily="50" charset="-128"/>
                        <a:ea typeface="Meiryo UI" panose="020B0604030504040204" pitchFamily="50" charset="-128"/>
                      </a:endParaRPr>
                    </a:p>
                  </a:txBody>
                  <a:tcPr>
                    <a:solidFill>
                      <a:schemeClr val="accent2">
                        <a:lumMod val="20000"/>
                        <a:lumOff val="80000"/>
                      </a:schemeClr>
                    </a:solidFill>
                  </a:tcPr>
                </a:tc>
                <a:extLst>
                  <a:ext uri="{0D108BD9-81ED-4DB2-BD59-A6C34878D82A}">
                    <a16:rowId xmlns:a16="http://schemas.microsoft.com/office/drawing/2014/main" val="1307816316"/>
                  </a:ext>
                </a:extLst>
              </a:tr>
              <a:tr h="287985">
                <a:tc>
                  <a:txBody>
                    <a:bodyPr/>
                    <a:lstStyle/>
                    <a:p>
                      <a:pPr algn="r"/>
                      <a:r>
                        <a:rPr kumimoji="1" lang="ja-JP" altLang="en-US" sz="1400" dirty="0" smtClean="0">
                          <a:latin typeface="Meiryo UI" panose="020B0604030504040204" pitchFamily="50" charset="-128"/>
                          <a:ea typeface="Meiryo UI" panose="020B0604030504040204" pitchFamily="50" charset="-128"/>
                        </a:rPr>
                        <a:t>１０９５</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r"/>
                      <a:r>
                        <a:rPr kumimoji="1" lang="ja-JP" altLang="en-US" sz="1400" dirty="0" smtClean="0">
                          <a:latin typeface="Meiryo UI" panose="020B0604030504040204" pitchFamily="50" charset="-128"/>
                          <a:ea typeface="Meiryo UI" panose="020B0604030504040204" pitchFamily="50" charset="-128"/>
                        </a:rPr>
                        <a:t>１３（１．</a:t>
                      </a:r>
                      <a:r>
                        <a:rPr kumimoji="1" lang="ja-JP" altLang="en-US" sz="1400" dirty="0">
                          <a:latin typeface="Meiryo UI" panose="020B0604030504040204" pitchFamily="50" charset="-128"/>
                          <a:ea typeface="Meiryo UI" panose="020B0604030504040204" pitchFamily="50" charset="-128"/>
                        </a:rPr>
                        <a:t>２</a:t>
                      </a:r>
                      <a:r>
                        <a:rPr kumimoji="1" lang="ja-JP" altLang="en-US" sz="1400" dirty="0" smtClean="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a:t>
                      </a:r>
                    </a:p>
                  </a:txBody>
                  <a:tcPr/>
                </a:tc>
                <a:extLst>
                  <a:ext uri="{0D108BD9-81ED-4DB2-BD59-A6C34878D82A}">
                    <a16:rowId xmlns:a16="http://schemas.microsoft.com/office/drawing/2014/main" val="2144036739"/>
                  </a:ext>
                </a:extLst>
              </a:tr>
            </a:tbl>
          </a:graphicData>
        </a:graphic>
      </p:graphicFrame>
      <p:sp>
        <p:nvSpPr>
          <p:cNvPr id="11" name="テキスト ボックス 10"/>
          <p:cNvSpPr txBox="1"/>
          <p:nvPr/>
        </p:nvSpPr>
        <p:spPr>
          <a:xfrm>
            <a:off x="327696" y="2777460"/>
            <a:ext cx="2002471"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ホームページのトップページ</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rotWithShape="1">
          <a:blip r:embed="rId4"/>
          <a:srcRect l="5491" t="19742" r="6945" b="5447"/>
          <a:stretch/>
        </p:blipFill>
        <p:spPr>
          <a:xfrm>
            <a:off x="4817047" y="3093648"/>
            <a:ext cx="4088675" cy="1963955"/>
          </a:xfrm>
          <a:prstGeom prst="rect">
            <a:avLst/>
          </a:prstGeom>
        </p:spPr>
      </p:pic>
      <p:sp>
        <p:nvSpPr>
          <p:cNvPr id="13" name="テキスト ボックス 12"/>
          <p:cNvSpPr txBox="1"/>
          <p:nvPr/>
        </p:nvSpPr>
        <p:spPr>
          <a:xfrm>
            <a:off x="4670885" y="2777460"/>
            <a:ext cx="2002471"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ホームページのトップページ</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graphicFrame>
        <p:nvGraphicFramePr>
          <p:cNvPr id="14" name="表 13"/>
          <p:cNvGraphicFramePr>
            <a:graphicFrameLocks noGrp="1"/>
          </p:cNvGraphicFramePr>
          <p:nvPr>
            <p:extLst/>
          </p:nvPr>
        </p:nvGraphicFramePr>
        <p:xfrm>
          <a:off x="4870424" y="2120171"/>
          <a:ext cx="4092788" cy="609600"/>
        </p:xfrm>
        <a:graphic>
          <a:graphicData uri="http://schemas.openxmlformats.org/drawingml/2006/table">
            <a:tbl>
              <a:tblPr firstRow="1" bandRow="1">
                <a:tableStyleId>{5940675A-B579-460E-94D1-54222C63F5DA}</a:tableStyleId>
              </a:tblPr>
              <a:tblGrid>
                <a:gridCol w="2046394">
                  <a:extLst>
                    <a:ext uri="{9D8B030D-6E8A-4147-A177-3AD203B41FA5}">
                      <a16:colId xmlns:a16="http://schemas.microsoft.com/office/drawing/2014/main" val="1609523093"/>
                    </a:ext>
                  </a:extLst>
                </a:gridCol>
                <a:gridCol w="2046394">
                  <a:extLst>
                    <a:ext uri="{9D8B030D-6E8A-4147-A177-3AD203B41FA5}">
                      <a16:colId xmlns:a16="http://schemas.microsoft.com/office/drawing/2014/main" val="2524563314"/>
                    </a:ext>
                  </a:extLst>
                </a:gridCol>
              </a:tblGrid>
              <a:tr h="287985">
                <a:tc>
                  <a:txBody>
                    <a:bodyPr/>
                    <a:lstStyle/>
                    <a:p>
                      <a:pPr algn="ctr"/>
                      <a:r>
                        <a:rPr kumimoji="1" lang="ja-JP" altLang="en-US" sz="1400" b="1" dirty="0">
                          <a:latin typeface="Meiryo UI" panose="020B0604030504040204" pitchFamily="50" charset="-128"/>
                          <a:ea typeface="Meiryo UI" panose="020B0604030504040204" pitchFamily="50" charset="-128"/>
                        </a:rPr>
                        <a:t>データセット数</a:t>
                      </a:r>
                    </a:p>
                  </a:txBody>
                  <a:tcPr>
                    <a:solidFill>
                      <a:schemeClr val="accent2">
                        <a:lumMod val="20000"/>
                        <a:lumOff val="80000"/>
                      </a:schemeClr>
                    </a:solidFill>
                  </a:tcPr>
                </a:tc>
                <a:tc>
                  <a:txBody>
                    <a:bodyPr/>
                    <a:lstStyle/>
                    <a:p>
                      <a:pPr algn="ctr"/>
                      <a:r>
                        <a:rPr kumimoji="1" lang="ja-JP" altLang="en-US" sz="1400" b="1" dirty="0">
                          <a:latin typeface="Meiryo UI" panose="020B0604030504040204" pitchFamily="50" charset="-128"/>
                          <a:ea typeface="Meiryo UI" panose="020B0604030504040204" pitchFamily="50" charset="-128"/>
                        </a:rPr>
                        <a:t>うち</a:t>
                      </a:r>
                      <a:r>
                        <a:rPr kumimoji="1" lang="en-US" altLang="ja-JP" sz="1400" b="1" dirty="0">
                          <a:latin typeface="Meiryo UI" panose="020B0604030504040204" pitchFamily="50" charset="-128"/>
                          <a:ea typeface="Meiryo UI" panose="020B0604030504040204" pitchFamily="50" charset="-128"/>
                        </a:rPr>
                        <a:t>CSV</a:t>
                      </a:r>
                      <a:endParaRPr kumimoji="1" lang="ja-JP" altLang="en-US" sz="1400" b="1" dirty="0">
                        <a:latin typeface="Meiryo UI" panose="020B0604030504040204" pitchFamily="50" charset="-128"/>
                        <a:ea typeface="Meiryo UI" panose="020B0604030504040204" pitchFamily="50" charset="-128"/>
                      </a:endParaRPr>
                    </a:p>
                  </a:txBody>
                  <a:tcPr>
                    <a:solidFill>
                      <a:schemeClr val="accent2">
                        <a:lumMod val="20000"/>
                        <a:lumOff val="80000"/>
                      </a:schemeClr>
                    </a:solidFill>
                  </a:tcPr>
                </a:tc>
                <a:extLst>
                  <a:ext uri="{0D108BD9-81ED-4DB2-BD59-A6C34878D82A}">
                    <a16:rowId xmlns:a16="http://schemas.microsoft.com/office/drawing/2014/main" val="1307816316"/>
                  </a:ext>
                </a:extLst>
              </a:tr>
              <a:tr h="287985">
                <a:tc>
                  <a:txBody>
                    <a:bodyPr/>
                    <a:lstStyle/>
                    <a:p>
                      <a:pPr algn="r"/>
                      <a:r>
                        <a:rPr kumimoji="1" lang="ja-JP" altLang="en-US" sz="1400" dirty="0">
                          <a:latin typeface="Meiryo UI" panose="020B0604030504040204" pitchFamily="50" charset="-128"/>
                          <a:ea typeface="Meiryo UI" panose="020B0604030504040204" pitchFamily="50" charset="-128"/>
                        </a:rPr>
                        <a:t>７５</a:t>
                      </a:r>
                    </a:p>
                  </a:txBody>
                  <a:tcPr/>
                </a:tc>
                <a:tc>
                  <a:txBody>
                    <a:bodyPr/>
                    <a:lstStyle/>
                    <a:p>
                      <a:pPr algn="r"/>
                      <a:r>
                        <a:rPr kumimoji="1" lang="ja-JP" altLang="en-US" sz="1400" dirty="0">
                          <a:latin typeface="Meiryo UI" panose="020B0604030504040204" pitchFamily="50" charset="-128"/>
                          <a:ea typeface="Meiryo UI" panose="020B0604030504040204" pitchFamily="50" charset="-128"/>
                        </a:rPr>
                        <a:t>７５（１００％）</a:t>
                      </a:r>
                    </a:p>
                  </a:txBody>
                  <a:tcPr/>
                </a:tc>
                <a:extLst>
                  <a:ext uri="{0D108BD9-81ED-4DB2-BD59-A6C34878D82A}">
                    <a16:rowId xmlns:a16="http://schemas.microsoft.com/office/drawing/2014/main" val="2144036739"/>
                  </a:ext>
                </a:extLst>
              </a:tr>
            </a:tbl>
          </a:graphicData>
        </a:graphic>
      </p:graphicFrame>
      <p:sp>
        <p:nvSpPr>
          <p:cNvPr id="16" name="テキスト ボックス 15"/>
          <p:cNvSpPr txBox="1"/>
          <p:nvPr/>
        </p:nvSpPr>
        <p:spPr>
          <a:xfrm>
            <a:off x="351108" y="1154621"/>
            <a:ext cx="3629520" cy="738664"/>
          </a:xfrm>
          <a:prstGeom prst="rect">
            <a:avLst/>
          </a:prstGeom>
          <a:noFill/>
        </p:spPr>
        <p:txBody>
          <a:bodyPr wrap="none" rtlCol="0">
            <a:spAutoFit/>
          </a:bodyPr>
          <a:lstStyle/>
          <a:p>
            <a:pPr marL="285750" indent="-28575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全部</a:t>
            </a:r>
            <a:r>
              <a:rPr kumimoji="1" lang="ja-JP" altLang="en-US" sz="1400" dirty="0" smtClean="0">
                <a:latin typeface="Meiryo UI" panose="020B0604030504040204" pitchFamily="50" charset="-128"/>
                <a:ea typeface="Meiryo UI" panose="020B0604030504040204" pitchFamily="50" charset="-128"/>
              </a:rPr>
              <a:t>で１０９</a:t>
            </a:r>
            <a:r>
              <a:rPr kumimoji="1" lang="ja-JP" altLang="en-US" sz="1400" dirty="0">
                <a:latin typeface="Meiryo UI" panose="020B0604030504040204" pitchFamily="50" charset="-128"/>
                <a:ea typeface="Meiryo UI" panose="020B0604030504040204" pitchFamily="50" charset="-128"/>
              </a:rPr>
              <a:t>５</a:t>
            </a:r>
            <a:r>
              <a:rPr kumimoji="1" lang="ja-JP" altLang="en-US" sz="1400" dirty="0" smtClean="0">
                <a:latin typeface="Meiryo UI" panose="020B0604030504040204" pitchFamily="50" charset="-128"/>
                <a:ea typeface="Meiryo UI" panose="020B0604030504040204" pitchFamily="50" charset="-128"/>
              </a:rPr>
              <a:t>データ</a:t>
            </a:r>
            <a:endParaRPr kumimoji="1"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en-US" altLang="ja-JP" sz="1400" dirty="0" smtClean="0">
                <a:latin typeface="Meiryo UI" panose="020B0604030504040204" pitchFamily="50" charset="-128"/>
                <a:ea typeface="Meiryo UI" panose="020B0604030504040204" pitchFamily="50" charset="-128"/>
              </a:rPr>
              <a:t>PDF</a:t>
            </a:r>
            <a:r>
              <a:rPr kumimoji="1" lang="ja-JP" altLang="en-US" sz="1400" dirty="0" err="1">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Excel</a:t>
            </a:r>
            <a:r>
              <a:rPr kumimoji="1" lang="ja-JP" altLang="en-US" sz="1400" dirty="0" err="1">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Word</a:t>
            </a:r>
            <a:r>
              <a:rPr kumimoji="1" lang="ja-JP" altLang="en-US" sz="1400" dirty="0" err="1">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CSV</a:t>
            </a:r>
            <a:r>
              <a:rPr kumimoji="1" lang="ja-JP" altLang="en-US" sz="1400" dirty="0">
                <a:latin typeface="Meiryo UI" panose="020B0604030504040204" pitchFamily="50" charset="-128"/>
                <a:ea typeface="Meiryo UI" panose="020B0604030504040204" pitchFamily="50" charset="-128"/>
              </a:rPr>
              <a:t>が混在</a:t>
            </a:r>
            <a:endParaRPr kumimoji="1"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分野別に分けているが、ビジュアル性は乏しい</a:t>
            </a:r>
          </a:p>
        </p:txBody>
      </p:sp>
      <p:sp>
        <p:nvSpPr>
          <p:cNvPr id="17" name="テキスト ボックス 16"/>
          <p:cNvSpPr txBox="1"/>
          <p:nvPr/>
        </p:nvSpPr>
        <p:spPr>
          <a:xfrm>
            <a:off x="4790922" y="1149504"/>
            <a:ext cx="4172937" cy="954107"/>
          </a:xfrm>
          <a:prstGeom prst="rect">
            <a:avLst/>
          </a:prstGeom>
          <a:noFill/>
        </p:spPr>
        <p:txBody>
          <a:bodyPr wrap="none" rtlCol="0">
            <a:spAutoFit/>
          </a:bodyPr>
          <a:lstStyle/>
          <a:p>
            <a:pPr marL="285750" indent="-28575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全部</a:t>
            </a:r>
            <a:r>
              <a:rPr kumimoji="1" lang="ja-JP" altLang="en-US" sz="1400" dirty="0" smtClean="0">
                <a:latin typeface="Meiryo UI" panose="020B0604030504040204" pitchFamily="50" charset="-128"/>
                <a:ea typeface="Meiryo UI" panose="020B0604030504040204" pitchFamily="50" charset="-128"/>
              </a:rPr>
              <a:t>で７</a:t>
            </a:r>
            <a:r>
              <a:rPr kumimoji="1" lang="ja-JP" altLang="en-US" sz="1400" dirty="0">
                <a:latin typeface="Meiryo UI" panose="020B0604030504040204" pitchFamily="50" charset="-128"/>
                <a:ea typeface="Meiryo UI" panose="020B0604030504040204" pitchFamily="50" charset="-128"/>
              </a:rPr>
              <a:t>５</a:t>
            </a:r>
            <a:r>
              <a:rPr kumimoji="1" lang="ja-JP" altLang="en-US" sz="1400" dirty="0" smtClean="0">
                <a:latin typeface="Meiryo UI" panose="020B0604030504040204" pitchFamily="50" charset="-128"/>
                <a:ea typeface="Meiryo UI" panose="020B0604030504040204" pitchFamily="50" charset="-128"/>
              </a:rPr>
              <a:t>データセット</a:t>
            </a:r>
            <a:endParaRPr kumimoji="1"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400" dirty="0" smtClean="0">
                <a:latin typeface="Meiryo UI" panose="020B0604030504040204" pitchFamily="50" charset="-128"/>
                <a:ea typeface="Meiryo UI" panose="020B0604030504040204" pitchFamily="50" charset="-128"/>
              </a:rPr>
              <a:t>全て</a:t>
            </a:r>
            <a:r>
              <a:rPr kumimoji="1" lang="ja-JP" altLang="en-US" sz="1400" dirty="0">
                <a:latin typeface="Meiryo UI" panose="020B0604030504040204" pitchFamily="50" charset="-128"/>
                <a:ea typeface="Meiryo UI" panose="020B0604030504040204" pitchFamily="50" charset="-128"/>
              </a:rPr>
              <a:t>のデータを</a:t>
            </a:r>
            <a:r>
              <a:rPr kumimoji="1" lang="en-US" altLang="ja-JP" sz="1400" dirty="0">
                <a:latin typeface="Meiryo UI" panose="020B0604030504040204" pitchFamily="50" charset="-128"/>
                <a:ea typeface="Meiryo UI" panose="020B0604030504040204" pitchFamily="50" charset="-128"/>
              </a:rPr>
              <a:t>CSV</a:t>
            </a:r>
            <a:r>
              <a:rPr kumimoji="1" lang="ja-JP" altLang="en-US" sz="1400" dirty="0">
                <a:latin typeface="Meiryo UI" panose="020B0604030504040204" pitchFamily="50" charset="-128"/>
                <a:ea typeface="Meiryo UI" panose="020B0604030504040204" pitchFamily="50" charset="-128"/>
              </a:rPr>
              <a:t>に</a:t>
            </a:r>
            <a:r>
              <a:rPr kumimoji="1" lang="ja-JP" altLang="en-US" sz="1400" dirty="0" smtClean="0">
                <a:latin typeface="Meiryo UI" panose="020B0604030504040204" pitchFamily="50" charset="-128"/>
                <a:ea typeface="Meiryo UI" panose="020B0604030504040204" pitchFamily="50" charset="-128"/>
              </a:rPr>
              <a:t>徹底</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（以前２万件超あったものの、</a:t>
            </a:r>
            <a:r>
              <a:rPr kumimoji="1" lang="en-US" altLang="ja-JP" sz="1400" dirty="0" smtClean="0">
                <a:latin typeface="Meiryo UI" panose="020B0604030504040204" pitchFamily="50" charset="-128"/>
                <a:ea typeface="Meiryo UI" panose="020B0604030504040204" pitchFamily="50" charset="-128"/>
              </a:rPr>
              <a:t>2019</a:t>
            </a:r>
            <a:r>
              <a:rPr kumimoji="1" lang="ja-JP" altLang="en-US" sz="1400" dirty="0" smtClean="0">
                <a:latin typeface="Meiryo UI" panose="020B0604030504040204" pitchFamily="50" charset="-128"/>
                <a:ea typeface="Meiryo UI" panose="020B0604030504040204" pitchFamily="50" charset="-128"/>
              </a:rPr>
              <a:t>年</a:t>
            </a:r>
            <a:r>
              <a:rPr kumimoji="1" lang="ja-JP" altLang="en-US" sz="1400" dirty="0">
                <a:latin typeface="Meiryo UI" panose="020B0604030504040204" pitchFamily="50" charset="-128"/>
                <a:ea typeface="Meiryo UI" panose="020B0604030504040204" pitchFamily="50" charset="-128"/>
              </a:rPr>
              <a:t>に方針転換）</a:t>
            </a:r>
            <a:endParaRPr kumimoji="1"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利用状況別にカテゴライズされ、ビジュアル性も</a:t>
            </a:r>
            <a:r>
              <a:rPr kumimoji="1" lang="ja-JP" altLang="en-US" sz="1400" dirty="0" smtClean="0">
                <a:latin typeface="Meiryo UI" panose="020B0604030504040204" pitchFamily="50" charset="-128"/>
                <a:ea typeface="Meiryo UI" panose="020B0604030504040204" pitchFamily="50" charset="-128"/>
              </a:rPr>
              <a:t>高い</a:t>
            </a:r>
            <a:endParaRPr kumimoji="1" lang="en-US" altLang="ja-JP" sz="14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931174" y="5076787"/>
            <a:ext cx="369332" cy="1785104"/>
          </a:xfrm>
          <a:prstGeom prst="rect">
            <a:avLst/>
          </a:prstGeom>
          <a:noFill/>
        </p:spPr>
        <p:txBody>
          <a:bodyPr vert="eaVert" wrap="none" rtlCol="0">
            <a:spAutoFit/>
          </a:bodyPr>
          <a:lstStyle/>
          <a:p>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アクセス上位</a:t>
            </a:r>
            <a:r>
              <a:rPr kumimoji="1" lang="ja-JP" altLang="en-US" sz="1200" b="1" dirty="0">
                <a:latin typeface="Meiryo UI" panose="020B0604030504040204" pitchFamily="50" charset="-128"/>
                <a:ea typeface="Meiryo UI" panose="020B0604030504040204" pitchFamily="50" charset="-128"/>
              </a:rPr>
              <a:t>データ</a:t>
            </a:r>
            <a:r>
              <a:rPr kumimoji="1" lang="en-US" altLang="ja-JP" sz="1200" b="1" dirty="0" smtClean="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graphicFrame>
        <p:nvGraphicFramePr>
          <p:cNvPr id="20" name="表 19"/>
          <p:cNvGraphicFramePr>
            <a:graphicFrameLocks noGrp="1"/>
          </p:cNvGraphicFramePr>
          <p:nvPr>
            <p:extLst/>
          </p:nvPr>
        </p:nvGraphicFramePr>
        <p:xfrm>
          <a:off x="5447607" y="5191498"/>
          <a:ext cx="3166328" cy="1439925"/>
        </p:xfrm>
        <a:graphic>
          <a:graphicData uri="http://schemas.openxmlformats.org/drawingml/2006/table">
            <a:tbl>
              <a:tblPr firstRow="1" bandRow="1">
                <a:tableStyleId>{5940675A-B579-460E-94D1-54222C63F5DA}</a:tableStyleId>
              </a:tblPr>
              <a:tblGrid>
                <a:gridCol w="3166328">
                  <a:extLst>
                    <a:ext uri="{9D8B030D-6E8A-4147-A177-3AD203B41FA5}">
                      <a16:colId xmlns:a16="http://schemas.microsoft.com/office/drawing/2014/main" val="1609523093"/>
                    </a:ext>
                  </a:extLst>
                </a:gridCol>
              </a:tblGrid>
              <a:tr h="287985">
                <a:tc>
                  <a:txBody>
                    <a:bodyPr/>
                    <a:lstStyle/>
                    <a:p>
                      <a:pPr algn="l"/>
                      <a:r>
                        <a:rPr kumimoji="1" lang="ja-JP" altLang="en-US" sz="1200" b="0" dirty="0" smtClean="0">
                          <a:latin typeface="Meiryo UI" panose="020B0604030504040204" pitchFamily="50" charset="-128"/>
                          <a:ea typeface="Meiryo UI" panose="020B0604030504040204" pitchFamily="50" charset="-128"/>
                        </a:rPr>
                        <a:t>民泊等宿泊施設一覧</a:t>
                      </a:r>
                      <a:endParaRPr kumimoji="1" lang="ja-JP" altLang="en-US" sz="1200" b="0" dirty="0">
                        <a:latin typeface="Meiryo UI" panose="020B0604030504040204" pitchFamily="50" charset="-128"/>
                        <a:ea typeface="Meiryo UI" panose="020B0604030504040204" pitchFamily="50" charset="-128"/>
                      </a:endParaRPr>
                    </a:p>
                  </a:txBody>
                  <a:tcPr>
                    <a:noFill/>
                  </a:tcPr>
                </a:tc>
                <a:extLst>
                  <a:ext uri="{0D108BD9-81ED-4DB2-BD59-A6C34878D82A}">
                    <a16:rowId xmlns:a16="http://schemas.microsoft.com/office/drawing/2014/main" val="1307816316"/>
                  </a:ext>
                </a:extLst>
              </a:tr>
              <a:tr h="287985">
                <a:tc>
                  <a:txBody>
                    <a:bodyPr/>
                    <a:lstStyle/>
                    <a:p>
                      <a:pPr algn="l"/>
                      <a:r>
                        <a:rPr kumimoji="1" lang="ja-JP" altLang="en-US" sz="1200" b="0" dirty="0" smtClean="0">
                          <a:latin typeface="Meiryo UI" panose="020B0604030504040204" pitchFamily="50" charset="-128"/>
                          <a:ea typeface="Meiryo UI" panose="020B0604030504040204" pitchFamily="50" charset="-128"/>
                        </a:rPr>
                        <a:t>推奨データセット</a:t>
                      </a:r>
                      <a:r>
                        <a:rPr kumimoji="1" lang="en-US" altLang="ja-JP" sz="1200" b="0" dirty="0" smtClean="0">
                          <a:latin typeface="Meiryo UI" panose="020B0604030504040204" pitchFamily="50" charset="-128"/>
                          <a:ea typeface="Meiryo UI" panose="020B0604030504040204" pitchFamily="50" charset="-128"/>
                        </a:rPr>
                        <a:t>06_</a:t>
                      </a:r>
                      <a:r>
                        <a:rPr kumimoji="1" lang="ja-JP" altLang="en-US" sz="1200" b="0" dirty="0" smtClean="0">
                          <a:latin typeface="Meiryo UI" panose="020B0604030504040204" pitchFamily="50" charset="-128"/>
                          <a:ea typeface="Meiryo UI" panose="020B0604030504040204" pitchFamily="50" charset="-128"/>
                        </a:rPr>
                        <a:t>イベント一覧</a:t>
                      </a:r>
                      <a:endParaRPr kumimoji="1" lang="ja-JP" altLang="en-US" sz="1200" b="0" dirty="0">
                        <a:latin typeface="Meiryo UI" panose="020B0604030504040204" pitchFamily="50" charset="-128"/>
                        <a:ea typeface="Meiryo UI" panose="020B0604030504040204" pitchFamily="50" charset="-128"/>
                      </a:endParaRPr>
                    </a:p>
                  </a:txBody>
                  <a:tcPr>
                    <a:noFill/>
                  </a:tcPr>
                </a:tc>
                <a:extLst>
                  <a:ext uri="{0D108BD9-81ED-4DB2-BD59-A6C34878D82A}">
                    <a16:rowId xmlns:a16="http://schemas.microsoft.com/office/drawing/2014/main" val="2558746135"/>
                  </a:ext>
                </a:extLst>
              </a:tr>
              <a:tr h="287985">
                <a:tc>
                  <a:txBody>
                    <a:bodyPr/>
                    <a:lstStyle/>
                    <a:p>
                      <a:pPr algn="l"/>
                      <a:r>
                        <a:rPr kumimoji="1" lang="ja-JP" altLang="en-US" sz="1200" b="0" dirty="0" smtClean="0">
                          <a:latin typeface="Meiryo UI" panose="020B0604030504040204" pitchFamily="50" charset="-128"/>
                          <a:ea typeface="Meiryo UI" panose="020B0604030504040204" pitchFamily="50" charset="-128"/>
                        </a:rPr>
                        <a:t>住民基本台帳人口・外国人人口</a:t>
                      </a:r>
                      <a:r>
                        <a:rPr kumimoji="1" lang="en-US" altLang="ja-JP" sz="1200" b="0" dirty="0" smtClean="0">
                          <a:latin typeface="Meiryo UI" panose="020B0604030504040204" pitchFamily="50" charset="-128"/>
                          <a:ea typeface="Meiryo UI" panose="020B0604030504040204" pitchFamily="50" charset="-128"/>
                        </a:rPr>
                        <a:t>(</a:t>
                      </a:r>
                      <a:r>
                        <a:rPr kumimoji="1" lang="ja-JP" altLang="en-US" sz="1200" b="0" dirty="0" smtClean="0">
                          <a:latin typeface="Meiryo UI" panose="020B0604030504040204" pitchFamily="50" charset="-128"/>
                          <a:ea typeface="Meiryo UI" panose="020B0604030504040204" pitchFamily="50" charset="-128"/>
                        </a:rPr>
                        <a:t>平成</a:t>
                      </a:r>
                      <a:r>
                        <a:rPr kumimoji="1" lang="en-US" altLang="ja-JP" sz="1200" b="0" dirty="0" smtClean="0">
                          <a:latin typeface="Meiryo UI" panose="020B0604030504040204" pitchFamily="50" charset="-128"/>
                          <a:ea typeface="Meiryo UI" panose="020B0604030504040204" pitchFamily="50" charset="-128"/>
                        </a:rPr>
                        <a:t>30</a:t>
                      </a:r>
                      <a:r>
                        <a:rPr kumimoji="1" lang="ja-JP" altLang="en-US" sz="1200" b="0" dirty="0" smtClean="0">
                          <a:latin typeface="Meiryo UI" panose="020B0604030504040204" pitchFamily="50" charset="-128"/>
                          <a:ea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rPr>
                        <a:t>)</a:t>
                      </a:r>
                      <a:endParaRPr kumimoji="1" lang="ja-JP" altLang="en-US" sz="1200" b="0" dirty="0">
                        <a:latin typeface="Meiryo UI" panose="020B0604030504040204" pitchFamily="50" charset="-128"/>
                        <a:ea typeface="Meiryo UI" panose="020B0604030504040204" pitchFamily="50" charset="-128"/>
                      </a:endParaRPr>
                    </a:p>
                  </a:txBody>
                  <a:tcPr>
                    <a:noFill/>
                  </a:tcPr>
                </a:tc>
                <a:extLst>
                  <a:ext uri="{0D108BD9-81ED-4DB2-BD59-A6C34878D82A}">
                    <a16:rowId xmlns:a16="http://schemas.microsoft.com/office/drawing/2014/main" val="1300172223"/>
                  </a:ext>
                </a:extLst>
              </a:tr>
              <a:tr h="287985">
                <a:tc>
                  <a:txBody>
                    <a:bodyPr/>
                    <a:lstStyle/>
                    <a:p>
                      <a:pPr algn="l"/>
                      <a:r>
                        <a:rPr kumimoji="1" lang="ja-JP" altLang="en-US" sz="1200" b="0" dirty="0" smtClean="0">
                          <a:latin typeface="Meiryo UI" panose="020B0604030504040204" pitchFamily="50" charset="-128"/>
                          <a:ea typeface="Meiryo UI" panose="020B0604030504040204" pitchFamily="50" charset="-128"/>
                        </a:rPr>
                        <a:t>「マップナビおおさか」掲載施設情報</a:t>
                      </a:r>
                      <a:r>
                        <a:rPr kumimoji="1" lang="en-US" altLang="ja-JP" sz="1200" b="0" dirty="0" smtClean="0">
                          <a:latin typeface="Meiryo UI" panose="020B0604030504040204" pitchFamily="50" charset="-128"/>
                          <a:ea typeface="Meiryo UI" panose="020B0604030504040204" pitchFamily="50" charset="-128"/>
                        </a:rPr>
                        <a:t>(</a:t>
                      </a:r>
                      <a:r>
                        <a:rPr kumimoji="1" lang="ja-JP" altLang="en-US" sz="1200" b="0" dirty="0" smtClean="0">
                          <a:latin typeface="Meiryo UI" panose="020B0604030504040204" pitchFamily="50" charset="-128"/>
                          <a:ea typeface="Meiryo UI" panose="020B0604030504040204" pitchFamily="50" charset="-128"/>
                        </a:rPr>
                        <a:t>防災等</a:t>
                      </a:r>
                      <a:r>
                        <a:rPr kumimoji="1" lang="en-US" altLang="ja-JP" sz="1200" b="0" dirty="0" smtClean="0">
                          <a:latin typeface="Meiryo UI" panose="020B0604030504040204" pitchFamily="50" charset="-128"/>
                          <a:ea typeface="Meiryo UI" panose="020B0604030504040204" pitchFamily="50" charset="-128"/>
                        </a:rPr>
                        <a:t>)</a:t>
                      </a:r>
                      <a:endParaRPr kumimoji="1" lang="ja-JP" altLang="en-US" sz="1200" b="0" dirty="0">
                        <a:latin typeface="Meiryo UI" panose="020B0604030504040204" pitchFamily="50" charset="-128"/>
                        <a:ea typeface="Meiryo UI" panose="020B0604030504040204" pitchFamily="50" charset="-128"/>
                      </a:endParaRPr>
                    </a:p>
                  </a:txBody>
                  <a:tcPr>
                    <a:noFill/>
                  </a:tcPr>
                </a:tc>
                <a:extLst>
                  <a:ext uri="{0D108BD9-81ED-4DB2-BD59-A6C34878D82A}">
                    <a16:rowId xmlns:a16="http://schemas.microsoft.com/office/drawing/2014/main" val="199316051"/>
                  </a:ext>
                </a:extLst>
              </a:tr>
              <a:tr h="287985">
                <a:tc>
                  <a:txBody>
                    <a:bodyPr/>
                    <a:lstStyle/>
                    <a:p>
                      <a:pPr algn="l"/>
                      <a:r>
                        <a:rPr kumimoji="1" lang="ja-JP" altLang="en-US" sz="1100" b="0" dirty="0" smtClean="0">
                          <a:latin typeface="Meiryo UI" panose="020B0604030504040204" pitchFamily="50" charset="-128"/>
                          <a:ea typeface="Meiryo UI" panose="020B0604030504040204" pitchFamily="50" charset="-128"/>
                        </a:rPr>
                        <a:t>大阪市立図書館「こどものほんだな」（児童図書）</a:t>
                      </a:r>
                      <a:endParaRPr kumimoji="1" lang="ja-JP" altLang="en-US" sz="1100" b="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44036739"/>
                  </a:ext>
                </a:extLst>
              </a:tr>
            </a:tbl>
          </a:graphicData>
        </a:graphic>
      </p:graphicFrame>
    </p:spTree>
    <p:extLst>
      <p:ext uri="{BB962C8B-B14F-4D97-AF65-F5344CB8AC3E}">
        <p14:creationId xmlns:p14="http://schemas.microsoft.com/office/powerpoint/2010/main" val="448724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D9193AE-A101-45E9-A319-81911888F047}" type="slidenum">
              <a:rPr kumimoji="1" lang="ja-JP" altLang="en-US" smtClean="0"/>
              <a:pPr/>
              <a:t>43</a:t>
            </a:fld>
            <a:endParaRPr kumimoji="1" lang="ja-JP" altLang="en-US"/>
          </a:p>
        </p:txBody>
      </p:sp>
      <p:sp>
        <p:nvSpPr>
          <p:cNvPr id="3" name="テキスト ボックス 2">
            <a:extLst>
              <a:ext uri="{FF2B5EF4-FFF2-40B4-BE49-F238E27FC236}">
                <a16:creationId xmlns:a16="http://schemas.microsoft.com/office/drawing/2014/main" id="{6216C573-3DE4-4F94-973F-89080D4FAB73}"/>
              </a:ext>
            </a:extLst>
          </p:cNvPr>
          <p:cNvSpPr txBox="1"/>
          <p:nvPr/>
        </p:nvSpPr>
        <p:spPr>
          <a:xfrm>
            <a:off x="2099454" y="2583194"/>
            <a:ext cx="542648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オープンデータの活用事例</a:t>
            </a:r>
            <a:endParaRPr kumimoji="1" lang="ja-JP" altLang="en-US" sz="4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6966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04241" y="6423580"/>
            <a:ext cx="1899138" cy="337038"/>
          </a:xfrm>
        </p:spPr>
        <p:txBody>
          <a:bodyPr/>
          <a:lstStyle/>
          <a:p>
            <a:fld id="{690AABC7-6DBF-42EB-8F69-903C4D306E3F}" type="slidenum">
              <a:rPr kumimoji="1" lang="ja-JP" altLang="en-US" smtClean="0"/>
              <a:t>44</a:t>
            </a:fld>
            <a:endParaRPr kumimoji="1" lang="ja-JP" altLang="en-US"/>
          </a:p>
        </p:txBody>
      </p:sp>
      <p:pic>
        <p:nvPicPr>
          <p:cNvPr id="7" name="図 6"/>
          <p:cNvPicPr>
            <a:picLocks noChangeAspect="1"/>
          </p:cNvPicPr>
          <p:nvPr/>
        </p:nvPicPr>
        <p:blipFill>
          <a:blip r:embed="rId2"/>
          <a:stretch>
            <a:fillRect/>
          </a:stretch>
        </p:blipFill>
        <p:spPr>
          <a:xfrm>
            <a:off x="332233" y="1653455"/>
            <a:ext cx="4073842" cy="4829825"/>
          </a:xfrm>
          <a:prstGeom prst="rect">
            <a:avLst/>
          </a:prstGeom>
        </p:spPr>
      </p:pic>
      <p:pic>
        <p:nvPicPr>
          <p:cNvPr id="8" name="図 7"/>
          <p:cNvPicPr>
            <a:picLocks noChangeAspect="1"/>
          </p:cNvPicPr>
          <p:nvPr/>
        </p:nvPicPr>
        <p:blipFill>
          <a:blip r:embed="rId3"/>
          <a:stretch>
            <a:fillRect/>
          </a:stretch>
        </p:blipFill>
        <p:spPr>
          <a:xfrm>
            <a:off x="4603392" y="629686"/>
            <a:ext cx="4065036" cy="5817419"/>
          </a:xfrm>
          <a:prstGeom prst="rect">
            <a:avLst/>
          </a:prstGeom>
        </p:spPr>
      </p:pic>
      <p:sp>
        <p:nvSpPr>
          <p:cNvPr id="9" name="正方形/長方形 8"/>
          <p:cNvSpPr/>
          <p:nvPr/>
        </p:nvSpPr>
        <p:spPr>
          <a:xfrm>
            <a:off x="332233" y="373840"/>
            <a:ext cx="3978264" cy="1063048"/>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rPr>
              <a:t>■オープンデータ</a:t>
            </a:r>
            <a:r>
              <a:rPr lang="en-US" altLang="ja-JP" sz="1600" b="1" dirty="0">
                <a:latin typeface="Meiryo UI" panose="020B0604030504040204" pitchFamily="50" charset="-128"/>
                <a:ea typeface="Meiryo UI" panose="020B0604030504040204" pitchFamily="50" charset="-128"/>
              </a:rPr>
              <a:t>100</a:t>
            </a:r>
            <a:r>
              <a:rPr lang="ja-JP" altLang="en-US" sz="1600" b="1" dirty="0">
                <a:latin typeface="Meiryo UI" panose="020B0604030504040204" pitchFamily="50" charset="-128"/>
                <a:ea typeface="Meiryo UI" panose="020B0604030504040204" pitchFamily="50" charset="-128"/>
              </a:rPr>
              <a:t>　⇒アウトカム実績</a:t>
            </a:r>
            <a:endParaRPr lang="en-US" altLang="ja-JP" sz="1600" b="1" dirty="0">
              <a:latin typeface="Meiryo UI" panose="020B0604030504040204" pitchFamily="50" charset="-128"/>
              <a:ea typeface="Meiryo UI" panose="020B0604030504040204" pitchFamily="50" charset="-128"/>
            </a:endParaRPr>
          </a:p>
          <a:p>
            <a:endParaRPr lang="en-US" altLang="ja-JP" sz="1108"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地方自治体のオープンデータを利活用し、企業や団体がスマートフォンアプリなどのサービスを、実際に展開している。（</a:t>
            </a:r>
            <a:r>
              <a:rPr lang="en-US" altLang="ja-JP" sz="1200" dirty="0">
                <a:latin typeface="Meiryo UI" panose="020B0604030504040204" pitchFamily="50" charset="-128"/>
                <a:ea typeface="Meiryo UI" panose="020B0604030504040204" pitchFamily="50" charset="-128"/>
              </a:rPr>
              <a:t>2019.3</a:t>
            </a:r>
            <a:r>
              <a:rPr lang="ja-JP" altLang="en-US" sz="1200" dirty="0">
                <a:latin typeface="Meiryo UI" panose="020B0604030504040204" pitchFamily="50" charset="-128"/>
                <a:ea typeface="Meiryo UI" panose="020B0604030504040204" pitchFamily="50" charset="-128"/>
              </a:rPr>
              <a:t>現在</a:t>
            </a:r>
            <a:r>
              <a:rPr lang="en-US" altLang="ja-JP" sz="1200" dirty="0">
                <a:latin typeface="Meiryo UI" panose="020B0604030504040204" pitchFamily="50" charset="-128"/>
                <a:ea typeface="Meiryo UI" panose="020B0604030504040204" pitchFamily="50" charset="-128"/>
              </a:rPr>
              <a:t>61</a:t>
            </a:r>
            <a:r>
              <a:rPr lang="ja-JP" altLang="en-US" sz="1200" dirty="0">
                <a:latin typeface="Meiryo UI" panose="020B0604030504040204" pitchFamily="50" charset="-128"/>
                <a:ea typeface="Meiryo UI" panose="020B0604030504040204" pitchFamily="50" charset="-128"/>
              </a:rPr>
              <a:t>事例）</a:t>
            </a:r>
          </a:p>
        </p:txBody>
      </p:sp>
      <p:sp>
        <p:nvSpPr>
          <p:cNvPr id="6" name="正方形/長方形 5"/>
          <p:cNvSpPr/>
          <p:nvPr/>
        </p:nvSpPr>
        <p:spPr>
          <a:xfrm>
            <a:off x="408967" y="6521279"/>
            <a:ext cx="2898550" cy="234360"/>
          </a:xfrm>
          <a:prstGeom prst="rect">
            <a:avLst/>
          </a:prstGeom>
        </p:spPr>
        <p:txBody>
          <a:bodyPr wrap="none">
            <a:spAutoFit/>
          </a:bodyPr>
          <a:lstStyle/>
          <a:p>
            <a:r>
              <a:rPr lang="ja-JP" altLang="en-US" sz="923" dirty="0">
                <a:latin typeface="Meiryo UI" panose="020B0604030504040204" pitchFamily="50" charset="-128"/>
                <a:ea typeface="Meiryo UI" panose="020B0604030504040204" pitchFamily="50" charset="-128"/>
              </a:rPr>
              <a:t>出典：政府</a:t>
            </a:r>
            <a:r>
              <a:rPr lang="en-US" altLang="ja-JP" sz="923" dirty="0">
                <a:latin typeface="Meiryo UI" panose="020B0604030504040204" pitchFamily="50" charset="-128"/>
                <a:ea typeface="Meiryo UI" panose="020B0604030504040204" pitchFamily="50" charset="-128"/>
              </a:rPr>
              <a:t>CIO</a:t>
            </a:r>
            <a:r>
              <a:rPr lang="ja-JP" altLang="en-US" sz="923" dirty="0">
                <a:latin typeface="Meiryo UI" panose="020B0604030504040204" pitchFamily="50" charset="-128"/>
                <a:ea typeface="Meiryo UI" panose="020B0604030504040204" pitchFamily="50" charset="-128"/>
              </a:rPr>
              <a:t>ポータル（内閣府）　オープンデータ</a:t>
            </a:r>
            <a:r>
              <a:rPr lang="en-US" altLang="ja-JP" sz="923" dirty="0">
                <a:latin typeface="Meiryo UI" panose="020B0604030504040204" pitchFamily="50" charset="-128"/>
                <a:ea typeface="Meiryo UI" panose="020B0604030504040204" pitchFamily="50" charset="-128"/>
              </a:rPr>
              <a:t>100</a:t>
            </a:r>
            <a:endParaRPr lang="ja-JP" altLang="en-US" sz="923"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2759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片側の 2 つの角を丸めた四角形 40"/>
          <p:cNvSpPr/>
          <p:nvPr/>
        </p:nvSpPr>
        <p:spPr>
          <a:xfrm>
            <a:off x="4605705" y="4421954"/>
            <a:ext cx="4419601" cy="464531"/>
          </a:xfrm>
          <a:prstGeom prst="round2SameRect">
            <a:avLst>
              <a:gd name="adj1" fmla="val 40827"/>
              <a:gd name="adj2" fmla="val 0"/>
            </a:avLst>
          </a:prstGeom>
          <a:solidFill>
            <a:srgbClr val="008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9" name="正方形/長方形 48"/>
          <p:cNvSpPr/>
          <p:nvPr/>
        </p:nvSpPr>
        <p:spPr>
          <a:xfrm>
            <a:off x="0" y="6335379"/>
            <a:ext cx="9144000" cy="258852"/>
          </a:xfrm>
          <a:prstGeom prst="rect">
            <a:avLst/>
          </a:prstGeom>
          <a:solidFill>
            <a:srgbClr val="40CCFB"/>
          </a:solidFill>
          <a:ln w="9525" cap="flat" cmpd="sng" algn="ctr">
            <a:solidFill>
              <a:srgbClr val="37B5FC"/>
            </a:solidFill>
            <a:prstDash val="solid"/>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sysClr val="window" lastClr="FFFFFF"/>
              </a:solidFill>
              <a:effectLst/>
              <a:uLnTx/>
              <a:uFillTx/>
              <a:latin typeface="Corbel"/>
              <a:ea typeface="ヒラギノ角ゴ Pro W3"/>
              <a:cs typeface="+mn-cs"/>
            </a:endParaRPr>
          </a:p>
        </p:txBody>
      </p:sp>
      <p:sp>
        <p:nvSpPr>
          <p:cNvPr id="54" name="正方形/長方形 53"/>
          <p:cNvSpPr/>
          <p:nvPr/>
        </p:nvSpPr>
        <p:spPr>
          <a:xfrm>
            <a:off x="4885" y="263770"/>
            <a:ext cx="9144000" cy="1156393"/>
          </a:xfrm>
          <a:prstGeom prst="rect">
            <a:avLst/>
          </a:prstGeom>
          <a:solidFill>
            <a:srgbClr val="40CCFB"/>
          </a:solidFill>
          <a:ln w="9525" cap="flat" cmpd="sng" algn="ctr">
            <a:solidFill>
              <a:srgbClr val="37B5FC"/>
            </a:solidFill>
            <a:prstDash val="solid"/>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0" cap="none" spc="0" normalizeH="0" baseline="0" noProof="0">
              <a:ln>
                <a:noFill/>
              </a:ln>
              <a:solidFill>
                <a:sysClr val="window" lastClr="FFFFFF"/>
              </a:solidFill>
              <a:effectLst/>
              <a:uLnTx/>
              <a:uFillTx/>
              <a:latin typeface="Corbel"/>
              <a:ea typeface="ヒラギノ角ゴ Pro W3"/>
              <a:cs typeface="+mn-cs"/>
            </a:endParaRPr>
          </a:p>
        </p:txBody>
      </p:sp>
      <p:cxnSp>
        <p:nvCxnSpPr>
          <p:cNvPr id="58" name="直線コネクタ 57"/>
          <p:cNvCxnSpPr/>
          <p:nvPr/>
        </p:nvCxnSpPr>
        <p:spPr>
          <a:xfrm flipH="1">
            <a:off x="4036" y="1561222"/>
            <a:ext cx="9139964" cy="0"/>
          </a:xfrm>
          <a:prstGeom prst="line">
            <a:avLst/>
          </a:prstGeom>
          <a:ln w="6350">
            <a:solidFill>
              <a:srgbClr val="0080FF"/>
            </a:solidFill>
          </a:ln>
          <a:effectLst/>
        </p:spPr>
        <p:style>
          <a:lnRef idx="2">
            <a:schemeClr val="accent1"/>
          </a:lnRef>
          <a:fillRef idx="0">
            <a:schemeClr val="accent1"/>
          </a:fillRef>
          <a:effectRef idx="1">
            <a:schemeClr val="accent1"/>
          </a:effectRef>
          <a:fontRef idx="minor">
            <a:schemeClr val="tx1"/>
          </a:fontRef>
        </p:style>
      </p:cxnSp>
      <p:cxnSp>
        <p:nvCxnSpPr>
          <p:cNvPr id="63" name="直線コネクタ 62"/>
          <p:cNvCxnSpPr/>
          <p:nvPr/>
        </p:nvCxnSpPr>
        <p:spPr>
          <a:xfrm flipH="1">
            <a:off x="-321" y="2298642"/>
            <a:ext cx="9149206" cy="0"/>
          </a:xfrm>
          <a:prstGeom prst="line">
            <a:avLst/>
          </a:prstGeom>
          <a:ln w="6350">
            <a:solidFill>
              <a:srgbClr val="0080FF"/>
            </a:solidFill>
          </a:ln>
          <a:effectLst/>
        </p:spPr>
        <p:style>
          <a:lnRef idx="2">
            <a:schemeClr val="accent1"/>
          </a:lnRef>
          <a:fillRef idx="0">
            <a:schemeClr val="accent1"/>
          </a:fillRef>
          <a:effectRef idx="1">
            <a:schemeClr val="accent1"/>
          </a:effectRef>
          <a:fontRef idx="minor">
            <a:schemeClr val="tx1"/>
          </a:fontRef>
        </p:style>
      </p:cxnSp>
      <p:sp>
        <p:nvSpPr>
          <p:cNvPr id="27" name="タイトル 1"/>
          <p:cNvSpPr txBox="1">
            <a:spLocks/>
          </p:cNvSpPr>
          <p:nvPr/>
        </p:nvSpPr>
        <p:spPr>
          <a:xfrm>
            <a:off x="41641" y="484211"/>
            <a:ext cx="5380282" cy="687243"/>
          </a:xfrm>
          <a:prstGeom prst="rect">
            <a:avLst/>
          </a:prstGeom>
        </p:spPr>
        <p:txBody>
          <a:bodyPr vert="horz" lIns="84406" tIns="42203" rIns="84406" bIns="42203"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323" b="0" i="0" u="none" strike="noStrike" kern="1200" cap="none" spc="0" normalizeH="0" baseline="0" noProof="0" dirty="0">
                <a:ln>
                  <a:noFill/>
                </a:ln>
                <a:solidFill>
                  <a:prstClr val="white"/>
                </a:solidFill>
                <a:effectLst/>
                <a:uLnTx/>
                <a:uFillTx/>
                <a:latin typeface="小塚ゴシック Pro M"/>
                <a:ea typeface="小塚ゴシック Pro M"/>
                <a:cs typeface="小塚ゴシック Pro M"/>
              </a:rPr>
              <a:t>大阪市　警察署</a:t>
            </a:r>
            <a:r>
              <a:rPr kumimoji="1" lang="en-US" altLang="ja-JP" sz="3323" b="0" i="0" u="none" strike="noStrike" kern="1200" cap="none" spc="0" normalizeH="0" baseline="0" noProof="0" dirty="0">
                <a:ln>
                  <a:noFill/>
                </a:ln>
                <a:solidFill>
                  <a:prstClr val="white"/>
                </a:solidFill>
                <a:effectLst/>
                <a:uLnTx/>
                <a:uFillTx/>
                <a:latin typeface="小塚ゴシック Pro M"/>
                <a:ea typeface="小塚ゴシック Pro M"/>
                <a:cs typeface="小塚ゴシック Pro M"/>
              </a:rPr>
              <a:t>×</a:t>
            </a:r>
            <a:r>
              <a:rPr kumimoji="1" lang="ja-JP" altLang="en-US" sz="3323" b="0" i="0" u="none" strike="noStrike" kern="1200" cap="none" spc="0" normalizeH="0" baseline="0" noProof="0" dirty="0">
                <a:ln>
                  <a:noFill/>
                </a:ln>
                <a:solidFill>
                  <a:prstClr val="white"/>
                </a:solidFill>
                <a:effectLst/>
                <a:uLnTx/>
                <a:uFillTx/>
                <a:latin typeface="小塚ゴシック Pro M"/>
                <a:ea typeface="小塚ゴシック Pro M"/>
                <a:cs typeface="小塚ゴシック Pro M"/>
              </a:rPr>
              <a:t>犯罪発生</a:t>
            </a:r>
          </a:p>
        </p:txBody>
      </p:sp>
      <p:sp>
        <p:nvSpPr>
          <p:cNvPr id="28" name="タイトル 1"/>
          <p:cNvSpPr txBox="1">
            <a:spLocks/>
          </p:cNvSpPr>
          <p:nvPr/>
        </p:nvSpPr>
        <p:spPr>
          <a:xfrm>
            <a:off x="53135" y="238980"/>
            <a:ext cx="4384552" cy="392324"/>
          </a:xfrm>
          <a:prstGeom prst="rect">
            <a:avLst/>
          </a:prstGeom>
        </p:spPr>
        <p:txBody>
          <a:bodyPr vert="horz" lIns="84406" tIns="42203" rIns="84406" bIns="42203"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ja-JP" altLang="en-US" sz="1292" b="0" i="0" u="none" strike="noStrike" kern="1200" cap="none" spc="0" normalizeH="0" baseline="0" noProof="0" dirty="0">
                <a:ln>
                  <a:noFill/>
                </a:ln>
                <a:solidFill>
                  <a:srgbClr val="FFFFFF"/>
                </a:solidFill>
                <a:effectLst/>
                <a:uLnTx/>
                <a:uFillTx/>
                <a:latin typeface="小塚ゴシック Pr6N R"/>
                <a:ea typeface="小塚ゴシック Pr6N R"/>
                <a:cs typeface="小塚ゴシック Pr6N R"/>
              </a:rPr>
              <a:t>地域における自主的な防犯対策に役立てることが可能に！</a:t>
            </a:r>
            <a:endParaRPr kumimoji="1" lang="ja-JP" altLang="en-US" sz="1292" b="0" i="0" u="none" strike="noStrike" kern="1200" cap="none" spc="0" normalizeH="0" baseline="0" noProof="0" dirty="0">
              <a:ln>
                <a:noFill/>
              </a:ln>
              <a:solidFill>
                <a:srgbClr val="FFFFFF"/>
              </a:solidFill>
              <a:effectLst/>
              <a:uLnTx/>
              <a:uFillTx/>
              <a:latin typeface="小塚ゴシック Pr6N R"/>
              <a:ea typeface="小塚ゴシック Pr6N R"/>
              <a:cs typeface="小塚ゴシック Pr6N R"/>
            </a:endParaRPr>
          </a:p>
        </p:txBody>
      </p:sp>
      <p:sp>
        <p:nvSpPr>
          <p:cNvPr id="29" name="タイトル 1"/>
          <p:cNvSpPr txBox="1">
            <a:spLocks/>
          </p:cNvSpPr>
          <p:nvPr/>
        </p:nvSpPr>
        <p:spPr>
          <a:xfrm>
            <a:off x="53135" y="1027838"/>
            <a:ext cx="4384552" cy="392324"/>
          </a:xfrm>
          <a:prstGeom prst="rect">
            <a:avLst/>
          </a:prstGeom>
        </p:spPr>
        <p:txBody>
          <a:bodyPr vert="horz" lIns="84406" tIns="42203" rIns="84406" bIns="42203"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ja-JP" sz="1292" b="0" i="0" u="none" strike="noStrike" kern="1200" cap="none" spc="0" normalizeH="0" baseline="0" noProof="0" dirty="0">
                <a:ln>
                  <a:noFill/>
                </a:ln>
                <a:solidFill>
                  <a:srgbClr val="FFFFFF"/>
                </a:solidFill>
                <a:effectLst/>
                <a:uLnTx/>
                <a:uFillTx/>
                <a:latin typeface="小塚ゴシック Pr6N R"/>
                <a:ea typeface="小塚ゴシック Pr6N R"/>
                <a:cs typeface="小塚ゴシック Pr6N R"/>
              </a:rPr>
              <a:t>By</a:t>
            </a:r>
            <a:r>
              <a:rPr kumimoji="0" lang="ja-JP" altLang="en-US" sz="1292" b="0" i="0" u="none" strike="noStrike" kern="1200" cap="none" spc="0" normalizeH="0" baseline="0" noProof="0" dirty="0">
                <a:ln>
                  <a:noFill/>
                </a:ln>
                <a:solidFill>
                  <a:srgbClr val="FFFFFF"/>
                </a:solidFill>
                <a:effectLst/>
                <a:uLnTx/>
                <a:uFillTx/>
                <a:latin typeface="小塚ゴシック Pr6N R"/>
                <a:ea typeface="小塚ゴシック Pr6N R"/>
                <a:cs typeface="小塚ゴシック Pr6N R"/>
              </a:rPr>
              <a:t> </a:t>
            </a:r>
            <a:r>
              <a:rPr kumimoji="0" lang="ja-JP" altLang="en-US" sz="1292" b="0" i="0" u="none" strike="noStrike" kern="1200" cap="none" spc="0" normalizeH="0" baseline="0" noProof="0" dirty="0">
                <a:ln>
                  <a:noFill/>
                </a:ln>
                <a:solidFill>
                  <a:prstClr val="white"/>
                </a:solidFill>
                <a:effectLst/>
                <a:uLnTx/>
                <a:uFillTx/>
                <a:latin typeface="小塚ゴシック Pr6N L"/>
                <a:ea typeface="小塚ゴシック Pr6N L"/>
                <a:cs typeface="小塚ゴシック Pr6N L"/>
              </a:rPr>
              <a:t>上田洋、佐藤麻耶</a:t>
            </a:r>
          </a:p>
        </p:txBody>
      </p:sp>
      <p:grpSp>
        <p:nvGrpSpPr>
          <p:cNvPr id="25" name="図形グループ 24"/>
          <p:cNvGrpSpPr/>
          <p:nvPr/>
        </p:nvGrpSpPr>
        <p:grpSpPr>
          <a:xfrm>
            <a:off x="5774062" y="494546"/>
            <a:ext cx="694840" cy="694840"/>
            <a:chOff x="6255233" y="281179"/>
            <a:chExt cx="752743" cy="752743"/>
          </a:xfrm>
          <a:noFill/>
        </p:grpSpPr>
        <p:sp>
          <p:nvSpPr>
            <p:cNvPr id="31" name="角丸四角形 30"/>
            <p:cNvSpPr/>
            <p:nvPr/>
          </p:nvSpPr>
          <p:spPr>
            <a:xfrm>
              <a:off x="6255233" y="281179"/>
              <a:ext cx="752743" cy="752743"/>
            </a:xfrm>
            <a:prstGeom prst="roundRect">
              <a:avLst/>
            </a:prstGeom>
            <a:grpFill/>
            <a:ln w="38100">
              <a:solidFill>
                <a:srgbClr val="DE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3" name="テキスト ボックス 32"/>
            <p:cNvSpPr txBox="1"/>
            <p:nvPr/>
          </p:nvSpPr>
          <p:spPr>
            <a:xfrm>
              <a:off x="6308439" y="334385"/>
              <a:ext cx="661987" cy="654206"/>
            </a:xfrm>
            <a:prstGeom prst="rect">
              <a:avLst/>
            </a:prstGeom>
            <a:grp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srgbClr val="DEFFFF"/>
                  </a:solidFill>
                  <a:effectLst/>
                  <a:uLnTx/>
                  <a:uFillTx/>
                  <a:latin typeface="小塚ゴシック Pr6N M"/>
                  <a:ea typeface="小塚ゴシック Pr6N M"/>
                  <a:cs typeface="小塚ゴシック Pr6N M"/>
                </a:rPr>
                <a:t>防災</a:t>
              </a:r>
              <a:endParaRPr kumimoji="1" lang="en-US" altLang="ja-JP" sz="1662" b="0" i="0" u="none" strike="noStrike" kern="1200" cap="none" spc="0" normalizeH="0" baseline="0" noProof="0" dirty="0">
                <a:ln>
                  <a:noFill/>
                </a:ln>
                <a:solidFill>
                  <a:srgbClr val="DEFFFF"/>
                </a:solidFill>
                <a:effectLst/>
                <a:uLnTx/>
                <a:uFillTx/>
                <a:latin typeface="小塚ゴシック Pr6N M"/>
                <a:ea typeface="小塚ゴシック Pr6N M"/>
                <a:cs typeface="小塚ゴシック Pr6N M"/>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62" b="0" i="0" u="none" strike="noStrike" kern="1200" cap="none" spc="0" normalizeH="0" baseline="0" noProof="0" dirty="0">
                  <a:ln>
                    <a:noFill/>
                  </a:ln>
                  <a:solidFill>
                    <a:srgbClr val="DEFFFF"/>
                  </a:solidFill>
                  <a:effectLst/>
                  <a:uLnTx/>
                  <a:uFillTx/>
                  <a:latin typeface="小塚ゴシック Pr6N M"/>
                  <a:ea typeface="小塚ゴシック Pr6N M"/>
                  <a:cs typeface="小塚ゴシック Pr6N M"/>
                </a:rPr>
                <a:t>減災</a:t>
              </a:r>
              <a:endParaRPr kumimoji="1" lang="ja-JP" altLang="en-US" sz="1662" b="0" i="0" u="none" strike="noStrike" kern="1200" cap="none" spc="0" normalizeH="0" baseline="0" noProof="0" dirty="0">
                <a:ln>
                  <a:noFill/>
                </a:ln>
                <a:solidFill>
                  <a:srgbClr val="DEFFFF"/>
                </a:solidFill>
                <a:effectLst/>
                <a:uLnTx/>
                <a:uFillTx/>
                <a:latin typeface="小塚ゴシック Pr6N M"/>
                <a:ea typeface="小塚ゴシック Pr6N M"/>
                <a:cs typeface="小塚ゴシック Pr6N M"/>
              </a:endParaRPr>
            </a:p>
          </p:txBody>
        </p:sp>
      </p:grpSp>
      <p:grpSp>
        <p:nvGrpSpPr>
          <p:cNvPr id="37" name="図形グループ 36"/>
          <p:cNvGrpSpPr/>
          <p:nvPr/>
        </p:nvGrpSpPr>
        <p:grpSpPr>
          <a:xfrm>
            <a:off x="6620567" y="494546"/>
            <a:ext cx="694840" cy="694840"/>
            <a:chOff x="7154801" y="281179"/>
            <a:chExt cx="752743" cy="752743"/>
          </a:xfrm>
        </p:grpSpPr>
        <p:sp>
          <p:nvSpPr>
            <p:cNvPr id="38" name="角丸四角形 37"/>
            <p:cNvSpPr/>
            <p:nvPr/>
          </p:nvSpPr>
          <p:spPr>
            <a:xfrm>
              <a:off x="7154801" y="281179"/>
              <a:ext cx="752743" cy="752743"/>
            </a:xfrm>
            <a:prstGeom prst="roundRect">
              <a:avLst/>
            </a:prstGeom>
            <a:noFill/>
            <a:ln w="38100">
              <a:solidFill>
                <a:srgbClr val="DE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9" name="テキスト ボックス 38"/>
            <p:cNvSpPr txBox="1"/>
            <p:nvPr/>
          </p:nvSpPr>
          <p:spPr>
            <a:xfrm>
              <a:off x="7208007" y="334385"/>
              <a:ext cx="661987" cy="654206"/>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62" b="0" i="0" u="none" strike="noStrike" kern="1200" cap="none" spc="0" normalizeH="0" baseline="0" noProof="0" dirty="0">
                  <a:ln>
                    <a:noFill/>
                  </a:ln>
                  <a:solidFill>
                    <a:srgbClr val="DEFFFF"/>
                  </a:solidFill>
                  <a:effectLst/>
                  <a:uLnTx/>
                  <a:uFillTx/>
                  <a:latin typeface="小塚ゴシック Pr6N M"/>
                  <a:ea typeface="小塚ゴシック Pr6N M"/>
                  <a:cs typeface="小塚ゴシック Pr6N M"/>
                </a:rPr>
                <a:t>少子</a:t>
              </a:r>
              <a:endParaRPr kumimoji="0" lang="en-US" altLang="ja-JP" sz="1662" b="0" i="0" u="none" strike="noStrike" kern="1200" cap="none" spc="0" normalizeH="0" baseline="0" noProof="0" dirty="0">
                <a:ln>
                  <a:noFill/>
                </a:ln>
                <a:solidFill>
                  <a:srgbClr val="DEFFFF"/>
                </a:solidFill>
                <a:effectLst/>
                <a:uLnTx/>
                <a:uFillTx/>
                <a:latin typeface="小塚ゴシック Pr6N M"/>
                <a:ea typeface="小塚ゴシック Pr6N M"/>
                <a:cs typeface="小塚ゴシック Pr6N M"/>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62" b="0" i="0" u="none" strike="noStrike" kern="1200" cap="none" spc="0" normalizeH="0" baseline="0" noProof="0" dirty="0">
                  <a:ln>
                    <a:noFill/>
                  </a:ln>
                  <a:solidFill>
                    <a:srgbClr val="DEFFFF"/>
                  </a:solidFill>
                  <a:effectLst/>
                  <a:uLnTx/>
                  <a:uFillTx/>
                  <a:latin typeface="小塚ゴシック Pr6N M"/>
                  <a:ea typeface="小塚ゴシック Pr6N M"/>
                  <a:cs typeface="小塚ゴシック Pr6N M"/>
                </a:rPr>
                <a:t>高齢</a:t>
              </a:r>
              <a:endParaRPr kumimoji="0" lang="en-US" altLang="ja-JP" sz="1662" b="0" i="0" u="none" strike="noStrike" kern="1200" cap="none" spc="0" normalizeH="0" baseline="0" noProof="0" dirty="0">
                <a:ln>
                  <a:noFill/>
                </a:ln>
                <a:solidFill>
                  <a:srgbClr val="DEFFFF"/>
                </a:solidFill>
                <a:effectLst/>
                <a:uLnTx/>
                <a:uFillTx/>
                <a:latin typeface="小塚ゴシック Pr6N M"/>
                <a:ea typeface="小塚ゴシック Pr6N M"/>
                <a:cs typeface="小塚ゴシック Pr6N M"/>
              </a:endParaRPr>
            </a:p>
          </p:txBody>
        </p:sp>
      </p:grpSp>
      <p:sp>
        <p:nvSpPr>
          <p:cNvPr id="47" name="テキスト ボックス 46"/>
          <p:cNvSpPr txBox="1"/>
          <p:nvPr/>
        </p:nvSpPr>
        <p:spPr>
          <a:xfrm>
            <a:off x="15804" y="2033156"/>
            <a:ext cx="2703604" cy="291170"/>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ja-JP" altLang="en-US" sz="1292"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a:t>
            </a:r>
            <a:r>
              <a:rPr kumimoji="0" lang="en-US" altLang="ja-JP" sz="1292"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2014</a:t>
            </a:r>
            <a:r>
              <a:rPr kumimoji="0" lang="ja-JP" altLang="en-US" sz="1292"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年　サービス開始）</a:t>
            </a:r>
          </a:p>
        </p:txBody>
      </p:sp>
      <p:sp>
        <p:nvSpPr>
          <p:cNvPr id="48" name="角丸四角形 47"/>
          <p:cNvSpPr/>
          <p:nvPr/>
        </p:nvSpPr>
        <p:spPr>
          <a:xfrm>
            <a:off x="4605704" y="2433761"/>
            <a:ext cx="4419600" cy="1593462"/>
          </a:xfrm>
          <a:prstGeom prst="roundRect">
            <a:avLst>
              <a:gd name="adj" fmla="val 11133"/>
            </a:avLst>
          </a:prstGeom>
          <a:noFill/>
          <a:ln w="127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0" name="下矢印 49"/>
          <p:cNvSpPr/>
          <p:nvPr/>
        </p:nvSpPr>
        <p:spPr>
          <a:xfrm>
            <a:off x="6364962" y="4065015"/>
            <a:ext cx="372618" cy="30714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1" name="テキスト ボックス 50"/>
          <p:cNvSpPr txBox="1"/>
          <p:nvPr/>
        </p:nvSpPr>
        <p:spPr>
          <a:xfrm>
            <a:off x="4738096" y="2460267"/>
            <a:ext cx="3771824" cy="348109"/>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ja-JP" altLang="en-US" sz="1662" b="1" i="0" u="none" strike="noStrike" kern="1200" cap="none" spc="0" normalizeH="0" baseline="0" noProof="0" dirty="0">
                <a:ln>
                  <a:noFill/>
                </a:ln>
                <a:solidFill>
                  <a:srgbClr val="4F81BD">
                    <a:lumMod val="75000"/>
                  </a:srgbClr>
                </a:solidFill>
                <a:effectLst/>
                <a:uLnTx/>
                <a:uFillTx/>
                <a:latin typeface="Calibri"/>
                <a:ea typeface="ＭＳ Ｐゴシック" panose="020B0600070205080204" pitchFamily="50" charset="-128"/>
                <a:cs typeface="+mn-cs"/>
              </a:rPr>
              <a:t>警察署</a:t>
            </a:r>
            <a:r>
              <a:rPr kumimoji="0" lang="en-US" altLang="ja-JP" sz="1662" b="1" i="0" u="none" strike="noStrike" kern="1200" cap="none" spc="0" normalizeH="0" baseline="0" noProof="0" dirty="0">
                <a:ln>
                  <a:noFill/>
                </a:ln>
                <a:solidFill>
                  <a:srgbClr val="4F81BD">
                    <a:lumMod val="75000"/>
                  </a:srgbClr>
                </a:solidFill>
                <a:effectLst/>
                <a:uLnTx/>
                <a:uFillTx/>
                <a:latin typeface="Calibri"/>
                <a:ea typeface="ＭＳ Ｐゴシック" panose="020B0600070205080204" pitchFamily="50" charset="-128"/>
                <a:cs typeface="+mn-cs"/>
              </a:rPr>
              <a:t>×</a:t>
            </a:r>
            <a:r>
              <a:rPr kumimoji="0" lang="ja-JP" altLang="en-US" sz="1662" b="1" i="0" u="none" strike="noStrike" kern="1200" cap="none" spc="0" normalizeH="0" baseline="0" noProof="0" dirty="0">
                <a:ln>
                  <a:noFill/>
                </a:ln>
                <a:solidFill>
                  <a:srgbClr val="4F81BD">
                    <a:lumMod val="75000"/>
                  </a:srgbClr>
                </a:solidFill>
                <a:effectLst/>
                <a:uLnTx/>
                <a:uFillTx/>
                <a:latin typeface="Calibri"/>
                <a:ea typeface="ＭＳ Ｐゴシック" panose="020B0600070205080204" pitchFamily="50" charset="-128"/>
                <a:cs typeface="+mn-cs"/>
              </a:rPr>
              <a:t>犯罪発生 </a:t>
            </a:r>
            <a:r>
              <a:rPr kumimoji="0" lang="ja-JP" altLang="en-US" sz="1477" b="1" i="0" u="none" strike="noStrike" kern="1200" cap="none" spc="0" normalizeH="0" baseline="0" noProof="0" dirty="0">
                <a:ln>
                  <a:noFill/>
                </a:ln>
                <a:solidFill>
                  <a:srgbClr val="4F81BD">
                    <a:lumMod val="75000"/>
                  </a:srgbClr>
                </a:solidFill>
                <a:effectLst/>
                <a:uLnTx/>
                <a:uFillTx/>
                <a:latin typeface="Calibri"/>
                <a:ea typeface="ＭＳ Ｐゴシック" panose="020B0600070205080204" pitchFamily="50" charset="-128"/>
                <a:cs typeface="+mn-cs"/>
              </a:rPr>
              <a:t>誕生の</a:t>
            </a:r>
            <a:r>
              <a:rPr kumimoji="0" lang="ja-JP" altLang="en-US" sz="1108" b="1" i="0" u="none" strike="noStrike" kern="1200" cap="none" spc="0" normalizeH="0" baseline="0" noProof="0" dirty="0">
                <a:ln>
                  <a:noFill/>
                </a:ln>
                <a:solidFill>
                  <a:srgbClr val="4F81BD">
                    <a:lumMod val="75000"/>
                  </a:srgbClr>
                </a:solidFill>
                <a:effectLst/>
                <a:uLnTx/>
                <a:uFillTx/>
                <a:latin typeface="Calibri"/>
                <a:ea typeface="ＭＳ Ｐゴシック" panose="020B0600070205080204" pitchFamily="50" charset="-128"/>
                <a:cs typeface="+mn-cs"/>
              </a:rPr>
              <a:t> </a:t>
            </a:r>
            <a:r>
              <a:rPr kumimoji="0" lang="ja-JP" altLang="en-US" sz="1662" b="1" i="0" u="none" strike="noStrike" kern="1200" cap="none" spc="0" normalizeH="0" baseline="0" noProof="0" dirty="0">
                <a:ln>
                  <a:noFill/>
                </a:ln>
                <a:solidFill>
                  <a:srgbClr val="4F81BD">
                    <a:lumMod val="75000"/>
                  </a:srgbClr>
                </a:solidFill>
                <a:effectLst/>
                <a:uLnTx/>
                <a:uFillTx/>
                <a:latin typeface="Calibri"/>
                <a:ea typeface="ＭＳ Ｐゴシック" panose="020B0600070205080204" pitchFamily="50" charset="-128"/>
                <a:cs typeface="+mn-cs"/>
              </a:rPr>
              <a:t>キッカケ</a:t>
            </a:r>
          </a:p>
        </p:txBody>
      </p:sp>
      <p:sp>
        <p:nvSpPr>
          <p:cNvPr id="52" name="テキスト ボックス 51"/>
          <p:cNvSpPr txBox="1"/>
          <p:nvPr/>
        </p:nvSpPr>
        <p:spPr>
          <a:xfrm>
            <a:off x="4701937" y="2761724"/>
            <a:ext cx="3662332" cy="433324"/>
          </a:xfrm>
          <a:prstGeom prst="rect">
            <a:avLst/>
          </a:prstGeom>
          <a:noFill/>
        </p:spPr>
        <p:txBody>
          <a:bodyPr wrap="square" rtlCol="0">
            <a:spAutoFit/>
          </a:bodyPr>
          <a:lstStyle/>
          <a:p>
            <a:pPr marL="263776" marR="0" lvl="0" indent="-263776"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10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rPr>
              <a:t>犯罪多発地帯の把握が難しいため、</a:t>
            </a:r>
            <a:r>
              <a:rPr kumimoji="0"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地域ごとの</a:t>
            </a:r>
            <a:r>
              <a:rPr kumimoji="0" lang="ja-JP" altLang="en-US" sz="110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rPr>
              <a:t>効果的な防犯対策ができていなかった</a:t>
            </a:r>
            <a:endParaRPr kumimoji="0"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3" name="テキスト ボックス 52"/>
          <p:cNvSpPr txBox="1"/>
          <p:nvPr/>
        </p:nvSpPr>
        <p:spPr>
          <a:xfrm>
            <a:off x="4702802" y="3217871"/>
            <a:ext cx="3599291" cy="603820"/>
          </a:xfrm>
          <a:prstGeom prst="rect">
            <a:avLst/>
          </a:prstGeom>
          <a:noFill/>
        </p:spPr>
        <p:txBody>
          <a:bodyPr wrap="square" rtlCol="0">
            <a:spAutoFit/>
          </a:bodyPr>
          <a:lstStyle/>
          <a:p>
            <a:pPr marL="263776" marR="0" lvl="0" indent="-263776" algn="l" defTabSz="844083"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オープンデータとして公開されている警察署・交番の位置情報をその他の情報と掛け合わせることで、効果的な防犯対策に活用できないかを検討していた</a:t>
            </a:r>
            <a:endParaRPr kumimoji="0" lang="en-US" altLang="ja-JP"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000" y="2860215"/>
            <a:ext cx="594043" cy="99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角丸四角形 55"/>
          <p:cNvSpPr/>
          <p:nvPr/>
        </p:nvSpPr>
        <p:spPr>
          <a:xfrm>
            <a:off x="4605704" y="4418656"/>
            <a:ext cx="4419600" cy="1593462"/>
          </a:xfrm>
          <a:prstGeom prst="roundRect">
            <a:avLst>
              <a:gd name="adj" fmla="val 11133"/>
            </a:avLst>
          </a:prstGeom>
          <a:noFill/>
          <a:ln w="127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9" name="テキスト ボックス 58"/>
          <p:cNvSpPr txBox="1"/>
          <p:nvPr/>
        </p:nvSpPr>
        <p:spPr>
          <a:xfrm>
            <a:off x="4783768" y="4498889"/>
            <a:ext cx="3771824" cy="348109"/>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ja-JP" altLang="en-US" sz="1662"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警察署</a:t>
            </a:r>
            <a:r>
              <a:rPr kumimoji="0" lang="en-US" altLang="ja-JP" sz="1662"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a:t>
            </a:r>
            <a:r>
              <a:rPr kumimoji="0" lang="ja-JP" altLang="en-US" sz="1662"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犯罪発生 </a:t>
            </a:r>
            <a:r>
              <a:rPr kumimoji="0" lang="ja-JP" altLang="en-US" sz="1477"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でこう </a:t>
            </a:r>
            <a:r>
              <a:rPr kumimoji="0" lang="ja-JP" altLang="en-US" sz="1662"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変わった！</a:t>
            </a:r>
            <a:r>
              <a:rPr kumimoji="0" lang="ja-JP" altLang="en-US" sz="1108"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 </a:t>
            </a:r>
            <a:endParaRPr kumimoji="0" lang="ja-JP" altLang="en-US" sz="1662"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0683" y="4909731"/>
            <a:ext cx="435366" cy="107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テキスト ボックス 60"/>
          <p:cNvSpPr txBox="1"/>
          <p:nvPr/>
        </p:nvSpPr>
        <p:spPr>
          <a:xfrm>
            <a:off x="4760946" y="4901096"/>
            <a:ext cx="3400968" cy="603820"/>
          </a:xfrm>
          <a:prstGeom prst="rect">
            <a:avLst/>
          </a:prstGeom>
          <a:noFill/>
        </p:spPr>
        <p:txBody>
          <a:bodyPr wrap="square" rtlCol="0">
            <a:spAutoFit/>
          </a:bodyPr>
          <a:lstStyle/>
          <a:p>
            <a:pPr marL="263776" marR="0" lvl="0" indent="-263776"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地図上で警察施設の存在しない地域と犯罪発生の傾向を把握することで、地域での自主的な防犯対策に役立てることが可能になった</a:t>
            </a:r>
          </a:p>
        </p:txBody>
      </p:sp>
      <p:sp>
        <p:nvSpPr>
          <p:cNvPr id="62" name="テキスト ボックス 61"/>
          <p:cNvSpPr txBox="1"/>
          <p:nvPr/>
        </p:nvSpPr>
        <p:spPr>
          <a:xfrm>
            <a:off x="4761353" y="5585966"/>
            <a:ext cx="3170762" cy="433324"/>
          </a:xfrm>
          <a:prstGeom prst="rect">
            <a:avLst/>
          </a:prstGeom>
          <a:noFill/>
        </p:spPr>
        <p:txBody>
          <a:bodyPr wrap="square" rtlCol="0">
            <a:spAutoFit/>
          </a:bodyPr>
          <a:lstStyle/>
          <a:p>
            <a:pPr marL="263776" marR="0" lvl="0" indent="-263776"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10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地域全体での防犯意識を高めることも可能になった</a:t>
            </a:r>
          </a:p>
        </p:txBody>
      </p:sp>
      <p:sp>
        <p:nvSpPr>
          <p:cNvPr id="64" name="角丸四角形 63"/>
          <p:cNvSpPr/>
          <p:nvPr/>
        </p:nvSpPr>
        <p:spPr>
          <a:xfrm>
            <a:off x="534116" y="5812852"/>
            <a:ext cx="3733319" cy="418377"/>
          </a:xfrm>
          <a:prstGeom prst="roundRect">
            <a:avLst>
              <a:gd name="adj" fmla="val 50000"/>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92"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警察施設の存在しない地域と犯罪発生の傾向に相関があるかを地図上で視覚的に確認できる！</a:t>
            </a:r>
          </a:p>
        </p:txBody>
      </p:sp>
      <p:pic>
        <p:nvPicPr>
          <p:cNvPr id="65" name="図 64"/>
          <p:cNvPicPr>
            <a:picLocks noChangeAspect="1"/>
          </p:cNvPicPr>
          <p:nvPr/>
        </p:nvPicPr>
        <p:blipFill rotWithShape="1">
          <a:blip r:embed="rId4"/>
          <a:srcRect l="19760" t="16595" r="29957" b="17475"/>
          <a:stretch/>
        </p:blipFill>
        <p:spPr>
          <a:xfrm>
            <a:off x="685611" y="3480533"/>
            <a:ext cx="3204604" cy="2258444"/>
          </a:xfrm>
          <a:prstGeom prst="rect">
            <a:avLst/>
          </a:prstGeom>
        </p:spPr>
      </p:pic>
      <p:sp>
        <p:nvSpPr>
          <p:cNvPr id="66" name="下矢印吹き出し 65"/>
          <p:cNvSpPr/>
          <p:nvPr/>
        </p:nvSpPr>
        <p:spPr>
          <a:xfrm>
            <a:off x="653009" y="2409508"/>
            <a:ext cx="3299260" cy="1368572"/>
          </a:xfrm>
          <a:prstGeom prst="downArrowCallout">
            <a:avLst/>
          </a:prstGeom>
          <a:solidFill>
            <a:srgbClr val="3399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・大阪市が公開する警察署・交番の位置情報を表示</a:t>
            </a:r>
            <a:endParaRPr kumimoji="0" lang="en-US" altLang="ja-JP" sz="1108"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・警察署・交番が無い場所を半透明の赤い円で表示</a:t>
            </a:r>
            <a:endParaRPr kumimoji="0" lang="en-US" altLang="ja-JP" sz="1108"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・大阪市の犯罪発生情報をもとに犯罪発生地点を各</a:t>
            </a:r>
            <a:endParaRPr kumimoji="0" lang="en-US" altLang="ja-JP" sz="1108"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  種アイコンで表示</a:t>
            </a:r>
          </a:p>
        </p:txBody>
      </p:sp>
      <p:grpSp>
        <p:nvGrpSpPr>
          <p:cNvPr id="68" name="図形グループ 33"/>
          <p:cNvGrpSpPr/>
          <p:nvPr/>
        </p:nvGrpSpPr>
        <p:grpSpPr>
          <a:xfrm>
            <a:off x="7467073" y="516276"/>
            <a:ext cx="694840" cy="694840"/>
            <a:chOff x="8060984" y="281179"/>
            <a:chExt cx="752743" cy="752743"/>
          </a:xfrm>
          <a:noFill/>
        </p:grpSpPr>
        <p:sp>
          <p:nvSpPr>
            <p:cNvPr id="69" name="角丸四角形 68"/>
            <p:cNvSpPr/>
            <p:nvPr/>
          </p:nvSpPr>
          <p:spPr>
            <a:xfrm>
              <a:off x="8060984" y="281179"/>
              <a:ext cx="752743" cy="752743"/>
            </a:xfrm>
            <a:prstGeom prst="roundRect">
              <a:avLst/>
            </a:prstGeom>
            <a:grpFill/>
            <a:ln w="38100">
              <a:solidFill>
                <a:srgbClr val="DE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srgbClr val="DEFFFF"/>
                </a:solidFill>
                <a:effectLst/>
                <a:uLnTx/>
                <a:uFillTx/>
                <a:latin typeface="Calibri"/>
                <a:ea typeface="ＭＳ Ｐゴシック" panose="020B0600070205080204" pitchFamily="50" charset="-128"/>
                <a:cs typeface="+mn-cs"/>
              </a:endParaRPr>
            </a:p>
          </p:txBody>
        </p:sp>
        <p:sp>
          <p:nvSpPr>
            <p:cNvPr id="70" name="テキスト ボックス 69"/>
            <p:cNvSpPr txBox="1"/>
            <p:nvPr/>
          </p:nvSpPr>
          <p:spPr>
            <a:xfrm>
              <a:off x="8114190" y="334385"/>
              <a:ext cx="661987" cy="654206"/>
            </a:xfrm>
            <a:prstGeom prst="rect">
              <a:avLst/>
            </a:prstGeom>
            <a:grp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62" b="0" i="0" u="none" strike="noStrike" kern="1200" cap="none" spc="0" normalizeH="0" baseline="0" noProof="0" dirty="0">
                  <a:ln>
                    <a:noFill/>
                  </a:ln>
                  <a:solidFill>
                    <a:srgbClr val="DEFFFF"/>
                  </a:solidFill>
                  <a:effectLst/>
                  <a:uLnTx/>
                  <a:uFillTx/>
                  <a:latin typeface="小塚ゴシック Pr6N M"/>
                  <a:ea typeface="小塚ゴシック Pr6N M"/>
                  <a:cs typeface="小塚ゴシック Pr6N M"/>
                </a:rPr>
                <a:t>産業</a:t>
              </a:r>
              <a:endParaRPr kumimoji="0" lang="en-US" altLang="ja-JP" sz="1662" b="0" i="0" u="none" strike="noStrike" kern="1200" cap="none" spc="0" normalizeH="0" baseline="0" noProof="0" dirty="0">
                <a:ln>
                  <a:noFill/>
                </a:ln>
                <a:solidFill>
                  <a:srgbClr val="DEFFFF"/>
                </a:solidFill>
                <a:effectLst/>
                <a:uLnTx/>
                <a:uFillTx/>
                <a:latin typeface="小塚ゴシック Pr6N M"/>
                <a:ea typeface="小塚ゴシック Pr6N M"/>
                <a:cs typeface="小塚ゴシック Pr6N M"/>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62" b="0" i="0" u="none" strike="noStrike" kern="1200" cap="none" spc="0" normalizeH="0" baseline="0" noProof="0" dirty="0">
                  <a:ln>
                    <a:noFill/>
                  </a:ln>
                  <a:solidFill>
                    <a:srgbClr val="DEFFFF"/>
                  </a:solidFill>
                  <a:effectLst/>
                  <a:uLnTx/>
                  <a:uFillTx/>
                  <a:latin typeface="小塚ゴシック Pr6N M"/>
                  <a:ea typeface="小塚ゴシック Pr6N M"/>
                  <a:cs typeface="小塚ゴシック Pr6N M"/>
                </a:rPr>
                <a:t>創出</a:t>
              </a:r>
              <a:endParaRPr kumimoji="1" lang="en-US" altLang="ja-JP" sz="1662" b="0" i="0" u="none" strike="noStrike" kern="1200" cap="none" spc="0" normalizeH="0" baseline="0" noProof="0" dirty="0">
                <a:ln>
                  <a:noFill/>
                </a:ln>
                <a:solidFill>
                  <a:srgbClr val="DEFFFF"/>
                </a:solidFill>
                <a:effectLst/>
                <a:uLnTx/>
                <a:uFillTx/>
                <a:latin typeface="小塚ゴシック Pr6N M"/>
                <a:ea typeface="小塚ゴシック Pr6N M"/>
                <a:cs typeface="小塚ゴシック Pr6N M"/>
              </a:endParaRPr>
            </a:p>
          </p:txBody>
        </p:sp>
      </p:grpSp>
      <p:sp>
        <p:nvSpPr>
          <p:cNvPr id="71" name="角丸四角形 70"/>
          <p:cNvSpPr/>
          <p:nvPr/>
        </p:nvSpPr>
        <p:spPr>
          <a:xfrm>
            <a:off x="8313851" y="519333"/>
            <a:ext cx="694840" cy="694840"/>
          </a:xfrm>
          <a:prstGeom prst="round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1" i="0" u="none" strike="noStrike" kern="1200" cap="none" spc="0" normalizeH="0" baseline="0" noProof="0">
              <a:ln>
                <a:noFill/>
              </a:ln>
              <a:solidFill>
                <a:srgbClr val="40CCFB"/>
              </a:solidFill>
              <a:effectLst/>
              <a:uLnTx/>
              <a:uFillTx/>
              <a:latin typeface="Calibri"/>
              <a:ea typeface="ＭＳ Ｐゴシック" panose="020B0600070205080204" pitchFamily="50" charset="-128"/>
              <a:cs typeface="+mn-cs"/>
            </a:endParaRPr>
          </a:p>
        </p:txBody>
      </p:sp>
      <p:sp>
        <p:nvSpPr>
          <p:cNvPr id="72" name="テキスト ボックス 71"/>
          <p:cNvSpPr txBox="1"/>
          <p:nvPr/>
        </p:nvSpPr>
        <p:spPr>
          <a:xfrm>
            <a:off x="8318732" y="484212"/>
            <a:ext cx="752129" cy="774251"/>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77" b="0" i="0" u="none" strike="noStrike" kern="1200" cap="none" spc="0" normalizeH="0" baseline="0" noProof="0" dirty="0">
                <a:ln>
                  <a:noFill/>
                </a:ln>
                <a:solidFill>
                  <a:srgbClr val="4CA6FF"/>
                </a:solidFill>
                <a:effectLst/>
                <a:uLnTx/>
                <a:uFillTx/>
                <a:latin typeface="小塚ゴシック Pr6N M"/>
                <a:ea typeface="小塚ゴシック Pr6N M"/>
                <a:cs typeface="小塚ゴシック Pr6N M"/>
              </a:rPr>
              <a:t>防犯</a:t>
            </a:r>
            <a:endParaRPr kumimoji="0" lang="en-US" altLang="ja-JP" sz="1477" b="0" i="0" u="none" strike="noStrike" kern="1200" cap="none" spc="0" normalizeH="0" baseline="0" noProof="0" dirty="0">
              <a:ln>
                <a:noFill/>
              </a:ln>
              <a:solidFill>
                <a:srgbClr val="4CA6FF"/>
              </a:solidFill>
              <a:effectLst/>
              <a:uLnTx/>
              <a:uFillTx/>
              <a:latin typeface="小塚ゴシック Pr6N M"/>
              <a:ea typeface="小塚ゴシック Pr6N M"/>
              <a:cs typeface="小塚ゴシック Pr6N M"/>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77" b="0" i="0" u="none" strike="noStrike" kern="1200" cap="none" spc="0" normalizeH="0" baseline="0" noProof="0" dirty="0">
                <a:ln>
                  <a:noFill/>
                </a:ln>
                <a:solidFill>
                  <a:srgbClr val="4CA6FF"/>
                </a:solidFill>
                <a:effectLst/>
                <a:uLnTx/>
                <a:uFillTx/>
                <a:latin typeface="小塚ゴシック Pr6N M"/>
                <a:ea typeface="小塚ゴシック Pr6N M"/>
                <a:cs typeface="小塚ゴシック Pr6N M"/>
              </a:rPr>
              <a:t>医療</a:t>
            </a:r>
            <a:endParaRPr kumimoji="0" lang="en-US" altLang="ja-JP" sz="1477" b="0" i="0" u="none" strike="noStrike" kern="1200" cap="none" spc="0" normalizeH="0" baseline="0" noProof="0" dirty="0">
              <a:ln>
                <a:noFill/>
              </a:ln>
              <a:solidFill>
                <a:srgbClr val="4CA6FF"/>
              </a:solidFill>
              <a:effectLst/>
              <a:uLnTx/>
              <a:uFillTx/>
              <a:latin typeface="小塚ゴシック Pr6N M"/>
              <a:ea typeface="小塚ゴシック Pr6N M"/>
              <a:cs typeface="小塚ゴシック Pr6N M"/>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77" b="0" i="0" u="none" strike="noStrike" kern="1200" cap="none" spc="0" normalizeH="0" baseline="0" noProof="0" dirty="0">
                <a:ln>
                  <a:noFill/>
                </a:ln>
                <a:solidFill>
                  <a:srgbClr val="4CA6FF"/>
                </a:solidFill>
                <a:effectLst/>
                <a:uLnTx/>
                <a:uFillTx/>
                <a:latin typeface="小塚ゴシック Pr6N M"/>
                <a:ea typeface="小塚ゴシック Pr6N M"/>
                <a:cs typeface="小塚ゴシック Pr6N M"/>
              </a:rPr>
              <a:t>教育等</a:t>
            </a:r>
            <a:endParaRPr kumimoji="0" lang="en-US" altLang="ja-JP" sz="1477" b="0" i="0" u="none" strike="noStrike" kern="1200" cap="none" spc="0" normalizeH="0" baseline="0" noProof="0" dirty="0">
              <a:ln>
                <a:noFill/>
              </a:ln>
              <a:solidFill>
                <a:srgbClr val="4CA6FF"/>
              </a:solidFill>
              <a:effectLst/>
              <a:uLnTx/>
              <a:uFillTx/>
              <a:latin typeface="小塚ゴシック Pr6N M"/>
              <a:ea typeface="小塚ゴシック Pr6N M"/>
              <a:cs typeface="小塚ゴシック Pr6N M"/>
            </a:endParaRPr>
          </a:p>
        </p:txBody>
      </p:sp>
      <p:sp>
        <p:nvSpPr>
          <p:cNvPr id="40" name="テキスト ボックス 39"/>
          <p:cNvSpPr txBox="1"/>
          <p:nvPr/>
        </p:nvSpPr>
        <p:spPr>
          <a:xfrm>
            <a:off x="6694775" y="259436"/>
            <a:ext cx="2459152" cy="29117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平成</a:t>
            </a:r>
            <a:r>
              <a:rPr kumimoji="0"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29</a:t>
            </a:r>
            <a:r>
              <a:rPr kumimoji="0"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0"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8</a:t>
            </a:r>
            <a:r>
              <a:rPr kumimoji="0"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r>
              <a:rPr kumimoji="0" lang="en-US" altLang="ja-JP"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a:t>
            </a:r>
            <a:r>
              <a:rPr kumimoji="0"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日版</a:t>
            </a:r>
          </a:p>
        </p:txBody>
      </p:sp>
      <p:sp>
        <p:nvSpPr>
          <p:cNvPr id="42" name="タイトル 1"/>
          <p:cNvSpPr txBox="1">
            <a:spLocks/>
          </p:cNvSpPr>
          <p:nvPr/>
        </p:nvSpPr>
        <p:spPr>
          <a:xfrm>
            <a:off x="-323" y="1584714"/>
            <a:ext cx="9149207" cy="430324"/>
          </a:xfrm>
          <a:prstGeom prst="rect">
            <a:avLst/>
          </a:prstGeom>
        </p:spPr>
        <p:txBody>
          <a:bodyPr vert="horz" lIns="84406" tIns="42203" rIns="84406" bIns="4220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ja-JP" altLang="en-US" sz="1477" b="0" i="0" u="none" strike="noStrike" kern="1200" cap="none" spc="0" normalizeH="0" baseline="0" noProof="0" dirty="0">
                <a:ln>
                  <a:noFill/>
                </a:ln>
                <a:solidFill>
                  <a:srgbClr val="0080FF"/>
                </a:solidFill>
                <a:effectLst/>
                <a:uLnTx/>
                <a:uFillTx/>
                <a:latin typeface="小塚ゴシック Pr6N R"/>
                <a:ea typeface="小塚ゴシック Pr6N R"/>
                <a:cs typeface="小塚ゴシック Pr6N R"/>
              </a:rPr>
              <a:t>警察署・交番の位置情報と犯罪発生地点を地図上に重ね合わせて表示。</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ja-JP" altLang="en-US" sz="1477" b="0" i="0" u="none" strike="noStrike" kern="1200" cap="none" spc="0" normalizeH="0" baseline="0" noProof="0" dirty="0">
                <a:ln>
                  <a:noFill/>
                </a:ln>
                <a:solidFill>
                  <a:srgbClr val="0080FF"/>
                </a:solidFill>
                <a:effectLst/>
                <a:uLnTx/>
                <a:uFillTx/>
                <a:latin typeface="小塚ゴシック Pr6N R"/>
                <a:ea typeface="小塚ゴシック Pr6N R"/>
                <a:cs typeface="小塚ゴシック Pr6N R"/>
              </a:rPr>
              <a:t>犯罪多発地帯や犯罪の種類による発生場所の傾向を視覚的に把握することが可能。</a:t>
            </a:r>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9D6166-B79D-4BAB-B0FD-D6312C2F98A7}" type="slidenum">
              <a:rPr kumimoji="0" lang="ja-JP" altLang="en-US" sz="923" b="1"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ja-JP" altLang="en-US" sz="923" b="1"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43" name="正方形/長方形 42"/>
          <p:cNvSpPr/>
          <p:nvPr/>
        </p:nvSpPr>
        <p:spPr>
          <a:xfrm>
            <a:off x="408967" y="6586594"/>
            <a:ext cx="2898550" cy="2343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出典：政府</a:t>
            </a:r>
            <a:r>
              <a:rPr kumimoji="0"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CIO</a:t>
            </a:r>
            <a:r>
              <a:rPr kumimoji="0"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ポータル（内閣府）　オープンデータ</a:t>
            </a:r>
            <a:r>
              <a:rPr kumimoji="0"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endParaRPr kumimoji="0"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正方形/長方形 43"/>
          <p:cNvSpPr/>
          <p:nvPr/>
        </p:nvSpPr>
        <p:spPr>
          <a:xfrm>
            <a:off x="-323" y="-22861"/>
            <a:ext cx="4506362"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政府が選定する“オープンデータ</a:t>
            </a:r>
            <a:r>
              <a:rPr lang="en-US" altLang="ja-JP" sz="1400" b="1" dirty="0" smtClean="0">
                <a:latin typeface="Meiryo UI" panose="020B0604030504040204" pitchFamily="50" charset="-128"/>
                <a:ea typeface="Meiryo UI" panose="020B0604030504040204" pitchFamily="50" charset="-128"/>
              </a:rPr>
              <a:t>100</a:t>
            </a:r>
            <a:r>
              <a:rPr lang="ja-JP" altLang="en-US" sz="1400" b="1" dirty="0" smtClean="0">
                <a:latin typeface="Meiryo UI" panose="020B0604030504040204" pitchFamily="50" charset="-128"/>
                <a:ea typeface="Meiryo UI" panose="020B0604030504040204" pitchFamily="50" charset="-128"/>
              </a:rPr>
              <a:t>”からの事例（地域）</a:t>
            </a:r>
            <a:endParaRPr lang="ja-JP" altLang="en-US" sz="1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34377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0" y="6335379"/>
            <a:ext cx="9144000" cy="258852"/>
          </a:xfrm>
          <a:prstGeom prst="rect">
            <a:avLst/>
          </a:prstGeom>
          <a:solidFill>
            <a:srgbClr val="00D861"/>
          </a:solidFill>
          <a:ln w="9525" cap="flat" cmpd="sng" algn="ctr">
            <a:solidFill>
              <a:srgbClr val="00FF66"/>
            </a:solidFill>
            <a:prstDash val="solid"/>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sysClr val="window" lastClr="FFFFFF"/>
              </a:solidFill>
              <a:effectLst/>
              <a:uLnTx/>
              <a:uFillTx/>
              <a:latin typeface="Corbel"/>
              <a:ea typeface="ヒラギノ角ゴ Pro W3"/>
              <a:cs typeface="+mn-cs"/>
            </a:endParaRPr>
          </a:p>
        </p:txBody>
      </p:sp>
      <p:sp>
        <p:nvSpPr>
          <p:cNvPr id="54" name="正方形/長方形 53"/>
          <p:cNvSpPr/>
          <p:nvPr/>
        </p:nvSpPr>
        <p:spPr>
          <a:xfrm>
            <a:off x="4885" y="263770"/>
            <a:ext cx="9144000" cy="1156393"/>
          </a:xfrm>
          <a:prstGeom prst="rect">
            <a:avLst/>
          </a:prstGeom>
          <a:solidFill>
            <a:srgbClr val="00D861"/>
          </a:solidFill>
          <a:ln w="9525" cap="flat" cmpd="sng" algn="ctr">
            <a:solidFill>
              <a:srgbClr val="00FF66"/>
            </a:solidFill>
            <a:prstDash val="solid"/>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dirty="0">
              <a:ln>
                <a:noFill/>
              </a:ln>
              <a:solidFill>
                <a:sysClr val="window" lastClr="FFFFFF"/>
              </a:solidFill>
              <a:effectLst/>
              <a:uLnTx/>
              <a:uFillTx/>
              <a:latin typeface="Corbel"/>
              <a:ea typeface="ヒラギノ角ゴ Pro W3"/>
              <a:cs typeface="+mn-cs"/>
            </a:endParaRPr>
          </a:p>
        </p:txBody>
      </p:sp>
      <p:sp>
        <p:nvSpPr>
          <p:cNvPr id="15" name="タイトル 1"/>
          <p:cNvSpPr txBox="1">
            <a:spLocks/>
          </p:cNvSpPr>
          <p:nvPr/>
        </p:nvSpPr>
        <p:spPr>
          <a:xfrm>
            <a:off x="-323" y="1582015"/>
            <a:ext cx="9149207" cy="653635"/>
          </a:xfrm>
          <a:prstGeom prst="rect">
            <a:avLst/>
          </a:prstGeom>
        </p:spPr>
        <p:txBody>
          <a:bodyPr vert="horz" lIns="84406" tIns="42203" rIns="84406" bIns="4220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ja-JP" altLang="en-US" sz="1385" b="0" i="0" u="none" strike="noStrike" kern="1200" cap="none" spc="0" normalizeH="0" baseline="0" noProof="0" dirty="0">
                <a:ln>
                  <a:noFill/>
                </a:ln>
                <a:solidFill>
                  <a:srgbClr val="308007"/>
                </a:solidFill>
                <a:effectLst/>
                <a:uLnTx/>
                <a:uFillTx/>
                <a:latin typeface="小塚ゴシック Pr6N R"/>
                <a:ea typeface="小塚ゴシック Pr6N R"/>
                <a:cs typeface="小塚ゴシック Pr6N R"/>
              </a:rPr>
              <a:t>「行政が発信する情報がなかなか市民に届かない」 という課題を、ユーザが「関心のある情報のみを簡単に取得できる仕組み」で解決しよう！というサービス。現在大阪市全</a:t>
            </a:r>
            <a:r>
              <a:rPr kumimoji="0" lang="en-US" altLang="ja-JP" sz="1385" b="0" i="0" u="none" strike="noStrike" kern="1200" cap="none" spc="0" normalizeH="0" baseline="0" noProof="0" dirty="0">
                <a:ln>
                  <a:noFill/>
                </a:ln>
                <a:solidFill>
                  <a:srgbClr val="308007"/>
                </a:solidFill>
                <a:effectLst/>
                <a:uLnTx/>
                <a:uFillTx/>
                <a:latin typeface="小塚ゴシック Pr6N R"/>
                <a:ea typeface="小塚ゴシック Pr6N R"/>
                <a:cs typeface="小塚ゴシック Pr6N R"/>
              </a:rPr>
              <a:t>24</a:t>
            </a:r>
            <a:r>
              <a:rPr kumimoji="0" lang="ja-JP" altLang="en-US" sz="1385" b="0" i="0" u="none" strike="noStrike" kern="1200" cap="none" spc="0" normalizeH="0" baseline="0" noProof="0" dirty="0">
                <a:ln>
                  <a:noFill/>
                </a:ln>
                <a:solidFill>
                  <a:srgbClr val="308007"/>
                </a:solidFill>
                <a:effectLst/>
                <a:uLnTx/>
                <a:uFillTx/>
                <a:latin typeface="小塚ゴシック Pr6N R"/>
                <a:ea typeface="小塚ゴシック Pr6N R"/>
                <a:cs typeface="小塚ゴシック Pr6N R"/>
              </a:rPr>
              <a:t>区がホームページで配信している新着情報を自動で収集して閲覧できます。</a:t>
            </a:r>
          </a:p>
        </p:txBody>
      </p:sp>
      <p:cxnSp>
        <p:nvCxnSpPr>
          <p:cNvPr id="58" name="直線コネクタ 57"/>
          <p:cNvCxnSpPr/>
          <p:nvPr/>
        </p:nvCxnSpPr>
        <p:spPr>
          <a:xfrm flipH="1">
            <a:off x="4036" y="1561222"/>
            <a:ext cx="9139964" cy="0"/>
          </a:xfrm>
          <a:prstGeom prst="line">
            <a:avLst/>
          </a:prstGeom>
          <a:ln w="635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63" name="直線コネクタ 62"/>
          <p:cNvCxnSpPr/>
          <p:nvPr/>
        </p:nvCxnSpPr>
        <p:spPr>
          <a:xfrm flipH="1">
            <a:off x="-321" y="2298642"/>
            <a:ext cx="9149206" cy="0"/>
          </a:xfrm>
          <a:prstGeom prst="line">
            <a:avLst/>
          </a:prstGeom>
          <a:ln w="6350">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1" name="角丸四角形 10"/>
          <p:cNvSpPr/>
          <p:nvPr/>
        </p:nvSpPr>
        <p:spPr>
          <a:xfrm>
            <a:off x="5774060" y="546085"/>
            <a:ext cx="697846" cy="697846"/>
          </a:xfrm>
          <a:prstGeom prst="roundRect">
            <a:avLst/>
          </a:prstGeom>
          <a:solidFill>
            <a:srgbClr val="00D861"/>
          </a:solid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テキスト ボックス 12"/>
          <p:cNvSpPr txBox="1"/>
          <p:nvPr/>
        </p:nvSpPr>
        <p:spPr>
          <a:xfrm>
            <a:off x="5823175" y="585534"/>
            <a:ext cx="611065" cy="603883"/>
          </a:xfrm>
          <a:prstGeom prst="rect">
            <a:avLst/>
          </a:prstGeom>
          <a:solidFill>
            <a:srgbClr val="00D86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62" b="0" i="0" u="none" strike="noStrike" kern="1200" cap="none" spc="0" normalizeH="0" baseline="0" noProof="0" dirty="0">
                <a:ln>
                  <a:noFill/>
                </a:ln>
                <a:solidFill>
                  <a:prstClr val="white"/>
                </a:solidFill>
                <a:effectLst/>
                <a:uLnTx/>
                <a:uFillTx/>
                <a:latin typeface="小塚ゴシック Pr6N M"/>
                <a:ea typeface="小塚ゴシック Pr6N M"/>
                <a:cs typeface="小塚ゴシック Pr6N M"/>
              </a:rPr>
              <a:t>防災</a:t>
            </a:r>
            <a:endParaRPr kumimoji="0" lang="en-US" altLang="ja-JP" sz="1662" b="0" i="0" u="none" strike="noStrike" kern="1200" cap="none" spc="0" normalizeH="0" baseline="0" noProof="0" dirty="0">
              <a:ln>
                <a:noFill/>
              </a:ln>
              <a:solidFill>
                <a:prstClr val="white"/>
              </a:solidFill>
              <a:effectLst/>
              <a:uLnTx/>
              <a:uFillTx/>
              <a:latin typeface="小塚ゴシック Pr6N M"/>
              <a:ea typeface="小塚ゴシック Pr6N M"/>
              <a:cs typeface="小塚ゴシック Pr6N M"/>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62" b="0" i="0" u="none" strike="noStrike" kern="1200" cap="none" spc="0" normalizeH="0" baseline="0" noProof="0" dirty="0">
                <a:ln>
                  <a:noFill/>
                </a:ln>
                <a:solidFill>
                  <a:prstClr val="white"/>
                </a:solidFill>
                <a:effectLst/>
                <a:uLnTx/>
                <a:uFillTx/>
                <a:latin typeface="小塚ゴシック Pr6N M"/>
                <a:ea typeface="小塚ゴシック Pr6N M"/>
                <a:cs typeface="小塚ゴシック Pr6N M"/>
              </a:rPr>
              <a:t>減災</a:t>
            </a:r>
          </a:p>
        </p:txBody>
      </p:sp>
      <p:sp>
        <p:nvSpPr>
          <p:cNvPr id="67" name="角丸四角形 66"/>
          <p:cNvSpPr/>
          <p:nvPr/>
        </p:nvSpPr>
        <p:spPr>
          <a:xfrm>
            <a:off x="6620567" y="549092"/>
            <a:ext cx="694840" cy="694840"/>
          </a:xfrm>
          <a:prstGeom prst="roundRect">
            <a:avLst/>
          </a:prstGeom>
          <a:no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4" name="テキスト ボックス 73"/>
          <p:cNvSpPr txBox="1"/>
          <p:nvPr/>
        </p:nvSpPr>
        <p:spPr>
          <a:xfrm>
            <a:off x="6669681" y="585534"/>
            <a:ext cx="611065" cy="60388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62" b="0" i="0" u="none" strike="noStrike" kern="1200" cap="none" spc="0" normalizeH="0" baseline="0" noProof="0" dirty="0">
                <a:ln>
                  <a:noFill/>
                </a:ln>
                <a:solidFill>
                  <a:prstClr val="white"/>
                </a:solidFill>
                <a:effectLst/>
                <a:uLnTx/>
                <a:uFillTx/>
                <a:latin typeface="小塚ゴシック Pr6N M"/>
                <a:ea typeface="小塚ゴシック Pr6N M"/>
                <a:cs typeface="小塚ゴシック Pr6N M"/>
              </a:rPr>
              <a:t>少子</a:t>
            </a:r>
            <a:endParaRPr kumimoji="0" lang="en-US" altLang="ja-JP" sz="1662" b="0" i="0" u="none" strike="noStrike" kern="1200" cap="none" spc="0" normalizeH="0" baseline="0" noProof="0" dirty="0">
              <a:ln>
                <a:noFill/>
              </a:ln>
              <a:solidFill>
                <a:prstClr val="white"/>
              </a:solidFill>
              <a:effectLst/>
              <a:uLnTx/>
              <a:uFillTx/>
              <a:latin typeface="小塚ゴシック Pr6N M"/>
              <a:ea typeface="小塚ゴシック Pr6N M"/>
              <a:cs typeface="小塚ゴシック Pr6N M"/>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62" b="0" i="0" u="none" strike="noStrike" kern="1200" cap="none" spc="0" normalizeH="0" baseline="0" noProof="0" dirty="0">
                <a:ln>
                  <a:noFill/>
                </a:ln>
                <a:solidFill>
                  <a:prstClr val="white"/>
                </a:solidFill>
                <a:effectLst/>
                <a:uLnTx/>
                <a:uFillTx/>
                <a:latin typeface="小塚ゴシック Pr6N M"/>
                <a:ea typeface="小塚ゴシック Pr6N M"/>
                <a:cs typeface="小塚ゴシック Pr6N M"/>
              </a:rPr>
              <a:t>高齢</a:t>
            </a:r>
            <a:endParaRPr kumimoji="0" lang="en-US" altLang="ja-JP" sz="1662" b="0" i="0" u="none" strike="noStrike" kern="1200" cap="none" spc="0" normalizeH="0" baseline="0" noProof="0" dirty="0">
              <a:ln>
                <a:noFill/>
              </a:ln>
              <a:solidFill>
                <a:prstClr val="white"/>
              </a:solidFill>
              <a:effectLst/>
              <a:uLnTx/>
              <a:uFillTx/>
              <a:latin typeface="小塚ゴシック Pr6N M"/>
              <a:ea typeface="小塚ゴシック Pr6N M"/>
              <a:cs typeface="小塚ゴシック Pr6N M"/>
            </a:endParaRPr>
          </a:p>
        </p:txBody>
      </p:sp>
      <p:sp>
        <p:nvSpPr>
          <p:cNvPr id="77" name="角丸四角形 76"/>
          <p:cNvSpPr/>
          <p:nvPr/>
        </p:nvSpPr>
        <p:spPr>
          <a:xfrm>
            <a:off x="8313850" y="546085"/>
            <a:ext cx="697846" cy="697846"/>
          </a:xfrm>
          <a:prstGeom prst="round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6" name="テキスト ボックス 75"/>
          <p:cNvSpPr txBox="1"/>
          <p:nvPr/>
        </p:nvSpPr>
        <p:spPr>
          <a:xfrm>
            <a:off x="8352629" y="554087"/>
            <a:ext cx="636713" cy="68884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1" i="0" u="none" strike="noStrike" kern="1200" cap="none" spc="0" normalizeH="0" baseline="0" noProof="0" dirty="0">
                <a:ln>
                  <a:noFill/>
                </a:ln>
                <a:solidFill>
                  <a:srgbClr val="00D861"/>
                </a:solidFill>
                <a:effectLst/>
                <a:uLnTx/>
                <a:uFillTx/>
                <a:latin typeface="小塚ゴシック Pr6N M"/>
                <a:ea typeface="小塚ゴシック Pr6N M"/>
                <a:cs typeface="小塚ゴシック Pr6N M"/>
              </a:rPr>
              <a:t>防犯</a:t>
            </a:r>
            <a:endParaRPr kumimoji="0" lang="en-US" altLang="ja-JP" sz="1292" b="1" i="0" u="none" strike="noStrike" kern="1200" cap="none" spc="0" normalizeH="0" baseline="0" noProof="0" dirty="0">
              <a:ln>
                <a:noFill/>
              </a:ln>
              <a:solidFill>
                <a:srgbClr val="00D861"/>
              </a:solidFill>
              <a:effectLst/>
              <a:uLnTx/>
              <a:uFillTx/>
              <a:latin typeface="小塚ゴシック Pr6N M"/>
              <a:ea typeface="小塚ゴシック Pr6N M"/>
              <a:cs typeface="小塚ゴシック Pr6N M"/>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1" i="0" u="none" strike="noStrike" kern="1200" cap="none" spc="0" normalizeH="0" baseline="0" noProof="0" dirty="0">
                <a:ln>
                  <a:noFill/>
                </a:ln>
                <a:solidFill>
                  <a:srgbClr val="00D861"/>
                </a:solidFill>
                <a:effectLst/>
                <a:uLnTx/>
                <a:uFillTx/>
                <a:latin typeface="小塚ゴシック Pr6N M"/>
                <a:ea typeface="小塚ゴシック Pr6N M"/>
                <a:cs typeface="小塚ゴシック Pr6N M"/>
              </a:rPr>
              <a:t>医療</a:t>
            </a:r>
            <a:endParaRPr kumimoji="0" lang="en-US" altLang="ja-JP" sz="1292" b="1" i="0" u="none" strike="noStrike" kern="1200" cap="none" spc="0" normalizeH="0" baseline="0" noProof="0" dirty="0">
              <a:ln>
                <a:noFill/>
              </a:ln>
              <a:solidFill>
                <a:srgbClr val="00D861"/>
              </a:solidFill>
              <a:effectLst/>
              <a:uLnTx/>
              <a:uFillTx/>
              <a:latin typeface="小塚ゴシック Pr6N M"/>
              <a:ea typeface="小塚ゴシック Pr6N M"/>
              <a:cs typeface="小塚ゴシック Pr6N M"/>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1" i="0" u="none" strike="noStrike" kern="1200" cap="none" spc="0" normalizeH="0" baseline="0" noProof="0" dirty="0">
                <a:ln>
                  <a:noFill/>
                </a:ln>
                <a:solidFill>
                  <a:srgbClr val="00D861"/>
                </a:solidFill>
                <a:effectLst/>
                <a:uLnTx/>
                <a:uFillTx/>
                <a:latin typeface="小塚ゴシック Pr6N M"/>
                <a:ea typeface="小塚ゴシック Pr6N M"/>
                <a:cs typeface="小塚ゴシック Pr6N M"/>
              </a:rPr>
              <a:t>教育</a:t>
            </a:r>
            <a:r>
              <a:rPr kumimoji="0" lang="ja-JP" altLang="en-US" sz="923" b="1" i="0" u="none" strike="noStrike" kern="1200" cap="none" spc="0" normalizeH="0" baseline="0" noProof="0" dirty="0">
                <a:ln>
                  <a:noFill/>
                </a:ln>
                <a:solidFill>
                  <a:srgbClr val="00D861"/>
                </a:solidFill>
                <a:effectLst/>
                <a:uLnTx/>
                <a:uFillTx/>
                <a:latin typeface="小塚ゴシック Pr6N M"/>
                <a:ea typeface="小塚ゴシック Pr6N M"/>
                <a:cs typeface="小塚ゴシック Pr6N M"/>
              </a:rPr>
              <a:t>等</a:t>
            </a:r>
            <a:endParaRPr kumimoji="0" lang="en-US" altLang="ja-JP" sz="1662" b="1" i="0" u="none" strike="noStrike" kern="1200" cap="none" spc="0" normalizeH="0" baseline="0" noProof="0" dirty="0">
              <a:ln>
                <a:noFill/>
              </a:ln>
              <a:solidFill>
                <a:srgbClr val="00D861"/>
              </a:solidFill>
              <a:effectLst/>
              <a:uLnTx/>
              <a:uFillTx/>
              <a:latin typeface="小塚ゴシック Pr6N M"/>
              <a:ea typeface="小塚ゴシック Pr6N M"/>
              <a:cs typeface="小塚ゴシック Pr6N M"/>
            </a:endParaRPr>
          </a:p>
        </p:txBody>
      </p:sp>
      <p:sp>
        <p:nvSpPr>
          <p:cNvPr id="35" name="タイトル 1"/>
          <p:cNvSpPr txBox="1">
            <a:spLocks/>
          </p:cNvSpPr>
          <p:nvPr/>
        </p:nvSpPr>
        <p:spPr>
          <a:xfrm>
            <a:off x="53136" y="238980"/>
            <a:ext cx="6833814" cy="392324"/>
          </a:xfrm>
          <a:prstGeom prst="rect">
            <a:avLst/>
          </a:prstGeom>
        </p:spPr>
        <p:txBody>
          <a:bodyPr vert="horz" lIns="84406" tIns="42203" rIns="84406" bIns="42203"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ja-JP" altLang="en-US" sz="1292" b="0" i="0" u="none" strike="noStrike" kern="1200" cap="none" spc="0" normalizeH="0" baseline="0" noProof="0" dirty="0">
                <a:ln>
                  <a:noFill/>
                </a:ln>
                <a:solidFill>
                  <a:prstClr val="white"/>
                </a:solidFill>
                <a:effectLst/>
                <a:uLnTx/>
                <a:uFillTx/>
                <a:latin typeface="小塚ゴシック Pr6N R"/>
                <a:ea typeface="小塚ゴシック Pr6N R"/>
                <a:cs typeface="小塚ゴシック Pr6N R"/>
              </a:rPr>
              <a:t>行政の新着情報から、自分に必要な、関心のある情報のみを自動的に収集して通知</a:t>
            </a:r>
          </a:p>
        </p:txBody>
      </p:sp>
      <p:sp>
        <p:nvSpPr>
          <p:cNvPr id="36" name="タイトル 1"/>
          <p:cNvSpPr txBox="1">
            <a:spLocks/>
          </p:cNvSpPr>
          <p:nvPr/>
        </p:nvSpPr>
        <p:spPr>
          <a:xfrm>
            <a:off x="53135" y="1027838"/>
            <a:ext cx="4384552" cy="392324"/>
          </a:xfrm>
          <a:prstGeom prst="rect">
            <a:avLst/>
          </a:prstGeom>
        </p:spPr>
        <p:txBody>
          <a:bodyPr vert="horz" lIns="84406" tIns="42203" rIns="84406" bIns="42203"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ja-JP" sz="1292" b="0" i="0" u="none" strike="noStrike" kern="1200" cap="none" spc="0" normalizeH="0" baseline="0" noProof="0" dirty="0">
                <a:ln>
                  <a:noFill/>
                </a:ln>
                <a:solidFill>
                  <a:prstClr val="white"/>
                </a:solidFill>
                <a:effectLst/>
                <a:uLnTx/>
                <a:uFillTx/>
                <a:latin typeface="小塚ゴシック Pr6N R"/>
                <a:ea typeface="小塚ゴシック Pr6N R"/>
                <a:cs typeface="小塚ゴシック Pr6N R"/>
              </a:rPr>
              <a:t>By</a:t>
            </a:r>
            <a:r>
              <a:rPr kumimoji="0" lang="ja-JP" altLang="en-US" sz="1292" b="0" i="0" u="none" strike="noStrike" kern="1200" cap="none" spc="0" normalizeH="0" baseline="0" noProof="0" dirty="0">
                <a:ln>
                  <a:noFill/>
                </a:ln>
                <a:solidFill>
                  <a:prstClr val="white"/>
                </a:solidFill>
                <a:effectLst/>
                <a:uLnTx/>
                <a:uFillTx/>
                <a:latin typeface="小塚ゴシック Pr6N R"/>
                <a:ea typeface="小塚ゴシック Pr6N R"/>
                <a:cs typeface="小塚ゴシック Pr6N R"/>
              </a:rPr>
              <a:t>　「</a:t>
            </a:r>
            <a:r>
              <a:rPr kumimoji="0" lang="en-US" altLang="ja-JP" sz="1292" b="0" i="0" u="none" strike="noStrike" kern="1200" cap="none" spc="0" normalizeH="0" baseline="0" noProof="0" dirty="0">
                <a:ln>
                  <a:noFill/>
                </a:ln>
                <a:solidFill>
                  <a:prstClr val="white"/>
                </a:solidFill>
                <a:effectLst/>
                <a:uLnTx/>
                <a:uFillTx/>
                <a:latin typeface="小塚ゴシック Pr6N R"/>
                <a:ea typeface="小塚ゴシック Pr6N R"/>
                <a:cs typeface="小塚ゴシック Pr6N R"/>
              </a:rPr>
              <a:t>PUSH</a:t>
            </a:r>
            <a:r>
              <a:rPr kumimoji="0" lang="ja-JP" altLang="en-US" sz="1292" b="0" i="0" u="none" strike="noStrike" kern="1200" cap="none" spc="0" normalizeH="0" baseline="0" noProof="0" dirty="0">
                <a:ln>
                  <a:noFill/>
                </a:ln>
                <a:solidFill>
                  <a:prstClr val="white"/>
                </a:solidFill>
                <a:effectLst/>
                <a:uLnTx/>
                <a:uFillTx/>
                <a:latin typeface="小塚ゴシック Pr6N R"/>
                <a:ea typeface="小塚ゴシック Pr6N R"/>
                <a:cs typeface="小塚ゴシック Pr6N R"/>
              </a:rPr>
              <a:t>大阪」開発</a:t>
            </a:r>
            <a:r>
              <a:rPr kumimoji="0" lang="en-US" altLang="ja-JP" sz="1292" b="0" i="0" u="none" strike="noStrike" kern="1200" cap="none" spc="0" normalizeH="0" baseline="0" noProof="0" dirty="0">
                <a:ln>
                  <a:noFill/>
                </a:ln>
                <a:solidFill>
                  <a:prstClr val="white"/>
                </a:solidFill>
                <a:effectLst/>
                <a:uLnTx/>
                <a:uFillTx/>
                <a:latin typeface="小塚ゴシック Pr6N R"/>
                <a:ea typeface="小塚ゴシック Pr6N R"/>
                <a:cs typeface="小塚ゴシック Pr6N R"/>
              </a:rPr>
              <a:t>Team</a:t>
            </a:r>
            <a:endParaRPr kumimoji="0" lang="ja-JP" altLang="en-US" sz="1292" b="0" i="0" u="none" strike="noStrike" kern="1200" cap="none" spc="0" normalizeH="0" baseline="0" noProof="0" dirty="0">
              <a:ln>
                <a:noFill/>
              </a:ln>
              <a:solidFill>
                <a:prstClr val="white"/>
              </a:solidFill>
              <a:effectLst/>
              <a:uLnTx/>
              <a:uFillTx/>
              <a:latin typeface="小塚ゴシック Pr6N R"/>
              <a:ea typeface="小塚ゴシック Pr6N R"/>
              <a:cs typeface="小塚ゴシック Pr6N R"/>
            </a:endParaRPr>
          </a:p>
        </p:txBody>
      </p:sp>
      <p:sp>
        <p:nvSpPr>
          <p:cNvPr id="37" name="タイトル 1"/>
          <p:cNvSpPr>
            <a:spLocks noGrp="1"/>
          </p:cNvSpPr>
          <p:nvPr>
            <p:ph type="ctrTitle"/>
          </p:nvPr>
        </p:nvSpPr>
        <p:spPr>
          <a:xfrm>
            <a:off x="41642" y="469558"/>
            <a:ext cx="6115532" cy="687243"/>
          </a:xfrm>
        </p:spPr>
        <p:txBody>
          <a:bodyPr>
            <a:noAutofit/>
          </a:bodyPr>
          <a:lstStyle/>
          <a:p>
            <a:pPr algn="l"/>
            <a:r>
              <a:rPr lang="en-US" altLang="ja-JP" sz="2954" dirty="0">
                <a:solidFill>
                  <a:schemeClr val="bg1"/>
                </a:solidFill>
                <a:latin typeface="小塚ゴシック Pro M"/>
                <a:ea typeface="小塚ゴシック Pro M"/>
                <a:cs typeface="小塚ゴシック Pro M"/>
              </a:rPr>
              <a:t>PUSH</a:t>
            </a:r>
            <a:r>
              <a:rPr lang="ja-JP" altLang="en-US" sz="2954" dirty="0">
                <a:solidFill>
                  <a:schemeClr val="bg1"/>
                </a:solidFill>
                <a:latin typeface="小塚ゴシック Pro M"/>
                <a:ea typeface="小塚ゴシック Pro M"/>
                <a:cs typeface="小塚ゴシック Pro M"/>
              </a:rPr>
              <a:t>大阪</a:t>
            </a:r>
          </a:p>
        </p:txBody>
      </p:sp>
      <p:sp>
        <p:nvSpPr>
          <p:cNvPr id="43" name="角丸四角形 42"/>
          <p:cNvSpPr/>
          <p:nvPr/>
        </p:nvSpPr>
        <p:spPr>
          <a:xfrm>
            <a:off x="4968335" y="4531602"/>
            <a:ext cx="4042069" cy="1605751"/>
          </a:xfrm>
          <a:prstGeom prst="roundRect">
            <a:avLst>
              <a:gd name="adj" fmla="val 10424"/>
            </a:avLst>
          </a:prstGeom>
          <a:noFill/>
          <a:ln>
            <a:solidFill>
              <a:srgbClr val="30800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4" name="片側の 2 つの角を丸めた四角形 43"/>
          <p:cNvSpPr/>
          <p:nvPr/>
        </p:nvSpPr>
        <p:spPr>
          <a:xfrm>
            <a:off x="4968335" y="4522946"/>
            <a:ext cx="4042069" cy="428798"/>
          </a:xfrm>
          <a:prstGeom prst="round2SameRect">
            <a:avLst>
              <a:gd name="adj1" fmla="val 40827"/>
              <a:gd name="adj2" fmla="val 0"/>
            </a:avLst>
          </a:prstGeom>
          <a:solidFill>
            <a:srgbClr val="3080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6" name="下矢印 45"/>
          <p:cNvSpPr/>
          <p:nvPr/>
        </p:nvSpPr>
        <p:spPr>
          <a:xfrm>
            <a:off x="6858875" y="4199770"/>
            <a:ext cx="257719" cy="270470"/>
          </a:xfrm>
          <a:prstGeom prst="downArrow">
            <a:avLst>
              <a:gd name="adj1" fmla="val 30686"/>
              <a:gd name="adj2" fmla="val 50000"/>
            </a:avLst>
          </a:prstGeom>
          <a:solidFill>
            <a:srgbClr val="3080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48" name="ハテナ.png" descr="/Users/meg/Desktop/特研/特研OD/アイコン/ハテナ.png"/>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8348284" y="2969322"/>
            <a:ext cx="779909" cy="779909"/>
          </a:xfrm>
          <a:prstGeom prst="rect">
            <a:avLst/>
          </a:prstGeom>
        </p:spPr>
      </p:pic>
      <p:sp>
        <p:nvSpPr>
          <p:cNvPr id="50" name="テキスト ボックス 49"/>
          <p:cNvSpPr txBox="1"/>
          <p:nvPr/>
        </p:nvSpPr>
        <p:spPr>
          <a:xfrm>
            <a:off x="5066076" y="2518720"/>
            <a:ext cx="3944329" cy="3481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62" b="1" i="0" u="none" strike="noStrike" kern="1200" cap="none" spc="0" normalizeH="0" baseline="0" noProof="0" dirty="0">
                <a:ln>
                  <a:noFill/>
                </a:ln>
                <a:solidFill>
                  <a:srgbClr val="308007"/>
                </a:solidFill>
                <a:effectLst/>
                <a:uLnTx/>
                <a:uFillTx/>
                <a:latin typeface="ＭＳ Ｐゴシック" panose="020B0600070205080204" pitchFamily="50" charset="-128"/>
                <a:ea typeface="ＭＳ Ｐゴシック" panose="020B0600070205080204" pitchFamily="50" charset="-128"/>
                <a:cs typeface="小塚ゴシック Pr6N M"/>
              </a:rPr>
              <a:t>PUSH</a:t>
            </a:r>
            <a:r>
              <a:rPr kumimoji="0" lang="ja-JP" altLang="en-US" sz="1662" b="1" i="0" u="none" strike="noStrike" kern="1200" cap="none" spc="0" normalizeH="0" baseline="0" noProof="0" dirty="0">
                <a:ln>
                  <a:noFill/>
                </a:ln>
                <a:solidFill>
                  <a:srgbClr val="308007"/>
                </a:solidFill>
                <a:effectLst/>
                <a:uLnTx/>
                <a:uFillTx/>
                <a:latin typeface="ＭＳ Ｐゴシック" panose="020B0600070205080204" pitchFamily="50" charset="-128"/>
                <a:ea typeface="ＭＳ Ｐゴシック" panose="020B0600070205080204" pitchFamily="50" charset="-128"/>
                <a:cs typeface="小塚ゴシック Pr6N M"/>
              </a:rPr>
              <a:t>大阪 </a:t>
            </a:r>
            <a:r>
              <a:rPr kumimoji="0" lang="ja-JP" altLang="en-US" sz="1477" b="1" i="0" u="none" strike="noStrike" kern="1200" cap="none" spc="0" normalizeH="0" baseline="0" noProof="0" dirty="0">
                <a:ln>
                  <a:noFill/>
                </a:ln>
                <a:solidFill>
                  <a:srgbClr val="308007"/>
                </a:solidFill>
                <a:effectLst/>
                <a:uLnTx/>
                <a:uFillTx/>
                <a:latin typeface="ＭＳ Ｐゴシック" panose="020B0600070205080204" pitchFamily="50" charset="-128"/>
                <a:ea typeface="ＭＳ Ｐゴシック" panose="020B0600070205080204" pitchFamily="50" charset="-128"/>
                <a:cs typeface="小塚ゴシック Pr6N M"/>
              </a:rPr>
              <a:t>誕生の</a:t>
            </a:r>
            <a:r>
              <a:rPr kumimoji="0" lang="en-US" altLang="ja-JP" sz="1662" b="1" i="0" u="none" strike="noStrike" kern="1200" cap="none" spc="0" normalizeH="0" baseline="0" noProof="0" dirty="0">
                <a:ln>
                  <a:noFill/>
                </a:ln>
                <a:solidFill>
                  <a:srgbClr val="308007"/>
                </a:solidFill>
                <a:effectLst/>
                <a:uLnTx/>
                <a:uFillTx/>
                <a:latin typeface="ＭＳ Ｐゴシック" panose="020B0600070205080204" pitchFamily="50" charset="-128"/>
                <a:ea typeface="ＭＳ Ｐゴシック" panose="020B0600070205080204" pitchFamily="50" charset="-128"/>
                <a:cs typeface="小塚ゴシック Pr6N M"/>
              </a:rPr>
              <a:t> </a:t>
            </a:r>
            <a:r>
              <a:rPr kumimoji="0" lang="ja-JP" altLang="en-US" sz="1662" b="1" i="0" u="none" strike="noStrike" kern="1200" cap="none" spc="0" normalizeH="0" baseline="0" noProof="0" dirty="0">
                <a:ln>
                  <a:noFill/>
                </a:ln>
                <a:solidFill>
                  <a:srgbClr val="308007"/>
                </a:solidFill>
                <a:effectLst/>
                <a:uLnTx/>
                <a:uFillTx/>
                <a:latin typeface="ＭＳ Ｐゴシック" panose="020B0600070205080204" pitchFamily="50" charset="-128"/>
                <a:ea typeface="ＭＳ Ｐゴシック" panose="020B0600070205080204" pitchFamily="50" charset="-128"/>
                <a:cs typeface="小塚ゴシック Pr6N M"/>
              </a:rPr>
              <a:t>キッカケ</a:t>
            </a:r>
          </a:p>
        </p:txBody>
      </p:sp>
      <p:pic>
        <p:nvPicPr>
          <p:cNvPr id="52" name="ひらめき.png" descr="/Users/meg/Desktop/特研/特研OD/アイコン/ひらめき.png"/>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8324202" y="5097605"/>
            <a:ext cx="779909" cy="779909"/>
          </a:xfrm>
          <a:prstGeom prst="rect">
            <a:avLst/>
          </a:prstGeom>
          <a:noFill/>
        </p:spPr>
      </p:pic>
      <p:sp>
        <p:nvSpPr>
          <p:cNvPr id="53" name="テキスト ボックス 52"/>
          <p:cNvSpPr txBox="1"/>
          <p:nvPr/>
        </p:nvSpPr>
        <p:spPr>
          <a:xfrm>
            <a:off x="5066077" y="4578007"/>
            <a:ext cx="2749471" cy="3481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62"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小塚ゴシック Pr6N M"/>
              </a:rPr>
              <a:t>PUSH</a:t>
            </a:r>
            <a:r>
              <a:rPr kumimoji="0" lang="ja-JP" altLang="en-US" sz="1662"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小塚ゴシック Pr6N M"/>
              </a:rPr>
              <a:t>大阪 </a:t>
            </a:r>
            <a:r>
              <a:rPr kumimoji="0" lang="ja-JP" altLang="en-US" sz="1477"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小塚ゴシック Pr6N M"/>
              </a:rPr>
              <a:t>でこう</a:t>
            </a:r>
            <a:r>
              <a:rPr kumimoji="0" lang="en-US" altLang="ja-JP" sz="1662"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小塚ゴシック Pr6N M"/>
              </a:rPr>
              <a:t> </a:t>
            </a:r>
            <a:r>
              <a:rPr kumimoji="0" lang="ja-JP" altLang="en-US" sz="1662"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小塚ゴシック Pr6N M"/>
              </a:rPr>
              <a:t>変わった！</a:t>
            </a:r>
          </a:p>
        </p:txBody>
      </p:sp>
      <p:sp>
        <p:nvSpPr>
          <p:cNvPr id="56" name="テキスト ボックス 55"/>
          <p:cNvSpPr txBox="1"/>
          <p:nvPr/>
        </p:nvSpPr>
        <p:spPr>
          <a:xfrm>
            <a:off x="5028008" y="4974135"/>
            <a:ext cx="3686148" cy="560923"/>
          </a:xfrm>
          <a:prstGeom prst="rect">
            <a:avLst/>
          </a:prstGeom>
          <a:noFill/>
        </p:spPr>
        <p:txBody>
          <a:bodyPr wrap="square" rtlCol="0">
            <a:spAutoFit/>
          </a:bodyPr>
          <a:lstStyle/>
          <a:p>
            <a:pPr marL="146094" marR="0" lvl="0" indent="-146094" algn="l" defTabSz="457200" rtl="0" eaLnBrk="1" fontAlgn="auto" latinLnBrk="0" hangingPunct="1">
              <a:lnSpc>
                <a:spcPct val="100000"/>
              </a:lnSpc>
              <a:spcBef>
                <a:spcPts val="0"/>
              </a:spcBef>
              <a:spcAft>
                <a:spcPts val="0"/>
              </a:spcAft>
              <a:buClrTx/>
              <a:buSzTx/>
              <a:buFont typeface="Wingdings" charset="2"/>
              <a:buChar char="l"/>
              <a:tabLst/>
              <a:defRPr/>
            </a:pPr>
            <a:r>
              <a:rPr kumimoji="0" lang="ja-JP" altLang="en-US"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rPr>
              <a:t>市民からは、必要とする、関心のある情報を、簡単に漏れなく入手することができ、便利になったとの声があった。</a:t>
            </a:r>
            <a:endParaRPr kumimoji="0" lang="en-US" altLang="ja-JP"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rPr>
              <a:t>　　（利用者数は増加傾向にあり、現在</a:t>
            </a:r>
            <a:r>
              <a:rPr kumimoji="0" lang="en-US" altLang="ja-JP"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rPr>
              <a:t>4,000</a:t>
            </a:r>
            <a:r>
              <a:rPr kumimoji="0" lang="ja-JP" altLang="en-US"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rPr>
              <a:t>人程度）</a:t>
            </a:r>
            <a:endParaRPr kumimoji="0" lang="en-US" altLang="ja-JP"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endParaRPr>
          </a:p>
        </p:txBody>
      </p:sp>
      <p:sp>
        <p:nvSpPr>
          <p:cNvPr id="57" name="角丸四角形 56"/>
          <p:cNvSpPr/>
          <p:nvPr/>
        </p:nvSpPr>
        <p:spPr>
          <a:xfrm>
            <a:off x="4966700" y="2490843"/>
            <a:ext cx="4042069" cy="1579321"/>
          </a:xfrm>
          <a:prstGeom prst="roundRect">
            <a:avLst>
              <a:gd name="adj" fmla="val 10424"/>
            </a:avLst>
          </a:prstGeom>
          <a:noFill/>
          <a:ln>
            <a:solidFill>
              <a:srgbClr val="30800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3" name="テキスト ボックス 72"/>
          <p:cNvSpPr txBox="1"/>
          <p:nvPr/>
        </p:nvSpPr>
        <p:spPr>
          <a:xfrm>
            <a:off x="2336598" y="1978119"/>
            <a:ext cx="3172979" cy="2911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a:t>
            </a:r>
            <a:r>
              <a:rPr kumimoji="0" lang="en-US" altLang="ja-JP" sz="1292"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2015</a:t>
            </a:r>
            <a:r>
              <a:rPr kumimoji="0" lang="ja-JP" altLang="en-US" sz="1292"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年</a:t>
            </a:r>
            <a:r>
              <a:rPr kumimoji="0" lang="en-US" altLang="ja-JP" sz="1292"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4</a:t>
            </a:r>
            <a:r>
              <a:rPr kumimoji="0" lang="ja-JP" altLang="en-US" sz="1292"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月　サービス開始）</a:t>
            </a:r>
          </a:p>
        </p:txBody>
      </p:sp>
      <p:sp>
        <p:nvSpPr>
          <p:cNvPr id="83" name="角丸四角形 82"/>
          <p:cNvSpPr/>
          <p:nvPr/>
        </p:nvSpPr>
        <p:spPr>
          <a:xfrm>
            <a:off x="7493934" y="546085"/>
            <a:ext cx="697846" cy="697846"/>
          </a:xfrm>
          <a:prstGeom prst="roundRect">
            <a:avLst/>
          </a:prstGeom>
          <a:solidFill>
            <a:srgbClr val="00D861"/>
          </a:solidFill>
          <a:ln w="381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534" b="0" i="0" u="none" strike="noStrike" kern="1200" cap="none" spc="0" normalizeH="0" baseline="0" noProof="0">
              <a:ln>
                <a:noFill/>
              </a:ln>
              <a:solidFill>
                <a:prstClr val="white">
                  <a:lumMod val="95000"/>
                </a:prstClr>
              </a:solidFill>
              <a:effectLst/>
              <a:uLnTx/>
              <a:uFillTx/>
              <a:latin typeface="Calibri"/>
              <a:ea typeface="ＭＳ Ｐゴシック" panose="020B0600070205080204" pitchFamily="50" charset="-128"/>
              <a:cs typeface="+mn-cs"/>
            </a:endParaRPr>
          </a:p>
        </p:txBody>
      </p:sp>
      <p:sp>
        <p:nvSpPr>
          <p:cNvPr id="85" name="テキスト ボックス 84"/>
          <p:cNvSpPr txBox="1"/>
          <p:nvPr/>
        </p:nvSpPr>
        <p:spPr>
          <a:xfrm>
            <a:off x="7523038" y="585534"/>
            <a:ext cx="611065" cy="603883"/>
          </a:xfrm>
          <a:prstGeom prst="rect">
            <a:avLst/>
          </a:prstGeom>
          <a:solidFill>
            <a:srgbClr val="00D86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62" b="0" i="0" u="none" strike="noStrike" kern="1200" cap="none" spc="0" normalizeH="0" baseline="0" noProof="0" dirty="0">
                <a:ln>
                  <a:noFill/>
                </a:ln>
                <a:solidFill>
                  <a:prstClr val="white"/>
                </a:solidFill>
                <a:effectLst/>
                <a:uLnTx/>
                <a:uFillTx/>
                <a:latin typeface="小塚ゴシック Pr6N M"/>
                <a:ea typeface="小塚ゴシック Pr6N M"/>
                <a:cs typeface="小塚ゴシック Pr6N M"/>
              </a:rPr>
              <a:t>産業</a:t>
            </a:r>
            <a:endParaRPr kumimoji="0" lang="en-US" altLang="ja-JP" sz="1662" b="0" i="0" u="none" strike="noStrike" kern="1200" cap="none" spc="0" normalizeH="0" baseline="0" noProof="0" dirty="0">
              <a:ln>
                <a:noFill/>
              </a:ln>
              <a:solidFill>
                <a:prstClr val="white"/>
              </a:solidFill>
              <a:effectLst/>
              <a:uLnTx/>
              <a:uFillTx/>
              <a:latin typeface="小塚ゴシック Pr6N M"/>
              <a:ea typeface="小塚ゴシック Pr6N M"/>
              <a:cs typeface="小塚ゴシック Pr6N M"/>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62" b="0" i="0" u="none" strike="noStrike" kern="1200" cap="none" spc="0" normalizeH="0" baseline="0" noProof="0" dirty="0">
                <a:ln>
                  <a:noFill/>
                </a:ln>
                <a:solidFill>
                  <a:prstClr val="white"/>
                </a:solidFill>
                <a:effectLst/>
                <a:uLnTx/>
                <a:uFillTx/>
                <a:latin typeface="小塚ゴシック Pr6N M"/>
                <a:ea typeface="小塚ゴシック Pr6N M"/>
                <a:cs typeface="小塚ゴシック Pr6N M"/>
              </a:rPr>
              <a:t>創出</a:t>
            </a:r>
            <a:endParaRPr kumimoji="0" lang="en-US" altLang="ja-JP" sz="1662" b="0" i="0" u="none" strike="noStrike" kern="1200" cap="none" spc="0" normalizeH="0" baseline="0" noProof="0" dirty="0">
              <a:ln>
                <a:noFill/>
              </a:ln>
              <a:solidFill>
                <a:prstClr val="white"/>
              </a:solidFill>
              <a:effectLst/>
              <a:uLnTx/>
              <a:uFillTx/>
              <a:latin typeface="小塚ゴシック Pr6N M"/>
              <a:ea typeface="小塚ゴシック Pr6N M"/>
              <a:cs typeface="小塚ゴシック Pr6N M"/>
            </a:endParaRPr>
          </a:p>
        </p:txBody>
      </p:sp>
      <p:sp>
        <p:nvSpPr>
          <p:cNvPr id="38" name="テキスト ボックス 37"/>
          <p:cNvSpPr txBox="1"/>
          <p:nvPr/>
        </p:nvSpPr>
        <p:spPr>
          <a:xfrm>
            <a:off x="5065009" y="2870432"/>
            <a:ext cx="3404382" cy="404726"/>
          </a:xfrm>
          <a:prstGeom prst="rect">
            <a:avLst/>
          </a:prstGeom>
          <a:noFill/>
        </p:spPr>
        <p:txBody>
          <a:bodyPr wrap="square" rtlCol="0">
            <a:spAutoFit/>
          </a:bodyPr>
          <a:lstStyle/>
          <a:p>
            <a:pPr marL="146094" marR="0" lvl="0" indent="-146094" algn="l" defTabSz="457200" rtl="0" eaLnBrk="1" fontAlgn="auto" latinLnBrk="0" hangingPunct="1">
              <a:lnSpc>
                <a:spcPct val="100000"/>
              </a:lnSpc>
              <a:spcBef>
                <a:spcPts val="0"/>
              </a:spcBef>
              <a:spcAft>
                <a:spcPts val="0"/>
              </a:spcAft>
              <a:buClrTx/>
              <a:buSzTx/>
              <a:buFont typeface="Wingdings" charset="2"/>
              <a:buChar char="l"/>
              <a:tabLst/>
              <a:defRPr/>
            </a:pPr>
            <a:r>
              <a:rPr kumimoji="0" lang="ja-JP" altLang="en-US"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rPr>
              <a:t>行政の様々な部署が定期／不定期で発行する新着情報を確認するためには、それぞれの</a:t>
            </a:r>
            <a:r>
              <a:rPr kumimoji="0" lang="en-US" altLang="ja-JP"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rPr>
              <a:t>HP</a:t>
            </a:r>
            <a:r>
              <a:rPr kumimoji="0" lang="ja-JP" altLang="en-US"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rPr>
              <a:t>に行く必要があった。</a:t>
            </a:r>
            <a:endParaRPr kumimoji="0" lang="en-US" altLang="ja-JP"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endParaRPr>
          </a:p>
        </p:txBody>
      </p:sp>
      <p:sp>
        <p:nvSpPr>
          <p:cNvPr id="88" name="テキスト ボックス 87"/>
          <p:cNvSpPr txBox="1"/>
          <p:nvPr/>
        </p:nvSpPr>
        <p:spPr>
          <a:xfrm>
            <a:off x="5022284" y="5486859"/>
            <a:ext cx="3606616" cy="560923"/>
          </a:xfrm>
          <a:prstGeom prst="rect">
            <a:avLst/>
          </a:prstGeom>
          <a:noFill/>
        </p:spPr>
        <p:txBody>
          <a:bodyPr wrap="square" rtlCol="0">
            <a:spAutoFit/>
          </a:bodyPr>
          <a:lstStyle/>
          <a:p>
            <a:pPr marL="146094" marR="0" lvl="0" indent="-146094" algn="l" defTabSz="457200" rtl="0" eaLnBrk="1" fontAlgn="auto" latinLnBrk="0" hangingPunct="1">
              <a:lnSpc>
                <a:spcPct val="100000"/>
              </a:lnSpc>
              <a:spcBef>
                <a:spcPts val="0"/>
              </a:spcBef>
              <a:spcAft>
                <a:spcPts val="0"/>
              </a:spcAft>
              <a:buClrTx/>
              <a:buSzTx/>
              <a:buFont typeface="Wingdings" charset="2"/>
              <a:buChar char="l"/>
              <a:tabLst/>
              <a:defRPr/>
            </a:pPr>
            <a:r>
              <a:rPr kumimoji="0" lang="ja-JP" altLang="en-US"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rPr>
              <a:t>新着情報を市民に見てもらう機会を増やすことにつながり、施策の市民への浸透、行政の透明性の向上につなげることができた。</a:t>
            </a:r>
            <a:endParaRPr kumimoji="0" lang="en-US" altLang="ja-JP"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endParaRPr>
          </a:p>
        </p:txBody>
      </p:sp>
      <p:pic>
        <p:nvPicPr>
          <p:cNvPr id="1028" name="Picture 4" descr="C:\Users\fr021409\Desktop\322x551b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590" y="2477523"/>
            <a:ext cx="1197164" cy="2048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fr021409\Desktop\322x551b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852" y="2369583"/>
            <a:ext cx="1384007" cy="2368285"/>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75168" y="2382749"/>
            <a:ext cx="2170242" cy="2591386"/>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5" name="角丸四角形 64"/>
          <p:cNvSpPr/>
          <p:nvPr/>
        </p:nvSpPr>
        <p:spPr>
          <a:xfrm>
            <a:off x="3017582" y="2484733"/>
            <a:ext cx="1950753" cy="747502"/>
          </a:xfrm>
          <a:prstGeom prst="roundRect">
            <a:avLst>
              <a:gd name="adj" fmla="val 42914"/>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37"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フォントポにほんご"/>
              </a:rPr>
              <a:t>選択したカテゴリ、地域に該当する行政の新着情報を一覧表示。アイコンをクリックすると、情報ソースへ遷移。</a:t>
            </a:r>
            <a:endParaRPr kumimoji="0" lang="en-US" altLang="ja-JP" sz="937"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フォントポにほんご"/>
            </a:endParaRPr>
          </a:p>
        </p:txBody>
      </p:sp>
      <p:sp>
        <p:nvSpPr>
          <p:cNvPr id="60" name="テキスト ボックス 59"/>
          <p:cNvSpPr txBox="1"/>
          <p:nvPr/>
        </p:nvSpPr>
        <p:spPr>
          <a:xfrm>
            <a:off x="2308401" y="4520079"/>
            <a:ext cx="1919562" cy="3763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メーン画面</a:t>
            </a:r>
            <a:endParaRPr kumimoji="1" lang="en-US" altLang="ja-JP"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（検索結果表示画面）</a:t>
            </a:r>
          </a:p>
        </p:txBody>
      </p:sp>
      <p:pic>
        <p:nvPicPr>
          <p:cNvPr id="12" name="Picture 6" descr="C:\Users\fr021409\Desktop\322x551b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84037" y="4068036"/>
            <a:ext cx="1203791" cy="205990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fr021409\Desktop\322x551b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742" y="2743008"/>
            <a:ext cx="1197164" cy="2048563"/>
          </a:xfrm>
          <a:prstGeom prst="rect">
            <a:avLst/>
          </a:prstGeom>
          <a:noFill/>
          <a:extLst>
            <a:ext uri="{909E8E84-426E-40DD-AFC4-6F175D3DCCD1}">
              <a14:hiddenFill xmlns:a14="http://schemas.microsoft.com/office/drawing/2010/main">
                <a:solidFill>
                  <a:srgbClr val="FFFFFF"/>
                </a:solidFill>
              </a14:hiddenFill>
            </a:ext>
          </a:extLst>
        </p:spPr>
      </p:pic>
      <p:sp>
        <p:nvSpPr>
          <p:cNvPr id="62" name="テキスト ボックス 61"/>
          <p:cNvSpPr txBox="1"/>
          <p:nvPr/>
        </p:nvSpPr>
        <p:spPr>
          <a:xfrm>
            <a:off x="552615" y="4768537"/>
            <a:ext cx="1919562" cy="2343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検索条件設定画面</a:t>
            </a:r>
          </a:p>
        </p:txBody>
      </p:sp>
      <p:sp>
        <p:nvSpPr>
          <p:cNvPr id="61" name="角丸四角形 60"/>
          <p:cNvSpPr/>
          <p:nvPr/>
        </p:nvSpPr>
        <p:spPr>
          <a:xfrm>
            <a:off x="75169" y="5099947"/>
            <a:ext cx="2170242" cy="899339"/>
          </a:xfrm>
          <a:prstGeom prst="roundRect">
            <a:avLst>
              <a:gd name="adj" fmla="val 42914"/>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37"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フォントポにほんご"/>
              </a:rPr>
              <a:t>ユーザーが必要とする、関心のあるカテゴリ、地域を設定することで、該当する新着情報のみを検索。</a:t>
            </a:r>
            <a:endParaRPr kumimoji="0" lang="en-US" altLang="ja-JP" sz="937"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フォントポにほんご"/>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37"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フォントポにほんご"/>
              </a:rPr>
              <a:t>この他、性別、データの検索対象期間の設定も可能。</a:t>
            </a:r>
            <a:endParaRPr kumimoji="0" lang="en-US" altLang="ja-JP" sz="937"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フォントポにほんご"/>
            </a:endParaRPr>
          </a:p>
        </p:txBody>
      </p:sp>
      <p:sp>
        <p:nvSpPr>
          <p:cNvPr id="68" name="テキスト ボックス 67"/>
          <p:cNvSpPr txBox="1"/>
          <p:nvPr/>
        </p:nvSpPr>
        <p:spPr>
          <a:xfrm>
            <a:off x="3718493" y="6082902"/>
            <a:ext cx="1069335" cy="2343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記事の詳細</a:t>
            </a:r>
          </a:p>
        </p:txBody>
      </p:sp>
      <p:sp>
        <p:nvSpPr>
          <p:cNvPr id="14" name="円/楕円 13"/>
          <p:cNvSpPr/>
          <p:nvPr/>
        </p:nvSpPr>
        <p:spPr>
          <a:xfrm>
            <a:off x="2667852" y="3501804"/>
            <a:ext cx="1384007" cy="374311"/>
          </a:xfrm>
          <a:prstGeom prst="ellipse">
            <a:avLst/>
          </a:prstGeom>
          <a:noFill/>
          <a:ln w="254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17" name="曲線コネクタ 16"/>
          <p:cNvCxnSpPr>
            <a:endCxn id="12" idx="1"/>
          </p:cNvCxnSpPr>
          <p:nvPr/>
        </p:nvCxnSpPr>
        <p:spPr>
          <a:xfrm rot="16200000" flipH="1">
            <a:off x="2689874" y="4203824"/>
            <a:ext cx="1221872" cy="566454"/>
          </a:xfrm>
          <a:prstGeom prst="curved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9" name="角丸四角形 68"/>
          <p:cNvSpPr/>
          <p:nvPr/>
        </p:nvSpPr>
        <p:spPr>
          <a:xfrm>
            <a:off x="2465369" y="5334477"/>
            <a:ext cx="1495464" cy="637113"/>
          </a:xfrm>
          <a:prstGeom prst="roundRect">
            <a:avLst>
              <a:gd name="adj" fmla="val 42914"/>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37"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フォントポにほんご"/>
              </a:rPr>
              <a:t>記事の詳細は、</a:t>
            </a:r>
            <a:r>
              <a:rPr kumimoji="0" lang="en-US" altLang="ja-JP" sz="937"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フォントポにほんご"/>
              </a:rPr>
              <a:t>SNS</a:t>
            </a:r>
            <a:r>
              <a:rPr kumimoji="0" lang="ja-JP" altLang="en-US" sz="937"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フォントポにほんご"/>
              </a:rPr>
              <a:t>等で共有することができる。</a:t>
            </a:r>
            <a:endParaRPr kumimoji="0" lang="en-US" altLang="ja-JP" sz="937"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フォントポにほんご"/>
            </a:endParaRPr>
          </a:p>
        </p:txBody>
      </p:sp>
      <p:sp>
        <p:nvSpPr>
          <p:cNvPr id="70" name="円/楕円 69"/>
          <p:cNvSpPr/>
          <p:nvPr/>
        </p:nvSpPr>
        <p:spPr>
          <a:xfrm>
            <a:off x="2567067" y="2331268"/>
            <a:ext cx="450515" cy="339094"/>
          </a:xfrm>
          <a:prstGeom prst="ellipse">
            <a:avLst/>
          </a:prstGeom>
          <a:noFill/>
          <a:ln w="254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71" name="曲線コネクタ 70"/>
          <p:cNvCxnSpPr>
            <a:stCxn id="70" idx="2"/>
            <a:endCxn id="1027" idx="3"/>
          </p:cNvCxnSpPr>
          <p:nvPr/>
        </p:nvCxnSpPr>
        <p:spPr>
          <a:xfrm rot="10800000" flipV="1">
            <a:off x="1966906" y="2500815"/>
            <a:ext cx="600161" cy="1266474"/>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8" name="テキスト ボックス 77"/>
          <p:cNvSpPr txBox="1"/>
          <p:nvPr/>
        </p:nvSpPr>
        <p:spPr>
          <a:xfrm>
            <a:off x="5065802" y="3305450"/>
            <a:ext cx="3514669" cy="560923"/>
          </a:xfrm>
          <a:prstGeom prst="rect">
            <a:avLst/>
          </a:prstGeom>
          <a:noFill/>
        </p:spPr>
        <p:txBody>
          <a:bodyPr wrap="square" rtlCol="0">
            <a:spAutoFit/>
          </a:bodyPr>
          <a:lstStyle/>
          <a:p>
            <a:pPr marL="146094" marR="0" lvl="0" indent="-146094" algn="l" defTabSz="457200" rtl="0" eaLnBrk="1" fontAlgn="auto" latinLnBrk="0" hangingPunct="1">
              <a:lnSpc>
                <a:spcPct val="100000"/>
              </a:lnSpc>
              <a:spcBef>
                <a:spcPts val="0"/>
              </a:spcBef>
              <a:spcAft>
                <a:spcPts val="0"/>
              </a:spcAft>
              <a:buClrTx/>
              <a:buSzTx/>
              <a:buFont typeface="Wingdings" charset="2"/>
              <a:buChar char="l"/>
              <a:tabLst/>
              <a:defRPr/>
            </a:pPr>
            <a:r>
              <a:rPr kumimoji="0" lang="ja-JP" altLang="en-US"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rPr>
              <a:t>結果として、「行政が発信する情報がなかなか市民に届かない」状況にあり、住民サービス向上の観点からの工夫が必要となっていた。</a:t>
            </a:r>
            <a:endParaRPr kumimoji="0" lang="en-US" altLang="ja-JP"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小塚ゴシック Pr6N L"/>
            </a:endParaRPr>
          </a:p>
        </p:txBody>
      </p:sp>
      <p:sp>
        <p:nvSpPr>
          <p:cNvPr id="47" name="テキスト ボックス 46"/>
          <p:cNvSpPr txBox="1"/>
          <p:nvPr/>
        </p:nvSpPr>
        <p:spPr>
          <a:xfrm>
            <a:off x="6696268" y="258059"/>
            <a:ext cx="2459152" cy="29117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平成</a:t>
            </a:r>
            <a:r>
              <a:rPr kumimoji="0" lang="en-US" altLang="ja-JP"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30</a:t>
            </a:r>
            <a:r>
              <a:rPr kumimoji="0"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0" lang="en-US" altLang="ja-JP"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a:t>
            </a:r>
            <a:r>
              <a:rPr kumimoji="0"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21</a:t>
            </a:r>
            <a:r>
              <a:rPr kumimoji="0"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日版</a:t>
            </a:r>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9D6166-B79D-4BAB-B0FD-D6312C2F98A7}" type="slidenum">
              <a:rPr kumimoji="0" lang="ja-JP" altLang="en-US" sz="923" b="1"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ja-JP" altLang="en-US" sz="923" b="1"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51" name="正方形/長方形 50"/>
          <p:cNvSpPr/>
          <p:nvPr/>
        </p:nvSpPr>
        <p:spPr>
          <a:xfrm>
            <a:off x="408967" y="6599657"/>
            <a:ext cx="2898550" cy="2343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出典：政府</a:t>
            </a:r>
            <a:r>
              <a:rPr kumimoji="0"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CIO</a:t>
            </a:r>
            <a:r>
              <a:rPr kumimoji="0"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ポータル（内閣府）　オープンデータ</a:t>
            </a:r>
            <a:r>
              <a:rPr kumimoji="0"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endParaRPr kumimoji="0"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5" name="正方形/長方形 54"/>
          <p:cNvSpPr/>
          <p:nvPr/>
        </p:nvSpPr>
        <p:spPr>
          <a:xfrm>
            <a:off x="-323" y="-22861"/>
            <a:ext cx="4506362"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政府が選定する“オープンデータ</a:t>
            </a:r>
            <a:r>
              <a:rPr lang="en-US" altLang="ja-JP" sz="1400" b="1" dirty="0" smtClean="0">
                <a:latin typeface="Meiryo UI" panose="020B0604030504040204" pitchFamily="50" charset="-128"/>
                <a:ea typeface="Meiryo UI" panose="020B0604030504040204" pitchFamily="50" charset="-128"/>
              </a:rPr>
              <a:t>100</a:t>
            </a:r>
            <a:r>
              <a:rPr lang="ja-JP" altLang="en-US" sz="1400" b="1" dirty="0" smtClean="0">
                <a:latin typeface="Meiryo UI" panose="020B0604030504040204" pitchFamily="50" charset="-128"/>
                <a:ea typeface="Meiryo UI" panose="020B0604030504040204" pitchFamily="50" charset="-128"/>
              </a:rPr>
              <a:t>”からの事例（地域）</a:t>
            </a:r>
            <a:endParaRPr lang="ja-JP" altLang="en-US" sz="1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404606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302356" y="953525"/>
            <a:ext cx="8377623" cy="87923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現在地と事前に設定された</a:t>
            </a:r>
            <a:r>
              <a:rPr kumimoji="0" lang="en-US" altLang="ja-JP"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0"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地域について、緊急地震速報、豪雨予報、気象警報、避難勧告等の災害関係情報をまとめて通知する無料の防災アプリです。</a:t>
            </a:r>
            <a:endParaRPr kumimoji="0" lang="en-US" altLang="ja-JP"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a:xfrm>
            <a:off x="457200" y="274638"/>
            <a:ext cx="8229600" cy="520014"/>
          </a:xfrm>
        </p:spPr>
        <p:txBody>
          <a:bodyPr>
            <a:noAutofit/>
          </a:bodyPr>
          <a:lstStyle/>
          <a:p>
            <a:r>
              <a:rPr lang="ja-JP" altLang="en-US" sz="1846" dirty="0">
                <a:latin typeface="Meiryo UI" panose="020B0604030504040204" pitchFamily="50" charset="-128"/>
                <a:ea typeface="Meiryo UI" panose="020B0604030504040204" pitchFamily="50" charset="-128"/>
                <a:cs typeface="Meiryo UI" panose="020B0604030504040204" pitchFamily="50" charset="-128"/>
              </a:rPr>
              <a:t>「</a:t>
            </a:r>
            <a:r>
              <a:rPr lang="en-US" altLang="ja-JP" sz="1846" dirty="0">
                <a:latin typeface="Meiryo UI" panose="020B0604030504040204" pitchFamily="50" charset="-128"/>
                <a:ea typeface="Meiryo UI" panose="020B0604030504040204" pitchFamily="50" charset="-128"/>
                <a:cs typeface="Meiryo UI" panose="020B0604030504040204" pitchFamily="50" charset="-128"/>
              </a:rPr>
              <a:t>Yahoo!</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防災速報」</a:t>
            </a:r>
          </a:p>
        </p:txBody>
      </p:sp>
      <p:sp>
        <p:nvSpPr>
          <p:cNvPr id="8" name="テキスト ボックス 7"/>
          <p:cNvSpPr txBox="1"/>
          <p:nvPr/>
        </p:nvSpPr>
        <p:spPr>
          <a:xfrm>
            <a:off x="5836554" y="1942656"/>
            <a:ext cx="3238261" cy="4468018"/>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提供者：ヤフー株式会社</a:t>
            </a:r>
            <a:endPar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利用者：</a:t>
            </a:r>
            <a: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1100</a:t>
            </a: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万人以上</a:t>
            </a:r>
            <a:endPar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使用するデータセット：</a:t>
            </a:r>
            <a:endPar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77"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指定緊急避難場所一覧</a:t>
            </a:r>
            <a:endParaRPr kumimoji="0" lang="en-US" altLang="ja-JP" sz="1477"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推奨データセット</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案</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に対するコメント</a:t>
            </a: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endPar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pPr marL="164127"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現在は避難場所情報を収集し、</a:t>
            </a:r>
            <a: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r>
            <a:b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データを追加した上で、ウェブやアプリで提供しています。</a:t>
            </a:r>
            <a:endPar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4127"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常に更新され、標準化された形式で</a:t>
            </a:r>
            <a: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r>
            <a:b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緯度経度情報や災害種別の指定を</a:t>
            </a:r>
            <a: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r>
            <a:b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含む避難場所情報が各自治体から</a:t>
            </a:r>
            <a: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r>
            <a:b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オープンデータとして提供されれば、</a:t>
            </a:r>
            <a: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r>
            <a:b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他の災害情報と組み合わせて、</a:t>
            </a:r>
            <a: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r>
            <a:b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避難を考えるユーザーにより適切な</a:t>
            </a:r>
            <a: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r>
            <a:b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避難先を届けることができるようになる</a:t>
            </a:r>
            <a: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r>
            <a:br>
              <a:rPr kumimoji="0"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ため、当社のサービスで是非活用したい</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と考えています。</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https://mym.corp.yahoo.co.jp/paster/NPRaS59cc95e4819de8fc7901dc87.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234" y="2534925"/>
            <a:ext cx="1758006" cy="3127530"/>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33508" y="2534925"/>
            <a:ext cx="2093555" cy="3127530"/>
          </a:xfrm>
          <a:prstGeom prst="rect">
            <a:avLst/>
          </a:prstGeom>
        </p:spPr>
      </p:pic>
      <p:grpSp>
        <p:nvGrpSpPr>
          <p:cNvPr id="32" name="グループ化 31"/>
          <p:cNvGrpSpPr/>
          <p:nvPr/>
        </p:nvGrpSpPr>
        <p:grpSpPr>
          <a:xfrm>
            <a:off x="2071240" y="2450519"/>
            <a:ext cx="1904290" cy="3291903"/>
            <a:chOff x="2243843" y="2368979"/>
            <a:chExt cx="2062981" cy="3566228"/>
          </a:xfrm>
        </p:grpSpPr>
        <p:grpSp>
          <p:nvGrpSpPr>
            <p:cNvPr id="19" name="グループ化 18"/>
            <p:cNvGrpSpPr/>
            <p:nvPr/>
          </p:nvGrpSpPr>
          <p:grpSpPr>
            <a:xfrm>
              <a:off x="2243843" y="2368979"/>
              <a:ext cx="2062981" cy="3566228"/>
              <a:chOff x="2243843" y="2124420"/>
              <a:chExt cx="2062981" cy="3566228"/>
            </a:xfrm>
          </p:grpSpPr>
          <p:grpSp>
            <p:nvGrpSpPr>
              <p:cNvPr id="16" name="グループ化 15"/>
              <p:cNvGrpSpPr/>
              <p:nvPr/>
            </p:nvGrpSpPr>
            <p:grpSpPr>
              <a:xfrm>
                <a:off x="2243843" y="2124420"/>
                <a:ext cx="2062981" cy="3566228"/>
                <a:chOff x="2243843" y="2215860"/>
                <a:chExt cx="1959971" cy="3388157"/>
              </a:xfrm>
            </p:grpSpPr>
            <p:pic>
              <p:nvPicPr>
                <p:cNvPr id="7" name="図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43843" y="2215860"/>
                  <a:ext cx="1959971" cy="3388157"/>
                </a:xfrm>
                <a:prstGeom prst="rect">
                  <a:avLst/>
                </a:prstGeom>
                <a:ln>
                  <a:solidFill>
                    <a:srgbClr val="4187D6"/>
                  </a:solidFill>
                </a:ln>
              </p:spPr>
            </p:pic>
            <p:sp>
              <p:nvSpPr>
                <p:cNvPr id="10" name="正方形/長方形 9"/>
                <p:cNvSpPr/>
                <p:nvPr/>
              </p:nvSpPr>
              <p:spPr>
                <a:xfrm>
                  <a:off x="2962656" y="2215860"/>
                  <a:ext cx="521208" cy="216444"/>
                </a:xfrm>
                <a:prstGeom prst="rect">
                  <a:avLst/>
                </a:prstGeom>
                <a:solidFill>
                  <a:srgbClr val="418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23"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2910444" y="2234148"/>
                  <a:ext cx="625634" cy="22662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31"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津波予報</a:t>
                  </a:r>
                </a:p>
              </p:txBody>
            </p:sp>
          </p:grpSp>
          <p:sp>
            <p:nvSpPr>
              <p:cNvPr id="18" name="正方形/長方形 17"/>
              <p:cNvSpPr/>
              <p:nvPr/>
            </p:nvSpPr>
            <p:spPr>
              <a:xfrm>
                <a:off x="2284544" y="2415592"/>
                <a:ext cx="1998973" cy="3275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20" name="テキスト ボックス 19"/>
            <p:cNvSpPr txBox="1"/>
            <p:nvPr/>
          </p:nvSpPr>
          <p:spPr>
            <a:xfrm>
              <a:off x="2257561" y="2858073"/>
              <a:ext cx="2025955" cy="24374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発表時刻</a:t>
              </a:r>
              <a:r>
                <a:rPr kumimoji="1"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11</a:t>
              </a:r>
              <a:r>
                <a:rPr kumimoji="0" lang="ja-JP" altLang="en-US"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a:t>
              </a:r>
              <a:r>
                <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22</a:t>
              </a:r>
              <a:r>
                <a:rPr kumimoji="0" lang="ja-JP" altLang="en-US"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a:t>
              </a:r>
              <a:r>
                <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a:t>
              </a:r>
              <a:r>
                <a:rPr kumimoji="0" lang="ja-JP" altLang="en-US"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a:t>
              </a:r>
              <a:r>
                <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00</a:t>
              </a:r>
              <a:r>
                <a:rPr kumimoji="0" lang="ja-JP" altLang="en-US"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分</a:t>
              </a:r>
              <a:endPar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気象庁発表</a:t>
              </a:r>
              <a:endParaRPr kumimoji="1"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津波警報発表</a:t>
              </a:r>
              <a:endParaRPr kumimoji="1"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高いところで</a:t>
              </a:r>
              <a:r>
                <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3m</a:t>
              </a:r>
              <a:r>
                <a:rPr kumimoji="0" lang="ja-JP" altLang="en-US"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の津波が予想されます。警戒してください。</a:t>
              </a:r>
              <a:endPar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▼津波警報を発表した沿岸</a:t>
              </a:r>
              <a:endPar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津波警報</a:t>
              </a:r>
              <a:r>
                <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千葉県九十九里・外房</a:t>
              </a:r>
              <a:endPar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千葉県内房</a:t>
              </a:r>
              <a:endPar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東京湾内湾</a:t>
              </a:r>
              <a:endParaRPr kumimoji="0" lang="en-US" altLang="ja-JP" sz="73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角丸四角形 20"/>
            <p:cNvSpPr/>
            <p:nvPr/>
          </p:nvSpPr>
          <p:spPr>
            <a:xfrm>
              <a:off x="2371060" y="5209310"/>
              <a:ext cx="1796903" cy="372139"/>
            </a:xfrm>
            <a:prstGeom prst="roundRect">
              <a:avLst/>
            </a:prstGeom>
            <a:solidFill>
              <a:srgbClr val="418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 name="テキスト ボックス 24"/>
            <p:cNvSpPr txBox="1"/>
            <p:nvPr/>
          </p:nvSpPr>
          <p:spPr>
            <a:xfrm>
              <a:off x="2383669" y="5278530"/>
              <a:ext cx="1764681" cy="2692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避難場所を探す</a:t>
              </a:r>
              <a:endParaRPr kumimoji="0" lang="en-US" altLang="ja-JP" sz="1015"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7" name="テキスト ボックス 26"/>
          <p:cNvSpPr txBox="1"/>
          <p:nvPr/>
        </p:nvSpPr>
        <p:spPr>
          <a:xfrm>
            <a:off x="317616" y="2174185"/>
            <a:ext cx="5409447" cy="2628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■展開イメージ</a:t>
            </a:r>
            <a:endParaRPr kumimoji="0"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8" name="テキスト ボックス 27"/>
          <p:cNvSpPr txBox="1"/>
          <p:nvPr/>
        </p:nvSpPr>
        <p:spPr>
          <a:xfrm>
            <a:off x="317616" y="5767311"/>
            <a:ext cx="1596245" cy="5184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防災速報アプリで</a:t>
            </a:r>
            <a:r>
              <a:rPr kumimoji="0"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r>
            <a:br>
              <a:rPr kumimoji="0"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br>
            <a:r>
              <a:rPr kumimoji="0"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災害情報が通知される</a:t>
            </a:r>
            <a:r>
              <a:rPr kumimoji="0"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r>
            <a:br>
              <a:rPr kumimoji="0"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br>
            <a:r>
              <a:rPr kumimoji="0"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（例：津波警報）</a:t>
            </a:r>
            <a:endParaRPr kumimoji="0"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2037264" y="5767311"/>
            <a:ext cx="1791983" cy="5184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アプリの防災情報詳細画面に</a:t>
            </a:r>
            <a:endParaRPr kumimoji="0"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避難場所を探す導線を設置</a:t>
            </a:r>
            <a:r>
              <a:rPr kumimoji="0"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r>
            <a:br>
              <a:rPr kumimoji="0"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br>
            <a:r>
              <a:rPr kumimoji="0"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（例：津波警報）</a:t>
            </a:r>
            <a:endParaRPr kumimoji="0"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3954015" y="5767311"/>
            <a:ext cx="1773048" cy="5184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該当の市町村の避難場所を</a:t>
            </a:r>
            <a:endParaRPr kumimoji="0"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災害種別で絞り込んで案内</a:t>
            </a:r>
            <a:r>
              <a:rPr kumimoji="0"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r>
            <a:br>
              <a:rPr kumimoji="0"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br>
            <a:r>
              <a:rPr kumimoji="0" lang="ja-JP" altLang="en-US"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（例：津波対応の避難場所）</a:t>
            </a:r>
            <a:endParaRPr kumimoji="0" lang="en-US" altLang="ja-JP" sz="9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1" name="直線矢印コネクタ 30"/>
          <p:cNvCxnSpPr/>
          <p:nvPr/>
        </p:nvCxnSpPr>
        <p:spPr>
          <a:xfrm>
            <a:off x="1697934" y="4096470"/>
            <a:ext cx="422031"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3742999" y="5257002"/>
            <a:ext cx="422031"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1" hangingPunct="1">
              <a:lnSpc>
                <a:spcPct val="100000"/>
              </a:lnSpc>
              <a:spcBef>
                <a:spcPts val="0"/>
              </a:spcBef>
              <a:spcAft>
                <a:spcPts val="0"/>
              </a:spcAft>
              <a:buClrTx/>
              <a:buSzTx/>
              <a:buFontTx/>
              <a:buNone/>
              <a:tabLst/>
              <a:defRPr/>
            </a:pPr>
            <a:fld id="{2D445476-B57F-464F-8319-C26E69740EC0}" type="slidenum">
              <a:rPr kumimoji="0" lang="en-US" altLang="ja-JP" sz="923"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1" hangingPunct="1">
                <a:lnSpc>
                  <a:spcPct val="100000"/>
                </a:lnSpc>
                <a:spcBef>
                  <a:spcPts val="0"/>
                </a:spcBef>
                <a:spcAft>
                  <a:spcPts val="0"/>
                </a:spcAft>
                <a:buClrTx/>
                <a:buSzTx/>
                <a:buFontTx/>
                <a:buNone/>
                <a:tabLst/>
                <a:defRPr/>
              </a:pPr>
              <a:t>47</a:t>
            </a:fld>
            <a:endParaRPr kumimoji="0" lang="ja-JP" altLang="en-US" sz="923"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p:cNvSpPr/>
          <p:nvPr/>
        </p:nvSpPr>
        <p:spPr>
          <a:xfrm>
            <a:off x="341197" y="6563492"/>
            <a:ext cx="4149970" cy="2343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出典：政府</a:t>
            </a:r>
            <a:r>
              <a:rPr kumimoji="0"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CIO</a:t>
            </a:r>
            <a:r>
              <a:rPr kumimoji="0"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ポータル（内閣府）　推奨データセットの活用</a:t>
            </a:r>
            <a:r>
              <a:rPr kumimoji="0" lang="ja-JP" altLang="en-US" sz="923"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が見込まれる</a:t>
            </a:r>
            <a:r>
              <a:rPr kumimoji="0"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アプリ例</a:t>
            </a:r>
          </a:p>
        </p:txBody>
      </p:sp>
      <p:sp>
        <p:nvSpPr>
          <p:cNvPr id="34" name="正方形/長方形 33"/>
          <p:cNvSpPr/>
          <p:nvPr/>
        </p:nvSpPr>
        <p:spPr>
          <a:xfrm>
            <a:off x="-323" y="-22861"/>
            <a:ext cx="4001416"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政府推奨データセットからの活用事例（民間企業）</a:t>
            </a:r>
            <a:endParaRPr lang="ja-JP" altLang="en-US" sz="1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3702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右矢印 96"/>
          <p:cNvSpPr/>
          <p:nvPr/>
        </p:nvSpPr>
        <p:spPr>
          <a:xfrm>
            <a:off x="2506516" y="4563671"/>
            <a:ext cx="214829" cy="2774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0" name="フリーフォーム: 図形 99">
            <a:extLst>
              <a:ext uri="{FF2B5EF4-FFF2-40B4-BE49-F238E27FC236}">
                <a16:creationId xmlns:a16="http://schemas.microsoft.com/office/drawing/2014/main" id="{3EFF294E-9C1A-4BCD-A6B5-1747731EAA39}"/>
              </a:ext>
            </a:extLst>
          </p:cNvPr>
          <p:cNvSpPr/>
          <p:nvPr/>
        </p:nvSpPr>
        <p:spPr>
          <a:xfrm rot="21419524">
            <a:off x="2014644" y="2050274"/>
            <a:ext cx="357304" cy="265780"/>
          </a:xfrm>
          <a:custGeom>
            <a:avLst/>
            <a:gdLst>
              <a:gd name="connsiteX0" fmla="*/ 0 w 526256"/>
              <a:gd name="connsiteY0" fmla="*/ 59531 h 314325"/>
              <a:gd name="connsiteX1" fmla="*/ 161925 w 526256"/>
              <a:gd name="connsiteY1" fmla="*/ 104775 h 314325"/>
              <a:gd name="connsiteX2" fmla="*/ 223837 w 526256"/>
              <a:gd name="connsiteY2" fmla="*/ 142875 h 314325"/>
              <a:gd name="connsiteX3" fmla="*/ 259556 w 526256"/>
              <a:gd name="connsiteY3" fmla="*/ 176213 h 314325"/>
              <a:gd name="connsiteX4" fmla="*/ 288131 w 526256"/>
              <a:gd name="connsiteY4" fmla="*/ 214313 h 314325"/>
              <a:gd name="connsiteX5" fmla="*/ 333375 w 526256"/>
              <a:gd name="connsiteY5" fmla="*/ 266700 h 314325"/>
              <a:gd name="connsiteX6" fmla="*/ 361950 w 526256"/>
              <a:gd name="connsiteY6" fmla="*/ 314325 h 314325"/>
              <a:gd name="connsiteX7" fmla="*/ 526256 w 526256"/>
              <a:gd name="connsiteY7" fmla="*/ 42863 h 314325"/>
              <a:gd name="connsiteX8" fmla="*/ 78581 w 526256"/>
              <a:gd name="connsiteY8" fmla="*/ 0 h 314325"/>
              <a:gd name="connsiteX9" fmla="*/ 0 w 526256"/>
              <a:gd name="connsiteY9" fmla="*/ 59531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256" h="314325">
                <a:moveTo>
                  <a:pt x="0" y="59531"/>
                </a:moveTo>
                <a:lnTo>
                  <a:pt x="161925" y="104775"/>
                </a:lnTo>
                <a:lnTo>
                  <a:pt x="223837" y="142875"/>
                </a:lnTo>
                <a:lnTo>
                  <a:pt x="259556" y="176213"/>
                </a:lnTo>
                <a:lnTo>
                  <a:pt x="288131" y="214313"/>
                </a:lnTo>
                <a:lnTo>
                  <a:pt x="333375" y="266700"/>
                </a:lnTo>
                <a:lnTo>
                  <a:pt x="361950" y="314325"/>
                </a:lnTo>
                <a:lnTo>
                  <a:pt x="526256" y="42863"/>
                </a:lnTo>
                <a:lnTo>
                  <a:pt x="78581" y="0"/>
                </a:lnTo>
                <a:lnTo>
                  <a:pt x="0" y="59531"/>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69" name="グループ化 68"/>
          <p:cNvGrpSpPr/>
          <p:nvPr/>
        </p:nvGrpSpPr>
        <p:grpSpPr>
          <a:xfrm>
            <a:off x="4005959" y="2125102"/>
            <a:ext cx="1189278" cy="2522873"/>
            <a:chOff x="6431218" y="2264853"/>
            <a:chExt cx="2160000" cy="3987531"/>
          </a:xfrm>
        </p:grpSpPr>
        <p:grpSp>
          <p:nvGrpSpPr>
            <p:cNvPr id="70" name="グループ化 100"/>
            <p:cNvGrpSpPr>
              <a:grpSpLocks noChangeAspect="1"/>
            </p:cNvGrpSpPr>
            <p:nvPr/>
          </p:nvGrpSpPr>
          <p:grpSpPr>
            <a:xfrm>
              <a:off x="6431218" y="2264853"/>
              <a:ext cx="2160000" cy="3987531"/>
              <a:chOff x="3448800" y="225923"/>
              <a:chExt cx="3007377" cy="5551857"/>
            </a:xfrm>
          </p:grpSpPr>
          <p:pic>
            <p:nvPicPr>
              <p:cNvPr id="72" name="Picture 2" descr="https://static-cdn.fullcontact.com/images/website/iphone5.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8800" y="225923"/>
                <a:ext cx="3007377" cy="5230101"/>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グループ化 20"/>
              <p:cNvGrpSpPr/>
              <p:nvPr/>
            </p:nvGrpSpPr>
            <p:grpSpPr>
              <a:xfrm>
                <a:off x="3700800" y="991282"/>
                <a:ext cx="2555550" cy="259577"/>
                <a:chOff x="4009816" y="1019361"/>
                <a:chExt cx="2455352" cy="249399"/>
              </a:xfrm>
            </p:grpSpPr>
            <p:pic>
              <p:nvPicPr>
                <p:cNvPr id="89" name="図 8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9816" y="1019937"/>
                  <a:ext cx="2455352" cy="248823"/>
                </a:xfrm>
                <a:prstGeom prst="rect">
                  <a:avLst/>
                </a:prstGeom>
              </p:spPr>
            </p:pic>
            <p:pic>
              <p:nvPicPr>
                <p:cNvPr id="90" name="図 89"/>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321113" y="1019361"/>
                  <a:ext cx="588005" cy="230425"/>
                </a:xfrm>
                <a:prstGeom prst="rect">
                  <a:avLst/>
                </a:prstGeom>
              </p:spPr>
            </p:pic>
          </p:grpSp>
          <p:pic>
            <p:nvPicPr>
              <p:cNvPr id="74" name="図 7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00800" y="1980000"/>
                <a:ext cx="2556000" cy="3797780"/>
              </a:xfrm>
              <a:prstGeom prst="rect">
                <a:avLst/>
              </a:prstGeom>
            </p:spPr>
          </p:pic>
          <p:pic>
            <p:nvPicPr>
              <p:cNvPr id="75"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00800" y="1224000"/>
                <a:ext cx="2556000" cy="831387"/>
              </a:xfrm>
              <a:prstGeom prst="rect">
                <a:avLst/>
              </a:prstGeom>
              <a:noFill/>
              <a:ln w="9525">
                <a:noFill/>
                <a:miter lim="800000"/>
                <a:headEnd/>
                <a:tailEnd/>
              </a:ln>
            </p:spPr>
          </p:pic>
          <p:grpSp>
            <p:nvGrpSpPr>
              <p:cNvPr id="76" name="グループ化 104"/>
              <p:cNvGrpSpPr/>
              <p:nvPr/>
            </p:nvGrpSpPr>
            <p:grpSpPr>
              <a:xfrm>
                <a:off x="4880992" y="3861048"/>
                <a:ext cx="324000" cy="324000"/>
                <a:chOff x="4664968" y="3717032"/>
                <a:chExt cx="324000" cy="324000"/>
              </a:xfrm>
            </p:grpSpPr>
            <p:sp>
              <p:nvSpPr>
                <p:cNvPr id="87" name="円/楕円 86"/>
                <p:cNvSpPr>
                  <a:spLocks noChangeAspect="1"/>
                </p:cNvSpPr>
                <p:nvPr/>
              </p:nvSpPr>
              <p:spPr>
                <a:xfrm>
                  <a:off x="4664968" y="3717032"/>
                  <a:ext cx="324000" cy="324000"/>
                </a:xfrm>
                <a:prstGeom prst="ellipse">
                  <a:avLst/>
                </a:prstGeom>
                <a:solidFill>
                  <a:srgbClr val="E6212D">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69" b="1" i="0" u="none" strike="noStrike" kern="1200" cap="none" spc="0" normalizeH="0" baseline="0" noProof="0" dirty="0">
                    <a:ln>
                      <a:noFill/>
                    </a:ln>
                    <a:solidFill>
                      <a:prstClr val="white">
                        <a:lumMod val="85000"/>
                      </a:prst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 name="円/楕円 87"/>
                <p:cNvSpPr>
                  <a:spLocks noChangeAspect="1"/>
                </p:cNvSpPr>
                <p:nvPr/>
              </p:nvSpPr>
              <p:spPr>
                <a:xfrm>
                  <a:off x="4754968" y="3807032"/>
                  <a:ext cx="144000" cy="144000"/>
                </a:xfrm>
                <a:prstGeom prst="ellipse">
                  <a:avLst/>
                </a:prstGeom>
                <a:solidFill>
                  <a:srgbClr val="E62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69" b="1" i="0" u="none" strike="noStrike" kern="1200" cap="none" spc="0" normalizeH="0" baseline="0" noProof="0" dirty="0">
                    <a:ln>
                      <a:noFill/>
                    </a:ln>
                    <a:solidFill>
                      <a:prstClr val="white">
                        <a:lumMod val="85000"/>
                      </a:prstClr>
                    </a:solidFill>
                    <a:effectLst/>
                    <a:uLnTx/>
                    <a:uFillTx/>
                    <a:latin typeface="ＭＳ Ｐゴシック" panose="020B0600070205080204" pitchFamily="50" charset="-128"/>
                    <a:ea typeface="ＭＳ Ｐゴシック" panose="020B0600070205080204" pitchFamily="50" charset="-128"/>
                    <a:cs typeface="+mn-cs"/>
                  </a:endParaRPr>
                </a:p>
              </p:txBody>
            </p:sp>
          </p:grpSp>
          <p:pic>
            <p:nvPicPr>
              <p:cNvPr id="77"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255940" y="4607537"/>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8"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169024" y="465313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601072" y="4077072"/>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0"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592960" y="3501008"/>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016896" y="393305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2"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3944888" y="321297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3"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822142" y="2924515"/>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4"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587786" y="2440858"/>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5"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174751" y="2896927"/>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6"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376936" y="249289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71"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13200" y="2984776"/>
              <a:ext cx="1836000" cy="3266147"/>
            </a:xfrm>
            <a:prstGeom prst="rect">
              <a:avLst/>
            </a:prstGeom>
            <a:noFill/>
            <a:ln w="9525">
              <a:noFill/>
              <a:miter lim="800000"/>
              <a:headEnd/>
              <a:tailEnd/>
            </a:ln>
          </p:spPr>
        </p:pic>
      </p:grpSp>
      <p:sp>
        <p:nvSpPr>
          <p:cNvPr id="46" name="正方形/長方形 45"/>
          <p:cNvSpPr/>
          <p:nvPr/>
        </p:nvSpPr>
        <p:spPr>
          <a:xfrm>
            <a:off x="3948807" y="4287857"/>
            <a:ext cx="1236310" cy="506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 name="角丸四角形 7"/>
          <p:cNvSpPr/>
          <p:nvPr/>
        </p:nvSpPr>
        <p:spPr>
          <a:xfrm>
            <a:off x="178552" y="938088"/>
            <a:ext cx="8838298" cy="87923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0" lang="en-US" altLang="ja-JP"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LIVE JAPAN</a:t>
            </a:r>
            <a:r>
              <a:rPr kumimoji="0"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」は、観光に便利な情報が集まった訪日外国人のためのワンストップ観光情報サービスです。参画企業</a:t>
            </a:r>
            <a:r>
              <a:rPr kumimoji="0" lang="en-US" altLang="ja-JP"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47</a:t>
            </a:r>
            <a:r>
              <a:rPr kumimoji="0"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社局</a:t>
            </a:r>
            <a:r>
              <a:rPr kumimoji="0"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0"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の力を結集して、訪日外国人の目線で彼らが本当に必要としている情報やサービスを提供します。　</a:t>
            </a:r>
            <a:r>
              <a:rPr kumimoji="0" lang="en-US" altLang="ja-JP"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0" lang="ja-JP" altLang="en-US"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東京：</a:t>
            </a:r>
            <a:r>
              <a:rPr kumimoji="0" lang="en-US" altLang="ja-JP"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42</a:t>
            </a:r>
            <a:r>
              <a:rPr kumimoji="0" lang="ja-JP" altLang="en-US"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社局　北海道：</a:t>
            </a:r>
            <a:r>
              <a:rPr kumimoji="0" lang="en-US" altLang="ja-JP"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5</a:t>
            </a:r>
            <a:r>
              <a:rPr kumimoji="0" lang="ja-JP" altLang="en-US"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社</a:t>
            </a:r>
            <a:endParaRPr kumimoji="0"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タイトル 1"/>
          <p:cNvSpPr>
            <a:spLocks noGrp="1"/>
          </p:cNvSpPr>
          <p:nvPr>
            <p:ph type="title"/>
          </p:nvPr>
        </p:nvSpPr>
        <p:spPr>
          <a:xfrm>
            <a:off x="457200" y="274638"/>
            <a:ext cx="8229600" cy="523315"/>
          </a:xfrm>
        </p:spPr>
        <p:txBody>
          <a:bodyPr>
            <a:noAutofit/>
          </a:bodyPr>
          <a:lstStyle/>
          <a:p>
            <a:r>
              <a:rPr lang="ja-JP" altLang="en-US" sz="1846" dirty="0">
                <a:latin typeface="Meiryo UI" panose="020B0604030504040204" pitchFamily="50" charset="-128"/>
                <a:ea typeface="Meiryo UI" panose="020B0604030504040204" pitchFamily="50" charset="-128"/>
                <a:cs typeface="Meiryo UI" panose="020B0604030504040204" pitchFamily="50" charset="-128"/>
              </a:rPr>
              <a:t>「</a:t>
            </a:r>
            <a:r>
              <a:rPr lang="en-US" altLang="ja-JP" sz="1846" dirty="0">
                <a:latin typeface="Meiryo UI" panose="020B0604030504040204" pitchFamily="50" charset="-128"/>
                <a:ea typeface="Meiryo UI" panose="020B0604030504040204" pitchFamily="50" charset="-128"/>
                <a:cs typeface="メイリオ" panose="020B0604030504040204" pitchFamily="50" charset="-128"/>
              </a:rPr>
              <a:t>LIVE JAPAN</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48" name="グループ化 25"/>
          <p:cNvGrpSpPr>
            <a:grpSpLocks noChangeAspect="1"/>
          </p:cNvGrpSpPr>
          <p:nvPr/>
        </p:nvGrpSpPr>
        <p:grpSpPr>
          <a:xfrm>
            <a:off x="2527086" y="2159842"/>
            <a:ext cx="1176186" cy="2171333"/>
            <a:chOff x="3448800" y="225923"/>
            <a:chExt cx="3007377" cy="5551857"/>
          </a:xfrm>
        </p:grpSpPr>
        <p:pic>
          <p:nvPicPr>
            <p:cNvPr id="49" name="Picture 2" descr="https://static-cdn.fullcontact.com/images/website/iphone5.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448800" y="225923"/>
              <a:ext cx="3007377" cy="5230101"/>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グループ化 20"/>
            <p:cNvGrpSpPr/>
            <p:nvPr/>
          </p:nvGrpSpPr>
          <p:grpSpPr>
            <a:xfrm>
              <a:off x="3700800" y="991282"/>
              <a:ext cx="2555550" cy="259577"/>
              <a:chOff x="4009816" y="1019361"/>
              <a:chExt cx="2455352" cy="249399"/>
            </a:xfrm>
          </p:grpSpPr>
          <p:pic>
            <p:nvPicPr>
              <p:cNvPr id="66" name="図 6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009816" y="1019937"/>
                <a:ext cx="2455352" cy="248823"/>
              </a:xfrm>
              <a:prstGeom prst="rect">
                <a:avLst/>
              </a:prstGeom>
            </p:spPr>
          </p:pic>
          <p:pic>
            <p:nvPicPr>
              <p:cNvPr id="67" name="図 66"/>
              <p:cNvPicPr>
                <a:picLocks/>
              </p:cNvPicPr>
              <p:nvPr/>
            </p:nvPicPr>
            <p:blipFill rotWithShape="1">
              <a:blip r:embed="rId11" cstate="screen">
                <a:extLst>
                  <a:ext uri="{28A0092B-C50C-407E-A947-70E740481C1C}">
                    <a14:useLocalDpi xmlns:a14="http://schemas.microsoft.com/office/drawing/2010/main"/>
                  </a:ext>
                </a:extLst>
              </a:blip>
              <a:srcRect/>
              <a:stretch/>
            </p:blipFill>
            <p:spPr>
              <a:xfrm>
                <a:off x="4321113" y="1019361"/>
                <a:ext cx="588005" cy="230425"/>
              </a:xfrm>
              <a:prstGeom prst="rect">
                <a:avLst/>
              </a:prstGeom>
            </p:spPr>
          </p:pic>
        </p:grpSp>
        <p:pic>
          <p:nvPicPr>
            <p:cNvPr id="51" name="図 50"/>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700800" y="1980000"/>
              <a:ext cx="2556000" cy="3797780"/>
            </a:xfrm>
            <a:prstGeom prst="rect">
              <a:avLst/>
            </a:prstGeom>
          </p:spPr>
        </p:pic>
        <p:pic>
          <p:nvPicPr>
            <p:cNvPr id="52"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700800" y="1224000"/>
              <a:ext cx="2556000" cy="831387"/>
            </a:xfrm>
            <a:prstGeom prst="rect">
              <a:avLst/>
            </a:prstGeom>
            <a:noFill/>
            <a:ln w="9525">
              <a:noFill/>
              <a:miter lim="800000"/>
              <a:headEnd/>
              <a:tailEnd/>
            </a:ln>
          </p:spPr>
        </p:pic>
        <p:grpSp>
          <p:nvGrpSpPr>
            <p:cNvPr id="53" name="グループ化 104"/>
            <p:cNvGrpSpPr/>
            <p:nvPr/>
          </p:nvGrpSpPr>
          <p:grpSpPr>
            <a:xfrm>
              <a:off x="4880992" y="3861048"/>
              <a:ext cx="324000" cy="324000"/>
              <a:chOff x="4664968" y="3717032"/>
              <a:chExt cx="324000" cy="324000"/>
            </a:xfrm>
          </p:grpSpPr>
          <p:sp>
            <p:nvSpPr>
              <p:cNvPr id="64" name="円/楕円 63"/>
              <p:cNvSpPr>
                <a:spLocks noChangeAspect="1"/>
              </p:cNvSpPr>
              <p:nvPr/>
            </p:nvSpPr>
            <p:spPr>
              <a:xfrm>
                <a:off x="4664968" y="3717032"/>
                <a:ext cx="324000" cy="324000"/>
              </a:xfrm>
              <a:prstGeom prst="ellipse">
                <a:avLst/>
              </a:prstGeom>
              <a:solidFill>
                <a:srgbClr val="E6212D">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69" b="1" i="0" u="none" strike="noStrike" kern="1200" cap="none" spc="0" normalizeH="0" baseline="0" noProof="0" dirty="0">
                  <a:ln>
                    <a:noFill/>
                  </a:ln>
                  <a:solidFill>
                    <a:prstClr val="white">
                      <a:lumMod val="85000"/>
                    </a:prst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5" name="円/楕円 64"/>
              <p:cNvSpPr>
                <a:spLocks noChangeAspect="1"/>
              </p:cNvSpPr>
              <p:nvPr/>
            </p:nvSpPr>
            <p:spPr>
              <a:xfrm>
                <a:off x="4754968" y="3807032"/>
                <a:ext cx="144000" cy="144000"/>
              </a:xfrm>
              <a:prstGeom prst="ellipse">
                <a:avLst/>
              </a:prstGeom>
              <a:solidFill>
                <a:srgbClr val="E62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69" b="1" i="0" u="none" strike="noStrike" kern="1200" cap="none" spc="0" normalizeH="0" baseline="0" noProof="0" dirty="0">
                  <a:ln>
                    <a:noFill/>
                  </a:ln>
                  <a:solidFill>
                    <a:prstClr val="white">
                      <a:lumMod val="85000"/>
                    </a:prstClr>
                  </a:solidFill>
                  <a:effectLst/>
                  <a:uLnTx/>
                  <a:uFillTx/>
                  <a:latin typeface="ＭＳ Ｐゴシック" panose="020B0600070205080204" pitchFamily="50" charset="-128"/>
                  <a:ea typeface="ＭＳ Ｐゴシック" panose="020B0600070205080204" pitchFamily="50" charset="-128"/>
                  <a:cs typeface="+mn-cs"/>
                </a:endParaRPr>
              </a:p>
            </p:txBody>
          </p:sp>
        </p:grpSp>
        <p:pic>
          <p:nvPicPr>
            <p:cNvPr id="54"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255940" y="4607537"/>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169024" y="465313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6"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601072" y="4077072"/>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7"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592960" y="3501008"/>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8"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016896" y="393305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9"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3944888" y="321297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0"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822142" y="2924515"/>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587786" y="2440858"/>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2"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5174751" y="2896927"/>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3" name="Picture 2" descr="http://1.bp.blogspot.com/-vFFjPxAv02w/UZzvKtyI44I/AAAAAAAAAb0/YNIm-aPNH5M/s1600/WiFi.png"/>
            <p:cNvPicPr>
              <a:picLocks noChangeAspect="1" noChangeArrowheads="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4376936" y="2492896"/>
              <a:ext cx="341879" cy="316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68" name="角丸四角形 67"/>
          <p:cNvSpPr/>
          <p:nvPr/>
        </p:nvSpPr>
        <p:spPr>
          <a:xfrm>
            <a:off x="2491337" y="2034970"/>
            <a:ext cx="1247685" cy="323398"/>
          </a:xfrm>
          <a:prstGeom prst="roundRect">
            <a:avLst>
              <a:gd name="adj" fmla="val 50000"/>
            </a:avLst>
          </a:prstGeom>
          <a:solidFill>
            <a:schemeClr val="accent5">
              <a:lumMod val="75000"/>
            </a:schemeClr>
          </a:solidFill>
          <a:ln w="38100" cap="flat">
            <a:solidFill>
              <a:schemeClr val="bg1"/>
            </a:solidFill>
            <a:bevel/>
          </a:ln>
          <a:effectLst>
            <a:innerShdw>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60282" tIns="30141" rIns="60282" bIns="3014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8"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便利マップ機能</a:t>
            </a:r>
          </a:p>
        </p:txBody>
      </p:sp>
      <p:sp>
        <p:nvSpPr>
          <p:cNvPr id="91" name="角丸四角形 90"/>
          <p:cNvSpPr/>
          <p:nvPr/>
        </p:nvSpPr>
        <p:spPr>
          <a:xfrm>
            <a:off x="3976755" y="2036262"/>
            <a:ext cx="1247685" cy="312792"/>
          </a:xfrm>
          <a:prstGeom prst="roundRect">
            <a:avLst>
              <a:gd name="adj" fmla="val 50000"/>
            </a:avLst>
          </a:prstGeom>
          <a:solidFill>
            <a:schemeClr val="accent5">
              <a:lumMod val="75000"/>
            </a:schemeClr>
          </a:solidFill>
          <a:ln w="38100" cap="flat">
            <a:solidFill>
              <a:schemeClr val="bg1"/>
            </a:solidFill>
            <a:bevel/>
          </a:ln>
          <a:effectLst>
            <a:innerShdw>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60282" tIns="30141" rIns="60282" bIns="3014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8"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緊急時対応情報</a:t>
            </a:r>
          </a:p>
        </p:txBody>
      </p:sp>
      <p:sp>
        <p:nvSpPr>
          <p:cNvPr id="92" name="テキスト ボックス 91"/>
          <p:cNvSpPr txBox="1"/>
          <p:nvPr/>
        </p:nvSpPr>
        <p:spPr>
          <a:xfrm>
            <a:off x="5535096" y="1970812"/>
            <a:ext cx="3400595" cy="4486154"/>
          </a:xfrm>
          <a:prstGeom prst="rect">
            <a:avLst/>
          </a:prstGeom>
          <a:noFill/>
          <a:ln>
            <a:solidFill>
              <a:schemeClr val="tx1"/>
            </a:solidFill>
          </a:ln>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提供者： 株式会社ぐるなび</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利用ユーザー数： 約</a:t>
            </a:r>
            <a:r>
              <a:rPr kumimoji="0"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330</a:t>
            </a: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万人</a:t>
            </a:r>
            <a:endParaRPr kumimoji="0"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使用データセット：</a:t>
            </a:r>
            <a:endParaRPr kumimoji="0"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① 観光情報強化</a:t>
            </a:r>
            <a:endParaRPr kumimoji="0"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文化財一覧</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観光施設一覧</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イベント一覧</a:t>
            </a:r>
            <a:endParaRPr kumimoji="0" lang="en-US" altLang="ja-JP"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② 便利マップ機能</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公衆無線</a:t>
            </a:r>
            <a:r>
              <a:rPr kumimoji="0" lang="en-US" altLang="ja-JP"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LAN</a:t>
            </a:r>
            <a:r>
              <a:rPr kumimoji="0" lang="ja-JP" altLang="en-US"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アクセスポイント一覧</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公衆トイレ一覧</a:t>
            </a:r>
            <a:endParaRPr kumimoji="0" lang="en-US" altLang="ja-JP"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457200" rtl="0" eaLnBrk="1" fontAlgn="b"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③ 緊急時対応情報</a:t>
            </a:r>
            <a:endParaRPr kumimoji="0" lang="en-US" altLang="zh-TW"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457200" rtl="0" eaLnBrk="1" fontAlgn="b"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0" lang="en-US" altLang="zh-TW"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AED</a:t>
            </a:r>
            <a:r>
              <a:rPr kumimoji="0" lang="zh-TW" altLang="en-US"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設置箇所一覧</a:t>
            </a:r>
            <a:endParaRPr kumimoji="0" lang="en-US" altLang="zh-TW"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457200" rtl="0" eaLnBrk="1" fontAlgn="b"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0" lang="zh-TW" altLang="en-US"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医療機関一覧</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0" lang="zh-TW" altLang="en-US"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指定緊急避難場所一覧</a:t>
            </a:r>
            <a:endParaRPr kumimoji="0" lang="en-US" altLang="zh-TW"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0" lang="zh-TW"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r>
            <a:br>
              <a:rPr kumimoji="0" lang="zh-TW"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b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コメント：</a:t>
            </a:r>
            <a:endParaRPr kumimoji="0"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現在は東京・北海道エリアのみの展開ですが、今後は随時全国の情報を配信していく予定です。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各自治体の標準化されたオープンデータがあればそれを元に多言語化をし、全国各地のガイドサービスのコンテンツへの活用が可能となります。</a:t>
            </a:r>
          </a:p>
        </p:txBody>
      </p:sp>
      <p:sp>
        <p:nvSpPr>
          <p:cNvPr id="93" name="正方形/長方形 92"/>
          <p:cNvSpPr/>
          <p:nvPr/>
        </p:nvSpPr>
        <p:spPr>
          <a:xfrm>
            <a:off x="2479489" y="3920692"/>
            <a:ext cx="1271381" cy="59857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9692" tIns="66462" rIns="47473" bIns="66462"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69"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0" lang="en-US" altLang="ja-JP" sz="969"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Wi-Fi</a:t>
            </a:r>
            <a:r>
              <a:rPr kumimoji="0" lang="ja-JP" altLang="en-US" sz="969"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スポット</a:t>
            </a:r>
            <a:endParaRPr kumimoji="0" lang="en-US" altLang="ja-JP" sz="969"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69"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・観光案内所　</a:t>
            </a:r>
            <a:endParaRPr kumimoji="0" lang="en-US" altLang="ja-JP" sz="969"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69"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・タクシー乗り場　など</a:t>
            </a:r>
            <a:endParaRPr kumimoji="0" lang="en-US" altLang="ja-JP" sz="969"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94" name="正方形/長方形 93"/>
          <p:cNvSpPr/>
          <p:nvPr/>
        </p:nvSpPr>
        <p:spPr>
          <a:xfrm>
            <a:off x="3982520" y="3925685"/>
            <a:ext cx="1268102" cy="57185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66462" rIns="47473" bIns="66462"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3"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0" lang="en-US" altLang="ja-JP" sz="923"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110</a:t>
            </a:r>
            <a:r>
              <a:rPr kumimoji="0" lang="ja-JP" altLang="en-US" sz="923"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通報</a:t>
            </a:r>
            <a:r>
              <a:rPr kumimoji="0" lang="en-US" altLang="ja-JP" sz="923"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/119</a:t>
            </a:r>
            <a:r>
              <a:rPr kumimoji="0" lang="ja-JP" altLang="en-US" sz="923"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通報</a:t>
            </a:r>
            <a:endParaRPr kumimoji="0" lang="en-US" altLang="ja-JP" sz="923"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3"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・大使館</a:t>
            </a:r>
            <a:endParaRPr kumimoji="0" lang="en-US" altLang="ja-JP" sz="923"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3"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・公衆電話の場所　など</a:t>
            </a:r>
            <a:endParaRPr kumimoji="0" lang="en-US" altLang="ja-JP" sz="923"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96" name="正方形/長方形 95"/>
          <p:cNvSpPr/>
          <p:nvPr/>
        </p:nvSpPr>
        <p:spPr>
          <a:xfrm>
            <a:off x="2663992" y="4518379"/>
            <a:ext cx="1372804" cy="396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5"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旅に役立つ</a:t>
            </a:r>
            <a:endParaRPr kumimoji="0" lang="en-US" altLang="ja-JP" sz="1015"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5"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スポットを案内</a:t>
            </a:r>
          </a:p>
        </p:txBody>
      </p:sp>
      <p:sp>
        <p:nvSpPr>
          <p:cNvPr id="98" name="正方形/長方形 97"/>
          <p:cNvSpPr/>
          <p:nvPr/>
        </p:nvSpPr>
        <p:spPr>
          <a:xfrm>
            <a:off x="4186978" y="4596538"/>
            <a:ext cx="1286277" cy="243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緊急特別ツール</a:t>
            </a:r>
          </a:p>
        </p:txBody>
      </p:sp>
      <p:sp>
        <p:nvSpPr>
          <p:cNvPr id="101" name="右矢印 100"/>
          <p:cNvSpPr/>
          <p:nvPr/>
        </p:nvSpPr>
        <p:spPr>
          <a:xfrm>
            <a:off x="4032618" y="4574027"/>
            <a:ext cx="214829" cy="2774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8"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1" hangingPunct="1">
              <a:lnSpc>
                <a:spcPct val="100000"/>
              </a:lnSpc>
              <a:spcBef>
                <a:spcPts val="0"/>
              </a:spcBef>
              <a:spcAft>
                <a:spcPts val="0"/>
              </a:spcAft>
              <a:buClrTx/>
              <a:buSzTx/>
              <a:buFontTx/>
              <a:buNone/>
              <a:tabLst/>
              <a:defRPr/>
            </a:pPr>
            <a:fld id="{2D445476-B57F-464F-8319-C26E69740EC0}" type="slidenum">
              <a:rPr kumimoji="0" lang="en-US" altLang="ja-JP" sz="923"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1" hangingPunct="1">
                <a:lnSpc>
                  <a:spcPct val="100000"/>
                </a:lnSpc>
                <a:spcBef>
                  <a:spcPts val="0"/>
                </a:spcBef>
                <a:spcAft>
                  <a:spcPts val="0"/>
                </a:spcAft>
                <a:buClrTx/>
                <a:buSzTx/>
                <a:buFontTx/>
                <a:buNone/>
                <a:tabLst/>
                <a:defRPr/>
              </a:pPr>
              <a:t>48</a:t>
            </a:fld>
            <a:endParaRPr kumimoji="0" lang="ja-JP" altLang="en-US" sz="923"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14" name="Picture 2" descr="ãLIVE JAPANãã®ç»åæ¤ç´¢çµæ">
            <a:extLst>
              <a:ext uri="{FF2B5EF4-FFF2-40B4-BE49-F238E27FC236}">
                <a16:creationId xmlns:a16="http://schemas.microsoft.com/office/drawing/2014/main" id="{B56A36CF-BEBE-423C-981B-46A899A48AE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870730" y="297531"/>
            <a:ext cx="1113220" cy="537571"/>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55E65012-8517-44CD-B6EF-BC2F122B909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389739" y="4988262"/>
            <a:ext cx="2939979" cy="1360632"/>
          </a:xfrm>
          <a:prstGeom prst="rect">
            <a:avLst/>
          </a:prstGeom>
        </p:spPr>
      </p:pic>
      <p:sp>
        <p:nvSpPr>
          <p:cNvPr id="9" name="テキスト ボックス 8">
            <a:extLst>
              <a:ext uri="{FF2B5EF4-FFF2-40B4-BE49-F238E27FC236}">
                <a16:creationId xmlns:a16="http://schemas.microsoft.com/office/drawing/2014/main" id="{810817CD-8C42-438D-B47C-B553AFED3A16}"/>
              </a:ext>
            </a:extLst>
          </p:cNvPr>
          <p:cNvSpPr txBox="1"/>
          <p:nvPr/>
        </p:nvSpPr>
        <p:spPr bwMode="auto">
          <a:xfrm>
            <a:off x="3589247" y="6372095"/>
            <a:ext cx="1893627" cy="227227"/>
          </a:xfrm>
          <a:prstGeom prst="rect">
            <a:avLst/>
          </a:prstGeom>
          <a:noFill/>
          <a:ln w="9525" algn="ctr">
            <a:noFill/>
            <a:miter lim="800000"/>
            <a:headEnd/>
            <a:tailEnd/>
          </a:ln>
          <a:effectLst/>
        </p:spPr>
        <p:txBody>
          <a:bodyPr wrap="none" lIns="84375" tIns="42188" rIns="84375" bIns="42188"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東京：</a:t>
            </a:r>
            <a:r>
              <a:rPr kumimoji="1"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社局</a:t>
            </a:r>
            <a:r>
              <a:rPr kumimoji="1" lang="ja-JP" altLang="en-US"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月時点）</a:t>
            </a:r>
            <a:endParaRPr kumimoji="1"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a:extLst>
              <a:ext uri="{FF2B5EF4-FFF2-40B4-BE49-F238E27FC236}">
                <a16:creationId xmlns:a16="http://schemas.microsoft.com/office/drawing/2014/main" id="{FDE4EA7D-4415-4490-82E6-59B4A0993456}"/>
              </a:ext>
            </a:extLst>
          </p:cNvPr>
          <p:cNvPicPr>
            <a:picLocks noChangeAspect="1"/>
          </p:cNvPicPr>
          <p:nvPr/>
        </p:nvPicPr>
        <p:blipFill>
          <a:blip r:embed="rId16"/>
          <a:stretch>
            <a:fillRect/>
          </a:stretch>
        </p:blipFill>
        <p:spPr>
          <a:xfrm>
            <a:off x="262752" y="2043052"/>
            <a:ext cx="1978545" cy="4009852"/>
          </a:xfrm>
          <a:prstGeom prst="rect">
            <a:avLst/>
          </a:prstGeom>
        </p:spPr>
      </p:pic>
      <p:sp>
        <p:nvSpPr>
          <p:cNvPr id="95" name="正方形/長方形 94"/>
          <p:cNvSpPr/>
          <p:nvPr/>
        </p:nvSpPr>
        <p:spPr>
          <a:xfrm>
            <a:off x="341197" y="6563492"/>
            <a:ext cx="4149970" cy="2343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出典：政府</a:t>
            </a:r>
            <a:r>
              <a:rPr kumimoji="0"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CIO</a:t>
            </a:r>
            <a:r>
              <a:rPr kumimoji="0"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ポータル（内閣府）　推奨データセットの活用</a:t>
            </a:r>
            <a:r>
              <a:rPr kumimoji="0" lang="ja-JP" altLang="en-US" sz="923"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が見込まれる</a:t>
            </a:r>
            <a:r>
              <a:rPr kumimoji="0"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アプリ例</a:t>
            </a:r>
          </a:p>
        </p:txBody>
      </p:sp>
      <p:sp>
        <p:nvSpPr>
          <p:cNvPr id="99" name="正方形/長方形 98"/>
          <p:cNvSpPr/>
          <p:nvPr/>
        </p:nvSpPr>
        <p:spPr>
          <a:xfrm>
            <a:off x="-323" y="-22861"/>
            <a:ext cx="4001416" cy="307777"/>
          </a:xfrm>
          <a:prstGeom prst="rect">
            <a:avLst/>
          </a:prstGeom>
        </p:spPr>
        <p:txBody>
          <a:bodyPr wrap="none">
            <a:spAutoFit/>
          </a:bodyPr>
          <a:lstStyle/>
          <a:p>
            <a:r>
              <a:rPr lang="ja-JP" altLang="en-US" sz="1400" b="1" dirty="0" smtClean="0">
                <a:latin typeface="Meiryo UI" panose="020B0604030504040204" pitchFamily="50" charset="-128"/>
                <a:ea typeface="Meiryo UI" panose="020B0604030504040204" pitchFamily="50" charset="-128"/>
              </a:rPr>
              <a:t>政府推奨データセットからの活用事例（民間企業）</a:t>
            </a:r>
            <a:endParaRPr lang="ja-JP" altLang="en-US" sz="1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30478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二等辺三角形 20">
            <a:extLst>
              <a:ext uri="{FF2B5EF4-FFF2-40B4-BE49-F238E27FC236}">
                <a16:creationId xmlns:a16="http://schemas.microsoft.com/office/drawing/2014/main" id="{7BFD299B-6DAA-4738-8322-5E49FB6FA457}"/>
              </a:ext>
            </a:extLst>
          </p:cNvPr>
          <p:cNvSpPr/>
          <p:nvPr/>
        </p:nvSpPr>
        <p:spPr>
          <a:xfrm rot="16200000">
            <a:off x="7482768" y="4770356"/>
            <a:ext cx="2485220" cy="365122"/>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E6163C7B-3952-45E7-9B26-4EE4BC1546FF}"/>
              </a:ext>
            </a:extLst>
          </p:cNvPr>
          <p:cNvSpPr>
            <a:spLocks noGrp="1"/>
          </p:cNvSpPr>
          <p:nvPr>
            <p:ph type="sldNum" sz="quarter" idx="12"/>
          </p:nvPr>
        </p:nvSpPr>
        <p:spPr/>
        <p:txBody>
          <a:bodyPr/>
          <a:lstStyle/>
          <a:p>
            <a:fld id="{6D9193AE-A101-45E9-A319-81911888F047}" type="slidenum">
              <a:rPr kumimoji="1" lang="ja-JP" altLang="en-US" smtClean="0"/>
              <a:pPr/>
              <a:t>5</a:t>
            </a:fld>
            <a:endParaRPr kumimoji="1" lang="ja-JP" altLang="en-US"/>
          </a:p>
        </p:txBody>
      </p:sp>
      <p:graphicFrame>
        <p:nvGraphicFramePr>
          <p:cNvPr id="5" name="表 4">
            <a:extLst>
              <a:ext uri="{FF2B5EF4-FFF2-40B4-BE49-F238E27FC236}">
                <a16:creationId xmlns:a16="http://schemas.microsoft.com/office/drawing/2014/main" id="{8BADDC60-ED3E-4BBA-B344-2413E298E09E}"/>
              </a:ext>
            </a:extLst>
          </p:cNvPr>
          <p:cNvGraphicFramePr>
            <a:graphicFrameLocks noGrp="1"/>
          </p:cNvGraphicFramePr>
          <p:nvPr/>
        </p:nvGraphicFramePr>
        <p:xfrm>
          <a:off x="887781" y="3368110"/>
          <a:ext cx="2957293" cy="2853600"/>
        </p:xfrm>
        <a:graphic>
          <a:graphicData uri="http://schemas.openxmlformats.org/drawingml/2006/table">
            <a:tbl>
              <a:tblPr firstRow="1" bandRow="1">
                <a:tableStyleId>{5940675A-B579-460E-94D1-54222C63F5DA}</a:tableStyleId>
              </a:tblPr>
              <a:tblGrid>
                <a:gridCol w="656871">
                  <a:extLst>
                    <a:ext uri="{9D8B030D-6E8A-4147-A177-3AD203B41FA5}">
                      <a16:colId xmlns:a16="http://schemas.microsoft.com/office/drawing/2014/main" val="2004735272"/>
                    </a:ext>
                  </a:extLst>
                </a:gridCol>
                <a:gridCol w="1552612">
                  <a:extLst>
                    <a:ext uri="{9D8B030D-6E8A-4147-A177-3AD203B41FA5}">
                      <a16:colId xmlns:a16="http://schemas.microsoft.com/office/drawing/2014/main" val="2970737907"/>
                    </a:ext>
                  </a:extLst>
                </a:gridCol>
                <a:gridCol w="747810">
                  <a:extLst>
                    <a:ext uri="{9D8B030D-6E8A-4147-A177-3AD203B41FA5}">
                      <a16:colId xmlns:a16="http://schemas.microsoft.com/office/drawing/2014/main" val="733141676"/>
                    </a:ext>
                  </a:extLst>
                </a:gridCol>
              </a:tblGrid>
              <a:tr h="263651">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項目</a:t>
                      </a:r>
                    </a:p>
                  </a:txBody>
                  <a:tcPr marL="84406" marR="84406" marT="36000" marB="36000">
                    <a:solidFill>
                      <a:schemeClr val="accent5">
                        <a:lumMod val="40000"/>
                        <a:lumOff val="6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サービス</a:t>
                      </a:r>
                    </a:p>
                  </a:txBody>
                  <a:tcPr marL="84406" marR="84406" marT="36000" marB="36000">
                    <a:solidFill>
                      <a:schemeClr val="accent5">
                        <a:lumMod val="40000"/>
                        <a:lumOff val="6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水準</a:t>
                      </a:r>
                    </a:p>
                  </a:txBody>
                  <a:tcPr marL="84406" marR="84406" marT="36000" marB="36000">
                    <a:solidFill>
                      <a:schemeClr val="accent5">
                        <a:lumMod val="40000"/>
                        <a:lumOff val="60000"/>
                      </a:schemeClr>
                    </a:solidFill>
                  </a:tcPr>
                </a:tc>
                <a:extLst>
                  <a:ext uri="{0D108BD9-81ED-4DB2-BD59-A6C34878D82A}">
                    <a16:rowId xmlns:a16="http://schemas.microsoft.com/office/drawing/2014/main" val="3222171023"/>
                  </a:ext>
                </a:extLst>
              </a:tr>
              <a:tr h="263651">
                <a:tc rowSpan="4">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交通</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L="84406" marR="84406" marT="36000" marB="36000"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新幹線・飛行機</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solidFill>
                  </a:tcPr>
                </a:tc>
                <a:extLst>
                  <a:ext uri="{0D108BD9-81ED-4DB2-BD59-A6C34878D82A}">
                    <a16:rowId xmlns:a16="http://schemas.microsoft.com/office/drawing/2014/main" val="2017150278"/>
                  </a:ext>
                </a:extLst>
              </a:tr>
              <a:tr h="263651">
                <a:tc vMerge="1">
                  <a:txBody>
                    <a:bodyPr/>
                    <a:lstStyle/>
                    <a:p>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タクシー</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solidFill>
                  </a:tcP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solidFill>
                  </a:tcPr>
                </a:tc>
                <a:extLst>
                  <a:ext uri="{0D108BD9-81ED-4DB2-BD59-A6C34878D82A}">
                    <a16:rowId xmlns:a16="http://schemas.microsoft.com/office/drawing/2014/main" val="2159322317"/>
                  </a:ext>
                </a:extLst>
              </a:tr>
              <a:tr h="263651">
                <a:tc vMerge="1">
                  <a:txBody>
                    <a:bodyPr/>
                    <a:lstStyle/>
                    <a:p>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電車・地下鉄</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lumMod val="40000"/>
                        <a:lumOff val="60000"/>
                      </a:schemeClr>
                    </a:solidFill>
                  </a:tcP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lumMod val="40000"/>
                        <a:lumOff val="60000"/>
                      </a:schemeClr>
                    </a:solidFill>
                  </a:tcPr>
                </a:tc>
                <a:extLst>
                  <a:ext uri="{0D108BD9-81ED-4DB2-BD59-A6C34878D82A}">
                    <a16:rowId xmlns:a16="http://schemas.microsoft.com/office/drawing/2014/main" val="1083246185"/>
                  </a:ext>
                </a:extLst>
              </a:tr>
              <a:tr h="263651">
                <a:tc vMerge="1">
                  <a:txBody>
                    <a:bodyPr/>
                    <a:lstStyle/>
                    <a:p>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路線バス</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lumMod val="40000"/>
                        <a:lumOff val="60000"/>
                      </a:schemeClr>
                    </a:solidFill>
                  </a:tcP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lumMod val="40000"/>
                        <a:lumOff val="60000"/>
                      </a:schemeClr>
                    </a:solidFill>
                  </a:tcPr>
                </a:tc>
                <a:extLst>
                  <a:ext uri="{0D108BD9-81ED-4DB2-BD59-A6C34878D82A}">
                    <a16:rowId xmlns:a16="http://schemas.microsoft.com/office/drawing/2014/main" val="3052770980"/>
                  </a:ext>
                </a:extLst>
              </a:tr>
              <a:tr h="263651">
                <a:tc rowSpan="4">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嗜好</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L="84406" marR="84406" marT="36000" marB="36000"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買い物</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solidFill>
                  </a:tcP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solidFill>
                  </a:tcPr>
                </a:tc>
                <a:extLst>
                  <a:ext uri="{0D108BD9-81ED-4DB2-BD59-A6C34878D82A}">
                    <a16:rowId xmlns:a16="http://schemas.microsoft.com/office/drawing/2014/main" val="622163782"/>
                  </a:ext>
                </a:extLst>
              </a:tr>
              <a:tr h="263651">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映画・コンサート</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solidFill>
                  </a:tcPr>
                </a:tc>
                <a:extLst>
                  <a:ext uri="{0D108BD9-81ED-4DB2-BD59-A6C34878D82A}">
                    <a16:rowId xmlns:a16="http://schemas.microsoft.com/office/drawing/2014/main" val="979136076"/>
                  </a:ext>
                </a:extLst>
              </a:tr>
              <a:tr h="263651">
                <a:tc vMerge="1">
                  <a:txBody>
                    <a:bodyPr/>
                    <a:lstStyle/>
                    <a:p>
                      <a:endParaRPr kumimoji="1" lang="ja-JP" altLang="en-US"/>
                    </a:p>
                  </a:txBody>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旅行・宿泊</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solidFill>
                  </a:tcPr>
                </a:tc>
                <a:extLst>
                  <a:ext uri="{0D108BD9-81ED-4DB2-BD59-A6C34878D82A}">
                    <a16:rowId xmlns:a16="http://schemas.microsoft.com/office/drawing/2014/main" val="992600703"/>
                  </a:ext>
                </a:extLst>
              </a:tr>
              <a:tr h="263651">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食事（外食）</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lumMod val="40000"/>
                        <a:lumOff val="6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〇</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lumMod val="40000"/>
                        <a:lumOff val="60000"/>
                      </a:schemeClr>
                    </a:solidFill>
                  </a:tcPr>
                </a:tc>
                <a:extLst>
                  <a:ext uri="{0D108BD9-81ED-4DB2-BD59-A6C34878D82A}">
                    <a16:rowId xmlns:a16="http://schemas.microsoft.com/office/drawing/2014/main" val="4292728796"/>
                  </a:ext>
                </a:extLst>
              </a:tr>
              <a:tr h="263651">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その他</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L="84406" marR="84406" marT="36000" marB="36000"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病院</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lumMod val="40000"/>
                        <a:lumOff val="6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〇</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lumMod val="40000"/>
                        <a:lumOff val="60000"/>
                      </a:schemeClr>
                    </a:solidFill>
                  </a:tcPr>
                </a:tc>
                <a:extLst>
                  <a:ext uri="{0D108BD9-81ED-4DB2-BD59-A6C34878D82A}">
                    <a16:rowId xmlns:a16="http://schemas.microsoft.com/office/drawing/2014/main" val="3748198043"/>
                  </a:ext>
                </a:extLst>
              </a:tr>
            </a:tbl>
          </a:graphicData>
        </a:graphic>
      </p:graphicFrame>
      <p:graphicFrame>
        <p:nvGraphicFramePr>
          <p:cNvPr id="6" name="表 5">
            <a:extLst>
              <a:ext uri="{FF2B5EF4-FFF2-40B4-BE49-F238E27FC236}">
                <a16:creationId xmlns:a16="http://schemas.microsoft.com/office/drawing/2014/main" id="{15543F46-6F2B-46E0-901A-F15A6507E22D}"/>
              </a:ext>
            </a:extLst>
          </p:cNvPr>
          <p:cNvGraphicFramePr>
            <a:graphicFrameLocks noGrp="1"/>
          </p:cNvGraphicFramePr>
          <p:nvPr/>
        </p:nvGraphicFramePr>
        <p:xfrm>
          <a:off x="5375383" y="3368110"/>
          <a:ext cx="3086155" cy="2853600"/>
        </p:xfrm>
        <a:graphic>
          <a:graphicData uri="http://schemas.openxmlformats.org/drawingml/2006/table">
            <a:tbl>
              <a:tblPr firstRow="1" bandRow="1">
                <a:tableStyleId>{5940675A-B579-460E-94D1-54222C63F5DA}</a:tableStyleId>
              </a:tblPr>
              <a:tblGrid>
                <a:gridCol w="676812">
                  <a:extLst>
                    <a:ext uri="{9D8B030D-6E8A-4147-A177-3AD203B41FA5}">
                      <a16:colId xmlns:a16="http://schemas.microsoft.com/office/drawing/2014/main" val="2862477322"/>
                    </a:ext>
                  </a:extLst>
                </a:gridCol>
                <a:gridCol w="1683287">
                  <a:extLst>
                    <a:ext uri="{9D8B030D-6E8A-4147-A177-3AD203B41FA5}">
                      <a16:colId xmlns:a16="http://schemas.microsoft.com/office/drawing/2014/main" val="2970737907"/>
                    </a:ext>
                  </a:extLst>
                </a:gridCol>
                <a:gridCol w="726056">
                  <a:extLst>
                    <a:ext uri="{9D8B030D-6E8A-4147-A177-3AD203B41FA5}">
                      <a16:colId xmlns:a16="http://schemas.microsoft.com/office/drawing/2014/main" val="733141676"/>
                    </a:ext>
                  </a:extLst>
                </a:gridCol>
              </a:tblGrid>
              <a:tr h="255886">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項目</a:t>
                      </a:r>
                    </a:p>
                  </a:txBody>
                  <a:tcPr marL="84406" marR="84406" marT="36000" marB="36000">
                    <a:solidFill>
                      <a:schemeClr val="accent5">
                        <a:lumMod val="40000"/>
                        <a:lumOff val="6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サービス</a:t>
                      </a:r>
                    </a:p>
                  </a:txBody>
                  <a:tcPr marL="84406" marR="84406" marT="36000" marB="36000">
                    <a:solidFill>
                      <a:schemeClr val="accent5">
                        <a:lumMod val="40000"/>
                        <a:lumOff val="6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水準</a:t>
                      </a:r>
                    </a:p>
                  </a:txBody>
                  <a:tcPr marL="84406" marR="84406" marT="36000" marB="36000">
                    <a:solidFill>
                      <a:schemeClr val="accent5">
                        <a:lumMod val="40000"/>
                        <a:lumOff val="60000"/>
                      </a:schemeClr>
                    </a:solidFill>
                  </a:tcPr>
                </a:tc>
                <a:extLst>
                  <a:ext uri="{0D108BD9-81ED-4DB2-BD59-A6C34878D82A}">
                    <a16:rowId xmlns:a16="http://schemas.microsoft.com/office/drawing/2014/main" val="3222171023"/>
                  </a:ext>
                </a:extLst>
              </a:tr>
              <a:tr h="255886">
                <a:tc rowSpan="4">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日常</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L="84406" marR="84406" marT="36000" marB="36000"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公共施設利用</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lumMod val="40000"/>
                        <a:lumOff val="6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〇</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lumMod val="40000"/>
                        <a:lumOff val="60000"/>
                      </a:schemeClr>
                    </a:solidFill>
                  </a:tcPr>
                </a:tc>
                <a:extLst>
                  <a:ext uri="{0D108BD9-81ED-4DB2-BD59-A6C34878D82A}">
                    <a16:rowId xmlns:a16="http://schemas.microsoft.com/office/drawing/2014/main" val="1460960430"/>
                  </a:ext>
                </a:extLst>
              </a:tr>
              <a:tr h="255886">
                <a:tc vMerge="1">
                  <a:txBody>
                    <a:bodyPr/>
                    <a:lstStyle/>
                    <a:p>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ごみ分別・収集日</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lumMod val="20000"/>
                        <a:lumOff val="8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lumMod val="20000"/>
                        <a:lumOff val="80000"/>
                      </a:schemeClr>
                    </a:solidFill>
                  </a:tcPr>
                </a:tc>
                <a:extLst>
                  <a:ext uri="{0D108BD9-81ED-4DB2-BD59-A6C34878D82A}">
                    <a16:rowId xmlns:a16="http://schemas.microsoft.com/office/drawing/2014/main" val="2017150278"/>
                  </a:ext>
                </a:extLst>
              </a:tr>
              <a:tr h="255886">
                <a:tc vMerge="1">
                  <a:txBody>
                    <a:bodyPr/>
                    <a:lstStyle/>
                    <a:p>
                      <a:endParaRPr kumimoji="1" lang="ja-JP" altLang="en-US"/>
                    </a:p>
                  </a:txBody>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避難場所の検索</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solidFill>
                      <a:schemeClr val="accent6">
                        <a:lumMod val="20000"/>
                        <a:lumOff val="80000"/>
                      </a:schemeClr>
                    </a:solid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marL="84406" marR="84406" marT="36000" marB="36000">
                    <a:solidFill>
                      <a:schemeClr val="accent6">
                        <a:lumMod val="20000"/>
                        <a:lumOff val="80000"/>
                      </a:schemeClr>
                    </a:solidFill>
                  </a:tcPr>
                </a:tc>
                <a:extLst>
                  <a:ext uri="{0D108BD9-81ED-4DB2-BD59-A6C34878D82A}">
                    <a16:rowId xmlns:a16="http://schemas.microsoft.com/office/drawing/2014/main" val="889408445"/>
                  </a:ext>
                </a:extLst>
              </a:tr>
              <a:tr h="255886">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住民票・課税証明書発行</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eiryo UI" panose="020B0604030504040204" pitchFamily="50" charset="-128"/>
                          <a:ea typeface="Meiryo UI" panose="020B0604030504040204" pitchFamily="50" charset="-128"/>
                        </a:rPr>
                        <a:t>×</a:t>
                      </a:r>
                    </a:p>
                  </a:txBody>
                  <a:tcPr marL="84406" marR="84406" marT="36000" marB="36000"/>
                </a:tc>
                <a:extLst>
                  <a:ext uri="{0D108BD9-81ED-4DB2-BD59-A6C34878D82A}">
                    <a16:rowId xmlns:a16="http://schemas.microsoft.com/office/drawing/2014/main" val="1083246185"/>
                  </a:ext>
                </a:extLst>
              </a:tr>
              <a:tr h="255886">
                <a:tc rowSpan="5">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イベント</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L="84406" marR="84406" marT="36000" marB="36000" anchor="c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結婚</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a:t>
                      </a:r>
                    </a:p>
                  </a:txBody>
                  <a:tcPr marL="84406" marR="84406" marT="36000" marB="36000">
                    <a:noFill/>
                  </a:tcPr>
                </a:tc>
                <a:extLst>
                  <a:ext uri="{0D108BD9-81ED-4DB2-BD59-A6C34878D82A}">
                    <a16:rowId xmlns:a16="http://schemas.microsoft.com/office/drawing/2014/main" val="979136076"/>
                  </a:ext>
                </a:extLst>
              </a:tr>
              <a:tr h="255886">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no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転入・転出</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a:t>
                      </a:r>
                    </a:p>
                  </a:txBody>
                  <a:tcPr marL="84406" marR="84406" marT="36000" marB="36000">
                    <a:noFill/>
                  </a:tcPr>
                </a:tc>
                <a:extLst>
                  <a:ext uri="{0D108BD9-81ED-4DB2-BD59-A6C34878D82A}">
                    <a16:rowId xmlns:a16="http://schemas.microsoft.com/office/drawing/2014/main" val="2263054252"/>
                  </a:ext>
                </a:extLst>
              </a:tr>
              <a:tr h="255886">
                <a:tc vMerge="1">
                  <a:txBody>
                    <a:bodyPr/>
                    <a:lstStyle/>
                    <a:p>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出産</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a:t>
                      </a:r>
                    </a:p>
                  </a:txBody>
                  <a:tcPr marL="84406" marR="84406" marT="36000" marB="36000">
                    <a:noFill/>
                  </a:tcPr>
                </a:tc>
                <a:extLst>
                  <a:ext uri="{0D108BD9-81ED-4DB2-BD59-A6C34878D82A}">
                    <a16:rowId xmlns:a16="http://schemas.microsoft.com/office/drawing/2014/main" val="2554524228"/>
                  </a:ext>
                </a:extLst>
              </a:tr>
              <a:tr h="255886">
                <a:tc vMerge="1">
                  <a:txBody>
                    <a:bodyPr/>
                    <a:lstStyle/>
                    <a:p>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保育所入所</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a:t>
                      </a:r>
                    </a:p>
                  </a:txBody>
                  <a:tcPr marL="84406" marR="84406" marT="36000" marB="36000">
                    <a:noFill/>
                  </a:tcPr>
                </a:tc>
                <a:extLst>
                  <a:ext uri="{0D108BD9-81ED-4DB2-BD59-A6C34878D82A}">
                    <a16:rowId xmlns:a16="http://schemas.microsoft.com/office/drawing/2014/main" val="4292728796"/>
                  </a:ext>
                </a:extLst>
              </a:tr>
              <a:tr h="255886">
                <a:tc vMerge="1">
                  <a:txBody>
                    <a:bodyPr/>
                    <a:lstStyle/>
                    <a:p>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anchor="c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死亡・相続</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4406" marR="84406" marT="36000" marB="36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eiryo UI" panose="020B0604030504040204" pitchFamily="50" charset="-128"/>
                          <a:ea typeface="Meiryo UI" panose="020B0604030504040204" pitchFamily="50" charset="-128"/>
                        </a:rPr>
                        <a:t>×</a:t>
                      </a:r>
                    </a:p>
                  </a:txBody>
                  <a:tcPr marL="84406" marR="84406" marT="36000" marB="36000">
                    <a:noFill/>
                  </a:tcPr>
                </a:tc>
                <a:extLst>
                  <a:ext uri="{0D108BD9-81ED-4DB2-BD59-A6C34878D82A}">
                    <a16:rowId xmlns:a16="http://schemas.microsoft.com/office/drawing/2014/main" val="1383051804"/>
                  </a:ext>
                </a:extLst>
              </a:tr>
            </a:tbl>
          </a:graphicData>
        </a:graphic>
      </p:graphicFrame>
      <p:pic>
        <p:nvPicPr>
          <p:cNvPr id="7" name="図 6">
            <a:extLst>
              <a:ext uri="{FF2B5EF4-FFF2-40B4-BE49-F238E27FC236}">
                <a16:creationId xmlns:a16="http://schemas.microsoft.com/office/drawing/2014/main" id="{7C3C8C3E-3E7B-43EC-A03A-1D79780788C1}"/>
              </a:ext>
            </a:extLst>
          </p:cNvPr>
          <p:cNvPicPr>
            <a:picLocks noChangeAspect="1"/>
          </p:cNvPicPr>
          <p:nvPr/>
        </p:nvPicPr>
        <p:blipFill>
          <a:blip r:embed="rId2"/>
          <a:stretch>
            <a:fillRect/>
          </a:stretch>
        </p:blipFill>
        <p:spPr>
          <a:xfrm>
            <a:off x="4150318" y="3885098"/>
            <a:ext cx="1172259" cy="1172259"/>
          </a:xfrm>
          <a:prstGeom prst="rect">
            <a:avLst/>
          </a:prstGeom>
        </p:spPr>
      </p:pic>
      <p:sp>
        <p:nvSpPr>
          <p:cNvPr id="9" name="矢印: 五方向 8">
            <a:extLst>
              <a:ext uri="{FF2B5EF4-FFF2-40B4-BE49-F238E27FC236}">
                <a16:creationId xmlns:a16="http://schemas.microsoft.com/office/drawing/2014/main" id="{82AD12CC-0814-4F11-83E3-7BA4069DFD9F}"/>
              </a:ext>
            </a:extLst>
          </p:cNvPr>
          <p:cNvSpPr/>
          <p:nvPr/>
        </p:nvSpPr>
        <p:spPr>
          <a:xfrm flipH="1">
            <a:off x="5169106" y="2952307"/>
            <a:ext cx="3292431" cy="324000"/>
          </a:xfrm>
          <a:prstGeom prst="homePlate">
            <a:avLst/>
          </a:prstGeom>
          <a:gradFill flip="none" rotWithShape="1">
            <a:lin ang="108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行政のサービス</a:t>
            </a:r>
          </a:p>
        </p:txBody>
      </p:sp>
      <p:sp>
        <p:nvSpPr>
          <p:cNvPr id="10" name="矢印: 五方向 9">
            <a:extLst>
              <a:ext uri="{FF2B5EF4-FFF2-40B4-BE49-F238E27FC236}">
                <a16:creationId xmlns:a16="http://schemas.microsoft.com/office/drawing/2014/main" id="{4BD82985-6EE0-408F-A763-75BF537C5A11}"/>
              </a:ext>
            </a:extLst>
          </p:cNvPr>
          <p:cNvSpPr/>
          <p:nvPr/>
        </p:nvSpPr>
        <p:spPr>
          <a:xfrm>
            <a:off x="887780" y="2952307"/>
            <a:ext cx="3135809" cy="324000"/>
          </a:xfrm>
          <a:prstGeom prst="homePlate">
            <a:avLst/>
          </a:prstGeom>
          <a:gradFill flip="none" rotWithShape="1">
            <a:lin ang="108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latin typeface="Meiryo UI" panose="020B0604030504040204" pitchFamily="50" charset="-128"/>
                <a:ea typeface="Meiryo UI" panose="020B0604030504040204" pitchFamily="50" charset="-128"/>
              </a:rPr>
              <a:t>民間のサービス</a:t>
            </a:r>
          </a:p>
        </p:txBody>
      </p:sp>
      <p:sp>
        <p:nvSpPr>
          <p:cNvPr id="11" name="テキスト ボックス 10">
            <a:extLst>
              <a:ext uri="{FF2B5EF4-FFF2-40B4-BE49-F238E27FC236}">
                <a16:creationId xmlns:a16="http://schemas.microsoft.com/office/drawing/2014/main" id="{21148380-F5E9-4C38-9683-FF51551F771E}"/>
              </a:ext>
            </a:extLst>
          </p:cNvPr>
          <p:cNvSpPr txBox="1"/>
          <p:nvPr/>
        </p:nvSpPr>
        <p:spPr>
          <a:xfrm>
            <a:off x="3639539" y="983068"/>
            <a:ext cx="5177890" cy="1638910"/>
          </a:xfrm>
          <a:prstGeom prst="rect">
            <a:avLst/>
          </a:prstGeom>
          <a:noFill/>
          <a:ln>
            <a:solidFill>
              <a:schemeClr val="bg1">
                <a:lumMod val="85000"/>
              </a:schemeClr>
            </a:solidFill>
          </a:ln>
        </p:spPr>
        <p:txBody>
          <a:bodyPr wrap="square" rtlCol="0">
            <a:spAutoFit/>
          </a:bodyPr>
          <a:lstStyle/>
          <a:p>
            <a:pPr marL="285750" marR="0" lvl="0" indent="-285750" algn="l" defTabSz="84349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500" dirty="0">
                <a:solidFill>
                  <a:prstClr val="black"/>
                </a:solidFill>
                <a:latin typeface="Meiryo UI" panose="020B0604030504040204" pitchFamily="50" charset="-128"/>
                <a:ea typeface="Meiryo UI" panose="020B0604030504040204" pitchFamily="50" charset="-128"/>
              </a:rPr>
              <a:t>民間では、あらゆるサービスがモバイル端末一つで、情報、予約、支払いまでワンストップ化。</a:t>
            </a:r>
            <a:endParaRPr kumimoji="1" lang="en-US" altLang="ja-JP" sz="1500" dirty="0">
              <a:solidFill>
                <a:prstClr val="black"/>
              </a:solidFill>
              <a:latin typeface="Meiryo UI" panose="020B0604030504040204" pitchFamily="50" charset="-128"/>
              <a:ea typeface="Meiryo UI" panose="020B0604030504040204" pitchFamily="50" charset="-128"/>
            </a:endParaRPr>
          </a:p>
          <a:p>
            <a:pPr marL="285750" marR="0" lvl="0" indent="-285750" algn="l" defTabSz="84349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100" dirty="0">
              <a:solidFill>
                <a:prstClr val="black"/>
              </a:solidFill>
              <a:latin typeface="Meiryo UI" panose="020B0604030504040204" pitchFamily="50" charset="-128"/>
              <a:ea typeface="Meiryo UI" panose="020B0604030504040204" pitchFamily="50" charset="-128"/>
            </a:endParaRPr>
          </a:p>
          <a:p>
            <a:pPr marL="285750" marR="0" lvl="0" indent="-285750" algn="l" defTabSz="84349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500" dirty="0">
                <a:solidFill>
                  <a:prstClr val="black"/>
                </a:solidFill>
                <a:latin typeface="Meiryo UI" panose="020B0604030504040204" pitchFamily="50" charset="-128"/>
                <a:ea typeface="Meiryo UI" panose="020B0604030504040204" pitchFamily="50" charset="-128"/>
              </a:rPr>
              <a:t>一方、行政サービス分野では、</a:t>
            </a: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住民票などの各種申請、結婚や出産などのイベント時の届け出において、ほとんどの自治体で直接窓口に行く必要があり、支払いは現金など、ワンストップ化対応に遅れ</a:t>
            </a:r>
          </a:p>
        </p:txBody>
      </p:sp>
      <p:graphicFrame>
        <p:nvGraphicFramePr>
          <p:cNvPr id="13" name="表 13">
            <a:extLst>
              <a:ext uri="{FF2B5EF4-FFF2-40B4-BE49-F238E27FC236}">
                <a16:creationId xmlns:a16="http://schemas.microsoft.com/office/drawing/2014/main" id="{BEF545AB-781A-4E53-8342-E4E2AD79AF69}"/>
              </a:ext>
            </a:extLst>
          </p:cNvPr>
          <p:cNvGraphicFramePr>
            <a:graphicFrameLocks noGrp="1"/>
          </p:cNvGraphicFramePr>
          <p:nvPr/>
        </p:nvGraphicFramePr>
        <p:xfrm>
          <a:off x="1384728" y="6436154"/>
          <a:ext cx="7127050" cy="307777"/>
        </p:xfrm>
        <a:graphic>
          <a:graphicData uri="http://schemas.openxmlformats.org/drawingml/2006/table">
            <a:tbl>
              <a:tblPr firstRow="1" bandRow="1">
                <a:tableStyleId>{5940675A-B579-460E-94D1-54222C63F5DA}</a:tableStyleId>
              </a:tblPr>
              <a:tblGrid>
                <a:gridCol w="2019618">
                  <a:extLst>
                    <a:ext uri="{9D8B030D-6E8A-4147-A177-3AD203B41FA5}">
                      <a16:colId xmlns:a16="http://schemas.microsoft.com/office/drawing/2014/main" val="2543643922"/>
                    </a:ext>
                  </a:extLst>
                </a:gridCol>
                <a:gridCol w="1916430">
                  <a:extLst>
                    <a:ext uri="{9D8B030D-6E8A-4147-A177-3AD203B41FA5}">
                      <a16:colId xmlns:a16="http://schemas.microsoft.com/office/drawing/2014/main" val="4108818529"/>
                    </a:ext>
                  </a:extLst>
                </a:gridCol>
                <a:gridCol w="1588667">
                  <a:extLst>
                    <a:ext uri="{9D8B030D-6E8A-4147-A177-3AD203B41FA5}">
                      <a16:colId xmlns:a16="http://schemas.microsoft.com/office/drawing/2014/main" val="911220416"/>
                    </a:ext>
                  </a:extLst>
                </a:gridCol>
                <a:gridCol w="1602335">
                  <a:extLst>
                    <a:ext uri="{9D8B030D-6E8A-4147-A177-3AD203B41FA5}">
                      <a16:colId xmlns:a16="http://schemas.microsoft.com/office/drawing/2014/main" val="3301938545"/>
                    </a:ext>
                  </a:extLst>
                </a:gridCol>
              </a:tblGrid>
              <a:tr h="307777">
                <a:tc>
                  <a:txBody>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予約、支払いまで完結</a:t>
                      </a:r>
                    </a:p>
                  </a:txBody>
                  <a:tcPr anchor="ctr">
                    <a:solidFill>
                      <a:schemeClr val="accent6"/>
                    </a:solidFill>
                  </a:tcPr>
                </a:tc>
                <a:tc>
                  <a:txBody>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〇</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予約又は支払いのみ</a:t>
                      </a:r>
                    </a:p>
                  </a:txBody>
                  <a:tcPr anchor="ctr">
                    <a:solidFill>
                      <a:schemeClr val="accent6">
                        <a:lumMod val="60000"/>
                        <a:lumOff val="40000"/>
                      </a:schemeClr>
                    </a:solidFill>
                  </a:tcPr>
                </a:tc>
                <a:tc>
                  <a:txBody>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情報閲覧のみ</a:t>
                      </a:r>
                    </a:p>
                  </a:txBody>
                  <a:tcPr anchor="ctr">
                    <a:solidFill>
                      <a:schemeClr val="accent6">
                        <a:lumMod val="20000"/>
                        <a:lumOff val="80000"/>
                      </a:schemeClr>
                    </a:solidFill>
                  </a:tcPr>
                </a:tc>
                <a:tc>
                  <a:txBody>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非対応</a:t>
                      </a:r>
                    </a:p>
                  </a:txBody>
                  <a:tcPr anchor="ctr"/>
                </a:tc>
                <a:extLst>
                  <a:ext uri="{0D108BD9-81ED-4DB2-BD59-A6C34878D82A}">
                    <a16:rowId xmlns:a16="http://schemas.microsoft.com/office/drawing/2014/main" val="1637384833"/>
                  </a:ext>
                </a:extLst>
              </a:tr>
            </a:tbl>
          </a:graphicData>
        </a:graphic>
      </p:graphicFrame>
      <p:sp>
        <p:nvSpPr>
          <p:cNvPr id="15" name="テキスト ボックス 14">
            <a:extLst>
              <a:ext uri="{FF2B5EF4-FFF2-40B4-BE49-F238E27FC236}">
                <a16:creationId xmlns:a16="http://schemas.microsoft.com/office/drawing/2014/main" id="{E199145C-D003-4854-AE1D-AE043E58F5E3}"/>
              </a:ext>
            </a:extLst>
          </p:cNvPr>
          <p:cNvSpPr txBox="1"/>
          <p:nvPr/>
        </p:nvSpPr>
        <p:spPr>
          <a:xfrm>
            <a:off x="632222" y="6414229"/>
            <a:ext cx="723275" cy="307777"/>
          </a:xfrm>
          <a:prstGeom prst="rect">
            <a:avLst/>
          </a:prstGeom>
          <a:noFill/>
        </p:spPr>
        <p:txBody>
          <a:bodyPr wrap="none" rtlCol="0">
            <a:spAutoFit/>
          </a:bodyPr>
          <a:lstStyle/>
          <a:p>
            <a:r>
              <a:rPr kumimoji="1" lang="en-US" altLang="ja-JP" sz="1400" b="1"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凡例</a:t>
            </a:r>
            <a:r>
              <a:rPr kumimoji="1" lang="en-US" altLang="ja-JP" sz="1400" b="1" dirty="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8961961D-3861-43DD-A264-481457357223}"/>
              </a:ext>
            </a:extLst>
          </p:cNvPr>
          <p:cNvSpPr txBox="1"/>
          <p:nvPr/>
        </p:nvSpPr>
        <p:spPr>
          <a:xfrm>
            <a:off x="487092" y="155400"/>
            <a:ext cx="822724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あらゆるサービスがモバイル端末１台で完結する</a:t>
            </a:r>
            <a:r>
              <a:rPr kumimoji="1"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時代</a:t>
            </a:r>
            <a:endPar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17" name="直線コネクタ 16">
            <a:extLst>
              <a:ext uri="{FF2B5EF4-FFF2-40B4-BE49-F238E27FC236}">
                <a16:creationId xmlns:a16="http://schemas.microsoft.com/office/drawing/2014/main" id="{7B033EC7-AB87-4C93-BB5A-3C78F81F7835}"/>
              </a:ext>
            </a:extLst>
          </p:cNvPr>
          <p:cNvCxnSpPr/>
          <p:nvPr/>
        </p:nvCxnSpPr>
        <p:spPr>
          <a:xfrm>
            <a:off x="382588" y="690628"/>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1E1EA17E-D070-49BC-9043-0052829C7E59}"/>
              </a:ext>
            </a:extLst>
          </p:cNvPr>
          <p:cNvSpPr txBox="1"/>
          <p:nvPr/>
        </p:nvSpPr>
        <p:spPr>
          <a:xfrm>
            <a:off x="8566989" y="3752588"/>
            <a:ext cx="369332" cy="2400657"/>
          </a:xfrm>
          <a:prstGeom prst="rect">
            <a:avLst/>
          </a:prstGeom>
          <a:noFill/>
        </p:spPr>
        <p:txBody>
          <a:bodyPr vert="eaVert" wrap="none" rtlCol="0">
            <a:spAutoFit/>
          </a:bodyPr>
          <a:lstStyle/>
          <a:p>
            <a:r>
              <a:rPr kumimoji="1" lang="ja-JP" altLang="en-US" sz="1200" b="1" dirty="0">
                <a:latin typeface="Meiryo UI" panose="020B0604030504040204" pitchFamily="50" charset="-128"/>
                <a:ea typeface="Meiryo UI" panose="020B0604030504040204" pitchFamily="50" charset="-128"/>
              </a:rPr>
              <a:t>ＩＣＴ化・ワンストップ化の遅れ</a:t>
            </a:r>
          </a:p>
        </p:txBody>
      </p:sp>
      <p:pic>
        <p:nvPicPr>
          <p:cNvPr id="22" name="図 21">
            <a:extLst>
              <a:ext uri="{FF2B5EF4-FFF2-40B4-BE49-F238E27FC236}">
                <a16:creationId xmlns:a16="http://schemas.microsoft.com/office/drawing/2014/main" id="{F0BE9EFA-F243-4CA0-9700-F2C51DEF6759}"/>
              </a:ext>
            </a:extLst>
          </p:cNvPr>
          <p:cNvPicPr>
            <a:picLocks noChangeAspect="1"/>
          </p:cNvPicPr>
          <p:nvPr/>
        </p:nvPicPr>
        <p:blipFill>
          <a:blip r:embed="rId3"/>
          <a:stretch>
            <a:fillRect/>
          </a:stretch>
        </p:blipFill>
        <p:spPr>
          <a:xfrm>
            <a:off x="818328" y="852873"/>
            <a:ext cx="2166032" cy="1828878"/>
          </a:xfrm>
          <a:prstGeom prst="rect">
            <a:avLst/>
          </a:prstGeom>
        </p:spPr>
      </p:pic>
      <p:sp>
        <p:nvSpPr>
          <p:cNvPr id="23" name="テキスト ボックス 22">
            <a:extLst>
              <a:ext uri="{FF2B5EF4-FFF2-40B4-BE49-F238E27FC236}">
                <a16:creationId xmlns:a16="http://schemas.microsoft.com/office/drawing/2014/main" id="{410648AD-296B-46E4-8FC9-1E71D402A611}"/>
              </a:ext>
            </a:extLst>
          </p:cNvPr>
          <p:cNvSpPr txBox="1"/>
          <p:nvPr/>
        </p:nvSpPr>
        <p:spPr>
          <a:xfrm>
            <a:off x="2325054" y="1455869"/>
            <a:ext cx="1186843" cy="338554"/>
          </a:xfrm>
          <a:prstGeom prst="rect">
            <a:avLst/>
          </a:prstGeom>
          <a:noFill/>
        </p:spPr>
        <p:txBody>
          <a:bodyPr wrap="square" rtlCol="0">
            <a:spAutoFit/>
          </a:bodyPr>
          <a:lstStyle/>
          <a:p>
            <a:r>
              <a:rPr kumimoji="1" lang="ja-JP" altLang="en-US" sz="800" dirty="0"/>
              <a:t>行政サービスだけ遅れている・・・</a:t>
            </a:r>
          </a:p>
        </p:txBody>
      </p:sp>
      <p:sp>
        <p:nvSpPr>
          <p:cNvPr id="24" name="テキスト ボックス 23">
            <a:extLst>
              <a:ext uri="{FF2B5EF4-FFF2-40B4-BE49-F238E27FC236}">
                <a16:creationId xmlns:a16="http://schemas.microsoft.com/office/drawing/2014/main" id="{0747DD09-B0EA-4F9F-9BEC-43932523A6E7}"/>
              </a:ext>
            </a:extLst>
          </p:cNvPr>
          <p:cNvSpPr txBox="1"/>
          <p:nvPr/>
        </p:nvSpPr>
        <p:spPr>
          <a:xfrm>
            <a:off x="2748224" y="893515"/>
            <a:ext cx="441146" cy="400110"/>
          </a:xfrm>
          <a:prstGeom prst="rect">
            <a:avLst/>
          </a:prstGeom>
          <a:noFill/>
        </p:spPr>
        <p:txBody>
          <a:bodyPr wrap="none" rtlCol="0">
            <a:spAutoFit/>
          </a:bodyPr>
          <a:lstStyle/>
          <a:p>
            <a:r>
              <a:rPr kumimoji="1" lang="en-US" altLang="ja-JP" sz="2000" b="1" dirty="0">
                <a:solidFill>
                  <a:srgbClr val="FF0000"/>
                </a:solidFill>
              </a:rPr>
              <a:t>×</a:t>
            </a:r>
            <a:endParaRPr kumimoji="1" lang="ja-JP" altLang="en-US" sz="2000" b="1" dirty="0">
              <a:solidFill>
                <a:srgbClr val="FF0000"/>
              </a:solidFill>
            </a:endParaRPr>
          </a:p>
        </p:txBody>
      </p:sp>
      <p:sp>
        <p:nvSpPr>
          <p:cNvPr id="25" name="テキスト ボックス 24">
            <a:extLst>
              <a:ext uri="{FF2B5EF4-FFF2-40B4-BE49-F238E27FC236}">
                <a16:creationId xmlns:a16="http://schemas.microsoft.com/office/drawing/2014/main" id="{A588257C-18DB-495D-8D0D-178826A2F527}"/>
              </a:ext>
            </a:extLst>
          </p:cNvPr>
          <p:cNvSpPr txBox="1"/>
          <p:nvPr/>
        </p:nvSpPr>
        <p:spPr>
          <a:xfrm>
            <a:off x="4120911" y="5164922"/>
            <a:ext cx="1021873" cy="430887"/>
          </a:xfrm>
          <a:prstGeom prst="rect">
            <a:avLst/>
          </a:prstGeom>
          <a:noFill/>
        </p:spPr>
        <p:txBody>
          <a:bodyPr wrap="square" rtlCol="0">
            <a:spAutoFit/>
          </a:bodyPr>
          <a:lstStyle/>
          <a:p>
            <a:r>
              <a:rPr kumimoji="1" lang="ja-JP" altLang="en-US" sz="1100" dirty="0"/>
              <a:t>スマートフォンでワンストップ</a:t>
            </a:r>
          </a:p>
        </p:txBody>
      </p:sp>
      <p:sp>
        <p:nvSpPr>
          <p:cNvPr id="2" name="テキスト ボックス 1"/>
          <p:cNvSpPr txBox="1"/>
          <p:nvPr/>
        </p:nvSpPr>
        <p:spPr>
          <a:xfrm>
            <a:off x="877021" y="2913459"/>
            <a:ext cx="44114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〇</a:t>
            </a:r>
          </a:p>
        </p:txBody>
      </p:sp>
      <p:sp>
        <p:nvSpPr>
          <p:cNvPr id="26" name="テキスト ボックス 25"/>
          <p:cNvSpPr txBox="1"/>
          <p:nvPr/>
        </p:nvSpPr>
        <p:spPr>
          <a:xfrm>
            <a:off x="8050579" y="2885056"/>
            <a:ext cx="441146" cy="461665"/>
          </a:xfrm>
          <a:prstGeom prst="rect">
            <a:avLst/>
          </a:prstGeom>
          <a:noFill/>
        </p:spPr>
        <p:txBody>
          <a:bodyPr wrap="none" rtlCol="0">
            <a:spAutoFit/>
          </a:bodyPr>
          <a:lstStyle/>
          <a:p>
            <a:r>
              <a:rPr kumimoji="1" lang="en-US" altLang="ja-JP" sz="2400" b="1" dirty="0">
                <a:latin typeface="Meiryo UI" panose="020B0604030504040204" pitchFamily="50" charset="-128"/>
                <a:ea typeface="Meiryo UI" panose="020B0604030504040204" pitchFamily="50" charset="-128"/>
              </a:rPr>
              <a:t>×</a:t>
            </a:r>
            <a:endParaRPr kumimoji="1" lang="ja-JP" altLang="en-US"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5630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289" y="3317858"/>
            <a:ext cx="3833447" cy="3250095"/>
          </a:xfrm>
          <a:prstGeom prst="rect">
            <a:avLst/>
          </a:prstGeom>
        </p:spPr>
      </p:pic>
      <p:pic>
        <p:nvPicPr>
          <p:cNvPr id="10" name="図 9"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425" y="3442290"/>
            <a:ext cx="3433168" cy="2830591"/>
          </a:xfrm>
          <a:prstGeom prst="rect">
            <a:avLst/>
          </a:prstGeom>
        </p:spPr>
      </p:pic>
      <p:sp>
        <p:nvSpPr>
          <p:cNvPr id="33" name="正方形/長方形 32"/>
          <p:cNvSpPr/>
          <p:nvPr/>
        </p:nvSpPr>
        <p:spPr>
          <a:xfrm>
            <a:off x="606050" y="1254056"/>
            <a:ext cx="8153734" cy="1616205"/>
          </a:xfrm>
          <a:prstGeom prst="rect">
            <a:avLst/>
          </a:prstGeom>
          <a:solidFill>
            <a:schemeClr val="accent6">
              <a:lumMod val="20000"/>
              <a:lumOff val="80000"/>
            </a:schemeClr>
          </a:solidFill>
          <a:ln w="9525"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57505" indent="-285750">
              <a:lnSpc>
                <a:spcPts val="2300"/>
              </a:lnSpc>
              <a:buFont typeface="Wingdings" panose="05000000000000000000" pitchFamily="2" charset="2"/>
              <a:buChar char="u"/>
              <a:defRPr/>
            </a:pPr>
            <a:r>
              <a:rPr kumimoji="0" lang="ja-JP" altLang="en-US" sz="13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寝屋川市が</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月に実施したアンケート調査によると、</a:t>
            </a:r>
            <a:r>
              <a:rPr lang="ja-JP" altLang="en-US"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市民の約</a:t>
            </a:r>
            <a:r>
              <a:rPr lang="en-US" altLang="ja-JP"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55</a:t>
            </a:r>
            <a:r>
              <a:rPr lang="ja-JP" altLang="en-US"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％が市が構築するアプリを「使ってみたい」と回答。</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（男女年齢別では</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代女性のニーズが約</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％と最も高い。）</a:t>
            </a:r>
            <a:endPar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57505" indent="-285750">
              <a:lnSpc>
                <a:spcPts val="2300"/>
              </a:lnSpc>
              <a:buFont typeface="Wingdings" panose="05000000000000000000" pitchFamily="2" charset="2"/>
              <a:buChar char="u"/>
              <a:defRPr/>
            </a:pP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あれば便利と感じる機能については、男女ともに</a:t>
            </a:r>
            <a:r>
              <a:rPr lang="ja-JP" altLang="en-US"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「②防災・防犯」が男性</a:t>
            </a:r>
            <a:r>
              <a:rPr lang="en-US" altLang="ja-JP"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70.5</a:t>
            </a:r>
            <a:r>
              <a:rPr lang="ja-JP" altLang="en-US"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％、女性</a:t>
            </a:r>
            <a:r>
              <a:rPr lang="en-US" altLang="ja-JP"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71.4</a:t>
            </a:r>
            <a:r>
              <a:rPr lang="ja-JP" altLang="en-US"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％と最も多く、「③ごみの出し方や収集」が</a:t>
            </a:r>
            <a:r>
              <a:rPr lang="en-US" altLang="ja-JP"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47.2</a:t>
            </a:r>
            <a:r>
              <a:rPr lang="ja-JP" altLang="en-US"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46.7</a:t>
            </a:r>
            <a:r>
              <a:rPr lang="ja-JP" altLang="en-US"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％、「④健康管理」が</a:t>
            </a:r>
            <a:r>
              <a:rPr lang="en-US" altLang="ja-JP"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41.2</a:t>
            </a:r>
            <a:r>
              <a:rPr lang="ja-JP" altLang="en-US"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47.0</a:t>
            </a:r>
            <a:r>
              <a:rPr lang="ja-JP" altLang="en-US"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％が続く。</a:t>
            </a:r>
            <a:endParaRPr lang="en-US" altLang="ja-JP"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57505" indent="-285750">
              <a:lnSpc>
                <a:spcPts val="2300"/>
              </a:lnSpc>
              <a:buFont typeface="Wingdings" panose="05000000000000000000" pitchFamily="2" charset="2"/>
              <a:buChar char="u"/>
              <a:defRPr/>
            </a:pP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男女別では</a:t>
            </a:r>
            <a:r>
              <a:rPr lang="ja-JP" altLang="en-US" sz="13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「①子育て」について、女性の方がニーズが高い。</a:t>
            </a:r>
          </a:p>
        </p:txBody>
      </p:sp>
      <p:sp>
        <p:nvSpPr>
          <p:cNvPr id="71" name="テキスト ボックス 11"/>
          <p:cNvSpPr txBox="1"/>
          <p:nvPr/>
        </p:nvSpPr>
        <p:spPr>
          <a:xfrm>
            <a:off x="335741" y="6555174"/>
            <a:ext cx="7444519" cy="261610"/>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spAutoFit/>
          </a:bodyPr>
          <a:lstStyle/>
          <a:p>
            <a:pPr>
              <a:spcAft>
                <a:spcPts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出典：寝屋川市</a:t>
            </a:r>
            <a:r>
              <a:rPr lang="ja-JP" altLang="en-US" sz="1050" dirty="0">
                <a:latin typeface="Meiryo UI" panose="020B0604030504040204" pitchFamily="50" charset="-128"/>
                <a:ea typeface="Meiryo UI" panose="020B0604030504040204" pitchFamily="50" charset="-128"/>
              </a:rPr>
              <a:t>「携帯端末用アプリケーション」の構築・運用に向けた市民ニーズ調査結果報告</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962986" y="2959967"/>
            <a:ext cx="3433167" cy="338554"/>
          </a:xfrm>
          <a:prstGeom prst="rect">
            <a:avLst/>
          </a:prstGeom>
          <a:noFill/>
        </p:spPr>
        <p:txBody>
          <a:bodyPr wrap="square" rtlCol="0">
            <a:spAutoFit/>
          </a:bodyPr>
          <a:lstStyle/>
          <a:p>
            <a:pPr algn="ct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市が構築するアプリ</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の利用意向</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5253543" y="2959967"/>
            <a:ext cx="3056443" cy="338554"/>
          </a:xfrm>
          <a:prstGeom prst="rect">
            <a:avLst/>
          </a:prstGeom>
          <a:noFill/>
        </p:spPr>
        <p:txBody>
          <a:bodyPr wrap="square" rtlCol="0">
            <a:spAutoFit/>
          </a:bodyPr>
          <a:lstStyle/>
          <a:p>
            <a:pPr algn="ct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あれば便利と感じる機能、分野</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281586" y="162308"/>
            <a:ext cx="8611117" cy="461665"/>
          </a:xfrm>
          <a:prstGeom prst="rect">
            <a:avLst/>
          </a:prstGeom>
          <a:noFill/>
        </p:spPr>
        <p:txBody>
          <a:bodyPr wrap="square" rtlCol="0">
            <a:spAutoFit/>
          </a:bodyPr>
          <a:lstStyle/>
          <a:p>
            <a:pPr algn="ctr" defTabSz="914400">
              <a:defRPr/>
            </a:pPr>
            <a:r>
              <a:rPr kumimoji="0" lang="ja-JP" altLang="en-US" sz="2400" b="1" kern="0" dirty="0">
                <a:latin typeface="Meiryo UI" panose="020B0604030504040204" pitchFamily="50" charset="-128"/>
                <a:ea typeface="Meiryo UI" panose="020B0604030504040204" pitchFamily="50" charset="-128"/>
              </a:rPr>
              <a:t>住民が求める行政アプリサービス</a:t>
            </a:r>
            <a:r>
              <a:rPr lang="ja-JP" altLang="en-US" sz="2400" b="1" kern="0" dirty="0">
                <a:latin typeface="Meiryo UI" panose="020B0604030504040204" pitchFamily="50" charset="-128"/>
                <a:ea typeface="Meiryo UI" panose="020B0604030504040204" pitchFamily="50" charset="-128"/>
              </a:rPr>
              <a:t>とは</a:t>
            </a:r>
            <a:r>
              <a:rPr kumimoji="0" lang="ja-JP" altLang="en-US" sz="2000" b="1" kern="0" dirty="0">
                <a:latin typeface="Meiryo UI" panose="020B0604030504040204" pitchFamily="50" charset="-128"/>
                <a:ea typeface="Meiryo UI" panose="020B0604030504040204" pitchFamily="50" charset="-128"/>
              </a:rPr>
              <a:t>（寝屋川市ニーズ調査より）</a:t>
            </a:r>
            <a:endParaRPr kumimoji="0" lang="ja-JP" altLang="en-US" sz="2400" b="1" kern="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6977416" y="6512985"/>
            <a:ext cx="2057400" cy="365125"/>
          </a:xfrm>
        </p:spPr>
        <p:txBody>
          <a:bodyPr/>
          <a:lstStyle/>
          <a:p>
            <a:fld id="{6D9193AE-A101-45E9-A319-81911888F047}" type="slidenum">
              <a:rPr kumimoji="1" lang="ja-JP" altLang="en-US" smtClean="0"/>
              <a:pPr/>
              <a:t>6</a:t>
            </a:fld>
            <a:endParaRPr kumimoji="1" lang="ja-JP" altLang="en-US"/>
          </a:p>
        </p:txBody>
      </p:sp>
      <p:cxnSp>
        <p:nvCxnSpPr>
          <p:cNvPr id="14" name="直線コネクタ 13">
            <a:extLst>
              <a:ext uri="{FF2B5EF4-FFF2-40B4-BE49-F238E27FC236}">
                <a16:creationId xmlns:a16="http://schemas.microsoft.com/office/drawing/2014/main" id="{4DAD7408-FADA-472C-AA43-234CDCA34F04}"/>
              </a:ext>
            </a:extLst>
          </p:cNvPr>
          <p:cNvCxnSpPr/>
          <p:nvPr/>
        </p:nvCxnSpPr>
        <p:spPr>
          <a:xfrm>
            <a:off x="382588" y="720770"/>
            <a:ext cx="8498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5EB06E7-7BAD-4371-88D4-2603AE3C8ABC}"/>
              </a:ext>
            </a:extLst>
          </p:cNvPr>
          <p:cNvSpPr txBox="1"/>
          <p:nvPr/>
        </p:nvSpPr>
        <p:spPr>
          <a:xfrm>
            <a:off x="608428" y="825831"/>
            <a:ext cx="8153734" cy="323165"/>
          </a:xfrm>
          <a:prstGeom prst="rect">
            <a:avLst/>
          </a:prstGeom>
          <a:noFill/>
          <a:ln>
            <a:solidFill>
              <a:schemeClr val="bg1">
                <a:lumMod val="75000"/>
              </a:schemeClr>
            </a:solidFill>
          </a:ln>
        </p:spPr>
        <p:txBody>
          <a:bodyPr wrap="square" rtlCol="0">
            <a:spAutoFit/>
          </a:bodyPr>
          <a:lstStyle/>
          <a:p>
            <a:pPr marL="285750" marR="0" lvl="0" indent="-285750" algn="l" defTabSz="84349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500" dirty="0">
                <a:solidFill>
                  <a:prstClr val="black"/>
                </a:solidFill>
                <a:latin typeface="Meiryo UI" panose="020B0604030504040204" pitchFamily="50" charset="-128"/>
                <a:ea typeface="Meiryo UI" panose="020B0604030504040204" pitchFamily="50" charset="-128"/>
              </a:rPr>
              <a:t>行政アプリサービスに対するニーズは、①防災・防犯、②ごみ分別収集、③健康管理、④子育ての順</a:t>
            </a:r>
            <a:endPar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769564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6129AB3-1052-4066-AA27-7EF12DD532E8}"/>
              </a:ext>
            </a:extLst>
          </p:cNvPr>
          <p:cNvSpPr>
            <a:spLocks noGrp="1"/>
          </p:cNvSpPr>
          <p:nvPr>
            <p:ph type="sldNum" sz="quarter" idx="12"/>
          </p:nvPr>
        </p:nvSpPr>
        <p:spPr>
          <a:xfrm>
            <a:off x="7049854" y="6482579"/>
            <a:ext cx="2057400" cy="365125"/>
          </a:xfrm>
        </p:spPr>
        <p:txBody>
          <a:bodyPr/>
          <a:lstStyle/>
          <a:p>
            <a:fld id="{6D9193AE-A101-45E9-A319-81911888F047}" type="slidenum">
              <a:rPr kumimoji="1" lang="ja-JP" altLang="en-US" smtClean="0"/>
              <a:pPr/>
              <a:t>7</a:t>
            </a:fld>
            <a:endParaRPr kumimoji="1" lang="ja-JP" altLang="en-US"/>
          </a:p>
        </p:txBody>
      </p:sp>
      <p:sp>
        <p:nvSpPr>
          <p:cNvPr id="12" name="テキスト ボックス 11">
            <a:extLst>
              <a:ext uri="{FF2B5EF4-FFF2-40B4-BE49-F238E27FC236}">
                <a16:creationId xmlns:a16="http://schemas.microsoft.com/office/drawing/2014/main" id="{A1AA1268-3D03-47D4-A4AA-3510D0449B3C}"/>
              </a:ext>
            </a:extLst>
          </p:cNvPr>
          <p:cNvSpPr txBox="1"/>
          <p:nvPr/>
        </p:nvSpPr>
        <p:spPr>
          <a:xfrm>
            <a:off x="91441" y="65418"/>
            <a:ext cx="704985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dirty="0" smtClean="0">
                <a:latin typeface="Meiryo UI" panose="020B0604030504040204" pitchFamily="50" charset="-128"/>
                <a:ea typeface="Meiryo UI" panose="020B0604030504040204" pitchFamily="50" charset="-128"/>
              </a:rPr>
              <a:t>【</a:t>
            </a:r>
            <a:r>
              <a:rPr kumimoji="1" lang="ja-JP" altLang="en-US" sz="2400" b="1" dirty="0" smtClean="0">
                <a:latin typeface="Meiryo UI" panose="020B0604030504040204" pitchFamily="50" charset="-128"/>
                <a:ea typeface="Meiryo UI" panose="020B0604030504040204" pitchFamily="50" charset="-128"/>
              </a:rPr>
              <a:t>スマートフォンアプリ</a:t>
            </a:r>
            <a:r>
              <a:rPr kumimoji="1" lang="en-US" altLang="ja-JP" sz="2400" b="1" dirty="0" smtClean="0">
                <a:latin typeface="Meiryo UI" panose="020B0604030504040204" pitchFamily="50" charset="-128"/>
                <a:ea typeface="Meiryo UI" panose="020B0604030504040204" pitchFamily="50" charset="-128"/>
              </a:rPr>
              <a:t>】</a:t>
            </a:r>
            <a:r>
              <a:rPr kumimoji="1" lang="ja-JP" altLang="en-US" sz="2400" b="1" dirty="0" smtClean="0">
                <a:latin typeface="Meiryo UI" panose="020B0604030504040204" pitchFamily="50" charset="-128"/>
                <a:ea typeface="Meiryo UI" panose="020B0604030504040204" pitchFamily="50" charset="-128"/>
              </a:rPr>
              <a:t>　　市町村別サービス</a:t>
            </a:r>
            <a:r>
              <a:rPr kumimoji="1" lang="ja-JP" altLang="en-US" sz="2400" b="1" dirty="0">
                <a:latin typeface="Meiryo UI" panose="020B0604030504040204" pitchFamily="50" charset="-128"/>
                <a:ea typeface="Meiryo UI" panose="020B0604030504040204" pitchFamily="50" charset="-128"/>
              </a:rPr>
              <a:t>提供</a:t>
            </a:r>
            <a:r>
              <a:rPr kumimoji="1" lang="ja-JP" altLang="en-US" sz="2400" b="1" dirty="0" smtClean="0">
                <a:latin typeface="Meiryo UI" panose="020B0604030504040204" pitchFamily="50" charset="-128"/>
                <a:ea typeface="Meiryo UI" panose="020B0604030504040204" pitchFamily="50" charset="-128"/>
              </a:rPr>
              <a:t>状況</a:t>
            </a:r>
            <a:endParaRPr kumimoji="1" lang="ja-JP" altLang="en-US" sz="2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44ACFE6A-B4EA-4341-A76A-EC143E06827E}"/>
              </a:ext>
            </a:extLst>
          </p:cNvPr>
          <p:cNvSpPr/>
          <p:nvPr/>
        </p:nvSpPr>
        <p:spPr>
          <a:xfrm>
            <a:off x="342007" y="677684"/>
            <a:ext cx="8519417" cy="1061829"/>
          </a:xfrm>
          <a:prstGeom prst="rect">
            <a:avLst/>
          </a:prstGeom>
          <a:ln>
            <a:solidFill>
              <a:schemeClr val="bg1">
                <a:lumMod val="75000"/>
              </a:schemeClr>
            </a:solidFill>
          </a:ln>
        </p:spPr>
        <p:txBody>
          <a:bodyPr wrap="square">
            <a:spAutoFit/>
          </a:bodyPr>
          <a:lstStyle/>
          <a:p>
            <a:pPr marL="285750" indent="-285750">
              <a:lnSpc>
                <a:spcPct val="150000"/>
              </a:lnSpc>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市町村別提供状況では、平均で</a:t>
            </a:r>
            <a:r>
              <a:rPr lang="en-US" altLang="ja-JP" sz="1400" dirty="0" smtClean="0">
                <a:latin typeface="Meiryo UI" panose="020B0604030504040204" pitchFamily="50" charset="-128"/>
                <a:ea typeface="Meiryo UI" panose="020B0604030504040204" pitchFamily="50" charset="-128"/>
              </a:rPr>
              <a:t>3.2</a:t>
            </a:r>
            <a:r>
              <a:rPr lang="ja-JP" altLang="en-US" sz="1400" dirty="0" smtClean="0">
                <a:latin typeface="Meiryo UI" panose="020B0604030504040204" pitchFamily="50" charset="-128"/>
                <a:ea typeface="Meiryo UI" panose="020B0604030504040204" pitchFamily="50" charset="-128"/>
              </a:rPr>
              <a:t>分野</a:t>
            </a:r>
            <a:r>
              <a:rPr lang="ja-JP" altLang="en-US" sz="1400" dirty="0">
                <a:latin typeface="Meiryo UI" panose="020B0604030504040204" pitchFamily="50" charset="-128"/>
                <a:ea typeface="Meiryo UI" panose="020B0604030504040204" pitchFamily="50" charset="-128"/>
              </a:rPr>
              <a:t>で提供。</a:t>
            </a:r>
            <a:endParaRPr lang="en-US" altLang="ja-JP" sz="1400" dirty="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上位は寝屋川</a:t>
            </a:r>
            <a:r>
              <a:rPr lang="ja-JP" altLang="en-US" sz="1400" dirty="0">
                <a:latin typeface="Meiryo UI" panose="020B0604030504040204" pitchFamily="50" charset="-128"/>
                <a:ea typeface="Meiryo UI" panose="020B0604030504040204" pitchFamily="50" charset="-128"/>
              </a:rPr>
              <a:t>市</a:t>
            </a:r>
            <a:r>
              <a:rPr lang="ja-JP" altLang="en-US" sz="1400" dirty="0" smtClean="0">
                <a:latin typeface="Meiryo UI" panose="020B0604030504040204" pitchFamily="50" charset="-128"/>
                <a:ea typeface="Meiryo UI" panose="020B0604030504040204" pitchFamily="50" charset="-128"/>
              </a:rPr>
              <a:t>が統合型アプリ１つで</a:t>
            </a:r>
            <a:r>
              <a:rPr lang="en-US" altLang="ja-JP" sz="1400" dirty="0" smtClean="0">
                <a:latin typeface="Meiryo UI" panose="020B0604030504040204" pitchFamily="50" charset="-128"/>
                <a:ea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rPr>
              <a:t>分野に対応。豊中市</a:t>
            </a:r>
            <a:r>
              <a:rPr lang="en-US" altLang="ja-JP" sz="1400" dirty="0" smtClean="0">
                <a:latin typeface="Meiryo UI" panose="020B0604030504040204" pitchFamily="50" charset="-128"/>
                <a:ea typeface="Meiryo UI" panose="020B0604030504040204" pitchFamily="50" charset="-128"/>
              </a:rPr>
              <a:t>9</a:t>
            </a:r>
            <a:r>
              <a:rPr lang="ja-JP" altLang="en-US" sz="1400" dirty="0" smtClean="0">
                <a:latin typeface="Meiryo UI" panose="020B0604030504040204" pitchFamily="50" charset="-128"/>
                <a:ea typeface="Meiryo UI" panose="020B0604030504040204" pitchFamily="50" charset="-128"/>
              </a:rPr>
              <a:t>分野、和泉市・箕面市</a:t>
            </a:r>
            <a:r>
              <a:rPr lang="en-US" altLang="ja-JP" sz="1400" dirty="0">
                <a:latin typeface="Meiryo UI" panose="020B0604030504040204" pitchFamily="50" charset="-128"/>
                <a:ea typeface="Meiryo UI" panose="020B0604030504040204" pitchFamily="50" charset="-128"/>
              </a:rPr>
              <a:t>7</a:t>
            </a:r>
            <a:r>
              <a:rPr lang="ja-JP" altLang="en-US" sz="1400" dirty="0" smtClean="0">
                <a:latin typeface="Meiryo UI" panose="020B0604030504040204" pitchFamily="50" charset="-128"/>
                <a:ea typeface="Meiryo UI" panose="020B0604030504040204" pitchFamily="50" charset="-128"/>
              </a:rPr>
              <a:t>分野と続く。</a:t>
            </a:r>
            <a:endParaRPr lang="en-US" altLang="ja-JP" sz="1400" dirty="0">
              <a:latin typeface="Meiryo UI" panose="020B0604030504040204" pitchFamily="50" charset="-128"/>
              <a:ea typeface="Meiryo UI" panose="020B0604030504040204" pitchFamily="50" charset="-128"/>
            </a:endParaRPr>
          </a:p>
          <a:p>
            <a:pPr marL="285750" indent="-285750">
              <a:lnSpc>
                <a:spcPct val="150000"/>
              </a:lnSpc>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他方で、</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分野以下の団体も町村を中心に</a:t>
            </a:r>
            <a:r>
              <a:rPr lang="en-US" altLang="ja-JP" sz="1400" dirty="0">
                <a:latin typeface="Meiryo UI" panose="020B0604030504040204" pitchFamily="50" charset="-128"/>
                <a:ea typeface="Meiryo UI" panose="020B0604030504040204" pitchFamily="50" charset="-128"/>
              </a:rPr>
              <a:t>18</a:t>
            </a:r>
            <a:r>
              <a:rPr lang="ja-JP" altLang="en-US" sz="1400" dirty="0">
                <a:latin typeface="Meiryo UI" panose="020B0604030504040204" pitchFamily="50" charset="-128"/>
                <a:ea typeface="Meiryo UI" panose="020B0604030504040204" pitchFamily="50" charset="-128"/>
              </a:rPr>
              <a:t>団体存在しており、提供状況にはバラつきがある。</a:t>
            </a:r>
          </a:p>
        </p:txBody>
      </p:sp>
      <p:cxnSp>
        <p:nvCxnSpPr>
          <p:cNvPr id="14" name="直線コネクタ 13">
            <a:extLst>
              <a:ext uri="{FF2B5EF4-FFF2-40B4-BE49-F238E27FC236}">
                <a16:creationId xmlns:a16="http://schemas.microsoft.com/office/drawing/2014/main" id="{EFB4A745-4045-444C-9B42-67800CDD26E9}"/>
              </a:ext>
            </a:extLst>
          </p:cNvPr>
          <p:cNvCxnSpPr/>
          <p:nvPr/>
        </p:nvCxnSpPr>
        <p:spPr>
          <a:xfrm>
            <a:off x="322739" y="595797"/>
            <a:ext cx="860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E21ABF66-A34E-4B96-A34B-15D5A56A02D2}"/>
              </a:ext>
            </a:extLst>
          </p:cNvPr>
          <p:cNvSpPr txBox="1"/>
          <p:nvPr/>
        </p:nvSpPr>
        <p:spPr>
          <a:xfrm>
            <a:off x="4973821" y="1834486"/>
            <a:ext cx="3887603" cy="253916"/>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注）網掛けは、寝屋川市の市民ニーズ調査で、ニーズが</a:t>
            </a:r>
            <a:r>
              <a:rPr kumimoji="1" lang="ja-JP" altLang="en-US" sz="1050" dirty="0" smtClean="0">
                <a:latin typeface="Meiryo UI" panose="020B0604030504040204" pitchFamily="50" charset="-128"/>
                <a:ea typeface="Meiryo UI" panose="020B0604030504040204" pitchFamily="50" charset="-128"/>
              </a:rPr>
              <a:t>高かった分野</a:t>
            </a:r>
            <a:endParaRPr kumimoji="1" lang="ja-JP" altLang="en-US" sz="1050"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322739" y="1783756"/>
            <a:ext cx="4343554"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〇＝独自アプリを提供、△＝パッケージアプリを提供</a:t>
            </a:r>
            <a:endParaRPr kumimoji="1" lang="ja-JP" altLang="en-US" sz="1200" dirty="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2"/>
          <a:stretch>
            <a:fillRect/>
          </a:stretch>
        </p:blipFill>
        <p:spPr>
          <a:xfrm>
            <a:off x="299415" y="2118060"/>
            <a:ext cx="8609490" cy="4464000"/>
          </a:xfrm>
          <a:prstGeom prst="rect">
            <a:avLst/>
          </a:prstGeom>
        </p:spPr>
      </p:pic>
      <p:sp>
        <p:nvSpPr>
          <p:cNvPr id="10" name="テキスト ボックス 26"/>
          <p:cNvSpPr txBox="1"/>
          <p:nvPr/>
        </p:nvSpPr>
        <p:spPr>
          <a:xfrm>
            <a:off x="386713" y="6534336"/>
            <a:ext cx="5928726"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50" dirty="0">
                <a:latin typeface="Meiryo UI" panose="020B0604030504040204" pitchFamily="50" charset="-128"/>
                <a:ea typeface="Meiryo UI" panose="020B0604030504040204" pitchFamily="50" charset="-128"/>
              </a:rPr>
              <a:t>出典：大阪府「</a:t>
            </a:r>
            <a:r>
              <a:rPr lang="en-US" altLang="ja-JP" sz="1050" dirty="0">
                <a:latin typeface="Meiryo UI" panose="020B0604030504040204" pitchFamily="50" charset="-128"/>
                <a:ea typeface="Meiryo UI" panose="020B0604030504040204" pitchFamily="50" charset="-128"/>
              </a:rPr>
              <a:t>ICT</a:t>
            </a:r>
            <a:r>
              <a:rPr lang="ja-JP" altLang="en-US" sz="1050" dirty="0">
                <a:latin typeface="Meiryo UI" panose="020B0604030504040204" pitchFamily="50" charset="-128"/>
                <a:ea typeface="Meiryo UI" panose="020B0604030504040204" pitchFamily="50" charset="-128"/>
              </a:rPr>
              <a:t>を活用した住民サービスにかかるアンケート調査」</a:t>
            </a:r>
            <a:r>
              <a:rPr lang="ja-JP" altLang="en-US" sz="1050" dirty="0" smtClean="0">
                <a:latin typeface="Meiryo UI" panose="020B0604030504040204" pitchFamily="50" charset="-128"/>
                <a:ea typeface="Meiryo UI" panose="020B0604030504040204" pitchFamily="50" charset="-128"/>
              </a:rPr>
              <a:t>結果から事務局作成</a:t>
            </a:r>
            <a:endParaRPr kumimoji="1"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49876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34152" y="574764"/>
            <a:ext cx="8748000" cy="0"/>
          </a:xfrm>
          <a:prstGeom prst="line">
            <a:avLst/>
          </a:prstGeom>
        </p:spPr>
        <p:style>
          <a:lnRef idx="1">
            <a:schemeClr val="dk1"/>
          </a:lnRef>
          <a:fillRef idx="0">
            <a:schemeClr val="dk1"/>
          </a:fillRef>
          <a:effectRef idx="0">
            <a:schemeClr val="dk1"/>
          </a:effectRef>
          <a:fontRef idx="minor">
            <a:schemeClr val="tx1"/>
          </a:fontRef>
        </p:style>
      </p:cxnSp>
      <p:sp>
        <p:nvSpPr>
          <p:cNvPr id="5" name="テキスト ボックス 4"/>
          <p:cNvSpPr txBox="1"/>
          <p:nvPr/>
        </p:nvSpPr>
        <p:spPr>
          <a:xfrm>
            <a:off x="208026" y="53133"/>
            <a:ext cx="6064481" cy="461665"/>
          </a:xfrm>
          <a:prstGeom prst="rect">
            <a:avLst/>
          </a:prstGeom>
          <a:noFill/>
        </p:spPr>
        <p:txBody>
          <a:bodyPr wrap="none" rtlCol="0">
            <a:spAutoFit/>
          </a:bodyPr>
          <a:lstStyle/>
          <a:p>
            <a:r>
              <a:rPr kumimoji="1" lang="en-US" altLang="ja-JP" sz="2400" b="1" dirty="0" smtClean="0">
                <a:latin typeface="Meiryo UI" panose="020B0604030504040204" pitchFamily="50" charset="-128"/>
                <a:ea typeface="Meiryo UI" panose="020B0604030504040204" pitchFamily="50" charset="-128"/>
              </a:rPr>
              <a:t>【</a:t>
            </a:r>
            <a:r>
              <a:rPr kumimoji="1" lang="ja-JP" altLang="en-US" sz="2400" b="1" dirty="0" smtClean="0">
                <a:latin typeface="Meiryo UI" panose="020B0604030504040204" pitchFamily="50" charset="-128"/>
                <a:ea typeface="Meiryo UI" panose="020B0604030504040204" pitchFamily="50" charset="-128"/>
              </a:rPr>
              <a:t>スマートフォンアプリ</a:t>
            </a:r>
            <a:r>
              <a:rPr kumimoji="1" lang="en-US" altLang="ja-JP" sz="2400" b="1" dirty="0" smtClean="0">
                <a:latin typeface="Meiryo UI" panose="020B0604030504040204" pitchFamily="50" charset="-128"/>
                <a:ea typeface="Meiryo UI" panose="020B0604030504040204" pitchFamily="50" charset="-128"/>
              </a:rPr>
              <a:t>】</a:t>
            </a:r>
            <a:r>
              <a:rPr kumimoji="1" lang="ja-JP" altLang="en-US" sz="2400" b="1" dirty="0" smtClean="0">
                <a:latin typeface="Meiryo UI" panose="020B0604030504040204" pitchFamily="50" charset="-128"/>
                <a:ea typeface="Meiryo UI" panose="020B0604030504040204" pitchFamily="50" charset="-128"/>
              </a:rPr>
              <a:t>　　導入の状況（内訳）</a:t>
            </a:r>
            <a:endParaRPr kumimoji="1" lang="ja-JP" altLang="en-US" sz="2400" b="1"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44ACFE6A-B4EA-4341-A76A-EC143E06827E}"/>
              </a:ext>
            </a:extLst>
          </p:cNvPr>
          <p:cNvSpPr/>
          <p:nvPr/>
        </p:nvSpPr>
        <p:spPr>
          <a:xfrm>
            <a:off x="155288" y="627009"/>
            <a:ext cx="8834399" cy="1477328"/>
          </a:xfrm>
          <a:prstGeom prst="rect">
            <a:avLst/>
          </a:prstGeom>
          <a:ln>
            <a:solidFill>
              <a:schemeClr val="bg1">
                <a:lumMod val="75000"/>
              </a:schemeClr>
            </a:solidFill>
          </a:ln>
        </p:spPr>
        <p:txBody>
          <a:bodyPr wrap="square">
            <a:spAutoFit/>
          </a:bodyPr>
          <a:lstStyle/>
          <a:p>
            <a:pPr>
              <a:lnSpc>
                <a:spcPct val="150000"/>
              </a:lnSpc>
            </a:pPr>
            <a:r>
              <a:rPr lang="en-US" altLang="ja-JP" sz="1500" dirty="0" smtClean="0">
                <a:latin typeface="Meiryo UI" panose="020B0604030504040204" pitchFamily="50" charset="-128"/>
                <a:ea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rPr>
              <a:t>図１</a:t>
            </a:r>
            <a:r>
              <a:rPr lang="en-US" altLang="ja-JP" sz="1500" dirty="0" smtClean="0">
                <a:latin typeface="Meiryo UI" panose="020B0604030504040204" pitchFamily="50" charset="-128"/>
                <a:ea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rPr>
              <a:t>　導入の多い分野は①広報、②防災、</a:t>
            </a:r>
            <a:r>
              <a:rPr lang="ja-JP" altLang="en-US" sz="1500" dirty="0" smtClean="0">
                <a:latin typeface="Meiryo UI" panose="020B0604030504040204" pitchFamily="50" charset="-128"/>
                <a:ea typeface="Meiryo UI" panose="020B0604030504040204" pitchFamily="50" charset="-128"/>
              </a:rPr>
              <a:t>③ごみ分</a:t>
            </a:r>
            <a:r>
              <a:rPr lang="ja-JP" altLang="en-US" sz="1500" dirty="0" smtClean="0">
                <a:latin typeface="Meiryo UI" panose="020B0604030504040204" pitchFamily="50" charset="-128"/>
                <a:ea typeface="Meiryo UI" panose="020B0604030504040204" pitchFamily="50" charset="-128"/>
              </a:rPr>
              <a:t>別・収集日、④子育ての順。</a:t>
            </a:r>
            <a:endParaRPr lang="en-US" altLang="ja-JP" sz="1500" dirty="0" smtClean="0">
              <a:latin typeface="Meiryo UI" panose="020B0604030504040204" pitchFamily="50" charset="-128"/>
              <a:ea typeface="Meiryo UI" panose="020B0604030504040204" pitchFamily="50" charset="-128"/>
            </a:endParaRPr>
          </a:p>
          <a:p>
            <a:pPr>
              <a:lnSpc>
                <a:spcPct val="150000"/>
              </a:lnSpc>
            </a:pPr>
            <a:r>
              <a:rPr lang="en-US" altLang="ja-JP" sz="1500" dirty="0" smtClean="0">
                <a:latin typeface="Meiryo UI" panose="020B0604030504040204" pitchFamily="50" charset="-128"/>
                <a:ea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rPr>
              <a:t>図２</a:t>
            </a:r>
            <a:r>
              <a:rPr lang="en-US" altLang="ja-JP" sz="1500" dirty="0" smtClean="0">
                <a:latin typeface="Meiryo UI" panose="020B0604030504040204" pitchFamily="50" charset="-128"/>
                <a:ea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rPr>
              <a:t>　ダウンロード数は高槻市</a:t>
            </a:r>
            <a:r>
              <a:rPr lang="ja-JP" altLang="en-US" sz="1500" dirty="0" smtClean="0">
                <a:latin typeface="Meiryo UI" panose="020B0604030504040204" pitchFamily="50" charset="-128"/>
                <a:ea typeface="Meiryo UI" panose="020B0604030504040204" pitchFamily="50" charset="-128"/>
              </a:rPr>
              <a:t>のごみアプリ</a:t>
            </a:r>
            <a:r>
              <a:rPr lang="ja-JP" altLang="en-US" sz="1500" dirty="0" smtClean="0">
                <a:latin typeface="Meiryo UI" panose="020B0604030504040204" pitchFamily="50" charset="-128"/>
                <a:ea typeface="Meiryo UI" panose="020B0604030504040204" pitchFamily="50" charset="-128"/>
              </a:rPr>
              <a:t>がトップで</a:t>
            </a:r>
            <a:r>
              <a:rPr lang="ja-JP" altLang="en-US" sz="1500" dirty="0" smtClean="0">
                <a:latin typeface="Meiryo UI" panose="020B0604030504040204" pitchFamily="50" charset="-128"/>
                <a:ea typeface="Meiryo UI" panose="020B0604030504040204" pitchFamily="50" charset="-128"/>
              </a:rPr>
              <a:t>、ごみ分</a:t>
            </a:r>
            <a:r>
              <a:rPr lang="ja-JP" altLang="en-US" sz="1500" dirty="0" smtClean="0">
                <a:latin typeface="Meiryo UI" panose="020B0604030504040204" pitchFamily="50" charset="-128"/>
                <a:ea typeface="Meiryo UI" panose="020B0604030504040204" pitchFamily="50" charset="-128"/>
              </a:rPr>
              <a:t>別・収集日の機能を有するアプリが</a:t>
            </a:r>
            <a:r>
              <a:rPr lang="ja-JP" altLang="en-US" sz="1500" dirty="0">
                <a:latin typeface="Meiryo UI" panose="020B0604030504040204" pitchFamily="50" charset="-128"/>
                <a:ea typeface="Meiryo UI" panose="020B0604030504040204" pitchFamily="50" charset="-128"/>
              </a:rPr>
              <a:t>伸びやすい</a:t>
            </a:r>
            <a:r>
              <a:rPr lang="ja-JP" altLang="en-US" sz="1500" dirty="0" smtClean="0">
                <a:latin typeface="Meiryo UI" panose="020B0604030504040204" pitchFamily="50" charset="-128"/>
                <a:ea typeface="Meiryo UI" panose="020B0604030504040204" pitchFamily="50" charset="-128"/>
              </a:rPr>
              <a:t>傾向</a:t>
            </a:r>
            <a:endParaRPr lang="en-US" altLang="ja-JP" sz="1500" dirty="0" smtClean="0">
              <a:latin typeface="Meiryo UI" panose="020B0604030504040204" pitchFamily="50" charset="-128"/>
              <a:ea typeface="Meiryo UI" panose="020B0604030504040204" pitchFamily="50" charset="-128"/>
            </a:endParaRPr>
          </a:p>
          <a:p>
            <a:pPr>
              <a:lnSpc>
                <a:spcPct val="150000"/>
              </a:lnSpc>
            </a:pPr>
            <a:r>
              <a:rPr lang="en-US" altLang="ja-JP" sz="1500" dirty="0" smtClean="0">
                <a:latin typeface="Meiryo UI" panose="020B0604030504040204" pitchFamily="50" charset="-128"/>
                <a:ea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rPr>
              <a:t>図３</a:t>
            </a:r>
            <a:r>
              <a:rPr lang="en-US" altLang="ja-JP" sz="1500" dirty="0" smtClean="0">
                <a:latin typeface="Meiryo UI" panose="020B0604030504040204" pitchFamily="50" charset="-128"/>
                <a:ea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rPr>
              <a:t>　導入件数は年々増加傾向にある。（</a:t>
            </a:r>
            <a:r>
              <a:rPr lang="en-US" altLang="ja-JP" sz="1500" dirty="0" smtClean="0">
                <a:latin typeface="Meiryo UI" panose="020B0604030504040204" pitchFamily="50" charset="-128"/>
                <a:ea typeface="Meiryo UI" panose="020B0604030504040204" pitchFamily="50" charset="-128"/>
              </a:rPr>
              <a:t>2013</a:t>
            </a:r>
            <a:r>
              <a:rPr lang="ja-JP" altLang="en-US" sz="1500" dirty="0" smtClean="0">
                <a:latin typeface="Meiryo UI" panose="020B0604030504040204" pitchFamily="50" charset="-128"/>
                <a:ea typeface="Meiryo UI" panose="020B0604030504040204" pitchFamily="50" charset="-128"/>
              </a:rPr>
              <a:t>年度の高槻市ごみアプリが最も早い導入）</a:t>
            </a:r>
            <a:endParaRPr lang="en-US" altLang="ja-JP" sz="1500" dirty="0">
              <a:latin typeface="Meiryo UI" panose="020B0604030504040204" pitchFamily="50" charset="-128"/>
              <a:ea typeface="Meiryo UI" panose="020B0604030504040204" pitchFamily="50" charset="-128"/>
            </a:endParaRPr>
          </a:p>
          <a:p>
            <a:pPr>
              <a:lnSpc>
                <a:spcPct val="150000"/>
              </a:lnSpc>
            </a:pPr>
            <a:r>
              <a:rPr lang="en-US" altLang="ja-JP" sz="1500" dirty="0" smtClean="0">
                <a:latin typeface="Meiryo UI" panose="020B0604030504040204" pitchFamily="50" charset="-128"/>
                <a:ea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rPr>
              <a:t>図４</a:t>
            </a:r>
            <a:r>
              <a:rPr lang="en-US" altLang="ja-JP" sz="1500" dirty="0" smtClean="0">
                <a:latin typeface="Meiryo UI" panose="020B0604030504040204" pitchFamily="50" charset="-128"/>
                <a:ea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rPr>
              <a:t>　双方向</a:t>
            </a:r>
            <a:r>
              <a:rPr lang="ja-JP" altLang="en-US" sz="1500" dirty="0">
                <a:latin typeface="Meiryo UI" panose="020B0604030504040204" pitchFamily="50" charset="-128"/>
                <a:ea typeface="Meiryo UI" panose="020B0604030504040204" pitchFamily="50" charset="-128"/>
              </a:rPr>
              <a:t>コミュニケーション機能を有するアプリはまだまだ少ない</a:t>
            </a:r>
            <a:r>
              <a:rPr lang="ja-JP" altLang="en-US" sz="1500" dirty="0" smtClean="0">
                <a:latin typeface="Meiryo UI" panose="020B0604030504040204" pitchFamily="50" charset="-128"/>
                <a:ea typeface="Meiryo UI" panose="020B0604030504040204" pitchFamily="50" charset="-128"/>
              </a:rPr>
              <a:t>。</a:t>
            </a:r>
            <a:endParaRPr lang="en-US" altLang="ja-JP" sz="1500" dirty="0">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nvPr>
        </p:nvGraphicFramePr>
        <p:xfrm>
          <a:off x="346143" y="5355771"/>
          <a:ext cx="4101465" cy="1356360"/>
        </p:xfrm>
        <a:graphic>
          <a:graphicData uri="http://schemas.openxmlformats.org/drawingml/2006/table">
            <a:tbl>
              <a:tblPr firstRow="1" bandRow="1">
                <a:tableStyleId>{5940675A-B579-460E-94D1-54222C63F5DA}</a:tableStyleId>
              </a:tblPr>
              <a:tblGrid>
                <a:gridCol w="1929130">
                  <a:extLst>
                    <a:ext uri="{9D8B030D-6E8A-4147-A177-3AD203B41FA5}">
                      <a16:colId xmlns:a16="http://schemas.microsoft.com/office/drawing/2014/main" val="1948536350"/>
                    </a:ext>
                  </a:extLst>
                </a:gridCol>
                <a:gridCol w="1217930">
                  <a:extLst>
                    <a:ext uri="{9D8B030D-6E8A-4147-A177-3AD203B41FA5}">
                      <a16:colId xmlns:a16="http://schemas.microsoft.com/office/drawing/2014/main" val="3024475324"/>
                    </a:ext>
                  </a:extLst>
                </a:gridCol>
                <a:gridCol w="954405">
                  <a:extLst>
                    <a:ext uri="{9D8B030D-6E8A-4147-A177-3AD203B41FA5}">
                      <a16:colId xmlns:a16="http://schemas.microsoft.com/office/drawing/2014/main" val="43976138"/>
                    </a:ext>
                  </a:extLst>
                </a:gridCol>
              </a:tblGrid>
              <a:tr h="266294">
                <a:tc>
                  <a:txBody>
                    <a:bodyPr/>
                    <a:lstStyle/>
                    <a:p>
                      <a:pPr algn="ctr"/>
                      <a:r>
                        <a:rPr kumimoji="1" lang="ja-JP" altLang="en-US" sz="1200" dirty="0" smtClean="0">
                          <a:latin typeface="Meiryo UI" panose="020B0604030504040204" pitchFamily="50" charset="-128"/>
                          <a:ea typeface="Meiryo UI" panose="020B0604030504040204" pitchFamily="50" charset="-128"/>
                        </a:rPr>
                        <a:t>団体・アプリ種別</a:t>
                      </a:r>
                      <a:endParaRPr kumimoji="1" lang="ja-JP" altLang="en-US" sz="1200" dirty="0">
                        <a:latin typeface="Meiryo UI" panose="020B0604030504040204" pitchFamily="50" charset="-128"/>
                        <a:ea typeface="Meiryo UI" panose="020B0604030504040204" pitchFamily="50" charset="-128"/>
                      </a:endParaRPr>
                    </a:p>
                  </a:txBody>
                  <a:tcPr>
                    <a:solidFill>
                      <a:schemeClr val="accent2">
                        <a:lumMod val="20000"/>
                        <a:lumOff val="80000"/>
                      </a:schemeClr>
                    </a:solidFill>
                  </a:tcPr>
                </a:tc>
                <a:tc>
                  <a:txBody>
                    <a:bodyPr/>
                    <a:lstStyle/>
                    <a:p>
                      <a:pPr algn="ctr"/>
                      <a:r>
                        <a:rPr kumimoji="1" lang="ja-JP" altLang="en-US" sz="1200" dirty="0" smtClean="0">
                          <a:latin typeface="Meiryo UI" panose="020B0604030504040204" pitchFamily="50" charset="-128"/>
                          <a:ea typeface="Meiryo UI" panose="020B0604030504040204" pitchFamily="50" charset="-128"/>
                        </a:rPr>
                        <a:t>ダウンロード件数</a:t>
                      </a:r>
                      <a:endParaRPr kumimoji="1" lang="ja-JP" altLang="en-US" sz="1200" dirty="0">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solidFill>
                      <a:schemeClr val="accent2">
                        <a:lumMod val="20000"/>
                        <a:lumOff val="80000"/>
                      </a:schemeClr>
                    </a:solidFill>
                  </a:tcPr>
                </a:tc>
                <a:tc>
                  <a:txBody>
                    <a:bodyPr/>
                    <a:lstStyle/>
                    <a:p>
                      <a:pPr algn="ctr"/>
                      <a:r>
                        <a:rPr kumimoji="1" lang="ja-JP" altLang="en-US" sz="1100" dirty="0" smtClean="0">
                          <a:latin typeface="Meiryo UI" panose="020B0604030504040204" pitchFamily="50" charset="-128"/>
                          <a:ea typeface="Meiryo UI" panose="020B0604030504040204" pitchFamily="50" charset="-128"/>
                        </a:rPr>
                        <a:t>人口比率</a:t>
                      </a:r>
                      <a:endParaRPr kumimoji="1" lang="ja-JP" altLang="en-US" sz="11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1241756777"/>
                  </a:ext>
                </a:extLst>
              </a:tr>
              <a:tr h="831712">
                <a:tc>
                  <a:txBody>
                    <a:bodyPr/>
                    <a:lstStyle/>
                    <a:p>
                      <a:r>
                        <a:rPr kumimoji="1" lang="ja-JP" altLang="en-US" sz="1300" dirty="0" smtClean="0">
                          <a:latin typeface="Meiryo UI" panose="020B0604030504040204" pitchFamily="50" charset="-128"/>
                          <a:ea typeface="Meiryo UI" panose="020B0604030504040204" pitchFamily="50" charset="-128"/>
                        </a:rPr>
                        <a:t>①高槻市ごみ</a:t>
                      </a:r>
                      <a:endParaRPr kumimoji="1" lang="en-US" altLang="ja-JP" sz="1300" dirty="0" smtClean="0">
                        <a:latin typeface="Meiryo UI" panose="020B0604030504040204" pitchFamily="50" charset="-128"/>
                        <a:ea typeface="Meiryo UI" panose="020B0604030504040204" pitchFamily="50" charset="-128"/>
                      </a:endParaRPr>
                    </a:p>
                    <a:p>
                      <a:r>
                        <a:rPr kumimoji="1" lang="en-US" altLang="ja-JP" sz="1300" dirty="0" smtClean="0">
                          <a:latin typeface="Meiryo UI" panose="020B0604030504040204" pitchFamily="50" charset="-128"/>
                          <a:ea typeface="Meiryo UI" panose="020B0604030504040204" pitchFamily="50" charset="-128"/>
                        </a:rPr>
                        <a:t>②</a:t>
                      </a:r>
                      <a:r>
                        <a:rPr kumimoji="1" lang="ja-JP" altLang="en-US" sz="1300" dirty="0" smtClean="0">
                          <a:latin typeface="Meiryo UI" panose="020B0604030504040204" pitchFamily="50" charset="-128"/>
                          <a:ea typeface="Meiryo UI" panose="020B0604030504040204" pitchFamily="50" charset="-128"/>
                        </a:rPr>
                        <a:t>大阪市救命サポート</a:t>
                      </a:r>
                    </a:p>
                    <a:p>
                      <a:r>
                        <a:rPr kumimoji="1" lang="ja-JP" altLang="en-US" sz="1300" dirty="0" smtClean="0">
                          <a:latin typeface="Meiryo UI" panose="020B0604030504040204" pitchFamily="50" charset="-128"/>
                          <a:ea typeface="Meiryo UI" panose="020B0604030504040204" pitchFamily="50" charset="-128"/>
                        </a:rPr>
                        <a:t>③もっと寝屋川</a:t>
                      </a:r>
                    </a:p>
                    <a:p>
                      <a:r>
                        <a:rPr kumimoji="1" lang="ja-JP" altLang="en-US" sz="1300" dirty="0" smtClean="0">
                          <a:latin typeface="Meiryo UI" panose="020B0604030504040204" pitchFamily="50" charset="-128"/>
                          <a:ea typeface="Meiryo UI" panose="020B0604030504040204" pitchFamily="50" charset="-128"/>
                        </a:rPr>
                        <a:t>④祭都きしわだ</a:t>
                      </a:r>
                      <a:r>
                        <a:rPr kumimoji="1" lang="en-US" altLang="ja-JP" sz="1300" dirty="0" err="1" smtClean="0">
                          <a:latin typeface="Meiryo UI" panose="020B0604030504040204" pitchFamily="50" charset="-128"/>
                          <a:ea typeface="Meiryo UI" panose="020B0604030504040204" pitchFamily="50" charset="-128"/>
                        </a:rPr>
                        <a:t>navi</a:t>
                      </a:r>
                      <a:endParaRPr kumimoji="1" lang="en-US" altLang="ja-JP" sz="1300" dirty="0" smtClean="0">
                        <a:latin typeface="Meiryo UI" panose="020B0604030504040204" pitchFamily="50" charset="-128"/>
                        <a:ea typeface="Meiryo UI" panose="020B0604030504040204" pitchFamily="50" charset="-128"/>
                      </a:endParaRPr>
                    </a:p>
                    <a:p>
                      <a:r>
                        <a:rPr kumimoji="1" lang="en-US" altLang="ja-JP" sz="1300" dirty="0" smtClean="0">
                          <a:latin typeface="Meiryo UI" panose="020B0604030504040204" pitchFamily="50" charset="-128"/>
                          <a:ea typeface="Meiryo UI" panose="020B0604030504040204" pitchFamily="50" charset="-128"/>
                        </a:rPr>
                        <a:t>⑤</a:t>
                      </a:r>
                      <a:r>
                        <a:rPr kumimoji="1" lang="ja-JP" altLang="en-US" sz="1300" dirty="0" smtClean="0">
                          <a:latin typeface="Meiryo UI" panose="020B0604030504040204" pitchFamily="50" charset="-128"/>
                          <a:ea typeface="Meiryo UI" panose="020B0604030504040204" pitchFamily="50" charset="-128"/>
                        </a:rPr>
                        <a:t>茨木市ごみ</a:t>
                      </a:r>
                      <a:endParaRPr kumimoji="1" lang="en-US" altLang="ja-JP" sz="1300" dirty="0" smtClean="0">
                        <a:latin typeface="Meiryo UI" panose="020B0604030504040204" pitchFamily="50" charset="-128"/>
                        <a:ea typeface="Meiryo UI" panose="020B0604030504040204" pitchFamily="50" charset="-128"/>
                      </a:endParaRPr>
                    </a:p>
                  </a:txBody>
                  <a:tcPr/>
                </a:tc>
                <a:tc>
                  <a:txBody>
                    <a:bodyPr/>
                    <a:lstStyle/>
                    <a:p>
                      <a:pPr algn="r"/>
                      <a:r>
                        <a:rPr kumimoji="1" lang="ja-JP" altLang="en-US" sz="1300" dirty="0" smtClean="0">
                          <a:latin typeface="Meiryo UI" panose="020B0604030504040204" pitchFamily="50" charset="-128"/>
                          <a:ea typeface="Meiryo UI" panose="020B0604030504040204" pitchFamily="50" charset="-128"/>
                        </a:rPr>
                        <a:t> </a:t>
                      </a:r>
                      <a:r>
                        <a:rPr kumimoji="1" lang="en-US" altLang="ja-JP" sz="1300" dirty="0" smtClean="0">
                          <a:latin typeface="Meiryo UI" panose="020B0604030504040204" pitchFamily="50" charset="-128"/>
                          <a:ea typeface="Meiryo UI" panose="020B0604030504040204" pitchFamily="50" charset="-128"/>
                        </a:rPr>
                        <a:t>4.2</a:t>
                      </a:r>
                      <a:r>
                        <a:rPr kumimoji="1" lang="ja-JP" altLang="en-US" sz="1300" dirty="0" smtClean="0">
                          <a:latin typeface="Meiryo UI" panose="020B0604030504040204" pitchFamily="50" charset="-128"/>
                          <a:ea typeface="Meiryo UI" panose="020B0604030504040204" pitchFamily="50" charset="-128"/>
                        </a:rPr>
                        <a:t>万件</a:t>
                      </a:r>
                      <a:endParaRPr kumimoji="1" lang="en-US" altLang="ja-JP" sz="1300" dirty="0" smtClean="0">
                        <a:latin typeface="Meiryo UI" panose="020B0604030504040204" pitchFamily="50" charset="-128"/>
                        <a:ea typeface="Meiryo UI" panose="020B0604030504040204" pitchFamily="50" charset="-128"/>
                      </a:endParaRPr>
                    </a:p>
                    <a:p>
                      <a:pPr algn="r"/>
                      <a:r>
                        <a:rPr kumimoji="1" lang="en-US" altLang="ja-JP" sz="1300" dirty="0" smtClean="0">
                          <a:latin typeface="Meiryo UI" panose="020B0604030504040204" pitchFamily="50" charset="-128"/>
                          <a:ea typeface="Meiryo UI" panose="020B0604030504040204" pitchFamily="50" charset="-128"/>
                        </a:rPr>
                        <a:t> 3.0</a:t>
                      </a:r>
                      <a:r>
                        <a:rPr kumimoji="1" lang="ja-JP" altLang="en-US" sz="1300" dirty="0" smtClean="0">
                          <a:latin typeface="Meiryo UI" panose="020B0604030504040204" pitchFamily="50" charset="-128"/>
                          <a:ea typeface="Meiryo UI" panose="020B0604030504040204" pitchFamily="50" charset="-128"/>
                        </a:rPr>
                        <a:t>万件</a:t>
                      </a:r>
                    </a:p>
                    <a:p>
                      <a:pPr algn="r"/>
                      <a:r>
                        <a:rPr kumimoji="1" lang="ja-JP" altLang="en-US" sz="1300" dirty="0" smtClean="0">
                          <a:latin typeface="Meiryo UI" panose="020B0604030504040204" pitchFamily="50" charset="-128"/>
                          <a:ea typeface="Meiryo UI" panose="020B0604030504040204" pitchFamily="50" charset="-128"/>
                        </a:rPr>
                        <a:t> </a:t>
                      </a:r>
                      <a:r>
                        <a:rPr kumimoji="1" lang="en-US" altLang="ja-JP" sz="1300" dirty="0" smtClean="0">
                          <a:latin typeface="Meiryo UI" panose="020B0604030504040204" pitchFamily="50" charset="-128"/>
                          <a:ea typeface="Meiryo UI" panose="020B0604030504040204" pitchFamily="50" charset="-128"/>
                        </a:rPr>
                        <a:t>1.9</a:t>
                      </a:r>
                      <a:r>
                        <a:rPr kumimoji="1" lang="ja-JP" altLang="en-US" sz="1300" dirty="0" smtClean="0">
                          <a:latin typeface="Meiryo UI" panose="020B0604030504040204" pitchFamily="50" charset="-128"/>
                          <a:ea typeface="Meiryo UI" panose="020B0604030504040204" pitchFamily="50" charset="-128"/>
                        </a:rPr>
                        <a:t>万件</a:t>
                      </a:r>
                    </a:p>
                    <a:p>
                      <a:pPr algn="r"/>
                      <a:r>
                        <a:rPr kumimoji="1" lang="ja-JP" altLang="en-US" sz="1300" dirty="0" smtClean="0">
                          <a:latin typeface="Meiryo UI" panose="020B0604030504040204" pitchFamily="50" charset="-128"/>
                          <a:ea typeface="Meiryo UI" panose="020B0604030504040204" pitchFamily="50" charset="-128"/>
                        </a:rPr>
                        <a:t> </a:t>
                      </a:r>
                      <a:r>
                        <a:rPr kumimoji="1" lang="en-US" altLang="ja-JP" sz="1300" dirty="0" smtClean="0">
                          <a:latin typeface="Meiryo UI" panose="020B0604030504040204" pitchFamily="50" charset="-128"/>
                          <a:ea typeface="Meiryo UI" panose="020B0604030504040204" pitchFamily="50" charset="-128"/>
                        </a:rPr>
                        <a:t>1.9</a:t>
                      </a:r>
                      <a:r>
                        <a:rPr kumimoji="1" lang="ja-JP" altLang="en-US" sz="1300" dirty="0" smtClean="0">
                          <a:latin typeface="Meiryo UI" panose="020B0604030504040204" pitchFamily="50" charset="-128"/>
                          <a:ea typeface="Meiryo UI" panose="020B0604030504040204" pitchFamily="50" charset="-128"/>
                        </a:rPr>
                        <a:t>万件</a:t>
                      </a:r>
                      <a:endParaRPr kumimoji="1" lang="en-US" altLang="ja-JP" sz="1300" dirty="0" smtClean="0">
                        <a:latin typeface="Meiryo UI" panose="020B0604030504040204" pitchFamily="50" charset="-128"/>
                        <a:ea typeface="Meiryo UI" panose="020B0604030504040204" pitchFamily="50" charset="-128"/>
                      </a:endParaRPr>
                    </a:p>
                    <a:p>
                      <a:pPr algn="r"/>
                      <a:r>
                        <a:rPr kumimoji="1" lang="en-US" altLang="ja-JP" sz="1300" dirty="0" smtClean="0">
                          <a:latin typeface="Meiryo UI" panose="020B0604030504040204" pitchFamily="50" charset="-128"/>
                          <a:ea typeface="Meiryo UI" panose="020B0604030504040204" pitchFamily="50" charset="-128"/>
                        </a:rPr>
                        <a:t> 1.8</a:t>
                      </a:r>
                      <a:r>
                        <a:rPr kumimoji="1" lang="ja-JP" altLang="en-US" sz="1300" dirty="0" smtClean="0">
                          <a:latin typeface="Meiryo UI" panose="020B0604030504040204" pitchFamily="50" charset="-128"/>
                          <a:ea typeface="Meiryo UI" panose="020B0604030504040204" pitchFamily="50" charset="-128"/>
                        </a:rPr>
                        <a:t>万件</a:t>
                      </a:r>
                      <a:endParaRPr kumimoji="1" lang="ja-JP" altLang="en-US" sz="1300" dirty="0">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tcPr>
                </a:tc>
                <a:tc>
                  <a:txBody>
                    <a:bodyPr/>
                    <a:lstStyle/>
                    <a:p>
                      <a:pPr algn="r"/>
                      <a:r>
                        <a:rPr kumimoji="1" lang="en-US" altLang="ja-JP" sz="1300" dirty="0" smtClean="0">
                          <a:latin typeface="Meiryo UI" panose="020B0604030504040204" pitchFamily="50" charset="-128"/>
                          <a:ea typeface="Meiryo UI" panose="020B0604030504040204" pitchFamily="50" charset="-128"/>
                        </a:rPr>
                        <a:t>12</a:t>
                      </a:r>
                      <a:r>
                        <a:rPr kumimoji="1" lang="ja-JP" altLang="en-US" sz="1300" dirty="0" smtClean="0">
                          <a:latin typeface="Meiryo UI" panose="020B0604030504040204" pitchFamily="50" charset="-128"/>
                          <a:ea typeface="Meiryo UI" panose="020B0604030504040204" pitchFamily="50" charset="-128"/>
                        </a:rPr>
                        <a:t>％</a:t>
                      </a:r>
                      <a:endParaRPr kumimoji="1" lang="en-US" altLang="ja-JP" sz="1300" dirty="0" smtClean="0">
                        <a:latin typeface="Meiryo UI" panose="020B0604030504040204" pitchFamily="50" charset="-128"/>
                        <a:ea typeface="Meiryo UI" panose="020B0604030504040204" pitchFamily="50" charset="-128"/>
                      </a:endParaRPr>
                    </a:p>
                    <a:p>
                      <a:pPr algn="r"/>
                      <a:r>
                        <a:rPr kumimoji="1" lang="ja-JP" altLang="en-US" sz="1300" dirty="0" smtClean="0">
                          <a:latin typeface="Meiryo UI" panose="020B0604030504040204" pitchFamily="50" charset="-128"/>
                          <a:ea typeface="Meiryo UI" panose="020B0604030504040204" pitchFamily="50" charset="-128"/>
                        </a:rPr>
                        <a:t>１％</a:t>
                      </a:r>
                    </a:p>
                    <a:p>
                      <a:pPr algn="r"/>
                      <a:r>
                        <a:rPr kumimoji="1" lang="ja-JP" altLang="en-US" sz="1300" dirty="0" smtClean="0">
                          <a:latin typeface="Meiryo UI" panose="020B0604030504040204" pitchFamily="50" charset="-128"/>
                          <a:ea typeface="Meiryo UI" panose="020B0604030504040204" pitchFamily="50" charset="-128"/>
                        </a:rPr>
                        <a:t>８％</a:t>
                      </a:r>
                    </a:p>
                    <a:p>
                      <a:pPr algn="r"/>
                      <a:r>
                        <a:rPr kumimoji="1" lang="en-US" altLang="ja-JP" sz="1300" dirty="0" smtClean="0">
                          <a:latin typeface="Meiryo UI" panose="020B0604030504040204" pitchFamily="50" charset="-128"/>
                          <a:ea typeface="Meiryo UI" panose="020B0604030504040204" pitchFamily="50" charset="-128"/>
                        </a:rPr>
                        <a:t>10</a:t>
                      </a:r>
                      <a:r>
                        <a:rPr kumimoji="1" lang="ja-JP" altLang="en-US" sz="1300" dirty="0" smtClean="0">
                          <a:latin typeface="Meiryo UI" panose="020B0604030504040204" pitchFamily="50" charset="-128"/>
                          <a:ea typeface="Meiryo UI" panose="020B0604030504040204" pitchFamily="50" charset="-128"/>
                        </a:rPr>
                        <a:t>％</a:t>
                      </a:r>
                      <a:endParaRPr kumimoji="1" lang="en-US" altLang="ja-JP" sz="1300" dirty="0" smtClean="0">
                        <a:latin typeface="Meiryo UI" panose="020B0604030504040204" pitchFamily="50" charset="-128"/>
                        <a:ea typeface="Meiryo UI" panose="020B0604030504040204" pitchFamily="50" charset="-128"/>
                      </a:endParaRPr>
                    </a:p>
                    <a:p>
                      <a:pPr algn="r"/>
                      <a:r>
                        <a:rPr kumimoji="1" lang="ja-JP" altLang="en-US" sz="1300" dirty="0" smtClean="0">
                          <a:latin typeface="Meiryo UI" panose="020B0604030504040204" pitchFamily="50" charset="-128"/>
                          <a:ea typeface="Meiryo UI" panose="020B0604030504040204" pitchFamily="50" charset="-128"/>
                        </a:rPr>
                        <a:t>６％</a:t>
                      </a:r>
                      <a:endParaRPr kumimoji="1" lang="ja-JP" altLang="en-US" sz="1300" dirty="0">
                        <a:latin typeface="Meiryo UI" panose="020B0604030504040204" pitchFamily="50" charset="-128"/>
                        <a:ea typeface="Meiryo UI" panose="020B0604030504040204" pitchFamily="50" charset="-128"/>
                      </a:endParaRPr>
                    </a:p>
                  </a:txBody>
                  <a:tcP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16819275"/>
                  </a:ext>
                </a:extLst>
              </a:tr>
            </a:tbl>
          </a:graphicData>
        </a:graphic>
      </p:graphicFrame>
      <p:sp>
        <p:nvSpPr>
          <p:cNvPr id="14" name="テキスト ボックス 13">
            <a:extLst>
              <a:ext uri="{FF2B5EF4-FFF2-40B4-BE49-F238E27FC236}">
                <a16:creationId xmlns:a16="http://schemas.microsoft.com/office/drawing/2014/main" id="{F21BBA4E-4A59-4443-87F7-CCD77FA89892}"/>
              </a:ext>
            </a:extLst>
          </p:cNvPr>
          <p:cNvSpPr txBox="1"/>
          <p:nvPr/>
        </p:nvSpPr>
        <p:spPr>
          <a:xfrm>
            <a:off x="2976140" y="2686441"/>
            <a:ext cx="1534394" cy="253916"/>
          </a:xfrm>
          <a:prstGeom prst="rect">
            <a:avLst/>
          </a:prstGeom>
          <a:noFill/>
        </p:spPr>
        <p:txBody>
          <a:bodyPr wrap="none" rtlCol="0">
            <a:spAutoFit/>
          </a:bodyPr>
          <a:lstStyle/>
          <a:p>
            <a:r>
              <a:rPr kumimoji="1" lang="ja-JP" altLang="en-US" sz="1050" dirty="0" smtClean="0"/>
              <a:t>（右軸：Ｘ</a:t>
            </a:r>
            <a:r>
              <a:rPr kumimoji="1" lang="ja-JP" altLang="en-US" sz="1050" dirty="0"/>
              <a:t>／</a:t>
            </a:r>
            <a:r>
              <a:rPr kumimoji="1" lang="en-US" altLang="ja-JP" sz="1050" dirty="0"/>
              <a:t>43</a:t>
            </a:r>
            <a:r>
              <a:rPr kumimoji="1" lang="ja-JP" altLang="en-US" sz="1050" dirty="0"/>
              <a:t>団体）</a:t>
            </a:r>
            <a:endParaRPr kumimoji="1" lang="en-US" altLang="ja-JP" sz="1050" dirty="0"/>
          </a:p>
        </p:txBody>
      </p:sp>
      <p:sp>
        <p:nvSpPr>
          <p:cNvPr id="15" name="テキスト ボックス 14">
            <a:extLst>
              <a:ext uri="{FF2B5EF4-FFF2-40B4-BE49-F238E27FC236}">
                <a16:creationId xmlns:a16="http://schemas.microsoft.com/office/drawing/2014/main" id="{B1E6D117-CF64-4566-8E5D-76457F05B102}"/>
              </a:ext>
            </a:extLst>
          </p:cNvPr>
          <p:cNvSpPr txBox="1"/>
          <p:nvPr/>
        </p:nvSpPr>
        <p:spPr>
          <a:xfrm>
            <a:off x="81186" y="2300162"/>
            <a:ext cx="646331" cy="230832"/>
          </a:xfrm>
          <a:prstGeom prst="rect">
            <a:avLst/>
          </a:prstGeom>
          <a:noFill/>
        </p:spPr>
        <p:txBody>
          <a:bodyPr wrap="none" rtlCol="0">
            <a:spAutoFit/>
          </a:bodyPr>
          <a:lstStyle/>
          <a:p>
            <a:r>
              <a:rPr kumimoji="1" lang="ja-JP" altLang="en-US" sz="900" dirty="0" smtClean="0"/>
              <a:t>（</a:t>
            </a:r>
            <a:r>
              <a:rPr kumimoji="1" lang="ja-JP" altLang="en-US" sz="900" dirty="0"/>
              <a:t>件数</a:t>
            </a:r>
            <a:r>
              <a:rPr kumimoji="1" lang="ja-JP" altLang="en-US" sz="900" dirty="0" smtClean="0"/>
              <a:t>）</a:t>
            </a:r>
            <a:endParaRPr kumimoji="1" lang="ja-JP" altLang="en-US" sz="900" dirty="0"/>
          </a:p>
        </p:txBody>
      </p:sp>
      <p:sp>
        <p:nvSpPr>
          <p:cNvPr id="16" name="テキスト ボックス 15">
            <a:extLst>
              <a:ext uri="{FF2B5EF4-FFF2-40B4-BE49-F238E27FC236}">
                <a16:creationId xmlns:a16="http://schemas.microsoft.com/office/drawing/2014/main" id="{3D6FF58E-374A-4595-B256-EC970637E68E}"/>
              </a:ext>
            </a:extLst>
          </p:cNvPr>
          <p:cNvSpPr txBox="1"/>
          <p:nvPr/>
        </p:nvSpPr>
        <p:spPr>
          <a:xfrm>
            <a:off x="4186294" y="2221904"/>
            <a:ext cx="415498" cy="230832"/>
          </a:xfrm>
          <a:prstGeom prst="rect">
            <a:avLst/>
          </a:prstGeom>
          <a:noFill/>
        </p:spPr>
        <p:txBody>
          <a:bodyPr wrap="none" rtlCol="0">
            <a:spAutoFit/>
          </a:bodyPr>
          <a:lstStyle/>
          <a:p>
            <a:r>
              <a:rPr kumimoji="1" lang="ja-JP" altLang="en-US" sz="900" dirty="0"/>
              <a:t>（％）</a:t>
            </a:r>
          </a:p>
        </p:txBody>
      </p:sp>
      <p:sp>
        <p:nvSpPr>
          <p:cNvPr id="17" name="テキスト ボックス 16">
            <a:extLst>
              <a:ext uri="{FF2B5EF4-FFF2-40B4-BE49-F238E27FC236}">
                <a16:creationId xmlns:a16="http://schemas.microsoft.com/office/drawing/2014/main" id="{F21BBA4E-4A59-4443-87F7-CCD77FA89892}"/>
              </a:ext>
            </a:extLst>
          </p:cNvPr>
          <p:cNvSpPr txBox="1"/>
          <p:nvPr/>
        </p:nvSpPr>
        <p:spPr>
          <a:xfrm>
            <a:off x="2976140" y="2432525"/>
            <a:ext cx="723275" cy="253916"/>
          </a:xfrm>
          <a:prstGeom prst="rect">
            <a:avLst/>
          </a:prstGeom>
          <a:noFill/>
        </p:spPr>
        <p:txBody>
          <a:bodyPr wrap="none" rtlCol="0">
            <a:spAutoFit/>
          </a:bodyPr>
          <a:lstStyle/>
          <a:p>
            <a:r>
              <a:rPr kumimoji="1" lang="ja-JP" altLang="en-US" sz="1050" dirty="0" smtClean="0"/>
              <a:t>（左軸）</a:t>
            </a:r>
            <a:endParaRPr kumimoji="1" lang="en-US" altLang="ja-JP" sz="1050" dirty="0"/>
          </a:p>
        </p:txBody>
      </p:sp>
      <p:sp>
        <p:nvSpPr>
          <p:cNvPr id="6" name="テキスト ボックス 5"/>
          <p:cNvSpPr txBox="1"/>
          <p:nvPr/>
        </p:nvSpPr>
        <p:spPr>
          <a:xfrm>
            <a:off x="759357" y="2157579"/>
            <a:ext cx="3108543" cy="276999"/>
          </a:xfrm>
          <a:prstGeom prst="rect">
            <a:avLst/>
          </a:prstGeom>
          <a:noFill/>
        </p:spPr>
        <p:txBody>
          <a:bodyPr wrap="none" rtlCol="0">
            <a:spAutoFit/>
          </a:bodyPr>
          <a:lstStyle/>
          <a:p>
            <a:r>
              <a:rPr kumimoji="1" lang="en-US" altLang="ja-JP" sz="1200" b="1" dirty="0" smtClean="0"/>
              <a:t>【</a:t>
            </a:r>
            <a:r>
              <a:rPr kumimoji="1" lang="ja-JP" altLang="en-US" sz="1200" b="1" dirty="0" smtClean="0"/>
              <a:t>図１</a:t>
            </a:r>
            <a:r>
              <a:rPr kumimoji="1" lang="en-US" altLang="ja-JP" sz="1200" b="1" dirty="0" smtClean="0"/>
              <a:t>】</a:t>
            </a:r>
            <a:r>
              <a:rPr kumimoji="1" lang="ja-JP" altLang="en-US" sz="1200" b="1" dirty="0" smtClean="0"/>
              <a:t>サービス種類別アプリの導入状況</a:t>
            </a:r>
            <a:endParaRPr kumimoji="1" lang="ja-JP" altLang="en-US" sz="1200" b="1" dirty="0"/>
          </a:p>
        </p:txBody>
      </p:sp>
      <p:sp>
        <p:nvSpPr>
          <p:cNvPr id="18" name="テキスト ボックス 17"/>
          <p:cNvSpPr txBox="1"/>
          <p:nvPr/>
        </p:nvSpPr>
        <p:spPr>
          <a:xfrm>
            <a:off x="907610" y="5047212"/>
            <a:ext cx="2646878" cy="276999"/>
          </a:xfrm>
          <a:prstGeom prst="rect">
            <a:avLst/>
          </a:prstGeom>
          <a:noFill/>
        </p:spPr>
        <p:txBody>
          <a:bodyPr wrap="none" rtlCol="0">
            <a:spAutoFit/>
          </a:bodyPr>
          <a:lstStyle/>
          <a:p>
            <a:r>
              <a:rPr kumimoji="1" lang="en-US" altLang="ja-JP" sz="1200" b="1" dirty="0" smtClean="0"/>
              <a:t>【</a:t>
            </a:r>
            <a:r>
              <a:rPr kumimoji="1" lang="ja-JP" altLang="en-US" sz="1200" b="1" dirty="0" smtClean="0"/>
              <a:t>図２</a:t>
            </a:r>
            <a:r>
              <a:rPr kumimoji="1" lang="en-US" altLang="ja-JP" sz="1200" b="1" dirty="0" smtClean="0"/>
              <a:t>】</a:t>
            </a:r>
            <a:r>
              <a:rPr kumimoji="1" lang="ja-JP" altLang="en-US" sz="1200" b="1" dirty="0" smtClean="0"/>
              <a:t>ダウウンロード数トップ５</a:t>
            </a:r>
            <a:endParaRPr kumimoji="1" lang="ja-JP" altLang="en-US" sz="1200" b="1" dirty="0"/>
          </a:p>
        </p:txBody>
      </p:sp>
      <p:graphicFrame>
        <p:nvGraphicFramePr>
          <p:cNvPr id="21" name="グラフ 20"/>
          <p:cNvGraphicFramePr/>
          <p:nvPr>
            <p:extLst/>
          </p:nvPr>
        </p:nvGraphicFramePr>
        <p:xfrm>
          <a:off x="5029200" y="2569601"/>
          <a:ext cx="3801290" cy="2257317"/>
        </p:xfrm>
        <a:graphic>
          <a:graphicData uri="http://schemas.openxmlformats.org/drawingml/2006/chart">
            <c:chart xmlns:c="http://schemas.openxmlformats.org/drawingml/2006/chart" xmlns:r="http://schemas.openxmlformats.org/officeDocument/2006/relationships" r:id="rId2"/>
          </a:graphicData>
        </a:graphic>
      </p:graphicFrame>
      <p:sp>
        <p:nvSpPr>
          <p:cNvPr id="22" name="テキスト ボックス 21"/>
          <p:cNvSpPr txBox="1"/>
          <p:nvPr/>
        </p:nvSpPr>
        <p:spPr>
          <a:xfrm>
            <a:off x="5906517" y="2138579"/>
            <a:ext cx="1877437" cy="276999"/>
          </a:xfrm>
          <a:prstGeom prst="rect">
            <a:avLst/>
          </a:prstGeom>
          <a:noFill/>
        </p:spPr>
        <p:txBody>
          <a:bodyPr wrap="none" rtlCol="0">
            <a:spAutoFit/>
          </a:bodyPr>
          <a:lstStyle/>
          <a:p>
            <a:r>
              <a:rPr kumimoji="1" lang="en-US" altLang="ja-JP" sz="1200" b="1" dirty="0" smtClean="0"/>
              <a:t>【</a:t>
            </a:r>
            <a:r>
              <a:rPr kumimoji="1" lang="ja-JP" altLang="en-US" sz="1200" b="1" dirty="0" smtClean="0"/>
              <a:t>図３</a:t>
            </a:r>
            <a:r>
              <a:rPr kumimoji="1" lang="en-US" altLang="ja-JP" sz="1200" b="1" dirty="0" smtClean="0"/>
              <a:t>】</a:t>
            </a:r>
            <a:r>
              <a:rPr kumimoji="1" lang="ja-JP" altLang="en-US" sz="1200" b="1" dirty="0" smtClean="0"/>
              <a:t>導入件数の推移</a:t>
            </a:r>
            <a:endParaRPr kumimoji="1" lang="ja-JP" altLang="en-US" sz="1200" b="1" dirty="0"/>
          </a:p>
        </p:txBody>
      </p:sp>
      <p:graphicFrame>
        <p:nvGraphicFramePr>
          <p:cNvPr id="23" name="表 22"/>
          <p:cNvGraphicFramePr>
            <a:graphicFrameLocks noGrp="1"/>
          </p:cNvGraphicFramePr>
          <p:nvPr>
            <p:extLst/>
          </p:nvPr>
        </p:nvGraphicFramePr>
        <p:xfrm>
          <a:off x="4956877" y="5353097"/>
          <a:ext cx="3881582" cy="1188720"/>
        </p:xfrm>
        <a:graphic>
          <a:graphicData uri="http://schemas.openxmlformats.org/drawingml/2006/table">
            <a:tbl>
              <a:tblPr firstRow="1" bandRow="1">
                <a:tableStyleId>{5940675A-B579-460E-94D1-54222C63F5DA}</a:tableStyleId>
              </a:tblPr>
              <a:tblGrid>
                <a:gridCol w="2549170">
                  <a:extLst>
                    <a:ext uri="{9D8B030D-6E8A-4147-A177-3AD203B41FA5}">
                      <a16:colId xmlns:a16="http://schemas.microsoft.com/office/drawing/2014/main" val="2768645175"/>
                    </a:ext>
                  </a:extLst>
                </a:gridCol>
                <a:gridCol w="1332412">
                  <a:extLst>
                    <a:ext uri="{9D8B030D-6E8A-4147-A177-3AD203B41FA5}">
                      <a16:colId xmlns:a16="http://schemas.microsoft.com/office/drawing/2014/main" val="1694257411"/>
                    </a:ext>
                  </a:extLst>
                </a:gridCol>
              </a:tblGrid>
              <a:tr h="251521">
                <a:tc>
                  <a:txBody>
                    <a:bodyPr/>
                    <a:lstStyle/>
                    <a:p>
                      <a:pPr algn="ctr"/>
                      <a:r>
                        <a:rPr kumimoji="1" lang="ja-JP" altLang="en-US" sz="1200" b="1" dirty="0" smtClean="0">
                          <a:latin typeface="Meiryo UI" panose="020B0604030504040204" pitchFamily="50" charset="-128"/>
                          <a:ea typeface="Meiryo UI" panose="020B0604030504040204" pitchFamily="50" charset="-128"/>
                        </a:rPr>
                        <a:t>機能名</a:t>
                      </a:r>
                      <a:endParaRPr kumimoji="1" lang="ja-JP" altLang="en-US" sz="1200" b="1" dirty="0">
                        <a:latin typeface="Meiryo UI" panose="020B0604030504040204" pitchFamily="50" charset="-128"/>
                        <a:ea typeface="Meiryo UI" panose="020B0604030504040204" pitchFamily="50" charset="-128"/>
                      </a:endParaRPr>
                    </a:p>
                  </a:txBody>
                  <a:tcPr>
                    <a:solidFill>
                      <a:schemeClr val="accent2">
                        <a:lumMod val="20000"/>
                        <a:lumOff val="80000"/>
                      </a:schemeClr>
                    </a:solidFill>
                  </a:tcPr>
                </a:tc>
                <a:tc>
                  <a:txBody>
                    <a:bodyPr/>
                    <a:lstStyle/>
                    <a:p>
                      <a:pPr algn="ctr"/>
                      <a:r>
                        <a:rPr kumimoji="1" lang="ja-JP" altLang="en-US" sz="1200" b="1" dirty="0" smtClean="0">
                          <a:latin typeface="Meiryo UI" panose="020B0604030504040204" pitchFamily="50" charset="-128"/>
                          <a:ea typeface="Meiryo UI" panose="020B0604030504040204" pitchFamily="50" charset="-128"/>
                        </a:rPr>
                        <a:t>延べ件数</a:t>
                      </a:r>
                      <a:endParaRPr kumimoji="1" lang="ja-JP" altLang="en-US" sz="1200" b="1" dirty="0">
                        <a:latin typeface="Meiryo UI" panose="020B0604030504040204" pitchFamily="50" charset="-128"/>
                        <a:ea typeface="Meiryo UI" panose="020B0604030504040204" pitchFamily="50" charset="-128"/>
                      </a:endParaRPr>
                    </a:p>
                  </a:txBody>
                  <a:tcPr>
                    <a:solidFill>
                      <a:schemeClr val="accent2">
                        <a:lumMod val="20000"/>
                        <a:lumOff val="80000"/>
                      </a:schemeClr>
                    </a:solidFill>
                  </a:tcPr>
                </a:tc>
                <a:extLst>
                  <a:ext uri="{0D108BD9-81ED-4DB2-BD59-A6C34878D82A}">
                    <a16:rowId xmlns:a16="http://schemas.microsoft.com/office/drawing/2014/main" val="2959672570"/>
                  </a:ext>
                </a:extLst>
              </a:tr>
              <a:tr h="251521">
                <a:tc>
                  <a:txBody>
                    <a:bodyPr/>
                    <a:lstStyle/>
                    <a:p>
                      <a:r>
                        <a:rPr kumimoji="1" lang="ja-JP" altLang="en-US" sz="1400" dirty="0" smtClean="0">
                          <a:latin typeface="Meiryo UI" panose="020B0604030504040204" pitchFamily="50" charset="-128"/>
                          <a:ea typeface="Meiryo UI" panose="020B0604030504040204" pitchFamily="50" charset="-128"/>
                        </a:rPr>
                        <a:t>①開発機能</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r"/>
                      <a:r>
                        <a:rPr kumimoji="1" lang="ja-JP" altLang="en-US" sz="1400" dirty="0" smtClean="0">
                          <a:latin typeface="Meiryo UI" panose="020B0604030504040204" pitchFamily="50" charset="-128"/>
                          <a:ea typeface="Meiryo UI" panose="020B0604030504040204" pitchFamily="50" charset="-128"/>
                        </a:rPr>
                        <a:t>８６</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180374299"/>
                  </a:ext>
                </a:extLst>
              </a:tr>
              <a:tr h="251521">
                <a:tc>
                  <a:txBody>
                    <a:bodyPr/>
                    <a:lstStyle/>
                    <a:p>
                      <a:r>
                        <a:rPr kumimoji="1" lang="ja-JP" altLang="en-US" sz="1400" dirty="0" smtClean="0">
                          <a:latin typeface="Meiryo UI" panose="020B0604030504040204" pitchFamily="50" charset="-128"/>
                          <a:ea typeface="Meiryo UI" panose="020B0604030504040204" pitchFamily="50" charset="-128"/>
                        </a:rPr>
                        <a:t>②プッシュ通知機能</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r"/>
                      <a:r>
                        <a:rPr kumimoji="1" lang="ja-JP" altLang="en-US" sz="1400" dirty="0" smtClean="0">
                          <a:latin typeface="Meiryo UI" panose="020B0604030504040204" pitchFamily="50" charset="-128"/>
                          <a:ea typeface="Meiryo UI" panose="020B0604030504040204" pitchFamily="50" charset="-128"/>
                        </a:rPr>
                        <a:t>３６</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06330628"/>
                  </a:ext>
                </a:extLst>
              </a:tr>
              <a:tr h="251521">
                <a:tc>
                  <a:txBody>
                    <a:bodyPr/>
                    <a:lstStyle/>
                    <a:p>
                      <a:r>
                        <a:rPr kumimoji="1" lang="ja-JP" altLang="en-US" sz="1400" dirty="0" smtClean="0">
                          <a:latin typeface="Meiryo UI" panose="020B0604030504040204" pitchFamily="50" charset="-128"/>
                          <a:ea typeface="Meiryo UI" panose="020B0604030504040204" pitchFamily="50" charset="-128"/>
                        </a:rPr>
                        <a:t>③双方向コミュニケーション機能</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r"/>
                      <a:r>
                        <a:rPr kumimoji="1" lang="ja-JP" altLang="en-US" sz="1400" dirty="0" smtClean="0">
                          <a:latin typeface="Meiryo UI" panose="020B0604030504040204" pitchFamily="50" charset="-128"/>
                          <a:ea typeface="Meiryo UI" panose="020B0604030504040204" pitchFamily="50" charset="-128"/>
                        </a:rPr>
                        <a:t>９</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334091558"/>
                  </a:ext>
                </a:extLst>
              </a:tr>
            </a:tbl>
          </a:graphicData>
        </a:graphic>
      </p:graphicFrame>
      <p:sp>
        <p:nvSpPr>
          <p:cNvPr id="24" name="正方形/長方形 23"/>
          <p:cNvSpPr/>
          <p:nvPr/>
        </p:nvSpPr>
        <p:spPr>
          <a:xfrm>
            <a:off x="5698997" y="5067904"/>
            <a:ext cx="2114681" cy="276999"/>
          </a:xfrm>
          <a:prstGeom prst="rect">
            <a:avLst/>
          </a:prstGeom>
        </p:spPr>
        <p:txBody>
          <a:bodyPr wrap="none">
            <a:spAutoFit/>
          </a:bodyPr>
          <a:lstStyle/>
          <a:p>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図４</a:t>
            </a:r>
            <a:r>
              <a:rPr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　コミュニケーション機能</a:t>
            </a:r>
            <a:endParaRPr lang="ja-JP" altLang="en-US" sz="1200" b="1" dirty="0"/>
          </a:p>
        </p:txBody>
      </p:sp>
      <p:sp>
        <p:nvSpPr>
          <p:cNvPr id="25" name="スライド番号プレースホルダー 24"/>
          <p:cNvSpPr>
            <a:spLocks noGrp="1"/>
          </p:cNvSpPr>
          <p:nvPr>
            <p:ph type="sldNum" sz="quarter" idx="12"/>
          </p:nvPr>
        </p:nvSpPr>
        <p:spPr>
          <a:xfrm>
            <a:off x="7058842" y="6476502"/>
            <a:ext cx="2057400" cy="244974"/>
          </a:xfrm>
        </p:spPr>
        <p:txBody>
          <a:bodyPr/>
          <a:lstStyle/>
          <a:p>
            <a:fld id="{739ADDA8-AAD5-4F77-921E-93E6F53FB8C4}" type="slidenum">
              <a:rPr kumimoji="1" lang="ja-JP" altLang="en-US" smtClean="0"/>
              <a:t>8</a:t>
            </a:fld>
            <a:endParaRPr kumimoji="1" lang="ja-JP" altLang="en-US"/>
          </a:p>
        </p:txBody>
      </p:sp>
      <p:cxnSp>
        <p:nvCxnSpPr>
          <p:cNvPr id="7" name="直線コネクタ 6"/>
          <p:cNvCxnSpPr/>
          <p:nvPr/>
        </p:nvCxnSpPr>
        <p:spPr>
          <a:xfrm flipV="1">
            <a:off x="365759" y="4976949"/>
            <a:ext cx="8604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flipH="1">
            <a:off x="4741817" y="2221904"/>
            <a:ext cx="0" cy="4542479"/>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 name="テキスト ボックス 2"/>
          <p:cNvSpPr txBox="1"/>
          <p:nvPr/>
        </p:nvSpPr>
        <p:spPr>
          <a:xfrm>
            <a:off x="5383543" y="2368555"/>
            <a:ext cx="3619902" cy="253916"/>
          </a:xfrm>
          <a:prstGeom prst="rect">
            <a:avLst/>
          </a:prstGeom>
          <a:noFill/>
        </p:spPr>
        <p:txBody>
          <a:bodyPr wrap="none" rtlCol="0">
            <a:spAutoFit/>
          </a:bodyPr>
          <a:lstStyle/>
          <a:p>
            <a:r>
              <a:rPr kumimoji="1" lang="en-US" altLang="ja-JP" sz="1050" dirty="0" smtClean="0"/>
              <a:t>※</a:t>
            </a:r>
            <a:r>
              <a:rPr kumimoji="1" lang="ja-JP" altLang="en-US" sz="1050" dirty="0" smtClean="0"/>
              <a:t>全団体を通じて</a:t>
            </a:r>
            <a:r>
              <a:rPr kumimoji="1" lang="en-US" altLang="ja-JP" sz="1050" dirty="0" smtClean="0"/>
              <a:t>1</a:t>
            </a:r>
            <a:r>
              <a:rPr kumimoji="1" lang="ja-JP" altLang="en-US" sz="1050" dirty="0" smtClean="0"/>
              <a:t>件でも導入件数があれば１とカウント</a:t>
            </a:r>
            <a:endParaRPr kumimoji="1" lang="ja-JP" altLang="en-US" sz="1050" dirty="0"/>
          </a:p>
        </p:txBody>
      </p:sp>
      <p:sp>
        <p:nvSpPr>
          <p:cNvPr id="26" name="テキスト ボックス 26"/>
          <p:cNvSpPr txBox="1"/>
          <p:nvPr/>
        </p:nvSpPr>
        <p:spPr>
          <a:xfrm>
            <a:off x="4524673" y="6612886"/>
            <a:ext cx="459564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rPr>
              <a:t>出典：大阪府「</a:t>
            </a:r>
            <a:r>
              <a:rPr lang="en-US" altLang="ja-JP" sz="1000" dirty="0">
                <a:latin typeface="Meiryo UI" panose="020B0604030504040204" pitchFamily="50" charset="-128"/>
                <a:ea typeface="Meiryo UI" panose="020B0604030504040204" pitchFamily="50" charset="-128"/>
              </a:rPr>
              <a:t>ICT</a:t>
            </a:r>
            <a:r>
              <a:rPr lang="ja-JP" altLang="en-US" sz="1000" dirty="0">
                <a:latin typeface="Meiryo UI" panose="020B0604030504040204" pitchFamily="50" charset="-128"/>
                <a:ea typeface="Meiryo UI" panose="020B0604030504040204" pitchFamily="50" charset="-128"/>
              </a:rPr>
              <a:t>を活用した住民サービスにかかるアンケート調査」結果</a:t>
            </a:r>
            <a:r>
              <a:rPr lang="ja-JP" altLang="en-US" sz="1000" dirty="0" smtClean="0">
                <a:latin typeface="Meiryo UI" panose="020B0604030504040204" pitchFamily="50" charset="-128"/>
                <a:ea typeface="Meiryo UI" panose="020B0604030504040204" pitchFamily="50" charset="-128"/>
              </a:rPr>
              <a:t>をから作成</a:t>
            </a:r>
            <a:endParaRPr kumimoji="1" lang="ja-JP" altLang="en-US" sz="1000" dirty="0">
              <a:latin typeface="Meiryo UI" panose="020B0604030504040204" pitchFamily="50" charset="-128"/>
              <a:ea typeface="Meiryo UI" panose="020B0604030504040204" pitchFamily="50" charset="-128"/>
            </a:endParaRPr>
          </a:p>
        </p:txBody>
      </p:sp>
      <p:graphicFrame>
        <p:nvGraphicFramePr>
          <p:cNvPr id="27" name="グラフ 26"/>
          <p:cNvGraphicFramePr>
            <a:graphicFrameLocks/>
          </p:cNvGraphicFramePr>
          <p:nvPr>
            <p:extLst/>
          </p:nvPr>
        </p:nvGraphicFramePr>
        <p:xfrm>
          <a:off x="155288" y="2415674"/>
          <a:ext cx="4375561" cy="2637397"/>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a:off x="8588556" y="4533883"/>
            <a:ext cx="656823" cy="230832"/>
          </a:xfrm>
          <a:prstGeom prst="rect">
            <a:avLst/>
          </a:prstGeom>
          <a:noFill/>
        </p:spPr>
        <p:txBody>
          <a:bodyPr wrap="square" rtlCol="0">
            <a:spAutoFit/>
          </a:bodyPr>
          <a:lstStyle/>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年度</a:t>
            </a:r>
            <a:r>
              <a:rPr kumimoji="1" lang="en-US" altLang="ja-JP"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891996" y="2348854"/>
            <a:ext cx="656823" cy="230832"/>
          </a:xfrm>
          <a:prstGeom prst="rect">
            <a:avLst/>
          </a:prstGeom>
          <a:noFill/>
        </p:spPr>
        <p:txBody>
          <a:bodyPr wrap="square" rtlCol="0">
            <a:spAutoFit/>
          </a:bodyPr>
          <a:lstStyle/>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件数</a:t>
            </a:r>
            <a:r>
              <a:rPr kumimoji="1" lang="en-US" altLang="ja-JP" sz="900" dirty="0" smtClean="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87386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楕円 12"/>
          <p:cNvSpPr/>
          <p:nvPr/>
        </p:nvSpPr>
        <p:spPr>
          <a:xfrm rot="20400226">
            <a:off x="4412810" y="4177216"/>
            <a:ext cx="2386165" cy="1847744"/>
          </a:xfrm>
          <a:prstGeom prst="ellipse">
            <a:avLst/>
          </a:prstGeom>
          <a:solidFill>
            <a:srgbClr val="FFFF6D">
              <a:alpha val="19000"/>
            </a:srgb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graphicFrame>
        <p:nvGraphicFramePr>
          <p:cNvPr id="10" name="グラフ 9">
            <a:extLst>
              <a:ext uri="{FF2B5EF4-FFF2-40B4-BE49-F238E27FC236}">
                <a16:creationId xmlns:a16="http://schemas.microsoft.com/office/drawing/2014/main" id="{00000000-0008-0000-0200-000004000000}"/>
              </a:ext>
            </a:extLst>
          </p:cNvPr>
          <p:cNvGraphicFramePr>
            <a:graphicFrameLocks/>
          </p:cNvGraphicFramePr>
          <p:nvPr/>
        </p:nvGraphicFramePr>
        <p:xfrm>
          <a:off x="200874" y="2125744"/>
          <a:ext cx="8986158" cy="4646862"/>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p:cNvSpPr txBox="1"/>
          <p:nvPr/>
        </p:nvSpPr>
        <p:spPr>
          <a:xfrm>
            <a:off x="806055" y="153925"/>
            <a:ext cx="7298202" cy="461665"/>
          </a:xfrm>
          <a:prstGeom prst="rect">
            <a:avLst/>
          </a:prstGeom>
          <a:noFill/>
        </p:spPr>
        <p:txBody>
          <a:bodyPr wrap="square" rtlCol="0">
            <a:spAutoFit/>
          </a:bodyPr>
          <a:lstStyle/>
          <a:p>
            <a:pPr algn="ctr" defTabSz="914400">
              <a:defRPr/>
            </a:pPr>
            <a:r>
              <a:rPr lang="ja-JP" altLang="en-US" sz="2400" b="1" kern="0" dirty="0">
                <a:latin typeface="Meiryo UI" panose="020B0604030504040204" pitchFamily="50" charset="-128"/>
                <a:ea typeface="Meiryo UI" panose="020B0604030504040204" pitchFamily="50" charset="-128"/>
              </a:rPr>
              <a:t>ニーズの高いアプリの分野と実際の対応率</a:t>
            </a:r>
            <a:r>
              <a:rPr kumimoji="0" lang="ja-JP" altLang="en-US" sz="2400" b="1" kern="0" dirty="0">
                <a:latin typeface="Meiryo UI" panose="020B0604030504040204" pitchFamily="50" charset="-128"/>
                <a:ea typeface="Meiryo UI" panose="020B0604030504040204" pitchFamily="50" charset="-128"/>
              </a:rPr>
              <a:t>との関係　</a:t>
            </a:r>
          </a:p>
        </p:txBody>
      </p:sp>
      <p:sp>
        <p:nvSpPr>
          <p:cNvPr id="25" name="テキスト ボックス 24"/>
          <p:cNvSpPr txBox="1"/>
          <p:nvPr/>
        </p:nvSpPr>
        <p:spPr>
          <a:xfrm>
            <a:off x="650584" y="864133"/>
            <a:ext cx="7842831" cy="830997"/>
          </a:xfrm>
          <a:prstGeom prst="rect">
            <a:avLst/>
          </a:prstGeom>
          <a:noFill/>
          <a:ln>
            <a:solidFill>
              <a:schemeClr val="tx1"/>
            </a:solidFill>
          </a:ln>
        </p:spPr>
        <p:txBody>
          <a:bodyPr wrap="square" rtlCol="0">
            <a:spAutoFit/>
          </a:bodyPr>
          <a:lstStyle/>
          <a:p>
            <a:r>
              <a:rPr lang="ja-JP" altLang="en-US" sz="1600" dirty="0">
                <a:latin typeface="Meiryo UI" panose="020B0604030504040204" pitchFamily="50" charset="-128"/>
                <a:ea typeface="Meiryo UI" panose="020B0604030504040204" pitchFamily="50" charset="-128"/>
              </a:rPr>
              <a:t>寝屋川市のニーズ調査から、ニーズとアプリの提供（対応）状況をプロット。住民ニーズの高い「防災」（</a:t>
            </a:r>
            <a:r>
              <a:rPr lang="en-US" altLang="ja-JP" sz="1600" dirty="0">
                <a:latin typeface="Meiryo UI" panose="020B0604030504040204" pitchFamily="50" charset="-128"/>
                <a:ea typeface="Meiryo UI" panose="020B0604030504040204" pitchFamily="50" charset="-128"/>
              </a:rPr>
              <a:t>71</a:t>
            </a:r>
            <a:r>
              <a:rPr lang="ja-JP" altLang="en-US" sz="1600" dirty="0">
                <a:latin typeface="Meiryo UI" panose="020B0604030504040204" pitchFamily="50" charset="-128"/>
                <a:ea typeface="Meiryo UI" panose="020B0604030504040204" pitchFamily="50" charset="-128"/>
              </a:rPr>
              <a:t>％）は</a:t>
            </a:r>
            <a:r>
              <a:rPr lang="en-US" altLang="ja-JP" sz="1600" dirty="0">
                <a:latin typeface="Meiryo UI" panose="020B0604030504040204" pitchFamily="50" charset="-128"/>
                <a:ea typeface="Meiryo UI" panose="020B0604030504040204" pitchFamily="50" charset="-128"/>
              </a:rPr>
              <a:t>24</a:t>
            </a:r>
            <a:r>
              <a:rPr lang="ja-JP" altLang="en-US" sz="1600" dirty="0">
                <a:latin typeface="Meiryo UI" panose="020B0604030504040204" pitchFamily="50" charset="-128"/>
                <a:ea typeface="Meiryo UI" panose="020B0604030504040204" pitchFamily="50" charset="-128"/>
              </a:rPr>
              <a:t>団体</a:t>
            </a:r>
            <a:r>
              <a:rPr lang="en-US" altLang="ja-JP" sz="1600" dirty="0">
                <a:latin typeface="Meiryo UI" panose="020B0604030504040204" pitchFamily="50" charset="-128"/>
                <a:ea typeface="Meiryo UI" panose="020B0604030504040204" pitchFamily="50" charset="-128"/>
              </a:rPr>
              <a:t>(56%)</a:t>
            </a:r>
            <a:r>
              <a:rPr lang="ja-JP" altLang="en-US" sz="1600" dirty="0">
                <a:latin typeface="Meiryo UI" panose="020B0604030504040204" pitchFamily="50" charset="-128"/>
                <a:ea typeface="Meiryo UI" panose="020B0604030504040204" pitchFamily="50" charset="-128"/>
              </a:rPr>
              <a:t>が提供。次いでニーズの高い「ごみ」（</a:t>
            </a:r>
            <a:r>
              <a:rPr lang="en-US" altLang="ja-JP" sz="1600" dirty="0">
                <a:latin typeface="Meiryo UI" panose="020B0604030504040204" pitchFamily="50" charset="-128"/>
                <a:ea typeface="Meiryo UI" panose="020B0604030504040204" pitchFamily="50" charset="-128"/>
              </a:rPr>
              <a:t>47</a:t>
            </a:r>
            <a:r>
              <a:rPr lang="ja-JP" altLang="en-US" sz="1600" dirty="0">
                <a:latin typeface="Meiryo UI" panose="020B0604030504040204" pitchFamily="50" charset="-128"/>
                <a:ea typeface="Meiryo UI" panose="020B0604030504040204" pitchFamily="50" charset="-128"/>
              </a:rPr>
              <a:t>％）は</a:t>
            </a:r>
            <a:r>
              <a:rPr lang="en-US" altLang="ja-JP" sz="1600" dirty="0">
                <a:latin typeface="Meiryo UI" panose="020B0604030504040204" pitchFamily="50" charset="-128"/>
                <a:ea typeface="Meiryo UI" panose="020B0604030504040204" pitchFamily="50" charset="-128"/>
              </a:rPr>
              <a:t>17</a:t>
            </a:r>
            <a:r>
              <a:rPr lang="ja-JP" altLang="en-US" sz="1600" dirty="0">
                <a:latin typeface="Meiryo UI" panose="020B0604030504040204" pitchFamily="50" charset="-128"/>
                <a:ea typeface="Meiryo UI" panose="020B0604030504040204" pitchFamily="50" charset="-128"/>
              </a:rPr>
              <a:t>団体</a:t>
            </a:r>
            <a:r>
              <a:rPr lang="en-US" altLang="ja-JP" sz="1600" dirty="0">
                <a:latin typeface="Meiryo UI" panose="020B0604030504040204" pitchFamily="50" charset="-128"/>
                <a:ea typeface="Meiryo UI" panose="020B0604030504040204" pitchFamily="50" charset="-128"/>
              </a:rPr>
              <a:t>(40%)</a:t>
            </a:r>
            <a:r>
              <a:rPr lang="ja-JP" altLang="en-US" sz="1600" dirty="0">
                <a:latin typeface="Meiryo UI" panose="020B0604030504040204" pitchFamily="50" charset="-128"/>
                <a:ea typeface="Meiryo UI" panose="020B0604030504040204" pitchFamily="50" charset="-128"/>
              </a:rPr>
              <a:t>提供している。子育ては子育て世代（</a:t>
            </a:r>
            <a:r>
              <a:rPr lang="en-US" altLang="ja-JP" sz="1600" dirty="0">
                <a:latin typeface="Meiryo UI" panose="020B0604030504040204" pitchFamily="50" charset="-128"/>
                <a:ea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rPr>
              <a:t>代）に限定すると、</a:t>
            </a:r>
            <a:r>
              <a:rPr lang="en-US" altLang="ja-JP" sz="1600" dirty="0">
                <a:latin typeface="Meiryo UI" panose="020B0604030504040204" pitchFamily="50" charset="-128"/>
                <a:ea typeface="Meiryo UI" panose="020B0604030504040204" pitchFamily="50" charset="-128"/>
              </a:rPr>
              <a:t>62</a:t>
            </a:r>
            <a:r>
              <a:rPr lang="ja-JP" altLang="en-US" sz="1600" dirty="0">
                <a:latin typeface="Meiryo UI" panose="020B0604030504040204" pitchFamily="50" charset="-128"/>
                <a:ea typeface="Meiryo UI" panose="020B0604030504040204" pitchFamily="50" charset="-128"/>
              </a:rPr>
              <a:t>％のニーズあり。</a:t>
            </a:r>
            <a:endParaRPr lang="en-US" altLang="ja-JP" sz="1600" dirty="0">
              <a:latin typeface="Meiryo UI" panose="020B0604030504040204" pitchFamily="50" charset="-128"/>
              <a:ea typeface="Meiryo UI" panose="020B0604030504040204" pitchFamily="50" charset="-128"/>
            </a:endParaRPr>
          </a:p>
        </p:txBody>
      </p:sp>
      <p:sp>
        <p:nvSpPr>
          <p:cNvPr id="3" name="正方形/長方形 2"/>
          <p:cNvSpPr/>
          <p:nvPr/>
        </p:nvSpPr>
        <p:spPr>
          <a:xfrm>
            <a:off x="448347" y="1808018"/>
            <a:ext cx="8393459" cy="369332"/>
          </a:xfrm>
          <a:prstGeom prst="rect">
            <a:avLst/>
          </a:prstGeom>
        </p:spPr>
        <p:txBody>
          <a:bodyPr wrap="square">
            <a:spAutoFit/>
          </a:bodyPr>
          <a:lstStyle/>
          <a:p>
            <a:r>
              <a:rPr lang="ja-JP" altLang="en-US" b="1" dirty="0">
                <a:latin typeface="Meiryo UI" panose="020B0604030504040204" pitchFamily="50" charset="-128"/>
                <a:ea typeface="Meiryo UI" panose="020B0604030504040204" pitchFamily="50" charset="-128"/>
              </a:rPr>
              <a:t>⇒ニーズが高く、対応率が低い分野（下記円）をまずは重点的に進めていくことが肝要</a:t>
            </a:r>
          </a:p>
        </p:txBody>
      </p:sp>
      <p:sp>
        <p:nvSpPr>
          <p:cNvPr id="7" name="スライド番号プレースホルダー 6"/>
          <p:cNvSpPr>
            <a:spLocks noGrp="1"/>
          </p:cNvSpPr>
          <p:nvPr>
            <p:ph type="sldNum" sz="quarter" idx="12"/>
          </p:nvPr>
        </p:nvSpPr>
        <p:spPr/>
        <p:txBody>
          <a:bodyPr/>
          <a:lstStyle/>
          <a:p>
            <a:fld id="{6D9193AE-A101-45E9-A319-81911888F047}" type="slidenum">
              <a:rPr kumimoji="1" lang="ja-JP" altLang="en-US" smtClean="0"/>
              <a:pPr/>
              <a:t>9</a:t>
            </a:fld>
            <a:endParaRPr kumimoji="1" lang="ja-JP" altLang="en-US"/>
          </a:p>
        </p:txBody>
      </p:sp>
      <p:sp>
        <p:nvSpPr>
          <p:cNvPr id="2" name="矢印: 下カーブ 1">
            <a:extLst>
              <a:ext uri="{FF2B5EF4-FFF2-40B4-BE49-F238E27FC236}">
                <a16:creationId xmlns:a16="http://schemas.microsoft.com/office/drawing/2014/main" id="{7E753B53-0B86-479E-849A-9B1C2358FC30}"/>
              </a:ext>
            </a:extLst>
          </p:cNvPr>
          <p:cNvSpPr/>
          <p:nvPr/>
        </p:nvSpPr>
        <p:spPr>
          <a:xfrm>
            <a:off x="3788847" y="3632993"/>
            <a:ext cx="2426137" cy="816182"/>
          </a:xfrm>
          <a:prstGeom prst="curvedDownArrow">
            <a:avLst>
              <a:gd name="adj1" fmla="val 23811"/>
              <a:gd name="adj2" fmla="val 59340"/>
              <a:gd name="adj3" fmla="val 3949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523930211"/>
      </p:ext>
    </p:extLst>
  </p:cSld>
  <p:clrMapOvr>
    <a:masterClrMapping/>
  </p:clrMapOvr>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11421</TotalTime>
  <Words>7062</Words>
  <PresentationFormat>画面に合わせる (4:3)</PresentationFormat>
  <Paragraphs>1208</Paragraphs>
  <Slides>48</Slides>
  <Notes>4</Notes>
  <HiddenSlides>0</HiddenSlides>
  <MMClips>0</MMClips>
  <ScaleCrop>false</ScaleCrop>
  <HeadingPairs>
    <vt:vector size="6" baseType="variant">
      <vt:variant>
        <vt:lpstr>使用されているフォント</vt:lpstr>
      </vt:variant>
      <vt:variant>
        <vt:i4>19</vt:i4>
      </vt:variant>
      <vt:variant>
        <vt:lpstr>テーマ</vt:lpstr>
      </vt:variant>
      <vt:variant>
        <vt:i4>2</vt:i4>
      </vt:variant>
      <vt:variant>
        <vt:lpstr>スライド タイトル</vt:lpstr>
      </vt:variant>
      <vt:variant>
        <vt:i4>48</vt:i4>
      </vt:variant>
    </vt:vector>
  </HeadingPairs>
  <TitlesOfParts>
    <vt:vector size="69" baseType="lpstr">
      <vt:lpstr>HGP創英角ｺﾞｼｯｸUB</vt:lpstr>
      <vt:lpstr>HGP創英角ﾎﾟｯﾌﾟ体</vt:lpstr>
      <vt:lpstr>Meiryo UI</vt:lpstr>
      <vt:lpstr>Microsoft JhengHei</vt:lpstr>
      <vt:lpstr>ＭＳ Ｐゴシック</vt:lpstr>
      <vt:lpstr>ヒラギノ角ゴ Pro W3</vt:lpstr>
      <vt:lpstr>フォントポにほんご</vt:lpstr>
      <vt:lpstr>メイリオ</vt:lpstr>
      <vt:lpstr>小塚ゴシック Pr6N L</vt:lpstr>
      <vt:lpstr>小塚ゴシック Pr6N M</vt:lpstr>
      <vt:lpstr>小塚ゴシック Pr6N R</vt:lpstr>
      <vt:lpstr>小塚ゴシック Pro M</vt:lpstr>
      <vt:lpstr>游ゴシック</vt:lpstr>
      <vt:lpstr>游ゴシック Light</vt:lpstr>
      <vt:lpstr>Arial</vt:lpstr>
      <vt:lpstr>Arial Narrow</vt:lpstr>
      <vt:lpstr>Calibri</vt:lpstr>
      <vt:lpstr>Corbel</vt:lpstr>
      <vt:lpstr>Wingdings</vt:lpstr>
      <vt:lpstr>1_Office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PUSH大阪</vt:lpstr>
      <vt:lpstr>「Yahoo!防災速報」</vt:lpstr>
      <vt:lpstr>「LIVE JAPAN」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2019-09-26T04:58:54Z</cp:lastPrinted>
  <dcterms:created xsi:type="dcterms:W3CDTF">2019-07-08T04:32:41Z</dcterms:created>
  <dcterms:modified xsi:type="dcterms:W3CDTF">2019-09-27T01:29:16Z</dcterms:modified>
</cp:coreProperties>
</file>