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56" r:id="rId3"/>
  </p:sldMasterIdLst>
  <p:notesMasterIdLst>
    <p:notesMasterId r:id="rId16"/>
  </p:notesMasterIdLst>
  <p:handoutMasterIdLst>
    <p:handoutMasterId r:id="rId17"/>
  </p:handoutMasterIdLst>
  <p:sldIdLst>
    <p:sldId id="1123" r:id="rId4"/>
    <p:sldId id="1182" r:id="rId5"/>
    <p:sldId id="1172" r:id="rId6"/>
    <p:sldId id="1160" r:id="rId7"/>
    <p:sldId id="1161" r:id="rId8"/>
    <p:sldId id="1166" r:id="rId9"/>
    <p:sldId id="1167" r:id="rId10"/>
    <p:sldId id="1168" r:id="rId11"/>
    <p:sldId id="1169" r:id="rId12"/>
    <p:sldId id="1186" r:id="rId13"/>
    <p:sldId id="1170" r:id="rId14"/>
    <p:sldId id="1171"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 lastIdx="0" clrIdx="0"/>
  <p:cmAuthor id="2" name="中道　忠和"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267"/>
    <a:srgbClr val="468EF8"/>
    <a:srgbClr val="FFF2CC"/>
    <a:srgbClr val="50DE5E"/>
    <a:srgbClr val="41859C"/>
    <a:srgbClr val="7CBF33"/>
    <a:srgbClr val="FFFF6D"/>
    <a:srgbClr val="43EDA8"/>
    <a:srgbClr val="A8FAFE"/>
    <a:srgbClr val="FA9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33" autoAdjust="0"/>
  </p:normalViewPr>
  <p:slideViewPr>
    <p:cSldViewPr snapToGrid="0">
      <p:cViewPr varScale="1">
        <p:scale>
          <a:sx n="73" d="100"/>
          <a:sy n="73" d="100"/>
        </p:scale>
        <p:origin x="1236" y="66"/>
      </p:cViewPr>
      <p:guideLst>
        <p:guide orient="horz" pos="2160"/>
        <p:guide pos="2880"/>
      </p:guideLst>
    </p:cSldViewPr>
  </p:slideViewPr>
  <p:notesTextViewPr>
    <p:cViewPr>
      <p:scale>
        <a:sx n="1" d="1"/>
        <a:sy n="1" d="1"/>
      </p:scale>
      <p:origin x="0" y="0"/>
    </p:cViewPr>
  </p:notesTextViewPr>
  <p:notesViewPr>
    <p:cSldViewPr snapToGrid="0">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4383039451451E-2"/>
          <c:y val="0.14762038809827122"/>
          <c:w val="0.93291772674025808"/>
          <c:h val="0.7123609103656563"/>
        </c:manualLayout>
      </c:layout>
      <c:barChart>
        <c:barDir val="col"/>
        <c:grouping val="clustered"/>
        <c:varyColors val="0"/>
        <c:ser>
          <c:idx val="0"/>
          <c:order val="0"/>
          <c:tx>
            <c:strRef>
              <c:f>'大阪府内市町村 (2)'!$B$1</c:f>
              <c:strCache>
                <c:ptCount val="1"/>
                <c:pt idx="0">
                  <c:v>所属職員人数</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'大阪府内市町村 (2)'!$A$2:$A$44</c:f>
              <c:strCache>
                <c:ptCount val="43"/>
                <c:pt idx="0">
                  <c:v>大阪市</c:v>
                </c:pt>
                <c:pt idx="1">
                  <c:v>豊中市</c:v>
                </c:pt>
                <c:pt idx="2">
                  <c:v>堺市</c:v>
                </c:pt>
                <c:pt idx="3">
                  <c:v>高槻市</c:v>
                </c:pt>
                <c:pt idx="4">
                  <c:v>東大阪市</c:v>
                </c:pt>
                <c:pt idx="5">
                  <c:v>茨木市</c:v>
                </c:pt>
                <c:pt idx="6">
                  <c:v>吹田市</c:v>
                </c:pt>
                <c:pt idx="7">
                  <c:v>枚方市</c:v>
                </c:pt>
                <c:pt idx="8">
                  <c:v>岸和田市</c:v>
                </c:pt>
                <c:pt idx="9">
                  <c:v>寝屋川市</c:v>
                </c:pt>
                <c:pt idx="10">
                  <c:v>箕面市</c:v>
                </c:pt>
                <c:pt idx="11">
                  <c:v>八尾市</c:v>
                </c:pt>
                <c:pt idx="12">
                  <c:v>泉南市</c:v>
                </c:pt>
                <c:pt idx="13">
                  <c:v>羽曳野市</c:v>
                </c:pt>
                <c:pt idx="14">
                  <c:v>阪南市</c:v>
                </c:pt>
                <c:pt idx="15">
                  <c:v>柏原市</c:v>
                </c:pt>
                <c:pt idx="16">
                  <c:v>島本町</c:v>
                </c:pt>
                <c:pt idx="17">
                  <c:v>豊能町</c:v>
                </c:pt>
                <c:pt idx="18">
                  <c:v>熊取町</c:v>
                </c:pt>
                <c:pt idx="19">
                  <c:v>太子町</c:v>
                </c:pt>
                <c:pt idx="20">
                  <c:v>河南町</c:v>
                </c:pt>
                <c:pt idx="21">
                  <c:v>千早赤阪村</c:v>
                </c:pt>
                <c:pt idx="22">
                  <c:v>池田市</c:v>
                </c:pt>
                <c:pt idx="23">
                  <c:v>貝塚市</c:v>
                </c:pt>
                <c:pt idx="24">
                  <c:v>松原市</c:v>
                </c:pt>
                <c:pt idx="25">
                  <c:v>和泉市</c:v>
                </c:pt>
                <c:pt idx="26">
                  <c:v>門真市</c:v>
                </c:pt>
                <c:pt idx="27">
                  <c:v>忠岡町</c:v>
                </c:pt>
                <c:pt idx="28">
                  <c:v>富田林市</c:v>
                </c:pt>
                <c:pt idx="29">
                  <c:v>大東市</c:v>
                </c:pt>
                <c:pt idx="30">
                  <c:v>摂津市</c:v>
                </c:pt>
                <c:pt idx="31">
                  <c:v>能勢町</c:v>
                </c:pt>
                <c:pt idx="32">
                  <c:v>岬町</c:v>
                </c:pt>
                <c:pt idx="33">
                  <c:v>泉大津市</c:v>
                </c:pt>
                <c:pt idx="34">
                  <c:v>守口市</c:v>
                </c:pt>
                <c:pt idx="35">
                  <c:v>泉佐野市</c:v>
                </c:pt>
                <c:pt idx="36">
                  <c:v>河内長野市</c:v>
                </c:pt>
                <c:pt idx="37">
                  <c:v>高石市</c:v>
                </c:pt>
                <c:pt idx="38">
                  <c:v>交野市</c:v>
                </c:pt>
                <c:pt idx="39">
                  <c:v>田尻町</c:v>
                </c:pt>
                <c:pt idx="40">
                  <c:v>藤井寺市</c:v>
                </c:pt>
                <c:pt idx="41">
                  <c:v>大阪狭山市</c:v>
                </c:pt>
                <c:pt idx="42">
                  <c:v>四條畷市</c:v>
                </c:pt>
              </c:strCache>
            </c:strRef>
          </c:cat>
          <c:val>
            <c:numRef>
              <c:f>'大阪府内市町村 (2)'!$B$2:$B$44</c:f>
              <c:numCache>
                <c:formatCode>General</c:formatCode>
                <c:ptCount val="43"/>
                <c:pt idx="0">
                  <c:v>58</c:v>
                </c:pt>
                <c:pt idx="1">
                  <c:v>25</c:v>
                </c:pt>
                <c:pt idx="2">
                  <c:v>20</c:v>
                </c:pt>
                <c:pt idx="3">
                  <c:v>20</c:v>
                </c:pt>
                <c:pt idx="4">
                  <c:v>20</c:v>
                </c:pt>
                <c:pt idx="5">
                  <c:v>17</c:v>
                </c:pt>
                <c:pt idx="6">
                  <c:v>15</c:v>
                </c:pt>
                <c:pt idx="7">
                  <c:v>15</c:v>
                </c:pt>
                <c:pt idx="8">
                  <c:v>10</c:v>
                </c:pt>
                <c:pt idx="9">
                  <c:v>10</c:v>
                </c:pt>
                <c:pt idx="10">
                  <c:v>9</c:v>
                </c:pt>
                <c:pt idx="11">
                  <c:v>8</c:v>
                </c:pt>
                <c:pt idx="12">
                  <c:v>8</c:v>
                </c:pt>
                <c:pt idx="13">
                  <c:v>7</c:v>
                </c:pt>
                <c:pt idx="14">
                  <c:v>7</c:v>
                </c:pt>
                <c:pt idx="15">
                  <c:v>6</c:v>
                </c:pt>
                <c:pt idx="16">
                  <c:v>6</c:v>
                </c:pt>
                <c:pt idx="17">
                  <c:v>6</c:v>
                </c:pt>
                <c:pt idx="18">
                  <c:v>6</c:v>
                </c:pt>
                <c:pt idx="19">
                  <c:v>6</c:v>
                </c:pt>
                <c:pt idx="20">
                  <c:v>6</c:v>
                </c:pt>
                <c:pt idx="21">
                  <c:v>6</c:v>
                </c:pt>
                <c:pt idx="22">
                  <c:v>5</c:v>
                </c:pt>
                <c:pt idx="23">
                  <c:v>5</c:v>
                </c:pt>
                <c:pt idx="24">
                  <c:v>5</c:v>
                </c:pt>
                <c:pt idx="25">
                  <c:v>5</c:v>
                </c:pt>
                <c:pt idx="26">
                  <c:v>5</c:v>
                </c:pt>
                <c:pt idx="27">
                  <c:v>5</c:v>
                </c:pt>
                <c:pt idx="28">
                  <c:v>4</c:v>
                </c:pt>
                <c:pt idx="29">
                  <c:v>4</c:v>
                </c:pt>
                <c:pt idx="30">
                  <c:v>4</c:v>
                </c:pt>
                <c:pt idx="31">
                  <c:v>4</c:v>
                </c:pt>
                <c:pt idx="32">
                  <c:v>4</c:v>
                </c:pt>
                <c:pt idx="33">
                  <c:v>3</c:v>
                </c:pt>
                <c:pt idx="34">
                  <c:v>3</c:v>
                </c:pt>
                <c:pt idx="35">
                  <c:v>3</c:v>
                </c:pt>
                <c:pt idx="36">
                  <c:v>3</c:v>
                </c:pt>
                <c:pt idx="37">
                  <c:v>3</c:v>
                </c:pt>
                <c:pt idx="38">
                  <c:v>3</c:v>
                </c:pt>
                <c:pt idx="39">
                  <c:v>3</c:v>
                </c:pt>
                <c:pt idx="40">
                  <c:v>2</c:v>
                </c:pt>
                <c:pt idx="41">
                  <c:v>2</c:v>
                </c:pt>
                <c:pt idx="42">
                  <c:v>1</c:v>
                </c:pt>
              </c:numCache>
            </c:numRef>
          </c:val>
          <c:extLst>
            <c:ext xmlns:c16="http://schemas.microsoft.com/office/drawing/2014/chart" uri="{C3380CC4-5D6E-409C-BE32-E72D297353CC}">
              <c16:uniqueId val="{00000000-E76D-496E-8149-F3245B8A5EE2}"/>
            </c:ext>
          </c:extLst>
        </c:ser>
        <c:dLbls>
          <c:dLblPos val="outEnd"/>
          <c:showLegendKey val="0"/>
          <c:showVal val="1"/>
          <c:showCatName val="0"/>
          <c:showSerName val="0"/>
          <c:showPercent val="0"/>
          <c:showBubbleSize val="0"/>
        </c:dLbls>
        <c:gapWidth val="80"/>
        <c:overlap val="25"/>
        <c:axId val="136568832"/>
        <c:axId val="136571904"/>
      </c:barChart>
      <c:catAx>
        <c:axId val="136568832"/>
        <c:scaling>
          <c:orientation val="minMax"/>
        </c:scaling>
        <c:delete val="0"/>
        <c:axPos val="b"/>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0" spcFirstLastPara="1" vertOverflow="ellipsis" vert="eaVert" wrap="square" anchor="ctr" anchorCtr="1"/>
          <a:lstStyle/>
          <a:p>
            <a:pPr>
              <a:defRPr sz="700" b="0" i="0" u="none" strike="noStrike" kern="1200" cap="none" spc="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6571904"/>
        <c:crosses val="autoZero"/>
        <c:auto val="1"/>
        <c:lblAlgn val="ctr"/>
        <c:lblOffset val="100"/>
        <c:noMultiLvlLbl val="0"/>
      </c:catAx>
      <c:valAx>
        <c:axId val="136571904"/>
        <c:scaling>
          <c:orientation val="minMax"/>
        </c:scaling>
        <c:delete val="1"/>
        <c:axPos val="l"/>
        <c:numFmt formatCode="General" sourceLinked="1"/>
        <c:majorTickMark val="out"/>
        <c:minorTickMark val="none"/>
        <c:tickLblPos val="nextTo"/>
        <c:crossAx val="1365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32830112056061"/>
          <c:y val="0.10396747460450011"/>
          <c:w val="0.63932043877999134"/>
          <c:h val="0.73677492592837468"/>
        </c:manualLayout>
      </c:layout>
      <c:pieChart>
        <c:varyColors val="1"/>
        <c:ser>
          <c:idx val="0"/>
          <c:order val="0"/>
          <c:tx>
            <c:strRef>
              <c:f>Sheet1!$B$1</c:f>
              <c:strCache>
                <c:ptCount val="1"/>
                <c:pt idx="0">
                  <c:v>売上高</c:v>
                </c:pt>
              </c:strCache>
            </c:strRef>
          </c:tx>
          <c:dPt>
            <c:idx val="0"/>
            <c:bubble3D val="0"/>
            <c:spPr>
              <a:solidFill>
                <a:schemeClr val="accent1"/>
              </a:soli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E031-481C-B5DA-59E5824068DF}"/>
              </c:ext>
            </c:extLst>
          </c:dPt>
          <c:dPt>
            <c:idx val="1"/>
            <c:bubble3D val="0"/>
            <c:spPr>
              <a:solidFill>
                <a:schemeClr val="accent2"/>
              </a:soli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E031-481C-B5DA-59E5824068DF}"/>
              </c:ext>
            </c:extLst>
          </c:dPt>
          <c:dPt>
            <c:idx val="2"/>
            <c:bubble3D val="0"/>
            <c:spPr>
              <a:solidFill>
                <a:schemeClr val="accent3"/>
              </a:soli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E031-481C-B5DA-59E5824068DF}"/>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E031-481C-B5DA-59E5824068DF}"/>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E031-481C-B5DA-59E5824068DF}"/>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E031-481C-B5DA-59E5824068DF}"/>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E031-481C-B5DA-59E5824068DF}"/>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F-E031-481C-B5DA-59E5824068DF}"/>
              </c:ext>
            </c:extLst>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1-E031-481C-B5DA-59E5824068DF}"/>
              </c:ext>
            </c:extLst>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3-E031-481C-B5DA-59E5824068DF}"/>
              </c:ext>
            </c:extLst>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5-E031-481C-B5DA-59E5824068DF}"/>
              </c:ext>
            </c:extLst>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7-E031-481C-B5DA-59E5824068DF}"/>
              </c:ext>
            </c:extLst>
          </c:dPt>
          <c:dLbls>
            <c:dLbl>
              <c:idx val="0"/>
              <c:layout>
                <c:manualLayout>
                  <c:x val="-6.2786101837379413E-2"/>
                  <c:y val="-1.720197683964149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31-481C-B5DA-59E5824068DF}"/>
                </c:ext>
              </c:extLst>
            </c:dLbl>
            <c:dLbl>
              <c:idx val="8"/>
              <c:layout>
                <c:manualLayout>
                  <c:x val="-1.9222498894072685E-2"/>
                  <c:y val="6.18558138094107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31-481C-B5DA-59E5824068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Sheet1!$A$2:$A$13</c:f>
              <c:strCache>
                <c:ptCount val="12"/>
                <c:pt idx="0">
                  <c:v>訪問・調査</c:v>
                </c:pt>
                <c:pt idx="1">
                  <c:v>申請受付</c:v>
                </c:pt>
                <c:pt idx="2">
                  <c:v>相談・面談</c:v>
                </c:pt>
                <c:pt idx="3">
                  <c:v>入力</c:v>
                </c:pt>
                <c:pt idx="4">
                  <c:v>確認</c:v>
                </c:pt>
                <c:pt idx="5">
                  <c:v>帳票作成</c:v>
                </c:pt>
                <c:pt idx="6">
                  <c:v>交付・通知</c:v>
                </c:pt>
                <c:pt idx="7">
                  <c:v>連携</c:v>
                </c:pt>
                <c:pt idx="8">
                  <c:v>データ抽出・加工</c:v>
                </c:pt>
                <c:pt idx="9">
                  <c:v>審査・決済</c:v>
                </c:pt>
                <c:pt idx="10">
                  <c:v>統計・集計</c:v>
                </c:pt>
                <c:pt idx="11">
                  <c:v>その他</c:v>
                </c:pt>
              </c:strCache>
            </c:strRef>
          </c:cat>
          <c:val>
            <c:numRef>
              <c:f>Sheet1!$B$2:$B$13</c:f>
              <c:numCache>
                <c:formatCode>General</c:formatCode>
                <c:ptCount val="12"/>
                <c:pt idx="0">
                  <c:v>12</c:v>
                </c:pt>
                <c:pt idx="1">
                  <c:v>4</c:v>
                </c:pt>
                <c:pt idx="2">
                  <c:v>5</c:v>
                </c:pt>
                <c:pt idx="3">
                  <c:v>37</c:v>
                </c:pt>
                <c:pt idx="4">
                  <c:v>8</c:v>
                </c:pt>
                <c:pt idx="5">
                  <c:v>6</c:v>
                </c:pt>
                <c:pt idx="6">
                  <c:v>6</c:v>
                </c:pt>
                <c:pt idx="7">
                  <c:v>6</c:v>
                </c:pt>
                <c:pt idx="8">
                  <c:v>5</c:v>
                </c:pt>
                <c:pt idx="9">
                  <c:v>2</c:v>
                </c:pt>
                <c:pt idx="10">
                  <c:v>2</c:v>
                </c:pt>
                <c:pt idx="11">
                  <c:v>7</c:v>
                </c:pt>
              </c:numCache>
            </c:numRef>
          </c:val>
          <c:extLst>
            <c:ext xmlns:c16="http://schemas.microsoft.com/office/drawing/2014/chart" uri="{C3380CC4-5D6E-409C-BE32-E72D297353CC}">
              <c16:uniqueId val="{00000018-E031-481C-B5DA-59E5824068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0" tIns="45714" rIns="91430" bIns="45714" rtlCol="0"/>
          <a:lstStyle>
            <a:lvl1pPr algn="r">
              <a:defRPr sz="1200"/>
            </a:lvl1pPr>
          </a:lstStyle>
          <a:p>
            <a:fld id="{009B13B4-4837-4819-B90E-22DC98CDA37B}" type="datetimeFigureOut">
              <a:rPr kumimoji="1" lang="ja-JP" altLang="en-US" smtClean="0"/>
              <a:t>2019/9/27</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0" tIns="45714" rIns="91430" bIns="45714" rtlCol="0" anchor="b"/>
          <a:lstStyle>
            <a:lvl1pPr algn="l">
              <a:defRPr sz="1200"/>
            </a:lvl1pPr>
          </a:lstStyle>
          <a:p>
            <a:endParaRPr kumimoji="1" lang="ja-JP" altLang="en-US"/>
          </a:p>
        </p:txBody>
      </p:sp>
      <p:sp>
        <p:nvSpPr>
          <p:cNvPr id="6" name="スライド番号プレースホルダー 5"/>
          <p:cNvSpPr>
            <a:spLocks noGrp="1"/>
          </p:cNvSpPr>
          <p:nvPr>
            <p:ph type="sldNum" sz="quarter" idx="3"/>
          </p:nvPr>
        </p:nvSpPr>
        <p:spPr>
          <a:xfrm>
            <a:off x="3856039" y="9440864"/>
            <a:ext cx="2949575" cy="498475"/>
          </a:xfrm>
          <a:prstGeom prst="rect">
            <a:avLst/>
          </a:prstGeom>
        </p:spPr>
        <p:txBody>
          <a:bodyPr vert="horz" lIns="91430" tIns="45714" rIns="91430" bIns="45714" rtlCol="0" anchor="b"/>
          <a:lstStyle>
            <a:lvl1pPr algn="r">
              <a:defRPr sz="1200"/>
            </a:lvl1pPr>
          </a:lstStyle>
          <a:p>
            <a:fld id="{63836E55-DA9F-4DA7-807C-EEC198EB1D76}" type="slidenum">
              <a:rPr kumimoji="1" lang="ja-JP" altLang="en-US" smtClean="0"/>
              <a:t>‹#›</a:t>
            </a:fld>
            <a:endParaRPr kumimoji="1" lang="ja-JP" altLang="en-US"/>
          </a:p>
        </p:txBody>
      </p:sp>
    </p:spTree>
    <p:extLst>
      <p:ext uri="{BB962C8B-B14F-4D97-AF65-F5344CB8AC3E}">
        <p14:creationId xmlns:p14="http://schemas.microsoft.com/office/powerpoint/2010/main" val="3489600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vl1pPr>
          </a:lstStyle>
          <a:p>
            <a:fld id="{58CC092C-63CB-4A04-8D6F-C9AD713BD179}" type="datetimeFigureOut">
              <a:rPr kumimoji="1" lang="ja-JP" altLang="en-US" smtClean="0"/>
              <a:t>2019/9/27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p:cNvSpPr>
            <a:spLocks noGrp="1"/>
          </p:cNvSpPr>
          <p:nvPr>
            <p:ph type="ftr" sz="quarter" idx="4"/>
          </p:nvPr>
        </p:nvSpPr>
        <p:spPr>
          <a:xfrm>
            <a:off x="1" y="9440864"/>
            <a:ext cx="2949575" cy="498475"/>
          </a:xfrm>
          <a:prstGeom prst="rect">
            <a:avLst/>
          </a:prstGeom>
        </p:spPr>
        <p:txBody>
          <a:bodyPr vert="horz" lIns="91430" tIns="45714" rIns="91430" bIns="45714" rtlCol="0" anchor="b"/>
          <a:lstStyle>
            <a:lvl1pPr algn="l">
              <a:defRPr sz="1200"/>
            </a:lvl1pPr>
          </a:lstStyle>
          <a:p>
            <a:endParaRPr kumimoji="1" lang="ja-JP" altLang="en-US"/>
          </a:p>
        </p:txBody>
      </p:sp>
      <p:sp>
        <p:nvSpPr>
          <p:cNvPr id="10" name="スライド番号プレースホルダー 9"/>
          <p:cNvSpPr>
            <a:spLocks noGrp="1"/>
          </p:cNvSpPr>
          <p:nvPr>
            <p:ph type="sldNum" sz="quarter" idx="5"/>
          </p:nvPr>
        </p:nvSpPr>
        <p:spPr>
          <a:xfrm>
            <a:off x="3856039" y="9440864"/>
            <a:ext cx="2949575" cy="498475"/>
          </a:xfrm>
          <a:prstGeom prst="rect">
            <a:avLst/>
          </a:prstGeom>
        </p:spPr>
        <p:txBody>
          <a:bodyPr vert="horz" lIns="91430" tIns="45714" rIns="91430" bIns="45714" rtlCol="0" anchor="b"/>
          <a:lstStyle>
            <a:lvl1pPr algn="r">
              <a:defRPr sz="1200"/>
            </a:lvl1pPr>
          </a:lstStyle>
          <a:p>
            <a:fld id="{3D907D41-31DA-4B5C-A49A-245162CC5888}" type="slidenum">
              <a:rPr kumimoji="1" lang="ja-JP" altLang="en-US" smtClean="0"/>
              <a:t>‹#›</a:t>
            </a:fld>
            <a:endParaRPr kumimoji="1" lang="ja-JP" altLang="en-US"/>
          </a:p>
        </p:txBody>
      </p:sp>
    </p:spTree>
    <p:extLst>
      <p:ext uri="{BB962C8B-B14F-4D97-AF65-F5344CB8AC3E}">
        <p14:creationId xmlns:p14="http://schemas.microsoft.com/office/powerpoint/2010/main" val="19531430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5839" y="9440647"/>
            <a:ext cx="2949787" cy="498692"/>
          </a:xfrm>
          <a:prstGeom prst="rect">
            <a:avLst/>
          </a:prstGeom>
        </p:spPr>
        <p:txBody>
          <a:bodyPr/>
          <a:lstStyle/>
          <a:p>
            <a:fld id="{A0C3B56F-56AB-411F-8724-511B22958D15}" type="slidenum">
              <a:rPr kumimoji="1" lang="ja-JP" altLang="en-US" smtClean="0"/>
              <a:t>5</a:t>
            </a:fld>
            <a:endParaRPr kumimoji="1" lang="ja-JP" altLang="en-US"/>
          </a:p>
        </p:txBody>
      </p:sp>
    </p:spTree>
    <p:extLst>
      <p:ext uri="{BB962C8B-B14F-4D97-AF65-F5344CB8AC3E}">
        <p14:creationId xmlns:p14="http://schemas.microsoft.com/office/powerpoint/2010/main" val="217816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5839" y="9440647"/>
            <a:ext cx="2949787" cy="498692"/>
          </a:xfrm>
          <a:prstGeom prst="rect">
            <a:avLst/>
          </a:prstGeom>
        </p:spPr>
        <p:txBody>
          <a:bodyPr/>
          <a:lstStyle/>
          <a:p>
            <a:fld id="{A0C3B56F-56AB-411F-8724-511B22958D15}" type="slidenum">
              <a:rPr kumimoji="1" lang="ja-JP" altLang="en-US" smtClean="0"/>
              <a:t>7</a:t>
            </a:fld>
            <a:endParaRPr kumimoji="1" lang="ja-JP" altLang="en-US"/>
          </a:p>
        </p:txBody>
      </p:sp>
    </p:spTree>
    <p:extLst>
      <p:ext uri="{BB962C8B-B14F-4D97-AF65-F5344CB8AC3E}">
        <p14:creationId xmlns:p14="http://schemas.microsoft.com/office/powerpoint/2010/main" val="247750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BE017F-7C82-4F7C-96BD-28FAF2DBCBA9}" type="datetime1">
              <a:rPr kumimoji="1" lang="ja-JP" altLang="en-US" smtClean="0"/>
              <a:t>2019/9/27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194992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14C4EEA-AB0F-49AC-B81B-6A30174FCFEA}" type="datetime1">
              <a:rPr kumimoji="1" lang="ja-JP" altLang="en-US" smtClean="0"/>
              <a:t>2019/9/27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89881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1EFBC8-3E96-4FD8-98CB-0B69A414F4E7}" type="datetime1">
              <a:rPr kumimoji="1" lang="ja-JP" altLang="en-US" smtClean="0"/>
              <a:t>2019/9/27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89140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21D80-75E2-47F9-857B-C7CAB9AEEAC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C0E3CF6-076C-48D8-8BBA-4C27EE461D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DBCEB0F-028D-4CD1-B511-540C159CA6E1}"/>
              </a:ext>
            </a:extLst>
          </p:cNvPr>
          <p:cNvSpPr>
            <a:spLocks noGrp="1"/>
          </p:cNvSpPr>
          <p:nvPr>
            <p:ph type="dt" sz="half" idx="10"/>
          </p:nvPr>
        </p:nvSpPr>
        <p:spPr/>
        <p:txBody>
          <a:bodyPr/>
          <a:lstStyle/>
          <a:p>
            <a:fld id="{34E097CA-B34E-41D7-9B43-60BC16E55719}" type="datetime1">
              <a:rPr kumimoji="1" lang="ja-JP" altLang="en-US" smtClean="0"/>
              <a:t>2019/9/27</a:t>
            </a:fld>
            <a:endParaRPr kumimoji="1" lang="ja-JP" altLang="en-US"/>
          </a:p>
        </p:txBody>
      </p:sp>
      <p:sp>
        <p:nvSpPr>
          <p:cNvPr id="5" name="フッター プレースホルダー 4">
            <a:extLst>
              <a:ext uri="{FF2B5EF4-FFF2-40B4-BE49-F238E27FC236}">
                <a16:creationId xmlns:a16="http://schemas.microsoft.com/office/drawing/2014/main" id="{0A6246B6-04BD-4860-8DBB-259F8B3B2E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6C7059-4553-4D81-8C3F-89229B68DA08}"/>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185073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0EAAF-82EC-4D44-89DF-9506CD6D1C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4187666-B5C8-4446-8EFE-14927E84297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F1D671-FADB-493F-9409-1CF3DC5DFA2E}"/>
              </a:ext>
            </a:extLst>
          </p:cNvPr>
          <p:cNvSpPr>
            <a:spLocks noGrp="1"/>
          </p:cNvSpPr>
          <p:nvPr>
            <p:ph type="dt" sz="half" idx="10"/>
          </p:nvPr>
        </p:nvSpPr>
        <p:spPr/>
        <p:txBody>
          <a:bodyPr/>
          <a:lstStyle/>
          <a:p>
            <a:fld id="{A7E1B8C2-E3D1-47D5-A41F-5B5A039BDB06}" type="datetime1">
              <a:rPr kumimoji="1" lang="ja-JP" altLang="en-US" smtClean="0"/>
              <a:t>2019/9/27</a:t>
            </a:fld>
            <a:endParaRPr kumimoji="1" lang="ja-JP" altLang="en-US"/>
          </a:p>
        </p:txBody>
      </p:sp>
      <p:sp>
        <p:nvSpPr>
          <p:cNvPr id="5" name="フッター プレースホルダー 4">
            <a:extLst>
              <a:ext uri="{FF2B5EF4-FFF2-40B4-BE49-F238E27FC236}">
                <a16:creationId xmlns:a16="http://schemas.microsoft.com/office/drawing/2014/main" id="{CB4EB8D0-F154-416F-A264-E54834AF6F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5A8056-B786-4E7E-9D7A-7B2DAF7BA0B1}"/>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27399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1DF671-A6B0-44DC-93B9-E4E7E4C1C195}"/>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29783F-DE6C-4580-914E-700A9060DD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98F2F04-0E7D-46AB-81C4-C8C1F9C37896}"/>
              </a:ext>
            </a:extLst>
          </p:cNvPr>
          <p:cNvSpPr>
            <a:spLocks noGrp="1"/>
          </p:cNvSpPr>
          <p:nvPr>
            <p:ph type="dt" sz="half" idx="10"/>
          </p:nvPr>
        </p:nvSpPr>
        <p:spPr/>
        <p:txBody>
          <a:bodyPr/>
          <a:lstStyle/>
          <a:p>
            <a:fld id="{B71868F5-A712-491D-A88D-A045BDCCDEDB}" type="datetime1">
              <a:rPr kumimoji="1" lang="ja-JP" altLang="en-US" smtClean="0"/>
              <a:t>2019/9/27</a:t>
            </a:fld>
            <a:endParaRPr kumimoji="1" lang="ja-JP" altLang="en-US"/>
          </a:p>
        </p:txBody>
      </p:sp>
      <p:sp>
        <p:nvSpPr>
          <p:cNvPr id="5" name="フッター プレースホルダー 4">
            <a:extLst>
              <a:ext uri="{FF2B5EF4-FFF2-40B4-BE49-F238E27FC236}">
                <a16:creationId xmlns:a16="http://schemas.microsoft.com/office/drawing/2014/main" id="{62BCB58F-CC40-4867-82DF-9F4A7E2FBD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AAC3E0-C892-4224-A002-C03FA0BF4F4E}"/>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94417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7CCAE-53F8-45AF-9188-9695E446C4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DA1316-344E-4CDB-8E12-45609C851E6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BD3F9F-89A4-420E-BE15-577E3E935EA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D5F2B4B-3A18-48B5-8452-370DECDC7618}"/>
              </a:ext>
            </a:extLst>
          </p:cNvPr>
          <p:cNvSpPr>
            <a:spLocks noGrp="1"/>
          </p:cNvSpPr>
          <p:nvPr>
            <p:ph type="dt" sz="half" idx="10"/>
          </p:nvPr>
        </p:nvSpPr>
        <p:spPr/>
        <p:txBody>
          <a:bodyPr/>
          <a:lstStyle/>
          <a:p>
            <a:fld id="{D02D0A19-159A-4FC1-9E99-A3203913C7CA}" type="datetime1">
              <a:rPr kumimoji="1" lang="ja-JP" altLang="en-US" smtClean="0"/>
              <a:t>2019/9/27</a:t>
            </a:fld>
            <a:endParaRPr kumimoji="1" lang="ja-JP" altLang="en-US"/>
          </a:p>
        </p:txBody>
      </p:sp>
      <p:sp>
        <p:nvSpPr>
          <p:cNvPr id="6" name="フッター プレースホルダー 5">
            <a:extLst>
              <a:ext uri="{FF2B5EF4-FFF2-40B4-BE49-F238E27FC236}">
                <a16:creationId xmlns:a16="http://schemas.microsoft.com/office/drawing/2014/main" id="{48658BF0-8813-4E17-8943-9C51352CC0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A934A2-322F-4164-8D64-8C4D9903E54B}"/>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665622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2D3CC-575F-457F-B48E-E97126DFD8CC}"/>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37F034-C420-4F3D-9850-5351FE60FB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46CA1BF-7841-4F4A-B6AC-2DAABA3F32B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3E4CDBF-A05E-4FFB-B1D2-E73633B547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5F0FAC1-7B9F-4661-B84D-D1DFF3068BF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C02E5F7-E0A2-4F23-BB74-3F0B5D40E01C}"/>
              </a:ext>
            </a:extLst>
          </p:cNvPr>
          <p:cNvSpPr>
            <a:spLocks noGrp="1"/>
          </p:cNvSpPr>
          <p:nvPr>
            <p:ph type="dt" sz="half" idx="10"/>
          </p:nvPr>
        </p:nvSpPr>
        <p:spPr/>
        <p:txBody>
          <a:bodyPr/>
          <a:lstStyle/>
          <a:p>
            <a:fld id="{35982626-CFC3-4603-A6D5-AEB987467B76}" type="datetime1">
              <a:rPr kumimoji="1" lang="ja-JP" altLang="en-US" smtClean="0"/>
              <a:t>2019/9/27</a:t>
            </a:fld>
            <a:endParaRPr kumimoji="1" lang="ja-JP" altLang="en-US"/>
          </a:p>
        </p:txBody>
      </p:sp>
      <p:sp>
        <p:nvSpPr>
          <p:cNvPr id="8" name="フッター プレースホルダー 7">
            <a:extLst>
              <a:ext uri="{FF2B5EF4-FFF2-40B4-BE49-F238E27FC236}">
                <a16:creationId xmlns:a16="http://schemas.microsoft.com/office/drawing/2014/main" id="{6DB8C2AD-D5F2-4758-A19B-02D7743325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386075-A38A-4451-8213-88EFD798589C}"/>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408211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EB3A7-C7B0-4650-BA0D-E1E1191D565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DDDBFF9-350D-4B2D-A6B0-5043BB78EDE7}"/>
              </a:ext>
            </a:extLst>
          </p:cNvPr>
          <p:cNvSpPr>
            <a:spLocks noGrp="1"/>
          </p:cNvSpPr>
          <p:nvPr>
            <p:ph type="dt" sz="half" idx="10"/>
          </p:nvPr>
        </p:nvSpPr>
        <p:spPr/>
        <p:txBody>
          <a:bodyPr/>
          <a:lstStyle/>
          <a:p>
            <a:fld id="{9BAA697B-A9F2-4606-BEC3-BC0D438CE5C1}" type="datetime1">
              <a:rPr kumimoji="1" lang="ja-JP" altLang="en-US" smtClean="0"/>
              <a:t>2019/9/27</a:t>
            </a:fld>
            <a:endParaRPr kumimoji="1" lang="ja-JP" altLang="en-US"/>
          </a:p>
        </p:txBody>
      </p:sp>
      <p:sp>
        <p:nvSpPr>
          <p:cNvPr id="4" name="フッター プレースホルダー 3">
            <a:extLst>
              <a:ext uri="{FF2B5EF4-FFF2-40B4-BE49-F238E27FC236}">
                <a16:creationId xmlns:a16="http://schemas.microsoft.com/office/drawing/2014/main" id="{2373B17C-44AD-4AAD-ADE9-DF14319DCCC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3810A3B-7984-4168-9487-A91D308F675E}"/>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0283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4A2E36-ADAB-4E5E-8845-CA0AA0974CF1}"/>
              </a:ext>
            </a:extLst>
          </p:cNvPr>
          <p:cNvSpPr>
            <a:spLocks noGrp="1"/>
          </p:cNvSpPr>
          <p:nvPr>
            <p:ph type="dt" sz="half" idx="10"/>
          </p:nvPr>
        </p:nvSpPr>
        <p:spPr/>
        <p:txBody>
          <a:bodyPr/>
          <a:lstStyle/>
          <a:p>
            <a:fld id="{02B453FB-7B59-427B-92C9-244F3AB53B1B}" type="datetime1">
              <a:rPr kumimoji="1" lang="ja-JP" altLang="en-US" smtClean="0"/>
              <a:t>2019/9/27</a:t>
            </a:fld>
            <a:endParaRPr kumimoji="1" lang="ja-JP" altLang="en-US"/>
          </a:p>
        </p:txBody>
      </p:sp>
      <p:sp>
        <p:nvSpPr>
          <p:cNvPr id="3" name="フッター プレースホルダー 2">
            <a:extLst>
              <a:ext uri="{FF2B5EF4-FFF2-40B4-BE49-F238E27FC236}">
                <a16:creationId xmlns:a16="http://schemas.microsoft.com/office/drawing/2014/main" id="{C6DE4EE7-8900-455C-BF6D-9E84171EE5A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B783AEF-CB84-49CC-8A87-6D05E5E32B88}"/>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078161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0C024-35A7-4B8C-BA7C-A5BDF42D6C8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B2AE23-427C-4F50-A4EA-CFDE8A9F0E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42CF79-615F-42B4-BA13-AD3B0C87B8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A5A72E-0EE9-4F90-B838-F2D2CB9FA29B}"/>
              </a:ext>
            </a:extLst>
          </p:cNvPr>
          <p:cNvSpPr>
            <a:spLocks noGrp="1"/>
          </p:cNvSpPr>
          <p:nvPr>
            <p:ph type="dt" sz="half" idx="10"/>
          </p:nvPr>
        </p:nvSpPr>
        <p:spPr/>
        <p:txBody>
          <a:bodyPr/>
          <a:lstStyle/>
          <a:p>
            <a:fld id="{39B49387-2EC7-473B-B5E5-A85C20CE44D3}" type="datetime1">
              <a:rPr kumimoji="1" lang="ja-JP" altLang="en-US" smtClean="0"/>
              <a:t>2019/9/27</a:t>
            </a:fld>
            <a:endParaRPr kumimoji="1" lang="ja-JP" altLang="en-US"/>
          </a:p>
        </p:txBody>
      </p:sp>
      <p:sp>
        <p:nvSpPr>
          <p:cNvPr id="6" name="フッター プレースホルダー 5">
            <a:extLst>
              <a:ext uri="{FF2B5EF4-FFF2-40B4-BE49-F238E27FC236}">
                <a16:creationId xmlns:a16="http://schemas.microsoft.com/office/drawing/2014/main" id="{BDE1E634-02BC-4C12-9CA7-26E3A4675F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D5AC95-3190-4840-8D62-17AC1F2C274A}"/>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56252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4069DE6-E4C7-4450-8F52-E5C97F164B3D}" type="datetime1">
              <a:rPr kumimoji="1" lang="ja-JP" altLang="en-US" smtClean="0"/>
              <a:t>2019/9/27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363539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846E3A-C43E-47A4-91D0-BAFA219A244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F48DC07-B55C-446E-B963-75482A83B8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508DE5B1-F907-4186-8D22-D995EF4B60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A80AEC-A1B9-4BAB-9E78-BC5028D77399}"/>
              </a:ext>
            </a:extLst>
          </p:cNvPr>
          <p:cNvSpPr>
            <a:spLocks noGrp="1"/>
          </p:cNvSpPr>
          <p:nvPr>
            <p:ph type="dt" sz="half" idx="10"/>
          </p:nvPr>
        </p:nvSpPr>
        <p:spPr/>
        <p:txBody>
          <a:bodyPr/>
          <a:lstStyle/>
          <a:p>
            <a:fld id="{0C9E47A3-DADC-4F11-B0FA-BBFF00896D05}" type="datetime1">
              <a:rPr kumimoji="1" lang="ja-JP" altLang="en-US" smtClean="0"/>
              <a:t>2019/9/27</a:t>
            </a:fld>
            <a:endParaRPr kumimoji="1" lang="ja-JP" altLang="en-US"/>
          </a:p>
        </p:txBody>
      </p:sp>
      <p:sp>
        <p:nvSpPr>
          <p:cNvPr id="6" name="フッター プレースホルダー 5">
            <a:extLst>
              <a:ext uri="{FF2B5EF4-FFF2-40B4-BE49-F238E27FC236}">
                <a16:creationId xmlns:a16="http://schemas.microsoft.com/office/drawing/2014/main" id="{8017C393-AAE5-4C74-ACAE-2D948B9B1E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BD4FA8-C979-447F-9EBE-E7971451149A}"/>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301189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355E4-7A86-458E-AD8B-678CE199DC1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F729C1-0190-49A8-944F-63BEDAA4093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73D18F-FE65-4D2F-A07F-8D8490AC1B40}"/>
              </a:ext>
            </a:extLst>
          </p:cNvPr>
          <p:cNvSpPr>
            <a:spLocks noGrp="1"/>
          </p:cNvSpPr>
          <p:nvPr>
            <p:ph type="dt" sz="half" idx="10"/>
          </p:nvPr>
        </p:nvSpPr>
        <p:spPr/>
        <p:txBody>
          <a:bodyPr/>
          <a:lstStyle/>
          <a:p>
            <a:fld id="{B41E986B-E7A8-4B18-89FB-3CC9BC742D18}" type="datetime1">
              <a:rPr kumimoji="1" lang="ja-JP" altLang="en-US" smtClean="0"/>
              <a:t>2019/9/27</a:t>
            </a:fld>
            <a:endParaRPr kumimoji="1" lang="ja-JP" altLang="en-US"/>
          </a:p>
        </p:txBody>
      </p:sp>
      <p:sp>
        <p:nvSpPr>
          <p:cNvPr id="5" name="フッター プレースホルダー 4">
            <a:extLst>
              <a:ext uri="{FF2B5EF4-FFF2-40B4-BE49-F238E27FC236}">
                <a16:creationId xmlns:a16="http://schemas.microsoft.com/office/drawing/2014/main" id="{78A3D787-7F4B-4479-AFAF-EFB04FD7DE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2CBA90-0210-477E-9AA5-A8E707717AD1}"/>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717196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D5D92F-CDEE-463D-87E3-05CBA291D43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C8CBE4-C345-4166-B47F-3787CFA1098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3D3F12-07F0-4B52-8EC3-62511D40D739}"/>
              </a:ext>
            </a:extLst>
          </p:cNvPr>
          <p:cNvSpPr>
            <a:spLocks noGrp="1"/>
          </p:cNvSpPr>
          <p:nvPr>
            <p:ph type="dt" sz="half" idx="10"/>
          </p:nvPr>
        </p:nvSpPr>
        <p:spPr/>
        <p:txBody>
          <a:bodyPr/>
          <a:lstStyle/>
          <a:p>
            <a:fld id="{5DC26A7C-2582-4375-A693-AEACAFE9FEF4}" type="datetime1">
              <a:rPr kumimoji="1" lang="ja-JP" altLang="en-US" smtClean="0"/>
              <a:t>2019/9/27</a:t>
            </a:fld>
            <a:endParaRPr kumimoji="1" lang="ja-JP" altLang="en-US"/>
          </a:p>
        </p:txBody>
      </p:sp>
      <p:sp>
        <p:nvSpPr>
          <p:cNvPr id="5" name="フッター プレースホルダー 4">
            <a:extLst>
              <a:ext uri="{FF2B5EF4-FFF2-40B4-BE49-F238E27FC236}">
                <a16:creationId xmlns:a16="http://schemas.microsoft.com/office/drawing/2014/main" id="{BF253730-5547-45C5-9BCC-698416AFB9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3D3FE5-AAEB-4105-93CC-4151847FD8AA}"/>
              </a:ext>
            </a:extLst>
          </p:cNvPr>
          <p:cNvSpPr>
            <a:spLocks noGrp="1"/>
          </p:cNvSpPr>
          <p:nvPr>
            <p:ph type="sldNum" sz="quarter" idx="12"/>
          </p:nvPr>
        </p:nvSpPr>
        <p:spPr/>
        <p:txBody>
          <a:body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1601522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38E0778-36E5-4031-9E71-86CAB4108FD4}" type="datetime1">
              <a:rPr kumimoji="1" lang="ja-JP" altLang="en-US" smtClean="0"/>
              <a:t>2019/9/27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301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5772C9-D222-4BAA-9699-7E048CC07440}" type="datetime1">
              <a:rPr kumimoji="1" lang="ja-JP" altLang="en-US" smtClean="0"/>
              <a:t>2019/9/27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475296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2BBF46-120E-4ED6-B8E6-94D811600E1E}" type="datetime1">
              <a:rPr kumimoji="1" lang="ja-JP" altLang="en-US" smtClean="0"/>
              <a:t>2019/9/27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059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D9FF9B-5517-4BDC-A708-55AC8A325405}" type="datetime1">
              <a:rPr kumimoji="1" lang="ja-JP" altLang="en-US" smtClean="0"/>
              <a:t>2019/9/27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3640647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0B0203-1010-4BAE-8F16-BD48E574487C}" type="datetime1">
              <a:rPr kumimoji="1" lang="ja-JP" altLang="en-US" smtClean="0"/>
              <a:t>2019/9/27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3134294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8309F7-82C4-4427-B848-5BCDBC06389D}" type="datetime1">
              <a:rPr kumimoji="1" lang="ja-JP" altLang="en-US" smtClean="0"/>
              <a:t>2019/9/27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224104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73E610-FCE9-4957-A3ED-973ADD5D5EF4}" type="datetime1">
              <a:rPr kumimoji="1" lang="ja-JP" altLang="en-US" smtClean="0"/>
              <a:t>2019/9/27</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52568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20F8BA-3DA8-4DAF-A348-F7EB47D78A63}" type="datetime1">
              <a:rPr kumimoji="1" lang="ja-JP" altLang="en-US" smtClean="0"/>
              <a:t>2019/9/27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634735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5323FC0-0FFA-468A-993F-DD9288E423CD}" type="datetime1">
              <a:rPr kumimoji="1" lang="ja-JP" altLang="en-US" smtClean="0"/>
              <a:t>2019/9/27</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C2BF47-85B9-4EFB-B05C-8458CB48B018}" type="slidenum">
              <a:rPr kumimoji="1" lang="ja-JP" altLang="en-US" smtClean="0"/>
              <a:pPr/>
              <a:t>‹#›</a:t>
            </a:fld>
            <a:endParaRPr kumimoji="1" lang="ja-JP" altLang="en-US"/>
          </a:p>
        </p:txBody>
      </p:sp>
    </p:spTree>
    <p:extLst>
      <p:ext uri="{BB962C8B-B14F-4D97-AF65-F5344CB8AC3E}">
        <p14:creationId xmlns:p14="http://schemas.microsoft.com/office/powerpoint/2010/main" val="79593132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8A82191-4CC3-4676-B6AA-9885C36086DF}" type="datetime1">
              <a:rPr kumimoji="1" lang="ja-JP" altLang="en-US" smtClean="0"/>
              <a:t>2019/9/27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1690811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323FC0-0FFA-468A-993F-DD9288E423CD}" type="datetime1">
              <a:rPr kumimoji="1" lang="ja-JP" altLang="en-US" smtClean="0"/>
              <a:t>2019/9/27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C2BF47-85B9-4EFB-B05C-8458CB48B018}" type="slidenum">
              <a:rPr kumimoji="1" lang="ja-JP" altLang="en-US" smtClean="0"/>
              <a:pPr/>
              <a:t>‹#›</a:t>
            </a:fld>
            <a:endParaRPr kumimoji="1" lang="ja-JP" altLang="en-US"/>
          </a:p>
        </p:txBody>
      </p:sp>
    </p:spTree>
    <p:extLst>
      <p:ext uri="{BB962C8B-B14F-4D97-AF65-F5344CB8AC3E}">
        <p14:creationId xmlns:p14="http://schemas.microsoft.com/office/powerpoint/2010/main" val="401255446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93503B-A15E-4DDA-A5E5-E4F5FC95DFE5}" type="datetime1">
              <a:rPr kumimoji="1" lang="ja-JP" altLang="en-US" smtClean="0"/>
              <a:t>2019/9/27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82395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F675762-BDDE-442F-8364-D5C685BFA7B9}" type="datetime1">
              <a:rPr kumimoji="1" lang="ja-JP" altLang="en-US" smtClean="0"/>
              <a:t>2019/9/27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スライド番号プレースホルダー 7"/>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18783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8772CF4-E2F8-4FF2-AA12-13AEC5B53F23}" type="datetime1">
              <a:rPr kumimoji="1" lang="ja-JP" altLang="en-US" smtClean="0"/>
              <a:t>2019/9/27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10" name="スライド番号プレースホルダー 9"/>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137743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C5C500-E058-4832-98E2-3B936E87513F}" type="datetime1">
              <a:rPr kumimoji="1" lang="ja-JP" altLang="en-US" smtClean="0"/>
              <a:t>2019/9/27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76109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B8A102-42B5-4A61-A4C4-327A2CF2D8AB}" type="datetime1">
              <a:rPr kumimoji="1" lang="ja-JP" altLang="en-US" smtClean="0"/>
              <a:t>2019/9/27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18327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D802B0-4C94-4CD6-9F94-E67FFDB7AA1E}" type="datetime1">
              <a:rPr kumimoji="1" lang="ja-JP" altLang="en-US" smtClean="0"/>
              <a:t>2019/9/27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スライド番号プレースホルダー 7"/>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65372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03F77C-A7A2-404E-B83E-8E51783399FD}" type="datetime1">
              <a:rPr kumimoji="1" lang="ja-JP" altLang="en-US" smtClean="0"/>
              <a:t>2019/9/27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8" name="スライド番号プレースホルダー 7"/>
          <p:cNvSpPr>
            <a:spLocks noGrp="1"/>
          </p:cNvSpPr>
          <p:nvPr>
            <p:ph type="sldNum" sz="quarter" idx="12"/>
          </p:nvPr>
        </p:nvSpPr>
        <p:spPr/>
        <p:txBody>
          <a:body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247637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1FD4C91C-4510-4AD1-B395-03BCEAF86032}" type="datetime1">
              <a:rPr kumimoji="1" lang="ja-JP" altLang="en-US" smtClean="0"/>
              <a:t>2019/9/27</a:t>
            </a:fld>
            <a:endParaRPr kumimoji="1" lang="ja-JP" altLang="en-US" dirty="0"/>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dirty="0"/>
          </a:p>
        </p:txBody>
      </p:sp>
      <p:sp>
        <p:nvSpPr>
          <p:cNvPr id="11" name="スライド番号プレースホルダー 10"/>
          <p:cNvSpPr>
            <a:spLocks noGrp="1"/>
          </p:cNvSpPr>
          <p:nvPr>
            <p:ph type="sldNum" sz="quarter" idx="4"/>
          </p:nvPr>
        </p:nvSpPr>
        <p:spPr>
          <a:xfrm>
            <a:off x="6977416" y="6407481"/>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6D9193AE-A101-45E9-A319-81911888F047}" type="slidenum">
              <a:rPr kumimoji="1" lang="ja-JP" altLang="en-US" smtClean="0"/>
              <a:pPr/>
              <a:t>‹#›</a:t>
            </a:fld>
            <a:endParaRPr kumimoji="1" lang="ja-JP" altLang="en-US"/>
          </a:p>
        </p:txBody>
      </p:sp>
    </p:spTree>
    <p:extLst>
      <p:ext uri="{BB962C8B-B14F-4D97-AF65-F5344CB8AC3E}">
        <p14:creationId xmlns:p14="http://schemas.microsoft.com/office/powerpoint/2010/main" val="3839569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1B080AF-D5AF-4FFE-B7AF-A06C382272A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4C033B-67B1-4FEA-BAAD-823984EFB4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41E2F3-A1E2-4FB4-9B98-D8F0206B3E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A2AF5B-CB98-4414-9139-85A1439B46DE}" type="datetime1">
              <a:rPr kumimoji="1" lang="ja-JP" altLang="en-US" smtClean="0"/>
              <a:t>2019/9/27</a:t>
            </a:fld>
            <a:endParaRPr kumimoji="1" lang="ja-JP" altLang="en-US"/>
          </a:p>
        </p:txBody>
      </p:sp>
      <p:sp>
        <p:nvSpPr>
          <p:cNvPr id="5" name="フッター プレースホルダー 4">
            <a:extLst>
              <a:ext uri="{FF2B5EF4-FFF2-40B4-BE49-F238E27FC236}">
                <a16:creationId xmlns:a16="http://schemas.microsoft.com/office/drawing/2014/main" id="{FB972508-16B4-4B77-9AB7-9618B2FBDA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B7E3C27-1CB7-4C2B-8286-C28686E395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DDE48B-CA3E-4DD4-BD23-CF58EB875416}" type="slidenum">
              <a:rPr kumimoji="1" lang="ja-JP" altLang="en-US" smtClean="0"/>
              <a:t>‹#›</a:t>
            </a:fld>
            <a:endParaRPr kumimoji="1" lang="ja-JP" altLang="en-US"/>
          </a:p>
        </p:txBody>
      </p:sp>
    </p:spTree>
    <p:extLst>
      <p:ext uri="{BB962C8B-B14F-4D97-AF65-F5344CB8AC3E}">
        <p14:creationId xmlns:p14="http://schemas.microsoft.com/office/powerpoint/2010/main" val="22741634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D4C91C-4510-4AD1-B395-03BCEAF86032}" type="datetime1">
              <a:rPr kumimoji="1" lang="ja-JP" altLang="en-US" smtClean="0"/>
              <a:t>2019/9/27</a:t>
            </a:fld>
            <a:endParaRPr kumimoji="1" lang="ja-JP"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9193AE-A101-45E9-A319-81911888F047}" type="slidenum">
              <a:rPr kumimoji="1" lang="ja-JP" altLang="en-US" smtClean="0"/>
              <a:pPr/>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959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B7819E5-FEA6-43CA-AB64-385A318499AE}"/>
              </a:ext>
            </a:extLst>
          </p:cNvPr>
          <p:cNvSpPr txBox="1"/>
          <p:nvPr/>
        </p:nvSpPr>
        <p:spPr>
          <a:xfrm>
            <a:off x="1256727" y="3288794"/>
            <a:ext cx="6946132" cy="769441"/>
          </a:xfrm>
          <a:prstGeom prst="rect">
            <a:avLst/>
          </a:prstGeom>
          <a:noFill/>
        </p:spPr>
        <p:txBody>
          <a:bodyPr wrap="none" rtlCol="0">
            <a:spAutoFit/>
          </a:bodyPr>
          <a:lstStyle/>
          <a:p>
            <a:pPr algn="ctr" defTabSz="843496"/>
            <a:r>
              <a:rPr kumimoji="1" lang="ja-JP" altLang="en-US" sz="4400" dirty="0">
                <a:solidFill>
                  <a:prstClr val="black"/>
                </a:solidFill>
                <a:latin typeface="Meiryo UI" panose="020B0604030504040204" pitchFamily="50" charset="-128"/>
                <a:ea typeface="Meiryo UI" panose="020B0604030504040204" pitchFamily="50" charset="-128"/>
              </a:rPr>
              <a:t>市町村のＩＣＴ活用に</a:t>
            </a:r>
            <a:r>
              <a:rPr kumimoji="1" lang="ja-JP" altLang="en-US" sz="4400" dirty="0" smtClean="0">
                <a:solidFill>
                  <a:prstClr val="black"/>
                </a:solidFill>
                <a:latin typeface="Meiryo UI" panose="020B0604030504040204" pitchFamily="50" charset="-128"/>
                <a:ea typeface="Meiryo UI" panose="020B0604030504040204" pitchFamily="50" charset="-128"/>
              </a:rPr>
              <a:t>ついて</a:t>
            </a:r>
            <a:endParaRPr kumimoji="1" lang="en-US" altLang="ja-JP" sz="3600"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729793" y="4457681"/>
            <a:ext cx="3671198" cy="433196"/>
          </a:xfrm>
          <a:prstGeom prst="rect">
            <a:avLst/>
          </a:prstGeom>
          <a:noFill/>
        </p:spPr>
        <p:txBody>
          <a:bodyPr wrap="none" rtlCol="0">
            <a:spAutoFit/>
          </a:bodyPr>
          <a:lstStyle/>
          <a:p>
            <a:pPr defTabSz="843496"/>
            <a:r>
              <a:rPr kumimoji="1" lang="ja-JP" altLang="en-US" sz="2215" dirty="0">
                <a:solidFill>
                  <a:prstClr val="black"/>
                </a:solidFill>
                <a:latin typeface="Meiryo UI" panose="020B0604030504040204" pitchFamily="50" charset="-128"/>
                <a:ea typeface="Meiryo UI" panose="020B0604030504040204" pitchFamily="50" charset="-128"/>
              </a:rPr>
              <a:t>スマートシティ戦略タスクフォース</a:t>
            </a:r>
          </a:p>
        </p:txBody>
      </p:sp>
      <p:sp>
        <p:nvSpPr>
          <p:cNvPr id="9" name="テキスト ボックス 8"/>
          <p:cNvSpPr txBox="1"/>
          <p:nvPr/>
        </p:nvSpPr>
        <p:spPr>
          <a:xfrm>
            <a:off x="6152606" y="372585"/>
            <a:ext cx="2529860" cy="490006"/>
          </a:xfrm>
          <a:prstGeom prst="rect">
            <a:avLst/>
          </a:prstGeom>
          <a:noFill/>
        </p:spPr>
        <p:txBody>
          <a:bodyPr wrap="none" rtlCol="0">
            <a:spAutoFit/>
          </a:bodyPr>
          <a:lstStyle/>
          <a:p>
            <a:pPr defTabSz="843496"/>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2019.9.27</a:t>
            </a:r>
          </a:p>
          <a:p>
            <a:pPr defTabSz="843496"/>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第２回大阪スマートシティ戦略会議</a:t>
            </a:r>
          </a:p>
        </p:txBody>
      </p:sp>
      <p:sp>
        <p:nvSpPr>
          <p:cNvPr id="10" name="正方形/長方形 9"/>
          <p:cNvSpPr/>
          <p:nvPr/>
        </p:nvSpPr>
        <p:spPr>
          <a:xfrm>
            <a:off x="7245927" y="996522"/>
            <a:ext cx="1443214" cy="4151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defTabSz="843496"/>
            <a:r>
              <a:rPr kumimoji="1"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資料２－１</a:t>
            </a:r>
            <a:endParaRPr kumimoji="1" lang="en-US" altLang="ja-JP" sz="1662"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437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4919554" y="1470606"/>
            <a:ext cx="0" cy="4680000"/>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382588" y="629329"/>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角丸四角形 4">
            <a:extLst>
              <a:ext uri="{FF2B5EF4-FFF2-40B4-BE49-F238E27FC236}">
                <a16:creationId xmlns:a16="http://schemas.microsoft.com/office/drawing/2014/main" id="{7FD8BBF6-5A23-4501-AD03-193FCE5DC4E9}"/>
              </a:ext>
            </a:extLst>
          </p:cNvPr>
          <p:cNvSpPr/>
          <p:nvPr/>
        </p:nvSpPr>
        <p:spPr>
          <a:xfrm>
            <a:off x="7388328" y="2691911"/>
            <a:ext cx="1420151" cy="21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業務システム</a:t>
            </a:r>
            <a:endParaRPr kumimoji="1" lang="en-US" altLang="ja-JP"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の再構築</a:t>
            </a:r>
            <a:endParaRPr kumimoji="1" lang="en-US" altLang="ja-JP" sz="1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32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化に向けて業務の見直しが行われる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加算 1"/>
          <p:cNvSpPr/>
          <p:nvPr/>
        </p:nvSpPr>
        <p:spPr>
          <a:xfrm>
            <a:off x="6863315" y="3595342"/>
            <a:ext cx="444269" cy="411532"/>
          </a:xfrm>
          <a:prstGeom prst="mathPlu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049105" y="6401128"/>
            <a:ext cx="2057400" cy="365125"/>
          </a:xfrm>
        </p:spPr>
        <p:txBody>
          <a:bodyPr/>
          <a:lstStyle/>
          <a:p>
            <a:fld id="{6D9193AE-A101-45E9-A319-81911888F047}" type="slidenum">
              <a:rPr kumimoji="1" lang="ja-JP" altLang="en-US" smtClean="0"/>
              <a:pPr/>
              <a:t>10</a:t>
            </a:fld>
            <a:endParaRPr kumimoji="1" lang="ja-JP" altLang="en-US"/>
          </a:p>
        </p:txBody>
      </p:sp>
      <p:sp>
        <p:nvSpPr>
          <p:cNvPr id="36" name="角丸四角形 35"/>
          <p:cNvSpPr/>
          <p:nvPr/>
        </p:nvSpPr>
        <p:spPr>
          <a:xfrm>
            <a:off x="2902822" y="2153546"/>
            <a:ext cx="1836000" cy="8626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843496"/>
            <a:endParaRPr kumimoji="1" lang="ja-JP" altLang="en-US" sz="1662">
              <a:solidFill>
                <a:prstClr val="black"/>
              </a:solidFill>
              <a:latin typeface="Calibri"/>
              <a:ea typeface="ＭＳ Ｐゴシック" panose="020B0600070205080204" pitchFamily="50" charset="-128"/>
            </a:endParaRPr>
          </a:p>
        </p:txBody>
      </p:sp>
      <p:sp>
        <p:nvSpPr>
          <p:cNvPr id="37" name="テキスト ボックス 36"/>
          <p:cNvSpPr txBox="1"/>
          <p:nvPr/>
        </p:nvSpPr>
        <p:spPr>
          <a:xfrm>
            <a:off x="2837640" y="1967717"/>
            <a:ext cx="1456974" cy="340922"/>
          </a:xfrm>
          <a:prstGeom prst="rect">
            <a:avLst/>
          </a:prstGeom>
          <a:solidFill>
            <a:schemeClr val="accent6">
              <a:lumMod val="60000"/>
              <a:lumOff val="40000"/>
            </a:schemeClr>
          </a:solidFill>
          <a:ln>
            <a:solidFill>
              <a:schemeClr val="tx1"/>
            </a:solidFill>
          </a:ln>
        </p:spPr>
        <p:txBody>
          <a:bodyPr wrap="none" rtlCol="0">
            <a:noAutofit/>
          </a:bodyPr>
          <a:lstStyle/>
          <a:p>
            <a:pPr algn="ctr" defTabSz="843496"/>
            <a:r>
              <a:rPr kumimoji="1" lang="ja-JP" altLang="en-US" sz="1400" b="1" dirty="0">
                <a:solidFill>
                  <a:prstClr val="black"/>
                </a:solidFill>
                <a:latin typeface="Meiryo UI" panose="020B0604030504040204" pitchFamily="50" charset="-128"/>
                <a:ea typeface="Meiryo UI" panose="020B0604030504040204" pitchFamily="50" charset="-128"/>
              </a:rPr>
              <a:t>情報発信</a:t>
            </a:r>
          </a:p>
        </p:txBody>
      </p:sp>
      <p:sp>
        <p:nvSpPr>
          <p:cNvPr id="38" name="角丸四角形 37"/>
          <p:cNvSpPr/>
          <p:nvPr/>
        </p:nvSpPr>
        <p:spPr>
          <a:xfrm>
            <a:off x="2902822" y="3527534"/>
            <a:ext cx="1836000" cy="864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843496"/>
            <a:endParaRPr kumimoji="1" lang="ja-JP" altLang="en-US" sz="1662">
              <a:solidFill>
                <a:prstClr val="black"/>
              </a:solidFill>
              <a:latin typeface="Calibri"/>
              <a:ea typeface="ＭＳ Ｐゴシック" panose="020B0600070205080204" pitchFamily="50" charset="-128"/>
            </a:endParaRPr>
          </a:p>
        </p:txBody>
      </p:sp>
      <p:sp>
        <p:nvSpPr>
          <p:cNvPr id="39" name="テキスト ボックス 38"/>
          <p:cNvSpPr txBox="1"/>
          <p:nvPr/>
        </p:nvSpPr>
        <p:spPr>
          <a:xfrm>
            <a:off x="2837640" y="3368353"/>
            <a:ext cx="1471306" cy="340922"/>
          </a:xfrm>
          <a:prstGeom prst="rect">
            <a:avLst/>
          </a:prstGeom>
          <a:solidFill>
            <a:schemeClr val="accent6">
              <a:lumMod val="60000"/>
              <a:lumOff val="40000"/>
            </a:schemeClr>
          </a:solidFill>
          <a:ln>
            <a:solidFill>
              <a:schemeClr val="tx1"/>
            </a:solidFill>
          </a:ln>
        </p:spPr>
        <p:txBody>
          <a:bodyPr wrap="none" rtlCol="0">
            <a:noAutofit/>
          </a:bodyPr>
          <a:lstStyle/>
          <a:p>
            <a:pPr algn="ctr" defTabSz="843496"/>
            <a:r>
              <a:rPr kumimoji="1" lang="ja-JP" altLang="en-US" sz="1400" b="1" dirty="0">
                <a:solidFill>
                  <a:prstClr val="black"/>
                </a:solidFill>
                <a:latin typeface="Meiryo UI" panose="020B0604030504040204" pitchFamily="50" charset="-128"/>
                <a:ea typeface="Meiryo UI" panose="020B0604030504040204" pitchFamily="50" charset="-128"/>
              </a:rPr>
              <a:t>申請・支払い</a:t>
            </a:r>
          </a:p>
        </p:txBody>
      </p:sp>
      <p:sp>
        <p:nvSpPr>
          <p:cNvPr id="40" name="角丸四角形 39"/>
          <p:cNvSpPr/>
          <p:nvPr/>
        </p:nvSpPr>
        <p:spPr>
          <a:xfrm>
            <a:off x="2902822" y="5014522"/>
            <a:ext cx="1836000" cy="783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843496"/>
            <a:endParaRPr kumimoji="1" lang="en-US" altLang="ja-JP" sz="1100" dirty="0">
              <a:solidFill>
                <a:prstClr val="black"/>
              </a:solidFill>
              <a:latin typeface="Calibri"/>
              <a:ea typeface="ＭＳ Ｐゴシック" panose="020B0600070205080204" pitchFamily="50" charset="-128"/>
            </a:endParaRPr>
          </a:p>
        </p:txBody>
      </p:sp>
      <p:sp>
        <p:nvSpPr>
          <p:cNvPr id="41" name="テキスト ボックス 40"/>
          <p:cNvSpPr txBox="1"/>
          <p:nvPr/>
        </p:nvSpPr>
        <p:spPr>
          <a:xfrm>
            <a:off x="2837640" y="4797590"/>
            <a:ext cx="1447213" cy="340922"/>
          </a:xfrm>
          <a:prstGeom prst="rect">
            <a:avLst/>
          </a:prstGeom>
          <a:solidFill>
            <a:schemeClr val="accent6">
              <a:lumMod val="60000"/>
              <a:lumOff val="40000"/>
            </a:schemeClr>
          </a:solidFill>
          <a:ln>
            <a:solidFill>
              <a:schemeClr val="tx1"/>
            </a:solidFill>
          </a:ln>
        </p:spPr>
        <p:txBody>
          <a:bodyPr wrap="none" rtlCol="0">
            <a:noAutofit/>
          </a:bodyPr>
          <a:lstStyle/>
          <a:p>
            <a:pPr algn="ctr" defTabSz="843496"/>
            <a:r>
              <a:rPr kumimoji="1" lang="ja-JP" altLang="en-US" sz="1400" b="1" dirty="0">
                <a:solidFill>
                  <a:prstClr val="black"/>
                </a:solidFill>
                <a:latin typeface="Meiryo UI" panose="020B0604030504040204" pitchFamily="50" charset="-128"/>
                <a:ea typeface="Meiryo UI" panose="020B0604030504040204" pitchFamily="50" charset="-128"/>
              </a:rPr>
              <a:t>データ連携</a:t>
            </a:r>
          </a:p>
        </p:txBody>
      </p:sp>
      <p:sp>
        <p:nvSpPr>
          <p:cNvPr id="42" name="テキスト ボックス 41"/>
          <p:cNvSpPr txBox="1"/>
          <p:nvPr/>
        </p:nvSpPr>
        <p:spPr>
          <a:xfrm>
            <a:off x="3074288" y="2377633"/>
            <a:ext cx="1566454" cy="603820"/>
          </a:xfrm>
          <a:prstGeom prst="rect">
            <a:avLst/>
          </a:prstGeom>
          <a:noFill/>
        </p:spPr>
        <p:txBody>
          <a:bodyPr wrap="none" rtlCol="0">
            <a:spAutoFit/>
          </a:bodyPr>
          <a:lstStyle/>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防災情報　／　ゴミ収集</a:t>
            </a:r>
            <a:endParaRPr kumimoji="1" lang="en-US" altLang="ja-JP" sz="1108" dirty="0">
              <a:solidFill>
                <a:prstClr val="black"/>
              </a:solidFill>
              <a:latin typeface="Meiryo UI" panose="020B0604030504040204" pitchFamily="50" charset="-128"/>
              <a:ea typeface="Meiryo UI" panose="020B0604030504040204" pitchFamily="50" charset="-128"/>
            </a:endParaRPr>
          </a:p>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子育て　／　福祉</a:t>
            </a:r>
            <a:endParaRPr kumimoji="1" lang="en-US" altLang="ja-JP" sz="1108" dirty="0">
              <a:solidFill>
                <a:prstClr val="black"/>
              </a:solidFill>
              <a:latin typeface="Meiryo UI" panose="020B0604030504040204" pitchFamily="50" charset="-128"/>
              <a:ea typeface="Meiryo UI" panose="020B0604030504040204" pitchFamily="50" charset="-128"/>
            </a:endParaRPr>
          </a:p>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イベント　など</a:t>
            </a:r>
          </a:p>
        </p:txBody>
      </p:sp>
      <p:sp>
        <p:nvSpPr>
          <p:cNvPr id="43" name="テキスト ボックス 42"/>
          <p:cNvSpPr txBox="1"/>
          <p:nvPr/>
        </p:nvSpPr>
        <p:spPr>
          <a:xfrm>
            <a:off x="2857632" y="3823908"/>
            <a:ext cx="1921389" cy="433324"/>
          </a:xfrm>
          <a:prstGeom prst="rect">
            <a:avLst/>
          </a:prstGeom>
          <a:noFill/>
        </p:spPr>
        <p:txBody>
          <a:bodyPr wrap="square" rtlCol="0">
            <a:spAutoFit/>
          </a:bodyPr>
          <a:lstStyle/>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住民票、各種手帳等の申請</a:t>
            </a:r>
            <a:endParaRPr kumimoji="1" lang="en-US" altLang="ja-JP" sz="1108" dirty="0">
              <a:solidFill>
                <a:prstClr val="black"/>
              </a:solidFill>
              <a:latin typeface="Meiryo UI" panose="020B0604030504040204" pitchFamily="50" charset="-128"/>
              <a:ea typeface="Meiryo UI" panose="020B0604030504040204" pitchFamily="50" charset="-128"/>
            </a:endParaRPr>
          </a:p>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公共施設の予約・支払いなど</a:t>
            </a:r>
            <a:endParaRPr kumimoji="1" lang="en-US" altLang="ja-JP" sz="1108" dirty="0">
              <a:solidFill>
                <a:prstClr val="black"/>
              </a:solidFill>
              <a:latin typeface="Meiryo UI" panose="020B0604030504040204" pitchFamily="50" charset="-128"/>
              <a:ea typeface="Meiryo UI" panose="020B0604030504040204" pitchFamily="50" charset="-128"/>
            </a:endParaRPr>
          </a:p>
        </p:txBody>
      </p:sp>
      <p:sp>
        <p:nvSpPr>
          <p:cNvPr id="33" name="角丸四角形 4">
            <a:extLst>
              <a:ext uri="{FF2B5EF4-FFF2-40B4-BE49-F238E27FC236}">
                <a16:creationId xmlns:a16="http://schemas.microsoft.com/office/drawing/2014/main" id="{7FD8BBF6-5A23-4501-AD03-193FCE5DC4E9}"/>
              </a:ext>
            </a:extLst>
          </p:cNvPr>
          <p:cNvSpPr/>
          <p:nvPr/>
        </p:nvSpPr>
        <p:spPr>
          <a:xfrm>
            <a:off x="5362420" y="2716184"/>
            <a:ext cx="1420151" cy="216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3496"/>
            <a:r>
              <a:rPr kumimoji="1"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事務における</a:t>
            </a:r>
            <a:endParaRPr kumimoji="1" lang="en-US" altLang="ja-JP"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43496"/>
            <a:r>
              <a:rPr kumimoji="1" lang="en-US" altLang="ja-JP"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ICT</a:t>
            </a:r>
            <a:r>
              <a:rPr kumimoji="1"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活用</a:t>
            </a:r>
            <a:endParaRPr kumimoji="1" lang="en-US" altLang="ja-JP"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defTabSz="843496"/>
            <a:endParaRPr kumimoji="1" lang="en-US" altLang="ja-JP" sz="1600" dirty="0">
              <a:solidFill>
                <a:prstClr val="black"/>
              </a:solidFill>
              <a:latin typeface="Meiryo UI" panose="020B0604030504040204" pitchFamily="50" charset="-128"/>
              <a:ea typeface="Meiryo UI" panose="020B0604030504040204" pitchFamily="50" charset="-128"/>
            </a:endParaRPr>
          </a:p>
          <a:p>
            <a:pPr marL="316531" indent="-316531" defTabSz="843496">
              <a:buFont typeface="Wingdings" panose="05000000000000000000" pitchFamily="2" charset="2"/>
              <a:buChar char="Ø"/>
            </a:pPr>
            <a:r>
              <a:rPr kumimoji="1" lang="en-US" altLang="ja-JP" sz="1400" dirty="0">
                <a:solidFill>
                  <a:prstClr val="black"/>
                </a:solidFill>
                <a:latin typeface="Meiryo UI" panose="020B0604030504040204" pitchFamily="50" charset="-128"/>
                <a:ea typeface="Meiryo UI" panose="020B0604030504040204" pitchFamily="50" charset="-128"/>
              </a:rPr>
              <a:t>RPA</a:t>
            </a:r>
          </a:p>
          <a:p>
            <a:pPr marL="316531" indent="-316531" defTabSz="843496">
              <a:buFont typeface="Wingdings" panose="05000000000000000000" pitchFamily="2" charset="2"/>
              <a:buChar char="Ø"/>
            </a:pPr>
            <a:r>
              <a:rPr kumimoji="1" lang="en-US" altLang="ja-JP" sz="1400" dirty="0">
                <a:solidFill>
                  <a:prstClr val="black"/>
                </a:solidFill>
                <a:latin typeface="Meiryo UI" panose="020B0604030504040204" pitchFamily="50" charset="-128"/>
                <a:ea typeface="Meiryo UI" panose="020B0604030504040204" pitchFamily="50" charset="-128"/>
              </a:rPr>
              <a:t>AI</a:t>
            </a:r>
            <a:r>
              <a:rPr kumimoji="1" lang="ja-JP" altLang="en-US" sz="1400" dirty="0">
                <a:solidFill>
                  <a:prstClr val="black"/>
                </a:solidFill>
                <a:latin typeface="Meiryo UI" panose="020B0604030504040204" pitchFamily="50" charset="-128"/>
                <a:ea typeface="Meiryo UI" panose="020B0604030504040204" pitchFamily="50" charset="-128"/>
              </a:rPr>
              <a:t>窓口</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316531" indent="-316531" defTabSz="843496">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自動翻訳</a:t>
            </a:r>
            <a:endParaRPr kumimoji="1" lang="en-US" altLang="ja-JP" sz="1400" dirty="0">
              <a:latin typeface="Meiryo UI" panose="020B0604030504040204" pitchFamily="50" charset="-128"/>
              <a:ea typeface="Meiryo UI" panose="020B0604030504040204" pitchFamily="50" charset="-128"/>
            </a:endParaRPr>
          </a:p>
          <a:p>
            <a:pPr marL="316531" indent="-316531" defTabSz="843496">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a:t>
            </a:r>
          </a:p>
        </p:txBody>
      </p:sp>
      <p:sp>
        <p:nvSpPr>
          <p:cNvPr id="34" name="角丸四角形 4">
            <a:extLst>
              <a:ext uri="{FF2B5EF4-FFF2-40B4-BE49-F238E27FC236}">
                <a16:creationId xmlns:a16="http://schemas.microsoft.com/office/drawing/2014/main" id="{7FD8BBF6-5A23-4501-AD03-193FCE5DC4E9}"/>
              </a:ext>
            </a:extLst>
          </p:cNvPr>
          <p:cNvSpPr/>
          <p:nvPr/>
        </p:nvSpPr>
        <p:spPr>
          <a:xfrm>
            <a:off x="5288408" y="1857797"/>
            <a:ext cx="3292257" cy="32816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a:solidFill>
                  <a:schemeClr val="tx1"/>
                </a:solidFill>
                <a:latin typeface="Meiryo UI" panose="020B0604030504040204" pitchFamily="50" charset="-128"/>
                <a:ea typeface="Meiryo UI" panose="020B0604030504040204" pitchFamily="50" charset="-128"/>
              </a:rPr>
              <a:t>ICT</a:t>
            </a:r>
            <a:r>
              <a:rPr kumimoji="1" lang="ja-JP" altLang="en-US" sz="1600" dirty="0">
                <a:solidFill>
                  <a:schemeClr val="tx1"/>
                </a:solidFill>
                <a:latin typeface="Meiryo UI" panose="020B0604030504040204" pitchFamily="50" charset="-128"/>
                <a:ea typeface="Meiryo UI" panose="020B0604030504040204" pitchFamily="50" charset="-128"/>
              </a:rPr>
              <a:t>関連や対人サービスの人材確保</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 name="二等辺三角形 3"/>
          <p:cNvSpPr/>
          <p:nvPr/>
        </p:nvSpPr>
        <p:spPr>
          <a:xfrm>
            <a:off x="6105737" y="2224243"/>
            <a:ext cx="1805626" cy="3281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3D64E3AC-B800-4391-B561-9C2291E3C1EA}"/>
              </a:ext>
            </a:extLst>
          </p:cNvPr>
          <p:cNvPicPr>
            <a:picLocks noChangeAspect="1"/>
          </p:cNvPicPr>
          <p:nvPr/>
        </p:nvPicPr>
        <p:blipFill>
          <a:blip r:embed="rId2"/>
          <a:stretch>
            <a:fillRect/>
          </a:stretch>
        </p:blipFill>
        <p:spPr>
          <a:xfrm>
            <a:off x="1133590" y="2371849"/>
            <a:ext cx="796820" cy="709773"/>
          </a:xfrm>
          <a:prstGeom prst="rect">
            <a:avLst/>
          </a:prstGeom>
        </p:spPr>
      </p:pic>
      <p:sp>
        <p:nvSpPr>
          <p:cNvPr id="10" name="大かっこ 9">
            <a:extLst>
              <a:ext uri="{FF2B5EF4-FFF2-40B4-BE49-F238E27FC236}">
                <a16:creationId xmlns:a16="http://schemas.microsoft.com/office/drawing/2014/main" id="{9E398CB1-31D1-497E-8ABB-A095D9D3EB61}"/>
              </a:ext>
            </a:extLst>
          </p:cNvPr>
          <p:cNvSpPr/>
          <p:nvPr/>
        </p:nvSpPr>
        <p:spPr>
          <a:xfrm>
            <a:off x="7550977" y="3970852"/>
            <a:ext cx="1187152" cy="629337"/>
          </a:xfrm>
          <a:prstGeom prst="bracketPair">
            <a:avLst>
              <a:gd name="adj" fmla="val 12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 name="二等辺三角形 45"/>
          <p:cNvSpPr/>
          <p:nvPr/>
        </p:nvSpPr>
        <p:spPr>
          <a:xfrm rot="10800000">
            <a:off x="1191648" y="3278016"/>
            <a:ext cx="796820" cy="2619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2201649" y="2267710"/>
            <a:ext cx="612000" cy="684000"/>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左矢印 51"/>
          <p:cNvSpPr/>
          <p:nvPr/>
        </p:nvSpPr>
        <p:spPr>
          <a:xfrm rot="10800000">
            <a:off x="2240839" y="3604233"/>
            <a:ext cx="612000" cy="684000"/>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右矢印 18"/>
          <p:cNvSpPr/>
          <p:nvPr/>
        </p:nvSpPr>
        <p:spPr>
          <a:xfrm>
            <a:off x="2163510" y="5117208"/>
            <a:ext cx="700123" cy="577913"/>
          </a:xfrm>
          <a:prstGeom prst="leftRightArrow">
            <a:avLst>
              <a:gd name="adj1" fmla="val 50000"/>
              <a:gd name="adj2" fmla="val 454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4">
            <a:extLst>
              <a:ext uri="{FF2B5EF4-FFF2-40B4-BE49-F238E27FC236}">
                <a16:creationId xmlns:a16="http://schemas.microsoft.com/office/drawing/2014/main" id="{7FD8BBF6-5A23-4501-AD03-193FCE5DC4E9}"/>
              </a:ext>
            </a:extLst>
          </p:cNvPr>
          <p:cNvSpPr/>
          <p:nvPr/>
        </p:nvSpPr>
        <p:spPr>
          <a:xfrm>
            <a:off x="5397500" y="5038468"/>
            <a:ext cx="3410979" cy="4481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3496"/>
            <a:r>
              <a:rPr kumimoji="1" lang="ja-JP" altLang="en-US" sz="16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データ連携プラットフォーム</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1930689" y="5877477"/>
            <a:ext cx="1274229" cy="307777"/>
          </a:xfrm>
          <a:prstGeom prst="rect">
            <a:avLst/>
          </a:prstGeom>
          <a:noFill/>
        </p:spPr>
        <p:txBody>
          <a:bodyPr wrap="square" rtlCol="0">
            <a:spAutoFit/>
          </a:bodyPr>
          <a:lstStyle/>
          <a:p>
            <a:pPr algn="ctr" defTabSz="843496"/>
            <a:r>
              <a:rPr kumimoji="1" lang="ja-JP" altLang="en-US" sz="1400" b="1" dirty="0">
                <a:solidFill>
                  <a:prstClr val="black"/>
                </a:solidFill>
                <a:latin typeface="Meiryo UI" panose="020B0604030504040204" pitchFamily="50" charset="-128"/>
                <a:ea typeface="Meiryo UI" panose="020B0604030504040204" pitchFamily="50" charset="-128"/>
              </a:rPr>
              <a:t>オープンデータ</a:t>
            </a:r>
            <a:endParaRPr kumimoji="1" lang="en-US" altLang="ja-JP" sz="1400" b="1" dirty="0">
              <a:solidFill>
                <a:prstClr val="black"/>
              </a:solidFill>
              <a:latin typeface="Meiryo UI" panose="020B0604030504040204" pitchFamily="50" charset="-128"/>
              <a:ea typeface="Meiryo UI" panose="020B0604030504040204" pitchFamily="50" charset="-128"/>
            </a:endParaRPr>
          </a:p>
        </p:txBody>
      </p:sp>
      <p:pic>
        <p:nvPicPr>
          <p:cNvPr id="60" name="図 59">
            <a:extLst>
              <a:ext uri="{FF2B5EF4-FFF2-40B4-BE49-F238E27FC236}">
                <a16:creationId xmlns:a16="http://schemas.microsoft.com/office/drawing/2014/main" id="{2DF60A65-321C-41E1-84D0-B3D9206ACC93}"/>
              </a:ext>
            </a:extLst>
          </p:cNvPr>
          <p:cNvPicPr>
            <a:picLocks noChangeAspect="1"/>
          </p:cNvPicPr>
          <p:nvPr/>
        </p:nvPicPr>
        <p:blipFill>
          <a:blip r:embed="rId3"/>
          <a:stretch>
            <a:fillRect/>
          </a:stretch>
        </p:blipFill>
        <p:spPr>
          <a:xfrm>
            <a:off x="1395213" y="3676952"/>
            <a:ext cx="561602" cy="783287"/>
          </a:xfrm>
          <a:prstGeom prst="rect">
            <a:avLst/>
          </a:prstGeom>
        </p:spPr>
      </p:pic>
      <p:sp>
        <p:nvSpPr>
          <p:cNvPr id="61" name="テキスト ボックス 60"/>
          <p:cNvSpPr txBox="1"/>
          <p:nvPr/>
        </p:nvSpPr>
        <p:spPr>
          <a:xfrm>
            <a:off x="176495" y="1967717"/>
            <a:ext cx="492443" cy="4206058"/>
          </a:xfrm>
          <a:prstGeom prst="rect">
            <a:avLst/>
          </a:prstGeom>
          <a:solidFill>
            <a:srgbClr val="FFFF00"/>
          </a:solidFill>
        </p:spPr>
        <p:txBody>
          <a:bodyPr vert="eaVert" wrap="square" rtlCol="0" anchor="ctr">
            <a:spAutoFit/>
          </a:bodyPr>
          <a:lstStyle/>
          <a:p>
            <a:pPr algn="ctr" defTabSz="843496"/>
            <a:r>
              <a:rPr kumimoji="1" lang="ja-JP" altLang="en-US" sz="2000" b="1" dirty="0">
                <a:solidFill>
                  <a:prstClr val="black"/>
                </a:solidFill>
                <a:latin typeface="Meiryo UI" panose="020B0604030504040204" pitchFamily="50" charset="-128"/>
                <a:ea typeface="Meiryo UI" panose="020B0604030504040204" pitchFamily="50" charset="-128"/>
              </a:rPr>
              <a:t>住民　／　民間企業</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766660" y="6286051"/>
            <a:ext cx="8041820" cy="408623"/>
          </a:xfrm>
          <a:prstGeom prst="roundRect">
            <a:avLst/>
          </a:prstGeom>
          <a:solidFill>
            <a:schemeClr val="accent6">
              <a:lumMod val="40000"/>
              <a:lumOff val="60000"/>
            </a:schemeClr>
          </a:solidFill>
        </p:spPr>
        <p:txBody>
          <a:bodyPr vert="horz" wrap="square" rtlCol="0" anchor="ctr">
            <a:spAutoFit/>
          </a:bodyPr>
          <a:lstStyle/>
          <a:p>
            <a:pPr algn="ctr" defTabSz="843496"/>
            <a:r>
              <a:rPr kumimoji="1" lang="ja-JP" altLang="en-US" b="1" dirty="0">
                <a:solidFill>
                  <a:prstClr val="black"/>
                </a:solidFill>
                <a:latin typeface="Meiryo UI" panose="020B0604030504040204" pitchFamily="50" charset="-128"/>
                <a:ea typeface="Meiryo UI" panose="020B0604030504040204" pitchFamily="50" charset="-128"/>
              </a:rPr>
              <a:t>技術者／市民／企業　＜シビックテック＞</a:t>
            </a:r>
            <a:endParaRPr kumimoji="1" lang="en-US" altLang="ja-JP" b="1"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201626" y="4458220"/>
            <a:ext cx="68562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アプリ</a:t>
            </a:r>
          </a:p>
        </p:txBody>
      </p:sp>
      <p:sp>
        <p:nvSpPr>
          <p:cNvPr id="44" name="テキスト ボックス 43"/>
          <p:cNvSpPr txBox="1"/>
          <p:nvPr/>
        </p:nvSpPr>
        <p:spPr>
          <a:xfrm>
            <a:off x="642516" y="109961"/>
            <a:ext cx="7872834"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住民サービスの向上と業務の効率化</a:t>
            </a:r>
          </a:p>
        </p:txBody>
      </p:sp>
      <p:sp>
        <p:nvSpPr>
          <p:cNvPr id="45" name="正方形/長方形 44"/>
          <p:cNvSpPr/>
          <p:nvPr/>
        </p:nvSpPr>
        <p:spPr>
          <a:xfrm>
            <a:off x="460844" y="703851"/>
            <a:ext cx="8342010" cy="7060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行政サービスの</a:t>
            </a:r>
            <a:r>
              <a:rPr lang="en-US" altLang="ja-JP" sz="1600" dirty="0">
                <a:solidFill>
                  <a:schemeClr val="tx1"/>
                </a:solidFill>
                <a:latin typeface="Meiryo UI" panose="020B0604030504040204" pitchFamily="50" charset="-128"/>
                <a:ea typeface="Meiryo UI" panose="020B0604030504040204" pitchFamily="50" charset="-128"/>
              </a:rPr>
              <a:t>ICT</a:t>
            </a:r>
            <a:r>
              <a:rPr lang="ja-JP" altLang="en-US" sz="1600" dirty="0">
                <a:solidFill>
                  <a:schemeClr val="tx1"/>
                </a:solidFill>
                <a:latin typeface="Meiryo UI" panose="020B0604030504040204" pitchFamily="50" charset="-128"/>
                <a:ea typeface="Meiryo UI" panose="020B0604030504040204" pitchFamily="50" charset="-128"/>
              </a:rPr>
              <a:t>化により、「住民サービスの向上」と「業務の効率化」の両立を図ることができる</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それぞれの分野やツールにおいて、技術的進化があり、府内市町村における取組みを進める。</a:t>
            </a:r>
          </a:p>
        </p:txBody>
      </p:sp>
      <p:sp>
        <p:nvSpPr>
          <p:cNvPr id="47" name="テキスト ボックス 46"/>
          <p:cNvSpPr txBox="1"/>
          <p:nvPr/>
        </p:nvSpPr>
        <p:spPr>
          <a:xfrm>
            <a:off x="766659" y="1479996"/>
            <a:ext cx="4113706" cy="348109"/>
          </a:xfrm>
          <a:prstGeom prst="rect">
            <a:avLst/>
          </a:prstGeom>
          <a:noFill/>
        </p:spPr>
        <p:txBody>
          <a:bodyPr wrap="square" rtlCol="0">
            <a:spAutoFit/>
          </a:bodyPr>
          <a:lstStyle/>
          <a:p>
            <a:pPr algn="ctr" defTabSz="843496"/>
            <a:r>
              <a:rPr kumimoji="1" lang="ja-JP" altLang="en-US" sz="1662" b="1" dirty="0">
                <a:solidFill>
                  <a:prstClr val="black"/>
                </a:solidFill>
                <a:latin typeface="Meiryo UI" panose="020B0604030504040204" pitchFamily="50" charset="-128"/>
                <a:ea typeface="Meiryo UI" panose="020B0604030504040204" pitchFamily="50" charset="-128"/>
              </a:rPr>
              <a:t>住民サービス</a:t>
            </a:r>
            <a:r>
              <a:rPr kumimoji="1" lang="ja-JP" altLang="en-US" sz="1600" b="1" dirty="0">
                <a:solidFill>
                  <a:prstClr val="black"/>
                </a:solidFill>
                <a:latin typeface="Meiryo UI" panose="020B0604030504040204" pitchFamily="50" charset="-128"/>
                <a:ea typeface="Meiryo UI" panose="020B0604030504040204" pitchFamily="50" charset="-128"/>
              </a:rPr>
              <a:t>の利便性向上</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4984870" y="1488973"/>
            <a:ext cx="3823609" cy="338554"/>
          </a:xfrm>
          <a:prstGeom prst="rect">
            <a:avLst/>
          </a:prstGeom>
          <a:noFill/>
        </p:spPr>
        <p:txBody>
          <a:bodyPr wrap="square" rtlCol="0">
            <a:spAutoFit/>
          </a:bodyPr>
          <a:lstStyle/>
          <a:p>
            <a:pPr algn="ctr" defTabSz="843496"/>
            <a:r>
              <a:rPr kumimoji="1" lang="ja-JP" altLang="en-US" sz="1600" b="1" dirty="0">
                <a:solidFill>
                  <a:prstClr val="black"/>
                </a:solidFill>
                <a:latin typeface="Meiryo UI" panose="020B0604030504040204" pitchFamily="50" charset="-128"/>
                <a:ea typeface="Meiryo UI" panose="020B0604030504040204" pitchFamily="50" charset="-128"/>
              </a:rPr>
              <a:t>役所内の業務の効率化／データ活用</a:t>
            </a:r>
          </a:p>
        </p:txBody>
      </p:sp>
      <p:cxnSp>
        <p:nvCxnSpPr>
          <p:cNvPr id="49" name="直線コネクタ 48"/>
          <p:cNvCxnSpPr/>
          <p:nvPr/>
        </p:nvCxnSpPr>
        <p:spPr>
          <a:xfrm flipV="1">
            <a:off x="779460" y="1861315"/>
            <a:ext cx="7992000"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980980" y="2022560"/>
            <a:ext cx="1167307"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インターフェース</a:t>
            </a:r>
          </a:p>
        </p:txBody>
      </p:sp>
      <p:sp>
        <p:nvSpPr>
          <p:cNvPr id="51" name="テキスト ボックス 50"/>
          <p:cNvSpPr txBox="1"/>
          <p:nvPr/>
        </p:nvSpPr>
        <p:spPr>
          <a:xfrm>
            <a:off x="2863485" y="5216482"/>
            <a:ext cx="2031320" cy="433324"/>
          </a:xfrm>
          <a:prstGeom prst="rect">
            <a:avLst/>
          </a:prstGeom>
          <a:noFill/>
        </p:spPr>
        <p:txBody>
          <a:bodyPr wrap="square" rtlCol="0">
            <a:spAutoFit/>
          </a:bodyPr>
          <a:lstStyle/>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行政（健康、観光、教育等）</a:t>
            </a:r>
            <a:endParaRPr kumimoji="1" lang="en-US" altLang="ja-JP" sz="1108" dirty="0">
              <a:solidFill>
                <a:prstClr val="black"/>
              </a:solidFill>
              <a:latin typeface="Meiryo UI" panose="020B0604030504040204" pitchFamily="50" charset="-128"/>
              <a:ea typeface="Meiryo UI" panose="020B0604030504040204" pitchFamily="50" charset="-128"/>
            </a:endParaRPr>
          </a:p>
          <a:p>
            <a:pPr algn="ctr" defTabSz="843496"/>
            <a:r>
              <a:rPr kumimoji="1" lang="ja-JP" altLang="en-US" sz="1108" dirty="0">
                <a:solidFill>
                  <a:prstClr val="black"/>
                </a:solidFill>
                <a:latin typeface="Meiryo UI" panose="020B0604030504040204" pitchFamily="50" charset="-128"/>
                <a:ea typeface="Meiryo UI" panose="020B0604030504040204" pitchFamily="50" charset="-128"/>
              </a:rPr>
              <a:t>民間（交通、購買、</a:t>
            </a:r>
            <a:r>
              <a:rPr kumimoji="1" lang="en-US" altLang="ja-JP" sz="1108" dirty="0">
                <a:solidFill>
                  <a:prstClr val="black"/>
                </a:solidFill>
                <a:latin typeface="Meiryo UI" panose="020B0604030504040204" pitchFamily="50" charset="-128"/>
                <a:ea typeface="Meiryo UI" panose="020B0604030504040204" pitchFamily="50" charset="-128"/>
              </a:rPr>
              <a:t>SNS</a:t>
            </a:r>
            <a:r>
              <a:rPr kumimoji="1" lang="ja-JP" altLang="en-US" sz="1108" dirty="0">
                <a:solidFill>
                  <a:prstClr val="black"/>
                </a:solidFill>
                <a:latin typeface="Meiryo UI" panose="020B0604030504040204" pitchFamily="50" charset="-128"/>
                <a:ea typeface="Meiryo UI" panose="020B0604030504040204" pitchFamily="50" charset="-128"/>
              </a:rPr>
              <a:t>等）</a:t>
            </a:r>
            <a:endParaRPr kumimoji="1" lang="en-US" altLang="ja-JP" sz="1108" dirty="0">
              <a:solidFill>
                <a:prstClr val="black"/>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216541" y="5587435"/>
            <a:ext cx="1760572" cy="307777"/>
          </a:xfrm>
          <a:prstGeom prst="rect">
            <a:avLst/>
          </a:prstGeom>
          <a:noFill/>
        </p:spPr>
        <p:txBody>
          <a:bodyPr wrap="square" rtlCol="0">
            <a:spAutoFit/>
          </a:bodyPr>
          <a:lstStyle/>
          <a:p>
            <a:pPr algn="ctr" defTabSz="843496"/>
            <a:r>
              <a:rPr kumimoji="1" lang="ja-JP" altLang="en-US" sz="1400" b="1" dirty="0">
                <a:solidFill>
                  <a:prstClr val="black"/>
                </a:solidFill>
                <a:latin typeface="Meiryo UI" panose="020B0604030504040204" pitchFamily="50" charset="-128"/>
                <a:ea typeface="Meiryo UI" panose="020B0604030504040204" pitchFamily="50" charset="-128"/>
              </a:rPr>
              <a:t>データアナリティクス</a:t>
            </a:r>
            <a:endParaRPr kumimoji="1" lang="en-US" altLang="ja-JP" sz="1400" b="1" dirty="0">
              <a:solidFill>
                <a:prstClr val="black"/>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4"/>
          <a:srcRect t="12886" b="11473"/>
          <a:stretch/>
        </p:blipFill>
        <p:spPr>
          <a:xfrm>
            <a:off x="1017517" y="5034259"/>
            <a:ext cx="1098536" cy="826679"/>
          </a:xfrm>
          <a:prstGeom prst="rect">
            <a:avLst/>
          </a:prstGeom>
        </p:spPr>
      </p:pic>
    </p:spTree>
    <p:extLst>
      <p:ext uri="{BB962C8B-B14F-4D97-AF65-F5344CB8AC3E}">
        <p14:creationId xmlns:p14="http://schemas.microsoft.com/office/powerpoint/2010/main" val="87804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16C573-3DE4-4F94-973F-89080D4FAB73}"/>
              </a:ext>
            </a:extLst>
          </p:cNvPr>
          <p:cNvSpPr txBox="1"/>
          <p:nvPr/>
        </p:nvSpPr>
        <p:spPr>
          <a:xfrm>
            <a:off x="2969287" y="2517112"/>
            <a:ext cx="343395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Appendix</a:t>
            </a:r>
            <a:endParaRPr kumimoji="1" lang="ja-JP" altLang="en-US" sz="6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91C2BF47-85B9-4EFB-B05C-8458CB48B018}" type="slidenum">
              <a:rPr kumimoji="1" lang="ja-JP" altLang="en-US" smtClean="0"/>
              <a:pPr/>
              <a:t>11</a:t>
            </a:fld>
            <a:endParaRPr kumimoji="1" lang="ja-JP" altLang="en-US"/>
          </a:p>
        </p:txBody>
      </p:sp>
    </p:spTree>
    <p:extLst>
      <p:ext uri="{BB962C8B-B14F-4D97-AF65-F5344CB8AC3E}">
        <p14:creationId xmlns:p14="http://schemas.microsoft.com/office/powerpoint/2010/main" val="156613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BEF08D4-378B-402C-9A22-49F016A33D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CAA1F7-03B4-4FB3-9DB5-91F3A0C0A1B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6BF321AB-D8E2-4BE5-9B63-B398D60DEC4E}"/>
              </a:ext>
            </a:extLst>
          </p:cNvPr>
          <p:cNvSpPr txBox="1"/>
          <p:nvPr/>
        </p:nvSpPr>
        <p:spPr>
          <a:xfrm>
            <a:off x="1657518" y="123577"/>
            <a:ext cx="594866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海外先進事例</a:t>
            </a:r>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　エストニア</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a:extLst>
              <a:ext uri="{FF2B5EF4-FFF2-40B4-BE49-F238E27FC236}">
                <a16:creationId xmlns:a16="http://schemas.microsoft.com/office/drawing/2014/main" id="{BD7C4614-E1EA-46BF-A674-1B49CAA7812A}"/>
              </a:ext>
            </a:extLst>
          </p:cNvPr>
          <p:cNvCxnSpPr/>
          <p:nvPr/>
        </p:nvCxnSpPr>
        <p:spPr>
          <a:xfrm>
            <a:off x="382588" y="720770"/>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389EE6E0-C781-40E8-8CA8-5C7D82B1B605}"/>
              </a:ext>
            </a:extLst>
          </p:cNvPr>
          <p:cNvSpPr/>
          <p:nvPr/>
        </p:nvSpPr>
        <p:spPr>
          <a:xfrm>
            <a:off x="721645" y="850701"/>
            <a:ext cx="7997859" cy="933642"/>
          </a:xfrm>
          <a:prstGeom prst="rect">
            <a:avLst/>
          </a:prstGeom>
          <a:ln w="38100">
            <a:solidFill>
              <a:schemeClr val="tx1"/>
            </a:solidFill>
          </a:ln>
        </p:spPr>
        <p:txBody>
          <a:bodyPr wrap="square" tIns="180000" anchor="t" anchorCtr="0">
            <a:no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ja-JP" altLang="en-US" b="1" dirty="0">
                <a:solidFill>
                  <a:prstClr val="black"/>
                </a:solidFill>
                <a:latin typeface="Meiryo UI" panose="020B0604030504040204" pitchFamily="50" charset="-128"/>
                <a:ea typeface="Meiryo UI" panose="020B0604030504040204" pitchFamily="50" charset="-128"/>
              </a:rPr>
              <a:t>エストニアは国家レベルでデジタル・ガバナンスを推進しており、行政サービスの</a:t>
            </a:r>
            <a:r>
              <a:rPr lang="en-US" altLang="ja-JP" b="1" dirty="0">
                <a:solidFill>
                  <a:prstClr val="black"/>
                </a:solidFill>
                <a:latin typeface="Meiryo UI" panose="020B0604030504040204" pitchFamily="50" charset="-128"/>
                <a:ea typeface="Meiryo UI" panose="020B0604030504040204" pitchFamily="50" charset="-128"/>
              </a:rPr>
              <a:t>99</a:t>
            </a:r>
            <a:r>
              <a:rPr lang="ja-JP" altLang="en-US" b="1" dirty="0">
                <a:solidFill>
                  <a:prstClr val="black"/>
                </a:solidFill>
                <a:latin typeface="Meiryo UI" panose="020B0604030504040204" pitchFamily="50" charset="-128"/>
                <a:ea typeface="Meiryo UI" panose="020B0604030504040204" pitchFamily="50" charset="-128"/>
              </a:rPr>
              <a:t>％がオンラインで完結する世界最高レベルのスマートシティを実現</a:t>
            </a:r>
            <a:endPar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四角形: 角を丸くする 17">
            <a:extLst>
              <a:ext uri="{FF2B5EF4-FFF2-40B4-BE49-F238E27FC236}">
                <a16:creationId xmlns:a16="http://schemas.microsoft.com/office/drawing/2014/main" id="{602DDB15-715C-426B-8D3C-C28917719241}"/>
              </a:ext>
            </a:extLst>
          </p:cNvPr>
          <p:cNvSpPr/>
          <p:nvPr/>
        </p:nvSpPr>
        <p:spPr>
          <a:xfrm>
            <a:off x="749551" y="1957878"/>
            <a:ext cx="2877152" cy="347071"/>
          </a:xfrm>
          <a:prstGeom prst="roundRect">
            <a:avLst>
              <a:gd name="adj" fmla="val 50000"/>
            </a:avLst>
          </a:prstGeom>
          <a:solidFill>
            <a:srgbClr val="468EF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　電子</a:t>
            </a:r>
            <a:r>
              <a:rPr kumimoji="1" lang="en-US" altLang="ja-JP" dirty="0">
                <a:latin typeface="Meiryo UI" panose="020B0604030504040204" pitchFamily="50" charset="-128"/>
                <a:ea typeface="Meiryo UI" panose="020B0604030504040204" pitchFamily="50" charset="-128"/>
              </a:rPr>
              <a:t>ID</a:t>
            </a:r>
            <a:endParaRPr kumimoji="1" lang="ja-JP" altLang="en-US"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ED93DB97-212B-4B4A-90F7-4684109C9B57}"/>
              </a:ext>
            </a:extLst>
          </p:cNvPr>
          <p:cNvSpPr/>
          <p:nvPr/>
        </p:nvSpPr>
        <p:spPr>
          <a:xfrm>
            <a:off x="721645" y="3144176"/>
            <a:ext cx="2877153" cy="347071"/>
          </a:xfrm>
          <a:prstGeom prst="roundRect">
            <a:avLst>
              <a:gd name="adj" fmla="val 50000"/>
            </a:avLst>
          </a:prstGeom>
          <a:solidFill>
            <a:srgbClr val="468EF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　データ連携基盤</a:t>
            </a:r>
          </a:p>
        </p:txBody>
      </p:sp>
      <p:sp>
        <p:nvSpPr>
          <p:cNvPr id="21" name="四角形: 角を丸くする 20">
            <a:extLst>
              <a:ext uri="{FF2B5EF4-FFF2-40B4-BE49-F238E27FC236}">
                <a16:creationId xmlns:a16="http://schemas.microsoft.com/office/drawing/2014/main" id="{7474F96D-C3E3-4525-9DF0-3D55C0EF83B7}"/>
              </a:ext>
            </a:extLst>
          </p:cNvPr>
          <p:cNvSpPr/>
          <p:nvPr/>
        </p:nvSpPr>
        <p:spPr>
          <a:xfrm>
            <a:off x="721645" y="3491247"/>
            <a:ext cx="3994495" cy="11068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国全体で行政と民間のデータを連携する基盤「</a:t>
            </a:r>
            <a:r>
              <a:rPr kumimoji="1" lang="en-US" altLang="ja-JP" sz="1400" dirty="0">
                <a:solidFill>
                  <a:schemeClr val="tx1"/>
                </a:solidFill>
                <a:latin typeface="Meiryo UI" panose="020B0604030504040204" pitchFamily="50" charset="-128"/>
                <a:ea typeface="Meiryo UI" panose="020B0604030504040204" pitchFamily="50" charset="-128"/>
              </a:rPr>
              <a:t>X-Road</a:t>
            </a:r>
            <a:r>
              <a:rPr kumimoji="1" lang="ja-JP" altLang="en-US" sz="1400" dirty="0">
                <a:solidFill>
                  <a:schemeClr val="tx1"/>
                </a:solidFill>
                <a:latin typeface="Meiryo UI" panose="020B0604030504040204" pitchFamily="50" charset="-128"/>
                <a:ea typeface="Meiryo UI" panose="020B0604030504040204" pitchFamily="50" charset="-128"/>
              </a:rPr>
              <a:t>」を構築</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引っ越し時に住所変更を登録すれば、銀行、公共料金などへの住所変更届は不要</a:t>
            </a:r>
          </a:p>
        </p:txBody>
      </p:sp>
      <p:sp>
        <p:nvSpPr>
          <p:cNvPr id="24" name="四角形: 角を丸くする 23">
            <a:extLst>
              <a:ext uri="{FF2B5EF4-FFF2-40B4-BE49-F238E27FC236}">
                <a16:creationId xmlns:a16="http://schemas.microsoft.com/office/drawing/2014/main" id="{5091DD39-A0A0-4C9F-B5D1-71C0A4E5CE3E}"/>
              </a:ext>
            </a:extLst>
          </p:cNvPr>
          <p:cNvSpPr/>
          <p:nvPr/>
        </p:nvSpPr>
        <p:spPr>
          <a:xfrm>
            <a:off x="721645" y="4759724"/>
            <a:ext cx="2877153" cy="347071"/>
          </a:xfrm>
          <a:prstGeom prst="roundRect">
            <a:avLst>
              <a:gd name="adj" fmla="val 50000"/>
            </a:avLst>
          </a:prstGeom>
          <a:solidFill>
            <a:srgbClr val="468EF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利便性とデータ管理を両立</a:t>
            </a:r>
          </a:p>
        </p:txBody>
      </p:sp>
      <p:sp>
        <p:nvSpPr>
          <p:cNvPr id="25" name="四角形: 角を丸くする 24">
            <a:extLst>
              <a:ext uri="{FF2B5EF4-FFF2-40B4-BE49-F238E27FC236}">
                <a16:creationId xmlns:a16="http://schemas.microsoft.com/office/drawing/2014/main" id="{326EBD6C-C02E-4F8C-BCAA-C0D704BC9785}"/>
              </a:ext>
            </a:extLst>
          </p:cNvPr>
          <p:cNvSpPr/>
          <p:nvPr/>
        </p:nvSpPr>
        <p:spPr>
          <a:xfrm>
            <a:off x="721645" y="5119330"/>
            <a:ext cx="3978052" cy="897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国民は何度も同じ情報を行政に提出する必要はなく、</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回登録する</a:t>
            </a:r>
            <a:r>
              <a:rPr kumimoji="1" lang="en-US" altLang="ja-JP" sz="1400" dirty="0">
                <a:solidFill>
                  <a:schemeClr val="tx1"/>
                </a:solidFill>
                <a:latin typeface="Meiryo UI" panose="020B0604030504040204" pitchFamily="50" charset="-128"/>
                <a:ea typeface="Meiryo UI" panose="020B0604030504040204" pitchFamily="50" charset="-128"/>
              </a:rPr>
              <a:t>(Write Once)</a:t>
            </a:r>
            <a:r>
              <a:rPr kumimoji="1" lang="ja-JP" altLang="en-US" sz="1400" dirty="0">
                <a:solidFill>
                  <a:schemeClr val="tx1"/>
                </a:solidFill>
                <a:latin typeface="Meiryo UI" panose="020B0604030504040204" pitchFamily="50" charset="-128"/>
                <a:ea typeface="Meiryo UI" panose="020B0604030504040204" pitchFamily="50" charset="-128"/>
              </a:rPr>
              <a:t>と、各機関はデータ連携により情報を更新</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自分の情報をどの機関が利用したか閲覧可能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2060B289-D40B-43C5-9E54-738FCD17E932}"/>
              </a:ext>
            </a:extLst>
          </p:cNvPr>
          <p:cNvSpPr/>
          <p:nvPr/>
        </p:nvSpPr>
        <p:spPr>
          <a:xfrm>
            <a:off x="721646" y="2317131"/>
            <a:ext cx="3978051" cy="70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US" altLang="ja-JP" sz="1400" dirty="0">
                <a:solidFill>
                  <a:prstClr val="black"/>
                </a:solidFill>
                <a:latin typeface="Meiryo UI" panose="020B0604030504040204" pitchFamily="50" charset="-128"/>
                <a:ea typeface="Meiryo UI" panose="020B0604030504040204" pitchFamily="50" charset="-128"/>
              </a:rPr>
              <a:t>ID</a:t>
            </a:r>
            <a:r>
              <a:rPr lang="ja-JP" altLang="en-US" sz="1400" dirty="0">
                <a:solidFill>
                  <a:prstClr val="black"/>
                </a:solidFill>
                <a:latin typeface="Meiryo UI" panose="020B0604030504040204" pitchFamily="50" charset="-128"/>
                <a:ea typeface="Meiryo UI" panose="020B0604030504040204" pitchFamily="50" charset="-128"/>
              </a:rPr>
              <a:t>カード普及率</a:t>
            </a:r>
            <a:r>
              <a:rPr lang="en-US" altLang="ja-JP" sz="1400" dirty="0">
                <a:solidFill>
                  <a:prstClr val="black"/>
                </a:solidFill>
                <a:latin typeface="Meiryo UI" panose="020B0604030504040204" pitchFamily="50" charset="-128"/>
                <a:ea typeface="Meiryo UI" panose="020B0604030504040204" pitchFamily="50" charset="-128"/>
              </a:rPr>
              <a:t>97%</a:t>
            </a:r>
            <a:r>
              <a:rPr lang="ja-JP" altLang="en-US" sz="1400" dirty="0">
                <a:solidFill>
                  <a:prstClr val="black"/>
                </a:solidFill>
                <a:latin typeface="Meiryo UI" panose="020B0604030504040204" pitchFamily="50" charset="-128"/>
                <a:ea typeface="Meiryo UI" panose="020B0604030504040204" pitchFamily="50" charset="-128"/>
              </a:rPr>
              <a:t>、スマートフォン連携も可能</a:t>
            </a:r>
            <a:endParaRPr lang="en-US" altLang="ja-JP" sz="1400"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1400" dirty="0">
                <a:solidFill>
                  <a:prstClr val="black"/>
                </a:solidFill>
                <a:latin typeface="Meiryo UI" panose="020B0604030504040204" pitchFamily="50" charset="-128"/>
                <a:ea typeface="Meiryo UI" panose="020B0604030504040204" pitchFamily="50" charset="-128"/>
              </a:rPr>
              <a:t>保険証・免許証としても機能</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21002D9A-AE25-49A2-A442-8DDA9756520F}"/>
              </a:ext>
            </a:extLst>
          </p:cNvPr>
          <p:cNvSpPr/>
          <p:nvPr/>
        </p:nvSpPr>
        <p:spPr>
          <a:xfrm>
            <a:off x="748099" y="6195509"/>
            <a:ext cx="6308137" cy="230832"/>
          </a:xfrm>
          <a:prstGeom prst="rect">
            <a:avLst/>
          </a:prstGeom>
        </p:spPr>
        <p:txBody>
          <a:bodyPr wrap="none">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出典）</a:t>
            </a:r>
            <a:r>
              <a:rPr lang="en-US" altLang="ja-JP" sz="900" dirty="0">
                <a:latin typeface="Meiryo UI" panose="020B0604030504040204" pitchFamily="50" charset="-128"/>
                <a:ea typeface="Meiryo UI" panose="020B0604030504040204" pitchFamily="50" charset="-128"/>
              </a:rPr>
              <a:t> 『e-</a:t>
            </a:r>
            <a:r>
              <a:rPr lang="ja-JP" altLang="en-US" sz="900" dirty="0">
                <a:latin typeface="Meiryo UI" panose="020B0604030504040204" pitchFamily="50" charset="-128"/>
                <a:ea typeface="Meiryo UI" panose="020B0604030504040204" pitchFamily="50" charset="-128"/>
              </a:rPr>
              <a:t>エストニア　デジタル・ガバナンスの最前線</a:t>
            </a:r>
            <a:r>
              <a:rPr lang="en-US" altLang="ja-JP" sz="900" dirty="0">
                <a:latin typeface="Meiryo UI" panose="020B0604030504040204" pitchFamily="50" charset="-128"/>
                <a:ea typeface="Meiryo UI" panose="020B0604030504040204" pitchFamily="50" charset="-128"/>
              </a:rPr>
              <a:t>』  e-Governance Academy(</a:t>
            </a:r>
            <a:r>
              <a:rPr lang="ja-JP" altLang="en-US" sz="900" dirty="0">
                <a:latin typeface="Meiryo UI" panose="020B0604030504040204" pitchFamily="50" charset="-128"/>
                <a:ea typeface="Meiryo UI" panose="020B0604030504040204" pitchFamily="50" charset="-128"/>
              </a:rPr>
              <a:t>著</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三菱</a:t>
            </a:r>
            <a:r>
              <a:rPr lang="en-US" altLang="ja-JP" sz="900" dirty="0">
                <a:latin typeface="Meiryo UI" panose="020B0604030504040204" pitchFamily="50" charset="-128"/>
                <a:ea typeface="Meiryo UI" panose="020B0604030504040204" pitchFamily="50" charset="-128"/>
              </a:rPr>
              <a:t>UFJ</a:t>
            </a:r>
            <a:r>
              <a:rPr lang="ja-JP" altLang="en-US" sz="900" dirty="0">
                <a:latin typeface="Meiryo UI" panose="020B0604030504040204" pitchFamily="50" charset="-128"/>
                <a:ea typeface="Meiryo UI" panose="020B0604030504040204" pitchFamily="50" charset="-128"/>
              </a:rPr>
              <a:t>リサーチ</a:t>
            </a:r>
            <a:r>
              <a:rPr lang="en-US" altLang="ja-JP" sz="900" dirty="0">
                <a:latin typeface="Meiryo UI" panose="020B0604030504040204" pitchFamily="50" charset="-128"/>
                <a:ea typeface="Meiryo UI" panose="020B0604030504040204" pitchFamily="50" charset="-128"/>
              </a:rPr>
              <a:t>&amp;</a:t>
            </a:r>
            <a:r>
              <a:rPr lang="ja-JP" altLang="en-US" sz="900" dirty="0">
                <a:latin typeface="Meiryo UI" panose="020B0604030504040204" pitchFamily="50" charset="-128"/>
                <a:ea typeface="Meiryo UI" panose="020B0604030504040204" pitchFamily="50" charset="-128"/>
              </a:rPr>
              <a:t>コンサルティング</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翻訳</a:t>
            </a:r>
            <a:r>
              <a:rPr lang="en-US" altLang="ja-JP" sz="900" dirty="0">
                <a:latin typeface="Meiryo UI" panose="020B0604030504040204" pitchFamily="50" charset="-128"/>
                <a:ea typeface="Meiryo UI" panose="020B0604030504040204" pitchFamily="50" charset="-128"/>
              </a:rPr>
              <a:t>)</a:t>
            </a:r>
          </a:p>
        </p:txBody>
      </p:sp>
      <p:sp>
        <p:nvSpPr>
          <p:cNvPr id="31" name="四角形: 角を丸くする 30">
            <a:extLst>
              <a:ext uri="{FF2B5EF4-FFF2-40B4-BE49-F238E27FC236}">
                <a16:creationId xmlns:a16="http://schemas.microsoft.com/office/drawing/2014/main" id="{656324CD-9F7F-4FC3-B61A-F04026FC5476}"/>
              </a:ext>
            </a:extLst>
          </p:cNvPr>
          <p:cNvSpPr/>
          <p:nvPr/>
        </p:nvSpPr>
        <p:spPr>
          <a:xfrm>
            <a:off x="4863368" y="1945185"/>
            <a:ext cx="2619472" cy="347071"/>
          </a:xfrm>
          <a:prstGeom prst="roundRect">
            <a:avLst>
              <a:gd name="adj" fmla="val 50000"/>
            </a:avLst>
          </a:prstGeom>
          <a:solidFill>
            <a:srgbClr val="468EF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　主な電子サービス</a:t>
            </a:r>
          </a:p>
        </p:txBody>
      </p:sp>
      <p:grpSp>
        <p:nvGrpSpPr>
          <p:cNvPr id="9" name="グループ化 8">
            <a:extLst>
              <a:ext uri="{FF2B5EF4-FFF2-40B4-BE49-F238E27FC236}">
                <a16:creationId xmlns:a16="http://schemas.microsoft.com/office/drawing/2014/main" id="{7581F115-D7F3-49E1-8BB9-7F334326D20C}"/>
              </a:ext>
            </a:extLst>
          </p:cNvPr>
          <p:cNvGrpSpPr/>
          <p:nvPr/>
        </p:nvGrpSpPr>
        <p:grpSpPr>
          <a:xfrm>
            <a:off x="5021512" y="2422483"/>
            <a:ext cx="755067" cy="3407619"/>
            <a:chOff x="5139743" y="2415701"/>
            <a:chExt cx="755067" cy="3407619"/>
          </a:xfrm>
        </p:grpSpPr>
        <p:sp>
          <p:nvSpPr>
            <p:cNvPr id="32" name="四角形: 角を丸くする 31">
              <a:extLst>
                <a:ext uri="{FF2B5EF4-FFF2-40B4-BE49-F238E27FC236}">
                  <a16:creationId xmlns:a16="http://schemas.microsoft.com/office/drawing/2014/main" id="{C1F136F9-82DB-44C4-80F9-1C58F1D70FDA}"/>
                </a:ext>
              </a:extLst>
            </p:cNvPr>
            <p:cNvSpPr/>
            <p:nvPr/>
          </p:nvSpPr>
          <p:spPr>
            <a:xfrm>
              <a:off x="5139794" y="2415701"/>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1996</a:t>
              </a:r>
              <a:endParaRPr kumimoji="1" lang="ja-JP" altLang="en-US" sz="1200" dirty="0">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D9CCF232-F156-46F2-8069-96E1C122F094}"/>
                </a:ext>
              </a:extLst>
            </p:cNvPr>
            <p:cNvSpPr/>
            <p:nvPr/>
          </p:nvSpPr>
          <p:spPr>
            <a:xfrm>
              <a:off x="5139744" y="3045799"/>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2002</a:t>
              </a:r>
              <a:endParaRPr kumimoji="1" lang="ja-JP" altLang="en-US" sz="1200" dirty="0">
                <a:latin typeface="Meiryo UI" panose="020B0604030504040204" pitchFamily="50" charset="-128"/>
                <a:ea typeface="Meiryo UI" panose="020B0604030504040204" pitchFamily="50" charset="-128"/>
              </a:endParaRPr>
            </a:p>
          </p:txBody>
        </p:sp>
        <p:sp>
          <p:nvSpPr>
            <p:cNvPr id="34" name="四角形: 角を丸くする 33">
              <a:extLst>
                <a:ext uri="{FF2B5EF4-FFF2-40B4-BE49-F238E27FC236}">
                  <a16:creationId xmlns:a16="http://schemas.microsoft.com/office/drawing/2014/main" id="{5381A6C6-31C7-46B3-BD86-227D534D961C}"/>
                </a:ext>
              </a:extLst>
            </p:cNvPr>
            <p:cNvSpPr/>
            <p:nvPr/>
          </p:nvSpPr>
          <p:spPr>
            <a:xfrm>
              <a:off x="5139744" y="3679331"/>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2004</a:t>
              </a:r>
              <a:endParaRPr kumimoji="1" lang="ja-JP" altLang="en-US" sz="1200" dirty="0">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id="{103ADF3C-0BBC-4B5E-8EB7-67AD6B901091}"/>
                </a:ext>
              </a:extLst>
            </p:cNvPr>
            <p:cNvSpPr/>
            <p:nvPr/>
          </p:nvSpPr>
          <p:spPr>
            <a:xfrm>
              <a:off x="5139744" y="3997192"/>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2005</a:t>
              </a:r>
              <a:endParaRPr kumimoji="1" lang="ja-JP" altLang="en-US" sz="1200" dirty="0">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D27288F6-F3F6-4026-ABA7-50A7EA60273F}"/>
                </a:ext>
              </a:extLst>
            </p:cNvPr>
            <p:cNvSpPr/>
            <p:nvPr/>
          </p:nvSpPr>
          <p:spPr>
            <a:xfrm>
              <a:off x="5139743" y="4310819"/>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2006</a:t>
              </a:r>
              <a:endParaRPr kumimoji="1" lang="ja-JP" altLang="en-US" sz="1200" dirty="0">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FDD367A3-6BD7-4F2C-BC37-4DE3896DC0A1}"/>
                </a:ext>
              </a:extLst>
            </p:cNvPr>
            <p:cNvSpPr/>
            <p:nvPr/>
          </p:nvSpPr>
          <p:spPr>
            <a:xfrm>
              <a:off x="5139743" y="4627402"/>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2007</a:t>
              </a:r>
              <a:endParaRPr kumimoji="1" lang="ja-JP" altLang="en-US" sz="1200" dirty="0">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4EF720B5-7513-4C0D-87DC-97EB6B8EC36A}"/>
                </a:ext>
              </a:extLst>
            </p:cNvPr>
            <p:cNvSpPr/>
            <p:nvPr/>
          </p:nvSpPr>
          <p:spPr>
            <a:xfrm>
              <a:off x="5144709" y="4940917"/>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2008</a:t>
              </a:r>
              <a:endParaRPr kumimoji="1" lang="ja-JP" altLang="en-US" sz="12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290FD638-8DB5-44B8-840D-8A3E4E29A20D}"/>
                </a:ext>
              </a:extLst>
            </p:cNvPr>
            <p:cNvSpPr/>
            <p:nvPr/>
          </p:nvSpPr>
          <p:spPr>
            <a:xfrm>
              <a:off x="5139743" y="5567947"/>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2014</a:t>
              </a:r>
              <a:endParaRPr kumimoji="1" lang="ja-JP" altLang="en-US" sz="1200" dirty="0">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9BE416C7-FB70-4054-8B29-3C583518A276}"/>
                </a:ext>
              </a:extLst>
            </p:cNvPr>
            <p:cNvSpPr/>
            <p:nvPr/>
          </p:nvSpPr>
          <p:spPr>
            <a:xfrm>
              <a:off x="5139752" y="2731001"/>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2000</a:t>
              </a:r>
              <a:endParaRPr kumimoji="1" lang="ja-JP" altLang="en-US" sz="1200" dirty="0">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5385E040-88D2-4A9E-A330-2FD9AE667069}"/>
                </a:ext>
              </a:extLst>
            </p:cNvPr>
            <p:cNvSpPr/>
            <p:nvPr/>
          </p:nvSpPr>
          <p:spPr>
            <a:xfrm>
              <a:off x="5139750" y="3363561"/>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2003</a:t>
              </a:r>
              <a:endParaRPr kumimoji="1" lang="ja-JP" altLang="en-US" sz="1200" dirty="0">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FCFDDF08-298A-4BA0-A941-F36A69B57BF9}"/>
                </a:ext>
              </a:extLst>
            </p:cNvPr>
            <p:cNvSpPr/>
            <p:nvPr/>
          </p:nvSpPr>
          <p:spPr>
            <a:xfrm>
              <a:off x="5139743" y="5254432"/>
              <a:ext cx="750101" cy="255373"/>
            </a:xfrm>
            <a:prstGeom prst="roundRect">
              <a:avLst>
                <a:gd name="adj" fmla="val 50000"/>
              </a:avLst>
            </a:prstGeom>
            <a:solidFill>
              <a:srgbClr val="7CBF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2010</a:t>
              </a:r>
              <a:endParaRPr kumimoji="1" lang="ja-JP" altLang="en-US" sz="1200" dirty="0">
                <a:latin typeface="Meiryo UI" panose="020B0604030504040204" pitchFamily="50" charset="-128"/>
                <a:ea typeface="Meiryo UI" panose="020B0604030504040204" pitchFamily="50" charset="-128"/>
              </a:endParaRPr>
            </a:p>
          </p:txBody>
        </p:sp>
      </p:grpSp>
      <p:sp>
        <p:nvSpPr>
          <p:cNvPr id="51" name="四角形: 角を丸くする 50">
            <a:extLst>
              <a:ext uri="{FF2B5EF4-FFF2-40B4-BE49-F238E27FC236}">
                <a16:creationId xmlns:a16="http://schemas.microsoft.com/office/drawing/2014/main" id="{D5CC8ACD-55B5-4AF1-96A8-DBE740F33CEF}"/>
              </a:ext>
            </a:extLst>
          </p:cNvPr>
          <p:cNvSpPr/>
          <p:nvPr/>
        </p:nvSpPr>
        <p:spPr>
          <a:xfrm>
            <a:off x="6996507" y="2735686"/>
            <a:ext cx="817989"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e-</a:t>
            </a:r>
            <a:r>
              <a:rPr kumimoji="1" lang="ja-JP" altLang="en-US" sz="1100" dirty="0">
                <a:solidFill>
                  <a:schemeClr val="tx1"/>
                </a:solidFill>
                <a:latin typeface="Meiryo UI" panose="020B0604030504040204" pitchFamily="50" charset="-128"/>
                <a:ea typeface="Meiryo UI" panose="020B0604030504040204" pitchFamily="50" charset="-128"/>
              </a:rPr>
              <a:t>タックス</a:t>
            </a:r>
          </a:p>
        </p:txBody>
      </p:sp>
      <p:sp>
        <p:nvSpPr>
          <p:cNvPr id="52" name="四角形: 角を丸くする 51">
            <a:extLst>
              <a:ext uri="{FF2B5EF4-FFF2-40B4-BE49-F238E27FC236}">
                <a16:creationId xmlns:a16="http://schemas.microsoft.com/office/drawing/2014/main" id="{278348F8-6BCD-4E56-A2F4-9896BE712F2A}"/>
              </a:ext>
            </a:extLst>
          </p:cNvPr>
          <p:cNvSpPr/>
          <p:nvPr/>
        </p:nvSpPr>
        <p:spPr>
          <a:xfrm>
            <a:off x="7902411" y="2737783"/>
            <a:ext cx="746921"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700" dirty="0">
                <a:solidFill>
                  <a:schemeClr val="tx1"/>
                </a:solidFill>
                <a:latin typeface="Meiryo UI" panose="020B0604030504040204" pitchFamily="50" charset="-128"/>
                <a:ea typeface="Meiryo UI" panose="020B0604030504040204" pitchFamily="50" charset="-128"/>
              </a:rPr>
              <a:t>m-</a:t>
            </a:r>
            <a:r>
              <a:rPr kumimoji="1" lang="ja-JP" altLang="en-US" sz="700" dirty="0">
                <a:solidFill>
                  <a:schemeClr val="tx1"/>
                </a:solidFill>
                <a:latin typeface="Meiryo UI" panose="020B0604030504040204" pitchFamily="50" charset="-128"/>
                <a:ea typeface="Meiryo UI" panose="020B0604030504040204" pitchFamily="50" charset="-128"/>
              </a:rPr>
              <a:t>パーキング</a:t>
            </a:r>
          </a:p>
        </p:txBody>
      </p:sp>
      <p:sp>
        <p:nvSpPr>
          <p:cNvPr id="55" name="四角形: 角を丸くする 54">
            <a:extLst>
              <a:ext uri="{FF2B5EF4-FFF2-40B4-BE49-F238E27FC236}">
                <a16:creationId xmlns:a16="http://schemas.microsoft.com/office/drawing/2014/main" id="{1E63CAE4-E528-424F-8C52-7A37A66EDC14}"/>
              </a:ext>
            </a:extLst>
          </p:cNvPr>
          <p:cNvSpPr/>
          <p:nvPr/>
        </p:nvSpPr>
        <p:spPr>
          <a:xfrm>
            <a:off x="7016133" y="3370343"/>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Eesti.ee</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58" name="四角形: 角を丸くする 57">
            <a:extLst>
              <a:ext uri="{FF2B5EF4-FFF2-40B4-BE49-F238E27FC236}">
                <a16:creationId xmlns:a16="http://schemas.microsoft.com/office/drawing/2014/main" id="{7CB63004-3799-469C-8ABC-1C4C797BD6D1}"/>
              </a:ext>
            </a:extLst>
          </p:cNvPr>
          <p:cNvSpPr/>
          <p:nvPr/>
        </p:nvSpPr>
        <p:spPr>
          <a:xfrm>
            <a:off x="6996499" y="3992561"/>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err="1">
                <a:solidFill>
                  <a:schemeClr val="tx1"/>
                </a:solidFill>
                <a:latin typeface="Meiryo UI" panose="020B0604030504040204" pitchFamily="50" charset="-128"/>
                <a:ea typeface="Meiryo UI" panose="020B0604030504040204" pitchFamily="50" charset="-128"/>
              </a:rPr>
              <a:t>i</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投票</a:t>
            </a:r>
          </a:p>
        </p:txBody>
      </p:sp>
      <p:sp>
        <p:nvSpPr>
          <p:cNvPr id="60" name="四角形: 角を丸くする 59">
            <a:extLst>
              <a:ext uri="{FF2B5EF4-FFF2-40B4-BE49-F238E27FC236}">
                <a16:creationId xmlns:a16="http://schemas.microsoft.com/office/drawing/2014/main" id="{AFCDA060-101E-4825-BB5C-F43150FE60BA}"/>
              </a:ext>
            </a:extLst>
          </p:cNvPr>
          <p:cNvSpPr/>
          <p:nvPr/>
        </p:nvSpPr>
        <p:spPr>
          <a:xfrm>
            <a:off x="7010180" y="4314142"/>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司法</a:t>
            </a:r>
          </a:p>
        </p:txBody>
      </p:sp>
      <p:grpSp>
        <p:nvGrpSpPr>
          <p:cNvPr id="10" name="グループ化 9">
            <a:extLst>
              <a:ext uri="{FF2B5EF4-FFF2-40B4-BE49-F238E27FC236}">
                <a16:creationId xmlns:a16="http://schemas.microsoft.com/office/drawing/2014/main" id="{4F842502-C4E0-4B5B-90B4-C9DE1B740530}"/>
              </a:ext>
            </a:extLst>
          </p:cNvPr>
          <p:cNvGrpSpPr/>
          <p:nvPr/>
        </p:nvGrpSpPr>
        <p:grpSpPr>
          <a:xfrm>
            <a:off x="5861493" y="2422128"/>
            <a:ext cx="1047141" cy="3413797"/>
            <a:chOff x="6011488" y="2416305"/>
            <a:chExt cx="1047141" cy="3413797"/>
          </a:xfrm>
        </p:grpSpPr>
        <p:sp>
          <p:nvSpPr>
            <p:cNvPr id="49" name="四角形: 角を丸くする 48">
              <a:extLst>
                <a:ext uri="{FF2B5EF4-FFF2-40B4-BE49-F238E27FC236}">
                  <a16:creationId xmlns:a16="http://schemas.microsoft.com/office/drawing/2014/main" id="{CEA3D7F9-A905-49D2-ADD4-61BF04D9585C}"/>
                </a:ext>
              </a:extLst>
            </p:cNvPr>
            <p:cNvSpPr/>
            <p:nvPr/>
          </p:nvSpPr>
          <p:spPr>
            <a:xfrm>
              <a:off x="6013881" y="2416305"/>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e-</a:t>
              </a:r>
              <a:r>
                <a:rPr kumimoji="1" lang="ja-JP" altLang="en-US" sz="1200" dirty="0">
                  <a:solidFill>
                    <a:schemeClr val="tx1"/>
                  </a:solidFill>
                  <a:latin typeface="Meiryo UI" panose="020B0604030504040204" pitchFamily="50" charset="-128"/>
                  <a:ea typeface="Meiryo UI" panose="020B0604030504040204" pitchFamily="50" charset="-128"/>
                </a:rPr>
                <a:t>バンキング</a:t>
              </a:r>
            </a:p>
          </p:txBody>
        </p:sp>
        <p:sp>
          <p:nvSpPr>
            <p:cNvPr id="50" name="四角形: 角を丸くする 49">
              <a:extLst>
                <a:ext uri="{FF2B5EF4-FFF2-40B4-BE49-F238E27FC236}">
                  <a16:creationId xmlns:a16="http://schemas.microsoft.com/office/drawing/2014/main" id="{DA262059-810B-4358-B1D2-55ADAC88D533}"/>
                </a:ext>
              </a:extLst>
            </p:cNvPr>
            <p:cNvSpPr/>
            <p:nvPr/>
          </p:nvSpPr>
          <p:spPr>
            <a:xfrm>
              <a:off x="6013839" y="2729863"/>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e-</a:t>
              </a:r>
              <a:r>
                <a:rPr kumimoji="1" lang="ja-JP" altLang="en-US" sz="1100" dirty="0">
                  <a:solidFill>
                    <a:schemeClr val="tx1"/>
                  </a:solidFill>
                  <a:latin typeface="Meiryo UI" panose="020B0604030504040204" pitchFamily="50" charset="-128"/>
                  <a:ea typeface="Meiryo UI" panose="020B0604030504040204" pitchFamily="50" charset="-128"/>
                </a:rPr>
                <a:t>キャビネット</a:t>
              </a:r>
            </a:p>
          </p:txBody>
        </p:sp>
        <p:sp>
          <p:nvSpPr>
            <p:cNvPr id="53" name="四角形: 角を丸くする 52">
              <a:extLst>
                <a:ext uri="{FF2B5EF4-FFF2-40B4-BE49-F238E27FC236}">
                  <a16:creationId xmlns:a16="http://schemas.microsoft.com/office/drawing/2014/main" id="{462C0048-85DC-4EEE-AA3B-95B4C7EAE010}"/>
                </a:ext>
              </a:extLst>
            </p:cNvPr>
            <p:cNvSpPr/>
            <p:nvPr/>
          </p:nvSpPr>
          <p:spPr>
            <a:xfrm>
              <a:off x="6013839" y="3049570"/>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e-</a:t>
              </a:r>
              <a:r>
                <a:rPr kumimoji="1" lang="ja-JP" altLang="en-US" sz="1100" dirty="0">
                  <a:solidFill>
                    <a:schemeClr val="tx1"/>
                  </a:solidFill>
                  <a:latin typeface="Meiryo UI" panose="020B0604030504040204" pitchFamily="50" charset="-128"/>
                  <a:ea typeface="Meiryo UI" panose="020B0604030504040204" pitchFamily="50" charset="-128"/>
                </a:rPr>
                <a:t>スクール</a:t>
              </a:r>
            </a:p>
          </p:txBody>
        </p:sp>
        <p:sp>
          <p:nvSpPr>
            <p:cNvPr id="54" name="四角形: 角を丸くする 53">
              <a:extLst>
                <a:ext uri="{FF2B5EF4-FFF2-40B4-BE49-F238E27FC236}">
                  <a16:creationId xmlns:a16="http://schemas.microsoft.com/office/drawing/2014/main" id="{F887CBA3-603C-4BD7-9B6F-F2F2DB98FB68}"/>
                </a:ext>
              </a:extLst>
            </p:cNvPr>
            <p:cNvSpPr/>
            <p:nvPr/>
          </p:nvSpPr>
          <p:spPr>
            <a:xfrm>
              <a:off x="6013837" y="3366215"/>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ジオポータル</a:t>
              </a:r>
            </a:p>
          </p:txBody>
        </p:sp>
        <p:sp>
          <p:nvSpPr>
            <p:cNvPr id="56" name="四角形: 角を丸くする 55">
              <a:extLst>
                <a:ext uri="{FF2B5EF4-FFF2-40B4-BE49-F238E27FC236}">
                  <a16:creationId xmlns:a16="http://schemas.microsoft.com/office/drawing/2014/main" id="{F17016BD-4497-497A-AF6F-B53E1EF11CFF}"/>
                </a:ext>
              </a:extLst>
            </p:cNvPr>
            <p:cNvSpPr/>
            <p:nvPr/>
          </p:nvSpPr>
          <p:spPr>
            <a:xfrm>
              <a:off x="6013837" y="3679616"/>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チケット</a:t>
              </a:r>
            </a:p>
          </p:txBody>
        </p:sp>
        <p:sp>
          <p:nvSpPr>
            <p:cNvPr id="57" name="四角形: 角を丸くする 56">
              <a:extLst>
                <a:ext uri="{FF2B5EF4-FFF2-40B4-BE49-F238E27FC236}">
                  <a16:creationId xmlns:a16="http://schemas.microsoft.com/office/drawing/2014/main" id="{30CCE26E-1AE8-4B1C-A1BF-E73C60093A5D}"/>
                </a:ext>
              </a:extLst>
            </p:cNvPr>
            <p:cNvSpPr/>
            <p:nvPr/>
          </p:nvSpPr>
          <p:spPr>
            <a:xfrm>
              <a:off x="6013837" y="3997887"/>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ポリス</a:t>
              </a:r>
            </a:p>
          </p:txBody>
        </p:sp>
        <p:sp>
          <p:nvSpPr>
            <p:cNvPr id="59" name="四角形: 角を丸くする 58">
              <a:extLst>
                <a:ext uri="{FF2B5EF4-FFF2-40B4-BE49-F238E27FC236}">
                  <a16:creationId xmlns:a16="http://schemas.microsoft.com/office/drawing/2014/main" id="{2C5C3FB6-8573-4E13-9091-1D3E4B53AA89}"/>
                </a:ext>
              </a:extLst>
            </p:cNvPr>
            <p:cNvSpPr/>
            <p:nvPr/>
          </p:nvSpPr>
          <p:spPr>
            <a:xfrm>
              <a:off x="6013830" y="4320251"/>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公証人</a:t>
              </a:r>
            </a:p>
          </p:txBody>
        </p:sp>
        <p:sp>
          <p:nvSpPr>
            <p:cNvPr id="61" name="四角形: 角を丸くする 60">
              <a:extLst>
                <a:ext uri="{FF2B5EF4-FFF2-40B4-BE49-F238E27FC236}">
                  <a16:creationId xmlns:a16="http://schemas.microsoft.com/office/drawing/2014/main" id="{E548F11D-68A2-4A9B-8507-C3BCF53CDF9E}"/>
                </a:ext>
              </a:extLst>
            </p:cNvPr>
            <p:cNvSpPr/>
            <p:nvPr/>
          </p:nvSpPr>
          <p:spPr>
            <a:xfrm>
              <a:off x="6011488" y="4633652"/>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800" dirty="0">
                  <a:solidFill>
                    <a:schemeClr val="tx1"/>
                  </a:solidFill>
                  <a:latin typeface="Meiryo UI" panose="020B0604030504040204" pitchFamily="50" charset="-128"/>
                  <a:ea typeface="Meiryo UI" panose="020B0604030504040204" pitchFamily="50" charset="-128"/>
                </a:rPr>
                <a:t>e-</a:t>
              </a:r>
              <a:r>
                <a:rPr kumimoji="1" lang="ja-JP" altLang="en-US" sz="700" dirty="0">
                  <a:solidFill>
                    <a:schemeClr val="tx1"/>
                  </a:solidFill>
                  <a:latin typeface="Meiryo UI" panose="020B0604030504040204" pitchFamily="50" charset="-128"/>
                  <a:ea typeface="Meiryo UI" panose="020B0604030504040204" pitchFamily="50" charset="-128"/>
                </a:rPr>
                <a:t>ビジネス・レジストリ</a:t>
              </a:r>
            </a:p>
          </p:txBody>
        </p:sp>
        <p:sp>
          <p:nvSpPr>
            <p:cNvPr id="62" name="四角形: 角を丸くする 61">
              <a:extLst>
                <a:ext uri="{FF2B5EF4-FFF2-40B4-BE49-F238E27FC236}">
                  <a16:creationId xmlns:a16="http://schemas.microsoft.com/office/drawing/2014/main" id="{88D88A67-3184-44DE-B82A-6B73DFD68605}"/>
                </a:ext>
              </a:extLst>
            </p:cNvPr>
            <p:cNvSpPr/>
            <p:nvPr/>
          </p:nvSpPr>
          <p:spPr>
            <a:xfrm>
              <a:off x="6013830" y="4940917"/>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ヘルス</a:t>
              </a:r>
            </a:p>
          </p:txBody>
        </p:sp>
        <p:sp>
          <p:nvSpPr>
            <p:cNvPr id="63" name="四角形: 角を丸くする 62">
              <a:extLst>
                <a:ext uri="{FF2B5EF4-FFF2-40B4-BE49-F238E27FC236}">
                  <a16:creationId xmlns:a16="http://schemas.microsoft.com/office/drawing/2014/main" id="{E2A38BB8-E32B-44F5-A2CA-FA5E2EFCFA5A}"/>
                </a:ext>
              </a:extLst>
            </p:cNvPr>
            <p:cNvSpPr/>
            <p:nvPr/>
          </p:nvSpPr>
          <p:spPr>
            <a:xfrm>
              <a:off x="6013830" y="5256777"/>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処方箋</a:t>
              </a:r>
            </a:p>
          </p:txBody>
        </p:sp>
        <p:sp>
          <p:nvSpPr>
            <p:cNvPr id="64" name="四角形: 角を丸くする 63">
              <a:extLst>
                <a:ext uri="{FF2B5EF4-FFF2-40B4-BE49-F238E27FC236}">
                  <a16:creationId xmlns:a16="http://schemas.microsoft.com/office/drawing/2014/main" id="{C974B0DE-8197-415E-BB94-7CCD26EFFBF6}"/>
                </a:ext>
              </a:extLst>
            </p:cNvPr>
            <p:cNvSpPr/>
            <p:nvPr/>
          </p:nvSpPr>
          <p:spPr>
            <a:xfrm>
              <a:off x="6011488" y="5574729"/>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e-</a:t>
              </a:r>
              <a:r>
                <a:rPr kumimoji="1" lang="ja-JP" altLang="en-US" sz="1050" dirty="0">
                  <a:solidFill>
                    <a:schemeClr val="tx1"/>
                  </a:solidFill>
                  <a:latin typeface="Meiryo UI" panose="020B0604030504040204" pitchFamily="50" charset="-128"/>
                  <a:ea typeface="Meiryo UI" panose="020B0604030504040204" pitchFamily="50" charset="-128"/>
                </a:rPr>
                <a:t>ﾚｼﾞﾃﾞﾝｼｰ</a:t>
              </a:r>
            </a:p>
          </p:txBody>
        </p:sp>
      </p:grpSp>
      <p:sp>
        <p:nvSpPr>
          <p:cNvPr id="65" name="四角形: 角を丸くする 64">
            <a:extLst>
              <a:ext uri="{FF2B5EF4-FFF2-40B4-BE49-F238E27FC236}">
                <a16:creationId xmlns:a16="http://schemas.microsoft.com/office/drawing/2014/main" id="{3B6F5A6D-A039-4ADD-9C39-6FEBA2189B33}"/>
              </a:ext>
            </a:extLst>
          </p:cNvPr>
          <p:cNvSpPr/>
          <p:nvPr/>
        </p:nvSpPr>
        <p:spPr>
          <a:xfrm>
            <a:off x="7007838" y="5574728"/>
            <a:ext cx="1044748" cy="255373"/>
          </a:xfrm>
          <a:prstGeom prst="roundRect">
            <a:avLst>
              <a:gd name="adj" fmla="val 50000"/>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道路行政の</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rPr>
              <a:t>e-</a:t>
            </a:r>
            <a:r>
              <a:rPr kumimoji="1" lang="ja-JP" altLang="en-US" sz="700" dirty="0">
                <a:solidFill>
                  <a:schemeClr val="tx1"/>
                </a:solidFill>
                <a:latin typeface="Meiryo UI" panose="020B0604030504040204" pitchFamily="50" charset="-128"/>
                <a:ea typeface="Meiryo UI" panose="020B0604030504040204" pitchFamily="50" charset="-128"/>
              </a:rPr>
              <a:t>サービス</a:t>
            </a:r>
          </a:p>
        </p:txBody>
      </p:sp>
      <p:sp>
        <p:nvSpPr>
          <p:cNvPr id="66" name="四角形: 角を丸くする 65">
            <a:extLst>
              <a:ext uri="{FF2B5EF4-FFF2-40B4-BE49-F238E27FC236}">
                <a16:creationId xmlns:a16="http://schemas.microsoft.com/office/drawing/2014/main" id="{595FAE51-5806-4078-AB2C-E097850E8F48}"/>
              </a:ext>
            </a:extLst>
          </p:cNvPr>
          <p:cNvSpPr/>
          <p:nvPr/>
        </p:nvSpPr>
        <p:spPr>
          <a:xfrm>
            <a:off x="4823683" y="2291609"/>
            <a:ext cx="3895822" cy="3710005"/>
          </a:xfrm>
          <a:prstGeom prst="roundRect">
            <a:avLst>
              <a:gd name="adj" fmla="val 4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endParaRPr lang="en-US" altLang="ja-JP"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584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338656" y="574764"/>
            <a:ext cx="8532000"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1902096" y="65837"/>
            <a:ext cx="5513497"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rPr>
              <a:t>の技術進化と自治体</a:t>
            </a:r>
            <a:r>
              <a:rPr kumimoji="1" lang="ja-JP" altLang="en-US" sz="2400" b="1" dirty="0">
                <a:latin typeface="Meiryo UI" panose="020B0604030504040204" pitchFamily="50" charset="-128"/>
                <a:ea typeface="Meiryo UI" panose="020B0604030504040204" pitchFamily="50" charset="-128"/>
              </a:rPr>
              <a:t>に</a:t>
            </a:r>
            <a:r>
              <a:rPr kumimoji="1" lang="ja-JP" altLang="en-US" sz="2400" b="1" dirty="0" smtClean="0">
                <a:latin typeface="Meiryo UI" panose="020B0604030504040204" pitchFamily="50" charset="-128"/>
                <a:ea typeface="Meiryo UI" panose="020B0604030504040204" pitchFamily="50" charset="-128"/>
              </a:rPr>
              <a:t>おける取り組み</a:t>
            </a:r>
            <a:endParaRPr kumimoji="1" lang="ja-JP" altLang="en-US" sz="2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51427" y="643996"/>
            <a:ext cx="8196778"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自治体では、テクノロジーの進化に合わせて</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ICT</a:t>
            </a:r>
            <a:r>
              <a:rPr kumimoji="1" lang="ja-JP" altLang="en-US" sz="1600" dirty="0" smtClean="0">
                <a:latin typeface="Meiryo UI" panose="020B0604030504040204" pitchFamily="50" charset="-128"/>
                <a:ea typeface="Meiryo UI" panose="020B0604030504040204" pitchFamily="50" charset="-128"/>
              </a:rPr>
              <a:t>化よるサービス向上や業務改善に取組んできた。</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44115909"/>
              </p:ext>
            </p:extLst>
          </p:nvPr>
        </p:nvGraphicFramePr>
        <p:xfrm>
          <a:off x="215698" y="987203"/>
          <a:ext cx="8732359" cy="5661790"/>
        </p:xfrm>
        <a:graphic>
          <a:graphicData uri="http://schemas.openxmlformats.org/drawingml/2006/table">
            <a:tbl>
              <a:tblPr firstRow="1" bandRow="1">
                <a:tableStyleId>{5C22544A-7EE6-4342-B048-85BDC9FD1C3A}</a:tableStyleId>
              </a:tblPr>
              <a:tblGrid>
                <a:gridCol w="867093">
                  <a:extLst>
                    <a:ext uri="{9D8B030D-6E8A-4147-A177-3AD203B41FA5}">
                      <a16:colId xmlns:a16="http://schemas.microsoft.com/office/drawing/2014/main" val="1461444123"/>
                    </a:ext>
                  </a:extLst>
                </a:gridCol>
                <a:gridCol w="1098702">
                  <a:extLst>
                    <a:ext uri="{9D8B030D-6E8A-4147-A177-3AD203B41FA5}">
                      <a16:colId xmlns:a16="http://schemas.microsoft.com/office/drawing/2014/main" val="3237159315"/>
                    </a:ext>
                  </a:extLst>
                </a:gridCol>
                <a:gridCol w="3200404">
                  <a:extLst>
                    <a:ext uri="{9D8B030D-6E8A-4147-A177-3AD203B41FA5}">
                      <a16:colId xmlns:a16="http://schemas.microsoft.com/office/drawing/2014/main" val="1429221773"/>
                    </a:ext>
                  </a:extLst>
                </a:gridCol>
                <a:gridCol w="3566160">
                  <a:extLst>
                    <a:ext uri="{9D8B030D-6E8A-4147-A177-3AD203B41FA5}">
                      <a16:colId xmlns:a16="http://schemas.microsoft.com/office/drawing/2014/main" val="2657359805"/>
                    </a:ext>
                  </a:extLst>
                </a:gridCol>
              </a:tblGrid>
              <a:tr h="294445">
                <a:tc rowSpan="2">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西暦</a:t>
                      </a:r>
                    </a:p>
                  </a:txBody>
                  <a:tcPr>
                    <a:lnB w="12700" cap="flat" cmpd="sng" algn="ctr">
                      <a:solidFill>
                        <a:schemeClr val="tx1"/>
                      </a:solidFill>
                      <a:prstDash val="solid"/>
                      <a:round/>
                      <a:headEnd type="none" w="med" len="med"/>
                      <a:tailEnd type="none" w="med" len="med"/>
                    </a:lnB>
                  </a:tcPr>
                </a:tc>
                <a:tc rowSpan="2">
                  <a:txBody>
                    <a:bodyPr/>
                    <a:lstStyle/>
                    <a:p>
                      <a:pPr algn="ct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世代</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gridSpan="2">
                  <a:txBody>
                    <a:bodyPr/>
                    <a:lstStyle/>
                    <a:p>
                      <a:pPr algn="ct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の進化</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398112"/>
                  </a:ext>
                </a:extLst>
              </a:tr>
              <a:tr h="294445">
                <a:tc vMerge="1">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自治体の主な取り組み</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主な</a:t>
                      </a: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技術</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963776"/>
                  </a:ext>
                </a:extLst>
              </a:tr>
              <a:tr h="746826">
                <a:tc>
                  <a:txBody>
                    <a:bodyPr/>
                    <a:lstStyle/>
                    <a:p>
                      <a:r>
                        <a:rPr kumimoji="1" lang="en-US" altLang="ja-JP" dirty="0" smtClean="0"/>
                        <a:t>1960</a:t>
                      </a:r>
                      <a:r>
                        <a:rPr kumimoji="1" lang="ja-JP" altLang="en-US" dirty="0" smtClean="0"/>
                        <a:t>年</a:t>
                      </a:r>
                      <a:endParaRPr kumimoji="1" lang="en-US" altLang="ja-JP" dirty="0" smtClean="0"/>
                    </a:p>
                    <a:p>
                      <a:r>
                        <a:rPr kumimoji="1" lang="ja-JP" altLang="en-US" dirty="0" smtClean="0"/>
                        <a:t>～</a:t>
                      </a:r>
                      <a:r>
                        <a:rPr kumimoji="1" lang="en-US" altLang="ja-JP" dirty="0" smtClean="0"/>
                        <a:t>1980</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7944251"/>
                  </a:ext>
                </a:extLst>
              </a:tr>
              <a:tr h="433046">
                <a:tc>
                  <a:txBody>
                    <a:bodyPr/>
                    <a:lstStyle/>
                    <a:p>
                      <a:r>
                        <a:rPr kumimoji="1" lang="en-US" altLang="ja-JP" dirty="0"/>
                        <a:t>1990</a:t>
                      </a:r>
                      <a:r>
                        <a:rPr kumimoji="1" lang="ja-JP" altLang="en-US"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52025"/>
                  </a:ext>
                </a:extLst>
              </a:tr>
              <a:tr h="433884">
                <a:tc>
                  <a:txBody>
                    <a:bodyPr/>
                    <a:lstStyle/>
                    <a:p>
                      <a:r>
                        <a:rPr kumimoji="1" lang="en-US" altLang="ja-JP" dirty="0"/>
                        <a:t>2000</a:t>
                      </a:r>
                      <a:r>
                        <a:rPr kumimoji="1" lang="ja-JP" altLang="en-US"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797304219"/>
                  </a:ext>
                </a:extLst>
              </a:tr>
              <a:tr h="752577">
                <a:tc>
                  <a:txBody>
                    <a:bodyPr/>
                    <a:lstStyle/>
                    <a:p>
                      <a:r>
                        <a:rPr kumimoji="1" lang="en-US" altLang="ja-JP" dirty="0"/>
                        <a:t>2005</a:t>
                      </a:r>
                      <a:r>
                        <a:rPr kumimoji="1" lang="ja-JP" altLang="en-US"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2146253"/>
                  </a:ext>
                </a:extLst>
              </a:tr>
              <a:tr h="797448">
                <a:tc>
                  <a:txBody>
                    <a:bodyPr/>
                    <a:lstStyle/>
                    <a:p>
                      <a:r>
                        <a:rPr kumimoji="1" lang="en-US" altLang="ja-JP" dirty="0"/>
                        <a:t>2010</a:t>
                      </a:r>
                      <a:r>
                        <a:rPr kumimoji="1" lang="ja-JP" altLang="en-US" dirty="0"/>
                        <a:t>年</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95711605"/>
                  </a:ext>
                </a:extLst>
              </a:tr>
              <a:tr h="765003">
                <a:tc>
                  <a:txBody>
                    <a:bodyPr/>
                    <a:lstStyle/>
                    <a:p>
                      <a:r>
                        <a:rPr kumimoji="1" lang="en-US" altLang="ja-JP" dirty="0"/>
                        <a:t>2015</a:t>
                      </a:r>
                      <a:r>
                        <a:rPr kumimoji="1" lang="ja-JP" altLang="en-US" dirty="0"/>
                        <a:t>年</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249563"/>
                  </a:ext>
                </a:extLst>
              </a:tr>
              <a:tr h="1123406">
                <a:tc>
                  <a:txBody>
                    <a:bodyPr/>
                    <a:lstStyle/>
                    <a:p>
                      <a:r>
                        <a:rPr kumimoji="1" lang="en-US" altLang="ja-JP" dirty="0" smtClean="0"/>
                        <a:t>2020</a:t>
                      </a:r>
                      <a:r>
                        <a:rPr kumimoji="1" lang="ja-JP" altLang="en-US" dirty="0" smtClean="0"/>
                        <a:t>年</a:t>
                      </a:r>
                      <a:endParaRPr kumimoji="1" lang="en-US" altLang="ja-JP" dirty="0" smtClean="0"/>
                    </a:p>
                    <a:p>
                      <a:pPr algn="ctr"/>
                      <a:endParaRPr kumimoji="1" lang="en-US" altLang="ja-JP" dirty="0" smtClean="0"/>
                    </a:p>
                    <a:p>
                      <a:pPr algn="ct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578760"/>
                  </a:ext>
                </a:extLst>
              </a:tr>
            </a:tbl>
          </a:graphicData>
        </a:graphic>
      </p:graphicFrame>
      <p:sp>
        <p:nvSpPr>
          <p:cNvPr id="26" name="山形 25"/>
          <p:cNvSpPr/>
          <p:nvPr/>
        </p:nvSpPr>
        <p:spPr>
          <a:xfrm rot="5400000">
            <a:off x="774342" y="2067307"/>
            <a:ext cx="1080000" cy="291470"/>
          </a:xfrm>
          <a:prstGeom prst="chevron">
            <a:avLst>
              <a:gd name="adj" fmla="val 3652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山形 27"/>
          <p:cNvSpPr/>
          <p:nvPr/>
        </p:nvSpPr>
        <p:spPr>
          <a:xfrm rot="5400000">
            <a:off x="-17658" y="4033534"/>
            <a:ext cx="2664000" cy="297110"/>
          </a:xfrm>
          <a:prstGeom prst="chevron">
            <a:avLst>
              <a:gd name="adj" fmla="val 3652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山形 29"/>
          <p:cNvSpPr/>
          <p:nvPr/>
        </p:nvSpPr>
        <p:spPr>
          <a:xfrm rot="5400000">
            <a:off x="792342" y="5937700"/>
            <a:ext cx="1044000" cy="311679"/>
          </a:xfrm>
          <a:prstGeom prst="chevron">
            <a:avLst>
              <a:gd name="adj" fmla="val 3652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スライド番号プレースホルダー 6"/>
          <p:cNvSpPr>
            <a:spLocks noGrp="1"/>
          </p:cNvSpPr>
          <p:nvPr>
            <p:ph type="sldNum" sz="quarter" idx="12"/>
          </p:nvPr>
        </p:nvSpPr>
        <p:spPr>
          <a:xfrm>
            <a:off x="7156958" y="6502973"/>
            <a:ext cx="2057400" cy="365125"/>
          </a:xfrm>
        </p:spPr>
        <p:txBody>
          <a:bodyPr/>
          <a:lstStyle/>
          <a:p>
            <a:fld id="{6D9193AE-A101-45E9-A319-81911888F047}" type="slidenum">
              <a:rPr kumimoji="1" lang="ja-JP" altLang="en-US" smtClean="0"/>
              <a:pPr/>
              <a:t>2</a:t>
            </a:fld>
            <a:endParaRPr kumimoji="1" lang="ja-JP" altLang="en-US"/>
          </a:p>
        </p:txBody>
      </p:sp>
      <p:sp>
        <p:nvSpPr>
          <p:cNvPr id="4" name="正方形/長方形 3"/>
          <p:cNvSpPr/>
          <p:nvPr/>
        </p:nvSpPr>
        <p:spPr>
          <a:xfrm>
            <a:off x="2258837" y="5962182"/>
            <a:ext cx="154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㉑</a:t>
            </a:r>
            <a:r>
              <a:rPr kumimoji="1" lang="ja-JP" altLang="en-US" sz="1200" dirty="0" smtClean="0">
                <a:latin typeface="Meiryo UI" panose="020B0604030504040204" pitchFamily="50" charset="-128"/>
                <a:ea typeface="Meiryo UI" panose="020B0604030504040204" pitchFamily="50" charset="-128"/>
              </a:rPr>
              <a:t>　データ連携基盤</a:t>
            </a:r>
            <a:endParaRPr kumimoji="1"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2258838" y="1644990"/>
            <a:ext cx="1567544"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①　汎用電子計算機</a:t>
            </a:r>
            <a:endParaRPr kumimoji="1" lang="ja-JP" altLang="en-US" sz="1200" dirty="0">
              <a:latin typeface="Meiryo UI" panose="020B0604030504040204" pitchFamily="50" charset="-128"/>
              <a:ea typeface="Meiryo UI" panose="020B0604030504040204" pitchFamily="50" charset="-128"/>
            </a:endParaRPr>
          </a:p>
        </p:txBody>
      </p:sp>
      <p:sp>
        <p:nvSpPr>
          <p:cNvPr id="21" name="正方形/長方形 20"/>
          <p:cNvSpPr/>
          <p:nvPr/>
        </p:nvSpPr>
        <p:spPr>
          <a:xfrm>
            <a:off x="2253524" y="3264012"/>
            <a:ext cx="1815738" cy="288000"/>
          </a:xfrm>
          <a:prstGeom prst="rect">
            <a:avLst/>
          </a:prstGeom>
          <a:solidFill>
            <a:schemeClr val="accent1">
              <a:lumMod val="60000"/>
              <a:lumOff val="4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⑦　電子申請・電子入札</a:t>
            </a:r>
            <a:endParaRPr kumimoji="1" lang="ja-JP" altLang="en-US"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258838" y="3621980"/>
            <a:ext cx="133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⑨</a:t>
            </a:r>
            <a:r>
              <a:rPr kumimoji="1" lang="ja-JP" altLang="en-US" sz="1200" dirty="0" smtClean="0">
                <a:latin typeface="Meiryo UI" panose="020B0604030504040204" pitchFamily="50" charset="-128"/>
                <a:ea typeface="Meiryo UI" panose="020B0604030504040204" pitchFamily="50" charset="-128"/>
              </a:rPr>
              <a:t>　自治体クラウド</a:t>
            </a:r>
            <a:endParaRPr kumimoji="1" lang="ja-JP" altLang="en-US" sz="1200" dirty="0">
              <a:latin typeface="Meiryo UI" panose="020B0604030504040204" pitchFamily="50" charset="-128"/>
              <a:ea typeface="Meiryo UI" panose="020B0604030504040204" pitchFamily="50" charset="-128"/>
            </a:endParaRPr>
          </a:p>
        </p:txBody>
      </p:sp>
      <p:sp>
        <p:nvSpPr>
          <p:cNvPr id="31" name="正方形/長方形 30"/>
          <p:cNvSpPr/>
          <p:nvPr/>
        </p:nvSpPr>
        <p:spPr>
          <a:xfrm>
            <a:off x="3517416" y="4809236"/>
            <a:ext cx="1656000" cy="288000"/>
          </a:xfrm>
          <a:prstGeom prst="rect">
            <a:avLst/>
          </a:prstGeom>
          <a:solidFill>
            <a:schemeClr val="accent1">
              <a:lumMod val="60000"/>
              <a:lumOff val="40000"/>
            </a:schemeClr>
          </a:solidFill>
          <a:ln w="12700"/>
        </p:spPr>
        <p:style>
          <a:lnRef idx="2">
            <a:schemeClr val="dk1"/>
          </a:lnRef>
          <a:fillRef idx="1">
            <a:schemeClr val="lt1"/>
          </a:fillRef>
          <a:effectRef idx="0">
            <a:schemeClr val="dk1"/>
          </a:effectRef>
          <a:fontRef idx="minor">
            <a:schemeClr val="dk1"/>
          </a:fontRef>
        </p:style>
        <p:txBody>
          <a:bodyPr wrap="none" rtlCol="0" anchor="ctr"/>
          <a:lstStyle/>
          <a:p>
            <a:r>
              <a:rPr kumimoji="1" lang="ja-JP" altLang="en-US" sz="1200" b="1" dirty="0" smtClean="0">
                <a:latin typeface="Meiryo UI" panose="020B0604030504040204" pitchFamily="50" charset="-128"/>
                <a:ea typeface="Meiryo UI" panose="020B0604030504040204" pitchFamily="50" charset="-128"/>
              </a:rPr>
              <a:t>⑯　スマホアプリサービス</a:t>
            </a:r>
            <a:endParaRPr kumimoji="1" lang="ja-JP" altLang="en-US" sz="12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6566902" y="5163986"/>
            <a:ext cx="90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SaaS</a:t>
            </a:r>
            <a:endParaRPr kumimoji="1" lang="ja-JP" altLang="en-US" sz="1200" dirty="0">
              <a:latin typeface="Meiryo UI" panose="020B0604030504040204" pitchFamily="50" charset="-128"/>
              <a:ea typeface="Meiryo UI" panose="020B0604030504040204" pitchFamily="50" charset="-128"/>
            </a:endParaRPr>
          </a:p>
        </p:txBody>
      </p:sp>
      <p:sp>
        <p:nvSpPr>
          <p:cNvPr id="33" name="正方形/長方形 32"/>
          <p:cNvSpPr/>
          <p:nvPr/>
        </p:nvSpPr>
        <p:spPr>
          <a:xfrm>
            <a:off x="5476658" y="2421814"/>
            <a:ext cx="118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smtClean="0">
                <a:latin typeface="Meiryo UI" panose="020B0604030504040204" pitchFamily="50" charset="-128"/>
                <a:ea typeface="Meiryo UI" panose="020B0604030504040204" pitchFamily="50" charset="-128"/>
              </a:rPr>
              <a:t>◆　ホームページ</a:t>
            </a:r>
            <a:endParaRPr kumimoji="1" lang="ja-JP" altLang="en-US" sz="1100" dirty="0">
              <a:latin typeface="Meiryo UI" panose="020B0604030504040204" pitchFamily="50" charset="-128"/>
              <a:ea typeface="Meiryo UI" panose="020B0604030504040204" pitchFamily="50" charset="-128"/>
            </a:endParaRPr>
          </a:p>
        </p:txBody>
      </p:sp>
      <p:sp>
        <p:nvSpPr>
          <p:cNvPr id="34" name="正方形/長方形 33"/>
          <p:cNvSpPr/>
          <p:nvPr/>
        </p:nvSpPr>
        <p:spPr>
          <a:xfrm>
            <a:off x="3739077" y="3621980"/>
            <a:ext cx="100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⑩</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LGWA</a:t>
            </a:r>
            <a:r>
              <a:rPr kumimoji="1" lang="en-US" altLang="ja-JP" sz="1200" dirty="0">
                <a:latin typeface="Meiryo UI" panose="020B0604030504040204" pitchFamily="50" charset="-128"/>
                <a:ea typeface="Meiryo UI" panose="020B0604030504040204" pitchFamily="50" charset="-128"/>
              </a:rPr>
              <a:t>N</a:t>
            </a:r>
            <a:endParaRPr kumimoji="1"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2258838" y="2829279"/>
            <a:ext cx="115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⑤　住基ネット</a:t>
            </a:r>
            <a:endParaRPr kumimoji="1" lang="ja-JP" altLang="en-US" sz="1200" dirty="0">
              <a:latin typeface="Meiryo UI" panose="020B0604030504040204" pitchFamily="50" charset="-128"/>
              <a:ea typeface="Meiryo UI" panose="020B0604030504040204" pitchFamily="50" charset="-128"/>
            </a:endParaRPr>
          </a:p>
        </p:txBody>
      </p:sp>
      <p:sp>
        <p:nvSpPr>
          <p:cNvPr id="36" name="正方形/長方形 35"/>
          <p:cNvSpPr/>
          <p:nvPr/>
        </p:nvSpPr>
        <p:spPr>
          <a:xfrm>
            <a:off x="5485913" y="3621980"/>
            <a:ext cx="1368000" cy="28800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オープンデータ</a:t>
            </a:r>
            <a:endParaRPr kumimoji="1" lang="ja-JP" altLang="en-US" sz="1200" dirty="0">
              <a:latin typeface="Meiryo UI" panose="020B0604030504040204" pitchFamily="50" charset="-128"/>
              <a:ea typeface="Meiryo UI" panose="020B0604030504040204" pitchFamily="50" charset="-128"/>
            </a:endParaRPr>
          </a:p>
        </p:txBody>
      </p:sp>
      <p:sp>
        <p:nvSpPr>
          <p:cNvPr id="37" name="正方形/長方形 36"/>
          <p:cNvSpPr/>
          <p:nvPr/>
        </p:nvSpPr>
        <p:spPr>
          <a:xfrm>
            <a:off x="2258838" y="1980497"/>
            <a:ext cx="126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②　会計システム</a:t>
            </a:r>
            <a:endParaRPr kumimoji="1" lang="ja-JP" altLang="en-US" sz="1200" dirty="0">
              <a:latin typeface="Meiryo UI" panose="020B0604030504040204" pitchFamily="50" charset="-128"/>
              <a:ea typeface="Meiryo UI" panose="020B0604030504040204" pitchFamily="50" charset="-128"/>
            </a:endParaRPr>
          </a:p>
        </p:txBody>
      </p:sp>
      <p:sp>
        <p:nvSpPr>
          <p:cNvPr id="38" name="正方形/長方形 37"/>
          <p:cNvSpPr/>
          <p:nvPr/>
        </p:nvSpPr>
        <p:spPr>
          <a:xfrm>
            <a:off x="3649077" y="1999693"/>
            <a:ext cx="118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③</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OA</a:t>
            </a:r>
            <a:r>
              <a:rPr kumimoji="1" lang="ja-JP" altLang="en-US" sz="1200" dirty="0" smtClean="0">
                <a:latin typeface="Meiryo UI" panose="020B0604030504040204" pitchFamily="50" charset="-128"/>
                <a:ea typeface="Meiryo UI" panose="020B0604030504040204" pitchFamily="50" charset="-128"/>
              </a:rPr>
              <a:t>センター</a:t>
            </a:r>
            <a:endParaRPr kumimoji="1" lang="ja-JP" altLang="en-US" sz="1200" dirty="0">
              <a:latin typeface="Meiryo UI" panose="020B0604030504040204" pitchFamily="50" charset="-128"/>
              <a:ea typeface="Meiryo UI" panose="020B0604030504040204" pitchFamily="50" charset="-128"/>
            </a:endParaRPr>
          </a:p>
        </p:txBody>
      </p:sp>
      <p:sp>
        <p:nvSpPr>
          <p:cNvPr id="39" name="正方形/長方形 38"/>
          <p:cNvSpPr/>
          <p:nvPr/>
        </p:nvSpPr>
        <p:spPr>
          <a:xfrm>
            <a:off x="2265558" y="2421814"/>
            <a:ext cx="1764705"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④</a:t>
            </a:r>
            <a:r>
              <a:rPr kumimoji="1" lang="ja-JP" altLang="en-US" sz="1200" dirty="0" smtClean="0">
                <a:latin typeface="Meiryo UI" panose="020B0604030504040204" pitchFamily="50" charset="-128"/>
                <a:ea typeface="Meiryo UI" panose="020B0604030504040204" pitchFamily="50" charset="-128"/>
              </a:rPr>
              <a:t>　行政情報ネットワーク</a:t>
            </a:r>
            <a:endParaRPr kumimoji="1" lang="ja-JP" altLang="en-US" sz="1200" dirty="0">
              <a:latin typeface="Meiryo UI" panose="020B0604030504040204" pitchFamily="50" charset="-128"/>
              <a:ea typeface="Meiryo UI" panose="020B0604030504040204" pitchFamily="50" charset="-128"/>
            </a:endParaRPr>
          </a:p>
        </p:txBody>
      </p:sp>
      <p:sp>
        <p:nvSpPr>
          <p:cNvPr id="40" name="正方形/長方形 39"/>
          <p:cNvSpPr/>
          <p:nvPr/>
        </p:nvSpPr>
        <p:spPr>
          <a:xfrm>
            <a:off x="3480689" y="2829279"/>
            <a:ext cx="1567543"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⑥</a:t>
            </a:r>
            <a:r>
              <a:rPr kumimoji="1" lang="ja-JP" altLang="en-US" sz="1200" dirty="0" smtClean="0">
                <a:latin typeface="Meiryo UI" panose="020B0604030504040204" pitchFamily="50" charset="-128"/>
                <a:ea typeface="Meiryo UI" panose="020B0604030504040204" pitchFamily="50" charset="-128"/>
              </a:rPr>
              <a:t>　個人認証サービス</a:t>
            </a:r>
            <a:endParaRPr kumimoji="1" lang="ja-JP" altLang="en-US" sz="1200" dirty="0">
              <a:latin typeface="Meiryo UI" panose="020B0604030504040204" pitchFamily="50" charset="-128"/>
              <a:ea typeface="Meiryo UI" panose="020B0604030504040204" pitchFamily="50" charset="-128"/>
            </a:endParaRPr>
          </a:p>
        </p:txBody>
      </p:sp>
      <p:sp>
        <p:nvSpPr>
          <p:cNvPr id="41" name="正方形/長方形 40"/>
          <p:cNvSpPr/>
          <p:nvPr/>
        </p:nvSpPr>
        <p:spPr>
          <a:xfrm>
            <a:off x="4010845" y="4054360"/>
            <a:ext cx="1296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⑫　クレジット決済</a:t>
            </a:r>
            <a:endParaRPr kumimoji="1" lang="ja-JP" altLang="en-US" sz="1200" dirty="0">
              <a:latin typeface="Meiryo UI" panose="020B0604030504040204" pitchFamily="50" charset="-128"/>
              <a:ea typeface="Meiryo UI" panose="020B0604030504040204" pitchFamily="50" charset="-128"/>
            </a:endParaRPr>
          </a:p>
        </p:txBody>
      </p:sp>
      <p:sp>
        <p:nvSpPr>
          <p:cNvPr id="42" name="正方形/長方形 41"/>
          <p:cNvSpPr/>
          <p:nvPr/>
        </p:nvSpPr>
        <p:spPr>
          <a:xfrm>
            <a:off x="3897215" y="4399168"/>
            <a:ext cx="118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⑭　建設</a:t>
            </a:r>
            <a:r>
              <a:rPr kumimoji="1" lang="en-US" altLang="ja-JP" sz="1200" dirty="0" smtClean="0">
                <a:latin typeface="Meiryo UI" panose="020B0604030504040204" pitchFamily="50" charset="-128"/>
                <a:ea typeface="Meiryo UI" panose="020B0604030504040204" pitchFamily="50" charset="-128"/>
              </a:rPr>
              <a:t>CALS</a:t>
            </a:r>
            <a:endParaRPr kumimoji="1" lang="ja-JP" altLang="en-US" sz="1200" dirty="0">
              <a:latin typeface="Meiryo UI" panose="020B0604030504040204" pitchFamily="50" charset="-128"/>
              <a:ea typeface="Meiryo UI" panose="020B0604030504040204" pitchFamily="50" charset="-128"/>
            </a:endParaRPr>
          </a:p>
        </p:txBody>
      </p:sp>
      <p:sp>
        <p:nvSpPr>
          <p:cNvPr id="44" name="正方形/長方形 43"/>
          <p:cNvSpPr/>
          <p:nvPr/>
        </p:nvSpPr>
        <p:spPr>
          <a:xfrm>
            <a:off x="2276838" y="4803116"/>
            <a:ext cx="1116000" cy="288000"/>
          </a:xfrm>
          <a:prstGeom prst="rect">
            <a:avLst/>
          </a:prstGeom>
          <a:solidFill>
            <a:schemeClr val="accent1">
              <a:lumMod val="60000"/>
              <a:lumOff val="4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⑮　</a:t>
            </a:r>
            <a:r>
              <a:rPr kumimoji="1" lang="en-US" altLang="ja-JP" sz="1200" b="1" dirty="0" smtClean="0">
                <a:latin typeface="Meiryo UI" panose="020B0604030504040204" pitchFamily="50" charset="-128"/>
                <a:ea typeface="Meiryo UI" panose="020B0604030504040204" pitchFamily="50" charset="-128"/>
              </a:rPr>
              <a:t>RPA</a:t>
            </a:r>
            <a:endParaRPr kumimoji="1" lang="ja-JP" altLang="en-US" sz="12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2258837" y="5596137"/>
            <a:ext cx="1692000" cy="28800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⑲</a:t>
            </a:r>
            <a:r>
              <a:rPr kumimoji="1" lang="ja-JP" altLang="en-US" sz="1200" dirty="0" smtClean="0">
                <a:latin typeface="Meiryo UI" panose="020B0604030504040204" pitchFamily="50" charset="-128"/>
                <a:ea typeface="Meiryo UI" panose="020B0604030504040204" pitchFamily="50" charset="-128"/>
              </a:rPr>
              <a:t>　データアナリティクス</a:t>
            </a:r>
            <a:endParaRPr kumimoji="1" lang="ja-JP" altLang="en-US" sz="1200" dirty="0">
              <a:latin typeface="Meiryo UI" panose="020B0604030504040204" pitchFamily="50" charset="-128"/>
              <a:ea typeface="Meiryo UI" panose="020B0604030504040204" pitchFamily="50" charset="-128"/>
            </a:endParaRPr>
          </a:p>
        </p:txBody>
      </p:sp>
      <p:sp>
        <p:nvSpPr>
          <p:cNvPr id="46" name="正方形/長方形 45"/>
          <p:cNvSpPr/>
          <p:nvPr/>
        </p:nvSpPr>
        <p:spPr>
          <a:xfrm>
            <a:off x="2258837" y="6301954"/>
            <a:ext cx="154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㉓</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err="1" smtClean="0">
                <a:latin typeface="Meiryo UI" panose="020B0604030504040204" pitchFamily="50" charset="-128"/>
                <a:ea typeface="Meiryo UI" panose="020B0604030504040204" pitchFamily="50" charset="-128"/>
              </a:rPr>
              <a:t>IoT</a:t>
            </a:r>
            <a:r>
              <a:rPr kumimoji="1" lang="ja-JP" altLang="en-US" sz="1200" dirty="0" smtClean="0">
                <a:latin typeface="Meiryo UI" panose="020B0604030504040204" pitchFamily="50" charset="-128"/>
                <a:ea typeface="Meiryo UI" panose="020B0604030504040204" pitchFamily="50" charset="-128"/>
              </a:rPr>
              <a:t>インフラ</a:t>
            </a:r>
            <a:r>
              <a:rPr kumimoji="1" lang="ja-JP" altLang="en-US" sz="1200" dirty="0">
                <a:latin typeface="Meiryo UI" panose="020B0604030504040204" pitchFamily="50" charset="-128"/>
                <a:ea typeface="Meiryo UI" panose="020B0604030504040204" pitchFamily="50" charset="-128"/>
              </a:rPr>
              <a:t>メンテ</a:t>
            </a:r>
            <a:r>
              <a:rPr kumimoji="1"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47" name="正方形/長方形 46"/>
          <p:cNvSpPr/>
          <p:nvPr/>
        </p:nvSpPr>
        <p:spPr>
          <a:xfrm>
            <a:off x="5485913" y="5163986"/>
            <a:ext cx="936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ドローン</a:t>
            </a:r>
            <a:endParaRPr kumimoji="1" lang="ja-JP" altLang="en-US" sz="1200" dirty="0">
              <a:latin typeface="Meiryo UI" panose="020B0604030504040204" pitchFamily="50" charset="-128"/>
              <a:ea typeface="Meiryo UI" panose="020B0604030504040204" pitchFamily="50" charset="-128"/>
            </a:endParaRPr>
          </a:p>
        </p:txBody>
      </p:sp>
      <p:sp>
        <p:nvSpPr>
          <p:cNvPr id="48" name="正方形/長方形 47"/>
          <p:cNvSpPr/>
          <p:nvPr/>
        </p:nvSpPr>
        <p:spPr>
          <a:xfrm>
            <a:off x="4158609" y="3269329"/>
            <a:ext cx="115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⑧　電子決済</a:t>
            </a:r>
            <a:endParaRPr kumimoji="1" lang="ja-JP" altLang="en-US" sz="1200" dirty="0">
              <a:latin typeface="Meiryo UI" panose="020B0604030504040204" pitchFamily="50" charset="-128"/>
              <a:ea typeface="Meiryo UI" panose="020B0604030504040204" pitchFamily="50" charset="-128"/>
            </a:endParaRPr>
          </a:p>
        </p:txBody>
      </p:sp>
      <p:sp>
        <p:nvSpPr>
          <p:cNvPr id="49" name="正方形/長方形 48"/>
          <p:cNvSpPr/>
          <p:nvPr/>
        </p:nvSpPr>
        <p:spPr>
          <a:xfrm>
            <a:off x="3573456" y="5163986"/>
            <a:ext cx="1567543"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⑱</a:t>
            </a:r>
            <a:r>
              <a:rPr kumimoji="1" lang="ja-JP" altLang="en-US" sz="1200" dirty="0" smtClean="0">
                <a:latin typeface="Meiryo UI" panose="020B0604030504040204" pitchFamily="50" charset="-128"/>
                <a:ea typeface="Meiryo UI" panose="020B0604030504040204" pitchFamily="50" charset="-128"/>
              </a:rPr>
              <a:t>　マイナンバーカード</a:t>
            </a:r>
            <a:endParaRPr kumimoji="1" lang="ja-JP" altLang="en-US" sz="1200" dirty="0">
              <a:latin typeface="Meiryo UI" panose="020B0604030504040204" pitchFamily="50" charset="-128"/>
              <a:ea typeface="Meiryo UI" panose="020B0604030504040204" pitchFamily="50" charset="-128"/>
            </a:endParaRPr>
          </a:p>
        </p:txBody>
      </p:sp>
      <p:sp>
        <p:nvSpPr>
          <p:cNvPr id="50" name="正方形/長方形 49"/>
          <p:cNvSpPr/>
          <p:nvPr/>
        </p:nvSpPr>
        <p:spPr>
          <a:xfrm>
            <a:off x="2258838" y="4415306"/>
            <a:ext cx="1567543"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⑬　</a:t>
            </a:r>
            <a:r>
              <a:rPr kumimoji="1" lang="en-US" altLang="ja-JP" sz="1200" dirty="0" smtClean="0">
                <a:latin typeface="Meiryo UI" panose="020B0604030504040204" pitchFamily="50" charset="-128"/>
                <a:ea typeface="Meiryo UI" panose="020B0604030504040204" pitchFamily="50" charset="-128"/>
              </a:rPr>
              <a:t>SNS</a:t>
            </a:r>
            <a:r>
              <a:rPr kumimoji="1" lang="ja-JP" altLang="en-US" sz="1200" dirty="0" smtClean="0">
                <a:latin typeface="Meiryo UI" panose="020B0604030504040204" pitchFamily="50" charset="-128"/>
                <a:ea typeface="Meiryo UI" panose="020B0604030504040204" pitchFamily="50" charset="-128"/>
              </a:rPr>
              <a:t>情報発信</a:t>
            </a:r>
            <a:endParaRPr kumimoji="1" lang="ja-JP" altLang="en-US" sz="1200" dirty="0">
              <a:latin typeface="Meiryo UI" panose="020B0604030504040204" pitchFamily="50" charset="-128"/>
              <a:ea typeface="Meiryo UI" panose="020B0604030504040204" pitchFamily="50" charset="-128"/>
            </a:endParaRPr>
          </a:p>
        </p:txBody>
      </p:sp>
      <p:sp>
        <p:nvSpPr>
          <p:cNvPr id="51" name="正方形/長方形 50"/>
          <p:cNvSpPr/>
          <p:nvPr/>
        </p:nvSpPr>
        <p:spPr>
          <a:xfrm>
            <a:off x="6799814" y="4816311"/>
            <a:ext cx="144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情報セキュリティ</a:t>
            </a:r>
            <a:endParaRPr kumimoji="1" lang="ja-JP" altLang="en-US" sz="1200" dirty="0">
              <a:latin typeface="Meiryo UI" panose="020B0604030504040204" pitchFamily="50" charset="-128"/>
              <a:ea typeface="Meiryo UI" panose="020B0604030504040204" pitchFamily="50" charset="-128"/>
            </a:endParaRPr>
          </a:p>
        </p:txBody>
      </p:sp>
      <p:sp>
        <p:nvSpPr>
          <p:cNvPr id="52" name="正方形/長方形 51"/>
          <p:cNvSpPr/>
          <p:nvPr/>
        </p:nvSpPr>
        <p:spPr>
          <a:xfrm>
            <a:off x="6733358" y="2421814"/>
            <a:ext cx="1044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Windows</a:t>
            </a:r>
            <a:endParaRPr kumimoji="1" lang="ja-JP" altLang="en-US" sz="1100" dirty="0">
              <a:latin typeface="Meiryo UI" panose="020B0604030504040204" pitchFamily="50" charset="-128"/>
              <a:ea typeface="Meiryo UI" panose="020B0604030504040204" pitchFamily="50" charset="-128"/>
            </a:endParaRPr>
          </a:p>
        </p:txBody>
      </p:sp>
      <p:sp>
        <p:nvSpPr>
          <p:cNvPr id="53" name="正方形/長方形 52"/>
          <p:cNvSpPr/>
          <p:nvPr/>
        </p:nvSpPr>
        <p:spPr>
          <a:xfrm>
            <a:off x="7808728" y="2421814"/>
            <a:ext cx="115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検索エンジン</a:t>
            </a:r>
            <a:endParaRPr kumimoji="1" lang="ja-JP" altLang="en-US" sz="1100" dirty="0">
              <a:latin typeface="Meiryo UI" panose="020B0604030504040204" pitchFamily="50" charset="-128"/>
              <a:ea typeface="Meiryo UI" panose="020B0604030504040204" pitchFamily="50" charset="-128"/>
            </a:endParaRPr>
          </a:p>
        </p:txBody>
      </p:sp>
      <p:sp>
        <p:nvSpPr>
          <p:cNvPr id="54" name="正方形/長方形 53"/>
          <p:cNvSpPr/>
          <p:nvPr/>
        </p:nvSpPr>
        <p:spPr>
          <a:xfrm>
            <a:off x="5485913" y="2829279"/>
            <a:ext cx="100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GPS</a:t>
            </a:r>
            <a:endParaRPr kumimoji="1" lang="ja-JP" altLang="en-US" sz="1200" dirty="0">
              <a:latin typeface="Meiryo UI" panose="020B0604030504040204" pitchFamily="50" charset="-128"/>
              <a:ea typeface="Meiryo UI" panose="020B0604030504040204" pitchFamily="50" charset="-128"/>
            </a:endParaRPr>
          </a:p>
        </p:txBody>
      </p:sp>
      <p:sp>
        <p:nvSpPr>
          <p:cNvPr id="55" name="正方形/長方形 54"/>
          <p:cNvSpPr/>
          <p:nvPr/>
        </p:nvSpPr>
        <p:spPr>
          <a:xfrm>
            <a:off x="6566333" y="2829279"/>
            <a:ext cx="100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Wi-Fi</a:t>
            </a:r>
            <a:endParaRPr kumimoji="1" lang="ja-JP" altLang="en-US" sz="1200" dirty="0">
              <a:latin typeface="Meiryo UI" panose="020B0604030504040204" pitchFamily="50" charset="-128"/>
              <a:ea typeface="Meiryo UI" panose="020B0604030504040204" pitchFamily="50" charset="-128"/>
            </a:endParaRPr>
          </a:p>
        </p:txBody>
      </p:sp>
      <p:sp>
        <p:nvSpPr>
          <p:cNvPr id="56" name="正方形/長方形 55"/>
          <p:cNvSpPr/>
          <p:nvPr/>
        </p:nvSpPr>
        <p:spPr>
          <a:xfrm>
            <a:off x="6859602" y="3267221"/>
            <a:ext cx="1584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Web</a:t>
            </a:r>
            <a:r>
              <a:rPr kumimoji="1" lang="ja-JP" altLang="en-US" sz="1200" dirty="0" smtClean="0">
                <a:latin typeface="Meiryo UI" panose="020B0604030504040204" pitchFamily="50" charset="-128"/>
                <a:ea typeface="Meiryo UI" panose="020B0604030504040204" pitchFamily="50" charset="-128"/>
              </a:rPr>
              <a:t>地図サービス</a:t>
            </a:r>
            <a:endParaRPr kumimoji="1" lang="ja-JP" altLang="en-US" sz="12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132693" y="1762120"/>
            <a:ext cx="1100939"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第１</a:t>
            </a:r>
            <a:r>
              <a:rPr kumimoji="1" lang="ja-JP" altLang="en-US" sz="1600" b="1" dirty="0">
                <a:latin typeface="Meiryo UI" panose="020B0604030504040204" pitchFamily="50" charset="-128"/>
                <a:ea typeface="Meiryo UI" panose="020B0604030504040204" pitchFamily="50" charset="-128"/>
              </a:rPr>
              <a:t>世代</a:t>
            </a:r>
            <a:endParaRPr kumimoji="1" lang="en-US" altLang="ja-JP" sz="16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5485913" y="3267221"/>
            <a:ext cx="1296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スマートフォン</a:t>
            </a:r>
            <a:endParaRPr kumimoji="1" lang="ja-JP" altLang="en-US" sz="1200" dirty="0">
              <a:latin typeface="Meiryo UI" panose="020B0604030504040204" pitchFamily="50" charset="-128"/>
              <a:ea typeface="Meiryo UI" panose="020B0604030504040204" pitchFamily="50" charset="-128"/>
            </a:endParaRPr>
          </a:p>
        </p:txBody>
      </p:sp>
      <p:sp>
        <p:nvSpPr>
          <p:cNvPr id="58" name="正方形/長方形 57"/>
          <p:cNvSpPr/>
          <p:nvPr/>
        </p:nvSpPr>
        <p:spPr>
          <a:xfrm>
            <a:off x="6485748" y="4391974"/>
            <a:ext cx="97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タブレット</a:t>
            </a:r>
            <a:endParaRPr kumimoji="1" lang="ja-JP" altLang="en-US" sz="1200" dirty="0">
              <a:latin typeface="Meiryo UI" panose="020B0604030504040204" pitchFamily="50" charset="-128"/>
              <a:ea typeface="Meiryo UI" panose="020B0604030504040204" pitchFamily="50" charset="-128"/>
            </a:endParaRPr>
          </a:p>
        </p:txBody>
      </p:sp>
      <p:sp>
        <p:nvSpPr>
          <p:cNvPr id="59" name="正方形/長方形 58"/>
          <p:cNvSpPr/>
          <p:nvPr/>
        </p:nvSpPr>
        <p:spPr>
          <a:xfrm>
            <a:off x="5485913" y="4037758"/>
            <a:ext cx="126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ビッグデータ</a:t>
            </a:r>
            <a:endParaRPr kumimoji="1" lang="ja-JP" altLang="en-US" sz="1200" dirty="0">
              <a:latin typeface="Meiryo UI" panose="020B0604030504040204" pitchFamily="50" charset="-128"/>
              <a:ea typeface="Meiryo UI" panose="020B0604030504040204" pitchFamily="50" charset="-128"/>
            </a:endParaRPr>
          </a:p>
        </p:txBody>
      </p:sp>
      <p:sp>
        <p:nvSpPr>
          <p:cNvPr id="60" name="正方形/長方形 59"/>
          <p:cNvSpPr/>
          <p:nvPr/>
        </p:nvSpPr>
        <p:spPr>
          <a:xfrm>
            <a:off x="6826273" y="4037758"/>
            <a:ext cx="79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AI</a:t>
            </a:r>
            <a:endParaRPr kumimoji="1" lang="ja-JP" altLang="en-US" sz="1200" dirty="0">
              <a:latin typeface="Meiryo UI" panose="020B0604030504040204" pitchFamily="50" charset="-128"/>
              <a:ea typeface="Meiryo UI" panose="020B0604030504040204" pitchFamily="50" charset="-128"/>
            </a:endParaRPr>
          </a:p>
        </p:txBody>
      </p:sp>
      <p:sp>
        <p:nvSpPr>
          <p:cNvPr id="62" name="正方形/長方形 61"/>
          <p:cNvSpPr/>
          <p:nvPr/>
        </p:nvSpPr>
        <p:spPr>
          <a:xfrm>
            <a:off x="5485913" y="4391974"/>
            <a:ext cx="90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err="1" smtClean="0">
                <a:latin typeface="Meiryo UI" panose="020B0604030504040204" pitchFamily="50" charset="-128"/>
                <a:ea typeface="Meiryo UI" panose="020B0604030504040204" pitchFamily="50" charset="-128"/>
              </a:rPr>
              <a:t>IoT</a:t>
            </a:r>
            <a:endParaRPr kumimoji="1" lang="ja-JP" altLang="en-US" sz="1200" dirty="0">
              <a:latin typeface="Meiryo UI" panose="020B0604030504040204" pitchFamily="50" charset="-128"/>
              <a:ea typeface="Meiryo UI" panose="020B0604030504040204" pitchFamily="50" charset="-128"/>
            </a:endParaRPr>
          </a:p>
        </p:txBody>
      </p:sp>
      <p:sp>
        <p:nvSpPr>
          <p:cNvPr id="63" name="正方形/長方形 62"/>
          <p:cNvSpPr/>
          <p:nvPr/>
        </p:nvSpPr>
        <p:spPr>
          <a:xfrm>
            <a:off x="7732026" y="4037758"/>
            <a:ext cx="100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HTML5</a:t>
            </a:r>
            <a:endParaRPr kumimoji="1" lang="ja-JP" altLang="en-US" sz="1200" dirty="0">
              <a:latin typeface="Meiryo UI" panose="020B0604030504040204" pitchFamily="50" charset="-128"/>
              <a:ea typeface="Meiryo UI" panose="020B0604030504040204" pitchFamily="50" charset="-128"/>
            </a:endParaRPr>
          </a:p>
        </p:txBody>
      </p:sp>
      <p:sp>
        <p:nvSpPr>
          <p:cNvPr id="64" name="正方形/長方形 63"/>
          <p:cNvSpPr/>
          <p:nvPr/>
        </p:nvSpPr>
        <p:spPr>
          <a:xfrm>
            <a:off x="7597364" y="4391974"/>
            <a:ext cx="118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　ウエアラブル</a:t>
            </a:r>
            <a:endParaRPr kumimoji="1" lang="ja-JP" altLang="en-US" sz="1200" dirty="0">
              <a:latin typeface="Meiryo UI" panose="020B0604030504040204" pitchFamily="50" charset="-128"/>
              <a:ea typeface="Meiryo UI" panose="020B0604030504040204" pitchFamily="50" charset="-128"/>
            </a:endParaRPr>
          </a:p>
        </p:txBody>
      </p:sp>
      <p:sp>
        <p:nvSpPr>
          <p:cNvPr id="65" name="正方形/長方形 64"/>
          <p:cNvSpPr/>
          <p:nvPr/>
        </p:nvSpPr>
        <p:spPr>
          <a:xfrm>
            <a:off x="5485913" y="4816311"/>
            <a:ext cx="118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スマホ決済</a:t>
            </a:r>
            <a:endParaRPr kumimoji="1" lang="ja-JP" altLang="en-US" sz="1200" dirty="0">
              <a:latin typeface="Meiryo UI" panose="020B0604030504040204" pitchFamily="50" charset="-128"/>
              <a:ea typeface="Meiryo UI" panose="020B0604030504040204" pitchFamily="50" charset="-128"/>
            </a:endParaRPr>
          </a:p>
        </p:txBody>
      </p:sp>
      <p:sp>
        <p:nvSpPr>
          <p:cNvPr id="66" name="正方形/長方形 65"/>
          <p:cNvSpPr/>
          <p:nvPr/>
        </p:nvSpPr>
        <p:spPr>
          <a:xfrm>
            <a:off x="5485913" y="5586132"/>
            <a:ext cx="82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５</a:t>
            </a:r>
            <a:r>
              <a:rPr kumimoji="1" lang="en-US" altLang="ja-JP" sz="1200" dirty="0" smtClean="0">
                <a:latin typeface="Meiryo UI" panose="020B0604030504040204" pitchFamily="50" charset="-128"/>
                <a:ea typeface="Meiryo UI" panose="020B0604030504040204" pitchFamily="50" charset="-128"/>
              </a:rPr>
              <a:t>G</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32693" y="5649917"/>
            <a:ext cx="1063896"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第３</a:t>
            </a:r>
            <a:r>
              <a:rPr kumimoji="1" lang="ja-JP" altLang="en-US" sz="1600" b="1" dirty="0">
                <a:latin typeface="Meiryo UI" panose="020B0604030504040204" pitchFamily="50" charset="-128"/>
                <a:ea typeface="Meiryo UI" panose="020B0604030504040204" pitchFamily="50" charset="-128"/>
              </a:rPr>
              <a:t>世代</a:t>
            </a:r>
            <a:endParaRPr kumimoji="1" lang="en-US" altLang="ja-JP" sz="16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99595" y="2876554"/>
            <a:ext cx="1165963"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第２</a:t>
            </a:r>
            <a:r>
              <a:rPr kumimoji="1" lang="ja-JP" altLang="en-US" sz="1600" b="1" dirty="0">
                <a:latin typeface="Meiryo UI" panose="020B0604030504040204" pitchFamily="50" charset="-128"/>
                <a:ea typeface="Meiryo UI" panose="020B0604030504040204" pitchFamily="50" charset="-128"/>
              </a:rPr>
              <a:t>世代</a:t>
            </a:r>
            <a:endParaRPr kumimoji="1" lang="en-US" altLang="ja-JP" sz="16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2256092" y="5163986"/>
            <a:ext cx="1260000" cy="288000"/>
          </a:xfrm>
          <a:prstGeom prst="rect">
            <a:avLst/>
          </a:prstGeom>
          <a:solidFill>
            <a:schemeClr val="accent1">
              <a:lumMod val="60000"/>
              <a:lumOff val="4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smtClean="0">
                <a:latin typeface="Meiryo UI" panose="020B0604030504040204" pitchFamily="50" charset="-128"/>
                <a:ea typeface="Meiryo UI" panose="020B0604030504040204" pitchFamily="50" charset="-128"/>
              </a:rPr>
              <a:t>⑰　チャットボット</a:t>
            </a:r>
            <a:endParaRPr kumimoji="1" lang="ja-JP" altLang="en-US" sz="1200" b="1" dirty="0">
              <a:latin typeface="Meiryo UI" panose="020B0604030504040204" pitchFamily="50" charset="-128"/>
              <a:ea typeface="Meiryo UI" panose="020B0604030504040204" pitchFamily="50" charset="-128"/>
            </a:endParaRPr>
          </a:p>
        </p:txBody>
      </p:sp>
      <p:sp>
        <p:nvSpPr>
          <p:cNvPr id="68" name="正方形/長方形 67"/>
          <p:cNvSpPr/>
          <p:nvPr/>
        </p:nvSpPr>
        <p:spPr>
          <a:xfrm>
            <a:off x="7570933" y="5163986"/>
            <a:ext cx="115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自動翻訳</a:t>
            </a:r>
          </a:p>
        </p:txBody>
      </p:sp>
      <p:sp>
        <p:nvSpPr>
          <p:cNvPr id="69" name="正方形/長方形 68"/>
          <p:cNvSpPr/>
          <p:nvPr/>
        </p:nvSpPr>
        <p:spPr>
          <a:xfrm>
            <a:off x="6625687" y="5962182"/>
            <a:ext cx="108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遠隔医療</a:t>
            </a:r>
            <a:endParaRPr kumimoji="1" lang="ja-JP" altLang="en-US" sz="1200" dirty="0">
              <a:latin typeface="Meiryo UI" panose="020B0604030504040204" pitchFamily="50" charset="-128"/>
              <a:ea typeface="Meiryo UI" panose="020B0604030504040204" pitchFamily="50" charset="-128"/>
            </a:endParaRPr>
          </a:p>
        </p:txBody>
      </p:sp>
      <p:sp>
        <p:nvSpPr>
          <p:cNvPr id="70" name="正方形/長方形 69"/>
          <p:cNvSpPr/>
          <p:nvPr/>
        </p:nvSpPr>
        <p:spPr>
          <a:xfrm>
            <a:off x="6407593" y="5591432"/>
            <a:ext cx="100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err="1" smtClean="0">
                <a:latin typeface="Meiryo UI" panose="020B0604030504040204" pitchFamily="50" charset="-128"/>
                <a:ea typeface="Meiryo UI" panose="020B0604030504040204" pitchFamily="50" charset="-128"/>
              </a:rPr>
              <a:t>MaaS</a:t>
            </a:r>
            <a:endParaRPr kumimoji="1" lang="ja-JP" altLang="en-US" sz="1200" dirty="0">
              <a:latin typeface="Meiryo UI" panose="020B0604030504040204" pitchFamily="50" charset="-128"/>
              <a:ea typeface="Meiryo UI" panose="020B0604030504040204" pitchFamily="50" charset="-128"/>
            </a:endParaRPr>
          </a:p>
        </p:txBody>
      </p:sp>
      <p:sp>
        <p:nvSpPr>
          <p:cNvPr id="71" name="正方形/長方形 70"/>
          <p:cNvSpPr/>
          <p:nvPr/>
        </p:nvSpPr>
        <p:spPr>
          <a:xfrm>
            <a:off x="2258837" y="4051576"/>
            <a:ext cx="1692000" cy="288000"/>
          </a:xfrm>
          <a:prstGeom prst="rect">
            <a:avLst/>
          </a:prstGeom>
          <a:solidFill>
            <a:schemeClr val="accent1">
              <a:lumMod val="60000"/>
              <a:lumOff val="40000"/>
            </a:schemeClr>
          </a:solidFill>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b="1" dirty="0">
                <a:latin typeface="Meiryo UI" panose="020B0604030504040204" pitchFamily="50" charset="-128"/>
                <a:ea typeface="Meiryo UI" panose="020B0604030504040204" pitchFamily="50" charset="-128"/>
              </a:rPr>
              <a:t>⑪</a:t>
            </a:r>
            <a:r>
              <a:rPr kumimoji="1" lang="ja-JP" altLang="en-US" sz="1100" b="1" dirty="0" smtClean="0">
                <a:latin typeface="Meiryo UI" panose="020B0604030504040204" pitchFamily="50" charset="-128"/>
                <a:ea typeface="Meiryo UI" panose="020B0604030504040204" pitchFamily="50" charset="-128"/>
              </a:rPr>
              <a:t>　自治体オープンデータ</a:t>
            </a:r>
            <a:endParaRPr kumimoji="1" lang="ja-JP" altLang="en-US" sz="1100" b="1" dirty="0">
              <a:latin typeface="Meiryo UI" panose="020B0604030504040204" pitchFamily="50" charset="-128"/>
              <a:ea typeface="Meiryo UI" panose="020B0604030504040204" pitchFamily="50" charset="-128"/>
            </a:endParaRPr>
          </a:p>
        </p:txBody>
      </p:sp>
      <p:sp>
        <p:nvSpPr>
          <p:cNvPr id="72" name="正方形/長方形 71"/>
          <p:cNvSpPr/>
          <p:nvPr/>
        </p:nvSpPr>
        <p:spPr>
          <a:xfrm>
            <a:off x="5503913" y="5962182"/>
            <a:ext cx="1008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e-</a:t>
            </a:r>
            <a:r>
              <a:rPr kumimoji="1" lang="ja-JP" altLang="en-US" sz="1200" dirty="0" smtClean="0">
                <a:latin typeface="Meiryo UI" panose="020B0604030504040204" pitchFamily="50" charset="-128"/>
                <a:ea typeface="Meiryo UI" panose="020B0604030504040204" pitchFamily="50" charset="-128"/>
              </a:rPr>
              <a:t>ヘルス</a:t>
            </a:r>
            <a:endParaRPr kumimoji="1" lang="ja-JP" altLang="en-US" sz="1200" dirty="0">
              <a:latin typeface="Meiryo UI" panose="020B0604030504040204" pitchFamily="50" charset="-128"/>
              <a:ea typeface="Meiryo UI" panose="020B0604030504040204" pitchFamily="50" charset="-128"/>
            </a:endParaRPr>
          </a:p>
        </p:txBody>
      </p:sp>
      <p:sp>
        <p:nvSpPr>
          <p:cNvPr id="73" name="正方形/長方形 72"/>
          <p:cNvSpPr/>
          <p:nvPr/>
        </p:nvSpPr>
        <p:spPr>
          <a:xfrm>
            <a:off x="4061641" y="5596137"/>
            <a:ext cx="115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⑳</a:t>
            </a:r>
            <a:r>
              <a:rPr kumimoji="1" lang="ja-JP" altLang="en-US" sz="1200" dirty="0" smtClean="0">
                <a:latin typeface="Meiryo UI" panose="020B0604030504040204" pitchFamily="50" charset="-128"/>
                <a:ea typeface="Meiryo UI" panose="020B0604030504040204" pitchFamily="50" charset="-128"/>
              </a:rPr>
              <a:t>　エドテック</a:t>
            </a:r>
            <a:endParaRPr kumimoji="1" lang="ja-JP" altLang="en-US" sz="1200" dirty="0">
              <a:latin typeface="Meiryo UI" panose="020B0604030504040204" pitchFamily="50" charset="-128"/>
              <a:ea typeface="Meiryo UI" panose="020B0604030504040204" pitchFamily="50" charset="-128"/>
            </a:endParaRPr>
          </a:p>
        </p:txBody>
      </p:sp>
      <p:sp>
        <p:nvSpPr>
          <p:cNvPr id="74" name="正方形/長方形 73"/>
          <p:cNvSpPr/>
          <p:nvPr/>
        </p:nvSpPr>
        <p:spPr>
          <a:xfrm>
            <a:off x="7768910" y="5962182"/>
            <a:ext cx="1116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自動運転</a:t>
            </a:r>
            <a:endParaRPr kumimoji="1" lang="ja-JP" altLang="en-US" sz="1200" dirty="0">
              <a:latin typeface="Meiryo UI" panose="020B0604030504040204" pitchFamily="50" charset="-128"/>
              <a:ea typeface="Meiryo UI" panose="020B0604030504040204" pitchFamily="50" charset="-128"/>
            </a:endParaRPr>
          </a:p>
        </p:txBody>
      </p:sp>
      <p:sp>
        <p:nvSpPr>
          <p:cNvPr id="75" name="正方形/長方形 74"/>
          <p:cNvSpPr/>
          <p:nvPr/>
        </p:nvSpPr>
        <p:spPr>
          <a:xfrm>
            <a:off x="3889490" y="5962182"/>
            <a:ext cx="1152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㉒　</a:t>
            </a:r>
            <a:r>
              <a:rPr kumimoji="1" lang="en-US" altLang="ja-JP" sz="1200" dirty="0" smtClean="0">
                <a:latin typeface="Meiryo UI" panose="020B0604030504040204" pitchFamily="50" charset="-128"/>
                <a:ea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rPr>
              <a:t>防犯</a:t>
            </a:r>
            <a:endParaRPr kumimoji="1" lang="ja-JP" altLang="en-US" sz="1200" dirty="0">
              <a:latin typeface="Meiryo UI" panose="020B0604030504040204" pitchFamily="50" charset="-128"/>
              <a:ea typeface="Meiryo UI" panose="020B0604030504040204" pitchFamily="50" charset="-128"/>
            </a:endParaRPr>
          </a:p>
        </p:txBody>
      </p:sp>
      <p:sp>
        <p:nvSpPr>
          <p:cNvPr id="76" name="正方形/長方形 75"/>
          <p:cNvSpPr/>
          <p:nvPr/>
        </p:nvSpPr>
        <p:spPr>
          <a:xfrm>
            <a:off x="7990565" y="6301954"/>
            <a:ext cx="90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顔認証</a:t>
            </a:r>
            <a:endParaRPr kumimoji="1" lang="ja-JP" altLang="en-US" sz="1200" dirty="0">
              <a:latin typeface="Meiryo UI" panose="020B0604030504040204" pitchFamily="50" charset="-128"/>
              <a:ea typeface="Meiryo UI" panose="020B0604030504040204" pitchFamily="50" charset="-128"/>
            </a:endParaRPr>
          </a:p>
        </p:txBody>
      </p:sp>
      <p:sp>
        <p:nvSpPr>
          <p:cNvPr id="77" name="正方形/長方形 76"/>
          <p:cNvSpPr/>
          <p:nvPr/>
        </p:nvSpPr>
        <p:spPr>
          <a:xfrm>
            <a:off x="3889490" y="6301954"/>
            <a:ext cx="126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㉔　ダッシュボード</a:t>
            </a:r>
            <a:endParaRPr kumimoji="1" lang="ja-JP" altLang="en-US" sz="1200" dirty="0">
              <a:latin typeface="Meiryo UI" panose="020B0604030504040204" pitchFamily="50" charset="-128"/>
              <a:ea typeface="Meiryo UI" panose="020B0604030504040204" pitchFamily="50" charset="-128"/>
            </a:endParaRPr>
          </a:p>
        </p:txBody>
      </p:sp>
      <p:sp>
        <p:nvSpPr>
          <p:cNvPr id="78" name="正方形/長方形 77"/>
          <p:cNvSpPr/>
          <p:nvPr/>
        </p:nvSpPr>
        <p:spPr>
          <a:xfrm>
            <a:off x="5499716" y="6301954"/>
            <a:ext cx="1116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暗号通貨</a:t>
            </a:r>
            <a:endParaRPr kumimoji="1" lang="ja-JP" altLang="en-US" sz="1200" dirty="0">
              <a:latin typeface="Meiryo UI" panose="020B0604030504040204" pitchFamily="50" charset="-128"/>
              <a:ea typeface="Meiryo UI" panose="020B0604030504040204" pitchFamily="50" charset="-128"/>
            </a:endParaRPr>
          </a:p>
        </p:txBody>
      </p:sp>
      <p:sp>
        <p:nvSpPr>
          <p:cNvPr id="79" name="正方形/長方形 78"/>
          <p:cNvSpPr>
            <a:spLocks noChangeAspect="1"/>
          </p:cNvSpPr>
          <p:nvPr/>
        </p:nvSpPr>
        <p:spPr>
          <a:xfrm>
            <a:off x="6679358" y="6309738"/>
            <a:ext cx="1260000" cy="2724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ブロックチェーン</a:t>
            </a:r>
            <a:endParaRPr kumimoji="1" lang="ja-JP" altLang="en-US" sz="1100" dirty="0">
              <a:latin typeface="Meiryo UI" panose="020B0604030504040204" pitchFamily="50" charset="-128"/>
              <a:ea typeface="Meiryo UI" panose="020B0604030504040204" pitchFamily="50" charset="-128"/>
            </a:endParaRPr>
          </a:p>
        </p:txBody>
      </p:sp>
      <p:sp>
        <p:nvSpPr>
          <p:cNvPr id="80" name="正方形/長方形 79"/>
          <p:cNvSpPr/>
          <p:nvPr/>
        </p:nvSpPr>
        <p:spPr>
          <a:xfrm>
            <a:off x="7493185" y="5607915"/>
            <a:ext cx="1080000" cy="288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情報銀行</a:t>
            </a:r>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15698" y="6651135"/>
            <a:ext cx="2965877" cy="230832"/>
          </a:xfrm>
          <a:prstGeom prst="rect">
            <a:avLst/>
          </a:prstGeom>
          <a:noFill/>
        </p:spPr>
        <p:txBody>
          <a:bodyPr wrap="none" rtlCol="0">
            <a:spAutoFit/>
          </a:bodyPr>
          <a:lstStyle/>
          <a:p>
            <a:r>
              <a:rPr kumimoji="1" lang="ja-JP" altLang="en-US" sz="900" dirty="0" smtClean="0"/>
              <a:t>出典：公表資料や府市の導入実績などを元に事務局作成</a:t>
            </a:r>
            <a:endParaRPr kumimoji="1" lang="ja-JP" altLang="en-US" sz="900" dirty="0"/>
          </a:p>
        </p:txBody>
      </p:sp>
    </p:spTree>
    <p:extLst>
      <p:ext uri="{BB962C8B-B14F-4D97-AF65-F5344CB8AC3E}">
        <p14:creationId xmlns:p14="http://schemas.microsoft.com/office/powerpoint/2010/main" val="137209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二等辺三角形 20">
            <a:extLst>
              <a:ext uri="{FF2B5EF4-FFF2-40B4-BE49-F238E27FC236}">
                <a16:creationId xmlns:a16="http://schemas.microsoft.com/office/drawing/2014/main" id="{7BFD299B-6DAA-4738-8322-5E49FB6FA457}"/>
              </a:ext>
            </a:extLst>
          </p:cNvPr>
          <p:cNvSpPr/>
          <p:nvPr/>
        </p:nvSpPr>
        <p:spPr>
          <a:xfrm rot="16200000">
            <a:off x="7482768" y="4770356"/>
            <a:ext cx="2485220" cy="36512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E6163C7B-3952-45E7-9B26-4EE4BC1546FF}"/>
              </a:ext>
            </a:extLst>
          </p:cNvPr>
          <p:cNvSpPr>
            <a:spLocks noGrp="1"/>
          </p:cNvSpPr>
          <p:nvPr>
            <p:ph type="sldNum" sz="quarter" idx="12"/>
          </p:nvPr>
        </p:nvSpPr>
        <p:spPr/>
        <p:txBody>
          <a:bodyPr/>
          <a:lstStyle/>
          <a:p>
            <a:fld id="{6D9193AE-A101-45E9-A319-81911888F047}" type="slidenum">
              <a:rPr kumimoji="1" lang="ja-JP" altLang="en-US" smtClean="0"/>
              <a:pPr/>
              <a:t>3</a:t>
            </a:fld>
            <a:endParaRPr kumimoji="1" lang="ja-JP" altLang="en-US"/>
          </a:p>
        </p:txBody>
      </p:sp>
      <p:graphicFrame>
        <p:nvGraphicFramePr>
          <p:cNvPr id="5" name="表 4">
            <a:extLst>
              <a:ext uri="{FF2B5EF4-FFF2-40B4-BE49-F238E27FC236}">
                <a16:creationId xmlns:a16="http://schemas.microsoft.com/office/drawing/2014/main" id="{8BADDC60-ED3E-4BBA-B344-2413E298E09E}"/>
              </a:ext>
            </a:extLst>
          </p:cNvPr>
          <p:cNvGraphicFramePr>
            <a:graphicFrameLocks noGrp="1"/>
          </p:cNvGraphicFramePr>
          <p:nvPr/>
        </p:nvGraphicFramePr>
        <p:xfrm>
          <a:off x="887781" y="3368110"/>
          <a:ext cx="2957293" cy="2853600"/>
        </p:xfrm>
        <a:graphic>
          <a:graphicData uri="http://schemas.openxmlformats.org/drawingml/2006/table">
            <a:tbl>
              <a:tblPr firstRow="1" bandRow="1">
                <a:tableStyleId>{5940675A-B579-460E-94D1-54222C63F5DA}</a:tableStyleId>
              </a:tblPr>
              <a:tblGrid>
                <a:gridCol w="656871">
                  <a:extLst>
                    <a:ext uri="{9D8B030D-6E8A-4147-A177-3AD203B41FA5}">
                      <a16:colId xmlns:a16="http://schemas.microsoft.com/office/drawing/2014/main" val="2004735272"/>
                    </a:ext>
                  </a:extLst>
                </a:gridCol>
                <a:gridCol w="1552612">
                  <a:extLst>
                    <a:ext uri="{9D8B030D-6E8A-4147-A177-3AD203B41FA5}">
                      <a16:colId xmlns:a16="http://schemas.microsoft.com/office/drawing/2014/main" val="2970737907"/>
                    </a:ext>
                  </a:extLst>
                </a:gridCol>
                <a:gridCol w="747810">
                  <a:extLst>
                    <a:ext uri="{9D8B030D-6E8A-4147-A177-3AD203B41FA5}">
                      <a16:colId xmlns:a16="http://schemas.microsoft.com/office/drawing/2014/main" val="733141676"/>
                    </a:ext>
                  </a:extLst>
                </a:gridCol>
              </a:tblGrid>
              <a:tr h="263651">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項目</a:t>
                      </a:r>
                    </a:p>
                  </a:txBody>
                  <a:tcPr marL="84406" marR="84406" marT="36000" marB="36000">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サービス</a:t>
                      </a:r>
                    </a:p>
                  </a:txBody>
                  <a:tcPr marL="84406" marR="84406" marT="36000" marB="36000">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水準</a:t>
                      </a:r>
                    </a:p>
                  </a:txBody>
                  <a:tcPr marL="84406" marR="84406" marT="36000" marB="36000">
                    <a:solidFill>
                      <a:schemeClr val="accent5">
                        <a:lumMod val="40000"/>
                        <a:lumOff val="60000"/>
                      </a:schemeClr>
                    </a:solidFill>
                  </a:tcPr>
                </a:tc>
                <a:extLst>
                  <a:ext uri="{0D108BD9-81ED-4DB2-BD59-A6C34878D82A}">
                    <a16:rowId xmlns:a16="http://schemas.microsoft.com/office/drawing/2014/main" val="3222171023"/>
                  </a:ext>
                </a:extLst>
              </a:tr>
              <a:tr h="263651">
                <a:tc rowSpan="4">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交通</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新幹線・飛行機</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solidFill>
                  </a:tcPr>
                </a:tc>
                <a:extLst>
                  <a:ext uri="{0D108BD9-81ED-4DB2-BD59-A6C34878D82A}">
                    <a16:rowId xmlns:a16="http://schemas.microsoft.com/office/drawing/2014/main" val="2017150278"/>
                  </a:ext>
                </a:extLst>
              </a:tr>
              <a:tr h="263651">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タクシー</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solidFill>
                  </a:tcPr>
                </a:tc>
                <a:extLst>
                  <a:ext uri="{0D108BD9-81ED-4DB2-BD59-A6C34878D82A}">
                    <a16:rowId xmlns:a16="http://schemas.microsoft.com/office/drawing/2014/main" val="2159322317"/>
                  </a:ext>
                </a:extLst>
              </a:tr>
              <a:tr h="263651">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電車・地下鉄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40000"/>
                        <a:lumOff val="60000"/>
                      </a:schemeClr>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40000"/>
                        <a:lumOff val="60000"/>
                      </a:schemeClr>
                    </a:solidFill>
                  </a:tcPr>
                </a:tc>
                <a:extLst>
                  <a:ext uri="{0D108BD9-81ED-4DB2-BD59-A6C34878D82A}">
                    <a16:rowId xmlns:a16="http://schemas.microsoft.com/office/drawing/2014/main" val="1083246185"/>
                  </a:ext>
                </a:extLst>
              </a:tr>
              <a:tr h="263651">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路線バス</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40000"/>
                        <a:lumOff val="60000"/>
                      </a:schemeClr>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40000"/>
                        <a:lumOff val="60000"/>
                      </a:schemeClr>
                    </a:solidFill>
                  </a:tcPr>
                </a:tc>
                <a:extLst>
                  <a:ext uri="{0D108BD9-81ED-4DB2-BD59-A6C34878D82A}">
                    <a16:rowId xmlns:a16="http://schemas.microsoft.com/office/drawing/2014/main" val="3052770980"/>
                  </a:ext>
                </a:extLst>
              </a:tr>
              <a:tr h="263651">
                <a:tc rowSpan="4">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嗜好</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買い物</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solidFill>
                  </a:tcPr>
                </a:tc>
                <a:extLst>
                  <a:ext uri="{0D108BD9-81ED-4DB2-BD59-A6C34878D82A}">
                    <a16:rowId xmlns:a16="http://schemas.microsoft.com/office/drawing/2014/main" val="622163782"/>
                  </a:ext>
                </a:extLst>
              </a:tr>
              <a:tr h="263651">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映画・コンサート</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solidFill>
                  </a:tcPr>
                </a:tc>
                <a:extLst>
                  <a:ext uri="{0D108BD9-81ED-4DB2-BD59-A6C34878D82A}">
                    <a16:rowId xmlns:a16="http://schemas.microsoft.com/office/drawing/2014/main" val="979136076"/>
                  </a:ext>
                </a:extLst>
              </a:tr>
              <a:tr h="263651">
                <a:tc vMerge="1">
                  <a:txBody>
                    <a:bodyPr/>
                    <a:lstStyle/>
                    <a:p>
                      <a:endParaRPr kumimoji="1" lang="ja-JP" altLang="en-US"/>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旅行・宿泊</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solidFill>
                  </a:tcPr>
                </a:tc>
                <a:extLst>
                  <a:ext uri="{0D108BD9-81ED-4DB2-BD59-A6C34878D82A}">
                    <a16:rowId xmlns:a16="http://schemas.microsoft.com/office/drawing/2014/main" val="992600703"/>
                  </a:ext>
                </a:extLst>
              </a:tr>
              <a:tr h="263651">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食事（外食）</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〇</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40000"/>
                        <a:lumOff val="60000"/>
                      </a:schemeClr>
                    </a:solidFill>
                  </a:tcPr>
                </a:tc>
                <a:extLst>
                  <a:ext uri="{0D108BD9-81ED-4DB2-BD59-A6C34878D82A}">
                    <a16:rowId xmlns:a16="http://schemas.microsoft.com/office/drawing/2014/main" val="4292728796"/>
                  </a:ext>
                </a:extLst>
              </a:tr>
              <a:tr h="26365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その他</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病院</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〇</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40000"/>
                        <a:lumOff val="60000"/>
                      </a:schemeClr>
                    </a:solidFill>
                  </a:tcPr>
                </a:tc>
                <a:extLst>
                  <a:ext uri="{0D108BD9-81ED-4DB2-BD59-A6C34878D82A}">
                    <a16:rowId xmlns:a16="http://schemas.microsoft.com/office/drawing/2014/main" val="3748198043"/>
                  </a:ext>
                </a:extLst>
              </a:tr>
            </a:tbl>
          </a:graphicData>
        </a:graphic>
      </p:graphicFrame>
      <p:graphicFrame>
        <p:nvGraphicFramePr>
          <p:cNvPr id="6" name="表 5">
            <a:extLst>
              <a:ext uri="{FF2B5EF4-FFF2-40B4-BE49-F238E27FC236}">
                <a16:creationId xmlns:a16="http://schemas.microsoft.com/office/drawing/2014/main" id="{15543F46-6F2B-46E0-901A-F15A6507E22D}"/>
              </a:ext>
            </a:extLst>
          </p:cNvPr>
          <p:cNvGraphicFramePr>
            <a:graphicFrameLocks noGrp="1"/>
          </p:cNvGraphicFramePr>
          <p:nvPr/>
        </p:nvGraphicFramePr>
        <p:xfrm>
          <a:off x="5375383" y="3368110"/>
          <a:ext cx="3086155" cy="2853600"/>
        </p:xfrm>
        <a:graphic>
          <a:graphicData uri="http://schemas.openxmlformats.org/drawingml/2006/table">
            <a:tbl>
              <a:tblPr firstRow="1" bandRow="1">
                <a:tableStyleId>{5940675A-B579-460E-94D1-54222C63F5DA}</a:tableStyleId>
              </a:tblPr>
              <a:tblGrid>
                <a:gridCol w="676812">
                  <a:extLst>
                    <a:ext uri="{9D8B030D-6E8A-4147-A177-3AD203B41FA5}">
                      <a16:colId xmlns:a16="http://schemas.microsoft.com/office/drawing/2014/main" val="2862477322"/>
                    </a:ext>
                  </a:extLst>
                </a:gridCol>
                <a:gridCol w="1683287">
                  <a:extLst>
                    <a:ext uri="{9D8B030D-6E8A-4147-A177-3AD203B41FA5}">
                      <a16:colId xmlns:a16="http://schemas.microsoft.com/office/drawing/2014/main" val="2970737907"/>
                    </a:ext>
                  </a:extLst>
                </a:gridCol>
                <a:gridCol w="726056">
                  <a:extLst>
                    <a:ext uri="{9D8B030D-6E8A-4147-A177-3AD203B41FA5}">
                      <a16:colId xmlns:a16="http://schemas.microsoft.com/office/drawing/2014/main" val="733141676"/>
                    </a:ext>
                  </a:extLst>
                </a:gridCol>
              </a:tblGrid>
              <a:tr h="255886">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項目</a:t>
                      </a:r>
                    </a:p>
                  </a:txBody>
                  <a:tcPr marL="84406" marR="84406" marT="36000" marB="36000">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サービス</a:t>
                      </a:r>
                    </a:p>
                  </a:txBody>
                  <a:tcPr marL="84406" marR="84406" marT="36000" marB="36000">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水準</a:t>
                      </a:r>
                    </a:p>
                  </a:txBody>
                  <a:tcPr marL="84406" marR="84406" marT="36000" marB="36000">
                    <a:solidFill>
                      <a:schemeClr val="accent5">
                        <a:lumMod val="40000"/>
                        <a:lumOff val="60000"/>
                      </a:schemeClr>
                    </a:solidFill>
                  </a:tcPr>
                </a:tc>
                <a:extLst>
                  <a:ext uri="{0D108BD9-81ED-4DB2-BD59-A6C34878D82A}">
                    <a16:rowId xmlns:a16="http://schemas.microsoft.com/office/drawing/2014/main" val="3222171023"/>
                  </a:ext>
                </a:extLst>
              </a:tr>
              <a:tr h="255886">
                <a:tc rowSpan="4">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日常</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公共施設利用</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〇</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40000"/>
                        <a:lumOff val="60000"/>
                      </a:schemeClr>
                    </a:solidFill>
                  </a:tcPr>
                </a:tc>
                <a:extLst>
                  <a:ext uri="{0D108BD9-81ED-4DB2-BD59-A6C34878D82A}">
                    <a16:rowId xmlns:a16="http://schemas.microsoft.com/office/drawing/2014/main" val="1460960430"/>
                  </a:ext>
                </a:extLst>
              </a:tr>
              <a:tr h="255886">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ごみ分別・収集日</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20000"/>
                        <a:lumOff val="80000"/>
                      </a:schemeClr>
                    </a:solidFill>
                  </a:tcPr>
                </a:tc>
                <a:extLst>
                  <a:ext uri="{0D108BD9-81ED-4DB2-BD59-A6C34878D82A}">
                    <a16:rowId xmlns:a16="http://schemas.microsoft.com/office/drawing/2014/main" val="2017150278"/>
                  </a:ext>
                </a:extLst>
              </a:tr>
              <a:tr h="255886">
                <a:tc vMerge="1">
                  <a:txBody>
                    <a:bodyPr/>
                    <a:lstStyle/>
                    <a:p>
                      <a:endParaRPr kumimoji="1" lang="ja-JP" altLang="en-US"/>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避難場所の検索</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solidFill>
                      <a:schemeClr val="accent6">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marT="36000" marB="36000">
                    <a:solidFill>
                      <a:schemeClr val="accent6">
                        <a:lumMod val="20000"/>
                        <a:lumOff val="80000"/>
                      </a:schemeClr>
                    </a:solidFill>
                  </a:tcPr>
                </a:tc>
                <a:extLst>
                  <a:ext uri="{0D108BD9-81ED-4DB2-BD59-A6C34878D82A}">
                    <a16:rowId xmlns:a16="http://schemas.microsoft.com/office/drawing/2014/main" val="889408445"/>
                  </a:ext>
                </a:extLst>
              </a:tr>
              <a:tr h="255886">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住民票・課税証明書発行</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a:t>
                      </a:r>
                    </a:p>
                  </a:txBody>
                  <a:tcPr marL="84406" marR="84406" marT="36000" marB="36000"/>
                </a:tc>
                <a:extLst>
                  <a:ext uri="{0D108BD9-81ED-4DB2-BD59-A6C34878D82A}">
                    <a16:rowId xmlns:a16="http://schemas.microsoft.com/office/drawing/2014/main" val="1083246185"/>
                  </a:ext>
                </a:extLst>
              </a:tr>
              <a:tr h="255886">
                <a:tc rowSpan="5">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イベント</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4406" marR="84406" marT="36000" marB="36000" anchor="c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結婚</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no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a:t>
                      </a:r>
                    </a:p>
                  </a:txBody>
                  <a:tcPr marL="84406" marR="84406" marT="36000" marB="36000">
                    <a:noFill/>
                  </a:tcPr>
                </a:tc>
                <a:extLst>
                  <a:ext uri="{0D108BD9-81ED-4DB2-BD59-A6C34878D82A}">
                    <a16:rowId xmlns:a16="http://schemas.microsoft.com/office/drawing/2014/main" val="979136076"/>
                  </a:ext>
                </a:extLst>
              </a:tr>
              <a:tr h="255886">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no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転入・転出</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no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a:t>
                      </a:r>
                    </a:p>
                  </a:txBody>
                  <a:tcPr marL="84406" marR="84406" marT="36000" marB="36000">
                    <a:noFill/>
                  </a:tcPr>
                </a:tc>
                <a:extLst>
                  <a:ext uri="{0D108BD9-81ED-4DB2-BD59-A6C34878D82A}">
                    <a16:rowId xmlns:a16="http://schemas.microsoft.com/office/drawing/2014/main" val="2263054252"/>
                  </a:ext>
                </a:extLst>
              </a:tr>
              <a:tr h="255886">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出産</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no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a:t>
                      </a:r>
                    </a:p>
                  </a:txBody>
                  <a:tcPr marL="84406" marR="84406" marT="36000" marB="36000">
                    <a:noFill/>
                  </a:tcPr>
                </a:tc>
                <a:extLst>
                  <a:ext uri="{0D108BD9-81ED-4DB2-BD59-A6C34878D82A}">
                    <a16:rowId xmlns:a16="http://schemas.microsoft.com/office/drawing/2014/main" val="2554524228"/>
                  </a:ext>
                </a:extLst>
              </a:tr>
              <a:tr h="255886">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保育所入所</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no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a:t>
                      </a:r>
                    </a:p>
                  </a:txBody>
                  <a:tcPr marL="84406" marR="84406" marT="36000" marB="36000">
                    <a:noFill/>
                  </a:tcPr>
                </a:tc>
                <a:extLst>
                  <a:ext uri="{0D108BD9-81ED-4DB2-BD59-A6C34878D82A}">
                    <a16:rowId xmlns:a16="http://schemas.microsoft.com/office/drawing/2014/main" val="4292728796"/>
                  </a:ext>
                </a:extLst>
              </a:tr>
              <a:tr h="255886">
                <a:tc vMerge="1">
                  <a: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anchor="ctr">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死亡・相続</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84406" marR="84406" marT="36000" marB="3600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a:t>
                      </a:r>
                    </a:p>
                  </a:txBody>
                  <a:tcPr marL="84406" marR="84406" marT="36000" marB="36000">
                    <a:noFill/>
                  </a:tcPr>
                </a:tc>
                <a:extLst>
                  <a:ext uri="{0D108BD9-81ED-4DB2-BD59-A6C34878D82A}">
                    <a16:rowId xmlns:a16="http://schemas.microsoft.com/office/drawing/2014/main" val="1383051804"/>
                  </a:ext>
                </a:extLst>
              </a:tr>
            </a:tbl>
          </a:graphicData>
        </a:graphic>
      </p:graphicFrame>
      <p:pic>
        <p:nvPicPr>
          <p:cNvPr id="7" name="図 6">
            <a:extLst>
              <a:ext uri="{FF2B5EF4-FFF2-40B4-BE49-F238E27FC236}">
                <a16:creationId xmlns:a16="http://schemas.microsoft.com/office/drawing/2014/main" id="{7C3C8C3E-3E7B-43EC-A03A-1D79780788C1}"/>
              </a:ext>
            </a:extLst>
          </p:cNvPr>
          <p:cNvPicPr>
            <a:picLocks noChangeAspect="1"/>
          </p:cNvPicPr>
          <p:nvPr/>
        </p:nvPicPr>
        <p:blipFill>
          <a:blip r:embed="rId2"/>
          <a:stretch>
            <a:fillRect/>
          </a:stretch>
        </p:blipFill>
        <p:spPr>
          <a:xfrm>
            <a:off x="4150318" y="3885098"/>
            <a:ext cx="1172259" cy="1172259"/>
          </a:xfrm>
          <a:prstGeom prst="rect">
            <a:avLst/>
          </a:prstGeom>
        </p:spPr>
      </p:pic>
      <p:sp>
        <p:nvSpPr>
          <p:cNvPr id="9" name="矢印: 五方向 8">
            <a:extLst>
              <a:ext uri="{FF2B5EF4-FFF2-40B4-BE49-F238E27FC236}">
                <a16:creationId xmlns:a16="http://schemas.microsoft.com/office/drawing/2014/main" id="{82AD12CC-0814-4F11-83E3-7BA4069DFD9F}"/>
              </a:ext>
            </a:extLst>
          </p:cNvPr>
          <p:cNvSpPr/>
          <p:nvPr/>
        </p:nvSpPr>
        <p:spPr>
          <a:xfrm flipH="1">
            <a:off x="5169106" y="2952307"/>
            <a:ext cx="3292431" cy="324000"/>
          </a:xfrm>
          <a:prstGeom prst="homePlate">
            <a:avLst/>
          </a:prstGeom>
          <a:gradFill flip="none" rotWithShape="1">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行政のサービス</a:t>
            </a:r>
          </a:p>
        </p:txBody>
      </p:sp>
      <p:sp>
        <p:nvSpPr>
          <p:cNvPr id="10" name="矢印: 五方向 9">
            <a:extLst>
              <a:ext uri="{FF2B5EF4-FFF2-40B4-BE49-F238E27FC236}">
                <a16:creationId xmlns:a16="http://schemas.microsoft.com/office/drawing/2014/main" id="{4BD82985-6EE0-408F-A763-75BF537C5A11}"/>
              </a:ext>
            </a:extLst>
          </p:cNvPr>
          <p:cNvSpPr/>
          <p:nvPr/>
        </p:nvSpPr>
        <p:spPr>
          <a:xfrm>
            <a:off x="887780" y="2952307"/>
            <a:ext cx="3135809" cy="324000"/>
          </a:xfrm>
          <a:prstGeom prst="homePlate">
            <a:avLst/>
          </a:prstGeom>
          <a:gradFill flip="none" rotWithShape="1">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民間のサービス</a:t>
            </a:r>
          </a:p>
        </p:txBody>
      </p:sp>
      <p:sp>
        <p:nvSpPr>
          <p:cNvPr id="11" name="テキスト ボックス 10">
            <a:extLst>
              <a:ext uri="{FF2B5EF4-FFF2-40B4-BE49-F238E27FC236}">
                <a16:creationId xmlns:a16="http://schemas.microsoft.com/office/drawing/2014/main" id="{21148380-F5E9-4C38-9683-FF51551F771E}"/>
              </a:ext>
            </a:extLst>
          </p:cNvPr>
          <p:cNvSpPr txBox="1"/>
          <p:nvPr/>
        </p:nvSpPr>
        <p:spPr>
          <a:xfrm>
            <a:off x="3639539" y="983068"/>
            <a:ext cx="5177890" cy="1638910"/>
          </a:xfrm>
          <a:prstGeom prst="rect">
            <a:avLst/>
          </a:prstGeom>
          <a:noFill/>
          <a:ln>
            <a:solidFill>
              <a:schemeClr val="bg1">
                <a:lumMod val="85000"/>
              </a:schemeClr>
            </a:solidFill>
          </a:ln>
        </p:spPr>
        <p:txBody>
          <a:bodyPr wrap="square" rtlCol="0">
            <a:spAutoFit/>
          </a:bodyPr>
          <a:lstStyle/>
          <a:p>
            <a:pPr marL="285750" marR="0" lvl="0" indent="-285750" algn="l" defTabSz="8434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a:solidFill>
                  <a:prstClr val="black"/>
                </a:solidFill>
                <a:latin typeface="Meiryo UI" panose="020B0604030504040204" pitchFamily="50" charset="-128"/>
                <a:ea typeface="Meiryo UI" panose="020B0604030504040204" pitchFamily="50" charset="-128"/>
              </a:rPr>
              <a:t>民間では、あらゆるサービスがモバイル端末一つで、情報、予約、支払いまでワンストップ化。</a:t>
            </a:r>
            <a:endParaRPr kumimoji="1" lang="en-US" altLang="ja-JP" sz="1500" dirty="0">
              <a:solidFill>
                <a:prstClr val="black"/>
              </a:solidFill>
              <a:latin typeface="Meiryo UI" panose="020B0604030504040204" pitchFamily="50" charset="-128"/>
              <a:ea typeface="Meiryo UI" panose="020B0604030504040204" pitchFamily="50" charset="-128"/>
            </a:endParaRPr>
          </a:p>
          <a:p>
            <a:pPr marL="285750" marR="0" lvl="0" indent="-285750" algn="l" defTabSz="84349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dirty="0">
              <a:solidFill>
                <a:prstClr val="black"/>
              </a:solidFill>
              <a:latin typeface="Meiryo UI" panose="020B0604030504040204" pitchFamily="50" charset="-128"/>
              <a:ea typeface="Meiryo UI" panose="020B0604030504040204" pitchFamily="50" charset="-128"/>
            </a:endParaRPr>
          </a:p>
          <a:p>
            <a:pPr marL="285750" marR="0" lvl="0" indent="-285750" algn="l" defTabSz="8434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500" dirty="0">
                <a:solidFill>
                  <a:prstClr val="black"/>
                </a:solidFill>
                <a:latin typeface="Meiryo UI" panose="020B0604030504040204" pitchFamily="50" charset="-128"/>
                <a:ea typeface="Meiryo UI" panose="020B0604030504040204" pitchFamily="50" charset="-128"/>
              </a:rPr>
              <a:t>一方、行政サービス分野では、</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住民票などの各種申請、結婚や出産などのイベント時の届け出において、ほとんどの自治体で直接窓口に行く必要があり、支払いは現金など、ワンストップ化対応に遅れ</a:t>
            </a:r>
          </a:p>
        </p:txBody>
      </p:sp>
      <p:graphicFrame>
        <p:nvGraphicFramePr>
          <p:cNvPr id="13" name="表 13">
            <a:extLst>
              <a:ext uri="{FF2B5EF4-FFF2-40B4-BE49-F238E27FC236}">
                <a16:creationId xmlns:a16="http://schemas.microsoft.com/office/drawing/2014/main" id="{BEF545AB-781A-4E53-8342-E4E2AD79AF69}"/>
              </a:ext>
            </a:extLst>
          </p:cNvPr>
          <p:cNvGraphicFramePr>
            <a:graphicFrameLocks noGrp="1"/>
          </p:cNvGraphicFramePr>
          <p:nvPr/>
        </p:nvGraphicFramePr>
        <p:xfrm>
          <a:off x="1384728" y="6436154"/>
          <a:ext cx="7127050" cy="307777"/>
        </p:xfrm>
        <a:graphic>
          <a:graphicData uri="http://schemas.openxmlformats.org/drawingml/2006/table">
            <a:tbl>
              <a:tblPr firstRow="1" bandRow="1">
                <a:tableStyleId>{5940675A-B579-460E-94D1-54222C63F5DA}</a:tableStyleId>
              </a:tblPr>
              <a:tblGrid>
                <a:gridCol w="2019618">
                  <a:extLst>
                    <a:ext uri="{9D8B030D-6E8A-4147-A177-3AD203B41FA5}">
                      <a16:colId xmlns:a16="http://schemas.microsoft.com/office/drawing/2014/main" val="2543643922"/>
                    </a:ext>
                  </a:extLst>
                </a:gridCol>
                <a:gridCol w="1916430">
                  <a:extLst>
                    <a:ext uri="{9D8B030D-6E8A-4147-A177-3AD203B41FA5}">
                      <a16:colId xmlns:a16="http://schemas.microsoft.com/office/drawing/2014/main" val="4108818529"/>
                    </a:ext>
                  </a:extLst>
                </a:gridCol>
                <a:gridCol w="1588667">
                  <a:extLst>
                    <a:ext uri="{9D8B030D-6E8A-4147-A177-3AD203B41FA5}">
                      <a16:colId xmlns:a16="http://schemas.microsoft.com/office/drawing/2014/main" val="911220416"/>
                    </a:ext>
                  </a:extLst>
                </a:gridCol>
                <a:gridCol w="1602335">
                  <a:extLst>
                    <a:ext uri="{9D8B030D-6E8A-4147-A177-3AD203B41FA5}">
                      <a16:colId xmlns:a16="http://schemas.microsoft.com/office/drawing/2014/main" val="3301938545"/>
                    </a:ext>
                  </a:extLst>
                </a:gridCol>
              </a:tblGrid>
              <a:tr h="307777">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予約、支払いまで完結</a:t>
                      </a:r>
                    </a:p>
                  </a:txBody>
                  <a:tcPr anchor="ctr">
                    <a:solidFill>
                      <a:schemeClr val="accent6"/>
                    </a:solidFill>
                  </a:tcPr>
                </a:tc>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予約又は支払いのみ</a:t>
                      </a:r>
                    </a:p>
                  </a:txBody>
                  <a:tcPr anchor="ctr">
                    <a:solidFill>
                      <a:schemeClr val="accent6">
                        <a:lumMod val="60000"/>
                        <a:lumOff val="40000"/>
                      </a:schemeClr>
                    </a:solidFill>
                  </a:tcPr>
                </a:tc>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情報閲覧のみ</a:t>
                      </a:r>
                    </a:p>
                  </a:txBody>
                  <a:tcPr anchor="ctr">
                    <a:solidFill>
                      <a:schemeClr val="accent6">
                        <a:lumMod val="20000"/>
                        <a:lumOff val="80000"/>
                      </a:schemeClr>
                    </a:solidFill>
                  </a:tcPr>
                </a:tc>
                <a:tc>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非対応</a:t>
                      </a:r>
                    </a:p>
                  </a:txBody>
                  <a:tcPr anchor="ctr"/>
                </a:tc>
                <a:extLst>
                  <a:ext uri="{0D108BD9-81ED-4DB2-BD59-A6C34878D82A}">
                    <a16:rowId xmlns:a16="http://schemas.microsoft.com/office/drawing/2014/main" val="1637384833"/>
                  </a:ext>
                </a:extLst>
              </a:tr>
            </a:tbl>
          </a:graphicData>
        </a:graphic>
      </p:graphicFrame>
      <p:sp>
        <p:nvSpPr>
          <p:cNvPr id="15" name="テキスト ボックス 14">
            <a:extLst>
              <a:ext uri="{FF2B5EF4-FFF2-40B4-BE49-F238E27FC236}">
                <a16:creationId xmlns:a16="http://schemas.microsoft.com/office/drawing/2014/main" id="{E199145C-D003-4854-AE1D-AE043E58F5E3}"/>
              </a:ext>
            </a:extLst>
          </p:cNvPr>
          <p:cNvSpPr txBox="1"/>
          <p:nvPr/>
        </p:nvSpPr>
        <p:spPr>
          <a:xfrm>
            <a:off x="632222" y="6414229"/>
            <a:ext cx="723275"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凡例</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961961D-3861-43DD-A264-481457357223}"/>
              </a:ext>
            </a:extLst>
          </p:cNvPr>
          <p:cNvSpPr txBox="1"/>
          <p:nvPr/>
        </p:nvSpPr>
        <p:spPr>
          <a:xfrm>
            <a:off x="487092" y="155400"/>
            <a:ext cx="822724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あらゆるサービスがモバイル端末１台で完結する時代</a:t>
            </a:r>
            <a:r>
              <a:rPr kumimoji="1" lang="ja-JP" altLang="en-US" sz="2400" b="1" dirty="0" err="1">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行政は？</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7" name="直線コネクタ 16">
            <a:extLst>
              <a:ext uri="{FF2B5EF4-FFF2-40B4-BE49-F238E27FC236}">
                <a16:creationId xmlns:a16="http://schemas.microsoft.com/office/drawing/2014/main" id="{7B033EC7-AB87-4C93-BB5A-3C78F81F7835}"/>
              </a:ext>
            </a:extLst>
          </p:cNvPr>
          <p:cNvCxnSpPr/>
          <p:nvPr/>
        </p:nvCxnSpPr>
        <p:spPr>
          <a:xfrm>
            <a:off x="382588" y="690628"/>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E1EA17E-D070-49BC-9043-0052829C7E59}"/>
              </a:ext>
            </a:extLst>
          </p:cNvPr>
          <p:cNvSpPr txBox="1"/>
          <p:nvPr/>
        </p:nvSpPr>
        <p:spPr>
          <a:xfrm>
            <a:off x="8566989" y="3752588"/>
            <a:ext cx="369332" cy="2400657"/>
          </a:xfrm>
          <a:prstGeom prst="rect">
            <a:avLst/>
          </a:prstGeom>
          <a:noFill/>
        </p:spPr>
        <p:txBody>
          <a:bodyPr vert="eaVert" wrap="none" rtlCol="0">
            <a:spAutoFit/>
          </a:bodyPr>
          <a:lstStyle/>
          <a:p>
            <a:r>
              <a:rPr kumimoji="1" lang="ja-JP" altLang="en-US" sz="1200" b="1" dirty="0">
                <a:latin typeface="Meiryo UI" panose="020B0604030504040204" pitchFamily="50" charset="-128"/>
                <a:ea typeface="Meiryo UI" panose="020B0604030504040204" pitchFamily="50" charset="-128"/>
              </a:rPr>
              <a:t>ＩＣＴ化・ワンストップ化の遅れ</a:t>
            </a:r>
          </a:p>
        </p:txBody>
      </p:sp>
      <p:pic>
        <p:nvPicPr>
          <p:cNvPr id="22" name="図 21">
            <a:extLst>
              <a:ext uri="{FF2B5EF4-FFF2-40B4-BE49-F238E27FC236}">
                <a16:creationId xmlns:a16="http://schemas.microsoft.com/office/drawing/2014/main" id="{F0BE9EFA-F243-4CA0-9700-F2C51DEF6759}"/>
              </a:ext>
            </a:extLst>
          </p:cNvPr>
          <p:cNvPicPr>
            <a:picLocks noChangeAspect="1"/>
          </p:cNvPicPr>
          <p:nvPr/>
        </p:nvPicPr>
        <p:blipFill>
          <a:blip r:embed="rId3"/>
          <a:stretch>
            <a:fillRect/>
          </a:stretch>
        </p:blipFill>
        <p:spPr>
          <a:xfrm>
            <a:off x="818328" y="852873"/>
            <a:ext cx="2166032" cy="1828878"/>
          </a:xfrm>
          <a:prstGeom prst="rect">
            <a:avLst/>
          </a:prstGeom>
        </p:spPr>
      </p:pic>
      <p:sp>
        <p:nvSpPr>
          <p:cNvPr id="23" name="テキスト ボックス 22">
            <a:extLst>
              <a:ext uri="{FF2B5EF4-FFF2-40B4-BE49-F238E27FC236}">
                <a16:creationId xmlns:a16="http://schemas.microsoft.com/office/drawing/2014/main" id="{410648AD-296B-46E4-8FC9-1E71D402A611}"/>
              </a:ext>
            </a:extLst>
          </p:cNvPr>
          <p:cNvSpPr txBox="1"/>
          <p:nvPr/>
        </p:nvSpPr>
        <p:spPr>
          <a:xfrm>
            <a:off x="2325054" y="1455869"/>
            <a:ext cx="1186843" cy="338554"/>
          </a:xfrm>
          <a:prstGeom prst="rect">
            <a:avLst/>
          </a:prstGeom>
          <a:noFill/>
        </p:spPr>
        <p:txBody>
          <a:bodyPr wrap="square" rtlCol="0">
            <a:spAutoFit/>
          </a:bodyPr>
          <a:lstStyle/>
          <a:p>
            <a:r>
              <a:rPr kumimoji="1" lang="ja-JP" altLang="en-US" sz="800" dirty="0"/>
              <a:t>行政サービスだけ遅れている・・・</a:t>
            </a:r>
          </a:p>
        </p:txBody>
      </p:sp>
      <p:sp>
        <p:nvSpPr>
          <p:cNvPr id="24" name="テキスト ボックス 23">
            <a:extLst>
              <a:ext uri="{FF2B5EF4-FFF2-40B4-BE49-F238E27FC236}">
                <a16:creationId xmlns:a16="http://schemas.microsoft.com/office/drawing/2014/main" id="{0747DD09-B0EA-4F9F-9BEC-43932523A6E7}"/>
              </a:ext>
            </a:extLst>
          </p:cNvPr>
          <p:cNvSpPr txBox="1"/>
          <p:nvPr/>
        </p:nvSpPr>
        <p:spPr>
          <a:xfrm>
            <a:off x="2748224" y="893515"/>
            <a:ext cx="441146" cy="400110"/>
          </a:xfrm>
          <a:prstGeom prst="rect">
            <a:avLst/>
          </a:prstGeom>
          <a:noFill/>
        </p:spPr>
        <p:txBody>
          <a:bodyPr wrap="none" rtlCol="0">
            <a:spAutoFit/>
          </a:bodyPr>
          <a:lstStyle/>
          <a:p>
            <a:r>
              <a:rPr kumimoji="1" lang="en-US" altLang="ja-JP" sz="2000" b="1" dirty="0">
                <a:solidFill>
                  <a:srgbClr val="FF0000"/>
                </a:solidFill>
              </a:rPr>
              <a:t>×</a:t>
            </a:r>
            <a:endParaRPr kumimoji="1" lang="ja-JP" altLang="en-US" sz="2000" b="1" dirty="0">
              <a:solidFill>
                <a:srgbClr val="FF0000"/>
              </a:solidFill>
            </a:endParaRPr>
          </a:p>
        </p:txBody>
      </p:sp>
      <p:sp>
        <p:nvSpPr>
          <p:cNvPr id="25" name="テキスト ボックス 24">
            <a:extLst>
              <a:ext uri="{FF2B5EF4-FFF2-40B4-BE49-F238E27FC236}">
                <a16:creationId xmlns:a16="http://schemas.microsoft.com/office/drawing/2014/main" id="{A588257C-18DB-495D-8D0D-178826A2F527}"/>
              </a:ext>
            </a:extLst>
          </p:cNvPr>
          <p:cNvSpPr txBox="1"/>
          <p:nvPr/>
        </p:nvSpPr>
        <p:spPr>
          <a:xfrm>
            <a:off x="4120911" y="5164922"/>
            <a:ext cx="1021873" cy="430887"/>
          </a:xfrm>
          <a:prstGeom prst="rect">
            <a:avLst/>
          </a:prstGeom>
          <a:noFill/>
        </p:spPr>
        <p:txBody>
          <a:bodyPr wrap="square" rtlCol="0">
            <a:spAutoFit/>
          </a:bodyPr>
          <a:lstStyle/>
          <a:p>
            <a:r>
              <a:rPr kumimoji="1" lang="ja-JP" altLang="en-US" sz="1100" dirty="0"/>
              <a:t>スマートフォンでワンストップ</a:t>
            </a:r>
          </a:p>
        </p:txBody>
      </p:sp>
      <p:sp>
        <p:nvSpPr>
          <p:cNvPr id="2" name="テキスト ボックス 1"/>
          <p:cNvSpPr txBox="1"/>
          <p:nvPr/>
        </p:nvSpPr>
        <p:spPr>
          <a:xfrm>
            <a:off x="877021" y="2913459"/>
            <a:ext cx="44114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〇</a:t>
            </a:r>
          </a:p>
        </p:txBody>
      </p:sp>
      <p:sp>
        <p:nvSpPr>
          <p:cNvPr id="26" name="テキスト ボックス 25"/>
          <p:cNvSpPr txBox="1"/>
          <p:nvPr/>
        </p:nvSpPr>
        <p:spPr>
          <a:xfrm>
            <a:off x="8050579" y="2885056"/>
            <a:ext cx="441146"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903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グラフ 44">
            <a:extLst>
              <a:ext uri="{FF2B5EF4-FFF2-40B4-BE49-F238E27FC236}">
                <a16:creationId xmlns:a16="http://schemas.microsoft.com/office/drawing/2014/main" id="{D4DD744A-DCA6-456B-868E-9258D56867DD}"/>
              </a:ext>
            </a:extLst>
          </p:cNvPr>
          <p:cNvGraphicFramePr>
            <a:graphicFrameLocks/>
          </p:cNvGraphicFramePr>
          <p:nvPr/>
        </p:nvGraphicFramePr>
        <p:xfrm>
          <a:off x="581529" y="-20327"/>
          <a:ext cx="6677347" cy="394923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6BF321AB-D8E2-4BE5-9B63-B398D60DEC4E}"/>
              </a:ext>
            </a:extLst>
          </p:cNvPr>
          <p:cNvSpPr txBox="1"/>
          <p:nvPr/>
        </p:nvSpPr>
        <p:spPr>
          <a:xfrm>
            <a:off x="1490183" y="103885"/>
            <a:ext cx="618092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dirty="0">
                <a:latin typeface="Meiryo UI" panose="020B0604030504040204" pitchFamily="50" charset="-128"/>
                <a:ea typeface="Meiryo UI" panose="020B0604030504040204" pitchFamily="50" charset="-128"/>
              </a:rPr>
              <a:t>ICT</a:t>
            </a:r>
            <a:r>
              <a:rPr kumimoji="1" lang="ja-JP" altLang="en-US" sz="2400" b="1" dirty="0">
                <a:latin typeface="Meiryo UI" panose="020B0604030504040204" pitchFamily="50" charset="-128"/>
                <a:ea typeface="Meiryo UI" panose="020B0604030504040204" pitchFamily="50" charset="-128"/>
              </a:rPr>
              <a:t>を活用・検討する担い手の減少、不足</a:t>
            </a:r>
            <a:endPar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BD7C4614-E1EA-46BF-A674-1B49CAA7812A}"/>
              </a:ext>
            </a:extLst>
          </p:cNvPr>
          <p:cNvCxnSpPr/>
          <p:nvPr/>
        </p:nvCxnSpPr>
        <p:spPr>
          <a:xfrm>
            <a:off x="206742" y="626192"/>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1002D9A-AE25-49A2-A442-8DDA9756520F}"/>
              </a:ext>
            </a:extLst>
          </p:cNvPr>
          <p:cNvSpPr/>
          <p:nvPr/>
        </p:nvSpPr>
        <p:spPr>
          <a:xfrm>
            <a:off x="6901337" y="3301997"/>
            <a:ext cx="2242663" cy="461665"/>
          </a:xfrm>
          <a:prstGeom prst="rect">
            <a:avLst/>
          </a:prstGeom>
        </p:spPr>
        <p:txBody>
          <a:bodyPr wrap="square">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r>
              <a:rPr lang="ja-JP" altLang="en-US" sz="800" dirty="0">
                <a:latin typeface="Meiryo UI" panose="020B0604030504040204" pitchFamily="50" charset="-128"/>
                <a:ea typeface="Meiryo UI" panose="020B0604030504040204" pitchFamily="50" charset="-128"/>
              </a:rPr>
              <a:t>出典：総務省「地方自治情報管理概要</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～電子自治体の推進状況（平成</a:t>
            </a:r>
            <a:r>
              <a:rPr lang="en-US" altLang="ja-JP" sz="800" dirty="0">
                <a:latin typeface="Meiryo UI" panose="020B0604030504040204" pitchFamily="50" charset="-128"/>
                <a:ea typeface="Meiryo UI" panose="020B0604030504040204" pitchFamily="50" charset="-128"/>
              </a:rPr>
              <a:t>30</a:t>
            </a:r>
            <a:r>
              <a:rPr lang="ja-JP" altLang="en-US" sz="800" dirty="0">
                <a:latin typeface="Meiryo UI" panose="020B0604030504040204" pitchFamily="50" charset="-128"/>
                <a:ea typeface="Meiryo UI" panose="020B0604030504040204" pitchFamily="50" charset="-128"/>
              </a:rPr>
              <a:t>年度）～」</a:t>
            </a:r>
            <a:endParaRPr lang="en-US" altLang="ja-JP" sz="800" dirty="0">
              <a:latin typeface="Meiryo UI" panose="020B0604030504040204" pitchFamily="50" charset="-128"/>
              <a:ea typeface="Meiryo UI" panose="020B0604030504040204" pitchFamily="50" charset="-128"/>
            </a:endParaRPr>
          </a:p>
          <a:p>
            <a:pPr marL="266700"/>
            <a:r>
              <a:rPr lang="ja-JP" altLang="en-US" sz="800" dirty="0">
                <a:latin typeface="Meiryo UI" panose="020B0604030504040204" pitchFamily="50" charset="-128"/>
                <a:ea typeface="Meiryo UI" panose="020B0604030504040204" pitchFamily="50" charset="-128"/>
              </a:rPr>
              <a:t>（平成</a:t>
            </a:r>
            <a:r>
              <a:rPr lang="en-US" altLang="ja-JP" sz="800" dirty="0">
                <a:latin typeface="Meiryo UI" panose="020B0604030504040204" pitchFamily="50" charset="-128"/>
                <a:ea typeface="Meiryo UI" panose="020B0604030504040204" pitchFamily="50" charset="-128"/>
              </a:rPr>
              <a:t>31</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月）</a:t>
            </a:r>
            <a:endParaRPr lang="en-US" altLang="ja-JP" sz="8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A89AEAC9-A581-4D8E-9147-172FDF64C388}"/>
              </a:ext>
            </a:extLst>
          </p:cNvPr>
          <p:cNvSpPr/>
          <p:nvPr/>
        </p:nvSpPr>
        <p:spPr>
          <a:xfrm>
            <a:off x="931481" y="907950"/>
            <a:ext cx="3762383"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大阪府内市町村</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情報主管課職員数</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日現在</a:t>
            </a:r>
            <a:r>
              <a:rPr lang="en-US" altLang="ja-JP" sz="1200" b="1" dirty="0">
                <a:latin typeface="Meiryo UI" panose="020B0604030504040204" pitchFamily="50" charset="-128"/>
                <a:ea typeface="Meiryo UI" panose="020B0604030504040204" pitchFamily="50" charset="-128"/>
              </a:rPr>
              <a:t>)</a:t>
            </a:r>
          </a:p>
        </p:txBody>
      </p:sp>
      <p:sp>
        <p:nvSpPr>
          <p:cNvPr id="68" name="正方形/長方形 67">
            <a:extLst>
              <a:ext uri="{FF2B5EF4-FFF2-40B4-BE49-F238E27FC236}">
                <a16:creationId xmlns:a16="http://schemas.microsoft.com/office/drawing/2014/main" id="{0A0DD508-8EB4-4577-B50A-E785516FF716}"/>
              </a:ext>
            </a:extLst>
          </p:cNvPr>
          <p:cNvSpPr/>
          <p:nvPr/>
        </p:nvSpPr>
        <p:spPr>
          <a:xfrm>
            <a:off x="4544742" y="816387"/>
            <a:ext cx="4358640" cy="2046263"/>
          </a:xfrm>
          <a:prstGeom prst="rect">
            <a:avLst/>
          </a:prstGeom>
          <a:solidFill>
            <a:schemeClr val="bg1"/>
          </a:solidFill>
          <a:ln w="9525" cmpd="dbl">
            <a:solidFill>
              <a:schemeClr val="bg1">
                <a:lumMod val="75000"/>
              </a:schemeClr>
            </a:solidFill>
          </a:ln>
        </p:spPr>
        <p:txBody>
          <a:bodyPr wrap="square" anchor="ctr" anchorCtr="1">
            <a:no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自治体の情報担当職員は少なく、業務はこれまで住民情報系や内部情報システムの運用・保守が中心</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さまざまな行政施策における</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活用は、情報担当が横ぐしを差しつつ全部門の検討が求められるが、地方公共団体の総職員のうち一般行政部門は減少傾向</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日進月歩の</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の情報収集をしつつ、住民の</a:t>
            </a:r>
            <a:r>
              <a:rPr lang="en-US" altLang="ja-JP" sz="1400" dirty="0">
                <a:latin typeface="Meiryo UI" panose="020B0604030504040204" pitchFamily="50" charset="-128"/>
                <a:ea typeface="Meiryo UI" panose="020B0604030504040204" pitchFamily="50" charset="-128"/>
              </a:rPr>
              <a:t>QoL</a:t>
            </a:r>
            <a:r>
              <a:rPr lang="ja-JP" altLang="en-US" sz="1400" dirty="0">
                <a:latin typeface="Meiryo UI" panose="020B0604030504040204" pitchFamily="50" charset="-128"/>
                <a:ea typeface="Meiryo UI" panose="020B0604030504040204" pitchFamily="50" charset="-128"/>
              </a:rPr>
              <a:t>向上をめざし市町村</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活用を検討する推進体制が必要</a:t>
            </a:r>
            <a:endParaRPr lang="en-US" altLang="ja-JP" sz="14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E1FBE90D-8745-47F4-A819-BBE4A2348E76}"/>
              </a:ext>
            </a:extLst>
          </p:cNvPr>
          <p:cNvSpPr/>
          <p:nvPr/>
        </p:nvSpPr>
        <p:spPr>
          <a:xfrm>
            <a:off x="110532" y="984738"/>
            <a:ext cx="366765" cy="2778916"/>
          </a:xfrm>
          <a:prstGeom prst="roundRect">
            <a:avLst/>
          </a:prstGeom>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専門職は（現状）</a:t>
            </a:r>
          </a:p>
        </p:txBody>
      </p:sp>
      <p:pic>
        <p:nvPicPr>
          <p:cNvPr id="18" name="図 17">
            <a:extLst>
              <a:ext uri="{FF2B5EF4-FFF2-40B4-BE49-F238E27FC236}">
                <a16:creationId xmlns:a16="http://schemas.microsoft.com/office/drawing/2014/main" id="{60ECA846-5A29-4A12-9A0B-0D7C4AADE7FF}"/>
              </a:ext>
            </a:extLst>
          </p:cNvPr>
          <p:cNvPicPr>
            <a:picLocks noChangeAspect="1"/>
          </p:cNvPicPr>
          <p:nvPr/>
        </p:nvPicPr>
        <p:blipFill rotWithShape="1">
          <a:blip r:embed="rId3"/>
          <a:srcRect l="6733" t="52407" r="5131" b="4074"/>
          <a:stretch/>
        </p:blipFill>
        <p:spPr>
          <a:xfrm>
            <a:off x="418904" y="4485527"/>
            <a:ext cx="5306266" cy="2061111"/>
          </a:xfrm>
          <a:prstGeom prst="rect">
            <a:avLst/>
          </a:prstGeom>
        </p:spPr>
      </p:pic>
      <p:pic>
        <p:nvPicPr>
          <p:cNvPr id="19" name="図 18">
            <a:extLst>
              <a:ext uri="{FF2B5EF4-FFF2-40B4-BE49-F238E27FC236}">
                <a16:creationId xmlns:a16="http://schemas.microsoft.com/office/drawing/2014/main" id="{756908CF-C932-4698-9ADB-2CFD58CCF12A}"/>
              </a:ext>
            </a:extLst>
          </p:cNvPr>
          <p:cNvPicPr>
            <a:picLocks noChangeAspect="1"/>
          </p:cNvPicPr>
          <p:nvPr/>
        </p:nvPicPr>
        <p:blipFill rotWithShape="1">
          <a:blip r:embed="rId4"/>
          <a:srcRect l="16641" t="41262" r="16455" b="17117"/>
          <a:stretch/>
        </p:blipFill>
        <p:spPr>
          <a:xfrm>
            <a:off x="5397028" y="4485527"/>
            <a:ext cx="3588434" cy="1756204"/>
          </a:xfrm>
          <a:prstGeom prst="rect">
            <a:avLst/>
          </a:prstGeom>
        </p:spPr>
      </p:pic>
      <p:sp>
        <p:nvSpPr>
          <p:cNvPr id="20" name="正方形/長方形 19">
            <a:extLst>
              <a:ext uri="{FF2B5EF4-FFF2-40B4-BE49-F238E27FC236}">
                <a16:creationId xmlns:a16="http://schemas.microsoft.com/office/drawing/2014/main" id="{CCE0942F-204A-4E60-9A6E-58236FF909A5}"/>
              </a:ext>
            </a:extLst>
          </p:cNvPr>
          <p:cNvSpPr/>
          <p:nvPr/>
        </p:nvSpPr>
        <p:spPr>
          <a:xfrm>
            <a:off x="5486400" y="6120225"/>
            <a:ext cx="3042920" cy="369332"/>
          </a:xfrm>
          <a:prstGeom prst="rect">
            <a:avLst/>
          </a:prstGeom>
        </p:spPr>
        <p:txBody>
          <a:bodyPr wrap="square">
            <a:spAutoFit/>
          </a:bodyPr>
          <a:lstStyle/>
          <a:p>
            <a:pPr defTabSz="685800"/>
            <a:r>
              <a:rPr kumimoji="1" lang="ja-JP" altLang="en-US" sz="900" dirty="0">
                <a:solidFill>
                  <a:prstClr val="black"/>
                </a:solidFill>
                <a:latin typeface="ＭＳ Ｐゴシック" panose="020B0600070205080204" pitchFamily="50" charset="-128"/>
                <a:ea typeface="ＭＳ Ｐゴシック" panose="020B0600070205080204" pitchFamily="50" charset="-128"/>
              </a:rPr>
              <a:t>出典）「平成２９年地方公共団体定員管理調査結果の概要」</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685800"/>
            <a:r>
              <a:rPr kumimoji="1" lang="ja-JP" altLang="en-US" sz="900" dirty="0">
                <a:solidFill>
                  <a:prstClr val="black"/>
                </a:solidFill>
                <a:latin typeface="ＭＳ Ｐゴシック" panose="020B0600070205080204" pitchFamily="50" charset="-128"/>
                <a:ea typeface="ＭＳ Ｐゴシック" panose="020B0600070205080204" pitchFamily="50" charset="-128"/>
              </a:rPr>
              <a:t>（平成２９年４月１日現在）　総務省</a:t>
            </a:r>
          </a:p>
        </p:txBody>
      </p:sp>
      <p:sp>
        <p:nvSpPr>
          <p:cNvPr id="21" name="正方形/長方形 20">
            <a:extLst>
              <a:ext uri="{FF2B5EF4-FFF2-40B4-BE49-F238E27FC236}">
                <a16:creationId xmlns:a16="http://schemas.microsoft.com/office/drawing/2014/main" id="{67DD2334-2AB3-4596-8A45-BB8A65253CD8}"/>
              </a:ext>
            </a:extLst>
          </p:cNvPr>
          <p:cNvSpPr/>
          <p:nvPr/>
        </p:nvSpPr>
        <p:spPr>
          <a:xfrm>
            <a:off x="5486400" y="4972962"/>
            <a:ext cx="3357880" cy="186109"/>
          </a:xfrm>
          <a:prstGeom prst="rect">
            <a:avLst/>
          </a:prstGeom>
          <a:noFill/>
          <a:ln w="31750" cap="flat" cmpd="sng" algn="ctr">
            <a:solidFill>
              <a:srgbClr val="FF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35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四角形: 角を丸くする 15">
            <a:extLst>
              <a:ext uri="{FF2B5EF4-FFF2-40B4-BE49-F238E27FC236}">
                <a16:creationId xmlns:a16="http://schemas.microsoft.com/office/drawing/2014/main" id="{245DEDA3-7F90-483D-BB58-30E08C35776B}"/>
              </a:ext>
            </a:extLst>
          </p:cNvPr>
          <p:cNvSpPr/>
          <p:nvPr/>
        </p:nvSpPr>
        <p:spPr>
          <a:xfrm>
            <a:off x="110532" y="3933448"/>
            <a:ext cx="366765" cy="2778916"/>
          </a:xfrm>
          <a:prstGeom prst="roundRect">
            <a:avLst/>
          </a:prstGeom>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公務員は（推移）</a:t>
            </a:r>
          </a:p>
        </p:txBody>
      </p:sp>
      <p:sp>
        <p:nvSpPr>
          <p:cNvPr id="2" name="スライド番号プレースホルダー 1"/>
          <p:cNvSpPr>
            <a:spLocks noGrp="1"/>
          </p:cNvSpPr>
          <p:nvPr>
            <p:ph type="sldNum" sz="quarter" idx="12"/>
          </p:nvPr>
        </p:nvSpPr>
        <p:spPr/>
        <p:txBody>
          <a:bodyPr/>
          <a:lstStyle/>
          <a:p>
            <a:fld id="{6D9193AE-A101-45E9-A319-81911888F047}" type="slidenum">
              <a:rPr kumimoji="1" lang="ja-JP" altLang="en-US" smtClean="0"/>
              <a:pPr/>
              <a:t>4</a:t>
            </a:fld>
            <a:endParaRPr kumimoji="1" lang="ja-JP" altLang="en-US"/>
          </a:p>
        </p:txBody>
      </p:sp>
    </p:spTree>
    <p:extLst>
      <p:ext uri="{BB962C8B-B14F-4D97-AF65-F5344CB8AC3E}">
        <p14:creationId xmlns:p14="http://schemas.microsoft.com/office/powerpoint/2010/main" val="21850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1654" y="834590"/>
            <a:ext cx="8120292" cy="907941"/>
          </a:xfrm>
          <a:prstGeom prst="rect">
            <a:avLst/>
          </a:prstGeom>
          <a:noFill/>
          <a:ln>
            <a:noFill/>
            <a:prstDash val="solid"/>
          </a:ln>
        </p:spPr>
        <p:txBody>
          <a:bodyPr wrap="square" rtlCol="0">
            <a:spAutoFit/>
          </a:bodyPr>
          <a:lstStyle/>
          <a:p>
            <a:pPr marL="285750" indent="-285750">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泉大津市による業務改善に関する庁内調査の結果によると、</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5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①　市民と相対する受付、訪問などの業務には１～２割程度の業務時間しか割けていなかった。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②　定型的な入力作業など、いわゆる「ノンコア業務」は平均で６割を占めることが明らかに。</a:t>
            </a:r>
            <a:endParaRPr lang="en-US" altLang="ja-JP" sz="1600"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306000" y="630335"/>
            <a:ext cx="8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591654" y="127481"/>
            <a:ext cx="7960689" cy="461665"/>
          </a:xfrm>
          <a:prstGeom prst="rect">
            <a:avLst/>
          </a:prstGeom>
          <a:noFill/>
        </p:spPr>
        <p:txBody>
          <a:bodyPr wrap="square" rtlCol="0">
            <a:spAutoFit/>
          </a:bodyPr>
          <a:lstStyle/>
          <a:p>
            <a:pPr algn="ctr" defTabSz="914400">
              <a:defRPr/>
            </a:pPr>
            <a:r>
              <a:rPr kumimoji="0" lang="ja-JP" altLang="en-US" sz="2400" b="1" kern="0" dirty="0">
                <a:latin typeface="Meiryo UI" panose="020B0604030504040204" pitchFamily="50" charset="-128"/>
                <a:ea typeface="Meiryo UI" panose="020B0604030504040204" pitchFamily="50" charset="-128"/>
              </a:rPr>
              <a:t>業務改革から住民サービス向上へ　</a:t>
            </a:r>
            <a:r>
              <a:rPr kumimoji="0" lang="ja-JP" altLang="en-US" b="1" kern="0" dirty="0">
                <a:latin typeface="Meiryo UI" panose="020B0604030504040204" pitchFamily="50" charset="-128"/>
                <a:ea typeface="Meiryo UI" panose="020B0604030504040204" pitchFamily="50" charset="-128"/>
              </a:rPr>
              <a:t>（泉大津市の調査結果</a:t>
            </a:r>
            <a:r>
              <a:rPr lang="ja-JP" altLang="en-US" b="1" kern="0" dirty="0">
                <a:latin typeface="Meiryo UI" panose="020B0604030504040204" pitchFamily="50" charset="-128"/>
                <a:ea typeface="Meiryo UI" panose="020B0604030504040204" pitchFamily="50" charset="-128"/>
              </a:rPr>
              <a:t>より）</a:t>
            </a:r>
            <a:endParaRPr kumimoji="0" lang="ja-JP" altLang="en-US" b="1" kern="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09836" y="6570164"/>
            <a:ext cx="729820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出典：泉大津市「泉大津市業務改革推進プロジェクト報告書」</a:t>
            </a:r>
            <a:endParaRPr kumimoji="1" lang="ja-JP" altLang="en-US" sz="1100" dirty="0">
              <a:latin typeface="Meiryo UI" panose="020B0604030504040204" pitchFamily="50" charset="-128"/>
              <a:ea typeface="Meiryo UI" panose="020B0604030504040204" pitchFamily="50" charset="-128"/>
            </a:endParaRPr>
          </a:p>
        </p:txBody>
      </p:sp>
      <p:sp>
        <p:nvSpPr>
          <p:cNvPr id="2" name="二等辺三角形 1"/>
          <p:cNvSpPr/>
          <p:nvPr/>
        </p:nvSpPr>
        <p:spPr>
          <a:xfrm rot="5400000">
            <a:off x="3293904" y="3987573"/>
            <a:ext cx="4089140" cy="3050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201429465"/>
              </p:ext>
            </p:extLst>
          </p:nvPr>
        </p:nvGraphicFramePr>
        <p:xfrm>
          <a:off x="5701125" y="2861350"/>
          <a:ext cx="3246932" cy="2702060"/>
        </p:xfrm>
        <a:graphic>
          <a:graphicData uri="http://schemas.openxmlformats.org/drawingml/2006/table">
            <a:tbl>
              <a:tblPr firstRow="1" bandRow="1">
                <a:tableStyleId>{3C2FFA5D-87B4-456A-9821-1D502468CF0F}</a:tableStyleId>
              </a:tblPr>
              <a:tblGrid>
                <a:gridCol w="1325526">
                  <a:extLst>
                    <a:ext uri="{9D8B030D-6E8A-4147-A177-3AD203B41FA5}">
                      <a16:colId xmlns:a16="http://schemas.microsoft.com/office/drawing/2014/main" val="20000"/>
                    </a:ext>
                  </a:extLst>
                </a:gridCol>
                <a:gridCol w="1921406">
                  <a:extLst>
                    <a:ext uri="{9D8B030D-6E8A-4147-A177-3AD203B41FA5}">
                      <a16:colId xmlns:a16="http://schemas.microsoft.com/office/drawing/2014/main" val="20001"/>
                    </a:ext>
                  </a:extLst>
                </a:gridCol>
              </a:tblGrid>
              <a:tr h="421858">
                <a:tc>
                  <a:txBody>
                    <a:bodyPr/>
                    <a:lstStyle/>
                    <a:p>
                      <a:pPr algn="ctr"/>
                      <a:r>
                        <a:rPr kumimoji="1" lang="ja-JP" altLang="en-US" dirty="0">
                          <a:latin typeface="Meiryo UI" panose="020B0604030504040204" pitchFamily="50" charset="-128"/>
                          <a:ea typeface="Meiryo UI" panose="020B0604030504040204" pitchFamily="50" charset="-128"/>
                        </a:rPr>
                        <a:t>項目</a:t>
                      </a:r>
                      <a:endParaRPr kumimoji="1" lang="en-US" altLang="ja-JP" dirty="0">
                        <a:latin typeface="Meiryo UI" panose="020B0604030504040204" pitchFamily="50" charset="-128"/>
                        <a:ea typeface="Meiryo UI" panose="020B0604030504040204" pitchFamily="50" charset="-128"/>
                      </a:endParaRPr>
                    </a:p>
                  </a:txBody>
                  <a:tcPr marL="84406" marR="84406"/>
                </a:tc>
                <a:tc>
                  <a:txBody>
                    <a:bodyPr/>
                    <a:lstStyle/>
                    <a:p>
                      <a:pPr algn="ctr"/>
                      <a:r>
                        <a:rPr kumimoji="1" lang="ja-JP" altLang="en-US" dirty="0">
                          <a:latin typeface="Meiryo UI" panose="020B0604030504040204" pitchFamily="50" charset="-128"/>
                          <a:ea typeface="Meiryo UI" panose="020B0604030504040204" pitchFamily="50" charset="-128"/>
                        </a:rPr>
                        <a:t>主な内容</a:t>
                      </a:r>
                    </a:p>
                  </a:txBody>
                  <a:tcPr marL="84406" marR="84406"/>
                </a:tc>
                <a:extLst>
                  <a:ext uri="{0D108BD9-81ED-4DB2-BD59-A6C34878D82A}">
                    <a16:rowId xmlns:a16="http://schemas.microsoft.com/office/drawing/2014/main" val="10000"/>
                  </a:ext>
                </a:extLst>
              </a:tr>
              <a:tr h="1061474">
                <a:tc>
                  <a:txBody>
                    <a:bodyPr/>
                    <a:lstStyle/>
                    <a:p>
                      <a:r>
                        <a:rPr kumimoji="1" lang="ja-JP" altLang="en-US" sz="1600" dirty="0">
                          <a:latin typeface="Meiryo UI" panose="020B0604030504040204" pitchFamily="50" charset="-128"/>
                          <a:ea typeface="Meiryo UI" panose="020B0604030504040204" pitchFamily="50" charset="-128"/>
                        </a:rPr>
                        <a:t>業務システム強化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RPA</a:t>
                      </a:r>
                      <a:r>
                        <a:rPr kumimoji="1" lang="ja-JP" altLang="en-US" sz="1600" dirty="0">
                          <a:latin typeface="Meiryo UI" panose="020B0604030504040204" pitchFamily="50" charset="-128"/>
                          <a:ea typeface="Meiryo UI" panose="020B0604030504040204" pitchFamily="50" charset="-128"/>
                        </a:rPr>
                        <a:t>等）</a:t>
                      </a:r>
                    </a:p>
                  </a:txBody>
                  <a:tcPr marL="84406" marR="84406">
                    <a:solidFill>
                      <a:schemeClr val="bg1"/>
                    </a:solidFill>
                  </a:tcPr>
                </a:tc>
                <a:tc>
                  <a:txBody>
                    <a:bodyPr/>
                    <a:lstStyle/>
                    <a:p>
                      <a:r>
                        <a:rPr kumimoji="1" lang="ja-JP" altLang="en-US" sz="1400" kern="1200" dirty="0">
                          <a:solidFill>
                            <a:schemeClr val="dk1"/>
                          </a:solidFill>
                          <a:latin typeface="Meiryo UI" panose="020B0604030504040204" pitchFamily="50" charset="-128"/>
                          <a:ea typeface="Meiryo UI" panose="020B0604030504040204" pitchFamily="50" charset="-128"/>
                          <a:cs typeface="+mn-cs"/>
                        </a:rPr>
                        <a:t>情報収集整理、統計資料作成、入力・チェック業務自動化</a:t>
                      </a:r>
                    </a:p>
                  </a:txBody>
                  <a:tcPr marL="84406" marR="84406">
                    <a:solidFill>
                      <a:schemeClr val="bg1"/>
                    </a:solidFill>
                  </a:tcPr>
                </a:tc>
                <a:extLst>
                  <a:ext uri="{0D108BD9-81ED-4DB2-BD59-A6C34878D82A}">
                    <a16:rowId xmlns:a16="http://schemas.microsoft.com/office/drawing/2014/main" val="10001"/>
                  </a:ext>
                </a:extLst>
              </a:tr>
              <a:tr h="1218728">
                <a:tc>
                  <a:txBody>
                    <a:bodyPr/>
                    <a:lstStyle/>
                    <a:p>
                      <a:r>
                        <a:rPr kumimoji="1" lang="en-US" altLang="ja-JP" sz="1600" kern="1200" dirty="0">
                          <a:solidFill>
                            <a:schemeClr val="dk1"/>
                          </a:solidFill>
                          <a:latin typeface="Meiryo UI" panose="020B0604030504040204" pitchFamily="50" charset="-128"/>
                          <a:ea typeface="Meiryo UI" panose="020B0604030504040204" pitchFamily="50" charset="-128"/>
                          <a:cs typeface="+mn-cs"/>
                        </a:rPr>
                        <a:t>AI</a:t>
                      </a:r>
                      <a:r>
                        <a:rPr kumimoji="1" lang="ja-JP" altLang="en-US" sz="1600" kern="1200" dirty="0">
                          <a:solidFill>
                            <a:schemeClr val="dk1"/>
                          </a:solidFill>
                          <a:latin typeface="Meiryo UI" panose="020B0604030504040204" pitchFamily="50" charset="-128"/>
                          <a:ea typeface="Meiryo UI" panose="020B0604030504040204" pitchFamily="50" charset="-128"/>
                          <a:cs typeface="+mn-cs"/>
                        </a:rPr>
                        <a:t>機能活用</a:t>
                      </a:r>
                    </a:p>
                  </a:txBody>
                  <a:tcPr marL="84406" marR="84406">
                    <a:solidFill>
                      <a:schemeClr val="bg1"/>
                    </a:solidFill>
                  </a:tcPr>
                </a:tc>
                <a:tc>
                  <a:txBody>
                    <a:bodyPr/>
                    <a:lstStyle/>
                    <a:p>
                      <a:r>
                        <a:rPr kumimoji="1" lang="en-US" altLang="ja-JP" sz="1400" kern="1200" dirty="0">
                          <a:solidFill>
                            <a:schemeClr val="dk1"/>
                          </a:solidFill>
                          <a:latin typeface="Meiryo UI" panose="020B0604030504040204" pitchFamily="50" charset="-128"/>
                          <a:ea typeface="Meiryo UI" panose="020B0604030504040204" pitchFamily="50" charset="-128"/>
                          <a:cs typeface="+mn-cs"/>
                        </a:rPr>
                        <a:t>DV</a:t>
                      </a:r>
                      <a:r>
                        <a:rPr kumimoji="1" lang="ja-JP" altLang="en-US" sz="1400" kern="1200" dirty="0">
                          <a:solidFill>
                            <a:schemeClr val="dk1"/>
                          </a:solidFill>
                          <a:latin typeface="Meiryo UI" panose="020B0604030504040204" pitchFamily="50" charset="-128"/>
                          <a:ea typeface="Meiryo UI" panose="020B0604030504040204" pitchFamily="50" charset="-128"/>
                          <a:cs typeface="+mn-cs"/>
                        </a:rPr>
                        <a:t>支援情報等要注意情報の管理の高度化、専門知識を要する作業の</a:t>
                      </a:r>
                      <a:r>
                        <a:rPr kumimoji="1" lang="en-US" altLang="ja-JP" sz="1400" kern="1200" dirty="0">
                          <a:solidFill>
                            <a:schemeClr val="dk1"/>
                          </a:solidFill>
                          <a:latin typeface="Meiryo UI" panose="020B0604030504040204" pitchFamily="50" charset="-128"/>
                          <a:ea typeface="Meiryo UI" panose="020B0604030504040204" pitchFamily="50" charset="-128"/>
                          <a:cs typeface="+mn-cs"/>
                        </a:rPr>
                        <a:t>ICT</a:t>
                      </a:r>
                      <a:r>
                        <a:rPr kumimoji="1" lang="ja-JP" altLang="en-US" sz="1400" kern="1200" dirty="0">
                          <a:solidFill>
                            <a:schemeClr val="dk1"/>
                          </a:solidFill>
                          <a:latin typeface="Meiryo UI" panose="020B0604030504040204" pitchFamily="50" charset="-128"/>
                          <a:ea typeface="Meiryo UI" panose="020B0604030504040204" pitchFamily="50" charset="-128"/>
                          <a:cs typeface="+mn-cs"/>
                        </a:rPr>
                        <a:t>化　等</a:t>
                      </a:r>
                    </a:p>
                  </a:txBody>
                  <a:tcPr marL="84406" marR="84406">
                    <a:solidFill>
                      <a:schemeClr val="bg1"/>
                    </a:solid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5881920" y="2095522"/>
            <a:ext cx="2830026"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各課題に対する改善方針</a:t>
            </a:r>
            <a:endParaRPr kumimoji="1"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ICT</a:t>
            </a:r>
            <a:r>
              <a:rPr lang="ja-JP" altLang="en-US" b="1" dirty="0">
                <a:latin typeface="Meiryo UI" panose="020B0604030504040204" pitchFamily="50" charset="-128"/>
                <a:ea typeface="Meiryo UI" panose="020B0604030504040204" pitchFamily="50" charset="-128"/>
              </a:rPr>
              <a:t>関連）</a:t>
            </a: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721917" y="5741940"/>
            <a:ext cx="3190508" cy="646331"/>
          </a:xfrm>
          <a:prstGeom prst="rect">
            <a:avLst/>
          </a:prstGeom>
          <a:solidFill>
            <a:schemeClr val="bg1"/>
          </a:solidFill>
          <a:ln w="28575" cmpd="dbl">
            <a:noFill/>
          </a:ln>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⇒業務効率化及び経営資源の</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最適化を推進</a:t>
            </a:r>
          </a:p>
        </p:txBody>
      </p:sp>
      <p:sp>
        <p:nvSpPr>
          <p:cNvPr id="13" name="スライド番号プレースホルダー 12"/>
          <p:cNvSpPr>
            <a:spLocks noGrp="1"/>
          </p:cNvSpPr>
          <p:nvPr>
            <p:ph type="sldNum" sz="quarter" idx="12"/>
          </p:nvPr>
        </p:nvSpPr>
        <p:spPr>
          <a:xfrm>
            <a:off x="6977416" y="6538111"/>
            <a:ext cx="2057400" cy="365125"/>
          </a:xfrm>
        </p:spPr>
        <p:txBody>
          <a:bodyPr/>
          <a:lstStyle/>
          <a:p>
            <a:fld id="{6D9193AE-A101-45E9-A319-81911888F047}" type="slidenum">
              <a:rPr kumimoji="1" lang="ja-JP" altLang="en-US" smtClean="0"/>
              <a:pPr/>
              <a:t>5</a:t>
            </a:fld>
            <a:endParaRPr kumimoji="1" lang="ja-JP" altLang="en-US"/>
          </a:p>
        </p:txBody>
      </p:sp>
      <p:graphicFrame>
        <p:nvGraphicFramePr>
          <p:cNvPr id="14" name="グラフ 13">
            <a:extLst>
              <a:ext uri="{FF2B5EF4-FFF2-40B4-BE49-F238E27FC236}">
                <a16:creationId xmlns:a16="http://schemas.microsoft.com/office/drawing/2014/main" id="{2FBDF59A-8570-43D7-9400-3D48B2F17A5C}"/>
              </a:ext>
            </a:extLst>
          </p:cNvPr>
          <p:cNvGraphicFramePr/>
          <p:nvPr>
            <p:extLst>
              <p:ext uri="{D42A27DB-BD31-4B8C-83A1-F6EECF244321}">
                <p14:modId xmlns:p14="http://schemas.microsoft.com/office/powerpoint/2010/main" val="4005337126"/>
              </p:ext>
            </p:extLst>
          </p:nvPr>
        </p:nvGraphicFramePr>
        <p:xfrm>
          <a:off x="380281" y="2688181"/>
          <a:ext cx="4385460" cy="3873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楕円 9"/>
          <p:cNvSpPr/>
          <p:nvPr/>
        </p:nvSpPr>
        <p:spPr>
          <a:xfrm rot="2220061">
            <a:off x="2757197" y="3008781"/>
            <a:ext cx="2174797" cy="91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554C12C-5E7C-4A98-B79B-B8A3E5BE01AF}"/>
              </a:ext>
            </a:extLst>
          </p:cNvPr>
          <p:cNvSpPr/>
          <p:nvPr/>
        </p:nvSpPr>
        <p:spPr>
          <a:xfrm>
            <a:off x="3275952" y="2433277"/>
            <a:ext cx="1769523"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①市民相対業務は</a:t>
            </a:r>
            <a:r>
              <a:rPr lang="en-US" altLang="ja-JP" sz="1200" b="1" dirty="0">
                <a:latin typeface="Meiryo UI" panose="020B0604030504040204" pitchFamily="50" charset="-128"/>
                <a:ea typeface="Meiryo UI" panose="020B0604030504040204" pitchFamily="50" charset="-128"/>
              </a:rPr>
              <a:t>21%</a:t>
            </a:r>
            <a:endParaRPr lang="ja-JP" altLang="en-US" sz="1200" dirty="0"/>
          </a:p>
        </p:txBody>
      </p:sp>
      <p:sp>
        <p:nvSpPr>
          <p:cNvPr id="17" name="正方形/長方形 16">
            <a:extLst>
              <a:ext uri="{FF2B5EF4-FFF2-40B4-BE49-F238E27FC236}">
                <a16:creationId xmlns:a16="http://schemas.microsoft.com/office/drawing/2014/main" id="{169CF5AC-73E8-4824-8468-C831E80F5AFD}"/>
              </a:ext>
            </a:extLst>
          </p:cNvPr>
          <p:cNvSpPr/>
          <p:nvPr/>
        </p:nvSpPr>
        <p:spPr>
          <a:xfrm>
            <a:off x="1362629" y="6184662"/>
            <a:ext cx="2629246"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②定型的な「ノンコア業務」が平均６割</a:t>
            </a:r>
            <a:endParaRPr lang="ja-JP" altLang="en-US" sz="1200" dirty="0"/>
          </a:p>
        </p:txBody>
      </p:sp>
      <p:sp>
        <p:nvSpPr>
          <p:cNvPr id="11" name="右中かっこ 10"/>
          <p:cNvSpPr/>
          <p:nvPr/>
        </p:nvSpPr>
        <p:spPr>
          <a:xfrm rot="5400000">
            <a:off x="2553155" y="4803053"/>
            <a:ext cx="195943" cy="241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角丸四角形 11"/>
          <p:cNvSpPr/>
          <p:nvPr/>
        </p:nvSpPr>
        <p:spPr>
          <a:xfrm>
            <a:off x="591654" y="2049578"/>
            <a:ext cx="4336192" cy="325919"/>
          </a:xfrm>
          <a:prstGeom prst="roundRect">
            <a:avLst/>
          </a:prstGeom>
          <a:solidFill>
            <a:schemeClr val="accent6">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生活福祉課の業務量の内訳（約</a:t>
            </a:r>
            <a:r>
              <a:rPr kumimoji="1" lang="en-US" altLang="ja-JP" sz="1400" b="1" dirty="0">
                <a:latin typeface="Meiryo UI" panose="020B0604030504040204" pitchFamily="50" charset="-128"/>
                <a:ea typeface="Meiryo UI" panose="020B0604030504040204" pitchFamily="50" charset="-128"/>
              </a:rPr>
              <a:t>5.2</a:t>
            </a:r>
            <a:r>
              <a:rPr kumimoji="1" lang="ja-JP" altLang="en-US" sz="1400" b="1" dirty="0">
                <a:latin typeface="Meiryo UI" panose="020B0604030504040204" pitchFamily="50" charset="-128"/>
                <a:ea typeface="Meiryo UI" panose="020B0604030504040204" pitchFamily="50" charset="-128"/>
              </a:rPr>
              <a:t>万時間）</a:t>
            </a:r>
          </a:p>
        </p:txBody>
      </p:sp>
    </p:spTree>
    <p:extLst>
      <p:ext uri="{BB962C8B-B14F-4D97-AF65-F5344CB8AC3E}">
        <p14:creationId xmlns:p14="http://schemas.microsoft.com/office/powerpoint/2010/main" val="325344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353158" y="72077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806055" y="153925"/>
            <a:ext cx="7298202" cy="461665"/>
          </a:xfrm>
          <a:prstGeom prst="rect">
            <a:avLst/>
          </a:prstGeom>
          <a:noFill/>
        </p:spPr>
        <p:txBody>
          <a:bodyPr wrap="square" rtlCol="0">
            <a:spAutoFit/>
          </a:bodyPr>
          <a:lstStyle/>
          <a:p>
            <a:pPr algn="ctr" defTabSz="914400">
              <a:defRPr/>
            </a:pPr>
            <a:r>
              <a:rPr lang="ja-JP" altLang="en-US" sz="2400" b="1" dirty="0">
                <a:latin typeface="Meiryo UI" panose="020B0604030504040204" pitchFamily="50" charset="-128"/>
                <a:ea typeface="Meiryo UI" panose="020B0604030504040204" pitchFamily="50" charset="-128"/>
              </a:rPr>
              <a:t>シビックテックと連携した行政</a:t>
            </a:r>
            <a:r>
              <a:rPr lang="en-US" altLang="ja-JP" sz="2400" b="1" dirty="0">
                <a:latin typeface="Meiryo UI" panose="020B0604030504040204" pitchFamily="50" charset="-128"/>
                <a:ea typeface="Meiryo UI" panose="020B0604030504040204" pitchFamily="50" charset="-128"/>
              </a:rPr>
              <a:t>ICT</a:t>
            </a:r>
            <a:r>
              <a:rPr lang="ja-JP" altLang="en-US" sz="2400" b="1" dirty="0">
                <a:latin typeface="Meiryo UI" panose="020B0604030504040204" pitchFamily="50" charset="-128"/>
                <a:ea typeface="Meiryo UI" panose="020B0604030504040204" pitchFamily="50" charset="-128"/>
              </a:rPr>
              <a:t>化の推進</a:t>
            </a:r>
            <a:r>
              <a:rPr kumimoji="0" lang="ja-JP" altLang="en-US" sz="2400" b="1" kern="0" dirty="0">
                <a:latin typeface="Meiryo UI" panose="020B0604030504040204" pitchFamily="50" charset="-128"/>
                <a:ea typeface="Meiryo UI" panose="020B0604030504040204" pitchFamily="50" charset="-128"/>
              </a:rPr>
              <a:t>　</a:t>
            </a:r>
          </a:p>
        </p:txBody>
      </p:sp>
      <p:sp>
        <p:nvSpPr>
          <p:cNvPr id="5" name="スライド番号プレースホルダー 4"/>
          <p:cNvSpPr>
            <a:spLocks noGrp="1"/>
          </p:cNvSpPr>
          <p:nvPr>
            <p:ph type="sldNum" sz="quarter" idx="12"/>
          </p:nvPr>
        </p:nvSpPr>
        <p:spPr>
          <a:xfrm>
            <a:off x="6982440" y="6445648"/>
            <a:ext cx="2057400" cy="365125"/>
          </a:xfrm>
        </p:spPr>
        <p:txBody>
          <a:bodyPr/>
          <a:lstStyle/>
          <a:p>
            <a:fld id="{6D9193AE-A101-45E9-A319-81911888F047}" type="slidenum">
              <a:rPr kumimoji="1" lang="ja-JP" altLang="en-US" smtClean="0"/>
              <a:pPr/>
              <a:t>6</a:t>
            </a:fld>
            <a:endParaRPr kumimoji="1" lang="ja-JP" altLang="en-US" dirty="0"/>
          </a:p>
        </p:txBody>
      </p:sp>
      <p:sp>
        <p:nvSpPr>
          <p:cNvPr id="18" name="正方形/長方形 17">
            <a:extLst>
              <a:ext uri="{FF2B5EF4-FFF2-40B4-BE49-F238E27FC236}">
                <a16:creationId xmlns:a16="http://schemas.microsoft.com/office/drawing/2014/main" id="{21002D9A-AE25-49A2-A442-8DDA9756520F}"/>
              </a:ext>
            </a:extLst>
          </p:cNvPr>
          <p:cNvSpPr/>
          <p:nvPr/>
        </p:nvSpPr>
        <p:spPr>
          <a:xfrm>
            <a:off x="3605349" y="6375812"/>
            <a:ext cx="5003114" cy="369332"/>
          </a:xfrm>
          <a:prstGeom prst="rect">
            <a:avLst/>
          </a:prstGeom>
        </p:spPr>
        <p:txBody>
          <a:bodyPr wrap="square">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出典：大阪市</a:t>
            </a:r>
            <a:r>
              <a:rPr lang="ja-JP" altLang="en-US" sz="900" dirty="0" smtClean="0">
                <a:latin typeface="Meiryo UI" panose="020B0604030504040204" pitchFamily="50" charset="-128"/>
                <a:ea typeface="Meiryo UI" panose="020B0604030504040204" pitchFamily="50" charset="-128"/>
              </a:rPr>
              <a:t>ホームページ　「</a:t>
            </a:r>
            <a:r>
              <a:rPr lang="en-US" altLang="ja-JP" sz="900" dirty="0">
                <a:latin typeface="Meiryo UI" panose="020B0604030504040204" pitchFamily="50" charset="-128"/>
                <a:ea typeface="Meiryo UI" panose="020B0604030504040204" pitchFamily="50" charset="-128"/>
              </a:rPr>
              <a:t>ICT</a:t>
            </a:r>
            <a:r>
              <a:rPr lang="ja-JP" altLang="en-US" sz="900" dirty="0">
                <a:latin typeface="Meiryo UI" panose="020B0604030504040204" pitchFamily="50" charset="-128"/>
                <a:ea typeface="Meiryo UI" panose="020B0604030504040204" pitchFamily="50" charset="-128"/>
              </a:rPr>
              <a:t>を活用した新たな市民活動「</a:t>
            </a:r>
            <a:r>
              <a:rPr lang="en-US" altLang="ja-JP" sz="900" dirty="0" err="1">
                <a:latin typeface="Meiryo UI" panose="020B0604030504040204" pitchFamily="50" charset="-128"/>
                <a:ea typeface="Meiryo UI" panose="020B0604030504040204" pitchFamily="50" charset="-128"/>
              </a:rPr>
              <a:t>CivicTech</a:t>
            </a:r>
            <a:r>
              <a:rPr lang="ja-JP" altLang="en-US" sz="900" dirty="0">
                <a:latin typeface="Meiryo UI" panose="020B0604030504040204" pitchFamily="50" charset="-128"/>
                <a:ea typeface="Meiryo UI" panose="020B0604030504040204" pitchFamily="50" charset="-128"/>
              </a:rPr>
              <a:t>（シビックテック）」の取組」</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https://www.city.osaka.lg.jp/shimin/page/0000329043.html</a:t>
            </a:r>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3505" y="3061493"/>
            <a:ext cx="2464742"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道路破損通報サービス</a:t>
            </a:r>
          </a:p>
        </p:txBody>
      </p:sp>
      <p:graphicFrame>
        <p:nvGraphicFramePr>
          <p:cNvPr id="21" name="表 20"/>
          <p:cNvGraphicFramePr>
            <a:graphicFrameLocks noGrp="1"/>
          </p:cNvGraphicFramePr>
          <p:nvPr>
            <p:extLst/>
          </p:nvPr>
        </p:nvGraphicFramePr>
        <p:xfrm>
          <a:off x="446370" y="3421533"/>
          <a:ext cx="2663990" cy="2743200"/>
        </p:xfrm>
        <a:graphic>
          <a:graphicData uri="http://schemas.openxmlformats.org/drawingml/2006/table">
            <a:tbl>
              <a:tblPr firstRow="1" bandRow="1">
                <a:tableStyleId>{5940675A-B579-460E-94D1-54222C63F5DA}</a:tableStyleId>
              </a:tblPr>
              <a:tblGrid>
                <a:gridCol w="1019664">
                  <a:extLst>
                    <a:ext uri="{9D8B030D-6E8A-4147-A177-3AD203B41FA5}">
                      <a16:colId xmlns:a16="http://schemas.microsoft.com/office/drawing/2014/main" val="2970737907"/>
                    </a:ext>
                  </a:extLst>
                </a:gridCol>
                <a:gridCol w="1644326">
                  <a:extLst>
                    <a:ext uri="{9D8B030D-6E8A-4147-A177-3AD203B41FA5}">
                      <a16:colId xmlns:a16="http://schemas.microsoft.com/office/drawing/2014/main" val="935662453"/>
                    </a:ext>
                  </a:extLst>
                </a:gridCol>
              </a:tblGrid>
              <a:tr h="30150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導入済</a:t>
                      </a:r>
                    </a:p>
                  </a:txBody>
                  <a:tcPr marL="84406" marR="84406">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主な内容</a:t>
                      </a:r>
                    </a:p>
                  </a:txBody>
                  <a:tcPr marL="84406" marR="84406">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22171023"/>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豊中市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marL="82550" indent="-82550"/>
                      <a:r>
                        <a:rPr kumimoji="1" lang="ja-JP" altLang="en-US" sz="1400" dirty="0">
                          <a:solidFill>
                            <a:schemeClr val="tx1"/>
                          </a:solidFill>
                          <a:latin typeface="Meiryo UI" panose="020B0604030504040204" pitchFamily="50" charset="-128"/>
                          <a:ea typeface="Meiryo UI" panose="020B0604030504040204" pitchFamily="50" charset="-128"/>
                        </a:rPr>
                        <a:t>○茨木市のみホームページによるサービス提供</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82550" indent="-82550"/>
                      <a:endParaRPr kumimoji="1" lang="en-US" altLang="ja-JP" sz="1400" dirty="0">
                        <a:solidFill>
                          <a:schemeClr val="tx1"/>
                        </a:solidFill>
                        <a:latin typeface="Meiryo UI" panose="020B0604030504040204" pitchFamily="50" charset="-128"/>
                        <a:ea typeface="Meiryo UI" panose="020B0604030504040204" pitchFamily="50" charset="-128"/>
                      </a:endParaRPr>
                    </a:p>
                    <a:p>
                      <a:pPr marL="82550" indent="-82550"/>
                      <a:r>
                        <a:rPr kumimoji="1" lang="ja-JP" altLang="en-US" sz="1400" dirty="0">
                          <a:solidFill>
                            <a:schemeClr val="tx1"/>
                          </a:solidFill>
                          <a:latin typeface="Meiryo UI" panose="020B0604030504040204" pitchFamily="50" charset="-128"/>
                          <a:ea typeface="Meiryo UI" panose="020B0604030504040204" pitchFamily="50" charset="-128"/>
                        </a:rPr>
                        <a:t>○その他市町村はアプリにより提供</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150278"/>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守口市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051804"/>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八尾市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701856"/>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泉佐野市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704595"/>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富田林市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936043"/>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寝屋川市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15490522"/>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四條畷市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68150"/>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茨木市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282151"/>
                  </a:ext>
                </a:extLst>
              </a:tr>
            </a:tbl>
          </a:graphicData>
        </a:graphic>
      </p:graphicFrame>
      <p:sp>
        <p:nvSpPr>
          <p:cNvPr id="26" name="テキスト ボックス 25"/>
          <p:cNvSpPr txBox="1"/>
          <p:nvPr/>
        </p:nvSpPr>
        <p:spPr>
          <a:xfrm>
            <a:off x="446370" y="6186300"/>
            <a:ext cx="114972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計</a:t>
            </a:r>
            <a:r>
              <a:rPr kumimoji="1" lang="en-US" altLang="ja-JP" sz="1600" dirty="0" smtClean="0">
                <a:latin typeface="Meiryo UI" panose="020B0604030504040204" pitchFamily="50" charset="-128"/>
                <a:ea typeface="Meiryo UI" panose="020B0604030504040204" pitchFamily="50" charset="-128"/>
              </a:rPr>
              <a:t>8</a:t>
            </a:r>
            <a:r>
              <a:rPr kumimoji="1" lang="ja-JP" altLang="en-US" sz="1600" dirty="0" smtClean="0">
                <a:latin typeface="Meiryo UI" panose="020B0604030504040204" pitchFamily="50" charset="-128"/>
                <a:ea typeface="Meiryo UI" panose="020B0604030504040204" pitchFamily="50" charset="-128"/>
              </a:rPr>
              <a:t>団体</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F595BAB-5AF0-4957-BC9E-802953FAE7C7}"/>
              </a:ext>
            </a:extLst>
          </p:cNvPr>
          <p:cNvSpPr txBox="1"/>
          <p:nvPr/>
        </p:nvSpPr>
        <p:spPr>
          <a:xfrm>
            <a:off x="3394492" y="3053104"/>
            <a:ext cx="22599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アイデアソン・ハッカソン</a:t>
            </a:r>
          </a:p>
        </p:txBody>
      </p:sp>
      <p:graphicFrame>
        <p:nvGraphicFramePr>
          <p:cNvPr id="28" name="表 27">
            <a:extLst>
              <a:ext uri="{FF2B5EF4-FFF2-40B4-BE49-F238E27FC236}">
                <a16:creationId xmlns:a16="http://schemas.microsoft.com/office/drawing/2014/main" id="{7C633076-5DF8-4C53-98E2-92377E723B8F}"/>
              </a:ext>
            </a:extLst>
          </p:cNvPr>
          <p:cNvGraphicFramePr>
            <a:graphicFrameLocks noGrp="1"/>
          </p:cNvGraphicFramePr>
          <p:nvPr>
            <p:extLst/>
          </p:nvPr>
        </p:nvGraphicFramePr>
        <p:xfrm>
          <a:off x="3394492" y="3413145"/>
          <a:ext cx="2568644" cy="2316480"/>
        </p:xfrm>
        <a:graphic>
          <a:graphicData uri="http://schemas.openxmlformats.org/drawingml/2006/table">
            <a:tbl>
              <a:tblPr firstRow="1" bandRow="1">
                <a:tableStyleId>{5940675A-B579-460E-94D1-54222C63F5DA}</a:tableStyleId>
              </a:tblPr>
              <a:tblGrid>
                <a:gridCol w="840644">
                  <a:extLst>
                    <a:ext uri="{9D8B030D-6E8A-4147-A177-3AD203B41FA5}">
                      <a16:colId xmlns:a16="http://schemas.microsoft.com/office/drawing/2014/main" val="2970737907"/>
                    </a:ext>
                  </a:extLst>
                </a:gridCol>
                <a:gridCol w="1728000">
                  <a:extLst>
                    <a:ext uri="{9D8B030D-6E8A-4147-A177-3AD203B41FA5}">
                      <a16:colId xmlns:a16="http://schemas.microsoft.com/office/drawing/2014/main" val="935662453"/>
                    </a:ext>
                  </a:extLst>
                </a:gridCol>
              </a:tblGrid>
              <a:tr h="144015">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実績あり</a:t>
                      </a:r>
                    </a:p>
                  </a:txBody>
                  <a:tcPr marL="84406" marR="84406">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主な内容</a:t>
                      </a:r>
                    </a:p>
                  </a:txBody>
                  <a:tcPr marL="84406" marR="84406">
                    <a:solidFill>
                      <a:schemeClr val="accent5">
                        <a:lumMod val="40000"/>
                        <a:lumOff val="60000"/>
                      </a:schemeClr>
                    </a:solidFill>
                  </a:tcPr>
                </a:tc>
                <a:extLst>
                  <a:ext uri="{0D108BD9-81ED-4DB2-BD59-A6C34878D82A}">
                    <a16:rowId xmlns:a16="http://schemas.microsoft.com/office/drawing/2014/main" val="3222171023"/>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大阪市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tc>
                <a:tc rowSpan="6">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○産学連携での取組みが中心。</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○枚方市はオープンデータの活用をテーマに複数回開催し、大阪工業大学と連携で、アプリの開発につながった実績あり。</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15027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堺市</a:t>
                      </a:r>
                    </a:p>
                  </a:txBody>
                  <a:tcPr marL="84406" marR="84406"/>
                </a:tc>
                <a:tc vMerge="1">
                  <a:txBody>
                    <a:bodyPr/>
                    <a:lstStyle/>
                    <a:p>
                      <a:endParaRPr kumimoji="1" lang="ja-JP" altLang="en-US" sz="1400" dirty="0"/>
                    </a:p>
                  </a:txBody>
                  <a:tcPr/>
                </a:tc>
                <a:extLst>
                  <a:ext uri="{0D108BD9-81ED-4DB2-BD59-A6C34878D82A}">
                    <a16:rowId xmlns:a16="http://schemas.microsoft.com/office/drawing/2014/main" val="1383051804"/>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高槻市</a:t>
                      </a:r>
                    </a:p>
                  </a:txBody>
                  <a:tcPr marL="84406" marR="84406">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701856"/>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枚方市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704595"/>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茨木市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936043"/>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八尾市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82790"/>
                  </a:ext>
                </a:extLst>
              </a:tr>
            </a:tbl>
          </a:graphicData>
        </a:graphic>
      </p:graphicFrame>
      <p:sp>
        <p:nvSpPr>
          <p:cNvPr id="29" name="テキスト ボックス 28">
            <a:extLst>
              <a:ext uri="{FF2B5EF4-FFF2-40B4-BE49-F238E27FC236}">
                <a16:creationId xmlns:a16="http://schemas.microsoft.com/office/drawing/2014/main" id="{479F4E2B-A7A3-4AF0-949E-7A254AE9C7F3}"/>
              </a:ext>
            </a:extLst>
          </p:cNvPr>
          <p:cNvSpPr txBox="1"/>
          <p:nvPr/>
        </p:nvSpPr>
        <p:spPr>
          <a:xfrm>
            <a:off x="3394492" y="5748237"/>
            <a:ext cx="1861130"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計６団体</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7268" y="4529820"/>
            <a:ext cx="2231714" cy="1487809"/>
          </a:xfrm>
          <a:prstGeom prst="rect">
            <a:avLst/>
          </a:prstGeom>
        </p:spPr>
      </p:pic>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29" y="3151442"/>
            <a:ext cx="2231714" cy="1489291"/>
          </a:xfrm>
          <a:prstGeom prst="rect">
            <a:avLst/>
          </a:prstGeom>
        </p:spPr>
      </p:pic>
      <p:sp>
        <p:nvSpPr>
          <p:cNvPr id="33" name="正方形/長方形 32"/>
          <p:cNvSpPr/>
          <p:nvPr/>
        </p:nvSpPr>
        <p:spPr>
          <a:xfrm>
            <a:off x="365477" y="852992"/>
            <a:ext cx="8539012" cy="20971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まちの課題を住民と共有する手法として、道路の陥没等をスマホで通報する仕組みの導入状況や、住民と協働して解決する仕組みとしてのシビックテックの開催実績等について調査</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道路破損通報サービス</a:t>
            </a:r>
            <a:r>
              <a:rPr lang="ja-JP" altLang="en-US" sz="1600" dirty="0" smtClean="0">
                <a:solidFill>
                  <a:schemeClr val="tx1"/>
                </a:solidFill>
                <a:latin typeface="Meiryo UI" panose="020B0604030504040204" pitchFamily="50" charset="-128"/>
                <a:ea typeface="Meiryo UI" panose="020B0604030504040204" pitchFamily="50" charset="-128"/>
              </a:rPr>
              <a:t>は</a:t>
            </a:r>
            <a:r>
              <a:rPr lang="en-US" altLang="ja-JP" sz="1600" dirty="0" smtClean="0">
                <a:solidFill>
                  <a:schemeClr val="tx1"/>
                </a:solidFill>
                <a:latin typeface="Meiryo UI" panose="020B0604030504040204" pitchFamily="50" charset="-128"/>
                <a:ea typeface="Meiryo UI" panose="020B0604030504040204" pitchFamily="50" charset="-128"/>
              </a:rPr>
              <a:t>8</a:t>
            </a:r>
            <a:r>
              <a:rPr lang="ja-JP" altLang="en-US" sz="1600" dirty="0" smtClean="0">
                <a:solidFill>
                  <a:schemeClr val="tx1"/>
                </a:solidFill>
                <a:latin typeface="Meiryo UI" panose="020B0604030504040204" pitchFamily="50" charset="-128"/>
                <a:ea typeface="Meiryo UI" panose="020B0604030504040204" pitchFamily="50" charset="-128"/>
              </a:rPr>
              <a:t>団体</a:t>
            </a:r>
            <a:r>
              <a:rPr lang="ja-JP" altLang="en-US" sz="1600" dirty="0">
                <a:solidFill>
                  <a:schemeClr val="tx1"/>
                </a:solidFill>
                <a:latin typeface="Meiryo UI" panose="020B0604030504040204" pitchFamily="50" charset="-128"/>
                <a:ea typeface="Meiryo UI" panose="020B0604030504040204" pitchFamily="50" charset="-128"/>
              </a:rPr>
              <a:t>が対応、</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団体が検討中。既存サービスの充実に伴い導入のハードルは下がってきているが、情報ノイズ対策、位置情報の入手方法などの整理が別途必要。</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600" dirty="0" smtClean="0">
                <a:solidFill>
                  <a:schemeClr val="tx1"/>
                </a:solidFill>
                <a:latin typeface="Meiryo UI" panose="020B0604030504040204" pitchFamily="50" charset="-128"/>
                <a:ea typeface="Meiryo UI" panose="020B0604030504040204" pitchFamily="50" charset="-128"/>
              </a:rPr>
              <a:t>アイデアソン</a:t>
            </a:r>
            <a:r>
              <a:rPr lang="ja-JP" altLang="en-US" sz="1600" dirty="0">
                <a:solidFill>
                  <a:schemeClr val="tx1"/>
                </a:solidFill>
                <a:latin typeface="Meiryo UI" panose="020B0604030504040204" pitchFamily="50" charset="-128"/>
                <a:ea typeface="Meiryo UI" panose="020B0604030504040204" pitchFamily="50" charset="-128"/>
              </a:rPr>
              <a:t>、ハッカソンは</a:t>
            </a:r>
            <a:r>
              <a:rPr lang="en-US" altLang="ja-JP" sz="1600" dirty="0">
                <a:solidFill>
                  <a:schemeClr val="tx1"/>
                </a:solidFill>
                <a:latin typeface="Meiryo UI" panose="020B0604030504040204" pitchFamily="50" charset="-128"/>
                <a:ea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rPr>
              <a:t>団体で開催実績あり。大阪市では</a:t>
            </a:r>
            <a:r>
              <a:rPr lang="en-US" altLang="ja-JP" sz="1600" dirty="0">
                <a:solidFill>
                  <a:schemeClr val="tx1"/>
                </a:solidFill>
                <a:latin typeface="Meiryo UI" panose="020B0604030504040204" pitchFamily="50" charset="-128"/>
                <a:ea typeface="Meiryo UI" panose="020B0604030504040204" pitchFamily="50" charset="-128"/>
              </a:rPr>
              <a:t>Code for Osaka</a:t>
            </a:r>
            <a:r>
              <a:rPr lang="ja-JP" altLang="en-US" sz="1600" dirty="0">
                <a:solidFill>
                  <a:schemeClr val="tx1"/>
                </a:solidFill>
                <a:latin typeface="Meiryo UI" panose="020B0604030504040204" pitchFamily="50" charset="-128"/>
                <a:ea typeface="Meiryo UI" panose="020B0604030504040204" pitchFamily="50" charset="-128"/>
              </a:rPr>
              <a:t>と、枚方市では大阪工業大学と連携し、アプリの開発につながった実績あり。</a:t>
            </a:r>
          </a:p>
        </p:txBody>
      </p:sp>
    </p:spTree>
    <p:extLst>
      <p:ext uri="{BB962C8B-B14F-4D97-AF65-F5344CB8AC3E}">
        <p14:creationId xmlns:p14="http://schemas.microsoft.com/office/powerpoint/2010/main" val="401810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2318" y="835723"/>
            <a:ext cx="8645699" cy="3293209"/>
          </a:xfrm>
          <a:prstGeom prst="rect">
            <a:avLst/>
          </a:prstGeom>
          <a:noFill/>
          <a:ln>
            <a:solidFill>
              <a:schemeClr val="tx1"/>
            </a:solidFill>
            <a:prstDash val="solid"/>
          </a:ln>
        </p:spPr>
        <p:txBody>
          <a:bodyPr wrap="square" rtlCol="0">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課題</a:t>
            </a:r>
            <a:r>
              <a:rPr lang="en-US" altLang="ja-JP" sz="2000" b="1" dirty="0">
                <a:latin typeface="Meiryo UI" panose="020B0604030504040204" pitchFamily="50" charset="-128"/>
                <a:ea typeface="Meiryo UI" panose="020B0604030504040204" pitchFamily="50" charset="-128"/>
              </a:rPr>
              <a:t>】</a:t>
            </a:r>
          </a:p>
          <a:p>
            <a:endParaRPr lang="en-US" altLang="ja-JP" sz="800" b="1"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アプリ</a:t>
            </a:r>
            <a:r>
              <a:rPr lang="ja-JP" altLang="en-US" dirty="0">
                <a:latin typeface="Meiryo UI" panose="020B0604030504040204" pitchFamily="50" charset="-128"/>
                <a:ea typeface="Meiryo UI" panose="020B0604030504040204" pitchFamily="50" charset="-128"/>
              </a:rPr>
              <a:t>を提供しているが、必ずしも住民ニーズを反映したものになっていない</a:t>
            </a:r>
            <a:r>
              <a:rPr lang="ja-JP" altLang="en-US" dirty="0" smtClean="0">
                <a:latin typeface="Meiryo UI" panose="020B0604030504040204" pitchFamily="50" charset="-128"/>
                <a:ea typeface="Meiryo UI" panose="020B0604030504040204" pitchFamily="50" charset="-128"/>
              </a:rPr>
              <a:t>可能性</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どういった層の住民に、何のために提供するのか、ペルソナとシナリオの練りこみなしに、また住民ニーズ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の把握なしに、行政の一方的な思いでアプリを提供しても使われない</a:t>
            </a:r>
            <a:endParaRPr lang="en-US" altLang="ja-JP" sz="1600" dirty="0">
              <a:latin typeface="Meiryo UI" panose="020B0604030504040204" pitchFamily="50" charset="-128"/>
              <a:ea typeface="Meiryo UI" panose="020B0604030504040204" pitchFamily="50" charset="-128"/>
            </a:endParaRPr>
          </a:p>
          <a:p>
            <a:endParaRPr lang="en-US" altLang="ja-JP" sz="1400" dirty="0"/>
          </a:p>
          <a:p>
            <a:r>
              <a:rPr lang="ja-JP" altLang="en-US" dirty="0" smtClean="0">
                <a:latin typeface="Meiryo UI" panose="020B0604030504040204" pitchFamily="50" charset="-128"/>
                <a:ea typeface="Meiryo UI" panose="020B0604030504040204" pitchFamily="50" charset="-128"/>
              </a:rPr>
              <a:t>◆ 行政</a:t>
            </a:r>
            <a:r>
              <a:rPr lang="ja-JP" altLang="en-US" dirty="0">
                <a:latin typeface="Meiryo UI" panose="020B0604030504040204" pitchFamily="50" charset="-128"/>
                <a:ea typeface="Meiryo UI" panose="020B0604030504040204" pitchFamily="50" charset="-128"/>
              </a:rPr>
              <a:t>課題の増加、人員不足により住民向けの注力すべき業務に時間が</a:t>
            </a:r>
            <a:r>
              <a:rPr lang="ja-JP" altLang="en-US" dirty="0" smtClean="0">
                <a:latin typeface="Meiryo UI" panose="020B0604030504040204" pitchFamily="50" charset="-128"/>
                <a:ea typeface="Meiryo UI" panose="020B0604030504040204" pitchFamily="50" charset="-128"/>
              </a:rPr>
              <a:t>さけない</a:t>
            </a:r>
            <a:endParaRPr lang="en-US" altLang="ja-JP" sz="14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自治体における人材の不足（</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団体）、情報の不足（</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団体）</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泉大津市の調査では窓口業務において、住民に対応する時間が十分確保できていない現状</a:t>
            </a:r>
            <a:endParaRPr lang="en-US" altLang="ja-JP" sz="16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財政的</a:t>
            </a:r>
            <a:r>
              <a:rPr lang="ja-JP" altLang="en-US" dirty="0">
                <a:latin typeface="Meiryo UI" panose="020B0604030504040204" pitchFamily="50" charset="-128"/>
                <a:ea typeface="Meiryo UI" panose="020B0604030504040204" pitchFamily="50" charset="-128"/>
              </a:rPr>
              <a:t>に</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投資に回す予算が少ない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予算の不足（</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団体）の回答あり</a:t>
            </a:r>
            <a:endParaRPr lang="en-US" altLang="ja-JP" sz="16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参考：大阪府市町村</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アンケート調査から</a:t>
            </a:r>
            <a:r>
              <a:rPr lang="en-US" altLang="ja-JP" sz="1400" dirty="0">
                <a:latin typeface="Meiryo UI" panose="020B0604030504040204" pitchFamily="50" charset="-128"/>
                <a:ea typeface="Meiryo UI" panose="020B0604030504040204" pitchFamily="50" charset="-128"/>
              </a:rPr>
              <a:t>】</a:t>
            </a:r>
          </a:p>
        </p:txBody>
      </p:sp>
      <p:cxnSp>
        <p:nvCxnSpPr>
          <p:cNvPr id="23" name="直線コネクタ 22"/>
          <p:cNvCxnSpPr/>
          <p:nvPr/>
        </p:nvCxnSpPr>
        <p:spPr>
          <a:xfrm>
            <a:off x="277795" y="645407"/>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834432" y="85394"/>
            <a:ext cx="7298202" cy="461665"/>
          </a:xfrm>
          <a:prstGeom prst="rect">
            <a:avLst/>
          </a:prstGeom>
          <a:noFill/>
        </p:spPr>
        <p:txBody>
          <a:bodyPr wrap="square" rtlCol="0">
            <a:spAutoFit/>
          </a:bodyPr>
          <a:lstStyle/>
          <a:p>
            <a:pPr algn="ctr" defTabSz="914400">
              <a:defRPr/>
            </a:pPr>
            <a:r>
              <a:rPr kumimoji="0" lang="en-US" altLang="ja-JP" sz="2400" b="1" kern="0" dirty="0">
                <a:latin typeface="Meiryo UI" panose="020B0604030504040204" pitchFamily="50" charset="-128"/>
                <a:ea typeface="Meiryo UI" panose="020B0604030504040204" pitchFamily="50" charset="-128"/>
              </a:rPr>
              <a:t>ICT</a:t>
            </a:r>
            <a:r>
              <a:rPr kumimoji="0" lang="ja-JP" altLang="en-US" sz="2400" b="1" kern="0" dirty="0">
                <a:latin typeface="Meiryo UI" panose="020B0604030504040204" pitchFamily="50" charset="-128"/>
                <a:ea typeface="Meiryo UI" panose="020B0604030504040204" pitchFamily="50" charset="-128"/>
              </a:rPr>
              <a:t>の活用を進めていく上での課題</a:t>
            </a:r>
            <a:r>
              <a:rPr lang="ja-JP" altLang="en-US" sz="2400" b="1" kern="0" dirty="0">
                <a:latin typeface="Meiryo UI" panose="020B0604030504040204" pitchFamily="50" charset="-128"/>
                <a:ea typeface="Meiryo UI" panose="020B0604030504040204" pitchFamily="50" charset="-128"/>
              </a:rPr>
              <a:t>と</a:t>
            </a:r>
            <a:r>
              <a:rPr kumimoji="0" lang="ja-JP" altLang="en-US" sz="2400" b="1" kern="0" dirty="0">
                <a:latin typeface="Meiryo UI" panose="020B0604030504040204" pitchFamily="50" charset="-128"/>
                <a:ea typeface="Meiryo UI" panose="020B0604030504040204" pitchFamily="50" charset="-128"/>
              </a:rPr>
              <a:t>方向性（まとめ）　</a:t>
            </a:r>
          </a:p>
        </p:txBody>
      </p:sp>
      <p:sp>
        <p:nvSpPr>
          <p:cNvPr id="5" name="テキスト ボックス 4"/>
          <p:cNvSpPr txBox="1"/>
          <p:nvPr/>
        </p:nvSpPr>
        <p:spPr>
          <a:xfrm>
            <a:off x="242318" y="4330719"/>
            <a:ext cx="8645699" cy="2220806"/>
          </a:xfrm>
          <a:prstGeom prst="rect">
            <a:avLst/>
          </a:prstGeom>
          <a:solidFill>
            <a:schemeClr val="accent6">
              <a:lumMod val="20000"/>
              <a:lumOff val="80000"/>
            </a:schemeClr>
          </a:solidFill>
          <a:ln>
            <a:solidFill>
              <a:schemeClr val="tx1"/>
            </a:solidFill>
            <a:prstDash val="solid"/>
          </a:ln>
        </p:spPr>
        <p:txBody>
          <a:bodyPr wrap="square" rtlCol="0" anchor="ctr">
            <a:normAutofit fontScale="92500" lnSpcReduction="10000"/>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方向性</a:t>
            </a:r>
            <a:r>
              <a:rPr lang="en-US" altLang="ja-JP" sz="2000" b="1" dirty="0">
                <a:latin typeface="Meiryo UI" panose="020B0604030504040204" pitchFamily="50" charset="-128"/>
                <a:ea typeface="Meiryo UI" panose="020B0604030504040204" pitchFamily="50" charset="-128"/>
              </a:rPr>
              <a:t>】</a:t>
            </a:r>
          </a:p>
          <a:p>
            <a:endParaRPr lang="en-US" altLang="ja-JP" sz="800" dirty="0">
              <a:latin typeface="Meiryo UI" panose="020B0604030504040204" pitchFamily="50" charset="-128"/>
              <a:ea typeface="Meiryo UI" panose="020B0604030504040204" pitchFamily="50" charset="-128"/>
            </a:endParaRPr>
          </a:p>
          <a:p>
            <a:pPr marL="514350" indent="-514350">
              <a:buFont typeface="+mj-lt"/>
              <a:buAutoNum type="romanUcPeriod"/>
            </a:pPr>
            <a:r>
              <a:rPr lang="en-US" altLang="ja-JP" sz="1900" dirty="0">
                <a:latin typeface="Meiryo UI" panose="020B0604030504040204" pitchFamily="50" charset="-128"/>
                <a:ea typeface="Meiryo UI" panose="020B0604030504040204" pitchFamily="50" charset="-128"/>
              </a:rPr>
              <a:t>ICT</a:t>
            </a:r>
            <a:r>
              <a:rPr lang="ja-JP" altLang="en-US" sz="1900" dirty="0">
                <a:latin typeface="Meiryo UI" panose="020B0604030504040204" pitchFamily="50" charset="-128"/>
                <a:ea typeface="Meiryo UI" panose="020B0604030504040204" pitchFamily="50" charset="-128"/>
              </a:rPr>
              <a:t>活用のための情報提供</a:t>
            </a:r>
            <a:r>
              <a:rPr lang="ja-JP" altLang="en-US" sz="1700" dirty="0">
                <a:latin typeface="Meiryo UI" panose="020B0604030504040204" pitchFamily="50" charset="-128"/>
                <a:ea typeface="Meiryo UI" panose="020B0604030504040204" pitchFamily="50" charset="-128"/>
              </a:rPr>
              <a:t>（国補助金の紹介、まずは無償でも可能なサービス導入紹介）　</a:t>
            </a:r>
            <a:endParaRPr lang="en-US" altLang="ja-JP" sz="1900" dirty="0">
              <a:latin typeface="Meiryo UI" panose="020B0604030504040204" pitchFamily="50" charset="-128"/>
              <a:ea typeface="Meiryo UI" panose="020B0604030504040204" pitchFamily="50" charset="-128"/>
            </a:endParaRPr>
          </a:p>
          <a:p>
            <a:pPr marL="514350" indent="-514350">
              <a:buFont typeface="+mj-lt"/>
              <a:buAutoNum type="romanUcPeriod"/>
            </a:pPr>
            <a:endParaRPr lang="en-US" altLang="ja-JP" sz="1900" dirty="0">
              <a:latin typeface="Meiryo UI" panose="020B0604030504040204" pitchFamily="50" charset="-128"/>
              <a:ea typeface="Meiryo UI" panose="020B0604030504040204" pitchFamily="50" charset="-128"/>
            </a:endParaRPr>
          </a:p>
          <a:p>
            <a:pPr marL="514350" indent="-514350">
              <a:buFont typeface="+mj-lt"/>
              <a:buAutoNum type="romanUcPeriod"/>
            </a:pPr>
            <a:r>
              <a:rPr lang="ja-JP" altLang="en-US" sz="1900" dirty="0">
                <a:latin typeface="Meiryo UI" panose="020B0604030504040204" pitchFamily="50" charset="-128"/>
                <a:ea typeface="Meiryo UI" panose="020B0604030504040204" pitchFamily="50" charset="-128"/>
              </a:rPr>
              <a:t>共同調達、標準仕様書提示　</a:t>
            </a:r>
            <a:endParaRPr lang="en-US" altLang="ja-JP" sz="1900" dirty="0">
              <a:latin typeface="Meiryo UI" panose="020B0604030504040204" pitchFamily="50" charset="-128"/>
              <a:ea typeface="Meiryo UI" panose="020B0604030504040204" pitchFamily="50" charset="-128"/>
            </a:endParaRPr>
          </a:p>
          <a:p>
            <a:pPr marL="514350" indent="-514350">
              <a:buFont typeface="+mj-lt"/>
              <a:buAutoNum type="romanUcPeriod"/>
            </a:pPr>
            <a:endParaRPr lang="en-US" altLang="ja-JP" sz="1900" dirty="0">
              <a:latin typeface="Meiryo UI" panose="020B0604030504040204" pitchFamily="50" charset="-128"/>
              <a:ea typeface="Meiryo UI" panose="020B0604030504040204" pitchFamily="50" charset="-128"/>
            </a:endParaRPr>
          </a:p>
          <a:p>
            <a:pPr marL="514350" indent="-514350">
              <a:buFont typeface="+mj-lt"/>
              <a:buAutoNum type="romanUcPeriod"/>
            </a:pPr>
            <a:r>
              <a:rPr lang="ja-JP" altLang="en-US" sz="1900" dirty="0">
                <a:latin typeface="Meiryo UI" panose="020B0604030504040204" pitchFamily="50" charset="-128"/>
                <a:ea typeface="Meiryo UI" panose="020B0604030504040204" pitchFamily="50" charset="-128"/>
              </a:rPr>
              <a:t>先行事例の横展開、企業等とのマッチング、シビックテックの実践　　等</a:t>
            </a:r>
            <a:endParaRPr lang="en-US" altLang="ja-JP" sz="19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上記課題の解決が住民</a:t>
            </a:r>
            <a:r>
              <a:rPr lang="en-US" altLang="ja-JP" sz="2200" b="1" dirty="0">
                <a:latin typeface="Meiryo UI" panose="020B0604030504040204" pitchFamily="50" charset="-128"/>
                <a:ea typeface="Meiryo UI" panose="020B0604030504040204" pitchFamily="50" charset="-128"/>
              </a:rPr>
              <a:t>QoL</a:t>
            </a:r>
            <a:r>
              <a:rPr lang="ja-JP" altLang="en-US" sz="2200" b="1" dirty="0">
                <a:latin typeface="Meiryo UI" panose="020B0604030504040204" pitchFamily="50" charset="-128"/>
                <a:ea typeface="Meiryo UI" panose="020B0604030504040204" pitchFamily="50" charset="-128"/>
              </a:rPr>
              <a:t>の向上につながる</a:t>
            </a:r>
            <a:endParaRPr lang="en-US" altLang="ja-JP" sz="24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22633" y="6487851"/>
            <a:ext cx="2057400" cy="365125"/>
          </a:xfrm>
        </p:spPr>
        <p:txBody>
          <a:bodyPr/>
          <a:lstStyle/>
          <a:p>
            <a:fld id="{6D9193AE-A101-45E9-A319-81911888F047}" type="slidenum">
              <a:rPr kumimoji="1" lang="ja-JP" altLang="en-US" smtClean="0"/>
              <a:pPr/>
              <a:t>7</a:t>
            </a:fld>
            <a:endParaRPr kumimoji="1" lang="ja-JP" altLang="en-US"/>
          </a:p>
        </p:txBody>
      </p:sp>
    </p:spTree>
    <p:extLst>
      <p:ext uri="{BB962C8B-B14F-4D97-AF65-F5344CB8AC3E}">
        <p14:creationId xmlns:p14="http://schemas.microsoft.com/office/powerpoint/2010/main" val="20885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BF321AB-D8E2-4BE5-9B63-B398D60DEC4E}"/>
              </a:ext>
            </a:extLst>
          </p:cNvPr>
          <p:cNvSpPr txBox="1"/>
          <p:nvPr/>
        </p:nvSpPr>
        <p:spPr>
          <a:xfrm>
            <a:off x="1657518" y="162213"/>
            <a:ext cx="5948662"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市町村の</a:t>
            </a:r>
            <a:r>
              <a:rPr kumimoji="1" lang="en-US" altLang="ja-JP" sz="2400" b="1" dirty="0">
                <a:latin typeface="Meiryo UI" panose="020B0604030504040204" pitchFamily="50" charset="-128"/>
                <a:ea typeface="Meiryo UI" panose="020B0604030504040204" pitchFamily="50" charset="-128"/>
              </a:rPr>
              <a:t>ICT</a:t>
            </a:r>
            <a:r>
              <a:rPr kumimoji="1" lang="ja-JP" altLang="en-US" sz="2400" b="1" dirty="0">
                <a:latin typeface="Meiryo UI" panose="020B0604030504040204" pitchFamily="50" charset="-128"/>
                <a:ea typeface="Meiryo UI" panose="020B0604030504040204" pitchFamily="50" charset="-128"/>
              </a:rPr>
              <a:t>活用に向けて</a:t>
            </a:r>
          </a:p>
        </p:txBody>
      </p:sp>
      <p:cxnSp>
        <p:nvCxnSpPr>
          <p:cNvPr id="6" name="直線コネクタ 5">
            <a:extLst>
              <a:ext uri="{FF2B5EF4-FFF2-40B4-BE49-F238E27FC236}">
                <a16:creationId xmlns:a16="http://schemas.microsoft.com/office/drawing/2014/main" id="{BD7C4614-E1EA-46BF-A674-1B49CAA7812A}"/>
              </a:ext>
            </a:extLst>
          </p:cNvPr>
          <p:cNvCxnSpPr/>
          <p:nvPr/>
        </p:nvCxnSpPr>
        <p:spPr>
          <a:xfrm>
            <a:off x="382588" y="720770"/>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108C2C31-2EF1-4492-A22C-F5C0427706C9}"/>
              </a:ext>
            </a:extLst>
          </p:cNvPr>
          <p:cNvGrpSpPr/>
          <p:nvPr/>
        </p:nvGrpSpPr>
        <p:grpSpPr>
          <a:xfrm>
            <a:off x="1579140" y="2691939"/>
            <a:ext cx="6185109" cy="1182536"/>
            <a:chOff x="1421071" y="1433356"/>
            <a:chExt cx="6185109" cy="1015729"/>
          </a:xfrm>
        </p:grpSpPr>
        <p:sp>
          <p:nvSpPr>
            <p:cNvPr id="3" name="正方形/長方形 2">
              <a:extLst>
                <a:ext uri="{FF2B5EF4-FFF2-40B4-BE49-F238E27FC236}">
                  <a16:creationId xmlns:a16="http://schemas.microsoft.com/office/drawing/2014/main" id="{E18ADFC1-5CF7-4192-ABFF-33611C768284}"/>
                </a:ext>
              </a:extLst>
            </p:cNvPr>
            <p:cNvSpPr/>
            <p:nvPr/>
          </p:nvSpPr>
          <p:spPr>
            <a:xfrm>
              <a:off x="1421071" y="1433356"/>
              <a:ext cx="1498799" cy="1015728"/>
            </a:xfrm>
            <a:prstGeom prst="rect">
              <a:avLst/>
            </a:prstGeom>
            <a:solidFill>
              <a:schemeClr val="accent4">
                <a:lumMod val="20000"/>
                <a:lumOff val="80000"/>
              </a:schemeClr>
            </a:solidFill>
            <a:ln>
              <a:solidFill>
                <a:schemeClr val="tx1"/>
              </a:solidFill>
            </a:ln>
          </p:spPr>
          <p:txBody>
            <a:bodyPr wrap="square" anchor="ctr" anchorCtr="1">
              <a:noAutofit/>
            </a:bodyPr>
            <a:lstStyle/>
            <a:p>
              <a:r>
                <a:rPr lang="ja-JP" altLang="en-US" b="1" dirty="0">
                  <a:latin typeface="Meiryo UI" panose="020B0604030504040204" pitchFamily="50" charset="-128"/>
                  <a:ea typeface="Meiryo UI" panose="020B0604030504040204" pitchFamily="50" charset="-128"/>
                </a:rPr>
                <a:t>行政サービス</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の</a:t>
              </a:r>
              <a:r>
                <a:rPr lang="en-US" altLang="ja-JP" b="1" dirty="0">
                  <a:latin typeface="Meiryo UI" panose="020B0604030504040204" pitchFamily="50" charset="-128"/>
                  <a:ea typeface="Meiryo UI" panose="020B0604030504040204" pitchFamily="50" charset="-128"/>
                </a:rPr>
                <a:t>ICT</a:t>
              </a:r>
              <a:r>
                <a:rPr lang="ja-JP" altLang="en-US" b="1" dirty="0">
                  <a:latin typeface="Meiryo UI" panose="020B0604030504040204" pitchFamily="50" charset="-128"/>
                  <a:ea typeface="Meiryo UI" panose="020B0604030504040204" pitchFamily="50" charset="-128"/>
                </a:rPr>
                <a:t>化</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ワーキング</a:t>
              </a:r>
              <a:endParaRPr lang="en-US" altLang="ja-JP"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E18ADFC1-5CF7-4192-ABFF-33611C768284}"/>
                </a:ext>
              </a:extLst>
            </p:cNvPr>
            <p:cNvSpPr/>
            <p:nvPr/>
          </p:nvSpPr>
          <p:spPr>
            <a:xfrm>
              <a:off x="2913660" y="1433357"/>
              <a:ext cx="4692520" cy="1015728"/>
            </a:xfrm>
            <a:prstGeom prst="rect">
              <a:avLst/>
            </a:prstGeom>
            <a:noFill/>
            <a:ln>
              <a:solidFill>
                <a:schemeClr val="tx1"/>
              </a:solidFill>
            </a:ln>
          </p:spPr>
          <p:txBody>
            <a:bodyPr wrap="square" anchor="ctr" anchorCtr="0">
              <a:no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市町村における課題・ニーズの抽出・議論</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ICT</a:t>
              </a:r>
              <a:r>
                <a:rPr lang="ja-JP" altLang="en-US" sz="1600" dirty="0">
                  <a:latin typeface="Meiryo UI" panose="020B0604030504040204" pitchFamily="50" charset="-128"/>
                  <a:ea typeface="Meiryo UI" panose="020B0604030504040204" pitchFamily="50" charset="-128"/>
                </a:rPr>
                <a:t>活用方策に関する先進事例・情報共有</a:t>
              </a: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共同調達・共通仕様書の検討</a:t>
              </a: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シビックテック事例共有</a:t>
              </a:r>
              <a:endParaRPr lang="en-US" altLang="ja-JP" sz="1600" dirty="0">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7A2966CB-5923-425D-AA1D-E7D9E9DE6280}"/>
              </a:ext>
            </a:extLst>
          </p:cNvPr>
          <p:cNvGrpSpPr/>
          <p:nvPr/>
        </p:nvGrpSpPr>
        <p:grpSpPr>
          <a:xfrm>
            <a:off x="1579140" y="4055131"/>
            <a:ext cx="6185109" cy="1122655"/>
            <a:chOff x="1421071" y="3255144"/>
            <a:chExt cx="6185109" cy="1138436"/>
          </a:xfrm>
        </p:grpSpPr>
        <p:sp>
          <p:nvSpPr>
            <p:cNvPr id="14" name="正方形/長方形 13">
              <a:extLst>
                <a:ext uri="{FF2B5EF4-FFF2-40B4-BE49-F238E27FC236}">
                  <a16:creationId xmlns:a16="http://schemas.microsoft.com/office/drawing/2014/main" id="{E18ADFC1-5CF7-4192-ABFF-33611C768284}"/>
                </a:ext>
              </a:extLst>
            </p:cNvPr>
            <p:cNvSpPr/>
            <p:nvPr/>
          </p:nvSpPr>
          <p:spPr>
            <a:xfrm>
              <a:off x="1421071" y="3255144"/>
              <a:ext cx="1498799" cy="1138436"/>
            </a:xfrm>
            <a:prstGeom prst="rect">
              <a:avLst/>
            </a:prstGeom>
            <a:solidFill>
              <a:schemeClr val="accent4">
                <a:lumMod val="20000"/>
                <a:lumOff val="80000"/>
              </a:schemeClr>
            </a:solidFill>
            <a:ln>
              <a:solidFill>
                <a:schemeClr val="tx1"/>
              </a:solidFill>
            </a:ln>
          </p:spPr>
          <p:txBody>
            <a:bodyPr wrap="square" anchor="ctr" anchorCtr="1">
              <a:noAutofit/>
            </a:bodyPr>
            <a:lstStyle/>
            <a:p>
              <a:r>
                <a:rPr lang="ja-JP" altLang="en-US" b="1" dirty="0">
                  <a:latin typeface="Meiryo UI" panose="020B0604030504040204" pitchFamily="50" charset="-128"/>
                  <a:ea typeface="Meiryo UI" panose="020B0604030504040204" pitchFamily="50" charset="-128"/>
                </a:rPr>
                <a:t>企業連携・</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シビックテック実証実験</a:t>
              </a:r>
              <a:endParaRPr lang="en-US" altLang="ja-JP"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18ADFC1-5CF7-4192-ABFF-33611C768284}"/>
                </a:ext>
              </a:extLst>
            </p:cNvPr>
            <p:cNvSpPr/>
            <p:nvPr/>
          </p:nvSpPr>
          <p:spPr>
            <a:xfrm>
              <a:off x="2913660" y="3255144"/>
              <a:ext cx="4692520" cy="1138435"/>
            </a:xfrm>
            <a:prstGeom prst="rect">
              <a:avLst/>
            </a:prstGeom>
            <a:noFill/>
            <a:ln>
              <a:solidFill>
                <a:schemeClr val="tx1"/>
              </a:solidFill>
            </a:ln>
          </p:spPr>
          <p:txBody>
            <a:bodyPr wrap="square" anchor="ctr" anchorCtr="0">
              <a:no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アイデアソン・ハッカソンの企画・実施</a:t>
              </a: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企業連携の募集</a:t>
              </a:r>
              <a:endParaRPr lang="en-US" altLang="ja-JP" sz="1600"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シビックテック実証実験</a:t>
              </a:r>
              <a:endParaRPr lang="en-US" altLang="ja-JP" sz="1600" dirty="0">
                <a:latin typeface="Meiryo UI" panose="020B0604030504040204" pitchFamily="50" charset="-128"/>
                <a:ea typeface="Meiryo UI" panose="020B0604030504040204" pitchFamily="50" charset="-128"/>
              </a:endParaRPr>
            </a:p>
          </p:txBody>
        </p:sp>
      </p:grpSp>
      <p:sp>
        <p:nvSpPr>
          <p:cNvPr id="23" name="矢印: 下 22">
            <a:extLst>
              <a:ext uri="{FF2B5EF4-FFF2-40B4-BE49-F238E27FC236}">
                <a16:creationId xmlns:a16="http://schemas.microsoft.com/office/drawing/2014/main" id="{8E9109C3-35C5-4919-90A0-68EF3B81FAB5}"/>
              </a:ext>
            </a:extLst>
          </p:cNvPr>
          <p:cNvSpPr/>
          <p:nvPr/>
        </p:nvSpPr>
        <p:spPr>
          <a:xfrm>
            <a:off x="3724725" y="5358441"/>
            <a:ext cx="2245000" cy="341153"/>
          </a:xfrm>
          <a:prstGeom prst="downArrow">
            <a:avLst>
              <a:gd name="adj1" fmla="val 50000"/>
              <a:gd name="adj2" fmla="val 67308"/>
            </a:avLst>
          </a:prstGeom>
          <a:solidFill>
            <a:srgbClr val="43ED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89EE6E0-C781-40E8-8CA8-5C7D82B1B605}"/>
              </a:ext>
            </a:extLst>
          </p:cNvPr>
          <p:cNvSpPr/>
          <p:nvPr/>
        </p:nvSpPr>
        <p:spPr>
          <a:xfrm>
            <a:off x="1091330" y="850699"/>
            <a:ext cx="7081038" cy="1577538"/>
          </a:xfrm>
          <a:prstGeom prst="rect">
            <a:avLst/>
          </a:prstGeom>
          <a:ln w="38100">
            <a:solidFill>
              <a:schemeClr val="tx1"/>
            </a:solidFill>
          </a:ln>
        </p:spPr>
        <p:txBody>
          <a:bodyPr wrap="square" tIns="180000" anchor="t" anchorCtr="0">
            <a:noAutofit/>
          </a:bodyPr>
          <a:lstStyle/>
          <a:p>
            <a:pPr marL="342900" indent="-342900" algn="ctr">
              <a:buFont typeface="Wingdings" panose="05000000000000000000" pitchFamily="2" charset="2"/>
              <a:buChar char="u"/>
            </a:pPr>
            <a:r>
              <a:rPr lang="ja-JP" altLang="en-US" sz="2000" b="1" dirty="0">
                <a:latin typeface="Meiryo UI" panose="020B0604030504040204" pitchFamily="50" charset="-128"/>
                <a:ea typeface="Meiryo UI" panose="020B0604030504040204" pitchFamily="50" charset="-128"/>
              </a:rPr>
              <a:t>大阪府内市町村スマートシティ連絡会議を設置</a:t>
            </a:r>
            <a:r>
              <a:rPr lang="en-US" altLang="ja-JP" sz="2000" b="1" dirty="0">
                <a:latin typeface="Meiryo UI" panose="020B0604030504040204" pitchFamily="50" charset="-128"/>
                <a:ea typeface="Meiryo UI" panose="020B0604030504040204" pitchFamily="50" charset="-128"/>
              </a:rPr>
              <a:t/>
            </a:r>
            <a:br>
              <a:rPr lang="en-US" altLang="ja-JP" sz="2000" b="1"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err="1">
                <a:latin typeface="Meiryo UI" panose="020B0604030504040204" pitchFamily="50" charset="-128"/>
                <a:ea typeface="Meiryo UI" panose="020B0604030504040204" pitchFamily="50" charset="-128"/>
              </a:rPr>
              <a:t>GovTech</a:t>
            </a:r>
            <a:r>
              <a:rPr lang="ja-JP" altLang="en-US" sz="2000" dirty="0">
                <a:latin typeface="Meiryo UI" panose="020B0604030504040204" pitchFamily="50" charset="-128"/>
                <a:ea typeface="Meiryo UI" panose="020B0604030504040204" pitchFamily="50" charset="-128"/>
              </a:rPr>
              <a:t>フロント大阪</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仮称</a:t>
            </a:r>
            <a:r>
              <a:rPr lang="en-US" altLang="ja-JP" sz="16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」を立ち上げ</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endParaRPr lang="en-US" altLang="ja-JP" sz="2000" b="1"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u"/>
            </a:pPr>
            <a:endParaRPr lang="en-US" altLang="ja-JP" sz="2000" b="1"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1FADBB50-827C-4148-890A-8CDA3F6D8914}"/>
              </a:ext>
            </a:extLst>
          </p:cNvPr>
          <p:cNvSpPr/>
          <p:nvPr/>
        </p:nvSpPr>
        <p:spPr>
          <a:xfrm>
            <a:off x="2406917" y="1692812"/>
            <a:ext cx="4958735"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　大阪府内市町村の</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活用力向上</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企業、シビックテック団体との連携プラットフォーム</a:t>
            </a:r>
            <a:endParaRPr lang="en-US" altLang="ja-JP"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389EE6E0-C781-40E8-8CA8-5C7D82B1B605}"/>
              </a:ext>
            </a:extLst>
          </p:cNvPr>
          <p:cNvSpPr/>
          <p:nvPr/>
        </p:nvSpPr>
        <p:spPr>
          <a:xfrm>
            <a:off x="1091330" y="5882157"/>
            <a:ext cx="7081038" cy="707886"/>
          </a:xfrm>
          <a:prstGeom prst="rect">
            <a:avLst/>
          </a:prstGeom>
        </p:spPr>
        <p:txBody>
          <a:bodyPr wrap="square">
            <a:spAutoFit/>
          </a:bodyPr>
          <a:lstStyle/>
          <a:p>
            <a:pPr marL="342900" indent="-342900">
              <a:buFont typeface="Wingdings" panose="05000000000000000000" pitchFamily="2" charset="2"/>
              <a:buChar char="u"/>
            </a:pPr>
            <a:r>
              <a:rPr lang="ja-JP" altLang="en-US" sz="2000" b="1" dirty="0">
                <a:latin typeface="Meiryo UI" panose="020B0604030504040204" pitchFamily="50" charset="-128"/>
                <a:ea typeface="Meiryo UI" panose="020B0604030504040204" pitchFamily="50" charset="-128"/>
              </a:rPr>
              <a:t>数年かけて実績を積み重ね、将来的には大阪のスマートシティをけん引するコンソーシアム組織の設立も視野に</a:t>
            </a:r>
            <a:endParaRPr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91C2BF47-85B9-4EFB-B05C-8458CB48B018}" type="slidenum">
              <a:rPr kumimoji="1" lang="ja-JP" altLang="en-US" smtClean="0"/>
              <a:pPr/>
              <a:t>8</a:t>
            </a:fld>
            <a:endParaRPr kumimoji="1" lang="ja-JP" altLang="en-US" dirty="0"/>
          </a:p>
        </p:txBody>
      </p:sp>
    </p:spTree>
    <p:extLst>
      <p:ext uri="{BB962C8B-B14F-4D97-AF65-F5344CB8AC3E}">
        <p14:creationId xmlns:p14="http://schemas.microsoft.com/office/powerpoint/2010/main" val="115344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17982" y="2492795"/>
            <a:ext cx="6043537" cy="2219875"/>
          </a:xfrm>
          <a:prstGeom prst="roundRect">
            <a:avLst>
              <a:gd name="adj" fmla="val 11434"/>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graphicFrame>
        <p:nvGraphicFramePr>
          <p:cNvPr id="21" name="表 21">
            <a:extLst>
              <a:ext uri="{FF2B5EF4-FFF2-40B4-BE49-F238E27FC236}">
                <a16:creationId xmlns:a16="http://schemas.microsoft.com/office/drawing/2014/main" id="{7056D5BB-10B1-4FEE-8527-00EAB2E0031A}"/>
              </a:ext>
            </a:extLst>
          </p:cNvPr>
          <p:cNvGraphicFramePr>
            <a:graphicFrameLocks noGrp="1"/>
          </p:cNvGraphicFramePr>
          <p:nvPr/>
        </p:nvGraphicFramePr>
        <p:xfrm>
          <a:off x="526565" y="2645678"/>
          <a:ext cx="3192011" cy="1934157"/>
        </p:xfrm>
        <a:graphic>
          <a:graphicData uri="http://schemas.openxmlformats.org/drawingml/2006/table">
            <a:tbl>
              <a:tblPr firstRow="1" bandRow="1">
                <a:tableStyleId>{5940675A-B579-460E-94D1-54222C63F5DA}</a:tableStyleId>
              </a:tblPr>
              <a:tblGrid>
                <a:gridCol w="834067">
                  <a:extLst>
                    <a:ext uri="{9D8B030D-6E8A-4147-A177-3AD203B41FA5}">
                      <a16:colId xmlns:a16="http://schemas.microsoft.com/office/drawing/2014/main" val="191580032"/>
                    </a:ext>
                  </a:extLst>
                </a:gridCol>
                <a:gridCol w="2357944">
                  <a:extLst>
                    <a:ext uri="{9D8B030D-6E8A-4147-A177-3AD203B41FA5}">
                      <a16:colId xmlns:a16="http://schemas.microsoft.com/office/drawing/2014/main" val="2796113846"/>
                    </a:ext>
                  </a:extLst>
                </a:gridCol>
              </a:tblGrid>
              <a:tr h="22860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分野例</a:t>
                      </a:r>
                    </a:p>
                  </a:txBody>
                  <a:tcPr marL="68580" marR="68580" marT="34290" marB="34290" anchor="ctr">
                    <a:solidFill>
                      <a:schemeClr val="bg1"/>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地域課題</a:t>
                      </a:r>
                    </a:p>
                  </a:txBody>
                  <a:tcPr marL="68580" marR="68580" marT="34290" marB="34290" anchor="ctr">
                    <a:solidFill>
                      <a:schemeClr val="bg1"/>
                    </a:solidFill>
                  </a:tcPr>
                </a:tc>
                <a:extLst>
                  <a:ext uri="{0D108BD9-81ED-4DB2-BD59-A6C34878D82A}">
                    <a16:rowId xmlns:a16="http://schemas.microsoft.com/office/drawing/2014/main" val="616327645"/>
                  </a:ext>
                </a:extLst>
              </a:tr>
              <a:tr h="56597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移動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モビリティ</a:t>
                      </a:r>
                    </a:p>
                  </a:txBody>
                  <a:tcPr marL="68580" marR="68580" marT="34290" marB="34290" anchor="ctr">
                    <a:solidFill>
                      <a:schemeClr val="bg1"/>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187790307"/>
                  </a:ext>
                </a:extLst>
              </a:tr>
              <a:tr h="56597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インバウンド</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支払い</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61891853"/>
                  </a:ext>
                </a:extLst>
              </a:tr>
              <a:tr h="56597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医療</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ヘルスケア</a:t>
                      </a:r>
                    </a:p>
                  </a:txBody>
                  <a:tcPr marL="68580" marR="68580" marT="34290" marB="34290" anchor="ctr">
                    <a:solidFill>
                      <a:schemeClr val="bg1"/>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1310699699"/>
                  </a:ext>
                </a:extLst>
              </a:tr>
            </a:tbl>
          </a:graphicData>
        </a:graphic>
      </p:graphicFrame>
      <p:sp>
        <p:nvSpPr>
          <p:cNvPr id="20" name="正方形/長方形 19">
            <a:extLst>
              <a:ext uri="{FF2B5EF4-FFF2-40B4-BE49-F238E27FC236}">
                <a16:creationId xmlns:a16="http://schemas.microsoft.com/office/drawing/2014/main" id="{D500B1A0-8979-45FB-B9E2-228E12FEE7D2}"/>
              </a:ext>
            </a:extLst>
          </p:cNvPr>
          <p:cNvSpPr/>
          <p:nvPr/>
        </p:nvSpPr>
        <p:spPr>
          <a:xfrm>
            <a:off x="417983" y="752821"/>
            <a:ext cx="8364276" cy="1515800"/>
          </a:xfrm>
          <a:prstGeom prst="rect">
            <a:avLst/>
          </a:prstGeom>
          <a:ln>
            <a:solidFill>
              <a:schemeClr val="tx1"/>
            </a:solidFill>
          </a:ln>
        </p:spPr>
        <p:txBody>
          <a:bodyPr wrap="square">
            <a:spAutoFit/>
          </a:bodyPr>
          <a:lstStyle/>
          <a:p>
            <a:pPr marL="214313" indent="-214313" defTabSz="68580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ビジネス分野では、顧客サービスの向上や新たな価値創造を図って競争力を高めるため、デジタルトランスフォーメーション*</a:t>
            </a:r>
            <a:r>
              <a:rPr kumimoji="1" lang="en-US" altLang="ja-JP" sz="1400" dirty="0">
                <a:solidFill>
                  <a:prstClr val="black"/>
                </a:solidFill>
                <a:latin typeface="Meiryo UI" panose="020B0604030504040204" pitchFamily="50" charset="-128"/>
                <a:ea typeface="Meiryo UI" panose="020B0604030504040204" pitchFamily="50" charset="-128"/>
              </a:rPr>
              <a:t>(DX)</a:t>
            </a:r>
            <a:r>
              <a:rPr kumimoji="1" lang="ja-JP" altLang="en-US" sz="1400" dirty="0">
                <a:solidFill>
                  <a:prstClr val="black"/>
                </a:solidFill>
                <a:latin typeface="Meiryo UI" panose="020B0604030504040204" pitchFamily="50" charset="-128"/>
                <a:ea typeface="Meiryo UI" panose="020B0604030504040204" pitchFamily="50" charset="-128"/>
              </a:rPr>
              <a:t>の動きが加速</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endParaRPr kumimoji="1" lang="en-US" altLang="ja-JP" sz="105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地域のまちづくりにおいても、</a:t>
            </a:r>
            <a:r>
              <a:rPr kumimoji="1" lang="en-US" altLang="ja-JP" sz="1400" dirty="0">
                <a:solidFill>
                  <a:prstClr val="black"/>
                </a:solidFill>
                <a:latin typeface="Meiryo UI" panose="020B0604030504040204" pitchFamily="50" charset="-128"/>
                <a:ea typeface="Meiryo UI" panose="020B0604030504040204" pitchFamily="50" charset="-128"/>
              </a:rPr>
              <a:t>DX</a:t>
            </a:r>
            <a:r>
              <a:rPr kumimoji="1" lang="ja-JP" altLang="en-US" sz="1400" dirty="0">
                <a:solidFill>
                  <a:prstClr val="black"/>
                </a:solidFill>
                <a:latin typeface="Meiryo UI" panose="020B0604030504040204" pitchFamily="50" charset="-128"/>
                <a:ea typeface="Meiryo UI" panose="020B0604030504040204" pitchFamily="50" charset="-128"/>
              </a:rPr>
              <a:t>の動きに積極的に対応してデジタル技術を取り入れ、「住民の</a:t>
            </a:r>
            <a:r>
              <a:rPr kumimoji="1" lang="en-US" altLang="ja-JP" sz="1400" dirty="0">
                <a:solidFill>
                  <a:prstClr val="black"/>
                </a:solidFill>
                <a:latin typeface="Meiryo UI" panose="020B0604030504040204" pitchFamily="50" charset="-128"/>
                <a:ea typeface="Meiryo UI" panose="020B0604030504040204" pitchFamily="50" charset="-128"/>
              </a:rPr>
              <a:t>QoL</a:t>
            </a:r>
            <a:r>
              <a:rPr kumimoji="1" lang="ja-JP" altLang="en-US" sz="1400" dirty="0">
                <a:solidFill>
                  <a:prstClr val="black"/>
                </a:solidFill>
                <a:latin typeface="Meiryo UI" panose="020B0604030504040204" pitchFamily="50" charset="-128"/>
                <a:ea typeface="Meiryo UI" panose="020B0604030504040204" pitchFamily="50" charset="-128"/>
              </a:rPr>
              <a:t>向上」の実現につなげることをめざす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endParaRPr kumimoji="1" lang="en-US" altLang="ja-JP" sz="105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その取組みの一つとして、大阪府内市町村スマートシティ連絡会議に「地域デジタル化</a:t>
            </a:r>
            <a:r>
              <a:rPr kumimoji="1" lang="en-US" altLang="ja-JP" sz="1400" dirty="0">
                <a:solidFill>
                  <a:prstClr val="black"/>
                </a:solidFill>
                <a:latin typeface="Meiryo UI" panose="020B0604030504040204" pitchFamily="50" charset="-128"/>
                <a:ea typeface="Meiryo UI" panose="020B0604030504040204" pitchFamily="50" charset="-128"/>
              </a:rPr>
              <a:t>WG(</a:t>
            </a:r>
            <a:r>
              <a:rPr kumimoji="1" lang="ja-JP" altLang="en-US" sz="1400" dirty="0">
                <a:solidFill>
                  <a:prstClr val="black"/>
                </a:solidFill>
                <a:latin typeface="Meiryo UI" panose="020B0604030504040204" pitchFamily="50" charset="-128"/>
                <a:ea typeface="Meiryo UI" panose="020B0604030504040204" pitchFamily="50" charset="-128"/>
              </a:rPr>
              <a:t>仮称</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」を立ち上げる。</a:t>
            </a:r>
          </a:p>
        </p:txBody>
      </p:sp>
      <p:sp>
        <p:nvSpPr>
          <p:cNvPr id="24" name="二等辺三角形 23">
            <a:extLst>
              <a:ext uri="{FF2B5EF4-FFF2-40B4-BE49-F238E27FC236}">
                <a16:creationId xmlns:a16="http://schemas.microsoft.com/office/drawing/2014/main" id="{FF85A87F-BA4A-4F05-9D65-2472E3330265}"/>
              </a:ext>
            </a:extLst>
          </p:cNvPr>
          <p:cNvSpPr/>
          <p:nvPr/>
        </p:nvSpPr>
        <p:spPr>
          <a:xfrm rot="10800000">
            <a:off x="2140299" y="4868337"/>
            <a:ext cx="4508022" cy="275074"/>
          </a:xfrm>
          <a:prstGeom prst="triangle">
            <a:avLst/>
          </a:prstGeom>
          <a:solidFill>
            <a:srgbClr val="50D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
        <p:nvSpPr>
          <p:cNvPr id="29" name="正方形/長方形 28">
            <a:extLst>
              <a:ext uri="{FF2B5EF4-FFF2-40B4-BE49-F238E27FC236}">
                <a16:creationId xmlns:a16="http://schemas.microsoft.com/office/drawing/2014/main" id="{2763746C-FFC1-47DD-A137-D55C049BEEEF}"/>
              </a:ext>
            </a:extLst>
          </p:cNvPr>
          <p:cNvSpPr/>
          <p:nvPr/>
        </p:nvSpPr>
        <p:spPr>
          <a:xfrm>
            <a:off x="1877757" y="5891939"/>
            <a:ext cx="5301101" cy="830997"/>
          </a:xfrm>
          <a:prstGeom prst="rect">
            <a:avLst/>
          </a:prstGeom>
        </p:spPr>
        <p:txBody>
          <a:bodyPr wrap="square">
            <a:spAutoFit/>
          </a:bodyPr>
          <a:lstStyle/>
          <a:p>
            <a:pPr defTabSz="685800"/>
            <a:r>
              <a:rPr kumimoji="1" lang="ja-JP" altLang="en-US" sz="1600" dirty="0">
                <a:solidFill>
                  <a:prstClr val="black"/>
                </a:solidFill>
                <a:latin typeface="Meiryo UI" panose="020B0604030504040204" pitchFamily="50" charset="-128"/>
                <a:ea typeface="Meiryo UI" panose="020B0604030504040204" pitchFamily="50" charset="-128"/>
              </a:rPr>
              <a:t>大阪全体のスマートシティ化に向けて、府内市町村が</a:t>
            </a:r>
            <a:r>
              <a:rPr kumimoji="1" lang="en-US" altLang="ja-JP" sz="1600" dirty="0">
                <a:solidFill>
                  <a:prstClr val="black"/>
                </a:solidFill>
                <a:latin typeface="Meiryo UI" panose="020B0604030504040204" pitchFamily="50" charset="-128"/>
                <a:ea typeface="Meiryo UI" panose="020B0604030504040204" pitchFamily="50" charset="-128"/>
              </a:rPr>
              <a:t>ICT</a:t>
            </a:r>
            <a:r>
              <a:rPr kumimoji="1" lang="ja-JP" altLang="en-US" sz="1600" dirty="0">
                <a:solidFill>
                  <a:prstClr val="black"/>
                </a:solidFill>
                <a:latin typeface="Meiryo UI" panose="020B0604030504040204" pitchFamily="50" charset="-128"/>
                <a:ea typeface="Meiryo UI" panose="020B0604030504040204" pitchFamily="50" charset="-128"/>
              </a:rPr>
              <a:t>を活用した地域のまちづくりを円滑に進めることができるよう、地域の課題や取組みの情報共有、企業とのマッチングの場を提供</a:t>
            </a:r>
          </a:p>
        </p:txBody>
      </p:sp>
      <p:sp>
        <p:nvSpPr>
          <p:cNvPr id="31" name="四角形: 角を丸くする 30">
            <a:extLst>
              <a:ext uri="{FF2B5EF4-FFF2-40B4-BE49-F238E27FC236}">
                <a16:creationId xmlns:a16="http://schemas.microsoft.com/office/drawing/2014/main" id="{D0359470-08D4-4591-9950-BD4A72D52273}"/>
              </a:ext>
            </a:extLst>
          </p:cNvPr>
          <p:cNvSpPr/>
          <p:nvPr/>
        </p:nvSpPr>
        <p:spPr>
          <a:xfrm>
            <a:off x="1455769" y="5367587"/>
            <a:ext cx="5826014" cy="451591"/>
          </a:xfrm>
          <a:prstGeom prst="roundRect">
            <a:avLst/>
          </a:prstGeom>
          <a:solidFill>
            <a:srgbClr val="468EF8"/>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r>
              <a:rPr kumimoji="1" lang="ja-JP" altLang="en-US" b="1" dirty="0">
                <a:solidFill>
                  <a:prstClr val="white"/>
                </a:solidFill>
                <a:latin typeface="Meiryo UI" panose="020B0604030504040204" pitchFamily="50" charset="-128"/>
                <a:ea typeface="Meiryo UI" panose="020B0604030504040204" pitchFamily="50" charset="-128"/>
              </a:rPr>
              <a:t>地域デジタル化ＷＧ（仮称）の立ち上げ</a:t>
            </a:r>
          </a:p>
        </p:txBody>
      </p:sp>
      <p:graphicFrame>
        <p:nvGraphicFramePr>
          <p:cNvPr id="33" name="表 21">
            <a:extLst>
              <a:ext uri="{FF2B5EF4-FFF2-40B4-BE49-F238E27FC236}">
                <a16:creationId xmlns:a16="http://schemas.microsoft.com/office/drawing/2014/main" id="{7056D5BB-10B1-4FEE-8527-00EAB2E0031A}"/>
              </a:ext>
            </a:extLst>
          </p:cNvPr>
          <p:cNvGraphicFramePr>
            <a:graphicFrameLocks noGrp="1"/>
          </p:cNvGraphicFramePr>
          <p:nvPr/>
        </p:nvGraphicFramePr>
        <p:xfrm>
          <a:off x="4154650" y="2645678"/>
          <a:ext cx="2227826" cy="1934157"/>
        </p:xfrm>
        <a:graphic>
          <a:graphicData uri="http://schemas.openxmlformats.org/drawingml/2006/table">
            <a:tbl>
              <a:tblPr firstRow="1" bandRow="1">
                <a:tableStyleId>{5940675A-B579-460E-94D1-54222C63F5DA}</a:tableStyleId>
              </a:tblPr>
              <a:tblGrid>
                <a:gridCol w="2227826">
                  <a:extLst>
                    <a:ext uri="{9D8B030D-6E8A-4147-A177-3AD203B41FA5}">
                      <a16:colId xmlns:a16="http://schemas.microsoft.com/office/drawing/2014/main" val="1981075942"/>
                    </a:ext>
                  </a:extLst>
                </a:gridCol>
              </a:tblGrid>
              <a:tr h="228600">
                <a:tc>
                  <a:txBody>
                    <a:bodyPr/>
                    <a:lstStyle/>
                    <a:p>
                      <a:pPr algn="ctr"/>
                      <a:r>
                        <a:rPr kumimoji="1" lang="ja-JP" altLang="en-US" sz="1100" b="1" dirty="0">
                          <a:latin typeface="Meiryo UI" panose="020B0604030504040204" pitchFamily="50" charset="-128"/>
                          <a:ea typeface="Meiryo UI" panose="020B0604030504040204" pitchFamily="50" charset="-128"/>
                        </a:rPr>
                        <a:t>先進デジタル技術</a:t>
                      </a:r>
                    </a:p>
                  </a:txBody>
                  <a:tcPr marL="68580" marR="68580" marT="34290" marB="34290" anchor="ctr">
                    <a:solidFill>
                      <a:schemeClr val="bg1"/>
                    </a:solidFill>
                  </a:tcPr>
                </a:tc>
                <a:extLst>
                  <a:ext uri="{0D108BD9-81ED-4DB2-BD59-A6C34878D82A}">
                    <a16:rowId xmlns:a16="http://schemas.microsoft.com/office/drawing/2014/main" val="616327645"/>
                  </a:ext>
                </a:extLst>
              </a:tr>
              <a:tr h="565979">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187790307"/>
                  </a:ext>
                </a:extLst>
              </a:tr>
              <a:tr h="565979">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61891853"/>
                  </a:ext>
                </a:extLst>
              </a:tr>
              <a:tr h="565979">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1310699699"/>
                  </a:ext>
                </a:extLst>
              </a:tr>
            </a:tbl>
          </a:graphicData>
        </a:graphic>
      </p:graphicFrame>
      <p:pic>
        <p:nvPicPr>
          <p:cNvPr id="4" name="図 3"/>
          <p:cNvPicPr>
            <a:picLocks noChangeAspect="1"/>
          </p:cNvPicPr>
          <p:nvPr/>
        </p:nvPicPr>
        <p:blipFill>
          <a:blip r:embed="rId2"/>
          <a:stretch>
            <a:fillRect/>
          </a:stretch>
        </p:blipFill>
        <p:spPr>
          <a:xfrm>
            <a:off x="6653269" y="2725013"/>
            <a:ext cx="2416044" cy="2320788"/>
          </a:xfrm>
          <a:prstGeom prst="rect">
            <a:avLst/>
          </a:prstGeom>
        </p:spPr>
      </p:pic>
      <p:sp>
        <p:nvSpPr>
          <p:cNvPr id="3" name="正方形/長方形 2"/>
          <p:cNvSpPr/>
          <p:nvPr/>
        </p:nvSpPr>
        <p:spPr>
          <a:xfrm>
            <a:off x="6534050" y="2320207"/>
            <a:ext cx="2474602" cy="854080"/>
          </a:xfrm>
          <a:prstGeom prst="rect">
            <a:avLst/>
          </a:prstGeom>
          <a:solidFill>
            <a:schemeClr val="bg1"/>
          </a:solidFill>
          <a:ln w="9525">
            <a:solidFill>
              <a:schemeClr val="tx1"/>
            </a:solidFill>
            <a:prstDash val="sysDot"/>
          </a:ln>
        </p:spPr>
        <p:txBody>
          <a:bodyPr wrap="square">
            <a:spAutoFit/>
          </a:bodyPr>
          <a:lstStyle/>
          <a:p>
            <a:pPr defTabSz="685800"/>
            <a:r>
              <a:rPr kumimoji="1" lang="ja-JP" altLang="en-US" sz="825" b="1" dirty="0">
                <a:solidFill>
                  <a:prstClr val="black"/>
                </a:solidFill>
                <a:latin typeface="Meiryo UI" panose="020B0604030504040204" pitchFamily="50" charset="-128"/>
                <a:ea typeface="Meiryo UI" panose="020B0604030504040204" pitchFamily="50" charset="-128"/>
              </a:rPr>
              <a:t>＊　デジタルトランスフォーメーションとは</a:t>
            </a:r>
            <a:endParaRPr kumimoji="1" lang="en-US" altLang="ja-JP" sz="825" b="1" dirty="0">
              <a:solidFill>
                <a:prstClr val="black"/>
              </a:solidFill>
              <a:latin typeface="Meiryo UI" panose="020B0604030504040204" pitchFamily="50" charset="-128"/>
              <a:ea typeface="Meiryo UI" panose="020B0604030504040204" pitchFamily="50" charset="-128"/>
            </a:endParaRPr>
          </a:p>
          <a:p>
            <a:pPr defTabSz="685800"/>
            <a:r>
              <a:rPr kumimoji="1" lang="ja-JP" altLang="en-US" sz="825" b="1" dirty="0">
                <a:solidFill>
                  <a:prstClr val="black"/>
                </a:solidFill>
                <a:latin typeface="Meiryo UI" panose="020B0604030504040204" pitchFamily="50" charset="-128"/>
                <a:ea typeface="Meiryo UI" panose="020B0604030504040204" pitchFamily="50" charset="-128"/>
              </a:rPr>
              <a:t>　　　</a:t>
            </a:r>
            <a:r>
              <a:rPr kumimoji="1" lang="en-US" altLang="ja-JP" sz="825" b="1" dirty="0">
                <a:solidFill>
                  <a:prstClr val="black"/>
                </a:solidFill>
                <a:latin typeface="Meiryo UI" panose="020B0604030504040204" pitchFamily="50" charset="-128"/>
                <a:ea typeface="Meiryo UI" panose="020B0604030504040204" pitchFamily="50" charset="-128"/>
              </a:rPr>
              <a:t>(Digital Transformation)</a:t>
            </a:r>
            <a:endParaRPr kumimoji="1" lang="en-US" altLang="ja-JP" sz="825" dirty="0">
              <a:solidFill>
                <a:prstClr val="black"/>
              </a:solidFill>
              <a:latin typeface="Meiryo UI" panose="020B0604030504040204" pitchFamily="50" charset="-128"/>
              <a:ea typeface="Meiryo UI" panose="020B0604030504040204" pitchFamily="50" charset="-128"/>
            </a:endParaRPr>
          </a:p>
          <a:p>
            <a:pPr defTabSz="685800"/>
            <a:r>
              <a:rPr kumimoji="1" lang="ja-JP" altLang="en-US" sz="825" dirty="0">
                <a:solidFill>
                  <a:prstClr val="black"/>
                </a:solidFill>
                <a:latin typeface="Meiryo UI" panose="020B0604030504040204" pitchFamily="50" charset="-128"/>
                <a:ea typeface="Meiryo UI" panose="020B0604030504040204" pitchFamily="50" charset="-128"/>
              </a:rPr>
              <a:t>既存の枠組みをデジタル技術の駆使によって新たな価値を創造することを指し、進化し続ける</a:t>
            </a:r>
            <a:r>
              <a:rPr kumimoji="1" lang="en-US" altLang="ja-JP" sz="825" dirty="0">
                <a:solidFill>
                  <a:prstClr val="black"/>
                </a:solidFill>
                <a:latin typeface="Meiryo UI" panose="020B0604030504040204" pitchFamily="50" charset="-128"/>
                <a:ea typeface="Meiryo UI" panose="020B0604030504040204" pitchFamily="50" charset="-128"/>
              </a:rPr>
              <a:t>IT</a:t>
            </a:r>
            <a:r>
              <a:rPr kumimoji="1" lang="ja-JP" altLang="en-US" sz="825" dirty="0">
                <a:solidFill>
                  <a:prstClr val="black"/>
                </a:solidFill>
                <a:latin typeface="Meiryo UI" panose="020B0604030504040204" pitchFamily="50" charset="-128"/>
                <a:ea typeface="Meiryo UI" panose="020B0604030504040204" pitchFamily="50" charset="-128"/>
              </a:rPr>
              <a:t>テクノロジーが人々の生活を豊かにする」とされる。</a:t>
            </a:r>
            <a:endParaRPr kumimoji="1" lang="en-US" altLang="ja-JP" sz="825" dirty="0">
              <a:solidFill>
                <a:prstClr val="black"/>
              </a:solidFill>
              <a:latin typeface="Meiryo UI" panose="020B0604030504040204" pitchFamily="50" charset="-128"/>
              <a:ea typeface="Meiryo UI" panose="020B0604030504040204" pitchFamily="50" charset="-128"/>
            </a:endParaRPr>
          </a:p>
          <a:p>
            <a:pPr defTabSz="685800"/>
            <a:r>
              <a:rPr kumimoji="1" lang="en-US" altLang="ja-JP" sz="825" dirty="0">
                <a:solidFill>
                  <a:prstClr val="black"/>
                </a:solidFill>
                <a:latin typeface="Meiryo UI" panose="020B0604030504040204" pitchFamily="50" charset="-128"/>
                <a:ea typeface="Meiryo UI" panose="020B0604030504040204" pitchFamily="50" charset="-128"/>
              </a:rPr>
              <a:t>DX</a:t>
            </a:r>
            <a:r>
              <a:rPr kumimoji="1" lang="ja-JP" altLang="en-US" sz="825" dirty="0">
                <a:solidFill>
                  <a:prstClr val="black"/>
                </a:solidFill>
                <a:latin typeface="Meiryo UI" panose="020B0604030504040204" pitchFamily="50" charset="-128"/>
                <a:ea typeface="Meiryo UI" panose="020B0604030504040204" pitchFamily="50" charset="-128"/>
              </a:rPr>
              <a:t>と略されることが多い。</a:t>
            </a:r>
          </a:p>
        </p:txBody>
      </p:sp>
      <p:sp>
        <p:nvSpPr>
          <p:cNvPr id="6" name="正方形/長方形 5"/>
          <p:cNvSpPr/>
          <p:nvPr/>
        </p:nvSpPr>
        <p:spPr>
          <a:xfrm>
            <a:off x="7281783" y="5044386"/>
            <a:ext cx="1726869" cy="184666"/>
          </a:xfrm>
          <a:prstGeom prst="rect">
            <a:avLst/>
          </a:prstGeom>
        </p:spPr>
        <p:txBody>
          <a:bodyPr wrap="square">
            <a:spAutoFit/>
          </a:bodyPr>
          <a:lstStyle/>
          <a:p>
            <a:pPr defTabSz="685800"/>
            <a:r>
              <a:rPr kumimoji="1" lang="ja-JP" altLang="fr-FR" sz="600" dirty="0">
                <a:solidFill>
                  <a:prstClr val="black"/>
                </a:solidFill>
                <a:latin typeface="游ゴシック" panose="020F0502020204030204"/>
                <a:ea typeface="游ゴシック" panose="020B0400000000000000" pitchFamily="50" charset="-128"/>
              </a:rPr>
              <a:t>出典：</a:t>
            </a:r>
            <a:r>
              <a:rPr kumimoji="1" lang="fr-FR" altLang="ja-JP" sz="600" dirty="0">
                <a:solidFill>
                  <a:prstClr val="black"/>
                </a:solidFill>
                <a:latin typeface="游ゴシック" panose="020F0502020204030204"/>
                <a:ea typeface="游ゴシック" panose="020B0400000000000000" pitchFamily="50" charset="-128"/>
              </a:rPr>
              <a:t>IDC Japan, Directions 2017 Tokyo</a:t>
            </a:r>
            <a:endParaRPr kumimoji="1" lang="ja-JP" altLang="en-US" sz="600" dirty="0">
              <a:solidFill>
                <a:prstClr val="black"/>
              </a:solidFill>
              <a:latin typeface="游ゴシック" panose="020F0502020204030204"/>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36E2260D-CC34-4FC7-BFF0-FCDE5B727D18}"/>
              </a:ext>
            </a:extLst>
          </p:cNvPr>
          <p:cNvSpPr txBox="1"/>
          <p:nvPr/>
        </p:nvSpPr>
        <p:spPr>
          <a:xfrm>
            <a:off x="1272746" y="91323"/>
            <a:ext cx="6511122" cy="461665"/>
          </a:xfrm>
          <a:prstGeom prst="rect">
            <a:avLst/>
          </a:prstGeom>
          <a:noFill/>
        </p:spPr>
        <p:txBody>
          <a:bodyPr wrap="square" rtlCol="0">
            <a:spAutoFit/>
          </a:bodyPr>
          <a:lstStyle/>
          <a:p>
            <a:pPr algn="ctr"/>
            <a:r>
              <a:rPr kumimoji="1" lang="en-US" altLang="ja-JP" sz="2400" b="1" dirty="0" smtClean="0">
                <a:solidFill>
                  <a:prstClr val="black"/>
                </a:solidFill>
                <a:latin typeface="Meiryo UI" panose="020B0604030504040204" pitchFamily="50" charset="-128"/>
                <a:ea typeface="Meiryo UI" panose="020B0604030504040204" pitchFamily="50" charset="-128"/>
              </a:rPr>
              <a:t>ICT</a:t>
            </a:r>
            <a:r>
              <a:rPr kumimoji="1" lang="ja-JP" altLang="en-US" sz="2400" b="1" dirty="0">
                <a:solidFill>
                  <a:prstClr val="black"/>
                </a:solidFill>
                <a:latin typeface="Meiryo UI" panose="020B0604030504040204" pitchFamily="50" charset="-128"/>
                <a:ea typeface="Meiryo UI" panose="020B0604030504040204" pitchFamily="50" charset="-128"/>
              </a:rPr>
              <a:t>を活用した地域のまちづくり推進</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cxnSp>
        <p:nvCxnSpPr>
          <p:cNvPr id="38" name="直線コネクタ 37">
            <a:extLst>
              <a:ext uri="{FF2B5EF4-FFF2-40B4-BE49-F238E27FC236}">
                <a16:creationId xmlns:a16="http://schemas.microsoft.com/office/drawing/2014/main" id="{1D034AF8-ADA5-4DCC-9D4B-A571E22CE62E}"/>
              </a:ext>
            </a:extLst>
          </p:cNvPr>
          <p:cNvCxnSpPr/>
          <p:nvPr/>
        </p:nvCxnSpPr>
        <p:spPr>
          <a:xfrm>
            <a:off x="417982" y="667790"/>
            <a:ext cx="84985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6">
            <a:extLst>
              <a:ext uri="{FF2B5EF4-FFF2-40B4-BE49-F238E27FC236}">
                <a16:creationId xmlns:a16="http://schemas.microsoft.com/office/drawing/2014/main" id="{311F4E64-10A8-4657-A9DA-706158C19C73}"/>
              </a:ext>
            </a:extLst>
          </p:cNvPr>
          <p:cNvSpPr>
            <a:spLocks noGrp="1"/>
          </p:cNvSpPr>
          <p:nvPr>
            <p:ph type="sldNum" sz="quarter" idx="12"/>
          </p:nvPr>
        </p:nvSpPr>
        <p:spPr>
          <a:xfrm>
            <a:off x="6976565" y="6400562"/>
            <a:ext cx="2057400" cy="365125"/>
          </a:xfrm>
        </p:spPr>
        <p:txBody>
          <a:bodyPr/>
          <a:lstStyle/>
          <a:p>
            <a:fld id="{91C2BF47-85B9-4EFB-B05C-8458CB48B018}" type="slidenum">
              <a:rPr kumimoji="1" lang="ja-JP" altLang="en-US" smtClean="0"/>
              <a:pPr/>
              <a:t>9</a:t>
            </a:fld>
            <a:endParaRPr kumimoji="1" lang="ja-JP" altLang="en-US" dirty="0"/>
          </a:p>
        </p:txBody>
      </p:sp>
      <p:grpSp>
        <p:nvGrpSpPr>
          <p:cNvPr id="8" name="グループ化 7">
            <a:extLst>
              <a:ext uri="{FF2B5EF4-FFF2-40B4-BE49-F238E27FC236}">
                <a16:creationId xmlns:a16="http://schemas.microsoft.com/office/drawing/2014/main" id="{5AF5A63C-61DD-4FD2-960F-C37F7C7EBE01}"/>
              </a:ext>
            </a:extLst>
          </p:cNvPr>
          <p:cNvGrpSpPr/>
          <p:nvPr/>
        </p:nvGrpSpPr>
        <p:grpSpPr>
          <a:xfrm>
            <a:off x="1574037" y="2920372"/>
            <a:ext cx="4590244" cy="1656749"/>
            <a:chOff x="1464834" y="2520741"/>
            <a:chExt cx="4590244" cy="1656749"/>
          </a:xfrm>
        </p:grpSpPr>
        <p:pic>
          <p:nvPicPr>
            <p:cNvPr id="13" name="図 12">
              <a:extLst>
                <a:ext uri="{FF2B5EF4-FFF2-40B4-BE49-F238E27FC236}">
                  <a16:creationId xmlns:a16="http://schemas.microsoft.com/office/drawing/2014/main" id="{E3847143-6501-4F76-AABF-0B4A79787A71}"/>
                </a:ext>
              </a:extLst>
            </p:cNvPr>
            <p:cNvPicPr>
              <a:picLocks noChangeAspect="1"/>
            </p:cNvPicPr>
            <p:nvPr/>
          </p:nvPicPr>
          <p:blipFill>
            <a:blip r:embed="rId3"/>
            <a:stretch>
              <a:fillRect/>
            </a:stretch>
          </p:blipFill>
          <p:spPr>
            <a:xfrm>
              <a:off x="1464834" y="2531393"/>
              <a:ext cx="572264" cy="476888"/>
            </a:xfrm>
            <a:prstGeom prst="rect">
              <a:avLst/>
            </a:prstGeom>
          </p:spPr>
        </p:pic>
        <p:pic>
          <p:nvPicPr>
            <p:cNvPr id="17" name="図 16">
              <a:extLst>
                <a:ext uri="{FF2B5EF4-FFF2-40B4-BE49-F238E27FC236}">
                  <a16:creationId xmlns:a16="http://schemas.microsoft.com/office/drawing/2014/main" id="{7DDB13A1-2B3D-4E06-A521-149479E63F11}"/>
                </a:ext>
              </a:extLst>
            </p:cNvPr>
            <p:cNvPicPr>
              <a:picLocks noChangeAspect="1"/>
            </p:cNvPicPr>
            <p:nvPr/>
          </p:nvPicPr>
          <p:blipFill>
            <a:blip r:embed="rId4"/>
            <a:stretch>
              <a:fillRect/>
            </a:stretch>
          </p:blipFill>
          <p:spPr>
            <a:xfrm>
              <a:off x="1500213" y="3123083"/>
              <a:ext cx="618896" cy="461792"/>
            </a:xfrm>
            <a:prstGeom prst="rect">
              <a:avLst/>
            </a:prstGeom>
          </p:spPr>
        </p:pic>
        <p:pic>
          <p:nvPicPr>
            <p:cNvPr id="26" name="図 25">
              <a:extLst>
                <a:ext uri="{FF2B5EF4-FFF2-40B4-BE49-F238E27FC236}">
                  <a16:creationId xmlns:a16="http://schemas.microsoft.com/office/drawing/2014/main" id="{1182B0B4-4361-449E-95A1-9E50D5397F07}"/>
                </a:ext>
              </a:extLst>
            </p:cNvPr>
            <p:cNvPicPr>
              <a:picLocks noChangeAspect="1"/>
            </p:cNvPicPr>
            <p:nvPr/>
          </p:nvPicPr>
          <p:blipFill>
            <a:blip r:embed="rId5"/>
            <a:stretch>
              <a:fillRect/>
            </a:stretch>
          </p:blipFill>
          <p:spPr>
            <a:xfrm>
              <a:off x="1500212" y="3668250"/>
              <a:ext cx="585083" cy="487568"/>
            </a:xfrm>
            <a:prstGeom prst="rect">
              <a:avLst/>
            </a:prstGeom>
          </p:spPr>
        </p:pic>
        <p:sp>
          <p:nvSpPr>
            <p:cNvPr id="30" name="テキスト ボックス 29">
              <a:extLst>
                <a:ext uri="{FF2B5EF4-FFF2-40B4-BE49-F238E27FC236}">
                  <a16:creationId xmlns:a16="http://schemas.microsoft.com/office/drawing/2014/main" id="{395BDE07-C163-402A-BAB5-715D67FA20F4}"/>
                </a:ext>
              </a:extLst>
            </p:cNvPr>
            <p:cNvSpPr txBox="1"/>
            <p:nvPr/>
          </p:nvSpPr>
          <p:spPr>
            <a:xfrm>
              <a:off x="3594188" y="2545643"/>
              <a:ext cx="409086" cy="415498"/>
            </a:xfrm>
            <a:prstGeom prst="rect">
              <a:avLst/>
            </a:prstGeom>
            <a:noFill/>
          </p:spPr>
          <p:txBody>
            <a:bodyPr wrap="none" rtlCol="0">
              <a:spAutoFit/>
            </a:bodyPr>
            <a:lstStyle/>
            <a:p>
              <a:pPr defTabSz="685800"/>
              <a:r>
                <a:rPr kumimoji="1" lang="en-US" altLang="ja-JP" sz="2100" b="1" dirty="0">
                  <a:solidFill>
                    <a:prstClr val="black"/>
                  </a:solidFill>
                  <a:latin typeface="Meiryo UI" panose="020B0604030504040204" pitchFamily="50" charset="-128"/>
                  <a:ea typeface="Meiryo UI" panose="020B0604030504040204" pitchFamily="50" charset="-128"/>
                </a:rPr>
                <a:t>×</a:t>
              </a:r>
              <a:endParaRPr kumimoji="1" lang="ja-JP" altLang="en-US" sz="2100" b="1"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30868E3-2449-4836-B552-369CBE9DBB8A}"/>
                </a:ext>
              </a:extLst>
            </p:cNvPr>
            <p:cNvSpPr txBox="1"/>
            <p:nvPr/>
          </p:nvSpPr>
          <p:spPr>
            <a:xfrm>
              <a:off x="2138802" y="2527463"/>
              <a:ext cx="1467967" cy="507831"/>
            </a:xfrm>
            <a:prstGeom prst="rect">
              <a:avLst/>
            </a:prstGeom>
            <a:noFill/>
          </p:spPr>
          <p:txBody>
            <a:bodyPr wrap="squar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郊外の買物難民</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病院や公共施設へのアクセス</a:t>
              </a:r>
              <a:r>
                <a:rPr kumimoji="1" lang="ja-JP" altLang="en-US" sz="800" dirty="0">
                  <a:solidFill>
                    <a:prstClr val="black"/>
                  </a:solidFill>
                  <a:latin typeface="Meiryo UI" panose="020B0604030504040204" pitchFamily="50" charset="-128"/>
                  <a:ea typeface="Meiryo UI" panose="020B0604030504040204" pitchFamily="50" charset="-128"/>
                </a:rPr>
                <a:t>（ラストワンマイル）</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436D72AB-7F72-425E-9445-4655051F7D72}"/>
                </a:ext>
              </a:extLst>
            </p:cNvPr>
            <p:cNvSpPr txBox="1"/>
            <p:nvPr/>
          </p:nvSpPr>
          <p:spPr>
            <a:xfrm>
              <a:off x="2138802" y="3111605"/>
              <a:ext cx="1450373" cy="507831"/>
            </a:xfrm>
            <a:prstGeom prst="rect">
              <a:avLst/>
            </a:prstGeom>
            <a:noFill/>
          </p:spPr>
          <p:txBody>
            <a:bodyPr wrap="squar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インバウンドの増加によりキャッシュレスのニーズが急増</a:t>
              </a:r>
            </a:p>
          </p:txBody>
        </p:sp>
        <p:sp>
          <p:nvSpPr>
            <p:cNvPr id="37" name="テキスト ボックス 36">
              <a:extLst>
                <a:ext uri="{FF2B5EF4-FFF2-40B4-BE49-F238E27FC236}">
                  <a16:creationId xmlns:a16="http://schemas.microsoft.com/office/drawing/2014/main" id="{A17FA0A5-C537-4376-BA04-B12FF541FDBF}"/>
                </a:ext>
              </a:extLst>
            </p:cNvPr>
            <p:cNvSpPr txBox="1"/>
            <p:nvPr/>
          </p:nvSpPr>
          <p:spPr>
            <a:xfrm>
              <a:off x="2138802" y="3669659"/>
              <a:ext cx="1450373" cy="507831"/>
            </a:xfrm>
            <a:prstGeom prst="rect">
              <a:avLst/>
            </a:prstGeom>
            <a:noFill/>
          </p:spPr>
          <p:txBody>
            <a:bodyPr wrap="squar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高齢者の増加などにより、医療機関での待ち時間は長期化</a:t>
              </a:r>
            </a:p>
          </p:txBody>
        </p:sp>
        <p:pic>
          <p:nvPicPr>
            <p:cNvPr id="34" name="図 33">
              <a:extLst>
                <a:ext uri="{FF2B5EF4-FFF2-40B4-BE49-F238E27FC236}">
                  <a16:creationId xmlns:a16="http://schemas.microsoft.com/office/drawing/2014/main" id="{04EEDD95-BD0A-4076-8E5E-2077C2FC8494}"/>
                </a:ext>
              </a:extLst>
            </p:cNvPr>
            <p:cNvPicPr>
              <a:picLocks noChangeAspect="1"/>
            </p:cNvPicPr>
            <p:nvPr/>
          </p:nvPicPr>
          <p:blipFill>
            <a:blip r:embed="rId6"/>
            <a:stretch>
              <a:fillRect/>
            </a:stretch>
          </p:blipFill>
          <p:spPr>
            <a:xfrm>
              <a:off x="4073161" y="3085559"/>
              <a:ext cx="513000" cy="513000"/>
            </a:xfrm>
            <a:prstGeom prst="rect">
              <a:avLst/>
            </a:prstGeom>
          </p:spPr>
        </p:pic>
        <p:pic>
          <p:nvPicPr>
            <p:cNvPr id="41" name="図 40">
              <a:extLst>
                <a:ext uri="{FF2B5EF4-FFF2-40B4-BE49-F238E27FC236}">
                  <a16:creationId xmlns:a16="http://schemas.microsoft.com/office/drawing/2014/main" id="{5EB68015-EC45-4566-B1D3-292DB071F1DD}"/>
                </a:ext>
              </a:extLst>
            </p:cNvPr>
            <p:cNvPicPr>
              <a:picLocks noChangeAspect="1"/>
            </p:cNvPicPr>
            <p:nvPr/>
          </p:nvPicPr>
          <p:blipFill rotWithShape="1">
            <a:blip r:embed="rId7"/>
            <a:srcRect l="18316" r="3259"/>
            <a:stretch/>
          </p:blipFill>
          <p:spPr>
            <a:xfrm>
              <a:off x="4080311" y="2521317"/>
              <a:ext cx="621000" cy="493504"/>
            </a:xfrm>
            <a:prstGeom prst="rect">
              <a:avLst/>
            </a:prstGeom>
          </p:spPr>
        </p:pic>
        <p:pic>
          <p:nvPicPr>
            <p:cNvPr id="48" name="図 47">
              <a:extLst>
                <a:ext uri="{FF2B5EF4-FFF2-40B4-BE49-F238E27FC236}">
                  <a16:creationId xmlns:a16="http://schemas.microsoft.com/office/drawing/2014/main" id="{043F24FA-2500-4823-9B30-29D83B624EC8}"/>
                </a:ext>
              </a:extLst>
            </p:cNvPr>
            <p:cNvPicPr>
              <a:picLocks noChangeAspect="1"/>
            </p:cNvPicPr>
            <p:nvPr/>
          </p:nvPicPr>
          <p:blipFill>
            <a:blip r:embed="rId8"/>
            <a:stretch>
              <a:fillRect/>
            </a:stretch>
          </p:blipFill>
          <p:spPr>
            <a:xfrm>
              <a:off x="4053566" y="3633588"/>
              <a:ext cx="567000" cy="518744"/>
            </a:xfrm>
            <a:prstGeom prst="rect">
              <a:avLst/>
            </a:prstGeom>
          </p:spPr>
        </p:pic>
        <p:sp>
          <p:nvSpPr>
            <p:cNvPr id="55" name="テキスト ボックス 54">
              <a:extLst>
                <a:ext uri="{FF2B5EF4-FFF2-40B4-BE49-F238E27FC236}">
                  <a16:creationId xmlns:a16="http://schemas.microsoft.com/office/drawing/2014/main" id="{BA210298-BF89-462F-8848-9F3F71D2C8B6}"/>
                </a:ext>
              </a:extLst>
            </p:cNvPr>
            <p:cNvSpPr txBox="1"/>
            <p:nvPr/>
          </p:nvSpPr>
          <p:spPr>
            <a:xfrm>
              <a:off x="4707449" y="2520741"/>
              <a:ext cx="925574" cy="507831"/>
            </a:xfrm>
            <a:prstGeom prst="rect">
              <a:avLst/>
            </a:prstGeom>
            <a:noFill/>
          </p:spPr>
          <p:txBody>
            <a:bodyPr wrap="non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オンデマンド</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自動運転</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en-US" altLang="ja-JP" sz="900" dirty="0" err="1">
                  <a:solidFill>
                    <a:prstClr val="black"/>
                  </a:solidFill>
                  <a:latin typeface="Meiryo UI" panose="020B0604030504040204" pitchFamily="50" charset="-128"/>
                  <a:ea typeface="Meiryo UI" panose="020B0604030504040204" pitchFamily="50" charset="-128"/>
                </a:rPr>
                <a:t>MaaS</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05B096EA-AA10-4D9B-B288-35D6BB6F604E}"/>
                </a:ext>
              </a:extLst>
            </p:cNvPr>
            <p:cNvSpPr txBox="1"/>
            <p:nvPr/>
          </p:nvSpPr>
          <p:spPr>
            <a:xfrm>
              <a:off x="4707450" y="3091042"/>
              <a:ext cx="1060227" cy="507831"/>
            </a:xfrm>
            <a:prstGeom prst="rect">
              <a:avLst/>
            </a:prstGeom>
            <a:noFill/>
          </p:spPr>
          <p:txBody>
            <a:bodyPr wrap="non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キャッシュレス</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ブロックチェーン</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暗号通貨</a:t>
              </a:r>
            </a:p>
          </p:txBody>
        </p:sp>
        <p:sp>
          <p:nvSpPr>
            <p:cNvPr id="57" name="テキスト ボックス 56">
              <a:extLst>
                <a:ext uri="{FF2B5EF4-FFF2-40B4-BE49-F238E27FC236}">
                  <a16:creationId xmlns:a16="http://schemas.microsoft.com/office/drawing/2014/main" id="{ACB72EA5-B78E-4722-A5CC-12BB25F5E6E3}"/>
                </a:ext>
              </a:extLst>
            </p:cNvPr>
            <p:cNvSpPr txBox="1"/>
            <p:nvPr/>
          </p:nvSpPr>
          <p:spPr>
            <a:xfrm>
              <a:off x="4702487" y="3662937"/>
              <a:ext cx="948016" cy="507831"/>
            </a:xfrm>
            <a:prstGeom prst="rect">
              <a:avLst/>
            </a:prstGeom>
            <a:noFill/>
          </p:spPr>
          <p:txBody>
            <a:bodyPr wrap="non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遠隔医療</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情報銀行</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データヘルス</a:t>
              </a:r>
            </a:p>
          </p:txBody>
        </p:sp>
        <p:sp>
          <p:nvSpPr>
            <p:cNvPr id="58" name="角丸四角形 57"/>
            <p:cNvSpPr/>
            <p:nvPr/>
          </p:nvSpPr>
          <p:spPr>
            <a:xfrm>
              <a:off x="5772690" y="2527463"/>
              <a:ext cx="282388" cy="15476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685800"/>
              <a:r>
                <a:rPr kumimoji="1" lang="ja-JP" altLang="en-US" sz="1200" dirty="0">
                  <a:solidFill>
                    <a:prstClr val="black"/>
                  </a:solidFill>
                  <a:latin typeface="Meiryo UI" panose="020B0604030504040204" pitchFamily="50" charset="-128"/>
                  <a:ea typeface="Meiryo UI" panose="020B0604030504040204" pitchFamily="50" charset="-128"/>
                </a:rPr>
                <a:t>５Ｇ</a:t>
              </a:r>
            </a:p>
          </p:txBody>
        </p:sp>
        <p:sp>
          <p:nvSpPr>
            <p:cNvPr id="59" name="テキスト ボックス 58">
              <a:extLst>
                <a:ext uri="{FF2B5EF4-FFF2-40B4-BE49-F238E27FC236}">
                  <a16:creationId xmlns:a16="http://schemas.microsoft.com/office/drawing/2014/main" id="{395BDE07-C163-402A-BAB5-715D67FA20F4}"/>
                </a:ext>
              </a:extLst>
            </p:cNvPr>
            <p:cNvSpPr txBox="1"/>
            <p:nvPr/>
          </p:nvSpPr>
          <p:spPr>
            <a:xfrm>
              <a:off x="3597550" y="3133950"/>
              <a:ext cx="409086" cy="415498"/>
            </a:xfrm>
            <a:prstGeom prst="rect">
              <a:avLst/>
            </a:prstGeom>
            <a:noFill/>
          </p:spPr>
          <p:txBody>
            <a:bodyPr wrap="none" rtlCol="0">
              <a:spAutoFit/>
            </a:bodyPr>
            <a:lstStyle/>
            <a:p>
              <a:pPr defTabSz="685800"/>
              <a:r>
                <a:rPr kumimoji="1" lang="en-US" altLang="ja-JP" sz="2100" b="1" dirty="0">
                  <a:solidFill>
                    <a:prstClr val="black"/>
                  </a:solidFill>
                  <a:latin typeface="Meiryo UI" panose="020B0604030504040204" pitchFamily="50" charset="-128"/>
                  <a:ea typeface="Meiryo UI" panose="020B0604030504040204" pitchFamily="50" charset="-128"/>
                </a:rPr>
                <a:t>×</a:t>
              </a:r>
              <a:endParaRPr kumimoji="1" lang="ja-JP" altLang="en-US" sz="2100" b="1" dirty="0">
                <a:solidFill>
                  <a:prstClr val="black"/>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395BDE07-C163-402A-BAB5-715D67FA20F4}"/>
                </a:ext>
              </a:extLst>
            </p:cNvPr>
            <p:cNvSpPr txBox="1"/>
            <p:nvPr/>
          </p:nvSpPr>
          <p:spPr>
            <a:xfrm>
              <a:off x="3600912" y="3671830"/>
              <a:ext cx="409086" cy="415498"/>
            </a:xfrm>
            <a:prstGeom prst="rect">
              <a:avLst/>
            </a:prstGeom>
            <a:noFill/>
          </p:spPr>
          <p:txBody>
            <a:bodyPr wrap="none" rtlCol="0">
              <a:spAutoFit/>
            </a:bodyPr>
            <a:lstStyle/>
            <a:p>
              <a:pPr defTabSz="685800"/>
              <a:r>
                <a:rPr kumimoji="1" lang="en-US" altLang="ja-JP" sz="2100" b="1" dirty="0">
                  <a:solidFill>
                    <a:prstClr val="black"/>
                  </a:solidFill>
                  <a:latin typeface="Meiryo UI" panose="020B0604030504040204" pitchFamily="50" charset="-128"/>
                  <a:ea typeface="Meiryo UI" panose="020B0604030504040204" pitchFamily="50" charset="-128"/>
                </a:rPr>
                <a:t>×</a:t>
              </a:r>
              <a:endParaRPr kumimoji="1" lang="ja-JP" altLang="en-US" sz="2100" b="1" dirty="0">
                <a:solidFill>
                  <a:prstClr val="black"/>
                </a:solidFill>
                <a:latin typeface="Meiryo UI" panose="020B0604030504040204" pitchFamily="50" charset="-128"/>
                <a:ea typeface="Meiryo UI" panose="020B0604030504040204" pitchFamily="50" charset="-128"/>
              </a:endParaRPr>
            </a:p>
          </p:txBody>
        </p:sp>
      </p:grpSp>
      <p:sp>
        <p:nvSpPr>
          <p:cNvPr id="27" name="吹き出し: 角を丸めた四角形 26">
            <a:extLst>
              <a:ext uri="{FF2B5EF4-FFF2-40B4-BE49-F238E27FC236}">
                <a16:creationId xmlns:a16="http://schemas.microsoft.com/office/drawing/2014/main" id="{B508598C-5568-44DF-B50F-539EB4F939DA}"/>
              </a:ext>
            </a:extLst>
          </p:cNvPr>
          <p:cNvSpPr/>
          <p:nvPr/>
        </p:nvSpPr>
        <p:spPr>
          <a:xfrm>
            <a:off x="1717431" y="3472088"/>
            <a:ext cx="189000" cy="165759"/>
          </a:xfrm>
          <a:prstGeom prst="wedgeRoundRectCallout">
            <a:avLst>
              <a:gd name="adj1" fmla="val -52461"/>
              <a:gd name="adj2" fmla="val 75964"/>
              <a:gd name="adj3" fmla="val 16667"/>
            </a:avLst>
          </a:prstGeom>
          <a:ln w="9525"/>
        </p:spPr>
        <p:style>
          <a:lnRef idx="2">
            <a:schemeClr val="dk1"/>
          </a:lnRef>
          <a:fillRef idx="1">
            <a:schemeClr val="lt1"/>
          </a:fillRef>
          <a:effectRef idx="0">
            <a:schemeClr val="dk1"/>
          </a:effectRef>
          <a:fontRef idx="minor">
            <a:schemeClr val="dk1"/>
          </a:fontRef>
        </p:style>
        <p:txBody>
          <a:bodyPr rtlCol="0" anchor="ctr"/>
          <a:lstStyle/>
          <a:p>
            <a:pPr algn="ctr" defTabSz="685800"/>
            <a:r>
              <a:rPr kumimoji="1" lang="en-US" altLang="ja-JP" sz="1050" b="1" dirty="0">
                <a:solidFill>
                  <a:srgbClr val="FF0000"/>
                </a:solidFill>
                <a:latin typeface="Meiryo UI" panose="020B0604030504040204" pitchFamily="50" charset="-128"/>
                <a:ea typeface="Meiryo UI" panose="020B0604030504040204" pitchFamily="50" charset="-128"/>
              </a:rPr>
              <a:t>×</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721554"/>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12641</TotalTime>
  <Words>1612</Words>
  <PresentationFormat>画面に合わせる (4:3)</PresentationFormat>
  <Paragraphs>383</Paragraphs>
  <Slides>12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12</vt:i4>
      </vt:variant>
    </vt:vector>
  </HeadingPairs>
  <TitlesOfParts>
    <vt:vector size="23" baseType="lpstr">
      <vt:lpstr>Meiryo UI</vt:lpstr>
      <vt:lpstr>ＭＳ Ｐゴシック</vt:lpstr>
      <vt:lpstr>游ゴシック</vt:lpstr>
      <vt:lpstr>游ゴシック Light</vt:lpstr>
      <vt:lpstr>Arial</vt:lpstr>
      <vt:lpstr>Calibri</vt:lpstr>
      <vt:lpstr>Calibri Light</vt:lpstr>
      <vt:lpstr>Wingdings</vt:lpstr>
      <vt:lpstr>1_Office ​​テーマ</vt:lpstr>
      <vt:lpstr>2_Office テーマ</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2019-09-25T12:34:29Z</cp:lastPrinted>
  <dcterms:created xsi:type="dcterms:W3CDTF">2019-07-08T04:32:41Z</dcterms:created>
  <dcterms:modified xsi:type="dcterms:W3CDTF">2019-09-27T01:25:52Z</dcterms:modified>
</cp:coreProperties>
</file>