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997" r:id="rId2"/>
    <p:sldId id="996" r:id="rId3"/>
    <p:sldId id="1004" r:id="rId4"/>
    <p:sldId id="1046" r:id="rId5"/>
    <p:sldId id="1041" r:id="rId6"/>
    <p:sldId id="1024" r:id="rId7"/>
    <p:sldId id="1048" r:id="rId8"/>
    <p:sldId id="1043" r:id="rId9"/>
    <p:sldId id="1013" r:id="rId10"/>
    <p:sldId id="1006" r:id="rId11"/>
    <p:sldId id="1007" r:id="rId12"/>
    <p:sldId id="1053" r:id="rId13"/>
    <p:sldId id="1009" r:id="rId14"/>
    <p:sldId id="1052" r:id="rId15"/>
    <p:sldId id="1034" r:id="rId16"/>
    <p:sldId id="1035" r:id="rId17"/>
    <p:sldId id="1030" r:id="rId18"/>
    <p:sldId id="1025" r:id="rId19"/>
    <p:sldId id="1026" r:id="rId20"/>
    <p:sldId id="1022" r:id="rId21"/>
    <p:sldId id="1027" r:id="rId22"/>
    <p:sldId id="1036" r:id="rId23"/>
    <p:sldId id="1037" r:id="rId24"/>
    <p:sldId id="1038" r:id="rId25"/>
    <p:sldId id="1031" r:id="rId26"/>
    <p:sldId id="1028" r:id="rId27"/>
    <p:sldId id="1039" r:id="rId28"/>
    <p:sldId id="1040" r:id="rId29"/>
    <p:sldId id="1044" r:id="rId30"/>
    <p:sldId id="1045" r:id="rId31"/>
    <p:sldId id="1015" r:id="rId32"/>
    <p:sldId id="1017" r:id="rId33"/>
    <p:sldId id="1019" r:id="rId34"/>
    <p:sldId id="1020" r:id="rId35"/>
    <p:sldId id="1047" r:id="rId36"/>
    <p:sldId id="1021" r:id="rId37"/>
    <p:sldId id="1050" r:id="rId38"/>
    <p:sldId id="1049" r:id="rId39"/>
    <p:sldId id="1051" r:id="rId40"/>
  </p:sldIdLst>
  <p:sldSz cx="9906000" cy="6858000" type="A4"/>
  <p:notesSz cx="6797675" cy="99282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uhei Azuma" initials="SA" lastIdx="1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97B3D1"/>
    <a:srgbClr val="D9D9D9"/>
    <a:srgbClr val="336699"/>
    <a:srgbClr val="40647F"/>
    <a:srgbClr val="FFC000"/>
    <a:srgbClr val="E1EDF3"/>
    <a:srgbClr val="F5F5F5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55" autoAdjust="0"/>
    <p:restoredTop sz="95494" autoAdjust="0"/>
  </p:normalViewPr>
  <p:slideViewPr>
    <p:cSldViewPr snapToObjects="1">
      <p:cViewPr varScale="1">
        <p:scale>
          <a:sx n="69" d="100"/>
          <a:sy n="69" d="100"/>
        </p:scale>
        <p:origin x="1452" y="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5283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06"/>
    </p:cViewPr>
  </p:sorterViewPr>
  <p:notesViewPr>
    <p:cSldViewPr snapToObjects="1">
      <p:cViewPr varScale="1">
        <p:scale>
          <a:sx n="48" d="100"/>
          <a:sy n="48" d="100"/>
        </p:scale>
        <p:origin x="-2988" y="-114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96-EA4D-8E60-FAA785374A9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196-EA4D-8E60-FAA785374A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H28</c:v>
                </c:pt>
                <c:pt idx="1">
                  <c:v>H29</c:v>
                </c:pt>
                <c:pt idx="2">
                  <c:v>H30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28</c:v>
                </c:pt>
                <c:pt idx="1">
                  <c:v>56</c:v>
                </c:pt>
                <c:pt idx="2">
                  <c:v>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96-EA4D-8E60-FAA785374A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274432"/>
        <c:axId val="194290432"/>
      </c:barChart>
      <c:catAx>
        <c:axId val="19427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4290432"/>
        <c:crosses val="autoZero"/>
        <c:auto val="1"/>
        <c:lblAlgn val="ctr"/>
        <c:lblOffset val="100"/>
        <c:noMultiLvlLbl val="0"/>
      </c:catAx>
      <c:valAx>
        <c:axId val="1942904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427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spPr>
            <a:ln w="19050">
              <a:solidFill>
                <a:schemeClr val="accent6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1D-B44C-BD05-B46FEED1D085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1D-B44C-BD05-B46FEED1D085}"/>
              </c:ext>
            </c:extLst>
          </c:dPt>
          <c:cat>
            <c:strRef>
              <c:f>Sheet1!$A$2:$A$3</c:f>
              <c:strCache>
                <c:ptCount val="2"/>
                <c:pt idx="0">
                  <c:v>第 1 四半期</c:v>
                </c:pt>
                <c:pt idx="1">
                  <c:v>第 2 四半期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39</c:v>
                </c:pt>
                <c:pt idx="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1D-B44C-BD05-B46FEED1D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spPr>
            <a:ln w="19050">
              <a:solidFill>
                <a:schemeClr val="accent6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1D-B44C-BD05-B46FEED1D085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1D-B44C-BD05-B46FEED1D085}"/>
              </c:ext>
            </c:extLst>
          </c:dPt>
          <c:cat>
            <c:strRef>
              <c:f>Sheet1!$A$2:$A$3</c:f>
              <c:strCache>
                <c:ptCount val="2"/>
                <c:pt idx="0">
                  <c:v>第 1 四半期</c:v>
                </c:pt>
                <c:pt idx="1">
                  <c:v>第 2 四半期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93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1D-B44C-BD05-B46FEED1D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spPr>
            <a:ln w="19050">
              <a:solidFill>
                <a:schemeClr val="accent6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1D-B44C-BD05-B46FEED1D085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1D-B44C-BD05-B46FEED1D085}"/>
              </c:ext>
            </c:extLst>
          </c:dPt>
          <c:cat>
            <c:strRef>
              <c:f>Sheet1!$A$2:$A$3</c:f>
              <c:strCache>
                <c:ptCount val="2"/>
                <c:pt idx="0">
                  <c:v>第 1 四半期</c:v>
                </c:pt>
                <c:pt idx="1">
                  <c:v>第 2 四半期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1D-B44C-BD05-B46FEED1D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spPr>
            <a:ln w="19050">
              <a:solidFill>
                <a:schemeClr val="accent6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1D-B44C-BD05-B46FEED1D085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1D-B44C-BD05-B46FEED1D085}"/>
              </c:ext>
            </c:extLst>
          </c:dPt>
          <c:cat>
            <c:strRef>
              <c:f>Sheet1!$A$2:$A$3</c:f>
              <c:strCache>
                <c:ptCount val="2"/>
                <c:pt idx="0">
                  <c:v>第 1 四半期</c:v>
                </c:pt>
                <c:pt idx="1">
                  <c:v>第 2 四半期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1D-B44C-BD05-B46FEED1D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spPr>
            <a:ln w="19050">
              <a:solidFill>
                <a:schemeClr val="accent6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34-AB47-A2C8-7AAF03FC9653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34-AB47-A2C8-7AAF03FC9653}"/>
              </c:ext>
            </c:extLst>
          </c:dPt>
          <c:cat>
            <c:strRef>
              <c:f>Sheet1!$A$2:$A$3</c:f>
              <c:strCache>
                <c:ptCount val="2"/>
                <c:pt idx="0">
                  <c:v>第 1 四半期</c:v>
                </c:pt>
                <c:pt idx="1">
                  <c:v>第 2 四半期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84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34-AB47-A2C8-7AAF03FC9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448" cy="496332"/>
          </a:xfrm>
          <a:prstGeom prst="rect">
            <a:avLst/>
          </a:prstGeom>
        </p:spPr>
        <p:txBody>
          <a:bodyPr vert="horz" lIns="91306" tIns="45653" rIns="91306" bIns="4565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50644" y="2"/>
            <a:ext cx="2945448" cy="496332"/>
          </a:xfrm>
          <a:prstGeom prst="rect">
            <a:avLst/>
          </a:prstGeom>
        </p:spPr>
        <p:txBody>
          <a:bodyPr vert="horz" lIns="91306" tIns="45653" rIns="91306" bIns="45653" rtlCol="0"/>
          <a:lstStyle>
            <a:lvl1pPr algn="r">
              <a:defRPr sz="1200"/>
            </a:lvl1pPr>
          </a:lstStyle>
          <a:p>
            <a:fld id="{598867F0-C43D-4992-9CA2-49CCF2C1990D}" type="datetimeFigureOut">
              <a:rPr kumimoji="1" lang="ja-JP" altLang="en-US" smtClean="0"/>
              <a:pPr/>
              <a:t>2019/8/15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2" y="9430308"/>
            <a:ext cx="2945448" cy="496331"/>
          </a:xfrm>
          <a:prstGeom prst="rect">
            <a:avLst/>
          </a:prstGeom>
        </p:spPr>
        <p:txBody>
          <a:bodyPr vert="horz" lIns="91306" tIns="45653" rIns="91306" bIns="4565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50644" y="9430308"/>
            <a:ext cx="2945448" cy="496331"/>
          </a:xfrm>
          <a:prstGeom prst="rect">
            <a:avLst/>
          </a:prstGeom>
        </p:spPr>
        <p:txBody>
          <a:bodyPr vert="horz" lIns="91306" tIns="45653" rIns="91306" bIns="45653" rtlCol="0" anchor="b"/>
          <a:lstStyle>
            <a:lvl1pPr algn="r">
              <a:defRPr sz="1200"/>
            </a:lvl1pPr>
          </a:lstStyle>
          <a:p>
            <a:fld id="{2357105D-0250-4FA4-A3A9-C0E791899D0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089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6400" cy="496968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49690" y="1"/>
            <a:ext cx="2946400" cy="496968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r">
              <a:defRPr sz="1200"/>
            </a:lvl1pPr>
          </a:lstStyle>
          <a:p>
            <a:fld id="{6F0D6084-7E8B-4A36-97F0-DEDFB028508E}" type="datetimeFigureOut">
              <a:rPr kumimoji="1" lang="ja-JP" altLang="en-US" smtClean="0"/>
              <a:pPr/>
              <a:t>2019/8/15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6125"/>
            <a:ext cx="5378450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3" rIns="91425" bIns="45713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9452" y="4715631"/>
            <a:ext cx="5438775" cy="4467939"/>
          </a:xfrm>
          <a:prstGeom prst="rect">
            <a:avLst/>
          </a:prstGeom>
        </p:spPr>
        <p:txBody>
          <a:bodyPr vert="horz" lIns="91425" tIns="45713" rIns="91425" bIns="45713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3" y="9429672"/>
            <a:ext cx="2946400" cy="496967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49690" y="9429672"/>
            <a:ext cx="2946400" cy="496967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r">
              <a:defRPr sz="1200"/>
            </a:lvl1pPr>
          </a:lstStyle>
          <a:p>
            <a:fld id="{27D7EE6A-0797-491E-97CB-8F6F4017E7E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037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0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1136650" y="476672"/>
            <a:ext cx="4325938" cy="762000"/>
          </a:xfrm>
          <a:prstGeom prst="rect">
            <a:avLst/>
          </a:prstGeom>
        </p:spPr>
        <p:txBody>
          <a:bodyPr lIns="0" tIns="43193" rIns="0" bIns="79200" anchor="ctr">
            <a:normAutofit/>
          </a:bodyPr>
          <a:lstStyle>
            <a:lvl1pPr marL="0" indent="0">
              <a:spcBef>
                <a:spcPct val="25000"/>
              </a:spcBef>
              <a:buFont typeface="Wingdings" pitchFamily="2" charset="2"/>
              <a:buNone/>
              <a:defRPr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5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ja-JP" altLang="en-US" dirty="0"/>
              <a:t>マスタ サブタイトルの書式設定</a:t>
            </a:r>
          </a:p>
        </p:txBody>
      </p:sp>
      <p:sp>
        <p:nvSpPr>
          <p:cNvPr id="184" name="Rectangle 9"/>
          <p:cNvSpPr>
            <a:spLocks noGrp="1" noChangeArrowheads="1"/>
          </p:cNvSpPr>
          <p:nvPr>
            <p:ph type="ctrTitle" sz="quarter" hasCustomPrompt="1"/>
          </p:nvPr>
        </p:nvSpPr>
        <p:spPr bwMode="gray">
          <a:xfrm>
            <a:off x="1136650" y="1844824"/>
            <a:ext cx="7620000" cy="1981200"/>
          </a:xfrm>
          <a:prstGeom prst="rect">
            <a:avLst/>
          </a:prstGeom>
        </p:spPr>
        <p:txBody>
          <a:bodyPr tIns="43193" bIns="43193" anchor="ctr">
            <a:normAutofit/>
          </a:bodyPr>
          <a:lstStyle>
            <a:lvl1pPr fontAlgn="ctr">
              <a:lnSpc>
                <a:spcPct val="125000"/>
              </a:lnSpc>
              <a:spcBef>
                <a:spcPct val="50000"/>
              </a:spcBef>
              <a:defRPr sz="3200">
                <a:latin typeface="Arial Narrow" pitchFamily="34" charset="0"/>
                <a:ea typeface="HGP創英角ｺﾞｼｯｸUB" pitchFamily="50" charset="-128"/>
              </a:defRPr>
            </a:lvl1pPr>
          </a:lstStyle>
          <a:p>
            <a:r>
              <a:rPr lang="en-US" altLang="ja-JP" dirty="0"/>
              <a:t>TITLE</a:t>
            </a:r>
            <a:br>
              <a:rPr lang="en-US" altLang="ja-JP" dirty="0"/>
            </a:br>
            <a:r>
              <a:rPr lang="en-US" altLang="ja-JP" dirty="0"/>
              <a:t>-SUBTITLE</a:t>
            </a:r>
            <a:endParaRPr lang="ja-JP" altLang="en-US" dirty="0"/>
          </a:p>
        </p:txBody>
      </p:sp>
      <p:sp>
        <p:nvSpPr>
          <p:cNvPr id="185" name="Line 282"/>
          <p:cNvSpPr>
            <a:spLocks noChangeShapeType="1"/>
          </p:cNvSpPr>
          <p:nvPr userDrawn="1"/>
        </p:nvSpPr>
        <p:spPr bwMode="auto">
          <a:xfrm>
            <a:off x="1136650" y="1268760"/>
            <a:ext cx="8769350" cy="0"/>
          </a:xfrm>
          <a:prstGeom prst="line">
            <a:avLst/>
          </a:prstGeom>
          <a:noFill/>
          <a:ln w="6350">
            <a:solidFill>
              <a:schemeClr val="accent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86" name="Line 197"/>
          <p:cNvSpPr>
            <a:spLocks noChangeShapeType="1"/>
          </p:cNvSpPr>
          <p:nvPr userDrawn="1"/>
        </p:nvSpPr>
        <p:spPr bwMode="auto">
          <a:xfrm>
            <a:off x="6019800" y="4953000"/>
            <a:ext cx="3886200" cy="0"/>
          </a:xfrm>
          <a:prstGeom prst="line">
            <a:avLst/>
          </a:prstGeom>
          <a:noFill/>
          <a:ln w="6350">
            <a:solidFill>
              <a:schemeClr val="accent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65" name="テキスト プレースホルダ 64"/>
          <p:cNvSpPr>
            <a:spLocks noGrp="1"/>
          </p:cNvSpPr>
          <p:nvPr>
            <p:ph type="body" sz="quarter" idx="10" hasCustomPrompt="1"/>
          </p:nvPr>
        </p:nvSpPr>
        <p:spPr>
          <a:xfrm>
            <a:off x="6033120" y="4581128"/>
            <a:ext cx="2232248" cy="288652"/>
          </a:xfrm>
        </p:spPr>
        <p:txBody>
          <a:bodyPr lIns="0" rIns="0" anchor="ctr" anchorCtr="0"/>
          <a:lstStyle>
            <a:lvl1pPr marL="0" indent="0">
              <a:buNone/>
              <a:defRPr sz="1400">
                <a:latin typeface="Arial Narrow" pitchFamily="34" charset="0"/>
                <a:ea typeface="ＭＳ Ｐゴシック" panose="020B0600070205080204" pitchFamily="50" charset="-128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DATES</a:t>
            </a:r>
            <a:endParaRPr kumimoji="1" lang="ja-JP" altLang="en-US" dirty="0"/>
          </a:p>
        </p:txBody>
      </p:sp>
      <p:sp>
        <p:nvSpPr>
          <p:cNvPr id="68" name="テキスト プレースホルダ 64"/>
          <p:cNvSpPr>
            <a:spLocks noGrp="1"/>
          </p:cNvSpPr>
          <p:nvPr>
            <p:ph type="body" sz="quarter" idx="11" hasCustomPrompt="1"/>
          </p:nvPr>
        </p:nvSpPr>
        <p:spPr>
          <a:xfrm>
            <a:off x="6033120" y="5085184"/>
            <a:ext cx="3672855" cy="648072"/>
          </a:xfrm>
        </p:spPr>
        <p:txBody>
          <a:bodyPr lIns="0" rIns="0" anchor="ctr" anchorCtr="0"/>
          <a:lstStyle>
            <a:lvl1pPr marL="0" indent="0">
              <a:spcBef>
                <a:spcPts val="0"/>
              </a:spcBef>
              <a:buNone/>
              <a:defRPr sz="1200">
                <a:latin typeface="Arial Narrow" pitchFamily="34" charset="0"/>
                <a:ea typeface="ＭＳ Ｐゴシック" panose="020B0600070205080204" pitchFamily="50" charset="-128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DIVISION</a:t>
            </a:r>
            <a:endParaRPr kumimoji="1" lang="ja-JP" altLang="en-US" dirty="0"/>
          </a:p>
        </p:txBody>
      </p:sp>
      <p:sp>
        <p:nvSpPr>
          <p:cNvPr id="69" name="テキスト プレースホルダ 64"/>
          <p:cNvSpPr>
            <a:spLocks noGrp="1"/>
          </p:cNvSpPr>
          <p:nvPr>
            <p:ph type="body" sz="quarter" idx="12" hasCustomPrompt="1"/>
          </p:nvPr>
        </p:nvSpPr>
        <p:spPr>
          <a:xfrm>
            <a:off x="6033120" y="5805264"/>
            <a:ext cx="3672855" cy="360040"/>
          </a:xfrm>
        </p:spPr>
        <p:txBody>
          <a:bodyPr lIns="0" rIns="0" anchor="ctr" anchorCtr="0"/>
          <a:lstStyle>
            <a:lvl1pPr marL="0" indent="0">
              <a:buNone/>
              <a:defRPr sz="1800">
                <a:latin typeface="Arial Narrow" pitchFamily="34" charset="0"/>
                <a:ea typeface="ＭＳ Ｐゴシック" panose="020B0600070205080204" pitchFamily="50" charset="-128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NOMURA</a:t>
            </a:r>
            <a:endParaRPr kumimoji="1" lang="ja-JP" altLang="en-US" dirty="0"/>
          </a:p>
        </p:txBody>
      </p:sp>
      <p:sp>
        <p:nvSpPr>
          <p:cNvPr id="70" name="テキスト プレースホルダ 64"/>
          <p:cNvSpPr>
            <a:spLocks noGrp="1"/>
          </p:cNvSpPr>
          <p:nvPr>
            <p:ph type="body" sz="quarter" idx="13" hasCustomPrompt="1"/>
          </p:nvPr>
        </p:nvSpPr>
        <p:spPr>
          <a:xfrm>
            <a:off x="6033120" y="6237312"/>
            <a:ext cx="3672855" cy="360040"/>
          </a:xfrm>
        </p:spPr>
        <p:txBody>
          <a:bodyPr lIns="0" rIns="0" anchor="ctr" anchorCtr="0"/>
          <a:lstStyle>
            <a:lvl1pPr marL="0" indent="0">
              <a:spcBef>
                <a:spcPts val="0"/>
              </a:spcBef>
              <a:buNone/>
              <a:defRPr sz="1000">
                <a:latin typeface="Arial Narrow" pitchFamily="34" charset="0"/>
                <a:ea typeface="ＭＳ Ｐゴシック" panose="020B0600070205080204" pitchFamily="50" charset="-128"/>
                <a:cs typeface="Arial" panose="020B0604020202020204" pitchFamily="34" charset="0"/>
              </a:defRPr>
            </a:lvl1pPr>
          </a:lstStyle>
          <a:p>
            <a:pPr lvl="0"/>
            <a:r>
              <a:rPr kumimoji="1" lang="en-US" altLang="ja-JP" dirty="0"/>
              <a:t>IF ANY</a:t>
            </a:r>
            <a:endParaRPr kumimoji="1" lang="ja-JP" altLang="en-US" dirty="0"/>
          </a:p>
        </p:txBody>
      </p:sp>
      <p:pic>
        <p:nvPicPr>
          <p:cNvPr id="83" name="Nomura Research Institute India Pacific Pvt. Ltd." hidden="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4325" y="150019"/>
            <a:ext cx="2016000" cy="28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Nomura Research Institute Hong Kong Limited." descr="C:\Documents and Settings\s-suzuki\デスクトップ\hk_logo00.jpg" hidden="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334" y="154781"/>
            <a:ext cx="1754880" cy="288000"/>
          </a:xfrm>
          <a:prstGeom prst="rect">
            <a:avLst/>
          </a:prstGeom>
          <a:noFill/>
        </p:spPr>
      </p:pic>
      <p:pic>
        <p:nvPicPr>
          <p:cNvPr id="84" name="Nomura Research Institute Asia Pacific Pte. Ltd." hidden="1"/>
          <p:cNvPicPr/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0383" y="142876"/>
            <a:ext cx="2037904" cy="28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野村総研（大連）" descr="C:\Documents and Settings\s-suzuki\デスクトップ\dl_logo03.jpg" hidden="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7382" y="150019"/>
            <a:ext cx="1849719" cy="162000"/>
          </a:xfrm>
          <a:prstGeom prst="rect">
            <a:avLst/>
          </a:prstGeom>
          <a:noFill/>
        </p:spPr>
      </p:pic>
      <p:pic>
        <p:nvPicPr>
          <p:cNvPr id="82" name="野村総研（上海）" descr="C:\Documents and Settings\s-suzuki\デスクトップ\sh_logo02.jpg" hidden="1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3311" y="140495"/>
            <a:ext cx="1837500" cy="176400"/>
          </a:xfrm>
          <a:prstGeom prst="rect">
            <a:avLst/>
          </a:prstGeom>
          <a:noFill/>
        </p:spPr>
      </p:pic>
      <p:pic>
        <p:nvPicPr>
          <p:cNvPr id="67" name="野村総研（北京）" descr="nri_北京.jpg" hidden="1"/>
          <p:cNvPicPr>
            <a:picLocks noChangeAspect="1"/>
          </p:cNvPicPr>
          <p:nvPr userDrawn="1"/>
        </p:nvPicPr>
        <p:blipFill>
          <a:blip r:embed="rId7" cstate="print"/>
          <a:srcRect r="2216"/>
          <a:stretch>
            <a:fillRect/>
          </a:stretch>
        </p:blipFill>
        <p:spPr>
          <a:xfrm>
            <a:off x="7571029" y="116685"/>
            <a:ext cx="2150106" cy="224281"/>
          </a:xfrm>
          <a:prstGeom prst="rect">
            <a:avLst/>
          </a:prstGeom>
        </p:spPr>
      </p:pic>
      <p:pic>
        <p:nvPicPr>
          <p:cNvPr id="80" name="Nomura Research Institute Europe Limited" descr="C:\Documents and Settings\s-suzuki\デスクトップ\e_logo00.jpg" hidden="1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19137" y="152400"/>
            <a:ext cx="1852444" cy="288000"/>
          </a:xfrm>
          <a:prstGeom prst="rect">
            <a:avLst/>
          </a:prstGeom>
          <a:noFill/>
        </p:spPr>
      </p:pic>
      <p:pic>
        <p:nvPicPr>
          <p:cNvPr id="72" name="Nomura Research Institute America, Inc." descr="nri_america.jpg" hidden="1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616846" y="152400"/>
            <a:ext cx="1800050" cy="291184"/>
          </a:xfrm>
          <a:prstGeom prst="rect">
            <a:avLst/>
          </a:prstGeom>
        </p:spPr>
      </p:pic>
      <p:pic>
        <p:nvPicPr>
          <p:cNvPr id="85" name="NRIシステムテクノ" hidden="1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00976" y="147638"/>
            <a:ext cx="1208119" cy="1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NRIプロセスイノベーション" descr="C:\Documents and Settings\s-suzuki\デスクトップ\pro_J_01.jpg" hidden="1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08781" y="142876"/>
            <a:ext cx="1667558" cy="165600"/>
          </a:xfrm>
          <a:prstGeom prst="rect">
            <a:avLst/>
          </a:prstGeom>
          <a:noFill/>
        </p:spPr>
      </p:pic>
      <p:pic>
        <p:nvPicPr>
          <p:cNvPr id="75" name="NRI社会情報システム" descr="C:\Documents and Settings\s-suzuki\デスクトップ\sjs_logo00.jpg" hidden="1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54763" y="121447"/>
            <a:ext cx="1434720" cy="219600"/>
          </a:xfrm>
          <a:prstGeom prst="rect">
            <a:avLst/>
          </a:prstGeom>
          <a:noFill/>
        </p:spPr>
      </p:pic>
      <p:pic>
        <p:nvPicPr>
          <p:cNvPr id="73" name="NRIサイバーパテント" descr="C:\Documents and Settings\s-suzuki\デスクトップ\cp_logo00.jpg" hidden="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5712" y="133352"/>
            <a:ext cx="1394924" cy="201600"/>
          </a:xfrm>
          <a:prstGeom prst="rect">
            <a:avLst/>
          </a:prstGeom>
          <a:noFill/>
        </p:spPr>
      </p:pic>
      <p:pic>
        <p:nvPicPr>
          <p:cNvPr id="74" name="NRIデータiテック" descr="C:\Documents and Settings\s-suzuki\デスクトップ\itech_logo00.jpg" hidden="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67319" y="66539"/>
            <a:ext cx="1270710" cy="273600"/>
          </a:xfrm>
          <a:prstGeom prst="rect">
            <a:avLst/>
          </a:prstGeom>
          <a:noFill/>
        </p:spPr>
      </p:pic>
      <p:pic>
        <p:nvPicPr>
          <p:cNvPr id="77" name="NRIワークプレイスサービス" descr="C:\Documents and Settings\s-suzuki\デスクトップ\wp_logo00.jpg" hidden="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92475" y="140495"/>
            <a:ext cx="1774023" cy="180000"/>
          </a:xfrm>
          <a:prstGeom prst="rect">
            <a:avLst/>
          </a:prstGeom>
          <a:noFill/>
        </p:spPr>
      </p:pic>
      <p:pic>
        <p:nvPicPr>
          <p:cNvPr id="71" name="NRIセキュアテクノロジーズ" descr="セキュアテクノロジーズ.jpg" hidden="1"/>
          <p:cNvPicPr>
            <a:picLocks noChangeAspect="1"/>
          </p:cNvPicPr>
          <p:nvPr userDrawn="1"/>
        </p:nvPicPr>
        <p:blipFill>
          <a:blip r:embed="rId16" cstate="print"/>
          <a:srcRect l="1205" t="18079" b="16391"/>
          <a:stretch>
            <a:fillRect/>
          </a:stretch>
        </p:blipFill>
        <p:spPr>
          <a:xfrm>
            <a:off x="7591975" y="140495"/>
            <a:ext cx="1830458" cy="182096"/>
          </a:xfrm>
          <a:prstGeom prst="rect">
            <a:avLst/>
          </a:prstGeom>
        </p:spPr>
      </p:pic>
      <p:pic>
        <p:nvPicPr>
          <p:cNvPr id="78" name="NRIネットコム" descr="C:\Users\kinoshita\Dropbox\進行中仕事\NRI_ppt_temp2011\nrippt2011_0509_logo\グループ社名ロゴ\ネットコム.jpg" hidden="1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21289" y="157162"/>
            <a:ext cx="976025" cy="146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0802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1496616" y="1484784"/>
            <a:ext cx="7056784" cy="4752528"/>
          </a:xfrm>
        </p:spPr>
        <p:txBody>
          <a:bodyPr lIns="90000" tIns="46800" rIns="90000" bIns="46800"/>
          <a:lstStyle>
            <a:lvl1pPr marL="324000" indent="-324000">
              <a:lnSpc>
                <a:spcPct val="125000"/>
              </a:lnSpc>
              <a:spcBef>
                <a:spcPts val="800"/>
              </a:spcBef>
              <a:buFontTx/>
              <a:buNone/>
              <a:tabLst>
                <a:tab pos="6456363" algn="r"/>
                <a:tab pos="6816725" algn="r"/>
              </a:tabLst>
              <a:defRPr sz="1600"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1pPr>
            <a:lvl2pPr marL="540000" indent="0">
              <a:lnSpc>
                <a:spcPct val="125000"/>
              </a:lnSpc>
              <a:spcBef>
                <a:spcPts val="400"/>
              </a:spcBef>
              <a:buFontTx/>
              <a:buNone/>
              <a:tabLst>
                <a:tab pos="6456363" algn="r"/>
                <a:tab pos="6816725" algn="r"/>
              </a:tabLst>
              <a:defRPr sz="1400"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2pPr>
            <a:lvl3pPr marL="993775" indent="0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sz="1200"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3pPr>
            <a:lvl4pPr marL="1428750" indent="0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sz="1100"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4pPr>
            <a:lvl5pPr marL="1882775" indent="0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sz="1050"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5pPr>
            <a:lvl6pPr marL="2324100" indent="0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sz="1000"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6pPr>
            <a:lvl7pPr marL="2778125" indent="0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sz="1000"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7pPr>
            <a:lvl8pPr marL="3230563" indent="0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sz="1000"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8pPr>
            <a:lvl9pPr marL="3675063" indent="0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sz="1000"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9pPr>
          </a:lstStyle>
          <a:p>
            <a:pPr lvl="0"/>
            <a:r>
              <a:rPr kumimoji="1" lang="en-US" altLang="ja-JP" dirty="0"/>
              <a:t>AAA</a:t>
            </a:r>
            <a:endParaRPr kumimoji="1" lang="ja-JP" altLang="en-US" dirty="0"/>
          </a:p>
          <a:p>
            <a:pPr lvl="1"/>
            <a:r>
              <a:rPr kumimoji="1" lang="en-US" altLang="ja-JP" dirty="0"/>
              <a:t>2nd LEVEL</a:t>
            </a:r>
            <a:endParaRPr kumimoji="1" lang="ja-JP" altLang="en-US" dirty="0"/>
          </a:p>
          <a:p>
            <a:pPr lvl="2"/>
            <a:r>
              <a:rPr kumimoji="1" lang="en-US" altLang="ja-JP" dirty="0"/>
              <a:t>3RD LEVEL</a:t>
            </a:r>
            <a:endParaRPr kumimoji="1" lang="ja-JP" altLang="en-US" dirty="0"/>
          </a:p>
          <a:p>
            <a:pPr lvl="3"/>
            <a:r>
              <a:rPr kumimoji="1" lang="en-US" altLang="ja-JP" dirty="0"/>
              <a:t>4TH LEVEL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0" anchor="b" anchorCtr="0">
            <a:noAutofit/>
          </a:bodyPr>
          <a:lstStyle>
            <a:lvl1pPr marR="0" indent="0" algn="l" defTabSz="8636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Tx/>
              <a:buFont typeface="Wingdings" pitchFamily="2" charset="2"/>
              <a:buNone/>
              <a:tabLst/>
              <a:defRPr kumimoji="1" lang="ja-JP" altLang="en-US" sz="2400" kern="1200">
                <a:solidFill>
                  <a:schemeClr val="tx1"/>
                </a:solidFill>
                <a:latin typeface="Arial Narrow" pitchFamily="34" charset="0"/>
                <a:ea typeface="HGP創英角ｺﾞｼｯｸUB" panose="020B0900000000000000" pitchFamily="50" charset="-128"/>
                <a:cs typeface="+mn-cs"/>
              </a:defRPr>
            </a:lvl1pPr>
          </a:lstStyle>
          <a:p>
            <a:r>
              <a:rPr kumimoji="1" lang="en-US" altLang="ja-JP" dirty="0"/>
              <a:t>AAA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9388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中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プレースホルダ 16"/>
          <p:cNvSpPr>
            <a:spLocks noGrp="1"/>
          </p:cNvSpPr>
          <p:nvPr>
            <p:ph type="title" hasCustomPrompt="1"/>
          </p:nvPr>
        </p:nvSpPr>
        <p:spPr>
          <a:xfrm>
            <a:off x="200472" y="2884850"/>
            <a:ext cx="9505502" cy="40011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R="0" indent="0" algn="l" defTabSz="8636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Tx/>
              <a:buFont typeface="Wingdings" pitchFamily="2" charset="2"/>
              <a:buNone/>
              <a:tabLst/>
              <a:defRPr kumimoji="1" lang="ja-JP" altLang="en-US" sz="2400" kern="1200" baseline="0" dirty="0">
                <a:solidFill>
                  <a:schemeClr val="tx1"/>
                </a:solidFill>
                <a:latin typeface="Arial Narrow" pitchFamily="34" charset="0"/>
                <a:ea typeface="HGP創英角ｺﾞｼｯｸUB" panose="020B0900000000000000" pitchFamily="50" charset="-128"/>
                <a:cs typeface="+mn-cs"/>
              </a:defRPr>
            </a:lvl1pPr>
          </a:lstStyle>
          <a:p>
            <a:r>
              <a:rPr kumimoji="1" lang="en-US" altLang="ja-JP" dirty="0"/>
              <a:t>X. CHAPTER TITLE</a:t>
            </a:r>
            <a:endParaRPr kumimoji="1" lang="ja-JP" altLang="en-US" dirty="0"/>
          </a:p>
        </p:txBody>
      </p:sp>
      <p:sp>
        <p:nvSpPr>
          <p:cNvPr id="4" name="Line 26"/>
          <p:cNvSpPr>
            <a:spLocks noChangeShapeType="1"/>
          </p:cNvSpPr>
          <p:nvPr userDrawn="1"/>
        </p:nvSpPr>
        <p:spPr bwMode="auto">
          <a:xfrm>
            <a:off x="200471" y="3356990"/>
            <a:ext cx="9505503" cy="0"/>
          </a:xfrm>
          <a:prstGeom prst="line">
            <a:avLst/>
          </a:prstGeom>
          <a:noFill/>
          <a:ln w="3175">
            <a:solidFill>
              <a:schemeClr val="bg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sz="quarter" idx="10" hasCustomPrompt="1"/>
          </p:nvPr>
        </p:nvSpPr>
        <p:spPr>
          <a:xfrm>
            <a:off x="608012" y="3501008"/>
            <a:ext cx="9097961" cy="461665"/>
          </a:xfrm>
        </p:spPr>
        <p:txBody>
          <a:bodyPr>
            <a:spAutoFit/>
          </a:bodyPr>
          <a:lstStyle>
            <a:lvl1pPr>
              <a:buNone/>
              <a:defRPr sz="2400"/>
            </a:lvl1pPr>
          </a:lstStyle>
          <a:p>
            <a:pPr lvl="0"/>
            <a:r>
              <a:rPr kumimoji="1" lang="en-US" altLang="ja-JP" dirty="0"/>
              <a:t>SUBTITLE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1213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7"/>
          <p:cNvSpPr>
            <a:spLocks noGrp="1"/>
          </p:cNvSpPr>
          <p:nvPr>
            <p:ph type="title" hasCustomPrompt="1"/>
          </p:nvPr>
        </p:nvSpPr>
        <p:spPr>
          <a:xfrm>
            <a:off x="200471" y="116632"/>
            <a:ext cx="9505055" cy="360050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5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200025" y="549275"/>
            <a:ext cx="9505950" cy="719138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marR="0" indent="0" algn="l" defTabSz="8636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Tx/>
              <a:buFont typeface="Wingdings" pitchFamily="2" charset="2"/>
              <a:buNone/>
              <a:tabLst/>
              <a:defRPr kumimoji="1" lang="ja-JP" altLang="en-US" sz="2400" kern="1200" dirty="0" smtClean="0">
                <a:solidFill>
                  <a:schemeClr val="tx1"/>
                </a:solidFill>
                <a:latin typeface="Arial Narrow" pitchFamily="34" charset="0"/>
                <a:ea typeface="HGP創英角ｺﾞｼｯｸUB" panose="020B0900000000000000" pitchFamily="50" charset="-128"/>
                <a:cs typeface="+mn-cs"/>
              </a:defRPr>
            </a:lvl1pPr>
            <a:lvl2pPr marL="377825" marR="0" indent="0" algn="l" defTabSz="8636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Tx/>
              <a:buFont typeface="Wingdings" pitchFamily="2" charset="2"/>
              <a:buNone/>
              <a:tabLst/>
              <a:defRPr kumimoji="1" lang="ja-JP" altLang="en-US" sz="2400" kern="1200" dirty="0" smtClean="0">
                <a:solidFill>
                  <a:schemeClr val="tx1"/>
                </a:solidFill>
                <a:latin typeface="Arial Narrow" pitchFamily="34" charset="0"/>
                <a:ea typeface="HGP創英角ｺﾞｼｯｸUB" panose="020B0900000000000000" pitchFamily="50" charset="-128"/>
                <a:cs typeface="+mn-cs"/>
              </a:defRPr>
            </a:lvl2pPr>
            <a:lvl3pPr marL="755650" indent="0">
              <a:spcBef>
                <a:spcPts val="0"/>
              </a:spcBef>
              <a:buNone/>
              <a:defRPr sz="20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3pPr>
            <a:lvl4pPr marL="1143000" indent="0">
              <a:spcBef>
                <a:spcPts val="0"/>
              </a:spcBef>
              <a:buNone/>
              <a:defRPr sz="20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4pPr>
            <a:lvl5pPr marL="1525587" indent="0">
              <a:spcBef>
                <a:spcPts val="0"/>
              </a:spcBef>
              <a:buNone/>
              <a:defRPr sz="20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5pPr>
          </a:lstStyle>
          <a:p>
            <a:pPr lvl="0"/>
            <a:r>
              <a:rPr kumimoji="1" lang="en-US" altLang="ja-JP" dirty="0"/>
              <a:t>AAA</a:t>
            </a:r>
            <a:endParaRPr kumimoji="1" lang="ja-JP" altLang="en-US" dirty="0"/>
          </a:p>
          <a:p>
            <a:pPr lvl="1"/>
            <a:r>
              <a:rPr kumimoji="1" lang="en-US" altLang="ja-JP" dirty="0"/>
              <a:t>AAA</a:t>
            </a:r>
            <a:endParaRPr kumimoji="1" lang="ja-JP" altLang="en-US" dirty="0"/>
          </a:p>
        </p:txBody>
      </p:sp>
      <p:sp>
        <p:nvSpPr>
          <p:cNvPr id="6" name="テキスト プレースホルダ 20"/>
          <p:cNvSpPr>
            <a:spLocks noGrp="1"/>
          </p:cNvSpPr>
          <p:nvPr>
            <p:ph type="body" sz="quarter" idx="16" hasCustomPrompt="1"/>
          </p:nvPr>
        </p:nvSpPr>
        <p:spPr>
          <a:xfrm>
            <a:off x="6681193" y="1998662"/>
            <a:ext cx="3024782" cy="452596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Arial" pitchFamily="34" charset="0"/>
              <a:buChar char="•"/>
              <a:defRPr sz="1600">
                <a:latin typeface="+mn-lt"/>
                <a:ea typeface="+mn-ea"/>
              </a:defRPr>
            </a:lvl1pPr>
            <a:lvl2pPr marL="361950" indent="-187325">
              <a:buClr>
                <a:schemeClr val="accent1"/>
              </a:buClr>
              <a:buFont typeface="Arial" pitchFamily="34" charset="0"/>
              <a:buChar char="‒"/>
              <a:defRPr sz="1400">
                <a:latin typeface="+mn-lt"/>
                <a:ea typeface="+mn-ea"/>
              </a:defRPr>
            </a:lvl2pPr>
            <a:lvl3pPr marL="619125" indent="-196850">
              <a:buClr>
                <a:schemeClr val="accent1"/>
              </a:buClr>
              <a:buFont typeface="Arial" pitchFamily="34" charset="0"/>
              <a:buChar char="‒"/>
              <a:tabLst/>
              <a:defRPr sz="1400">
                <a:latin typeface="+mn-lt"/>
                <a:ea typeface="+mj-ea"/>
              </a:defRPr>
            </a:lvl3pPr>
            <a:lvl4pPr>
              <a:buClr>
                <a:schemeClr val="accent1"/>
              </a:buClr>
              <a:buFont typeface="Arial" pitchFamily="34" charset="0"/>
              <a:buChar char="‒"/>
              <a:defRPr sz="1200">
                <a:latin typeface="+mn-lt"/>
                <a:ea typeface="+mn-ea"/>
              </a:defRPr>
            </a:lvl4pPr>
            <a:lvl5pPr>
              <a:buClr>
                <a:schemeClr val="accent1"/>
              </a:buClr>
              <a:buFont typeface="Arial" pitchFamily="34" charset="0"/>
              <a:buChar char="‒"/>
              <a:defRPr sz="1200">
                <a:latin typeface="+mn-lt"/>
              </a:defRPr>
            </a:lvl5pPr>
          </a:lstStyle>
          <a:p>
            <a:pPr lvl="0"/>
            <a:r>
              <a:rPr kumimoji="1" lang="en-US" altLang="ja-JP" dirty="0"/>
              <a:t>AAA</a:t>
            </a:r>
            <a:endParaRPr kumimoji="1" lang="ja-JP" altLang="en-US" dirty="0"/>
          </a:p>
          <a:p>
            <a:pPr lvl="1"/>
            <a:r>
              <a:rPr kumimoji="1" lang="en-US" altLang="ja-JP" dirty="0"/>
              <a:t>BBB</a:t>
            </a:r>
            <a:endParaRPr kumimoji="1" lang="ja-JP" altLang="en-US" dirty="0"/>
          </a:p>
          <a:p>
            <a:pPr lvl="2"/>
            <a:r>
              <a:rPr kumimoji="1" lang="en-US" altLang="ja-JP" dirty="0"/>
              <a:t>CCC</a:t>
            </a:r>
            <a:endParaRPr kumimoji="1" lang="ja-JP" altLang="en-US" dirty="0"/>
          </a:p>
        </p:txBody>
      </p:sp>
      <p:sp>
        <p:nvSpPr>
          <p:cNvPr id="7" name="テキスト プレースホルダ 10"/>
          <p:cNvSpPr>
            <a:spLocks noGrp="1"/>
          </p:cNvSpPr>
          <p:nvPr>
            <p:ph type="body" sz="quarter" idx="17" hasCustomPrompt="1"/>
          </p:nvPr>
        </p:nvSpPr>
        <p:spPr>
          <a:xfrm>
            <a:off x="273050" y="1598560"/>
            <a:ext cx="1800173" cy="400103"/>
          </a:xfr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wrap="none" lIns="0" tIns="45717" rIns="0" bIns="45717" anchor="b">
            <a:spAutoFit/>
          </a:bodyPr>
          <a:lstStyle>
            <a:lvl1pPr marL="0" algn="l" defTabSz="91281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1pPr>
            <a:lvl2pPr marL="0" algn="l" defTabSz="91281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2pPr>
            <a:lvl3pPr marL="0" algn="l" defTabSz="91281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3pPr>
            <a:lvl4pPr marL="0" algn="l" defTabSz="91281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4pPr>
            <a:lvl5pPr marL="0" algn="l" defTabSz="91281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 kumimoji="0" lang="ja-JP" altLang="en-US" sz="2000" b="1" kern="1200" dirty="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5pPr>
          </a:lstStyle>
          <a:p>
            <a:pPr lvl="0"/>
            <a:r>
              <a:rPr kumimoji="1" lang="en-US" altLang="ja-JP" dirty="0"/>
              <a:t>CONTENTS TITLE</a:t>
            </a:r>
            <a:endParaRPr kumimoji="1" lang="ja-JP" altLang="en-US" dirty="0"/>
          </a:p>
        </p:txBody>
      </p:sp>
      <p:sp>
        <p:nvSpPr>
          <p:cNvPr id="15" name="テキスト プレースホルダ 16"/>
          <p:cNvSpPr>
            <a:spLocks noGrp="1"/>
          </p:cNvSpPr>
          <p:nvPr>
            <p:ph type="body" sz="quarter" idx="18" hasCustomPrompt="1"/>
          </p:nvPr>
        </p:nvSpPr>
        <p:spPr>
          <a:xfrm>
            <a:off x="8452537" y="6588695"/>
            <a:ext cx="814647" cy="253916"/>
          </a:xfrm>
        </p:spPr>
        <p:txBody>
          <a:bodyPr wrap="none" anchor="b">
            <a:spAutoFit/>
          </a:bodyPr>
          <a:lstStyle>
            <a:lvl1pPr algn="r">
              <a:buNone/>
              <a:defRPr sz="1050"/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kumimoji="1" lang="en-US" altLang="ja-JP" dirty="0"/>
              <a:t>Source: AAA</a:t>
            </a:r>
            <a:endParaRPr kumimoji="1" lang="ja-JP" alt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>
            <a:off x="9417496" y="6647500"/>
            <a:ext cx="0" cy="144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23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準（スペース大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6"/>
          <p:cNvSpPr>
            <a:spLocks noChangeShapeType="1"/>
          </p:cNvSpPr>
          <p:nvPr userDrawn="1"/>
        </p:nvSpPr>
        <p:spPr bwMode="auto">
          <a:xfrm>
            <a:off x="200471" y="980728"/>
            <a:ext cx="9505503" cy="0"/>
          </a:xfrm>
          <a:prstGeom prst="line">
            <a:avLst/>
          </a:prstGeom>
          <a:noFill/>
          <a:ln w="3175">
            <a:solidFill>
              <a:schemeClr val="bg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9" name="テキスト ボックス 8"/>
          <p:cNvSpPr txBox="1"/>
          <p:nvPr userDrawn="1"/>
        </p:nvSpPr>
        <p:spPr>
          <a:xfrm>
            <a:off x="8913440" y="6581001"/>
            <a:ext cx="72008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6DD9FF53-5E75-4890-BA22-699EFFF134BB}" type="slidenum">
              <a:rPr lang="ja-JP" altLang="en-US" sz="1200">
                <a:solidFill>
                  <a:prstClr val="black"/>
                </a:solidFill>
              </a:rPr>
              <a:pPr algn="r"/>
              <a:t>‹#›</a:t>
            </a:fld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1" name="タイトル 7"/>
          <p:cNvSpPr>
            <a:spLocks noGrp="1"/>
          </p:cNvSpPr>
          <p:nvPr>
            <p:ph type="title" hasCustomPrompt="1"/>
          </p:nvPr>
        </p:nvSpPr>
        <p:spPr>
          <a:xfrm>
            <a:off x="200471" y="116632"/>
            <a:ext cx="9505055" cy="36005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1" lang="ja-JP" altLang="en-US" sz="1800" b="1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ea typeface="HGP創英角ｺﾞｼｯｸUB" pitchFamily="50" charset="-128"/>
                <a:cs typeface="+mj-cs"/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12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200025" y="549275"/>
            <a:ext cx="9505950" cy="359445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marR="0" indent="0" algn="l" defTabSz="8636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bg1">
                  <a:lumMod val="75000"/>
                </a:schemeClr>
              </a:buClr>
              <a:buSzTx/>
              <a:buFont typeface="Wingdings" pitchFamily="2" charset="2"/>
              <a:buNone/>
              <a:tabLst/>
              <a:defRPr kumimoji="1" lang="ja-JP" altLang="en-US" sz="2400" kern="1200" dirty="0" smtClean="0">
                <a:solidFill>
                  <a:schemeClr val="tx1"/>
                </a:solidFill>
                <a:latin typeface="Arial Narrow" pitchFamily="34" charset="0"/>
                <a:ea typeface="HGP創英角ｺﾞｼｯｸUB" panose="020B0900000000000000" pitchFamily="50" charset="-128"/>
                <a:cs typeface="+mn-cs"/>
              </a:defRPr>
            </a:lvl1pPr>
            <a:lvl2pPr marL="377825" indent="0">
              <a:spcBef>
                <a:spcPts val="0"/>
              </a:spcBef>
              <a:buNone/>
              <a:defRPr sz="20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2pPr>
            <a:lvl3pPr marL="755650" indent="0">
              <a:spcBef>
                <a:spcPts val="0"/>
              </a:spcBef>
              <a:buNone/>
              <a:defRPr sz="20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3pPr>
            <a:lvl4pPr marL="1143000" indent="0">
              <a:spcBef>
                <a:spcPts val="0"/>
              </a:spcBef>
              <a:buNone/>
              <a:defRPr sz="20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4pPr>
            <a:lvl5pPr marL="1525587" indent="0">
              <a:spcBef>
                <a:spcPts val="0"/>
              </a:spcBef>
              <a:buNone/>
              <a:defRPr sz="20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5pPr>
          </a:lstStyle>
          <a:p>
            <a:pPr lvl="0"/>
            <a:r>
              <a:rPr kumimoji="1" lang="en-US" altLang="ja-JP" dirty="0"/>
              <a:t>AAA</a:t>
            </a:r>
            <a:endParaRPr kumimoji="1" lang="ja-JP" altLang="en-US" dirty="0"/>
          </a:p>
        </p:txBody>
      </p:sp>
      <p:sp>
        <p:nvSpPr>
          <p:cNvPr id="13" name="テキスト プレースホルダ 20"/>
          <p:cNvSpPr>
            <a:spLocks noGrp="1"/>
          </p:cNvSpPr>
          <p:nvPr>
            <p:ph type="body" sz="quarter" idx="16" hasCustomPrompt="1"/>
          </p:nvPr>
        </p:nvSpPr>
        <p:spPr>
          <a:xfrm>
            <a:off x="6681193" y="1998662"/>
            <a:ext cx="3024782" cy="4525961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Arial" pitchFamily="34" charset="0"/>
              <a:buChar char="•"/>
              <a:defRPr sz="1600">
                <a:latin typeface="+mn-lt"/>
                <a:ea typeface="+mn-ea"/>
              </a:defRPr>
            </a:lvl1pPr>
            <a:lvl2pPr marL="361950" indent="-187325">
              <a:buClr>
                <a:schemeClr val="accent1"/>
              </a:buClr>
              <a:buFont typeface="Arial" pitchFamily="34" charset="0"/>
              <a:buChar char="‒"/>
              <a:defRPr sz="1400">
                <a:latin typeface="+mn-lt"/>
                <a:ea typeface="+mn-ea"/>
              </a:defRPr>
            </a:lvl2pPr>
            <a:lvl3pPr marL="619125" indent="-196850">
              <a:buClr>
                <a:schemeClr val="accent1"/>
              </a:buClr>
              <a:buFont typeface="Arial" pitchFamily="34" charset="0"/>
              <a:buChar char="‒"/>
              <a:tabLst/>
              <a:defRPr sz="1400">
                <a:latin typeface="+mn-lt"/>
                <a:ea typeface="+mj-ea"/>
              </a:defRPr>
            </a:lvl3pPr>
            <a:lvl4pPr>
              <a:buClr>
                <a:schemeClr val="accent1"/>
              </a:buClr>
              <a:buFont typeface="Arial" pitchFamily="34" charset="0"/>
              <a:buChar char="‒"/>
              <a:defRPr sz="1200">
                <a:latin typeface="+mn-lt"/>
                <a:ea typeface="+mn-ea"/>
              </a:defRPr>
            </a:lvl4pPr>
            <a:lvl5pPr>
              <a:buClr>
                <a:schemeClr val="accent1"/>
              </a:buClr>
              <a:buFont typeface="Arial" pitchFamily="34" charset="0"/>
              <a:buChar char="‒"/>
              <a:defRPr sz="1200">
                <a:latin typeface="+mn-lt"/>
              </a:defRPr>
            </a:lvl5pPr>
          </a:lstStyle>
          <a:p>
            <a:pPr lvl="0"/>
            <a:r>
              <a:rPr kumimoji="1" lang="en-US" altLang="ja-JP" dirty="0"/>
              <a:t>AAA</a:t>
            </a:r>
            <a:endParaRPr kumimoji="1" lang="ja-JP" altLang="en-US" dirty="0"/>
          </a:p>
          <a:p>
            <a:pPr lvl="1"/>
            <a:r>
              <a:rPr kumimoji="1" lang="en-US" altLang="ja-JP" dirty="0"/>
              <a:t>BBB</a:t>
            </a:r>
            <a:endParaRPr kumimoji="1" lang="ja-JP" altLang="en-US" dirty="0"/>
          </a:p>
          <a:p>
            <a:pPr lvl="2"/>
            <a:r>
              <a:rPr kumimoji="1" lang="en-US" altLang="ja-JP" dirty="0"/>
              <a:t>CCC</a:t>
            </a:r>
            <a:endParaRPr kumimoji="1" lang="ja-JP" altLang="en-US" dirty="0"/>
          </a:p>
        </p:txBody>
      </p:sp>
      <p:sp>
        <p:nvSpPr>
          <p:cNvPr id="16" name="テキスト プレースホルダ 10"/>
          <p:cNvSpPr>
            <a:spLocks noGrp="1"/>
          </p:cNvSpPr>
          <p:nvPr>
            <p:ph type="body" sz="quarter" idx="17" hasCustomPrompt="1"/>
          </p:nvPr>
        </p:nvSpPr>
        <p:spPr>
          <a:xfrm>
            <a:off x="273050" y="1598560"/>
            <a:ext cx="1800173" cy="400103"/>
          </a:xfr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wrap="none" lIns="0" tIns="45717" rIns="0" bIns="45717" anchor="b">
            <a:spAutoFit/>
          </a:bodyPr>
          <a:lstStyle>
            <a:lvl1pPr marL="0" algn="l" defTabSz="91281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1pPr>
            <a:lvl2pPr marL="0" algn="l" defTabSz="91281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2pPr>
            <a:lvl3pPr marL="0" algn="l" defTabSz="91281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3pPr>
            <a:lvl4pPr marL="0" algn="l" defTabSz="91281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4pPr>
            <a:lvl5pPr marL="0" algn="l" defTabSz="912813" rtl="0" eaLnBrk="0" fontAlgn="base" latinLnBrk="0" hangingPunct="0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  <a:defRPr kumimoji="0" lang="ja-JP" altLang="en-US" sz="2000" b="1" kern="1200" dirty="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5pPr>
          </a:lstStyle>
          <a:p>
            <a:pPr lvl="0"/>
            <a:r>
              <a:rPr kumimoji="1" lang="en-US" altLang="ja-JP" dirty="0"/>
              <a:t>CONTENTS TITLE</a:t>
            </a:r>
            <a:endParaRPr kumimoji="1" lang="ja-JP" altLang="en-US" dirty="0"/>
          </a:p>
        </p:txBody>
      </p:sp>
      <p:sp>
        <p:nvSpPr>
          <p:cNvPr id="17" name="テキスト プレースホルダ 16"/>
          <p:cNvSpPr>
            <a:spLocks noGrp="1"/>
          </p:cNvSpPr>
          <p:nvPr>
            <p:ph type="body" sz="quarter" idx="18" hasCustomPrompt="1"/>
          </p:nvPr>
        </p:nvSpPr>
        <p:spPr>
          <a:xfrm>
            <a:off x="8452537" y="6588695"/>
            <a:ext cx="814647" cy="253916"/>
          </a:xfrm>
        </p:spPr>
        <p:txBody>
          <a:bodyPr wrap="none" anchor="b">
            <a:spAutoFit/>
          </a:bodyPr>
          <a:lstStyle>
            <a:lvl1pPr algn="r">
              <a:buNone/>
              <a:defRPr sz="1050"/>
            </a:lvl1pPr>
            <a:lvl2pPr>
              <a:buNone/>
              <a:defRPr sz="10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kumimoji="1" lang="en-US" altLang="ja-JP" dirty="0"/>
              <a:t>Source: AAA</a:t>
            </a:r>
            <a:endParaRPr kumimoji="1" lang="ja-JP" alt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9417496" y="6647500"/>
            <a:ext cx="0" cy="144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27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RIロ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052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タイトル プレースホルダ 16"/>
          <p:cNvSpPr>
            <a:spLocks noGrp="1"/>
          </p:cNvSpPr>
          <p:nvPr>
            <p:ph type="title"/>
          </p:nvPr>
        </p:nvSpPr>
        <p:spPr>
          <a:xfrm>
            <a:off x="200471" y="188640"/>
            <a:ext cx="9505055" cy="10081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/>
            <a:r>
              <a:rPr kumimoji="1" lang="en-US" altLang="ja-JP" dirty="0"/>
              <a:t>AAA</a:t>
            </a:r>
            <a:r>
              <a:rPr kumimoji="1" lang="ja-JP" altLang="en-US" dirty="0"/>
              <a:t/>
            </a:r>
            <a:br>
              <a:rPr kumimoji="1" lang="ja-JP" altLang="en-US" dirty="0"/>
            </a:br>
            <a:r>
              <a:rPr kumimoji="1" lang="en-US" altLang="ja-JP" dirty="0"/>
              <a:t>AAA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913440" y="6581001"/>
            <a:ext cx="720080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fld id="{6DD9FF53-5E75-4890-BA22-699EFFF134BB}" type="slidenum">
              <a:rPr lang="ja-JP" altLang="en-US" sz="1200">
                <a:solidFill>
                  <a:prstClr val="black"/>
                </a:solidFill>
              </a:rPr>
              <a:pPr algn="r"/>
              <a:t>‹#›</a:t>
            </a:fld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0" name="テキスト プレースホルダ 9"/>
          <p:cNvSpPr>
            <a:spLocks noGrp="1"/>
          </p:cNvSpPr>
          <p:nvPr>
            <p:ph type="body" idx="1"/>
          </p:nvPr>
        </p:nvSpPr>
        <p:spPr>
          <a:xfrm>
            <a:off x="200471" y="1998662"/>
            <a:ext cx="9505503" cy="4525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kumimoji="1" lang="en-US" altLang="ja-JP" dirty="0"/>
              <a:t>AAA</a:t>
            </a:r>
            <a:endParaRPr kumimoji="1" lang="ja-JP" altLang="en-US" dirty="0"/>
          </a:p>
          <a:p>
            <a:pPr lvl="1"/>
            <a:r>
              <a:rPr kumimoji="1" lang="en-US" altLang="ja-JP" dirty="0"/>
              <a:t>BBB</a:t>
            </a:r>
            <a:endParaRPr kumimoji="1" lang="ja-JP" altLang="en-US" dirty="0"/>
          </a:p>
          <a:p>
            <a:pPr lvl="2"/>
            <a:r>
              <a:rPr kumimoji="1" lang="en-US" altLang="ja-JP" dirty="0"/>
              <a:t>CCC</a:t>
            </a:r>
          </a:p>
          <a:p>
            <a:pPr lvl="3"/>
            <a:r>
              <a:rPr kumimoji="1" lang="en-US" altLang="ja-JP" dirty="0"/>
              <a:t>DDD</a:t>
            </a:r>
            <a:endParaRPr kumimoji="1" lang="ja-JP" altLang="en-US" dirty="0"/>
          </a:p>
        </p:txBody>
      </p:sp>
      <p:sp>
        <p:nvSpPr>
          <p:cNvPr id="11" name="Line 26"/>
          <p:cNvSpPr>
            <a:spLocks noChangeShapeType="1"/>
          </p:cNvSpPr>
          <p:nvPr userDrawn="1"/>
        </p:nvSpPr>
        <p:spPr bwMode="auto">
          <a:xfrm>
            <a:off x="200471" y="1340688"/>
            <a:ext cx="9505503" cy="0"/>
          </a:xfrm>
          <a:prstGeom prst="line">
            <a:avLst/>
          </a:prstGeom>
          <a:noFill/>
          <a:ln w="3175">
            <a:solidFill>
              <a:schemeClr val="bg2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78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9" r:id="rId4"/>
    <p:sldLayoutId id="2147483667" r:id="rId5"/>
    <p:sldLayoutId id="2147483671" r:id="rId6"/>
  </p:sldLayoutIdLst>
  <p:hf hdr="0" dt="0"/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kumimoji="1" sz="2400" kern="1200">
          <a:solidFill>
            <a:schemeClr val="tx1"/>
          </a:solidFill>
          <a:latin typeface="Arial Narrow" pitchFamily="34" charset="0"/>
          <a:ea typeface="HGP創英角ｺﾞｼｯｸUB" pitchFamily="50" charset="-128"/>
          <a:cs typeface="+mj-cs"/>
        </a:defRPr>
      </a:lvl1pPr>
    </p:titleStyle>
    <p:bodyStyle>
      <a:lvl1pPr marL="187325" marR="0" indent="-187325" algn="l" defTabSz="863600" rtl="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lr>
          <a:schemeClr val="accent1"/>
        </a:buClr>
        <a:buSzTx/>
        <a:buFont typeface="Arial" pitchFamily="34" charset="0"/>
        <a:buChar char="•"/>
        <a:tabLst/>
        <a:defRPr kumimoji="1" lang="ja-JP" alt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65150" marR="0" indent="-187325" algn="l" defTabSz="863600" rtl="0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lr>
          <a:schemeClr val="accent1"/>
        </a:buClr>
        <a:buSzTx/>
        <a:buFont typeface="Arial" pitchFamily="34" charset="0"/>
        <a:buChar char="‒"/>
        <a:tabLst/>
        <a:defRPr kumimoji="1" lang="ja-JP" alt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952500" marR="0" indent="-196850" algn="l" defTabSz="8636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pitchFamily="34" charset="0"/>
        <a:buChar char="‒"/>
        <a:tabLst/>
        <a:defRPr kumimoji="1" lang="ja-JP" alt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35088" marR="0" indent="-192088" algn="l" defTabSz="863600" rtl="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lr>
          <a:schemeClr val="accent1"/>
        </a:buClr>
        <a:buSzTx/>
        <a:buFont typeface="Arial" pitchFamily="34" charset="0"/>
        <a:buChar char="‒"/>
        <a:tabLst/>
        <a:defRPr kumimoji="1" lang="ja-JP" alt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717675" marR="0" indent="-192088" algn="l" defTabSz="863600" rtl="0" eaLnBrk="1" fontAlgn="base" latinLnBrk="0" hangingPunct="1">
        <a:lnSpc>
          <a:spcPct val="100000"/>
        </a:lnSpc>
        <a:spcBef>
          <a:spcPct val="10000"/>
        </a:spcBef>
        <a:spcAft>
          <a:spcPct val="0"/>
        </a:spcAft>
        <a:buClr>
          <a:schemeClr val="accent1"/>
        </a:buClr>
        <a:buSzTx/>
        <a:buFont typeface="Arial" pitchFamily="34" charset="0"/>
        <a:buChar char="‒"/>
        <a:tabLst/>
        <a:defRPr kumimoji="1" lang="ja-JP" alt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 sz="quarter"/>
          </p:nvPr>
        </p:nvSpPr>
        <p:spPr>
          <a:xfrm>
            <a:off x="1136650" y="1844824"/>
            <a:ext cx="8208838" cy="1981200"/>
          </a:xfrm>
        </p:spPr>
        <p:txBody>
          <a:bodyPr/>
          <a:lstStyle/>
          <a:p>
            <a:r>
              <a:rPr lang="ja-JP" altLang="en-US"/>
              <a:t>四條畷市における</a:t>
            </a:r>
            <a:r>
              <a:rPr lang="en-US" altLang="ja-JP" dirty="0"/>
              <a:t>ICT</a:t>
            </a:r>
            <a:r>
              <a:rPr lang="ja-JP" altLang="en-US"/>
              <a:t>・</a:t>
            </a:r>
            <a:r>
              <a:rPr lang="en-US" altLang="ja-JP" dirty="0"/>
              <a:t>IoT</a:t>
            </a:r>
            <a:r>
              <a:rPr lang="ja-JP" altLang="en-US"/>
              <a:t>推進に向けた取組み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sz="1600" dirty="0"/>
              <a:t>2019.8.5</a:t>
            </a:r>
            <a:endParaRPr kumimoji="1" lang="ja-JP" altLang="en-US" sz="1600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ja-JP" altLang="en-US" sz="1400" dirty="0"/>
              <a:t>四條畷市</a:t>
            </a:r>
          </a:p>
        </p:txBody>
      </p:sp>
      <p:sp>
        <p:nvSpPr>
          <p:cNvPr id="6" name="サブタイトル 5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kumimoji="1" lang="ja-JP" altLang="en-US"/>
              <a:t>第</a:t>
            </a:r>
            <a:r>
              <a:rPr kumimoji="1" lang="en-US" altLang="ja-JP" dirty="0"/>
              <a:t>1</a:t>
            </a:r>
            <a:r>
              <a:rPr lang="ja-JP" altLang="en-US"/>
              <a:t>回</a:t>
            </a:r>
            <a:r>
              <a:rPr kumimoji="1" lang="ja-JP" altLang="en-US"/>
              <a:t>大阪スマートシティ戦略会議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6149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</a:t>
            </a:r>
            <a:r>
              <a:rPr kumimoji="1" lang="ja-JP" altLang="en-US" b="0"/>
              <a:t>オンラインによる住民票の取得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郵送による住民票の取得は、</a:t>
            </a:r>
            <a:r>
              <a:rPr lang="ja-JP" altLang="en-US"/>
              <a:t>日数を要し、</a:t>
            </a:r>
            <a:r>
              <a:rPr kumimoji="1" lang="ja-JP" altLang="en-US"/>
              <a:t>住民への負担も大きい</a:t>
            </a:r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1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8" name="ホームベース 7">
            <a:extLst>
              <a:ext uri="{FF2B5EF4-FFF2-40B4-BE49-F238E27FC236}">
                <a16:creationId xmlns:a16="http://schemas.microsoft.com/office/drawing/2014/main" id="{CD825AB8-6D33-DE4B-AAE8-418CA4AB7AC2}"/>
              </a:ext>
            </a:extLst>
          </p:cNvPr>
          <p:cNvSpPr/>
          <p:nvPr/>
        </p:nvSpPr>
        <p:spPr>
          <a:xfrm>
            <a:off x="1830873" y="2351989"/>
            <a:ext cx="1512168" cy="1797091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申請書の</a:t>
            </a: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記入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ホームベース 14">
            <a:extLst>
              <a:ext uri="{FF2B5EF4-FFF2-40B4-BE49-F238E27FC236}">
                <a16:creationId xmlns:a16="http://schemas.microsoft.com/office/drawing/2014/main" id="{8837FC58-49A6-BA45-BDFA-35E89FE3C290}"/>
              </a:ext>
            </a:extLst>
          </p:cNvPr>
          <p:cNvSpPr/>
          <p:nvPr/>
        </p:nvSpPr>
        <p:spPr>
          <a:xfrm>
            <a:off x="3431969" y="2351989"/>
            <a:ext cx="1601096" cy="1797091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indent="-96838">
              <a:buFont typeface="Arial" panose="020B0604020202020204" pitchFamily="34" charset="0"/>
              <a:buChar char="•"/>
            </a:pPr>
            <a:r>
              <a:rPr lang="ja-JP" alt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返信用封筒</a:t>
            </a:r>
            <a:endParaRPr lang="en-US" altLang="ja-JP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ja-JP" altLang="en-US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切手</a:t>
            </a:r>
            <a:endParaRPr lang="en-US" altLang="ja-JP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96838" indent="-96838">
              <a:buFont typeface="Arial" panose="020B0604020202020204" pitchFamily="34" charset="0"/>
              <a:buChar char="•"/>
            </a:pPr>
            <a:r>
              <a:rPr lang="ja-JP" altLang="en-US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定額小為替</a:t>
            </a: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の購入</a:t>
            </a:r>
            <a:endParaRPr lang="en-US" altLang="ja-JP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ホームベース 16">
            <a:extLst>
              <a:ext uri="{FF2B5EF4-FFF2-40B4-BE49-F238E27FC236}">
                <a16:creationId xmlns:a16="http://schemas.microsoft.com/office/drawing/2014/main" id="{0D6CFE5F-840E-2D45-8C69-83BA90E347F7}"/>
              </a:ext>
            </a:extLst>
          </p:cNvPr>
          <p:cNvSpPr/>
          <p:nvPr/>
        </p:nvSpPr>
        <p:spPr>
          <a:xfrm>
            <a:off x="5033065" y="2351989"/>
            <a:ext cx="1512168" cy="1797091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郵送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ストライプ矢印 19">
            <a:extLst>
              <a:ext uri="{FF2B5EF4-FFF2-40B4-BE49-F238E27FC236}">
                <a16:creationId xmlns:a16="http://schemas.microsoft.com/office/drawing/2014/main" id="{154DB9E0-EEE8-1846-BF3E-DA40B2996D1D}"/>
              </a:ext>
            </a:extLst>
          </p:cNvPr>
          <p:cNvSpPr/>
          <p:nvPr/>
        </p:nvSpPr>
        <p:spPr>
          <a:xfrm>
            <a:off x="6681191" y="2550358"/>
            <a:ext cx="2323501" cy="1400351"/>
          </a:xfrm>
          <a:prstGeom prst="stripedRightArrow">
            <a:avLst/>
          </a:prstGeom>
          <a:solidFill>
            <a:schemeClr val="accent1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74A8088-E7E2-1D4C-9DD0-509398E01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969" y="4519625"/>
            <a:ext cx="559144" cy="752589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ADEC142F-4F08-7440-B6D6-18FBF4383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844" y="4515898"/>
            <a:ext cx="1023147" cy="102314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B8AFE92-B030-204F-8782-2F95268C3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256" y="4506674"/>
            <a:ext cx="1068617" cy="106861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E668BDF-26DE-5D47-84F2-F5DD4EB72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344" y="4515898"/>
            <a:ext cx="422271" cy="538036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21AD0ED-6940-7241-BB9C-F6EA1DF18034}"/>
              </a:ext>
            </a:extLst>
          </p:cNvPr>
          <p:cNvSpPr txBox="1"/>
          <p:nvPr/>
        </p:nvSpPr>
        <p:spPr>
          <a:xfrm>
            <a:off x="7113240" y="3050478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約</a:t>
            </a:r>
            <a:r>
              <a:rPr kumimoji="1"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</a:t>
            </a:r>
            <a:r>
              <a:rPr lang="ja-JP" altLang="en-US"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週間</a:t>
            </a:r>
            <a:endParaRPr kumimoji="1" lang="ja-JP" altLang="en-US" sz="2000" b="1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3B76A67-D4E5-2846-9AD5-9E841405246B}"/>
              </a:ext>
            </a:extLst>
          </p:cNvPr>
          <p:cNvSpPr/>
          <p:nvPr/>
        </p:nvSpPr>
        <p:spPr>
          <a:xfrm>
            <a:off x="4173547" y="5302459"/>
            <a:ext cx="553864" cy="236586"/>
          </a:xfrm>
          <a:prstGeom prst="rect">
            <a:avLst/>
          </a:pr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¥</a:t>
            </a:r>
            <a:endParaRPr kumimoji="1" lang="ja-JP" altLang="en-US" sz="1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7" name="テキスト プレースホルダー 3">
            <a:extLst>
              <a:ext uri="{FF2B5EF4-FFF2-40B4-BE49-F238E27FC236}">
                <a16:creationId xmlns:a16="http://schemas.microsoft.com/office/drawing/2014/main" id="{4FC0634E-D851-AB42-912F-78B4C98A5804}"/>
              </a:ext>
            </a:extLst>
          </p:cNvPr>
          <p:cNvSpPr txBox="1">
            <a:spLocks/>
          </p:cNvSpPr>
          <p:nvPr/>
        </p:nvSpPr>
        <p:spPr>
          <a:xfrm>
            <a:off x="273050" y="1629337"/>
            <a:ext cx="2787623" cy="369326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vert="horz" wrap="none" lIns="0" tIns="45717" rIns="0" bIns="45717" rtlCol="0" anchor="b">
            <a:spAutoFit/>
          </a:bodyPr>
          <a:lstStyle>
            <a:lvl1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1pPr>
            <a:lvl2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2pPr>
            <a:lvl3pPr marL="0" marR="0" indent="-1968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3pPr>
            <a:lvl4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4pPr>
            <a:lvl5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dirty="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>
                <a:latin typeface="+mj-ea"/>
                <a:ea typeface="+mj-ea"/>
              </a:rPr>
              <a:t>郵送による住民票取得の流れ</a:t>
            </a:r>
            <a:endParaRPr kumimoji="1" lang="ja-JP" altLang="en-US" sz="1800" dirty="0">
              <a:latin typeface="+mj-ea"/>
              <a:ea typeface="+mj-ea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397F5580-3786-C548-9376-DAE8E1FBF32C}"/>
              </a:ext>
            </a:extLst>
          </p:cNvPr>
          <p:cNvSpPr/>
          <p:nvPr/>
        </p:nvSpPr>
        <p:spPr>
          <a:xfrm>
            <a:off x="1830873" y="2348874"/>
            <a:ext cx="360040" cy="36004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F28A68B-2489-0B4A-9FCF-F8659AD938DA}"/>
              </a:ext>
            </a:extLst>
          </p:cNvPr>
          <p:cNvSpPr/>
          <p:nvPr/>
        </p:nvSpPr>
        <p:spPr>
          <a:xfrm>
            <a:off x="3431969" y="2348874"/>
            <a:ext cx="360040" cy="36004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3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C0F7BB7-36FE-514B-B57B-EAF1FE25CBA7}"/>
              </a:ext>
            </a:extLst>
          </p:cNvPr>
          <p:cNvSpPr/>
          <p:nvPr/>
        </p:nvSpPr>
        <p:spPr>
          <a:xfrm>
            <a:off x="5042239" y="2357100"/>
            <a:ext cx="360040" cy="36004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4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2" name="ホームベース 41">
            <a:extLst>
              <a:ext uri="{FF2B5EF4-FFF2-40B4-BE49-F238E27FC236}">
                <a16:creationId xmlns:a16="http://schemas.microsoft.com/office/drawing/2014/main" id="{F01AC83A-F39B-DF4A-845C-935F1893D714}"/>
              </a:ext>
            </a:extLst>
          </p:cNvPr>
          <p:cNvSpPr/>
          <p:nvPr/>
        </p:nvSpPr>
        <p:spPr>
          <a:xfrm>
            <a:off x="233594" y="2351989"/>
            <a:ext cx="1512168" cy="1797091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申請書の</a:t>
            </a: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ダウンロード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07185B9E-E013-CB41-913F-DB3A92B16310}"/>
              </a:ext>
            </a:extLst>
          </p:cNvPr>
          <p:cNvSpPr/>
          <p:nvPr/>
        </p:nvSpPr>
        <p:spPr>
          <a:xfrm>
            <a:off x="233594" y="2348874"/>
            <a:ext cx="360040" cy="36004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1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6F8B95BC-0B93-124A-A2B1-65468B173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46" y="4576196"/>
            <a:ext cx="965098" cy="965098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B09BE8FB-A138-2A49-8357-F19B7092A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7220" y="4500652"/>
            <a:ext cx="1038393" cy="1038393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02CD377-21CA-A042-9F29-A28D98F7A1A0}"/>
              </a:ext>
            </a:extLst>
          </p:cNvPr>
          <p:cNvSpPr txBox="1"/>
          <p:nvPr/>
        </p:nvSpPr>
        <p:spPr>
          <a:xfrm>
            <a:off x="9004693" y="3050478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取得</a:t>
            </a:r>
            <a:endParaRPr kumimoji="1" lang="ja-JP" altLang="en-US" sz="20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9" name="テキスト プレースホルダー 48">
            <a:extLst>
              <a:ext uri="{FF2B5EF4-FFF2-40B4-BE49-F238E27FC236}">
                <a16:creationId xmlns:a16="http://schemas.microsoft.com/office/drawing/2014/main" id="{FD39EC86-EB91-3C45-9EFF-E6D0B7E4BD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5723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</a:t>
            </a:r>
            <a:r>
              <a:rPr kumimoji="1" lang="ja-JP" altLang="en-US" b="0"/>
              <a:t>オンラインによる住民票の取得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ウェブサイトを通じたオンラインによる住民票の取得は、早くて便利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2B8A0AF-B822-1845-8BA0-A91937F1EC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1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20" name="ストライプ矢印 19">
            <a:extLst>
              <a:ext uri="{FF2B5EF4-FFF2-40B4-BE49-F238E27FC236}">
                <a16:creationId xmlns:a16="http://schemas.microsoft.com/office/drawing/2014/main" id="{154DB9E0-EEE8-1846-BF3E-DA40B2996D1D}"/>
              </a:ext>
            </a:extLst>
          </p:cNvPr>
          <p:cNvSpPr/>
          <p:nvPr/>
        </p:nvSpPr>
        <p:spPr>
          <a:xfrm>
            <a:off x="6717163" y="2550358"/>
            <a:ext cx="1196258" cy="1400351"/>
          </a:xfrm>
          <a:prstGeom prst="stripedRightArrow">
            <a:avLst>
              <a:gd name="adj1" fmla="val 50000"/>
              <a:gd name="adj2" fmla="val 41138"/>
            </a:avLst>
          </a:prstGeom>
          <a:solidFill>
            <a:schemeClr val="accent1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21AD0ED-6940-7241-BB9C-F6EA1DF18034}"/>
              </a:ext>
            </a:extLst>
          </p:cNvPr>
          <p:cNvSpPr txBox="1"/>
          <p:nvPr/>
        </p:nvSpPr>
        <p:spPr>
          <a:xfrm>
            <a:off x="6927254" y="3050479"/>
            <a:ext cx="98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2〜3</a:t>
            </a:r>
            <a:r>
              <a:rPr lang="ja-JP" altLang="en-US" sz="20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日</a:t>
            </a:r>
            <a:endParaRPr kumimoji="1" lang="ja-JP" altLang="en-US" sz="2000" b="1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7" name="テキスト プレースホルダー 3">
            <a:extLst>
              <a:ext uri="{FF2B5EF4-FFF2-40B4-BE49-F238E27FC236}">
                <a16:creationId xmlns:a16="http://schemas.microsoft.com/office/drawing/2014/main" id="{4FC0634E-D851-AB42-912F-78B4C98A5804}"/>
              </a:ext>
            </a:extLst>
          </p:cNvPr>
          <p:cNvSpPr txBox="1">
            <a:spLocks/>
          </p:cNvSpPr>
          <p:nvPr/>
        </p:nvSpPr>
        <p:spPr>
          <a:xfrm>
            <a:off x="273050" y="1629337"/>
            <a:ext cx="3175549" cy="369326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vert="horz" wrap="none" lIns="0" tIns="45717" rIns="0" bIns="45717" rtlCol="0" anchor="b">
            <a:spAutoFit/>
          </a:bodyPr>
          <a:lstStyle>
            <a:lvl1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1pPr>
            <a:lvl2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2pPr>
            <a:lvl3pPr marL="0" marR="0" indent="-1968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3pPr>
            <a:lvl4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4pPr>
            <a:lvl5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dirty="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>
                <a:latin typeface="+mj-ea"/>
                <a:ea typeface="+mj-ea"/>
              </a:rPr>
              <a:t>オンラインによる住民票取得の流れ</a:t>
            </a:r>
            <a:endParaRPr kumimoji="1" lang="ja-JP" altLang="en-US" sz="1800" dirty="0">
              <a:latin typeface="+mj-ea"/>
              <a:ea typeface="+mj-ea"/>
            </a:endParaRPr>
          </a:p>
        </p:txBody>
      </p:sp>
      <p:sp>
        <p:nvSpPr>
          <p:cNvPr id="42" name="ホームベース 41">
            <a:extLst>
              <a:ext uri="{FF2B5EF4-FFF2-40B4-BE49-F238E27FC236}">
                <a16:creationId xmlns:a16="http://schemas.microsoft.com/office/drawing/2014/main" id="{F01AC83A-F39B-DF4A-845C-935F1893D714}"/>
              </a:ext>
            </a:extLst>
          </p:cNvPr>
          <p:cNvSpPr/>
          <p:nvPr/>
        </p:nvSpPr>
        <p:spPr>
          <a:xfrm>
            <a:off x="233594" y="2351989"/>
            <a:ext cx="1512168" cy="1797091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ウェブサイトで必要事項を記入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07185B9E-E013-CB41-913F-DB3A92B16310}"/>
              </a:ext>
            </a:extLst>
          </p:cNvPr>
          <p:cNvSpPr/>
          <p:nvPr/>
        </p:nvSpPr>
        <p:spPr>
          <a:xfrm>
            <a:off x="233594" y="2348874"/>
            <a:ext cx="360040" cy="36004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1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988E92C-B0BD-E945-A538-01E3ED9A7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4502406"/>
            <a:ext cx="969924" cy="96992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D950F5E8-C6A6-2744-B003-CA6E50CC5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294" y="4500652"/>
            <a:ext cx="1038393" cy="1038393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B822664-69B1-484E-BA6E-4ED8303F66E0}"/>
              </a:ext>
            </a:extLst>
          </p:cNvPr>
          <p:cNvSpPr txBox="1"/>
          <p:nvPr/>
        </p:nvSpPr>
        <p:spPr>
          <a:xfrm>
            <a:off x="7913421" y="3050478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取得</a:t>
            </a:r>
            <a:endParaRPr kumimoji="1" lang="ja-JP" altLang="en-US" sz="20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5" name="ホームベース 34">
            <a:extLst>
              <a:ext uri="{FF2B5EF4-FFF2-40B4-BE49-F238E27FC236}">
                <a16:creationId xmlns:a16="http://schemas.microsoft.com/office/drawing/2014/main" id="{BC812F5E-0BF1-284A-901F-3E3CF7BB8B00}"/>
              </a:ext>
            </a:extLst>
          </p:cNvPr>
          <p:cNvSpPr/>
          <p:nvPr/>
        </p:nvSpPr>
        <p:spPr>
          <a:xfrm>
            <a:off x="1830873" y="2351989"/>
            <a:ext cx="1512168" cy="1797091"/>
          </a:xfrm>
          <a:prstGeom prst="homePlate">
            <a:avLst>
              <a:gd name="adj" fmla="val 27937"/>
            </a:avLst>
          </a:prstGeom>
          <a:noFill/>
          <a:ln w="254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indent="-96838">
              <a:buFont typeface="Arial" panose="020B0604020202020204" pitchFamily="34" charset="0"/>
              <a:buChar char="•"/>
            </a:pP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6" name="ホームベース 35">
            <a:extLst>
              <a:ext uri="{FF2B5EF4-FFF2-40B4-BE49-F238E27FC236}">
                <a16:creationId xmlns:a16="http://schemas.microsoft.com/office/drawing/2014/main" id="{0524F57E-B9D8-1948-990E-0088A6A20ED6}"/>
              </a:ext>
            </a:extLst>
          </p:cNvPr>
          <p:cNvSpPr/>
          <p:nvPr/>
        </p:nvSpPr>
        <p:spPr>
          <a:xfrm>
            <a:off x="3431969" y="2351989"/>
            <a:ext cx="1512168" cy="1797091"/>
          </a:xfrm>
          <a:prstGeom prst="homePlate">
            <a:avLst>
              <a:gd name="adj" fmla="val 27937"/>
            </a:avLst>
          </a:prstGeom>
          <a:noFill/>
          <a:ln w="254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indent="-96838">
              <a:buFont typeface="Arial" panose="020B0604020202020204" pitchFamily="34" charset="0"/>
              <a:buChar char="•"/>
            </a:pPr>
            <a:endParaRPr lang="en-US" altLang="ja-JP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1" name="ホームベース 40">
            <a:extLst>
              <a:ext uri="{FF2B5EF4-FFF2-40B4-BE49-F238E27FC236}">
                <a16:creationId xmlns:a16="http://schemas.microsoft.com/office/drawing/2014/main" id="{A72681FF-CD78-C54A-8489-F05D06567FF3}"/>
              </a:ext>
            </a:extLst>
          </p:cNvPr>
          <p:cNvSpPr/>
          <p:nvPr/>
        </p:nvSpPr>
        <p:spPr>
          <a:xfrm>
            <a:off x="5033065" y="2351989"/>
            <a:ext cx="1512168" cy="1797091"/>
          </a:xfrm>
          <a:prstGeom prst="homePlate">
            <a:avLst>
              <a:gd name="adj" fmla="val 27937"/>
            </a:avLst>
          </a:prstGeom>
          <a:noFill/>
          <a:ln w="254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indent="-96838">
              <a:buFont typeface="Arial" panose="020B0604020202020204" pitchFamily="34" charset="0"/>
              <a:buChar char="•"/>
            </a:pP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756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</a:t>
            </a:r>
            <a:r>
              <a:rPr kumimoji="1" lang="ja-JP" altLang="en-US" b="0"/>
              <a:t>オンラインによる住民票の取得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（ご参考）住民票取得のウェブサイト：トップページ</a:t>
            </a:r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1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E77610-3A92-C749-A5B4-5E16BD0D4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14" y="1628800"/>
            <a:ext cx="8265368" cy="484143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26696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</a:t>
            </a:r>
            <a:r>
              <a:rPr kumimoji="1" lang="ja-JP" altLang="en-US" b="0"/>
              <a:t>オンラインによる住民票の取得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（ご参考）住民票取得のウェブサイト：ログイン</a:t>
            </a:r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1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DE47778-1830-9E48-B328-A46A91D47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879" y="1556792"/>
            <a:ext cx="4604238" cy="498974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9091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</a:t>
            </a:r>
            <a:r>
              <a:rPr kumimoji="1" lang="ja-JP" altLang="en-US" b="0"/>
              <a:t>オンラインによる住民票の取得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（ご参考）住民票取得のウェブサイト：必要事項の記入</a:t>
            </a:r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1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44" y="1551727"/>
            <a:ext cx="8376630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34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CAED75-E5EB-FE4C-B1CE-D5031ED6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0363" indent="-360363"/>
            <a:r>
              <a:rPr lang="en-US" altLang="ja-JP" dirty="0"/>
              <a:t>	</a:t>
            </a:r>
            <a:r>
              <a:rPr lang="ja-JP" altLang="en-US"/>
              <a:t>窓口手数料のキャッシュレス化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B63D0B-1C7D-A844-8F99-04204A58E7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012" y="3501008"/>
            <a:ext cx="9097961" cy="461665"/>
          </a:xfrm>
        </p:spPr>
        <p:txBody>
          <a:bodyPr/>
          <a:lstStyle/>
          <a:p>
            <a:pPr marL="317500" indent="-317500"/>
            <a:r>
              <a:rPr kumimoji="1" lang="en-US" altLang="ja-JP" dirty="0"/>
              <a:t>	</a:t>
            </a:r>
            <a:endParaRPr kumimoji="1" lang="ja-JP" altLang="en-US"/>
          </a:p>
        </p:txBody>
      </p:sp>
      <p:sp>
        <p:nvSpPr>
          <p:cNvPr id="4" name="Oval 361">
            <a:extLst>
              <a:ext uri="{FF2B5EF4-FFF2-40B4-BE49-F238E27FC236}">
                <a16:creationId xmlns:a16="http://schemas.microsoft.com/office/drawing/2014/main" id="{6D6A2AC0-720E-1540-B79A-3BA6DCBE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240" y="2924944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  <a:latin typeface="+mn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62365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</a:t>
            </a:r>
            <a:r>
              <a:rPr lang="ja-JP" altLang="en-US" b="0"/>
              <a:t>各種証明証の発行時における手数料のキャッシュレス化</a:t>
            </a:r>
            <a:endParaRPr kumimoji="1" lang="ja-JP" altLang="en-US" b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ja-JP" altLang="en-US"/>
              <a:t>全国で</a:t>
            </a:r>
            <a:r>
              <a:rPr kumimoji="1" lang="ja-JP" altLang="en-US"/>
              <a:t>四條畷市役所のみ、窓口での手数料を</a:t>
            </a:r>
            <a:r>
              <a:rPr kumimoji="1" lang="en-US" altLang="ja-JP" dirty="0"/>
              <a:t>QR</a:t>
            </a:r>
            <a:r>
              <a:rPr kumimoji="1" lang="ja-JP" altLang="en-US"/>
              <a:t>コードで支払い可能</a:t>
            </a:r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  <a:latin typeface="+mn-lt"/>
              </a:rPr>
              <a:t>2</a:t>
            </a:r>
          </a:p>
        </p:txBody>
      </p:sp>
      <p:pic>
        <p:nvPicPr>
          <p:cNvPr id="9" name="図 8" descr="\\nawate-fs03\秘書広報課\■報道提供（記者クラブ等）\記者クラブ報道提供Ｈ30\310115 QRコード支払い\vlcsnap-2019-01-10-12h01m28s213.jpg">
            <a:extLst>
              <a:ext uri="{FF2B5EF4-FFF2-40B4-BE49-F238E27FC236}">
                <a16:creationId xmlns:a16="http://schemas.microsoft.com/office/drawing/2014/main" id="{F49E0EED-8FBE-DA4A-A4A4-CD6D54F4A1E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24" y="1700808"/>
            <a:ext cx="6768752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08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CAED75-E5EB-FE4C-B1CE-D5031ED6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0363" indent="-360363"/>
            <a:r>
              <a:rPr lang="en-US" altLang="ja-JP" dirty="0"/>
              <a:t>	LINE</a:t>
            </a:r>
            <a:r>
              <a:rPr lang="ja-JP" altLang="en-US"/>
              <a:t>を用いたまちづくり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B63D0B-1C7D-A844-8F99-04204A58E7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17500" indent="-317500"/>
            <a:r>
              <a:rPr kumimoji="1" lang="en-US" altLang="ja-JP" dirty="0"/>
              <a:t>	</a:t>
            </a:r>
            <a:endParaRPr kumimoji="1" lang="ja-JP" altLang="en-US"/>
          </a:p>
        </p:txBody>
      </p:sp>
      <p:sp>
        <p:nvSpPr>
          <p:cNvPr id="4" name="Oval 361">
            <a:extLst>
              <a:ext uri="{FF2B5EF4-FFF2-40B4-BE49-F238E27FC236}">
                <a16:creationId xmlns:a16="http://schemas.microsoft.com/office/drawing/2014/main" id="{6D6A2AC0-720E-1540-B79A-3BA6DCBE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80" y="2924944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3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5000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LINE</a:t>
            </a:r>
            <a:r>
              <a:rPr kumimoji="1" lang="ja-JP" altLang="en-US" b="0"/>
              <a:t>を用いた</a:t>
            </a:r>
            <a:r>
              <a:rPr lang="ja-JP" altLang="en-US" b="0"/>
              <a:t>まちづくり</a:t>
            </a:r>
            <a:endParaRPr kumimoji="1" lang="ja-JP" altLang="en-US" b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全国初の取組みとして、まちづくりに</a:t>
            </a:r>
            <a:r>
              <a:rPr kumimoji="1" lang="en-US" altLang="ja-JP" dirty="0"/>
              <a:t>LINE</a:t>
            </a:r>
            <a:r>
              <a:rPr kumimoji="1" lang="ja-JP" altLang="en-US"/>
              <a:t>を活用</a:t>
            </a:r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3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14" name="Picture 2" descr="C:\Users\u22249\Desktop\ktv001.jpg">
            <a:extLst>
              <a:ext uri="{FF2B5EF4-FFF2-40B4-BE49-F238E27FC236}">
                <a16:creationId xmlns:a16="http://schemas.microsoft.com/office/drawing/2014/main" id="{9B19FDE5-F377-B54D-8A3F-BA3D8CD5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81" y="1628800"/>
            <a:ext cx="8251434" cy="468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プレースホルダー 5">
            <a:extLst>
              <a:ext uri="{FF2B5EF4-FFF2-40B4-BE49-F238E27FC236}">
                <a16:creationId xmlns:a16="http://schemas.microsoft.com/office/drawing/2014/main" id="{48D5D559-B686-464F-BE46-A67F181B9FC8}"/>
              </a:ext>
            </a:extLst>
          </p:cNvPr>
          <p:cNvSpPr txBox="1">
            <a:spLocks/>
          </p:cNvSpPr>
          <p:nvPr/>
        </p:nvSpPr>
        <p:spPr>
          <a:xfrm>
            <a:off x="6855946" y="6588695"/>
            <a:ext cx="2411238" cy="253916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marL="187325" marR="0" indent="-187325" algn="r" defTabSz="8636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150" marR="0" indent="-187325" algn="l" defTabSz="8636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500" marR="0" indent="-196850" algn="l" defTabSz="863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5088" marR="0" indent="-192088" algn="l" defTabSz="8636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7675" marR="0" indent="-192088" algn="l" defTabSz="8636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2018</a:t>
            </a:r>
            <a:r>
              <a:rPr lang="ja-JP" altLang="en-US"/>
              <a:t>年◯月◯日</a:t>
            </a:r>
            <a:r>
              <a:rPr lang="en-US" altLang="ja-JP" dirty="0"/>
              <a:t> </a:t>
            </a:r>
            <a:r>
              <a:rPr lang="ja-JP" altLang="en-US"/>
              <a:t>関西テレビ</a:t>
            </a:r>
            <a:r>
              <a:rPr lang="en-US" altLang="ja-JP" dirty="0"/>
              <a:t> </a:t>
            </a:r>
            <a:r>
              <a:rPr lang="ja-JP" altLang="en-US"/>
              <a:t>報道ランナー</a:t>
            </a:r>
          </a:p>
        </p:txBody>
      </p:sp>
    </p:spTree>
    <p:extLst>
      <p:ext uri="{BB962C8B-B14F-4D97-AF65-F5344CB8AC3E}">
        <p14:creationId xmlns:p14="http://schemas.microsoft.com/office/powerpoint/2010/main" val="3446876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LINE</a:t>
            </a:r>
            <a:r>
              <a:rPr kumimoji="1" lang="ja-JP" altLang="en-US" b="0"/>
              <a:t>による情報提供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四條畷市の公式</a:t>
            </a:r>
            <a:r>
              <a:rPr kumimoji="1" lang="en-US" altLang="ja-JP" dirty="0"/>
              <a:t>LINE</a:t>
            </a:r>
            <a:r>
              <a:rPr kumimoji="1" lang="ja-JP" altLang="en-US"/>
              <a:t>と“友達”になることで、道路に関して投稿が可能に</a:t>
            </a:r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3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6" name="Picture 3" descr="C:\Users\u22249\Desktop\ktv002.jpg">
            <a:extLst>
              <a:ext uri="{FF2B5EF4-FFF2-40B4-BE49-F238E27FC236}">
                <a16:creationId xmlns:a16="http://schemas.microsoft.com/office/drawing/2014/main" id="{315141B7-9778-D242-B43C-2D84E9959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92" y="1628800"/>
            <a:ext cx="810381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プレースホルダー 5">
            <a:extLst>
              <a:ext uri="{FF2B5EF4-FFF2-40B4-BE49-F238E27FC236}">
                <a16:creationId xmlns:a16="http://schemas.microsoft.com/office/drawing/2014/main" id="{F521FC32-3858-7644-A9E2-F7FED6FB1D81}"/>
              </a:ext>
            </a:extLst>
          </p:cNvPr>
          <p:cNvSpPr txBox="1">
            <a:spLocks/>
          </p:cNvSpPr>
          <p:nvPr/>
        </p:nvSpPr>
        <p:spPr>
          <a:xfrm>
            <a:off x="6855946" y="6588695"/>
            <a:ext cx="2411238" cy="253916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marL="187325" marR="0" indent="-187325" algn="r" defTabSz="8636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150" marR="0" indent="-187325" algn="l" defTabSz="8636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500" marR="0" indent="-196850" algn="l" defTabSz="863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5088" marR="0" indent="-192088" algn="l" defTabSz="8636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7675" marR="0" indent="-192088" algn="l" defTabSz="8636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2018</a:t>
            </a:r>
            <a:r>
              <a:rPr lang="ja-JP" altLang="en-US"/>
              <a:t>年◯月◯日</a:t>
            </a:r>
            <a:r>
              <a:rPr lang="en-US" altLang="ja-JP" dirty="0"/>
              <a:t> </a:t>
            </a:r>
            <a:r>
              <a:rPr lang="ja-JP" altLang="en-US"/>
              <a:t>関西テレビ</a:t>
            </a:r>
            <a:r>
              <a:rPr lang="en-US" altLang="ja-JP" dirty="0"/>
              <a:t> </a:t>
            </a:r>
            <a:r>
              <a:rPr lang="ja-JP" altLang="en-US"/>
              <a:t>報道ランナー</a:t>
            </a:r>
          </a:p>
        </p:txBody>
      </p:sp>
    </p:spTree>
    <p:extLst>
      <p:ext uri="{BB962C8B-B14F-4D97-AF65-F5344CB8AC3E}">
        <p14:creationId xmlns:p14="http://schemas.microsoft.com/office/powerpoint/2010/main" val="1229744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568624" y="2420888"/>
            <a:ext cx="7020000" cy="4320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テキスト プレースホルダー 11"/>
          <p:cNvSpPr txBox="1">
            <a:spLocks/>
          </p:cNvSpPr>
          <p:nvPr/>
        </p:nvSpPr>
        <p:spPr>
          <a:xfrm>
            <a:off x="1568624" y="2420888"/>
            <a:ext cx="7020000" cy="3312368"/>
          </a:xfrm>
          <a:prstGeom prst="rect">
            <a:avLst/>
          </a:prstGeom>
          <a:noFill/>
        </p:spPr>
        <p:txBody>
          <a:bodyPr vert="horz" lIns="90000" tIns="46800" rIns="90000" bIns="46800" rtlCol="0" anchor="t">
            <a:noAutofit/>
          </a:bodyPr>
          <a:lstStyle>
            <a:lvl1pPr marL="324000" marR="0" indent="-324000" algn="l" defTabSz="863600" rtl="0" eaLnBrk="1" fontAlgn="base" latinLnBrk="0" hangingPunct="1">
              <a:lnSpc>
                <a:spcPct val="12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1pPr>
            <a:lvl2pPr marL="540000" marR="0" indent="0" algn="l" defTabSz="863600" rtl="0" eaLnBrk="1" fontAlgn="base" latinLnBrk="0" hangingPunct="1">
              <a:lnSpc>
                <a:spcPct val="125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2pPr>
            <a:lvl3pPr marL="993775" marR="0" indent="0" algn="l" defTabSz="863600" rtl="0" eaLnBrk="1" fontAlgn="base" latinLnBrk="0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3pPr>
            <a:lvl4pPr marL="1428750" marR="0" indent="0" algn="l" defTabSz="863600" rtl="0" eaLnBrk="1" fontAlgn="base" latinLnBrk="0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4pPr>
            <a:lvl5pPr marL="1882775" marR="0" indent="0" algn="l" defTabSz="863600" rtl="0" eaLnBrk="1" fontAlgn="base" latinLnBrk="0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0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5pPr>
            <a:lvl6pPr marL="2324100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6pPr>
            <a:lvl7pPr marL="2778125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7pPr>
            <a:lvl8pPr marL="3230563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8pPr>
            <a:lvl9pPr marL="3675063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9pPr>
          </a:lstStyle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solidFill>
                  <a:schemeClr val="bg1"/>
                </a:solidFill>
                <a:latin typeface="+mn-lt"/>
              </a:rPr>
              <a:t>四條畷市の概要</a:t>
            </a:r>
            <a:r>
              <a:rPr lang="ja-JP" altLang="en-US" sz="1800" dirty="0">
                <a:solidFill>
                  <a:schemeClr val="bg1"/>
                </a:solidFill>
                <a:latin typeface="+mn-lt"/>
              </a:rPr>
              <a:t>	</a:t>
            </a:r>
            <a:r>
              <a:rPr lang="en-US" altLang="ja-JP" sz="1800" dirty="0">
                <a:solidFill>
                  <a:schemeClr val="bg1"/>
                </a:solidFill>
                <a:latin typeface="+mn-lt"/>
              </a:rPr>
              <a:t>..............	2</a:t>
            </a:r>
            <a:endParaRPr lang="ja-JP" altLang="en-US" sz="1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latin typeface="+mn-lt"/>
              </a:rPr>
              <a:t>四條畷市がめざす方向性</a:t>
            </a:r>
            <a:r>
              <a:rPr lang="ja-JP" altLang="en-US" sz="1800" dirty="0">
                <a:latin typeface="+mn-lt"/>
              </a:rPr>
              <a:t>	 </a:t>
            </a:r>
            <a:r>
              <a:rPr lang="en-US" altLang="ja-JP" sz="1800" dirty="0">
                <a:latin typeface="+mn-lt"/>
              </a:rPr>
              <a:t>..............	5</a:t>
            </a:r>
            <a:endParaRPr lang="ja-JP" altLang="en-US" sz="1800" dirty="0">
              <a:latin typeface="+mn-lt"/>
            </a:endParaRPr>
          </a:p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latin typeface="+mn-lt"/>
              </a:rPr>
              <a:t>事例紹介</a:t>
            </a:r>
            <a:r>
              <a:rPr lang="ja-JP" altLang="en-US" sz="1800" dirty="0">
                <a:latin typeface="+mn-lt"/>
              </a:rPr>
              <a:t>	</a:t>
            </a:r>
            <a:r>
              <a:rPr lang="en-US" altLang="ja-JP" sz="1800" dirty="0">
                <a:latin typeface="+mn-lt"/>
              </a:rPr>
              <a:t>..............	9</a:t>
            </a:r>
            <a:endParaRPr lang="ja-JP" altLang="en-US" sz="1800" dirty="0">
              <a:latin typeface="+mn-lt"/>
            </a:endParaRPr>
          </a:p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latin typeface="+mn-lt"/>
              </a:rPr>
              <a:t>今後の取組み</a:t>
            </a:r>
            <a:r>
              <a:rPr lang="ja-JP" altLang="en-US" sz="1800" dirty="0">
                <a:latin typeface="+mn-lt"/>
              </a:rPr>
              <a:t>	</a:t>
            </a:r>
            <a:r>
              <a:rPr lang="en-US" altLang="ja-JP" sz="1800" dirty="0">
                <a:latin typeface="+mn-lt"/>
              </a:rPr>
              <a:t>..............	29</a:t>
            </a:r>
          </a:p>
          <a:p>
            <a:pPr marL="0" indent="0">
              <a:buClrTx/>
            </a:pPr>
            <a:endParaRPr lang="ja-JP" altLang="en-US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85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LINE</a:t>
            </a:r>
            <a:r>
              <a:rPr kumimoji="1" lang="ja-JP" altLang="en-US" b="0"/>
              <a:t>による情報提供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ja-JP" altLang="en-US"/>
              <a:t>道路の陥没情報等を</a:t>
            </a:r>
            <a:r>
              <a:rPr lang="en-US" altLang="ja-JP" dirty="0"/>
              <a:t>LINE</a:t>
            </a:r>
            <a:r>
              <a:rPr lang="ja-JP" altLang="en-US"/>
              <a:t>で通報いただくことで、双方の利便性が向上</a:t>
            </a:r>
            <a:endParaRPr lang="en-US" altLang="ja-JP" dirty="0"/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3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6" name="ホームベース 5">
            <a:extLst>
              <a:ext uri="{FF2B5EF4-FFF2-40B4-BE49-F238E27FC236}">
                <a16:creationId xmlns:a16="http://schemas.microsoft.com/office/drawing/2014/main" id="{810C9F97-CC3E-6741-B76C-03B12C559999}"/>
              </a:ext>
            </a:extLst>
          </p:cNvPr>
          <p:cNvSpPr/>
          <p:nvPr/>
        </p:nvSpPr>
        <p:spPr>
          <a:xfrm>
            <a:off x="2808559" y="2173280"/>
            <a:ext cx="1179201" cy="648072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電話</a:t>
            </a: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通報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3A042192-40C2-6A40-9669-7269D6298893}"/>
              </a:ext>
            </a:extLst>
          </p:cNvPr>
          <p:cNvSpPr/>
          <p:nvPr/>
        </p:nvSpPr>
        <p:spPr>
          <a:xfrm>
            <a:off x="1325419" y="2305200"/>
            <a:ext cx="1206522" cy="516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住民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98C57B76-D69B-6A49-82A8-6BAC29656DFE}"/>
              </a:ext>
            </a:extLst>
          </p:cNvPr>
          <p:cNvSpPr/>
          <p:nvPr/>
        </p:nvSpPr>
        <p:spPr>
          <a:xfrm>
            <a:off x="1325419" y="3354812"/>
            <a:ext cx="1206522" cy="516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市役所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4" name="ホームベース 33">
            <a:extLst>
              <a:ext uri="{FF2B5EF4-FFF2-40B4-BE49-F238E27FC236}">
                <a16:creationId xmlns:a16="http://schemas.microsoft.com/office/drawing/2014/main" id="{9B60BA08-97A8-A14A-A624-085D47646A37}"/>
              </a:ext>
            </a:extLst>
          </p:cNvPr>
          <p:cNvSpPr/>
          <p:nvPr/>
        </p:nvSpPr>
        <p:spPr>
          <a:xfrm>
            <a:off x="2808559" y="3222891"/>
            <a:ext cx="1179201" cy="648072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応対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5" name="ホームベース 34">
            <a:extLst>
              <a:ext uri="{FF2B5EF4-FFF2-40B4-BE49-F238E27FC236}">
                <a16:creationId xmlns:a16="http://schemas.microsoft.com/office/drawing/2014/main" id="{1134D1AD-F513-2F44-978D-22B9063E3438}"/>
              </a:ext>
            </a:extLst>
          </p:cNvPr>
          <p:cNvSpPr/>
          <p:nvPr/>
        </p:nvSpPr>
        <p:spPr>
          <a:xfrm>
            <a:off x="4208765" y="3222891"/>
            <a:ext cx="1179201" cy="648072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現地確認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6" name="ホームベース 35">
            <a:extLst>
              <a:ext uri="{FF2B5EF4-FFF2-40B4-BE49-F238E27FC236}">
                <a16:creationId xmlns:a16="http://schemas.microsoft.com/office/drawing/2014/main" id="{4DA9C697-E72A-BF43-ADB8-BDECBF39627A}"/>
              </a:ext>
            </a:extLst>
          </p:cNvPr>
          <p:cNvSpPr/>
          <p:nvPr/>
        </p:nvSpPr>
        <p:spPr>
          <a:xfrm>
            <a:off x="5608971" y="3222891"/>
            <a:ext cx="1179201" cy="648072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対応検討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7" name="ホームベース 36">
            <a:extLst>
              <a:ext uri="{FF2B5EF4-FFF2-40B4-BE49-F238E27FC236}">
                <a16:creationId xmlns:a16="http://schemas.microsoft.com/office/drawing/2014/main" id="{299755BF-21FF-CE45-A3C7-4CB175A9B471}"/>
              </a:ext>
            </a:extLst>
          </p:cNvPr>
          <p:cNvSpPr/>
          <p:nvPr/>
        </p:nvSpPr>
        <p:spPr>
          <a:xfrm>
            <a:off x="7009177" y="3222891"/>
            <a:ext cx="1179201" cy="648072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現場対応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8" name="ホームベース 37">
            <a:extLst>
              <a:ext uri="{FF2B5EF4-FFF2-40B4-BE49-F238E27FC236}">
                <a16:creationId xmlns:a16="http://schemas.microsoft.com/office/drawing/2014/main" id="{84B3A788-0B79-6E4B-88C6-A06F2D5F71DB}"/>
              </a:ext>
            </a:extLst>
          </p:cNvPr>
          <p:cNvSpPr/>
          <p:nvPr/>
        </p:nvSpPr>
        <p:spPr>
          <a:xfrm>
            <a:off x="8409384" y="3222891"/>
            <a:ext cx="1179201" cy="648072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完了報告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ホームベース 38">
            <a:extLst>
              <a:ext uri="{FF2B5EF4-FFF2-40B4-BE49-F238E27FC236}">
                <a16:creationId xmlns:a16="http://schemas.microsoft.com/office/drawing/2014/main" id="{4A0C9F4E-6246-0648-AD63-629EF094703C}"/>
              </a:ext>
            </a:extLst>
          </p:cNvPr>
          <p:cNvSpPr/>
          <p:nvPr/>
        </p:nvSpPr>
        <p:spPr>
          <a:xfrm>
            <a:off x="8409383" y="2173279"/>
            <a:ext cx="1179201" cy="648072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応対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23E4B740-1AF2-194A-900D-8D8690DA1114}"/>
              </a:ext>
            </a:extLst>
          </p:cNvPr>
          <p:cNvSpPr/>
          <p:nvPr/>
        </p:nvSpPr>
        <p:spPr>
          <a:xfrm>
            <a:off x="2808559" y="2173279"/>
            <a:ext cx="288000" cy="288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1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AE18A76-31E1-7F4B-A7C4-0D6ECEA90CC2}"/>
              </a:ext>
            </a:extLst>
          </p:cNvPr>
          <p:cNvSpPr/>
          <p:nvPr/>
        </p:nvSpPr>
        <p:spPr>
          <a:xfrm>
            <a:off x="2808559" y="3222891"/>
            <a:ext cx="288000" cy="288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BD83C266-78B3-5347-A962-4A3BF18C5AA7}"/>
              </a:ext>
            </a:extLst>
          </p:cNvPr>
          <p:cNvSpPr/>
          <p:nvPr/>
        </p:nvSpPr>
        <p:spPr>
          <a:xfrm>
            <a:off x="4210266" y="3222891"/>
            <a:ext cx="288000" cy="288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3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2181A453-32D9-834A-8F84-572C43EDE099}"/>
              </a:ext>
            </a:extLst>
          </p:cNvPr>
          <p:cNvSpPr/>
          <p:nvPr/>
        </p:nvSpPr>
        <p:spPr>
          <a:xfrm>
            <a:off x="5611973" y="3222891"/>
            <a:ext cx="288000" cy="288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4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11354E5A-EF6E-714E-B51D-A2C6A8BCF527}"/>
              </a:ext>
            </a:extLst>
          </p:cNvPr>
          <p:cNvSpPr/>
          <p:nvPr/>
        </p:nvSpPr>
        <p:spPr>
          <a:xfrm>
            <a:off x="7013680" y="3222891"/>
            <a:ext cx="288000" cy="288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5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EF2E5850-D180-174E-B837-B5396E7465C2}"/>
              </a:ext>
            </a:extLst>
          </p:cNvPr>
          <p:cNvSpPr/>
          <p:nvPr/>
        </p:nvSpPr>
        <p:spPr>
          <a:xfrm>
            <a:off x="8415387" y="3222891"/>
            <a:ext cx="288000" cy="288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6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877CD279-9590-AF49-8185-D040AAF07C89}"/>
              </a:ext>
            </a:extLst>
          </p:cNvPr>
          <p:cNvSpPr/>
          <p:nvPr/>
        </p:nvSpPr>
        <p:spPr>
          <a:xfrm>
            <a:off x="8415387" y="2173279"/>
            <a:ext cx="288000" cy="288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7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7" name="ホームベース 56">
            <a:extLst>
              <a:ext uri="{FF2B5EF4-FFF2-40B4-BE49-F238E27FC236}">
                <a16:creationId xmlns:a16="http://schemas.microsoft.com/office/drawing/2014/main" id="{6AC72BFF-37C8-3C46-94A4-EA2128A0F330}"/>
              </a:ext>
            </a:extLst>
          </p:cNvPr>
          <p:cNvSpPr/>
          <p:nvPr/>
        </p:nvSpPr>
        <p:spPr>
          <a:xfrm>
            <a:off x="2808559" y="4749537"/>
            <a:ext cx="1179201" cy="648072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LINE</a:t>
            </a: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通報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8" name="円/楕円 57">
            <a:extLst>
              <a:ext uri="{FF2B5EF4-FFF2-40B4-BE49-F238E27FC236}">
                <a16:creationId xmlns:a16="http://schemas.microsoft.com/office/drawing/2014/main" id="{7A820FE3-E0A4-2344-9462-F1D5BF44EBDE}"/>
              </a:ext>
            </a:extLst>
          </p:cNvPr>
          <p:cNvSpPr/>
          <p:nvPr/>
        </p:nvSpPr>
        <p:spPr>
          <a:xfrm>
            <a:off x="1325419" y="4881457"/>
            <a:ext cx="1206522" cy="516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住民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9" name="円/楕円 58">
            <a:extLst>
              <a:ext uri="{FF2B5EF4-FFF2-40B4-BE49-F238E27FC236}">
                <a16:creationId xmlns:a16="http://schemas.microsoft.com/office/drawing/2014/main" id="{44CAE2E3-A66C-6E48-ACFB-570DF71CA22C}"/>
              </a:ext>
            </a:extLst>
          </p:cNvPr>
          <p:cNvSpPr/>
          <p:nvPr/>
        </p:nvSpPr>
        <p:spPr>
          <a:xfrm>
            <a:off x="1325419" y="5931069"/>
            <a:ext cx="1206522" cy="516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市役所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0" name="ホームベース 59">
            <a:extLst>
              <a:ext uri="{FF2B5EF4-FFF2-40B4-BE49-F238E27FC236}">
                <a16:creationId xmlns:a16="http://schemas.microsoft.com/office/drawing/2014/main" id="{570CA29C-53E9-7942-9D63-67E43DB57B8B}"/>
              </a:ext>
            </a:extLst>
          </p:cNvPr>
          <p:cNvSpPr/>
          <p:nvPr/>
        </p:nvSpPr>
        <p:spPr>
          <a:xfrm>
            <a:off x="2808559" y="5805264"/>
            <a:ext cx="1179201" cy="648072"/>
          </a:xfrm>
          <a:prstGeom prst="homePlate">
            <a:avLst>
              <a:gd name="adj" fmla="val 27937"/>
            </a:avLst>
          </a:prstGeom>
          <a:noFill/>
          <a:ln w="254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1" name="ホームベース 60">
            <a:extLst>
              <a:ext uri="{FF2B5EF4-FFF2-40B4-BE49-F238E27FC236}">
                <a16:creationId xmlns:a16="http://schemas.microsoft.com/office/drawing/2014/main" id="{BD640454-11D2-6346-B7FC-9CF23142D1DE}"/>
              </a:ext>
            </a:extLst>
          </p:cNvPr>
          <p:cNvSpPr/>
          <p:nvPr/>
        </p:nvSpPr>
        <p:spPr>
          <a:xfrm>
            <a:off x="4208765" y="5805264"/>
            <a:ext cx="1179201" cy="648072"/>
          </a:xfrm>
          <a:prstGeom prst="homePlate">
            <a:avLst>
              <a:gd name="adj" fmla="val 27937"/>
            </a:avLst>
          </a:prstGeom>
          <a:noFill/>
          <a:ln w="254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2" name="ホームベース 61">
            <a:extLst>
              <a:ext uri="{FF2B5EF4-FFF2-40B4-BE49-F238E27FC236}">
                <a16:creationId xmlns:a16="http://schemas.microsoft.com/office/drawing/2014/main" id="{DD0A9A3D-E860-9447-A0C9-6AC872E33241}"/>
              </a:ext>
            </a:extLst>
          </p:cNvPr>
          <p:cNvSpPr/>
          <p:nvPr/>
        </p:nvSpPr>
        <p:spPr>
          <a:xfrm>
            <a:off x="5608971" y="5805264"/>
            <a:ext cx="1179201" cy="648072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対応検討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3" name="ホームベース 62">
            <a:extLst>
              <a:ext uri="{FF2B5EF4-FFF2-40B4-BE49-F238E27FC236}">
                <a16:creationId xmlns:a16="http://schemas.microsoft.com/office/drawing/2014/main" id="{EA627BC7-9DD6-3040-A3FC-572F982870D0}"/>
              </a:ext>
            </a:extLst>
          </p:cNvPr>
          <p:cNvSpPr/>
          <p:nvPr/>
        </p:nvSpPr>
        <p:spPr>
          <a:xfrm>
            <a:off x="7009177" y="5805264"/>
            <a:ext cx="1179201" cy="648072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現場対応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4" name="ホームベース 63">
            <a:extLst>
              <a:ext uri="{FF2B5EF4-FFF2-40B4-BE49-F238E27FC236}">
                <a16:creationId xmlns:a16="http://schemas.microsoft.com/office/drawing/2014/main" id="{BBFA6992-B7A7-CA49-AD3B-EDAA1B90912E}"/>
              </a:ext>
            </a:extLst>
          </p:cNvPr>
          <p:cNvSpPr/>
          <p:nvPr/>
        </p:nvSpPr>
        <p:spPr>
          <a:xfrm>
            <a:off x="8409384" y="5799148"/>
            <a:ext cx="1179201" cy="648072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完了報告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5" name="ホームベース 64">
            <a:extLst>
              <a:ext uri="{FF2B5EF4-FFF2-40B4-BE49-F238E27FC236}">
                <a16:creationId xmlns:a16="http://schemas.microsoft.com/office/drawing/2014/main" id="{1A1B1C3C-E4C9-5143-885F-A2EADAEE616B}"/>
              </a:ext>
            </a:extLst>
          </p:cNvPr>
          <p:cNvSpPr/>
          <p:nvPr/>
        </p:nvSpPr>
        <p:spPr>
          <a:xfrm>
            <a:off x="8409383" y="4749536"/>
            <a:ext cx="1179201" cy="648072"/>
          </a:xfrm>
          <a:prstGeom prst="homePlate">
            <a:avLst>
              <a:gd name="adj" fmla="val 27937"/>
            </a:avLst>
          </a:prstGeom>
          <a:noFill/>
          <a:ln w="254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5A805973-3019-464A-A3B2-99260A04875C}"/>
              </a:ext>
            </a:extLst>
          </p:cNvPr>
          <p:cNvSpPr/>
          <p:nvPr/>
        </p:nvSpPr>
        <p:spPr>
          <a:xfrm>
            <a:off x="2808559" y="4749536"/>
            <a:ext cx="288000" cy="2880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1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AEDCCB8F-984A-E142-9503-13095129BC36}"/>
              </a:ext>
            </a:extLst>
          </p:cNvPr>
          <p:cNvSpPr/>
          <p:nvPr/>
        </p:nvSpPr>
        <p:spPr>
          <a:xfrm>
            <a:off x="5608971" y="5805264"/>
            <a:ext cx="288000" cy="288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9946D044-D9AB-B143-B8E1-6C194D38281B}"/>
              </a:ext>
            </a:extLst>
          </p:cNvPr>
          <p:cNvSpPr/>
          <p:nvPr/>
        </p:nvSpPr>
        <p:spPr>
          <a:xfrm>
            <a:off x="7013680" y="5805264"/>
            <a:ext cx="288000" cy="288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3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E4A85A5F-C903-2943-96FA-988FFC74C0F4}"/>
              </a:ext>
            </a:extLst>
          </p:cNvPr>
          <p:cNvSpPr/>
          <p:nvPr/>
        </p:nvSpPr>
        <p:spPr>
          <a:xfrm>
            <a:off x="8415387" y="5799148"/>
            <a:ext cx="288000" cy="2880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4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C538335E-1839-A442-8B2A-56EA67148369}"/>
              </a:ext>
            </a:extLst>
          </p:cNvPr>
          <p:cNvSpPr/>
          <p:nvPr/>
        </p:nvSpPr>
        <p:spPr>
          <a:xfrm>
            <a:off x="304541" y="2173279"/>
            <a:ext cx="832035" cy="1697683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電話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5C11D813-48AE-BC43-909F-BA826756E73E}"/>
              </a:ext>
            </a:extLst>
          </p:cNvPr>
          <p:cNvSpPr/>
          <p:nvPr/>
        </p:nvSpPr>
        <p:spPr>
          <a:xfrm>
            <a:off x="304541" y="4749536"/>
            <a:ext cx="832035" cy="1697683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LINE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90E7A31E-6768-6444-B299-AACE40AB4422}"/>
              </a:ext>
            </a:extLst>
          </p:cNvPr>
          <p:cNvCxnSpPr/>
          <p:nvPr/>
        </p:nvCxnSpPr>
        <p:spPr>
          <a:xfrm>
            <a:off x="1325419" y="4309126"/>
            <a:ext cx="8380107" cy="0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右矢印 76">
            <a:extLst>
              <a:ext uri="{FF2B5EF4-FFF2-40B4-BE49-F238E27FC236}">
                <a16:creationId xmlns:a16="http://schemas.microsoft.com/office/drawing/2014/main" id="{AA731657-45D2-6842-AFF8-A3CB673ADE50}"/>
              </a:ext>
            </a:extLst>
          </p:cNvPr>
          <p:cNvSpPr/>
          <p:nvPr/>
        </p:nvSpPr>
        <p:spPr>
          <a:xfrm rot="5400000">
            <a:off x="448556" y="4057098"/>
            <a:ext cx="544003" cy="504056"/>
          </a:xfrm>
          <a:prstGeom prst="rightArrow">
            <a:avLst/>
          </a:prstGeom>
          <a:solidFill>
            <a:schemeClr val="accent3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7CC31C64-BBE0-DA4D-88FD-A079D93636A0}"/>
              </a:ext>
            </a:extLst>
          </p:cNvPr>
          <p:cNvCxnSpPr>
            <a:stCxn id="6" idx="2"/>
            <a:endCxn id="34" idx="0"/>
          </p:cNvCxnSpPr>
          <p:nvPr/>
        </p:nvCxnSpPr>
        <p:spPr>
          <a:xfrm>
            <a:off x="3307634" y="2821352"/>
            <a:ext cx="0" cy="40153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DA32E9E2-4E4F-5D41-9CF7-75C4B181BCA0}"/>
              </a:ext>
            </a:extLst>
          </p:cNvPr>
          <p:cNvCxnSpPr>
            <a:stCxn id="38" idx="0"/>
            <a:endCxn id="39" idx="2"/>
          </p:cNvCxnSpPr>
          <p:nvPr/>
        </p:nvCxnSpPr>
        <p:spPr>
          <a:xfrm flipH="1" flipV="1">
            <a:off x="8908458" y="2821351"/>
            <a:ext cx="1" cy="40154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プレースホルダー 3">
            <a:extLst>
              <a:ext uri="{FF2B5EF4-FFF2-40B4-BE49-F238E27FC236}">
                <a16:creationId xmlns:a16="http://schemas.microsoft.com/office/drawing/2014/main" id="{FA21C122-2E27-5E44-A0C8-072C89F7AC91}"/>
              </a:ext>
            </a:extLst>
          </p:cNvPr>
          <p:cNvSpPr txBox="1">
            <a:spLocks/>
          </p:cNvSpPr>
          <p:nvPr/>
        </p:nvSpPr>
        <p:spPr>
          <a:xfrm>
            <a:off x="273050" y="1629337"/>
            <a:ext cx="2345194" cy="369326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vert="horz" wrap="none" lIns="0" tIns="45717" rIns="0" bIns="45717" rtlCol="0" anchor="b">
            <a:spAutoFit/>
          </a:bodyPr>
          <a:lstStyle>
            <a:lvl1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1pPr>
            <a:lvl2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2pPr>
            <a:lvl3pPr marL="0" marR="0" indent="-1968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3pPr>
            <a:lvl4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4pPr>
            <a:lvl5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dirty="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>
                <a:latin typeface="+mj-ea"/>
                <a:ea typeface="+mj-ea"/>
              </a:rPr>
              <a:t>道路に関する通報の流れ</a:t>
            </a:r>
            <a:endParaRPr kumimoji="1" lang="ja-JP" altLang="en-US" sz="18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73384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LINE</a:t>
            </a:r>
            <a:r>
              <a:rPr kumimoji="1" lang="ja-JP" altLang="en-US" b="0"/>
              <a:t>による情報提供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（ご参考）大阪北部地震時における</a:t>
            </a:r>
            <a:r>
              <a:rPr kumimoji="1" lang="en-US" altLang="ja-JP" dirty="0"/>
              <a:t>LINE</a:t>
            </a:r>
            <a:r>
              <a:rPr kumimoji="1" lang="ja-JP" altLang="en-US"/>
              <a:t>活用：危険ブロック塀の情報収集</a:t>
            </a:r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3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6" name="Picture 2" descr="C:\Users\u22249\Desktop\190805資料\川上上席主幹へ\NHKキャプチャー\vlcsnap-2019-07-26-14h26m44s193.jpg">
            <a:extLst>
              <a:ext uri="{FF2B5EF4-FFF2-40B4-BE49-F238E27FC236}">
                <a16:creationId xmlns:a16="http://schemas.microsoft.com/office/drawing/2014/main" id="{0ED538F1-075C-4442-8C00-F69A777DA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4" r="12" b="13750"/>
          <a:stretch/>
        </p:blipFill>
        <p:spPr bwMode="auto">
          <a:xfrm>
            <a:off x="920552" y="1628800"/>
            <a:ext cx="832092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プレースホルダー 5">
            <a:extLst>
              <a:ext uri="{FF2B5EF4-FFF2-40B4-BE49-F238E27FC236}">
                <a16:creationId xmlns:a16="http://schemas.microsoft.com/office/drawing/2014/main" id="{81812E4D-137F-084E-A90B-A82905C34464}"/>
              </a:ext>
            </a:extLst>
          </p:cNvPr>
          <p:cNvSpPr txBox="1">
            <a:spLocks/>
          </p:cNvSpPr>
          <p:nvPr/>
        </p:nvSpPr>
        <p:spPr>
          <a:xfrm>
            <a:off x="7601343" y="6588695"/>
            <a:ext cx="1665841" cy="253916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marL="187325" marR="0" indent="-187325" algn="r" defTabSz="8636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150" marR="0" indent="-187325" algn="l" defTabSz="8636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500" marR="0" indent="-196850" algn="l" defTabSz="863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5088" marR="0" indent="-192088" algn="l" defTabSz="8636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7675" marR="0" indent="-192088" algn="l" defTabSz="8636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2018</a:t>
            </a:r>
            <a:r>
              <a:rPr lang="ja-JP" altLang="en-US"/>
              <a:t>年◯月◯日</a:t>
            </a:r>
            <a:r>
              <a:rPr lang="en-US" altLang="ja-JP" dirty="0"/>
              <a:t> NHK </a:t>
            </a:r>
            <a:r>
              <a:rPr lang="ja-JP" altLang="en-US"/>
              <a:t>◯◯</a:t>
            </a:r>
          </a:p>
        </p:txBody>
      </p:sp>
    </p:spTree>
    <p:extLst>
      <p:ext uri="{BB962C8B-B14F-4D97-AF65-F5344CB8AC3E}">
        <p14:creationId xmlns:p14="http://schemas.microsoft.com/office/powerpoint/2010/main" val="1097273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CAED75-E5EB-FE4C-B1CE-D5031ED6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0363" indent="-360363"/>
            <a:r>
              <a:rPr lang="en-US" altLang="ja-JP" dirty="0"/>
              <a:t>	</a:t>
            </a:r>
            <a:r>
              <a:rPr lang="ja-JP" altLang="en-US"/>
              <a:t>オンライン面接を活用した職員採用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B63D0B-1C7D-A844-8F99-04204A58E7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17500" indent="-317500"/>
            <a:r>
              <a:rPr kumimoji="1" lang="en-US" altLang="ja-JP" dirty="0"/>
              <a:t>	</a:t>
            </a:r>
            <a:endParaRPr kumimoji="1" lang="ja-JP" altLang="en-US"/>
          </a:p>
        </p:txBody>
      </p:sp>
      <p:sp>
        <p:nvSpPr>
          <p:cNvPr id="4" name="Oval 361">
            <a:extLst>
              <a:ext uri="{FF2B5EF4-FFF2-40B4-BE49-F238E27FC236}">
                <a16:creationId xmlns:a16="http://schemas.microsoft.com/office/drawing/2014/main" id="{6D6A2AC0-720E-1540-B79A-3BA6DCBE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12" y="2924944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87890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</a:t>
            </a:r>
            <a:r>
              <a:rPr lang="ja-JP" altLang="en-US" b="0"/>
              <a:t>オンライン面接を活用した職員採用</a:t>
            </a:r>
            <a:endParaRPr kumimoji="1" lang="ja-JP" altLang="en-US" b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全国で唯一、職員採用においてオンラインでの面接が可能</a:t>
            </a:r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  <a:latin typeface="+mn-lt"/>
              </a:rPr>
              <a:t>4</a:t>
            </a:r>
          </a:p>
        </p:txBody>
      </p:sp>
      <p:sp>
        <p:nvSpPr>
          <p:cNvPr id="15" name="テキスト プレースホルダー 5">
            <a:extLst>
              <a:ext uri="{FF2B5EF4-FFF2-40B4-BE49-F238E27FC236}">
                <a16:creationId xmlns:a16="http://schemas.microsoft.com/office/drawing/2014/main" id="{48D5D559-B686-464F-BE46-A67F181B9FC8}"/>
              </a:ext>
            </a:extLst>
          </p:cNvPr>
          <p:cNvSpPr txBox="1">
            <a:spLocks/>
          </p:cNvSpPr>
          <p:nvPr/>
        </p:nvSpPr>
        <p:spPr>
          <a:xfrm>
            <a:off x="7588518" y="6588695"/>
            <a:ext cx="1678666" cy="253916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marL="187325" marR="0" indent="-187325" algn="r" defTabSz="8636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150" marR="0" indent="-187325" algn="l" defTabSz="8636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500" marR="0" indent="-196850" algn="l" defTabSz="863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5088" marR="0" indent="-192088" algn="l" defTabSz="8636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7675" marR="0" indent="-192088" algn="l" defTabSz="8636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LINE WORKS </a:t>
            </a:r>
            <a:r>
              <a:rPr lang="ja-JP" altLang="en-US"/>
              <a:t>ウェブサイトより</a:t>
            </a:r>
          </a:p>
        </p:txBody>
      </p:sp>
      <p:pic>
        <p:nvPicPr>
          <p:cNvPr id="8" name="Picture 2" descr="C:\Users\u22249\Desktop\190805資料\7.PNG">
            <a:extLst>
              <a:ext uri="{FF2B5EF4-FFF2-40B4-BE49-F238E27FC236}">
                <a16:creationId xmlns:a16="http://schemas.microsoft.com/office/drawing/2014/main" id="{6E3C3B21-106B-8240-92B4-7125F75F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83" y="1683454"/>
            <a:ext cx="8483829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701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</a:t>
            </a:r>
            <a:r>
              <a:rPr lang="ja-JP" altLang="en-US" b="0"/>
              <a:t>オンライン面接を活用した職員採用</a:t>
            </a:r>
            <a:endParaRPr kumimoji="1" lang="ja-JP" altLang="en-US" b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ja-JP" altLang="en-US"/>
              <a:t>場所や時間を問わず受験可能となり、応募者が急増</a:t>
            </a:r>
            <a:endParaRPr lang="en-US" altLang="ja-JP" dirty="0"/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  <a:latin typeface="+mn-lt"/>
              </a:rPr>
              <a:t>4</a:t>
            </a:r>
          </a:p>
        </p:txBody>
      </p:sp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11396D7F-66DA-7449-8519-90E9D4A532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0544575"/>
              </p:ext>
            </p:extLst>
          </p:nvPr>
        </p:nvGraphicFramePr>
        <p:xfrm>
          <a:off x="200025" y="2695561"/>
          <a:ext cx="6264696" cy="3951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テキスト プレースホルダー 3">
            <a:extLst>
              <a:ext uri="{FF2B5EF4-FFF2-40B4-BE49-F238E27FC236}">
                <a16:creationId xmlns:a16="http://schemas.microsoft.com/office/drawing/2014/main" id="{EF6A0E9F-3811-C34B-90C8-89E041188E6A}"/>
              </a:ext>
            </a:extLst>
          </p:cNvPr>
          <p:cNvSpPr txBox="1">
            <a:spLocks/>
          </p:cNvSpPr>
          <p:nvPr/>
        </p:nvSpPr>
        <p:spPr>
          <a:xfrm>
            <a:off x="273050" y="1629337"/>
            <a:ext cx="4204677" cy="369326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vert="horz" wrap="none" lIns="0" tIns="45717" rIns="0" bIns="45717" rtlCol="0" anchor="b">
            <a:spAutoFit/>
          </a:bodyPr>
          <a:lstStyle>
            <a:lvl1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1pPr>
            <a:lvl2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2pPr>
            <a:lvl3pPr marL="0" marR="0" indent="-1968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3pPr>
            <a:lvl4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4pPr>
            <a:lvl5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dirty="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>
                <a:latin typeface="+mj-ea"/>
                <a:ea typeface="+mj-ea"/>
              </a:rPr>
              <a:t>四條畷市における職員採用の応募者数（人）</a:t>
            </a:r>
            <a:endParaRPr kumimoji="1" lang="ja-JP" altLang="en-US" sz="1800" dirty="0"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91E2030-1E97-2D40-9BD4-AB3BD33BFAA8}"/>
              </a:ext>
            </a:extLst>
          </p:cNvPr>
          <p:cNvSpPr txBox="1"/>
          <p:nvPr/>
        </p:nvSpPr>
        <p:spPr>
          <a:xfrm>
            <a:off x="6897216" y="3212976"/>
            <a:ext cx="20024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600" b="1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10</a:t>
            </a:r>
            <a:r>
              <a:rPr kumimoji="1" lang="ja-JP" altLang="en-US" sz="5400" b="1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倍</a:t>
            </a:r>
            <a:endParaRPr kumimoji="1" lang="ja-JP" altLang="en-US" sz="5600" b="1" dirty="0">
              <a:solidFill>
                <a:schemeClr val="accent5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98593D-5301-2E48-9264-93F109F2C914}"/>
              </a:ext>
            </a:extLst>
          </p:cNvPr>
          <p:cNvSpPr txBox="1"/>
          <p:nvPr/>
        </p:nvSpPr>
        <p:spPr>
          <a:xfrm>
            <a:off x="1280592" y="2359587"/>
            <a:ext cx="3435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※</a:t>
            </a: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事務職（大卒程度・民間経験）のみ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453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CAED75-E5EB-FE4C-B1CE-D5031ED6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0363" indent="-360363"/>
            <a:r>
              <a:rPr lang="en-US" altLang="ja-JP" dirty="0"/>
              <a:t>	IoT</a:t>
            </a:r>
            <a:r>
              <a:rPr lang="ja-JP" altLang="en-US"/>
              <a:t>技術を活用した子ども見守りサービス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B63D0B-1C7D-A844-8F99-04204A58E7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17500" indent="-317500"/>
            <a:r>
              <a:rPr kumimoji="1" lang="en-US" altLang="ja-JP" dirty="0"/>
              <a:t>	</a:t>
            </a:r>
            <a:endParaRPr kumimoji="1" lang="ja-JP" altLang="en-US"/>
          </a:p>
        </p:txBody>
      </p:sp>
      <p:sp>
        <p:nvSpPr>
          <p:cNvPr id="4" name="Oval 361">
            <a:extLst>
              <a:ext uri="{FF2B5EF4-FFF2-40B4-BE49-F238E27FC236}">
                <a16:creationId xmlns:a16="http://schemas.microsoft.com/office/drawing/2014/main" id="{6D6A2AC0-720E-1540-B79A-3BA6DCBE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12" y="2924944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5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5635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</a:t>
            </a:r>
            <a:r>
              <a:rPr lang="en-US" altLang="ja-JP" b="0" dirty="0"/>
              <a:t> IoT</a:t>
            </a:r>
            <a:r>
              <a:rPr lang="ja-JP" altLang="en-US" b="0"/>
              <a:t>を活用した子ども見守りサービス</a:t>
            </a:r>
            <a:endParaRPr kumimoji="1" lang="ja-JP" altLang="en-US" b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小学生にホイッスル型の見守り端末を配布し、位置情報の確認が可能に</a:t>
            </a:r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5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B52FEC3-6A98-F644-B282-0C366E625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r="20994" b="-289"/>
          <a:stretch/>
        </p:blipFill>
        <p:spPr bwMode="auto">
          <a:xfrm>
            <a:off x="344488" y="2208912"/>
            <a:ext cx="4374000" cy="402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81BD81C-8F36-8543-A09D-110157C5F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8" r="7820" b="442"/>
          <a:stretch/>
        </p:blipFill>
        <p:spPr bwMode="auto">
          <a:xfrm>
            <a:off x="5152439" y="2209456"/>
            <a:ext cx="4372593" cy="40278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BB0EF6-1766-2C45-8149-0FEAACB76006}"/>
              </a:ext>
            </a:extLst>
          </p:cNvPr>
          <p:cNvSpPr txBox="1"/>
          <p:nvPr/>
        </p:nvSpPr>
        <p:spPr>
          <a:xfrm>
            <a:off x="1026909" y="1603365"/>
            <a:ext cx="3009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見守り端末による位置情報の発信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72B55B-FD85-6B41-8514-7060970161EA}"/>
              </a:ext>
            </a:extLst>
          </p:cNvPr>
          <p:cNvSpPr txBox="1"/>
          <p:nvPr/>
        </p:nvSpPr>
        <p:spPr>
          <a:xfrm>
            <a:off x="5781257" y="1603365"/>
            <a:ext cx="3114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スマートフォンによる位置情報の確認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5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</a:t>
            </a:r>
            <a:r>
              <a:rPr lang="en-US" altLang="ja-JP" b="0" dirty="0"/>
              <a:t> IoT</a:t>
            </a:r>
            <a:r>
              <a:rPr lang="ja-JP" altLang="en-US" b="0"/>
              <a:t>を活用した子ども見守りサービス</a:t>
            </a:r>
            <a:endParaRPr kumimoji="1" lang="ja-JP" altLang="en-US" b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IoT</a:t>
            </a:r>
            <a:r>
              <a:rPr kumimoji="1" lang="ja-JP" altLang="en-US"/>
              <a:t>端末から出る電波を、固定基地局・見守り人（アプリ入りスマホ）が受信</a:t>
            </a:r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5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8" name="テキスト プレースホルダー 5">
            <a:extLst>
              <a:ext uri="{FF2B5EF4-FFF2-40B4-BE49-F238E27FC236}">
                <a16:creationId xmlns:a16="http://schemas.microsoft.com/office/drawing/2014/main" id="{81812E4D-137F-084E-A90B-A82905C34464}"/>
              </a:ext>
            </a:extLst>
          </p:cNvPr>
          <p:cNvSpPr txBox="1">
            <a:spLocks/>
          </p:cNvSpPr>
          <p:nvPr/>
        </p:nvSpPr>
        <p:spPr>
          <a:xfrm>
            <a:off x="8141555" y="6588695"/>
            <a:ext cx="1125629" cy="253916"/>
          </a:xfrm>
          <a:prstGeom prst="rect">
            <a:avLst/>
          </a:prstGeom>
        </p:spPr>
        <p:txBody>
          <a:bodyPr vert="horz" wrap="none" lIns="91440" tIns="45720" rIns="91440" bIns="45720" rtlCol="0" anchor="b">
            <a:spAutoFit/>
          </a:bodyPr>
          <a:lstStyle>
            <a:lvl1pPr marL="187325" marR="0" indent="-187325" algn="r" defTabSz="8636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5150" marR="0" indent="-187325" algn="l" defTabSz="8636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500" marR="0" indent="-196850" algn="l" defTabSz="8636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5088" marR="0" indent="-192088" algn="l" defTabSz="8636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7675" marR="0" indent="-192088" algn="l" defTabSz="8636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kumimoji="1" lang="ja-JP" alt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/>
              <a:t>otta</a:t>
            </a:r>
            <a:r>
              <a:rPr lang="ja-JP" altLang="en-US"/>
              <a:t>公式サイトより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704E4392-0D69-4041-A34F-2984C12CE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2764598"/>
            <a:ext cx="4248474" cy="2385414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65B1B14C-A547-D94A-85F4-D9EBBF77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4223776"/>
            <a:ext cx="4253009" cy="2395573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5DA273F7-D073-BA4D-A7F3-453CBAF98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1580994"/>
            <a:ext cx="4253009" cy="237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88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事例紹介</a:t>
            </a:r>
            <a:r>
              <a:rPr kumimoji="1" lang="en-US" altLang="ja-JP" b="0" dirty="0"/>
              <a:t>	</a:t>
            </a:r>
            <a:r>
              <a:rPr lang="en-US" altLang="ja-JP" b="0" dirty="0"/>
              <a:t> IoT</a:t>
            </a:r>
            <a:r>
              <a:rPr lang="ja-JP" altLang="en-US" b="0"/>
              <a:t>を活用した子ども見守りサービス</a:t>
            </a:r>
            <a:endParaRPr kumimoji="1" lang="ja-JP" altLang="en-US" b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昨年実施の社会実験へのアンケートでは、好意的な回答が顕著であった</a:t>
            </a:r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5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graphicFrame>
        <p:nvGraphicFramePr>
          <p:cNvPr id="9" name="グラフ 8">
            <a:extLst>
              <a:ext uri="{FF2B5EF4-FFF2-40B4-BE49-F238E27FC236}">
                <a16:creationId xmlns:a16="http://schemas.microsoft.com/office/drawing/2014/main" id="{150449FB-7FF9-214E-8DEB-C20215B401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3183220"/>
              </p:ext>
            </p:extLst>
          </p:nvPr>
        </p:nvGraphicFramePr>
        <p:xfrm>
          <a:off x="192514" y="2943661"/>
          <a:ext cx="2375694" cy="228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2F5D10C-84F0-6040-A716-9B2A28366FE6}"/>
              </a:ext>
            </a:extLst>
          </p:cNvPr>
          <p:cNvSpPr txBox="1"/>
          <p:nvPr/>
        </p:nvSpPr>
        <p:spPr>
          <a:xfrm>
            <a:off x="776536" y="3501008"/>
            <a:ext cx="12939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6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42</a:t>
            </a:r>
            <a:r>
              <a:rPr kumimoji="1" lang="en-US" altLang="ja-JP" sz="36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%</a:t>
            </a:r>
            <a:endParaRPr kumimoji="1" lang="ja-JP" altLang="en-US" sz="3600" b="1" dirty="0">
              <a:solidFill>
                <a:schemeClr val="accent6">
                  <a:lumMod val="50000"/>
                </a:schemeClr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659B835-6690-2C40-A3F3-7AB32DACA4F6}"/>
              </a:ext>
            </a:extLst>
          </p:cNvPr>
          <p:cNvSpPr txBox="1"/>
          <p:nvPr/>
        </p:nvSpPr>
        <p:spPr>
          <a:xfrm>
            <a:off x="984461" y="2386733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参加</a:t>
            </a: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率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2E1E43D-D7F2-9F40-BD43-01661400A147}"/>
              </a:ext>
            </a:extLst>
          </p:cNvPr>
          <p:cNvSpPr txBox="1"/>
          <p:nvPr/>
        </p:nvSpPr>
        <p:spPr>
          <a:xfrm>
            <a:off x="2712641" y="5986123"/>
            <a:ext cx="4480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+mj-ea"/>
              </a:rPr>
              <a:t>※</a:t>
            </a:r>
            <a:r>
              <a:rPr lang="ja-JP" altLang="en-US" sz="1600">
                <a:latin typeface="+mj-ea"/>
              </a:rPr>
              <a:t>参加者数</a:t>
            </a:r>
            <a:r>
              <a:rPr lang="en-US" altLang="ja-JP" sz="1600" dirty="0">
                <a:latin typeface="+mj-ea"/>
              </a:rPr>
              <a:t>1,207</a:t>
            </a:r>
            <a:r>
              <a:rPr lang="ja-JP" altLang="en-US" sz="1600">
                <a:latin typeface="+mj-ea"/>
              </a:rPr>
              <a:t>名、うち回答</a:t>
            </a:r>
            <a:r>
              <a:rPr lang="en-US" altLang="ja-JP" sz="1600" dirty="0">
                <a:latin typeface="+mj-ea"/>
              </a:rPr>
              <a:t>314</a:t>
            </a:r>
            <a:r>
              <a:rPr lang="ja-JP" altLang="en-US" sz="1600">
                <a:latin typeface="+mj-ea"/>
              </a:rPr>
              <a:t>名（回収率</a:t>
            </a:r>
            <a:r>
              <a:rPr lang="en-US" altLang="ja-JP" sz="1600" dirty="0">
                <a:latin typeface="+mj-ea"/>
              </a:rPr>
              <a:t>26.3%</a:t>
            </a:r>
            <a:r>
              <a:rPr lang="ja-JP" altLang="en-US" sz="1600">
                <a:latin typeface="+mj-ea"/>
              </a:rPr>
              <a:t>）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テキスト プレースホルダー 3">
            <a:extLst>
              <a:ext uri="{FF2B5EF4-FFF2-40B4-BE49-F238E27FC236}">
                <a16:creationId xmlns:a16="http://schemas.microsoft.com/office/drawing/2014/main" id="{B0FE5E95-1A38-4C4F-B2EC-51C8C960BC35}"/>
              </a:ext>
            </a:extLst>
          </p:cNvPr>
          <p:cNvSpPr txBox="1">
            <a:spLocks/>
          </p:cNvSpPr>
          <p:nvPr/>
        </p:nvSpPr>
        <p:spPr>
          <a:xfrm>
            <a:off x="273050" y="1629337"/>
            <a:ext cx="3683701" cy="369326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vert="horz" wrap="none" lIns="0" tIns="45717" rIns="0" bIns="45717" rtlCol="0" anchor="b">
            <a:spAutoFit/>
          </a:bodyPr>
          <a:lstStyle>
            <a:lvl1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1pPr>
            <a:lvl2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2pPr>
            <a:lvl3pPr marL="0" marR="0" indent="-1968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3pPr>
            <a:lvl4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4pPr>
            <a:lvl5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dirty="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>
                <a:latin typeface="+mj-ea"/>
                <a:ea typeface="+mj-ea"/>
              </a:rPr>
              <a:t>社会実験参加者を対象にしたアンケート</a:t>
            </a:r>
            <a:endParaRPr kumimoji="1" lang="en-US" altLang="ja-JP" sz="1800" dirty="0">
              <a:latin typeface="+mj-ea"/>
              <a:ea typeface="+mj-ea"/>
            </a:endParaRPr>
          </a:p>
        </p:txBody>
      </p:sp>
      <p:graphicFrame>
        <p:nvGraphicFramePr>
          <p:cNvPr id="21" name="グラフ 20">
            <a:extLst>
              <a:ext uri="{FF2B5EF4-FFF2-40B4-BE49-F238E27FC236}">
                <a16:creationId xmlns:a16="http://schemas.microsoft.com/office/drawing/2014/main" id="{435A90C9-FD32-5645-BA83-A84E1CC6DA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1210254"/>
              </p:ext>
            </p:extLst>
          </p:nvPr>
        </p:nvGraphicFramePr>
        <p:xfrm>
          <a:off x="2547618" y="2937395"/>
          <a:ext cx="2375694" cy="228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グラフ 21">
            <a:extLst>
              <a:ext uri="{FF2B5EF4-FFF2-40B4-BE49-F238E27FC236}">
                <a16:creationId xmlns:a16="http://schemas.microsoft.com/office/drawing/2014/main" id="{855C82D5-FE1A-C04B-95C2-90D7AD1DCD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7068804"/>
              </p:ext>
            </p:extLst>
          </p:nvPr>
        </p:nvGraphicFramePr>
        <p:xfrm>
          <a:off x="4902722" y="2931129"/>
          <a:ext cx="2375694" cy="228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グラフ 22">
            <a:extLst>
              <a:ext uri="{FF2B5EF4-FFF2-40B4-BE49-F238E27FC236}">
                <a16:creationId xmlns:a16="http://schemas.microsoft.com/office/drawing/2014/main" id="{A668AE05-79D2-D94C-9875-006907B1A1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2116471"/>
              </p:ext>
            </p:extLst>
          </p:nvPr>
        </p:nvGraphicFramePr>
        <p:xfrm>
          <a:off x="7257826" y="2924863"/>
          <a:ext cx="2375694" cy="228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D1CDD63-054B-1046-8674-F32981E7BBA2}"/>
              </a:ext>
            </a:extLst>
          </p:cNvPr>
          <p:cNvSpPr txBox="1"/>
          <p:nvPr/>
        </p:nvSpPr>
        <p:spPr>
          <a:xfrm>
            <a:off x="3136789" y="3501008"/>
            <a:ext cx="12939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93</a:t>
            </a:r>
            <a:r>
              <a:rPr kumimoji="1" lang="en-US" altLang="ja-JP" sz="3600" b="1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%</a:t>
            </a:r>
            <a:endParaRPr kumimoji="1" lang="ja-JP" altLang="en-US" sz="3600" b="1" dirty="0">
              <a:solidFill>
                <a:schemeClr val="accent5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AA148AE-212F-B944-B3C1-1DD61824BFA8}"/>
              </a:ext>
            </a:extLst>
          </p:cNvPr>
          <p:cNvSpPr txBox="1"/>
          <p:nvPr/>
        </p:nvSpPr>
        <p:spPr>
          <a:xfrm>
            <a:off x="5497042" y="3501008"/>
            <a:ext cx="12939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95</a:t>
            </a:r>
            <a:r>
              <a:rPr kumimoji="1" lang="en-US" altLang="ja-JP" sz="3600" b="1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%</a:t>
            </a:r>
            <a:endParaRPr kumimoji="1" lang="ja-JP" altLang="en-US" sz="3600" b="1" dirty="0">
              <a:solidFill>
                <a:schemeClr val="accent5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5818599-AB06-7943-999F-DF43D35A6F86}"/>
              </a:ext>
            </a:extLst>
          </p:cNvPr>
          <p:cNvSpPr txBox="1"/>
          <p:nvPr/>
        </p:nvSpPr>
        <p:spPr>
          <a:xfrm>
            <a:off x="7857295" y="3501008"/>
            <a:ext cx="12939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600" b="1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95</a:t>
            </a:r>
            <a:r>
              <a:rPr kumimoji="1" lang="en-US" altLang="ja-JP" sz="3600" b="1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%</a:t>
            </a:r>
            <a:endParaRPr kumimoji="1" lang="ja-JP" altLang="en-US" sz="3600" b="1" dirty="0">
              <a:solidFill>
                <a:schemeClr val="accent5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9F1AA36-DB52-C449-AE37-6A11EB5204E5}"/>
              </a:ext>
            </a:extLst>
          </p:cNvPr>
          <p:cNvSpPr txBox="1"/>
          <p:nvPr/>
        </p:nvSpPr>
        <p:spPr>
          <a:xfrm>
            <a:off x="3005938" y="2383322"/>
            <a:ext cx="1459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見守りに役立つ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476D7DD-A595-2C48-86BF-B5705FF2571E}"/>
              </a:ext>
            </a:extLst>
          </p:cNvPr>
          <p:cNvSpPr txBox="1"/>
          <p:nvPr/>
        </p:nvSpPr>
        <p:spPr>
          <a:xfrm>
            <a:off x="5497042" y="2379911"/>
            <a:ext cx="116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今後も必要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6B6B836-75CC-7243-ACC6-9D385766DFB3}"/>
              </a:ext>
            </a:extLst>
          </p:cNvPr>
          <p:cNvSpPr txBox="1"/>
          <p:nvPr/>
        </p:nvSpPr>
        <p:spPr>
          <a:xfrm>
            <a:off x="7473375" y="2376500"/>
            <a:ext cx="2061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市事業として導入希望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737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568624" y="3744000"/>
            <a:ext cx="7020000" cy="4320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テキスト プレースホルダー 11"/>
          <p:cNvSpPr txBox="1">
            <a:spLocks/>
          </p:cNvSpPr>
          <p:nvPr/>
        </p:nvSpPr>
        <p:spPr>
          <a:xfrm>
            <a:off x="1568624" y="2420888"/>
            <a:ext cx="7020000" cy="3312368"/>
          </a:xfrm>
          <a:prstGeom prst="rect">
            <a:avLst/>
          </a:prstGeom>
          <a:noFill/>
        </p:spPr>
        <p:txBody>
          <a:bodyPr vert="horz" lIns="90000" tIns="46800" rIns="90000" bIns="46800" rtlCol="0" anchor="t">
            <a:noAutofit/>
          </a:bodyPr>
          <a:lstStyle>
            <a:lvl1pPr marL="324000" marR="0" indent="-324000" algn="l" defTabSz="863600" rtl="0" eaLnBrk="1" fontAlgn="base" latinLnBrk="0" hangingPunct="1">
              <a:lnSpc>
                <a:spcPct val="12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1pPr>
            <a:lvl2pPr marL="540000" marR="0" indent="0" algn="l" defTabSz="863600" rtl="0" eaLnBrk="1" fontAlgn="base" latinLnBrk="0" hangingPunct="1">
              <a:lnSpc>
                <a:spcPct val="125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2pPr>
            <a:lvl3pPr marL="993775" marR="0" indent="0" algn="l" defTabSz="863600" rtl="0" eaLnBrk="1" fontAlgn="base" latinLnBrk="0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3pPr>
            <a:lvl4pPr marL="1428750" marR="0" indent="0" algn="l" defTabSz="863600" rtl="0" eaLnBrk="1" fontAlgn="base" latinLnBrk="0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4pPr>
            <a:lvl5pPr marL="1882775" marR="0" indent="0" algn="l" defTabSz="863600" rtl="0" eaLnBrk="1" fontAlgn="base" latinLnBrk="0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0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5pPr>
            <a:lvl6pPr marL="2324100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6pPr>
            <a:lvl7pPr marL="2778125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7pPr>
            <a:lvl8pPr marL="3230563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8pPr>
            <a:lvl9pPr marL="3675063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9pPr>
          </a:lstStyle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latin typeface="+mn-lt"/>
              </a:rPr>
              <a:t>四條畷市の概要</a:t>
            </a:r>
            <a:r>
              <a:rPr lang="ja-JP" altLang="en-US" sz="1800" dirty="0">
                <a:latin typeface="+mn-lt"/>
              </a:rPr>
              <a:t>	</a:t>
            </a:r>
            <a:r>
              <a:rPr lang="en-US" altLang="ja-JP" sz="1800" dirty="0">
                <a:latin typeface="+mn-lt"/>
              </a:rPr>
              <a:t>..............	2</a:t>
            </a:r>
            <a:endParaRPr lang="ja-JP" altLang="en-US" sz="1800" dirty="0">
              <a:latin typeface="+mn-lt"/>
            </a:endParaRPr>
          </a:p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latin typeface="+mn-lt"/>
              </a:rPr>
              <a:t>四條畷市がめざす方向性</a:t>
            </a:r>
            <a:r>
              <a:rPr lang="ja-JP" altLang="en-US" sz="1800" dirty="0">
                <a:latin typeface="+mn-lt"/>
              </a:rPr>
              <a:t>	 </a:t>
            </a:r>
            <a:r>
              <a:rPr lang="en-US" altLang="ja-JP" sz="1800" dirty="0">
                <a:latin typeface="+mn-lt"/>
              </a:rPr>
              <a:t>..............	4</a:t>
            </a:r>
            <a:endParaRPr lang="ja-JP" altLang="en-US" sz="1800" dirty="0">
              <a:latin typeface="+mn-lt"/>
            </a:endParaRPr>
          </a:p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latin typeface="+mn-lt"/>
              </a:rPr>
              <a:t>事例紹介</a:t>
            </a:r>
            <a:r>
              <a:rPr lang="ja-JP" altLang="en-US" sz="1800" dirty="0">
                <a:latin typeface="+mn-lt"/>
              </a:rPr>
              <a:t>	</a:t>
            </a:r>
            <a:r>
              <a:rPr lang="en-US" altLang="ja-JP" sz="1800" dirty="0">
                <a:latin typeface="+mn-lt"/>
              </a:rPr>
              <a:t>..............	9</a:t>
            </a:r>
            <a:endParaRPr lang="ja-JP" altLang="en-US" sz="1800" dirty="0">
              <a:latin typeface="+mn-lt"/>
            </a:endParaRPr>
          </a:p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solidFill>
                  <a:schemeClr val="bg1"/>
                </a:solidFill>
                <a:latin typeface="+mn-lt"/>
              </a:rPr>
              <a:t>今後の取組み	</a:t>
            </a:r>
            <a:r>
              <a:rPr lang="en-US" altLang="ja-JP" sz="1800" dirty="0">
                <a:solidFill>
                  <a:schemeClr val="bg1"/>
                </a:solidFill>
                <a:latin typeface="+mn-lt"/>
              </a:rPr>
              <a:t>..............	30</a:t>
            </a:r>
          </a:p>
        </p:txBody>
      </p:sp>
    </p:spTree>
    <p:extLst>
      <p:ext uri="{BB962C8B-B14F-4D97-AF65-F5344CB8AC3E}">
        <p14:creationId xmlns:p14="http://schemas.microsoft.com/office/powerpoint/2010/main" val="398528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FA72A5-F061-7749-8655-4D3E1EF85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四條畷市の概要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759BCE5-DAA1-3C4B-832C-C622A02DB3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ja-JP" altLang="en-US"/>
              <a:t>府内でも小規模な市。財政力は低いが、アクセスの良い住宅都市</a:t>
            </a:r>
            <a:endParaRPr kumimoji="1" lang="ja-JP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2B0264F-D10F-D748-8C69-0E95B1C6ED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3050" y="1598560"/>
            <a:ext cx="2915863" cy="400103"/>
          </a:xfrm>
        </p:spPr>
        <p:txBody>
          <a:bodyPr/>
          <a:lstStyle/>
          <a:p>
            <a:r>
              <a:rPr kumimoji="1" lang="ja-JP" altLang="en-US">
                <a:latin typeface="MS PGothic" panose="020B0600070205080204" pitchFamily="34" charset="-128"/>
                <a:ea typeface="MS PGothic" panose="020B0600070205080204" pitchFamily="34" charset="-128"/>
              </a:rPr>
              <a:t>四條畷市の位置と主な数値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78E5CA63-4465-AC4C-AD8D-E55188495C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3" name="Picture 2" descr="C:\Users\u22249\Desktop\190805資料\地図.png">
            <a:extLst>
              <a:ext uri="{FF2B5EF4-FFF2-40B4-BE49-F238E27FC236}">
                <a16:creationId xmlns:a16="http://schemas.microsoft.com/office/drawing/2014/main" id="{8434A1AB-5C23-9B49-9016-4BC98B5D9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2328810"/>
            <a:ext cx="3600400" cy="387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B9AF59E-6BD9-D947-9E24-AD75B4D7AFF9}"/>
              </a:ext>
            </a:extLst>
          </p:cNvPr>
          <p:cNvSpPr/>
          <p:nvPr/>
        </p:nvSpPr>
        <p:spPr>
          <a:xfrm>
            <a:off x="4771724" y="1858115"/>
            <a:ext cx="4953000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  <a:tabLst>
                <a:tab pos="1323975" algn="l"/>
              </a:tabLst>
            </a:pPr>
            <a:r>
              <a:rPr lang="ja-JP" altLang="en-US" b="1" dirty="0"/>
              <a:t>人口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sz="2800" dirty="0"/>
              <a:t>55,666</a:t>
            </a:r>
            <a:r>
              <a:rPr lang="ja-JP" altLang="en-US" dirty="0"/>
              <a:t>人</a:t>
            </a:r>
            <a:r>
              <a:rPr lang="en-US" altLang="ja-JP" dirty="0"/>
              <a:t>* 	</a:t>
            </a:r>
            <a:r>
              <a:rPr lang="en-US" altLang="ja-JP" sz="2800" dirty="0"/>
              <a:t>32</a:t>
            </a:r>
            <a:r>
              <a:rPr lang="ja-JP" altLang="en-US" dirty="0"/>
              <a:t>位／</a:t>
            </a:r>
            <a:r>
              <a:rPr lang="en-US" altLang="ja-JP" sz="2800" dirty="0"/>
              <a:t>33</a:t>
            </a:r>
            <a:r>
              <a:rPr lang="ja-JP" altLang="en-US" dirty="0"/>
              <a:t>市中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179388" indent="-179388">
              <a:buFont typeface="Arial" panose="020B0604020202020204" pitchFamily="34" charset="0"/>
              <a:buChar char="•"/>
              <a:tabLst>
                <a:tab pos="1323975" algn="l"/>
              </a:tabLst>
            </a:pPr>
            <a:r>
              <a:rPr lang="ja-JP" altLang="en-US" b="1" dirty="0"/>
              <a:t>面積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sz="2800" dirty="0"/>
              <a:t>18.69</a:t>
            </a:r>
            <a:r>
              <a:rPr lang="ja-JP" altLang="en-US" sz="1600" dirty="0"/>
              <a:t>㎢</a:t>
            </a:r>
            <a:r>
              <a:rPr lang="en-US" altLang="ja-JP" dirty="0"/>
              <a:t>		</a:t>
            </a:r>
            <a:r>
              <a:rPr lang="ja-JP" altLang="en-US" dirty="0"/>
              <a:t>山地が</a:t>
            </a:r>
            <a:r>
              <a:rPr lang="en-US" altLang="ja-JP" sz="2800" dirty="0"/>
              <a:t>2/3</a:t>
            </a:r>
            <a:r>
              <a:rPr lang="ja-JP" altLang="en-US" dirty="0"/>
              <a:t>を占める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179388" indent="-179388">
              <a:buFont typeface="Arial" panose="020B0604020202020204" pitchFamily="34" charset="0"/>
              <a:buChar char="•"/>
              <a:tabLst>
                <a:tab pos="1323975" algn="l"/>
              </a:tabLst>
            </a:pPr>
            <a:r>
              <a:rPr lang="ja-JP" altLang="en-US" b="1" dirty="0"/>
              <a:t>アクセス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- JR</a:t>
            </a:r>
            <a:r>
              <a:rPr lang="ja-JP" altLang="en-US" dirty="0"/>
              <a:t>北新地駅まで</a:t>
            </a:r>
            <a:r>
              <a:rPr lang="en-US" altLang="ja-JP" dirty="0"/>
              <a:t> </a:t>
            </a:r>
            <a:r>
              <a:rPr lang="ja-JP" altLang="en-US" dirty="0"/>
              <a:t>約</a:t>
            </a:r>
            <a:r>
              <a:rPr lang="en-US" altLang="ja-JP" sz="2800" dirty="0"/>
              <a:t>21</a:t>
            </a:r>
            <a:r>
              <a:rPr lang="ja-JP" altLang="en-US" dirty="0"/>
              <a:t>分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- JR</a:t>
            </a:r>
            <a:r>
              <a:rPr lang="ja-JP" altLang="en-US" dirty="0"/>
              <a:t>新大阪駅まで</a:t>
            </a:r>
            <a:r>
              <a:rPr lang="en-US" altLang="ja-JP" dirty="0"/>
              <a:t> </a:t>
            </a:r>
            <a:r>
              <a:rPr lang="ja-JP" altLang="en-US" dirty="0"/>
              <a:t>約</a:t>
            </a:r>
            <a:r>
              <a:rPr lang="en-US" altLang="ja-JP" sz="2800" dirty="0"/>
              <a:t>25</a:t>
            </a:r>
            <a:r>
              <a:rPr lang="ja-JP" altLang="en-US" dirty="0"/>
              <a:t>分</a:t>
            </a:r>
            <a:endParaRPr lang="en-US" altLang="ja-JP" dirty="0"/>
          </a:p>
          <a:p>
            <a:pPr marL="179388" indent="-179388">
              <a:buFont typeface="Arial" panose="020B0604020202020204" pitchFamily="34" charset="0"/>
              <a:buChar char="•"/>
              <a:tabLst>
                <a:tab pos="1323975" algn="l"/>
              </a:tabLst>
            </a:pPr>
            <a:endParaRPr lang="en-US" altLang="ja-JP" dirty="0"/>
          </a:p>
          <a:p>
            <a:pPr marL="179388" indent="-179388">
              <a:buFont typeface="Arial" panose="020B0604020202020204" pitchFamily="34" charset="0"/>
              <a:buChar char="•"/>
              <a:tabLst>
                <a:tab pos="1323975" algn="l"/>
              </a:tabLst>
            </a:pPr>
            <a:r>
              <a:rPr lang="ja-JP" altLang="en-US" b="1" dirty="0"/>
              <a:t>財政力指数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sz="2800" dirty="0"/>
              <a:t>0.626</a:t>
            </a:r>
            <a:r>
              <a:rPr lang="en-US" altLang="ja-JP" dirty="0"/>
              <a:t>**		</a:t>
            </a:r>
            <a:r>
              <a:rPr lang="en-US" altLang="ja-JP" sz="2800" dirty="0"/>
              <a:t>28</a:t>
            </a:r>
            <a:r>
              <a:rPr lang="ja-JP" altLang="en-US" dirty="0"/>
              <a:t>位／</a:t>
            </a:r>
            <a:r>
              <a:rPr lang="en-US" altLang="ja-JP" sz="2800" dirty="0"/>
              <a:t>33</a:t>
            </a:r>
            <a:r>
              <a:rPr lang="ja-JP" altLang="en-US" dirty="0"/>
              <a:t>市中</a:t>
            </a:r>
            <a:endParaRPr lang="en-US" altLang="ja-JP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6DB0434-4113-944F-9337-F7F83841D221}"/>
              </a:ext>
            </a:extLst>
          </p:cNvPr>
          <p:cNvSpPr txBox="1"/>
          <p:nvPr/>
        </p:nvSpPr>
        <p:spPr>
          <a:xfrm>
            <a:off x="4952998" y="6239341"/>
            <a:ext cx="3961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*</a:t>
            </a:r>
            <a:r>
              <a:rPr kumimoji="1"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令和元年</a:t>
            </a:r>
            <a:r>
              <a:rPr kumimoji="1"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7</a:t>
            </a:r>
            <a:r>
              <a:rPr kumimoji="1"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月</a:t>
            </a:r>
            <a:r>
              <a:rPr kumimoji="1"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</a:t>
            </a:r>
            <a:r>
              <a:rPr kumimoji="1"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日時点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**</a:t>
            </a:r>
            <a:r>
              <a:rPr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平成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30</a:t>
            </a:r>
            <a:r>
              <a:rPr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年度</a:t>
            </a:r>
            <a:endParaRPr kumimoji="1" lang="ja-JP" altLang="en-US" sz="12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802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CAED75-E5EB-FE4C-B1CE-D5031ED6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0363" indent="-360363"/>
            <a:r>
              <a:rPr lang="en-US" altLang="ja-JP" dirty="0"/>
              <a:t>	</a:t>
            </a:r>
            <a:r>
              <a:rPr lang="ja-JP" altLang="en-US" dirty="0"/>
              <a:t>保育</a:t>
            </a:r>
            <a:r>
              <a:rPr lang="ja-JP" altLang="en-US" dirty="0" smtClean="0"/>
              <a:t>施設等入所</a:t>
            </a:r>
            <a:r>
              <a:rPr lang="ja-JP" altLang="en-US" dirty="0"/>
              <a:t>のシステム化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B63D0B-1C7D-A844-8F99-04204A58E7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17500" indent="-317500"/>
            <a:r>
              <a:rPr kumimoji="1" lang="en-US" altLang="ja-JP" dirty="0"/>
              <a:t>	</a:t>
            </a:r>
            <a:endParaRPr kumimoji="1" lang="ja-JP" altLang="en-US"/>
          </a:p>
        </p:txBody>
      </p:sp>
      <p:sp>
        <p:nvSpPr>
          <p:cNvPr id="4" name="Oval 361">
            <a:extLst>
              <a:ext uri="{FF2B5EF4-FFF2-40B4-BE49-F238E27FC236}">
                <a16:creationId xmlns:a16="http://schemas.microsoft.com/office/drawing/2014/main" id="{6D6A2AC0-720E-1540-B79A-3BA6DCBE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240" y="2927726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1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9058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dirty="0"/>
              <a:t>今後の取組み</a:t>
            </a:r>
            <a:r>
              <a:rPr kumimoji="1" lang="en-US" altLang="ja-JP" b="0" dirty="0"/>
              <a:t>	</a:t>
            </a:r>
            <a:r>
              <a:rPr kumimoji="1" lang="ja-JP" altLang="en-US" b="0" dirty="0"/>
              <a:t>保育</a:t>
            </a:r>
            <a:r>
              <a:rPr kumimoji="1" lang="ja-JP" altLang="en-US" b="0" dirty="0" smtClean="0"/>
              <a:t>施設等入所</a:t>
            </a:r>
            <a:r>
              <a:rPr kumimoji="1" lang="ja-JP" altLang="en-US" b="0" dirty="0"/>
              <a:t>のシステム化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 dirty="0"/>
              <a:t>保育</a:t>
            </a:r>
            <a:r>
              <a:rPr kumimoji="1" lang="ja-JP" altLang="en-US" dirty="0" smtClean="0"/>
              <a:t>施設等の</a:t>
            </a:r>
            <a:r>
              <a:rPr kumimoji="1" lang="ja-JP" altLang="en-US" dirty="0"/>
              <a:t>入所選考は、大きく４つの工程に分かれる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2B8A0AF-B822-1845-8BA0-A91937F1EC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1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7" name="テキスト プレースホルダー 3">
            <a:extLst>
              <a:ext uri="{FF2B5EF4-FFF2-40B4-BE49-F238E27FC236}">
                <a16:creationId xmlns:a16="http://schemas.microsoft.com/office/drawing/2014/main" id="{4FC0634E-D851-AB42-912F-78B4C98A5804}"/>
              </a:ext>
            </a:extLst>
          </p:cNvPr>
          <p:cNvSpPr txBox="1">
            <a:spLocks/>
          </p:cNvSpPr>
          <p:nvPr/>
        </p:nvSpPr>
        <p:spPr>
          <a:xfrm>
            <a:off x="273050" y="1629337"/>
            <a:ext cx="4345741" cy="369326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vert="horz" wrap="none" lIns="0" tIns="45717" rIns="0" bIns="45717" rtlCol="0" anchor="b">
            <a:spAutoFit/>
          </a:bodyPr>
          <a:lstStyle>
            <a:lvl1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1pPr>
            <a:lvl2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2pPr>
            <a:lvl3pPr marL="0" marR="0" indent="-1968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3pPr>
            <a:lvl4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4pPr>
            <a:lvl5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dirty="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>
                <a:latin typeface="+mj-ea"/>
                <a:ea typeface="+mj-ea"/>
              </a:rPr>
              <a:t>保育</a:t>
            </a:r>
            <a:r>
              <a:rPr kumimoji="1" lang="ja-JP" altLang="en-US" sz="1800" dirty="0" smtClean="0">
                <a:latin typeface="+mj-ea"/>
                <a:ea typeface="+mj-ea"/>
              </a:rPr>
              <a:t>施設等に</a:t>
            </a:r>
            <a:r>
              <a:rPr kumimoji="1" lang="ja-JP" altLang="en-US" sz="1800" dirty="0">
                <a:latin typeface="+mj-ea"/>
                <a:ea typeface="+mj-ea"/>
              </a:rPr>
              <a:t>おける入所選考の流れ（通常）</a:t>
            </a:r>
            <a:endParaRPr kumimoji="1" lang="en-US" altLang="ja-JP" sz="1800" dirty="0">
              <a:latin typeface="+mj-ea"/>
              <a:ea typeface="+mj-ea"/>
            </a:endParaRPr>
          </a:p>
        </p:txBody>
      </p:sp>
      <p:sp>
        <p:nvSpPr>
          <p:cNvPr id="42" name="ホームベース 41">
            <a:extLst>
              <a:ext uri="{FF2B5EF4-FFF2-40B4-BE49-F238E27FC236}">
                <a16:creationId xmlns:a16="http://schemas.microsoft.com/office/drawing/2014/main" id="{F01AC83A-F39B-DF4A-845C-935F1893D714}"/>
              </a:ext>
            </a:extLst>
          </p:cNvPr>
          <p:cNvSpPr/>
          <p:nvPr/>
        </p:nvSpPr>
        <p:spPr>
          <a:xfrm>
            <a:off x="1784680" y="2132856"/>
            <a:ext cx="2520248" cy="324000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申請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07185B9E-E013-CB41-913F-DB3A92B16310}"/>
              </a:ext>
            </a:extLst>
          </p:cNvPr>
          <p:cNvSpPr/>
          <p:nvPr/>
        </p:nvSpPr>
        <p:spPr>
          <a:xfrm>
            <a:off x="1784680" y="2132856"/>
            <a:ext cx="324000" cy="324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1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CD475B99-23E1-2340-B012-E5E334139CC1}"/>
              </a:ext>
            </a:extLst>
          </p:cNvPr>
          <p:cNvSpPr/>
          <p:nvPr/>
        </p:nvSpPr>
        <p:spPr>
          <a:xfrm>
            <a:off x="218086" y="2618864"/>
            <a:ext cx="1411305" cy="516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保護者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16EA4C19-F394-2048-89AA-46982023E338}"/>
              </a:ext>
            </a:extLst>
          </p:cNvPr>
          <p:cNvSpPr/>
          <p:nvPr/>
        </p:nvSpPr>
        <p:spPr>
          <a:xfrm>
            <a:off x="218086" y="3626882"/>
            <a:ext cx="1411305" cy="516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市役所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5CDB561C-8ADE-504A-93CC-F4999F93163E}"/>
              </a:ext>
            </a:extLst>
          </p:cNvPr>
          <p:cNvSpPr/>
          <p:nvPr/>
        </p:nvSpPr>
        <p:spPr>
          <a:xfrm>
            <a:off x="218086" y="4641041"/>
            <a:ext cx="1411305" cy="516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保育</a:t>
            </a:r>
            <a:r>
              <a:rPr lang="ja-JP" altLang="en-US" sz="160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施設等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8177B07-9B4E-EE49-96EB-FC804A634806}"/>
              </a:ext>
            </a:extLst>
          </p:cNvPr>
          <p:cNvSpPr/>
          <p:nvPr/>
        </p:nvSpPr>
        <p:spPr>
          <a:xfrm>
            <a:off x="1783109" y="2588939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申請書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記入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88F0414-808F-3A49-821D-8BD6181E71CE}"/>
              </a:ext>
            </a:extLst>
          </p:cNvPr>
          <p:cNvSpPr/>
          <p:nvPr/>
        </p:nvSpPr>
        <p:spPr>
          <a:xfrm>
            <a:off x="5743511" y="2132856"/>
            <a:ext cx="324000" cy="324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3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ホームベース 15">
            <a:extLst>
              <a:ext uri="{FF2B5EF4-FFF2-40B4-BE49-F238E27FC236}">
                <a16:creationId xmlns:a16="http://schemas.microsoft.com/office/drawing/2014/main" id="{6B09566C-6ED5-A449-A7B3-9EBF771D4DD6}"/>
              </a:ext>
            </a:extLst>
          </p:cNvPr>
          <p:cNvSpPr/>
          <p:nvPr/>
        </p:nvSpPr>
        <p:spPr>
          <a:xfrm>
            <a:off x="4304928" y="2132856"/>
            <a:ext cx="1434348" cy="324000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6075" algn="l"/>
                <a:tab pos="431800" algn="l"/>
                <a:tab pos="477838" algn="l"/>
                <a:tab pos="522288" algn="l"/>
              </a:tabLst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受入確認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11692D8-916C-C345-B9F8-5E26ED76BF34}"/>
              </a:ext>
            </a:extLst>
          </p:cNvPr>
          <p:cNvSpPr/>
          <p:nvPr/>
        </p:nvSpPr>
        <p:spPr>
          <a:xfrm>
            <a:off x="4304928" y="2132856"/>
            <a:ext cx="324000" cy="324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8" name="ホームベース 27">
            <a:extLst>
              <a:ext uri="{FF2B5EF4-FFF2-40B4-BE49-F238E27FC236}">
                <a16:creationId xmlns:a16="http://schemas.microsoft.com/office/drawing/2014/main" id="{3AC82DA4-6353-4C4E-820B-9BB0FABBF20D}"/>
              </a:ext>
            </a:extLst>
          </p:cNvPr>
          <p:cNvSpPr/>
          <p:nvPr/>
        </p:nvSpPr>
        <p:spPr>
          <a:xfrm>
            <a:off x="5739276" y="2132856"/>
            <a:ext cx="2520248" cy="324000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選考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093C3AAD-D90D-BA4F-8866-1686C6A8F39D}"/>
              </a:ext>
            </a:extLst>
          </p:cNvPr>
          <p:cNvSpPr/>
          <p:nvPr/>
        </p:nvSpPr>
        <p:spPr>
          <a:xfrm>
            <a:off x="8280602" y="2132856"/>
            <a:ext cx="324000" cy="324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4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6196144-A823-5641-BD1D-852517D452C0}"/>
              </a:ext>
            </a:extLst>
          </p:cNvPr>
          <p:cNvSpPr/>
          <p:nvPr/>
        </p:nvSpPr>
        <p:spPr>
          <a:xfrm>
            <a:off x="1783109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受理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EEFA193-7D05-9949-951C-DC5F105505C6}"/>
              </a:ext>
            </a:extLst>
          </p:cNvPr>
          <p:cNvSpPr/>
          <p:nvPr/>
        </p:nvSpPr>
        <p:spPr>
          <a:xfrm>
            <a:off x="3101911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申請書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入力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73AF2451-49B0-5F44-BFFB-562904B7855C}"/>
              </a:ext>
            </a:extLst>
          </p:cNvPr>
          <p:cNvSpPr/>
          <p:nvPr/>
        </p:nvSpPr>
        <p:spPr>
          <a:xfrm>
            <a:off x="4420713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各施設への問合せ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B1CC6325-8AFC-4C47-A09B-2D8E7A6C97AC}"/>
              </a:ext>
            </a:extLst>
          </p:cNvPr>
          <p:cNvSpPr/>
          <p:nvPr/>
        </p:nvSpPr>
        <p:spPr>
          <a:xfrm>
            <a:off x="4420713" y="4611116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受入確認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5" name="ホームベース 44">
            <a:extLst>
              <a:ext uri="{FF2B5EF4-FFF2-40B4-BE49-F238E27FC236}">
                <a16:creationId xmlns:a16="http://schemas.microsoft.com/office/drawing/2014/main" id="{A2B15856-F876-994F-8716-E9DCDA6BEBEA}"/>
              </a:ext>
            </a:extLst>
          </p:cNvPr>
          <p:cNvSpPr/>
          <p:nvPr/>
        </p:nvSpPr>
        <p:spPr>
          <a:xfrm>
            <a:off x="8271178" y="2132856"/>
            <a:ext cx="1434348" cy="324000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6075" algn="l"/>
                <a:tab pos="431800" algn="l"/>
                <a:tab pos="477838" algn="l"/>
                <a:tab pos="522288" algn="l"/>
              </a:tabLst>
            </a:pP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通知</a:t>
            </a:r>
            <a:endParaRPr lang="en-US" altLang="ja-JP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3A5D7639-8522-9642-9A82-9E5EC72B5A93}"/>
              </a:ext>
            </a:extLst>
          </p:cNvPr>
          <p:cNvSpPr/>
          <p:nvPr/>
        </p:nvSpPr>
        <p:spPr>
          <a:xfrm>
            <a:off x="5739515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選考作業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1F91EF6D-12FD-4042-AEEE-4DBF62A31DF2}"/>
              </a:ext>
            </a:extLst>
          </p:cNvPr>
          <p:cNvSpPr/>
          <p:nvPr/>
        </p:nvSpPr>
        <p:spPr>
          <a:xfrm>
            <a:off x="7058317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結果入力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3380EE97-1B23-744A-87F7-8C1B24E8119D}"/>
              </a:ext>
            </a:extLst>
          </p:cNvPr>
          <p:cNvSpPr/>
          <p:nvPr/>
        </p:nvSpPr>
        <p:spPr>
          <a:xfrm>
            <a:off x="8381676" y="2619360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受取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7D935563-7A83-614B-95FB-1DDDA25CC9CB}"/>
              </a:ext>
            </a:extLst>
          </p:cNvPr>
          <p:cNvSpPr/>
          <p:nvPr/>
        </p:nvSpPr>
        <p:spPr>
          <a:xfrm>
            <a:off x="8377121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通知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00AFE124-2A44-4247-BF21-C5DE82716782}"/>
              </a:ext>
            </a:extLst>
          </p:cNvPr>
          <p:cNvCxnSpPr>
            <a:stCxn id="5" idx="2"/>
            <a:endCxn id="39" idx="0"/>
          </p:cNvCxnSpPr>
          <p:nvPr/>
        </p:nvCxnSpPr>
        <p:spPr>
          <a:xfrm>
            <a:off x="2359943" y="3164939"/>
            <a:ext cx="0" cy="4320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09FA0E51-5D78-8740-8AF8-4AE6671CCBB6}"/>
              </a:ext>
            </a:extLst>
          </p:cNvPr>
          <p:cNvCxnSpPr>
            <a:stCxn id="41" idx="2"/>
            <a:endCxn id="43" idx="0"/>
          </p:cNvCxnSpPr>
          <p:nvPr/>
        </p:nvCxnSpPr>
        <p:spPr>
          <a:xfrm>
            <a:off x="4997547" y="4172957"/>
            <a:ext cx="0" cy="4381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8B854B3D-26CB-0044-8AE7-08C75A7E7DEA}"/>
              </a:ext>
            </a:extLst>
          </p:cNvPr>
          <p:cNvCxnSpPr>
            <a:stCxn id="53" idx="0"/>
            <a:endCxn id="52" idx="2"/>
          </p:cNvCxnSpPr>
          <p:nvPr/>
        </p:nvCxnSpPr>
        <p:spPr>
          <a:xfrm flipV="1">
            <a:off x="8953955" y="3195360"/>
            <a:ext cx="4555" cy="40159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822D6EC2-1D07-2A42-870D-10AFD4432508}"/>
              </a:ext>
            </a:extLst>
          </p:cNvPr>
          <p:cNvSpPr txBox="1"/>
          <p:nvPr/>
        </p:nvSpPr>
        <p:spPr>
          <a:xfrm>
            <a:off x="5913833" y="5661248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手作業</a:t>
            </a:r>
            <a:endParaRPr kumimoji="1" lang="ja-JP" altLang="en-US" sz="1600" b="1" dirty="0"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3" name="三角形 62">
            <a:extLst>
              <a:ext uri="{FF2B5EF4-FFF2-40B4-BE49-F238E27FC236}">
                <a16:creationId xmlns:a16="http://schemas.microsoft.com/office/drawing/2014/main" id="{886AD1E7-72C4-AB47-8109-7194F930A9C5}"/>
              </a:ext>
            </a:extLst>
          </p:cNvPr>
          <p:cNvSpPr/>
          <p:nvPr/>
        </p:nvSpPr>
        <p:spPr>
          <a:xfrm rot="10800000">
            <a:off x="1980329" y="5418041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4" name="三角形 63">
            <a:extLst>
              <a:ext uri="{FF2B5EF4-FFF2-40B4-BE49-F238E27FC236}">
                <a16:creationId xmlns:a16="http://schemas.microsoft.com/office/drawing/2014/main" id="{E410D473-C5C0-284A-931F-6379AB37B4CE}"/>
              </a:ext>
            </a:extLst>
          </p:cNvPr>
          <p:cNvSpPr/>
          <p:nvPr/>
        </p:nvSpPr>
        <p:spPr>
          <a:xfrm rot="10800000">
            <a:off x="3299131" y="5409076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5" name="三角形 64">
            <a:extLst>
              <a:ext uri="{FF2B5EF4-FFF2-40B4-BE49-F238E27FC236}">
                <a16:creationId xmlns:a16="http://schemas.microsoft.com/office/drawing/2014/main" id="{28526873-D7F0-2E41-A75A-DBC90220E6CD}"/>
              </a:ext>
            </a:extLst>
          </p:cNvPr>
          <p:cNvSpPr/>
          <p:nvPr/>
        </p:nvSpPr>
        <p:spPr>
          <a:xfrm rot="10800000">
            <a:off x="4617934" y="5400111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6" name="三角形 65">
            <a:extLst>
              <a:ext uri="{FF2B5EF4-FFF2-40B4-BE49-F238E27FC236}">
                <a16:creationId xmlns:a16="http://schemas.microsoft.com/office/drawing/2014/main" id="{D7B5087D-FB3E-2849-86EC-2A8751F19267}"/>
              </a:ext>
            </a:extLst>
          </p:cNvPr>
          <p:cNvSpPr/>
          <p:nvPr/>
        </p:nvSpPr>
        <p:spPr>
          <a:xfrm rot="10800000">
            <a:off x="5936735" y="5391146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7" name="三角形 66">
            <a:extLst>
              <a:ext uri="{FF2B5EF4-FFF2-40B4-BE49-F238E27FC236}">
                <a16:creationId xmlns:a16="http://schemas.microsoft.com/office/drawing/2014/main" id="{667A2331-060F-BE43-B3D9-AE1D8891E398}"/>
              </a:ext>
            </a:extLst>
          </p:cNvPr>
          <p:cNvSpPr/>
          <p:nvPr/>
        </p:nvSpPr>
        <p:spPr>
          <a:xfrm rot="10800000">
            <a:off x="7255535" y="5382181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8" name="三角形 67">
            <a:extLst>
              <a:ext uri="{FF2B5EF4-FFF2-40B4-BE49-F238E27FC236}">
                <a16:creationId xmlns:a16="http://schemas.microsoft.com/office/drawing/2014/main" id="{1CDF6FC2-A898-D944-A091-4D1D94D0A583}"/>
              </a:ext>
            </a:extLst>
          </p:cNvPr>
          <p:cNvSpPr/>
          <p:nvPr/>
        </p:nvSpPr>
        <p:spPr>
          <a:xfrm rot="10800000">
            <a:off x="8574334" y="5373216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D1B62591-DC08-2844-96E3-282DA97D95B2}"/>
              </a:ext>
            </a:extLst>
          </p:cNvPr>
          <p:cNvSpPr txBox="1"/>
          <p:nvPr/>
        </p:nvSpPr>
        <p:spPr>
          <a:xfrm>
            <a:off x="8297975" y="5661248"/>
            <a:ext cx="1311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紙</a:t>
            </a:r>
            <a:endParaRPr kumimoji="1" lang="ja-JP" altLang="en-US" sz="1600" b="1" dirty="0"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BE5658DC-7BB8-F24F-8E8D-FE54E0E7E264}"/>
              </a:ext>
            </a:extLst>
          </p:cNvPr>
          <p:cNvSpPr txBox="1"/>
          <p:nvPr/>
        </p:nvSpPr>
        <p:spPr>
          <a:xfrm>
            <a:off x="4341574" y="5661248"/>
            <a:ext cx="1311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電話</a:t>
            </a:r>
            <a:endParaRPr kumimoji="1" lang="ja-JP" altLang="en-US" sz="1600" b="1" dirty="0"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B47F6EA0-450B-424C-8799-B2F8C915411F}"/>
              </a:ext>
            </a:extLst>
          </p:cNvPr>
          <p:cNvSpPr txBox="1"/>
          <p:nvPr/>
        </p:nvSpPr>
        <p:spPr>
          <a:xfrm>
            <a:off x="1703969" y="5661248"/>
            <a:ext cx="1311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紙</a:t>
            </a:r>
            <a:endParaRPr kumimoji="1" lang="ja-JP" altLang="en-US" sz="1600" b="1" dirty="0"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E9604A1B-168A-3D47-8F9A-E82CBF6E5685}"/>
              </a:ext>
            </a:extLst>
          </p:cNvPr>
          <p:cNvSpPr txBox="1"/>
          <p:nvPr/>
        </p:nvSpPr>
        <p:spPr>
          <a:xfrm>
            <a:off x="3280936" y="5661248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手入力</a:t>
            </a:r>
            <a:endParaRPr kumimoji="1" lang="ja-JP" altLang="en-US" sz="1600" b="1" dirty="0"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CA68C164-9A15-014A-BAD4-C1D027F8F0D8}"/>
              </a:ext>
            </a:extLst>
          </p:cNvPr>
          <p:cNvSpPr txBox="1"/>
          <p:nvPr/>
        </p:nvSpPr>
        <p:spPr>
          <a:xfrm>
            <a:off x="7222214" y="5661248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手入力</a:t>
            </a:r>
            <a:endParaRPr kumimoji="1" lang="ja-JP" altLang="en-US" sz="1600" b="1" dirty="0"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915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ホームベース 37">
            <a:extLst>
              <a:ext uri="{FF2B5EF4-FFF2-40B4-BE49-F238E27FC236}">
                <a16:creationId xmlns:a16="http://schemas.microsoft.com/office/drawing/2014/main" id="{5CFAE3EA-E8F3-B74F-B0FF-C09CE358734F}"/>
              </a:ext>
            </a:extLst>
          </p:cNvPr>
          <p:cNvSpPr/>
          <p:nvPr/>
        </p:nvSpPr>
        <p:spPr>
          <a:xfrm>
            <a:off x="5739276" y="2132856"/>
            <a:ext cx="1319041" cy="324000"/>
          </a:xfrm>
          <a:prstGeom prst="homePlate">
            <a:avLst>
              <a:gd name="adj" fmla="val 27937"/>
            </a:avLst>
          </a:prstGeom>
          <a:solidFill>
            <a:schemeClr val="accent3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8" name="ホームベース 27">
            <a:extLst>
              <a:ext uri="{FF2B5EF4-FFF2-40B4-BE49-F238E27FC236}">
                <a16:creationId xmlns:a16="http://schemas.microsoft.com/office/drawing/2014/main" id="{3AC82DA4-6353-4C4E-820B-9BB0FABBF20D}"/>
              </a:ext>
            </a:extLst>
          </p:cNvPr>
          <p:cNvSpPr/>
          <p:nvPr/>
        </p:nvSpPr>
        <p:spPr>
          <a:xfrm>
            <a:off x="5739276" y="2132856"/>
            <a:ext cx="2520248" cy="324000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選考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dirty="0"/>
              <a:t>今後の取組み</a:t>
            </a:r>
            <a:r>
              <a:rPr kumimoji="1" lang="en-US" altLang="ja-JP" b="0" dirty="0"/>
              <a:t>	</a:t>
            </a:r>
            <a:r>
              <a:rPr kumimoji="1" lang="ja-JP" altLang="en-US" b="0" dirty="0"/>
              <a:t>保育</a:t>
            </a:r>
            <a:r>
              <a:rPr kumimoji="1" lang="ja-JP" altLang="en-US" b="0" dirty="0" smtClean="0"/>
              <a:t>施設等入所</a:t>
            </a:r>
            <a:r>
              <a:rPr lang="ja-JP" altLang="en-US" b="0" dirty="0"/>
              <a:t>のシステム化</a:t>
            </a:r>
            <a:endParaRPr kumimoji="1" lang="ja-JP" altLang="en-US" b="0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ja-JP" altLang="en-US"/>
              <a:t>現在の</a:t>
            </a:r>
            <a:r>
              <a:rPr kumimoji="1" lang="en-US" altLang="ja-JP" dirty="0"/>
              <a:t>AI</a:t>
            </a:r>
            <a:r>
              <a:rPr kumimoji="1" lang="ja-JP" altLang="en-US"/>
              <a:t>による入所選考では、工程の一部を簡略化しているに留まる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2B8A0AF-B822-1845-8BA0-A91937F1EC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1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7" name="テキスト プレースホルダー 3">
            <a:extLst>
              <a:ext uri="{FF2B5EF4-FFF2-40B4-BE49-F238E27FC236}">
                <a16:creationId xmlns:a16="http://schemas.microsoft.com/office/drawing/2014/main" id="{4FC0634E-D851-AB42-912F-78B4C98A5804}"/>
              </a:ext>
            </a:extLst>
          </p:cNvPr>
          <p:cNvSpPr txBox="1">
            <a:spLocks/>
          </p:cNvSpPr>
          <p:nvPr/>
        </p:nvSpPr>
        <p:spPr>
          <a:xfrm>
            <a:off x="273050" y="1629337"/>
            <a:ext cx="4550926" cy="369326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vert="horz" wrap="none" lIns="0" tIns="45717" rIns="0" bIns="45717" rtlCol="0" anchor="b">
            <a:spAutoFit/>
          </a:bodyPr>
          <a:lstStyle>
            <a:lvl1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1pPr>
            <a:lvl2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2pPr>
            <a:lvl3pPr marL="0" marR="0" indent="-1968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3pPr>
            <a:lvl4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4pPr>
            <a:lvl5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dirty="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>
                <a:latin typeface="+mj-ea"/>
                <a:ea typeface="+mj-ea"/>
              </a:rPr>
              <a:t>保育</a:t>
            </a:r>
            <a:r>
              <a:rPr kumimoji="1" lang="ja-JP" altLang="en-US" sz="1800" dirty="0" smtClean="0">
                <a:latin typeface="+mj-ea"/>
                <a:ea typeface="+mj-ea"/>
              </a:rPr>
              <a:t>施設等に</a:t>
            </a:r>
            <a:r>
              <a:rPr kumimoji="1" lang="ja-JP" altLang="en-US" sz="1800" dirty="0">
                <a:latin typeface="+mj-ea"/>
                <a:ea typeface="+mj-ea"/>
              </a:rPr>
              <a:t>おける入所選考の流れ（</a:t>
            </a:r>
            <a:r>
              <a:rPr kumimoji="1" lang="en-US" altLang="ja-JP" sz="1800" dirty="0">
                <a:latin typeface="+mj-ea"/>
                <a:ea typeface="+mj-ea"/>
              </a:rPr>
              <a:t>AI</a:t>
            </a:r>
            <a:r>
              <a:rPr kumimoji="1" lang="ja-JP" altLang="en-US" sz="1800" dirty="0">
                <a:latin typeface="+mj-ea"/>
                <a:ea typeface="+mj-ea"/>
              </a:rPr>
              <a:t>活用）</a:t>
            </a:r>
            <a:endParaRPr kumimoji="1" lang="en-US" altLang="ja-JP" sz="1800" dirty="0">
              <a:latin typeface="+mj-ea"/>
              <a:ea typeface="+mj-ea"/>
            </a:endParaRPr>
          </a:p>
        </p:txBody>
      </p:sp>
      <p:sp>
        <p:nvSpPr>
          <p:cNvPr id="42" name="ホームベース 41">
            <a:extLst>
              <a:ext uri="{FF2B5EF4-FFF2-40B4-BE49-F238E27FC236}">
                <a16:creationId xmlns:a16="http://schemas.microsoft.com/office/drawing/2014/main" id="{F01AC83A-F39B-DF4A-845C-935F1893D714}"/>
              </a:ext>
            </a:extLst>
          </p:cNvPr>
          <p:cNvSpPr/>
          <p:nvPr/>
        </p:nvSpPr>
        <p:spPr>
          <a:xfrm>
            <a:off x="1784680" y="2132856"/>
            <a:ext cx="2520248" cy="324000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申請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07185B9E-E013-CB41-913F-DB3A92B16310}"/>
              </a:ext>
            </a:extLst>
          </p:cNvPr>
          <p:cNvSpPr/>
          <p:nvPr/>
        </p:nvSpPr>
        <p:spPr>
          <a:xfrm>
            <a:off x="1784680" y="2132856"/>
            <a:ext cx="324000" cy="324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1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CD475B99-23E1-2340-B012-E5E334139CC1}"/>
              </a:ext>
            </a:extLst>
          </p:cNvPr>
          <p:cNvSpPr/>
          <p:nvPr/>
        </p:nvSpPr>
        <p:spPr>
          <a:xfrm>
            <a:off x="218086" y="2618864"/>
            <a:ext cx="1411305" cy="516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保護者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16EA4C19-F394-2048-89AA-46982023E338}"/>
              </a:ext>
            </a:extLst>
          </p:cNvPr>
          <p:cNvSpPr/>
          <p:nvPr/>
        </p:nvSpPr>
        <p:spPr>
          <a:xfrm>
            <a:off x="218086" y="3626882"/>
            <a:ext cx="1411305" cy="516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市役所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5CDB561C-8ADE-504A-93CC-F4999F93163E}"/>
              </a:ext>
            </a:extLst>
          </p:cNvPr>
          <p:cNvSpPr/>
          <p:nvPr/>
        </p:nvSpPr>
        <p:spPr>
          <a:xfrm>
            <a:off x="218086" y="4641041"/>
            <a:ext cx="1411305" cy="516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5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保育</a:t>
            </a:r>
            <a:r>
              <a:rPr lang="ja-JP" altLang="en-US" sz="125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施設等</a:t>
            </a:r>
            <a:endParaRPr kumimoji="1" lang="ja-JP" altLang="en-US" sz="125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8177B07-9B4E-EE49-96EB-FC804A634806}"/>
              </a:ext>
            </a:extLst>
          </p:cNvPr>
          <p:cNvSpPr/>
          <p:nvPr/>
        </p:nvSpPr>
        <p:spPr>
          <a:xfrm>
            <a:off x="1783109" y="2588939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申請書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記入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88F0414-808F-3A49-821D-8BD6181E71CE}"/>
              </a:ext>
            </a:extLst>
          </p:cNvPr>
          <p:cNvSpPr/>
          <p:nvPr/>
        </p:nvSpPr>
        <p:spPr>
          <a:xfrm>
            <a:off x="5743511" y="2132856"/>
            <a:ext cx="324000" cy="324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3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ホームベース 15">
            <a:extLst>
              <a:ext uri="{FF2B5EF4-FFF2-40B4-BE49-F238E27FC236}">
                <a16:creationId xmlns:a16="http://schemas.microsoft.com/office/drawing/2014/main" id="{6B09566C-6ED5-A449-A7B3-9EBF771D4DD6}"/>
              </a:ext>
            </a:extLst>
          </p:cNvPr>
          <p:cNvSpPr/>
          <p:nvPr/>
        </p:nvSpPr>
        <p:spPr>
          <a:xfrm>
            <a:off x="4304928" y="2132856"/>
            <a:ext cx="1434348" cy="324000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6075" algn="l"/>
                <a:tab pos="431800" algn="l"/>
                <a:tab pos="477838" algn="l"/>
                <a:tab pos="522288" algn="l"/>
              </a:tabLst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受入確認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11692D8-916C-C345-B9F8-5E26ED76BF34}"/>
              </a:ext>
            </a:extLst>
          </p:cNvPr>
          <p:cNvSpPr/>
          <p:nvPr/>
        </p:nvSpPr>
        <p:spPr>
          <a:xfrm>
            <a:off x="4304928" y="2132856"/>
            <a:ext cx="324000" cy="324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093C3AAD-D90D-BA4F-8866-1686C6A8F39D}"/>
              </a:ext>
            </a:extLst>
          </p:cNvPr>
          <p:cNvSpPr/>
          <p:nvPr/>
        </p:nvSpPr>
        <p:spPr>
          <a:xfrm>
            <a:off x="8280602" y="2132856"/>
            <a:ext cx="324000" cy="324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4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4" name="三角形 33">
            <a:extLst>
              <a:ext uri="{FF2B5EF4-FFF2-40B4-BE49-F238E27FC236}">
                <a16:creationId xmlns:a16="http://schemas.microsoft.com/office/drawing/2014/main" id="{3B76A91F-E0C7-F643-BD45-E1EB66FC7A14}"/>
              </a:ext>
            </a:extLst>
          </p:cNvPr>
          <p:cNvSpPr/>
          <p:nvPr/>
        </p:nvSpPr>
        <p:spPr>
          <a:xfrm rot="10800000">
            <a:off x="5936735" y="5391146"/>
            <a:ext cx="759228" cy="126086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6196144-A823-5641-BD1D-852517D452C0}"/>
              </a:ext>
            </a:extLst>
          </p:cNvPr>
          <p:cNvSpPr/>
          <p:nvPr/>
        </p:nvSpPr>
        <p:spPr>
          <a:xfrm>
            <a:off x="1783109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受理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EEFA193-7D05-9949-951C-DC5F105505C6}"/>
              </a:ext>
            </a:extLst>
          </p:cNvPr>
          <p:cNvSpPr/>
          <p:nvPr/>
        </p:nvSpPr>
        <p:spPr>
          <a:xfrm>
            <a:off x="3101911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申請書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入力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73AF2451-49B0-5F44-BFFB-562904B7855C}"/>
              </a:ext>
            </a:extLst>
          </p:cNvPr>
          <p:cNvSpPr/>
          <p:nvPr/>
        </p:nvSpPr>
        <p:spPr>
          <a:xfrm>
            <a:off x="4420713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各施設への問合せ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B1CC6325-8AFC-4C47-A09B-2D8E7A6C97AC}"/>
              </a:ext>
            </a:extLst>
          </p:cNvPr>
          <p:cNvSpPr/>
          <p:nvPr/>
        </p:nvSpPr>
        <p:spPr>
          <a:xfrm>
            <a:off x="4420713" y="4611116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受入確認</a:t>
            </a:r>
          </a:p>
        </p:txBody>
      </p:sp>
      <p:sp>
        <p:nvSpPr>
          <p:cNvPr id="45" name="ホームベース 44">
            <a:extLst>
              <a:ext uri="{FF2B5EF4-FFF2-40B4-BE49-F238E27FC236}">
                <a16:creationId xmlns:a16="http://schemas.microsoft.com/office/drawing/2014/main" id="{A2B15856-F876-994F-8716-E9DCDA6BEBEA}"/>
              </a:ext>
            </a:extLst>
          </p:cNvPr>
          <p:cNvSpPr/>
          <p:nvPr/>
        </p:nvSpPr>
        <p:spPr>
          <a:xfrm>
            <a:off x="8271178" y="2132856"/>
            <a:ext cx="1434348" cy="324000"/>
          </a:xfrm>
          <a:prstGeom prst="homePlate">
            <a:avLst>
              <a:gd name="adj" fmla="val 27937"/>
            </a:avLst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6075" algn="l"/>
                <a:tab pos="431800" algn="l"/>
                <a:tab pos="477838" algn="l"/>
                <a:tab pos="522288" algn="l"/>
              </a:tabLst>
            </a:pP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通知</a:t>
            </a:r>
            <a:endParaRPr lang="en-US" altLang="ja-JP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3A5D7639-8522-9642-9A82-9E5EC72B5A93}"/>
              </a:ext>
            </a:extLst>
          </p:cNvPr>
          <p:cNvSpPr/>
          <p:nvPr/>
        </p:nvSpPr>
        <p:spPr>
          <a:xfrm>
            <a:off x="5739515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選考作業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1F91EF6D-12FD-4042-AEEE-4DBF62A31DF2}"/>
              </a:ext>
            </a:extLst>
          </p:cNvPr>
          <p:cNvSpPr/>
          <p:nvPr/>
        </p:nvSpPr>
        <p:spPr>
          <a:xfrm>
            <a:off x="7058317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結果入力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3380EE97-1B23-744A-87F7-8C1B24E8119D}"/>
              </a:ext>
            </a:extLst>
          </p:cNvPr>
          <p:cNvSpPr/>
          <p:nvPr/>
        </p:nvSpPr>
        <p:spPr>
          <a:xfrm>
            <a:off x="8381676" y="2619360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受取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7D935563-7A83-614B-95FB-1DDDA25CC9CB}"/>
              </a:ext>
            </a:extLst>
          </p:cNvPr>
          <p:cNvSpPr/>
          <p:nvPr/>
        </p:nvSpPr>
        <p:spPr>
          <a:xfrm>
            <a:off x="8377121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通知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00AFE124-2A44-4247-BF21-C5DE82716782}"/>
              </a:ext>
            </a:extLst>
          </p:cNvPr>
          <p:cNvCxnSpPr>
            <a:stCxn id="5" idx="2"/>
            <a:endCxn id="39" idx="0"/>
          </p:cNvCxnSpPr>
          <p:nvPr/>
        </p:nvCxnSpPr>
        <p:spPr>
          <a:xfrm>
            <a:off x="2359943" y="3164939"/>
            <a:ext cx="0" cy="4320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09FA0E51-5D78-8740-8AF8-4AE6671CCBB6}"/>
              </a:ext>
            </a:extLst>
          </p:cNvPr>
          <p:cNvCxnSpPr>
            <a:stCxn id="41" idx="2"/>
            <a:endCxn id="43" idx="0"/>
          </p:cNvCxnSpPr>
          <p:nvPr/>
        </p:nvCxnSpPr>
        <p:spPr>
          <a:xfrm>
            <a:off x="4997547" y="4172957"/>
            <a:ext cx="0" cy="4381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8B854B3D-26CB-0044-8AE7-08C75A7E7DEA}"/>
              </a:ext>
            </a:extLst>
          </p:cNvPr>
          <p:cNvCxnSpPr>
            <a:stCxn id="53" idx="0"/>
            <a:endCxn id="52" idx="2"/>
          </p:cNvCxnSpPr>
          <p:nvPr/>
        </p:nvCxnSpPr>
        <p:spPr>
          <a:xfrm flipV="1">
            <a:off x="8953955" y="3195360"/>
            <a:ext cx="4555" cy="40159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A957429-AC1E-BB44-A555-D547051F4B59}"/>
              </a:ext>
            </a:extLst>
          </p:cNvPr>
          <p:cNvSpPr txBox="1"/>
          <p:nvPr/>
        </p:nvSpPr>
        <p:spPr>
          <a:xfrm>
            <a:off x="5837691" y="566124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u="sng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AI</a:t>
            </a:r>
            <a:r>
              <a:rPr kumimoji="1" lang="ja-JP" altLang="en-US" sz="1600" b="1" u="sng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の活用</a:t>
            </a:r>
          </a:p>
        </p:txBody>
      </p:sp>
      <p:sp>
        <p:nvSpPr>
          <p:cNvPr id="49" name="三角形 48">
            <a:extLst>
              <a:ext uri="{FF2B5EF4-FFF2-40B4-BE49-F238E27FC236}">
                <a16:creationId xmlns:a16="http://schemas.microsoft.com/office/drawing/2014/main" id="{B1DFC46E-6758-454B-8B4B-E9B7FF3DEF19}"/>
              </a:ext>
            </a:extLst>
          </p:cNvPr>
          <p:cNvSpPr/>
          <p:nvPr/>
        </p:nvSpPr>
        <p:spPr>
          <a:xfrm rot="10800000">
            <a:off x="7255535" y="5382181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0" name="三角形 49">
            <a:extLst>
              <a:ext uri="{FF2B5EF4-FFF2-40B4-BE49-F238E27FC236}">
                <a16:creationId xmlns:a16="http://schemas.microsoft.com/office/drawing/2014/main" id="{4F71152C-3028-8B48-BF66-B0FA2E40718B}"/>
              </a:ext>
            </a:extLst>
          </p:cNvPr>
          <p:cNvSpPr/>
          <p:nvPr/>
        </p:nvSpPr>
        <p:spPr>
          <a:xfrm rot="10800000">
            <a:off x="8574334" y="5373216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6DD3B0A1-890A-8A41-A311-156FF7E6A560}"/>
              </a:ext>
            </a:extLst>
          </p:cNvPr>
          <p:cNvSpPr txBox="1"/>
          <p:nvPr/>
        </p:nvSpPr>
        <p:spPr>
          <a:xfrm>
            <a:off x="8297975" y="5661248"/>
            <a:ext cx="1311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紙</a:t>
            </a:r>
            <a:endParaRPr kumimoji="1" lang="ja-JP" altLang="en-US" sz="1600" b="1" dirty="0"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9AD5F327-A9CF-4047-B2A3-B7BB8BF26E5D}"/>
              </a:ext>
            </a:extLst>
          </p:cNvPr>
          <p:cNvSpPr txBox="1"/>
          <p:nvPr/>
        </p:nvSpPr>
        <p:spPr>
          <a:xfrm>
            <a:off x="7222214" y="5661248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手入力</a:t>
            </a:r>
            <a:endParaRPr kumimoji="1" lang="ja-JP" altLang="en-US" sz="1600" b="1" dirty="0"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5" name="三角形 54">
            <a:extLst>
              <a:ext uri="{FF2B5EF4-FFF2-40B4-BE49-F238E27FC236}">
                <a16:creationId xmlns:a16="http://schemas.microsoft.com/office/drawing/2014/main" id="{46623F9D-BF5C-DD48-B022-246158AC6202}"/>
              </a:ext>
            </a:extLst>
          </p:cNvPr>
          <p:cNvSpPr/>
          <p:nvPr/>
        </p:nvSpPr>
        <p:spPr>
          <a:xfrm rot="10800000">
            <a:off x="1980329" y="5418041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6" name="三角形 55">
            <a:extLst>
              <a:ext uri="{FF2B5EF4-FFF2-40B4-BE49-F238E27FC236}">
                <a16:creationId xmlns:a16="http://schemas.microsoft.com/office/drawing/2014/main" id="{6B202DB3-BAB7-ED4D-9973-526B850A81EB}"/>
              </a:ext>
            </a:extLst>
          </p:cNvPr>
          <p:cNvSpPr/>
          <p:nvPr/>
        </p:nvSpPr>
        <p:spPr>
          <a:xfrm rot="10800000">
            <a:off x="3299131" y="5409076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8" name="三角形 57">
            <a:extLst>
              <a:ext uri="{FF2B5EF4-FFF2-40B4-BE49-F238E27FC236}">
                <a16:creationId xmlns:a16="http://schemas.microsoft.com/office/drawing/2014/main" id="{AFA2CE9E-B7DA-CF4A-B2D0-F8F5B7B54F4B}"/>
              </a:ext>
            </a:extLst>
          </p:cNvPr>
          <p:cNvSpPr/>
          <p:nvPr/>
        </p:nvSpPr>
        <p:spPr>
          <a:xfrm rot="10800000">
            <a:off x="4617934" y="5400111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92561F7-3C36-0043-9741-392C851192B5}"/>
              </a:ext>
            </a:extLst>
          </p:cNvPr>
          <p:cNvSpPr txBox="1"/>
          <p:nvPr/>
        </p:nvSpPr>
        <p:spPr>
          <a:xfrm>
            <a:off x="4341574" y="5661248"/>
            <a:ext cx="1311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電話</a:t>
            </a:r>
            <a:endParaRPr kumimoji="1" lang="ja-JP" altLang="en-US" sz="1600" b="1" dirty="0"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3E7D81B3-E6C3-4847-9515-B47E76BA7C1A}"/>
              </a:ext>
            </a:extLst>
          </p:cNvPr>
          <p:cNvSpPr txBox="1"/>
          <p:nvPr/>
        </p:nvSpPr>
        <p:spPr>
          <a:xfrm>
            <a:off x="1703969" y="5661248"/>
            <a:ext cx="1311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紙</a:t>
            </a:r>
            <a:endParaRPr kumimoji="1" lang="ja-JP" altLang="en-US" sz="1600" b="1" dirty="0"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AFFD125E-E2BF-DD47-970E-9BD235F1AD43}"/>
              </a:ext>
            </a:extLst>
          </p:cNvPr>
          <p:cNvSpPr txBox="1"/>
          <p:nvPr/>
        </p:nvSpPr>
        <p:spPr>
          <a:xfrm>
            <a:off x="3280936" y="5661248"/>
            <a:ext cx="805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手入力</a:t>
            </a:r>
            <a:endParaRPr kumimoji="1" lang="ja-JP" altLang="en-US" sz="1600" b="1" dirty="0"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29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1817A2A3-DD31-DC4D-A73F-CD235C70DE22}"/>
              </a:ext>
            </a:extLst>
          </p:cNvPr>
          <p:cNvSpPr/>
          <p:nvPr/>
        </p:nvSpPr>
        <p:spPr>
          <a:xfrm>
            <a:off x="7066681" y="5678560"/>
            <a:ext cx="1159067" cy="30393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8CA3277-53AE-0A49-A4DE-0155C53060C0}"/>
              </a:ext>
            </a:extLst>
          </p:cNvPr>
          <p:cNvSpPr/>
          <p:nvPr/>
        </p:nvSpPr>
        <p:spPr>
          <a:xfrm>
            <a:off x="3096512" y="5678560"/>
            <a:ext cx="1159067" cy="30393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5" name="ホームベース 44">
            <a:extLst>
              <a:ext uri="{FF2B5EF4-FFF2-40B4-BE49-F238E27FC236}">
                <a16:creationId xmlns:a16="http://schemas.microsoft.com/office/drawing/2014/main" id="{A2B15856-F876-994F-8716-E9DCDA6BEBEA}"/>
              </a:ext>
            </a:extLst>
          </p:cNvPr>
          <p:cNvSpPr/>
          <p:nvPr/>
        </p:nvSpPr>
        <p:spPr>
          <a:xfrm>
            <a:off x="8271178" y="2132856"/>
            <a:ext cx="1434348" cy="324000"/>
          </a:xfrm>
          <a:prstGeom prst="homePlate">
            <a:avLst>
              <a:gd name="adj" fmla="val 27937"/>
            </a:avLst>
          </a:prstGeom>
          <a:solidFill>
            <a:schemeClr val="accent3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6075" algn="l"/>
                <a:tab pos="431800" algn="l"/>
                <a:tab pos="477838" algn="l"/>
                <a:tab pos="522288" algn="l"/>
              </a:tabLst>
            </a:pP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通知</a:t>
            </a:r>
            <a:endParaRPr lang="en-US" altLang="ja-JP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8" name="ホームベース 27">
            <a:extLst>
              <a:ext uri="{FF2B5EF4-FFF2-40B4-BE49-F238E27FC236}">
                <a16:creationId xmlns:a16="http://schemas.microsoft.com/office/drawing/2014/main" id="{3AC82DA4-6353-4C4E-820B-9BB0FABBF20D}"/>
              </a:ext>
            </a:extLst>
          </p:cNvPr>
          <p:cNvSpPr/>
          <p:nvPr/>
        </p:nvSpPr>
        <p:spPr>
          <a:xfrm>
            <a:off x="5739276" y="2132856"/>
            <a:ext cx="2520248" cy="324000"/>
          </a:xfrm>
          <a:prstGeom prst="homePlate">
            <a:avLst>
              <a:gd name="adj" fmla="val 27937"/>
            </a:avLst>
          </a:prstGeom>
          <a:solidFill>
            <a:schemeClr val="accent3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選考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dirty="0"/>
              <a:t>今後の取組み</a:t>
            </a:r>
            <a:r>
              <a:rPr kumimoji="1" lang="en-US" altLang="ja-JP" b="0" dirty="0"/>
              <a:t>	</a:t>
            </a:r>
            <a:r>
              <a:rPr lang="ja-JP" altLang="en-US" b="0" dirty="0"/>
              <a:t>保育</a:t>
            </a:r>
            <a:r>
              <a:rPr lang="ja-JP" altLang="en-US" b="0" dirty="0" smtClean="0"/>
              <a:t>施設等入所</a:t>
            </a:r>
            <a:r>
              <a:rPr lang="ja-JP" altLang="en-US" b="0" dirty="0"/>
              <a:t>のシステム化</a:t>
            </a:r>
            <a:endParaRPr kumimoji="1" lang="ja-JP" altLang="en-US" b="0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四條畷市では、</a:t>
            </a:r>
            <a:r>
              <a:rPr kumimoji="1" lang="en-US" altLang="ja-JP" dirty="0"/>
              <a:t>AI</a:t>
            </a:r>
            <a:r>
              <a:rPr kumimoji="1" lang="ja-JP" altLang="en-US"/>
              <a:t>に加え</a:t>
            </a:r>
            <a:r>
              <a:rPr kumimoji="1" lang="en-US" altLang="ja-JP" dirty="0"/>
              <a:t>RPA</a:t>
            </a:r>
            <a:r>
              <a:rPr kumimoji="1" lang="ja-JP" altLang="en-US"/>
              <a:t>を活用し、</a:t>
            </a:r>
            <a:r>
              <a:rPr lang="ja-JP" altLang="en-US"/>
              <a:t>令和</a:t>
            </a:r>
            <a:r>
              <a:rPr lang="en-US" altLang="ja-JP" dirty="0"/>
              <a:t>2</a:t>
            </a:r>
            <a:r>
              <a:rPr lang="ja-JP" altLang="en-US"/>
              <a:t>年度</a:t>
            </a:r>
            <a:r>
              <a:rPr kumimoji="1" lang="ja-JP" altLang="en-US"/>
              <a:t>には全工程を自動化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2B8A0AF-B822-1845-8BA0-A91937F1EC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1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7" name="テキスト プレースホルダー 3">
            <a:extLst>
              <a:ext uri="{FF2B5EF4-FFF2-40B4-BE49-F238E27FC236}">
                <a16:creationId xmlns:a16="http://schemas.microsoft.com/office/drawing/2014/main" id="{4FC0634E-D851-AB42-912F-78B4C98A5804}"/>
              </a:ext>
            </a:extLst>
          </p:cNvPr>
          <p:cNvSpPr txBox="1">
            <a:spLocks/>
          </p:cNvSpPr>
          <p:nvPr/>
        </p:nvSpPr>
        <p:spPr>
          <a:xfrm>
            <a:off x="273050" y="1629337"/>
            <a:ext cx="4810612" cy="369326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vert="horz" wrap="none" lIns="0" tIns="45717" rIns="0" bIns="45717" rtlCol="0" anchor="b">
            <a:spAutoFit/>
          </a:bodyPr>
          <a:lstStyle>
            <a:lvl1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1pPr>
            <a:lvl2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2pPr>
            <a:lvl3pPr marL="0" marR="0" indent="-1968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3pPr>
            <a:lvl4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4pPr>
            <a:lvl5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dirty="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 dirty="0">
                <a:latin typeface="+mj-ea"/>
                <a:ea typeface="+mj-ea"/>
              </a:rPr>
              <a:t>保育</a:t>
            </a:r>
            <a:r>
              <a:rPr kumimoji="1" lang="ja-JP" altLang="en-US" sz="1800" dirty="0" smtClean="0">
                <a:latin typeface="+mj-ea"/>
                <a:ea typeface="+mj-ea"/>
              </a:rPr>
              <a:t>施設等に</a:t>
            </a:r>
            <a:r>
              <a:rPr kumimoji="1" lang="ja-JP" altLang="en-US" sz="1800" dirty="0">
                <a:latin typeface="+mj-ea"/>
                <a:ea typeface="+mj-ea"/>
              </a:rPr>
              <a:t>おける入所選考の流れ（四條畷市）</a:t>
            </a:r>
            <a:endParaRPr kumimoji="1" lang="en-US" altLang="ja-JP" sz="1800" dirty="0">
              <a:latin typeface="+mj-ea"/>
              <a:ea typeface="+mj-ea"/>
            </a:endParaRPr>
          </a:p>
        </p:txBody>
      </p:sp>
      <p:sp>
        <p:nvSpPr>
          <p:cNvPr id="42" name="ホームベース 41">
            <a:extLst>
              <a:ext uri="{FF2B5EF4-FFF2-40B4-BE49-F238E27FC236}">
                <a16:creationId xmlns:a16="http://schemas.microsoft.com/office/drawing/2014/main" id="{F01AC83A-F39B-DF4A-845C-935F1893D714}"/>
              </a:ext>
            </a:extLst>
          </p:cNvPr>
          <p:cNvSpPr/>
          <p:nvPr/>
        </p:nvSpPr>
        <p:spPr>
          <a:xfrm>
            <a:off x="1784680" y="2132856"/>
            <a:ext cx="2520248" cy="324000"/>
          </a:xfrm>
          <a:prstGeom prst="homePlate">
            <a:avLst>
              <a:gd name="adj" fmla="val 27937"/>
            </a:avLst>
          </a:prstGeom>
          <a:solidFill>
            <a:schemeClr val="accent3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6075" algn="l"/>
                <a:tab pos="477838" algn="l"/>
                <a:tab pos="522288" algn="l"/>
              </a:tabLst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申請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07185B9E-E013-CB41-913F-DB3A92B16310}"/>
              </a:ext>
            </a:extLst>
          </p:cNvPr>
          <p:cNvSpPr/>
          <p:nvPr/>
        </p:nvSpPr>
        <p:spPr>
          <a:xfrm>
            <a:off x="1784680" y="2132856"/>
            <a:ext cx="324000" cy="324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1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CD475B99-23E1-2340-B012-E5E334139CC1}"/>
              </a:ext>
            </a:extLst>
          </p:cNvPr>
          <p:cNvSpPr/>
          <p:nvPr/>
        </p:nvSpPr>
        <p:spPr>
          <a:xfrm>
            <a:off x="218086" y="2618864"/>
            <a:ext cx="1411305" cy="516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保護者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円/楕円 9">
            <a:extLst>
              <a:ext uri="{FF2B5EF4-FFF2-40B4-BE49-F238E27FC236}">
                <a16:creationId xmlns:a16="http://schemas.microsoft.com/office/drawing/2014/main" id="{16EA4C19-F394-2048-89AA-46982023E338}"/>
              </a:ext>
            </a:extLst>
          </p:cNvPr>
          <p:cNvSpPr/>
          <p:nvPr/>
        </p:nvSpPr>
        <p:spPr>
          <a:xfrm>
            <a:off x="218086" y="3626882"/>
            <a:ext cx="1411305" cy="516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市役所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5CDB561C-8ADE-504A-93CC-F4999F93163E}"/>
              </a:ext>
            </a:extLst>
          </p:cNvPr>
          <p:cNvSpPr/>
          <p:nvPr/>
        </p:nvSpPr>
        <p:spPr>
          <a:xfrm>
            <a:off x="218086" y="4641041"/>
            <a:ext cx="1411305" cy="516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5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保育</a:t>
            </a:r>
            <a:r>
              <a:rPr lang="ja-JP" altLang="en-US" sz="1250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施設等</a:t>
            </a:r>
            <a:endParaRPr kumimoji="1" lang="ja-JP" altLang="en-US" sz="125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8177B07-9B4E-EE49-96EB-FC804A634806}"/>
              </a:ext>
            </a:extLst>
          </p:cNvPr>
          <p:cNvSpPr/>
          <p:nvPr/>
        </p:nvSpPr>
        <p:spPr>
          <a:xfrm>
            <a:off x="1783109" y="2588939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申請書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記入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88F0414-808F-3A49-821D-8BD6181E71CE}"/>
              </a:ext>
            </a:extLst>
          </p:cNvPr>
          <p:cNvSpPr/>
          <p:nvPr/>
        </p:nvSpPr>
        <p:spPr>
          <a:xfrm>
            <a:off x="5743511" y="2132856"/>
            <a:ext cx="324000" cy="324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3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ホームベース 15">
            <a:extLst>
              <a:ext uri="{FF2B5EF4-FFF2-40B4-BE49-F238E27FC236}">
                <a16:creationId xmlns:a16="http://schemas.microsoft.com/office/drawing/2014/main" id="{6B09566C-6ED5-A449-A7B3-9EBF771D4DD6}"/>
              </a:ext>
            </a:extLst>
          </p:cNvPr>
          <p:cNvSpPr/>
          <p:nvPr/>
        </p:nvSpPr>
        <p:spPr>
          <a:xfrm>
            <a:off x="4304928" y="2132856"/>
            <a:ext cx="1434348" cy="324000"/>
          </a:xfrm>
          <a:prstGeom prst="homePlate">
            <a:avLst>
              <a:gd name="adj" fmla="val 27937"/>
            </a:avLst>
          </a:prstGeom>
          <a:solidFill>
            <a:schemeClr val="accent3"/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346075" algn="l"/>
                <a:tab pos="431800" algn="l"/>
                <a:tab pos="477838" algn="l"/>
                <a:tab pos="522288" algn="l"/>
              </a:tabLst>
            </a:pP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	</a:t>
            </a: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受入確認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11692D8-916C-C345-B9F8-5E26ED76BF34}"/>
              </a:ext>
            </a:extLst>
          </p:cNvPr>
          <p:cNvSpPr/>
          <p:nvPr/>
        </p:nvSpPr>
        <p:spPr>
          <a:xfrm>
            <a:off x="4304928" y="2132856"/>
            <a:ext cx="324000" cy="324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093C3AAD-D90D-BA4F-8866-1686C6A8F39D}"/>
              </a:ext>
            </a:extLst>
          </p:cNvPr>
          <p:cNvSpPr/>
          <p:nvPr/>
        </p:nvSpPr>
        <p:spPr>
          <a:xfrm>
            <a:off x="8280602" y="2132856"/>
            <a:ext cx="324000" cy="32400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4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6196144-A823-5641-BD1D-852517D452C0}"/>
              </a:ext>
            </a:extLst>
          </p:cNvPr>
          <p:cNvSpPr/>
          <p:nvPr/>
        </p:nvSpPr>
        <p:spPr>
          <a:xfrm>
            <a:off x="1783109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受理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EEFA193-7D05-9949-951C-DC5F105505C6}"/>
              </a:ext>
            </a:extLst>
          </p:cNvPr>
          <p:cNvSpPr/>
          <p:nvPr/>
        </p:nvSpPr>
        <p:spPr>
          <a:xfrm>
            <a:off x="3101911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申請書</a:t>
            </a:r>
            <a: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入力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73AF2451-49B0-5F44-BFFB-562904B7855C}"/>
              </a:ext>
            </a:extLst>
          </p:cNvPr>
          <p:cNvSpPr/>
          <p:nvPr/>
        </p:nvSpPr>
        <p:spPr>
          <a:xfrm>
            <a:off x="4420713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各施設への問合せ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B1CC6325-8AFC-4C47-A09B-2D8E7A6C97AC}"/>
              </a:ext>
            </a:extLst>
          </p:cNvPr>
          <p:cNvSpPr/>
          <p:nvPr/>
        </p:nvSpPr>
        <p:spPr>
          <a:xfrm>
            <a:off x="4420713" y="4611116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受入確認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3A5D7639-8522-9642-9A82-9E5EC72B5A93}"/>
              </a:ext>
            </a:extLst>
          </p:cNvPr>
          <p:cNvSpPr/>
          <p:nvPr/>
        </p:nvSpPr>
        <p:spPr>
          <a:xfrm>
            <a:off x="5739515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選考作業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1F91EF6D-12FD-4042-AEEE-4DBF62A31DF2}"/>
              </a:ext>
            </a:extLst>
          </p:cNvPr>
          <p:cNvSpPr/>
          <p:nvPr/>
        </p:nvSpPr>
        <p:spPr>
          <a:xfrm>
            <a:off x="7058317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結果入力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3380EE97-1B23-744A-87F7-8C1B24E8119D}"/>
              </a:ext>
            </a:extLst>
          </p:cNvPr>
          <p:cNvSpPr/>
          <p:nvPr/>
        </p:nvSpPr>
        <p:spPr>
          <a:xfrm>
            <a:off x="8381676" y="2619360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受取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7D935563-7A83-614B-95FB-1DDDA25CC9CB}"/>
              </a:ext>
            </a:extLst>
          </p:cNvPr>
          <p:cNvSpPr/>
          <p:nvPr/>
        </p:nvSpPr>
        <p:spPr>
          <a:xfrm>
            <a:off x="8377121" y="3596957"/>
            <a:ext cx="1153668" cy="576000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通知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00AFE124-2A44-4247-BF21-C5DE82716782}"/>
              </a:ext>
            </a:extLst>
          </p:cNvPr>
          <p:cNvCxnSpPr>
            <a:stCxn id="5" idx="2"/>
            <a:endCxn id="39" idx="0"/>
          </p:cNvCxnSpPr>
          <p:nvPr/>
        </p:nvCxnSpPr>
        <p:spPr>
          <a:xfrm>
            <a:off x="2359943" y="3164939"/>
            <a:ext cx="0" cy="43201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09FA0E51-5D78-8740-8AF8-4AE6671CCBB6}"/>
              </a:ext>
            </a:extLst>
          </p:cNvPr>
          <p:cNvCxnSpPr>
            <a:stCxn id="41" idx="2"/>
            <a:endCxn id="43" idx="0"/>
          </p:cNvCxnSpPr>
          <p:nvPr/>
        </p:nvCxnSpPr>
        <p:spPr>
          <a:xfrm>
            <a:off x="4997547" y="4172957"/>
            <a:ext cx="0" cy="43815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8B854B3D-26CB-0044-8AE7-08C75A7E7DEA}"/>
              </a:ext>
            </a:extLst>
          </p:cNvPr>
          <p:cNvCxnSpPr>
            <a:stCxn id="53" idx="0"/>
            <a:endCxn id="52" idx="2"/>
          </p:cNvCxnSpPr>
          <p:nvPr/>
        </p:nvCxnSpPr>
        <p:spPr>
          <a:xfrm flipV="1">
            <a:off x="8953955" y="3195360"/>
            <a:ext cx="4555" cy="40159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413630-7AD2-394B-BDDD-F19BD28EC0CB}"/>
              </a:ext>
            </a:extLst>
          </p:cNvPr>
          <p:cNvSpPr txBox="1"/>
          <p:nvPr/>
        </p:nvSpPr>
        <p:spPr>
          <a:xfrm>
            <a:off x="5837691" y="5661248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u="sng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AI</a:t>
            </a:r>
            <a:r>
              <a:rPr kumimoji="1" lang="ja-JP" altLang="en-US" sz="1600" b="1" u="sng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の活用</a:t>
            </a:r>
            <a:endParaRPr kumimoji="1" lang="ja-JP" altLang="en-US" sz="1600" b="1" u="sng" dirty="0">
              <a:solidFill>
                <a:schemeClr val="accent5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3" name="三角形 32">
            <a:extLst>
              <a:ext uri="{FF2B5EF4-FFF2-40B4-BE49-F238E27FC236}">
                <a16:creationId xmlns:a16="http://schemas.microsoft.com/office/drawing/2014/main" id="{8CFC7A04-389F-674C-8931-56DF57B5F830}"/>
              </a:ext>
            </a:extLst>
          </p:cNvPr>
          <p:cNvSpPr/>
          <p:nvPr/>
        </p:nvSpPr>
        <p:spPr>
          <a:xfrm rot="10800000">
            <a:off x="1980329" y="5418041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5" name="三角形 34">
            <a:extLst>
              <a:ext uri="{FF2B5EF4-FFF2-40B4-BE49-F238E27FC236}">
                <a16:creationId xmlns:a16="http://schemas.microsoft.com/office/drawing/2014/main" id="{88D5A138-9438-EA4E-B1E4-0D95001AD24B}"/>
              </a:ext>
            </a:extLst>
          </p:cNvPr>
          <p:cNvSpPr/>
          <p:nvPr/>
        </p:nvSpPr>
        <p:spPr>
          <a:xfrm rot="10800000">
            <a:off x="3299131" y="5409076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6" name="三角形 35">
            <a:extLst>
              <a:ext uri="{FF2B5EF4-FFF2-40B4-BE49-F238E27FC236}">
                <a16:creationId xmlns:a16="http://schemas.microsoft.com/office/drawing/2014/main" id="{CCF22FA8-C2C2-1940-9B2D-3EFBA07D56D7}"/>
              </a:ext>
            </a:extLst>
          </p:cNvPr>
          <p:cNvSpPr/>
          <p:nvPr/>
        </p:nvSpPr>
        <p:spPr>
          <a:xfrm rot="10800000">
            <a:off x="4617934" y="5400111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6" name="三角形 45">
            <a:extLst>
              <a:ext uri="{FF2B5EF4-FFF2-40B4-BE49-F238E27FC236}">
                <a16:creationId xmlns:a16="http://schemas.microsoft.com/office/drawing/2014/main" id="{B2F8800C-7E61-6C40-8114-A70F7B4E71CB}"/>
              </a:ext>
            </a:extLst>
          </p:cNvPr>
          <p:cNvSpPr/>
          <p:nvPr/>
        </p:nvSpPr>
        <p:spPr>
          <a:xfrm rot="10800000">
            <a:off x="5936735" y="5391146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9" name="三角形 48">
            <a:extLst>
              <a:ext uri="{FF2B5EF4-FFF2-40B4-BE49-F238E27FC236}">
                <a16:creationId xmlns:a16="http://schemas.microsoft.com/office/drawing/2014/main" id="{342DB409-A33E-1848-BE03-FF489BB373C7}"/>
              </a:ext>
            </a:extLst>
          </p:cNvPr>
          <p:cNvSpPr/>
          <p:nvPr/>
        </p:nvSpPr>
        <p:spPr>
          <a:xfrm rot="10800000">
            <a:off x="7255535" y="5382181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0" name="三角形 49">
            <a:extLst>
              <a:ext uri="{FF2B5EF4-FFF2-40B4-BE49-F238E27FC236}">
                <a16:creationId xmlns:a16="http://schemas.microsoft.com/office/drawing/2014/main" id="{BFE1F5E0-DF8B-5842-821C-0472BC21B98F}"/>
              </a:ext>
            </a:extLst>
          </p:cNvPr>
          <p:cNvSpPr/>
          <p:nvPr/>
        </p:nvSpPr>
        <p:spPr>
          <a:xfrm rot="10800000">
            <a:off x="8574334" y="5373216"/>
            <a:ext cx="759228" cy="125999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51C7057-A49D-1348-B4D4-6D1EB8E8BA5C}"/>
              </a:ext>
            </a:extLst>
          </p:cNvPr>
          <p:cNvSpPr txBox="1"/>
          <p:nvPr/>
        </p:nvSpPr>
        <p:spPr>
          <a:xfrm>
            <a:off x="7115636" y="5661248"/>
            <a:ext cx="1110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RPA</a:t>
            </a:r>
            <a:r>
              <a:rPr kumimoji="1" lang="ja-JP" altLang="en-US" sz="1600" b="1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の活用</a:t>
            </a:r>
            <a:endParaRPr kumimoji="1" lang="ja-JP" altLang="en-US" sz="1600" b="1" dirty="0">
              <a:solidFill>
                <a:schemeClr val="bg1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474CAC4-BD8F-1147-AAA6-7AD43DB39814}"/>
              </a:ext>
            </a:extLst>
          </p:cNvPr>
          <p:cNvSpPr txBox="1"/>
          <p:nvPr/>
        </p:nvSpPr>
        <p:spPr>
          <a:xfrm>
            <a:off x="8265368" y="5661248"/>
            <a:ext cx="1608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オンライン通知</a:t>
            </a:r>
            <a:endParaRPr kumimoji="1" lang="ja-JP" altLang="en-US" sz="1600" dirty="0">
              <a:solidFill>
                <a:schemeClr val="accent5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E4FCBD67-5759-B94E-9F8C-713243D10A5A}"/>
              </a:ext>
            </a:extLst>
          </p:cNvPr>
          <p:cNvSpPr txBox="1"/>
          <p:nvPr/>
        </p:nvSpPr>
        <p:spPr>
          <a:xfrm>
            <a:off x="4304928" y="5661248"/>
            <a:ext cx="1595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オンライン確認</a:t>
            </a:r>
            <a:endParaRPr kumimoji="1" lang="ja-JP" altLang="en-US" sz="1600" dirty="0">
              <a:solidFill>
                <a:schemeClr val="accent5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8E177AB6-690E-C44A-B34B-16316C37C6A0}"/>
              </a:ext>
            </a:extLst>
          </p:cNvPr>
          <p:cNvSpPr txBox="1"/>
          <p:nvPr/>
        </p:nvSpPr>
        <p:spPr>
          <a:xfrm>
            <a:off x="1568624" y="5661248"/>
            <a:ext cx="1631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オンライン申請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2E4C0BE-1F8C-914E-ACF1-8AB071D3A571}"/>
              </a:ext>
            </a:extLst>
          </p:cNvPr>
          <p:cNvSpPr txBox="1"/>
          <p:nvPr/>
        </p:nvSpPr>
        <p:spPr>
          <a:xfrm>
            <a:off x="3123688" y="5661248"/>
            <a:ext cx="1110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RPA</a:t>
            </a:r>
            <a:r>
              <a:rPr kumimoji="1" lang="ja-JP" altLang="en-US" sz="1600" b="1" dirty="0">
                <a:solidFill>
                  <a:schemeClr val="bg1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の活用</a:t>
            </a: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5A59B4E4-0FB8-7344-820E-252AD9A1D042}"/>
              </a:ext>
            </a:extLst>
          </p:cNvPr>
          <p:cNvCxnSpPr/>
          <p:nvPr/>
        </p:nvCxnSpPr>
        <p:spPr>
          <a:xfrm>
            <a:off x="1813832" y="6165304"/>
            <a:ext cx="7747680" cy="0"/>
          </a:xfrm>
          <a:prstGeom prst="straightConnector1">
            <a:avLst/>
          </a:prstGeom>
          <a:ln w="381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F517EBC5-F526-564E-A7F4-A22281BB5B97}"/>
              </a:ext>
            </a:extLst>
          </p:cNvPr>
          <p:cNvSpPr txBox="1"/>
          <p:nvPr/>
        </p:nvSpPr>
        <p:spPr>
          <a:xfrm>
            <a:off x="2457508" y="6330806"/>
            <a:ext cx="6671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※</a:t>
            </a:r>
            <a:r>
              <a:rPr lang="ja-JP" altLang="en-US" sz="1600" dirty="0"/>
              <a:t>総務省の地域</a:t>
            </a:r>
            <a:r>
              <a:rPr lang="en" altLang="ja-JP" sz="1600" dirty="0"/>
              <a:t>IoT</a:t>
            </a:r>
            <a:r>
              <a:rPr lang="ja-JP" altLang="en-US" sz="1600" dirty="0"/>
              <a:t>実装推進事業における補助金交付対象として採択済</a:t>
            </a:r>
            <a:endParaRPr kumimoji="1" lang="ja-JP" altLang="en-US" sz="1600" dirty="0">
              <a:solidFill>
                <a:schemeClr val="accent5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844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 dirty="0"/>
              <a:t>今後の取組み</a:t>
            </a:r>
            <a:r>
              <a:rPr kumimoji="1" lang="en-US" altLang="ja-JP" b="0" dirty="0"/>
              <a:t>	</a:t>
            </a:r>
            <a:r>
              <a:rPr lang="ja-JP" altLang="en-US" b="0" dirty="0"/>
              <a:t>保育</a:t>
            </a:r>
            <a:r>
              <a:rPr lang="ja-JP" altLang="en-US" b="0" dirty="0" smtClean="0"/>
              <a:t>施設等入所</a:t>
            </a:r>
            <a:r>
              <a:rPr lang="ja-JP" altLang="en-US" b="0" dirty="0"/>
              <a:t>のシステム化</a:t>
            </a:r>
            <a:endParaRPr kumimoji="1" lang="ja-JP" altLang="en-US" b="0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AI</a:t>
            </a:r>
            <a:r>
              <a:rPr kumimoji="1" lang="ja-JP" altLang="en-US"/>
              <a:t>と</a:t>
            </a:r>
            <a:r>
              <a:rPr kumimoji="1" lang="en-US" altLang="ja-JP" dirty="0"/>
              <a:t>RPA</a:t>
            </a:r>
            <a:r>
              <a:rPr kumimoji="1" lang="ja-JP" altLang="en-US"/>
              <a:t>の活用により、業務時間は約</a:t>
            </a:r>
            <a:r>
              <a:rPr kumimoji="1" lang="en-US" altLang="ja-JP" dirty="0"/>
              <a:t>84%</a:t>
            </a:r>
            <a:r>
              <a:rPr kumimoji="1" lang="ja-JP" altLang="en-US"/>
              <a:t>削減される見込み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2B8A0AF-B822-1845-8BA0-A91937F1EC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38928" y="6588695"/>
            <a:ext cx="2528256" cy="253916"/>
          </a:xfrm>
        </p:spPr>
        <p:txBody>
          <a:bodyPr/>
          <a:lstStyle/>
          <a:p>
            <a:r>
              <a:rPr lang="ja-JP" altLang="en-US"/>
              <a:t>参考：四條畷市平成</a:t>
            </a:r>
            <a:r>
              <a:rPr lang="en-US" altLang="ja-JP" dirty="0"/>
              <a:t>29</a:t>
            </a:r>
            <a:r>
              <a:rPr lang="ja-JP" altLang="en-US"/>
              <a:t>年度事務時間数調</a:t>
            </a:r>
            <a:endParaRPr kumimoji="1" lang="ja-JP" altLang="en-US"/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1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37" name="テキスト プレースホルダー 3">
            <a:extLst>
              <a:ext uri="{FF2B5EF4-FFF2-40B4-BE49-F238E27FC236}">
                <a16:creationId xmlns:a16="http://schemas.microsoft.com/office/drawing/2014/main" id="{4FC0634E-D851-AB42-912F-78B4C98A5804}"/>
              </a:ext>
            </a:extLst>
          </p:cNvPr>
          <p:cNvSpPr txBox="1">
            <a:spLocks/>
          </p:cNvSpPr>
          <p:nvPr/>
        </p:nvSpPr>
        <p:spPr>
          <a:xfrm>
            <a:off x="273050" y="1629337"/>
            <a:ext cx="4732065" cy="369326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vert="horz" wrap="none" lIns="0" tIns="45717" rIns="0" bIns="45717" rtlCol="0" anchor="b">
            <a:spAutoFit/>
          </a:bodyPr>
          <a:lstStyle>
            <a:lvl1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1pPr>
            <a:lvl2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2pPr>
            <a:lvl3pPr marL="0" marR="0" indent="-1968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3pPr>
            <a:lvl4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4pPr>
            <a:lvl5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dirty="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>
                <a:latin typeface="+mj-ea"/>
                <a:ea typeface="+mj-ea"/>
              </a:rPr>
              <a:t>入所選考における自動化による削減時間（見込み）</a:t>
            </a:r>
            <a:endParaRPr kumimoji="1" lang="en-US" altLang="ja-JP" sz="1800" dirty="0">
              <a:latin typeface="+mj-ea"/>
              <a:ea typeface="+mj-ea"/>
            </a:endParaRPr>
          </a:p>
        </p:txBody>
      </p:sp>
      <p:graphicFrame>
        <p:nvGraphicFramePr>
          <p:cNvPr id="61" name="グラフ 60">
            <a:extLst>
              <a:ext uri="{FF2B5EF4-FFF2-40B4-BE49-F238E27FC236}">
                <a16:creationId xmlns:a16="http://schemas.microsoft.com/office/drawing/2014/main" id="{FAF71894-427A-A44D-A923-8EE64CA31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8511006"/>
              </p:ext>
            </p:extLst>
          </p:nvPr>
        </p:nvGraphicFramePr>
        <p:xfrm>
          <a:off x="4304926" y="2343792"/>
          <a:ext cx="5400600" cy="3807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26B449ED-57A9-8E47-A7C3-22F740BD4E9D}"/>
              </a:ext>
            </a:extLst>
          </p:cNvPr>
          <p:cNvSpPr txBox="1"/>
          <p:nvPr/>
        </p:nvSpPr>
        <p:spPr>
          <a:xfrm>
            <a:off x="6177136" y="3429000"/>
            <a:ext cx="18117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600" b="1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84</a:t>
            </a:r>
            <a:r>
              <a:rPr kumimoji="1" lang="en-US" altLang="ja-JP" sz="5400" b="1" dirty="0">
                <a:solidFill>
                  <a:schemeClr val="accent5"/>
                </a:solidFill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%</a:t>
            </a:r>
            <a:endParaRPr kumimoji="1" lang="ja-JP" altLang="en-US" sz="5400" b="1" dirty="0">
              <a:solidFill>
                <a:schemeClr val="accent5"/>
              </a:solidFill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3A84CBD6-4B00-A740-AE89-8519C5A1051A}"/>
              </a:ext>
            </a:extLst>
          </p:cNvPr>
          <p:cNvSpPr txBox="1"/>
          <p:nvPr/>
        </p:nvSpPr>
        <p:spPr>
          <a:xfrm>
            <a:off x="1022823" y="2644170"/>
            <a:ext cx="26949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7200" b="1" dirty="0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2952</a:t>
            </a:r>
            <a:r>
              <a:rPr lang="ja-JP" altLang="en-US" sz="2800" b="1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時間</a:t>
            </a:r>
            <a:endParaRPr kumimoji="1" lang="ja-JP" altLang="en-US" sz="4000" b="1" dirty="0"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37A62092-8892-7D45-9608-30E2CFCEFB8C}"/>
              </a:ext>
            </a:extLst>
          </p:cNvPr>
          <p:cNvSpPr txBox="1"/>
          <p:nvPr/>
        </p:nvSpPr>
        <p:spPr>
          <a:xfrm>
            <a:off x="1284914" y="4620091"/>
            <a:ext cx="2170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7200" b="1" dirty="0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486</a:t>
            </a:r>
            <a:r>
              <a:rPr lang="ja-JP" altLang="en-US" sz="2800" b="1">
                <a:latin typeface="+mj-lt"/>
                <a:ea typeface="ＭＳ Ｐゴシック" panose="020B0600070205080204" pitchFamily="50" charset="-128"/>
                <a:cs typeface="Arial" panose="020B0604020202020204" pitchFamily="34" charset="0"/>
              </a:rPr>
              <a:t>時間</a:t>
            </a:r>
            <a:endParaRPr kumimoji="1" lang="ja-JP" altLang="en-US" sz="4000" b="1" dirty="0">
              <a:latin typeface="+mj-lt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5" name="三角形 64">
            <a:extLst>
              <a:ext uri="{FF2B5EF4-FFF2-40B4-BE49-F238E27FC236}">
                <a16:creationId xmlns:a16="http://schemas.microsoft.com/office/drawing/2014/main" id="{E6323395-7FA0-C145-9868-A6C70CB0BE32}"/>
              </a:ext>
            </a:extLst>
          </p:cNvPr>
          <p:cNvSpPr/>
          <p:nvPr/>
        </p:nvSpPr>
        <p:spPr>
          <a:xfrm rot="10800000">
            <a:off x="1656901" y="4112143"/>
            <a:ext cx="831558" cy="377255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63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CAED75-E5EB-FE4C-B1CE-D5031ED6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0363" indent="-360363"/>
            <a:r>
              <a:rPr lang="en-US" altLang="ja-JP" dirty="0"/>
              <a:t>	</a:t>
            </a:r>
            <a:r>
              <a:rPr lang="ja-JP" altLang="en-US"/>
              <a:t>田原地区のスマートシティ推進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B63D0B-1C7D-A844-8F99-04204A58E7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17500" indent="-317500"/>
            <a:r>
              <a:rPr kumimoji="1" lang="en-US" altLang="ja-JP" dirty="0"/>
              <a:t>	</a:t>
            </a:r>
            <a:endParaRPr kumimoji="1" lang="ja-JP" altLang="en-US"/>
          </a:p>
        </p:txBody>
      </p:sp>
      <p:sp>
        <p:nvSpPr>
          <p:cNvPr id="4" name="Oval 361">
            <a:extLst>
              <a:ext uri="{FF2B5EF4-FFF2-40B4-BE49-F238E27FC236}">
                <a16:creationId xmlns:a16="http://schemas.microsoft.com/office/drawing/2014/main" id="{6D6A2AC0-720E-1540-B79A-3BA6DCBE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240" y="2927726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  <a:latin typeface="+mn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32489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/>
              <a:t>今後の取組み</a:t>
            </a:r>
            <a:r>
              <a:rPr kumimoji="1" lang="en-US" altLang="ja-JP" b="0" dirty="0"/>
              <a:t>	</a:t>
            </a:r>
            <a:r>
              <a:rPr kumimoji="1" lang="ja-JP" altLang="en-US" b="0"/>
              <a:t>田原地区のスマートシティ推進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ja-JP" altLang="en-US"/>
              <a:t>四條畷市の特徴として、</a:t>
            </a:r>
            <a:r>
              <a:rPr kumimoji="1" lang="ja-JP" altLang="en-US"/>
              <a:t>東西で住環境が大きく異なる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2B8A0AF-B822-1845-8BA0-A91937F1EC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  <a:latin typeface="+mn-lt"/>
              </a:rPr>
              <a:t>2</a:t>
            </a:r>
          </a:p>
        </p:txBody>
      </p:sp>
      <p:pic>
        <p:nvPicPr>
          <p:cNvPr id="49" name="Picture 3" descr="C:\Users\u22249\Desktop\190805資料\shijonawate_map.jpg">
            <a:extLst>
              <a:ext uri="{FF2B5EF4-FFF2-40B4-BE49-F238E27FC236}">
                <a16:creationId xmlns:a16="http://schemas.microsoft.com/office/drawing/2014/main" id="{69B51D11-EBA8-004A-93C6-3AF3EBD92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59" y="1531846"/>
            <a:ext cx="7676001" cy="505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848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ja-JP" altLang="en-US"/>
              <a:t>全世帯アンケートでは、交通・買い物・医療への不満が明らかとなった</a:t>
            </a:r>
            <a:endParaRPr kumimoji="1"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2B8A0AF-B822-1845-8BA0-A91937F1EC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  <a:latin typeface="+mn-lt"/>
              </a:rPr>
              <a:t>2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A862407-B786-C645-A6FB-F52760970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2" y="1988840"/>
            <a:ext cx="9380981" cy="4176464"/>
          </a:xfrm>
          <a:prstGeom prst="rect">
            <a:avLst/>
          </a:prstGeom>
        </p:spPr>
      </p:pic>
      <p:sp>
        <p:nvSpPr>
          <p:cNvPr id="10" name="テキスト プレースホルダー 3">
            <a:extLst>
              <a:ext uri="{FF2B5EF4-FFF2-40B4-BE49-F238E27FC236}">
                <a16:creationId xmlns:a16="http://schemas.microsoft.com/office/drawing/2014/main" id="{5FBDFDF3-9688-004D-B8A5-5705688509FB}"/>
              </a:ext>
            </a:extLst>
          </p:cNvPr>
          <p:cNvSpPr txBox="1">
            <a:spLocks/>
          </p:cNvSpPr>
          <p:nvPr/>
        </p:nvSpPr>
        <p:spPr>
          <a:xfrm>
            <a:off x="273050" y="1629337"/>
            <a:ext cx="4802597" cy="369326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vert="horz" wrap="none" lIns="0" tIns="45717" rIns="0" bIns="45717" rtlCol="0" anchor="b">
            <a:spAutoFit/>
          </a:bodyPr>
          <a:lstStyle>
            <a:lvl1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1pPr>
            <a:lvl2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2pPr>
            <a:lvl3pPr marL="0" marR="0" indent="-1968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3pPr>
            <a:lvl4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4pPr>
            <a:lvl5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dirty="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>
                <a:latin typeface="+mj-ea"/>
                <a:ea typeface="+mj-ea"/>
              </a:rPr>
              <a:t>日々の暮らしのアンケート（田原地域全世帯へ配布）</a:t>
            </a:r>
            <a:endParaRPr kumimoji="1" lang="en-US" altLang="ja-JP" sz="1800" dirty="0">
              <a:latin typeface="+mj-ea"/>
              <a:ea typeface="+mj-ea"/>
            </a:endParaRP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id="{99A55ECD-3EF0-DF4D-BCE0-12219F41FE68}"/>
              </a:ext>
            </a:extLst>
          </p:cNvPr>
          <p:cNvSpPr/>
          <p:nvPr/>
        </p:nvSpPr>
        <p:spPr>
          <a:xfrm>
            <a:off x="3584848" y="2852936"/>
            <a:ext cx="3888432" cy="335437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D36F034D-386F-D247-9013-7E63C6D81C3A}"/>
              </a:ext>
            </a:extLst>
          </p:cNvPr>
          <p:cNvSpPr/>
          <p:nvPr/>
        </p:nvSpPr>
        <p:spPr>
          <a:xfrm>
            <a:off x="3008782" y="4581128"/>
            <a:ext cx="4608514" cy="335437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D2A841B9-A3F7-6243-8382-B8C8431DE5C4}"/>
              </a:ext>
            </a:extLst>
          </p:cNvPr>
          <p:cNvSpPr/>
          <p:nvPr/>
        </p:nvSpPr>
        <p:spPr>
          <a:xfrm>
            <a:off x="3584848" y="5165976"/>
            <a:ext cx="4032448" cy="335437"/>
          </a:xfrm>
          <a:prstGeom prst="round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BEF54F-4F13-D747-9CD0-5CD5F06798A5}"/>
              </a:ext>
            </a:extLst>
          </p:cNvPr>
          <p:cNvSpPr txBox="1"/>
          <p:nvPr/>
        </p:nvSpPr>
        <p:spPr>
          <a:xfrm>
            <a:off x="2763491" y="6207722"/>
            <a:ext cx="4378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+mj-ea"/>
              </a:rPr>
              <a:t>※</a:t>
            </a:r>
            <a:r>
              <a:rPr lang="ja-JP" altLang="en-US" sz="1600">
                <a:latin typeface="+mj-ea"/>
              </a:rPr>
              <a:t>配布数</a:t>
            </a:r>
            <a:r>
              <a:rPr lang="en-US" altLang="ja-JP" sz="1600" dirty="0">
                <a:latin typeface="+mj-ea"/>
              </a:rPr>
              <a:t>3,342</a:t>
            </a:r>
            <a:r>
              <a:rPr lang="ja-JP" altLang="en-US" sz="1600">
                <a:latin typeface="+mj-ea"/>
              </a:rPr>
              <a:t>件、うち回答</a:t>
            </a:r>
            <a:r>
              <a:rPr lang="en-US" altLang="ja-JP" sz="1600" dirty="0">
                <a:latin typeface="+mj-ea"/>
              </a:rPr>
              <a:t>1261</a:t>
            </a:r>
            <a:r>
              <a:rPr lang="ja-JP" altLang="en-US" sz="1600">
                <a:latin typeface="+mj-ea"/>
              </a:rPr>
              <a:t>件（回収率</a:t>
            </a:r>
            <a:r>
              <a:rPr lang="en-US" altLang="ja-JP" sz="1600" dirty="0">
                <a:latin typeface="+mj-ea"/>
              </a:rPr>
              <a:t>37.7%</a:t>
            </a:r>
            <a:r>
              <a:rPr lang="ja-JP" altLang="en-US" sz="1600">
                <a:latin typeface="+mj-ea"/>
              </a:rPr>
              <a:t>）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F7C49847-3D6D-384B-B423-D6E064C6B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71" y="116632"/>
            <a:ext cx="9505055" cy="360050"/>
          </a:xfrm>
        </p:spPr>
        <p:txBody>
          <a:bodyPr/>
          <a:lstStyle/>
          <a:p>
            <a:r>
              <a:rPr lang="ja-JP" altLang="en-US" b="0"/>
              <a:t>今後の取組み</a:t>
            </a:r>
            <a:r>
              <a:rPr kumimoji="1" lang="en-US" altLang="ja-JP" b="0" dirty="0"/>
              <a:t>	</a:t>
            </a:r>
            <a:r>
              <a:rPr kumimoji="1" lang="ja-JP" altLang="en-US" b="0"/>
              <a:t>田原地区のスマートシティ推進</a:t>
            </a:r>
          </a:p>
        </p:txBody>
      </p:sp>
    </p:spTree>
    <p:extLst>
      <p:ext uri="{BB962C8B-B14F-4D97-AF65-F5344CB8AC3E}">
        <p14:creationId xmlns:p14="http://schemas.microsoft.com/office/powerpoint/2010/main" val="1687654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>
            <a:extLst>
              <a:ext uri="{FF2B5EF4-FFF2-40B4-BE49-F238E27FC236}">
                <a16:creationId xmlns:a16="http://schemas.microsoft.com/office/drawing/2014/main" id="{F7280982-FA54-A343-BFF2-C96971D57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24" y="2603766"/>
            <a:ext cx="995498" cy="104527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3CFC1A2E-566A-C349-9569-FEFA3A2F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59" y="4480433"/>
            <a:ext cx="1427491" cy="478175"/>
          </a:xfrm>
          <a:prstGeom prst="rect">
            <a:avLst/>
          </a:prstGeom>
        </p:spPr>
      </p:pic>
      <p:sp>
        <p:nvSpPr>
          <p:cNvPr id="35" name="ドーナツ 34">
            <a:extLst>
              <a:ext uri="{FF2B5EF4-FFF2-40B4-BE49-F238E27FC236}">
                <a16:creationId xmlns:a16="http://schemas.microsoft.com/office/drawing/2014/main" id="{AABAE460-443C-A340-A34B-E2D6FB81C030}"/>
              </a:ext>
            </a:extLst>
          </p:cNvPr>
          <p:cNvSpPr/>
          <p:nvPr/>
        </p:nvSpPr>
        <p:spPr>
          <a:xfrm>
            <a:off x="3840509" y="4725144"/>
            <a:ext cx="2015999" cy="1402811"/>
          </a:xfrm>
          <a:prstGeom prst="donut">
            <a:avLst>
              <a:gd name="adj" fmla="val 5957"/>
            </a:avLst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6" name="ドーナツ 25">
            <a:extLst>
              <a:ext uri="{FF2B5EF4-FFF2-40B4-BE49-F238E27FC236}">
                <a16:creationId xmlns:a16="http://schemas.microsoft.com/office/drawing/2014/main" id="{83966D49-74AB-BA47-B4D8-4B9615A54092}"/>
              </a:ext>
            </a:extLst>
          </p:cNvPr>
          <p:cNvSpPr/>
          <p:nvPr/>
        </p:nvSpPr>
        <p:spPr>
          <a:xfrm>
            <a:off x="1640632" y="2947285"/>
            <a:ext cx="6336704" cy="2534135"/>
          </a:xfrm>
          <a:prstGeom prst="donut">
            <a:avLst>
              <a:gd name="adj" fmla="val 3755"/>
            </a:avLst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F608ACC4-CD90-2C4E-92B8-7A86223FE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/>
              <a:t>今後の取組み</a:t>
            </a:r>
            <a:r>
              <a:rPr kumimoji="1" lang="en-US" altLang="ja-JP" b="0" dirty="0"/>
              <a:t>	</a:t>
            </a:r>
            <a:r>
              <a:rPr kumimoji="1" lang="ja-JP" altLang="en-US" b="0"/>
              <a:t>田原地区のスマートシティ推進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30D2E3A-7914-F244-8F45-1BACE70FA5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ja-JP" altLang="en-US"/>
              <a:t>住民を巻き込んだコンソーシアムを結成し、地域課題の解決に取り組む</a:t>
            </a:r>
            <a:endParaRPr kumimoji="1"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E2B8A0AF-B822-1845-8BA0-A91937F1EC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Oval 361">
            <a:extLst>
              <a:ext uri="{FF2B5EF4-FFF2-40B4-BE49-F238E27FC236}">
                <a16:creationId xmlns:a16="http://schemas.microsoft.com/office/drawing/2014/main" id="{5FFEF08A-1FAD-6D4C-8C16-49BC4E78C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680" y="145660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  <a:latin typeface="+mn-lt"/>
              </a:rPr>
              <a:t>2</a:t>
            </a:r>
          </a:p>
        </p:txBody>
      </p:sp>
      <p:sp>
        <p:nvSpPr>
          <p:cNvPr id="20" name="円/楕円 19">
            <a:extLst>
              <a:ext uri="{FF2B5EF4-FFF2-40B4-BE49-F238E27FC236}">
                <a16:creationId xmlns:a16="http://schemas.microsoft.com/office/drawing/2014/main" id="{73712992-3336-874E-B29C-7B7886592938}"/>
              </a:ext>
            </a:extLst>
          </p:cNvPr>
          <p:cNvSpPr/>
          <p:nvPr/>
        </p:nvSpPr>
        <p:spPr>
          <a:xfrm>
            <a:off x="999680" y="3694461"/>
            <a:ext cx="1440000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市役所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ドーナツ 15">
            <a:extLst>
              <a:ext uri="{FF2B5EF4-FFF2-40B4-BE49-F238E27FC236}">
                <a16:creationId xmlns:a16="http://schemas.microsoft.com/office/drawing/2014/main" id="{FA4598A5-679A-8542-B453-AF872B17429B}"/>
              </a:ext>
            </a:extLst>
          </p:cNvPr>
          <p:cNvSpPr/>
          <p:nvPr/>
        </p:nvSpPr>
        <p:spPr>
          <a:xfrm>
            <a:off x="3824788" y="2191573"/>
            <a:ext cx="2015999" cy="1552387"/>
          </a:xfrm>
          <a:prstGeom prst="donut">
            <a:avLst>
              <a:gd name="adj" fmla="val 5957"/>
            </a:avLst>
          </a:prstGeom>
          <a:solidFill>
            <a:schemeClr val="accent6">
              <a:lumMod val="50000"/>
            </a:schemeClr>
          </a:solidFill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FBEFA1F0-EC87-4047-A4BF-3F53638217B4}"/>
              </a:ext>
            </a:extLst>
          </p:cNvPr>
          <p:cNvSpPr/>
          <p:nvPr/>
        </p:nvSpPr>
        <p:spPr>
          <a:xfrm>
            <a:off x="7012537" y="3649040"/>
            <a:ext cx="1440000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大学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EC80844E-7E66-084C-9D22-61A319A72214}"/>
              </a:ext>
            </a:extLst>
          </p:cNvPr>
          <p:cNvSpPr/>
          <p:nvPr/>
        </p:nvSpPr>
        <p:spPr>
          <a:xfrm>
            <a:off x="4112787" y="5610682"/>
            <a:ext cx="1440000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大企業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9" name="円/楕円 28">
            <a:extLst>
              <a:ext uri="{FF2B5EF4-FFF2-40B4-BE49-F238E27FC236}">
                <a16:creationId xmlns:a16="http://schemas.microsoft.com/office/drawing/2014/main" id="{8EAD5ADC-8D48-C64D-9356-4D105F3DDDAC}"/>
              </a:ext>
            </a:extLst>
          </p:cNvPr>
          <p:cNvSpPr/>
          <p:nvPr/>
        </p:nvSpPr>
        <p:spPr>
          <a:xfrm>
            <a:off x="4128508" y="4380728"/>
            <a:ext cx="1440000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地元企業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0" name="円/楕円 29">
            <a:extLst>
              <a:ext uri="{FF2B5EF4-FFF2-40B4-BE49-F238E27FC236}">
                <a16:creationId xmlns:a16="http://schemas.microsoft.com/office/drawing/2014/main" id="{B5DED054-FA94-7A4E-8BC0-6A245CCF6550}"/>
              </a:ext>
            </a:extLst>
          </p:cNvPr>
          <p:cNvSpPr/>
          <p:nvPr/>
        </p:nvSpPr>
        <p:spPr>
          <a:xfrm>
            <a:off x="4952998" y="2191573"/>
            <a:ext cx="1188000" cy="72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1" name="円/楕円 30">
            <a:extLst>
              <a:ext uri="{FF2B5EF4-FFF2-40B4-BE49-F238E27FC236}">
                <a16:creationId xmlns:a16="http://schemas.microsoft.com/office/drawing/2014/main" id="{2B55CCFB-2838-A846-BE42-732099AAD323}"/>
              </a:ext>
            </a:extLst>
          </p:cNvPr>
          <p:cNvSpPr/>
          <p:nvPr/>
        </p:nvSpPr>
        <p:spPr>
          <a:xfrm>
            <a:off x="3512229" y="2195685"/>
            <a:ext cx="1188000" cy="72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2" name="円/楕円 31">
            <a:extLst>
              <a:ext uri="{FF2B5EF4-FFF2-40B4-BE49-F238E27FC236}">
                <a16:creationId xmlns:a16="http://schemas.microsoft.com/office/drawing/2014/main" id="{88A69EED-3C0B-A540-94D6-02A10DBEC7EA}"/>
              </a:ext>
            </a:extLst>
          </p:cNvPr>
          <p:cNvSpPr/>
          <p:nvPr/>
        </p:nvSpPr>
        <p:spPr>
          <a:xfrm>
            <a:off x="3507122" y="3100121"/>
            <a:ext cx="1188000" cy="72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3" name="円/楕円 32">
            <a:extLst>
              <a:ext uri="{FF2B5EF4-FFF2-40B4-BE49-F238E27FC236}">
                <a16:creationId xmlns:a16="http://schemas.microsoft.com/office/drawing/2014/main" id="{E0D75055-E3D3-9F49-922C-D52C3DEE74F2}"/>
              </a:ext>
            </a:extLst>
          </p:cNvPr>
          <p:cNvSpPr/>
          <p:nvPr/>
        </p:nvSpPr>
        <p:spPr>
          <a:xfrm>
            <a:off x="4961735" y="3094467"/>
            <a:ext cx="1188000" cy="720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4" name="円/楕円 33">
            <a:extLst>
              <a:ext uri="{FF2B5EF4-FFF2-40B4-BE49-F238E27FC236}">
                <a16:creationId xmlns:a16="http://schemas.microsoft.com/office/drawing/2014/main" id="{F4252B2F-7BA9-D745-B31C-CE71E73ABBB9}"/>
              </a:ext>
            </a:extLst>
          </p:cNvPr>
          <p:cNvSpPr/>
          <p:nvPr/>
        </p:nvSpPr>
        <p:spPr>
          <a:xfrm>
            <a:off x="4116056" y="2545308"/>
            <a:ext cx="1440000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地域団体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36" name="Picture 4" descr="C:\Users\u22249\Desktop\190805資料\logomark_R.jpg">
            <a:extLst>
              <a:ext uri="{FF2B5EF4-FFF2-40B4-BE49-F238E27FC236}">
                <a16:creationId xmlns:a16="http://schemas.microsoft.com/office/drawing/2014/main" id="{300276D5-9545-9A4B-829F-B6AB66FE3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41" y="2690458"/>
            <a:ext cx="958503" cy="93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A184DC81-7466-E944-BD04-AFE14AFF3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7" y="5928528"/>
            <a:ext cx="1714500" cy="40640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D753FFFD-A113-B340-89D0-A98444553F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86" y="4563440"/>
            <a:ext cx="848538" cy="402787"/>
          </a:xfrm>
          <a:prstGeom prst="rect">
            <a:avLst/>
          </a:prstGeom>
        </p:spPr>
      </p:pic>
      <p:sp>
        <p:nvSpPr>
          <p:cNvPr id="47" name="テキスト プレースホルダー 3">
            <a:extLst>
              <a:ext uri="{FF2B5EF4-FFF2-40B4-BE49-F238E27FC236}">
                <a16:creationId xmlns:a16="http://schemas.microsoft.com/office/drawing/2014/main" id="{C57B2B06-FD54-4545-BD81-F9142CE753D2}"/>
              </a:ext>
            </a:extLst>
          </p:cNvPr>
          <p:cNvSpPr txBox="1">
            <a:spLocks/>
          </p:cNvSpPr>
          <p:nvPr/>
        </p:nvSpPr>
        <p:spPr>
          <a:xfrm>
            <a:off x="273050" y="1629337"/>
            <a:ext cx="7038786" cy="369326"/>
          </a:xfrm>
          <a:prstGeom prst="rect">
            <a:avLst/>
          </a:prstGeom>
          <a:noFill/>
          <a:ln w="3175" cap="rnd">
            <a:noFill/>
            <a:prstDash val="sysDot"/>
            <a:miter lim="800000"/>
            <a:headEnd/>
            <a:tailEnd/>
          </a:ln>
        </p:spPr>
        <p:txBody>
          <a:bodyPr vert="horz" wrap="none" lIns="0" tIns="45717" rIns="0" bIns="45717" rtlCol="0" anchor="b">
            <a:spAutoFit/>
          </a:bodyPr>
          <a:lstStyle>
            <a:lvl1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1pPr>
            <a:lvl2pPr marL="0" marR="0" indent="-187325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2pPr>
            <a:lvl3pPr marL="0" marR="0" indent="-19685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3pPr>
            <a:lvl4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4pPr>
            <a:lvl5pPr marL="0" marR="0" indent="-192088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SzTx/>
              <a:buFont typeface="Wingdings" pitchFamily="2" charset="2"/>
              <a:buNone/>
              <a:tabLst/>
              <a:defRPr kumimoji="0" lang="ja-JP" altLang="en-US" sz="2000" b="1" kern="1200" dirty="0" smtClean="0">
                <a:solidFill>
                  <a:schemeClr val="accent1"/>
                </a:solidFill>
                <a:latin typeface="Arial Narrow" pitchFamily="34" charset="0"/>
                <a:ea typeface="Microsoft JhengHei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800">
                <a:latin typeface="+mj-ea"/>
                <a:ea typeface="+mj-ea"/>
              </a:rPr>
              <a:t>「日本一前向き！」コンソーシアム（国土交通省スマートシティ推進パートナー）</a:t>
            </a:r>
            <a:endParaRPr kumimoji="1" lang="en-US" altLang="ja-JP" sz="1800" dirty="0">
              <a:latin typeface="+mj-ea"/>
              <a:ea typeface="+mj-ea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9691203D-20DC-E847-9B5E-D26B4893D0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52" y="5617528"/>
            <a:ext cx="1020855" cy="10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01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CAED75-E5EB-FE4C-B1CE-D5031ED66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72" y="2636912"/>
            <a:ext cx="9505502" cy="648048"/>
          </a:xfrm>
        </p:spPr>
        <p:txBody>
          <a:bodyPr/>
          <a:lstStyle/>
          <a:p>
            <a:pPr marL="360363" indent="-360363" algn="ctr"/>
            <a:r>
              <a:rPr lang="ja-JP" altLang="en-US" sz="3000" dirty="0" smtClean="0"/>
              <a:t>ご清聴、ありがとうございました。</a:t>
            </a:r>
            <a:endParaRPr kumimoji="1" lang="ja-JP" altLang="en-US" sz="3000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B63D0B-1C7D-A844-8F99-04204A58E7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17500" indent="-317500"/>
            <a:r>
              <a:rPr kumimoji="1" lang="en-US" altLang="ja-JP" dirty="0"/>
              <a:t>	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878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FA72A5-F061-7749-8655-4D3E1EF85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0"/>
              <a:t>四條畷市の概要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759BCE5-DAA1-3C4B-832C-C622A02DB3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ja-JP" altLang="en-US"/>
              <a:t>（ご参考）市長・副市長のご紹介</a:t>
            </a:r>
            <a:endParaRPr kumimoji="1" lang="ja-JP" altLang="en-US"/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78E5CA63-4465-AC4C-AD8D-E55188495C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D32E687-58E2-9B4B-96BF-FDDD68B403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0" t="16902" r="30798" b="12194"/>
          <a:stretch/>
        </p:blipFill>
        <p:spPr>
          <a:xfrm>
            <a:off x="5169024" y="1556792"/>
            <a:ext cx="4320000" cy="344883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E76FFF8-EC7D-2445-9141-EFC16BC9D6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r="12786"/>
          <a:stretch/>
        </p:blipFill>
        <p:spPr>
          <a:xfrm>
            <a:off x="433000" y="1556792"/>
            <a:ext cx="4320000" cy="344883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B65D0E3-73A2-0C4C-8684-66701153B850}"/>
              </a:ext>
            </a:extLst>
          </p:cNvPr>
          <p:cNvSpPr txBox="1"/>
          <p:nvPr/>
        </p:nvSpPr>
        <p:spPr>
          <a:xfrm>
            <a:off x="451465" y="5095328"/>
            <a:ext cx="37144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東</a:t>
            </a:r>
            <a:r>
              <a:rPr lang="en-US" altLang="ja-JP" sz="16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ja-JP" altLang="en-US" sz="1600" b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修平（あずま</a:t>
            </a:r>
            <a:r>
              <a:rPr kumimoji="1" lang="en-US" altLang="ja-JP" sz="16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ja-JP" altLang="en-US" sz="1600" b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しゅうへい）</a:t>
            </a:r>
            <a:endParaRPr kumimoji="1" lang="en-US" altLang="ja-JP" sz="16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7325" indent="-187325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30</a:t>
            </a: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歳（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1988</a:t>
            </a: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年大阪府生まれ）</a:t>
            </a:r>
            <a:endParaRPr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外務省・野村総合研究所インドにて勤務</a:t>
            </a:r>
            <a:endParaRPr kumimoji="1"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7325" indent="-187325">
              <a:buFont typeface="Arial" panose="020B0604020202020204" pitchFamily="34" charset="0"/>
              <a:buChar char="•"/>
            </a:pP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現職で最年少市長（当選時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28</a:t>
            </a: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歳）</a:t>
            </a:r>
            <a:endParaRPr kumimoji="1"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8FE89-66D8-E244-AE66-8CE331C1D6BE}"/>
              </a:ext>
            </a:extLst>
          </p:cNvPr>
          <p:cNvSpPr txBox="1"/>
          <p:nvPr/>
        </p:nvSpPr>
        <p:spPr>
          <a:xfrm>
            <a:off x="5169024" y="5085184"/>
            <a:ext cx="43861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林</a:t>
            </a:r>
            <a:r>
              <a:rPr lang="en-US" altLang="ja-JP" sz="16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lang="ja-JP" altLang="en-US" sz="1600" b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有理</a:t>
            </a:r>
            <a:r>
              <a:rPr kumimoji="1" lang="ja-JP" altLang="en-US" sz="1600" b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（はやし</a:t>
            </a:r>
            <a:r>
              <a:rPr kumimoji="1" lang="en-US" altLang="ja-JP" sz="1600" b="1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ja-JP" altLang="en-US" sz="1600" b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ゆうり）</a:t>
            </a:r>
            <a:endParaRPr kumimoji="1" lang="en-US" altLang="ja-JP" sz="1600" b="1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7325" indent="-187325"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39</a:t>
            </a: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歳（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1980</a:t>
            </a: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年大阪府生まれ）</a:t>
            </a:r>
            <a:endParaRPr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リクルート社にてスーモマガジン編集長を務める</a:t>
            </a:r>
            <a:endParaRPr kumimoji="1"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7325" indent="-187325">
              <a:buFont typeface="Arial" panose="020B0604020202020204" pitchFamily="34" charset="0"/>
              <a:buChar char="•"/>
            </a:pP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全国公募にて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1,700</a:t>
            </a: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人の中から副市長に選ばれる</a:t>
            </a:r>
            <a:endParaRPr kumimoji="1"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2</a:t>
            </a: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歳の娘を子育て中のワーキングママ</a:t>
            </a:r>
            <a:endParaRPr kumimoji="1"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599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568624" y="2852936"/>
            <a:ext cx="7020000" cy="4320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テキスト プレースホルダー 11"/>
          <p:cNvSpPr txBox="1">
            <a:spLocks/>
          </p:cNvSpPr>
          <p:nvPr/>
        </p:nvSpPr>
        <p:spPr>
          <a:xfrm>
            <a:off x="1568624" y="2420888"/>
            <a:ext cx="7020000" cy="3312368"/>
          </a:xfrm>
          <a:prstGeom prst="rect">
            <a:avLst/>
          </a:prstGeom>
          <a:noFill/>
        </p:spPr>
        <p:txBody>
          <a:bodyPr vert="horz" lIns="90000" tIns="46800" rIns="90000" bIns="46800" rtlCol="0" anchor="t">
            <a:noAutofit/>
          </a:bodyPr>
          <a:lstStyle>
            <a:lvl1pPr marL="324000" marR="0" indent="-324000" algn="l" defTabSz="863600" rtl="0" eaLnBrk="1" fontAlgn="base" latinLnBrk="0" hangingPunct="1">
              <a:lnSpc>
                <a:spcPct val="12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1pPr>
            <a:lvl2pPr marL="540000" marR="0" indent="0" algn="l" defTabSz="863600" rtl="0" eaLnBrk="1" fontAlgn="base" latinLnBrk="0" hangingPunct="1">
              <a:lnSpc>
                <a:spcPct val="125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2pPr>
            <a:lvl3pPr marL="993775" marR="0" indent="0" algn="l" defTabSz="863600" rtl="0" eaLnBrk="1" fontAlgn="base" latinLnBrk="0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3pPr>
            <a:lvl4pPr marL="1428750" marR="0" indent="0" algn="l" defTabSz="863600" rtl="0" eaLnBrk="1" fontAlgn="base" latinLnBrk="0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4pPr>
            <a:lvl5pPr marL="1882775" marR="0" indent="0" algn="l" defTabSz="863600" rtl="0" eaLnBrk="1" fontAlgn="base" latinLnBrk="0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0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5pPr>
            <a:lvl6pPr marL="2324100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6pPr>
            <a:lvl7pPr marL="2778125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7pPr>
            <a:lvl8pPr marL="3230563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8pPr>
            <a:lvl9pPr marL="3675063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9pPr>
          </a:lstStyle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latin typeface="+mn-lt"/>
              </a:rPr>
              <a:t>四條畷市の概要</a:t>
            </a:r>
            <a:r>
              <a:rPr lang="ja-JP" altLang="en-US" sz="1800" dirty="0">
                <a:latin typeface="+mn-lt"/>
              </a:rPr>
              <a:t>	</a:t>
            </a:r>
            <a:r>
              <a:rPr lang="en-US" altLang="ja-JP" sz="1800" dirty="0">
                <a:latin typeface="+mn-lt"/>
              </a:rPr>
              <a:t>..............	2</a:t>
            </a:r>
            <a:endParaRPr lang="ja-JP" altLang="en-US" sz="1800" dirty="0">
              <a:latin typeface="+mn-lt"/>
            </a:endParaRPr>
          </a:p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solidFill>
                  <a:schemeClr val="bg1"/>
                </a:solidFill>
                <a:latin typeface="+mn-lt"/>
              </a:rPr>
              <a:t>四條畷市がめざす方向性</a:t>
            </a:r>
            <a:r>
              <a:rPr lang="ja-JP" altLang="en-US" sz="1800" dirty="0">
                <a:solidFill>
                  <a:schemeClr val="bg1"/>
                </a:solidFill>
                <a:latin typeface="+mn-lt"/>
              </a:rPr>
              <a:t>	 </a:t>
            </a:r>
            <a:r>
              <a:rPr lang="en-US" altLang="ja-JP" sz="1800" dirty="0">
                <a:solidFill>
                  <a:schemeClr val="bg1"/>
                </a:solidFill>
                <a:latin typeface="+mn-lt"/>
              </a:rPr>
              <a:t>..............	5</a:t>
            </a:r>
            <a:endParaRPr lang="ja-JP" altLang="en-US" sz="1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latin typeface="+mn-lt"/>
              </a:rPr>
              <a:t>事例紹介</a:t>
            </a:r>
            <a:r>
              <a:rPr lang="ja-JP" altLang="en-US" sz="1800" dirty="0">
                <a:latin typeface="+mn-lt"/>
              </a:rPr>
              <a:t>	</a:t>
            </a:r>
            <a:r>
              <a:rPr lang="en-US" altLang="ja-JP" sz="1800" dirty="0">
                <a:latin typeface="+mn-lt"/>
              </a:rPr>
              <a:t>..............	9</a:t>
            </a:r>
            <a:endParaRPr lang="ja-JP" altLang="en-US" sz="1800" dirty="0">
              <a:latin typeface="+mn-lt"/>
            </a:endParaRPr>
          </a:p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latin typeface="+mn-lt"/>
              </a:rPr>
              <a:t>今後の取組み</a:t>
            </a:r>
            <a:r>
              <a:rPr lang="ja-JP" altLang="en-US" sz="1800" dirty="0">
                <a:latin typeface="+mn-lt"/>
              </a:rPr>
              <a:t>	</a:t>
            </a:r>
            <a:r>
              <a:rPr lang="en-US" altLang="ja-JP" sz="1800" dirty="0">
                <a:latin typeface="+mn-lt"/>
              </a:rPr>
              <a:t>..............	30</a:t>
            </a:r>
          </a:p>
        </p:txBody>
      </p:sp>
    </p:spTree>
    <p:extLst>
      <p:ext uri="{BB962C8B-B14F-4D97-AF65-F5344CB8AC3E}">
        <p14:creationId xmlns:p14="http://schemas.microsoft.com/office/powerpoint/2010/main" val="2532006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8FAA4A-A17B-C748-8E45-622FA23C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/>
              <a:t>四條畷市のめざす方向性</a:t>
            </a:r>
            <a:endParaRPr kumimoji="1" lang="ja-JP" altLang="en-US" b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7595F32-EADC-4047-85B3-A6B5873DFB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人口や財政等の変化に伴い、基礎自治体の働き方を変える必要がある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FC3675DE-EC56-2C4B-AD2B-804D970E96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3" name="ホームベース 12">
            <a:extLst>
              <a:ext uri="{FF2B5EF4-FFF2-40B4-BE49-F238E27FC236}">
                <a16:creationId xmlns:a16="http://schemas.microsoft.com/office/drawing/2014/main" id="{E6605406-D856-CB48-9BBC-D278B5542590}"/>
              </a:ext>
            </a:extLst>
          </p:cNvPr>
          <p:cNvSpPr/>
          <p:nvPr/>
        </p:nvSpPr>
        <p:spPr>
          <a:xfrm>
            <a:off x="-4625878" y="4773396"/>
            <a:ext cx="1512168" cy="792088"/>
          </a:xfrm>
          <a:prstGeom prst="homePlat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6938BC2-6DEC-5C47-A492-00C008230A5D}"/>
              </a:ext>
            </a:extLst>
          </p:cNvPr>
          <p:cNvSpPr/>
          <p:nvPr/>
        </p:nvSpPr>
        <p:spPr>
          <a:xfrm>
            <a:off x="525849" y="2423448"/>
            <a:ext cx="1512168" cy="936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人口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D1CD1A7-9851-1B43-B576-906D5E6FF84D}"/>
              </a:ext>
            </a:extLst>
          </p:cNvPr>
          <p:cNvSpPr/>
          <p:nvPr/>
        </p:nvSpPr>
        <p:spPr>
          <a:xfrm>
            <a:off x="525849" y="3731840"/>
            <a:ext cx="1512168" cy="936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財政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B55A24E-5A7B-204D-8F79-8A602067721F}"/>
              </a:ext>
            </a:extLst>
          </p:cNvPr>
          <p:cNvSpPr/>
          <p:nvPr/>
        </p:nvSpPr>
        <p:spPr>
          <a:xfrm>
            <a:off x="525849" y="5040232"/>
            <a:ext cx="1512168" cy="936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行政サービス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94DC813-C587-EA48-B1C3-0F54B98B488E}"/>
              </a:ext>
            </a:extLst>
          </p:cNvPr>
          <p:cNvSpPr txBox="1"/>
          <p:nvPr/>
        </p:nvSpPr>
        <p:spPr>
          <a:xfrm>
            <a:off x="2919938" y="191939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過去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7E0EA53-8A7B-D942-B1E9-0A62E2FDE049}"/>
              </a:ext>
            </a:extLst>
          </p:cNvPr>
          <p:cNvSpPr txBox="1"/>
          <p:nvPr/>
        </p:nvSpPr>
        <p:spPr>
          <a:xfrm>
            <a:off x="5193329" y="191939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現在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三角形 17">
            <a:extLst>
              <a:ext uri="{FF2B5EF4-FFF2-40B4-BE49-F238E27FC236}">
                <a16:creationId xmlns:a16="http://schemas.microsoft.com/office/drawing/2014/main" id="{A75B3513-BA1A-8E49-B722-29E7AFB83DA1}"/>
              </a:ext>
            </a:extLst>
          </p:cNvPr>
          <p:cNvSpPr/>
          <p:nvPr/>
        </p:nvSpPr>
        <p:spPr>
          <a:xfrm rot="5400000">
            <a:off x="6128360" y="3905737"/>
            <a:ext cx="2232246" cy="372288"/>
          </a:xfrm>
          <a:prstGeom prst="triangle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F1D76143-20FE-9048-981B-35D05305928B}"/>
              </a:ext>
            </a:extLst>
          </p:cNvPr>
          <p:cNvCxnSpPr>
            <a:cxnSpLocks/>
          </p:cNvCxnSpPr>
          <p:nvPr/>
        </p:nvCxnSpPr>
        <p:spPr>
          <a:xfrm>
            <a:off x="2262665" y="3575576"/>
            <a:ext cx="4407621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AE6C5B30-AFB0-BD49-8255-EF318F5645D6}"/>
              </a:ext>
            </a:extLst>
          </p:cNvPr>
          <p:cNvCxnSpPr>
            <a:cxnSpLocks/>
          </p:cNvCxnSpPr>
          <p:nvPr/>
        </p:nvCxnSpPr>
        <p:spPr>
          <a:xfrm>
            <a:off x="2262665" y="2257946"/>
            <a:ext cx="1909582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FAAC2CD4-524B-1144-AAF3-281A5E58C15E}"/>
              </a:ext>
            </a:extLst>
          </p:cNvPr>
          <p:cNvCxnSpPr>
            <a:cxnSpLocks/>
          </p:cNvCxnSpPr>
          <p:nvPr/>
        </p:nvCxnSpPr>
        <p:spPr>
          <a:xfrm>
            <a:off x="4536056" y="2257946"/>
            <a:ext cx="1909582" cy="0"/>
          </a:xfrm>
          <a:prstGeom prst="line">
            <a:avLst/>
          </a:prstGeom>
          <a:ln w="952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4FD3E0F-ED50-E545-8D59-06D6BF8FBA7C}"/>
              </a:ext>
            </a:extLst>
          </p:cNvPr>
          <p:cNvSpPr txBox="1"/>
          <p:nvPr/>
        </p:nvSpPr>
        <p:spPr>
          <a:xfrm>
            <a:off x="7833320" y="3861048"/>
            <a:ext cx="164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働き方改革</a:t>
            </a:r>
            <a:endParaRPr kumimoji="1" lang="ja-JP" altLang="en-US" sz="24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6C40D694-FD2E-654A-9395-F037390E86B4}"/>
              </a:ext>
            </a:extLst>
          </p:cNvPr>
          <p:cNvCxnSpPr>
            <a:cxnSpLocks/>
          </p:cNvCxnSpPr>
          <p:nvPr/>
        </p:nvCxnSpPr>
        <p:spPr>
          <a:xfrm>
            <a:off x="2262665" y="4852583"/>
            <a:ext cx="4407621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05D2CF7-B017-854A-92C8-F423A64E6FA9}"/>
              </a:ext>
            </a:extLst>
          </p:cNvPr>
          <p:cNvSpPr txBox="1"/>
          <p:nvPr/>
        </p:nvSpPr>
        <p:spPr>
          <a:xfrm>
            <a:off x="2262665" y="5002036"/>
            <a:ext cx="2114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都市整備など、</a:t>
            </a:r>
            <a: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国や都道府県から</a:t>
            </a:r>
            <a: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おりてきた業務を</a:t>
            </a:r>
            <a: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確実に実行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6EF82BF-117B-CB48-85A8-2677A5F30ECA}"/>
              </a:ext>
            </a:extLst>
          </p:cNvPr>
          <p:cNvSpPr txBox="1"/>
          <p:nvPr/>
        </p:nvSpPr>
        <p:spPr>
          <a:xfrm>
            <a:off x="4494724" y="5002036"/>
            <a:ext cx="2114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市民ニーズの</a:t>
            </a:r>
            <a: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多様化に伴い、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自治体のごとに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様々な施策を展開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F06677CC-A4DB-0B4E-933D-5B45DD9B2396}"/>
              </a:ext>
            </a:extLst>
          </p:cNvPr>
          <p:cNvSpPr txBox="1"/>
          <p:nvPr/>
        </p:nvSpPr>
        <p:spPr>
          <a:xfrm>
            <a:off x="2262665" y="2369195"/>
            <a:ext cx="2114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増加傾向</a:t>
            </a:r>
            <a:endParaRPr kumimoji="1"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7325" indent="-187325">
              <a:buFont typeface="Arial" panose="020B0604020202020204" pitchFamily="34" charset="0"/>
              <a:buChar char="•"/>
            </a:pP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人口分布が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ピラミッド型を形成</a:t>
            </a:r>
            <a:endParaRPr kumimoji="1"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7325" indent="-187325">
              <a:buFont typeface="Arial" panose="020B0604020202020204" pitchFamily="34" charset="0"/>
              <a:buChar char="•"/>
            </a:pP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A7DD9C6-6BEA-F045-AD2C-95BADC1CD3F1}"/>
              </a:ext>
            </a:extLst>
          </p:cNvPr>
          <p:cNvSpPr txBox="1"/>
          <p:nvPr/>
        </p:nvSpPr>
        <p:spPr>
          <a:xfrm>
            <a:off x="4494724" y="2369195"/>
            <a:ext cx="2114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減少</a:t>
            </a:r>
            <a:endParaRPr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高齢者の割合が</a:t>
            </a:r>
            <a: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増加</a:t>
            </a:r>
            <a:endParaRPr kumimoji="1"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032352C-3509-A54D-98E0-2A3A7DCE5CF1}"/>
              </a:ext>
            </a:extLst>
          </p:cNvPr>
          <p:cNvSpPr txBox="1"/>
          <p:nvPr/>
        </p:nvSpPr>
        <p:spPr>
          <a:xfrm>
            <a:off x="2262665" y="3734112"/>
            <a:ext cx="2114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buFont typeface="Arial" panose="020B0604020202020204" pitchFamily="34" charset="0"/>
              <a:buChar char="•"/>
            </a:pP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増加</a:t>
            </a:r>
            <a:endParaRPr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各分野に予算配分</a:t>
            </a:r>
            <a:endParaRPr kumimoji="1"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205AF8E0-9F38-654E-9CDB-09544ACECAA2}"/>
              </a:ext>
            </a:extLst>
          </p:cNvPr>
          <p:cNvSpPr txBox="1"/>
          <p:nvPr/>
        </p:nvSpPr>
        <p:spPr>
          <a:xfrm>
            <a:off x="4494724" y="3734112"/>
            <a:ext cx="2114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減少</a:t>
            </a:r>
            <a:endParaRPr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メリハリをつけた</a:t>
            </a:r>
            <a: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予算配分</a:t>
            </a:r>
            <a:endParaRPr kumimoji="1"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158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8FAA4A-A17B-C748-8E45-622FA23C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0"/>
              <a:t>四條畷市のめざす方向性</a:t>
            </a:r>
            <a:endParaRPr kumimoji="1" lang="ja-JP" altLang="en-US" b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7595F32-EADC-4047-85B3-A6B5873DFB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ja-JP" altLang="en-US"/>
              <a:t>本質的な働き方改革を通じ</a:t>
            </a:r>
            <a:r>
              <a:rPr lang="ja-JP" altLang="en-US"/>
              <a:t>、</a:t>
            </a:r>
            <a:r>
              <a:rPr kumimoji="1" lang="ja-JP" altLang="en-US"/>
              <a:t>日本一前向きな市役所をめざす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FC3675DE-EC56-2C4B-AD2B-804D970E96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3" name="ホームベース 12">
            <a:extLst>
              <a:ext uri="{FF2B5EF4-FFF2-40B4-BE49-F238E27FC236}">
                <a16:creationId xmlns:a16="http://schemas.microsoft.com/office/drawing/2014/main" id="{E6605406-D856-CB48-9BBC-D278B5542590}"/>
              </a:ext>
            </a:extLst>
          </p:cNvPr>
          <p:cNvSpPr/>
          <p:nvPr/>
        </p:nvSpPr>
        <p:spPr>
          <a:xfrm>
            <a:off x="-4625878" y="4773396"/>
            <a:ext cx="1512168" cy="792088"/>
          </a:xfrm>
          <a:prstGeom prst="homePlat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D1CD1A7-9851-1B43-B576-906D5E6FF84D}"/>
              </a:ext>
            </a:extLst>
          </p:cNvPr>
          <p:cNvSpPr/>
          <p:nvPr/>
        </p:nvSpPr>
        <p:spPr>
          <a:xfrm>
            <a:off x="525849" y="3731840"/>
            <a:ext cx="1512168" cy="936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働き方改革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EEB903A-805C-324E-BF88-B1F896687E38}"/>
              </a:ext>
            </a:extLst>
          </p:cNvPr>
          <p:cNvSpPr/>
          <p:nvPr/>
        </p:nvSpPr>
        <p:spPr>
          <a:xfrm>
            <a:off x="2792760" y="2423448"/>
            <a:ext cx="1512168" cy="936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データ等に基づく政策立案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6E0C23B-CEFA-BF4C-98EF-52E383082A2A}"/>
              </a:ext>
            </a:extLst>
          </p:cNvPr>
          <p:cNvSpPr/>
          <p:nvPr/>
        </p:nvSpPr>
        <p:spPr>
          <a:xfrm>
            <a:off x="2792760" y="3731840"/>
            <a:ext cx="1512168" cy="936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団体・企業との連携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8EE21A7-B090-C448-A1C9-C7510DE08B30}"/>
              </a:ext>
            </a:extLst>
          </p:cNvPr>
          <p:cNvSpPr/>
          <p:nvPr/>
        </p:nvSpPr>
        <p:spPr>
          <a:xfrm>
            <a:off x="2792760" y="5040232"/>
            <a:ext cx="1512168" cy="936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テクノロジーの</a:t>
            </a:r>
            <a: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16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活用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3FF1BC2-65CD-FE48-8E7C-FB5F256D5E9D}"/>
              </a:ext>
            </a:extLst>
          </p:cNvPr>
          <p:cNvSpPr txBox="1"/>
          <p:nvPr/>
        </p:nvSpPr>
        <p:spPr>
          <a:xfrm>
            <a:off x="4494724" y="5002036"/>
            <a:ext cx="2114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市民の利便性と</a:t>
            </a:r>
            <a: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職員の生産性を向上させる</a:t>
            </a:r>
            <a:endParaRPr kumimoji="1" lang="ja-JP" altLang="en-US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9E4561F-C758-6C47-BAB3-B2D1F0A33191}"/>
              </a:ext>
            </a:extLst>
          </p:cNvPr>
          <p:cNvSpPr txBox="1"/>
          <p:nvPr/>
        </p:nvSpPr>
        <p:spPr>
          <a:xfrm>
            <a:off x="4494724" y="2369195"/>
            <a:ext cx="21142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適切な数値目標の設定と効果検証を</a:t>
            </a:r>
            <a: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kumimoji="1"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行う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endParaRPr lang="en-US" altLang="ja-JP" sz="1600" dirty="0"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7B2A2E7-6E05-1F40-92B4-A31482C5A65B}"/>
              </a:ext>
            </a:extLst>
          </p:cNvPr>
          <p:cNvSpPr txBox="1"/>
          <p:nvPr/>
        </p:nvSpPr>
        <p:spPr>
          <a:xfrm>
            <a:off x="4494724" y="3734112"/>
            <a:ext cx="2114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buFont typeface="Arial" panose="020B0604020202020204" pitchFamily="34" charset="0"/>
              <a:buChar char="•"/>
            </a:pPr>
            <a:r>
              <a:rPr kumimoji="1"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社会課題に対し、</a:t>
            </a:r>
            <a: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16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sz="16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多様な組織が力を合わせて取組む</a:t>
            </a:r>
            <a:endParaRPr kumimoji="1" lang="en-US" altLang="ja-JP" sz="16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4" name="三角形 33">
            <a:extLst>
              <a:ext uri="{FF2B5EF4-FFF2-40B4-BE49-F238E27FC236}">
                <a16:creationId xmlns:a16="http://schemas.microsoft.com/office/drawing/2014/main" id="{361ABD6B-0F78-E14A-8542-F0E10FAE3789}"/>
              </a:ext>
            </a:extLst>
          </p:cNvPr>
          <p:cNvSpPr/>
          <p:nvPr/>
        </p:nvSpPr>
        <p:spPr>
          <a:xfrm rot="5400000">
            <a:off x="5921197" y="3905737"/>
            <a:ext cx="2232246" cy="372288"/>
          </a:xfrm>
          <a:prstGeom prst="triangle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09EFB0C-AA41-2740-BBDB-12D3B96D72A3}"/>
              </a:ext>
            </a:extLst>
          </p:cNvPr>
          <p:cNvSpPr txBox="1"/>
          <p:nvPr/>
        </p:nvSpPr>
        <p:spPr>
          <a:xfrm>
            <a:off x="7465645" y="3676382"/>
            <a:ext cx="2218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日本一前向きな</a:t>
            </a:r>
            <a:r>
              <a:rPr lang="en-US" altLang="ja-JP" sz="24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/>
            </a:r>
            <a:br>
              <a:rPr lang="en-US" altLang="ja-JP" sz="24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ja-JP" altLang="en-US" sz="240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市役所へ</a:t>
            </a:r>
            <a:endParaRPr kumimoji="1" lang="ja-JP" altLang="en-US" sz="24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073BB0A-FF2F-854B-BF3E-36B0F254B111}"/>
              </a:ext>
            </a:extLst>
          </p:cNvPr>
          <p:cNvCxnSpPr>
            <a:stCxn id="14" idx="3"/>
            <a:endCxn id="25" idx="1"/>
          </p:cNvCxnSpPr>
          <p:nvPr/>
        </p:nvCxnSpPr>
        <p:spPr>
          <a:xfrm>
            <a:off x="2038017" y="4199892"/>
            <a:ext cx="754743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カギ線コネクタ 9">
            <a:extLst>
              <a:ext uri="{FF2B5EF4-FFF2-40B4-BE49-F238E27FC236}">
                <a16:creationId xmlns:a16="http://schemas.microsoft.com/office/drawing/2014/main" id="{4CE9C6BF-E3BE-1143-B715-EEA81F8852FB}"/>
              </a:ext>
            </a:extLst>
          </p:cNvPr>
          <p:cNvCxnSpPr>
            <a:stCxn id="23" idx="1"/>
            <a:endCxn id="26" idx="1"/>
          </p:cNvCxnSpPr>
          <p:nvPr/>
        </p:nvCxnSpPr>
        <p:spPr>
          <a:xfrm rot="10800000" flipV="1">
            <a:off x="2792760" y="2891500"/>
            <a:ext cx="12700" cy="2616784"/>
          </a:xfrm>
          <a:prstGeom prst="bentConnector3">
            <a:avLst>
              <a:gd name="adj1" fmla="val 3041378"/>
            </a:avLst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373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568624" y="3284984"/>
            <a:ext cx="7020000" cy="43204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テキスト プレースホルダー 11"/>
          <p:cNvSpPr txBox="1">
            <a:spLocks/>
          </p:cNvSpPr>
          <p:nvPr/>
        </p:nvSpPr>
        <p:spPr>
          <a:xfrm>
            <a:off x="1568624" y="2420888"/>
            <a:ext cx="7020000" cy="3312368"/>
          </a:xfrm>
          <a:prstGeom prst="rect">
            <a:avLst/>
          </a:prstGeom>
          <a:noFill/>
        </p:spPr>
        <p:txBody>
          <a:bodyPr vert="horz" lIns="90000" tIns="46800" rIns="90000" bIns="46800" rtlCol="0" anchor="t">
            <a:noAutofit/>
          </a:bodyPr>
          <a:lstStyle>
            <a:lvl1pPr marL="324000" marR="0" indent="-324000" algn="l" defTabSz="863600" rtl="0" eaLnBrk="1" fontAlgn="base" latinLnBrk="0" hangingPunct="1">
              <a:lnSpc>
                <a:spcPct val="125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1pPr>
            <a:lvl2pPr marL="540000" marR="0" indent="0" algn="l" defTabSz="863600" rtl="0" eaLnBrk="1" fontAlgn="base" latinLnBrk="0" hangingPunct="1">
              <a:lnSpc>
                <a:spcPct val="125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2pPr>
            <a:lvl3pPr marL="993775" marR="0" indent="0" algn="l" defTabSz="863600" rtl="0" eaLnBrk="1" fontAlgn="base" latinLnBrk="0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2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3pPr>
            <a:lvl4pPr marL="1428750" marR="0" indent="0" algn="l" defTabSz="863600" rtl="0" eaLnBrk="1" fontAlgn="base" latinLnBrk="0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1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4pPr>
            <a:lvl5pPr marL="1882775" marR="0" indent="0" algn="l" defTabSz="863600" rtl="0" eaLnBrk="1" fontAlgn="base" latinLnBrk="0" hangingPunct="1">
              <a:lnSpc>
                <a:spcPct val="125000"/>
              </a:lnSpc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>
                <a:tab pos="6456363" algn="r"/>
                <a:tab pos="6816725" algn="r"/>
              </a:tabLst>
              <a:defRPr kumimoji="1" lang="ja-JP" altLang="en-US" sz="105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5pPr>
            <a:lvl6pPr marL="2324100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6pPr>
            <a:lvl7pPr marL="2778125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7pPr>
            <a:lvl8pPr marL="3230563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8pPr>
            <a:lvl9pPr marL="3675063" indent="0" algn="l" defTabSz="914400" rtl="0" eaLnBrk="1" latinLnBrk="0" hangingPunct="1">
              <a:lnSpc>
                <a:spcPct val="125000"/>
              </a:lnSpc>
              <a:spcBef>
                <a:spcPts val="300"/>
              </a:spcBef>
              <a:buFontTx/>
              <a:buNone/>
              <a:tabLst>
                <a:tab pos="6456363" algn="r"/>
                <a:tab pos="6816725" algn="r"/>
              </a:tabLst>
              <a:defRPr kumimoji="1" sz="10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defRPr>
            </a:lvl9pPr>
          </a:lstStyle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latin typeface="+mn-lt"/>
              </a:rPr>
              <a:t>四條畷市の概要</a:t>
            </a:r>
            <a:r>
              <a:rPr lang="ja-JP" altLang="en-US" sz="1800" dirty="0">
                <a:latin typeface="+mn-lt"/>
              </a:rPr>
              <a:t>	</a:t>
            </a:r>
            <a:r>
              <a:rPr lang="en-US" altLang="ja-JP" sz="1800" dirty="0">
                <a:latin typeface="+mn-lt"/>
              </a:rPr>
              <a:t>..............	2</a:t>
            </a:r>
            <a:endParaRPr lang="ja-JP" altLang="en-US" sz="1800" dirty="0">
              <a:latin typeface="+mn-lt"/>
            </a:endParaRPr>
          </a:p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latin typeface="+mn-lt"/>
              </a:rPr>
              <a:t>四條畷市がめざす方向性</a:t>
            </a:r>
            <a:r>
              <a:rPr lang="ja-JP" altLang="en-US" sz="1800" dirty="0">
                <a:latin typeface="+mn-lt"/>
              </a:rPr>
              <a:t>	 </a:t>
            </a:r>
            <a:r>
              <a:rPr lang="en-US" altLang="ja-JP" sz="1800" dirty="0">
                <a:latin typeface="+mn-lt"/>
              </a:rPr>
              <a:t>..............	5</a:t>
            </a:r>
            <a:endParaRPr lang="ja-JP" altLang="en-US" sz="1800" dirty="0">
              <a:latin typeface="+mn-lt"/>
            </a:endParaRPr>
          </a:p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solidFill>
                  <a:schemeClr val="bg1"/>
                </a:solidFill>
                <a:latin typeface="+mn-lt"/>
              </a:rPr>
              <a:t>事例紹介</a:t>
            </a:r>
            <a:r>
              <a:rPr lang="ja-JP" altLang="en-US" sz="1800" dirty="0">
                <a:solidFill>
                  <a:schemeClr val="bg1"/>
                </a:solidFill>
                <a:latin typeface="+mn-lt"/>
              </a:rPr>
              <a:t>	</a:t>
            </a:r>
            <a:r>
              <a:rPr lang="en-US" altLang="ja-JP" sz="1800" dirty="0">
                <a:solidFill>
                  <a:schemeClr val="bg1"/>
                </a:solidFill>
                <a:latin typeface="+mn-lt"/>
              </a:rPr>
              <a:t>..............	9</a:t>
            </a:r>
            <a:endParaRPr lang="ja-JP" altLang="en-US" sz="18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ClrTx/>
              <a:buFontTx/>
              <a:buAutoNum type="arabicPeriod"/>
            </a:pPr>
            <a:r>
              <a:rPr lang="ja-JP" altLang="en-US" sz="1800">
                <a:latin typeface="+mn-lt"/>
              </a:rPr>
              <a:t>今後の取組み</a:t>
            </a:r>
            <a:r>
              <a:rPr lang="ja-JP" altLang="en-US" sz="1800" dirty="0">
                <a:latin typeface="+mn-lt"/>
              </a:rPr>
              <a:t>	</a:t>
            </a:r>
            <a:r>
              <a:rPr lang="en-US" altLang="ja-JP" sz="1800" dirty="0">
                <a:latin typeface="+mn-lt"/>
              </a:rPr>
              <a:t>..............	30</a:t>
            </a:r>
          </a:p>
          <a:p>
            <a:pPr marL="0" indent="0">
              <a:buClrTx/>
            </a:pPr>
            <a:endParaRPr lang="ja-JP" altLang="en-US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9157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CAED75-E5EB-FE4C-B1CE-D5031ED6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60363" indent="-360363"/>
            <a:r>
              <a:rPr lang="en-US" altLang="ja-JP" dirty="0"/>
              <a:t>	</a:t>
            </a:r>
            <a:r>
              <a:rPr lang="ja-JP" altLang="en-US"/>
              <a:t>オンラインによる住民票の取得</a:t>
            </a:r>
            <a:endParaRPr kumimoji="1" lang="ja-JP" altLang="en-US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B63D0B-1C7D-A844-8F99-04204A58E7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17500" indent="-317500"/>
            <a:r>
              <a:rPr kumimoji="1" lang="en-US" altLang="ja-JP" dirty="0"/>
              <a:t>	</a:t>
            </a:r>
            <a:endParaRPr kumimoji="1" lang="ja-JP" altLang="en-US"/>
          </a:p>
        </p:txBody>
      </p:sp>
      <p:sp>
        <p:nvSpPr>
          <p:cNvPr id="4" name="Oval 361">
            <a:extLst>
              <a:ext uri="{FF2B5EF4-FFF2-40B4-BE49-F238E27FC236}">
                <a16:creationId xmlns:a16="http://schemas.microsoft.com/office/drawing/2014/main" id="{6D6A2AC0-720E-1540-B79A-3BA6DCBE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240" y="2927726"/>
            <a:ext cx="288000" cy="288000"/>
          </a:xfrm>
          <a:prstGeom prst="ellipse">
            <a:avLst/>
          </a:prstGeom>
          <a:solidFill>
            <a:srgbClr val="FFC44D"/>
          </a:solidFill>
          <a:ln w="12700" algn="ctr">
            <a:noFill/>
            <a:round/>
            <a:headEnd/>
            <a:tailEnd/>
          </a:ln>
          <a:effectLst>
            <a:prstShdw prst="shdw17" dist="17961" dir="2700000">
              <a:srgbClr val="FFC44D">
                <a:gamma/>
                <a:shade val="60000"/>
                <a:invGamma/>
              </a:srgbClr>
            </a:prstShdw>
          </a:effectLst>
        </p:spPr>
        <p:txBody>
          <a:bodyPr wrap="none" lIns="0" tIns="0" rIns="0" bIns="0" anchor="ctr" anchorCtr="1"/>
          <a:lstStyle/>
          <a:p>
            <a:pPr defTabSz="762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1" kern="0" dirty="0">
                <a:solidFill>
                  <a:sysClr val="windowText" lastClr="000000"/>
                </a:solidFill>
              </a:rPr>
              <a:t>1</a:t>
            </a:r>
            <a:endParaRPr kumimoji="0" lang="en-GB" sz="1600" b="1" kern="0" dirty="0">
              <a:solidFill>
                <a:sysClr val="windowText" lastClr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2516782"/>
      </p:ext>
    </p:extLst>
  </p:cSld>
  <p:clrMapOvr>
    <a:masterClrMapping/>
  </p:clrMapOvr>
</p:sld>
</file>

<file path=ppt/theme/theme1.xml><?xml version="1.0" encoding="utf-8"?>
<a:theme xmlns:a="http://schemas.openxmlformats.org/drawingml/2006/main" name="NRI Template">
  <a:themeElements>
    <a:clrScheme name="NRI Template">
      <a:dk1>
        <a:srgbClr val="000000"/>
      </a:dk1>
      <a:lt1>
        <a:srgbClr val="FFFFFF"/>
      </a:lt1>
      <a:dk2>
        <a:srgbClr val="CCCCCC"/>
      </a:dk2>
      <a:lt2>
        <a:srgbClr val="7F7F7F"/>
      </a:lt2>
      <a:accent1>
        <a:srgbClr val="40647F"/>
      </a:accent1>
      <a:accent2>
        <a:srgbClr val="7AABCC"/>
      </a:accent2>
      <a:accent3>
        <a:srgbClr val="B5D1E2"/>
      </a:accent3>
      <a:accent4>
        <a:srgbClr val="E57E17"/>
      </a:accent4>
      <a:accent5>
        <a:srgbClr val="BF1313"/>
      </a:accent5>
      <a:accent6>
        <a:srgbClr val="005BAC"/>
      </a:accent6>
      <a:hlink>
        <a:srgbClr val="E57E17"/>
      </a:hlink>
      <a:folHlink>
        <a:srgbClr val="BF1313"/>
      </a:folHlink>
    </a:clrScheme>
    <a:fontScheme name="ユーザー定義 3">
      <a:majorFont>
        <a:latin typeface="Arial Narrow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kumimoji="1" sz="1600" dirty="0" smtClean="0">
            <a:solidFill>
              <a:schemeClr val="tx1"/>
            </a:solidFill>
            <a:latin typeface="Arial" panose="020B0604020202020204" pitchFamily="34" charset="0"/>
            <a:ea typeface="ＭＳ Ｐゴシック" panose="020B0600070205080204" pitchFamily="50" charset="-128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sz="1600" dirty="0" smtClean="0">
            <a:latin typeface="Arial" panose="020B0604020202020204" pitchFamily="34" charset="0"/>
            <a:ea typeface="ＭＳ Ｐゴシック" panose="020B0600070205080204" pitchFamily="50" charset="-128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32963</TotalTime>
  <Words>1149</Words>
  <PresentationFormat>A4 210 x 297 mm</PresentationFormat>
  <Paragraphs>323</Paragraphs>
  <Slides>39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39</vt:i4>
      </vt:variant>
    </vt:vector>
  </HeadingPairs>
  <TitlesOfParts>
    <vt:vector size="48" baseType="lpstr">
      <vt:lpstr>HGP創英角ｺﾞｼｯｸUB</vt:lpstr>
      <vt:lpstr>Microsoft JhengHei</vt:lpstr>
      <vt:lpstr>ＭＳ Ｐゴシック</vt:lpstr>
      <vt:lpstr>ＭＳ Ｐゴシック</vt:lpstr>
      <vt:lpstr>Arial</vt:lpstr>
      <vt:lpstr>Arial Narrow</vt:lpstr>
      <vt:lpstr>Calibri</vt:lpstr>
      <vt:lpstr>Wingdings</vt:lpstr>
      <vt:lpstr>NRI Template</vt:lpstr>
      <vt:lpstr>四條畷市におけるICT・IoT推進に向けた取組み</vt:lpstr>
      <vt:lpstr>PowerPoint プレゼンテーション</vt:lpstr>
      <vt:lpstr>四條畷市の概要</vt:lpstr>
      <vt:lpstr>四條畷市の概要</vt:lpstr>
      <vt:lpstr>PowerPoint プレゼンテーション</vt:lpstr>
      <vt:lpstr>四條畷市のめざす方向性</vt:lpstr>
      <vt:lpstr>四條畷市のめざす方向性</vt:lpstr>
      <vt:lpstr>PowerPoint プレゼンテーション</vt:lpstr>
      <vt:lpstr> オンラインによる住民票の取得</vt:lpstr>
      <vt:lpstr>事例紹介 オンラインによる住民票の取得</vt:lpstr>
      <vt:lpstr>事例紹介 オンラインによる住民票の取得</vt:lpstr>
      <vt:lpstr>事例紹介 オンラインによる住民票の取得</vt:lpstr>
      <vt:lpstr>事例紹介 オンラインによる住民票の取得</vt:lpstr>
      <vt:lpstr>事例紹介 オンラインによる住民票の取得</vt:lpstr>
      <vt:lpstr> 窓口手数料のキャッシュレス化</vt:lpstr>
      <vt:lpstr>事例紹介 各種証明証の発行時における手数料のキャッシュレス化</vt:lpstr>
      <vt:lpstr> LINEを用いたまちづくり</vt:lpstr>
      <vt:lpstr>事例紹介 LINEを用いたまちづくり</vt:lpstr>
      <vt:lpstr>事例紹介 LINEによる情報提供</vt:lpstr>
      <vt:lpstr>事例紹介 LINEによる情報提供</vt:lpstr>
      <vt:lpstr>事例紹介 LINEによる情報提供</vt:lpstr>
      <vt:lpstr> オンライン面接を活用した職員採用</vt:lpstr>
      <vt:lpstr>事例紹介 オンライン面接を活用した職員採用</vt:lpstr>
      <vt:lpstr>事例紹介 オンライン面接を活用した職員採用</vt:lpstr>
      <vt:lpstr> IoT技術を活用した子ども見守りサービス</vt:lpstr>
      <vt:lpstr>事例紹介  IoTを活用した子ども見守りサービス</vt:lpstr>
      <vt:lpstr>事例紹介  IoTを活用した子ども見守りサービス</vt:lpstr>
      <vt:lpstr>事例紹介  IoTを活用した子ども見守りサービス</vt:lpstr>
      <vt:lpstr>PowerPoint プレゼンテーション</vt:lpstr>
      <vt:lpstr> 保育施設等入所のシステム化</vt:lpstr>
      <vt:lpstr>今後の取組み 保育施設等入所のシステム化</vt:lpstr>
      <vt:lpstr>今後の取組み 保育施設等入所のシステム化</vt:lpstr>
      <vt:lpstr>今後の取組み 保育施設等入所のシステム化</vt:lpstr>
      <vt:lpstr>今後の取組み 保育施設等入所のシステム化</vt:lpstr>
      <vt:lpstr> 田原地区のスマートシティ推進</vt:lpstr>
      <vt:lpstr>今後の取組み 田原地区のスマートシティ推進</vt:lpstr>
      <vt:lpstr>今後の取組み 田原地区のスマートシティ推進</vt:lpstr>
      <vt:lpstr>今後の取組み 田原地区のスマートシティ推進</vt:lpstr>
      <vt:lpstr>ご清聴、ありがとうございました。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2019-08-01T17:00:49Z</cp:lastPrinted>
  <dcterms:created xsi:type="dcterms:W3CDTF">2014-08-05T09:20:40Z</dcterms:created>
  <dcterms:modified xsi:type="dcterms:W3CDTF">2019-08-15T03:59:43Z</dcterms:modified>
</cp:coreProperties>
</file>