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457" r:id="rId2"/>
    <p:sldId id="434" r:id="rId3"/>
    <p:sldId id="433" r:id="rId4"/>
    <p:sldId id="435" r:id="rId5"/>
    <p:sldId id="455" r:id="rId6"/>
    <p:sldId id="437" r:id="rId7"/>
    <p:sldId id="438" r:id="rId8"/>
    <p:sldId id="456" r:id="rId9"/>
    <p:sldId id="439" r:id="rId10"/>
    <p:sldId id="454" r:id="rId11"/>
    <p:sldId id="436" r:id="rId12"/>
    <p:sldId id="440" r:id="rId13"/>
    <p:sldId id="441" r:id="rId14"/>
    <p:sldId id="443" r:id="rId15"/>
    <p:sldId id="444" r:id="rId16"/>
    <p:sldId id="445" r:id="rId17"/>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FAFE"/>
    <a:srgbClr val="50DE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333" autoAdjust="0"/>
  </p:normalViewPr>
  <p:slideViewPr>
    <p:cSldViewPr snapToGrid="0">
      <p:cViewPr varScale="1">
        <p:scale>
          <a:sx n="69" d="100"/>
          <a:sy n="69" d="100"/>
        </p:scale>
        <p:origin x="127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58CC092C-63CB-4A04-8D6F-C9AD713BD179}" type="datetimeFigureOut">
              <a:rPr kumimoji="1" lang="ja-JP" altLang="en-US" smtClean="0"/>
              <a:t>2019/8/2</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E576F46-4F71-42CA-9DB2-DDBBF80485E3}" type="slidenum">
              <a:rPr kumimoji="1" lang="ja-JP" altLang="en-US" smtClean="0"/>
              <a:t>‹#›</a:t>
            </a:fld>
            <a:endParaRPr kumimoji="1" lang="ja-JP" altLang="en-US"/>
          </a:p>
        </p:txBody>
      </p:sp>
    </p:spTree>
    <p:extLst>
      <p:ext uri="{BB962C8B-B14F-4D97-AF65-F5344CB8AC3E}">
        <p14:creationId xmlns:p14="http://schemas.microsoft.com/office/powerpoint/2010/main" val="19531430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9FF4D90-18F7-4031-AB46-298D9F877AF0}" type="datetime1">
              <a:rPr kumimoji="1" lang="ja-JP" altLang="en-US" smtClean="0"/>
              <a:t>2019/8/2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CAA1F7-03B4-4FB3-9DB5-91F3A0C0A1B4}" type="slidenum">
              <a:rPr kumimoji="1" lang="ja-JP" altLang="en-US" smtClean="0"/>
              <a:t>‹#›</a:t>
            </a:fld>
            <a:endParaRPr kumimoji="1" lang="ja-JP" altLang="en-US"/>
          </a:p>
        </p:txBody>
      </p:sp>
    </p:spTree>
    <p:extLst>
      <p:ext uri="{BB962C8B-B14F-4D97-AF65-F5344CB8AC3E}">
        <p14:creationId xmlns:p14="http://schemas.microsoft.com/office/powerpoint/2010/main" val="2436750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CE1416-C01F-42B3-80C4-DCEC7E9AB132}" type="datetime1">
              <a:rPr kumimoji="1" lang="ja-JP" altLang="en-US" smtClean="0"/>
              <a:t>2019/8/2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CAA1F7-03B4-4FB3-9DB5-91F3A0C0A1B4}" type="slidenum">
              <a:rPr kumimoji="1" lang="ja-JP" altLang="en-US" smtClean="0"/>
              <a:t>‹#›</a:t>
            </a:fld>
            <a:endParaRPr kumimoji="1" lang="ja-JP" altLang="en-US"/>
          </a:p>
        </p:txBody>
      </p:sp>
    </p:spTree>
    <p:extLst>
      <p:ext uri="{BB962C8B-B14F-4D97-AF65-F5344CB8AC3E}">
        <p14:creationId xmlns:p14="http://schemas.microsoft.com/office/powerpoint/2010/main" val="4049139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4119FA1-9D8A-4A44-937F-5FF87BFFC7F3}" type="datetime1">
              <a:rPr kumimoji="1" lang="ja-JP" altLang="en-US" smtClean="0"/>
              <a:t>2019/8/2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CAA1F7-03B4-4FB3-9DB5-91F3A0C0A1B4}" type="slidenum">
              <a:rPr kumimoji="1" lang="ja-JP" altLang="en-US" smtClean="0"/>
              <a:t>‹#›</a:t>
            </a:fld>
            <a:endParaRPr kumimoji="1" lang="ja-JP" altLang="en-US"/>
          </a:p>
        </p:txBody>
      </p:sp>
    </p:spTree>
    <p:extLst>
      <p:ext uri="{BB962C8B-B14F-4D97-AF65-F5344CB8AC3E}">
        <p14:creationId xmlns:p14="http://schemas.microsoft.com/office/powerpoint/2010/main" val="1849447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57A083-56C4-45F0-9CFF-8A867A7A94CE}" type="datetime1">
              <a:rPr kumimoji="1" lang="ja-JP" altLang="en-US" smtClean="0"/>
              <a:t>2019/8/2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CAA1F7-03B4-4FB3-9DB5-91F3A0C0A1B4}" type="slidenum">
              <a:rPr kumimoji="1" lang="ja-JP" altLang="en-US" smtClean="0"/>
              <a:t>‹#›</a:t>
            </a:fld>
            <a:endParaRPr kumimoji="1" lang="ja-JP" altLang="en-US"/>
          </a:p>
        </p:txBody>
      </p:sp>
    </p:spTree>
    <p:extLst>
      <p:ext uri="{BB962C8B-B14F-4D97-AF65-F5344CB8AC3E}">
        <p14:creationId xmlns:p14="http://schemas.microsoft.com/office/powerpoint/2010/main" val="2455209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F3D7324-3E2D-4CD9-A0EE-CE21516CCB12}" type="datetime1">
              <a:rPr kumimoji="1" lang="ja-JP" altLang="en-US" smtClean="0"/>
              <a:t>2019/8/2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CAA1F7-03B4-4FB3-9DB5-91F3A0C0A1B4}" type="slidenum">
              <a:rPr kumimoji="1" lang="ja-JP" altLang="en-US" smtClean="0"/>
              <a:t>‹#›</a:t>
            </a:fld>
            <a:endParaRPr kumimoji="1" lang="ja-JP" altLang="en-US"/>
          </a:p>
        </p:txBody>
      </p:sp>
    </p:spTree>
    <p:extLst>
      <p:ext uri="{BB962C8B-B14F-4D97-AF65-F5344CB8AC3E}">
        <p14:creationId xmlns:p14="http://schemas.microsoft.com/office/powerpoint/2010/main" val="2975530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3C02B5C-36C2-4858-91C9-20293488BB51}" type="datetime1">
              <a:rPr kumimoji="1" lang="ja-JP" altLang="en-US" smtClean="0"/>
              <a:t>2019/8/2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6CAA1F7-03B4-4FB3-9DB5-91F3A0C0A1B4}" type="slidenum">
              <a:rPr kumimoji="1" lang="ja-JP" altLang="en-US" smtClean="0"/>
              <a:t>‹#›</a:t>
            </a:fld>
            <a:endParaRPr kumimoji="1" lang="ja-JP" altLang="en-US"/>
          </a:p>
        </p:txBody>
      </p:sp>
    </p:spTree>
    <p:extLst>
      <p:ext uri="{BB962C8B-B14F-4D97-AF65-F5344CB8AC3E}">
        <p14:creationId xmlns:p14="http://schemas.microsoft.com/office/powerpoint/2010/main" val="1118005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BEA0F2F-229D-4393-A1DA-B1BD1F022227}" type="datetime1">
              <a:rPr kumimoji="1" lang="ja-JP" altLang="en-US" smtClean="0"/>
              <a:t>2019/8/2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6CAA1F7-03B4-4FB3-9DB5-91F3A0C0A1B4}" type="slidenum">
              <a:rPr kumimoji="1" lang="ja-JP" altLang="en-US" smtClean="0"/>
              <a:t>‹#›</a:t>
            </a:fld>
            <a:endParaRPr kumimoji="1" lang="ja-JP" altLang="en-US"/>
          </a:p>
        </p:txBody>
      </p:sp>
    </p:spTree>
    <p:extLst>
      <p:ext uri="{BB962C8B-B14F-4D97-AF65-F5344CB8AC3E}">
        <p14:creationId xmlns:p14="http://schemas.microsoft.com/office/powerpoint/2010/main" val="3680132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D74B8AA-2B82-4768-859A-0F7C2AE16743}" type="datetime1">
              <a:rPr kumimoji="1" lang="ja-JP" altLang="en-US" smtClean="0"/>
              <a:t>2019/8/2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6CAA1F7-03B4-4FB3-9DB5-91F3A0C0A1B4}" type="slidenum">
              <a:rPr kumimoji="1" lang="ja-JP" altLang="en-US" smtClean="0"/>
              <a:t>‹#›</a:t>
            </a:fld>
            <a:endParaRPr kumimoji="1" lang="ja-JP" altLang="en-US"/>
          </a:p>
        </p:txBody>
      </p:sp>
    </p:spTree>
    <p:extLst>
      <p:ext uri="{BB962C8B-B14F-4D97-AF65-F5344CB8AC3E}">
        <p14:creationId xmlns:p14="http://schemas.microsoft.com/office/powerpoint/2010/main" val="3111108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DBB5CB-A2B1-42F6-AE91-D0244F7F7E8B}" type="datetime1">
              <a:rPr kumimoji="1" lang="ja-JP" altLang="en-US" smtClean="0"/>
              <a:t>2019/8/2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6CAA1F7-03B4-4FB3-9DB5-91F3A0C0A1B4}" type="slidenum">
              <a:rPr kumimoji="1" lang="ja-JP" altLang="en-US" smtClean="0"/>
              <a:t>‹#›</a:t>
            </a:fld>
            <a:endParaRPr kumimoji="1" lang="ja-JP" altLang="en-US"/>
          </a:p>
        </p:txBody>
      </p:sp>
    </p:spTree>
    <p:extLst>
      <p:ext uri="{BB962C8B-B14F-4D97-AF65-F5344CB8AC3E}">
        <p14:creationId xmlns:p14="http://schemas.microsoft.com/office/powerpoint/2010/main" val="3131400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72345DA-78AE-4251-9D28-D5ACF556F8C8}" type="datetime1">
              <a:rPr kumimoji="1" lang="ja-JP" altLang="en-US" smtClean="0"/>
              <a:t>2019/8/2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6CAA1F7-03B4-4FB3-9DB5-91F3A0C0A1B4}" type="slidenum">
              <a:rPr kumimoji="1" lang="ja-JP" altLang="en-US" smtClean="0"/>
              <a:t>‹#›</a:t>
            </a:fld>
            <a:endParaRPr kumimoji="1" lang="ja-JP" altLang="en-US"/>
          </a:p>
        </p:txBody>
      </p:sp>
    </p:spTree>
    <p:extLst>
      <p:ext uri="{BB962C8B-B14F-4D97-AF65-F5344CB8AC3E}">
        <p14:creationId xmlns:p14="http://schemas.microsoft.com/office/powerpoint/2010/main" val="1258122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8B749B0-9537-48C6-B7C4-FAA9529BA353}" type="datetime1">
              <a:rPr kumimoji="1" lang="ja-JP" altLang="en-US" smtClean="0"/>
              <a:t>2019/8/2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6CAA1F7-03B4-4FB3-9DB5-91F3A0C0A1B4}" type="slidenum">
              <a:rPr kumimoji="1" lang="ja-JP" altLang="en-US" smtClean="0"/>
              <a:t>‹#›</a:t>
            </a:fld>
            <a:endParaRPr kumimoji="1" lang="ja-JP" altLang="en-US"/>
          </a:p>
        </p:txBody>
      </p:sp>
    </p:spTree>
    <p:extLst>
      <p:ext uri="{BB962C8B-B14F-4D97-AF65-F5344CB8AC3E}">
        <p14:creationId xmlns:p14="http://schemas.microsoft.com/office/powerpoint/2010/main" val="2661433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BD1FB-C391-43DD-83E2-22C481A225A8}" type="datetime1">
              <a:rPr kumimoji="1" lang="ja-JP" altLang="en-US" smtClean="0"/>
              <a:t>2019/8/2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CAA1F7-03B4-4FB3-9DB5-91F3A0C0A1B4}" type="slidenum">
              <a:rPr kumimoji="1" lang="ja-JP" altLang="en-US" smtClean="0"/>
              <a:t>‹#›</a:t>
            </a:fld>
            <a:endParaRPr kumimoji="1" lang="ja-JP" altLang="en-US"/>
          </a:p>
        </p:txBody>
      </p:sp>
    </p:spTree>
    <p:extLst>
      <p:ext uri="{BB962C8B-B14F-4D97-AF65-F5344CB8AC3E}">
        <p14:creationId xmlns:p14="http://schemas.microsoft.com/office/powerpoint/2010/main" val="37421166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6.png"/><Relationship Id="rId7" Type="http://schemas.openxmlformats.org/officeDocument/2006/relationships/image" Target="../media/image32.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31.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9.png"/><Relationship Id="rId9" Type="http://schemas.openxmlformats.org/officeDocument/2006/relationships/image" Target="../media/image3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28.emf"/><Relationship Id="rId5" Type="http://schemas.openxmlformats.org/officeDocument/2006/relationships/image" Target="../media/image27.png"/><Relationship Id="rId4"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B7819E5-FEA6-43CA-AB64-385A318499AE}"/>
              </a:ext>
            </a:extLst>
          </p:cNvPr>
          <p:cNvSpPr txBox="1"/>
          <p:nvPr/>
        </p:nvSpPr>
        <p:spPr>
          <a:xfrm>
            <a:off x="1188637" y="2255003"/>
            <a:ext cx="7029488" cy="1631216"/>
          </a:xfrm>
          <a:prstGeom prst="rect">
            <a:avLst/>
          </a:prstGeom>
          <a:noFill/>
        </p:spPr>
        <p:txBody>
          <a:bodyPr wrap="none" rtlCol="0">
            <a:spAutoFit/>
          </a:bodyPr>
          <a:lstStyle/>
          <a:p>
            <a:pPr algn="ctr"/>
            <a:r>
              <a:rPr kumimoji="1" lang="ja-JP" altLang="en-US" sz="3200" dirty="0">
                <a:latin typeface="Meiryo UI" panose="020B0604030504040204" pitchFamily="50" charset="-128"/>
                <a:ea typeface="Meiryo UI" panose="020B0604030504040204" pitchFamily="50" charset="-128"/>
              </a:rPr>
              <a:t>大阪のスマートシティ戦略に</a:t>
            </a:r>
            <a:r>
              <a:rPr kumimoji="1" lang="ja-JP" altLang="en-US" sz="3200" dirty="0" smtClean="0">
                <a:latin typeface="Meiryo UI" panose="020B0604030504040204" pitchFamily="50" charset="-128"/>
                <a:ea typeface="Meiryo UI" panose="020B0604030504040204" pitchFamily="50" charset="-128"/>
              </a:rPr>
              <a:t>ついて</a:t>
            </a:r>
            <a:r>
              <a:rPr kumimoji="1" lang="en-US" altLang="ja-JP" sz="3200" dirty="0" smtClean="0">
                <a:latin typeface="Meiryo UI" panose="020B0604030504040204" pitchFamily="50" charset="-128"/>
                <a:ea typeface="Meiryo UI" panose="020B0604030504040204" pitchFamily="50" charset="-128"/>
              </a:rPr>
              <a:t>【</a:t>
            </a:r>
            <a:r>
              <a:rPr kumimoji="1" lang="ja-JP" altLang="en-US" sz="3200" dirty="0" smtClean="0">
                <a:latin typeface="Meiryo UI" panose="020B0604030504040204" pitchFamily="50" charset="-128"/>
                <a:ea typeface="Meiryo UI" panose="020B0604030504040204" pitchFamily="50" charset="-128"/>
              </a:rPr>
              <a:t>別冊</a:t>
            </a:r>
            <a:r>
              <a:rPr kumimoji="1" lang="en-US" altLang="ja-JP" sz="3200" dirty="0" smtClean="0">
                <a:latin typeface="Meiryo UI" panose="020B0604030504040204" pitchFamily="50" charset="-128"/>
                <a:ea typeface="Meiryo UI" panose="020B0604030504040204" pitchFamily="50" charset="-128"/>
              </a:rPr>
              <a:t>】</a:t>
            </a:r>
            <a:endParaRPr kumimoji="1" lang="en-US" altLang="ja-JP" sz="3200" dirty="0">
              <a:latin typeface="Meiryo UI" panose="020B0604030504040204" pitchFamily="50" charset="-128"/>
              <a:ea typeface="Meiryo UI" panose="020B0604030504040204" pitchFamily="50" charset="-128"/>
            </a:endParaRPr>
          </a:p>
          <a:p>
            <a:pPr algn="ctr"/>
            <a:endParaRPr kumimoji="1" lang="en-US" altLang="ja-JP" sz="3600" dirty="0" smtClean="0">
              <a:latin typeface="Meiryo UI" panose="020B0604030504040204" pitchFamily="50" charset="-128"/>
              <a:ea typeface="Meiryo UI" panose="020B0604030504040204" pitchFamily="50" charset="-128"/>
            </a:endParaRPr>
          </a:p>
          <a:p>
            <a:pPr algn="ctr"/>
            <a:r>
              <a:rPr kumimoji="1" lang="ja-JP" altLang="en-US" sz="3200" dirty="0" smtClean="0">
                <a:latin typeface="Meiryo UI" panose="020B0604030504040204" pitchFamily="50" charset="-128"/>
                <a:ea typeface="Meiryo UI" panose="020B0604030504040204" pitchFamily="50" charset="-128"/>
              </a:rPr>
              <a:t>～自治体における</a:t>
            </a:r>
            <a:r>
              <a:rPr kumimoji="1" lang="en-US" altLang="ja-JP" sz="3200" dirty="0" smtClean="0">
                <a:latin typeface="Meiryo UI" panose="020B0604030504040204" pitchFamily="50" charset="-128"/>
                <a:ea typeface="Meiryo UI" panose="020B0604030504040204" pitchFamily="50" charset="-128"/>
              </a:rPr>
              <a:t>ICT</a:t>
            </a:r>
            <a:r>
              <a:rPr kumimoji="1" lang="ja-JP" altLang="en-US" sz="3200" dirty="0" smtClean="0">
                <a:latin typeface="Meiryo UI" panose="020B0604030504040204" pitchFamily="50" charset="-128"/>
                <a:ea typeface="Meiryo UI" panose="020B0604030504040204" pitchFamily="50" charset="-128"/>
              </a:rPr>
              <a:t>推進～</a:t>
            </a:r>
            <a:endParaRPr kumimoji="1" lang="ja-JP" altLang="en-US" sz="32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2722708" y="5490917"/>
            <a:ext cx="3961341" cy="461665"/>
          </a:xfrm>
          <a:prstGeom prst="rect">
            <a:avLst/>
          </a:prstGeom>
          <a:noFill/>
        </p:spPr>
        <p:txBody>
          <a:bodyPr wrap="none" rtlCol="0">
            <a:spAutoFit/>
          </a:bodyPr>
          <a:lstStyle/>
          <a:p>
            <a:r>
              <a:rPr lang="ja-JP" altLang="en-US" sz="2400" dirty="0" smtClean="0">
                <a:latin typeface="Meiryo UI" panose="020B0604030504040204" pitchFamily="50" charset="-128"/>
                <a:ea typeface="Meiryo UI" panose="020B0604030504040204" pitchFamily="50" charset="-128"/>
              </a:rPr>
              <a:t>スマートシティ</a:t>
            </a:r>
            <a:r>
              <a:rPr lang="ja-JP" altLang="en-US" sz="2400" dirty="0">
                <a:latin typeface="Meiryo UI" panose="020B0604030504040204" pitchFamily="50" charset="-128"/>
                <a:ea typeface="Meiryo UI" panose="020B0604030504040204" pitchFamily="50" charset="-128"/>
              </a:rPr>
              <a:t>戦略タスクフォース</a:t>
            </a:r>
          </a:p>
        </p:txBody>
      </p:sp>
      <p:sp>
        <p:nvSpPr>
          <p:cNvPr id="7" name="テキスト ボックス 6"/>
          <p:cNvSpPr txBox="1"/>
          <p:nvPr/>
        </p:nvSpPr>
        <p:spPr>
          <a:xfrm>
            <a:off x="6390074" y="188640"/>
            <a:ext cx="2730235" cy="523220"/>
          </a:xfrm>
          <a:prstGeom prst="rect">
            <a:avLst/>
          </a:prstGeom>
          <a:noFill/>
        </p:spPr>
        <p:txBody>
          <a:bodyPr wrap="none" rtlCol="0">
            <a:spAutoFit/>
          </a:bodyPr>
          <a:lstStyle/>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2019</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８</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５</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第１回大阪スマートシティ戦略会議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256766" y="733945"/>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a:t>
            </a: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p>
        </p:txBody>
      </p:sp>
    </p:spTree>
    <p:extLst>
      <p:ext uri="{BB962C8B-B14F-4D97-AF65-F5344CB8AC3E}">
        <p14:creationId xmlns:p14="http://schemas.microsoft.com/office/powerpoint/2010/main" val="3257929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ホームベース 11"/>
          <p:cNvSpPr/>
          <p:nvPr/>
        </p:nvSpPr>
        <p:spPr>
          <a:xfrm rot="10800000">
            <a:off x="3908808" y="4921300"/>
            <a:ext cx="3818373" cy="830083"/>
          </a:xfrm>
          <a:prstGeom prst="homePlat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4" name="スライド番号プレースホルダー 3"/>
          <p:cNvSpPr>
            <a:spLocks noGrp="1"/>
          </p:cNvSpPr>
          <p:nvPr>
            <p:ph type="sldNum" sz="quarter" idx="12"/>
          </p:nvPr>
        </p:nvSpPr>
        <p:spPr>
          <a:xfrm>
            <a:off x="6823710" y="6316656"/>
            <a:ext cx="2057400" cy="365125"/>
          </a:xfrm>
        </p:spPr>
        <p:txBody>
          <a:bodyPr/>
          <a:lstStyle/>
          <a:p>
            <a:fld id="{690AABC7-6DBF-42EB-8F69-903C4D306E3F}" type="slidenum">
              <a:rPr kumimoji="1" lang="ja-JP" altLang="en-US" smtClean="0"/>
              <a:t>10</a:t>
            </a:fld>
            <a:endParaRPr kumimoji="1" lang="ja-JP" altLang="en-US"/>
          </a:p>
        </p:txBody>
      </p:sp>
      <p:sp>
        <p:nvSpPr>
          <p:cNvPr id="6" name="テキスト ボックス 5"/>
          <p:cNvSpPr txBox="1"/>
          <p:nvPr/>
        </p:nvSpPr>
        <p:spPr>
          <a:xfrm>
            <a:off x="1592630" y="162213"/>
            <a:ext cx="5948662" cy="461665"/>
          </a:xfrm>
          <a:prstGeom prst="rect">
            <a:avLst/>
          </a:prstGeom>
          <a:noFill/>
        </p:spPr>
        <p:txBody>
          <a:bodyPr wrap="square" rtlCol="0">
            <a:spAutoFit/>
          </a:bodyPr>
          <a:lstStyle/>
          <a:p>
            <a:pPr algn="ctr"/>
            <a:r>
              <a:rPr kumimoji="1" lang="ja-JP" altLang="en-US" sz="2400" b="1" dirty="0" smtClean="0">
                <a:latin typeface="Meiryo UI" panose="020B0604030504040204" pitchFamily="50" charset="-128"/>
                <a:ea typeface="Meiryo UI" panose="020B0604030504040204" pitchFamily="50" charset="-128"/>
              </a:rPr>
              <a:t>テクノロジーで行政サービスを向上</a:t>
            </a:r>
            <a:endParaRPr kumimoji="1" lang="ja-JP" altLang="en-US" sz="2400" b="1" dirty="0">
              <a:latin typeface="Meiryo UI" panose="020B0604030504040204" pitchFamily="50" charset="-128"/>
              <a:ea typeface="Meiryo UI" panose="020B0604030504040204" pitchFamily="50" charset="-128"/>
            </a:endParaRPr>
          </a:p>
        </p:txBody>
      </p:sp>
      <p:cxnSp>
        <p:nvCxnSpPr>
          <p:cNvPr id="7" name="直線コネクタ 6"/>
          <p:cNvCxnSpPr/>
          <p:nvPr/>
        </p:nvCxnSpPr>
        <p:spPr>
          <a:xfrm>
            <a:off x="382588" y="720770"/>
            <a:ext cx="849852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740438" y="924071"/>
            <a:ext cx="7529896" cy="400110"/>
          </a:xfrm>
          <a:prstGeom prst="rect">
            <a:avLst/>
          </a:prstGeom>
          <a:solidFill>
            <a:schemeClr val="accent4">
              <a:lumMod val="20000"/>
              <a:lumOff val="80000"/>
            </a:schemeClr>
          </a:solidFill>
          <a:ln>
            <a:solidFill>
              <a:schemeClr val="tx1"/>
            </a:solidFill>
          </a:ln>
        </p:spPr>
        <p:txBody>
          <a:bodyPr wrap="square">
            <a:spAutoFit/>
          </a:bodyPr>
          <a:lstStyle/>
          <a:p>
            <a:r>
              <a:rPr lang="ja-JP" altLang="en-US" b="1" dirty="0">
                <a:latin typeface="Meiryo UI" panose="020B0604030504040204" pitchFamily="50" charset="-128"/>
                <a:ea typeface="Meiryo UI" panose="020B0604030504040204" pitchFamily="50" charset="-128"/>
              </a:rPr>
              <a:t>　</a:t>
            </a:r>
            <a:r>
              <a:rPr lang="ja-JP" altLang="en-US" sz="2000" b="1" dirty="0">
                <a:latin typeface="Meiryo UI" panose="020B0604030504040204" pitchFamily="50" charset="-128"/>
                <a:ea typeface="Meiryo UI" panose="020B0604030504040204" pitchFamily="50" charset="-128"/>
              </a:rPr>
              <a:t>大阪府内</a:t>
            </a:r>
            <a:r>
              <a:rPr lang="ja-JP" altLang="en-US" sz="2000" b="1" dirty="0" smtClean="0">
                <a:latin typeface="Meiryo UI" panose="020B0604030504040204" pitchFamily="50" charset="-128"/>
                <a:ea typeface="Meiryo UI" panose="020B0604030504040204" pitchFamily="50" charset="-128"/>
              </a:rPr>
              <a:t>市町村でも進みつつある</a:t>
            </a:r>
            <a:r>
              <a:rPr lang="en-US" altLang="ja-JP" sz="2000" b="1" dirty="0" smtClean="0">
                <a:latin typeface="Meiryo UI" panose="020B0604030504040204" pitchFamily="50" charset="-128"/>
                <a:ea typeface="Meiryo UI" panose="020B0604030504040204" pitchFamily="50" charset="-128"/>
              </a:rPr>
              <a:t>ICT</a:t>
            </a:r>
            <a:r>
              <a:rPr lang="ja-JP" altLang="en-US" sz="2000" b="1" dirty="0" smtClean="0">
                <a:latin typeface="Meiryo UI" panose="020B0604030504040204" pitchFamily="50" charset="-128"/>
                <a:ea typeface="Meiryo UI" panose="020B0604030504040204" pitchFamily="50" charset="-128"/>
              </a:rPr>
              <a:t>を活用した主な取組み</a:t>
            </a:r>
            <a:endParaRPr lang="ja-JP" altLang="en-US" sz="2000" b="1" dirty="0">
              <a:latin typeface="Meiryo UI" panose="020B0604030504040204" pitchFamily="50" charset="-128"/>
              <a:ea typeface="Meiryo UI" panose="020B0604030504040204" pitchFamily="50" charset="-128"/>
            </a:endParaRPr>
          </a:p>
        </p:txBody>
      </p:sp>
      <p:sp>
        <p:nvSpPr>
          <p:cNvPr id="23" name="下矢印 22"/>
          <p:cNvSpPr/>
          <p:nvPr/>
        </p:nvSpPr>
        <p:spPr>
          <a:xfrm>
            <a:off x="1430575" y="4864139"/>
            <a:ext cx="900869" cy="987068"/>
          </a:xfrm>
          <a:prstGeom prst="downArrow">
            <a:avLst>
              <a:gd name="adj1" fmla="val 50000"/>
              <a:gd name="adj2" fmla="val 52672"/>
            </a:avLst>
          </a:prstGeom>
          <a:solidFill>
            <a:srgbClr val="50DE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2203391" y="4920257"/>
            <a:ext cx="1833469" cy="369332"/>
          </a:xfrm>
          <a:prstGeom prst="rect">
            <a:avLst/>
          </a:prstGeom>
          <a:noFill/>
        </p:spPr>
        <p:txBody>
          <a:bodyPr wrap="square" rtlCol="0">
            <a:spAutoFit/>
          </a:bodyPr>
          <a:lstStyle/>
          <a:p>
            <a:r>
              <a:rPr kumimoji="1" lang="ja-JP" altLang="en-US" b="1" dirty="0" smtClean="0">
                <a:latin typeface="Meiryo UI" panose="020B0604030504040204" pitchFamily="50" charset="-128"/>
                <a:ea typeface="Meiryo UI" panose="020B0604030504040204" pitchFamily="50" charset="-128"/>
              </a:rPr>
              <a:t>今後　調査実施</a:t>
            </a:r>
            <a:endParaRPr kumimoji="1" lang="ja-JP" altLang="en-US" b="1"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090701594"/>
              </p:ext>
            </p:extLst>
          </p:nvPr>
        </p:nvGraphicFramePr>
        <p:xfrm>
          <a:off x="385547" y="1494446"/>
          <a:ext cx="8362828" cy="3231170"/>
        </p:xfrm>
        <a:graphic>
          <a:graphicData uri="http://schemas.openxmlformats.org/drawingml/2006/table">
            <a:tbl>
              <a:tblPr/>
              <a:tblGrid>
                <a:gridCol w="979431">
                  <a:extLst>
                    <a:ext uri="{9D8B030D-6E8A-4147-A177-3AD203B41FA5}">
                      <a16:colId xmlns:a16="http://schemas.microsoft.com/office/drawing/2014/main" val="3022518730"/>
                    </a:ext>
                  </a:extLst>
                </a:gridCol>
                <a:gridCol w="1017101">
                  <a:extLst>
                    <a:ext uri="{9D8B030D-6E8A-4147-A177-3AD203B41FA5}">
                      <a16:colId xmlns:a16="http://schemas.microsoft.com/office/drawing/2014/main" val="269935053"/>
                    </a:ext>
                  </a:extLst>
                </a:gridCol>
                <a:gridCol w="1042214">
                  <a:extLst>
                    <a:ext uri="{9D8B030D-6E8A-4147-A177-3AD203B41FA5}">
                      <a16:colId xmlns:a16="http://schemas.microsoft.com/office/drawing/2014/main" val="1792987154"/>
                    </a:ext>
                  </a:extLst>
                </a:gridCol>
                <a:gridCol w="5324082">
                  <a:extLst>
                    <a:ext uri="{9D8B030D-6E8A-4147-A177-3AD203B41FA5}">
                      <a16:colId xmlns:a16="http://schemas.microsoft.com/office/drawing/2014/main" val="2157321159"/>
                    </a:ext>
                  </a:extLst>
                </a:gridCol>
              </a:tblGrid>
              <a:tr h="310850">
                <a:tc>
                  <a:txBody>
                    <a:bodyPr/>
                    <a:lstStyle/>
                    <a:p>
                      <a:pPr algn="ctr" fontAlgn="ct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分野</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技術分類</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地域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1600" b="1" i="0" u="none" strike="noStrike" dirty="0">
                          <a:solidFill>
                            <a:srgbClr val="000000"/>
                          </a:solidFill>
                          <a:effectLst/>
                          <a:latin typeface="Meiryo UI" panose="020B0604030504040204" pitchFamily="50" charset="-128"/>
                          <a:ea typeface="Meiryo UI" panose="020B0604030504040204" pitchFamily="50" charset="-128"/>
                        </a:rPr>
                        <a:t>主な取り組み内容</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2993344555"/>
                  </a:ext>
                </a:extLst>
              </a:tr>
              <a:tr h="479597">
                <a:tc>
                  <a:txBody>
                    <a:bodyPr/>
                    <a:lstStyle/>
                    <a:p>
                      <a:pPr algn="ct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デジタル</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窓口</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Meiryo UI" panose="020B0604030504040204" pitchFamily="50" charset="-128"/>
                          <a:ea typeface="Meiryo UI" panose="020B0604030504040204" pitchFamily="50" charset="-128"/>
                        </a:rPr>
                        <a:t>WEB</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活用</a:t>
                      </a: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四條畷市</a:t>
                      </a: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職員の採用試験にあたり、希望者には</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WEB</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（テレビ電話：</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LINE WORKS</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利用）面接を実施、適性試験等も</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WEB</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で行い、</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3</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次（最終）面接まで来庁不要</a:t>
                      </a: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4421566"/>
                  </a:ext>
                </a:extLst>
              </a:tr>
              <a:tr h="479597">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高齢化</a:t>
                      </a: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自動運転</a:t>
                      </a: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河内長野市</a:t>
                      </a: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南花台地区において、府内初となる公道での自動運転による新たな移動サービスを実現し、生活の利便性を高める</a:t>
                      </a: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1591582"/>
                  </a:ext>
                </a:extLst>
              </a:tr>
              <a:tr h="479597">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子育て等</a:t>
                      </a:r>
                      <a:br>
                        <a:rPr lang="ja-JP" altLang="en-US" sz="14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情報提供</a:t>
                      </a: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アプリ活用</a:t>
                      </a: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寝屋川市</a:t>
                      </a: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一つのアプリで様々な分野の情報を取得することができ、市民からも危険箇所の通報や一時預かり保育の予約が可能な統合型アプリ「もっと寝屋川」を展開</a:t>
                      </a: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225466"/>
                  </a:ext>
                </a:extLst>
              </a:tr>
              <a:tr h="479597">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見守り</a:t>
                      </a: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Meiryo UI" panose="020B0604030504040204" pitchFamily="50" charset="-128"/>
                          <a:ea typeface="Meiryo UI" panose="020B0604030504040204" pitchFamily="50" charset="-128"/>
                        </a:rPr>
                        <a:t>IoT</a:t>
                      </a: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箕面市</a:t>
                      </a: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登下校時や休日などの子どもの安全を守るため、見守り</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サービスを</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導入し、見守り端末を全市立小・中学生に配布</a:t>
                      </a: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7598150"/>
                  </a:ext>
                </a:extLst>
              </a:tr>
              <a:tr h="479597">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市民協働</a:t>
                      </a: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アプリ活用</a:t>
                      </a: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枚方市</a:t>
                      </a: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市民参加型のアイデアソンの意見から、公園遊具のオープンデータを活用して、大阪工業大学との共同研究により枚方市子育てアプリに機能追加</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72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2679599"/>
                  </a:ext>
                </a:extLst>
              </a:tr>
            </a:tbl>
          </a:graphicData>
        </a:graphic>
      </p:graphicFrame>
      <p:sp>
        <p:nvSpPr>
          <p:cNvPr id="13" name="サブタイトル 2"/>
          <p:cNvSpPr txBox="1">
            <a:spLocks/>
          </p:cNvSpPr>
          <p:nvPr/>
        </p:nvSpPr>
        <p:spPr>
          <a:xfrm>
            <a:off x="1175657" y="6021302"/>
            <a:ext cx="6963508" cy="590707"/>
          </a:xfrm>
          <a:prstGeom prst="rect">
            <a:avLst/>
          </a:prstGeom>
          <a:noFill/>
          <a:ln w="85725" cmpd="dbl">
            <a:solidFill>
              <a:schemeClr val="tx1"/>
            </a:solidFill>
          </a:ln>
        </p:spPr>
        <p:txBody>
          <a:bodyPr vert="horz" lIns="91440" tIns="45720" rIns="91440" bIns="4572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2000" b="1" dirty="0">
                <a:latin typeface="Meiryo UI" panose="020B0604030504040204" pitchFamily="50" charset="-128"/>
                <a:ea typeface="Meiryo UI" panose="020B0604030504040204" pitchFamily="50" charset="-128"/>
              </a:rPr>
              <a:t>大阪府内市町村への横展開</a:t>
            </a:r>
            <a:r>
              <a:rPr lang="ja-JP" altLang="en-US" sz="2000" b="1" dirty="0" smtClean="0">
                <a:latin typeface="Meiryo UI" panose="020B0604030504040204" pitchFamily="50" charset="-128"/>
                <a:ea typeface="Meiryo UI" panose="020B0604030504040204" pitchFamily="50" charset="-128"/>
              </a:rPr>
              <a:t>へ</a:t>
            </a:r>
            <a:endParaRPr lang="ja-JP" altLang="en-US" sz="2000" b="1" dirty="0">
              <a:latin typeface="Meiryo UI" panose="020B0604030504040204" pitchFamily="50" charset="-128"/>
              <a:ea typeface="Meiryo UI" panose="020B0604030504040204" pitchFamily="50" charset="-128"/>
            </a:endParaRPr>
          </a:p>
        </p:txBody>
      </p:sp>
      <p:sp>
        <p:nvSpPr>
          <p:cNvPr id="14" name="四角形吹き出し 13"/>
          <p:cNvSpPr/>
          <p:nvPr/>
        </p:nvSpPr>
        <p:spPr>
          <a:xfrm>
            <a:off x="4310429" y="4878786"/>
            <a:ext cx="3338902" cy="873641"/>
          </a:xfrm>
          <a:prstGeom prst="wedgeRectCallout">
            <a:avLst>
              <a:gd name="adj1" fmla="val -67204"/>
              <a:gd name="adj2" fmla="val -18619"/>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latin typeface="Meiryo UI" panose="020B0604030504040204" pitchFamily="50" charset="-128"/>
                <a:ea typeface="Meiryo UI" panose="020B0604030504040204" pitchFamily="50" charset="-128"/>
              </a:rPr>
              <a:t>・府内市町村</a:t>
            </a:r>
            <a:r>
              <a:rPr kumimoji="1" lang="ja-JP" altLang="en-US" sz="1400" dirty="0" smtClean="0">
                <a:latin typeface="Meiryo UI" panose="020B0604030504040204" pitchFamily="50" charset="-128"/>
                <a:ea typeface="Meiryo UI" panose="020B0604030504040204" pitchFamily="50" charset="-128"/>
              </a:rPr>
              <a:t>の取組み状況調査</a:t>
            </a:r>
            <a:r>
              <a:rPr kumimoji="1" lang="ja-JP" altLang="en-US" sz="1400" dirty="0">
                <a:latin typeface="Meiryo UI" panose="020B0604030504040204" pitchFamily="50" charset="-128"/>
                <a:ea typeface="Meiryo UI" panose="020B0604030504040204" pitchFamily="50" charset="-128"/>
              </a:rPr>
              <a:t>、ヒアリング</a:t>
            </a:r>
          </a:p>
          <a:p>
            <a:r>
              <a:rPr kumimoji="1" lang="ja-JP" altLang="en-US" sz="1400" dirty="0">
                <a:latin typeface="Meiryo UI" panose="020B0604030504040204" pitchFamily="50" charset="-128"/>
                <a:ea typeface="Meiryo UI" panose="020B0604030504040204" pitchFamily="50" charset="-128"/>
              </a:rPr>
              <a:t>・国内先進事例の収集、</a:t>
            </a:r>
            <a:r>
              <a:rPr kumimoji="1" lang="ja-JP" altLang="en-US" sz="1400" dirty="0" smtClean="0">
                <a:latin typeface="Meiryo UI" panose="020B0604030504040204" pitchFamily="50" charset="-128"/>
                <a:ea typeface="Meiryo UI" panose="020B0604030504040204" pitchFamily="50" charset="-128"/>
              </a:rPr>
              <a:t>ヒアリング</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b="1" dirty="0" smtClean="0">
                <a:solidFill>
                  <a:schemeClr val="tx1"/>
                </a:solidFill>
                <a:latin typeface="Meiryo UI" panose="020B0604030504040204" pitchFamily="50" charset="-128"/>
                <a:ea typeface="Meiryo UI" panose="020B0604030504040204" pitchFamily="50" charset="-128"/>
              </a:rPr>
              <a:t>⇒課題抽出、提案</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908001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49569" y="2543943"/>
            <a:ext cx="7352043" cy="1325563"/>
          </a:xfrm>
        </p:spPr>
        <p:txBody>
          <a:bodyPr>
            <a:normAutofit/>
          </a:bodyPr>
          <a:lstStyle/>
          <a:p>
            <a:pPr algn="ctr"/>
            <a:r>
              <a:rPr lang="ja-JP" altLang="en-US" dirty="0" smtClean="0"/>
              <a:t>（参考資料）</a:t>
            </a:r>
            <a:endParaRPr kumimoji="1" lang="ja-JP" altLang="en-US" dirty="0"/>
          </a:p>
        </p:txBody>
      </p:sp>
      <p:sp>
        <p:nvSpPr>
          <p:cNvPr id="4" name="スライド番号プレースホルダー 3"/>
          <p:cNvSpPr>
            <a:spLocks noGrp="1"/>
          </p:cNvSpPr>
          <p:nvPr>
            <p:ph type="sldNum" sz="quarter" idx="12"/>
          </p:nvPr>
        </p:nvSpPr>
        <p:spPr/>
        <p:txBody>
          <a:bodyPr/>
          <a:lstStyle/>
          <a:p>
            <a:fld id="{16CAA1F7-03B4-4FB3-9DB5-91F3A0C0A1B4}" type="slidenum">
              <a:rPr kumimoji="1" lang="ja-JP" altLang="en-US" smtClean="0"/>
              <a:t>11</a:t>
            </a:fld>
            <a:endParaRPr kumimoji="1" lang="ja-JP" altLang="en-US"/>
          </a:p>
        </p:txBody>
      </p:sp>
    </p:spTree>
    <p:extLst>
      <p:ext uri="{BB962C8B-B14F-4D97-AF65-F5344CB8AC3E}">
        <p14:creationId xmlns:p14="http://schemas.microsoft.com/office/powerpoint/2010/main" val="36220094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42039" y="1582418"/>
            <a:ext cx="4495668" cy="566280"/>
          </a:xfrm>
          <a:ln>
            <a:solidFill>
              <a:schemeClr val="tx1"/>
            </a:solidFill>
          </a:ln>
        </p:spPr>
        <p:txBody>
          <a:bodyPr>
            <a:normAutofit/>
          </a:bodyPr>
          <a:lstStyle/>
          <a:p>
            <a:r>
              <a:rPr lang="ja-JP" altLang="en-US" sz="3000" dirty="0">
                <a:latin typeface="Meiryo UI" panose="020B0604030504040204" pitchFamily="50" charset="-128"/>
                <a:ea typeface="Meiryo UI" panose="020B0604030504040204" pitchFamily="50" charset="-128"/>
              </a:rPr>
              <a:t>行政　→　住民　</a:t>
            </a:r>
          </a:p>
        </p:txBody>
      </p:sp>
      <p:sp>
        <p:nvSpPr>
          <p:cNvPr id="3" name="サブタイトル 2"/>
          <p:cNvSpPr>
            <a:spLocks noGrp="1"/>
          </p:cNvSpPr>
          <p:nvPr>
            <p:ph type="subTitle" idx="1"/>
          </p:nvPr>
        </p:nvSpPr>
        <p:spPr>
          <a:xfrm>
            <a:off x="2848907" y="2317144"/>
            <a:ext cx="5069465" cy="840755"/>
          </a:xfrm>
          <a:ln cap="rnd">
            <a:solidFill>
              <a:schemeClr val="tx1"/>
            </a:solidFill>
            <a:prstDash val="dash"/>
            <a:round/>
          </a:ln>
        </p:spPr>
        <p:txBody>
          <a:bodyPr>
            <a:normAutofit/>
          </a:bodyPr>
          <a:lstStyle/>
          <a:p>
            <a:pPr algn="l"/>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「はがき、封書」など「紙媒体」ではさまざま送付しているが</a:t>
            </a:r>
            <a:r>
              <a:rPr lang="en-US" altLang="ja-JP" sz="1200" dirty="0">
                <a:latin typeface="Meiryo UI" panose="020B0604030504040204" pitchFamily="50" charset="-128"/>
                <a:ea typeface="Meiryo UI" panose="020B0604030504040204" pitchFamily="50" charset="-128"/>
              </a:rPr>
              <a:t>…</a:t>
            </a:r>
          </a:p>
          <a:p>
            <a:pPr algn="l"/>
            <a:r>
              <a:rPr lang="ja-JP" altLang="en-US" sz="1200" dirty="0">
                <a:latin typeface="Meiryo UI" panose="020B0604030504040204" pitchFamily="50" charset="-128"/>
                <a:ea typeface="Meiryo UI" panose="020B0604030504040204" pitchFamily="50" charset="-128"/>
              </a:rPr>
              <a:t>　　→　デジタル化できていないため、</a:t>
            </a:r>
            <a:endParaRPr lang="en-US" altLang="ja-JP" sz="1200" dirty="0">
              <a:latin typeface="Meiryo UI" panose="020B0604030504040204" pitchFamily="50" charset="-128"/>
              <a:ea typeface="Meiryo UI" panose="020B0604030504040204" pitchFamily="50" charset="-128"/>
            </a:endParaRPr>
          </a:p>
          <a:p>
            <a:pPr algn="l"/>
            <a:r>
              <a:rPr lang="ja-JP" altLang="en-US" sz="1200" dirty="0">
                <a:latin typeface="Meiryo UI" panose="020B0604030504040204" pitchFamily="50" charset="-128"/>
                <a:ea typeface="Meiryo UI" panose="020B0604030504040204" pitchFamily="50" charset="-128"/>
              </a:rPr>
              <a:t>　　→　住民が役所へ出向く（郵送）必要がある（本人確認あり）</a:t>
            </a:r>
            <a:endParaRPr lang="en-US" altLang="ja-JP" sz="1200" dirty="0">
              <a:latin typeface="Meiryo UI" panose="020B0604030504040204" pitchFamily="50" charset="-128"/>
              <a:ea typeface="Meiryo UI" panose="020B0604030504040204" pitchFamily="50" charset="-128"/>
            </a:endParaRPr>
          </a:p>
        </p:txBody>
      </p:sp>
      <p:sp>
        <p:nvSpPr>
          <p:cNvPr id="4" name="タイトル 1"/>
          <p:cNvSpPr txBox="1">
            <a:spLocks/>
          </p:cNvSpPr>
          <p:nvPr/>
        </p:nvSpPr>
        <p:spPr>
          <a:xfrm>
            <a:off x="2242040" y="3215018"/>
            <a:ext cx="4495667" cy="566280"/>
          </a:xfrm>
          <a:prstGeom prst="rect">
            <a:avLst/>
          </a:prstGeom>
          <a:ln>
            <a:solidFill>
              <a:schemeClr val="tx1"/>
            </a:solidFill>
          </a:ln>
        </p:spPr>
        <p:txBody>
          <a:bodyPr vert="horz" lIns="68580" tIns="34290" rIns="68580" bIns="3429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000" dirty="0">
                <a:latin typeface="Meiryo UI" panose="020B0604030504040204" pitchFamily="50" charset="-128"/>
                <a:ea typeface="Meiryo UI" panose="020B0604030504040204" pitchFamily="50" charset="-128"/>
              </a:rPr>
              <a:t>住民　→　行政　</a:t>
            </a:r>
          </a:p>
        </p:txBody>
      </p:sp>
      <p:sp>
        <p:nvSpPr>
          <p:cNvPr id="5" name="角丸四角形 4"/>
          <p:cNvSpPr/>
          <p:nvPr/>
        </p:nvSpPr>
        <p:spPr>
          <a:xfrm>
            <a:off x="789109" y="1595408"/>
            <a:ext cx="1318847" cy="4031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dirty="0">
                <a:latin typeface="Meiryo UI" panose="020B0604030504040204" pitchFamily="50" charset="-128"/>
                <a:ea typeface="Meiryo UI" panose="020B0604030504040204" pitchFamily="50" charset="-128"/>
              </a:rPr>
              <a:t>めざす姿</a:t>
            </a:r>
            <a:endParaRPr kumimoji="1" lang="ja-JP" altLang="en-US" sz="2100" dirty="0">
              <a:latin typeface="Meiryo UI" panose="020B0604030504040204" pitchFamily="50" charset="-128"/>
              <a:ea typeface="Meiryo UI" panose="020B0604030504040204" pitchFamily="50" charset="-128"/>
            </a:endParaRPr>
          </a:p>
        </p:txBody>
      </p:sp>
      <p:sp>
        <p:nvSpPr>
          <p:cNvPr id="6" name="角丸四角形 5"/>
          <p:cNvSpPr/>
          <p:nvPr/>
        </p:nvSpPr>
        <p:spPr>
          <a:xfrm>
            <a:off x="789109" y="3213949"/>
            <a:ext cx="1318847" cy="4226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dirty="0">
                <a:latin typeface="Meiryo UI" panose="020B0604030504040204" pitchFamily="50" charset="-128"/>
                <a:ea typeface="Meiryo UI" panose="020B0604030504040204" pitchFamily="50" charset="-128"/>
              </a:rPr>
              <a:t>現状</a:t>
            </a:r>
            <a:endParaRPr kumimoji="1" lang="ja-JP" altLang="en-US" sz="2100" dirty="0">
              <a:latin typeface="Meiryo UI" panose="020B0604030504040204" pitchFamily="50" charset="-128"/>
              <a:ea typeface="Meiryo UI" panose="020B0604030504040204" pitchFamily="50" charset="-128"/>
            </a:endParaRPr>
          </a:p>
        </p:txBody>
      </p:sp>
      <p:sp>
        <p:nvSpPr>
          <p:cNvPr id="7" name="タイトル 1"/>
          <p:cNvSpPr txBox="1">
            <a:spLocks/>
          </p:cNvSpPr>
          <p:nvPr/>
        </p:nvSpPr>
        <p:spPr>
          <a:xfrm>
            <a:off x="1379093" y="910872"/>
            <a:ext cx="6539279" cy="448934"/>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400" dirty="0">
                <a:latin typeface="Meiryo UI" panose="020B0604030504040204" pitchFamily="50" charset="-128"/>
                <a:ea typeface="Meiryo UI" panose="020B0604030504040204" pitchFamily="50" charset="-128"/>
              </a:rPr>
              <a:t>住民サービスを行政ドリブンでできないのか？</a:t>
            </a:r>
          </a:p>
        </p:txBody>
      </p:sp>
      <p:sp>
        <p:nvSpPr>
          <p:cNvPr id="8" name="タイトル 1"/>
          <p:cNvSpPr txBox="1">
            <a:spLocks/>
          </p:cNvSpPr>
          <p:nvPr/>
        </p:nvSpPr>
        <p:spPr>
          <a:xfrm>
            <a:off x="701187" y="3972883"/>
            <a:ext cx="3081704" cy="434217"/>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100" dirty="0">
                <a:latin typeface="Meiryo UI" panose="020B0604030504040204" pitchFamily="50" charset="-128"/>
                <a:ea typeface="Meiryo UI" panose="020B0604030504040204" pitchFamily="50" charset="-128"/>
              </a:rPr>
              <a:t>なぜ、できないのか？</a:t>
            </a:r>
          </a:p>
        </p:txBody>
      </p:sp>
      <p:sp>
        <p:nvSpPr>
          <p:cNvPr id="9" name="サブタイトル 2"/>
          <p:cNvSpPr txBox="1">
            <a:spLocks/>
          </p:cNvSpPr>
          <p:nvPr/>
        </p:nvSpPr>
        <p:spPr>
          <a:xfrm>
            <a:off x="1154591" y="4598686"/>
            <a:ext cx="5465417" cy="1171280"/>
          </a:xfrm>
          <a:prstGeom prst="rect">
            <a:avLst/>
          </a:prstGeom>
        </p:spPr>
        <p:txBody>
          <a:bodyPr vert="horz" lIns="68580" tIns="34290" rIns="68580" bIns="3429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800" dirty="0">
                <a:latin typeface="Meiryo UI" panose="020B0604030504040204" pitchFamily="50" charset="-128"/>
                <a:ea typeface="Meiryo UI" panose="020B0604030504040204" pitchFamily="50" charset="-128"/>
              </a:rPr>
              <a:t>・本人認証が必要（対面など）</a:t>
            </a:r>
            <a:endParaRPr lang="en-US" altLang="ja-JP" sz="1800" dirty="0">
              <a:latin typeface="Meiryo UI" panose="020B0604030504040204" pitchFamily="50" charset="-128"/>
              <a:ea typeface="Meiryo UI" panose="020B0604030504040204" pitchFamily="50" charset="-128"/>
            </a:endParaRPr>
          </a:p>
          <a:p>
            <a:pPr algn="l"/>
            <a:r>
              <a:rPr lang="ja-JP" altLang="en-US" sz="1800" dirty="0">
                <a:latin typeface="Meiryo UI" panose="020B0604030504040204" pitchFamily="50" charset="-128"/>
                <a:ea typeface="Meiryo UI" panose="020B0604030504040204" pitchFamily="50" charset="-128"/>
              </a:rPr>
              <a:t>・データが共通利用できない　</a:t>
            </a:r>
            <a:endParaRPr lang="en-US" altLang="ja-JP" sz="1800" dirty="0">
              <a:latin typeface="Meiryo UI" panose="020B0604030504040204" pitchFamily="50" charset="-128"/>
              <a:ea typeface="Meiryo UI" panose="020B0604030504040204" pitchFamily="50" charset="-128"/>
            </a:endParaRPr>
          </a:p>
          <a:p>
            <a:pPr algn="l"/>
            <a:r>
              <a:rPr lang="ja-JP" altLang="en-US" sz="1800" dirty="0">
                <a:latin typeface="Meiryo UI" panose="020B0604030504040204" pitchFamily="50" charset="-128"/>
                <a:ea typeface="Meiryo UI" panose="020B0604030504040204" pitchFamily="50" charset="-128"/>
              </a:rPr>
              <a:t>　　→　技術面：データ連携基盤　制度面：目的外利用、個人情報保護</a:t>
            </a:r>
            <a:endParaRPr lang="en-US" altLang="ja-JP" sz="1800" dirty="0">
              <a:latin typeface="Meiryo UI" panose="020B0604030504040204" pitchFamily="50" charset="-128"/>
              <a:ea typeface="Meiryo UI" panose="020B0604030504040204" pitchFamily="50" charset="-128"/>
            </a:endParaRPr>
          </a:p>
          <a:p>
            <a:pPr algn="l"/>
            <a:r>
              <a:rPr lang="ja-JP" altLang="en-US" sz="1800" dirty="0">
                <a:latin typeface="Meiryo UI" panose="020B0604030504040204" pitchFamily="50" charset="-128"/>
                <a:ea typeface="Meiryo UI" panose="020B0604030504040204" pitchFamily="50" charset="-128"/>
              </a:rPr>
              <a:t>・情報漏洩のおそれ、セキュリティの確保</a:t>
            </a:r>
            <a:endParaRPr lang="en-US" altLang="ja-JP" sz="1800" dirty="0">
              <a:latin typeface="Meiryo UI" panose="020B0604030504040204" pitchFamily="50" charset="-128"/>
              <a:ea typeface="Meiryo UI" panose="020B0604030504040204" pitchFamily="50" charset="-128"/>
            </a:endParaRPr>
          </a:p>
          <a:p>
            <a:pPr algn="l"/>
            <a:r>
              <a:rPr lang="ja-JP" altLang="en-US" sz="1800" dirty="0">
                <a:latin typeface="Meiryo UI" panose="020B0604030504040204" pitchFamily="50" charset="-128"/>
                <a:ea typeface="Meiryo UI" panose="020B0604030504040204" pitchFamily="50" charset="-128"/>
              </a:rPr>
              <a:t>・（制度によっては）申請主義　</a:t>
            </a:r>
            <a:r>
              <a:rPr lang="en-US" altLang="ja-JP" sz="1800" dirty="0">
                <a:latin typeface="Meiryo UI" panose="020B0604030504040204" pitchFamily="50" charset="-128"/>
                <a:ea typeface="Meiryo UI" panose="020B0604030504040204" pitchFamily="50" charset="-128"/>
              </a:rPr>
              <a:t>etc…</a:t>
            </a:r>
          </a:p>
        </p:txBody>
      </p:sp>
      <p:cxnSp>
        <p:nvCxnSpPr>
          <p:cNvPr id="11" name="直線コネクタ 10"/>
          <p:cNvCxnSpPr/>
          <p:nvPr/>
        </p:nvCxnSpPr>
        <p:spPr>
          <a:xfrm flipV="1">
            <a:off x="0" y="1395569"/>
            <a:ext cx="9144000" cy="59561"/>
          </a:xfrm>
          <a:prstGeom prst="line">
            <a:avLst/>
          </a:prstGeom>
          <a:ln w="38100" cmpd="thinThick">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ホームベース 16"/>
          <p:cNvSpPr/>
          <p:nvPr/>
        </p:nvSpPr>
        <p:spPr>
          <a:xfrm rot="10800000">
            <a:off x="6909955" y="1595407"/>
            <a:ext cx="1631372" cy="581459"/>
          </a:xfrm>
          <a:prstGeom prst="homePlate">
            <a:avLst/>
          </a:prstGeom>
          <a:solidFill>
            <a:schemeClr val="accent6">
              <a:lumMod val="40000"/>
              <a:lumOff val="6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15" name="サブタイトル 2"/>
          <p:cNvSpPr txBox="1">
            <a:spLocks/>
          </p:cNvSpPr>
          <p:nvPr/>
        </p:nvSpPr>
        <p:spPr>
          <a:xfrm>
            <a:off x="7210790" y="1671354"/>
            <a:ext cx="1371599" cy="500427"/>
          </a:xfrm>
          <a:prstGeom prst="rect">
            <a:avLst/>
          </a:prstGeom>
        </p:spPr>
        <p:txBody>
          <a:bodyPr vert="horz" lIns="68580" tIns="34290" rIns="68580" bIns="3429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350" dirty="0">
                <a:latin typeface="Meiryo UI" panose="020B0604030504040204" pitchFamily="50" charset="-128"/>
                <a:ea typeface="Meiryo UI" panose="020B0604030504040204" pitchFamily="50" charset="-128"/>
              </a:rPr>
              <a:t>個人に応じた</a:t>
            </a:r>
            <a:endParaRPr lang="en-US" altLang="ja-JP" sz="1350" dirty="0">
              <a:latin typeface="Meiryo UI" panose="020B0604030504040204" pitchFamily="50" charset="-128"/>
              <a:ea typeface="Meiryo UI" panose="020B0604030504040204" pitchFamily="50" charset="-128"/>
            </a:endParaRPr>
          </a:p>
          <a:p>
            <a:pPr algn="l"/>
            <a:r>
              <a:rPr lang="ja-JP" altLang="en-US" sz="1350" dirty="0">
                <a:latin typeface="Meiryo UI" panose="020B0604030504040204" pitchFamily="50" charset="-128"/>
                <a:ea typeface="Meiryo UI" panose="020B0604030504040204" pitchFamily="50" charset="-128"/>
              </a:rPr>
              <a:t>能動的コミット</a:t>
            </a:r>
            <a:endParaRPr lang="en-US" altLang="ja-JP" sz="1350" dirty="0">
              <a:latin typeface="Meiryo UI" panose="020B0604030504040204" pitchFamily="50" charset="-128"/>
              <a:ea typeface="Meiryo UI" panose="020B0604030504040204" pitchFamily="50" charset="-128"/>
            </a:endParaRPr>
          </a:p>
        </p:txBody>
      </p:sp>
      <p:sp>
        <p:nvSpPr>
          <p:cNvPr id="18" name="ホームベース 17"/>
          <p:cNvSpPr/>
          <p:nvPr/>
        </p:nvSpPr>
        <p:spPr>
          <a:xfrm rot="10800000">
            <a:off x="6915151" y="3244029"/>
            <a:ext cx="1631372" cy="581459"/>
          </a:xfrm>
          <a:prstGeom prst="homePlate">
            <a:avLst/>
          </a:prstGeom>
          <a:solidFill>
            <a:schemeClr val="accent6">
              <a:lumMod val="40000"/>
              <a:lumOff val="6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19" name="サブタイトル 2"/>
          <p:cNvSpPr txBox="1">
            <a:spLocks/>
          </p:cNvSpPr>
          <p:nvPr/>
        </p:nvSpPr>
        <p:spPr>
          <a:xfrm>
            <a:off x="7295417" y="3325061"/>
            <a:ext cx="1245909" cy="500427"/>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350" dirty="0" smtClean="0">
                <a:latin typeface="Meiryo UI" panose="020B0604030504040204" pitchFamily="50" charset="-128"/>
                <a:ea typeface="Meiryo UI" panose="020B0604030504040204" pitchFamily="50" charset="-128"/>
              </a:rPr>
              <a:t>行政は待ち</a:t>
            </a:r>
            <a:r>
              <a:rPr lang="ja-JP" altLang="en-US" sz="1350" dirty="0">
                <a:latin typeface="Meiryo UI" panose="020B0604030504040204" pitchFamily="50" charset="-128"/>
                <a:ea typeface="Meiryo UI" panose="020B0604030504040204" pitchFamily="50" charset="-128"/>
              </a:rPr>
              <a:t>、受け身</a:t>
            </a:r>
            <a:endParaRPr lang="en-US" altLang="ja-JP" sz="1350" dirty="0">
              <a:latin typeface="Meiryo UI" panose="020B0604030504040204" pitchFamily="50" charset="-128"/>
              <a:ea typeface="Meiryo UI" panose="020B0604030504040204" pitchFamily="50" charset="-128"/>
            </a:endParaRPr>
          </a:p>
        </p:txBody>
      </p:sp>
      <p:sp>
        <p:nvSpPr>
          <p:cNvPr id="20" name="タイトル 1"/>
          <p:cNvSpPr txBox="1">
            <a:spLocks/>
          </p:cNvSpPr>
          <p:nvPr/>
        </p:nvSpPr>
        <p:spPr>
          <a:xfrm>
            <a:off x="342003" y="2388006"/>
            <a:ext cx="1106530" cy="365917"/>
          </a:xfrm>
          <a:prstGeom prst="rect">
            <a:avLst/>
          </a:prstGeom>
        </p:spPr>
        <p:txBody>
          <a:bodyPr vert="horz" lIns="68580" tIns="34290" rIns="68580" bIns="34290" rtlCol="0" anchor="b">
            <a:normAutofit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200" dirty="0">
                <a:latin typeface="Meiryo UI" panose="020B0604030504040204" pitchFamily="50" charset="-128"/>
                <a:ea typeface="Meiryo UI" panose="020B0604030504040204" pitchFamily="50" charset="-128"/>
              </a:rPr>
              <a:t>エストニアも</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めざしている</a:t>
            </a:r>
          </a:p>
        </p:txBody>
      </p:sp>
      <p:sp>
        <p:nvSpPr>
          <p:cNvPr id="22" name="四角形吹き出し 21"/>
          <p:cNvSpPr/>
          <p:nvPr/>
        </p:nvSpPr>
        <p:spPr>
          <a:xfrm>
            <a:off x="355088" y="2293196"/>
            <a:ext cx="1195754" cy="460727"/>
          </a:xfrm>
          <a:prstGeom prst="wedgeRectCallout">
            <a:avLst>
              <a:gd name="adj1" fmla="val 46279"/>
              <a:gd name="adj2" fmla="val -11177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24" name="右矢印 23"/>
          <p:cNvSpPr/>
          <p:nvPr/>
        </p:nvSpPr>
        <p:spPr>
          <a:xfrm>
            <a:off x="6641788" y="4598686"/>
            <a:ext cx="425029" cy="1057688"/>
          </a:xfrm>
          <a:prstGeom prst="rightArrow">
            <a:avLst>
              <a:gd name="adj1" fmla="val 50000"/>
              <a:gd name="adj2" fmla="val 9889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25" name="タイトル 1"/>
          <p:cNvSpPr txBox="1">
            <a:spLocks/>
          </p:cNvSpPr>
          <p:nvPr/>
        </p:nvSpPr>
        <p:spPr>
          <a:xfrm>
            <a:off x="7088597" y="4967216"/>
            <a:ext cx="1794628" cy="434217"/>
          </a:xfrm>
          <a:prstGeom prst="rect">
            <a:avLst/>
          </a:prstGeom>
        </p:spPr>
        <p:txBody>
          <a:bodyPr vert="horz" lIns="68580" tIns="34290" rIns="68580" bIns="3429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en-US" altLang="ja-JP" sz="3200" u="sng" dirty="0">
                <a:latin typeface="Meiryo UI" panose="020B0604030504040204" pitchFamily="50" charset="-128"/>
                <a:ea typeface="Meiryo UI" panose="020B0604030504040204" pitchFamily="50" charset="-128"/>
              </a:rPr>
              <a:t>ICT</a:t>
            </a:r>
            <a:r>
              <a:rPr lang="ja-JP" altLang="en-US" sz="3200" u="sng" dirty="0">
                <a:latin typeface="Meiryo UI" panose="020B0604030504040204" pitchFamily="50" charset="-128"/>
                <a:ea typeface="Meiryo UI" panose="020B0604030504040204" pitchFamily="50" charset="-128"/>
              </a:rPr>
              <a:t>活用</a:t>
            </a:r>
          </a:p>
        </p:txBody>
      </p:sp>
      <p:sp>
        <p:nvSpPr>
          <p:cNvPr id="10" name="角丸四角形 9"/>
          <p:cNvSpPr/>
          <p:nvPr/>
        </p:nvSpPr>
        <p:spPr>
          <a:xfrm>
            <a:off x="984739" y="4407100"/>
            <a:ext cx="5512777" cy="144418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12" name="スライド番号プレースホルダー 11"/>
          <p:cNvSpPr>
            <a:spLocks noGrp="1"/>
          </p:cNvSpPr>
          <p:nvPr>
            <p:ph type="sldNum" sz="quarter" idx="12"/>
          </p:nvPr>
        </p:nvSpPr>
        <p:spPr/>
        <p:txBody>
          <a:bodyPr/>
          <a:lstStyle/>
          <a:p>
            <a:fld id="{16CAA1F7-03B4-4FB3-9DB5-91F3A0C0A1B4}" type="slidenum">
              <a:rPr kumimoji="1" lang="ja-JP" altLang="en-US" smtClean="0"/>
              <a:t>12</a:t>
            </a:fld>
            <a:endParaRPr kumimoji="1" lang="ja-JP" altLang="en-US"/>
          </a:p>
        </p:txBody>
      </p:sp>
    </p:spTree>
    <p:extLst>
      <p:ext uri="{BB962C8B-B14F-4D97-AF65-F5344CB8AC3E}">
        <p14:creationId xmlns:p14="http://schemas.microsoft.com/office/powerpoint/2010/main" val="8481728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712980" y="1567750"/>
            <a:ext cx="3617482" cy="407828"/>
          </a:xfrm>
          <a:prstGeom prst="rect">
            <a:avLst/>
          </a:prstGeom>
          <a:ln>
            <a:solidFill>
              <a:schemeClr val="tx1"/>
            </a:solidFill>
          </a:ln>
        </p:spPr>
        <p:txBody>
          <a:bodyPr vert="horz" lIns="68580" tIns="34290" rIns="68580" bIns="34290" rtlCol="0" anchor="b">
            <a:normAutofit fontScale="92500" lnSpcReduction="2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400" dirty="0">
                <a:latin typeface="Meiryo UI" panose="020B0604030504040204" pitchFamily="50" charset="-128"/>
                <a:ea typeface="Meiryo UI" panose="020B0604030504040204" pitchFamily="50" charset="-128"/>
              </a:rPr>
              <a:t>住民　→　行政</a:t>
            </a:r>
            <a:r>
              <a:rPr lang="ja-JP" altLang="en-US" sz="3000" dirty="0">
                <a:latin typeface="Meiryo UI" panose="020B0604030504040204" pitchFamily="50" charset="-128"/>
                <a:ea typeface="Meiryo UI" panose="020B0604030504040204" pitchFamily="50" charset="-128"/>
              </a:rPr>
              <a:t>　</a:t>
            </a:r>
          </a:p>
        </p:txBody>
      </p:sp>
      <p:sp>
        <p:nvSpPr>
          <p:cNvPr id="7" name="タイトル 1"/>
          <p:cNvSpPr txBox="1">
            <a:spLocks/>
          </p:cNvSpPr>
          <p:nvPr/>
        </p:nvSpPr>
        <p:spPr>
          <a:xfrm>
            <a:off x="917853" y="903124"/>
            <a:ext cx="6539279" cy="448934"/>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400" dirty="0">
                <a:latin typeface="Meiryo UI" panose="020B0604030504040204" pitchFamily="50" charset="-128"/>
                <a:ea typeface="Meiryo UI" panose="020B0604030504040204" pitchFamily="50" charset="-128"/>
              </a:rPr>
              <a:t>住民と行政の間に介在する多様な</a:t>
            </a:r>
            <a:r>
              <a:rPr lang="en-US" altLang="ja-JP" sz="2400" dirty="0">
                <a:latin typeface="Meiryo UI" panose="020B0604030504040204" pitchFamily="50" charset="-128"/>
                <a:ea typeface="Meiryo UI" panose="020B0604030504040204" pitchFamily="50" charset="-128"/>
              </a:rPr>
              <a:t>ICT</a:t>
            </a:r>
            <a:endParaRPr lang="ja-JP" altLang="en-US" sz="2400" dirty="0">
              <a:latin typeface="Meiryo UI" panose="020B0604030504040204" pitchFamily="50" charset="-128"/>
              <a:ea typeface="Meiryo UI" panose="020B0604030504040204" pitchFamily="50" charset="-128"/>
            </a:endParaRPr>
          </a:p>
        </p:txBody>
      </p:sp>
      <p:cxnSp>
        <p:nvCxnSpPr>
          <p:cNvPr id="11" name="直線コネクタ 10"/>
          <p:cNvCxnSpPr/>
          <p:nvPr/>
        </p:nvCxnSpPr>
        <p:spPr>
          <a:xfrm flipV="1">
            <a:off x="0" y="1395569"/>
            <a:ext cx="9144000" cy="59561"/>
          </a:xfrm>
          <a:prstGeom prst="line">
            <a:avLst/>
          </a:prstGeom>
          <a:ln w="38100" cmpd="thinThick">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サブタイトル 2"/>
          <p:cNvSpPr txBox="1">
            <a:spLocks/>
          </p:cNvSpPr>
          <p:nvPr/>
        </p:nvSpPr>
        <p:spPr>
          <a:xfrm>
            <a:off x="465124" y="2341993"/>
            <a:ext cx="2392205" cy="269273"/>
          </a:xfrm>
          <a:prstGeom prst="rect">
            <a:avLst/>
          </a:prstGeom>
          <a:solidFill>
            <a:schemeClr val="accent6">
              <a:lumMod val="20000"/>
              <a:lumOff val="80000"/>
            </a:schemeClr>
          </a:solidFill>
        </p:spPr>
        <p:txBody>
          <a:bodyPr vert="horz" lIns="68580" tIns="34290" rIns="68580" bIns="3429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500" b="1" dirty="0">
                <a:latin typeface="Meiryo UI" panose="020B0604030504040204" pitchFamily="50" charset="-128"/>
                <a:ea typeface="Meiryo UI" panose="020B0604030504040204" pitchFamily="50" charset="-128"/>
              </a:rPr>
              <a:t>情報発信・検索</a:t>
            </a:r>
          </a:p>
        </p:txBody>
      </p:sp>
      <p:grpSp>
        <p:nvGrpSpPr>
          <p:cNvPr id="53" name="グループ化 52"/>
          <p:cNvGrpSpPr/>
          <p:nvPr/>
        </p:nvGrpSpPr>
        <p:grpSpPr>
          <a:xfrm>
            <a:off x="526592" y="2715003"/>
            <a:ext cx="2773007" cy="2142916"/>
            <a:chOff x="1652379" y="2535374"/>
            <a:chExt cx="3697342" cy="2857221"/>
          </a:xfrm>
        </p:grpSpPr>
        <p:sp>
          <p:nvSpPr>
            <p:cNvPr id="23" name="タイトル 1"/>
            <p:cNvSpPr txBox="1">
              <a:spLocks/>
            </p:cNvSpPr>
            <p:nvPr/>
          </p:nvSpPr>
          <p:spPr>
            <a:xfrm>
              <a:off x="1668540" y="2535374"/>
              <a:ext cx="2915183" cy="547795"/>
            </a:xfrm>
            <a:prstGeom prst="rect">
              <a:avLst/>
            </a:prstGeom>
            <a:ln>
              <a:solidFill>
                <a:schemeClr val="tx1"/>
              </a:solidFill>
            </a:ln>
          </p:spPr>
          <p:txBody>
            <a:bodyPr vert="horz" lIns="68580" tIns="34290" rIns="68580" bIns="34290" rtlCol="0" anchor="b">
              <a:normAutofit fontScale="92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お知らせ</a:t>
              </a:r>
              <a:r>
                <a:rPr lang="ja-JP" altLang="en-US" sz="3000" dirty="0">
                  <a:latin typeface="Meiryo UI" panose="020B0604030504040204" pitchFamily="50" charset="-128"/>
                  <a:ea typeface="Meiryo UI" panose="020B0604030504040204" pitchFamily="50" charset="-128"/>
                </a:rPr>
                <a:t>　</a:t>
              </a:r>
            </a:p>
          </p:txBody>
        </p:sp>
        <p:sp>
          <p:nvSpPr>
            <p:cNvPr id="26" name="タイトル 1"/>
            <p:cNvSpPr txBox="1">
              <a:spLocks/>
            </p:cNvSpPr>
            <p:nvPr/>
          </p:nvSpPr>
          <p:spPr>
            <a:xfrm>
              <a:off x="1668539" y="3269968"/>
              <a:ext cx="2915183" cy="547795"/>
            </a:xfrm>
            <a:prstGeom prst="rect">
              <a:avLst/>
            </a:prstGeom>
            <a:ln>
              <a:solidFill>
                <a:schemeClr val="tx1"/>
              </a:solidFill>
            </a:ln>
          </p:spPr>
          <p:txBody>
            <a:bodyPr vert="horz" lIns="68580" tIns="34290" rIns="68580" bIns="34290" rtlCol="0" anchor="b">
              <a:normAutofit fontScale="92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ごみ</a:t>
              </a:r>
              <a:r>
                <a:rPr lang="ja-JP" altLang="en-US" sz="3000" dirty="0">
                  <a:latin typeface="Meiryo UI" panose="020B0604030504040204" pitchFamily="50" charset="-128"/>
                  <a:ea typeface="Meiryo UI" panose="020B0604030504040204" pitchFamily="50" charset="-128"/>
                </a:rPr>
                <a:t>　</a:t>
              </a:r>
            </a:p>
          </p:txBody>
        </p:sp>
        <p:sp>
          <p:nvSpPr>
            <p:cNvPr id="27" name="タイトル 1"/>
            <p:cNvSpPr txBox="1">
              <a:spLocks/>
            </p:cNvSpPr>
            <p:nvPr/>
          </p:nvSpPr>
          <p:spPr>
            <a:xfrm>
              <a:off x="1668538" y="4054171"/>
              <a:ext cx="2915183" cy="547795"/>
            </a:xfrm>
            <a:prstGeom prst="rect">
              <a:avLst/>
            </a:prstGeom>
            <a:ln>
              <a:solidFill>
                <a:schemeClr val="tx1"/>
              </a:solidFill>
            </a:ln>
          </p:spPr>
          <p:txBody>
            <a:bodyPr vert="horz" lIns="68580" tIns="34290" rIns="68580" bIns="34290" rtlCol="0" anchor="b">
              <a:normAutofit fontScale="92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子育て</a:t>
              </a:r>
              <a:r>
                <a:rPr lang="ja-JP" altLang="en-US" sz="3000" dirty="0">
                  <a:latin typeface="Meiryo UI" panose="020B0604030504040204" pitchFamily="50" charset="-128"/>
                  <a:ea typeface="Meiryo UI" panose="020B0604030504040204" pitchFamily="50" charset="-128"/>
                </a:rPr>
                <a:t>　</a:t>
              </a:r>
            </a:p>
          </p:txBody>
        </p:sp>
        <p:sp>
          <p:nvSpPr>
            <p:cNvPr id="28" name="タイトル 1"/>
            <p:cNvSpPr txBox="1">
              <a:spLocks/>
            </p:cNvSpPr>
            <p:nvPr/>
          </p:nvSpPr>
          <p:spPr>
            <a:xfrm>
              <a:off x="1652379" y="4844800"/>
              <a:ext cx="2915183" cy="547795"/>
            </a:xfrm>
            <a:prstGeom prst="rect">
              <a:avLst/>
            </a:prstGeom>
            <a:ln>
              <a:solidFill>
                <a:schemeClr val="tx1"/>
              </a:solidFill>
            </a:ln>
          </p:spPr>
          <p:txBody>
            <a:bodyPr vert="horz" lIns="68580" tIns="34290" rIns="68580" bIns="34290" rtlCol="0" anchor="b">
              <a:normAutofit fontScale="92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防災</a:t>
              </a:r>
              <a:r>
                <a:rPr lang="ja-JP" altLang="en-US" sz="3000" dirty="0">
                  <a:latin typeface="Meiryo UI" panose="020B0604030504040204" pitchFamily="50" charset="-128"/>
                  <a:ea typeface="Meiryo UI" panose="020B0604030504040204" pitchFamily="50" charset="-128"/>
                </a:rPr>
                <a:t>　</a:t>
              </a:r>
            </a:p>
          </p:txBody>
        </p:sp>
        <p:sp>
          <p:nvSpPr>
            <p:cNvPr id="29" name="サブタイトル 2"/>
            <p:cNvSpPr txBox="1">
              <a:spLocks/>
            </p:cNvSpPr>
            <p:nvPr/>
          </p:nvSpPr>
          <p:spPr>
            <a:xfrm>
              <a:off x="3695034" y="4897502"/>
              <a:ext cx="1654687" cy="495093"/>
            </a:xfrm>
            <a:prstGeom prst="rect">
              <a:avLst/>
            </a:prstGeom>
          </p:spPr>
          <p:txBody>
            <a:bodyPr vert="horz" lIns="68580" tIns="34290" rIns="68580" bIns="3429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350" dirty="0">
                  <a:latin typeface="Meiryo UI" panose="020B0604030504040204" pitchFamily="50" charset="-128"/>
                  <a:ea typeface="Meiryo UI" panose="020B0604030504040204" pitchFamily="50" charset="-128"/>
                </a:rPr>
                <a:t>避難所</a:t>
              </a:r>
              <a:endParaRPr lang="en-US" altLang="ja-JP" sz="1350" dirty="0">
                <a:latin typeface="Meiryo UI" panose="020B0604030504040204" pitchFamily="50" charset="-128"/>
                <a:ea typeface="Meiryo UI" panose="020B0604030504040204" pitchFamily="50" charset="-128"/>
              </a:endParaRPr>
            </a:p>
            <a:p>
              <a:pPr algn="l"/>
              <a:r>
                <a:rPr lang="ja-JP" altLang="en-US" sz="1350" dirty="0">
                  <a:latin typeface="Meiryo UI" panose="020B0604030504040204" pitchFamily="50" charset="-128"/>
                  <a:ea typeface="Meiryo UI" panose="020B0604030504040204" pitchFamily="50" charset="-128"/>
                </a:rPr>
                <a:t>ハザードマップ</a:t>
              </a:r>
            </a:p>
            <a:p>
              <a:pPr algn="l"/>
              <a:endParaRPr lang="en-US" altLang="ja-JP" sz="1350" dirty="0">
                <a:latin typeface="Meiryo UI" panose="020B0604030504040204" pitchFamily="50" charset="-128"/>
                <a:ea typeface="Meiryo UI" panose="020B0604030504040204" pitchFamily="50" charset="-128"/>
              </a:endParaRPr>
            </a:p>
          </p:txBody>
        </p:sp>
        <p:sp>
          <p:nvSpPr>
            <p:cNvPr id="30" name="サブタイトル 2"/>
            <p:cNvSpPr txBox="1">
              <a:spLocks/>
            </p:cNvSpPr>
            <p:nvPr/>
          </p:nvSpPr>
          <p:spPr>
            <a:xfrm>
              <a:off x="3684511" y="4158976"/>
              <a:ext cx="1485366" cy="495093"/>
            </a:xfrm>
            <a:prstGeom prst="rect">
              <a:avLst/>
            </a:prstGeom>
          </p:spPr>
          <p:txBody>
            <a:bodyPr vert="horz" lIns="68580" tIns="34290" rIns="68580" bIns="3429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350" dirty="0">
                  <a:latin typeface="Meiryo UI" panose="020B0604030504040204" pitchFamily="50" charset="-128"/>
                  <a:ea typeface="Meiryo UI" panose="020B0604030504040204" pitchFamily="50" charset="-128"/>
                </a:rPr>
                <a:t>保育所</a:t>
              </a:r>
              <a:endParaRPr lang="en-US" altLang="ja-JP" sz="1350" dirty="0">
                <a:latin typeface="Meiryo UI" panose="020B0604030504040204" pitchFamily="50" charset="-128"/>
                <a:ea typeface="Meiryo UI" panose="020B0604030504040204" pitchFamily="50" charset="-128"/>
              </a:endParaRPr>
            </a:p>
            <a:p>
              <a:pPr algn="l"/>
              <a:r>
                <a:rPr lang="ja-JP" altLang="en-US" sz="1350" dirty="0">
                  <a:latin typeface="Meiryo UI" panose="020B0604030504040204" pitchFamily="50" charset="-128"/>
                  <a:ea typeface="Meiryo UI" panose="020B0604030504040204" pitchFamily="50" charset="-128"/>
                </a:rPr>
                <a:t>検診等</a:t>
              </a:r>
            </a:p>
            <a:p>
              <a:pPr algn="l"/>
              <a:endParaRPr lang="en-US" altLang="ja-JP" sz="1350" dirty="0">
                <a:latin typeface="Meiryo UI" panose="020B0604030504040204" pitchFamily="50" charset="-128"/>
                <a:ea typeface="Meiryo UI" panose="020B0604030504040204" pitchFamily="50" charset="-128"/>
              </a:endParaRPr>
            </a:p>
          </p:txBody>
        </p:sp>
        <p:sp>
          <p:nvSpPr>
            <p:cNvPr id="31" name="サブタイトル 2"/>
            <p:cNvSpPr txBox="1">
              <a:spLocks/>
            </p:cNvSpPr>
            <p:nvPr/>
          </p:nvSpPr>
          <p:spPr>
            <a:xfrm>
              <a:off x="3675717" y="3373526"/>
              <a:ext cx="1485366" cy="495093"/>
            </a:xfrm>
            <a:prstGeom prst="rect">
              <a:avLst/>
            </a:prstGeom>
          </p:spPr>
          <p:txBody>
            <a:bodyPr vert="horz" lIns="68580" tIns="34290" rIns="68580" bIns="3429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350" dirty="0">
                  <a:latin typeface="Meiryo UI" panose="020B0604030504040204" pitchFamily="50" charset="-128"/>
                  <a:ea typeface="Meiryo UI" panose="020B0604030504040204" pitchFamily="50" charset="-128"/>
                </a:rPr>
                <a:t>ごみの日</a:t>
              </a:r>
              <a:endParaRPr lang="en-US" altLang="ja-JP" sz="1350" dirty="0">
                <a:latin typeface="Meiryo UI" panose="020B0604030504040204" pitchFamily="50" charset="-128"/>
                <a:ea typeface="Meiryo UI" panose="020B0604030504040204" pitchFamily="50" charset="-128"/>
              </a:endParaRPr>
            </a:p>
            <a:p>
              <a:pPr algn="l"/>
              <a:r>
                <a:rPr lang="ja-JP" altLang="en-US" sz="1350" dirty="0">
                  <a:latin typeface="Meiryo UI" panose="020B0604030504040204" pitchFamily="50" charset="-128"/>
                  <a:ea typeface="Meiryo UI" panose="020B0604030504040204" pitchFamily="50" charset="-128"/>
                </a:rPr>
                <a:t>粗大ごみ出し方</a:t>
              </a:r>
            </a:p>
            <a:p>
              <a:pPr algn="l"/>
              <a:endParaRPr lang="en-US" altLang="ja-JP" sz="1350" dirty="0">
                <a:latin typeface="Meiryo UI" panose="020B0604030504040204" pitchFamily="50" charset="-128"/>
                <a:ea typeface="Meiryo UI" panose="020B0604030504040204" pitchFamily="50" charset="-128"/>
              </a:endParaRPr>
            </a:p>
          </p:txBody>
        </p:sp>
        <p:sp>
          <p:nvSpPr>
            <p:cNvPr id="32" name="サブタイトル 2"/>
            <p:cNvSpPr txBox="1">
              <a:spLocks/>
            </p:cNvSpPr>
            <p:nvPr/>
          </p:nvSpPr>
          <p:spPr>
            <a:xfrm>
              <a:off x="3684511" y="2638816"/>
              <a:ext cx="1485366" cy="495093"/>
            </a:xfrm>
            <a:prstGeom prst="rect">
              <a:avLst/>
            </a:prstGeom>
          </p:spPr>
          <p:txBody>
            <a:bodyPr vert="horz" lIns="68580" tIns="34290" rIns="68580" bIns="3429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350" dirty="0">
                  <a:latin typeface="Meiryo UI" panose="020B0604030504040204" pitchFamily="50" charset="-128"/>
                  <a:ea typeface="Meiryo UI" panose="020B0604030504040204" pitchFamily="50" charset="-128"/>
                </a:rPr>
                <a:t>災害情報</a:t>
              </a:r>
              <a:endParaRPr lang="en-US" altLang="ja-JP" sz="1350" dirty="0">
                <a:latin typeface="Meiryo UI" panose="020B0604030504040204" pitchFamily="50" charset="-128"/>
                <a:ea typeface="Meiryo UI" panose="020B0604030504040204" pitchFamily="50" charset="-128"/>
              </a:endParaRPr>
            </a:p>
            <a:p>
              <a:pPr algn="l"/>
              <a:r>
                <a:rPr lang="ja-JP" altLang="en-US" sz="1350" dirty="0">
                  <a:latin typeface="Meiryo UI" panose="020B0604030504040204" pitchFamily="50" charset="-128"/>
                  <a:ea typeface="Meiryo UI" panose="020B0604030504040204" pitchFamily="50" charset="-128"/>
                </a:rPr>
                <a:t>市政情報</a:t>
              </a:r>
            </a:p>
            <a:p>
              <a:pPr algn="l"/>
              <a:endParaRPr lang="en-US" altLang="ja-JP" sz="1350" dirty="0">
                <a:latin typeface="Meiryo UI" panose="020B0604030504040204" pitchFamily="50" charset="-128"/>
                <a:ea typeface="Meiryo UI" panose="020B0604030504040204" pitchFamily="50" charset="-128"/>
              </a:endParaRPr>
            </a:p>
          </p:txBody>
        </p:sp>
      </p:grpSp>
      <p:sp>
        <p:nvSpPr>
          <p:cNvPr id="33" name="サブタイトル 2"/>
          <p:cNvSpPr txBox="1">
            <a:spLocks/>
          </p:cNvSpPr>
          <p:nvPr/>
        </p:nvSpPr>
        <p:spPr>
          <a:xfrm>
            <a:off x="5917223" y="2314680"/>
            <a:ext cx="2805607" cy="269273"/>
          </a:xfrm>
          <a:prstGeom prst="rect">
            <a:avLst/>
          </a:prstGeom>
          <a:solidFill>
            <a:schemeClr val="accent6">
              <a:lumMod val="20000"/>
              <a:lumOff val="80000"/>
            </a:schemeClr>
          </a:solidFill>
        </p:spPr>
        <p:txBody>
          <a:bodyPr vert="horz" lIns="68580" tIns="34290" rIns="68580" bIns="3429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500" b="1" dirty="0">
                <a:latin typeface="Meiryo UI" panose="020B0604030504040204" pitchFamily="50" charset="-128"/>
                <a:ea typeface="Meiryo UI" panose="020B0604030504040204" pitchFamily="50" charset="-128"/>
              </a:rPr>
              <a:t>証明書発行、申請・登録</a:t>
            </a:r>
          </a:p>
        </p:txBody>
      </p:sp>
      <p:sp>
        <p:nvSpPr>
          <p:cNvPr id="34" name="タイトル 1"/>
          <p:cNvSpPr txBox="1">
            <a:spLocks/>
          </p:cNvSpPr>
          <p:nvPr/>
        </p:nvSpPr>
        <p:spPr>
          <a:xfrm>
            <a:off x="5957900" y="2770927"/>
            <a:ext cx="2101958" cy="945699"/>
          </a:xfrm>
          <a:prstGeom prst="rect">
            <a:avLst/>
          </a:prstGeom>
          <a:ln>
            <a:solidFill>
              <a:schemeClr val="tx1"/>
            </a:solidFill>
          </a:ln>
        </p:spPr>
        <p:txBody>
          <a:bodyPr vert="horz" lIns="68580" tIns="34290" rIns="68580" bIns="34290" rtlCol="0" anchor="ctr" anchorCtr="1">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行政手続き</a:t>
            </a:r>
            <a:r>
              <a:rPr lang="ja-JP" altLang="en-US" sz="3000" dirty="0">
                <a:latin typeface="Meiryo UI" panose="020B0604030504040204" pitchFamily="50" charset="-128"/>
                <a:ea typeface="Meiryo UI" panose="020B0604030504040204" pitchFamily="50" charset="-128"/>
              </a:rPr>
              <a:t>　</a:t>
            </a:r>
          </a:p>
        </p:txBody>
      </p:sp>
      <p:sp>
        <p:nvSpPr>
          <p:cNvPr id="35" name="タイトル 1"/>
          <p:cNvSpPr txBox="1">
            <a:spLocks/>
          </p:cNvSpPr>
          <p:nvPr/>
        </p:nvSpPr>
        <p:spPr>
          <a:xfrm>
            <a:off x="5957900" y="4477066"/>
            <a:ext cx="2091589" cy="410846"/>
          </a:xfrm>
          <a:prstGeom prst="rect">
            <a:avLst/>
          </a:prstGeom>
          <a:ln>
            <a:solidFill>
              <a:schemeClr val="tx1"/>
            </a:solidFill>
          </a:ln>
        </p:spPr>
        <p:txBody>
          <a:bodyPr vert="horz" lIns="68580" tIns="34290" rIns="68580" bIns="34290" rtlCol="0" anchor="b">
            <a:normAutofit fontScale="92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施設予約</a:t>
            </a:r>
            <a:r>
              <a:rPr lang="ja-JP" altLang="en-US" sz="3000" dirty="0">
                <a:latin typeface="Meiryo UI" panose="020B0604030504040204" pitchFamily="50" charset="-128"/>
                <a:ea typeface="Meiryo UI" panose="020B0604030504040204" pitchFamily="50" charset="-128"/>
              </a:rPr>
              <a:t>　</a:t>
            </a:r>
          </a:p>
        </p:txBody>
      </p:sp>
      <p:sp>
        <p:nvSpPr>
          <p:cNvPr id="36" name="タイトル 1"/>
          <p:cNvSpPr txBox="1">
            <a:spLocks/>
          </p:cNvSpPr>
          <p:nvPr/>
        </p:nvSpPr>
        <p:spPr>
          <a:xfrm>
            <a:off x="3271523" y="2728310"/>
            <a:ext cx="2246762" cy="410846"/>
          </a:xfrm>
          <a:prstGeom prst="rect">
            <a:avLst/>
          </a:prstGeom>
          <a:ln>
            <a:solidFill>
              <a:schemeClr val="tx1"/>
            </a:solidFill>
          </a:ln>
        </p:spPr>
        <p:txBody>
          <a:bodyPr vert="horz" lIns="68580" tIns="34290" rIns="68580" bIns="34290" rtlCol="0" anchor="b">
            <a:normAutofit fontScale="92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税</a:t>
            </a:r>
            <a:r>
              <a:rPr lang="ja-JP" altLang="en-US" sz="3000" dirty="0">
                <a:latin typeface="Meiryo UI" panose="020B0604030504040204" pitchFamily="50" charset="-128"/>
                <a:ea typeface="Meiryo UI" panose="020B0604030504040204" pitchFamily="50" charset="-128"/>
              </a:rPr>
              <a:t>　</a:t>
            </a:r>
          </a:p>
        </p:txBody>
      </p:sp>
      <p:sp>
        <p:nvSpPr>
          <p:cNvPr id="37" name="タイトル 1"/>
          <p:cNvSpPr txBox="1">
            <a:spLocks/>
          </p:cNvSpPr>
          <p:nvPr/>
        </p:nvSpPr>
        <p:spPr>
          <a:xfrm>
            <a:off x="5957900" y="3872000"/>
            <a:ext cx="2065378" cy="410846"/>
          </a:xfrm>
          <a:prstGeom prst="rect">
            <a:avLst/>
          </a:prstGeom>
          <a:ln>
            <a:solidFill>
              <a:schemeClr val="tx1"/>
            </a:solidFill>
          </a:ln>
        </p:spPr>
        <p:txBody>
          <a:bodyPr vert="horz" lIns="68580" tIns="34290" rIns="68580" bIns="34290" rtlCol="0" anchor="b">
            <a:normAutofit fontScale="92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水道</a:t>
            </a:r>
            <a:r>
              <a:rPr lang="ja-JP" altLang="en-US" sz="3000" dirty="0">
                <a:latin typeface="Meiryo UI" panose="020B0604030504040204" pitchFamily="50" charset="-128"/>
                <a:ea typeface="Meiryo UI" panose="020B0604030504040204" pitchFamily="50" charset="-128"/>
              </a:rPr>
              <a:t>　</a:t>
            </a:r>
          </a:p>
        </p:txBody>
      </p:sp>
      <p:sp>
        <p:nvSpPr>
          <p:cNvPr id="13" name="下矢印 12"/>
          <p:cNvSpPr/>
          <p:nvPr/>
        </p:nvSpPr>
        <p:spPr>
          <a:xfrm rot="16200000">
            <a:off x="8057804" y="3355734"/>
            <a:ext cx="411554" cy="281354"/>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38" name="角丸四角形 37"/>
          <p:cNvSpPr/>
          <p:nvPr/>
        </p:nvSpPr>
        <p:spPr>
          <a:xfrm>
            <a:off x="8454679" y="2724961"/>
            <a:ext cx="501911" cy="22784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dirty="0">
                <a:latin typeface="Meiryo UI" panose="020B0604030504040204" pitchFamily="50" charset="-128"/>
                <a:ea typeface="Meiryo UI" panose="020B0604030504040204" pitchFamily="50" charset="-128"/>
              </a:rPr>
              <a:t>各業務システム</a:t>
            </a:r>
            <a:endParaRPr kumimoji="1" lang="ja-JP" altLang="en-US" sz="2100" dirty="0">
              <a:latin typeface="Meiryo UI" panose="020B0604030504040204" pitchFamily="50" charset="-128"/>
              <a:ea typeface="Meiryo UI" panose="020B0604030504040204" pitchFamily="50" charset="-128"/>
            </a:endParaRPr>
          </a:p>
        </p:txBody>
      </p:sp>
      <p:sp>
        <p:nvSpPr>
          <p:cNvPr id="39" name="角丸四角形 38"/>
          <p:cNvSpPr/>
          <p:nvPr/>
        </p:nvSpPr>
        <p:spPr>
          <a:xfrm>
            <a:off x="95183" y="5384596"/>
            <a:ext cx="822669" cy="4031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latin typeface="Meiryo UI" panose="020B0604030504040204" pitchFamily="50" charset="-128"/>
                <a:ea typeface="Meiryo UI" panose="020B0604030504040204" pitchFamily="50" charset="-128"/>
              </a:rPr>
              <a:t>ホーム</a:t>
            </a:r>
            <a:endParaRPr lang="en-US" altLang="ja-JP" sz="1350" dirty="0">
              <a:latin typeface="Meiryo UI" panose="020B0604030504040204" pitchFamily="50" charset="-128"/>
              <a:ea typeface="Meiryo UI" panose="020B0604030504040204" pitchFamily="50" charset="-128"/>
            </a:endParaRPr>
          </a:p>
          <a:p>
            <a:pPr algn="ctr"/>
            <a:r>
              <a:rPr lang="ja-JP" altLang="en-US" sz="1350" dirty="0">
                <a:latin typeface="Meiryo UI" panose="020B0604030504040204" pitchFamily="50" charset="-128"/>
                <a:ea typeface="Meiryo UI" panose="020B0604030504040204" pitchFamily="50" charset="-128"/>
              </a:rPr>
              <a:t>ページ</a:t>
            </a:r>
            <a:endParaRPr kumimoji="1" lang="ja-JP" altLang="en-US" sz="1350" dirty="0">
              <a:latin typeface="Meiryo UI" panose="020B0604030504040204" pitchFamily="50" charset="-128"/>
              <a:ea typeface="Meiryo UI" panose="020B0604030504040204" pitchFamily="50" charset="-128"/>
            </a:endParaRPr>
          </a:p>
        </p:txBody>
      </p:sp>
      <p:sp>
        <p:nvSpPr>
          <p:cNvPr id="40" name="角丸四角形 39"/>
          <p:cNvSpPr/>
          <p:nvPr/>
        </p:nvSpPr>
        <p:spPr>
          <a:xfrm>
            <a:off x="991502" y="5368632"/>
            <a:ext cx="822725" cy="4031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100" dirty="0">
                <a:latin typeface="Meiryo UI" panose="020B0604030504040204" pitchFamily="50" charset="-128"/>
                <a:ea typeface="Meiryo UI" panose="020B0604030504040204" pitchFamily="50" charset="-128"/>
              </a:rPr>
              <a:t>SNS</a:t>
            </a:r>
            <a:endParaRPr kumimoji="1" lang="ja-JP" altLang="en-US" sz="2100" dirty="0">
              <a:latin typeface="Meiryo UI" panose="020B0604030504040204" pitchFamily="50" charset="-128"/>
              <a:ea typeface="Meiryo UI" panose="020B0604030504040204" pitchFamily="50" charset="-128"/>
            </a:endParaRPr>
          </a:p>
        </p:txBody>
      </p:sp>
      <p:sp>
        <p:nvSpPr>
          <p:cNvPr id="41" name="角丸四角形 40"/>
          <p:cNvSpPr/>
          <p:nvPr/>
        </p:nvSpPr>
        <p:spPr>
          <a:xfrm>
            <a:off x="1874902" y="5368632"/>
            <a:ext cx="898325" cy="4031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latin typeface="Meiryo UI" panose="020B0604030504040204" pitchFamily="50" charset="-128"/>
                <a:ea typeface="Meiryo UI" panose="020B0604030504040204" pitchFamily="50" charset="-128"/>
              </a:rPr>
              <a:t>アプリ</a:t>
            </a:r>
            <a:endParaRPr kumimoji="1" lang="ja-JP" altLang="en-US" sz="1600" dirty="0">
              <a:latin typeface="Meiryo UI" panose="020B0604030504040204" pitchFamily="50" charset="-128"/>
              <a:ea typeface="Meiryo UI" panose="020B0604030504040204" pitchFamily="50" charset="-128"/>
            </a:endParaRPr>
          </a:p>
        </p:txBody>
      </p:sp>
      <p:sp>
        <p:nvSpPr>
          <p:cNvPr id="42" name="下矢印 41"/>
          <p:cNvSpPr/>
          <p:nvPr/>
        </p:nvSpPr>
        <p:spPr>
          <a:xfrm>
            <a:off x="1167823" y="4972255"/>
            <a:ext cx="540017" cy="330644"/>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43" name="下矢印 42"/>
          <p:cNvSpPr/>
          <p:nvPr/>
        </p:nvSpPr>
        <p:spPr>
          <a:xfrm rot="18589222">
            <a:off x="2816763" y="4826568"/>
            <a:ext cx="293616" cy="558962"/>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46" name="角丸四角形 45"/>
          <p:cNvSpPr/>
          <p:nvPr/>
        </p:nvSpPr>
        <p:spPr>
          <a:xfrm>
            <a:off x="1504167" y="1535360"/>
            <a:ext cx="1079858" cy="2959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dirty="0">
                <a:latin typeface="Meiryo UI" panose="020B0604030504040204" pitchFamily="50" charset="-128"/>
                <a:ea typeface="Meiryo UI" panose="020B0604030504040204" pitchFamily="50" charset="-128"/>
              </a:rPr>
              <a:t>現状</a:t>
            </a:r>
            <a:endParaRPr kumimoji="1" lang="ja-JP" altLang="en-US" sz="2100" dirty="0">
              <a:latin typeface="Meiryo UI" panose="020B0604030504040204" pitchFamily="50" charset="-128"/>
              <a:ea typeface="Meiryo UI" panose="020B0604030504040204" pitchFamily="50" charset="-128"/>
            </a:endParaRPr>
          </a:p>
        </p:txBody>
      </p:sp>
      <p:sp>
        <p:nvSpPr>
          <p:cNvPr id="48" name="下矢印 47"/>
          <p:cNvSpPr/>
          <p:nvPr/>
        </p:nvSpPr>
        <p:spPr>
          <a:xfrm rot="16200000">
            <a:off x="8057804" y="4570681"/>
            <a:ext cx="411554" cy="281354"/>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49" name="下矢印 48"/>
          <p:cNvSpPr/>
          <p:nvPr/>
        </p:nvSpPr>
        <p:spPr>
          <a:xfrm rot="16200000">
            <a:off x="8057804" y="3932896"/>
            <a:ext cx="411554" cy="281354"/>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50" name="右中かっこ 49"/>
          <p:cNvSpPr/>
          <p:nvPr/>
        </p:nvSpPr>
        <p:spPr>
          <a:xfrm rot="5400000">
            <a:off x="7326631" y="3618430"/>
            <a:ext cx="316539" cy="3135357"/>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350"/>
          </a:p>
        </p:txBody>
      </p:sp>
      <p:sp>
        <p:nvSpPr>
          <p:cNvPr id="52" name="テキスト ボックス 51"/>
          <p:cNvSpPr txBox="1"/>
          <p:nvPr/>
        </p:nvSpPr>
        <p:spPr>
          <a:xfrm>
            <a:off x="6441067" y="5503484"/>
            <a:ext cx="2078681" cy="415498"/>
          </a:xfrm>
          <a:prstGeom prst="rect">
            <a:avLst/>
          </a:prstGeom>
          <a:noFill/>
        </p:spPr>
        <p:txBody>
          <a:bodyPr wrap="square" rtlCol="0">
            <a:spAutoFit/>
          </a:bodyPr>
          <a:lstStyle/>
          <a:p>
            <a:r>
              <a:rPr kumimoji="1" lang="ja-JP" altLang="en-US" sz="2100" u="sng" dirty="0">
                <a:latin typeface="Meiryo UI" panose="020B0604030504040204" pitchFamily="50" charset="-128"/>
                <a:ea typeface="Meiryo UI" panose="020B0604030504040204" pitchFamily="50" charset="-128"/>
              </a:rPr>
              <a:t>オンライン化へ</a:t>
            </a:r>
          </a:p>
        </p:txBody>
      </p:sp>
      <p:sp>
        <p:nvSpPr>
          <p:cNvPr id="54" name="サブタイトル 2"/>
          <p:cNvSpPr txBox="1">
            <a:spLocks/>
          </p:cNvSpPr>
          <p:nvPr/>
        </p:nvSpPr>
        <p:spPr>
          <a:xfrm>
            <a:off x="3271523" y="2323904"/>
            <a:ext cx="2276424" cy="269273"/>
          </a:xfrm>
          <a:prstGeom prst="rect">
            <a:avLst/>
          </a:prstGeom>
          <a:solidFill>
            <a:schemeClr val="accent6">
              <a:lumMod val="20000"/>
              <a:lumOff val="80000"/>
            </a:schemeClr>
          </a:solidFill>
        </p:spPr>
        <p:txBody>
          <a:bodyPr vert="horz" lIns="68580" tIns="34290" rIns="68580" bIns="3429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500" b="1" dirty="0">
                <a:latin typeface="Meiryo UI" panose="020B0604030504040204" pitchFamily="50" charset="-128"/>
                <a:ea typeface="Meiryo UI" panose="020B0604030504040204" pitchFamily="50" charset="-128"/>
              </a:rPr>
              <a:t>納付</a:t>
            </a:r>
          </a:p>
        </p:txBody>
      </p:sp>
      <p:sp>
        <p:nvSpPr>
          <p:cNvPr id="58" name="サブタイトル 2"/>
          <p:cNvSpPr txBox="1">
            <a:spLocks/>
          </p:cNvSpPr>
          <p:nvPr/>
        </p:nvSpPr>
        <p:spPr>
          <a:xfrm>
            <a:off x="6763012" y="1077852"/>
            <a:ext cx="1114025" cy="371320"/>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代表例</a:t>
            </a:r>
            <a:r>
              <a:rPr lang="en-US" altLang="ja-JP" sz="1350" dirty="0">
                <a:latin typeface="Meiryo UI" panose="020B0604030504040204" pitchFamily="50" charset="-128"/>
                <a:ea typeface="Meiryo UI" panose="020B0604030504040204" pitchFamily="50" charset="-128"/>
              </a:rPr>
              <a:t>)</a:t>
            </a:r>
            <a:endParaRPr lang="ja-JP" altLang="en-US" sz="1350" dirty="0">
              <a:latin typeface="Meiryo UI" panose="020B0604030504040204" pitchFamily="50" charset="-128"/>
              <a:ea typeface="Meiryo UI" panose="020B0604030504040204" pitchFamily="50" charset="-128"/>
            </a:endParaRPr>
          </a:p>
        </p:txBody>
      </p:sp>
      <p:sp>
        <p:nvSpPr>
          <p:cNvPr id="59" name="角丸四角形 58"/>
          <p:cNvSpPr/>
          <p:nvPr/>
        </p:nvSpPr>
        <p:spPr>
          <a:xfrm>
            <a:off x="3258031" y="3900821"/>
            <a:ext cx="1051177" cy="4031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a:latin typeface="Meiryo UI" panose="020B0604030504040204" pitchFamily="50" charset="-128"/>
                <a:ea typeface="Meiryo UI" panose="020B0604030504040204" pitchFamily="50" charset="-128"/>
              </a:rPr>
              <a:t>Web</a:t>
            </a:r>
            <a:r>
              <a:rPr lang="ja-JP" altLang="en-US" sz="1050" dirty="0">
                <a:latin typeface="Meiryo UI" panose="020B0604030504040204" pitchFamily="50" charset="-128"/>
                <a:ea typeface="Meiryo UI" panose="020B0604030504040204" pitchFamily="50" charset="-128"/>
              </a:rPr>
              <a:t>口座振替</a:t>
            </a:r>
            <a:endParaRPr kumimoji="1" lang="ja-JP" altLang="en-US" sz="1050" dirty="0">
              <a:latin typeface="Meiryo UI" panose="020B0604030504040204" pitchFamily="50" charset="-128"/>
              <a:ea typeface="Meiryo UI" panose="020B0604030504040204" pitchFamily="50" charset="-128"/>
            </a:endParaRPr>
          </a:p>
        </p:txBody>
      </p:sp>
      <p:sp>
        <p:nvSpPr>
          <p:cNvPr id="60" name="タイトル 1"/>
          <p:cNvSpPr txBox="1">
            <a:spLocks/>
          </p:cNvSpPr>
          <p:nvPr/>
        </p:nvSpPr>
        <p:spPr>
          <a:xfrm>
            <a:off x="3271523" y="3246185"/>
            <a:ext cx="2257596" cy="410846"/>
          </a:xfrm>
          <a:prstGeom prst="rect">
            <a:avLst/>
          </a:prstGeom>
          <a:ln>
            <a:solidFill>
              <a:schemeClr val="tx1"/>
            </a:solidFill>
          </a:ln>
        </p:spPr>
        <p:txBody>
          <a:bodyPr vert="horz" lIns="68580" tIns="34290" rIns="68580" bIns="34290" rtlCol="0" anchor="b">
            <a:normAutofit fontScale="92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国保料・介護保険料</a:t>
            </a:r>
            <a:r>
              <a:rPr lang="ja-JP" altLang="en-US" sz="3000" dirty="0">
                <a:latin typeface="Meiryo UI" panose="020B0604030504040204" pitchFamily="50" charset="-128"/>
                <a:ea typeface="Meiryo UI" panose="020B0604030504040204" pitchFamily="50" charset="-128"/>
              </a:rPr>
              <a:t>　</a:t>
            </a:r>
          </a:p>
        </p:txBody>
      </p:sp>
      <p:sp>
        <p:nvSpPr>
          <p:cNvPr id="61" name="角丸四角形 60"/>
          <p:cNvSpPr/>
          <p:nvPr/>
        </p:nvSpPr>
        <p:spPr>
          <a:xfrm>
            <a:off x="3280414" y="4466960"/>
            <a:ext cx="1051177" cy="4031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25" dirty="0">
                <a:latin typeface="Meiryo UI" panose="020B0604030504040204" pitchFamily="50" charset="-128"/>
                <a:ea typeface="Meiryo UI" panose="020B0604030504040204" pitchFamily="50" charset="-128"/>
              </a:rPr>
              <a:t>クレジットカード</a:t>
            </a:r>
            <a:r>
              <a:rPr lang="en-US" altLang="ja-JP" sz="1050" dirty="0">
                <a:latin typeface="Meiryo UI" panose="020B0604030504040204" pitchFamily="50" charset="-128"/>
                <a:ea typeface="Meiryo UI" panose="020B0604030504040204" pitchFamily="50" charset="-128"/>
              </a:rPr>
              <a:t>/Apple</a:t>
            </a: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Pay</a:t>
            </a:r>
            <a:endParaRPr kumimoji="1" lang="ja-JP" altLang="en-US" sz="1050" dirty="0">
              <a:latin typeface="Meiryo UI" panose="020B0604030504040204" pitchFamily="50" charset="-128"/>
              <a:ea typeface="Meiryo UI" panose="020B0604030504040204" pitchFamily="50" charset="-128"/>
            </a:endParaRPr>
          </a:p>
        </p:txBody>
      </p:sp>
      <p:sp>
        <p:nvSpPr>
          <p:cNvPr id="62" name="角丸四角形 61"/>
          <p:cNvSpPr/>
          <p:nvPr/>
        </p:nvSpPr>
        <p:spPr>
          <a:xfrm>
            <a:off x="4504785" y="3871999"/>
            <a:ext cx="1051177" cy="4031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500" dirty="0">
                <a:latin typeface="Meiryo UI" panose="020B0604030504040204" pitchFamily="50" charset="-128"/>
                <a:ea typeface="Meiryo UI" panose="020B0604030504040204" pitchFamily="50" charset="-128"/>
              </a:rPr>
              <a:t>LINE Pay</a:t>
            </a:r>
            <a:endParaRPr kumimoji="1" lang="ja-JP" altLang="en-US" sz="1500" dirty="0">
              <a:latin typeface="Meiryo UI" panose="020B0604030504040204" pitchFamily="50" charset="-128"/>
              <a:ea typeface="Meiryo UI" panose="020B0604030504040204" pitchFamily="50" charset="-128"/>
            </a:endParaRPr>
          </a:p>
        </p:txBody>
      </p:sp>
      <p:sp>
        <p:nvSpPr>
          <p:cNvPr id="63" name="角丸四角形 62"/>
          <p:cNvSpPr/>
          <p:nvPr/>
        </p:nvSpPr>
        <p:spPr>
          <a:xfrm>
            <a:off x="4504785" y="4450921"/>
            <a:ext cx="1051177" cy="4031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latin typeface="Meiryo UI" panose="020B0604030504040204" pitchFamily="50" charset="-128"/>
                <a:ea typeface="Meiryo UI" panose="020B0604030504040204" pitchFamily="50" charset="-128"/>
              </a:rPr>
              <a:t>アプリ</a:t>
            </a:r>
            <a:endParaRPr lang="en-US" altLang="ja-JP" sz="1350" dirty="0">
              <a:latin typeface="Meiryo UI" panose="020B0604030504040204" pitchFamily="50" charset="-128"/>
              <a:ea typeface="Meiryo UI" panose="020B0604030504040204" pitchFamily="50" charset="-128"/>
            </a:endParaRPr>
          </a:p>
          <a:p>
            <a:pPr algn="ctr"/>
            <a:r>
              <a:rPr kumimoji="1" lang="en-US" altLang="ja-JP" sz="825" dirty="0" err="1">
                <a:latin typeface="Meiryo UI" panose="020B0604030504040204" pitchFamily="50" charset="-128"/>
                <a:ea typeface="Meiryo UI" panose="020B0604030504040204" pitchFamily="50" charset="-128"/>
              </a:rPr>
              <a:t>PayB</a:t>
            </a:r>
            <a:r>
              <a:rPr kumimoji="1" lang="ja-JP" altLang="en-US" sz="825" dirty="0" err="1">
                <a:latin typeface="Meiryo UI" panose="020B0604030504040204" pitchFamily="50" charset="-128"/>
                <a:ea typeface="Meiryo UI" panose="020B0604030504040204" pitchFamily="50" charset="-128"/>
              </a:rPr>
              <a:t>、</a:t>
            </a:r>
            <a:r>
              <a:rPr lang="ja-JP" altLang="en-US" sz="675" dirty="0">
                <a:latin typeface="Meiryo UI" panose="020B0604030504040204" pitchFamily="50" charset="-128"/>
                <a:ea typeface="Meiryo UI" panose="020B0604030504040204" pitchFamily="50" charset="-128"/>
              </a:rPr>
              <a:t>ゆう</a:t>
            </a:r>
            <a:r>
              <a:rPr lang="ja-JP" altLang="en-US" sz="675" dirty="0" err="1">
                <a:latin typeface="Meiryo UI" panose="020B0604030504040204" pitchFamily="50" charset="-128"/>
                <a:ea typeface="Meiryo UI" panose="020B0604030504040204" pitchFamily="50" charset="-128"/>
              </a:rPr>
              <a:t>ちょ</a:t>
            </a:r>
            <a:r>
              <a:rPr lang="en-US" altLang="ja-JP" sz="675" dirty="0">
                <a:latin typeface="Meiryo UI" panose="020B0604030504040204" pitchFamily="50" charset="-128"/>
                <a:ea typeface="Meiryo UI" panose="020B0604030504040204" pitchFamily="50" charset="-128"/>
              </a:rPr>
              <a:t>Pay</a:t>
            </a:r>
            <a:endParaRPr kumimoji="1" lang="ja-JP" altLang="en-US" sz="675" dirty="0">
              <a:latin typeface="Meiryo UI" panose="020B0604030504040204" pitchFamily="50" charset="-128"/>
              <a:ea typeface="Meiryo UI" panose="020B0604030504040204" pitchFamily="50" charset="-128"/>
            </a:endParaRPr>
          </a:p>
        </p:txBody>
      </p:sp>
      <p:sp>
        <p:nvSpPr>
          <p:cNvPr id="64" name="下矢印 63"/>
          <p:cNvSpPr/>
          <p:nvPr/>
        </p:nvSpPr>
        <p:spPr>
          <a:xfrm>
            <a:off x="3538130" y="3739215"/>
            <a:ext cx="1639715" cy="109468"/>
          </a:xfrm>
          <a:prstGeom prst="downArrow">
            <a:avLst>
              <a:gd name="adj1" fmla="val 50000"/>
              <a:gd name="adj2" fmla="val 100000"/>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67" name="角丸四角形 66"/>
          <p:cNvSpPr/>
          <p:nvPr/>
        </p:nvSpPr>
        <p:spPr>
          <a:xfrm>
            <a:off x="3128375" y="4348493"/>
            <a:ext cx="2521711" cy="645266"/>
          </a:xfrm>
          <a:prstGeom prst="round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68" name="サブタイトル 2"/>
          <p:cNvSpPr txBox="1">
            <a:spLocks/>
          </p:cNvSpPr>
          <p:nvPr/>
        </p:nvSpPr>
        <p:spPr>
          <a:xfrm>
            <a:off x="3914941" y="5056375"/>
            <a:ext cx="1941605" cy="239305"/>
          </a:xfrm>
          <a:prstGeom prst="rect">
            <a:avLst/>
          </a:prstGeom>
        </p:spPr>
        <p:txBody>
          <a:bodyPr vert="horz" lIns="68580" tIns="34290" rIns="68580" bIns="3429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大阪市：税のみ対応</a:t>
            </a:r>
            <a:r>
              <a:rPr lang="en-US" altLang="ja-JP" sz="1350" dirty="0">
                <a:latin typeface="Meiryo UI" panose="020B0604030504040204" pitchFamily="50" charset="-128"/>
                <a:ea typeface="Meiryo UI" panose="020B0604030504040204" pitchFamily="50" charset="-128"/>
              </a:rPr>
              <a:t>)</a:t>
            </a:r>
            <a:endParaRPr lang="ja-JP" altLang="en-US" sz="1350" dirty="0">
              <a:latin typeface="Meiryo UI" panose="020B0604030504040204" pitchFamily="50" charset="-128"/>
              <a:ea typeface="Meiryo UI" panose="020B0604030504040204" pitchFamily="50" charset="-128"/>
            </a:endParaRPr>
          </a:p>
        </p:txBody>
      </p:sp>
      <p:sp>
        <p:nvSpPr>
          <p:cNvPr id="69" name="下矢印 68"/>
          <p:cNvSpPr/>
          <p:nvPr/>
        </p:nvSpPr>
        <p:spPr>
          <a:xfrm rot="16200000">
            <a:off x="8053585" y="2847914"/>
            <a:ext cx="411554" cy="281354"/>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73" name="角丸四角形 72"/>
          <p:cNvSpPr/>
          <p:nvPr/>
        </p:nvSpPr>
        <p:spPr>
          <a:xfrm>
            <a:off x="2846877" y="5378366"/>
            <a:ext cx="822669" cy="4031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latin typeface="Meiryo UI" panose="020B0604030504040204" pitchFamily="50" charset="-128"/>
                <a:ea typeface="Meiryo UI" panose="020B0604030504040204" pitchFamily="50" charset="-128"/>
              </a:rPr>
              <a:t>チャットボット</a:t>
            </a:r>
            <a:endParaRPr lang="en-US" altLang="ja-JP" sz="1200" dirty="0">
              <a:latin typeface="Meiryo UI" panose="020B0604030504040204" pitchFamily="50" charset="-128"/>
              <a:ea typeface="Meiryo UI" panose="020B0604030504040204" pitchFamily="50" charset="-128"/>
            </a:endParaRPr>
          </a:p>
        </p:txBody>
      </p:sp>
      <p:sp>
        <p:nvSpPr>
          <p:cNvPr id="47" name="下矢印 46"/>
          <p:cNvSpPr/>
          <p:nvPr/>
        </p:nvSpPr>
        <p:spPr>
          <a:xfrm>
            <a:off x="1972627" y="4965036"/>
            <a:ext cx="540017" cy="330644"/>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51" name="下矢印 50"/>
          <p:cNvSpPr/>
          <p:nvPr/>
        </p:nvSpPr>
        <p:spPr>
          <a:xfrm>
            <a:off x="288670" y="4972255"/>
            <a:ext cx="540017" cy="330644"/>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cxnSp>
        <p:nvCxnSpPr>
          <p:cNvPr id="3" name="直線矢印コネクタ 2"/>
          <p:cNvCxnSpPr/>
          <p:nvPr/>
        </p:nvCxnSpPr>
        <p:spPr>
          <a:xfrm>
            <a:off x="95184" y="5895899"/>
            <a:ext cx="3594986" cy="0"/>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6" name="サブタイトル 2"/>
          <p:cNvSpPr txBox="1">
            <a:spLocks/>
          </p:cNvSpPr>
          <p:nvPr/>
        </p:nvSpPr>
        <p:spPr>
          <a:xfrm>
            <a:off x="3689374" y="5761446"/>
            <a:ext cx="1941605" cy="239305"/>
          </a:xfrm>
          <a:prstGeom prst="rect">
            <a:avLst/>
          </a:prstGeom>
        </p:spPr>
        <p:txBody>
          <a:bodyPr vert="horz" lIns="68580" tIns="34290" rIns="68580" bIns="3429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技術発展</a:t>
            </a:r>
            <a:r>
              <a:rPr lang="en-US" altLang="ja-JP" sz="1350" dirty="0">
                <a:latin typeface="Meiryo UI" panose="020B0604030504040204" pitchFamily="50" charset="-128"/>
                <a:ea typeface="Meiryo UI" panose="020B0604030504040204" pitchFamily="50" charset="-128"/>
              </a:rPr>
              <a:t>)</a:t>
            </a:r>
            <a:endParaRPr lang="ja-JP" altLang="en-US" sz="135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6CAA1F7-03B4-4FB3-9DB5-91F3A0C0A1B4}" type="slidenum">
              <a:rPr kumimoji="1" lang="ja-JP" altLang="en-US" smtClean="0"/>
              <a:t>13</a:t>
            </a:fld>
            <a:endParaRPr kumimoji="1" lang="ja-JP" altLang="en-US"/>
          </a:p>
        </p:txBody>
      </p:sp>
    </p:spTree>
    <p:extLst>
      <p:ext uri="{BB962C8B-B14F-4D97-AF65-F5344CB8AC3E}">
        <p14:creationId xmlns:p14="http://schemas.microsoft.com/office/powerpoint/2010/main" val="8872637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696939703"/>
              </p:ext>
            </p:extLst>
          </p:nvPr>
        </p:nvGraphicFramePr>
        <p:xfrm>
          <a:off x="628650" y="1989075"/>
          <a:ext cx="7886700" cy="3053315"/>
        </p:xfrm>
        <a:graphic>
          <a:graphicData uri="http://schemas.openxmlformats.org/drawingml/2006/table">
            <a:tbl>
              <a:tblPr firstRow="1" bandRow="1">
                <a:tableStyleId>{5940675A-B579-460E-94D1-54222C63F5DA}</a:tableStyleId>
              </a:tblPr>
              <a:tblGrid>
                <a:gridCol w="1971675">
                  <a:extLst>
                    <a:ext uri="{9D8B030D-6E8A-4147-A177-3AD203B41FA5}">
                      <a16:colId xmlns:a16="http://schemas.microsoft.com/office/drawing/2014/main" val="89166534"/>
                    </a:ext>
                  </a:extLst>
                </a:gridCol>
                <a:gridCol w="1971675">
                  <a:extLst>
                    <a:ext uri="{9D8B030D-6E8A-4147-A177-3AD203B41FA5}">
                      <a16:colId xmlns:a16="http://schemas.microsoft.com/office/drawing/2014/main" val="333954952"/>
                    </a:ext>
                  </a:extLst>
                </a:gridCol>
                <a:gridCol w="1971675">
                  <a:extLst>
                    <a:ext uri="{9D8B030D-6E8A-4147-A177-3AD203B41FA5}">
                      <a16:colId xmlns:a16="http://schemas.microsoft.com/office/drawing/2014/main" val="3224626314"/>
                    </a:ext>
                  </a:extLst>
                </a:gridCol>
                <a:gridCol w="1971675">
                  <a:extLst>
                    <a:ext uri="{9D8B030D-6E8A-4147-A177-3AD203B41FA5}">
                      <a16:colId xmlns:a16="http://schemas.microsoft.com/office/drawing/2014/main" val="2908225346"/>
                    </a:ext>
                  </a:extLst>
                </a:gridCol>
              </a:tblGrid>
              <a:tr h="610663">
                <a:tc>
                  <a:txBody>
                    <a:bodyPr/>
                    <a:lstStyle/>
                    <a:p>
                      <a:r>
                        <a:rPr kumimoji="1" lang="ja-JP" altLang="en-US" sz="1800" b="1" dirty="0" smtClean="0"/>
                        <a:t>レベル</a:t>
                      </a:r>
                      <a:endParaRPr kumimoji="1" lang="ja-JP" altLang="en-US" sz="1800" b="1" dirty="0"/>
                    </a:p>
                  </a:txBody>
                  <a:tcPr marL="68580" marR="68580" marT="34290" marB="34290" anchor="ctr" anchorCtr="1">
                    <a:solidFill>
                      <a:schemeClr val="accent6">
                        <a:lumMod val="20000"/>
                        <a:lumOff val="80000"/>
                      </a:schemeClr>
                    </a:solidFill>
                  </a:tcPr>
                </a:tc>
                <a:tc>
                  <a:txBody>
                    <a:bodyPr/>
                    <a:lstStyle/>
                    <a:p>
                      <a:r>
                        <a:rPr kumimoji="1" lang="ja-JP" altLang="en-US" sz="1800" b="1" dirty="0" smtClean="0"/>
                        <a:t>機能</a:t>
                      </a:r>
                      <a:endParaRPr kumimoji="1" lang="ja-JP" altLang="en-US" sz="1800" b="1" dirty="0"/>
                    </a:p>
                  </a:txBody>
                  <a:tcPr marL="68580" marR="68580" marT="34290" marB="34290" anchor="ctr" anchorCtr="1">
                    <a:solidFill>
                      <a:schemeClr val="accent6">
                        <a:lumMod val="20000"/>
                        <a:lumOff val="80000"/>
                      </a:schemeClr>
                    </a:solidFill>
                  </a:tcPr>
                </a:tc>
                <a:tc>
                  <a:txBody>
                    <a:bodyPr/>
                    <a:lstStyle/>
                    <a:p>
                      <a:r>
                        <a:rPr kumimoji="1" lang="ja-JP" altLang="en-US" sz="1800" b="1" dirty="0" smtClean="0"/>
                        <a:t>必要となる技術</a:t>
                      </a:r>
                      <a:r>
                        <a:rPr kumimoji="1" lang="en-US" altLang="ja-JP" sz="1800" b="1" dirty="0" smtClean="0"/>
                        <a:t>※</a:t>
                      </a:r>
                    </a:p>
                  </a:txBody>
                  <a:tcPr marL="68580" marR="68580" marT="34290" marB="34290" anchor="ctr" anchorCtr="1">
                    <a:solidFill>
                      <a:schemeClr val="accent6">
                        <a:lumMod val="20000"/>
                        <a:lumOff val="80000"/>
                      </a:schemeClr>
                    </a:solidFill>
                  </a:tcPr>
                </a:tc>
                <a:tc>
                  <a:txBody>
                    <a:bodyPr/>
                    <a:lstStyle/>
                    <a:p>
                      <a:r>
                        <a:rPr kumimoji="1" lang="ja-JP" altLang="en-US" sz="1800" b="1" dirty="0" smtClean="0"/>
                        <a:t>システム</a:t>
                      </a:r>
                      <a:endParaRPr kumimoji="1" lang="ja-JP" altLang="en-US" sz="1800" b="1" dirty="0"/>
                    </a:p>
                  </a:txBody>
                  <a:tcPr marL="68580" marR="68580" marT="34290" marB="34290" anchor="ctr" anchorCtr="1">
                    <a:solidFill>
                      <a:schemeClr val="accent6">
                        <a:lumMod val="20000"/>
                        <a:lumOff val="80000"/>
                      </a:schemeClr>
                    </a:solidFill>
                  </a:tcPr>
                </a:tc>
                <a:extLst>
                  <a:ext uri="{0D108BD9-81ED-4DB2-BD59-A6C34878D82A}">
                    <a16:rowId xmlns:a16="http://schemas.microsoft.com/office/drawing/2014/main" val="660281929"/>
                  </a:ext>
                </a:extLst>
              </a:tr>
              <a:tr h="610663">
                <a:tc>
                  <a:txBody>
                    <a:bodyPr/>
                    <a:lstStyle/>
                    <a:p>
                      <a:r>
                        <a:rPr kumimoji="1" lang="en-US" altLang="ja-JP" sz="2400" dirty="0" smtClean="0"/>
                        <a:t>Lv.1</a:t>
                      </a:r>
                    </a:p>
                  </a:txBody>
                  <a:tcPr marL="68580" marR="68580" marT="34290" marB="34290" anchor="ctr" anchorCtr="1"/>
                </a:tc>
                <a:tc>
                  <a:txBody>
                    <a:bodyPr/>
                    <a:lstStyle/>
                    <a:p>
                      <a:r>
                        <a:rPr kumimoji="1" lang="ja-JP" altLang="en-US" sz="1400" dirty="0" smtClean="0">
                          <a:latin typeface="Meiryo UI" panose="020B0604030504040204" pitchFamily="50" charset="-128"/>
                          <a:ea typeface="Meiryo UI" panose="020B0604030504040204" pitchFamily="50" charset="-128"/>
                        </a:rPr>
                        <a:t>情報発信</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nchor="ctr" anchorCtr="1"/>
                </a:tc>
                <a:tc>
                  <a:txBody>
                    <a:bodyPr/>
                    <a:lstStyle/>
                    <a:p>
                      <a:r>
                        <a:rPr kumimoji="1" lang="en-US" altLang="ja-JP" sz="1400" dirty="0" smtClean="0">
                          <a:latin typeface="Meiryo UI" panose="020B0604030504040204" pitchFamily="50" charset="-128"/>
                          <a:ea typeface="Meiryo UI" panose="020B0604030504040204" pitchFamily="50" charset="-128"/>
                        </a:rPr>
                        <a:t>Web</a:t>
                      </a:r>
                      <a:r>
                        <a:rPr kumimoji="1" lang="ja-JP" altLang="en-US" sz="1400" dirty="0" smtClean="0">
                          <a:latin typeface="Meiryo UI" panose="020B0604030504040204" pitchFamily="50" charset="-128"/>
                          <a:ea typeface="Meiryo UI" panose="020B0604030504040204" pitchFamily="50" charset="-128"/>
                        </a:rPr>
                        <a:t>サーバー、</a:t>
                      </a:r>
                      <a:r>
                        <a:rPr kumimoji="1" lang="en-US" altLang="ja-JP" sz="1400" dirty="0" smtClean="0">
                          <a:latin typeface="Meiryo UI" panose="020B0604030504040204" pitchFamily="50" charset="-128"/>
                          <a:ea typeface="Meiryo UI" panose="020B0604030504040204" pitchFamily="50" charset="-128"/>
                        </a:rPr>
                        <a:t>CMS</a:t>
                      </a:r>
                    </a:p>
                  </a:txBody>
                  <a:tcPr marL="68580" marR="68580" marT="34290" marB="34290" anchor="ctr" anchorCtr="1"/>
                </a:tc>
                <a:tc>
                  <a:txBody>
                    <a:bodyPr/>
                    <a:lstStyle/>
                    <a:p>
                      <a:r>
                        <a:rPr kumimoji="1" lang="ja-JP" altLang="en-US" sz="1400" dirty="0" smtClean="0">
                          <a:latin typeface="Meiryo UI" panose="020B0604030504040204" pitchFamily="50" charset="-128"/>
                          <a:ea typeface="Meiryo UI" panose="020B0604030504040204" pitchFamily="50" charset="-128"/>
                        </a:rPr>
                        <a:t>ホームページ</a:t>
                      </a:r>
                      <a:endParaRPr kumimoji="1" lang="en-US" altLang="ja-JP" sz="1400" dirty="0" smtClean="0">
                        <a:latin typeface="Meiryo UI" panose="020B0604030504040204" pitchFamily="50" charset="-128"/>
                        <a:ea typeface="Meiryo UI" panose="020B0604030504040204" pitchFamily="50" charset="-128"/>
                      </a:endParaRPr>
                    </a:p>
                    <a:p>
                      <a:r>
                        <a:rPr kumimoji="1" lang="en-US" altLang="ja-JP" sz="1400" dirty="0" smtClean="0">
                          <a:latin typeface="Meiryo UI" panose="020B0604030504040204" pitchFamily="50" charset="-128"/>
                          <a:ea typeface="Meiryo UI" panose="020B0604030504040204" pitchFamily="50" charset="-128"/>
                        </a:rPr>
                        <a:t>SNS</a:t>
                      </a:r>
                      <a:r>
                        <a:rPr kumimoji="1" lang="ja-JP" altLang="en-US" sz="1400" dirty="0" err="1"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アプリ</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nchor="ctr" anchorCtr="1"/>
                </a:tc>
                <a:extLst>
                  <a:ext uri="{0D108BD9-81ED-4DB2-BD59-A6C34878D82A}">
                    <a16:rowId xmlns:a16="http://schemas.microsoft.com/office/drawing/2014/main" val="1440657051"/>
                  </a:ext>
                </a:extLst>
              </a:tr>
              <a:tr h="610663">
                <a:tc>
                  <a:txBody>
                    <a:bodyPr/>
                    <a:lstStyle/>
                    <a:p>
                      <a:r>
                        <a:rPr kumimoji="1" lang="en-US" altLang="ja-JP" sz="2400" dirty="0" smtClean="0"/>
                        <a:t>Lv.2</a:t>
                      </a:r>
                    </a:p>
                  </a:txBody>
                  <a:tcPr marL="68580" marR="68580" marT="34290" marB="34290" anchor="ctr" anchorCtr="1"/>
                </a:tc>
                <a:tc>
                  <a:txBody>
                    <a:bodyPr/>
                    <a:lstStyle/>
                    <a:p>
                      <a:r>
                        <a:rPr kumimoji="1" lang="ja-JP" altLang="en-US" sz="1400" dirty="0" smtClean="0">
                          <a:latin typeface="Meiryo UI" panose="020B0604030504040204" pitchFamily="50" charset="-128"/>
                          <a:ea typeface="Meiryo UI" panose="020B0604030504040204" pitchFamily="50" charset="-128"/>
                        </a:rPr>
                        <a:t>検索・問合せ</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nchor="ctr" anchorCtr="1"/>
                </a:tc>
                <a:tc>
                  <a:txBody>
                    <a:bodyPr/>
                    <a:lstStyle/>
                    <a:p>
                      <a:r>
                        <a:rPr kumimoji="1" lang="ja-JP" altLang="en-US" sz="1400" dirty="0" smtClean="0">
                          <a:latin typeface="Meiryo UI" panose="020B0604030504040204" pitchFamily="50" charset="-128"/>
                          <a:ea typeface="Meiryo UI" panose="020B0604030504040204" pitchFamily="50" charset="-128"/>
                        </a:rPr>
                        <a:t>検索エンジン、</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サーバー</a:t>
                      </a:r>
                      <a:endParaRPr kumimoji="1" lang="en-US" altLang="ja-JP" sz="1400" dirty="0" smtClean="0">
                        <a:latin typeface="Meiryo UI" panose="020B0604030504040204" pitchFamily="50" charset="-128"/>
                        <a:ea typeface="Meiryo UI" panose="020B0604030504040204" pitchFamily="50" charset="-128"/>
                      </a:endParaRPr>
                    </a:p>
                  </a:txBody>
                  <a:tcPr marL="68580" marR="68580" marT="34290" marB="34290" anchor="ctr" anchorCtr="1"/>
                </a:tc>
                <a:tc>
                  <a:txBody>
                    <a:bodyPr/>
                    <a:lstStyle/>
                    <a:p>
                      <a:r>
                        <a:rPr kumimoji="1" lang="ja-JP" altLang="en-US" sz="1200" dirty="0" smtClean="0">
                          <a:latin typeface="Meiryo UI" panose="020B0604030504040204" pitchFamily="50" charset="-128"/>
                          <a:ea typeface="Meiryo UI" panose="020B0604030504040204" pitchFamily="50" charset="-128"/>
                        </a:rPr>
                        <a:t>ホームページ、</a:t>
                      </a:r>
                      <a:r>
                        <a:rPr kumimoji="1" lang="en-US" altLang="ja-JP" sz="1200" dirty="0" smtClean="0">
                          <a:latin typeface="Meiryo UI" panose="020B0604030504040204" pitchFamily="50" charset="-128"/>
                          <a:ea typeface="Meiryo UI" panose="020B0604030504040204" pitchFamily="50" charset="-128"/>
                        </a:rPr>
                        <a:t>SNS</a:t>
                      </a:r>
                      <a:r>
                        <a:rPr kumimoji="1" lang="ja-JP" altLang="en-US" sz="1200" dirty="0" err="1"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アプリ、チャットボット</a:t>
                      </a:r>
                      <a:endParaRPr kumimoji="1" lang="en-US" altLang="ja-JP" sz="1200" dirty="0" smtClean="0">
                        <a:latin typeface="Meiryo UI" panose="020B0604030504040204" pitchFamily="50" charset="-128"/>
                        <a:ea typeface="Meiryo UI" panose="020B0604030504040204" pitchFamily="50" charset="-128"/>
                      </a:endParaRPr>
                    </a:p>
                  </a:txBody>
                  <a:tcPr marL="68580" marR="68580" marT="34290" marB="34290" anchor="ctr" anchorCtr="1"/>
                </a:tc>
                <a:extLst>
                  <a:ext uri="{0D108BD9-81ED-4DB2-BD59-A6C34878D82A}">
                    <a16:rowId xmlns:a16="http://schemas.microsoft.com/office/drawing/2014/main" val="3678746843"/>
                  </a:ext>
                </a:extLst>
              </a:tr>
              <a:tr h="610663">
                <a:tc>
                  <a:txBody>
                    <a:bodyPr/>
                    <a:lstStyle/>
                    <a:p>
                      <a:r>
                        <a:rPr kumimoji="1" lang="en-US" altLang="ja-JP" sz="2400" dirty="0" smtClean="0"/>
                        <a:t>Lv.3</a:t>
                      </a:r>
                      <a:endParaRPr kumimoji="1" lang="ja-JP" altLang="en-US" sz="2400" dirty="0"/>
                    </a:p>
                  </a:txBody>
                  <a:tcPr marL="68580" marR="68580" marT="34290" marB="34290" anchor="ctr" anchorCtr="1"/>
                </a:tc>
                <a:tc>
                  <a:txBody>
                    <a:bodyPr/>
                    <a:lstStyle/>
                    <a:p>
                      <a:r>
                        <a:rPr kumimoji="1" lang="ja-JP" altLang="en-US" sz="1400" dirty="0" smtClean="0">
                          <a:latin typeface="Meiryo UI" panose="020B0604030504040204" pitchFamily="50" charset="-128"/>
                          <a:ea typeface="Meiryo UI" panose="020B0604030504040204" pitchFamily="50" charset="-128"/>
                        </a:rPr>
                        <a:t>納付、証明書発行、</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申請・登録</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nchor="ctr" anchorCtr="1"/>
                </a:tc>
                <a:tc>
                  <a:txBody>
                    <a:bodyPr/>
                    <a:lstStyle/>
                    <a:p>
                      <a:r>
                        <a:rPr kumimoji="1" lang="ja-JP" altLang="en-US" sz="1100" dirty="0" smtClean="0">
                          <a:latin typeface="Meiryo UI" panose="020B0604030504040204" pitchFamily="50" charset="-128"/>
                          <a:ea typeface="Meiryo UI" panose="020B0604030504040204" pitchFamily="50" charset="-128"/>
                        </a:rPr>
                        <a:t>データベース、セキュリティ、本人認証、決済機能</a:t>
                      </a:r>
                      <a:endParaRPr kumimoji="1" lang="ja-JP" altLang="en-US" sz="1100" dirty="0">
                        <a:latin typeface="Meiryo UI" panose="020B0604030504040204" pitchFamily="50" charset="-128"/>
                        <a:ea typeface="Meiryo UI" panose="020B0604030504040204" pitchFamily="50" charset="-128"/>
                      </a:endParaRPr>
                    </a:p>
                  </a:txBody>
                  <a:tcPr marL="68580" marR="68580" marT="34290" marB="34290" anchor="ctr" anchorCtr="1"/>
                </a:tc>
                <a:tc>
                  <a:txBody>
                    <a:bodyPr/>
                    <a:lstStyle/>
                    <a:p>
                      <a:r>
                        <a:rPr kumimoji="1" lang="ja-JP" altLang="en-US" sz="1400" dirty="0" smtClean="0">
                          <a:latin typeface="Meiryo UI" panose="020B0604030504040204" pitchFamily="50" charset="-128"/>
                          <a:ea typeface="Meiryo UI" panose="020B0604030504040204" pitchFamily="50" charset="-128"/>
                        </a:rPr>
                        <a:t>行政オンライン</a:t>
                      </a:r>
                      <a:endParaRPr kumimoji="1" lang="en-US" altLang="ja-JP" sz="1400" dirty="0" smtClean="0">
                        <a:latin typeface="Meiryo UI" panose="020B0604030504040204" pitchFamily="50" charset="-128"/>
                        <a:ea typeface="Meiryo UI" panose="020B0604030504040204" pitchFamily="50" charset="-128"/>
                      </a:endParaRPr>
                    </a:p>
                  </a:txBody>
                  <a:tcPr marL="68580" marR="68580" marT="34290" marB="34290" anchor="ctr" anchorCtr="1"/>
                </a:tc>
                <a:extLst>
                  <a:ext uri="{0D108BD9-81ED-4DB2-BD59-A6C34878D82A}">
                    <a16:rowId xmlns:a16="http://schemas.microsoft.com/office/drawing/2014/main" val="1079397395"/>
                  </a:ext>
                </a:extLst>
              </a:tr>
              <a:tr h="610663">
                <a:tc>
                  <a:txBody>
                    <a:bodyPr/>
                    <a:lstStyle/>
                    <a:p>
                      <a:r>
                        <a:rPr kumimoji="1" lang="en-US" altLang="ja-JP" sz="2400" dirty="0" smtClean="0"/>
                        <a:t>Lv.4</a:t>
                      </a:r>
                      <a:endParaRPr kumimoji="1" lang="ja-JP" altLang="en-US" sz="2400" dirty="0"/>
                    </a:p>
                  </a:txBody>
                  <a:tcPr marL="68580" marR="68580" marT="34290" marB="34290" anchor="ctr" anchorCtr="1"/>
                </a:tc>
                <a:tc>
                  <a:txBody>
                    <a:bodyPr/>
                    <a:lstStyle/>
                    <a:p>
                      <a:r>
                        <a:rPr kumimoji="1" lang="ja-JP" altLang="en-US" sz="1400" dirty="0" smtClean="0">
                          <a:latin typeface="Meiryo UI" panose="020B0604030504040204" pitchFamily="50" charset="-128"/>
                          <a:ea typeface="Meiryo UI" panose="020B0604030504040204" pitchFamily="50" charset="-128"/>
                        </a:rPr>
                        <a:t>レコメンド</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nchor="ctr" anchorCtr="1"/>
                </a:tc>
                <a:tc>
                  <a:txBody>
                    <a:bodyPr/>
                    <a:lstStyle/>
                    <a:p>
                      <a:r>
                        <a:rPr kumimoji="1" lang="ja-JP" altLang="en-US" sz="1400" dirty="0" smtClean="0">
                          <a:latin typeface="Meiryo UI" panose="020B0604030504040204" pitchFamily="50" charset="-128"/>
                          <a:ea typeface="Meiryo UI" panose="020B0604030504040204" pitchFamily="50" charset="-128"/>
                        </a:rPr>
                        <a:t>データ連携基盤、</a:t>
                      </a:r>
                      <a:r>
                        <a:rPr kumimoji="1" lang="en-US" altLang="ja-JP" sz="1400" dirty="0" smtClean="0">
                          <a:latin typeface="Meiryo UI" panose="020B0604030504040204" pitchFamily="50" charset="-128"/>
                          <a:ea typeface="Meiryo UI" panose="020B0604030504040204" pitchFamily="50" charset="-128"/>
                        </a:rPr>
                        <a:t>AI</a:t>
                      </a:r>
                      <a:endParaRPr kumimoji="1" lang="ja-JP" altLang="en-US" sz="1400" dirty="0">
                        <a:latin typeface="Meiryo UI" panose="020B0604030504040204" pitchFamily="50" charset="-128"/>
                        <a:ea typeface="Meiryo UI" panose="020B0604030504040204" pitchFamily="50" charset="-128"/>
                      </a:endParaRPr>
                    </a:p>
                  </a:txBody>
                  <a:tcPr marL="68580" marR="68580" marT="34290" marB="34290" anchor="ctr" anchorCtr="1"/>
                </a:tc>
                <a:tc>
                  <a:txBody>
                    <a:bodyPr/>
                    <a:lstStyle/>
                    <a:p>
                      <a:r>
                        <a:rPr kumimoji="1" lang="ja-JP" altLang="en-US" sz="1100" dirty="0" smtClean="0">
                          <a:latin typeface="Meiryo UI" panose="020B0604030504040204" pitchFamily="50" charset="-128"/>
                          <a:ea typeface="Meiryo UI" panose="020B0604030504040204" pitchFamily="50" charset="-128"/>
                        </a:rPr>
                        <a:t>データ活用プラットフォーム</a:t>
                      </a:r>
                      <a:endParaRPr kumimoji="1" lang="en-US" altLang="ja-JP" sz="1100" dirty="0" smtClean="0">
                        <a:latin typeface="Meiryo UI" panose="020B0604030504040204" pitchFamily="50" charset="-128"/>
                        <a:ea typeface="Meiryo UI" panose="020B0604030504040204" pitchFamily="50" charset="-128"/>
                      </a:endParaRPr>
                    </a:p>
                  </a:txBody>
                  <a:tcPr marL="68580" marR="68580" marT="34290" marB="34290" anchor="ctr" anchorCtr="1"/>
                </a:tc>
                <a:extLst>
                  <a:ext uri="{0D108BD9-81ED-4DB2-BD59-A6C34878D82A}">
                    <a16:rowId xmlns:a16="http://schemas.microsoft.com/office/drawing/2014/main" val="3833101816"/>
                  </a:ext>
                </a:extLst>
              </a:tr>
            </a:tbl>
          </a:graphicData>
        </a:graphic>
      </p:graphicFrame>
      <p:sp>
        <p:nvSpPr>
          <p:cNvPr id="7" name="タイトル 1"/>
          <p:cNvSpPr txBox="1">
            <a:spLocks/>
          </p:cNvSpPr>
          <p:nvPr/>
        </p:nvSpPr>
        <p:spPr>
          <a:xfrm>
            <a:off x="1379093" y="910872"/>
            <a:ext cx="6539279" cy="448934"/>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400" dirty="0">
                <a:latin typeface="Meiryo UI" panose="020B0604030504040204" pitchFamily="50" charset="-128"/>
                <a:ea typeface="Meiryo UI" panose="020B0604030504040204" pitchFamily="50" charset="-128"/>
              </a:rPr>
              <a:t>住民サービスの</a:t>
            </a:r>
            <a:r>
              <a:rPr lang="en-US" altLang="ja-JP" sz="2400" dirty="0">
                <a:latin typeface="Meiryo UI" panose="020B0604030504040204" pitchFamily="50" charset="-128"/>
                <a:ea typeface="Meiryo UI" panose="020B0604030504040204" pitchFamily="50" charset="-128"/>
              </a:rPr>
              <a:t>ICT</a:t>
            </a:r>
            <a:r>
              <a:rPr lang="ja-JP" altLang="en-US" sz="2400" dirty="0">
                <a:latin typeface="Meiryo UI" panose="020B0604030504040204" pitchFamily="50" charset="-128"/>
                <a:ea typeface="Meiryo UI" panose="020B0604030504040204" pitchFamily="50" charset="-128"/>
              </a:rPr>
              <a:t>活用レベル</a:t>
            </a:r>
          </a:p>
        </p:txBody>
      </p:sp>
      <p:sp>
        <p:nvSpPr>
          <p:cNvPr id="8" name="サブタイトル 2"/>
          <p:cNvSpPr txBox="1">
            <a:spLocks/>
          </p:cNvSpPr>
          <p:nvPr/>
        </p:nvSpPr>
        <p:spPr>
          <a:xfrm>
            <a:off x="6763012" y="1077852"/>
            <a:ext cx="1114025" cy="371320"/>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イメージ</a:t>
            </a:r>
            <a:r>
              <a:rPr lang="en-US" altLang="ja-JP" sz="1350" dirty="0"/>
              <a:t>)</a:t>
            </a:r>
            <a:endParaRPr lang="ja-JP" altLang="en-US" sz="1350" dirty="0"/>
          </a:p>
        </p:txBody>
      </p:sp>
      <p:cxnSp>
        <p:nvCxnSpPr>
          <p:cNvPr id="10" name="直線矢印コネクタ 9"/>
          <p:cNvCxnSpPr/>
          <p:nvPr/>
        </p:nvCxnSpPr>
        <p:spPr>
          <a:xfrm>
            <a:off x="6433570" y="3046536"/>
            <a:ext cx="0" cy="1740877"/>
          </a:xfrm>
          <a:prstGeom prst="straightConnector1">
            <a:avLst/>
          </a:prstGeom>
          <a:ln w="539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サブタイトル 2"/>
          <p:cNvSpPr txBox="1">
            <a:spLocks/>
          </p:cNvSpPr>
          <p:nvPr/>
        </p:nvSpPr>
        <p:spPr>
          <a:xfrm>
            <a:off x="4572000" y="5131106"/>
            <a:ext cx="2039816" cy="371320"/>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上段から追加が必要</a:t>
            </a:r>
            <a:r>
              <a:rPr lang="en-US" altLang="ja-JP" sz="1350" dirty="0"/>
              <a:t>)</a:t>
            </a:r>
            <a:endParaRPr lang="ja-JP" altLang="en-US" sz="1350" dirty="0"/>
          </a:p>
        </p:txBody>
      </p:sp>
      <p:cxnSp>
        <p:nvCxnSpPr>
          <p:cNvPr id="17" name="直線コネクタ 16"/>
          <p:cNvCxnSpPr/>
          <p:nvPr/>
        </p:nvCxnSpPr>
        <p:spPr>
          <a:xfrm>
            <a:off x="0" y="1449172"/>
            <a:ext cx="9144000" cy="0"/>
          </a:xfrm>
          <a:prstGeom prst="line">
            <a:avLst/>
          </a:prstGeom>
          <a:ln w="50800" cmpd="thickThi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p:txBody>
          <a:bodyPr/>
          <a:lstStyle/>
          <a:p>
            <a:fld id="{16CAA1F7-03B4-4FB3-9DB5-91F3A0C0A1B4}" type="slidenum">
              <a:rPr kumimoji="1" lang="ja-JP" altLang="en-US" smtClean="0"/>
              <a:t>14</a:t>
            </a:fld>
            <a:endParaRPr kumimoji="1" lang="ja-JP" altLang="en-US"/>
          </a:p>
        </p:txBody>
      </p:sp>
    </p:spTree>
    <p:extLst>
      <p:ext uri="{BB962C8B-B14F-4D97-AF65-F5344CB8AC3E}">
        <p14:creationId xmlns:p14="http://schemas.microsoft.com/office/powerpoint/2010/main" val="14927061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楕円 43"/>
          <p:cNvSpPr/>
          <p:nvPr/>
        </p:nvSpPr>
        <p:spPr>
          <a:xfrm rot="20501950">
            <a:off x="910175" y="3214778"/>
            <a:ext cx="4971275" cy="2142269"/>
          </a:xfrm>
          <a:prstGeom prst="ellipse">
            <a:avLst/>
          </a:prstGeom>
          <a:solidFill>
            <a:schemeClr val="accent1">
              <a:alpha val="12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0" name="直線矢印コネクタ 9"/>
          <p:cNvCxnSpPr/>
          <p:nvPr/>
        </p:nvCxnSpPr>
        <p:spPr>
          <a:xfrm flipV="1">
            <a:off x="859723" y="1360886"/>
            <a:ext cx="0" cy="3696890"/>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859723" y="5057776"/>
            <a:ext cx="7436644" cy="0"/>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175847" y="2932333"/>
            <a:ext cx="369277" cy="507831"/>
          </a:xfrm>
          <a:prstGeom prst="rect">
            <a:avLst/>
          </a:prstGeom>
          <a:noFill/>
          <a:ln>
            <a:solidFill>
              <a:schemeClr val="tx1"/>
            </a:solidFill>
          </a:ln>
        </p:spPr>
        <p:txBody>
          <a:bodyPr wrap="square" rtlCol="0">
            <a:spAutoFit/>
          </a:bodyPr>
          <a:lstStyle/>
          <a:p>
            <a:r>
              <a:rPr kumimoji="1" lang="ja-JP" altLang="en-US" sz="1350" dirty="0">
                <a:latin typeface="Meiryo UI" panose="020B0604030504040204" pitchFamily="50" charset="-128"/>
                <a:ea typeface="Meiryo UI" panose="020B0604030504040204" pitchFamily="50" charset="-128"/>
              </a:rPr>
              <a:t>費用</a:t>
            </a:r>
          </a:p>
        </p:txBody>
      </p:sp>
      <p:sp>
        <p:nvSpPr>
          <p:cNvPr id="5" name="テキスト ボックス 4"/>
          <p:cNvSpPr txBox="1"/>
          <p:nvPr/>
        </p:nvSpPr>
        <p:spPr>
          <a:xfrm>
            <a:off x="4269882" y="5612399"/>
            <a:ext cx="923192" cy="300082"/>
          </a:xfrm>
          <a:prstGeom prst="rect">
            <a:avLst/>
          </a:prstGeom>
          <a:noFill/>
          <a:ln>
            <a:solidFill>
              <a:schemeClr val="tx1"/>
            </a:solidFill>
          </a:ln>
        </p:spPr>
        <p:txBody>
          <a:bodyPr wrap="square" rtlCol="0">
            <a:spAutoFit/>
          </a:bodyPr>
          <a:lstStyle/>
          <a:p>
            <a:pPr algn="ctr"/>
            <a:r>
              <a:rPr lang="ja-JP" altLang="en-US" sz="1350" dirty="0">
                <a:latin typeface="Meiryo UI" panose="020B0604030504040204" pitchFamily="50" charset="-128"/>
                <a:ea typeface="Meiryo UI" panose="020B0604030504040204" pitchFamily="50" charset="-128"/>
              </a:rPr>
              <a:t>構築時間</a:t>
            </a:r>
            <a:endParaRPr kumimoji="1" lang="ja-JP" altLang="en-US" sz="135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413240" y="1430136"/>
            <a:ext cx="342900" cy="300082"/>
          </a:xfrm>
          <a:prstGeom prst="rect">
            <a:avLst/>
          </a:prstGeom>
          <a:noFill/>
        </p:spPr>
        <p:txBody>
          <a:bodyPr wrap="square" rtlCol="0">
            <a:spAutoFit/>
          </a:bodyPr>
          <a:lstStyle/>
          <a:p>
            <a:r>
              <a:rPr lang="ja-JP" altLang="en-US" sz="1350" dirty="0">
                <a:latin typeface="Meiryo UI" panose="020B0604030504040204" pitchFamily="50" charset="-128"/>
                <a:ea typeface="Meiryo UI" panose="020B0604030504040204" pitchFamily="50" charset="-128"/>
              </a:rPr>
              <a:t>高</a:t>
            </a:r>
            <a:endParaRPr kumimoji="1" lang="ja-JP" altLang="en-US" sz="135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413240" y="4780777"/>
            <a:ext cx="342900" cy="300082"/>
          </a:xfrm>
          <a:prstGeom prst="rect">
            <a:avLst/>
          </a:prstGeom>
          <a:noFill/>
        </p:spPr>
        <p:txBody>
          <a:bodyPr wrap="square" rtlCol="0">
            <a:spAutoFit/>
          </a:bodyPr>
          <a:lstStyle/>
          <a:p>
            <a:r>
              <a:rPr kumimoji="1" lang="ja-JP" altLang="en-US" sz="1350" dirty="0">
                <a:latin typeface="Meiryo UI" panose="020B0604030504040204" pitchFamily="50" charset="-128"/>
                <a:ea typeface="Meiryo UI" panose="020B0604030504040204" pitchFamily="50" charset="-128"/>
              </a:rPr>
              <a:t>低</a:t>
            </a:r>
          </a:p>
        </p:txBody>
      </p:sp>
      <p:sp>
        <p:nvSpPr>
          <p:cNvPr id="8" name="テキスト ボックス 7"/>
          <p:cNvSpPr txBox="1"/>
          <p:nvPr/>
        </p:nvSpPr>
        <p:spPr>
          <a:xfrm>
            <a:off x="756140" y="5310513"/>
            <a:ext cx="342900" cy="300082"/>
          </a:xfrm>
          <a:prstGeom prst="rect">
            <a:avLst/>
          </a:prstGeom>
          <a:noFill/>
        </p:spPr>
        <p:txBody>
          <a:bodyPr wrap="square" rtlCol="0">
            <a:spAutoFit/>
          </a:bodyPr>
          <a:lstStyle/>
          <a:p>
            <a:r>
              <a:rPr kumimoji="1" lang="ja-JP" altLang="en-US" sz="1350" dirty="0">
                <a:latin typeface="Meiryo UI" panose="020B0604030504040204" pitchFamily="50" charset="-128"/>
                <a:ea typeface="Meiryo UI" panose="020B0604030504040204" pitchFamily="50" charset="-128"/>
              </a:rPr>
              <a:t>短</a:t>
            </a:r>
          </a:p>
        </p:txBody>
      </p:sp>
      <p:sp>
        <p:nvSpPr>
          <p:cNvPr id="9" name="テキスト ボックス 8"/>
          <p:cNvSpPr txBox="1"/>
          <p:nvPr/>
        </p:nvSpPr>
        <p:spPr>
          <a:xfrm>
            <a:off x="8036170" y="5310513"/>
            <a:ext cx="342900" cy="300082"/>
          </a:xfrm>
          <a:prstGeom prst="rect">
            <a:avLst/>
          </a:prstGeom>
          <a:noFill/>
        </p:spPr>
        <p:txBody>
          <a:bodyPr wrap="square" rtlCol="0">
            <a:spAutoFit/>
          </a:bodyPr>
          <a:lstStyle/>
          <a:p>
            <a:r>
              <a:rPr lang="ja-JP" altLang="en-US" sz="1350" dirty="0">
                <a:latin typeface="Meiryo UI" panose="020B0604030504040204" pitchFamily="50" charset="-128"/>
                <a:ea typeface="Meiryo UI" panose="020B0604030504040204" pitchFamily="50" charset="-128"/>
              </a:rPr>
              <a:t>長</a:t>
            </a:r>
            <a:endParaRPr kumimoji="1" lang="ja-JP" altLang="en-US" sz="1350" dirty="0">
              <a:latin typeface="Meiryo UI" panose="020B0604030504040204" pitchFamily="50" charset="-128"/>
              <a:ea typeface="Meiryo UI" panose="020B0604030504040204" pitchFamily="50" charset="-128"/>
            </a:endParaRPr>
          </a:p>
        </p:txBody>
      </p:sp>
      <p:sp>
        <p:nvSpPr>
          <p:cNvPr id="11" name="タイトル 1"/>
          <p:cNvSpPr txBox="1">
            <a:spLocks/>
          </p:cNvSpPr>
          <p:nvPr/>
        </p:nvSpPr>
        <p:spPr>
          <a:xfrm>
            <a:off x="1070740" y="4520561"/>
            <a:ext cx="1160832" cy="410846"/>
          </a:xfrm>
          <a:prstGeom prst="rect">
            <a:avLst/>
          </a:prstGeom>
          <a:solidFill>
            <a:schemeClr val="bg1"/>
          </a:solidFill>
          <a:ln>
            <a:solidFill>
              <a:schemeClr val="tx1"/>
            </a:solidFill>
          </a:ln>
        </p:spPr>
        <p:txBody>
          <a:bodyPr vert="horz" lIns="68580" tIns="34290" rIns="68580" bIns="34290" rtlCol="0" anchor="ctr" anchorCtr="1">
            <a:normAutofit fontScale="77500" lnSpcReduction="2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オープンデータ</a:t>
            </a:r>
            <a:r>
              <a:rPr lang="ja-JP" altLang="en-US" sz="3000" dirty="0">
                <a:latin typeface="Meiryo UI" panose="020B0604030504040204" pitchFamily="50" charset="-128"/>
                <a:ea typeface="Meiryo UI" panose="020B0604030504040204" pitchFamily="50" charset="-128"/>
              </a:rPr>
              <a:t>　</a:t>
            </a:r>
          </a:p>
        </p:txBody>
      </p:sp>
      <p:sp>
        <p:nvSpPr>
          <p:cNvPr id="13" name="タイトル 1"/>
          <p:cNvSpPr txBox="1">
            <a:spLocks/>
          </p:cNvSpPr>
          <p:nvPr/>
        </p:nvSpPr>
        <p:spPr>
          <a:xfrm>
            <a:off x="2355502" y="4303007"/>
            <a:ext cx="1099875" cy="410846"/>
          </a:xfrm>
          <a:prstGeom prst="rect">
            <a:avLst/>
          </a:prstGeom>
          <a:solidFill>
            <a:schemeClr val="bg1"/>
          </a:solidFill>
          <a:ln>
            <a:solidFill>
              <a:schemeClr val="tx1"/>
            </a:solidFill>
          </a:ln>
        </p:spPr>
        <p:txBody>
          <a:bodyPr vert="horz" lIns="68580" tIns="34290" rIns="68580" bIns="34290" rtlCol="0" anchor="ctr" anchorCtr="1">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350" dirty="0">
                <a:latin typeface="Meiryo UI" panose="020B0604030504040204" pitchFamily="50" charset="-128"/>
                <a:ea typeface="Meiryo UI" panose="020B0604030504040204" pitchFamily="50" charset="-128"/>
              </a:rPr>
              <a:t>静的</a:t>
            </a:r>
            <a:endParaRPr lang="en-US" altLang="ja-JP" sz="1350" dirty="0">
              <a:latin typeface="Meiryo UI" panose="020B0604030504040204" pitchFamily="50" charset="-128"/>
              <a:ea typeface="Meiryo UI" panose="020B0604030504040204" pitchFamily="50" charset="-128"/>
            </a:endParaRPr>
          </a:p>
          <a:p>
            <a:r>
              <a:rPr lang="en-US" altLang="ja-JP" sz="1350" dirty="0">
                <a:latin typeface="Meiryo UI" panose="020B0604030504040204" pitchFamily="50" charset="-128"/>
                <a:ea typeface="Meiryo UI" panose="020B0604030504040204" pitchFamily="50" charset="-128"/>
              </a:rPr>
              <a:t>Web</a:t>
            </a:r>
            <a:r>
              <a:rPr lang="ja-JP" altLang="en-US" sz="1350" dirty="0">
                <a:latin typeface="Meiryo UI" panose="020B0604030504040204" pitchFamily="50" charset="-128"/>
                <a:ea typeface="Meiryo UI" panose="020B0604030504040204" pitchFamily="50" charset="-128"/>
              </a:rPr>
              <a:t>アプリ　</a:t>
            </a:r>
          </a:p>
        </p:txBody>
      </p:sp>
      <p:sp>
        <p:nvSpPr>
          <p:cNvPr id="14" name="タイトル 1"/>
          <p:cNvSpPr txBox="1">
            <a:spLocks/>
          </p:cNvSpPr>
          <p:nvPr/>
        </p:nvSpPr>
        <p:spPr>
          <a:xfrm>
            <a:off x="3505724" y="3892161"/>
            <a:ext cx="1099875" cy="410846"/>
          </a:xfrm>
          <a:prstGeom prst="rect">
            <a:avLst/>
          </a:prstGeom>
          <a:solidFill>
            <a:schemeClr val="bg1"/>
          </a:solidFill>
          <a:ln>
            <a:solidFill>
              <a:schemeClr val="tx1"/>
            </a:solidFill>
          </a:ln>
        </p:spPr>
        <p:txBody>
          <a:bodyPr vert="horz" lIns="68580" tIns="34290" rIns="68580" bIns="34290" rtlCol="0" anchor="ctr" anchorCtr="1">
            <a:normAutofit fontScale="62500" lnSpcReduction="2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静的・単一</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スマホアプリ</a:t>
            </a:r>
            <a:r>
              <a:rPr lang="ja-JP" altLang="en-US" sz="3000" dirty="0">
                <a:latin typeface="Meiryo UI" panose="020B0604030504040204" pitchFamily="50" charset="-128"/>
                <a:ea typeface="Meiryo UI" panose="020B0604030504040204" pitchFamily="50" charset="-128"/>
              </a:rPr>
              <a:t>　</a:t>
            </a:r>
          </a:p>
        </p:txBody>
      </p:sp>
      <p:cxnSp>
        <p:nvCxnSpPr>
          <p:cNvPr id="4" name="直線コネクタ 3"/>
          <p:cNvCxnSpPr/>
          <p:nvPr/>
        </p:nvCxnSpPr>
        <p:spPr>
          <a:xfrm flipH="1">
            <a:off x="4655946" y="1430136"/>
            <a:ext cx="4943" cy="4018877"/>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8" name="タイトル 1"/>
          <p:cNvSpPr txBox="1">
            <a:spLocks/>
          </p:cNvSpPr>
          <p:nvPr/>
        </p:nvSpPr>
        <p:spPr>
          <a:xfrm>
            <a:off x="4718228" y="3501348"/>
            <a:ext cx="1099875" cy="410846"/>
          </a:xfrm>
          <a:prstGeom prst="rect">
            <a:avLst/>
          </a:prstGeom>
          <a:solidFill>
            <a:schemeClr val="bg1"/>
          </a:solidFill>
          <a:ln>
            <a:solidFill>
              <a:schemeClr val="tx1"/>
            </a:solidFill>
          </a:ln>
        </p:spPr>
        <p:txBody>
          <a:bodyPr vert="horz" lIns="68580" tIns="34290" rIns="68580" bIns="34290" rtlCol="0" anchor="ctr" anchorCtr="1">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350" dirty="0">
                <a:latin typeface="Meiryo UI" panose="020B0604030504040204" pitchFamily="50" charset="-128"/>
                <a:ea typeface="Meiryo UI" panose="020B0604030504040204" pitchFamily="50" charset="-128"/>
              </a:rPr>
              <a:t>動的</a:t>
            </a:r>
            <a:endParaRPr lang="en-US" altLang="ja-JP" sz="1350" dirty="0">
              <a:latin typeface="Meiryo UI" panose="020B0604030504040204" pitchFamily="50" charset="-128"/>
              <a:ea typeface="Meiryo UI" panose="020B0604030504040204" pitchFamily="50" charset="-128"/>
            </a:endParaRPr>
          </a:p>
          <a:p>
            <a:r>
              <a:rPr lang="en-US" altLang="ja-JP" sz="1350" dirty="0">
                <a:latin typeface="Meiryo UI" panose="020B0604030504040204" pitchFamily="50" charset="-128"/>
                <a:ea typeface="Meiryo UI" panose="020B0604030504040204" pitchFamily="50" charset="-128"/>
              </a:rPr>
              <a:t>Web</a:t>
            </a:r>
            <a:r>
              <a:rPr lang="ja-JP" altLang="en-US" sz="1350" dirty="0">
                <a:latin typeface="Meiryo UI" panose="020B0604030504040204" pitchFamily="50" charset="-128"/>
                <a:ea typeface="Meiryo UI" panose="020B0604030504040204" pitchFamily="50" charset="-128"/>
              </a:rPr>
              <a:t>アプリ　</a:t>
            </a:r>
          </a:p>
        </p:txBody>
      </p:sp>
      <p:sp>
        <p:nvSpPr>
          <p:cNvPr id="19" name="タイトル 1"/>
          <p:cNvSpPr txBox="1">
            <a:spLocks/>
          </p:cNvSpPr>
          <p:nvPr/>
        </p:nvSpPr>
        <p:spPr>
          <a:xfrm>
            <a:off x="5860913" y="3084695"/>
            <a:ext cx="1099875" cy="410846"/>
          </a:xfrm>
          <a:prstGeom prst="rect">
            <a:avLst/>
          </a:prstGeom>
          <a:ln>
            <a:solidFill>
              <a:schemeClr val="tx1"/>
            </a:solidFill>
          </a:ln>
        </p:spPr>
        <p:txBody>
          <a:bodyPr vert="horz" lIns="68580" tIns="34290" rIns="68580" bIns="34290" rtlCol="0" anchor="ctr" anchorCtr="1">
            <a:normAutofit fontScale="62500" lnSpcReduction="2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動的・単一</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スマホアプリ</a:t>
            </a:r>
            <a:r>
              <a:rPr lang="ja-JP" altLang="en-US" sz="3000" dirty="0">
                <a:latin typeface="Meiryo UI" panose="020B0604030504040204" pitchFamily="50" charset="-128"/>
                <a:ea typeface="Meiryo UI" panose="020B0604030504040204" pitchFamily="50" charset="-128"/>
              </a:rPr>
              <a:t>　</a:t>
            </a:r>
          </a:p>
        </p:txBody>
      </p:sp>
      <p:sp>
        <p:nvSpPr>
          <p:cNvPr id="20" name="タイトル 1"/>
          <p:cNvSpPr txBox="1">
            <a:spLocks/>
          </p:cNvSpPr>
          <p:nvPr/>
        </p:nvSpPr>
        <p:spPr>
          <a:xfrm>
            <a:off x="6971800" y="2536481"/>
            <a:ext cx="1099875" cy="410846"/>
          </a:xfrm>
          <a:prstGeom prst="rect">
            <a:avLst/>
          </a:prstGeom>
          <a:ln>
            <a:solidFill>
              <a:schemeClr val="tx1"/>
            </a:solidFill>
          </a:ln>
        </p:spPr>
        <p:txBody>
          <a:bodyPr vert="horz" lIns="68580" tIns="34290" rIns="68580" bIns="34290" rtlCol="0" anchor="ctr" anchorCtr="1">
            <a:normAutofit fontScale="62500" lnSpcReduction="2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総合</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スマホアプリ</a:t>
            </a:r>
            <a:r>
              <a:rPr lang="ja-JP" altLang="en-US" sz="3000" dirty="0">
                <a:latin typeface="Meiryo UI" panose="020B0604030504040204" pitchFamily="50" charset="-128"/>
                <a:ea typeface="Meiryo UI" panose="020B0604030504040204" pitchFamily="50" charset="-128"/>
              </a:rPr>
              <a:t>　</a:t>
            </a:r>
          </a:p>
        </p:txBody>
      </p:sp>
      <p:sp>
        <p:nvSpPr>
          <p:cNvPr id="21" name="タイトル 1"/>
          <p:cNvSpPr txBox="1">
            <a:spLocks/>
          </p:cNvSpPr>
          <p:nvPr/>
        </p:nvSpPr>
        <p:spPr>
          <a:xfrm>
            <a:off x="4731478" y="2563484"/>
            <a:ext cx="1099875" cy="410846"/>
          </a:xfrm>
          <a:prstGeom prst="rect">
            <a:avLst/>
          </a:prstGeom>
          <a:ln>
            <a:solidFill>
              <a:schemeClr val="tx1"/>
            </a:solidFill>
          </a:ln>
        </p:spPr>
        <p:txBody>
          <a:bodyPr vert="horz" lIns="68580" tIns="34290" rIns="68580" bIns="34290" rtlCol="0" anchor="ctr" anchorCtr="1">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050" dirty="0">
                <a:latin typeface="Meiryo UI" panose="020B0604030504040204" pitchFamily="50" charset="-128"/>
                <a:ea typeface="Meiryo UI" panose="020B0604030504040204" pitchFamily="50" charset="-128"/>
              </a:rPr>
              <a:t>チャットボット</a:t>
            </a:r>
            <a:r>
              <a:rPr lang="ja-JP" altLang="en-US" sz="1350" dirty="0">
                <a:latin typeface="Meiryo UI" panose="020B0604030504040204" pitchFamily="50" charset="-128"/>
                <a:ea typeface="Meiryo UI" panose="020B0604030504040204" pitchFamily="50" charset="-128"/>
              </a:rPr>
              <a:t>　</a:t>
            </a:r>
          </a:p>
        </p:txBody>
      </p:sp>
      <p:sp>
        <p:nvSpPr>
          <p:cNvPr id="22" name="タイトル 1"/>
          <p:cNvSpPr txBox="1">
            <a:spLocks/>
          </p:cNvSpPr>
          <p:nvPr/>
        </p:nvSpPr>
        <p:spPr>
          <a:xfrm>
            <a:off x="7829132" y="1100485"/>
            <a:ext cx="1099875" cy="410846"/>
          </a:xfrm>
          <a:prstGeom prst="rect">
            <a:avLst/>
          </a:prstGeom>
          <a:ln>
            <a:solidFill>
              <a:schemeClr val="tx1"/>
            </a:solidFill>
          </a:ln>
        </p:spPr>
        <p:txBody>
          <a:bodyPr vert="horz" lIns="68580" tIns="34290" rIns="68580" bIns="34290" rtlCol="0" anchor="ctr" anchorCtr="1">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900" dirty="0">
                <a:latin typeface="Meiryo UI" panose="020B0604030504040204" pitchFamily="50" charset="-128"/>
                <a:ea typeface="Meiryo UI" panose="020B0604030504040204" pitchFamily="50" charset="-128"/>
              </a:rPr>
              <a:t>データ活用</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プラットフォー</a:t>
            </a:r>
            <a:r>
              <a:rPr lang="ja-JP" altLang="en-US" sz="1050" dirty="0">
                <a:latin typeface="Meiryo UI" panose="020B0604030504040204" pitchFamily="50" charset="-128"/>
                <a:ea typeface="Meiryo UI" panose="020B0604030504040204" pitchFamily="50" charset="-128"/>
              </a:rPr>
              <a:t>ム</a:t>
            </a:r>
            <a:r>
              <a:rPr lang="ja-JP" altLang="en-US" sz="1350" dirty="0">
                <a:latin typeface="Meiryo UI" panose="020B0604030504040204" pitchFamily="50" charset="-128"/>
                <a:ea typeface="Meiryo UI" panose="020B0604030504040204" pitchFamily="50" charset="-128"/>
              </a:rPr>
              <a:t>　</a:t>
            </a:r>
          </a:p>
        </p:txBody>
      </p:sp>
      <p:sp>
        <p:nvSpPr>
          <p:cNvPr id="23" name="タイトル 1"/>
          <p:cNvSpPr txBox="1">
            <a:spLocks/>
          </p:cNvSpPr>
          <p:nvPr/>
        </p:nvSpPr>
        <p:spPr>
          <a:xfrm>
            <a:off x="7546208" y="1793844"/>
            <a:ext cx="1099875" cy="410846"/>
          </a:xfrm>
          <a:prstGeom prst="rect">
            <a:avLst/>
          </a:prstGeom>
          <a:ln>
            <a:solidFill>
              <a:schemeClr val="tx1"/>
            </a:solidFill>
          </a:ln>
        </p:spPr>
        <p:txBody>
          <a:bodyPr vert="horz" lIns="68580" tIns="34290" rIns="68580" bIns="34290" rtlCol="0" anchor="ctr" anchorCtr="1">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050" dirty="0">
                <a:latin typeface="Meiryo UI" panose="020B0604030504040204" pitchFamily="50" charset="-128"/>
                <a:ea typeface="Meiryo UI" panose="020B0604030504040204" pitchFamily="50" charset="-128"/>
              </a:rPr>
              <a:t>チャットボット</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AI</a:t>
            </a:r>
            <a:r>
              <a:rPr lang="ja-JP" altLang="en-US" sz="1050" dirty="0" err="1">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コンサル</a:t>
            </a:r>
            <a:r>
              <a:rPr lang="ja-JP" altLang="en-US" sz="1350" dirty="0">
                <a:latin typeface="Meiryo UI" panose="020B0604030504040204" pitchFamily="50" charset="-128"/>
                <a:ea typeface="Meiryo UI" panose="020B0604030504040204" pitchFamily="50" charset="-128"/>
              </a:rPr>
              <a:t>　</a:t>
            </a:r>
          </a:p>
        </p:txBody>
      </p:sp>
      <p:sp>
        <p:nvSpPr>
          <p:cNvPr id="24" name="タイトル 1"/>
          <p:cNvSpPr txBox="1">
            <a:spLocks/>
          </p:cNvSpPr>
          <p:nvPr/>
        </p:nvSpPr>
        <p:spPr>
          <a:xfrm>
            <a:off x="6446333" y="1103837"/>
            <a:ext cx="1099875" cy="410846"/>
          </a:xfrm>
          <a:prstGeom prst="rect">
            <a:avLst/>
          </a:prstGeom>
          <a:ln>
            <a:solidFill>
              <a:schemeClr val="tx1"/>
            </a:solidFill>
          </a:ln>
        </p:spPr>
        <p:txBody>
          <a:bodyPr vert="horz" lIns="68580" tIns="34290" rIns="68580" bIns="34290" rtlCol="0" anchor="ctr" anchorCtr="1">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050" dirty="0">
                <a:latin typeface="Meiryo UI" panose="020B0604030504040204" pitchFamily="50" charset="-128"/>
                <a:ea typeface="Meiryo UI" panose="020B0604030504040204" pitchFamily="50" charset="-128"/>
              </a:rPr>
              <a:t>行政オンライン</a:t>
            </a:r>
            <a:r>
              <a:rPr lang="ja-JP" altLang="en-US" sz="1350" dirty="0">
                <a:latin typeface="Meiryo UI" panose="020B0604030504040204" pitchFamily="50" charset="-128"/>
                <a:ea typeface="Meiryo UI" panose="020B0604030504040204" pitchFamily="50" charset="-128"/>
              </a:rPr>
              <a:t>　</a:t>
            </a:r>
          </a:p>
        </p:txBody>
      </p:sp>
      <p:sp>
        <p:nvSpPr>
          <p:cNvPr id="33" name="フリーフォーム 32"/>
          <p:cNvSpPr/>
          <p:nvPr/>
        </p:nvSpPr>
        <p:spPr>
          <a:xfrm>
            <a:off x="6163408" y="884661"/>
            <a:ext cx="2945423" cy="863051"/>
          </a:xfrm>
          <a:custGeom>
            <a:avLst/>
            <a:gdLst>
              <a:gd name="connsiteX0" fmla="*/ 0 w 3927231"/>
              <a:gd name="connsiteY0" fmla="*/ 0 h 1150734"/>
              <a:gd name="connsiteX1" fmla="*/ 140677 w 3927231"/>
              <a:gd name="connsiteY1" fmla="*/ 668215 h 1150734"/>
              <a:gd name="connsiteX2" fmla="*/ 738554 w 3927231"/>
              <a:gd name="connsiteY2" fmla="*/ 1066800 h 1150734"/>
              <a:gd name="connsiteX3" fmla="*/ 2063261 w 3927231"/>
              <a:gd name="connsiteY3" fmla="*/ 1148861 h 1150734"/>
              <a:gd name="connsiteX4" fmla="*/ 2977661 w 3927231"/>
              <a:gd name="connsiteY4" fmla="*/ 1113692 h 1150734"/>
              <a:gd name="connsiteX5" fmla="*/ 3669323 w 3927231"/>
              <a:gd name="connsiteY5" fmla="*/ 996461 h 1150734"/>
              <a:gd name="connsiteX6" fmla="*/ 3927231 w 3927231"/>
              <a:gd name="connsiteY6" fmla="*/ 550985 h 1150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27231" h="1150734">
                <a:moveTo>
                  <a:pt x="0" y="0"/>
                </a:moveTo>
                <a:cubicBezTo>
                  <a:pt x="8792" y="245207"/>
                  <a:pt x="17585" y="490415"/>
                  <a:pt x="140677" y="668215"/>
                </a:cubicBezTo>
                <a:cubicBezTo>
                  <a:pt x="263769" y="846015"/>
                  <a:pt x="418123" y="986692"/>
                  <a:pt x="738554" y="1066800"/>
                </a:cubicBezTo>
                <a:cubicBezTo>
                  <a:pt x="1058985" y="1146908"/>
                  <a:pt x="1690077" y="1141046"/>
                  <a:pt x="2063261" y="1148861"/>
                </a:cubicBezTo>
                <a:cubicBezTo>
                  <a:pt x="2436445" y="1156676"/>
                  <a:pt x="2709984" y="1139092"/>
                  <a:pt x="2977661" y="1113692"/>
                </a:cubicBezTo>
                <a:cubicBezTo>
                  <a:pt x="3245338" y="1088292"/>
                  <a:pt x="3511061" y="1090245"/>
                  <a:pt x="3669323" y="996461"/>
                </a:cubicBezTo>
                <a:cubicBezTo>
                  <a:pt x="3827585" y="902677"/>
                  <a:pt x="3877408" y="726831"/>
                  <a:pt x="3927231" y="550985"/>
                </a:cubicBezTo>
              </a:path>
            </a:pathLst>
          </a:cu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34" name="テキスト ボックス 33"/>
          <p:cNvSpPr txBox="1"/>
          <p:nvPr/>
        </p:nvSpPr>
        <p:spPr>
          <a:xfrm>
            <a:off x="4660889" y="1758506"/>
            <a:ext cx="1785444" cy="300082"/>
          </a:xfrm>
          <a:prstGeom prst="rect">
            <a:avLst/>
          </a:prstGeom>
          <a:noFill/>
        </p:spPr>
        <p:txBody>
          <a:bodyPr wrap="square" rtlCol="0">
            <a:spAutoFit/>
          </a:bodyPr>
          <a:lstStyle/>
          <a:p>
            <a:r>
              <a:rPr lang="ja-JP" altLang="en-US" sz="1350" dirty="0">
                <a:latin typeface="Meiryo UI" panose="020B0604030504040204" pitchFamily="50" charset="-128"/>
                <a:ea typeface="Meiryo UI" panose="020B0604030504040204" pitchFamily="50" charset="-128"/>
              </a:rPr>
              <a:t>サーバー運用</a:t>
            </a:r>
            <a:endParaRPr kumimoji="1" lang="ja-JP" altLang="en-US" sz="1350" dirty="0">
              <a:latin typeface="Meiryo UI" panose="020B0604030504040204" pitchFamily="50" charset="-128"/>
              <a:ea typeface="Meiryo UI" panose="020B0604030504040204" pitchFamily="50" charset="-128"/>
            </a:endParaRPr>
          </a:p>
        </p:txBody>
      </p:sp>
      <p:cxnSp>
        <p:nvCxnSpPr>
          <p:cNvPr id="35" name="直線矢印コネクタ 34"/>
          <p:cNvCxnSpPr/>
          <p:nvPr/>
        </p:nvCxnSpPr>
        <p:spPr>
          <a:xfrm>
            <a:off x="4655946" y="2045776"/>
            <a:ext cx="2304842" cy="0"/>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7" name="サブタイトル 2"/>
          <p:cNvSpPr txBox="1">
            <a:spLocks/>
          </p:cNvSpPr>
          <p:nvPr/>
        </p:nvSpPr>
        <p:spPr>
          <a:xfrm>
            <a:off x="2468188" y="4848079"/>
            <a:ext cx="1114025" cy="1330108"/>
          </a:xfrm>
          <a:prstGeom prst="rect">
            <a:avLst/>
          </a:prstGeom>
        </p:spPr>
        <p:txBody>
          <a:bodyPr vert="horz" lIns="68580" tIns="34290" rIns="68580" bIns="3429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900" dirty="0">
                <a:latin typeface="Meiryo UI" panose="020B0604030504040204" pitchFamily="50" charset="-128"/>
                <a:ea typeface="Meiryo UI" panose="020B0604030504040204" pitchFamily="50" charset="-128"/>
              </a:rPr>
              <a:t>保育所空き状況</a:t>
            </a:r>
            <a:endParaRPr lang="en-US" altLang="ja-JP" sz="900" dirty="0">
              <a:latin typeface="Meiryo UI" panose="020B0604030504040204" pitchFamily="50" charset="-128"/>
              <a:ea typeface="Meiryo UI" panose="020B0604030504040204" pitchFamily="50" charset="-128"/>
            </a:endParaRPr>
          </a:p>
          <a:p>
            <a:pPr algn="l"/>
            <a:r>
              <a:rPr lang="ja-JP" altLang="en-US" sz="900" dirty="0">
                <a:latin typeface="Meiryo UI" panose="020B0604030504040204" pitchFamily="50" charset="-128"/>
                <a:ea typeface="Meiryo UI" panose="020B0604030504040204" pitchFamily="50" charset="-128"/>
              </a:rPr>
              <a:t>赤ちゃんの駅</a:t>
            </a:r>
            <a:endParaRPr lang="en-US" altLang="ja-JP" sz="900" dirty="0">
              <a:latin typeface="Meiryo UI" panose="020B0604030504040204" pitchFamily="50" charset="-128"/>
              <a:ea typeface="Meiryo UI" panose="020B0604030504040204" pitchFamily="50" charset="-128"/>
            </a:endParaRPr>
          </a:p>
          <a:p>
            <a:pPr algn="l"/>
            <a:r>
              <a:rPr lang="ja-JP" altLang="en-US" sz="900" dirty="0">
                <a:latin typeface="Meiryo UI" panose="020B0604030504040204" pitchFamily="50" charset="-128"/>
                <a:ea typeface="Meiryo UI" panose="020B0604030504040204" pitchFamily="50" charset="-128"/>
              </a:rPr>
              <a:t>データ可視化</a:t>
            </a:r>
            <a:endParaRPr lang="en-US" altLang="ja-JP" sz="900" dirty="0">
              <a:latin typeface="Meiryo UI" panose="020B0604030504040204" pitchFamily="50" charset="-128"/>
              <a:ea typeface="Meiryo UI" panose="020B0604030504040204" pitchFamily="50" charset="-128"/>
            </a:endParaRPr>
          </a:p>
          <a:p>
            <a:pPr algn="l"/>
            <a:endParaRPr lang="ja-JP" altLang="en-US" sz="1350" dirty="0"/>
          </a:p>
          <a:p>
            <a:pPr algn="l"/>
            <a:endParaRPr lang="en-US" altLang="ja-JP" sz="1350" dirty="0"/>
          </a:p>
        </p:txBody>
      </p:sp>
      <p:sp>
        <p:nvSpPr>
          <p:cNvPr id="38" name="サブタイトル 2"/>
          <p:cNvSpPr txBox="1">
            <a:spLocks/>
          </p:cNvSpPr>
          <p:nvPr/>
        </p:nvSpPr>
        <p:spPr>
          <a:xfrm>
            <a:off x="3682906" y="4329484"/>
            <a:ext cx="946899" cy="1582997"/>
          </a:xfrm>
          <a:prstGeom prst="rect">
            <a:avLst/>
          </a:prstGeom>
        </p:spPr>
        <p:txBody>
          <a:bodyPr vert="horz" wrap="square" lIns="68580" tIns="34290" rIns="68580" bIns="3429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900" dirty="0">
                <a:latin typeface="Meiryo UI" panose="020B0604030504040204" pitchFamily="50" charset="-128"/>
                <a:ea typeface="Meiryo UI" panose="020B0604030504040204" pitchFamily="50" charset="-128"/>
              </a:rPr>
              <a:t>救命サポート</a:t>
            </a:r>
            <a:endParaRPr lang="en-US" altLang="ja-JP" sz="900" dirty="0">
              <a:latin typeface="Meiryo UI" panose="020B0604030504040204" pitchFamily="50" charset="-128"/>
              <a:ea typeface="Meiryo UI" panose="020B0604030504040204" pitchFamily="50" charset="-128"/>
            </a:endParaRPr>
          </a:p>
          <a:p>
            <a:pPr algn="l"/>
            <a:r>
              <a:rPr lang="ja-JP" altLang="en-US" sz="900" dirty="0">
                <a:latin typeface="Meiryo UI" panose="020B0604030504040204" pitchFamily="50" charset="-128"/>
                <a:ea typeface="Meiryo UI" panose="020B0604030504040204" pitchFamily="50" charset="-128"/>
              </a:rPr>
              <a:t>救急翻訳</a:t>
            </a:r>
            <a:endParaRPr lang="en-US" altLang="ja-JP" sz="900" dirty="0">
              <a:latin typeface="Meiryo UI" panose="020B0604030504040204" pitchFamily="50" charset="-128"/>
              <a:ea typeface="Meiryo UI" panose="020B0604030504040204" pitchFamily="50" charset="-128"/>
            </a:endParaRPr>
          </a:p>
          <a:p>
            <a:pPr algn="l"/>
            <a:r>
              <a:rPr lang="ja-JP" altLang="en-US" sz="900" dirty="0">
                <a:latin typeface="Meiryo UI" panose="020B0604030504040204" pitchFamily="50" charset="-128"/>
                <a:ea typeface="Meiryo UI" panose="020B0604030504040204" pitchFamily="50" charset="-128"/>
              </a:rPr>
              <a:t>非常招集</a:t>
            </a:r>
            <a:endParaRPr lang="en-US" altLang="ja-JP" sz="900" dirty="0">
              <a:latin typeface="Meiryo UI" panose="020B0604030504040204" pitchFamily="50" charset="-128"/>
              <a:ea typeface="Meiryo UI" panose="020B0604030504040204" pitchFamily="50" charset="-128"/>
            </a:endParaRPr>
          </a:p>
          <a:p>
            <a:pPr algn="l"/>
            <a:r>
              <a:rPr lang="ja-JP" altLang="en-US" sz="900" dirty="0">
                <a:latin typeface="Meiryo UI" panose="020B0604030504040204" pitchFamily="50" charset="-128"/>
                <a:ea typeface="Meiryo UI" panose="020B0604030504040204" pitchFamily="50" charset="-128"/>
              </a:rPr>
              <a:t>火の</a:t>
            </a:r>
            <a:r>
              <a:rPr lang="ja-JP" altLang="en-US" sz="900" dirty="0" smtClean="0">
                <a:latin typeface="Meiryo UI" panose="020B0604030504040204" pitchFamily="50" charset="-128"/>
                <a:ea typeface="Meiryo UI" panose="020B0604030504040204" pitchFamily="50" charset="-128"/>
              </a:rPr>
              <a:t>用心</a:t>
            </a:r>
            <a:endParaRPr lang="en-US" altLang="ja-JP" sz="900" dirty="0">
              <a:latin typeface="Meiryo UI" panose="020B0604030504040204" pitchFamily="50" charset="-128"/>
              <a:ea typeface="Meiryo UI" panose="020B0604030504040204" pitchFamily="50" charset="-128"/>
            </a:endParaRPr>
          </a:p>
          <a:p>
            <a:pPr algn="l"/>
            <a:endParaRPr lang="ja-JP" altLang="en-US" sz="1350" dirty="0"/>
          </a:p>
          <a:p>
            <a:pPr algn="l"/>
            <a:endParaRPr lang="en-US" altLang="ja-JP" sz="1350" dirty="0"/>
          </a:p>
        </p:txBody>
      </p:sp>
      <p:sp>
        <p:nvSpPr>
          <p:cNvPr id="39" name="サブタイトル 2"/>
          <p:cNvSpPr txBox="1">
            <a:spLocks/>
          </p:cNvSpPr>
          <p:nvPr/>
        </p:nvSpPr>
        <p:spPr>
          <a:xfrm>
            <a:off x="4801184" y="4029168"/>
            <a:ext cx="1039881" cy="729151"/>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900" dirty="0" err="1">
                <a:latin typeface="Meiryo UI" panose="020B0604030504040204" pitchFamily="50" charset="-128"/>
                <a:ea typeface="Meiryo UI" panose="020B0604030504040204" pitchFamily="50" charset="-128"/>
              </a:rPr>
              <a:t>のと</a:t>
            </a:r>
            <a:r>
              <a:rPr lang="ja-JP" altLang="en-US" sz="900" dirty="0" smtClean="0">
                <a:latin typeface="Meiryo UI" panose="020B0604030504040204" pitchFamily="50" charset="-128"/>
                <a:ea typeface="Meiryo UI" panose="020B0604030504040204" pitchFamily="50" charset="-128"/>
              </a:rPr>
              <a:t>ノットアローン</a:t>
            </a:r>
            <a:endParaRPr lang="ja-JP" altLang="en-US" sz="900" dirty="0">
              <a:latin typeface="Meiryo UI" panose="020B0604030504040204" pitchFamily="50" charset="-128"/>
              <a:ea typeface="Meiryo UI" panose="020B0604030504040204" pitchFamily="50" charset="-128"/>
            </a:endParaRPr>
          </a:p>
          <a:p>
            <a:pPr algn="l"/>
            <a:endParaRPr lang="en-US" altLang="ja-JP" sz="1350" dirty="0">
              <a:latin typeface="Meiryo UI" panose="020B0604030504040204" pitchFamily="50" charset="-128"/>
              <a:ea typeface="Meiryo UI" panose="020B0604030504040204" pitchFamily="50" charset="-128"/>
            </a:endParaRPr>
          </a:p>
        </p:txBody>
      </p:sp>
      <p:sp>
        <p:nvSpPr>
          <p:cNvPr id="40" name="サブタイトル 2"/>
          <p:cNvSpPr txBox="1">
            <a:spLocks/>
          </p:cNvSpPr>
          <p:nvPr/>
        </p:nvSpPr>
        <p:spPr>
          <a:xfrm>
            <a:off x="6046853" y="3557178"/>
            <a:ext cx="983120" cy="631696"/>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900" dirty="0">
                <a:latin typeface="Meiryo UI" panose="020B0604030504040204" pitchFamily="50" charset="-128"/>
                <a:ea typeface="Meiryo UI" panose="020B0604030504040204" pitchFamily="50" charset="-128"/>
              </a:rPr>
              <a:t>ちばレポ</a:t>
            </a:r>
            <a:endParaRPr lang="en-US" altLang="ja-JP" sz="900" dirty="0">
              <a:latin typeface="Meiryo UI" panose="020B0604030504040204" pitchFamily="50" charset="-128"/>
              <a:ea typeface="Meiryo UI" panose="020B0604030504040204" pitchFamily="50" charset="-128"/>
            </a:endParaRPr>
          </a:p>
          <a:p>
            <a:pPr algn="l"/>
            <a:r>
              <a:rPr lang="en-US" altLang="ja-JP" sz="900" dirty="0">
                <a:latin typeface="Meiryo UI" panose="020B0604030504040204" pitchFamily="50" charset="-128"/>
                <a:ea typeface="Meiryo UI" panose="020B0604030504040204" pitchFamily="50" charset="-128"/>
              </a:rPr>
              <a:t>KOBE</a:t>
            </a:r>
            <a:r>
              <a:rPr lang="ja-JP" altLang="en-US" sz="900" dirty="0">
                <a:latin typeface="Meiryo UI" panose="020B0604030504040204" pitchFamily="50" charset="-128"/>
                <a:ea typeface="Meiryo UI" panose="020B0604030504040204" pitchFamily="50" charset="-128"/>
              </a:rPr>
              <a:t>ぽすと</a:t>
            </a:r>
          </a:p>
          <a:p>
            <a:pPr algn="l"/>
            <a:endParaRPr lang="en-US" altLang="ja-JP" sz="1350" dirty="0">
              <a:latin typeface="Meiryo UI" panose="020B0604030504040204" pitchFamily="50" charset="-128"/>
              <a:ea typeface="Meiryo UI" panose="020B0604030504040204" pitchFamily="50" charset="-128"/>
            </a:endParaRPr>
          </a:p>
        </p:txBody>
      </p:sp>
      <p:sp>
        <p:nvSpPr>
          <p:cNvPr id="41" name="サブタイトル 2"/>
          <p:cNvSpPr txBox="1">
            <a:spLocks/>
          </p:cNvSpPr>
          <p:nvPr/>
        </p:nvSpPr>
        <p:spPr>
          <a:xfrm>
            <a:off x="7139586" y="2998311"/>
            <a:ext cx="1024699" cy="284517"/>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900" dirty="0">
                <a:latin typeface="Meiryo UI" panose="020B0604030504040204" pitchFamily="50" charset="-128"/>
                <a:ea typeface="Meiryo UI" panose="020B0604030504040204" pitchFamily="50" charset="-128"/>
              </a:rPr>
              <a:t>もっと寝屋川</a:t>
            </a:r>
          </a:p>
          <a:p>
            <a:pPr algn="l"/>
            <a:endParaRPr lang="en-US" altLang="ja-JP" sz="1350" dirty="0">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2397105" y="3446606"/>
            <a:ext cx="1645432" cy="715581"/>
          </a:xfrm>
          <a:prstGeom prst="rect">
            <a:avLst/>
          </a:prstGeom>
          <a:noFill/>
        </p:spPr>
        <p:txBody>
          <a:bodyPr wrap="square" rtlCol="0">
            <a:spAutoFit/>
          </a:bodyPr>
          <a:lstStyle/>
          <a:p>
            <a:r>
              <a:rPr lang="ja-JP" altLang="en-US" sz="1350" dirty="0">
                <a:latin typeface="Meiryo UI" panose="020B0604030504040204" pitchFamily="50" charset="-128"/>
                <a:ea typeface="Meiryo UI" panose="020B0604030504040204" pitchFamily="50" charset="-128"/>
              </a:rPr>
              <a:t>シビックテック、</a:t>
            </a:r>
            <a:endParaRPr lang="en-US" altLang="ja-JP" sz="1350" dirty="0">
              <a:latin typeface="Meiryo UI" panose="020B0604030504040204" pitchFamily="50" charset="-128"/>
              <a:ea typeface="Meiryo UI" panose="020B0604030504040204" pitchFamily="50" charset="-128"/>
            </a:endParaRPr>
          </a:p>
          <a:p>
            <a:r>
              <a:rPr kumimoji="1" lang="ja-JP" altLang="en-US" sz="1350" dirty="0">
                <a:latin typeface="Meiryo UI" panose="020B0604030504040204" pitchFamily="50" charset="-128"/>
                <a:ea typeface="Meiryo UI" panose="020B0604030504040204" pitchFamily="50" charset="-128"/>
              </a:rPr>
              <a:t>ハッカソンで</a:t>
            </a:r>
            <a:endParaRPr kumimoji="1" lang="en-US" altLang="ja-JP" sz="1350" dirty="0">
              <a:latin typeface="Meiryo UI" panose="020B0604030504040204" pitchFamily="50" charset="-128"/>
              <a:ea typeface="Meiryo UI" panose="020B0604030504040204" pitchFamily="50" charset="-128"/>
            </a:endParaRPr>
          </a:p>
          <a:p>
            <a:r>
              <a:rPr kumimoji="1" lang="ja-JP" altLang="en-US" sz="1350" dirty="0">
                <a:latin typeface="Meiryo UI" panose="020B0604030504040204" pitchFamily="50" charset="-128"/>
                <a:ea typeface="Meiryo UI" panose="020B0604030504040204" pitchFamily="50" charset="-128"/>
              </a:rPr>
              <a:t>できる範囲</a:t>
            </a:r>
          </a:p>
        </p:txBody>
      </p:sp>
      <p:sp>
        <p:nvSpPr>
          <p:cNvPr id="46" name="タイトル 1"/>
          <p:cNvSpPr txBox="1">
            <a:spLocks/>
          </p:cNvSpPr>
          <p:nvPr/>
        </p:nvSpPr>
        <p:spPr>
          <a:xfrm>
            <a:off x="2355502" y="1940276"/>
            <a:ext cx="1099875" cy="531653"/>
          </a:xfrm>
          <a:prstGeom prst="rect">
            <a:avLst/>
          </a:prstGeom>
          <a:solidFill>
            <a:schemeClr val="bg1"/>
          </a:solidFill>
          <a:ln>
            <a:solidFill>
              <a:schemeClr val="tx1"/>
            </a:solidFill>
          </a:ln>
        </p:spPr>
        <p:txBody>
          <a:bodyPr vert="horz" lIns="68580" tIns="34290" rIns="68580" bIns="34290" rtlCol="0" anchor="ctr" anchorCtr="1">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100" dirty="0">
                <a:latin typeface="Meiryo UI" panose="020B0604030504040204" pitchFamily="50" charset="-128"/>
                <a:ea typeface="Meiryo UI" panose="020B0604030504040204" pitchFamily="50" charset="-128"/>
              </a:rPr>
              <a:t>オープンデータ</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ポータルサイト</a:t>
            </a:r>
            <a:r>
              <a:rPr lang="ja-JP" altLang="en-US" sz="1350" dirty="0">
                <a:latin typeface="Meiryo UI" panose="020B0604030504040204" pitchFamily="50" charset="-128"/>
                <a:ea typeface="Meiryo UI" panose="020B0604030504040204" pitchFamily="50" charset="-128"/>
              </a:rPr>
              <a:t>　</a:t>
            </a:r>
          </a:p>
        </p:txBody>
      </p:sp>
      <p:sp>
        <p:nvSpPr>
          <p:cNvPr id="49" name="タイトル 1"/>
          <p:cNvSpPr txBox="1">
            <a:spLocks/>
          </p:cNvSpPr>
          <p:nvPr/>
        </p:nvSpPr>
        <p:spPr>
          <a:xfrm>
            <a:off x="1028177" y="942161"/>
            <a:ext cx="4966778" cy="448934"/>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100" u="sng" dirty="0">
                <a:latin typeface="Meiryo UI" panose="020B0604030504040204" pitchFamily="50" charset="-128"/>
                <a:ea typeface="Meiryo UI" panose="020B0604030504040204" pitchFamily="50" charset="-128"/>
              </a:rPr>
              <a:t>アプリ導入にかかるコスト</a:t>
            </a:r>
            <a:r>
              <a:rPr lang="en-US" altLang="ja-JP" sz="2100" u="sng" dirty="0">
                <a:latin typeface="Meiryo UI" panose="020B0604030504040204" pitchFamily="50" charset="-128"/>
                <a:ea typeface="Meiryo UI" panose="020B0604030504040204" pitchFamily="50" charset="-128"/>
              </a:rPr>
              <a:t>×</a:t>
            </a:r>
            <a:r>
              <a:rPr lang="ja-JP" altLang="en-US" sz="2100" u="sng" dirty="0">
                <a:latin typeface="Meiryo UI" panose="020B0604030504040204" pitchFamily="50" charset="-128"/>
                <a:ea typeface="Meiryo UI" panose="020B0604030504040204" pitchFamily="50" charset="-128"/>
              </a:rPr>
              <a:t>スピード</a:t>
            </a:r>
          </a:p>
        </p:txBody>
      </p:sp>
      <p:sp>
        <p:nvSpPr>
          <p:cNvPr id="53" name="サブタイトル 2"/>
          <p:cNvSpPr txBox="1">
            <a:spLocks/>
          </p:cNvSpPr>
          <p:nvPr/>
        </p:nvSpPr>
        <p:spPr>
          <a:xfrm>
            <a:off x="1253470" y="5124620"/>
            <a:ext cx="1114025" cy="1077218"/>
          </a:xfrm>
          <a:prstGeom prst="rect">
            <a:avLst/>
          </a:prstGeom>
        </p:spPr>
        <p:txBody>
          <a:bodyPr vert="horz" lIns="68580" tIns="34290" rIns="68580" bIns="3429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ホームページで</a:t>
            </a:r>
            <a:endParaRPr lang="en-US" altLang="ja-JP" sz="900" dirty="0">
              <a:latin typeface="Meiryo UI" panose="020B0604030504040204" pitchFamily="50" charset="-128"/>
              <a:ea typeface="Meiryo UI" panose="020B0604030504040204" pitchFamily="50" charset="-128"/>
            </a:endParaRPr>
          </a:p>
          <a:p>
            <a:pPr algn="l"/>
            <a:r>
              <a:rPr lang="ja-JP" altLang="en-US" sz="900" dirty="0">
                <a:latin typeface="Meiryo UI" panose="020B0604030504040204" pitchFamily="50" charset="-128"/>
                <a:ea typeface="Meiryo UI" panose="020B0604030504040204" pitchFamily="50" charset="-128"/>
              </a:rPr>
              <a:t>　公開</a:t>
            </a:r>
            <a:endParaRPr lang="en-US" altLang="ja-JP" sz="900" dirty="0">
              <a:latin typeface="Meiryo UI" panose="020B0604030504040204" pitchFamily="50" charset="-128"/>
              <a:ea typeface="Meiryo UI" panose="020B0604030504040204" pitchFamily="50" charset="-128"/>
            </a:endParaRPr>
          </a:p>
          <a:p>
            <a:pPr algn="l"/>
            <a:endParaRPr lang="ja-JP" altLang="en-US" sz="1350" dirty="0"/>
          </a:p>
          <a:p>
            <a:pPr algn="l"/>
            <a:endParaRPr lang="en-US" altLang="ja-JP" sz="1350" dirty="0"/>
          </a:p>
        </p:txBody>
      </p:sp>
      <p:sp>
        <p:nvSpPr>
          <p:cNvPr id="54" name="角丸四角形 53"/>
          <p:cNvSpPr/>
          <p:nvPr/>
        </p:nvSpPr>
        <p:spPr>
          <a:xfrm>
            <a:off x="5879551" y="2901514"/>
            <a:ext cx="669614" cy="1523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PUSH</a:t>
            </a:r>
            <a:endParaRPr kumimoji="1" lang="ja-JP" altLang="en-US" sz="1200" dirty="0">
              <a:latin typeface="Meiryo UI" panose="020B0604030504040204" pitchFamily="50" charset="-128"/>
              <a:ea typeface="Meiryo UI" panose="020B0604030504040204" pitchFamily="50" charset="-128"/>
            </a:endParaRPr>
          </a:p>
        </p:txBody>
      </p:sp>
      <p:sp>
        <p:nvSpPr>
          <p:cNvPr id="55" name="角丸四角形 54"/>
          <p:cNvSpPr/>
          <p:nvPr/>
        </p:nvSpPr>
        <p:spPr>
          <a:xfrm>
            <a:off x="6960788" y="2355451"/>
            <a:ext cx="669614" cy="1523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PUSH</a:t>
            </a:r>
            <a:endParaRPr kumimoji="1" lang="ja-JP" altLang="en-US" sz="12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16CAA1F7-03B4-4FB3-9DB5-91F3A0C0A1B4}" type="slidenum">
              <a:rPr kumimoji="1" lang="ja-JP" altLang="en-US" smtClean="0"/>
              <a:t>15</a:t>
            </a:fld>
            <a:endParaRPr kumimoji="1" lang="ja-JP" altLang="en-US"/>
          </a:p>
        </p:txBody>
      </p:sp>
    </p:spTree>
    <p:extLst>
      <p:ext uri="{BB962C8B-B14F-4D97-AF65-F5344CB8AC3E}">
        <p14:creationId xmlns:p14="http://schemas.microsoft.com/office/powerpoint/2010/main" val="11080208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1302361" y="910852"/>
            <a:ext cx="6539279" cy="448934"/>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en-US" altLang="ja-JP" sz="2400" dirty="0">
                <a:latin typeface="Meiryo UI" panose="020B0604030504040204" pitchFamily="50" charset="-128"/>
                <a:ea typeface="Meiryo UI" panose="020B0604030504040204" pitchFamily="50" charset="-128"/>
              </a:rPr>
              <a:t>ICT</a:t>
            </a:r>
            <a:r>
              <a:rPr lang="ja-JP" altLang="en-US" sz="2400" dirty="0">
                <a:latin typeface="Meiryo UI" panose="020B0604030504040204" pitchFamily="50" charset="-128"/>
                <a:ea typeface="Meiryo UI" panose="020B0604030504040204" pitchFamily="50" charset="-128"/>
              </a:rPr>
              <a:t>で地域の課題を解決するソフト・インフラをつくる</a:t>
            </a:r>
          </a:p>
        </p:txBody>
      </p:sp>
      <p:cxnSp>
        <p:nvCxnSpPr>
          <p:cNvPr id="11" name="直線コネクタ 10"/>
          <p:cNvCxnSpPr/>
          <p:nvPr/>
        </p:nvCxnSpPr>
        <p:spPr>
          <a:xfrm flipV="1">
            <a:off x="0" y="1395569"/>
            <a:ext cx="9144000" cy="59561"/>
          </a:xfrm>
          <a:prstGeom prst="line">
            <a:avLst/>
          </a:prstGeom>
          <a:ln w="38100" cmpd="thinThick">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タイトル 1"/>
          <p:cNvSpPr txBox="1">
            <a:spLocks/>
          </p:cNvSpPr>
          <p:nvPr/>
        </p:nvSpPr>
        <p:spPr>
          <a:xfrm>
            <a:off x="3261893" y="1935865"/>
            <a:ext cx="2274426" cy="410846"/>
          </a:xfrm>
          <a:prstGeom prst="rect">
            <a:avLst/>
          </a:prstGeom>
          <a:ln w="25400">
            <a:solidFill>
              <a:schemeClr val="tx1"/>
            </a:solidFill>
          </a:ln>
        </p:spPr>
        <p:txBody>
          <a:bodyPr vert="horz" lIns="68580" tIns="34290" rIns="68580" bIns="34290" rtlCol="0" anchor="b">
            <a:normAutofit fontScale="92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市民</a:t>
            </a:r>
            <a:r>
              <a:rPr lang="ja-JP" altLang="en-US" sz="3000" dirty="0">
                <a:latin typeface="Meiryo UI" panose="020B0604030504040204" pitchFamily="50" charset="-128"/>
                <a:ea typeface="Meiryo UI" panose="020B0604030504040204" pitchFamily="50" charset="-128"/>
              </a:rPr>
              <a:t>　</a:t>
            </a:r>
          </a:p>
        </p:txBody>
      </p:sp>
      <p:sp>
        <p:nvSpPr>
          <p:cNvPr id="49" name="下矢印 48"/>
          <p:cNvSpPr/>
          <p:nvPr/>
        </p:nvSpPr>
        <p:spPr>
          <a:xfrm rot="5400000">
            <a:off x="4254126" y="741796"/>
            <a:ext cx="885377" cy="5127440"/>
          </a:xfrm>
          <a:prstGeom prst="downArrow">
            <a:avLst>
              <a:gd name="adj1" fmla="val 50000"/>
              <a:gd name="adj2" fmla="val 42500"/>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60" name="タイトル 1"/>
          <p:cNvSpPr txBox="1">
            <a:spLocks/>
          </p:cNvSpPr>
          <p:nvPr/>
        </p:nvSpPr>
        <p:spPr>
          <a:xfrm>
            <a:off x="3261893" y="2453740"/>
            <a:ext cx="2257596" cy="410846"/>
          </a:xfrm>
          <a:prstGeom prst="rect">
            <a:avLst/>
          </a:prstGeom>
          <a:ln w="25400">
            <a:solidFill>
              <a:schemeClr val="tx1"/>
            </a:solidFill>
          </a:ln>
        </p:spPr>
        <p:txBody>
          <a:bodyPr vert="horz" lIns="68580" tIns="34290" rIns="68580" bIns="34290" rtlCol="0" anchor="b">
            <a:normAutofit fontScale="92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サービス運営者</a:t>
            </a:r>
            <a:r>
              <a:rPr lang="ja-JP" altLang="en-US" sz="3000" dirty="0">
                <a:latin typeface="Meiryo UI" panose="020B0604030504040204" pitchFamily="50" charset="-128"/>
                <a:ea typeface="Meiryo UI" panose="020B0604030504040204" pitchFamily="50" charset="-128"/>
              </a:rPr>
              <a:t>　</a:t>
            </a:r>
          </a:p>
        </p:txBody>
      </p:sp>
      <p:sp>
        <p:nvSpPr>
          <p:cNvPr id="67" name="角丸四角形 66"/>
          <p:cNvSpPr/>
          <p:nvPr/>
        </p:nvSpPr>
        <p:spPr>
          <a:xfrm>
            <a:off x="3272242" y="1953249"/>
            <a:ext cx="2266912" cy="588371"/>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68" name="サブタイトル 2"/>
          <p:cNvSpPr txBox="1">
            <a:spLocks/>
          </p:cNvSpPr>
          <p:nvPr/>
        </p:nvSpPr>
        <p:spPr>
          <a:xfrm>
            <a:off x="6045448" y="2071882"/>
            <a:ext cx="1796192" cy="845103"/>
          </a:xfrm>
          <a:prstGeom prst="rect">
            <a:avLst/>
          </a:prstGeom>
        </p:spPr>
        <p:txBody>
          <a:bodyPr vert="horz" wrap="square" lIns="68580" tIns="34290" rIns="68580" bIns="34290" rtlCol="0">
            <a:sp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350" dirty="0">
                <a:latin typeface="Meiryo UI" panose="020B0604030504040204" pitchFamily="50" charset="-128"/>
                <a:ea typeface="Meiryo UI" panose="020B0604030504040204" pitchFamily="50" charset="-128"/>
              </a:rPr>
              <a:t>市民が運営者も可</a:t>
            </a:r>
            <a:endParaRPr lang="en-US" altLang="ja-JP" sz="1350" dirty="0">
              <a:latin typeface="Meiryo UI" panose="020B0604030504040204" pitchFamily="50" charset="-128"/>
              <a:ea typeface="Meiryo UI" panose="020B0604030504040204" pitchFamily="50" charset="-128"/>
            </a:endParaRPr>
          </a:p>
          <a:p>
            <a:pPr algn="l"/>
            <a:r>
              <a:rPr lang="ja-JP" altLang="en-US" sz="1050" dirty="0">
                <a:latin typeface="Meiryo UI" panose="020B0604030504040204" pitchFamily="50" charset="-128"/>
                <a:ea typeface="Meiryo UI" panose="020B0604030504040204" pitchFamily="50" charset="-128"/>
              </a:rPr>
              <a:t>例）のとノットアローン</a:t>
            </a:r>
            <a:endParaRPr lang="en-US" altLang="ja-JP" sz="1050" dirty="0">
              <a:latin typeface="Meiryo UI" panose="020B0604030504040204" pitchFamily="50" charset="-128"/>
              <a:ea typeface="Meiryo UI" panose="020B0604030504040204" pitchFamily="50" charset="-128"/>
            </a:endParaRPr>
          </a:p>
          <a:p>
            <a:pPr algn="l"/>
            <a:endParaRPr lang="ja-JP" altLang="en-US" sz="1350" dirty="0">
              <a:latin typeface="Meiryo UI" panose="020B0604030504040204" pitchFamily="50" charset="-128"/>
              <a:ea typeface="Meiryo UI" panose="020B0604030504040204" pitchFamily="50" charset="-128"/>
            </a:endParaRPr>
          </a:p>
        </p:txBody>
      </p:sp>
      <p:sp>
        <p:nvSpPr>
          <p:cNvPr id="56" name="サブタイトル 2"/>
          <p:cNvSpPr txBox="1">
            <a:spLocks/>
          </p:cNvSpPr>
          <p:nvPr/>
        </p:nvSpPr>
        <p:spPr>
          <a:xfrm>
            <a:off x="827273" y="2712867"/>
            <a:ext cx="906341" cy="324941"/>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350" dirty="0">
                <a:latin typeface="Meiryo UI" panose="020B0604030504040204" pitchFamily="50" charset="-128"/>
                <a:ea typeface="Meiryo UI" panose="020B0604030504040204" pitchFamily="50" charset="-128"/>
              </a:rPr>
              <a:t>アプリ</a:t>
            </a:r>
          </a:p>
        </p:txBody>
      </p:sp>
      <p:sp>
        <p:nvSpPr>
          <p:cNvPr id="57" name="タイトル 1"/>
          <p:cNvSpPr txBox="1">
            <a:spLocks/>
          </p:cNvSpPr>
          <p:nvPr/>
        </p:nvSpPr>
        <p:spPr>
          <a:xfrm>
            <a:off x="3254712" y="3007385"/>
            <a:ext cx="2257596" cy="410846"/>
          </a:xfrm>
          <a:prstGeom prst="rect">
            <a:avLst/>
          </a:prstGeom>
          <a:solidFill>
            <a:schemeClr val="bg1"/>
          </a:solidFill>
          <a:ln w="25400">
            <a:solidFill>
              <a:schemeClr val="tx1"/>
            </a:solidFill>
          </a:ln>
        </p:spPr>
        <p:txBody>
          <a:bodyPr vert="horz" lIns="68580" tIns="34290" rIns="68580" bIns="34290" rtlCol="0" anchor="b">
            <a:normAutofit fontScale="92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エンジニア</a:t>
            </a:r>
            <a:r>
              <a:rPr lang="ja-JP" altLang="en-US" sz="3000" dirty="0">
                <a:latin typeface="Meiryo UI" panose="020B0604030504040204" pitchFamily="50" charset="-128"/>
                <a:ea typeface="Meiryo UI" panose="020B0604030504040204" pitchFamily="50" charset="-128"/>
              </a:rPr>
              <a:t>　</a:t>
            </a:r>
          </a:p>
        </p:txBody>
      </p:sp>
      <p:sp>
        <p:nvSpPr>
          <p:cNvPr id="65" name="タイトル 1"/>
          <p:cNvSpPr txBox="1">
            <a:spLocks/>
          </p:cNvSpPr>
          <p:nvPr/>
        </p:nvSpPr>
        <p:spPr>
          <a:xfrm>
            <a:off x="3261893" y="3643293"/>
            <a:ext cx="2257596" cy="410846"/>
          </a:xfrm>
          <a:prstGeom prst="rect">
            <a:avLst/>
          </a:prstGeom>
          <a:ln w="25400">
            <a:solidFill>
              <a:schemeClr val="tx1"/>
            </a:solidFill>
          </a:ln>
        </p:spPr>
        <p:txBody>
          <a:bodyPr vert="horz" lIns="68580" tIns="34290" rIns="68580" bIns="34290" rtlCol="0" anchor="b">
            <a:normAutofit fontScale="92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オープンデータ</a:t>
            </a:r>
            <a:r>
              <a:rPr lang="ja-JP" altLang="en-US" sz="3000" dirty="0">
                <a:latin typeface="Meiryo UI" panose="020B0604030504040204" pitchFamily="50" charset="-128"/>
                <a:ea typeface="Meiryo UI" panose="020B0604030504040204" pitchFamily="50" charset="-128"/>
              </a:rPr>
              <a:t>　</a:t>
            </a:r>
          </a:p>
        </p:txBody>
      </p:sp>
      <p:sp>
        <p:nvSpPr>
          <p:cNvPr id="2" name="楕円 1"/>
          <p:cNvSpPr/>
          <p:nvPr/>
        </p:nvSpPr>
        <p:spPr>
          <a:xfrm>
            <a:off x="7301520" y="2778267"/>
            <a:ext cx="1553291" cy="10544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ハッカソン</a:t>
            </a:r>
          </a:p>
        </p:txBody>
      </p:sp>
      <p:cxnSp>
        <p:nvCxnSpPr>
          <p:cNvPr id="6" name="直線矢印コネクタ 5"/>
          <p:cNvCxnSpPr/>
          <p:nvPr/>
        </p:nvCxnSpPr>
        <p:spPr>
          <a:xfrm flipH="1">
            <a:off x="5587313" y="2338289"/>
            <a:ext cx="414468" cy="10731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6" name="タイトル 1"/>
          <p:cNvSpPr txBox="1">
            <a:spLocks/>
          </p:cNvSpPr>
          <p:nvPr/>
        </p:nvSpPr>
        <p:spPr>
          <a:xfrm>
            <a:off x="5906173" y="2882002"/>
            <a:ext cx="1192768" cy="410846"/>
          </a:xfrm>
          <a:prstGeom prst="rect">
            <a:avLst/>
          </a:prstGeom>
          <a:solidFill>
            <a:schemeClr val="bg1"/>
          </a:solidFill>
          <a:ln>
            <a:solidFill>
              <a:schemeClr val="tx1"/>
            </a:solidFill>
          </a:ln>
        </p:spPr>
        <p:txBody>
          <a:bodyPr vert="horz" lIns="68580" tIns="34290" rIns="68580" bIns="34290" rtlCol="0" anchor="b">
            <a:normAutofit fontScale="92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企業</a:t>
            </a:r>
            <a:r>
              <a:rPr lang="ja-JP" altLang="en-US" sz="3000" dirty="0">
                <a:latin typeface="Meiryo UI" panose="020B0604030504040204" pitchFamily="50" charset="-128"/>
                <a:ea typeface="Meiryo UI" panose="020B0604030504040204" pitchFamily="50" charset="-128"/>
              </a:rPr>
              <a:t>　</a:t>
            </a:r>
          </a:p>
        </p:txBody>
      </p:sp>
      <p:cxnSp>
        <p:nvCxnSpPr>
          <p:cNvPr id="70" name="直線コネクタ 69"/>
          <p:cNvCxnSpPr/>
          <p:nvPr/>
        </p:nvCxnSpPr>
        <p:spPr>
          <a:xfrm>
            <a:off x="494591" y="4327646"/>
            <a:ext cx="8062083" cy="0"/>
          </a:xfrm>
          <a:prstGeom prst="line">
            <a:avLst/>
          </a:prstGeom>
          <a:ln w="6350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タイトル 1"/>
          <p:cNvSpPr txBox="1">
            <a:spLocks/>
          </p:cNvSpPr>
          <p:nvPr/>
        </p:nvSpPr>
        <p:spPr>
          <a:xfrm>
            <a:off x="463183" y="1600648"/>
            <a:ext cx="1748045" cy="410846"/>
          </a:xfrm>
          <a:prstGeom prst="rect">
            <a:avLst/>
          </a:prstGeom>
          <a:ln>
            <a:noFill/>
          </a:ln>
        </p:spPr>
        <p:txBody>
          <a:bodyPr vert="horz" lIns="68580" tIns="34290" rIns="68580" bIns="34290" rtlCol="0" anchor="b">
            <a:normAutofit fontScale="92500" lnSpcReduction="100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dirty="0">
                <a:latin typeface="Meiryo UI" panose="020B0604030504040204" pitchFamily="50" charset="-128"/>
                <a:ea typeface="Meiryo UI" panose="020B0604030504040204" pitchFamily="50" charset="-128"/>
              </a:rPr>
              <a:t>地域課題・ニーズ</a:t>
            </a:r>
            <a:r>
              <a:rPr lang="ja-JP" altLang="en-US" sz="3000" dirty="0">
                <a:latin typeface="Meiryo UI" panose="020B0604030504040204" pitchFamily="50" charset="-128"/>
                <a:ea typeface="Meiryo UI" panose="020B0604030504040204" pitchFamily="50" charset="-128"/>
              </a:rPr>
              <a:t>　</a:t>
            </a:r>
          </a:p>
        </p:txBody>
      </p:sp>
      <p:pic>
        <p:nvPicPr>
          <p:cNvPr id="72" name="baseline_phone_iphone_black_48dp.png" descr="baseline_phone_iphone_black_48dp.png"/>
          <p:cNvPicPr>
            <a:picLocks noChangeAspect="1"/>
          </p:cNvPicPr>
          <p:nvPr/>
        </p:nvPicPr>
        <p:blipFill>
          <a:blip r:embed="rId2">
            <a:extLst/>
          </a:blip>
          <a:stretch>
            <a:fillRect/>
          </a:stretch>
        </p:blipFill>
        <p:spPr>
          <a:xfrm>
            <a:off x="1437489" y="2473841"/>
            <a:ext cx="695606" cy="695606"/>
          </a:xfrm>
          <a:prstGeom prst="rect">
            <a:avLst/>
          </a:prstGeom>
          <a:ln w="12700">
            <a:miter lim="400000"/>
          </a:ln>
        </p:spPr>
      </p:pic>
      <p:sp>
        <p:nvSpPr>
          <p:cNvPr id="75" name="サブタイトル 2"/>
          <p:cNvSpPr txBox="1">
            <a:spLocks/>
          </p:cNvSpPr>
          <p:nvPr/>
        </p:nvSpPr>
        <p:spPr>
          <a:xfrm>
            <a:off x="362294" y="3190468"/>
            <a:ext cx="906341" cy="324941"/>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350" dirty="0">
                <a:latin typeface="Meiryo UI" panose="020B0604030504040204" pitchFamily="50" charset="-128"/>
                <a:ea typeface="Meiryo UI" panose="020B0604030504040204" pitchFamily="50" charset="-128"/>
              </a:rPr>
              <a:t>サービス</a:t>
            </a:r>
          </a:p>
        </p:txBody>
      </p:sp>
      <p:pic>
        <p:nvPicPr>
          <p:cNvPr id="76" name="baseline_computer_black_48dp.png" descr="baseline_computer_black_48dp.png"/>
          <p:cNvPicPr>
            <a:picLocks noChangeAspect="1"/>
          </p:cNvPicPr>
          <p:nvPr/>
        </p:nvPicPr>
        <p:blipFill>
          <a:blip r:embed="rId3">
            <a:extLst/>
          </a:blip>
          <a:stretch>
            <a:fillRect/>
          </a:stretch>
        </p:blipFill>
        <p:spPr>
          <a:xfrm>
            <a:off x="1027054" y="3514722"/>
            <a:ext cx="664112" cy="664112"/>
          </a:xfrm>
          <a:prstGeom prst="rect">
            <a:avLst/>
          </a:prstGeom>
          <a:ln w="12700">
            <a:miter lim="400000"/>
          </a:ln>
        </p:spPr>
      </p:pic>
      <p:pic>
        <p:nvPicPr>
          <p:cNvPr id="77" name="baseline_location_on_black_48dp.png" descr="baseline_location_on_black_48dp.png"/>
          <p:cNvPicPr>
            <a:picLocks noChangeAspect="1"/>
          </p:cNvPicPr>
          <p:nvPr/>
        </p:nvPicPr>
        <p:blipFill>
          <a:blip r:embed="rId4">
            <a:extLst/>
          </a:blip>
          <a:stretch>
            <a:fillRect/>
          </a:stretch>
        </p:blipFill>
        <p:spPr>
          <a:xfrm>
            <a:off x="1109350" y="3372110"/>
            <a:ext cx="472591" cy="472591"/>
          </a:xfrm>
          <a:prstGeom prst="rect">
            <a:avLst/>
          </a:prstGeom>
          <a:ln w="12700">
            <a:miter lim="400000"/>
          </a:ln>
        </p:spPr>
      </p:pic>
      <p:pic>
        <p:nvPicPr>
          <p:cNvPr id="78" name="baseline_subway_black_48dp.png" descr="baseline_subway_black_48dp.png"/>
          <p:cNvPicPr>
            <a:picLocks noChangeAspect="1"/>
          </p:cNvPicPr>
          <p:nvPr/>
        </p:nvPicPr>
        <p:blipFill>
          <a:blip r:embed="rId5">
            <a:extLst/>
          </a:blip>
          <a:stretch>
            <a:fillRect/>
          </a:stretch>
        </p:blipFill>
        <p:spPr>
          <a:xfrm>
            <a:off x="3453259" y="4571246"/>
            <a:ext cx="624460" cy="624459"/>
          </a:xfrm>
          <a:prstGeom prst="rect">
            <a:avLst/>
          </a:prstGeom>
          <a:ln w="12700">
            <a:miter lim="400000"/>
          </a:ln>
        </p:spPr>
      </p:pic>
      <p:pic>
        <p:nvPicPr>
          <p:cNvPr id="79" name="baseline_router_black_48dp.png" descr="baseline_router_black_48dp.png"/>
          <p:cNvPicPr>
            <a:picLocks noChangeAspect="1"/>
          </p:cNvPicPr>
          <p:nvPr/>
        </p:nvPicPr>
        <p:blipFill>
          <a:blip r:embed="rId6">
            <a:extLst/>
          </a:blip>
          <a:stretch>
            <a:fillRect/>
          </a:stretch>
        </p:blipFill>
        <p:spPr>
          <a:xfrm>
            <a:off x="1454369" y="4503088"/>
            <a:ext cx="680631" cy="680631"/>
          </a:xfrm>
          <a:prstGeom prst="rect">
            <a:avLst/>
          </a:prstGeom>
          <a:ln w="12700">
            <a:miter lim="400000"/>
          </a:ln>
        </p:spPr>
      </p:pic>
      <p:pic>
        <p:nvPicPr>
          <p:cNvPr id="80" name="baseline_wifi_black_48dp.png" descr="baseline_wifi_black_48dp.png"/>
          <p:cNvPicPr>
            <a:picLocks noChangeAspect="1"/>
          </p:cNvPicPr>
          <p:nvPr/>
        </p:nvPicPr>
        <p:blipFill>
          <a:blip r:embed="rId7">
            <a:extLst/>
          </a:blip>
          <a:stretch>
            <a:fillRect/>
          </a:stretch>
        </p:blipFill>
        <p:spPr>
          <a:xfrm>
            <a:off x="2401413" y="4605877"/>
            <a:ext cx="574647" cy="574647"/>
          </a:xfrm>
          <a:prstGeom prst="rect">
            <a:avLst/>
          </a:prstGeom>
          <a:ln w="12700">
            <a:miter lim="400000"/>
          </a:ln>
        </p:spPr>
      </p:pic>
      <p:pic>
        <p:nvPicPr>
          <p:cNvPr id="81" name="baseline_account_balance_black_48dp.png" descr="baseline_account_balance_black_48dp.png"/>
          <p:cNvPicPr>
            <a:picLocks noChangeAspect="1"/>
          </p:cNvPicPr>
          <p:nvPr/>
        </p:nvPicPr>
        <p:blipFill>
          <a:blip r:embed="rId8">
            <a:extLst/>
          </a:blip>
          <a:stretch>
            <a:fillRect/>
          </a:stretch>
        </p:blipFill>
        <p:spPr>
          <a:xfrm>
            <a:off x="4607326" y="4571246"/>
            <a:ext cx="615365" cy="615365"/>
          </a:xfrm>
          <a:prstGeom prst="rect">
            <a:avLst/>
          </a:prstGeom>
          <a:ln w="12700">
            <a:miter lim="400000"/>
          </a:ln>
        </p:spPr>
      </p:pic>
      <p:pic>
        <p:nvPicPr>
          <p:cNvPr id="82" name="baseline_child_friendly_black_48dp.png" descr="baseline_child_friendly_black_48dp.png"/>
          <p:cNvPicPr>
            <a:picLocks noChangeAspect="1"/>
          </p:cNvPicPr>
          <p:nvPr/>
        </p:nvPicPr>
        <p:blipFill>
          <a:blip r:embed="rId9">
            <a:extLst/>
          </a:blip>
          <a:stretch>
            <a:fillRect/>
          </a:stretch>
        </p:blipFill>
        <p:spPr>
          <a:xfrm>
            <a:off x="5752298" y="4579778"/>
            <a:ext cx="609066" cy="609066"/>
          </a:xfrm>
          <a:prstGeom prst="rect">
            <a:avLst/>
          </a:prstGeom>
          <a:ln w="12700">
            <a:miter lim="400000"/>
          </a:ln>
        </p:spPr>
      </p:pic>
      <p:sp>
        <p:nvSpPr>
          <p:cNvPr id="84" name="鉄道"/>
          <p:cNvSpPr txBox="1"/>
          <p:nvPr/>
        </p:nvSpPr>
        <p:spPr>
          <a:xfrm>
            <a:off x="3479697" y="5284843"/>
            <a:ext cx="598022" cy="3249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8022" tIns="58022" rIns="58022" bIns="58022" anchor="ctr">
            <a:spAutoFit/>
          </a:bodyPr>
          <a:lstStyle>
            <a:lvl1pPr>
              <a:defRPr sz="5000" b="1">
                <a:latin typeface="+mj-lt"/>
                <a:ea typeface="+mj-ea"/>
                <a:cs typeface="+mj-cs"/>
                <a:sym typeface="Helvetica"/>
              </a:defRPr>
            </a:lvl1pPr>
          </a:lstStyle>
          <a:p>
            <a:pPr algn="ctr"/>
            <a:r>
              <a:rPr sz="1350" dirty="0" err="1"/>
              <a:t>鉄道</a:t>
            </a:r>
            <a:endParaRPr sz="1350" dirty="0"/>
          </a:p>
        </p:txBody>
      </p:sp>
      <p:sp>
        <p:nvSpPr>
          <p:cNvPr id="86" name="鉄道"/>
          <p:cNvSpPr txBox="1"/>
          <p:nvPr/>
        </p:nvSpPr>
        <p:spPr>
          <a:xfrm>
            <a:off x="4480977" y="5284843"/>
            <a:ext cx="868062" cy="3249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8022" tIns="58022" rIns="58022" bIns="58022" anchor="ctr">
            <a:spAutoFit/>
          </a:bodyPr>
          <a:lstStyle>
            <a:lvl1pPr>
              <a:defRPr sz="5000" b="1">
                <a:latin typeface="+mj-lt"/>
                <a:ea typeface="+mj-ea"/>
                <a:cs typeface="+mj-cs"/>
                <a:sym typeface="Helvetica"/>
              </a:defRPr>
            </a:lvl1pPr>
          </a:lstStyle>
          <a:p>
            <a:pPr algn="ctr"/>
            <a:r>
              <a:rPr lang="ja-JP" altLang="en-US" sz="1350" dirty="0"/>
              <a:t>各種施設</a:t>
            </a:r>
            <a:endParaRPr sz="1350" dirty="0"/>
          </a:p>
        </p:txBody>
      </p:sp>
      <p:sp>
        <p:nvSpPr>
          <p:cNvPr id="87" name="鉄道"/>
          <p:cNvSpPr txBox="1"/>
          <p:nvPr/>
        </p:nvSpPr>
        <p:spPr>
          <a:xfrm>
            <a:off x="5708984" y="5265074"/>
            <a:ext cx="821687" cy="3249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8022" tIns="58022" rIns="58022" bIns="58022" anchor="ctr">
            <a:spAutoFit/>
          </a:bodyPr>
          <a:lstStyle>
            <a:lvl1pPr>
              <a:defRPr sz="5000" b="1">
                <a:latin typeface="+mj-lt"/>
                <a:ea typeface="+mj-ea"/>
                <a:cs typeface="+mj-cs"/>
                <a:sym typeface="Helvetica"/>
              </a:defRPr>
            </a:lvl1pPr>
          </a:lstStyle>
          <a:p>
            <a:pPr algn="ctr"/>
            <a:r>
              <a:rPr lang="ja-JP" altLang="en-US" sz="1350" dirty="0"/>
              <a:t>保育所</a:t>
            </a:r>
            <a:endParaRPr sz="1350" dirty="0"/>
          </a:p>
        </p:txBody>
      </p:sp>
      <p:sp>
        <p:nvSpPr>
          <p:cNvPr id="88" name="鉄道"/>
          <p:cNvSpPr txBox="1"/>
          <p:nvPr/>
        </p:nvSpPr>
        <p:spPr>
          <a:xfrm>
            <a:off x="2435052" y="5265074"/>
            <a:ext cx="598022" cy="3249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8022" tIns="58022" rIns="58022" bIns="58022" anchor="ctr">
            <a:spAutoFit/>
          </a:bodyPr>
          <a:lstStyle>
            <a:lvl1pPr>
              <a:defRPr sz="5000" b="1">
                <a:latin typeface="+mj-lt"/>
                <a:ea typeface="+mj-ea"/>
                <a:cs typeface="+mj-cs"/>
                <a:sym typeface="Helvetica"/>
              </a:defRPr>
            </a:lvl1pPr>
          </a:lstStyle>
          <a:p>
            <a:pPr algn="ctr"/>
            <a:r>
              <a:rPr lang="ja-JP" altLang="en-US" sz="1350" dirty="0"/>
              <a:t>通信</a:t>
            </a:r>
            <a:endParaRPr sz="1350" dirty="0"/>
          </a:p>
        </p:txBody>
      </p:sp>
      <p:sp>
        <p:nvSpPr>
          <p:cNvPr id="89" name="鉄道"/>
          <p:cNvSpPr txBox="1"/>
          <p:nvPr/>
        </p:nvSpPr>
        <p:spPr>
          <a:xfrm>
            <a:off x="1539478" y="5272982"/>
            <a:ext cx="598022" cy="3249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8022" tIns="58022" rIns="58022" bIns="58022" anchor="ctr">
            <a:spAutoFit/>
          </a:bodyPr>
          <a:lstStyle>
            <a:lvl1pPr>
              <a:defRPr sz="5000" b="1">
                <a:latin typeface="+mj-lt"/>
                <a:ea typeface="+mj-ea"/>
                <a:cs typeface="+mj-cs"/>
                <a:sym typeface="Helvetica"/>
              </a:defRPr>
            </a:lvl1pPr>
          </a:lstStyle>
          <a:p>
            <a:pPr algn="ctr"/>
            <a:r>
              <a:rPr lang="en-US" sz="1350" dirty="0" err="1"/>
              <a:t>IoT</a:t>
            </a:r>
            <a:endParaRPr sz="1350" dirty="0"/>
          </a:p>
        </p:txBody>
      </p:sp>
      <p:pic>
        <p:nvPicPr>
          <p:cNvPr id="90" name="baseline_time_to_leave_black_48dp.png" descr="baseline_time_to_leave_black_48dp.png"/>
          <p:cNvPicPr>
            <a:picLocks noChangeAspect="1"/>
          </p:cNvPicPr>
          <p:nvPr/>
        </p:nvPicPr>
        <p:blipFill>
          <a:blip r:embed="rId10">
            <a:extLst/>
          </a:blip>
          <a:stretch>
            <a:fillRect/>
          </a:stretch>
        </p:blipFill>
        <p:spPr>
          <a:xfrm>
            <a:off x="6890971" y="4604528"/>
            <a:ext cx="582083" cy="582083"/>
          </a:xfrm>
          <a:prstGeom prst="rect">
            <a:avLst/>
          </a:prstGeom>
          <a:ln w="12700">
            <a:miter lim="400000"/>
          </a:ln>
        </p:spPr>
      </p:pic>
      <p:sp>
        <p:nvSpPr>
          <p:cNvPr id="91" name="鉄道"/>
          <p:cNvSpPr txBox="1"/>
          <p:nvPr/>
        </p:nvSpPr>
        <p:spPr>
          <a:xfrm>
            <a:off x="6753629" y="5219508"/>
            <a:ext cx="821687" cy="5326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8022" tIns="58022" rIns="58022" bIns="58022" anchor="ctr">
            <a:spAutoFit/>
          </a:bodyPr>
          <a:lstStyle>
            <a:lvl1pPr>
              <a:defRPr sz="5000" b="1">
                <a:latin typeface="+mj-lt"/>
                <a:ea typeface="+mj-ea"/>
                <a:cs typeface="+mj-cs"/>
                <a:sym typeface="Helvetica"/>
              </a:defRPr>
            </a:lvl1pPr>
          </a:lstStyle>
          <a:p>
            <a:pPr algn="ctr"/>
            <a:r>
              <a:rPr lang="ja-JP" altLang="en-US" sz="1350" dirty="0"/>
              <a:t>道路</a:t>
            </a:r>
            <a:endParaRPr lang="en-US" altLang="ja-JP" sz="1350" dirty="0"/>
          </a:p>
          <a:p>
            <a:pPr algn="ctr"/>
            <a:r>
              <a:rPr lang="en-US" sz="1350" dirty="0"/>
              <a:t>GPS</a:t>
            </a:r>
            <a:endParaRPr sz="1350" dirty="0"/>
          </a:p>
        </p:txBody>
      </p:sp>
      <p:sp>
        <p:nvSpPr>
          <p:cNvPr id="92" name="サブタイトル 2"/>
          <p:cNvSpPr txBox="1">
            <a:spLocks/>
          </p:cNvSpPr>
          <p:nvPr/>
        </p:nvSpPr>
        <p:spPr>
          <a:xfrm>
            <a:off x="211924" y="4503088"/>
            <a:ext cx="1521690" cy="324941"/>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350" u="sng" dirty="0">
                <a:latin typeface="Meiryo UI" panose="020B0604030504040204" pitchFamily="50" charset="-128"/>
                <a:ea typeface="Meiryo UI" panose="020B0604030504040204" pitchFamily="50" charset="-128"/>
              </a:rPr>
              <a:t>ハードインフラ</a:t>
            </a:r>
          </a:p>
        </p:txBody>
      </p:sp>
      <p:sp>
        <p:nvSpPr>
          <p:cNvPr id="17" name="左中かっこ 16"/>
          <p:cNvSpPr/>
          <p:nvPr/>
        </p:nvSpPr>
        <p:spPr>
          <a:xfrm>
            <a:off x="2793788" y="1741260"/>
            <a:ext cx="397505" cy="2491963"/>
          </a:xfrm>
          <a:prstGeom prst="leftBrace">
            <a:avLst>
              <a:gd name="adj1" fmla="val 53954"/>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9" name="直線矢印コネクタ 18"/>
          <p:cNvCxnSpPr>
            <a:stCxn id="66" idx="1"/>
            <a:endCxn id="60" idx="3"/>
          </p:cNvCxnSpPr>
          <p:nvPr/>
        </p:nvCxnSpPr>
        <p:spPr>
          <a:xfrm flipH="1" flipV="1">
            <a:off x="5519489" y="2659164"/>
            <a:ext cx="386684" cy="42826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3" name="直線矢印コネクタ 92"/>
          <p:cNvCxnSpPr>
            <a:stCxn id="66" idx="1"/>
            <a:endCxn id="57" idx="3"/>
          </p:cNvCxnSpPr>
          <p:nvPr/>
        </p:nvCxnSpPr>
        <p:spPr>
          <a:xfrm flipH="1">
            <a:off x="5512308" y="3087424"/>
            <a:ext cx="393865" cy="12538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4" name="直線矢印コネクタ 93"/>
          <p:cNvCxnSpPr>
            <a:endCxn id="65" idx="3"/>
          </p:cNvCxnSpPr>
          <p:nvPr/>
        </p:nvCxnSpPr>
        <p:spPr>
          <a:xfrm flipH="1">
            <a:off x="5519489" y="3117046"/>
            <a:ext cx="379504" cy="73167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2" name="サブタイトル 2"/>
          <p:cNvSpPr txBox="1">
            <a:spLocks/>
          </p:cNvSpPr>
          <p:nvPr/>
        </p:nvSpPr>
        <p:spPr>
          <a:xfrm>
            <a:off x="6704259" y="1556219"/>
            <a:ext cx="2439741" cy="324941"/>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800" u="sng" dirty="0">
                <a:latin typeface="Meiryo UI" panose="020B0604030504040204" pitchFamily="50" charset="-128"/>
                <a:ea typeface="Meiryo UI" panose="020B0604030504040204" pitchFamily="50" charset="-128"/>
              </a:rPr>
              <a:t>★持続可能性に留意</a:t>
            </a:r>
          </a:p>
        </p:txBody>
      </p:sp>
      <p:sp>
        <p:nvSpPr>
          <p:cNvPr id="105" name="下矢印 104"/>
          <p:cNvSpPr/>
          <p:nvPr/>
        </p:nvSpPr>
        <p:spPr>
          <a:xfrm>
            <a:off x="998626" y="2207686"/>
            <a:ext cx="540017" cy="330644"/>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106" name="雲形吹き出し 105"/>
          <p:cNvSpPr/>
          <p:nvPr/>
        </p:nvSpPr>
        <p:spPr>
          <a:xfrm>
            <a:off x="250696" y="1516645"/>
            <a:ext cx="2150717" cy="596618"/>
          </a:xfrm>
          <a:prstGeom prst="cloud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3" name="スライド番号プレースホルダー 2"/>
          <p:cNvSpPr>
            <a:spLocks noGrp="1"/>
          </p:cNvSpPr>
          <p:nvPr>
            <p:ph type="sldNum" sz="quarter" idx="12"/>
          </p:nvPr>
        </p:nvSpPr>
        <p:spPr/>
        <p:txBody>
          <a:bodyPr/>
          <a:lstStyle/>
          <a:p>
            <a:fld id="{16CAA1F7-03B4-4FB3-9DB5-91F3A0C0A1B4}" type="slidenum">
              <a:rPr kumimoji="1" lang="ja-JP" altLang="en-US" smtClean="0"/>
              <a:t>16</a:t>
            </a:fld>
            <a:endParaRPr kumimoji="1" lang="ja-JP" altLang="en-US"/>
          </a:p>
        </p:txBody>
      </p:sp>
    </p:spTree>
    <p:extLst>
      <p:ext uri="{BB962C8B-B14F-4D97-AF65-F5344CB8AC3E}">
        <p14:creationId xmlns:p14="http://schemas.microsoft.com/office/powerpoint/2010/main" val="25020006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823710" y="6316656"/>
            <a:ext cx="2057400" cy="365125"/>
          </a:xfrm>
        </p:spPr>
        <p:txBody>
          <a:bodyPr/>
          <a:lstStyle/>
          <a:p>
            <a:fld id="{690AABC7-6DBF-42EB-8F69-903C4D306E3F}" type="slidenum">
              <a:rPr kumimoji="1" lang="ja-JP" altLang="en-US" smtClean="0"/>
              <a:t>2</a:t>
            </a:fld>
            <a:endParaRPr kumimoji="1" lang="ja-JP" altLang="en-US"/>
          </a:p>
        </p:txBody>
      </p:sp>
      <p:sp>
        <p:nvSpPr>
          <p:cNvPr id="6" name="テキスト ボックス 5"/>
          <p:cNvSpPr txBox="1"/>
          <p:nvPr/>
        </p:nvSpPr>
        <p:spPr>
          <a:xfrm>
            <a:off x="1657518" y="162213"/>
            <a:ext cx="5948662" cy="461665"/>
          </a:xfrm>
          <a:prstGeom prst="rect">
            <a:avLst/>
          </a:prstGeom>
          <a:noFill/>
        </p:spPr>
        <p:txBody>
          <a:bodyPr wrap="square" rtlCol="0">
            <a:spAutoFit/>
          </a:bodyPr>
          <a:lstStyle/>
          <a:p>
            <a:pPr algn="ctr"/>
            <a:r>
              <a:rPr kumimoji="1" lang="ja-JP" altLang="en-US" sz="2400" b="1" dirty="0" smtClean="0">
                <a:latin typeface="Meiryo UI" panose="020B0604030504040204" pitchFamily="50" charset="-128"/>
                <a:ea typeface="Meiryo UI" panose="020B0604030504040204" pitchFamily="50" charset="-128"/>
              </a:rPr>
              <a:t>テクノロジーで行政サービスを向上</a:t>
            </a:r>
            <a:endParaRPr kumimoji="1" lang="ja-JP" altLang="en-US" sz="2400" b="1" dirty="0">
              <a:latin typeface="Meiryo UI" panose="020B0604030504040204" pitchFamily="50" charset="-128"/>
              <a:ea typeface="Meiryo UI" panose="020B0604030504040204" pitchFamily="50" charset="-128"/>
            </a:endParaRPr>
          </a:p>
        </p:txBody>
      </p:sp>
      <p:cxnSp>
        <p:nvCxnSpPr>
          <p:cNvPr id="7" name="直線コネクタ 6"/>
          <p:cNvCxnSpPr/>
          <p:nvPr/>
        </p:nvCxnSpPr>
        <p:spPr>
          <a:xfrm>
            <a:off x="382588" y="720770"/>
            <a:ext cx="849852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567261" y="1065736"/>
            <a:ext cx="8129176" cy="195810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2800" b="1" dirty="0" smtClean="0">
                <a:solidFill>
                  <a:schemeClr val="tx1"/>
                </a:solidFill>
                <a:latin typeface="Meiryo UI" panose="020B0604030504040204" pitchFamily="50" charset="-128"/>
                <a:ea typeface="Meiryo UI" panose="020B0604030504040204" pitchFamily="50" charset="-128"/>
              </a:rPr>
              <a:t>ICT</a:t>
            </a:r>
            <a:r>
              <a:rPr lang="ja-JP" altLang="en-US" sz="2800" b="1" dirty="0" smtClean="0">
                <a:solidFill>
                  <a:schemeClr val="tx1"/>
                </a:solidFill>
                <a:latin typeface="Meiryo UI" panose="020B0604030504040204" pitchFamily="50" charset="-128"/>
                <a:ea typeface="Meiryo UI" panose="020B0604030504040204" pitchFamily="50" charset="-128"/>
              </a:rPr>
              <a:t>を</a:t>
            </a:r>
            <a:r>
              <a:rPr lang="ja-JP" altLang="en-US" sz="2800" b="1" dirty="0">
                <a:solidFill>
                  <a:schemeClr val="tx1"/>
                </a:solidFill>
                <a:latin typeface="Meiryo UI" panose="020B0604030504040204" pitchFamily="50" charset="-128"/>
                <a:ea typeface="Meiryo UI" panose="020B0604030504040204" pitchFamily="50" charset="-128"/>
              </a:rPr>
              <a:t>活用</a:t>
            </a:r>
            <a:r>
              <a:rPr lang="ja-JP" altLang="en-US" sz="2800" b="1" dirty="0" smtClean="0">
                <a:solidFill>
                  <a:schemeClr val="tx1"/>
                </a:solidFill>
                <a:latin typeface="Meiryo UI" panose="020B0604030504040204" pitchFamily="50" charset="-128"/>
                <a:ea typeface="Meiryo UI" panose="020B0604030504040204" pitchFamily="50" charset="-128"/>
              </a:rPr>
              <a:t>することによって・・・</a:t>
            </a:r>
            <a:endParaRPr lang="en-US" altLang="ja-JP" sz="2800" b="1" dirty="0" smtClean="0">
              <a:solidFill>
                <a:schemeClr val="tx1"/>
              </a:solidFill>
              <a:latin typeface="Meiryo UI" panose="020B0604030504040204" pitchFamily="50" charset="-128"/>
              <a:ea typeface="Meiryo UI" panose="020B0604030504040204" pitchFamily="50" charset="-128"/>
            </a:endParaRPr>
          </a:p>
          <a:p>
            <a:endParaRPr lang="en-US" altLang="ja-JP" sz="2000" b="1" dirty="0">
              <a:solidFill>
                <a:schemeClr val="tx1"/>
              </a:solidFill>
              <a:latin typeface="Meiryo UI" panose="020B0604030504040204" pitchFamily="50" charset="-128"/>
              <a:ea typeface="Meiryo UI" panose="020B0604030504040204" pitchFamily="50" charset="-128"/>
            </a:endParaRPr>
          </a:p>
          <a:p>
            <a:r>
              <a:rPr kumimoji="1" lang="ja-JP" altLang="en-US" sz="2800" dirty="0" smtClean="0">
                <a:solidFill>
                  <a:schemeClr val="tx1"/>
                </a:solidFill>
                <a:latin typeface="Meiryo UI" pitchFamily="50" charset="-128"/>
                <a:ea typeface="Meiryo UI" pitchFamily="50" charset="-128"/>
              </a:rPr>
              <a:t>くらし、社会における</a:t>
            </a:r>
            <a:endParaRPr kumimoji="1" lang="en-US" altLang="ja-JP" sz="2800" dirty="0" smtClean="0">
              <a:solidFill>
                <a:schemeClr val="tx1"/>
              </a:solidFill>
              <a:latin typeface="Meiryo UI" pitchFamily="50" charset="-128"/>
              <a:ea typeface="Meiryo UI" pitchFamily="50" charset="-128"/>
            </a:endParaRPr>
          </a:p>
          <a:p>
            <a:r>
              <a:rPr kumimoji="1" lang="ja-JP" altLang="en-US" sz="2800" b="1" dirty="0">
                <a:solidFill>
                  <a:schemeClr val="tx1"/>
                </a:solidFill>
                <a:latin typeface="Meiryo UI" pitchFamily="50" charset="-128"/>
                <a:ea typeface="Meiryo UI" pitchFamily="50" charset="-128"/>
              </a:rPr>
              <a:t> </a:t>
            </a:r>
            <a:r>
              <a:rPr kumimoji="1" lang="ja-JP" altLang="en-US" sz="2800" b="1" dirty="0" smtClean="0">
                <a:solidFill>
                  <a:schemeClr val="tx1"/>
                </a:solidFill>
                <a:latin typeface="Meiryo UI" pitchFamily="50" charset="-128"/>
                <a:ea typeface="Meiryo UI" pitchFamily="50" charset="-128"/>
              </a:rPr>
              <a:t>　「人・モノ</a:t>
            </a:r>
            <a:r>
              <a:rPr kumimoji="1" lang="ja-JP" altLang="en-US" sz="2800" b="1" dirty="0">
                <a:solidFill>
                  <a:schemeClr val="tx1"/>
                </a:solidFill>
                <a:latin typeface="Meiryo UI" pitchFamily="50" charset="-128"/>
                <a:ea typeface="Meiryo UI" pitchFamily="50" charset="-128"/>
              </a:rPr>
              <a:t>・</a:t>
            </a:r>
            <a:r>
              <a:rPr kumimoji="1" lang="ja-JP" altLang="en-US" sz="2800" b="1" dirty="0" smtClean="0">
                <a:solidFill>
                  <a:schemeClr val="tx1"/>
                </a:solidFill>
                <a:latin typeface="Meiryo UI" pitchFamily="50" charset="-128"/>
                <a:ea typeface="Meiryo UI" pitchFamily="50" charset="-128"/>
              </a:rPr>
              <a:t>情報」の「関係性を書き換える」</a:t>
            </a:r>
            <a:r>
              <a:rPr kumimoji="1" lang="ja-JP" altLang="en-US" sz="2800" dirty="0" smtClean="0">
                <a:solidFill>
                  <a:schemeClr val="tx1"/>
                </a:solidFill>
                <a:latin typeface="Meiryo UI" pitchFamily="50" charset="-128"/>
                <a:ea typeface="Meiryo UI" pitchFamily="50" charset="-128"/>
              </a:rPr>
              <a:t>ことができる</a:t>
            </a:r>
            <a:endParaRPr kumimoji="1" lang="en-US" altLang="ja-JP" sz="2800" dirty="0">
              <a:solidFill>
                <a:schemeClr val="tx1"/>
              </a:solidFill>
              <a:latin typeface="Meiryo UI" pitchFamily="50" charset="-128"/>
              <a:ea typeface="Meiryo UI" pitchFamily="50" charset="-128"/>
            </a:endParaRPr>
          </a:p>
        </p:txBody>
      </p:sp>
      <p:sp>
        <p:nvSpPr>
          <p:cNvPr id="5" name="角丸四角形 4"/>
          <p:cNvSpPr/>
          <p:nvPr/>
        </p:nvSpPr>
        <p:spPr>
          <a:xfrm>
            <a:off x="1191126" y="3855600"/>
            <a:ext cx="6881445" cy="71789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solidFill>
                <a:latin typeface="Meiryo UI" panose="020B0604030504040204" pitchFamily="50" charset="-128"/>
                <a:ea typeface="Meiryo UI" panose="020B0604030504040204" pitchFamily="50" charset="-128"/>
              </a:rPr>
              <a:t>デジタルトランスフォーメーション</a:t>
            </a:r>
            <a:endParaRPr kumimoji="1" lang="ja-JP" altLang="en-US" sz="3600" dirty="0">
              <a:solidFill>
                <a:schemeClr val="tx1"/>
              </a:solidFill>
              <a:latin typeface="Meiryo UI" panose="020B0604030504040204" pitchFamily="50" charset="-128"/>
              <a:ea typeface="Meiryo UI" panose="020B0604030504040204" pitchFamily="50" charset="-128"/>
            </a:endParaRPr>
          </a:p>
        </p:txBody>
      </p:sp>
      <p:sp>
        <p:nvSpPr>
          <p:cNvPr id="15" name="下矢印 14"/>
          <p:cNvSpPr/>
          <p:nvPr/>
        </p:nvSpPr>
        <p:spPr>
          <a:xfrm>
            <a:off x="4012402" y="3221265"/>
            <a:ext cx="1109118" cy="493615"/>
          </a:xfrm>
          <a:prstGeom prst="downArrow">
            <a:avLst/>
          </a:prstGeom>
          <a:solidFill>
            <a:srgbClr val="50DE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325095" y="5680979"/>
            <a:ext cx="2100777" cy="45735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rPr>
              <a:t>サービスデザイン</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
        <p:nvSpPr>
          <p:cNvPr id="18" name="角丸四角形 17"/>
          <p:cNvSpPr/>
          <p:nvPr/>
        </p:nvSpPr>
        <p:spPr>
          <a:xfrm>
            <a:off x="2534856" y="5680979"/>
            <a:ext cx="2100777" cy="45735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Meiryo UI" panose="020B0604030504040204" pitchFamily="50" charset="-128"/>
                <a:ea typeface="Meiryo UI" panose="020B0604030504040204" pitchFamily="50" charset="-128"/>
              </a:rPr>
              <a:t>エンパワーメント</a:t>
            </a:r>
          </a:p>
        </p:txBody>
      </p:sp>
      <p:sp>
        <p:nvSpPr>
          <p:cNvPr id="21" name="角丸四角形 20"/>
          <p:cNvSpPr/>
          <p:nvPr/>
        </p:nvSpPr>
        <p:spPr>
          <a:xfrm>
            <a:off x="4712087" y="5690366"/>
            <a:ext cx="2100777" cy="45735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Meiryo UI" panose="020B0604030504040204" pitchFamily="50" charset="-128"/>
                <a:ea typeface="Meiryo UI" panose="020B0604030504040204" pitchFamily="50" charset="-128"/>
              </a:rPr>
              <a:t>オープン</a:t>
            </a:r>
          </a:p>
        </p:txBody>
      </p:sp>
      <p:sp>
        <p:nvSpPr>
          <p:cNvPr id="22" name="角丸四角形 21"/>
          <p:cNvSpPr/>
          <p:nvPr/>
        </p:nvSpPr>
        <p:spPr>
          <a:xfrm>
            <a:off x="6889318" y="5690366"/>
            <a:ext cx="2100777" cy="45735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Meiryo UI" panose="020B0604030504040204" pitchFamily="50" charset="-128"/>
                <a:ea typeface="Meiryo UI" panose="020B0604030504040204" pitchFamily="50" charset="-128"/>
              </a:rPr>
              <a:t>コラボレーション</a:t>
            </a:r>
          </a:p>
        </p:txBody>
      </p:sp>
      <p:sp>
        <p:nvSpPr>
          <p:cNvPr id="3" name="二等辺三角形 2"/>
          <p:cNvSpPr/>
          <p:nvPr/>
        </p:nvSpPr>
        <p:spPr>
          <a:xfrm rot="10800000">
            <a:off x="1015557" y="5181609"/>
            <a:ext cx="763225" cy="281354"/>
          </a:xfrm>
          <a:prstGeom prst="triangle">
            <a:avLst/>
          </a:prstGeom>
          <a:solidFill>
            <a:srgbClr val="50DE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二等辺三角形 25"/>
          <p:cNvSpPr/>
          <p:nvPr/>
        </p:nvSpPr>
        <p:spPr>
          <a:xfrm rot="10800000">
            <a:off x="3203633" y="5192502"/>
            <a:ext cx="763225" cy="281354"/>
          </a:xfrm>
          <a:prstGeom prst="triangle">
            <a:avLst/>
          </a:prstGeom>
          <a:solidFill>
            <a:srgbClr val="50DE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二等辺三角形 26"/>
          <p:cNvSpPr/>
          <p:nvPr/>
        </p:nvSpPr>
        <p:spPr>
          <a:xfrm rot="10800000">
            <a:off x="5417223" y="5192502"/>
            <a:ext cx="763225" cy="281354"/>
          </a:xfrm>
          <a:prstGeom prst="triangle">
            <a:avLst/>
          </a:prstGeom>
          <a:solidFill>
            <a:srgbClr val="50DE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二等辺三角形 27"/>
          <p:cNvSpPr/>
          <p:nvPr/>
        </p:nvSpPr>
        <p:spPr>
          <a:xfrm rot="10800000">
            <a:off x="7558094" y="5192502"/>
            <a:ext cx="763225" cy="281354"/>
          </a:xfrm>
          <a:prstGeom prst="triangle">
            <a:avLst/>
          </a:prstGeom>
          <a:solidFill>
            <a:srgbClr val="50DE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36666" y="6195879"/>
            <a:ext cx="1877633" cy="338554"/>
          </a:xfrm>
          <a:prstGeom prst="rect">
            <a:avLst/>
          </a:prstGeom>
          <a:noFill/>
        </p:spPr>
        <p:txBody>
          <a:bodyPr wrap="square" rtlCol="0">
            <a:spAutoFit/>
          </a:bodyPr>
          <a:lstStyle/>
          <a:p>
            <a:r>
              <a:rPr kumimoji="1" lang="ja-JP" altLang="en-US" sz="1600" i="1" dirty="0" smtClean="0"/>
              <a:t>利用者視点の開発</a:t>
            </a:r>
            <a:endParaRPr kumimoji="1" lang="ja-JP" altLang="en-US" sz="1600" i="1" dirty="0"/>
          </a:p>
        </p:txBody>
      </p:sp>
      <p:sp>
        <p:nvSpPr>
          <p:cNvPr id="29" name="テキスト ボックス 28"/>
          <p:cNvSpPr txBox="1"/>
          <p:nvPr/>
        </p:nvSpPr>
        <p:spPr>
          <a:xfrm>
            <a:off x="2668108" y="6195102"/>
            <a:ext cx="1877633" cy="338554"/>
          </a:xfrm>
          <a:prstGeom prst="rect">
            <a:avLst/>
          </a:prstGeom>
          <a:noFill/>
        </p:spPr>
        <p:txBody>
          <a:bodyPr wrap="square" rtlCol="0">
            <a:spAutoFit/>
          </a:bodyPr>
          <a:lstStyle/>
          <a:p>
            <a:pPr algn="ctr"/>
            <a:r>
              <a:rPr kumimoji="1" lang="ja-JP" altLang="en-US" sz="1600" i="1" dirty="0" smtClean="0"/>
              <a:t>強化</a:t>
            </a:r>
            <a:endParaRPr kumimoji="1" lang="ja-JP" altLang="en-US" sz="1600" i="1" dirty="0"/>
          </a:p>
        </p:txBody>
      </p:sp>
      <p:sp>
        <p:nvSpPr>
          <p:cNvPr id="30" name="テキスト ボックス 29"/>
          <p:cNvSpPr txBox="1"/>
          <p:nvPr/>
        </p:nvSpPr>
        <p:spPr>
          <a:xfrm>
            <a:off x="4823658" y="6195102"/>
            <a:ext cx="1877633" cy="338554"/>
          </a:xfrm>
          <a:prstGeom prst="rect">
            <a:avLst/>
          </a:prstGeom>
          <a:noFill/>
        </p:spPr>
        <p:txBody>
          <a:bodyPr wrap="square" rtlCol="0">
            <a:spAutoFit/>
          </a:bodyPr>
          <a:lstStyle/>
          <a:p>
            <a:pPr algn="ctr"/>
            <a:r>
              <a:rPr kumimoji="1" lang="ja-JP" altLang="en-US" sz="1600" i="1" dirty="0"/>
              <a:t>公開</a:t>
            </a:r>
          </a:p>
        </p:txBody>
      </p:sp>
      <p:sp>
        <p:nvSpPr>
          <p:cNvPr id="31" name="テキスト ボックス 30"/>
          <p:cNvSpPr txBox="1"/>
          <p:nvPr/>
        </p:nvSpPr>
        <p:spPr>
          <a:xfrm>
            <a:off x="6979208" y="6212124"/>
            <a:ext cx="1877633" cy="338554"/>
          </a:xfrm>
          <a:prstGeom prst="rect">
            <a:avLst/>
          </a:prstGeom>
          <a:noFill/>
        </p:spPr>
        <p:txBody>
          <a:bodyPr wrap="square" rtlCol="0">
            <a:spAutoFit/>
          </a:bodyPr>
          <a:lstStyle/>
          <a:p>
            <a:pPr algn="ctr"/>
            <a:r>
              <a:rPr kumimoji="1" lang="ja-JP" altLang="en-US" sz="1600" i="1" dirty="0"/>
              <a:t>協働</a:t>
            </a:r>
          </a:p>
        </p:txBody>
      </p:sp>
      <p:sp>
        <p:nvSpPr>
          <p:cNvPr id="32" name="テキスト ボックス 31"/>
          <p:cNvSpPr txBox="1"/>
          <p:nvPr/>
        </p:nvSpPr>
        <p:spPr>
          <a:xfrm>
            <a:off x="2655795" y="4597726"/>
            <a:ext cx="4587818" cy="338554"/>
          </a:xfrm>
          <a:prstGeom prst="rect">
            <a:avLst/>
          </a:prstGeom>
          <a:noFill/>
        </p:spPr>
        <p:txBody>
          <a:bodyPr wrap="square" rtlCol="0">
            <a:spAutoFit/>
          </a:bodyPr>
          <a:lstStyle/>
          <a:p>
            <a:r>
              <a:rPr kumimoji="1" lang="ja-JP" altLang="en-US" sz="1600" i="1" dirty="0" smtClean="0"/>
              <a:t>デジタル化対応、仕事の進め方を作り替え</a:t>
            </a:r>
            <a:endParaRPr kumimoji="1" lang="ja-JP" altLang="en-US" sz="1600" i="1" dirty="0"/>
          </a:p>
        </p:txBody>
      </p:sp>
    </p:spTree>
    <p:extLst>
      <p:ext uri="{BB962C8B-B14F-4D97-AF65-F5344CB8AC3E}">
        <p14:creationId xmlns:p14="http://schemas.microsoft.com/office/powerpoint/2010/main" val="2894273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823710" y="6316656"/>
            <a:ext cx="2057400" cy="365125"/>
          </a:xfrm>
        </p:spPr>
        <p:txBody>
          <a:bodyPr/>
          <a:lstStyle/>
          <a:p>
            <a:fld id="{690AABC7-6DBF-42EB-8F69-903C4D306E3F}" type="slidenum">
              <a:rPr kumimoji="1" lang="ja-JP" altLang="en-US" smtClean="0"/>
              <a:t>3</a:t>
            </a:fld>
            <a:endParaRPr kumimoji="1" lang="ja-JP" altLang="en-US"/>
          </a:p>
        </p:txBody>
      </p:sp>
      <p:sp>
        <p:nvSpPr>
          <p:cNvPr id="6" name="テキスト ボックス 5"/>
          <p:cNvSpPr txBox="1"/>
          <p:nvPr/>
        </p:nvSpPr>
        <p:spPr>
          <a:xfrm>
            <a:off x="1657518" y="162213"/>
            <a:ext cx="5948662" cy="461665"/>
          </a:xfrm>
          <a:prstGeom prst="rect">
            <a:avLst/>
          </a:prstGeom>
          <a:noFill/>
        </p:spPr>
        <p:txBody>
          <a:bodyPr wrap="square" rtlCol="0">
            <a:spAutoFit/>
          </a:bodyPr>
          <a:lstStyle/>
          <a:p>
            <a:pPr algn="ctr"/>
            <a:r>
              <a:rPr kumimoji="1" lang="ja-JP" altLang="en-US" sz="2400" b="1" dirty="0" smtClean="0">
                <a:latin typeface="Meiryo UI" panose="020B0604030504040204" pitchFamily="50" charset="-128"/>
                <a:ea typeface="Meiryo UI" panose="020B0604030504040204" pitchFamily="50" charset="-128"/>
              </a:rPr>
              <a:t>テクノロジーで行政サービスを向上</a:t>
            </a:r>
            <a:endParaRPr kumimoji="1" lang="ja-JP" altLang="en-US" sz="2400" b="1" dirty="0">
              <a:latin typeface="Meiryo UI" panose="020B0604030504040204" pitchFamily="50" charset="-128"/>
              <a:ea typeface="Meiryo UI" panose="020B0604030504040204" pitchFamily="50" charset="-128"/>
            </a:endParaRPr>
          </a:p>
        </p:txBody>
      </p:sp>
      <p:cxnSp>
        <p:nvCxnSpPr>
          <p:cNvPr id="7" name="直線コネクタ 6"/>
          <p:cNvCxnSpPr/>
          <p:nvPr/>
        </p:nvCxnSpPr>
        <p:spPr>
          <a:xfrm>
            <a:off x="382588" y="720770"/>
            <a:ext cx="849852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662190" y="1099415"/>
            <a:ext cx="7529896" cy="400110"/>
          </a:xfrm>
          <a:prstGeom prst="rect">
            <a:avLst/>
          </a:prstGeom>
          <a:solidFill>
            <a:schemeClr val="accent4">
              <a:lumMod val="20000"/>
              <a:lumOff val="80000"/>
            </a:schemeClr>
          </a:solidFill>
          <a:ln>
            <a:solidFill>
              <a:schemeClr val="tx1"/>
            </a:solidFill>
          </a:ln>
        </p:spPr>
        <p:txBody>
          <a:bodyPr wrap="square">
            <a:spAutoFit/>
          </a:bodyPr>
          <a:lstStyle/>
          <a:p>
            <a:r>
              <a:rPr lang="ja-JP" altLang="en-US"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住民目線で行政サービスを書き換える</a:t>
            </a:r>
            <a:endParaRPr lang="ja-JP" altLang="en-US" sz="2000"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2559014" y="2466674"/>
            <a:ext cx="5846431"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住民が市役所へ出向いて手続きを行う</a:t>
            </a:r>
            <a:endParaRPr lang="ja-JP" altLang="en-US" sz="2000" b="1" dirty="0">
              <a:latin typeface="Meiryo UI" panose="020B0604030504040204" pitchFamily="50" charset="-128"/>
              <a:ea typeface="Meiryo UI" panose="020B0604030504040204" pitchFamily="50" charset="-128"/>
            </a:endParaRPr>
          </a:p>
        </p:txBody>
      </p:sp>
      <p:sp>
        <p:nvSpPr>
          <p:cNvPr id="16" name="角丸四角形 15"/>
          <p:cNvSpPr/>
          <p:nvPr/>
        </p:nvSpPr>
        <p:spPr>
          <a:xfrm>
            <a:off x="6434504" y="925508"/>
            <a:ext cx="2100777" cy="7624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rPr>
              <a:t>サービスデザイン</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
        <p:nvSpPr>
          <p:cNvPr id="17" name="サブタイトル 2"/>
          <p:cNvSpPr txBox="1">
            <a:spLocks/>
          </p:cNvSpPr>
          <p:nvPr/>
        </p:nvSpPr>
        <p:spPr>
          <a:xfrm>
            <a:off x="899793" y="1781661"/>
            <a:ext cx="4093278" cy="433446"/>
          </a:xfrm>
          <a:prstGeom prst="rect">
            <a:avLst/>
          </a:prstGeom>
          <a:solidFill>
            <a:schemeClr val="accent6">
              <a:lumMod val="20000"/>
              <a:lumOff val="80000"/>
            </a:schemeClr>
          </a:solidFill>
          <a:ln w="85725" cmpd="dbl">
            <a:solidFill>
              <a:schemeClr val="tx1"/>
            </a:solidFill>
          </a:ln>
        </p:spPr>
        <p:txBody>
          <a:bodyPr vert="horz" lIns="91440" tIns="45720" rIns="91440" bIns="4572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2000" b="1" dirty="0" smtClean="0">
                <a:latin typeface="ＭＳ Ｐゴシック" panose="020B0600070205080204" pitchFamily="50" charset="-128"/>
                <a:ea typeface="ＭＳ Ｐゴシック" panose="020B0600070205080204" pitchFamily="50" charset="-128"/>
              </a:rPr>
              <a:t>行政手続き（証明書発行</a:t>
            </a:r>
            <a:r>
              <a:rPr lang="ja-JP" altLang="en-US" sz="2000" b="1" dirty="0">
                <a:latin typeface="ＭＳ Ｐゴシック" panose="020B0600070205080204" pitchFamily="50" charset="-128"/>
                <a:ea typeface="ＭＳ Ｐゴシック" panose="020B0600070205080204" pitchFamily="50" charset="-128"/>
              </a:rPr>
              <a:t>・</a:t>
            </a:r>
            <a:r>
              <a:rPr lang="ja-JP" altLang="en-US" sz="2000" b="1" dirty="0" smtClean="0">
                <a:latin typeface="ＭＳ Ｐゴシック" panose="020B0600070205080204" pitchFamily="50" charset="-128"/>
                <a:ea typeface="ＭＳ Ｐゴシック" panose="020B0600070205080204" pitchFamily="50" charset="-128"/>
              </a:rPr>
              <a:t>申請等）</a:t>
            </a:r>
          </a:p>
        </p:txBody>
      </p:sp>
      <p:sp>
        <p:nvSpPr>
          <p:cNvPr id="19" name="角丸四角形 18"/>
          <p:cNvSpPr/>
          <p:nvPr/>
        </p:nvSpPr>
        <p:spPr>
          <a:xfrm>
            <a:off x="1043353" y="2468239"/>
            <a:ext cx="1172310" cy="4454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これま</a:t>
            </a:r>
            <a:r>
              <a:rPr kumimoji="1" lang="ja-JP" altLang="en-US" dirty="0">
                <a:solidFill>
                  <a:schemeClr val="tx1"/>
                </a:solidFill>
                <a:latin typeface="Meiryo UI" panose="020B0604030504040204" pitchFamily="50" charset="-128"/>
                <a:ea typeface="Meiryo UI" panose="020B0604030504040204" pitchFamily="50" charset="-128"/>
              </a:rPr>
              <a:t>で</a:t>
            </a:r>
          </a:p>
        </p:txBody>
      </p:sp>
      <p:sp>
        <p:nvSpPr>
          <p:cNvPr id="20" name="角丸四角形 19"/>
          <p:cNvSpPr/>
          <p:nvPr/>
        </p:nvSpPr>
        <p:spPr>
          <a:xfrm>
            <a:off x="1043353" y="4509599"/>
            <a:ext cx="1172310" cy="4454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これから</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2559014" y="4552552"/>
            <a:ext cx="5976267" cy="400110"/>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　自宅にいながら、いつでも手続きができる</a:t>
            </a:r>
            <a:endParaRPr lang="ja-JP" altLang="en-US" sz="2000" b="1" dirty="0">
              <a:latin typeface="Meiryo UI" panose="020B0604030504040204" pitchFamily="50" charset="-128"/>
              <a:ea typeface="Meiryo UI" panose="020B0604030504040204" pitchFamily="50" charset="-128"/>
            </a:endParaRPr>
          </a:p>
        </p:txBody>
      </p:sp>
      <p:sp>
        <p:nvSpPr>
          <p:cNvPr id="21" name="正方形/長方形 20"/>
          <p:cNvSpPr/>
          <p:nvPr/>
        </p:nvSpPr>
        <p:spPr>
          <a:xfrm>
            <a:off x="2946432" y="2968773"/>
            <a:ext cx="5903016" cy="1384995"/>
          </a:xfrm>
          <a:prstGeom prst="rect">
            <a:avLst/>
          </a:prstGeom>
        </p:spPr>
        <p:txBody>
          <a:bodyPr wrap="square">
            <a:spAutoFit/>
          </a:bodyPr>
          <a:lstStyle/>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市役所の開庁日、開庁時間（</a:t>
            </a:r>
            <a:r>
              <a:rPr lang="en-US" altLang="ja-JP" sz="1400" dirty="0" smtClean="0">
                <a:latin typeface="Meiryo UI" panose="020B0604030504040204" pitchFamily="50" charset="-128"/>
                <a:ea typeface="Meiryo UI" panose="020B0604030504040204" pitchFamily="50" charset="-128"/>
              </a:rPr>
              <a:t>9:00</a:t>
            </a:r>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17:00</a:t>
            </a:r>
            <a:r>
              <a:rPr lang="ja-JP" altLang="en-US" sz="1400" dirty="0" smtClean="0">
                <a:latin typeface="Meiryo UI" panose="020B0604030504040204" pitchFamily="50" charset="-128"/>
                <a:ea typeface="Meiryo UI" panose="020B0604030504040204" pitchFamily="50" charset="-128"/>
              </a:rPr>
              <a:t>）に行かなければいけない</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電車や車などで市役所へ行く必要がある</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待ち時間が長い、予測できない</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氏名、住所など何度も記入する必要があり、めんどう</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手続きそのものを忘れてしまう</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料金支払いで窓口に行かなければならない</a:t>
            </a:r>
            <a:endParaRPr lang="ja-JP" altLang="en-US" sz="1400" dirty="0">
              <a:latin typeface="Meiryo UI" panose="020B0604030504040204" pitchFamily="50" charset="-128"/>
              <a:ea typeface="Meiryo UI" panose="020B0604030504040204" pitchFamily="50" charset="-128"/>
            </a:endParaRPr>
          </a:p>
        </p:txBody>
      </p:sp>
      <p:sp>
        <p:nvSpPr>
          <p:cNvPr id="22" name="正方形/長方形 21"/>
          <p:cNvSpPr/>
          <p:nvPr/>
        </p:nvSpPr>
        <p:spPr>
          <a:xfrm>
            <a:off x="2981250" y="5125568"/>
            <a:ext cx="5554031" cy="1384995"/>
          </a:xfrm>
          <a:prstGeom prst="rect">
            <a:avLst/>
          </a:prstGeom>
        </p:spPr>
        <p:txBody>
          <a:bodyPr wrap="square">
            <a:spAutoFit/>
          </a:bodyPr>
          <a:lstStyle/>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いつでも、</a:t>
            </a:r>
            <a:r>
              <a:rPr lang="en-US" altLang="ja-JP" sz="1400" dirty="0" smtClean="0">
                <a:latin typeface="Meiryo UI" panose="020B0604030504040204" pitchFamily="50" charset="-128"/>
                <a:ea typeface="Meiryo UI" panose="020B0604030504040204" pitchFamily="50" charset="-128"/>
              </a:rPr>
              <a:t>24</a:t>
            </a:r>
            <a:r>
              <a:rPr lang="ja-JP" altLang="en-US" sz="1400" dirty="0" smtClean="0">
                <a:latin typeface="Meiryo UI" panose="020B0604030504040204" pitchFamily="50" charset="-128"/>
                <a:ea typeface="Meiryo UI" panose="020B0604030504040204" pitchFamily="50" charset="-128"/>
              </a:rPr>
              <a:t>時間・</a:t>
            </a:r>
            <a:r>
              <a:rPr lang="en-US" altLang="ja-JP" sz="1400" dirty="0" smtClean="0">
                <a:latin typeface="Meiryo UI" panose="020B0604030504040204" pitchFamily="50" charset="-128"/>
                <a:ea typeface="Meiryo UI" panose="020B0604030504040204" pitchFamily="50" charset="-128"/>
              </a:rPr>
              <a:t>365</a:t>
            </a:r>
            <a:r>
              <a:rPr lang="ja-JP" altLang="en-US" sz="1400" dirty="0" smtClean="0">
                <a:latin typeface="Meiryo UI" panose="020B0604030504040204" pitchFamily="50" charset="-128"/>
                <a:ea typeface="Meiryo UI" panose="020B0604030504040204" pitchFamily="50" charset="-128"/>
              </a:rPr>
              <a:t>日</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自宅にいながら</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待ち時間なし</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氏名、住所など何度も記入する必要なし</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プッシュでお知らせが来る</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料金支払いはオンライン決済も可能</a:t>
            </a:r>
            <a:endParaRPr lang="en-US" altLang="ja-JP" sz="1400" dirty="0" smtClean="0">
              <a:latin typeface="Meiryo UI" panose="020B0604030504040204" pitchFamily="50" charset="-128"/>
              <a:ea typeface="Meiryo UI" panose="020B0604030504040204" pitchFamily="50" charset="-128"/>
            </a:endParaRPr>
          </a:p>
        </p:txBody>
      </p:sp>
      <p:sp>
        <p:nvSpPr>
          <p:cNvPr id="23" name="下矢印 22"/>
          <p:cNvSpPr/>
          <p:nvPr/>
        </p:nvSpPr>
        <p:spPr>
          <a:xfrm>
            <a:off x="1289539" y="3166847"/>
            <a:ext cx="679938" cy="1162191"/>
          </a:xfrm>
          <a:prstGeom prst="downArrow">
            <a:avLst/>
          </a:prstGeom>
          <a:solidFill>
            <a:srgbClr val="50DE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4" name="baseline_directions_walk_black_48dp.png" descr="baseline_directions_walk_black_48dp.png"/>
          <p:cNvPicPr>
            <a:picLocks noChangeAspect="1"/>
          </p:cNvPicPr>
          <p:nvPr/>
        </p:nvPicPr>
        <p:blipFill>
          <a:blip r:embed="rId2">
            <a:extLst/>
          </a:blip>
          <a:stretch>
            <a:fillRect/>
          </a:stretch>
        </p:blipFill>
        <p:spPr>
          <a:xfrm>
            <a:off x="7148378" y="3779175"/>
            <a:ext cx="554000" cy="554000"/>
          </a:xfrm>
          <a:prstGeom prst="rect">
            <a:avLst/>
          </a:prstGeom>
          <a:ln w="12700">
            <a:miter lim="400000"/>
          </a:ln>
        </p:spPr>
      </p:pic>
      <p:pic>
        <p:nvPicPr>
          <p:cNvPr id="25" name="baseline_location_city_black_48dp.png" descr="baseline_location_city_black_48dp.png"/>
          <p:cNvPicPr>
            <a:picLocks noChangeAspect="1"/>
          </p:cNvPicPr>
          <p:nvPr/>
        </p:nvPicPr>
        <p:blipFill>
          <a:blip r:embed="rId3">
            <a:extLst/>
          </a:blip>
          <a:stretch>
            <a:fillRect/>
          </a:stretch>
        </p:blipFill>
        <p:spPr>
          <a:xfrm>
            <a:off x="8197504" y="3305172"/>
            <a:ext cx="683606" cy="683606"/>
          </a:xfrm>
          <a:prstGeom prst="rect">
            <a:avLst/>
          </a:prstGeom>
          <a:ln w="12700">
            <a:miter lim="400000"/>
          </a:ln>
        </p:spPr>
      </p:pic>
      <p:sp>
        <p:nvSpPr>
          <p:cNvPr id="26" name="線"/>
          <p:cNvSpPr/>
          <p:nvPr/>
        </p:nvSpPr>
        <p:spPr>
          <a:xfrm flipV="1">
            <a:off x="7702378" y="3779175"/>
            <a:ext cx="438088" cy="209603"/>
          </a:xfrm>
          <a:prstGeom prst="line">
            <a:avLst/>
          </a:prstGeom>
          <a:ln w="57150">
            <a:solidFill>
              <a:srgbClr val="000000"/>
            </a:solidFill>
            <a:miter lim="400000"/>
            <a:tailEnd type="triangle"/>
          </a:ln>
        </p:spPr>
        <p:txBody>
          <a:bodyPr lIns="14073" tIns="14073" rIns="14073" bIns="14073"/>
          <a:lstStyle/>
          <a:p>
            <a:endParaRPr sz="1416" dirty="0"/>
          </a:p>
        </p:txBody>
      </p:sp>
      <p:pic>
        <p:nvPicPr>
          <p:cNvPr id="27" name="baseline_people_black_48dp.png" descr="baseline_people_black_48dp.png"/>
          <p:cNvPicPr>
            <a:picLocks noChangeAspect="1"/>
          </p:cNvPicPr>
          <p:nvPr/>
        </p:nvPicPr>
        <p:blipFill>
          <a:blip r:embed="rId4">
            <a:extLst/>
          </a:blip>
          <a:stretch>
            <a:fillRect/>
          </a:stretch>
        </p:blipFill>
        <p:spPr>
          <a:xfrm>
            <a:off x="7669850" y="5420499"/>
            <a:ext cx="432532" cy="432532"/>
          </a:xfrm>
          <a:prstGeom prst="rect">
            <a:avLst/>
          </a:prstGeom>
          <a:ln w="12700">
            <a:miter lim="400000"/>
          </a:ln>
        </p:spPr>
      </p:pic>
      <p:pic>
        <p:nvPicPr>
          <p:cNvPr id="28" name="baseline_home_black_48dp.png" descr="baseline_home_black_48dp.png"/>
          <p:cNvPicPr>
            <a:picLocks noChangeAspect="1"/>
          </p:cNvPicPr>
          <p:nvPr/>
        </p:nvPicPr>
        <p:blipFill>
          <a:blip r:embed="rId5">
            <a:extLst/>
          </a:blip>
          <a:stretch>
            <a:fillRect/>
          </a:stretch>
        </p:blipFill>
        <p:spPr>
          <a:xfrm>
            <a:off x="7530889" y="4730742"/>
            <a:ext cx="662806" cy="662806"/>
          </a:xfrm>
          <a:prstGeom prst="rect">
            <a:avLst/>
          </a:prstGeom>
          <a:ln w="12700">
            <a:miter lim="400000"/>
          </a:ln>
        </p:spPr>
      </p:pic>
      <p:pic>
        <p:nvPicPr>
          <p:cNvPr id="29" name="baseline_phone_iphone_black_48dp.png" descr="baseline_phone_iphone_black_48dp.png"/>
          <p:cNvPicPr>
            <a:picLocks noChangeAspect="1"/>
          </p:cNvPicPr>
          <p:nvPr/>
        </p:nvPicPr>
        <p:blipFill>
          <a:blip r:embed="rId6">
            <a:extLst/>
          </a:blip>
          <a:stretch>
            <a:fillRect/>
          </a:stretch>
        </p:blipFill>
        <p:spPr>
          <a:xfrm>
            <a:off x="8083012" y="5818066"/>
            <a:ext cx="471639" cy="471639"/>
          </a:xfrm>
          <a:prstGeom prst="rect">
            <a:avLst/>
          </a:prstGeom>
          <a:ln w="12700">
            <a:miter lim="400000"/>
          </a:ln>
        </p:spPr>
      </p:pic>
      <p:pic>
        <p:nvPicPr>
          <p:cNvPr id="31" name="baseline_computer_black_48dp.png" descr="baseline_computer_black_48dp.png"/>
          <p:cNvPicPr>
            <a:picLocks noChangeAspect="1"/>
          </p:cNvPicPr>
          <p:nvPr/>
        </p:nvPicPr>
        <p:blipFill>
          <a:blip r:embed="rId7">
            <a:extLst/>
          </a:blip>
          <a:stretch>
            <a:fillRect/>
          </a:stretch>
        </p:blipFill>
        <p:spPr>
          <a:xfrm>
            <a:off x="7379284" y="5809723"/>
            <a:ext cx="499944" cy="499944"/>
          </a:xfrm>
          <a:prstGeom prst="rect">
            <a:avLst/>
          </a:prstGeom>
          <a:ln w="12700">
            <a:miter lim="400000"/>
          </a:ln>
        </p:spPr>
      </p:pic>
    </p:spTree>
    <p:extLst>
      <p:ext uri="{BB962C8B-B14F-4D97-AF65-F5344CB8AC3E}">
        <p14:creationId xmlns:p14="http://schemas.microsoft.com/office/powerpoint/2010/main" val="501198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823710" y="6316656"/>
            <a:ext cx="2057400" cy="365125"/>
          </a:xfrm>
        </p:spPr>
        <p:txBody>
          <a:bodyPr/>
          <a:lstStyle/>
          <a:p>
            <a:fld id="{690AABC7-6DBF-42EB-8F69-903C4D306E3F}" type="slidenum">
              <a:rPr kumimoji="1" lang="ja-JP" altLang="en-US" smtClean="0"/>
              <a:t>4</a:t>
            </a:fld>
            <a:endParaRPr kumimoji="1" lang="ja-JP" altLang="en-US"/>
          </a:p>
        </p:txBody>
      </p:sp>
      <p:sp>
        <p:nvSpPr>
          <p:cNvPr id="6" name="テキスト ボックス 5"/>
          <p:cNvSpPr txBox="1"/>
          <p:nvPr/>
        </p:nvSpPr>
        <p:spPr>
          <a:xfrm>
            <a:off x="1592630" y="162213"/>
            <a:ext cx="5948662" cy="461665"/>
          </a:xfrm>
          <a:prstGeom prst="rect">
            <a:avLst/>
          </a:prstGeom>
          <a:noFill/>
        </p:spPr>
        <p:txBody>
          <a:bodyPr wrap="square" rtlCol="0">
            <a:spAutoFit/>
          </a:bodyPr>
          <a:lstStyle/>
          <a:p>
            <a:pPr algn="ctr"/>
            <a:r>
              <a:rPr kumimoji="1" lang="ja-JP" altLang="en-US" sz="2400" b="1" dirty="0" smtClean="0">
                <a:latin typeface="Meiryo UI" panose="020B0604030504040204" pitchFamily="50" charset="-128"/>
                <a:ea typeface="Meiryo UI" panose="020B0604030504040204" pitchFamily="50" charset="-128"/>
              </a:rPr>
              <a:t>テクノロジーで行政サービスを向上</a:t>
            </a:r>
            <a:endParaRPr kumimoji="1" lang="ja-JP" altLang="en-US" sz="2400" b="1" dirty="0">
              <a:latin typeface="Meiryo UI" panose="020B0604030504040204" pitchFamily="50" charset="-128"/>
              <a:ea typeface="Meiryo UI" panose="020B0604030504040204" pitchFamily="50" charset="-128"/>
            </a:endParaRPr>
          </a:p>
        </p:txBody>
      </p:sp>
      <p:cxnSp>
        <p:nvCxnSpPr>
          <p:cNvPr id="7" name="直線コネクタ 6"/>
          <p:cNvCxnSpPr/>
          <p:nvPr/>
        </p:nvCxnSpPr>
        <p:spPr>
          <a:xfrm>
            <a:off x="382588" y="720770"/>
            <a:ext cx="849852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662190" y="1099415"/>
            <a:ext cx="7529896" cy="400110"/>
          </a:xfrm>
          <a:prstGeom prst="rect">
            <a:avLst/>
          </a:prstGeom>
          <a:solidFill>
            <a:schemeClr val="accent4">
              <a:lumMod val="20000"/>
              <a:lumOff val="80000"/>
            </a:schemeClr>
          </a:solidFill>
          <a:ln>
            <a:solidFill>
              <a:schemeClr val="tx1"/>
            </a:solidFill>
          </a:ln>
        </p:spPr>
        <p:txBody>
          <a:bodyPr wrap="square">
            <a:spAutoFit/>
          </a:bodyPr>
          <a:lstStyle/>
          <a:p>
            <a:r>
              <a:rPr lang="ja-JP" altLang="en-US"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住民目線で行政サービスを書き換える</a:t>
            </a:r>
            <a:endParaRPr lang="ja-JP" altLang="en-US" sz="2000"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2559014" y="2466674"/>
            <a:ext cx="5846431"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市ホームページに掲載されている表から探す</a:t>
            </a:r>
            <a:endParaRPr lang="ja-JP" altLang="en-US" sz="2000" b="1" dirty="0">
              <a:latin typeface="Meiryo UI" panose="020B0604030504040204" pitchFamily="50" charset="-128"/>
              <a:ea typeface="Meiryo UI" panose="020B0604030504040204" pitchFamily="50" charset="-128"/>
            </a:endParaRPr>
          </a:p>
        </p:txBody>
      </p:sp>
      <p:sp>
        <p:nvSpPr>
          <p:cNvPr id="16" name="角丸四角形 15"/>
          <p:cNvSpPr/>
          <p:nvPr/>
        </p:nvSpPr>
        <p:spPr>
          <a:xfrm>
            <a:off x="6434504" y="925508"/>
            <a:ext cx="2100777" cy="7624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rPr>
              <a:t>サービスデザイン</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
        <p:nvSpPr>
          <p:cNvPr id="17" name="サブタイトル 2"/>
          <p:cNvSpPr txBox="1">
            <a:spLocks/>
          </p:cNvSpPr>
          <p:nvPr/>
        </p:nvSpPr>
        <p:spPr>
          <a:xfrm>
            <a:off x="899791" y="1781661"/>
            <a:ext cx="6726907" cy="433446"/>
          </a:xfrm>
          <a:prstGeom prst="rect">
            <a:avLst/>
          </a:prstGeom>
          <a:solidFill>
            <a:schemeClr val="accent6">
              <a:lumMod val="20000"/>
              <a:lumOff val="80000"/>
            </a:schemeClr>
          </a:solidFill>
          <a:ln w="85725" cmpd="dbl">
            <a:solidFill>
              <a:schemeClr val="tx1"/>
            </a:solidFill>
          </a:ln>
        </p:spPr>
        <p:txBody>
          <a:bodyPr vert="horz" lIns="91440" tIns="45720" rIns="91440" bIns="4572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2000" b="1" dirty="0" smtClean="0">
                <a:latin typeface="ＭＳ Ｐゴシック" panose="020B0600070205080204" pitchFamily="50" charset="-128"/>
                <a:ea typeface="ＭＳ Ｐゴシック" panose="020B0600070205080204" pitchFamily="50" charset="-128"/>
              </a:rPr>
              <a:t>情報発信のスマートフォン対応（例：保育所の空き情報調べ）</a:t>
            </a:r>
          </a:p>
        </p:txBody>
      </p:sp>
      <p:sp>
        <p:nvSpPr>
          <p:cNvPr id="19" name="角丸四角形 18"/>
          <p:cNvSpPr/>
          <p:nvPr/>
        </p:nvSpPr>
        <p:spPr>
          <a:xfrm>
            <a:off x="1043353" y="2468239"/>
            <a:ext cx="1172310" cy="4454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これま</a:t>
            </a:r>
            <a:r>
              <a:rPr kumimoji="1" lang="ja-JP" altLang="en-US" dirty="0">
                <a:solidFill>
                  <a:schemeClr val="tx1"/>
                </a:solidFill>
                <a:latin typeface="Meiryo UI" panose="020B0604030504040204" pitchFamily="50" charset="-128"/>
                <a:ea typeface="Meiryo UI" panose="020B0604030504040204" pitchFamily="50" charset="-128"/>
              </a:rPr>
              <a:t>で</a:t>
            </a:r>
          </a:p>
        </p:txBody>
      </p:sp>
      <p:sp>
        <p:nvSpPr>
          <p:cNvPr id="20" name="角丸四角形 19"/>
          <p:cNvSpPr/>
          <p:nvPr/>
        </p:nvSpPr>
        <p:spPr>
          <a:xfrm>
            <a:off x="1043353" y="4509599"/>
            <a:ext cx="1172310" cy="4454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これから</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2559014" y="4552552"/>
            <a:ext cx="5976267" cy="400110"/>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　スマートフォンで地図から探す</a:t>
            </a:r>
            <a:endParaRPr lang="ja-JP" altLang="en-US" sz="2000" b="1" dirty="0">
              <a:latin typeface="Meiryo UI" panose="020B0604030504040204" pitchFamily="50" charset="-128"/>
              <a:ea typeface="Meiryo UI" panose="020B0604030504040204" pitchFamily="50" charset="-128"/>
            </a:endParaRPr>
          </a:p>
        </p:txBody>
      </p:sp>
      <p:sp>
        <p:nvSpPr>
          <p:cNvPr id="21" name="正方形/長方形 20"/>
          <p:cNvSpPr/>
          <p:nvPr/>
        </p:nvSpPr>
        <p:spPr>
          <a:xfrm>
            <a:off x="2946432" y="2968773"/>
            <a:ext cx="5903016" cy="1169551"/>
          </a:xfrm>
          <a:prstGeom prst="rect">
            <a:avLst/>
          </a:prstGeom>
        </p:spPr>
        <p:txBody>
          <a:bodyPr wrap="square">
            <a:spAutoFit/>
          </a:bodyPr>
          <a:lstStyle/>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スマートフォンでは見るに堪えない</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地名がわからない（引っ越ししたばかりは）</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場所がわかりにくい</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自宅からの距離は別途調べる必要あり</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時間がかかる</a:t>
            </a:r>
            <a:endParaRPr lang="en-US" altLang="ja-JP" sz="1400" dirty="0" smtClean="0">
              <a:latin typeface="Meiryo UI" panose="020B0604030504040204" pitchFamily="50" charset="-128"/>
              <a:ea typeface="Meiryo UI" panose="020B0604030504040204" pitchFamily="50" charset="-128"/>
            </a:endParaRPr>
          </a:p>
        </p:txBody>
      </p:sp>
      <p:sp>
        <p:nvSpPr>
          <p:cNvPr id="22" name="正方形/長方形 21"/>
          <p:cNvSpPr/>
          <p:nvPr/>
        </p:nvSpPr>
        <p:spPr>
          <a:xfrm>
            <a:off x="2981250" y="5125568"/>
            <a:ext cx="5554031" cy="954107"/>
          </a:xfrm>
          <a:prstGeom prst="rect">
            <a:avLst/>
          </a:prstGeom>
        </p:spPr>
        <p:txBody>
          <a:bodyPr wrap="square">
            <a:spAutoFit/>
          </a:bodyPr>
          <a:lstStyle/>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スマートフォンで見やすく</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場所がわかりやすく</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自宅からの距離も考慮にいれながら</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すばやく調べることができる</a:t>
            </a:r>
            <a:endParaRPr lang="en-US" altLang="ja-JP" sz="1400" dirty="0" smtClean="0">
              <a:latin typeface="Meiryo UI" panose="020B0604030504040204" pitchFamily="50" charset="-128"/>
              <a:ea typeface="Meiryo UI" panose="020B0604030504040204" pitchFamily="50" charset="-128"/>
            </a:endParaRPr>
          </a:p>
        </p:txBody>
      </p:sp>
      <p:sp>
        <p:nvSpPr>
          <p:cNvPr id="23" name="下矢印 22"/>
          <p:cNvSpPr/>
          <p:nvPr/>
        </p:nvSpPr>
        <p:spPr>
          <a:xfrm>
            <a:off x="1289539" y="3166847"/>
            <a:ext cx="679938" cy="1162191"/>
          </a:xfrm>
          <a:prstGeom prst="downArrow">
            <a:avLst/>
          </a:prstGeom>
          <a:solidFill>
            <a:srgbClr val="50DE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0" name="図 2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76803" y="4729756"/>
            <a:ext cx="869530" cy="1769462"/>
          </a:xfrm>
          <a:prstGeom prst="rect">
            <a:avLst/>
          </a:prstGeom>
        </p:spPr>
      </p:pic>
      <p:pic>
        <p:nvPicPr>
          <p:cNvPr id="2" name="図 1"/>
          <p:cNvPicPr>
            <a:picLocks noChangeAspect="1"/>
          </p:cNvPicPr>
          <p:nvPr/>
        </p:nvPicPr>
        <p:blipFill>
          <a:blip r:embed="rId3"/>
          <a:stretch>
            <a:fillRect/>
          </a:stretch>
        </p:blipFill>
        <p:spPr>
          <a:xfrm>
            <a:off x="6421053" y="2968773"/>
            <a:ext cx="2581030" cy="1315859"/>
          </a:xfrm>
          <a:prstGeom prst="rect">
            <a:avLst/>
          </a:prstGeom>
        </p:spPr>
      </p:pic>
      <p:pic>
        <p:nvPicPr>
          <p:cNvPr id="34" name="図 3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1150" y="5262977"/>
            <a:ext cx="1418804" cy="1418804"/>
          </a:xfrm>
          <a:prstGeom prst="rect">
            <a:avLst/>
          </a:prstGeom>
        </p:spPr>
      </p:pic>
      <p:sp>
        <p:nvSpPr>
          <p:cNvPr id="35" name="テキスト ボックス 34"/>
          <p:cNvSpPr txBox="1"/>
          <p:nvPr/>
        </p:nvSpPr>
        <p:spPr>
          <a:xfrm>
            <a:off x="483249" y="5077546"/>
            <a:ext cx="2292518"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（参考）大阪市保育所空き状況</a:t>
            </a:r>
            <a:endParaRPr kumimoji="1" lang="ja-JP" altLang="en-US" sz="12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581997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823710" y="6316656"/>
            <a:ext cx="2057400" cy="365125"/>
          </a:xfrm>
        </p:spPr>
        <p:txBody>
          <a:bodyPr/>
          <a:lstStyle/>
          <a:p>
            <a:fld id="{690AABC7-6DBF-42EB-8F69-903C4D306E3F}" type="slidenum">
              <a:rPr kumimoji="1" lang="ja-JP" altLang="en-US" smtClean="0"/>
              <a:t>5</a:t>
            </a:fld>
            <a:endParaRPr kumimoji="1" lang="ja-JP" altLang="en-US"/>
          </a:p>
        </p:txBody>
      </p:sp>
      <p:sp>
        <p:nvSpPr>
          <p:cNvPr id="6" name="テキスト ボックス 5"/>
          <p:cNvSpPr txBox="1"/>
          <p:nvPr/>
        </p:nvSpPr>
        <p:spPr>
          <a:xfrm>
            <a:off x="1592630" y="162213"/>
            <a:ext cx="5948662" cy="461665"/>
          </a:xfrm>
          <a:prstGeom prst="rect">
            <a:avLst/>
          </a:prstGeom>
          <a:noFill/>
        </p:spPr>
        <p:txBody>
          <a:bodyPr wrap="square" rtlCol="0">
            <a:spAutoFit/>
          </a:bodyPr>
          <a:lstStyle/>
          <a:p>
            <a:pPr algn="ctr"/>
            <a:r>
              <a:rPr kumimoji="1" lang="ja-JP" altLang="en-US" sz="2400" b="1" dirty="0" smtClean="0">
                <a:latin typeface="Meiryo UI" panose="020B0604030504040204" pitchFamily="50" charset="-128"/>
                <a:ea typeface="Meiryo UI" panose="020B0604030504040204" pitchFamily="50" charset="-128"/>
              </a:rPr>
              <a:t>テクノロジーで行政サービスを向上</a:t>
            </a:r>
            <a:endParaRPr kumimoji="1" lang="ja-JP" altLang="en-US" sz="2400" b="1" dirty="0">
              <a:latin typeface="Meiryo UI" panose="020B0604030504040204" pitchFamily="50" charset="-128"/>
              <a:ea typeface="Meiryo UI" panose="020B0604030504040204" pitchFamily="50" charset="-128"/>
            </a:endParaRPr>
          </a:p>
        </p:txBody>
      </p:sp>
      <p:cxnSp>
        <p:nvCxnSpPr>
          <p:cNvPr id="7" name="直線コネクタ 6"/>
          <p:cNvCxnSpPr/>
          <p:nvPr/>
        </p:nvCxnSpPr>
        <p:spPr>
          <a:xfrm>
            <a:off x="382588" y="720770"/>
            <a:ext cx="849852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662190" y="1099415"/>
            <a:ext cx="7529896" cy="400110"/>
          </a:xfrm>
          <a:prstGeom prst="rect">
            <a:avLst/>
          </a:prstGeom>
          <a:solidFill>
            <a:schemeClr val="accent4">
              <a:lumMod val="20000"/>
              <a:lumOff val="80000"/>
            </a:schemeClr>
          </a:solidFill>
          <a:ln>
            <a:solidFill>
              <a:schemeClr val="tx1"/>
            </a:solidFill>
          </a:ln>
        </p:spPr>
        <p:txBody>
          <a:bodyPr wrap="square">
            <a:spAutoFit/>
          </a:bodyPr>
          <a:lstStyle/>
          <a:p>
            <a:r>
              <a:rPr lang="ja-JP" altLang="en-US"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住民目線で行政サービスを書き換える</a:t>
            </a:r>
            <a:endParaRPr lang="ja-JP" altLang="en-US" sz="2000"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2559014" y="2466674"/>
            <a:ext cx="5846431"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学校登校時にボランティアが見守り</a:t>
            </a:r>
            <a:endParaRPr lang="ja-JP" altLang="en-US" sz="2000" b="1" dirty="0">
              <a:latin typeface="Meiryo UI" panose="020B0604030504040204" pitchFamily="50" charset="-128"/>
              <a:ea typeface="Meiryo UI" panose="020B0604030504040204" pitchFamily="50" charset="-128"/>
            </a:endParaRPr>
          </a:p>
        </p:txBody>
      </p:sp>
      <p:sp>
        <p:nvSpPr>
          <p:cNvPr id="16" name="角丸四角形 15"/>
          <p:cNvSpPr/>
          <p:nvPr/>
        </p:nvSpPr>
        <p:spPr>
          <a:xfrm>
            <a:off x="6434504" y="925508"/>
            <a:ext cx="2100777" cy="7624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rPr>
              <a:t>サービスデザイン</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
        <p:nvSpPr>
          <p:cNvPr id="17" name="サブタイトル 2"/>
          <p:cNvSpPr txBox="1">
            <a:spLocks/>
          </p:cNvSpPr>
          <p:nvPr/>
        </p:nvSpPr>
        <p:spPr>
          <a:xfrm>
            <a:off x="899793" y="1781661"/>
            <a:ext cx="4093278" cy="433446"/>
          </a:xfrm>
          <a:prstGeom prst="rect">
            <a:avLst/>
          </a:prstGeom>
          <a:solidFill>
            <a:schemeClr val="accent6">
              <a:lumMod val="20000"/>
              <a:lumOff val="80000"/>
            </a:schemeClr>
          </a:solidFill>
          <a:ln w="85725" cmpd="dbl">
            <a:solidFill>
              <a:schemeClr val="tx1"/>
            </a:solidFill>
          </a:ln>
        </p:spPr>
        <p:txBody>
          <a:bodyPr vert="horz" lIns="91440" tIns="45720" rIns="91440" bIns="4572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2000" b="1" dirty="0" err="1" smtClean="0">
                <a:latin typeface="ＭＳ Ｐゴシック" panose="020B0600070205080204" pitchFamily="50" charset="-128"/>
                <a:ea typeface="ＭＳ Ｐゴシック" panose="020B0600070205080204" pitchFamily="50" charset="-128"/>
              </a:rPr>
              <a:t>IoT</a:t>
            </a:r>
            <a:r>
              <a:rPr lang="ja-JP" altLang="en-US" sz="2000" b="1" dirty="0" smtClean="0">
                <a:latin typeface="ＭＳ Ｐゴシック" panose="020B0600070205080204" pitchFamily="50" charset="-128"/>
                <a:ea typeface="ＭＳ Ｐゴシック" panose="020B0600070205080204" pitchFamily="50" charset="-128"/>
              </a:rPr>
              <a:t>活用（例：こどもの見守り）</a:t>
            </a:r>
          </a:p>
        </p:txBody>
      </p:sp>
      <p:sp>
        <p:nvSpPr>
          <p:cNvPr id="19" name="角丸四角形 18"/>
          <p:cNvSpPr/>
          <p:nvPr/>
        </p:nvSpPr>
        <p:spPr>
          <a:xfrm>
            <a:off x="1043353" y="2468239"/>
            <a:ext cx="1172310" cy="4454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これま</a:t>
            </a:r>
            <a:r>
              <a:rPr kumimoji="1" lang="ja-JP" altLang="en-US" dirty="0">
                <a:solidFill>
                  <a:schemeClr val="tx1"/>
                </a:solidFill>
                <a:latin typeface="Meiryo UI" panose="020B0604030504040204" pitchFamily="50" charset="-128"/>
                <a:ea typeface="Meiryo UI" panose="020B0604030504040204" pitchFamily="50" charset="-128"/>
              </a:rPr>
              <a:t>で</a:t>
            </a:r>
          </a:p>
        </p:txBody>
      </p:sp>
      <p:sp>
        <p:nvSpPr>
          <p:cNvPr id="20" name="角丸四角形 19"/>
          <p:cNvSpPr/>
          <p:nvPr/>
        </p:nvSpPr>
        <p:spPr>
          <a:xfrm>
            <a:off x="1043353" y="4509599"/>
            <a:ext cx="1172310" cy="4454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これから</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2559014" y="4552552"/>
            <a:ext cx="5976267" cy="400110"/>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　こどもが持つ</a:t>
            </a:r>
            <a:r>
              <a:rPr lang="en-US" altLang="ja-JP" sz="2000" b="1" dirty="0" err="1" smtClean="0">
                <a:latin typeface="Meiryo UI" panose="020B0604030504040204" pitchFamily="50" charset="-128"/>
                <a:ea typeface="Meiryo UI" panose="020B0604030504040204" pitchFamily="50" charset="-128"/>
              </a:rPr>
              <a:t>IoT</a:t>
            </a:r>
            <a:r>
              <a:rPr lang="ja-JP" altLang="en-US" sz="2000" b="1" dirty="0">
                <a:latin typeface="Meiryo UI" panose="020B0604030504040204" pitchFamily="50" charset="-128"/>
                <a:ea typeface="Meiryo UI" panose="020B0604030504040204" pitchFamily="50" charset="-128"/>
              </a:rPr>
              <a:t>機器</a:t>
            </a:r>
            <a:r>
              <a:rPr lang="ja-JP" altLang="en-US" sz="2000" b="1" dirty="0" smtClean="0">
                <a:latin typeface="Meiryo UI" panose="020B0604030504040204" pitchFamily="50" charset="-128"/>
                <a:ea typeface="Meiryo UI" panose="020B0604030504040204" pitchFamily="50" charset="-128"/>
              </a:rPr>
              <a:t>と親のスマホで見守り</a:t>
            </a:r>
            <a:endParaRPr lang="ja-JP" altLang="en-US" sz="2000" b="1" dirty="0">
              <a:latin typeface="Meiryo UI" panose="020B0604030504040204" pitchFamily="50" charset="-128"/>
              <a:ea typeface="Meiryo UI" panose="020B0604030504040204" pitchFamily="50" charset="-128"/>
            </a:endParaRPr>
          </a:p>
        </p:txBody>
      </p:sp>
      <p:sp>
        <p:nvSpPr>
          <p:cNvPr id="21" name="正方形/長方形 20"/>
          <p:cNvSpPr/>
          <p:nvPr/>
        </p:nvSpPr>
        <p:spPr>
          <a:xfrm>
            <a:off x="2946432" y="2968773"/>
            <a:ext cx="5903016" cy="1169551"/>
          </a:xfrm>
          <a:prstGeom prst="rect">
            <a:avLst/>
          </a:prstGeom>
        </p:spPr>
        <p:txBody>
          <a:bodyPr wrap="square">
            <a:spAutoFit/>
          </a:bodyPr>
          <a:lstStyle/>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ボランティア（</a:t>
            </a:r>
            <a:r>
              <a:rPr lang="en-US" altLang="ja-JP" sz="1400" dirty="0" smtClean="0">
                <a:latin typeface="Meiryo UI" panose="020B0604030504040204" pitchFamily="50" charset="-128"/>
                <a:ea typeface="Meiryo UI" panose="020B0604030504040204" pitchFamily="50" charset="-128"/>
              </a:rPr>
              <a:t>PTA)</a:t>
            </a:r>
            <a:r>
              <a:rPr lang="ja-JP" altLang="en-US" sz="1400" dirty="0" smtClean="0">
                <a:latin typeface="Meiryo UI" panose="020B0604030504040204" pitchFamily="50" charset="-128"/>
                <a:ea typeface="Meiryo UI" panose="020B0604030504040204" pitchFamily="50" charset="-128"/>
              </a:rPr>
              <a:t>確保が困難</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ひとりひとりに目が行き届かない</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見守ることができる範囲が限られる</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時間帯も多くは登校時のみに限られる</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下校時に危険事案が発生する可能性</a:t>
            </a:r>
            <a:endParaRPr lang="en-US" altLang="ja-JP" sz="1400" dirty="0" smtClean="0">
              <a:latin typeface="Meiryo UI" panose="020B0604030504040204" pitchFamily="50" charset="-128"/>
              <a:ea typeface="Meiryo UI" panose="020B0604030504040204" pitchFamily="50" charset="-128"/>
            </a:endParaRPr>
          </a:p>
        </p:txBody>
      </p:sp>
      <p:sp>
        <p:nvSpPr>
          <p:cNvPr id="22" name="正方形/長方形 21"/>
          <p:cNvSpPr/>
          <p:nvPr/>
        </p:nvSpPr>
        <p:spPr>
          <a:xfrm>
            <a:off x="2981250" y="5125568"/>
            <a:ext cx="5554031" cy="954107"/>
          </a:xfrm>
          <a:prstGeom prst="rect">
            <a:avLst/>
          </a:prstGeom>
        </p:spPr>
        <p:txBody>
          <a:bodyPr wrap="square">
            <a:spAutoFit/>
          </a:bodyPr>
          <a:lstStyle/>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こどもひとりひとりを見守り</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保護者はスマホでこどもの位置を把握</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見守る範囲は従来より大きく拡大（検知範囲による）</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地域ぐるみの取り組みで安全・安心なまちづくり</a:t>
            </a:r>
            <a:endParaRPr lang="en-US" altLang="ja-JP" sz="1400" dirty="0" smtClean="0">
              <a:latin typeface="Meiryo UI" panose="020B0604030504040204" pitchFamily="50" charset="-128"/>
              <a:ea typeface="Meiryo UI" panose="020B0604030504040204" pitchFamily="50" charset="-128"/>
            </a:endParaRPr>
          </a:p>
        </p:txBody>
      </p:sp>
      <p:sp>
        <p:nvSpPr>
          <p:cNvPr id="23" name="下矢印 22"/>
          <p:cNvSpPr/>
          <p:nvPr/>
        </p:nvSpPr>
        <p:spPr>
          <a:xfrm>
            <a:off x="1289539" y="3166847"/>
            <a:ext cx="679938" cy="1162191"/>
          </a:xfrm>
          <a:prstGeom prst="downArrow">
            <a:avLst/>
          </a:prstGeom>
          <a:solidFill>
            <a:srgbClr val="50DE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5253862" y="1830406"/>
            <a:ext cx="3789031" cy="523220"/>
          </a:xfrm>
          <a:prstGeom prst="rect">
            <a:avLst/>
          </a:prstGeom>
        </p:spPr>
        <p:txBody>
          <a:bodyPr wrap="square">
            <a:spAutoFit/>
          </a:bodyPr>
          <a:lstStyle/>
          <a:p>
            <a:r>
              <a:rPr lang="en-US" altLang="ja-JP" sz="1400" dirty="0" err="1" smtClean="0">
                <a:latin typeface="Meiryo UI" panose="020B0604030504040204" pitchFamily="50" charset="-128"/>
                <a:ea typeface="Meiryo UI" panose="020B0604030504040204" pitchFamily="50" charset="-128"/>
              </a:rPr>
              <a:t>IoT</a:t>
            </a:r>
            <a:r>
              <a:rPr lang="en-US" altLang="ja-JP" sz="1400" dirty="0" smtClean="0">
                <a:latin typeface="Meiryo UI" panose="020B0604030504040204" pitchFamily="50" charset="-128"/>
                <a:ea typeface="Meiryo UI" panose="020B0604030504040204" pitchFamily="50" charset="-128"/>
              </a:rPr>
              <a:t>(Internet</a:t>
            </a:r>
            <a:r>
              <a:rPr lang="ja-JP" altLang="en-US" sz="1400" dirty="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of</a:t>
            </a:r>
            <a:r>
              <a:rPr lang="ja-JP" altLang="en-US" sz="1400" dirty="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Things)</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インターネットを通じて端末で検知したデータを活用</a:t>
            </a:r>
            <a:endParaRPr lang="en-US" altLang="ja-JP" sz="1400" dirty="0" smtClean="0">
              <a:latin typeface="Meiryo UI" panose="020B0604030504040204" pitchFamily="50" charset="-128"/>
              <a:ea typeface="Meiryo UI" panose="020B0604030504040204" pitchFamily="50" charset="-128"/>
            </a:endParaRPr>
          </a:p>
        </p:txBody>
      </p:sp>
      <p:sp>
        <p:nvSpPr>
          <p:cNvPr id="32" name="雲 31"/>
          <p:cNvSpPr/>
          <p:nvPr/>
        </p:nvSpPr>
        <p:spPr>
          <a:xfrm>
            <a:off x="8268336" y="4341495"/>
            <a:ext cx="761215" cy="184125"/>
          </a:xfrm>
          <a:prstGeom prst="cloud">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pic>
        <p:nvPicPr>
          <p:cNvPr id="33" name="Picture 2" descr="X:\ユーザ作業用フォルダ\ICT戦略担当\B_ICT推進\06_予算・決算・市会\平成29年度ー予算\12_ICT戦略担当予算\04_予算プレス関係\01_ICT戦略室\20170123_【01月25日締切】別紙1：市長プレス（パワポ及び説明）\02_提出資料\イラスト\computer_サーバー.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63103" y="4039394"/>
            <a:ext cx="404614" cy="449225"/>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3" descr="X:\ユーザ作業用フォルダ\ICT戦略担当\B_ICT推進\06_予算・決算・市会\平成29年度ー予算\12_ICT戦略担当予算\04_予算プレス関係\01_ICT戦略室\20170123_【01月25日締切】別紙1：市長プレス（パワポ及び説明）\02_提出資料\イラスト\tatemono_学校.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71050" y="4558409"/>
            <a:ext cx="753950" cy="719886"/>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5" descr="X:\ユーザ作業用フォルダ\ICT戦略担当\B_ICT推進\06_予算・決算・市会\平成29年度ー予算\12_ICT戦略担当予算\04_予算プレス関係\01_ICT戦略室\20170123_【01月25日締切】別紙1：市長プレス（パワポ及び説明）\02_提出資料\イラスト\20120315060029.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84376" y="5292199"/>
            <a:ext cx="813054" cy="859939"/>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7" descr="X:\ユーザ作業用フォルダ\ICT戦略担当\B_ICT推進\06_予算・決算・市会\平成29年度ー予算\12_ICT戦略担当予算\04_予算プレス関係\01_ICT戦略室\20170123_【01月25日締切】別紙1：市長プレス（パワポ及び説明）\02_提出資料\イラスト\smartphone_スマホを持った女性.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310554" y="5206231"/>
            <a:ext cx="676778" cy="1073424"/>
          </a:xfrm>
          <a:prstGeom prst="rect">
            <a:avLst/>
          </a:prstGeom>
          <a:noFill/>
          <a:extLst>
            <a:ext uri="{909E8E84-426E-40DD-AFC4-6F175D3DCCD1}">
              <a14:hiddenFill xmlns:a14="http://schemas.microsoft.com/office/drawing/2010/main">
                <a:solidFill>
                  <a:srgbClr val="FFFFFF"/>
                </a:solidFill>
              </a14:hiddenFill>
            </a:ext>
          </a:extLst>
        </p:spPr>
      </p:pic>
      <p:cxnSp>
        <p:nvCxnSpPr>
          <p:cNvPr id="37" name="直線矢印コネクタ 36"/>
          <p:cNvCxnSpPr>
            <a:stCxn id="33" idx="2"/>
            <a:endCxn id="36" idx="0"/>
          </p:cNvCxnSpPr>
          <p:nvPr/>
        </p:nvCxnSpPr>
        <p:spPr>
          <a:xfrm flipH="1">
            <a:off x="8648943" y="4488619"/>
            <a:ext cx="16467" cy="717612"/>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7154667" y="4859945"/>
            <a:ext cx="386034" cy="506945"/>
            <a:chOff x="381031" y="563995"/>
            <a:chExt cx="504792" cy="597069"/>
          </a:xfrm>
        </p:grpSpPr>
        <p:sp>
          <p:nvSpPr>
            <p:cNvPr id="39" name="二等辺三角形 38"/>
            <p:cNvSpPr/>
            <p:nvPr/>
          </p:nvSpPr>
          <p:spPr>
            <a:xfrm>
              <a:off x="517216" y="848138"/>
              <a:ext cx="235951" cy="31292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40" name="円/楕円 51"/>
            <p:cNvSpPr/>
            <p:nvPr/>
          </p:nvSpPr>
          <p:spPr>
            <a:xfrm>
              <a:off x="622436" y="759887"/>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41" name="円弧 40"/>
            <p:cNvSpPr/>
            <p:nvPr/>
          </p:nvSpPr>
          <p:spPr>
            <a:xfrm>
              <a:off x="622436" y="684919"/>
              <a:ext cx="99142" cy="182255"/>
            </a:xfrm>
            <a:prstGeom prst="arc">
              <a:avLst>
                <a:gd name="adj1" fmla="val 18047693"/>
                <a:gd name="adj2" fmla="val 3180491"/>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000"/>
            </a:p>
          </p:txBody>
        </p:sp>
        <p:sp>
          <p:nvSpPr>
            <p:cNvPr id="42" name="円弧 41"/>
            <p:cNvSpPr/>
            <p:nvPr/>
          </p:nvSpPr>
          <p:spPr>
            <a:xfrm>
              <a:off x="622436" y="626838"/>
              <a:ext cx="182725" cy="298416"/>
            </a:xfrm>
            <a:prstGeom prst="arc">
              <a:avLst>
                <a:gd name="adj1" fmla="val 18711322"/>
                <a:gd name="adj2" fmla="val 2786782"/>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000"/>
            </a:p>
          </p:txBody>
        </p:sp>
        <p:sp>
          <p:nvSpPr>
            <p:cNvPr id="43" name="円弧 42"/>
            <p:cNvSpPr/>
            <p:nvPr/>
          </p:nvSpPr>
          <p:spPr>
            <a:xfrm>
              <a:off x="685220" y="563995"/>
              <a:ext cx="200603" cy="407555"/>
            </a:xfrm>
            <a:prstGeom prst="arc">
              <a:avLst>
                <a:gd name="adj1" fmla="val 18711322"/>
                <a:gd name="adj2" fmla="val 3349604"/>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000"/>
            </a:p>
          </p:txBody>
        </p:sp>
        <p:grpSp>
          <p:nvGrpSpPr>
            <p:cNvPr id="44" name="グループ化 43"/>
            <p:cNvGrpSpPr/>
            <p:nvPr/>
          </p:nvGrpSpPr>
          <p:grpSpPr>
            <a:xfrm flipH="1">
              <a:off x="381031" y="568759"/>
              <a:ext cx="263387" cy="407555"/>
              <a:chOff x="65224" y="563995"/>
              <a:chExt cx="263387" cy="407555"/>
            </a:xfrm>
          </p:grpSpPr>
          <p:sp>
            <p:nvSpPr>
              <p:cNvPr id="45" name="円弧 44"/>
              <p:cNvSpPr/>
              <p:nvPr/>
            </p:nvSpPr>
            <p:spPr>
              <a:xfrm>
                <a:off x="65224" y="684919"/>
                <a:ext cx="99142" cy="182255"/>
              </a:xfrm>
              <a:prstGeom prst="arc">
                <a:avLst>
                  <a:gd name="adj1" fmla="val 18047693"/>
                  <a:gd name="adj2" fmla="val 3180491"/>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000"/>
              </a:p>
            </p:txBody>
          </p:sp>
          <p:sp>
            <p:nvSpPr>
              <p:cNvPr id="46" name="円弧 45"/>
              <p:cNvSpPr/>
              <p:nvPr/>
            </p:nvSpPr>
            <p:spPr>
              <a:xfrm>
                <a:off x="65224" y="626838"/>
                <a:ext cx="182725" cy="298416"/>
              </a:xfrm>
              <a:prstGeom prst="arc">
                <a:avLst>
                  <a:gd name="adj1" fmla="val 18711322"/>
                  <a:gd name="adj2" fmla="val 2786782"/>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000"/>
              </a:p>
            </p:txBody>
          </p:sp>
          <p:sp>
            <p:nvSpPr>
              <p:cNvPr id="47" name="円弧 46"/>
              <p:cNvSpPr/>
              <p:nvPr/>
            </p:nvSpPr>
            <p:spPr>
              <a:xfrm>
                <a:off x="128008" y="563995"/>
                <a:ext cx="200603" cy="407555"/>
              </a:xfrm>
              <a:prstGeom prst="arc">
                <a:avLst>
                  <a:gd name="adj1" fmla="val 18711322"/>
                  <a:gd name="adj2" fmla="val 3349604"/>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000"/>
              </a:p>
            </p:txBody>
          </p:sp>
        </p:grpSp>
      </p:grpSp>
      <p:cxnSp>
        <p:nvCxnSpPr>
          <p:cNvPr id="48" name="直線矢印コネクタ 47"/>
          <p:cNvCxnSpPr/>
          <p:nvPr/>
        </p:nvCxnSpPr>
        <p:spPr>
          <a:xfrm flipV="1">
            <a:off x="7965416" y="4297097"/>
            <a:ext cx="271427" cy="279903"/>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pic>
        <p:nvPicPr>
          <p:cNvPr id="49" name="図 4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28322" y="2922586"/>
            <a:ext cx="942728" cy="942728"/>
          </a:xfrm>
          <a:prstGeom prst="rect">
            <a:avLst/>
          </a:prstGeom>
        </p:spPr>
      </p:pic>
    </p:spTree>
    <p:extLst>
      <p:ext uri="{BB962C8B-B14F-4D97-AF65-F5344CB8AC3E}">
        <p14:creationId xmlns:p14="http://schemas.microsoft.com/office/powerpoint/2010/main" val="17111212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823710" y="6316656"/>
            <a:ext cx="2057400" cy="365125"/>
          </a:xfrm>
        </p:spPr>
        <p:txBody>
          <a:bodyPr/>
          <a:lstStyle/>
          <a:p>
            <a:fld id="{690AABC7-6DBF-42EB-8F69-903C4D306E3F}" type="slidenum">
              <a:rPr kumimoji="1" lang="ja-JP" altLang="en-US" smtClean="0"/>
              <a:t>6</a:t>
            </a:fld>
            <a:endParaRPr kumimoji="1" lang="ja-JP" altLang="en-US"/>
          </a:p>
        </p:txBody>
      </p:sp>
      <p:sp>
        <p:nvSpPr>
          <p:cNvPr id="6" name="テキスト ボックス 5"/>
          <p:cNvSpPr txBox="1"/>
          <p:nvPr/>
        </p:nvSpPr>
        <p:spPr>
          <a:xfrm>
            <a:off x="1592630" y="162213"/>
            <a:ext cx="5948662" cy="461665"/>
          </a:xfrm>
          <a:prstGeom prst="rect">
            <a:avLst/>
          </a:prstGeom>
          <a:noFill/>
        </p:spPr>
        <p:txBody>
          <a:bodyPr wrap="square" rtlCol="0">
            <a:spAutoFit/>
          </a:bodyPr>
          <a:lstStyle/>
          <a:p>
            <a:pPr algn="ctr"/>
            <a:r>
              <a:rPr kumimoji="1" lang="ja-JP" altLang="en-US" sz="2400" b="1" dirty="0" smtClean="0">
                <a:latin typeface="Meiryo UI" panose="020B0604030504040204" pitchFamily="50" charset="-128"/>
                <a:ea typeface="Meiryo UI" panose="020B0604030504040204" pitchFamily="50" charset="-128"/>
              </a:rPr>
              <a:t>テクノロジーで行政サービスを向上</a:t>
            </a:r>
            <a:endParaRPr kumimoji="1" lang="ja-JP" altLang="en-US" sz="2400" b="1" dirty="0">
              <a:latin typeface="Meiryo UI" panose="020B0604030504040204" pitchFamily="50" charset="-128"/>
              <a:ea typeface="Meiryo UI" panose="020B0604030504040204" pitchFamily="50" charset="-128"/>
            </a:endParaRPr>
          </a:p>
        </p:txBody>
      </p:sp>
      <p:cxnSp>
        <p:nvCxnSpPr>
          <p:cNvPr id="7" name="直線コネクタ 6"/>
          <p:cNvCxnSpPr/>
          <p:nvPr/>
        </p:nvCxnSpPr>
        <p:spPr>
          <a:xfrm>
            <a:off x="382588" y="720770"/>
            <a:ext cx="849852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662190" y="1099415"/>
            <a:ext cx="7529896" cy="400110"/>
          </a:xfrm>
          <a:prstGeom prst="rect">
            <a:avLst/>
          </a:prstGeom>
          <a:solidFill>
            <a:schemeClr val="accent4">
              <a:lumMod val="20000"/>
              <a:lumOff val="80000"/>
            </a:schemeClr>
          </a:solidFill>
          <a:ln>
            <a:solidFill>
              <a:schemeClr val="tx1"/>
            </a:solidFill>
          </a:ln>
        </p:spPr>
        <p:txBody>
          <a:bodyPr wrap="square">
            <a:spAutoFit/>
          </a:bodyPr>
          <a:lstStyle/>
          <a:p>
            <a:r>
              <a:rPr lang="ja-JP" altLang="en-US"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職員の業務遂行能力の強化、迅速化</a:t>
            </a:r>
            <a:endParaRPr lang="ja-JP" altLang="en-US" sz="2000"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2559014" y="2466674"/>
            <a:ext cx="5846431"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身振り手振りでコミュニケーション</a:t>
            </a:r>
            <a:endParaRPr lang="ja-JP" altLang="en-US" sz="2000" b="1" dirty="0">
              <a:latin typeface="Meiryo UI" panose="020B0604030504040204" pitchFamily="50" charset="-128"/>
              <a:ea typeface="Meiryo UI" panose="020B0604030504040204" pitchFamily="50" charset="-128"/>
            </a:endParaRPr>
          </a:p>
        </p:txBody>
      </p:sp>
      <p:sp>
        <p:nvSpPr>
          <p:cNvPr id="16" name="角丸四角形 15"/>
          <p:cNvSpPr/>
          <p:nvPr/>
        </p:nvSpPr>
        <p:spPr>
          <a:xfrm>
            <a:off x="6434504" y="925508"/>
            <a:ext cx="2100777" cy="7624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Meiryo UI" panose="020B0604030504040204" pitchFamily="50" charset="-128"/>
                <a:ea typeface="Meiryo UI" panose="020B0604030504040204" pitchFamily="50" charset="-128"/>
              </a:rPr>
              <a:t>エンパワーメント</a:t>
            </a:r>
          </a:p>
        </p:txBody>
      </p:sp>
      <p:sp>
        <p:nvSpPr>
          <p:cNvPr id="17" name="サブタイトル 2"/>
          <p:cNvSpPr txBox="1">
            <a:spLocks/>
          </p:cNvSpPr>
          <p:nvPr/>
        </p:nvSpPr>
        <p:spPr>
          <a:xfrm>
            <a:off x="899792" y="1781661"/>
            <a:ext cx="3893272" cy="433446"/>
          </a:xfrm>
          <a:prstGeom prst="rect">
            <a:avLst/>
          </a:prstGeom>
          <a:solidFill>
            <a:schemeClr val="accent6">
              <a:lumMod val="20000"/>
              <a:lumOff val="80000"/>
            </a:schemeClr>
          </a:solidFill>
          <a:ln w="85725" cmpd="dbl">
            <a:solidFill>
              <a:schemeClr val="tx1"/>
            </a:solidFill>
          </a:ln>
        </p:spPr>
        <p:txBody>
          <a:bodyPr vert="horz" lIns="91440" tIns="45720" rIns="91440" bIns="4572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2000" b="1" dirty="0" smtClean="0">
                <a:latin typeface="ＭＳ Ｐゴシック" panose="020B0600070205080204" pitchFamily="50" charset="-128"/>
                <a:ea typeface="ＭＳ Ｐゴシック" panose="020B0600070205080204" pitchFamily="50" charset="-128"/>
              </a:rPr>
              <a:t>外国人観光客の救急搬送</a:t>
            </a:r>
          </a:p>
        </p:txBody>
      </p:sp>
      <p:sp>
        <p:nvSpPr>
          <p:cNvPr id="19" name="角丸四角形 18"/>
          <p:cNvSpPr/>
          <p:nvPr/>
        </p:nvSpPr>
        <p:spPr>
          <a:xfrm>
            <a:off x="1043353" y="2468239"/>
            <a:ext cx="1172310" cy="4454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これま</a:t>
            </a:r>
            <a:r>
              <a:rPr kumimoji="1" lang="ja-JP" altLang="en-US" dirty="0">
                <a:solidFill>
                  <a:schemeClr val="tx1"/>
                </a:solidFill>
                <a:latin typeface="Meiryo UI" panose="020B0604030504040204" pitchFamily="50" charset="-128"/>
                <a:ea typeface="Meiryo UI" panose="020B0604030504040204" pitchFamily="50" charset="-128"/>
              </a:rPr>
              <a:t>で</a:t>
            </a:r>
          </a:p>
        </p:txBody>
      </p:sp>
      <p:sp>
        <p:nvSpPr>
          <p:cNvPr id="20" name="角丸四角形 19"/>
          <p:cNvSpPr/>
          <p:nvPr/>
        </p:nvSpPr>
        <p:spPr>
          <a:xfrm>
            <a:off x="1043353" y="4509599"/>
            <a:ext cx="1172310" cy="4454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これから</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2559014" y="4552552"/>
            <a:ext cx="5976267" cy="400110"/>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　スマートフォンで問診項目をあらかじめ翻訳</a:t>
            </a:r>
            <a:endParaRPr lang="ja-JP" altLang="en-US" sz="2000" b="1" dirty="0">
              <a:latin typeface="Meiryo UI" panose="020B0604030504040204" pitchFamily="50" charset="-128"/>
              <a:ea typeface="Meiryo UI" panose="020B0604030504040204" pitchFamily="50" charset="-128"/>
            </a:endParaRPr>
          </a:p>
        </p:txBody>
      </p:sp>
      <p:sp>
        <p:nvSpPr>
          <p:cNvPr id="21" name="正方形/長方形 20"/>
          <p:cNvSpPr/>
          <p:nvPr/>
        </p:nvSpPr>
        <p:spPr>
          <a:xfrm>
            <a:off x="2946432" y="2968773"/>
            <a:ext cx="5903016" cy="1169551"/>
          </a:xfrm>
          <a:prstGeom prst="rect">
            <a:avLst/>
          </a:prstGeom>
        </p:spPr>
        <p:txBody>
          <a:bodyPr wrap="square">
            <a:spAutoFit/>
          </a:bodyPr>
          <a:lstStyle/>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外国人観光客の増加に伴い、救急搬送の要請も増加</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症状等の問診は専門用語が多い</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十分な情報収集ができなければ、搬送先の病院確保も困難</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時間がかかる</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a:latin typeface="Meiryo UI" panose="020B0604030504040204" pitchFamily="50" charset="-128"/>
                <a:ea typeface="Meiryo UI" panose="020B0604030504040204" pitchFamily="50" charset="-128"/>
              </a:rPr>
              <a:t>患者</a:t>
            </a:r>
            <a:r>
              <a:rPr lang="ja-JP" altLang="en-US" sz="1400" dirty="0" smtClean="0">
                <a:latin typeface="Meiryo UI" panose="020B0604030504040204" pitchFamily="50" charset="-128"/>
                <a:ea typeface="Meiryo UI" panose="020B0604030504040204" pitchFamily="50" charset="-128"/>
              </a:rPr>
              <a:t>も不安</a:t>
            </a:r>
            <a:endParaRPr lang="en-US" altLang="ja-JP" sz="1400" dirty="0" smtClean="0">
              <a:latin typeface="Meiryo UI" panose="020B0604030504040204" pitchFamily="50" charset="-128"/>
              <a:ea typeface="Meiryo UI" panose="020B0604030504040204" pitchFamily="50" charset="-128"/>
            </a:endParaRPr>
          </a:p>
        </p:txBody>
      </p:sp>
      <p:sp>
        <p:nvSpPr>
          <p:cNvPr id="22" name="正方形/長方形 21"/>
          <p:cNvSpPr/>
          <p:nvPr/>
        </p:nvSpPr>
        <p:spPr>
          <a:xfrm>
            <a:off x="2981250" y="5125568"/>
            <a:ext cx="5554031" cy="1384995"/>
          </a:xfrm>
          <a:prstGeom prst="rect">
            <a:avLst/>
          </a:prstGeom>
        </p:spPr>
        <p:txBody>
          <a:bodyPr wrap="square">
            <a:spAutoFit/>
          </a:bodyPr>
          <a:lstStyle/>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救急搬送における問診項目はほとんど定型であり、あらかじめ翻訳可能</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専門用語もあらかじめ翻訳</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十分に情報収集し、搬送先の病院も受入れ準備</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迅速な対応</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患者も安心</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endParaRPr lang="en-US" altLang="ja-JP" sz="1400" dirty="0" smtClean="0">
              <a:latin typeface="Meiryo UI" panose="020B0604030504040204" pitchFamily="50" charset="-128"/>
              <a:ea typeface="Meiryo UI" panose="020B0604030504040204" pitchFamily="50" charset="-128"/>
            </a:endParaRPr>
          </a:p>
        </p:txBody>
      </p:sp>
      <p:sp>
        <p:nvSpPr>
          <p:cNvPr id="23" name="下矢印 22"/>
          <p:cNvSpPr/>
          <p:nvPr/>
        </p:nvSpPr>
        <p:spPr>
          <a:xfrm>
            <a:off x="1289539" y="3166847"/>
            <a:ext cx="679938" cy="1162191"/>
          </a:xfrm>
          <a:prstGeom prst="downArrow">
            <a:avLst/>
          </a:prstGeom>
          <a:solidFill>
            <a:srgbClr val="50DE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4" name="baseline_local_hospital_black_48dp.png" descr="baseline_local_hospital_black_48dp.png"/>
          <p:cNvPicPr>
            <a:picLocks noChangeAspect="1"/>
          </p:cNvPicPr>
          <p:nvPr/>
        </p:nvPicPr>
        <p:blipFill>
          <a:blip r:embed="rId2">
            <a:extLst/>
          </a:blip>
          <a:stretch>
            <a:fillRect/>
          </a:stretch>
        </p:blipFill>
        <p:spPr>
          <a:xfrm>
            <a:off x="8227254" y="3019970"/>
            <a:ext cx="498743" cy="498743"/>
          </a:xfrm>
          <a:prstGeom prst="rect">
            <a:avLst/>
          </a:prstGeom>
          <a:ln w="12700">
            <a:miter lim="400000"/>
          </a:ln>
        </p:spPr>
      </p:pic>
      <p:pic>
        <p:nvPicPr>
          <p:cNvPr id="25" name="baseline_local_hotel_black_48dp.png" descr="baseline_local_hotel_black_48dp.png"/>
          <p:cNvPicPr>
            <a:picLocks noChangeAspect="1"/>
          </p:cNvPicPr>
          <p:nvPr/>
        </p:nvPicPr>
        <p:blipFill>
          <a:blip r:embed="rId3">
            <a:extLst/>
          </a:blip>
          <a:stretch>
            <a:fillRect/>
          </a:stretch>
        </p:blipFill>
        <p:spPr>
          <a:xfrm>
            <a:off x="8006527" y="3626561"/>
            <a:ext cx="441453" cy="441453"/>
          </a:xfrm>
          <a:prstGeom prst="rect">
            <a:avLst/>
          </a:prstGeom>
          <a:ln w="12700">
            <a:miter lim="400000"/>
          </a:ln>
        </p:spPr>
      </p:pic>
      <p:sp>
        <p:nvSpPr>
          <p:cNvPr id="3" name="角丸四角形吹き出し 2"/>
          <p:cNvSpPr/>
          <p:nvPr/>
        </p:nvSpPr>
        <p:spPr>
          <a:xfrm>
            <a:off x="7541292" y="5427169"/>
            <a:ext cx="1184705" cy="371789"/>
          </a:xfrm>
          <a:prstGeom prst="wedgeRoundRectCallout">
            <a:avLst>
              <a:gd name="adj1" fmla="val 52110"/>
              <a:gd name="adj2" fmla="val 70609"/>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既往症は？</a:t>
            </a:r>
            <a:endParaRPr kumimoji="1" lang="ja-JP" altLang="en-US" sz="1200" dirty="0">
              <a:solidFill>
                <a:schemeClr val="tx1"/>
              </a:solidFill>
            </a:endParaRPr>
          </a:p>
        </p:txBody>
      </p:sp>
      <p:sp>
        <p:nvSpPr>
          <p:cNvPr id="26" name="角丸四角形吹き出し 25"/>
          <p:cNvSpPr/>
          <p:nvPr/>
        </p:nvSpPr>
        <p:spPr>
          <a:xfrm>
            <a:off x="6949831" y="5743142"/>
            <a:ext cx="1628708" cy="371789"/>
          </a:xfrm>
          <a:prstGeom prst="wedgeRoundRectCallout">
            <a:avLst>
              <a:gd name="adj1" fmla="val 58594"/>
              <a:gd name="adj2" fmla="val 3041"/>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服薬していますか？</a:t>
            </a:r>
            <a:endParaRPr kumimoji="1" lang="ja-JP" altLang="en-US" sz="1200" dirty="0">
              <a:solidFill>
                <a:schemeClr val="tx1"/>
              </a:solidFill>
            </a:endParaRPr>
          </a:p>
        </p:txBody>
      </p:sp>
      <p:sp>
        <p:nvSpPr>
          <p:cNvPr id="27" name="角丸四角形吹き出し 26"/>
          <p:cNvSpPr/>
          <p:nvPr/>
        </p:nvSpPr>
        <p:spPr>
          <a:xfrm>
            <a:off x="7104944" y="6035219"/>
            <a:ext cx="1621053" cy="371789"/>
          </a:xfrm>
          <a:prstGeom prst="wedgeRoundRectCallout">
            <a:avLst>
              <a:gd name="adj1" fmla="val 56321"/>
              <a:gd name="adj2" fmla="val -5101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血圧をはかります</a:t>
            </a:r>
            <a:endParaRPr kumimoji="1" lang="ja-JP" altLang="en-US" sz="1200" dirty="0">
              <a:solidFill>
                <a:schemeClr val="tx1"/>
              </a:solidFill>
            </a:endParaRPr>
          </a:p>
        </p:txBody>
      </p:sp>
    </p:spTree>
    <p:extLst>
      <p:ext uri="{BB962C8B-B14F-4D97-AF65-F5344CB8AC3E}">
        <p14:creationId xmlns:p14="http://schemas.microsoft.com/office/powerpoint/2010/main" val="24642887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823710" y="6316656"/>
            <a:ext cx="2057400" cy="365125"/>
          </a:xfrm>
        </p:spPr>
        <p:txBody>
          <a:bodyPr/>
          <a:lstStyle/>
          <a:p>
            <a:fld id="{690AABC7-6DBF-42EB-8F69-903C4D306E3F}" type="slidenum">
              <a:rPr kumimoji="1" lang="ja-JP" altLang="en-US" smtClean="0"/>
              <a:t>7</a:t>
            </a:fld>
            <a:endParaRPr kumimoji="1" lang="ja-JP" altLang="en-US"/>
          </a:p>
        </p:txBody>
      </p:sp>
      <p:sp>
        <p:nvSpPr>
          <p:cNvPr id="6" name="テキスト ボックス 5"/>
          <p:cNvSpPr txBox="1"/>
          <p:nvPr/>
        </p:nvSpPr>
        <p:spPr>
          <a:xfrm>
            <a:off x="1592630" y="162213"/>
            <a:ext cx="5948662" cy="461665"/>
          </a:xfrm>
          <a:prstGeom prst="rect">
            <a:avLst/>
          </a:prstGeom>
          <a:noFill/>
        </p:spPr>
        <p:txBody>
          <a:bodyPr wrap="square" rtlCol="0">
            <a:spAutoFit/>
          </a:bodyPr>
          <a:lstStyle/>
          <a:p>
            <a:pPr algn="ctr"/>
            <a:r>
              <a:rPr kumimoji="1" lang="ja-JP" altLang="en-US" sz="2400" b="1" dirty="0" smtClean="0">
                <a:latin typeface="Meiryo UI" panose="020B0604030504040204" pitchFamily="50" charset="-128"/>
                <a:ea typeface="Meiryo UI" panose="020B0604030504040204" pitchFamily="50" charset="-128"/>
              </a:rPr>
              <a:t>テクノロジーで行政サービスを向上</a:t>
            </a:r>
            <a:endParaRPr kumimoji="1" lang="ja-JP" altLang="en-US" sz="2400" b="1" dirty="0">
              <a:latin typeface="Meiryo UI" panose="020B0604030504040204" pitchFamily="50" charset="-128"/>
              <a:ea typeface="Meiryo UI" panose="020B0604030504040204" pitchFamily="50" charset="-128"/>
            </a:endParaRPr>
          </a:p>
        </p:txBody>
      </p:sp>
      <p:cxnSp>
        <p:nvCxnSpPr>
          <p:cNvPr id="7" name="直線コネクタ 6"/>
          <p:cNvCxnSpPr/>
          <p:nvPr/>
        </p:nvCxnSpPr>
        <p:spPr>
          <a:xfrm>
            <a:off x="382588" y="720770"/>
            <a:ext cx="849852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662190" y="1099415"/>
            <a:ext cx="7529896" cy="400110"/>
          </a:xfrm>
          <a:prstGeom prst="rect">
            <a:avLst/>
          </a:prstGeom>
          <a:solidFill>
            <a:schemeClr val="accent4">
              <a:lumMod val="20000"/>
              <a:lumOff val="80000"/>
            </a:schemeClr>
          </a:solidFill>
          <a:ln>
            <a:solidFill>
              <a:schemeClr val="tx1"/>
            </a:solidFill>
          </a:ln>
        </p:spPr>
        <p:txBody>
          <a:bodyPr wrap="square">
            <a:spAutoFit/>
          </a:bodyPr>
          <a:lstStyle/>
          <a:p>
            <a:r>
              <a:rPr lang="ja-JP" altLang="en-US" b="1" dirty="0">
                <a:latin typeface="Meiryo UI" panose="020B0604030504040204" pitchFamily="50" charset="-128"/>
                <a:ea typeface="Meiryo UI" panose="020B0604030504040204" pitchFamily="50" charset="-128"/>
              </a:rPr>
              <a:t>　</a:t>
            </a:r>
            <a:r>
              <a:rPr lang="ja-JP" altLang="en-US" sz="2000" b="1" dirty="0">
                <a:latin typeface="Meiryo UI" panose="020B0604030504040204" pitchFamily="50" charset="-128"/>
                <a:ea typeface="Meiryo UI" panose="020B0604030504040204" pitchFamily="50" charset="-128"/>
              </a:rPr>
              <a:t>データ</a:t>
            </a:r>
            <a:r>
              <a:rPr lang="ja-JP" altLang="en-US" sz="2000" b="1" dirty="0" smtClean="0">
                <a:latin typeface="Meiryo UI" panose="020B0604030504040204" pitchFamily="50" charset="-128"/>
                <a:ea typeface="Meiryo UI" panose="020B0604030504040204" pitchFamily="50" charset="-128"/>
              </a:rPr>
              <a:t>を公開することによって利活用を促進</a:t>
            </a:r>
            <a:endParaRPr lang="ja-JP" altLang="en-US" sz="2000"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2559014" y="2466674"/>
            <a:ext cx="6290434"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行政のデータは利用者が</a:t>
            </a:r>
            <a:r>
              <a:rPr lang="ja-JP" altLang="en-US" sz="2000" b="1" dirty="0" err="1" smtClean="0">
                <a:latin typeface="Meiryo UI" panose="020B0604030504040204" pitchFamily="50" charset="-128"/>
                <a:ea typeface="Meiryo UI" panose="020B0604030504040204" pitchFamily="50" charset="-128"/>
              </a:rPr>
              <a:t>てま</a:t>
            </a:r>
            <a:r>
              <a:rPr lang="ja-JP" altLang="en-US" sz="2000" b="1" dirty="0" smtClean="0">
                <a:latin typeface="Meiryo UI" panose="020B0604030504040204" pitchFamily="50" charset="-128"/>
                <a:ea typeface="Meiryo UI" panose="020B0604030504040204" pitchFamily="50" charset="-128"/>
              </a:rPr>
              <a:t>ひまかけて加工するもの</a:t>
            </a:r>
            <a:endParaRPr lang="ja-JP" altLang="en-US" sz="2000" b="1" dirty="0">
              <a:latin typeface="Meiryo UI" panose="020B0604030504040204" pitchFamily="50" charset="-128"/>
              <a:ea typeface="Meiryo UI" panose="020B0604030504040204" pitchFamily="50" charset="-128"/>
            </a:endParaRPr>
          </a:p>
        </p:txBody>
      </p:sp>
      <p:sp>
        <p:nvSpPr>
          <p:cNvPr id="16" name="角丸四角形 15"/>
          <p:cNvSpPr/>
          <p:nvPr/>
        </p:nvSpPr>
        <p:spPr>
          <a:xfrm>
            <a:off x="6434504" y="925508"/>
            <a:ext cx="2100777" cy="7624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Meiryo UI" panose="020B0604030504040204" pitchFamily="50" charset="-128"/>
                <a:ea typeface="Meiryo UI" panose="020B0604030504040204" pitchFamily="50" charset="-128"/>
              </a:rPr>
              <a:t>オープン</a:t>
            </a:r>
          </a:p>
        </p:txBody>
      </p:sp>
      <p:sp>
        <p:nvSpPr>
          <p:cNvPr id="17" name="サブタイトル 2"/>
          <p:cNvSpPr txBox="1">
            <a:spLocks/>
          </p:cNvSpPr>
          <p:nvPr/>
        </p:nvSpPr>
        <p:spPr>
          <a:xfrm>
            <a:off x="899791" y="1781661"/>
            <a:ext cx="6525941" cy="433446"/>
          </a:xfrm>
          <a:prstGeom prst="rect">
            <a:avLst/>
          </a:prstGeom>
          <a:solidFill>
            <a:schemeClr val="accent6">
              <a:lumMod val="20000"/>
              <a:lumOff val="80000"/>
            </a:schemeClr>
          </a:solidFill>
          <a:ln w="85725" cmpd="dbl">
            <a:solidFill>
              <a:schemeClr val="tx1"/>
            </a:solidFill>
          </a:ln>
        </p:spPr>
        <p:txBody>
          <a:bodyPr vert="horz" lIns="91440" tIns="45720" rIns="91440" bIns="4572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2000" b="1" dirty="0" smtClean="0">
                <a:latin typeface="ＭＳ Ｐゴシック" panose="020B0600070205080204" pitchFamily="50" charset="-128"/>
                <a:ea typeface="ＭＳ Ｐゴシック" panose="020B0600070205080204" pitchFamily="50" charset="-128"/>
              </a:rPr>
              <a:t>行政データを利用しやすい形で公開　→　オープンデータ</a:t>
            </a:r>
          </a:p>
        </p:txBody>
      </p:sp>
      <p:sp>
        <p:nvSpPr>
          <p:cNvPr id="19" name="角丸四角形 18"/>
          <p:cNvSpPr/>
          <p:nvPr/>
        </p:nvSpPr>
        <p:spPr>
          <a:xfrm>
            <a:off x="1043353" y="2468239"/>
            <a:ext cx="1172310" cy="4454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これま</a:t>
            </a:r>
            <a:r>
              <a:rPr kumimoji="1" lang="ja-JP" altLang="en-US" dirty="0">
                <a:solidFill>
                  <a:schemeClr val="tx1"/>
                </a:solidFill>
                <a:latin typeface="Meiryo UI" panose="020B0604030504040204" pitchFamily="50" charset="-128"/>
                <a:ea typeface="Meiryo UI" panose="020B0604030504040204" pitchFamily="50" charset="-128"/>
              </a:rPr>
              <a:t>で</a:t>
            </a:r>
          </a:p>
        </p:txBody>
      </p:sp>
      <p:sp>
        <p:nvSpPr>
          <p:cNvPr id="20" name="角丸四角形 19"/>
          <p:cNvSpPr/>
          <p:nvPr/>
        </p:nvSpPr>
        <p:spPr>
          <a:xfrm>
            <a:off x="1043353" y="4509599"/>
            <a:ext cx="1172310" cy="4454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これから</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2559014" y="4552552"/>
            <a:ext cx="5976267" cy="400110"/>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利用者がすぐに使える形でデータをあらかじめ公開</a:t>
            </a:r>
            <a:endParaRPr lang="ja-JP" altLang="en-US" sz="2000" b="1" dirty="0">
              <a:latin typeface="Meiryo UI" panose="020B0604030504040204" pitchFamily="50" charset="-128"/>
              <a:ea typeface="Meiryo UI" panose="020B0604030504040204" pitchFamily="50" charset="-128"/>
            </a:endParaRPr>
          </a:p>
        </p:txBody>
      </p:sp>
      <p:sp>
        <p:nvSpPr>
          <p:cNvPr id="21" name="正方形/長方形 20"/>
          <p:cNvSpPr/>
          <p:nvPr/>
        </p:nvSpPr>
        <p:spPr>
          <a:xfrm>
            <a:off x="2946432" y="2968773"/>
            <a:ext cx="5903016" cy="1169551"/>
          </a:xfrm>
          <a:prstGeom prst="rect">
            <a:avLst/>
          </a:prstGeom>
        </p:spPr>
        <p:txBody>
          <a:bodyPr wrap="square">
            <a:spAutoFit/>
          </a:bodyPr>
          <a:lstStyle/>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どこにどんなデータがあるのか調べることに時間がかかる</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利用してよいか許可が必要なのか不明確</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許可が必要な場合は所管課に問合せ、返答に時間がかかる</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a:latin typeface="Meiryo UI" panose="020B0604030504040204" pitchFamily="50" charset="-128"/>
                <a:ea typeface="Meiryo UI" panose="020B0604030504040204" pitchFamily="50" charset="-128"/>
              </a:rPr>
              <a:t>ホームページに掲載されている</a:t>
            </a:r>
            <a:r>
              <a:rPr lang="en-US" altLang="ja-JP" sz="1400" dirty="0">
                <a:latin typeface="Meiryo UI" panose="020B0604030504040204" pitchFamily="50" charset="-128"/>
                <a:ea typeface="Meiryo UI" panose="020B0604030504040204" pitchFamily="50" charset="-128"/>
              </a:rPr>
              <a:t>PDF</a:t>
            </a:r>
            <a:r>
              <a:rPr lang="ja-JP" altLang="en-US" sz="1400" dirty="0">
                <a:latin typeface="Meiryo UI" panose="020B0604030504040204" pitchFamily="50" charset="-128"/>
                <a:ea typeface="Meiryo UI" panose="020B0604030504040204" pitchFamily="50" charset="-128"/>
              </a:rPr>
              <a:t>から手作業で</a:t>
            </a:r>
            <a:r>
              <a:rPr lang="ja-JP" altLang="en-US" sz="1400" dirty="0" smtClean="0">
                <a:latin typeface="Meiryo UI" panose="020B0604030504040204" pitchFamily="50" charset="-128"/>
                <a:ea typeface="Meiryo UI" panose="020B0604030504040204" pitchFamily="50" charset="-128"/>
              </a:rPr>
              <a:t>データを作成</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結果、利用することに時間がかかりすぎる</a:t>
            </a:r>
            <a:endParaRPr lang="en-US" altLang="ja-JP" sz="1400" dirty="0">
              <a:latin typeface="Meiryo UI" panose="020B0604030504040204" pitchFamily="50" charset="-128"/>
              <a:ea typeface="Meiryo UI" panose="020B0604030504040204" pitchFamily="50" charset="-128"/>
            </a:endParaRPr>
          </a:p>
        </p:txBody>
      </p:sp>
      <p:sp>
        <p:nvSpPr>
          <p:cNvPr id="22" name="正方形/長方形 21"/>
          <p:cNvSpPr/>
          <p:nvPr/>
        </p:nvSpPr>
        <p:spPr>
          <a:xfrm>
            <a:off x="2981250" y="5125568"/>
            <a:ext cx="5554031" cy="1600438"/>
          </a:xfrm>
          <a:prstGeom prst="rect">
            <a:avLst/>
          </a:prstGeom>
        </p:spPr>
        <p:txBody>
          <a:bodyPr wrap="square">
            <a:spAutoFit/>
          </a:bodyPr>
          <a:lstStyle/>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ポータルサイトにデータをまとめて掲載</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en-US" altLang="ja-JP" sz="1400" dirty="0" smtClean="0">
                <a:latin typeface="Meiryo UI" panose="020B0604030504040204" pitchFamily="50" charset="-128"/>
                <a:ea typeface="Meiryo UI" panose="020B0604030504040204" pitchFamily="50" charset="-128"/>
              </a:rPr>
              <a:t>2</a:t>
            </a:r>
            <a:r>
              <a:rPr lang="ja-JP" altLang="en-US" sz="1400" dirty="0" smtClean="0">
                <a:latin typeface="Meiryo UI" panose="020B0604030504040204" pitchFamily="50" charset="-128"/>
                <a:ea typeface="Meiryo UI" panose="020B0604030504040204" pitchFamily="50" charset="-128"/>
              </a:rPr>
              <a:t>次利用可能な許諾を明示（</a:t>
            </a:r>
            <a:r>
              <a:rPr lang="en-US" altLang="ja-JP" sz="1400" dirty="0" smtClean="0">
                <a:latin typeface="Meiryo UI" panose="020B0604030504040204" pitchFamily="50" charset="-128"/>
                <a:ea typeface="Meiryo UI" panose="020B0604030504040204" pitchFamily="50" charset="-128"/>
              </a:rPr>
              <a:t>CC-BY</a:t>
            </a:r>
            <a:r>
              <a:rPr lang="ja-JP" altLang="en-US" sz="1400" dirty="0" smtClean="0">
                <a:latin typeface="Meiryo UI" panose="020B0604030504040204" pitchFamily="50" charset="-128"/>
                <a:ea typeface="Meiryo UI" panose="020B0604030504040204" pitchFamily="50" charset="-128"/>
              </a:rPr>
              <a:t>）し、安心して利用</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a:latin typeface="Meiryo UI" panose="020B0604030504040204" pitchFamily="50" charset="-128"/>
                <a:ea typeface="Meiryo UI" panose="020B0604030504040204" pitchFamily="50" charset="-128"/>
              </a:rPr>
              <a:t>市</a:t>
            </a:r>
            <a:r>
              <a:rPr lang="ja-JP" altLang="en-US" sz="1400" dirty="0" smtClean="0">
                <a:latin typeface="Meiryo UI" panose="020B0604030504040204" pitchFamily="50" charset="-128"/>
                <a:ea typeface="Meiryo UI" panose="020B0604030504040204" pitchFamily="50" charset="-128"/>
              </a:rPr>
              <a:t>役所への問い合わせも必要なし</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en-US" altLang="ja-JP" sz="1400" dirty="0" smtClean="0">
                <a:latin typeface="Meiryo UI" panose="020B0604030504040204" pitchFamily="50" charset="-128"/>
                <a:ea typeface="Meiryo UI" panose="020B0604030504040204" pitchFamily="50" charset="-128"/>
              </a:rPr>
              <a:t>CSV</a:t>
            </a:r>
            <a:r>
              <a:rPr lang="ja-JP" altLang="en-US" sz="1400" dirty="0" smtClean="0">
                <a:latin typeface="Meiryo UI" panose="020B0604030504040204" pitchFamily="50" charset="-128"/>
                <a:ea typeface="Meiryo UI" panose="020B0604030504040204" pitchFamily="50" charset="-128"/>
              </a:rPr>
              <a:t>形式などすぐにプログラムで利用可能であれば開発意欲も増加</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アプリ開発など新たなサービス創出も期待</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スマートシティにおけるデータ流通の第一歩</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endParaRPr lang="en-US" altLang="ja-JP" sz="1400" dirty="0" smtClean="0">
              <a:latin typeface="Meiryo UI" panose="020B0604030504040204" pitchFamily="50" charset="-128"/>
              <a:ea typeface="Meiryo UI" panose="020B0604030504040204" pitchFamily="50" charset="-128"/>
            </a:endParaRPr>
          </a:p>
        </p:txBody>
      </p:sp>
      <p:sp>
        <p:nvSpPr>
          <p:cNvPr id="23" name="下矢印 22"/>
          <p:cNvSpPr/>
          <p:nvPr/>
        </p:nvSpPr>
        <p:spPr>
          <a:xfrm>
            <a:off x="1289539" y="3166847"/>
            <a:ext cx="679938" cy="1162191"/>
          </a:xfrm>
          <a:prstGeom prst="downArrow">
            <a:avLst/>
          </a:prstGeom>
          <a:solidFill>
            <a:srgbClr val="50DE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p:nvPicPr>
        <p:blipFill>
          <a:blip r:embed="rId2"/>
          <a:stretch>
            <a:fillRect/>
          </a:stretch>
        </p:blipFill>
        <p:spPr>
          <a:xfrm>
            <a:off x="7640653" y="5182336"/>
            <a:ext cx="1208795" cy="452323"/>
          </a:xfrm>
          <a:prstGeom prst="rect">
            <a:avLst/>
          </a:prstGeom>
        </p:spPr>
      </p:pic>
      <p:pic>
        <p:nvPicPr>
          <p:cNvPr id="3" name="図 2"/>
          <p:cNvPicPr>
            <a:picLocks noChangeAspect="1"/>
          </p:cNvPicPr>
          <p:nvPr/>
        </p:nvPicPr>
        <p:blipFill>
          <a:blip r:embed="rId3"/>
          <a:stretch>
            <a:fillRect/>
          </a:stretch>
        </p:blipFill>
        <p:spPr>
          <a:xfrm>
            <a:off x="565375" y="5125568"/>
            <a:ext cx="2248274" cy="1275733"/>
          </a:xfrm>
          <a:prstGeom prst="rect">
            <a:avLst/>
          </a:prstGeom>
        </p:spPr>
      </p:pic>
      <p:pic>
        <p:nvPicPr>
          <p:cNvPr id="5" name="図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15778" y="3598976"/>
            <a:ext cx="658544" cy="658544"/>
          </a:xfrm>
          <a:prstGeom prst="rect">
            <a:avLst/>
          </a:prstGeom>
        </p:spPr>
      </p:pic>
    </p:spTree>
    <p:extLst>
      <p:ext uri="{BB962C8B-B14F-4D97-AF65-F5344CB8AC3E}">
        <p14:creationId xmlns:p14="http://schemas.microsoft.com/office/powerpoint/2010/main" val="14852717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823710" y="6316656"/>
            <a:ext cx="2057400" cy="365125"/>
          </a:xfrm>
        </p:spPr>
        <p:txBody>
          <a:bodyPr/>
          <a:lstStyle/>
          <a:p>
            <a:fld id="{690AABC7-6DBF-42EB-8F69-903C4D306E3F}" type="slidenum">
              <a:rPr kumimoji="1" lang="ja-JP" altLang="en-US" smtClean="0"/>
              <a:t>8</a:t>
            </a:fld>
            <a:endParaRPr kumimoji="1" lang="ja-JP" altLang="en-US" dirty="0"/>
          </a:p>
        </p:txBody>
      </p:sp>
      <p:sp>
        <p:nvSpPr>
          <p:cNvPr id="6" name="テキスト ボックス 5"/>
          <p:cNvSpPr txBox="1"/>
          <p:nvPr/>
        </p:nvSpPr>
        <p:spPr>
          <a:xfrm>
            <a:off x="1592630" y="162213"/>
            <a:ext cx="5948662" cy="461665"/>
          </a:xfrm>
          <a:prstGeom prst="rect">
            <a:avLst/>
          </a:prstGeom>
          <a:noFill/>
        </p:spPr>
        <p:txBody>
          <a:bodyPr wrap="square" rtlCol="0">
            <a:spAutoFit/>
          </a:bodyPr>
          <a:lstStyle/>
          <a:p>
            <a:pPr algn="ctr"/>
            <a:r>
              <a:rPr kumimoji="1" lang="ja-JP" altLang="en-US" sz="2400" b="1" dirty="0" smtClean="0">
                <a:latin typeface="Meiryo UI" panose="020B0604030504040204" pitchFamily="50" charset="-128"/>
                <a:ea typeface="Meiryo UI" panose="020B0604030504040204" pitchFamily="50" charset="-128"/>
              </a:rPr>
              <a:t>テクノロジーで行政サービスを向上</a:t>
            </a:r>
            <a:endParaRPr kumimoji="1" lang="ja-JP" altLang="en-US" sz="2400" b="1" dirty="0">
              <a:latin typeface="Meiryo UI" panose="020B0604030504040204" pitchFamily="50" charset="-128"/>
              <a:ea typeface="Meiryo UI" panose="020B0604030504040204" pitchFamily="50" charset="-128"/>
            </a:endParaRPr>
          </a:p>
        </p:txBody>
      </p:sp>
      <p:cxnSp>
        <p:nvCxnSpPr>
          <p:cNvPr id="7" name="直線コネクタ 6"/>
          <p:cNvCxnSpPr/>
          <p:nvPr/>
        </p:nvCxnSpPr>
        <p:spPr>
          <a:xfrm>
            <a:off x="382588" y="720770"/>
            <a:ext cx="849852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662190" y="1099415"/>
            <a:ext cx="7529896" cy="400110"/>
          </a:xfrm>
          <a:prstGeom prst="rect">
            <a:avLst/>
          </a:prstGeom>
          <a:solidFill>
            <a:schemeClr val="accent4">
              <a:lumMod val="20000"/>
              <a:lumOff val="80000"/>
            </a:schemeClr>
          </a:solidFill>
          <a:ln>
            <a:solidFill>
              <a:schemeClr val="tx1"/>
            </a:solidFill>
          </a:ln>
        </p:spPr>
        <p:txBody>
          <a:bodyPr wrap="square">
            <a:spAutoFit/>
          </a:bodyPr>
          <a:lstStyle/>
          <a:p>
            <a:r>
              <a:rPr lang="ja-JP" altLang="en-US" b="1" dirty="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まちの</a:t>
            </a:r>
            <a:r>
              <a:rPr lang="ja-JP" altLang="en-US" sz="2000" b="1" dirty="0" smtClean="0">
                <a:latin typeface="Meiryo UI" panose="020B0604030504040204" pitchFamily="50" charset="-128"/>
                <a:ea typeface="Meiryo UI" panose="020B0604030504040204" pitchFamily="50" charset="-128"/>
              </a:rPr>
              <a:t>課題を市民と共有</a:t>
            </a:r>
            <a:endParaRPr lang="ja-JP" altLang="en-US" sz="2000"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2559014" y="2466674"/>
            <a:ext cx="6290434"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電話で担当所管に連絡</a:t>
            </a:r>
            <a:endParaRPr lang="ja-JP" altLang="en-US" sz="2000" b="1" dirty="0">
              <a:latin typeface="Meiryo UI" panose="020B0604030504040204" pitchFamily="50" charset="-128"/>
              <a:ea typeface="Meiryo UI" panose="020B0604030504040204" pitchFamily="50" charset="-128"/>
            </a:endParaRPr>
          </a:p>
        </p:txBody>
      </p:sp>
      <p:sp>
        <p:nvSpPr>
          <p:cNvPr id="16" name="角丸四角形 15"/>
          <p:cNvSpPr/>
          <p:nvPr/>
        </p:nvSpPr>
        <p:spPr>
          <a:xfrm>
            <a:off x="6434504" y="925508"/>
            <a:ext cx="2100777" cy="7624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Meiryo UI" panose="020B0604030504040204" pitchFamily="50" charset="-128"/>
                <a:ea typeface="Meiryo UI" panose="020B0604030504040204" pitchFamily="50" charset="-128"/>
              </a:rPr>
              <a:t>コラボレーション</a:t>
            </a:r>
          </a:p>
        </p:txBody>
      </p:sp>
      <p:sp>
        <p:nvSpPr>
          <p:cNvPr id="17" name="サブタイトル 2"/>
          <p:cNvSpPr txBox="1">
            <a:spLocks/>
          </p:cNvSpPr>
          <p:nvPr/>
        </p:nvSpPr>
        <p:spPr>
          <a:xfrm>
            <a:off x="899791" y="1781661"/>
            <a:ext cx="5399604" cy="433446"/>
          </a:xfrm>
          <a:prstGeom prst="rect">
            <a:avLst/>
          </a:prstGeom>
          <a:solidFill>
            <a:schemeClr val="accent6">
              <a:lumMod val="20000"/>
              <a:lumOff val="80000"/>
            </a:schemeClr>
          </a:solidFill>
          <a:ln w="85725" cmpd="dbl">
            <a:solidFill>
              <a:schemeClr val="tx1"/>
            </a:solidFill>
          </a:ln>
        </p:spPr>
        <p:txBody>
          <a:bodyPr vert="horz" lIns="91440" tIns="45720" rIns="91440" bIns="4572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2000" b="1" dirty="0" smtClean="0">
                <a:latin typeface="ＭＳ Ｐゴシック" panose="020B0600070205080204" pitchFamily="50" charset="-128"/>
                <a:ea typeface="ＭＳ Ｐゴシック" panose="020B0600070205080204" pitchFamily="50" charset="-128"/>
              </a:rPr>
              <a:t>道路の陥没や遊具の破損等をスマホで通報</a:t>
            </a:r>
          </a:p>
        </p:txBody>
      </p:sp>
      <p:sp>
        <p:nvSpPr>
          <p:cNvPr id="19" name="角丸四角形 18"/>
          <p:cNvSpPr/>
          <p:nvPr/>
        </p:nvSpPr>
        <p:spPr>
          <a:xfrm>
            <a:off x="1043353" y="2468239"/>
            <a:ext cx="1172310" cy="4454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これま</a:t>
            </a:r>
            <a:r>
              <a:rPr kumimoji="1" lang="ja-JP" altLang="en-US" dirty="0">
                <a:solidFill>
                  <a:schemeClr val="tx1"/>
                </a:solidFill>
                <a:latin typeface="Meiryo UI" panose="020B0604030504040204" pitchFamily="50" charset="-128"/>
                <a:ea typeface="Meiryo UI" panose="020B0604030504040204" pitchFamily="50" charset="-128"/>
              </a:rPr>
              <a:t>で</a:t>
            </a:r>
          </a:p>
        </p:txBody>
      </p:sp>
      <p:sp>
        <p:nvSpPr>
          <p:cNvPr id="20" name="角丸四角形 19"/>
          <p:cNvSpPr/>
          <p:nvPr/>
        </p:nvSpPr>
        <p:spPr>
          <a:xfrm>
            <a:off x="1043353" y="4509599"/>
            <a:ext cx="1172310" cy="4454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これから</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2559014" y="4552552"/>
            <a:ext cx="6162955" cy="400110"/>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スマートフォンで写真を投稿</a:t>
            </a:r>
            <a:endParaRPr lang="ja-JP" altLang="en-US" sz="2000" b="1" dirty="0">
              <a:latin typeface="Meiryo UI" panose="020B0604030504040204" pitchFamily="50" charset="-128"/>
              <a:ea typeface="Meiryo UI" panose="020B0604030504040204" pitchFamily="50" charset="-128"/>
            </a:endParaRPr>
          </a:p>
        </p:txBody>
      </p:sp>
      <p:sp>
        <p:nvSpPr>
          <p:cNvPr id="21" name="正方形/長方形 20"/>
          <p:cNvSpPr/>
          <p:nvPr/>
        </p:nvSpPr>
        <p:spPr>
          <a:xfrm>
            <a:off x="2946432" y="2968773"/>
            <a:ext cx="5903016" cy="954107"/>
          </a:xfrm>
          <a:prstGeom prst="rect">
            <a:avLst/>
          </a:prstGeom>
        </p:spPr>
        <p:txBody>
          <a:bodyPr wrap="square">
            <a:spAutoFit/>
          </a:bodyPr>
          <a:lstStyle/>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どこに通報をすればよいかわからない</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電話では場所が伝わりにくい</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電話では状態が伝わりにくい</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連絡に時間がかかる</a:t>
            </a:r>
            <a:endParaRPr lang="en-US" altLang="ja-JP" sz="1400" dirty="0" smtClean="0">
              <a:latin typeface="Meiryo UI" panose="020B0604030504040204" pitchFamily="50" charset="-128"/>
              <a:ea typeface="Meiryo UI" panose="020B0604030504040204" pitchFamily="50" charset="-128"/>
            </a:endParaRPr>
          </a:p>
        </p:txBody>
      </p:sp>
      <p:sp>
        <p:nvSpPr>
          <p:cNvPr id="22" name="正方形/長方形 21"/>
          <p:cNvSpPr/>
          <p:nvPr/>
        </p:nvSpPr>
        <p:spPr>
          <a:xfrm>
            <a:off x="2981250" y="5125568"/>
            <a:ext cx="5554031" cy="1169551"/>
          </a:xfrm>
          <a:prstGeom prst="rect">
            <a:avLst/>
          </a:prstGeom>
        </p:spPr>
        <p:txBody>
          <a:bodyPr wrap="square">
            <a:spAutoFit/>
          </a:bodyPr>
          <a:lstStyle/>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市役所で１か所の送信先</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正確な場所（位置情報）</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写真で状態は一目瞭然</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a:latin typeface="Meiryo UI" panose="020B0604030504040204" pitchFamily="50" charset="-128"/>
                <a:ea typeface="Meiryo UI" panose="020B0604030504040204" pitchFamily="50" charset="-128"/>
              </a:rPr>
              <a:t>素早</a:t>
            </a:r>
            <a:r>
              <a:rPr lang="ja-JP" altLang="en-US" sz="1400" dirty="0" smtClean="0">
                <a:latin typeface="Meiryo UI" panose="020B0604030504040204" pitchFamily="50" charset="-128"/>
                <a:ea typeface="Meiryo UI" panose="020B0604030504040204" pitchFamily="50" charset="-128"/>
              </a:rPr>
              <a:t>く</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まちづくりに対する参加意識の醸成</a:t>
            </a:r>
            <a:endParaRPr lang="en-US" altLang="ja-JP" sz="1400" dirty="0" smtClean="0">
              <a:latin typeface="Meiryo UI" panose="020B0604030504040204" pitchFamily="50" charset="-128"/>
              <a:ea typeface="Meiryo UI" panose="020B0604030504040204" pitchFamily="50" charset="-128"/>
            </a:endParaRPr>
          </a:p>
        </p:txBody>
      </p:sp>
      <p:sp>
        <p:nvSpPr>
          <p:cNvPr id="23" name="下矢印 22"/>
          <p:cNvSpPr/>
          <p:nvPr/>
        </p:nvSpPr>
        <p:spPr>
          <a:xfrm>
            <a:off x="1289539" y="3166847"/>
            <a:ext cx="679938" cy="1162191"/>
          </a:xfrm>
          <a:prstGeom prst="downArrow">
            <a:avLst/>
          </a:prstGeom>
          <a:solidFill>
            <a:srgbClr val="50DE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図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49933" y="3417042"/>
            <a:ext cx="553350" cy="553350"/>
          </a:xfrm>
          <a:prstGeom prst="rect">
            <a:avLst/>
          </a:prstGeom>
        </p:spPr>
      </p:pic>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00823" y="3049565"/>
            <a:ext cx="605848" cy="605848"/>
          </a:xfrm>
          <a:prstGeom prst="rect">
            <a:avLst/>
          </a:prstGeom>
        </p:spPr>
      </p:pic>
      <p:pic>
        <p:nvPicPr>
          <p:cNvPr id="13" name="図 12"/>
          <p:cNvPicPr>
            <a:picLocks noChangeAspect="1"/>
          </p:cNvPicPr>
          <p:nvPr/>
        </p:nvPicPr>
        <p:blipFill>
          <a:blip r:embed="rId4"/>
          <a:stretch>
            <a:fillRect/>
          </a:stretch>
        </p:blipFill>
        <p:spPr>
          <a:xfrm>
            <a:off x="7352578" y="4934202"/>
            <a:ext cx="542313" cy="549355"/>
          </a:xfrm>
          <a:prstGeom prst="rect">
            <a:avLst/>
          </a:prstGeom>
        </p:spPr>
      </p:pic>
      <p:pic>
        <p:nvPicPr>
          <p:cNvPr id="24" name="図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4395" y="5612663"/>
            <a:ext cx="553350" cy="553350"/>
          </a:xfrm>
          <a:prstGeom prst="rect">
            <a:avLst/>
          </a:prstGeom>
        </p:spPr>
      </p:pic>
      <p:pic>
        <p:nvPicPr>
          <p:cNvPr id="14" name="図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0049" y="4915331"/>
            <a:ext cx="524426" cy="524426"/>
          </a:xfrm>
          <a:prstGeom prst="rect">
            <a:avLst/>
          </a:prstGeom>
        </p:spPr>
      </p:pic>
      <p:pic>
        <p:nvPicPr>
          <p:cNvPr id="25" name="図 2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49933" y="2665509"/>
            <a:ext cx="582329" cy="582329"/>
          </a:xfrm>
          <a:prstGeom prst="rect">
            <a:avLst/>
          </a:prstGeom>
        </p:spPr>
      </p:pic>
    </p:spTree>
    <p:extLst>
      <p:ext uri="{BB962C8B-B14F-4D97-AF65-F5344CB8AC3E}">
        <p14:creationId xmlns:p14="http://schemas.microsoft.com/office/powerpoint/2010/main" val="15726581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823710" y="6316656"/>
            <a:ext cx="2057400" cy="365125"/>
          </a:xfrm>
        </p:spPr>
        <p:txBody>
          <a:bodyPr/>
          <a:lstStyle/>
          <a:p>
            <a:fld id="{690AABC7-6DBF-42EB-8F69-903C4D306E3F}" type="slidenum">
              <a:rPr kumimoji="1" lang="ja-JP" altLang="en-US" smtClean="0"/>
              <a:t>9</a:t>
            </a:fld>
            <a:endParaRPr kumimoji="1" lang="ja-JP" altLang="en-US" dirty="0"/>
          </a:p>
        </p:txBody>
      </p:sp>
      <p:sp>
        <p:nvSpPr>
          <p:cNvPr id="6" name="テキスト ボックス 5"/>
          <p:cNvSpPr txBox="1"/>
          <p:nvPr/>
        </p:nvSpPr>
        <p:spPr>
          <a:xfrm>
            <a:off x="1592630" y="162213"/>
            <a:ext cx="5948662" cy="461665"/>
          </a:xfrm>
          <a:prstGeom prst="rect">
            <a:avLst/>
          </a:prstGeom>
          <a:noFill/>
        </p:spPr>
        <p:txBody>
          <a:bodyPr wrap="square" rtlCol="0">
            <a:spAutoFit/>
          </a:bodyPr>
          <a:lstStyle/>
          <a:p>
            <a:pPr algn="ctr"/>
            <a:r>
              <a:rPr kumimoji="1" lang="ja-JP" altLang="en-US" sz="2400" b="1" dirty="0" smtClean="0">
                <a:latin typeface="Meiryo UI" panose="020B0604030504040204" pitchFamily="50" charset="-128"/>
                <a:ea typeface="Meiryo UI" panose="020B0604030504040204" pitchFamily="50" charset="-128"/>
              </a:rPr>
              <a:t>テクノロジーで行政サービスを向上</a:t>
            </a:r>
            <a:endParaRPr kumimoji="1" lang="ja-JP" altLang="en-US" sz="2400" b="1" dirty="0">
              <a:latin typeface="Meiryo UI" panose="020B0604030504040204" pitchFamily="50" charset="-128"/>
              <a:ea typeface="Meiryo UI" panose="020B0604030504040204" pitchFamily="50" charset="-128"/>
            </a:endParaRPr>
          </a:p>
        </p:txBody>
      </p:sp>
      <p:cxnSp>
        <p:nvCxnSpPr>
          <p:cNvPr id="7" name="直線コネクタ 6"/>
          <p:cNvCxnSpPr/>
          <p:nvPr/>
        </p:nvCxnSpPr>
        <p:spPr>
          <a:xfrm>
            <a:off x="382588" y="720770"/>
            <a:ext cx="849852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662190" y="1099415"/>
            <a:ext cx="7529896" cy="400110"/>
          </a:xfrm>
          <a:prstGeom prst="rect">
            <a:avLst/>
          </a:prstGeom>
          <a:solidFill>
            <a:schemeClr val="accent4">
              <a:lumMod val="20000"/>
              <a:lumOff val="80000"/>
            </a:schemeClr>
          </a:solidFill>
          <a:ln>
            <a:solidFill>
              <a:schemeClr val="tx1"/>
            </a:solidFill>
          </a:ln>
        </p:spPr>
        <p:txBody>
          <a:bodyPr wrap="square">
            <a:spAutoFit/>
          </a:bodyPr>
          <a:lstStyle/>
          <a:p>
            <a:r>
              <a:rPr lang="ja-JP" altLang="en-US"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課題、ニーズをもとに企業・市民と協働</a:t>
            </a:r>
            <a:endParaRPr lang="ja-JP" altLang="en-US" sz="2000"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2559014" y="2466674"/>
            <a:ext cx="6290434"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課題、ニーズの多様化、活動メンバーの固定化</a:t>
            </a:r>
            <a:endParaRPr lang="ja-JP" altLang="en-US" sz="2000" b="1" dirty="0">
              <a:latin typeface="Meiryo UI" panose="020B0604030504040204" pitchFamily="50" charset="-128"/>
              <a:ea typeface="Meiryo UI" panose="020B0604030504040204" pitchFamily="50" charset="-128"/>
            </a:endParaRPr>
          </a:p>
        </p:txBody>
      </p:sp>
      <p:sp>
        <p:nvSpPr>
          <p:cNvPr id="16" name="角丸四角形 15"/>
          <p:cNvSpPr/>
          <p:nvPr/>
        </p:nvSpPr>
        <p:spPr>
          <a:xfrm>
            <a:off x="6434504" y="925508"/>
            <a:ext cx="2100777" cy="7624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Meiryo UI" panose="020B0604030504040204" pitchFamily="50" charset="-128"/>
                <a:ea typeface="Meiryo UI" panose="020B0604030504040204" pitchFamily="50" charset="-128"/>
              </a:rPr>
              <a:t>コラボレーション</a:t>
            </a:r>
          </a:p>
        </p:txBody>
      </p:sp>
      <p:sp>
        <p:nvSpPr>
          <p:cNvPr id="17" name="サブタイトル 2"/>
          <p:cNvSpPr txBox="1">
            <a:spLocks/>
          </p:cNvSpPr>
          <p:nvPr/>
        </p:nvSpPr>
        <p:spPr>
          <a:xfrm>
            <a:off x="899791" y="1781661"/>
            <a:ext cx="6525941" cy="433446"/>
          </a:xfrm>
          <a:prstGeom prst="rect">
            <a:avLst/>
          </a:prstGeom>
          <a:solidFill>
            <a:schemeClr val="accent6">
              <a:lumMod val="20000"/>
              <a:lumOff val="80000"/>
            </a:schemeClr>
          </a:solidFill>
          <a:ln w="85725" cmpd="dbl">
            <a:solidFill>
              <a:schemeClr val="tx1"/>
            </a:solidFill>
          </a:ln>
        </p:spPr>
        <p:txBody>
          <a:bodyPr vert="horz" lIns="91440" tIns="45720" rIns="91440" bIns="4572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2000" b="1" dirty="0" smtClean="0">
                <a:latin typeface="ＭＳ Ｐゴシック" panose="020B0600070205080204" pitchFamily="50" charset="-128"/>
                <a:ea typeface="ＭＳ Ｐゴシック" panose="020B0600070205080204" pitchFamily="50" charset="-128"/>
              </a:rPr>
              <a:t>地域課題に</a:t>
            </a:r>
            <a:r>
              <a:rPr lang="en-US" altLang="ja-JP" sz="2000" b="1" dirty="0" smtClean="0">
                <a:latin typeface="ＭＳ Ｐゴシック" panose="020B0600070205080204" pitchFamily="50" charset="-128"/>
                <a:ea typeface="ＭＳ Ｐゴシック" panose="020B0600070205080204" pitchFamily="50" charset="-128"/>
              </a:rPr>
              <a:t>ICT</a:t>
            </a:r>
            <a:r>
              <a:rPr lang="ja-JP" altLang="en-US" sz="2000" b="1" dirty="0" smtClean="0">
                <a:latin typeface="ＭＳ Ｐゴシック" panose="020B0600070205080204" pitchFamily="50" charset="-128"/>
                <a:ea typeface="ＭＳ Ｐゴシック" panose="020B0600070205080204" pitchFamily="50" charset="-128"/>
              </a:rPr>
              <a:t>活用し解決をめざす　→　シビックテック</a:t>
            </a:r>
          </a:p>
        </p:txBody>
      </p:sp>
      <p:sp>
        <p:nvSpPr>
          <p:cNvPr id="19" name="角丸四角形 18"/>
          <p:cNvSpPr/>
          <p:nvPr/>
        </p:nvSpPr>
        <p:spPr>
          <a:xfrm>
            <a:off x="1043353" y="2468239"/>
            <a:ext cx="1172310" cy="4454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これま</a:t>
            </a:r>
            <a:r>
              <a:rPr kumimoji="1" lang="ja-JP" altLang="en-US" dirty="0">
                <a:solidFill>
                  <a:schemeClr val="tx1"/>
                </a:solidFill>
                <a:latin typeface="Meiryo UI" panose="020B0604030504040204" pitchFamily="50" charset="-128"/>
                <a:ea typeface="Meiryo UI" panose="020B0604030504040204" pitchFamily="50" charset="-128"/>
              </a:rPr>
              <a:t>で</a:t>
            </a:r>
          </a:p>
        </p:txBody>
      </p:sp>
      <p:sp>
        <p:nvSpPr>
          <p:cNvPr id="20" name="角丸四角形 19"/>
          <p:cNvSpPr/>
          <p:nvPr/>
        </p:nvSpPr>
        <p:spPr>
          <a:xfrm>
            <a:off x="1043353" y="4509599"/>
            <a:ext cx="1172310" cy="4454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これから</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2559014" y="4552552"/>
            <a:ext cx="6162955" cy="400110"/>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新たな協働の手段としての</a:t>
            </a:r>
            <a:r>
              <a:rPr lang="en-US" altLang="ja-JP" sz="2000" b="1" dirty="0" smtClean="0">
                <a:latin typeface="Meiryo UI" panose="020B0604030504040204" pitchFamily="50" charset="-128"/>
                <a:ea typeface="Meiryo UI" panose="020B0604030504040204" pitchFamily="50" charset="-128"/>
              </a:rPr>
              <a:t>ICT</a:t>
            </a:r>
            <a:r>
              <a:rPr lang="ja-JP" altLang="en-US" sz="2000" b="1" dirty="0" smtClean="0">
                <a:latin typeface="Meiryo UI" panose="020B0604030504040204" pitchFamily="50" charset="-128"/>
                <a:ea typeface="Meiryo UI" panose="020B0604030504040204" pitchFamily="50" charset="-128"/>
              </a:rPr>
              <a:t>活用、参画機会創出</a:t>
            </a:r>
            <a:endParaRPr lang="ja-JP" altLang="en-US" sz="2000" b="1" dirty="0">
              <a:latin typeface="Meiryo UI" panose="020B0604030504040204" pitchFamily="50" charset="-128"/>
              <a:ea typeface="Meiryo UI" panose="020B0604030504040204" pitchFamily="50" charset="-128"/>
            </a:endParaRPr>
          </a:p>
        </p:txBody>
      </p:sp>
      <p:sp>
        <p:nvSpPr>
          <p:cNvPr id="21" name="正方形/長方形 20"/>
          <p:cNvSpPr/>
          <p:nvPr/>
        </p:nvSpPr>
        <p:spPr>
          <a:xfrm>
            <a:off x="2946432" y="2968773"/>
            <a:ext cx="5903016" cy="954107"/>
          </a:xfrm>
          <a:prstGeom prst="rect">
            <a:avLst/>
          </a:prstGeom>
        </p:spPr>
        <p:txBody>
          <a:bodyPr wrap="square">
            <a:spAutoFit/>
          </a:bodyPr>
          <a:lstStyle/>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地域の課題が見えにくい</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地域の情報の共有が困難</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a:latin typeface="Meiryo UI" panose="020B0604030504040204" pitchFamily="50" charset="-128"/>
                <a:ea typeface="Meiryo UI" panose="020B0604030504040204" pitchFamily="50" charset="-128"/>
              </a:rPr>
              <a:t>地域活動の参入障壁が</a:t>
            </a:r>
            <a:r>
              <a:rPr lang="ja-JP" altLang="en-US" sz="1400" dirty="0" smtClean="0">
                <a:latin typeface="Meiryo UI" panose="020B0604030504040204" pitchFamily="50" charset="-128"/>
                <a:ea typeface="Meiryo UI" panose="020B0604030504040204" pitchFamily="50" charset="-128"/>
              </a:rPr>
              <a:t>高い</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活動メンバーの固定化</a:t>
            </a:r>
            <a:endParaRPr lang="en-US" altLang="ja-JP" sz="1400" dirty="0" smtClean="0">
              <a:latin typeface="Meiryo UI" panose="020B0604030504040204" pitchFamily="50" charset="-128"/>
              <a:ea typeface="Meiryo UI" panose="020B0604030504040204" pitchFamily="50" charset="-128"/>
            </a:endParaRPr>
          </a:p>
        </p:txBody>
      </p:sp>
      <p:sp>
        <p:nvSpPr>
          <p:cNvPr id="22" name="正方形/長方形 21"/>
          <p:cNvSpPr/>
          <p:nvPr/>
        </p:nvSpPr>
        <p:spPr>
          <a:xfrm>
            <a:off x="2981250" y="5125568"/>
            <a:ext cx="5554031" cy="1169551"/>
          </a:xfrm>
          <a:prstGeom prst="rect">
            <a:avLst/>
          </a:prstGeom>
        </p:spPr>
        <p:txBody>
          <a:bodyPr wrap="square">
            <a:spAutoFit/>
          </a:bodyPr>
          <a:lstStyle/>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地域に目を向ける機会の創出</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スマホで気軽にアクセス</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さまざまなテーマで、地域に密着したデータで見える化</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市民エンジニアがアプリ開発を支援</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新たな層の掘り起こし</a:t>
            </a:r>
            <a:endParaRPr lang="en-US" altLang="ja-JP" sz="1400" dirty="0" smtClean="0">
              <a:latin typeface="Meiryo UI" panose="020B0604030504040204" pitchFamily="50" charset="-128"/>
              <a:ea typeface="Meiryo UI" panose="020B0604030504040204" pitchFamily="50" charset="-128"/>
            </a:endParaRPr>
          </a:p>
        </p:txBody>
      </p:sp>
      <p:sp>
        <p:nvSpPr>
          <p:cNvPr id="23" name="下矢印 22"/>
          <p:cNvSpPr/>
          <p:nvPr/>
        </p:nvSpPr>
        <p:spPr>
          <a:xfrm>
            <a:off x="1289539" y="3166847"/>
            <a:ext cx="679938" cy="1162191"/>
          </a:xfrm>
          <a:prstGeom prst="downArrow">
            <a:avLst/>
          </a:prstGeom>
          <a:solidFill>
            <a:srgbClr val="50DE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p:cNvPicPr>
            <a:picLocks noChangeAspect="1"/>
          </p:cNvPicPr>
          <p:nvPr/>
        </p:nvPicPr>
        <p:blipFill>
          <a:blip r:embed="rId2"/>
          <a:stretch>
            <a:fillRect/>
          </a:stretch>
        </p:blipFill>
        <p:spPr>
          <a:xfrm>
            <a:off x="6299395" y="4914367"/>
            <a:ext cx="2483794" cy="692385"/>
          </a:xfrm>
          <a:prstGeom prst="rect">
            <a:avLst/>
          </a:prstGeom>
        </p:spPr>
      </p:pic>
      <p:pic>
        <p:nvPicPr>
          <p:cNvPr id="9" name="図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76085" y="3279604"/>
            <a:ext cx="553350" cy="553350"/>
          </a:xfrm>
          <a:prstGeom prst="rect">
            <a:avLst/>
          </a:prstGeom>
        </p:spPr>
      </p:pic>
      <p:pic>
        <p:nvPicPr>
          <p:cNvPr id="10" name="図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26619" y="2995812"/>
            <a:ext cx="530143" cy="530143"/>
          </a:xfrm>
          <a:prstGeom prst="rect">
            <a:avLst/>
          </a:prstGeom>
        </p:spPr>
      </p:pic>
      <p:pic>
        <p:nvPicPr>
          <p:cNvPr id="12" name="図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56719" y="3194516"/>
            <a:ext cx="478613" cy="478613"/>
          </a:xfrm>
          <a:prstGeom prst="rect">
            <a:avLst/>
          </a:prstGeom>
        </p:spPr>
      </p:pic>
      <p:pic>
        <p:nvPicPr>
          <p:cNvPr id="5" name="図 4"/>
          <p:cNvPicPr>
            <a:picLocks noChangeAspect="1"/>
          </p:cNvPicPr>
          <p:nvPr/>
        </p:nvPicPr>
        <p:blipFill>
          <a:blip r:embed="rId6"/>
          <a:stretch>
            <a:fillRect/>
          </a:stretch>
        </p:blipFill>
        <p:spPr>
          <a:xfrm>
            <a:off x="6590592" y="5839830"/>
            <a:ext cx="1788600" cy="798600"/>
          </a:xfrm>
          <a:prstGeom prst="rect">
            <a:avLst/>
          </a:prstGeom>
        </p:spPr>
      </p:pic>
    </p:spTree>
    <p:extLst>
      <p:ext uri="{BB962C8B-B14F-4D97-AF65-F5344CB8AC3E}">
        <p14:creationId xmlns:p14="http://schemas.microsoft.com/office/powerpoint/2010/main" val="40846509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5159</TotalTime>
  <Words>1417</Words>
  <PresentationFormat>画面に合わせる (4:3)</PresentationFormat>
  <Paragraphs>352</Paragraphs>
  <Slides>16</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16</vt:i4>
      </vt:variant>
    </vt:vector>
  </HeadingPairs>
  <TitlesOfParts>
    <vt:vector size="26" baseType="lpstr">
      <vt:lpstr>Meiryo UI</vt:lpstr>
      <vt:lpstr>ＭＳ Ｐゴシック</vt:lpstr>
      <vt:lpstr>游ゴシック</vt:lpstr>
      <vt:lpstr>游ゴシック Light</vt:lpstr>
      <vt:lpstr>Arial</vt:lpstr>
      <vt:lpstr>Calibri</vt:lpstr>
      <vt:lpstr>Calibri Light</vt:lpstr>
      <vt:lpstr>Helvetica</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（参考資料）</vt:lpstr>
      <vt:lpstr>行政　→　住民　</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2019-07-22T11:04:24Z</cp:lastPrinted>
  <dcterms:created xsi:type="dcterms:W3CDTF">2019-07-08T04:32:41Z</dcterms:created>
  <dcterms:modified xsi:type="dcterms:W3CDTF">2019-08-02T08:12:26Z</dcterms:modified>
</cp:coreProperties>
</file>