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72" r:id="rId2"/>
    <p:sldId id="273" r:id="rId3"/>
    <p:sldId id="274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33" autoAdjust="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FB7CF8-F1E8-4BC6-9F8E-93BA7C3407FD}" type="datetimeFigureOut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215E6-A62D-4141-B8FD-54087B5912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73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8155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EB475-2F61-44B6-9C85-9EABD9206A8B}" type="datetime1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803B-3BAD-4934-B27A-DD1033C47C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183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A1EBC-704B-4745-BDE2-FBBC89987D44}" type="datetime1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803B-3BAD-4934-B27A-DD1033C47C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70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6E8E-804F-4A4B-800E-11646CF5AE50}" type="datetime1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803B-3BAD-4934-B27A-DD1033C47C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861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4A4A-85C6-4CC7-98CE-9662F07C1557}" type="datetime1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803B-3BAD-4934-B27A-DD1033C47C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0784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F75BB-E9AF-466A-B0C7-283E3CDF2C12}" type="datetime1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803B-3BAD-4934-B27A-DD1033C47C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829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4AE0-7FE9-455C-B789-053CC2EC38B9}" type="datetime1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803B-3BAD-4934-B27A-DD1033C47C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518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768AC-ABF4-42C0-B93D-00A158DFFEB1}" type="datetime1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803B-3BAD-4934-B27A-DD1033C47C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89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0E3BD-581E-446C-9634-6E58045791CC}" type="datetime1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803B-3BAD-4934-B27A-DD1033C47C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88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706D6-4018-44A1-B02C-49145E0B664C}" type="datetime1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803B-3BAD-4934-B27A-DD1033C47C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98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586BE-3029-4A49-AEC5-53544EB1D8CB}" type="datetime1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803B-3BAD-4934-B27A-DD1033C47C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261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9894F-58E6-44AA-9025-5C38B770CB7B}" type="datetime1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803B-3BAD-4934-B27A-DD1033C47C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094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ACE10-8CCB-4A8C-AB15-432F23FBFB3A}" type="datetime1">
              <a:rPr kumimoji="1" lang="ja-JP" altLang="en-US" smtClean="0"/>
              <a:t>2019/8/2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5803B-3BAD-4934-B27A-DD1033C47C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17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/>
          <p:cNvSpPr/>
          <p:nvPr/>
        </p:nvSpPr>
        <p:spPr>
          <a:xfrm>
            <a:off x="418997" y="2264643"/>
            <a:ext cx="8346712" cy="23471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25410" y="907335"/>
            <a:ext cx="8784000" cy="10099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763688" y="66784"/>
            <a:ext cx="5614962" cy="38048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大阪スマートシティ戦略会議（概要）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3" name="直線コネクタ 42"/>
          <p:cNvCxnSpPr/>
          <p:nvPr/>
        </p:nvCxnSpPr>
        <p:spPr>
          <a:xfrm>
            <a:off x="225410" y="476672"/>
            <a:ext cx="87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31"/>
          <p:cNvSpPr txBox="1"/>
          <p:nvPr/>
        </p:nvSpPr>
        <p:spPr>
          <a:xfrm>
            <a:off x="401752" y="921579"/>
            <a:ext cx="8607658" cy="996033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ja-JP"/>
            </a:defPPr>
            <a:lvl1pPr marL="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17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35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353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47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588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705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99823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6940" algn="l" defTabSz="914235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大阪府、大阪市及び関係者が、スマートシティ戦略の推進に向け、公開の場で意見交換を行い、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大阪モデルのスマートシティの確立に向けた方向性を議論する。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会議での情報発信を通じて、庁内外を問わず、先端技術の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実装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・実験を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進める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機運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を高める。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422992" y="5815664"/>
            <a:ext cx="37583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会議は、公開とする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会議の運営は、主に、副首都推進局が担う。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15168" y="2267211"/>
            <a:ext cx="7413216" cy="1226865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知事、市長、副知事、副市長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＊知事、市長は、必要に応じ参加。副知事、副市長は、テーマを所管する副知事、副市長が参加。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大阪府スマートシティ戦略準備室、大阪市ＩＣＴ戦略室、大阪府市副首都推進局、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テーマを所管する府市関係部局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03666" y="1916832"/>
            <a:ext cx="10054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出席者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52171" y="548680"/>
            <a:ext cx="1098625" cy="318924"/>
          </a:xfrm>
          <a:prstGeom prst="rect">
            <a:avLst/>
          </a:prstGeom>
        </p:spPr>
        <p:txBody>
          <a:bodyPr wrap="none" lIns="36000" tIns="36000" rIns="36000" bIns="36000">
            <a:spAutoFit/>
          </a:bodyPr>
          <a:lstStyle/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開催趣旨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4358073" y="4700580"/>
            <a:ext cx="12757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開催頻度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4383513" y="5456122"/>
            <a:ext cx="112538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その他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52171" y="4738088"/>
            <a:ext cx="322876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会議において取り扱うテーマ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（例）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15627" y="5076642"/>
            <a:ext cx="3391355" cy="166344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383513" y="5051140"/>
            <a:ext cx="1746238" cy="288147"/>
          </a:xfrm>
          <a:prstGeom prst="rect">
            <a:avLst/>
          </a:prstGeom>
        </p:spPr>
        <p:txBody>
          <a:bodyPr wrap="none" lIns="36000" tIns="36000" rIns="36000" bIns="3600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毎月１回程度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11560" y="3835583"/>
            <a:ext cx="5022304" cy="734423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特別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顧問・特別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参与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（別紙参照）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学識経験者、府内市町村、民間企業、経済団体　等</a:t>
            </a:r>
            <a:endParaRPr lang="ja-JP" altLang="en-US" sz="1600" dirty="0"/>
          </a:p>
        </p:txBody>
      </p:sp>
      <p:sp>
        <p:nvSpPr>
          <p:cNvPr id="6" name="正方形/長方形 5"/>
          <p:cNvSpPr/>
          <p:nvPr/>
        </p:nvSpPr>
        <p:spPr>
          <a:xfrm>
            <a:off x="473760" y="3561779"/>
            <a:ext cx="1441668" cy="288147"/>
          </a:xfrm>
          <a:prstGeom prst="rect">
            <a:avLst/>
          </a:prstGeom>
        </p:spPr>
        <p:txBody>
          <a:bodyPr wrap="none" lIns="36000" tIns="36000" rIns="36000" bIns="3600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（テーマに即して）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536083" y="5146814"/>
            <a:ext cx="2855013" cy="719034"/>
          </a:xfrm>
          <a:prstGeom prst="rect">
            <a:avLst/>
          </a:prstGeom>
          <a:ln>
            <a:noFill/>
            <a:prstDash val="sysDash"/>
          </a:ln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（住民サービス向上）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シビックテック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（行政と住民の協働）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市町村サービスのＩＣＴ化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36083" y="5958776"/>
            <a:ext cx="3142101" cy="719034"/>
          </a:xfrm>
          <a:prstGeom prst="rect">
            <a:avLst/>
          </a:prstGeom>
          <a:ln>
            <a:noFill/>
            <a:prstDash val="sysDash"/>
          </a:ln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（都市戦略ビジョン）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スマートモビリティ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MaaS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・自動運転）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安全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安心（防災など）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8010223" y="429610"/>
            <a:ext cx="104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6776044" y="-2312"/>
            <a:ext cx="23679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８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　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第１回大阪スマートシティ戦略会議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086600" y="6495247"/>
            <a:ext cx="2057400" cy="365125"/>
          </a:xfrm>
        </p:spPr>
        <p:txBody>
          <a:bodyPr/>
          <a:lstStyle/>
          <a:p>
            <a:fld id="{8BE5803B-3BAD-4934-B27A-DD1033C47CAF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8632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78450" y="5539435"/>
            <a:ext cx="8450846" cy="121434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6" name="表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981809"/>
              </p:ext>
            </p:extLst>
          </p:nvPr>
        </p:nvGraphicFramePr>
        <p:xfrm>
          <a:off x="4469998" y="1266454"/>
          <a:ext cx="4359297" cy="3811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587">
                  <a:extLst>
                    <a:ext uri="{9D8B030D-6E8A-4147-A177-3AD203B41FA5}">
                      <a16:colId xmlns:a16="http://schemas.microsoft.com/office/drawing/2014/main" val="3853690527"/>
                    </a:ext>
                  </a:extLst>
                </a:gridCol>
                <a:gridCol w="3539710">
                  <a:extLst>
                    <a:ext uri="{9D8B030D-6E8A-4147-A177-3AD203B41FA5}">
                      <a16:colId xmlns:a16="http://schemas.microsoft.com/office/drawing/2014/main" val="1066661573"/>
                    </a:ext>
                  </a:extLst>
                </a:gridCol>
              </a:tblGrid>
              <a:tr h="381131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6798685"/>
                  </a:ext>
                </a:extLst>
              </a:tr>
            </a:tbl>
          </a:graphicData>
        </a:graphic>
      </p:graphicFrame>
      <p:sp>
        <p:nvSpPr>
          <p:cNvPr id="52" name="角丸四角形 51"/>
          <p:cNvSpPr/>
          <p:nvPr/>
        </p:nvSpPr>
        <p:spPr>
          <a:xfrm>
            <a:off x="1220386" y="678546"/>
            <a:ext cx="1630211" cy="4317480"/>
          </a:xfrm>
          <a:prstGeom prst="roundRect">
            <a:avLst>
              <a:gd name="adj" fmla="val 850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タイトル 1"/>
          <p:cNvSpPr txBox="1">
            <a:spLocks/>
          </p:cNvSpPr>
          <p:nvPr/>
        </p:nvSpPr>
        <p:spPr>
          <a:xfrm>
            <a:off x="932786" y="75048"/>
            <a:ext cx="7179298" cy="409483"/>
          </a:xfrm>
          <a:prstGeom prst="rect">
            <a:avLst/>
          </a:prstGeom>
        </p:spPr>
        <p:txBody>
          <a:bodyPr vert="horz" lIns="36000" tIns="36000" rIns="36000" bIns="3600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今後のスケジュール</a:t>
            </a:r>
            <a:endParaRPr lang="en-US" altLang="ja-JP" sz="1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2" name="直線コネクタ 31"/>
          <p:cNvCxnSpPr/>
          <p:nvPr/>
        </p:nvCxnSpPr>
        <p:spPr>
          <a:xfrm>
            <a:off x="225410" y="476672"/>
            <a:ext cx="87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59641" y="1500539"/>
            <a:ext cx="707378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８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302779" y="2700236"/>
            <a:ext cx="9717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中間まとめ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307570" y="3716915"/>
            <a:ext cx="9717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最終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まとめ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248179" y="734505"/>
            <a:ext cx="15392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スマートシティ戦略</a:t>
            </a:r>
          </a:p>
        </p:txBody>
      </p:sp>
      <p:cxnSp>
        <p:nvCxnSpPr>
          <p:cNvPr id="14" name="直線コネクタ 13"/>
          <p:cNvCxnSpPr/>
          <p:nvPr/>
        </p:nvCxnSpPr>
        <p:spPr>
          <a:xfrm>
            <a:off x="1193558" y="1114394"/>
            <a:ext cx="1620000" cy="64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458859" y="2687662"/>
            <a:ext cx="707378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秋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ころ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98456" y="3732249"/>
            <a:ext cx="707378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405141" y="5077770"/>
            <a:ext cx="4254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戦略会議において取り扱うテーマや順番は、現段階のものであり、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今後の検討状況で変更がありうる</a:t>
            </a:r>
            <a:endParaRPr lang="ja-JP" altLang="en-US" sz="1200" dirty="0"/>
          </a:p>
        </p:txBody>
      </p:sp>
      <p:sp>
        <p:nvSpPr>
          <p:cNvPr id="25" name="角丸四角形 24"/>
          <p:cNvSpPr/>
          <p:nvPr/>
        </p:nvSpPr>
        <p:spPr>
          <a:xfrm>
            <a:off x="4505797" y="1385601"/>
            <a:ext cx="684000" cy="2511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第１回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5353642" y="1367116"/>
            <a:ext cx="1866464" cy="288147"/>
          </a:xfrm>
          <a:prstGeom prst="rect">
            <a:avLst/>
          </a:prstGeom>
        </p:spPr>
        <p:txBody>
          <a:bodyPr wrap="none" lIns="36000" tIns="36000" rIns="36000" bIns="3600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大阪のスマートシティ戦略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5846619" y="993898"/>
            <a:ext cx="154561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取り扱うテーマ（案）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4630448" y="984203"/>
            <a:ext cx="4924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回次</a:t>
            </a:r>
          </a:p>
        </p:txBody>
      </p:sp>
      <p:sp>
        <p:nvSpPr>
          <p:cNvPr id="60" name="角丸四角形 59"/>
          <p:cNvSpPr/>
          <p:nvPr/>
        </p:nvSpPr>
        <p:spPr>
          <a:xfrm>
            <a:off x="4505797" y="1804611"/>
            <a:ext cx="684000" cy="2511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第２回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4505797" y="2235647"/>
            <a:ext cx="684000" cy="2511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第３回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4505797" y="2697115"/>
            <a:ext cx="684000" cy="2511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第４回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4521901" y="3121879"/>
            <a:ext cx="684000" cy="2511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第５回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4514011" y="3583544"/>
            <a:ext cx="684000" cy="2511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第６回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4518733" y="4488231"/>
            <a:ext cx="684000" cy="4985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第８回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endParaRPr kumimoji="1"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5360662" y="1787464"/>
            <a:ext cx="2031573" cy="288147"/>
          </a:xfrm>
          <a:prstGeom prst="rect">
            <a:avLst/>
          </a:prstGeom>
        </p:spPr>
        <p:txBody>
          <a:bodyPr wrap="none" lIns="36000" tIns="36000" rIns="36000" bIns="3600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市町村サービスのＩＣＴ化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5360662" y="3088676"/>
            <a:ext cx="3228185" cy="288147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シビックテック（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行政と住民の協働）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5353642" y="2261155"/>
            <a:ext cx="3108791" cy="288147"/>
          </a:xfrm>
          <a:prstGeom prst="rect">
            <a:avLst/>
          </a:prstGeom>
        </p:spPr>
        <p:txBody>
          <a:bodyPr wrap="none" lIns="36000" tIns="36000" rIns="36000" bIns="3600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スマートモビリティ（自動運転・ＭａａＳ）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5331743" y="3584604"/>
            <a:ext cx="1864860" cy="288147"/>
          </a:xfrm>
          <a:prstGeom prst="rect">
            <a:avLst/>
          </a:prstGeom>
        </p:spPr>
        <p:txBody>
          <a:bodyPr wrap="none" lIns="36000" tIns="36000" rIns="36000" bIns="3600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安全・安心（防災など）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5360662" y="4058232"/>
            <a:ext cx="2153401" cy="288147"/>
          </a:xfrm>
          <a:prstGeom prst="rect">
            <a:avLst/>
          </a:prstGeom>
        </p:spPr>
        <p:txBody>
          <a:bodyPr wrap="none" lIns="36000" tIns="36000" rIns="36000" bIns="3600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企業の取組み・オープンデータ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5353642" y="4583225"/>
            <a:ext cx="3296985" cy="288147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ヘルスケア（情報銀行）、教育、子育てなど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4516367" y="4053869"/>
            <a:ext cx="684000" cy="25117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第７回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-30875" y="1188112"/>
            <a:ext cx="1335546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（令和元年度）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-64847" y="4250947"/>
            <a:ext cx="1403489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（令和２年度）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548713" y="4500598"/>
            <a:ext cx="585112" cy="56514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</a:t>
            </a:r>
            <a:endParaRPr kumimoji="1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405141" y="678546"/>
            <a:ext cx="4428000" cy="324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戦略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会議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4" name="左矢印 83"/>
          <p:cNvSpPr/>
          <p:nvPr/>
        </p:nvSpPr>
        <p:spPr>
          <a:xfrm>
            <a:off x="2875169" y="1932117"/>
            <a:ext cx="1312821" cy="1882568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正方形/長方形 84"/>
          <p:cNvSpPr/>
          <p:nvPr/>
        </p:nvSpPr>
        <p:spPr>
          <a:xfrm>
            <a:off x="2999250" y="2645404"/>
            <a:ext cx="1239689" cy="503590"/>
          </a:xfrm>
          <a:prstGeom prst="rect">
            <a:avLst/>
          </a:prstGeom>
        </p:spPr>
        <p:txBody>
          <a:bodyPr wrap="none" lIns="36000" tIns="36000" rIns="36000" bIns="3600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議論・意見交換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を踏まえ、検討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46833" y="6108892"/>
            <a:ext cx="2895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○スマートシティ戦略の取りまとめ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○スマートシティ実現に向けた取組み</a:t>
            </a:r>
            <a:endParaRPr kumimoji="1"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637138" y="6107447"/>
            <a:ext cx="4900808" cy="64633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◆住民サービスの向上：事例調査／新技術導入検討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◆都市戦略ビジョン　　：事例調査／自動運転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の実装化推進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◆その他　　　　　　　　：産学官連携の仕組みづくり／規制改革・特区活用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552029" y="5801115"/>
            <a:ext cx="7615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役割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614224" y="5823782"/>
            <a:ext cx="1717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検討事項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90" name="正方形/長方形 89"/>
          <p:cNvSpPr/>
          <p:nvPr/>
        </p:nvSpPr>
        <p:spPr>
          <a:xfrm>
            <a:off x="552029" y="5392868"/>
            <a:ext cx="1186032" cy="3175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タスクフォース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341133" y="4569487"/>
            <a:ext cx="10679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戦略の推進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5360663" y="2660146"/>
            <a:ext cx="1448536" cy="288147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観光・インバウンド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40279" y="6463696"/>
            <a:ext cx="2057400" cy="365125"/>
          </a:xfrm>
        </p:spPr>
        <p:txBody>
          <a:bodyPr/>
          <a:lstStyle/>
          <a:p>
            <a:fld id="{8BE5803B-3BAD-4934-B27A-DD1033C47CAF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460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3080" y="493118"/>
            <a:ext cx="6553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（別紙）特別顧問・特別参与　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スマートシティ戦略関係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806319"/>
              </p:ext>
            </p:extLst>
          </p:nvPr>
        </p:nvGraphicFramePr>
        <p:xfrm>
          <a:off x="568036" y="1472933"/>
          <a:ext cx="8351817" cy="3749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0391">
                  <a:extLst>
                    <a:ext uri="{9D8B030D-6E8A-4147-A177-3AD203B41FA5}">
                      <a16:colId xmlns:a16="http://schemas.microsoft.com/office/drawing/2014/main" val="3395200964"/>
                    </a:ext>
                  </a:extLst>
                </a:gridCol>
                <a:gridCol w="1570365">
                  <a:extLst>
                    <a:ext uri="{9D8B030D-6E8A-4147-A177-3AD203B41FA5}">
                      <a16:colId xmlns:a16="http://schemas.microsoft.com/office/drawing/2014/main" val="2279731883"/>
                    </a:ext>
                  </a:extLst>
                </a:gridCol>
                <a:gridCol w="5551061">
                  <a:extLst>
                    <a:ext uri="{9D8B030D-6E8A-4147-A177-3AD203B41FA5}">
                      <a16:colId xmlns:a16="http://schemas.microsoft.com/office/drawing/2014/main" val="3102111578"/>
                    </a:ext>
                  </a:extLst>
                </a:gridCol>
              </a:tblGrid>
              <a:tr h="387801">
                <a:tc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383169603"/>
                  </a:ext>
                </a:extLst>
              </a:tr>
              <a:tr h="6497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特別顧問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上山　信一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慶應義塾大学総合政策学部教授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88491317"/>
                  </a:ext>
                </a:extLst>
              </a:tr>
              <a:tr h="649784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特別参与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池末　浩規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株式会社パブリックパートナーズ代表取締役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102185570"/>
                  </a:ext>
                </a:extLst>
              </a:tr>
              <a:tr h="649784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宇都宮　浄人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kumimoji="1" lang="zh-CN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関西大学経済学部　教授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15732449"/>
                  </a:ext>
                </a:extLst>
              </a:tr>
              <a:tr h="649784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下條　真司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大阪大学サイバーメディアセンター　センター長・教授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031697791"/>
                  </a:ext>
                </a:extLst>
              </a:tr>
              <a:tr h="762101">
                <a:tc vMerge="1">
                  <a:txBody>
                    <a:bodyPr/>
                    <a:lstStyle/>
                    <a:p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横江　友則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ユアサ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M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＆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株式会社　常務執行役員</a:t>
                      </a:r>
                      <a:endParaRPr kumimoji="1" lang="en-US" altLang="ja-JP" sz="16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（元（株）スルッと</a:t>
                      </a:r>
                      <a:r>
                        <a:rPr kumimoji="1" lang="en-US" altLang="ja-JP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KANSAI</a:t>
                      </a:r>
                      <a:r>
                        <a:rPr kumimoji="1" lang="ja-JP" altLang="en-US" sz="16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副社長）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428812513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7016521" y="5228389"/>
            <a:ext cx="1903332" cy="288147"/>
          </a:xfrm>
          <a:prstGeom prst="rect">
            <a:avLst/>
          </a:prstGeom>
        </p:spPr>
        <p:txBody>
          <a:bodyPr wrap="none" lIns="36000" tIns="36000" rIns="36000" bIns="36000">
            <a:spAutoFit/>
          </a:bodyPr>
          <a:lstStyle/>
          <a:p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特別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参与は５０音</a:t>
            </a:r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順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631800" y="1135626"/>
            <a:ext cx="2288053" cy="288147"/>
          </a:xfrm>
          <a:prstGeom prst="rect">
            <a:avLst/>
          </a:prstGeom>
        </p:spPr>
        <p:txBody>
          <a:bodyPr wrap="none" lIns="36000" tIns="36000" rIns="36000" bIns="36000">
            <a:spAutoFit/>
          </a:bodyPr>
          <a:lstStyle/>
          <a:p>
            <a:r>
              <a:rPr lang="ja-JP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（令和元年８月５日現在）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8BE5803B-3BAD-4934-B27A-DD1033C47CAF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6110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1098</TotalTime>
  <Words>427</Words>
  <PresentationFormat>画面に合わせる (4:3)</PresentationFormat>
  <Paragraphs>96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2019-07-25T04:01:55Z</cp:lastPrinted>
  <dcterms:created xsi:type="dcterms:W3CDTF">2019-06-10T10:18:40Z</dcterms:created>
  <dcterms:modified xsi:type="dcterms:W3CDTF">2019-08-02T08:52:17Z</dcterms:modified>
</cp:coreProperties>
</file>